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 id="2147484034" r:id="rId2"/>
    <p:sldMasterId id="2147484046" r:id="rId3"/>
  </p:sldMasterIdLst>
  <p:notesMasterIdLst>
    <p:notesMasterId r:id="rId42"/>
  </p:notesMasterIdLst>
  <p:handoutMasterIdLst>
    <p:handoutMasterId r:id="rId43"/>
  </p:handoutMasterIdLst>
  <p:sldIdLst>
    <p:sldId id="256" r:id="rId4"/>
    <p:sldId id="368" r:id="rId5"/>
    <p:sldId id="369" r:id="rId6"/>
    <p:sldId id="370" r:id="rId7"/>
    <p:sldId id="390" r:id="rId8"/>
    <p:sldId id="391" r:id="rId9"/>
    <p:sldId id="293" r:id="rId10"/>
    <p:sldId id="342" r:id="rId11"/>
    <p:sldId id="392" r:id="rId12"/>
    <p:sldId id="397" r:id="rId13"/>
    <p:sldId id="398" r:id="rId14"/>
    <p:sldId id="399" r:id="rId15"/>
    <p:sldId id="393" r:id="rId16"/>
    <p:sldId id="394" r:id="rId17"/>
    <p:sldId id="396" r:id="rId18"/>
    <p:sldId id="395" r:id="rId19"/>
    <p:sldId id="400" r:id="rId20"/>
    <p:sldId id="401" r:id="rId21"/>
    <p:sldId id="402" r:id="rId22"/>
    <p:sldId id="403" r:id="rId23"/>
    <p:sldId id="404" r:id="rId24"/>
    <p:sldId id="405" r:id="rId25"/>
    <p:sldId id="406" r:id="rId26"/>
    <p:sldId id="407" r:id="rId27"/>
    <p:sldId id="408" r:id="rId28"/>
    <p:sldId id="409" r:id="rId29"/>
    <p:sldId id="412" r:id="rId30"/>
    <p:sldId id="410" r:id="rId31"/>
    <p:sldId id="411" r:id="rId32"/>
    <p:sldId id="413" r:id="rId33"/>
    <p:sldId id="414" r:id="rId34"/>
    <p:sldId id="415" r:id="rId35"/>
    <p:sldId id="416" r:id="rId36"/>
    <p:sldId id="417" r:id="rId37"/>
    <p:sldId id="418" r:id="rId38"/>
    <p:sldId id="419" r:id="rId39"/>
    <p:sldId id="420" r:id="rId40"/>
    <p:sldId id="421" r:id="rId41"/>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charset="-128"/>
        <a:cs typeface="+mn-cs"/>
      </a:defRPr>
    </a:lvl5pPr>
    <a:lvl6pPr marL="2286000" algn="l" defTabSz="914400" rtl="0" eaLnBrk="1" latinLnBrk="0" hangingPunct="1">
      <a:defRPr kumimoji="1" kern="1200">
        <a:solidFill>
          <a:schemeClr val="tx1"/>
        </a:solidFill>
        <a:latin typeface="Garamond" pitchFamily="18" charset="0"/>
        <a:ea typeface="ＭＳ Ｐゴシック" charset="-128"/>
        <a:cs typeface="+mn-cs"/>
      </a:defRPr>
    </a:lvl6pPr>
    <a:lvl7pPr marL="2743200" algn="l" defTabSz="914400" rtl="0" eaLnBrk="1" latinLnBrk="0" hangingPunct="1">
      <a:defRPr kumimoji="1" kern="1200">
        <a:solidFill>
          <a:schemeClr val="tx1"/>
        </a:solidFill>
        <a:latin typeface="Garamond" pitchFamily="18" charset="0"/>
        <a:ea typeface="ＭＳ Ｐゴシック" charset="-128"/>
        <a:cs typeface="+mn-cs"/>
      </a:defRPr>
    </a:lvl7pPr>
    <a:lvl8pPr marL="3200400" algn="l" defTabSz="914400" rtl="0" eaLnBrk="1" latinLnBrk="0" hangingPunct="1">
      <a:defRPr kumimoji="1" kern="1200">
        <a:solidFill>
          <a:schemeClr val="tx1"/>
        </a:solidFill>
        <a:latin typeface="Garamond" pitchFamily="18" charset="0"/>
        <a:ea typeface="ＭＳ Ｐゴシック" charset="-128"/>
        <a:cs typeface="+mn-cs"/>
      </a:defRPr>
    </a:lvl8pPr>
    <a:lvl9pPr marL="3657600" algn="l" defTabSz="914400" rtl="0" eaLnBrk="1" latinLnBrk="0" hangingPunct="1">
      <a:defRPr kumimoji="1" kern="1200">
        <a:solidFill>
          <a:schemeClr val="tx1"/>
        </a:solidFill>
        <a:latin typeface="Garamond"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9900"/>
    <a:srgbClr val="55BF6C"/>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77" autoAdjust="0"/>
  </p:normalViewPr>
  <p:slideViewPr>
    <p:cSldViewPr>
      <p:cViewPr varScale="1">
        <p:scale>
          <a:sx n="55" d="100"/>
          <a:sy n="55" d="100"/>
        </p:scale>
        <p:origin x="518" y="45"/>
      </p:cViewPr>
      <p:guideLst>
        <p:guide orient="horz" pos="2160"/>
        <p:guide pos="2880"/>
      </p:guideLst>
    </p:cSldViewPr>
  </p:slideViewPr>
  <p:outlineViewPr>
    <p:cViewPr>
      <p:scale>
        <a:sx n="33" d="100"/>
        <a:sy n="33" d="100"/>
      </p:scale>
      <p:origin x="3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7137" cy="510667"/>
          </a:xfrm>
          <a:prstGeom prst="rect">
            <a:avLst/>
          </a:prstGeom>
          <a:noFill/>
          <a:ln w="9525">
            <a:noFill/>
            <a:miter lim="800000"/>
            <a:headEnd/>
            <a:tailEnd/>
          </a:ln>
          <a:effectLst/>
        </p:spPr>
        <p:txBody>
          <a:bodyPr vert="horz" wrap="square" lIns="95063" tIns="47531" rIns="95063" bIns="47531"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61443" name="Rectangle 3"/>
          <p:cNvSpPr>
            <a:spLocks noGrp="1" noChangeArrowheads="1"/>
          </p:cNvSpPr>
          <p:nvPr>
            <p:ph type="dt" sz="quarter" idx="1"/>
          </p:nvPr>
        </p:nvSpPr>
        <p:spPr bwMode="auto">
          <a:xfrm>
            <a:off x="4020506" y="0"/>
            <a:ext cx="3077137" cy="510667"/>
          </a:xfrm>
          <a:prstGeom prst="rect">
            <a:avLst/>
          </a:prstGeom>
          <a:noFill/>
          <a:ln w="9525">
            <a:noFill/>
            <a:miter lim="800000"/>
            <a:headEnd/>
            <a:tailEnd/>
          </a:ln>
          <a:effectLst/>
        </p:spPr>
        <p:txBody>
          <a:bodyPr vert="horz" wrap="square" lIns="95063" tIns="47531" rIns="95063" bIns="47531"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61444" name="Rectangle 4"/>
          <p:cNvSpPr>
            <a:spLocks noGrp="1" noChangeArrowheads="1"/>
          </p:cNvSpPr>
          <p:nvPr>
            <p:ph type="ftr" sz="quarter" idx="2"/>
          </p:nvPr>
        </p:nvSpPr>
        <p:spPr bwMode="auto">
          <a:xfrm>
            <a:off x="0" y="9722309"/>
            <a:ext cx="3077137" cy="510667"/>
          </a:xfrm>
          <a:prstGeom prst="rect">
            <a:avLst/>
          </a:prstGeom>
          <a:noFill/>
          <a:ln w="9525">
            <a:noFill/>
            <a:miter lim="800000"/>
            <a:headEnd/>
            <a:tailEnd/>
          </a:ln>
          <a:effectLst/>
        </p:spPr>
        <p:txBody>
          <a:bodyPr vert="horz" wrap="square" lIns="95063" tIns="47531" rIns="95063" bIns="47531"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61445" name="Rectangle 5"/>
          <p:cNvSpPr>
            <a:spLocks noGrp="1" noChangeArrowheads="1"/>
          </p:cNvSpPr>
          <p:nvPr>
            <p:ph type="sldNum" sz="quarter" idx="3"/>
          </p:nvPr>
        </p:nvSpPr>
        <p:spPr bwMode="auto">
          <a:xfrm>
            <a:off x="4020506" y="9722309"/>
            <a:ext cx="3077137" cy="510667"/>
          </a:xfrm>
          <a:prstGeom prst="rect">
            <a:avLst/>
          </a:prstGeom>
          <a:noFill/>
          <a:ln w="9525">
            <a:noFill/>
            <a:miter lim="800000"/>
            <a:headEnd/>
            <a:tailEnd/>
          </a:ln>
          <a:effectLst/>
        </p:spPr>
        <p:txBody>
          <a:bodyPr vert="horz" wrap="square" lIns="95063" tIns="47531" rIns="95063" bIns="47531"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89BE115-AB16-4CA5-A33C-88DD5CF5C126}" type="slidenum">
              <a:rPr lang="en-US" altLang="ja-JP"/>
              <a:pPr>
                <a:defRPr/>
              </a:pPr>
              <a:t>‹#›</a:t>
            </a:fld>
            <a:endParaRPr lang="en-US" altLang="ja-JP" dirty="0"/>
          </a:p>
        </p:txBody>
      </p:sp>
    </p:spTree>
    <p:extLst>
      <p:ext uri="{BB962C8B-B14F-4D97-AF65-F5344CB8AC3E}">
        <p14:creationId xmlns:p14="http://schemas.microsoft.com/office/powerpoint/2010/main" val="338694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7137" cy="510667"/>
          </a:xfrm>
          <a:prstGeom prst="rect">
            <a:avLst/>
          </a:prstGeom>
          <a:noFill/>
          <a:ln w="9525">
            <a:noFill/>
            <a:miter lim="800000"/>
            <a:headEnd/>
            <a:tailEnd/>
          </a:ln>
          <a:effectLst/>
        </p:spPr>
        <p:txBody>
          <a:bodyPr vert="horz" wrap="square" lIns="95063" tIns="47531" rIns="95063" bIns="47531"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4020506" y="0"/>
            <a:ext cx="3077137" cy="510667"/>
          </a:xfrm>
          <a:prstGeom prst="rect">
            <a:avLst/>
          </a:prstGeom>
          <a:noFill/>
          <a:ln w="9525">
            <a:noFill/>
            <a:miter lim="800000"/>
            <a:headEnd/>
            <a:tailEnd/>
          </a:ln>
          <a:effectLst/>
        </p:spPr>
        <p:txBody>
          <a:bodyPr vert="horz" wrap="square" lIns="95063" tIns="47531" rIns="95063" bIns="47531"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2150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9599" y="4862792"/>
            <a:ext cx="5680103" cy="4605821"/>
          </a:xfrm>
          <a:prstGeom prst="rect">
            <a:avLst/>
          </a:prstGeom>
          <a:noFill/>
          <a:ln w="9525">
            <a:noFill/>
            <a:miter lim="800000"/>
            <a:headEnd/>
            <a:tailEnd/>
          </a:ln>
          <a:effectLst/>
        </p:spPr>
        <p:txBody>
          <a:bodyPr vert="horz" wrap="square" lIns="95063" tIns="47531" rIns="95063" bIns="4753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722309"/>
            <a:ext cx="3077137" cy="510667"/>
          </a:xfrm>
          <a:prstGeom prst="rect">
            <a:avLst/>
          </a:prstGeom>
          <a:noFill/>
          <a:ln w="9525">
            <a:noFill/>
            <a:miter lim="800000"/>
            <a:headEnd/>
            <a:tailEnd/>
          </a:ln>
          <a:effectLst/>
        </p:spPr>
        <p:txBody>
          <a:bodyPr vert="horz" wrap="square" lIns="95063" tIns="47531" rIns="95063" bIns="47531"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4020506" y="9722309"/>
            <a:ext cx="3077137" cy="510667"/>
          </a:xfrm>
          <a:prstGeom prst="rect">
            <a:avLst/>
          </a:prstGeom>
          <a:noFill/>
          <a:ln w="9525">
            <a:noFill/>
            <a:miter lim="800000"/>
            <a:headEnd/>
            <a:tailEnd/>
          </a:ln>
          <a:effectLst/>
        </p:spPr>
        <p:txBody>
          <a:bodyPr vert="horz" wrap="square" lIns="95063" tIns="47531" rIns="95063" bIns="47531"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63901D1F-8BE8-4C98-A6C1-4C5888BBAD9F}" type="slidenum">
              <a:rPr lang="en-US" altLang="ja-JP"/>
              <a:pPr>
                <a:defRPr/>
              </a:pPr>
              <a:t>‹#›</a:t>
            </a:fld>
            <a:endParaRPr lang="en-US" altLang="ja-JP" dirty="0"/>
          </a:p>
        </p:txBody>
      </p:sp>
    </p:spTree>
    <p:extLst>
      <p:ext uri="{BB962C8B-B14F-4D97-AF65-F5344CB8AC3E}">
        <p14:creationId xmlns:p14="http://schemas.microsoft.com/office/powerpoint/2010/main" val="10971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806B775-773F-42CC-AF32-EA2F6AF2EEB6}" type="slidenum">
              <a:rPr lang="en-US" altLang="ja-JP" smtClean="0">
                <a:ea typeface="ＭＳ Ｐゴシック" charset="-128"/>
              </a:rPr>
              <a:pPr/>
              <a:t>1</a:t>
            </a:fld>
            <a:endParaRPr lang="en-US" altLang="ja-JP" dirty="0" smtClean="0">
              <a:ea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7507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ＭＳ Ｐゴシック" charset="-128"/>
              </a:defRPr>
            </a:lvl1pPr>
            <a:lvl2pPr marL="742950" indent="-285750" eaLnBrk="0" hangingPunct="0">
              <a:defRPr kumimoji="1">
                <a:solidFill>
                  <a:schemeClr val="tx1"/>
                </a:solidFill>
                <a:latin typeface="Garamond" pitchFamily="18" charset="0"/>
                <a:ea typeface="ＭＳ Ｐゴシック" charset="-128"/>
              </a:defRPr>
            </a:lvl2pPr>
            <a:lvl3pPr marL="1143000" indent="-228600" eaLnBrk="0" hangingPunct="0">
              <a:defRPr kumimoji="1">
                <a:solidFill>
                  <a:schemeClr val="tx1"/>
                </a:solidFill>
                <a:latin typeface="Garamond" pitchFamily="18" charset="0"/>
                <a:ea typeface="ＭＳ Ｐゴシック" charset="-128"/>
              </a:defRPr>
            </a:lvl3pPr>
            <a:lvl4pPr marL="1600200" indent="-228600" eaLnBrk="0" hangingPunct="0">
              <a:defRPr kumimoji="1">
                <a:solidFill>
                  <a:schemeClr val="tx1"/>
                </a:solidFill>
                <a:latin typeface="Garamond" pitchFamily="18" charset="0"/>
                <a:ea typeface="ＭＳ Ｐゴシック" charset="-128"/>
              </a:defRPr>
            </a:lvl4pPr>
            <a:lvl5pPr marL="2057400" indent="-228600" eaLnBrk="0" hangingPunct="0">
              <a:defRPr kumimoji="1">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charset="-128"/>
              </a:defRPr>
            </a:lvl9pPr>
          </a:lstStyle>
          <a:p>
            <a:pPr eaLnBrk="1" hangingPunct="1"/>
            <a:fld id="{6E827E2D-43CF-49FF-B1B1-B81001E2059A}" type="slidenum">
              <a:rPr lang="en-US" altLang="ja-JP" smtClean="0">
                <a:latin typeface="Arial" charset="0"/>
              </a:rPr>
              <a:pPr eaLnBrk="1" hangingPunct="1"/>
              <a:t>2</a:t>
            </a:fld>
            <a:endParaRPr lang="en-US" altLang="ja-JP" smtClean="0">
              <a:latin typeface="Arial" charset="0"/>
            </a:endParaRPr>
          </a:p>
        </p:txBody>
      </p:sp>
    </p:spTree>
    <p:extLst>
      <p:ext uri="{BB962C8B-B14F-4D97-AF65-F5344CB8AC3E}">
        <p14:creationId xmlns:p14="http://schemas.microsoft.com/office/powerpoint/2010/main" val="301743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3556" name="スライド番号プレースホルダ 3"/>
          <p:cNvSpPr>
            <a:spLocks noGrp="1"/>
          </p:cNvSpPr>
          <p:nvPr>
            <p:ph type="sldNum" sz="quarter" idx="5"/>
          </p:nvPr>
        </p:nvSpPr>
        <p:spPr>
          <a:noFill/>
        </p:spPr>
        <p:txBody>
          <a:bodyPr/>
          <a:lstStyle/>
          <a:p>
            <a:fld id="{C1AB29E1-AAA9-464A-8628-5E086F9F6364}" type="slidenum">
              <a:rPr lang="en-US" altLang="ja-JP" smtClean="0">
                <a:ea typeface="ＭＳ Ｐゴシック" charset="-128"/>
              </a:rPr>
              <a:pPr/>
              <a:t>7</a:t>
            </a:fld>
            <a:endParaRPr lang="en-US" altLang="ja-JP" dirty="0" smtClean="0">
              <a:ea typeface="ＭＳ Ｐゴシック" charset="-128"/>
            </a:endParaRPr>
          </a:p>
        </p:txBody>
      </p:sp>
    </p:spTree>
    <p:extLst>
      <p:ext uri="{BB962C8B-B14F-4D97-AF65-F5344CB8AC3E}">
        <p14:creationId xmlns:p14="http://schemas.microsoft.com/office/powerpoint/2010/main" val="27956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901D1F-8BE8-4C98-A6C1-4C5888BBAD9F}" type="slidenum">
              <a:rPr lang="en-US" altLang="ja-JP" smtClean="0"/>
              <a:pPr>
                <a:defRPr/>
              </a:pPr>
              <a:t>9</a:t>
            </a:fld>
            <a:endParaRPr lang="en-US" altLang="ja-JP" dirty="0"/>
          </a:p>
        </p:txBody>
      </p:sp>
    </p:spTree>
    <p:extLst>
      <p:ext uri="{BB962C8B-B14F-4D97-AF65-F5344CB8AC3E}">
        <p14:creationId xmlns:p14="http://schemas.microsoft.com/office/powerpoint/2010/main" val="129218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901D1F-8BE8-4C98-A6C1-4C5888BBAD9F}" type="slidenum">
              <a:rPr lang="en-US" altLang="ja-JP" smtClean="0"/>
              <a:pPr>
                <a:defRPr/>
              </a:pPr>
              <a:t>16</a:t>
            </a:fld>
            <a:endParaRPr lang="en-US" altLang="ja-JP" dirty="0"/>
          </a:p>
        </p:txBody>
      </p:sp>
    </p:spTree>
    <p:extLst>
      <p:ext uri="{BB962C8B-B14F-4D97-AF65-F5344CB8AC3E}">
        <p14:creationId xmlns:p14="http://schemas.microsoft.com/office/powerpoint/2010/main" val="370028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77DEB-EE9D-4D80-AB27-33E578F7476D}" type="slidenum">
              <a:rPr lang="ja-JP" altLang="en-US"/>
              <a:pPr/>
              <a:t>25</a:t>
            </a:fld>
            <a:endParaRPr lang="en-US" altLang="ja-JP"/>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44620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A3968-C83E-48A5-AC7C-86B27DAD5120}" type="slidenum">
              <a:rPr lang="ja-JP" altLang="en-US"/>
              <a:pPr/>
              <a:t>26</a:t>
            </a:fld>
            <a:endParaRPr lang="en-US" altLang="ja-JP"/>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37781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10C4E-14B2-4B32-9B86-8835E96DC5E5}" type="slidenum">
              <a:rPr lang="ja-JP" altLang="en-US"/>
              <a:pPr/>
              <a:t>27</a:t>
            </a:fld>
            <a:endParaRPr lang="en-US" altLang="ja-JP"/>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11993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901D1F-8BE8-4C98-A6C1-4C5888BBAD9F}" type="slidenum">
              <a:rPr lang="en-US" altLang="ja-JP" smtClean="0"/>
              <a:pPr>
                <a:defRPr/>
              </a:pPr>
              <a:t>35</a:t>
            </a:fld>
            <a:endParaRPr lang="en-US" altLang="ja-JP" dirty="0"/>
          </a:p>
        </p:txBody>
      </p:sp>
    </p:spTree>
    <p:extLst>
      <p:ext uri="{BB962C8B-B14F-4D97-AF65-F5344CB8AC3E}">
        <p14:creationId xmlns:p14="http://schemas.microsoft.com/office/powerpoint/2010/main" val="228320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985CA2F-04BC-4B2B-8B1E-6DB00960C126}"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0710F8A2-77A8-466C-877E-2BBACBC38A28}"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CEEDCBC-07EF-4B9A-A69A-61DDC9DC88BF}"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ja-JP" altLang="en-US" smtClean="0"/>
              <a:t>マスタ タイトルの書式設定</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dirty="0"/>
          </a:p>
        </p:txBody>
      </p:sp>
      <p:sp>
        <p:nvSpPr>
          <p:cNvPr id="30" name="Date Placeholder 29"/>
          <p:cNvSpPr>
            <a:spLocks noGrp="1"/>
          </p:cNvSpPr>
          <p:nvPr>
            <p:ph type="dt" sz="half" idx="10"/>
          </p:nvPr>
        </p:nvSpPr>
        <p:spPr/>
        <p:txBody>
          <a:bodyPr/>
          <a:lstStyle/>
          <a:p>
            <a:pPr>
              <a:defRPr/>
            </a:pPr>
            <a:endParaRPr lang="en-US" altLang="ja-JP" dirty="0"/>
          </a:p>
        </p:txBody>
      </p:sp>
      <p:sp>
        <p:nvSpPr>
          <p:cNvPr id="19" name="Footer Placeholder 18"/>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27" name="Slide Number Placeholder 26"/>
          <p:cNvSpPr>
            <a:spLocks noGrp="1"/>
          </p:cNvSpPr>
          <p:nvPr>
            <p:ph type="sldNum" sz="quarter" idx="12"/>
          </p:nvPr>
        </p:nvSpPr>
        <p:spPr/>
        <p:txBody>
          <a:bodyPr/>
          <a:lstStyle/>
          <a:p>
            <a:pPr>
              <a:defRPr/>
            </a:pPr>
            <a:fld id="{7B3FFFC4-83CE-439D-AEB8-F34D02078D31}" type="slidenum">
              <a:rPr lang="en-US" altLang="ja-JP" smtClean="0"/>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457200" y="1524000"/>
            <a:ext cx="8229600" cy="47704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a:xfrm>
            <a:off x="6172200" y="6400800"/>
            <a:ext cx="1731264" cy="365125"/>
          </a:xfrm>
        </p:spPr>
        <p:txBody>
          <a:bodyPr/>
          <a:lstStyle/>
          <a:p>
            <a:pPr>
              <a:defRPr/>
            </a:pPr>
            <a:r>
              <a:rPr lang="en-US" altLang="ja-JP" dirty="0" smtClean="0"/>
              <a:t>CRISM 2011 Yutaka Fujita</a:t>
            </a:r>
            <a:endParaRPr lang="en-US" altLang="ja-JP" dirty="0"/>
          </a:p>
        </p:txBody>
      </p:sp>
      <p:sp>
        <p:nvSpPr>
          <p:cNvPr id="6" name="Slide Number Placeholder 5"/>
          <p:cNvSpPr>
            <a:spLocks noGrp="1"/>
          </p:cNvSpPr>
          <p:nvPr>
            <p:ph type="sldNum" sz="quarter" idx="12"/>
          </p:nvPr>
        </p:nvSpPr>
        <p:spPr>
          <a:xfrm>
            <a:off x="8153400" y="6356350"/>
            <a:ext cx="533400" cy="365125"/>
          </a:xfrm>
        </p:spPr>
        <p:txBody>
          <a:bodyPr/>
          <a:lstStyle/>
          <a:p>
            <a:pPr>
              <a:defRPr/>
            </a:pPr>
            <a:fld id="{D4747CB2-A0DE-4334-93CC-7DF537E52841}" type="slidenum">
              <a:rPr lang="en-US" altLang="ja-JP" smtClean="0"/>
              <a:pPr>
                <a:defRPr/>
              </a:pPr>
              <a:t>‹#›</a:t>
            </a:fld>
            <a:endParaRPr lang="en-US" altLang="ja-JP"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6" name="Slide Number Placeholder 5"/>
          <p:cNvSpPr>
            <a:spLocks noGrp="1"/>
          </p:cNvSpPr>
          <p:nvPr>
            <p:ph type="sldNum" sz="quarter" idx="12"/>
          </p:nvPr>
        </p:nvSpPr>
        <p:spPr/>
        <p:txBody>
          <a:bodyPr/>
          <a:lstStyle/>
          <a:p>
            <a:pPr>
              <a:defRPr/>
            </a:pPr>
            <a:fld id="{D4747CB2-A0DE-4334-93CC-7DF537E52841}" type="slidenum">
              <a:rPr lang="en-US" altLang="ja-JP" smtClean="0"/>
              <a:pPr>
                <a:defRPr/>
              </a:pPr>
              <a:t>‹#›</a:t>
            </a:fld>
            <a:endParaRPr lang="en-US" altLang="ja-JP"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ja-JP" altLang="en-US" smtClean="0"/>
              <a:t>マスタ タイトルの書式設定</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7" name="Slide Number Placeholder 6"/>
          <p:cNvSpPr>
            <a:spLocks noGrp="1"/>
          </p:cNvSpPr>
          <p:nvPr>
            <p:ph type="sldNum" sz="quarter" idx="12"/>
          </p:nvPr>
        </p:nvSpPr>
        <p:spPr/>
        <p:txBody>
          <a:bodyPr/>
          <a:lstStyle/>
          <a:p>
            <a:pPr>
              <a:defRPr/>
            </a:pPr>
            <a:fld id="{247B3398-C67F-4379-B2DC-3483308E338E}" type="slidenum">
              <a:rPr lang="en-US" altLang="ja-JP" smtClean="0"/>
              <a:pPr>
                <a:defRPr/>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dirty="0"/>
          </a:p>
        </p:txBody>
      </p:sp>
      <p:sp>
        <p:nvSpPr>
          <p:cNvPr id="8" name="Footer Placeholder 7"/>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9" name="Slide Number Placeholder 8"/>
          <p:cNvSpPr>
            <a:spLocks noGrp="1"/>
          </p:cNvSpPr>
          <p:nvPr>
            <p:ph type="sldNum" sz="quarter" idx="12"/>
          </p:nvPr>
        </p:nvSpPr>
        <p:spPr/>
        <p:txBody>
          <a:bodyPr/>
          <a:lstStyle/>
          <a:p>
            <a:pPr>
              <a:defRPr/>
            </a:pPr>
            <a:fld id="{445B8106-0FCA-4A37-96C7-6FFE4728972B}" type="slidenum">
              <a:rPr lang="en-US" altLang="ja-JP" smtClean="0"/>
              <a:pPr>
                <a:defRPr/>
              </a:pPr>
              <a:t>‹#›</a:t>
            </a:fld>
            <a:endParaRPr lang="en-US" altLang="ja-JP"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ja-JP" altLang="en-US" smtClean="0"/>
              <a:t>マスタ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dirty="0"/>
          </a:p>
        </p:txBody>
      </p:sp>
      <p:sp>
        <p:nvSpPr>
          <p:cNvPr id="4" name="Footer Placeholder 3"/>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5" name="Slide Number Placeholder 4"/>
          <p:cNvSpPr>
            <a:spLocks noGrp="1"/>
          </p:cNvSpPr>
          <p:nvPr>
            <p:ph type="sldNum" sz="quarter" idx="12"/>
          </p:nvPr>
        </p:nvSpPr>
        <p:spPr/>
        <p:txBody>
          <a:bodyPr/>
          <a:lstStyle/>
          <a:p>
            <a:pPr>
              <a:defRPr/>
            </a:pPr>
            <a:fld id="{95B6BBC1-B029-4C58-9DD2-47E4E39211F7}" type="slidenum">
              <a:rPr lang="en-US" altLang="ja-JP" smtClean="0"/>
              <a:pPr>
                <a:defRPr/>
              </a:pPr>
              <a:t>‹#›</a:t>
            </a:fld>
            <a:endParaRPr lang="en-US" altLang="ja-JP"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p>
        </p:txBody>
      </p:sp>
      <p:sp>
        <p:nvSpPr>
          <p:cNvPr id="3" name="Footer Placeholder 2"/>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4" name="Slide Number Placeholder 3"/>
          <p:cNvSpPr>
            <a:spLocks noGrp="1"/>
          </p:cNvSpPr>
          <p:nvPr>
            <p:ph type="sldNum" sz="quarter" idx="12"/>
          </p:nvPr>
        </p:nvSpPr>
        <p:spPr/>
        <p:txBody>
          <a:bodyPr/>
          <a:lstStyle/>
          <a:p>
            <a:pPr>
              <a:defRPr/>
            </a:pPr>
            <a:fld id="{B7A32E6B-04DF-4E20-9A79-774C833DAB04}" type="slidenum">
              <a:rPr lang="en-US" altLang="ja-JP" smtClean="0"/>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ja-JP" altLang="en-US" smtClean="0"/>
              <a:t>マスタ タイトルの書式設定</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7" name="Slide Number Placeholder 6"/>
          <p:cNvSpPr>
            <a:spLocks noGrp="1"/>
          </p:cNvSpPr>
          <p:nvPr>
            <p:ph type="sldNum" sz="quarter" idx="12"/>
          </p:nvPr>
        </p:nvSpPr>
        <p:spPr/>
        <p:txBody>
          <a:bodyPr/>
          <a:lstStyle/>
          <a:p>
            <a:pPr>
              <a:defRPr/>
            </a:pPr>
            <a:fld id="{3487C50B-D5AC-412D-AD73-835D6919B15E}" type="slidenum">
              <a:rPr lang="en-US" altLang="ja-JP" smtClean="0"/>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EC5E87-837E-48CF-B929-EE10CE0B88B7}"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ja-JP" altLang="en-US" smtClean="0"/>
              <a:t>マスタ タイトルの書式設定</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ja-JP" altLang="en-US" dirty="0" smtClean="0"/>
              <a:t>アイコンをクリックして図を追加</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7" name="Slide Number Placeholder 6"/>
          <p:cNvSpPr>
            <a:spLocks noGrp="1"/>
          </p:cNvSpPr>
          <p:nvPr>
            <p:ph type="sldNum" sz="quarter" idx="12"/>
          </p:nvPr>
        </p:nvSpPr>
        <p:spPr>
          <a:xfrm>
            <a:off x="8153400" y="6356350"/>
            <a:ext cx="533400" cy="365125"/>
          </a:xfrm>
        </p:spPr>
        <p:txBody>
          <a:bodyPr/>
          <a:lstStyle/>
          <a:p>
            <a:pPr>
              <a:defRPr/>
            </a:pPr>
            <a:fld id="{7224D6D3-EBB9-441C-85AD-B32BBFE5B775}" type="slidenum">
              <a:rPr lang="en-US" altLang="ja-JP" smtClean="0"/>
              <a:pPr>
                <a:defRPr/>
              </a:pPr>
              <a:t>‹#›</a:t>
            </a:fld>
            <a:endParaRPr lang="en-US" altLang="ja-JP"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6" name="Slide Number Placeholder 5"/>
          <p:cNvSpPr>
            <a:spLocks noGrp="1"/>
          </p:cNvSpPr>
          <p:nvPr>
            <p:ph type="sldNum" sz="quarter" idx="12"/>
          </p:nvPr>
        </p:nvSpPr>
        <p:spPr/>
        <p:txBody>
          <a:bodyPr/>
          <a:lstStyle/>
          <a:p>
            <a:pPr>
              <a:defRPr/>
            </a:pPr>
            <a:fld id="{C0A065F4-2165-486A-A5A5-41223CA262B8}" type="slidenum">
              <a:rPr lang="en-US" altLang="ja-JP" smtClean="0"/>
              <a:pPr>
                <a:defRPr/>
              </a:pPr>
              <a: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r>
              <a:rPr lang="en-US" altLang="ja-JP" smtClean="0"/>
              <a:t>CRISM 2011 Yutaka Fujita</a:t>
            </a:r>
            <a:endParaRPr lang="en-US" altLang="ja-JP" dirty="0"/>
          </a:p>
        </p:txBody>
      </p:sp>
      <p:sp>
        <p:nvSpPr>
          <p:cNvPr id="6" name="Slide Number Placeholder 5"/>
          <p:cNvSpPr>
            <a:spLocks noGrp="1"/>
          </p:cNvSpPr>
          <p:nvPr>
            <p:ph type="sldNum" sz="quarter" idx="12"/>
          </p:nvPr>
        </p:nvSpPr>
        <p:spPr/>
        <p:txBody>
          <a:bodyPr/>
          <a:lstStyle/>
          <a:p>
            <a:pPr>
              <a:defRPr/>
            </a:pPr>
            <a:fld id="{251C9FB4-47D9-48AA-B728-6ABBD78DE0FE}" type="slidenum">
              <a:rPr lang="en-US" altLang="ja-JP" smtClean="0"/>
              <a:pPr>
                <a:defRPr/>
              </a:pPr>
              <a:t>‹#›</a:t>
            </a:fld>
            <a:endParaRPr lang="en-US" altLang="ja-JP"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dirty="0"/>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en-US" altLang="ja-JP" dirty="0"/>
          </a:p>
        </p:txBody>
      </p:sp>
      <p:sp>
        <p:nvSpPr>
          <p:cNvPr id="5" name="スライド番号プレースホルダ 5"/>
          <p:cNvSpPr>
            <a:spLocks noGrp="1"/>
          </p:cNvSpPr>
          <p:nvPr>
            <p:ph type="sldNum" sz="quarter" idx="12"/>
          </p:nvPr>
        </p:nvSpPr>
        <p:spPr/>
        <p:txBody>
          <a:bodyPr/>
          <a:lstStyle>
            <a:lvl1pPr>
              <a:defRPr/>
            </a:lvl1pPr>
          </a:lstStyle>
          <a:p>
            <a:pPr>
              <a:defRPr/>
            </a:pPr>
            <a:fld id="{BC87B8EF-3AD5-4D05-AF34-8E974A05C36E}" type="slidenum">
              <a:rPr lang="en-US" altLang="ja-JP"/>
              <a:pPr>
                <a:defRPr/>
              </a:pPr>
              <a:t>‹#›</a:t>
            </a:fld>
            <a:endParaRPr lang="en-US" altLang="ja-JP"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CRISM 2011 Yutaka Fujita</a:t>
            </a:r>
            <a:endParaRPr kumimoji="1" lang="ja-JP" altLang="en-US"/>
          </a:p>
        </p:txBody>
      </p:sp>
      <p:sp>
        <p:nvSpPr>
          <p:cNvPr id="6" name="スライド番号プレースホルダー 5"/>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1169208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CRISM 2011 Yutaka Fujita</a:t>
            </a:r>
            <a:endParaRPr kumimoji="1" lang="ja-JP" altLang="en-US"/>
          </a:p>
        </p:txBody>
      </p:sp>
      <p:sp>
        <p:nvSpPr>
          <p:cNvPr id="6" name="スライド番号プレースホルダー 5"/>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354999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CRISM 2011 Yutaka Fujita</a:t>
            </a:r>
            <a:endParaRPr kumimoji="1" lang="ja-JP" altLang="en-US"/>
          </a:p>
        </p:txBody>
      </p:sp>
      <p:sp>
        <p:nvSpPr>
          <p:cNvPr id="6" name="スライド番号プレースホルダー 5"/>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1090599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CRISM 2011 Yutaka Fujita</a:t>
            </a:r>
            <a:endParaRPr kumimoji="1" lang="ja-JP" altLang="en-US"/>
          </a:p>
        </p:txBody>
      </p:sp>
      <p:sp>
        <p:nvSpPr>
          <p:cNvPr id="7" name="スライド番号プレースホルダー 6"/>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4221894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CRISM 2011 Yutaka Fujita</a:t>
            </a:r>
            <a:endParaRPr kumimoji="1" lang="ja-JP" altLang="en-US"/>
          </a:p>
        </p:txBody>
      </p:sp>
      <p:sp>
        <p:nvSpPr>
          <p:cNvPr id="9" name="スライド番号プレースホルダー 8"/>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4155867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CRISM 2011 Yutaka Fujita</a:t>
            </a:r>
            <a:endParaRPr kumimoji="1" lang="ja-JP" altLang="en-US"/>
          </a:p>
        </p:txBody>
      </p:sp>
      <p:sp>
        <p:nvSpPr>
          <p:cNvPr id="5" name="スライド番号プレースホルダー 4"/>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12182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193E00B-50FC-4D17-B54B-5DDC93745AA4}"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CRISM 2011 Yutaka Fujita</a:t>
            </a:r>
            <a:endParaRPr kumimoji="1" lang="ja-JP" altLang="en-US"/>
          </a:p>
        </p:txBody>
      </p:sp>
      <p:sp>
        <p:nvSpPr>
          <p:cNvPr id="4" name="スライド番号プレースホルダー 3"/>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401053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CRISM 2011 Yutaka Fujita</a:t>
            </a:r>
            <a:endParaRPr kumimoji="1" lang="ja-JP" altLang="en-US"/>
          </a:p>
        </p:txBody>
      </p:sp>
      <p:sp>
        <p:nvSpPr>
          <p:cNvPr id="7" name="スライド番号プレースホルダー 6"/>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1210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CRISM 2011 Yutaka Fujita</a:t>
            </a:r>
            <a:endParaRPr kumimoji="1" lang="ja-JP" altLang="en-US"/>
          </a:p>
        </p:txBody>
      </p:sp>
      <p:sp>
        <p:nvSpPr>
          <p:cNvPr id="7" name="スライド番号プレースホルダー 6"/>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3315723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CRISM 2011 Yutaka Fujita</a:t>
            </a:r>
            <a:endParaRPr kumimoji="1" lang="ja-JP" altLang="en-US"/>
          </a:p>
        </p:txBody>
      </p:sp>
      <p:sp>
        <p:nvSpPr>
          <p:cNvPr id="6" name="スライド番号プレースホルダー 5"/>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817274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CRISM 2011 Yutaka Fujita</a:t>
            </a:r>
            <a:endParaRPr kumimoji="1" lang="ja-JP" altLang="en-US"/>
          </a:p>
        </p:txBody>
      </p:sp>
      <p:sp>
        <p:nvSpPr>
          <p:cNvPr id="6" name="スライド番号プレースホルダー 5"/>
          <p:cNvSpPr>
            <a:spLocks noGrp="1"/>
          </p:cNvSpPr>
          <p:nvPr>
            <p:ph type="sldNum" sz="quarter" idx="12"/>
          </p:nvPr>
        </p:nvSpPr>
        <p:spPr/>
        <p:txBody>
          <a:body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28048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701053A7-A602-4E2E-9259-31BCDEE453D1}"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77194B1C-038E-43CD-A8A8-21C4EF37579C}"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5439E8DC-94BB-4FC1-8148-FDBDB56DFAD9}"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1C120E57-9BD6-4E2D-A58D-FD3D2C78B4A6}"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EB24807C-CA2E-42AD-8F0E-2E95B5AE059F}"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CRISM 2011 Yutaka Fujita</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104D6EF9-1C70-4C44-B9C3-1DF9E9C7691C}"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ja-JP" smtClean="0"/>
              <a:t>CRISM 2011 Yutaka Fujita</a:t>
            </a:r>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A95D31-0D14-46BD-A676-44F34FCAAA78}"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ja-JP" altLang="en-US" smtClean="0"/>
              <a:t>マスタ タイトルの書式設定</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pPr>
              <a:defRPr/>
            </a:pPr>
            <a:endParaRPr lang="ja-JP" alt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defRPr/>
            </a:pPr>
            <a:r>
              <a:rPr lang="en-US" altLang="ja-JP" smtClean="0"/>
              <a:t>CRISM 2011 Yutaka Fujita</a:t>
            </a:r>
            <a:endParaRPr lang="ja-JP" alt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pPr>
              <a:defRPr/>
            </a:pPr>
            <a:fld id="{2FA95D31-0D14-46BD-A676-44F34FCAAA78}" type="slidenum">
              <a:rPr lang="ja-JP" altLang="en-US" smtClean="0"/>
              <a:pPr>
                <a:defRPr/>
              </a:pPr>
              <a:t>‹#›</a:t>
            </a:fld>
            <a:endParaRPr lang="ja-JP" altLang="en-US" dirty="0"/>
          </a:p>
        </p:txBody>
      </p:sp>
    </p:spTree>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3938" r:id="rId12"/>
  </p:sldLayoutIdLst>
  <p:hf hdr="0" ftr="0" dt="0"/>
  <p:txStyles>
    <p:titleStyle>
      <a:lvl1pPr algn="l" rtl="0" eaLnBrk="1" latinLnBrk="0" hangingPunct="1">
        <a:spcBef>
          <a:spcPct val="0"/>
        </a:spcBef>
        <a:buNone/>
        <a:defRPr kumimoji="1"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kumimoji="1"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kumimoji="1"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kumimoji="1"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kumimoji="1"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kumimoji="1"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kumimoji="1"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kumimoji="1"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CRISM 2011 Yutaka Fujita</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E4A05-138D-4974-A2C8-F3CC31379208}" type="slidenum">
              <a:rPr kumimoji="1" lang="ja-JP" altLang="en-US" smtClean="0"/>
              <a:t>‹#›</a:t>
            </a:fld>
            <a:endParaRPr kumimoji="1" lang="ja-JP" altLang="en-US"/>
          </a:p>
        </p:txBody>
      </p:sp>
    </p:spTree>
    <p:extLst>
      <p:ext uri="{BB962C8B-B14F-4D97-AF65-F5344CB8AC3E}">
        <p14:creationId xmlns:p14="http://schemas.microsoft.com/office/powerpoint/2010/main" val="137693790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600200"/>
            <a:ext cx="7467600" cy="1920875"/>
          </a:xfrm>
        </p:spPr>
        <p:txBody>
          <a:bodyPr>
            <a:normAutofit/>
          </a:bodyPr>
          <a:lstStyle/>
          <a:p>
            <a:r>
              <a:rPr lang="ja-JP" altLang="ja-JP" sz="4800" dirty="0">
                <a:effectLst/>
              </a:rPr>
              <a:t>宇宙線起源研究の展望</a:t>
            </a:r>
            <a:endParaRPr lang="en-US" altLang="ja-JP" sz="4800" dirty="0" smtClean="0"/>
          </a:p>
        </p:txBody>
      </p:sp>
      <p:sp>
        <p:nvSpPr>
          <p:cNvPr id="4099" name="Rectangle 3"/>
          <p:cNvSpPr>
            <a:spLocks noGrp="1" noChangeArrowheads="1"/>
          </p:cNvSpPr>
          <p:nvPr>
            <p:ph type="subTitle" idx="1"/>
          </p:nvPr>
        </p:nvSpPr>
        <p:spPr>
          <a:xfrm>
            <a:off x="762000" y="3155950"/>
            <a:ext cx="7620000" cy="3200400"/>
          </a:xfrm>
        </p:spPr>
        <p:txBody>
          <a:bodyPr rtlCol="0">
            <a:normAutofit/>
          </a:bodyPr>
          <a:lstStyle/>
          <a:p>
            <a:pPr algn="l" eaLnBrk="1" fontAlgn="auto" hangingPunct="1">
              <a:spcAft>
                <a:spcPts val="0"/>
              </a:spcAft>
              <a:buFont typeface="Arial" pitchFamily="34" charset="0"/>
              <a:buNone/>
              <a:defRPr/>
            </a:pPr>
            <a:r>
              <a:rPr lang="ja-JP" altLang="en-US" sz="2800" dirty="0" smtClean="0"/>
              <a:t>藤田 裕</a:t>
            </a:r>
            <a:r>
              <a:rPr lang="en-US" altLang="ja-JP" sz="2800" dirty="0" smtClean="0"/>
              <a:t>  (</a:t>
            </a:r>
            <a:r>
              <a:rPr lang="ja-JP" altLang="en-US" sz="2800" dirty="0" smtClean="0"/>
              <a:t>大阪大学 宇宙進化グループ</a:t>
            </a:r>
            <a:r>
              <a:rPr lang="en-US" altLang="ja-JP" sz="2800" dirty="0" smtClean="0"/>
              <a:t>)</a:t>
            </a:r>
          </a:p>
          <a:p>
            <a:pPr algn="l" eaLnBrk="1" fontAlgn="auto" hangingPunct="1">
              <a:spcAft>
                <a:spcPts val="0"/>
              </a:spcAft>
              <a:buFont typeface="Arial" pitchFamily="34" charset="0"/>
              <a:buNone/>
              <a:defRPr/>
            </a:pPr>
            <a:endParaRPr lang="en-US" altLang="ja-JP" sz="2400" dirty="0" smtClean="0"/>
          </a:p>
          <a:p>
            <a:pPr>
              <a:defRPr/>
            </a:pPr>
            <a:endParaRPr lang="en-US" altLang="ja-JP" sz="2000" dirty="0" smtClean="0"/>
          </a:p>
        </p:txBody>
      </p:sp>
      <p:sp>
        <p:nvSpPr>
          <p:cNvPr id="2" name="スライド番号プレースホルダー 1"/>
          <p:cNvSpPr>
            <a:spLocks noGrp="1"/>
          </p:cNvSpPr>
          <p:nvPr>
            <p:ph type="sldNum" sz="quarter" idx="12"/>
          </p:nvPr>
        </p:nvSpPr>
        <p:spPr/>
        <p:txBody>
          <a:bodyPr/>
          <a:lstStyle/>
          <a:p>
            <a:pPr>
              <a:defRPr/>
            </a:pPr>
            <a:fld id="{7B3FFFC4-83CE-439D-AEB8-F34D02078D31}" type="slidenum">
              <a:rPr lang="en-US" altLang="ja-JP" smtClean="0"/>
              <a:pPr>
                <a:defRPr/>
              </a:pPr>
              <a:t>1</a:t>
            </a:fld>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Secondary particles</a:t>
            </a:r>
            <a:endParaRPr kumimoji="1" lang="ja-JP" altLang="en-US" dirty="0"/>
          </a:p>
        </p:txBody>
      </p:sp>
      <p:sp>
        <p:nvSpPr>
          <p:cNvPr id="7" name="コンテンツ プレースホルダー 6"/>
          <p:cNvSpPr>
            <a:spLocks noGrp="1"/>
          </p:cNvSpPr>
          <p:nvPr>
            <p:ph idx="1"/>
          </p:nvPr>
        </p:nvSpPr>
        <p:spPr/>
        <p:txBody>
          <a:bodyPr/>
          <a:lstStyle/>
          <a:p>
            <a:r>
              <a:rPr kumimoji="1" lang="en-US" altLang="ja-JP" dirty="0" smtClean="0"/>
              <a:t>AMS-02 </a:t>
            </a:r>
            <a:r>
              <a:rPr kumimoji="1" lang="ja-JP" altLang="en-US" dirty="0" smtClean="0"/>
              <a:t>の観測</a:t>
            </a:r>
            <a:endParaRPr kumimoji="1" lang="en-US" altLang="ja-JP" dirty="0" smtClean="0"/>
          </a:p>
          <a:p>
            <a:pPr lvl="1"/>
            <a:r>
              <a:rPr lang="ja-JP" altLang="en-US" dirty="0" smtClean="0"/>
              <a:t>陽電子比、反陽子比が高エネルギー側で落ちない</a:t>
            </a: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247B3398-C67F-4379-B2DC-3483308E338E}" type="slidenum">
              <a:rPr lang="en-US" altLang="ja-JP" smtClean="0"/>
              <a:pPr>
                <a:defRPr/>
              </a:pPr>
              <a:t>10</a:t>
            </a:fld>
            <a:endParaRPr lang="en-US" altLang="ja-JP" dirty="0"/>
          </a:p>
        </p:txBody>
      </p:sp>
      <p:pic>
        <p:nvPicPr>
          <p:cNvPr id="1026" name="Picture 2" descr="http://cdn.arstechnica.net/wp-content/uploads/2013/04/AMS_power_spectrum-640x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14" y="3276600"/>
            <a:ext cx="3811552" cy="2924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ms02.org/wp-content/uploads/2015/04/antip-p_5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672" y="3298983"/>
            <a:ext cx="4620254" cy="287940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483103" y="2840275"/>
            <a:ext cx="5561138" cy="369332"/>
          </a:xfrm>
          <a:prstGeom prst="rect">
            <a:avLst/>
          </a:prstGeom>
          <a:noFill/>
        </p:spPr>
        <p:txBody>
          <a:bodyPr wrap="none" rtlCol="0">
            <a:spAutoFit/>
          </a:bodyPr>
          <a:lstStyle/>
          <a:p>
            <a:r>
              <a:rPr kumimoji="1" lang="ja-JP" altLang="en-US" dirty="0" smtClean="0"/>
              <a:t>陽電子比　　　　　　　　　　　　　　　　　　　　　　　反陽子比</a:t>
            </a:r>
            <a:endParaRPr kumimoji="1" lang="ja-JP" altLang="en-US" dirty="0"/>
          </a:p>
        </p:txBody>
      </p:sp>
      <p:sp>
        <p:nvSpPr>
          <p:cNvPr id="9" name="テキスト ボックス 8"/>
          <p:cNvSpPr txBox="1"/>
          <p:nvPr/>
        </p:nvSpPr>
        <p:spPr>
          <a:xfrm>
            <a:off x="3106695" y="6352143"/>
            <a:ext cx="2720617" cy="369332"/>
          </a:xfrm>
          <a:prstGeom prst="rect">
            <a:avLst/>
          </a:prstGeom>
          <a:noFill/>
        </p:spPr>
        <p:txBody>
          <a:bodyPr wrap="none" rtlCol="0">
            <a:spAutoFit/>
          </a:bodyPr>
          <a:lstStyle/>
          <a:p>
            <a:r>
              <a:rPr kumimoji="1" lang="ja-JP" altLang="en-US" dirty="0" smtClean="0"/>
              <a:t>ＡＭＳ　ホームページより　</a:t>
            </a:r>
            <a:endParaRPr kumimoji="1" lang="ja-JP" altLang="en-US" dirty="0"/>
          </a:p>
        </p:txBody>
      </p:sp>
    </p:spTree>
    <p:extLst>
      <p:ext uri="{BB962C8B-B14F-4D97-AF65-F5344CB8AC3E}">
        <p14:creationId xmlns:p14="http://schemas.microsoft.com/office/powerpoint/2010/main" val="932866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smtClean="0"/>
              <a:t>次粒子生成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陽電子、反陽子が宇宙線と星間ガスとの反応でできた</a:t>
            </a:r>
            <a:r>
              <a:rPr kumimoji="1" lang="en-US" altLang="ja-JP" dirty="0" smtClean="0"/>
              <a:t>2</a:t>
            </a:r>
            <a:r>
              <a:rPr kumimoji="1" lang="ja-JP" altLang="en-US" dirty="0" smtClean="0"/>
              <a:t>次粒子だとする</a:t>
            </a:r>
            <a:endParaRPr kumimoji="1" lang="en-US" altLang="ja-JP" dirty="0" smtClean="0"/>
          </a:p>
          <a:p>
            <a:pPr lvl="1"/>
            <a:r>
              <a:rPr lang="ja-JP" altLang="en-US" dirty="0" smtClean="0"/>
              <a:t>加速源から離れた星間</a:t>
            </a:r>
            <a:r>
              <a:rPr lang="ja-JP" altLang="en-US" dirty="0"/>
              <a:t>空間</a:t>
            </a:r>
            <a:r>
              <a:rPr lang="ja-JP" altLang="en-US" dirty="0" smtClean="0"/>
              <a:t>で反応が起きたとすると、スペクトルは観測のようなハード（高エネルギー側にも多くの粒子）なものにならない</a:t>
            </a:r>
            <a:endParaRPr lang="en-US" altLang="ja-JP" dirty="0" smtClean="0"/>
          </a:p>
          <a:p>
            <a:pPr lvl="2"/>
            <a:r>
              <a:rPr kumimoji="1" lang="ja-JP" altLang="en-US" dirty="0" smtClean="0"/>
              <a:t>星間空間では拡散の効果でスペクトルはソフトになるべき</a:t>
            </a:r>
            <a:endParaRPr kumimoji="1" lang="en-US" altLang="ja-JP" dirty="0" smtClean="0"/>
          </a:p>
          <a:p>
            <a:pPr lvl="1"/>
            <a:r>
              <a:rPr lang="ja-JP" altLang="en-US" dirty="0" smtClean="0"/>
              <a:t>加速源付近で反応が起きた？</a:t>
            </a:r>
            <a:endParaRPr lang="en-US" altLang="ja-JP" dirty="0" smtClean="0"/>
          </a:p>
          <a:p>
            <a:pPr lvl="2"/>
            <a:r>
              <a:rPr kumimoji="1" lang="ja-JP" altLang="en-US" dirty="0"/>
              <a:t>超新星</a:t>
            </a:r>
            <a:r>
              <a:rPr kumimoji="1" lang="ja-JP" altLang="en-US" dirty="0" smtClean="0"/>
              <a:t>残骸からまさに脱出しようとしている宇宙線</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11</a:t>
            </a:fld>
            <a:endParaRPr lang="en-US" altLang="ja-JP" dirty="0"/>
          </a:p>
        </p:txBody>
      </p:sp>
    </p:spTree>
    <p:extLst>
      <p:ext uri="{BB962C8B-B14F-4D97-AF65-F5344CB8AC3E}">
        <p14:creationId xmlns:p14="http://schemas.microsoft.com/office/powerpoint/2010/main" val="4093989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雲 86"/>
          <p:cNvSpPr/>
          <p:nvPr/>
        </p:nvSpPr>
        <p:spPr>
          <a:xfrm>
            <a:off x="4643439" y="3786163"/>
            <a:ext cx="2857520" cy="2857520"/>
          </a:xfrm>
          <a:prstGeom prst="cloud">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タイトル 1"/>
          <p:cNvSpPr>
            <a:spLocks noGrp="1"/>
          </p:cNvSpPr>
          <p:nvPr>
            <p:ph type="title"/>
          </p:nvPr>
        </p:nvSpPr>
        <p:spPr>
          <a:xfrm>
            <a:off x="385762" y="296351"/>
            <a:ext cx="8229600" cy="838200"/>
          </a:xfrm>
        </p:spPr>
        <p:txBody>
          <a:bodyPr/>
          <a:lstStyle/>
          <a:p>
            <a:r>
              <a:rPr kumimoji="1" lang="ja-JP" altLang="en-US" dirty="0" smtClean="0"/>
              <a:t>例えば</a:t>
            </a:r>
            <a:endParaRPr kumimoji="1" lang="ja-JP" altLang="en-US" dirty="0"/>
          </a:p>
        </p:txBody>
      </p:sp>
      <p:sp>
        <p:nvSpPr>
          <p:cNvPr id="3" name="コンテンツ プレースホルダー 2"/>
          <p:cNvSpPr>
            <a:spLocks noGrp="1"/>
          </p:cNvSpPr>
          <p:nvPr>
            <p:ph idx="1"/>
          </p:nvPr>
        </p:nvSpPr>
        <p:spPr>
          <a:xfrm>
            <a:off x="48385" y="1378605"/>
            <a:ext cx="6068297" cy="4770437"/>
          </a:xfrm>
        </p:spPr>
        <p:txBody>
          <a:bodyPr/>
          <a:lstStyle/>
          <a:p>
            <a:r>
              <a:rPr lang="ja-JP" altLang="en-US" sz="2800" dirty="0"/>
              <a:t>密度が高いガス雲での超新星爆発</a:t>
            </a:r>
            <a:endParaRPr lang="en-US" altLang="ja-JP" sz="2800" dirty="0"/>
          </a:p>
          <a:p>
            <a:pPr lvl="1"/>
            <a:r>
              <a:rPr lang="ja-JP" altLang="en-US" sz="2400" dirty="0"/>
              <a:t>衝撃波（超新星残骸）で陽子が加速</a:t>
            </a:r>
            <a:endParaRPr lang="en-US" altLang="ja-JP" sz="2400" dirty="0"/>
          </a:p>
          <a:p>
            <a:pPr lvl="1"/>
            <a:r>
              <a:rPr lang="ja-JP" altLang="en-US" sz="2400" smtClean="0"/>
              <a:t>加速直後に陽子</a:t>
            </a:r>
            <a:r>
              <a:rPr lang="ja-JP" altLang="en-US" sz="2400" dirty="0"/>
              <a:t>－陽子相互作用</a:t>
            </a:r>
            <a:r>
              <a:rPr lang="ja-JP" altLang="en-US" sz="2400" dirty="0" smtClean="0"/>
              <a:t>で陽電子、反陽子が</a:t>
            </a:r>
            <a:r>
              <a:rPr lang="ja-JP" altLang="en-US" sz="2400" dirty="0"/>
              <a:t>生成</a:t>
            </a:r>
            <a:endParaRPr lang="en-US" altLang="ja-JP" sz="2400" dirty="0"/>
          </a:p>
          <a:p>
            <a:pPr lvl="2"/>
            <a:r>
              <a:rPr lang="ja-JP" altLang="en-US" dirty="0" smtClean="0"/>
              <a:t>それら陽電子、反陽子が</a:t>
            </a:r>
            <a:r>
              <a:rPr lang="ja-JP" altLang="en-US" dirty="0"/>
              <a:t>地球に</a:t>
            </a:r>
            <a:r>
              <a:rPr lang="ja-JP" altLang="en-US" dirty="0" smtClean="0"/>
              <a:t>到達</a:t>
            </a:r>
            <a:endParaRPr lang="en-US" altLang="ja-JP" dirty="0" smtClean="0"/>
          </a:p>
          <a:p>
            <a:pPr lvl="3"/>
            <a:r>
              <a:rPr lang="ja-JP" altLang="en-US" dirty="0"/>
              <a:t>反陽子</a:t>
            </a:r>
            <a:r>
              <a:rPr lang="ja-JP" altLang="en-US" dirty="0" smtClean="0"/>
              <a:t>過剰は</a:t>
            </a:r>
            <a:r>
              <a:rPr lang="en-US" altLang="ja-JP" dirty="0" smtClean="0"/>
              <a:t>PAMELA</a:t>
            </a:r>
            <a:r>
              <a:rPr lang="ja-JP" altLang="en-US" dirty="0" smtClean="0"/>
              <a:t>騒動の時に予言していたりする </a:t>
            </a:r>
            <a:r>
              <a:rPr lang="en-US" altLang="ja-JP" dirty="0" smtClean="0"/>
              <a:t>(Fujita+ 2009)</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12</a:t>
            </a:fld>
            <a:endParaRPr lang="en-US" altLang="ja-JP" dirty="0"/>
          </a:p>
        </p:txBody>
      </p:sp>
      <p:grpSp>
        <p:nvGrpSpPr>
          <p:cNvPr id="86" name="グループ化 85"/>
          <p:cNvGrpSpPr/>
          <p:nvPr/>
        </p:nvGrpSpPr>
        <p:grpSpPr>
          <a:xfrm>
            <a:off x="642910" y="3857628"/>
            <a:ext cx="7403605" cy="2726786"/>
            <a:chOff x="642910" y="3857628"/>
            <a:chExt cx="7403605" cy="2726786"/>
          </a:xfrm>
        </p:grpSpPr>
        <p:sp>
          <p:nvSpPr>
            <p:cNvPr id="5" name="テキスト ボックス 36"/>
            <p:cNvSpPr txBox="1">
              <a:spLocks noChangeArrowheads="1"/>
            </p:cNvSpPr>
            <p:nvPr/>
          </p:nvSpPr>
          <p:spPr bwMode="auto">
            <a:xfrm>
              <a:off x="6143881" y="4571872"/>
              <a:ext cx="402737"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 name="テキスト ボックス 33"/>
            <p:cNvSpPr txBox="1">
              <a:spLocks noChangeArrowheads="1"/>
            </p:cNvSpPr>
            <p:nvPr/>
          </p:nvSpPr>
          <p:spPr bwMode="auto">
            <a:xfrm>
              <a:off x="7643778" y="5857939"/>
              <a:ext cx="402737"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7" name="テキスト ボックス 34"/>
            <p:cNvSpPr txBox="1">
              <a:spLocks noChangeArrowheads="1"/>
            </p:cNvSpPr>
            <p:nvPr/>
          </p:nvSpPr>
          <p:spPr bwMode="auto">
            <a:xfrm>
              <a:off x="4143328" y="5429252"/>
              <a:ext cx="402737" cy="3693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8" name="テキスト ボックス 35"/>
            <p:cNvSpPr txBox="1">
              <a:spLocks noChangeArrowheads="1"/>
            </p:cNvSpPr>
            <p:nvPr/>
          </p:nvSpPr>
          <p:spPr bwMode="auto">
            <a:xfrm>
              <a:off x="4857797" y="4500438"/>
              <a:ext cx="402737"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9" name="テキスト ボックス 37"/>
            <p:cNvSpPr txBox="1">
              <a:spLocks noChangeArrowheads="1"/>
            </p:cNvSpPr>
            <p:nvPr/>
          </p:nvSpPr>
          <p:spPr bwMode="auto">
            <a:xfrm>
              <a:off x="5643570" y="4714884"/>
              <a:ext cx="402737" cy="3693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10" name="テキスト ボックス 38"/>
            <p:cNvSpPr txBox="1">
              <a:spLocks noChangeArrowheads="1"/>
            </p:cNvSpPr>
            <p:nvPr/>
          </p:nvSpPr>
          <p:spPr bwMode="auto">
            <a:xfrm>
              <a:off x="5500694" y="5643578"/>
              <a:ext cx="402737" cy="3693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11" name="テキスト ボックス 39"/>
            <p:cNvSpPr txBox="1">
              <a:spLocks noChangeArrowheads="1"/>
            </p:cNvSpPr>
            <p:nvPr/>
          </p:nvSpPr>
          <p:spPr bwMode="auto">
            <a:xfrm>
              <a:off x="4786370" y="5500686"/>
              <a:ext cx="364259"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12" name="テキスト ボックス 40"/>
            <p:cNvSpPr txBox="1">
              <a:spLocks noChangeArrowheads="1"/>
            </p:cNvSpPr>
            <p:nvPr/>
          </p:nvSpPr>
          <p:spPr bwMode="auto">
            <a:xfrm>
              <a:off x="5500839" y="4429004"/>
              <a:ext cx="364259"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13" name="テキスト ボックス 41"/>
            <p:cNvSpPr txBox="1">
              <a:spLocks noChangeArrowheads="1"/>
            </p:cNvSpPr>
            <p:nvPr/>
          </p:nvSpPr>
          <p:spPr bwMode="auto">
            <a:xfrm>
              <a:off x="5786383" y="4714894"/>
              <a:ext cx="364259" cy="369311"/>
            </a:xfrm>
            <a:prstGeom prst="rect">
              <a:avLst/>
            </a:prstGeom>
            <a:noFill/>
            <a:ln w="9525">
              <a:noFill/>
              <a:miter lim="800000"/>
              <a:headEnd/>
              <a:tailEnd/>
            </a:ln>
          </p:spPr>
          <p:txBody>
            <a:bodyPr>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14" name="テキスト ボックス 42"/>
            <p:cNvSpPr txBox="1">
              <a:spLocks noChangeArrowheads="1"/>
            </p:cNvSpPr>
            <p:nvPr/>
          </p:nvSpPr>
          <p:spPr bwMode="auto">
            <a:xfrm>
              <a:off x="4429124" y="3857628"/>
              <a:ext cx="364259" cy="3693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15" name="テキスト ボックス 43"/>
            <p:cNvSpPr txBox="1">
              <a:spLocks noChangeArrowheads="1"/>
            </p:cNvSpPr>
            <p:nvPr/>
          </p:nvSpPr>
          <p:spPr bwMode="auto">
            <a:xfrm>
              <a:off x="5072144" y="3928966"/>
              <a:ext cx="364259"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16" name="テキスト ボックス 44"/>
            <p:cNvSpPr txBox="1">
              <a:spLocks noChangeArrowheads="1"/>
            </p:cNvSpPr>
            <p:nvPr/>
          </p:nvSpPr>
          <p:spPr bwMode="auto">
            <a:xfrm>
              <a:off x="6500874" y="5929271"/>
              <a:ext cx="364259" cy="3693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17" name="テキスト ボックス 45"/>
            <p:cNvSpPr txBox="1">
              <a:spLocks noChangeArrowheads="1"/>
            </p:cNvSpPr>
            <p:nvPr/>
          </p:nvSpPr>
          <p:spPr bwMode="auto">
            <a:xfrm>
              <a:off x="5072166" y="5072082"/>
              <a:ext cx="312955" cy="3693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18" name="テキスト ボックス 46"/>
            <p:cNvSpPr txBox="1">
              <a:spLocks noChangeArrowheads="1"/>
            </p:cNvSpPr>
            <p:nvPr/>
          </p:nvSpPr>
          <p:spPr bwMode="auto">
            <a:xfrm>
              <a:off x="7572396" y="5500702"/>
              <a:ext cx="312955" cy="369311"/>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19" name="テキスト ボックス 47"/>
            <p:cNvSpPr txBox="1">
              <a:spLocks noChangeArrowheads="1"/>
            </p:cNvSpPr>
            <p:nvPr/>
          </p:nvSpPr>
          <p:spPr bwMode="auto">
            <a:xfrm>
              <a:off x="6500826" y="5286388"/>
              <a:ext cx="312955" cy="369311"/>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20" name="テキスト ボックス 48"/>
            <p:cNvSpPr txBox="1">
              <a:spLocks noChangeArrowheads="1"/>
            </p:cNvSpPr>
            <p:nvPr/>
          </p:nvSpPr>
          <p:spPr bwMode="auto">
            <a:xfrm>
              <a:off x="5357940" y="4214702"/>
              <a:ext cx="312955" cy="3693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21" name="テキスト ボックス 49"/>
            <p:cNvSpPr txBox="1">
              <a:spLocks noChangeArrowheads="1"/>
            </p:cNvSpPr>
            <p:nvPr/>
          </p:nvSpPr>
          <p:spPr bwMode="auto">
            <a:xfrm>
              <a:off x="6072179" y="4071989"/>
              <a:ext cx="312955" cy="3693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22" name="テキスト ボックス 50"/>
            <p:cNvSpPr txBox="1">
              <a:spLocks noChangeArrowheads="1"/>
            </p:cNvSpPr>
            <p:nvPr/>
          </p:nvSpPr>
          <p:spPr bwMode="auto">
            <a:xfrm>
              <a:off x="7144169" y="4500438"/>
              <a:ext cx="312955" cy="3693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23" name="テキスト ボックス 51"/>
            <p:cNvSpPr txBox="1">
              <a:spLocks noChangeArrowheads="1"/>
            </p:cNvSpPr>
            <p:nvPr/>
          </p:nvSpPr>
          <p:spPr bwMode="auto">
            <a:xfrm>
              <a:off x="6858372" y="4357570"/>
              <a:ext cx="312955" cy="3693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24" name="テキスト ボックス 52"/>
            <p:cNvSpPr txBox="1">
              <a:spLocks noChangeArrowheads="1"/>
            </p:cNvSpPr>
            <p:nvPr/>
          </p:nvSpPr>
          <p:spPr bwMode="auto">
            <a:xfrm>
              <a:off x="5000628" y="6215082"/>
              <a:ext cx="364259" cy="369311"/>
            </a:xfrm>
            <a:prstGeom prst="rect">
              <a:avLst/>
            </a:prstGeom>
            <a:noFill/>
            <a:ln w="9525">
              <a:noFill/>
              <a:miter lim="800000"/>
              <a:headEnd/>
              <a:tailEnd/>
            </a:ln>
          </p:spPr>
          <p:txBody>
            <a:bodyPr wrap="none">
              <a:spAutoFit/>
            </a:bodyPr>
            <a:lstStyle/>
            <a:p>
              <a:r>
                <a:rPr lang="en-US" altLang="ja-JP" i="1" dirty="0">
                  <a:solidFill>
                    <a:srgbClr val="FFC000"/>
                  </a:solidFill>
                </a:rPr>
                <a:t>e</a:t>
              </a:r>
              <a:r>
                <a:rPr lang="en-US" altLang="ja-JP" i="1" baseline="30000" dirty="0">
                  <a:solidFill>
                    <a:srgbClr val="FFC000"/>
                  </a:solidFill>
                </a:rPr>
                <a:t>-</a:t>
              </a:r>
              <a:endParaRPr lang="ja-JP" altLang="en-US" i="1" baseline="30000" dirty="0">
                <a:solidFill>
                  <a:srgbClr val="FFC000"/>
                </a:solidFill>
              </a:endParaRPr>
            </a:p>
          </p:txBody>
        </p:sp>
        <p:sp>
          <p:nvSpPr>
            <p:cNvPr id="25" name="テキスト ボックス 53"/>
            <p:cNvSpPr txBox="1">
              <a:spLocks noChangeArrowheads="1"/>
            </p:cNvSpPr>
            <p:nvPr/>
          </p:nvSpPr>
          <p:spPr bwMode="auto">
            <a:xfrm>
              <a:off x="6572576" y="4929041"/>
              <a:ext cx="364259" cy="3693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26" name="テキスト ボックス 54"/>
            <p:cNvSpPr txBox="1">
              <a:spLocks noChangeArrowheads="1"/>
            </p:cNvSpPr>
            <p:nvPr/>
          </p:nvSpPr>
          <p:spPr bwMode="auto">
            <a:xfrm>
              <a:off x="5500586" y="4143423"/>
              <a:ext cx="364259" cy="3693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27" name="テキスト ボックス 56"/>
            <p:cNvSpPr txBox="1">
              <a:spLocks noChangeArrowheads="1"/>
            </p:cNvSpPr>
            <p:nvPr/>
          </p:nvSpPr>
          <p:spPr bwMode="auto">
            <a:xfrm>
              <a:off x="4429124" y="5214950"/>
              <a:ext cx="364259" cy="3693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28" name="テキスト ボックス 57"/>
            <p:cNvSpPr txBox="1">
              <a:spLocks noChangeArrowheads="1"/>
            </p:cNvSpPr>
            <p:nvPr/>
          </p:nvSpPr>
          <p:spPr bwMode="auto">
            <a:xfrm>
              <a:off x="5857884" y="5857892"/>
              <a:ext cx="364259" cy="369311"/>
            </a:xfrm>
            <a:prstGeom prst="rect">
              <a:avLst/>
            </a:prstGeom>
            <a:noFill/>
            <a:ln w="9525">
              <a:noFill/>
              <a:miter lim="800000"/>
              <a:headEnd/>
              <a:tailEnd/>
            </a:ln>
          </p:spPr>
          <p:txBody>
            <a:bodyPr wrap="none">
              <a:spAutoFit/>
            </a:bodyPr>
            <a:lstStyle/>
            <a:p>
              <a:r>
                <a:rPr lang="en-US" altLang="ja-JP" i="1" dirty="0">
                  <a:solidFill>
                    <a:srgbClr val="FFC000"/>
                  </a:solidFill>
                </a:rPr>
                <a:t>e</a:t>
              </a:r>
              <a:r>
                <a:rPr lang="en-US" altLang="ja-JP" i="1" baseline="30000" dirty="0">
                  <a:solidFill>
                    <a:srgbClr val="FFC000"/>
                  </a:solidFill>
                </a:rPr>
                <a:t>-</a:t>
              </a:r>
              <a:endParaRPr lang="ja-JP" altLang="en-US" i="1" baseline="30000" dirty="0">
                <a:solidFill>
                  <a:srgbClr val="FFC000"/>
                </a:solidFill>
              </a:endParaRPr>
            </a:p>
          </p:txBody>
        </p:sp>
        <p:sp>
          <p:nvSpPr>
            <p:cNvPr id="29" name="星 5 28"/>
            <p:cNvSpPr/>
            <p:nvPr/>
          </p:nvSpPr>
          <p:spPr bwMode="auto">
            <a:xfrm>
              <a:off x="5643570" y="4929198"/>
              <a:ext cx="642938" cy="64293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bwMode="auto">
            <a:xfrm>
              <a:off x="5000629" y="4357671"/>
              <a:ext cx="1928826" cy="192882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テキスト ボックス 65"/>
            <p:cNvSpPr txBox="1">
              <a:spLocks noChangeArrowheads="1"/>
            </p:cNvSpPr>
            <p:nvPr/>
          </p:nvSpPr>
          <p:spPr bwMode="auto">
            <a:xfrm>
              <a:off x="6000708" y="4071964"/>
              <a:ext cx="402733"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2" name="テキスト ボックス 66"/>
            <p:cNvSpPr txBox="1">
              <a:spLocks noChangeArrowheads="1"/>
            </p:cNvSpPr>
            <p:nvPr/>
          </p:nvSpPr>
          <p:spPr bwMode="auto">
            <a:xfrm>
              <a:off x="4500562" y="6072206"/>
              <a:ext cx="402733"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3" name="テキスト ボックス 67"/>
            <p:cNvSpPr txBox="1">
              <a:spLocks noChangeArrowheads="1"/>
            </p:cNvSpPr>
            <p:nvPr/>
          </p:nvSpPr>
          <p:spPr bwMode="auto">
            <a:xfrm>
              <a:off x="5000691" y="4571837"/>
              <a:ext cx="402733"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4" name="テキスト ボックス 68"/>
            <p:cNvSpPr txBox="1">
              <a:spLocks noChangeArrowheads="1"/>
            </p:cNvSpPr>
            <p:nvPr/>
          </p:nvSpPr>
          <p:spPr bwMode="auto">
            <a:xfrm>
              <a:off x="6429660" y="4643270"/>
              <a:ext cx="402733"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5" name="テキスト ボックス 69"/>
            <p:cNvSpPr txBox="1">
              <a:spLocks noChangeArrowheads="1"/>
            </p:cNvSpPr>
            <p:nvPr/>
          </p:nvSpPr>
          <p:spPr bwMode="auto">
            <a:xfrm>
              <a:off x="5286380" y="5286388"/>
              <a:ext cx="402733" cy="369309"/>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36" name="テキスト ボックス 70"/>
            <p:cNvSpPr txBox="1">
              <a:spLocks noChangeArrowheads="1"/>
            </p:cNvSpPr>
            <p:nvPr/>
          </p:nvSpPr>
          <p:spPr bwMode="auto">
            <a:xfrm>
              <a:off x="6858089" y="4286265"/>
              <a:ext cx="402733"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7" name="テキスト ボックス 71"/>
            <p:cNvSpPr txBox="1">
              <a:spLocks noChangeArrowheads="1"/>
            </p:cNvSpPr>
            <p:nvPr/>
          </p:nvSpPr>
          <p:spPr bwMode="auto">
            <a:xfrm>
              <a:off x="5286223" y="4071964"/>
              <a:ext cx="364255"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8" name="テキスト ボックス 72"/>
            <p:cNvSpPr txBox="1">
              <a:spLocks noChangeArrowheads="1"/>
            </p:cNvSpPr>
            <p:nvPr/>
          </p:nvSpPr>
          <p:spPr bwMode="auto">
            <a:xfrm>
              <a:off x="4857794" y="5143306"/>
              <a:ext cx="364255"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39" name="テキスト ボックス 73"/>
            <p:cNvSpPr txBox="1">
              <a:spLocks noChangeArrowheads="1"/>
            </p:cNvSpPr>
            <p:nvPr/>
          </p:nvSpPr>
          <p:spPr bwMode="auto">
            <a:xfrm>
              <a:off x="6643744" y="3857663"/>
              <a:ext cx="364255" cy="369309"/>
            </a:xfrm>
            <a:prstGeom prst="rect">
              <a:avLst/>
            </a:prstGeom>
            <a:noFill/>
            <a:ln w="9525">
              <a:noFill/>
              <a:miter lim="800000"/>
              <a:headEnd/>
              <a:tailEnd/>
            </a:ln>
          </p:spPr>
          <p:txBody>
            <a:bodyPr>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40" name="テキスト ボックス 74"/>
            <p:cNvSpPr txBox="1">
              <a:spLocks noChangeArrowheads="1"/>
            </p:cNvSpPr>
            <p:nvPr/>
          </p:nvSpPr>
          <p:spPr bwMode="auto">
            <a:xfrm>
              <a:off x="7358036" y="5786422"/>
              <a:ext cx="364255"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41" name="テキスト ボックス 75"/>
            <p:cNvSpPr txBox="1">
              <a:spLocks noChangeArrowheads="1"/>
            </p:cNvSpPr>
            <p:nvPr/>
          </p:nvSpPr>
          <p:spPr bwMode="auto">
            <a:xfrm>
              <a:off x="4714897" y="4643270"/>
              <a:ext cx="364255"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42" name="テキスト ボックス 76"/>
            <p:cNvSpPr txBox="1">
              <a:spLocks noChangeArrowheads="1"/>
            </p:cNvSpPr>
            <p:nvPr/>
          </p:nvSpPr>
          <p:spPr bwMode="auto">
            <a:xfrm>
              <a:off x="6572295" y="5929238"/>
              <a:ext cx="364255" cy="369309"/>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43" name="テキスト ボックス 77"/>
            <p:cNvSpPr txBox="1">
              <a:spLocks noChangeArrowheads="1"/>
            </p:cNvSpPr>
            <p:nvPr/>
          </p:nvSpPr>
          <p:spPr bwMode="auto">
            <a:xfrm>
              <a:off x="4429117" y="4857758"/>
              <a:ext cx="312952" cy="369309"/>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44" name="テキスト ボックス 78"/>
            <p:cNvSpPr txBox="1">
              <a:spLocks noChangeArrowheads="1"/>
            </p:cNvSpPr>
            <p:nvPr/>
          </p:nvSpPr>
          <p:spPr bwMode="auto">
            <a:xfrm>
              <a:off x="4071875" y="5857828"/>
              <a:ext cx="312952" cy="369309"/>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45" name="テキスト ボックス 79"/>
            <p:cNvSpPr txBox="1">
              <a:spLocks noChangeArrowheads="1"/>
            </p:cNvSpPr>
            <p:nvPr/>
          </p:nvSpPr>
          <p:spPr bwMode="auto">
            <a:xfrm>
              <a:off x="6643702" y="4214818"/>
              <a:ext cx="312952" cy="369309"/>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46" name="テキスト ボックス 80"/>
            <p:cNvSpPr txBox="1">
              <a:spLocks noChangeArrowheads="1"/>
            </p:cNvSpPr>
            <p:nvPr/>
          </p:nvSpPr>
          <p:spPr bwMode="auto">
            <a:xfrm>
              <a:off x="6286763" y="4929005"/>
              <a:ext cx="312952" cy="369309"/>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47" name="テキスト ボックス 81"/>
            <p:cNvSpPr txBox="1">
              <a:spLocks noChangeArrowheads="1"/>
            </p:cNvSpPr>
            <p:nvPr/>
          </p:nvSpPr>
          <p:spPr bwMode="auto">
            <a:xfrm>
              <a:off x="6357950" y="4429132"/>
              <a:ext cx="312952" cy="369309"/>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48" name="テキスト ボックス 82"/>
            <p:cNvSpPr txBox="1">
              <a:spLocks noChangeArrowheads="1"/>
            </p:cNvSpPr>
            <p:nvPr/>
          </p:nvSpPr>
          <p:spPr bwMode="auto">
            <a:xfrm>
              <a:off x="7643834" y="4572008"/>
              <a:ext cx="312952" cy="369309"/>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49" name="テキスト ボックス 83"/>
            <p:cNvSpPr txBox="1">
              <a:spLocks noChangeArrowheads="1"/>
            </p:cNvSpPr>
            <p:nvPr/>
          </p:nvSpPr>
          <p:spPr bwMode="auto">
            <a:xfrm>
              <a:off x="7001247" y="4428970"/>
              <a:ext cx="312952" cy="369309"/>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50" name="テキスト ボックス 84"/>
            <p:cNvSpPr txBox="1">
              <a:spLocks noChangeArrowheads="1"/>
            </p:cNvSpPr>
            <p:nvPr/>
          </p:nvSpPr>
          <p:spPr bwMode="auto">
            <a:xfrm>
              <a:off x="3786081" y="5500660"/>
              <a:ext cx="364255" cy="369309"/>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51" name="テキスト ボックス 85"/>
            <p:cNvSpPr txBox="1">
              <a:spLocks noChangeArrowheads="1"/>
            </p:cNvSpPr>
            <p:nvPr/>
          </p:nvSpPr>
          <p:spPr bwMode="auto">
            <a:xfrm>
              <a:off x="6929454" y="5286388"/>
              <a:ext cx="364255" cy="369309"/>
            </a:xfrm>
            <a:prstGeom prst="rect">
              <a:avLst/>
            </a:prstGeom>
            <a:noFill/>
            <a:ln w="9525">
              <a:noFill/>
              <a:miter lim="800000"/>
              <a:headEnd/>
              <a:tailEnd/>
            </a:ln>
          </p:spPr>
          <p:txBody>
            <a:bodyPr wrap="none">
              <a:spAutoFit/>
            </a:bodyPr>
            <a:lstStyle/>
            <a:p>
              <a:r>
                <a:rPr lang="en-US" altLang="ja-JP" i="1" dirty="0">
                  <a:solidFill>
                    <a:srgbClr val="FFC000"/>
                  </a:solidFill>
                </a:rPr>
                <a:t>e</a:t>
              </a:r>
              <a:r>
                <a:rPr lang="en-US" altLang="ja-JP" i="1" baseline="30000" dirty="0">
                  <a:solidFill>
                    <a:srgbClr val="FFC000"/>
                  </a:solidFill>
                </a:rPr>
                <a:t>-</a:t>
              </a:r>
              <a:endParaRPr lang="ja-JP" altLang="en-US" i="1" baseline="30000" dirty="0">
                <a:solidFill>
                  <a:srgbClr val="FFC000"/>
                </a:solidFill>
              </a:endParaRPr>
            </a:p>
          </p:txBody>
        </p:sp>
        <p:sp>
          <p:nvSpPr>
            <p:cNvPr id="52" name="テキスト ボックス 86"/>
            <p:cNvSpPr txBox="1">
              <a:spLocks noChangeArrowheads="1"/>
            </p:cNvSpPr>
            <p:nvPr/>
          </p:nvSpPr>
          <p:spPr bwMode="auto">
            <a:xfrm>
              <a:off x="5286484" y="4643270"/>
              <a:ext cx="364255" cy="369309"/>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53" name="テキスト ボックス 87"/>
            <p:cNvSpPr txBox="1">
              <a:spLocks noChangeArrowheads="1"/>
            </p:cNvSpPr>
            <p:nvPr/>
          </p:nvSpPr>
          <p:spPr bwMode="auto">
            <a:xfrm>
              <a:off x="4214810" y="4286256"/>
              <a:ext cx="364255" cy="369309"/>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54" name="テキスト ボックス 88"/>
            <p:cNvSpPr txBox="1">
              <a:spLocks noChangeArrowheads="1"/>
            </p:cNvSpPr>
            <p:nvPr/>
          </p:nvSpPr>
          <p:spPr bwMode="auto">
            <a:xfrm>
              <a:off x="4572014" y="5286360"/>
              <a:ext cx="364255" cy="369309"/>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55" name="テキスト ボックス 89"/>
            <p:cNvSpPr txBox="1">
              <a:spLocks noChangeArrowheads="1"/>
            </p:cNvSpPr>
            <p:nvPr/>
          </p:nvSpPr>
          <p:spPr bwMode="auto">
            <a:xfrm>
              <a:off x="5214942" y="5500702"/>
              <a:ext cx="364255" cy="369309"/>
            </a:xfrm>
            <a:prstGeom prst="rect">
              <a:avLst/>
            </a:prstGeom>
            <a:noFill/>
            <a:ln w="9525">
              <a:noFill/>
              <a:miter lim="800000"/>
              <a:headEnd/>
              <a:tailEnd/>
            </a:ln>
          </p:spPr>
          <p:txBody>
            <a:bodyPr wrap="none">
              <a:spAutoFit/>
            </a:bodyPr>
            <a:lstStyle/>
            <a:p>
              <a:r>
                <a:rPr lang="en-US" altLang="ja-JP" i="1" dirty="0">
                  <a:solidFill>
                    <a:srgbClr val="FFC000"/>
                  </a:solidFill>
                </a:rPr>
                <a:t>e</a:t>
              </a:r>
              <a:r>
                <a:rPr lang="en-US" altLang="ja-JP" i="1" baseline="30000" dirty="0">
                  <a:solidFill>
                    <a:srgbClr val="FFC000"/>
                  </a:solidFill>
                </a:rPr>
                <a:t>-</a:t>
              </a:r>
              <a:endParaRPr lang="ja-JP" altLang="en-US" i="1" baseline="30000" dirty="0">
                <a:solidFill>
                  <a:srgbClr val="FFC000"/>
                </a:solidFill>
              </a:endParaRPr>
            </a:p>
          </p:txBody>
        </p:sp>
        <p:sp>
          <p:nvSpPr>
            <p:cNvPr id="56" name="テキスト ボックス 92"/>
            <p:cNvSpPr txBox="1">
              <a:spLocks noChangeArrowheads="1"/>
            </p:cNvSpPr>
            <p:nvPr/>
          </p:nvSpPr>
          <p:spPr bwMode="auto">
            <a:xfrm>
              <a:off x="3419164" y="4034688"/>
              <a:ext cx="218799"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57" name="テキスト ボックス 93"/>
            <p:cNvSpPr txBox="1">
              <a:spLocks noChangeArrowheads="1"/>
            </p:cNvSpPr>
            <p:nvPr/>
          </p:nvSpPr>
          <p:spPr bwMode="auto">
            <a:xfrm>
              <a:off x="1711221" y="5509944"/>
              <a:ext cx="218799" cy="2007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58" name="テキスト ボックス 94"/>
            <p:cNvSpPr txBox="1">
              <a:spLocks noChangeArrowheads="1"/>
            </p:cNvSpPr>
            <p:nvPr/>
          </p:nvSpPr>
          <p:spPr bwMode="auto">
            <a:xfrm>
              <a:off x="3302714" y="5082896"/>
              <a:ext cx="218799"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59" name="テキスト ボックス 95"/>
            <p:cNvSpPr txBox="1">
              <a:spLocks noChangeArrowheads="1"/>
            </p:cNvSpPr>
            <p:nvPr/>
          </p:nvSpPr>
          <p:spPr bwMode="auto">
            <a:xfrm>
              <a:off x="2332292" y="5315831"/>
              <a:ext cx="218799"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0" name="テキスト ボックス 96"/>
            <p:cNvSpPr txBox="1">
              <a:spLocks noChangeArrowheads="1"/>
            </p:cNvSpPr>
            <p:nvPr/>
          </p:nvSpPr>
          <p:spPr bwMode="auto">
            <a:xfrm>
              <a:off x="3379426" y="6129650"/>
              <a:ext cx="218799"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1" name="テキスト ボックス 97"/>
            <p:cNvSpPr txBox="1">
              <a:spLocks noChangeArrowheads="1"/>
            </p:cNvSpPr>
            <p:nvPr/>
          </p:nvSpPr>
          <p:spPr bwMode="auto">
            <a:xfrm>
              <a:off x="642910" y="5572140"/>
              <a:ext cx="218799" cy="2007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62" name="テキスト ボックス 98"/>
            <p:cNvSpPr txBox="1">
              <a:spLocks noChangeArrowheads="1"/>
            </p:cNvSpPr>
            <p:nvPr/>
          </p:nvSpPr>
          <p:spPr bwMode="auto">
            <a:xfrm>
              <a:off x="2759277" y="4461736"/>
              <a:ext cx="197894"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3" name="テキスト ボックス 99"/>
            <p:cNvSpPr txBox="1">
              <a:spLocks noChangeArrowheads="1"/>
            </p:cNvSpPr>
            <p:nvPr/>
          </p:nvSpPr>
          <p:spPr bwMode="auto">
            <a:xfrm>
              <a:off x="2371108" y="4461736"/>
              <a:ext cx="197894"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4" name="テキスト ボックス 100"/>
            <p:cNvSpPr txBox="1">
              <a:spLocks noChangeArrowheads="1"/>
            </p:cNvSpPr>
            <p:nvPr/>
          </p:nvSpPr>
          <p:spPr bwMode="auto">
            <a:xfrm>
              <a:off x="3807333" y="4073511"/>
              <a:ext cx="197894" cy="200711"/>
            </a:xfrm>
            <a:prstGeom prst="rect">
              <a:avLst/>
            </a:prstGeom>
            <a:noFill/>
            <a:ln w="9525">
              <a:noFill/>
              <a:miter lim="800000"/>
              <a:headEnd/>
              <a:tailEnd/>
            </a:ln>
          </p:spPr>
          <p:txBody>
            <a:bodyPr>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5" name="テキスト ボックス 101"/>
            <p:cNvSpPr txBox="1">
              <a:spLocks noChangeArrowheads="1"/>
            </p:cNvSpPr>
            <p:nvPr/>
          </p:nvSpPr>
          <p:spPr bwMode="auto">
            <a:xfrm>
              <a:off x="1285852" y="4429132"/>
              <a:ext cx="197894" cy="200711"/>
            </a:xfrm>
            <a:prstGeom prst="rect">
              <a:avLst/>
            </a:prstGeom>
            <a:noFill/>
            <a:ln w="9525">
              <a:noFill/>
              <a:miter lim="800000"/>
              <a:headEnd/>
              <a:tailEnd/>
            </a:ln>
          </p:spPr>
          <p:txBody>
            <a:bodyPr wrap="none">
              <a:spAutoFit/>
            </a:bodyPr>
            <a:lstStyle/>
            <a:p>
              <a:r>
                <a:rPr lang="en-US" altLang="ja-JP" i="1" dirty="0">
                  <a:solidFill>
                    <a:srgbClr val="FF0000"/>
                  </a:solidFill>
                </a:rPr>
                <a:t>e</a:t>
              </a:r>
              <a:r>
                <a:rPr lang="en-US" altLang="ja-JP" baseline="30000" dirty="0">
                  <a:solidFill>
                    <a:srgbClr val="FF0000"/>
                  </a:solidFill>
                </a:rPr>
                <a:t>-</a:t>
              </a:r>
              <a:endParaRPr lang="ja-JP" altLang="en-US" baseline="30000" dirty="0">
                <a:solidFill>
                  <a:srgbClr val="FF0000"/>
                </a:solidFill>
              </a:endParaRPr>
            </a:p>
          </p:txBody>
        </p:sp>
        <p:sp>
          <p:nvSpPr>
            <p:cNvPr id="66" name="テキスト ボックス 102"/>
            <p:cNvSpPr txBox="1">
              <a:spLocks noChangeArrowheads="1"/>
            </p:cNvSpPr>
            <p:nvPr/>
          </p:nvSpPr>
          <p:spPr bwMode="auto">
            <a:xfrm>
              <a:off x="4000496" y="5857892"/>
              <a:ext cx="197894"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7" name="テキスト ボックス 103"/>
            <p:cNvSpPr txBox="1">
              <a:spLocks noChangeArrowheads="1"/>
            </p:cNvSpPr>
            <p:nvPr/>
          </p:nvSpPr>
          <p:spPr bwMode="auto">
            <a:xfrm>
              <a:off x="2953362" y="5160541"/>
              <a:ext cx="197894" cy="200711"/>
            </a:xfrm>
            <a:prstGeom prst="rect">
              <a:avLst/>
            </a:prstGeom>
            <a:noFill/>
            <a:ln w="9525">
              <a:noFill/>
              <a:miter lim="800000"/>
              <a:headEnd/>
              <a:tailEnd/>
            </a:ln>
          </p:spPr>
          <p:txBody>
            <a:bodyPr wrap="none">
              <a:spAutoFit/>
            </a:bodyPr>
            <a:lstStyle/>
            <a:p>
              <a:r>
                <a:rPr lang="en-US" altLang="ja-JP" i="1">
                  <a:solidFill>
                    <a:srgbClr val="FF0000"/>
                  </a:solidFill>
                </a:rPr>
                <a:t>e</a:t>
              </a:r>
              <a:r>
                <a:rPr lang="en-US" altLang="ja-JP" baseline="30000">
                  <a:solidFill>
                    <a:srgbClr val="FF0000"/>
                  </a:solidFill>
                </a:rPr>
                <a:t>-</a:t>
              </a:r>
              <a:endParaRPr lang="ja-JP" altLang="en-US" baseline="30000">
                <a:solidFill>
                  <a:srgbClr val="FF0000"/>
                </a:solidFill>
              </a:endParaRPr>
            </a:p>
          </p:txBody>
        </p:sp>
        <p:sp>
          <p:nvSpPr>
            <p:cNvPr id="68" name="テキスト ボックス 104"/>
            <p:cNvSpPr txBox="1">
              <a:spLocks noChangeArrowheads="1"/>
            </p:cNvSpPr>
            <p:nvPr/>
          </p:nvSpPr>
          <p:spPr bwMode="auto">
            <a:xfrm>
              <a:off x="928662" y="4857760"/>
              <a:ext cx="170022" cy="200711"/>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69" name="テキスト ボックス 105"/>
            <p:cNvSpPr txBox="1">
              <a:spLocks noChangeArrowheads="1"/>
            </p:cNvSpPr>
            <p:nvPr/>
          </p:nvSpPr>
          <p:spPr bwMode="auto">
            <a:xfrm>
              <a:off x="2642827" y="4927606"/>
              <a:ext cx="170022" cy="2007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70" name="テキスト ボックス 106"/>
            <p:cNvSpPr txBox="1">
              <a:spLocks noChangeArrowheads="1"/>
            </p:cNvSpPr>
            <p:nvPr/>
          </p:nvSpPr>
          <p:spPr bwMode="auto">
            <a:xfrm>
              <a:off x="2759277" y="4034688"/>
              <a:ext cx="170022" cy="2007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71" name="テキスト ボックス 107"/>
            <p:cNvSpPr txBox="1">
              <a:spLocks noChangeArrowheads="1"/>
            </p:cNvSpPr>
            <p:nvPr/>
          </p:nvSpPr>
          <p:spPr bwMode="auto">
            <a:xfrm>
              <a:off x="7572396" y="4071942"/>
              <a:ext cx="170022" cy="200711"/>
            </a:xfrm>
            <a:prstGeom prst="rect">
              <a:avLst/>
            </a:prstGeom>
            <a:noFill/>
            <a:ln w="9525">
              <a:noFill/>
              <a:miter lim="800000"/>
              <a:headEnd/>
              <a:tailEnd/>
            </a:ln>
          </p:spPr>
          <p:txBody>
            <a:bodyPr wrap="none">
              <a:spAutoFit/>
            </a:bodyPr>
            <a:lstStyle/>
            <a:p>
              <a:r>
                <a:rPr lang="en-US" altLang="ja-JP" i="1" dirty="0">
                  <a:solidFill>
                    <a:srgbClr val="FFC000"/>
                  </a:solidFill>
                </a:rPr>
                <a:t>p</a:t>
              </a:r>
              <a:endParaRPr lang="ja-JP" altLang="en-US" i="1" dirty="0">
                <a:solidFill>
                  <a:srgbClr val="FFC000"/>
                </a:solidFill>
              </a:endParaRPr>
            </a:p>
          </p:txBody>
        </p:sp>
        <p:sp>
          <p:nvSpPr>
            <p:cNvPr id="72" name="テキスト ボックス 108"/>
            <p:cNvSpPr txBox="1">
              <a:spLocks noChangeArrowheads="1"/>
            </p:cNvSpPr>
            <p:nvPr/>
          </p:nvSpPr>
          <p:spPr bwMode="auto">
            <a:xfrm>
              <a:off x="3846150" y="5005251"/>
              <a:ext cx="170022" cy="2007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73" name="テキスト ボックス 109"/>
            <p:cNvSpPr txBox="1">
              <a:spLocks noChangeArrowheads="1"/>
            </p:cNvSpPr>
            <p:nvPr/>
          </p:nvSpPr>
          <p:spPr bwMode="auto">
            <a:xfrm>
              <a:off x="4544854" y="5471121"/>
              <a:ext cx="170022" cy="2007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74" name="テキスト ボックス 110"/>
            <p:cNvSpPr txBox="1">
              <a:spLocks noChangeArrowheads="1"/>
            </p:cNvSpPr>
            <p:nvPr/>
          </p:nvSpPr>
          <p:spPr bwMode="auto">
            <a:xfrm>
              <a:off x="2875728" y="5626412"/>
              <a:ext cx="170022" cy="200711"/>
            </a:xfrm>
            <a:prstGeom prst="rect">
              <a:avLst/>
            </a:prstGeom>
            <a:noFill/>
            <a:ln w="9525">
              <a:noFill/>
              <a:miter lim="800000"/>
              <a:headEnd/>
              <a:tailEnd/>
            </a:ln>
          </p:spPr>
          <p:txBody>
            <a:bodyPr wrap="none">
              <a:spAutoFit/>
            </a:bodyPr>
            <a:lstStyle/>
            <a:p>
              <a:r>
                <a:rPr lang="en-US" altLang="ja-JP" i="1">
                  <a:solidFill>
                    <a:srgbClr val="FFC000"/>
                  </a:solidFill>
                </a:rPr>
                <a:t>p</a:t>
              </a:r>
              <a:endParaRPr lang="ja-JP" altLang="en-US" i="1">
                <a:solidFill>
                  <a:srgbClr val="FFC000"/>
                </a:solidFill>
              </a:endParaRPr>
            </a:p>
          </p:txBody>
        </p:sp>
        <p:sp>
          <p:nvSpPr>
            <p:cNvPr id="75" name="テキスト ボックス 111"/>
            <p:cNvSpPr txBox="1">
              <a:spLocks noChangeArrowheads="1"/>
            </p:cNvSpPr>
            <p:nvPr/>
          </p:nvSpPr>
          <p:spPr bwMode="auto">
            <a:xfrm>
              <a:off x="3495877" y="5663780"/>
              <a:ext cx="197894" cy="2007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76" name="テキスト ボックス 112"/>
            <p:cNvSpPr txBox="1">
              <a:spLocks noChangeArrowheads="1"/>
            </p:cNvSpPr>
            <p:nvPr/>
          </p:nvSpPr>
          <p:spPr bwMode="auto">
            <a:xfrm>
              <a:off x="1866489" y="5742879"/>
              <a:ext cx="197894" cy="2007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77" name="テキスト ボックス 113"/>
            <p:cNvSpPr txBox="1">
              <a:spLocks noChangeArrowheads="1"/>
            </p:cNvSpPr>
            <p:nvPr/>
          </p:nvSpPr>
          <p:spPr bwMode="auto">
            <a:xfrm>
              <a:off x="1167785" y="5044074"/>
              <a:ext cx="197894" cy="2007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78" name="テキスト ボックス 114"/>
            <p:cNvSpPr txBox="1">
              <a:spLocks noChangeArrowheads="1"/>
            </p:cNvSpPr>
            <p:nvPr/>
          </p:nvSpPr>
          <p:spPr bwMode="auto">
            <a:xfrm>
              <a:off x="1643042" y="4857760"/>
              <a:ext cx="197894" cy="200711"/>
            </a:xfrm>
            <a:prstGeom prst="rect">
              <a:avLst/>
            </a:prstGeom>
            <a:noFill/>
            <a:ln w="9525">
              <a:noFill/>
              <a:miter lim="800000"/>
              <a:headEnd/>
              <a:tailEnd/>
            </a:ln>
          </p:spPr>
          <p:txBody>
            <a:bodyPr wrap="none">
              <a:spAutoFit/>
            </a:bodyPr>
            <a:lstStyle/>
            <a:p>
              <a:r>
                <a:rPr lang="en-US" altLang="ja-JP" i="1">
                  <a:solidFill>
                    <a:srgbClr val="FFC000"/>
                  </a:solidFill>
                </a:rPr>
                <a:t>e</a:t>
              </a:r>
              <a:r>
                <a:rPr lang="en-US" altLang="ja-JP" i="1" baseline="30000">
                  <a:solidFill>
                    <a:srgbClr val="FFC000"/>
                  </a:solidFill>
                </a:rPr>
                <a:t>-</a:t>
              </a:r>
              <a:endParaRPr lang="ja-JP" altLang="en-US" i="1" baseline="30000">
                <a:solidFill>
                  <a:srgbClr val="FFC000"/>
                </a:solidFill>
              </a:endParaRPr>
            </a:p>
          </p:txBody>
        </p:sp>
        <p:sp>
          <p:nvSpPr>
            <p:cNvPr id="79" name="テキスト ボックス 115"/>
            <p:cNvSpPr txBox="1">
              <a:spLocks noChangeArrowheads="1"/>
            </p:cNvSpPr>
            <p:nvPr/>
          </p:nvSpPr>
          <p:spPr bwMode="auto">
            <a:xfrm>
              <a:off x="1944123" y="4500558"/>
              <a:ext cx="197894" cy="200711"/>
            </a:xfrm>
            <a:prstGeom prst="rect">
              <a:avLst/>
            </a:prstGeom>
            <a:noFill/>
            <a:ln w="9525">
              <a:noFill/>
              <a:miter lim="800000"/>
              <a:headEnd/>
              <a:tailEnd/>
            </a:ln>
          </p:spPr>
          <p:txBody>
            <a:bodyPr wrap="none">
              <a:spAutoFit/>
            </a:bodyPr>
            <a:lstStyle/>
            <a:p>
              <a:r>
                <a:rPr lang="en-US" altLang="ja-JP" i="1" dirty="0">
                  <a:solidFill>
                    <a:srgbClr val="FFC000"/>
                  </a:solidFill>
                </a:rPr>
                <a:t>e</a:t>
              </a:r>
              <a:r>
                <a:rPr lang="en-US" altLang="ja-JP" i="1" baseline="30000" dirty="0">
                  <a:solidFill>
                    <a:srgbClr val="FFC000"/>
                  </a:solidFill>
                </a:rPr>
                <a:t>-</a:t>
              </a:r>
              <a:endParaRPr lang="ja-JP" altLang="en-US" i="1" baseline="30000" dirty="0">
                <a:solidFill>
                  <a:srgbClr val="FFC000"/>
                </a:solidFill>
              </a:endParaRPr>
            </a:p>
          </p:txBody>
        </p:sp>
        <p:sp>
          <p:nvSpPr>
            <p:cNvPr id="80" name="テキスト ボックス 116"/>
            <p:cNvSpPr txBox="1">
              <a:spLocks noChangeArrowheads="1"/>
            </p:cNvSpPr>
            <p:nvPr/>
          </p:nvSpPr>
          <p:spPr bwMode="auto">
            <a:xfrm>
              <a:off x="3496798" y="4694671"/>
              <a:ext cx="197894" cy="200711"/>
            </a:xfrm>
            <a:prstGeom prst="rect">
              <a:avLst/>
            </a:prstGeom>
            <a:noFill/>
            <a:ln w="9525">
              <a:noFill/>
              <a:miter lim="800000"/>
              <a:headEnd/>
              <a:tailEnd/>
            </a:ln>
          </p:spPr>
          <p:txBody>
            <a:bodyPr wrap="none">
              <a:spAutoFit/>
            </a:bodyPr>
            <a:lstStyle/>
            <a:p>
              <a:r>
                <a:rPr lang="en-US" altLang="ja-JP" i="1" dirty="0">
                  <a:solidFill>
                    <a:srgbClr val="FFC000"/>
                  </a:solidFill>
                </a:rPr>
                <a:t>e</a:t>
              </a:r>
              <a:r>
                <a:rPr lang="en-US" altLang="ja-JP" i="1" baseline="30000" dirty="0">
                  <a:solidFill>
                    <a:srgbClr val="FFC000"/>
                  </a:solidFill>
                </a:rPr>
                <a:t>-</a:t>
              </a:r>
              <a:endParaRPr lang="ja-JP" altLang="en-US" i="1" baseline="30000" dirty="0">
                <a:solidFill>
                  <a:srgbClr val="FFC000"/>
                </a:solidFill>
              </a:endParaRPr>
            </a:p>
          </p:txBody>
        </p:sp>
        <p:pic>
          <p:nvPicPr>
            <p:cNvPr id="81" name="Picture 5" descr="C:\Users\fujita\AppData\Local\Microsoft\Windows\Temporary Internet Files\Content.IE5\4B74EXQI\MCj04315320000[1].png"/>
            <p:cNvPicPr>
              <a:picLocks noChangeAspect="1" noChangeArrowheads="1"/>
            </p:cNvPicPr>
            <p:nvPr/>
          </p:nvPicPr>
          <p:blipFill>
            <a:blip r:embed="rId2" cstate="print"/>
            <a:srcRect/>
            <a:stretch>
              <a:fillRect/>
            </a:stretch>
          </p:blipFill>
          <p:spPr bwMode="auto">
            <a:xfrm>
              <a:off x="1000100" y="5882922"/>
              <a:ext cx="500066" cy="500140"/>
            </a:xfrm>
            <a:prstGeom prst="rect">
              <a:avLst/>
            </a:prstGeom>
            <a:noFill/>
            <a:ln w="9525">
              <a:noFill/>
              <a:miter lim="800000"/>
              <a:headEnd/>
              <a:tailEnd/>
            </a:ln>
          </p:spPr>
        </p:pic>
        <p:sp>
          <p:nvSpPr>
            <p:cNvPr id="82" name="テキスト ボックス 81"/>
            <p:cNvSpPr txBox="1"/>
            <p:nvPr/>
          </p:nvSpPr>
          <p:spPr>
            <a:xfrm>
              <a:off x="1571604" y="6143644"/>
              <a:ext cx="646331" cy="369332"/>
            </a:xfrm>
            <a:prstGeom prst="rect">
              <a:avLst/>
            </a:prstGeom>
            <a:noFill/>
          </p:spPr>
          <p:txBody>
            <a:bodyPr wrap="none" rtlCol="0">
              <a:spAutoFit/>
            </a:bodyPr>
            <a:lstStyle/>
            <a:p>
              <a:r>
                <a:rPr kumimoji="1" lang="ja-JP" altLang="en-US" dirty="0" smtClean="0"/>
                <a:t>地球</a:t>
              </a:r>
              <a:endParaRPr kumimoji="1" lang="ja-JP" altLang="en-US" dirty="0"/>
            </a:p>
          </p:txBody>
        </p:sp>
        <p:sp>
          <p:nvSpPr>
            <p:cNvPr id="83" name="テキスト ボックス 82"/>
            <p:cNvSpPr txBox="1"/>
            <p:nvPr/>
          </p:nvSpPr>
          <p:spPr>
            <a:xfrm>
              <a:off x="7072330" y="6215082"/>
              <a:ext cx="877163" cy="369332"/>
            </a:xfrm>
            <a:prstGeom prst="rect">
              <a:avLst/>
            </a:prstGeom>
            <a:noFill/>
          </p:spPr>
          <p:txBody>
            <a:bodyPr wrap="none" rtlCol="0">
              <a:spAutoFit/>
            </a:bodyPr>
            <a:lstStyle/>
            <a:p>
              <a:r>
                <a:rPr kumimoji="1" lang="ja-JP" altLang="en-US" dirty="0" smtClean="0"/>
                <a:t>ガス雲</a:t>
              </a:r>
              <a:endParaRPr kumimoji="1" lang="ja-JP" altLang="en-US" dirty="0"/>
            </a:p>
          </p:txBody>
        </p:sp>
        <p:sp>
          <p:nvSpPr>
            <p:cNvPr id="84" name="テキスト ボックス 83"/>
            <p:cNvSpPr txBox="1"/>
            <p:nvPr/>
          </p:nvSpPr>
          <p:spPr>
            <a:xfrm>
              <a:off x="5643570" y="5500702"/>
              <a:ext cx="877163" cy="369332"/>
            </a:xfrm>
            <a:prstGeom prst="rect">
              <a:avLst/>
            </a:prstGeom>
            <a:noFill/>
          </p:spPr>
          <p:txBody>
            <a:bodyPr wrap="none" rtlCol="0">
              <a:spAutoFit/>
            </a:bodyPr>
            <a:lstStyle/>
            <a:p>
              <a:r>
                <a:rPr kumimoji="1" lang="ja-JP" altLang="en-US" dirty="0" smtClean="0"/>
                <a:t>超新星</a:t>
              </a:r>
              <a:endParaRPr kumimoji="1" lang="ja-JP" altLang="en-US" dirty="0"/>
            </a:p>
          </p:txBody>
        </p:sp>
        <p:sp>
          <p:nvSpPr>
            <p:cNvPr id="85" name="テキスト ボックス 84"/>
            <p:cNvSpPr txBox="1"/>
            <p:nvPr/>
          </p:nvSpPr>
          <p:spPr>
            <a:xfrm>
              <a:off x="7000892" y="5000636"/>
              <a:ext cx="877163" cy="369332"/>
            </a:xfrm>
            <a:prstGeom prst="rect">
              <a:avLst/>
            </a:prstGeom>
            <a:noFill/>
          </p:spPr>
          <p:txBody>
            <a:bodyPr wrap="none" rtlCol="0">
              <a:spAutoFit/>
            </a:bodyPr>
            <a:lstStyle/>
            <a:p>
              <a:r>
                <a:rPr kumimoji="1" lang="ja-JP" altLang="en-US" dirty="0" smtClean="0"/>
                <a:t>衝撃波</a:t>
              </a:r>
              <a:endParaRPr kumimoji="1" lang="ja-JP" altLang="en-US" dirty="0"/>
            </a:p>
          </p:txBody>
        </p:sp>
      </p:grpSp>
      <p:pic>
        <p:nvPicPr>
          <p:cNvPr id="88" name="図 87"/>
          <p:cNvPicPr>
            <a:picLocks noChangeAspect="1"/>
          </p:cNvPicPr>
          <p:nvPr/>
        </p:nvPicPr>
        <p:blipFill>
          <a:blip r:embed="rId3"/>
          <a:stretch>
            <a:fillRect/>
          </a:stretch>
        </p:blipFill>
        <p:spPr>
          <a:xfrm>
            <a:off x="6222143" y="1045718"/>
            <a:ext cx="2856150" cy="2393951"/>
          </a:xfrm>
          <a:prstGeom prst="rect">
            <a:avLst/>
          </a:prstGeom>
        </p:spPr>
      </p:pic>
      <p:sp>
        <p:nvSpPr>
          <p:cNvPr id="89" name="テキスト ボックス 88"/>
          <p:cNvSpPr txBox="1"/>
          <p:nvPr/>
        </p:nvSpPr>
        <p:spPr>
          <a:xfrm>
            <a:off x="6030904" y="612532"/>
            <a:ext cx="3113096" cy="369332"/>
          </a:xfrm>
          <a:prstGeom prst="rect">
            <a:avLst/>
          </a:prstGeom>
          <a:noFill/>
        </p:spPr>
        <p:txBody>
          <a:bodyPr wrap="none" rtlCol="0">
            <a:spAutoFit/>
          </a:bodyPr>
          <a:lstStyle/>
          <a:p>
            <a:r>
              <a:rPr kumimoji="1" lang="en-US" altLang="ja-JP" dirty="0" err="1" smtClean="0"/>
              <a:t>Kohri</a:t>
            </a:r>
            <a:r>
              <a:rPr kumimoji="1" lang="en-US" altLang="ja-JP" dirty="0" smtClean="0"/>
              <a:t>, </a:t>
            </a:r>
            <a:r>
              <a:rPr kumimoji="1" lang="en-US" altLang="ja-JP" dirty="0" err="1" smtClean="0"/>
              <a:t>Ioka</a:t>
            </a:r>
            <a:r>
              <a:rPr kumimoji="1" lang="en-US" altLang="ja-JP" dirty="0" smtClean="0"/>
              <a:t>, YF, </a:t>
            </a:r>
            <a:r>
              <a:rPr kumimoji="1" lang="en-US" altLang="ja-JP" dirty="0" err="1" smtClean="0"/>
              <a:t>Ymazaki</a:t>
            </a:r>
            <a:r>
              <a:rPr kumimoji="1" lang="en-US" altLang="ja-JP" dirty="0" smtClean="0"/>
              <a:t> (2015)</a:t>
            </a:r>
            <a:endParaRPr kumimoji="1" lang="ja-JP" altLang="en-US" dirty="0"/>
          </a:p>
        </p:txBody>
      </p:sp>
    </p:spTree>
    <p:extLst>
      <p:ext uri="{BB962C8B-B14F-4D97-AF65-F5344CB8AC3E}">
        <p14:creationId xmlns:p14="http://schemas.microsoft.com/office/powerpoint/2010/main" val="1960332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3124200"/>
            <a:ext cx="8229600" cy="1143000"/>
          </a:xfrm>
        </p:spPr>
        <p:txBody>
          <a:bodyPr>
            <a:normAutofit/>
          </a:bodyPr>
          <a:lstStyle/>
          <a:p>
            <a:r>
              <a:rPr lang="en-US" altLang="ja-JP" dirty="0" smtClean="0"/>
              <a:t>Fermi bubble</a:t>
            </a: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247B3398-C67F-4379-B2DC-3483308E338E}" type="slidenum">
              <a:rPr lang="en-US" altLang="ja-JP" smtClean="0"/>
              <a:pPr>
                <a:defRPr/>
              </a:pPr>
              <a:t>13</a:t>
            </a:fld>
            <a:endParaRPr lang="en-US" altLang="ja-JP" dirty="0"/>
          </a:p>
        </p:txBody>
      </p:sp>
    </p:spTree>
    <p:extLst>
      <p:ext uri="{BB962C8B-B14F-4D97-AF65-F5344CB8AC3E}">
        <p14:creationId xmlns:p14="http://schemas.microsoft.com/office/powerpoint/2010/main" val="2481872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フェルミバブル</a:t>
            </a:r>
            <a:endParaRPr kumimoji="1" lang="ja-JP" altLang="en-US" dirty="0"/>
          </a:p>
        </p:txBody>
      </p:sp>
      <p:sp>
        <p:nvSpPr>
          <p:cNvPr id="4" name="コンテンツ プレースホルダー 3"/>
          <p:cNvSpPr>
            <a:spLocks noGrp="1"/>
          </p:cNvSpPr>
          <p:nvPr>
            <p:ph idx="1"/>
          </p:nvPr>
        </p:nvSpPr>
        <p:spPr>
          <a:xfrm>
            <a:off x="457200" y="1524000"/>
            <a:ext cx="8229600" cy="5105400"/>
          </a:xfrm>
        </p:spPr>
        <p:txBody>
          <a:bodyPr>
            <a:normAutofit fontScale="92500" lnSpcReduction="10000"/>
          </a:bodyPr>
          <a:lstStyle/>
          <a:p>
            <a:r>
              <a:rPr kumimoji="1" lang="ja-JP" altLang="en-US" dirty="0" smtClean="0"/>
              <a:t>銀河系中心方向に見られる巨大なガンマ線の構造</a:t>
            </a:r>
            <a:endParaRPr kumimoji="1" lang="en-US" altLang="ja-JP" dirty="0" smtClean="0"/>
          </a:p>
          <a:p>
            <a:pPr lvl="1"/>
            <a:r>
              <a:rPr lang="ja-JP" altLang="en-US" dirty="0" smtClean="0"/>
              <a:t>フェルミ</a:t>
            </a:r>
            <a:r>
              <a:rPr lang="ja-JP" altLang="en-US" dirty="0"/>
              <a:t>衛星</a:t>
            </a:r>
            <a:r>
              <a:rPr lang="ja-JP" altLang="en-US" dirty="0" smtClean="0"/>
              <a:t>で見つかった</a:t>
            </a:r>
            <a:endParaRPr lang="en-US" altLang="ja-JP" dirty="0" smtClean="0"/>
          </a:p>
          <a:p>
            <a:pPr lvl="1"/>
            <a:r>
              <a:rPr lang="ja-JP" altLang="en-US" dirty="0"/>
              <a:t>見方</a:t>
            </a:r>
            <a:r>
              <a:rPr lang="ja-JP" altLang="en-US" dirty="0" smtClean="0"/>
              <a:t>を</a:t>
            </a:r>
            <a:r>
              <a:rPr lang="ja-JP" altLang="en-US" dirty="0"/>
              <a:t>変</a:t>
            </a:r>
            <a:r>
              <a:rPr lang="ja-JP" altLang="en-US" dirty="0" smtClean="0"/>
              <a:t>えると変な天体が見つかる例</a:t>
            </a:r>
            <a:endParaRPr lang="en-US" altLang="ja-JP" dirty="0" smtClean="0"/>
          </a:p>
          <a:p>
            <a:pPr lvl="1"/>
            <a:endParaRPr kumimoji="1" lang="en-US" altLang="ja-JP" dirty="0"/>
          </a:p>
          <a:p>
            <a:pPr lvl="1"/>
            <a:endParaRPr lang="en-US" altLang="ja-JP" dirty="0" smtClean="0"/>
          </a:p>
          <a:p>
            <a:pPr lvl="1"/>
            <a:endParaRPr kumimoji="1" lang="en-US" altLang="ja-JP" dirty="0"/>
          </a:p>
          <a:p>
            <a:pPr lvl="1"/>
            <a:endParaRPr lang="en-US" altLang="ja-JP" dirty="0" smtClean="0"/>
          </a:p>
          <a:p>
            <a:pPr lvl="1"/>
            <a:endParaRPr kumimoji="1" lang="en-US" altLang="ja-JP" dirty="0"/>
          </a:p>
          <a:p>
            <a:pPr lvl="1"/>
            <a:endParaRPr lang="en-US" altLang="ja-JP" dirty="0" smtClean="0"/>
          </a:p>
          <a:p>
            <a:pPr lvl="1"/>
            <a:endParaRPr kumimoji="1" lang="en-US" altLang="ja-JP" dirty="0" smtClean="0"/>
          </a:p>
          <a:p>
            <a:pPr lvl="1"/>
            <a:r>
              <a:rPr kumimoji="1" lang="ja-JP" altLang="en-US" dirty="0" smtClean="0"/>
              <a:t>もし銀河系中心に存在すれば大きさ </a:t>
            </a:r>
            <a:r>
              <a:rPr kumimoji="1" lang="en-US" altLang="ja-JP" dirty="0" smtClean="0"/>
              <a:t>~10 </a:t>
            </a:r>
            <a:r>
              <a:rPr kumimoji="1" lang="en-US" altLang="ja-JP" dirty="0" err="1" smtClean="0"/>
              <a:t>kpc</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95B6BBC1-B029-4C58-9DD2-47E4E39211F7}" type="slidenum">
              <a:rPr lang="en-US" altLang="ja-JP" smtClean="0"/>
              <a:pPr>
                <a:defRPr/>
              </a:pPr>
              <a:t>14</a:t>
            </a:fld>
            <a:endParaRPr lang="en-US" altLang="ja-JP" dirty="0"/>
          </a:p>
        </p:txBody>
      </p:sp>
      <p:pic>
        <p:nvPicPr>
          <p:cNvPr id="7" name="Picture 2" descr="http://www.nasa.gov/images/content/498881main_DF1_Fermi_all-sky_1-10_G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386" y="3318764"/>
            <a:ext cx="4463227" cy="250647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467600" y="4572000"/>
            <a:ext cx="787395" cy="369332"/>
          </a:xfrm>
          <a:prstGeom prst="rect">
            <a:avLst/>
          </a:prstGeom>
          <a:noFill/>
        </p:spPr>
        <p:txBody>
          <a:bodyPr wrap="none" rtlCol="0">
            <a:spAutoFit/>
          </a:bodyPr>
          <a:lstStyle/>
          <a:p>
            <a:r>
              <a:rPr kumimoji="1" lang="en-US" altLang="ja-JP" dirty="0" smtClean="0"/>
              <a:t>NASA</a:t>
            </a:r>
            <a:endParaRPr kumimoji="1" lang="ja-JP" altLang="en-US" dirty="0"/>
          </a:p>
        </p:txBody>
      </p:sp>
    </p:spTree>
    <p:extLst>
      <p:ext uri="{BB962C8B-B14F-4D97-AF65-F5344CB8AC3E}">
        <p14:creationId xmlns:p14="http://schemas.microsoft.com/office/powerpoint/2010/main" val="328203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特徴</a:t>
            </a:r>
            <a:endParaRPr kumimoji="1" lang="ja-JP" altLang="en-US" dirty="0"/>
          </a:p>
        </p:txBody>
      </p:sp>
      <p:sp>
        <p:nvSpPr>
          <p:cNvPr id="3" name="コンテンツ プレースホルダー 2"/>
          <p:cNvSpPr>
            <a:spLocks noGrp="1"/>
          </p:cNvSpPr>
          <p:nvPr>
            <p:ph idx="1"/>
          </p:nvPr>
        </p:nvSpPr>
        <p:spPr>
          <a:xfrm>
            <a:off x="2590013" y="279238"/>
            <a:ext cx="3429000" cy="4770437"/>
          </a:xfrm>
        </p:spPr>
        <p:txBody>
          <a:bodyPr/>
          <a:lstStyle/>
          <a:p>
            <a:r>
              <a:rPr lang="ja-JP" altLang="en-US" dirty="0" smtClean="0"/>
              <a:t>一様な表面輝度</a:t>
            </a:r>
            <a:endParaRPr lang="en-US" altLang="ja-JP" dirty="0" smtClean="0"/>
          </a:p>
          <a:p>
            <a:r>
              <a:rPr lang="en-US" altLang="ja-JP" dirty="0" smtClean="0"/>
              <a:t>Sharp </a:t>
            </a:r>
            <a:r>
              <a:rPr lang="en-US" altLang="ja-JP" dirty="0"/>
              <a:t>edges</a:t>
            </a:r>
          </a:p>
          <a:p>
            <a:r>
              <a:rPr lang="en-US" altLang="ja-JP" dirty="0"/>
              <a:t>Hard spectrum</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15</a:t>
            </a:fld>
            <a:endParaRPr lang="en-US" altLang="ja-JP" dirty="0"/>
          </a:p>
        </p:txBody>
      </p:sp>
      <p:pic>
        <p:nvPicPr>
          <p:cNvPr id="5" name="図 4"/>
          <p:cNvPicPr>
            <a:picLocks noChangeAspect="1"/>
          </p:cNvPicPr>
          <p:nvPr/>
        </p:nvPicPr>
        <p:blipFill>
          <a:blip r:embed="rId2"/>
          <a:stretch>
            <a:fillRect/>
          </a:stretch>
        </p:blipFill>
        <p:spPr>
          <a:xfrm>
            <a:off x="1371600" y="2807346"/>
            <a:ext cx="3370666" cy="3274258"/>
          </a:xfrm>
          <a:prstGeom prst="rect">
            <a:avLst/>
          </a:prstGeom>
        </p:spPr>
      </p:pic>
      <p:pic>
        <p:nvPicPr>
          <p:cNvPr id="6" name="図 5"/>
          <p:cNvPicPr>
            <a:picLocks noChangeAspect="1"/>
          </p:cNvPicPr>
          <p:nvPr/>
        </p:nvPicPr>
        <p:blipFill>
          <a:blip r:embed="rId3"/>
          <a:stretch>
            <a:fillRect/>
          </a:stretch>
        </p:blipFill>
        <p:spPr>
          <a:xfrm>
            <a:off x="5193147" y="2807346"/>
            <a:ext cx="3325375" cy="3276607"/>
          </a:xfrm>
          <a:prstGeom prst="rect">
            <a:avLst/>
          </a:prstGeom>
        </p:spPr>
      </p:pic>
      <p:sp>
        <p:nvSpPr>
          <p:cNvPr id="7" name="テキスト ボックス 6"/>
          <p:cNvSpPr txBox="1"/>
          <p:nvPr/>
        </p:nvSpPr>
        <p:spPr>
          <a:xfrm>
            <a:off x="2106230" y="2336901"/>
            <a:ext cx="5331909" cy="369332"/>
          </a:xfrm>
          <a:prstGeom prst="rect">
            <a:avLst/>
          </a:prstGeom>
          <a:noFill/>
        </p:spPr>
        <p:txBody>
          <a:bodyPr wrap="none" rtlCol="0">
            <a:spAutoFit/>
          </a:bodyPr>
          <a:lstStyle/>
          <a:p>
            <a:r>
              <a:rPr kumimoji="1" lang="ja-JP" altLang="en-US" dirty="0" smtClean="0"/>
              <a:t>表面輝度　　　　　　　　　　　　　　　　　　　　　スペクトル</a:t>
            </a:r>
            <a:endParaRPr kumimoji="1" lang="ja-JP" altLang="en-US" dirty="0"/>
          </a:p>
        </p:txBody>
      </p:sp>
      <p:sp>
        <p:nvSpPr>
          <p:cNvPr id="8" name="テキスト ボックス 7"/>
          <p:cNvSpPr txBox="1"/>
          <p:nvPr/>
        </p:nvSpPr>
        <p:spPr>
          <a:xfrm>
            <a:off x="4114981" y="6367383"/>
            <a:ext cx="1891865" cy="369332"/>
          </a:xfrm>
          <a:prstGeom prst="rect">
            <a:avLst/>
          </a:prstGeom>
          <a:noFill/>
        </p:spPr>
        <p:txBody>
          <a:bodyPr wrap="none" rtlCol="0">
            <a:spAutoFit/>
          </a:bodyPr>
          <a:lstStyle/>
          <a:p>
            <a:r>
              <a:rPr kumimoji="1" lang="en-US" altLang="ja-JP" dirty="0" smtClean="0"/>
              <a:t>Su et al. (2010)</a:t>
            </a:r>
            <a:endParaRPr kumimoji="1" lang="ja-JP" altLang="en-US" dirty="0"/>
          </a:p>
        </p:txBody>
      </p:sp>
    </p:spTree>
    <p:extLst>
      <p:ext uri="{BB962C8B-B14F-4D97-AF65-F5344CB8AC3E}">
        <p14:creationId xmlns:p14="http://schemas.microsoft.com/office/powerpoint/2010/main" val="357005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960" y="233504"/>
            <a:ext cx="8229600" cy="838200"/>
          </a:xfrm>
        </p:spPr>
        <p:txBody>
          <a:bodyPr/>
          <a:lstStyle/>
          <a:p>
            <a:r>
              <a:rPr lang="ja-JP" altLang="en-US" dirty="0" smtClean="0"/>
              <a:t>代表的なモデル</a:t>
            </a:r>
            <a:endParaRPr kumimoji="1" lang="ja-JP" altLang="en-US" dirty="0"/>
          </a:p>
        </p:txBody>
      </p:sp>
      <p:sp>
        <p:nvSpPr>
          <p:cNvPr id="3" name="コンテンツ プレースホルダー 2"/>
          <p:cNvSpPr>
            <a:spLocks noGrp="1"/>
          </p:cNvSpPr>
          <p:nvPr>
            <p:ph idx="1"/>
          </p:nvPr>
        </p:nvSpPr>
        <p:spPr>
          <a:xfrm>
            <a:off x="441960" y="1071704"/>
            <a:ext cx="8702040" cy="5649771"/>
          </a:xfrm>
        </p:spPr>
        <p:txBody>
          <a:bodyPr>
            <a:normAutofit/>
          </a:bodyPr>
          <a:lstStyle/>
          <a:p>
            <a:r>
              <a:rPr lang="en-US" altLang="ja-JP" dirty="0"/>
              <a:t>Hadronic + starburst (</a:t>
            </a:r>
            <a:r>
              <a:rPr lang="en-US" altLang="ja-JP" dirty="0" err="1"/>
              <a:t>Aharonian</a:t>
            </a:r>
            <a:r>
              <a:rPr lang="en-US" altLang="ja-JP" dirty="0"/>
              <a:t> &amp; Crocker 2011)</a:t>
            </a:r>
          </a:p>
          <a:p>
            <a:endParaRPr lang="en-US" altLang="ja-JP" dirty="0"/>
          </a:p>
          <a:p>
            <a:endParaRPr lang="en-US" altLang="ja-JP" dirty="0"/>
          </a:p>
          <a:p>
            <a:endParaRPr lang="en-US" altLang="ja-JP" dirty="0"/>
          </a:p>
          <a:p>
            <a:r>
              <a:rPr lang="en-US" altLang="ja-JP" dirty="0" err="1"/>
              <a:t>Leptonic</a:t>
            </a:r>
            <a:r>
              <a:rPr lang="en-US" altLang="ja-JP" dirty="0"/>
              <a:t> + acceleration inside the bubbles (Cheng et al. 2011, </a:t>
            </a:r>
            <a:r>
              <a:rPr lang="en-US" altLang="ja-JP" dirty="0" err="1"/>
              <a:t>Mertsch</a:t>
            </a:r>
            <a:r>
              <a:rPr lang="en-US" altLang="ja-JP" dirty="0"/>
              <a:t> &amp; Sarkar 2011</a:t>
            </a:r>
            <a:r>
              <a:rPr lang="en-US" altLang="ja-JP" dirty="0" smtClean="0"/>
              <a:t>)</a:t>
            </a:r>
          </a:p>
          <a:p>
            <a:endParaRPr lang="en-US" altLang="ja-JP" dirty="0"/>
          </a:p>
          <a:p>
            <a:endParaRPr lang="en-US" altLang="ja-JP" dirty="0" smtClean="0"/>
          </a:p>
          <a:p>
            <a:endParaRPr lang="en-US" altLang="ja-JP" dirty="0"/>
          </a:p>
          <a:p>
            <a:r>
              <a:rPr lang="ja-JP" altLang="en-US" dirty="0" smtClean="0"/>
              <a:t>すべての特徴を満たすモデルを作るのは難しい</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16</a:t>
            </a:fld>
            <a:endParaRPr lang="en-US" altLang="ja-JP" dirty="0"/>
          </a:p>
        </p:txBody>
      </p:sp>
      <p:sp>
        <p:nvSpPr>
          <p:cNvPr id="5" name="円/楕円 4"/>
          <p:cNvSpPr/>
          <p:nvPr/>
        </p:nvSpPr>
        <p:spPr>
          <a:xfrm>
            <a:off x="1295400" y="2193544"/>
            <a:ext cx="3123027" cy="109728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5 5"/>
          <p:cNvSpPr/>
          <p:nvPr/>
        </p:nvSpPr>
        <p:spPr>
          <a:xfrm>
            <a:off x="2506981" y="2437384"/>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5 6"/>
          <p:cNvSpPr/>
          <p:nvPr/>
        </p:nvSpPr>
        <p:spPr>
          <a:xfrm>
            <a:off x="2659381" y="2589784"/>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7"/>
          <p:cNvSpPr/>
          <p:nvPr/>
        </p:nvSpPr>
        <p:spPr>
          <a:xfrm>
            <a:off x="2811781" y="2742184"/>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5 8"/>
          <p:cNvSpPr/>
          <p:nvPr/>
        </p:nvSpPr>
        <p:spPr>
          <a:xfrm>
            <a:off x="2603695" y="2733659"/>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5 9"/>
          <p:cNvSpPr/>
          <p:nvPr/>
        </p:nvSpPr>
        <p:spPr>
          <a:xfrm>
            <a:off x="2488221" y="2624315"/>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5 10"/>
          <p:cNvSpPr/>
          <p:nvPr/>
        </p:nvSpPr>
        <p:spPr>
          <a:xfrm>
            <a:off x="2902048" y="2624315"/>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2811780" y="2467864"/>
            <a:ext cx="253219" cy="25321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flipV="1">
            <a:off x="2436644" y="1719933"/>
            <a:ext cx="167051" cy="7174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flipH="1" flipV="1">
            <a:off x="2697043" y="1785065"/>
            <a:ext cx="44253" cy="7153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flipV="1">
            <a:off x="2873914" y="1776259"/>
            <a:ext cx="38686" cy="7265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3007853" y="1785065"/>
            <a:ext cx="108726" cy="7020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3310049" y="1669321"/>
            <a:ext cx="1433406" cy="369332"/>
          </a:xfrm>
          <a:prstGeom prst="rect">
            <a:avLst/>
          </a:prstGeom>
          <a:noFill/>
        </p:spPr>
        <p:txBody>
          <a:bodyPr wrap="none" rtlCol="0">
            <a:spAutoFit/>
          </a:bodyPr>
          <a:lstStyle/>
          <a:p>
            <a:r>
              <a:rPr kumimoji="1" lang="en-US" altLang="ja-JP" dirty="0" smtClean="0"/>
              <a:t>CR protons</a:t>
            </a:r>
            <a:endParaRPr kumimoji="1" lang="ja-JP" altLang="en-US" dirty="0"/>
          </a:p>
        </p:txBody>
      </p:sp>
      <p:sp>
        <p:nvSpPr>
          <p:cNvPr id="18" name="テキスト ボックス 17"/>
          <p:cNvSpPr txBox="1"/>
          <p:nvPr/>
        </p:nvSpPr>
        <p:spPr>
          <a:xfrm>
            <a:off x="6278724" y="2379327"/>
            <a:ext cx="1396536" cy="369332"/>
          </a:xfrm>
          <a:prstGeom prst="rect">
            <a:avLst/>
          </a:prstGeom>
          <a:noFill/>
        </p:spPr>
        <p:txBody>
          <a:bodyPr wrap="none" rtlCol="0">
            <a:spAutoFit/>
          </a:bodyPr>
          <a:lstStyle/>
          <a:p>
            <a:r>
              <a:rPr kumimoji="1" lang="en-US" altLang="ja-JP" dirty="0" smtClean="0"/>
              <a:t>pion decay</a:t>
            </a:r>
            <a:endParaRPr kumimoji="1" lang="ja-JP" altLang="en-US" dirty="0"/>
          </a:p>
        </p:txBody>
      </p:sp>
      <p:sp>
        <p:nvSpPr>
          <p:cNvPr id="19" name="円/楕円 18"/>
          <p:cNvSpPr/>
          <p:nvPr/>
        </p:nvSpPr>
        <p:spPr>
          <a:xfrm>
            <a:off x="2488221" y="5372671"/>
            <a:ext cx="2511083" cy="39389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392070" y="4191000"/>
            <a:ext cx="703384" cy="1086611"/>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3487864" y="4421298"/>
            <a:ext cx="511795" cy="626013"/>
          </a:xfrm>
          <a:custGeom>
            <a:avLst/>
            <a:gdLst>
              <a:gd name="connsiteX0" fmla="*/ 318451 w 511795"/>
              <a:gd name="connsiteY0" fmla="*/ 604911 h 626013"/>
              <a:gd name="connsiteX1" fmla="*/ 198876 w 511795"/>
              <a:gd name="connsiteY1" fmla="*/ 400930 h 626013"/>
              <a:gd name="connsiteX2" fmla="*/ 227011 w 511795"/>
              <a:gd name="connsiteY2" fmla="*/ 393896 h 626013"/>
              <a:gd name="connsiteX3" fmla="*/ 304384 w 511795"/>
              <a:gd name="connsiteY3" fmla="*/ 400930 h 626013"/>
              <a:gd name="connsiteX4" fmla="*/ 311417 w 511795"/>
              <a:gd name="connsiteY4" fmla="*/ 485336 h 626013"/>
              <a:gd name="connsiteX5" fmla="*/ 297350 w 511795"/>
              <a:gd name="connsiteY5" fmla="*/ 506437 h 626013"/>
              <a:gd name="connsiteX6" fmla="*/ 114470 w 511795"/>
              <a:gd name="connsiteY6" fmla="*/ 499404 h 626013"/>
              <a:gd name="connsiteX7" fmla="*/ 100402 w 511795"/>
              <a:gd name="connsiteY7" fmla="*/ 478302 h 626013"/>
              <a:gd name="connsiteX8" fmla="*/ 107436 w 511795"/>
              <a:gd name="connsiteY8" fmla="*/ 351693 h 626013"/>
              <a:gd name="connsiteX9" fmla="*/ 128537 w 511795"/>
              <a:gd name="connsiteY9" fmla="*/ 330591 h 626013"/>
              <a:gd name="connsiteX10" fmla="*/ 170740 w 511795"/>
              <a:gd name="connsiteY10" fmla="*/ 302456 h 626013"/>
              <a:gd name="connsiteX11" fmla="*/ 219977 w 511795"/>
              <a:gd name="connsiteY11" fmla="*/ 309490 h 626013"/>
              <a:gd name="connsiteX12" fmla="*/ 227011 w 511795"/>
              <a:gd name="connsiteY12" fmla="*/ 330591 h 626013"/>
              <a:gd name="connsiteX13" fmla="*/ 241079 w 511795"/>
              <a:gd name="connsiteY13" fmla="*/ 351693 h 626013"/>
              <a:gd name="connsiteX14" fmla="*/ 184808 w 511795"/>
              <a:gd name="connsiteY14" fmla="*/ 379828 h 626013"/>
              <a:gd name="connsiteX15" fmla="*/ 128537 w 511795"/>
              <a:gd name="connsiteY15" fmla="*/ 372794 h 626013"/>
              <a:gd name="connsiteX16" fmla="*/ 100402 w 511795"/>
              <a:gd name="connsiteY16" fmla="*/ 330591 h 626013"/>
              <a:gd name="connsiteX17" fmla="*/ 107436 w 511795"/>
              <a:gd name="connsiteY17" fmla="*/ 267287 h 626013"/>
              <a:gd name="connsiteX18" fmla="*/ 142605 w 511795"/>
              <a:gd name="connsiteY18" fmla="*/ 225084 h 626013"/>
              <a:gd name="connsiteX19" fmla="*/ 149639 w 511795"/>
              <a:gd name="connsiteY19" fmla="*/ 203982 h 626013"/>
              <a:gd name="connsiteX20" fmla="*/ 191842 w 511795"/>
              <a:gd name="connsiteY20" fmla="*/ 168813 h 626013"/>
              <a:gd name="connsiteX21" fmla="*/ 487264 w 511795"/>
              <a:gd name="connsiteY21" fmla="*/ 196948 h 626013"/>
              <a:gd name="connsiteX22" fmla="*/ 501331 w 511795"/>
              <a:gd name="connsiteY22" fmla="*/ 225084 h 626013"/>
              <a:gd name="connsiteX23" fmla="*/ 508365 w 511795"/>
              <a:gd name="connsiteY23" fmla="*/ 246185 h 626013"/>
              <a:gd name="connsiteX24" fmla="*/ 480230 w 511795"/>
              <a:gd name="connsiteY24" fmla="*/ 344659 h 626013"/>
              <a:gd name="connsiteX25" fmla="*/ 459128 w 511795"/>
              <a:gd name="connsiteY25" fmla="*/ 337625 h 626013"/>
              <a:gd name="connsiteX26" fmla="*/ 445060 w 511795"/>
              <a:gd name="connsiteY26" fmla="*/ 316524 h 626013"/>
              <a:gd name="connsiteX27" fmla="*/ 402857 w 511795"/>
              <a:gd name="connsiteY27" fmla="*/ 274320 h 626013"/>
              <a:gd name="connsiteX28" fmla="*/ 367688 w 511795"/>
              <a:gd name="connsiteY28" fmla="*/ 239151 h 626013"/>
              <a:gd name="connsiteX29" fmla="*/ 332519 w 511795"/>
              <a:gd name="connsiteY29" fmla="*/ 196948 h 626013"/>
              <a:gd name="connsiteX30" fmla="*/ 311417 w 511795"/>
              <a:gd name="connsiteY30" fmla="*/ 189914 h 626013"/>
              <a:gd name="connsiteX31" fmla="*/ 290316 w 511795"/>
              <a:gd name="connsiteY31" fmla="*/ 161779 h 626013"/>
              <a:gd name="connsiteX32" fmla="*/ 269214 w 511795"/>
              <a:gd name="connsiteY32" fmla="*/ 154745 h 626013"/>
              <a:gd name="connsiteX33" fmla="*/ 248113 w 511795"/>
              <a:gd name="connsiteY33" fmla="*/ 140677 h 626013"/>
              <a:gd name="connsiteX34" fmla="*/ 234045 w 511795"/>
              <a:gd name="connsiteY34" fmla="*/ 91440 h 626013"/>
              <a:gd name="connsiteX35" fmla="*/ 219977 w 511795"/>
              <a:gd name="connsiteY35" fmla="*/ 42204 h 626013"/>
              <a:gd name="connsiteX36" fmla="*/ 227011 w 511795"/>
              <a:gd name="connsiteY36" fmla="*/ 21102 h 626013"/>
              <a:gd name="connsiteX37" fmla="*/ 283282 w 511795"/>
              <a:gd name="connsiteY37" fmla="*/ 49237 h 626013"/>
              <a:gd name="connsiteX38" fmla="*/ 290316 w 511795"/>
              <a:gd name="connsiteY38" fmla="*/ 70339 h 626013"/>
              <a:gd name="connsiteX39" fmla="*/ 262180 w 511795"/>
              <a:gd name="connsiteY39" fmla="*/ 154745 h 626013"/>
              <a:gd name="connsiteX40" fmla="*/ 219977 w 511795"/>
              <a:gd name="connsiteY40" fmla="*/ 168813 h 626013"/>
              <a:gd name="connsiteX41" fmla="*/ 79300 w 511795"/>
              <a:gd name="connsiteY41" fmla="*/ 161779 h 626013"/>
              <a:gd name="connsiteX42" fmla="*/ 51165 w 511795"/>
              <a:gd name="connsiteY42" fmla="*/ 147711 h 626013"/>
              <a:gd name="connsiteX43" fmla="*/ 23030 w 511795"/>
              <a:gd name="connsiteY43" fmla="*/ 140677 h 626013"/>
              <a:gd name="connsiteX44" fmla="*/ 8962 w 511795"/>
              <a:gd name="connsiteY44" fmla="*/ 119576 h 626013"/>
              <a:gd name="connsiteX45" fmla="*/ 8962 w 511795"/>
              <a:gd name="connsiteY45" fmla="*/ 28136 h 626013"/>
              <a:gd name="connsiteX46" fmla="*/ 30064 w 511795"/>
              <a:gd name="connsiteY46" fmla="*/ 21102 h 626013"/>
              <a:gd name="connsiteX47" fmla="*/ 86334 w 511795"/>
              <a:gd name="connsiteY47" fmla="*/ 0 h 626013"/>
              <a:gd name="connsiteX48" fmla="*/ 114470 w 511795"/>
              <a:gd name="connsiteY48" fmla="*/ 7034 h 626013"/>
              <a:gd name="connsiteX49" fmla="*/ 121504 w 511795"/>
              <a:gd name="connsiteY49" fmla="*/ 28136 h 626013"/>
              <a:gd name="connsiteX50" fmla="*/ 114470 w 511795"/>
              <a:gd name="connsiteY50" fmla="*/ 246185 h 626013"/>
              <a:gd name="connsiteX51" fmla="*/ 93368 w 511795"/>
              <a:gd name="connsiteY51" fmla="*/ 260253 h 626013"/>
              <a:gd name="connsiteX52" fmla="*/ 72267 w 511795"/>
              <a:gd name="connsiteY52" fmla="*/ 267287 h 626013"/>
              <a:gd name="connsiteX53" fmla="*/ 51165 w 511795"/>
              <a:gd name="connsiteY53" fmla="*/ 281354 h 626013"/>
              <a:gd name="connsiteX54" fmla="*/ 8962 w 511795"/>
              <a:gd name="connsiteY54" fmla="*/ 288388 h 626013"/>
              <a:gd name="connsiteX55" fmla="*/ 219977 w 511795"/>
              <a:gd name="connsiteY55" fmla="*/ 295422 h 626013"/>
              <a:gd name="connsiteX56" fmla="*/ 290316 w 511795"/>
              <a:gd name="connsiteY56" fmla="*/ 302456 h 626013"/>
              <a:gd name="connsiteX57" fmla="*/ 395824 w 511795"/>
              <a:gd name="connsiteY57" fmla="*/ 309490 h 626013"/>
              <a:gd name="connsiteX58" fmla="*/ 416925 w 511795"/>
              <a:gd name="connsiteY58" fmla="*/ 316524 h 626013"/>
              <a:gd name="connsiteX59" fmla="*/ 430993 w 511795"/>
              <a:gd name="connsiteY59" fmla="*/ 337625 h 626013"/>
              <a:gd name="connsiteX60" fmla="*/ 466162 w 511795"/>
              <a:gd name="connsiteY60" fmla="*/ 379828 h 626013"/>
              <a:gd name="connsiteX61" fmla="*/ 459128 w 511795"/>
              <a:gd name="connsiteY61" fmla="*/ 478302 h 626013"/>
              <a:gd name="connsiteX62" fmla="*/ 452094 w 511795"/>
              <a:gd name="connsiteY62" fmla="*/ 506437 h 626013"/>
              <a:gd name="connsiteX63" fmla="*/ 423959 w 511795"/>
              <a:gd name="connsiteY63" fmla="*/ 527539 h 626013"/>
              <a:gd name="connsiteX64" fmla="*/ 381756 w 511795"/>
              <a:gd name="connsiteY64" fmla="*/ 576776 h 626013"/>
              <a:gd name="connsiteX65" fmla="*/ 374722 w 511795"/>
              <a:gd name="connsiteY65" fmla="*/ 597877 h 626013"/>
              <a:gd name="connsiteX66" fmla="*/ 346587 w 511795"/>
              <a:gd name="connsiteY66" fmla="*/ 611945 h 626013"/>
              <a:gd name="connsiteX67" fmla="*/ 325485 w 511795"/>
              <a:gd name="connsiteY67" fmla="*/ 626013 h 626013"/>
              <a:gd name="connsiteX68" fmla="*/ 304384 w 511795"/>
              <a:gd name="connsiteY68" fmla="*/ 583810 h 626013"/>
              <a:gd name="connsiteX69" fmla="*/ 318451 w 511795"/>
              <a:gd name="connsiteY69" fmla="*/ 604911 h 62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1795" h="626013">
                <a:moveTo>
                  <a:pt x="318451" y="604911"/>
                </a:moveTo>
                <a:cubicBezTo>
                  <a:pt x="300866" y="574431"/>
                  <a:pt x="230214" y="473247"/>
                  <a:pt x="198876" y="400930"/>
                </a:cubicBezTo>
                <a:cubicBezTo>
                  <a:pt x="195032" y="392060"/>
                  <a:pt x="217344" y="393896"/>
                  <a:pt x="227011" y="393896"/>
                </a:cubicBezTo>
                <a:cubicBezTo>
                  <a:pt x="252908" y="393896"/>
                  <a:pt x="278593" y="398585"/>
                  <a:pt x="304384" y="400930"/>
                </a:cubicBezTo>
                <a:cubicBezTo>
                  <a:pt x="318037" y="441891"/>
                  <a:pt x="325624" y="442713"/>
                  <a:pt x="311417" y="485336"/>
                </a:cubicBezTo>
                <a:cubicBezTo>
                  <a:pt x="308744" y="493356"/>
                  <a:pt x="302039" y="499403"/>
                  <a:pt x="297350" y="506437"/>
                </a:cubicBezTo>
                <a:cubicBezTo>
                  <a:pt x="236390" y="504093"/>
                  <a:pt x="174862" y="508031"/>
                  <a:pt x="114470" y="499404"/>
                </a:cubicBezTo>
                <a:cubicBezTo>
                  <a:pt x="106101" y="498208"/>
                  <a:pt x="100804" y="486746"/>
                  <a:pt x="100402" y="478302"/>
                </a:cubicBezTo>
                <a:cubicBezTo>
                  <a:pt x="98391" y="436082"/>
                  <a:pt x="99527" y="393215"/>
                  <a:pt x="107436" y="351693"/>
                </a:cubicBezTo>
                <a:cubicBezTo>
                  <a:pt x="109297" y="341921"/>
                  <a:pt x="120685" y="336698"/>
                  <a:pt x="128537" y="330591"/>
                </a:cubicBezTo>
                <a:cubicBezTo>
                  <a:pt x="141883" y="320211"/>
                  <a:pt x="170740" y="302456"/>
                  <a:pt x="170740" y="302456"/>
                </a:cubicBezTo>
                <a:cubicBezTo>
                  <a:pt x="187152" y="304801"/>
                  <a:pt x="205148" y="302076"/>
                  <a:pt x="219977" y="309490"/>
                </a:cubicBezTo>
                <a:cubicBezTo>
                  <a:pt x="226608" y="312806"/>
                  <a:pt x="223695" y="323960"/>
                  <a:pt x="227011" y="330591"/>
                </a:cubicBezTo>
                <a:cubicBezTo>
                  <a:pt x="230792" y="338152"/>
                  <a:pt x="236390" y="344659"/>
                  <a:pt x="241079" y="351693"/>
                </a:cubicBezTo>
                <a:cubicBezTo>
                  <a:pt x="234454" y="355668"/>
                  <a:pt x="199951" y="379828"/>
                  <a:pt x="184808" y="379828"/>
                </a:cubicBezTo>
                <a:cubicBezTo>
                  <a:pt x="165905" y="379828"/>
                  <a:pt x="147294" y="375139"/>
                  <a:pt x="128537" y="372794"/>
                </a:cubicBezTo>
                <a:cubicBezTo>
                  <a:pt x="119159" y="358726"/>
                  <a:pt x="98535" y="347395"/>
                  <a:pt x="100402" y="330591"/>
                </a:cubicBezTo>
                <a:cubicBezTo>
                  <a:pt x="102747" y="309490"/>
                  <a:pt x="102287" y="287884"/>
                  <a:pt x="107436" y="267287"/>
                </a:cubicBezTo>
                <a:cubicBezTo>
                  <a:pt x="110700" y="254230"/>
                  <a:pt x="134731" y="232958"/>
                  <a:pt x="142605" y="225084"/>
                </a:cubicBezTo>
                <a:cubicBezTo>
                  <a:pt x="144950" y="218050"/>
                  <a:pt x="145526" y="210151"/>
                  <a:pt x="149639" y="203982"/>
                </a:cubicBezTo>
                <a:cubicBezTo>
                  <a:pt x="160472" y="187732"/>
                  <a:pt x="176269" y="179194"/>
                  <a:pt x="191842" y="168813"/>
                </a:cubicBezTo>
                <a:cubicBezTo>
                  <a:pt x="627808" y="179447"/>
                  <a:pt x="439013" y="84360"/>
                  <a:pt x="487264" y="196948"/>
                </a:cubicBezTo>
                <a:cubicBezTo>
                  <a:pt x="491394" y="206586"/>
                  <a:pt x="497201" y="215446"/>
                  <a:pt x="501331" y="225084"/>
                </a:cubicBezTo>
                <a:cubicBezTo>
                  <a:pt x="504252" y="231899"/>
                  <a:pt x="506020" y="239151"/>
                  <a:pt x="508365" y="246185"/>
                </a:cubicBezTo>
                <a:cubicBezTo>
                  <a:pt x="506060" y="276154"/>
                  <a:pt x="529047" y="344659"/>
                  <a:pt x="480230" y="344659"/>
                </a:cubicBezTo>
                <a:cubicBezTo>
                  <a:pt x="472816" y="344659"/>
                  <a:pt x="466162" y="339970"/>
                  <a:pt x="459128" y="337625"/>
                </a:cubicBezTo>
                <a:cubicBezTo>
                  <a:pt x="454439" y="330591"/>
                  <a:pt x="450676" y="322842"/>
                  <a:pt x="445060" y="316524"/>
                </a:cubicBezTo>
                <a:cubicBezTo>
                  <a:pt x="431843" y="301654"/>
                  <a:pt x="413893" y="290874"/>
                  <a:pt x="402857" y="274320"/>
                </a:cubicBezTo>
                <a:cubicBezTo>
                  <a:pt x="384101" y="246185"/>
                  <a:pt x="395824" y="257908"/>
                  <a:pt x="367688" y="239151"/>
                </a:cubicBezTo>
                <a:cubicBezTo>
                  <a:pt x="357309" y="223583"/>
                  <a:pt x="348764" y="207778"/>
                  <a:pt x="332519" y="196948"/>
                </a:cubicBezTo>
                <a:cubicBezTo>
                  <a:pt x="326350" y="192835"/>
                  <a:pt x="318451" y="192259"/>
                  <a:pt x="311417" y="189914"/>
                </a:cubicBezTo>
                <a:cubicBezTo>
                  <a:pt x="304383" y="180536"/>
                  <a:pt x="299322" y="169284"/>
                  <a:pt x="290316" y="161779"/>
                </a:cubicBezTo>
                <a:cubicBezTo>
                  <a:pt x="284620" y="157032"/>
                  <a:pt x="275846" y="158061"/>
                  <a:pt x="269214" y="154745"/>
                </a:cubicBezTo>
                <a:cubicBezTo>
                  <a:pt x="261653" y="150964"/>
                  <a:pt x="255147" y="145366"/>
                  <a:pt x="248113" y="140677"/>
                </a:cubicBezTo>
                <a:cubicBezTo>
                  <a:pt x="231248" y="90085"/>
                  <a:pt x="251709" y="153264"/>
                  <a:pt x="234045" y="91440"/>
                </a:cubicBezTo>
                <a:cubicBezTo>
                  <a:pt x="213860" y="20794"/>
                  <a:pt x="241970" y="130174"/>
                  <a:pt x="219977" y="42204"/>
                </a:cubicBezTo>
                <a:cubicBezTo>
                  <a:pt x="222322" y="35170"/>
                  <a:pt x="219882" y="23139"/>
                  <a:pt x="227011" y="21102"/>
                </a:cubicBezTo>
                <a:cubicBezTo>
                  <a:pt x="264748" y="10320"/>
                  <a:pt x="268893" y="27654"/>
                  <a:pt x="283282" y="49237"/>
                </a:cubicBezTo>
                <a:cubicBezTo>
                  <a:pt x="285627" y="56271"/>
                  <a:pt x="290316" y="62925"/>
                  <a:pt x="290316" y="70339"/>
                </a:cubicBezTo>
                <a:cubicBezTo>
                  <a:pt x="290316" y="104756"/>
                  <a:pt x="294485" y="136798"/>
                  <a:pt x="262180" y="154745"/>
                </a:cubicBezTo>
                <a:cubicBezTo>
                  <a:pt x="249217" y="161946"/>
                  <a:pt x="234045" y="164124"/>
                  <a:pt x="219977" y="168813"/>
                </a:cubicBezTo>
                <a:cubicBezTo>
                  <a:pt x="173085" y="166468"/>
                  <a:pt x="125888" y="167603"/>
                  <a:pt x="79300" y="161779"/>
                </a:cubicBezTo>
                <a:cubicBezTo>
                  <a:pt x="68896" y="160478"/>
                  <a:pt x="60983" y="151393"/>
                  <a:pt x="51165" y="147711"/>
                </a:cubicBezTo>
                <a:cubicBezTo>
                  <a:pt x="42114" y="144317"/>
                  <a:pt x="32408" y="143022"/>
                  <a:pt x="23030" y="140677"/>
                </a:cubicBezTo>
                <a:cubicBezTo>
                  <a:pt x="18341" y="133643"/>
                  <a:pt x="12743" y="127137"/>
                  <a:pt x="8962" y="119576"/>
                </a:cubicBezTo>
                <a:cubicBezTo>
                  <a:pt x="-4840" y="91972"/>
                  <a:pt x="-980" y="55476"/>
                  <a:pt x="8962" y="28136"/>
                </a:cubicBezTo>
                <a:cubicBezTo>
                  <a:pt x="11496" y="21168"/>
                  <a:pt x="23249" y="24023"/>
                  <a:pt x="30064" y="21102"/>
                </a:cubicBezTo>
                <a:cubicBezTo>
                  <a:pt x="81560" y="-968"/>
                  <a:pt x="34461" y="12969"/>
                  <a:pt x="86334" y="0"/>
                </a:cubicBezTo>
                <a:cubicBezTo>
                  <a:pt x="95713" y="2345"/>
                  <a:pt x="106921" y="995"/>
                  <a:pt x="114470" y="7034"/>
                </a:cubicBezTo>
                <a:cubicBezTo>
                  <a:pt x="120260" y="11666"/>
                  <a:pt x="121504" y="20722"/>
                  <a:pt x="121504" y="28136"/>
                </a:cubicBezTo>
                <a:cubicBezTo>
                  <a:pt x="121504" y="100857"/>
                  <a:pt x="123221" y="173993"/>
                  <a:pt x="114470" y="246185"/>
                </a:cubicBezTo>
                <a:cubicBezTo>
                  <a:pt x="113453" y="254577"/>
                  <a:pt x="100929" y="256472"/>
                  <a:pt x="93368" y="260253"/>
                </a:cubicBezTo>
                <a:cubicBezTo>
                  <a:pt x="86737" y="263569"/>
                  <a:pt x="78898" y="263971"/>
                  <a:pt x="72267" y="267287"/>
                </a:cubicBezTo>
                <a:cubicBezTo>
                  <a:pt x="64706" y="271068"/>
                  <a:pt x="59185" y="278681"/>
                  <a:pt x="51165" y="281354"/>
                </a:cubicBezTo>
                <a:cubicBezTo>
                  <a:pt x="37635" y="285864"/>
                  <a:pt x="23030" y="286043"/>
                  <a:pt x="8962" y="288388"/>
                </a:cubicBezTo>
                <a:lnTo>
                  <a:pt x="219977" y="295422"/>
                </a:lnTo>
                <a:cubicBezTo>
                  <a:pt x="243511" y="296599"/>
                  <a:pt x="266828" y="300577"/>
                  <a:pt x="290316" y="302456"/>
                </a:cubicBezTo>
                <a:cubicBezTo>
                  <a:pt x="325451" y="305267"/>
                  <a:pt x="360655" y="307145"/>
                  <a:pt x="395824" y="309490"/>
                </a:cubicBezTo>
                <a:cubicBezTo>
                  <a:pt x="402858" y="311835"/>
                  <a:pt x="411135" y="311892"/>
                  <a:pt x="416925" y="316524"/>
                </a:cubicBezTo>
                <a:cubicBezTo>
                  <a:pt x="423526" y="321805"/>
                  <a:pt x="425581" y="331131"/>
                  <a:pt x="430993" y="337625"/>
                </a:cubicBezTo>
                <a:cubicBezTo>
                  <a:pt x="476125" y="391783"/>
                  <a:pt x="431234" y="327438"/>
                  <a:pt x="466162" y="379828"/>
                </a:cubicBezTo>
                <a:cubicBezTo>
                  <a:pt x="463817" y="412653"/>
                  <a:pt x="462762" y="445595"/>
                  <a:pt x="459128" y="478302"/>
                </a:cubicBezTo>
                <a:cubicBezTo>
                  <a:pt x="458060" y="487910"/>
                  <a:pt x="457713" y="498571"/>
                  <a:pt x="452094" y="506437"/>
                </a:cubicBezTo>
                <a:cubicBezTo>
                  <a:pt x="445280" y="515976"/>
                  <a:pt x="433337" y="520505"/>
                  <a:pt x="423959" y="527539"/>
                </a:cubicBezTo>
                <a:cubicBezTo>
                  <a:pt x="386272" y="602910"/>
                  <a:pt x="438824" y="508293"/>
                  <a:pt x="381756" y="576776"/>
                </a:cubicBezTo>
                <a:cubicBezTo>
                  <a:pt x="377010" y="582472"/>
                  <a:pt x="379965" y="592634"/>
                  <a:pt x="374722" y="597877"/>
                </a:cubicBezTo>
                <a:cubicBezTo>
                  <a:pt x="367308" y="605291"/>
                  <a:pt x="355691" y="606743"/>
                  <a:pt x="346587" y="611945"/>
                </a:cubicBezTo>
                <a:cubicBezTo>
                  <a:pt x="339247" y="616139"/>
                  <a:pt x="332519" y="621324"/>
                  <a:pt x="325485" y="626013"/>
                </a:cubicBezTo>
                <a:cubicBezTo>
                  <a:pt x="318372" y="615343"/>
                  <a:pt x="304384" y="598372"/>
                  <a:pt x="304384" y="583810"/>
                </a:cubicBezTo>
                <a:cubicBezTo>
                  <a:pt x="304384" y="560484"/>
                  <a:pt x="336036" y="635391"/>
                  <a:pt x="318451" y="604911"/>
                </a:cubicBezTo>
                <a:close/>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275700" y="4549638"/>
            <a:ext cx="1588897" cy="369332"/>
          </a:xfrm>
          <a:prstGeom prst="rect">
            <a:avLst/>
          </a:prstGeom>
          <a:noFill/>
        </p:spPr>
        <p:txBody>
          <a:bodyPr wrap="none" rtlCol="0">
            <a:spAutoFit/>
          </a:bodyPr>
          <a:lstStyle/>
          <a:p>
            <a:r>
              <a:rPr kumimoji="1" lang="en-US" altLang="ja-JP" dirty="0" smtClean="0"/>
              <a:t>CR electrons</a:t>
            </a:r>
            <a:endParaRPr kumimoji="1" lang="ja-JP" altLang="en-US" dirty="0"/>
          </a:p>
        </p:txBody>
      </p:sp>
      <p:sp>
        <p:nvSpPr>
          <p:cNvPr id="23" name="テキスト ボックス 22"/>
          <p:cNvSpPr txBox="1"/>
          <p:nvPr/>
        </p:nvSpPr>
        <p:spPr>
          <a:xfrm>
            <a:off x="6173695" y="4433198"/>
            <a:ext cx="2087431" cy="369332"/>
          </a:xfrm>
          <a:prstGeom prst="rect">
            <a:avLst/>
          </a:prstGeom>
          <a:noFill/>
        </p:spPr>
        <p:txBody>
          <a:bodyPr wrap="none" rtlCol="0">
            <a:spAutoFit/>
          </a:bodyPr>
          <a:lstStyle/>
          <a:p>
            <a:r>
              <a:rPr lang="en-US" altLang="ja-JP" dirty="0" smtClean="0"/>
              <a:t>Inverse </a:t>
            </a:r>
            <a:r>
              <a:rPr lang="en-US" altLang="ja-JP" dirty="0"/>
              <a:t>Compton</a:t>
            </a:r>
            <a:endParaRPr kumimoji="1" lang="ja-JP" altLang="en-US" dirty="0"/>
          </a:p>
        </p:txBody>
      </p:sp>
    </p:spTree>
    <p:extLst>
      <p:ext uri="{BB962C8B-B14F-4D97-AF65-F5344CB8AC3E}">
        <p14:creationId xmlns:p14="http://schemas.microsoft.com/office/powerpoint/2010/main" val="526081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Similar to supernova remnants</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バブル周囲の衝撃波で加速された陽子からの放射</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17</a:t>
            </a:fld>
            <a:endParaRPr lang="en-US" altLang="ja-JP" dirty="0"/>
          </a:p>
        </p:txBody>
      </p:sp>
      <p:sp>
        <p:nvSpPr>
          <p:cNvPr id="5" name="テキスト ボックス 4"/>
          <p:cNvSpPr txBox="1"/>
          <p:nvPr/>
        </p:nvSpPr>
        <p:spPr>
          <a:xfrm>
            <a:off x="5754311" y="2221468"/>
            <a:ext cx="2266967" cy="369332"/>
          </a:xfrm>
          <a:prstGeom prst="rect">
            <a:avLst/>
          </a:prstGeom>
          <a:noFill/>
        </p:spPr>
        <p:txBody>
          <a:bodyPr wrap="none" rtlCol="0">
            <a:spAutoFit/>
          </a:bodyPr>
          <a:lstStyle/>
          <a:p>
            <a:r>
              <a:rPr kumimoji="1" lang="en-US" altLang="ja-JP" dirty="0" smtClean="0"/>
              <a:t>Surface brightness</a:t>
            </a:r>
            <a:endParaRPr kumimoji="1" lang="ja-JP" altLang="en-US" dirty="0"/>
          </a:p>
        </p:txBody>
      </p:sp>
      <p:pic>
        <p:nvPicPr>
          <p:cNvPr id="6" name="図 5"/>
          <p:cNvPicPr>
            <a:picLocks noChangeAspect="1"/>
          </p:cNvPicPr>
          <p:nvPr/>
        </p:nvPicPr>
        <p:blipFill>
          <a:blip r:embed="rId2"/>
          <a:stretch>
            <a:fillRect/>
          </a:stretch>
        </p:blipFill>
        <p:spPr>
          <a:xfrm>
            <a:off x="4343400" y="2590800"/>
            <a:ext cx="4581154" cy="2237237"/>
          </a:xfrm>
          <a:prstGeom prst="rect">
            <a:avLst/>
          </a:prstGeom>
        </p:spPr>
      </p:pic>
      <p:cxnSp>
        <p:nvCxnSpPr>
          <p:cNvPr id="7" name="直線矢印コネクタ 6"/>
          <p:cNvCxnSpPr/>
          <p:nvPr/>
        </p:nvCxnSpPr>
        <p:spPr>
          <a:xfrm flipV="1">
            <a:off x="7434187" y="4648729"/>
            <a:ext cx="12612" cy="54864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194165" y="5291411"/>
            <a:ext cx="463588" cy="369332"/>
          </a:xfrm>
          <a:prstGeom prst="rect">
            <a:avLst/>
          </a:prstGeom>
          <a:noFill/>
        </p:spPr>
        <p:txBody>
          <a:bodyPr wrap="none" rtlCol="0">
            <a:spAutoFit/>
          </a:bodyPr>
          <a:lstStyle/>
          <a:p>
            <a:r>
              <a:rPr kumimoji="1" lang="en-US" altLang="ja-JP" i="1" dirty="0" err="1" smtClean="0">
                <a:solidFill>
                  <a:schemeClr val="tx2"/>
                </a:solidFill>
              </a:rPr>
              <a:t>R</a:t>
            </a:r>
            <a:r>
              <a:rPr kumimoji="1" lang="en-US" altLang="ja-JP" baseline="-25000" dirty="0" err="1" smtClean="0">
                <a:solidFill>
                  <a:schemeClr val="tx2"/>
                </a:solidFill>
              </a:rPr>
              <a:t>sh</a:t>
            </a:r>
            <a:endParaRPr kumimoji="1" lang="ja-JP" altLang="en-US" baseline="-25000" dirty="0">
              <a:solidFill>
                <a:schemeClr val="tx2"/>
              </a:solidFill>
            </a:endParaRPr>
          </a:p>
        </p:txBody>
      </p:sp>
      <p:sp>
        <p:nvSpPr>
          <p:cNvPr id="9" name="テキスト ボックス 8"/>
          <p:cNvSpPr txBox="1"/>
          <p:nvPr/>
        </p:nvSpPr>
        <p:spPr>
          <a:xfrm>
            <a:off x="8172170" y="4875058"/>
            <a:ext cx="633507" cy="369332"/>
          </a:xfrm>
          <a:prstGeom prst="rect">
            <a:avLst/>
          </a:prstGeom>
          <a:noFill/>
        </p:spPr>
        <p:txBody>
          <a:bodyPr wrap="none" rtlCol="0">
            <a:spAutoFit/>
          </a:bodyPr>
          <a:lstStyle/>
          <a:p>
            <a:r>
              <a:rPr kumimoji="1" lang="en-US" altLang="ja-JP" dirty="0" smtClean="0"/>
              <a:t>(</a:t>
            </a:r>
            <a:r>
              <a:rPr kumimoji="1" lang="en-US" altLang="ja-JP" dirty="0" err="1" smtClean="0"/>
              <a:t>deg</a:t>
            </a:r>
            <a:r>
              <a:rPr kumimoji="1" lang="en-US" altLang="ja-JP" dirty="0" smtClean="0"/>
              <a:t>)</a:t>
            </a:r>
            <a:endParaRPr kumimoji="1" lang="ja-JP" altLang="en-US" dirty="0"/>
          </a:p>
        </p:txBody>
      </p:sp>
      <p:sp>
        <p:nvSpPr>
          <p:cNvPr id="10" name="コンテンツ プレースホルダー 2"/>
          <p:cNvSpPr txBox="1">
            <a:spLocks/>
          </p:cNvSpPr>
          <p:nvPr/>
        </p:nvSpPr>
        <p:spPr>
          <a:xfrm>
            <a:off x="457200" y="2552964"/>
            <a:ext cx="3886200" cy="4770437"/>
          </a:xfrm>
          <a:prstGeom prst="rect">
            <a:avLst/>
          </a:prstGeom>
        </p:spPr>
        <p:txBody>
          <a:bodyPr vert="horz" lIns="91440">
            <a:normAutofit/>
          </a:bodyPr>
          <a:lstStyle>
            <a:lvl1pPr marL="320040" indent="-320040" algn="l" rtl="0" eaLnBrk="1" latinLnBrk="0" hangingPunct="1">
              <a:spcBef>
                <a:spcPct val="20000"/>
              </a:spcBef>
              <a:buClr>
                <a:schemeClr val="accent1"/>
              </a:buClr>
              <a:buSzPct val="70000"/>
              <a:buFont typeface="Wingdings 2"/>
              <a:buChar char=""/>
              <a:defRPr kumimoji="1"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kumimoji="1"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kumimoji="1"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kumimoji="1"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kumimoji="1"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kumimoji="1"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kumimoji="1"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9pPr>
          </a:lstStyle>
          <a:p>
            <a:pPr fontAlgn="auto">
              <a:spcAft>
                <a:spcPts val="0"/>
              </a:spcAft>
            </a:pPr>
            <a:r>
              <a:rPr lang="ja-JP" altLang="en-US" dirty="0" smtClean="0"/>
              <a:t>中空にならない理由</a:t>
            </a:r>
            <a:endParaRPr lang="en-US" altLang="ja-JP" dirty="0" smtClean="0"/>
          </a:p>
          <a:p>
            <a:pPr lvl="1" fontAlgn="auto">
              <a:spcAft>
                <a:spcPts val="0"/>
              </a:spcAft>
            </a:pPr>
            <a:r>
              <a:rPr lang="ja-JP" altLang="en-US" dirty="0"/>
              <a:t>超新星</a:t>
            </a:r>
            <a:r>
              <a:rPr lang="ja-JP" altLang="en-US" dirty="0" smtClean="0"/>
              <a:t>残骸</a:t>
            </a:r>
            <a:endParaRPr lang="en-US" altLang="ja-JP" dirty="0" smtClean="0"/>
          </a:p>
          <a:p>
            <a:pPr lvl="2" fontAlgn="auto">
              <a:spcAft>
                <a:spcPts val="0"/>
              </a:spcAft>
            </a:pPr>
            <a:r>
              <a:rPr lang="ja-JP" altLang="en-US" dirty="0" smtClean="0"/>
              <a:t>一様ガス中に広がる</a:t>
            </a:r>
            <a:endParaRPr lang="en-US" altLang="ja-JP" dirty="0" smtClean="0"/>
          </a:p>
          <a:p>
            <a:pPr lvl="1" fontAlgn="auto">
              <a:spcAft>
                <a:spcPts val="0"/>
              </a:spcAft>
            </a:pPr>
            <a:r>
              <a:rPr lang="ja-JP" altLang="en-US" dirty="0" smtClean="0"/>
              <a:t>フェルミバブル</a:t>
            </a:r>
            <a:endParaRPr lang="en-US" altLang="ja-JP" dirty="0" smtClean="0"/>
          </a:p>
          <a:p>
            <a:pPr lvl="2" fontAlgn="auto">
              <a:spcAft>
                <a:spcPts val="0"/>
              </a:spcAft>
            </a:pPr>
            <a:r>
              <a:rPr lang="ja-JP" altLang="en-US" dirty="0"/>
              <a:t>中心</a:t>
            </a:r>
            <a:r>
              <a:rPr lang="ja-JP" altLang="en-US" dirty="0" smtClean="0"/>
              <a:t>に集中した銀河系ガスの中を広がる</a:t>
            </a:r>
            <a:endParaRPr lang="en-US" altLang="ja-JP" dirty="0" smtClean="0"/>
          </a:p>
          <a:p>
            <a:pPr lvl="2" fontAlgn="auto">
              <a:spcAft>
                <a:spcPts val="0"/>
              </a:spcAft>
            </a:pPr>
            <a:r>
              <a:rPr lang="ja-JP" altLang="en-US" dirty="0"/>
              <a:t>バブル</a:t>
            </a:r>
            <a:r>
              <a:rPr lang="ja-JP" altLang="en-US" dirty="0" smtClean="0"/>
              <a:t>に残ったガスと陽子の反応</a:t>
            </a:r>
            <a:endParaRPr lang="ja-JP" altLang="en-US" dirty="0"/>
          </a:p>
        </p:txBody>
      </p:sp>
      <p:sp>
        <p:nvSpPr>
          <p:cNvPr id="11" name="テキスト ボックス 10"/>
          <p:cNvSpPr txBox="1"/>
          <p:nvPr/>
        </p:nvSpPr>
        <p:spPr>
          <a:xfrm>
            <a:off x="4617896" y="4936233"/>
            <a:ext cx="2672014" cy="369332"/>
          </a:xfrm>
          <a:prstGeom prst="rect">
            <a:avLst/>
          </a:prstGeom>
          <a:noFill/>
        </p:spPr>
        <p:txBody>
          <a:bodyPr wrap="none" rtlCol="0">
            <a:spAutoFit/>
          </a:bodyPr>
          <a:lstStyle/>
          <a:p>
            <a:r>
              <a:rPr lang="en-US" altLang="ja-JP" dirty="0" smtClean="0"/>
              <a:t>YF, </a:t>
            </a:r>
            <a:r>
              <a:rPr lang="en-US" altLang="ja-JP" dirty="0" err="1" smtClean="0"/>
              <a:t>Ohira</a:t>
            </a:r>
            <a:r>
              <a:rPr lang="en-US" altLang="ja-JP" dirty="0" smtClean="0"/>
              <a:t>, Yamazaki (2013)</a:t>
            </a:r>
            <a:endParaRPr kumimoji="1" lang="ja-JP" altLang="en-US" dirty="0"/>
          </a:p>
        </p:txBody>
      </p:sp>
    </p:spTree>
    <p:extLst>
      <p:ext uri="{BB962C8B-B14F-4D97-AF65-F5344CB8AC3E}">
        <p14:creationId xmlns:p14="http://schemas.microsoft.com/office/powerpoint/2010/main" val="4005273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2760" y="2438400"/>
            <a:ext cx="8229600" cy="2209800"/>
          </a:xfrm>
        </p:spPr>
        <p:txBody>
          <a:bodyPr>
            <a:normAutofit/>
          </a:bodyPr>
          <a:lstStyle/>
          <a:p>
            <a:r>
              <a:rPr lang="en-US" altLang="ja-JP" dirty="0" smtClean="0"/>
              <a:t>Neutrino and Cosmic ray acceleration in AGNs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18</a:t>
            </a:fld>
            <a:endParaRPr lang="en-US" altLang="ja-JP" dirty="0"/>
          </a:p>
        </p:txBody>
      </p:sp>
    </p:spTree>
    <p:extLst>
      <p:ext uri="{BB962C8B-B14F-4D97-AF65-F5344CB8AC3E}">
        <p14:creationId xmlns:p14="http://schemas.microsoft.com/office/powerpoint/2010/main" val="311542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IceCube</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どうも銀河系外からニュートリノは来ているようだ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95B6BBC1-B029-4C58-9DD2-47E4E39211F7}" type="slidenum">
              <a:rPr lang="en-US" altLang="ja-JP" smtClean="0"/>
              <a:pPr>
                <a:defRPr/>
              </a:pPr>
              <a:t>19</a:t>
            </a:fld>
            <a:endParaRPr lang="en-US" altLang="ja-JP" dirty="0"/>
          </a:p>
        </p:txBody>
      </p:sp>
      <p:pic>
        <p:nvPicPr>
          <p:cNvPr id="1026" name="Picture 2" descr="Arrival directions of the 37 very high energy events found in IceCube after analyzing three years of data (2010–2013). The grey line denotes the equatorial plane. The color map shows the test statistic (TS) for the point-source clustering test at each location. No significant clustering was obser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0800"/>
            <a:ext cx="5543550" cy="351830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38943" y="6354246"/>
            <a:ext cx="2666114" cy="369332"/>
          </a:xfrm>
          <a:prstGeom prst="rect">
            <a:avLst/>
          </a:prstGeom>
          <a:noFill/>
        </p:spPr>
        <p:txBody>
          <a:bodyPr wrap="none" rtlCol="0">
            <a:spAutoFit/>
          </a:bodyPr>
          <a:lstStyle/>
          <a:p>
            <a:r>
              <a:rPr kumimoji="1" lang="en-US" altLang="ja-JP" dirty="0" smtClean="0"/>
              <a:t>IceCube </a:t>
            </a:r>
            <a:r>
              <a:rPr kumimoji="1" lang="ja-JP" altLang="en-US" dirty="0" smtClean="0"/>
              <a:t>ホームページより</a:t>
            </a:r>
            <a:endParaRPr kumimoji="1" lang="ja-JP" altLang="en-US" dirty="0"/>
          </a:p>
        </p:txBody>
      </p:sp>
    </p:spTree>
    <p:extLst>
      <p:ext uri="{BB962C8B-B14F-4D97-AF65-F5344CB8AC3E}">
        <p14:creationId xmlns:p14="http://schemas.microsoft.com/office/powerpoint/2010/main" val="253471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内容</a:t>
            </a:r>
            <a:endParaRPr lang="ja-JP" altLang="en-US" dirty="0"/>
          </a:p>
        </p:txBody>
      </p:sp>
      <p:sp>
        <p:nvSpPr>
          <p:cNvPr id="3" name="コンテンツ プレースホルダ 2"/>
          <p:cNvSpPr>
            <a:spLocks noGrp="1"/>
          </p:cNvSpPr>
          <p:nvPr>
            <p:ph idx="1"/>
          </p:nvPr>
        </p:nvSpPr>
        <p:spPr>
          <a:xfrm>
            <a:off x="457200" y="1600200"/>
            <a:ext cx="8534400" cy="5029200"/>
          </a:xfrm>
        </p:spPr>
        <p:txBody>
          <a:bodyPr>
            <a:normAutofit lnSpcReduction="10000"/>
          </a:bodyPr>
          <a:lstStyle/>
          <a:p>
            <a:pPr>
              <a:defRPr/>
            </a:pPr>
            <a:r>
              <a:rPr lang="en-US" altLang="ja-JP" dirty="0" smtClean="0"/>
              <a:t>Cosmic ray escape from supernova remnants</a:t>
            </a:r>
            <a:endParaRPr lang="en-US" altLang="ja-JP" dirty="0" smtClean="0"/>
          </a:p>
          <a:p>
            <a:pPr lvl="1">
              <a:defRPr/>
            </a:pPr>
            <a:r>
              <a:rPr lang="ja-JP" altLang="en-US" dirty="0" smtClean="0"/>
              <a:t>２</a:t>
            </a:r>
            <a:r>
              <a:rPr lang="ja-JP" altLang="en-US" dirty="0"/>
              <a:t>次</a:t>
            </a:r>
            <a:r>
              <a:rPr lang="ja-JP" altLang="en-US" dirty="0" smtClean="0"/>
              <a:t>粒子</a:t>
            </a:r>
            <a:endParaRPr lang="en-US" altLang="ja-JP" dirty="0" smtClean="0"/>
          </a:p>
          <a:p>
            <a:pPr>
              <a:defRPr/>
            </a:pPr>
            <a:r>
              <a:rPr lang="en-US" altLang="ja-JP" dirty="0" smtClean="0"/>
              <a:t>Fermi Bubble and Cosmic rays</a:t>
            </a:r>
          </a:p>
          <a:p>
            <a:pPr lvl="1">
              <a:defRPr/>
            </a:pPr>
            <a:r>
              <a:rPr lang="ja-JP" altLang="en-US" dirty="0" smtClean="0"/>
              <a:t>超新星</a:t>
            </a:r>
            <a:r>
              <a:rPr lang="ja-JP" altLang="en-US" dirty="0" smtClean="0"/>
              <a:t>残骸の巨大版と考えることができる</a:t>
            </a:r>
            <a:endParaRPr lang="en-US" altLang="ja-JP" dirty="0" smtClean="0"/>
          </a:p>
          <a:p>
            <a:pPr>
              <a:defRPr/>
            </a:pPr>
            <a:r>
              <a:rPr lang="ja-JP" altLang="en-US" dirty="0" smtClean="0"/>
              <a:t>活動銀河</a:t>
            </a:r>
            <a:r>
              <a:rPr lang="ja-JP" altLang="en-US" dirty="0"/>
              <a:t>核</a:t>
            </a:r>
            <a:r>
              <a:rPr lang="ja-JP" altLang="en-US" dirty="0" smtClean="0"/>
              <a:t>での宇宙線加速とニュートリノ</a:t>
            </a:r>
            <a:endParaRPr lang="en-US" altLang="ja-JP" dirty="0" smtClean="0"/>
          </a:p>
          <a:p>
            <a:pPr lvl="1">
              <a:defRPr/>
            </a:pPr>
            <a:r>
              <a:rPr lang="en-US" altLang="ja-JP" dirty="0" smtClean="0"/>
              <a:t>Diffuse gamma rays around Sgr </a:t>
            </a:r>
            <a:r>
              <a:rPr lang="en-US" altLang="ja-JP" dirty="0" smtClean="0"/>
              <a:t>A* </a:t>
            </a:r>
            <a:endParaRPr lang="en-US" altLang="ja-JP" dirty="0" smtClean="0"/>
          </a:p>
          <a:p>
            <a:pPr>
              <a:defRPr/>
            </a:pPr>
            <a:r>
              <a:rPr lang="en-US" altLang="ja-JP" dirty="0" smtClean="0"/>
              <a:t>Clusters of galaxies</a:t>
            </a:r>
            <a:endParaRPr lang="en-US" altLang="ja-JP" dirty="0" smtClean="0"/>
          </a:p>
          <a:p>
            <a:pPr lvl="1">
              <a:defRPr/>
            </a:pPr>
            <a:r>
              <a:rPr lang="ja-JP" altLang="en-US" dirty="0" smtClean="0"/>
              <a:t>宇宙</a:t>
            </a:r>
            <a:r>
              <a:rPr lang="ja-JP" altLang="en-US" dirty="0"/>
              <a:t>最大</a:t>
            </a:r>
            <a:r>
              <a:rPr lang="ja-JP" altLang="en-US" dirty="0" smtClean="0"/>
              <a:t>の</a:t>
            </a:r>
            <a:r>
              <a:rPr lang="ja-JP" altLang="en-US" dirty="0"/>
              <a:t>天体</a:t>
            </a:r>
            <a:r>
              <a:rPr lang="ja-JP" altLang="en-US" dirty="0" smtClean="0"/>
              <a:t>での宇宙線加速</a:t>
            </a:r>
            <a:endParaRPr lang="en-US" altLang="ja-JP" dirty="0" smtClean="0"/>
          </a:p>
          <a:p>
            <a:pPr lvl="1">
              <a:defRPr/>
            </a:pPr>
            <a:endParaRPr lang="en-US" altLang="ja-JP" dirty="0"/>
          </a:p>
          <a:p>
            <a:pPr>
              <a:defRPr/>
            </a:pPr>
            <a:r>
              <a:rPr lang="ja-JP" altLang="en-US" dirty="0" smtClean="0"/>
              <a:t>まとめと展望</a:t>
            </a:r>
            <a:endParaRPr lang="en-US" altLang="ja-JP" dirty="0"/>
          </a:p>
        </p:txBody>
      </p:sp>
    </p:spTree>
    <p:extLst>
      <p:ext uri="{BB962C8B-B14F-4D97-AF65-F5344CB8AC3E}">
        <p14:creationId xmlns:p14="http://schemas.microsoft.com/office/powerpoint/2010/main" val="80976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AGN?</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天体物理学的な起源を考える場合、有力なのは </a:t>
            </a:r>
            <a:r>
              <a:rPr kumimoji="1" lang="en-US" altLang="ja-JP" dirty="0" smtClean="0"/>
              <a:t>AGN</a:t>
            </a:r>
            <a:r>
              <a:rPr kumimoji="1" lang="ja-JP" altLang="en-US" dirty="0" smtClean="0"/>
              <a:t>（活動銀河核）</a:t>
            </a:r>
            <a:endParaRPr kumimoji="1" lang="en-US" altLang="ja-JP" dirty="0" smtClean="0"/>
          </a:p>
          <a:p>
            <a:pPr lvl="1"/>
            <a:r>
              <a:rPr lang="ja-JP" altLang="en-US" dirty="0" smtClean="0"/>
              <a:t>巨大ブラックホール周囲の高エネルギー物理現象でニュートリノができる</a:t>
            </a:r>
            <a:endParaRPr lang="en-US" altLang="ja-JP" dirty="0" smtClean="0"/>
          </a:p>
          <a:p>
            <a:pPr lvl="2"/>
            <a:r>
              <a:rPr lang="en-US" altLang="ja-JP" i="1" dirty="0" err="1"/>
              <a:t>p</a:t>
            </a:r>
            <a:r>
              <a:rPr kumimoji="1" lang="en-US" altLang="ja-JP" i="1" dirty="0" err="1" smtClean="0"/>
              <a:t>γ</a:t>
            </a:r>
            <a:endParaRPr kumimoji="1" lang="en-US" altLang="ja-JP" i="1" dirty="0" smtClean="0"/>
          </a:p>
          <a:p>
            <a:pPr lvl="2"/>
            <a:r>
              <a:rPr lang="en-US" altLang="ja-JP" i="1" dirty="0" smtClean="0"/>
              <a:t>pp</a:t>
            </a:r>
          </a:p>
          <a:p>
            <a:r>
              <a:rPr kumimoji="1" lang="en-US" altLang="ja-JP" dirty="0" smtClean="0"/>
              <a:t>AGN </a:t>
            </a:r>
            <a:r>
              <a:rPr kumimoji="1" lang="ja-JP" altLang="en-US" dirty="0" smtClean="0"/>
              <a:t>といってもいろいろ</a:t>
            </a:r>
            <a:endParaRPr kumimoji="1" lang="en-US" altLang="ja-JP" dirty="0" smtClean="0"/>
          </a:p>
          <a:p>
            <a:pPr lvl="1"/>
            <a:r>
              <a:rPr lang="en-US" altLang="ja-JP" dirty="0" smtClean="0"/>
              <a:t>QSOs</a:t>
            </a:r>
            <a:r>
              <a:rPr lang="ja-JP" altLang="en-US" dirty="0" smtClean="0"/>
              <a:t>？</a:t>
            </a:r>
            <a:endParaRPr lang="en-US" altLang="ja-JP" dirty="0" smtClean="0"/>
          </a:p>
          <a:p>
            <a:pPr lvl="2"/>
            <a:r>
              <a:rPr kumimoji="1" lang="en-US" altLang="ja-JP" dirty="0" smtClean="0"/>
              <a:t>AGN </a:t>
            </a:r>
            <a:r>
              <a:rPr kumimoji="1" lang="ja-JP" altLang="en-US" dirty="0" smtClean="0"/>
              <a:t>の中でも最も明るい</a:t>
            </a:r>
            <a:endParaRPr kumimoji="1" lang="en-US" altLang="ja-JP" dirty="0" smtClean="0"/>
          </a:p>
          <a:p>
            <a:pPr lvl="2"/>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20</a:t>
            </a:fld>
            <a:endParaRPr lang="en-US" altLang="ja-JP" dirty="0"/>
          </a:p>
        </p:txBody>
      </p:sp>
      <p:pic>
        <p:nvPicPr>
          <p:cNvPr id="1026" name="Picture 2" descr="https://upload.wikimedia.org/wikipedia/commons/9/9e/Gb1508_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96444"/>
            <a:ext cx="3033267" cy="234235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761735" y="5781952"/>
            <a:ext cx="787395" cy="369332"/>
          </a:xfrm>
          <a:prstGeom prst="rect">
            <a:avLst/>
          </a:prstGeom>
          <a:noFill/>
        </p:spPr>
        <p:txBody>
          <a:bodyPr wrap="none" rtlCol="0">
            <a:spAutoFit/>
          </a:bodyPr>
          <a:lstStyle/>
          <a:p>
            <a:r>
              <a:rPr kumimoji="1" lang="en-US" altLang="ja-JP" dirty="0" smtClean="0"/>
              <a:t>NASA</a:t>
            </a:r>
            <a:endParaRPr kumimoji="1" lang="ja-JP" altLang="en-US" dirty="0"/>
          </a:p>
        </p:txBody>
      </p:sp>
      <p:sp>
        <p:nvSpPr>
          <p:cNvPr id="6" name="テキスト ボックス 5"/>
          <p:cNvSpPr txBox="1"/>
          <p:nvPr/>
        </p:nvSpPr>
        <p:spPr>
          <a:xfrm>
            <a:off x="7629000" y="3532959"/>
            <a:ext cx="896399" cy="369332"/>
          </a:xfrm>
          <a:prstGeom prst="rect">
            <a:avLst/>
          </a:prstGeom>
          <a:noFill/>
        </p:spPr>
        <p:txBody>
          <a:bodyPr wrap="none" rtlCol="0">
            <a:spAutoFit/>
          </a:bodyPr>
          <a:lstStyle/>
          <a:p>
            <a:r>
              <a:rPr kumimoji="1" lang="ja-JP" altLang="en-US" dirty="0" smtClean="0"/>
              <a:t>ジェット</a:t>
            </a:r>
            <a:endParaRPr kumimoji="1" lang="ja-JP" altLang="en-US" dirty="0"/>
          </a:p>
        </p:txBody>
      </p:sp>
      <p:sp>
        <p:nvSpPr>
          <p:cNvPr id="7" name="テキスト ボックス 6"/>
          <p:cNvSpPr txBox="1"/>
          <p:nvPr/>
        </p:nvSpPr>
        <p:spPr>
          <a:xfrm>
            <a:off x="7599402" y="4216547"/>
            <a:ext cx="1107996" cy="369332"/>
          </a:xfrm>
          <a:prstGeom prst="rect">
            <a:avLst/>
          </a:prstGeom>
          <a:noFill/>
        </p:spPr>
        <p:txBody>
          <a:bodyPr wrap="none" rtlCol="0">
            <a:spAutoFit/>
          </a:bodyPr>
          <a:lstStyle/>
          <a:p>
            <a:r>
              <a:rPr kumimoji="1" lang="ja-JP" altLang="en-US" dirty="0" smtClean="0"/>
              <a:t>降着円盤</a:t>
            </a:r>
            <a:endParaRPr kumimoji="1" lang="ja-JP" altLang="en-US" dirty="0"/>
          </a:p>
        </p:txBody>
      </p:sp>
      <p:sp>
        <p:nvSpPr>
          <p:cNvPr id="8" name="テキスト ボックス 7"/>
          <p:cNvSpPr txBox="1"/>
          <p:nvPr/>
        </p:nvSpPr>
        <p:spPr>
          <a:xfrm>
            <a:off x="5257800" y="3902291"/>
            <a:ext cx="1595309" cy="369332"/>
          </a:xfrm>
          <a:prstGeom prst="rect">
            <a:avLst/>
          </a:prstGeom>
          <a:noFill/>
        </p:spPr>
        <p:txBody>
          <a:bodyPr wrap="none" rtlCol="0">
            <a:spAutoFit/>
          </a:bodyPr>
          <a:lstStyle/>
          <a:p>
            <a:r>
              <a:rPr kumimoji="1" lang="ja-JP" altLang="en-US" dirty="0" smtClean="0"/>
              <a:t>ブラックホール</a:t>
            </a:r>
            <a:endParaRPr kumimoji="1" lang="ja-JP" altLang="en-US" dirty="0"/>
          </a:p>
        </p:txBody>
      </p:sp>
      <p:cxnSp>
        <p:nvCxnSpPr>
          <p:cNvPr id="10" name="直線矢印コネクタ 9"/>
          <p:cNvCxnSpPr/>
          <p:nvPr/>
        </p:nvCxnSpPr>
        <p:spPr>
          <a:xfrm>
            <a:off x="6477000" y="4271623"/>
            <a:ext cx="533400" cy="376577"/>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7391401" y="3717625"/>
            <a:ext cx="304799" cy="92375"/>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61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838200"/>
          </a:xfrm>
        </p:spPr>
        <p:txBody>
          <a:bodyPr>
            <a:normAutofit fontScale="90000"/>
          </a:bodyPr>
          <a:lstStyle/>
          <a:p>
            <a:r>
              <a:rPr lang="en-US" altLang="ja-JP" dirty="0" smtClean="0"/>
              <a:t>Accretion disc and low luminosity AGNs</a:t>
            </a:r>
            <a:endParaRPr kumimoji="1" lang="ja-JP" altLang="en-US" dirty="0"/>
          </a:p>
        </p:txBody>
      </p:sp>
      <p:sp>
        <p:nvSpPr>
          <p:cNvPr id="3" name="コンテンツ プレースホルダー 2"/>
          <p:cNvSpPr>
            <a:spLocks noGrp="1"/>
          </p:cNvSpPr>
          <p:nvPr>
            <p:ph idx="1"/>
          </p:nvPr>
        </p:nvSpPr>
        <p:spPr>
          <a:xfrm>
            <a:off x="457200" y="1524000"/>
            <a:ext cx="8229600" cy="5197475"/>
          </a:xfrm>
        </p:spPr>
        <p:txBody>
          <a:bodyPr>
            <a:normAutofit lnSpcReduction="10000"/>
          </a:bodyPr>
          <a:lstStyle/>
          <a:p>
            <a:r>
              <a:rPr lang="ja-JP" altLang="en-US" dirty="0" smtClean="0"/>
              <a:t>ブラックホール周囲の降着円盤</a:t>
            </a:r>
            <a:r>
              <a:rPr lang="ja-JP" altLang="en-US" dirty="0"/>
              <a:t>中</a:t>
            </a:r>
            <a:r>
              <a:rPr lang="ja-JP" altLang="en-US" dirty="0" smtClean="0"/>
              <a:t>で宇宙線の加速とニュートリノの生成が起きた可能性</a:t>
            </a:r>
            <a:endParaRPr kumimoji="1" lang="en-US" altLang="ja-JP" dirty="0" smtClean="0"/>
          </a:p>
          <a:p>
            <a:pPr lvl="1"/>
            <a:r>
              <a:rPr kumimoji="1" lang="ja-JP" altLang="en-US" dirty="0" smtClean="0"/>
              <a:t>クェーサーの場合</a:t>
            </a:r>
            <a:endParaRPr kumimoji="1" lang="en-US" altLang="ja-JP" dirty="0" smtClean="0"/>
          </a:p>
          <a:p>
            <a:pPr lvl="2"/>
            <a:r>
              <a:rPr lang="ja-JP" altLang="en-US" dirty="0" smtClean="0"/>
              <a:t>降着</a:t>
            </a:r>
            <a:r>
              <a:rPr lang="ja-JP" altLang="en-US" dirty="0"/>
              <a:t>円盤</a:t>
            </a:r>
            <a:r>
              <a:rPr lang="ja-JP" altLang="en-US" dirty="0" smtClean="0"/>
              <a:t>の密度が高く、粒子分布の緩和が速いので、特別エネルギーが高い粒子（宇宙線）が生まれにくい</a:t>
            </a:r>
            <a:endParaRPr lang="en-US" altLang="ja-JP" dirty="0" smtClean="0"/>
          </a:p>
          <a:p>
            <a:pPr lvl="2"/>
            <a:r>
              <a:rPr kumimoji="1" lang="ja-JP" altLang="en-US" dirty="0" smtClean="0"/>
              <a:t>降着</a:t>
            </a:r>
            <a:r>
              <a:rPr kumimoji="1" lang="ja-JP" altLang="en-US" dirty="0"/>
              <a:t>円盤</a:t>
            </a:r>
            <a:r>
              <a:rPr kumimoji="1" lang="ja-JP" altLang="en-US" dirty="0" smtClean="0"/>
              <a:t>の温度が低いので、</a:t>
            </a:r>
            <a:r>
              <a:rPr lang="en-US" altLang="ja-JP" i="1" dirty="0" err="1" smtClean="0"/>
              <a:t>pγ</a:t>
            </a:r>
            <a:r>
              <a:rPr kumimoji="1" lang="en-US" altLang="ja-JP" dirty="0" smtClean="0"/>
              <a:t> </a:t>
            </a:r>
            <a:r>
              <a:rPr kumimoji="1" lang="ja-JP" altLang="en-US" dirty="0" smtClean="0"/>
              <a:t>反応のターゲットの放射光子のエネルギーが小さく、生成されるニュートリノのエネルギーが観測と合わない</a:t>
            </a:r>
            <a:endParaRPr kumimoji="1" lang="en-US" altLang="ja-JP" dirty="0" smtClean="0"/>
          </a:p>
          <a:p>
            <a:pPr lvl="1"/>
            <a:r>
              <a:rPr lang="ja-JP" altLang="en-US" dirty="0" smtClean="0"/>
              <a:t>低光度 </a:t>
            </a:r>
            <a:r>
              <a:rPr lang="en-US" altLang="ja-JP" dirty="0" smtClean="0"/>
              <a:t>AGN </a:t>
            </a:r>
            <a:r>
              <a:rPr lang="ja-JP" altLang="en-US" dirty="0" err="1" smtClean="0"/>
              <a:t>の降</a:t>
            </a:r>
            <a:r>
              <a:rPr lang="ja-JP" altLang="en-US" dirty="0" smtClean="0"/>
              <a:t>着円盤は逆の性質</a:t>
            </a:r>
            <a:r>
              <a:rPr lang="en-US" altLang="ja-JP" dirty="0" smtClean="0"/>
              <a:t>(</a:t>
            </a:r>
            <a:r>
              <a:rPr lang="ja-JP" altLang="en-US" dirty="0" smtClean="0"/>
              <a:t>低密度、高温</a:t>
            </a:r>
            <a:r>
              <a:rPr lang="en-US" altLang="ja-JP" dirty="0" smtClean="0"/>
              <a:t>)</a:t>
            </a:r>
          </a:p>
          <a:p>
            <a:pPr lvl="2"/>
            <a:r>
              <a:rPr kumimoji="1" lang="ja-JP" altLang="en-US" dirty="0"/>
              <a:t>暗</a:t>
            </a:r>
            <a:r>
              <a:rPr kumimoji="1" lang="ja-JP" altLang="en-US" dirty="0" smtClean="0"/>
              <a:t>いが数は多い</a:t>
            </a:r>
            <a:endParaRPr kumimoji="1" lang="en-US" altLang="ja-JP" dirty="0" smtClean="0"/>
          </a:p>
          <a:p>
            <a:pPr lvl="2"/>
            <a:r>
              <a:rPr kumimoji="1" lang="en-US" altLang="ja-JP" dirty="0" smtClean="0"/>
              <a:t>IceCube </a:t>
            </a:r>
            <a:r>
              <a:rPr kumimoji="1" lang="ja-JP" altLang="en-US" dirty="0" smtClean="0"/>
              <a:t>の観測を説明できる </a:t>
            </a:r>
            <a:r>
              <a:rPr kumimoji="1" lang="en-US" altLang="ja-JP" dirty="0" smtClean="0"/>
              <a:t>(Kimura, Murase, &amp; </a:t>
            </a:r>
            <a:r>
              <a:rPr kumimoji="1" lang="en-US" altLang="ja-JP" dirty="0" err="1" smtClean="0"/>
              <a:t>Toma</a:t>
            </a:r>
            <a:r>
              <a:rPr kumimoji="1" lang="en-US" altLang="ja-JP" dirty="0" smtClean="0"/>
              <a:t> 2015)</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21</a:t>
            </a:fld>
            <a:endParaRPr lang="en-US" altLang="ja-JP" dirty="0"/>
          </a:p>
        </p:txBody>
      </p:sp>
    </p:spTree>
    <p:extLst>
      <p:ext uri="{BB962C8B-B14F-4D97-AF65-F5344CB8AC3E}">
        <p14:creationId xmlns:p14="http://schemas.microsoft.com/office/powerpoint/2010/main" val="2623819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検証</a:t>
            </a:r>
            <a:endParaRPr kumimoji="1" lang="ja-JP" altLang="en-US" dirty="0"/>
          </a:p>
        </p:txBody>
      </p:sp>
      <p:sp>
        <p:nvSpPr>
          <p:cNvPr id="3" name="コンテンツ プレースホルダー 2"/>
          <p:cNvSpPr>
            <a:spLocks noGrp="1"/>
          </p:cNvSpPr>
          <p:nvPr>
            <p:ph idx="1"/>
          </p:nvPr>
        </p:nvSpPr>
        <p:spPr>
          <a:xfrm>
            <a:off x="457200" y="1413237"/>
            <a:ext cx="8229600" cy="4770437"/>
          </a:xfrm>
        </p:spPr>
        <p:txBody>
          <a:bodyPr/>
          <a:lstStyle/>
          <a:p>
            <a:r>
              <a:rPr lang="ja-JP" altLang="en-US" dirty="0" smtClean="0"/>
              <a:t>銀河</a:t>
            </a:r>
            <a:r>
              <a:rPr lang="ja-JP" altLang="en-US" dirty="0"/>
              <a:t>系</a:t>
            </a:r>
            <a:r>
              <a:rPr lang="ja-JP" altLang="en-US" dirty="0" smtClean="0"/>
              <a:t>の</a:t>
            </a:r>
            <a:r>
              <a:rPr lang="ja-JP" altLang="en-US" dirty="0"/>
              <a:t>中心</a:t>
            </a:r>
            <a:r>
              <a:rPr lang="ja-JP" altLang="en-US" dirty="0" smtClean="0"/>
              <a:t>のブラックホール </a:t>
            </a:r>
            <a:r>
              <a:rPr lang="en-US" altLang="ja-JP" dirty="0" smtClean="0"/>
              <a:t>(Sgr A*) </a:t>
            </a:r>
            <a:r>
              <a:rPr lang="ja-JP" altLang="en-US" dirty="0" smtClean="0"/>
              <a:t>も低光度 </a:t>
            </a:r>
            <a:r>
              <a:rPr lang="en-US" altLang="ja-JP" dirty="0" smtClean="0"/>
              <a:t>AGN</a:t>
            </a:r>
          </a:p>
          <a:p>
            <a:pPr lvl="1"/>
            <a:r>
              <a:rPr kumimoji="1" lang="ja-JP" altLang="en-US" dirty="0"/>
              <a:t>周囲</a:t>
            </a:r>
            <a:r>
              <a:rPr kumimoji="1" lang="ja-JP" altLang="en-US" dirty="0" smtClean="0"/>
              <a:t>を高密度の分子ガスが覆っている</a:t>
            </a:r>
            <a:endParaRPr kumimoji="1" lang="en-US" altLang="ja-JP" dirty="0" smtClean="0"/>
          </a:p>
          <a:p>
            <a:pPr lvl="2"/>
            <a:r>
              <a:rPr lang="ja-JP" altLang="en-US" dirty="0"/>
              <a:t>降着</a:t>
            </a:r>
            <a:r>
              <a:rPr lang="ja-JP" altLang="en-US" dirty="0" smtClean="0"/>
              <a:t>円盤で加速された陽子と反応することでガンマ線が出るはず</a:t>
            </a:r>
            <a:endParaRPr lang="en-US" altLang="ja-JP" dirty="0" smtClean="0"/>
          </a:p>
          <a:p>
            <a:pPr lvl="3"/>
            <a:r>
              <a:rPr kumimoji="1" lang="ja-JP" altLang="en-US" dirty="0" smtClean="0"/>
              <a:t>ニュートリノではなく、ガンマ線で検証</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22</a:t>
            </a:fld>
            <a:endParaRPr lang="en-US" altLang="ja-JP" dirty="0"/>
          </a:p>
        </p:txBody>
      </p:sp>
      <p:sp>
        <p:nvSpPr>
          <p:cNvPr id="5" name="円/楕円 1"/>
          <p:cNvSpPr>
            <a:spLocks noChangeArrowheads="1"/>
          </p:cNvSpPr>
          <p:nvPr/>
        </p:nvSpPr>
        <p:spPr bwMode="auto">
          <a:xfrm>
            <a:off x="2022475" y="4508500"/>
            <a:ext cx="2376488" cy="2016125"/>
          </a:xfrm>
          <a:prstGeom prst="ellipse">
            <a:avLst/>
          </a:prstGeom>
          <a:solidFill>
            <a:schemeClr val="accent1">
              <a:lumMod val="50000"/>
            </a:schemeClr>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ja-JP" sz="1800" dirty="0" smtClean="0">
              <a:solidFill>
                <a:schemeClr val="tx2"/>
              </a:solidFill>
              <a:ea typeface="ＭＳ Ｐゴシック" panose="020B0600070205080204" pitchFamily="50" charset="-128"/>
            </a:endParaRPr>
          </a:p>
          <a:p>
            <a:pPr eaLnBrk="1" hangingPunct="1">
              <a:spcBef>
                <a:spcPct val="0"/>
              </a:spcBef>
              <a:buFontTx/>
              <a:buNone/>
              <a:defRPr/>
            </a:pPr>
            <a:endParaRPr lang="en-US" altLang="ja-JP" sz="1800" dirty="0" smtClean="0">
              <a:solidFill>
                <a:schemeClr val="tx2"/>
              </a:solidFill>
              <a:ea typeface="ＭＳ Ｐゴシック" panose="020B0600070205080204" pitchFamily="50" charset="-128"/>
            </a:endParaRPr>
          </a:p>
          <a:p>
            <a:pPr eaLnBrk="1" hangingPunct="1">
              <a:spcBef>
                <a:spcPct val="0"/>
              </a:spcBef>
              <a:buFontTx/>
              <a:buNone/>
              <a:defRPr/>
            </a:pPr>
            <a:r>
              <a:rPr lang="en-US" altLang="ja-JP" sz="1800" dirty="0" smtClean="0">
                <a:solidFill>
                  <a:schemeClr val="tx2"/>
                </a:solidFill>
                <a:ea typeface="ＭＳ Ｐゴシック" panose="020B0600070205080204" pitchFamily="50" charset="-128"/>
              </a:rPr>
              <a:t>       </a:t>
            </a:r>
            <a:r>
              <a:rPr lang="ja-JP" altLang="en-US" sz="1800" dirty="0" smtClean="0">
                <a:solidFill>
                  <a:schemeClr val="tx2"/>
                </a:solidFill>
                <a:ea typeface="ＭＳ Ｐゴシック" panose="020B0600070205080204" pitchFamily="50" charset="-128"/>
              </a:rPr>
              <a:t>分子ガス</a:t>
            </a:r>
          </a:p>
        </p:txBody>
      </p:sp>
      <p:sp>
        <p:nvSpPr>
          <p:cNvPr id="6" name="円/楕円 5"/>
          <p:cNvSpPr>
            <a:spLocks noChangeArrowheads="1"/>
          </p:cNvSpPr>
          <p:nvPr/>
        </p:nvSpPr>
        <p:spPr bwMode="auto">
          <a:xfrm>
            <a:off x="5580063" y="4508500"/>
            <a:ext cx="2376487" cy="2016125"/>
          </a:xfrm>
          <a:prstGeom prst="ellipse">
            <a:avLst/>
          </a:prstGeom>
          <a:solidFill>
            <a:schemeClr val="accent1">
              <a:lumMod val="50000"/>
            </a:schemeClr>
          </a:solidFill>
          <a:ln w="12700" algn="ctr">
            <a:solidFill>
              <a:srgbClr val="FFC000"/>
            </a:solidFill>
            <a:round/>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ja-JP" sz="1800" dirty="0" smtClean="0">
              <a:solidFill>
                <a:schemeClr val="tx2"/>
              </a:solidFill>
              <a:ea typeface="ＭＳ Ｐゴシック" panose="020B0600070205080204" pitchFamily="50" charset="-128"/>
            </a:endParaRPr>
          </a:p>
          <a:p>
            <a:pPr eaLnBrk="1" hangingPunct="1">
              <a:spcBef>
                <a:spcPct val="0"/>
              </a:spcBef>
              <a:buFontTx/>
              <a:buNone/>
              <a:defRPr/>
            </a:pPr>
            <a:endParaRPr lang="en-US" altLang="ja-JP" sz="1800" dirty="0" smtClean="0">
              <a:solidFill>
                <a:schemeClr val="tx2"/>
              </a:solidFill>
              <a:ea typeface="ＭＳ Ｐゴシック" panose="020B0600070205080204" pitchFamily="50" charset="-128"/>
            </a:endParaRPr>
          </a:p>
          <a:p>
            <a:pPr eaLnBrk="1" hangingPunct="1">
              <a:spcBef>
                <a:spcPct val="0"/>
              </a:spcBef>
              <a:buFontTx/>
              <a:buNone/>
              <a:defRPr/>
            </a:pPr>
            <a:r>
              <a:rPr lang="en-US" altLang="ja-JP" sz="1800" dirty="0" smtClean="0">
                <a:solidFill>
                  <a:schemeClr val="tx2"/>
                </a:solidFill>
                <a:ea typeface="ＭＳ Ｐゴシック" panose="020B0600070205080204" pitchFamily="50" charset="-128"/>
              </a:rPr>
              <a:t>        </a:t>
            </a:r>
            <a:r>
              <a:rPr lang="ja-JP" altLang="en-US" sz="1800" dirty="0">
                <a:solidFill>
                  <a:schemeClr val="tx2"/>
                </a:solidFill>
                <a:ea typeface="ＭＳ Ｐゴシック" panose="020B0600070205080204" pitchFamily="50" charset="-128"/>
              </a:rPr>
              <a:t>分子ガス</a:t>
            </a:r>
            <a:endParaRPr lang="ja-JP" altLang="en-US" sz="1800" dirty="0" smtClean="0">
              <a:solidFill>
                <a:schemeClr val="tx2"/>
              </a:solidFill>
              <a:ea typeface="ＭＳ Ｐゴシック" panose="020B0600070205080204" pitchFamily="50" charset="-128"/>
            </a:endParaRPr>
          </a:p>
        </p:txBody>
      </p:sp>
      <p:sp>
        <p:nvSpPr>
          <p:cNvPr id="7" name="フリーフォーム 7"/>
          <p:cNvSpPr>
            <a:spLocks/>
          </p:cNvSpPr>
          <p:nvPr/>
        </p:nvSpPr>
        <p:spPr bwMode="auto">
          <a:xfrm>
            <a:off x="5276850" y="4305300"/>
            <a:ext cx="1374775" cy="920750"/>
          </a:xfrm>
          <a:custGeom>
            <a:avLst/>
            <a:gdLst>
              <a:gd name="T0" fmla="*/ 0 w 1374843"/>
              <a:gd name="T1" fmla="*/ 918995 h 920885"/>
              <a:gd name="T2" fmla="*/ 12957 w 1374843"/>
              <a:gd name="T3" fmla="*/ 789559 h 920885"/>
              <a:gd name="T4" fmla="*/ 19442 w 1374843"/>
              <a:gd name="T5" fmla="*/ 770146 h 920885"/>
              <a:gd name="T6" fmla="*/ 84251 w 1374843"/>
              <a:gd name="T7" fmla="*/ 750732 h 920885"/>
              <a:gd name="T8" fmla="*/ 187942 w 1374843"/>
              <a:gd name="T9" fmla="*/ 705426 h 920885"/>
              <a:gd name="T10" fmla="*/ 233296 w 1374843"/>
              <a:gd name="T11" fmla="*/ 686007 h 920885"/>
              <a:gd name="T12" fmla="*/ 265708 w 1374843"/>
              <a:gd name="T13" fmla="*/ 647181 h 920885"/>
              <a:gd name="T14" fmla="*/ 259223 w 1374843"/>
              <a:gd name="T15" fmla="*/ 478918 h 920885"/>
              <a:gd name="T16" fmla="*/ 239781 w 1374843"/>
              <a:gd name="T17" fmla="*/ 375366 h 920885"/>
              <a:gd name="T18" fmla="*/ 246266 w 1374843"/>
              <a:gd name="T19" fmla="*/ 323592 h 920885"/>
              <a:gd name="T20" fmla="*/ 272193 w 1374843"/>
              <a:gd name="T21" fmla="*/ 284757 h 920885"/>
              <a:gd name="T22" fmla="*/ 285149 w 1374843"/>
              <a:gd name="T23" fmla="*/ 271814 h 920885"/>
              <a:gd name="T24" fmla="*/ 369399 w 1374843"/>
              <a:gd name="T25" fmla="*/ 239459 h 920885"/>
              <a:gd name="T26" fmla="*/ 421238 w 1374843"/>
              <a:gd name="T27" fmla="*/ 245930 h 920885"/>
              <a:gd name="T28" fmla="*/ 492532 w 1374843"/>
              <a:gd name="T29" fmla="*/ 323592 h 920885"/>
              <a:gd name="T30" fmla="*/ 499004 w 1374843"/>
              <a:gd name="T31" fmla="*/ 349482 h 920885"/>
              <a:gd name="T32" fmla="*/ 466606 w 1374843"/>
              <a:gd name="T33" fmla="*/ 368895 h 920885"/>
              <a:gd name="T34" fmla="*/ 414753 w 1374843"/>
              <a:gd name="T35" fmla="*/ 362424 h 920885"/>
              <a:gd name="T36" fmla="*/ 220340 w 1374843"/>
              <a:gd name="T37" fmla="*/ 323592 h 920885"/>
              <a:gd name="T38" fmla="*/ 187942 w 1374843"/>
              <a:gd name="T39" fmla="*/ 310641 h 920885"/>
              <a:gd name="T40" fmla="*/ 136090 w 1374843"/>
              <a:gd name="T41" fmla="*/ 258872 h 920885"/>
              <a:gd name="T42" fmla="*/ 129619 w 1374843"/>
              <a:gd name="T43" fmla="*/ 239459 h 920885"/>
              <a:gd name="T44" fmla="*/ 116648 w 1374843"/>
              <a:gd name="T45" fmla="*/ 194156 h 920885"/>
              <a:gd name="T46" fmla="*/ 149060 w 1374843"/>
              <a:gd name="T47" fmla="*/ 142378 h 920885"/>
              <a:gd name="T48" fmla="*/ 246266 w 1374843"/>
              <a:gd name="T49" fmla="*/ 122965 h 920885"/>
              <a:gd name="T50" fmla="*/ 427723 w 1374843"/>
              <a:gd name="T51" fmla="*/ 129436 h 920885"/>
              <a:gd name="T52" fmla="*/ 466606 w 1374843"/>
              <a:gd name="T53" fmla="*/ 135907 h 920885"/>
              <a:gd name="T54" fmla="*/ 667504 w 1374843"/>
              <a:gd name="T55" fmla="*/ 174734 h 920885"/>
              <a:gd name="T56" fmla="*/ 829520 w 1374843"/>
              <a:gd name="T57" fmla="*/ 194156 h 920885"/>
              <a:gd name="T58" fmla="*/ 848961 w 1374843"/>
              <a:gd name="T59" fmla="*/ 200632 h 920885"/>
              <a:gd name="T60" fmla="*/ 920242 w 1374843"/>
              <a:gd name="T61" fmla="*/ 155321 h 920885"/>
              <a:gd name="T62" fmla="*/ 991536 w 1374843"/>
              <a:gd name="T63" fmla="*/ 97081 h 920885"/>
              <a:gd name="T64" fmla="*/ 1010977 w 1374843"/>
              <a:gd name="T65" fmla="*/ 84138 h 920885"/>
              <a:gd name="T66" fmla="*/ 1036903 w 1374843"/>
              <a:gd name="T67" fmla="*/ 51769 h 920885"/>
              <a:gd name="T68" fmla="*/ 1088742 w 1374843"/>
              <a:gd name="T69" fmla="*/ 0 h 920885"/>
              <a:gd name="T70" fmla="*/ 1114669 w 1374843"/>
              <a:gd name="T71" fmla="*/ 6471 h 920885"/>
              <a:gd name="T72" fmla="*/ 1140595 w 1374843"/>
              <a:gd name="T73" fmla="*/ 38827 h 920885"/>
              <a:gd name="T74" fmla="*/ 1224832 w 1374843"/>
              <a:gd name="T75" fmla="*/ 122965 h 920885"/>
              <a:gd name="T76" fmla="*/ 1244273 w 1374843"/>
              <a:gd name="T77" fmla="*/ 142378 h 920885"/>
              <a:gd name="T78" fmla="*/ 1283166 w 1374843"/>
              <a:gd name="T79" fmla="*/ 181205 h 920885"/>
              <a:gd name="T80" fmla="*/ 1302611 w 1374843"/>
              <a:gd name="T81" fmla="*/ 245930 h 920885"/>
              <a:gd name="T82" fmla="*/ 1315567 w 1374843"/>
              <a:gd name="T83" fmla="*/ 323592 h 920885"/>
              <a:gd name="T84" fmla="*/ 1322052 w 1374843"/>
              <a:gd name="T85" fmla="*/ 343011 h 920885"/>
              <a:gd name="T86" fmla="*/ 1328523 w 1374843"/>
              <a:gd name="T87" fmla="*/ 368895 h 920885"/>
              <a:gd name="T88" fmla="*/ 1354450 w 1374843"/>
              <a:gd name="T89" fmla="*/ 453027 h 920885"/>
              <a:gd name="T90" fmla="*/ 1373891 w 1374843"/>
              <a:gd name="T91" fmla="*/ 453027 h 9208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4843" h="920885">
                <a:moveTo>
                  <a:pt x="0" y="920885"/>
                </a:moveTo>
                <a:cubicBezTo>
                  <a:pt x="4324" y="877651"/>
                  <a:pt x="7351" y="834268"/>
                  <a:pt x="12971" y="791183"/>
                </a:cubicBezTo>
                <a:cubicBezTo>
                  <a:pt x="13855" y="784405"/>
                  <a:pt x="13894" y="775701"/>
                  <a:pt x="19456" y="771728"/>
                </a:cubicBezTo>
                <a:cubicBezTo>
                  <a:pt x="29733" y="764387"/>
                  <a:pt x="69282" y="756565"/>
                  <a:pt x="84307" y="752272"/>
                </a:cubicBezTo>
                <a:cubicBezTo>
                  <a:pt x="120973" y="741796"/>
                  <a:pt x="152575" y="722405"/>
                  <a:pt x="188068" y="706877"/>
                </a:cubicBezTo>
                <a:cubicBezTo>
                  <a:pt x="209917" y="697318"/>
                  <a:pt x="210994" y="703470"/>
                  <a:pt x="233464" y="687421"/>
                </a:cubicBezTo>
                <a:cubicBezTo>
                  <a:pt x="249354" y="676072"/>
                  <a:pt x="255547" y="664026"/>
                  <a:pt x="265890" y="648511"/>
                </a:cubicBezTo>
                <a:cubicBezTo>
                  <a:pt x="275478" y="562218"/>
                  <a:pt x="276521" y="592860"/>
                  <a:pt x="259405" y="479898"/>
                </a:cubicBezTo>
                <a:cubicBezTo>
                  <a:pt x="254133" y="445105"/>
                  <a:pt x="239949" y="376136"/>
                  <a:pt x="239949" y="376136"/>
                </a:cubicBezTo>
                <a:cubicBezTo>
                  <a:pt x="242111" y="358842"/>
                  <a:pt x="240572" y="340668"/>
                  <a:pt x="246434" y="324255"/>
                </a:cubicBezTo>
                <a:cubicBezTo>
                  <a:pt x="251677" y="309575"/>
                  <a:pt x="263022" y="297816"/>
                  <a:pt x="272375" y="285345"/>
                </a:cubicBezTo>
                <a:cubicBezTo>
                  <a:pt x="276044" y="280454"/>
                  <a:pt x="279876" y="275108"/>
                  <a:pt x="285345" y="272374"/>
                </a:cubicBezTo>
                <a:cubicBezTo>
                  <a:pt x="313820" y="258136"/>
                  <a:pt x="340652" y="249615"/>
                  <a:pt x="369651" y="239949"/>
                </a:cubicBezTo>
                <a:cubicBezTo>
                  <a:pt x="386945" y="242111"/>
                  <a:pt x="406510" y="237598"/>
                  <a:pt x="421532" y="246434"/>
                </a:cubicBezTo>
                <a:cubicBezTo>
                  <a:pt x="456561" y="267039"/>
                  <a:pt x="472808" y="294165"/>
                  <a:pt x="492868" y="324255"/>
                </a:cubicBezTo>
                <a:cubicBezTo>
                  <a:pt x="495030" y="332902"/>
                  <a:pt x="500819" y="341404"/>
                  <a:pt x="499354" y="350196"/>
                </a:cubicBezTo>
                <a:cubicBezTo>
                  <a:pt x="497260" y="362763"/>
                  <a:pt x="474619" y="367087"/>
                  <a:pt x="466928" y="369651"/>
                </a:cubicBezTo>
                <a:lnTo>
                  <a:pt x="415047" y="363166"/>
                </a:lnTo>
                <a:cubicBezTo>
                  <a:pt x="359923" y="355291"/>
                  <a:pt x="243673" y="329850"/>
                  <a:pt x="220494" y="324255"/>
                </a:cubicBezTo>
                <a:cubicBezTo>
                  <a:pt x="209178" y="321523"/>
                  <a:pt x="198877" y="315608"/>
                  <a:pt x="188068" y="311285"/>
                </a:cubicBezTo>
                <a:cubicBezTo>
                  <a:pt x="170775" y="293991"/>
                  <a:pt x="151675" y="278333"/>
                  <a:pt x="136188" y="259404"/>
                </a:cubicBezTo>
                <a:cubicBezTo>
                  <a:pt x="131859" y="254113"/>
                  <a:pt x="131667" y="246496"/>
                  <a:pt x="129703" y="239949"/>
                </a:cubicBezTo>
                <a:cubicBezTo>
                  <a:pt x="125181" y="224875"/>
                  <a:pt x="121056" y="209685"/>
                  <a:pt x="116732" y="194553"/>
                </a:cubicBezTo>
                <a:cubicBezTo>
                  <a:pt x="127541" y="177259"/>
                  <a:pt x="135515" y="157830"/>
                  <a:pt x="149158" y="142672"/>
                </a:cubicBezTo>
                <a:cubicBezTo>
                  <a:pt x="168123" y="121599"/>
                  <a:pt x="235443" y="124216"/>
                  <a:pt x="246434" y="123217"/>
                </a:cubicBezTo>
                <a:cubicBezTo>
                  <a:pt x="306962" y="125379"/>
                  <a:pt x="367555" y="126145"/>
                  <a:pt x="428017" y="129702"/>
                </a:cubicBezTo>
                <a:cubicBezTo>
                  <a:pt x="441144" y="130474"/>
                  <a:pt x="454008" y="133743"/>
                  <a:pt x="466928" y="136187"/>
                </a:cubicBezTo>
                <a:cubicBezTo>
                  <a:pt x="533995" y="148875"/>
                  <a:pt x="600574" y="164267"/>
                  <a:pt x="667966" y="175098"/>
                </a:cubicBezTo>
                <a:cubicBezTo>
                  <a:pt x="721707" y="183735"/>
                  <a:pt x="776051" y="188068"/>
                  <a:pt x="830094" y="194553"/>
                </a:cubicBezTo>
                <a:cubicBezTo>
                  <a:pt x="836579" y="196715"/>
                  <a:pt x="842755" y="201793"/>
                  <a:pt x="849549" y="201038"/>
                </a:cubicBezTo>
                <a:cubicBezTo>
                  <a:pt x="895855" y="195893"/>
                  <a:pt x="886738" y="183583"/>
                  <a:pt x="920886" y="155643"/>
                </a:cubicBezTo>
                <a:cubicBezTo>
                  <a:pt x="944665" y="136188"/>
                  <a:pt x="968064" y="116259"/>
                  <a:pt x="992222" y="97277"/>
                </a:cubicBezTo>
                <a:cubicBezTo>
                  <a:pt x="998351" y="92462"/>
                  <a:pt x="1006166" y="89817"/>
                  <a:pt x="1011677" y="84306"/>
                </a:cubicBezTo>
                <a:cubicBezTo>
                  <a:pt x="1021464" y="74519"/>
                  <a:pt x="1028229" y="62052"/>
                  <a:pt x="1037617" y="51881"/>
                </a:cubicBezTo>
                <a:cubicBezTo>
                  <a:pt x="1054206" y="33910"/>
                  <a:pt x="1072204" y="17294"/>
                  <a:pt x="1089498" y="0"/>
                </a:cubicBezTo>
                <a:cubicBezTo>
                  <a:pt x="1098145" y="2162"/>
                  <a:pt x="1108309" y="1137"/>
                  <a:pt x="1115439" y="6485"/>
                </a:cubicBezTo>
                <a:cubicBezTo>
                  <a:pt x="1126512" y="14790"/>
                  <a:pt x="1131875" y="28848"/>
                  <a:pt x="1141379" y="38911"/>
                </a:cubicBezTo>
                <a:cubicBezTo>
                  <a:pt x="1168667" y="67804"/>
                  <a:pt x="1197584" y="95115"/>
                  <a:pt x="1225686" y="123217"/>
                </a:cubicBezTo>
                <a:lnTo>
                  <a:pt x="1245141" y="142672"/>
                </a:lnTo>
                <a:lnTo>
                  <a:pt x="1284051" y="181583"/>
                </a:lnTo>
                <a:cubicBezTo>
                  <a:pt x="1291250" y="203179"/>
                  <a:pt x="1299306" y="224030"/>
                  <a:pt x="1303507" y="246434"/>
                </a:cubicBezTo>
                <a:cubicBezTo>
                  <a:pt x="1308353" y="272282"/>
                  <a:pt x="1311320" y="298468"/>
                  <a:pt x="1316477" y="324255"/>
                </a:cubicBezTo>
                <a:cubicBezTo>
                  <a:pt x="1317818" y="330958"/>
                  <a:pt x="1321084" y="337138"/>
                  <a:pt x="1322962" y="343711"/>
                </a:cubicBezTo>
                <a:cubicBezTo>
                  <a:pt x="1325410" y="352281"/>
                  <a:pt x="1327285" y="361004"/>
                  <a:pt x="1329447" y="369651"/>
                </a:cubicBezTo>
                <a:cubicBezTo>
                  <a:pt x="1334132" y="425873"/>
                  <a:pt x="1311859" y="446702"/>
                  <a:pt x="1355388" y="453957"/>
                </a:cubicBezTo>
                <a:cubicBezTo>
                  <a:pt x="1361785" y="455023"/>
                  <a:pt x="1368358" y="453957"/>
                  <a:pt x="1374843" y="453957"/>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フリーフォーム 9"/>
          <p:cNvSpPr>
            <a:spLocks/>
          </p:cNvSpPr>
          <p:nvPr/>
        </p:nvSpPr>
        <p:spPr bwMode="auto">
          <a:xfrm>
            <a:off x="4483100" y="5710238"/>
            <a:ext cx="1341438" cy="725487"/>
          </a:xfrm>
          <a:custGeom>
            <a:avLst/>
            <a:gdLst>
              <a:gd name="T0" fmla="*/ 340219 w 1342417"/>
              <a:gd name="T1" fmla="*/ 0 h 726332"/>
              <a:gd name="T2" fmla="*/ 333798 w 1342417"/>
              <a:gd name="T3" fmla="*/ 95704 h 726332"/>
              <a:gd name="T4" fmla="*/ 320962 w 1342417"/>
              <a:gd name="T5" fmla="*/ 159507 h 726332"/>
              <a:gd name="T6" fmla="*/ 314541 w 1342417"/>
              <a:gd name="T7" fmla="*/ 191409 h 726332"/>
              <a:gd name="T8" fmla="*/ 308121 w 1342417"/>
              <a:gd name="T9" fmla="*/ 280732 h 726332"/>
              <a:gd name="T10" fmla="*/ 288864 w 1342417"/>
              <a:gd name="T11" fmla="*/ 312634 h 726332"/>
              <a:gd name="T12" fmla="*/ 224673 w 1342417"/>
              <a:gd name="T13" fmla="*/ 350914 h 726332"/>
              <a:gd name="T14" fmla="*/ 205416 w 1342417"/>
              <a:gd name="T15" fmla="*/ 357294 h 726332"/>
              <a:gd name="T16" fmla="*/ 160481 w 1342417"/>
              <a:gd name="T17" fmla="*/ 382817 h 726332"/>
              <a:gd name="T18" fmla="*/ 121965 w 1342417"/>
              <a:gd name="T19" fmla="*/ 395577 h 726332"/>
              <a:gd name="T20" fmla="*/ 102708 w 1342417"/>
              <a:gd name="T21" fmla="*/ 401958 h 726332"/>
              <a:gd name="T22" fmla="*/ 44934 w 1342417"/>
              <a:gd name="T23" fmla="*/ 389198 h 726332"/>
              <a:gd name="T24" fmla="*/ 25675 w 1342417"/>
              <a:gd name="T25" fmla="*/ 370054 h 726332"/>
              <a:gd name="T26" fmla="*/ 12845 w 1342417"/>
              <a:gd name="T27" fmla="*/ 344535 h 726332"/>
              <a:gd name="T28" fmla="*/ 0 w 1342417"/>
              <a:gd name="T29" fmla="*/ 280732 h 726332"/>
              <a:gd name="T30" fmla="*/ 6415 w 1342417"/>
              <a:gd name="T31" fmla="*/ 204170 h 726332"/>
              <a:gd name="T32" fmla="*/ 32095 w 1342417"/>
              <a:gd name="T33" fmla="*/ 210549 h 726332"/>
              <a:gd name="T34" fmla="*/ 70609 w 1342417"/>
              <a:gd name="T35" fmla="*/ 229690 h 726332"/>
              <a:gd name="T36" fmla="*/ 109127 w 1342417"/>
              <a:gd name="T37" fmla="*/ 267972 h 726332"/>
              <a:gd name="T38" fmla="*/ 128384 w 1342417"/>
              <a:gd name="T39" fmla="*/ 287112 h 726332"/>
              <a:gd name="T40" fmla="*/ 154061 w 1342417"/>
              <a:gd name="T41" fmla="*/ 338155 h 726332"/>
              <a:gd name="T42" fmla="*/ 186157 w 1342417"/>
              <a:gd name="T43" fmla="*/ 370054 h 726332"/>
              <a:gd name="T44" fmla="*/ 198996 w 1342417"/>
              <a:gd name="T45" fmla="*/ 382817 h 726332"/>
              <a:gd name="T46" fmla="*/ 224673 w 1342417"/>
              <a:gd name="T47" fmla="*/ 401958 h 726332"/>
              <a:gd name="T48" fmla="*/ 256769 w 1342417"/>
              <a:gd name="T49" fmla="*/ 433860 h 726332"/>
              <a:gd name="T50" fmla="*/ 282446 w 1342417"/>
              <a:gd name="T51" fmla="*/ 453000 h 726332"/>
              <a:gd name="T52" fmla="*/ 327380 w 1342417"/>
              <a:gd name="T53" fmla="*/ 478520 h 726332"/>
              <a:gd name="T54" fmla="*/ 340219 w 1342417"/>
              <a:gd name="T55" fmla="*/ 491281 h 726332"/>
              <a:gd name="T56" fmla="*/ 359475 w 1342417"/>
              <a:gd name="T57" fmla="*/ 497663 h 726332"/>
              <a:gd name="T58" fmla="*/ 423668 w 1342417"/>
              <a:gd name="T59" fmla="*/ 510422 h 726332"/>
              <a:gd name="T60" fmla="*/ 532794 w 1342417"/>
              <a:gd name="T61" fmla="*/ 523182 h 726332"/>
              <a:gd name="T62" fmla="*/ 564891 w 1342417"/>
              <a:gd name="T63" fmla="*/ 529563 h 726332"/>
              <a:gd name="T64" fmla="*/ 616245 w 1342417"/>
              <a:gd name="T65" fmla="*/ 535943 h 726332"/>
              <a:gd name="T66" fmla="*/ 641920 w 1342417"/>
              <a:gd name="T67" fmla="*/ 542323 h 726332"/>
              <a:gd name="T68" fmla="*/ 661178 w 1342417"/>
              <a:gd name="T69" fmla="*/ 548703 h 726332"/>
              <a:gd name="T70" fmla="*/ 712532 w 1342417"/>
              <a:gd name="T71" fmla="*/ 555084 h 726332"/>
              <a:gd name="T72" fmla="*/ 802402 w 1342417"/>
              <a:gd name="T73" fmla="*/ 548703 h 726332"/>
              <a:gd name="T74" fmla="*/ 821659 w 1342417"/>
              <a:gd name="T75" fmla="*/ 535943 h 726332"/>
              <a:gd name="T76" fmla="*/ 840915 w 1342417"/>
              <a:gd name="T77" fmla="*/ 529563 h 726332"/>
              <a:gd name="T78" fmla="*/ 853755 w 1342417"/>
              <a:gd name="T79" fmla="*/ 516803 h 726332"/>
              <a:gd name="T80" fmla="*/ 873013 w 1342417"/>
              <a:gd name="T81" fmla="*/ 504042 h 726332"/>
              <a:gd name="T82" fmla="*/ 885851 w 1342417"/>
              <a:gd name="T83" fmla="*/ 484902 h 726332"/>
              <a:gd name="T84" fmla="*/ 924364 w 1342417"/>
              <a:gd name="T85" fmla="*/ 459380 h 726332"/>
              <a:gd name="T86" fmla="*/ 943623 w 1342417"/>
              <a:gd name="T87" fmla="*/ 446620 h 726332"/>
              <a:gd name="T88" fmla="*/ 962882 w 1342417"/>
              <a:gd name="T89" fmla="*/ 440239 h 726332"/>
              <a:gd name="T90" fmla="*/ 1027072 w 1342417"/>
              <a:gd name="T91" fmla="*/ 414718 h 726332"/>
              <a:gd name="T92" fmla="*/ 1046331 w 1342417"/>
              <a:gd name="T93" fmla="*/ 408338 h 726332"/>
              <a:gd name="T94" fmla="*/ 1078426 w 1342417"/>
              <a:gd name="T95" fmla="*/ 414718 h 726332"/>
              <a:gd name="T96" fmla="*/ 1129780 w 1342417"/>
              <a:gd name="T97" fmla="*/ 433860 h 726332"/>
              <a:gd name="T98" fmla="*/ 1142618 w 1342417"/>
              <a:gd name="T99" fmla="*/ 453000 h 726332"/>
              <a:gd name="T100" fmla="*/ 1168295 w 1342417"/>
              <a:gd name="T101" fmla="*/ 459380 h 726332"/>
              <a:gd name="T102" fmla="*/ 1187554 w 1342417"/>
              <a:gd name="T103" fmla="*/ 465761 h 726332"/>
              <a:gd name="T104" fmla="*/ 1219650 w 1342417"/>
              <a:gd name="T105" fmla="*/ 491281 h 726332"/>
              <a:gd name="T106" fmla="*/ 1245324 w 1342417"/>
              <a:gd name="T107" fmla="*/ 529563 h 726332"/>
              <a:gd name="T108" fmla="*/ 1258164 w 1342417"/>
              <a:gd name="T109" fmla="*/ 548703 h 726332"/>
              <a:gd name="T110" fmla="*/ 1271003 w 1342417"/>
              <a:gd name="T111" fmla="*/ 567846 h 726332"/>
              <a:gd name="T112" fmla="*/ 1283842 w 1342417"/>
              <a:gd name="T113" fmla="*/ 586987 h 726332"/>
              <a:gd name="T114" fmla="*/ 1290261 w 1342417"/>
              <a:gd name="T115" fmla="*/ 606126 h 726332"/>
              <a:gd name="T116" fmla="*/ 1303100 w 1342417"/>
              <a:gd name="T117" fmla="*/ 625267 h 726332"/>
              <a:gd name="T118" fmla="*/ 1315938 w 1342417"/>
              <a:gd name="T119" fmla="*/ 663548 h 726332"/>
              <a:gd name="T120" fmla="*/ 1309519 w 1342417"/>
              <a:gd name="T121" fmla="*/ 682690 h 726332"/>
              <a:gd name="T122" fmla="*/ 1328776 w 1342417"/>
              <a:gd name="T123" fmla="*/ 714593 h 726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2417" h="726332">
                <a:moveTo>
                  <a:pt x="343711" y="0"/>
                </a:moveTo>
                <a:cubicBezTo>
                  <a:pt x="341549" y="32426"/>
                  <a:pt x="341098" y="65011"/>
                  <a:pt x="337226" y="97277"/>
                </a:cubicBezTo>
                <a:cubicBezTo>
                  <a:pt x="334599" y="119165"/>
                  <a:pt x="328579" y="140511"/>
                  <a:pt x="324256" y="162128"/>
                </a:cubicBezTo>
                <a:lnTo>
                  <a:pt x="317771" y="194554"/>
                </a:lnTo>
                <a:cubicBezTo>
                  <a:pt x="315609" y="224818"/>
                  <a:pt x="314830" y="255212"/>
                  <a:pt x="311285" y="285345"/>
                </a:cubicBezTo>
                <a:cubicBezTo>
                  <a:pt x="309483" y="300661"/>
                  <a:pt x="303715" y="308857"/>
                  <a:pt x="291830" y="317771"/>
                </a:cubicBezTo>
                <a:cubicBezTo>
                  <a:pt x="271339" y="333140"/>
                  <a:pt x="250451" y="346622"/>
                  <a:pt x="226979" y="356681"/>
                </a:cubicBezTo>
                <a:cubicBezTo>
                  <a:pt x="220696" y="359374"/>
                  <a:pt x="214009" y="361004"/>
                  <a:pt x="207524" y="363166"/>
                </a:cubicBezTo>
                <a:cubicBezTo>
                  <a:pt x="189975" y="374866"/>
                  <a:pt x="182698" y="380879"/>
                  <a:pt x="162128" y="389107"/>
                </a:cubicBezTo>
                <a:cubicBezTo>
                  <a:pt x="149434" y="394185"/>
                  <a:pt x="136187" y="397754"/>
                  <a:pt x="123217" y="402077"/>
                </a:cubicBezTo>
                <a:lnTo>
                  <a:pt x="103762" y="408562"/>
                </a:lnTo>
                <a:cubicBezTo>
                  <a:pt x="99054" y="407777"/>
                  <a:pt x="56039" y="402688"/>
                  <a:pt x="45396" y="395592"/>
                </a:cubicBezTo>
                <a:cubicBezTo>
                  <a:pt x="37765" y="390505"/>
                  <a:pt x="32426" y="382622"/>
                  <a:pt x="25941" y="376137"/>
                </a:cubicBezTo>
                <a:cubicBezTo>
                  <a:pt x="21618" y="367490"/>
                  <a:pt x="16366" y="359248"/>
                  <a:pt x="12971" y="350196"/>
                </a:cubicBezTo>
                <a:cubicBezTo>
                  <a:pt x="7164" y="334711"/>
                  <a:pt x="2243" y="298804"/>
                  <a:pt x="0" y="285345"/>
                </a:cubicBezTo>
                <a:cubicBezTo>
                  <a:pt x="2162" y="259405"/>
                  <a:pt x="-4287" y="231221"/>
                  <a:pt x="6485" y="207524"/>
                </a:cubicBezTo>
                <a:cubicBezTo>
                  <a:pt x="10173" y="199410"/>
                  <a:pt x="24234" y="210498"/>
                  <a:pt x="32426" y="214009"/>
                </a:cubicBezTo>
                <a:cubicBezTo>
                  <a:pt x="120424" y="251722"/>
                  <a:pt x="-10643" y="206139"/>
                  <a:pt x="71337" y="233464"/>
                </a:cubicBezTo>
                <a:lnTo>
                  <a:pt x="110247" y="272375"/>
                </a:lnTo>
                <a:cubicBezTo>
                  <a:pt x="116732" y="278860"/>
                  <a:pt x="125600" y="283627"/>
                  <a:pt x="129702" y="291830"/>
                </a:cubicBezTo>
                <a:cubicBezTo>
                  <a:pt x="138349" y="309124"/>
                  <a:pt x="141971" y="330039"/>
                  <a:pt x="155643" y="343711"/>
                </a:cubicBezTo>
                <a:lnTo>
                  <a:pt x="188068" y="376137"/>
                </a:lnTo>
                <a:cubicBezTo>
                  <a:pt x="192392" y="380461"/>
                  <a:pt x="196148" y="385438"/>
                  <a:pt x="201039" y="389107"/>
                </a:cubicBezTo>
                <a:cubicBezTo>
                  <a:pt x="209686" y="395592"/>
                  <a:pt x="218901" y="401381"/>
                  <a:pt x="226979" y="408562"/>
                </a:cubicBezTo>
                <a:cubicBezTo>
                  <a:pt x="238404" y="418717"/>
                  <a:pt x="247176" y="431817"/>
                  <a:pt x="259405" y="440988"/>
                </a:cubicBezTo>
                <a:cubicBezTo>
                  <a:pt x="268052" y="447473"/>
                  <a:pt x="276180" y="454715"/>
                  <a:pt x="285345" y="460443"/>
                </a:cubicBezTo>
                <a:cubicBezTo>
                  <a:pt x="315770" y="479458"/>
                  <a:pt x="305246" y="465987"/>
                  <a:pt x="330741" y="486383"/>
                </a:cubicBezTo>
                <a:cubicBezTo>
                  <a:pt x="335515" y="490203"/>
                  <a:pt x="338468" y="496208"/>
                  <a:pt x="343711" y="499354"/>
                </a:cubicBezTo>
                <a:cubicBezTo>
                  <a:pt x="349573" y="502871"/>
                  <a:pt x="356593" y="503961"/>
                  <a:pt x="363166" y="505839"/>
                </a:cubicBezTo>
                <a:cubicBezTo>
                  <a:pt x="388237" y="513002"/>
                  <a:pt x="400417" y="514563"/>
                  <a:pt x="428017" y="518809"/>
                </a:cubicBezTo>
                <a:cubicBezTo>
                  <a:pt x="550607" y="537669"/>
                  <a:pt x="379058" y="510552"/>
                  <a:pt x="538264" y="531779"/>
                </a:cubicBezTo>
                <a:cubicBezTo>
                  <a:pt x="549190" y="533236"/>
                  <a:pt x="559795" y="536588"/>
                  <a:pt x="570690" y="538264"/>
                </a:cubicBezTo>
                <a:cubicBezTo>
                  <a:pt x="587916" y="540914"/>
                  <a:pt x="605277" y="542587"/>
                  <a:pt x="622571" y="544749"/>
                </a:cubicBezTo>
                <a:cubicBezTo>
                  <a:pt x="631218" y="546911"/>
                  <a:pt x="639941" y="548785"/>
                  <a:pt x="648511" y="551234"/>
                </a:cubicBezTo>
                <a:cubicBezTo>
                  <a:pt x="655084" y="553112"/>
                  <a:pt x="661240" y="556496"/>
                  <a:pt x="667966" y="557719"/>
                </a:cubicBezTo>
                <a:cubicBezTo>
                  <a:pt x="685113" y="560837"/>
                  <a:pt x="702553" y="562043"/>
                  <a:pt x="719847" y="564205"/>
                </a:cubicBezTo>
                <a:cubicBezTo>
                  <a:pt x="750111" y="562043"/>
                  <a:pt x="780760" y="562992"/>
                  <a:pt x="810639" y="557719"/>
                </a:cubicBezTo>
                <a:cubicBezTo>
                  <a:pt x="818314" y="556364"/>
                  <a:pt x="823123" y="548235"/>
                  <a:pt x="830094" y="544749"/>
                </a:cubicBezTo>
                <a:cubicBezTo>
                  <a:pt x="836208" y="541692"/>
                  <a:pt x="843064" y="540426"/>
                  <a:pt x="849549" y="538264"/>
                </a:cubicBezTo>
                <a:cubicBezTo>
                  <a:pt x="853873" y="533941"/>
                  <a:pt x="857745" y="529114"/>
                  <a:pt x="862520" y="525294"/>
                </a:cubicBezTo>
                <a:cubicBezTo>
                  <a:pt x="868606" y="520425"/>
                  <a:pt x="876464" y="517835"/>
                  <a:pt x="881975" y="512324"/>
                </a:cubicBezTo>
                <a:cubicBezTo>
                  <a:pt x="887486" y="506813"/>
                  <a:pt x="889079" y="498001"/>
                  <a:pt x="894945" y="492868"/>
                </a:cubicBezTo>
                <a:cubicBezTo>
                  <a:pt x="906676" y="482603"/>
                  <a:pt x="920886" y="475575"/>
                  <a:pt x="933856" y="466928"/>
                </a:cubicBezTo>
                <a:cubicBezTo>
                  <a:pt x="940341" y="462605"/>
                  <a:pt x="945917" y="456423"/>
                  <a:pt x="953311" y="453958"/>
                </a:cubicBezTo>
                <a:cubicBezTo>
                  <a:pt x="959796" y="451796"/>
                  <a:pt x="966483" y="450166"/>
                  <a:pt x="972766" y="447473"/>
                </a:cubicBezTo>
                <a:cubicBezTo>
                  <a:pt x="1039557" y="418847"/>
                  <a:pt x="949060" y="451051"/>
                  <a:pt x="1037617" y="421532"/>
                </a:cubicBezTo>
                <a:lnTo>
                  <a:pt x="1057073" y="415047"/>
                </a:lnTo>
                <a:cubicBezTo>
                  <a:pt x="1067881" y="417209"/>
                  <a:pt x="1078805" y="418859"/>
                  <a:pt x="1089498" y="421532"/>
                </a:cubicBezTo>
                <a:cubicBezTo>
                  <a:pt x="1103060" y="424922"/>
                  <a:pt x="1131450" y="437016"/>
                  <a:pt x="1141379" y="440988"/>
                </a:cubicBezTo>
                <a:cubicBezTo>
                  <a:pt x="1145702" y="447473"/>
                  <a:pt x="1147864" y="456120"/>
                  <a:pt x="1154349" y="460443"/>
                </a:cubicBezTo>
                <a:cubicBezTo>
                  <a:pt x="1161765" y="465387"/>
                  <a:pt x="1171720" y="464479"/>
                  <a:pt x="1180290" y="466928"/>
                </a:cubicBezTo>
                <a:cubicBezTo>
                  <a:pt x="1186863" y="468806"/>
                  <a:pt x="1193631" y="470356"/>
                  <a:pt x="1199745" y="473413"/>
                </a:cubicBezTo>
                <a:cubicBezTo>
                  <a:pt x="1209956" y="478518"/>
                  <a:pt x="1224932" y="489703"/>
                  <a:pt x="1232171" y="499354"/>
                </a:cubicBezTo>
                <a:cubicBezTo>
                  <a:pt x="1241524" y="511824"/>
                  <a:pt x="1249464" y="525294"/>
                  <a:pt x="1258111" y="538264"/>
                </a:cubicBezTo>
                <a:lnTo>
                  <a:pt x="1271081" y="557719"/>
                </a:lnTo>
                <a:lnTo>
                  <a:pt x="1284051" y="577175"/>
                </a:lnTo>
                <a:lnTo>
                  <a:pt x="1297022" y="596630"/>
                </a:lnTo>
                <a:cubicBezTo>
                  <a:pt x="1299184" y="603115"/>
                  <a:pt x="1300450" y="609971"/>
                  <a:pt x="1303507" y="616085"/>
                </a:cubicBezTo>
                <a:cubicBezTo>
                  <a:pt x="1306993" y="623056"/>
                  <a:pt x="1313311" y="628418"/>
                  <a:pt x="1316477" y="635541"/>
                </a:cubicBezTo>
                <a:cubicBezTo>
                  <a:pt x="1322029" y="648034"/>
                  <a:pt x="1329447" y="674451"/>
                  <a:pt x="1329447" y="674451"/>
                </a:cubicBezTo>
                <a:cubicBezTo>
                  <a:pt x="1327285" y="680936"/>
                  <a:pt x="1322962" y="687071"/>
                  <a:pt x="1322962" y="693907"/>
                </a:cubicBezTo>
                <a:cubicBezTo>
                  <a:pt x="1322962" y="710744"/>
                  <a:pt x="1332143" y="716058"/>
                  <a:pt x="1342417" y="726332"/>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フリーフォーム 10"/>
          <p:cNvSpPr>
            <a:spLocks/>
          </p:cNvSpPr>
          <p:nvPr/>
        </p:nvSpPr>
        <p:spPr bwMode="auto">
          <a:xfrm>
            <a:off x="4700588" y="5784850"/>
            <a:ext cx="434975" cy="811213"/>
          </a:xfrm>
          <a:custGeom>
            <a:avLst/>
            <a:gdLst>
              <a:gd name="T0" fmla="*/ 428985 w 435439"/>
              <a:gd name="T1" fmla="*/ 0 h 810638"/>
              <a:gd name="T2" fmla="*/ 422598 w 435439"/>
              <a:gd name="T3" fmla="*/ 104798 h 810638"/>
              <a:gd name="T4" fmla="*/ 416211 w 435439"/>
              <a:gd name="T5" fmla="*/ 124447 h 810638"/>
              <a:gd name="T6" fmla="*/ 409821 w 435439"/>
              <a:gd name="T7" fmla="*/ 150645 h 810638"/>
              <a:gd name="T8" fmla="*/ 397043 w 435439"/>
              <a:gd name="T9" fmla="*/ 222695 h 810638"/>
              <a:gd name="T10" fmla="*/ 390653 w 435439"/>
              <a:gd name="T11" fmla="*/ 255443 h 810638"/>
              <a:gd name="T12" fmla="*/ 358708 w 435439"/>
              <a:gd name="T13" fmla="*/ 281641 h 810638"/>
              <a:gd name="T14" fmla="*/ 345931 w 435439"/>
              <a:gd name="T15" fmla="*/ 301292 h 810638"/>
              <a:gd name="T16" fmla="*/ 294818 w 435439"/>
              <a:gd name="T17" fmla="*/ 347140 h 810638"/>
              <a:gd name="T18" fmla="*/ 275651 w 435439"/>
              <a:gd name="T19" fmla="*/ 353690 h 810638"/>
              <a:gd name="T20" fmla="*/ 262873 w 435439"/>
              <a:gd name="T21" fmla="*/ 366790 h 810638"/>
              <a:gd name="T22" fmla="*/ 243706 w 435439"/>
              <a:gd name="T23" fmla="*/ 373339 h 810638"/>
              <a:gd name="T24" fmla="*/ 224538 w 435439"/>
              <a:gd name="T25" fmla="*/ 386439 h 810638"/>
              <a:gd name="T26" fmla="*/ 211761 w 435439"/>
              <a:gd name="T27" fmla="*/ 406087 h 810638"/>
              <a:gd name="T28" fmla="*/ 224538 w 435439"/>
              <a:gd name="T29" fmla="*/ 491234 h 810638"/>
              <a:gd name="T30" fmla="*/ 237317 w 435439"/>
              <a:gd name="T31" fmla="*/ 530535 h 810638"/>
              <a:gd name="T32" fmla="*/ 250095 w 435439"/>
              <a:gd name="T33" fmla="*/ 589482 h 810638"/>
              <a:gd name="T34" fmla="*/ 243706 w 435439"/>
              <a:gd name="T35" fmla="*/ 635330 h 810638"/>
              <a:gd name="T36" fmla="*/ 237317 w 435439"/>
              <a:gd name="T37" fmla="*/ 654981 h 810638"/>
              <a:gd name="T38" fmla="*/ 218151 w 435439"/>
              <a:gd name="T39" fmla="*/ 661532 h 810638"/>
              <a:gd name="T40" fmla="*/ 198983 w 435439"/>
              <a:gd name="T41" fmla="*/ 674629 h 810638"/>
              <a:gd name="T42" fmla="*/ 154260 w 435439"/>
              <a:gd name="T43" fmla="*/ 707379 h 810638"/>
              <a:gd name="T44" fmla="*/ 115926 w 435439"/>
              <a:gd name="T45" fmla="*/ 720479 h 810638"/>
              <a:gd name="T46" fmla="*/ 90369 w 435439"/>
              <a:gd name="T47" fmla="*/ 733578 h 810638"/>
              <a:gd name="T48" fmla="*/ 45647 w 435439"/>
              <a:gd name="T49" fmla="*/ 746678 h 810638"/>
              <a:gd name="T50" fmla="*/ 26481 w 435439"/>
              <a:gd name="T51" fmla="*/ 753228 h 810638"/>
              <a:gd name="T52" fmla="*/ 7310 w 435439"/>
              <a:gd name="T53" fmla="*/ 799076 h 810638"/>
              <a:gd name="T54" fmla="*/ 32871 w 435439"/>
              <a:gd name="T55" fmla="*/ 818725 h 8106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5439" h="810638">
                <a:moveTo>
                  <a:pt x="435439" y="0"/>
                </a:moveTo>
                <a:cubicBezTo>
                  <a:pt x="433277" y="34587"/>
                  <a:pt x="432582" y="69298"/>
                  <a:pt x="428954" y="103762"/>
                </a:cubicBezTo>
                <a:cubicBezTo>
                  <a:pt x="428238" y="110560"/>
                  <a:pt x="424347" y="116644"/>
                  <a:pt x="422469" y="123217"/>
                </a:cubicBezTo>
                <a:cubicBezTo>
                  <a:pt x="420020" y="131787"/>
                  <a:pt x="418146" y="140510"/>
                  <a:pt x="415984" y="149157"/>
                </a:cubicBezTo>
                <a:cubicBezTo>
                  <a:pt x="401006" y="268983"/>
                  <a:pt x="418009" y="160514"/>
                  <a:pt x="403014" y="220494"/>
                </a:cubicBezTo>
                <a:cubicBezTo>
                  <a:pt x="400341" y="231187"/>
                  <a:pt x="400871" y="242788"/>
                  <a:pt x="396529" y="252919"/>
                </a:cubicBezTo>
                <a:cubicBezTo>
                  <a:pt x="392833" y="261542"/>
                  <a:pt x="369797" y="275063"/>
                  <a:pt x="364103" y="278859"/>
                </a:cubicBezTo>
                <a:cubicBezTo>
                  <a:pt x="359780" y="285344"/>
                  <a:pt x="356205" y="292397"/>
                  <a:pt x="351133" y="298315"/>
                </a:cubicBezTo>
                <a:cubicBezTo>
                  <a:pt x="339081" y="312375"/>
                  <a:pt x="315943" y="334173"/>
                  <a:pt x="299252" y="343711"/>
                </a:cubicBezTo>
                <a:cubicBezTo>
                  <a:pt x="293317" y="347103"/>
                  <a:pt x="286282" y="348034"/>
                  <a:pt x="279797" y="350196"/>
                </a:cubicBezTo>
                <a:cubicBezTo>
                  <a:pt x="275473" y="354519"/>
                  <a:pt x="272069" y="360020"/>
                  <a:pt x="266826" y="363166"/>
                </a:cubicBezTo>
                <a:cubicBezTo>
                  <a:pt x="260964" y="366683"/>
                  <a:pt x="253485" y="366594"/>
                  <a:pt x="247371" y="369651"/>
                </a:cubicBezTo>
                <a:cubicBezTo>
                  <a:pt x="240400" y="373137"/>
                  <a:pt x="234401" y="378298"/>
                  <a:pt x="227916" y="382621"/>
                </a:cubicBezTo>
                <a:cubicBezTo>
                  <a:pt x="223593" y="389106"/>
                  <a:pt x="215593" y="394309"/>
                  <a:pt x="214946" y="402076"/>
                </a:cubicBezTo>
                <a:cubicBezTo>
                  <a:pt x="213258" y="422329"/>
                  <a:pt x="220853" y="462839"/>
                  <a:pt x="227916" y="486383"/>
                </a:cubicBezTo>
                <a:cubicBezTo>
                  <a:pt x="231844" y="499478"/>
                  <a:pt x="237570" y="512030"/>
                  <a:pt x="240886" y="525294"/>
                </a:cubicBezTo>
                <a:cubicBezTo>
                  <a:pt x="250044" y="561927"/>
                  <a:pt x="245623" y="542494"/>
                  <a:pt x="253856" y="583659"/>
                </a:cubicBezTo>
                <a:cubicBezTo>
                  <a:pt x="251694" y="598791"/>
                  <a:pt x="250369" y="614066"/>
                  <a:pt x="247371" y="629055"/>
                </a:cubicBezTo>
                <a:cubicBezTo>
                  <a:pt x="246030" y="635758"/>
                  <a:pt x="245720" y="643677"/>
                  <a:pt x="240886" y="648511"/>
                </a:cubicBezTo>
                <a:cubicBezTo>
                  <a:pt x="236052" y="653345"/>
                  <a:pt x="227545" y="651939"/>
                  <a:pt x="221431" y="654996"/>
                </a:cubicBezTo>
                <a:cubicBezTo>
                  <a:pt x="214460" y="658482"/>
                  <a:pt x="208318" y="663436"/>
                  <a:pt x="201975" y="667966"/>
                </a:cubicBezTo>
                <a:cubicBezTo>
                  <a:pt x="198029" y="670784"/>
                  <a:pt x="164672" y="696795"/>
                  <a:pt x="156580" y="700391"/>
                </a:cubicBezTo>
                <a:cubicBezTo>
                  <a:pt x="144086" y="705944"/>
                  <a:pt x="129898" y="707248"/>
                  <a:pt x="117669" y="713362"/>
                </a:cubicBezTo>
                <a:cubicBezTo>
                  <a:pt x="109022" y="717685"/>
                  <a:pt x="100615" y="722524"/>
                  <a:pt x="91729" y="726332"/>
                </a:cubicBezTo>
                <a:cubicBezTo>
                  <a:pt x="76182" y="732995"/>
                  <a:pt x="62785" y="734602"/>
                  <a:pt x="46333" y="739302"/>
                </a:cubicBezTo>
                <a:cubicBezTo>
                  <a:pt x="39760" y="741180"/>
                  <a:pt x="33363" y="743625"/>
                  <a:pt x="26878" y="745787"/>
                </a:cubicBezTo>
                <a:cubicBezTo>
                  <a:pt x="14623" y="758042"/>
                  <a:pt x="-13283" y="770479"/>
                  <a:pt x="7422" y="791183"/>
                </a:cubicBezTo>
                <a:cubicBezTo>
                  <a:pt x="47490" y="831250"/>
                  <a:pt x="12489" y="768890"/>
                  <a:pt x="33363" y="810638"/>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フリーフォーム 11"/>
          <p:cNvSpPr>
            <a:spLocks/>
          </p:cNvSpPr>
          <p:nvPr/>
        </p:nvSpPr>
        <p:spPr bwMode="auto">
          <a:xfrm>
            <a:off x="4837113" y="4214813"/>
            <a:ext cx="214312" cy="876300"/>
          </a:xfrm>
          <a:custGeom>
            <a:avLst/>
            <a:gdLst>
              <a:gd name="T0" fmla="*/ 205061 w 214009"/>
              <a:gd name="T1" fmla="*/ 886899 h 875490"/>
              <a:gd name="T2" fmla="*/ 218290 w 214009"/>
              <a:gd name="T3" fmla="*/ 742367 h 875490"/>
              <a:gd name="T4" fmla="*/ 211675 w 214009"/>
              <a:gd name="T5" fmla="*/ 663531 h 875490"/>
              <a:gd name="T6" fmla="*/ 198446 w 214009"/>
              <a:gd name="T7" fmla="*/ 597838 h 875490"/>
              <a:gd name="T8" fmla="*/ 158757 w 214009"/>
              <a:gd name="T9" fmla="*/ 551847 h 875490"/>
              <a:gd name="T10" fmla="*/ 152141 w 214009"/>
              <a:gd name="T11" fmla="*/ 532139 h 875490"/>
              <a:gd name="T12" fmla="*/ 85994 w 214009"/>
              <a:gd name="T13" fmla="*/ 453303 h 875490"/>
              <a:gd name="T14" fmla="*/ 79378 w 214009"/>
              <a:gd name="T15" fmla="*/ 433594 h 875490"/>
              <a:gd name="T16" fmla="*/ 59534 w 214009"/>
              <a:gd name="T17" fmla="*/ 387607 h 875490"/>
              <a:gd name="T18" fmla="*/ 52920 w 214009"/>
              <a:gd name="T19" fmla="*/ 354760 h 875490"/>
              <a:gd name="T20" fmla="*/ 39689 w 214009"/>
              <a:gd name="T21" fmla="*/ 223367 h 875490"/>
              <a:gd name="T22" fmla="*/ 46303 w 214009"/>
              <a:gd name="T23" fmla="*/ 170810 h 875490"/>
              <a:gd name="T24" fmla="*/ 46303 w 214009"/>
              <a:gd name="T25" fmla="*/ 32846 h 875490"/>
              <a:gd name="T26" fmla="*/ 33074 w 214009"/>
              <a:gd name="T27" fmla="*/ 19707 h 875490"/>
              <a:gd name="T28" fmla="*/ 13231 w 214009"/>
              <a:gd name="T29" fmla="*/ 13138 h 875490"/>
              <a:gd name="T30" fmla="*/ 0 w 214009"/>
              <a:gd name="T31" fmla="*/ 0 h 8754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009" h="875490">
                <a:moveTo>
                  <a:pt x="201039" y="875490"/>
                </a:moveTo>
                <a:cubicBezTo>
                  <a:pt x="212608" y="817645"/>
                  <a:pt x="214009" y="818405"/>
                  <a:pt x="214009" y="732817"/>
                </a:cubicBezTo>
                <a:cubicBezTo>
                  <a:pt x="214009" y="706787"/>
                  <a:pt x="210249" y="680883"/>
                  <a:pt x="207524" y="654996"/>
                </a:cubicBezTo>
                <a:cubicBezTo>
                  <a:pt x="205931" y="639862"/>
                  <a:pt x="203253" y="607541"/>
                  <a:pt x="194554" y="590145"/>
                </a:cubicBezTo>
                <a:cubicBezTo>
                  <a:pt x="184678" y="570395"/>
                  <a:pt x="171595" y="560702"/>
                  <a:pt x="155643" y="544749"/>
                </a:cubicBezTo>
                <a:cubicBezTo>
                  <a:pt x="153481" y="538264"/>
                  <a:pt x="153355" y="530690"/>
                  <a:pt x="149158" y="525294"/>
                </a:cubicBezTo>
                <a:cubicBezTo>
                  <a:pt x="128086" y="498201"/>
                  <a:pt x="95895" y="482235"/>
                  <a:pt x="84307" y="447472"/>
                </a:cubicBezTo>
                <a:cubicBezTo>
                  <a:pt x="82145" y="440987"/>
                  <a:pt x="80515" y="434300"/>
                  <a:pt x="77822" y="428017"/>
                </a:cubicBezTo>
                <a:cubicBezTo>
                  <a:pt x="66683" y="402027"/>
                  <a:pt x="64451" y="406960"/>
                  <a:pt x="58366" y="382621"/>
                </a:cubicBezTo>
                <a:cubicBezTo>
                  <a:pt x="55693" y="371928"/>
                  <a:pt x="53693" y="361068"/>
                  <a:pt x="51881" y="350196"/>
                </a:cubicBezTo>
                <a:cubicBezTo>
                  <a:pt x="42906" y="296346"/>
                  <a:pt x="43810" y="284182"/>
                  <a:pt x="38911" y="220494"/>
                </a:cubicBezTo>
                <a:cubicBezTo>
                  <a:pt x="41073" y="203200"/>
                  <a:pt x="42746" y="185839"/>
                  <a:pt x="45396" y="168613"/>
                </a:cubicBezTo>
                <a:cubicBezTo>
                  <a:pt x="55258" y="104507"/>
                  <a:pt x="63317" y="139954"/>
                  <a:pt x="45396" y="32426"/>
                </a:cubicBezTo>
                <a:cubicBezTo>
                  <a:pt x="44391" y="26395"/>
                  <a:pt x="37669" y="22601"/>
                  <a:pt x="32426" y="19455"/>
                </a:cubicBezTo>
                <a:cubicBezTo>
                  <a:pt x="26564" y="15938"/>
                  <a:pt x="19456" y="15132"/>
                  <a:pt x="12971" y="12970"/>
                </a:cubicBezTo>
                <a:lnTo>
                  <a:pt x="0" y="0"/>
                </a:ln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フリーフォーム 12"/>
          <p:cNvSpPr>
            <a:spLocks/>
          </p:cNvSpPr>
          <p:nvPr/>
        </p:nvSpPr>
        <p:spPr bwMode="auto">
          <a:xfrm>
            <a:off x="3521075" y="4384675"/>
            <a:ext cx="1168400" cy="750888"/>
          </a:xfrm>
          <a:custGeom>
            <a:avLst/>
            <a:gdLst>
              <a:gd name="T0" fmla="*/ 1182544 w 1167319"/>
              <a:gd name="T1" fmla="*/ 733127 h 752272"/>
              <a:gd name="T2" fmla="*/ 1149698 w 1167319"/>
              <a:gd name="T3" fmla="*/ 701527 h 752272"/>
              <a:gd name="T4" fmla="*/ 1129989 w 1167319"/>
              <a:gd name="T5" fmla="*/ 688887 h 752272"/>
              <a:gd name="T6" fmla="*/ 1116848 w 1167319"/>
              <a:gd name="T7" fmla="*/ 676245 h 752272"/>
              <a:gd name="T8" fmla="*/ 1097139 w 1167319"/>
              <a:gd name="T9" fmla="*/ 663606 h 752272"/>
              <a:gd name="T10" fmla="*/ 1083999 w 1167319"/>
              <a:gd name="T11" fmla="*/ 650966 h 752272"/>
              <a:gd name="T12" fmla="*/ 1051152 w 1167319"/>
              <a:gd name="T13" fmla="*/ 625685 h 752272"/>
              <a:gd name="T14" fmla="*/ 1031441 w 1167319"/>
              <a:gd name="T15" fmla="*/ 613046 h 752272"/>
              <a:gd name="T16" fmla="*/ 1005163 w 1167319"/>
              <a:gd name="T17" fmla="*/ 587768 h 752272"/>
              <a:gd name="T18" fmla="*/ 978884 w 1167319"/>
              <a:gd name="T19" fmla="*/ 562485 h 752272"/>
              <a:gd name="T20" fmla="*/ 972315 w 1167319"/>
              <a:gd name="T21" fmla="*/ 543525 h 752272"/>
              <a:gd name="T22" fmla="*/ 959175 w 1167319"/>
              <a:gd name="T23" fmla="*/ 530884 h 752272"/>
              <a:gd name="T24" fmla="*/ 939466 w 1167319"/>
              <a:gd name="T25" fmla="*/ 461364 h 752272"/>
              <a:gd name="T26" fmla="*/ 939466 w 1167319"/>
              <a:gd name="T27" fmla="*/ 391843 h 752272"/>
              <a:gd name="T28" fmla="*/ 946035 w 1167319"/>
              <a:gd name="T29" fmla="*/ 372883 h 752272"/>
              <a:gd name="T30" fmla="*/ 985455 w 1167319"/>
              <a:gd name="T31" fmla="*/ 347603 h 752272"/>
              <a:gd name="T32" fmla="*/ 1024871 w 1167319"/>
              <a:gd name="T33" fmla="*/ 334963 h 752272"/>
              <a:gd name="T34" fmla="*/ 1064291 w 1167319"/>
              <a:gd name="T35" fmla="*/ 341283 h 752272"/>
              <a:gd name="T36" fmla="*/ 1083999 w 1167319"/>
              <a:gd name="T37" fmla="*/ 347603 h 752272"/>
              <a:gd name="T38" fmla="*/ 1116848 w 1167319"/>
              <a:gd name="T39" fmla="*/ 385523 h 752272"/>
              <a:gd name="T40" fmla="*/ 1156267 w 1167319"/>
              <a:gd name="T41" fmla="*/ 448723 h 752272"/>
              <a:gd name="T42" fmla="*/ 1169406 w 1167319"/>
              <a:gd name="T43" fmla="*/ 486643 h 752272"/>
              <a:gd name="T44" fmla="*/ 1162837 w 1167319"/>
              <a:gd name="T45" fmla="*/ 575123 h 752272"/>
              <a:gd name="T46" fmla="*/ 1143129 w 1167319"/>
              <a:gd name="T47" fmla="*/ 581440 h 752272"/>
              <a:gd name="T48" fmla="*/ 1083999 w 1167319"/>
              <a:gd name="T49" fmla="*/ 575123 h 752272"/>
              <a:gd name="T50" fmla="*/ 1011732 w 1167319"/>
              <a:gd name="T51" fmla="*/ 568805 h 752272"/>
              <a:gd name="T52" fmla="*/ 992024 w 1167319"/>
              <a:gd name="T53" fmla="*/ 562485 h 752272"/>
              <a:gd name="T54" fmla="*/ 965745 w 1167319"/>
              <a:gd name="T55" fmla="*/ 556165 h 752272"/>
              <a:gd name="T56" fmla="*/ 900048 w 1167319"/>
              <a:gd name="T57" fmla="*/ 511924 h 752272"/>
              <a:gd name="T58" fmla="*/ 886910 w 1167319"/>
              <a:gd name="T59" fmla="*/ 499284 h 752272"/>
              <a:gd name="T60" fmla="*/ 867199 w 1167319"/>
              <a:gd name="T61" fmla="*/ 492964 h 752272"/>
              <a:gd name="T62" fmla="*/ 854060 w 1167319"/>
              <a:gd name="T63" fmla="*/ 467684 h 752272"/>
              <a:gd name="T64" fmla="*/ 840920 w 1167319"/>
              <a:gd name="T65" fmla="*/ 455045 h 752272"/>
              <a:gd name="T66" fmla="*/ 794932 w 1167319"/>
              <a:gd name="T67" fmla="*/ 391843 h 752272"/>
              <a:gd name="T68" fmla="*/ 768654 w 1167319"/>
              <a:gd name="T69" fmla="*/ 341283 h 752272"/>
              <a:gd name="T70" fmla="*/ 755514 w 1167319"/>
              <a:gd name="T71" fmla="*/ 316002 h 752272"/>
              <a:gd name="T72" fmla="*/ 742376 w 1167319"/>
              <a:gd name="T73" fmla="*/ 278085 h 752272"/>
              <a:gd name="T74" fmla="*/ 716096 w 1167319"/>
              <a:gd name="T75" fmla="*/ 240162 h 752272"/>
              <a:gd name="T76" fmla="*/ 696388 w 1167319"/>
              <a:gd name="T77" fmla="*/ 195922 h 752272"/>
              <a:gd name="T78" fmla="*/ 689818 w 1167319"/>
              <a:gd name="T79" fmla="*/ 176962 h 752272"/>
              <a:gd name="T80" fmla="*/ 670109 w 1167319"/>
              <a:gd name="T81" fmla="*/ 151680 h 752272"/>
              <a:gd name="T82" fmla="*/ 643830 w 1167319"/>
              <a:gd name="T83" fmla="*/ 113761 h 752272"/>
              <a:gd name="T84" fmla="*/ 584699 w 1167319"/>
              <a:gd name="T85" fmla="*/ 82160 h 752272"/>
              <a:gd name="T86" fmla="*/ 545284 w 1167319"/>
              <a:gd name="T87" fmla="*/ 56881 h 752272"/>
              <a:gd name="T88" fmla="*/ 505866 w 1167319"/>
              <a:gd name="T89" fmla="*/ 44240 h 752272"/>
              <a:gd name="T90" fmla="*/ 466448 w 1167319"/>
              <a:gd name="T91" fmla="*/ 18960 h 752272"/>
              <a:gd name="T92" fmla="*/ 446739 w 1167319"/>
              <a:gd name="T93" fmla="*/ 12639 h 752272"/>
              <a:gd name="T94" fmla="*/ 400750 w 1167319"/>
              <a:gd name="T95" fmla="*/ 0 h 752272"/>
              <a:gd name="T96" fmla="*/ 381043 w 1167319"/>
              <a:gd name="T97" fmla="*/ 63201 h 752272"/>
              <a:gd name="T98" fmla="*/ 354764 w 1167319"/>
              <a:gd name="T99" fmla="*/ 94801 h 752272"/>
              <a:gd name="T100" fmla="*/ 321915 w 1167319"/>
              <a:gd name="T101" fmla="*/ 132720 h 752272"/>
              <a:gd name="T102" fmla="*/ 269357 w 1167319"/>
              <a:gd name="T103" fmla="*/ 158002 h 752272"/>
              <a:gd name="T104" fmla="*/ 229939 w 1167319"/>
              <a:gd name="T105" fmla="*/ 176962 h 752272"/>
              <a:gd name="T106" fmla="*/ 210230 w 1167319"/>
              <a:gd name="T107" fmla="*/ 183282 h 752272"/>
              <a:gd name="T108" fmla="*/ 164242 w 1167319"/>
              <a:gd name="T109" fmla="*/ 202241 h 752272"/>
              <a:gd name="T110" fmla="*/ 124823 w 1167319"/>
              <a:gd name="T111" fmla="*/ 221202 h 752272"/>
              <a:gd name="T112" fmla="*/ 72266 w 1167319"/>
              <a:gd name="T113" fmla="*/ 240162 h 752272"/>
              <a:gd name="T114" fmla="*/ 19707 w 1167319"/>
              <a:gd name="T115" fmla="*/ 290720 h 752272"/>
              <a:gd name="T116" fmla="*/ 0 w 1167319"/>
              <a:gd name="T117" fmla="*/ 322324 h 752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7319" h="752272">
                <a:moveTo>
                  <a:pt x="1167319" y="752272"/>
                </a:moveTo>
                <a:cubicBezTo>
                  <a:pt x="1156510" y="741464"/>
                  <a:pt x="1146397" y="729912"/>
                  <a:pt x="1134893" y="719847"/>
                </a:cubicBezTo>
                <a:cubicBezTo>
                  <a:pt x="1129027" y="714715"/>
                  <a:pt x="1121524" y="711746"/>
                  <a:pt x="1115438" y="706877"/>
                </a:cubicBezTo>
                <a:cubicBezTo>
                  <a:pt x="1110664" y="703057"/>
                  <a:pt x="1107242" y="697726"/>
                  <a:pt x="1102468" y="693906"/>
                </a:cubicBezTo>
                <a:cubicBezTo>
                  <a:pt x="1096382" y="689037"/>
                  <a:pt x="1089099" y="685805"/>
                  <a:pt x="1083013" y="680936"/>
                </a:cubicBezTo>
                <a:cubicBezTo>
                  <a:pt x="1078238" y="677116"/>
                  <a:pt x="1074684" y="671945"/>
                  <a:pt x="1070042" y="667966"/>
                </a:cubicBezTo>
                <a:cubicBezTo>
                  <a:pt x="1059533" y="658958"/>
                  <a:pt x="1048690" y="650330"/>
                  <a:pt x="1037617" y="642025"/>
                </a:cubicBezTo>
                <a:cubicBezTo>
                  <a:pt x="1031382" y="637348"/>
                  <a:pt x="1024079" y="634127"/>
                  <a:pt x="1018161" y="629055"/>
                </a:cubicBezTo>
                <a:cubicBezTo>
                  <a:pt x="1008877" y="621097"/>
                  <a:pt x="1000868" y="611762"/>
                  <a:pt x="992221" y="603115"/>
                </a:cubicBezTo>
                <a:cubicBezTo>
                  <a:pt x="974928" y="551233"/>
                  <a:pt x="1000867" y="611760"/>
                  <a:pt x="966281" y="577174"/>
                </a:cubicBezTo>
                <a:cubicBezTo>
                  <a:pt x="961447" y="572340"/>
                  <a:pt x="963313" y="563581"/>
                  <a:pt x="959796" y="557719"/>
                </a:cubicBezTo>
                <a:cubicBezTo>
                  <a:pt x="956650" y="552476"/>
                  <a:pt x="951149" y="549072"/>
                  <a:pt x="946825" y="544749"/>
                </a:cubicBezTo>
                <a:cubicBezTo>
                  <a:pt x="932197" y="486236"/>
                  <a:pt x="939492" y="509779"/>
                  <a:pt x="927370" y="473413"/>
                </a:cubicBezTo>
                <a:cubicBezTo>
                  <a:pt x="920154" y="430117"/>
                  <a:pt x="917400" y="441958"/>
                  <a:pt x="927370" y="402077"/>
                </a:cubicBezTo>
                <a:cubicBezTo>
                  <a:pt x="929028" y="395445"/>
                  <a:pt x="929021" y="387455"/>
                  <a:pt x="933855" y="382621"/>
                </a:cubicBezTo>
                <a:cubicBezTo>
                  <a:pt x="944878" y="371598"/>
                  <a:pt x="957978" y="361610"/>
                  <a:pt x="972766" y="356681"/>
                </a:cubicBezTo>
                <a:lnTo>
                  <a:pt x="1011676" y="343711"/>
                </a:lnTo>
                <a:cubicBezTo>
                  <a:pt x="1024646" y="345873"/>
                  <a:pt x="1037751" y="347344"/>
                  <a:pt x="1050587" y="350196"/>
                </a:cubicBezTo>
                <a:cubicBezTo>
                  <a:pt x="1057260" y="351679"/>
                  <a:pt x="1065208" y="351847"/>
                  <a:pt x="1070042" y="356681"/>
                </a:cubicBezTo>
                <a:cubicBezTo>
                  <a:pt x="1135868" y="422505"/>
                  <a:pt x="1035167" y="350724"/>
                  <a:pt x="1102468" y="395591"/>
                </a:cubicBezTo>
                <a:cubicBezTo>
                  <a:pt x="1117693" y="418429"/>
                  <a:pt x="1131407" y="435515"/>
                  <a:pt x="1141378" y="460442"/>
                </a:cubicBezTo>
                <a:cubicBezTo>
                  <a:pt x="1146456" y="473136"/>
                  <a:pt x="1154349" y="499353"/>
                  <a:pt x="1154349" y="499353"/>
                </a:cubicBezTo>
                <a:cubicBezTo>
                  <a:pt x="1152187" y="529617"/>
                  <a:pt x="1155682" y="560828"/>
                  <a:pt x="1147864" y="590145"/>
                </a:cubicBezTo>
                <a:cubicBezTo>
                  <a:pt x="1146103" y="596750"/>
                  <a:pt x="1135244" y="596630"/>
                  <a:pt x="1128408" y="596630"/>
                </a:cubicBezTo>
                <a:cubicBezTo>
                  <a:pt x="1108833" y="596630"/>
                  <a:pt x="1089520" y="592093"/>
                  <a:pt x="1070042" y="590145"/>
                </a:cubicBezTo>
                <a:lnTo>
                  <a:pt x="998706" y="583659"/>
                </a:lnTo>
                <a:cubicBezTo>
                  <a:pt x="992221" y="581497"/>
                  <a:pt x="985824" y="579052"/>
                  <a:pt x="979251" y="577174"/>
                </a:cubicBezTo>
                <a:cubicBezTo>
                  <a:pt x="970681" y="574725"/>
                  <a:pt x="961282" y="574675"/>
                  <a:pt x="953310" y="570689"/>
                </a:cubicBezTo>
                <a:cubicBezTo>
                  <a:pt x="943213" y="565640"/>
                  <a:pt x="900656" y="535458"/>
                  <a:pt x="888459" y="525294"/>
                </a:cubicBezTo>
                <a:cubicBezTo>
                  <a:pt x="883762" y="521380"/>
                  <a:pt x="880732" y="515469"/>
                  <a:pt x="875489" y="512323"/>
                </a:cubicBezTo>
                <a:cubicBezTo>
                  <a:pt x="869627" y="508806"/>
                  <a:pt x="862519" y="508000"/>
                  <a:pt x="856034" y="505838"/>
                </a:cubicBezTo>
                <a:cubicBezTo>
                  <a:pt x="851711" y="497191"/>
                  <a:pt x="848427" y="487942"/>
                  <a:pt x="843064" y="479898"/>
                </a:cubicBezTo>
                <a:cubicBezTo>
                  <a:pt x="839672" y="474811"/>
                  <a:pt x="833239" y="472171"/>
                  <a:pt x="830093" y="466928"/>
                </a:cubicBezTo>
                <a:cubicBezTo>
                  <a:pt x="790857" y="401536"/>
                  <a:pt x="824195" y="428408"/>
                  <a:pt x="784698" y="402077"/>
                </a:cubicBezTo>
                <a:lnTo>
                  <a:pt x="758757" y="350196"/>
                </a:lnTo>
                <a:cubicBezTo>
                  <a:pt x="754434" y="341549"/>
                  <a:pt x="748844" y="333426"/>
                  <a:pt x="745787" y="324255"/>
                </a:cubicBezTo>
                <a:cubicBezTo>
                  <a:pt x="741464" y="311285"/>
                  <a:pt x="740401" y="296720"/>
                  <a:pt x="732817" y="285345"/>
                </a:cubicBezTo>
                <a:lnTo>
                  <a:pt x="706876" y="246434"/>
                </a:lnTo>
                <a:cubicBezTo>
                  <a:pt x="691668" y="200809"/>
                  <a:pt x="711461" y="257134"/>
                  <a:pt x="687421" y="201038"/>
                </a:cubicBezTo>
                <a:cubicBezTo>
                  <a:pt x="684728" y="194755"/>
                  <a:pt x="684327" y="187518"/>
                  <a:pt x="680936" y="181583"/>
                </a:cubicBezTo>
                <a:cubicBezTo>
                  <a:pt x="675574" y="172198"/>
                  <a:pt x="667679" y="164497"/>
                  <a:pt x="661481" y="155642"/>
                </a:cubicBezTo>
                <a:cubicBezTo>
                  <a:pt x="652542" y="142872"/>
                  <a:pt x="648510" y="125379"/>
                  <a:pt x="635540" y="116732"/>
                </a:cubicBezTo>
                <a:cubicBezTo>
                  <a:pt x="590942" y="86999"/>
                  <a:pt x="611418" y="95720"/>
                  <a:pt x="577174" y="84306"/>
                </a:cubicBezTo>
                <a:cubicBezTo>
                  <a:pt x="564204" y="75659"/>
                  <a:pt x="553052" y="63295"/>
                  <a:pt x="538264" y="58366"/>
                </a:cubicBezTo>
                <a:lnTo>
                  <a:pt x="499353" y="45396"/>
                </a:lnTo>
                <a:cubicBezTo>
                  <a:pt x="486383" y="36749"/>
                  <a:pt x="475231" y="24385"/>
                  <a:pt x="460442" y="19455"/>
                </a:cubicBezTo>
                <a:cubicBezTo>
                  <a:pt x="453957" y="17293"/>
                  <a:pt x="447560" y="14848"/>
                  <a:pt x="440987" y="12970"/>
                </a:cubicBezTo>
                <a:cubicBezTo>
                  <a:pt x="383977" y="-3319"/>
                  <a:pt x="442246" y="15551"/>
                  <a:pt x="395591" y="0"/>
                </a:cubicBezTo>
                <a:cubicBezTo>
                  <a:pt x="391966" y="14500"/>
                  <a:pt x="382451" y="55379"/>
                  <a:pt x="376136" y="64851"/>
                </a:cubicBezTo>
                <a:cubicBezTo>
                  <a:pt x="336226" y="124717"/>
                  <a:pt x="387151" y="51084"/>
                  <a:pt x="350196" y="97277"/>
                </a:cubicBezTo>
                <a:cubicBezTo>
                  <a:pt x="337357" y="113326"/>
                  <a:pt x="336595" y="124207"/>
                  <a:pt x="317770" y="136187"/>
                </a:cubicBezTo>
                <a:cubicBezTo>
                  <a:pt x="301458" y="146568"/>
                  <a:pt x="283183" y="153481"/>
                  <a:pt x="265889" y="162128"/>
                </a:cubicBezTo>
                <a:cubicBezTo>
                  <a:pt x="252919" y="168613"/>
                  <a:pt x="240735" y="176997"/>
                  <a:pt x="226978" y="181583"/>
                </a:cubicBezTo>
                <a:cubicBezTo>
                  <a:pt x="220493" y="183745"/>
                  <a:pt x="213806" y="185375"/>
                  <a:pt x="207523" y="188068"/>
                </a:cubicBezTo>
                <a:cubicBezTo>
                  <a:pt x="151432" y="212107"/>
                  <a:pt x="207751" y="192316"/>
                  <a:pt x="162127" y="207523"/>
                </a:cubicBezTo>
                <a:cubicBezTo>
                  <a:pt x="124743" y="232447"/>
                  <a:pt x="160802" y="210871"/>
                  <a:pt x="123217" y="226979"/>
                </a:cubicBezTo>
                <a:cubicBezTo>
                  <a:pt x="75740" y="247326"/>
                  <a:pt x="119160" y="234478"/>
                  <a:pt x="71336" y="246434"/>
                </a:cubicBezTo>
                <a:cubicBezTo>
                  <a:pt x="40033" y="293389"/>
                  <a:pt x="59339" y="278374"/>
                  <a:pt x="19455" y="298315"/>
                </a:cubicBezTo>
                <a:cubicBezTo>
                  <a:pt x="3804" y="321792"/>
                  <a:pt x="9971" y="310799"/>
                  <a:pt x="0" y="330740"/>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テキスト ボックス 13"/>
          <p:cNvSpPr txBox="1">
            <a:spLocks noChangeArrowheads="1"/>
          </p:cNvSpPr>
          <p:nvPr/>
        </p:nvSpPr>
        <p:spPr bwMode="auto">
          <a:xfrm>
            <a:off x="4946650" y="4267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solidFill>
                  <a:srgbClr val="FFC000"/>
                </a:solidFill>
                <a:ea typeface="ＭＳ Ｐゴシック" panose="020B0600070205080204" pitchFamily="50" charset="-128"/>
              </a:rPr>
              <a:t>p</a:t>
            </a:r>
            <a:endParaRPr kumimoji="1" lang="ja-JP" altLang="en-US" sz="1800" i="1">
              <a:solidFill>
                <a:srgbClr val="FFC000"/>
              </a:solidFill>
              <a:ea typeface="ＭＳ Ｐゴシック" panose="020B0600070205080204" pitchFamily="50" charset="-128"/>
            </a:endParaRPr>
          </a:p>
        </p:txBody>
      </p:sp>
      <p:sp>
        <p:nvSpPr>
          <p:cNvPr id="13" name="テキスト ボックス 14"/>
          <p:cNvSpPr txBox="1">
            <a:spLocks noChangeArrowheads="1"/>
          </p:cNvSpPr>
          <p:nvPr/>
        </p:nvSpPr>
        <p:spPr bwMode="auto">
          <a:xfrm>
            <a:off x="4900613" y="62849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solidFill>
                  <a:srgbClr val="FFC000"/>
                </a:solidFill>
                <a:ea typeface="ＭＳ Ｐゴシック" panose="020B0600070205080204" pitchFamily="50" charset="-128"/>
              </a:rPr>
              <a:t>p</a:t>
            </a:r>
            <a:endParaRPr kumimoji="1" lang="ja-JP" altLang="en-US" sz="1800" i="1">
              <a:solidFill>
                <a:srgbClr val="FFC000"/>
              </a:solidFill>
              <a:ea typeface="ＭＳ Ｐゴシック" panose="020B0600070205080204" pitchFamily="50" charset="-128"/>
            </a:endParaRPr>
          </a:p>
        </p:txBody>
      </p:sp>
      <p:cxnSp>
        <p:nvCxnSpPr>
          <p:cNvPr id="14" name="直線矢印コネクタ 16"/>
          <p:cNvCxnSpPr>
            <a:cxnSpLocks noChangeShapeType="1"/>
          </p:cNvCxnSpPr>
          <p:nvPr/>
        </p:nvCxnSpPr>
        <p:spPr bwMode="auto">
          <a:xfrm flipV="1">
            <a:off x="7667625" y="3933825"/>
            <a:ext cx="865188" cy="703263"/>
          </a:xfrm>
          <a:prstGeom prst="straightConnector1">
            <a:avLst/>
          </a:prstGeom>
          <a:noFill/>
          <a:ln w="12700" algn="ctr">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8"/>
          <p:cNvCxnSpPr>
            <a:cxnSpLocks noChangeShapeType="1"/>
          </p:cNvCxnSpPr>
          <p:nvPr/>
        </p:nvCxnSpPr>
        <p:spPr bwMode="auto">
          <a:xfrm flipH="1" flipV="1">
            <a:off x="1204913" y="4267200"/>
            <a:ext cx="817562" cy="581025"/>
          </a:xfrm>
          <a:prstGeom prst="straightConnector1">
            <a:avLst/>
          </a:prstGeom>
          <a:noFill/>
          <a:ln w="12700" algn="ctr">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21"/>
          <p:cNvCxnSpPr>
            <a:cxnSpLocks noChangeShapeType="1"/>
          </p:cNvCxnSpPr>
          <p:nvPr/>
        </p:nvCxnSpPr>
        <p:spPr bwMode="auto">
          <a:xfrm flipH="1">
            <a:off x="1096963" y="6084888"/>
            <a:ext cx="923925" cy="619125"/>
          </a:xfrm>
          <a:prstGeom prst="straightConnector1">
            <a:avLst/>
          </a:prstGeom>
          <a:noFill/>
          <a:ln w="12700" algn="ctr">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23"/>
          <p:cNvCxnSpPr>
            <a:cxnSpLocks noChangeShapeType="1"/>
          </p:cNvCxnSpPr>
          <p:nvPr/>
        </p:nvCxnSpPr>
        <p:spPr bwMode="auto">
          <a:xfrm>
            <a:off x="7859713" y="6084888"/>
            <a:ext cx="938212" cy="533400"/>
          </a:xfrm>
          <a:prstGeom prst="straightConnector1">
            <a:avLst/>
          </a:prstGeom>
          <a:noFill/>
          <a:ln w="12700" algn="ctr">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25"/>
          <p:cNvSpPr txBox="1">
            <a:spLocks noChangeArrowheads="1"/>
          </p:cNvSpPr>
          <p:nvPr/>
        </p:nvSpPr>
        <p:spPr bwMode="auto">
          <a:xfrm>
            <a:off x="8228013" y="417988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ea typeface="ＭＳ Ｐゴシック" panose="020B0600070205080204" pitchFamily="50" charset="-128"/>
              </a:rPr>
              <a:t>γ</a:t>
            </a:r>
            <a:endParaRPr kumimoji="1" lang="ja-JP" altLang="en-US" sz="1800" i="1">
              <a:ea typeface="ＭＳ Ｐゴシック" panose="020B0600070205080204" pitchFamily="50" charset="-128"/>
            </a:endParaRPr>
          </a:p>
        </p:txBody>
      </p:sp>
      <p:sp>
        <p:nvSpPr>
          <p:cNvPr id="19" name="テキスト ボックス 26"/>
          <p:cNvSpPr txBox="1">
            <a:spLocks noChangeArrowheads="1"/>
          </p:cNvSpPr>
          <p:nvPr/>
        </p:nvSpPr>
        <p:spPr bwMode="auto">
          <a:xfrm>
            <a:off x="8250238" y="5802313"/>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ea typeface="ＭＳ Ｐゴシック" panose="020B0600070205080204" pitchFamily="50" charset="-128"/>
              </a:rPr>
              <a:t>γ</a:t>
            </a:r>
            <a:endParaRPr kumimoji="1" lang="ja-JP" altLang="en-US" sz="1800" i="1">
              <a:ea typeface="ＭＳ Ｐゴシック" panose="020B0600070205080204" pitchFamily="50" charset="-128"/>
            </a:endParaRPr>
          </a:p>
        </p:txBody>
      </p:sp>
      <p:sp>
        <p:nvSpPr>
          <p:cNvPr id="20" name="テキスト ボックス 27"/>
          <p:cNvSpPr txBox="1">
            <a:spLocks noChangeArrowheads="1"/>
          </p:cNvSpPr>
          <p:nvPr/>
        </p:nvSpPr>
        <p:spPr bwMode="auto">
          <a:xfrm>
            <a:off x="1292225" y="59436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ea typeface="ＭＳ Ｐゴシック" panose="020B0600070205080204" pitchFamily="50" charset="-128"/>
              </a:rPr>
              <a:t>γ</a:t>
            </a:r>
            <a:endParaRPr kumimoji="1" lang="ja-JP" altLang="en-US" sz="1800" i="1">
              <a:ea typeface="ＭＳ Ｐゴシック" panose="020B0600070205080204" pitchFamily="50" charset="-128"/>
            </a:endParaRPr>
          </a:p>
        </p:txBody>
      </p:sp>
      <p:sp>
        <p:nvSpPr>
          <p:cNvPr id="21" name="テキスト ボックス 28"/>
          <p:cNvSpPr txBox="1">
            <a:spLocks noChangeArrowheads="1"/>
          </p:cNvSpPr>
          <p:nvPr/>
        </p:nvSpPr>
        <p:spPr bwMode="auto">
          <a:xfrm>
            <a:off x="1558925" y="41021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ea typeface="ＭＳ Ｐゴシック" panose="020B0600070205080204" pitchFamily="50" charset="-128"/>
              </a:rPr>
              <a:t>γ</a:t>
            </a:r>
            <a:endParaRPr kumimoji="1" lang="ja-JP" altLang="en-US" sz="1800" i="1">
              <a:ea typeface="ＭＳ Ｐゴシック" panose="020B0600070205080204" pitchFamily="50" charset="-128"/>
            </a:endParaRPr>
          </a:p>
        </p:txBody>
      </p:sp>
      <p:sp>
        <p:nvSpPr>
          <p:cNvPr id="22" name="フリーフォーム 1"/>
          <p:cNvSpPr>
            <a:spLocks/>
          </p:cNvSpPr>
          <p:nvPr/>
        </p:nvSpPr>
        <p:spPr bwMode="auto">
          <a:xfrm>
            <a:off x="2484438" y="4916488"/>
            <a:ext cx="1225550" cy="815975"/>
          </a:xfrm>
          <a:custGeom>
            <a:avLst/>
            <a:gdLst>
              <a:gd name="T0" fmla="*/ 1223930 w 1225685"/>
              <a:gd name="T1" fmla="*/ 89147 h 817123"/>
              <a:gd name="T2" fmla="*/ 1185071 w 1225685"/>
              <a:gd name="T3" fmla="*/ 101881 h 817123"/>
              <a:gd name="T4" fmla="*/ 1139740 w 1225685"/>
              <a:gd name="T5" fmla="*/ 120986 h 817123"/>
              <a:gd name="T6" fmla="*/ 1087938 w 1225685"/>
              <a:gd name="T7" fmla="*/ 133721 h 817123"/>
              <a:gd name="T8" fmla="*/ 1062036 w 1225685"/>
              <a:gd name="T9" fmla="*/ 140089 h 817123"/>
              <a:gd name="T10" fmla="*/ 971375 w 1225685"/>
              <a:gd name="T11" fmla="*/ 171926 h 817123"/>
              <a:gd name="T12" fmla="*/ 938994 w 1225685"/>
              <a:gd name="T13" fmla="*/ 178294 h 817123"/>
              <a:gd name="T14" fmla="*/ 919572 w 1225685"/>
              <a:gd name="T15" fmla="*/ 184662 h 817123"/>
              <a:gd name="T16" fmla="*/ 440350 w 1225685"/>
              <a:gd name="T17" fmla="*/ 178294 h 817123"/>
              <a:gd name="T18" fmla="*/ 420934 w 1225685"/>
              <a:gd name="T19" fmla="*/ 165557 h 817123"/>
              <a:gd name="T20" fmla="*/ 375603 w 1225685"/>
              <a:gd name="T21" fmla="*/ 101881 h 817123"/>
              <a:gd name="T22" fmla="*/ 369118 w 1225685"/>
              <a:gd name="T23" fmla="*/ 6368 h 817123"/>
              <a:gd name="T24" fmla="*/ 388547 w 1225685"/>
              <a:gd name="T25" fmla="*/ 0 h 817123"/>
              <a:gd name="T26" fmla="*/ 440350 w 1225685"/>
              <a:gd name="T27" fmla="*/ 12736 h 817123"/>
              <a:gd name="T28" fmla="*/ 459779 w 1225685"/>
              <a:gd name="T29" fmla="*/ 19104 h 817123"/>
              <a:gd name="T30" fmla="*/ 492166 w 1225685"/>
              <a:gd name="T31" fmla="*/ 44572 h 817123"/>
              <a:gd name="T32" fmla="*/ 511595 w 1225685"/>
              <a:gd name="T33" fmla="*/ 57308 h 817123"/>
              <a:gd name="T34" fmla="*/ 524539 w 1225685"/>
              <a:gd name="T35" fmla="*/ 108249 h 817123"/>
              <a:gd name="T36" fmla="*/ 531013 w 1225685"/>
              <a:gd name="T37" fmla="*/ 127354 h 817123"/>
              <a:gd name="T38" fmla="*/ 537497 w 1225685"/>
              <a:gd name="T39" fmla="*/ 159191 h 817123"/>
              <a:gd name="T40" fmla="*/ 524539 w 1225685"/>
              <a:gd name="T41" fmla="*/ 203764 h 817123"/>
              <a:gd name="T42" fmla="*/ 511595 w 1225685"/>
              <a:gd name="T43" fmla="*/ 222867 h 817123"/>
              <a:gd name="T44" fmla="*/ 492166 w 1225685"/>
              <a:gd name="T45" fmla="*/ 299280 h 817123"/>
              <a:gd name="T46" fmla="*/ 479209 w 1225685"/>
              <a:gd name="T47" fmla="*/ 324750 h 817123"/>
              <a:gd name="T48" fmla="*/ 440350 w 1225685"/>
              <a:gd name="T49" fmla="*/ 388427 h 817123"/>
              <a:gd name="T50" fmla="*/ 433878 w 1225685"/>
              <a:gd name="T51" fmla="*/ 407530 h 817123"/>
              <a:gd name="T52" fmla="*/ 420934 w 1225685"/>
              <a:gd name="T53" fmla="*/ 439367 h 817123"/>
              <a:gd name="T54" fmla="*/ 382075 w 1225685"/>
              <a:gd name="T55" fmla="*/ 496673 h 817123"/>
              <a:gd name="T56" fmla="*/ 349688 w 1225685"/>
              <a:gd name="T57" fmla="*/ 528513 h 817123"/>
              <a:gd name="T58" fmla="*/ 330272 w 1225685"/>
              <a:gd name="T59" fmla="*/ 534882 h 817123"/>
              <a:gd name="T60" fmla="*/ 291414 w 1225685"/>
              <a:gd name="T61" fmla="*/ 509409 h 817123"/>
              <a:gd name="T62" fmla="*/ 278456 w 1225685"/>
              <a:gd name="T63" fmla="*/ 496673 h 817123"/>
              <a:gd name="T64" fmla="*/ 259027 w 1225685"/>
              <a:gd name="T65" fmla="*/ 483939 h 817123"/>
              <a:gd name="T66" fmla="*/ 233126 w 1225685"/>
              <a:gd name="T67" fmla="*/ 458471 h 817123"/>
              <a:gd name="T68" fmla="*/ 239611 w 1225685"/>
              <a:gd name="T69" fmla="*/ 477573 h 817123"/>
              <a:gd name="T70" fmla="*/ 239611 w 1225685"/>
              <a:gd name="T71" fmla="*/ 617662 h 817123"/>
              <a:gd name="T72" fmla="*/ 233126 w 1225685"/>
              <a:gd name="T73" fmla="*/ 636765 h 817123"/>
              <a:gd name="T74" fmla="*/ 220181 w 1225685"/>
              <a:gd name="T75" fmla="*/ 713178 h 817123"/>
              <a:gd name="T76" fmla="*/ 213696 w 1225685"/>
              <a:gd name="T77" fmla="*/ 732280 h 817123"/>
              <a:gd name="T78" fmla="*/ 194280 w 1225685"/>
              <a:gd name="T79" fmla="*/ 751381 h 817123"/>
              <a:gd name="T80" fmla="*/ 148949 w 1225685"/>
              <a:gd name="T81" fmla="*/ 802324 h 817123"/>
              <a:gd name="T82" fmla="*/ 129520 w 1225685"/>
              <a:gd name="T83" fmla="*/ 764117 h 817123"/>
              <a:gd name="T84" fmla="*/ 103618 w 1225685"/>
              <a:gd name="T85" fmla="*/ 745013 h 817123"/>
              <a:gd name="T86" fmla="*/ 84189 w 1225685"/>
              <a:gd name="T87" fmla="*/ 713178 h 817123"/>
              <a:gd name="T88" fmla="*/ 58288 w 1225685"/>
              <a:gd name="T89" fmla="*/ 700442 h 817123"/>
              <a:gd name="T90" fmla="*/ 38858 w 1225685"/>
              <a:gd name="T91" fmla="*/ 687706 h 817123"/>
              <a:gd name="T92" fmla="*/ 25901 w 1225685"/>
              <a:gd name="T93" fmla="*/ 668603 h 817123"/>
              <a:gd name="T94" fmla="*/ 0 w 1225685"/>
              <a:gd name="T95" fmla="*/ 649500 h 817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5685" h="817123">
                <a:moveTo>
                  <a:pt x="1225685" y="90791"/>
                </a:moveTo>
                <a:cubicBezTo>
                  <a:pt x="1212715" y="95114"/>
                  <a:pt x="1199468" y="98683"/>
                  <a:pt x="1186774" y="103761"/>
                </a:cubicBezTo>
                <a:cubicBezTo>
                  <a:pt x="1148801" y="118950"/>
                  <a:pt x="1174190" y="114268"/>
                  <a:pt x="1141378" y="123217"/>
                </a:cubicBezTo>
                <a:cubicBezTo>
                  <a:pt x="1124181" y="127907"/>
                  <a:pt x="1106791" y="131864"/>
                  <a:pt x="1089498" y="136187"/>
                </a:cubicBezTo>
                <a:cubicBezTo>
                  <a:pt x="1080851" y="138349"/>
                  <a:pt x="1071951" y="139674"/>
                  <a:pt x="1063557" y="142672"/>
                </a:cubicBezTo>
                <a:cubicBezTo>
                  <a:pt x="1033293" y="153481"/>
                  <a:pt x="1003410" y="165421"/>
                  <a:pt x="972766" y="175098"/>
                </a:cubicBezTo>
                <a:cubicBezTo>
                  <a:pt x="962255" y="178417"/>
                  <a:pt x="951034" y="178910"/>
                  <a:pt x="940340" y="181583"/>
                </a:cubicBezTo>
                <a:cubicBezTo>
                  <a:pt x="933708" y="183241"/>
                  <a:pt x="927370" y="185906"/>
                  <a:pt x="920885" y="188068"/>
                </a:cubicBezTo>
                <a:cubicBezTo>
                  <a:pt x="760919" y="185906"/>
                  <a:pt x="600846" y="187812"/>
                  <a:pt x="440987" y="181583"/>
                </a:cubicBezTo>
                <a:cubicBezTo>
                  <a:pt x="433199" y="181280"/>
                  <a:pt x="426522" y="174600"/>
                  <a:pt x="421532" y="168612"/>
                </a:cubicBezTo>
                <a:cubicBezTo>
                  <a:pt x="404640" y="148341"/>
                  <a:pt x="376136" y="103761"/>
                  <a:pt x="376136" y="103761"/>
                </a:cubicBezTo>
                <a:cubicBezTo>
                  <a:pt x="375212" y="98677"/>
                  <a:pt x="352274" y="28206"/>
                  <a:pt x="369651" y="6485"/>
                </a:cubicBezTo>
                <a:cubicBezTo>
                  <a:pt x="373921" y="1147"/>
                  <a:pt x="382621" y="2162"/>
                  <a:pt x="389106" y="0"/>
                </a:cubicBezTo>
                <a:cubicBezTo>
                  <a:pt x="406400" y="4323"/>
                  <a:pt x="423789" y="8280"/>
                  <a:pt x="440987" y="12970"/>
                </a:cubicBezTo>
                <a:cubicBezTo>
                  <a:pt x="447582" y="14769"/>
                  <a:pt x="454645" y="15832"/>
                  <a:pt x="460442" y="19455"/>
                </a:cubicBezTo>
                <a:cubicBezTo>
                  <a:pt x="472180" y="26791"/>
                  <a:pt x="481795" y="37090"/>
                  <a:pt x="492868" y="45395"/>
                </a:cubicBezTo>
                <a:cubicBezTo>
                  <a:pt x="499103" y="50072"/>
                  <a:pt x="505838" y="54042"/>
                  <a:pt x="512323" y="58366"/>
                </a:cubicBezTo>
                <a:cubicBezTo>
                  <a:pt x="516646" y="75659"/>
                  <a:pt x="520603" y="93049"/>
                  <a:pt x="525293" y="110246"/>
                </a:cubicBezTo>
                <a:cubicBezTo>
                  <a:pt x="527092" y="116841"/>
                  <a:pt x="530120" y="123070"/>
                  <a:pt x="531778" y="129702"/>
                </a:cubicBezTo>
                <a:cubicBezTo>
                  <a:pt x="534451" y="140395"/>
                  <a:pt x="536102" y="151319"/>
                  <a:pt x="538264" y="162127"/>
                </a:cubicBezTo>
                <a:cubicBezTo>
                  <a:pt x="536187" y="170435"/>
                  <a:pt x="529944" y="198222"/>
                  <a:pt x="525293" y="207523"/>
                </a:cubicBezTo>
                <a:cubicBezTo>
                  <a:pt x="521807" y="214494"/>
                  <a:pt x="516646" y="220493"/>
                  <a:pt x="512323" y="226978"/>
                </a:cubicBezTo>
                <a:cubicBezTo>
                  <a:pt x="505838" y="252919"/>
                  <a:pt x="500843" y="279278"/>
                  <a:pt x="492868" y="304800"/>
                </a:cubicBezTo>
                <a:cubicBezTo>
                  <a:pt x="489985" y="314027"/>
                  <a:pt x="484694" y="322346"/>
                  <a:pt x="479898" y="330740"/>
                </a:cubicBezTo>
                <a:cubicBezTo>
                  <a:pt x="467390" y="352628"/>
                  <a:pt x="452939" y="373395"/>
                  <a:pt x="440987" y="395591"/>
                </a:cubicBezTo>
                <a:cubicBezTo>
                  <a:pt x="437746" y="401610"/>
                  <a:pt x="436902" y="408645"/>
                  <a:pt x="434502" y="415046"/>
                </a:cubicBezTo>
                <a:cubicBezTo>
                  <a:pt x="430415" y="425946"/>
                  <a:pt x="427308" y="437365"/>
                  <a:pt x="421532" y="447472"/>
                </a:cubicBezTo>
                <a:cubicBezTo>
                  <a:pt x="409931" y="467774"/>
                  <a:pt x="395591" y="486383"/>
                  <a:pt x="382621" y="505838"/>
                </a:cubicBezTo>
                <a:cubicBezTo>
                  <a:pt x="369650" y="525295"/>
                  <a:pt x="371814" y="527453"/>
                  <a:pt x="350195" y="538263"/>
                </a:cubicBezTo>
                <a:cubicBezTo>
                  <a:pt x="344081" y="541320"/>
                  <a:pt x="337225" y="542587"/>
                  <a:pt x="330740" y="544749"/>
                </a:cubicBezTo>
                <a:cubicBezTo>
                  <a:pt x="317770" y="536102"/>
                  <a:pt x="304301" y="528161"/>
                  <a:pt x="291830" y="518808"/>
                </a:cubicBezTo>
                <a:cubicBezTo>
                  <a:pt x="286939" y="515139"/>
                  <a:pt x="283634" y="509658"/>
                  <a:pt x="278859" y="505838"/>
                </a:cubicBezTo>
                <a:cubicBezTo>
                  <a:pt x="272773" y="500969"/>
                  <a:pt x="265322" y="497940"/>
                  <a:pt x="259404" y="492868"/>
                </a:cubicBezTo>
                <a:cubicBezTo>
                  <a:pt x="250120" y="484910"/>
                  <a:pt x="242111" y="475574"/>
                  <a:pt x="233464" y="466927"/>
                </a:cubicBezTo>
                <a:cubicBezTo>
                  <a:pt x="235626" y="473412"/>
                  <a:pt x="239150" y="479594"/>
                  <a:pt x="239949" y="486383"/>
                </a:cubicBezTo>
                <a:cubicBezTo>
                  <a:pt x="247525" y="550782"/>
                  <a:pt x="250284" y="572213"/>
                  <a:pt x="239949" y="629055"/>
                </a:cubicBezTo>
                <a:cubicBezTo>
                  <a:pt x="238726" y="635781"/>
                  <a:pt x="235626" y="642025"/>
                  <a:pt x="233464" y="648510"/>
                </a:cubicBezTo>
                <a:cubicBezTo>
                  <a:pt x="229804" y="674126"/>
                  <a:pt x="226813" y="701050"/>
                  <a:pt x="220493" y="726332"/>
                </a:cubicBezTo>
                <a:cubicBezTo>
                  <a:pt x="218835" y="732964"/>
                  <a:pt x="217800" y="740099"/>
                  <a:pt x="214008" y="745787"/>
                </a:cubicBezTo>
                <a:cubicBezTo>
                  <a:pt x="208921" y="753418"/>
                  <a:pt x="200424" y="758196"/>
                  <a:pt x="194553" y="765242"/>
                </a:cubicBezTo>
                <a:cubicBezTo>
                  <a:pt x="140937" y="829583"/>
                  <a:pt x="250180" y="716103"/>
                  <a:pt x="149157" y="817123"/>
                </a:cubicBezTo>
                <a:cubicBezTo>
                  <a:pt x="143883" y="801301"/>
                  <a:pt x="142273" y="790783"/>
                  <a:pt x="129702" y="778212"/>
                </a:cubicBezTo>
                <a:cubicBezTo>
                  <a:pt x="122059" y="770569"/>
                  <a:pt x="112408" y="765242"/>
                  <a:pt x="103761" y="758757"/>
                </a:cubicBezTo>
                <a:cubicBezTo>
                  <a:pt x="97276" y="747949"/>
                  <a:pt x="93219" y="735245"/>
                  <a:pt x="84306" y="726332"/>
                </a:cubicBezTo>
                <a:cubicBezTo>
                  <a:pt x="77470" y="719496"/>
                  <a:pt x="66760" y="718157"/>
                  <a:pt x="58366" y="713361"/>
                </a:cubicBezTo>
                <a:cubicBezTo>
                  <a:pt x="51599" y="709494"/>
                  <a:pt x="45395" y="704714"/>
                  <a:pt x="38910" y="700391"/>
                </a:cubicBezTo>
                <a:cubicBezTo>
                  <a:pt x="34587" y="693906"/>
                  <a:pt x="31451" y="686447"/>
                  <a:pt x="25940" y="680936"/>
                </a:cubicBezTo>
                <a:cubicBezTo>
                  <a:pt x="18297" y="673293"/>
                  <a:pt x="0" y="661480"/>
                  <a:pt x="0" y="661480"/>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フリーフォーム 2"/>
          <p:cNvSpPr>
            <a:spLocks/>
          </p:cNvSpPr>
          <p:nvPr/>
        </p:nvSpPr>
        <p:spPr bwMode="auto">
          <a:xfrm>
            <a:off x="3586163" y="5227638"/>
            <a:ext cx="649287" cy="822325"/>
          </a:xfrm>
          <a:custGeom>
            <a:avLst/>
            <a:gdLst>
              <a:gd name="T0" fmla="*/ 658684 w 648510"/>
              <a:gd name="T1" fmla="*/ 6355 h 823608"/>
              <a:gd name="T2" fmla="*/ 625750 w 648510"/>
              <a:gd name="T3" fmla="*/ 0 h 823608"/>
              <a:gd name="T4" fmla="*/ 513774 w 648510"/>
              <a:gd name="T5" fmla="*/ 6355 h 823608"/>
              <a:gd name="T6" fmla="*/ 467666 w 648510"/>
              <a:gd name="T7" fmla="*/ 19065 h 823608"/>
              <a:gd name="T8" fmla="*/ 414972 w 648510"/>
              <a:gd name="T9" fmla="*/ 57195 h 823608"/>
              <a:gd name="T10" fmla="*/ 395210 w 648510"/>
              <a:gd name="T11" fmla="*/ 127100 h 823608"/>
              <a:gd name="T12" fmla="*/ 408384 w 648510"/>
              <a:gd name="T13" fmla="*/ 184294 h 823608"/>
              <a:gd name="T14" fmla="*/ 434732 w 648510"/>
              <a:gd name="T15" fmla="*/ 203360 h 823608"/>
              <a:gd name="T16" fmla="*/ 487427 w 648510"/>
              <a:gd name="T17" fmla="*/ 247844 h 823608"/>
              <a:gd name="T18" fmla="*/ 507186 w 648510"/>
              <a:gd name="T19" fmla="*/ 279619 h 823608"/>
              <a:gd name="T20" fmla="*/ 526948 w 648510"/>
              <a:gd name="T21" fmla="*/ 330459 h 823608"/>
              <a:gd name="T22" fmla="*/ 540122 w 648510"/>
              <a:gd name="T23" fmla="*/ 343169 h 823608"/>
              <a:gd name="T24" fmla="*/ 553295 w 648510"/>
              <a:gd name="T25" fmla="*/ 362235 h 823608"/>
              <a:gd name="T26" fmla="*/ 546708 w 648510"/>
              <a:gd name="T27" fmla="*/ 381299 h 823608"/>
              <a:gd name="T28" fmla="*/ 526948 w 648510"/>
              <a:gd name="T29" fmla="*/ 387654 h 823608"/>
              <a:gd name="T30" fmla="*/ 480840 w 648510"/>
              <a:gd name="T31" fmla="*/ 406714 h 823608"/>
              <a:gd name="T32" fmla="*/ 428145 w 648510"/>
              <a:gd name="T33" fmla="*/ 419429 h 823608"/>
              <a:gd name="T34" fmla="*/ 408384 w 648510"/>
              <a:gd name="T35" fmla="*/ 463916 h 823608"/>
              <a:gd name="T36" fmla="*/ 388624 w 648510"/>
              <a:gd name="T37" fmla="*/ 514755 h 823608"/>
              <a:gd name="T38" fmla="*/ 395210 w 648510"/>
              <a:gd name="T39" fmla="*/ 565594 h 823608"/>
              <a:gd name="T40" fmla="*/ 414972 w 648510"/>
              <a:gd name="T41" fmla="*/ 571949 h 823608"/>
              <a:gd name="T42" fmla="*/ 382037 w 648510"/>
              <a:gd name="T43" fmla="*/ 622790 h 823608"/>
              <a:gd name="T44" fmla="*/ 368863 w 648510"/>
              <a:gd name="T45" fmla="*/ 641854 h 823608"/>
              <a:gd name="T46" fmla="*/ 316168 w 648510"/>
              <a:gd name="T47" fmla="*/ 660920 h 823608"/>
              <a:gd name="T48" fmla="*/ 296408 w 648510"/>
              <a:gd name="T49" fmla="*/ 667274 h 823608"/>
              <a:gd name="T50" fmla="*/ 230541 w 648510"/>
              <a:gd name="T51" fmla="*/ 711761 h 823608"/>
              <a:gd name="T52" fmla="*/ 164670 w 648510"/>
              <a:gd name="T53" fmla="*/ 730824 h 823608"/>
              <a:gd name="T54" fmla="*/ 138324 w 648510"/>
              <a:gd name="T55" fmla="*/ 743534 h 823608"/>
              <a:gd name="T56" fmla="*/ 111977 w 648510"/>
              <a:gd name="T57" fmla="*/ 749889 h 823608"/>
              <a:gd name="T58" fmla="*/ 65869 w 648510"/>
              <a:gd name="T59" fmla="*/ 768955 h 823608"/>
              <a:gd name="T60" fmla="*/ 26344 w 648510"/>
              <a:gd name="T61" fmla="*/ 794375 h 823608"/>
              <a:gd name="T62" fmla="*/ 0 w 648510"/>
              <a:gd name="T63" fmla="*/ 807085 h 8236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8510" h="823608">
                <a:moveTo>
                  <a:pt x="648510" y="6485"/>
                </a:moveTo>
                <a:cubicBezTo>
                  <a:pt x="637702" y="4323"/>
                  <a:pt x="627107" y="0"/>
                  <a:pt x="616085" y="0"/>
                </a:cubicBezTo>
                <a:cubicBezTo>
                  <a:pt x="579272" y="0"/>
                  <a:pt x="542485" y="2995"/>
                  <a:pt x="505838" y="6485"/>
                </a:cubicBezTo>
                <a:cubicBezTo>
                  <a:pt x="494439" y="7571"/>
                  <a:pt x="472113" y="15565"/>
                  <a:pt x="460442" y="19455"/>
                </a:cubicBezTo>
                <a:cubicBezTo>
                  <a:pt x="416445" y="48787"/>
                  <a:pt x="432554" y="34372"/>
                  <a:pt x="408562" y="58366"/>
                </a:cubicBezTo>
                <a:cubicBezTo>
                  <a:pt x="393933" y="116879"/>
                  <a:pt x="401228" y="93336"/>
                  <a:pt x="389106" y="129702"/>
                </a:cubicBezTo>
                <a:cubicBezTo>
                  <a:pt x="389159" y="129967"/>
                  <a:pt x="399532" y="184507"/>
                  <a:pt x="402076" y="188068"/>
                </a:cubicBezTo>
                <a:cubicBezTo>
                  <a:pt x="408358" y="196863"/>
                  <a:pt x="419939" y="200342"/>
                  <a:pt x="428017" y="207523"/>
                </a:cubicBezTo>
                <a:cubicBezTo>
                  <a:pt x="484923" y="258106"/>
                  <a:pt x="438050" y="225022"/>
                  <a:pt x="479898" y="252919"/>
                </a:cubicBezTo>
                <a:cubicBezTo>
                  <a:pt x="486383" y="263727"/>
                  <a:pt x="494234" y="273826"/>
                  <a:pt x="499353" y="285344"/>
                </a:cubicBezTo>
                <a:cubicBezTo>
                  <a:pt x="518362" y="328114"/>
                  <a:pt x="490812" y="295232"/>
                  <a:pt x="518808" y="337225"/>
                </a:cubicBezTo>
                <a:cubicBezTo>
                  <a:pt x="522200" y="342312"/>
                  <a:pt x="527959" y="345421"/>
                  <a:pt x="531779" y="350195"/>
                </a:cubicBezTo>
                <a:cubicBezTo>
                  <a:pt x="536648" y="356281"/>
                  <a:pt x="540426" y="363166"/>
                  <a:pt x="544749" y="369651"/>
                </a:cubicBezTo>
                <a:cubicBezTo>
                  <a:pt x="542587" y="376136"/>
                  <a:pt x="543098" y="384272"/>
                  <a:pt x="538264" y="389106"/>
                </a:cubicBezTo>
                <a:cubicBezTo>
                  <a:pt x="533430" y="393940"/>
                  <a:pt x="525091" y="392898"/>
                  <a:pt x="518808" y="395591"/>
                </a:cubicBezTo>
                <a:cubicBezTo>
                  <a:pt x="492832" y="406724"/>
                  <a:pt x="497741" y="408965"/>
                  <a:pt x="473413" y="415047"/>
                </a:cubicBezTo>
                <a:lnTo>
                  <a:pt x="421532" y="428017"/>
                </a:lnTo>
                <a:cubicBezTo>
                  <a:pt x="408035" y="482004"/>
                  <a:pt x="424470" y="428627"/>
                  <a:pt x="402076" y="473413"/>
                </a:cubicBezTo>
                <a:cubicBezTo>
                  <a:pt x="394322" y="488921"/>
                  <a:pt x="388233" y="508456"/>
                  <a:pt x="382621" y="525293"/>
                </a:cubicBezTo>
                <a:cubicBezTo>
                  <a:pt x="384783" y="542587"/>
                  <a:pt x="382028" y="561248"/>
                  <a:pt x="389106" y="577174"/>
                </a:cubicBezTo>
                <a:cubicBezTo>
                  <a:pt x="391882" y="583421"/>
                  <a:pt x="407595" y="576892"/>
                  <a:pt x="408562" y="583659"/>
                </a:cubicBezTo>
                <a:cubicBezTo>
                  <a:pt x="413259" y="616542"/>
                  <a:pt x="395489" y="622638"/>
                  <a:pt x="376136" y="635540"/>
                </a:cubicBezTo>
                <a:cubicBezTo>
                  <a:pt x="371813" y="642025"/>
                  <a:pt x="369154" y="650005"/>
                  <a:pt x="363166" y="654995"/>
                </a:cubicBezTo>
                <a:cubicBezTo>
                  <a:pt x="347396" y="668137"/>
                  <a:pt x="329878" y="669139"/>
                  <a:pt x="311285" y="674451"/>
                </a:cubicBezTo>
                <a:cubicBezTo>
                  <a:pt x="304712" y="676329"/>
                  <a:pt x="298315" y="678774"/>
                  <a:pt x="291830" y="680936"/>
                </a:cubicBezTo>
                <a:cubicBezTo>
                  <a:pt x="275568" y="693132"/>
                  <a:pt x="242939" y="718352"/>
                  <a:pt x="226979" y="726332"/>
                </a:cubicBezTo>
                <a:cubicBezTo>
                  <a:pt x="211191" y="734226"/>
                  <a:pt x="180745" y="741133"/>
                  <a:pt x="162127" y="745787"/>
                </a:cubicBezTo>
                <a:cubicBezTo>
                  <a:pt x="153480" y="750110"/>
                  <a:pt x="145239" y="755363"/>
                  <a:pt x="136187" y="758757"/>
                </a:cubicBezTo>
                <a:cubicBezTo>
                  <a:pt x="127842" y="761886"/>
                  <a:pt x="118439" y="761731"/>
                  <a:pt x="110247" y="765242"/>
                </a:cubicBezTo>
                <a:cubicBezTo>
                  <a:pt x="47548" y="792114"/>
                  <a:pt x="139320" y="766081"/>
                  <a:pt x="64851" y="784698"/>
                </a:cubicBezTo>
                <a:cubicBezTo>
                  <a:pt x="51881" y="793345"/>
                  <a:pt x="39307" y="802618"/>
                  <a:pt x="25940" y="810638"/>
                </a:cubicBezTo>
                <a:cubicBezTo>
                  <a:pt x="17650" y="815612"/>
                  <a:pt x="0" y="823608"/>
                  <a:pt x="0" y="823608"/>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フリーフォーム 3"/>
          <p:cNvSpPr>
            <a:spLocks/>
          </p:cNvSpPr>
          <p:nvPr/>
        </p:nvSpPr>
        <p:spPr bwMode="auto">
          <a:xfrm>
            <a:off x="6426200" y="4873625"/>
            <a:ext cx="1160463" cy="388938"/>
          </a:xfrm>
          <a:custGeom>
            <a:avLst/>
            <a:gdLst>
              <a:gd name="T0" fmla="*/ 0 w 1160834"/>
              <a:gd name="T1" fmla="*/ 361121 h 389107"/>
              <a:gd name="T2" fmla="*/ 632904 w 1160834"/>
              <a:gd name="T3" fmla="*/ 251495 h 389107"/>
              <a:gd name="T4" fmla="*/ 671655 w 1160834"/>
              <a:gd name="T5" fmla="*/ 257945 h 389107"/>
              <a:gd name="T6" fmla="*/ 723320 w 1160834"/>
              <a:gd name="T7" fmla="*/ 270841 h 389107"/>
              <a:gd name="T8" fmla="*/ 820193 w 1160834"/>
              <a:gd name="T9" fmla="*/ 283737 h 389107"/>
              <a:gd name="T10" fmla="*/ 846026 w 1160834"/>
              <a:gd name="T11" fmla="*/ 290187 h 389107"/>
              <a:gd name="T12" fmla="*/ 858942 w 1160834"/>
              <a:gd name="T13" fmla="*/ 309532 h 389107"/>
              <a:gd name="T14" fmla="*/ 878316 w 1160834"/>
              <a:gd name="T15" fmla="*/ 322430 h 389107"/>
              <a:gd name="T16" fmla="*/ 897692 w 1160834"/>
              <a:gd name="T17" fmla="*/ 341774 h 389107"/>
              <a:gd name="T18" fmla="*/ 929983 w 1160834"/>
              <a:gd name="T19" fmla="*/ 361121 h 389107"/>
              <a:gd name="T20" fmla="*/ 949356 w 1160834"/>
              <a:gd name="T21" fmla="*/ 374018 h 389107"/>
              <a:gd name="T22" fmla="*/ 975190 w 1160834"/>
              <a:gd name="T23" fmla="*/ 380467 h 389107"/>
              <a:gd name="T24" fmla="*/ 994565 w 1160834"/>
              <a:gd name="T25" fmla="*/ 386916 h 389107"/>
              <a:gd name="T26" fmla="*/ 1013940 w 1160834"/>
              <a:gd name="T27" fmla="*/ 380467 h 389107"/>
              <a:gd name="T28" fmla="*/ 1046230 w 1160834"/>
              <a:gd name="T29" fmla="*/ 361121 h 389107"/>
              <a:gd name="T30" fmla="*/ 1097897 w 1160834"/>
              <a:gd name="T31" fmla="*/ 309532 h 389107"/>
              <a:gd name="T32" fmla="*/ 1110814 w 1160834"/>
              <a:gd name="T33" fmla="*/ 296636 h 389107"/>
              <a:gd name="T34" fmla="*/ 1136644 w 1160834"/>
              <a:gd name="T35" fmla="*/ 257945 h 389107"/>
              <a:gd name="T36" fmla="*/ 1156019 w 1160834"/>
              <a:gd name="T37" fmla="*/ 219252 h 389107"/>
              <a:gd name="T38" fmla="*/ 1143103 w 1160834"/>
              <a:gd name="T39" fmla="*/ 167664 h 389107"/>
              <a:gd name="T40" fmla="*/ 1136644 w 1160834"/>
              <a:gd name="T41" fmla="*/ 141867 h 389107"/>
              <a:gd name="T42" fmla="*/ 1130187 w 1160834"/>
              <a:gd name="T43" fmla="*/ 96731 h 389107"/>
              <a:gd name="T44" fmla="*/ 1110814 w 1160834"/>
              <a:gd name="T45" fmla="*/ 32244 h 389107"/>
              <a:gd name="T46" fmla="*/ 1097897 w 1160834"/>
              <a:gd name="T47" fmla="*/ 0 h 389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0834" h="389107">
                <a:moveTo>
                  <a:pt x="0" y="363166"/>
                </a:moveTo>
                <a:lnTo>
                  <a:pt x="635540" y="252920"/>
                </a:lnTo>
                <a:cubicBezTo>
                  <a:pt x="648536" y="250921"/>
                  <a:pt x="661514" y="257053"/>
                  <a:pt x="674451" y="259405"/>
                </a:cubicBezTo>
                <a:cubicBezTo>
                  <a:pt x="828591" y="287430"/>
                  <a:pt x="625089" y="249877"/>
                  <a:pt x="726332" y="272375"/>
                </a:cubicBezTo>
                <a:cubicBezTo>
                  <a:pt x="755443" y="278844"/>
                  <a:pt x="795507" y="282223"/>
                  <a:pt x="823608" y="285345"/>
                </a:cubicBezTo>
                <a:cubicBezTo>
                  <a:pt x="832255" y="287507"/>
                  <a:pt x="842133" y="286886"/>
                  <a:pt x="849549" y="291830"/>
                </a:cubicBezTo>
                <a:cubicBezTo>
                  <a:pt x="856034" y="296154"/>
                  <a:pt x="857008" y="305775"/>
                  <a:pt x="862519" y="311286"/>
                </a:cubicBezTo>
                <a:cubicBezTo>
                  <a:pt x="868030" y="316797"/>
                  <a:pt x="875986" y="319266"/>
                  <a:pt x="881974" y="324256"/>
                </a:cubicBezTo>
                <a:cubicBezTo>
                  <a:pt x="889020" y="330127"/>
                  <a:pt x="894093" y="338208"/>
                  <a:pt x="901430" y="343711"/>
                </a:cubicBezTo>
                <a:cubicBezTo>
                  <a:pt x="911514" y="351274"/>
                  <a:pt x="923166" y="356485"/>
                  <a:pt x="933855" y="363166"/>
                </a:cubicBezTo>
                <a:cubicBezTo>
                  <a:pt x="940464" y="367297"/>
                  <a:pt x="946146" y="373067"/>
                  <a:pt x="953310" y="376137"/>
                </a:cubicBezTo>
                <a:cubicBezTo>
                  <a:pt x="961502" y="379648"/>
                  <a:pt x="970681" y="380173"/>
                  <a:pt x="979251" y="382622"/>
                </a:cubicBezTo>
                <a:cubicBezTo>
                  <a:pt x="985824" y="384500"/>
                  <a:pt x="992221" y="386945"/>
                  <a:pt x="998706" y="389107"/>
                </a:cubicBezTo>
                <a:cubicBezTo>
                  <a:pt x="1005191" y="386945"/>
                  <a:pt x="1012299" y="386139"/>
                  <a:pt x="1018161" y="382622"/>
                </a:cubicBezTo>
                <a:cubicBezTo>
                  <a:pt x="1062676" y="355914"/>
                  <a:pt x="995469" y="381541"/>
                  <a:pt x="1050587" y="363166"/>
                </a:cubicBezTo>
                <a:lnTo>
                  <a:pt x="1102468" y="311286"/>
                </a:lnTo>
                <a:cubicBezTo>
                  <a:pt x="1106791" y="306962"/>
                  <a:pt x="1112046" y="303402"/>
                  <a:pt x="1115438" y="298315"/>
                </a:cubicBezTo>
                <a:cubicBezTo>
                  <a:pt x="1124085" y="285345"/>
                  <a:pt x="1136448" y="274193"/>
                  <a:pt x="1141378" y="259405"/>
                </a:cubicBezTo>
                <a:cubicBezTo>
                  <a:pt x="1150329" y="232555"/>
                  <a:pt x="1144072" y="245637"/>
                  <a:pt x="1160834" y="220494"/>
                </a:cubicBezTo>
                <a:lnTo>
                  <a:pt x="1147864" y="168613"/>
                </a:lnTo>
                <a:cubicBezTo>
                  <a:pt x="1145702" y="159966"/>
                  <a:pt x="1142638" y="151496"/>
                  <a:pt x="1141378" y="142673"/>
                </a:cubicBezTo>
                <a:cubicBezTo>
                  <a:pt x="1139216" y="127541"/>
                  <a:pt x="1137627" y="112316"/>
                  <a:pt x="1134893" y="97277"/>
                </a:cubicBezTo>
                <a:cubicBezTo>
                  <a:pt x="1130973" y="75717"/>
                  <a:pt x="1122205" y="52728"/>
                  <a:pt x="1115438" y="32426"/>
                </a:cubicBezTo>
                <a:cubicBezTo>
                  <a:pt x="1107425" y="8386"/>
                  <a:pt x="1112010" y="19085"/>
                  <a:pt x="1102468" y="0"/>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フリーフォーム 4"/>
          <p:cNvSpPr>
            <a:spLocks/>
          </p:cNvSpPr>
          <p:nvPr/>
        </p:nvSpPr>
        <p:spPr bwMode="auto">
          <a:xfrm>
            <a:off x="6148388" y="5759450"/>
            <a:ext cx="1273175" cy="538163"/>
          </a:xfrm>
          <a:custGeom>
            <a:avLst/>
            <a:gdLst>
              <a:gd name="T0" fmla="*/ 51712 w 1273499"/>
              <a:gd name="T1" fmla="*/ 0 h 538313"/>
              <a:gd name="T2" fmla="*/ 116342 w 1273499"/>
              <a:gd name="T3" fmla="*/ 394162 h 538313"/>
              <a:gd name="T4" fmla="*/ 84033 w 1273499"/>
              <a:gd name="T5" fmla="*/ 381240 h 538313"/>
              <a:gd name="T6" fmla="*/ 64643 w 1273499"/>
              <a:gd name="T7" fmla="*/ 361853 h 538313"/>
              <a:gd name="T8" fmla="*/ 25849 w 1273499"/>
              <a:gd name="T9" fmla="*/ 271387 h 538313"/>
              <a:gd name="T10" fmla="*/ 19390 w 1273499"/>
              <a:gd name="T11" fmla="*/ 252010 h 538313"/>
              <a:gd name="T12" fmla="*/ 0 w 1273499"/>
              <a:gd name="T13" fmla="*/ 180926 h 538313"/>
              <a:gd name="T14" fmla="*/ 19390 w 1273499"/>
              <a:gd name="T15" fmla="*/ 161543 h 538313"/>
              <a:gd name="T16" fmla="*/ 64643 w 1273499"/>
              <a:gd name="T17" fmla="*/ 142153 h 538313"/>
              <a:gd name="T18" fmla="*/ 116342 w 1273499"/>
              <a:gd name="T19" fmla="*/ 135694 h 538313"/>
              <a:gd name="T20" fmla="*/ 368429 w 1273499"/>
              <a:gd name="T21" fmla="*/ 122775 h 538313"/>
              <a:gd name="T22" fmla="*/ 426600 w 1273499"/>
              <a:gd name="T23" fmla="*/ 116313 h 538313"/>
              <a:gd name="T24" fmla="*/ 452462 w 1273499"/>
              <a:gd name="T25" fmla="*/ 122775 h 538313"/>
              <a:gd name="T26" fmla="*/ 491243 w 1273499"/>
              <a:gd name="T27" fmla="*/ 135694 h 538313"/>
              <a:gd name="T28" fmla="*/ 581735 w 1273499"/>
              <a:gd name="T29" fmla="*/ 148619 h 538313"/>
              <a:gd name="T30" fmla="*/ 620516 w 1273499"/>
              <a:gd name="T31" fmla="*/ 174461 h 538313"/>
              <a:gd name="T32" fmla="*/ 633442 w 1273499"/>
              <a:gd name="T33" fmla="*/ 187393 h 538313"/>
              <a:gd name="T34" fmla="*/ 652834 w 1273499"/>
              <a:gd name="T35" fmla="*/ 193852 h 538313"/>
              <a:gd name="T36" fmla="*/ 678687 w 1273499"/>
              <a:gd name="T37" fmla="*/ 252010 h 538313"/>
              <a:gd name="T38" fmla="*/ 685150 w 1273499"/>
              <a:gd name="T39" fmla="*/ 277849 h 538313"/>
              <a:gd name="T40" fmla="*/ 717468 w 1273499"/>
              <a:gd name="T41" fmla="*/ 336004 h 538313"/>
              <a:gd name="T42" fmla="*/ 736858 w 1273499"/>
              <a:gd name="T43" fmla="*/ 374774 h 538313"/>
              <a:gd name="T44" fmla="*/ 743325 w 1273499"/>
              <a:gd name="T45" fmla="*/ 413547 h 538313"/>
              <a:gd name="T46" fmla="*/ 756249 w 1273499"/>
              <a:gd name="T47" fmla="*/ 439390 h 538313"/>
              <a:gd name="T48" fmla="*/ 775642 w 1273499"/>
              <a:gd name="T49" fmla="*/ 478163 h 538313"/>
              <a:gd name="T50" fmla="*/ 788570 w 1273499"/>
              <a:gd name="T51" fmla="*/ 458779 h 538313"/>
              <a:gd name="T52" fmla="*/ 814424 w 1273499"/>
              <a:gd name="T53" fmla="*/ 439390 h 538313"/>
              <a:gd name="T54" fmla="*/ 943698 w 1273499"/>
              <a:gd name="T55" fmla="*/ 413547 h 538313"/>
              <a:gd name="T56" fmla="*/ 995407 w 1273499"/>
              <a:gd name="T57" fmla="*/ 407082 h 538313"/>
              <a:gd name="T58" fmla="*/ 1053581 w 1273499"/>
              <a:gd name="T59" fmla="*/ 387703 h 538313"/>
              <a:gd name="T60" fmla="*/ 1079437 w 1273499"/>
              <a:gd name="T61" fmla="*/ 368313 h 538313"/>
              <a:gd name="T62" fmla="*/ 1157000 w 1273499"/>
              <a:gd name="T63" fmla="*/ 355394 h 538313"/>
              <a:gd name="T64" fmla="*/ 1195783 w 1273499"/>
              <a:gd name="T65" fmla="*/ 336004 h 538313"/>
              <a:gd name="T66" fmla="*/ 1208710 w 1273499"/>
              <a:gd name="T67" fmla="*/ 316625 h 538313"/>
              <a:gd name="T68" fmla="*/ 1247492 w 1273499"/>
              <a:gd name="T69" fmla="*/ 277849 h 538313"/>
              <a:gd name="T70" fmla="*/ 1260420 w 1273499"/>
              <a:gd name="T71" fmla="*/ 264928 h 538313"/>
              <a:gd name="T72" fmla="*/ 1260420 w 1273499"/>
              <a:gd name="T73" fmla="*/ 187393 h 538313"/>
              <a:gd name="T74" fmla="*/ 1247492 w 1273499"/>
              <a:gd name="T75" fmla="*/ 174461 h 538313"/>
              <a:gd name="T76" fmla="*/ 1221637 w 1273499"/>
              <a:gd name="T77" fmla="*/ 148619 h 538313"/>
              <a:gd name="T78" fmla="*/ 1169928 w 1273499"/>
              <a:gd name="T79" fmla="*/ 109844 h 538313"/>
              <a:gd name="T80" fmla="*/ 1124681 w 1273499"/>
              <a:gd name="T81" fmla="*/ 103385 h 538313"/>
              <a:gd name="T82" fmla="*/ 1079437 w 1273499"/>
              <a:gd name="T83" fmla="*/ 109844 h 538313"/>
              <a:gd name="T84" fmla="*/ 833816 w 1273499"/>
              <a:gd name="T85" fmla="*/ 129235 h 538313"/>
              <a:gd name="T86" fmla="*/ 756249 w 1273499"/>
              <a:gd name="T87" fmla="*/ 135694 h 538313"/>
              <a:gd name="T88" fmla="*/ 691617 w 1273499"/>
              <a:gd name="T89" fmla="*/ 148619 h 538313"/>
              <a:gd name="T90" fmla="*/ 672225 w 1273499"/>
              <a:gd name="T91" fmla="*/ 155084 h 538313"/>
              <a:gd name="T92" fmla="*/ 626975 w 1273499"/>
              <a:gd name="T93" fmla="*/ 161543 h 538313"/>
              <a:gd name="T94" fmla="*/ 562343 w 1273499"/>
              <a:gd name="T95" fmla="*/ 180926 h 538313"/>
              <a:gd name="T96" fmla="*/ 536483 w 1273499"/>
              <a:gd name="T97" fmla="*/ 193852 h 538313"/>
              <a:gd name="T98" fmla="*/ 504168 w 1273499"/>
              <a:gd name="T99" fmla="*/ 226160 h 538313"/>
              <a:gd name="T100" fmla="*/ 478312 w 1273499"/>
              <a:gd name="T101" fmla="*/ 252010 h 538313"/>
              <a:gd name="T102" fmla="*/ 407210 w 1273499"/>
              <a:gd name="T103" fmla="*/ 303695 h 538313"/>
              <a:gd name="T104" fmla="*/ 400750 w 1273499"/>
              <a:gd name="T105" fmla="*/ 323086 h 538313"/>
              <a:gd name="T106" fmla="*/ 387819 w 1273499"/>
              <a:gd name="T107" fmla="*/ 368313 h 538313"/>
              <a:gd name="T108" fmla="*/ 394285 w 1273499"/>
              <a:gd name="T109" fmla="*/ 387703 h 538313"/>
              <a:gd name="T110" fmla="*/ 374892 w 1273499"/>
              <a:gd name="T111" fmla="*/ 426470 h 538313"/>
              <a:gd name="T112" fmla="*/ 368429 w 1273499"/>
              <a:gd name="T113" fmla="*/ 452320 h 538313"/>
              <a:gd name="T114" fmla="*/ 361970 w 1273499"/>
              <a:gd name="T115" fmla="*/ 471698 h 538313"/>
              <a:gd name="T116" fmla="*/ 342579 w 1273499"/>
              <a:gd name="T117" fmla="*/ 529855 h 538313"/>
              <a:gd name="T118" fmla="*/ 381360 w 1273499"/>
              <a:gd name="T119" fmla="*/ 536315 h 5383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73499" h="538313">
                <a:moveTo>
                  <a:pt x="51881" y="0"/>
                </a:moveTo>
                <a:cubicBezTo>
                  <a:pt x="73498" y="131864"/>
                  <a:pt x="105449" y="262445"/>
                  <a:pt x="116732" y="395592"/>
                </a:cubicBezTo>
                <a:cubicBezTo>
                  <a:pt x="117715" y="407192"/>
                  <a:pt x="94178" y="388792"/>
                  <a:pt x="84306" y="382622"/>
                </a:cubicBezTo>
                <a:cubicBezTo>
                  <a:pt x="76529" y="377761"/>
                  <a:pt x="69775" y="370904"/>
                  <a:pt x="64851" y="363166"/>
                </a:cubicBezTo>
                <a:cubicBezTo>
                  <a:pt x="42410" y="327902"/>
                  <a:pt x="38226" y="309232"/>
                  <a:pt x="25940" y="272375"/>
                </a:cubicBezTo>
                <a:cubicBezTo>
                  <a:pt x="23778" y="265890"/>
                  <a:pt x="21113" y="259552"/>
                  <a:pt x="19455" y="252920"/>
                </a:cubicBezTo>
                <a:cubicBezTo>
                  <a:pt x="4827" y="194407"/>
                  <a:pt x="12122" y="217950"/>
                  <a:pt x="0" y="181583"/>
                </a:cubicBezTo>
                <a:cubicBezTo>
                  <a:pt x="6485" y="175098"/>
                  <a:pt x="11992" y="167459"/>
                  <a:pt x="19455" y="162128"/>
                </a:cubicBezTo>
                <a:cubicBezTo>
                  <a:pt x="27089" y="156675"/>
                  <a:pt x="53493" y="144738"/>
                  <a:pt x="64851" y="142673"/>
                </a:cubicBezTo>
                <a:cubicBezTo>
                  <a:pt x="81998" y="139555"/>
                  <a:pt x="99438" y="138350"/>
                  <a:pt x="116732" y="136188"/>
                </a:cubicBezTo>
                <a:cubicBezTo>
                  <a:pt x="218395" y="110772"/>
                  <a:pt x="114294" y="134825"/>
                  <a:pt x="369651" y="123217"/>
                </a:cubicBezTo>
                <a:cubicBezTo>
                  <a:pt x="389206" y="122328"/>
                  <a:pt x="408562" y="118894"/>
                  <a:pt x="428017" y="116732"/>
                </a:cubicBezTo>
                <a:cubicBezTo>
                  <a:pt x="436664" y="118894"/>
                  <a:pt x="445420" y="120656"/>
                  <a:pt x="453957" y="123217"/>
                </a:cubicBezTo>
                <a:cubicBezTo>
                  <a:pt x="467052" y="127146"/>
                  <a:pt x="479382" y="133940"/>
                  <a:pt x="492868" y="136188"/>
                </a:cubicBezTo>
                <a:cubicBezTo>
                  <a:pt x="548970" y="145538"/>
                  <a:pt x="518731" y="141042"/>
                  <a:pt x="583659" y="149158"/>
                </a:cubicBezTo>
                <a:cubicBezTo>
                  <a:pt x="596629" y="157805"/>
                  <a:pt x="611548" y="164075"/>
                  <a:pt x="622570" y="175098"/>
                </a:cubicBezTo>
                <a:cubicBezTo>
                  <a:pt x="626893" y="179422"/>
                  <a:pt x="630297" y="184923"/>
                  <a:pt x="635540" y="188069"/>
                </a:cubicBezTo>
                <a:cubicBezTo>
                  <a:pt x="641402" y="191586"/>
                  <a:pt x="648511" y="192392"/>
                  <a:pt x="654996" y="194554"/>
                </a:cubicBezTo>
                <a:cubicBezTo>
                  <a:pt x="666297" y="217155"/>
                  <a:pt x="672655" y="228077"/>
                  <a:pt x="680936" y="252920"/>
                </a:cubicBezTo>
                <a:cubicBezTo>
                  <a:pt x="683754" y="261375"/>
                  <a:pt x="684292" y="270515"/>
                  <a:pt x="687421" y="278860"/>
                </a:cubicBezTo>
                <a:cubicBezTo>
                  <a:pt x="696789" y="303843"/>
                  <a:pt x="707463" y="312459"/>
                  <a:pt x="719847" y="337226"/>
                </a:cubicBezTo>
                <a:cubicBezTo>
                  <a:pt x="746701" y="390933"/>
                  <a:pt x="702125" y="320369"/>
                  <a:pt x="739302" y="376137"/>
                </a:cubicBezTo>
                <a:cubicBezTo>
                  <a:pt x="741464" y="389107"/>
                  <a:pt x="742009" y="402453"/>
                  <a:pt x="745787" y="415047"/>
                </a:cubicBezTo>
                <a:cubicBezTo>
                  <a:pt x="748565" y="424307"/>
                  <a:pt x="754949" y="432102"/>
                  <a:pt x="758757" y="440988"/>
                </a:cubicBezTo>
                <a:cubicBezTo>
                  <a:pt x="774865" y="478573"/>
                  <a:pt x="753289" y="442514"/>
                  <a:pt x="778213" y="479898"/>
                </a:cubicBezTo>
                <a:cubicBezTo>
                  <a:pt x="782536" y="473413"/>
                  <a:pt x="785672" y="465954"/>
                  <a:pt x="791183" y="460443"/>
                </a:cubicBezTo>
                <a:cubicBezTo>
                  <a:pt x="798826" y="452800"/>
                  <a:pt x="807309" y="445517"/>
                  <a:pt x="817123" y="440988"/>
                </a:cubicBezTo>
                <a:cubicBezTo>
                  <a:pt x="872163" y="415584"/>
                  <a:pt x="885310" y="421522"/>
                  <a:pt x="946825" y="415047"/>
                </a:cubicBezTo>
                <a:cubicBezTo>
                  <a:pt x="964157" y="413223"/>
                  <a:pt x="981515" y="411427"/>
                  <a:pt x="998706" y="408562"/>
                </a:cubicBezTo>
                <a:cubicBezTo>
                  <a:pt x="1015497" y="405764"/>
                  <a:pt x="1043071" y="396885"/>
                  <a:pt x="1057072" y="389107"/>
                </a:cubicBezTo>
                <a:cubicBezTo>
                  <a:pt x="1066520" y="383858"/>
                  <a:pt x="1073136" y="374042"/>
                  <a:pt x="1083013" y="369652"/>
                </a:cubicBezTo>
                <a:cubicBezTo>
                  <a:pt x="1092002" y="365657"/>
                  <a:pt x="1157813" y="357113"/>
                  <a:pt x="1160834" y="356681"/>
                </a:cubicBezTo>
                <a:cubicBezTo>
                  <a:pt x="1176657" y="351407"/>
                  <a:pt x="1187174" y="349797"/>
                  <a:pt x="1199745" y="337226"/>
                </a:cubicBezTo>
                <a:cubicBezTo>
                  <a:pt x="1205256" y="331715"/>
                  <a:pt x="1207537" y="323596"/>
                  <a:pt x="1212715" y="317771"/>
                </a:cubicBezTo>
                <a:cubicBezTo>
                  <a:pt x="1224901" y="304061"/>
                  <a:pt x="1238655" y="291830"/>
                  <a:pt x="1251625" y="278860"/>
                </a:cubicBezTo>
                <a:lnTo>
                  <a:pt x="1264596" y="265890"/>
                </a:lnTo>
                <a:cubicBezTo>
                  <a:pt x="1275248" y="233933"/>
                  <a:pt x="1277628" y="235852"/>
                  <a:pt x="1264596" y="188069"/>
                </a:cubicBezTo>
                <a:cubicBezTo>
                  <a:pt x="1262987" y="182170"/>
                  <a:pt x="1255949" y="179422"/>
                  <a:pt x="1251625" y="175098"/>
                </a:cubicBezTo>
                <a:cubicBezTo>
                  <a:pt x="1238175" y="134747"/>
                  <a:pt x="1256429" y="172216"/>
                  <a:pt x="1225685" y="149158"/>
                </a:cubicBezTo>
                <a:cubicBezTo>
                  <a:pt x="1189897" y="122317"/>
                  <a:pt x="1207102" y="116907"/>
                  <a:pt x="1173804" y="110247"/>
                </a:cubicBezTo>
                <a:cubicBezTo>
                  <a:pt x="1158815" y="107249"/>
                  <a:pt x="1143540" y="105924"/>
                  <a:pt x="1128408" y="103762"/>
                </a:cubicBezTo>
                <a:cubicBezTo>
                  <a:pt x="1113276" y="105924"/>
                  <a:pt x="1098194" y="108461"/>
                  <a:pt x="1083013" y="110247"/>
                </a:cubicBezTo>
                <a:cubicBezTo>
                  <a:pt x="1001135" y="119880"/>
                  <a:pt x="918749" y="123616"/>
                  <a:pt x="836579" y="129703"/>
                </a:cubicBezTo>
                <a:lnTo>
                  <a:pt x="758757" y="136188"/>
                </a:lnTo>
                <a:cubicBezTo>
                  <a:pt x="737140" y="140511"/>
                  <a:pt x="714820" y="142187"/>
                  <a:pt x="693906" y="149158"/>
                </a:cubicBezTo>
                <a:cubicBezTo>
                  <a:pt x="687421" y="151320"/>
                  <a:pt x="681154" y="154302"/>
                  <a:pt x="674451" y="155643"/>
                </a:cubicBezTo>
                <a:cubicBezTo>
                  <a:pt x="659462" y="158641"/>
                  <a:pt x="644094" y="159394"/>
                  <a:pt x="629055" y="162128"/>
                </a:cubicBezTo>
                <a:cubicBezTo>
                  <a:pt x="614428" y="164787"/>
                  <a:pt x="573870" y="176749"/>
                  <a:pt x="564204" y="181583"/>
                </a:cubicBezTo>
                <a:lnTo>
                  <a:pt x="538264" y="194554"/>
                </a:lnTo>
                <a:cubicBezTo>
                  <a:pt x="513281" y="232026"/>
                  <a:pt x="539467" y="198154"/>
                  <a:pt x="505838" y="226979"/>
                </a:cubicBezTo>
                <a:cubicBezTo>
                  <a:pt x="496554" y="234937"/>
                  <a:pt x="489292" y="245092"/>
                  <a:pt x="479898" y="252920"/>
                </a:cubicBezTo>
                <a:cubicBezTo>
                  <a:pt x="450845" y="277131"/>
                  <a:pt x="435524" y="286825"/>
                  <a:pt x="408562" y="304800"/>
                </a:cubicBezTo>
                <a:cubicBezTo>
                  <a:pt x="406400" y="311285"/>
                  <a:pt x="403954" y="317683"/>
                  <a:pt x="402076" y="324256"/>
                </a:cubicBezTo>
                <a:cubicBezTo>
                  <a:pt x="385781" y="381285"/>
                  <a:pt x="404662" y="322982"/>
                  <a:pt x="389106" y="369652"/>
                </a:cubicBezTo>
                <a:cubicBezTo>
                  <a:pt x="391268" y="376137"/>
                  <a:pt x="395591" y="382271"/>
                  <a:pt x="395591" y="389107"/>
                </a:cubicBezTo>
                <a:cubicBezTo>
                  <a:pt x="395591" y="402532"/>
                  <a:pt x="382694" y="418181"/>
                  <a:pt x="376136" y="428017"/>
                </a:cubicBezTo>
                <a:cubicBezTo>
                  <a:pt x="373974" y="436664"/>
                  <a:pt x="372100" y="445388"/>
                  <a:pt x="369651" y="453958"/>
                </a:cubicBezTo>
                <a:cubicBezTo>
                  <a:pt x="367773" y="460531"/>
                  <a:pt x="364649" y="466740"/>
                  <a:pt x="363166" y="473413"/>
                </a:cubicBezTo>
                <a:cubicBezTo>
                  <a:pt x="351517" y="525836"/>
                  <a:pt x="366277" y="497931"/>
                  <a:pt x="343710" y="531779"/>
                </a:cubicBezTo>
                <a:cubicBezTo>
                  <a:pt x="373845" y="539313"/>
                  <a:pt x="360738" y="538264"/>
                  <a:pt x="382621" y="538264"/>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フリーフォーム 5"/>
          <p:cNvSpPr>
            <a:spLocks/>
          </p:cNvSpPr>
          <p:nvPr/>
        </p:nvSpPr>
        <p:spPr bwMode="auto">
          <a:xfrm>
            <a:off x="2703513" y="5837238"/>
            <a:ext cx="565150" cy="479425"/>
          </a:xfrm>
          <a:custGeom>
            <a:avLst/>
            <a:gdLst>
              <a:gd name="T0" fmla="*/ 497080 w 564205"/>
              <a:gd name="T1" fmla="*/ 25612 h 479898"/>
              <a:gd name="T2" fmla="*/ 483826 w 564205"/>
              <a:gd name="T3" fmla="*/ 102440 h 479898"/>
              <a:gd name="T4" fmla="*/ 457315 w 564205"/>
              <a:gd name="T5" fmla="*/ 140855 h 479898"/>
              <a:gd name="T6" fmla="*/ 444059 w 564205"/>
              <a:gd name="T7" fmla="*/ 160062 h 479898"/>
              <a:gd name="T8" fmla="*/ 424176 w 564205"/>
              <a:gd name="T9" fmla="*/ 172867 h 479898"/>
              <a:gd name="T10" fmla="*/ 424176 w 564205"/>
              <a:gd name="T11" fmla="*/ 262502 h 479898"/>
              <a:gd name="T12" fmla="*/ 450688 w 564205"/>
              <a:gd name="T13" fmla="*/ 288112 h 479898"/>
              <a:gd name="T14" fmla="*/ 490453 w 564205"/>
              <a:gd name="T15" fmla="*/ 332931 h 479898"/>
              <a:gd name="T16" fmla="*/ 510336 w 564205"/>
              <a:gd name="T17" fmla="*/ 358540 h 479898"/>
              <a:gd name="T18" fmla="*/ 536848 w 564205"/>
              <a:gd name="T19" fmla="*/ 364943 h 479898"/>
              <a:gd name="T20" fmla="*/ 576615 w 564205"/>
              <a:gd name="T21" fmla="*/ 384150 h 479898"/>
              <a:gd name="T22" fmla="*/ 569986 w 564205"/>
              <a:gd name="T23" fmla="*/ 409761 h 479898"/>
              <a:gd name="T24" fmla="*/ 516965 w 564205"/>
              <a:gd name="T25" fmla="*/ 454578 h 479898"/>
              <a:gd name="T26" fmla="*/ 450688 w 564205"/>
              <a:gd name="T27" fmla="*/ 473785 h 479898"/>
              <a:gd name="T28" fmla="*/ 344643 w 564205"/>
              <a:gd name="T29" fmla="*/ 467383 h 479898"/>
              <a:gd name="T30" fmla="*/ 258482 w 564205"/>
              <a:gd name="T31" fmla="*/ 448175 h 479898"/>
              <a:gd name="T32" fmla="*/ 231971 w 564205"/>
              <a:gd name="T33" fmla="*/ 416163 h 479898"/>
              <a:gd name="T34" fmla="*/ 238599 w 564205"/>
              <a:gd name="T35" fmla="*/ 377747 h 479898"/>
              <a:gd name="T36" fmla="*/ 245227 w 564205"/>
              <a:gd name="T37" fmla="*/ 300918 h 479898"/>
              <a:gd name="T38" fmla="*/ 251854 w 564205"/>
              <a:gd name="T39" fmla="*/ 281710 h 479898"/>
              <a:gd name="T40" fmla="*/ 265110 w 564205"/>
              <a:gd name="T41" fmla="*/ 268905 h 479898"/>
              <a:gd name="T42" fmla="*/ 278366 w 564205"/>
              <a:gd name="T43" fmla="*/ 230490 h 479898"/>
              <a:gd name="T44" fmla="*/ 284994 w 564205"/>
              <a:gd name="T45" fmla="*/ 211282 h 479898"/>
              <a:gd name="T46" fmla="*/ 298249 w 564205"/>
              <a:gd name="T47" fmla="*/ 192074 h 479898"/>
              <a:gd name="T48" fmla="*/ 304876 w 564205"/>
              <a:gd name="T49" fmla="*/ 140855 h 479898"/>
              <a:gd name="T50" fmla="*/ 298249 w 564205"/>
              <a:gd name="T51" fmla="*/ 96037 h 479898"/>
              <a:gd name="T52" fmla="*/ 278366 w 564205"/>
              <a:gd name="T53" fmla="*/ 32009 h 479898"/>
              <a:gd name="T54" fmla="*/ 251854 w 564205"/>
              <a:gd name="T55" fmla="*/ 0 h 479898"/>
              <a:gd name="T56" fmla="*/ 212089 w 564205"/>
              <a:gd name="T57" fmla="*/ 64025 h 479898"/>
              <a:gd name="T58" fmla="*/ 192205 w 564205"/>
              <a:gd name="T59" fmla="*/ 70427 h 479898"/>
              <a:gd name="T60" fmla="*/ 178949 w 564205"/>
              <a:gd name="T61" fmla="*/ 89635 h 479898"/>
              <a:gd name="T62" fmla="*/ 159067 w 564205"/>
              <a:gd name="T63" fmla="*/ 96037 h 479898"/>
              <a:gd name="T64" fmla="*/ 145811 w 564205"/>
              <a:gd name="T65" fmla="*/ 108843 h 479898"/>
              <a:gd name="T66" fmla="*/ 139183 w 564205"/>
              <a:gd name="T67" fmla="*/ 128050 h 479898"/>
              <a:gd name="T68" fmla="*/ 125927 w 564205"/>
              <a:gd name="T69" fmla="*/ 140855 h 479898"/>
              <a:gd name="T70" fmla="*/ 112672 w 564205"/>
              <a:gd name="T71" fmla="*/ 179270 h 479898"/>
              <a:gd name="T72" fmla="*/ 106044 w 564205"/>
              <a:gd name="T73" fmla="*/ 211282 h 479898"/>
              <a:gd name="T74" fmla="*/ 99416 w 564205"/>
              <a:gd name="T75" fmla="*/ 230490 h 479898"/>
              <a:gd name="T76" fmla="*/ 86161 w 564205"/>
              <a:gd name="T77" fmla="*/ 281710 h 479898"/>
              <a:gd name="T78" fmla="*/ 72905 w 564205"/>
              <a:gd name="T79" fmla="*/ 294515 h 479898"/>
              <a:gd name="T80" fmla="*/ 59650 w 564205"/>
              <a:gd name="T81" fmla="*/ 313722 h 479898"/>
              <a:gd name="T82" fmla="*/ 19885 w 564205"/>
              <a:gd name="T83" fmla="*/ 339333 h 479898"/>
              <a:gd name="T84" fmla="*/ 0 w 564205"/>
              <a:gd name="T85" fmla="*/ 358540 h 4798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4205" h="479898">
                <a:moveTo>
                  <a:pt x="486383" y="25940"/>
                </a:moveTo>
                <a:cubicBezTo>
                  <a:pt x="485774" y="30809"/>
                  <a:pt x="480554" y="89478"/>
                  <a:pt x="473413" y="103761"/>
                </a:cubicBezTo>
                <a:cubicBezTo>
                  <a:pt x="466442" y="117704"/>
                  <a:pt x="456120" y="129702"/>
                  <a:pt x="447473" y="142672"/>
                </a:cubicBezTo>
                <a:cubicBezTo>
                  <a:pt x="443150" y="149157"/>
                  <a:pt x="440987" y="157803"/>
                  <a:pt x="434502" y="162127"/>
                </a:cubicBezTo>
                <a:lnTo>
                  <a:pt x="415047" y="175098"/>
                </a:lnTo>
                <a:cubicBezTo>
                  <a:pt x="403723" y="209069"/>
                  <a:pt x="398471" y="216162"/>
                  <a:pt x="415047" y="265889"/>
                </a:cubicBezTo>
                <a:cubicBezTo>
                  <a:pt x="418914" y="277490"/>
                  <a:pt x="432341" y="283183"/>
                  <a:pt x="440988" y="291830"/>
                </a:cubicBezTo>
                <a:cubicBezTo>
                  <a:pt x="453715" y="330011"/>
                  <a:pt x="438359" y="295686"/>
                  <a:pt x="479898" y="337225"/>
                </a:cubicBezTo>
                <a:cubicBezTo>
                  <a:pt x="487541" y="344868"/>
                  <a:pt x="490559" y="356883"/>
                  <a:pt x="499354" y="363166"/>
                </a:cubicBezTo>
                <a:cubicBezTo>
                  <a:pt x="506607" y="368346"/>
                  <a:pt x="516724" y="367202"/>
                  <a:pt x="525294" y="369651"/>
                </a:cubicBezTo>
                <a:cubicBezTo>
                  <a:pt x="548787" y="376363"/>
                  <a:pt x="542888" y="374896"/>
                  <a:pt x="564205" y="389106"/>
                </a:cubicBezTo>
                <a:cubicBezTo>
                  <a:pt x="562043" y="397753"/>
                  <a:pt x="562664" y="407631"/>
                  <a:pt x="557720" y="415047"/>
                </a:cubicBezTo>
                <a:cubicBezTo>
                  <a:pt x="551038" y="425071"/>
                  <a:pt x="522076" y="453226"/>
                  <a:pt x="505839" y="460442"/>
                </a:cubicBezTo>
                <a:cubicBezTo>
                  <a:pt x="485536" y="469466"/>
                  <a:pt x="462549" y="474508"/>
                  <a:pt x="440988" y="479898"/>
                </a:cubicBezTo>
                <a:cubicBezTo>
                  <a:pt x="406401" y="477736"/>
                  <a:pt x="371652" y="477385"/>
                  <a:pt x="337226" y="473413"/>
                </a:cubicBezTo>
                <a:cubicBezTo>
                  <a:pt x="293455" y="468362"/>
                  <a:pt x="284674" y="464542"/>
                  <a:pt x="252920" y="453957"/>
                </a:cubicBezTo>
                <a:cubicBezTo>
                  <a:pt x="246471" y="447508"/>
                  <a:pt x="228002" y="430737"/>
                  <a:pt x="226979" y="421532"/>
                </a:cubicBezTo>
                <a:cubicBezTo>
                  <a:pt x="225527" y="408463"/>
                  <a:pt x="232012" y="395690"/>
                  <a:pt x="233464" y="382621"/>
                </a:cubicBezTo>
                <a:cubicBezTo>
                  <a:pt x="236339" y="356750"/>
                  <a:pt x="236509" y="330602"/>
                  <a:pt x="239949" y="304800"/>
                </a:cubicBezTo>
                <a:cubicBezTo>
                  <a:pt x="240852" y="298024"/>
                  <a:pt x="242917" y="291206"/>
                  <a:pt x="246434" y="285344"/>
                </a:cubicBezTo>
                <a:cubicBezTo>
                  <a:pt x="249580" y="280101"/>
                  <a:pt x="255081" y="276697"/>
                  <a:pt x="259405" y="272374"/>
                </a:cubicBezTo>
                <a:lnTo>
                  <a:pt x="272375" y="233464"/>
                </a:lnTo>
                <a:cubicBezTo>
                  <a:pt x="274537" y="226979"/>
                  <a:pt x="275068" y="219696"/>
                  <a:pt x="278860" y="214008"/>
                </a:cubicBezTo>
                <a:lnTo>
                  <a:pt x="291830" y="194553"/>
                </a:lnTo>
                <a:cubicBezTo>
                  <a:pt x="293992" y="177259"/>
                  <a:pt x="298315" y="160100"/>
                  <a:pt x="298315" y="142672"/>
                </a:cubicBezTo>
                <a:cubicBezTo>
                  <a:pt x="298315" y="127386"/>
                  <a:pt x="294564" y="112315"/>
                  <a:pt x="291830" y="97276"/>
                </a:cubicBezTo>
                <a:cubicBezTo>
                  <a:pt x="289564" y="84815"/>
                  <a:pt x="276605" y="38769"/>
                  <a:pt x="272375" y="32425"/>
                </a:cubicBezTo>
                <a:cubicBezTo>
                  <a:pt x="256013" y="7883"/>
                  <a:pt x="264916" y="18481"/>
                  <a:pt x="246434" y="0"/>
                </a:cubicBezTo>
                <a:cubicBezTo>
                  <a:pt x="240082" y="12704"/>
                  <a:pt x="216914" y="61721"/>
                  <a:pt x="207524" y="64851"/>
                </a:cubicBezTo>
                <a:lnTo>
                  <a:pt x="188068" y="71336"/>
                </a:lnTo>
                <a:cubicBezTo>
                  <a:pt x="183745" y="77821"/>
                  <a:pt x="181184" y="85922"/>
                  <a:pt x="175098" y="90791"/>
                </a:cubicBezTo>
                <a:cubicBezTo>
                  <a:pt x="169760" y="95061"/>
                  <a:pt x="161505" y="93759"/>
                  <a:pt x="155643" y="97276"/>
                </a:cubicBezTo>
                <a:cubicBezTo>
                  <a:pt x="150400" y="100422"/>
                  <a:pt x="146996" y="105923"/>
                  <a:pt x="142673" y="110247"/>
                </a:cubicBezTo>
                <a:cubicBezTo>
                  <a:pt x="140511" y="116732"/>
                  <a:pt x="139705" y="123840"/>
                  <a:pt x="136188" y="129702"/>
                </a:cubicBezTo>
                <a:cubicBezTo>
                  <a:pt x="133042" y="134945"/>
                  <a:pt x="125951" y="137203"/>
                  <a:pt x="123217" y="142672"/>
                </a:cubicBezTo>
                <a:cubicBezTo>
                  <a:pt x="117103" y="154900"/>
                  <a:pt x="112928" y="168177"/>
                  <a:pt x="110247" y="181583"/>
                </a:cubicBezTo>
                <a:cubicBezTo>
                  <a:pt x="108085" y="192391"/>
                  <a:pt x="106435" y="203315"/>
                  <a:pt x="103762" y="214008"/>
                </a:cubicBezTo>
                <a:cubicBezTo>
                  <a:pt x="102104" y="220640"/>
                  <a:pt x="98935" y="226832"/>
                  <a:pt x="97277" y="233464"/>
                </a:cubicBezTo>
                <a:cubicBezTo>
                  <a:pt x="95284" y="241435"/>
                  <a:pt x="90660" y="274755"/>
                  <a:pt x="84307" y="285344"/>
                </a:cubicBezTo>
                <a:cubicBezTo>
                  <a:pt x="81161" y="290587"/>
                  <a:pt x="75157" y="293541"/>
                  <a:pt x="71337" y="298315"/>
                </a:cubicBezTo>
                <a:cubicBezTo>
                  <a:pt x="66468" y="304401"/>
                  <a:pt x="64232" y="312638"/>
                  <a:pt x="58366" y="317770"/>
                </a:cubicBezTo>
                <a:cubicBezTo>
                  <a:pt x="46635" y="328035"/>
                  <a:pt x="30478" y="332688"/>
                  <a:pt x="19456" y="343710"/>
                </a:cubicBezTo>
                <a:lnTo>
                  <a:pt x="0" y="363166"/>
                </a:ln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フリーフォーム 6"/>
          <p:cNvSpPr>
            <a:spLocks/>
          </p:cNvSpPr>
          <p:nvPr/>
        </p:nvSpPr>
        <p:spPr bwMode="auto">
          <a:xfrm>
            <a:off x="5986463" y="5032375"/>
            <a:ext cx="517525" cy="609600"/>
          </a:xfrm>
          <a:custGeom>
            <a:avLst/>
            <a:gdLst>
              <a:gd name="T0" fmla="*/ 0 w 518809"/>
              <a:gd name="T1" fmla="*/ 0 h 610062"/>
              <a:gd name="T2" fmla="*/ 50236 w 518809"/>
              <a:gd name="T3" fmla="*/ 346763 h 610062"/>
              <a:gd name="T4" fmla="*/ 69074 w 518809"/>
              <a:gd name="T5" fmla="*/ 359606 h 610062"/>
              <a:gd name="T6" fmla="*/ 87914 w 518809"/>
              <a:gd name="T7" fmla="*/ 423823 h 610062"/>
              <a:gd name="T8" fmla="*/ 100472 w 518809"/>
              <a:gd name="T9" fmla="*/ 488038 h 610062"/>
              <a:gd name="T10" fmla="*/ 119312 w 518809"/>
              <a:gd name="T11" fmla="*/ 494459 h 610062"/>
              <a:gd name="T12" fmla="*/ 163270 w 518809"/>
              <a:gd name="T13" fmla="*/ 520144 h 610062"/>
              <a:gd name="T14" fmla="*/ 200944 w 518809"/>
              <a:gd name="T15" fmla="*/ 532988 h 610062"/>
              <a:gd name="T16" fmla="*/ 232343 w 518809"/>
              <a:gd name="T17" fmla="*/ 558675 h 610062"/>
              <a:gd name="T18" fmla="*/ 270020 w 518809"/>
              <a:gd name="T19" fmla="*/ 577939 h 610062"/>
              <a:gd name="T20" fmla="*/ 301417 w 518809"/>
              <a:gd name="T21" fmla="*/ 571519 h 610062"/>
              <a:gd name="T22" fmla="*/ 313973 w 518809"/>
              <a:gd name="T23" fmla="*/ 558675 h 610062"/>
              <a:gd name="T24" fmla="*/ 339095 w 518809"/>
              <a:gd name="T25" fmla="*/ 552254 h 610062"/>
              <a:gd name="T26" fmla="*/ 351653 w 518809"/>
              <a:gd name="T27" fmla="*/ 539409 h 610062"/>
              <a:gd name="T28" fmla="*/ 357933 w 518809"/>
              <a:gd name="T29" fmla="*/ 520144 h 610062"/>
              <a:gd name="T30" fmla="*/ 370492 w 518809"/>
              <a:gd name="T31" fmla="*/ 500881 h 610062"/>
              <a:gd name="T32" fmla="*/ 376772 w 518809"/>
              <a:gd name="T33" fmla="*/ 520144 h 610062"/>
              <a:gd name="T34" fmla="*/ 351653 w 518809"/>
              <a:gd name="T35" fmla="*/ 565095 h 610062"/>
              <a:gd name="T36" fmla="*/ 339095 w 518809"/>
              <a:gd name="T37" fmla="*/ 584359 h 610062"/>
              <a:gd name="T38" fmla="*/ 470965 w 518809"/>
              <a:gd name="T39" fmla="*/ 597203 h 610062"/>
              <a:gd name="T40" fmla="*/ 483519 w 518809"/>
              <a:gd name="T41" fmla="*/ 577939 h 610062"/>
              <a:gd name="T42" fmla="*/ 496083 w 518809"/>
              <a:gd name="T43" fmla="*/ 565095 h 610062"/>
              <a:gd name="T44" fmla="*/ 502363 w 518809"/>
              <a:gd name="T45" fmla="*/ 532988 h 610062"/>
              <a:gd name="T46" fmla="*/ 496083 w 518809"/>
              <a:gd name="T47" fmla="*/ 500881 h 610062"/>
              <a:gd name="T48" fmla="*/ 477242 w 518809"/>
              <a:gd name="T49" fmla="*/ 494459 h 610062"/>
              <a:gd name="T50" fmla="*/ 445846 w 518809"/>
              <a:gd name="T51" fmla="*/ 468772 h 610062"/>
              <a:gd name="T52" fmla="*/ 427008 w 518809"/>
              <a:gd name="T53" fmla="*/ 436666 h 610062"/>
              <a:gd name="T54" fmla="*/ 420729 w 518809"/>
              <a:gd name="T55" fmla="*/ 417399 h 610062"/>
              <a:gd name="T56" fmla="*/ 395610 w 518809"/>
              <a:gd name="T57" fmla="*/ 410979 h 610062"/>
              <a:gd name="T58" fmla="*/ 263741 w 518809"/>
              <a:gd name="T59" fmla="*/ 417399 h 6100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8809" h="610062">
                <a:moveTo>
                  <a:pt x="0" y="0"/>
                </a:moveTo>
                <a:cubicBezTo>
                  <a:pt x="17294" y="116732"/>
                  <a:pt x="29136" y="234402"/>
                  <a:pt x="51881" y="350195"/>
                </a:cubicBezTo>
                <a:cubicBezTo>
                  <a:pt x="53383" y="357843"/>
                  <a:pt x="67205" y="356557"/>
                  <a:pt x="71336" y="363166"/>
                </a:cubicBezTo>
                <a:cubicBezTo>
                  <a:pt x="77917" y="373696"/>
                  <a:pt x="86995" y="412827"/>
                  <a:pt x="90792" y="428017"/>
                </a:cubicBezTo>
                <a:cubicBezTo>
                  <a:pt x="84829" y="475719"/>
                  <a:pt x="69141" y="475556"/>
                  <a:pt x="103762" y="492868"/>
                </a:cubicBezTo>
                <a:cubicBezTo>
                  <a:pt x="109876" y="495925"/>
                  <a:pt x="116732" y="497191"/>
                  <a:pt x="123217" y="499353"/>
                </a:cubicBezTo>
                <a:cubicBezTo>
                  <a:pt x="143980" y="530498"/>
                  <a:pt x="126170" y="513718"/>
                  <a:pt x="168613" y="525293"/>
                </a:cubicBezTo>
                <a:cubicBezTo>
                  <a:pt x="181803" y="528890"/>
                  <a:pt x="207524" y="538263"/>
                  <a:pt x="207524" y="538263"/>
                </a:cubicBezTo>
                <a:cubicBezTo>
                  <a:pt x="219588" y="550328"/>
                  <a:pt x="223586" y="556023"/>
                  <a:pt x="239949" y="564204"/>
                </a:cubicBezTo>
                <a:cubicBezTo>
                  <a:pt x="293653" y="591056"/>
                  <a:pt x="223096" y="546485"/>
                  <a:pt x="278860" y="583659"/>
                </a:cubicBezTo>
                <a:cubicBezTo>
                  <a:pt x="289668" y="581497"/>
                  <a:pt x="301154" y="581516"/>
                  <a:pt x="311285" y="577174"/>
                </a:cubicBezTo>
                <a:cubicBezTo>
                  <a:pt x="316905" y="574765"/>
                  <a:pt x="318787" y="566938"/>
                  <a:pt x="324256" y="564204"/>
                </a:cubicBezTo>
                <a:cubicBezTo>
                  <a:pt x="332228" y="560218"/>
                  <a:pt x="341549" y="559881"/>
                  <a:pt x="350196" y="557719"/>
                </a:cubicBezTo>
                <a:cubicBezTo>
                  <a:pt x="354519" y="553395"/>
                  <a:pt x="360020" y="549991"/>
                  <a:pt x="363166" y="544748"/>
                </a:cubicBezTo>
                <a:cubicBezTo>
                  <a:pt x="366683" y="538886"/>
                  <a:pt x="366594" y="531407"/>
                  <a:pt x="369651" y="525293"/>
                </a:cubicBezTo>
                <a:cubicBezTo>
                  <a:pt x="373137" y="518322"/>
                  <a:pt x="378298" y="512323"/>
                  <a:pt x="382621" y="505838"/>
                </a:cubicBezTo>
                <a:cubicBezTo>
                  <a:pt x="384783" y="512323"/>
                  <a:pt x="390074" y="518526"/>
                  <a:pt x="389107" y="525293"/>
                </a:cubicBezTo>
                <a:cubicBezTo>
                  <a:pt x="388405" y="530207"/>
                  <a:pt x="368797" y="565761"/>
                  <a:pt x="363166" y="570689"/>
                </a:cubicBezTo>
                <a:cubicBezTo>
                  <a:pt x="332282" y="597712"/>
                  <a:pt x="300304" y="602617"/>
                  <a:pt x="350196" y="590144"/>
                </a:cubicBezTo>
                <a:cubicBezTo>
                  <a:pt x="460367" y="612179"/>
                  <a:pt x="414855" y="615037"/>
                  <a:pt x="486383" y="603114"/>
                </a:cubicBezTo>
                <a:cubicBezTo>
                  <a:pt x="490706" y="596629"/>
                  <a:pt x="494484" y="589745"/>
                  <a:pt x="499353" y="583659"/>
                </a:cubicBezTo>
                <a:cubicBezTo>
                  <a:pt x="503173" y="578885"/>
                  <a:pt x="509915" y="576309"/>
                  <a:pt x="512324" y="570689"/>
                </a:cubicBezTo>
                <a:cubicBezTo>
                  <a:pt x="516666" y="560558"/>
                  <a:pt x="516647" y="549072"/>
                  <a:pt x="518809" y="538263"/>
                </a:cubicBezTo>
                <a:cubicBezTo>
                  <a:pt x="516647" y="527455"/>
                  <a:pt x="518438" y="515009"/>
                  <a:pt x="512324" y="505838"/>
                </a:cubicBezTo>
                <a:cubicBezTo>
                  <a:pt x="508532" y="500150"/>
                  <a:pt x="498982" y="502410"/>
                  <a:pt x="492868" y="499353"/>
                </a:cubicBezTo>
                <a:cubicBezTo>
                  <a:pt x="476506" y="491172"/>
                  <a:pt x="472507" y="485477"/>
                  <a:pt x="460443" y="473412"/>
                </a:cubicBezTo>
                <a:cubicBezTo>
                  <a:pt x="442071" y="418297"/>
                  <a:pt x="467695" y="485499"/>
                  <a:pt x="440987" y="440987"/>
                </a:cubicBezTo>
                <a:cubicBezTo>
                  <a:pt x="437470" y="435125"/>
                  <a:pt x="439840" y="425802"/>
                  <a:pt x="434502" y="421531"/>
                </a:cubicBezTo>
                <a:cubicBezTo>
                  <a:pt x="427542" y="415963"/>
                  <a:pt x="417209" y="417208"/>
                  <a:pt x="408562" y="415046"/>
                </a:cubicBezTo>
                <a:cubicBezTo>
                  <a:pt x="294013" y="422205"/>
                  <a:pt x="339455" y="421531"/>
                  <a:pt x="272375" y="421531"/>
                </a:cubicBezTo>
              </a:path>
            </a:pathLst>
          </a:custGeom>
          <a:noFill/>
          <a:ln w="12700" cap="flat" cmpd="sng" algn="ctr">
            <a:solidFill>
              <a:srgbClr val="FFC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テキスト ボックス 7"/>
          <p:cNvSpPr txBox="1">
            <a:spLocks noChangeArrowheads="1"/>
          </p:cNvSpPr>
          <p:nvPr/>
        </p:nvSpPr>
        <p:spPr bwMode="auto">
          <a:xfrm>
            <a:off x="6873875" y="4664075"/>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solidFill>
                  <a:srgbClr val="FFC000"/>
                </a:solidFill>
                <a:ea typeface="ＭＳ Ｐゴシック" panose="020B0600070205080204" pitchFamily="50" charset="-128"/>
              </a:rPr>
              <a:t>p</a:t>
            </a:r>
            <a:r>
              <a:rPr kumimoji="1" lang="en-US" altLang="ja-JP" sz="1800">
                <a:solidFill>
                  <a:srgbClr val="FFC000"/>
                </a:solidFill>
                <a:ea typeface="ＭＳ Ｐゴシック" panose="020B0600070205080204" pitchFamily="50" charset="-128"/>
              </a:rPr>
              <a:t>+</a:t>
            </a:r>
            <a:r>
              <a:rPr kumimoji="1" lang="en-US" altLang="ja-JP" sz="1800" i="1">
                <a:solidFill>
                  <a:srgbClr val="FFC000"/>
                </a:solidFill>
                <a:ea typeface="ＭＳ Ｐゴシック" panose="020B0600070205080204" pitchFamily="50" charset="-128"/>
              </a:rPr>
              <a:t>p</a:t>
            </a:r>
            <a:endParaRPr kumimoji="1" lang="ja-JP" altLang="en-US" sz="1800" i="1">
              <a:solidFill>
                <a:srgbClr val="FFC000"/>
              </a:solidFill>
              <a:ea typeface="ＭＳ Ｐゴシック" panose="020B0600070205080204" pitchFamily="50" charset="-128"/>
            </a:endParaRPr>
          </a:p>
        </p:txBody>
      </p:sp>
      <p:sp>
        <p:nvSpPr>
          <p:cNvPr id="29" name="テキスト ボックス 28"/>
          <p:cNvSpPr txBox="1">
            <a:spLocks noChangeArrowheads="1"/>
          </p:cNvSpPr>
          <p:nvPr/>
        </p:nvSpPr>
        <p:spPr bwMode="auto">
          <a:xfrm>
            <a:off x="2166938" y="5670550"/>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solidFill>
                  <a:srgbClr val="FFC000"/>
                </a:solidFill>
                <a:ea typeface="ＭＳ Ｐゴシック" panose="020B0600070205080204" pitchFamily="50" charset="-128"/>
              </a:rPr>
              <a:t>p</a:t>
            </a:r>
            <a:r>
              <a:rPr kumimoji="1" lang="en-US" altLang="ja-JP" sz="1800">
                <a:solidFill>
                  <a:srgbClr val="FFC000"/>
                </a:solidFill>
                <a:ea typeface="ＭＳ Ｐゴシック" panose="020B0600070205080204" pitchFamily="50" charset="-128"/>
              </a:rPr>
              <a:t>+</a:t>
            </a:r>
            <a:r>
              <a:rPr kumimoji="1" lang="en-US" altLang="ja-JP" sz="1800" i="1">
                <a:solidFill>
                  <a:srgbClr val="FFC000"/>
                </a:solidFill>
                <a:ea typeface="ＭＳ Ｐゴシック" panose="020B0600070205080204" pitchFamily="50" charset="-128"/>
              </a:rPr>
              <a:t>p</a:t>
            </a:r>
            <a:endParaRPr kumimoji="1" lang="ja-JP" altLang="en-US" sz="1800" i="1">
              <a:solidFill>
                <a:srgbClr val="FFC000"/>
              </a:solidFill>
              <a:ea typeface="ＭＳ Ｐゴシック" panose="020B0600070205080204" pitchFamily="50" charset="-128"/>
            </a:endParaRPr>
          </a:p>
        </p:txBody>
      </p:sp>
      <p:sp>
        <p:nvSpPr>
          <p:cNvPr id="30" name="テキスト ボックス 29"/>
          <p:cNvSpPr txBox="1">
            <a:spLocks noChangeArrowheads="1"/>
          </p:cNvSpPr>
          <p:nvPr/>
        </p:nvSpPr>
        <p:spPr bwMode="auto">
          <a:xfrm>
            <a:off x="7280275" y="5527675"/>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solidFill>
                  <a:srgbClr val="FFC000"/>
                </a:solidFill>
                <a:ea typeface="ＭＳ Ｐゴシック" panose="020B0600070205080204" pitchFamily="50" charset="-128"/>
              </a:rPr>
              <a:t>p</a:t>
            </a:r>
            <a:r>
              <a:rPr kumimoji="1" lang="en-US" altLang="ja-JP" sz="1800">
                <a:solidFill>
                  <a:srgbClr val="FFC000"/>
                </a:solidFill>
                <a:ea typeface="ＭＳ Ｐゴシック" panose="020B0600070205080204" pitchFamily="50" charset="-128"/>
              </a:rPr>
              <a:t>+</a:t>
            </a:r>
            <a:r>
              <a:rPr kumimoji="1" lang="en-US" altLang="ja-JP" sz="1800" i="1">
                <a:solidFill>
                  <a:srgbClr val="FFC000"/>
                </a:solidFill>
                <a:ea typeface="ＭＳ Ｐゴシック" panose="020B0600070205080204" pitchFamily="50" charset="-128"/>
              </a:rPr>
              <a:t>p</a:t>
            </a:r>
            <a:endParaRPr kumimoji="1" lang="ja-JP" altLang="en-US" sz="1800" i="1">
              <a:solidFill>
                <a:srgbClr val="FFC000"/>
              </a:solidFill>
              <a:ea typeface="ＭＳ Ｐゴシック" panose="020B0600070205080204" pitchFamily="50" charset="-128"/>
            </a:endParaRPr>
          </a:p>
        </p:txBody>
      </p:sp>
      <p:sp>
        <p:nvSpPr>
          <p:cNvPr id="31" name="テキスト ボックス 30"/>
          <p:cNvSpPr txBox="1">
            <a:spLocks noChangeArrowheads="1"/>
          </p:cNvSpPr>
          <p:nvPr/>
        </p:nvSpPr>
        <p:spPr bwMode="auto">
          <a:xfrm>
            <a:off x="2170113" y="4951413"/>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i="1">
                <a:solidFill>
                  <a:srgbClr val="FFC000"/>
                </a:solidFill>
                <a:ea typeface="ＭＳ Ｐゴシック" panose="020B0600070205080204" pitchFamily="50" charset="-128"/>
              </a:rPr>
              <a:t>p</a:t>
            </a:r>
            <a:r>
              <a:rPr kumimoji="1" lang="en-US" altLang="ja-JP" sz="1800">
                <a:solidFill>
                  <a:srgbClr val="FFC000"/>
                </a:solidFill>
                <a:ea typeface="ＭＳ Ｐゴシック" panose="020B0600070205080204" pitchFamily="50" charset="-128"/>
              </a:rPr>
              <a:t>+</a:t>
            </a:r>
            <a:r>
              <a:rPr kumimoji="1" lang="en-US" altLang="ja-JP" sz="1800" i="1">
                <a:solidFill>
                  <a:srgbClr val="FFC000"/>
                </a:solidFill>
                <a:ea typeface="ＭＳ Ｐゴシック" panose="020B0600070205080204" pitchFamily="50" charset="-128"/>
              </a:rPr>
              <a:t>p</a:t>
            </a:r>
            <a:endParaRPr kumimoji="1" lang="ja-JP" altLang="en-US" sz="1800" i="1">
              <a:solidFill>
                <a:srgbClr val="FFC000"/>
              </a:solidFill>
              <a:ea typeface="ＭＳ Ｐゴシック" panose="020B0600070205080204" pitchFamily="50" charset="-128"/>
            </a:endParaRP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7063" y="5175250"/>
            <a:ext cx="1104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4654041" y="4688959"/>
            <a:ext cx="794769" cy="369332"/>
          </a:xfrm>
          <a:prstGeom prst="rect">
            <a:avLst/>
          </a:prstGeom>
          <a:noFill/>
        </p:spPr>
        <p:txBody>
          <a:bodyPr wrap="none" rtlCol="0">
            <a:spAutoFit/>
          </a:bodyPr>
          <a:lstStyle/>
          <a:p>
            <a:r>
              <a:rPr lang="en-US" altLang="ja-JP" dirty="0" smtClean="0"/>
              <a:t>Sgr</a:t>
            </a:r>
            <a:r>
              <a:rPr kumimoji="1" lang="ja-JP" altLang="en-US" dirty="0" smtClean="0"/>
              <a:t> </a:t>
            </a:r>
            <a:r>
              <a:rPr kumimoji="1" lang="en-US" altLang="ja-JP" dirty="0" smtClean="0"/>
              <a:t>A*</a:t>
            </a:r>
            <a:endParaRPr kumimoji="1" lang="ja-JP" altLang="en-US" dirty="0"/>
          </a:p>
        </p:txBody>
      </p:sp>
    </p:spTree>
    <p:extLst>
      <p:ext uri="{BB962C8B-B14F-4D97-AF65-F5344CB8AC3E}">
        <p14:creationId xmlns:p14="http://schemas.microsoft.com/office/powerpoint/2010/main" val="2654661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9262"/>
            <a:ext cx="8229600" cy="838200"/>
          </a:xfrm>
        </p:spPr>
        <p:txBody>
          <a:bodyPr>
            <a:normAutofit fontScale="90000"/>
          </a:bodyPr>
          <a:lstStyle/>
          <a:p>
            <a:r>
              <a:rPr kumimoji="1" lang="en-US" altLang="ja-JP" dirty="0" smtClean="0"/>
              <a:t>Diffuse gamma rays </a:t>
            </a:r>
            <a:r>
              <a:rPr lang="en-US" altLang="ja-JP" dirty="0" smtClean="0"/>
              <a:t>at the Galactic center</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Sgr A* </a:t>
            </a:r>
            <a:r>
              <a:rPr kumimoji="1" lang="ja-JP" altLang="en-US" dirty="0" smtClean="0"/>
              <a:t>の過去の活動に依存する</a:t>
            </a:r>
            <a:endParaRPr kumimoji="1" lang="en-US" altLang="ja-JP" dirty="0" smtClean="0"/>
          </a:p>
          <a:p>
            <a:pPr lvl="1"/>
            <a:r>
              <a:rPr lang="en-US" altLang="ja-JP" dirty="0" smtClean="0"/>
              <a:t>&gt;100 </a:t>
            </a:r>
            <a:r>
              <a:rPr lang="ja-JP" altLang="en-US" dirty="0" smtClean="0"/>
              <a:t>年前の活動が今より活発だったら観測と合う</a:t>
            </a:r>
            <a:endParaRPr lang="en-US" altLang="ja-JP" dirty="0" smtClean="0"/>
          </a:p>
          <a:p>
            <a:pPr lvl="2"/>
            <a:r>
              <a:rPr kumimoji="1" lang="ja-JP" altLang="en-US" dirty="0"/>
              <a:t>現在</a:t>
            </a:r>
            <a:r>
              <a:rPr kumimoji="1" lang="ja-JP" altLang="en-US" dirty="0" smtClean="0"/>
              <a:t>の</a:t>
            </a:r>
            <a:r>
              <a:rPr kumimoji="1" lang="ja-JP" altLang="en-US" dirty="0"/>
              <a:t>活動</a:t>
            </a:r>
            <a:r>
              <a:rPr kumimoji="1" lang="ja-JP" altLang="en-US" dirty="0" smtClean="0"/>
              <a:t>は異常に弱い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23</a:t>
            </a:fld>
            <a:endParaRPr lang="en-US" altLang="ja-JP" dirty="0"/>
          </a:p>
        </p:txBody>
      </p:sp>
      <p:grpSp>
        <p:nvGrpSpPr>
          <p:cNvPr id="10" name="グループ化 9"/>
          <p:cNvGrpSpPr/>
          <p:nvPr/>
        </p:nvGrpSpPr>
        <p:grpSpPr>
          <a:xfrm>
            <a:off x="457200" y="3496587"/>
            <a:ext cx="3849687" cy="2740025"/>
            <a:chOff x="1752600" y="3783012"/>
            <a:chExt cx="3849687" cy="2740025"/>
          </a:xfrm>
        </p:grpSpPr>
        <p:pic>
          <p:nvPicPr>
            <p:cNvPr id="5"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83012"/>
              <a:ext cx="384968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1"/>
            <p:cNvSpPr txBox="1">
              <a:spLocks noChangeArrowheads="1"/>
            </p:cNvSpPr>
            <p:nvPr/>
          </p:nvSpPr>
          <p:spPr bwMode="auto">
            <a:xfrm>
              <a:off x="3624262" y="4214812"/>
              <a:ext cx="81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dirty="0">
                  <a:solidFill>
                    <a:schemeClr val="bg2"/>
                  </a:solidFill>
                  <a:ea typeface="ＭＳ Ｐゴシック" panose="020B0600070205080204" pitchFamily="50" charset="-128"/>
                </a:rPr>
                <a:t>HESS</a:t>
              </a:r>
              <a:endParaRPr kumimoji="1" lang="ja-JP" altLang="en-US" sz="1800" dirty="0">
                <a:solidFill>
                  <a:schemeClr val="bg2"/>
                </a:solidFill>
                <a:ea typeface="ＭＳ Ｐゴシック" panose="020B0600070205080204" pitchFamily="50" charset="-128"/>
              </a:endParaRPr>
            </a:p>
          </p:txBody>
        </p:sp>
        <p:sp>
          <p:nvSpPr>
            <p:cNvPr id="7" name="テキスト ボックス 2"/>
            <p:cNvSpPr txBox="1">
              <a:spLocks noChangeArrowheads="1"/>
            </p:cNvSpPr>
            <p:nvPr/>
          </p:nvSpPr>
          <p:spPr bwMode="auto">
            <a:xfrm>
              <a:off x="2760662" y="3844925"/>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altLang="ja-JP" sz="1800" dirty="0">
                  <a:solidFill>
                    <a:schemeClr val="bg2"/>
                  </a:solidFill>
                  <a:ea typeface="ＭＳ Ｐゴシック" panose="020B0600070205080204" pitchFamily="50" charset="-128"/>
                </a:rPr>
                <a:t>Fermi</a:t>
              </a:r>
              <a:endParaRPr kumimoji="1" lang="ja-JP" altLang="en-US" sz="1800" dirty="0">
                <a:solidFill>
                  <a:schemeClr val="bg2"/>
                </a:solidFill>
                <a:ea typeface="ＭＳ Ｐゴシック" panose="020B0600070205080204" pitchFamily="50" charset="-128"/>
              </a:endParaRPr>
            </a:p>
          </p:txBody>
        </p:sp>
      </p:grpSp>
      <p:pic>
        <p:nvPicPr>
          <p:cNvPr id="9"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6887" y="3473313"/>
            <a:ext cx="2698902" cy="191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1159311" y="3069430"/>
            <a:ext cx="2339102" cy="369332"/>
          </a:xfrm>
          <a:prstGeom prst="rect">
            <a:avLst/>
          </a:prstGeom>
          <a:noFill/>
        </p:spPr>
        <p:txBody>
          <a:bodyPr wrap="none" rtlCol="0">
            <a:spAutoFit/>
          </a:bodyPr>
          <a:lstStyle/>
          <a:p>
            <a:r>
              <a:rPr kumimoji="1" lang="ja-JP" altLang="en-US" dirty="0" smtClean="0"/>
              <a:t>過去も現在と同じ活動</a:t>
            </a:r>
            <a:endParaRPr kumimoji="1" lang="ja-JP" altLang="en-US" dirty="0"/>
          </a:p>
        </p:txBody>
      </p:sp>
      <p:sp>
        <p:nvSpPr>
          <p:cNvPr id="12" name="テキスト ボックス 11"/>
          <p:cNvSpPr txBox="1"/>
          <p:nvPr/>
        </p:nvSpPr>
        <p:spPr>
          <a:xfrm>
            <a:off x="4953000" y="3069430"/>
            <a:ext cx="2863284" cy="369332"/>
          </a:xfrm>
          <a:prstGeom prst="rect">
            <a:avLst/>
          </a:prstGeom>
          <a:noFill/>
        </p:spPr>
        <p:txBody>
          <a:bodyPr wrap="none" rtlCol="0">
            <a:spAutoFit/>
          </a:bodyPr>
          <a:lstStyle/>
          <a:p>
            <a:r>
              <a:rPr kumimoji="1" lang="ja-JP" altLang="en-US" dirty="0" smtClean="0"/>
              <a:t>過去の活動は現在より活発</a:t>
            </a:r>
            <a:endParaRPr kumimoji="1" lang="ja-JP" altLang="en-US" dirty="0"/>
          </a:p>
        </p:txBody>
      </p:sp>
      <p:sp>
        <p:nvSpPr>
          <p:cNvPr id="13" name="テキスト ボックス 12"/>
          <p:cNvSpPr txBox="1"/>
          <p:nvPr/>
        </p:nvSpPr>
        <p:spPr>
          <a:xfrm>
            <a:off x="2971800" y="6354246"/>
            <a:ext cx="2859629" cy="369332"/>
          </a:xfrm>
          <a:prstGeom prst="rect">
            <a:avLst/>
          </a:prstGeom>
          <a:noFill/>
        </p:spPr>
        <p:txBody>
          <a:bodyPr wrap="none" rtlCol="0">
            <a:spAutoFit/>
          </a:bodyPr>
          <a:lstStyle/>
          <a:p>
            <a:r>
              <a:rPr kumimoji="1" lang="en-US" altLang="ja-JP" dirty="0" smtClean="0"/>
              <a:t>YF, Kimura, &amp; Murase (2015)</a:t>
            </a:r>
            <a:endParaRPr kumimoji="1" lang="ja-JP" altLang="en-US" dirty="0"/>
          </a:p>
        </p:txBody>
      </p:sp>
      <p:pic>
        <p:nvPicPr>
          <p:cNvPr id="8" name="図 7"/>
          <p:cNvPicPr>
            <a:picLocks noChangeAspect="1"/>
          </p:cNvPicPr>
          <p:nvPr/>
        </p:nvPicPr>
        <p:blipFill>
          <a:blip r:embed="rId4"/>
          <a:stretch>
            <a:fillRect/>
          </a:stretch>
        </p:blipFill>
        <p:spPr>
          <a:xfrm>
            <a:off x="6271590" y="4840734"/>
            <a:ext cx="2643809" cy="1931723"/>
          </a:xfrm>
          <a:prstGeom prst="rect">
            <a:avLst/>
          </a:prstGeom>
        </p:spPr>
      </p:pic>
    </p:spTree>
    <p:extLst>
      <p:ext uri="{BB962C8B-B14F-4D97-AF65-F5344CB8AC3E}">
        <p14:creationId xmlns:p14="http://schemas.microsoft.com/office/powerpoint/2010/main" val="1689023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33400" y="2971800"/>
            <a:ext cx="8229600" cy="1143000"/>
          </a:xfrm>
        </p:spPr>
        <p:txBody>
          <a:bodyPr>
            <a:normAutofit/>
          </a:bodyPr>
          <a:lstStyle/>
          <a:p>
            <a:r>
              <a:rPr lang="en-US" altLang="ja-JP" dirty="0" smtClean="0"/>
              <a:t>Clusters of Galaxies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24</a:t>
            </a:fld>
            <a:endParaRPr lang="en-US" altLang="ja-JP" dirty="0"/>
          </a:p>
        </p:txBody>
      </p:sp>
    </p:spTree>
    <p:extLst>
      <p:ext uri="{BB962C8B-B14F-4D97-AF65-F5344CB8AC3E}">
        <p14:creationId xmlns:p14="http://schemas.microsoft.com/office/powerpoint/2010/main" val="957501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ja-JP" altLang="en-US" dirty="0" smtClean="0"/>
              <a:t>銀河団</a:t>
            </a:r>
            <a:endParaRPr lang="en-US" altLang="ja-JP" dirty="0"/>
          </a:p>
        </p:txBody>
      </p:sp>
      <p:sp>
        <p:nvSpPr>
          <p:cNvPr id="62467" name="Rectangle 3"/>
          <p:cNvSpPr>
            <a:spLocks noGrp="1" noChangeArrowheads="1"/>
          </p:cNvSpPr>
          <p:nvPr>
            <p:ph type="body" idx="1"/>
          </p:nvPr>
        </p:nvSpPr>
        <p:spPr>
          <a:xfrm>
            <a:off x="4168775" y="1600200"/>
            <a:ext cx="4518025" cy="4533900"/>
          </a:xfrm>
        </p:spPr>
        <p:txBody>
          <a:bodyPr/>
          <a:lstStyle/>
          <a:p>
            <a:r>
              <a:rPr lang="ja-JP" altLang="en-US" dirty="0" smtClean="0"/>
              <a:t>スケール</a:t>
            </a:r>
            <a:endParaRPr lang="en-US" altLang="ja-JP" dirty="0" smtClean="0"/>
          </a:p>
          <a:p>
            <a:pPr lvl="1"/>
            <a:r>
              <a:rPr lang="ja-JP" altLang="en-US" dirty="0" smtClean="0"/>
              <a:t>質量</a:t>
            </a:r>
            <a:r>
              <a:rPr lang="ja-JP" altLang="en-US" dirty="0"/>
              <a:t>～10</a:t>
            </a:r>
            <a:r>
              <a:rPr lang="ja-JP" altLang="en-US" baseline="30000" dirty="0"/>
              <a:t>13-15 </a:t>
            </a:r>
            <a:r>
              <a:rPr lang="en-US" altLang="ja-JP" i="1" dirty="0"/>
              <a:t>M</a:t>
            </a:r>
            <a:r>
              <a:rPr lang="en-US" altLang="ja-JP" baseline="-25000" dirty="0" smtClean="0">
                <a:sym typeface="Wingdings" pitchFamily="2" charset="2"/>
              </a:rPr>
              <a:t></a:t>
            </a:r>
          </a:p>
          <a:p>
            <a:pPr lvl="1"/>
            <a:r>
              <a:rPr lang="ja-JP" altLang="en-US" dirty="0" smtClean="0">
                <a:sym typeface="Wingdings" pitchFamily="2" charset="2"/>
              </a:rPr>
              <a:t>銀河数</a:t>
            </a:r>
            <a:r>
              <a:rPr lang="ja-JP" altLang="en-US" dirty="0">
                <a:sym typeface="Wingdings" pitchFamily="2" charset="2"/>
              </a:rPr>
              <a:t>～10-1000</a:t>
            </a:r>
          </a:p>
          <a:p>
            <a:pPr lvl="1"/>
            <a:r>
              <a:rPr lang="ja-JP" altLang="en-US" dirty="0">
                <a:sym typeface="Wingdings" pitchFamily="2" charset="2"/>
              </a:rPr>
              <a:t>大きさ～</a:t>
            </a:r>
            <a:r>
              <a:rPr lang="en-US" altLang="ja-JP" dirty="0" smtClean="0">
                <a:sym typeface="Wingdings" pitchFamily="2" charset="2"/>
              </a:rPr>
              <a:t>Mpc</a:t>
            </a:r>
          </a:p>
          <a:p>
            <a:r>
              <a:rPr lang="ja-JP" altLang="en-US" dirty="0" smtClean="0"/>
              <a:t>宇宙</a:t>
            </a:r>
            <a:r>
              <a:rPr lang="ja-JP" altLang="en-US" dirty="0"/>
              <a:t>で最も重い重力的に閉じた天体</a:t>
            </a:r>
          </a:p>
        </p:txBody>
      </p:sp>
      <p:pic>
        <p:nvPicPr>
          <p:cNvPr id="62468" name="Picture 4" descr="f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3194050" cy="4114800"/>
          </a:xfrm>
          <a:prstGeom prst="rect">
            <a:avLst/>
          </a:prstGeom>
          <a:noFill/>
          <a:extLst>
            <a:ext uri="{909E8E84-426E-40DD-AFC4-6F175D3DCCD1}">
              <a14:hiddenFill xmlns:a14="http://schemas.microsoft.com/office/drawing/2010/main">
                <a:solidFill>
                  <a:srgbClr val="FFFFFF"/>
                </a:solidFill>
              </a14:hiddenFill>
            </a:ext>
          </a:extLst>
        </p:spPr>
      </p:pic>
      <p:sp>
        <p:nvSpPr>
          <p:cNvPr id="62469" name="Text Box 5"/>
          <p:cNvSpPr txBox="1">
            <a:spLocks noChangeArrowheads="1"/>
          </p:cNvSpPr>
          <p:nvPr/>
        </p:nvSpPr>
        <p:spPr bwMode="auto">
          <a:xfrm>
            <a:off x="1508125" y="6211888"/>
            <a:ext cx="277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ja-JP"/>
              <a:t>(</a:t>
            </a:r>
            <a:r>
              <a:rPr lang="en-US" altLang="ja-JP"/>
              <a:t>van Dokkum et al. </a:t>
            </a:r>
            <a:r>
              <a:rPr lang="ja-JP" altLang="en-US">
                <a:latin typeface="Times New Roman" pitchFamily="18" charset="0"/>
              </a:rPr>
              <a:t>1998</a:t>
            </a:r>
            <a:r>
              <a:rPr lang="en-US" altLang="ja-JP">
                <a:latin typeface="Times New Roman" pitchFamily="18" charset="0"/>
              </a:rPr>
              <a:t>)</a:t>
            </a:r>
            <a:r>
              <a:rPr lang="en-US" altLang="ja-JP" sz="2400"/>
              <a:t> </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Tree>
    <p:extLst>
      <p:ext uri="{BB962C8B-B14F-4D97-AF65-F5344CB8AC3E}">
        <p14:creationId xmlns:p14="http://schemas.microsoft.com/office/powerpoint/2010/main" val="361747946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ja-JP" altLang="en-US"/>
              <a:t>銀河団を</a:t>
            </a:r>
            <a:r>
              <a:rPr lang="en-US" altLang="ja-JP"/>
              <a:t>X</a:t>
            </a:r>
            <a:r>
              <a:rPr lang="ja-JP" altLang="en-US"/>
              <a:t>線で見ると</a:t>
            </a:r>
          </a:p>
        </p:txBody>
      </p:sp>
      <p:sp>
        <p:nvSpPr>
          <p:cNvPr id="25603" name="Rectangle 3"/>
          <p:cNvSpPr>
            <a:spLocks noGrp="1" noChangeArrowheads="1"/>
          </p:cNvSpPr>
          <p:nvPr>
            <p:ph type="body" idx="1"/>
          </p:nvPr>
        </p:nvSpPr>
        <p:spPr>
          <a:xfrm>
            <a:off x="611560" y="4725144"/>
            <a:ext cx="8353425" cy="2016224"/>
          </a:xfrm>
        </p:spPr>
        <p:txBody>
          <a:bodyPr>
            <a:normAutofit/>
          </a:bodyPr>
          <a:lstStyle/>
          <a:p>
            <a:pPr marL="365760" lvl="1" indent="-256032">
              <a:lnSpc>
                <a:spcPct val="90000"/>
              </a:lnSpc>
              <a:buClr>
                <a:schemeClr val="accent3"/>
              </a:buClr>
              <a:buFont typeface="Georgia"/>
              <a:buChar char="•"/>
            </a:pPr>
            <a:r>
              <a:rPr lang="ja-JP" altLang="en-US" sz="2800" dirty="0"/>
              <a:t>広がった</a:t>
            </a:r>
            <a:r>
              <a:rPr lang="en-US" altLang="ja-JP" sz="2800" dirty="0"/>
              <a:t>X</a:t>
            </a:r>
            <a:r>
              <a:rPr lang="ja-JP" altLang="en-US" sz="2800" dirty="0"/>
              <a:t>線が銀河団ガス</a:t>
            </a:r>
            <a:r>
              <a:rPr lang="en-US" altLang="ja-JP" sz="2800" dirty="0"/>
              <a:t>(</a:t>
            </a:r>
            <a:r>
              <a:rPr lang="en-US" altLang="ja-JP" sz="2800" dirty="0" err="1"/>
              <a:t>Intracluster</a:t>
            </a:r>
            <a:r>
              <a:rPr lang="en-US" altLang="ja-JP" sz="2800" dirty="0"/>
              <a:t> medium; ICM)</a:t>
            </a:r>
            <a:r>
              <a:rPr lang="ja-JP" altLang="en-US" sz="2800" dirty="0"/>
              <a:t>から出て</a:t>
            </a:r>
            <a:r>
              <a:rPr lang="ja-JP" altLang="en-US" sz="2800" dirty="0" smtClean="0"/>
              <a:t>いる</a:t>
            </a:r>
            <a:endParaRPr lang="en-US" altLang="ja-JP" sz="2800" dirty="0" smtClean="0"/>
          </a:p>
          <a:p>
            <a:pPr marL="630936" lvl="2" indent="-256032">
              <a:lnSpc>
                <a:spcPct val="90000"/>
              </a:lnSpc>
              <a:buClr>
                <a:schemeClr val="accent3"/>
              </a:buClr>
              <a:buFont typeface="Georgia"/>
              <a:buChar char="•"/>
            </a:pPr>
            <a:r>
              <a:rPr kumimoji="0" lang="ja-JP" altLang="en-US" sz="2200" dirty="0" smtClean="0"/>
              <a:t>銀河団</a:t>
            </a:r>
            <a:r>
              <a:rPr kumimoji="0" lang="ja-JP" altLang="en-US" sz="2200" dirty="0"/>
              <a:t>ガスの正体は高温のガス </a:t>
            </a:r>
            <a:r>
              <a:rPr lang="en-US" altLang="ja-JP" sz="2200" dirty="0"/>
              <a:t>(</a:t>
            </a:r>
            <a:r>
              <a:rPr lang="en-US" altLang="ja-JP" sz="2200" dirty="0">
                <a:sym typeface="Symbol" pitchFamily="18" charset="2"/>
              </a:rPr>
              <a:t>10</a:t>
            </a:r>
            <a:r>
              <a:rPr lang="en-US" altLang="ja-JP" sz="2200" baseline="30000" dirty="0">
                <a:sym typeface="Symbol" pitchFamily="18" charset="2"/>
              </a:rPr>
              <a:t>8</a:t>
            </a:r>
            <a:r>
              <a:rPr lang="en-US" altLang="ja-JP" sz="2200" dirty="0">
                <a:sym typeface="Symbol" pitchFamily="18" charset="2"/>
              </a:rPr>
              <a:t> K</a:t>
            </a:r>
            <a:r>
              <a:rPr lang="en-US" altLang="ja-JP" sz="2200" dirty="0" smtClean="0"/>
              <a:t>).</a:t>
            </a:r>
          </a:p>
          <a:p>
            <a:pPr marL="365760" lvl="1" indent="-256032">
              <a:lnSpc>
                <a:spcPct val="90000"/>
              </a:lnSpc>
              <a:buClr>
                <a:schemeClr val="accent3"/>
              </a:buClr>
              <a:buFont typeface="Georgia"/>
              <a:buChar char="•"/>
            </a:pPr>
            <a:r>
              <a:rPr lang="ja-JP" altLang="en-US" sz="3000" dirty="0" smtClean="0"/>
              <a:t>銀河団</a:t>
            </a:r>
            <a:r>
              <a:rPr lang="ja-JP" altLang="en-US" sz="3000" dirty="0"/>
              <a:t>の</a:t>
            </a:r>
            <a:r>
              <a:rPr lang="ja-JP" altLang="en-US" sz="3000" dirty="0" smtClean="0"/>
              <a:t>バリオンの</a:t>
            </a:r>
            <a:r>
              <a:rPr lang="ja-JP" altLang="en-US" sz="3000" dirty="0"/>
              <a:t>大部分は銀河団</a:t>
            </a:r>
            <a:r>
              <a:rPr lang="ja-JP" altLang="en-US" sz="3000" dirty="0" smtClean="0"/>
              <a:t>ガス</a:t>
            </a:r>
            <a:endParaRPr lang="en-US" altLang="ja-JP" sz="3000" dirty="0"/>
          </a:p>
        </p:txBody>
      </p:sp>
      <p:sp>
        <p:nvSpPr>
          <p:cNvPr id="25605" name="Text Box 5"/>
          <p:cNvSpPr txBox="1">
            <a:spLocks noChangeArrowheads="1"/>
          </p:cNvSpPr>
          <p:nvPr/>
        </p:nvSpPr>
        <p:spPr bwMode="auto">
          <a:xfrm>
            <a:off x="5724525" y="1773238"/>
            <a:ext cx="2879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dirty="0" smtClean="0"/>
              <a:t>A133</a:t>
            </a:r>
            <a:r>
              <a:rPr lang="ja-JP" altLang="en-US" sz="2400" dirty="0" smtClean="0"/>
              <a:t>銀河団</a:t>
            </a:r>
            <a:endParaRPr lang="en-US" altLang="ja-JP" sz="2400" dirty="0"/>
          </a:p>
          <a:p>
            <a:r>
              <a:rPr lang="en-US" altLang="ja-JP" sz="2000" dirty="0"/>
              <a:t>X-ray </a:t>
            </a:r>
            <a:r>
              <a:rPr lang="ja-JP" altLang="en-US" sz="2000" dirty="0" err="1"/>
              <a:t>の等</a:t>
            </a:r>
            <a:r>
              <a:rPr lang="ja-JP" altLang="en-US" sz="2000" dirty="0"/>
              <a:t>強度線を可視光画像に重ねた図</a:t>
            </a:r>
          </a:p>
          <a:p>
            <a:r>
              <a:rPr lang="en-US" altLang="ja-JP" sz="2000" dirty="0"/>
              <a:t>(Fujita et al. 2004)</a:t>
            </a:r>
          </a:p>
        </p:txBody>
      </p:sp>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341438"/>
            <a:ext cx="4103687"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41609422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ja-JP" altLang="en-US" dirty="0"/>
              <a:t>銀河団ガス </a:t>
            </a:r>
            <a:r>
              <a:rPr lang="en-US" altLang="ja-JP" dirty="0"/>
              <a:t>(ICM)</a:t>
            </a:r>
          </a:p>
        </p:txBody>
      </p:sp>
      <p:sp>
        <p:nvSpPr>
          <p:cNvPr id="63491" name="Rectangle 3"/>
          <p:cNvSpPr>
            <a:spLocks noGrp="1" noChangeArrowheads="1"/>
          </p:cNvSpPr>
          <p:nvPr>
            <p:ph type="body" idx="1"/>
          </p:nvPr>
        </p:nvSpPr>
        <p:spPr/>
        <p:txBody>
          <a:bodyPr/>
          <a:lstStyle/>
          <a:p>
            <a:pPr>
              <a:lnSpc>
                <a:spcPct val="90000"/>
              </a:lnSpc>
            </a:pPr>
            <a:r>
              <a:rPr lang="ja-JP" altLang="en-US" dirty="0"/>
              <a:t>質量</a:t>
            </a:r>
          </a:p>
          <a:p>
            <a:pPr lvl="1">
              <a:lnSpc>
                <a:spcPct val="90000"/>
              </a:lnSpc>
            </a:pPr>
            <a:r>
              <a:rPr lang="en-US" altLang="ja-JP" dirty="0"/>
              <a:t>4-10 </a:t>
            </a:r>
            <a:r>
              <a:rPr lang="ja-JP" altLang="en-US" dirty="0"/>
              <a:t>× 銀河団中の銀河の</a:t>
            </a:r>
            <a:r>
              <a:rPr lang="ja-JP" altLang="en-US" dirty="0" smtClean="0"/>
              <a:t>総質量</a:t>
            </a:r>
            <a:endParaRPr lang="en-US" altLang="ja-JP" dirty="0" smtClean="0"/>
          </a:p>
          <a:p>
            <a:pPr lvl="2">
              <a:lnSpc>
                <a:spcPct val="90000"/>
              </a:lnSpc>
            </a:pPr>
            <a:r>
              <a:rPr lang="ja-JP" altLang="en-US" dirty="0" smtClean="0"/>
              <a:t>「銀河団」でも銀河は主要な成分ではない</a:t>
            </a:r>
            <a:endParaRPr lang="en-US" altLang="ja-JP" dirty="0"/>
          </a:p>
          <a:p>
            <a:pPr lvl="1">
              <a:lnSpc>
                <a:spcPct val="90000"/>
              </a:lnSpc>
            </a:pPr>
            <a:r>
              <a:rPr lang="en-US" altLang="ja-JP" dirty="0"/>
              <a:t>1/4 -1/10 </a:t>
            </a:r>
            <a:r>
              <a:rPr lang="ja-JP" altLang="en-US" dirty="0"/>
              <a:t>× 銀河団の</a:t>
            </a:r>
            <a:r>
              <a:rPr lang="ja-JP" altLang="en-US" dirty="0" smtClean="0"/>
              <a:t>総質量</a:t>
            </a:r>
            <a:endParaRPr lang="en-US" altLang="ja-JP" dirty="0" smtClean="0"/>
          </a:p>
          <a:p>
            <a:pPr lvl="2">
              <a:lnSpc>
                <a:spcPct val="90000"/>
              </a:lnSpc>
            </a:pPr>
            <a:r>
              <a:rPr lang="ja-JP" altLang="en-US" dirty="0"/>
              <a:t>一番多いの</a:t>
            </a:r>
            <a:r>
              <a:rPr lang="ja-JP" altLang="en-US" dirty="0" smtClean="0"/>
              <a:t>は未知のダークマター</a:t>
            </a:r>
            <a:endParaRPr lang="ja-JP" altLang="en-US" dirty="0"/>
          </a:p>
          <a:p>
            <a:pPr>
              <a:lnSpc>
                <a:spcPct val="90000"/>
              </a:lnSpc>
            </a:pPr>
            <a:r>
              <a:rPr lang="ja-JP" altLang="en-US" dirty="0"/>
              <a:t>温度 </a:t>
            </a:r>
            <a:r>
              <a:rPr lang="en-US" altLang="ja-JP" dirty="0" smtClean="0"/>
              <a:t>(~10</a:t>
            </a:r>
            <a:r>
              <a:rPr lang="en-US" altLang="ja-JP" baseline="30000" dirty="0" smtClean="0"/>
              <a:t>8 </a:t>
            </a:r>
            <a:r>
              <a:rPr lang="en-US" altLang="ja-JP" dirty="0" smtClean="0"/>
              <a:t>K)</a:t>
            </a:r>
          </a:p>
          <a:p>
            <a:pPr lvl="1">
              <a:lnSpc>
                <a:spcPct val="90000"/>
              </a:lnSpc>
            </a:pPr>
            <a:r>
              <a:rPr lang="ja-JP" altLang="en-US" dirty="0"/>
              <a:t>プラズマ状態になって</a:t>
            </a:r>
            <a:r>
              <a:rPr lang="ja-JP" altLang="en-US" dirty="0" smtClean="0"/>
              <a:t>いる</a:t>
            </a:r>
            <a:endParaRPr lang="en-US" altLang="ja-JP" dirty="0" smtClean="0"/>
          </a:p>
          <a:p>
            <a:pPr>
              <a:lnSpc>
                <a:spcPct val="90000"/>
              </a:lnSpc>
            </a:pPr>
            <a:r>
              <a:rPr lang="ja-JP" altLang="en-US" dirty="0" smtClean="0"/>
              <a:t>密度 </a:t>
            </a:r>
            <a:r>
              <a:rPr lang="en-US" altLang="ja-JP" dirty="0" smtClean="0"/>
              <a:t>(~10</a:t>
            </a:r>
            <a:r>
              <a:rPr lang="en-US" altLang="ja-JP" baseline="30000" dirty="0" smtClean="0"/>
              <a:t>-3</a:t>
            </a:r>
            <a:r>
              <a:rPr lang="en-US" altLang="ja-JP" dirty="0" smtClean="0"/>
              <a:t> cm</a:t>
            </a:r>
            <a:r>
              <a:rPr lang="en-US" altLang="ja-JP" baseline="30000" dirty="0" smtClean="0"/>
              <a:t>-3</a:t>
            </a:r>
            <a:r>
              <a:rPr lang="en-US" altLang="ja-JP" dirty="0" smtClean="0"/>
              <a:t>)</a:t>
            </a:r>
            <a:endParaRPr lang="en-US" altLang="ja-JP" dirty="0"/>
          </a:p>
          <a:p>
            <a:pPr>
              <a:lnSpc>
                <a:spcPct val="90000"/>
              </a:lnSpc>
            </a:pPr>
            <a:r>
              <a:rPr lang="en-US" altLang="ja-JP" dirty="0" smtClean="0"/>
              <a:t>X</a:t>
            </a:r>
            <a:r>
              <a:rPr lang="ja-JP" altLang="en-US" dirty="0"/>
              <a:t>線の放射メカニズム</a:t>
            </a:r>
          </a:p>
          <a:p>
            <a:pPr lvl="1">
              <a:lnSpc>
                <a:spcPct val="90000"/>
              </a:lnSpc>
            </a:pPr>
            <a:r>
              <a:rPr lang="ja-JP" altLang="en-US" dirty="0"/>
              <a:t>制動放射 </a:t>
            </a:r>
            <a:r>
              <a:rPr lang="en-US" altLang="ja-JP" dirty="0"/>
              <a:t>(Bremsstrahlung)</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pic>
        <p:nvPicPr>
          <p:cNvPr id="4104" name="Picture 8" descr="http://www.astro.wisc.edu/%7Ebank/img/bremsstrahl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653136"/>
            <a:ext cx="2756931" cy="166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9029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銀河団ガスから</a:t>
            </a:r>
            <a:r>
              <a:rPr lang="ja-JP" altLang="en-US" dirty="0"/>
              <a:t>の</a:t>
            </a:r>
            <a:r>
              <a:rPr kumimoji="1" lang="ja-JP" altLang="en-US" dirty="0" smtClean="0"/>
              <a:t>電波放射</a:t>
            </a:r>
            <a:endParaRPr kumimoji="1" lang="ja-JP" altLang="en-US" dirty="0"/>
          </a:p>
        </p:txBody>
      </p:sp>
      <p:sp>
        <p:nvSpPr>
          <p:cNvPr id="3" name="コンテンツ プレースホルダー 2"/>
          <p:cNvSpPr>
            <a:spLocks noGrp="1"/>
          </p:cNvSpPr>
          <p:nvPr>
            <p:ph idx="1"/>
          </p:nvPr>
        </p:nvSpPr>
        <p:spPr>
          <a:xfrm>
            <a:off x="372047" y="5313122"/>
            <a:ext cx="8435280" cy="1392477"/>
          </a:xfrm>
        </p:spPr>
        <p:txBody>
          <a:bodyPr>
            <a:normAutofit fontScale="77500" lnSpcReduction="20000"/>
          </a:bodyPr>
          <a:lstStyle/>
          <a:p>
            <a:r>
              <a:rPr kumimoji="1" lang="ja-JP" altLang="en-US" dirty="0" smtClean="0"/>
              <a:t>シンクロトロン放射</a:t>
            </a:r>
            <a:endParaRPr kumimoji="1" lang="en-US" altLang="ja-JP" dirty="0" smtClean="0"/>
          </a:p>
          <a:p>
            <a:pPr lvl="1"/>
            <a:r>
              <a:rPr lang="ja-JP" altLang="en-US" dirty="0"/>
              <a:t>少なく</a:t>
            </a:r>
            <a:r>
              <a:rPr lang="ja-JP" altLang="en-US" dirty="0" smtClean="0"/>
              <a:t>ともエネルギーが </a:t>
            </a:r>
            <a:r>
              <a:rPr lang="en-US" altLang="ja-JP" dirty="0" smtClean="0"/>
              <a:t>~</a:t>
            </a:r>
            <a:r>
              <a:rPr lang="en-US" altLang="ja-JP" dirty="0" err="1" smtClean="0"/>
              <a:t>GeV</a:t>
            </a:r>
            <a:r>
              <a:rPr lang="ja-JP" altLang="en-US" dirty="0"/>
              <a:t> </a:t>
            </a:r>
            <a:r>
              <a:rPr lang="ja-JP" altLang="en-US" dirty="0" smtClean="0"/>
              <a:t>の宇宙線電子が銀河団ガスに存在</a:t>
            </a:r>
            <a:endParaRPr lang="en-US" altLang="ja-JP" dirty="0" smtClean="0"/>
          </a:p>
          <a:p>
            <a:pPr lvl="1"/>
            <a:r>
              <a:rPr lang="ja-JP" altLang="en-US" dirty="0"/>
              <a:t>銀河系</a:t>
            </a:r>
            <a:r>
              <a:rPr lang="ja-JP" altLang="en-US" dirty="0" smtClean="0"/>
              <a:t>よりもはるかに密度が低く温度が高い環境での宇宙線加速が必要</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69" y="1951713"/>
            <a:ext cx="2640335" cy="241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352817" y="4697930"/>
            <a:ext cx="1651414" cy="369332"/>
          </a:xfrm>
          <a:prstGeom prst="rect">
            <a:avLst/>
          </a:prstGeom>
          <a:noFill/>
        </p:spPr>
        <p:txBody>
          <a:bodyPr wrap="none" rtlCol="0">
            <a:spAutoFit/>
          </a:bodyPr>
          <a:lstStyle/>
          <a:p>
            <a:r>
              <a:rPr kumimoji="1" lang="en-US" altLang="ja-JP" dirty="0" err="1" smtClean="0"/>
              <a:t>Sijbring</a:t>
            </a:r>
            <a:r>
              <a:rPr kumimoji="1" lang="en-US" altLang="ja-JP" dirty="0" smtClean="0"/>
              <a:t> (1993)</a:t>
            </a:r>
            <a:endParaRPr kumimoji="1" lang="ja-JP" altLang="en-US" dirty="0"/>
          </a:p>
        </p:txBody>
      </p:sp>
      <p:pic>
        <p:nvPicPr>
          <p:cNvPr id="7" name="Picture 5" descr="f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40" y="1844824"/>
            <a:ext cx="3023766" cy="26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096431" y="4718482"/>
            <a:ext cx="20585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err="1"/>
              <a:t>Feretti</a:t>
            </a:r>
            <a:r>
              <a:rPr lang="en-US" altLang="ja-JP" dirty="0"/>
              <a:t> et al. (2001)</a:t>
            </a:r>
          </a:p>
        </p:txBody>
      </p:sp>
      <p:sp>
        <p:nvSpPr>
          <p:cNvPr id="6" name="テキスト ボックス 5"/>
          <p:cNvSpPr txBox="1"/>
          <p:nvPr/>
        </p:nvSpPr>
        <p:spPr>
          <a:xfrm>
            <a:off x="3508944" y="4715699"/>
            <a:ext cx="2331792" cy="369332"/>
          </a:xfrm>
          <a:prstGeom prst="rect">
            <a:avLst/>
          </a:prstGeom>
          <a:noFill/>
        </p:spPr>
        <p:txBody>
          <a:bodyPr wrap="none" rtlCol="0">
            <a:spAutoFit/>
          </a:bodyPr>
          <a:lstStyle/>
          <a:p>
            <a:r>
              <a:rPr lang="en-US" altLang="ja-JP" dirty="0" smtClean="0"/>
              <a:t>van </a:t>
            </a:r>
            <a:r>
              <a:rPr lang="en-US" altLang="ja-JP" dirty="0" err="1" smtClean="0"/>
              <a:t>Weeren</a:t>
            </a:r>
            <a:r>
              <a:rPr lang="en-US" altLang="ja-JP" dirty="0" smtClean="0"/>
              <a:t> et al. (2010)</a:t>
            </a:r>
            <a:endParaRPr kumimoji="1" lang="ja-JP" altLang="en-US" dirty="0"/>
          </a:p>
        </p:txBody>
      </p:sp>
      <p:sp>
        <p:nvSpPr>
          <p:cNvPr id="9" name="テキスト ボックス 8"/>
          <p:cNvSpPr txBox="1"/>
          <p:nvPr/>
        </p:nvSpPr>
        <p:spPr>
          <a:xfrm>
            <a:off x="1384265" y="1406511"/>
            <a:ext cx="6466835" cy="369332"/>
          </a:xfrm>
          <a:prstGeom prst="rect">
            <a:avLst/>
          </a:prstGeom>
          <a:noFill/>
        </p:spPr>
        <p:txBody>
          <a:bodyPr wrap="none" rtlCol="0">
            <a:spAutoFit/>
          </a:bodyPr>
          <a:lstStyle/>
          <a:p>
            <a:r>
              <a:rPr kumimoji="1" lang="en-US" altLang="ja-JP" dirty="0" smtClean="0"/>
              <a:t>Halo                                      Relic                                    Mini-halo</a:t>
            </a:r>
            <a:endParaRPr kumimoji="1" lang="ja-JP" altLang="en-US" dirty="0"/>
          </a:p>
        </p:txBody>
      </p:sp>
      <p:sp>
        <p:nvSpPr>
          <p:cNvPr id="5" name="テキスト ボックス 4"/>
          <p:cNvSpPr txBox="1"/>
          <p:nvPr/>
        </p:nvSpPr>
        <p:spPr>
          <a:xfrm>
            <a:off x="6523233" y="4383967"/>
            <a:ext cx="2262158" cy="369332"/>
          </a:xfrm>
          <a:prstGeom prst="rect">
            <a:avLst/>
          </a:prstGeom>
          <a:noFill/>
        </p:spPr>
        <p:txBody>
          <a:bodyPr wrap="none" rtlCol="0">
            <a:spAutoFit/>
          </a:bodyPr>
          <a:lstStyle/>
          <a:p>
            <a:r>
              <a:rPr lang="ja-JP" altLang="en-US" dirty="0"/>
              <a:t>（コアで見られる）</a:t>
            </a:r>
            <a:endParaRPr kumimoji="1" lang="ja-JP" altLang="en-US" dirty="0"/>
          </a:p>
        </p:txBody>
      </p:sp>
      <p:pic>
        <p:nvPicPr>
          <p:cNvPr id="10" name="図 9"/>
          <p:cNvPicPr>
            <a:picLocks noChangeAspect="1"/>
          </p:cNvPicPr>
          <p:nvPr/>
        </p:nvPicPr>
        <p:blipFill>
          <a:blip r:embed="rId4"/>
          <a:stretch>
            <a:fillRect/>
          </a:stretch>
        </p:blipFill>
        <p:spPr>
          <a:xfrm>
            <a:off x="3301033" y="1989497"/>
            <a:ext cx="2577308" cy="2353194"/>
          </a:xfrm>
          <a:prstGeom prst="rect">
            <a:avLst/>
          </a:prstGeom>
        </p:spPr>
      </p:pic>
    </p:spTree>
    <p:extLst>
      <p:ext uri="{BB962C8B-B14F-4D97-AF65-F5344CB8AC3E}">
        <p14:creationId xmlns:p14="http://schemas.microsoft.com/office/powerpoint/2010/main" val="2644934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銀河団宇宙線の起源</a:t>
            </a:r>
            <a:endParaRPr kumimoji="1" lang="ja-JP" altLang="en-US" dirty="0"/>
          </a:p>
        </p:txBody>
      </p:sp>
      <p:sp>
        <p:nvSpPr>
          <p:cNvPr id="3" name="コンテンツ プレースホルダー 2"/>
          <p:cNvSpPr>
            <a:spLocks noGrp="1"/>
          </p:cNvSpPr>
          <p:nvPr>
            <p:ph idx="1"/>
          </p:nvPr>
        </p:nvSpPr>
        <p:spPr>
          <a:xfrm>
            <a:off x="457200" y="1524000"/>
            <a:ext cx="8229600" cy="5105400"/>
          </a:xfrm>
        </p:spPr>
        <p:txBody>
          <a:bodyPr>
            <a:normAutofit/>
          </a:bodyPr>
          <a:lstStyle/>
          <a:p>
            <a:r>
              <a:rPr kumimoji="1" lang="en-US" altLang="ja-JP" dirty="0" smtClean="0"/>
              <a:t>1</a:t>
            </a:r>
            <a:r>
              <a:rPr kumimoji="1" lang="ja-JP" altLang="en-US" dirty="0" smtClean="0"/>
              <a:t>次電子説</a:t>
            </a:r>
            <a:r>
              <a:rPr kumimoji="1" lang="en-US" altLang="ja-JP" dirty="0" smtClean="0"/>
              <a:t>(</a:t>
            </a:r>
            <a:r>
              <a:rPr kumimoji="1" lang="ja-JP" altLang="en-US" dirty="0" smtClean="0"/>
              <a:t>加速された電子がそのまま放射</a:t>
            </a:r>
            <a:r>
              <a:rPr kumimoji="1" lang="en-US" altLang="ja-JP" dirty="0" smtClean="0"/>
              <a:t>)</a:t>
            </a:r>
          </a:p>
          <a:p>
            <a:pPr lvl="1"/>
            <a:r>
              <a:rPr lang="ja-JP" altLang="en-US" dirty="0"/>
              <a:t>電子</a:t>
            </a:r>
            <a:r>
              <a:rPr lang="ja-JP" altLang="en-US" dirty="0" smtClean="0"/>
              <a:t>の冷却</a:t>
            </a:r>
            <a:r>
              <a:rPr lang="ja-JP" altLang="en-US" dirty="0"/>
              <a:t>時間</a:t>
            </a:r>
            <a:r>
              <a:rPr lang="ja-JP" altLang="en-US" dirty="0" smtClean="0"/>
              <a:t>は </a:t>
            </a:r>
            <a:r>
              <a:rPr lang="en-US" altLang="ja-JP" dirty="0" smtClean="0"/>
              <a:t>~10</a:t>
            </a:r>
            <a:r>
              <a:rPr lang="en-US" altLang="ja-JP" baseline="30000" dirty="0" smtClean="0"/>
              <a:t>8</a:t>
            </a:r>
            <a:r>
              <a:rPr lang="en-US" altLang="ja-JP" dirty="0" smtClean="0"/>
              <a:t>yr</a:t>
            </a:r>
          </a:p>
          <a:p>
            <a:pPr lvl="1"/>
            <a:r>
              <a:rPr kumimoji="1" lang="ja-JP" altLang="en-US" dirty="0" smtClean="0"/>
              <a:t>銀河団の力学的時間スケール </a:t>
            </a:r>
            <a:r>
              <a:rPr kumimoji="1" lang="en-US" altLang="ja-JP" dirty="0" smtClean="0"/>
              <a:t>(~10</a:t>
            </a:r>
            <a:r>
              <a:rPr kumimoji="1" lang="en-US" altLang="ja-JP" baseline="30000" dirty="0" smtClean="0"/>
              <a:t>9</a:t>
            </a:r>
            <a:r>
              <a:rPr kumimoji="1" lang="en-US" altLang="ja-JP" dirty="0" smtClean="0"/>
              <a:t>-10</a:t>
            </a:r>
            <a:r>
              <a:rPr kumimoji="1" lang="en-US" altLang="ja-JP" baseline="30000" dirty="0" smtClean="0"/>
              <a:t>10</a:t>
            </a:r>
            <a:r>
              <a:rPr kumimoji="1" lang="en-US" altLang="ja-JP" dirty="0" smtClean="0"/>
              <a:t>yr) </a:t>
            </a:r>
            <a:r>
              <a:rPr kumimoji="1" lang="ja-JP" altLang="en-US" dirty="0" smtClean="0"/>
              <a:t>よりずっと短い</a:t>
            </a:r>
            <a:endParaRPr kumimoji="1" lang="en-US" altLang="ja-JP" dirty="0" smtClean="0"/>
          </a:p>
          <a:p>
            <a:pPr lvl="1"/>
            <a:r>
              <a:rPr lang="ja-JP" altLang="en-US" dirty="0" smtClean="0"/>
              <a:t>電子は電波放射が観測されているその場で加速されている必要がある。</a:t>
            </a:r>
            <a:endParaRPr lang="en-US" altLang="ja-JP" dirty="0" smtClean="0"/>
          </a:p>
          <a:p>
            <a:pPr lvl="2"/>
            <a:r>
              <a:rPr kumimoji="1" lang="ja-JP" altLang="en-US" dirty="0" smtClean="0"/>
              <a:t>乱流加速説</a:t>
            </a:r>
            <a:endParaRPr kumimoji="1" lang="en-US" altLang="ja-JP" dirty="0" smtClean="0"/>
          </a:p>
          <a:p>
            <a:pPr lvl="2"/>
            <a:r>
              <a:rPr lang="ja-JP" altLang="en-US" dirty="0" smtClean="0"/>
              <a:t>衝撃波加速説</a:t>
            </a:r>
            <a:endParaRPr lang="en-US" altLang="ja-JP" dirty="0" smtClean="0"/>
          </a:p>
          <a:p>
            <a:pPr lvl="3"/>
            <a:r>
              <a:rPr kumimoji="1" lang="ja-JP" altLang="en-US" dirty="0" smtClean="0"/>
              <a:t>どちらも起きているのかもしれない</a:t>
            </a:r>
            <a:endParaRPr kumimoji="1" lang="en-US" altLang="ja-JP" dirty="0" smtClean="0"/>
          </a:p>
          <a:p>
            <a:pPr lvl="4"/>
            <a:r>
              <a:rPr lang="ja-JP" altLang="en-US" dirty="0" smtClean="0"/>
              <a:t>乱流 →  </a:t>
            </a:r>
            <a:r>
              <a:rPr lang="en-US" altLang="ja-JP" dirty="0" smtClean="0"/>
              <a:t>halo?</a:t>
            </a:r>
          </a:p>
          <a:p>
            <a:pPr lvl="4"/>
            <a:r>
              <a:rPr kumimoji="1" lang="ja-JP" altLang="en-US" dirty="0" smtClean="0"/>
              <a:t>衝撃波 → </a:t>
            </a:r>
            <a:r>
              <a:rPr kumimoji="1" lang="en-US" altLang="ja-JP" dirty="0" smtClean="0"/>
              <a:t>relic?</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29</a:t>
            </a:fld>
            <a:endParaRPr lang="en-US" altLang="ja-JP" dirty="0"/>
          </a:p>
        </p:txBody>
      </p:sp>
    </p:spTree>
    <p:extLst>
      <p:ext uri="{BB962C8B-B14F-4D97-AF65-F5344CB8AC3E}">
        <p14:creationId xmlns:p14="http://schemas.microsoft.com/office/powerpoint/2010/main" val="142227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33400" y="2743200"/>
            <a:ext cx="8229600" cy="1143000"/>
          </a:xfrm>
        </p:spPr>
        <p:txBody>
          <a:bodyPr>
            <a:normAutofit fontScale="90000"/>
          </a:bodyPr>
          <a:lstStyle/>
          <a:p>
            <a:pPr>
              <a:defRPr/>
            </a:pPr>
            <a:r>
              <a:rPr lang="en-US" altLang="ja-JP" dirty="0"/>
              <a:t>Cosmic ray escape from supernova remnants</a:t>
            </a:r>
          </a:p>
        </p:txBody>
      </p:sp>
      <p:sp>
        <p:nvSpPr>
          <p:cNvPr id="4" name="スライド番号プレースホルダー 3"/>
          <p:cNvSpPr>
            <a:spLocks noGrp="1"/>
          </p:cNvSpPr>
          <p:nvPr>
            <p:ph type="sldNum" sz="quarter" idx="12"/>
          </p:nvPr>
        </p:nvSpPr>
        <p:spPr/>
        <p:txBody>
          <a:bodyPr/>
          <a:lstStyle/>
          <a:p>
            <a:pPr>
              <a:defRPr/>
            </a:pPr>
            <a:fld id="{7CB621F0-E36B-45FE-8E55-BA9C41CE8CC7}" type="slidenum">
              <a:rPr lang="en-US" altLang="ja-JP" smtClean="0"/>
              <a:pPr>
                <a:defRPr/>
              </a:pPr>
              <a:t>3</a:t>
            </a:fld>
            <a:endParaRPr lang="en-US" altLang="ja-JP"/>
          </a:p>
        </p:txBody>
      </p:sp>
    </p:spTree>
    <p:extLst>
      <p:ext uri="{BB962C8B-B14F-4D97-AF65-F5344CB8AC3E}">
        <p14:creationId xmlns:p14="http://schemas.microsoft.com/office/powerpoint/2010/main" val="410731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ja-JP" altLang="en-US"/>
              <a:t>乱流加速のメカニズム</a:t>
            </a:r>
          </a:p>
        </p:txBody>
      </p:sp>
      <p:sp>
        <p:nvSpPr>
          <p:cNvPr id="117763" name="Oval 3"/>
          <p:cNvSpPr>
            <a:spLocks noChangeArrowheads="1"/>
          </p:cNvSpPr>
          <p:nvPr/>
        </p:nvSpPr>
        <p:spPr bwMode="auto">
          <a:xfrm>
            <a:off x="1258888" y="1700213"/>
            <a:ext cx="2160587" cy="216058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endParaRPr lang="ja-JP" altLang="en-US"/>
          </a:p>
        </p:txBody>
      </p:sp>
      <p:sp>
        <p:nvSpPr>
          <p:cNvPr id="117764" name="Oval 4"/>
          <p:cNvSpPr>
            <a:spLocks noChangeArrowheads="1"/>
          </p:cNvSpPr>
          <p:nvPr/>
        </p:nvSpPr>
        <p:spPr bwMode="auto">
          <a:xfrm>
            <a:off x="1692275" y="2565400"/>
            <a:ext cx="503238" cy="50323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65" name="Freeform 5"/>
          <p:cNvSpPr>
            <a:spLocks/>
          </p:cNvSpPr>
          <p:nvPr/>
        </p:nvSpPr>
        <p:spPr bwMode="auto">
          <a:xfrm>
            <a:off x="2195513" y="2349500"/>
            <a:ext cx="720725" cy="252413"/>
          </a:xfrm>
          <a:custGeom>
            <a:avLst/>
            <a:gdLst>
              <a:gd name="T0" fmla="*/ 0 w 454"/>
              <a:gd name="T1" fmla="*/ 136 h 159"/>
              <a:gd name="T2" fmla="*/ 91 w 454"/>
              <a:gd name="T3" fmla="*/ 0 h 159"/>
              <a:gd name="T4" fmla="*/ 182 w 454"/>
              <a:gd name="T5" fmla="*/ 136 h 159"/>
              <a:gd name="T6" fmla="*/ 91 w 454"/>
              <a:gd name="T7" fmla="*/ 136 h 159"/>
              <a:gd name="T8" fmla="*/ 227 w 454"/>
              <a:gd name="T9" fmla="*/ 0 h 159"/>
              <a:gd name="T10" fmla="*/ 363 w 454"/>
              <a:gd name="T11" fmla="*/ 136 h 159"/>
              <a:gd name="T12" fmla="*/ 227 w 454"/>
              <a:gd name="T13" fmla="*/ 136 h 159"/>
              <a:gd name="T14" fmla="*/ 454 w 454"/>
              <a:gd name="T15" fmla="*/ 45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159">
                <a:moveTo>
                  <a:pt x="0" y="136"/>
                </a:moveTo>
                <a:cubicBezTo>
                  <a:pt x="30" y="68"/>
                  <a:pt x="61" y="0"/>
                  <a:pt x="91" y="0"/>
                </a:cubicBezTo>
                <a:cubicBezTo>
                  <a:pt x="121" y="0"/>
                  <a:pt x="182" y="113"/>
                  <a:pt x="182" y="136"/>
                </a:cubicBezTo>
                <a:cubicBezTo>
                  <a:pt x="182" y="159"/>
                  <a:pt x="84" y="159"/>
                  <a:pt x="91" y="136"/>
                </a:cubicBezTo>
                <a:cubicBezTo>
                  <a:pt x="98" y="113"/>
                  <a:pt x="182" y="0"/>
                  <a:pt x="227" y="0"/>
                </a:cubicBezTo>
                <a:cubicBezTo>
                  <a:pt x="272" y="0"/>
                  <a:pt x="363" y="113"/>
                  <a:pt x="363" y="136"/>
                </a:cubicBezTo>
                <a:cubicBezTo>
                  <a:pt x="363" y="159"/>
                  <a:pt x="212" y="151"/>
                  <a:pt x="227" y="136"/>
                </a:cubicBezTo>
                <a:cubicBezTo>
                  <a:pt x="242" y="121"/>
                  <a:pt x="416" y="60"/>
                  <a:pt x="454" y="4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66" name="Freeform 6"/>
          <p:cNvSpPr>
            <a:spLocks/>
          </p:cNvSpPr>
          <p:nvPr/>
        </p:nvSpPr>
        <p:spPr bwMode="auto">
          <a:xfrm>
            <a:off x="2195513" y="2852738"/>
            <a:ext cx="874712" cy="271462"/>
          </a:xfrm>
          <a:custGeom>
            <a:avLst/>
            <a:gdLst>
              <a:gd name="T0" fmla="*/ 0 w 551"/>
              <a:gd name="T1" fmla="*/ 71 h 171"/>
              <a:gd name="T2" fmla="*/ 59 w 551"/>
              <a:gd name="T3" fmla="*/ 171 h 171"/>
              <a:gd name="T4" fmla="*/ 142 w 551"/>
              <a:gd name="T5" fmla="*/ 121 h 171"/>
              <a:gd name="T6" fmla="*/ 109 w 551"/>
              <a:gd name="T7" fmla="*/ 38 h 171"/>
              <a:gd name="T8" fmla="*/ 117 w 551"/>
              <a:gd name="T9" fmla="*/ 138 h 171"/>
              <a:gd name="T10" fmla="*/ 200 w 551"/>
              <a:gd name="T11" fmla="*/ 155 h 171"/>
              <a:gd name="T12" fmla="*/ 284 w 551"/>
              <a:gd name="T13" fmla="*/ 96 h 171"/>
              <a:gd name="T14" fmla="*/ 334 w 551"/>
              <a:gd name="T15" fmla="*/ 63 h 171"/>
              <a:gd name="T16" fmla="*/ 259 w 551"/>
              <a:gd name="T17" fmla="*/ 21 h 171"/>
              <a:gd name="T18" fmla="*/ 267 w 551"/>
              <a:gd name="T19" fmla="*/ 105 h 171"/>
              <a:gd name="T20" fmla="*/ 317 w 551"/>
              <a:gd name="T21" fmla="*/ 121 h 171"/>
              <a:gd name="T22" fmla="*/ 468 w 551"/>
              <a:gd name="T23" fmla="*/ 96 h 171"/>
              <a:gd name="T24" fmla="*/ 509 w 551"/>
              <a:gd name="T25" fmla="*/ 21 h 171"/>
              <a:gd name="T26" fmla="*/ 392 w 551"/>
              <a:gd name="T27" fmla="*/ 46 h 171"/>
              <a:gd name="T28" fmla="*/ 401 w 551"/>
              <a:gd name="T29" fmla="*/ 121 h 171"/>
              <a:gd name="T30" fmla="*/ 484 w 551"/>
              <a:gd name="T31" fmla="*/ 138 h 171"/>
              <a:gd name="T32" fmla="*/ 551 w 551"/>
              <a:gd name="T3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 h="171">
                <a:moveTo>
                  <a:pt x="0" y="71"/>
                </a:moveTo>
                <a:cubicBezTo>
                  <a:pt x="9" y="116"/>
                  <a:pt x="11" y="156"/>
                  <a:pt x="59" y="171"/>
                </a:cubicBezTo>
                <a:cubicBezTo>
                  <a:pt x="98" y="161"/>
                  <a:pt x="113" y="150"/>
                  <a:pt x="142" y="121"/>
                </a:cubicBezTo>
                <a:cubicBezTo>
                  <a:pt x="158" y="70"/>
                  <a:pt x="174" y="59"/>
                  <a:pt x="109" y="38"/>
                </a:cubicBezTo>
                <a:cubicBezTo>
                  <a:pt x="85" y="74"/>
                  <a:pt x="58" y="119"/>
                  <a:pt x="117" y="138"/>
                </a:cubicBezTo>
                <a:cubicBezTo>
                  <a:pt x="147" y="159"/>
                  <a:pt x="164" y="166"/>
                  <a:pt x="200" y="155"/>
                </a:cubicBezTo>
                <a:cubicBezTo>
                  <a:pt x="231" y="134"/>
                  <a:pt x="254" y="119"/>
                  <a:pt x="284" y="96"/>
                </a:cubicBezTo>
                <a:cubicBezTo>
                  <a:pt x="300" y="84"/>
                  <a:pt x="334" y="63"/>
                  <a:pt x="334" y="63"/>
                </a:cubicBezTo>
                <a:cubicBezTo>
                  <a:pt x="322" y="0"/>
                  <a:pt x="320" y="9"/>
                  <a:pt x="259" y="21"/>
                </a:cubicBezTo>
                <a:cubicBezTo>
                  <a:pt x="262" y="49"/>
                  <a:pt x="253" y="81"/>
                  <a:pt x="267" y="105"/>
                </a:cubicBezTo>
                <a:cubicBezTo>
                  <a:pt x="276" y="120"/>
                  <a:pt x="317" y="121"/>
                  <a:pt x="317" y="121"/>
                </a:cubicBezTo>
                <a:cubicBezTo>
                  <a:pt x="385" y="116"/>
                  <a:pt x="412" y="116"/>
                  <a:pt x="468" y="96"/>
                </a:cubicBezTo>
                <a:cubicBezTo>
                  <a:pt x="506" y="39"/>
                  <a:pt x="495" y="65"/>
                  <a:pt x="509" y="21"/>
                </a:cubicBezTo>
                <a:cubicBezTo>
                  <a:pt x="462" y="6"/>
                  <a:pt x="427" y="11"/>
                  <a:pt x="392" y="46"/>
                </a:cubicBezTo>
                <a:cubicBezTo>
                  <a:pt x="385" y="67"/>
                  <a:pt x="382" y="102"/>
                  <a:pt x="401" y="121"/>
                </a:cubicBezTo>
                <a:cubicBezTo>
                  <a:pt x="421" y="141"/>
                  <a:pt x="456" y="134"/>
                  <a:pt x="484" y="138"/>
                </a:cubicBezTo>
                <a:cubicBezTo>
                  <a:pt x="506" y="141"/>
                  <a:pt x="551" y="146"/>
                  <a:pt x="551" y="14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67" name="Line 7"/>
          <p:cNvSpPr>
            <a:spLocks noChangeShapeType="1"/>
          </p:cNvSpPr>
          <p:nvPr/>
        </p:nvSpPr>
        <p:spPr bwMode="auto">
          <a:xfrm flipH="1">
            <a:off x="1331913" y="2781300"/>
            <a:ext cx="360362"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68" name="Text Box 8"/>
          <p:cNvSpPr txBox="1">
            <a:spLocks noChangeArrowheads="1"/>
          </p:cNvSpPr>
          <p:nvPr/>
        </p:nvSpPr>
        <p:spPr bwMode="auto">
          <a:xfrm>
            <a:off x="3419475" y="2492375"/>
            <a:ext cx="24497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dirty="0">
                <a:effectLst/>
                <a:latin typeface="Tahoma" panose="020B0604030504040204" pitchFamily="34" charset="0"/>
              </a:rPr>
              <a:t>銀河団衝突で</a:t>
            </a:r>
          </a:p>
          <a:p>
            <a:r>
              <a:rPr lang="ja-JP" altLang="en-US" sz="1800" dirty="0">
                <a:effectLst/>
                <a:latin typeface="Tahoma" panose="020B0604030504040204" pitchFamily="34" charset="0"/>
              </a:rPr>
              <a:t>流体の乱流が発生</a:t>
            </a:r>
          </a:p>
          <a:p>
            <a:r>
              <a:rPr lang="en-US" altLang="ja-JP" sz="1800" dirty="0">
                <a:effectLst/>
                <a:latin typeface="Tahoma" panose="020B0604030504040204" pitchFamily="34" charset="0"/>
              </a:rPr>
              <a:t>(</a:t>
            </a:r>
            <a:r>
              <a:rPr lang="ja-JP" altLang="en-US" sz="1800" dirty="0">
                <a:effectLst/>
                <a:latin typeface="Tahoma" panose="020B0604030504040204" pitchFamily="34" charset="0"/>
              </a:rPr>
              <a:t>乱流の寿命</a:t>
            </a:r>
            <a:r>
              <a:rPr lang="ja-JP" altLang="en-US" sz="1800" dirty="0" smtClean="0">
                <a:effectLst/>
                <a:latin typeface="Tahoma" panose="020B0604030504040204" pitchFamily="34" charset="0"/>
              </a:rPr>
              <a:t>は</a:t>
            </a:r>
            <a:r>
              <a:rPr lang="en-US" altLang="ja-JP" sz="1800" dirty="0" smtClean="0">
                <a:effectLst/>
                <a:latin typeface="Tahoma" panose="020B0604030504040204" pitchFamily="34" charset="0"/>
              </a:rPr>
              <a:t>~</a:t>
            </a:r>
            <a:r>
              <a:rPr lang="en-US" altLang="ja-JP" sz="1800" dirty="0" smtClean="0">
                <a:effectLst/>
                <a:latin typeface="Tahoma" panose="020B0604030504040204" pitchFamily="34" charset="0"/>
                <a:sym typeface="Mathematica1" pitchFamily="2" charset="2"/>
              </a:rPr>
              <a:t>10</a:t>
            </a:r>
            <a:r>
              <a:rPr lang="en-US" altLang="ja-JP" sz="1800" baseline="30000" dirty="0" smtClean="0">
                <a:effectLst/>
                <a:latin typeface="Tahoma" panose="020B0604030504040204" pitchFamily="34" charset="0"/>
                <a:sym typeface="Mathematica1" pitchFamily="2" charset="2"/>
              </a:rPr>
              <a:t>9</a:t>
            </a:r>
            <a:r>
              <a:rPr lang="en-US" altLang="ja-JP" sz="1800" dirty="0" smtClean="0">
                <a:effectLst/>
                <a:latin typeface="Tahoma" panose="020B0604030504040204" pitchFamily="34" charset="0"/>
                <a:sym typeface="Mathematica1" pitchFamily="2" charset="2"/>
              </a:rPr>
              <a:t>yr</a:t>
            </a:r>
            <a:r>
              <a:rPr lang="en-US" altLang="ja-JP" sz="1800" dirty="0">
                <a:effectLst/>
                <a:latin typeface="Tahoma" panose="020B0604030504040204" pitchFamily="34" charset="0"/>
                <a:sym typeface="Mathematica1" pitchFamily="2" charset="2"/>
              </a:rPr>
              <a:t>)</a:t>
            </a:r>
          </a:p>
        </p:txBody>
      </p:sp>
      <p:sp>
        <p:nvSpPr>
          <p:cNvPr id="117769" name="Freeform 9"/>
          <p:cNvSpPr>
            <a:spLocks/>
          </p:cNvSpPr>
          <p:nvPr/>
        </p:nvSpPr>
        <p:spPr bwMode="auto">
          <a:xfrm>
            <a:off x="6300788" y="2133600"/>
            <a:ext cx="2160587" cy="360363"/>
          </a:xfrm>
          <a:custGeom>
            <a:avLst/>
            <a:gdLst>
              <a:gd name="T0" fmla="*/ 0 w 1361"/>
              <a:gd name="T1" fmla="*/ 227 h 227"/>
              <a:gd name="T2" fmla="*/ 181 w 1361"/>
              <a:gd name="T3" fmla="*/ 0 h 227"/>
              <a:gd name="T4" fmla="*/ 363 w 1361"/>
              <a:gd name="T5" fmla="*/ 227 h 227"/>
              <a:gd name="T6" fmla="*/ 544 w 1361"/>
              <a:gd name="T7" fmla="*/ 0 h 227"/>
              <a:gd name="T8" fmla="*/ 726 w 1361"/>
              <a:gd name="T9" fmla="*/ 227 h 227"/>
              <a:gd name="T10" fmla="*/ 907 w 1361"/>
              <a:gd name="T11" fmla="*/ 0 h 227"/>
              <a:gd name="T12" fmla="*/ 1043 w 1361"/>
              <a:gd name="T13" fmla="*/ 227 h 227"/>
              <a:gd name="T14" fmla="*/ 1225 w 1361"/>
              <a:gd name="T15" fmla="*/ 0 h 227"/>
              <a:gd name="T16" fmla="*/ 1361 w 1361"/>
              <a:gd name="T1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1" h="227">
                <a:moveTo>
                  <a:pt x="0" y="227"/>
                </a:moveTo>
                <a:cubicBezTo>
                  <a:pt x="60" y="113"/>
                  <a:pt x="121" y="0"/>
                  <a:pt x="181" y="0"/>
                </a:cubicBezTo>
                <a:cubicBezTo>
                  <a:pt x="241" y="0"/>
                  <a:pt x="303" y="227"/>
                  <a:pt x="363" y="227"/>
                </a:cubicBezTo>
                <a:cubicBezTo>
                  <a:pt x="423" y="227"/>
                  <a:pt x="484" y="0"/>
                  <a:pt x="544" y="0"/>
                </a:cubicBezTo>
                <a:cubicBezTo>
                  <a:pt x="604" y="0"/>
                  <a:pt x="666" y="227"/>
                  <a:pt x="726" y="227"/>
                </a:cubicBezTo>
                <a:cubicBezTo>
                  <a:pt x="786" y="227"/>
                  <a:pt x="854" y="0"/>
                  <a:pt x="907" y="0"/>
                </a:cubicBezTo>
                <a:cubicBezTo>
                  <a:pt x="960" y="0"/>
                  <a:pt x="990" y="227"/>
                  <a:pt x="1043" y="227"/>
                </a:cubicBezTo>
                <a:cubicBezTo>
                  <a:pt x="1096" y="227"/>
                  <a:pt x="1172" y="0"/>
                  <a:pt x="1225" y="0"/>
                </a:cubicBezTo>
                <a:cubicBezTo>
                  <a:pt x="1278" y="0"/>
                  <a:pt x="1319" y="113"/>
                  <a:pt x="1361" y="227"/>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0" name="Line 10"/>
          <p:cNvSpPr>
            <a:spLocks noChangeShapeType="1"/>
          </p:cNvSpPr>
          <p:nvPr/>
        </p:nvSpPr>
        <p:spPr bwMode="auto">
          <a:xfrm>
            <a:off x="5364163" y="2852738"/>
            <a:ext cx="431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1" name="Freeform 11"/>
          <p:cNvSpPr>
            <a:spLocks/>
          </p:cNvSpPr>
          <p:nvPr/>
        </p:nvSpPr>
        <p:spPr bwMode="auto">
          <a:xfrm>
            <a:off x="6300788" y="2708275"/>
            <a:ext cx="2159000" cy="460375"/>
          </a:xfrm>
          <a:custGeom>
            <a:avLst/>
            <a:gdLst>
              <a:gd name="T0" fmla="*/ 16 w 1360"/>
              <a:gd name="T1" fmla="*/ 203 h 290"/>
              <a:gd name="T2" fmla="*/ 75 w 1360"/>
              <a:gd name="T3" fmla="*/ 170 h 290"/>
              <a:gd name="T4" fmla="*/ 125 w 1360"/>
              <a:gd name="T5" fmla="*/ 128 h 290"/>
              <a:gd name="T6" fmla="*/ 175 w 1360"/>
              <a:gd name="T7" fmla="*/ 111 h 290"/>
              <a:gd name="T8" fmla="*/ 459 w 1360"/>
              <a:gd name="T9" fmla="*/ 19 h 290"/>
              <a:gd name="T10" fmla="*/ 601 w 1360"/>
              <a:gd name="T11" fmla="*/ 28 h 290"/>
              <a:gd name="T12" fmla="*/ 651 w 1360"/>
              <a:gd name="T13" fmla="*/ 44 h 290"/>
              <a:gd name="T14" fmla="*/ 676 w 1360"/>
              <a:gd name="T15" fmla="*/ 136 h 290"/>
              <a:gd name="T16" fmla="*/ 509 w 1360"/>
              <a:gd name="T17" fmla="*/ 253 h 290"/>
              <a:gd name="T18" fmla="*/ 358 w 1360"/>
              <a:gd name="T19" fmla="*/ 220 h 290"/>
              <a:gd name="T20" fmla="*/ 350 w 1360"/>
              <a:gd name="T21" fmla="*/ 136 h 290"/>
              <a:gd name="T22" fmla="*/ 425 w 1360"/>
              <a:gd name="T23" fmla="*/ 94 h 290"/>
              <a:gd name="T24" fmla="*/ 676 w 1360"/>
              <a:gd name="T25" fmla="*/ 36 h 290"/>
              <a:gd name="T26" fmla="*/ 784 w 1360"/>
              <a:gd name="T27" fmla="*/ 28 h 290"/>
              <a:gd name="T28" fmla="*/ 1118 w 1360"/>
              <a:gd name="T29" fmla="*/ 69 h 290"/>
              <a:gd name="T30" fmla="*/ 1168 w 1360"/>
              <a:gd name="T31" fmla="*/ 203 h 290"/>
              <a:gd name="T32" fmla="*/ 918 w 1360"/>
              <a:gd name="T33" fmla="*/ 236 h 290"/>
              <a:gd name="T34" fmla="*/ 901 w 1360"/>
              <a:gd name="T35" fmla="*/ 86 h 290"/>
              <a:gd name="T36" fmla="*/ 1101 w 1360"/>
              <a:gd name="T37" fmla="*/ 28 h 290"/>
              <a:gd name="T38" fmla="*/ 1360 w 1360"/>
              <a:gd name="T39" fmla="*/ 3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0" h="290">
                <a:moveTo>
                  <a:pt x="16" y="203"/>
                </a:moveTo>
                <a:cubicBezTo>
                  <a:pt x="77" y="162"/>
                  <a:pt x="0" y="212"/>
                  <a:pt x="75" y="170"/>
                </a:cubicBezTo>
                <a:cubicBezTo>
                  <a:pt x="148" y="129"/>
                  <a:pt x="48" y="180"/>
                  <a:pt x="125" y="128"/>
                </a:cubicBezTo>
                <a:cubicBezTo>
                  <a:pt x="129" y="125"/>
                  <a:pt x="171" y="112"/>
                  <a:pt x="175" y="111"/>
                </a:cubicBezTo>
                <a:cubicBezTo>
                  <a:pt x="257" y="55"/>
                  <a:pt x="362" y="34"/>
                  <a:pt x="459" y="19"/>
                </a:cubicBezTo>
                <a:cubicBezTo>
                  <a:pt x="506" y="22"/>
                  <a:pt x="554" y="22"/>
                  <a:pt x="601" y="28"/>
                </a:cubicBezTo>
                <a:cubicBezTo>
                  <a:pt x="618" y="30"/>
                  <a:pt x="651" y="44"/>
                  <a:pt x="651" y="44"/>
                </a:cubicBezTo>
                <a:cubicBezTo>
                  <a:pt x="661" y="74"/>
                  <a:pt x="668" y="105"/>
                  <a:pt x="676" y="136"/>
                </a:cubicBezTo>
                <a:cubicBezTo>
                  <a:pt x="656" y="228"/>
                  <a:pt x="590" y="233"/>
                  <a:pt x="509" y="253"/>
                </a:cubicBezTo>
                <a:cubicBezTo>
                  <a:pt x="434" y="246"/>
                  <a:pt x="417" y="248"/>
                  <a:pt x="358" y="220"/>
                </a:cubicBezTo>
                <a:cubicBezTo>
                  <a:pt x="352" y="200"/>
                  <a:pt x="329" y="160"/>
                  <a:pt x="350" y="136"/>
                </a:cubicBezTo>
                <a:cubicBezTo>
                  <a:pt x="385" y="95"/>
                  <a:pt x="391" y="111"/>
                  <a:pt x="425" y="94"/>
                </a:cubicBezTo>
                <a:cubicBezTo>
                  <a:pt x="492" y="61"/>
                  <a:pt x="599" y="44"/>
                  <a:pt x="676" y="36"/>
                </a:cubicBezTo>
                <a:cubicBezTo>
                  <a:pt x="712" y="32"/>
                  <a:pt x="748" y="31"/>
                  <a:pt x="784" y="28"/>
                </a:cubicBezTo>
                <a:cubicBezTo>
                  <a:pt x="902" y="7"/>
                  <a:pt x="1018" y="5"/>
                  <a:pt x="1118" y="69"/>
                </a:cubicBezTo>
                <a:cubicBezTo>
                  <a:pt x="1146" y="110"/>
                  <a:pt x="1153" y="156"/>
                  <a:pt x="1168" y="203"/>
                </a:cubicBezTo>
                <a:cubicBezTo>
                  <a:pt x="1140" y="290"/>
                  <a:pt x="954" y="238"/>
                  <a:pt x="918" y="236"/>
                </a:cubicBezTo>
                <a:cubicBezTo>
                  <a:pt x="868" y="204"/>
                  <a:pt x="847" y="131"/>
                  <a:pt x="901" y="86"/>
                </a:cubicBezTo>
                <a:cubicBezTo>
                  <a:pt x="940" y="53"/>
                  <a:pt x="1052" y="36"/>
                  <a:pt x="1101" y="28"/>
                </a:cubicBezTo>
                <a:cubicBezTo>
                  <a:pt x="1179" y="0"/>
                  <a:pt x="1275" y="36"/>
                  <a:pt x="1360" y="3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2" name="Text Box 12"/>
          <p:cNvSpPr txBox="1">
            <a:spLocks noChangeArrowheads="1"/>
          </p:cNvSpPr>
          <p:nvPr/>
        </p:nvSpPr>
        <p:spPr bwMode="auto">
          <a:xfrm>
            <a:off x="6351588" y="3371850"/>
            <a:ext cx="2251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a:effectLst/>
                <a:latin typeface="Tahoma" panose="020B0604030504040204" pitchFamily="34" charset="0"/>
              </a:rPr>
              <a:t>流体の乱流が</a:t>
            </a:r>
            <a:r>
              <a:rPr lang="en-US" altLang="ja-JP" sz="1800">
                <a:effectLst/>
                <a:latin typeface="Tahoma" panose="020B0604030504040204" pitchFamily="34" charset="0"/>
              </a:rPr>
              <a:t>Alfv</a:t>
            </a:r>
            <a:r>
              <a:rPr lang="en-US" altLang="ja-JP" sz="1800">
                <a:effectLst/>
                <a:latin typeface="Tahoma" panose="020B0604030504040204" pitchFamily="34" charset="0"/>
                <a:cs typeface="Tahoma" panose="020B0604030504040204" pitchFamily="34" charset="0"/>
              </a:rPr>
              <a:t>é</a:t>
            </a:r>
            <a:r>
              <a:rPr lang="en-US" altLang="ja-JP" sz="1800">
                <a:effectLst/>
                <a:latin typeface="Tahoma" panose="020B0604030504040204" pitchFamily="34" charset="0"/>
              </a:rPr>
              <a:t>n </a:t>
            </a:r>
          </a:p>
          <a:p>
            <a:r>
              <a:rPr lang="ja-JP" altLang="en-US" sz="1800">
                <a:effectLst/>
                <a:latin typeface="Tahoma" panose="020B0604030504040204" pitchFamily="34" charset="0"/>
              </a:rPr>
              <a:t>波を励起</a:t>
            </a:r>
          </a:p>
        </p:txBody>
      </p:sp>
      <p:sp>
        <p:nvSpPr>
          <p:cNvPr id="117773" name="Line 13"/>
          <p:cNvSpPr>
            <a:spLocks noChangeShapeType="1"/>
          </p:cNvSpPr>
          <p:nvPr/>
        </p:nvSpPr>
        <p:spPr bwMode="auto">
          <a:xfrm flipH="1">
            <a:off x="6588125" y="4149725"/>
            <a:ext cx="142875" cy="431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4" name="Freeform 14"/>
          <p:cNvSpPr>
            <a:spLocks/>
          </p:cNvSpPr>
          <p:nvPr/>
        </p:nvSpPr>
        <p:spPr bwMode="auto">
          <a:xfrm>
            <a:off x="4859338" y="5084763"/>
            <a:ext cx="2160587" cy="360362"/>
          </a:xfrm>
          <a:custGeom>
            <a:avLst/>
            <a:gdLst>
              <a:gd name="T0" fmla="*/ 0 w 1361"/>
              <a:gd name="T1" fmla="*/ 227 h 227"/>
              <a:gd name="T2" fmla="*/ 181 w 1361"/>
              <a:gd name="T3" fmla="*/ 0 h 227"/>
              <a:gd name="T4" fmla="*/ 363 w 1361"/>
              <a:gd name="T5" fmla="*/ 227 h 227"/>
              <a:gd name="T6" fmla="*/ 544 w 1361"/>
              <a:gd name="T7" fmla="*/ 0 h 227"/>
              <a:gd name="T8" fmla="*/ 726 w 1361"/>
              <a:gd name="T9" fmla="*/ 227 h 227"/>
              <a:gd name="T10" fmla="*/ 907 w 1361"/>
              <a:gd name="T11" fmla="*/ 0 h 227"/>
              <a:gd name="T12" fmla="*/ 1043 w 1361"/>
              <a:gd name="T13" fmla="*/ 227 h 227"/>
              <a:gd name="T14" fmla="*/ 1225 w 1361"/>
              <a:gd name="T15" fmla="*/ 0 h 227"/>
              <a:gd name="T16" fmla="*/ 1361 w 1361"/>
              <a:gd name="T1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1" h="227">
                <a:moveTo>
                  <a:pt x="0" y="227"/>
                </a:moveTo>
                <a:cubicBezTo>
                  <a:pt x="60" y="113"/>
                  <a:pt x="121" y="0"/>
                  <a:pt x="181" y="0"/>
                </a:cubicBezTo>
                <a:cubicBezTo>
                  <a:pt x="241" y="0"/>
                  <a:pt x="303" y="227"/>
                  <a:pt x="363" y="227"/>
                </a:cubicBezTo>
                <a:cubicBezTo>
                  <a:pt x="423" y="227"/>
                  <a:pt x="484" y="0"/>
                  <a:pt x="544" y="0"/>
                </a:cubicBezTo>
                <a:cubicBezTo>
                  <a:pt x="604" y="0"/>
                  <a:pt x="666" y="227"/>
                  <a:pt x="726" y="227"/>
                </a:cubicBezTo>
                <a:cubicBezTo>
                  <a:pt x="786" y="227"/>
                  <a:pt x="854" y="0"/>
                  <a:pt x="907" y="0"/>
                </a:cubicBezTo>
                <a:cubicBezTo>
                  <a:pt x="960" y="0"/>
                  <a:pt x="990" y="227"/>
                  <a:pt x="1043" y="227"/>
                </a:cubicBezTo>
                <a:cubicBezTo>
                  <a:pt x="1096" y="227"/>
                  <a:pt x="1172" y="0"/>
                  <a:pt x="1225" y="0"/>
                </a:cubicBezTo>
                <a:cubicBezTo>
                  <a:pt x="1278" y="0"/>
                  <a:pt x="1319" y="113"/>
                  <a:pt x="1361" y="227"/>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5" name="Line 15"/>
          <p:cNvSpPr>
            <a:spLocks noChangeShapeType="1"/>
          </p:cNvSpPr>
          <p:nvPr/>
        </p:nvSpPr>
        <p:spPr bwMode="auto">
          <a:xfrm>
            <a:off x="5218113" y="5011738"/>
            <a:ext cx="43338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6" name="Line 16"/>
          <p:cNvSpPr>
            <a:spLocks noChangeShapeType="1"/>
          </p:cNvSpPr>
          <p:nvPr/>
        </p:nvSpPr>
        <p:spPr bwMode="auto">
          <a:xfrm>
            <a:off x="5794375" y="5011738"/>
            <a:ext cx="43338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7" name="Line 17"/>
          <p:cNvSpPr>
            <a:spLocks noChangeShapeType="1"/>
          </p:cNvSpPr>
          <p:nvPr/>
        </p:nvSpPr>
        <p:spPr bwMode="auto">
          <a:xfrm>
            <a:off x="6370638" y="5011738"/>
            <a:ext cx="43338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78" name="Text Box 18"/>
          <p:cNvSpPr txBox="1">
            <a:spLocks noChangeArrowheads="1"/>
          </p:cNvSpPr>
          <p:nvPr/>
        </p:nvSpPr>
        <p:spPr bwMode="auto">
          <a:xfrm>
            <a:off x="4859338" y="5661025"/>
            <a:ext cx="3828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latin typeface="Tahoma" panose="020B0604030504040204" pitchFamily="34" charset="0"/>
              </a:rPr>
              <a:t>乱流</a:t>
            </a:r>
            <a:r>
              <a:rPr lang="ja-JP" altLang="en-US" dirty="0">
                <a:latin typeface="Tahoma" panose="020B0604030504040204" pitchFamily="34" charset="0"/>
              </a:rPr>
              <a:t>状態</a:t>
            </a:r>
            <a:r>
              <a:rPr lang="ja-JP" altLang="en-US" dirty="0" smtClean="0">
                <a:latin typeface="Tahoma" panose="020B0604030504040204" pitchFamily="34" charset="0"/>
              </a:rPr>
              <a:t>の </a:t>
            </a:r>
            <a:r>
              <a:rPr lang="en-US" altLang="ja-JP" sz="1800" dirty="0" err="1" smtClean="0">
                <a:effectLst/>
                <a:latin typeface="Tahoma" panose="020B0604030504040204" pitchFamily="34" charset="0"/>
              </a:rPr>
              <a:t>Alfv</a:t>
            </a:r>
            <a:r>
              <a:rPr lang="en-US" altLang="ja-JP" sz="1800" dirty="0" err="1" smtClean="0">
                <a:effectLst/>
                <a:latin typeface="Tahoma" panose="020B0604030504040204" pitchFamily="34" charset="0"/>
                <a:cs typeface="Tahoma" panose="020B0604030504040204" pitchFamily="34" charset="0"/>
              </a:rPr>
              <a:t>é</a:t>
            </a:r>
            <a:r>
              <a:rPr lang="en-US" altLang="ja-JP" sz="1800" dirty="0" err="1" smtClean="0">
                <a:effectLst/>
                <a:latin typeface="Tahoma" panose="020B0604030504040204" pitchFamily="34" charset="0"/>
              </a:rPr>
              <a:t>n</a:t>
            </a:r>
            <a:r>
              <a:rPr lang="en-US" altLang="ja-JP" sz="1800" dirty="0" smtClean="0">
                <a:effectLst/>
                <a:latin typeface="Tahoma" panose="020B0604030504040204" pitchFamily="34" charset="0"/>
              </a:rPr>
              <a:t> </a:t>
            </a:r>
            <a:r>
              <a:rPr lang="ja-JP" altLang="en-US" sz="1800" dirty="0">
                <a:effectLst/>
                <a:latin typeface="Tahoma" panose="020B0604030504040204" pitchFamily="34" charset="0"/>
              </a:rPr>
              <a:t>波に散乱される</a:t>
            </a:r>
          </a:p>
          <a:p>
            <a:r>
              <a:rPr lang="ja-JP" altLang="en-US" sz="1800" dirty="0">
                <a:effectLst/>
                <a:latin typeface="Tahoma" panose="020B0604030504040204" pitchFamily="34" charset="0"/>
              </a:rPr>
              <a:t>電子が次第に</a:t>
            </a:r>
            <a:r>
              <a:rPr lang="ja-JP" altLang="en-US" sz="1800" dirty="0" smtClean="0">
                <a:effectLst/>
                <a:latin typeface="Tahoma" panose="020B0604030504040204" pitchFamily="34" charset="0"/>
              </a:rPr>
              <a:t>加速 </a:t>
            </a:r>
            <a:r>
              <a:rPr lang="en-US" altLang="ja-JP" sz="1800" dirty="0" smtClean="0">
                <a:effectLst/>
                <a:latin typeface="Tahoma" panose="020B0604030504040204" pitchFamily="34" charset="0"/>
              </a:rPr>
              <a:t>(2</a:t>
            </a:r>
            <a:r>
              <a:rPr lang="ja-JP" altLang="en-US" dirty="0">
                <a:latin typeface="Tahoma" panose="020B0604030504040204" pitchFamily="34" charset="0"/>
              </a:rPr>
              <a:t>次</a:t>
            </a:r>
            <a:r>
              <a:rPr lang="ja-JP" altLang="en-US" sz="1800" dirty="0" smtClean="0">
                <a:effectLst/>
                <a:latin typeface="Tahoma" panose="020B0604030504040204" pitchFamily="34" charset="0"/>
              </a:rPr>
              <a:t>フェルミ加速</a:t>
            </a:r>
            <a:r>
              <a:rPr lang="en-US" altLang="ja-JP" sz="1800" dirty="0" smtClean="0">
                <a:effectLst/>
                <a:latin typeface="Tahoma" panose="020B0604030504040204" pitchFamily="34" charset="0"/>
              </a:rPr>
              <a:t>)</a:t>
            </a:r>
            <a:endParaRPr lang="ja-JP" altLang="en-US" sz="1800" dirty="0">
              <a:effectLst/>
              <a:latin typeface="Tahoma" panose="020B0604030504040204" pitchFamily="34" charset="0"/>
            </a:endParaRPr>
          </a:p>
        </p:txBody>
      </p:sp>
      <p:sp>
        <p:nvSpPr>
          <p:cNvPr id="117779" name="Line 19"/>
          <p:cNvSpPr>
            <a:spLocks noChangeShapeType="1"/>
          </p:cNvSpPr>
          <p:nvPr/>
        </p:nvSpPr>
        <p:spPr bwMode="auto">
          <a:xfrm flipH="1">
            <a:off x="4140200" y="5516563"/>
            <a:ext cx="5032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780" name="AutoShape 20"/>
          <p:cNvSpPr>
            <a:spLocks noChangeArrowheads="1"/>
          </p:cNvSpPr>
          <p:nvPr/>
        </p:nvSpPr>
        <p:spPr bwMode="auto">
          <a:xfrm>
            <a:off x="2268538" y="4724400"/>
            <a:ext cx="914400" cy="914400"/>
          </a:xfrm>
          <a:prstGeom prst="irregularSeal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7781" name="Text Box 21"/>
          <p:cNvSpPr txBox="1">
            <a:spLocks noChangeArrowheads="1"/>
          </p:cNvSpPr>
          <p:nvPr/>
        </p:nvSpPr>
        <p:spPr bwMode="auto">
          <a:xfrm>
            <a:off x="1743075" y="5667375"/>
            <a:ext cx="2125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a:effectLst/>
                <a:latin typeface="Tahoma" panose="020B0604030504040204" pitchFamily="34" charset="0"/>
              </a:rPr>
              <a:t>加速された電子から</a:t>
            </a:r>
          </a:p>
          <a:p>
            <a:r>
              <a:rPr kumimoji="0" lang="ja-JP" altLang="en-US" sz="1800">
                <a:effectLst/>
                <a:latin typeface="Tahoma" panose="020B0604030504040204" pitchFamily="34" charset="0"/>
              </a:rPr>
              <a:t>非熱的放射</a:t>
            </a:r>
          </a:p>
        </p:txBody>
      </p:sp>
      <p:sp>
        <p:nvSpPr>
          <p:cNvPr id="117782" name="Text Box 22"/>
          <p:cNvSpPr txBox="1">
            <a:spLocks noChangeArrowheads="1"/>
          </p:cNvSpPr>
          <p:nvPr/>
        </p:nvSpPr>
        <p:spPr bwMode="auto">
          <a:xfrm>
            <a:off x="3975100" y="1504950"/>
            <a:ext cx="3239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effectLst>
                  <a:outerShdw blurRad="38100" dist="38100" dir="2700000" algn="tl">
                    <a:srgbClr val="C0C0C0"/>
                  </a:outerShdw>
                </a:effectLst>
              </a:rPr>
              <a:t>Fujita, Takizawa, &amp; </a:t>
            </a:r>
            <a:r>
              <a:rPr lang="en-US" altLang="ja-JP" dirty="0" err="1">
                <a:effectLst>
                  <a:outerShdw blurRad="38100" dist="38100" dir="2700000" algn="tl">
                    <a:srgbClr val="C0C0C0"/>
                  </a:outerShdw>
                </a:effectLst>
              </a:rPr>
              <a:t>Sarazin</a:t>
            </a:r>
            <a:r>
              <a:rPr lang="en-US" altLang="ja-JP" dirty="0">
                <a:effectLst>
                  <a:outerShdw blurRad="38100" dist="38100" dir="2700000" algn="tl">
                    <a:srgbClr val="C0C0C0"/>
                  </a:outerShdw>
                </a:effectLst>
              </a:rPr>
              <a:t> (</a:t>
            </a:r>
            <a:r>
              <a:rPr lang="en-US" altLang="ja-JP" dirty="0" smtClean="0">
                <a:effectLst>
                  <a:outerShdw blurRad="38100" dist="38100" dir="2700000" algn="tl">
                    <a:srgbClr val="C0C0C0"/>
                  </a:outerShdw>
                </a:effectLst>
              </a:rPr>
              <a:t>2003)</a:t>
            </a:r>
            <a:endParaRPr lang="en-US" altLang="ja-JP" dirty="0">
              <a:effectLst>
                <a:outerShdw blurRad="38100" dist="38100" dir="2700000" algn="tl">
                  <a:srgbClr val="C0C0C0"/>
                </a:outerShdw>
              </a:effectLst>
            </a:endParaRPr>
          </a:p>
        </p:txBody>
      </p:sp>
    </p:spTree>
    <p:extLst>
      <p:ext uri="{BB962C8B-B14F-4D97-AF65-F5344CB8AC3E}">
        <p14:creationId xmlns:p14="http://schemas.microsoft.com/office/powerpoint/2010/main" val="6432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もし</a:t>
            </a:r>
            <a:r>
              <a:rPr lang="ja-JP" altLang="en-US" dirty="0"/>
              <a:t>本当</a:t>
            </a:r>
            <a:r>
              <a:rPr lang="ja-JP" altLang="en-US" dirty="0" smtClean="0"/>
              <a:t>なら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電波放射が観測されている場所で、ガスの乱流が観測されるべき</a:t>
            </a:r>
            <a:endParaRPr kumimoji="1" lang="en-US" altLang="ja-JP" dirty="0" smtClean="0"/>
          </a:p>
          <a:p>
            <a:pPr lvl="1"/>
            <a:r>
              <a:rPr lang="ja-JP" altLang="en-US" dirty="0" smtClean="0"/>
              <a:t>スペクトル分解能が高い </a:t>
            </a:r>
            <a:r>
              <a:rPr lang="en-US" altLang="ja-JP" dirty="0" smtClean="0"/>
              <a:t>Astro-H (2016</a:t>
            </a:r>
            <a:r>
              <a:rPr lang="ja-JP" altLang="en-US" dirty="0" smtClean="0"/>
              <a:t>年</a:t>
            </a:r>
            <a:r>
              <a:rPr lang="en-US" altLang="ja-JP" dirty="0" smtClean="0"/>
              <a:t>) </a:t>
            </a:r>
            <a:r>
              <a:rPr lang="ja-JP" altLang="en-US" dirty="0" smtClean="0"/>
              <a:t>で、Ｘ線ガスの輝</a:t>
            </a:r>
            <a:r>
              <a:rPr lang="ja-JP" altLang="en-US" dirty="0"/>
              <a:t>線</a:t>
            </a:r>
            <a:r>
              <a:rPr lang="ja-JP" altLang="en-US" dirty="0" smtClean="0"/>
              <a:t>のドップラー効果から調べられる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31</a:t>
            </a:fld>
            <a:endParaRPr lang="en-US" altLang="ja-JP" dirty="0"/>
          </a:p>
        </p:txBody>
      </p:sp>
      <p:pic>
        <p:nvPicPr>
          <p:cNvPr id="1026" name="Picture 2" descr="http://astro-h.isas.jaxa.jp/wp-content/uploads/2013/02/pct05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581400"/>
            <a:ext cx="3492664" cy="24701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28950" y="6171684"/>
            <a:ext cx="3311163" cy="369332"/>
          </a:xfrm>
          <a:prstGeom prst="rect">
            <a:avLst/>
          </a:prstGeom>
          <a:noFill/>
        </p:spPr>
        <p:txBody>
          <a:bodyPr wrap="none" rtlCol="0">
            <a:spAutoFit/>
          </a:bodyPr>
          <a:lstStyle/>
          <a:p>
            <a:r>
              <a:rPr lang="ja-JP" altLang="en-US" dirty="0"/>
              <a:t>イラスト 池下章裕氏</a:t>
            </a:r>
            <a:r>
              <a:rPr lang="en-US" altLang="ja-JP" dirty="0"/>
              <a:t>/</a:t>
            </a:r>
            <a:r>
              <a:rPr lang="ja-JP" altLang="en-US" dirty="0"/>
              <a:t>提供 </a:t>
            </a:r>
            <a:r>
              <a:rPr lang="en-US" altLang="ja-JP" dirty="0"/>
              <a:t>JAXA</a:t>
            </a:r>
            <a:endParaRPr kumimoji="1" lang="ja-JP" altLang="en-US" dirty="0"/>
          </a:p>
        </p:txBody>
      </p:sp>
      <p:pic>
        <p:nvPicPr>
          <p:cNvPr id="6" name="図 5"/>
          <p:cNvPicPr>
            <a:picLocks noChangeAspect="1"/>
          </p:cNvPicPr>
          <p:nvPr/>
        </p:nvPicPr>
        <p:blipFill>
          <a:blip r:embed="rId3"/>
          <a:stretch>
            <a:fillRect/>
          </a:stretch>
        </p:blipFill>
        <p:spPr>
          <a:xfrm>
            <a:off x="4701704" y="3581400"/>
            <a:ext cx="3392907" cy="2470150"/>
          </a:xfrm>
          <a:prstGeom prst="rect">
            <a:avLst/>
          </a:prstGeom>
        </p:spPr>
      </p:pic>
      <p:sp>
        <p:nvSpPr>
          <p:cNvPr id="7" name="テキスト ボックス 6"/>
          <p:cNvSpPr txBox="1"/>
          <p:nvPr/>
        </p:nvSpPr>
        <p:spPr>
          <a:xfrm>
            <a:off x="5410200" y="6177081"/>
            <a:ext cx="2137316" cy="369332"/>
          </a:xfrm>
          <a:prstGeom prst="rect">
            <a:avLst/>
          </a:prstGeom>
          <a:noFill/>
        </p:spPr>
        <p:txBody>
          <a:bodyPr wrap="none" rtlCol="0">
            <a:spAutoFit/>
          </a:bodyPr>
          <a:lstStyle/>
          <a:p>
            <a:r>
              <a:rPr kumimoji="1" lang="en-US" altLang="ja-JP" dirty="0" err="1" smtClean="0"/>
              <a:t>Kitayama</a:t>
            </a:r>
            <a:r>
              <a:rPr kumimoji="1" lang="en-US" altLang="ja-JP" dirty="0" smtClean="0"/>
              <a:t> et al. (2014)</a:t>
            </a:r>
            <a:endParaRPr kumimoji="1" lang="ja-JP" altLang="en-US" dirty="0"/>
          </a:p>
        </p:txBody>
      </p:sp>
    </p:spTree>
    <p:extLst>
      <p:ext uri="{BB962C8B-B14F-4D97-AF65-F5344CB8AC3E}">
        <p14:creationId xmlns:p14="http://schemas.microsoft.com/office/powerpoint/2010/main" val="3111662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衝撃波加速</a:t>
            </a:r>
            <a:endParaRPr kumimoji="1" lang="ja-JP" altLang="en-US" dirty="0"/>
          </a:p>
        </p:txBody>
      </p:sp>
      <p:sp>
        <p:nvSpPr>
          <p:cNvPr id="3" name="コンテンツ プレースホルダー 2"/>
          <p:cNvSpPr>
            <a:spLocks noGrp="1"/>
          </p:cNvSpPr>
          <p:nvPr>
            <p:ph idx="1"/>
          </p:nvPr>
        </p:nvSpPr>
        <p:spPr>
          <a:xfrm>
            <a:off x="76200" y="1524000"/>
            <a:ext cx="6629400" cy="5197475"/>
          </a:xfrm>
        </p:spPr>
        <p:txBody>
          <a:bodyPr>
            <a:normAutofit/>
          </a:bodyPr>
          <a:lstStyle/>
          <a:p>
            <a:r>
              <a:rPr kumimoji="1" lang="en-US" altLang="ja-JP" dirty="0" smtClean="0"/>
              <a:t>Relic </a:t>
            </a:r>
            <a:r>
              <a:rPr kumimoji="1" lang="ja-JP" altLang="en-US" dirty="0" smtClean="0"/>
              <a:t>についてよく言われている</a:t>
            </a:r>
            <a:endParaRPr kumimoji="1" lang="en-US" altLang="ja-JP" dirty="0" smtClean="0"/>
          </a:p>
          <a:p>
            <a:pPr lvl="1"/>
            <a:r>
              <a:rPr lang="ja-JP" altLang="en-US" dirty="0"/>
              <a:t>実際</a:t>
            </a:r>
            <a:r>
              <a:rPr lang="ja-JP" altLang="en-US" dirty="0" smtClean="0"/>
              <a:t>に </a:t>
            </a:r>
            <a:r>
              <a:rPr lang="en-US" altLang="ja-JP" dirty="0" smtClean="0"/>
              <a:t>relic </a:t>
            </a:r>
            <a:r>
              <a:rPr lang="ja-JP" altLang="en-US" dirty="0" smtClean="0"/>
              <a:t>の場所に衝撃波がＸ線で観測されることがある</a:t>
            </a:r>
            <a:endParaRPr lang="en-US" altLang="ja-JP" dirty="0" smtClean="0"/>
          </a:p>
          <a:p>
            <a:pPr lvl="2"/>
            <a:r>
              <a:rPr kumimoji="1" lang="ja-JP" altLang="en-US" dirty="0" smtClean="0"/>
              <a:t>ガスの温度や密度のジャンプ</a:t>
            </a:r>
            <a:endParaRPr kumimoji="1" lang="en-US" altLang="ja-JP" dirty="0" smtClean="0"/>
          </a:p>
          <a:p>
            <a:r>
              <a:rPr kumimoji="1" lang="ja-JP" altLang="en-US" dirty="0" smtClean="0"/>
              <a:t>本当に</a:t>
            </a:r>
            <a:r>
              <a:rPr kumimoji="1" lang="en-US" altLang="ja-JP" dirty="0" smtClean="0"/>
              <a:t>1</a:t>
            </a:r>
            <a:r>
              <a:rPr kumimoji="1" lang="ja-JP" altLang="en-US" dirty="0" smtClean="0"/>
              <a:t>次フェルミ加速でいいのか？</a:t>
            </a:r>
            <a:endParaRPr kumimoji="1" lang="en-US" altLang="ja-JP" dirty="0" smtClean="0"/>
          </a:p>
          <a:p>
            <a:pPr lvl="1"/>
            <a:r>
              <a:rPr lang="ja-JP" altLang="en-US" dirty="0"/>
              <a:t>衝撃波</a:t>
            </a:r>
            <a:r>
              <a:rPr lang="ja-JP" altLang="en-US" dirty="0" smtClean="0"/>
              <a:t>のマッハ数は </a:t>
            </a:r>
            <a:r>
              <a:rPr lang="en-US" altLang="ja-JP" i="1" dirty="0" smtClean="0"/>
              <a:t>M</a:t>
            </a:r>
            <a:r>
              <a:rPr lang="en-US" altLang="ja-JP" dirty="0" smtClean="0">
                <a:sym typeface="Mathematica3" panose="00000400000000000000" pitchFamily="2" charset="2"/>
              </a:rPr>
              <a:t></a:t>
            </a:r>
            <a:r>
              <a:rPr lang="ja-JP" altLang="en-US" dirty="0">
                <a:sym typeface="Mathematica3" panose="00000400000000000000" pitchFamily="2" charset="2"/>
              </a:rPr>
              <a:t> </a:t>
            </a:r>
            <a:r>
              <a:rPr lang="en-US" altLang="ja-JP" dirty="0" smtClean="0">
                <a:sym typeface="Mathematica3" panose="00000400000000000000" pitchFamily="2" charset="2"/>
              </a:rPr>
              <a:t>3</a:t>
            </a:r>
          </a:p>
          <a:p>
            <a:pPr lvl="2"/>
            <a:r>
              <a:rPr kumimoji="1" lang="ja-JP" altLang="en-US" dirty="0" smtClean="0"/>
              <a:t>銀河団ガスの温度が高いためマッハ数は小さい</a:t>
            </a:r>
            <a:endParaRPr kumimoji="1" lang="en-US" altLang="ja-JP" dirty="0" smtClean="0"/>
          </a:p>
          <a:p>
            <a:pPr lvl="2"/>
            <a:r>
              <a:rPr lang="ja-JP" altLang="en-US" dirty="0" smtClean="0"/>
              <a:t>こんな小さなマッハ数で電子が加速するのだろうか？</a:t>
            </a:r>
            <a:endParaRPr kumimoji="1" lang="en-US" altLang="ja-JP" dirty="0" smtClean="0"/>
          </a:p>
          <a:p>
            <a:pPr lvl="1"/>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32</a:t>
            </a:fld>
            <a:endParaRPr lang="en-US" altLang="ja-JP" dirty="0"/>
          </a:p>
        </p:txBody>
      </p:sp>
      <p:sp>
        <p:nvSpPr>
          <p:cNvPr id="5" name="テキスト ボックス 4"/>
          <p:cNvSpPr txBox="1"/>
          <p:nvPr/>
        </p:nvSpPr>
        <p:spPr>
          <a:xfrm>
            <a:off x="6647180" y="4800600"/>
            <a:ext cx="2331792" cy="369332"/>
          </a:xfrm>
          <a:prstGeom prst="rect">
            <a:avLst/>
          </a:prstGeom>
          <a:noFill/>
        </p:spPr>
        <p:txBody>
          <a:bodyPr wrap="none" rtlCol="0">
            <a:spAutoFit/>
          </a:bodyPr>
          <a:lstStyle/>
          <a:p>
            <a:r>
              <a:rPr lang="en-US" altLang="ja-JP" dirty="0" smtClean="0"/>
              <a:t>van </a:t>
            </a:r>
            <a:r>
              <a:rPr lang="en-US" altLang="ja-JP" dirty="0" err="1" smtClean="0"/>
              <a:t>Weeren</a:t>
            </a:r>
            <a:r>
              <a:rPr lang="en-US" altLang="ja-JP" dirty="0" smtClean="0"/>
              <a:t> et al. (2010)</a:t>
            </a:r>
            <a:endParaRPr kumimoji="1" lang="ja-JP" altLang="en-US" dirty="0"/>
          </a:p>
        </p:txBody>
      </p:sp>
      <p:pic>
        <p:nvPicPr>
          <p:cNvPr id="6" name="図 5"/>
          <p:cNvPicPr>
            <a:picLocks noChangeAspect="1"/>
          </p:cNvPicPr>
          <p:nvPr/>
        </p:nvPicPr>
        <p:blipFill>
          <a:blip r:embed="rId2"/>
          <a:stretch>
            <a:fillRect/>
          </a:stretch>
        </p:blipFill>
        <p:spPr>
          <a:xfrm>
            <a:off x="6401664" y="2472806"/>
            <a:ext cx="2577308" cy="2353194"/>
          </a:xfrm>
          <a:prstGeom prst="rect">
            <a:avLst/>
          </a:prstGeom>
        </p:spPr>
      </p:pic>
    </p:spTree>
    <p:extLst>
      <p:ext uri="{BB962C8B-B14F-4D97-AF65-F5344CB8AC3E}">
        <p14:creationId xmlns:p14="http://schemas.microsoft.com/office/powerpoint/2010/main" val="4274343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Relic </a:t>
            </a:r>
            <a:r>
              <a:rPr kumimoji="1" lang="ja-JP" altLang="en-US" dirty="0" smtClean="0"/>
              <a:t>の起源</a:t>
            </a:r>
            <a:endParaRPr kumimoji="1" lang="ja-JP" altLang="en-US" dirty="0"/>
          </a:p>
        </p:txBody>
      </p:sp>
      <p:sp>
        <p:nvSpPr>
          <p:cNvPr id="3" name="コンテンツ プレースホルダー 2"/>
          <p:cNvSpPr>
            <a:spLocks noGrp="1"/>
          </p:cNvSpPr>
          <p:nvPr>
            <p:ph idx="1"/>
          </p:nvPr>
        </p:nvSpPr>
        <p:spPr>
          <a:xfrm>
            <a:off x="457200" y="1524000"/>
            <a:ext cx="4800600" cy="5197475"/>
          </a:xfrm>
        </p:spPr>
        <p:txBody>
          <a:bodyPr>
            <a:normAutofit fontScale="92500"/>
          </a:bodyPr>
          <a:lstStyle/>
          <a:p>
            <a:r>
              <a:rPr kumimoji="1" lang="ja-JP" altLang="en-US" dirty="0" smtClean="0"/>
              <a:t>明らかに衝撃波での</a:t>
            </a:r>
            <a:r>
              <a:rPr lang="en-US" altLang="ja-JP" dirty="0" smtClean="0"/>
              <a:t>1</a:t>
            </a:r>
            <a:r>
              <a:rPr lang="ja-JP" altLang="en-US" dirty="0"/>
              <a:t>次フェルミ</a:t>
            </a:r>
            <a:r>
              <a:rPr lang="ja-JP" altLang="en-US" dirty="0" smtClean="0"/>
              <a:t>加速と反するものがある</a:t>
            </a:r>
            <a:endParaRPr lang="en-US" altLang="ja-JP" dirty="0" smtClean="0"/>
          </a:p>
          <a:p>
            <a:pPr lvl="1"/>
            <a:r>
              <a:rPr lang="ja-JP" altLang="en-US" dirty="0" smtClean="0"/>
              <a:t>歯ブラシ銀河団</a:t>
            </a:r>
            <a:endParaRPr lang="en-US" altLang="ja-JP" dirty="0" smtClean="0"/>
          </a:p>
          <a:p>
            <a:pPr lvl="2"/>
            <a:r>
              <a:rPr lang="ja-JP" altLang="en-US" dirty="0" smtClean="0"/>
              <a:t>Ｘ線観測</a:t>
            </a:r>
            <a:r>
              <a:rPr lang="en-US" altLang="ja-JP" dirty="0" smtClean="0"/>
              <a:t>(</a:t>
            </a:r>
            <a:r>
              <a:rPr lang="ja-JP" altLang="en-US" dirty="0" smtClean="0"/>
              <a:t>密度、温度ジャンプ</a:t>
            </a:r>
            <a:r>
              <a:rPr lang="en-US" altLang="ja-JP" dirty="0" smtClean="0"/>
              <a:t>)</a:t>
            </a:r>
            <a:r>
              <a:rPr lang="ja-JP" altLang="en-US" dirty="0" smtClean="0"/>
              <a:t>で求めた衝撃波のマッハ数 は </a:t>
            </a:r>
            <a:r>
              <a:rPr lang="en-US" altLang="ja-JP" dirty="0" smtClean="0"/>
              <a:t>~1.5</a:t>
            </a:r>
          </a:p>
          <a:p>
            <a:pPr lvl="2"/>
            <a:r>
              <a:rPr lang="ja-JP" altLang="en-US" dirty="0" smtClean="0"/>
              <a:t>電波のスペクトルのべきから見積もったマッハ数は </a:t>
            </a:r>
            <a:r>
              <a:rPr lang="en-US" altLang="ja-JP" dirty="0"/>
              <a:t>~</a:t>
            </a:r>
            <a:r>
              <a:rPr lang="en-US" altLang="ja-JP" dirty="0" smtClean="0"/>
              <a:t>3</a:t>
            </a:r>
          </a:p>
          <a:p>
            <a:pPr lvl="3"/>
            <a:r>
              <a:rPr lang="en-US" altLang="ja-JP" dirty="0"/>
              <a:t>1</a:t>
            </a:r>
            <a:r>
              <a:rPr lang="ja-JP" altLang="en-US" dirty="0"/>
              <a:t>次フェルミ</a:t>
            </a:r>
            <a:r>
              <a:rPr lang="ja-JP" altLang="en-US" dirty="0" smtClean="0"/>
              <a:t>加速を仮定</a:t>
            </a:r>
            <a:endParaRPr lang="en-US" altLang="ja-JP" dirty="0" smtClean="0"/>
          </a:p>
          <a:p>
            <a:pPr lvl="2"/>
            <a:r>
              <a:rPr lang="ja-JP" altLang="en-US" dirty="0" smtClean="0"/>
              <a:t>衝撃波と </a:t>
            </a:r>
            <a:r>
              <a:rPr lang="en-US" altLang="ja-JP" dirty="0" smtClean="0"/>
              <a:t>relic </a:t>
            </a:r>
            <a:r>
              <a:rPr lang="ja-JP" altLang="en-US" dirty="0" smtClean="0"/>
              <a:t>の場所が一致しない</a:t>
            </a:r>
            <a:endParaRPr lang="en-US" altLang="ja-JP" dirty="0" smtClean="0"/>
          </a:p>
          <a:p>
            <a:pPr lvl="3"/>
            <a:r>
              <a:rPr lang="ja-JP" altLang="en-US" dirty="0" smtClean="0"/>
              <a:t>衝撃波</a:t>
            </a:r>
            <a:r>
              <a:rPr lang="ja-JP" altLang="en-US" dirty="0"/>
              <a:t>後方</a:t>
            </a:r>
            <a:r>
              <a:rPr lang="ja-JP" altLang="en-US" dirty="0" smtClean="0"/>
              <a:t>に </a:t>
            </a:r>
            <a:r>
              <a:rPr lang="en-US" altLang="ja-JP" dirty="0" smtClean="0"/>
              <a:t>relic</a:t>
            </a:r>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33</a:t>
            </a:fld>
            <a:endParaRPr lang="en-US" altLang="ja-JP" dirty="0"/>
          </a:p>
        </p:txBody>
      </p:sp>
      <p:pic>
        <p:nvPicPr>
          <p:cNvPr id="5" name="図 4"/>
          <p:cNvPicPr>
            <a:picLocks noChangeAspect="1"/>
          </p:cNvPicPr>
          <p:nvPr/>
        </p:nvPicPr>
        <p:blipFill>
          <a:blip r:embed="rId2"/>
          <a:stretch>
            <a:fillRect/>
          </a:stretch>
        </p:blipFill>
        <p:spPr>
          <a:xfrm>
            <a:off x="5486400" y="2059937"/>
            <a:ext cx="3288141" cy="3076198"/>
          </a:xfrm>
          <a:prstGeom prst="rect">
            <a:avLst/>
          </a:prstGeom>
        </p:spPr>
      </p:pic>
      <p:sp>
        <p:nvSpPr>
          <p:cNvPr id="6" name="テキスト ボックス 5"/>
          <p:cNvSpPr txBox="1"/>
          <p:nvPr/>
        </p:nvSpPr>
        <p:spPr>
          <a:xfrm>
            <a:off x="6095235" y="5222481"/>
            <a:ext cx="2331792" cy="369332"/>
          </a:xfrm>
          <a:prstGeom prst="rect">
            <a:avLst/>
          </a:prstGeom>
          <a:noFill/>
        </p:spPr>
        <p:txBody>
          <a:bodyPr wrap="none" rtlCol="0">
            <a:spAutoFit/>
          </a:bodyPr>
          <a:lstStyle/>
          <a:p>
            <a:r>
              <a:rPr lang="en-US" altLang="ja-JP" dirty="0" smtClean="0"/>
              <a:t>van </a:t>
            </a:r>
            <a:r>
              <a:rPr lang="en-US" altLang="ja-JP" dirty="0" err="1" smtClean="0"/>
              <a:t>Weeren</a:t>
            </a:r>
            <a:r>
              <a:rPr lang="en-US" altLang="ja-JP" dirty="0" smtClean="0"/>
              <a:t> et al. (2012)</a:t>
            </a:r>
            <a:endParaRPr kumimoji="1" lang="ja-JP" altLang="en-US" dirty="0"/>
          </a:p>
        </p:txBody>
      </p:sp>
      <p:sp>
        <p:nvSpPr>
          <p:cNvPr id="7" name="テキスト ボックス 6"/>
          <p:cNvSpPr txBox="1"/>
          <p:nvPr/>
        </p:nvSpPr>
        <p:spPr>
          <a:xfrm>
            <a:off x="6553200" y="5650916"/>
            <a:ext cx="1494320" cy="646331"/>
          </a:xfrm>
          <a:prstGeom prst="rect">
            <a:avLst/>
          </a:prstGeom>
          <a:noFill/>
        </p:spPr>
        <p:txBody>
          <a:bodyPr wrap="none" rtlCol="0">
            <a:spAutoFit/>
          </a:bodyPr>
          <a:lstStyle/>
          <a:p>
            <a:r>
              <a:rPr lang="ja-JP" altLang="en-US" dirty="0" smtClean="0"/>
              <a:t>電波</a:t>
            </a:r>
            <a:r>
              <a:rPr lang="en-US" altLang="ja-JP" dirty="0" smtClean="0"/>
              <a:t>: </a:t>
            </a:r>
            <a:r>
              <a:rPr lang="ja-JP" altLang="en-US" dirty="0" smtClean="0"/>
              <a:t>コントア</a:t>
            </a:r>
            <a:endParaRPr lang="en-US" altLang="ja-JP" dirty="0" smtClean="0"/>
          </a:p>
          <a:p>
            <a:r>
              <a:rPr kumimoji="1" lang="ja-JP" altLang="en-US" dirty="0" smtClean="0"/>
              <a:t>Ｘ線</a:t>
            </a:r>
            <a:r>
              <a:rPr kumimoji="1" lang="en-US" altLang="ja-JP" dirty="0" smtClean="0"/>
              <a:t>: </a:t>
            </a:r>
            <a:r>
              <a:rPr kumimoji="1" lang="ja-JP" altLang="en-US" dirty="0" smtClean="0"/>
              <a:t>カラー</a:t>
            </a:r>
            <a:endParaRPr kumimoji="1" lang="ja-JP" altLang="en-US" dirty="0"/>
          </a:p>
        </p:txBody>
      </p:sp>
      <p:sp>
        <p:nvSpPr>
          <p:cNvPr id="8" name="テキスト ボックス 7"/>
          <p:cNvSpPr txBox="1"/>
          <p:nvPr/>
        </p:nvSpPr>
        <p:spPr>
          <a:xfrm>
            <a:off x="6278313" y="1604259"/>
            <a:ext cx="1704313" cy="369332"/>
          </a:xfrm>
          <a:prstGeom prst="rect">
            <a:avLst/>
          </a:prstGeom>
          <a:noFill/>
        </p:spPr>
        <p:txBody>
          <a:bodyPr wrap="none" rtlCol="0">
            <a:spAutoFit/>
          </a:bodyPr>
          <a:lstStyle/>
          <a:p>
            <a:r>
              <a:rPr kumimoji="1" lang="ja-JP" altLang="en-US" dirty="0" smtClean="0"/>
              <a:t>歯ブラシ銀河団</a:t>
            </a:r>
            <a:endParaRPr kumimoji="1" lang="ja-JP" altLang="en-US" dirty="0"/>
          </a:p>
        </p:txBody>
      </p:sp>
    </p:spTree>
    <p:extLst>
      <p:ext uri="{BB962C8B-B14F-4D97-AF65-F5344CB8AC3E}">
        <p14:creationId xmlns:p14="http://schemas.microsoft.com/office/powerpoint/2010/main" val="804843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乱流？</a:t>
            </a:r>
            <a:endParaRPr kumimoji="1" lang="ja-JP" altLang="en-US" dirty="0"/>
          </a:p>
        </p:txBody>
      </p:sp>
      <p:sp>
        <p:nvSpPr>
          <p:cNvPr id="3" name="コンテンツ プレースホルダー 2"/>
          <p:cNvSpPr>
            <a:spLocks noGrp="1"/>
          </p:cNvSpPr>
          <p:nvPr>
            <p:ph idx="1"/>
          </p:nvPr>
        </p:nvSpPr>
        <p:spPr>
          <a:xfrm>
            <a:off x="531211" y="1585913"/>
            <a:ext cx="8229600" cy="4770437"/>
          </a:xfrm>
        </p:spPr>
        <p:txBody>
          <a:bodyPr/>
          <a:lstStyle/>
          <a:p>
            <a:r>
              <a:rPr kumimoji="1" lang="ja-JP" altLang="en-US" dirty="0" smtClean="0"/>
              <a:t>衝撃波で加速された粒子が後方の乱流で再加速</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34</a:t>
            </a:fld>
            <a:endParaRPr lang="en-US" altLang="ja-JP" dirty="0"/>
          </a:p>
        </p:txBody>
      </p:sp>
      <p:sp>
        <p:nvSpPr>
          <p:cNvPr id="5" name="円弧 4"/>
          <p:cNvSpPr/>
          <p:nvPr/>
        </p:nvSpPr>
        <p:spPr>
          <a:xfrm rot="18928746">
            <a:off x="108469" y="3891313"/>
            <a:ext cx="3810000" cy="3962400"/>
          </a:xfrm>
          <a:prstGeom prst="arc">
            <a:avLst/>
          </a:prstGeom>
          <a:ln w="1270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6" name="フリーフォーム 5"/>
          <p:cNvSpPr/>
          <p:nvPr/>
        </p:nvSpPr>
        <p:spPr>
          <a:xfrm>
            <a:off x="1261859" y="4402932"/>
            <a:ext cx="540349" cy="593566"/>
          </a:xfrm>
          <a:custGeom>
            <a:avLst/>
            <a:gdLst>
              <a:gd name="connsiteX0" fmla="*/ 69272 w 540349"/>
              <a:gd name="connsiteY0" fmla="*/ 177930 h 593566"/>
              <a:gd name="connsiteX1" fmla="*/ 34636 w 540349"/>
              <a:gd name="connsiteY1" fmla="*/ 150221 h 593566"/>
              <a:gd name="connsiteX2" fmla="*/ 20781 w 540349"/>
              <a:gd name="connsiteY2" fmla="*/ 129439 h 593566"/>
              <a:gd name="connsiteX3" fmla="*/ 0 w 540349"/>
              <a:gd name="connsiteY3" fmla="*/ 80948 h 593566"/>
              <a:gd name="connsiteX4" fmla="*/ 6927 w 540349"/>
              <a:gd name="connsiteY4" fmla="*/ 32457 h 593566"/>
              <a:gd name="connsiteX5" fmla="*/ 41563 w 540349"/>
              <a:gd name="connsiteY5" fmla="*/ 25530 h 593566"/>
              <a:gd name="connsiteX6" fmla="*/ 173181 w 540349"/>
              <a:gd name="connsiteY6" fmla="*/ 32457 h 593566"/>
              <a:gd name="connsiteX7" fmla="*/ 193963 w 540349"/>
              <a:gd name="connsiteY7" fmla="*/ 53239 h 593566"/>
              <a:gd name="connsiteX8" fmla="*/ 214745 w 540349"/>
              <a:gd name="connsiteY8" fmla="*/ 67093 h 593566"/>
              <a:gd name="connsiteX9" fmla="*/ 228600 w 540349"/>
              <a:gd name="connsiteY9" fmla="*/ 87875 h 593566"/>
              <a:gd name="connsiteX10" fmla="*/ 228600 w 540349"/>
              <a:gd name="connsiteY10" fmla="*/ 129439 h 593566"/>
              <a:gd name="connsiteX11" fmla="*/ 207818 w 540349"/>
              <a:gd name="connsiteY11" fmla="*/ 122511 h 593566"/>
              <a:gd name="connsiteX12" fmla="*/ 180109 w 540349"/>
              <a:gd name="connsiteY12" fmla="*/ 74021 h 593566"/>
              <a:gd name="connsiteX13" fmla="*/ 173181 w 540349"/>
              <a:gd name="connsiteY13" fmla="*/ 53239 h 593566"/>
              <a:gd name="connsiteX14" fmla="*/ 180109 w 540349"/>
              <a:gd name="connsiteY14" fmla="*/ 4748 h 593566"/>
              <a:gd name="connsiteX15" fmla="*/ 318654 w 540349"/>
              <a:gd name="connsiteY15" fmla="*/ 11675 h 593566"/>
              <a:gd name="connsiteX16" fmla="*/ 443345 w 540349"/>
              <a:gd name="connsiteY16" fmla="*/ 32457 h 593566"/>
              <a:gd name="connsiteX17" fmla="*/ 498763 w 540349"/>
              <a:gd name="connsiteY17" fmla="*/ 53239 h 593566"/>
              <a:gd name="connsiteX18" fmla="*/ 526472 w 540349"/>
              <a:gd name="connsiteY18" fmla="*/ 67093 h 593566"/>
              <a:gd name="connsiteX19" fmla="*/ 540327 w 540349"/>
              <a:gd name="connsiteY19" fmla="*/ 87875 h 593566"/>
              <a:gd name="connsiteX20" fmla="*/ 498763 w 540349"/>
              <a:gd name="connsiteY20" fmla="*/ 191784 h 593566"/>
              <a:gd name="connsiteX21" fmla="*/ 464127 w 540349"/>
              <a:gd name="connsiteY21" fmla="*/ 219493 h 593566"/>
              <a:gd name="connsiteX22" fmla="*/ 374072 w 540349"/>
              <a:gd name="connsiteY22" fmla="*/ 240275 h 593566"/>
              <a:gd name="connsiteX23" fmla="*/ 249381 w 540349"/>
              <a:gd name="connsiteY23" fmla="*/ 226421 h 593566"/>
              <a:gd name="connsiteX24" fmla="*/ 228600 w 540349"/>
              <a:gd name="connsiteY24" fmla="*/ 212566 h 593566"/>
              <a:gd name="connsiteX25" fmla="*/ 235527 w 540349"/>
              <a:gd name="connsiteY25" fmla="*/ 136366 h 593566"/>
              <a:gd name="connsiteX26" fmla="*/ 256309 w 540349"/>
              <a:gd name="connsiteY26" fmla="*/ 143293 h 593566"/>
              <a:gd name="connsiteX27" fmla="*/ 270163 w 540349"/>
              <a:gd name="connsiteY27" fmla="*/ 164075 h 593566"/>
              <a:gd name="connsiteX28" fmla="*/ 277091 w 540349"/>
              <a:gd name="connsiteY28" fmla="*/ 198711 h 593566"/>
              <a:gd name="connsiteX29" fmla="*/ 284018 w 540349"/>
              <a:gd name="connsiteY29" fmla="*/ 226421 h 593566"/>
              <a:gd name="connsiteX30" fmla="*/ 290945 w 540349"/>
              <a:gd name="connsiteY30" fmla="*/ 267984 h 593566"/>
              <a:gd name="connsiteX31" fmla="*/ 311727 w 540349"/>
              <a:gd name="connsiteY31" fmla="*/ 302621 h 593566"/>
              <a:gd name="connsiteX32" fmla="*/ 311727 w 540349"/>
              <a:gd name="connsiteY32" fmla="*/ 427311 h 593566"/>
              <a:gd name="connsiteX33" fmla="*/ 297872 w 540349"/>
              <a:gd name="connsiteY33" fmla="*/ 455021 h 593566"/>
              <a:gd name="connsiteX34" fmla="*/ 256309 w 540349"/>
              <a:gd name="connsiteY34" fmla="*/ 475802 h 593566"/>
              <a:gd name="connsiteX35" fmla="*/ 207818 w 540349"/>
              <a:gd name="connsiteY35" fmla="*/ 468875 h 593566"/>
              <a:gd name="connsiteX36" fmla="*/ 221672 w 540349"/>
              <a:gd name="connsiteY36" fmla="*/ 448093 h 593566"/>
              <a:gd name="connsiteX37" fmla="*/ 249381 w 540349"/>
              <a:gd name="connsiteY37" fmla="*/ 434239 h 593566"/>
              <a:gd name="connsiteX38" fmla="*/ 367145 w 540349"/>
              <a:gd name="connsiteY38" fmla="*/ 441166 h 593566"/>
              <a:gd name="connsiteX39" fmla="*/ 408709 w 540349"/>
              <a:gd name="connsiteY39" fmla="*/ 468875 h 593566"/>
              <a:gd name="connsiteX40" fmla="*/ 464127 w 540349"/>
              <a:gd name="connsiteY40" fmla="*/ 503511 h 593566"/>
              <a:gd name="connsiteX41" fmla="*/ 477981 w 540349"/>
              <a:gd name="connsiteY41" fmla="*/ 524293 h 593566"/>
              <a:gd name="connsiteX42" fmla="*/ 512618 w 540349"/>
              <a:gd name="connsiteY42" fmla="*/ 593566 h 59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0349" h="593566">
                <a:moveTo>
                  <a:pt x="69272" y="177930"/>
                </a:moveTo>
                <a:cubicBezTo>
                  <a:pt x="57727" y="168694"/>
                  <a:pt x="45091" y="160676"/>
                  <a:pt x="34636" y="150221"/>
                </a:cubicBezTo>
                <a:cubicBezTo>
                  <a:pt x="28749" y="144334"/>
                  <a:pt x="24912" y="136668"/>
                  <a:pt x="20781" y="129439"/>
                </a:cubicBezTo>
                <a:cubicBezTo>
                  <a:pt x="7086" y="105472"/>
                  <a:pt x="7771" y="104262"/>
                  <a:pt x="0" y="80948"/>
                </a:cubicBezTo>
                <a:cubicBezTo>
                  <a:pt x="2309" y="64784"/>
                  <a:pt x="-2870" y="45519"/>
                  <a:pt x="6927" y="32457"/>
                </a:cubicBezTo>
                <a:cubicBezTo>
                  <a:pt x="13991" y="23038"/>
                  <a:pt x="29789" y="25530"/>
                  <a:pt x="41563" y="25530"/>
                </a:cubicBezTo>
                <a:cubicBezTo>
                  <a:pt x="85496" y="25530"/>
                  <a:pt x="129308" y="30148"/>
                  <a:pt x="173181" y="32457"/>
                </a:cubicBezTo>
                <a:cubicBezTo>
                  <a:pt x="180108" y="39384"/>
                  <a:pt x="186437" y="46967"/>
                  <a:pt x="193963" y="53239"/>
                </a:cubicBezTo>
                <a:cubicBezTo>
                  <a:pt x="200359" y="58569"/>
                  <a:pt x="208858" y="61206"/>
                  <a:pt x="214745" y="67093"/>
                </a:cubicBezTo>
                <a:cubicBezTo>
                  <a:pt x="220632" y="72980"/>
                  <a:pt x="223982" y="80948"/>
                  <a:pt x="228600" y="87875"/>
                </a:cubicBezTo>
                <a:cubicBezTo>
                  <a:pt x="231239" y="95791"/>
                  <a:pt x="244433" y="121523"/>
                  <a:pt x="228600" y="129439"/>
                </a:cubicBezTo>
                <a:cubicBezTo>
                  <a:pt x="222069" y="132705"/>
                  <a:pt x="214745" y="124820"/>
                  <a:pt x="207818" y="122511"/>
                </a:cubicBezTo>
                <a:cubicBezTo>
                  <a:pt x="193901" y="101637"/>
                  <a:pt x="190658" y="98635"/>
                  <a:pt x="180109" y="74021"/>
                </a:cubicBezTo>
                <a:cubicBezTo>
                  <a:pt x="177233" y="67309"/>
                  <a:pt x="175490" y="60166"/>
                  <a:pt x="173181" y="53239"/>
                </a:cubicBezTo>
                <a:cubicBezTo>
                  <a:pt x="175490" y="37075"/>
                  <a:pt x="164409" y="9234"/>
                  <a:pt x="180109" y="4748"/>
                </a:cubicBezTo>
                <a:cubicBezTo>
                  <a:pt x="224569" y="-7955"/>
                  <a:pt x="272524" y="8494"/>
                  <a:pt x="318654" y="11675"/>
                </a:cubicBezTo>
                <a:cubicBezTo>
                  <a:pt x="360788" y="14581"/>
                  <a:pt x="402701" y="20845"/>
                  <a:pt x="443345" y="32457"/>
                </a:cubicBezTo>
                <a:cubicBezTo>
                  <a:pt x="459345" y="37028"/>
                  <a:pt x="485579" y="47380"/>
                  <a:pt x="498763" y="53239"/>
                </a:cubicBezTo>
                <a:cubicBezTo>
                  <a:pt x="508199" y="57433"/>
                  <a:pt x="517236" y="62475"/>
                  <a:pt x="526472" y="67093"/>
                </a:cubicBezTo>
                <a:cubicBezTo>
                  <a:pt x="531090" y="74020"/>
                  <a:pt x="540881" y="79568"/>
                  <a:pt x="540327" y="87875"/>
                </a:cubicBezTo>
                <a:cubicBezTo>
                  <a:pt x="536261" y="148867"/>
                  <a:pt x="533193" y="161658"/>
                  <a:pt x="498763" y="191784"/>
                </a:cubicBezTo>
                <a:cubicBezTo>
                  <a:pt x="487636" y="201520"/>
                  <a:pt x="477107" y="212413"/>
                  <a:pt x="464127" y="219493"/>
                </a:cubicBezTo>
                <a:cubicBezTo>
                  <a:pt x="437133" y="234217"/>
                  <a:pt x="403413" y="236084"/>
                  <a:pt x="374072" y="240275"/>
                </a:cubicBezTo>
                <a:cubicBezTo>
                  <a:pt x="361103" y="239410"/>
                  <a:pt x="282433" y="242947"/>
                  <a:pt x="249381" y="226421"/>
                </a:cubicBezTo>
                <a:cubicBezTo>
                  <a:pt x="241935" y="222698"/>
                  <a:pt x="235527" y="217184"/>
                  <a:pt x="228600" y="212566"/>
                </a:cubicBezTo>
                <a:cubicBezTo>
                  <a:pt x="230909" y="187166"/>
                  <a:pt x="226055" y="160047"/>
                  <a:pt x="235527" y="136366"/>
                </a:cubicBezTo>
                <a:cubicBezTo>
                  <a:pt x="238239" y="129586"/>
                  <a:pt x="250607" y="138731"/>
                  <a:pt x="256309" y="143293"/>
                </a:cubicBezTo>
                <a:cubicBezTo>
                  <a:pt x="262810" y="148494"/>
                  <a:pt x="265545" y="157148"/>
                  <a:pt x="270163" y="164075"/>
                </a:cubicBezTo>
                <a:cubicBezTo>
                  <a:pt x="272472" y="175620"/>
                  <a:pt x="274537" y="187217"/>
                  <a:pt x="277091" y="198711"/>
                </a:cubicBezTo>
                <a:cubicBezTo>
                  <a:pt x="279156" y="208005"/>
                  <a:pt x="282151" y="217085"/>
                  <a:pt x="284018" y="226421"/>
                </a:cubicBezTo>
                <a:cubicBezTo>
                  <a:pt x="286772" y="240194"/>
                  <a:pt x="286145" y="254784"/>
                  <a:pt x="290945" y="267984"/>
                </a:cubicBezTo>
                <a:cubicBezTo>
                  <a:pt x="295546" y="280638"/>
                  <a:pt x="304800" y="291075"/>
                  <a:pt x="311727" y="302621"/>
                </a:cubicBezTo>
                <a:cubicBezTo>
                  <a:pt x="317730" y="356652"/>
                  <a:pt x="324196" y="373280"/>
                  <a:pt x="311727" y="427311"/>
                </a:cubicBezTo>
                <a:cubicBezTo>
                  <a:pt x="309405" y="437373"/>
                  <a:pt x="304483" y="447088"/>
                  <a:pt x="297872" y="455021"/>
                </a:cubicBezTo>
                <a:cubicBezTo>
                  <a:pt x="287542" y="467417"/>
                  <a:pt x="270493" y="471074"/>
                  <a:pt x="256309" y="475802"/>
                </a:cubicBezTo>
                <a:cubicBezTo>
                  <a:pt x="240145" y="473493"/>
                  <a:pt x="220568" y="479075"/>
                  <a:pt x="207818" y="468875"/>
                </a:cubicBezTo>
                <a:cubicBezTo>
                  <a:pt x="201317" y="463674"/>
                  <a:pt x="215276" y="453423"/>
                  <a:pt x="221672" y="448093"/>
                </a:cubicBezTo>
                <a:cubicBezTo>
                  <a:pt x="229605" y="441482"/>
                  <a:pt x="240145" y="438857"/>
                  <a:pt x="249381" y="434239"/>
                </a:cubicBezTo>
                <a:cubicBezTo>
                  <a:pt x="288636" y="436548"/>
                  <a:pt x="328720" y="432813"/>
                  <a:pt x="367145" y="441166"/>
                </a:cubicBezTo>
                <a:cubicBezTo>
                  <a:pt x="383416" y="444703"/>
                  <a:pt x="394661" y="459935"/>
                  <a:pt x="408709" y="468875"/>
                </a:cubicBezTo>
                <a:cubicBezTo>
                  <a:pt x="500655" y="527386"/>
                  <a:pt x="401119" y="461508"/>
                  <a:pt x="464127" y="503511"/>
                </a:cubicBezTo>
                <a:cubicBezTo>
                  <a:pt x="468745" y="510438"/>
                  <a:pt x="473994" y="516984"/>
                  <a:pt x="477981" y="524293"/>
                </a:cubicBezTo>
                <a:cubicBezTo>
                  <a:pt x="478020" y="524364"/>
                  <a:pt x="503950" y="576229"/>
                  <a:pt x="512618" y="593566"/>
                </a:cubicBezTo>
              </a:path>
            </a:pathLst>
          </a:cu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2280168" y="4420407"/>
            <a:ext cx="485841" cy="589946"/>
          </a:xfrm>
          <a:custGeom>
            <a:avLst/>
            <a:gdLst>
              <a:gd name="connsiteX0" fmla="*/ 103909 w 485841"/>
              <a:gd name="connsiteY0" fmla="*/ 56546 h 589946"/>
              <a:gd name="connsiteX1" fmla="*/ 62345 w 485841"/>
              <a:gd name="connsiteY1" fmla="*/ 153527 h 589946"/>
              <a:gd name="connsiteX2" fmla="*/ 83127 w 485841"/>
              <a:gd name="connsiteY2" fmla="*/ 188164 h 589946"/>
              <a:gd name="connsiteX3" fmla="*/ 131618 w 485841"/>
              <a:gd name="connsiteY3" fmla="*/ 222800 h 589946"/>
              <a:gd name="connsiteX4" fmla="*/ 138545 w 485841"/>
              <a:gd name="connsiteY4" fmla="*/ 250509 h 589946"/>
              <a:gd name="connsiteX5" fmla="*/ 145472 w 485841"/>
              <a:gd name="connsiteY5" fmla="*/ 271291 h 589946"/>
              <a:gd name="connsiteX6" fmla="*/ 124691 w 485841"/>
              <a:gd name="connsiteY6" fmla="*/ 389055 h 589946"/>
              <a:gd name="connsiteX7" fmla="*/ 110836 w 485841"/>
              <a:gd name="connsiteY7" fmla="*/ 409836 h 589946"/>
              <a:gd name="connsiteX8" fmla="*/ 103909 w 485841"/>
              <a:gd name="connsiteY8" fmla="*/ 444473 h 589946"/>
              <a:gd name="connsiteX9" fmla="*/ 69272 w 485841"/>
              <a:gd name="connsiteY9" fmla="*/ 492964 h 589946"/>
              <a:gd name="connsiteX10" fmla="*/ 62345 w 485841"/>
              <a:gd name="connsiteY10" fmla="*/ 513746 h 589946"/>
              <a:gd name="connsiteX11" fmla="*/ 27709 w 485841"/>
              <a:gd name="connsiteY11" fmla="*/ 472182 h 589946"/>
              <a:gd name="connsiteX12" fmla="*/ 0 w 485841"/>
              <a:gd name="connsiteY12" fmla="*/ 430618 h 589946"/>
              <a:gd name="connsiteX13" fmla="*/ 6927 w 485841"/>
              <a:gd name="connsiteY13" fmla="*/ 361346 h 589946"/>
              <a:gd name="connsiteX14" fmla="*/ 20782 w 485841"/>
              <a:gd name="connsiteY14" fmla="*/ 340564 h 589946"/>
              <a:gd name="connsiteX15" fmla="*/ 110836 w 485841"/>
              <a:gd name="connsiteY15" fmla="*/ 347491 h 589946"/>
              <a:gd name="connsiteX16" fmla="*/ 166254 w 485841"/>
              <a:gd name="connsiteY16" fmla="*/ 368273 h 589946"/>
              <a:gd name="connsiteX17" fmla="*/ 207818 w 485841"/>
              <a:gd name="connsiteY17" fmla="*/ 382127 h 589946"/>
              <a:gd name="connsiteX18" fmla="*/ 242454 w 485841"/>
              <a:gd name="connsiteY18" fmla="*/ 389055 h 589946"/>
              <a:gd name="connsiteX19" fmla="*/ 284018 w 485841"/>
              <a:gd name="connsiteY19" fmla="*/ 395982 h 589946"/>
              <a:gd name="connsiteX20" fmla="*/ 304800 w 485841"/>
              <a:gd name="connsiteY20" fmla="*/ 402909 h 589946"/>
              <a:gd name="connsiteX21" fmla="*/ 325582 w 485841"/>
              <a:gd name="connsiteY21" fmla="*/ 430618 h 589946"/>
              <a:gd name="connsiteX22" fmla="*/ 325582 w 485841"/>
              <a:gd name="connsiteY22" fmla="*/ 527600 h 589946"/>
              <a:gd name="connsiteX23" fmla="*/ 318654 w 485841"/>
              <a:gd name="connsiteY23" fmla="*/ 555309 h 589946"/>
              <a:gd name="connsiteX24" fmla="*/ 311727 w 485841"/>
              <a:gd name="connsiteY24" fmla="*/ 576091 h 589946"/>
              <a:gd name="connsiteX25" fmla="*/ 290945 w 485841"/>
              <a:gd name="connsiteY25" fmla="*/ 589946 h 589946"/>
              <a:gd name="connsiteX26" fmla="*/ 284018 w 485841"/>
              <a:gd name="connsiteY26" fmla="*/ 569164 h 589946"/>
              <a:gd name="connsiteX27" fmla="*/ 270163 w 485841"/>
              <a:gd name="connsiteY27" fmla="*/ 458327 h 589946"/>
              <a:gd name="connsiteX28" fmla="*/ 263236 w 485841"/>
              <a:gd name="connsiteY28" fmla="*/ 354418 h 589946"/>
              <a:gd name="connsiteX29" fmla="*/ 270163 w 485841"/>
              <a:gd name="connsiteY29" fmla="*/ 278218 h 589946"/>
              <a:gd name="connsiteX30" fmla="*/ 284018 w 485841"/>
              <a:gd name="connsiteY30" fmla="*/ 236655 h 589946"/>
              <a:gd name="connsiteX31" fmla="*/ 290945 w 485841"/>
              <a:gd name="connsiteY31" fmla="*/ 215873 h 589946"/>
              <a:gd name="connsiteX32" fmla="*/ 290945 w 485841"/>
              <a:gd name="connsiteY32" fmla="*/ 160455 h 589946"/>
              <a:gd name="connsiteX33" fmla="*/ 311727 w 485841"/>
              <a:gd name="connsiteY33" fmla="*/ 153527 h 589946"/>
              <a:gd name="connsiteX34" fmla="*/ 381000 w 485841"/>
              <a:gd name="connsiteY34" fmla="*/ 174309 h 589946"/>
              <a:gd name="connsiteX35" fmla="*/ 450272 w 485841"/>
              <a:gd name="connsiteY35" fmla="*/ 243582 h 589946"/>
              <a:gd name="connsiteX36" fmla="*/ 477982 w 485841"/>
              <a:gd name="connsiteY36" fmla="*/ 264364 h 589946"/>
              <a:gd name="connsiteX37" fmla="*/ 471054 w 485841"/>
              <a:gd name="connsiteY37" fmla="*/ 326709 h 589946"/>
              <a:gd name="connsiteX38" fmla="*/ 450272 w 485841"/>
              <a:gd name="connsiteY38" fmla="*/ 340564 h 589946"/>
              <a:gd name="connsiteX39" fmla="*/ 374072 w 485841"/>
              <a:gd name="connsiteY39" fmla="*/ 333636 h 589946"/>
              <a:gd name="connsiteX40" fmla="*/ 353291 w 485841"/>
              <a:gd name="connsiteY40" fmla="*/ 326709 h 589946"/>
              <a:gd name="connsiteX41" fmla="*/ 297872 w 485841"/>
              <a:gd name="connsiteY41" fmla="*/ 292073 h 589946"/>
              <a:gd name="connsiteX42" fmla="*/ 277091 w 485841"/>
              <a:gd name="connsiteY42" fmla="*/ 278218 h 589946"/>
              <a:gd name="connsiteX43" fmla="*/ 249382 w 485841"/>
              <a:gd name="connsiteY43" fmla="*/ 250509 h 589946"/>
              <a:gd name="connsiteX44" fmla="*/ 221672 w 485841"/>
              <a:gd name="connsiteY44" fmla="*/ 208946 h 589946"/>
              <a:gd name="connsiteX45" fmla="*/ 221672 w 485841"/>
              <a:gd name="connsiteY45" fmla="*/ 14982 h 589946"/>
              <a:gd name="connsiteX46" fmla="*/ 242454 w 485841"/>
              <a:gd name="connsiteY46" fmla="*/ 1127 h 589946"/>
              <a:gd name="connsiteX47" fmla="*/ 270163 w 485841"/>
              <a:gd name="connsiteY47" fmla="*/ 1127 h 5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5841" h="589946">
                <a:moveTo>
                  <a:pt x="103909" y="56546"/>
                </a:moveTo>
                <a:cubicBezTo>
                  <a:pt x="90054" y="88873"/>
                  <a:pt x="67830" y="118787"/>
                  <a:pt x="62345" y="153527"/>
                </a:cubicBezTo>
                <a:cubicBezTo>
                  <a:pt x="60245" y="166827"/>
                  <a:pt x="74261" y="178031"/>
                  <a:pt x="83127" y="188164"/>
                </a:cubicBezTo>
                <a:cubicBezTo>
                  <a:pt x="89144" y="195041"/>
                  <a:pt x="121674" y="216171"/>
                  <a:pt x="131618" y="222800"/>
                </a:cubicBezTo>
                <a:cubicBezTo>
                  <a:pt x="133927" y="232036"/>
                  <a:pt x="135930" y="241355"/>
                  <a:pt x="138545" y="250509"/>
                </a:cubicBezTo>
                <a:cubicBezTo>
                  <a:pt x="140551" y="257530"/>
                  <a:pt x="145472" y="263989"/>
                  <a:pt x="145472" y="271291"/>
                </a:cubicBezTo>
                <a:cubicBezTo>
                  <a:pt x="145472" y="292233"/>
                  <a:pt x="141886" y="363264"/>
                  <a:pt x="124691" y="389055"/>
                </a:cubicBezTo>
                <a:lnTo>
                  <a:pt x="110836" y="409836"/>
                </a:lnTo>
                <a:cubicBezTo>
                  <a:pt x="108527" y="421382"/>
                  <a:pt x="108043" y="433448"/>
                  <a:pt x="103909" y="444473"/>
                </a:cubicBezTo>
                <a:cubicBezTo>
                  <a:pt x="101377" y="451225"/>
                  <a:pt x="70466" y="491371"/>
                  <a:pt x="69272" y="492964"/>
                </a:cubicBezTo>
                <a:cubicBezTo>
                  <a:pt x="66963" y="499891"/>
                  <a:pt x="69647" y="513746"/>
                  <a:pt x="62345" y="513746"/>
                </a:cubicBezTo>
                <a:cubicBezTo>
                  <a:pt x="31623" y="513746"/>
                  <a:pt x="36498" y="488002"/>
                  <a:pt x="27709" y="472182"/>
                </a:cubicBezTo>
                <a:cubicBezTo>
                  <a:pt x="19623" y="457626"/>
                  <a:pt x="0" y="430618"/>
                  <a:pt x="0" y="430618"/>
                </a:cubicBezTo>
                <a:cubicBezTo>
                  <a:pt x="2309" y="407527"/>
                  <a:pt x="1709" y="383958"/>
                  <a:pt x="6927" y="361346"/>
                </a:cubicBezTo>
                <a:cubicBezTo>
                  <a:pt x="8799" y="353234"/>
                  <a:pt x="12529" y="341664"/>
                  <a:pt x="20782" y="340564"/>
                </a:cubicBezTo>
                <a:cubicBezTo>
                  <a:pt x="50625" y="336585"/>
                  <a:pt x="80818" y="345182"/>
                  <a:pt x="110836" y="347491"/>
                </a:cubicBezTo>
                <a:cubicBezTo>
                  <a:pt x="147001" y="371602"/>
                  <a:pt x="115554" y="354446"/>
                  <a:pt x="166254" y="368273"/>
                </a:cubicBezTo>
                <a:cubicBezTo>
                  <a:pt x="180343" y="372115"/>
                  <a:pt x="193498" y="379263"/>
                  <a:pt x="207818" y="382127"/>
                </a:cubicBezTo>
                <a:lnTo>
                  <a:pt x="242454" y="389055"/>
                </a:lnTo>
                <a:cubicBezTo>
                  <a:pt x="256273" y="391568"/>
                  <a:pt x="270307" y="392935"/>
                  <a:pt x="284018" y="395982"/>
                </a:cubicBezTo>
                <a:cubicBezTo>
                  <a:pt x="291146" y="397566"/>
                  <a:pt x="297873" y="400600"/>
                  <a:pt x="304800" y="402909"/>
                </a:cubicBezTo>
                <a:cubicBezTo>
                  <a:pt x="311727" y="412145"/>
                  <a:pt x="321931" y="419665"/>
                  <a:pt x="325582" y="430618"/>
                </a:cubicBezTo>
                <a:cubicBezTo>
                  <a:pt x="338014" y="467915"/>
                  <a:pt x="332730" y="491860"/>
                  <a:pt x="325582" y="527600"/>
                </a:cubicBezTo>
                <a:cubicBezTo>
                  <a:pt x="323715" y="536936"/>
                  <a:pt x="321270" y="546155"/>
                  <a:pt x="318654" y="555309"/>
                </a:cubicBezTo>
                <a:cubicBezTo>
                  <a:pt x="316648" y="562330"/>
                  <a:pt x="316288" y="570389"/>
                  <a:pt x="311727" y="576091"/>
                </a:cubicBezTo>
                <a:cubicBezTo>
                  <a:pt x="306526" y="582592"/>
                  <a:pt x="297872" y="585328"/>
                  <a:pt x="290945" y="589946"/>
                </a:cubicBezTo>
                <a:cubicBezTo>
                  <a:pt x="288636" y="583019"/>
                  <a:pt x="285602" y="576292"/>
                  <a:pt x="284018" y="569164"/>
                </a:cubicBezTo>
                <a:cubicBezTo>
                  <a:pt x="276866" y="536977"/>
                  <a:pt x="272558" y="488264"/>
                  <a:pt x="270163" y="458327"/>
                </a:cubicBezTo>
                <a:cubicBezTo>
                  <a:pt x="267395" y="423724"/>
                  <a:pt x="265545" y="389054"/>
                  <a:pt x="263236" y="354418"/>
                </a:cubicBezTo>
                <a:cubicBezTo>
                  <a:pt x="265545" y="329018"/>
                  <a:pt x="265731" y="303335"/>
                  <a:pt x="270163" y="278218"/>
                </a:cubicBezTo>
                <a:cubicBezTo>
                  <a:pt x="272701" y="263836"/>
                  <a:pt x="279400" y="250509"/>
                  <a:pt x="284018" y="236655"/>
                </a:cubicBezTo>
                <a:lnTo>
                  <a:pt x="290945" y="215873"/>
                </a:lnTo>
                <a:cubicBezTo>
                  <a:pt x="284327" y="196018"/>
                  <a:pt x="276085" y="182746"/>
                  <a:pt x="290945" y="160455"/>
                </a:cubicBezTo>
                <a:cubicBezTo>
                  <a:pt x="294995" y="154379"/>
                  <a:pt x="304800" y="155836"/>
                  <a:pt x="311727" y="153527"/>
                </a:cubicBezTo>
                <a:cubicBezTo>
                  <a:pt x="342932" y="158728"/>
                  <a:pt x="355832" y="156691"/>
                  <a:pt x="381000" y="174309"/>
                </a:cubicBezTo>
                <a:cubicBezTo>
                  <a:pt x="450017" y="222622"/>
                  <a:pt x="398101" y="191412"/>
                  <a:pt x="450272" y="243582"/>
                </a:cubicBezTo>
                <a:cubicBezTo>
                  <a:pt x="458436" y="251746"/>
                  <a:pt x="468745" y="257437"/>
                  <a:pt x="477982" y="264364"/>
                </a:cubicBezTo>
                <a:cubicBezTo>
                  <a:pt x="487067" y="291621"/>
                  <a:pt x="492137" y="292977"/>
                  <a:pt x="471054" y="326709"/>
                </a:cubicBezTo>
                <a:cubicBezTo>
                  <a:pt x="466641" y="333769"/>
                  <a:pt x="457199" y="335946"/>
                  <a:pt x="450272" y="340564"/>
                </a:cubicBezTo>
                <a:cubicBezTo>
                  <a:pt x="424872" y="338255"/>
                  <a:pt x="399320" y="337243"/>
                  <a:pt x="374072" y="333636"/>
                </a:cubicBezTo>
                <a:cubicBezTo>
                  <a:pt x="366844" y="332603"/>
                  <a:pt x="360002" y="329585"/>
                  <a:pt x="353291" y="326709"/>
                </a:cubicBezTo>
                <a:cubicBezTo>
                  <a:pt x="320744" y="312761"/>
                  <a:pt x="327706" y="313383"/>
                  <a:pt x="297872" y="292073"/>
                </a:cubicBezTo>
                <a:cubicBezTo>
                  <a:pt x="291097" y="287234"/>
                  <a:pt x="283412" y="283636"/>
                  <a:pt x="277091" y="278218"/>
                </a:cubicBezTo>
                <a:cubicBezTo>
                  <a:pt x="267174" y="269717"/>
                  <a:pt x="257542" y="260709"/>
                  <a:pt x="249382" y="250509"/>
                </a:cubicBezTo>
                <a:cubicBezTo>
                  <a:pt x="238980" y="237507"/>
                  <a:pt x="221672" y="208946"/>
                  <a:pt x="221672" y="208946"/>
                </a:cubicBezTo>
                <a:cubicBezTo>
                  <a:pt x="209171" y="133938"/>
                  <a:pt x="204021" y="120891"/>
                  <a:pt x="221672" y="14982"/>
                </a:cubicBezTo>
                <a:cubicBezTo>
                  <a:pt x="223041" y="6770"/>
                  <a:pt x="234449" y="3414"/>
                  <a:pt x="242454" y="1127"/>
                </a:cubicBezTo>
                <a:cubicBezTo>
                  <a:pt x="251335" y="-1410"/>
                  <a:pt x="260927" y="1127"/>
                  <a:pt x="270163" y="1127"/>
                </a:cubicBezTo>
              </a:path>
            </a:pathLst>
          </a:cu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843750" y="4316259"/>
            <a:ext cx="339436" cy="763366"/>
          </a:xfrm>
          <a:custGeom>
            <a:avLst/>
            <a:gdLst>
              <a:gd name="connsiteX0" fmla="*/ 0 w 339436"/>
              <a:gd name="connsiteY0" fmla="*/ 8294 h 763366"/>
              <a:gd name="connsiteX1" fmla="*/ 110836 w 339436"/>
              <a:gd name="connsiteY1" fmla="*/ 8294 h 763366"/>
              <a:gd name="connsiteX2" fmla="*/ 152400 w 339436"/>
              <a:gd name="connsiteY2" fmla="*/ 22148 h 763366"/>
              <a:gd name="connsiteX3" fmla="*/ 173181 w 339436"/>
              <a:gd name="connsiteY3" fmla="*/ 29075 h 763366"/>
              <a:gd name="connsiteX4" fmla="*/ 187036 w 339436"/>
              <a:gd name="connsiteY4" fmla="*/ 49857 h 763366"/>
              <a:gd name="connsiteX5" fmla="*/ 214745 w 339436"/>
              <a:gd name="connsiteY5" fmla="*/ 98348 h 763366"/>
              <a:gd name="connsiteX6" fmla="*/ 214745 w 339436"/>
              <a:gd name="connsiteY6" fmla="*/ 278457 h 763366"/>
              <a:gd name="connsiteX7" fmla="*/ 193963 w 339436"/>
              <a:gd name="connsiteY7" fmla="*/ 285384 h 763366"/>
              <a:gd name="connsiteX8" fmla="*/ 152400 w 339436"/>
              <a:gd name="connsiteY8" fmla="*/ 264603 h 763366"/>
              <a:gd name="connsiteX9" fmla="*/ 110836 w 339436"/>
              <a:gd name="connsiteY9" fmla="*/ 223039 h 763366"/>
              <a:gd name="connsiteX10" fmla="*/ 110836 w 339436"/>
              <a:gd name="connsiteY10" fmla="*/ 146839 h 763366"/>
              <a:gd name="connsiteX11" fmla="*/ 117763 w 339436"/>
              <a:gd name="connsiteY11" fmla="*/ 126057 h 763366"/>
              <a:gd name="connsiteX12" fmla="*/ 138545 w 339436"/>
              <a:gd name="connsiteY12" fmla="*/ 112203 h 763366"/>
              <a:gd name="connsiteX13" fmla="*/ 214745 w 339436"/>
              <a:gd name="connsiteY13" fmla="*/ 126057 h 763366"/>
              <a:gd name="connsiteX14" fmla="*/ 242454 w 339436"/>
              <a:gd name="connsiteY14" fmla="*/ 146839 h 763366"/>
              <a:gd name="connsiteX15" fmla="*/ 263236 w 339436"/>
              <a:gd name="connsiteY15" fmla="*/ 167621 h 763366"/>
              <a:gd name="connsiteX16" fmla="*/ 290945 w 339436"/>
              <a:gd name="connsiteY16" fmla="*/ 209184 h 763366"/>
              <a:gd name="connsiteX17" fmla="*/ 304800 w 339436"/>
              <a:gd name="connsiteY17" fmla="*/ 229966 h 763366"/>
              <a:gd name="connsiteX18" fmla="*/ 325581 w 339436"/>
              <a:gd name="connsiteY18" fmla="*/ 333875 h 763366"/>
              <a:gd name="connsiteX19" fmla="*/ 339436 w 339436"/>
              <a:gd name="connsiteY19" fmla="*/ 444712 h 763366"/>
              <a:gd name="connsiteX20" fmla="*/ 332509 w 339436"/>
              <a:gd name="connsiteY20" fmla="*/ 562475 h 763366"/>
              <a:gd name="connsiteX21" fmla="*/ 311727 w 339436"/>
              <a:gd name="connsiteY21" fmla="*/ 583257 h 763366"/>
              <a:gd name="connsiteX22" fmla="*/ 263236 w 339436"/>
              <a:gd name="connsiteY22" fmla="*/ 610966 h 763366"/>
              <a:gd name="connsiteX23" fmla="*/ 242454 w 339436"/>
              <a:gd name="connsiteY23" fmla="*/ 604039 h 763366"/>
              <a:gd name="connsiteX24" fmla="*/ 221672 w 339436"/>
              <a:gd name="connsiteY24" fmla="*/ 590184 h 763366"/>
              <a:gd name="connsiteX25" fmla="*/ 180109 w 339436"/>
              <a:gd name="connsiteY25" fmla="*/ 583257 h 763366"/>
              <a:gd name="connsiteX26" fmla="*/ 110836 w 339436"/>
              <a:gd name="connsiteY26" fmla="*/ 500130 h 763366"/>
              <a:gd name="connsiteX27" fmla="*/ 138545 w 339436"/>
              <a:gd name="connsiteY27" fmla="*/ 458566 h 763366"/>
              <a:gd name="connsiteX28" fmla="*/ 159327 w 339436"/>
              <a:gd name="connsiteY28" fmla="*/ 451639 h 763366"/>
              <a:gd name="connsiteX29" fmla="*/ 180109 w 339436"/>
              <a:gd name="connsiteY29" fmla="*/ 472421 h 763366"/>
              <a:gd name="connsiteX30" fmla="*/ 214745 w 339436"/>
              <a:gd name="connsiteY30" fmla="*/ 527839 h 763366"/>
              <a:gd name="connsiteX31" fmla="*/ 221672 w 339436"/>
              <a:gd name="connsiteY31" fmla="*/ 548621 h 763366"/>
              <a:gd name="connsiteX32" fmla="*/ 235527 w 339436"/>
              <a:gd name="connsiteY32" fmla="*/ 597112 h 763366"/>
              <a:gd name="connsiteX33" fmla="*/ 242454 w 339436"/>
              <a:gd name="connsiteY33" fmla="*/ 617894 h 763366"/>
              <a:gd name="connsiteX34" fmla="*/ 249381 w 339436"/>
              <a:gd name="connsiteY34" fmla="*/ 659457 h 763366"/>
              <a:gd name="connsiteX35" fmla="*/ 256309 w 339436"/>
              <a:gd name="connsiteY35" fmla="*/ 680239 h 763366"/>
              <a:gd name="connsiteX36" fmla="*/ 263236 w 339436"/>
              <a:gd name="connsiteY36" fmla="*/ 714875 h 763366"/>
              <a:gd name="connsiteX37" fmla="*/ 270163 w 339436"/>
              <a:gd name="connsiteY37" fmla="*/ 735657 h 763366"/>
              <a:gd name="connsiteX38" fmla="*/ 270163 w 339436"/>
              <a:gd name="connsiteY38" fmla="*/ 763366 h 7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436" h="763366">
                <a:moveTo>
                  <a:pt x="0" y="8294"/>
                </a:moveTo>
                <a:cubicBezTo>
                  <a:pt x="50422" y="-1792"/>
                  <a:pt x="42890" y="-3697"/>
                  <a:pt x="110836" y="8294"/>
                </a:cubicBezTo>
                <a:cubicBezTo>
                  <a:pt x="125218" y="10832"/>
                  <a:pt x="138545" y="17530"/>
                  <a:pt x="152400" y="22148"/>
                </a:cubicBezTo>
                <a:lnTo>
                  <a:pt x="173181" y="29075"/>
                </a:lnTo>
                <a:cubicBezTo>
                  <a:pt x="177799" y="36002"/>
                  <a:pt x="182905" y="42628"/>
                  <a:pt x="187036" y="49857"/>
                </a:cubicBezTo>
                <a:cubicBezTo>
                  <a:pt x="222192" y="111380"/>
                  <a:pt x="180989" y="47715"/>
                  <a:pt x="214745" y="98348"/>
                </a:cubicBezTo>
                <a:cubicBezTo>
                  <a:pt x="231709" y="166205"/>
                  <a:pt x="234370" y="165612"/>
                  <a:pt x="214745" y="278457"/>
                </a:cubicBezTo>
                <a:cubicBezTo>
                  <a:pt x="213494" y="285651"/>
                  <a:pt x="200890" y="283075"/>
                  <a:pt x="193963" y="285384"/>
                </a:cubicBezTo>
                <a:cubicBezTo>
                  <a:pt x="174705" y="278965"/>
                  <a:pt x="168514" y="278927"/>
                  <a:pt x="152400" y="264603"/>
                </a:cubicBezTo>
                <a:cubicBezTo>
                  <a:pt x="137756" y="251586"/>
                  <a:pt x="110836" y="223039"/>
                  <a:pt x="110836" y="223039"/>
                </a:cubicBezTo>
                <a:cubicBezTo>
                  <a:pt x="98926" y="187307"/>
                  <a:pt x="100700" y="202591"/>
                  <a:pt x="110836" y="146839"/>
                </a:cubicBezTo>
                <a:cubicBezTo>
                  <a:pt x="112142" y="139655"/>
                  <a:pt x="113201" y="131759"/>
                  <a:pt x="117763" y="126057"/>
                </a:cubicBezTo>
                <a:cubicBezTo>
                  <a:pt x="122964" y="119556"/>
                  <a:pt x="131618" y="116821"/>
                  <a:pt x="138545" y="112203"/>
                </a:cubicBezTo>
                <a:cubicBezTo>
                  <a:pt x="148934" y="113502"/>
                  <a:pt x="196806" y="115806"/>
                  <a:pt x="214745" y="126057"/>
                </a:cubicBezTo>
                <a:cubicBezTo>
                  <a:pt x="224769" y="131785"/>
                  <a:pt x="233688" y="139325"/>
                  <a:pt x="242454" y="146839"/>
                </a:cubicBezTo>
                <a:cubicBezTo>
                  <a:pt x="249892" y="153215"/>
                  <a:pt x="257221" y="159888"/>
                  <a:pt x="263236" y="167621"/>
                </a:cubicBezTo>
                <a:cubicBezTo>
                  <a:pt x="273459" y="180764"/>
                  <a:pt x="281709" y="195330"/>
                  <a:pt x="290945" y="209184"/>
                </a:cubicBezTo>
                <a:lnTo>
                  <a:pt x="304800" y="229966"/>
                </a:lnTo>
                <a:cubicBezTo>
                  <a:pt x="318001" y="269572"/>
                  <a:pt x="320562" y="273653"/>
                  <a:pt x="325581" y="333875"/>
                </a:cubicBezTo>
                <a:cubicBezTo>
                  <a:pt x="333300" y="426491"/>
                  <a:pt x="325765" y="390028"/>
                  <a:pt x="339436" y="444712"/>
                </a:cubicBezTo>
                <a:cubicBezTo>
                  <a:pt x="337127" y="483966"/>
                  <a:pt x="340221" y="523916"/>
                  <a:pt x="332509" y="562475"/>
                </a:cubicBezTo>
                <a:cubicBezTo>
                  <a:pt x="330588" y="572081"/>
                  <a:pt x="319165" y="576881"/>
                  <a:pt x="311727" y="583257"/>
                </a:cubicBezTo>
                <a:cubicBezTo>
                  <a:pt x="285039" y="606133"/>
                  <a:pt x="290631" y="601835"/>
                  <a:pt x="263236" y="610966"/>
                </a:cubicBezTo>
                <a:cubicBezTo>
                  <a:pt x="256309" y="608657"/>
                  <a:pt x="248985" y="607305"/>
                  <a:pt x="242454" y="604039"/>
                </a:cubicBezTo>
                <a:cubicBezTo>
                  <a:pt x="235007" y="600316"/>
                  <a:pt x="229570" y="592817"/>
                  <a:pt x="221672" y="590184"/>
                </a:cubicBezTo>
                <a:cubicBezTo>
                  <a:pt x="208347" y="585742"/>
                  <a:pt x="193963" y="585566"/>
                  <a:pt x="180109" y="583257"/>
                </a:cubicBezTo>
                <a:cubicBezTo>
                  <a:pt x="112600" y="515749"/>
                  <a:pt x="127057" y="548794"/>
                  <a:pt x="110836" y="500130"/>
                </a:cubicBezTo>
                <a:cubicBezTo>
                  <a:pt x="118098" y="478342"/>
                  <a:pt x="116306" y="473392"/>
                  <a:pt x="138545" y="458566"/>
                </a:cubicBezTo>
                <a:cubicBezTo>
                  <a:pt x="144621" y="454516"/>
                  <a:pt x="152400" y="453948"/>
                  <a:pt x="159327" y="451639"/>
                </a:cubicBezTo>
                <a:cubicBezTo>
                  <a:pt x="166254" y="458566"/>
                  <a:pt x="173837" y="464895"/>
                  <a:pt x="180109" y="472421"/>
                </a:cubicBezTo>
                <a:cubicBezTo>
                  <a:pt x="186975" y="480660"/>
                  <a:pt x="213058" y="524466"/>
                  <a:pt x="214745" y="527839"/>
                </a:cubicBezTo>
                <a:cubicBezTo>
                  <a:pt x="218011" y="534370"/>
                  <a:pt x="219574" y="541627"/>
                  <a:pt x="221672" y="548621"/>
                </a:cubicBezTo>
                <a:cubicBezTo>
                  <a:pt x="226502" y="564723"/>
                  <a:pt x="230697" y="581010"/>
                  <a:pt x="235527" y="597112"/>
                </a:cubicBezTo>
                <a:cubicBezTo>
                  <a:pt x="237625" y="604106"/>
                  <a:pt x="240870" y="610766"/>
                  <a:pt x="242454" y="617894"/>
                </a:cubicBezTo>
                <a:cubicBezTo>
                  <a:pt x="245501" y="631605"/>
                  <a:pt x="246334" y="645746"/>
                  <a:pt x="249381" y="659457"/>
                </a:cubicBezTo>
                <a:cubicBezTo>
                  <a:pt x="250965" y="666585"/>
                  <a:pt x="254538" y="673155"/>
                  <a:pt x="256309" y="680239"/>
                </a:cubicBezTo>
                <a:cubicBezTo>
                  <a:pt x="259165" y="691661"/>
                  <a:pt x="260380" y="703453"/>
                  <a:pt x="263236" y="714875"/>
                </a:cubicBezTo>
                <a:cubicBezTo>
                  <a:pt x="265007" y="721959"/>
                  <a:pt x="269130" y="728428"/>
                  <a:pt x="270163" y="735657"/>
                </a:cubicBezTo>
                <a:cubicBezTo>
                  <a:pt x="271469" y="744801"/>
                  <a:pt x="270163" y="754130"/>
                  <a:pt x="270163" y="763366"/>
                </a:cubicBezTo>
              </a:path>
            </a:pathLst>
          </a:cu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319375" y="4549159"/>
            <a:ext cx="877163" cy="369332"/>
          </a:xfrm>
          <a:prstGeom prst="rect">
            <a:avLst/>
          </a:prstGeom>
          <a:noFill/>
        </p:spPr>
        <p:txBody>
          <a:bodyPr wrap="none" rtlCol="0">
            <a:spAutoFit/>
          </a:bodyPr>
          <a:lstStyle/>
          <a:p>
            <a:r>
              <a:rPr kumimoji="1" lang="ja-JP" altLang="en-US" dirty="0" smtClean="0"/>
              <a:t>衝撃波</a:t>
            </a:r>
            <a:endParaRPr kumimoji="1" lang="ja-JP" altLang="en-US" dirty="0"/>
          </a:p>
        </p:txBody>
      </p:sp>
      <p:sp>
        <p:nvSpPr>
          <p:cNvPr id="11" name="テキスト ボックス 10"/>
          <p:cNvSpPr txBox="1"/>
          <p:nvPr/>
        </p:nvSpPr>
        <p:spPr>
          <a:xfrm>
            <a:off x="685061" y="4566962"/>
            <a:ext cx="646331" cy="369332"/>
          </a:xfrm>
          <a:prstGeom prst="rect">
            <a:avLst/>
          </a:prstGeom>
          <a:noFill/>
        </p:spPr>
        <p:txBody>
          <a:bodyPr wrap="none" rtlCol="0">
            <a:spAutoFit/>
          </a:bodyPr>
          <a:lstStyle/>
          <a:p>
            <a:r>
              <a:rPr kumimoji="1" lang="ja-JP" altLang="en-US" dirty="0" smtClean="0"/>
              <a:t>乱流</a:t>
            </a:r>
            <a:endParaRPr kumimoji="1" lang="ja-JP" altLang="en-US" dirty="0"/>
          </a:p>
        </p:txBody>
      </p:sp>
      <p:cxnSp>
        <p:nvCxnSpPr>
          <p:cNvPr id="13" name="直線矢印コネクタ 12"/>
          <p:cNvCxnSpPr/>
          <p:nvPr/>
        </p:nvCxnSpPr>
        <p:spPr>
          <a:xfrm>
            <a:off x="1988128" y="3451627"/>
            <a:ext cx="0" cy="457200"/>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47709" y="3915812"/>
            <a:ext cx="646331" cy="369332"/>
          </a:xfrm>
          <a:prstGeom prst="rect">
            <a:avLst/>
          </a:prstGeom>
          <a:noFill/>
        </p:spPr>
        <p:txBody>
          <a:bodyPr wrap="none" rtlCol="0">
            <a:spAutoFit/>
          </a:bodyPr>
          <a:lstStyle/>
          <a:p>
            <a:r>
              <a:rPr kumimoji="1" lang="ja-JP" altLang="en-US" dirty="0" smtClean="0"/>
              <a:t>加速</a:t>
            </a:r>
            <a:endParaRPr kumimoji="1" lang="ja-JP" altLang="en-US" dirty="0"/>
          </a:p>
        </p:txBody>
      </p:sp>
      <p:cxnSp>
        <p:nvCxnSpPr>
          <p:cNvPr id="16" name="直線矢印コネクタ 15"/>
          <p:cNvCxnSpPr/>
          <p:nvPr/>
        </p:nvCxnSpPr>
        <p:spPr>
          <a:xfrm>
            <a:off x="1981200" y="4049559"/>
            <a:ext cx="0" cy="1404139"/>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094639" y="5054287"/>
            <a:ext cx="877163" cy="369332"/>
          </a:xfrm>
          <a:prstGeom prst="rect">
            <a:avLst/>
          </a:prstGeom>
          <a:noFill/>
        </p:spPr>
        <p:txBody>
          <a:bodyPr wrap="none" rtlCol="0">
            <a:spAutoFit/>
          </a:bodyPr>
          <a:lstStyle/>
          <a:p>
            <a:r>
              <a:rPr kumimoji="1" lang="ja-JP" altLang="en-US" dirty="0" smtClean="0"/>
              <a:t>再加速</a:t>
            </a:r>
            <a:endParaRPr kumimoji="1" lang="ja-JP" altLang="en-US" dirty="0"/>
          </a:p>
        </p:txBody>
      </p:sp>
      <p:pic>
        <p:nvPicPr>
          <p:cNvPr id="18" name="図 17"/>
          <p:cNvPicPr>
            <a:picLocks noChangeAspect="1"/>
          </p:cNvPicPr>
          <p:nvPr/>
        </p:nvPicPr>
        <p:blipFill>
          <a:blip r:embed="rId2"/>
          <a:stretch>
            <a:fillRect/>
          </a:stretch>
        </p:blipFill>
        <p:spPr>
          <a:xfrm>
            <a:off x="4688869" y="2336065"/>
            <a:ext cx="3630660" cy="3426988"/>
          </a:xfrm>
          <a:prstGeom prst="rect">
            <a:avLst/>
          </a:prstGeom>
        </p:spPr>
      </p:pic>
      <p:sp>
        <p:nvSpPr>
          <p:cNvPr id="22" name="フリーフォーム 21"/>
          <p:cNvSpPr/>
          <p:nvPr/>
        </p:nvSpPr>
        <p:spPr>
          <a:xfrm>
            <a:off x="6324600" y="4003964"/>
            <a:ext cx="748655" cy="893618"/>
          </a:xfrm>
          <a:custGeom>
            <a:avLst/>
            <a:gdLst>
              <a:gd name="connsiteX0" fmla="*/ 0 w 748655"/>
              <a:gd name="connsiteY0" fmla="*/ 893618 h 893618"/>
              <a:gd name="connsiteX1" fmla="*/ 34636 w 748655"/>
              <a:gd name="connsiteY1" fmla="*/ 886691 h 893618"/>
              <a:gd name="connsiteX2" fmla="*/ 62345 w 748655"/>
              <a:gd name="connsiteY2" fmla="*/ 865909 h 893618"/>
              <a:gd name="connsiteX3" fmla="*/ 110836 w 748655"/>
              <a:gd name="connsiteY3" fmla="*/ 858981 h 893618"/>
              <a:gd name="connsiteX4" fmla="*/ 138545 w 748655"/>
              <a:gd name="connsiteY4" fmla="*/ 852054 h 893618"/>
              <a:gd name="connsiteX5" fmla="*/ 173182 w 748655"/>
              <a:gd name="connsiteY5" fmla="*/ 838200 h 893618"/>
              <a:gd name="connsiteX6" fmla="*/ 235527 w 748655"/>
              <a:gd name="connsiteY6" fmla="*/ 817418 h 893618"/>
              <a:gd name="connsiteX7" fmla="*/ 290945 w 748655"/>
              <a:gd name="connsiteY7" fmla="*/ 796636 h 893618"/>
              <a:gd name="connsiteX8" fmla="*/ 332509 w 748655"/>
              <a:gd name="connsiteY8" fmla="*/ 768927 h 893618"/>
              <a:gd name="connsiteX9" fmla="*/ 346364 w 748655"/>
              <a:gd name="connsiteY9" fmla="*/ 748145 h 893618"/>
              <a:gd name="connsiteX10" fmla="*/ 394855 w 748655"/>
              <a:gd name="connsiteY10" fmla="*/ 720436 h 893618"/>
              <a:gd name="connsiteX11" fmla="*/ 436418 w 748655"/>
              <a:gd name="connsiteY11" fmla="*/ 678872 h 893618"/>
              <a:gd name="connsiteX12" fmla="*/ 464127 w 748655"/>
              <a:gd name="connsiteY12" fmla="*/ 651163 h 893618"/>
              <a:gd name="connsiteX13" fmla="*/ 512618 w 748655"/>
              <a:gd name="connsiteY13" fmla="*/ 595745 h 893618"/>
              <a:gd name="connsiteX14" fmla="*/ 540327 w 748655"/>
              <a:gd name="connsiteY14" fmla="*/ 554181 h 893618"/>
              <a:gd name="connsiteX15" fmla="*/ 568036 w 748655"/>
              <a:gd name="connsiteY15" fmla="*/ 512618 h 893618"/>
              <a:gd name="connsiteX16" fmla="*/ 588818 w 748655"/>
              <a:gd name="connsiteY16" fmla="*/ 471054 h 893618"/>
              <a:gd name="connsiteX17" fmla="*/ 616527 w 748655"/>
              <a:gd name="connsiteY17" fmla="*/ 429491 h 893618"/>
              <a:gd name="connsiteX18" fmla="*/ 637309 w 748655"/>
              <a:gd name="connsiteY18" fmla="*/ 381000 h 893618"/>
              <a:gd name="connsiteX19" fmla="*/ 644236 w 748655"/>
              <a:gd name="connsiteY19" fmla="*/ 353291 h 893618"/>
              <a:gd name="connsiteX20" fmla="*/ 658091 w 748655"/>
              <a:gd name="connsiteY20" fmla="*/ 332509 h 893618"/>
              <a:gd name="connsiteX21" fmla="*/ 665018 w 748655"/>
              <a:gd name="connsiteY21" fmla="*/ 311727 h 893618"/>
              <a:gd name="connsiteX22" fmla="*/ 678873 w 748655"/>
              <a:gd name="connsiteY22" fmla="*/ 290945 h 893618"/>
              <a:gd name="connsiteX23" fmla="*/ 692727 w 748655"/>
              <a:gd name="connsiteY23" fmla="*/ 249381 h 893618"/>
              <a:gd name="connsiteX24" fmla="*/ 699655 w 748655"/>
              <a:gd name="connsiteY24" fmla="*/ 228600 h 893618"/>
              <a:gd name="connsiteX25" fmla="*/ 706582 w 748655"/>
              <a:gd name="connsiteY25" fmla="*/ 207818 h 893618"/>
              <a:gd name="connsiteX26" fmla="*/ 720436 w 748655"/>
              <a:gd name="connsiteY26" fmla="*/ 131618 h 893618"/>
              <a:gd name="connsiteX27" fmla="*/ 734291 w 748655"/>
              <a:gd name="connsiteY27" fmla="*/ 90054 h 893618"/>
              <a:gd name="connsiteX28" fmla="*/ 748145 w 748655"/>
              <a:gd name="connsiteY28" fmla="*/ 34636 h 893618"/>
              <a:gd name="connsiteX29" fmla="*/ 748145 w 748655"/>
              <a:gd name="connsiteY29" fmla="*/ 0 h 89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8655" h="893618">
                <a:moveTo>
                  <a:pt x="0" y="893618"/>
                </a:moveTo>
                <a:cubicBezTo>
                  <a:pt x="11545" y="891309"/>
                  <a:pt x="23877" y="891473"/>
                  <a:pt x="34636" y="886691"/>
                </a:cubicBezTo>
                <a:cubicBezTo>
                  <a:pt x="45186" y="882002"/>
                  <a:pt x="51495" y="869855"/>
                  <a:pt x="62345" y="865909"/>
                </a:cubicBezTo>
                <a:cubicBezTo>
                  <a:pt x="77690" y="860329"/>
                  <a:pt x="94772" y="861902"/>
                  <a:pt x="110836" y="858981"/>
                </a:cubicBezTo>
                <a:cubicBezTo>
                  <a:pt x="120203" y="857278"/>
                  <a:pt x="129513" y="855065"/>
                  <a:pt x="138545" y="852054"/>
                </a:cubicBezTo>
                <a:cubicBezTo>
                  <a:pt x="150342" y="848122"/>
                  <a:pt x="161471" y="842382"/>
                  <a:pt x="173182" y="838200"/>
                </a:cubicBezTo>
                <a:cubicBezTo>
                  <a:pt x="193812" y="830832"/>
                  <a:pt x="215188" y="825554"/>
                  <a:pt x="235527" y="817418"/>
                </a:cubicBezTo>
                <a:cubicBezTo>
                  <a:pt x="276943" y="800851"/>
                  <a:pt x="258367" y="807495"/>
                  <a:pt x="290945" y="796636"/>
                </a:cubicBezTo>
                <a:cubicBezTo>
                  <a:pt x="304800" y="787400"/>
                  <a:pt x="323272" y="782782"/>
                  <a:pt x="332509" y="768927"/>
                </a:cubicBezTo>
                <a:cubicBezTo>
                  <a:pt x="337127" y="762000"/>
                  <a:pt x="340477" y="754032"/>
                  <a:pt x="346364" y="748145"/>
                </a:cubicBezTo>
                <a:cubicBezTo>
                  <a:pt x="356155" y="738354"/>
                  <a:pt x="383989" y="725869"/>
                  <a:pt x="394855" y="720436"/>
                </a:cubicBezTo>
                <a:lnTo>
                  <a:pt x="436418" y="678872"/>
                </a:lnTo>
                <a:cubicBezTo>
                  <a:pt x="445654" y="669636"/>
                  <a:pt x="456881" y="662031"/>
                  <a:pt x="464127" y="651163"/>
                </a:cubicBezTo>
                <a:cubicBezTo>
                  <a:pt x="496454" y="602673"/>
                  <a:pt x="477982" y="618836"/>
                  <a:pt x="512618" y="595745"/>
                </a:cubicBezTo>
                <a:cubicBezTo>
                  <a:pt x="529087" y="546335"/>
                  <a:pt x="505736" y="606065"/>
                  <a:pt x="540327" y="554181"/>
                </a:cubicBezTo>
                <a:cubicBezTo>
                  <a:pt x="580432" y="494026"/>
                  <a:pt x="501736" y="578921"/>
                  <a:pt x="568036" y="512618"/>
                </a:cubicBezTo>
                <a:cubicBezTo>
                  <a:pt x="585452" y="460375"/>
                  <a:pt x="561958" y="524777"/>
                  <a:pt x="588818" y="471054"/>
                </a:cubicBezTo>
                <a:cubicBezTo>
                  <a:pt x="608867" y="430955"/>
                  <a:pt x="577133" y="468883"/>
                  <a:pt x="616527" y="429491"/>
                </a:cubicBezTo>
                <a:cubicBezTo>
                  <a:pt x="628842" y="404862"/>
                  <a:pt x="630514" y="404782"/>
                  <a:pt x="637309" y="381000"/>
                </a:cubicBezTo>
                <a:cubicBezTo>
                  <a:pt x="639924" y="371846"/>
                  <a:pt x="640486" y="362042"/>
                  <a:pt x="644236" y="353291"/>
                </a:cubicBezTo>
                <a:cubicBezTo>
                  <a:pt x="647516" y="345639"/>
                  <a:pt x="653473" y="339436"/>
                  <a:pt x="658091" y="332509"/>
                </a:cubicBezTo>
                <a:cubicBezTo>
                  <a:pt x="660400" y="325582"/>
                  <a:pt x="661752" y="318258"/>
                  <a:pt x="665018" y="311727"/>
                </a:cubicBezTo>
                <a:cubicBezTo>
                  <a:pt x="668741" y="304280"/>
                  <a:pt x="675492" y="298553"/>
                  <a:pt x="678873" y="290945"/>
                </a:cubicBezTo>
                <a:cubicBezTo>
                  <a:pt x="684804" y="277600"/>
                  <a:pt x="688109" y="263236"/>
                  <a:pt x="692727" y="249381"/>
                </a:cubicBezTo>
                <a:lnTo>
                  <a:pt x="699655" y="228600"/>
                </a:lnTo>
                <a:lnTo>
                  <a:pt x="706582" y="207818"/>
                </a:lnTo>
                <a:cubicBezTo>
                  <a:pt x="711460" y="173670"/>
                  <a:pt x="711529" y="161308"/>
                  <a:pt x="720436" y="131618"/>
                </a:cubicBezTo>
                <a:cubicBezTo>
                  <a:pt x="724632" y="117630"/>
                  <a:pt x="729673" y="103909"/>
                  <a:pt x="734291" y="90054"/>
                </a:cubicBezTo>
                <a:cubicBezTo>
                  <a:pt x="741238" y="69213"/>
                  <a:pt x="745757" y="58517"/>
                  <a:pt x="748145" y="34636"/>
                </a:cubicBezTo>
                <a:cubicBezTo>
                  <a:pt x="749294" y="23148"/>
                  <a:pt x="748145" y="11545"/>
                  <a:pt x="748145" y="0"/>
                </a:cubicBezTo>
              </a:path>
            </a:pathLst>
          </a:cu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739535" y="4557062"/>
            <a:ext cx="1524776" cy="646331"/>
          </a:xfrm>
          <a:prstGeom prst="rect">
            <a:avLst/>
          </a:prstGeom>
          <a:noFill/>
        </p:spPr>
        <p:txBody>
          <a:bodyPr wrap="none" rtlCol="0">
            <a:spAutoFit/>
          </a:bodyPr>
          <a:lstStyle/>
          <a:p>
            <a:r>
              <a:rPr kumimoji="1" lang="ja-JP" altLang="en-US" dirty="0" smtClean="0">
                <a:solidFill>
                  <a:schemeClr val="bg1"/>
                </a:solidFill>
              </a:rPr>
              <a:t>衝撃波からの</a:t>
            </a:r>
            <a:endParaRPr kumimoji="1" lang="en-US" altLang="ja-JP" dirty="0" smtClean="0">
              <a:solidFill>
                <a:schemeClr val="bg1"/>
              </a:solidFill>
            </a:endParaRPr>
          </a:p>
          <a:p>
            <a:r>
              <a:rPr kumimoji="1" lang="ja-JP" altLang="en-US" dirty="0" smtClean="0">
                <a:solidFill>
                  <a:schemeClr val="bg1"/>
                </a:solidFill>
              </a:rPr>
              <a:t>距離</a:t>
            </a:r>
            <a:endParaRPr kumimoji="1" lang="ja-JP" altLang="en-US" dirty="0">
              <a:solidFill>
                <a:schemeClr val="bg1"/>
              </a:solidFill>
            </a:endParaRPr>
          </a:p>
        </p:txBody>
      </p:sp>
      <p:sp>
        <p:nvSpPr>
          <p:cNvPr id="24" name="テキスト ボックス 23"/>
          <p:cNvSpPr txBox="1"/>
          <p:nvPr/>
        </p:nvSpPr>
        <p:spPr>
          <a:xfrm>
            <a:off x="4101877" y="5916462"/>
            <a:ext cx="4876656" cy="369332"/>
          </a:xfrm>
          <a:prstGeom prst="rect">
            <a:avLst/>
          </a:prstGeom>
          <a:noFill/>
        </p:spPr>
        <p:txBody>
          <a:bodyPr wrap="none" rtlCol="0">
            <a:spAutoFit/>
          </a:bodyPr>
          <a:lstStyle/>
          <a:p>
            <a:r>
              <a:rPr kumimoji="1" lang="en-US" altLang="ja-JP" dirty="0" smtClean="0"/>
              <a:t>Fujita, Takizawa, Yamazaki, </a:t>
            </a:r>
            <a:r>
              <a:rPr kumimoji="1" lang="en-US" altLang="ja-JP" dirty="0" err="1" smtClean="0"/>
              <a:t>Akamatsu</a:t>
            </a:r>
            <a:r>
              <a:rPr kumimoji="1" lang="en-US" altLang="ja-JP" dirty="0" smtClean="0"/>
              <a:t>, </a:t>
            </a:r>
            <a:r>
              <a:rPr kumimoji="1" lang="en-US" altLang="ja-JP" dirty="0" err="1" smtClean="0"/>
              <a:t>Ohno</a:t>
            </a:r>
            <a:r>
              <a:rPr kumimoji="1" lang="en-US" altLang="ja-JP" dirty="0" smtClean="0"/>
              <a:t> (2015)</a:t>
            </a:r>
            <a:endParaRPr kumimoji="1" lang="ja-JP" altLang="en-US" dirty="0"/>
          </a:p>
        </p:txBody>
      </p:sp>
      <p:cxnSp>
        <p:nvCxnSpPr>
          <p:cNvPr id="12" name="直線矢印コネクタ 11"/>
          <p:cNvCxnSpPr/>
          <p:nvPr/>
        </p:nvCxnSpPr>
        <p:spPr>
          <a:xfrm flipV="1">
            <a:off x="2766009" y="3581400"/>
            <a:ext cx="205793" cy="389731"/>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1118352" y="3581400"/>
            <a:ext cx="143508" cy="389732"/>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451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a:t>
            </a:r>
            <a:r>
              <a:rPr lang="ja-JP" altLang="en-US" dirty="0" smtClean="0"/>
              <a:t>次電子</a:t>
            </a:r>
            <a:r>
              <a:rPr lang="ja-JP" altLang="en-US" dirty="0"/>
              <a:t>説</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i="1" dirty="0" smtClean="0"/>
              <a:t>pp</a:t>
            </a:r>
            <a:r>
              <a:rPr kumimoji="1" lang="en-US" altLang="ja-JP" dirty="0" smtClean="0"/>
              <a:t> </a:t>
            </a:r>
            <a:r>
              <a:rPr kumimoji="1" lang="ja-JP" altLang="en-US" dirty="0" smtClean="0"/>
              <a:t>反応でできた電子がシンクロトロン放射</a:t>
            </a:r>
            <a:endParaRPr kumimoji="1" lang="en-US" altLang="ja-JP" dirty="0" smtClean="0"/>
          </a:p>
          <a:p>
            <a:pPr lvl="1"/>
            <a:r>
              <a:rPr lang="ja-JP" altLang="en-US" dirty="0"/>
              <a:t>宇宙</a:t>
            </a:r>
            <a:r>
              <a:rPr lang="ja-JP" altLang="en-US" dirty="0" smtClean="0"/>
              <a:t>線</a:t>
            </a:r>
            <a:r>
              <a:rPr lang="ja-JP" altLang="en-US" dirty="0"/>
              <a:t>陽子</a:t>
            </a:r>
            <a:r>
              <a:rPr lang="ja-JP" altLang="en-US" dirty="0" smtClean="0"/>
              <a:t>は銀河団中では実質的に冷えないので、銀河団ガス中には宇宙線陽子が蓄積されている可能性がある</a:t>
            </a:r>
            <a:endParaRPr lang="en-US" altLang="ja-JP" dirty="0" smtClean="0"/>
          </a:p>
          <a:p>
            <a:r>
              <a:rPr kumimoji="1" lang="en-US" altLang="ja-JP" dirty="0" smtClean="0"/>
              <a:t>AGN </a:t>
            </a:r>
            <a:r>
              <a:rPr kumimoji="1" lang="ja-JP" altLang="en-US" dirty="0" smtClean="0"/>
              <a:t>で加速された陽子が銀河団中に流れ出し、銀河団ガスを加熱している                                     可能性</a:t>
            </a:r>
            <a:endParaRPr kumimoji="1" lang="en-US" altLang="ja-JP" dirty="0" smtClean="0"/>
          </a:p>
          <a:p>
            <a:pPr lvl="2"/>
            <a:r>
              <a:rPr kumimoji="1" lang="en-US" altLang="ja-JP" dirty="0" smtClean="0"/>
              <a:t>1</a:t>
            </a:r>
            <a:r>
              <a:rPr kumimoji="1" lang="ja-JP" altLang="en-US" dirty="0" smtClean="0"/>
              <a:t>次電子の乱流加速モデル　　　　　　　　　　　　と異なり乱流とは無関係</a:t>
            </a:r>
            <a:endParaRPr kumimoji="1" lang="en-US" altLang="ja-JP" dirty="0" smtClean="0"/>
          </a:p>
          <a:p>
            <a:pPr lvl="3"/>
            <a:r>
              <a:rPr lang="ja-JP" altLang="en-US" dirty="0" smtClean="0"/>
              <a:t>シンクロトロン放射が乱流　　　　　　　　　　　　と対応しない</a:t>
            </a:r>
            <a:endParaRPr lang="en-US" altLang="ja-JP" dirty="0" smtClean="0"/>
          </a:p>
          <a:p>
            <a:pPr lvl="3"/>
            <a:r>
              <a:rPr lang="en-US" altLang="ja-JP" dirty="0" smtClean="0"/>
              <a:t>Fujita </a:t>
            </a:r>
            <a:r>
              <a:rPr lang="en-US" altLang="ja-JP" dirty="0"/>
              <a:t>&amp; </a:t>
            </a:r>
            <a:r>
              <a:rPr lang="en-US" altLang="ja-JP" dirty="0" err="1"/>
              <a:t>Ohira</a:t>
            </a:r>
            <a:r>
              <a:rPr lang="en-US" altLang="ja-JP" dirty="0"/>
              <a:t> (2012,2013)</a:t>
            </a:r>
          </a:p>
          <a:p>
            <a:pPr lvl="3"/>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35</a:t>
            </a:fld>
            <a:endParaRPr lang="en-US" altLang="ja-JP" dirty="0"/>
          </a:p>
        </p:txBody>
      </p:sp>
      <p:sp>
        <p:nvSpPr>
          <p:cNvPr id="5" name="Oval 4"/>
          <p:cNvSpPr>
            <a:spLocks noChangeArrowheads="1"/>
          </p:cNvSpPr>
          <p:nvPr/>
        </p:nvSpPr>
        <p:spPr bwMode="auto">
          <a:xfrm>
            <a:off x="5339457" y="3882832"/>
            <a:ext cx="2685550" cy="2685550"/>
          </a:xfrm>
          <a:prstGeom prst="ellipse">
            <a:avLst/>
          </a:prstGeom>
          <a:solidFill>
            <a:srgbClr val="CCFF66"/>
          </a:solidFill>
          <a:ln w="9525">
            <a:solidFill>
              <a:schemeClr val="tx1"/>
            </a:solidFill>
            <a:round/>
            <a:headEnd/>
            <a:tailEnd/>
          </a:ln>
          <a:effectLst/>
        </p:spPr>
        <p:txBody>
          <a:bodyPr wrap="none" anchor="ctr"/>
          <a:lstStyle/>
          <a:p>
            <a:pPr algn="ctr"/>
            <a:endParaRPr lang="ja-JP" altLang="ja-JP"/>
          </a:p>
        </p:txBody>
      </p:sp>
      <p:sp>
        <p:nvSpPr>
          <p:cNvPr id="6" name="Oval 5"/>
          <p:cNvSpPr>
            <a:spLocks noChangeArrowheads="1"/>
          </p:cNvSpPr>
          <p:nvPr/>
        </p:nvSpPr>
        <p:spPr bwMode="auto">
          <a:xfrm>
            <a:off x="6154219" y="4700867"/>
            <a:ext cx="1066800" cy="1066800"/>
          </a:xfrm>
          <a:prstGeom prst="ellipse">
            <a:avLst/>
          </a:prstGeom>
          <a:solidFill>
            <a:srgbClr val="FFFF00"/>
          </a:solidFill>
          <a:ln w="9525">
            <a:solidFill>
              <a:schemeClr val="tx1"/>
            </a:solidFill>
            <a:round/>
            <a:headEnd/>
            <a:tailEnd/>
          </a:ln>
          <a:effectLst/>
        </p:spPr>
        <p:txBody>
          <a:bodyPr wrap="none" anchor="ctr"/>
          <a:lstStyle/>
          <a:p>
            <a:endParaRPr lang="ja-JP" altLang="en-US"/>
          </a:p>
        </p:txBody>
      </p:sp>
      <p:sp>
        <p:nvSpPr>
          <p:cNvPr id="7" name="Text Box 12"/>
          <p:cNvSpPr txBox="1">
            <a:spLocks noChangeArrowheads="1"/>
          </p:cNvSpPr>
          <p:nvPr/>
        </p:nvSpPr>
        <p:spPr bwMode="auto">
          <a:xfrm>
            <a:off x="6570144" y="4647062"/>
            <a:ext cx="633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solidFill>
                  <a:schemeClr val="bg1"/>
                </a:solidFill>
              </a:rPr>
              <a:t>AGN</a:t>
            </a:r>
          </a:p>
        </p:txBody>
      </p:sp>
      <p:sp>
        <p:nvSpPr>
          <p:cNvPr id="8" name="AutoShape 13"/>
          <p:cNvSpPr>
            <a:spLocks noChangeArrowheads="1"/>
          </p:cNvSpPr>
          <p:nvPr/>
        </p:nvSpPr>
        <p:spPr bwMode="auto">
          <a:xfrm>
            <a:off x="6570144" y="5121555"/>
            <a:ext cx="228600" cy="228600"/>
          </a:xfrm>
          <a:prstGeom prst="sun">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Text Box 14"/>
          <p:cNvSpPr txBox="1">
            <a:spLocks noChangeArrowheads="1"/>
          </p:cNvSpPr>
          <p:nvPr/>
        </p:nvSpPr>
        <p:spPr bwMode="auto">
          <a:xfrm>
            <a:off x="6443144" y="5799417"/>
            <a:ext cx="5757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solidFill>
                  <a:schemeClr val="bg1"/>
                </a:solidFill>
              </a:rPr>
              <a:t>コア</a:t>
            </a:r>
            <a:endParaRPr lang="en-US" altLang="ja-JP" dirty="0">
              <a:solidFill>
                <a:schemeClr val="bg1"/>
              </a:solidFill>
            </a:endParaRPr>
          </a:p>
        </p:txBody>
      </p:sp>
      <p:sp>
        <p:nvSpPr>
          <p:cNvPr id="10" name="Line 15"/>
          <p:cNvSpPr>
            <a:spLocks noChangeShapeType="1"/>
          </p:cNvSpPr>
          <p:nvPr/>
        </p:nvSpPr>
        <p:spPr bwMode="auto">
          <a:xfrm flipH="1">
            <a:off x="6687619" y="4548467"/>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Text Box 16"/>
          <p:cNvSpPr txBox="1">
            <a:spLocks noChangeArrowheads="1"/>
          </p:cNvSpPr>
          <p:nvPr/>
        </p:nvSpPr>
        <p:spPr bwMode="auto">
          <a:xfrm>
            <a:off x="5705204" y="4815337"/>
            <a:ext cx="8290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solidFill>
                  <a:schemeClr val="bg1"/>
                </a:solidFill>
              </a:rPr>
              <a:t>Heated</a:t>
            </a:r>
          </a:p>
          <a:p>
            <a:r>
              <a:rPr lang="en-US" altLang="ja-JP" dirty="0" smtClean="0">
                <a:solidFill>
                  <a:schemeClr val="bg1"/>
                </a:solidFill>
              </a:rPr>
              <a:t>ICM</a:t>
            </a:r>
            <a:endParaRPr lang="en-US" altLang="ja-JP" dirty="0">
              <a:solidFill>
                <a:schemeClr val="bg1"/>
              </a:solidFill>
            </a:endParaRPr>
          </a:p>
        </p:txBody>
      </p:sp>
      <p:sp>
        <p:nvSpPr>
          <p:cNvPr id="12" name="Line 17"/>
          <p:cNvSpPr>
            <a:spLocks noChangeShapeType="1"/>
          </p:cNvSpPr>
          <p:nvPr/>
        </p:nvSpPr>
        <p:spPr bwMode="auto">
          <a:xfrm>
            <a:off x="6014519" y="4977539"/>
            <a:ext cx="444500" cy="180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Text Box 10"/>
          <p:cNvSpPr txBox="1">
            <a:spLocks noChangeArrowheads="1"/>
          </p:cNvSpPr>
          <p:nvPr/>
        </p:nvSpPr>
        <p:spPr bwMode="auto">
          <a:xfrm>
            <a:off x="7674867" y="6151746"/>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銀河団</a:t>
            </a:r>
            <a:endParaRPr lang="en-US" altLang="ja-JP" dirty="0"/>
          </a:p>
        </p:txBody>
      </p:sp>
      <p:cxnSp>
        <p:nvCxnSpPr>
          <p:cNvPr id="14" name="直線矢印コネクタ 13"/>
          <p:cNvCxnSpPr/>
          <p:nvPr/>
        </p:nvCxnSpPr>
        <p:spPr>
          <a:xfrm flipV="1">
            <a:off x="6851131" y="4686710"/>
            <a:ext cx="481013" cy="481013"/>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6372200" y="4516717"/>
            <a:ext cx="236309" cy="525935"/>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6104742" y="5391900"/>
            <a:ext cx="465402" cy="465401"/>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860614" y="5326494"/>
            <a:ext cx="633413" cy="390393"/>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863896" y="5105400"/>
            <a:ext cx="1210588" cy="338554"/>
          </a:xfrm>
          <a:prstGeom prst="rect">
            <a:avLst/>
          </a:prstGeom>
          <a:noFill/>
        </p:spPr>
        <p:txBody>
          <a:bodyPr wrap="none" rtlCol="0">
            <a:spAutoFit/>
          </a:bodyPr>
          <a:lstStyle/>
          <a:p>
            <a:r>
              <a:rPr kumimoji="1" lang="ja-JP" altLang="en-US" sz="1600" dirty="0" smtClean="0">
                <a:solidFill>
                  <a:srgbClr val="FF0000"/>
                </a:solidFill>
              </a:rPr>
              <a:t>宇宙線陽子</a:t>
            </a:r>
            <a:endParaRPr kumimoji="1" lang="ja-JP" altLang="en-US" sz="1600" dirty="0">
              <a:solidFill>
                <a:srgbClr val="FF0000"/>
              </a:solidFill>
            </a:endParaRPr>
          </a:p>
        </p:txBody>
      </p:sp>
    </p:spTree>
    <p:extLst>
      <p:ext uri="{BB962C8B-B14F-4D97-AF65-F5344CB8AC3E}">
        <p14:creationId xmlns:p14="http://schemas.microsoft.com/office/powerpoint/2010/main" val="3889924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まとめと展望</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宇宙線は銀河系にとどまらずいろいろな天体に存在する</a:t>
            </a:r>
            <a:endParaRPr kumimoji="1" lang="en-US" altLang="ja-JP" dirty="0" smtClean="0"/>
          </a:p>
          <a:p>
            <a:pPr lvl="1"/>
            <a:r>
              <a:rPr lang="ja-JP" altLang="en-US" dirty="0" smtClean="0"/>
              <a:t>なぜこんなところにという場所にも</a:t>
            </a:r>
            <a:endParaRPr lang="en-US" altLang="ja-JP" dirty="0" smtClean="0"/>
          </a:p>
          <a:p>
            <a:pPr lvl="2"/>
            <a:r>
              <a:rPr lang="ja-JP" altLang="en-US" dirty="0" smtClean="0"/>
              <a:t>例</a:t>
            </a:r>
            <a:r>
              <a:rPr lang="en-US" altLang="ja-JP" dirty="0" smtClean="0"/>
              <a:t>: </a:t>
            </a:r>
            <a:r>
              <a:rPr lang="ja-JP" altLang="en-US" dirty="0" smtClean="0"/>
              <a:t>銀河団</a:t>
            </a:r>
            <a:endParaRPr kumimoji="1" lang="en-US" altLang="ja-JP" dirty="0" smtClean="0"/>
          </a:p>
          <a:p>
            <a:pPr lvl="1"/>
            <a:r>
              <a:rPr lang="ja-JP" altLang="en-US" dirty="0" smtClean="0"/>
              <a:t>加速</a:t>
            </a:r>
            <a:r>
              <a:rPr lang="ja-JP" altLang="en-US" dirty="0"/>
              <a:t>メカニズム</a:t>
            </a:r>
            <a:r>
              <a:rPr lang="ja-JP" altLang="en-US" dirty="0" smtClean="0"/>
              <a:t>もいろいろ</a:t>
            </a:r>
            <a:endParaRPr lang="en-US" altLang="ja-JP" dirty="0" smtClean="0"/>
          </a:p>
          <a:p>
            <a:pPr lvl="2"/>
            <a:r>
              <a:rPr lang="ja-JP" altLang="en-US" dirty="0" smtClean="0"/>
              <a:t>衝撃波</a:t>
            </a:r>
            <a:endParaRPr lang="en-US" altLang="ja-JP" dirty="0"/>
          </a:p>
          <a:p>
            <a:pPr lvl="2"/>
            <a:r>
              <a:rPr lang="ja-JP" altLang="en-US" dirty="0" smtClean="0"/>
              <a:t>乱流</a:t>
            </a:r>
            <a:endParaRPr lang="en-US" altLang="ja-JP" dirty="0" smtClean="0"/>
          </a:p>
          <a:p>
            <a:pPr lvl="1"/>
            <a:r>
              <a:rPr lang="ja-JP" altLang="en-US" dirty="0" smtClean="0"/>
              <a:t>パラメーターが違ういろいろな天体を比較することで、加速メカニズムの手がかりを得る</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36</a:t>
            </a:fld>
            <a:endParaRPr lang="en-US" altLang="ja-JP" dirty="0"/>
          </a:p>
        </p:txBody>
      </p:sp>
    </p:spTree>
    <p:extLst>
      <p:ext uri="{BB962C8B-B14F-4D97-AF65-F5344CB8AC3E}">
        <p14:creationId xmlns:p14="http://schemas.microsoft.com/office/powerpoint/2010/main" val="1854826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まとめと展望</a:t>
            </a:r>
            <a:endParaRPr kumimoji="1" lang="ja-JP" altLang="en-US" dirty="0"/>
          </a:p>
        </p:txBody>
      </p:sp>
      <p:sp>
        <p:nvSpPr>
          <p:cNvPr id="3" name="コンテンツ プレースホルダー 2"/>
          <p:cNvSpPr>
            <a:spLocks noGrp="1"/>
          </p:cNvSpPr>
          <p:nvPr>
            <p:ph idx="1"/>
          </p:nvPr>
        </p:nvSpPr>
        <p:spPr/>
        <p:txBody>
          <a:bodyPr/>
          <a:lstStyle/>
          <a:p>
            <a:r>
              <a:rPr lang="ja-JP" altLang="en-US" dirty="0"/>
              <a:t>観測</a:t>
            </a:r>
            <a:endParaRPr lang="en-US" altLang="ja-JP" dirty="0"/>
          </a:p>
          <a:p>
            <a:pPr lvl="1"/>
            <a:r>
              <a:rPr lang="ja-JP" altLang="en-US" dirty="0"/>
              <a:t>いろいろな波長、いろいろな手段</a:t>
            </a:r>
            <a:r>
              <a:rPr lang="en-US" altLang="ja-JP" dirty="0"/>
              <a:t>(</a:t>
            </a:r>
            <a:r>
              <a:rPr lang="ja-JP" altLang="en-US" dirty="0"/>
              <a:t>ニュートリノ、重力波）</a:t>
            </a:r>
            <a:r>
              <a:rPr lang="en-US" altLang="ja-JP" dirty="0"/>
              <a:t>	</a:t>
            </a:r>
          </a:p>
          <a:p>
            <a:pPr lvl="2"/>
            <a:r>
              <a:rPr lang="ja-JP" altLang="en-US" dirty="0"/>
              <a:t>実験？</a:t>
            </a:r>
            <a:endParaRPr lang="en-US" altLang="ja-JP" dirty="0"/>
          </a:p>
          <a:p>
            <a:r>
              <a:rPr lang="ja-JP" altLang="en-US" dirty="0"/>
              <a:t>理論</a:t>
            </a:r>
            <a:endParaRPr lang="en-US" altLang="ja-JP" dirty="0"/>
          </a:p>
          <a:p>
            <a:pPr lvl="1"/>
            <a:r>
              <a:rPr lang="ja-JP" altLang="en-US" dirty="0"/>
              <a:t>ミクロスケール</a:t>
            </a:r>
            <a:r>
              <a:rPr lang="en-US" altLang="ja-JP" dirty="0"/>
              <a:t>: </a:t>
            </a:r>
            <a:r>
              <a:rPr lang="ja-JP" altLang="en-US" dirty="0"/>
              <a:t>粒子シミュレーション、プラズマ不安定性</a:t>
            </a:r>
            <a:endParaRPr lang="en-US" altLang="ja-JP" dirty="0"/>
          </a:p>
          <a:p>
            <a:pPr lvl="1"/>
            <a:r>
              <a:rPr lang="ja-JP" altLang="en-US" dirty="0"/>
              <a:t>マクロスケール</a:t>
            </a:r>
            <a:r>
              <a:rPr lang="en-US" altLang="ja-JP" dirty="0"/>
              <a:t>: </a:t>
            </a:r>
            <a:r>
              <a:rPr lang="ja-JP" altLang="en-US" dirty="0"/>
              <a:t>降着円盤、ジェット、宇宙の大規模構造</a:t>
            </a:r>
            <a:r>
              <a:rPr lang="ja-JP" altLang="en-US" dirty="0" smtClean="0"/>
              <a:t>形成</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37</a:t>
            </a:fld>
            <a:endParaRPr lang="en-US" altLang="ja-JP" dirty="0"/>
          </a:p>
        </p:txBody>
      </p:sp>
    </p:spTree>
    <p:extLst>
      <p:ext uri="{BB962C8B-B14F-4D97-AF65-F5344CB8AC3E}">
        <p14:creationId xmlns:p14="http://schemas.microsoft.com/office/powerpoint/2010/main" val="1666677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まとめと展望</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多角的な検証</a:t>
            </a:r>
            <a:endParaRPr kumimoji="1" lang="en-US" altLang="ja-JP" dirty="0" smtClean="0"/>
          </a:p>
          <a:p>
            <a:pPr lvl="1"/>
            <a:r>
              <a:rPr kumimoji="1" lang="ja-JP" altLang="en-US" dirty="0" smtClean="0"/>
              <a:t>宇宙の果てからのニュートリノを銀河系中心の分子雲からのガンマ線で調べる</a:t>
            </a:r>
            <a:endParaRPr kumimoji="1" lang="en-US" altLang="ja-JP" dirty="0" smtClean="0"/>
          </a:p>
          <a:p>
            <a:pPr lvl="2"/>
            <a:r>
              <a:rPr kumimoji="1" lang="ja-JP" altLang="en-US" dirty="0" smtClean="0"/>
              <a:t>低光度 </a:t>
            </a:r>
            <a:r>
              <a:rPr kumimoji="1" lang="en-US" altLang="ja-JP" dirty="0" smtClean="0"/>
              <a:t>AGN </a:t>
            </a:r>
            <a:r>
              <a:rPr kumimoji="1" lang="ja-JP" altLang="en-US" dirty="0" smtClean="0"/>
              <a:t>からのニュートリノ</a:t>
            </a:r>
            <a:endParaRPr kumimoji="1" lang="en-US" altLang="ja-JP" dirty="0" smtClean="0"/>
          </a:p>
          <a:p>
            <a:pPr lvl="1"/>
            <a:r>
              <a:rPr lang="ja-JP" altLang="en-US" dirty="0"/>
              <a:t>乱流</a:t>
            </a:r>
            <a:r>
              <a:rPr lang="ja-JP" altLang="en-US" dirty="0" smtClean="0"/>
              <a:t>のＸ線観測</a:t>
            </a:r>
            <a:r>
              <a:rPr lang="en-US" altLang="ja-JP" dirty="0" smtClean="0"/>
              <a:t>(</a:t>
            </a:r>
            <a:r>
              <a:rPr lang="ja-JP" altLang="en-US" smtClean="0"/>
              <a:t>熱的放射のドップラー効果</a:t>
            </a:r>
            <a:r>
              <a:rPr lang="en-US" altLang="ja-JP" smtClean="0"/>
              <a:t>)</a:t>
            </a:r>
            <a:r>
              <a:rPr lang="ja-JP" altLang="en-US" dirty="0" smtClean="0"/>
              <a:t>とシンクロトロン放射</a:t>
            </a:r>
            <a:r>
              <a:rPr lang="en-US" altLang="ja-JP" dirty="0" smtClean="0"/>
              <a:t>(</a:t>
            </a:r>
            <a:r>
              <a:rPr lang="ja-JP" altLang="en-US" dirty="0"/>
              <a:t>非</a:t>
            </a:r>
            <a:r>
              <a:rPr lang="ja-JP" altLang="en-US" dirty="0" smtClean="0"/>
              <a:t>熱的放射</a:t>
            </a:r>
            <a:r>
              <a:rPr lang="en-US" altLang="ja-JP" dirty="0" smtClean="0"/>
              <a:t>)</a:t>
            </a:r>
            <a:r>
              <a:rPr lang="ja-JP" altLang="en-US" dirty="0" smtClean="0"/>
              <a:t>の比較</a:t>
            </a:r>
            <a:endParaRPr lang="en-US" altLang="ja-JP" dirty="0" smtClean="0"/>
          </a:p>
          <a:p>
            <a:pPr lvl="2"/>
            <a:r>
              <a:rPr lang="ja-JP" altLang="en-US" dirty="0" smtClean="0"/>
              <a:t>銀河団での宇宙線乱流加速</a:t>
            </a: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38</a:t>
            </a:fld>
            <a:endParaRPr lang="en-US" altLang="ja-JP" dirty="0"/>
          </a:p>
        </p:txBody>
      </p:sp>
    </p:spTree>
    <p:extLst>
      <p:ext uri="{BB962C8B-B14F-4D97-AF65-F5344CB8AC3E}">
        <p14:creationId xmlns:p14="http://schemas.microsoft.com/office/powerpoint/2010/main" val="507394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銀河系内宇宙線</a:t>
            </a:r>
            <a:endParaRPr kumimoji="1" lang="ja-JP" altLang="en-US" dirty="0"/>
          </a:p>
        </p:txBody>
      </p:sp>
      <p:sp>
        <p:nvSpPr>
          <p:cNvPr id="5" name="コンテンツ プレースホルダー 4"/>
          <p:cNvSpPr>
            <a:spLocks noGrp="1"/>
          </p:cNvSpPr>
          <p:nvPr>
            <p:ph idx="1"/>
          </p:nvPr>
        </p:nvSpPr>
        <p:spPr>
          <a:xfrm>
            <a:off x="457200" y="1524000"/>
            <a:ext cx="5181600" cy="4770437"/>
          </a:xfrm>
        </p:spPr>
        <p:txBody>
          <a:bodyPr/>
          <a:lstStyle/>
          <a:p>
            <a:r>
              <a:rPr kumimoji="1" lang="ja-JP" altLang="en-US" dirty="0" smtClean="0"/>
              <a:t>基本的な理解</a:t>
            </a:r>
            <a:endParaRPr kumimoji="1" lang="en-US" altLang="ja-JP" dirty="0" smtClean="0"/>
          </a:p>
          <a:p>
            <a:pPr lvl="1"/>
            <a:r>
              <a:rPr kumimoji="1" lang="ja-JP" altLang="en-US" dirty="0" smtClean="0"/>
              <a:t>起源：超新星残骸</a:t>
            </a:r>
            <a:endParaRPr kumimoji="1" lang="en-US" altLang="ja-JP" dirty="0" smtClean="0"/>
          </a:p>
          <a:p>
            <a:pPr lvl="1"/>
            <a:r>
              <a:rPr lang="ja-JP" altLang="en-US" dirty="0" smtClean="0"/>
              <a:t>加速：</a:t>
            </a:r>
            <a:r>
              <a:rPr lang="en-US" altLang="ja-JP" dirty="0" smtClean="0"/>
              <a:t>1</a:t>
            </a:r>
            <a:r>
              <a:rPr lang="ja-JP" altLang="en-US" dirty="0" smtClean="0"/>
              <a:t>次フェルミ加速</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95B6BBC1-B029-4C58-9DD2-47E4E39211F7}" type="slidenum">
              <a:rPr lang="en-US" altLang="ja-JP" smtClean="0"/>
              <a:pPr>
                <a:defRPr/>
              </a:pPr>
              <a:t>4</a:t>
            </a:fld>
            <a:endParaRPr lang="en-US" altLang="ja-JP"/>
          </a:p>
        </p:txBody>
      </p:sp>
      <p:sp>
        <p:nvSpPr>
          <p:cNvPr id="6" name="テキスト ボックス 5"/>
          <p:cNvSpPr txBox="1"/>
          <p:nvPr/>
        </p:nvSpPr>
        <p:spPr>
          <a:xfrm>
            <a:off x="5638800" y="5648106"/>
            <a:ext cx="2919450" cy="646331"/>
          </a:xfrm>
          <a:prstGeom prst="rect">
            <a:avLst/>
          </a:prstGeom>
          <a:noFill/>
        </p:spPr>
        <p:txBody>
          <a:bodyPr wrap="square" rtlCol="0">
            <a:spAutoFit/>
          </a:bodyPr>
          <a:lstStyle/>
          <a:p>
            <a:r>
              <a:rPr lang="ja-JP" altLang="en-US" dirty="0" smtClean="0"/>
              <a:t>超新星残骸 </a:t>
            </a:r>
            <a:r>
              <a:rPr lang="en-US" altLang="ja-JP" dirty="0" smtClean="0"/>
              <a:t>SN1006</a:t>
            </a:r>
          </a:p>
          <a:p>
            <a:r>
              <a:rPr kumimoji="1" lang="ja-JP" altLang="en-US" dirty="0" smtClean="0"/>
              <a:t>（</a:t>
            </a:r>
            <a:r>
              <a:rPr kumimoji="1" lang="en-US" altLang="ja-JP" dirty="0" smtClean="0"/>
              <a:t>by </a:t>
            </a:r>
            <a:r>
              <a:rPr lang="en-US" altLang="ja-JP" dirty="0" smtClean="0"/>
              <a:t>Smithsonian </a:t>
            </a:r>
            <a:r>
              <a:rPr lang="en-US" altLang="ja-JP" dirty="0"/>
              <a:t>Institution</a:t>
            </a:r>
            <a:r>
              <a:rPr kumimoji="1" lang="ja-JP" altLang="en-US" dirty="0" smtClean="0"/>
              <a:t>）</a:t>
            </a:r>
            <a:endParaRPr kumimoji="1" lang="ja-JP" altLang="en-US" dirty="0"/>
          </a:p>
        </p:txBody>
      </p:sp>
      <p:pic>
        <p:nvPicPr>
          <p:cNvPr id="3074" name="Picture 2" descr="File:SN 1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32" y="1659940"/>
            <a:ext cx="3852227" cy="3852227"/>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3"/>
          <a:stretch>
            <a:fillRect/>
          </a:stretch>
        </p:blipFill>
        <p:spPr>
          <a:xfrm>
            <a:off x="1390406" y="3141046"/>
            <a:ext cx="2909290" cy="3153391"/>
          </a:xfrm>
          <a:prstGeom prst="rect">
            <a:avLst/>
          </a:prstGeom>
        </p:spPr>
      </p:pic>
      <p:sp>
        <p:nvSpPr>
          <p:cNvPr id="8" name="テキスト ボックス 7"/>
          <p:cNvSpPr txBox="1"/>
          <p:nvPr/>
        </p:nvSpPr>
        <p:spPr>
          <a:xfrm>
            <a:off x="1219200" y="6356350"/>
            <a:ext cx="3526928" cy="369332"/>
          </a:xfrm>
          <a:prstGeom prst="rect">
            <a:avLst/>
          </a:prstGeom>
          <a:noFill/>
        </p:spPr>
        <p:txBody>
          <a:bodyPr wrap="none" rtlCol="0">
            <a:spAutoFit/>
          </a:bodyPr>
          <a:lstStyle/>
          <a:p>
            <a:r>
              <a:rPr kumimoji="1" lang="ja-JP" altLang="en-US" dirty="0" smtClean="0"/>
              <a:t>衝撃波統計加速</a:t>
            </a:r>
            <a:r>
              <a:rPr kumimoji="1" lang="en-US" altLang="ja-JP" dirty="0" smtClean="0"/>
              <a:t>(1</a:t>
            </a:r>
            <a:r>
              <a:rPr kumimoji="1" lang="ja-JP" altLang="en-US" dirty="0" smtClean="0"/>
              <a:t>次フェルミ加速</a:t>
            </a:r>
            <a:r>
              <a:rPr kumimoji="1" lang="en-US" altLang="ja-JP" dirty="0" smtClean="0"/>
              <a:t>)</a:t>
            </a:r>
            <a:endParaRPr kumimoji="1" lang="ja-JP" altLang="en-US" dirty="0"/>
          </a:p>
        </p:txBody>
      </p:sp>
    </p:spTree>
    <p:extLst>
      <p:ext uri="{BB962C8B-B14F-4D97-AF65-F5344CB8AC3E}">
        <p14:creationId xmlns:p14="http://schemas.microsoft.com/office/powerpoint/2010/main" val="216739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04800"/>
            <a:ext cx="8229600" cy="1143000"/>
          </a:xfrm>
        </p:spPr>
        <p:txBody>
          <a:bodyPr/>
          <a:lstStyle/>
          <a:p>
            <a:r>
              <a:rPr kumimoji="1" lang="ja-JP" altLang="en-US" dirty="0" smtClean="0"/>
              <a:t>起源と加速</a:t>
            </a:r>
            <a:endParaRPr kumimoji="1" lang="ja-JP" altLang="en-US" dirty="0"/>
          </a:p>
        </p:txBody>
      </p:sp>
      <p:sp>
        <p:nvSpPr>
          <p:cNvPr id="10" name="コンテンツ プレースホルダー 9"/>
          <p:cNvSpPr>
            <a:spLocks noGrp="1"/>
          </p:cNvSpPr>
          <p:nvPr>
            <p:ph sz="half" idx="1"/>
          </p:nvPr>
        </p:nvSpPr>
        <p:spPr>
          <a:xfrm>
            <a:off x="457200" y="1676400"/>
            <a:ext cx="4038600" cy="4683920"/>
          </a:xfrm>
        </p:spPr>
        <p:txBody>
          <a:bodyPr/>
          <a:lstStyle/>
          <a:p>
            <a:r>
              <a:rPr kumimoji="1" lang="ja-JP" altLang="en-US" dirty="0" smtClean="0"/>
              <a:t>ハドロンかレプトンか</a:t>
            </a:r>
            <a:endParaRPr kumimoji="1" lang="ja-JP" altLang="en-US" dirty="0"/>
          </a:p>
        </p:txBody>
      </p:sp>
      <p:sp>
        <p:nvSpPr>
          <p:cNvPr id="11" name="コンテンツ プレースホルダー 10"/>
          <p:cNvSpPr>
            <a:spLocks noGrp="1"/>
          </p:cNvSpPr>
          <p:nvPr>
            <p:ph sz="half" idx="2"/>
          </p:nvPr>
        </p:nvSpPr>
        <p:spPr>
          <a:xfrm>
            <a:off x="4648200" y="1676400"/>
            <a:ext cx="4038600" cy="4683920"/>
          </a:xfrm>
        </p:spPr>
        <p:txBody>
          <a:bodyPr/>
          <a:lstStyle/>
          <a:p>
            <a:r>
              <a:rPr kumimoji="1" lang="ja-JP" altLang="en-US" dirty="0" smtClean="0"/>
              <a:t>加速の詳細</a:t>
            </a:r>
            <a:endParaRPr kumimoji="1" lang="ja-JP" altLang="en-US" dirty="0"/>
          </a:p>
        </p:txBody>
      </p:sp>
      <p:pic>
        <p:nvPicPr>
          <p:cNvPr id="12" name="図 11"/>
          <p:cNvPicPr>
            <a:picLocks noChangeAspect="1"/>
          </p:cNvPicPr>
          <p:nvPr/>
        </p:nvPicPr>
        <p:blipFill>
          <a:blip r:embed="rId2"/>
          <a:stretch>
            <a:fillRect/>
          </a:stretch>
        </p:blipFill>
        <p:spPr>
          <a:xfrm>
            <a:off x="362382" y="2853949"/>
            <a:ext cx="3783543" cy="2556252"/>
          </a:xfrm>
          <a:prstGeom prst="rect">
            <a:avLst/>
          </a:prstGeom>
        </p:spPr>
      </p:pic>
      <p:sp>
        <p:nvSpPr>
          <p:cNvPr id="13" name="テキスト ボックス 12"/>
          <p:cNvSpPr txBox="1"/>
          <p:nvPr/>
        </p:nvSpPr>
        <p:spPr>
          <a:xfrm>
            <a:off x="821986" y="5845563"/>
            <a:ext cx="3413114" cy="646331"/>
          </a:xfrm>
          <a:prstGeom prst="rect">
            <a:avLst/>
          </a:prstGeom>
          <a:noFill/>
        </p:spPr>
        <p:txBody>
          <a:bodyPr wrap="none" rtlCol="0">
            <a:spAutoFit/>
          </a:bodyPr>
          <a:lstStyle/>
          <a:p>
            <a:r>
              <a:rPr lang="ja-JP" altLang="en-US" dirty="0" smtClean="0"/>
              <a:t>超新星残骸のガンマ線スペクトル</a:t>
            </a:r>
            <a:endParaRPr lang="en-US" altLang="ja-JP" dirty="0" smtClean="0"/>
          </a:p>
          <a:p>
            <a:r>
              <a:rPr lang="en-US" altLang="ja-JP" dirty="0"/>
              <a:t>(</a:t>
            </a:r>
            <a:r>
              <a:rPr lang="en-US" altLang="ja-JP" dirty="0" smtClean="0"/>
              <a:t>Ackermann, et al. 2013)</a:t>
            </a:r>
            <a:endParaRPr kumimoji="1" lang="ja-JP" altLang="en-US" dirty="0"/>
          </a:p>
        </p:txBody>
      </p:sp>
      <p:pic>
        <p:nvPicPr>
          <p:cNvPr id="14" name="図 13"/>
          <p:cNvPicPr>
            <a:picLocks noChangeAspect="1"/>
          </p:cNvPicPr>
          <p:nvPr/>
        </p:nvPicPr>
        <p:blipFill>
          <a:blip r:embed="rId3"/>
          <a:stretch>
            <a:fillRect/>
          </a:stretch>
        </p:blipFill>
        <p:spPr>
          <a:xfrm>
            <a:off x="4343400" y="2743200"/>
            <a:ext cx="4546178" cy="2828478"/>
          </a:xfrm>
          <a:prstGeom prst="rect">
            <a:avLst/>
          </a:prstGeom>
        </p:spPr>
      </p:pic>
      <p:sp>
        <p:nvSpPr>
          <p:cNvPr id="15" name="テキスト ボックス 14"/>
          <p:cNvSpPr txBox="1"/>
          <p:nvPr/>
        </p:nvSpPr>
        <p:spPr>
          <a:xfrm>
            <a:off x="4864920" y="5845563"/>
            <a:ext cx="3703258" cy="646331"/>
          </a:xfrm>
          <a:prstGeom prst="rect">
            <a:avLst/>
          </a:prstGeom>
          <a:noFill/>
        </p:spPr>
        <p:txBody>
          <a:bodyPr wrap="none" rtlCol="0">
            <a:spAutoFit/>
          </a:bodyPr>
          <a:lstStyle/>
          <a:p>
            <a:r>
              <a:rPr kumimoji="1" lang="ja-JP" altLang="en-US" dirty="0" smtClean="0"/>
              <a:t>粒子シミュレーションによる粒子加速</a:t>
            </a:r>
            <a:endParaRPr kumimoji="1" lang="en-US" altLang="ja-JP" dirty="0" smtClean="0"/>
          </a:p>
          <a:p>
            <a:r>
              <a:rPr lang="en-US" altLang="ja-JP" dirty="0" smtClean="0"/>
              <a:t>(Kato 2015)</a:t>
            </a:r>
            <a:endParaRPr kumimoji="1" lang="ja-JP" altLang="en-US" dirty="0"/>
          </a:p>
        </p:txBody>
      </p:sp>
    </p:spTree>
    <p:extLst>
      <p:ext uri="{BB962C8B-B14F-4D97-AF65-F5344CB8AC3E}">
        <p14:creationId xmlns:p14="http://schemas.microsoft.com/office/powerpoint/2010/main" val="187000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伝播</a:t>
            </a:r>
            <a:endParaRPr kumimoji="1" lang="ja-JP" altLang="en-US" dirty="0"/>
          </a:p>
        </p:txBody>
      </p:sp>
      <p:sp>
        <p:nvSpPr>
          <p:cNvPr id="7" name="コンテンツ プレースホルダー 6"/>
          <p:cNvSpPr>
            <a:spLocks noGrp="1"/>
          </p:cNvSpPr>
          <p:nvPr>
            <p:ph idx="1"/>
          </p:nvPr>
        </p:nvSpPr>
        <p:spPr/>
        <p:txBody>
          <a:bodyPr/>
          <a:lstStyle/>
          <a:p>
            <a:r>
              <a:rPr kumimoji="1" lang="ja-JP" altLang="en-US" dirty="0" smtClean="0"/>
              <a:t>超新星残骸で加速された宇宙線はどういう経過をたどって地球に</a:t>
            </a:r>
            <a:r>
              <a:rPr lang="ja-JP" altLang="en-US" dirty="0"/>
              <a:t>届</a:t>
            </a:r>
            <a:r>
              <a:rPr lang="ja-JP" altLang="en-US" dirty="0" smtClean="0"/>
              <a:t>くか</a:t>
            </a:r>
            <a:endParaRPr lang="en-US" altLang="ja-JP" dirty="0" smtClean="0"/>
          </a:p>
          <a:p>
            <a:pPr lvl="1"/>
            <a:r>
              <a:rPr kumimoji="1" lang="ja-JP" altLang="en-US" dirty="0" smtClean="0"/>
              <a:t>波や乱流による散乱</a:t>
            </a:r>
            <a:endParaRPr kumimoji="1" lang="en-US" altLang="ja-JP" dirty="0" smtClean="0"/>
          </a:p>
          <a:p>
            <a:pPr lvl="1"/>
            <a:r>
              <a:rPr lang="ja-JP" altLang="en-US" dirty="0" smtClean="0"/>
              <a:t>２次粒子</a:t>
            </a: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247B3398-C67F-4379-B2DC-3483308E338E}" type="slidenum">
              <a:rPr lang="en-US" altLang="ja-JP" smtClean="0"/>
              <a:pPr>
                <a:defRPr/>
              </a:pPr>
              <a:t>6</a:t>
            </a:fld>
            <a:endParaRPr lang="en-US" altLang="ja-JP" dirty="0"/>
          </a:p>
        </p:txBody>
      </p:sp>
    </p:spTree>
    <p:extLst>
      <p:ext uri="{BB962C8B-B14F-4D97-AF65-F5344CB8AC3E}">
        <p14:creationId xmlns:p14="http://schemas.microsoft.com/office/powerpoint/2010/main" val="7311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533400" y="429308"/>
            <a:ext cx="8229600" cy="838200"/>
          </a:xfrm>
        </p:spPr>
        <p:txBody>
          <a:bodyPr>
            <a:noAutofit/>
          </a:bodyPr>
          <a:lstStyle/>
          <a:p>
            <a:pPr eaLnBrk="1" hangingPunct="1"/>
            <a:r>
              <a:rPr lang="ja-JP" altLang="en-US" sz="4000" dirty="0" smtClean="0"/>
              <a:t>超新星残骸周辺のガンマ線</a:t>
            </a:r>
          </a:p>
        </p:txBody>
      </p:sp>
      <p:pic>
        <p:nvPicPr>
          <p:cNvPr id="4099" name="Picture 2"/>
          <p:cNvPicPr>
            <a:picLocks noGrp="1" noChangeAspect="1" noChangeArrowheads="1"/>
          </p:cNvPicPr>
          <p:nvPr>
            <p:ph idx="1"/>
          </p:nvPr>
        </p:nvPicPr>
        <p:blipFill>
          <a:blip r:embed="rId3" cstate="print"/>
          <a:srcRect/>
          <a:stretch>
            <a:fillRect/>
          </a:stretch>
        </p:blipFill>
        <p:spPr>
          <a:xfrm>
            <a:off x="1646275" y="1632466"/>
            <a:ext cx="3137958" cy="3048000"/>
          </a:xfrm>
          <a:noFill/>
        </p:spPr>
      </p:pic>
      <p:sp>
        <p:nvSpPr>
          <p:cNvPr id="4100" name="テキスト プレースホルダ 6"/>
          <p:cNvSpPr>
            <a:spLocks noGrp="1"/>
          </p:cNvSpPr>
          <p:nvPr>
            <p:ph type="body" idx="4294967295"/>
          </p:nvPr>
        </p:nvSpPr>
        <p:spPr>
          <a:xfrm>
            <a:off x="236575" y="4724400"/>
            <a:ext cx="8305800" cy="1828800"/>
          </a:xfrm>
        </p:spPr>
        <p:txBody>
          <a:bodyPr>
            <a:noAutofit/>
          </a:bodyPr>
          <a:lstStyle/>
          <a:p>
            <a:pPr lvl="1"/>
            <a:r>
              <a:rPr lang="ja-JP" altLang="en-US" sz="2000" dirty="0" smtClean="0"/>
              <a:t>超新星残骸周辺の分子雲から</a:t>
            </a:r>
            <a:r>
              <a:rPr lang="en-US" altLang="ja-JP" sz="2000" dirty="0" smtClean="0"/>
              <a:t>γ</a:t>
            </a:r>
            <a:r>
              <a:rPr lang="ja-JP" altLang="en-US" sz="2000" dirty="0" smtClean="0"/>
              <a:t>線が見つかることがある</a:t>
            </a:r>
            <a:endParaRPr lang="en-US" altLang="ja-JP" sz="2000" dirty="0" smtClean="0"/>
          </a:p>
          <a:p>
            <a:pPr lvl="1"/>
            <a:r>
              <a:rPr lang="ja-JP" altLang="en-US" sz="2000" dirty="0" smtClean="0"/>
              <a:t>分子雲は超新星残骸から出てきた宇宙線に照らされているのかもしれない</a:t>
            </a:r>
            <a:r>
              <a:rPr lang="en-US" altLang="ja-JP" sz="2000" dirty="0" smtClean="0"/>
              <a:t> </a:t>
            </a:r>
            <a:r>
              <a:rPr lang="en-US" altLang="ja-JP" sz="2000" dirty="0" smtClean="0">
                <a:solidFill>
                  <a:srgbClr val="FFFF00"/>
                </a:solidFill>
              </a:rPr>
              <a:t>(</a:t>
            </a:r>
            <a:r>
              <a:rPr lang="ja-JP" altLang="en-US" sz="2000" dirty="0" smtClean="0">
                <a:solidFill>
                  <a:srgbClr val="FFFF00"/>
                </a:solidFill>
              </a:rPr>
              <a:t>ガンマ線は </a:t>
            </a:r>
            <a:r>
              <a:rPr lang="en-US" altLang="ja-JP" sz="2000" i="1" dirty="0" smtClean="0">
                <a:solidFill>
                  <a:srgbClr val="FFFF00"/>
                </a:solidFill>
              </a:rPr>
              <a:t>pp</a:t>
            </a:r>
            <a:r>
              <a:rPr lang="en-US" altLang="ja-JP" sz="2000" dirty="0" smtClean="0">
                <a:solidFill>
                  <a:srgbClr val="FFFF00"/>
                </a:solidFill>
              </a:rPr>
              <a:t>-interaction</a:t>
            </a:r>
            <a:r>
              <a:rPr lang="ja-JP" altLang="en-US" sz="2000" dirty="0" smtClean="0">
                <a:solidFill>
                  <a:srgbClr val="FFFF00"/>
                </a:solidFill>
              </a:rPr>
              <a:t> で発生</a:t>
            </a:r>
            <a:r>
              <a:rPr lang="en-US" altLang="ja-JP" sz="2000" dirty="0" smtClean="0">
                <a:solidFill>
                  <a:srgbClr val="FFFF00"/>
                </a:solidFill>
              </a:rPr>
              <a:t>)</a:t>
            </a:r>
          </a:p>
          <a:p>
            <a:pPr lvl="2"/>
            <a:r>
              <a:rPr lang="en-US" altLang="ja-JP" sz="1400" dirty="0" smtClean="0"/>
              <a:t>CR escape (e.g</a:t>
            </a:r>
            <a:r>
              <a:rPr lang="en-US" altLang="ja-JP" sz="1400" dirty="0"/>
              <a:t>. Ptuskin &amp; Zirakashvili 2005; Lee  et  </a:t>
            </a:r>
            <a:r>
              <a:rPr lang="en-US" altLang="ja-JP" sz="1400" dirty="0" smtClean="0"/>
              <a:t>al. 2008; Gabici </a:t>
            </a:r>
            <a:r>
              <a:rPr lang="en-US" altLang="ja-JP" sz="1400" dirty="0"/>
              <a:t>et al. </a:t>
            </a:r>
            <a:r>
              <a:rPr lang="en-US" altLang="ja-JP" sz="1400" dirty="0" smtClean="0"/>
              <a:t>2009; Reville </a:t>
            </a:r>
            <a:r>
              <a:rPr lang="en-US" altLang="ja-JP" sz="1400" dirty="0"/>
              <a:t>et al. </a:t>
            </a:r>
            <a:r>
              <a:rPr lang="en-US" altLang="ja-JP" sz="1400" dirty="0" smtClean="0"/>
              <a:t>2009 ; Caprioli </a:t>
            </a:r>
            <a:r>
              <a:rPr lang="en-US" altLang="ja-JP" sz="1400" dirty="0"/>
              <a:t>et al</a:t>
            </a:r>
            <a:r>
              <a:rPr lang="en-US" altLang="ja-JP" sz="1400" dirty="0" smtClean="0"/>
              <a:t>. </a:t>
            </a:r>
            <a:r>
              <a:rPr lang="en-US" altLang="ja-JP" sz="1400" dirty="0"/>
              <a:t>2010; </a:t>
            </a:r>
            <a:r>
              <a:rPr lang="en-US" altLang="ja-JP" sz="1400" dirty="0" smtClean="0"/>
              <a:t>Ohira et al. 2010; Drury 2010</a:t>
            </a:r>
            <a:r>
              <a:rPr lang="en-US" altLang="ja-JP" sz="1400" dirty="0"/>
              <a:t>; </a:t>
            </a:r>
            <a:r>
              <a:rPr lang="en-US" altLang="ja-JP" sz="1400" dirty="0" smtClean="0"/>
              <a:t>Casanova et al. 2010; Ellison &amp; Bykov 2011)</a:t>
            </a:r>
          </a:p>
        </p:txBody>
      </p:sp>
      <p:sp>
        <p:nvSpPr>
          <p:cNvPr id="4102" name="テキスト ボックス 7"/>
          <p:cNvSpPr txBox="1">
            <a:spLocks noChangeArrowheads="1"/>
          </p:cNvSpPr>
          <p:nvPr/>
        </p:nvSpPr>
        <p:spPr bwMode="auto">
          <a:xfrm>
            <a:off x="5761075" y="2699266"/>
            <a:ext cx="2235200" cy="369888"/>
          </a:xfrm>
          <a:prstGeom prst="rect">
            <a:avLst/>
          </a:prstGeom>
          <a:noFill/>
          <a:ln w="9525">
            <a:noFill/>
            <a:miter lim="800000"/>
            <a:headEnd/>
            <a:tailEnd/>
          </a:ln>
        </p:spPr>
        <p:txBody>
          <a:bodyPr wrap="none">
            <a:spAutoFit/>
          </a:bodyPr>
          <a:lstStyle/>
          <a:p>
            <a:r>
              <a:rPr lang="en-US" altLang="ja-JP" dirty="0"/>
              <a:t>Aharonian et al. (2008)</a:t>
            </a:r>
            <a:endParaRPr lang="ja-JP" altLang="en-US" dirty="0"/>
          </a:p>
        </p:txBody>
      </p:sp>
      <p:cxnSp>
        <p:nvCxnSpPr>
          <p:cNvPr id="9" name="直線矢印コネクタ 8"/>
          <p:cNvCxnSpPr/>
          <p:nvPr/>
        </p:nvCxnSpPr>
        <p:spPr>
          <a:xfrm rot="16200000" flipV="1">
            <a:off x="4084675" y="2927866"/>
            <a:ext cx="304800" cy="3048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104" name="テキスト ボックス 9"/>
          <p:cNvSpPr txBox="1">
            <a:spLocks noChangeArrowheads="1"/>
          </p:cNvSpPr>
          <p:nvPr/>
        </p:nvSpPr>
        <p:spPr bwMode="auto">
          <a:xfrm>
            <a:off x="3856075" y="3232666"/>
            <a:ext cx="617538" cy="369888"/>
          </a:xfrm>
          <a:prstGeom prst="rect">
            <a:avLst/>
          </a:prstGeom>
          <a:noFill/>
          <a:ln w="9525">
            <a:noFill/>
            <a:miter lim="800000"/>
            <a:headEnd/>
            <a:tailEnd/>
          </a:ln>
        </p:spPr>
        <p:txBody>
          <a:bodyPr wrap="none">
            <a:spAutoFit/>
          </a:bodyPr>
          <a:lstStyle/>
          <a:p>
            <a:r>
              <a:rPr lang="en-US" altLang="ja-JP" dirty="0">
                <a:solidFill>
                  <a:srgbClr val="FFFF00"/>
                </a:solidFill>
              </a:rPr>
              <a:t>SNR</a:t>
            </a:r>
            <a:endParaRPr lang="ja-JP" altLang="en-US" dirty="0">
              <a:solidFill>
                <a:srgbClr val="FFFF00"/>
              </a:solidFill>
            </a:endParaRPr>
          </a:p>
        </p:txBody>
      </p:sp>
      <p:sp>
        <p:nvSpPr>
          <p:cNvPr id="4105" name="テキスト ボックス 10"/>
          <p:cNvSpPr txBox="1">
            <a:spLocks noChangeArrowheads="1"/>
          </p:cNvSpPr>
          <p:nvPr/>
        </p:nvSpPr>
        <p:spPr bwMode="auto">
          <a:xfrm>
            <a:off x="2103475" y="1708666"/>
            <a:ext cx="663575" cy="369888"/>
          </a:xfrm>
          <a:prstGeom prst="rect">
            <a:avLst/>
          </a:prstGeom>
          <a:noFill/>
          <a:ln w="9525">
            <a:noFill/>
            <a:miter lim="800000"/>
            <a:headEnd/>
            <a:tailEnd/>
          </a:ln>
        </p:spPr>
        <p:txBody>
          <a:bodyPr wrap="none">
            <a:spAutoFit/>
          </a:bodyPr>
          <a:lstStyle/>
          <a:p>
            <a:r>
              <a:rPr lang="en-US" altLang="ja-JP" dirty="0">
                <a:solidFill>
                  <a:srgbClr val="FFFF00"/>
                </a:solidFill>
              </a:rPr>
              <a:t>W 28</a:t>
            </a:r>
            <a:endParaRPr lang="ja-JP" altLang="en-US" dirty="0">
              <a:solidFill>
                <a:srgbClr val="FFFF00"/>
              </a:solidFill>
            </a:endParaRPr>
          </a:p>
        </p:txBody>
      </p:sp>
      <p:sp>
        <p:nvSpPr>
          <p:cNvPr id="11" name="円/楕円 10"/>
          <p:cNvSpPr/>
          <p:nvPr/>
        </p:nvSpPr>
        <p:spPr>
          <a:xfrm>
            <a:off x="2789275" y="2165866"/>
            <a:ext cx="12192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12" name="テキスト ボックス 11"/>
          <p:cNvSpPr txBox="1"/>
          <p:nvPr/>
        </p:nvSpPr>
        <p:spPr>
          <a:xfrm>
            <a:off x="4922875" y="2242066"/>
            <a:ext cx="3897414" cy="369332"/>
          </a:xfrm>
          <a:prstGeom prst="rect">
            <a:avLst/>
          </a:prstGeom>
          <a:noFill/>
        </p:spPr>
        <p:txBody>
          <a:bodyPr wrap="none" rtlCol="0">
            <a:spAutoFit/>
          </a:bodyPr>
          <a:lstStyle/>
          <a:p>
            <a:r>
              <a:rPr kumimoji="1" lang="en-US" altLang="ja-JP" dirty="0" smtClean="0"/>
              <a:t>Gamma-ray emission from the SNR W28</a:t>
            </a:r>
            <a:endParaRPr kumimoji="1" lang="ja-JP" altLang="en-US" dirty="0"/>
          </a:p>
        </p:txBody>
      </p:sp>
      <p:cxnSp>
        <p:nvCxnSpPr>
          <p:cNvPr id="14" name="直線矢印コネクタ 13"/>
          <p:cNvCxnSpPr/>
          <p:nvPr/>
        </p:nvCxnSpPr>
        <p:spPr>
          <a:xfrm>
            <a:off x="1417675" y="3232666"/>
            <a:ext cx="1219200" cy="3048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493875" y="2623066"/>
            <a:ext cx="1143000" cy="2286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50875" y="2775466"/>
            <a:ext cx="1077539" cy="646331"/>
          </a:xfrm>
          <a:prstGeom prst="rect">
            <a:avLst/>
          </a:prstGeom>
          <a:noFill/>
        </p:spPr>
        <p:txBody>
          <a:bodyPr wrap="none" rtlCol="0">
            <a:spAutoFit/>
          </a:bodyPr>
          <a:lstStyle/>
          <a:p>
            <a:r>
              <a:rPr kumimoji="1" lang="en-US" altLang="ja-JP" dirty="0" smtClean="0">
                <a:solidFill>
                  <a:srgbClr val="92D050"/>
                </a:solidFill>
              </a:rPr>
              <a:t>Molecular</a:t>
            </a:r>
          </a:p>
          <a:p>
            <a:r>
              <a:rPr lang="en-US" altLang="ja-JP" dirty="0" smtClean="0">
                <a:solidFill>
                  <a:srgbClr val="92D050"/>
                </a:solidFill>
              </a:rPr>
              <a:t>Clouds</a:t>
            </a:r>
            <a:endParaRPr kumimoji="1" lang="ja-JP" altLang="en-US" dirty="0">
              <a:solidFill>
                <a:srgbClr val="92D050"/>
              </a:solidFill>
            </a:endParaRPr>
          </a:p>
        </p:txBody>
      </p:sp>
      <p:sp>
        <p:nvSpPr>
          <p:cNvPr id="15" name="テキスト ボックス 14"/>
          <p:cNvSpPr txBox="1"/>
          <p:nvPr/>
        </p:nvSpPr>
        <p:spPr>
          <a:xfrm>
            <a:off x="2332075" y="1251466"/>
            <a:ext cx="1706108" cy="369332"/>
          </a:xfrm>
          <a:prstGeom prst="rect">
            <a:avLst/>
          </a:prstGeom>
          <a:noFill/>
        </p:spPr>
        <p:txBody>
          <a:bodyPr wrap="none" rtlCol="0">
            <a:spAutoFit/>
          </a:bodyPr>
          <a:lstStyle/>
          <a:p>
            <a:r>
              <a:rPr kumimoji="1" lang="en-US" altLang="ja-JP" dirty="0" smtClean="0"/>
              <a:t>Gamma-ray Map</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D4747CB2-A0DE-4334-93CC-7DF537E52841}" type="slidenum">
              <a:rPr lang="en-US" altLang="ja-JP" smtClean="0"/>
              <a:pPr>
                <a:defRPr/>
              </a:pPr>
              <a:t>7</a:t>
            </a:fld>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観測との比較</a:t>
            </a:r>
            <a:endParaRPr kumimoji="1" lang="ja-JP" altLang="en-US" dirty="0"/>
          </a:p>
        </p:txBody>
      </p:sp>
      <p:sp>
        <p:nvSpPr>
          <p:cNvPr id="10" name="コンテンツ プレースホルダ 9"/>
          <p:cNvSpPr>
            <a:spLocks noGrp="1"/>
          </p:cNvSpPr>
          <p:nvPr>
            <p:ph idx="1"/>
          </p:nvPr>
        </p:nvSpPr>
        <p:spPr>
          <a:xfrm>
            <a:off x="152400" y="1732910"/>
            <a:ext cx="4495800" cy="4896490"/>
          </a:xfrm>
        </p:spPr>
        <p:txBody>
          <a:bodyPr>
            <a:normAutofit fontScale="55000" lnSpcReduction="20000"/>
          </a:bodyPr>
          <a:lstStyle/>
          <a:p>
            <a:r>
              <a:rPr kumimoji="1" lang="ja-JP" altLang="en-US" sz="4400" dirty="0" smtClean="0"/>
              <a:t>銀河系の典型的な宇宙線の拡散係数</a:t>
            </a:r>
            <a:endParaRPr kumimoji="1" lang="en-US" altLang="ja-JP" sz="4400" dirty="0" smtClean="0"/>
          </a:p>
          <a:p>
            <a:pPr lvl="1"/>
            <a:r>
              <a:rPr kumimoji="1" lang="en-US" altLang="ja-JP" sz="4000" i="1" dirty="0" smtClean="0"/>
              <a:t>D</a:t>
            </a:r>
            <a:r>
              <a:rPr kumimoji="1" lang="en-US" altLang="ja-JP" sz="4000" dirty="0" smtClean="0"/>
              <a:t>(</a:t>
            </a:r>
            <a:r>
              <a:rPr kumimoji="1" lang="en-US" altLang="ja-JP" sz="4000" i="1" dirty="0" smtClean="0"/>
              <a:t>E </a:t>
            </a:r>
            <a:r>
              <a:rPr kumimoji="1" lang="en-US" altLang="ja-JP" sz="4000" dirty="0" smtClean="0"/>
              <a:t>~ 10 TeV) ~ 3×10</a:t>
            </a:r>
            <a:r>
              <a:rPr kumimoji="1" lang="en-US" altLang="ja-JP" sz="4000" baseline="30000" dirty="0" smtClean="0"/>
              <a:t>29</a:t>
            </a:r>
            <a:r>
              <a:rPr kumimoji="1" lang="en-US" altLang="ja-JP" sz="4000" dirty="0" smtClean="0"/>
              <a:t> cm</a:t>
            </a:r>
            <a:r>
              <a:rPr kumimoji="1" lang="en-US" altLang="ja-JP" sz="4000" baseline="30000" dirty="0" smtClean="0"/>
              <a:t>2</a:t>
            </a:r>
            <a:r>
              <a:rPr kumimoji="1" lang="en-US" altLang="ja-JP" sz="4000" dirty="0" smtClean="0"/>
              <a:t> s</a:t>
            </a:r>
            <a:r>
              <a:rPr kumimoji="1" lang="en-US" altLang="ja-JP" sz="4000" baseline="30000" dirty="0" smtClean="0"/>
              <a:t>-1</a:t>
            </a:r>
          </a:p>
          <a:p>
            <a:r>
              <a:rPr lang="ja-JP" altLang="en-US" sz="4400" dirty="0" smtClean="0"/>
              <a:t>拡散時間（</a:t>
            </a:r>
            <a:r>
              <a:rPr lang="en-US" altLang="ja-JP" sz="4400" i="1" dirty="0" smtClean="0"/>
              <a:t>E</a:t>
            </a:r>
            <a:r>
              <a:rPr lang="en-US" altLang="ja-JP" sz="4400" dirty="0" smtClean="0"/>
              <a:t>~10 TeV </a:t>
            </a:r>
            <a:r>
              <a:rPr lang="ja-JP" altLang="en-US" sz="4400" dirty="0" smtClean="0"/>
              <a:t>の宇宙線）</a:t>
            </a:r>
            <a:endParaRPr lang="en-US" altLang="ja-JP" sz="4400" dirty="0" smtClean="0"/>
          </a:p>
          <a:p>
            <a:pPr lvl="1"/>
            <a:r>
              <a:rPr kumimoji="1" lang="en-US" altLang="ja-JP" sz="4000" i="1" dirty="0" smtClean="0"/>
              <a:t>L</a:t>
            </a:r>
            <a:r>
              <a:rPr kumimoji="1" lang="en-US" altLang="ja-JP" sz="4000" baseline="-25000" dirty="0" smtClean="0"/>
              <a:t>c</a:t>
            </a:r>
            <a:r>
              <a:rPr kumimoji="1" lang="en-US" altLang="ja-JP" sz="4000" baseline="30000" dirty="0" smtClean="0"/>
              <a:t>2</a:t>
            </a:r>
            <a:r>
              <a:rPr kumimoji="1" lang="en-US" altLang="ja-JP" sz="4000" dirty="0" smtClean="0"/>
              <a:t>/(6 </a:t>
            </a:r>
            <a:r>
              <a:rPr kumimoji="1" lang="en-US" altLang="ja-JP" sz="4000" i="1" dirty="0" smtClean="0"/>
              <a:t>D</a:t>
            </a:r>
            <a:r>
              <a:rPr kumimoji="1" lang="en-US" altLang="ja-JP" sz="4000" dirty="0" smtClean="0"/>
              <a:t>) ~ 100 yr</a:t>
            </a:r>
          </a:p>
          <a:p>
            <a:pPr lvl="2"/>
            <a:r>
              <a:rPr lang="ja-JP" altLang="en-US" sz="3800" dirty="0" smtClean="0"/>
              <a:t>雲の大きさ</a:t>
            </a:r>
            <a:r>
              <a:rPr lang="en-US" altLang="ja-JP" sz="3800" dirty="0" smtClean="0"/>
              <a:t>: </a:t>
            </a:r>
            <a:r>
              <a:rPr lang="en-US" altLang="ja-JP" sz="3800" i="1" dirty="0" smtClean="0"/>
              <a:t>L</a:t>
            </a:r>
            <a:r>
              <a:rPr lang="en-US" altLang="ja-JP" sz="3800" baseline="-25000" dirty="0" smtClean="0"/>
              <a:t>c </a:t>
            </a:r>
            <a:r>
              <a:rPr lang="en-US" altLang="ja-JP" sz="3800" dirty="0" smtClean="0"/>
              <a:t>~ 15 pc</a:t>
            </a:r>
          </a:p>
          <a:p>
            <a:pPr lvl="1"/>
            <a:r>
              <a:rPr kumimoji="1" lang="ja-JP" altLang="en-US" sz="4000" dirty="0" smtClean="0"/>
              <a:t>宇宙線の加速が終了してからの時間 </a:t>
            </a:r>
            <a:r>
              <a:rPr kumimoji="1" lang="en-US" altLang="ja-JP" sz="4000" dirty="0" smtClean="0"/>
              <a:t>(~10</a:t>
            </a:r>
            <a:r>
              <a:rPr kumimoji="1" lang="en-US" altLang="ja-JP" sz="4000" baseline="30000" dirty="0" smtClean="0"/>
              <a:t>4</a:t>
            </a:r>
            <a:r>
              <a:rPr kumimoji="1" lang="en-US" altLang="ja-JP" sz="4000" dirty="0" smtClean="0"/>
              <a:t> yr) </a:t>
            </a:r>
            <a:r>
              <a:rPr kumimoji="1" lang="ja-JP" altLang="en-US" sz="4000" dirty="0" smtClean="0"/>
              <a:t>よりはるかに短い</a:t>
            </a:r>
            <a:endParaRPr kumimoji="1" lang="en-US" altLang="ja-JP" sz="4000" dirty="0" smtClean="0"/>
          </a:p>
          <a:p>
            <a:pPr lvl="2"/>
            <a:r>
              <a:rPr lang="ja-JP" altLang="en-US" sz="3800" dirty="0"/>
              <a:t>現在は衝撃波が弱く、宇宙線加速は行われて</a:t>
            </a:r>
            <a:r>
              <a:rPr lang="ja-JP" altLang="en-US" sz="3800" dirty="0" smtClean="0"/>
              <a:t>いない</a:t>
            </a:r>
            <a:endParaRPr lang="ja-JP" altLang="en-US" sz="3800" dirty="0"/>
          </a:p>
          <a:p>
            <a:r>
              <a:rPr kumimoji="1" lang="ja-JP" altLang="en-US" sz="4400" dirty="0" smtClean="0"/>
              <a:t>超新星残骸の周辺の環境は特別？</a:t>
            </a:r>
            <a:endParaRPr kumimoji="1" lang="en-US" altLang="ja-JP" sz="4400" dirty="0" smtClean="0"/>
          </a:p>
          <a:p>
            <a:pPr lvl="1"/>
            <a:endParaRPr kumimoji="1" lang="en-US" altLang="ja-JP" sz="4000" dirty="0" smtClean="0"/>
          </a:p>
          <a:p>
            <a:pPr lvl="1"/>
            <a:endParaRPr kumimoji="1" lang="ja-JP" altLang="en-US" sz="4000" dirty="0"/>
          </a:p>
        </p:txBody>
      </p:sp>
      <p:pic>
        <p:nvPicPr>
          <p:cNvPr id="18" name="Picture 7"/>
          <p:cNvPicPr>
            <a:picLocks noChangeAspect="1" noChangeArrowheads="1"/>
          </p:cNvPicPr>
          <p:nvPr/>
        </p:nvPicPr>
        <p:blipFill>
          <a:blip r:embed="rId2" cstate="print"/>
          <a:srcRect/>
          <a:stretch>
            <a:fillRect/>
          </a:stretch>
        </p:blipFill>
        <p:spPr bwMode="auto">
          <a:xfrm>
            <a:off x="4806950" y="1832810"/>
            <a:ext cx="4102100" cy="3013075"/>
          </a:xfrm>
          <a:prstGeom prst="rect">
            <a:avLst/>
          </a:prstGeom>
          <a:noFill/>
          <a:ln w="9525">
            <a:noFill/>
            <a:miter lim="800000"/>
            <a:headEnd/>
            <a:tailEnd/>
          </a:ln>
        </p:spPr>
      </p:pic>
      <p:sp>
        <p:nvSpPr>
          <p:cNvPr id="3" name="テキスト ボックス 2"/>
          <p:cNvSpPr txBox="1"/>
          <p:nvPr/>
        </p:nvSpPr>
        <p:spPr>
          <a:xfrm>
            <a:off x="5257800" y="1315271"/>
            <a:ext cx="2339102" cy="369332"/>
          </a:xfrm>
          <a:prstGeom prst="rect">
            <a:avLst/>
          </a:prstGeom>
          <a:noFill/>
        </p:spPr>
        <p:txBody>
          <a:bodyPr wrap="none" rtlCol="0">
            <a:spAutoFit/>
          </a:bodyPr>
          <a:lstStyle/>
          <a:p>
            <a:r>
              <a:rPr kumimoji="1" lang="en-US" altLang="ja-JP" dirty="0" smtClean="0"/>
              <a:t>W 28 (Fujita et al. 2009)</a:t>
            </a:r>
            <a:endParaRPr kumimoji="1" lang="ja-JP" altLang="en-US" dirty="0"/>
          </a:p>
        </p:txBody>
      </p:sp>
      <p:sp>
        <p:nvSpPr>
          <p:cNvPr id="6" name="テキスト ボックス 5"/>
          <p:cNvSpPr txBox="1"/>
          <p:nvPr/>
        </p:nvSpPr>
        <p:spPr>
          <a:xfrm>
            <a:off x="5457475" y="4925303"/>
            <a:ext cx="2743200" cy="923330"/>
          </a:xfrm>
          <a:prstGeom prst="rect">
            <a:avLst/>
          </a:prstGeom>
          <a:noFill/>
        </p:spPr>
        <p:txBody>
          <a:bodyPr wrap="square" rtlCol="0">
            <a:spAutoFit/>
          </a:bodyPr>
          <a:lstStyle/>
          <a:p>
            <a:r>
              <a:rPr lang="ja-JP" altLang="en-US" dirty="0" smtClean="0"/>
              <a:t>ガンマ線は主に </a:t>
            </a:r>
            <a:r>
              <a:rPr lang="en-US" altLang="ja-JP" i="1" dirty="0" err="1" smtClean="0"/>
              <a:t>pp</a:t>
            </a:r>
            <a:r>
              <a:rPr lang="en-US" altLang="ja-JP" dirty="0" smtClean="0"/>
              <a:t> </a:t>
            </a:r>
            <a:r>
              <a:rPr lang="ja-JP" altLang="en-US" dirty="0" smtClean="0"/>
              <a:t>反応</a:t>
            </a:r>
            <a:r>
              <a:rPr lang="ja-JP" altLang="en-US" dirty="0"/>
              <a:t>（青線）</a:t>
            </a:r>
            <a:endParaRPr lang="en-US" altLang="ja-JP" dirty="0"/>
          </a:p>
          <a:p>
            <a:endParaRPr kumimoji="1" lang="ja-JP" altLang="en-US" dirty="0"/>
          </a:p>
        </p:txBody>
      </p:sp>
      <p:sp>
        <p:nvSpPr>
          <p:cNvPr id="5" name="円/楕円 4"/>
          <p:cNvSpPr/>
          <p:nvPr/>
        </p:nvSpPr>
        <p:spPr>
          <a:xfrm>
            <a:off x="6172200" y="5558229"/>
            <a:ext cx="1301750" cy="130175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90000"/>
                </a:schemeClr>
              </a:solidFill>
            </a:endParaRPr>
          </a:p>
        </p:txBody>
      </p:sp>
      <p:sp>
        <p:nvSpPr>
          <p:cNvPr id="7" name="円/楕円 6"/>
          <p:cNvSpPr/>
          <p:nvPr/>
        </p:nvSpPr>
        <p:spPr>
          <a:xfrm>
            <a:off x="5410200" y="574258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10200" y="6416715"/>
            <a:ext cx="729687" cy="369332"/>
          </a:xfrm>
          <a:prstGeom prst="rect">
            <a:avLst/>
          </a:prstGeom>
          <a:noFill/>
        </p:spPr>
        <p:txBody>
          <a:bodyPr wrap="none" rtlCol="0">
            <a:spAutoFit/>
          </a:bodyPr>
          <a:lstStyle/>
          <a:p>
            <a:r>
              <a:rPr kumimoji="1" lang="en-US" altLang="ja-JP" dirty="0" smtClean="0"/>
              <a:t>Cloud</a:t>
            </a:r>
            <a:endParaRPr kumimoji="1" lang="ja-JP" altLang="en-US" dirty="0"/>
          </a:p>
        </p:txBody>
      </p:sp>
      <p:sp>
        <p:nvSpPr>
          <p:cNvPr id="9" name="テキスト ボックス 8"/>
          <p:cNvSpPr txBox="1"/>
          <p:nvPr/>
        </p:nvSpPr>
        <p:spPr>
          <a:xfrm>
            <a:off x="6545873" y="6041217"/>
            <a:ext cx="617477" cy="369332"/>
          </a:xfrm>
          <a:prstGeom prst="rect">
            <a:avLst/>
          </a:prstGeom>
          <a:noFill/>
        </p:spPr>
        <p:txBody>
          <a:bodyPr wrap="none" rtlCol="0">
            <a:spAutoFit/>
          </a:bodyPr>
          <a:lstStyle/>
          <a:p>
            <a:r>
              <a:rPr kumimoji="1" lang="en-US" altLang="ja-JP" dirty="0" smtClean="0">
                <a:solidFill>
                  <a:schemeClr val="bg1"/>
                </a:solidFill>
              </a:rPr>
              <a:t>SNR</a:t>
            </a:r>
            <a:endParaRPr kumimoji="1"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8</a:t>
            </a:fld>
            <a:endParaRPr lang="en-US" altLang="ja-JP"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96045"/>
            <a:ext cx="8229600" cy="1143000"/>
          </a:xfrm>
        </p:spPr>
        <p:txBody>
          <a:bodyPr>
            <a:normAutofit fontScale="90000"/>
          </a:bodyPr>
          <a:lstStyle/>
          <a:p>
            <a:r>
              <a:rPr kumimoji="1" lang="ja-JP" altLang="en-US" dirty="0" smtClean="0"/>
              <a:t>超新星残骸からの宇宙線の脱出</a:t>
            </a:r>
            <a:endParaRPr kumimoji="1" lang="ja-JP" altLang="en-US" dirty="0"/>
          </a:p>
        </p:txBody>
      </p:sp>
      <p:sp>
        <p:nvSpPr>
          <p:cNvPr id="6" name="コンテンツ プレースホルダー 5"/>
          <p:cNvSpPr>
            <a:spLocks noGrp="1"/>
          </p:cNvSpPr>
          <p:nvPr>
            <p:ph sz="half" idx="1"/>
          </p:nvPr>
        </p:nvSpPr>
        <p:spPr>
          <a:xfrm>
            <a:off x="452120" y="1417637"/>
            <a:ext cx="4038600" cy="4760120"/>
          </a:xfrm>
        </p:spPr>
        <p:txBody>
          <a:bodyPr/>
          <a:lstStyle/>
          <a:p>
            <a:r>
              <a:rPr kumimoji="1" lang="en-US" altLang="ja-JP" dirty="0" smtClean="0"/>
              <a:t>MHD</a:t>
            </a:r>
            <a:r>
              <a:rPr kumimoji="1" lang="ja-JP" altLang="en-US" dirty="0" smtClean="0"/>
              <a:t>波が宇宙線により増幅し宇宙線の脱出を抑える</a:t>
            </a:r>
            <a:endParaRPr kumimoji="1" lang="ja-JP" altLang="en-US" dirty="0"/>
          </a:p>
        </p:txBody>
      </p:sp>
      <p:sp>
        <p:nvSpPr>
          <p:cNvPr id="7" name="コンテンツ プレースホルダー 6"/>
          <p:cNvSpPr>
            <a:spLocks noGrp="1"/>
          </p:cNvSpPr>
          <p:nvPr>
            <p:ph sz="half" idx="2"/>
          </p:nvPr>
        </p:nvSpPr>
        <p:spPr>
          <a:xfrm>
            <a:off x="4643120" y="1417637"/>
            <a:ext cx="4038600" cy="4760120"/>
          </a:xfrm>
        </p:spPr>
        <p:txBody>
          <a:bodyPr/>
          <a:lstStyle/>
          <a:p>
            <a:r>
              <a:rPr kumimoji="1" lang="ja-JP" altLang="en-US" dirty="0" smtClean="0"/>
              <a:t>磁場の構造のせいで、宇宙線の脱出に方向性</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D4747CB2-A0DE-4334-93CC-7DF537E52841}" type="slidenum">
              <a:rPr lang="en-US" altLang="ja-JP" smtClean="0"/>
              <a:pPr>
                <a:defRPr/>
              </a:pPr>
              <a:t>9</a:t>
            </a:fld>
            <a:endParaRPr lang="en-US" altLang="ja-JP"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3048000"/>
            <a:ext cx="3051175"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95802" y="6091495"/>
            <a:ext cx="2204450" cy="646331"/>
          </a:xfrm>
          <a:prstGeom prst="rect">
            <a:avLst/>
          </a:prstGeom>
          <a:noFill/>
        </p:spPr>
        <p:txBody>
          <a:bodyPr wrap="none" rtlCol="0">
            <a:spAutoFit/>
          </a:bodyPr>
          <a:lstStyle/>
          <a:p>
            <a:r>
              <a:rPr kumimoji="1" lang="ja-JP" altLang="en-US" dirty="0" smtClean="0"/>
              <a:t>波のエネルギー分布</a:t>
            </a:r>
            <a:endParaRPr kumimoji="1" lang="en-US" altLang="ja-JP" dirty="0" smtClean="0"/>
          </a:p>
          <a:p>
            <a:r>
              <a:rPr kumimoji="1" lang="en-US" altLang="ja-JP" dirty="0" smtClean="0"/>
              <a:t>(Fujita et al. 2011)</a:t>
            </a:r>
            <a:endParaRPr kumimoji="1" lang="ja-JP" altLang="en-US" dirty="0"/>
          </a:p>
        </p:txBody>
      </p:sp>
      <p:pic>
        <p:nvPicPr>
          <p:cNvPr id="10" name="図 9"/>
          <p:cNvPicPr>
            <a:picLocks noChangeAspect="1"/>
          </p:cNvPicPr>
          <p:nvPr/>
        </p:nvPicPr>
        <p:blipFill>
          <a:blip r:embed="rId4"/>
          <a:stretch>
            <a:fillRect/>
          </a:stretch>
        </p:blipFill>
        <p:spPr>
          <a:xfrm>
            <a:off x="3733800" y="3128546"/>
            <a:ext cx="5288485" cy="2823408"/>
          </a:xfrm>
          <a:prstGeom prst="rect">
            <a:avLst/>
          </a:prstGeom>
        </p:spPr>
      </p:pic>
      <p:sp>
        <p:nvSpPr>
          <p:cNvPr id="11" name="テキスト ボックス 10"/>
          <p:cNvSpPr txBox="1"/>
          <p:nvPr/>
        </p:nvSpPr>
        <p:spPr>
          <a:xfrm>
            <a:off x="4903800" y="6091496"/>
            <a:ext cx="2669320" cy="646331"/>
          </a:xfrm>
          <a:prstGeom prst="rect">
            <a:avLst/>
          </a:prstGeom>
          <a:noFill/>
        </p:spPr>
        <p:txBody>
          <a:bodyPr wrap="none" rtlCol="0">
            <a:spAutoFit/>
          </a:bodyPr>
          <a:lstStyle/>
          <a:p>
            <a:r>
              <a:rPr kumimoji="1" lang="ja-JP" altLang="en-US" dirty="0" smtClean="0"/>
              <a:t>磁場と超新星残骸の関係</a:t>
            </a:r>
            <a:endParaRPr kumimoji="1" lang="en-US" altLang="ja-JP" dirty="0" smtClean="0"/>
          </a:p>
          <a:p>
            <a:r>
              <a:rPr lang="en-US" altLang="ja-JP" dirty="0" smtClean="0"/>
              <a:t>(Malkov et al. 2013)</a:t>
            </a:r>
            <a:endParaRPr kumimoji="1" lang="ja-JP" altLang="en-US" dirty="0"/>
          </a:p>
        </p:txBody>
      </p:sp>
    </p:spTree>
    <p:extLst>
      <p:ext uri="{BB962C8B-B14F-4D97-AF65-F5344CB8AC3E}">
        <p14:creationId xmlns:p14="http://schemas.microsoft.com/office/powerpoint/2010/main" val="497595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lnDef>
      <a:spPr>
        <a:ln w="1270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9631</TotalTime>
  <Words>2058</Words>
  <Application>Microsoft Office PowerPoint</Application>
  <PresentationFormat>画面に合わせる (4:3)</PresentationFormat>
  <Paragraphs>428</Paragraphs>
  <Slides>38</Slides>
  <Notes>9</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38</vt:i4>
      </vt:variant>
    </vt:vector>
  </HeadingPairs>
  <TitlesOfParts>
    <vt:vector size="56" baseType="lpstr">
      <vt:lpstr>HGｺﾞｼｯｸM</vt:lpstr>
      <vt:lpstr>Mathematica1</vt:lpstr>
      <vt:lpstr>ＭＳ Ｐゴシック</vt:lpstr>
      <vt:lpstr>ＭＳ Ｐ明朝</vt:lpstr>
      <vt:lpstr>Arial</vt:lpstr>
      <vt:lpstr>Calibri</vt:lpstr>
      <vt:lpstr>Corbel</vt:lpstr>
      <vt:lpstr>Garamond</vt:lpstr>
      <vt:lpstr>Georgia</vt:lpstr>
      <vt:lpstr>Mathematica3</vt:lpstr>
      <vt:lpstr>Symbol</vt:lpstr>
      <vt:lpstr>Tahoma</vt:lpstr>
      <vt:lpstr>Times New Roman</vt:lpstr>
      <vt:lpstr>Wingdings</vt:lpstr>
      <vt:lpstr>Wingdings 2</vt:lpstr>
      <vt:lpstr>デザインの設定</vt:lpstr>
      <vt:lpstr>Deluxe</vt:lpstr>
      <vt:lpstr>1_デザインの設定</vt:lpstr>
      <vt:lpstr>宇宙線起源研究の展望</vt:lpstr>
      <vt:lpstr>内容</vt:lpstr>
      <vt:lpstr>Cosmic ray escape from supernova remnants</vt:lpstr>
      <vt:lpstr>銀河系内宇宙線</vt:lpstr>
      <vt:lpstr>起源と加速</vt:lpstr>
      <vt:lpstr>伝播</vt:lpstr>
      <vt:lpstr>超新星残骸周辺のガンマ線</vt:lpstr>
      <vt:lpstr>観測との比較</vt:lpstr>
      <vt:lpstr>超新星残骸からの宇宙線の脱出</vt:lpstr>
      <vt:lpstr>Secondary particles</vt:lpstr>
      <vt:lpstr>2次粒子生成</vt:lpstr>
      <vt:lpstr>例えば</vt:lpstr>
      <vt:lpstr>Fermi bubble</vt:lpstr>
      <vt:lpstr>フェルミバブル</vt:lpstr>
      <vt:lpstr>特徴</vt:lpstr>
      <vt:lpstr>代表的なモデル</vt:lpstr>
      <vt:lpstr>Similar to supernova remnants?</vt:lpstr>
      <vt:lpstr>Neutrino and Cosmic ray acceleration in AGNs</vt:lpstr>
      <vt:lpstr>IceCube</vt:lpstr>
      <vt:lpstr>AGN?</vt:lpstr>
      <vt:lpstr>Accretion disc and low luminosity AGNs</vt:lpstr>
      <vt:lpstr>検証</vt:lpstr>
      <vt:lpstr>Diffuse gamma rays at the Galactic center</vt:lpstr>
      <vt:lpstr>Clusters of Galaxies</vt:lpstr>
      <vt:lpstr>銀河団</vt:lpstr>
      <vt:lpstr>銀河団をX線で見ると</vt:lpstr>
      <vt:lpstr>銀河団ガス (ICM)</vt:lpstr>
      <vt:lpstr>銀河団ガスからの電波放射</vt:lpstr>
      <vt:lpstr>銀河団宇宙線の起源</vt:lpstr>
      <vt:lpstr>乱流加速のメカニズム</vt:lpstr>
      <vt:lpstr>もし本当なら</vt:lpstr>
      <vt:lpstr>衝撃波加速</vt:lpstr>
      <vt:lpstr>Relic の起源</vt:lpstr>
      <vt:lpstr>乱流？</vt:lpstr>
      <vt:lpstr>2次電子説</vt:lpstr>
      <vt:lpstr>まとめと展望</vt:lpstr>
      <vt:lpstr>まとめと展望</vt:lpstr>
      <vt:lpstr>まとめと展望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fujita</dc:creator>
  <cp:lastModifiedBy>藤田裕</cp:lastModifiedBy>
  <cp:revision>772</cp:revision>
  <cp:lastPrinted>2011-07-12T05:18:54Z</cp:lastPrinted>
  <dcterms:created xsi:type="dcterms:W3CDTF">1601-01-01T00:00:00Z</dcterms:created>
  <dcterms:modified xsi:type="dcterms:W3CDTF">2015-09-28T01:47:12Z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