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470" r:id="rId3"/>
    <p:sldId id="266" r:id="rId4"/>
    <p:sldId id="471" r:id="rId5"/>
    <p:sldId id="472" r:id="rId6"/>
    <p:sldId id="473" r:id="rId7"/>
    <p:sldId id="475" r:id="rId8"/>
    <p:sldId id="476" r:id="rId9"/>
    <p:sldId id="477" r:id="rId10"/>
    <p:sldId id="478" r:id="rId11"/>
    <p:sldId id="484" r:id="rId12"/>
    <p:sldId id="479" r:id="rId13"/>
    <p:sldId id="576" r:id="rId14"/>
    <p:sldId id="577" r:id="rId15"/>
    <p:sldId id="480" r:id="rId16"/>
    <p:sldId id="492" r:id="rId17"/>
    <p:sldId id="488" r:id="rId18"/>
    <p:sldId id="567" r:id="rId19"/>
    <p:sldId id="491" r:id="rId20"/>
    <p:sldId id="540" r:id="rId21"/>
    <p:sldId id="544" r:id="rId22"/>
    <p:sldId id="494" r:id="rId23"/>
    <p:sldId id="497" r:id="rId24"/>
    <p:sldId id="505" r:id="rId25"/>
    <p:sldId id="507" r:id="rId26"/>
    <p:sldId id="496" r:id="rId27"/>
    <p:sldId id="509" r:id="rId28"/>
    <p:sldId id="515" r:id="rId29"/>
    <p:sldId id="516" r:id="rId30"/>
    <p:sldId id="517" r:id="rId31"/>
    <p:sldId id="529" r:id="rId32"/>
    <p:sldId id="532" r:id="rId33"/>
    <p:sldId id="533" r:id="rId34"/>
    <p:sldId id="534" r:id="rId35"/>
    <p:sldId id="546" r:id="rId36"/>
    <p:sldId id="549" r:id="rId37"/>
    <p:sldId id="560" r:id="rId38"/>
    <p:sldId id="551" r:id="rId39"/>
    <p:sldId id="552" r:id="rId40"/>
    <p:sldId id="547" r:id="rId41"/>
    <p:sldId id="548" r:id="rId42"/>
    <p:sldId id="553" r:id="rId43"/>
    <p:sldId id="557" r:id="rId44"/>
    <p:sldId id="558" r:id="rId45"/>
    <p:sldId id="554" r:id="rId46"/>
    <p:sldId id="559" r:id="rId4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FDD96"/>
    <a:srgbClr val="B200B2"/>
    <a:srgbClr val="FF00FF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3" autoAdjust="0"/>
    <p:restoredTop sz="92478" autoAdjust="0"/>
  </p:normalViewPr>
  <p:slideViewPr>
    <p:cSldViewPr snapToGrid="0" snapToObjects="1">
      <p:cViewPr varScale="1">
        <p:scale>
          <a:sx n="138" d="100"/>
          <a:sy n="138" d="100"/>
        </p:scale>
        <p:origin x="-12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5" d="100"/>
          <a:sy n="115" d="100"/>
        </p:scale>
        <p:origin x="-413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CD6C8-BD96-0A4F-B638-84EDC069ABD5}" type="datetimeFigureOut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7139C-AE3C-764F-8460-0253B52C0ED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2821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266C2-581C-764C-BE6D-439058D606F2}" type="datetimeFigureOut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A3114-62EB-9448-B668-4BD7B96F915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8946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2F00-F95A-E84C-913D-19516AFB167D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36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B8E6-88EE-8549-964B-3D936B2680CC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4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C0BB-38AD-5E49-A40A-6720601C0996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662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CB2B5-0EDD-624A-80C3-77996CC56682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723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510E-B5E6-AB4C-99A2-1DFE0BC6A772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12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F2D1-6E86-144E-93FF-E5E6997ED88A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25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582E-5585-F44C-AAF3-798408D9B847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4078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769F-D42B-E74A-941E-CDDDC6489701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118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E5F-7DF7-964A-9F55-263E442FA9CB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633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277E-B359-2F4F-B421-37277F3D9114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131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1F40-A9A8-CC4D-8863-1C6E1D0510FC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70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5648-8463-ED47-8C5F-4C257C6C69FE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619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1B1D-4DD7-E64B-8E30-CEFF028F1214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402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06D6-282B-F246-8E45-29EC5D32989E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523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8335-4F37-7D49-A08C-AB9EE8221FA6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786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BC15-E96F-D74F-915F-7BBD64EF63EA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37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33E0-159C-BE4C-8913-C6656FD01E2D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66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7C85-1557-A745-B9DF-C34D980E2D47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17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1D4A-435D-8341-A899-AB1941B21C27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355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F26C-215D-9948-830D-050458AFEFD7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02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BFB0-FC73-3246-9978-EF82943C9206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11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052EA-2942-0B4E-94CD-400CEB8A811A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85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C424-5BDD-184E-A955-947206DC932A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02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3"/>
          <p:cNvPicPr>
            <a:picLocks noChangeAspect="1"/>
          </p:cNvPicPr>
          <p:nvPr userDrawn="1"/>
        </p:nvPicPr>
        <p:blipFill rotWithShape="1">
          <a:blip r:embed="rId13"/>
          <a:srcRect l="-106" t="-750" r="171" b="-144"/>
          <a:stretch/>
        </p:blipFill>
        <p:spPr>
          <a:xfrm>
            <a:off x="-17518" y="-52551"/>
            <a:ext cx="9161518" cy="6936996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F443-AA44-9141-86E6-2A46F19871A4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48818" y="63331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7806DA8B-15AD-C446-A553-8572051A52A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07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ChangeAspect="1"/>
          </p:cNvPicPr>
          <p:nvPr userDrawn="1"/>
        </p:nvPicPr>
        <p:blipFill rotWithShape="1">
          <a:blip r:embed="rId14"/>
          <a:srcRect l="-106" t="-750" r="171" b="-144"/>
          <a:stretch/>
        </p:blipFill>
        <p:spPr>
          <a:xfrm>
            <a:off x="-17518" y="-52551"/>
            <a:ext cx="9161518" cy="6936996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C0668-B29C-7740-A4D6-91B6AE7BFF4B}" type="datetime1">
              <a:rPr kumimoji="1" lang="ja-JP" altLang="en-US" smtClean="0"/>
              <a:pPr/>
              <a:t>2014/09/18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EDBD7-50A6-DC4C-8349-B5905862A7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81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image" Target="../media/image28.emf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3.em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em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em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92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gi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54000" y="937854"/>
            <a:ext cx="8411308" cy="2176415"/>
          </a:xfrm>
        </p:spPr>
        <p:txBody>
          <a:bodyPr>
            <a:normAutofit/>
          </a:bodyPr>
          <a:lstStyle/>
          <a:p>
            <a:pPr algn="l" eaLnBrk="1" hangingPunct="1"/>
            <a:r>
              <a:rPr lang="ja-JP" altLang="en-US" dirty="0" smtClean="0">
                <a:latin typeface="Times New Roman" charset="0"/>
              </a:rPr>
              <a:t>地上の</a:t>
            </a:r>
            <a:r>
              <a:rPr lang="en-US" altLang="ja-JP" dirty="0" smtClean="0">
                <a:latin typeface="Times New Roman" charset="0"/>
              </a:rPr>
              <a:t>CMB</a:t>
            </a:r>
            <a:r>
              <a:rPr lang="ja-JP" altLang="en-US" dirty="0" smtClean="0">
                <a:latin typeface="Times New Roman" charset="0"/>
              </a:rPr>
              <a:t>偏光観測実験による原始重力波探索の現状と</a:t>
            </a:r>
            <a:r>
              <a:rPr lang="en-US" altLang="ja-JP" dirty="0" smtClean="0">
                <a:latin typeface="Times New Roman" charset="0"/>
              </a:rPr>
              <a:t/>
            </a:r>
            <a:br>
              <a:rPr lang="en-US" altLang="ja-JP" dirty="0" smtClean="0">
                <a:latin typeface="Times New Roman" charset="0"/>
              </a:rPr>
            </a:br>
            <a:r>
              <a:rPr lang="ja-JP" altLang="en-US" dirty="0" smtClean="0">
                <a:latin typeface="Times New Roman" charset="0"/>
              </a:rPr>
              <a:t>今後の展望</a:t>
            </a:r>
            <a:endParaRPr lang="en-US" altLang="ja-JP" dirty="0" smtClean="0">
              <a:latin typeface="Times New Roman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163145" y="5300663"/>
            <a:ext cx="48275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ja-JP" altLang="en-US" sz="2000" dirty="0" smtClean="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rPr>
              <a:t>長谷川雅也</a:t>
            </a:r>
            <a:endParaRPr lang="en-US" sz="2000" dirty="0" smtClean="0">
              <a:solidFill>
                <a:schemeClr val="tx1">
                  <a:tint val="7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ja-JP" altLang="en-US" sz="2000" dirty="0" smtClean="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rPr>
              <a:t>高エネルギー加速器研究機構</a:t>
            </a:r>
            <a:r>
              <a:rPr lang="en-US" altLang="ja-JP" sz="2000" dirty="0" smtClean="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rPr>
              <a:t> (KEK)</a:t>
            </a:r>
            <a:endParaRPr lang="en-US" sz="2000" dirty="0" smtClean="0">
              <a:solidFill>
                <a:schemeClr val="tx1">
                  <a:tint val="7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dirty="0" smtClean="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rPr>
              <a:t>September 19, 2014</a:t>
            </a:r>
            <a:endParaRPr lang="en-US" sz="2000" dirty="0">
              <a:solidFill>
                <a:schemeClr val="tx1">
                  <a:tint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622B-6848-CF49-BA92-2BB43A90B958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04828" y="3380898"/>
            <a:ext cx="8512175" cy="70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2014</a:t>
            </a:r>
            <a:r>
              <a:rPr lang="ja-JP" altLang="en-US" dirty="0" smtClean="0"/>
              <a:t>年秋季大会</a:t>
            </a:r>
            <a:r>
              <a:rPr lang="en-US" altLang="ja-JP" dirty="0" smtClean="0"/>
              <a:t> </a:t>
            </a:r>
            <a:r>
              <a:rPr lang="en-US" dirty="0" smtClean="0"/>
              <a:t>原始重力波シンポ</a:t>
            </a:r>
            <a:endParaRPr 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/>
          <a:srcRect t="-84" r="-227"/>
          <a:stretch/>
        </p:blipFill>
        <p:spPr>
          <a:xfrm>
            <a:off x="5076533" y="4185824"/>
            <a:ext cx="3354631" cy="25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9474" y="3408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干渉計実験との違い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48818" y="6570322"/>
            <a:ext cx="2133600" cy="365125"/>
          </a:xfrm>
        </p:spPr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4473974" y="1424038"/>
            <a:ext cx="0" cy="435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88847" y="1224869"/>
            <a:ext cx="157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CMB</a:t>
            </a:r>
            <a:r>
              <a:rPr kumimoji="1" lang="ja-JP" altLang="en-US" dirty="0" smtClean="0">
                <a:latin typeface="+mn-ea"/>
              </a:rPr>
              <a:t>偏光観測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098477" y="125406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干渉計実験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004464" y="902666"/>
            <a:ext cx="378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ea"/>
              </a:rPr>
              <a:t>CMB</a:t>
            </a:r>
            <a:r>
              <a:rPr lang="ja-JP" altLang="en-US" sz="1400" dirty="0" smtClean="0">
                <a:latin typeface="+mn-ea"/>
              </a:rPr>
              <a:t>は間接測定だから</a:t>
            </a:r>
            <a:r>
              <a:rPr lang="en-US" altLang="ja-JP" sz="1400" dirty="0" smtClean="0">
                <a:latin typeface="+mn-ea"/>
              </a:rPr>
              <a:t>…</a:t>
            </a:r>
            <a:r>
              <a:rPr lang="ja-JP" altLang="en-US" sz="1400" dirty="0" smtClean="0">
                <a:latin typeface="+mn-ea"/>
              </a:rPr>
              <a:t>　と時々言われますが</a:t>
            </a:r>
            <a:endParaRPr kumimoji="1" lang="ja-JP" altLang="en-US" sz="1400" dirty="0">
              <a:latin typeface="+mn-ea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228269" y="1567465"/>
            <a:ext cx="2286164" cy="1766974"/>
            <a:chOff x="185129" y="720536"/>
            <a:chExt cx="4607284" cy="4075976"/>
          </a:xfrm>
        </p:grpSpPr>
        <p:sp>
          <p:nvSpPr>
            <p:cNvPr id="59" name="平行四辺形 58"/>
            <p:cNvSpPr/>
            <p:nvPr/>
          </p:nvSpPr>
          <p:spPr bwMode="auto">
            <a:xfrm rot="16200000" flipV="1">
              <a:off x="-343165" y="1248830"/>
              <a:ext cx="2762702" cy="1706114"/>
            </a:xfrm>
            <a:prstGeom prst="parallelogram">
              <a:avLst>
                <a:gd name="adj" fmla="val 47418"/>
              </a:avLst>
            </a:prstGeom>
            <a:solidFill>
              <a:srgbClr val="FFFFFF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3974" tIns="41987" rIns="83974" bIns="41987" numCol="1" rtlCol="0" anchor="ctr" anchorCtr="0" compatLnSpc="1">
              <a:prstTxWarp prst="textNoShape">
                <a:avLst/>
              </a:prstTxWarp>
            </a:bodyPr>
            <a:lstStyle/>
            <a:p>
              <a:pPr defTabSz="839682"/>
              <a:endParaRPr lang="ja-JP" altLang="en-US" sz="2200" dirty="0"/>
            </a:p>
          </p:txBody>
        </p:sp>
        <p:grpSp>
          <p:nvGrpSpPr>
            <p:cNvPr id="60" name="図形グループ 38"/>
            <p:cNvGrpSpPr/>
            <p:nvPr/>
          </p:nvGrpSpPr>
          <p:grpSpPr>
            <a:xfrm>
              <a:off x="529676" y="1315097"/>
              <a:ext cx="1056289" cy="1499794"/>
              <a:chOff x="6850366" y="4947012"/>
              <a:chExt cx="1139742" cy="1653940"/>
            </a:xfrm>
          </p:grpSpPr>
          <p:sp>
            <p:nvSpPr>
              <p:cNvPr id="61" name="円/楕円 60"/>
              <p:cNvSpPr/>
              <p:nvPr/>
            </p:nvSpPr>
            <p:spPr bwMode="auto">
              <a:xfrm rot="1860000">
                <a:off x="7131346" y="5164103"/>
                <a:ext cx="592135" cy="1212868"/>
              </a:xfrm>
              <a:prstGeom prst="ellipse">
                <a:avLst/>
              </a:prstGeom>
              <a:noFill/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62" name="円/楕円 61"/>
              <p:cNvSpPr>
                <a:spLocks noChangeAspect="1"/>
              </p:cNvSpPr>
              <p:nvPr/>
            </p:nvSpPr>
            <p:spPr bwMode="auto">
              <a:xfrm>
                <a:off x="7715788" y="4947012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63" name="円/楕円 62"/>
              <p:cNvSpPr>
                <a:spLocks noChangeAspect="1"/>
              </p:cNvSpPr>
              <p:nvPr/>
            </p:nvSpPr>
            <p:spPr bwMode="auto">
              <a:xfrm>
                <a:off x="6883489" y="6326632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64" name="円/楕円 63"/>
              <p:cNvSpPr>
                <a:spLocks noChangeAspect="1"/>
              </p:cNvSpPr>
              <p:nvPr/>
            </p:nvSpPr>
            <p:spPr bwMode="auto">
              <a:xfrm>
                <a:off x="7696936" y="5941342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65" name="円/楕円 64"/>
              <p:cNvSpPr>
                <a:spLocks noChangeAspect="1"/>
              </p:cNvSpPr>
              <p:nvPr/>
            </p:nvSpPr>
            <p:spPr bwMode="auto">
              <a:xfrm>
                <a:off x="6850366" y="5365972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</p:grpSp>
        <p:grpSp>
          <p:nvGrpSpPr>
            <p:cNvPr id="66" name="図形グループ 64"/>
            <p:cNvGrpSpPr/>
            <p:nvPr/>
          </p:nvGrpSpPr>
          <p:grpSpPr>
            <a:xfrm>
              <a:off x="290954" y="3851932"/>
              <a:ext cx="2407065" cy="944580"/>
              <a:chOff x="313934" y="5251217"/>
              <a:chExt cx="2597240" cy="1041662"/>
            </a:xfrm>
          </p:grpSpPr>
          <p:cxnSp>
            <p:nvCxnSpPr>
              <p:cNvPr id="67" name="直線矢印コネクタ 66"/>
              <p:cNvCxnSpPr>
                <a:cxnSpLocks noChangeAspect="1"/>
              </p:cNvCxnSpPr>
              <p:nvPr/>
            </p:nvCxnSpPr>
            <p:spPr bwMode="auto">
              <a:xfrm>
                <a:off x="313934" y="5251217"/>
                <a:ext cx="2597240" cy="699207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</p:cxnSp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6440" y="5618741"/>
                <a:ext cx="374521" cy="674138"/>
              </a:xfrm>
              <a:prstGeom prst="rect">
                <a:avLst/>
              </a:prstGeom>
            </p:spPr>
          </p:pic>
        </p:grpSp>
        <p:sp>
          <p:nvSpPr>
            <p:cNvPr id="70" name="正方形/長方形 69"/>
            <p:cNvSpPr/>
            <p:nvPr/>
          </p:nvSpPr>
          <p:spPr bwMode="auto">
            <a:xfrm>
              <a:off x="185145" y="1535736"/>
              <a:ext cx="4602524" cy="1958691"/>
            </a:xfrm>
            <a:prstGeom prst="rect">
              <a:avLst/>
            </a:prstGeom>
            <a:noFill/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839682"/>
              <a:endParaRPr lang="ja-JP" altLang="en-US" sz="2200" dirty="0"/>
            </a:p>
          </p:txBody>
        </p:sp>
        <p:grpSp>
          <p:nvGrpSpPr>
            <p:cNvPr id="72" name="図形グループ 71"/>
            <p:cNvGrpSpPr/>
            <p:nvPr/>
          </p:nvGrpSpPr>
          <p:grpSpPr>
            <a:xfrm>
              <a:off x="1635729" y="1101522"/>
              <a:ext cx="1733844" cy="2762702"/>
              <a:chOff x="1764958" y="2218323"/>
              <a:chExt cx="1870829" cy="3046646"/>
            </a:xfrm>
          </p:grpSpPr>
          <p:sp>
            <p:nvSpPr>
              <p:cNvPr id="73" name="平行四辺形 72"/>
              <p:cNvSpPr/>
              <p:nvPr/>
            </p:nvSpPr>
            <p:spPr bwMode="auto">
              <a:xfrm rot="16200000" flipV="1">
                <a:off x="1162089" y="2821192"/>
                <a:ext cx="3046646" cy="1840908"/>
              </a:xfrm>
              <a:prstGeom prst="parallelogram">
                <a:avLst>
                  <a:gd name="adj" fmla="val 47418"/>
                </a:avLst>
              </a:prstGeom>
              <a:solidFill>
                <a:srgbClr val="FFFFFF"/>
              </a:solidFill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cxnSp>
            <p:nvCxnSpPr>
              <p:cNvPr id="74" name="直線コネクタ 73"/>
              <p:cNvCxnSpPr/>
              <p:nvPr/>
            </p:nvCxnSpPr>
            <p:spPr bwMode="auto">
              <a:xfrm rot="16200000" flipH="1">
                <a:off x="3059787" y="2120677"/>
                <a:ext cx="0" cy="115200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5" name="図形グループ 50"/>
            <p:cNvGrpSpPr/>
            <p:nvPr/>
          </p:nvGrpSpPr>
          <p:grpSpPr>
            <a:xfrm rot="16440000">
              <a:off x="1970035" y="1710576"/>
              <a:ext cx="1074649" cy="1557379"/>
              <a:chOff x="6811642" y="4933772"/>
              <a:chExt cx="1185099" cy="1680422"/>
            </a:xfrm>
          </p:grpSpPr>
          <p:sp>
            <p:nvSpPr>
              <p:cNvPr id="76" name="円/楕円 75"/>
              <p:cNvSpPr/>
              <p:nvPr/>
            </p:nvSpPr>
            <p:spPr bwMode="auto">
              <a:xfrm rot="1860000">
                <a:off x="7131346" y="5164103"/>
                <a:ext cx="592135" cy="1212868"/>
              </a:xfrm>
              <a:prstGeom prst="ellipse">
                <a:avLst/>
              </a:prstGeom>
              <a:noFill/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77" name="円/楕円 76"/>
              <p:cNvSpPr>
                <a:spLocks noChangeAspect="1"/>
              </p:cNvSpPr>
              <p:nvPr/>
            </p:nvSpPr>
            <p:spPr bwMode="auto">
              <a:xfrm>
                <a:off x="7700558" y="4933772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78" name="円/楕円 77"/>
              <p:cNvSpPr>
                <a:spLocks noChangeAspect="1"/>
              </p:cNvSpPr>
              <p:nvPr/>
            </p:nvSpPr>
            <p:spPr bwMode="auto">
              <a:xfrm>
                <a:off x="6898720" y="6339874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79" name="円/楕円 78"/>
              <p:cNvSpPr>
                <a:spLocks noChangeAspect="1"/>
              </p:cNvSpPr>
              <p:nvPr/>
            </p:nvSpPr>
            <p:spPr bwMode="auto">
              <a:xfrm>
                <a:off x="7722421" y="5896643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80" name="円/楕円 79"/>
              <p:cNvSpPr>
                <a:spLocks noChangeAspect="1"/>
              </p:cNvSpPr>
              <p:nvPr/>
            </p:nvSpPr>
            <p:spPr bwMode="auto">
              <a:xfrm>
                <a:off x="6811642" y="5425903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</p:grpSp>
        <p:sp>
          <p:nvSpPr>
            <p:cNvPr id="81" name="平行四辺形 80"/>
            <p:cNvSpPr/>
            <p:nvPr/>
          </p:nvSpPr>
          <p:spPr bwMode="auto">
            <a:xfrm rot="16200000" flipV="1">
              <a:off x="2558005" y="2031273"/>
              <a:ext cx="2762702" cy="1706114"/>
            </a:xfrm>
            <a:prstGeom prst="parallelogram">
              <a:avLst>
                <a:gd name="adj" fmla="val 47418"/>
              </a:avLst>
            </a:prstGeom>
            <a:solidFill>
              <a:srgbClr val="FFFFFF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3974" tIns="41987" rIns="83974" bIns="41987" numCol="1" rtlCol="0" anchor="ctr" anchorCtr="0" compatLnSpc="1">
              <a:prstTxWarp prst="textNoShape">
                <a:avLst/>
              </a:prstTxWarp>
            </a:bodyPr>
            <a:lstStyle/>
            <a:p>
              <a:pPr defTabSz="839682"/>
              <a:endParaRPr lang="ja-JP" altLang="en-US" sz="2200" dirty="0"/>
            </a:p>
          </p:txBody>
        </p:sp>
        <p:grpSp>
          <p:nvGrpSpPr>
            <p:cNvPr id="82" name="図形グループ 27"/>
            <p:cNvGrpSpPr/>
            <p:nvPr/>
          </p:nvGrpSpPr>
          <p:grpSpPr>
            <a:xfrm>
              <a:off x="3417102" y="2108549"/>
              <a:ext cx="1056289" cy="1499794"/>
              <a:chOff x="6850366" y="4947012"/>
              <a:chExt cx="1139742" cy="1653940"/>
            </a:xfrm>
          </p:grpSpPr>
          <p:sp>
            <p:nvSpPr>
              <p:cNvPr id="83" name="円/楕円 82"/>
              <p:cNvSpPr/>
              <p:nvPr/>
            </p:nvSpPr>
            <p:spPr bwMode="auto">
              <a:xfrm rot="1860000">
                <a:off x="7131346" y="5164103"/>
                <a:ext cx="592135" cy="1212868"/>
              </a:xfrm>
              <a:prstGeom prst="ellipse">
                <a:avLst/>
              </a:prstGeom>
              <a:noFill/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84" name="円/楕円 83"/>
              <p:cNvSpPr>
                <a:spLocks noChangeAspect="1"/>
              </p:cNvSpPr>
              <p:nvPr/>
            </p:nvSpPr>
            <p:spPr bwMode="auto">
              <a:xfrm>
                <a:off x="7715788" y="4947012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85" name="円/楕円 84"/>
              <p:cNvSpPr>
                <a:spLocks noChangeAspect="1"/>
              </p:cNvSpPr>
              <p:nvPr/>
            </p:nvSpPr>
            <p:spPr bwMode="auto">
              <a:xfrm>
                <a:off x="6883489" y="6326632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86" name="円/楕円 85"/>
              <p:cNvSpPr>
                <a:spLocks noChangeAspect="1"/>
              </p:cNvSpPr>
              <p:nvPr/>
            </p:nvSpPr>
            <p:spPr bwMode="auto">
              <a:xfrm>
                <a:off x="7696936" y="5941342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  <p:sp>
            <p:nvSpPr>
              <p:cNvPr id="87" name="円/楕円 86"/>
              <p:cNvSpPr>
                <a:spLocks noChangeAspect="1"/>
              </p:cNvSpPr>
              <p:nvPr/>
            </p:nvSpPr>
            <p:spPr bwMode="auto">
              <a:xfrm>
                <a:off x="6850366" y="5365972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839682"/>
                <a:endParaRPr lang="ja-JP" altLang="en-US" sz="2200" dirty="0"/>
              </a:p>
            </p:txBody>
          </p:sp>
        </p:grpSp>
      </p:grpSp>
      <p:pic>
        <p:nvPicPr>
          <p:cNvPr id="89" name="図 88" descr="cat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6" y="4644661"/>
            <a:ext cx="753466" cy="102533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068426" y="1601821"/>
            <a:ext cx="1646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 smtClean="0">
                <a:latin typeface="+mn-ea"/>
              </a:rPr>
              <a:t>最終散乱面</a:t>
            </a:r>
            <a:r>
              <a:rPr kumimoji="1" lang="en-US" altLang="ja-JP" sz="1100" dirty="0" smtClean="0">
                <a:latin typeface="+mn-ea"/>
              </a:rPr>
              <a:t>(</a:t>
            </a:r>
            <a:r>
              <a:rPr kumimoji="1" lang="ja-JP" altLang="en-US" sz="1100" dirty="0" smtClean="0">
                <a:latin typeface="+mn-ea"/>
              </a:rPr>
              <a:t>晴れ上がり</a:t>
            </a:r>
            <a:r>
              <a:rPr kumimoji="1" lang="en-US" altLang="ja-JP" sz="1100" dirty="0" smtClean="0">
                <a:latin typeface="+mn-ea"/>
              </a:rPr>
              <a:t>)</a:t>
            </a:r>
            <a:endParaRPr kumimoji="1" lang="ja-JP" altLang="en-US" sz="1100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8708" y="1906661"/>
            <a:ext cx="122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138</a:t>
            </a:r>
            <a:r>
              <a:rPr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13" name="雲形吹き出し 12"/>
          <p:cNvSpPr/>
          <p:nvPr/>
        </p:nvSpPr>
        <p:spPr>
          <a:xfrm>
            <a:off x="1204643" y="3093976"/>
            <a:ext cx="3068266" cy="2275040"/>
          </a:xfrm>
          <a:prstGeom prst="cloudCallout">
            <a:avLst>
              <a:gd name="adj1" fmla="val -67260"/>
              <a:gd name="adj2" fmla="val 309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914" y="3393006"/>
            <a:ext cx="741852" cy="74185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437" y="4231078"/>
            <a:ext cx="818813" cy="82265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667754" y="3620534"/>
            <a:ext cx="142859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重力波無し</a:t>
            </a:r>
            <a:endParaRPr lang="en-US" altLang="ja-JP" dirty="0" smtClean="0"/>
          </a:p>
          <a:p>
            <a:r>
              <a:rPr kumimoji="1" lang="en-US" altLang="ja-JP" sz="1100" dirty="0" smtClean="0"/>
              <a:t>(</a:t>
            </a:r>
            <a:r>
              <a:rPr lang="ja-JP" altLang="en-US" sz="1100" dirty="0" smtClean="0"/>
              <a:t>スカラー</a:t>
            </a:r>
            <a:r>
              <a:rPr kumimoji="1" lang="ja-JP" altLang="en-US" sz="1100" dirty="0" smtClean="0"/>
              <a:t>揺らぎのみ</a:t>
            </a:r>
            <a:r>
              <a:rPr kumimoji="1" lang="en-US" altLang="ja-JP" sz="1100" dirty="0" smtClean="0"/>
              <a:t>)</a:t>
            </a:r>
            <a:endParaRPr kumimoji="1" lang="ja-JP" altLang="en-US" sz="1100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1644696" y="4402263"/>
            <a:ext cx="128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重力波有り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6138" y="5891302"/>
            <a:ext cx="8853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000" dirty="0" smtClean="0"/>
              <a:t>メトリックの揺らぎを光の状態の変化</a:t>
            </a:r>
            <a:r>
              <a:rPr kumimoji="1" lang="en-US" altLang="ja-JP" sz="2000" dirty="0" smtClean="0"/>
              <a:t>(</a:t>
            </a:r>
            <a:r>
              <a:rPr kumimoji="1" lang="ja-JP" altLang="en-US" sz="2000" dirty="0" smtClean="0"/>
              <a:t>偏光</a:t>
            </a:r>
            <a:r>
              <a:rPr kumimoji="1" lang="en-US" altLang="ja-JP" sz="2000" dirty="0" smtClean="0"/>
              <a:t>, </a:t>
            </a:r>
            <a:r>
              <a:rPr kumimoji="1" lang="ja-JP" altLang="en-US" sz="2000" dirty="0" smtClean="0"/>
              <a:t>位相）として検出する点では同じ</a:t>
            </a:r>
            <a:endParaRPr kumimoji="1"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000" dirty="0" smtClean="0"/>
              <a:t>違い</a:t>
            </a:r>
            <a:r>
              <a:rPr lang="en-US" altLang="ja-JP" sz="2000" dirty="0" smtClean="0"/>
              <a:t> : CMB</a:t>
            </a:r>
            <a:r>
              <a:rPr lang="ja-JP" altLang="en-US" sz="2000" dirty="0" smtClean="0"/>
              <a:t>がワンショット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特定の波長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の観測に対して、干渉計は広帯域</a:t>
            </a:r>
            <a:endParaRPr kumimoji="1" lang="ja-JP" altLang="en-US" sz="2000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048" y="1832165"/>
            <a:ext cx="3543950" cy="2665051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6568966" y="4110096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天文台三尾氏ホームページ</a:t>
            </a:r>
            <a:endParaRPr kumimoji="1" lang="ja-JP" altLang="en-US" sz="12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857021" y="4745318"/>
            <a:ext cx="391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重力波が来ると、光路長（差）が変わるため、光検出器の出力が変化する。</a:t>
            </a:r>
            <a:endParaRPr kumimoji="1" lang="ja-JP" altLang="en-US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99786" y="1995714"/>
            <a:ext cx="8962571" cy="3782786"/>
            <a:chOff x="99786" y="1995714"/>
            <a:chExt cx="8962571" cy="3782786"/>
          </a:xfrm>
        </p:grpSpPr>
        <p:grpSp>
          <p:nvGrpSpPr>
            <p:cNvPr id="48" name="図形グループ 47"/>
            <p:cNvGrpSpPr/>
            <p:nvPr/>
          </p:nvGrpSpPr>
          <p:grpSpPr>
            <a:xfrm>
              <a:off x="99786" y="1995714"/>
              <a:ext cx="8962571" cy="3782786"/>
              <a:chOff x="99786" y="1995714"/>
              <a:chExt cx="8962571" cy="3782786"/>
            </a:xfrm>
          </p:grpSpPr>
          <p:sp>
            <p:nvSpPr>
              <p:cNvPr id="49" name="正方形/長方形 48"/>
              <p:cNvSpPr/>
              <p:nvPr/>
            </p:nvSpPr>
            <p:spPr>
              <a:xfrm>
                <a:off x="99786" y="1995714"/>
                <a:ext cx="8962571" cy="37827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50" name="図 4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700" y="2157185"/>
                <a:ext cx="4154689" cy="3249387"/>
              </a:xfrm>
              <a:prstGeom prst="rect">
                <a:avLst/>
              </a:prstGeom>
            </p:spPr>
          </p:pic>
          <p:sp>
            <p:nvSpPr>
              <p:cNvPr id="53" name="テキスト ボックス 52"/>
              <p:cNvSpPr txBox="1"/>
              <p:nvPr/>
            </p:nvSpPr>
            <p:spPr>
              <a:xfrm>
                <a:off x="266700" y="5345426"/>
                <a:ext cx="42397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err="1" smtClean="0">
                    <a:latin typeface="Arial"/>
                    <a:cs typeface="Arial"/>
                  </a:rPr>
                  <a:t>Kuroyanagi</a:t>
                </a:r>
                <a:r>
                  <a:rPr kumimoji="1" lang="en-US" altLang="ja-JP" dirty="0" smtClean="0">
                    <a:latin typeface="Arial"/>
                    <a:cs typeface="Arial"/>
                  </a:rPr>
                  <a:t> et PRD, 79 1013501 (2009)</a:t>
                </a:r>
                <a:endParaRPr kumimoji="1" lang="ja-JP" altLang="en-US" dirty="0">
                  <a:latin typeface="Arial"/>
                  <a:cs typeface="Arial"/>
                </a:endParaRP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4606273" y="2175327"/>
                <a:ext cx="4376145" cy="3539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dirty="0" smtClean="0"/>
                  <a:t>広帯域で重力波が受かると</a:t>
                </a:r>
                <a:endParaRPr kumimoji="1" lang="en-US" altLang="ja-JP" sz="2800" dirty="0" smtClean="0"/>
              </a:p>
              <a:p>
                <a:r>
                  <a:rPr lang="ja-JP" altLang="en-US" sz="2800" dirty="0" smtClean="0"/>
                  <a:t>再加熱の時期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(=</a:t>
                </a:r>
                <a:r>
                  <a:rPr lang="ja-JP" altLang="en-US" sz="2800" dirty="0" smtClean="0"/>
                  <a:t>インフレーションの終わり</a:t>
                </a:r>
                <a:r>
                  <a:rPr lang="en-US" altLang="ja-JP" sz="2800" dirty="0" smtClean="0"/>
                  <a:t>)</a:t>
                </a:r>
              </a:p>
              <a:p>
                <a:r>
                  <a:rPr lang="ja-JP" altLang="en-US" sz="2800" dirty="0" smtClean="0"/>
                  <a:t>等が分かる。</a:t>
                </a:r>
                <a:endParaRPr lang="en-US" altLang="ja-JP" sz="2800" dirty="0" smtClean="0"/>
              </a:p>
              <a:p>
                <a:endParaRPr kumimoji="1" lang="en-US" altLang="ja-JP" sz="2800" dirty="0"/>
              </a:p>
              <a:p>
                <a:r>
                  <a:rPr lang="en-US" altLang="ja-JP" sz="2800" dirty="0" smtClean="0">
                    <a:sym typeface="Wingdings"/>
                  </a:rPr>
                  <a:t> CMB</a:t>
                </a:r>
                <a:r>
                  <a:rPr lang="ja-JP" altLang="en-US" sz="2800" dirty="0" smtClean="0">
                    <a:sym typeface="Wingdings"/>
                  </a:rPr>
                  <a:t>偏光</a:t>
                </a:r>
                <a:r>
                  <a:rPr lang="en-US" altLang="ja-JP" sz="2800" dirty="0" smtClean="0">
                    <a:sym typeface="Wingdings"/>
                  </a:rPr>
                  <a:t>(</a:t>
                </a:r>
                <a:r>
                  <a:rPr lang="ja-JP" altLang="en-US" sz="2800" dirty="0" smtClean="0">
                    <a:sym typeface="Wingdings"/>
                  </a:rPr>
                  <a:t>はインフレーションの始まりを探る）ととても相補的</a:t>
                </a:r>
                <a:endParaRPr kumimoji="1" lang="en-US" altLang="ja-JP" sz="2800" dirty="0" smtClean="0"/>
              </a:p>
            </p:txBody>
          </p:sp>
        </p:grpSp>
        <p:sp>
          <p:nvSpPr>
            <p:cNvPr id="3" name="円/楕円 2"/>
            <p:cNvSpPr>
              <a:spLocks noChangeAspect="1"/>
            </p:cNvSpPr>
            <p:nvPr/>
          </p:nvSpPr>
          <p:spPr>
            <a:xfrm>
              <a:off x="811250" y="2240228"/>
              <a:ext cx="623066" cy="648000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60722" y="2190728"/>
              <a:ext cx="65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+mn-ea"/>
                </a:rPr>
                <a:t>CMB</a:t>
              </a:r>
              <a:endParaRPr kumimoji="1" lang="ja-JP" altLang="en-US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2764559" y="2711520"/>
              <a:ext cx="539999" cy="561605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H="1">
              <a:off x="3304558" y="2711520"/>
              <a:ext cx="1201929" cy="107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図形グループ 68"/>
          <p:cNvGrpSpPr/>
          <p:nvPr/>
        </p:nvGrpSpPr>
        <p:grpSpPr>
          <a:xfrm>
            <a:off x="124161" y="1287745"/>
            <a:ext cx="8899594" cy="4122622"/>
            <a:chOff x="82824" y="1739231"/>
            <a:chExt cx="8899594" cy="4122622"/>
          </a:xfrm>
        </p:grpSpPr>
        <p:sp>
          <p:nvSpPr>
            <p:cNvPr id="71" name="正方形/長方形 70"/>
            <p:cNvSpPr/>
            <p:nvPr/>
          </p:nvSpPr>
          <p:spPr>
            <a:xfrm>
              <a:off x="82824" y="1739231"/>
              <a:ext cx="8899594" cy="412262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8" name="図形グループ 87"/>
            <p:cNvGrpSpPr/>
            <p:nvPr/>
          </p:nvGrpSpPr>
          <p:grpSpPr>
            <a:xfrm>
              <a:off x="228013" y="1910525"/>
              <a:ext cx="7051389" cy="1880818"/>
              <a:chOff x="228013" y="1910525"/>
              <a:chExt cx="7051389" cy="1880818"/>
            </a:xfrm>
          </p:grpSpPr>
          <p:pic>
            <p:nvPicPr>
              <p:cNvPr id="95" name="図 94" descr="スクリーンショット 2014-09-19 13.13.27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6525"/>
              <a:stretch/>
            </p:blipFill>
            <p:spPr>
              <a:xfrm>
                <a:off x="228013" y="1910525"/>
                <a:ext cx="6867836" cy="675316"/>
              </a:xfrm>
              <a:prstGeom prst="rect">
                <a:avLst/>
              </a:prstGeom>
            </p:spPr>
          </p:pic>
          <p:pic>
            <p:nvPicPr>
              <p:cNvPr id="96" name="図 95" descr="スクリーンショット 2014-09-19 13.13.27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751"/>
              <a:stretch/>
            </p:blipFill>
            <p:spPr>
              <a:xfrm>
                <a:off x="228013" y="2595046"/>
                <a:ext cx="7051389" cy="1196297"/>
              </a:xfrm>
              <a:prstGeom prst="rect">
                <a:avLst/>
              </a:prstGeom>
            </p:spPr>
          </p:pic>
          <p:cxnSp>
            <p:nvCxnSpPr>
              <p:cNvPr id="97" name="直線コネクタ 96"/>
              <p:cNvCxnSpPr/>
              <p:nvPr/>
            </p:nvCxnSpPr>
            <p:spPr>
              <a:xfrm>
                <a:off x="3635054" y="3690117"/>
                <a:ext cx="2539936" cy="9203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0" name="図 89" descr="スクリーンショット 2014-09-19 13.26.0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13" y="4023637"/>
              <a:ext cx="8512467" cy="1659812"/>
            </a:xfrm>
            <a:prstGeom prst="rect">
              <a:avLst/>
            </a:prstGeom>
          </p:spPr>
        </p:pic>
        <p:cxnSp>
          <p:nvCxnSpPr>
            <p:cNvPr id="94" name="直線コネクタ 93"/>
            <p:cNvCxnSpPr/>
            <p:nvPr/>
          </p:nvCxnSpPr>
          <p:spPr>
            <a:xfrm>
              <a:off x="318048" y="4744341"/>
              <a:ext cx="1835376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096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716" y="159174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+mj-ea"/>
              </a:rPr>
              <a:t>CMB</a:t>
            </a:r>
            <a:r>
              <a:rPr lang="ja-JP" altLang="en-US" dirty="0" smtClean="0">
                <a:latin typeface="+mj-ea"/>
              </a:rPr>
              <a:t>偏光実験のアプローチ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395817" y="1334605"/>
            <a:ext cx="4661907" cy="2824508"/>
          </a:xfrm>
          <a:prstGeom prst="ellipse">
            <a:avLst/>
          </a:prstGeom>
          <a:ln w="3175" cap="rnd" cmpd="sng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" name="図形グループ 5"/>
          <p:cNvGrpSpPr/>
          <p:nvPr/>
        </p:nvGrpSpPr>
        <p:grpSpPr>
          <a:xfrm>
            <a:off x="3333148" y="2548155"/>
            <a:ext cx="1254180" cy="1532132"/>
            <a:chOff x="2460584" y="2718780"/>
            <a:chExt cx="1254180" cy="153213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636244">
              <a:off x="2615481" y="3151629"/>
              <a:ext cx="1163686" cy="103488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460584" y="2718780"/>
              <a:ext cx="878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800080"/>
                  </a:solidFill>
                  <a:latin typeface="Calibri"/>
                  <a:ea typeface="ＭＳ Ｐゴシック"/>
                </a:rPr>
                <a:t>CMB</a:t>
              </a:r>
              <a:endParaRPr lang="ja-JP" altLang="en-US" sz="2800" dirty="0">
                <a:solidFill>
                  <a:srgbClr val="800080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>
            <a:off x="43293" y="2939837"/>
            <a:ext cx="3960238" cy="3867519"/>
            <a:chOff x="43293" y="2939837"/>
            <a:chExt cx="3960238" cy="3867519"/>
          </a:xfrm>
        </p:grpSpPr>
        <p:sp>
          <p:nvSpPr>
            <p:cNvPr id="9" name="アーチ 8"/>
            <p:cNvSpPr/>
            <p:nvPr/>
          </p:nvSpPr>
          <p:spPr>
            <a:xfrm>
              <a:off x="2123762" y="3399079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アーチ 10"/>
            <p:cNvSpPr/>
            <p:nvPr/>
          </p:nvSpPr>
          <p:spPr>
            <a:xfrm rot="10800000">
              <a:off x="2123762" y="4726463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アーチ 11"/>
            <p:cNvSpPr/>
            <p:nvPr/>
          </p:nvSpPr>
          <p:spPr>
            <a:xfrm rot="16200000">
              <a:off x="1490408" y="4067660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アーチ 12"/>
            <p:cNvSpPr/>
            <p:nvPr/>
          </p:nvSpPr>
          <p:spPr>
            <a:xfrm rot="5400000">
              <a:off x="2788963" y="4070465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561242" y="2939837"/>
              <a:ext cx="122248" cy="499994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561242" y="5364886"/>
              <a:ext cx="122248" cy="502592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817975" y="2939837"/>
              <a:ext cx="1865515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17976" y="5752017"/>
              <a:ext cx="1865514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17975" y="2939837"/>
              <a:ext cx="122248" cy="292764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94516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579471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294516" y="4343522"/>
              <a:ext cx="122248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881365" y="4343522"/>
              <a:ext cx="122166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294515" y="6076939"/>
              <a:ext cx="2709015" cy="1154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561324" y="6076939"/>
              <a:ext cx="122166" cy="6233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16469" y="4343522"/>
              <a:ext cx="716288" cy="136969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293" y="3577916"/>
              <a:ext cx="805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kumimoji="1" lang="en-US" altLang="ja-JP" sz="4000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755645" y="6099470"/>
              <a:ext cx="8002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2">
                      <a:lumMod val="75000"/>
                    </a:schemeClr>
                  </a:solidFill>
                </a:rPr>
                <a:t>x</a:t>
              </a:r>
              <a:r>
                <a:rPr kumimoji="1" lang="en-US" altLang="ja-JP" sz="4000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413907" y="1498049"/>
            <a:ext cx="3541354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直交したアンテナで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直線偏光を測定</a:t>
            </a:r>
            <a:endParaRPr kumimoji="1" lang="ja-JP" altLang="en-US" sz="32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346255" y="4503151"/>
            <a:ext cx="4552417" cy="1477328"/>
            <a:chOff x="4346255" y="4503151"/>
            <a:chExt cx="4552417" cy="1477328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4395817" y="4503151"/>
              <a:ext cx="450285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dirty="0" smtClean="0"/>
                <a:t>無偏光成分：　</a:t>
              </a:r>
              <a:r>
                <a:rPr kumimoji="1" lang="en-US" altLang="ja-JP" sz="3600" i="1" dirty="0" smtClean="0">
                  <a:solidFill>
                    <a:srgbClr val="953735"/>
                  </a:solidFill>
                </a:rPr>
                <a:t>E</a:t>
              </a:r>
              <a:r>
                <a:rPr kumimoji="1" lang="en-US" altLang="ja-JP" sz="3600" i="1" baseline="-25000" dirty="0" smtClean="0">
                  <a:solidFill>
                    <a:srgbClr val="953735"/>
                  </a:solidFill>
                </a:rPr>
                <a:t>x</a:t>
              </a:r>
              <a:r>
                <a:rPr kumimoji="1" lang="en-US" altLang="ja-JP" sz="3600" baseline="30000" dirty="0" smtClean="0">
                  <a:solidFill>
                    <a:srgbClr val="953735"/>
                  </a:solidFill>
                </a:rPr>
                <a:t>2</a:t>
              </a:r>
              <a:r>
                <a:rPr kumimoji="1" lang="en-US" altLang="ja-JP" sz="3600" dirty="0" smtClean="0"/>
                <a:t> + </a:t>
              </a:r>
              <a:r>
                <a:rPr kumimoji="1" lang="en-US" altLang="ja-JP" sz="3600" i="1" dirty="0" smtClean="0">
                  <a:solidFill>
                    <a:srgbClr val="376092"/>
                  </a:solidFill>
                </a:rPr>
                <a:t>E</a:t>
              </a:r>
              <a:r>
                <a:rPr kumimoji="1" lang="en-US" altLang="ja-JP" sz="3600" i="1" baseline="-25000" dirty="0" smtClean="0">
                  <a:solidFill>
                    <a:srgbClr val="376092"/>
                  </a:solidFill>
                </a:rPr>
                <a:t>y</a:t>
              </a:r>
              <a:r>
                <a:rPr kumimoji="1" lang="en-US" altLang="ja-JP" sz="3600" baseline="30000" dirty="0" smtClean="0">
                  <a:solidFill>
                    <a:srgbClr val="376092"/>
                  </a:solidFill>
                </a:rPr>
                <a:t>2</a:t>
              </a:r>
            </a:p>
            <a:p>
              <a:r>
                <a:rPr lang="ja-JP" altLang="en-US" sz="3600" dirty="0" smtClean="0"/>
                <a:t>偏光成分　</a:t>
              </a:r>
              <a:r>
                <a:rPr lang="en-US" altLang="ja-JP" sz="3600" dirty="0" smtClean="0"/>
                <a:t> </a:t>
              </a:r>
              <a:r>
                <a:rPr lang="ja-JP" altLang="en-US" sz="3600" dirty="0" smtClean="0"/>
                <a:t>：　</a:t>
              </a:r>
              <a:r>
                <a:rPr lang="en-US" altLang="ja-JP" sz="3600" i="1" dirty="0" smtClean="0">
                  <a:solidFill>
                    <a:srgbClr val="953735"/>
                  </a:solidFill>
                </a:rPr>
                <a:t>E</a:t>
              </a:r>
              <a:r>
                <a:rPr lang="en-US" altLang="ja-JP" sz="3600" i="1" baseline="-25000" dirty="0" smtClean="0">
                  <a:solidFill>
                    <a:srgbClr val="953735"/>
                  </a:solidFill>
                </a:rPr>
                <a:t>x</a:t>
              </a:r>
              <a:r>
                <a:rPr lang="en-US" altLang="ja-JP" sz="3600" baseline="30000" dirty="0" smtClean="0">
                  <a:solidFill>
                    <a:srgbClr val="953735"/>
                  </a:solidFill>
                </a:rPr>
                <a:t>2</a:t>
              </a:r>
              <a:r>
                <a:rPr lang="en-US" altLang="ja-JP" sz="3600" dirty="0" smtClean="0"/>
                <a:t> </a:t>
              </a:r>
              <a:r>
                <a:rPr lang="en-US" altLang="ja-JP" sz="5400" dirty="0" smtClean="0"/>
                <a:t>-</a:t>
              </a:r>
              <a:r>
                <a:rPr lang="en-US" altLang="ja-JP" sz="3600" dirty="0" smtClean="0"/>
                <a:t> </a:t>
              </a:r>
              <a:r>
                <a:rPr lang="en-US" altLang="ja-JP" sz="3600" i="1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US" altLang="ja-JP" sz="3600" i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lang="en-US" altLang="ja-JP" sz="3600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kumimoji="1" lang="ja-JP" altLang="en-US" sz="36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4346255" y="5288643"/>
              <a:ext cx="4480245" cy="68276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40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716" y="159174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+mj-ea"/>
              </a:rPr>
              <a:t>CMB</a:t>
            </a:r>
            <a:r>
              <a:rPr lang="ja-JP" altLang="en-US" dirty="0" smtClean="0">
                <a:latin typeface="+mj-ea"/>
              </a:rPr>
              <a:t>偏光</a:t>
            </a:r>
            <a:r>
              <a:rPr lang="ja-JP" altLang="en-US" dirty="0" smtClean="0">
                <a:latin typeface="+mj-ea"/>
              </a:rPr>
              <a:t>観測用検出器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32" name="スライド番号プレースホルダー 3"/>
          <p:cNvSpPr txBox="1">
            <a:spLocks/>
          </p:cNvSpPr>
          <p:nvPr/>
        </p:nvSpPr>
        <p:spPr>
          <a:xfrm>
            <a:off x="6562538" y="64404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E87F8-4AF0-7F4F-AC1A-74788CB945A5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545" y="1140979"/>
            <a:ext cx="2005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コヒーレント検出器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15658" y="1125093"/>
            <a:ext cx="5579830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インコヒーレント検出器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最近の主流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35" name="直線コネクタ 34"/>
          <p:cNvCxnSpPr/>
          <p:nvPr/>
        </p:nvCxnSpPr>
        <p:spPr>
          <a:xfrm>
            <a:off x="2486956" y="1510311"/>
            <a:ext cx="0" cy="4851351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2210445" y="1176702"/>
            <a:ext cx="952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+mn-ea"/>
              </a:rPr>
              <a:t>〜</a:t>
            </a:r>
            <a:r>
              <a:rPr kumimoji="1" lang="en-US" altLang="ja-JP" sz="1400" dirty="0" smtClean="0">
                <a:solidFill>
                  <a:srgbClr val="000000"/>
                </a:solidFill>
                <a:latin typeface="+mn-ea"/>
              </a:rPr>
              <a:t>100GHz</a:t>
            </a:r>
            <a:endParaRPr kumimoji="1" lang="ja-JP" altLang="en-US" sz="1400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-1072" y="2134268"/>
            <a:ext cx="2454593" cy="4842492"/>
            <a:chOff x="-10410" y="2050217"/>
            <a:chExt cx="2454593" cy="4842492"/>
          </a:xfrm>
        </p:grpSpPr>
        <p:pic>
          <p:nvPicPr>
            <p:cNvPr id="38" name="図 37" descr="ピクチャ 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996" y="4310854"/>
              <a:ext cx="1713244" cy="1951797"/>
            </a:xfrm>
            <a:prstGeom prst="rect">
              <a:avLst/>
            </a:prstGeom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-8594" y="2050217"/>
              <a:ext cx="2452777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アンテナで拾った電波</a:t>
              </a:r>
              <a:r>
                <a:rPr lang="ja-JP" altLang="en-US" dirty="0" smtClean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を直接</a:t>
              </a:r>
              <a:r>
                <a:rPr lang="ja-JP" altLang="en-US" dirty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増幅・電気信号化</a:t>
              </a:r>
            </a:p>
          </p:txBody>
        </p:sp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10" y="3010381"/>
              <a:ext cx="2454593" cy="1320447"/>
            </a:xfrm>
            <a:prstGeom prst="rect">
              <a:avLst/>
            </a:prstGeom>
          </p:spPr>
        </p:pic>
        <p:sp>
          <p:nvSpPr>
            <p:cNvPr id="41" name="テキスト ボックス 40"/>
            <p:cNvSpPr txBox="1"/>
            <p:nvPr/>
          </p:nvSpPr>
          <p:spPr>
            <a:xfrm>
              <a:off x="328405" y="6246378"/>
              <a:ext cx="1743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+mn-ea"/>
                </a:rPr>
                <a:t>WMAP, QUIET, Planck-LFI</a:t>
              </a:r>
              <a:endParaRPr kumimoji="1" lang="ja-JP" altLang="en-US" dirty="0">
                <a:latin typeface="+mn-ea"/>
              </a:endParaRPr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2622288" y="1653381"/>
            <a:ext cx="3667776" cy="5335895"/>
            <a:chOff x="2612950" y="1569330"/>
            <a:chExt cx="3667776" cy="5335895"/>
          </a:xfrm>
        </p:grpSpPr>
        <p:pic>
          <p:nvPicPr>
            <p:cNvPr id="43" name="Picture 3" descr="psb_bolometer_pho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70" y="4725777"/>
              <a:ext cx="1866176" cy="1495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9" descr="Berkeley_bolometer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17"/>
            <a:stretch/>
          </p:blipFill>
          <p:spPr bwMode="auto">
            <a:xfrm>
              <a:off x="4549608" y="4676381"/>
              <a:ext cx="1693468" cy="157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テキスト ボックス 44"/>
            <p:cNvSpPr txBox="1"/>
            <p:nvPr/>
          </p:nvSpPr>
          <p:spPr>
            <a:xfrm>
              <a:off x="4656321" y="4755324"/>
              <a:ext cx="770188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TES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2694409" y="4793878"/>
              <a:ext cx="538451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PSB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6959" y="2958393"/>
              <a:ext cx="2297869" cy="1624289"/>
            </a:xfrm>
            <a:prstGeom prst="rect">
              <a:avLst/>
            </a:prstGeom>
          </p:spPr>
        </p:pic>
        <p:sp>
          <p:nvSpPr>
            <p:cNvPr id="48" name="テキスト ボックス 47"/>
            <p:cNvSpPr txBox="1"/>
            <p:nvPr/>
          </p:nvSpPr>
          <p:spPr>
            <a:xfrm>
              <a:off x="2612950" y="1569330"/>
              <a:ext cx="3337030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>
                  <a:solidFill>
                    <a:prstClr val="black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ボロメータ（温度計）</a:t>
              </a: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950494" y="2025297"/>
              <a:ext cx="2723823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アンテナで拾った電波を　</a:t>
              </a:r>
              <a:endParaRPr lang="en-US" altLang="ja-JP" dirty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endParaRPr>
            </a:p>
            <a:p>
              <a:pPr algn="ctr"/>
              <a:r>
                <a:rPr lang="ja-JP" altLang="en-US" dirty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熱化、温度変化を測定</a:t>
              </a: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746551" y="6258894"/>
              <a:ext cx="1743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  <a:latin typeface="+mn-ea"/>
                </a:rPr>
                <a:t>BICEP-1, Planck-HFI</a:t>
              </a:r>
              <a:endParaRPr kumimoji="1" lang="ja-JP" altLang="en-US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537516" y="6257242"/>
              <a:ext cx="1743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  <a:latin typeface="+mn-ea"/>
                </a:rPr>
                <a:t>BICEP-2, POLARBEAR</a:t>
              </a:r>
              <a:endParaRPr kumimoji="1" lang="ja-JP" altLang="en-US" dirty="0">
                <a:solidFill>
                  <a:srgbClr val="000000"/>
                </a:solidFill>
                <a:latin typeface="+mn-ea"/>
              </a:endParaRPr>
            </a:p>
          </p:txBody>
        </p:sp>
      </p:grpSp>
      <p:grpSp>
        <p:nvGrpSpPr>
          <p:cNvPr id="52" name="図形グループ 51"/>
          <p:cNvGrpSpPr/>
          <p:nvPr/>
        </p:nvGrpSpPr>
        <p:grpSpPr>
          <a:xfrm>
            <a:off x="6112698" y="1669882"/>
            <a:ext cx="2954655" cy="5027029"/>
            <a:chOff x="6103360" y="1585831"/>
            <a:chExt cx="2954655" cy="5027029"/>
          </a:xfrm>
        </p:grpSpPr>
        <p:pic>
          <p:nvPicPr>
            <p:cNvPr id="53" name="図 52"/>
            <p:cNvPicPr>
              <a:picLocks noChangeAspect="1"/>
            </p:cNvPicPr>
            <p:nvPr/>
          </p:nvPicPr>
          <p:blipFill rotWithShape="1">
            <a:blip r:embed="rId7"/>
            <a:srcRect l="54294" t="-1" b="55697"/>
            <a:stretch/>
          </p:blipFill>
          <p:spPr>
            <a:xfrm>
              <a:off x="6714154" y="3000037"/>
              <a:ext cx="2003878" cy="1561961"/>
            </a:xfrm>
            <a:prstGeom prst="rect">
              <a:avLst/>
            </a:prstGeom>
          </p:spPr>
        </p:pic>
        <p:sp>
          <p:nvSpPr>
            <p:cNvPr id="54" name="テキスト ボックス 53"/>
            <p:cNvSpPr txBox="1"/>
            <p:nvPr/>
          </p:nvSpPr>
          <p:spPr>
            <a:xfrm>
              <a:off x="6772801" y="3999892"/>
              <a:ext cx="8078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solidFill>
                    <a:prstClr val="black"/>
                  </a:solidFill>
                  <a:latin typeface="Calibri"/>
                  <a:ea typeface="ＭＳ Ｐゴシック"/>
                </a:rPr>
                <a:t>超伝導共振器</a:t>
              </a:r>
            </a:p>
          </p:txBody>
        </p:sp>
        <p:pic>
          <p:nvPicPr>
            <p:cNvPr id="55" name="Picture 4" descr="MKIDs with KEK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20465" y="4830389"/>
              <a:ext cx="2609484" cy="1359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6545839" y="4911096"/>
              <a:ext cx="79240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MKIDs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280726" y="1585831"/>
              <a:ext cx="2608381" cy="369332"/>
            </a:xfrm>
            <a:prstGeom prst="rect">
              <a:avLst/>
            </a:prstGeom>
            <a:solidFill>
              <a:srgbClr val="FDEAD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>
                  <a:solidFill>
                    <a:prstClr val="black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量子型超伝導検出器</a:t>
              </a:r>
              <a:endParaRPr lang="ja-JP" altLang="en-US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103360" y="2008573"/>
              <a:ext cx="2954655" cy="923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アンテナで拾った電波で　</a:t>
              </a:r>
            </a:p>
            <a:p>
              <a:pPr algn="ctr"/>
              <a:r>
                <a:rPr lang="ja-JP" altLang="en-US" dirty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クーパー対を解離、</a:t>
              </a:r>
              <a:endParaRPr lang="en-US" altLang="ja-JP" dirty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endParaRPr>
            </a:p>
            <a:p>
              <a:pPr algn="ctr"/>
              <a:r>
                <a:rPr lang="ja-JP" altLang="en-US" dirty="0">
                  <a:solidFill>
                    <a:prstClr val="black"/>
                  </a:solidFill>
                  <a:latin typeface="HG丸ｺﾞｼｯｸM-PRO"/>
                  <a:ea typeface="HG丸ｺﾞｼｯｸM-PRO"/>
                  <a:cs typeface="HG丸ｺﾞｼｯｸM-PRO"/>
                </a:rPr>
                <a:t>インダクタンス変化を測定</a:t>
              </a:r>
              <a:endParaRPr lang="en-US" altLang="ja-JP" dirty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420465" y="6243528"/>
              <a:ext cx="1743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0000"/>
                  </a:solidFill>
                  <a:latin typeface="+mn-ea"/>
                </a:rPr>
                <a:t>GroundBIRD</a:t>
              </a:r>
              <a:endParaRPr kumimoji="1" lang="ja-JP" altLang="en-US" dirty="0">
                <a:solidFill>
                  <a:srgbClr val="00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3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716" y="159174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+mj-ea"/>
              </a:rPr>
              <a:t>CMB</a:t>
            </a:r>
            <a:r>
              <a:rPr lang="ja-JP" altLang="en-US" dirty="0" smtClean="0">
                <a:latin typeface="+mj-ea"/>
              </a:rPr>
              <a:t>偏光実験のアプローチ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395817" y="1334605"/>
            <a:ext cx="4661907" cy="2824508"/>
          </a:xfrm>
          <a:prstGeom prst="ellipse">
            <a:avLst/>
          </a:prstGeom>
          <a:ln w="3175" cap="rnd" cmpd="sng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" name="図形グループ 5"/>
          <p:cNvGrpSpPr/>
          <p:nvPr/>
        </p:nvGrpSpPr>
        <p:grpSpPr>
          <a:xfrm>
            <a:off x="3333148" y="2548155"/>
            <a:ext cx="1254180" cy="1532132"/>
            <a:chOff x="2460584" y="2718780"/>
            <a:chExt cx="1254180" cy="153213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636244">
              <a:off x="2615481" y="3151629"/>
              <a:ext cx="1163686" cy="103488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460584" y="2718780"/>
              <a:ext cx="878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800080"/>
                  </a:solidFill>
                  <a:latin typeface="Calibri"/>
                  <a:ea typeface="ＭＳ Ｐゴシック"/>
                </a:rPr>
                <a:t>CMB</a:t>
              </a:r>
              <a:endParaRPr lang="ja-JP" altLang="en-US" sz="2800" dirty="0">
                <a:solidFill>
                  <a:srgbClr val="800080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>
            <a:off x="43293" y="2939837"/>
            <a:ext cx="3960238" cy="3867519"/>
            <a:chOff x="43293" y="2939837"/>
            <a:chExt cx="3960238" cy="3867519"/>
          </a:xfrm>
        </p:grpSpPr>
        <p:sp>
          <p:nvSpPr>
            <p:cNvPr id="9" name="アーチ 8"/>
            <p:cNvSpPr/>
            <p:nvPr/>
          </p:nvSpPr>
          <p:spPr>
            <a:xfrm>
              <a:off x="2123762" y="3399079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アーチ 10"/>
            <p:cNvSpPr/>
            <p:nvPr/>
          </p:nvSpPr>
          <p:spPr>
            <a:xfrm rot="10800000">
              <a:off x="2123762" y="4726463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アーチ 11"/>
            <p:cNvSpPr/>
            <p:nvPr/>
          </p:nvSpPr>
          <p:spPr>
            <a:xfrm rot="16200000">
              <a:off x="1490408" y="4067660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アーチ 12"/>
            <p:cNvSpPr/>
            <p:nvPr/>
          </p:nvSpPr>
          <p:spPr>
            <a:xfrm rot="5400000">
              <a:off x="2788963" y="4070465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561242" y="2939837"/>
              <a:ext cx="122248" cy="499994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561242" y="5364886"/>
              <a:ext cx="122248" cy="502592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817975" y="2939837"/>
              <a:ext cx="1865515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17976" y="5752017"/>
              <a:ext cx="1865514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17975" y="2939837"/>
              <a:ext cx="122248" cy="292764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94516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579471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294516" y="4343522"/>
              <a:ext cx="122248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881365" y="4343522"/>
              <a:ext cx="122166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294515" y="6076939"/>
              <a:ext cx="2709015" cy="1154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561324" y="6076939"/>
              <a:ext cx="122166" cy="6233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16469" y="4343522"/>
              <a:ext cx="716288" cy="136969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293" y="3577916"/>
              <a:ext cx="805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kumimoji="1" lang="en-US" altLang="ja-JP" sz="4000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755645" y="6099470"/>
              <a:ext cx="8002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2">
                      <a:lumMod val="75000"/>
                    </a:schemeClr>
                  </a:solidFill>
                </a:rPr>
                <a:t>x</a:t>
              </a:r>
              <a:r>
                <a:rPr kumimoji="1" lang="en-US" altLang="ja-JP" sz="4000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413907" y="1498049"/>
            <a:ext cx="3541354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直交したアンテナで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直線偏光を測定</a:t>
            </a:r>
            <a:endParaRPr kumimoji="1" lang="ja-JP" altLang="en-US" sz="32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37184" y="6104853"/>
            <a:ext cx="4114828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これだけじゃ向きはわからない</a:t>
            </a:r>
            <a:endParaRPr kumimoji="1" lang="ja-JP" altLang="en-US" sz="24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346255" y="4503151"/>
            <a:ext cx="4552417" cy="1477328"/>
            <a:chOff x="4346255" y="4503151"/>
            <a:chExt cx="4552417" cy="1477328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4395817" y="4503151"/>
              <a:ext cx="450285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dirty="0" smtClean="0"/>
                <a:t>無偏光成分：　</a:t>
              </a:r>
              <a:r>
                <a:rPr kumimoji="1" lang="en-US" altLang="ja-JP" sz="3600" i="1" dirty="0" smtClean="0">
                  <a:solidFill>
                    <a:srgbClr val="953735"/>
                  </a:solidFill>
                </a:rPr>
                <a:t>E</a:t>
              </a:r>
              <a:r>
                <a:rPr kumimoji="1" lang="en-US" altLang="ja-JP" sz="3600" i="1" baseline="-25000" dirty="0" smtClean="0">
                  <a:solidFill>
                    <a:srgbClr val="953735"/>
                  </a:solidFill>
                </a:rPr>
                <a:t>x</a:t>
              </a:r>
              <a:r>
                <a:rPr kumimoji="1" lang="en-US" altLang="ja-JP" sz="3600" baseline="30000" dirty="0" smtClean="0">
                  <a:solidFill>
                    <a:srgbClr val="953735"/>
                  </a:solidFill>
                </a:rPr>
                <a:t>2</a:t>
              </a:r>
              <a:r>
                <a:rPr kumimoji="1" lang="en-US" altLang="ja-JP" sz="3600" dirty="0" smtClean="0"/>
                <a:t> + </a:t>
              </a:r>
              <a:r>
                <a:rPr kumimoji="1" lang="en-US" altLang="ja-JP" sz="3600" i="1" dirty="0" smtClean="0">
                  <a:solidFill>
                    <a:srgbClr val="376092"/>
                  </a:solidFill>
                </a:rPr>
                <a:t>E</a:t>
              </a:r>
              <a:r>
                <a:rPr kumimoji="1" lang="en-US" altLang="ja-JP" sz="3600" i="1" baseline="-25000" dirty="0" smtClean="0">
                  <a:solidFill>
                    <a:srgbClr val="376092"/>
                  </a:solidFill>
                </a:rPr>
                <a:t>y</a:t>
              </a:r>
              <a:r>
                <a:rPr kumimoji="1" lang="en-US" altLang="ja-JP" sz="3600" baseline="30000" dirty="0" smtClean="0">
                  <a:solidFill>
                    <a:srgbClr val="376092"/>
                  </a:solidFill>
                </a:rPr>
                <a:t>2</a:t>
              </a:r>
            </a:p>
            <a:p>
              <a:r>
                <a:rPr lang="ja-JP" altLang="en-US" sz="3600" dirty="0" smtClean="0"/>
                <a:t>偏光成分　</a:t>
              </a:r>
              <a:r>
                <a:rPr lang="en-US" altLang="ja-JP" sz="3600" dirty="0" smtClean="0"/>
                <a:t> </a:t>
              </a:r>
              <a:r>
                <a:rPr lang="ja-JP" altLang="en-US" sz="3600" dirty="0" smtClean="0"/>
                <a:t>：　</a:t>
              </a:r>
              <a:r>
                <a:rPr lang="en-US" altLang="ja-JP" sz="3600" i="1" dirty="0" smtClean="0">
                  <a:solidFill>
                    <a:srgbClr val="953735"/>
                  </a:solidFill>
                </a:rPr>
                <a:t>E</a:t>
              </a:r>
              <a:r>
                <a:rPr lang="en-US" altLang="ja-JP" sz="3600" i="1" baseline="-25000" dirty="0" smtClean="0">
                  <a:solidFill>
                    <a:srgbClr val="953735"/>
                  </a:solidFill>
                </a:rPr>
                <a:t>x</a:t>
              </a:r>
              <a:r>
                <a:rPr lang="en-US" altLang="ja-JP" sz="3600" baseline="30000" dirty="0" smtClean="0">
                  <a:solidFill>
                    <a:srgbClr val="953735"/>
                  </a:solidFill>
                </a:rPr>
                <a:t>2</a:t>
              </a:r>
              <a:r>
                <a:rPr lang="en-US" altLang="ja-JP" sz="3600" dirty="0" smtClean="0"/>
                <a:t> </a:t>
              </a:r>
              <a:r>
                <a:rPr lang="en-US" altLang="ja-JP" sz="5400" dirty="0" smtClean="0"/>
                <a:t>-</a:t>
              </a:r>
              <a:r>
                <a:rPr lang="en-US" altLang="ja-JP" sz="3600" dirty="0" smtClean="0"/>
                <a:t> </a:t>
              </a:r>
              <a:r>
                <a:rPr lang="en-US" altLang="ja-JP" sz="3600" i="1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US" altLang="ja-JP" sz="3600" i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lang="en-US" altLang="ja-JP" sz="3600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kumimoji="1" lang="ja-JP" altLang="en-US" sz="36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4346255" y="5288643"/>
              <a:ext cx="4480245" cy="68276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333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grpSp>
        <p:nvGrpSpPr>
          <p:cNvPr id="31" name="図形グループ 30"/>
          <p:cNvGrpSpPr/>
          <p:nvPr/>
        </p:nvGrpSpPr>
        <p:grpSpPr>
          <a:xfrm>
            <a:off x="43293" y="1460395"/>
            <a:ext cx="3960238" cy="3867519"/>
            <a:chOff x="43293" y="2939837"/>
            <a:chExt cx="3960238" cy="3867519"/>
          </a:xfrm>
        </p:grpSpPr>
        <p:sp>
          <p:nvSpPr>
            <p:cNvPr id="9" name="アーチ 8"/>
            <p:cNvSpPr/>
            <p:nvPr/>
          </p:nvSpPr>
          <p:spPr>
            <a:xfrm>
              <a:off x="2123762" y="3399079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アーチ 10"/>
            <p:cNvSpPr/>
            <p:nvPr/>
          </p:nvSpPr>
          <p:spPr>
            <a:xfrm rot="10800000">
              <a:off x="2123762" y="4726463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アーチ 11"/>
            <p:cNvSpPr/>
            <p:nvPr/>
          </p:nvSpPr>
          <p:spPr>
            <a:xfrm rot="16200000">
              <a:off x="1490408" y="4067660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アーチ 12"/>
            <p:cNvSpPr/>
            <p:nvPr/>
          </p:nvSpPr>
          <p:spPr>
            <a:xfrm rot="5400000">
              <a:off x="2788963" y="4070465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561242" y="2939837"/>
              <a:ext cx="122248" cy="499994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561242" y="5364886"/>
              <a:ext cx="122248" cy="502592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817975" y="2939837"/>
              <a:ext cx="1865515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17976" y="5752017"/>
              <a:ext cx="1865514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17975" y="2939837"/>
              <a:ext cx="122248" cy="292764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94516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579471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294516" y="4343522"/>
              <a:ext cx="122248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881365" y="4343522"/>
              <a:ext cx="122166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294515" y="6076939"/>
              <a:ext cx="2709015" cy="1154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561324" y="6076939"/>
              <a:ext cx="122166" cy="6233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16469" y="4343522"/>
              <a:ext cx="716288" cy="136969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293" y="3577916"/>
              <a:ext cx="805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kumimoji="1" lang="en-US" altLang="ja-JP" sz="4000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755645" y="6099470"/>
              <a:ext cx="8002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2">
                      <a:lumMod val="75000"/>
                    </a:schemeClr>
                  </a:solidFill>
                </a:rPr>
                <a:t>x</a:t>
              </a:r>
              <a:r>
                <a:rPr kumimoji="1" lang="en-US" altLang="ja-JP" sz="4000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1684263" y="5448522"/>
            <a:ext cx="1677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srgbClr val="953735"/>
                </a:solidFill>
              </a:rPr>
              <a:t>E</a:t>
            </a:r>
            <a:r>
              <a:rPr lang="en-US" altLang="ja-JP" sz="3600" i="1" baseline="-25000" dirty="0" smtClean="0">
                <a:solidFill>
                  <a:srgbClr val="953735"/>
                </a:solidFill>
              </a:rPr>
              <a:t>x</a:t>
            </a:r>
            <a:r>
              <a:rPr lang="en-US" altLang="ja-JP" sz="3600" baseline="30000" dirty="0" smtClean="0">
                <a:solidFill>
                  <a:srgbClr val="953735"/>
                </a:solidFill>
              </a:rPr>
              <a:t>2</a:t>
            </a:r>
            <a:r>
              <a:rPr lang="en-US" altLang="ja-JP" sz="3600" dirty="0" smtClean="0"/>
              <a:t> </a:t>
            </a:r>
            <a:r>
              <a:rPr lang="en-US" altLang="ja-JP" sz="5400" dirty="0" smtClean="0"/>
              <a:t>-</a:t>
            </a:r>
            <a:r>
              <a:rPr lang="en-US" altLang="ja-JP" sz="3600" dirty="0" smtClean="0"/>
              <a:t> </a:t>
            </a:r>
            <a:r>
              <a:rPr lang="en-US" altLang="ja-JP" sz="3600" i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altLang="ja-JP" sz="3600" i="1" baseline="-25000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altLang="ja-JP" sz="36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kumimoji="1" lang="ja-JP" altLang="en-US" sz="36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46796" y="2266319"/>
            <a:ext cx="7617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182196" y="1282533"/>
            <a:ext cx="5139660" cy="3941363"/>
            <a:chOff x="4182196" y="1282533"/>
            <a:chExt cx="5139660" cy="3941363"/>
          </a:xfrm>
        </p:grpSpPr>
        <p:sp>
          <p:nvSpPr>
            <p:cNvPr id="33" name="アーチ 32"/>
            <p:cNvSpPr/>
            <p:nvPr/>
          </p:nvSpPr>
          <p:spPr>
            <a:xfrm rot="18902297">
              <a:off x="5759385" y="1719677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4" name="アーチ 33"/>
            <p:cNvSpPr/>
            <p:nvPr/>
          </p:nvSpPr>
          <p:spPr>
            <a:xfrm rot="8102297">
              <a:off x="6697360" y="2658907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5" name="アーチ 34"/>
            <p:cNvSpPr/>
            <p:nvPr/>
          </p:nvSpPr>
          <p:spPr>
            <a:xfrm rot="13502297">
              <a:off x="5783679" y="2640301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アーチ 35"/>
            <p:cNvSpPr/>
            <p:nvPr/>
          </p:nvSpPr>
          <p:spPr>
            <a:xfrm rot="2702297">
              <a:off x="6704491" y="1724682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 rot="18902297">
              <a:off x="5806442" y="1419351"/>
              <a:ext cx="122248" cy="49999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 rot="18902297">
              <a:off x="7520982" y="3134885"/>
              <a:ext cx="122248" cy="50259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 rot="18902297">
              <a:off x="4182196" y="2091499"/>
              <a:ext cx="1865515" cy="1154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 rot="18902297">
              <a:off x="6169380" y="4081339"/>
              <a:ext cx="1865514" cy="1154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 rot="18902297">
              <a:off x="5430672" y="2296255"/>
              <a:ext cx="122248" cy="292764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 rot="18902297">
              <a:off x="5729634" y="3254123"/>
              <a:ext cx="424060" cy="13696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正方形/長方形 42"/>
            <p:cNvSpPr/>
            <p:nvPr/>
          </p:nvSpPr>
          <p:spPr>
            <a:xfrm rot="18902297">
              <a:off x="7346420" y="1639496"/>
              <a:ext cx="424060" cy="13696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正方形/長方形 43"/>
            <p:cNvSpPr/>
            <p:nvPr/>
          </p:nvSpPr>
          <p:spPr>
            <a:xfrm rot="18902297">
              <a:off x="6378608" y="3110460"/>
              <a:ext cx="122248" cy="18488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正方形/長方形 44"/>
            <p:cNvSpPr/>
            <p:nvPr/>
          </p:nvSpPr>
          <p:spPr>
            <a:xfrm rot="18902297">
              <a:off x="8209021" y="1282533"/>
              <a:ext cx="122166" cy="18488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正方形/長方形 45"/>
            <p:cNvSpPr/>
            <p:nvPr/>
          </p:nvSpPr>
          <p:spPr>
            <a:xfrm rot="18902297">
              <a:off x="6612841" y="3676485"/>
              <a:ext cx="2709015" cy="1154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正方形/長方形 46"/>
            <p:cNvSpPr/>
            <p:nvPr/>
          </p:nvSpPr>
          <p:spPr>
            <a:xfrm rot="18902297">
              <a:off x="8066892" y="3621028"/>
              <a:ext cx="122166" cy="62338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正方形/長方形 47"/>
            <p:cNvSpPr/>
            <p:nvPr/>
          </p:nvSpPr>
          <p:spPr>
            <a:xfrm rot="18902297">
              <a:off x="4924103" y="3912659"/>
              <a:ext cx="716288" cy="1369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935500" y="4508748"/>
              <a:ext cx="21846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accent3">
                      <a:lumMod val="75000"/>
                    </a:schemeClr>
                  </a:solidFill>
                </a:rPr>
                <a:t>(</a:t>
              </a:r>
              <a:r>
                <a:rPr kumimoji="1" lang="en-US" altLang="ja-JP" sz="4000" i="1" dirty="0" err="1" smtClean="0">
                  <a:solidFill>
                    <a:srgbClr val="953735"/>
                  </a:solidFill>
                </a:rPr>
                <a:t>E</a:t>
              </a:r>
              <a:r>
                <a:rPr kumimoji="1" lang="en-US" altLang="ja-JP" sz="4000" i="1" baseline="-25000" dirty="0" err="1" smtClean="0">
                  <a:solidFill>
                    <a:srgbClr val="953735"/>
                  </a:solidFill>
                </a:rPr>
                <a:t>x</a:t>
              </a:r>
              <a:r>
                <a:rPr kumimoji="1" lang="en-US" altLang="ja-JP" sz="4000" dirty="0" err="1" smtClean="0">
                  <a:solidFill>
                    <a:schemeClr val="accent3">
                      <a:lumMod val="75000"/>
                    </a:schemeClr>
                  </a:solidFill>
                </a:rPr>
                <a:t>+</a:t>
              </a:r>
              <a:r>
                <a:rPr kumimoji="1" lang="en-US" altLang="ja-JP" sz="4000" i="1" dirty="0" err="1" smtClean="0">
                  <a:solidFill>
                    <a:srgbClr val="376092"/>
                  </a:solidFill>
                </a:rPr>
                <a:t>E</a:t>
              </a:r>
              <a:r>
                <a:rPr kumimoji="1" lang="en-US" altLang="ja-JP" sz="4000" i="1" baseline="-25000" dirty="0" err="1" smtClean="0">
                  <a:solidFill>
                    <a:srgbClr val="376092"/>
                  </a:solidFill>
                </a:rPr>
                <a:t>y</a:t>
              </a:r>
              <a:r>
                <a:rPr kumimoji="1" lang="en-US" altLang="ja-JP" sz="4000" dirty="0" smtClean="0">
                  <a:solidFill>
                    <a:schemeClr val="accent3">
                      <a:lumMod val="75000"/>
                    </a:schemeClr>
                  </a:solidFill>
                </a:rPr>
                <a:t>)</a:t>
              </a:r>
              <a:r>
                <a:rPr kumimoji="1" lang="en-US" altLang="ja-JP" sz="4000" baseline="30000" dirty="0" smtClean="0">
                  <a:solidFill>
                    <a:schemeClr val="accent3">
                      <a:lumMod val="75000"/>
                    </a:schemeClr>
                  </a:solidFill>
                </a:rPr>
                <a:t>2</a:t>
              </a:r>
              <a:r>
                <a:rPr kumimoji="1" lang="en-US" altLang="ja-JP" sz="4000" dirty="0" smtClean="0">
                  <a:solidFill>
                    <a:schemeClr val="accent3">
                      <a:lumMod val="75000"/>
                    </a:schemeClr>
                  </a:solidFill>
                </a:rPr>
                <a:t>/2</a:t>
              </a:r>
              <a:endParaRPr kumimoji="1" lang="ja-JP" altLang="en-US" sz="4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200630" y="4437836"/>
              <a:ext cx="2086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rgbClr val="604A7B"/>
                  </a:solidFill>
                </a:rPr>
                <a:t>(</a:t>
              </a:r>
              <a:r>
                <a:rPr kumimoji="1" lang="en-US" altLang="ja-JP" sz="4000" i="1" dirty="0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2">
                      <a:lumMod val="75000"/>
                    </a:schemeClr>
                  </a:solidFill>
                </a:rPr>
                <a:t>x</a:t>
              </a:r>
              <a:r>
                <a:rPr kumimoji="1" lang="en-US" altLang="ja-JP" sz="4000" dirty="0" smtClean="0">
                  <a:solidFill>
                    <a:srgbClr val="604A7B"/>
                  </a:solidFill>
                </a:rPr>
                <a:t>-</a:t>
              </a:r>
              <a:r>
                <a:rPr kumimoji="1" lang="en-US" altLang="ja-JP" sz="4000" i="1" dirty="0" err="1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err="1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kumimoji="1" lang="en-US" altLang="ja-JP" sz="4000" dirty="0" smtClean="0">
                  <a:solidFill>
                    <a:srgbClr val="604A7B"/>
                  </a:solidFill>
                </a:rPr>
                <a:t>)</a:t>
              </a:r>
              <a:r>
                <a:rPr kumimoji="1" lang="en-US" altLang="ja-JP" sz="4000" baseline="30000" dirty="0" smtClean="0">
                  <a:solidFill>
                    <a:srgbClr val="604A7B"/>
                  </a:solidFill>
                </a:rPr>
                <a:t>2</a:t>
              </a:r>
              <a:r>
                <a:rPr kumimoji="1" lang="en-US" altLang="ja-JP" sz="4000" dirty="0" smtClean="0">
                  <a:solidFill>
                    <a:srgbClr val="604A7B"/>
                  </a:solidFill>
                </a:rPr>
                <a:t>/2</a:t>
              </a:r>
              <a:endParaRPr kumimoji="1" lang="ja-JP" altLang="en-US" sz="4000" dirty="0">
                <a:solidFill>
                  <a:srgbClr val="604A7B"/>
                </a:solidFill>
              </a:endParaRPr>
            </a:p>
          </p:txBody>
        </p:sp>
      </p:grpSp>
      <p:sp>
        <p:nvSpPr>
          <p:cNvPr id="52" name="テキスト ボックス 51"/>
          <p:cNvSpPr txBox="1"/>
          <p:nvPr/>
        </p:nvSpPr>
        <p:spPr>
          <a:xfrm>
            <a:off x="4414160" y="5246313"/>
            <a:ext cx="45066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kumimoji="1" lang="en-US" altLang="ja-JP" sz="4000" i="1" dirty="0" err="1" smtClean="0">
                <a:solidFill>
                  <a:srgbClr val="953735"/>
                </a:solidFill>
              </a:rPr>
              <a:t>E</a:t>
            </a:r>
            <a:r>
              <a:rPr kumimoji="1" lang="en-US" altLang="ja-JP" sz="4000" i="1" baseline="-25000" dirty="0" err="1" smtClean="0">
                <a:solidFill>
                  <a:srgbClr val="953735"/>
                </a:solidFill>
              </a:rPr>
              <a:t>x</a:t>
            </a:r>
            <a:r>
              <a:rPr kumimoji="1" lang="en-US" altLang="ja-JP" sz="4000" dirty="0" err="1" smtClean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kumimoji="1" lang="en-US" altLang="ja-JP" sz="4000" i="1" dirty="0" err="1" smtClean="0">
                <a:solidFill>
                  <a:srgbClr val="376092"/>
                </a:solidFill>
              </a:rPr>
              <a:t>E</a:t>
            </a:r>
            <a:r>
              <a:rPr kumimoji="1" lang="en-US" altLang="ja-JP" sz="4000" i="1" baseline="-25000" dirty="0" err="1" smtClean="0">
                <a:solidFill>
                  <a:srgbClr val="376092"/>
                </a:solidFill>
              </a:rPr>
              <a:t>y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kumimoji="1" lang="en-US" altLang="ja-JP" sz="4000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/2 </a:t>
            </a:r>
            <a:r>
              <a:rPr kumimoji="1" lang="en-US" altLang="ja-JP" sz="4800" dirty="0" smtClean="0">
                <a:solidFill>
                  <a:srgbClr val="000000"/>
                </a:solidFill>
              </a:rPr>
              <a:t>-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ja-JP" sz="4000" dirty="0">
                <a:solidFill>
                  <a:srgbClr val="604A7B"/>
                </a:solidFill>
              </a:rPr>
              <a:t>(</a:t>
            </a:r>
            <a:r>
              <a:rPr lang="en-US" altLang="ja-JP" sz="4000" i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altLang="ja-JP" sz="4000" i="1" baseline="-25000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altLang="ja-JP" sz="4000" dirty="0">
                <a:solidFill>
                  <a:srgbClr val="604A7B"/>
                </a:solidFill>
              </a:rPr>
              <a:t>-</a:t>
            </a:r>
            <a:r>
              <a:rPr lang="en-US" altLang="ja-JP" sz="4000" i="1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altLang="ja-JP" sz="4000" i="1" baseline="-25000" dirty="0" err="1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altLang="ja-JP" sz="4000" dirty="0">
                <a:solidFill>
                  <a:srgbClr val="604A7B"/>
                </a:solidFill>
              </a:rPr>
              <a:t>)</a:t>
            </a:r>
            <a:r>
              <a:rPr lang="en-US" altLang="ja-JP" sz="4000" baseline="30000" dirty="0">
                <a:solidFill>
                  <a:srgbClr val="604A7B"/>
                </a:solidFill>
              </a:rPr>
              <a:t>2</a:t>
            </a:r>
            <a:r>
              <a:rPr lang="en-US" altLang="ja-JP" sz="4000" dirty="0">
                <a:solidFill>
                  <a:srgbClr val="604A7B"/>
                </a:solidFill>
              </a:rPr>
              <a:t>/2</a:t>
            </a:r>
            <a:endParaRPr lang="ja-JP" altLang="en-US" sz="4000" dirty="0">
              <a:solidFill>
                <a:srgbClr val="604A7B"/>
              </a:solidFill>
            </a:endParaRPr>
          </a:p>
          <a:p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kumimoji="1" lang="en-US" altLang="ja-JP" sz="4000" dirty="0" smtClean="0"/>
              <a:t>= 2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ja-JP" sz="4000" i="1" dirty="0" err="1" smtClean="0">
                <a:solidFill>
                  <a:srgbClr val="953735"/>
                </a:solidFill>
              </a:rPr>
              <a:t>E</a:t>
            </a:r>
            <a:r>
              <a:rPr lang="en-US" altLang="ja-JP" sz="4000" i="1" baseline="-25000" dirty="0" err="1" smtClean="0">
                <a:solidFill>
                  <a:srgbClr val="953735"/>
                </a:solidFill>
              </a:rPr>
              <a:t>x</a:t>
            </a:r>
            <a:r>
              <a:rPr lang="en-US" altLang="ja-JP" sz="4000" i="1" dirty="0" err="1" smtClean="0">
                <a:solidFill>
                  <a:srgbClr val="376092"/>
                </a:solidFill>
              </a:rPr>
              <a:t>E</a:t>
            </a:r>
            <a:r>
              <a:rPr lang="en-US" altLang="ja-JP" sz="4000" i="1" baseline="-25000" dirty="0" err="1" smtClean="0">
                <a:solidFill>
                  <a:srgbClr val="376092"/>
                </a:solidFill>
              </a:rPr>
              <a:t>y</a:t>
            </a:r>
            <a:endParaRPr kumimoji="1" lang="ja-JP" altLang="en-US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58444" y="1908033"/>
            <a:ext cx="7277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/>
              <a:t>U</a:t>
            </a:r>
            <a:endParaRPr kumimoji="1" lang="ja-JP" altLang="en-US" sz="66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850759" y="3016029"/>
            <a:ext cx="5898770" cy="304698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偏光の全ての情報（大きさと向き</a:t>
            </a:r>
            <a:r>
              <a:rPr lang="en-US" altLang="ja-JP" sz="3200" dirty="0" smtClean="0"/>
              <a:t>)</a:t>
            </a:r>
          </a:p>
          <a:p>
            <a:r>
              <a:rPr kumimoji="1" lang="ja-JP" altLang="en-US" sz="3200" dirty="0" smtClean="0"/>
              <a:t>が得られる</a:t>
            </a:r>
            <a:endParaRPr kumimoji="1" lang="en-US" altLang="ja-JP" sz="3200" dirty="0" smtClean="0"/>
          </a:p>
          <a:p>
            <a:r>
              <a:rPr lang="en-US" altLang="ja-JP" sz="3200" dirty="0"/>
              <a:t>	</a:t>
            </a:r>
            <a:r>
              <a:rPr lang="ja-JP" altLang="en-US" sz="3200" dirty="0" smtClean="0"/>
              <a:t>大きさ</a:t>
            </a:r>
            <a:r>
              <a:rPr lang="en-US" altLang="ja-JP" sz="3200" dirty="0" smtClean="0"/>
              <a:t> 	= √(Q</a:t>
            </a:r>
            <a:r>
              <a:rPr lang="en-US" altLang="ja-JP" sz="3200" baseline="30000" dirty="0" smtClean="0"/>
              <a:t>2</a:t>
            </a:r>
            <a:r>
              <a:rPr lang="en-US" altLang="ja-JP" sz="3200" dirty="0" smtClean="0"/>
              <a:t> + U</a:t>
            </a:r>
            <a:r>
              <a:rPr lang="en-US" altLang="ja-JP" sz="3200" baseline="30000" dirty="0" smtClean="0"/>
              <a:t>2</a:t>
            </a:r>
            <a:r>
              <a:rPr lang="en-US" altLang="ja-JP" sz="3200" dirty="0" smtClean="0"/>
              <a:t>)</a:t>
            </a:r>
          </a:p>
          <a:p>
            <a:r>
              <a:rPr kumimoji="1" lang="en-US" altLang="ja-JP" sz="3200" dirty="0"/>
              <a:t>	</a:t>
            </a:r>
            <a:r>
              <a:rPr kumimoji="1" lang="ja-JP" altLang="en-US" sz="3200" dirty="0" smtClean="0"/>
              <a:t>向き</a:t>
            </a:r>
            <a:r>
              <a:rPr kumimoji="1" lang="en-US" altLang="ja-JP" sz="3200" dirty="0" smtClean="0"/>
              <a:t> 		= 1/2arctan(U/Q)</a:t>
            </a:r>
          </a:p>
          <a:p>
            <a:endParaRPr lang="en-US" altLang="ja-JP" sz="3200" dirty="0"/>
          </a:p>
          <a:p>
            <a:r>
              <a:rPr kumimoji="1" lang="en-US" altLang="ja-JP" sz="3200" dirty="0" smtClean="0">
                <a:sym typeface="Wingdings"/>
              </a:rPr>
              <a:t> </a:t>
            </a:r>
            <a:r>
              <a:rPr kumimoji="1" lang="ja-JP" altLang="en-US" sz="3200" dirty="0" smtClean="0"/>
              <a:t>偏光強度分布図ができる。</a:t>
            </a:r>
            <a:endParaRPr kumimoji="1" lang="en-US" altLang="ja-JP" sz="3200" dirty="0" smtClean="0"/>
          </a:p>
        </p:txBody>
      </p:sp>
      <p:sp>
        <p:nvSpPr>
          <p:cNvPr id="49" name="タイトル 1"/>
          <p:cNvSpPr txBox="1">
            <a:spLocks/>
          </p:cNvSpPr>
          <p:nvPr/>
        </p:nvSpPr>
        <p:spPr>
          <a:xfrm>
            <a:off x="418716" y="159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>
                <a:latin typeface="+mj-ea"/>
              </a:rPr>
              <a:t>CMB</a:t>
            </a:r>
            <a:r>
              <a:rPr lang="ja-JP" altLang="en-US" smtClean="0">
                <a:latin typeface="+mj-ea"/>
              </a:rPr>
              <a:t>偏光実験のアプローチ</a:t>
            </a:r>
            <a:endParaRPr lang="ja-JP" altLang="en-US" dirty="0">
              <a:latin typeface="+mj-ea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419" y="354540"/>
            <a:ext cx="4996191" cy="509941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80252" y="3081328"/>
            <a:ext cx="4634602" cy="224676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+mn-ea"/>
              </a:rPr>
              <a:t>後は、パターン分析にかけて</a:t>
            </a:r>
            <a:endParaRPr kumimoji="1" lang="en-US" altLang="ja-JP" sz="2800" dirty="0" smtClean="0">
              <a:latin typeface="+mn-ea"/>
            </a:endParaRPr>
          </a:p>
          <a:p>
            <a:pPr marL="285750" indent="-285750">
              <a:buFont typeface="Arial"/>
              <a:buChar char="•"/>
            </a:pPr>
            <a:r>
              <a:rPr lang="ja-JP" altLang="en-US" sz="2800" dirty="0" smtClean="0">
                <a:latin typeface="+mn-ea"/>
              </a:rPr>
              <a:t>パリティ：</a:t>
            </a:r>
            <a:r>
              <a:rPr lang="en-US" altLang="ja-JP" sz="2800" dirty="0" smtClean="0">
                <a:latin typeface="+mn-ea"/>
              </a:rPr>
              <a:t>E</a:t>
            </a:r>
            <a:r>
              <a:rPr lang="ja-JP" altLang="en-US" sz="2800" dirty="0" smtClean="0">
                <a:latin typeface="+mn-ea"/>
              </a:rPr>
              <a:t>モード</a:t>
            </a:r>
            <a:r>
              <a:rPr lang="en-US" altLang="ja-JP" sz="2800" dirty="0" smtClean="0">
                <a:latin typeface="+mn-ea"/>
              </a:rPr>
              <a:t> or B</a:t>
            </a:r>
            <a:r>
              <a:rPr lang="ja-JP" altLang="en-US" sz="2800" dirty="0" smtClean="0">
                <a:latin typeface="+mn-ea"/>
              </a:rPr>
              <a:t>モード</a:t>
            </a:r>
            <a:endParaRPr lang="en-US" altLang="ja-JP" sz="2800" dirty="0" smtClean="0">
              <a:latin typeface="+mn-ea"/>
            </a:endParaRPr>
          </a:p>
          <a:p>
            <a:pPr marL="285750" indent="-285750">
              <a:buFont typeface="Arial"/>
              <a:buChar char="•"/>
            </a:pPr>
            <a:r>
              <a:rPr kumimoji="1" lang="ja-JP" altLang="en-US" sz="2800" dirty="0" smtClean="0">
                <a:latin typeface="+mn-ea"/>
              </a:rPr>
              <a:t>角度相関</a:t>
            </a:r>
            <a:endParaRPr kumimoji="1" lang="en-US" altLang="ja-JP" sz="2800" dirty="0" smtClean="0">
              <a:latin typeface="+mn-ea"/>
            </a:endParaRPr>
          </a:p>
          <a:p>
            <a:r>
              <a:rPr lang="ja-JP" altLang="en-US" sz="2800" dirty="0" smtClean="0">
                <a:latin typeface="+mn-ea"/>
              </a:rPr>
              <a:t>方向に依らない揺らぎを</a:t>
            </a:r>
            <a:endParaRPr lang="en-US" altLang="ja-JP" sz="2800" dirty="0" smtClean="0">
              <a:latin typeface="+mn-ea"/>
            </a:endParaRPr>
          </a:p>
          <a:p>
            <a:r>
              <a:rPr lang="ja-JP" altLang="en-US" sz="2800" dirty="0" smtClean="0">
                <a:latin typeface="+mn-ea"/>
              </a:rPr>
              <a:t>統計量として扱う</a:t>
            </a:r>
            <a:endParaRPr kumimoji="1" lang="ja-JP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313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2" grpId="0"/>
      <p:bldP spid="54" grpId="0"/>
      <p:bldP spid="5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76667" y="5118331"/>
            <a:ext cx="8573197" cy="2594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T_E_B_2014-03.eps"/>
          <p:cNvPicPr>
            <a:picLocks noChangeAspect="1"/>
          </p:cNvPicPr>
          <p:nvPr/>
        </p:nvPicPr>
        <p:blipFill rotWithShape="1">
          <a:blip r:embed="rId2"/>
          <a:srcRect t="3" b="6026"/>
          <a:stretch/>
        </p:blipFill>
        <p:spPr>
          <a:xfrm>
            <a:off x="476667" y="1360122"/>
            <a:ext cx="8573197" cy="37582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8699" y="42017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偏光</a:t>
            </a:r>
            <a:r>
              <a:rPr kumimoji="1" lang="en-US" altLang="ja-JP" i="1" dirty="0" smtClean="0">
                <a:latin typeface="+mn-ea"/>
                <a:ea typeface="+mn-ea"/>
              </a:rPr>
              <a:t>B</a:t>
            </a:r>
            <a:r>
              <a:rPr kumimoji="1" lang="ja-JP" altLang="en-US" dirty="0" smtClean="0">
                <a:latin typeface="+mn-ea"/>
                <a:ea typeface="+mn-ea"/>
              </a:rPr>
              <a:t>モードパワースペクトル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2" y="869627"/>
            <a:ext cx="851695" cy="8421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189" y="933032"/>
            <a:ext cx="373291" cy="369097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6651841" y="1133260"/>
            <a:ext cx="0" cy="355625"/>
          </a:xfrm>
          <a:prstGeom prst="straightConnector1">
            <a:avLst/>
          </a:prstGeom>
          <a:ln w="38100" cmpd="sng"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791382" y="807723"/>
            <a:ext cx="213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月の視直径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(~0.5°</a:t>
            </a:r>
            <a:r>
              <a:rPr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)</a:t>
            </a:r>
            <a:endParaRPr kumimoji="1"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1226661" y="3210327"/>
            <a:ext cx="294183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ヒラギノ角ゴ Pro W6"/>
                <a:ea typeface="ヒラギノ角ゴ Pro W6"/>
                <a:cs typeface="ヒラギノ角ゴ Pro W6"/>
              </a:rPr>
              <a:t>偏光パターンの強度</a:t>
            </a:r>
            <a:endParaRPr kumimoji="1" lang="en-US" altLang="ja-JP" sz="2400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09524" y="5052826"/>
            <a:ext cx="187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(ell = 180°/</a:t>
            </a:r>
            <a:r>
              <a:rPr lang="en-US" altLang="ja-JP" dirty="0" err="1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θ</a:t>
            </a:r>
            <a:r>
              <a:rPr lang="en-US" altLang="ja-JP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)</a:t>
            </a:r>
            <a:endParaRPr kumimoji="1" lang="en-US" altLang="ja-JP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94313" y="50615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角度スケールの逆数</a:t>
            </a:r>
            <a:endParaRPr kumimoji="1" lang="en-US" altLang="ja-JP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67327" y="2960325"/>
            <a:ext cx="2210862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FF"/>
                </a:solidFill>
                <a:latin typeface="+mn-ea"/>
              </a:rPr>
              <a:t>重力レンズ</a:t>
            </a:r>
            <a:r>
              <a:rPr kumimoji="1" lang="en-US" altLang="ja-JP" sz="2000" i="1" dirty="0" smtClean="0">
                <a:solidFill>
                  <a:srgbClr val="FF00FF"/>
                </a:solidFill>
                <a:latin typeface="+mn-ea"/>
              </a:rPr>
              <a:t>B</a:t>
            </a:r>
            <a:r>
              <a:rPr kumimoji="1" lang="ja-JP" altLang="en-US" sz="2000" dirty="0" smtClean="0">
                <a:solidFill>
                  <a:srgbClr val="FF00FF"/>
                </a:solidFill>
                <a:latin typeface="+mn-ea"/>
              </a:rPr>
              <a:t>モード</a:t>
            </a:r>
            <a:endParaRPr kumimoji="1" lang="ja-JP" altLang="en-US" sz="2000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68881" y="1845028"/>
            <a:ext cx="2291312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FF0000"/>
                </a:solidFill>
                <a:latin typeface="+mn-ea"/>
              </a:rPr>
              <a:t>温度揺らぎ (TT)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ea"/>
              </a:rPr>
              <a:t> </a:t>
            </a:r>
            <a:endParaRPr kumimoji="1" lang="ja-JP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931" y="5500989"/>
            <a:ext cx="87763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パターンの大きさは</a:t>
            </a:r>
            <a:r>
              <a:rPr lang="en-US" altLang="ja-JP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〜2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度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 </a:t>
            </a:r>
            <a:r>
              <a:rPr lang="ja-JP" alt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地上実験でも十分探索可能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。</a:t>
            </a:r>
            <a:endParaRPr kumimoji="1" lang="en-US" altLang="ja-JP" sz="2000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82981" y="2535934"/>
            <a:ext cx="1254377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2400" b="1" i="1" dirty="0" smtClean="0">
                <a:solidFill>
                  <a:srgbClr val="008000"/>
                </a:solidFill>
                <a:latin typeface="+mn-ea"/>
              </a:rPr>
              <a:t>E</a:t>
            </a:r>
            <a:r>
              <a:rPr lang="ja-JP" altLang="en-US" sz="2400" b="1" dirty="0" smtClean="0">
                <a:solidFill>
                  <a:srgbClr val="008000"/>
                </a:solidFill>
                <a:latin typeface="+mn-ea"/>
              </a:rPr>
              <a:t>モード</a:t>
            </a:r>
            <a:r>
              <a:rPr lang="en-US" altLang="en-US" sz="2400" b="1" dirty="0" smtClean="0">
                <a:solidFill>
                  <a:srgbClr val="008000"/>
                </a:solidFill>
                <a:latin typeface="+mn-ea"/>
              </a:rPr>
              <a:t> </a:t>
            </a:r>
            <a:r>
              <a:rPr kumimoji="1" lang="en-US" altLang="ja-JP" sz="2400" b="1" dirty="0" smtClean="0">
                <a:solidFill>
                  <a:srgbClr val="008000"/>
                </a:solidFill>
                <a:latin typeface="+mn-ea"/>
              </a:rPr>
              <a:t> </a:t>
            </a:r>
            <a:endParaRPr kumimoji="1" lang="ja-JP" altLang="en-US" sz="2400" b="1" dirty="0">
              <a:solidFill>
                <a:srgbClr val="008000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33364" y="3334492"/>
            <a:ext cx="2787943" cy="4616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00FFFF"/>
                </a:solidFill>
                <a:latin typeface="+mn-ea"/>
              </a:rPr>
              <a:t>原始重力波 </a:t>
            </a:r>
            <a:r>
              <a:rPr kumimoji="1" lang="en-US" altLang="ja-JP" sz="2400" i="1" dirty="0" smtClean="0">
                <a:solidFill>
                  <a:srgbClr val="00FFFF"/>
                </a:solidFill>
                <a:latin typeface="+mn-ea"/>
              </a:rPr>
              <a:t>B</a:t>
            </a:r>
            <a:r>
              <a:rPr kumimoji="1" lang="ja-JP" altLang="en-US" sz="2400" dirty="0" smtClean="0">
                <a:solidFill>
                  <a:srgbClr val="00FFFF"/>
                </a:solidFill>
                <a:latin typeface="+mn-ea"/>
              </a:rPr>
              <a:t>モード</a:t>
            </a:r>
            <a:endParaRPr kumimoji="1" lang="ja-JP" altLang="en-US" sz="2400" dirty="0">
              <a:solidFill>
                <a:srgbClr val="00FFFF"/>
              </a:solidFill>
              <a:latin typeface="+mn-ea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5211383" y="1550274"/>
            <a:ext cx="0" cy="33180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835346" y="1148434"/>
            <a:ext cx="7633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+mn-ea"/>
              </a:rPr>
              <a:t>〜</a:t>
            </a:r>
            <a:r>
              <a:rPr kumimoji="1" lang="en-US" altLang="ja-JP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kumimoji="1" lang="ja-JP" altLang="en-US" dirty="0" smtClean="0">
                <a:solidFill>
                  <a:srgbClr val="FF0000"/>
                </a:solidFill>
                <a:latin typeface="+mn-ea"/>
              </a:rPr>
              <a:t>度</a:t>
            </a:r>
            <a:endParaRPr kumimoji="1" lang="ja-JP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1701" y="5908600"/>
            <a:ext cx="87763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小角度の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モードは重力レンズ効果による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”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別物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”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。</a:t>
            </a:r>
            <a:endParaRPr lang="en-US" altLang="ja-JP" sz="2000" dirty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7910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Arial"/>
                <a:cs typeface="Arial"/>
              </a:rPr>
              <a:t>重力レンズ偏光</a:t>
            </a:r>
            <a:r>
              <a:rPr kumimoji="1" lang="en-US" altLang="ja-JP" dirty="0" smtClean="0">
                <a:latin typeface="Arial"/>
                <a:cs typeface="Arial"/>
              </a:rPr>
              <a:t>B</a:t>
            </a:r>
            <a:r>
              <a:rPr kumimoji="1" lang="ja-JP" altLang="en-US" dirty="0" smtClean="0">
                <a:latin typeface="Arial"/>
                <a:cs typeface="Arial"/>
              </a:rPr>
              <a:t>モード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76388" y="1085324"/>
            <a:ext cx="26104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>
                <a:latin typeface="Arial"/>
                <a:cs typeface="Arial"/>
              </a:rPr>
              <a:t>(</a:t>
            </a:r>
            <a:r>
              <a:rPr lang="ja-JP" altLang="en-US" dirty="0" smtClean="0">
                <a:latin typeface="Arial"/>
                <a:cs typeface="Arial"/>
              </a:rPr>
              <a:t>もう１つの偏光</a:t>
            </a:r>
            <a:r>
              <a:rPr lang="en-US" altLang="ja-JP" dirty="0" smtClean="0">
                <a:latin typeface="Arial"/>
                <a:cs typeface="Arial"/>
              </a:rPr>
              <a:t>B</a:t>
            </a:r>
            <a:r>
              <a:rPr lang="ja-JP" altLang="en-US" dirty="0" smtClean="0">
                <a:latin typeface="Arial"/>
                <a:cs typeface="Arial"/>
              </a:rPr>
              <a:t>モード</a:t>
            </a:r>
            <a:r>
              <a:rPr lang="en-US" altLang="ja-JP" dirty="0">
                <a:latin typeface="Arial"/>
                <a:cs typeface="Arial"/>
              </a:rPr>
              <a:t>)</a:t>
            </a:r>
            <a:endParaRPr kumimoji="1" lang="ja-JP" alt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0" y="1790936"/>
            <a:ext cx="7616964" cy="4289874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905684" y="3404282"/>
            <a:ext cx="3945440" cy="2446497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32280" y="299644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+mn-ea"/>
              </a:rPr>
              <a:t>z</a:t>
            </a:r>
            <a:r>
              <a:rPr kumimoji="1" lang="en-US" altLang="ja-JP" dirty="0" smtClean="0">
                <a:solidFill>
                  <a:srgbClr val="FFFFFF"/>
                </a:solidFill>
                <a:latin typeface="+mn-ea"/>
              </a:rPr>
              <a:t> 〜1100</a:t>
            </a:r>
            <a:endParaRPr kumimoji="1" lang="ja-JP" altLang="en-US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53057" y="56395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FF"/>
                </a:solidFill>
                <a:latin typeface="+mn-ea"/>
              </a:rPr>
              <a:t>現在</a:t>
            </a:r>
            <a:endParaRPr kumimoji="1" lang="ja-JP" altLang="en-US" dirty="0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2331870" y="1301328"/>
            <a:ext cx="6714535" cy="1884321"/>
            <a:chOff x="2331870" y="1301328"/>
            <a:chExt cx="6714535" cy="1884321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3098196" y="14795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331870" y="1301328"/>
              <a:ext cx="6714535" cy="1884321"/>
            </a:xfrm>
            <a:prstGeom prst="rect">
              <a:avLst/>
            </a:prstGeom>
            <a:solidFill>
              <a:srgbClr val="FFFF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2974267" y="1940216"/>
              <a:ext cx="381000" cy="1588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015542" y="2997491"/>
              <a:ext cx="381000" cy="1588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459917" y="2489491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539417" y="2472028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3406067" y="2832391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2605967" y="2095791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374317" y="2094204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637717" y="2868903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>
              <a:off x="3949548" y="2472028"/>
              <a:ext cx="395767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853486" y="1888543"/>
              <a:ext cx="381000" cy="73588"/>
            </a:xfrm>
            <a:prstGeom prst="line">
              <a:avLst/>
            </a:prstGeom>
            <a:ln w="57150" cmpd="sng"/>
            <a:scene3d>
              <a:camera prst="orthographicFront">
                <a:rot lat="0" lon="0" rev="12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884351" y="2945818"/>
              <a:ext cx="381000" cy="109588"/>
            </a:xfrm>
            <a:prstGeom prst="line">
              <a:avLst/>
            </a:prstGeom>
            <a:ln w="57150" cmpd="sng"/>
            <a:scene3d>
              <a:camera prst="orthographicFront">
                <a:rot lat="0" lon="0" rev="12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4328726" y="2416996"/>
              <a:ext cx="381000" cy="109588"/>
            </a:xfrm>
            <a:prstGeom prst="line">
              <a:avLst/>
            </a:prstGeom>
            <a:ln w="57150" cmpd="sng"/>
            <a:scene3d>
              <a:camera prst="orthographicFront">
                <a:rot lat="0" lon="0" rev="66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5418636" y="2420355"/>
              <a:ext cx="381000" cy="109588"/>
            </a:xfrm>
            <a:prstGeom prst="line">
              <a:avLst/>
            </a:prstGeom>
            <a:ln w="57150" cmpd="sng"/>
            <a:scene3d>
              <a:camera prst="orthographicFront">
                <a:rot lat="0" lon="0" rev="66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5264466" y="2791129"/>
              <a:ext cx="381000" cy="109588"/>
            </a:xfrm>
            <a:prstGeom prst="line">
              <a:avLst/>
            </a:prstGeom>
            <a:ln w="57150" cmpd="sng"/>
            <a:scene3d>
              <a:camera prst="orthographicFront">
                <a:rot lat="0" lon="0" rev="39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4474776" y="2028587"/>
              <a:ext cx="381000" cy="108000"/>
            </a:xfrm>
            <a:prstGeom prst="line">
              <a:avLst/>
            </a:prstGeom>
            <a:ln w="57150" cmpd="sng"/>
            <a:scene3d>
              <a:camera prst="orthographicFront">
                <a:rot lat="0" lon="0" rev="39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5243126" y="2042279"/>
              <a:ext cx="381000" cy="109588"/>
            </a:xfrm>
            <a:prstGeom prst="line">
              <a:avLst/>
            </a:prstGeom>
            <a:ln w="57150" cmpd="sng"/>
            <a:scene3d>
              <a:camera prst="orthographicFront">
                <a:rot lat="0" lon="0" rev="93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485706" y="2817230"/>
              <a:ext cx="381000" cy="109588"/>
            </a:xfrm>
            <a:prstGeom prst="line">
              <a:avLst/>
            </a:prstGeom>
            <a:ln w="57150" cmpd="sng"/>
            <a:scene3d>
              <a:camera prst="orthographicFront">
                <a:rot lat="0" lon="0" rev="93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5778784" y="220286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+mn-ea"/>
                </a:rPr>
                <a:t>=</a:t>
              </a:r>
              <a:endParaRPr kumimoji="1" lang="ja-JP" altLang="en-US" sz="2800" dirty="0">
                <a:latin typeface="+mn-ea"/>
              </a:endParaRPr>
            </a:p>
          </p:txBody>
        </p:sp>
        <p:cxnSp>
          <p:nvCxnSpPr>
            <p:cNvPr id="31" name="直線コネクタ 30"/>
            <p:cNvCxnSpPr/>
            <p:nvPr/>
          </p:nvCxnSpPr>
          <p:spPr>
            <a:xfrm>
              <a:off x="6547694" y="1919470"/>
              <a:ext cx="381000" cy="1588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6578559" y="2976745"/>
              <a:ext cx="381000" cy="1588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6022934" y="2468745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7102434" y="2451282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6969084" y="2811645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6168984" y="2075045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6937334" y="2073458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6200734" y="2848157"/>
              <a:ext cx="381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/>
            <p:cNvSpPr txBox="1"/>
            <p:nvPr/>
          </p:nvSpPr>
          <p:spPr>
            <a:xfrm>
              <a:off x="7400154" y="219245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latin typeface="+mn-ea"/>
                </a:rPr>
                <a:t>+</a:t>
              </a:r>
              <a:endParaRPr kumimoji="1" lang="ja-JP" altLang="en-US" sz="2800" dirty="0">
                <a:latin typeface="+mn-ea"/>
              </a:endParaRPr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7783291" y="2405850"/>
              <a:ext cx="107997" cy="10800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8276061" y="1876898"/>
              <a:ext cx="143997" cy="108000"/>
            </a:xfrm>
            <a:prstGeom prst="line">
              <a:avLst/>
            </a:prstGeom>
            <a:ln w="57150" cmpd="sng"/>
            <a:scene3d>
              <a:camera prst="orthographicFront">
                <a:rot lat="0" lon="0" rev="39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8820541" y="2402085"/>
              <a:ext cx="107997" cy="10800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8293131" y="2893411"/>
              <a:ext cx="143997" cy="108000"/>
            </a:xfrm>
            <a:prstGeom prst="line">
              <a:avLst/>
            </a:prstGeom>
            <a:ln w="57150" cmpd="sng"/>
            <a:scene3d>
              <a:camera prst="orthographicFront">
                <a:rot lat="0" lon="0" rev="39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7934259" y="2120634"/>
              <a:ext cx="162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8617569" y="2803995"/>
              <a:ext cx="162000" cy="1588"/>
            </a:xfrm>
            <a:prstGeom prst="line">
              <a:avLst/>
            </a:prstGeom>
            <a:ln w="57150" cmpd="sng"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7947400" y="2813744"/>
              <a:ext cx="162000" cy="1588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8630710" y="2112442"/>
              <a:ext cx="162000" cy="1588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/>
            <p:cNvSpPr txBox="1"/>
            <p:nvPr/>
          </p:nvSpPr>
          <p:spPr>
            <a:xfrm>
              <a:off x="2385522" y="1344501"/>
              <a:ext cx="1845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>
                  <a:latin typeface="+mn-ea"/>
                </a:rPr>
                <a:t>晴れ上がりの時に</a:t>
              </a:r>
              <a:r>
                <a:rPr lang="ja-JP" altLang="en-US" sz="1400" dirty="0" smtClean="0">
                  <a:latin typeface="+mn-ea"/>
                </a:rPr>
                <a:t>は</a:t>
              </a:r>
              <a:endParaRPr kumimoji="1" lang="en-US" altLang="ja-JP" sz="1400" dirty="0" smtClean="0">
                <a:latin typeface="+mn-ea"/>
              </a:endParaRPr>
            </a:p>
            <a:p>
              <a:r>
                <a:rPr kumimoji="1" lang="ja-JP" altLang="en-US" sz="1400" dirty="0" smtClean="0">
                  <a:latin typeface="+mn-ea"/>
                </a:rPr>
                <a:t>純粋な</a:t>
              </a:r>
              <a:r>
                <a:rPr kumimoji="1" lang="en-US" altLang="ja-JP" sz="1400" dirty="0" smtClean="0">
                  <a:latin typeface="+mn-ea"/>
                </a:rPr>
                <a:t>E</a:t>
              </a:r>
              <a:r>
                <a:rPr kumimoji="1" lang="ja-JP" altLang="en-US" sz="1400" dirty="0" smtClean="0">
                  <a:latin typeface="+mn-ea"/>
                </a:rPr>
                <a:t>モード</a:t>
              </a:r>
              <a:endParaRPr kumimoji="1" lang="ja-JP" altLang="en-US" sz="1400" dirty="0">
                <a:latin typeface="+mn-ea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164134" y="1344471"/>
              <a:ext cx="1957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 smtClean="0">
                  <a:latin typeface="+mn-ea"/>
                </a:rPr>
                <a:t>重力レンズ効果で</a:t>
              </a:r>
              <a:endParaRPr lang="en-US" altLang="ja-JP" sz="1400" dirty="0" smtClean="0">
                <a:latin typeface="+mn-ea"/>
              </a:endParaRPr>
            </a:p>
            <a:p>
              <a:r>
                <a:rPr kumimoji="1" lang="ja-JP" altLang="en-US" sz="1400" dirty="0" smtClean="0">
                  <a:latin typeface="+mn-ea"/>
                </a:rPr>
                <a:t>パターンがちょっと歪む</a:t>
              </a:r>
              <a:endParaRPr kumimoji="1" lang="en-US" altLang="ja-JP" sz="1400" dirty="0" smtClean="0">
                <a:latin typeface="+mn-ea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665754" y="1446046"/>
              <a:ext cx="195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latin typeface="+mn-ea"/>
                </a:rPr>
                <a:t>B</a:t>
              </a:r>
              <a:r>
                <a:rPr kumimoji="1" lang="ja-JP" altLang="en-US" sz="1400" dirty="0" smtClean="0">
                  <a:latin typeface="+mn-ea"/>
                </a:rPr>
                <a:t>モード成分が生まれる</a:t>
              </a:r>
              <a:endParaRPr kumimoji="1" lang="en-US" altLang="ja-JP" sz="1400" dirty="0" smtClean="0">
                <a:latin typeface="+mn-ea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7693087" y="1811758"/>
              <a:ext cx="1332497" cy="126447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2" name="図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66" y="3951493"/>
            <a:ext cx="1346200" cy="2057400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460456" y="6181861"/>
            <a:ext cx="7760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  <a:latin typeface="+mn-ea"/>
              </a:rPr>
              <a:t>重力レンズ効果によって偏光</a:t>
            </a:r>
            <a:r>
              <a:rPr lang="en-US" altLang="ja-JP" sz="2400" b="1" dirty="0" smtClean="0">
                <a:solidFill>
                  <a:srgbClr val="FF0000"/>
                </a:solidFill>
                <a:latin typeface="+mn-ea"/>
              </a:rPr>
              <a:t>B</a:t>
            </a:r>
            <a:r>
              <a:rPr lang="ja-JP" altLang="en-US" sz="2400" b="1" dirty="0" smtClean="0">
                <a:solidFill>
                  <a:srgbClr val="FF0000"/>
                </a:solidFill>
                <a:latin typeface="+mn-ea"/>
              </a:rPr>
              <a:t>モードパターンが生成される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+mn-ea"/>
              </a:rPr>
              <a:t> </a:t>
            </a:r>
            <a:endParaRPr kumimoji="1"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8120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180" y="-93131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重力レンズ偏光</a:t>
            </a:r>
            <a:r>
              <a:rPr kumimoji="1" lang="en-US" altLang="ja-JP" dirty="0" smtClean="0"/>
              <a:t>B</a:t>
            </a:r>
            <a:r>
              <a:rPr kumimoji="1" lang="ja-JP" altLang="en-US" dirty="0" smtClean="0"/>
              <a:t>モードの応用例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2" y="958352"/>
            <a:ext cx="8384148" cy="44356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7039" y="5474697"/>
            <a:ext cx="8178283" cy="111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kumimoji="1" lang="ja-JP" altLang="en-US" sz="2800" dirty="0" smtClean="0">
                <a:solidFill>
                  <a:srgbClr val="FF0000"/>
                </a:solidFill>
                <a:latin typeface="+mn-ea"/>
                <a:cs typeface="ヒラギノ角ゴ Pro W6"/>
              </a:rPr>
              <a:t>ニュートリノ質量和に対する情報が得られ</a:t>
            </a:r>
            <a:r>
              <a:rPr lang="ja-JP" altLang="en-US" sz="2800" dirty="0" smtClean="0">
                <a:solidFill>
                  <a:srgbClr val="FF0000"/>
                </a:solidFill>
                <a:latin typeface="+mn-ea"/>
                <a:cs typeface="ヒラギノ角ゴ Pro W6"/>
                <a:sym typeface="Wingdings"/>
              </a:rPr>
              <a:t>る。</a:t>
            </a:r>
            <a:endParaRPr lang="en-US" altLang="ja-JP" sz="2800" dirty="0" smtClean="0">
              <a:solidFill>
                <a:srgbClr val="FF0000"/>
              </a:solidFill>
              <a:latin typeface="+mn-ea"/>
              <a:cs typeface="ヒラギノ角ゴ Pro W6"/>
              <a:sym typeface="Wingdings"/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ja-JP" altLang="en-US" sz="2800" dirty="0" smtClean="0">
                <a:latin typeface="+mn-ea"/>
                <a:cs typeface="ヒラギノ角ゴ Pro W6"/>
                <a:sym typeface="Wingdings"/>
              </a:rPr>
              <a:t>今後の地上の偏光実験で確実に得られる成果</a:t>
            </a:r>
            <a:endParaRPr kumimoji="1" lang="ja-JP" altLang="en-US" sz="2000" dirty="0">
              <a:latin typeface="+mn-ea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76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76667" y="5118331"/>
            <a:ext cx="8573197" cy="2594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T_E_B_2014-03.eps"/>
          <p:cNvPicPr>
            <a:picLocks noChangeAspect="1"/>
          </p:cNvPicPr>
          <p:nvPr/>
        </p:nvPicPr>
        <p:blipFill rotWithShape="1">
          <a:blip r:embed="rId2"/>
          <a:srcRect t="3" b="6026"/>
          <a:stretch/>
        </p:blipFill>
        <p:spPr>
          <a:xfrm>
            <a:off x="476667" y="1360122"/>
            <a:ext cx="8573197" cy="37582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8699" y="42017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偏光</a:t>
            </a:r>
            <a:r>
              <a:rPr kumimoji="1" lang="en-US" altLang="ja-JP" i="1" dirty="0" smtClean="0">
                <a:latin typeface="+mn-ea"/>
                <a:ea typeface="+mn-ea"/>
              </a:rPr>
              <a:t>B</a:t>
            </a:r>
            <a:r>
              <a:rPr kumimoji="1" lang="ja-JP" altLang="en-US" dirty="0" smtClean="0">
                <a:latin typeface="+mn-ea"/>
                <a:ea typeface="+mn-ea"/>
              </a:rPr>
              <a:t>モードパワースペクトル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2" y="869627"/>
            <a:ext cx="851695" cy="8421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189" y="933032"/>
            <a:ext cx="373291" cy="369097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6651841" y="1133260"/>
            <a:ext cx="0" cy="355625"/>
          </a:xfrm>
          <a:prstGeom prst="straightConnector1">
            <a:avLst/>
          </a:prstGeom>
          <a:ln w="38100" cmpd="sng"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791382" y="807723"/>
            <a:ext cx="213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月の視直径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(~0.5°</a:t>
            </a:r>
            <a:r>
              <a:rPr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)</a:t>
            </a:r>
            <a:endParaRPr kumimoji="1"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1226661" y="3210327"/>
            <a:ext cx="294183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ヒラギノ角ゴ Pro W6"/>
                <a:ea typeface="ヒラギノ角ゴ Pro W6"/>
                <a:cs typeface="ヒラギノ角ゴ Pro W6"/>
              </a:rPr>
              <a:t>偏光パターンの強度</a:t>
            </a:r>
            <a:endParaRPr kumimoji="1" lang="en-US" altLang="ja-JP" sz="2400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09524" y="5052826"/>
            <a:ext cx="187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(ell = 180°/</a:t>
            </a:r>
            <a:r>
              <a:rPr lang="en-US" altLang="ja-JP" dirty="0" err="1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θ</a:t>
            </a:r>
            <a:r>
              <a:rPr lang="en-US" altLang="ja-JP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)</a:t>
            </a:r>
            <a:endParaRPr kumimoji="1" lang="en-US" altLang="ja-JP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94313" y="50615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角度スケールの逆数</a:t>
            </a:r>
            <a:endParaRPr kumimoji="1" lang="en-US" altLang="ja-JP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67327" y="2960325"/>
            <a:ext cx="2210862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FF"/>
                </a:solidFill>
                <a:latin typeface="+mn-ea"/>
              </a:rPr>
              <a:t>重力レンズ</a:t>
            </a:r>
            <a:r>
              <a:rPr kumimoji="1" lang="en-US" altLang="ja-JP" sz="2000" i="1" dirty="0" smtClean="0">
                <a:solidFill>
                  <a:srgbClr val="FF00FF"/>
                </a:solidFill>
                <a:latin typeface="+mn-ea"/>
              </a:rPr>
              <a:t>B</a:t>
            </a:r>
            <a:r>
              <a:rPr kumimoji="1" lang="ja-JP" altLang="en-US" sz="2000" dirty="0" smtClean="0">
                <a:solidFill>
                  <a:srgbClr val="FF00FF"/>
                </a:solidFill>
                <a:latin typeface="+mn-ea"/>
              </a:rPr>
              <a:t>モード</a:t>
            </a:r>
            <a:endParaRPr kumimoji="1" lang="ja-JP" altLang="en-US" sz="2000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68881" y="1845028"/>
            <a:ext cx="2291312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FF0000"/>
                </a:solidFill>
                <a:latin typeface="+mn-ea"/>
              </a:rPr>
              <a:t>温度揺らぎ (TT)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ea"/>
              </a:rPr>
              <a:t> </a:t>
            </a:r>
            <a:endParaRPr kumimoji="1" lang="ja-JP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931" y="5500989"/>
            <a:ext cx="8776308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パターンの大きさは</a:t>
            </a:r>
            <a:r>
              <a:rPr lang="en-US" altLang="ja-JP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〜2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度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 </a:t>
            </a:r>
            <a:r>
              <a:rPr lang="ja-JP" altLang="en-US" sz="2000" dirty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地上実験でも十分探索可能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。</a:t>
            </a:r>
            <a:endParaRPr kumimoji="1" lang="en-US" altLang="ja-JP" sz="2000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小角度の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B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モードは重力レンズ効果による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”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別物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”</a:t>
            </a:r>
            <a:endParaRPr lang="en-US" altLang="ja-JP" sz="2000" dirty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Low-ell 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では寄与が小さい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 </a:t>
            </a:r>
            <a:endParaRPr lang="en-US" altLang="ja-JP" sz="2000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82981" y="2535934"/>
            <a:ext cx="1254377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2400" b="1" i="1" dirty="0" smtClean="0">
                <a:solidFill>
                  <a:srgbClr val="008000"/>
                </a:solidFill>
                <a:latin typeface="+mn-ea"/>
              </a:rPr>
              <a:t>E</a:t>
            </a:r>
            <a:r>
              <a:rPr lang="ja-JP" altLang="en-US" sz="2400" b="1" dirty="0" smtClean="0">
                <a:solidFill>
                  <a:srgbClr val="008000"/>
                </a:solidFill>
                <a:latin typeface="+mn-ea"/>
              </a:rPr>
              <a:t>モード</a:t>
            </a:r>
            <a:r>
              <a:rPr lang="en-US" altLang="en-US" sz="2400" b="1" dirty="0" smtClean="0">
                <a:solidFill>
                  <a:srgbClr val="008000"/>
                </a:solidFill>
                <a:latin typeface="+mn-ea"/>
              </a:rPr>
              <a:t> </a:t>
            </a:r>
            <a:r>
              <a:rPr kumimoji="1" lang="en-US" altLang="ja-JP" sz="2400" b="1" dirty="0" smtClean="0">
                <a:solidFill>
                  <a:srgbClr val="008000"/>
                </a:solidFill>
                <a:latin typeface="+mn-ea"/>
              </a:rPr>
              <a:t> </a:t>
            </a:r>
            <a:endParaRPr kumimoji="1" lang="ja-JP" altLang="en-US" sz="2400" b="1" dirty="0">
              <a:solidFill>
                <a:srgbClr val="008000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33364" y="3334492"/>
            <a:ext cx="2787943" cy="4616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00FFFF"/>
                </a:solidFill>
                <a:latin typeface="+mn-ea"/>
              </a:rPr>
              <a:t>原始重力波 </a:t>
            </a:r>
            <a:r>
              <a:rPr kumimoji="1" lang="en-US" altLang="ja-JP" sz="2400" i="1" dirty="0" smtClean="0">
                <a:solidFill>
                  <a:srgbClr val="00FFFF"/>
                </a:solidFill>
                <a:latin typeface="+mn-ea"/>
              </a:rPr>
              <a:t>B</a:t>
            </a:r>
            <a:r>
              <a:rPr kumimoji="1" lang="ja-JP" altLang="en-US" sz="2400" dirty="0" smtClean="0">
                <a:solidFill>
                  <a:srgbClr val="00FFFF"/>
                </a:solidFill>
                <a:latin typeface="+mn-ea"/>
              </a:rPr>
              <a:t>モード</a:t>
            </a:r>
            <a:endParaRPr kumimoji="1" lang="ja-JP" altLang="en-US" sz="2400" dirty="0">
              <a:solidFill>
                <a:srgbClr val="00FFFF"/>
              </a:solidFill>
              <a:latin typeface="+mn-ea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5211383" y="1550274"/>
            <a:ext cx="0" cy="33180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835346" y="1148434"/>
            <a:ext cx="7633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+mn-ea"/>
              </a:rPr>
              <a:t>〜</a:t>
            </a:r>
            <a:r>
              <a:rPr kumimoji="1" lang="en-US" altLang="ja-JP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kumimoji="1" lang="ja-JP" altLang="en-US" dirty="0" smtClean="0">
                <a:solidFill>
                  <a:srgbClr val="FF0000"/>
                </a:solidFill>
                <a:latin typeface="+mn-ea"/>
              </a:rPr>
              <a:t>度</a:t>
            </a:r>
            <a:endParaRPr kumimoji="1" lang="ja-JP" altLang="en-US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301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T_E_B_2014-03.eps"/>
          <p:cNvPicPr>
            <a:picLocks noChangeAspect="1"/>
          </p:cNvPicPr>
          <p:nvPr/>
        </p:nvPicPr>
        <p:blipFill rotWithShape="1">
          <a:blip r:embed="rId2"/>
          <a:srcRect t="3" b="6026"/>
          <a:stretch/>
        </p:blipFill>
        <p:spPr>
          <a:xfrm>
            <a:off x="476667" y="1307568"/>
            <a:ext cx="8573197" cy="37582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テキスト ボックス 5"/>
          <p:cNvSpPr txBox="1"/>
          <p:nvPr/>
        </p:nvSpPr>
        <p:spPr>
          <a:xfrm rot="16200000">
            <a:off x="-876788" y="2895306"/>
            <a:ext cx="294183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ヒラギノ角ゴ Pro W6"/>
                <a:ea typeface="ヒラギノ角ゴ Pro W6"/>
                <a:cs typeface="ヒラギノ角ゴ Pro W6"/>
              </a:rPr>
              <a:t>偏光パターンの強度</a:t>
            </a:r>
            <a:endParaRPr kumimoji="1" lang="en-US" altLang="ja-JP" sz="2400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27266" y="4968109"/>
            <a:ext cx="134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= 180°/</a:t>
            </a:r>
            <a:r>
              <a:rPr lang="en-US" altLang="ja-JP" dirty="0" err="1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θ</a:t>
            </a:r>
            <a:endParaRPr kumimoji="1" lang="en-US" altLang="ja-JP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40557" y="4989821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角度スケール</a:t>
            </a:r>
            <a:endParaRPr kumimoji="1" lang="en-US" altLang="ja-JP" sz="1600" dirty="0" smtClean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0524"/>
            <a:ext cx="851695" cy="84212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868450"/>
            <a:ext cx="373291" cy="36909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61805" y="5363991"/>
            <a:ext cx="8908743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solidFill>
                  <a:srgbClr val="FF8000"/>
                </a:solidFill>
                <a:latin typeface="ヒラギノ角ゴ Pro W6"/>
                <a:ea typeface="ヒラギノ角ゴ Pro W6"/>
                <a:cs typeface="ヒラギノ角ゴ Pro W6"/>
              </a:rPr>
              <a:t>原始重力波</a:t>
            </a:r>
            <a:r>
              <a:rPr kumimoji="1" lang="ja-JP" altLang="en-US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がターゲット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 	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 </a:t>
            </a:r>
            <a:r>
              <a:rPr kumimoji="1" lang="ja-JP" altLang="en-US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小型で早いスキャン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 (BICEP2</a:t>
            </a:r>
            <a:r>
              <a:rPr kumimoji="1" lang="ja-JP" altLang="en-US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等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ja-JP" altLang="en-US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重力レンズ</a:t>
            </a:r>
            <a:r>
              <a:rPr lang="ja-JP" altLang="en-US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がターゲット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	 </a:t>
            </a:r>
            <a:r>
              <a:rPr lang="ja-JP" altLang="en-US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大きな主鏡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 (POLARBEAR</a:t>
            </a:r>
            <a:r>
              <a:rPr lang="ja-JP" altLang="en-US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等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  <a:sym typeface="Wingdings"/>
              </a:rPr>
              <a:t>)</a:t>
            </a:r>
            <a:endParaRPr kumimoji="1" lang="ja-JP" altLang="en-US" sz="2400" dirty="0">
              <a:solidFill>
                <a:srgbClr val="00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25" name="タイトル 1"/>
          <p:cNvSpPr>
            <a:spLocks noGrp="1"/>
          </p:cNvSpPr>
          <p:nvPr>
            <p:ph type="title"/>
          </p:nvPr>
        </p:nvSpPr>
        <p:spPr>
          <a:xfrm>
            <a:off x="518699" y="78045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偏光</a:t>
            </a:r>
            <a:r>
              <a:rPr kumimoji="1" lang="en-US" altLang="ja-JP" i="1" dirty="0" smtClean="0">
                <a:latin typeface="+mn-ea"/>
                <a:ea typeface="+mn-ea"/>
              </a:rPr>
              <a:t>B</a:t>
            </a:r>
            <a:r>
              <a:rPr kumimoji="1" lang="ja-JP" altLang="en-US" dirty="0" smtClean="0">
                <a:latin typeface="+mn-ea"/>
                <a:ea typeface="+mn-ea"/>
              </a:rPr>
              <a:t>モードパワースペクトル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5" name="左右矢印 4"/>
          <p:cNvSpPr/>
          <p:nvPr/>
        </p:nvSpPr>
        <p:spPr>
          <a:xfrm>
            <a:off x="4449283" y="3062503"/>
            <a:ext cx="2170603" cy="432363"/>
          </a:xfrm>
          <a:prstGeom prst="left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ストライプ矢印 12"/>
          <p:cNvSpPr/>
          <p:nvPr/>
        </p:nvSpPr>
        <p:spPr>
          <a:xfrm flipH="1">
            <a:off x="6322666" y="2496805"/>
            <a:ext cx="2089543" cy="48463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ストライプ矢印 26"/>
          <p:cNvSpPr/>
          <p:nvPr/>
        </p:nvSpPr>
        <p:spPr>
          <a:xfrm flipH="1">
            <a:off x="4449283" y="2496805"/>
            <a:ext cx="3962926" cy="48463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57097" y="6334142"/>
            <a:ext cx="505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＊</a:t>
            </a:r>
            <a:r>
              <a:rPr kumimoji="1"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POLARBEAR</a:t>
            </a:r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は両方狙えるユニークな実験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0" y="78046"/>
            <a:ext cx="4278541" cy="3651014"/>
            <a:chOff x="387649" y="1099825"/>
            <a:chExt cx="4391388" cy="3753607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649" y="1099825"/>
              <a:ext cx="4391388" cy="3753607"/>
            </a:xfrm>
            <a:prstGeom prst="rect">
              <a:avLst/>
            </a:prstGeom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2563542" y="1862052"/>
              <a:ext cx="1585290" cy="46166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高倉理くん</a:t>
              </a:r>
              <a:endParaRPr kumimoji="1" lang="ja-JP" altLang="en-US" sz="24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619375" y="2886892"/>
              <a:ext cx="809236" cy="60016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HWP</a:t>
              </a:r>
              <a:br>
                <a:rPr kumimoji="1" lang="en-US" altLang="ja-JP" sz="2400" dirty="0" smtClean="0"/>
              </a:br>
              <a:r>
                <a:rPr kumimoji="1" lang="ja-JP" altLang="en-US" sz="900" dirty="0" smtClean="0"/>
                <a:t>（取付け穴</a:t>
              </a:r>
              <a:r>
                <a:rPr lang="ja-JP" altLang="en-US" sz="900" dirty="0" smtClean="0"/>
                <a:t>）</a:t>
              </a:r>
              <a:endParaRPr kumimoji="1" lang="ja-JP" altLang="en-US" sz="900" dirty="0"/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1510" y="3312430"/>
            <a:ext cx="405679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新しい変調機構を導入し</a:t>
            </a:r>
            <a:r>
              <a:rPr lang="ja-JP" altLang="en-US" dirty="0" smtClean="0"/>
              <a:t>検出器の安定性が飛躍的に（</a:t>
            </a:r>
            <a:r>
              <a:rPr kumimoji="1" lang="en-US" altLang="ja-JP" dirty="0" smtClean="0"/>
              <a:t>~10</a:t>
            </a:r>
            <a:r>
              <a:rPr kumimoji="1" lang="ja-JP" altLang="en-US" dirty="0" smtClean="0"/>
              <a:t>秒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ym typeface="Wingdings"/>
              </a:rPr>
              <a:t> 100</a:t>
            </a:r>
            <a:r>
              <a:rPr kumimoji="1" lang="ja-JP" altLang="en-US" dirty="0" smtClean="0">
                <a:sym typeface="Wingdings"/>
              </a:rPr>
              <a:t>秒以上）　向上。</a:t>
            </a:r>
            <a:r>
              <a:rPr lang="ja-JP" altLang="en-US" dirty="0" smtClean="0">
                <a:sym typeface="Wingdings"/>
              </a:rPr>
              <a:t>広視野観測の目処が立った。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242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02244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800" dirty="0" smtClean="0">
                <a:latin typeface="Arial"/>
                <a:cs typeface="Arial"/>
              </a:rPr>
              <a:t>目次</a:t>
            </a:r>
            <a:endParaRPr kumimoji="1" lang="ja-JP" altLang="en-US" sz="4800" dirty="0">
              <a:latin typeface="Arial"/>
              <a:cs typeface="Arial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4552" y="1979080"/>
            <a:ext cx="8487865" cy="3438051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ja-JP" sz="4400" dirty="0" smtClean="0">
                <a:latin typeface="Arial"/>
                <a:cs typeface="Arial"/>
              </a:rPr>
              <a:t>CMB</a:t>
            </a:r>
            <a:r>
              <a:rPr lang="ja-JP" altLang="en-US" sz="4400" dirty="0" smtClean="0">
                <a:latin typeface="Arial"/>
                <a:cs typeface="Arial"/>
              </a:rPr>
              <a:t>偏光と原始重力波</a:t>
            </a:r>
            <a:r>
              <a:rPr lang="en-US" altLang="ja-JP" sz="4400" dirty="0" smtClean="0">
                <a:latin typeface="Arial"/>
                <a:cs typeface="Arial"/>
              </a:rPr>
              <a:t> (</a:t>
            </a:r>
            <a:r>
              <a:rPr lang="ja-JP" altLang="en-US" sz="4400" dirty="0" smtClean="0">
                <a:latin typeface="Arial"/>
                <a:cs typeface="Arial"/>
              </a:rPr>
              <a:t>簡単に</a:t>
            </a:r>
            <a:r>
              <a:rPr lang="en-US" altLang="ja-JP" sz="440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n-US" altLang="ja-JP" sz="4400" dirty="0" smtClean="0">
                <a:latin typeface="Arial"/>
                <a:cs typeface="Arial"/>
              </a:rPr>
              <a:t>BICEP2</a:t>
            </a:r>
            <a:r>
              <a:rPr lang="ja-JP" altLang="en-US" sz="4400" dirty="0" smtClean="0">
                <a:latin typeface="Arial"/>
                <a:cs typeface="Arial"/>
              </a:rPr>
              <a:t>の結果について</a:t>
            </a:r>
            <a:r>
              <a:rPr lang="en-US" altLang="ja-JP" sz="44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40000"/>
              </a:lnSpc>
            </a:pPr>
            <a:r>
              <a:rPr kumimoji="1" lang="en-US" altLang="ja-JP" sz="4400" dirty="0" smtClean="0">
                <a:latin typeface="Arial"/>
                <a:cs typeface="Arial"/>
              </a:rPr>
              <a:t>“</a:t>
            </a:r>
            <a:r>
              <a:rPr kumimoji="1" lang="ja-JP" altLang="en-US" sz="4400" dirty="0" smtClean="0">
                <a:latin typeface="Arial"/>
                <a:cs typeface="Arial"/>
              </a:rPr>
              <a:t>地上</a:t>
            </a:r>
            <a:r>
              <a:rPr kumimoji="1" lang="en-US" altLang="ja-JP" sz="4400" dirty="0" smtClean="0">
                <a:latin typeface="Arial"/>
                <a:cs typeface="Arial"/>
              </a:rPr>
              <a:t>”</a:t>
            </a:r>
            <a:r>
              <a:rPr kumimoji="1" lang="ja-JP" altLang="en-US" sz="4400" dirty="0" smtClean="0">
                <a:latin typeface="Arial"/>
                <a:cs typeface="Arial"/>
              </a:rPr>
              <a:t>偏光観測の今後の展望</a:t>
            </a:r>
            <a:endParaRPr kumimoji="1" lang="ja-JP" altLang="en-US" sz="44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556" y="6356350"/>
            <a:ext cx="6212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Masaya Hasegawa (KEK) </a:t>
            </a:r>
            <a:r>
              <a:rPr lang="en-US" altLang="ja-JP" sz="1400" dirty="0" smtClean="0">
                <a:latin typeface="Arial"/>
                <a:cs typeface="Arial"/>
              </a:rPr>
              <a:t>JPS</a:t>
            </a:r>
            <a:r>
              <a:rPr kumimoji="1" lang="en-US" altLang="ja-JP" sz="1400" dirty="0" smtClean="0">
                <a:latin typeface="Arial"/>
                <a:cs typeface="Arial"/>
              </a:rPr>
              <a:t>2014</a:t>
            </a:r>
            <a:r>
              <a:rPr kumimoji="1" lang="ja-JP" altLang="en-US" sz="1400" dirty="0" smtClean="0">
                <a:latin typeface="Arial"/>
                <a:cs typeface="Arial"/>
              </a:rPr>
              <a:t>年</a:t>
            </a:r>
            <a:r>
              <a:rPr lang="ja-JP" altLang="en-US" sz="1400" dirty="0" smtClean="0">
                <a:latin typeface="Arial"/>
                <a:cs typeface="Arial"/>
              </a:rPr>
              <a:t>秋季大会</a:t>
            </a:r>
            <a:r>
              <a:rPr kumimoji="1" lang="en-US" altLang="ja-JP" sz="1400" dirty="0" smtClean="0">
                <a:latin typeface="Arial"/>
                <a:cs typeface="Arial"/>
              </a:rPr>
              <a:t> Sep.</a:t>
            </a:r>
            <a:r>
              <a:rPr lang="en-US" altLang="ja-JP" sz="1400" dirty="0" smtClean="0">
                <a:latin typeface="Arial"/>
                <a:cs typeface="Arial"/>
              </a:rPr>
              <a:t>18</a:t>
            </a:r>
            <a:r>
              <a:rPr kumimoji="1" lang="en-US" altLang="ja-JP" sz="1400" dirty="0" smtClean="0">
                <a:latin typeface="Arial"/>
                <a:cs typeface="Arial"/>
              </a:rPr>
              <a:t> – </a:t>
            </a:r>
            <a:r>
              <a:rPr lang="en-US" altLang="ja-JP" sz="1400" dirty="0" smtClean="0">
                <a:latin typeface="Arial"/>
                <a:cs typeface="Arial"/>
              </a:rPr>
              <a:t>Sep</a:t>
            </a:r>
            <a:r>
              <a:rPr kumimoji="1" lang="en-US" altLang="ja-JP" sz="1400" dirty="0" smtClean="0">
                <a:latin typeface="Arial"/>
                <a:cs typeface="Arial"/>
              </a:rPr>
              <a:t>.</a:t>
            </a:r>
            <a:r>
              <a:rPr lang="en-US" altLang="ja-JP" sz="1400" dirty="0" smtClean="0">
                <a:latin typeface="Arial"/>
                <a:cs typeface="Arial"/>
              </a:rPr>
              <a:t>21</a:t>
            </a:r>
            <a:r>
              <a:rPr kumimoji="1" lang="en-US" altLang="ja-JP" sz="1400" dirty="0" smtClean="0">
                <a:latin typeface="Arial"/>
                <a:cs typeface="Arial"/>
              </a:rPr>
              <a:t> @</a:t>
            </a:r>
            <a:r>
              <a:rPr lang="ja-JP" altLang="en-US" sz="1400" dirty="0" smtClean="0">
                <a:latin typeface="Arial"/>
                <a:cs typeface="Arial"/>
              </a:rPr>
              <a:t>佐賀大学</a:t>
            </a:r>
            <a:endParaRPr kumimoji="1" lang="ja-JP" alt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03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5" name="図 4" descr="スクリーンショット 2014-09-15 17.4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4" y="-10530"/>
            <a:ext cx="7328073" cy="686853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8160417" y="-10530"/>
            <a:ext cx="983583" cy="68685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0" y="-10530"/>
            <a:ext cx="983583" cy="68685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63780" y="1097678"/>
            <a:ext cx="2518638" cy="34163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u="sng" dirty="0" smtClean="0">
                <a:latin typeface="+mn-ea"/>
              </a:rPr>
              <a:t>チリ</a:t>
            </a:r>
            <a:r>
              <a:rPr kumimoji="1" lang="en-US" altLang="ja-JP" sz="2400" u="sng" dirty="0" smtClean="0">
                <a:latin typeface="+mn-ea"/>
              </a:rPr>
              <a:t> </a:t>
            </a:r>
            <a:r>
              <a:rPr kumimoji="1" lang="ja-JP" altLang="en-US" sz="2400" u="sng" dirty="0" smtClean="0">
                <a:latin typeface="+mn-ea"/>
              </a:rPr>
              <a:t>アタカマ高地</a:t>
            </a:r>
            <a:endParaRPr kumimoji="1" lang="en-US" altLang="ja-JP" sz="2400" u="sng" dirty="0" smtClean="0">
              <a:latin typeface="+mn-ea"/>
            </a:endParaRPr>
          </a:p>
          <a:p>
            <a:r>
              <a:rPr lang="ja-JP" altLang="en-US" sz="2400" dirty="0" smtClean="0">
                <a:latin typeface="+mn-ea"/>
              </a:rPr>
              <a:t>稼働中</a:t>
            </a:r>
            <a:endParaRPr lang="en-US" altLang="ja-JP" sz="2400" dirty="0" smtClean="0">
              <a:latin typeface="+mn-ea"/>
            </a:endParaRPr>
          </a:p>
          <a:p>
            <a:r>
              <a:rPr lang="en-US" altLang="ja-JP" sz="2400" dirty="0" smtClean="0">
                <a:latin typeface="+mn-ea"/>
              </a:rPr>
              <a:t>	*</a:t>
            </a:r>
            <a:r>
              <a:rPr lang="en-US" altLang="ja-JP" sz="2400" dirty="0" smtClean="0">
                <a:solidFill>
                  <a:srgbClr val="000000"/>
                </a:solidFill>
                <a:latin typeface="+mn-ea"/>
              </a:rPr>
              <a:t>POLARBEAR</a:t>
            </a:r>
          </a:p>
          <a:p>
            <a:r>
              <a:rPr kumimoji="1" lang="en-US" altLang="ja-JP" sz="2400" dirty="0" smtClean="0">
                <a:latin typeface="+mn-ea"/>
              </a:rPr>
              <a:t>	*</a:t>
            </a:r>
            <a:r>
              <a:rPr kumimoji="1" lang="en-US" altLang="ja-JP" sz="2400" dirty="0" err="1" smtClean="0">
                <a:solidFill>
                  <a:srgbClr val="000000"/>
                </a:solidFill>
                <a:latin typeface="+mn-ea"/>
              </a:rPr>
              <a:t>ACTpol</a:t>
            </a:r>
            <a:endParaRPr kumimoji="1" lang="en-US" altLang="ja-JP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en-US" altLang="ja-JP" sz="2400" dirty="0" smtClean="0">
                <a:latin typeface="+mn-ea"/>
              </a:rPr>
              <a:t>	ABS</a:t>
            </a:r>
          </a:p>
          <a:p>
            <a:r>
              <a:rPr kumimoji="1" lang="ja-JP" altLang="en-US" sz="2400" dirty="0" smtClean="0">
                <a:latin typeface="+mn-ea"/>
              </a:rPr>
              <a:t>これから</a:t>
            </a:r>
            <a:endParaRPr kumimoji="1" lang="en-US" altLang="ja-JP" sz="2400" dirty="0" smtClean="0">
              <a:latin typeface="+mn-ea"/>
            </a:endParaRPr>
          </a:p>
          <a:p>
            <a:r>
              <a:rPr kumimoji="1" lang="en-US" altLang="ja-JP" sz="2400" dirty="0" smtClean="0">
                <a:latin typeface="+mn-ea"/>
              </a:rPr>
              <a:t>	CLASS</a:t>
            </a:r>
          </a:p>
          <a:p>
            <a:r>
              <a:rPr lang="en-US" altLang="ja-JP" sz="2400" dirty="0" smtClean="0">
                <a:latin typeface="+mn-ea"/>
              </a:rPr>
              <a:t>	</a:t>
            </a:r>
            <a:r>
              <a:rPr lang="en-US" altLang="ja-JP" sz="2400" dirty="0" err="1" smtClean="0">
                <a:solidFill>
                  <a:srgbClr val="000000"/>
                </a:solidFill>
                <a:latin typeface="+mn-ea"/>
              </a:rPr>
              <a:t>GroundBIRD</a:t>
            </a:r>
            <a:endParaRPr lang="en-US" altLang="ja-JP" sz="2400" dirty="0" smtClean="0">
              <a:solidFill>
                <a:srgbClr val="000000"/>
              </a:solidFill>
              <a:latin typeface="+mn-ea"/>
            </a:endParaRPr>
          </a:p>
          <a:p>
            <a:r>
              <a:rPr kumimoji="1" lang="en-US" altLang="ja-JP" sz="2400" dirty="0">
                <a:latin typeface="+mn-ea"/>
              </a:rPr>
              <a:t>	</a:t>
            </a:r>
            <a:r>
              <a:rPr kumimoji="1" lang="en-US" altLang="ja-JP" sz="2400" dirty="0" smtClean="0">
                <a:latin typeface="+mn-ea"/>
              </a:rPr>
              <a:t>T-REX</a:t>
            </a:r>
            <a:endParaRPr kumimoji="1" lang="ja-JP" altLang="en-US" sz="2400" dirty="0">
              <a:latin typeface="+mn-ea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5706285" y="2487448"/>
            <a:ext cx="643715" cy="318391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1630367" y="5028199"/>
            <a:ext cx="1999346" cy="1097964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3090" y="2886137"/>
            <a:ext cx="3114554" cy="304698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400" u="sng" dirty="0" smtClean="0">
                <a:latin typeface="+mn-ea"/>
              </a:rPr>
              <a:t>南極</a:t>
            </a:r>
            <a:endParaRPr lang="en-US" altLang="ja-JP" sz="2400" u="sng" dirty="0">
              <a:latin typeface="+mn-ea"/>
            </a:endParaRPr>
          </a:p>
          <a:p>
            <a:r>
              <a:rPr lang="en-US" altLang="ja-JP" sz="2400" dirty="0" smtClean="0">
                <a:solidFill>
                  <a:srgbClr val="000000"/>
                </a:solidFill>
                <a:latin typeface="+mn-ea"/>
              </a:rPr>
              <a:t>BICEP2/Keck/BICEP3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+mn-ea"/>
              </a:rPr>
              <a:t>*</a:t>
            </a:r>
            <a:r>
              <a:rPr lang="en-US" altLang="ja-JP" sz="2400" dirty="0" err="1" smtClean="0">
                <a:solidFill>
                  <a:srgbClr val="000000"/>
                </a:solidFill>
                <a:latin typeface="+mn-ea"/>
              </a:rPr>
              <a:t>SPTpol</a:t>
            </a:r>
            <a:endParaRPr lang="en-US" altLang="ja-JP" sz="2400" dirty="0">
              <a:latin typeface="+mn-ea"/>
            </a:endParaRPr>
          </a:p>
          <a:p>
            <a:endParaRPr lang="en-US" altLang="ja-JP" sz="2400" dirty="0">
              <a:latin typeface="+mn-ea"/>
            </a:endParaRPr>
          </a:p>
          <a:p>
            <a:r>
              <a:rPr lang="en-US" altLang="ja-JP" sz="2400" dirty="0" smtClean="0">
                <a:latin typeface="+mn-ea"/>
              </a:rPr>
              <a:t>(</a:t>
            </a:r>
            <a:r>
              <a:rPr lang="ja-JP" altLang="en-US" sz="2400" dirty="0" smtClean="0">
                <a:latin typeface="+mn-ea"/>
              </a:rPr>
              <a:t>気球</a:t>
            </a:r>
            <a:r>
              <a:rPr lang="en-US" altLang="ja-JP" sz="1600" dirty="0" smtClean="0">
                <a:latin typeface="+mn-ea"/>
              </a:rPr>
              <a:t>(</a:t>
            </a:r>
            <a:r>
              <a:rPr lang="ja-JP" altLang="en-US" sz="1600" dirty="0" smtClean="0">
                <a:latin typeface="+mn-ea"/>
              </a:rPr>
              <a:t>次のトーク</a:t>
            </a:r>
            <a:r>
              <a:rPr lang="en-US" altLang="ja-JP" sz="1600" dirty="0" smtClean="0">
                <a:latin typeface="+mn-ea"/>
              </a:rPr>
              <a:t>)</a:t>
            </a:r>
            <a:r>
              <a:rPr lang="en-US" altLang="ja-JP" sz="2400" dirty="0" smtClean="0">
                <a:latin typeface="+mn-ea"/>
              </a:rPr>
              <a:t>)</a:t>
            </a:r>
          </a:p>
          <a:p>
            <a:r>
              <a:rPr lang="en-US" altLang="ja-JP" sz="2400" dirty="0" smtClean="0">
                <a:latin typeface="+mn-ea"/>
              </a:rPr>
              <a:t>EBEX</a:t>
            </a:r>
          </a:p>
          <a:p>
            <a:r>
              <a:rPr lang="en-US" altLang="ja-JP" sz="2400" dirty="0" smtClean="0">
                <a:latin typeface="+mn-ea"/>
              </a:rPr>
              <a:t>SPIDER</a:t>
            </a:r>
          </a:p>
          <a:p>
            <a:r>
              <a:rPr lang="en-US" altLang="ja-JP" sz="2400" dirty="0" smtClean="0">
                <a:latin typeface="+mn-ea"/>
              </a:rPr>
              <a:t>PIPER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8116" y="137285"/>
            <a:ext cx="9146655" cy="7694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6600"/>
                </a:solidFill>
                <a:latin typeface="+mj-ea"/>
                <a:ea typeface="+mj-ea"/>
              </a:rPr>
              <a:t>世界の地上</a:t>
            </a:r>
            <a:r>
              <a:rPr kumimoji="1" lang="en-US" altLang="ja-JP" sz="4400" dirty="0" smtClean="0">
                <a:solidFill>
                  <a:srgbClr val="FF6600"/>
                </a:solidFill>
                <a:latin typeface="+mj-ea"/>
                <a:ea typeface="+mj-ea"/>
              </a:rPr>
              <a:t>CMB</a:t>
            </a:r>
            <a:r>
              <a:rPr kumimoji="1" lang="ja-JP" altLang="en-US" sz="4400" dirty="0" smtClean="0">
                <a:solidFill>
                  <a:srgbClr val="FF6600"/>
                </a:solidFill>
                <a:latin typeface="+mj-ea"/>
                <a:ea typeface="+mj-ea"/>
              </a:rPr>
              <a:t>偏光観測プロジェクト</a:t>
            </a:r>
            <a:endParaRPr kumimoji="1" lang="ja-JP" altLang="en-US" sz="4400" dirty="0">
              <a:solidFill>
                <a:srgbClr val="FF66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9810" y="6333168"/>
            <a:ext cx="49039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＊重力レンズ</a:t>
            </a:r>
            <a:r>
              <a:rPr kumimoji="1" lang="en-US" altLang="ja-JP" dirty="0" smtClean="0"/>
              <a:t>B</a:t>
            </a:r>
            <a:r>
              <a:rPr kumimoji="1" lang="ja-JP" altLang="en-US" dirty="0" smtClean="0"/>
              <a:t>もカバーできる高角度分解能実験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8369" y="5071284"/>
            <a:ext cx="3404256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2000" u="sng" dirty="0" smtClean="0">
                <a:latin typeface="+mn-ea"/>
              </a:rPr>
              <a:t>過去の実験</a:t>
            </a:r>
            <a:endParaRPr lang="en-US" altLang="ja-JP" sz="2000" u="sng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DASI, CBI, QUAD, CAPMAP, QUIET, BICEP-1, </a:t>
            </a:r>
            <a:r>
              <a:rPr lang="en-US" altLang="ja-JP" sz="2000" dirty="0" err="1" smtClean="0">
                <a:latin typeface="+mn-ea"/>
              </a:rPr>
              <a:t>BOOMERangG</a:t>
            </a:r>
            <a:endParaRPr lang="en-US" altLang="ja-JP" sz="2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MAXIPOL … </a:t>
            </a:r>
            <a:endParaRPr lang="en-US" altLang="ja-JP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554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06027"/>
            <a:ext cx="8982417" cy="89106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Arial"/>
                <a:cs typeface="Arial"/>
              </a:rPr>
              <a:t>偏光</a:t>
            </a:r>
            <a:r>
              <a:rPr kumimoji="1" lang="en-US" altLang="ja-JP" i="1" dirty="0" smtClean="0">
                <a:latin typeface="Arial"/>
                <a:cs typeface="Arial"/>
              </a:rPr>
              <a:t>B</a:t>
            </a:r>
            <a:r>
              <a:rPr kumimoji="1" lang="ja-JP" altLang="en-US" dirty="0" smtClean="0">
                <a:latin typeface="Arial"/>
                <a:cs typeface="Arial"/>
              </a:rPr>
              <a:t>モード探索の現状</a:t>
            </a:r>
            <a:r>
              <a:rPr kumimoji="1" lang="en-US" altLang="ja-JP" dirty="0" smtClean="0">
                <a:latin typeface="Arial"/>
                <a:cs typeface="Arial"/>
              </a:rPr>
              <a:t> (2002-2013</a:t>
            </a:r>
            <a:r>
              <a:rPr kumimoji="1" lang="ja-JP" altLang="en-US" dirty="0" smtClean="0">
                <a:latin typeface="Arial"/>
                <a:cs typeface="Arial"/>
              </a:rPr>
              <a:t>年</a:t>
            </a:r>
            <a:r>
              <a:rPr kumimoji="1" lang="en-US" altLang="ja-JP" dirty="0" smtClean="0">
                <a:latin typeface="Arial"/>
                <a:cs typeface="Arial"/>
              </a:rPr>
              <a:t>)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 descr="BB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94721" y="1150114"/>
            <a:ext cx="7236000" cy="531883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4570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722" y="232304"/>
            <a:ext cx="8737177" cy="89106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偏光</a:t>
            </a:r>
            <a:r>
              <a:rPr kumimoji="1" lang="en-US" altLang="ja-JP" i="1" dirty="0" smtClean="0"/>
              <a:t>B</a:t>
            </a:r>
            <a:r>
              <a:rPr kumimoji="1" lang="ja-JP" altLang="en-US" dirty="0" smtClean="0"/>
              <a:t>モードに関する過去１年の出来事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017" y="4907736"/>
            <a:ext cx="2275051" cy="17225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568" y="4908070"/>
            <a:ext cx="1392620" cy="17222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5239" y="1315186"/>
            <a:ext cx="877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 smtClean="0">
                <a:latin typeface="Arial"/>
                <a:cs typeface="Arial"/>
              </a:rPr>
              <a:t> </a:t>
            </a:r>
            <a:r>
              <a:rPr kumimoji="1" lang="en-US" altLang="ja-JP" sz="2400" dirty="0" smtClean="0">
                <a:latin typeface="Arial"/>
                <a:cs typeface="Arial"/>
              </a:rPr>
              <a:t>7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kumimoji="1" lang="en-US" altLang="ja-JP" sz="2400" dirty="0" smtClean="0">
                <a:latin typeface="Arial"/>
                <a:cs typeface="Arial"/>
              </a:rPr>
              <a:t>22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CIB</a:t>
            </a:r>
            <a:r>
              <a:rPr kumimoji="1" lang="ja-JP" altLang="en-US" sz="2400" dirty="0" smtClean="0">
                <a:latin typeface="Arial"/>
                <a:cs typeface="Arial"/>
              </a:rPr>
              <a:t>との相関による重力レンズ</a:t>
            </a:r>
            <a:r>
              <a:rPr kumimoji="1" lang="en-US" altLang="ja-JP" sz="2400" i="1" dirty="0" smtClean="0">
                <a:latin typeface="Arial"/>
                <a:cs typeface="Arial"/>
              </a:rPr>
              <a:t>B</a:t>
            </a:r>
            <a:r>
              <a:rPr kumimoji="1" lang="ja-JP" altLang="en-US" sz="2400" dirty="0" smtClean="0">
                <a:latin typeface="Arial"/>
                <a:cs typeface="Arial"/>
              </a:rPr>
              <a:t>モードの観測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49" y="2696789"/>
            <a:ext cx="6357034" cy="207754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49586" y="207465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E</a:t>
            </a:r>
            <a:r>
              <a:rPr kumimoji="1" lang="ja-JP" altLang="en-US" dirty="0" smtClean="0">
                <a:latin typeface="+mn-ea"/>
              </a:rPr>
              <a:t>モードマップ</a:t>
            </a:r>
            <a:endParaRPr kumimoji="1" lang="en-US" altLang="ja-JP" dirty="0" smtClean="0">
              <a:latin typeface="+mn-ea"/>
            </a:endParaRPr>
          </a:p>
          <a:p>
            <a:r>
              <a:rPr lang="en-US" altLang="ja-JP" dirty="0" smtClean="0">
                <a:latin typeface="+mn-ea"/>
              </a:rPr>
              <a:t>(</a:t>
            </a:r>
            <a:r>
              <a:rPr lang="en-US" altLang="ja-JP" dirty="0" err="1" smtClean="0">
                <a:latin typeface="+mn-ea"/>
              </a:rPr>
              <a:t>SPTpol</a:t>
            </a:r>
            <a:r>
              <a:rPr lang="en-US" altLang="ja-JP" dirty="0" smtClean="0">
                <a:latin typeface="+mn-ea"/>
              </a:rPr>
              <a:t>)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9748" y="2163389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×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28066" y="2074657"/>
            <a:ext cx="187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+mn-ea"/>
              </a:rPr>
              <a:t>重力ポテンシャル</a:t>
            </a:r>
            <a:endParaRPr kumimoji="1" lang="en-US" altLang="ja-JP" dirty="0" smtClean="0">
              <a:latin typeface="+mn-ea"/>
            </a:endParaRPr>
          </a:p>
          <a:p>
            <a:r>
              <a:rPr lang="en-US" altLang="ja-JP" dirty="0" smtClean="0">
                <a:latin typeface="+mn-ea"/>
              </a:rPr>
              <a:t>(CIB</a:t>
            </a:r>
            <a:r>
              <a:rPr lang="ja-JP" altLang="en-US" dirty="0" smtClean="0">
                <a:latin typeface="+mn-ea"/>
              </a:rPr>
              <a:t>から</a:t>
            </a:r>
            <a:r>
              <a:rPr lang="en-US" altLang="ja-JP" dirty="0" smtClean="0">
                <a:latin typeface="+mn-ea"/>
              </a:rPr>
              <a:t>)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16493" y="2163389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=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58186" y="2065898"/>
            <a:ext cx="150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再構成された</a:t>
            </a:r>
            <a:endParaRPr kumimoji="1" lang="en-US" altLang="ja-JP" dirty="0" smtClean="0">
              <a:latin typeface="+mn-ea"/>
            </a:endParaRPr>
          </a:p>
          <a:p>
            <a:r>
              <a:rPr lang="en-US" altLang="ja-JP" dirty="0">
                <a:latin typeface="+mn-ea"/>
              </a:rPr>
              <a:t>B</a:t>
            </a:r>
            <a:r>
              <a:rPr kumimoji="1" lang="ja-JP" altLang="en-US" dirty="0" smtClean="0">
                <a:latin typeface="+mn-ea"/>
              </a:rPr>
              <a:t>モードマップ</a:t>
            </a:r>
            <a:endParaRPr kumimoji="1" lang="en-US" altLang="ja-JP" dirty="0" smtClean="0">
              <a:latin typeface="+mn-ea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208345" y="2720988"/>
            <a:ext cx="1721518" cy="2053344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/>
              <a:t>SPTpol</a:t>
            </a:r>
            <a:r>
              <a:rPr kumimoji="1" lang="en-US" altLang="ja-JP" dirty="0" smtClean="0"/>
              <a:t> </a:t>
            </a:r>
          </a:p>
          <a:p>
            <a:pPr algn="ctr"/>
            <a:r>
              <a:rPr kumimoji="1" lang="en-US" altLang="ja-JP" dirty="0" smtClean="0"/>
              <a:t>B</a:t>
            </a:r>
            <a:r>
              <a:rPr kumimoji="1" lang="ja-JP" altLang="en-US" dirty="0" smtClean="0"/>
              <a:t>モードマップ</a:t>
            </a:r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ja-JP" altLang="en-US" dirty="0" smtClean="0"/>
              <a:t>オ</a:t>
            </a:r>
            <a:r>
              <a:rPr lang="en-US" altLang="ja-JP" dirty="0" smtClean="0"/>
              <a:t>−</a:t>
            </a:r>
            <a:r>
              <a:rPr lang="ja-JP" altLang="en-US" dirty="0" smtClean="0"/>
              <a:t>プンにはなっていない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5" name="左右矢印 14"/>
          <p:cNvSpPr/>
          <p:nvPr/>
        </p:nvSpPr>
        <p:spPr>
          <a:xfrm>
            <a:off x="6525174" y="3564759"/>
            <a:ext cx="709448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93499" y="31855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+mn-ea"/>
              </a:rPr>
              <a:t>相関</a:t>
            </a:r>
            <a:endParaRPr kumimoji="1" lang="en-US" altLang="ja-JP" dirty="0" smtClean="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05203" y="6260914"/>
            <a:ext cx="20872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+mn-ea"/>
              </a:rPr>
              <a:t>SPTpol</a:t>
            </a:r>
            <a:r>
              <a:rPr lang="en-US" altLang="ja-JP" dirty="0" smtClean="0">
                <a:latin typeface="+mn-ea"/>
              </a:rPr>
              <a:t> </a:t>
            </a:r>
            <a:r>
              <a:rPr lang="ja-JP" altLang="en-US" dirty="0" smtClean="0">
                <a:latin typeface="+mn-ea"/>
              </a:rPr>
              <a:t>実験</a:t>
            </a:r>
            <a:r>
              <a:rPr lang="en-US" altLang="ja-JP" dirty="0" smtClean="0">
                <a:latin typeface="+mn-ea"/>
              </a:rPr>
              <a:t> (</a:t>
            </a:r>
            <a:r>
              <a:rPr lang="ja-JP" altLang="en-US" dirty="0" smtClean="0">
                <a:latin typeface="+mn-ea"/>
              </a:rPr>
              <a:t>南極</a:t>
            </a:r>
            <a:r>
              <a:rPr lang="en-US" altLang="ja-JP" dirty="0" smtClean="0">
                <a:latin typeface="+mn-ea"/>
              </a:rPr>
              <a:t>)</a:t>
            </a:r>
            <a:endParaRPr kumimoji="1" lang="ja-JP" altLang="en-US" dirty="0">
              <a:latin typeface="+mn-ea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09" y="2804873"/>
            <a:ext cx="4851223" cy="38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6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722" y="232304"/>
            <a:ext cx="8737177" cy="89106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偏光</a:t>
            </a:r>
            <a:r>
              <a:rPr kumimoji="1" lang="en-US" altLang="ja-JP" i="1" dirty="0" smtClean="0"/>
              <a:t>B</a:t>
            </a:r>
            <a:r>
              <a:rPr kumimoji="1" lang="ja-JP" altLang="en-US" dirty="0" smtClean="0"/>
              <a:t>モードに関する過去１年の出来事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5239" y="1315186"/>
            <a:ext cx="877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 smtClean="0">
                <a:latin typeface="Arial"/>
                <a:cs typeface="Arial"/>
              </a:rPr>
              <a:t>  </a:t>
            </a:r>
            <a:r>
              <a:rPr kumimoji="1" lang="en-US" altLang="ja-JP" sz="2400" dirty="0" smtClean="0">
                <a:latin typeface="Arial"/>
                <a:cs typeface="Arial"/>
              </a:rPr>
              <a:t>7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kumimoji="1" lang="en-US" altLang="ja-JP" sz="2400" dirty="0" smtClean="0">
                <a:latin typeface="Arial"/>
                <a:cs typeface="Arial"/>
              </a:rPr>
              <a:t>22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CIB</a:t>
            </a:r>
            <a:r>
              <a:rPr kumimoji="1" lang="ja-JP" altLang="en-US" sz="2400" dirty="0" smtClean="0">
                <a:latin typeface="Arial"/>
                <a:cs typeface="Arial"/>
              </a:rPr>
              <a:t>との相関による重力レンズ</a:t>
            </a:r>
            <a:r>
              <a:rPr kumimoji="1" lang="en-US" altLang="ja-JP" sz="2400" i="1" dirty="0" smtClean="0">
                <a:latin typeface="Arial"/>
                <a:cs typeface="Arial"/>
              </a:rPr>
              <a:t>B</a:t>
            </a:r>
            <a:r>
              <a:rPr kumimoji="1" lang="ja-JP" altLang="en-US" sz="2400" dirty="0" smtClean="0">
                <a:latin typeface="Arial"/>
                <a:cs typeface="Arial"/>
              </a:rPr>
              <a:t>モードの観測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522" y="1985922"/>
            <a:ext cx="877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 smtClean="0">
                <a:latin typeface="Arial"/>
                <a:cs typeface="Arial"/>
              </a:rPr>
              <a:t>12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kumimoji="1" lang="en-US" altLang="ja-JP" sz="2400" dirty="0" smtClean="0">
                <a:latin typeface="Arial"/>
                <a:cs typeface="Arial"/>
              </a:rPr>
              <a:t>23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CIB</a:t>
            </a:r>
            <a:r>
              <a:rPr kumimoji="1" lang="ja-JP" altLang="en-US" sz="2400" dirty="0" smtClean="0">
                <a:latin typeface="Arial"/>
                <a:cs typeface="Arial"/>
              </a:rPr>
              <a:t>との相関による重力レンズ</a:t>
            </a:r>
            <a:r>
              <a:rPr kumimoji="1" lang="en-US" altLang="ja-JP" sz="2400" i="1" dirty="0" smtClean="0">
                <a:latin typeface="Arial"/>
                <a:cs typeface="Arial"/>
              </a:rPr>
              <a:t>B</a:t>
            </a:r>
            <a:r>
              <a:rPr kumimoji="1" lang="ja-JP" altLang="en-US" sz="2400" dirty="0" smtClean="0">
                <a:latin typeface="Arial"/>
                <a:cs typeface="Arial"/>
              </a:rPr>
              <a:t>モードの観測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75405" y="2381683"/>
            <a:ext cx="567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CMB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偏光</a:t>
            </a:r>
            <a:r>
              <a:rPr lang="en-US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の</a:t>
            </a:r>
            <a:r>
              <a:rPr lang="en-US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みを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用いた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４点相関からの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重力レンズ効果の検出</a:t>
            </a:r>
            <a:endParaRPr kumimoji="1" lang="ja-JP" alt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"/>
          <a:srcRect t="-84" r="50144"/>
          <a:stretch/>
        </p:blipFill>
        <p:spPr>
          <a:xfrm>
            <a:off x="6717474" y="3334701"/>
            <a:ext cx="2150169" cy="323740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6377231" y="6202769"/>
            <a:ext cx="25876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+mn-ea"/>
              </a:rPr>
              <a:t>POLARBEAR </a:t>
            </a:r>
            <a:r>
              <a:rPr lang="ja-JP" altLang="en-US" dirty="0" smtClean="0">
                <a:latin typeface="+mn-ea"/>
              </a:rPr>
              <a:t>実験</a:t>
            </a:r>
            <a:r>
              <a:rPr lang="en-US" altLang="ja-JP" dirty="0" smtClean="0">
                <a:latin typeface="+mn-ea"/>
              </a:rPr>
              <a:t> (</a:t>
            </a:r>
            <a:r>
              <a:rPr lang="en-US" altLang="en-US" dirty="0" smtClean="0">
                <a:latin typeface="+mn-ea"/>
              </a:rPr>
              <a:t>チリ</a:t>
            </a:r>
            <a:r>
              <a:rPr lang="en-US" altLang="ja-JP" dirty="0" smtClean="0">
                <a:latin typeface="+mn-ea"/>
              </a:rPr>
              <a:t>)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7875" y="3318975"/>
            <a:ext cx="6200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 3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lang="en-US" altLang="ja-JP" sz="2400" dirty="0" smtClean="0">
                <a:latin typeface="Arial"/>
                <a:cs typeface="Arial"/>
              </a:rPr>
              <a:t>10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重力レンズ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モード偏光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						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スペクトルの観測</a:t>
            </a:r>
            <a:endParaRPr kumimoji="1" lang="ja-JP" alt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36568" y="1776851"/>
            <a:ext cx="2131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Arial"/>
                <a:cs typeface="Arial"/>
              </a:rPr>
              <a:t>PRL 112, 131302 (2014)</a:t>
            </a:r>
            <a:endParaRPr kumimoji="1" lang="ja-JP" alt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10262" y="2837779"/>
            <a:ext cx="2131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Arial"/>
                <a:cs typeface="Arial"/>
              </a:rPr>
              <a:t>PRL 112, 021301 (2014)</a:t>
            </a:r>
            <a:endParaRPr kumimoji="1" lang="ja-JP" alt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38926" y="4047451"/>
            <a:ext cx="2819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Arial"/>
                <a:cs typeface="Arial"/>
              </a:rPr>
              <a:t>arXiv:1403.2369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Arial"/>
                <a:cs typeface="Arial"/>
              </a:rPr>
              <a:t> accepted at </a:t>
            </a:r>
            <a:r>
              <a:rPr kumimoji="1" lang="en-US" altLang="ja-JP" sz="1400" dirty="0" err="1" smtClean="0">
                <a:solidFill>
                  <a:srgbClr val="FF0000"/>
                </a:solidFill>
                <a:latin typeface="Arial"/>
                <a:cs typeface="Arial"/>
              </a:rPr>
              <a:t>ApJ</a:t>
            </a:r>
            <a:endParaRPr kumimoji="1" lang="ja-JP" alt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04" y="2564234"/>
            <a:ext cx="5787221" cy="4007867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05384" y="2204271"/>
            <a:ext cx="8543348" cy="2554545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FF"/>
                </a:solidFill>
                <a:latin typeface="+mn-ea"/>
              </a:rPr>
              <a:t>4.7σ evidence for lensing B-mode when combined with</a:t>
            </a:r>
            <a:r>
              <a:rPr lang="en-US" altLang="ja-JP" sz="3200" dirty="0" smtClean="0">
                <a:solidFill>
                  <a:srgbClr val="FFFFFF"/>
                </a:solidFill>
                <a:latin typeface="+mn-ea"/>
              </a:rPr>
              <a:t> </a:t>
            </a:r>
            <a:r>
              <a:rPr lang="en-US" altLang="ja-JP" sz="3200" dirty="0" err="1" smtClean="0">
                <a:solidFill>
                  <a:srgbClr val="FFFFFF"/>
                </a:solidFill>
                <a:latin typeface="+mn-ea"/>
              </a:rPr>
              <a:t>C</a:t>
            </a:r>
            <a:r>
              <a:rPr lang="en-US" altLang="ja-JP" sz="3200" baseline="-25000" dirty="0" err="1" smtClean="0">
                <a:solidFill>
                  <a:srgbClr val="FFFFFF"/>
                </a:solidFill>
                <a:latin typeface="+mn-ea"/>
              </a:rPr>
              <a:t>l</a:t>
            </a:r>
            <a:r>
              <a:rPr lang="en-US" altLang="ja-JP" sz="3200" baseline="30000" dirty="0" err="1" smtClean="0">
                <a:solidFill>
                  <a:srgbClr val="FFFFFF"/>
                </a:solidFill>
                <a:latin typeface="+mn-ea"/>
              </a:rPr>
              <a:t>dd</a:t>
            </a:r>
            <a:r>
              <a:rPr lang="en-US" altLang="ja-JP" sz="3200" dirty="0" smtClean="0">
                <a:solidFill>
                  <a:srgbClr val="FFFFFF"/>
                </a:solidFill>
                <a:latin typeface="+mn-ea"/>
              </a:rPr>
              <a:t> measurement.</a:t>
            </a:r>
            <a:r>
              <a:rPr kumimoji="1" lang="en-US" altLang="ja-JP" sz="3200" dirty="0" smtClean="0">
                <a:solidFill>
                  <a:srgbClr val="FFFFFF"/>
                </a:solidFill>
                <a:latin typeface="+mn-ea"/>
              </a:rPr>
              <a:t> </a:t>
            </a:r>
          </a:p>
          <a:p>
            <a:endParaRPr kumimoji="1" lang="en-US" altLang="ja-JP" sz="3200" dirty="0" smtClean="0">
              <a:solidFill>
                <a:srgbClr val="FFFFFF"/>
              </a:solidFill>
              <a:latin typeface="+mn-ea"/>
            </a:endParaRPr>
          </a:p>
          <a:p>
            <a:r>
              <a:rPr lang="en-US" altLang="ja-JP" sz="3200" dirty="0" smtClean="0">
                <a:solidFill>
                  <a:srgbClr val="FFFFFF"/>
                </a:solidFill>
                <a:latin typeface="+mn-ea"/>
              </a:rPr>
              <a:t>CMB</a:t>
            </a:r>
            <a:r>
              <a:rPr lang="ja-JP" altLang="en-US" sz="3200" dirty="0" smtClean="0">
                <a:solidFill>
                  <a:srgbClr val="FFFFFF"/>
                </a:solidFill>
                <a:latin typeface="+mn-ea"/>
              </a:rPr>
              <a:t>偏光データを用いた初の重力レンズ偏光</a:t>
            </a:r>
            <a:r>
              <a:rPr lang="en-US" altLang="ja-JP" sz="3200" dirty="0" smtClean="0">
                <a:solidFill>
                  <a:srgbClr val="FFFFFF"/>
                </a:solidFill>
                <a:latin typeface="+mn-ea"/>
              </a:rPr>
              <a:t>B</a:t>
            </a:r>
            <a:r>
              <a:rPr lang="ja-JP" altLang="en-US" sz="3200" dirty="0" smtClean="0">
                <a:solidFill>
                  <a:srgbClr val="FFFFFF"/>
                </a:solidFill>
                <a:latin typeface="+mn-ea"/>
              </a:rPr>
              <a:t>モードの検出</a:t>
            </a:r>
            <a:endParaRPr kumimoji="1" lang="ja-JP" altLang="en-US" sz="3200" dirty="0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22" name="図形グループ 21"/>
          <p:cNvGrpSpPr/>
          <p:nvPr/>
        </p:nvGrpSpPr>
        <p:grpSpPr>
          <a:xfrm>
            <a:off x="1006539" y="3817301"/>
            <a:ext cx="4896849" cy="2754800"/>
            <a:chOff x="972649" y="2745912"/>
            <a:chExt cx="4896849" cy="2754800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0272" y="2745912"/>
              <a:ext cx="2228603" cy="275480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649" y="2745912"/>
              <a:ext cx="2468783" cy="2754800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1404189" y="5095604"/>
              <a:ext cx="172565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+mn-ea"/>
                </a:rPr>
                <a:t>茅根裕司</a:t>
              </a:r>
              <a:r>
                <a:rPr kumimoji="1" lang="en-US" altLang="ja-JP" dirty="0" smtClean="0">
                  <a:latin typeface="+mn-ea"/>
                </a:rPr>
                <a:t> (KEK)</a:t>
              </a:r>
              <a:endParaRPr kumimoji="1" lang="ja-JP" altLang="en-US" dirty="0">
                <a:latin typeface="+mn-ea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506351" y="5104548"/>
              <a:ext cx="236314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+mn-ea"/>
                </a:rPr>
                <a:t>西野玄記</a:t>
              </a:r>
              <a:r>
                <a:rPr kumimoji="1" lang="en-US" altLang="ja-JP" dirty="0" smtClean="0">
                  <a:latin typeface="+mn-ea"/>
                </a:rPr>
                <a:t> (</a:t>
              </a:r>
              <a:r>
                <a:rPr kumimoji="1" lang="en-US" altLang="ja-JP" dirty="0" err="1" smtClean="0">
                  <a:latin typeface="+mn-ea"/>
                </a:rPr>
                <a:t>Kavli</a:t>
              </a:r>
              <a:r>
                <a:rPr kumimoji="1" lang="en-US" altLang="ja-JP" dirty="0" smtClean="0">
                  <a:latin typeface="+mn-ea"/>
                </a:rPr>
                <a:t> IPMU)</a:t>
              </a:r>
              <a:endParaRPr kumimoji="1" lang="ja-JP" altLang="en-US" dirty="0">
                <a:latin typeface="+mn-ea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232370" y="2745912"/>
              <a:ext cx="4019573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latin typeface="+mn-ea"/>
                </a:rPr>
                <a:t>解析を主導したエース達</a:t>
              </a:r>
              <a:r>
                <a:rPr lang="en-US" altLang="ja-JP" sz="1000" dirty="0" smtClean="0">
                  <a:latin typeface="+mn-ea"/>
                </a:rPr>
                <a:t> </a:t>
              </a:r>
            </a:p>
            <a:p>
              <a:r>
                <a:rPr lang="en-US" altLang="ja-JP" sz="1000" dirty="0" smtClean="0">
                  <a:latin typeface="+mn-ea"/>
                </a:rPr>
                <a:t>(</a:t>
              </a:r>
              <a:r>
                <a:rPr lang="ja-JP" altLang="en-US" sz="1000" dirty="0" smtClean="0">
                  <a:latin typeface="+mn-ea"/>
                </a:rPr>
                <a:t>詳細は天文月報か高エネルギーニュースをご覧ください。</a:t>
              </a:r>
              <a:r>
                <a:rPr lang="en-US" altLang="ja-JP" sz="1000" dirty="0" smtClean="0">
                  <a:latin typeface="+mn-ea"/>
                </a:rPr>
                <a:t>)</a:t>
              </a:r>
              <a:endParaRPr kumimoji="1" lang="ja-JP" altLang="en-US" sz="10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74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722" y="232304"/>
            <a:ext cx="8737177" cy="89106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偏光</a:t>
            </a:r>
            <a:r>
              <a:rPr kumimoji="1" lang="en-US" altLang="ja-JP" i="1" dirty="0" smtClean="0"/>
              <a:t>B</a:t>
            </a:r>
            <a:r>
              <a:rPr kumimoji="1" lang="ja-JP" altLang="en-US" dirty="0" smtClean="0"/>
              <a:t>モードに関する過去１年の出来事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5239" y="1315186"/>
            <a:ext cx="877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 smtClean="0">
                <a:latin typeface="Arial"/>
                <a:cs typeface="Arial"/>
              </a:rPr>
              <a:t>  </a:t>
            </a:r>
            <a:r>
              <a:rPr kumimoji="1" lang="en-US" altLang="ja-JP" sz="2400" dirty="0" smtClean="0">
                <a:latin typeface="Arial"/>
                <a:cs typeface="Arial"/>
              </a:rPr>
              <a:t>7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kumimoji="1" lang="en-US" altLang="ja-JP" sz="2400" dirty="0" smtClean="0">
                <a:latin typeface="Arial"/>
                <a:cs typeface="Arial"/>
              </a:rPr>
              <a:t>22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CIB</a:t>
            </a:r>
            <a:r>
              <a:rPr kumimoji="1" lang="ja-JP" altLang="en-US" sz="2400" dirty="0" smtClean="0">
                <a:latin typeface="Arial"/>
                <a:cs typeface="Arial"/>
              </a:rPr>
              <a:t>との相関による重力レンズ</a:t>
            </a:r>
            <a:r>
              <a:rPr kumimoji="1" lang="en-US" altLang="ja-JP" sz="2400" i="1" dirty="0" smtClean="0">
                <a:latin typeface="Arial"/>
                <a:cs typeface="Arial"/>
              </a:rPr>
              <a:t>B</a:t>
            </a:r>
            <a:r>
              <a:rPr kumimoji="1" lang="ja-JP" altLang="en-US" sz="2400" dirty="0" smtClean="0">
                <a:latin typeface="Arial"/>
                <a:cs typeface="Arial"/>
              </a:rPr>
              <a:t>モードの観測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522" y="1985922"/>
            <a:ext cx="877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 smtClean="0">
                <a:latin typeface="Arial"/>
                <a:cs typeface="Arial"/>
              </a:rPr>
              <a:t>12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kumimoji="1" lang="en-US" altLang="ja-JP" sz="2400" dirty="0" smtClean="0">
                <a:latin typeface="Arial"/>
                <a:cs typeface="Arial"/>
              </a:rPr>
              <a:t>23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CIB</a:t>
            </a:r>
            <a:r>
              <a:rPr kumimoji="1" lang="ja-JP" altLang="en-US" sz="2400" dirty="0" smtClean="0">
                <a:latin typeface="Arial"/>
                <a:cs typeface="Arial"/>
              </a:rPr>
              <a:t>との相関による重力レンズ</a:t>
            </a:r>
            <a:r>
              <a:rPr kumimoji="1" lang="en-US" altLang="ja-JP" sz="2400" i="1" dirty="0" smtClean="0">
                <a:latin typeface="Arial"/>
                <a:cs typeface="Arial"/>
              </a:rPr>
              <a:t>B</a:t>
            </a:r>
            <a:r>
              <a:rPr kumimoji="1" lang="ja-JP" altLang="en-US" sz="2400" dirty="0" smtClean="0">
                <a:latin typeface="Arial"/>
                <a:cs typeface="Arial"/>
              </a:rPr>
              <a:t>モードの観測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75406" y="2381683"/>
            <a:ext cx="506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CMB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偏光</a:t>
            </a:r>
            <a:r>
              <a:rPr lang="en-US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の</a:t>
            </a:r>
            <a:r>
              <a:rPr lang="en-US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みを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用いた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４点相関からの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重力レンズ効果の検出</a:t>
            </a:r>
            <a:endParaRPr kumimoji="1" lang="ja-JP" alt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7875" y="3318975"/>
            <a:ext cx="6200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 3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lang="en-US" altLang="ja-JP" sz="2400" dirty="0" smtClean="0">
                <a:latin typeface="Arial"/>
                <a:cs typeface="Arial"/>
              </a:rPr>
              <a:t>10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重力レンズ</a:t>
            </a:r>
            <a:r>
              <a:rPr kumimoji="1" lang="en-US" altLang="ja-JP" sz="2400" i="1" dirty="0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モード偏光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						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スペクトルの観測</a:t>
            </a:r>
            <a:endParaRPr kumimoji="1" lang="ja-JP" alt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6481" y="5527739"/>
            <a:ext cx="857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2013</a:t>
            </a:r>
            <a:r>
              <a:rPr kumimoji="1" lang="ja-JP" altLang="en-US" sz="2400" dirty="0" smtClean="0">
                <a:latin typeface="Arial"/>
                <a:cs typeface="Arial"/>
              </a:rPr>
              <a:t>年</a:t>
            </a:r>
            <a:r>
              <a:rPr lang="en-US" altLang="ja-JP" sz="2400" dirty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 3</a:t>
            </a:r>
            <a:r>
              <a:rPr kumimoji="1" lang="ja-JP" altLang="en-US" sz="2400" dirty="0" smtClean="0">
                <a:latin typeface="Arial"/>
                <a:cs typeface="Arial"/>
              </a:rPr>
              <a:t>月</a:t>
            </a:r>
            <a:r>
              <a:rPr lang="en-US" altLang="ja-JP" sz="2400" dirty="0" smtClean="0">
                <a:latin typeface="Arial"/>
                <a:cs typeface="Arial"/>
              </a:rPr>
              <a:t>17</a:t>
            </a:r>
            <a:r>
              <a:rPr kumimoji="1" lang="ja-JP" altLang="en-US" sz="2400" dirty="0" smtClean="0">
                <a:latin typeface="Arial"/>
                <a:cs typeface="Arial"/>
              </a:rPr>
              <a:t>日</a:t>
            </a:r>
            <a:r>
              <a:rPr kumimoji="1" lang="en-US" altLang="ja-JP" sz="2400" dirty="0" smtClean="0">
                <a:latin typeface="Arial"/>
                <a:cs typeface="Arial"/>
              </a:rPr>
              <a:t>: 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cs typeface="Arial"/>
              </a:rPr>
              <a:t>BICEP2</a:t>
            </a:r>
            <a:r>
              <a:rPr lang="ja-JP" altLang="en-US" sz="2400" dirty="0">
                <a:solidFill>
                  <a:srgbClr val="FF0000"/>
                </a:solidFill>
                <a:latin typeface="Arial"/>
                <a:cs typeface="Arial"/>
              </a:rPr>
              <a:t>に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よる</a:t>
            </a:r>
            <a:endParaRPr lang="en-US" altLang="ja-JP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altLang="ja-JP" sz="24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					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原始</a:t>
            </a:r>
            <a:r>
              <a:rPr lang="ja-JP" altLang="en-US" sz="2400" dirty="0">
                <a:solidFill>
                  <a:srgbClr val="FF0000"/>
                </a:solidFill>
                <a:latin typeface="Arial"/>
                <a:cs typeface="Arial"/>
              </a:rPr>
              <a:t>重力波</a:t>
            </a:r>
            <a:r>
              <a:rPr lang="en-US" altLang="ja-JP" sz="2400" i="1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lang="ja-JP" altLang="en-US" sz="2400" dirty="0">
                <a:solidFill>
                  <a:srgbClr val="FF0000"/>
                </a:solidFill>
                <a:latin typeface="Arial"/>
                <a:cs typeface="Arial"/>
              </a:rPr>
              <a:t>モード偏光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らしき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r>
              <a:rPr lang="ja-JP" altLang="en-US" sz="2400" dirty="0">
                <a:solidFill>
                  <a:srgbClr val="FF0000"/>
                </a:solidFill>
                <a:latin typeface="Arial"/>
                <a:cs typeface="Arial"/>
              </a:rPr>
              <a:t>信号の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検出</a:t>
            </a:r>
            <a:endParaRPr lang="ja-JP" alt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3240" y="4536967"/>
            <a:ext cx="7775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+mn-ea"/>
              </a:rPr>
              <a:t>しばらくは、</a:t>
            </a:r>
            <a:r>
              <a:rPr kumimoji="1" lang="en-US" altLang="ja-JP" sz="2400" dirty="0" smtClean="0">
                <a:latin typeface="+mn-ea"/>
              </a:rPr>
              <a:t>POLARBEAR</a:t>
            </a:r>
            <a:r>
              <a:rPr kumimoji="1" lang="ja-JP" altLang="en-US" sz="2400" dirty="0" smtClean="0">
                <a:latin typeface="+mn-ea"/>
              </a:rPr>
              <a:t>が時の人になるはずであったが</a:t>
            </a:r>
            <a:r>
              <a:rPr kumimoji="1" lang="en-US" altLang="ja-JP" sz="2400" dirty="0" smtClean="0">
                <a:latin typeface="+mn-ea"/>
              </a:rPr>
              <a:t>…</a:t>
            </a:r>
            <a:endParaRPr kumimoji="1" lang="ja-JP" altLang="en-US" sz="2400" dirty="0">
              <a:latin typeface="+mn-ea"/>
            </a:endParaRPr>
          </a:p>
        </p:txBody>
      </p:sp>
      <p:pic>
        <p:nvPicPr>
          <p:cNvPr id="9" name="Picture 2" descr="C:\Users\horihori\Pictures\testcryo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0663" t="10193" r="24451" b="24984"/>
          <a:stretch/>
        </p:blipFill>
        <p:spPr bwMode="auto">
          <a:xfrm>
            <a:off x="555093" y="644924"/>
            <a:ext cx="7626095" cy="5713812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2221324" y="5578343"/>
            <a:ext cx="308209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やり返す話しは最後に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7888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3180" y="85483"/>
            <a:ext cx="844362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latin typeface="+mn-ea"/>
                <a:ea typeface="+mn-ea"/>
              </a:rPr>
              <a:t>偏光</a:t>
            </a:r>
            <a:r>
              <a:rPr kumimoji="1" lang="en-US" altLang="ja-JP" dirty="0" smtClean="0">
                <a:latin typeface="+mn-ea"/>
                <a:ea typeface="+mn-ea"/>
              </a:rPr>
              <a:t>B</a:t>
            </a:r>
            <a:r>
              <a:rPr kumimoji="1" lang="ja-JP" altLang="en-US" dirty="0" smtClean="0">
                <a:latin typeface="+mn-ea"/>
                <a:ea typeface="+mn-ea"/>
              </a:rPr>
              <a:t>モード観測の現状</a:t>
            </a:r>
            <a:r>
              <a:rPr kumimoji="1" lang="en-US" altLang="ja-JP" dirty="0" smtClean="0">
                <a:latin typeface="+mn-ea"/>
                <a:ea typeface="+mn-ea"/>
              </a:rPr>
              <a:t> (3/17)</a:t>
            </a:r>
            <a:endParaRPr kumimoji="1" lang="ja-JP" altLang="en-US" dirty="0">
              <a:latin typeface="+mn-ea"/>
              <a:ea typeface="+mn-ea"/>
            </a:endParaRPr>
          </a:p>
        </p:txBody>
      </p:sp>
      <p:pic>
        <p:nvPicPr>
          <p:cNvPr id="4" name="図 3" descr="BB_4bins_95_w_pb1_and_b2_narrow.pdf"/>
          <p:cNvPicPr>
            <a:picLocks noChangeAspect="1"/>
          </p:cNvPicPr>
          <p:nvPr/>
        </p:nvPicPr>
        <p:blipFill>
          <a:blip r:embed="rId2"/>
          <a:srcRect l="6912"/>
          <a:stretch>
            <a:fillRect/>
          </a:stretch>
        </p:blipFill>
        <p:spPr>
          <a:xfrm>
            <a:off x="942902" y="1129402"/>
            <a:ext cx="7104436" cy="56135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テキスト ボックス 4"/>
          <p:cNvSpPr txBox="1"/>
          <p:nvPr/>
        </p:nvSpPr>
        <p:spPr>
          <a:xfrm>
            <a:off x="5503063" y="4647814"/>
            <a:ext cx="175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POLARBEAR</a:t>
            </a:r>
            <a:endParaRPr kumimoji="1" lang="ja-JP" altLang="en-US" b="1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28303" y="45299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  <a:latin typeface="ヒラギノ角ゴ Pro W6"/>
                <a:ea typeface="ヒラギノ角ゴ Pro W6"/>
                <a:cs typeface="ヒラギノ角ゴ Pro W6"/>
              </a:rPr>
              <a:t>BICEP2</a:t>
            </a:r>
            <a:endParaRPr kumimoji="1" lang="ja-JP" altLang="en-US" b="1" dirty="0">
              <a:solidFill>
                <a:srgbClr val="008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0037" y="1902247"/>
            <a:ext cx="7059984" cy="12577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200" dirty="0" smtClean="0">
                <a:latin typeface="ヒラギノ角ゴ ProN W6"/>
                <a:ea typeface="ヒラギノ角ゴ ProN W6"/>
                <a:cs typeface="ヒラギノ角ゴ ProN W6"/>
              </a:rPr>
              <a:t>探索の時代から観測の時代へ</a:t>
            </a:r>
            <a:endParaRPr kumimoji="1" lang="en-US" altLang="ja-JP" sz="32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3200" dirty="0" smtClean="0">
                <a:latin typeface="ヒラギノ角ゴ ProN W6"/>
                <a:ea typeface="ヒラギノ角ゴ ProN W6"/>
                <a:cs typeface="ヒラギノ角ゴ ProN W6"/>
              </a:rPr>
              <a:t>偏光</a:t>
            </a:r>
            <a:r>
              <a:rPr kumimoji="1" lang="en-US" altLang="ja-JP" sz="3200" i="1" dirty="0" smtClean="0">
                <a:latin typeface="ヒラギノ角ゴ ProN W6"/>
                <a:ea typeface="ヒラギノ角ゴ ProN W6"/>
                <a:cs typeface="ヒラギノ角ゴ ProN W6"/>
              </a:rPr>
              <a:t>B</a:t>
            </a:r>
            <a:r>
              <a:rPr kumimoji="1" lang="ja-JP" altLang="en-US" sz="3200" dirty="0" smtClean="0">
                <a:latin typeface="ヒラギノ角ゴ ProN W6"/>
                <a:ea typeface="ヒラギノ角ゴ ProN W6"/>
                <a:cs typeface="ヒラギノ角ゴ ProN W6"/>
              </a:rPr>
              <a:t>モードを用いた宇宙論の幕開け</a:t>
            </a:r>
            <a:endParaRPr kumimoji="1" lang="ja-JP" altLang="en-US" sz="32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05207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3254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+mn-ea"/>
                <a:ea typeface="+mn-ea"/>
              </a:rPr>
              <a:t>BICEP2</a:t>
            </a:r>
            <a:r>
              <a:rPr kumimoji="1" lang="ja-JP" altLang="en-US" dirty="0" smtClean="0">
                <a:latin typeface="+mn-ea"/>
                <a:ea typeface="+mn-ea"/>
              </a:rPr>
              <a:t>の結果について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8256" y="57339"/>
            <a:ext cx="8567176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+mj-ea"/>
              </a:rPr>
              <a:t>B</a:t>
            </a:r>
            <a:r>
              <a:rPr lang="en-US" altLang="ja-JP" dirty="0" smtClean="0">
                <a:latin typeface="+mj-ea"/>
              </a:rPr>
              <a:t>ICEP2</a:t>
            </a:r>
            <a:r>
              <a:rPr lang="ja-JP" altLang="en-US" dirty="0" smtClean="0">
                <a:latin typeface="+mj-ea"/>
              </a:rPr>
              <a:t>の結果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20" y="1146675"/>
            <a:ext cx="7154106" cy="5532122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>
            <a:off x="2066036" y="4454234"/>
            <a:ext cx="1797720" cy="500878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03853" y="2835326"/>
            <a:ext cx="2638445" cy="15594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dirty="0">
                <a:latin typeface="ヒラギノ角ゴ ProN W6"/>
                <a:ea typeface="ヒラギノ角ゴ ProN W6"/>
                <a:cs typeface="ヒラギノ角ゴ ProN W6"/>
              </a:rPr>
              <a:t>e</a:t>
            </a: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ll~100</a:t>
            </a:r>
            <a:r>
              <a:rPr kumimoji="1"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で、</a:t>
            </a:r>
            <a:endParaRPr kumimoji="1" lang="en-US" altLang="ja-JP" sz="20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重力レンズ</a:t>
            </a:r>
            <a:r>
              <a:rPr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効果</a:t>
            </a:r>
            <a:r>
              <a:rPr kumimoji="1"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では説明できない信号を観測</a:t>
            </a: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(5.3</a:t>
            </a:r>
            <a:r>
              <a:rPr kumimoji="1"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シグマ</a:t>
            </a: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)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27</a:t>
            </a:fld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6067565" y="3774471"/>
            <a:ext cx="518746" cy="536655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616757" y="2835326"/>
            <a:ext cx="2557950" cy="820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重力レンズ</a:t>
            </a: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B</a:t>
            </a:r>
            <a:r>
              <a:rPr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モードも見えている？</a:t>
            </a:r>
            <a:endParaRPr lang="en-US" altLang="ja-JP" sz="2000" dirty="0" smtClean="0">
              <a:latin typeface="ヒラギノ角ゴ ProN W6"/>
              <a:ea typeface="ヒラギノ角ゴ ProN W6"/>
              <a:cs typeface="ヒラギノ角ゴ ProN W6"/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41245" y="1555102"/>
            <a:ext cx="8979656" cy="4837025"/>
            <a:chOff x="421424" y="1350590"/>
            <a:chExt cx="8075262" cy="4160499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t="46127"/>
            <a:stretch/>
          </p:blipFill>
          <p:spPr>
            <a:xfrm>
              <a:off x="421424" y="1350590"/>
              <a:ext cx="8075262" cy="4160499"/>
            </a:xfrm>
            <a:prstGeom prst="rect">
              <a:avLst/>
            </a:prstGeom>
          </p:spPr>
        </p:pic>
        <p:sp>
          <p:nvSpPr>
            <p:cNvPr id="14" name="円/楕円 13"/>
            <p:cNvSpPr/>
            <p:nvPr/>
          </p:nvSpPr>
          <p:spPr>
            <a:xfrm>
              <a:off x="4033690" y="2334448"/>
              <a:ext cx="1003839" cy="985956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4910545" y="3219928"/>
              <a:ext cx="983472" cy="1005932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55579" y="1417638"/>
              <a:ext cx="3190765" cy="77254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ja-JP" altLang="en-US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マップ上でも</a:t>
              </a:r>
              <a:r>
                <a:rPr kumimoji="1" lang="en-US" altLang="ja-JP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B</a:t>
              </a:r>
              <a:r>
                <a:rPr kumimoji="1" lang="ja-JP" altLang="en-US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モード</a:t>
              </a:r>
              <a:r>
                <a:rPr kumimoji="1" lang="en-US" altLang="ja-JP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(</a:t>
              </a:r>
              <a:r>
                <a:rPr kumimoji="1" lang="ja-JP" altLang="en-US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渦巻き</a:t>
              </a:r>
              <a:r>
                <a:rPr kumimoji="1" lang="en-US" altLang="ja-JP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)</a:t>
              </a:r>
              <a:r>
                <a:rPr kumimoji="1" lang="ja-JP" altLang="en-US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がはっきり見えている</a:t>
              </a:r>
              <a:r>
                <a:rPr kumimoji="1" lang="en-US" altLang="ja-JP" sz="2000" dirty="0" smtClean="0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rPr>
                <a:t>!</a:t>
              </a: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5887197" y="3445972"/>
              <a:ext cx="1003839" cy="985956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295028" y="1688859"/>
            <a:ext cx="8848972" cy="32880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u="sng" dirty="0" smtClean="0">
                <a:latin typeface="ヒラギノ角ゴ ProN W6"/>
                <a:ea typeface="ヒラギノ角ゴ ProN W6"/>
                <a:cs typeface="ヒラギノ角ゴ ProN W6"/>
              </a:rPr>
              <a:t>結果に対する</a:t>
            </a:r>
            <a:r>
              <a:rPr kumimoji="1" lang="ja-JP" altLang="en-US" sz="2800" u="sng" dirty="0" smtClean="0">
                <a:latin typeface="ヒラギノ角ゴ ProN W6"/>
                <a:ea typeface="ヒラギノ角ゴ ProN W6"/>
                <a:cs typeface="ヒラギノ角ゴ ProN W6"/>
              </a:rPr>
              <a:t>議論</a:t>
            </a:r>
            <a:endParaRPr kumimoji="1" lang="en-US" altLang="ja-JP" sz="2800" u="sng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重力レンズ領域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(ell &gt; ~200)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が高すぎるのでは？</a:t>
            </a:r>
            <a:endParaRPr kumimoji="1" lang="en-US" altLang="ja-JP" sz="28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前景放射は大丈夫か？</a:t>
            </a:r>
            <a:endParaRPr lang="en-US" altLang="ja-JP" sz="28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信号が大きすぎないか？　</a:t>
            </a:r>
            <a:endParaRPr kumimoji="1" lang="en-US" altLang="ja-JP" sz="28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温度揺らぎのデータとの整合性は？</a:t>
            </a:r>
            <a:endParaRPr kumimoji="1" lang="en-US" altLang="ja-JP" sz="2800" dirty="0" smtClean="0"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17806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5215" y="-15305"/>
            <a:ext cx="9045617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他実験との相互相関</a:t>
            </a:r>
            <a:r>
              <a:rPr kumimoji="1" lang="en-US" altLang="ja-JP" dirty="0" smtClean="0"/>
              <a:t> </a:t>
            </a:r>
            <a:r>
              <a:rPr kumimoji="1" lang="en-US" altLang="ja-JP" sz="2700" dirty="0" smtClean="0"/>
              <a:t>(</a:t>
            </a:r>
            <a:r>
              <a:rPr kumimoji="1" lang="ja-JP" altLang="en-US" sz="2700" dirty="0" smtClean="0"/>
              <a:t>未知のバイアスの評価</a:t>
            </a:r>
            <a:r>
              <a:rPr kumimoji="1" lang="en-US" altLang="ja-JP" sz="2700" dirty="0" smtClean="0"/>
              <a:t>)</a:t>
            </a:r>
            <a:endParaRPr kumimoji="1"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32133" y="1068818"/>
            <a:ext cx="2938699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相互相関</a:t>
            </a:r>
            <a:endParaRPr kumimoji="1" lang="en-US" altLang="ja-JP" sz="20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&lt;(S + N</a:t>
            </a:r>
            <a:r>
              <a:rPr kumimoji="1" lang="en-US" altLang="ja-JP" sz="2000" baseline="-25000" dirty="0" smtClean="0">
                <a:latin typeface="ヒラギノ角ゴ ProN W6"/>
                <a:ea typeface="ヒラギノ角ゴ ProN W6"/>
                <a:cs typeface="ヒラギノ角ゴ ProN W6"/>
              </a:rPr>
              <a:t>b2</a:t>
            </a: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)(S + N</a:t>
            </a:r>
            <a:r>
              <a:rPr kumimoji="1" lang="en-US" altLang="ja-JP" sz="2000" baseline="-25000" dirty="0" smtClean="0">
                <a:latin typeface="ヒラギノ角ゴ ProN W6"/>
                <a:ea typeface="ヒラギノ角ゴ ProN W6"/>
                <a:cs typeface="ヒラギノ角ゴ ProN W6"/>
              </a:rPr>
              <a:t>o</a:t>
            </a: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)&gt;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= &lt;S</a:t>
            </a:r>
            <a:r>
              <a:rPr lang="en-US" altLang="ja-JP" sz="2000" baseline="30000" dirty="0" smtClean="0"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&gt; + &lt;N</a:t>
            </a:r>
            <a:r>
              <a:rPr lang="en-US" altLang="ja-JP" sz="2000" baseline="-25000" dirty="0" smtClean="0">
                <a:latin typeface="ヒラギノ角ゴ ProN W6"/>
                <a:ea typeface="ヒラギノ角ゴ ProN W6"/>
                <a:cs typeface="ヒラギノ角ゴ ProN W6"/>
              </a:rPr>
              <a:t>b2</a:t>
            </a: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N</a:t>
            </a:r>
            <a:r>
              <a:rPr lang="en-US" altLang="ja-JP" sz="2000" baseline="-25000" dirty="0" smtClean="0">
                <a:latin typeface="ヒラギノ角ゴ ProN W6"/>
                <a:ea typeface="ヒラギノ角ゴ ProN W6"/>
                <a:cs typeface="ヒラギノ角ゴ ProN W6"/>
              </a:rPr>
              <a:t>o</a:t>
            </a: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&gt;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= &lt;S</a:t>
            </a:r>
            <a:r>
              <a:rPr lang="en-US" altLang="ja-JP" sz="2000" baseline="30000" dirty="0" smtClean="0"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&gt; </a:t>
            </a:r>
          </a:p>
          <a:p>
            <a:pPr>
              <a:lnSpc>
                <a:spcPct val="120000"/>
              </a:lnSpc>
            </a:pPr>
            <a:endParaRPr kumimoji="1" lang="en-US" altLang="ja-JP" sz="20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∵ </a:t>
            </a:r>
            <a:r>
              <a:rPr lang="en-US" altLang="ja-JP" sz="2000" dirty="0">
                <a:latin typeface="ヒラギノ角ゴ ProN W6"/>
                <a:ea typeface="ヒラギノ角ゴ ProN W6"/>
                <a:cs typeface="ヒラギノ角ゴ ProN W6"/>
              </a:rPr>
              <a:t>&lt;N</a:t>
            </a:r>
            <a:r>
              <a:rPr lang="en-US" altLang="ja-JP" sz="2000" baseline="-25000" dirty="0">
                <a:latin typeface="ヒラギノ角ゴ ProN W6"/>
                <a:ea typeface="ヒラギノ角ゴ ProN W6"/>
                <a:cs typeface="ヒラギノ角ゴ ProN W6"/>
              </a:rPr>
              <a:t>b2</a:t>
            </a:r>
            <a:r>
              <a:rPr lang="en-US" altLang="ja-JP" sz="2000" dirty="0">
                <a:latin typeface="ヒラギノ角ゴ ProN W6"/>
                <a:ea typeface="ヒラギノ角ゴ ProN W6"/>
                <a:cs typeface="ヒラギノ角ゴ ProN W6"/>
              </a:rPr>
              <a:t>N</a:t>
            </a:r>
            <a:r>
              <a:rPr lang="en-US" altLang="ja-JP" sz="2000" baseline="-25000" dirty="0">
                <a:latin typeface="ヒラギノ角ゴ ProN W6"/>
                <a:ea typeface="ヒラギノ角ゴ ProN W6"/>
                <a:cs typeface="ヒラギノ角ゴ ProN W6"/>
              </a:rPr>
              <a:t>o</a:t>
            </a: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&gt; = 0</a:t>
            </a:r>
            <a:endParaRPr lang="en-US" altLang="ja-JP" sz="2000" dirty="0">
              <a:latin typeface="ヒラギノ角ゴ ProN W6"/>
              <a:ea typeface="ヒラギノ角ゴ ProN W6"/>
              <a:cs typeface="ヒラギノ角ゴ ProN W6"/>
            </a:endParaRPr>
          </a:p>
          <a:p>
            <a:pPr>
              <a:lnSpc>
                <a:spcPct val="120000"/>
              </a:lnSpc>
            </a:pPr>
            <a:r>
              <a:rPr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ノイズに相関は無い為</a:t>
            </a:r>
            <a:endParaRPr lang="en-US" altLang="ja-JP" sz="2000" dirty="0">
              <a:latin typeface="ヒラギノ角ゴ ProN W6"/>
              <a:ea typeface="ヒラギノ角ゴ ProN W6"/>
              <a:cs typeface="ヒラギノ角ゴ ProN W6"/>
            </a:endParaRPr>
          </a:p>
          <a:p>
            <a:pPr>
              <a:lnSpc>
                <a:spcPct val="120000"/>
              </a:lnSpc>
            </a:pPr>
            <a:endParaRPr kumimoji="1" lang="en-US" altLang="ja-JP" sz="20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  <a:sym typeface="Wingdings"/>
              </a:rPr>
              <a:t></a:t>
            </a:r>
            <a:r>
              <a:rPr kumimoji="1" lang="ja-JP" altLang="en-US" sz="2000" dirty="0" smtClean="0">
                <a:latin typeface="ヒラギノ角ゴ ProN W6"/>
                <a:ea typeface="ヒラギノ角ゴ ProN W6"/>
                <a:cs typeface="ヒラギノ角ゴ ProN W6"/>
              </a:rPr>
              <a:t>本当の信号なら変わらず残るし、バイアスが乗っていると変わる。</a:t>
            </a:r>
            <a:endParaRPr kumimoji="1" lang="en-US" altLang="ja-JP" sz="2000" dirty="0" smtClean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2768" y="5481511"/>
            <a:ext cx="8227635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Keck Array</a:t>
            </a:r>
            <a:r>
              <a:rPr kumimoji="1"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との相関から</a:t>
            </a:r>
            <a:endParaRPr kumimoji="1" lang="en-US" altLang="ja-JP" sz="2000" dirty="0" smtClean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宇宙からの信号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(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重力波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or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前景放射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or?)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を見ているのは確からしい。</a:t>
            </a:r>
            <a:endParaRPr lang="en-US" altLang="ja-JP" sz="2000" dirty="0" smtClean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ただ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high-ell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の方は何かしらバイアスが乗っている可能性がある。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endParaRPr kumimoji="1" lang="ja-JP" altLang="en-US" sz="2000" dirty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8" name="Shape 144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10536" y="1068818"/>
            <a:ext cx="5526583" cy="4302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82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6420" y="105981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前景放射について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9" y="1197244"/>
            <a:ext cx="5927708" cy="40373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00741" y="5049970"/>
            <a:ext cx="1961742" cy="317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kumimoji="1" lang="ja-JP" altLang="en-US" dirty="0" smtClean="0"/>
              <a:t>観測周波数</a:t>
            </a:r>
            <a:r>
              <a:rPr kumimoji="1" lang="en-US" altLang="ja-JP" dirty="0" smtClean="0"/>
              <a:t> (GHz)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1160191" y="2957123"/>
            <a:ext cx="2780018" cy="307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ja-JP" altLang="en-US" dirty="0" smtClean="0"/>
              <a:t>アンテナ温度</a:t>
            </a:r>
            <a:r>
              <a:rPr kumimoji="1" lang="en-US" altLang="ja-JP" dirty="0" smtClean="0"/>
              <a:t> (</a:t>
            </a:r>
            <a:r>
              <a:rPr lang="en-US" altLang="ja-JP" dirty="0" err="1">
                <a:latin typeface="Symbol"/>
              </a:rPr>
              <a:t>m</a:t>
            </a:r>
            <a:r>
              <a:rPr kumimoji="1" lang="en-US" altLang="ja-JP" dirty="0" err="1" smtClean="0"/>
              <a:t>K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rms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91168" y="4238044"/>
            <a:ext cx="2658049" cy="6519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ja-JP" altLang="en-US" b="1" dirty="0" smtClean="0"/>
              <a:t>原始重力波</a:t>
            </a:r>
            <a:r>
              <a:rPr lang="en-US" altLang="ja-JP" b="1" dirty="0" smtClean="0"/>
              <a:t>B</a:t>
            </a:r>
            <a:r>
              <a:rPr lang="ja-JP" altLang="en-US" b="1" dirty="0" smtClean="0"/>
              <a:t>モード</a:t>
            </a:r>
            <a:r>
              <a:rPr kumimoji="1" lang="en-US" altLang="ja-JP" b="1" dirty="0" smtClean="0"/>
              <a:t>(r = 0.01)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9768" y="3243905"/>
            <a:ext cx="1793229" cy="526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ja-JP" altLang="en-US" sz="1000" i="1" dirty="0" smtClean="0"/>
              <a:t>非渦パターン</a:t>
            </a:r>
            <a:r>
              <a:rPr lang="en-US" altLang="ja-JP" sz="1000" i="1" dirty="0" smtClean="0"/>
              <a:t>: E</a:t>
            </a:r>
            <a:r>
              <a:rPr lang="ja-JP" altLang="en-US" sz="1000" dirty="0" smtClean="0"/>
              <a:t>モード</a:t>
            </a:r>
            <a:endParaRPr lang="en-US" altLang="ja-JP" sz="1000" dirty="0" smtClean="0"/>
          </a:p>
          <a:p>
            <a:pPr algn="ctr"/>
            <a:r>
              <a:rPr lang="ja-JP" altLang="en-US" sz="1000" dirty="0" smtClean="0"/>
              <a:t>（既に観測済み）</a:t>
            </a:r>
            <a:r>
              <a:rPr lang="en-US" altLang="ja-JP" sz="1000" dirty="0" smtClean="0"/>
              <a:t>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7670" y="1379249"/>
            <a:ext cx="1793229" cy="526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フォアグランド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r>
              <a:rPr lang="en-US" altLang="ja-JP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</a:rPr>
              <a:t>       </a:t>
            </a:r>
            <a:r>
              <a:rPr lang="ja-JP" altLang="en-US" sz="2000" dirty="0" smtClean="0">
                <a:solidFill>
                  <a:srgbClr val="000000"/>
                </a:solidFill>
              </a:rPr>
              <a:t>シンクロトロン放射成分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65385" y="2299720"/>
            <a:ext cx="1262767" cy="526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フォアグランド</a:t>
            </a:r>
            <a:endParaRPr lang="en-US" altLang="ja-JP" sz="2000" dirty="0">
              <a:solidFill>
                <a:srgbClr val="000000"/>
              </a:solidFill>
            </a:endParaRPr>
          </a:p>
          <a:p>
            <a:r>
              <a:rPr lang="ja-JP" altLang="en-US" sz="2000" dirty="0" smtClean="0">
                <a:solidFill>
                  <a:srgbClr val="000000"/>
                </a:solidFill>
              </a:rPr>
              <a:t>ダスト放射成分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646109" y="4842692"/>
            <a:ext cx="3108" cy="391943"/>
          </a:xfrm>
          <a:prstGeom prst="line">
            <a:avLst/>
          </a:prstGeom>
          <a:ln w="57150" cap="rnd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039227" y="5125756"/>
            <a:ext cx="1219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0000FF"/>
                </a:solidFill>
              </a:rPr>
              <a:t>BICEP2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795641" y="3598518"/>
            <a:ext cx="5118696" cy="621982"/>
          </a:xfrm>
          <a:custGeom>
            <a:avLst/>
            <a:gdLst>
              <a:gd name="connsiteX0" fmla="*/ 0 w 5118696"/>
              <a:gd name="connsiteY0" fmla="*/ 0 h 621982"/>
              <a:gd name="connsiteX1" fmla="*/ 2099313 w 5118696"/>
              <a:gd name="connsiteY1" fmla="*/ 64789 h 621982"/>
              <a:gd name="connsiteX2" fmla="*/ 3187846 w 5118696"/>
              <a:gd name="connsiteY2" fmla="*/ 142537 h 621982"/>
              <a:gd name="connsiteX3" fmla="*/ 4302296 w 5118696"/>
              <a:gd name="connsiteY3" fmla="*/ 323949 h 621982"/>
              <a:gd name="connsiteX4" fmla="*/ 5118696 w 5118696"/>
              <a:gd name="connsiteY4" fmla="*/ 621982 h 6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8696" h="621982">
                <a:moveTo>
                  <a:pt x="0" y="0"/>
                </a:moveTo>
                <a:lnTo>
                  <a:pt x="2099313" y="64789"/>
                </a:lnTo>
                <a:cubicBezTo>
                  <a:pt x="2630621" y="88545"/>
                  <a:pt x="2820682" y="99344"/>
                  <a:pt x="3187846" y="142537"/>
                </a:cubicBezTo>
                <a:cubicBezTo>
                  <a:pt x="3555010" y="185730"/>
                  <a:pt x="3980488" y="244042"/>
                  <a:pt x="4302296" y="323949"/>
                </a:cubicBezTo>
                <a:cubicBezTo>
                  <a:pt x="4624104" y="403856"/>
                  <a:pt x="5118696" y="621982"/>
                  <a:pt x="5118696" y="621982"/>
                </a:cubicBezTo>
              </a:path>
            </a:pathLst>
          </a:custGeom>
          <a:ln w="1905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71429" y="3574090"/>
            <a:ext cx="2658049" cy="6519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ja-JP" altLang="en-US" b="1" dirty="0" smtClean="0"/>
              <a:t>原始重力波</a:t>
            </a:r>
            <a:r>
              <a:rPr lang="en-US" altLang="ja-JP" b="1" dirty="0" smtClean="0"/>
              <a:t>B</a:t>
            </a:r>
            <a:r>
              <a:rPr lang="ja-JP" altLang="en-US" b="1" dirty="0" smtClean="0"/>
              <a:t>モード</a:t>
            </a:r>
            <a:r>
              <a:rPr kumimoji="1" lang="en-US" altLang="ja-JP" b="1" dirty="0" smtClean="0"/>
              <a:t>(r = 0.1)</a:t>
            </a:r>
            <a:endParaRPr kumimoji="1" lang="ja-JP" altLang="en-US" b="1" dirty="0"/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4646109" y="1262034"/>
            <a:ext cx="0" cy="3580658"/>
          </a:xfrm>
          <a:prstGeom prst="line">
            <a:avLst/>
          </a:prstGeom>
          <a:ln w="3175" cap="rnd" cmpd="sng">
            <a:solidFill>
              <a:srgbClr val="0000FF"/>
            </a:solidFill>
            <a:prstDash val="lg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下矢印 16"/>
          <p:cNvSpPr/>
          <p:nvPr/>
        </p:nvSpPr>
        <p:spPr>
          <a:xfrm>
            <a:off x="4878482" y="3025262"/>
            <a:ext cx="653816" cy="864482"/>
          </a:xfrm>
          <a:prstGeom prst="downArrow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711" y="1219218"/>
            <a:ext cx="2909606" cy="263562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111076" y="3935809"/>
            <a:ext cx="2861420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ja-JP" altLang="en-US" dirty="0" smtClean="0">
                <a:latin typeface="Arial"/>
                <a:cs typeface="Arial"/>
              </a:rPr>
              <a:t>クリーンなパッチを観測しているので、</a:t>
            </a:r>
            <a:r>
              <a:rPr lang="ja-JP" altLang="en-US" dirty="0" smtClean="0">
                <a:latin typeface="Arial"/>
                <a:cs typeface="Arial"/>
              </a:rPr>
              <a:t>ダストの寄与はこの図より小さいはずだが</a:t>
            </a:r>
            <a:r>
              <a:rPr lang="en-US" altLang="ja-JP" dirty="0" smtClean="0">
                <a:latin typeface="Arial"/>
                <a:cs typeface="Arial"/>
              </a:rPr>
              <a:t>….</a:t>
            </a:r>
          </a:p>
          <a:p>
            <a:pPr>
              <a:lnSpc>
                <a:spcPct val="110000"/>
              </a:lnSpc>
            </a:pPr>
            <a:r>
              <a:rPr kumimoji="1" lang="ja-JP" altLang="en-US" dirty="0" smtClean="0">
                <a:latin typeface="Arial"/>
                <a:cs typeface="Arial"/>
              </a:rPr>
              <a:t>どこまで小さいかは？</a:t>
            </a:r>
            <a:endParaRPr kumimoji="1" lang="en-US" altLang="ja-JP" dirty="0" smtClean="0">
              <a:latin typeface="Arial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3661" y="5749776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sz="2400" dirty="0" smtClean="0">
                <a:latin typeface="+mn-ea"/>
              </a:rPr>
              <a:t>BICEP2</a:t>
            </a:r>
            <a:r>
              <a:rPr kumimoji="1" lang="ja-JP" altLang="en-US" sz="2400" dirty="0" smtClean="0">
                <a:latin typeface="+mn-ea"/>
              </a:rPr>
              <a:t>は単一周波数の為、外部データ</a:t>
            </a:r>
            <a:r>
              <a:rPr kumimoji="1" lang="en-US" altLang="ja-JP" sz="2400" dirty="0" smtClean="0">
                <a:latin typeface="+mn-ea"/>
              </a:rPr>
              <a:t>(Planck)</a:t>
            </a:r>
            <a:r>
              <a:rPr kumimoji="1" lang="ja-JP" altLang="en-US" sz="2400" dirty="0" smtClean="0">
                <a:latin typeface="+mn-ea"/>
              </a:rPr>
              <a:t>やモデルから影響を推定した。のだが</a:t>
            </a:r>
            <a:r>
              <a:rPr kumimoji="1" lang="en-US" altLang="ja-JP" sz="2400" dirty="0" smtClean="0">
                <a:latin typeface="+mn-ea"/>
              </a:rPr>
              <a:t>…</a:t>
            </a:r>
          </a:p>
        </p:txBody>
      </p:sp>
      <p:pic>
        <p:nvPicPr>
          <p:cNvPr id="21" name="Shape 124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52041" y="401542"/>
            <a:ext cx="6853834" cy="5754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4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166" y="151267"/>
            <a:ext cx="9081834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latin typeface="Arial"/>
                <a:cs typeface="Arial"/>
              </a:rPr>
              <a:t>高エネルギー現象へのアプローチの仕方</a:t>
            </a:r>
            <a:endParaRPr kumimoji="1" lang="ja-JP" altLang="en-US" sz="4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556" y="6356350"/>
            <a:ext cx="6212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Masaya Hasegawa (KEK) </a:t>
            </a:r>
            <a:r>
              <a:rPr lang="en-US" altLang="ja-JP" sz="1400" dirty="0" smtClean="0">
                <a:latin typeface="Arial"/>
                <a:cs typeface="Arial"/>
              </a:rPr>
              <a:t>JPS</a:t>
            </a:r>
            <a:r>
              <a:rPr kumimoji="1" lang="en-US" altLang="ja-JP" sz="1400" dirty="0" smtClean="0">
                <a:latin typeface="Arial"/>
                <a:cs typeface="Arial"/>
              </a:rPr>
              <a:t>2014</a:t>
            </a:r>
            <a:r>
              <a:rPr kumimoji="1" lang="ja-JP" altLang="en-US" sz="1400" dirty="0" smtClean="0">
                <a:latin typeface="Arial"/>
                <a:cs typeface="Arial"/>
              </a:rPr>
              <a:t>年</a:t>
            </a:r>
            <a:r>
              <a:rPr lang="ja-JP" altLang="en-US" sz="1400" dirty="0" smtClean="0">
                <a:latin typeface="Arial"/>
                <a:cs typeface="Arial"/>
              </a:rPr>
              <a:t>秋季大会</a:t>
            </a:r>
            <a:r>
              <a:rPr kumimoji="1" lang="en-US" altLang="ja-JP" sz="1400" dirty="0" smtClean="0">
                <a:latin typeface="Arial"/>
                <a:cs typeface="Arial"/>
              </a:rPr>
              <a:t> Sep.</a:t>
            </a:r>
            <a:r>
              <a:rPr lang="en-US" altLang="ja-JP" sz="1400" dirty="0" smtClean="0">
                <a:latin typeface="Arial"/>
                <a:cs typeface="Arial"/>
              </a:rPr>
              <a:t>18</a:t>
            </a:r>
            <a:r>
              <a:rPr kumimoji="1" lang="en-US" altLang="ja-JP" sz="1400" dirty="0" smtClean="0">
                <a:latin typeface="Arial"/>
                <a:cs typeface="Arial"/>
              </a:rPr>
              <a:t> – </a:t>
            </a:r>
            <a:r>
              <a:rPr lang="en-US" altLang="ja-JP" sz="1400" dirty="0" smtClean="0">
                <a:latin typeface="Arial"/>
                <a:cs typeface="Arial"/>
              </a:rPr>
              <a:t>Sep</a:t>
            </a:r>
            <a:r>
              <a:rPr kumimoji="1" lang="en-US" altLang="ja-JP" sz="1400" dirty="0" smtClean="0">
                <a:latin typeface="Arial"/>
                <a:cs typeface="Arial"/>
              </a:rPr>
              <a:t>.</a:t>
            </a:r>
            <a:r>
              <a:rPr lang="en-US" altLang="ja-JP" sz="1400" dirty="0" smtClean="0">
                <a:latin typeface="Arial"/>
                <a:cs typeface="Arial"/>
              </a:rPr>
              <a:t>21</a:t>
            </a:r>
            <a:r>
              <a:rPr kumimoji="1" lang="en-US" altLang="ja-JP" sz="1400" dirty="0" smtClean="0">
                <a:latin typeface="Arial"/>
                <a:cs typeface="Arial"/>
              </a:rPr>
              <a:t> @</a:t>
            </a:r>
            <a:r>
              <a:rPr lang="ja-JP" altLang="en-US" sz="1400" dirty="0" smtClean="0">
                <a:latin typeface="Arial"/>
                <a:cs typeface="Arial"/>
              </a:rPr>
              <a:t>佐賀大学</a:t>
            </a:r>
            <a:endParaRPr kumimoji="1" lang="ja-JP" altLang="en-US" sz="1400" dirty="0">
              <a:latin typeface="Arial"/>
              <a:cs typeface="Arial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3677138" y="2715847"/>
            <a:ext cx="1800000" cy="1800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超高エネルギーの現象</a:t>
            </a:r>
            <a:endParaRPr kumimoji="1" lang="ja-JP" altLang="en-US" dirty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223713" y="1318247"/>
            <a:ext cx="3904831" cy="3031548"/>
            <a:chOff x="223713" y="1318247"/>
            <a:chExt cx="3904831" cy="3031548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5482" y="1728555"/>
              <a:ext cx="2163062" cy="1622296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096" y="2610970"/>
              <a:ext cx="2569308" cy="173882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23713" y="1318247"/>
              <a:ext cx="361461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kumimoji="1" lang="ja-JP" altLang="en-US" dirty="0" smtClean="0">
                  <a:latin typeface="+mn-ea"/>
                </a:rPr>
                <a:t>エネルギーの高い現象を直接見る</a:t>
              </a:r>
              <a:r>
                <a:rPr lang="en-US" altLang="ja-JP" dirty="0">
                  <a:latin typeface="+mn-ea"/>
                </a:rPr>
                <a:t> </a:t>
              </a:r>
              <a:r>
                <a:rPr lang="ja-JP" altLang="en-US" dirty="0" smtClean="0">
                  <a:latin typeface="+mn-ea"/>
                </a:rPr>
                <a:t>例</a:t>
              </a:r>
              <a:r>
                <a:rPr lang="en-US" altLang="ja-JP" dirty="0" smtClean="0">
                  <a:latin typeface="+mn-ea"/>
                </a:rPr>
                <a:t>)  LHC,  Auger </a:t>
              </a:r>
              <a:r>
                <a:rPr lang="ja-JP" altLang="en-US" dirty="0" smtClean="0">
                  <a:latin typeface="+mn-ea"/>
                </a:rPr>
                <a:t>実験</a:t>
              </a:r>
              <a:endParaRPr kumimoji="1" lang="ja-JP" altLang="en-US" dirty="0">
                <a:latin typeface="+mn-ea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4865078" y="1308087"/>
            <a:ext cx="4248442" cy="3002515"/>
            <a:chOff x="4865078" y="1308087"/>
            <a:chExt cx="4248442" cy="3002515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5942" y="2752131"/>
              <a:ext cx="2418317" cy="1558471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5078" y="1731439"/>
              <a:ext cx="2431544" cy="1622296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927600" y="1308087"/>
              <a:ext cx="418592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+mn-ea"/>
                </a:rPr>
                <a:t>2. </a:t>
              </a:r>
              <a:r>
                <a:rPr lang="ja-JP" altLang="en-US" dirty="0" smtClean="0">
                  <a:latin typeface="+mn-ea"/>
                </a:rPr>
                <a:t>稀な</a:t>
              </a:r>
              <a:r>
                <a:rPr kumimoji="1" lang="ja-JP" altLang="en-US" dirty="0" smtClean="0">
                  <a:latin typeface="+mn-ea"/>
                </a:rPr>
                <a:t>現象を直接見る</a:t>
              </a:r>
              <a:r>
                <a:rPr lang="en-US" altLang="ja-JP" dirty="0">
                  <a:latin typeface="+mn-ea"/>
                </a:rPr>
                <a:t> </a:t>
              </a:r>
              <a:r>
                <a:rPr lang="en-US" altLang="ja-JP" dirty="0" smtClean="0">
                  <a:latin typeface="+mn-ea"/>
                </a:rPr>
                <a:t>: ΔE &gt; 1/</a:t>
              </a:r>
              <a:r>
                <a:rPr lang="en-US" altLang="ja-JP" dirty="0" err="1" smtClean="0">
                  <a:latin typeface="+mn-ea"/>
                </a:rPr>
                <a:t>Δt</a:t>
              </a:r>
              <a:r>
                <a:rPr lang="en-US" altLang="ja-JP" dirty="0" smtClean="0">
                  <a:latin typeface="+mn-ea"/>
                </a:rPr>
                <a:t> </a:t>
              </a:r>
            </a:p>
            <a:p>
              <a:r>
                <a:rPr lang="ja-JP" altLang="en-US" dirty="0" smtClean="0">
                  <a:latin typeface="+mn-ea"/>
                </a:rPr>
                <a:t>例</a:t>
              </a:r>
              <a:r>
                <a:rPr lang="en-US" altLang="ja-JP" dirty="0" smtClean="0">
                  <a:latin typeface="+mn-ea"/>
                </a:rPr>
                <a:t>)  Belle(-II), KOTO, MEG Super-K etc..</a:t>
              </a:r>
              <a:endParaRPr kumimoji="1" lang="ja-JP" altLang="en-US" dirty="0">
                <a:latin typeface="+mn-ea"/>
              </a:endParaRP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292096" y="4640749"/>
            <a:ext cx="8690322" cy="1692419"/>
            <a:chOff x="634614" y="4640749"/>
            <a:chExt cx="7606864" cy="1692419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634614" y="4640749"/>
              <a:ext cx="7606864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+mn-ea"/>
                </a:rPr>
                <a:t>3</a:t>
              </a:r>
              <a:r>
                <a:rPr kumimoji="1" lang="en-US" altLang="ja-JP" sz="2400" dirty="0" smtClean="0">
                  <a:latin typeface="+mn-ea"/>
                </a:rPr>
                <a:t>. </a:t>
              </a:r>
              <a:r>
                <a:rPr lang="ja-JP" altLang="en-US" sz="2400" dirty="0" smtClean="0">
                  <a:latin typeface="+mn-ea"/>
                </a:rPr>
                <a:t>初期宇宙を見る</a:t>
              </a:r>
              <a:r>
                <a:rPr lang="en-US" altLang="ja-JP" sz="2400" dirty="0" smtClean="0">
                  <a:latin typeface="+mn-ea"/>
                </a:rPr>
                <a:t> :  </a:t>
              </a:r>
              <a:r>
                <a:rPr lang="en-US" altLang="ja-JP" sz="2400" i="1" dirty="0" smtClean="0">
                  <a:latin typeface="+mn-ea"/>
                </a:rPr>
                <a:t>E[</a:t>
              </a:r>
              <a:r>
                <a:rPr lang="en-US" altLang="ja-JP" sz="2400" i="1" dirty="0" err="1" smtClean="0">
                  <a:latin typeface="+mn-ea"/>
                </a:rPr>
                <a:t>eV</a:t>
              </a:r>
              <a:r>
                <a:rPr lang="en-US" altLang="ja-JP" sz="2400" i="1" dirty="0" smtClean="0">
                  <a:latin typeface="+mn-ea"/>
                </a:rPr>
                <a:t>] 〜10</a:t>
              </a:r>
              <a:r>
                <a:rPr lang="en-US" altLang="ja-JP" sz="2400" i="1" baseline="30000" dirty="0" smtClean="0">
                  <a:latin typeface="+mn-ea"/>
                </a:rPr>
                <a:t>-4</a:t>
              </a:r>
              <a:r>
                <a:rPr lang="en-US" altLang="ja-JP" sz="2400" i="1" dirty="0" smtClean="0">
                  <a:latin typeface="+mn-ea"/>
                </a:rPr>
                <a:t>T[K], T 〜 3(1+z) </a:t>
              </a:r>
              <a:r>
                <a:rPr lang="en-US" altLang="ja-JP" sz="2400" i="1" dirty="0">
                  <a:latin typeface="+mn-ea"/>
                </a:rPr>
                <a:t> </a:t>
              </a:r>
              <a:r>
                <a:rPr lang="en-US" altLang="ja-JP" sz="2400" i="1" dirty="0" smtClean="0">
                  <a:latin typeface="+mn-ea"/>
                </a:rPr>
                <a:t>z: </a:t>
              </a:r>
              <a:r>
                <a:rPr lang="ja-JP" altLang="en-US" sz="2400" i="1" dirty="0" smtClean="0">
                  <a:latin typeface="+mn-ea"/>
                </a:rPr>
                <a:t>赤方偏移</a:t>
              </a:r>
              <a:r>
                <a:rPr lang="en-US" altLang="ja-JP" sz="2400" i="1" dirty="0" smtClean="0">
                  <a:latin typeface="+mn-ea"/>
                </a:rPr>
                <a:t> </a:t>
              </a: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6971" y="5161643"/>
              <a:ext cx="2343050" cy="1171525"/>
            </a:xfrm>
            <a:prstGeom prst="rect">
              <a:avLst/>
            </a:prstGeom>
          </p:spPr>
        </p:pic>
      </p:grpSp>
      <p:sp>
        <p:nvSpPr>
          <p:cNvPr id="14" name="テキスト ボックス 13"/>
          <p:cNvSpPr txBox="1"/>
          <p:nvPr/>
        </p:nvSpPr>
        <p:spPr>
          <a:xfrm>
            <a:off x="272556" y="5331576"/>
            <a:ext cx="8792093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+mn-ea"/>
              </a:rPr>
              <a:t>より昔の宇宙を探れる</a:t>
            </a:r>
            <a:r>
              <a:rPr lang="en-US" altLang="ja-JP" sz="2800" dirty="0" smtClean="0">
                <a:latin typeface="+mn-ea"/>
              </a:rPr>
              <a:t>”</a:t>
            </a:r>
            <a:r>
              <a:rPr lang="ja-JP" altLang="en-US" sz="2800" dirty="0" smtClean="0">
                <a:latin typeface="+mn-ea"/>
              </a:rPr>
              <a:t>望遠鏡</a:t>
            </a:r>
            <a:r>
              <a:rPr lang="en-US" altLang="ja-JP" sz="2800" dirty="0" smtClean="0">
                <a:latin typeface="+mn-ea"/>
              </a:rPr>
              <a:t>”</a:t>
            </a:r>
            <a:r>
              <a:rPr lang="en-US" altLang="ja-JP" sz="2800" dirty="0">
                <a:latin typeface="+mn-ea"/>
              </a:rPr>
              <a:t> </a:t>
            </a:r>
            <a:r>
              <a:rPr lang="en-US" altLang="ja-JP" sz="2800" dirty="0" smtClean="0">
                <a:latin typeface="+mn-ea"/>
              </a:rPr>
              <a:t>=</a:t>
            </a:r>
            <a:r>
              <a:rPr kumimoji="1" lang="en-US" altLang="ja-JP" sz="2800" dirty="0" smtClean="0">
                <a:latin typeface="+mn-ea"/>
              </a:rPr>
              <a:t> “</a:t>
            </a:r>
            <a:r>
              <a:rPr kumimoji="1" lang="ja-JP" altLang="en-US" sz="2800" dirty="0" smtClean="0">
                <a:latin typeface="+mn-ea"/>
              </a:rPr>
              <a:t>高エネルギー加速器</a:t>
            </a:r>
            <a:r>
              <a:rPr kumimoji="1" lang="en-US" altLang="ja-JP" sz="2800" dirty="0" smtClean="0">
                <a:latin typeface="+mn-ea"/>
              </a:rPr>
              <a:t>”</a:t>
            </a:r>
          </a:p>
          <a:p>
            <a:r>
              <a:rPr lang="en-US" altLang="ja-JP" sz="2800" dirty="0">
                <a:latin typeface="+mn-ea"/>
              </a:rPr>
              <a:t>	</a:t>
            </a:r>
            <a:r>
              <a:rPr lang="en-US" altLang="ja-JP" sz="2800" dirty="0" smtClean="0">
                <a:latin typeface="+mn-ea"/>
              </a:rPr>
              <a:t>														</a:t>
            </a:r>
            <a:r>
              <a:rPr lang="ja-JP" altLang="en-US" sz="2000" dirty="0" smtClean="0">
                <a:latin typeface="+mn-ea"/>
              </a:rPr>
              <a:t>と同等に本質的</a:t>
            </a:r>
            <a:r>
              <a:rPr kumimoji="1" lang="ja-JP" altLang="en-US" sz="2000" dirty="0" smtClean="0">
                <a:latin typeface="+mn-ea"/>
              </a:rPr>
              <a:t> </a:t>
            </a:r>
            <a:endParaRPr kumimoji="1" lang="ja-JP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408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41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474643" y="1577323"/>
            <a:ext cx="4415115" cy="2270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58" y="114622"/>
            <a:ext cx="9122442" cy="1143000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latin typeface="+mj-ea"/>
              </a:rPr>
              <a:t>新しい</a:t>
            </a:r>
            <a:r>
              <a:rPr kumimoji="1" lang="en-US" altLang="ja-JP" dirty="0" smtClean="0">
                <a:latin typeface="+mj-ea"/>
              </a:rPr>
              <a:t>Planck </a:t>
            </a:r>
            <a:r>
              <a:rPr lang="ja-JP" altLang="en-US" dirty="0" smtClean="0">
                <a:latin typeface="+mj-ea"/>
              </a:rPr>
              <a:t>ダスト</a:t>
            </a:r>
            <a:r>
              <a:rPr kumimoji="1" lang="ja-JP" altLang="en-US" dirty="0" smtClean="0">
                <a:latin typeface="+mj-ea"/>
              </a:rPr>
              <a:t>偏光</a:t>
            </a:r>
            <a:r>
              <a:rPr kumimoji="1" lang="en-US" altLang="ja-JP" dirty="0" smtClean="0">
                <a:latin typeface="+mj-ea"/>
              </a:rPr>
              <a:t> (353GHz)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48818" y="6283163"/>
            <a:ext cx="2133600" cy="365125"/>
          </a:xfrm>
        </p:spPr>
        <p:txBody>
          <a:bodyPr/>
          <a:lstStyle/>
          <a:p>
            <a:fld id="{E0EE87F8-4AF0-7F4F-AC1A-74788CB945A5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" y="1577323"/>
            <a:ext cx="4321546" cy="230446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558" y="3924691"/>
            <a:ext cx="354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ESLAB 2013 (</a:t>
            </a:r>
            <a:r>
              <a:rPr kumimoji="1" lang="ja-JP" altLang="en-US" dirty="0" smtClean="0">
                <a:solidFill>
                  <a:srgbClr val="000000"/>
                </a:solidFill>
              </a:rPr>
              <a:t>赤外線背景放射込み</a:t>
            </a:r>
            <a:r>
              <a:rPr kumimoji="1" lang="en-US" altLang="ja-JP" dirty="0" smtClean="0">
                <a:solidFill>
                  <a:srgbClr val="000000"/>
                </a:solidFill>
              </a:rPr>
              <a:t>)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83104" y="3914050"/>
            <a:ext cx="498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1405.0871 (</a:t>
            </a:r>
            <a:r>
              <a:rPr kumimoji="1" lang="ja-JP" altLang="en-US" dirty="0" smtClean="0">
                <a:solidFill>
                  <a:srgbClr val="000000"/>
                </a:solidFill>
              </a:rPr>
              <a:t>赤外線背景放射の寄与は除いてある</a:t>
            </a:r>
            <a:r>
              <a:rPr kumimoji="1" lang="en-US" altLang="ja-JP" dirty="0" smtClean="0">
                <a:solidFill>
                  <a:srgbClr val="000000"/>
                </a:solidFill>
              </a:rPr>
              <a:t>)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6706" y="1115658"/>
            <a:ext cx="465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 smtClean="0">
                <a:solidFill>
                  <a:srgbClr val="000000"/>
                </a:solidFill>
              </a:rPr>
              <a:t>Polarization fraction map @353GHz</a:t>
            </a:r>
            <a:endParaRPr kumimoji="1" lang="ja-JP" altLang="en-US" sz="2400" u="sng" dirty="0">
              <a:solidFill>
                <a:srgbClr val="000000"/>
              </a:solidFill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4076461" y="2558480"/>
            <a:ext cx="687744" cy="2671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4413151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400" dirty="0" smtClean="0">
                <a:latin typeface="+mn-ea"/>
              </a:rPr>
              <a:t>Planck</a:t>
            </a:r>
            <a:r>
              <a:rPr kumimoji="1" lang="ja-JP" altLang="en-US" sz="2400" dirty="0" smtClean="0">
                <a:latin typeface="+mn-ea"/>
              </a:rPr>
              <a:t>が新しいダスト偏光（割合</a:t>
            </a:r>
            <a:r>
              <a:rPr kumimoji="1" lang="en-US" altLang="ja-JP" sz="2400" dirty="0" smtClean="0">
                <a:latin typeface="+mn-ea"/>
              </a:rPr>
              <a:t>=P/I)</a:t>
            </a:r>
            <a:r>
              <a:rPr kumimoji="1" lang="ja-JP" altLang="en-US" sz="2400" dirty="0" smtClean="0">
                <a:latin typeface="+mn-ea"/>
              </a:rPr>
              <a:t>のマップを最近リリース</a:t>
            </a:r>
            <a:endParaRPr kumimoji="1" lang="en-US" altLang="ja-JP" sz="2400" dirty="0" smtClean="0">
              <a:latin typeface="+mn-ea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ja-JP" altLang="en-US" sz="2400" dirty="0" smtClean="0">
                <a:latin typeface="+mn-ea"/>
              </a:rPr>
              <a:t>偏光強度が増えている様に見えるが、以前のマップは赤外線背景放射</a:t>
            </a:r>
            <a:r>
              <a:rPr lang="en-US" altLang="ja-JP" sz="2400" dirty="0" smtClean="0">
                <a:latin typeface="+mn-ea"/>
              </a:rPr>
              <a:t>(CIB)</a:t>
            </a:r>
            <a:r>
              <a:rPr lang="ja-JP" altLang="en-US" sz="2400" dirty="0" smtClean="0">
                <a:latin typeface="+mn-ea"/>
              </a:rPr>
              <a:t>の寄与も込みのマップ</a:t>
            </a:r>
            <a:endParaRPr lang="en-US" altLang="ja-JP" sz="2400" dirty="0" smtClean="0">
              <a:latin typeface="+mn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ja-JP" dirty="0" smtClean="0">
                <a:latin typeface="+mn-ea"/>
              </a:rPr>
              <a:t>		</a:t>
            </a:r>
            <a:r>
              <a:rPr kumimoji="1" lang="ja-JP" altLang="en-US" dirty="0" smtClean="0">
                <a:latin typeface="+mn-ea"/>
              </a:rPr>
              <a:t>＊</a:t>
            </a:r>
            <a:r>
              <a:rPr kumimoji="1" lang="en-US" altLang="ja-JP" dirty="0" smtClean="0">
                <a:latin typeface="+mn-ea"/>
              </a:rPr>
              <a:t>CIB</a:t>
            </a:r>
            <a:r>
              <a:rPr kumimoji="1" lang="ja-JP" altLang="en-US" dirty="0" smtClean="0">
                <a:latin typeface="+mn-ea"/>
              </a:rPr>
              <a:t>は偏光していないので、見かけの偏光割合は低く見えていた</a:t>
            </a:r>
            <a:endParaRPr kumimoji="1" lang="en-US" altLang="ja-JP" dirty="0" smtClean="0">
              <a:latin typeface="+mn-ea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smtClean="0">
                <a:latin typeface="+mn-ea"/>
              </a:rPr>
              <a:t>BICEP2</a:t>
            </a:r>
            <a:r>
              <a:rPr lang="ja-JP" altLang="en-US" sz="2400" dirty="0" smtClean="0">
                <a:latin typeface="+mn-ea"/>
              </a:rPr>
              <a:t>は</a:t>
            </a:r>
            <a:r>
              <a:rPr lang="en-US" altLang="ja-JP" sz="2400" dirty="0" smtClean="0">
                <a:latin typeface="+mn-ea"/>
              </a:rPr>
              <a:t>Dust</a:t>
            </a:r>
            <a:r>
              <a:rPr lang="ja-JP" altLang="en-US" sz="2400" dirty="0" smtClean="0">
                <a:latin typeface="+mn-ea"/>
              </a:rPr>
              <a:t>の寄与を少なめに見積もっていた可能性有り</a:t>
            </a:r>
            <a:endParaRPr kumimoji="1" lang="ja-JP" altLang="en-US" sz="2400" dirty="0">
              <a:latin typeface="+mn-ea"/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21558" y="408429"/>
            <a:ext cx="9177028" cy="5781052"/>
            <a:chOff x="21558" y="1219094"/>
            <a:chExt cx="9177028" cy="5781052"/>
          </a:xfrm>
        </p:grpSpPr>
        <p:sp>
          <p:nvSpPr>
            <p:cNvPr id="24" name="正方形/長方形 23"/>
            <p:cNvSpPr/>
            <p:nvPr/>
          </p:nvSpPr>
          <p:spPr>
            <a:xfrm>
              <a:off x="21558" y="1219094"/>
              <a:ext cx="9144000" cy="5781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7338" y="1466019"/>
              <a:ext cx="4487248" cy="4245627"/>
            </a:xfrm>
            <a:prstGeom prst="rect">
              <a:avLst/>
            </a:prstGeom>
            <a:solidFill>
              <a:srgbClr val="FFFFFF"/>
            </a:solidFill>
          </p:spPr>
        </p:pic>
        <p:cxnSp>
          <p:nvCxnSpPr>
            <p:cNvPr id="26" name="直線コネクタ 25"/>
            <p:cNvCxnSpPr/>
            <p:nvPr/>
          </p:nvCxnSpPr>
          <p:spPr>
            <a:xfrm flipV="1">
              <a:off x="5486379" y="1667031"/>
              <a:ext cx="0" cy="4044615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4877137" y="5905250"/>
              <a:ext cx="1398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+mn-ea"/>
                </a:rPr>
                <a:t>BICEP2 field</a:t>
              </a:r>
              <a:endParaRPr kumimoji="1" lang="ja-JP" altLang="en-US" dirty="0">
                <a:latin typeface="+mn-ea"/>
              </a:endParaRPr>
            </a:p>
          </p:txBody>
        </p:sp>
        <p:cxnSp>
          <p:nvCxnSpPr>
            <p:cNvPr id="28" name="直線コネクタ 27"/>
            <p:cNvCxnSpPr/>
            <p:nvPr/>
          </p:nvCxnSpPr>
          <p:spPr>
            <a:xfrm flipH="1">
              <a:off x="4748424" y="3365979"/>
              <a:ext cx="3655455" cy="0"/>
            </a:xfrm>
            <a:prstGeom prst="line">
              <a:avLst/>
            </a:prstGeom>
            <a:ln w="57150" cmpd="sng">
              <a:solidFill>
                <a:srgbClr val="FF00FF"/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 rot="16200000">
              <a:off x="3654637" y="3391720"/>
              <a:ext cx="164540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偏光の割合</a:t>
              </a:r>
              <a:r>
                <a:rPr kumimoji="1" lang="en-US" altLang="ja-JP" dirty="0" smtClean="0"/>
                <a:t>[%]</a:t>
              </a:r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826900" y="5544142"/>
              <a:ext cx="337168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ガス密度</a:t>
              </a:r>
              <a:r>
                <a:rPr kumimoji="1" lang="en-US" altLang="ja-JP" dirty="0" smtClean="0"/>
                <a:t> </a:t>
              </a:r>
              <a:r>
                <a:rPr kumimoji="1" lang="en-US" altLang="ja-JP" sz="1200" dirty="0" smtClean="0"/>
                <a:t>(</a:t>
              </a:r>
              <a:r>
                <a:rPr kumimoji="1" lang="ja-JP" altLang="en-US" sz="1200" dirty="0" smtClean="0"/>
                <a:t>ここでの意味的にはダストの強度</a:t>
              </a:r>
              <a:r>
                <a:rPr kumimoji="1" lang="en-US" altLang="ja-JP" sz="1200" dirty="0" smtClean="0"/>
                <a:t>)</a:t>
              </a:r>
              <a:endParaRPr kumimoji="1" lang="ja-JP" altLang="en-US" sz="12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014432" y="1271956"/>
              <a:ext cx="304442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+mn-ea"/>
                </a:rPr>
                <a:t>Planck XIX (1405.0871) Fig.18</a:t>
              </a:r>
              <a:endParaRPr kumimoji="1" lang="ja-JP" altLang="en-US" dirty="0">
                <a:latin typeface="+mn-ea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10415" y="648590"/>
            <a:ext cx="3972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ja-JP" altLang="en-US" sz="2000" dirty="0" smtClean="0">
                <a:latin typeface="+mn-ea"/>
              </a:rPr>
              <a:t>今年の５月に出た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ja-JP" altLang="en-US" sz="2000" dirty="0" smtClean="0">
                <a:latin typeface="+mn-ea"/>
              </a:rPr>
              <a:t>偏光の割合</a:t>
            </a:r>
            <a:r>
              <a:rPr lang="en-US" altLang="ja-JP" sz="2000" dirty="0" smtClean="0">
                <a:latin typeface="+mn-ea"/>
              </a:rPr>
              <a:t>(p) </a:t>
            </a:r>
            <a:r>
              <a:rPr lang="en-US" altLang="ja-JP" sz="2000" dirty="0" err="1" smtClean="0">
                <a:latin typeface="+mn-ea"/>
              </a:rPr>
              <a:t>vs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ja-JP" altLang="en-US" sz="2000" dirty="0" smtClean="0">
                <a:latin typeface="+mn-ea"/>
              </a:rPr>
              <a:t>ダストの強度の情報。</a:t>
            </a:r>
            <a:endParaRPr lang="en-US" altLang="ja-JP" sz="2000" dirty="0" smtClean="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0131" y="1113510"/>
            <a:ext cx="3972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   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ja-JP" sz="2000" dirty="0" smtClean="0">
                <a:latin typeface="+mn-ea"/>
              </a:rPr>
              <a:t>BICEP2</a:t>
            </a:r>
            <a:r>
              <a:rPr lang="ja-JP" altLang="en-US" sz="2000" dirty="0" smtClean="0">
                <a:latin typeface="+mn-ea"/>
              </a:rPr>
              <a:t>の領域だと</a:t>
            </a:r>
            <a:r>
              <a:rPr lang="en-US" altLang="ja-JP" sz="2000" dirty="0" smtClean="0">
                <a:latin typeface="+mn-ea"/>
              </a:rPr>
              <a:t>p〜15%</a:t>
            </a:r>
            <a:r>
              <a:rPr lang="ja-JP" altLang="en-US" sz="2000" dirty="0" smtClean="0">
                <a:latin typeface="+mn-ea"/>
              </a:rPr>
              <a:t>はあってもおかしく無い。</a:t>
            </a:r>
            <a:endParaRPr kumimoji="1" lang="en-US" altLang="ja-JP" sz="2000" dirty="0" smtClean="0">
              <a:latin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1375" y="1908836"/>
            <a:ext cx="3972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altLang="ja-JP" sz="2000" dirty="0" smtClean="0">
              <a:latin typeface="+mn-ea"/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ja-JP" sz="2000" dirty="0" smtClean="0">
                <a:latin typeface="+mn-ea"/>
              </a:rPr>
              <a:t>BICEP2</a:t>
            </a:r>
            <a:r>
              <a:rPr lang="ja-JP" altLang="en-US" sz="2000" dirty="0">
                <a:latin typeface="+mn-ea"/>
              </a:rPr>
              <a:t>が今回用いたモデルではどれも</a:t>
            </a:r>
            <a:r>
              <a:rPr lang="en-US" altLang="ja-JP" sz="2000" dirty="0">
                <a:latin typeface="+mn-ea"/>
              </a:rPr>
              <a:t>5〜6%</a:t>
            </a:r>
            <a:r>
              <a:rPr lang="ja-JP" altLang="en-US" sz="2000" dirty="0">
                <a:latin typeface="+mn-ea"/>
              </a:rPr>
              <a:t>の割合を</a:t>
            </a:r>
            <a:r>
              <a:rPr lang="ja-JP" altLang="en-US" sz="2000" dirty="0" smtClean="0">
                <a:latin typeface="+mn-ea"/>
              </a:rPr>
              <a:t>仮定している。</a:t>
            </a:r>
            <a:r>
              <a:rPr lang="en-US" altLang="ja-JP" sz="2000" dirty="0" smtClean="0">
                <a:latin typeface="+mn-ea"/>
              </a:rPr>
              <a:t> 	</a:t>
            </a:r>
          </a:p>
          <a:p>
            <a:r>
              <a:rPr lang="en-US" altLang="ja-JP" sz="2000" dirty="0">
                <a:latin typeface="+mn-ea"/>
              </a:rPr>
              <a:t> </a:t>
            </a:r>
            <a:r>
              <a:rPr lang="en-US" altLang="ja-JP" sz="2000" dirty="0" smtClean="0">
                <a:latin typeface="+mn-ea"/>
              </a:rPr>
              <a:t>   		</a:t>
            </a:r>
            <a:r>
              <a:rPr lang="en-US" altLang="ja-JP" sz="2000" dirty="0" smtClean="0">
                <a:latin typeface="+mn-ea"/>
                <a:sym typeface="Wingdings"/>
              </a:rPr>
              <a:t> </a:t>
            </a:r>
            <a:r>
              <a:rPr lang="ja-JP" altLang="en-US" sz="2000" dirty="0" smtClean="0">
                <a:latin typeface="+mn-ea"/>
                <a:sym typeface="Wingdings"/>
              </a:rPr>
              <a:t>やはり</a:t>
            </a:r>
            <a:r>
              <a:rPr lang="ja-JP" altLang="en-US" sz="2000" dirty="0" smtClean="0">
                <a:latin typeface="+mn-ea"/>
              </a:rPr>
              <a:t>ちょっと攻めすぎ</a:t>
            </a:r>
            <a:endParaRPr lang="en-US" altLang="ja-JP" sz="2000" dirty="0" smtClean="0">
              <a:latin typeface="+mn-ea"/>
            </a:endParaRPr>
          </a:p>
          <a:p>
            <a:r>
              <a:rPr lang="en-US" altLang="ja-JP" sz="2000" dirty="0">
                <a:latin typeface="+mn-ea"/>
              </a:rPr>
              <a:t>	</a:t>
            </a:r>
            <a:r>
              <a:rPr lang="en-US" altLang="ja-JP" sz="2000" dirty="0" smtClean="0">
                <a:latin typeface="+mn-ea"/>
              </a:rPr>
              <a:t>	(</a:t>
            </a:r>
            <a:r>
              <a:rPr lang="ja-JP" altLang="en-US" sz="2000" dirty="0" smtClean="0">
                <a:latin typeface="+mn-ea"/>
              </a:rPr>
              <a:t>楽観的な</a:t>
            </a:r>
            <a:r>
              <a:rPr lang="en-US" altLang="ja-JP" sz="2000" dirty="0" smtClean="0">
                <a:latin typeface="+mn-ea"/>
              </a:rPr>
              <a:t>)</a:t>
            </a:r>
            <a:r>
              <a:rPr lang="ja-JP" altLang="en-US" sz="2000" dirty="0" smtClean="0">
                <a:latin typeface="+mn-ea"/>
              </a:rPr>
              <a:t>な感は否めない。</a:t>
            </a:r>
            <a:endParaRPr lang="en-US" altLang="ja-JP" sz="2000" dirty="0">
              <a:latin typeface="+mn-e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12006" y="3552009"/>
            <a:ext cx="3972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000" dirty="0">
              <a:latin typeface="+mn-ea"/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ja-JP" sz="2000" dirty="0" smtClean="0">
                <a:latin typeface="+mn-ea"/>
              </a:rPr>
              <a:t>p〜13%</a:t>
            </a:r>
            <a:r>
              <a:rPr lang="ja-JP" altLang="en-US" sz="2000" dirty="0" smtClean="0">
                <a:latin typeface="+mn-ea"/>
              </a:rPr>
              <a:t>で</a:t>
            </a:r>
            <a:r>
              <a:rPr lang="en-US" altLang="ja-JP" sz="2000" dirty="0" smtClean="0">
                <a:latin typeface="+mn-ea"/>
              </a:rPr>
              <a:t>BICEP2</a:t>
            </a:r>
            <a:r>
              <a:rPr lang="ja-JP" altLang="en-US" sz="2000" dirty="0" smtClean="0">
                <a:latin typeface="+mn-ea"/>
              </a:rPr>
              <a:t>の信号は説明出来る</a:t>
            </a:r>
            <a:r>
              <a:rPr lang="en-US" altLang="ja-JP" sz="2000" dirty="0" smtClean="0">
                <a:latin typeface="+mn-ea"/>
              </a:rPr>
              <a:t>(</a:t>
            </a:r>
            <a:r>
              <a:rPr lang="en-US" altLang="ja-JP" sz="2000" dirty="0" err="1">
                <a:latin typeface="+mn-ea"/>
              </a:rPr>
              <a:t>C</a:t>
            </a:r>
            <a:r>
              <a:rPr lang="en-US" altLang="ja-JP" sz="2000" baseline="-25000" dirty="0" err="1">
                <a:latin typeface="+mn-ea"/>
              </a:rPr>
              <a:t>l</a:t>
            </a:r>
            <a:r>
              <a:rPr lang="en-US" altLang="ja-JP" sz="2000" baseline="30000" dirty="0" err="1">
                <a:latin typeface="+mn-ea"/>
              </a:rPr>
              <a:t>BB</a:t>
            </a:r>
            <a:r>
              <a:rPr lang="en-US" altLang="ja-JP" sz="2000" dirty="0">
                <a:latin typeface="+mn-ea"/>
              </a:rPr>
              <a:t> ∝ </a:t>
            </a:r>
            <a:r>
              <a:rPr lang="en-US" altLang="ja-JP" sz="2000" dirty="0" smtClean="0">
                <a:latin typeface="+mn-ea"/>
              </a:rPr>
              <a:t>p</a:t>
            </a:r>
            <a:r>
              <a:rPr lang="en-US" altLang="ja-JP" sz="2000" baseline="30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)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4494" y="4760498"/>
            <a:ext cx="39725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0000FF"/>
                </a:solidFill>
                <a:latin typeface="+mn-ea"/>
              </a:rPr>
              <a:t>でも結局は分から無い。</a:t>
            </a:r>
            <a:endParaRPr lang="en-US" altLang="ja-JP" sz="2000" dirty="0" smtClean="0">
              <a:solidFill>
                <a:srgbClr val="0000FF"/>
              </a:solidFill>
              <a:latin typeface="+mn-ea"/>
            </a:endParaRPr>
          </a:p>
          <a:p>
            <a:r>
              <a:rPr lang="ja-JP" altLang="en-US" sz="2000" dirty="0" smtClean="0">
                <a:solidFill>
                  <a:srgbClr val="0000FF"/>
                </a:solidFill>
                <a:latin typeface="+mn-ea"/>
              </a:rPr>
              <a:t>定量的な議論は</a:t>
            </a:r>
            <a:r>
              <a:rPr lang="en-US" altLang="ja-JP" sz="2000" dirty="0" smtClean="0">
                <a:solidFill>
                  <a:srgbClr val="0000FF"/>
                </a:solidFill>
                <a:latin typeface="+mn-ea"/>
              </a:rPr>
              <a:t>Planck</a:t>
            </a:r>
            <a:r>
              <a:rPr lang="ja-JP" altLang="en-US" sz="2000" dirty="0" smtClean="0">
                <a:solidFill>
                  <a:srgbClr val="0000FF"/>
                </a:solidFill>
                <a:latin typeface="+mn-ea"/>
              </a:rPr>
              <a:t>の結果を待つしか無い。</a:t>
            </a:r>
            <a:endParaRPr lang="en-US" altLang="ja-JP" sz="2000" dirty="0" smtClean="0">
              <a:solidFill>
                <a:srgbClr val="0000FF"/>
              </a:solidFill>
              <a:latin typeface="+mn-ea"/>
            </a:endParaRPr>
          </a:p>
          <a:p>
            <a:r>
              <a:rPr lang="en-US" altLang="ja-JP" sz="1600" dirty="0" smtClean="0">
                <a:solidFill>
                  <a:srgbClr val="0000FF"/>
                </a:solidFill>
                <a:latin typeface="+mn-ea"/>
              </a:rPr>
              <a:t>(9/1</a:t>
            </a:r>
            <a:r>
              <a:rPr lang="ja-JP" altLang="en-US" sz="1600" dirty="0" smtClean="0">
                <a:solidFill>
                  <a:srgbClr val="0000FF"/>
                </a:solidFill>
                <a:latin typeface="+mn-ea"/>
              </a:rPr>
              <a:t>に発表があるという噂でしたが</a:t>
            </a:r>
            <a:r>
              <a:rPr lang="en-US" altLang="ja-JP" sz="1600" dirty="0" smtClean="0">
                <a:solidFill>
                  <a:srgbClr val="0000FF"/>
                </a:solidFill>
                <a:latin typeface="+mn-ea"/>
              </a:rPr>
              <a:t>…)</a:t>
            </a:r>
          </a:p>
        </p:txBody>
      </p:sp>
      <p:pic>
        <p:nvPicPr>
          <p:cNvPr id="3" name="図 2" descr="スクリーンショット 2014-09-19 8.21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78" y="461291"/>
            <a:ext cx="4174200" cy="59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9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3" grpId="0"/>
      <p:bldP spid="34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Tension with Planck ?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3" y="1354622"/>
            <a:ext cx="4337331" cy="330128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1045886" y="1579090"/>
            <a:ext cx="2906761" cy="447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83278" y="1516482"/>
            <a:ext cx="169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ヒラギノ角ゴ ProN W6"/>
                <a:ea typeface="ヒラギノ角ゴ ProN W6"/>
                <a:cs typeface="ヒラギノ角ゴ ProN W6"/>
              </a:rPr>
              <a:t>ΛCDM + tensor</a:t>
            </a:r>
            <a:endParaRPr kumimoji="1" lang="ja-JP" altLang="en-US" sz="1400" dirty="0">
              <a:solidFill>
                <a:srgbClr val="0000FF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3278" y="1762000"/>
            <a:ext cx="2686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ΛCDM + tensor + running</a:t>
            </a:r>
            <a:endParaRPr kumimoji="1" lang="ja-JP" altLang="en-US" sz="1400" dirty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545029" y="2831284"/>
            <a:ext cx="3595440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045886" y="4806770"/>
            <a:ext cx="6635150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kumimoji="1" lang="ja-JP" altLang="en-US" sz="2400" dirty="0" smtClean="0">
                <a:latin typeface="ヒラギノ角ゴ ProN W6"/>
                <a:ea typeface="ヒラギノ角ゴ ProN W6"/>
                <a:cs typeface="ヒラギノ角ゴ ProN W6"/>
              </a:rPr>
              <a:t>温度揺らぎからの制限</a:t>
            </a:r>
            <a:r>
              <a:rPr kumimoji="1" lang="en-US" altLang="ja-JP" sz="2400" dirty="0" smtClean="0">
                <a:latin typeface="ヒラギノ角ゴ ProN W6"/>
                <a:ea typeface="ヒラギノ角ゴ ProN W6"/>
                <a:cs typeface="ヒラギノ角ゴ ProN W6"/>
              </a:rPr>
              <a:t>: 	r &lt; 0.11 (95%CL)</a:t>
            </a:r>
            <a:endParaRPr kumimoji="1" lang="en-US" altLang="ja-JP" sz="1200" dirty="0" smtClean="0">
              <a:latin typeface="ヒラギノ角ゴ ProN W6"/>
              <a:ea typeface="ヒラギノ角ゴ ProN W6"/>
              <a:cs typeface="ヒラギノ角ゴ ProN W6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kumimoji="1" lang="en-US" altLang="ja-JP" sz="2400" dirty="0" smtClean="0">
                <a:latin typeface="ヒラギノ角ゴ ProN W6"/>
                <a:ea typeface="ヒラギノ角ゴ ProN W6"/>
                <a:cs typeface="ヒラギノ角ゴ ProN W6"/>
              </a:rPr>
              <a:t>BICEP2 : 								r = 0.2</a:t>
            </a:r>
            <a:r>
              <a:rPr kumimoji="1" lang="en-US" altLang="ja-JP" sz="2400" baseline="30000" dirty="0" smtClean="0">
                <a:latin typeface="ヒラギノ角ゴ ProN W6"/>
                <a:ea typeface="ヒラギノ角ゴ ProN W6"/>
                <a:cs typeface="ヒラギノ角ゴ ProN W6"/>
              </a:rPr>
              <a:t>+0.07</a:t>
            </a:r>
            <a:r>
              <a:rPr kumimoji="1" lang="en-US" altLang="ja-JP" sz="2400" baseline="-25000" dirty="0" smtClean="0">
                <a:latin typeface="ヒラギノ角ゴ ProN W6"/>
                <a:ea typeface="ヒラギノ角ゴ ProN W6"/>
                <a:cs typeface="ヒラギノ角ゴ ProN W6"/>
              </a:rPr>
              <a:t>-0.05</a:t>
            </a:r>
            <a:endParaRPr lang="en-US" altLang="ja-JP" sz="2400" dirty="0" smtClean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7804" y="6045019"/>
            <a:ext cx="7233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BICEP2</a:t>
            </a:r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の結果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(r=0.2)</a:t>
            </a:r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は大きすぎないか？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22405"/>
          <a:stretch/>
        </p:blipFill>
        <p:spPr>
          <a:xfrm>
            <a:off x="4954910" y="1528604"/>
            <a:ext cx="4081762" cy="297082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/>
          <a:srcRect r="90693"/>
          <a:stretch/>
        </p:blipFill>
        <p:spPr>
          <a:xfrm>
            <a:off x="4501663" y="1528604"/>
            <a:ext cx="489570" cy="297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9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Tension with Planck ?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3" y="1354622"/>
            <a:ext cx="4337331" cy="330128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1045886" y="1579090"/>
            <a:ext cx="2906761" cy="447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83278" y="1516482"/>
            <a:ext cx="169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ヒラギノ角ゴ ProN W6"/>
                <a:ea typeface="ヒラギノ角ゴ ProN W6"/>
                <a:cs typeface="ヒラギノ角ゴ ProN W6"/>
              </a:rPr>
              <a:t>ΛCDM + tensor</a:t>
            </a:r>
            <a:endParaRPr kumimoji="1" lang="ja-JP" altLang="en-US" sz="1400" dirty="0">
              <a:solidFill>
                <a:srgbClr val="0000FF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3278" y="1762000"/>
            <a:ext cx="2686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ΛCDM + tensor + running</a:t>
            </a:r>
            <a:endParaRPr kumimoji="1" lang="ja-JP" altLang="en-US" sz="1400" dirty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545029" y="2831284"/>
            <a:ext cx="3595440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02327" y="4735545"/>
            <a:ext cx="8816557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前景放射の寄与を差し引くと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tension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とも言えなくなる。</a:t>
            </a:r>
            <a:endParaRPr lang="en-US" altLang="ja-JP" sz="2000" dirty="0" smtClean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ΛCDM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の拡張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: 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例えば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n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s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の</a:t>
            </a:r>
            <a:r>
              <a:rPr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running</a:t>
            </a:r>
            <a:r>
              <a:rPr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を許すと十分コンシステント。</a:t>
            </a:r>
            <a:endParaRPr lang="en-US" altLang="ja-JP" sz="2000" dirty="0" smtClean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  <a:p>
            <a:pPr lvl="1">
              <a:lnSpc>
                <a:spcPct val="140000"/>
              </a:lnSpc>
            </a:pPr>
            <a:r>
              <a:rPr kumimoji="1" lang="ja-JP" altLang="en-US" sz="16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＊ただしインフレーションモデルで想定されているより１桁大きい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running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が必要。</a:t>
            </a:r>
            <a:endParaRPr lang="en-US" altLang="ja-JP" sz="2000" dirty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22405"/>
          <a:stretch/>
        </p:blipFill>
        <p:spPr>
          <a:xfrm>
            <a:off x="4954910" y="1528604"/>
            <a:ext cx="4081762" cy="297082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/>
          <a:srcRect r="90693"/>
          <a:stretch/>
        </p:blipFill>
        <p:spPr>
          <a:xfrm>
            <a:off x="4501663" y="1528604"/>
            <a:ext cx="489570" cy="297082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9440" y="6212511"/>
            <a:ext cx="896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(</a:t>
            </a:r>
            <a:r>
              <a:rPr kumimoji="1"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実験サイドとしては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)</a:t>
            </a:r>
            <a:r>
              <a:rPr kumimoji="1"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より精度の高い観測で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r</a:t>
            </a:r>
            <a:r>
              <a:rPr kumimoji="1" lang="ja-JP" altLang="en-US" sz="2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をきっちり決めて行くのが重要</a:t>
            </a:r>
            <a:endParaRPr kumimoji="1" lang="ja-JP" altLang="en-US" sz="2000" dirty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75473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303" y="2457664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今後の地上偏光観測の展望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39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4632" y="67758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地上</a:t>
            </a:r>
            <a:r>
              <a:rPr kumimoji="1" lang="ja-JP" altLang="en-US" dirty="0" smtClean="0"/>
              <a:t>偏光観測</a:t>
            </a:r>
            <a:r>
              <a:rPr lang="ja-JP" altLang="en-US" dirty="0" smtClean="0"/>
              <a:t>の今後の展望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6272" y="4560857"/>
            <a:ext cx="8890216" cy="566722"/>
          </a:xfrm>
        </p:spPr>
        <p:txBody>
          <a:bodyPr>
            <a:noAutofit/>
          </a:bodyPr>
          <a:lstStyle/>
          <a:p>
            <a:r>
              <a:rPr kumimoji="1" lang="en-US" altLang="ja-JP" sz="3000" dirty="0" smtClean="0">
                <a:latin typeface="Arial"/>
                <a:cs typeface="Arial"/>
              </a:rPr>
              <a:t>BICEP2</a:t>
            </a:r>
            <a:r>
              <a:rPr kumimoji="1" lang="ja-JP" altLang="en-US" sz="3000" dirty="0" smtClean="0">
                <a:latin typeface="Arial"/>
                <a:cs typeface="Arial"/>
              </a:rPr>
              <a:t>の結果の追試</a:t>
            </a:r>
            <a:r>
              <a:rPr kumimoji="1" lang="en-US" altLang="ja-JP" sz="3000" dirty="0" smtClean="0">
                <a:latin typeface="Arial"/>
                <a:cs typeface="Arial"/>
              </a:rPr>
              <a:t> (+</a:t>
            </a:r>
            <a:r>
              <a:rPr lang="en-US" altLang="ja-JP" sz="3000" dirty="0" smtClean="0">
                <a:latin typeface="Arial"/>
                <a:cs typeface="Arial"/>
              </a:rPr>
              <a:t> ‘r’</a:t>
            </a:r>
            <a:r>
              <a:rPr lang="ja-JP" altLang="en-US" sz="3000" dirty="0" smtClean="0">
                <a:latin typeface="Arial"/>
                <a:cs typeface="Arial"/>
              </a:rPr>
              <a:t>の精度向上</a:t>
            </a:r>
            <a:r>
              <a:rPr lang="en-US" altLang="ja-JP" sz="3000" dirty="0" smtClean="0">
                <a:latin typeface="Arial"/>
                <a:cs typeface="Arial"/>
              </a:rPr>
              <a:t>)</a:t>
            </a:r>
            <a:endParaRPr kumimoji="1" lang="en-US" altLang="ja-JP" sz="3000" dirty="0" smtClean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51755" y="6323244"/>
            <a:ext cx="2133600" cy="365125"/>
          </a:xfrm>
        </p:spPr>
        <p:txBody>
          <a:bodyPr/>
          <a:lstStyle/>
          <a:p>
            <a:fld id="{E0EE87F8-4AF0-7F4F-AC1A-74788CB945A5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pic>
        <p:nvPicPr>
          <p:cNvPr id="8" name="図 7" descr="BB_4bins_95_w_pb1_and_b2_narrow.pdf"/>
          <p:cNvPicPr>
            <a:picLocks/>
          </p:cNvPicPr>
          <p:nvPr/>
        </p:nvPicPr>
        <p:blipFill>
          <a:blip r:embed="rId2"/>
          <a:srcRect l="6912"/>
          <a:stretch>
            <a:fillRect/>
          </a:stretch>
        </p:blipFill>
        <p:spPr>
          <a:xfrm>
            <a:off x="652903" y="1049664"/>
            <a:ext cx="7897445" cy="353215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26588" y="5089178"/>
            <a:ext cx="9231273" cy="506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ja-JP" altLang="en-US" sz="2400" dirty="0" smtClean="0">
                <a:solidFill>
                  <a:srgbClr val="000000"/>
                </a:solidFill>
              </a:rPr>
              <a:t>複数の周波数帯域で観測する</a:t>
            </a:r>
            <a:r>
              <a:rPr lang="en-US" altLang="ja-JP" sz="2400" dirty="0" smtClean="0">
                <a:solidFill>
                  <a:srgbClr val="000000"/>
                </a:solidFill>
              </a:rPr>
              <a:t> (95, 150 + &gt;200GHz</a:t>
            </a:r>
            <a:r>
              <a:rPr lang="ja-JP" altLang="en-US" sz="2400" dirty="0" smtClean="0">
                <a:solidFill>
                  <a:srgbClr val="000000"/>
                </a:solidFill>
              </a:rPr>
              <a:t>がベター</a:t>
            </a:r>
            <a:r>
              <a:rPr lang="en-US" altLang="ja-JP" sz="24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26589" y="5477876"/>
            <a:ext cx="8890216" cy="457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ja-JP" altLang="en-US" sz="2200" dirty="0" smtClean="0">
                <a:solidFill>
                  <a:srgbClr val="000000"/>
                </a:solidFill>
              </a:rPr>
              <a:t>広い角度スケールが測れる</a:t>
            </a:r>
            <a:r>
              <a:rPr lang="en-US" altLang="ja-JP" sz="2200" dirty="0" smtClean="0">
                <a:solidFill>
                  <a:srgbClr val="000000"/>
                </a:solidFill>
              </a:rPr>
              <a:t> (~50&lt;ell&lt;~2000</a:t>
            </a:r>
            <a:r>
              <a:rPr lang="ja-JP" altLang="en-US" sz="2200" dirty="0" smtClean="0">
                <a:solidFill>
                  <a:srgbClr val="000000"/>
                </a:solidFill>
              </a:rPr>
              <a:t>まで一気に</a:t>
            </a:r>
            <a:r>
              <a:rPr lang="en-US" altLang="ja-JP" sz="22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34037" y="5872506"/>
            <a:ext cx="7331963" cy="45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ja-JP" altLang="en-US" sz="2200" dirty="0" smtClean="0">
                <a:solidFill>
                  <a:srgbClr val="000000"/>
                </a:solidFill>
              </a:rPr>
              <a:t>別の空</a:t>
            </a:r>
            <a:r>
              <a:rPr lang="en-US" altLang="ja-JP" sz="2200" dirty="0" smtClean="0">
                <a:solidFill>
                  <a:srgbClr val="000000"/>
                </a:solidFill>
              </a:rPr>
              <a:t> &amp; </a:t>
            </a:r>
            <a:r>
              <a:rPr lang="ja-JP" altLang="en-US" sz="2200" dirty="0" smtClean="0">
                <a:solidFill>
                  <a:srgbClr val="000000"/>
                </a:solidFill>
              </a:rPr>
              <a:t>広い空</a:t>
            </a:r>
            <a:r>
              <a:rPr lang="en-US" altLang="ja-JP" sz="2200" dirty="0" smtClean="0">
                <a:solidFill>
                  <a:srgbClr val="000000"/>
                </a:solidFill>
              </a:rPr>
              <a:t> (</a:t>
            </a:r>
            <a:r>
              <a:rPr lang="ja-JP" altLang="en-US" sz="2200" dirty="0" smtClean="0">
                <a:solidFill>
                  <a:srgbClr val="000000"/>
                </a:solidFill>
              </a:rPr>
              <a:t>地上ではチリがベスト</a:t>
            </a:r>
            <a:r>
              <a:rPr lang="en-US" altLang="ja-JP" sz="2200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Font typeface="Arial"/>
              <a:buNone/>
            </a:pPr>
            <a:endParaRPr lang="en-US" altLang="ja-JP" sz="2200" dirty="0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37637" y="6253917"/>
            <a:ext cx="471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POLARBEAR-2 &amp; Simons Array !</a:t>
            </a:r>
            <a:endParaRPr kumimoji="1" lang="ja-JP" alt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5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t="12769"/>
          <a:stretch/>
        </p:blipFill>
        <p:spPr>
          <a:xfrm>
            <a:off x="0" y="1264512"/>
            <a:ext cx="9093200" cy="40989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POLARBEAR 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コラボレーション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622B-6848-CF49-BA92-2BB43A90B958}" type="slidenum">
              <a:rPr lang="ja-JP" altLang="en-US" smtClean="0"/>
              <a:pPr/>
              <a:t>35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54"/>
            <a:ext cx="9144000" cy="120663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42767" y="5479855"/>
            <a:ext cx="852028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400" dirty="0">
                <a:latin typeface="+mn-ea"/>
                <a:cs typeface="ヒラギノ丸ゴ Pro W4"/>
              </a:rPr>
              <a:t>6</a:t>
            </a:r>
            <a:r>
              <a:rPr kumimoji="1" lang="ja-JP" altLang="en-US" sz="2400" dirty="0" smtClean="0">
                <a:latin typeface="+mn-ea"/>
                <a:cs typeface="ヒラギノ丸ゴ Pro W4"/>
              </a:rPr>
              <a:t>カ国</a:t>
            </a:r>
            <a:r>
              <a:rPr kumimoji="1" lang="en-US" altLang="ja-JP" sz="2400" dirty="0" smtClean="0">
                <a:latin typeface="+mn-ea"/>
                <a:cs typeface="ヒラギノ丸ゴ Pro W4"/>
              </a:rPr>
              <a:t>17</a:t>
            </a:r>
            <a:r>
              <a:rPr lang="ja-JP" altLang="en-US" sz="2400" dirty="0" smtClean="0">
                <a:latin typeface="+mn-ea"/>
                <a:cs typeface="ヒラギノ丸ゴ Pro W4"/>
              </a:rPr>
              <a:t>機関から成る国際共同実験</a:t>
            </a:r>
            <a:r>
              <a:rPr lang="en-US" altLang="ja-JP" sz="2400" dirty="0" smtClean="0">
                <a:latin typeface="+mn-ea"/>
                <a:cs typeface="ヒラギノ丸ゴ Pro W4"/>
              </a:rPr>
              <a:t> </a:t>
            </a:r>
            <a:r>
              <a:rPr lang="en-US" altLang="ja-JP" sz="2000" dirty="0" smtClean="0">
                <a:latin typeface="+mn-ea"/>
                <a:cs typeface="ヒラギノ丸ゴ Pro W4"/>
              </a:rPr>
              <a:t>(PI Adrian Lee, UC</a:t>
            </a:r>
            <a:r>
              <a:rPr lang="ja-JP" altLang="en-US" sz="2000" dirty="0" smtClean="0">
                <a:latin typeface="+mn-ea"/>
                <a:cs typeface="ヒラギノ丸ゴ Pro W4"/>
              </a:rPr>
              <a:t>バークレー</a:t>
            </a:r>
            <a:r>
              <a:rPr lang="en-US" altLang="ja-JP" sz="2000" dirty="0" smtClean="0">
                <a:latin typeface="+mn-ea"/>
                <a:cs typeface="ヒラギノ丸ゴ Pro W4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400" dirty="0" smtClean="0">
                <a:latin typeface="+mn-ea"/>
                <a:cs typeface="ヒラギノ丸ゴ Pro W4"/>
              </a:rPr>
              <a:t>(</a:t>
            </a:r>
            <a:r>
              <a:rPr kumimoji="1" lang="ja-JP" altLang="en-US" sz="2400" dirty="0" smtClean="0">
                <a:latin typeface="+mn-ea"/>
                <a:cs typeface="ヒラギノ丸ゴ Pro W4"/>
              </a:rPr>
              <a:t>アップグレード計画に携わっている人も含め</a:t>
            </a:r>
            <a:r>
              <a:rPr kumimoji="1" lang="en-US" altLang="ja-JP" sz="2400" dirty="0" smtClean="0">
                <a:latin typeface="+mn-ea"/>
                <a:cs typeface="ヒラギノ丸ゴ Pro W4"/>
              </a:rPr>
              <a:t>) 〜70</a:t>
            </a:r>
            <a:r>
              <a:rPr kumimoji="1" lang="ja-JP" altLang="en-US" sz="2400" dirty="0" smtClean="0">
                <a:latin typeface="+mn-ea"/>
                <a:cs typeface="ヒラギノ丸ゴ Pro W4"/>
              </a:rPr>
              <a:t>人</a:t>
            </a:r>
            <a:endParaRPr kumimoji="1" lang="en-US" altLang="ja-JP" sz="2400" dirty="0" smtClean="0">
              <a:latin typeface="+mn-ea"/>
              <a:cs typeface="ヒラギノ丸ゴ Pro W4"/>
            </a:endParaRPr>
          </a:p>
          <a:p>
            <a:pPr marL="742950" lvl="1" indent="-285750">
              <a:buFont typeface="Arial"/>
              <a:buChar char="•"/>
            </a:pPr>
            <a:r>
              <a:rPr lang="ja-JP" altLang="en-US" sz="2400" dirty="0" smtClean="0">
                <a:latin typeface="+mn-ea"/>
                <a:cs typeface="ヒラギノ丸ゴ Pro W4"/>
              </a:rPr>
              <a:t>日本は</a:t>
            </a:r>
            <a:r>
              <a:rPr lang="en-US" altLang="ja-JP" sz="2400" dirty="0" smtClean="0">
                <a:latin typeface="+mn-ea"/>
                <a:cs typeface="ヒラギノ丸ゴ Pro W4"/>
              </a:rPr>
              <a:t>KEK,IPMU,JAXA,</a:t>
            </a:r>
            <a:r>
              <a:rPr lang="ja-JP" altLang="en-US" sz="2400" dirty="0" smtClean="0">
                <a:latin typeface="+mn-ea"/>
                <a:cs typeface="ヒラギノ丸ゴ Pro W4"/>
              </a:rPr>
              <a:t>核融合研から</a:t>
            </a:r>
            <a:r>
              <a:rPr lang="en-US" altLang="ja-JP" sz="2400" dirty="0" smtClean="0">
                <a:latin typeface="+mn-ea"/>
                <a:cs typeface="ヒラギノ丸ゴ Pro W4"/>
              </a:rPr>
              <a:t>〜20</a:t>
            </a:r>
            <a:r>
              <a:rPr lang="ja-JP" altLang="en-US" sz="2400" dirty="0" smtClean="0">
                <a:latin typeface="+mn-ea"/>
                <a:cs typeface="ヒラギノ丸ゴ Pro W4"/>
              </a:rPr>
              <a:t>人参加</a:t>
            </a:r>
            <a:r>
              <a:rPr kumimoji="1" lang="en-US" altLang="ja-JP" sz="2400" dirty="0" smtClean="0">
                <a:latin typeface="+mn-ea"/>
                <a:cs typeface="ヒラギノ丸ゴ Pro W4"/>
              </a:rPr>
              <a:t> </a:t>
            </a:r>
            <a:endParaRPr kumimoji="1" lang="ja-JP" altLang="en-US" sz="2400" dirty="0">
              <a:latin typeface="+mn-ea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39310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067" y="14254"/>
            <a:ext cx="8451615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POLARBEAR-2 </a:t>
            </a:r>
            <a:r>
              <a:rPr lang="en-US" altLang="en-US" dirty="0" smtClean="0">
                <a:latin typeface="Arial"/>
                <a:cs typeface="Arial"/>
              </a:rPr>
              <a:t>レシーバシステム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5261" y="4818240"/>
            <a:ext cx="8315097" cy="185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Φ365</a:t>
            </a:r>
            <a:r>
              <a:rPr kumimoji="1" lang="ja-JP" altLang="en-US" sz="2400" dirty="0" smtClean="0">
                <a:latin typeface="Arial"/>
                <a:cs typeface="Arial"/>
              </a:rPr>
              <a:t>の焦点面</a:t>
            </a:r>
            <a:r>
              <a:rPr kumimoji="1" lang="en-US" altLang="ja-JP" sz="2400" dirty="0" smtClean="0">
                <a:latin typeface="Arial"/>
                <a:cs typeface="Arial"/>
              </a:rPr>
              <a:t> (</a:t>
            </a:r>
            <a:r>
              <a:rPr kumimoji="1" lang="ja-JP" altLang="en-US" sz="2400" dirty="0" smtClean="0">
                <a:latin typeface="Arial"/>
                <a:cs typeface="Arial"/>
              </a:rPr>
              <a:t>単一の焦点面としては</a:t>
            </a:r>
            <a:r>
              <a:rPr kumimoji="1" lang="en-US" altLang="ja-JP" sz="2400" dirty="0" smtClean="0">
                <a:latin typeface="Arial"/>
                <a:cs typeface="Arial"/>
              </a:rPr>
              <a:t>CMB</a:t>
            </a:r>
            <a:r>
              <a:rPr lang="ja-JP" altLang="en-US" sz="2400" dirty="0" smtClean="0">
                <a:latin typeface="Arial"/>
                <a:cs typeface="Arial"/>
              </a:rPr>
              <a:t>史上</a:t>
            </a:r>
            <a:r>
              <a:rPr kumimoji="1" lang="ja-JP" altLang="en-US" sz="2400" dirty="0" smtClean="0">
                <a:latin typeface="Arial"/>
                <a:cs typeface="Arial"/>
              </a:rPr>
              <a:t>最大</a:t>
            </a:r>
            <a:r>
              <a:rPr kumimoji="1" lang="en-US" altLang="ja-JP" sz="24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smtClean="0">
                <a:latin typeface="Arial"/>
                <a:cs typeface="Arial"/>
              </a:rPr>
              <a:t>7588</a:t>
            </a:r>
            <a:r>
              <a:rPr lang="ja-JP" altLang="en-US" sz="2400" dirty="0" smtClean="0">
                <a:latin typeface="Arial"/>
                <a:cs typeface="Arial"/>
              </a:rPr>
              <a:t>個のボロメータ</a:t>
            </a:r>
            <a:r>
              <a:rPr lang="en-US" altLang="ja-JP" sz="2400" dirty="0" smtClean="0">
                <a:latin typeface="Arial"/>
                <a:cs typeface="Arial"/>
              </a:rPr>
              <a:t>  (POLARBEAR-1</a:t>
            </a:r>
            <a:r>
              <a:rPr lang="ja-JP" altLang="en-US" sz="2400" dirty="0" smtClean="0">
                <a:latin typeface="Arial"/>
                <a:cs typeface="Arial"/>
              </a:rPr>
              <a:t>の６倍の感度</a:t>
            </a:r>
            <a:r>
              <a:rPr lang="en-US" altLang="ja-JP" sz="24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ja-JP" altLang="en-US" sz="2400" dirty="0" smtClean="0">
                <a:latin typeface="Arial"/>
                <a:cs typeface="Arial"/>
              </a:rPr>
              <a:t>スロット</a:t>
            </a:r>
            <a:r>
              <a:rPr kumimoji="1" lang="ja-JP" altLang="en-US" sz="2400" dirty="0" smtClean="0">
                <a:latin typeface="Arial"/>
                <a:cs typeface="Arial"/>
                <a:sym typeface="Wingdings"/>
              </a:rPr>
              <a:t>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 </a:t>
            </a:r>
            <a:r>
              <a:rPr kumimoji="1" lang="ja-JP" altLang="en-US" sz="2400" dirty="0" smtClean="0">
                <a:latin typeface="Arial"/>
                <a:cs typeface="Arial"/>
                <a:sym typeface="Wingdings"/>
              </a:rPr>
              <a:t>シニアスアンテナで多色化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 (95/150GHz</a:t>
            </a:r>
            <a:r>
              <a:rPr kumimoji="1" lang="ja-JP" altLang="en-US" sz="2400" dirty="0" smtClean="0">
                <a:latin typeface="Arial"/>
                <a:cs typeface="Arial"/>
                <a:sym typeface="Wingdings"/>
              </a:rPr>
              <a:t>同時観測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ja-JP" sz="2400" dirty="0">
                <a:latin typeface="Arial"/>
                <a:cs typeface="Arial"/>
                <a:sym typeface="Wingdings"/>
              </a:rPr>
              <a:t>	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	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2015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年度中の観測開始を目指し、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KEK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にて開発中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!</a:t>
            </a:r>
            <a:endParaRPr kumimoji="1" lang="ja-JP" alt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53" y="2070619"/>
            <a:ext cx="2607308" cy="260730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77" y="1433841"/>
            <a:ext cx="4193905" cy="343049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302" y="3772797"/>
            <a:ext cx="1454380" cy="109154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57201" y="973548"/>
            <a:ext cx="2821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>
                <a:latin typeface="Arial"/>
                <a:cs typeface="Arial"/>
              </a:rPr>
              <a:t>POLARBEAR-1 </a:t>
            </a:r>
            <a:r>
              <a:rPr kumimoji="1" lang="ja-JP" altLang="en-US" sz="2000" u="sng" dirty="0" smtClean="0">
                <a:latin typeface="Arial"/>
                <a:cs typeface="Arial"/>
              </a:rPr>
              <a:t>焦点面</a:t>
            </a:r>
            <a:endParaRPr kumimoji="1" lang="ja-JP" altLang="en-US" sz="2000" u="sng" dirty="0">
              <a:latin typeface="Arial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95666" y="977524"/>
            <a:ext cx="2821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>
                <a:latin typeface="Arial"/>
                <a:cs typeface="Arial"/>
              </a:rPr>
              <a:t>POLARBEAR-2 </a:t>
            </a:r>
            <a:r>
              <a:rPr kumimoji="1" lang="ja-JP" altLang="en-US" sz="2000" u="sng" dirty="0" smtClean="0">
                <a:latin typeface="Arial"/>
                <a:cs typeface="Arial"/>
              </a:rPr>
              <a:t>焦点面</a:t>
            </a:r>
            <a:endParaRPr kumimoji="1" lang="ja-JP" altLang="en-US" sz="2000" u="sng" dirty="0">
              <a:latin typeface="Arial"/>
              <a:cs typeface="Arial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flipH="1" flipV="1">
            <a:off x="6688313" y="3458224"/>
            <a:ext cx="567989" cy="1406114"/>
          </a:xfrm>
          <a:prstGeom prst="line">
            <a:avLst/>
          </a:prstGeom>
          <a:ln w="3810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H="1" flipV="1">
            <a:off x="6688313" y="3458224"/>
            <a:ext cx="2022369" cy="314573"/>
          </a:xfrm>
          <a:prstGeom prst="line">
            <a:avLst/>
          </a:prstGeom>
          <a:ln w="3810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/>
          <a:srcRect l="60188" t="62205" r="3165" b="10537"/>
          <a:stretch/>
        </p:blipFill>
        <p:spPr>
          <a:xfrm>
            <a:off x="1607991" y="3563083"/>
            <a:ext cx="1829384" cy="1360736"/>
          </a:xfrm>
          <a:prstGeom prst="rect">
            <a:avLst/>
          </a:prstGeom>
        </p:spPr>
      </p:pic>
      <p:cxnSp>
        <p:nvCxnSpPr>
          <p:cNvPr id="25" name="直線コネクタ 24"/>
          <p:cNvCxnSpPr/>
          <p:nvPr/>
        </p:nvCxnSpPr>
        <p:spPr>
          <a:xfrm flipV="1">
            <a:off x="1640321" y="3306763"/>
            <a:ext cx="212366" cy="303861"/>
          </a:xfrm>
          <a:prstGeom prst="line">
            <a:avLst/>
          </a:prstGeom>
          <a:ln w="3810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 flipV="1">
            <a:off x="1852687" y="3306764"/>
            <a:ext cx="1584688" cy="256319"/>
          </a:xfrm>
          <a:prstGeom prst="line">
            <a:avLst/>
          </a:prstGeom>
          <a:ln w="3810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右矢印 26"/>
          <p:cNvSpPr/>
          <p:nvPr/>
        </p:nvSpPr>
        <p:spPr>
          <a:xfrm>
            <a:off x="3208644" y="2760770"/>
            <a:ext cx="1083361" cy="697453"/>
          </a:xfrm>
          <a:prstGeom prst="rightArrow">
            <a:avLst/>
          </a:prstGeom>
          <a:solidFill>
            <a:srgbClr val="00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908866" y="2386343"/>
            <a:ext cx="1631296" cy="873816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27146" y="2595231"/>
            <a:ext cx="92656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Φ190mm</a:t>
            </a:r>
            <a:endParaRPr kumimoji="1" lang="ja-JP" altLang="en-US" sz="1400" dirty="0">
              <a:latin typeface="Arial"/>
              <a:cs typeface="Arial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5279331" y="2234882"/>
            <a:ext cx="2795585" cy="123416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573433" y="2441342"/>
            <a:ext cx="92656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Φ365mm</a:t>
            </a:r>
            <a:endParaRPr kumimoji="1" lang="ja-JP" altLang="en-US" sz="1400" dirty="0">
              <a:latin typeface="Arial"/>
              <a:cs typeface="Arial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053568" y="2437222"/>
            <a:ext cx="145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検出器数</a:t>
            </a:r>
            <a:r>
              <a:rPr kumimoji="1" lang="en-US" altLang="ja-JP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 x6</a:t>
            </a:r>
            <a:endParaRPr kumimoji="1" lang="ja-JP" altLang="en-US" dirty="0">
              <a:solidFill>
                <a:srgbClr val="0000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640321" y="4418204"/>
            <a:ext cx="725059" cy="2597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45446" y="4110427"/>
            <a:ext cx="210249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Arial"/>
                <a:cs typeface="Arial"/>
              </a:rPr>
              <a:t>スロットアンテナ</a:t>
            </a:r>
            <a:r>
              <a:rPr lang="en-US" altLang="ja-JP" sz="1400" dirty="0" smtClean="0">
                <a:latin typeface="Arial"/>
                <a:cs typeface="Arial"/>
              </a:rPr>
              <a:t> (</a:t>
            </a:r>
            <a:r>
              <a:rPr lang="ja-JP" altLang="en-US" sz="1400" dirty="0" smtClean="0">
                <a:latin typeface="Arial"/>
                <a:cs typeface="Arial"/>
              </a:rPr>
              <a:t>狭帯域</a:t>
            </a:r>
            <a:r>
              <a:rPr lang="en-US" altLang="ja-JP" sz="1400" dirty="0" smtClean="0">
                <a:latin typeface="Arial"/>
                <a:cs typeface="Arial"/>
              </a:rPr>
              <a:t>)</a:t>
            </a:r>
            <a:endParaRPr kumimoji="1" lang="ja-JP" altLang="en-US" sz="1400" dirty="0">
              <a:latin typeface="Arial"/>
              <a:cs typeface="Arial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6763461" y="4677927"/>
            <a:ext cx="1153560" cy="401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4466217" y="4418914"/>
            <a:ext cx="218525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Arial"/>
                <a:cs typeface="Arial"/>
              </a:rPr>
              <a:t>シニアスアンテナ</a:t>
            </a:r>
            <a:r>
              <a:rPr lang="en-US" altLang="ja-JP" sz="1400" dirty="0" smtClean="0">
                <a:latin typeface="Arial"/>
                <a:cs typeface="Arial"/>
              </a:rPr>
              <a:t> (</a:t>
            </a:r>
            <a:r>
              <a:rPr lang="ja-JP" altLang="en-US" sz="1400" dirty="0" smtClean="0">
                <a:latin typeface="Arial"/>
                <a:cs typeface="Arial"/>
              </a:rPr>
              <a:t>広帯域</a:t>
            </a:r>
            <a:r>
              <a:rPr lang="en-US" altLang="ja-JP" sz="1400" dirty="0" smtClean="0">
                <a:latin typeface="Arial"/>
                <a:cs typeface="Arial"/>
              </a:rPr>
              <a:t>)</a:t>
            </a:r>
            <a:endParaRPr kumimoji="1" lang="ja-JP" alt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96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546" y="1698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800" dirty="0" smtClean="0">
                <a:latin typeface="Arial"/>
                <a:cs typeface="Arial"/>
              </a:rPr>
              <a:t>POLARBEAR-2 </a:t>
            </a:r>
            <a:r>
              <a:rPr lang="ja-JP" altLang="en-US" sz="4800" dirty="0" smtClean="0">
                <a:latin typeface="Arial"/>
                <a:cs typeface="Arial"/>
              </a:rPr>
              <a:t>レシーバ</a:t>
            </a:r>
            <a:endParaRPr kumimoji="1" lang="ja-JP" altLang="en-US" sz="48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49" y="1014846"/>
            <a:ext cx="3966702" cy="2980025"/>
          </a:xfrm>
          <a:prstGeom prst="rect">
            <a:avLst/>
          </a:prstGeom>
        </p:spPr>
      </p:pic>
      <p:pic>
        <p:nvPicPr>
          <p:cNvPr id="33" name="Picture 2" descr="C:\Users\horihori\Pictures\testcryo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0663" t="10193" r="24451" b="24984"/>
          <a:stretch/>
        </p:blipFill>
        <p:spPr bwMode="auto">
          <a:xfrm>
            <a:off x="4626428" y="3737432"/>
            <a:ext cx="4127500" cy="3092508"/>
          </a:xfrm>
          <a:prstGeom prst="rect">
            <a:avLst/>
          </a:prstGeom>
          <a:noFill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28" y="1014842"/>
            <a:ext cx="4127500" cy="27000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8977" y="4109362"/>
            <a:ext cx="4334882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smtClean="0">
                <a:latin typeface="Arial"/>
                <a:cs typeface="Arial"/>
              </a:rPr>
              <a:t>POLARBEAR-2</a:t>
            </a:r>
            <a:r>
              <a:rPr lang="ja-JP" altLang="en-US" sz="2400" dirty="0" smtClean="0">
                <a:latin typeface="Arial"/>
                <a:cs typeface="Arial"/>
              </a:rPr>
              <a:t>は日本人が中心となって準備を進める初</a:t>
            </a:r>
            <a:r>
              <a:rPr lang="ja-JP" altLang="en-US" sz="2400" dirty="0" smtClean="0">
                <a:latin typeface="Arial"/>
                <a:cs typeface="Arial"/>
              </a:rPr>
              <a:t>の</a:t>
            </a:r>
            <a:r>
              <a:rPr lang="en-US" altLang="ja-JP" sz="2400" dirty="0" smtClean="0">
                <a:latin typeface="Arial"/>
                <a:cs typeface="Arial"/>
              </a:rPr>
              <a:t>CMB</a:t>
            </a:r>
            <a:r>
              <a:rPr lang="ja-JP" altLang="en-US" sz="2400" dirty="0" smtClean="0">
                <a:latin typeface="Arial"/>
                <a:cs typeface="Arial"/>
              </a:rPr>
              <a:t>偏光観測装置</a:t>
            </a:r>
            <a:r>
              <a:rPr lang="en-US" altLang="ja-JP" sz="2400" dirty="0" smtClean="0">
                <a:latin typeface="Arial"/>
                <a:cs typeface="Arial"/>
              </a:rPr>
              <a:t> (</a:t>
            </a:r>
            <a:r>
              <a:rPr lang="ja-JP" altLang="en-US" sz="2400" dirty="0" smtClean="0">
                <a:latin typeface="Arial"/>
                <a:cs typeface="Arial"/>
              </a:rPr>
              <a:t>になるはず）。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65542" y="5989398"/>
            <a:ext cx="30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注</a:t>
            </a:r>
            <a:r>
              <a:rPr kumimoji="1" lang="en-US" altLang="ja-JP" sz="1400" dirty="0" smtClean="0"/>
              <a:t>: </a:t>
            </a:r>
            <a:r>
              <a:rPr kumimoji="1" lang="ja-JP" altLang="en-US" sz="1400" dirty="0" smtClean="0"/>
              <a:t>検出器は</a:t>
            </a:r>
            <a:r>
              <a:rPr kumimoji="1" lang="en-US" altLang="ja-JP" sz="1400" dirty="0" smtClean="0"/>
              <a:t>UC</a:t>
            </a:r>
            <a:r>
              <a:rPr kumimoji="1" lang="ja-JP" altLang="en-US" sz="1400" dirty="0" smtClean="0"/>
              <a:t>バークレー。読み出しエレキはマギル大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6512" y="4381689"/>
            <a:ext cx="8444174" cy="171123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2400" dirty="0" smtClean="0">
                <a:latin typeface="+mn-ea"/>
              </a:rPr>
              <a:t>今秋から</a:t>
            </a:r>
            <a:r>
              <a:rPr kumimoji="1" lang="ja-JP" altLang="en-US" sz="2400" dirty="0" smtClean="0">
                <a:latin typeface="+mn-ea"/>
              </a:rPr>
              <a:t>インテグレーション作業を本格的に開始。</a:t>
            </a:r>
            <a:endParaRPr kumimoji="1" lang="en-US" altLang="ja-JP" sz="2400" dirty="0" smtClean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2400" dirty="0" smtClean="0">
                <a:latin typeface="+mn-ea"/>
              </a:rPr>
              <a:t>来年中にチリへの移設と望遠鏡への設置を目指している。</a:t>
            </a:r>
            <a:endParaRPr lang="en-US" altLang="ja-JP" sz="2400" dirty="0" smtClean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日本初の</a:t>
            </a:r>
            <a:r>
              <a:rPr lang="en-US" altLang="ja-JP" sz="2400" dirty="0" smtClean="0">
                <a:solidFill>
                  <a:srgbClr val="FF0000"/>
                </a:solidFill>
                <a:latin typeface="+mn-ea"/>
              </a:rPr>
              <a:t>CMB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観測装置の開発と</a:t>
            </a:r>
            <a:r>
              <a:rPr lang="en-US" altLang="ja-JP" sz="2400" i="1" dirty="0" smtClean="0">
                <a:solidFill>
                  <a:srgbClr val="FF0000"/>
                </a:solidFill>
                <a:latin typeface="+mn-ea"/>
              </a:rPr>
              <a:t>B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モードに興味が出て来た方、参戦お待ちしております。</a:t>
            </a:r>
            <a:endParaRPr kumimoji="1" lang="ja-JP" altLang="en-US" sz="24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892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546" y="9007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800" dirty="0" smtClean="0">
                <a:latin typeface="Arial"/>
                <a:cs typeface="Arial"/>
              </a:rPr>
              <a:t>期待される結果</a:t>
            </a:r>
            <a:r>
              <a:rPr lang="en-US" altLang="ja-JP" sz="3600" dirty="0" smtClean="0">
                <a:latin typeface="Arial"/>
                <a:cs typeface="Arial"/>
              </a:rPr>
              <a:t>(</a:t>
            </a:r>
            <a:r>
              <a:rPr lang="ja-JP" altLang="en-US" sz="3600" dirty="0" smtClean="0">
                <a:latin typeface="Arial"/>
                <a:cs typeface="Arial"/>
              </a:rPr>
              <a:t>統計感度</a:t>
            </a:r>
            <a:r>
              <a:rPr lang="en-US" altLang="ja-JP" sz="3600" dirty="0" smtClean="0">
                <a:latin typeface="Arial"/>
                <a:cs typeface="Arial"/>
              </a:rPr>
              <a:t>)</a:t>
            </a:r>
            <a:endParaRPr kumimoji="1" lang="ja-JP" altLang="en-US" sz="36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6190" y="6627319"/>
            <a:ext cx="6212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Masaya Hasegawa (KEK) </a:t>
            </a:r>
            <a:r>
              <a:rPr lang="en-US" altLang="ja-JP" sz="1400" dirty="0" smtClean="0">
                <a:latin typeface="Arial"/>
                <a:cs typeface="Arial"/>
              </a:rPr>
              <a:t>JPS</a:t>
            </a:r>
            <a:r>
              <a:rPr kumimoji="1" lang="en-US" altLang="ja-JP" sz="1400" dirty="0" smtClean="0">
                <a:latin typeface="Arial"/>
                <a:cs typeface="Arial"/>
              </a:rPr>
              <a:t>2014</a:t>
            </a:r>
            <a:r>
              <a:rPr kumimoji="1" lang="ja-JP" altLang="en-US" sz="1400" dirty="0" smtClean="0">
                <a:latin typeface="Arial"/>
                <a:cs typeface="Arial"/>
              </a:rPr>
              <a:t>年</a:t>
            </a:r>
            <a:r>
              <a:rPr lang="ja-JP" altLang="en-US" sz="1400" dirty="0" smtClean="0">
                <a:latin typeface="Arial"/>
                <a:cs typeface="Arial"/>
              </a:rPr>
              <a:t>秋季大会</a:t>
            </a:r>
            <a:r>
              <a:rPr kumimoji="1" lang="en-US" altLang="ja-JP" sz="1400" dirty="0" smtClean="0">
                <a:latin typeface="Arial"/>
                <a:cs typeface="Arial"/>
              </a:rPr>
              <a:t> Sep.</a:t>
            </a:r>
            <a:r>
              <a:rPr lang="en-US" altLang="ja-JP" sz="1400" dirty="0" smtClean="0">
                <a:latin typeface="Arial"/>
                <a:cs typeface="Arial"/>
              </a:rPr>
              <a:t>18</a:t>
            </a:r>
            <a:r>
              <a:rPr kumimoji="1" lang="en-US" altLang="ja-JP" sz="1400" dirty="0" smtClean="0">
                <a:latin typeface="Arial"/>
                <a:cs typeface="Arial"/>
              </a:rPr>
              <a:t> – </a:t>
            </a:r>
            <a:r>
              <a:rPr lang="en-US" altLang="ja-JP" sz="1400" dirty="0" smtClean="0">
                <a:latin typeface="Arial"/>
                <a:cs typeface="Arial"/>
              </a:rPr>
              <a:t>Sep</a:t>
            </a:r>
            <a:r>
              <a:rPr kumimoji="1" lang="en-US" altLang="ja-JP" sz="1400" dirty="0" smtClean="0">
                <a:latin typeface="Arial"/>
                <a:cs typeface="Arial"/>
              </a:rPr>
              <a:t>.</a:t>
            </a:r>
            <a:r>
              <a:rPr lang="en-US" altLang="ja-JP" sz="1400" dirty="0" smtClean="0">
                <a:latin typeface="Arial"/>
                <a:cs typeface="Arial"/>
              </a:rPr>
              <a:t>21</a:t>
            </a:r>
            <a:r>
              <a:rPr kumimoji="1" lang="en-US" altLang="ja-JP" sz="1400" dirty="0" smtClean="0">
                <a:latin typeface="Arial"/>
                <a:cs typeface="Arial"/>
              </a:rPr>
              <a:t> @</a:t>
            </a:r>
            <a:r>
              <a:rPr lang="ja-JP" altLang="en-US" sz="1400" dirty="0" smtClean="0">
                <a:latin typeface="Arial"/>
                <a:cs typeface="Arial"/>
              </a:rPr>
              <a:t>佐賀大学</a:t>
            </a:r>
            <a:endParaRPr kumimoji="1" lang="ja-JP" altLang="en-US" sz="1400" dirty="0">
              <a:latin typeface="Arial"/>
              <a:cs typeface="Arial"/>
            </a:endParaRPr>
          </a:p>
        </p:txBody>
      </p:sp>
      <p:pic>
        <p:nvPicPr>
          <p:cNvPr id="34" name="図 33" descr="BB_4bins_95_w_pb1_and_b2_narrow.pdf"/>
          <p:cNvPicPr>
            <a:picLocks/>
          </p:cNvPicPr>
          <p:nvPr/>
        </p:nvPicPr>
        <p:blipFill>
          <a:blip r:embed="rId2"/>
          <a:srcRect l="6912"/>
          <a:stretch>
            <a:fillRect/>
          </a:stretch>
        </p:blipFill>
        <p:spPr>
          <a:xfrm>
            <a:off x="254695" y="1565009"/>
            <a:ext cx="3982562" cy="28314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5" name="テキスト ボックス 34"/>
          <p:cNvSpPr txBox="1"/>
          <p:nvPr/>
        </p:nvSpPr>
        <p:spPr>
          <a:xfrm>
            <a:off x="254695" y="1195677"/>
            <a:ext cx="39825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u="sng" dirty="0" smtClean="0">
                <a:latin typeface="Arial"/>
                <a:cs typeface="Arial"/>
              </a:rPr>
              <a:t>偏光</a:t>
            </a:r>
            <a:r>
              <a:rPr lang="en-US" altLang="ja-JP" u="sng" dirty="0" smtClean="0">
                <a:latin typeface="Arial"/>
                <a:cs typeface="Arial"/>
              </a:rPr>
              <a:t>B</a:t>
            </a:r>
            <a:r>
              <a:rPr lang="ja-JP" altLang="en-US" u="sng" dirty="0" smtClean="0">
                <a:latin typeface="Arial"/>
                <a:cs typeface="Arial"/>
              </a:rPr>
              <a:t>モード</a:t>
            </a:r>
            <a:r>
              <a:rPr kumimoji="1" lang="ja-JP" altLang="en-US" u="sng" dirty="0" smtClean="0">
                <a:latin typeface="Arial"/>
                <a:cs typeface="Arial"/>
              </a:rPr>
              <a:t>観測の現状</a:t>
            </a:r>
            <a:endParaRPr kumimoji="1" lang="ja-JP" altLang="en-US" u="sng" dirty="0">
              <a:latin typeface="Arial"/>
              <a:cs typeface="Arial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418663" y="1203098"/>
            <a:ext cx="4475717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ja-JP" u="sng" dirty="0" smtClean="0">
                <a:latin typeface="Arial"/>
                <a:cs typeface="Arial"/>
              </a:rPr>
              <a:t>PB2</a:t>
            </a:r>
            <a:r>
              <a:rPr kumimoji="1" lang="ja-JP" altLang="en-US" u="sng" dirty="0" smtClean="0">
                <a:latin typeface="Arial"/>
                <a:cs typeface="Arial"/>
              </a:rPr>
              <a:t>で期待される観測精度</a:t>
            </a:r>
            <a:endParaRPr kumimoji="1" lang="ja-JP" altLang="en-US" u="sng" dirty="0">
              <a:latin typeface="Arial"/>
              <a:cs typeface="Arial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5766" y="4604331"/>
            <a:ext cx="830285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smtClean="0">
                <a:latin typeface="Arial"/>
                <a:cs typeface="Arial"/>
              </a:rPr>
              <a:t>B</a:t>
            </a:r>
            <a:r>
              <a:rPr lang="ja-JP" altLang="en-US" sz="2400" dirty="0" smtClean="0">
                <a:latin typeface="Arial"/>
                <a:cs typeface="Arial"/>
              </a:rPr>
              <a:t>モードスペクトルの精密測定</a:t>
            </a:r>
            <a:r>
              <a:rPr lang="en-US" altLang="ja-JP" sz="2400" dirty="0" smtClean="0">
                <a:latin typeface="Arial"/>
                <a:cs typeface="Arial"/>
              </a:rPr>
              <a:t>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err="1" smtClean="0">
                <a:latin typeface="Arial"/>
                <a:cs typeface="Arial"/>
              </a:rPr>
              <a:t>σ</a:t>
            </a:r>
            <a:r>
              <a:rPr lang="en-US" altLang="ja-JP" sz="2400" dirty="0" smtClean="0">
                <a:latin typeface="Arial"/>
                <a:cs typeface="Arial"/>
              </a:rPr>
              <a:t>(</a:t>
            </a:r>
            <a:r>
              <a:rPr lang="ja-JP" altLang="en-US" sz="2400" dirty="0" smtClean="0">
                <a:latin typeface="Arial"/>
                <a:cs typeface="Arial"/>
              </a:rPr>
              <a:t>テンサースカラー比</a:t>
            </a:r>
            <a:r>
              <a:rPr lang="en-US" altLang="ja-JP" sz="2400" dirty="0" smtClean="0">
                <a:latin typeface="Arial"/>
                <a:cs typeface="Arial"/>
              </a:rPr>
              <a:t>:r) &lt; 0.01  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   </a:t>
            </a:r>
            <a:endParaRPr lang="en-US" altLang="ja-JP" sz="2400" dirty="0" smtClean="0">
              <a:latin typeface="Arial"/>
              <a:cs typeface="Arial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err="1" smtClean="0">
                <a:latin typeface="Arial"/>
                <a:cs typeface="Arial"/>
              </a:rPr>
              <a:t>σ</a:t>
            </a:r>
            <a:r>
              <a:rPr lang="en-US" altLang="ja-JP" sz="2400" dirty="0" smtClean="0">
                <a:latin typeface="Arial"/>
                <a:cs typeface="Arial"/>
              </a:rPr>
              <a:t>(</a:t>
            </a:r>
            <a:r>
              <a:rPr lang="ja-JP" altLang="en-US" sz="2400" dirty="0" smtClean="0">
                <a:latin typeface="Arial"/>
                <a:cs typeface="Arial"/>
              </a:rPr>
              <a:t>ニュートリノ質量和</a:t>
            </a:r>
            <a:r>
              <a:rPr lang="en-US" altLang="ja-JP" sz="2400" dirty="0" smtClean="0">
                <a:latin typeface="Arial"/>
                <a:cs typeface="Arial"/>
              </a:rPr>
              <a:t>) &lt; 0.1eV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238573" y="6033403"/>
            <a:ext cx="726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注）前景放射と系統誤差は考慮されていないので、あくまで最終ゴール</a:t>
            </a:r>
            <a:endParaRPr kumimoji="1" lang="ja-JP" altLang="en-US" dirty="0"/>
          </a:p>
        </p:txBody>
      </p:sp>
      <p:pic>
        <p:nvPicPr>
          <p:cNvPr id="39" name="図 3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64" y="1574348"/>
            <a:ext cx="4475717" cy="2833159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>
            <a:off x="3645334" y="2259937"/>
            <a:ext cx="1499769" cy="325876"/>
          </a:xfrm>
          <a:prstGeom prst="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46" y="5148346"/>
            <a:ext cx="2887186" cy="32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Simons Array </a:t>
            </a:r>
            <a:r>
              <a:rPr lang="ja-JP" altLang="en-US" dirty="0" smtClean="0">
                <a:latin typeface="+mn-ea"/>
                <a:ea typeface="+mn-ea"/>
              </a:rPr>
              <a:t>計画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39</a:t>
            </a:fld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89" y="1304332"/>
            <a:ext cx="4280059" cy="339519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64816" y="1449360"/>
            <a:ext cx="16309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イメージ図です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74856" y="3846305"/>
            <a:ext cx="18853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/>
                <a:cs typeface="Arial"/>
              </a:rPr>
              <a:t>POLARBEAR-1</a:t>
            </a:r>
            <a:r>
              <a:rPr kumimoji="1" lang="ja-JP" altLang="en-US" dirty="0" smtClean="0">
                <a:solidFill>
                  <a:srgbClr val="FF0000"/>
                </a:solidFill>
                <a:latin typeface="Arial"/>
                <a:cs typeface="Arial"/>
              </a:rPr>
              <a:t>望遠鏡</a:t>
            </a:r>
            <a:endParaRPr kumimoji="1" lang="ja-JP" alt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524344" y="2586316"/>
            <a:ext cx="398363" cy="720459"/>
          </a:xfrm>
          <a:prstGeom prst="down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下矢印 18"/>
          <p:cNvSpPr/>
          <p:nvPr/>
        </p:nvSpPr>
        <p:spPr>
          <a:xfrm>
            <a:off x="1272040" y="2226086"/>
            <a:ext cx="398363" cy="720459"/>
          </a:xfrm>
          <a:prstGeom prst="down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4492" y="4679889"/>
            <a:ext cx="6788437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kumimoji="1" lang="en-US" altLang="ja-JP" sz="2400" dirty="0" smtClean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smtClean="0">
                <a:latin typeface="Arial"/>
                <a:cs typeface="Arial"/>
              </a:rPr>
              <a:t>POLARBEAR-2</a:t>
            </a:r>
            <a:r>
              <a:rPr lang="ja-JP" altLang="en-US" sz="2400" dirty="0" smtClean="0">
                <a:latin typeface="Arial"/>
                <a:cs typeface="Arial"/>
              </a:rPr>
              <a:t>を３台体制で、</a:t>
            </a:r>
            <a:r>
              <a:rPr lang="en-US" altLang="ja-JP" sz="2400" dirty="0" smtClean="0">
                <a:latin typeface="Arial"/>
                <a:cs typeface="Arial"/>
              </a:rPr>
              <a:t>95/150/220GHz</a:t>
            </a:r>
            <a:r>
              <a:rPr lang="ja-JP" altLang="en-US" sz="2400" dirty="0" smtClean="0">
                <a:latin typeface="Arial"/>
                <a:cs typeface="Arial"/>
              </a:rPr>
              <a:t>帯域の観測を行う。</a:t>
            </a:r>
            <a:endParaRPr lang="en-US" altLang="ja-JP" sz="2400" dirty="0" smtClean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(</a:t>
            </a:r>
            <a:r>
              <a:rPr kumimoji="1" lang="ja-JP" altLang="en-US" sz="2400" dirty="0" smtClean="0">
                <a:latin typeface="Arial"/>
                <a:cs typeface="Arial"/>
              </a:rPr>
              <a:t>地上でほぼ究極的な</a:t>
            </a:r>
            <a:r>
              <a:rPr kumimoji="1" lang="en-US" altLang="ja-JP" sz="2400" dirty="0" smtClean="0">
                <a:latin typeface="Arial"/>
                <a:cs typeface="Arial"/>
              </a:rPr>
              <a:t>)</a:t>
            </a:r>
            <a:r>
              <a:rPr lang="en-US" altLang="ja-JP" sz="2400" dirty="0" smtClean="0">
                <a:latin typeface="Arial"/>
                <a:cs typeface="Arial"/>
              </a:rPr>
              <a:t>B</a:t>
            </a:r>
            <a:r>
              <a:rPr lang="ja-JP" altLang="en-US" sz="2400" dirty="0" smtClean="0">
                <a:latin typeface="Arial"/>
                <a:cs typeface="Arial"/>
              </a:rPr>
              <a:t>モードスペクトルの測定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4826000" y="1304332"/>
            <a:ext cx="2022818" cy="3395193"/>
          </a:xfrm>
          <a:prstGeom prst="straightConnector1">
            <a:avLst/>
          </a:prstGeom>
          <a:ln w="5715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>
            <a:spLocks noChangeAspect="1"/>
          </p:cNvSpPr>
          <p:nvPr/>
        </p:nvSpPr>
        <p:spPr>
          <a:xfrm>
            <a:off x="5102325" y="1856248"/>
            <a:ext cx="251996" cy="2519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567648" y="1991360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2015</a:t>
            </a:r>
            <a:endParaRPr kumimoji="1" lang="ja-JP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5722085" y="2911029"/>
            <a:ext cx="251996" cy="2519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6412965" y="4048949"/>
            <a:ext cx="251996" cy="2519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095446" y="29879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2016</a:t>
            </a:r>
            <a:endParaRPr kumimoji="1" lang="ja-JP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787827" y="407017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2017</a:t>
            </a:r>
            <a:endParaRPr kumimoji="1" lang="ja-JP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098" y="1243372"/>
            <a:ext cx="1439745" cy="1082102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6980595" y="1148412"/>
            <a:ext cx="216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PB2-a</a:t>
            </a:r>
            <a:r>
              <a:rPr lang="en-US" altLang="ja-JP" dirty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@KEK</a:t>
            </a:r>
            <a:r>
              <a:rPr kumimoji="1" lang="en-US" altLang="ja-JP" dirty="0" smtClean="0">
                <a:latin typeface="Arial"/>
                <a:cs typeface="Arial"/>
              </a:rPr>
              <a:t> (95/150GHz)</a:t>
            </a:r>
          </a:p>
          <a:p>
            <a:endParaRPr lang="en-US" altLang="ja-JP" dirty="0">
              <a:latin typeface="Arial"/>
              <a:cs typeface="Arial"/>
            </a:endParaRPr>
          </a:p>
          <a:p>
            <a:r>
              <a:rPr kumimoji="1" lang="en-US" altLang="ja-JP" dirty="0" smtClean="0">
                <a:latin typeface="Arial"/>
                <a:cs typeface="Arial"/>
              </a:rPr>
              <a:t>2016</a:t>
            </a:r>
            <a:r>
              <a:rPr kumimoji="1" lang="ja-JP" altLang="en-US" dirty="0" smtClean="0">
                <a:latin typeface="Arial"/>
                <a:cs typeface="Arial"/>
              </a:rPr>
              <a:t>年春観測開始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177955" y="2641214"/>
            <a:ext cx="2661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PB2-b</a:t>
            </a:r>
            <a:r>
              <a:rPr lang="en-US" altLang="ja-JP" dirty="0" smtClean="0">
                <a:latin typeface="Arial"/>
                <a:cs typeface="Arial"/>
              </a:rPr>
              <a:t> </a:t>
            </a:r>
            <a:r>
              <a:rPr kumimoji="1" lang="en-US" altLang="ja-JP" dirty="0" smtClean="0">
                <a:latin typeface="Arial"/>
                <a:cs typeface="Arial"/>
              </a:rPr>
              <a:t>(95/150GHz)</a:t>
            </a:r>
          </a:p>
          <a:p>
            <a:r>
              <a:rPr lang="ja-JP" altLang="en-US" dirty="0" smtClean="0">
                <a:latin typeface="Arial"/>
                <a:cs typeface="Arial"/>
              </a:rPr>
              <a:t>チリへの配備と観測開始</a:t>
            </a:r>
            <a:endParaRPr kumimoji="1" lang="en-US" altLang="ja-JP" dirty="0" smtClean="0">
              <a:latin typeface="Arial"/>
              <a:cs typeface="Arial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18338" y="3796903"/>
            <a:ext cx="2661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PB2-c</a:t>
            </a:r>
            <a:r>
              <a:rPr lang="en-US" altLang="ja-JP" dirty="0" smtClean="0">
                <a:latin typeface="Arial"/>
                <a:cs typeface="Arial"/>
              </a:rPr>
              <a:t> </a:t>
            </a:r>
            <a:r>
              <a:rPr kumimoji="1" lang="en-US" altLang="ja-JP" dirty="0" smtClean="0">
                <a:latin typeface="Arial"/>
                <a:cs typeface="Arial"/>
              </a:rPr>
              <a:t>(150/220GHz)</a:t>
            </a:r>
          </a:p>
          <a:p>
            <a:r>
              <a:rPr lang="ja-JP" altLang="en-US" dirty="0" smtClean="0">
                <a:latin typeface="Arial"/>
                <a:cs typeface="Arial"/>
              </a:rPr>
              <a:t>観測開始</a:t>
            </a:r>
            <a:endParaRPr kumimoji="1" lang="en-US" altLang="ja-JP" dirty="0" smtClean="0">
              <a:latin typeface="Arial"/>
              <a:cs typeface="Arial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175911" y="4768256"/>
            <a:ext cx="18050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ea"/>
                <a:ea typeface="+mj-ea"/>
              </a:rPr>
              <a:t>PB-1 x20</a:t>
            </a:r>
            <a:r>
              <a:rPr kumimoji="1" lang="ja-JP" altLang="en-US" dirty="0" smtClean="0">
                <a:latin typeface="+mj-ea"/>
                <a:ea typeface="+mj-ea"/>
              </a:rPr>
              <a:t>の感度</a:t>
            </a:r>
            <a:endParaRPr kumimoji="1" lang="ja-JP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5082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166" y="151267"/>
            <a:ext cx="9081834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latin typeface="Arial"/>
                <a:cs typeface="Arial"/>
              </a:rPr>
              <a:t>高エネルギー現象へのアプローチの仕方</a:t>
            </a:r>
            <a:endParaRPr kumimoji="1" lang="ja-JP" altLang="en-US" sz="4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556" y="6356350"/>
            <a:ext cx="6212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Masaya Hasegawa (KEK) </a:t>
            </a:r>
            <a:r>
              <a:rPr lang="en-US" altLang="ja-JP" sz="1400" dirty="0" smtClean="0">
                <a:latin typeface="Arial"/>
                <a:cs typeface="Arial"/>
              </a:rPr>
              <a:t>JPS</a:t>
            </a:r>
            <a:r>
              <a:rPr kumimoji="1" lang="en-US" altLang="ja-JP" sz="1400" dirty="0" smtClean="0">
                <a:latin typeface="Arial"/>
                <a:cs typeface="Arial"/>
              </a:rPr>
              <a:t>2014</a:t>
            </a:r>
            <a:r>
              <a:rPr kumimoji="1" lang="ja-JP" altLang="en-US" sz="1400" dirty="0" smtClean="0">
                <a:latin typeface="Arial"/>
                <a:cs typeface="Arial"/>
              </a:rPr>
              <a:t>年</a:t>
            </a:r>
            <a:r>
              <a:rPr lang="ja-JP" altLang="en-US" sz="1400" dirty="0" smtClean="0">
                <a:latin typeface="Arial"/>
                <a:cs typeface="Arial"/>
              </a:rPr>
              <a:t>秋季大会</a:t>
            </a:r>
            <a:r>
              <a:rPr kumimoji="1" lang="en-US" altLang="ja-JP" sz="1400" dirty="0" smtClean="0">
                <a:latin typeface="Arial"/>
                <a:cs typeface="Arial"/>
              </a:rPr>
              <a:t> Sep.</a:t>
            </a:r>
            <a:r>
              <a:rPr lang="en-US" altLang="ja-JP" sz="1400" dirty="0" smtClean="0">
                <a:latin typeface="Arial"/>
                <a:cs typeface="Arial"/>
              </a:rPr>
              <a:t>18</a:t>
            </a:r>
            <a:r>
              <a:rPr kumimoji="1" lang="en-US" altLang="ja-JP" sz="1400" dirty="0" smtClean="0">
                <a:latin typeface="Arial"/>
                <a:cs typeface="Arial"/>
              </a:rPr>
              <a:t> – </a:t>
            </a:r>
            <a:r>
              <a:rPr lang="en-US" altLang="ja-JP" sz="1400" dirty="0" smtClean="0">
                <a:latin typeface="Arial"/>
                <a:cs typeface="Arial"/>
              </a:rPr>
              <a:t>Sep</a:t>
            </a:r>
            <a:r>
              <a:rPr kumimoji="1" lang="en-US" altLang="ja-JP" sz="1400" dirty="0" smtClean="0">
                <a:latin typeface="Arial"/>
                <a:cs typeface="Arial"/>
              </a:rPr>
              <a:t>.</a:t>
            </a:r>
            <a:r>
              <a:rPr lang="en-US" altLang="ja-JP" sz="1400" dirty="0" smtClean="0">
                <a:latin typeface="Arial"/>
                <a:cs typeface="Arial"/>
              </a:rPr>
              <a:t>21</a:t>
            </a:r>
            <a:r>
              <a:rPr kumimoji="1" lang="en-US" altLang="ja-JP" sz="1400" dirty="0" smtClean="0">
                <a:latin typeface="Arial"/>
                <a:cs typeface="Arial"/>
              </a:rPr>
              <a:t> @</a:t>
            </a:r>
            <a:r>
              <a:rPr lang="ja-JP" altLang="en-US" sz="1400" dirty="0" smtClean="0">
                <a:latin typeface="Arial"/>
                <a:cs typeface="Arial"/>
              </a:rPr>
              <a:t>佐賀大学</a:t>
            </a:r>
            <a:endParaRPr kumimoji="1" lang="ja-JP" altLang="en-US" sz="1400" dirty="0">
              <a:latin typeface="Arial"/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-63500" y="-317500"/>
            <a:ext cx="9216571" cy="721016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457200" y="-80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  <a:latin typeface="+mj-ea"/>
                <a:cs typeface="ヒラギノ丸ゴ Pro W4"/>
              </a:rPr>
              <a:t>初期宇宙を探るツール</a:t>
            </a:r>
            <a:endParaRPr lang="ja-JP" altLang="en-US" dirty="0">
              <a:solidFill>
                <a:srgbClr val="FFFF00"/>
              </a:solidFill>
              <a:latin typeface="+mj-ea"/>
              <a:cs typeface="ヒラギノ丸ゴ Pro W4"/>
            </a:endParaRPr>
          </a:p>
        </p:txBody>
      </p:sp>
      <p:grpSp>
        <p:nvGrpSpPr>
          <p:cNvPr id="23" name="グループ化 47"/>
          <p:cNvGrpSpPr/>
          <p:nvPr/>
        </p:nvGrpSpPr>
        <p:grpSpPr>
          <a:xfrm>
            <a:off x="-37632" y="1425151"/>
            <a:ext cx="7920040" cy="3752548"/>
            <a:chOff x="483466" y="2636912"/>
            <a:chExt cx="7920040" cy="3752548"/>
          </a:xfrm>
        </p:grpSpPr>
        <p:grpSp>
          <p:nvGrpSpPr>
            <p:cNvPr id="24" name="グループ化 31"/>
            <p:cNvGrpSpPr/>
            <p:nvPr/>
          </p:nvGrpSpPr>
          <p:grpSpPr>
            <a:xfrm>
              <a:off x="483466" y="2636912"/>
              <a:ext cx="7920040" cy="3752548"/>
              <a:chOff x="35496" y="2565964"/>
              <a:chExt cx="7920040" cy="4112307"/>
            </a:xfrm>
          </p:grpSpPr>
          <p:grpSp>
            <p:nvGrpSpPr>
              <p:cNvPr id="26" name="グループ化 146"/>
              <p:cNvGrpSpPr/>
              <p:nvPr/>
            </p:nvGrpSpPr>
            <p:grpSpPr>
              <a:xfrm>
                <a:off x="35496" y="2565964"/>
                <a:ext cx="7904958" cy="4112307"/>
                <a:chOff x="0" y="2205924"/>
                <a:chExt cx="7904958" cy="4112307"/>
              </a:xfrm>
            </p:grpSpPr>
            <p:grpSp>
              <p:nvGrpSpPr>
                <p:cNvPr id="28" name="グループ化 120"/>
                <p:cNvGrpSpPr/>
                <p:nvPr/>
              </p:nvGrpSpPr>
              <p:grpSpPr>
                <a:xfrm>
                  <a:off x="0" y="2205924"/>
                  <a:ext cx="7904958" cy="4112307"/>
                  <a:chOff x="0" y="1845884"/>
                  <a:chExt cx="7904958" cy="4112307"/>
                </a:xfrm>
              </p:grpSpPr>
              <p:grpSp>
                <p:nvGrpSpPr>
                  <p:cNvPr id="30" name="グループ化 27"/>
                  <p:cNvGrpSpPr/>
                  <p:nvPr/>
                </p:nvGrpSpPr>
                <p:grpSpPr>
                  <a:xfrm>
                    <a:off x="0" y="1845884"/>
                    <a:ext cx="7904958" cy="4112307"/>
                    <a:chOff x="0" y="1845884"/>
                    <a:chExt cx="7904958" cy="4112307"/>
                  </a:xfrm>
                </p:grpSpPr>
                <p:grpSp>
                  <p:nvGrpSpPr>
                    <p:cNvPr id="32" name="グループ化 23"/>
                    <p:cNvGrpSpPr/>
                    <p:nvPr/>
                  </p:nvGrpSpPr>
                  <p:grpSpPr>
                    <a:xfrm>
                      <a:off x="0" y="1845884"/>
                      <a:ext cx="7904958" cy="4112307"/>
                      <a:chOff x="0" y="1845884"/>
                      <a:chExt cx="7904958" cy="4112307"/>
                    </a:xfrm>
                  </p:grpSpPr>
                  <p:pic>
                    <p:nvPicPr>
                      <p:cNvPr id="34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5884"/>
                        <a:ext cx="7128792" cy="410339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35" name="テキスト ボックス 34"/>
                      <p:cNvSpPr txBox="1"/>
                      <p:nvPr/>
                    </p:nvSpPr>
                    <p:spPr>
                      <a:xfrm>
                        <a:off x="251520" y="5587180"/>
                        <a:ext cx="7653438" cy="371011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ja-JP" altLang="en-US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宇宙年齢　　　</a:t>
                        </a:r>
                        <a:r>
                          <a:rPr kumimoji="0" lang="en-US" altLang="ja-JP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10</a:t>
                        </a:r>
                        <a:r>
                          <a:rPr kumimoji="0" lang="en-US" altLang="ja-JP" sz="1600" b="1" kern="0" baseline="30000" dirty="0" smtClean="0">
                            <a:solidFill>
                              <a:sysClr val="window" lastClr="FFFFFF"/>
                            </a:solidFill>
                            <a:latin typeface="Symbol" pitchFamily="18" charset="2"/>
                            <a:ea typeface="ＭＳ Ｐゴシック"/>
                          </a:rPr>
                          <a:t>-</a:t>
                        </a:r>
                        <a:r>
                          <a:rPr kumimoji="0" lang="en-US" altLang="ja-JP" sz="1600" b="1" kern="0" baseline="3000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38</a:t>
                        </a:r>
                        <a:r>
                          <a:rPr kumimoji="0" lang="ja-JP" altLang="en-US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秒</a:t>
                        </a:r>
                        <a:r>
                          <a:rPr kumimoji="0" lang="en-US" altLang="ja-JP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?</a:t>
                        </a:r>
                        <a:r>
                          <a:rPr kumimoji="0" lang="ja-JP" altLang="en-US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　　　　　</a:t>
                        </a:r>
                        <a:r>
                          <a:rPr kumimoji="0" lang="en-US" altLang="ja-JP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40</a:t>
                        </a:r>
                        <a:r>
                          <a:rPr kumimoji="0" lang="ja-JP" altLang="en-US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万年　　　</a:t>
                        </a:r>
                        <a:r>
                          <a:rPr kumimoji="0" lang="en-US" altLang="ja-JP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1</a:t>
                        </a:r>
                        <a:r>
                          <a:rPr kumimoji="0" lang="ja-JP" altLang="en-US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億年　　　　　　　　　　　　　　</a:t>
                        </a:r>
                        <a:r>
                          <a:rPr kumimoji="0" lang="en-US" altLang="ja-JP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137</a:t>
                        </a:r>
                        <a:r>
                          <a:rPr kumimoji="0" lang="ja-JP" altLang="en-US" sz="1600" b="1" kern="0" dirty="0" smtClean="0">
                            <a:solidFill>
                              <a:sysClr val="window" lastClr="FFFFFF"/>
                            </a:solidFill>
                            <a:latin typeface="Gill Sans MT"/>
                            <a:ea typeface="ＭＳ Ｐゴシック"/>
                          </a:rPr>
                          <a:t>億年</a:t>
                        </a:r>
                        <a:endParaRPr lang="ja-JP" altLang="en-US" sz="1600" b="1" kern="0" dirty="0" smtClean="0">
                          <a:solidFill>
                            <a:sysClr val="window" lastClr="FFFFFF"/>
                          </a:solidFill>
                          <a:latin typeface="Gill Sans MT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36" name="正方形/長方形 7"/>
                      <p:cNvSpPr/>
                      <p:nvPr/>
                    </p:nvSpPr>
                    <p:spPr>
                      <a:xfrm>
                        <a:off x="1403648" y="5229199"/>
                        <a:ext cx="6480720" cy="288032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25400" cap="flat" cmpd="sng" algn="ctr">
                        <a:solidFill>
                          <a:sysClr val="windowText" lastClr="000000">
                            <a:shade val="50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ja-JP" altLang="en-US" kern="0" dirty="0" smtClean="0">
                          <a:solidFill>
                            <a:sysClr val="window" lastClr="FFFFFF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37" name="テキスト ボックス 36"/>
                      <p:cNvSpPr txBox="1"/>
                      <p:nvPr/>
                    </p:nvSpPr>
                    <p:spPr>
                      <a:xfrm>
                        <a:off x="1760131" y="4055405"/>
                        <a:ext cx="400110" cy="1478425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vert="eaVert" wrap="non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ja-JP" altLang="en-US" sz="1400" b="1" kern="0" dirty="0" smtClean="0">
                            <a:solidFill>
                              <a:srgbClr val="FFC000"/>
                            </a:solidFill>
                            <a:latin typeface="Gill Sans MT"/>
                            <a:ea typeface="ＭＳ Ｐゴシック"/>
                          </a:rPr>
                          <a:t>インフレーション</a:t>
                        </a:r>
                        <a:endParaRPr lang="ja-JP" altLang="en-US" sz="1400" b="1" kern="0" dirty="0" smtClean="0">
                          <a:solidFill>
                            <a:srgbClr val="FFC000"/>
                          </a:solidFill>
                          <a:latin typeface="Gill Sans MT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38" name="テキスト ボックス 37"/>
                      <p:cNvSpPr txBox="1"/>
                      <p:nvPr/>
                    </p:nvSpPr>
                    <p:spPr>
                      <a:xfrm>
                        <a:off x="3019763" y="4566795"/>
                        <a:ext cx="400110" cy="1071094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vert="eaVert" wrap="non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ja-JP" altLang="en-US" sz="1400" b="1" kern="0" dirty="0" smtClean="0">
                            <a:solidFill>
                              <a:srgbClr val="FFC000"/>
                            </a:solidFill>
                            <a:latin typeface="Gill Sans MT"/>
                            <a:ea typeface="ＭＳ Ｐゴシック"/>
                          </a:rPr>
                          <a:t>晴れ上がり</a:t>
                        </a:r>
                        <a:endParaRPr lang="ja-JP" altLang="en-US" sz="1400" b="1" kern="0" dirty="0" smtClean="0">
                          <a:solidFill>
                            <a:srgbClr val="FFC000"/>
                          </a:solidFill>
                          <a:latin typeface="Gill Sans MT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39" name="テキスト ボックス 38"/>
                      <p:cNvSpPr txBox="1"/>
                      <p:nvPr/>
                    </p:nvSpPr>
                    <p:spPr>
                      <a:xfrm>
                        <a:off x="3719203" y="4482419"/>
                        <a:ext cx="369332" cy="1042768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vert="eaVert" wrap="non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ja-JP" altLang="en-US" sz="1200" b="1" kern="0" dirty="0" smtClean="0">
                            <a:solidFill>
                              <a:srgbClr val="FFC000"/>
                            </a:solidFill>
                            <a:latin typeface="Gill Sans MT"/>
                            <a:ea typeface="ＭＳ Ｐゴシック"/>
                          </a:rPr>
                          <a:t>ダークエイジ</a:t>
                        </a:r>
                        <a:endParaRPr lang="ja-JP" altLang="en-US" sz="1200" b="1" kern="0" dirty="0" smtClean="0">
                          <a:solidFill>
                            <a:srgbClr val="FFC000"/>
                          </a:solidFill>
                          <a:latin typeface="Gill Sans MT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40" name="テキスト ボックス 39"/>
                      <p:cNvSpPr txBox="1"/>
                      <p:nvPr/>
                    </p:nvSpPr>
                    <p:spPr>
                      <a:xfrm>
                        <a:off x="0" y="3356992"/>
                        <a:ext cx="1485803" cy="404740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ja-JP" altLang="en-US" b="1" kern="0" dirty="0" smtClean="0">
                            <a:solidFill>
                              <a:srgbClr val="FFCCFF"/>
                            </a:solidFill>
                            <a:latin typeface="Gill Sans MT"/>
                            <a:ea typeface="ＭＳ Ｐゴシック"/>
                          </a:rPr>
                          <a:t>宇宙の始まり</a:t>
                        </a:r>
                      </a:p>
                    </p:txBody>
                  </p:sp>
                  <p:sp>
                    <p:nvSpPr>
                      <p:cNvPr id="41" name="テキスト ボックス 40"/>
                      <p:cNvSpPr txBox="1"/>
                      <p:nvPr/>
                    </p:nvSpPr>
                    <p:spPr>
                      <a:xfrm>
                        <a:off x="4706724" y="4844519"/>
                        <a:ext cx="369332" cy="621164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vert="eaVert" wrap="non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ja-JP" altLang="en-US" sz="1200" b="1" kern="0" dirty="0" smtClean="0">
                            <a:solidFill>
                              <a:srgbClr val="FFC000"/>
                            </a:solidFill>
                            <a:latin typeface="Gill Sans MT"/>
                            <a:ea typeface="ＭＳ Ｐゴシック"/>
                          </a:rPr>
                          <a:t>再電離</a:t>
                        </a:r>
                        <a:endParaRPr lang="ja-JP" altLang="en-US" sz="1200" b="1" kern="0" dirty="0" smtClean="0">
                          <a:solidFill>
                            <a:srgbClr val="FFC000"/>
                          </a:solidFill>
                          <a:latin typeface="Gill Sans MT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42" name="テキスト ボックス 41"/>
                      <p:cNvSpPr txBox="1"/>
                      <p:nvPr/>
                    </p:nvSpPr>
                    <p:spPr>
                      <a:xfrm>
                        <a:off x="2185548" y="4449962"/>
                        <a:ext cx="400110" cy="986553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vert="eaVert" wrap="non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ja-JP" altLang="en-US" sz="1400" b="1" kern="0" dirty="0" smtClean="0">
                            <a:solidFill>
                              <a:srgbClr val="FFC000"/>
                            </a:solidFill>
                            <a:latin typeface="Gill Sans MT"/>
                            <a:ea typeface="ＭＳ Ｐゴシック"/>
                          </a:rPr>
                          <a:t>ビッグバン</a:t>
                        </a:r>
                        <a:endParaRPr kumimoji="0" lang="en-US" altLang="ja-JP" sz="1400" b="1" kern="0" dirty="0" smtClean="0">
                          <a:solidFill>
                            <a:srgbClr val="FFC000"/>
                          </a:solidFill>
                          <a:latin typeface="Gill Sans MT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43" name="正方形/長方形 42"/>
                      <p:cNvSpPr/>
                      <p:nvPr/>
                    </p:nvSpPr>
                    <p:spPr>
                      <a:xfrm>
                        <a:off x="6012160" y="1916832"/>
                        <a:ext cx="792088" cy="216024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25400" cap="flat" cmpd="sng" algn="ctr">
                        <a:solidFill>
                          <a:sysClr val="windowText" lastClr="000000">
                            <a:shade val="50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ja-JP" altLang="en-US" kern="0" dirty="0" smtClean="0">
                          <a:solidFill>
                            <a:sysClr val="window" lastClr="FFFFFF"/>
                          </a:solidFill>
                          <a:latin typeface="Times New Roman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44" name="テキスト ボックス 43"/>
                      <p:cNvSpPr txBox="1"/>
                      <p:nvPr/>
                    </p:nvSpPr>
                    <p:spPr>
                      <a:xfrm>
                        <a:off x="5786844" y="4765608"/>
                        <a:ext cx="369332" cy="775751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</p:spPr>
                    <p:txBody>
                      <a:bodyPr vert="eaVert" wrap="none" rtlCol="0"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ja-JP" altLang="en-US" sz="1200" b="1" kern="0" dirty="0" smtClean="0">
                            <a:solidFill>
                              <a:srgbClr val="FFC000"/>
                            </a:solidFill>
                            <a:latin typeface="Gill Sans MT"/>
                            <a:ea typeface="ＭＳ Ｐゴシック"/>
                          </a:rPr>
                          <a:t>銀河形成</a:t>
                        </a:r>
                        <a:endParaRPr lang="ja-JP" altLang="en-US" sz="1200" b="1" kern="0" dirty="0" smtClean="0">
                          <a:solidFill>
                            <a:srgbClr val="FFC000"/>
                          </a:solidFill>
                          <a:latin typeface="Gill Sans MT"/>
                          <a:ea typeface="ＭＳ Ｐゴシック"/>
                        </a:endParaRPr>
                      </a:p>
                    </p:txBody>
                  </p:sp>
                </p:grpSp>
                <p:sp>
                  <p:nvSpPr>
                    <p:cNvPr id="33" name="正方形/長方形 32"/>
                    <p:cNvSpPr/>
                    <p:nvPr/>
                  </p:nvSpPr>
                  <p:spPr>
                    <a:xfrm>
                      <a:off x="1331640" y="2780928"/>
                      <a:ext cx="648072" cy="288032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25400" cap="flat" cmpd="sng" algn="ctr">
                      <a:solidFill>
                        <a:sysClr val="windowText" lastClr="000000">
                          <a:shade val="5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ja-JP" altLang="en-US" kern="0" dirty="0" smtClean="0">
                        <a:solidFill>
                          <a:sysClr val="window" lastClr="FFFFFF"/>
                        </a:solidFill>
                        <a:latin typeface="Times New Roman"/>
                        <a:ea typeface="ＭＳ Ｐゴシック"/>
                      </a:endParaRPr>
                    </a:p>
                  </p:txBody>
                </p:sp>
              </p:grpSp>
              <p:sp>
                <p:nvSpPr>
                  <p:cNvPr id="31" name="円/楕円 30"/>
                  <p:cNvSpPr/>
                  <p:nvPr/>
                </p:nvSpPr>
                <p:spPr>
                  <a:xfrm>
                    <a:off x="2195784" y="2745104"/>
                    <a:ext cx="432000" cy="1620000"/>
                  </a:xfrm>
                  <a:prstGeom prst="ellipse">
                    <a:avLst/>
                  </a:prstGeom>
                  <a:solidFill>
                    <a:srgbClr val="FF0000">
                      <a:alpha val="50196"/>
                    </a:srgbClr>
                  </a:solidFill>
                  <a:ln w="1905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kern="0" dirty="0" smtClean="0">
                      <a:solidFill>
                        <a:sysClr val="window" lastClr="FFFFFF"/>
                      </a:solidFill>
                      <a:latin typeface="Times New Roman"/>
                      <a:ea typeface="ＭＳ Ｐゴシック"/>
                    </a:endParaRPr>
                  </a:p>
                </p:txBody>
              </p:sp>
            </p:grpSp>
            <p:sp>
              <p:nvSpPr>
                <p:cNvPr id="29" name="円/楕円 28"/>
                <p:cNvSpPr/>
                <p:nvPr/>
              </p:nvSpPr>
              <p:spPr>
                <a:xfrm>
                  <a:off x="1835728" y="3573016"/>
                  <a:ext cx="288000" cy="64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>
                    <a:solidFill>
                      <a:srgbClr val="FFFFFF"/>
                    </a:solidFill>
                    <a:latin typeface="Gill Sans MT"/>
                    <a:ea typeface="ＭＳ Ｐゴシック"/>
                  </a:endParaRPr>
                </a:p>
              </p:txBody>
            </p:sp>
          </p:grpSp>
          <p:sp>
            <p:nvSpPr>
              <p:cNvPr id="27" name="右矢印 26"/>
              <p:cNvSpPr/>
              <p:nvPr/>
            </p:nvSpPr>
            <p:spPr>
              <a:xfrm>
                <a:off x="395536" y="6149437"/>
                <a:ext cx="7560000" cy="236734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solidFill>
                    <a:srgbClr val="FFFFFF"/>
                  </a:solidFill>
                  <a:latin typeface="Gill Sans MT"/>
                  <a:ea typeface="ＭＳ Ｐゴシック"/>
                </a:endParaRPr>
              </a:p>
            </p:txBody>
          </p:sp>
        </p:grpSp>
        <p:sp>
          <p:nvSpPr>
            <p:cNvPr id="25" name="正方形/長方形 24"/>
            <p:cNvSpPr/>
            <p:nvPr/>
          </p:nvSpPr>
          <p:spPr>
            <a:xfrm>
              <a:off x="7524328" y="2636912"/>
              <a:ext cx="842392" cy="32186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dirty="0">
                <a:solidFill>
                  <a:prstClr val="white"/>
                </a:solidFill>
                <a:latin typeface="Gill Sans MT"/>
                <a:ea typeface="ＭＳ Ｐゴシック"/>
              </a:endParaRPr>
            </a:p>
          </p:txBody>
        </p:sp>
      </p:grpSp>
      <p:sp>
        <p:nvSpPr>
          <p:cNvPr id="53" name="テキスト ボックス 52"/>
          <p:cNvSpPr txBox="1"/>
          <p:nvPr/>
        </p:nvSpPr>
        <p:spPr>
          <a:xfrm>
            <a:off x="2773383" y="1577441"/>
            <a:ext cx="921396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CMB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cxnSp>
        <p:nvCxnSpPr>
          <p:cNvPr id="55" name="直線矢印コネクタ 54"/>
          <p:cNvCxnSpPr/>
          <p:nvPr/>
        </p:nvCxnSpPr>
        <p:spPr>
          <a:xfrm flipH="1">
            <a:off x="3382241" y="2255223"/>
            <a:ext cx="3428584" cy="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6855128" y="1995629"/>
            <a:ext cx="19872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1. Photon</a:t>
            </a:r>
            <a:r>
              <a:rPr lang="en-US" altLang="ja-JP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(~</a:t>
            </a:r>
            <a:r>
              <a:rPr lang="en-US" altLang="ja-JP" dirty="0" err="1" smtClean="0">
                <a:latin typeface="ヒラギノ丸ゴ Pro W4"/>
                <a:ea typeface="ヒラギノ丸ゴ Pro W4"/>
                <a:cs typeface="ヒラギノ丸ゴ Pro W4"/>
              </a:rPr>
              <a:t>eV</a:t>
            </a:r>
            <a:r>
              <a:rPr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)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2590152" y="2499725"/>
            <a:ext cx="4966604" cy="646331"/>
            <a:chOff x="2735288" y="2789997"/>
            <a:chExt cx="4966604" cy="646331"/>
          </a:xfrm>
        </p:grpSpPr>
        <p:cxnSp>
          <p:nvCxnSpPr>
            <p:cNvPr id="58" name="直線矢印コネクタ 57"/>
            <p:cNvCxnSpPr/>
            <p:nvPr/>
          </p:nvCxnSpPr>
          <p:spPr>
            <a:xfrm flipH="1">
              <a:off x="2735288" y="3069641"/>
              <a:ext cx="2925283" cy="0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/>
            <p:cNvSpPr txBox="1"/>
            <p:nvPr/>
          </p:nvSpPr>
          <p:spPr>
            <a:xfrm>
              <a:off x="5669642" y="2789997"/>
              <a:ext cx="203225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ヒラギノ丸ゴ Pro W4"/>
                  <a:ea typeface="ヒラギノ丸ゴ Pro W4"/>
                  <a:cs typeface="ヒラギノ丸ゴ Pro W4"/>
                </a:rPr>
                <a:t>2</a:t>
              </a:r>
              <a:r>
                <a:rPr kumimoji="1" lang="en-US" altLang="ja-JP" dirty="0" smtClean="0">
                  <a:latin typeface="ヒラギノ丸ゴ Pro W4"/>
                  <a:ea typeface="ヒラギノ丸ゴ Pro W4"/>
                  <a:cs typeface="ヒラギノ丸ゴ Pro W4"/>
                </a:rPr>
                <a:t>.</a:t>
              </a:r>
              <a:r>
                <a:rPr lang="en-US" altLang="ja-JP" dirty="0">
                  <a:latin typeface="ヒラギノ丸ゴ Pro W4"/>
                  <a:ea typeface="ヒラギノ丸ゴ Pro W4"/>
                  <a:cs typeface="ヒラギノ丸ゴ Pro W4"/>
                </a:rPr>
                <a:t> </a:t>
              </a:r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ニュートリノ</a:t>
              </a:r>
              <a:endParaRPr lang="en-US" altLang="ja-JP" dirty="0" smtClean="0">
                <a:latin typeface="ヒラギノ丸ゴ Pro W4"/>
                <a:ea typeface="ヒラギノ丸ゴ Pro W4"/>
                <a:cs typeface="ヒラギノ丸ゴ Pro W4"/>
              </a:endParaRPr>
            </a:p>
            <a:p>
              <a:r>
                <a:rPr kumimoji="1" lang="en-US" altLang="ja-JP" dirty="0" smtClean="0">
                  <a:latin typeface="ヒラギノ丸ゴ Pro W4"/>
                  <a:ea typeface="ヒラギノ丸ゴ Pro W4"/>
                  <a:cs typeface="ヒラギノ丸ゴ Pro W4"/>
                </a:rPr>
                <a:t>(~MeV)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63" name="図形グループ 62"/>
          <p:cNvGrpSpPr/>
          <p:nvPr/>
        </p:nvGrpSpPr>
        <p:grpSpPr>
          <a:xfrm>
            <a:off x="1459230" y="3463017"/>
            <a:ext cx="4954277" cy="504056"/>
            <a:chOff x="1604366" y="3753289"/>
            <a:chExt cx="4954277" cy="504056"/>
          </a:xfrm>
        </p:grpSpPr>
        <p:sp>
          <p:nvSpPr>
            <p:cNvPr id="47" name="右矢印 46"/>
            <p:cNvSpPr/>
            <p:nvPr/>
          </p:nvSpPr>
          <p:spPr>
            <a:xfrm flipH="1">
              <a:off x="1604366" y="3753289"/>
              <a:ext cx="4155991" cy="504056"/>
            </a:xfrm>
            <a:prstGeom prst="rightArrow">
              <a:avLst/>
            </a:prstGeom>
            <a:solidFill>
              <a:srgbClr val="FFFFFF">
                <a:alpha val="50196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4573081" y="3820516"/>
              <a:ext cx="198556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ヒラギノ丸ゴ Pro W4"/>
                  <a:ea typeface="ヒラギノ丸ゴ Pro W4"/>
                  <a:cs typeface="ヒラギノ丸ゴ Pro W4"/>
                </a:rPr>
                <a:t>3. (</a:t>
              </a:r>
              <a:r>
                <a:rPr kumimoji="1"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原始</a:t>
              </a:r>
              <a:r>
                <a:rPr kumimoji="1" lang="en-US" altLang="ja-JP" dirty="0" smtClean="0">
                  <a:latin typeface="ヒラギノ丸ゴ Pro W4"/>
                  <a:ea typeface="ヒラギノ丸ゴ Pro W4"/>
                  <a:cs typeface="ヒラギノ丸ゴ Pro W4"/>
                </a:rPr>
                <a:t>)</a:t>
              </a:r>
              <a:r>
                <a:rPr kumimoji="1"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重力波</a:t>
              </a:r>
              <a:endParaRPr kumimoji="1" lang="en-US" altLang="ja-JP" dirty="0" smtClean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67" name="図形グループ 66"/>
          <p:cNvGrpSpPr/>
          <p:nvPr/>
        </p:nvGrpSpPr>
        <p:grpSpPr>
          <a:xfrm>
            <a:off x="7610939" y="2485585"/>
            <a:ext cx="1367936" cy="559350"/>
            <a:chOff x="7574655" y="2775857"/>
            <a:chExt cx="1367936" cy="559350"/>
          </a:xfrm>
        </p:grpSpPr>
        <p:sp>
          <p:nvSpPr>
            <p:cNvPr id="64" name="フリーフォーム 63"/>
            <p:cNvSpPr/>
            <p:nvPr/>
          </p:nvSpPr>
          <p:spPr>
            <a:xfrm>
              <a:off x="7574655" y="2775857"/>
              <a:ext cx="226786" cy="417286"/>
            </a:xfrm>
            <a:custGeom>
              <a:avLst/>
              <a:gdLst>
                <a:gd name="connsiteX0" fmla="*/ 226786 w 226786"/>
                <a:gd name="connsiteY0" fmla="*/ 0 h 417286"/>
                <a:gd name="connsiteX1" fmla="*/ 172357 w 226786"/>
                <a:gd name="connsiteY1" fmla="*/ 272143 h 417286"/>
                <a:gd name="connsiteX2" fmla="*/ 0 w 226786"/>
                <a:gd name="connsiteY2" fmla="*/ 417286 h 41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786" h="417286">
                  <a:moveTo>
                    <a:pt x="226786" y="0"/>
                  </a:moveTo>
                  <a:cubicBezTo>
                    <a:pt x="218470" y="101297"/>
                    <a:pt x="210155" y="202595"/>
                    <a:pt x="172357" y="272143"/>
                  </a:cubicBezTo>
                  <a:cubicBezTo>
                    <a:pt x="134559" y="341691"/>
                    <a:pt x="67279" y="379488"/>
                    <a:pt x="0" y="417286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7783299" y="2996653"/>
              <a:ext cx="1159292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chemeClr val="bg1"/>
                  </a:solidFill>
                </a:rPr>
                <a:t>温度ゆらぎ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図形グループ 68"/>
          <p:cNvGrpSpPr/>
          <p:nvPr/>
        </p:nvGrpSpPr>
        <p:grpSpPr>
          <a:xfrm>
            <a:off x="6631213" y="2494657"/>
            <a:ext cx="2284628" cy="1545502"/>
            <a:chOff x="6594929" y="2784929"/>
            <a:chExt cx="2284628" cy="1545502"/>
          </a:xfrm>
        </p:grpSpPr>
        <p:sp>
          <p:nvSpPr>
            <p:cNvPr id="66" name="フリーフォーム 65"/>
            <p:cNvSpPr/>
            <p:nvPr/>
          </p:nvSpPr>
          <p:spPr>
            <a:xfrm>
              <a:off x="6594929" y="2784929"/>
              <a:ext cx="1533059" cy="1229324"/>
            </a:xfrm>
            <a:custGeom>
              <a:avLst/>
              <a:gdLst>
                <a:gd name="connsiteX0" fmla="*/ 1360714 w 1360714"/>
                <a:gd name="connsiteY0" fmla="*/ 0 h 1279768"/>
                <a:gd name="connsiteX1" fmla="*/ 961572 w 1360714"/>
                <a:gd name="connsiteY1" fmla="*/ 1088571 h 1279768"/>
                <a:gd name="connsiteX2" fmla="*/ 0 w 1360714"/>
                <a:gd name="connsiteY2" fmla="*/ 1279071 h 127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0714" h="1279768">
                  <a:moveTo>
                    <a:pt x="1360714" y="0"/>
                  </a:moveTo>
                  <a:cubicBezTo>
                    <a:pt x="1274535" y="437696"/>
                    <a:pt x="1188357" y="875393"/>
                    <a:pt x="961572" y="1088571"/>
                  </a:cubicBezTo>
                  <a:cubicBezTo>
                    <a:pt x="734787" y="1301749"/>
                    <a:pt x="0" y="1279071"/>
                    <a:pt x="0" y="1279071"/>
                  </a:cubicBezTo>
                </a:path>
              </a:pathLst>
            </a:custGeom>
            <a:ln w="38100" cmpd="sng"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00"/>
                </a:solidFill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7489433" y="3930321"/>
              <a:ext cx="1390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FFFF00"/>
                  </a:solidFill>
                </a:rPr>
                <a:t>偏光ゆらぎ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0" name="タイトル 1"/>
          <p:cNvSpPr txBox="1">
            <a:spLocks/>
          </p:cNvSpPr>
          <p:nvPr/>
        </p:nvSpPr>
        <p:spPr>
          <a:xfrm>
            <a:off x="457200" y="5374483"/>
            <a:ext cx="8458641" cy="112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 smtClean="0">
                <a:solidFill>
                  <a:srgbClr val="00FF00"/>
                </a:solidFill>
                <a:latin typeface="+mn-ea"/>
                <a:ea typeface="+mn-ea"/>
                <a:cs typeface="ヒラギノ丸ゴ Pro W4"/>
              </a:rPr>
              <a:t>CMB</a:t>
            </a:r>
            <a:r>
              <a:rPr lang="ja-JP" altLang="en-US" sz="3200" dirty="0" smtClean="0">
                <a:solidFill>
                  <a:srgbClr val="00FF00"/>
                </a:solidFill>
                <a:latin typeface="+mn-ea"/>
                <a:ea typeface="+mn-ea"/>
                <a:cs typeface="ヒラギノ丸ゴ Pro W4"/>
              </a:rPr>
              <a:t>偏光ゆらぎを通した原始重力波の検出が</a:t>
            </a:r>
            <a:endParaRPr lang="en-US" altLang="ja-JP" sz="3200" dirty="0" smtClean="0">
              <a:solidFill>
                <a:srgbClr val="00FF00"/>
              </a:solidFill>
              <a:latin typeface="+mn-ea"/>
              <a:ea typeface="+mn-ea"/>
              <a:cs typeface="ヒラギノ丸ゴ Pro W4"/>
            </a:endParaRPr>
          </a:p>
          <a:p>
            <a:pPr algn="l"/>
            <a:r>
              <a:rPr lang="ja-JP" altLang="en-US" sz="3200" dirty="0" smtClean="0">
                <a:solidFill>
                  <a:srgbClr val="00FF00"/>
                </a:solidFill>
                <a:latin typeface="+mn-ea"/>
                <a:ea typeface="+mn-ea"/>
                <a:cs typeface="ヒラギノ丸ゴ Pro W4"/>
              </a:rPr>
              <a:t>現在最も感度のある初期宇宙の探索法</a:t>
            </a:r>
            <a:endParaRPr lang="en-US" altLang="ja-JP" sz="3200" dirty="0" smtClean="0">
              <a:solidFill>
                <a:srgbClr val="00FF00"/>
              </a:solidFill>
              <a:latin typeface="+mn-ea"/>
              <a:ea typeface="+mn-ea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62100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期待される結果</a:t>
            </a:r>
            <a:r>
              <a:rPr lang="en-US" altLang="ja-JP" dirty="0" smtClean="0">
                <a:latin typeface="+mn-ea"/>
                <a:ea typeface="+mn-ea"/>
              </a:rPr>
              <a:t> (</a:t>
            </a:r>
            <a:r>
              <a:rPr lang="ja-JP" altLang="en-US" dirty="0" smtClean="0">
                <a:latin typeface="+mn-ea"/>
                <a:ea typeface="+mn-ea"/>
              </a:rPr>
              <a:t>まだ皮算用です</a:t>
            </a:r>
            <a:r>
              <a:rPr lang="en-US" altLang="ja-JP" dirty="0">
                <a:latin typeface="+mn-ea"/>
                <a:ea typeface="+mn-ea"/>
              </a:rPr>
              <a:t>)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4491" y="4930816"/>
            <a:ext cx="8302855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altLang="ja-JP" sz="2400" dirty="0" smtClean="0">
                <a:latin typeface="Arial"/>
                <a:cs typeface="Arial"/>
              </a:rPr>
              <a:t>E</a:t>
            </a:r>
            <a:r>
              <a:rPr lang="ja-JP" altLang="en-US" sz="2400" dirty="0" smtClean="0">
                <a:latin typeface="Arial"/>
                <a:cs typeface="Arial"/>
              </a:rPr>
              <a:t>モード</a:t>
            </a:r>
            <a:r>
              <a:rPr lang="en-US" altLang="ja-JP" sz="2400" dirty="0" smtClean="0">
                <a:latin typeface="Arial"/>
                <a:cs typeface="Arial"/>
              </a:rPr>
              <a:t>/B</a:t>
            </a:r>
            <a:r>
              <a:rPr lang="ja-JP" altLang="en-US" sz="2400" dirty="0" smtClean="0">
                <a:latin typeface="Arial"/>
                <a:cs typeface="Arial"/>
              </a:rPr>
              <a:t>モードスペクトルの精密測定</a:t>
            </a:r>
            <a:r>
              <a:rPr lang="en-US" altLang="ja-JP" sz="2400" dirty="0" smtClean="0">
                <a:latin typeface="Arial"/>
                <a:cs typeface="Arial"/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altLang="ja-JP" sz="2400" dirty="0" smtClean="0">
                <a:latin typeface="Arial"/>
                <a:cs typeface="Arial"/>
              </a:rPr>
              <a:t>r=0.01</a:t>
            </a:r>
            <a:r>
              <a:rPr lang="ja-JP" altLang="en-US" sz="2400" dirty="0" smtClean="0">
                <a:latin typeface="Arial"/>
                <a:cs typeface="Arial"/>
              </a:rPr>
              <a:t>を</a:t>
            </a:r>
            <a:r>
              <a:rPr lang="en-US" altLang="ja-JP" sz="2400" dirty="0" smtClean="0">
                <a:latin typeface="Arial"/>
                <a:cs typeface="Arial"/>
              </a:rPr>
              <a:t>5σ</a:t>
            </a:r>
            <a:r>
              <a:rPr lang="ja-JP" altLang="en-US" sz="2400" dirty="0" smtClean="0">
                <a:latin typeface="Arial"/>
                <a:cs typeface="Arial"/>
              </a:rPr>
              <a:t>で検出可能。</a:t>
            </a:r>
            <a:r>
              <a:rPr lang="ja-JP" altLang="en-US" sz="2400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 </a:t>
            </a:r>
            <a:r>
              <a:rPr lang="ja-JP" altLang="en-US" sz="2400" dirty="0" smtClean="0">
                <a:latin typeface="Arial"/>
                <a:cs typeface="Arial"/>
                <a:sym typeface="Wingdings"/>
              </a:rPr>
              <a:t>モデルの選別が可能になる</a:t>
            </a:r>
            <a:endParaRPr lang="en-US" altLang="ja-JP" sz="2400" dirty="0" smtClean="0">
              <a:latin typeface="Arial"/>
              <a:cs typeface="Arial"/>
              <a:sym typeface="Wingdings"/>
            </a:endParaRP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kumimoji="1" lang="ja-JP" altLang="en-US" sz="2400" dirty="0" smtClean="0">
                <a:latin typeface="Arial"/>
                <a:cs typeface="Arial"/>
                <a:sym typeface="Wingdings"/>
              </a:rPr>
              <a:t>ニュートリノ質量和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:  19meV @1σ w/ Planck, DESI</a:t>
            </a:r>
            <a:endParaRPr kumimoji="1"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2610" r="4634"/>
          <a:stretch/>
        </p:blipFill>
        <p:spPr>
          <a:xfrm>
            <a:off x="314491" y="1503680"/>
            <a:ext cx="4257040" cy="3210560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4683759" y="1524000"/>
            <a:ext cx="4110130" cy="3210560"/>
            <a:chOff x="4683759" y="1524000"/>
            <a:chExt cx="4110130" cy="321056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" t="5744" r="8758"/>
            <a:stretch/>
          </p:blipFill>
          <p:spPr bwMode="auto">
            <a:xfrm>
              <a:off x="4683759" y="1524000"/>
              <a:ext cx="4110130" cy="321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円/楕円 2"/>
            <p:cNvSpPr/>
            <p:nvPr/>
          </p:nvSpPr>
          <p:spPr>
            <a:xfrm>
              <a:off x="6370320" y="2138680"/>
              <a:ext cx="599440" cy="314960"/>
            </a:xfrm>
            <a:prstGeom prst="ellipse">
              <a:avLst/>
            </a:prstGeom>
            <a:noFill/>
            <a:ln w="12700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 </a:t>
              </a:r>
              <a:endParaRPr kumimoji="1" lang="ja-JP" altLang="en-US" dirty="0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6573520" y="2240280"/>
              <a:ext cx="223520" cy="76200"/>
            </a:xfrm>
            <a:prstGeom prst="ellipse">
              <a:avLst/>
            </a:prstGeom>
            <a:noFill/>
            <a:ln w="12700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 </a:t>
              </a:r>
              <a:endParaRPr kumimoji="1" lang="ja-JP" altLang="en-US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7420245" y="1798320"/>
              <a:ext cx="126188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Arial"/>
                  <a:cs typeface="Arial"/>
                </a:rPr>
                <a:t>Simons Array</a:t>
              </a:r>
              <a:endParaRPr kumimoji="1" lang="ja-JP" altLang="en-US" sz="1400" dirty="0">
                <a:latin typeface="Arial"/>
                <a:cs typeface="Arial"/>
              </a:endParaRPr>
            </a:p>
          </p:txBody>
        </p:sp>
        <p:cxnSp>
          <p:nvCxnSpPr>
            <p:cNvPr id="7" name="直線矢印コネクタ 6"/>
            <p:cNvCxnSpPr>
              <a:stCxn id="5" idx="1"/>
              <a:endCxn id="14" idx="7"/>
            </p:cNvCxnSpPr>
            <p:nvPr/>
          </p:nvCxnSpPr>
          <p:spPr>
            <a:xfrm flipH="1">
              <a:off x="6764306" y="1952209"/>
              <a:ext cx="655939" cy="2992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9" y="1472571"/>
            <a:ext cx="4340560" cy="325542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040415" y="6245949"/>
            <a:ext cx="726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注）前景放射と系統誤差は考慮されていないので、あくまで最終ゴール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555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85852" y="10451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さらにその</a:t>
            </a:r>
            <a:r>
              <a:rPr lang="ja-JP" altLang="en-US" dirty="0" smtClean="0"/>
              <a:t>後の展望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2" y="1714007"/>
            <a:ext cx="7230128" cy="384483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89595" y="3361132"/>
            <a:ext cx="2891044" cy="39681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8" name="図形グループ 17"/>
          <p:cNvGrpSpPr/>
          <p:nvPr/>
        </p:nvGrpSpPr>
        <p:grpSpPr>
          <a:xfrm>
            <a:off x="7962843" y="1505461"/>
            <a:ext cx="372657" cy="395218"/>
            <a:chOff x="5850410" y="4436599"/>
            <a:chExt cx="1279257" cy="1307417"/>
          </a:xfrm>
          <a:solidFill>
            <a:srgbClr val="FFFFFF"/>
          </a:solidFill>
        </p:grpSpPr>
        <p:cxnSp>
          <p:nvCxnSpPr>
            <p:cNvPr id="19" name="直線コネクタ 18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2260194" y="1571527"/>
            <a:ext cx="8771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大角度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085680" y="1579310"/>
            <a:ext cx="8771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小角度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9" name="直線矢印コネクタ 28"/>
          <p:cNvCxnSpPr>
            <a:stCxn id="27" idx="3"/>
            <a:endCxn id="28" idx="1"/>
          </p:cNvCxnSpPr>
          <p:nvPr/>
        </p:nvCxnSpPr>
        <p:spPr>
          <a:xfrm>
            <a:off x="3137357" y="1756193"/>
            <a:ext cx="3948323" cy="77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057951" y="420717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FF"/>
                </a:solidFill>
              </a:rPr>
              <a:t>原始重力波</a:t>
            </a:r>
            <a:r>
              <a:rPr kumimoji="1" lang="en-US" altLang="ja-JP" sz="2400" b="1" dirty="0" smtClean="0">
                <a:solidFill>
                  <a:srgbClr val="FF00FF"/>
                </a:solidFill>
              </a:rPr>
              <a:t> </a:t>
            </a:r>
            <a:r>
              <a:rPr kumimoji="1" lang="en-US" altLang="ja-JP" sz="2400" b="1" i="1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sz="2400" b="1" dirty="0" smtClean="0">
                <a:solidFill>
                  <a:srgbClr val="FF00FF"/>
                </a:solidFill>
              </a:rPr>
              <a:t>-modes</a:t>
            </a:r>
            <a:endParaRPr kumimoji="1" lang="ja-JP" altLang="en-US" sz="2400" b="1" dirty="0">
              <a:solidFill>
                <a:srgbClr val="FF00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399490" y="4476724"/>
            <a:ext cx="21639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重力レンズ</a:t>
            </a: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ja-JP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-modes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図 3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162" y="5487290"/>
            <a:ext cx="3238500" cy="317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テキスト ボックス 35"/>
          <p:cNvSpPr txBox="1"/>
          <p:nvPr/>
        </p:nvSpPr>
        <p:spPr>
          <a:xfrm>
            <a:off x="4719716" y="2889034"/>
            <a:ext cx="1219980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BICEP2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2111909" y="3079050"/>
            <a:ext cx="2271923" cy="117859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815172" y="2534973"/>
            <a:ext cx="308798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① </a:t>
            </a:r>
            <a:r>
              <a:rPr kumimoji="1" lang="ja-JP" altLang="en-US" sz="2000" dirty="0" smtClean="0">
                <a:solidFill>
                  <a:srgbClr val="008000"/>
                </a:solidFill>
              </a:rPr>
              <a:t>一番左の山の高さは？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>
            <a:off x="6547189" y="3527281"/>
            <a:ext cx="1522248" cy="1147279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734958" y="3396516"/>
            <a:ext cx="2548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8000"/>
                </a:solidFill>
              </a:rPr>
              <a:t>②</a:t>
            </a:r>
            <a:r>
              <a:rPr lang="ja-JP" altLang="en-US" sz="2000" dirty="0" smtClean="0">
                <a:solidFill>
                  <a:srgbClr val="008000"/>
                </a:solidFill>
              </a:rPr>
              <a:t>スペクトル</a:t>
            </a:r>
            <a:r>
              <a:rPr kumimoji="1" lang="ja-JP" altLang="en-US" sz="2000" dirty="0" smtClean="0">
                <a:solidFill>
                  <a:srgbClr val="008000"/>
                </a:solidFill>
              </a:rPr>
              <a:t>の傾き</a:t>
            </a:r>
            <a:endParaRPr kumimoji="1" lang="en-US" altLang="ja-JP" sz="2000" dirty="0" smtClean="0">
              <a:solidFill>
                <a:srgbClr val="008000"/>
              </a:solidFill>
            </a:endParaRPr>
          </a:p>
          <a:p>
            <a:r>
              <a:rPr lang="ja-JP" altLang="en-US" sz="2000" dirty="0" smtClean="0">
                <a:solidFill>
                  <a:srgbClr val="008000"/>
                </a:solidFill>
              </a:rPr>
              <a:t>　　　はどれくらいか？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790988" y="2342047"/>
            <a:ext cx="167666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インフレーション</a:t>
            </a:r>
            <a:r>
              <a:rPr kumimoji="1" lang="ja-JP" altLang="en-US" sz="1200" dirty="0" smtClean="0"/>
              <a:t>の検証</a:t>
            </a:r>
            <a:endParaRPr kumimoji="1" lang="ja-JP" altLang="en-US" sz="12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127747" y="3020006"/>
            <a:ext cx="146306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パラメータ</a:t>
            </a:r>
            <a:r>
              <a:rPr lang="en-US" altLang="ja-JP" sz="1200" dirty="0"/>
              <a:t> </a:t>
            </a:r>
            <a:r>
              <a:rPr lang="en-US" altLang="ja-JP" sz="1200" dirty="0" err="1" smtClean="0"/>
              <a:t>n</a:t>
            </a:r>
            <a:r>
              <a:rPr lang="en-US" altLang="ja-JP" sz="1200" baseline="-25000" dirty="0" err="1" smtClean="0"/>
              <a:t>t</a:t>
            </a:r>
            <a:r>
              <a:rPr lang="ja-JP" altLang="en-US" sz="1200" dirty="0" smtClean="0"/>
              <a:t>の決定</a:t>
            </a:r>
            <a:endParaRPr kumimoji="1" lang="ja-JP" altLang="en-US" sz="12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47555" y="1083463"/>
            <a:ext cx="7248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u="sng" dirty="0" smtClean="0">
                <a:latin typeface="ヒラギノ角ゴ ProN W6"/>
                <a:ea typeface="ヒラギノ角ゴ ProN W6"/>
                <a:cs typeface="ヒラギノ角ゴ ProN W6"/>
              </a:rPr>
              <a:t>インフレーションである事の決定的な検証</a:t>
            </a:r>
            <a:r>
              <a:rPr kumimoji="1" lang="en-US" altLang="ja-JP" sz="2800" u="sng" dirty="0" smtClean="0">
                <a:latin typeface="ヒラギノ角ゴ ProN W6"/>
                <a:ea typeface="ヒラギノ角ゴ ProN W6"/>
                <a:cs typeface="ヒラギノ角ゴ ProN W6"/>
              </a:rPr>
              <a:t> !</a:t>
            </a:r>
            <a:endParaRPr kumimoji="1" lang="ja-JP" altLang="en-US" sz="2800" u="sng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76147" y="5826089"/>
            <a:ext cx="8353569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再電離</a:t>
            </a:r>
            <a:r>
              <a:rPr lang="en-US" altLang="ja-JP" sz="2000" i="1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B</a:t>
            </a:r>
            <a:r>
              <a:rPr lang="ja-JP" altLang="en-US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モードを確実に捉える</a:t>
            </a:r>
            <a:r>
              <a:rPr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1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(</a:t>
            </a:r>
            <a:r>
              <a:rPr lang="ja-JP" altLang="en-US" sz="1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我々の宇宙が無から始まった事の証拠</a:t>
            </a:r>
            <a:r>
              <a:rPr lang="en-US" altLang="ja-JP" sz="1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Consistency relation (r = -8n</a:t>
            </a:r>
            <a:r>
              <a:rPr kumimoji="1" lang="en-US" altLang="ja-JP" sz="2000" baseline="-25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t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) : 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single field slow role </a:t>
            </a:r>
            <a:r>
              <a:rPr kumimoji="1" lang="ja-JP" altLang="en-US" sz="14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の決定的な検証</a:t>
            </a:r>
            <a:endParaRPr kumimoji="1" lang="en-US" altLang="ja-JP" sz="1400" dirty="0" smtClean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93702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/>
      <p:bldP spid="42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154027" y="1072965"/>
            <a:ext cx="8679546" cy="55374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36045" y="16612"/>
            <a:ext cx="5387731" cy="1143000"/>
          </a:xfrm>
        </p:spPr>
        <p:txBody>
          <a:bodyPr/>
          <a:lstStyle/>
          <a:p>
            <a:r>
              <a:rPr kumimoji="1" lang="en-US" altLang="ja-JP" dirty="0" err="1" smtClean="0">
                <a:latin typeface="Arial"/>
                <a:cs typeface="Arial"/>
              </a:rPr>
              <a:t>GroundBIRD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87F8-4AF0-7F4F-AC1A-74788CB945A5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5" name="図 4" descr="スクリーンショット 2014-04-22 14.33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21"/>
          <a:stretch/>
        </p:blipFill>
        <p:spPr>
          <a:xfrm>
            <a:off x="2775226" y="1633048"/>
            <a:ext cx="2733854" cy="4822438"/>
          </a:xfrm>
          <a:prstGeom prst="rect">
            <a:avLst/>
          </a:prstGeom>
        </p:spPr>
      </p:pic>
      <p:pic>
        <p:nvPicPr>
          <p:cNvPr id="6" name="図 5" descr="スクリーンショット 2014-04-22 14.33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1" t="40623" r="-16"/>
          <a:stretch/>
        </p:blipFill>
        <p:spPr>
          <a:xfrm>
            <a:off x="5454129" y="3574862"/>
            <a:ext cx="1105114" cy="2863410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511908" y="2489270"/>
            <a:ext cx="3298264" cy="1802652"/>
            <a:chOff x="511908" y="2489270"/>
            <a:chExt cx="3298264" cy="1802652"/>
          </a:xfrm>
        </p:grpSpPr>
        <p:pic>
          <p:nvPicPr>
            <p:cNvPr id="8" name="図 7" descr="P1140063.JPG"/>
            <p:cNvPicPr>
              <a:picLocks noChangeAspect="1"/>
            </p:cNvPicPr>
            <p:nvPr/>
          </p:nvPicPr>
          <p:blipFill rotWithShape="1">
            <a:blip r:embed="rId3"/>
            <a:srcRect l="3973" r="15726" b="9410"/>
            <a:stretch/>
          </p:blipFill>
          <p:spPr>
            <a:xfrm>
              <a:off x="520995" y="2489270"/>
              <a:ext cx="2068402" cy="1750072"/>
            </a:xfrm>
            <a:prstGeom prst="rect">
              <a:avLst/>
            </a:prstGeom>
          </p:spPr>
        </p:pic>
        <p:cxnSp>
          <p:nvCxnSpPr>
            <p:cNvPr id="9" name="直線コネクタ 8"/>
            <p:cNvCxnSpPr>
              <a:stCxn id="8" idx="3"/>
            </p:cNvCxnSpPr>
            <p:nvPr/>
          </p:nvCxnSpPr>
          <p:spPr>
            <a:xfrm flipV="1">
              <a:off x="2589397" y="3150639"/>
              <a:ext cx="1220775" cy="213667"/>
            </a:xfrm>
            <a:prstGeom prst="line">
              <a:avLst/>
            </a:prstGeom>
            <a:ln w="38100" cmpd="sng">
              <a:solidFill>
                <a:srgbClr val="FF00FF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511908" y="4014923"/>
              <a:ext cx="1799884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dirty="0" smtClean="0"/>
                <a:t>極低温ミラー</a:t>
              </a:r>
              <a:r>
                <a:rPr kumimoji="1" lang="en-US" altLang="ja-JP" dirty="0" smtClean="0"/>
                <a:t> (KEK)</a:t>
              </a:r>
              <a:endParaRPr kumimoji="1" lang="ja-JP" altLang="en-US" dirty="0"/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290107" y="4414024"/>
            <a:ext cx="2992249" cy="2071664"/>
            <a:chOff x="290107" y="4414024"/>
            <a:chExt cx="2992249" cy="2071664"/>
          </a:xfrm>
        </p:grpSpPr>
        <p:pic>
          <p:nvPicPr>
            <p:cNvPr id="12" name="図 11" descr="スクリーンショット 2013-11-05 14.36.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88" y="4414024"/>
              <a:ext cx="2261683" cy="2071664"/>
            </a:xfrm>
            <a:prstGeom prst="rect">
              <a:avLst/>
            </a:prstGeom>
          </p:spPr>
        </p:pic>
        <p:cxnSp>
          <p:nvCxnSpPr>
            <p:cNvPr id="13" name="直線コネクタ 12"/>
            <p:cNvCxnSpPr>
              <a:stCxn id="12" idx="3"/>
            </p:cNvCxnSpPr>
            <p:nvPr/>
          </p:nvCxnSpPr>
          <p:spPr>
            <a:xfrm flipV="1">
              <a:off x="2683171" y="5414462"/>
              <a:ext cx="599185" cy="35394"/>
            </a:xfrm>
            <a:prstGeom prst="line">
              <a:avLst/>
            </a:prstGeom>
            <a:ln w="38100" cmpd="sng">
              <a:solidFill>
                <a:srgbClr val="FF00FF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290107" y="6177768"/>
              <a:ext cx="2242614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dirty="0" smtClean="0"/>
                <a:t>高速回転マウント</a:t>
              </a:r>
              <a:r>
                <a:rPr lang="en-US" altLang="ja-JP" dirty="0" smtClean="0"/>
                <a:t> (KEK)</a:t>
              </a:r>
              <a:endParaRPr kumimoji="1" lang="ja-JP" altLang="en-US" dirty="0"/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4568907" y="1929862"/>
            <a:ext cx="4282187" cy="2527010"/>
            <a:chOff x="4568907" y="1929862"/>
            <a:chExt cx="4282187" cy="2527010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6154" y="1929862"/>
              <a:ext cx="1976730" cy="204442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440178" y="3902874"/>
              <a:ext cx="2410916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dirty="0" smtClean="0"/>
                <a:t>プロトタイプ検出器アレイ</a:t>
              </a:r>
              <a:r>
                <a:rPr kumimoji="1" lang="en-US" altLang="ja-JP" dirty="0" smtClean="0"/>
                <a:t/>
              </a:r>
              <a:br>
                <a:rPr kumimoji="1" lang="en-US" altLang="ja-JP" dirty="0" smtClean="0"/>
              </a:br>
              <a:r>
                <a:rPr kumimoji="1" lang="ja-JP" altLang="en-US" dirty="0" smtClean="0"/>
                <a:t>（国立天文台）</a:t>
              </a:r>
              <a:endParaRPr kumimoji="1" lang="ja-JP" altLang="en-US" dirty="0"/>
            </a:p>
          </p:txBody>
        </p:sp>
        <p:cxnSp>
          <p:nvCxnSpPr>
            <p:cNvPr id="18" name="直線コネクタ 17"/>
            <p:cNvCxnSpPr/>
            <p:nvPr/>
          </p:nvCxnSpPr>
          <p:spPr>
            <a:xfrm flipH="1">
              <a:off x="4568907" y="2919085"/>
              <a:ext cx="1937247" cy="412231"/>
            </a:xfrm>
            <a:prstGeom prst="line">
              <a:avLst/>
            </a:prstGeom>
            <a:ln w="38100" cmpd="sng">
              <a:solidFill>
                <a:srgbClr val="FF00FF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図形グループ 18"/>
          <p:cNvGrpSpPr/>
          <p:nvPr/>
        </p:nvGrpSpPr>
        <p:grpSpPr>
          <a:xfrm>
            <a:off x="5034700" y="4084137"/>
            <a:ext cx="3397152" cy="2352066"/>
            <a:chOff x="5034700" y="4084137"/>
            <a:chExt cx="3397152" cy="2352066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6154" y="4535982"/>
              <a:ext cx="1925698" cy="1892857"/>
            </a:xfrm>
            <a:prstGeom prst="rect">
              <a:avLst/>
            </a:prstGeom>
          </p:spPr>
        </p:pic>
        <p:cxnSp>
          <p:nvCxnSpPr>
            <p:cNvPr id="21" name="直線コネクタ 20"/>
            <p:cNvCxnSpPr>
              <a:stCxn id="20" idx="1"/>
            </p:cNvCxnSpPr>
            <p:nvPr/>
          </p:nvCxnSpPr>
          <p:spPr>
            <a:xfrm flipH="1" flipV="1">
              <a:off x="5034700" y="4084137"/>
              <a:ext cx="1471454" cy="1398274"/>
            </a:xfrm>
            <a:prstGeom prst="line">
              <a:avLst/>
            </a:prstGeom>
            <a:ln w="38100" cmpd="sng">
              <a:solidFill>
                <a:srgbClr val="FF00FF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6537162" y="6159204"/>
              <a:ext cx="1415877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dirty="0" smtClean="0"/>
                <a:t>真空容器</a:t>
              </a:r>
              <a:r>
                <a:rPr lang="en-US" altLang="ja-JP" dirty="0" smtClean="0"/>
                <a:t>(KEK)</a:t>
              </a:r>
              <a:endParaRPr kumimoji="1" lang="ja-JP" altLang="en-US" dirty="0"/>
            </a:p>
          </p:txBody>
        </p:sp>
      </p:grpSp>
      <p:sp>
        <p:nvSpPr>
          <p:cNvPr id="23" name="下矢印 22"/>
          <p:cNvSpPr/>
          <p:nvPr/>
        </p:nvSpPr>
        <p:spPr>
          <a:xfrm rot="1434029">
            <a:off x="4656430" y="1548831"/>
            <a:ext cx="494827" cy="602256"/>
          </a:xfrm>
          <a:prstGeom prst="downArrow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38411" y="1072965"/>
            <a:ext cx="9905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8000"/>
                </a:solidFill>
              </a:rPr>
              <a:t>CMB</a:t>
            </a:r>
            <a:endParaRPr kumimoji="1" lang="ja-JP" altLang="en-US" sz="3200" b="1" dirty="0">
              <a:solidFill>
                <a:srgbClr val="008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440178" y="1591308"/>
            <a:ext cx="2309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観測帯域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145 &amp; 220 GHz</a:t>
            </a:r>
            <a:endParaRPr kumimoji="1" lang="ja-JP" altLang="en-US" sz="16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509080" y="795824"/>
            <a:ext cx="3321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0000"/>
                </a:solidFill>
                <a:latin typeface="+mn-ea"/>
              </a:rPr>
              <a:t>田島</a:t>
            </a:r>
            <a:r>
              <a:rPr lang="en-US" altLang="ja-JP" sz="2000" dirty="0" smtClean="0">
                <a:solidFill>
                  <a:srgbClr val="000000"/>
                </a:solidFill>
                <a:latin typeface="+mn-ea"/>
              </a:rPr>
              <a:t>(KEK, PI),  </a:t>
            </a:r>
            <a:r>
              <a:rPr lang="ja-JP" altLang="en-US" sz="2000" dirty="0" smtClean="0">
                <a:solidFill>
                  <a:srgbClr val="000000"/>
                </a:solidFill>
                <a:latin typeface="+mn-ea"/>
              </a:rPr>
              <a:t>小栗</a:t>
            </a:r>
            <a:r>
              <a:rPr lang="en-US" altLang="ja-JP" sz="2000" dirty="0" smtClean="0">
                <a:solidFill>
                  <a:srgbClr val="000000"/>
                </a:solidFill>
                <a:latin typeface="+mn-ea"/>
              </a:rPr>
              <a:t>(KEK) </a:t>
            </a:r>
            <a:r>
              <a:rPr lang="ja-JP" altLang="en-US" sz="2000" dirty="0" smtClean="0">
                <a:solidFill>
                  <a:srgbClr val="000000"/>
                </a:solidFill>
                <a:latin typeface="+mn-ea"/>
              </a:rPr>
              <a:t>他</a:t>
            </a:r>
            <a:endParaRPr kumimoji="1" lang="ja-JP" altLang="en-US" sz="20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210052" y="409580"/>
            <a:ext cx="4306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+mn-ea"/>
              </a:rPr>
              <a:t>(</a:t>
            </a:r>
            <a:r>
              <a:rPr lang="ja-JP" altLang="en-US" sz="2000" dirty="0" smtClean="0">
                <a:solidFill>
                  <a:srgbClr val="000000"/>
                </a:solidFill>
                <a:latin typeface="+mn-ea"/>
              </a:rPr>
              <a:t>地上から再電離</a:t>
            </a:r>
            <a:r>
              <a:rPr lang="en-US" altLang="ja-JP" sz="2000" dirty="0" smtClean="0">
                <a:solidFill>
                  <a:srgbClr val="000000"/>
                </a:solidFill>
                <a:latin typeface="+mn-ea"/>
              </a:rPr>
              <a:t>B</a:t>
            </a:r>
            <a:r>
              <a:rPr lang="ja-JP" altLang="en-US" sz="2000" dirty="0" smtClean="0">
                <a:solidFill>
                  <a:srgbClr val="000000"/>
                </a:solidFill>
                <a:latin typeface="+mn-ea"/>
              </a:rPr>
              <a:t>モードを狙う新機軸</a:t>
            </a:r>
            <a:r>
              <a:rPr lang="en-US" altLang="ja-JP" sz="2000" dirty="0" smtClean="0">
                <a:solidFill>
                  <a:srgbClr val="000000"/>
                </a:solidFill>
                <a:latin typeface="+mn-ea"/>
              </a:rPr>
              <a:t>)</a:t>
            </a:r>
            <a:endParaRPr kumimoji="1" lang="ja-JP" altLang="en-US" sz="2000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852957" y="1195896"/>
            <a:ext cx="7054721" cy="5255772"/>
            <a:chOff x="852957" y="1195896"/>
            <a:chExt cx="7054721" cy="5255772"/>
          </a:xfrm>
        </p:grpSpPr>
        <p:grpSp>
          <p:nvGrpSpPr>
            <p:cNvPr id="27" name="図形グループ 26"/>
            <p:cNvGrpSpPr/>
            <p:nvPr/>
          </p:nvGrpSpPr>
          <p:grpSpPr>
            <a:xfrm>
              <a:off x="852957" y="1195896"/>
              <a:ext cx="7054721" cy="5255772"/>
              <a:chOff x="2020943" y="3061503"/>
              <a:chExt cx="4942686" cy="3663174"/>
            </a:xfrm>
          </p:grpSpPr>
          <p:grpSp>
            <p:nvGrpSpPr>
              <p:cNvPr id="28" name="図形グループ 27"/>
              <p:cNvGrpSpPr/>
              <p:nvPr/>
            </p:nvGrpSpPr>
            <p:grpSpPr>
              <a:xfrm>
                <a:off x="2020943" y="3061503"/>
                <a:ext cx="4942686" cy="3663174"/>
                <a:chOff x="2144847" y="3061503"/>
                <a:chExt cx="4942686" cy="3663174"/>
              </a:xfrm>
            </p:grpSpPr>
            <p:pic>
              <p:nvPicPr>
                <p:cNvPr id="30" name="図 2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847" y="3061503"/>
                  <a:ext cx="4942686" cy="3663174"/>
                </a:xfrm>
                <a:prstGeom prst="rect">
                  <a:avLst/>
                </a:prstGeom>
              </p:spPr>
            </p:pic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3089362" y="3297742"/>
                  <a:ext cx="2681921" cy="1051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800" dirty="0" smtClean="0">
                      <a:solidFill>
                        <a:srgbClr val="0000FF"/>
                      </a:solidFill>
                    </a:rPr>
                    <a:t>地上からの全天観測に一番乗り</a:t>
                  </a:r>
                  <a:endParaRPr lang="en-US" altLang="ja-JP" sz="2800" dirty="0" smtClean="0">
                    <a:solidFill>
                      <a:srgbClr val="0000FF"/>
                    </a:solidFill>
                  </a:endParaRPr>
                </a:p>
                <a:p>
                  <a:r>
                    <a:rPr lang="en-US" altLang="ja-JP" dirty="0" smtClean="0">
                      <a:solidFill>
                        <a:srgbClr val="0000FF"/>
                      </a:solidFill>
                    </a:rPr>
                    <a:t>*</a:t>
                  </a:r>
                  <a:r>
                    <a:rPr lang="ja-JP" altLang="en-US" dirty="0" smtClean="0">
                      <a:solidFill>
                        <a:srgbClr val="0000FF"/>
                      </a:solidFill>
                    </a:rPr>
                    <a:t>前景放射等は考慮していないのであくまで最終ゴール</a:t>
                  </a:r>
                  <a:r>
                    <a:rPr lang="en-US" altLang="ja-JP" dirty="0" smtClean="0">
                      <a:solidFill>
                        <a:srgbClr val="0000FF"/>
                      </a:solidFill>
                    </a:rPr>
                    <a:t> </a:t>
                  </a:r>
                  <a:endParaRPr lang="ja-JP" altLang="en-US" dirty="0" smtClean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9" name="テキスト ボックス 28"/>
              <p:cNvSpPr txBox="1"/>
              <p:nvPr/>
            </p:nvSpPr>
            <p:spPr>
              <a:xfrm>
                <a:off x="3157302" y="4627837"/>
                <a:ext cx="20427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 dirty="0" smtClean="0"/>
                  <a:t>全天観測の展望</a:t>
                </a:r>
                <a:endParaRPr kumimoji="1" lang="ja-JP" altLang="en-US" sz="2000" dirty="0"/>
              </a:p>
            </p:txBody>
          </p:sp>
        </p:grpSp>
        <p:cxnSp>
          <p:nvCxnSpPr>
            <p:cNvPr id="34" name="直線矢印コネクタ 33"/>
            <p:cNvCxnSpPr/>
            <p:nvPr/>
          </p:nvCxnSpPr>
          <p:spPr>
            <a:xfrm flipH="1">
              <a:off x="3078949" y="4291922"/>
              <a:ext cx="311489" cy="4887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/>
            <p:cNvSpPr txBox="1"/>
            <p:nvPr/>
          </p:nvSpPr>
          <p:spPr>
            <a:xfrm>
              <a:off x="3282356" y="3958535"/>
              <a:ext cx="845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Arial"/>
                  <a:cs typeface="Arial"/>
                </a:rPr>
                <a:t>r</a:t>
              </a:r>
              <a:r>
                <a:rPr kumimoji="1" lang="en-US" altLang="ja-JP" dirty="0" smtClean="0">
                  <a:latin typeface="Arial"/>
                  <a:cs typeface="Arial"/>
                </a:rPr>
                <a:t> = 0.2</a:t>
              </a:r>
              <a:endParaRPr kumimoji="1" lang="ja-JP" alt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509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295" y="137342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今後数</a:t>
            </a:r>
            <a:r>
              <a:rPr lang="en-US" altLang="ja-JP" dirty="0" smtClean="0"/>
              <a:t>〜10</a:t>
            </a:r>
            <a:r>
              <a:rPr lang="ja-JP" altLang="en-US" dirty="0" smtClean="0"/>
              <a:t>年は４実験に注目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343234" y="1276065"/>
            <a:ext cx="1979996" cy="5262305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2520719" y="1273629"/>
            <a:ext cx="1979996" cy="5262305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691682" y="1279773"/>
            <a:ext cx="1979996" cy="5262305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10623" y="138331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BICEP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52407" y="138310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+mn-ea"/>
              </a:rPr>
              <a:t>POLARBEAR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16169" y="135104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latin typeface="+mn-ea"/>
              </a:rPr>
              <a:t>SPTpol</a:t>
            </a:r>
            <a:endParaRPr kumimoji="1" lang="ja-JP" altLang="en-US" b="1" dirty="0">
              <a:latin typeface="+mn-ea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08" y="1819879"/>
            <a:ext cx="1279290" cy="130913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/>
          <a:srcRect t="23167" r="26425"/>
          <a:stretch/>
        </p:blipFill>
        <p:spPr>
          <a:xfrm>
            <a:off x="2665355" y="1812100"/>
            <a:ext cx="1698065" cy="132998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206" y="1819878"/>
            <a:ext cx="1746310" cy="132220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87" y="5348166"/>
            <a:ext cx="1833895" cy="6877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450" y="5253808"/>
            <a:ext cx="1765194" cy="10107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529" y="5253808"/>
            <a:ext cx="1041400" cy="1041400"/>
          </a:xfrm>
          <a:prstGeom prst="rect">
            <a:avLst/>
          </a:prstGeom>
        </p:spPr>
      </p:pic>
      <p:grpSp>
        <p:nvGrpSpPr>
          <p:cNvPr id="27" name="図形グループ 26"/>
          <p:cNvGrpSpPr/>
          <p:nvPr/>
        </p:nvGrpSpPr>
        <p:grpSpPr>
          <a:xfrm>
            <a:off x="7040089" y="1911671"/>
            <a:ext cx="1669078" cy="3313537"/>
            <a:chOff x="7040089" y="2206781"/>
            <a:chExt cx="1669078" cy="3313537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7148760" y="2206781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>
                  <a:latin typeface="+mn-ea"/>
                </a:rPr>
                <a:t>GroundBIRD</a:t>
              </a:r>
              <a:endParaRPr kumimoji="1" lang="ja-JP" altLang="en-US" b="1" dirty="0">
                <a:latin typeface="+mn-ea"/>
              </a:endParaRPr>
            </a:p>
          </p:txBody>
        </p:sp>
        <p:pic>
          <p:nvPicPr>
            <p:cNvPr id="22" name="図 21" descr="スクリーンショット 2014-04-22 14.33.20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21"/>
            <a:stretch/>
          </p:blipFill>
          <p:spPr>
            <a:xfrm>
              <a:off x="7040089" y="2576113"/>
              <a:ext cx="1669078" cy="2944205"/>
            </a:xfrm>
            <a:prstGeom prst="rect">
              <a:avLst/>
            </a:prstGeom>
          </p:spPr>
        </p:pic>
      </p:grpSp>
      <p:pic>
        <p:nvPicPr>
          <p:cNvPr id="5" name="図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414" y="3851040"/>
            <a:ext cx="1861400" cy="97723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295" y="3846286"/>
            <a:ext cx="1871999" cy="105455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1616" y="3492500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>
                <a:latin typeface="Arial"/>
                <a:cs typeface="Arial"/>
              </a:rPr>
              <a:t>Keck</a:t>
            </a:r>
            <a:r>
              <a:rPr kumimoji="1" lang="ja-JP" altLang="en-US" u="sng" dirty="0" smtClean="0">
                <a:latin typeface="Arial"/>
                <a:cs typeface="Arial"/>
              </a:rPr>
              <a:t>財団</a:t>
            </a:r>
            <a:endParaRPr kumimoji="1" lang="ja-JP" altLang="en-US" u="sng" dirty="0">
              <a:latin typeface="Arial"/>
              <a:cs typeface="Arial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07788" y="3503650"/>
            <a:ext cx="141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>
                <a:latin typeface="Arial"/>
                <a:cs typeface="Arial"/>
              </a:rPr>
              <a:t>Simons</a:t>
            </a:r>
            <a:r>
              <a:rPr kumimoji="1" lang="ja-JP" altLang="en-US" u="sng" dirty="0" smtClean="0">
                <a:latin typeface="Arial"/>
                <a:cs typeface="Arial"/>
              </a:rPr>
              <a:t>財団</a:t>
            </a:r>
            <a:endParaRPr kumimoji="1" lang="ja-JP" altLang="en-US" u="sng" dirty="0">
              <a:latin typeface="Arial"/>
              <a:cs typeface="Arial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9250" y="3568440"/>
            <a:ext cx="1787479" cy="69513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5180" y="4329273"/>
            <a:ext cx="1837834" cy="5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5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5342" y="292780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4846" y="1453922"/>
            <a:ext cx="8570573" cy="50412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 smtClean="0">
                <a:latin typeface="+mn-ea"/>
                <a:cs typeface="Arial"/>
              </a:rPr>
              <a:t>偏光</a:t>
            </a:r>
            <a:r>
              <a:rPr lang="en-US" altLang="ja-JP" dirty="0" smtClean="0">
                <a:latin typeface="+mn-ea"/>
                <a:cs typeface="Arial"/>
              </a:rPr>
              <a:t>B</a:t>
            </a:r>
            <a:r>
              <a:rPr lang="ja-JP" altLang="en-US" dirty="0" smtClean="0">
                <a:latin typeface="+mn-ea"/>
                <a:cs typeface="Arial"/>
              </a:rPr>
              <a:t>モードは原始重力波探索の現在最良のプローブ</a:t>
            </a:r>
            <a:r>
              <a:rPr lang="en-US" altLang="ja-JP" dirty="0" smtClean="0">
                <a:latin typeface="+mn-ea"/>
                <a:cs typeface="Arial"/>
              </a:rPr>
              <a:t> (</a:t>
            </a:r>
            <a:r>
              <a:rPr lang="ja-JP" altLang="en-US" dirty="0" smtClean="0">
                <a:latin typeface="+mn-ea"/>
                <a:cs typeface="Arial"/>
              </a:rPr>
              <a:t>干渉計実験とは相補的</a:t>
            </a:r>
            <a:r>
              <a:rPr lang="en-US" altLang="ja-JP" dirty="0" smtClean="0">
                <a:latin typeface="+mn-ea"/>
                <a:cs typeface="Arial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latin typeface="+mn-ea"/>
                <a:cs typeface="Arial"/>
              </a:rPr>
              <a:t>2014</a:t>
            </a:r>
            <a:r>
              <a:rPr lang="ja-JP" altLang="en-US" dirty="0" smtClean="0">
                <a:latin typeface="+mn-ea"/>
                <a:cs typeface="Arial"/>
              </a:rPr>
              <a:t>年</a:t>
            </a:r>
            <a:r>
              <a:rPr lang="ja-JP" altLang="en-US" dirty="0" smtClean="0">
                <a:latin typeface="+mn-ea"/>
                <a:cs typeface="Arial"/>
              </a:rPr>
              <a:t>に２つの大きな発見</a:t>
            </a:r>
            <a:endParaRPr lang="en-US" altLang="ja-JP" dirty="0" smtClean="0">
              <a:latin typeface="+mn-ea"/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kumimoji="1" lang="en-US" altLang="ja-JP" dirty="0" smtClean="0">
                <a:latin typeface="+mn-ea"/>
                <a:cs typeface="Arial"/>
              </a:rPr>
              <a:t>BICEP2</a:t>
            </a:r>
            <a:r>
              <a:rPr kumimoji="1" lang="ja-JP" altLang="en-US" dirty="0" smtClean="0">
                <a:latin typeface="+mn-ea"/>
                <a:cs typeface="Arial"/>
              </a:rPr>
              <a:t>による原始重力波</a:t>
            </a:r>
            <a:r>
              <a:rPr kumimoji="1" lang="en-US" altLang="ja-JP" dirty="0" smtClean="0">
                <a:latin typeface="+mn-ea"/>
                <a:cs typeface="Arial"/>
              </a:rPr>
              <a:t>”</a:t>
            </a:r>
            <a:r>
              <a:rPr kumimoji="1" lang="ja-JP" altLang="en-US" dirty="0" smtClean="0">
                <a:latin typeface="+mn-ea"/>
                <a:cs typeface="Arial"/>
              </a:rPr>
              <a:t>らしき</a:t>
            </a:r>
            <a:r>
              <a:rPr kumimoji="1" lang="en-US" altLang="ja-JP" dirty="0" smtClean="0">
                <a:latin typeface="+mn-ea"/>
                <a:cs typeface="Arial"/>
              </a:rPr>
              <a:t>”B</a:t>
            </a:r>
            <a:r>
              <a:rPr kumimoji="1" lang="ja-JP" altLang="en-US" dirty="0" smtClean="0">
                <a:latin typeface="+mn-ea"/>
                <a:cs typeface="Arial"/>
              </a:rPr>
              <a:t>モードパワーの観測</a:t>
            </a:r>
            <a:r>
              <a:rPr kumimoji="1" lang="en-US" altLang="ja-JP" dirty="0" smtClean="0">
                <a:latin typeface="+mn-ea"/>
                <a:cs typeface="Arial"/>
              </a:rPr>
              <a:t> (</a:t>
            </a:r>
            <a:r>
              <a:rPr kumimoji="1" lang="ja-JP" altLang="en-US" dirty="0" smtClean="0">
                <a:latin typeface="+mn-ea"/>
                <a:cs typeface="Arial"/>
              </a:rPr>
              <a:t>前景放射に関する議論は、</a:t>
            </a:r>
            <a:r>
              <a:rPr kumimoji="1" lang="en-US" altLang="ja-JP" dirty="0" smtClean="0">
                <a:latin typeface="+mn-ea"/>
                <a:cs typeface="Arial"/>
              </a:rPr>
              <a:t>Planck</a:t>
            </a:r>
            <a:r>
              <a:rPr kumimoji="1" lang="ja-JP" altLang="en-US" dirty="0" smtClean="0">
                <a:latin typeface="+mn-ea"/>
                <a:cs typeface="Arial"/>
              </a:rPr>
              <a:t>かこの後続く観測によって数年以内に決着がつくはず</a:t>
            </a:r>
            <a:r>
              <a:rPr kumimoji="1" lang="en-US" altLang="ja-JP" dirty="0" smtClean="0">
                <a:latin typeface="+mn-ea"/>
                <a:cs typeface="Arial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>
                <a:latin typeface="+mn-ea"/>
                <a:cs typeface="Arial"/>
              </a:rPr>
              <a:t>POLARBEAR, </a:t>
            </a:r>
            <a:r>
              <a:rPr lang="en-US" altLang="ja-JP" dirty="0" err="1" smtClean="0">
                <a:latin typeface="+mn-ea"/>
                <a:cs typeface="Arial"/>
              </a:rPr>
              <a:t>SPTpol</a:t>
            </a:r>
            <a:r>
              <a:rPr lang="en-US" altLang="ja-JP" dirty="0" smtClean="0">
                <a:latin typeface="+mn-ea"/>
                <a:cs typeface="Arial"/>
              </a:rPr>
              <a:t> </a:t>
            </a:r>
            <a:r>
              <a:rPr lang="ja-JP" altLang="en-US" dirty="0" smtClean="0">
                <a:latin typeface="+mn-ea"/>
                <a:cs typeface="Arial"/>
              </a:rPr>
              <a:t>による重力レンズ</a:t>
            </a:r>
            <a:r>
              <a:rPr lang="en-US" altLang="ja-JP" dirty="0" smtClean="0">
                <a:latin typeface="+mn-ea"/>
                <a:cs typeface="Arial"/>
              </a:rPr>
              <a:t>B</a:t>
            </a:r>
            <a:r>
              <a:rPr lang="ja-JP" altLang="en-US" dirty="0" smtClean="0">
                <a:latin typeface="+mn-ea"/>
                <a:cs typeface="Arial"/>
              </a:rPr>
              <a:t>モードの検出</a:t>
            </a:r>
            <a:r>
              <a:rPr lang="en-US" altLang="ja-JP" dirty="0" smtClean="0">
                <a:latin typeface="+mn-ea"/>
                <a:cs typeface="Arial"/>
              </a:rPr>
              <a:t> </a:t>
            </a:r>
            <a:r>
              <a:rPr lang="en-US" altLang="ja-JP" dirty="0" smtClean="0">
                <a:latin typeface="+mn-ea"/>
                <a:cs typeface="Arial"/>
                <a:sym typeface="Wingdings"/>
              </a:rPr>
              <a:t> </a:t>
            </a:r>
            <a:r>
              <a:rPr lang="ja-JP" altLang="en-US" dirty="0" smtClean="0">
                <a:latin typeface="+mn-ea"/>
                <a:cs typeface="Arial"/>
                <a:sym typeface="Wingdings"/>
              </a:rPr>
              <a:t>ニュートリノ質量和の測定へ</a:t>
            </a:r>
            <a:endParaRPr kumimoji="1" lang="en-US" altLang="ja-JP" dirty="0" smtClean="0">
              <a:latin typeface="+mn-ea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086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5342" y="29721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4846" y="1045708"/>
            <a:ext cx="8570573" cy="246493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+mn-ea"/>
                <a:cs typeface="Arial"/>
              </a:rPr>
              <a:t>大きな</a:t>
            </a:r>
            <a:r>
              <a:rPr lang="en-US" altLang="ja-JP" sz="2800" dirty="0" smtClean="0">
                <a:latin typeface="+mn-ea"/>
                <a:cs typeface="Arial"/>
              </a:rPr>
              <a:t>r (〜0.1)</a:t>
            </a:r>
            <a:r>
              <a:rPr lang="ja-JP" altLang="en-US" sz="2800" dirty="0" smtClean="0">
                <a:latin typeface="+mn-ea"/>
                <a:cs typeface="Arial"/>
              </a:rPr>
              <a:t>が本当なら、さらに定量的に</a:t>
            </a:r>
            <a:endParaRPr lang="en-US" altLang="ja-JP" sz="2800" dirty="0" smtClean="0">
              <a:latin typeface="+mn-ea"/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altLang="ja-JP" dirty="0" smtClean="0">
                <a:latin typeface="+mn-ea"/>
                <a:cs typeface="Arial"/>
              </a:rPr>
              <a:t> </a:t>
            </a:r>
            <a:r>
              <a:rPr lang="ja-JP" altLang="en-US" dirty="0" smtClean="0">
                <a:latin typeface="+mn-ea"/>
                <a:cs typeface="Arial"/>
              </a:rPr>
              <a:t>インフレーションパラメータ</a:t>
            </a:r>
            <a:r>
              <a:rPr lang="en-US" altLang="ja-JP" dirty="0" smtClean="0">
                <a:latin typeface="+mn-ea"/>
                <a:cs typeface="Arial"/>
              </a:rPr>
              <a:t>(r, n</a:t>
            </a:r>
            <a:r>
              <a:rPr lang="en-US" altLang="ja-JP" baseline="-25000" dirty="0" smtClean="0">
                <a:latin typeface="+mn-ea"/>
                <a:cs typeface="Arial"/>
              </a:rPr>
              <a:t>s</a:t>
            </a:r>
            <a:r>
              <a:rPr lang="en-US" altLang="ja-JP" dirty="0" smtClean="0">
                <a:latin typeface="+mn-ea"/>
                <a:cs typeface="Arial"/>
              </a:rPr>
              <a:t>)</a:t>
            </a:r>
            <a:r>
              <a:rPr lang="ja-JP" altLang="en-US" dirty="0" smtClean="0">
                <a:latin typeface="+mn-ea"/>
                <a:cs typeface="Arial"/>
              </a:rPr>
              <a:t>を</a:t>
            </a:r>
            <a:r>
              <a:rPr lang="en-US" altLang="ja-JP" dirty="0" smtClean="0">
                <a:latin typeface="+mn-ea"/>
                <a:cs typeface="Arial"/>
              </a:rPr>
              <a:t>%</a:t>
            </a:r>
            <a:r>
              <a:rPr lang="ja-JP" altLang="en-US" dirty="0" smtClean="0">
                <a:latin typeface="+mn-ea"/>
                <a:cs typeface="Arial"/>
              </a:rPr>
              <a:t>レベルで測定してモデルの選択</a:t>
            </a:r>
            <a:endParaRPr lang="en-US" altLang="ja-JP" dirty="0" smtClean="0">
              <a:latin typeface="+mn-ea"/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altLang="ja-JP" dirty="0" smtClean="0">
                <a:latin typeface="+mn-ea"/>
                <a:cs typeface="Arial"/>
              </a:rPr>
              <a:t> Consistency relation (r = -8n</a:t>
            </a:r>
            <a:r>
              <a:rPr lang="en-US" altLang="ja-JP" baseline="-25000" dirty="0" smtClean="0">
                <a:latin typeface="+mn-ea"/>
                <a:cs typeface="Arial"/>
              </a:rPr>
              <a:t>t</a:t>
            </a:r>
            <a:r>
              <a:rPr lang="en-US" altLang="ja-JP" dirty="0" smtClean="0">
                <a:latin typeface="+mn-ea"/>
                <a:cs typeface="Arial"/>
              </a:rPr>
              <a:t>)</a:t>
            </a:r>
            <a:r>
              <a:rPr lang="ja-JP" altLang="en-US" dirty="0" smtClean="0">
                <a:latin typeface="+mn-ea"/>
                <a:cs typeface="Arial"/>
              </a:rPr>
              <a:t>の検証　</a:t>
            </a:r>
            <a:r>
              <a:rPr lang="ja-JP" altLang="en-US" dirty="0" smtClean="0">
                <a:latin typeface="+mn-ea"/>
                <a:cs typeface="Arial"/>
              </a:rPr>
              <a:t>の可能性</a:t>
            </a:r>
            <a:r>
              <a:rPr lang="ja-JP" altLang="en-US" dirty="0" smtClean="0">
                <a:latin typeface="+mn-ea"/>
                <a:cs typeface="Arial"/>
              </a:rPr>
              <a:t>。</a:t>
            </a:r>
            <a:endParaRPr lang="en-US" altLang="ja-JP" dirty="0">
              <a:latin typeface="+mn-ea"/>
              <a:cs typeface="Arial"/>
            </a:endParaRPr>
          </a:p>
          <a:p>
            <a:pPr lvl="1">
              <a:lnSpc>
                <a:spcPct val="120000"/>
              </a:lnSpc>
            </a:pPr>
            <a:endParaRPr lang="en-US" altLang="ja-JP" dirty="0" smtClean="0">
              <a:latin typeface="+mn-ea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800" dirty="0" smtClean="0">
              <a:latin typeface="+mn-ea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5724" y="3517341"/>
            <a:ext cx="7705154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</a:rPr>
              <a:t>偏光</a:t>
            </a:r>
            <a:r>
              <a:rPr lang="en-US" altLang="ja-JP" sz="3200" dirty="0" smtClean="0">
                <a:solidFill>
                  <a:srgbClr val="FF0000"/>
                </a:solidFill>
              </a:rPr>
              <a:t>B</a:t>
            </a:r>
            <a:r>
              <a:rPr lang="ja-JP" altLang="en-US" sz="3200" dirty="0" smtClean="0">
                <a:solidFill>
                  <a:srgbClr val="FF0000"/>
                </a:solidFill>
              </a:rPr>
              <a:t>モードを用いた宇宙論の時代に突入</a:t>
            </a:r>
            <a:r>
              <a:rPr lang="en-US" altLang="ja-JP" sz="3200" dirty="0" smtClean="0">
                <a:solidFill>
                  <a:srgbClr val="FF0000"/>
                </a:solidFill>
              </a:rPr>
              <a:t> !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49488" y="6102335"/>
            <a:ext cx="4771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00FF"/>
                </a:solidFill>
                <a:latin typeface="+mn-ea"/>
              </a:rPr>
              <a:t>応援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+mn-ea"/>
              </a:rPr>
              <a:t>•</a:t>
            </a:r>
            <a:r>
              <a:rPr kumimoji="1" lang="ja-JP" altLang="en-US" sz="2800" dirty="0" smtClean="0">
                <a:solidFill>
                  <a:srgbClr val="0000FF"/>
                </a:solidFill>
                <a:latin typeface="+mn-ea"/>
              </a:rPr>
              <a:t>参戦よろしくお願いします</a:t>
            </a:r>
            <a:endParaRPr kumimoji="1" lang="ja-JP" altLang="en-US" sz="2800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720" y="5557047"/>
            <a:ext cx="1075804" cy="1075804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262897" y="4304162"/>
            <a:ext cx="8570573" cy="172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800" dirty="0" smtClean="0">
                <a:latin typeface="+mn-ea"/>
                <a:cs typeface="Arial"/>
              </a:rPr>
              <a:t>2010</a:t>
            </a:r>
            <a:r>
              <a:rPr lang="ja-JP" altLang="en-US" sz="2800" dirty="0" smtClean="0">
                <a:latin typeface="+mn-ea"/>
                <a:cs typeface="Arial"/>
              </a:rPr>
              <a:t>年代に我が国が主導する地上実験は</a:t>
            </a:r>
            <a:r>
              <a:rPr lang="en-US" altLang="ja-JP" sz="2800" dirty="0" smtClean="0">
                <a:solidFill>
                  <a:srgbClr val="FF0000"/>
                </a:solidFill>
                <a:latin typeface="+mn-ea"/>
                <a:cs typeface="Arial"/>
              </a:rPr>
              <a:t>POLARBEAR</a:t>
            </a:r>
            <a:r>
              <a:rPr lang="en-US" altLang="ja-JP" sz="2800" dirty="0" smtClean="0">
                <a:latin typeface="+mn-ea"/>
                <a:cs typeface="Arial"/>
              </a:rPr>
              <a:t> (</a:t>
            </a:r>
            <a:r>
              <a:rPr lang="ja-JP" altLang="en-US" sz="2800" dirty="0" smtClean="0">
                <a:latin typeface="+mn-ea"/>
                <a:cs typeface="Arial"/>
              </a:rPr>
              <a:t>中</a:t>
            </a:r>
            <a:r>
              <a:rPr lang="en-US" altLang="ja-JP" sz="2800" dirty="0" smtClean="0">
                <a:latin typeface="+mn-ea"/>
                <a:cs typeface="Arial"/>
              </a:rPr>
              <a:t>-</a:t>
            </a:r>
            <a:r>
              <a:rPr lang="ja-JP" altLang="en-US" sz="2800" dirty="0" smtClean="0">
                <a:latin typeface="+mn-ea"/>
                <a:cs typeface="Arial"/>
              </a:rPr>
              <a:t>小角度スケール</a:t>
            </a:r>
            <a:r>
              <a:rPr lang="en-US" altLang="ja-JP" sz="2800" dirty="0" smtClean="0">
                <a:latin typeface="+mn-ea"/>
                <a:cs typeface="Arial"/>
              </a:rPr>
              <a:t>) </a:t>
            </a:r>
            <a:r>
              <a:rPr lang="ja-JP" altLang="en-US" sz="2800" dirty="0" smtClean="0">
                <a:latin typeface="+mn-ea"/>
                <a:cs typeface="Arial"/>
              </a:rPr>
              <a:t>と</a:t>
            </a:r>
            <a:r>
              <a:rPr lang="en-US" altLang="ja-JP" sz="2800" dirty="0" smtClean="0">
                <a:latin typeface="+mn-ea"/>
                <a:cs typeface="Arial"/>
              </a:rPr>
              <a:t> </a:t>
            </a:r>
            <a:r>
              <a:rPr lang="en-US" altLang="ja-JP" sz="2800" dirty="0" err="1" smtClean="0">
                <a:solidFill>
                  <a:srgbClr val="FF0000"/>
                </a:solidFill>
                <a:latin typeface="+mn-ea"/>
                <a:cs typeface="Arial"/>
              </a:rPr>
              <a:t>GroundBIRD</a:t>
            </a:r>
            <a:r>
              <a:rPr lang="en-US" altLang="ja-JP" sz="2800" dirty="0" smtClean="0">
                <a:latin typeface="+mn-ea"/>
                <a:cs typeface="Arial"/>
              </a:rPr>
              <a:t>(</a:t>
            </a:r>
            <a:r>
              <a:rPr lang="ja-JP" altLang="en-US" sz="2800" dirty="0" smtClean="0">
                <a:latin typeface="+mn-ea"/>
                <a:cs typeface="Arial"/>
              </a:rPr>
              <a:t>大角度スケール</a:t>
            </a:r>
            <a:r>
              <a:rPr lang="en-US" altLang="ja-JP" sz="2800" dirty="0" smtClean="0">
                <a:latin typeface="+mn-ea"/>
                <a:cs typeface="Arial"/>
              </a:rPr>
              <a:t>)</a:t>
            </a:r>
            <a:endParaRPr lang="en-US" altLang="ja-JP" sz="2800" dirty="0">
              <a:latin typeface="+mn-ea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+mn-ea"/>
                <a:cs typeface="Arial"/>
              </a:rPr>
              <a:t>これらにより、画期的な成果を目指す。</a:t>
            </a:r>
            <a:endParaRPr lang="en-US" altLang="ja-JP" dirty="0" smtClean="0">
              <a:latin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90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CMB</a:t>
            </a:r>
            <a:r>
              <a:rPr lang="ja-JP" altLang="en-US" dirty="0" smtClean="0">
                <a:latin typeface="+mn-ea"/>
                <a:ea typeface="+mn-ea"/>
              </a:rPr>
              <a:t>偏光について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2590" y="1596694"/>
            <a:ext cx="4162549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400" dirty="0" smtClean="0">
                <a:latin typeface="Arial"/>
                <a:cs typeface="Arial"/>
              </a:rPr>
              <a:t>CMB</a:t>
            </a:r>
            <a:r>
              <a:rPr lang="ja-JP" altLang="en-US" sz="2400" dirty="0" smtClean="0">
                <a:latin typeface="Arial"/>
                <a:cs typeface="Arial"/>
              </a:rPr>
              <a:t>は晴れ上がり</a:t>
            </a:r>
            <a:r>
              <a:rPr lang="en-US" altLang="ja-JP" sz="2400" dirty="0" smtClean="0">
                <a:latin typeface="Arial"/>
                <a:cs typeface="Arial"/>
              </a:rPr>
              <a:t>(</a:t>
            </a:r>
            <a:r>
              <a:rPr lang="ja-JP" altLang="en-US" sz="2400" dirty="0" smtClean="0">
                <a:latin typeface="Arial"/>
                <a:cs typeface="Arial"/>
              </a:rPr>
              <a:t>直前</a:t>
            </a:r>
            <a:r>
              <a:rPr lang="en-US" altLang="ja-JP" sz="2400" dirty="0" smtClean="0">
                <a:latin typeface="Arial"/>
                <a:cs typeface="Arial"/>
              </a:rPr>
              <a:t>)</a:t>
            </a:r>
            <a:r>
              <a:rPr lang="ja-JP" altLang="en-US" sz="2400" dirty="0" smtClean="0">
                <a:latin typeface="Arial"/>
                <a:cs typeface="Arial"/>
              </a:rPr>
              <a:t>の電子との散乱により直線偏光している。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11" name="図 10" descr="polarization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42" y="1632868"/>
            <a:ext cx="4381296" cy="434884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716" y="3006311"/>
            <a:ext cx="2117637" cy="752058"/>
          </a:xfrm>
          <a:prstGeom prst="rect">
            <a:avLst/>
          </a:prstGeom>
        </p:spPr>
      </p:pic>
      <p:pic>
        <p:nvPicPr>
          <p:cNvPr id="7" name="図 6" descr="nopol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42" y="1632868"/>
            <a:ext cx="4367081" cy="434884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72590" y="4103724"/>
            <a:ext cx="4162549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しかし、どの方向からも同じ温度の</a:t>
            </a:r>
            <a:r>
              <a:rPr lang="en-US" altLang="ja-JP" sz="2400" dirty="0" smtClean="0">
                <a:latin typeface="Arial"/>
                <a:cs typeface="Arial"/>
              </a:rPr>
              <a:t>CMB</a:t>
            </a:r>
            <a:r>
              <a:rPr lang="ja-JP" altLang="en-US" sz="2400" dirty="0" smtClean="0">
                <a:latin typeface="Arial"/>
                <a:cs typeface="Arial"/>
              </a:rPr>
              <a:t>が入射して来ると、正味の偏光は</a:t>
            </a:r>
            <a:r>
              <a:rPr lang="en-US" altLang="ja-JP" sz="2400" dirty="0" smtClean="0">
                <a:latin typeface="Arial"/>
                <a:cs typeface="Arial"/>
              </a:rPr>
              <a:t>0</a:t>
            </a:r>
            <a:r>
              <a:rPr lang="ja-JP" altLang="en-US" sz="2400" dirty="0" smtClean="0">
                <a:latin typeface="Arial"/>
                <a:cs typeface="Arial"/>
              </a:rPr>
              <a:t>になる。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594240" y="1135383"/>
            <a:ext cx="8263298" cy="5011849"/>
            <a:chOff x="508000" y="962189"/>
            <a:chExt cx="8263298" cy="5011849"/>
          </a:xfrm>
        </p:grpSpPr>
        <p:sp>
          <p:nvSpPr>
            <p:cNvPr id="10" name="正方形/長方形 9"/>
            <p:cNvSpPr/>
            <p:nvPr/>
          </p:nvSpPr>
          <p:spPr>
            <a:xfrm>
              <a:off x="519563" y="962189"/>
              <a:ext cx="8116437" cy="917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5"/>
            <a:srcRect t="-11075" b="-1"/>
            <a:stretch/>
          </p:blipFill>
          <p:spPr>
            <a:xfrm>
              <a:off x="508000" y="1417638"/>
              <a:ext cx="8128000" cy="4556400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357263" y="1056665"/>
              <a:ext cx="64140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+mn-ea"/>
                </a:rPr>
                <a:t>Planck</a:t>
              </a:r>
              <a:r>
                <a:rPr kumimoji="1" lang="ja-JP" altLang="en-US" sz="2400" dirty="0" smtClean="0">
                  <a:latin typeface="+mn-ea"/>
                </a:rPr>
                <a:t>衛星による温度揺らぎの全天マップ</a:t>
              </a:r>
              <a:endParaRPr kumimoji="1" lang="en-US" altLang="ja-JP" sz="2400" dirty="0" smtClean="0">
                <a:latin typeface="+mn-ea"/>
              </a:endParaRPr>
            </a:p>
            <a:p>
              <a:r>
                <a:rPr lang="en-US" altLang="ja-JP" sz="2400" dirty="0">
                  <a:latin typeface="+mn-ea"/>
                  <a:sym typeface="Wingdings"/>
                </a:rPr>
                <a:t>	</a:t>
              </a:r>
              <a:r>
                <a:rPr lang="en-US" altLang="ja-JP" sz="2400" dirty="0" smtClean="0">
                  <a:latin typeface="+mn-ea"/>
                  <a:sym typeface="Wingdings"/>
                </a:rPr>
                <a:t> </a:t>
              </a:r>
              <a:r>
                <a:rPr lang="en-US" altLang="ja-JP" sz="2400" dirty="0" smtClean="0">
                  <a:latin typeface="+mn-ea"/>
                </a:rPr>
                <a:t>CMB</a:t>
              </a:r>
              <a:r>
                <a:rPr lang="ja-JP" altLang="en-US" sz="2400" dirty="0" smtClean="0">
                  <a:latin typeface="+mn-ea"/>
                </a:rPr>
                <a:t>の温度には</a:t>
              </a:r>
              <a:r>
                <a:rPr lang="en-US" altLang="ja-JP" sz="2400" dirty="0" smtClean="0">
                  <a:latin typeface="+mn-ea"/>
                </a:rPr>
                <a:t>10</a:t>
              </a:r>
              <a:r>
                <a:rPr lang="en-US" altLang="ja-JP" sz="2400" baseline="30000" dirty="0" smtClean="0">
                  <a:latin typeface="+mn-ea"/>
                </a:rPr>
                <a:t>-5</a:t>
              </a:r>
              <a:r>
                <a:rPr lang="ja-JP" altLang="en-US" sz="2400" dirty="0" smtClean="0">
                  <a:latin typeface="+mn-ea"/>
                </a:rPr>
                <a:t>程度の異方性がある</a:t>
              </a:r>
              <a:endParaRPr kumimoji="1" lang="ja-JP" altLang="en-US" sz="2400" dirty="0">
                <a:latin typeface="+mn-ea"/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563" y="979412"/>
              <a:ext cx="1730500" cy="1299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301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uadrupole_thomson_d2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97" y="1845605"/>
            <a:ext cx="4960703" cy="39703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CMB</a:t>
            </a:r>
            <a:r>
              <a:rPr lang="ja-JP" altLang="en-US" dirty="0" smtClean="0">
                <a:latin typeface="+mn-ea"/>
                <a:ea typeface="+mn-ea"/>
              </a:rPr>
              <a:t>偏光について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2590" y="1596694"/>
            <a:ext cx="4162549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ja-JP" sz="2400" dirty="0" smtClean="0">
                <a:latin typeface="Arial"/>
                <a:cs typeface="Arial"/>
              </a:rPr>
              <a:t>(4</a:t>
            </a:r>
            <a:r>
              <a:rPr lang="ja-JP" altLang="en-US" sz="2400" dirty="0" smtClean="0">
                <a:latin typeface="Arial"/>
                <a:cs typeface="Arial"/>
              </a:rPr>
              <a:t>重極の</a:t>
            </a:r>
            <a:r>
              <a:rPr lang="en-US" altLang="ja-JP" sz="2400" dirty="0" smtClean="0">
                <a:latin typeface="Arial"/>
                <a:cs typeface="Arial"/>
              </a:rPr>
              <a:t>)</a:t>
            </a:r>
            <a:r>
              <a:rPr lang="ja-JP" altLang="en-US" sz="2400" dirty="0" smtClean="0">
                <a:latin typeface="Arial"/>
                <a:cs typeface="Arial"/>
              </a:rPr>
              <a:t>温度揺らぎがあると、観測にかかる偏光成分が残る。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186" y="5581895"/>
            <a:ext cx="828000" cy="828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70" y="1417638"/>
            <a:ext cx="828000" cy="828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800" y="3845821"/>
            <a:ext cx="828000" cy="828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297" y="3845821"/>
            <a:ext cx="828000" cy="82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88938" y="3264204"/>
            <a:ext cx="3029356" cy="140961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400" b="1" dirty="0" smtClean="0">
                <a:latin typeface="Arial"/>
                <a:cs typeface="Arial"/>
              </a:rPr>
              <a:t>偏光の由来は</a:t>
            </a:r>
            <a:endParaRPr lang="en-US" altLang="ja-JP" sz="2400" b="1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altLang="ja-JP" sz="2400" b="1" dirty="0">
                <a:latin typeface="Arial"/>
                <a:cs typeface="Arial"/>
              </a:rPr>
              <a:t>	</a:t>
            </a:r>
            <a:r>
              <a:rPr lang="ja-JP" altLang="en-US" sz="2400" b="1" dirty="0" smtClean="0">
                <a:latin typeface="Arial"/>
                <a:cs typeface="Arial"/>
              </a:rPr>
              <a:t>トムソン散乱</a:t>
            </a:r>
            <a:endParaRPr lang="en-US" altLang="ja-JP" sz="2400" b="1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altLang="ja-JP" sz="2400" b="1" dirty="0">
                <a:latin typeface="Arial"/>
                <a:cs typeface="Arial"/>
              </a:rPr>
              <a:t>	</a:t>
            </a:r>
            <a:r>
              <a:rPr lang="en-US" altLang="ja-JP" sz="2400" b="1" dirty="0" smtClean="0">
                <a:latin typeface="Arial"/>
                <a:cs typeface="Arial"/>
              </a:rPr>
              <a:t>	+ </a:t>
            </a:r>
            <a:r>
              <a:rPr lang="ja-JP" alt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温度揺らぎ</a:t>
            </a:r>
            <a:endParaRPr lang="en-US" altLang="ja-JP" sz="24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4990" y="5175157"/>
            <a:ext cx="4162549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000" dirty="0" smtClean="0">
                <a:latin typeface="Arial"/>
                <a:cs typeface="Arial"/>
              </a:rPr>
              <a:t>偏光マップを理解するのに便利なルール</a:t>
            </a:r>
            <a:r>
              <a:rPr lang="en-US" altLang="ja-JP" sz="2000" dirty="0" smtClean="0">
                <a:latin typeface="Arial"/>
                <a:cs typeface="Arial"/>
              </a:rPr>
              <a:t> : </a:t>
            </a:r>
            <a:r>
              <a:rPr lang="ja-JP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偏光の向きは</a:t>
            </a:r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r>
              <a:rPr lang="ja-JP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熱い</a:t>
            </a:r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r>
              <a:rPr lang="ja-JP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に</a:t>
            </a:r>
            <a:r>
              <a:rPr lang="ja-JP" altLang="en-US" sz="2000" dirty="0" smtClean="0">
                <a:latin typeface="Arial"/>
                <a:cs typeface="Arial"/>
              </a:rPr>
              <a:t>沿う</a:t>
            </a:r>
            <a:endParaRPr lang="en-US" altLang="ja-JP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39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温度揺らぎの起源は？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4439" y="1472134"/>
            <a:ext cx="534131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温度揺らぎの起源は、</a:t>
            </a:r>
            <a:endParaRPr lang="en-US" altLang="ja-JP" sz="2400" dirty="0">
              <a:latin typeface="Arial"/>
              <a:cs typeface="Arial"/>
            </a:endParaRPr>
          </a:p>
          <a:p>
            <a:pPr marL="800100" lvl="1" indent="-342900">
              <a:lnSpc>
                <a:spcPct val="130000"/>
              </a:lnSpc>
              <a:buFont typeface="Wingdings" charset="2"/>
              <a:buChar char="n"/>
            </a:pPr>
            <a:r>
              <a:rPr lang="ja-JP" altLang="en-US" sz="2400" dirty="0" smtClean="0">
                <a:latin typeface="Arial"/>
                <a:cs typeface="Arial"/>
              </a:rPr>
              <a:t>密度揺らぎ</a:t>
            </a:r>
            <a:r>
              <a:rPr lang="en-US" altLang="ja-JP" sz="2400" dirty="0" smtClean="0">
                <a:latin typeface="Arial"/>
                <a:cs typeface="Arial"/>
              </a:rPr>
              <a:t> </a:t>
            </a:r>
            <a:r>
              <a:rPr lang="ja-JP" altLang="en-US" sz="2400" dirty="0" smtClean="0">
                <a:latin typeface="Arial"/>
                <a:cs typeface="Arial"/>
              </a:rPr>
              <a:t>　と</a:t>
            </a:r>
            <a:endParaRPr lang="en-US" altLang="ja-JP" sz="2400" dirty="0" smtClean="0">
              <a:latin typeface="Arial"/>
              <a:cs typeface="Arial"/>
            </a:endParaRPr>
          </a:p>
          <a:p>
            <a:pPr marL="800100" lvl="1" indent="-342900">
              <a:lnSpc>
                <a:spcPct val="130000"/>
              </a:lnSpc>
              <a:buFont typeface="Wingdings" charset="2"/>
              <a:buChar char="n"/>
            </a:pP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原始重力波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200" y="5306562"/>
            <a:ext cx="4682993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2800" dirty="0" smtClean="0">
                <a:latin typeface="Arial"/>
                <a:cs typeface="Arial"/>
              </a:rPr>
              <a:t>二つの起源は分離可能か？</a:t>
            </a:r>
            <a:endParaRPr lang="en-US" altLang="ja-JP" sz="2800" dirty="0" smtClean="0">
              <a:latin typeface="Arial"/>
              <a:cs typeface="Arial"/>
            </a:endParaRPr>
          </a:p>
        </p:txBody>
      </p:sp>
      <p:pic>
        <p:nvPicPr>
          <p:cNvPr id="18" name="図 17" descr="GravitationalWave_PlusPolariz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5" y="1521778"/>
            <a:ext cx="2224314" cy="2224314"/>
          </a:xfrm>
          <a:prstGeom prst="rect">
            <a:avLst/>
          </a:prstGeom>
        </p:spPr>
      </p:pic>
      <p:pic>
        <p:nvPicPr>
          <p:cNvPr id="19" name="図 18" descr="GravitationalWave_CrossPolariz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4" y="3958362"/>
            <a:ext cx="2198235" cy="219823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274" y="3301592"/>
            <a:ext cx="508000" cy="4445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274" y="5750197"/>
            <a:ext cx="482600" cy="4064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545" y="1491343"/>
            <a:ext cx="2712357" cy="466525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67622" y="2935995"/>
            <a:ext cx="5339923" cy="1994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&gt; </a:t>
            </a:r>
            <a:r>
              <a:rPr kumimoji="1" lang="ja-JP" altLang="en-US" sz="2400" dirty="0" smtClean="0">
                <a:latin typeface="Arial"/>
                <a:cs typeface="Arial"/>
              </a:rPr>
              <a:t>時空（メトリック</a:t>
            </a:r>
            <a:r>
              <a:rPr kumimoji="1" lang="en-US" altLang="ja-JP" sz="2400" dirty="0" smtClean="0">
                <a:latin typeface="Arial"/>
                <a:cs typeface="Arial"/>
              </a:rPr>
              <a:t>)</a:t>
            </a:r>
            <a:r>
              <a:rPr kumimoji="1" lang="ja-JP" altLang="en-US" sz="2400" dirty="0" smtClean="0">
                <a:latin typeface="Arial"/>
                <a:cs typeface="Arial"/>
              </a:rPr>
              <a:t>のゆらぎ</a:t>
            </a:r>
            <a:endParaRPr lang="en-US" altLang="ja-JP" sz="2400" dirty="0"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ja-JP" altLang="en-US" sz="2400" dirty="0" smtClean="0">
                <a:latin typeface="Arial"/>
                <a:cs typeface="Arial"/>
              </a:rPr>
              <a:t>空間が伸びる</a:t>
            </a:r>
            <a:r>
              <a:rPr lang="en-US" altLang="ja-JP" sz="2400" dirty="0" smtClean="0">
                <a:latin typeface="Arial"/>
                <a:cs typeface="Arial"/>
              </a:rPr>
              <a:t> -&gt; 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赤方偏移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-&gt; </a:t>
            </a:r>
            <a:r>
              <a:rPr lang="ja-JP" altLang="en-US" sz="2400" dirty="0" smtClean="0">
                <a:latin typeface="Arial"/>
                <a:cs typeface="Arial"/>
              </a:rPr>
              <a:t>冷たい</a:t>
            </a:r>
            <a:endParaRPr lang="en-US" altLang="ja-JP" sz="2400" dirty="0" smtClean="0"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kumimoji="1" lang="ja-JP" altLang="en-US" sz="2400" dirty="0" smtClean="0">
                <a:latin typeface="Arial"/>
                <a:cs typeface="Arial"/>
              </a:rPr>
              <a:t>空間が縮む</a:t>
            </a:r>
            <a:r>
              <a:rPr kumimoji="1" lang="en-US" altLang="ja-JP" sz="2400" dirty="0" smtClean="0">
                <a:latin typeface="Arial"/>
                <a:cs typeface="Arial"/>
              </a:rPr>
              <a:t> 	-&gt; 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Arial"/>
                <a:cs typeface="Arial"/>
              </a:rPr>
              <a:t>青方偏移</a:t>
            </a:r>
            <a:r>
              <a:rPr kumimoji="1" lang="ja-JP" altLang="en-US" sz="2400" dirty="0" smtClean="0">
                <a:latin typeface="Arial"/>
                <a:cs typeface="Arial"/>
              </a:rPr>
              <a:t>　</a:t>
            </a:r>
            <a:r>
              <a:rPr kumimoji="1" lang="en-US" altLang="ja-JP" sz="2400" dirty="0" smtClean="0">
                <a:latin typeface="Arial"/>
                <a:cs typeface="Arial"/>
              </a:rPr>
              <a:t>-&gt; </a:t>
            </a:r>
            <a:r>
              <a:rPr kumimoji="1" lang="ja-JP" altLang="en-US" sz="2400" dirty="0" smtClean="0">
                <a:latin typeface="Arial"/>
                <a:cs typeface="Arial"/>
              </a:rPr>
              <a:t>熱い</a:t>
            </a:r>
            <a:endParaRPr kumimoji="1" lang="en-US" altLang="ja-JP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altLang="ja-JP" sz="2400" dirty="0">
                <a:latin typeface="Arial"/>
                <a:cs typeface="Arial"/>
              </a:rPr>
              <a:t>	</a:t>
            </a:r>
            <a:r>
              <a:rPr lang="en-US" altLang="ja-JP" sz="2400" dirty="0" smtClean="0">
                <a:latin typeface="Arial"/>
                <a:cs typeface="Arial"/>
              </a:rPr>
              <a:t>		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 </a:t>
            </a:r>
            <a:r>
              <a:rPr lang="ja-JP" altLang="en-US" sz="2400" dirty="0" smtClean="0">
                <a:latin typeface="Arial"/>
                <a:cs typeface="Arial"/>
                <a:sym typeface="Wingdings"/>
              </a:rPr>
              <a:t>四重極揺らぎを生成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026316" y="5859165"/>
            <a:ext cx="168836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YES !</a:t>
            </a:r>
          </a:p>
        </p:txBody>
      </p:sp>
    </p:spTree>
    <p:extLst>
      <p:ext uri="{BB962C8B-B14F-4D97-AF65-F5344CB8AC3E}">
        <p14:creationId xmlns:p14="http://schemas.microsoft.com/office/powerpoint/2010/main" val="309826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偏光のパターンが違う</a:t>
            </a:r>
            <a:r>
              <a:rPr lang="en-US" altLang="ja-JP" dirty="0" smtClean="0">
                <a:latin typeface="+mn-ea"/>
                <a:ea typeface="+mn-ea"/>
              </a:rPr>
              <a:t> !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4439" y="1472134"/>
            <a:ext cx="4162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パターンには２種類ある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6998" y="2141723"/>
            <a:ext cx="4162549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400" u="sng" dirty="0" smtClean="0">
                <a:latin typeface="Arial"/>
                <a:cs typeface="Arial"/>
              </a:rPr>
              <a:t>密度揺らぎの場合</a:t>
            </a:r>
            <a:endParaRPr lang="en-US" altLang="ja-JP" sz="2400" u="sng" dirty="0" smtClean="0"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偏光の向きがゆらぎの進行方向に対して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垂直</a:t>
            </a:r>
            <a:r>
              <a:rPr lang="ja-JP" altLang="en-US" sz="2400" dirty="0" smtClean="0">
                <a:latin typeface="Arial"/>
                <a:cs typeface="Arial"/>
              </a:rPr>
              <a:t>か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平行</a:t>
            </a:r>
            <a:r>
              <a:rPr lang="ja-JP" altLang="en-US" sz="2400" dirty="0" smtClean="0">
                <a:latin typeface="Arial"/>
                <a:cs typeface="Arial"/>
              </a:rPr>
              <a:t>。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6998" y="4389277"/>
            <a:ext cx="4162549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400" u="sng" dirty="0" smtClean="0">
                <a:latin typeface="Arial"/>
                <a:cs typeface="Arial"/>
              </a:rPr>
              <a:t>重力波</a:t>
            </a:r>
            <a:r>
              <a:rPr lang="en-US" altLang="ja-JP" sz="2400" u="sng" dirty="0" smtClean="0">
                <a:latin typeface="Arial"/>
                <a:cs typeface="Arial"/>
              </a:rPr>
              <a:t>(x</a:t>
            </a:r>
            <a:r>
              <a:rPr lang="ja-JP" altLang="en-US" sz="2400" u="sng" dirty="0" smtClean="0">
                <a:latin typeface="Arial"/>
                <a:cs typeface="Arial"/>
              </a:rPr>
              <a:t>モード</a:t>
            </a:r>
            <a:r>
              <a:rPr lang="en-US" altLang="ja-JP" sz="2400" u="sng" dirty="0" smtClean="0">
                <a:latin typeface="Arial"/>
                <a:cs typeface="Arial"/>
              </a:rPr>
              <a:t>)</a:t>
            </a:r>
            <a:r>
              <a:rPr lang="ja-JP" altLang="en-US" sz="2400" u="sng" dirty="0" smtClean="0">
                <a:latin typeface="Arial"/>
                <a:cs typeface="Arial"/>
              </a:rPr>
              <a:t>の場合</a:t>
            </a:r>
            <a:endParaRPr lang="en-US" altLang="ja-JP" sz="2400" u="sng" dirty="0" smtClean="0"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偏光の向きがゆらぎ</a:t>
            </a:r>
            <a:r>
              <a:rPr lang="en-US" altLang="ja-JP" sz="2400" dirty="0" smtClean="0">
                <a:latin typeface="Arial"/>
                <a:cs typeface="Arial"/>
              </a:rPr>
              <a:t>(</a:t>
            </a:r>
            <a:r>
              <a:rPr lang="ja-JP" altLang="en-US" sz="2400" dirty="0" smtClean="0">
                <a:latin typeface="Arial"/>
                <a:cs typeface="Arial"/>
              </a:rPr>
              <a:t>重力波</a:t>
            </a:r>
            <a:r>
              <a:rPr lang="en-US" altLang="ja-JP" sz="2400" dirty="0" smtClean="0">
                <a:latin typeface="Arial"/>
                <a:cs typeface="Arial"/>
              </a:rPr>
              <a:t>)</a:t>
            </a:r>
            <a:r>
              <a:rPr lang="ja-JP" altLang="en-US" sz="2400" dirty="0" smtClean="0">
                <a:latin typeface="Arial"/>
                <a:cs typeface="Arial"/>
              </a:rPr>
              <a:t>の進行方向に対して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45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度傾いている。</a:t>
            </a:r>
            <a:endParaRPr lang="en-US" altLang="ja-JP" sz="24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079476" y="1417638"/>
            <a:ext cx="3064887" cy="2993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308110" y="2223080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0000F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5489409" y="2224863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0000F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5923374" y="2224863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FF00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6402050" y="2224863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0000F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6863670" y="2224863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FF00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6595170" y="2255516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6595170" y="2898854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6595170" y="3542192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5958393" y="2522463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5962679" y="3177213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5962679" y="3831168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6847377" y="2529813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6851662" y="3193587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>
            <a:off x="6864792" y="3847542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7519500" y="2255516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519500" y="2898854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7519500" y="3542192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5729956" y="2264541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5729956" y="2907879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5729956" y="3551217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5380419" y="4258251"/>
            <a:ext cx="2520018" cy="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5902554" y="1813287"/>
            <a:ext cx="88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熱</a:t>
            </a:r>
            <a:endParaRPr kumimoji="1" lang="ja-JP" altLang="en-US" sz="24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54370" y="1818048"/>
            <a:ext cx="5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冷</a:t>
            </a:r>
            <a:endParaRPr kumimoji="1"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799612" y="1818048"/>
            <a:ext cx="91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熱</a:t>
            </a:r>
            <a:endParaRPr kumimoji="1" lang="ja-JP" altLang="en-US" sz="24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166150" y="1451096"/>
            <a:ext cx="1417328" cy="267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u="sng" dirty="0" smtClean="0">
                <a:latin typeface="ヒラギノ角ゴ Pro W6"/>
                <a:ea typeface="ヒラギノ角ゴ Pro W6"/>
                <a:cs typeface="ヒラギノ角ゴ Pro W6"/>
              </a:rPr>
              <a:t>密度揺らぎの場合</a:t>
            </a:r>
            <a:endParaRPr kumimoji="1" lang="ja-JP" altLang="en-US" sz="2000" u="sng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276977" y="1820605"/>
            <a:ext cx="5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冷</a:t>
            </a:r>
            <a:endParaRPr kumimoji="1"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452518" y="1833574"/>
            <a:ext cx="5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冷</a:t>
            </a:r>
            <a:endParaRPr kumimoji="1"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grpSp>
        <p:nvGrpSpPr>
          <p:cNvPr id="54" name="図形グループ 53"/>
          <p:cNvGrpSpPr/>
          <p:nvPr/>
        </p:nvGrpSpPr>
        <p:grpSpPr>
          <a:xfrm>
            <a:off x="4559431" y="4490077"/>
            <a:ext cx="4071478" cy="2081610"/>
            <a:chOff x="1370653" y="1728843"/>
            <a:chExt cx="5376896" cy="2692712"/>
          </a:xfrm>
        </p:grpSpPr>
        <p:sp>
          <p:nvSpPr>
            <p:cNvPr id="55" name="正方形/長方形 54"/>
            <p:cNvSpPr/>
            <p:nvPr/>
          </p:nvSpPr>
          <p:spPr>
            <a:xfrm>
              <a:off x="1370653" y="1728843"/>
              <a:ext cx="5376896" cy="2692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6" name="図 55"/>
            <p:cNvPicPr>
              <a:picLocks noChangeAspect="1"/>
            </p:cNvPicPr>
            <p:nvPr/>
          </p:nvPicPr>
          <p:blipFill rotWithShape="1">
            <a:blip r:embed="rId2"/>
            <a:srcRect b="32037"/>
            <a:stretch/>
          </p:blipFill>
          <p:spPr>
            <a:xfrm>
              <a:off x="1543982" y="2540000"/>
              <a:ext cx="4882218" cy="1590864"/>
            </a:xfrm>
            <a:prstGeom prst="rect">
              <a:avLst/>
            </a:prstGeom>
          </p:spPr>
        </p:pic>
        <p:cxnSp>
          <p:nvCxnSpPr>
            <p:cNvPr id="57" name="直線矢印コネクタ 56"/>
            <p:cNvCxnSpPr/>
            <p:nvPr/>
          </p:nvCxnSpPr>
          <p:spPr>
            <a:xfrm>
              <a:off x="1652119" y="4130864"/>
              <a:ext cx="4774081" cy="0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57"/>
            <p:cNvSpPr txBox="1"/>
            <p:nvPr/>
          </p:nvSpPr>
          <p:spPr>
            <a:xfrm>
              <a:off x="1543982" y="1939835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u="sng" dirty="0" smtClean="0">
                  <a:latin typeface="ヒラギノ角ゴ Pro W6"/>
                  <a:ea typeface="ヒラギノ角ゴ Pro W6"/>
                  <a:cs typeface="ヒラギノ角ゴ Pro W6"/>
                </a:rPr>
                <a:t>原始重力波の場合</a:t>
              </a:r>
              <a:endParaRPr kumimoji="1" lang="ja-JP" altLang="en-US" sz="2000" u="sng" dirty="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81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偏光のパターンが違う</a:t>
            </a:r>
            <a:r>
              <a:rPr lang="en-US" altLang="ja-JP" dirty="0" smtClean="0">
                <a:latin typeface="+mn-ea"/>
                <a:ea typeface="+mn-ea"/>
              </a:rPr>
              <a:t> !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DA8B-15AD-C446-A553-8572051A52A1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5665" y="652263"/>
            <a:ext cx="4162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パターンには２種類ある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8224" y="1321852"/>
            <a:ext cx="4162549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400" u="sng" dirty="0" smtClean="0">
                <a:latin typeface="Arial"/>
                <a:cs typeface="Arial"/>
              </a:rPr>
              <a:t>密度揺らぎの場合</a:t>
            </a:r>
            <a:endParaRPr lang="en-US" altLang="ja-JP" sz="2400" u="sng" dirty="0" smtClean="0"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偏光の向きがゆらぎの進行方向に対して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垂直</a:t>
            </a:r>
            <a:r>
              <a:rPr lang="ja-JP" altLang="en-US" sz="2400" dirty="0" smtClean="0">
                <a:latin typeface="Arial"/>
                <a:cs typeface="Arial"/>
              </a:rPr>
              <a:t>か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平行</a:t>
            </a:r>
            <a:r>
              <a:rPr lang="ja-JP" altLang="en-US" sz="2400" dirty="0" smtClean="0">
                <a:latin typeface="Arial"/>
                <a:cs typeface="Arial"/>
              </a:rPr>
              <a:t>。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8224" y="3569406"/>
            <a:ext cx="4162549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400" u="sng" dirty="0" smtClean="0">
                <a:latin typeface="Arial"/>
                <a:cs typeface="Arial"/>
              </a:rPr>
              <a:t>重力波</a:t>
            </a:r>
            <a:r>
              <a:rPr lang="en-US" altLang="ja-JP" sz="2400" u="sng" dirty="0" smtClean="0">
                <a:latin typeface="Arial"/>
                <a:cs typeface="Arial"/>
              </a:rPr>
              <a:t>(x</a:t>
            </a:r>
            <a:r>
              <a:rPr lang="ja-JP" altLang="en-US" sz="2400" u="sng" dirty="0" smtClean="0">
                <a:latin typeface="Arial"/>
                <a:cs typeface="Arial"/>
              </a:rPr>
              <a:t>モード</a:t>
            </a:r>
            <a:r>
              <a:rPr lang="en-US" altLang="ja-JP" sz="2400" u="sng" dirty="0" smtClean="0">
                <a:latin typeface="Arial"/>
                <a:cs typeface="Arial"/>
              </a:rPr>
              <a:t>)</a:t>
            </a:r>
            <a:r>
              <a:rPr lang="ja-JP" altLang="en-US" sz="2400" u="sng" dirty="0" smtClean="0">
                <a:latin typeface="Arial"/>
                <a:cs typeface="Arial"/>
              </a:rPr>
              <a:t>の場合</a:t>
            </a:r>
            <a:endParaRPr lang="en-US" altLang="ja-JP" sz="2400" u="sng" dirty="0" smtClean="0"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latin typeface="Arial"/>
                <a:cs typeface="Arial"/>
              </a:rPr>
              <a:t>偏光の向きがゆらぎ</a:t>
            </a:r>
            <a:r>
              <a:rPr lang="en-US" altLang="ja-JP" sz="2400" dirty="0" smtClean="0">
                <a:latin typeface="Arial"/>
                <a:cs typeface="Arial"/>
              </a:rPr>
              <a:t>(</a:t>
            </a:r>
            <a:r>
              <a:rPr lang="ja-JP" altLang="en-US" sz="2400" dirty="0" smtClean="0">
                <a:latin typeface="Arial"/>
                <a:cs typeface="Arial"/>
              </a:rPr>
              <a:t>重力波</a:t>
            </a:r>
            <a:r>
              <a:rPr lang="en-US" altLang="ja-JP" sz="2400" dirty="0" smtClean="0">
                <a:latin typeface="Arial"/>
                <a:cs typeface="Arial"/>
              </a:rPr>
              <a:t>)</a:t>
            </a:r>
            <a:r>
              <a:rPr lang="ja-JP" altLang="en-US" sz="2400" dirty="0" smtClean="0">
                <a:latin typeface="Arial"/>
                <a:cs typeface="Arial"/>
              </a:rPr>
              <a:t>の進行方向に対して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45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度傾いている。</a:t>
            </a:r>
            <a:endParaRPr lang="en-US" altLang="ja-JP" sz="24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060702" y="597767"/>
            <a:ext cx="3064887" cy="2993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289336" y="1403209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0000F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5470635" y="1404992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0000F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5904600" y="1404992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FF00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6383276" y="1404992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0000F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6844896" y="1404992"/>
            <a:ext cx="418382" cy="18801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50000">
                <a:srgbClr val="FF00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6576396" y="1435645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6576396" y="2078983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6576396" y="2722321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5939619" y="1702592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5943905" y="2357342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5943905" y="3011297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6828603" y="1709942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6832888" y="2373716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>
            <a:off x="6846018" y="3027671"/>
            <a:ext cx="379077" cy="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7500726" y="1435645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500726" y="2078983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7500726" y="2722321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5711182" y="1444670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5711182" y="2088008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5711182" y="2731346"/>
            <a:ext cx="0" cy="52112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5361645" y="3438380"/>
            <a:ext cx="2520018" cy="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5883780" y="993416"/>
            <a:ext cx="88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熱</a:t>
            </a:r>
            <a:endParaRPr kumimoji="1" lang="ja-JP" altLang="en-US" sz="24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35596" y="998177"/>
            <a:ext cx="5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冷</a:t>
            </a:r>
            <a:endParaRPr kumimoji="1"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780838" y="998177"/>
            <a:ext cx="91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熱</a:t>
            </a:r>
            <a:endParaRPr kumimoji="1" lang="ja-JP" altLang="en-US" sz="2400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147376" y="631225"/>
            <a:ext cx="1417328" cy="267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u="sng" dirty="0" smtClean="0">
                <a:latin typeface="ヒラギノ角ゴ Pro W6"/>
                <a:ea typeface="ヒラギノ角ゴ Pro W6"/>
                <a:cs typeface="ヒラギノ角ゴ Pro W6"/>
              </a:rPr>
              <a:t>密度揺らぎの場合</a:t>
            </a:r>
            <a:endParaRPr kumimoji="1" lang="ja-JP" altLang="en-US" sz="2000" u="sng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258203" y="1000734"/>
            <a:ext cx="5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冷</a:t>
            </a:r>
            <a:endParaRPr kumimoji="1"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433744" y="1013703"/>
            <a:ext cx="5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冷</a:t>
            </a:r>
            <a:endParaRPr kumimoji="1" lang="ja-JP" altLang="en-US" sz="2400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grpSp>
        <p:nvGrpSpPr>
          <p:cNvPr id="54" name="図形グループ 53"/>
          <p:cNvGrpSpPr/>
          <p:nvPr/>
        </p:nvGrpSpPr>
        <p:grpSpPr>
          <a:xfrm>
            <a:off x="4540657" y="3670206"/>
            <a:ext cx="4071478" cy="2081610"/>
            <a:chOff x="1370653" y="1728843"/>
            <a:chExt cx="5376896" cy="2692712"/>
          </a:xfrm>
        </p:grpSpPr>
        <p:sp>
          <p:nvSpPr>
            <p:cNvPr id="55" name="正方形/長方形 54"/>
            <p:cNvSpPr/>
            <p:nvPr/>
          </p:nvSpPr>
          <p:spPr>
            <a:xfrm>
              <a:off x="1370653" y="1728843"/>
              <a:ext cx="5376896" cy="2692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6" name="図 55"/>
            <p:cNvPicPr>
              <a:picLocks noChangeAspect="1"/>
            </p:cNvPicPr>
            <p:nvPr/>
          </p:nvPicPr>
          <p:blipFill rotWithShape="1">
            <a:blip r:embed="rId2"/>
            <a:srcRect b="32037"/>
            <a:stretch/>
          </p:blipFill>
          <p:spPr>
            <a:xfrm>
              <a:off x="1543982" y="2540000"/>
              <a:ext cx="4882218" cy="1590864"/>
            </a:xfrm>
            <a:prstGeom prst="rect">
              <a:avLst/>
            </a:prstGeom>
          </p:spPr>
        </p:pic>
        <p:cxnSp>
          <p:nvCxnSpPr>
            <p:cNvPr id="57" name="直線矢印コネクタ 56"/>
            <p:cNvCxnSpPr/>
            <p:nvPr/>
          </p:nvCxnSpPr>
          <p:spPr>
            <a:xfrm>
              <a:off x="1652119" y="4130864"/>
              <a:ext cx="4774081" cy="0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57"/>
            <p:cNvSpPr txBox="1"/>
            <p:nvPr/>
          </p:nvSpPr>
          <p:spPr>
            <a:xfrm>
              <a:off x="1543982" y="1939835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u="sng" dirty="0" smtClean="0">
                  <a:latin typeface="ヒラギノ角ゴ Pro W6"/>
                  <a:ea typeface="ヒラギノ角ゴ Pro W6"/>
                  <a:cs typeface="ヒラギノ角ゴ Pro W6"/>
                </a:rPr>
                <a:t>原始重力波の場合</a:t>
              </a:r>
              <a:endParaRPr kumimoji="1" lang="ja-JP" altLang="en-US" sz="2000" u="sng" dirty="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</p:grpSp>
      <p:sp>
        <p:nvSpPr>
          <p:cNvPr id="5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8232" y="336147"/>
            <a:ext cx="5185229" cy="547234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3000" dirty="0" smtClean="0"/>
              <a:t>パターンには２種類ある</a:t>
            </a:r>
            <a:endParaRPr kumimoji="1" lang="ja-JP" altLang="en-US" sz="3000" dirty="0"/>
          </a:p>
        </p:txBody>
      </p:sp>
      <p:sp>
        <p:nvSpPr>
          <p:cNvPr id="52" name="コンテンツ プレースホルダー 2"/>
          <p:cNvSpPr txBox="1">
            <a:spLocks/>
          </p:cNvSpPr>
          <p:nvPr/>
        </p:nvSpPr>
        <p:spPr>
          <a:xfrm>
            <a:off x="110043" y="1020068"/>
            <a:ext cx="4878611" cy="184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u="sng" dirty="0" smtClean="0"/>
              <a:t>E</a:t>
            </a:r>
            <a:r>
              <a:rPr lang="ja-JP" altLang="en-US" sz="2800" u="sng" dirty="0" smtClean="0"/>
              <a:t>モード</a:t>
            </a:r>
            <a:endParaRPr lang="en-US" altLang="ja-JP" sz="2800" u="sng" dirty="0" smtClean="0"/>
          </a:p>
          <a:p>
            <a:r>
              <a:rPr lang="ja-JP" altLang="en-US" sz="2400" dirty="0" smtClean="0"/>
              <a:t>偏光の向きがゆらぎの進行方向に対して垂直か平行。</a:t>
            </a:r>
            <a:endParaRPr lang="ja-JP" altLang="en-US" sz="2400" dirty="0"/>
          </a:p>
        </p:txBody>
      </p:sp>
      <p:sp>
        <p:nvSpPr>
          <p:cNvPr id="53" name="コンテンツ プレースホルダー 2"/>
          <p:cNvSpPr txBox="1">
            <a:spLocks/>
          </p:cNvSpPr>
          <p:nvPr/>
        </p:nvSpPr>
        <p:spPr>
          <a:xfrm>
            <a:off x="108232" y="3228377"/>
            <a:ext cx="4878611" cy="184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rgbClr val="FFFFFF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u="sng" dirty="0"/>
              <a:t>B</a:t>
            </a:r>
            <a:r>
              <a:rPr lang="ja-JP" altLang="en-US" sz="2800" u="sng" dirty="0" smtClean="0"/>
              <a:t>モード</a:t>
            </a:r>
            <a:endParaRPr lang="en-US" altLang="ja-JP" sz="2800" u="sng" dirty="0" smtClean="0"/>
          </a:p>
          <a:p>
            <a:r>
              <a:rPr lang="ja-JP" altLang="en-US" sz="2400" dirty="0" smtClean="0"/>
              <a:t>偏光の向きがゆらぎ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重力波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の進行方向に対して</a:t>
            </a:r>
            <a:r>
              <a:rPr lang="en-US" altLang="ja-JP" sz="2400" dirty="0" smtClean="0"/>
              <a:t>45</a:t>
            </a:r>
            <a:r>
              <a:rPr lang="ja-JP" altLang="en-US" sz="2400" dirty="0" smtClean="0"/>
              <a:t>度傾いている。</a:t>
            </a:r>
            <a:endParaRPr lang="ja-JP" altLang="en-US" sz="2400" dirty="0"/>
          </a:p>
        </p:txBody>
      </p:sp>
      <p:grpSp>
        <p:nvGrpSpPr>
          <p:cNvPr id="59" name="図形グループ 58"/>
          <p:cNvGrpSpPr/>
          <p:nvPr/>
        </p:nvGrpSpPr>
        <p:grpSpPr>
          <a:xfrm>
            <a:off x="5886545" y="415912"/>
            <a:ext cx="3064887" cy="2993885"/>
            <a:chOff x="1629820" y="734376"/>
            <a:chExt cx="4819678" cy="4482754"/>
          </a:xfrm>
        </p:grpSpPr>
        <p:sp>
          <p:nvSpPr>
            <p:cNvPr id="60" name="正方形/長方形 59"/>
            <p:cNvSpPr/>
            <p:nvPr/>
          </p:nvSpPr>
          <p:spPr>
            <a:xfrm>
              <a:off x="1629820" y="734376"/>
              <a:ext cx="4819678" cy="4482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2425448" y="1943037"/>
              <a:ext cx="657925" cy="281510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50000">
                  <a:srgbClr val="FF0000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3726000" y="1943037"/>
              <a:ext cx="657925" cy="281510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50000">
                  <a:srgbClr val="0000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041247" y="1943037"/>
              <a:ext cx="657925" cy="281510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50000">
                  <a:srgbClr val="FF0000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64" name="直線コネクタ 63"/>
            <p:cNvCxnSpPr/>
            <p:nvPr/>
          </p:nvCxnSpPr>
          <p:spPr>
            <a:xfrm>
              <a:off x="3068072" y="2002447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3068072" y="2965719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>
              <a:off x="3068072" y="3928991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flipH="1">
              <a:off x="3229028" y="2399639"/>
              <a:ext cx="596117" cy="0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H="1">
              <a:off x="3235767" y="3379998"/>
              <a:ext cx="596117" cy="0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H="1">
              <a:off x="3235767" y="4359167"/>
              <a:ext cx="596117" cy="0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H="1">
              <a:off x="4315983" y="2399639"/>
              <a:ext cx="596117" cy="0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H="1">
              <a:off x="4322722" y="3393511"/>
              <a:ext cx="596117" cy="0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4322722" y="4372680"/>
              <a:ext cx="596117" cy="0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5041247" y="1988934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>
              <a:off x="5041247" y="2952206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5041247" y="3915478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2425448" y="2002447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2425448" y="2965719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2425448" y="3928991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>
              <a:off x="5699172" y="2002447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5699172" y="2965719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5699172" y="3928991"/>
              <a:ext cx="0" cy="780274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/>
            <p:cNvCxnSpPr/>
            <p:nvPr/>
          </p:nvCxnSpPr>
          <p:spPr>
            <a:xfrm flipV="1">
              <a:off x="2119437" y="4987635"/>
              <a:ext cx="3962846" cy="0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テキスト ボックス 82"/>
            <p:cNvSpPr txBox="1"/>
            <p:nvPr/>
          </p:nvSpPr>
          <p:spPr>
            <a:xfrm>
              <a:off x="2121290" y="1376953"/>
              <a:ext cx="1394586" cy="69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0000"/>
                  </a:solidFill>
                  <a:latin typeface="ヒラギノ角ゴ Pro W6"/>
                  <a:ea typeface="ヒラギノ角ゴ Pro W6"/>
                  <a:cs typeface="ヒラギノ角ゴ Pro W6"/>
                </a:rPr>
                <a:t>熱い</a:t>
              </a:r>
              <a:endParaRPr kumimoji="1" lang="ja-JP" altLang="en-US" sz="2400" dirty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3191189" y="1373681"/>
              <a:ext cx="1749194" cy="69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0000FF"/>
                  </a:solidFill>
                  <a:latin typeface="ヒラギノ角ゴ Pro W6"/>
                  <a:ea typeface="ヒラギノ角ゴ Pro W6"/>
                  <a:cs typeface="ヒラギノ角ゴ Pro W6"/>
                </a:rPr>
                <a:t>冷たい</a:t>
              </a:r>
              <a:endParaRPr kumimoji="1" lang="ja-JP" altLang="en-US" sz="2400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4783333" y="1365088"/>
              <a:ext cx="1437039" cy="69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0000"/>
                  </a:solidFill>
                  <a:latin typeface="ヒラギノ角ゴ Pro W6"/>
                  <a:ea typeface="ヒラギノ角ゴ Pro W6"/>
                  <a:cs typeface="ヒラギノ角ゴ Pro W6"/>
                </a:rPr>
                <a:t>熱い</a:t>
              </a:r>
              <a:endParaRPr kumimoji="1" lang="ja-JP" altLang="en-US" sz="2400" dirty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1782489" y="784473"/>
              <a:ext cx="222881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u="sng" dirty="0" smtClean="0">
                  <a:latin typeface="ヒラギノ角ゴ Pro W6"/>
                  <a:ea typeface="ヒラギノ角ゴ Pro W6"/>
                  <a:cs typeface="ヒラギノ角ゴ Pro W6"/>
                </a:rPr>
                <a:t>密度揺らぎの場合</a:t>
              </a:r>
              <a:endParaRPr kumimoji="1" lang="ja-JP" altLang="en-US" sz="2000" u="sng" dirty="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</p:grpSp>
      <p:grpSp>
        <p:nvGrpSpPr>
          <p:cNvPr id="87" name="図形グループ 86"/>
          <p:cNvGrpSpPr/>
          <p:nvPr/>
        </p:nvGrpSpPr>
        <p:grpSpPr>
          <a:xfrm>
            <a:off x="4916081" y="3683965"/>
            <a:ext cx="4071478" cy="2081610"/>
            <a:chOff x="1370653" y="1728843"/>
            <a:chExt cx="5376896" cy="2692712"/>
          </a:xfrm>
        </p:grpSpPr>
        <p:sp>
          <p:nvSpPr>
            <p:cNvPr id="88" name="正方形/長方形 87"/>
            <p:cNvSpPr/>
            <p:nvPr/>
          </p:nvSpPr>
          <p:spPr>
            <a:xfrm>
              <a:off x="1370653" y="1728843"/>
              <a:ext cx="5376896" cy="2692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9" name="図 88"/>
            <p:cNvPicPr>
              <a:picLocks noChangeAspect="1"/>
            </p:cNvPicPr>
            <p:nvPr/>
          </p:nvPicPr>
          <p:blipFill rotWithShape="1">
            <a:blip r:embed="rId2"/>
            <a:srcRect b="32037"/>
            <a:stretch/>
          </p:blipFill>
          <p:spPr>
            <a:xfrm>
              <a:off x="1543982" y="2540000"/>
              <a:ext cx="4882218" cy="1590864"/>
            </a:xfrm>
            <a:prstGeom prst="rect">
              <a:avLst/>
            </a:prstGeom>
          </p:spPr>
        </p:pic>
        <p:cxnSp>
          <p:nvCxnSpPr>
            <p:cNvPr id="90" name="直線矢印コネクタ 89"/>
            <p:cNvCxnSpPr/>
            <p:nvPr/>
          </p:nvCxnSpPr>
          <p:spPr>
            <a:xfrm>
              <a:off x="1652119" y="4130864"/>
              <a:ext cx="4774081" cy="0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テキスト ボックス 90"/>
            <p:cNvSpPr txBox="1"/>
            <p:nvPr/>
          </p:nvSpPr>
          <p:spPr>
            <a:xfrm>
              <a:off x="1543982" y="1939835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u="sng" dirty="0" smtClean="0">
                  <a:latin typeface="ヒラギノ角ゴ Pro W6"/>
                  <a:ea typeface="ヒラギノ角ゴ Pro W6"/>
                  <a:cs typeface="ヒラギノ角ゴ Pro W6"/>
                </a:rPr>
                <a:t>原始重力波の場合</a:t>
              </a:r>
              <a:endParaRPr kumimoji="1" lang="ja-JP" altLang="en-US" sz="2000" u="sng" dirty="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</p:grpSp>
      <p:sp>
        <p:nvSpPr>
          <p:cNvPr id="92" name="正方形/長方形 91"/>
          <p:cNvSpPr/>
          <p:nvPr/>
        </p:nvSpPr>
        <p:spPr>
          <a:xfrm>
            <a:off x="162165" y="358656"/>
            <a:ext cx="8825394" cy="54069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/楕円 92"/>
          <p:cNvSpPr/>
          <p:nvPr/>
        </p:nvSpPr>
        <p:spPr>
          <a:xfrm>
            <a:off x="5407087" y="2475264"/>
            <a:ext cx="2230498" cy="21395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93"/>
          <p:cNvSpPr/>
          <p:nvPr/>
        </p:nvSpPr>
        <p:spPr>
          <a:xfrm>
            <a:off x="1051535" y="2424283"/>
            <a:ext cx="2230498" cy="21395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5" name="図形グループ 94"/>
          <p:cNvGrpSpPr/>
          <p:nvPr/>
        </p:nvGrpSpPr>
        <p:grpSpPr>
          <a:xfrm>
            <a:off x="426005" y="3210310"/>
            <a:ext cx="3786801" cy="608845"/>
            <a:chOff x="383830" y="4574405"/>
            <a:chExt cx="3786801" cy="608845"/>
          </a:xfrm>
        </p:grpSpPr>
        <p:cxnSp>
          <p:nvCxnSpPr>
            <p:cNvPr id="96" name="直線矢印コネクタ 95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図形グループ 101"/>
          <p:cNvGrpSpPr/>
          <p:nvPr/>
        </p:nvGrpSpPr>
        <p:grpSpPr>
          <a:xfrm rot="8077866">
            <a:off x="181974" y="3321736"/>
            <a:ext cx="3786801" cy="608845"/>
            <a:chOff x="383830" y="4574405"/>
            <a:chExt cx="3786801" cy="608845"/>
          </a:xfrm>
        </p:grpSpPr>
        <p:cxnSp>
          <p:nvCxnSpPr>
            <p:cNvPr id="103" name="直線矢印コネクタ 102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図形グループ 108"/>
          <p:cNvGrpSpPr/>
          <p:nvPr/>
        </p:nvGrpSpPr>
        <p:grpSpPr>
          <a:xfrm rot="2700032">
            <a:off x="390960" y="3327235"/>
            <a:ext cx="3786801" cy="608845"/>
            <a:chOff x="383830" y="4574405"/>
            <a:chExt cx="3786801" cy="608845"/>
          </a:xfrm>
        </p:grpSpPr>
        <p:cxnSp>
          <p:nvCxnSpPr>
            <p:cNvPr id="110" name="直線矢印コネクタ 109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図形グループ 115"/>
          <p:cNvGrpSpPr/>
          <p:nvPr/>
        </p:nvGrpSpPr>
        <p:grpSpPr>
          <a:xfrm rot="16200000">
            <a:off x="270728" y="3058547"/>
            <a:ext cx="3786801" cy="608845"/>
            <a:chOff x="383830" y="4574405"/>
            <a:chExt cx="3786801" cy="608845"/>
          </a:xfrm>
        </p:grpSpPr>
        <p:cxnSp>
          <p:nvCxnSpPr>
            <p:cNvPr id="117" name="直線矢印コネクタ 116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円/楕円 122"/>
          <p:cNvSpPr/>
          <p:nvPr/>
        </p:nvSpPr>
        <p:spPr>
          <a:xfrm>
            <a:off x="1833579" y="3199212"/>
            <a:ext cx="663651" cy="63708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24" name="図形グループ 123"/>
          <p:cNvGrpSpPr/>
          <p:nvPr/>
        </p:nvGrpSpPr>
        <p:grpSpPr>
          <a:xfrm>
            <a:off x="4768505" y="3213082"/>
            <a:ext cx="3786801" cy="608845"/>
            <a:chOff x="383830" y="4574405"/>
            <a:chExt cx="3786801" cy="608845"/>
          </a:xfrm>
        </p:grpSpPr>
        <p:cxnSp>
          <p:nvCxnSpPr>
            <p:cNvPr id="125" name="直線矢印コネクタ 124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図形グループ 130"/>
          <p:cNvGrpSpPr/>
          <p:nvPr/>
        </p:nvGrpSpPr>
        <p:grpSpPr>
          <a:xfrm rot="16200000">
            <a:off x="4617869" y="3069103"/>
            <a:ext cx="3786801" cy="608845"/>
            <a:chOff x="383830" y="4574405"/>
            <a:chExt cx="3786801" cy="608845"/>
          </a:xfrm>
        </p:grpSpPr>
        <p:cxnSp>
          <p:nvCxnSpPr>
            <p:cNvPr id="132" name="直線矢印コネクタ 131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図形グループ 137"/>
          <p:cNvGrpSpPr/>
          <p:nvPr/>
        </p:nvGrpSpPr>
        <p:grpSpPr>
          <a:xfrm rot="18825987">
            <a:off x="4730926" y="3102385"/>
            <a:ext cx="3786801" cy="608845"/>
            <a:chOff x="383830" y="4574405"/>
            <a:chExt cx="3786801" cy="608845"/>
          </a:xfrm>
        </p:grpSpPr>
        <p:cxnSp>
          <p:nvCxnSpPr>
            <p:cNvPr id="139" name="直線矢印コネクタ 138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図形グループ 144"/>
          <p:cNvGrpSpPr/>
          <p:nvPr/>
        </p:nvGrpSpPr>
        <p:grpSpPr>
          <a:xfrm rot="2681304">
            <a:off x="4733302" y="3322192"/>
            <a:ext cx="3786801" cy="608845"/>
            <a:chOff x="383830" y="4574405"/>
            <a:chExt cx="3786801" cy="608845"/>
          </a:xfrm>
        </p:grpSpPr>
        <p:cxnSp>
          <p:nvCxnSpPr>
            <p:cNvPr id="146" name="直線矢印コネクタ 145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円/楕円 151"/>
          <p:cNvSpPr/>
          <p:nvPr/>
        </p:nvSpPr>
        <p:spPr>
          <a:xfrm>
            <a:off x="6190510" y="3192878"/>
            <a:ext cx="663651" cy="63708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2129553" y="4906988"/>
            <a:ext cx="205838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latin typeface="ＤＦＰ太丸ゴシック体"/>
                <a:ea typeface="ＤＦＰ太丸ゴシック体"/>
                <a:cs typeface="ＤＦＰ太丸ゴシック体"/>
              </a:rPr>
              <a:t>E-mode!!</a:t>
            </a:r>
            <a:endParaRPr kumimoji="1" lang="ja-JP" altLang="en-US" sz="3200" i="1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54" name="テキスト ボックス 153"/>
          <p:cNvSpPr txBox="1"/>
          <p:nvPr/>
        </p:nvSpPr>
        <p:spPr>
          <a:xfrm>
            <a:off x="6069519" y="4906988"/>
            <a:ext cx="2060023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latin typeface="ＤＦＰ太丸ゴシック体"/>
                <a:ea typeface="ＤＦＰ太丸ゴシック体"/>
                <a:cs typeface="ＤＦＰ太丸ゴシック体"/>
              </a:rPr>
              <a:t>B-mode!!</a:t>
            </a:r>
            <a:endParaRPr kumimoji="1" lang="ja-JP" altLang="en-US" sz="3200" i="1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411744" y="534707"/>
            <a:ext cx="59298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ヒラギノ角ゴ Pro W6"/>
                <a:ea typeface="ヒラギノ角ゴ Pro W6"/>
                <a:cs typeface="ヒラギノ角ゴ Pro W6"/>
              </a:rPr>
              <a:t>様々な方向の揺らぎが重なると</a:t>
            </a:r>
            <a:endParaRPr kumimoji="1" lang="ja-JP" altLang="en-US" sz="32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28720" y="2309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4283" y="5965570"/>
            <a:ext cx="78670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 smtClean="0">
                <a:solidFill>
                  <a:srgbClr val="FF0000"/>
                </a:solidFill>
                <a:latin typeface="+mn-ea"/>
              </a:rPr>
              <a:t>偏光</a:t>
            </a:r>
            <a:r>
              <a:rPr kumimoji="1" lang="en-US" altLang="ja-JP" sz="3000" i="1" dirty="0" smtClean="0">
                <a:solidFill>
                  <a:srgbClr val="FF0000"/>
                </a:solidFill>
                <a:latin typeface="+mn-ea"/>
              </a:rPr>
              <a:t>B</a:t>
            </a:r>
            <a:r>
              <a:rPr kumimoji="1" lang="ja-JP" altLang="en-US" sz="3000" dirty="0" smtClean="0">
                <a:solidFill>
                  <a:srgbClr val="FF0000"/>
                </a:solidFill>
                <a:latin typeface="+mn-ea"/>
              </a:rPr>
              <a:t>モード</a:t>
            </a:r>
            <a:r>
              <a:rPr lang="ja-JP" altLang="en-US" sz="3000" dirty="0" smtClean="0">
                <a:solidFill>
                  <a:srgbClr val="FF0000"/>
                </a:solidFill>
                <a:latin typeface="+mn-ea"/>
              </a:rPr>
              <a:t>を通して原始重力波を検出出来る</a:t>
            </a:r>
            <a:r>
              <a:rPr lang="en-US" altLang="ja-JP" sz="3000" dirty="0" smtClean="0">
                <a:solidFill>
                  <a:srgbClr val="FF0000"/>
                </a:solidFill>
                <a:latin typeface="+mn-ea"/>
              </a:rPr>
              <a:t> !</a:t>
            </a:r>
            <a:endParaRPr kumimoji="1" lang="ja-JP" altLang="en-US" sz="3000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74283" y="1480125"/>
            <a:ext cx="5808482" cy="377161"/>
            <a:chOff x="574283" y="1480125"/>
            <a:chExt cx="5808482" cy="37716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574283" y="1480125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u="sng" dirty="0" smtClean="0"/>
                <a:t>密度揺らぎ</a:t>
              </a:r>
              <a:endParaRPr kumimoji="1" lang="ja-JP" altLang="en-US" u="sng" dirty="0"/>
            </a:p>
          </p:txBody>
        </p:sp>
        <p:sp>
          <p:nvSpPr>
            <p:cNvPr id="156" name="テキスト ボックス 155"/>
            <p:cNvSpPr txBox="1"/>
            <p:nvPr/>
          </p:nvSpPr>
          <p:spPr>
            <a:xfrm>
              <a:off x="4191728" y="1487954"/>
              <a:ext cx="2191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u="sng" dirty="0" smtClean="0"/>
                <a:t>原始重力波</a:t>
              </a:r>
              <a:r>
                <a:rPr lang="en-US" altLang="ja-JP" u="sng" dirty="0" smtClean="0"/>
                <a:t>(X</a:t>
              </a:r>
              <a:r>
                <a:rPr lang="ja-JP" altLang="en-US" u="sng" dirty="0" smtClean="0"/>
                <a:t>モード</a:t>
              </a:r>
              <a:r>
                <a:rPr lang="en-US" altLang="ja-JP" u="sng" dirty="0" smtClean="0"/>
                <a:t>)</a:t>
              </a:r>
              <a:endParaRPr kumimoji="1" lang="ja-JP" altLang="en-US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5004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123" grpId="0" animBg="1"/>
      <p:bldP spid="152" grpId="0" animBg="1"/>
      <p:bldP spid="153" grpId="0" animBg="1"/>
      <p:bldP spid="154" grpId="0" animBg="1"/>
      <p:bldP spid="5" grpId="0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54206</TotalTime>
  <Words>3239</Words>
  <Application>Microsoft Macintosh PowerPoint</Application>
  <PresentationFormat>画面に合わせる (4:3)</PresentationFormat>
  <Paragraphs>529</Paragraphs>
  <Slides>45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45</vt:i4>
      </vt:variant>
    </vt:vector>
  </HeadingPairs>
  <TitlesOfParts>
    <vt:vector size="47" baseType="lpstr">
      <vt:lpstr>ホワイト</vt:lpstr>
      <vt:lpstr>デザインの設定</vt:lpstr>
      <vt:lpstr>地上のCMB偏光観測実験による原始重力波探索の現状と 今後の展望</vt:lpstr>
      <vt:lpstr>目次</vt:lpstr>
      <vt:lpstr>高エネルギー現象へのアプローチの仕方</vt:lpstr>
      <vt:lpstr>高エネルギー現象へのアプローチの仕方</vt:lpstr>
      <vt:lpstr>CMB偏光について</vt:lpstr>
      <vt:lpstr>CMB偏光について</vt:lpstr>
      <vt:lpstr>温度揺らぎの起源は？</vt:lpstr>
      <vt:lpstr>偏光のパターンが違う !</vt:lpstr>
      <vt:lpstr>偏光のパターンが違う !</vt:lpstr>
      <vt:lpstr>干渉計実験との違い</vt:lpstr>
      <vt:lpstr>CMB偏光実験のアプローチ</vt:lpstr>
      <vt:lpstr>CMB偏光観測用検出器</vt:lpstr>
      <vt:lpstr>CMB偏光実験のアプローチ</vt:lpstr>
      <vt:lpstr>PowerPoint プレゼンテーション</vt:lpstr>
      <vt:lpstr>偏光Bモードパワースペクトル</vt:lpstr>
      <vt:lpstr>重力レンズ偏光Bモード</vt:lpstr>
      <vt:lpstr>重力レンズ偏光Bモードの応用例</vt:lpstr>
      <vt:lpstr>偏光Bモードパワースペクトル</vt:lpstr>
      <vt:lpstr>偏光Bモードパワースペクトル</vt:lpstr>
      <vt:lpstr>PowerPoint プレゼンテーション</vt:lpstr>
      <vt:lpstr>偏光Bモード探索の現状 (2002-2013年)</vt:lpstr>
      <vt:lpstr>偏光Bモードに関する過去１年の出来事</vt:lpstr>
      <vt:lpstr>偏光Bモードに関する過去１年の出来事</vt:lpstr>
      <vt:lpstr>偏光Bモードに関する過去１年の出来事</vt:lpstr>
      <vt:lpstr>偏光Bモード観測の現状 (3/17)</vt:lpstr>
      <vt:lpstr>BICEP2の結果について</vt:lpstr>
      <vt:lpstr>BICEP2の結果</vt:lpstr>
      <vt:lpstr>他実験との相互相関 (未知のバイアスの評価)</vt:lpstr>
      <vt:lpstr>前景放射について</vt:lpstr>
      <vt:lpstr>新しいPlanck ダスト偏光 (353GHz)</vt:lpstr>
      <vt:lpstr>Tension with Planck ?</vt:lpstr>
      <vt:lpstr>Tension with Planck ?</vt:lpstr>
      <vt:lpstr>今後の地上偏光観測の展望</vt:lpstr>
      <vt:lpstr>地上偏光観測の今後の展望 </vt:lpstr>
      <vt:lpstr>POLARBEAR コラボレーション</vt:lpstr>
      <vt:lpstr>POLARBEAR-2 レシーバシステム</vt:lpstr>
      <vt:lpstr>POLARBEAR-2 レシーバ</vt:lpstr>
      <vt:lpstr>期待される結果(統計感度)</vt:lpstr>
      <vt:lpstr>Simons Array 計画</vt:lpstr>
      <vt:lpstr>期待される結果 (まだ皮算用です)</vt:lpstr>
      <vt:lpstr>さらにその後の展望 </vt:lpstr>
      <vt:lpstr>GroundBIRD</vt:lpstr>
      <vt:lpstr>今後数〜10年は４実験に注目</vt:lpstr>
      <vt:lpstr>まとめ</vt:lpstr>
      <vt:lpstr>まとめ</vt:lpstr>
    </vt:vector>
  </TitlesOfParts>
  <Company>High Energy Accerelator Research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HASEGAWA MASAYA</dc:creator>
  <cp:lastModifiedBy>HASEGAWA MASAYA</cp:lastModifiedBy>
  <cp:revision>506</cp:revision>
  <cp:lastPrinted>2013-09-19T04:23:54Z</cp:lastPrinted>
  <dcterms:created xsi:type="dcterms:W3CDTF">2012-06-29T02:43:32Z</dcterms:created>
  <dcterms:modified xsi:type="dcterms:W3CDTF">2014-09-19T05:59:46Z</dcterms:modified>
</cp:coreProperties>
</file>