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58" r:id="rId5"/>
    <p:sldId id="261" r:id="rId6"/>
    <p:sldId id="276" r:id="rId7"/>
    <p:sldId id="272" r:id="rId8"/>
    <p:sldId id="273" r:id="rId9"/>
    <p:sldId id="277" r:id="rId10"/>
    <p:sldId id="265" r:id="rId11"/>
    <p:sldId id="266" r:id="rId12"/>
    <p:sldId id="278" r:id="rId13"/>
    <p:sldId id="271" r:id="rId14"/>
    <p:sldId id="274" r:id="rId15"/>
    <p:sldId id="284" r:id="rId16"/>
    <p:sldId id="282" r:id="rId17"/>
    <p:sldId id="279" r:id="rId18"/>
    <p:sldId id="268" r:id="rId19"/>
    <p:sldId id="270" r:id="rId20"/>
    <p:sldId id="275" r:id="rId21"/>
    <p:sldId id="286" r:id="rId22"/>
    <p:sldId id="280" r:id="rId23"/>
    <p:sldId id="285" r:id="rId24"/>
    <p:sldId id="283" r:id="rId25"/>
    <p:sldId id="259" r:id="rId26"/>
    <p:sldId id="281" r:id="rId27"/>
    <p:sldId id="263" r:id="rId28"/>
    <p:sldId id="287" r:id="rId2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image" Target="../media/image4.w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87666-983C-CC48-BCD8-E49FB0A70DB7}" type="datetimeFigureOut">
              <a:rPr kumimoji="1" lang="ja-JP" altLang="en-US" smtClean="0"/>
              <a:t>12/06/30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BF1DC-945D-4D46-AE19-6CA61EE0CC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191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B5C8-E4EB-AC40-B404-ED6814D864B8}" type="datetimeFigureOut">
              <a:rPr kumimoji="1" lang="ja-JP" altLang="en-US" smtClean="0"/>
              <a:t>12/06/30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0AE4-CA67-5143-BCF6-199A2E0FFD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5099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5C272-ADE3-45DB-A6F4-41839FA4BE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70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8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3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40E6-39F3-964F-A95B-D94694DC9E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720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6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3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3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96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09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83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51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76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B374-62D9-A444-A183-090293A6C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7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8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image" Target="../media/image10.jpeg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685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加速器実験に</a:t>
            </a:r>
            <a:r>
              <a:rPr lang="ja-JP" altLang="en-US" dirty="0" smtClean="0"/>
              <a:t>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空気</a:t>
            </a:r>
            <a:r>
              <a:rPr lang="ja-JP" altLang="en-US" dirty="0"/>
              <a:t>シャワーモデル</a:t>
            </a:r>
            <a:r>
              <a:rPr lang="ja-JP" altLang="en-US" dirty="0" smtClean="0"/>
              <a:t>制限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（レビュー）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1552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さこ隆志</a:t>
            </a:r>
            <a:endParaRPr kumimoji="1" lang="en-US" altLang="ja-JP" dirty="0" smtClean="0"/>
          </a:p>
          <a:p>
            <a:r>
              <a:rPr lang="ja-JP" altLang="en-US" dirty="0" smtClean="0"/>
              <a:t>名大</a:t>
            </a:r>
            <a:r>
              <a:rPr lang="en-US" altLang="ja-JP" dirty="0" smtClean="0"/>
              <a:t>STE/KMI</a:t>
            </a:r>
          </a:p>
          <a:p>
            <a:endParaRPr kumimoji="1" lang="en-US" altLang="ja-JP" dirty="0"/>
          </a:p>
          <a:p>
            <a:r>
              <a:rPr lang="ja-JP" altLang="en-US" sz="2400" dirty="0" smtClean="0"/>
              <a:t>参考資料：</a:t>
            </a:r>
            <a:r>
              <a:rPr lang="en-US" altLang="ja-JP" sz="2400" dirty="0" smtClean="0"/>
              <a:t>UHECR2012 (</a:t>
            </a:r>
            <a:r>
              <a:rPr lang="en-US" altLang="ja-JP" sz="2400" dirty="0" err="1" smtClean="0"/>
              <a:t>Y.Itow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R.Engel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T.Pierog</a:t>
            </a:r>
            <a:r>
              <a:rPr lang="en-US" altLang="ja-JP" sz="2400" dirty="0" smtClean="0"/>
              <a:t>) 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36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5065" y="274638"/>
            <a:ext cx="5562600" cy="1143000"/>
          </a:xfrm>
        </p:spPr>
        <p:txBody>
          <a:bodyPr/>
          <a:lstStyle/>
          <a:p>
            <a:r>
              <a:rPr lang="ja-JP" altLang="en-US" dirty="0" smtClean="0"/>
              <a:t>メソン多重度</a:t>
            </a:r>
            <a:r>
              <a:rPr kumimoji="1" lang="en-US" altLang="ja-JP" dirty="0" smtClean="0"/>
              <a:t>@central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3" y="1621210"/>
            <a:ext cx="4127500" cy="42037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57" y="1716795"/>
            <a:ext cx="3987800" cy="39878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49590" y="5734912"/>
            <a:ext cx="51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D.D’Enterria</a:t>
            </a:r>
            <a:r>
              <a:rPr lang="en-US" altLang="ja-JP" dirty="0"/>
              <a:t> </a:t>
            </a:r>
            <a:r>
              <a:rPr lang="en-US" altLang="ja-JP" dirty="0" smtClean="0"/>
              <a:t>et al., </a:t>
            </a:r>
            <a:r>
              <a:rPr lang="en-US" altLang="ja-JP" dirty="0" err="1" smtClean="0"/>
              <a:t>Astropart</a:t>
            </a:r>
            <a:r>
              <a:rPr lang="en-US" altLang="ja-JP" dirty="0" smtClean="0"/>
              <a:t>. Phys., 35 (2011) 98-113</a:t>
            </a:r>
            <a:endParaRPr kumimoji="1" lang="ja-JP" altLang="en-US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6019800" y="126354"/>
            <a:ext cx="3124200" cy="1513898"/>
            <a:chOff x="6019800" y="126354"/>
            <a:chExt cx="3124200" cy="1513898"/>
          </a:xfrm>
        </p:grpSpPr>
        <p:pic>
          <p:nvPicPr>
            <p:cNvPr id="10" name="Picture 18" descr="C:\Documents and Settings\研究用\My Documents\LHCf\ppt\D論\公聴会\fig\psudorapidity_090314tm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6354"/>
              <a:ext cx="3124200" cy="151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6788414" y="199319"/>
              <a:ext cx="153765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76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925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前方</a:t>
            </a:r>
            <a:r>
              <a:rPr lang="en-US" altLang="ja-JP" dirty="0" smtClean="0"/>
              <a:t>tracker, </a:t>
            </a:r>
            <a:r>
              <a:rPr lang="ja-JP" altLang="en-US" dirty="0" smtClean="0"/>
              <a:t>カロリーメータ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3316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TOTEM T2 </a:t>
            </a:r>
            <a:r>
              <a:rPr lang="en-US" altLang="ja-JP" sz="2000" dirty="0" smtClean="0">
                <a:solidFill>
                  <a:srgbClr val="0000FF"/>
                </a:solidFill>
              </a:rPr>
              <a:t>(EPL</a:t>
            </a:r>
            <a:r>
              <a:rPr lang="en-US" altLang="ja-JP" sz="2000" dirty="0">
                <a:solidFill>
                  <a:srgbClr val="0000FF"/>
                </a:solidFill>
              </a:rPr>
              <a:t>, 98 (2012) 31002)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LHCb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(EPJC </a:t>
            </a:r>
            <a:r>
              <a:rPr lang="en-US" altLang="ja-JP" sz="2000" dirty="0">
                <a:solidFill>
                  <a:srgbClr val="0000FF"/>
                </a:solidFill>
              </a:rPr>
              <a:t>(2012) 72:1947 )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CMS HF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(</a:t>
            </a:r>
            <a:r>
              <a:rPr lang="en-US" altLang="ja-JP" sz="2000" dirty="0" smtClean="0">
                <a:solidFill>
                  <a:srgbClr val="0000FF"/>
                </a:solidFill>
              </a:rPr>
              <a:t>JHEP</a:t>
            </a:r>
            <a:r>
              <a:rPr lang="en-US" altLang="ja-JP" sz="2000" dirty="0">
                <a:solidFill>
                  <a:srgbClr val="0000FF"/>
                </a:solidFill>
              </a:rPr>
              <a:t>, 11 (2011) </a:t>
            </a:r>
            <a:r>
              <a:rPr lang="en-US" altLang="ja-JP" sz="2000" dirty="0" smtClean="0">
                <a:solidFill>
                  <a:srgbClr val="0000FF"/>
                </a:solidFill>
              </a:rPr>
              <a:t>148) 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CMS CASTOR </a:t>
            </a:r>
            <a:r>
              <a:rPr lang="en-US" altLang="ja-JP" sz="2000" dirty="0" smtClean="0">
                <a:solidFill>
                  <a:srgbClr val="0000FF"/>
                </a:solidFill>
              </a:rPr>
              <a:t>(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η</a:t>
            </a:r>
            <a:r>
              <a:rPr lang="en-US" altLang="ja-JP" sz="2000" dirty="0" smtClean="0">
                <a:solidFill>
                  <a:srgbClr val="0000FF"/>
                </a:solidFill>
              </a:rPr>
              <a:t> = 5.2-6.6; preliminary)</a:t>
            </a:r>
          </a:p>
          <a:p>
            <a:r>
              <a:rPr lang="en-US" altLang="ja-JP" dirty="0" err="1" smtClean="0">
                <a:solidFill>
                  <a:srgbClr val="0000FF"/>
                </a:solidFill>
              </a:rPr>
              <a:t>LHCf</a:t>
            </a:r>
            <a:r>
              <a:rPr lang="en-US" altLang="ja-JP" sz="2000" dirty="0" smtClean="0">
                <a:solidFill>
                  <a:srgbClr val="0000FF"/>
                </a:solidFill>
              </a:rPr>
              <a:t>  (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arXiv;hep-ex</a:t>
            </a:r>
            <a:r>
              <a:rPr lang="en-US" altLang="ja-JP" sz="2000" dirty="0" smtClean="0">
                <a:solidFill>
                  <a:srgbClr val="0000FF"/>
                </a:solidFill>
              </a:rPr>
              <a:t>/1205.4578)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r>
              <a:rPr lang="en-US" altLang="ja-JP" sz="2400" dirty="0" smtClean="0"/>
              <a:t>RHIC </a:t>
            </a:r>
            <a:r>
              <a:rPr lang="en-US" altLang="ja-JP" sz="2400" dirty="0"/>
              <a:t>BRAHMS </a:t>
            </a:r>
            <a:r>
              <a:rPr lang="en-US" altLang="ja-JP" sz="1600" dirty="0"/>
              <a:t>(</a:t>
            </a:r>
            <a:r>
              <a:rPr lang="en-US" altLang="ja-JP" sz="1600" dirty="0" err="1"/>
              <a:t>arXiv:hep-ex</a:t>
            </a:r>
            <a:r>
              <a:rPr lang="en-US" altLang="ja-JP" sz="1600" dirty="0"/>
              <a:t>/0701041</a:t>
            </a:r>
            <a:r>
              <a:rPr lang="en-US" altLang="ja-JP" sz="1600" dirty="0" smtClean="0"/>
              <a:t>)</a:t>
            </a:r>
          </a:p>
          <a:p>
            <a:r>
              <a:rPr lang="en-US" altLang="ja-JP" sz="2400" dirty="0" err="1" smtClean="0"/>
              <a:t>SppS</a:t>
            </a:r>
            <a:r>
              <a:rPr lang="en-US" altLang="ja-JP" sz="2400" dirty="0" smtClean="0"/>
              <a:t> UA7 </a:t>
            </a:r>
            <a:r>
              <a:rPr lang="en-US" altLang="ja-JP" sz="1600" dirty="0" smtClean="0"/>
              <a:t>(PLB, 242 (1990) 531-535)</a:t>
            </a:r>
            <a:endParaRPr lang="en-US" altLang="ja-JP" sz="1600" dirty="0"/>
          </a:p>
          <a:p>
            <a:r>
              <a:rPr kumimoji="1" lang="en-US" altLang="ja-JP" sz="2400" dirty="0" smtClean="0"/>
              <a:t>ISR </a:t>
            </a:r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Nucl</a:t>
            </a:r>
            <a:r>
              <a:rPr kumimoji="1" lang="en-US" altLang="ja-JP" sz="1600" dirty="0" smtClean="0"/>
              <a:t>. Phys., B109 (1976) 347-356)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2012-6-30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00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755" y="69813"/>
            <a:ext cx="5510204" cy="147315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TOTEM T2 tracker, </a:t>
            </a:r>
            <a:r>
              <a:rPr kumimoji="1" lang="en-US" altLang="ja-JP" dirty="0" err="1" smtClean="0"/>
              <a:t>LHCb</a:t>
            </a:r>
            <a:r>
              <a:rPr kumimoji="1" lang="en-US" altLang="ja-JP" dirty="0" smtClean="0"/>
              <a:t>; </a:t>
            </a:r>
            <a:r>
              <a:rPr kumimoji="1" lang="ja-JP" altLang="en-US" dirty="0" smtClean="0"/>
              <a:t>前方メソン多重度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8" y="1688809"/>
            <a:ext cx="4547621" cy="332241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13" y="2935732"/>
            <a:ext cx="4558487" cy="320409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97755" y="5420858"/>
            <a:ext cx="421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Presentation at QCD at Cosmic Energies - V</a:t>
            </a:r>
            <a:endParaRPr kumimoji="1" lang="ja-JP" altLang="en-US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6019800" y="126354"/>
            <a:ext cx="3124200" cy="1513898"/>
            <a:chOff x="6019800" y="126354"/>
            <a:chExt cx="3124200" cy="1513898"/>
          </a:xfrm>
        </p:grpSpPr>
        <p:pic>
          <p:nvPicPr>
            <p:cNvPr id="10" name="Picture 18" descr="C:\Documents and Settings\研究用\My Documents\LHCf\ppt\D論\公聴会\fig\psudorapidity_090314tm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6354"/>
              <a:ext cx="3124200" cy="151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6953485" y="213777"/>
              <a:ext cx="184612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599301" y="213777"/>
              <a:ext cx="184612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124200" y="2038058"/>
            <a:ext cx="66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LHCb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547851" y="2839090"/>
            <a:ext cx="864331" cy="11841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4412182" y="2839090"/>
            <a:ext cx="4588592" cy="21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547851" y="4023196"/>
            <a:ext cx="1394292" cy="17669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216983" y="4119838"/>
            <a:ext cx="11542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TOTEM T2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5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5455590" cy="141853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CMS HF 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(</a:t>
            </a:r>
            <a:r>
              <a:rPr kumimoji="1" lang="en-US" altLang="ja-JP" sz="3600" dirty="0" err="1" smtClean="0"/>
              <a:t>Hadronic</a:t>
            </a:r>
            <a:r>
              <a:rPr kumimoji="1" lang="en-US" altLang="ja-JP" sz="3600" dirty="0" smtClean="0"/>
              <a:t> Forward Calorimeter)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0" y="1637420"/>
            <a:ext cx="3541675" cy="44243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45" y="1640252"/>
            <a:ext cx="3600059" cy="446246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146295" y="5980346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CMS Collaboration, JHEP, 11 (2011) 148 </a:t>
            </a:r>
            <a:endParaRPr kumimoji="1" lang="ja-JP" altLang="en-US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019800" y="126354"/>
            <a:ext cx="3124200" cy="1513898"/>
            <a:chOff x="6019800" y="126354"/>
            <a:chExt cx="3124200" cy="1513898"/>
          </a:xfrm>
        </p:grpSpPr>
        <p:pic>
          <p:nvPicPr>
            <p:cNvPr id="11" name="Picture 18" descr="C:\Documents and Settings\研究用\My Documents\LHCf\ppt\D論\公聴会\fig\psudorapidity_090314tm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6354"/>
              <a:ext cx="3124200" cy="151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8567117" y="205889"/>
              <a:ext cx="84390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221219" y="205889"/>
              <a:ext cx="84390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38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306" y="260529"/>
            <a:ext cx="5428278" cy="913805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LHCf</a:t>
            </a:r>
            <a:r>
              <a:rPr lang="en-US" altLang="ja-JP" dirty="0" smtClean="0"/>
              <a:t>;</a:t>
            </a:r>
            <a:br>
              <a:rPr lang="en-US" altLang="ja-JP" dirty="0" smtClean="0"/>
            </a:br>
            <a:r>
              <a:rPr lang="en-US" altLang="ja-JP" dirty="0" smtClean="0"/>
              <a:t> π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P</a:t>
            </a:r>
            <a:r>
              <a:rPr kumimoji="1" lang="en-US" altLang="ja-JP" baseline="-25000" dirty="0" smtClean="0"/>
              <a:t>T</a:t>
            </a:r>
            <a:r>
              <a:rPr kumimoji="1" lang="ja-JP" altLang="en-US" dirty="0" smtClean="0"/>
              <a:t>分布（</a:t>
            </a:r>
            <a:r>
              <a:rPr lang="en-US" altLang="ja-JP" dirty="0" smtClean="0"/>
              <a:t>rapidity</a:t>
            </a:r>
            <a:r>
              <a:rPr kumimoji="1" lang="ja-JP" altLang="en-US" dirty="0" smtClean="0"/>
              <a:t>別）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4075-202C-DE4B-A252-FA4691EC1381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71490"/>
            <a:ext cx="7599488" cy="49521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05186" y="6359125"/>
            <a:ext cx="391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LHCf</a:t>
            </a:r>
            <a:r>
              <a:rPr lang="en-US" altLang="ja-JP" dirty="0" smtClean="0"/>
              <a:t> Collaboration</a:t>
            </a:r>
            <a:r>
              <a:rPr kumimoji="1" lang="en-US" altLang="ja-JP" dirty="0" smtClean="0"/>
              <a:t>, arXiv1205.4578</a:t>
            </a:r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6019800" y="126354"/>
            <a:ext cx="3124200" cy="1513898"/>
            <a:chOff x="6019800" y="126354"/>
            <a:chExt cx="3124200" cy="1513898"/>
          </a:xfrm>
        </p:grpSpPr>
        <p:pic>
          <p:nvPicPr>
            <p:cNvPr id="7" name="Picture 18" descr="C:\Documents and Settings\研究用\My Documents\LHCf\ppt\D論\公聴会\fig\psudorapidity_090314tm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6354"/>
              <a:ext cx="3124200" cy="151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6246085" y="210869"/>
              <a:ext cx="252058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230565" y="211363"/>
              <a:ext cx="252058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816308" y="205889"/>
              <a:ext cx="252058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800788" y="206383"/>
              <a:ext cx="252058" cy="1184150"/>
            </a:xfrm>
            <a:prstGeom prst="rect">
              <a:avLst/>
            </a:prstGeom>
            <a:solidFill>
              <a:srgbClr val="FF6600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70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8320" y="274638"/>
            <a:ext cx="6652309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BRAHMS</a:t>
            </a:r>
            <a:r>
              <a:rPr lang="en-US" altLang="ja-JP" dirty="0" smtClean="0"/>
              <a:t>@RHIC (200GeV p-p)</a:t>
            </a:r>
            <a:br>
              <a:rPr lang="en-US" altLang="ja-JP" dirty="0" smtClean="0"/>
            </a:br>
            <a:r>
              <a:rPr lang="en-US" altLang="ja-JP" dirty="0" smtClean="0"/>
              <a:t>UA7@SppS (630GeV p-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bar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80" y="1611150"/>
            <a:ext cx="3945233" cy="50551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01" y="1575383"/>
            <a:ext cx="3660546" cy="49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799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ISR</a:t>
            </a:r>
            <a:r>
              <a:rPr kumimoji="1" lang="ja-JP" altLang="en-US" dirty="0" smtClean="0"/>
              <a:t>前方中性子スペクトル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67" y="1220599"/>
            <a:ext cx="5254713" cy="426128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03901" y="5705193"/>
            <a:ext cx="44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注</a:t>
            </a:r>
            <a:r>
              <a:rPr lang="ja-JP" altLang="en-US" dirty="0" smtClean="0"/>
              <a:t>：</a:t>
            </a:r>
            <a:r>
              <a:rPr kumimoji="1" lang="en-US" altLang="ja-JP" dirty="0" smtClean="0"/>
              <a:t> HERA e-p collision</a:t>
            </a:r>
            <a:r>
              <a:rPr kumimoji="1" lang="ja-JP" altLang="en-US" dirty="0" smtClean="0"/>
              <a:t>の前方中性子もある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45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2763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3. </a:t>
            </a:r>
            <a:r>
              <a:rPr kumimoji="1" lang="ja-JP" altLang="en-US" dirty="0" smtClean="0"/>
              <a:t>原子核効果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59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25" y="1061467"/>
            <a:ext cx="4211063" cy="42434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92064" y="5209338"/>
            <a:ext cx="467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/>
              <a:t>The STAR Collaboration, PRL 97 (2006) 152302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6981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RHIC d-Au √</a:t>
            </a:r>
            <a:r>
              <a:rPr lang="en-US" altLang="ja-JP" sz="3200" dirty="0" err="1"/>
              <a:t>s</a:t>
            </a:r>
            <a:r>
              <a:rPr lang="en-US" altLang="ja-JP" sz="3200" baseline="-25000" dirty="0" err="1"/>
              <a:t>NN</a:t>
            </a:r>
            <a:r>
              <a:rPr lang="en-US" altLang="ja-JP" sz="3200" dirty="0"/>
              <a:t> = 200GeV; </a:t>
            </a:r>
            <a:r>
              <a:rPr lang="ja-JP" altLang="en-US" sz="3200" dirty="0"/>
              <a:t>前方</a:t>
            </a:r>
            <a:r>
              <a:rPr lang="ja-JP" altLang="en-US" sz="3200" dirty="0" smtClean="0"/>
              <a:t>メソン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6873" y="5667097"/>
            <a:ext cx="693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RHIC d-Au</a:t>
            </a:r>
            <a:r>
              <a:rPr kumimoji="1" lang="ja-JP" altLang="en-US" sz="2000" dirty="0" smtClean="0"/>
              <a:t>以外、原子核衝突はこれまで重イオン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Pb</a:t>
            </a:r>
            <a:r>
              <a:rPr kumimoji="1" lang="en-US" altLang="ja-JP" sz="2000" dirty="0" smtClean="0"/>
              <a:t>, Au)</a:t>
            </a:r>
            <a:r>
              <a:rPr lang="ja-JP" altLang="en-US" sz="2000" dirty="0" smtClean="0"/>
              <a:t>のみ</a:t>
            </a:r>
            <a:endParaRPr lang="en-US" altLang="ja-JP" sz="20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2000" dirty="0" smtClean="0"/>
              <a:t>今後、</a:t>
            </a:r>
            <a:r>
              <a:rPr lang="en-US" altLang="ja-JP" sz="2000" dirty="0" smtClean="0"/>
              <a:t>p(d)-</a:t>
            </a:r>
            <a:r>
              <a:rPr lang="ja-JP" altLang="en-US" sz="2000" dirty="0" smtClean="0"/>
              <a:t>重イオン、</a:t>
            </a:r>
            <a:r>
              <a:rPr lang="en-US" altLang="ja-JP" sz="2000" dirty="0" smtClean="0"/>
              <a:t>p(d)-</a:t>
            </a:r>
            <a:r>
              <a:rPr lang="ja-JP" altLang="en-US" sz="2000" dirty="0" smtClean="0"/>
              <a:t>軽イオンに注目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3040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3673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今後の加速器実験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dirty="0" smtClean="0"/>
              <a:t>LHC p-</a:t>
            </a:r>
            <a:r>
              <a:rPr kumimoji="1" lang="en-US" altLang="ja-JP" sz="2800" dirty="0" err="1" smtClean="0"/>
              <a:t>Pb</a:t>
            </a:r>
            <a:endParaRPr kumimoji="1" lang="en-US" altLang="ja-JP" sz="2800" dirty="0" smtClean="0"/>
          </a:p>
          <a:p>
            <a:pPr lvl="1"/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月に実施　</a:t>
            </a:r>
            <a:r>
              <a:rPr lang="en-US" altLang="ja-JP" dirty="0" smtClean="0"/>
              <a:t>(3.5-4)Z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/beam</a:t>
            </a:r>
            <a:endParaRPr kumimoji="1" lang="en-US" altLang="ja-JP" dirty="0" smtClean="0"/>
          </a:p>
          <a:p>
            <a:r>
              <a:rPr lang="en-US" altLang="ja-JP" sz="2800" dirty="0" smtClean="0"/>
              <a:t>LHC 14TeV p-p</a:t>
            </a:r>
          </a:p>
          <a:p>
            <a:pPr lvl="1"/>
            <a:r>
              <a:rPr lang="en-US" altLang="ja-JP" dirty="0" smtClean="0"/>
              <a:t>2014</a:t>
            </a:r>
            <a:r>
              <a:rPr lang="ja-JP" altLang="en-US" dirty="0" smtClean="0"/>
              <a:t>年後半</a:t>
            </a:r>
            <a:r>
              <a:rPr lang="en-US" altLang="ja-JP" dirty="0" smtClean="0"/>
              <a:t> commissioning, 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- physics</a:t>
            </a:r>
          </a:p>
          <a:p>
            <a:pPr lvl="1"/>
            <a:r>
              <a:rPr lang="en-US" altLang="ja-JP" dirty="0" err="1"/>
              <a:t>E</a:t>
            </a:r>
            <a:r>
              <a:rPr lang="en-US" altLang="ja-JP" baseline="-25000" dirty="0" err="1"/>
              <a:t>lab</a:t>
            </a:r>
            <a:r>
              <a:rPr lang="en-US" altLang="ja-JP" dirty="0"/>
              <a:t>=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17</a:t>
            </a:r>
            <a:r>
              <a:rPr lang="en-US" altLang="ja-JP" dirty="0" smtClean="0"/>
              <a:t>eV</a:t>
            </a:r>
            <a:r>
              <a:rPr lang="ja-JP" altLang="en-US" dirty="0" smtClean="0"/>
              <a:t>を実現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sz="2800" dirty="0" smtClean="0"/>
              <a:t>         --------------------------------------------------------</a:t>
            </a:r>
            <a:endParaRPr kumimoji="1" lang="en-US" altLang="ja-JP" sz="2800" dirty="0"/>
          </a:p>
          <a:p>
            <a:r>
              <a:rPr lang="en-US" altLang="ja-JP" sz="2800" dirty="0" smtClean="0"/>
              <a:t>RHIC p(d)-N; </a:t>
            </a:r>
            <a:r>
              <a:rPr lang="ja-JP" altLang="en-US" sz="2800" dirty="0" smtClean="0"/>
              <a:t>議論開始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LHC N-N; </a:t>
            </a:r>
            <a:r>
              <a:rPr kumimoji="1" lang="ja-JP" altLang="en-US" sz="2800" dirty="0" smtClean="0"/>
              <a:t>早くても</a:t>
            </a:r>
            <a:r>
              <a:rPr kumimoji="1" lang="en-US" altLang="ja-JP" sz="2800" dirty="0" smtClean="0"/>
              <a:t>10</a:t>
            </a:r>
            <a:r>
              <a:rPr kumimoji="1" lang="ja-JP" altLang="en-US" sz="2800" dirty="0" smtClean="0"/>
              <a:t>年後。その前に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Ar</a:t>
            </a:r>
            <a:r>
              <a:rPr kumimoji="1" lang="ja-JP" altLang="en-US" sz="2800" dirty="0" smtClean="0"/>
              <a:t>ビーム。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LHC 33TeV??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2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755" y="7855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宇宙線</a:t>
            </a:r>
            <a:r>
              <a:rPr kumimoji="1" lang="en-US" altLang="ja-JP" sz="3600" dirty="0" smtClean="0"/>
              <a:t>related</a:t>
            </a:r>
            <a:r>
              <a:rPr kumimoji="1" lang="ja-JP" altLang="en-US" sz="3600" dirty="0" smtClean="0"/>
              <a:t>な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smtClean="0"/>
              <a:t>　</a:t>
            </a:r>
            <a:r>
              <a:rPr kumimoji="1" lang="ja-JP" altLang="en-US" dirty="0" smtClean="0"/>
              <a:t>加速器実験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363018"/>
            <a:ext cx="8364191" cy="49933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kumimoji="1" lang="ja-JP" altLang="en-US" dirty="0" smtClean="0"/>
              <a:t>固定標的</a:t>
            </a:r>
            <a:r>
              <a:rPr kumimoji="1" lang="en-US" altLang="ja-JP" dirty="0" smtClean="0"/>
              <a:t>(fixed-target)</a:t>
            </a:r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 </a:t>
            </a:r>
            <a:r>
              <a:rPr kumimoji="1" lang="en-US" altLang="ja-JP" sz="2600" dirty="0" smtClean="0"/>
              <a:t>(</a:t>
            </a:r>
            <a:r>
              <a:rPr lang="en-US" altLang="ja-JP" sz="2600" dirty="0" smtClean="0"/>
              <a:t>2</a:t>
            </a:r>
            <a:r>
              <a:rPr lang="ja-JP" altLang="en-US" sz="2600" dirty="0" smtClean="0"/>
              <a:t>次</a:t>
            </a:r>
            <a:r>
              <a:rPr lang="en-US" altLang="ja-JP" sz="2600" dirty="0" smtClean="0"/>
              <a:t> </a:t>
            </a:r>
            <a:r>
              <a:rPr lang="en-US" altLang="en-US" sz="2600" dirty="0" smtClean="0"/>
              <a:t>π, </a:t>
            </a:r>
            <a:r>
              <a:rPr lang="en-US" altLang="ja-JP" sz="2600" dirty="0" err="1" smtClean="0"/>
              <a:t>ν</a:t>
            </a:r>
            <a:r>
              <a:rPr lang="ja-JP" altLang="en-US" sz="2600" dirty="0" smtClean="0"/>
              <a:t>ビーム</a:t>
            </a:r>
            <a:r>
              <a:rPr lang="en-US" altLang="ja-JP" sz="2600" dirty="0" smtClean="0"/>
              <a:t>, </a:t>
            </a:r>
            <a:r>
              <a:rPr lang="ja-JP" altLang="en-US" sz="2600" dirty="0" smtClean="0"/>
              <a:t>炭素</a:t>
            </a:r>
            <a:r>
              <a:rPr lang="ja-JP" altLang="en-US" sz="2600" dirty="0"/>
              <a:t>標的</a:t>
            </a:r>
            <a:r>
              <a:rPr lang="ja-JP" altLang="en-US" sz="2600" dirty="0" smtClean="0"/>
              <a:t>等可</a:t>
            </a:r>
            <a:r>
              <a:rPr lang="en-US" altLang="ja-JP" sz="2600" dirty="0" smtClean="0"/>
              <a:t>)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CERN PS</a:t>
            </a:r>
          </a:p>
          <a:p>
            <a:pPr lvl="2"/>
            <a:r>
              <a:rPr kumimoji="1" lang="en-US" altLang="ja-JP" dirty="0" smtClean="0"/>
              <a:t>HARP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CERN SPS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(400GeV proton primary</a:t>
            </a:r>
            <a:r>
              <a:rPr lang="en-US" altLang="ja-JP" sz="2400" dirty="0"/>
              <a:t>)</a:t>
            </a:r>
          </a:p>
          <a:p>
            <a:pPr lvl="2"/>
            <a:r>
              <a:rPr lang="en-US" altLang="ja-JP" dirty="0" smtClean="0"/>
              <a:t>NA49/</a:t>
            </a:r>
            <a:r>
              <a:rPr lang="en-US" altLang="ja-JP" dirty="0" smtClean="0"/>
              <a:t>NA61(SHINE)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ニュートリノ実験は省略</a:t>
            </a:r>
            <a:endParaRPr kumimoji="1" lang="en-US" altLang="ja-JP" dirty="0" smtClean="0"/>
          </a:p>
          <a:p>
            <a:pPr>
              <a:buFont typeface="Wingdings" charset="2"/>
              <a:buChar char="Ø"/>
            </a:pPr>
            <a:r>
              <a:rPr lang="ja-JP" altLang="en-US" dirty="0" smtClean="0"/>
              <a:t>（ハドロン）衝突型加速器</a:t>
            </a:r>
            <a:r>
              <a:rPr lang="en-US" altLang="ja-JP" dirty="0" smtClean="0"/>
              <a:t>(collider)</a:t>
            </a:r>
          </a:p>
          <a:p>
            <a:pPr lvl="1"/>
            <a:r>
              <a:rPr kumimoji="1" lang="en-US" altLang="ja-JP" sz="4600" dirty="0" smtClean="0">
                <a:solidFill>
                  <a:srgbClr val="FF0000"/>
                </a:solidFill>
              </a:rPr>
              <a:t>CERN LHC</a:t>
            </a:r>
            <a:r>
              <a:rPr kumimoji="1" lang="en-US" altLang="ja-JP" dirty="0" smtClean="0"/>
              <a:t> (p-p √s=</a:t>
            </a:r>
            <a:r>
              <a:rPr kumimoji="1" lang="en-US" altLang="ja-JP" dirty="0" smtClean="0"/>
              <a:t>14TeV </a:t>
            </a:r>
            <a:r>
              <a:rPr kumimoji="1" lang="en-US" altLang="ja-JP" sz="2300" dirty="0" smtClean="0"/>
              <a:t>(</a:t>
            </a:r>
            <a:r>
              <a:rPr kumimoji="1" lang="ja-JP" altLang="en-US" sz="2300" dirty="0" smtClean="0"/>
              <a:t>現在</a:t>
            </a:r>
            <a:r>
              <a:rPr kumimoji="1" lang="en-US" altLang="ja-JP" sz="2300" dirty="0" smtClean="0"/>
              <a:t>8TeV</a:t>
            </a:r>
            <a:r>
              <a:rPr kumimoji="1" lang="en-US" altLang="ja-JP" sz="2300" dirty="0" smtClean="0"/>
              <a:t>)</a:t>
            </a:r>
            <a:r>
              <a:rPr kumimoji="1" lang="en-US" altLang="ja-JP" dirty="0" smtClean="0"/>
              <a:t>; </a:t>
            </a:r>
            <a:r>
              <a:rPr kumimoji="1" lang="en-US" altLang="ja-JP" dirty="0" smtClean="0"/>
              <a:t>Ion collision)</a:t>
            </a:r>
            <a:endParaRPr lang="en-US" altLang="ja-JP" dirty="0"/>
          </a:p>
          <a:p>
            <a:pPr lvl="2"/>
            <a:r>
              <a:rPr lang="en-US" altLang="ja-JP" dirty="0" smtClean="0"/>
              <a:t>ATLAS/ALICE/CMS/</a:t>
            </a:r>
            <a:r>
              <a:rPr lang="en-US" altLang="ja-JP" dirty="0" err="1" smtClean="0"/>
              <a:t>LHCb</a:t>
            </a:r>
            <a:r>
              <a:rPr lang="en-US" altLang="ja-JP" dirty="0" smtClean="0"/>
              <a:t>/TOTEM/</a:t>
            </a:r>
            <a:r>
              <a:rPr lang="en-US" altLang="ja-JP" dirty="0" err="1" smtClean="0"/>
              <a:t>LHCf</a:t>
            </a:r>
            <a:r>
              <a:rPr lang="en-US" altLang="ja-JP" dirty="0" smtClean="0"/>
              <a:t> (/</a:t>
            </a:r>
            <a:r>
              <a:rPr lang="en-US" altLang="ja-JP" dirty="0" err="1" smtClean="0"/>
              <a:t>MoEDAL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FNAL </a:t>
            </a:r>
            <a:r>
              <a:rPr kumimoji="1" lang="en-US" altLang="ja-JP" dirty="0" err="1" smtClean="0"/>
              <a:t>Tevatron</a:t>
            </a:r>
            <a:r>
              <a:rPr kumimoji="1" lang="en-US" altLang="ja-JP" dirty="0" smtClean="0"/>
              <a:t> (p-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bar</a:t>
            </a:r>
            <a:r>
              <a:rPr kumimoji="1" lang="en-US" altLang="ja-JP" dirty="0" smtClean="0"/>
              <a:t> √s=1.8TeV)</a:t>
            </a:r>
            <a:r>
              <a:rPr kumimoji="1" lang="ja-JP" altLang="en-US" dirty="0" smtClean="0"/>
              <a:t>；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Cross sections by E710/CDF/E811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BNL RHIC</a:t>
            </a:r>
            <a:r>
              <a:rPr lang="en-US" altLang="ja-JP" dirty="0" smtClean="0"/>
              <a:t> (p-p √s=500GeV, Ion collision)</a:t>
            </a:r>
            <a:r>
              <a:rPr lang="ja-JP" altLang="en-US" dirty="0" smtClean="0"/>
              <a:t>；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CERN </a:t>
            </a:r>
            <a:r>
              <a:rPr kumimoji="1" lang="en-US" altLang="ja-JP" dirty="0" err="1" smtClean="0"/>
              <a:t>SppS</a:t>
            </a:r>
            <a:r>
              <a:rPr kumimoji="1" lang="en-US" altLang="ja-JP" dirty="0" smtClean="0"/>
              <a:t> (p-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bar</a:t>
            </a:r>
            <a:r>
              <a:rPr kumimoji="1" lang="en-US" altLang="ja-JP" dirty="0" smtClean="0"/>
              <a:t> √s=630GeV)</a:t>
            </a:r>
            <a:r>
              <a:rPr kumimoji="1" lang="ja-JP" altLang="en-US" dirty="0" smtClean="0"/>
              <a:t>；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UA1/UA2/UA4/UA5/UA7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CERN ISR (p-p √s=50GeV)</a:t>
            </a:r>
            <a:r>
              <a:rPr lang="ja-JP" altLang="en-US" dirty="0" smtClean="0"/>
              <a:t>；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96030" y="1036890"/>
            <a:ext cx="221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赤字は現在も運転中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0018"/>
            <a:ext cx="8229600" cy="971772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041" y="1248866"/>
            <a:ext cx="8331759" cy="49933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ja-JP" altLang="en-US" dirty="0" smtClean="0"/>
              <a:t>固定標的、衝突型実験共に宇宙線モデルの検証、改良</a:t>
            </a:r>
            <a:r>
              <a:rPr lang="en-US" altLang="en-US" dirty="0" smtClean="0"/>
              <a:t>に有効</a:t>
            </a:r>
            <a:r>
              <a:rPr lang="ja-JP" altLang="en-US" dirty="0" smtClean="0"/>
              <a:t>。特に</a:t>
            </a:r>
            <a:r>
              <a:rPr lang="en-US" altLang="ja-JP" dirty="0" smtClean="0">
                <a:solidFill>
                  <a:srgbClr val="FF6600"/>
                </a:solidFill>
              </a:rPr>
              <a:t>LHC</a:t>
            </a:r>
            <a:r>
              <a:rPr lang="ja-JP" altLang="en-US" dirty="0" smtClean="0">
                <a:solidFill>
                  <a:srgbClr val="FF6600"/>
                </a:solidFill>
              </a:rPr>
              <a:t>では多くの実験が有効なデータを供給。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ja-JP" altLang="en-US" dirty="0" smtClean="0"/>
              <a:t>非弾性衝突断面積　</a:t>
            </a:r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inela</a:t>
            </a:r>
            <a:endParaRPr lang="en-US" altLang="ja-JP" baseline="-25000" dirty="0" smtClean="0"/>
          </a:p>
          <a:p>
            <a:pPr lvl="2"/>
            <a:r>
              <a:rPr lang="en-US" altLang="ja-JP" dirty="0" smtClean="0">
                <a:solidFill>
                  <a:srgbClr val="FF6600"/>
                </a:solidFill>
              </a:rPr>
              <a:t>LHC TOTEM</a:t>
            </a:r>
            <a:r>
              <a:rPr lang="ja-JP" altLang="en-US" dirty="0" smtClean="0">
                <a:solidFill>
                  <a:srgbClr val="FF6600"/>
                </a:solidFill>
              </a:rPr>
              <a:t>がいい精度で決定した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 lvl="2"/>
            <a:r>
              <a:rPr lang="en-US" altLang="ja-JP" dirty="0" smtClean="0"/>
              <a:t>Central detector (</a:t>
            </a:r>
            <a:r>
              <a:rPr lang="ja-JP" altLang="en-US" dirty="0" smtClean="0"/>
              <a:t>エラー大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とずれ</a:t>
            </a:r>
            <a:r>
              <a:rPr lang="en-US" altLang="ja-JP" dirty="0" smtClean="0"/>
              <a:t> =&gt; diffractive event</a:t>
            </a:r>
            <a:r>
              <a:rPr lang="ja-JP" altLang="en-US" dirty="0" smtClean="0"/>
              <a:t>の理解不足？</a:t>
            </a:r>
            <a:endParaRPr lang="en-US" altLang="ja-JP" dirty="0" smtClean="0"/>
          </a:p>
          <a:p>
            <a:pPr lvl="1">
              <a:buFont typeface="Wingdings" charset="2"/>
              <a:buChar char="ü"/>
            </a:pPr>
            <a:r>
              <a:rPr lang="ja-JP" altLang="en-US" dirty="0" smtClean="0"/>
              <a:t>粒子生成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空気シャワー</a:t>
            </a:r>
            <a:r>
              <a:rPr lang="ja-JP" altLang="en-US" dirty="0" smtClean="0"/>
              <a:t>モデル</a:t>
            </a:r>
            <a:r>
              <a:rPr lang="ja-JP" altLang="en-US" dirty="0" smtClean="0"/>
              <a:t>の検証には、エネルギー流量の大きい</a:t>
            </a:r>
            <a:r>
              <a:rPr lang="ja-JP" altLang="en-US" dirty="0" smtClean="0">
                <a:solidFill>
                  <a:srgbClr val="FF6600"/>
                </a:solidFill>
              </a:rPr>
              <a:t>前方測定が重要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 lvl="2"/>
            <a:r>
              <a:rPr lang="en-US" altLang="ja-JP" dirty="0" smtClean="0"/>
              <a:t>LHC</a:t>
            </a:r>
            <a:r>
              <a:rPr lang="ja-JP" altLang="en-US" dirty="0" smtClean="0"/>
              <a:t>はハドロン衝突型加速器として初めて広い</a:t>
            </a:r>
            <a:r>
              <a:rPr lang="en-US" altLang="ja-JP" dirty="0" smtClean="0"/>
              <a:t>rapidity</a:t>
            </a:r>
            <a:r>
              <a:rPr lang="ja-JP" altLang="en-US" dirty="0" smtClean="0"/>
              <a:t>をカバー</a:t>
            </a:r>
            <a:endParaRPr lang="en-US" altLang="ja-JP" dirty="0" smtClean="0"/>
          </a:p>
          <a:p>
            <a:pPr lvl="2"/>
            <a:r>
              <a:rPr lang="ja-JP" altLang="en-US" b="1" dirty="0" smtClean="0">
                <a:solidFill>
                  <a:srgbClr val="FF0000"/>
                </a:solidFill>
              </a:rPr>
              <a:t>ここまで宇宙線モデルが</a:t>
            </a:r>
            <a:r>
              <a:rPr lang="en-US" altLang="ja-JP" b="1" dirty="0" smtClean="0">
                <a:solidFill>
                  <a:srgbClr val="FF0000"/>
                </a:solidFill>
              </a:rPr>
              <a:t>LHC</a:t>
            </a:r>
            <a:r>
              <a:rPr lang="ja-JP" altLang="en-US" b="1" dirty="0" smtClean="0">
                <a:solidFill>
                  <a:srgbClr val="FF0000"/>
                </a:solidFill>
              </a:rPr>
              <a:t>の結果をよく再現している。</a:t>
            </a:r>
            <a:r>
              <a:rPr lang="en-US" altLang="ja-JP" dirty="0" smtClean="0">
                <a:solidFill>
                  <a:srgbClr val="FF6600"/>
                </a:solidFill>
              </a:rPr>
              <a:t>LHC</a:t>
            </a:r>
            <a:r>
              <a:rPr lang="ja-JP" altLang="en-US" dirty="0" smtClean="0">
                <a:solidFill>
                  <a:srgbClr val="FF6600"/>
                </a:solidFill>
              </a:rPr>
              <a:t>各実験グループも積極的に宇宙線モデルとの比較をすすめている。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 lvl="2"/>
            <a:r>
              <a:rPr lang="ja-JP" altLang="en-US" dirty="0" smtClean="0"/>
              <a:t>前方</a:t>
            </a:r>
            <a:r>
              <a:rPr lang="en-US" altLang="ja-JP" dirty="0" smtClean="0"/>
              <a:t>baryon</a:t>
            </a:r>
            <a:r>
              <a:rPr lang="ja-JP" altLang="en-US" dirty="0" smtClean="0"/>
              <a:t>のデータが少ない</a:t>
            </a:r>
            <a:r>
              <a:rPr lang="en-US" altLang="ja-JP" dirty="0"/>
              <a:t> </a:t>
            </a:r>
            <a:r>
              <a:rPr lang="en-US" altLang="ja-JP" dirty="0" smtClean="0"/>
              <a:t>=&gt; </a:t>
            </a:r>
            <a:r>
              <a:rPr lang="en-US" altLang="ja-JP" dirty="0" err="1" smtClean="0"/>
              <a:t>LHCf</a:t>
            </a:r>
            <a:endParaRPr lang="en-US" altLang="ja-JP" dirty="0" smtClean="0"/>
          </a:p>
          <a:p>
            <a:pPr lvl="1">
              <a:buFont typeface="Wingdings" charset="2"/>
              <a:buChar char="ü"/>
            </a:pPr>
            <a:r>
              <a:rPr lang="ja-JP" altLang="en-US" dirty="0" smtClean="0"/>
              <a:t>原子核効果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議論、データともに少ない</a:t>
            </a:r>
            <a:r>
              <a:rPr lang="en-US" altLang="ja-JP" dirty="0" smtClean="0"/>
              <a:t> =&gt; LHC p-</a:t>
            </a:r>
            <a:r>
              <a:rPr lang="en-US" altLang="ja-JP" dirty="0" err="1" smtClean="0"/>
              <a:t>Pb</a:t>
            </a:r>
            <a:endParaRPr lang="en-US" altLang="ja-JP" dirty="0" smtClean="0"/>
          </a:p>
          <a:p>
            <a:pPr>
              <a:buFont typeface="Wingdings" charset="2"/>
              <a:buChar char="Ø"/>
            </a:pPr>
            <a:r>
              <a:rPr lang="ja-JP" altLang="en-US" dirty="0" smtClean="0"/>
              <a:t>将来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イベント毎の解析（</a:t>
            </a:r>
            <a:r>
              <a:rPr lang="en-US" altLang="ja-JP" dirty="0" smtClean="0"/>
              <a:t>hard scatter/diffraction/…</a:t>
            </a:r>
            <a:r>
              <a:rPr lang="ja-JP" altLang="en-US" dirty="0" smtClean="0"/>
              <a:t>）は手つかず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LHC</a:t>
            </a:r>
            <a:r>
              <a:rPr lang="ja-JP" altLang="en-US" dirty="0" smtClean="0"/>
              <a:t>は今後</a:t>
            </a:r>
            <a:r>
              <a:rPr lang="en-US" altLang="ja-JP" dirty="0" smtClean="0"/>
              <a:t> p-</a:t>
            </a:r>
            <a:r>
              <a:rPr lang="en-US" altLang="ja-JP" dirty="0" err="1" smtClean="0"/>
              <a:t>Pb</a:t>
            </a:r>
            <a:r>
              <a:rPr lang="ja-JP" altLang="en-US" dirty="0" smtClean="0"/>
              <a:t>衝突</a:t>
            </a:r>
            <a:r>
              <a:rPr lang="en-US" altLang="ja-JP" dirty="0" smtClean="0"/>
              <a:t> (2012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14TeV</a:t>
            </a:r>
            <a:r>
              <a:rPr lang="ja-JP" altLang="en-US" dirty="0" smtClean="0"/>
              <a:t>衝突</a:t>
            </a:r>
            <a:r>
              <a:rPr lang="en-US" altLang="ja-JP" dirty="0" smtClean="0"/>
              <a:t> (2014-2015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を予定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宇宙線研究のための原子核衝突（窒素衝突）は今後の課題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5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0EC9A-536E-2743-A3CB-7DB99E17AB58}" type="slidenum">
              <a:rPr lang="en-US" altLang="ja-JP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88937"/>
            <a:ext cx="8229600" cy="674687"/>
          </a:xfrm>
        </p:spPr>
        <p:txBody>
          <a:bodyPr/>
          <a:lstStyle/>
          <a:p>
            <a:pPr>
              <a:defRPr/>
            </a:pPr>
            <a:r>
              <a:rPr lang="en-US" altLang="ja-JP" sz="3200" dirty="0" smtClean="0"/>
              <a:t>Cosmic ray spectrum &amp; historical colliders</a:t>
            </a:r>
          </a:p>
        </p:txBody>
      </p:sp>
      <p:grpSp>
        <p:nvGrpSpPr>
          <p:cNvPr id="2" name="図形グループ 1"/>
          <p:cNvGrpSpPr/>
          <p:nvPr/>
        </p:nvGrpSpPr>
        <p:grpSpPr>
          <a:xfrm>
            <a:off x="472899" y="1394704"/>
            <a:ext cx="8351837" cy="4959350"/>
            <a:chOff x="472899" y="957263"/>
            <a:chExt cx="8351837" cy="4959350"/>
          </a:xfrm>
        </p:grpSpPr>
        <p:pic>
          <p:nvPicPr>
            <p:cNvPr id="6041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99" y="957263"/>
              <a:ext cx="8351837" cy="3389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04164" name="Line 4"/>
            <p:cNvSpPr>
              <a:spLocks noChangeShapeType="1"/>
            </p:cNvSpPr>
            <p:nvPr/>
          </p:nvSpPr>
          <p:spPr bwMode="auto">
            <a:xfrm flipV="1">
              <a:off x="5849938" y="4157663"/>
              <a:ext cx="0" cy="37623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65" name="Text Box 5"/>
            <p:cNvSpPr txBox="1">
              <a:spLocks noChangeArrowheads="1"/>
            </p:cNvSpPr>
            <p:nvPr/>
          </p:nvSpPr>
          <p:spPr bwMode="auto">
            <a:xfrm rot="-5400000">
              <a:off x="5209382" y="4966494"/>
              <a:ext cx="13414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>
                  <a:solidFill>
                    <a:srgbClr val="FF0000"/>
                  </a:solidFill>
                </a:rPr>
                <a:t>LHC  14TeV</a:t>
              </a:r>
            </a:p>
          </p:txBody>
        </p:sp>
        <p:sp>
          <p:nvSpPr>
            <p:cNvPr id="604167" name="Line 7"/>
            <p:cNvSpPr>
              <a:spLocks noChangeShapeType="1"/>
            </p:cNvSpPr>
            <p:nvPr/>
          </p:nvSpPr>
          <p:spPr bwMode="auto">
            <a:xfrm flipV="1">
              <a:off x="4933950" y="4149725"/>
              <a:ext cx="0" cy="37623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68" name="Text Box 8"/>
            <p:cNvSpPr txBox="1">
              <a:spLocks noChangeArrowheads="1"/>
            </p:cNvSpPr>
            <p:nvPr/>
          </p:nvSpPr>
          <p:spPr bwMode="auto">
            <a:xfrm rot="-5400000">
              <a:off x="4379913" y="4857750"/>
              <a:ext cx="1063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/>
                <a:t>Tevatron</a:t>
              </a:r>
            </a:p>
          </p:txBody>
        </p:sp>
        <p:sp>
          <p:nvSpPr>
            <p:cNvPr id="604169" name="Line 9"/>
            <p:cNvSpPr>
              <a:spLocks noChangeShapeType="1"/>
            </p:cNvSpPr>
            <p:nvPr/>
          </p:nvSpPr>
          <p:spPr bwMode="auto">
            <a:xfrm flipV="1">
              <a:off x="4600575" y="4143375"/>
              <a:ext cx="0" cy="3762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70" name="Text Box 10"/>
            <p:cNvSpPr txBox="1">
              <a:spLocks noChangeArrowheads="1"/>
            </p:cNvSpPr>
            <p:nvPr/>
          </p:nvSpPr>
          <p:spPr bwMode="auto">
            <a:xfrm rot="-5400000">
              <a:off x="3907632" y="5018881"/>
              <a:ext cx="1398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>
                  <a:solidFill>
                    <a:srgbClr val="FF0000"/>
                  </a:solidFill>
                </a:rPr>
                <a:t>LHC  0.9TeV</a:t>
              </a:r>
            </a:p>
          </p:txBody>
        </p:sp>
        <p:sp>
          <p:nvSpPr>
            <p:cNvPr id="604171" name="Line 11"/>
            <p:cNvSpPr>
              <a:spLocks noChangeShapeType="1"/>
            </p:cNvSpPr>
            <p:nvPr/>
          </p:nvSpPr>
          <p:spPr bwMode="auto">
            <a:xfrm flipV="1">
              <a:off x="5529263" y="4165600"/>
              <a:ext cx="0" cy="3762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72" name="Text Box 12"/>
            <p:cNvSpPr txBox="1">
              <a:spLocks noChangeArrowheads="1"/>
            </p:cNvSpPr>
            <p:nvPr/>
          </p:nvSpPr>
          <p:spPr bwMode="auto">
            <a:xfrm rot="-5400000">
              <a:off x="4860926" y="4987925"/>
              <a:ext cx="1339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>
                  <a:solidFill>
                    <a:srgbClr val="FF0000"/>
                  </a:solidFill>
                </a:rPr>
                <a:t>LHC   7 TeV</a:t>
              </a:r>
            </a:p>
          </p:txBody>
        </p:sp>
        <p:sp>
          <p:nvSpPr>
            <p:cNvPr id="604173" name="Line 13"/>
            <p:cNvSpPr>
              <a:spLocks noChangeShapeType="1"/>
            </p:cNvSpPr>
            <p:nvPr/>
          </p:nvSpPr>
          <p:spPr bwMode="auto">
            <a:xfrm flipV="1">
              <a:off x="4394200" y="4151313"/>
              <a:ext cx="0" cy="37623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74" name="Text Box 14"/>
            <p:cNvSpPr txBox="1">
              <a:spLocks noChangeArrowheads="1"/>
            </p:cNvSpPr>
            <p:nvPr/>
          </p:nvSpPr>
          <p:spPr bwMode="auto">
            <a:xfrm rot="-5400000">
              <a:off x="3998913" y="4668837"/>
              <a:ext cx="717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/>
                <a:t>SppS</a:t>
              </a:r>
            </a:p>
          </p:txBody>
        </p:sp>
        <p:sp>
          <p:nvSpPr>
            <p:cNvPr id="604175" name="Line 15"/>
            <p:cNvSpPr>
              <a:spLocks noChangeShapeType="1"/>
            </p:cNvSpPr>
            <p:nvPr/>
          </p:nvSpPr>
          <p:spPr bwMode="auto">
            <a:xfrm flipV="1">
              <a:off x="3873500" y="4159250"/>
              <a:ext cx="0" cy="3762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76" name="Text Box 16"/>
            <p:cNvSpPr txBox="1">
              <a:spLocks noChangeArrowheads="1"/>
            </p:cNvSpPr>
            <p:nvPr/>
          </p:nvSpPr>
          <p:spPr bwMode="auto">
            <a:xfrm rot="-5400000">
              <a:off x="3690144" y="4644231"/>
              <a:ext cx="6937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>
                  <a:solidFill>
                    <a:srgbClr val="FF0000"/>
                  </a:solidFill>
                </a:rPr>
                <a:t>RHIC</a:t>
              </a:r>
            </a:p>
          </p:txBody>
        </p:sp>
        <p:sp>
          <p:nvSpPr>
            <p:cNvPr id="604177" name="Line 17"/>
            <p:cNvSpPr>
              <a:spLocks noChangeShapeType="1"/>
            </p:cNvSpPr>
            <p:nvPr/>
          </p:nvSpPr>
          <p:spPr bwMode="auto">
            <a:xfrm flipV="1">
              <a:off x="3338513" y="4167188"/>
              <a:ext cx="0" cy="37623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78" name="Line 18"/>
            <p:cNvSpPr>
              <a:spLocks noChangeShapeType="1"/>
            </p:cNvSpPr>
            <p:nvPr/>
          </p:nvSpPr>
          <p:spPr bwMode="auto">
            <a:xfrm flipV="1">
              <a:off x="3032125" y="4175125"/>
              <a:ext cx="0" cy="37623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79" name="Text Box 19"/>
            <p:cNvSpPr txBox="1">
              <a:spLocks noChangeArrowheads="1"/>
            </p:cNvSpPr>
            <p:nvPr/>
          </p:nvSpPr>
          <p:spPr bwMode="auto">
            <a:xfrm rot="-5400000">
              <a:off x="2893220" y="4625181"/>
              <a:ext cx="5318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b="1"/>
                <a:t>ISR</a:t>
              </a:r>
            </a:p>
          </p:txBody>
        </p:sp>
        <p:sp>
          <p:nvSpPr>
            <p:cNvPr id="604180" name="Text Box 20"/>
            <p:cNvSpPr txBox="1">
              <a:spLocks noChangeArrowheads="1"/>
            </p:cNvSpPr>
            <p:nvPr/>
          </p:nvSpPr>
          <p:spPr bwMode="auto">
            <a:xfrm>
              <a:off x="1795463" y="3975100"/>
              <a:ext cx="647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/>
                <a:t>10</a:t>
              </a:r>
              <a:r>
                <a:rPr lang="en-US" altLang="ja-JP" b="1" baseline="30000"/>
                <a:t>10</a:t>
              </a:r>
              <a:endParaRPr lang="en-US" altLang="ja-JP" b="1"/>
            </a:p>
          </p:txBody>
        </p:sp>
        <p:sp>
          <p:nvSpPr>
            <p:cNvPr id="604181" name="Text Box 21"/>
            <p:cNvSpPr txBox="1">
              <a:spLocks noChangeArrowheads="1"/>
            </p:cNvSpPr>
            <p:nvPr/>
          </p:nvSpPr>
          <p:spPr bwMode="auto">
            <a:xfrm>
              <a:off x="7112000" y="3984625"/>
              <a:ext cx="110172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b="1"/>
                <a:t>10</a:t>
              </a:r>
              <a:r>
                <a:rPr lang="en-US" altLang="ja-JP" b="1" baseline="30000"/>
                <a:t>20 </a:t>
              </a:r>
              <a:r>
                <a:rPr lang="en-US" altLang="ja-JP" b="1"/>
                <a:t>eV</a:t>
              </a:r>
            </a:p>
          </p:txBody>
        </p:sp>
        <p:sp>
          <p:nvSpPr>
            <p:cNvPr id="604184" name="Line 24"/>
            <p:cNvSpPr>
              <a:spLocks noChangeShapeType="1"/>
            </p:cNvSpPr>
            <p:nvPr/>
          </p:nvSpPr>
          <p:spPr bwMode="auto">
            <a:xfrm flipV="1">
              <a:off x="4216400" y="4144963"/>
              <a:ext cx="0" cy="37623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4185" name="Line 25"/>
            <p:cNvSpPr>
              <a:spLocks noChangeShapeType="1"/>
            </p:cNvSpPr>
            <p:nvPr/>
          </p:nvSpPr>
          <p:spPr bwMode="auto">
            <a:xfrm flipV="1">
              <a:off x="3198813" y="4171950"/>
              <a:ext cx="0" cy="37623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46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9591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5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8947-5BD9-F443-AE11-65B03BC75FEC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530436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442913"/>
            <a:ext cx="8229600" cy="688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000" smtClean="0"/>
              <a:t>pseudorapidity and interactions</a:t>
            </a:r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5353050" y="1663700"/>
            <a:ext cx="2206625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38" name="Line 6"/>
          <p:cNvSpPr>
            <a:spLocks noChangeShapeType="1"/>
          </p:cNvSpPr>
          <p:nvPr/>
        </p:nvSpPr>
        <p:spPr bwMode="auto">
          <a:xfrm>
            <a:off x="5310188" y="2027238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 rot="-5400000">
            <a:off x="4960145" y="1593056"/>
            <a:ext cx="38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</a:t>
            </a:r>
            <a:r>
              <a:rPr lang="en-US" altLang="ja-JP" sz="2000">
                <a:latin typeface="Symbol" charset="0"/>
              </a:rPr>
              <a:t>f</a:t>
            </a:r>
          </a:p>
        </p:txBody>
      </p:sp>
      <p:sp>
        <p:nvSpPr>
          <p:cNvPr id="530441" name="Text Box 9"/>
          <p:cNvSpPr txBox="1">
            <a:spLocks noChangeArrowheads="1"/>
          </p:cNvSpPr>
          <p:nvPr/>
        </p:nvSpPr>
        <p:spPr bwMode="auto">
          <a:xfrm>
            <a:off x="6232525" y="2424113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>
                <a:latin typeface="Arial" charset="0"/>
              </a:rPr>
              <a:t> </a:t>
            </a:r>
            <a:r>
              <a:rPr lang="en-US" altLang="ja-JP" sz="2000" b="1">
                <a:latin typeface="Symbol" charset="0"/>
              </a:rPr>
              <a:t>h</a:t>
            </a:r>
          </a:p>
        </p:txBody>
      </p:sp>
      <p:sp>
        <p:nvSpPr>
          <p:cNvPr id="530442" name="Line 10"/>
          <p:cNvSpPr>
            <a:spLocks noChangeShapeType="1"/>
          </p:cNvSpPr>
          <p:nvPr/>
        </p:nvSpPr>
        <p:spPr bwMode="auto">
          <a:xfrm flipH="1">
            <a:off x="6470650" y="23177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5103813" y="2357438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44" name="Text Box 12"/>
          <p:cNvSpPr txBox="1">
            <a:spLocks noChangeArrowheads="1"/>
          </p:cNvSpPr>
          <p:nvPr/>
        </p:nvSpPr>
        <p:spPr bwMode="auto">
          <a:xfrm>
            <a:off x="7248525" y="2371725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45" name="Oval 13"/>
          <p:cNvSpPr>
            <a:spLocks noChangeArrowheads="1"/>
          </p:cNvSpPr>
          <p:nvPr/>
        </p:nvSpPr>
        <p:spPr bwMode="auto">
          <a:xfrm>
            <a:off x="5497513" y="179546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46" name="Oval 14"/>
          <p:cNvSpPr>
            <a:spLocks noChangeArrowheads="1"/>
          </p:cNvSpPr>
          <p:nvPr/>
        </p:nvSpPr>
        <p:spPr bwMode="auto">
          <a:xfrm>
            <a:off x="7327900" y="2182813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47" name="Rectangle 15"/>
          <p:cNvSpPr>
            <a:spLocks noChangeArrowheads="1"/>
          </p:cNvSpPr>
          <p:nvPr/>
        </p:nvSpPr>
        <p:spPr bwMode="auto">
          <a:xfrm>
            <a:off x="5354638" y="2936875"/>
            <a:ext cx="2206625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48" name="Line 16"/>
          <p:cNvSpPr>
            <a:spLocks noChangeShapeType="1"/>
          </p:cNvSpPr>
          <p:nvPr/>
        </p:nvSpPr>
        <p:spPr bwMode="auto">
          <a:xfrm>
            <a:off x="5311775" y="3300413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 rot="-5400000">
            <a:off x="4961732" y="2866231"/>
            <a:ext cx="38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</a:t>
            </a:r>
            <a:r>
              <a:rPr lang="en-US" altLang="ja-JP" sz="2000">
                <a:latin typeface="Symbol" charset="0"/>
              </a:rPr>
              <a:t>f</a:t>
            </a: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6234113" y="3697288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>
                <a:latin typeface="Arial" charset="0"/>
              </a:rPr>
              <a:t> </a:t>
            </a:r>
            <a:r>
              <a:rPr lang="en-US" altLang="ja-JP" sz="2000" b="1">
                <a:latin typeface="Symbol" charset="0"/>
              </a:rPr>
              <a:t>h</a:t>
            </a:r>
          </a:p>
        </p:txBody>
      </p:sp>
      <p:sp>
        <p:nvSpPr>
          <p:cNvPr id="530451" name="Line 19"/>
          <p:cNvSpPr>
            <a:spLocks noChangeShapeType="1"/>
          </p:cNvSpPr>
          <p:nvPr/>
        </p:nvSpPr>
        <p:spPr bwMode="auto">
          <a:xfrm flipH="1">
            <a:off x="6472238" y="3590925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52" name="Text Box 20"/>
          <p:cNvSpPr txBox="1">
            <a:spLocks noChangeArrowheads="1"/>
          </p:cNvSpPr>
          <p:nvPr/>
        </p:nvSpPr>
        <p:spPr bwMode="auto">
          <a:xfrm>
            <a:off x="5105400" y="3630613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53" name="Text Box 21"/>
          <p:cNvSpPr txBox="1">
            <a:spLocks noChangeArrowheads="1"/>
          </p:cNvSpPr>
          <p:nvPr/>
        </p:nvSpPr>
        <p:spPr bwMode="auto">
          <a:xfrm>
            <a:off x="7250113" y="3644900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54" name="Oval 22"/>
          <p:cNvSpPr>
            <a:spLocks noChangeArrowheads="1"/>
          </p:cNvSpPr>
          <p:nvPr/>
        </p:nvSpPr>
        <p:spPr bwMode="auto">
          <a:xfrm>
            <a:off x="5499100" y="306863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55" name="Oval 23"/>
          <p:cNvSpPr>
            <a:spLocks noChangeArrowheads="1"/>
          </p:cNvSpPr>
          <p:nvPr/>
        </p:nvSpPr>
        <p:spPr bwMode="auto">
          <a:xfrm>
            <a:off x="7329488" y="34559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56" name="Rectangle 24"/>
          <p:cNvSpPr>
            <a:spLocks noChangeArrowheads="1"/>
          </p:cNvSpPr>
          <p:nvPr/>
        </p:nvSpPr>
        <p:spPr bwMode="auto">
          <a:xfrm>
            <a:off x="5356225" y="4210050"/>
            <a:ext cx="2206625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57" name="Line 25"/>
          <p:cNvSpPr>
            <a:spLocks noChangeShapeType="1"/>
          </p:cNvSpPr>
          <p:nvPr/>
        </p:nvSpPr>
        <p:spPr bwMode="auto">
          <a:xfrm>
            <a:off x="5313363" y="4573588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 rot="-5400000">
            <a:off x="4963320" y="4139406"/>
            <a:ext cx="38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</a:t>
            </a:r>
            <a:r>
              <a:rPr lang="en-US" altLang="ja-JP" sz="2000">
                <a:latin typeface="Symbol" charset="0"/>
              </a:rPr>
              <a:t>f</a:t>
            </a: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>
            <a:off x="6235700" y="4970463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>
                <a:latin typeface="Arial" charset="0"/>
              </a:rPr>
              <a:t> </a:t>
            </a:r>
            <a:r>
              <a:rPr lang="en-US" altLang="ja-JP" sz="2000" b="1">
                <a:latin typeface="Symbol" charset="0"/>
              </a:rPr>
              <a:t>h</a:t>
            </a:r>
          </a:p>
        </p:txBody>
      </p:sp>
      <p:sp>
        <p:nvSpPr>
          <p:cNvPr id="530460" name="Line 28"/>
          <p:cNvSpPr>
            <a:spLocks noChangeShapeType="1"/>
          </p:cNvSpPr>
          <p:nvPr/>
        </p:nvSpPr>
        <p:spPr bwMode="auto">
          <a:xfrm flipH="1">
            <a:off x="6473825" y="48641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5106988" y="4903788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7251700" y="4918075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63" name="Oval 31"/>
          <p:cNvSpPr>
            <a:spLocks noChangeArrowheads="1"/>
          </p:cNvSpPr>
          <p:nvPr/>
        </p:nvSpPr>
        <p:spPr bwMode="auto">
          <a:xfrm>
            <a:off x="5500688" y="43418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64" name="Oval 32"/>
          <p:cNvSpPr>
            <a:spLocks noChangeArrowheads="1"/>
          </p:cNvSpPr>
          <p:nvPr/>
        </p:nvSpPr>
        <p:spPr bwMode="auto">
          <a:xfrm>
            <a:off x="7331075" y="472916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65" name="Rectangle 33"/>
          <p:cNvSpPr>
            <a:spLocks noChangeArrowheads="1"/>
          </p:cNvSpPr>
          <p:nvPr/>
        </p:nvSpPr>
        <p:spPr bwMode="auto">
          <a:xfrm>
            <a:off x="5357813" y="5483225"/>
            <a:ext cx="2206625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66" name="Line 34"/>
          <p:cNvSpPr>
            <a:spLocks noChangeShapeType="1"/>
          </p:cNvSpPr>
          <p:nvPr/>
        </p:nvSpPr>
        <p:spPr bwMode="auto">
          <a:xfrm>
            <a:off x="5314950" y="5846763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67" name="Text Box 35"/>
          <p:cNvSpPr txBox="1">
            <a:spLocks noChangeArrowheads="1"/>
          </p:cNvSpPr>
          <p:nvPr/>
        </p:nvSpPr>
        <p:spPr bwMode="auto">
          <a:xfrm rot="-5400000">
            <a:off x="4964907" y="5412581"/>
            <a:ext cx="38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</a:t>
            </a:r>
            <a:r>
              <a:rPr lang="en-US" altLang="ja-JP" sz="2000">
                <a:latin typeface="Symbol" charset="0"/>
              </a:rPr>
              <a:t>f</a:t>
            </a:r>
          </a:p>
        </p:txBody>
      </p:sp>
      <p:sp>
        <p:nvSpPr>
          <p:cNvPr id="530468" name="Text Box 36"/>
          <p:cNvSpPr txBox="1">
            <a:spLocks noChangeArrowheads="1"/>
          </p:cNvSpPr>
          <p:nvPr/>
        </p:nvSpPr>
        <p:spPr bwMode="auto">
          <a:xfrm>
            <a:off x="6237288" y="6243638"/>
            <a:ext cx="40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>
                <a:latin typeface="Arial" charset="0"/>
              </a:rPr>
              <a:t> </a:t>
            </a:r>
            <a:r>
              <a:rPr lang="en-US" altLang="ja-JP" sz="2000" b="1">
                <a:latin typeface="Symbol" charset="0"/>
              </a:rPr>
              <a:t>h</a:t>
            </a:r>
          </a:p>
        </p:txBody>
      </p:sp>
      <p:sp>
        <p:nvSpPr>
          <p:cNvPr id="530469" name="Line 37"/>
          <p:cNvSpPr>
            <a:spLocks noChangeShapeType="1"/>
          </p:cNvSpPr>
          <p:nvPr/>
        </p:nvSpPr>
        <p:spPr bwMode="auto">
          <a:xfrm flipH="1">
            <a:off x="6475413" y="6137275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70" name="Text Box 38"/>
          <p:cNvSpPr txBox="1">
            <a:spLocks noChangeArrowheads="1"/>
          </p:cNvSpPr>
          <p:nvPr/>
        </p:nvSpPr>
        <p:spPr bwMode="auto">
          <a:xfrm>
            <a:off x="5108575" y="6176963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71" name="Text Box 39"/>
          <p:cNvSpPr txBox="1">
            <a:spLocks noChangeArrowheads="1"/>
          </p:cNvSpPr>
          <p:nvPr/>
        </p:nvSpPr>
        <p:spPr bwMode="auto">
          <a:xfrm>
            <a:off x="7253288" y="6191250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-10</a:t>
            </a:r>
          </a:p>
        </p:txBody>
      </p:sp>
      <p:sp>
        <p:nvSpPr>
          <p:cNvPr id="530472" name="Oval 40"/>
          <p:cNvSpPr>
            <a:spLocks noChangeArrowheads="1"/>
          </p:cNvSpPr>
          <p:nvPr/>
        </p:nvSpPr>
        <p:spPr bwMode="auto">
          <a:xfrm>
            <a:off x="5502275" y="56149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3" name="Oval 41"/>
          <p:cNvSpPr>
            <a:spLocks noChangeArrowheads="1"/>
          </p:cNvSpPr>
          <p:nvPr/>
        </p:nvSpPr>
        <p:spPr bwMode="auto">
          <a:xfrm>
            <a:off x="7332663" y="60023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4" name="Oval 42"/>
          <p:cNvSpPr>
            <a:spLocks noChangeArrowheads="1"/>
          </p:cNvSpPr>
          <p:nvPr/>
        </p:nvSpPr>
        <p:spPr bwMode="auto">
          <a:xfrm>
            <a:off x="7188200" y="324326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5" name="Oval 43"/>
          <p:cNvSpPr>
            <a:spLocks noChangeArrowheads="1"/>
          </p:cNvSpPr>
          <p:nvPr/>
        </p:nvSpPr>
        <p:spPr bwMode="auto">
          <a:xfrm>
            <a:off x="7375525" y="30734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6" name="Oval 44"/>
          <p:cNvSpPr>
            <a:spLocks noChangeArrowheads="1"/>
          </p:cNvSpPr>
          <p:nvPr/>
        </p:nvSpPr>
        <p:spPr bwMode="auto">
          <a:xfrm>
            <a:off x="7191375" y="30178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7" name="Oval 45"/>
          <p:cNvSpPr>
            <a:spLocks noChangeArrowheads="1"/>
          </p:cNvSpPr>
          <p:nvPr/>
        </p:nvSpPr>
        <p:spPr bwMode="auto">
          <a:xfrm>
            <a:off x="7021513" y="344805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8" name="Oval 46"/>
          <p:cNvSpPr>
            <a:spLocks noChangeArrowheads="1"/>
          </p:cNvSpPr>
          <p:nvPr/>
        </p:nvSpPr>
        <p:spPr bwMode="auto">
          <a:xfrm>
            <a:off x="7018338" y="311626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79" name="Oval 47"/>
          <p:cNvSpPr>
            <a:spLocks noChangeArrowheads="1"/>
          </p:cNvSpPr>
          <p:nvPr/>
        </p:nvSpPr>
        <p:spPr bwMode="auto">
          <a:xfrm>
            <a:off x="7177088" y="35036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0" name="Oval 48"/>
          <p:cNvSpPr>
            <a:spLocks noChangeArrowheads="1"/>
          </p:cNvSpPr>
          <p:nvPr/>
        </p:nvSpPr>
        <p:spPr bwMode="auto">
          <a:xfrm>
            <a:off x="7299325" y="453072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1" name="Oval 49"/>
          <p:cNvSpPr>
            <a:spLocks noChangeArrowheads="1"/>
          </p:cNvSpPr>
          <p:nvPr/>
        </p:nvSpPr>
        <p:spPr bwMode="auto">
          <a:xfrm>
            <a:off x="7158038" y="448945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2" name="Oval 50"/>
          <p:cNvSpPr>
            <a:spLocks noChangeArrowheads="1"/>
          </p:cNvSpPr>
          <p:nvPr/>
        </p:nvSpPr>
        <p:spPr bwMode="auto">
          <a:xfrm>
            <a:off x="7373938" y="4319588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3" name="Oval 51"/>
          <p:cNvSpPr>
            <a:spLocks noChangeArrowheads="1"/>
          </p:cNvSpPr>
          <p:nvPr/>
        </p:nvSpPr>
        <p:spPr bwMode="auto">
          <a:xfrm>
            <a:off x="7189788" y="426402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4" name="Oval 52"/>
          <p:cNvSpPr>
            <a:spLocks noChangeArrowheads="1"/>
          </p:cNvSpPr>
          <p:nvPr/>
        </p:nvSpPr>
        <p:spPr bwMode="auto">
          <a:xfrm>
            <a:off x="7019925" y="46942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5" name="Oval 53"/>
          <p:cNvSpPr>
            <a:spLocks noChangeArrowheads="1"/>
          </p:cNvSpPr>
          <p:nvPr/>
        </p:nvSpPr>
        <p:spPr bwMode="auto">
          <a:xfrm>
            <a:off x="7016750" y="436245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6" name="Oval 54"/>
          <p:cNvSpPr>
            <a:spLocks noChangeArrowheads="1"/>
          </p:cNvSpPr>
          <p:nvPr/>
        </p:nvSpPr>
        <p:spPr bwMode="auto">
          <a:xfrm>
            <a:off x="7175500" y="47498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7" name="Oval 55"/>
          <p:cNvSpPr>
            <a:spLocks noChangeArrowheads="1"/>
          </p:cNvSpPr>
          <p:nvPr/>
        </p:nvSpPr>
        <p:spPr bwMode="auto">
          <a:xfrm>
            <a:off x="5889625" y="475932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8" name="Oval 56"/>
          <p:cNvSpPr>
            <a:spLocks noChangeArrowheads="1"/>
          </p:cNvSpPr>
          <p:nvPr/>
        </p:nvSpPr>
        <p:spPr bwMode="auto">
          <a:xfrm>
            <a:off x="5857875" y="45608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89" name="Oval 57"/>
          <p:cNvSpPr>
            <a:spLocks noChangeArrowheads="1"/>
          </p:cNvSpPr>
          <p:nvPr/>
        </p:nvSpPr>
        <p:spPr bwMode="auto">
          <a:xfrm>
            <a:off x="5932488" y="434975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0" name="Oval 58"/>
          <p:cNvSpPr>
            <a:spLocks noChangeArrowheads="1"/>
          </p:cNvSpPr>
          <p:nvPr/>
        </p:nvSpPr>
        <p:spPr bwMode="auto">
          <a:xfrm>
            <a:off x="5791200" y="42941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1" name="Oval 59"/>
          <p:cNvSpPr>
            <a:spLocks noChangeArrowheads="1"/>
          </p:cNvSpPr>
          <p:nvPr/>
        </p:nvSpPr>
        <p:spPr bwMode="auto">
          <a:xfrm>
            <a:off x="5621338" y="47958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2" name="Oval 60"/>
          <p:cNvSpPr>
            <a:spLocks noChangeArrowheads="1"/>
          </p:cNvSpPr>
          <p:nvPr/>
        </p:nvSpPr>
        <p:spPr bwMode="auto">
          <a:xfrm>
            <a:off x="5618163" y="43926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4" name="Oval 62"/>
          <p:cNvSpPr>
            <a:spLocks noChangeArrowheads="1"/>
          </p:cNvSpPr>
          <p:nvPr/>
        </p:nvSpPr>
        <p:spPr bwMode="auto">
          <a:xfrm>
            <a:off x="5703888" y="45926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5" name="Oval 63"/>
          <p:cNvSpPr>
            <a:spLocks noChangeArrowheads="1"/>
          </p:cNvSpPr>
          <p:nvPr/>
        </p:nvSpPr>
        <p:spPr bwMode="auto">
          <a:xfrm>
            <a:off x="5462588" y="4651375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6" name="Line 64"/>
          <p:cNvSpPr>
            <a:spLocks noChangeShapeType="1"/>
          </p:cNvSpPr>
          <p:nvPr/>
        </p:nvSpPr>
        <p:spPr bwMode="auto">
          <a:xfrm>
            <a:off x="6049963" y="4552950"/>
            <a:ext cx="855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497" name="Text Box 65"/>
          <p:cNvSpPr txBox="1">
            <a:spLocks noChangeArrowheads="1"/>
          </p:cNvSpPr>
          <p:nvPr/>
        </p:nvSpPr>
        <p:spPr bwMode="auto">
          <a:xfrm>
            <a:off x="6000750" y="4129088"/>
            <a:ext cx="89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>
                <a:latin typeface="Arial" charset="0"/>
              </a:rPr>
              <a:t> </a:t>
            </a:r>
            <a:r>
              <a:rPr lang="en-US" altLang="ja-JP" sz="2000" b="1">
                <a:latin typeface="Symbol" charset="0"/>
              </a:rPr>
              <a:t>h </a:t>
            </a:r>
            <a:r>
              <a:rPr lang="en-US" altLang="ja-JP" sz="2000">
                <a:latin typeface="Arial" charset="0"/>
              </a:rPr>
              <a:t>gap</a:t>
            </a:r>
          </a:p>
        </p:txBody>
      </p:sp>
      <p:sp>
        <p:nvSpPr>
          <p:cNvPr id="530498" name="Oval 66"/>
          <p:cNvSpPr>
            <a:spLocks noChangeArrowheads="1"/>
          </p:cNvSpPr>
          <p:nvPr/>
        </p:nvSpPr>
        <p:spPr bwMode="auto">
          <a:xfrm>
            <a:off x="6575425" y="601662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499" name="Oval 67"/>
          <p:cNvSpPr>
            <a:spLocks noChangeArrowheads="1"/>
          </p:cNvSpPr>
          <p:nvPr/>
        </p:nvSpPr>
        <p:spPr bwMode="auto">
          <a:xfrm>
            <a:off x="6402388" y="57769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0" name="Oval 68"/>
          <p:cNvSpPr>
            <a:spLocks noChangeArrowheads="1"/>
          </p:cNvSpPr>
          <p:nvPr/>
        </p:nvSpPr>
        <p:spPr bwMode="auto">
          <a:xfrm>
            <a:off x="6618288" y="560705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1" name="Oval 69"/>
          <p:cNvSpPr>
            <a:spLocks noChangeArrowheads="1"/>
          </p:cNvSpPr>
          <p:nvPr/>
        </p:nvSpPr>
        <p:spPr bwMode="auto">
          <a:xfrm>
            <a:off x="6434138" y="55514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2" name="Oval 70"/>
          <p:cNvSpPr>
            <a:spLocks noChangeArrowheads="1"/>
          </p:cNvSpPr>
          <p:nvPr/>
        </p:nvSpPr>
        <p:spPr bwMode="auto">
          <a:xfrm>
            <a:off x="6264275" y="59817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3" name="Oval 71"/>
          <p:cNvSpPr>
            <a:spLocks noChangeArrowheads="1"/>
          </p:cNvSpPr>
          <p:nvPr/>
        </p:nvSpPr>
        <p:spPr bwMode="auto">
          <a:xfrm>
            <a:off x="6261100" y="56499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4" name="Oval 72"/>
          <p:cNvSpPr>
            <a:spLocks noChangeArrowheads="1"/>
          </p:cNvSpPr>
          <p:nvPr/>
        </p:nvSpPr>
        <p:spPr bwMode="auto">
          <a:xfrm>
            <a:off x="7175500" y="60309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5" name="Oval 73"/>
          <p:cNvSpPr>
            <a:spLocks noChangeArrowheads="1"/>
          </p:cNvSpPr>
          <p:nvPr/>
        </p:nvSpPr>
        <p:spPr bwMode="auto">
          <a:xfrm>
            <a:off x="7002463" y="57912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6" name="Oval 74"/>
          <p:cNvSpPr>
            <a:spLocks noChangeArrowheads="1"/>
          </p:cNvSpPr>
          <p:nvPr/>
        </p:nvSpPr>
        <p:spPr bwMode="auto">
          <a:xfrm>
            <a:off x="7218363" y="56213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7" name="Oval 75"/>
          <p:cNvSpPr>
            <a:spLocks noChangeArrowheads="1"/>
          </p:cNvSpPr>
          <p:nvPr/>
        </p:nvSpPr>
        <p:spPr bwMode="auto">
          <a:xfrm>
            <a:off x="7034213" y="556577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8" name="Oval 76"/>
          <p:cNvSpPr>
            <a:spLocks noChangeArrowheads="1"/>
          </p:cNvSpPr>
          <p:nvPr/>
        </p:nvSpPr>
        <p:spPr bwMode="auto">
          <a:xfrm>
            <a:off x="6864350" y="59959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09" name="Oval 77"/>
          <p:cNvSpPr>
            <a:spLocks noChangeArrowheads="1"/>
          </p:cNvSpPr>
          <p:nvPr/>
        </p:nvSpPr>
        <p:spPr bwMode="auto">
          <a:xfrm>
            <a:off x="6746875" y="58785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0" name="Oval 78"/>
          <p:cNvSpPr>
            <a:spLocks noChangeArrowheads="1"/>
          </p:cNvSpPr>
          <p:nvPr/>
        </p:nvSpPr>
        <p:spPr bwMode="auto">
          <a:xfrm flipV="1">
            <a:off x="5976938" y="60325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1" name="Oval 79"/>
          <p:cNvSpPr>
            <a:spLocks noChangeArrowheads="1"/>
          </p:cNvSpPr>
          <p:nvPr/>
        </p:nvSpPr>
        <p:spPr bwMode="auto">
          <a:xfrm flipV="1">
            <a:off x="5803900" y="57927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2" name="Oval 80"/>
          <p:cNvSpPr>
            <a:spLocks noChangeArrowheads="1"/>
          </p:cNvSpPr>
          <p:nvPr/>
        </p:nvSpPr>
        <p:spPr bwMode="auto">
          <a:xfrm flipV="1">
            <a:off x="6076950" y="580866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3" name="Oval 81"/>
          <p:cNvSpPr>
            <a:spLocks noChangeArrowheads="1"/>
          </p:cNvSpPr>
          <p:nvPr/>
        </p:nvSpPr>
        <p:spPr bwMode="auto">
          <a:xfrm flipV="1">
            <a:off x="5835650" y="556736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4" name="Oval 82"/>
          <p:cNvSpPr>
            <a:spLocks noChangeArrowheads="1"/>
          </p:cNvSpPr>
          <p:nvPr/>
        </p:nvSpPr>
        <p:spPr bwMode="auto">
          <a:xfrm flipV="1">
            <a:off x="5665788" y="599757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5" name="Oval 83"/>
          <p:cNvSpPr>
            <a:spLocks noChangeArrowheads="1"/>
          </p:cNvSpPr>
          <p:nvPr/>
        </p:nvSpPr>
        <p:spPr bwMode="auto">
          <a:xfrm flipV="1">
            <a:off x="5662613" y="56657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16" name="Text Box 84"/>
          <p:cNvSpPr txBox="1">
            <a:spLocks noChangeArrowheads="1"/>
          </p:cNvSpPr>
          <p:nvPr/>
        </p:nvSpPr>
        <p:spPr bwMode="auto">
          <a:xfrm>
            <a:off x="3603625" y="1846263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>
                <a:latin typeface="Arial" charset="0"/>
              </a:rPr>
              <a:t>Elastic</a:t>
            </a:r>
          </a:p>
        </p:txBody>
      </p:sp>
      <p:sp>
        <p:nvSpPr>
          <p:cNvPr id="530517" name="Text Box 85"/>
          <p:cNvSpPr txBox="1">
            <a:spLocks noChangeArrowheads="1"/>
          </p:cNvSpPr>
          <p:nvPr/>
        </p:nvSpPr>
        <p:spPr bwMode="auto">
          <a:xfrm>
            <a:off x="3427413" y="2990850"/>
            <a:ext cx="1573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>
                <a:latin typeface="Arial" charset="0"/>
              </a:rPr>
              <a:t> Single</a:t>
            </a:r>
          </a:p>
          <a:p>
            <a:pPr algn="l">
              <a:defRPr/>
            </a:pPr>
            <a:r>
              <a:rPr lang="en-US" altLang="ja-JP">
                <a:latin typeface="Arial" charset="0"/>
              </a:rPr>
              <a:t> diffractive</a:t>
            </a:r>
          </a:p>
        </p:txBody>
      </p:sp>
      <p:sp>
        <p:nvSpPr>
          <p:cNvPr id="530518" name="Text Box 86"/>
          <p:cNvSpPr txBox="1">
            <a:spLocks noChangeArrowheads="1"/>
          </p:cNvSpPr>
          <p:nvPr/>
        </p:nvSpPr>
        <p:spPr bwMode="auto">
          <a:xfrm>
            <a:off x="3497263" y="4279900"/>
            <a:ext cx="1573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>
                <a:latin typeface="Arial" charset="0"/>
              </a:rPr>
              <a:t>Double</a:t>
            </a:r>
          </a:p>
          <a:p>
            <a:pPr algn="l">
              <a:defRPr/>
            </a:pPr>
            <a:r>
              <a:rPr lang="en-US" altLang="ja-JP">
                <a:latin typeface="Arial" charset="0"/>
              </a:rPr>
              <a:t> diffractive</a:t>
            </a:r>
          </a:p>
        </p:txBody>
      </p:sp>
      <p:sp>
        <p:nvSpPr>
          <p:cNvPr id="530519" name="Text Box 87"/>
          <p:cNvSpPr txBox="1">
            <a:spLocks noChangeArrowheads="1"/>
          </p:cNvSpPr>
          <p:nvPr/>
        </p:nvSpPr>
        <p:spPr bwMode="auto">
          <a:xfrm>
            <a:off x="3497263" y="5499100"/>
            <a:ext cx="165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>
                <a:latin typeface="Arial" charset="0"/>
              </a:rPr>
              <a:t>Non-</a:t>
            </a:r>
          </a:p>
          <a:p>
            <a:pPr algn="l">
              <a:defRPr/>
            </a:pPr>
            <a:r>
              <a:rPr lang="en-US" altLang="ja-JP">
                <a:latin typeface="Arial" charset="0"/>
              </a:rPr>
              <a:t>  diffractive</a:t>
            </a:r>
          </a:p>
        </p:txBody>
      </p:sp>
      <p:sp>
        <p:nvSpPr>
          <p:cNvPr id="530520" name="Text Box 88"/>
          <p:cNvSpPr txBox="1">
            <a:spLocks noChangeArrowheads="1"/>
          </p:cNvSpPr>
          <p:nvPr/>
        </p:nvSpPr>
        <p:spPr bwMode="auto">
          <a:xfrm>
            <a:off x="7786688" y="1893888"/>
            <a:ext cx="1036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~25mb</a:t>
            </a:r>
          </a:p>
        </p:txBody>
      </p:sp>
      <p:sp>
        <p:nvSpPr>
          <p:cNvPr id="530521" name="Text Box 89"/>
          <p:cNvSpPr txBox="1">
            <a:spLocks noChangeArrowheads="1"/>
          </p:cNvSpPr>
          <p:nvPr/>
        </p:nvSpPr>
        <p:spPr bwMode="auto">
          <a:xfrm>
            <a:off x="7786688" y="3097213"/>
            <a:ext cx="1036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~10mb</a:t>
            </a:r>
          </a:p>
        </p:txBody>
      </p:sp>
      <p:sp>
        <p:nvSpPr>
          <p:cNvPr id="530522" name="Text Box 90"/>
          <p:cNvSpPr txBox="1">
            <a:spLocks noChangeArrowheads="1"/>
          </p:cNvSpPr>
          <p:nvPr/>
        </p:nvSpPr>
        <p:spPr bwMode="auto">
          <a:xfrm>
            <a:off x="7842250" y="4329113"/>
            <a:ext cx="103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~10mb</a:t>
            </a:r>
          </a:p>
        </p:txBody>
      </p:sp>
      <p:sp>
        <p:nvSpPr>
          <p:cNvPr id="530523" name="Text Box 91"/>
          <p:cNvSpPr txBox="1">
            <a:spLocks noChangeArrowheads="1"/>
          </p:cNvSpPr>
          <p:nvPr/>
        </p:nvSpPr>
        <p:spPr bwMode="auto">
          <a:xfrm>
            <a:off x="7913688" y="5605463"/>
            <a:ext cx="1036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>
                <a:latin typeface="Arial" charset="0"/>
              </a:rPr>
              <a:t> ~50mb</a:t>
            </a:r>
          </a:p>
        </p:txBody>
      </p:sp>
      <p:sp>
        <p:nvSpPr>
          <p:cNvPr id="530527" name="Oval 95"/>
          <p:cNvSpPr>
            <a:spLocks noChangeArrowheads="1"/>
          </p:cNvSpPr>
          <p:nvPr/>
        </p:nvSpPr>
        <p:spPr bwMode="auto">
          <a:xfrm>
            <a:off x="939800" y="1582738"/>
            <a:ext cx="290513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28" name="Oval 96"/>
          <p:cNvSpPr>
            <a:spLocks noChangeArrowheads="1"/>
          </p:cNvSpPr>
          <p:nvPr/>
        </p:nvSpPr>
        <p:spPr bwMode="auto">
          <a:xfrm>
            <a:off x="2120900" y="2008188"/>
            <a:ext cx="290513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30" name="AutoShape 98"/>
          <p:cNvSpPr>
            <a:spLocks noChangeArrowheads="1"/>
          </p:cNvSpPr>
          <p:nvPr/>
        </p:nvSpPr>
        <p:spPr bwMode="auto">
          <a:xfrm>
            <a:off x="2520950" y="1974850"/>
            <a:ext cx="276225" cy="260350"/>
          </a:xfrm>
          <a:prstGeom prst="rightArrow">
            <a:avLst>
              <a:gd name="adj1" fmla="val 40241"/>
              <a:gd name="adj2" fmla="val 48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31" name="AutoShape 99"/>
          <p:cNvSpPr>
            <a:spLocks noChangeArrowheads="1"/>
          </p:cNvSpPr>
          <p:nvPr/>
        </p:nvSpPr>
        <p:spPr bwMode="auto">
          <a:xfrm flipH="1">
            <a:off x="581025" y="1544638"/>
            <a:ext cx="276225" cy="260350"/>
          </a:xfrm>
          <a:prstGeom prst="rightArrow">
            <a:avLst>
              <a:gd name="adj1" fmla="val 40241"/>
              <a:gd name="adj2" fmla="val 48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39" name="Freeform 107"/>
          <p:cNvSpPr>
            <a:spLocks/>
          </p:cNvSpPr>
          <p:nvPr/>
        </p:nvSpPr>
        <p:spPr bwMode="auto">
          <a:xfrm rot="1410076">
            <a:off x="1371600" y="1789113"/>
            <a:ext cx="671513" cy="269875"/>
          </a:xfrm>
          <a:custGeom>
            <a:avLst/>
            <a:gdLst>
              <a:gd name="T0" fmla="*/ 0 w 631"/>
              <a:gd name="T1" fmla="*/ 64 h 130"/>
              <a:gd name="T2" fmla="*/ 101 w 631"/>
              <a:gd name="T3" fmla="*/ 0 h 130"/>
              <a:gd name="T4" fmla="*/ 174 w 631"/>
              <a:gd name="T5" fmla="*/ 64 h 130"/>
              <a:gd name="T6" fmla="*/ 256 w 631"/>
              <a:gd name="T7" fmla="*/ 18 h 130"/>
              <a:gd name="T8" fmla="*/ 302 w 631"/>
              <a:gd name="T9" fmla="*/ 91 h 130"/>
              <a:gd name="T10" fmla="*/ 384 w 631"/>
              <a:gd name="T11" fmla="*/ 45 h 130"/>
              <a:gd name="T12" fmla="*/ 412 w 631"/>
              <a:gd name="T13" fmla="*/ 27 h 130"/>
              <a:gd name="T14" fmla="*/ 512 w 631"/>
              <a:gd name="T15" fmla="*/ 128 h 130"/>
              <a:gd name="T16" fmla="*/ 576 w 631"/>
              <a:gd name="T17" fmla="*/ 91 h 130"/>
              <a:gd name="T18" fmla="*/ 604 w 631"/>
              <a:gd name="T19" fmla="*/ 73 h 130"/>
              <a:gd name="T20" fmla="*/ 631 w 631"/>
              <a:gd name="T21" fmla="*/ 6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1" h="130">
                <a:moveTo>
                  <a:pt x="0" y="64"/>
                </a:moveTo>
                <a:cubicBezTo>
                  <a:pt x="27" y="37"/>
                  <a:pt x="65" y="12"/>
                  <a:pt x="101" y="0"/>
                </a:cubicBezTo>
                <a:cubicBezTo>
                  <a:pt x="140" y="39"/>
                  <a:pt x="120" y="49"/>
                  <a:pt x="174" y="64"/>
                </a:cubicBezTo>
                <a:cubicBezTo>
                  <a:pt x="237" y="22"/>
                  <a:pt x="208" y="34"/>
                  <a:pt x="256" y="18"/>
                </a:cubicBezTo>
                <a:cubicBezTo>
                  <a:pt x="275" y="45"/>
                  <a:pt x="292" y="60"/>
                  <a:pt x="302" y="91"/>
                </a:cubicBezTo>
                <a:cubicBezTo>
                  <a:pt x="352" y="75"/>
                  <a:pt x="319" y="88"/>
                  <a:pt x="384" y="45"/>
                </a:cubicBezTo>
                <a:cubicBezTo>
                  <a:pt x="393" y="39"/>
                  <a:pt x="412" y="27"/>
                  <a:pt x="412" y="27"/>
                </a:cubicBezTo>
                <a:cubicBezTo>
                  <a:pt x="453" y="58"/>
                  <a:pt x="477" y="92"/>
                  <a:pt x="512" y="128"/>
                </a:cubicBezTo>
                <a:cubicBezTo>
                  <a:pt x="573" y="111"/>
                  <a:pt x="528" y="130"/>
                  <a:pt x="576" y="91"/>
                </a:cubicBezTo>
                <a:cubicBezTo>
                  <a:pt x="585" y="84"/>
                  <a:pt x="594" y="78"/>
                  <a:pt x="604" y="73"/>
                </a:cubicBezTo>
                <a:cubicBezTo>
                  <a:pt x="613" y="69"/>
                  <a:pt x="631" y="64"/>
                  <a:pt x="631" y="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11357" name="Group 118"/>
          <p:cNvGrpSpPr>
            <a:grpSpLocks/>
          </p:cNvGrpSpPr>
          <p:nvPr/>
        </p:nvGrpSpPr>
        <p:grpSpPr bwMode="auto">
          <a:xfrm flipH="1" flipV="1">
            <a:off x="576263" y="2882900"/>
            <a:ext cx="2570162" cy="922338"/>
            <a:chOff x="237" y="1699"/>
            <a:chExt cx="1619" cy="581"/>
          </a:xfrm>
        </p:grpSpPr>
        <p:sp>
          <p:nvSpPr>
            <p:cNvPr id="530533" name="Oval 101"/>
            <p:cNvSpPr>
              <a:spLocks noChangeArrowheads="1"/>
            </p:cNvSpPr>
            <p:nvPr/>
          </p:nvSpPr>
          <p:spPr bwMode="auto">
            <a:xfrm>
              <a:off x="713" y="1775"/>
              <a:ext cx="284" cy="255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98431"/>
                    <a:invGamma/>
                  </a:srgbClr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34" name="Oval 102"/>
            <p:cNvSpPr>
              <a:spLocks noChangeArrowheads="1"/>
            </p:cNvSpPr>
            <p:nvPr/>
          </p:nvSpPr>
          <p:spPr bwMode="auto">
            <a:xfrm>
              <a:off x="1476" y="2107"/>
              <a:ext cx="183" cy="1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35" name="AutoShape 103"/>
            <p:cNvSpPr>
              <a:spLocks noChangeArrowheads="1"/>
            </p:cNvSpPr>
            <p:nvPr/>
          </p:nvSpPr>
          <p:spPr bwMode="auto">
            <a:xfrm>
              <a:off x="1682" y="2113"/>
              <a:ext cx="174" cy="164"/>
            </a:xfrm>
            <a:prstGeom prst="rightArrow">
              <a:avLst>
                <a:gd name="adj1" fmla="val 40241"/>
                <a:gd name="adj2" fmla="val 481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36" name="AutoShape 104"/>
            <p:cNvSpPr>
              <a:spLocks noChangeArrowheads="1"/>
            </p:cNvSpPr>
            <p:nvPr/>
          </p:nvSpPr>
          <p:spPr bwMode="auto">
            <a:xfrm flipH="1">
              <a:off x="498" y="1814"/>
              <a:ext cx="174" cy="164"/>
            </a:xfrm>
            <a:prstGeom prst="rightArrow">
              <a:avLst>
                <a:gd name="adj1" fmla="val 40241"/>
                <a:gd name="adj2" fmla="val 481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0" name="Freeform 108"/>
            <p:cNvSpPr>
              <a:spLocks/>
            </p:cNvSpPr>
            <p:nvPr/>
          </p:nvSpPr>
          <p:spPr bwMode="auto">
            <a:xfrm rot="1410076">
              <a:off x="1013" y="1996"/>
              <a:ext cx="423" cy="170"/>
            </a:xfrm>
            <a:custGeom>
              <a:avLst/>
              <a:gdLst>
                <a:gd name="T0" fmla="*/ 0 w 631"/>
                <a:gd name="T1" fmla="*/ 64 h 130"/>
                <a:gd name="T2" fmla="*/ 101 w 631"/>
                <a:gd name="T3" fmla="*/ 0 h 130"/>
                <a:gd name="T4" fmla="*/ 174 w 631"/>
                <a:gd name="T5" fmla="*/ 64 h 130"/>
                <a:gd name="T6" fmla="*/ 256 w 631"/>
                <a:gd name="T7" fmla="*/ 18 h 130"/>
                <a:gd name="T8" fmla="*/ 302 w 631"/>
                <a:gd name="T9" fmla="*/ 91 h 130"/>
                <a:gd name="T10" fmla="*/ 384 w 631"/>
                <a:gd name="T11" fmla="*/ 45 h 130"/>
                <a:gd name="T12" fmla="*/ 412 w 631"/>
                <a:gd name="T13" fmla="*/ 27 h 130"/>
                <a:gd name="T14" fmla="*/ 512 w 631"/>
                <a:gd name="T15" fmla="*/ 128 h 130"/>
                <a:gd name="T16" fmla="*/ 576 w 631"/>
                <a:gd name="T17" fmla="*/ 91 h 130"/>
                <a:gd name="T18" fmla="*/ 604 w 631"/>
                <a:gd name="T19" fmla="*/ 73 h 130"/>
                <a:gd name="T20" fmla="*/ 631 w 631"/>
                <a:gd name="T21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130">
                  <a:moveTo>
                    <a:pt x="0" y="64"/>
                  </a:moveTo>
                  <a:cubicBezTo>
                    <a:pt x="27" y="37"/>
                    <a:pt x="65" y="12"/>
                    <a:pt x="101" y="0"/>
                  </a:cubicBezTo>
                  <a:cubicBezTo>
                    <a:pt x="140" y="39"/>
                    <a:pt x="120" y="49"/>
                    <a:pt x="174" y="64"/>
                  </a:cubicBezTo>
                  <a:cubicBezTo>
                    <a:pt x="237" y="22"/>
                    <a:pt x="208" y="34"/>
                    <a:pt x="256" y="18"/>
                  </a:cubicBezTo>
                  <a:cubicBezTo>
                    <a:pt x="275" y="45"/>
                    <a:pt x="292" y="60"/>
                    <a:pt x="302" y="91"/>
                  </a:cubicBezTo>
                  <a:cubicBezTo>
                    <a:pt x="352" y="75"/>
                    <a:pt x="319" y="88"/>
                    <a:pt x="384" y="45"/>
                  </a:cubicBezTo>
                  <a:cubicBezTo>
                    <a:pt x="393" y="39"/>
                    <a:pt x="412" y="27"/>
                    <a:pt x="412" y="27"/>
                  </a:cubicBezTo>
                  <a:cubicBezTo>
                    <a:pt x="453" y="58"/>
                    <a:pt x="477" y="92"/>
                    <a:pt x="512" y="128"/>
                  </a:cubicBezTo>
                  <a:cubicBezTo>
                    <a:pt x="573" y="111"/>
                    <a:pt x="528" y="130"/>
                    <a:pt x="576" y="91"/>
                  </a:cubicBezTo>
                  <a:cubicBezTo>
                    <a:pt x="585" y="84"/>
                    <a:pt x="594" y="78"/>
                    <a:pt x="604" y="73"/>
                  </a:cubicBezTo>
                  <a:cubicBezTo>
                    <a:pt x="613" y="69"/>
                    <a:pt x="631" y="64"/>
                    <a:pt x="631" y="6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2" name="Line 110"/>
            <p:cNvSpPr>
              <a:spLocks noChangeShapeType="1"/>
            </p:cNvSpPr>
            <p:nvPr/>
          </p:nvSpPr>
          <p:spPr bwMode="auto">
            <a:xfrm flipH="1" flipV="1">
              <a:off x="448" y="1792"/>
              <a:ext cx="24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3" name="Line 111"/>
            <p:cNvSpPr>
              <a:spLocks noChangeShapeType="1"/>
            </p:cNvSpPr>
            <p:nvPr/>
          </p:nvSpPr>
          <p:spPr bwMode="auto">
            <a:xfrm flipH="1">
              <a:off x="396" y="1978"/>
              <a:ext cx="24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4" name="Line 112"/>
            <p:cNvSpPr>
              <a:spLocks noChangeShapeType="1"/>
            </p:cNvSpPr>
            <p:nvPr/>
          </p:nvSpPr>
          <p:spPr bwMode="auto">
            <a:xfrm flipH="1">
              <a:off x="399" y="2021"/>
              <a:ext cx="247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5" name="Line 113"/>
            <p:cNvSpPr>
              <a:spLocks noChangeShapeType="1"/>
            </p:cNvSpPr>
            <p:nvPr/>
          </p:nvSpPr>
          <p:spPr bwMode="auto">
            <a:xfrm flipH="1">
              <a:off x="465" y="2064"/>
              <a:ext cx="247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6" name="Oval 114"/>
            <p:cNvSpPr>
              <a:spLocks noChangeArrowheads="1"/>
            </p:cNvSpPr>
            <p:nvPr/>
          </p:nvSpPr>
          <p:spPr bwMode="auto">
            <a:xfrm>
              <a:off x="237" y="1699"/>
              <a:ext cx="183" cy="1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7" name="Oval 115"/>
            <p:cNvSpPr>
              <a:spLocks noChangeArrowheads="1"/>
            </p:cNvSpPr>
            <p:nvPr/>
          </p:nvSpPr>
          <p:spPr bwMode="auto">
            <a:xfrm>
              <a:off x="305" y="1949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8" name="Oval 116"/>
            <p:cNvSpPr>
              <a:spLocks noChangeArrowheads="1"/>
            </p:cNvSpPr>
            <p:nvPr/>
          </p:nvSpPr>
          <p:spPr bwMode="auto">
            <a:xfrm>
              <a:off x="309" y="2044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49" name="Oval 117"/>
            <p:cNvSpPr>
              <a:spLocks noChangeArrowheads="1"/>
            </p:cNvSpPr>
            <p:nvPr/>
          </p:nvSpPr>
          <p:spPr bwMode="auto">
            <a:xfrm>
              <a:off x="358" y="2102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30557" name="Freeform 125"/>
          <p:cNvSpPr>
            <a:spLocks/>
          </p:cNvSpPr>
          <p:nvPr/>
        </p:nvSpPr>
        <p:spPr bwMode="auto">
          <a:xfrm rot="1410076" flipH="1" flipV="1">
            <a:off x="1450975" y="4429125"/>
            <a:ext cx="671513" cy="269875"/>
          </a:xfrm>
          <a:custGeom>
            <a:avLst/>
            <a:gdLst>
              <a:gd name="T0" fmla="*/ 0 w 631"/>
              <a:gd name="T1" fmla="*/ 64 h 130"/>
              <a:gd name="T2" fmla="*/ 101 w 631"/>
              <a:gd name="T3" fmla="*/ 0 h 130"/>
              <a:gd name="T4" fmla="*/ 174 w 631"/>
              <a:gd name="T5" fmla="*/ 64 h 130"/>
              <a:gd name="T6" fmla="*/ 256 w 631"/>
              <a:gd name="T7" fmla="*/ 18 h 130"/>
              <a:gd name="T8" fmla="*/ 302 w 631"/>
              <a:gd name="T9" fmla="*/ 91 h 130"/>
              <a:gd name="T10" fmla="*/ 384 w 631"/>
              <a:gd name="T11" fmla="*/ 45 h 130"/>
              <a:gd name="T12" fmla="*/ 412 w 631"/>
              <a:gd name="T13" fmla="*/ 27 h 130"/>
              <a:gd name="T14" fmla="*/ 512 w 631"/>
              <a:gd name="T15" fmla="*/ 128 h 130"/>
              <a:gd name="T16" fmla="*/ 576 w 631"/>
              <a:gd name="T17" fmla="*/ 91 h 130"/>
              <a:gd name="T18" fmla="*/ 604 w 631"/>
              <a:gd name="T19" fmla="*/ 73 h 130"/>
              <a:gd name="T20" fmla="*/ 631 w 631"/>
              <a:gd name="T21" fmla="*/ 6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1" h="130">
                <a:moveTo>
                  <a:pt x="0" y="64"/>
                </a:moveTo>
                <a:cubicBezTo>
                  <a:pt x="27" y="37"/>
                  <a:pt x="65" y="12"/>
                  <a:pt x="101" y="0"/>
                </a:cubicBezTo>
                <a:cubicBezTo>
                  <a:pt x="140" y="39"/>
                  <a:pt x="120" y="49"/>
                  <a:pt x="174" y="64"/>
                </a:cubicBezTo>
                <a:cubicBezTo>
                  <a:pt x="237" y="22"/>
                  <a:pt x="208" y="34"/>
                  <a:pt x="256" y="18"/>
                </a:cubicBezTo>
                <a:cubicBezTo>
                  <a:pt x="275" y="45"/>
                  <a:pt x="292" y="60"/>
                  <a:pt x="302" y="91"/>
                </a:cubicBezTo>
                <a:cubicBezTo>
                  <a:pt x="352" y="75"/>
                  <a:pt x="319" y="88"/>
                  <a:pt x="384" y="45"/>
                </a:cubicBezTo>
                <a:cubicBezTo>
                  <a:pt x="393" y="39"/>
                  <a:pt x="412" y="27"/>
                  <a:pt x="412" y="27"/>
                </a:cubicBezTo>
                <a:cubicBezTo>
                  <a:pt x="453" y="58"/>
                  <a:pt x="477" y="92"/>
                  <a:pt x="512" y="128"/>
                </a:cubicBezTo>
                <a:cubicBezTo>
                  <a:pt x="573" y="111"/>
                  <a:pt x="528" y="130"/>
                  <a:pt x="576" y="91"/>
                </a:cubicBezTo>
                <a:cubicBezTo>
                  <a:pt x="585" y="84"/>
                  <a:pt x="594" y="78"/>
                  <a:pt x="604" y="73"/>
                </a:cubicBezTo>
                <a:cubicBezTo>
                  <a:pt x="613" y="69"/>
                  <a:pt x="631" y="64"/>
                  <a:pt x="631" y="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11359" name="Group 134"/>
          <p:cNvGrpSpPr>
            <a:grpSpLocks/>
          </p:cNvGrpSpPr>
          <p:nvPr/>
        </p:nvGrpSpPr>
        <p:grpSpPr bwMode="auto">
          <a:xfrm>
            <a:off x="2076450" y="4357688"/>
            <a:ext cx="1206500" cy="755650"/>
            <a:chOff x="1218" y="2745"/>
            <a:chExt cx="760" cy="476"/>
          </a:xfrm>
        </p:grpSpPr>
        <p:sp>
          <p:nvSpPr>
            <p:cNvPr id="530553" name="Oval 121"/>
            <p:cNvSpPr>
              <a:spLocks noChangeArrowheads="1"/>
            </p:cNvSpPr>
            <p:nvPr/>
          </p:nvSpPr>
          <p:spPr bwMode="auto">
            <a:xfrm flipH="1" flipV="1">
              <a:off x="1218" y="2890"/>
              <a:ext cx="284" cy="255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98431"/>
                    <a:invGamma/>
                  </a:srgbClr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56" name="AutoShape 124"/>
            <p:cNvSpPr>
              <a:spLocks noChangeArrowheads="1"/>
            </p:cNvSpPr>
            <p:nvPr/>
          </p:nvSpPr>
          <p:spPr bwMode="auto">
            <a:xfrm flipV="1">
              <a:off x="1543" y="2942"/>
              <a:ext cx="174" cy="164"/>
            </a:xfrm>
            <a:prstGeom prst="rightArrow">
              <a:avLst>
                <a:gd name="adj1" fmla="val 40241"/>
                <a:gd name="adj2" fmla="val 481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58" name="Line 126"/>
            <p:cNvSpPr>
              <a:spLocks noChangeShapeType="1"/>
            </p:cNvSpPr>
            <p:nvPr/>
          </p:nvSpPr>
          <p:spPr bwMode="auto">
            <a:xfrm>
              <a:off x="1520" y="3119"/>
              <a:ext cx="24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59" name="Line 127"/>
            <p:cNvSpPr>
              <a:spLocks noChangeShapeType="1"/>
            </p:cNvSpPr>
            <p:nvPr/>
          </p:nvSpPr>
          <p:spPr bwMode="auto">
            <a:xfrm flipV="1">
              <a:off x="1572" y="2933"/>
              <a:ext cx="24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0" name="Line 128"/>
            <p:cNvSpPr>
              <a:spLocks noChangeShapeType="1"/>
            </p:cNvSpPr>
            <p:nvPr/>
          </p:nvSpPr>
          <p:spPr bwMode="auto">
            <a:xfrm flipV="1">
              <a:off x="1569" y="2863"/>
              <a:ext cx="247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1" name="Line 129"/>
            <p:cNvSpPr>
              <a:spLocks noChangeShapeType="1"/>
            </p:cNvSpPr>
            <p:nvPr/>
          </p:nvSpPr>
          <p:spPr bwMode="auto">
            <a:xfrm flipV="1">
              <a:off x="1503" y="2820"/>
              <a:ext cx="247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2" name="Oval 130"/>
            <p:cNvSpPr>
              <a:spLocks noChangeArrowheads="1"/>
            </p:cNvSpPr>
            <p:nvPr/>
          </p:nvSpPr>
          <p:spPr bwMode="auto">
            <a:xfrm flipH="1" flipV="1">
              <a:off x="1795" y="3048"/>
              <a:ext cx="183" cy="1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3" name="Oval 131"/>
            <p:cNvSpPr>
              <a:spLocks noChangeArrowheads="1"/>
            </p:cNvSpPr>
            <p:nvPr/>
          </p:nvSpPr>
          <p:spPr bwMode="auto">
            <a:xfrm flipH="1" flipV="1">
              <a:off x="1846" y="2898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4" name="Oval 132"/>
            <p:cNvSpPr>
              <a:spLocks noChangeArrowheads="1"/>
            </p:cNvSpPr>
            <p:nvPr/>
          </p:nvSpPr>
          <p:spPr bwMode="auto">
            <a:xfrm flipH="1" flipV="1">
              <a:off x="1842" y="2803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5" name="Oval 133"/>
            <p:cNvSpPr>
              <a:spLocks noChangeArrowheads="1"/>
            </p:cNvSpPr>
            <p:nvPr/>
          </p:nvSpPr>
          <p:spPr bwMode="auto">
            <a:xfrm flipH="1" flipV="1">
              <a:off x="1793" y="2745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360" name="Group 135"/>
          <p:cNvGrpSpPr>
            <a:grpSpLocks/>
          </p:cNvGrpSpPr>
          <p:nvPr/>
        </p:nvGrpSpPr>
        <p:grpSpPr bwMode="auto">
          <a:xfrm flipH="1">
            <a:off x="317500" y="3929063"/>
            <a:ext cx="1206500" cy="755650"/>
            <a:chOff x="1218" y="2745"/>
            <a:chExt cx="760" cy="476"/>
          </a:xfrm>
        </p:grpSpPr>
        <p:sp>
          <p:nvSpPr>
            <p:cNvPr id="530568" name="Oval 136"/>
            <p:cNvSpPr>
              <a:spLocks noChangeArrowheads="1"/>
            </p:cNvSpPr>
            <p:nvPr/>
          </p:nvSpPr>
          <p:spPr bwMode="auto">
            <a:xfrm flipH="1" flipV="1">
              <a:off x="1218" y="2890"/>
              <a:ext cx="284" cy="255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98431"/>
                    <a:invGamma/>
                  </a:srgbClr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69" name="AutoShape 137"/>
            <p:cNvSpPr>
              <a:spLocks noChangeArrowheads="1"/>
            </p:cNvSpPr>
            <p:nvPr/>
          </p:nvSpPr>
          <p:spPr bwMode="auto">
            <a:xfrm flipV="1">
              <a:off x="1543" y="2942"/>
              <a:ext cx="174" cy="164"/>
            </a:xfrm>
            <a:prstGeom prst="rightArrow">
              <a:avLst>
                <a:gd name="adj1" fmla="val 40241"/>
                <a:gd name="adj2" fmla="val 481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0" name="Line 138"/>
            <p:cNvSpPr>
              <a:spLocks noChangeShapeType="1"/>
            </p:cNvSpPr>
            <p:nvPr/>
          </p:nvSpPr>
          <p:spPr bwMode="auto">
            <a:xfrm>
              <a:off x="1520" y="3119"/>
              <a:ext cx="24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1" name="Line 139"/>
            <p:cNvSpPr>
              <a:spLocks noChangeShapeType="1"/>
            </p:cNvSpPr>
            <p:nvPr/>
          </p:nvSpPr>
          <p:spPr bwMode="auto">
            <a:xfrm flipV="1">
              <a:off x="1572" y="2933"/>
              <a:ext cx="24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2" name="Line 140"/>
            <p:cNvSpPr>
              <a:spLocks noChangeShapeType="1"/>
            </p:cNvSpPr>
            <p:nvPr/>
          </p:nvSpPr>
          <p:spPr bwMode="auto">
            <a:xfrm flipV="1">
              <a:off x="1569" y="2863"/>
              <a:ext cx="247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3" name="Line 141"/>
            <p:cNvSpPr>
              <a:spLocks noChangeShapeType="1"/>
            </p:cNvSpPr>
            <p:nvPr/>
          </p:nvSpPr>
          <p:spPr bwMode="auto">
            <a:xfrm flipV="1">
              <a:off x="1503" y="2820"/>
              <a:ext cx="247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4" name="Oval 142"/>
            <p:cNvSpPr>
              <a:spLocks noChangeArrowheads="1"/>
            </p:cNvSpPr>
            <p:nvPr/>
          </p:nvSpPr>
          <p:spPr bwMode="auto">
            <a:xfrm flipH="1" flipV="1">
              <a:off x="1795" y="3048"/>
              <a:ext cx="183" cy="1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5" name="Oval 143"/>
            <p:cNvSpPr>
              <a:spLocks noChangeArrowheads="1"/>
            </p:cNvSpPr>
            <p:nvPr/>
          </p:nvSpPr>
          <p:spPr bwMode="auto">
            <a:xfrm flipH="1" flipV="1">
              <a:off x="1846" y="2898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6" name="Oval 144"/>
            <p:cNvSpPr>
              <a:spLocks noChangeArrowheads="1"/>
            </p:cNvSpPr>
            <p:nvPr/>
          </p:nvSpPr>
          <p:spPr bwMode="auto">
            <a:xfrm flipH="1" flipV="1">
              <a:off x="1842" y="2803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0577" name="Oval 145"/>
            <p:cNvSpPr>
              <a:spLocks noChangeArrowheads="1"/>
            </p:cNvSpPr>
            <p:nvPr/>
          </p:nvSpPr>
          <p:spPr bwMode="auto">
            <a:xfrm flipH="1" flipV="1">
              <a:off x="1793" y="2745"/>
              <a:ext cx="64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30581" name="AutoShape 149"/>
          <p:cNvSpPr>
            <a:spLocks noChangeArrowheads="1"/>
          </p:cNvSpPr>
          <p:nvPr/>
        </p:nvSpPr>
        <p:spPr bwMode="auto">
          <a:xfrm flipV="1">
            <a:off x="2643188" y="5978525"/>
            <a:ext cx="276225" cy="260350"/>
          </a:xfrm>
          <a:prstGeom prst="rightArrow">
            <a:avLst>
              <a:gd name="adj1" fmla="val 40241"/>
              <a:gd name="adj2" fmla="val 48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82" name="Line 150"/>
          <p:cNvSpPr>
            <a:spLocks noChangeShapeType="1"/>
          </p:cNvSpPr>
          <p:nvPr/>
        </p:nvSpPr>
        <p:spPr bwMode="auto">
          <a:xfrm>
            <a:off x="2447925" y="6229350"/>
            <a:ext cx="449263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83" name="Line 151"/>
          <p:cNvSpPr>
            <a:spLocks noChangeShapeType="1"/>
          </p:cNvSpPr>
          <p:nvPr/>
        </p:nvSpPr>
        <p:spPr bwMode="auto">
          <a:xfrm flipV="1">
            <a:off x="2689225" y="5964238"/>
            <a:ext cx="39211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84" name="Line 152"/>
          <p:cNvSpPr>
            <a:spLocks noChangeShapeType="1"/>
          </p:cNvSpPr>
          <p:nvPr/>
        </p:nvSpPr>
        <p:spPr bwMode="auto">
          <a:xfrm flipV="1">
            <a:off x="2684463" y="5853113"/>
            <a:ext cx="39211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85" name="Line 153"/>
          <p:cNvSpPr>
            <a:spLocks noChangeShapeType="1"/>
          </p:cNvSpPr>
          <p:nvPr/>
        </p:nvSpPr>
        <p:spPr bwMode="auto">
          <a:xfrm flipV="1">
            <a:off x="2579688" y="5667375"/>
            <a:ext cx="3048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86" name="Oval 154"/>
          <p:cNvSpPr>
            <a:spLocks noChangeArrowheads="1"/>
          </p:cNvSpPr>
          <p:nvPr/>
        </p:nvSpPr>
        <p:spPr bwMode="auto">
          <a:xfrm flipH="1" flipV="1">
            <a:off x="2941638" y="6348413"/>
            <a:ext cx="290512" cy="2746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87" name="Oval 155"/>
          <p:cNvSpPr>
            <a:spLocks noChangeArrowheads="1"/>
          </p:cNvSpPr>
          <p:nvPr/>
        </p:nvSpPr>
        <p:spPr bwMode="auto">
          <a:xfrm flipH="1" flipV="1">
            <a:off x="3124200" y="5908675"/>
            <a:ext cx="101600" cy="115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88" name="Oval 156"/>
          <p:cNvSpPr>
            <a:spLocks noChangeArrowheads="1"/>
          </p:cNvSpPr>
          <p:nvPr/>
        </p:nvSpPr>
        <p:spPr bwMode="auto">
          <a:xfrm flipH="1" flipV="1">
            <a:off x="3117850" y="5757863"/>
            <a:ext cx="101600" cy="1158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89" name="Oval 157"/>
          <p:cNvSpPr>
            <a:spLocks noChangeArrowheads="1"/>
          </p:cNvSpPr>
          <p:nvPr/>
        </p:nvSpPr>
        <p:spPr bwMode="auto">
          <a:xfrm flipH="1" flipV="1">
            <a:off x="2895600" y="5534025"/>
            <a:ext cx="101600" cy="115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92" name="AutoShape 160"/>
          <p:cNvSpPr>
            <a:spLocks noChangeArrowheads="1"/>
          </p:cNvSpPr>
          <p:nvPr/>
        </p:nvSpPr>
        <p:spPr bwMode="auto">
          <a:xfrm flipH="1" flipV="1">
            <a:off x="739775" y="5564188"/>
            <a:ext cx="276225" cy="260350"/>
          </a:xfrm>
          <a:prstGeom prst="rightArrow">
            <a:avLst>
              <a:gd name="adj1" fmla="val 40241"/>
              <a:gd name="adj2" fmla="val 48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93" name="Line 161"/>
          <p:cNvSpPr>
            <a:spLocks noChangeShapeType="1"/>
          </p:cNvSpPr>
          <p:nvPr/>
        </p:nvSpPr>
        <p:spPr bwMode="auto">
          <a:xfrm flipH="1">
            <a:off x="703263" y="5830888"/>
            <a:ext cx="392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94" name="Line 162"/>
          <p:cNvSpPr>
            <a:spLocks noChangeShapeType="1"/>
          </p:cNvSpPr>
          <p:nvPr/>
        </p:nvSpPr>
        <p:spPr bwMode="auto">
          <a:xfrm flipH="1" flipV="1">
            <a:off x="620713" y="5535613"/>
            <a:ext cx="3921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95" name="Line 163"/>
          <p:cNvSpPr>
            <a:spLocks noChangeShapeType="1"/>
          </p:cNvSpPr>
          <p:nvPr/>
        </p:nvSpPr>
        <p:spPr bwMode="auto">
          <a:xfrm flipH="1" flipV="1">
            <a:off x="625475" y="5424488"/>
            <a:ext cx="392113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96" name="Line 164"/>
          <p:cNvSpPr>
            <a:spLocks noChangeShapeType="1"/>
          </p:cNvSpPr>
          <p:nvPr/>
        </p:nvSpPr>
        <p:spPr bwMode="auto">
          <a:xfrm flipH="1" flipV="1">
            <a:off x="904875" y="5268913"/>
            <a:ext cx="377825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597" name="Oval 165"/>
          <p:cNvSpPr>
            <a:spLocks noChangeArrowheads="1"/>
          </p:cNvSpPr>
          <p:nvPr/>
        </p:nvSpPr>
        <p:spPr bwMode="auto">
          <a:xfrm flipV="1">
            <a:off x="354013" y="5819775"/>
            <a:ext cx="290512" cy="274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98" name="Oval 166"/>
          <p:cNvSpPr>
            <a:spLocks noChangeArrowheads="1"/>
          </p:cNvSpPr>
          <p:nvPr/>
        </p:nvSpPr>
        <p:spPr bwMode="auto">
          <a:xfrm flipV="1">
            <a:off x="476250" y="5480050"/>
            <a:ext cx="101600" cy="115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599" name="Oval 167"/>
          <p:cNvSpPr>
            <a:spLocks noChangeArrowheads="1"/>
          </p:cNvSpPr>
          <p:nvPr/>
        </p:nvSpPr>
        <p:spPr bwMode="auto">
          <a:xfrm flipV="1">
            <a:off x="482600" y="5329238"/>
            <a:ext cx="101600" cy="1158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600" name="Oval 168"/>
          <p:cNvSpPr>
            <a:spLocks noChangeArrowheads="1"/>
          </p:cNvSpPr>
          <p:nvPr/>
        </p:nvSpPr>
        <p:spPr bwMode="auto">
          <a:xfrm flipV="1">
            <a:off x="776288" y="5135563"/>
            <a:ext cx="101600" cy="1158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601" name="Oval 169"/>
          <p:cNvSpPr>
            <a:spLocks noChangeArrowheads="1"/>
          </p:cNvSpPr>
          <p:nvPr/>
        </p:nvSpPr>
        <p:spPr bwMode="auto">
          <a:xfrm>
            <a:off x="1925638" y="5997575"/>
            <a:ext cx="290512" cy="2746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602" name="Oval 170"/>
          <p:cNvSpPr>
            <a:spLocks noChangeArrowheads="1"/>
          </p:cNvSpPr>
          <p:nvPr/>
        </p:nvSpPr>
        <p:spPr bwMode="auto">
          <a:xfrm>
            <a:off x="1970088" y="6053138"/>
            <a:ext cx="1016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603" name="Oval 171"/>
          <p:cNvSpPr>
            <a:spLocks noChangeArrowheads="1"/>
          </p:cNvSpPr>
          <p:nvPr/>
        </p:nvSpPr>
        <p:spPr bwMode="auto">
          <a:xfrm>
            <a:off x="1390650" y="5576888"/>
            <a:ext cx="290513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604" name="Oval 172"/>
          <p:cNvSpPr>
            <a:spLocks noChangeArrowheads="1"/>
          </p:cNvSpPr>
          <p:nvPr/>
        </p:nvSpPr>
        <p:spPr bwMode="auto">
          <a:xfrm>
            <a:off x="1535113" y="5703888"/>
            <a:ext cx="1016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0606" name="Freeform 174"/>
          <p:cNvSpPr>
            <a:spLocks/>
          </p:cNvSpPr>
          <p:nvPr/>
        </p:nvSpPr>
        <p:spPr bwMode="auto">
          <a:xfrm rot="2375300">
            <a:off x="1531938" y="5889625"/>
            <a:ext cx="461962" cy="188913"/>
          </a:xfrm>
          <a:custGeom>
            <a:avLst/>
            <a:gdLst>
              <a:gd name="T0" fmla="*/ 0 w 695"/>
              <a:gd name="T1" fmla="*/ 32 h 175"/>
              <a:gd name="T2" fmla="*/ 192 w 695"/>
              <a:gd name="T3" fmla="*/ 32 h 175"/>
              <a:gd name="T4" fmla="*/ 238 w 695"/>
              <a:gd name="T5" fmla="*/ 96 h 175"/>
              <a:gd name="T6" fmla="*/ 192 w 695"/>
              <a:gd name="T7" fmla="*/ 133 h 175"/>
              <a:gd name="T8" fmla="*/ 202 w 695"/>
              <a:gd name="T9" fmla="*/ 42 h 175"/>
              <a:gd name="T10" fmla="*/ 330 w 695"/>
              <a:gd name="T11" fmla="*/ 14 h 175"/>
              <a:gd name="T12" fmla="*/ 384 w 695"/>
              <a:gd name="T13" fmla="*/ 124 h 175"/>
              <a:gd name="T14" fmla="*/ 330 w 695"/>
              <a:gd name="T15" fmla="*/ 115 h 175"/>
              <a:gd name="T16" fmla="*/ 330 w 695"/>
              <a:gd name="T17" fmla="*/ 51 h 175"/>
              <a:gd name="T18" fmla="*/ 412 w 695"/>
              <a:gd name="T19" fmla="*/ 23 h 175"/>
              <a:gd name="T20" fmla="*/ 485 w 695"/>
              <a:gd name="T21" fmla="*/ 23 h 175"/>
              <a:gd name="T22" fmla="*/ 503 w 695"/>
              <a:gd name="T23" fmla="*/ 160 h 175"/>
              <a:gd name="T24" fmla="*/ 458 w 695"/>
              <a:gd name="T25" fmla="*/ 115 h 175"/>
              <a:gd name="T26" fmla="*/ 458 w 695"/>
              <a:gd name="T27" fmla="*/ 23 h 175"/>
              <a:gd name="T28" fmla="*/ 595 w 695"/>
              <a:gd name="T29" fmla="*/ 23 h 175"/>
              <a:gd name="T30" fmla="*/ 695 w 695"/>
              <a:gd name="T31" fmla="*/ 4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5" h="175">
                <a:moveTo>
                  <a:pt x="0" y="32"/>
                </a:moveTo>
                <a:cubicBezTo>
                  <a:pt x="76" y="26"/>
                  <a:pt x="152" y="21"/>
                  <a:pt x="192" y="32"/>
                </a:cubicBezTo>
                <a:cubicBezTo>
                  <a:pt x="232" y="43"/>
                  <a:pt x="238" y="79"/>
                  <a:pt x="238" y="96"/>
                </a:cubicBezTo>
                <a:cubicBezTo>
                  <a:pt x="238" y="113"/>
                  <a:pt x="198" y="142"/>
                  <a:pt x="192" y="133"/>
                </a:cubicBezTo>
                <a:cubicBezTo>
                  <a:pt x="186" y="124"/>
                  <a:pt x="179" y="62"/>
                  <a:pt x="202" y="42"/>
                </a:cubicBezTo>
                <a:cubicBezTo>
                  <a:pt x="225" y="22"/>
                  <a:pt x="300" y="0"/>
                  <a:pt x="330" y="14"/>
                </a:cubicBezTo>
                <a:cubicBezTo>
                  <a:pt x="360" y="28"/>
                  <a:pt x="384" y="107"/>
                  <a:pt x="384" y="124"/>
                </a:cubicBezTo>
                <a:cubicBezTo>
                  <a:pt x="384" y="141"/>
                  <a:pt x="339" y="127"/>
                  <a:pt x="330" y="115"/>
                </a:cubicBezTo>
                <a:cubicBezTo>
                  <a:pt x="321" y="103"/>
                  <a:pt x="316" y="66"/>
                  <a:pt x="330" y="51"/>
                </a:cubicBezTo>
                <a:cubicBezTo>
                  <a:pt x="344" y="36"/>
                  <a:pt x="386" y="28"/>
                  <a:pt x="412" y="23"/>
                </a:cubicBezTo>
                <a:cubicBezTo>
                  <a:pt x="438" y="18"/>
                  <a:pt x="470" y="0"/>
                  <a:pt x="485" y="23"/>
                </a:cubicBezTo>
                <a:cubicBezTo>
                  <a:pt x="500" y="46"/>
                  <a:pt x="508" y="145"/>
                  <a:pt x="503" y="160"/>
                </a:cubicBezTo>
                <a:cubicBezTo>
                  <a:pt x="498" y="175"/>
                  <a:pt x="465" y="138"/>
                  <a:pt x="458" y="115"/>
                </a:cubicBezTo>
                <a:cubicBezTo>
                  <a:pt x="451" y="92"/>
                  <a:pt x="435" y="38"/>
                  <a:pt x="458" y="23"/>
                </a:cubicBezTo>
                <a:cubicBezTo>
                  <a:pt x="481" y="8"/>
                  <a:pt x="555" y="20"/>
                  <a:pt x="595" y="23"/>
                </a:cubicBezTo>
                <a:cubicBezTo>
                  <a:pt x="635" y="26"/>
                  <a:pt x="665" y="34"/>
                  <a:pt x="695" y="4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607" name="Line 175"/>
          <p:cNvSpPr>
            <a:spLocks noChangeShapeType="1"/>
          </p:cNvSpPr>
          <p:nvPr/>
        </p:nvSpPr>
        <p:spPr bwMode="auto">
          <a:xfrm>
            <a:off x="2105025" y="6092825"/>
            <a:ext cx="4349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608" name="Line 176"/>
          <p:cNvSpPr>
            <a:spLocks noChangeShapeType="1"/>
          </p:cNvSpPr>
          <p:nvPr/>
        </p:nvSpPr>
        <p:spPr bwMode="auto">
          <a:xfrm flipH="1">
            <a:off x="1027113" y="5743575"/>
            <a:ext cx="4349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0609" name="Text Box 177"/>
          <p:cNvSpPr txBox="1">
            <a:spLocks noChangeArrowheads="1"/>
          </p:cNvSpPr>
          <p:nvPr/>
        </p:nvSpPr>
        <p:spPr bwMode="auto">
          <a:xfrm>
            <a:off x="7783513" y="1162050"/>
            <a:ext cx="136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 </a:t>
            </a:r>
            <a:r>
              <a:rPr lang="en-US" altLang="ja-JP">
                <a:latin typeface="Symbol" charset="0"/>
              </a:rPr>
              <a:t>s</a:t>
            </a:r>
            <a:r>
              <a:rPr lang="en-US" altLang="ja-JP"/>
              <a:t> @7TeV</a:t>
            </a:r>
          </a:p>
        </p:txBody>
      </p:sp>
    </p:spTree>
    <p:extLst>
      <p:ext uri="{BB962C8B-B14F-4D97-AF65-F5344CB8AC3E}">
        <p14:creationId xmlns:p14="http://schemas.microsoft.com/office/powerpoint/2010/main" val="334615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70" y="42156"/>
            <a:ext cx="5402547" cy="36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0C2C1-0CEC-2F43-867F-BE47AAB8E940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6597" y="739952"/>
            <a:ext cx="3654777" cy="1365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000" dirty="0" smtClean="0"/>
              <a:t>A LHC detector </a:t>
            </a:r>
            <a:br>
              <a:rPr lang="en-US" altLang="ja-JP" sz="4000" dirty="0" smtClean="0"/>
            </a:br>
            <a:r>
              <a:rPr lang="en-US" altLang="ja-JP" sz="4000" dirty="0" smtClean="0"/>
              <a:t>and </a:t>
            </a:r>
            <a:br>
              <a:rPr lang="en-US" altLang="ja-JP" sz="4000" dirty="0" smtClean="0"/>
            </a:br>
            <a:r>
              <a:rPr lang="en-US" altLang="ja-JP" sz="4000" dirty="0" err="1" smtClean="0"/>
              <a:t>pseudorapidity</a:t>
            </a:r>
            <a:endParaRPr lang="en-US" altLang="ja-JP" sz="4000" dirty="0" smtClean="0"/>
          </a:p>
        </p:txBody>
      </p:sp>
      <p:pic>
        <p:nvPicPr>
          <p:cNvPr id="6082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27203" r="10634" b="10725"/>
          <a:stretch>
            <a:fillRect/>
          </a:stretch>
        </p:blipFill>
        <p:spPr bwMode="auto">
          <a:xfrm>
            <a:off x="3132667" y="3038310"/>
            <a:ext cx="6025444" cy="381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947" t="27203" r="10634" b="107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024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325412"/>
              </p:ext>
            </p:extLst>
          </p:nvPr>
        </p:nvGraphicFramePr>
        <p:xfrm>
          <a:off x="56444" y="2997375"/>
          <a:ext cx="27940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数式" r:id="rId5" imgW="926698" imgH="393529" progId="Equation.3">
                  <p:embed/>
                </p:oleObj>
              </mc:Choice>
              <mc:Fallback>
                <p:oleObj name="数式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" y="2997375"/>
                        <a:ext cx="2794000" cy="1185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 cmpd="sng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6" name="Text Box 10"/>
          <p:cNvSpPr txBox="1">
            <a:spLocks noChangeArrowheads="1"/>
          </p:cNvSpPr>
          <p:nvPr/>
        </p:nvSpPr>
        <p:spPr bwMode="auto">
          <a:xfrm>
            <a:off x="2930083" y="6399741"/>
            <a:ext cx="14493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LHC tunnel</a:t>
            </a:r>
          </a:p>
        </p:txBody>
      </p:sp>
      <p:grpSp>
        <p:nvGrpSpPr>
          <p:cNvPr id="2" name="図形グループ 1"/>
          <p:cNvGrpSpPr/>
          <p:nvPr/>
        </p:nvGrpSpPr>
        <p:grpSpPr>
          <a:xfrm>
            <a:off x="3183290" y="5254536"/>
            <a:ext cx="428625" cy="808037"/>
            <a:chOff x="203200" y="4938713"/>
            <a:chExt cx="428625" cy="808037"/>
          </a:xfrm>
        </p:grpSpPr>
        <p:sp>
          <p:nvSpPr>
            <p:cNvPr id="608267" name="AutoShape 11"/>
            <p:cNvSpPr>
              <a:spLocks noChangeArrowheads="1"/>
            </p:cNvSpPr>
            <p:nvPr/>
          </p:nvSpPr>
          <p:spPr bwMode="auto">
            <a:xfrm>
              <a:off x="203200" y="5399088"/>
              <a:ext cx="320675" cy="347662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8268" name="Text Box 12"/>
            <p:cNvSpPr txBox="1">
              <a:spLocks noChangeArrowheads="1"/>
            </p:cNvSpPr>
            <p:nvPr/>
          </p:nvSpPr>
          <p:spPr bwMode="auto">
            <a:xfrm>
              <a:off x="211138" y="4938713"/>
              <a:ext cx="4206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IP</a:t>
              </a:r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5085021" y="5182920"/>
            <a:ext cx="1117600" cy="679450"/>
            <a:chOff x="2714625" y="4908550"/>
            <a:chExt cx="1117600" cy="679450"/>
          </a:xfrm>
        </p:grpSpPr>
        <p:sp>
          <p:nvSpPr>
            <p:cNvPr id="608269" name="Line 13"/>
            <p:cNvSpPr>
              <a:spLocks noChangeShapeType="1"/>
            </p:cNvSpPr>
            <p:nvPr/>
          </p:nvSpPr>
          <p:spPr bwMode="auto">
            <a:xfrm>
              <a:off x="3513138" y="5326063"/>
              <a:ext cx="319087" cy="26193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8270" name="Text Box 14"/>
            <p:cNvSpPr txBox="1">
              <a:spLocks noChangeArrowheads="1"/>
            </p:cNvSpPr>
            <p:nvPr/>
          </p:nvSpPr>
          <p:spPr bwMode="auto">
            <a:xfrm>
              <a:off x="2714625" y="4908550"/>
              <a:ext cx="84137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FF0000"/>
                  </a:solidFill>
                </a:rPr>
                <a:t>ZDC</a:t>
              </a:r>
            </a:p>
            <a:p>
              <a:pPr>
                <a:defRPr/>
              </a:pPr>
              <a:r>
                <a:rPr lang="en-US" altLang="ja-JP" sz="1600" b="1" dirty="0">
                  <a:solidFill>
                    <a:srgbClr val="FF0000"/>
                  </a:solidFill>
                </a:rPr>
                <a:t>(</a:t>
              </a:r>
              <a:r>
                <a:rPr lang="en-US" altLang="ja-JP" sz="1600" b="1" dirty="0">
                  <a:solidFill>
                    <a:srgbClr val="FF0000"/>
                  </a:solidFill>
                  <a:latin typeface="Symbol" charset="0"/>
                </a:rPr>
                <a:t>h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&gt;~8.5)</a:t>
              </a:r>
            </a:p>
          </p:txBody>
        </p:sp>
      </p:grpSp>
      <p:sp>
        <p:nvSpPr>
          <p:cNvPr id="608303" name="Text Box 47"/>
          <p:cNvSpPr txBox="1">
            <a:spLocks noChangeArrowheads="1"/>
          </p:cNvSpPr>
          <p:nvPr/>
        </p:nvSpPr>
        <p:spPr bwMode="auto">
          <a:xfrm>
            <a:off x="56444" y="2983969"/>
            <a:ext cx="1596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 smtClean="0"/>
              <a:t>pseudorapidity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330" y="4619392"/>
            <a:ext cx="26345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η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pseudorapidity</a:t>
            </a:r>
            <a:endParaRPr lang="en-US" altLang="ja-JP" dirty="0" smtClean="0"/>
          </a:p>
          <a:p>
            <a:r>
              <a:rPr kumimoji="1" lang="en-US" altLang="ja-JP" dirty="0" smtClean="0"/>
              <a:t>        ~ y: rapidity</a:t>
            </a:r>
          </a:p>
          <a:p>
            <a:endParaRPr lang="en-US" altLang="ja-JP" dirty="0"/>
          </a:p>
          <a:p>
            <a:r>
              <a:rPr lang="en-US" altLang="ja-JP" dirty="0" smtClean="0"/>
              <a:t>y = </a:t>
            </a:r>
            <a:r>
              <a:rPr lang="en-US" altLang="ja-JP" dirty="0"/>
              <a:t>(1/2) x </a:t>
            </a:r>
            <a:r>
              <a:rPr lang="en-US" altLang="ja-JP" dirty="0" err="1"/>
              <a:t>ln</a:t>
            </a:r>
            <a:r>
              <a:rPr lang="en-US" altLang="ja-JP" dirty="0"/>
              <a:t>((</a:t>
            </a:r>
            <a:r>
              <a:rPr lang="en-US" altLang="ja-JP" dirty="0" err="1"/>
              <a:t>E+p</a:t>
            </a:r>
            <a:r>
              <a:rPr lang="en-US" altLang="ja-JP" baseline="-25000" dirty="0" err="1"/>
              <a:t>z</a:t>
            </a:r>
            <a:r>
              <a:rPr lang="en-US" altLang="ja-JP" dirty="0"/>
              <a:t>)/(E-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z</a:t>
            </a:r>
            <a:r>
              <a:rPr lang="en-US" altLang="ja-JP" dirty="0"/>
              <a:t>)) 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Lorentz</a:t>
            </a:r>
            <a:r>
              <a:rPr lang="ja-JP" altLang="en-US" dirty="0" smtClean="0"/>
              <a:t>変換で、</a:t>
            </a:r>
            <a:endParaRPr kumimoji="1" lang="en-US" altLang="ja-JP" dirty="0"/>
          </a:p>
          <a:p>
            <a:r>
              <a:rPr lang="en-US" altLang="ja-JP" dirty="0"/>
              <a:t>y</a:t>
            </a:r>
            <a:r>
              <a:rPr lang="en-US" altLang="ja-JP" dirty="0" smtClean="0"/>
              <a:t> = y + </a:t>
            </a:r>
            <a:r>
              <a:rPr lang="en-US" altLang="ja-JP" dirty="0" err="1" smtClean="0"/>
              <a:t>const</a:t>
            </a:r>
            <a:endParaRPr kumimoji="1" lang="ja-JP" altLang="en-US" dirty="0"/>
          </a:p>
        </p:txBody>
      </p:sp>
      <p:sp>
        <p:nvSpPr>
          <p:cNvPr id="6" name="円弧 5"/>
          <p:cNvSpPr/>
          <p:nvPr/>
        </p:nvSpPr>
        <p:spPr>
          <a:xfrm rot="906724">
            <a:off x="6360369" y="1489285"/>
            <a:ext cx="714075" cy="642639"/>
          </a:xfrm>
          <a:prstGeom prst="arc">
            <a:avLst>
              <a:gd name="adj1" fmla="val 16094248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79560" y="1288886"/>
            <a:ext cx="37559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</a:rPr>
              <a:t>θ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6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加速器で何をみるか？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364191" cy="4525963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（全）非弾性</a:t>
            </a:r>
            <a:r>
              <a:rPr kumimoji="1" lang="ja-JP" altLang="en-US" dirty="0" smtClean="0"/>
              <a:t>断面積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超前方弾性散乱測定＋光学定理（</a:t>
            </a:r>
            <a:r>
              <a:rPr lang="en-US" altLang="ja-JP" dirty="0" smtClean="0"/>
              <a:t>TOTEM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全非弾性事象の測定（</a:t>
            </a:r>
            <a:r>
              <a:rPr kumimoji="1" lang="en-US" altLang="ja-JP" dirty="0" smtClean="0"/>
              <a:t>minimum bias event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粒子生成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中心のメソン多重度</a:t>
            </a:r>
            <a:r>
              <a:rPr lang="en-US" altLang="ja-JP" dirty="0" smtClean="0"/>
              <a:t>(multiplicity; central detectors)</a:t>
            </a:r>
          </a:p>
          <a:p>
            <a:pPr lvl="1"/>
            <a:r>
              <a:rPr kumimoji="1" lang="ja-JP" altLang="en-US" dirty="0" smtClean="0"/>
              <a:t>（超）前方測定</a:t>
            </a:r>
            <a:r>
              <a:rPr kumimoji="1" lang="en-US" altLang="ja-JP" dirty="0" smtClean="0"/>
              <a:t>(forward calorimeters, ZDC, </a:t>
            </a:r>
            <a:r>
              <a:rPr kumimoji="1" lang="en-US" altLang="ja-JP" dirty="0" err="1" smtClean="0"/>
              <a:t>LHCf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（超）前方</a:t>
            </a:r>
            <a:r>
              <a:rPr lang="en-US" altLang="ja-JP" dirty="0" smtClean="0"/>
              <a:t>Baryon</a:t>
            </a:r>
            <a:r>
              <a:rPr lang="ja-JP" altLang="en-US" dirty="0" smtClean="0"/>
              <a:t>測定（</a:t>
            </a:r>
            <a:r>
              <a:rPr lang="en-US" altLang="ja-JP" dirty="0" smtClean="0"/>
              <a:t>ISR</a:t>
            </a:r>
            <a:r>
              <a:rPr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原子核</a:t>
            </a:r>
            <a:r>
              <a:rPr lang="ja-JP" altLang="en-US" dirty="0"/>
              <a:t>効果</a:t>
            </a:r>
            <a:endParaRPr lang="en-US" altLang="ja-JP" dirty="0"/>
          </a:p>
          <a:p>
            <a:pPr lvl="1"/>
            <a:r>
              <a:rPr lang="ja-JP" altLang="en-US" dirty="0"/>
              <a:t>原子核衝突実験（これまで</a:t>
            </a:r>
            <a:r>
              <a:rPr lang="en-US" altLang="ja-JP" dirty="0"/>
              <a:t> </a:t>
            </a:r>
            <a:r>
              <a:rPr lang="en-US" altLang="ja-JP" dirty="0" err="1"/>
              <a:t>Pb-Pb</a:t>
            </a:r>
            <a:r>
              <a:rPr lang="en-US" altLang="ja-JP" dirty="0"/>
              <a:t>, Au-Au, d-Au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87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686800" cy="792162"/>
          </a:xfrm>
        </p:spPr>
        <p:txBody>
          <a:bodyPr/>
          <a:lstStyle/>
          <a:p>
            <a:r>
              <a:rPr lang="en-US" altLang="ja-JP" sz="4000"/>
              <a:t>Pseudo rapidity distribution at SppS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38943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5650" y="4292600"/>
            <a:ext cx="417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</a:rPr>
              <a:t>Charged: UA5 (</a:t>
            </a:r>
            <a:r>
              <a:rPr lang="ja-JP" altLang="en-US" sz="2400" b="1">
                <a:solidFill>
                  <a:srgbClr val="FF0000"/>
                </a:solidFill>
              </a:rPr>
              <a:t>黒丸</a:t>
            </a:r>
            <a:r>
              <a:rPr lang="en-US" altLang="ja-JP" sz="2400" b="1">
                <a:solidFill>
                  <a:srgbClr val="FF0000"/>
                </a:solidFill>
              </a:rPr>
              <a:t>)</a:t>
            </a:r>
            <a:r>
              <a:rPr lang="ja-JP" altLang="en-US" sz="2400" b="1">
                <a:solidFill>
                  <a:srgbClr val="FF0000"/>
                </a:solidFill>
              </a:rPr>
              <a:t>と</a:t>
            </a:r>
            <a:r>
              <a:rPr lang="en-US" altLang="ja-JP" sz="2400" b="1">
                <a:solidFill>
                  <a:srgbClr val="FF0000"/>
                </a:solidFill>
              </a:rPr>
              <a:t> P238(</a:t>
            </a:r>
            <a:r>
              <a:rPr lang="ja-JP" altLang="en-US" sz="2400" b="1">
                <a:solidFill>
                  <a:srgbClr val="FF0000"/>
                </a:solidFill>
              </a:rPr>
              <a:t>十字</a:t>
            </a:r>
            <a:r>
              <a:rPr lang="en-US" altLang="ja-JP" sz="2400" b="1">
                <a:solidFill>
                  <a:srgbClr val="FF0000"/>
                </a:solidFill>
              </a:rPr>
              <a:t>)</a:t>
            </a:r>
            <a:r>
              <a:rPr lang="ja-JP" altLang="en-US" sz="2400" b="1">
                <a:solidFill>
                  <a:srgbClr val="FF0000"/>
                </a:solidFill>
              </a:rPr>
              <a:t>で結果が違う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908050"/>
            <a:ext cx="3935412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03800" y="5734050"/>
            <a:ext cx="360045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</a:rPr>
              <a:t>π</a:t>
            </a:r>
            <a:r>
              <a:rPr lang="en-US" altLang="ja-JP" sz="2400" b="1" baseline="30000">
                <a:solidFill>
                  <a:srgbClr val="FF0000"/>
                </a:solidFill>
              </a:rPr>
              <a:t>0</a:t>
            </a:r>
            <a:r>
              <a:rPr lang="en-US" altLang="ja-JP" sz="2400" b="1">
                <a:solidFill>
                  <a:srgbClr val="FF0000"/>
                </a:solidFill>
              </a:rPr>
              <a:t>: UA7 Feynman scaling</a:t>
            </a:r>
            <a:r>
              <a:rPr lang="ja-JP" altLang="en-US" sz="2400" b="1">
                <a:solidFill>
                  <a:srgbClr val="FF0000"/>
                </a:solidFill>
              </a:rPr>
              <a:t>を破らない</a:t>
            </a:r>
          </a:p>
        </p:txBody>
      </p:sp>
    </p:spTree>
    <p:extLst>
      <p:ext uri="{BB962C8B-B14F-4D97-AF65-F5344CB8AC3E}">
        <p14:creationId xmlns:p14="http://schemas.microsoft.com/office/powerpoint/2010/main" val="29161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テキスト ボックス 3"/>
          <p:cNvSpPr txBox="1">
            <a:spLocks noChangeArrowheads="1"/>
          </p:cNvSpPr>
          <p:nvPr/>
        </p:nvSpPr>
        <p:spPr bwMode="auto">
          <a:xfrm>
            <a:off x="2607607" y="526811"/>
            <a:ext cx="3877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latin typeface="Calibri" pitchFamily="34" charset="0"/>
                <a:ea typeface="ＭＳ Ｐゴシック" charset="-128"/>
              </a:rPr>
              <a:t>超前方</a:t>
            </a:r>
            <a:r>
              <a:rPr lang="ja-JP" altLang="en-US" sz="3600" dirty="0">
                <a:latin typeface="Calibri" pitchFamily="34" charset="0"/>
                <a:ea typeface="ＭＳ Ｐゴシック" charset="-128"/>
              </a:rPr>
              <a:t>の測定原理</a:t>
            </a:r>
          </a:p>
        </p:txBody>
      </p:sp>
      <p:grpSp>
        <p:nvGrpSpPr>
          <p:cNvPr id="2" name="図形グループ 1"/>
          <p:cNvGrpSpPr/>
          <p:nvPr/>
        </p:nvGrpSpPr>
        <p:grpSpPr>
          <a:xfrm>
            <a:off x="778893" y="1876923"/>
            <a:ext cx="7783512" cy="3889375"/>
            <a:chOff x="778893" y="1876923"/>
            <a:chExt cx="7783512" cy="3889375"/>
          </a:xfrm>
        </p:grpSpPr>
        <p:sp>
          <p:nvSpPr>
            <p:cNvPr id="48" name="フリーフォーム 47"/>
            <p:cNvSpPr/>
            <p:nvPr/>
          </p:nvSpPr>
          <p:spPr>
            <a:xfrm flipH="1" flipV="1">
              <a:off x="4404743" y="2710360"/>
              <a:ext cx="3976687" cy="884238"/>
            </a:xfrm>
            <a:custGeom>
              <a:avLst/>
              <a:gdLst>
                <a:gd name="connsiteX0" fmla="*/ 0 w 3977047"/>
                <a:gd name="connsiteY0" fmla="*/ 872283 h 885110"/>
                <a:gd name="connsiteX1" fmla="*/ 1180285 w 3977047"/>
                <a:gd name="connsiteY1" fmla="*/ 885110 h 885110"/>
                <a:gd name="connsiteX2" fmla="*/ 2963541 w 3977047"/>
                <a:gd name="connsiteY2" fmla="*/ 0 h 885110"/>
                <a:gd name="connsiteX3" fmla="*/ 3977047 w 3977047"/>
                <a:gd name="connsiteY3" fmla="*/ 0 h 8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047" h="885110">
                  <a:moveTo>
                    <a:pt x="0" y="872283"/>
                  </a:moveTo>
                  <a:lnTo>
                    <a:pt x="1180285" y="885110"/>
                  </a:lnTo>
                  <a:lnTo>
                    <a:pt x="2963541" y="0"/>
                  </a:lnTo>
                  <a:lnTo>
                    <a:pt x="39770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 flipH="1">
              <a:off x="4401568" y="3597773"/>
              <a:ext cx="3976687" cy="884237"/>
            </a:xfrm>
            <a:custGeom>
              <a:avLst/>
              <a:gdLst>
                <a:gd name="connsiteX0" fmla="*/ 0 w 3977047"/>
                <a:gd name="connsiteY0" fmla="*/ 872283 h 885110"/>
                <a:gd name="connsiteX1" fmla="*/ 1180285 w 3977047"/>
                <a:gd name="connsiteY1" fmla="*/ 885110 h 885110"/>
                <a:gd name="connsiteX2" fmla="*/ 2963541 w 3977047"/>
                <a:gd name="connsiteY2" fmla="*/ 0 h 885110"/>
                <a:gd name="connsiteX3" fmla="*/ 3977047 w 3977047"/>
                <a:gd name="connsiteY3" fmla="*/ 0 h 8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047" h="885110">
                  <a:moveTo>
                    <a:pt x="0" y="872283"/>
                  </a:moveTo>
                  <a:lnTo>
                    <a:pt x="1180285" y="885110"/>
                  </a:lnTo>
                  <a:lnTo>
                    <a:pt x="2963541" y="0"/>
                  </a:lnTo>
                  <a:lnTo>
                    <a:pt x="39770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 flipV="1">
              <a:off x="780480" y="2711948"/>
              <a:ext cx="3976688" cy="885825"/>
            </a:xfrm>
            <a:custGeom>
              <a:avLst/>
              <a:gdLst>
                <a:gd name="connsiteX0" fmla="*/ 0 w 3977047"/>
                <a:gd name="connsiteY0" fmla="*/ 872283 h 885110"/>
                <a:gd name="connsiteX1" fmla="*/ 1180285 w 3977047"/>
                <a:gd name="connsiteY1" fmla="*/ 885110 h 885110"/>
                <a:gd name="connsiteX2" fmla="*/ 2963541 w 3977047"/>
                <a:gd name="connsiteY2" fmla="*/ 0 h 885110"/>
                <a:gd name="connsiteX3" fmla="*/ 3977047 w 3977047"/>
                <a:gd name="connsiteY3" fmla="*/ 0 h 8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047" h="885110">
                  <a:moveTo>
                    <a:pt x="0" y="872283"/>
                  </a:moveTo>
                  <a:lnTo>
                    <a:pt x="1180285" y="885110"/>
                  </a:lnTo>
                  <a:lnTo>
                    <a:pt x="2963541" y="0"/>
                  </a:lnTo>
                  <a:lnTo>
                    <a:pt x="39770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778893" y="3599360"/>
              <a:ext cx="3976687" cy="885825"/>
            </a:xfrm>
            <a:custGeom>
              <a:avLst/>
              <a:gdLst>
                <a:gd name="connsiteX0" fmla="*/ 0 w 3977047"/>
                <a:gd name="connsiteY0" fmla="*/ 872283 h 885110"/>
                <a:gd name="connsiteX1" fmla="*/ 1180285 w 3977047"/>
                <a:gd name="connsiteY1" fmla="*/ 885110 h 885110"/>
                <a:gd name="connsiteX2" fmla="*/ 2963541 w 3977047"/>
                <a:gd name="connsiteY2" fmla="*/ 0 h 885110"/>
                <a:gd name="connsiteX3" fmla="*/ 3977047 w 3977047"/>
                <a:gd name="connsiteY3" fmla="*/ 0 h 8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047" h="885110">
                  <a:moveTo>
                    <a:pt x="0" y="872283"/>
                  </a:moveTo>
                  <a:lnTo>
                    <a:pt x="1180285" y="885110"/>
                  </a:lnTo>
                  <a:lnTo>
                    <a:pt x="2963541" y="0"/>
                  </a:lnTo>
                  <a:lnTo>
                    <a:pt x="39770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801118" y="4367710"/>
              <a:ext cx="868362" cy="8175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949505" y="2464298"/>
              <a:ext cx="396875" cy="566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947918" y="4169273"/>
              <a:ext cx="398462" cy="566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669480" y="2451598"/>
              <a:ext cx="390525" cy="566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669480" y="4156573"/>
              <a:ext cx="388938" cy="566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114105" y="3323135"/>
              <a:ext cx="500063" cy="56673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549330" y="3319960"/>
              <a:ext cx="498475" cy="5667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1080518" y="2831010"/>
              <a:ext cx="3311525" cy="669925"/>
            </a:xfrm>
            <a:custGeom>
              <a:avLst/>
              <a:gdLst>
                <a:gd name="connsiteX0" fmla="*/ 0 w 3311174"/>
                <a:gd name="connsiteY0" fmla="*/ 0 h 669073"/>
                <a:gd name="connsiteX1" fmla="*/ 861812 w 3311174"/>
                <a:gd name="connsiteY1" fmla="*/ 11340 h 669073"/>
                <a:gd name="connsiteX2" fmla="*/ 2290607 w 3311174"/>
                <a:gd name="connsiteY2" fmla="*/ 669073 h 669073"/>
                <a:gd name="connsiteX3" fmla="*/ 3311174 w 3311174"/>
                <a:gd name="connsiteY3" fmla="*/ 669073 h 6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174" h="669073">
                  <a:moveTo>
                    <a:pt x="0" y="0"/>
                  </a:moveTo>
                  <a:lnTo>
                    <a:pt x="861812" y="11340"/>
                  </a:lnTo>
                  <a:lnTo>
                    <a:pt x="2290607" y="669073"/>
                  </a:lnTo>
                  <a:lnTo>
                    <a:pt x="3311174" y="669073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901630" y="3686673"/>
              <a:ext cx="3311525" cy="669925"/>
            </a:xfrm>
            <a:custGeom>
              <a:avLst/>
              <a:gdLst>
                <a:gd name="connsiteX0" fmla="*/ 0 w 3311174"/>
                <a:gd name="connsiteY0" fmla="*/ 0 h 669073"/>
                <a:gd name="connsiteX1" fmla="*/ 861812 w 3311174"/>
                <a:gd name="connsiteY1" fmla="*/ 11340 h 669073"/>
                <a:gd name="connsiteX2" fmla="*/ 2290607 w 3311174"/>
                <a:gd name="connsiteY2" fmla="*/ 669073 h 669073"/>
                <a:gd name="connsiteX3" fmla="*/ 3311174 w 3311174"/>
                <a:gd name="connsiteY3" fmla="*/ 669073 h 6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174" h="669073">
                  <a:moveTo>
                    <a:pt x="0" y="0"/>
                  </a:moveTo>
                  <a:lnTo>
                    <a:pt x="861812" y="11340"/>
                  </a:lnTo>
                  <a:lnTo>
                    <a:pt x="2290607" y="669073"/>
                  </a:lnTo>
                  <a:lnTo>
                    <a:pt x="3311174" y="669073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 flipH="1">
              <a:off x="4742880" y="2824660"/>
              <a:ext cx="3311525" cy="669925"/>
            </a:xfrm>
            <a:custGeom>
              <a:avLst/>
              <a:gdLst>
                <a:gd name="connsiteX0" fmla="*/ 0 w 3311174"/>
                <a:gd name="connsiteY0" fmla="*/ 0 h 669073"/>
                <a:gd name="connsiteX1" fmla="*/ 861812 w 3311174"/>
                <a:gd name="connsiteY1" fmla="*/ 11340 h 669073"/>
                <a:gd name="connsiteX2" fmla="*/ 2290607 w 3311174"/>
                <a:gd name="connsiteY2" fmla="*/ 669073 h 669073"/>
                <a:gd name="connsiteX3" fmla="*/ 3311174 w 3311174"/>
                <a:gd name="connsiteY3" fmla="*/ 669073 h 6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174" h="669073">
                  <a:moveTo>
                    <a:pt x="0" y="0"/>
                  </a:moveTo>
                  <a:lnTo>
                    <a:pt x="861812" y="11340"/>
                  </a:lnTo>
                  <a:lnTo>
                    <a:pt x="2290607" y="669073"/>
                  </a:lnTo>
                  <a:lnTo>
                    <a:pt x="3311174" y="669073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 flipH="1">
              <a:off x="926530" y="3697785"/>
              <a:ext cx="3311525" cy="669925"/>
            </a:xfrm>
            <a:custGeom>
              <a:avLst/>
              <a:gdLst>
                <a:gd name="connsiteX0" fmla="*/ 0 w 3311174"/>
                <a:gd name="connsiteY0" fmla="*/ 0 h 669073"/>
                <a:gd name="connsiteX1" fmla="*/ 861812 w 3311174"/>
                <a:gd name="connsiteY1" fmla="*/ 11340 h 669073"/>
                <a:gd name="connsiteX2" fmla="*/ 2290607 w 3311174"/>
                <a:gd name="connsiteY2" fmla="*/ 669073 h 669073"/>
                <a:gd name="connsiteX3" fmla="*/ 3311174 w 3311174"/>
                <a:gd name="connsiteY3" fmla="*/ 669073 h 6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174" h="669073">
                  <a:moveTo>
                    <a:pt x="0" y="0"/>
                  </a:moveTo>
                  <a:lnTo>
                    <a:pt x="861812" y="11340"/>
                  </a:lnTo>
                  <a:lnTo>
                    <a:pt x="2290607" y="669073"/>
                  </a:lnTo>
                  <a:lnTo>
                    <a:pt x="3311174" y="669073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星 7 9"/>
            <p:cNvSpPr/>
            <p:nvPr/>
          </p:nvSpPr>
          <p:spPr>
            <a:xfrm>
              <a:off x="4392043" y="3386635"/>
              <a:ext cx="339725" cy="341313"/>
            </a:xfrm>
            <a:prstGeom prst="star7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左矢印 10"/>
            <p:cNvSpPr/>
            <p:nvPr/>
          </p:nvSpPr>
          <p:spPr>
            <a:xfrm>
              <a:off x="2420368" y="3516810"/>
              <a:ext cx="1874837" cy="18097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69480" y="3323135"/>
              <a:ext cx="681038" cy="515938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rgbClr val="FF0000"/>
                  </a:solidFill>
                </a:rPr>
                <a:t>ZDC/</a:t>
              </a:r>
              <a:r>
                <a:rPr lang="en-US" altLang="ja-JP" dirty="0" err="1">
                  <a:solidFill>
                    <a:srgbClr val="FF0000"/>
                  </a:solidFill>
                </a:rPr>
                <a:t>LHCf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  <p:sp>
          <p:nvSpPr>
            <p:cNvPr id="34836" name="テキスト ボックス 14"/>
            <p:cNvSpPr txBox="1">
              <a:spLocks noChangeArrowheads="1"/>
            </p:cNvSpPr>
            <p:nvPr/>
          </p:nvSpPr>
          <p:spPr bwMode="auto">
            <a:xfrm>
              <a:off x="7268593" y="1876923"/>
              <a:ext cx="1293812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latin typeface="Calibri" pitchFamily="34" charset="0"/>
                  <a:ea typeface="ＭＳ Ｐゴシック" charset="-128"/>
                </a:rPr>
                <a:t>陽子ビーム</a:t>
              </a:r>
              <a:endParaRPr lang="en-US" altLang="ja-JP">
                <a:latin typeface="Calibri" pitchFamily="34" charset="0"/>
                <a:ea typeface="ＭＳ Ｐゴシック" charset="-128"/>
              </a:endParaRPr>
            </a:p>
            <a:p>
              <a:pPr algn="ctr"/>
              <a:r>
                <a:rPr lang="en-US" altLang="ja-JP">
                  <a:latin typeface="Calibri" pitchFamily="34" charset="0"/>
                  <a:ea typeface="ＭＳ Ｐゴシック" charset="-128"/>
                </a:rPr>
                <a:t>(</a:t>
              </a:r>
              <a:r>
                <a:rPr lang="ja-JP" altLang="en-US">
                  <a:latin typeface="Calibri" pitchFamily="34" charset="0"/>
                  <a:ea typeface="ＭＳ Ｐゴシック" charset="-128"/>
                </a:rPr>
                <a:t>黒</a:t>
              </a:r>
              <a:r>
                <a:rPr lang="en-US" altLang="en-US">
                  <a:latin typeface="Calibri" pitchFamily="34" charset="0"/>
                  <a:ea typeface="ＭＳ Ｐゴシック" charset="-128"/>
                </a:rPr>
                <a:t>実線</a:t>
              </a:r>
              <a:r>
                <a:rPr lang="en-US" altLang="ja-JP">
                  <a:latin typeface="Calibri" pitchFamily="34" charset="0"/>
                  <a:ea typeface="ＭＳ Ｐゴシック" charset="-128"/>
                </a:rPr>
                <a:t>)</a:t>
              </a:r>
              <a:endParaRPr lang="ja-JP" altLang="en-US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 rot="21413395" flipH="1">
              <a:off x="955105" y="3805735"/>
              <a:ext cx="3309938" cy="668338"/>
            </a:xfrm>
            <a:custGeom>
              <a:avLst/>
              <a:gdLst>
                <a:gd name="connsiteX0" fmla="*/ 0 w 3311174"/>
                <a:gd name="connsiteY0" fmla="*/ 0 h 669073"/>
                <a:gd name="connsiteX1" fmla="*/ 861812 w 3311174"/>
                <a:gd name="connsiteY1" fmla="*/ 11340 h 669073"/>
                <a:gd name="connsiteX2" fmla="*/ 2290607 w 3311174"/>
                <a:gd name="connsiteY2" fmla="*/ 669073 h 669073"/>
                <a:gd name="connsiteX3" fmla="*/ 3311174 w 3311174"/>
                <a:gd name="connsiteY3" fmla="*/ 669073 h 66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174" h="669073">
                  <a:moveTo>
                    <a:pt x="0" y="0"/>
                  </a:moveTo>
                  <a:lnTo>
                    <a:pt x="861812" y="11340"/>
                  </a:lnTo>
                  <a:lnTo>
                    <a:pt x="2290607" y="669073"/>
                  </a:lnTo>
                  <a:lnTo>
                    <a:pt x="3311174" y="669073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左矢印 17"/>
            <p:cNvSpPr/>
            <p:nvPr/>
          </p:nvSpPr>
          <p:spPr>
            <a:xfrm rot="10800000">
              <a:off x="4846068" y="3516810"/>
              <a:ext cx="1770062" cy="169863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806630" y="3350123"/>
              <a:ext cx="679450" cy="51593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rgbClr val="FF0000"/>
                  </a:solidFill>
                </a:rPr>
                <a:t>ZDC/</a:t>
              </a:r>
              <a:r>
                <a:rPr lang="en-US" altLang="ja-JP" dirty="0" err="1">
                  <a:solidFill>
                    <a:srgbClr val="FF0000"/>
                  </a:solidFill>
                </a:rPr>
                <a:t>LHCf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  <p:sp>
          <p:nvSpPr>
            <p:cNvPr id="34840" name="テキスト ボックス 19"/>
            <p:cNvSpPr txBox="1">
              <a:spLocks noChangeArrowheads="1"/>
            </p:cNvSpPr>
            <p:nvPr/>
          </p:nvSpPr>
          <p:spPr bwMode="auto">
            <a:xfrm>
              <a:off x="3069655" y="2999285"/>
              <a:ext cx="157003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0000"/>
                  </a:solidFill>
                  <a:latin typeface="Calibri" pitchFamily="34" charset="0"/>
                  <a:ea typeface="ＭＳ Ｐゴシック" charset="-128"/>
                </a:rPr>
                <a:t>二次中性粒子</a:t>
              </a:r>
            </a:p>
          </p:txBody>
        </p:sp>
        <p:sp>
          <p:nvSpPr>
            <p:cNvPr id="34841" name="テキスト ボックス 20"/>
            <p:cNvSpPr txBox="1">
              <a:spLocks noChangeArrowheads="1"/>
            </p:cNvSpPr>
            <p:nvPr/>
          </p:nvSpPr>
          <p:spPr bwMode="auto">
            <a:xfrm>
              <a:off x="4074543" y="3862885"/>
              <a:ext cx="11080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ＭＳ Ｐゴシック" charset="-128"/>
                </a:rPr>
                <a:t>陽子衝突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856680" y="4451848"/>
              <a:ext cx="704850" cy="63658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chemeClr val="tx1"/>
                  </a:solidFill>
                </a:rPr>
                <a:t>Roman Pot</a:t>
              </a:r>
            </a:p>
          </p:txBody>
        </p:sp>
        <p:sp>
          <p:nvSpPr>
            <p:cNvPr id="34843" name="テキスト ボックス 22"/>
            <p:cNvSpPr txBox="1">
              <a:spLocks noChangeArrowheads="1"/>
            </p:cNvSpPr>
            <p:nvPr/>
          </p:nvSpPr>
          <p:spPr bwMode="auto">
            <a:xfrm>
              <a:off x="2420368" y="4197848"/>
              <a:ext cx="110807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latin typeface="Calibri" pitchFamily="34" charset="0"/>
                  <a:ea typeface="ＭＳ Ｐゴシック" charset="-128"/>
                </a:rPr>
                <a:t>散乱陽子</a:t>
              </a:r>
              <a:endParaRPr lang="en-US" altLang="ja-JP">
                <a:latin typeface="Calibri" pitchFamily="34" charset="0"/>
                <a:ea typeface="ＭＳ Ｐゴシック" charset="-128"/>
              </a:endParaRPr>
            </a:p>
            <a:p>
              <a:pPr algn="ctr"/>
              <a:r>
                <a:rPr lang="ja-JP" altLang="en-US">
                  <a:latin typeface="Calibri" pitchFamily="34" charset="0"/>
                  <a:ea typeface="ＭＳ Ｐゴシック" charset="-128"/>
                </a:rPr>
                <a:t>（黒点線）</a:t>
              </a:r>
            </a:p>
          </p:txBody>
        </p:sp>
        <p:grpSp>
          <p:nvGrpSpPr>
            <p:cNvPr id="34844" name="図形グループ 29"/>
            <p:cNvGrpSpPr>
              <a:grpSpLocks/>
            </p:cNvGrpSpPr>
            <p:nvPr/>
          </p:nvGrpSpPr>
          <p:grpSpPr bwMode="auto">
            <a:xfrm>
              <a:off x="5743005" y="5001123"/>
              <a:ext cx="1516063" cy="366712"/>
              <a:chOff x="4049337" y="4084235"/>
              <a:chExt cx="1516391" cy="367740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4049337" y="4127217"/>
                <a:ext cx="366792" cy="28336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4849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4466940" y="4084235"/>
                <a:ext cx="1098788" cy="367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Calibri" pitchFamily="34" charset="0"/>
                    <a:ea typeface="ＭＳ Ｐゴシック" charset="-128"/>
                  </a:rPr>
                  <a:t>双極磁石</a:t>
                </a:r>
              </a:p>
            </p:txBody>
          </p:sp>
        </p:grpSp>
        <p:grpSp>
          <p:nvGrpSpPr>
            <p:cNvPr id="34845" name="図形グループ 53"/>
            <p:cNvGrpSpPr>
              <a:grpSpLocks/>
            </p:cNvGrpSpPr>
            <p:nvPr/>
          </p:nvGrpSpPr>
          <p:grpSpPr bwMode="auto">
            <a:xfrm>
              <a:off x="5741418" y="5396410"/>
              <a:ext cx="1928812" cy="369888"/>
              <a:chOff x="4049337" y="4084235"/>
              <a:chExt cx="1928974" cy="369332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4049337" y="4127034"/>
                <a:ext cx="366743" cy="2837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4847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4467260" y="4084235"/>
                <a:ext cx="15110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Calibri" pitchFamily="34" charset="0"/>
                    <a:ea typeface="ＭＳ Ｐゴシック" charset="-128"/>
                  </a:rPr>
                  <a:t>ビームパイプ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71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全断面積不定性と</a:t>
            </a:r>
            <a:r>
              <a:rPr kumimoji="1" lang="en-US" altLang="ja-JP" dirty="0" err="1" smtClean="0"/>
              <a:t>X</a:t>
            </a:r>
            <a:r>
              <a:rPr kumimoji="1" lang="en-US" altLang="ja-JP" baseline="-25000" dirty="0" err="1" smtClean="0"/>
              <a:t>max</a:t>
            </a:r>
            <a:r>
              <a:rPr kumimoji="1" lang="ja-JP" altLang="en-US" dirty="0" smtClean="0"/>
              <a:t>への影響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100" dirty="0" smtClean="0"/>
              <a:t>(</a:t>
            </a:r>
            <a:r>
              <a:rPr lang="en-US" altLang="ja-JP" sz="3100" dirty="0" err="1" smtClean="0"/>
              <a:t>R.Ulrich</a:t>
            </a:r>
            <a:r>
              <a:rPr lang="en-US" altLang="ja-JP" sz="3100" dirty="0" smtClean="0"/>
              <a:t>, PRD, 83 (2011) 054026)</a:t>
            </a:r>
            <a:endParaRPr kumimoji="1" lang="ja-JP" altLang="en-US" sz="31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56" y="1763888"/>
            <a:ext cx="5808354" cy="45924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3888"/>
            <a:ext cx="3263519" cy="26886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1" y="5025240"/>
            <a:ext cx="2473678" cy="986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633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>
                <a:solidFill>
                  <a:schemeClr val="bg1"/>
                </a:solidFill>
              </a:rPr>
              <a:pPr eaLnBrk="1" latinLnBrk="0" hangingPunct="1"/>
              <a:t>3</a:t>
            </a:fld>
            <a:endParaRPr kumimoji="0" lang="en-US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00509" y="2856393"/>
            <a:ext cx="222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solidFill>
                  <a:schemeClr val="bg1"/>
                </a:solidFill>
              </a:rPr>
              <a:t>Leading baryons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144741" y="279372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u="sng" dirty="0" smtClean="0">
                <a:solidFill>
                  <a:schemeClr val="bg1"/>
                </a:solidFill>
              </a:rPr>
              <a:t>中間子多重発生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sp>
        <p:nvSpPr>
          <p:cNvPr id="85" name="Rectangle 2"/>
          <p:cNvSpPr>
            <a:spLocks noGrp="1" noChangeArrowheads="1"/>
          </p:cNvSpPr>
          <p:nvPr>
            <p:ph type="title"/>
          </p:nvPr>
        </p:nvSpPr>
        <p:spPr>
          <a:xfrm>
            <a:off x="3722910" y="393211"/>
            <a:ext cx="5149413" cy="624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 smtClean="0">
                <a:solidFill>
                  <a:srgbClr val="CCFFCC"/>
                </a:solidFill>
                <a:latin typeface="Calibri" charset="0"/>
                <a:ea typeface="ＭＳ Ｐゴシック" charset="0"/>
              </a:rPr>
              <a:t>加速器で何をみるか？</a:t>
            </a:r>
            <a:endParaRPr lang="en-US" altLang="ja-JP" b="1" dirty="0">
              <a:solidFill>
                <a:srgbClr val="CCFFCC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2349239" y="200262"/>
            <a:ext cx="2974167" cy="6662323"/>
            <a:chOff x="1307165" y="200262"/>
            <a:chExt cx="2974167" cy="666232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2712635" y="1909282"/>
              <a:ext cx="299223" cy="2919802"/>
            </a:xfrm>
            <a:prstGeom prst="line">
              <a:avLst/>
            </a:prstGeom>
            <a:ln w="76200" cmpd="sng">
              <a:solidFill>
                <a:srgbClr val="3366FF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図形グループ 36"/>
            <p:cNvGrpSpPr/>
            <p:nvPr/>
          </p:nvGrpSpPr>
          <p:grpSpPr>
            <a:xfrm>
              <a:off x="2511037" y="200262"/>
              <a:ext cx="65814" cy="1133663"/>
              <a:chOff x="1356545" y="548352"/>
              <a:chExt cx="65814" cy="1133663"/>
            </a:xfrm>
          </p:grpSpPr>
          <p:cxnSp>
            <p:nvCxnSpPr>
              <p:cNvPr id="6" name="直線コネクタ 5"/>
              <p:cNvCxnSpPr/>
              <p:nvPr/>
            </p:nvCxnSpPr>
            <p:spPr>
              <a:xfrm>
                <a:off x="1356545" y="548352"/>
                <a:ext cx="0" cy="1125563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422359" y="556452"/>
                <a:ext cx="0" cy="1125563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線コネクタ 8"/>
            <p:cNvCxnSpPr/>
            <p:nvPr/>
          </p:nvCxnSpPr>
          <p:spPr>
            <a:xfrm>
              <a:off x="2524680" y="1875938"/>
              <a:ext cx="0" cy="4603265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813013" y="1915653"/>
              <a:ext cx="633110" cy="1755433"/>
            </a:xfrm>
            <a:prstGeom prst="line">
              <a:avLst/>
            </a:prstGeom>
            <a:ln w="76200" cmpd="sng">
              <a:solidFill>
                <a:srgbClr val="FF6600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2966093" y="1909282"/>
              <a:ext cx="938168" cy="1337431"/>
            </a:xfrm>
            <a:prstGeom prst="line">
              <a:avLst/>
            </a:prstGeom>
            <a:ln w="76200" cmpd="sng">
              <a:solidFill>
                <a:srgbClr val="FF6600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2984548" y="4793907"/>
              <a:ext cx="0" cy="1435384"/>
            </a:xfrm>
            <a:prstGeom prst="line">
              <a:avLst/>
            </a:prstGeom>
            <a:ln w="57150" cmpd="sng">
              <a:solidFill>
                <a:srgbClr val="008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015904" y="4770630"/>
              <a:ext cx="397947" cy="1458661"/>
            </a:xfrm>
            <a:prstGeom prst="line">
              <a:avLst/>
            </a:prstGeom>
            <a:ln w="57150" cmpd="sng">
              <a:solidFill>
                <a:srgbClr val="008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206102" y="1915653"/>
              <a:ext cx="785081" cy="570450"/>
            </a:xfrm>
            <a:prstGeom prst="line">
              <a:avLst/>
            </a:prstGeom>
            <a:ln w="76200" cmpd="sng">
              <a:solidFill>
                <a:srgbClr val="3366FF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537387" y="1869608"/>
              <a:ext cx="606206" cy="281183"/>
            </a:xfrm>
            <a:prstGeom prst="line">
              <a:avLst/>
            </a:prstGeom>
            <a:ln w="76200" cmpd="sng">
              <a:solidFill>
                <a:srgbClr val="FF6600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3736544" y="1651135"/>
              <a:ext cx="407049" cy="0"/>
            </a:xfrm>
            <a:prstGeom prst="line">
              <a:avLst/>
            </a:prstGeom>
            <a:ln w="76200" cmpd="sng">
              <a:solidFill>
                <a:srgbClr val="FF6600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爆発 2 79"/>
            <p:cNvSpPr/>
            <p:nvPr/>
          </p:nvSpPr>
          <p:spPr>
            <a:xfrm>
              <a:off x="1307165" y="1362781"/>
              <a:ext cx="2597096" cy="51315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1833815" y="6493253"/>
              <a:ext cx="155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chemeClr val="bg1"/>
                  </a:solidFill>
                </a:rPr>
                <a:t>陽子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/ 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中性子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562408" y="4401298"/>
              <a:ext cx="501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π</a:t>
              </a:r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368916" y="3690070"/>
              <a:ext cx="505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+mn-ea"/>
                </a:rPr>
                <a:t>π</a:t>
              </a:r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+</a:t>
              </a:r>
              <a:endParaRPr kumimoji="1" lang="ja-JP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3814588" y="3335597"/>
              <a:ext cx="46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l-GR" altLang="ja-JP" dirty="0" smtClean="0">
                  <a:solidFill>
                    <a:schemeClr val="bg1"/>
                  </a:solidFill>
                  <a:latin typeface="+mn-ea"/>
                </a:rPr>
                <a:t>π</a:t>
              </a:r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-</a:t>
              </a:r>
              <a:endParaRPr kumimoji="1" lang="ja-JP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206102" y="538956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γ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78376" y="531784"/>
            <a:ext cx="2950147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1. 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非弾性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衝突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断面積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（平均衝突距離）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8374" y="5158729"/>
            <a:ext cx="202681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3. </a:t>
            </a:r>
            <a:r>
              <a:rPr lang="ja-JP" altLang="en-US" sz="2400" dirty="0" smtClean="0">
                <a:solidFill>
                  <a:srgbClr val="FFFF00"/>
                </a:solidFill>
              </a:rPr>
              <a:t>原子核効果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45023" y="3484416"/>
            <a:ext cx="19017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弾性度</a:t>
            </a:r>
            <a:r>
              <a:rPr lang="en-US" altLang="ja-JP" dirty="0" smtClean="0">
                <a:solidFill>
                  <a:schemeClr val="bg1"/>
                </a:solidFill>
              </a:rPr>
              <a:t> (</a:t>
            </a:r>
            <a:r>
              <a:rPr lang="en-US" altLang="ja-JP" dirty="0" err="1" smtClean="0">
                <a:solidFill>
                  <a:schemeClr val="bg1"/>
                </a:solidFill>
              </a:rPr>
              <a:t>E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baryon</a:t>
            </a:r>
            <a:r>
              <a:rPr lang="en-US" altLang="ja-JP" dirty="0" smtClean="0">
                <a:solidFill>
                  <a:schemeClr val="bg1"/>
                </a:solidFill>
              </a:rPr>
              <a:t>/E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0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Baryon</a:t>
            </a:r>
            <a:r>
              <a:rPr kumimoji="1" lang="ja-JP" altLang="en-US" dirty="0" smtClean="0">
                <a:solidFill>
                  <a:schemeClr val="bg1"/>
                </a:solidFill>
              </a:rPr>
              <a:t>スペクトル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537171" y="3413071"/>
            <a:ext cx="316174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非弾性度</a:t>
            </a:r>
            <a:r>
              <a:rPr lang="en-US" altLang="ja-JP" dirty="0" smtClean="0">
                <a:solidFill>
                  <a:schemeClr val="bg1"/>
                </a:solidFill>
              </a:rPr>
              <a:t> (</a:t>
            </a:r>
            <a:r>
              <a:rPr lang="en-US" altLang="ja-JP" dirty="0" err="1" smtClean="0">
                <a:solidFill>
                  <a:schemeClr val="bg1"/>
                </a:solidFill>
              </a:rPr>
              <a:t>E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meson</a:t>
            </a:r>
            <a:r>
              <a:rPr lang="en-US" altLang="ja-JP" dirty="0" smtClean="0">
                <a:solidFill>
                  <a:schemeClr val="bg1"/>
                </a:solidFill>
              </a:rPr>
              <a:t>/E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0</a:t>
            </a:r>
            <a:r>
              <a:rPr lang="en-US" altLang="ja-JP" dirty="0" smtClean="0">
                <a:solidFill>
                  <a:schemeClr val="bg1"/>
                </a:solidFill>
              </a:rPr>
              <a:t>= 1-</a:t>
            </a:r>
            <a:r>
              <a:rPr lang="ja-JP" altLang="en-US" dirty="0" smtClean="0">
                <a:solidFill>
                  <a:schemeClr val="bg1"/>
                </a:solidFill>
              </a:rPr>
              <a:t>弾性度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粒子多重度</a:t>
            </a:r>
            <a:r>
              <a:rPr lang="en-US" altLang="ja-JP" dirty="0" smtClean="0">
                <a:solidFill>
                  <a:schemeClr val="bg1"/>
                </a:solidFill>
              </a:rPr>
              <a:t>(multiplicity)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Meson</a:t>
            </a:r>
            <a:r>
              <a:rPr kumimoji="1" lang="ja-JP" altLang="en-US" dirty="0" smtClean="0">
                <a:solidFill>
                  <a:schemeClr val="bg1"/>
                </a:solidFill>
              </a:rPr>
              <a:t>スペクトル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2488" y="2211206"/>
            <a:ext cx="171904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2. </a:t>
            </a:r>
            <a:r>
              <a:rPr lang="ja-JP" altLang="en-US" sz="2400" dirty="0" smtClean="0">
                <a:solidFill>
                  <a:srgbClr val="FFFF00"/>
                </a:solidFill>
              </a:rPr>
              <a:t>粒子生成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1" y="909148"/>
            <a:ext cx="7564699" cy="513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20810"/>
            <a:ext cx="2133600" cy="365125"/>
          </a:xfrm>
        </p:spPr>
        <p:txBody>
          <a:bodyPr/>
          <a:lstStyle/>
          <a:p>
            <a:pPr>
              <a:defRPr/>
            </a:pPr>
            <a:fld id="{C790C2C1-0CEC-2F43-867F-BE47AAB8E940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70727" y="156172"/>
            <a:ext cx="7791844" cy="66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000" dirty="0" smtClean="0"/>
              <a:t>Collider experiment and </a:t>
            </a:r>
            <a:r>
              <a:rPr lang="en-US" altLang="ja-JP" sz="4000" dirty="0" err="1" smtClean="0"/>
              <a:t>pseudorapidity</a:t>
            </a:r>
            <a:endParaRPr lang="en-US" altLang="ja-JP" sz="4000" dirty="0" smtClean="0"/>
          </a:p>
        </p:txBody>
      </p:sp>
      <p:graphicFrame>
        <p:nvGraphicFramePr>
          <p:cNvPr id="1024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985522"/>
              </p:ext>
            </p:extLst>
          </p:nvPr>
        </p:nvGraphicFramePr>
        <p:xfrm>
          <a:off x="313318" y="3185829"/>
          <a:ext cx="27940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数式" r:id="rId4" imgW="926698" imgH="393529" progId="Equation.3">
                  <p:embed/>
                </p:oleObj>
              </mc:Choice>
              <mc:Fallback>
                <p:oleObj name="数式" r:id="rId4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18" y="3185829"/>
                        <a:ext cx="2794000" cy="1185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 cmpd="sng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303" name="Text Box 47"/>
          <p:cNvSpPr txBox="1">
            <a:spLocks noChangeArrowheads="1"/>
          </p:cNvSpPr>
          <p:nvPr/>
        </p:nvSpPr>
        <p:spPr bwMode="auto">
          <a:xfrm>
            <a:off x="313318" y="3185829"/>
            <a:ext cx="1596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 smtClean="0"/>
              <a:t>pseudorapidity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17310" y="6039604"/>
            <a:ext cx="576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η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pseudorapidity</a:t>
            </a:r>
            <a:r>
              <a:rPr kumimoji="1" lang="en-US" altLang="ja-JP" dirty="0" smtClean="0"/>
              <a:t>  ~ y: rapidity</a:t>
            </a:r>
            <a:r>
              <a:rPr lang="ja-JP" altLang="ja-JP" dirty="0"/>
              <a:t>　</a:t>
            </a:r>
            <a:r>
              <a:rPr lang="en-US" altLang="ja-JP" dirty="0" smtClean="0"/>
              <a:t>y = </a:t>
            </a:r>
            <a:r>
              <a:rPr lang="en-US" altLang="ja-JP" dirty="0"/>
              <a:t>(1/2) x </a:t>
            </a:r>
            <a:r>
              <a:rPr lang="en-US" altLang="ja-JP" dirty="0" err="1"/>
              <a:t>ln</a:t>
            </a:r>
            <a:r>
              <a:rPr lang="en-US" altLang="ja-JP" dirty="0"/>
              <a:t>((</a:t>
            </a:r>
            <a:r>
              <a:rPr lang="en-US" altLang="ja-JP" dirty="0" err="1"/>
              <a:t>E+p</a:t>
            </a:r>
            <a:r>
              <a:rPr lang="en-US" altLang="ja-JP" baseline="-25000" dirty="0" err="1"/>
              <a:t>z</a:t>
            </a:r>
            <a:r>
              <a:rPr lang="en-US" altLang="ja-JP" dirty="0"/>
              <a:t>)/(E-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z</a:t>
            </a:r>
            <a:r>
              <a:rPr lang="en-US" altLang="ja-JP" dirty="0"/>
              <a:t>)) </a:t>
            </a:r>
            <a:endParaRPr kumimoji="1" lang="en-US" altLang="ja-JP" dirty="0" smtClean="0"/>
          </a:p>
          <a:p>
            <a:r>
              <a:rPr lang="en-US" altLang="ja-JP" dirty="0" smtClean="0"/>
              <a:t>Lorentz</a:t>
            </a:r>
            <a:r>
              <a:rPr lang="ja-JP" altLang="en-US" dirty="0" smtClean="0"/>
              <a:t>変換で、</a:t>
            </a:r>
            <a:r>
              <a:rPr lang="ja-JP" altLang="ja-JP" dirty="0"/>
              <a:t>　</a:t>
            </a:r>
            <a:r>
              <a:rPr lang="en-US" altLang="ja-JP" dirty="0" smtClean="0"/>
              <a:t>y </a:t>
            </a:r>
            <a:r>
              <a:rPr lang="en-US" altLang="ja-JP" dirty="0" smtClean="0"/>
              <a:t>=&gt; </a:t>
            </a:r>
            <a:r>
              <a:rPr lang="en-US" altLang="ja-JP" dirty="0" smtClean="0"/>
              <a:t>y + </a:t>
            </a:r>
            <a:r>
              <a:rPr lang="en-US" altLang="ja-JP" dirty="0" err="1" smtClean="0"/>
              <a:t>const</a:t>
            </a:r>
            <a:endParaRPr kumimoji="1" lang="ja-JP" altLang="en-US" dirty="0"/>
          </a:p>
        </p:txBody>
      </p:sp>
      <p:sp>
        <p:nvSpPr>
          <p:cNvPr id="6" name="円弧 5"/>
          <p:cNvSpPr/>
          <p:nvPr/>
        </p:nvSpPr>
        <p:spPr>
          <a:xfrm rot="906724">
            <a:off x="4819123" y="3073137"/>
            <a:ext cx="714075" cy="642639"/>
          </a:xfrm>
          <a:prstGeom prst="arc">
            <a:avLst>
              <a:gd name="adj1" fmla="val 16094248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38314" y="2872738"/>
            <a:ext cx="37559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</a:rPr>
              <a:t>θ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19308" y="2108980"/>
            <a:ext cx="1092066" cy="461665"/>
          </a:xfrm>
          <a:prstGeom prst="rect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Central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10589" y="3191136"/>
            <a:ext cx="1232128" cy="461665"/>
          </a:xfrm>
          <a:prstGeom prst="rect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Forward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7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C:\Documents and Settings\研究用\My Documents\LHCf\ppt\D論\公聴会\fig\psudorapidity_090314t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93980"/>
            <a:ext cx="8334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31" y="655459"/>
            <a:ext cx="851766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4000" b="1" dirty="0" smtClean="0">
                <a:solidFill>
                  <a:srgbClr val="000000"/>
                </a:solidFill>
              </a:rPr>
              <a:t>衝突型加速器</a:t>
            </a:r>
            <a:r>
              <a:rPr lang="en-US" altLang="ja-JP" sz="4000" b="1" dirty="0" smtClean="0">
                <a:solidFill>
                  <a:srgbClr val="000000"/>
                </a:solidFill>
              </a:rPr>
              <a:t>(Collider)</a:t>
            </a:r>
            <a:r>
              <a:rPr lang="ja-JP" altLang="en-US" sz="4000" b="1" dirty="0" smtClean="0">
                <a:solidFill>
                  <a:srgbClr val="000000"/>
                </a:solidFill>
              </a:rPr>
              <a:t>のどこで測るか？</a:t>
            </a:r>
            <a:r>
              <a:rPr lang="en-US" altLang="ja-JP" b="1" dirty="0" smtClean="0">
                <a:solidFill>
                  <a:srgbClr val="000000"/>
                </a:solidFill>
              </a:rPr>
              <a:t/>
            </a:r>
            <a:br>
              <a:rPr lang="en-US" altLang="ja-JP" b="1" dirty="0" smtClean="0">
                <a:solidFill>
                  <a:srgbClr val="000000"/>
                </a:solidFill>
              </a:rPr>
            </a:br>
            <a:r>
              <a:rPr lang="en-US" altLang="ja-JP" sz="2400" dirty="0" smtClean="0">
                <a:solidFill>
                  <a:srgbClr val="000000"/>
                </a:solidFill>
              </a:rPr>
              <a:t>multiplicity and energy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flux at LHC </a:t>
            </a:r>
            <a:r>
              <a:rPr lang="en-US" altLang="ja-JP" sz="2400" dirty="0" smtClean="0">
                <a:solidFill>
                  <a:srgbClr val="FF0000"/>
                </a:solidFill>
              </a:rPr>
              <a:t>14TeV</a:t>
            </a:r>
            <a:r>
              <a:rPr lang="en-US" altLang="ja-JP" sz="2400" dirty="0" smtClean="0">
                <a:solidFill>
                  <a:srgbClr val="000000"/>
                </a:solidFill>
              </a:rPr>
              <a:t> collisions</a:t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 smtClean="0">
                <a:solidFill>
                  <a:srgbClr val="000000"/>
                </a:solidFill>
              </a:rPr>
              <a:t>pseudo-rapidity; </a:t>
            </a:r>
            <a:r>
              <a:rPr lang="el-GR" altLang="ja-JP" sz="2400" dirty="0" smtClean="0">
                <a:solidFill>
                  <a:srgbClr val="000000"/>
                </a:solidFill>
              </a:rPr>
              <a:t>η</a:t>
            </a:r>
            <a:r>
              <a:rPr lang="en-US" altLang="ja-JP" sz="2400" dirty="0" smtClean="0">
                <a:solidFill>
                  <a:srgbClr val="000000"/>
                </a:solidFill>
              </a:rPr>
              <a:t>= -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ln</a:t>
            </a:r>
            <a:r>
              <a:rPr lang="en-US" altLang="ja-JP" sz="2400" dirty="0" smtClean="0">
                <a:solidFill>
                  <a:srgbClr val="000000"/>
                </a:solidFill>
              </a:rPr>
              <a:t>(tan(</a:t>
            </a:r>
            <a:r>
              <a:rPr lang="el-GR" altLang="ja-JP" sz="2400" dirty="0" smtClean="0">
                <a:solidFill>
                  <a:srgbClr val="000000"/>
                </a:solidFill>
              </a:rPr>
              <a:t>θ</a:t>
            </a:r>
            <a:r>
              <a:rPr lang="en-US" altLang="ja-JP" sz="2400" dirty="0" smtClean="0">
                <a:solidFill>
                  <a:srgbClr val="000000"/>
                </a:solidFill>
              </a:rPr>
              <a:t>/2))</a:t>
            </a: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882766" y="1588895"/>
            <a:ext cx="172354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u="sng" dirty="0" smtClean="0">
                <a:solidFill>
                  <a:srgbClr val="000000"/>
                </a:solidFill>
                <a:latin typeface="Calibri" pitchFamily="34" charset="0"/>
              </a:rPr>
              <a:t>粒子多重度</a:t>
            </a:r>
            <a:r>
              <a:rPr lang="en-US" altLang="ja-JP" sz="2400" b="1" u="sng" dirty="0" smtClean="0">
                <a:latin typeface="Calibri" pitchFamily="34" charset="0"/>
              </a:rPr>
              <a:t> </a:t>
            </a:r>
            <a:endParaRPr lang="en-US" altLang="ja-JP" sz="2400" b="1" u="sng" dirty="0">
              <a:latin typeface="Calibri" pitchFamily="34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729107" y="1617755"/>
            <a:ext cx="2262158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u="sng" dirty="0" smtClean="0">
                <a:latin typeface="Calibri" pitchFamily="34" charset="0"/>
              </a:rPr>
              <a:t>エネルギー流量</a:t>
            </a:r>
            <a:endParaRPr lang="en-US" altLang="ja-JP" sz="2400" b="1" u="sng" dirty="0">
              <a:latin typeface="Calibri" pitchFamily="34" charset="0"/>
            </a:endParaRP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3048000" y="2475005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All particles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2201863" y="3618005"/>
            <a:ext cx="108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neutral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2476556" y="5852272"/>
            <a:ext cx="4964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 smtClean="0">
                <a:solidFill>
                  <a:srgbClr val="000000"/>
                </a:solidFill>
                <a:latin typeface="Calibri" pitchFamily="34" charset="0"/>
              </a:rPr>
              <a:t>ほとんどの粒子は中央へ、</a:t>
            </a:r>
            <a:endParaRPr lang="en-US" altLang="ja-JP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ja-JP" altLang="en-US" sz="2800" dirty="0" smtClean="0">
                <a:solidFill>
                  <a:srgbClr val="000000"/>
                </a:solidFill>
                <a:latin typeface="Calibri" pitchFamily="34" charset="0"/>
              </a:rPr>
              <a:t>ほとんどのエネルギーは</a:t>
            </a:r>
            <a:r>
              <a:rPr lang="ja-JP" altLang="en-US" sz="2800" dirty="0" smtClean="0">
                <a:solidFill>
                  <a:srgbClr val="FF0000"/>
                </a:solidFill>
                <a:latin typeface="Calibri" pitchFamily="34" charset="0"/>
              </a:rPr>
              <a:t>前方へ</a:t>
            </a:r>
            <a:endParaRPr lang="ja-JP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9E88B-F741-4987-8B47-4595B3CC81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6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9590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1. (</a:t>
            </a:r>
            <a:r>
              <a:rPr kumimoji="1" lang="ja-JP" altLang="en-US" dirty="0" smtClean="0"/>
              <a:t>全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非弾性断面積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2012-6-30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第３回</a:t>
            </a:r>
            <a:r>
              <a:rPr kumimoji="1" lang="en-US" altLang="ja-JP" smtClean="0"/>
              <a:t>CRC</a:t>
            </a:r>
            <a:r>
              <a:rPr kumimoji="1" lang="ja-JP" altLang="en-US" smtClean="0"/>
              <a:t>タウンミーティング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東工大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B374-62D9-A444-A183-090293A6CE7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18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45F14-E1D6-C84A-9D56-E5F1633189F3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34559" name="Rectangle 31"/>
          <p:cNvSpPr>
            <a:spLocks noChangeArrowheads="1"/>
          </p:cNvSpPr>
          <p:nvPr/>
        </p:nvSpPr>
        <p:spPr bwMode="auto">
          <a:xfrm>
            <a:off x="5529263" y="5129213"/>
            <a:ext cx="3440112" cy="13652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1843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702050"/>
          <a:ext cx="508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数式" r:id="rId3" imgW="507780" imgH="444307" progId="Equation.3">
                  <p:embed/>
                </p:oleObj>
              </mc:Choice>
              <mc:Fallback>
                <p:oleObj name="数式" r:id="rId3" imgW="50778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02050"/>
                        <a:ext cx="508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4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54483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4534" name="AutoShape 6"/>
          <p:cNvSpPr>
            <a:spLocks noChangeArrowheads="1"/>
          </p:cNvSpPr>
          <p:nvPr/>
        </p:nvSpPr>
        <p:spPr bwMode="auto">
          <a:xfrm>
            <a:off x="987425" y="704850"/>
            <a:ext cx="420688" cy="288925"/>
          </a:xfrm>
          <a:prstGeom prst="leftArrow">
            <a:avLst>
              <a:gd name="adj1" fmla="val 22861"/>
              <a:gd name="adj2" fmla="val 7637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2028825" y="615950"/>
            <a:ext cx="371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b="1"/>
              <a:t>= 503.7 +- 1.5 +- 26.7 mb/GeV</a:t>
            </a:r>
            <a:r>
              <a:rPr lang="en-US" altLang="ja-JP" b="1" baseline="30000"/>
              <a:t>2</a:t>
            </a:r>
          </a:p>
        </p:txBody>
      </p:sp>
      <p:graphicFrame>
        <p:nvGraphicFramePr>
          <p:cNvPr id="18440" name="Object 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3506488"/>
              </p:ext>
            </p:extLst>
          </p:nvPr>
        </p:nvGraphicFramePr>
        <p:xfrm>
          <a:off x="5473700" y="1879600"/>
          <a:ext cx="35750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数式" r:id="rId6" imgW="1511300" imgH="444500" progId="Equation.3">
                  <p:embed/>
                </p:oleObj>
              </mc:Choice>
              <mc:Fallback>
                <p:oleObj name="数式" r:id="rId6" imgW="151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879600"/>
                        <a:ext cx="35750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20"/>
          <p:cNvGraphicFramePr>
            <a:graphicFrameLocks noChangeAspect="1"/>
          </p:cNvGraphicFramePr>
          <p:nvPr/>
        </p:nvGraphicFramePr>
        <p:xfrm>
          <a:off x="1393825" y="423863"/>
          <a:ext cx="990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数式" r:id="rId8" imgW="507780" imgH="444307" progId="Equation.3">
                  <p:embed/>
                </p:oleObj>
              </mc:Choice>
              <mc:Fallback>
                <p:oleObj name="数式" r:id="rId8" imgW="50778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23863"/>
                        <a:ext cx="990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49" name="Text Box 21"/>
          <p:cNvSpPr txBox="1">
            <a:spLocks noChangeArrowheads="1"/>
          </p:cNvSpPr>
          <p:nvPr/>
        </p:nvSpPr>
        <p:spPr bwMode="auto">
          <a:xfrm>
            <a:off x="5378450" y="2893095"/>
            <a:ext cx="3287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b="1" dirty="0"/>
              <a:t> </a:t>
            </a:r>
            <a:r>
              <a:rPr lang="en-US" altLang="ja-JP" b="1" dirty="0">
                <a:latin typeface="Symbol" charset="0"/>
              </a:rPr>
              <a:t>r</a:t>
            </a:r>
            <a:r>
              <a:rPr lang="en-US" altLang="ja-JP" b="1" dirty="0"/>
              <a:t> =0.14 +0.01-0.08</a:t>
            </a:r>
          </a:p>
          <a:p>
            <a:pPr algn="l">
              <a:defRPr/>
            </a:pPr>
            <a:r>
              <a:rPr lang="en-US" altLang="ja-JP" b="1" dirty="0"/>
              <a:t>   </a:t>
            </a:r>
            <a:r>
              <a:rPr lang="en-US" altLang="ja-JP" dirty="0"/>
              <a:t>(COMPETE collaboration)</a:t>
            </a:r>
          </a:p>
        </p:txBody>
      </p:sp>
      <p:graphicFrame>
        <p:nvGraphicFramePr>
          <p:cNvPr id="18443" name="Object 22"/>
          <p:cNvGraphicFramePr>
            <a:graphicFrameLocks noChangeAspect="1"/>
          </p:cNvGraphicFramePr>
          <p:nvPr/>
        </p:nvGraphicFramePr>
        <p:xfrm>
          <a:off x="5307013" y="4084638"/>
          <a:ext cx="38195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数式" r:id="rId10" imgW="1371600" imgH="241300" progId="Equation.3">
                  <p:embed/>
                </p:oleObj>
              </mc:Choice>
              <mc:Fallback>
                <p:oleObj name="数式" r:id="rId10" imgW="1371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4084638"/>
                        <a:ext cx="38195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52" name="Rectangle 24"/>
          <p:cNvSpPr>
            <a:spLocks noChangeArrowheads="1"/>
          </p:cNvSpPr>
          <p:nvPr/>
        </p:nvSpPr>
        <p:spPr bwMode="auto">
          <a:xfrm>
            <a:off x="5267325" y="4111625"/>
            <a:ext cx="3933825" cy="688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18445" name="Object 25"/>
          <p:cNvGraphicFramePr>
            <a:graphicFrameLocks noChangeAspect="1"/>
          </p:cNvGraphicFramePr>
          <p:nvPr/>
        </p:nvGraphicFramePr>
        <p:xfrm>
          <a:off x="315913" y="5689600"/>
          <a:ext cx="50752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数式" r:id="rId12" imgW="2133600" imgH="393700" progId="Equation.3">
                  <p:embed/>
                </p:oleObj>
              </mc:Choice>
              <mc:Fallback>
                <p:oleObj name="数式" r:id="rId12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5689600"/>
                        <a:ext cx="50752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54" name="AutoShape 26"/>
          <p:cNvSpPr>
            <a:spLocks noChangeArrowheads="1"/>
          </p:cNvSpPr>
          <p:nvPr/>
        </p:nvSpPr>
        <p:spPr bwMode="auto">
          <a:xfrm>
            <a:off x="7037388" y="3621088"/>
            <a:ext cx="377825" cy="420687"/>
          </a:xfrm>
          <a:prstGeom prst="downArrow">
            <a:avLst>
              <a:gd name="adj1" fmla="val 50000"/>
              <a:gd name="adj2" fmla="val 278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4555" name="Freeform 27"/>
          <p:cNvSpPr>
            <a:spLocks/>
          </p:cNvSpPr>
          <p:nvPr/>
        </p:nvSpPr>
        <p:spPr bwMode="auto">
          <a:xfrm>
            <a:off x="458788" y="4267200"/>
            <a:ext cx="687387" cy="1001713"/>
          </a:xfrm>
          <a:custGeom>
            <a:avLst/>
            <a:gdLst>
              <a:gd name="T0" fmla="*/ 122 w 433"/>
              <a:gd name="T1" fmla="*/ 814 h 814"/>
              <a:gd name="T2" fmla="*/ 86 w 433"/>
              <a:gd name="T3" fmla="*/ 658 h 814"/>
              <a:gd name="T4" fmla="*/ 58 w 433"/>
              <a:gd name="T5" fmla="*/ 338 h 814"/>
              <a:gd name="T6" fmla="*/ 433 w 433"/>
              <a:gd name="T7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814">
                <a:moveTo>
                  <a:pt x="122" y="814"/>
                </a:moveTo>
                <a:cubicBezTo>
                  <a:pt x="109" y="775"/>
                  <a:pt x="97" y="737"/>
                  <a:pt x="86" y="658"/>
                </a:cubicBezTo>
                <a:cubicBezTo>
                  <a:pt x="75" y="579"/>
                  <a:pt x="0" y="448"/>
                  <a:pt x="58" y="338"/>
                </a:cubicBezTo>
                <a:cubicBezTo>
                  <a:pt x="116" y="228"/>
                  <a:pt x="274" y="114"/>
                  <a:pt x="433" y="0"/>
                </a:cubicBezTo>
              </a:path>
            </a:pathLst>
          </a:custGeom>
          <a:noFill/>
          <a:ln w="444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4556" name="Text Box 28"/>
          <p:cNvSpPr txBox="1">
            <a:spLocks noChangeArrowheads="1"/>
          </p:cNvSpPr>
          <p:nvPr/>
        </p:nvSpPr>
        <p:spPr bwMode="auto">
          <a:xfrm>
            <a:off x="0" y="5273675"/>
            <a:ext cx="364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Integrated over entire </a:t>
            </a:r>
            <a:r>
              <a:rPr lang="ja-JP" altLang="en-US"/>
              <a:t>“</a:t>
            </a:r>
            <a:r>
              <a:rPr lang="en-US" altLang="ja-JP"/>
              <a:t>t</a:t>
            </a:r>
            <a:r>
              <a:rPr lang="ja-JP" altLang="en-US"/>
              <a:t>”</a:t>
            </a:r>
            <a:r>
              <a:rPr lang="en-US" altLang="ja-JP"/>
              <a:t> region</a:t>
            </a:r>
          </a:p>
        </p:txBody>
      </p:sp>
      <p:sp>
        <p:nvSpPr>
          <p:cNvPr id="534557" name="Rectangle 29"/>
          <p:cNvSpPr>
            <a:spLocks noChangeArrowheads="1"/>
          </p:cNvSpPr>
          <p:nvPr/>
        </p:nvSpPr>
        <p:spPr bwMode="auto">
          <a:xfrm>
            <a:off x="231775" y="5734050"/>
            <a:ext cx="5194300" cy="871538"/>
          </a:xfrm>
          <a:prstGeom prst="rect">
            <a:avLst/>
          </a:prstGeom>
          <a:noFill/>
          <a:ln w="412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18450" name="Object 30"/>
          <p:cNvGraphicFramePr>
            <a:graphicFrameLocks noChangeAspect="1"/>
          </p:cNvGraphicFramePr>
          <p:nvPr/>
        </p:nvGraphicFramePr>
        <p:xfrm>
          <a:off x="5726113" y="5078413"/>
          <a:ext cx="311308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数式" r:id="rId14" imgW="1117115" imgH="482391" progId="Equation.3">
                  <p:embed/>
                </p:oleObj>
              </mc:Choice>
              <mc:Fallback>
                <p:oleObj name="数式" r:id="rId14" imgW="111711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5078413"/>
                        <a:ext cx="3113087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60" name="Line 32"/>
          <p:cNvSpPr>
            <a:spLocks noChangeShapeType="1"/>
          </p:cNvSpPr>
          <p:nvPr/>
        </p:nvSpPr>
        <p:spPr bwMode="auto">
          <a:xfrm>
            <a:off x="6037263" y="6370638"/>
            <a:ext cx="26558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34561" name="Rectangle 33"/>
          <p:cNvSpPr>
            <a:spLocks noChangeArrowheads="1"/>
          </p:cNvSpPr>
          <p:nvPr/>
        </p:nvSpPr>
        <p:spPr bwMode="auto">
          <a:xfrm>
            <a:off x="7153275" y="904875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/>
              <a:t>EPL, 95 (2011) 41001</a:t>
            </a:r>
          </a:p>
        </p:txBody>
      </p:sp>
      <p:sp>
        <p:nvSpPr>
          <p:cNvPr id="534562" name="Text Box 34"/>
          <p:cNvSpPr txBox="1">
            <a:spLocks noChangeArrowheads="1"/>
          </p:cNvSpPr>
          <p:nvPr/>
        </p:nvSpPr>
        <p:spPr bwMode="auto">
          <a:xfrm>
            <a:off x="5287263" y="124348"/>
            <a:ext cx="39086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4400" dirty="0" smtClean="0"/>
              <a:t>LHC TOTEM </a:t>
            </a:r>
            <a:r>
              <a:rPr lang="en-US" altLang="ja-JP" sz="4400" dirty="0" err="1">
                <a:latin typeface="Symbol" charset="0"/>
              </a:rPr>
              <a:t>s</a:t>
            </a:r>
            <a:r>
              <a:rPr lang="en-US" altLang="ja-JP" sz="4400" baseline="-25000" dirty="0" err="1"/>
              <a:t>inel</a:t>
            </a:r>
            <a:endParaRPr lang="en-US" altLang="ja-JP" sz="4400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10783" y="1297178"/>
            <a:ext cx="160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[</a:t>
            </a:r>
            <a:r>
              <a:rPr kumimoji="1" lang="ja-JP" altLang="en-US" sz="2400" dirty="0" smtClean="0"/>
              <a:t>光学定理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8282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6E22C-42D6-5C4E-8F06-2A8559241C06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95263"/>
            <a:ext cx="8056562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000" smtClean="0"/>
              <a:t> </a:t>
            </a:r>
            <a:r>
              <a:rPr lang="en-US" altLang="ja-JP" sz="4000" smtClean="0">
                <a:latin typeface="Symbol" charset="0"/>
              </a:rPr>
              <a:t>s</a:t>
            </a:r>
            <a:r>
              <a:rPr lang="en-US" altLang="ja-JP" sz="4000" baseline="-25000" smtClean="0"/>
              <a:t>inel</a:t>
            </a:r>
            <a:r>
              <a:rPr lang="en-US" altLang="ja-JP" sz="4000" smtClean="0"/>
              <a:t> result @ 7TeV</a:t>
            </a:r>
          </a:p>
        </p:txBody>
      </p:sp>
      <p:graphicFrame>
        <p:nvGraphicFramePr>
          <p:cNvPr id="516134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470446"/>
              </p:ext>
            </p:extLst>
          </p:nvPr>
        </p:nvGraphicFramePr>
        <p:xfrm>
          <a:off x="1485900" y="4929200"/>
          <a:ext cx="6761163" cy="1828800"/>
        </p:xfrm>
        <a:graphic>
          <a:graphicData uri="http://schemas.openxmlformats.org/drawingml/2006/table">
            <a:tbl>
              <a:tblPr/>
              <a:tblGrid>
                <a:gridCol w="1330325"/>
                <a:gridCol w="2670175"/>
                <a:gridCol w="2760663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73.5+-0.6+1.8-1.3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1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dt</a:t>
                      </a: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(t=0)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69.4+-2.4+-6,9     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MBTS sample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68.0+-2.0+-2.4+-4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Ntrk sample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72.7+-1.1+-5.1     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VZERO 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図形グループ 1"/>
          <p:cNvGrpSpPr/>
          <p:nvPr/>
        </p:nvGrpSpPr>
        <p:grpSpPr>
          <a:xfrm>
            <a:off x="0" y="859693"/>
            <a:ext cx="6176574" cy="3902305"/>
            <a:chOff x="0" y="859694"/>
            <a:chExt cx="5987095" cy="3700280"/>
          </a:xfrm>
        </p:grpSpPr>
        <p:pic>
          <p:nvPicPr>
            <p:cNvPr id="516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9694"/>
              <a:ext cx="5987095" cy="370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6135" name="Text Box 39"/>
            <p:cNvSpPr txBox="1">
              <a:spLocks noChangeArrowheads="1"/>
            </p:cNvSpPr>
            <p:nvPr/>
          </p:nvSpPr>
          <p:spPr bwMode="auto">
            <a:xfrm>
              <a:off x="3119438" y="3197845"/>
              <a:ext cx="7604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 err="1"/>
                <a:t>Tevatron</a:t>
              </a:r>
              <a:endParaRPr lang="en-US" altLang="ja-JP" sz="1400" dirty="0"/>
            </a:p>
          </p:txBody>
        </p:sp>
        <p:sp>
          <p:nvSpPr>
            <p:cNvPr id="516136" name="Text Box 40"/>
            <p:cNvSpPr txBox="1">
              <a:spLocks noChangeArrowheads="1"/>
            </p:cNvSpPr>
            <p:nvPr/>
          </p:nvSpPr>
          <p:spPr bwMode="auto">
            <a:xfrm>
              <a:off x="2652713" y="3197845"/>
              <a:ext cx="4667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/>
                <a:t>UA4</a:t>
              </a:r>
            </a:p>
          </p:txBody>
        </p:sp>
        <p:sp>
          <p:nvSpPr>
            <p:cNvPr id="516137" name="Text Box 41"/>
            <p:cNvSpPr txBox="1">
              <a:spLocks noChangeArrowheads="1"/>
            </p:cNvSpPr>
            <p:nvPr/>
          </p:nvSpPr>
          <p:spPr bwMode="auto">
            <a:xfrm>
              <a:off x="1272381" y="3350245"/>
              <a:ext cx="4270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/>
                <a:t>ISR</a:t>
              </a:r>
            </a:p>
          </p:txBody>
        </p:sp>
        <p:sp>
          <p:nvSpPr>
            <p:cNvPr id="516138" name="Text Box 42"/>
            <p:cNvSpPr txBox="1">
              <a:spLocks noChangeArrowheads="1"/>
            </p:cNvSpPr>
            <p:nvPr/>
          </p:nvSpPr>
          <p:spPr bwMode="auto">
            <a:xfrm>
              <a:off x="3879850" y="2714625"/>
              <a:ext cx="4746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/>
                <a:t>LHC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481" y="2141873"/>
            <a:ext cx="3263519" cy="268869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314255" y="1850880"/>
            <a:ext cx="1755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(Ulrich, PRD, 2011)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694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09801"/>
            <a:ext cx="8229600" cy="1371600"/>
          </a:xfrm>
        </p:spPr>
        <p:txBody>
          <a:bodyPr/>
          <a:lstStyle/>
          <a:p>
            <a:r>
              <a:rPr kumimoji="1" lang="en-US" altLang="ja-JP" dirty="0" smtClean="0"/>
              <a:t>2. </a:t>
            </a:r>
            <a:r>
              <a:rPr kumimoji="1" lang="ja-JP" altLang="en-US" dirty="0" smtClean="0"/>
              <a:t>粒子生成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C40E6-39F3-964F-A95B-D94694DC9E19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491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1192</Words>
  <Application>Microsoft Macintosh PowerPoint</Application>
  <PresentationFormat>画面に合わせる (4:3)</PresentationFormat>
  <Paragraphs>274</Paragraphs>
  <Slides>28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ホワイト</vt:lpstr>
      <vt:lpstr>数式</vt:lpstr>
      <vt:lpstr>加速器実験による 空気シャワーモデル制限 （レビュー）</vt:lpstr>
      <vt:lpstr>(宇宙線relatedな)　加速器実験</vt:lpstr>
      <vt:lpstr>加速器で何をみるか？</vt:lpstr>
      <vt:lpstr>Collider experiment and pseudorapidity</vt:lpstr>
      <vt:lpstr>衝突型加速器(Collider)のどこで測るか？ multiplicity and energy flux at LHC 14TeV collisions pseudo-rapidity; η= -ln(tan(θ/2))</vt:lpstr>
      <vt:lpstr>1. (全)非弾性断面積</vt:lpstr>
      <vt:lpstr>PowerPoint プレゼンテーション</vt:lpstr>
      <vt:lpstr> sinel result @ 7TeV</vt:lpstr>
      <vt:lpstr>2. 粒子生成</vt:lpstr>
      <vt:lpstr>メソン多重度@central</vt:lpstr>
      <vt:lpstr>前方tracker, カロリーメータ</vt:lpstr>
      <vt:lpstr>TOTEM T2 tracker, LHCb; 前方メソン多重度</vt:lpstr>
      <vt:lpstr>CMS HF  (Hadronic Forward Calorimeter)</vt:lpstr>
      <vt:lpstr>LHCf;  π0 PT分布（rapidity別）</vt:lpstr>
      <vt:lpstr>BRAHMS@RHIC (200GeV p-p) UA7@SppS (630GeV p-pbar)</vt:lpstr>
      <vt:lpstr>ISR前方中性子スペクトル</vt:lpstr>
      <vt:lpstr>3. 原子核効果</vt:lpstr>
      <vt:lpstr>RHIC d-Au √sNN = 200GeV; 前方メソン</vt:lpstr>
      <vt:lpstr>今後の加速器実験</vt:lpstr>
      <vt:lpstr>まとめ</vt:lpstr>
      <vt:lpstr>Cosmic ray spectrum &amp; historical colliders</vt:lpstr>
      <vt:lpstr>Backup</vt:lpstr>
      <vt:lpstr>pseudorapidity and interactions</vt:lpstr>
      <vt:lpstr>A LHC detector  and  pseudorapidity</vt:lpstr>
      <vt:lpstr>加速器で何をみるか？</vt:lpstr>
      <vt:lpstr>Pseudo rapidity distribution at SppS</vt:lpstr>
      <vt:lpstr>PowerPoint プレゼンテーション</vt:lpstr>
      <vt:lpstr>全断面積不定性とXmaxへの影響 (R.Ulrich, PRD, 83 (2011) 054026)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加速器実験による空気シャワーモデル制限（レビュー） 15分</dc:title>
  <dc:creator>さこ 隆志</dc:creator>
  <cp:lastModifiedBy>さこ 隆志</cp:lastModifiedBy>
  <cp:revision>50</cp:revision>
  <dcterms:created xsi:type="dcterms:W3CDTF">2012-06-25T09:28:14Z</dcterms:created>
  <dcterms:modified xsi:type="dcterms:W3CDTF">2012-06-29T23:26:44Z</dcterms:modified>
</cp:coreProperties>
</file>