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9" r:id="rId5"/>
    <p:sldId id="264" r:id="rId6"/>
    <p:sldId id="265" r:id="rId7"/>
    <p:sldId id="267" r:id="rId8"/>
    <p:sldId id="268" r:id="rId9"/>
    <p:sldId id="260" r:id="rId10"/>
    <p:sldId id="266" r:id="rId11"/>
    <p:sldId id="269" r:id="rId12"/>
    <p:sldId id="261" r:id="rId13"/>
    <p:sldId id="270" r:id="rId14"/>
    <p:sldId id="271" r:id="rId15"/>
    <p:sldId id="273" r:id="rId16"/>
    <p:sldId id="274" r:id="rId17"/>
    <p:sldId id="275" r:id="rId18"/>
    <p:sldId id="276" r:id="rId19"/>
    <p:sldId id="288" r:id="rId20"/>
    <p:sldId id="262" r:id="rId21"/>
    <p:sldId id="278" r:id="rId22"/>
    <p:sldId id="281" r:id="rId23"/>
    <p:sldId id="280" r:id="rId24"/>
    <p:sldId id="282" r:id="rId25"/>
    <p:sldId id="283" r:id="rId26"/>
    <p:sldId id="284" r:id="rId27"/>
    <p:sldId id="285" r:id="rId28"/>
    <p:sldId id="286" r:id="rId29"/>
    <p:sldId id="287" r:id="rId30"/>
    <p:sldId id="263" r:id="rId31"/>
    <p:sldId id="277"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8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B5826-55CA-4211-8FDD-6252B8C7F5E7}" type="doc">
      <dgm:prSet loTypeId="urn:microsoft.com/office/officeart/2005/8/layout/process2" loCatId="process" qsTypeId="urn:microsoft.com/office/officeart/2005/8/quickstyle/simple1" qsCatId="simple" csTypeId="urn:microsoft.com/office/officeart/2005/8/colors/accent1_2" csCatId="accent1" phldr="1"/>
      <dgm:spPr/>
    </dgm:pt>
    <dgm:pt modelId="{4361FA85-9C43-49F8-BD98-F997D6A4B0FA}">
      <dgm:prSet phldrT="[テキスト]"/>
      <dgm:spPr/>
      <dgm:t>
        <a:bodyPr/>
        <a:lstStyle/>
        <a:p>
          <a:r>
            <a:rPr kumimoji="1" lang="en-US" altLang="ja-JP" dirty="0" smtClean="0"/>
            <a:t>injection</a:t>
          </a:r>
          <a:endParaRPr kumimoji="1" lang="ja-JP" altLang="en-US" dirty="0"/>
        </a:p>
      </dgm:t>
    </dgm:pt>
    <dgm:pt modelId="{E64DCF1C-7863-41AC-9C50-CCF1519B5C50}" type="parTrans" cxnId="{D92BDD10-54B8-4226-896B-268DB1AFE7F6}">
      <dgm:prSet/>
      <dgm:spPr/>
      <dgm:t>
        <a:bodyPr/>
        <a:lstStyle/>
        <a:p>
          <a:endParaRPr kumimoji="1" lang="ja-JP" altLang="en-US"/>
        </a:p>
      </dgm:t>
    </dgm:pt>
    <dgm:pt modelId="{5917438D-922B-4A3A-93E6-CB2A2B6E0F61}" type="sibTrans" cxnId="{D92BDD10-54B8-4226-896B-268DB1AFE7F6}">
      <dgm:prSet/>
      <dgm:spPr/>
      <dgm:t>
        <a:bodyPr/>
        <a:lstStyle/>
        <a:p>
          <a:endParaRPr kumimoji="1" lang="ja-JP" altLang="en-US"/>
        </a:p>
      </dgm:t>
    </dgm:pt>
    <dgm:pt modelId="{2434AE82-5D1B-4BA1-B392-E538E15A1A2D}">
      <dgm:prSet phldrT="[テキスト]"/>
      <dgm:spPr/>
      <dgm:t>
        <a:bodyPr/>
        <a:lstStyle/>
        <a:p>
          <a:r>
            <a:rPr kumimoji="1" lang="en-US" altLang="ja-JP" dirty="0" smtClean="0"/>
            <a:t>acceleration</a:t>
          </a:r>
          <a:endParaRPr kumimoji="1" lang="ja-JP" altLang="en-US" dirty="0"/>
        </a:p>
      </dgm:t>
    </dgm:pt>
    <dgm:pt modelId="{289F596F-FD27-4BA5-A3F9-146C5A03F7CE}" type="parTrans" cxnId="{EB84AD84-409E-40C3-8FDA-1159D32CAC1C}">
      <dgm:prSet/>
      <dgm:spPr/>
      <dgm:t>
        <a:bodyPr/>
        <a:lstStyle/>
        <a:p>
          <a:endParaRPr kumimoji="1" lang="ja-JP" altLang="en-US"/>
        </a:p>
      </dgm:t>
    </dgm:pt>
    <dgm:pt modelId="{B112E08C-52BA-4676-94D4-F0530AF79E67}" type="sibTrans" cxnId="{EB84AD84-409E-40C3-8FDA-1159D32CAC1C}">
      <dgm:prSet/>
      <dgm:spPr/>
      <dgm:t>
        <a:bodyPr/>
        <a:lstStyle/>
        <a:p>
          <a:endParaRPr kumimoji="1" lang="ja-JP" altLang="en-US"/>
        </a:p>
      </dgm:t>
    </dgm:pt>
    <dgm:pt modelId="{5088B488-1952-46B3-A8FE-DA2AA285EAC3}">
      <dgm:prSet phldrT="[テキスト]"/>
      <dgm:spPr/>
      <dgm:t>
        <a:bodyPr/>
        <a:lstStyle/>
        <a:p>
          <a:r>
            <a:rPr kumimoji="1" lang="en-US" altLang="ja-JP" dirty="0" smtClean="0"/>
            <a:t>escape</a:t>
          </a:r>
          <a:endParaRPr kumimoji="1" lang="ja-JP" altLang="en-US" dirty="0"/>
        </a:p>
      </dgm:t>
    </dgm:pt>
    <dgm:pt modelId="{37D01E3B-776B-4D4A-9C76-CAE45176BE5B}" type="parTrans" cxnId="{F1E4061B-8586-47BC-B627-FDCD0DE27780}">
      <dgm:prSet/>
      <dgm:spPr/>
      <dgm:t>
        <a:bodyPr/>
        <a:lstStyle/>
        <a:p>
          <a:endParaRPr kumimoji="1" lang="ja-JP" altLang="en-US"/>
        </a:p>
      </dgm:t>
    </dgm:pt>
    <dgm:pt modelId="{54EA793A-0AD1-4192-8C72-D6ECEE9C09A6}" type="sibTrans" cxnId="{F1E4061B-8586-47BC-B627-FDCD0DE27780}">
      <dgm:prSet/>
      <dgm:spPr/>
      <dgm:t>
        <a:bodyPr/>
        <a:lstStyle/>
        <a:p>
          <a:endParaRPr kumimoji="1" lang="ja-JP" altLang="en-US"/>
        </a:p>
      </dgm:t>
    </dgm:pt>
    <dgm:pt modelId="{F2965965-2342-44BB-917A-E3DC10CCF9DF}" type="pres">
      <dgm:prSet presAssocID="{8CCB5826-55CA-4211-8FDD-6252B8C7F5E7}" presName="linearFlow" presStyleCnt="0">
        <dgm:presLayoutVars>
          <dgm:resizeHandles val="exact"/>
        </dgm:presLayoutVars>
      </dgm:prSet>
      <dgm:spPr/>
    </dgm:pt>
    <dgm:pt modelId="{E1CD6AD5-3A4D-4A05-A1FA-304AC24B3639}" type="pres">
      <dgm:prSet presAssocID="{4361FA85-9C43-49F8-BD98-F997D6A4B0FA}" presName="node" presStyleLbl="node1" presStyleIdx="0" presStyleCnt="3">
        <dgm:presLayoutVars>
          <dgm:bulletEnabled val="1"/>
        </dgm:presLayoutVars>
      </dgm:prSet>
      <dgm:spPr/>
      <dgm:t>
        <a:bodyPr/>
        <a:lstStyle/>
        <a:p>
          <a:endParaRPr kumimoji="1" lang="ja-JP" altLang="en-US"/>
        </a:p>
      </dgm:t>
    </dgm:pt>
    <dgm:pt modelId="{9CA773F5-C55A-421C-98BB-F2B3F9993383}" type="pres">
      <dgm:prSet presAssocID="{5917438D-922B-4A3A-93E6-CB2A2B6E0F61}" presName="sibTrans" presStyleLbl="sibTrans2D1" presStyleIdx="0" presStyleCnt="2"/>
      <dgm:spPr/>
      <dgm:t>
        <a:bodyPr/>
        <a:lstStyle/>
        <a:p>
          <a:endParaRPr kumimoji="1" lang="ja-JP" altLang="en-US"/>
        </a:p>
      </dgm:t>
    </dgm:pt>
    <dgm:pt modelId="{2C8A840F-B349-4128-8F50-EF140EC41BBF}" type="pres">
      <dgm:prSet presAssocID="{5917438D-922B-4A3A-93E6-CB2A2B6E0F61}" presName="connectorText" presStyleLbl="sibTrans2D1" presStyleIdx="0" presStyleCnt="2"/>
      <dgm:spPr/>
      <dgm:t>
        <a:bodyPr/>
        <a:lstStyle/>
        <a:p>
          <a:endParaRPr kumimoji="1" lang="ja-JP" altLang="en-US"/>
        </a:p>
      </dgm:t>
    </dgm:pt>
    <dgm:pt modelId="{BE9DB90A-083A-4AA5-9B66-D2C18766DC11}" type="pres">
      <dgm:prSet presAssocID="{2434AE82-5D1B-4BA1-B392-E538E15A1A2D}" presName="node" presStyleLbl="node1" presStyleIdx="1" presStyleCnt="3">
        <dgm:presLayoutVars>
          <dgm:bulletEnabled val="1"/>
        </dgm:presLayoutVars>
      </dgm:prSet>
      <dgm:spPr/>
      <dgm:t>
        <a:bodyPr/>
        <a:lstStyle/>
        <a:p>
          <a:endParaRPr kumimoji="1" lang="ja-JP" altLang="en-US"/>
        </a:p>
      </dgm:t>
    </dgm:pt>
    <dgm:pt modelId="{76A3571E-835E-4A60-9865-8C98ADBA1C24}" type="pres">
      <dgm:prSet presAssocID="{B112E08C-52BA-4676-94D4-F0530AF79E67}" presName="sibTrans" presStyleLbl="sibTrans2D1" presStyleIdx="1" presStyleCnt="2"/>
      <dgm:spPr/>
      <dgm:t>
        <a:bodyPr/>
        <a:lstStyle/>
        <a:p>
          <a:endParaRPr kumimoji="1" lang="ja-JP" altLang="en-US"/>
        </a:p>
      </dgm:t>
    </dgm:pt>
    <dgm:pt modelId="{3DBDAF5F-C8CA-4D64-A770-8DDB7CA1BA38}" type="pres">
      <dgm:prSet presAssocID="{B112E08C-52BA-4676-94D4-F0530AF79E67}" presName="connectorText" presStyleLbl="sibTrans2D1" presStyleIdx="1" presStyleCnt="2"/>
      <dgm:spPr/>
      <dgm:t>
        <a:bodyPr/>
        <a:lstStyle/>
        <a:p>
          <a:endParaRPr kumimoji="1" lang="ja-JP" altLang="en-US"/>
        </a:p>
      </dgm:t>
    </dgm:pt>
    <dgm:pt modelId="{F24C3F8A-6790-4700-9CCC-9E60058DE9EF}" type="pres">
      <dgm:prSet presAssocID="{5088B488-1952-46B3-A8FE-DA2AA285EAC3}" presName="node" presStyleLbl="node1" presStyleIdx="2" presStyleCnt="3">
        <dgm:presLayoutVars>
          <dgm:bulletEnabled val="1"/>
        </dgm:presLayoutVars>
      </dgm:prSet>
      <dgm:spPr/>
      <dgm:t>
        <a:bodyPr/>
        <a:lstStyle/>
        <a:p>
          <a:endParaRPr kumimoji="1" lang="ja-JP" altLang="en-US"/>
        </a:p>
      </dgm:t>
    </dgm:pt>
  </dgm:ptLst>
  <dgm:cxnLst>
    <dgm:cxn modelId="{CE4A003F-1238-488C-BA54-BC5A22751CBD}" type="presOf" srcId="{8CCB5826-55CA-4211-8FDD-6252B8C7F5E7}" destId="{F2965965-2342-44BB-917A-E3DC10CCF9DF}" srcOrd="0" destOrd="0" presId="urn:microsoft.com/office/officeart/2005/8/layout/process2"/>
    <dgm:cxn modelId="{9FD645A9-CD44-4771-9764-E075C64AB9D2}" type="presOf" srcId="{5917438D-922B-4A3A-93E6-CB2A2B6E0F61}" destId="{9CA773F5-C55A-421C-98BB-F2B3F9993383}" srcOrd="0" destOrd="0" presId="urn:microsoft.com/office/officeart/2005/8/layout/process2"/>
    <dgm:cxn modelId="{79941DB0-E75B-4CEE-9305-BB9A6C81871F}" type="presOf" srcId="{5917438D-922B-4A3A-93E6-CB2A2B6E0F61}" destId="{2C8A840F-B349-4128-8F50-EF140EC41BBF}" srcOrd="1" destOrd="0" presId="urn:microsoft.com/office/officeart/2005/8/layout/process2"/>
    <dgm:cxn modelId="{D92BDD10-54B8-4226-896B-268DB1AFE7F6}" srcId="{8CCB5826-55CA-4211-8FDD-6252B8C7F5E7}" destId="{4361FA85-9C43-49F8-BD98-F997D6A4B0FA}" srcOrd="0" destOrd="0" parTransId="{E64DCF1C-7863-41AC-9C50-CCF1519B5C50}" sibTransId="{5917438D-922B-4A3A-93E6-CB2A2B6E0F61}"/>
    <dgm:cxn modelId="{45A22D8B-C882-45C5-96FA-6B42AA2F7456}" type="presOf" srcId="{5088B488-1952-46B3-A8FE-DA2AA285EAC3}" destId="{F24C3F8A-6790-4700-9CCC-9E60058DE9EF}" srcOrd="0" destOrd="0" presId="urn:microsoft.com/office/officeart/2005/8/layout/process2"/>
    <dgm:cxn modelId="{FCF45600-5E50-492C-B14F-AD659B00FF97}" type="presOf" srcId="{B112E08C-52BA-4676-94D4-F0530AF79E67}" destId="{3DBDAF5F-C8CA-4D64-A770-8DDB7CA1BA38}" srcOrd="1" destOrd="0" presId="urn:microsoft.com/office/officeart/2005/8/layout/process2"/>
    <dgm:cxn modelId="{EB84AD84-409E-40C3-8FDA-1159D32CAC1C}" srcId="{8CCB5826-55CA-4211-8FDD-6252B8C7F5E7}" destId="{2434AE82-5D1B-4BA1-B392-E538E15A1A2D}" srcOrd="1" destOrd="0" parTransId="{289F596F-FD27-4BA5-A3F9-146C5A03F7CE}" sibTransId="{B112E08C-52BA-4676-94D4-F0530AF79E67}"/>
    <dgm:cxn modelId="{962E153D-3EFC-46DD-860E-7985F9587A97}" type="presOf" srcId="{B112E08C-52BA-4676-94D4-F0530AF79E67}" destId="{76A3571E-835E-4A60-9865-8C98ADBA1C24}" srcOrd="0" destOrd="0" presId="urn:microsoft.com/office/officeart/2005/8/layout/process2"/>
    <dgm:cxn modelId="{F1E4061B-8586-47BC-B627-FDCD0DE27780}" srcId="{8CCB5826-55CA-4211-8FDD-6252B8C7F5E7}" destId="{5088B488-1952-46B3-A8FE-DA2AA285EAC3}" srcOrd="2" destOrd="0" parTransId="{37D01E3B-776B-4D4A-9C76-CAE45176BE5B}" sibTransId="{54EA793A-0AD1-4192-8C72-D6ECEE9C09A6}"/>
    <dgm:cxn modelId="{DAFA3AA9-5D82-4B25-AD24-F2B5FD896246}" type="presOf" srcId="{2434AE82-5D1B-4BA1-B392-E538E15A1A2D}" destId="{BE9DB90A-083A-4AA5-9B66-D2C18766DC11}" srcOrd="0" destOrd="0" presId="urn:microsoft.com/office/officeart/2005/8/layout/process2"/>
    <dgm:cxn modelId="{03E9614F-BA1B-4CE1-8CDB-04C0481D5657}" type="presOf" srcId="{4361FA85-9C43-49F8-BD98-F997D6A4B0FA}" destId="{E1CD6AD5-3A4D-4A05-A1FA-304AC24B3639}" srcOrd="0" destOrd="0" presId="urn:microsoft.com/office/officeart/2005/8/layout/process2"/>
    <dgm:cxn modelId="{A82BD989-7303-423B-8813-7643BBFF56F4}" type="presParOf" srcId="{F2965965-2342-44BB-917A-E3DC10CCF9DF}" destId="{E1CD6AD5-3A4D-4A05-A1FA-304AC24B3639}" srcOrd="0" destOrd="0" presId="urn:microsoft.com/office/officeart/2005/8/layout/process2"/>
    <dgm:cxn modelId="{ED61E1F2-E58C-4ED9-AE18-F11D8D0A711E}" type="presParOf" srcId="{F2965965-2342-44BB-917A-E3DC10CCF9DF}" destId="{9CA773F5-C55A-421C-98BB-F2B3F9993383}" srcOrd="1" destOrd="0" presId="urn:microsoft.com/office/officeart/2005/8/layout/process2"/>
    <dgm:cxn modelId="{44F7B24C-47EA-42A4-81DA-87A0EFB77429}" type="presParOf" srcId="{9CA773F5-C55A-421C-98BB-F2B3F9993383}" destId="{2C8A840F-B349-4128-8F50-EF140EC41BBF}" srcOrd="0" destOrd="0" presId="urn:microsoft.com/office/officeart/2005/8/layout/process2"/>
    <dgm:cxn modelId="{FEAD4D58-42EF-4034-95B0-D567986635AF}" type="presParOf" srcId="{F2965965-2342-44BB-917A-E3DC10CCF9DF}" destId="{BE9DB90A-083A-4AA5-9B66-D2C18766DC11}" srcOrd="2" destOrd="0" presId="urn:microsoft.com/office/officeart/2005/8/layout/process2"/>
    <dgm:cxn modelId="{FFDAA6EC-6F7B-4AC8-A1B4-C58C8D6EB121}" type="presParOf" srcId="{F2965965-2342-44BB-917A-E3DC10CCF9DF}" destId="{76A3571E-835E-4A60-9865-8C98ADBA1C24}" srcOrd="3" destOrd="0" presId="urn:microsoft.com/office/officeart/2005/8/layout/process2"/>
    <dgm:cxn modelId="{B2F8F115-EEDF-4F6E-A1D0-471903E31F29}" type="presParOf" srcId="{76A3571E-835E-4A60-9865-8C98ADBA1C24}" destId="{3DBDAF5F-C8CA-4D64-A770-8DDB7CA1BA38}" srcOrd="0" destOrd="0" presId="urn:microsoft.com/office/officeart/2005/8/layout/process2"/>
    <dgm:cxn modelId="{D94C8F44-9A15-494E-ADCE-DF429ECF5EBD}" type="presParOf" srcId="{F2965965-2342-44BB-917A-E3DC10CCF9DF}" destId="{F24C3F8A-6790-4700-9CCC-9E60058DE9E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DB959-63AC-432A-A4D2-B0C732824A7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21B6A719-6807-4E2F-B5BF-0F59272A4E6A}">
      <dgm:prSet phldrT="[テキスト]" custT="1"/>
      <dgm:spPr>
        <a:solidFill>
          <a:srgbClr val="92D050"/>
        </a:solidFill>
      </dgm:spPr>
      <dgm:t>
        <a:bodyPr/>
        <a:lstStyle/>
        <a:p>
          <a:r>
            <a:rPr kumimoji="1" lang="en-US" altLang="ja-JP" sz="2000" dirty="0" smtClean="0">
              <a:solidFill>
                <a:srgbClr val="002060"/>
              </a:solidFill>
            </a:rPr>
            <a:t>shock structure</a:t>
          </a:r>
          <a:endParaRPr kumimoji="1" lang="ja-JP" altLang="en-US" sz="2000" dirty="0">
            <a:solidFill>
              <a:srgbClr val="002060"/>
            </a:solidFill>
          </a:endParaRPr>
        </a:p>
      </dgm:t>
    </dgm:pt>
    <dgm:pt modelId="{F7E53C21-CF4A-4611-A718-DE82A871A6F1}" type="parTrans" cxnId="{C165D9D0-F8F5-43E4-A254-23E380642018}">
      <dgm:prSet/>
      <dgm:spPr/>
      <dgm:t>
        <a:bodyPr/>
        <a:lstStyle/>
        <a:p>
          <a:endParaRPr kumimoji="1" lang="ja-JP" altLang="en-US"/>
        </a:p>
      </dgm:t>
    </dgm:pt>
    <dgm:pt modelId="{494160D9-C8BB-4E17-8101-CBD93847F23E}" type="sibTrans" cxnId="{C165D9D0-F8F5-43E4-A254-23E380642018}">
      <dgm:prSet/>
      <dgm:spPr/>
      <dgm:t>
        <a:bodyPr/>
        <a:lstStyle/>
        <a:p>
          <a:endParaRPr kumimoji="1" lang="ja-JP" altLang="en-US"/>
        </a:p>
      </dgm:t>
    </dgm:pt>
    <dgm:pt modelId="{0C57C0FC-BC13-482C-A6C2-801EC6D435A3}">
      <dgm:prSet phldrT="[テキスト]" custT="1"/>
      <dgm:spPr>
        <a:solidFill>
          <a:srgbClr val="92D050"/>
        </a:solidFill>
      </dgm:spPr>
      <dgm:t>
        <a:bodyPr/>
        <a:lstStyle/>
        <a:p>
          <a:r>
            <a:rPr kumimoji="1" lang="en-US" altLang="ja-JP" sz="1600" dirty="0" smtClean="0">
              <a:solidFill>
                <a:srgbClr val="002060"/>
              </a:solidFill>
            </a:rPr>
            <a:t>micro plasma processes </a:t>
          </a:r>
        </a:p>
        <a:p>
          <a:r>
            <a:rPr kumimoji="1" lang="en-US" altLang="ja-JP" sz="1600" dirty="0" smtClean="0">
              <a:solidFill>
                <a:srgbClr val="002060"/>
              </a:solidFill>
            </a:rPr>
            <a:t> Weibel, two-stream  </a:t>
          </a:r>
          <a:endParaRPr kumimoji="1" lang="ja-JP" altLang="en-US" sz="1600" dirty="0">
            <a:solidFill>
              <a:srgbClr val="002060"/>
            </a:solidFill>
          </a:endParaRPr>
        </a:p>
      </dgm:t>
    </dgm:pt>
    <dgm:pt modelId="{E0717CD3-9645-462B-A2EC-B49FF7511295}" type="parTrans" cxnId="{1CD99460-FEBC-440C-9B17-44B5F19729A2}">
      <dgm:prSet/>
      <dgm:spPr/>
      <dgm:t>
        <a:bodyPr/>
        <a:lstStyle/>
        <a:p>
          <a:endParaRPr kumimoji="1" lang="ja-JP" altLang="en-US"/>
        </a:p>
      </dgm:t>
    </dgm:pt>
    <dgm:pt modelId="{540EF904-F57C-4188-B6E3-032643F43E61}" type="sibTrans" cxnId="{1CD99460-FEBC-440C-9B17-44B5F19729A2}">
      <dgm:prSet/>
      <dgm:spPr/>
      <dgm:t>
        <a:bodyPr/>
        <a:lstStyle/>
        <a:p>
          <a:endParaRPr kumimoji="1" lang="ja-JP" altLang="en-US"/>
        </a:p>
      </dgm:t>
    </dgm:pt>
    <dgm:pt modelId="{3E599E22-AAE9-4A83-90A2-81D5A5BE22B2}">
      <dgm:prSet phldrT="[テキスト]" custT="1"/>
      <dgm:spPr>
        <a:solidFill>
          <a:srgbClr val="92D050"/>
        </a:solidFill>
      </dgm:spPr>
      <dgm:t>
        <a:bodyPr/>
        <a:lstStyle/>
        <a:p>
          <a:r>
            <a:rPr kumimoji="1" lang="en-US" altLang="ja-JP" sz="1600" dirty="0" smtClean="0">
              <a:solidFill>
                <a:srgbClr val="002060"/>
              </a:solidFill>
            </a:rPr>
            <a:t>wave excitation</a:t>
          </a:r>
          <a:endParaRPr kumimoji="1" lang="ja-JP" altLang="en-US" sz="1600" dirty="0">
            <a:solidFill>
              <a:srgbClr val="002060"/>
            </a:solidFill>
          </a:endParaRPr>
        </a:p>
      </dgm:t>
    </dgm:pt>
    <dgm:pt modelId="{F378A20C-A864-4804-9610-2CC3F655FE6E}" type="parTrans" cxnId="{1841FF1C-6332-4143-8197-E22CC95EAAAC}">
      <dgm:prSet/>
      <dgm:spPr/>
      <dgm:t>
        <a:bodyPr/>
        <a:lstStyle/>
        <a:p>
          <a:endParaRPr kumimoji="1" lang="ja-JP" altLang="en-US"/>
        </a:p>
      </dgm:t>
    </dgm:pt>
    <dgm:pt modelId="{F644DEF1-55F3-4FD8-A80C-854AA9E20B50}" type="sibTrans" cxnId="{1841FF1C-6332-4143-8197-E22CC95EAAAC}">
      <dgm:prSet/>
      <dgm:spPr/>
      <dgm:t>
        <a:bodyPr/>
        <a:lstStyle/>
        <a:p>
          <a:endParaRPr kumimoji="1" lang="ja-JP" altLang="en-US"/>
        </a:p>
      </dgm:t>
    </dgm:pt>
    <dgm:pt modelId="{4704C612-2E01-4111-A32A-E22623B67AF0}" type="pres">
      <dgm:prSet presAssocID="{9E4DB959-63AC-432A-A4D2-B0C732824A7A}" presName="outerComposite" presStyleCnt="0">
        <dgm:presLayoutVars>
          <dgm:chMax val="5"/>
          <dgm:dir/>
          <dgm:resizeHandles val="exact"/>
        </dgm:presLayoutVars>
      </dgm:prSet>
      <dgm:spPr/>
      <dgm:t>
        <a:bodyPr/>
        <a:lstStyle/>
        <a:p>
          <a:endParaRPr kumimoji="1" lang="ja-JP" altLang="en-US"/>
        </a:p>
      </dgm:t>
    </dgm:pt>
    <dgm:pt modelId="{313F4F08-0EC1-4B76-AC0A-13C4423F78D2}" type="pres">
      <dgm:prSet presAssocID="{9E4DB959-63AC-432A-A4D2-B0C732824A7A}" presName="dummyMaxCanvas" presStyleCnt="0">
        <dgm:presLayoutVars/>
      </dgm:prSet>
      <dgm:spPr/>
    </dgm:pt>
    <dgm:pt modelId="{7102E745-32DD-4992-A434-B6647739968C}" type="pres">
      <dgm:prSet presAssocID="{9E4DB959-63AC-432A-A4D2-B0C732824A7A}" presName="ThreeNodes_1" presStyleLbl="node1" presStyleIdx="0" presStyleCnt="3" custScaleX="71748" custLinFactNeighborX="-8449" custLinFactNeighborY="-268">
        <dgm:presLayoutVars>
          <dgm:bulletEnabled val="1"/>
        </dgm:presLayoutVars>
      </dgm:prSet>
      <dgm:spPr/>
      <dgm:t>
        <a:bodyPr/>
        <a:lstStyle/>
        <a:p>
          <a:endParaRPr kumimoji="1" lang="ja-JP" altLang="en-US"/>
        </a:p>
      </dgm:t>
    </dgm:pt>
    <dgm:pt modelId="{B3AAE027-3A71-416D-9760-F1C15DE5E84F}" type="pres">
      <dgm:prSet presAssocID="{9E4DB959-63AC-432A-A4D2-B0C732824A7A}" presName="ThreeNodes_2" presStyleLbl="node1" presStyleIdx="1" presStyleCnt="3" custScaleX="100094">
        <dgm:presLayoutVars>
          <dgm:bulletEnabled val="1"/>
        </dgm:presLayoutVars>
      </dgm:prSet>
      <dgm:spPr/>
      <dgm:t>
        <a:bodyPr/>
        <a:lstStyle/>
        <a:p>
          <a:endParaRPr kumimoji="1" lang="ja-JP" altLang="en-US"/>
        </a:p>
      </dgm:t>
    </dgm:pt>
    <dgm:pt modelId="{6BF9FAC5-7074-4B40-BD01-1A5DF5A12CF1}" type="pres">
      <dgm:prSet presAssocID="{9E4DB959-63AC-432A-A4D2-B0C732824A7A}" presName="ThreeNodes_3" presStyleLbl="node1" presStyleIdx="2" presStyleCnt="3" custScaleX="58299">
        <dgm:presLayoutVars>
          <dgm:bulletEnabled val="1"/>
        </dgm:presLayoutVars>
      </dgm:prSet>
      <dgm:spPr/>
      <dgm:t>
        <a:bodyPr/>
        <a:lstStyle/>
        <a:p>
          <a:endParaRPr kumimoji="1" lang="ja-JP" altLang="en-US"/>
        </a:p>
      </dgm:t>
    </dgm:pt>
    <dgm:pt modelId="{223B32A4-981F-4602-BD51-8C81478E7F75}" type="pres">
      <dgm:prSet presAssocID="{9E4DB959-63AC-432A-A4D2-B0C732824A7A}" presName="ThreeConn_1-2" presStyleLbl="fgAccFollowNode1" presStyleIdx="0" presStyleCnt="2">
        <dgm:presLayoutVars>
          <dgm:bulletEnabled val="1"/>
        </dgm:presLayoutVars>
      </dgm:prSet>
      <dgm:spPr/>
      <dgm:t>
        <a:bodyPr/>
        <a:lstStyle/>
        <a:p>
          <a:endParaRPr kumimoji="1" lang="ja-JP" altLang="en-US"/>
        </a:p>
      </dgm:t>
    </dgm:pt>
    <dgm:pt modelId="{AEDB28D4-DA47-4BD3-A68E-A1F12A77C608}" type="pres">
      <dgm:prSet presAssocID="{9E4DB959-63AC-432A-A4D2-B0C732824A7A}" presName="ThreeConn_2-3" presStyleLbl="fgAccFollowNode1" presStyleIdx="1" presStyleCnt="2">
        <dgm:presLayoutVars>
          <dgm:bulletEnabled val="1"/>
        </dgm:presLayoutVars>
      </dgm:prSet>
      <dgm:spPr/>
      <dgm:t>
        <a:bodyPr/>
        <a:lstStyle/>
        <a:p>
          <a:endParaRPr kumimoji="1" lang="ja-JP" altLang="en-US"/>
        </a:p>
      </dgm:t>
    </dgm:pt>
    <dgm:pt modelId="{F04C02AA-CCBB-4251-814F-FA98362F923C}" type="pres">
      <dgm:prSet presAssocID="{9E4DB959-63AC-432A-A4D2-B0C732824A7A}" presName="ThreeNodes_1_text" presStyleLbl="node1" presStyleIdx="2" presStyleCnt="3">
        <dgm:presLayoutVars>
          <dgm:bulletEnabled val="1"/>
        </dgm:presLayoutVars>
      </dgm:prSet>
      <dgm:spPr/>
      <dgm:t>
        <a:bodyPr/>
        <a:lstStyle/>
        <a:p>
          <a:endParaRPr kumimoji="1" lang="ja-JP" altLang="en-US"/>
        </a:p>
      </dgm:t>
    </dgm:pt>
    <dgm:pt modelId="{11095FC5-6559-4717-9FDC-2DF3184D9A68}" type="pres">
      <dgm:prSet presAssocID="{9E4DB959-63AC-432A-A4D2-B0C732824A7A}" presName="ThreeNodes_2_text" presStyleLbl="node1" presStyleIdx="2" presStyleCnt="3">
        <dgm:presLayoutVars>
          <dgm:bulletEnabled val="1"/>
        </dgm:presLayoutVars>
      </dgm:prSet>
      <dgm:spPr/>
      <dgm:t>
        <a:bodyPr/>
        <a:lstStyle/>
        <a:p>
          <a:endParaRPr kumimoji="1" lang="ja-JP" altLang="en-US"/>
        </a:p>
      </dgm:t>
    </dgm:pt>
    <dgm:pt modelId="{6F8A8209-F57A-418B-8275-DB114B654F34}" type="pres">
      <dgm:prSet presAssocID="{9E4DB959-63AC-432A-A4D2-B0C732824A7A}" presName="ThreeNodes_3_text" presStyleLbl="node1" presStyleIdx="2" presStyleCnt="3">
        <dgm:presLayoutVars>
          <dgm:bulletEnabled val="1"/>
        </dgm:presLayoutVars>
      </dgm:prSet>
      <dgm:spPr/>
      <dgm:t>
        <a:bodyPr/>
        <a:lstStyle/>
        <a:p>
          <a:endParaRPr kumimoji="1" lang="ja-JP" altLang="en-US"/>
        </a:p>
      </dgm:t>
    </dgm:pt>
  </dgm:ptLst>
  <dgm:cxnLst>
    <dgm:cxn modelId="{DC06FCDB-0BD8-48A3-B239-83E10510B102}" type="presOf" srcId="{9E4DB959-63AC-432A-A4D2-B0C732824A7A}" destId="{4704C612-2E01-4111-A32A-E22623B67AF0}" srcOrd="0" destOrd="0" presId="urn:microsoft.com/office/officeart/2005/8/layout/vProcess5"/>
    <dgm:cxn modelId="{B107F29A-8A5C-4F97-9D88-B12F9C504B37}" type="presOf" srcId="{3E599E22-AAE9-4A83-90A2-81D5A5BE22B2}" destId="{6F8A8209-F57A-418B-8275-DB114B654F34}" srcOrd="1" destOrd="0" presId="urn:microsoft.com/office/officeart/2005/8/layout/vProcess5"/>
    <dgm:cxn modelId="{F81E6FCC-D6D9-420B-A481-E8E1AC069979}" type="presOf" srcId="{21B6A719-6807-4E2F-B5BF-0F59272A4E6A}" destId="{7102E745-32DD-4992-A434-B6647739968C}" srcOrd="0" destOrd="0" presId="urn:microsoft.com/office/officeart/2005/8/layout/vProcess5"/>
    <dgm:cxn modelId="{C165D9D0-F8F5-43E4-A254-23E380642018}" srcId="{9E4DB959-63AC-432A-A4D2-B0C732824A7A}" destId="{21B6A719-6807-4E2F-B5BF-0F59272A4E6A}" srcOrd="0" destOrd="0" parTransId="{F7E53C21-CF4A-4611-A718-DE82A871A6F1}" sibTransId="{494160D9-C8BB-4E17-8101-CBD93847F23E}"/>
    <dgm:cxn modelId="{1CD99460-FEBC-440C-9B17-44B5F19729A2}" srcId="{9E4DB959-63AC-432A-A4D2-B0C732824A7A}" destId="{0C57C0FC-BC13-482C-A6C2-801EC6D435A3}" srcOrd="1" destOrd="0" parTransId="{E0717CD3-9645-462B-A2EC-B49FF7511295}" sibTransId="{540EF904-F57C-4188-B6E3-032643F43E61}"/>
    <dgm:cxn modelId="{1841FF1C-6332-4143-8197-E22CC95EAAAC}" srcId="{9E4DB959-63AC-432A-A4D2-B0C732824A7A}" destId="{3E599E22-AAE9-4A83-90A2-81D5A5BE22B2}" srcOrd="2" destOrd="0" parTransId="{F378A20C-A864-4804-9610-2CC3F655FE6E}" sibTransId="{F644DEF1-55F3-4FD8-A80C-854AA9E20B50}"/>
    <dgm:cxn modelId="{DD0394DC-8D55-4FFB-B7A7-32F7782E0AFC}" type="presOf" srcId="{21B6A719-6807-4E2F-B5BF-0F59272A4E6A}" destId="{F04C02AA-CCBB-4251-814F-FA98362F923C}" srcOrd="1" destOrd="0" presId="urn:microsoft.com/office/officeart/2005/8/layout/vProcess5"/>
    <dgm:cxn modelId="{B1084A2D-DC1C-4DCA-A528-B52DA7080D35}" type="presOf" srcId="{494160D9-C8BB-4E17-8101-CBD93847F23E}" destId="{223B32A4-981F-4602-BD51-8C81478E7F75}" srcOrd="0" destOrd="0" presId="urn:microsoft.com/office/officeart/2005/8/layout/vProcess5"/>
    <dgm:cxn modelId="{503D99AF-B50C-49A3-A002-F21C90076BF3}" type="presOf" srcId="{0C57C0FC-BC13-482C-A6C2-801EC6D435A3}" destId="{11095FC5-6559-4717-9FDC-2DF3184D9A68}" srcOrd="1" destOrd="0" presId="urn:microsoft.com/office/officeart/2005/8/layout/vProcess5"/>
    <dgm:cxn modelId="{F5C65E0C-2660-4AC8-AE78-92B405FC14F4}" type="presOf" srcId="{0C57C0FC-BC13-482C-A6C2-801EC6D435A3}" destId="{B3AAE027-3A71-416D-9760-F1C15DE5E84F}" srcOrd="0" destOrd="0" presId="urn:microsoft.com/office/officeart/2005/8/layout/vProcess5"/>
    <dgm:cxn modelId="{CAC23EB9-1AB7-442D-A16E-C7317FBA80B2}" type="presOf" srcId="{540EF904-F57C-4188-B6E3-032643F43E61}" destId="{AEDB28D4-DA47-4BD3-A68E-A1F12A77C608}" srcOrd="0" destOrd="0" presId="urn:microsoft.com/office/officeart/2005/8/layout/vProcess5"/>
    <dgm:cxn modelId="{CD5CFC09-DBBE-4603-BE4D-375520399E46}" type="presOf" srcId="{3E599E22-AAE9-4A83-90A2-81D5A5BE22B2}" destId="{6BF9FAC5-7074-4B40-BD01-1A5DF5A12CF1}" srcOrd="0" destOrd="0" presId="urn:microsoft.com/office/officeart/2005/8/layout/vProcess5"/>
    <dgm:cxn modelId="{AF7123C5-B6BD-49B1-B4B9-B3E61474E13D}" type="presParOf" srcId="{4704C612-2E01-4111-A32A-E22623B67AF0}" destId="{313F4F08-0EC1-4B76-AC0A-13C4423F78D2}" srcOrd="0" destOrd="0" presId="urn:microsoft.com/office/officeart/2005/8/layout/vProcess5"/>
    <dgm:cxn modelId="{5FABA029-F3F1-4CEC-923E-041CB4FCE62E}" type="presParOf" srcId="{4704C612-2E01-4111-A32A-E22623B67AF0}" destId="{7102E745-32DD-4992-A434-B6647739968C}" srcOrd="1" destOrd="0" presId="urn:microsoft.com/office/officeart/2005/8/layout/vProcess5"/>
    <dgm:cxn modelId="{8AB2DAEA-68A4-461A-A393-92D30401BC28}" type="presParOf" srcId="{4704C612-2E01-4111-A32A-E22623B67AF0}" destId="{B3AAE027-3A71-416D-9760-F1C15DE5E84F}" srcOrd="2" destOrd="0" presId="urn:microsoft.com/office/officeart/2005/8/layout/vProcess5"/>
    <dgm:cxn modelId="{3F21897A-AF9B-44C1-9DEC-F0897DE3F33B}" type="presParOf" srcId="{4704C612-2E01-4111-A32A-E22623B67AF0}" destId="{6BF9FAC5-7074-4B40-BD01-1A5DF5A12CF1}" srcOrd="3" destOrd="0" presId="urn:microsoft.com/office/officeart/2005/8/layout/vProcess5"/>
    <dgm:cxn modelId="{C9682C2A-255B-4D83-A8E9-51B94722449D}" type="presParOf" srcId="{4704C612-2E01-4111-A32A-E22623B67AF0}" destId="{223B32A4-981F-4602-BD51-8C81478E7F75}" srcOrd="4" destOrd="0" presId="urn:microsoft.com/office/officeart/2005/8/layout/vProcess5"/>
    <dgm:cxn modelId="{EBCF656A-85F0-4C82-9123-2670E4B79161}" type="presParOf" srcId="{4704C612-2E01-4111-A32A-E22623B67AF0}" destId="{AEDB28D4-DA47-4BD3-A68E-A1F12A77C608}" srcOrd="5" destOrd="0" presId="urn:microsoft.com/office/officeart/2005/8/layout/vProcess5"/>
    <dgm:cxn modelId="{B1BC8976-781A-402E-997D-9D15B3C1918A}" type="presParOf" srcId="{4704C612-2E01-4111-A32A-E22623B67AF0}" destId="{F04C02AA-CCBB-4251-814F-FA98362F923C}" srcOrd="6" destOrd="0" presId="urn:microsoft.com/office/officeart/2005/8/layout/vProcess5"/>
    <dgm:cxn modelId="{77232EFC-E282-40DF-97D9-C9AC8E1F0E95}" type="presParOf" srcId="{4704C612-2E01-4111-A32A-E22623B67AF0}" destId="{11095FC5-6559-4717-9FDC-2DF3184D9A68}" srcOrd="7" destOrd="0" presId="urn:microsoft.com/office/officeart/2005/8/layout/vProcess5"/>
    <dgm:cxn modelId="{0A5CFBBE-B894-4AFF-AFFC-7A21AFC66DEE}" type="presParOf" srcId="{4704C612-2E01-4111-A32A-E22623B67AF0}" destId="{6F8A8209-F57A-418B-8275-DB114B654F34}"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11970F-AA57-49CE-A89E-604AF3059F76}" type="doc">
      <dgm:prSet loTypeId="urn:diagrams.loki3.com/VaryingWidthList+Icon" loCatId="list" qsTypeId="urn:microsoft.com/office/officeart/2005/8/quickstyle/simple1" qsCatId="simple" csTypeId="urn:microsoft.com/office/officeart/2005/8/colors/accent2_2" csCatId="accent2" phldr="1"/>
      <dgm:spPr/>
      <dgm:t>
        <a:bodyPr/>
        <a:lstStyle/>
        <a:p>
          <a:endParaRPr kumimoji="1" lang="ja-JP" altLang="en-US"/>
        </a:p>
      </dgm:t>
    </dgm:pt>
    <dgm:pt modelId="{383478DB-43F2-4D58-9476-D1BF1A52EB8F}">
      <dgm:prSet phldrT="[テキスト]" custT="1"/>
      <dgm:spPr/>
      <dgm:t>
        <a:bodyPr/>
        <a:lstStyle/>
        <a:p>
          <a:r>
            <a:rPr kumimoji="1" lang="en-US" altLang="ja-JP" sz="2000" dirty="0" smtClean="0"/>
            <a:t>Nonlinear modifications</a:t>
          </a:r>
          <a:endParaRPr kumimoji="1" lang="ja-JP" altLang="en-US" sz="2000" dirty="0"/>
        </a:p>
      </dgm:t>
    </dgm:pt>
    <dgm:pt modelId="{FAFA14C6-C7C5-441B-ABEB-A57345549840}" type="parTrans" cxnId="{D01C403D-16CC-4CA7-B24C-ECA96EF473F1}">
      <dgm:prSet/>
      <dgm:spPr/>
      <dgm:t>
        <a:bodyPr/>
        <a:lstStyle/>
        <a:p>
          <a:endParaRPr kumimoji="1" lang="ja-JP" altLang="en-US"/>
        </a:p>
      </dgm:t>
    </dgm:pt>
    <dgm:pt modelId="{328F3D4C-EC10-4A72-A83A-9E6C4640B9AE}" type="sibTrans" cxnId="{D01C403D-16CC-4CA7-B24C-ECA96EF473F1}">
      <dgm:prSet/>
      <dgm:spPr/>
      <dgm:t>
        <a:bodyPr/>
        <a:lstStyle/>
        <a:p>
          <a:endParaRPr kumimoji="1" lang="ja-JP" altLang="en-US"/>
        </a:p>
      </dgm:t>
    </dgm:pt>
    <dgm:pt modelId="{2560C8DB-32AB-4F16-A3F1-6CABD513F5CC}">
      <dgm:prSet phldrT="[テキスト]" custT="1"/>
      <dgm:spPr/>
      <dgm:t>
        <a:bodyPr/>
        <a:lstStyle/>
        <a:p>
          <a:r>
            <a:rPr kumimoji="1" lang="en-US" altLang="ja-JP" sz="1800" dirty="0" smtClean="0"/>
            <a:t>Cosmic ray streaming</a:t>
          </a:r>
          <a:endParaRPr kumimoji="1" lang="ja-JP" altLang="en-US" sz="1800" dirty="0"/>
        </a:p>
      </dgm:t>
    </dgm:pt>
    <dgm:pt modelId="{BA9072B1-62DA-412E-810C-E309705F99A8}" type="parTrans" cxnId="{1196669E-513A-4AB5-9C38-966A30967A91}">
      <dgm:prSet/>
      <dgm:spPr/>
      <dgm:t>
        <a:bodyPr/>
        <a:lstStyle/>
        <a:p>
          <a:endParaRPr kumimoji="1" lang="ja-JP" altLang="en-US"/>
        </a:p>
      </dgm:t>
    </dgm:pt>
    <dgm:pt modelId="{2CA9A880-4945-42D0-8678-F6E1E85F62E8}" type="sibTrans" cxnId="{1196669E-513A-4AB5-9C38-966A30967A91}">
      <dgm:prSet/>
      <dgm:spPr/>
      <dgm:t>
        <a:bodyPr/>
        <a:lstStyle/>
        <a:p>
          <a:endParaRPr kumimoji="1" lang="ja-JP" altLang="en-US"/>
        </a:p>
      </dgm:t>
    </dgm:pt>
    <dgm:pt modelId="{E17D87B6-418A-4CCE-A333-B704C3BC1F36}">
      <dgm:prSet phldrT="[テキスト]" custT="1"/>
      <dgm:spPr/>
      <dgm:t>
        <a:bodyPr/>
        <a:lstStyle/>
        <a:p>
          <a:r>
            <a:rPr kumimoji="1" lang="en-US" altLang="ja-JP" sz="1600" dirty="0" smtClean="0"/>
            <a:t>Magnetic field amplification</a:t>
          </a:r>
          <a:endParaRPr kumimoji="1" lang="ja-JP" altLang="en-US" sz="1600" dirty="0"/>
        </a:p>
      </dgm:t>
    </dgm:pt>
    <dgm:pt modelId="{79805E3C-869E-4CB5-B69E-BAE6BBC9F04B}" type="parTrans" cxnId="{0828839D-88D4-480C-8F85-90FA20FF9547}">
      <dgm:prSet/>
      <dgm:spPr/>
      <dgm:t>
        <a:bodyPr/>
        <a:lstStyle/>
        <a:p>
          <a:endParaRPr kumimoji="1" lang="ja-JP" altLang="en-US"/>
        </a:p>
      </dgm:t>
    </dgm:pt>
    <dgm:pt modelId="{75526638-E81B-4B6C-8471-951FD52906A7}" type="sibTrans" cxnId="{0828839D-88D4-480C-8F85-90FA20FF9547}">
      <dgm:prSet/>
      <dgm:spPr/>
      <dgm:t>
        <a:bodyPr/>
        <a:lstStyle/>
        <a:p>
          <a:endParaRPr kumimoji="1" lang="ja-JP" altLang="en-US"/>
        </a:p>
      </dgm:t>
    </dgm:pt>
    <dgm:pt modelId="{5A117FA7-3DC3-46DC-B4BD-2ADE67501997}">
      <dgm:prSet custT="1"/>
      <dgm:spPr/>
      <dgm:t>
        <a:bodyPr/>
        <a:lstStyle/>
        <a:p>
          <a:r>
            <a:rPr kumimoji="1" lang="en-US" altLang="ja-JP" sz="1600" dirty="0" smtClean="0"/>
            <a:t>Cosmic ray precursor</a:t>
          </a:r>
          <a:endParaRPr kumimoji="1" lang="ja-JP" altLang="en-US" sz="1600" dirty="0"/>
        </a:p>
      </dgm:t>
    </dgm:pt>
    <dgm:pt modelId="{EC207C25-B76D-4889-9BD7-8E837E67DD1B}" type="parTrans" cxnId="{5AB3FF97-986F-4B1B-9CC9-BB0818AA56DC}">
      <dgm:prSet/>
      <dgm:spPr/>
      <dgm:t>
        <a:bodyPr/>
        <a:lstStyle/>
        <a:p>
          <a:endParaRPr kumimoji="1" lang="ja-JP" altLang="en-US"/>
        </a:p>
      </dgm:t>
    </dgm:pt>
    <dgm:pt modelId="{BD26BD98-6BB1-4687-AE17-F2232CD3B7F4}" type="sibTrans" cxnId="{5AB3FF97-986F-4B1B-9CC9-BB0818AA56DC}">
      <dgm:prSet/>
      <dgm:spPr/>
      <dgm:t>
        <a:bodyPr/>
        <a:lstStyle/>
        <a:p>
          <a:endParaRPr kumimoji="1" lang="ja-JP" altLang="en-US"/>
        </a:p>
      </dgm:t>
    </dgm:pt>
    <dgm:pt modelId="{EE9B0D0C-C8D2-41B1-92B8-B7705F773B15}">
      <dgm:prSet custT="1"/>
      <dgm:spPr/>
      <dgm:t>
        <a:bodyPr/>
        <a:lstStyle/>
        <a:p>
          <a:r>
            <a:rPr kumimoji="1" lang="en-US" altLang="ja-JP" sz="1600" dirty="0" smtClean="0"/>
            <a:t>Thermal components</a:t>
          </a:r>
        </a:p>
        <a:p>
          <a:r>
            <a:rPr kumimoji="1" lang="en-US" altLang="ja-JP" sz="1600" dirty="0" smtClean="0"/>
            <a:t> (</a:t>
          </a:r>
          <a:r>
            <a:rPr kumimoji="1" lang="en-US" altLang="ja-JP" sz="1600" dirty="0" err="1" smtClean="0"/>
            <a:t>T</a:t>
          </a:r>
          <a:r>
            <a:rPr kumimoji="1" lang="en-US" altLang="ja-JP" sz="1600" baseline="-25000" dirty="0" err="1" smtClean="0"/>
            <a:t>p</a:t>
          </a:r>
          <a:r>
            <a:rPr kumimoji="1" lang="en-US" altLang="ja-JP" sz="1600" dirty="0" smtClean="0"/>
            <a:t> and </a:t>
          </a:r>
          <a:r>
            <a:rPr kumimoji="1" lang="en-US" altLang="ja-JP" sz="1600" dirty="0" err="1" smtClean="0"/>
            <a:t>T</a:t>
          </a:r>
          <a:r>
            <a:rPr kumimoji="1" lang="en-US" altLang="ja-JP" sz="1600" baseline="-25000" dirty="0" err="1" smtClean="0"/>
            <a:t>e</a:t>
          </a:r>
          <a:r>
            <a:rPr kumimoji="1" lang="en-US" altLang="ja-JP" sz="1600" dirty="0" smtClean="0"/>
            <a:t>)</a:t>
          </a:r>
          <a:endParaRPr kumimoji="1" lang="ja-JP" altLang="en-US" sz="1600" dirty="0"/>
        </a:p>
      </dgm:t>
    </dgm:pt>
    <dgm:pt modelId="{0C3D5EBB-0CA6-40E3-B1F0-AAE573BC90F8}" type="parTrans" cxnId="{794694C0-B243-45E6-BC24-07EF8736F408}">
      <dgm:prSet/>
      <dgm:spPr/>
      <dgm:t>
        <a:bodyPr/>
        <a:lstStyle/>
        <a:p>
          <a:endParaRPr kumimoji="1" lang="ja-JP" altLang="en-US"/>
        </a:p>
      </dgm:t>
    </dgm:pt>
    <dgm:pt modelId="{796B9E81-C6C4-4F16-895F-B73CFA6764BF}" type="sibTrans" cxnId="{794694C0-B243-45E6-BC24-07EF8736F408}">
      <dgm:prSet/>
      <dgm:spPr/>
      <dgm:t>
        <a:bodyPr/>
        <a:lstStyle/>
        <a:p>
          <a:endParaRPr kumimoji="1" lang="ja-JP" altLang="en-US"/>
        </a:p>
      </dgm:t>
    </dgm:pt>
    <dgm:pt modelId="{F8FDEC00-B02F-4968-ABBE-A84475924313}" type="pres">
      <dgm:prSet presAssocID="{8711970F-AA57-49CE-A89E-604AF3059F76}" presName="Name0" presStyleCnt="0">
        <dgm:presLayoutVars>
          <dgm:resizeHandles/>
        </dgm:presLayoutVars>
      </dgm:prSet>
      <dgm:spPr/>
      <dgm:t>
        <a:bodyPr/>
        <a:lstStyle/>
        <a:p>
          <a:endParaRPr kumimoji="1" lang="ja-JP" altLang="en-US"/>
        </a:p>
      </dgm:t>
    </dgm:pt>
    <dgm:pt modelId="{7C1251BF-DF5F-4B2C-A770-6843D4EB8A6D}" type="pres">
      <dgm:prSet presAssocID="{383478DB-43F2-4D58-9476-D1BF1A52EB8F}" presName="text" presStyleLbl="node1" presStyleIdx="0" presStyleCnt="5" custScaleX="168727" custScaleY="18764" custLinFactY="-3438" custLinFactNeighborX="-17383" custLinFactNeighborY="-100000">
        <dgm:presLayoutVars>
          <dgm:bulletEnabled val="1"/>
        </dgm:presLayoutVars>
      </dgm:prSet>
      <dgm:spPr/>
      <dgm:t>
        <a:bodyPr/>
        <a:lstStyle/>
        <a:p>
          <a:endParaRPr kumimoji="1" lang="ja-JP" altLang="en-US"/>
        </a:p>
      </dgm:t>
    </dgm:pt>
    <dgm:pt modelId="{7D9B6E28-B880-4A6F-B923-89C894B1ED61}" type="pres">
      <dgm:prSet presAssocID="{328F3D4C-EC10-4A72-A83A-9E6C4640B9AE}" presName="space" presStyleCnt="0"/>
      <dgm:spPr/>
    </dgm:pt>
    <dgm:pt modelId="{3D367547-B018-4847-BC0F-FFEB57BFF4AA}" type="pres">
      <dgm:prSet presAssocID="{5A117FA7-3DC3-46DC-B4BD-2ADE67501997}" presName="text" presStyleLbl="node1" presStyleIdx="1" presStyleCnt="5" custScaleX="243427" custScaleY="12673" custLinFactNeighborX="-3157" custLinFactNeighborY="-64074">
        <dgm:presLayoutVars>
          <dgm:bulletEnabled val="1"/>
        </dgm:presLayoutVars>
      </dgm:prSet>
      <dgm:spPr/>
      <dgm:t>
        <a:bodyPr/>
        <a:lstStyle/>
        <a:p>
          <a:endParaRPr kumimoji="1" lang="ja-JP" altLang="en-US"/>
        </a:p>
      </dgm:t>
    </dgm:pt>
    <dgm:pt modelId="{26745A3B-AB74-4CFA-828B-1D04D52BC95D}" type="pres">
      <dgm:prSet presAssocID="{BD26BD98-6BB1-4687-AE17-F2232CD3B7F4}" presName="space" presStyleCnt="0"/>
      <dgm:spPr/>
    </dgm:pt>
    <dgm:pt modelId="{B8E4AD83-A674-49B1-AC72-ED026E9C4781}" type="pres">
      <dgm:prSet presAssocID="{2560C8DB-32AB-4F16-A3F1-6CABD513F5CC}" presName="text" presStyleLbl="node1" presStyleIdx="2" presStyleCnt="5" custScaleX="138933" custScaleY="11776" custLinFactY="5596" custLinFactNeighborX="1827" custLinFactNeighborY="100000">
        <dgm:presLayoutVars>
          <dgm:bulletEnabled val="1"/>
        </dgm:presLayoutVars>
      </dgm:prSet>
      <dgm:spPr/>
      <dgm:t>
        <a:bodyPr/>
        <a:lstStyle/>
        <a:p>
          <a:endParaRPr kumimoji="1" lang="ja-JP" altLang="en-US"/>
        </a:p>
      </dgm:t>
    </dgm:pt>
    <dgm:pt modelId="{52CF7FA4-652D-4A66-8EEE-49295DD45CFB}" type="pres">
      <dgm:prSet presAssocID="{2CA9A880-4945-42D0-8678-F6E1E85F62E8}" presName="space" presStyleCnt="0"/>
      <dgm:spPr/>
    </dgm:pt>
    <dgm:pt modelId="{4C6B54AA-6B98-4F11-8A2A-334735330DB3}" type="pres">
      <dgm:prSet presAssocID="{E17D87B6-418A-4CCE-A333-B704C3BC1F36}" presName="text" presStyleLbl="node1" presStyleIdx="3" presStyleCnt="5" custScaleX="220036" custScaleY="14588" custLinFactY="5367" custLinFactNeighborX="12316" custLinFactNeighborY="100000">
        <dgm:presLayoutVars>
          <dgm:bulletEnabled val="1"/>
        </dgm:presLayoutVars>
      </dgm:prSet>
      <dgm:spPr/>
      <dgm:t>
        <a:bodyPr/>
        <a:lstStyle/>
        <a:p>
          <a:endParaRPr kumimoji="1" lang="ja-JP" altLang="en-US"/>
        </a:p>
      </dgm:t>
    </dgm:pt>
    <dgm:pt modelId="{CA749D54-3845-48B9-972C-CD9B5F0E363F}" type="pres">
      <dgm:prSet presAssocID="{75526638-E81B-4B6C-8471-951FD52906A7}" presName="space" presStyleCnt="0"/>
      <dgm:spPr/>
    </dgm:pt>
    <dgm:pt modelId="{D5B0F027-D569-4895-8A9A-3DB9F8274DA9}" type="pres">
      <dgm:prSet presAssocID="{EE9B0D0C-C8D2-41B1-92B8-B7705F773B15}" presName="text" presStyleLbl="node1" presStyleIdx="4" presStyleCnt="5" custScaleX="149182" custScaleY="13511" custLinFactY="-37424" custLinFactNeighborX="2714" custLinFactNeighborY="-100000">
        <dgm:presLayoutVars>
          <dgm:bulletEnabled val="1"/>
        </dgm:presLayoutVars>
      </dgm:prSet>
      <dgm:spPr/>
      <dgm:t>
        <a:bodyPr/>
        <a:lstStyle/>
        <a:p>
          <a:endParaRPr kumimoji="1" lang="ja-JP" altLang="en-US"/>
        </a:p>
      </dgm:t>
    </dgm:pt>
  </dgm:ptLst>
  <dgm:cxnLst>
    <dgm:cxn modelId="{98C72F15-3374-4832-B70B-5CF57F26D26A}" type="presOf" srcId="{383478DB-43F2-4D58-9476-D1BF1A52EB8F}" destId="{7C1251BF-DF5F-4B2C-A770-6843D4EB8A6D}" srcOrd="0" destOrd="0" presId="urn:diagrams.loki3.com/VaryingWidthList+Icon"/>
    <dgm:cxn modelId="{5FBF5F12-8FE1-4F6B-ABEA-C140C0FD97FF}" type="presOf" srcId="{5A117FA7-3DC3-46DC-B4BD-2ADE67501997}" destId="{3D367547-B018-4847-BC0F-FFEB57BFF4AA}" srcOrd="0" destOrd="0" presId="urn:diagrams.loki3.com/VaryingWidthList+Icon"/>
    <dgm:cxn modelId="{62D84C6D-D626-44FF-AC69-9146CED20268}" type="presOf" srcId="{8711970F-AA57-49CE-A89E-604AF3059F76}" destId="{F8FDEC00-B02F-4968-ABBE-A84475924313}" srcOrd="0" destOrd="0" presId="urn:diagrams.loki3.com/VaryingWidthList+Icon"/>
    <dgm:cxn modelId="{EB0B6132-2EFD-47DE-A1BD-C0271944B1F6}" type="presOf" srcId="{E17D87B6-418A-4CCE-A333-B704C3BC1F36}" destId="{4C6B54AA-6B98-4F11-8A2A-334735330DB3}" srcOrd="0" destOrd="0" presId="urn:diagrams.loki3.com/VaryingWidthList+Icon"/>
    <dgm:cxn modelId="{5AB3FF97-986F-4B1B-9CC9-BB0818AA56DC}" srcId="{8711970F-AA57-49CE-A89E-604AF3059F76}" destId="{5A117FA7-3DC3-46DC-B4BD-2ADE67501997}" srcOrd="1" destOrd="0" parTransId="{EC207C25-B76D-4889-9BD7-8E837E67DD1B}" sibTransId="{BD26BD98-6BB1-4687-AE17-F2232CD3B7F4}"/>
    <dgm:cxn modelId="{D01C403D-16CC-4CA7-B24C-ECA96EF473F1}" srcId="{8711970F-AA57-49CE-A89E-604AF3059F76}" destId="{383478DB-43F2-4D58-9476-D1BF1A52EB8F}" srcOrd="0" destOrd="0" parTransId="{FAFA14C6-C7C5-441B-ABEB-A57345549840}" sibTransId="{328F3D4C-EC10-4A72-A83A-9E6C4640B9AE}"/>
    <dgm:cxn modelId="{0ECA32DA-E12E-4BD2-8DDE-77D578DBE111}" type="presOf" srcId="{EE9B0D0C-C8D2-41B1-92B8-B7705F773B15}" destId="{D5B0F027-D569-4895-8A9A-3DB9F8274DA9}" srcOrd="0" destOrd="0" presId="urn:diagrams.loki3.com/VaryingWidthList+Icon"/>
    <dgm:cxn modelId="{0828839D-88D4-480C-8F85-90FA20FF9547}" srcId="{8711970F-AA57-49CE-A89E-604AF3059F76}" destId="{E17D87B6-418A-4CCE-A333-B704C3BC1F36}" srcOrd="3" destOrd="0" parTransId="{79805E3C-869E-4CB5-B69E-BAE6BBC9F04B}" sibTransId="{75526638-E81B-4B6C-8471-951FD52906A7}"/>
    <dgm:cxn modelId="{1196669E-513A-4AB5-9C38-966A30967A91}" srcId="{8711970F-AA57-49CE-A89E-604AF3059F76}" destId="{2560C8DB-32AB-4F16-A3F1-6CABD513F5CC}" srcOrd="2" destOrd="0" parTransId="{BA9072B1-62DA-412E-810C-E309705F99A8}" sibTransId="{2CA9A880-4945-42D0-8678-F6E1E85F62E8}"/>
    <dgm:cxn modelId="{794694C0-B243-45E6-BC24-07EF8736F408}" srcId="{8711970F-AA57-49CE-A89E-604AF3059F76}" destId="{EE9B0D0C-C8D2-41B1-92B8-B7705F773B15}" srcOrd="4" destOrd="0" parTransId="{0C3D5EBB-0CA6-40E3-B1F0-AAE573BC90F8}" sibTransId="{796B9E81-C6C4-4F16-895F-B73CFA6764BF}"/>
    <dgm:cxn modelId="{93ACE299-045E-4C51-91C8-647F9D8956AA}" type="presOf" srcId="{2560C8DB-32AB-4F16-A3F1-6CABD513F5CC}" destId="{B8E4AD83-A674-49B1-AC72-ED026E9C4781}" srcOrd="0" destOrd="0" presId="urn:diagrams.loki3.com/VaryingWidthList+Icon"/>
    <dgm:cxn modelId="{32F48DA3-B488-499D-81DA-5EC8FD1FCF1C}" type="presParOf" srcId="{F8FDEC00-B02F-4968-ABBE-A84475924313}" destId="{7C1251BF-DF5F-4B2C-A770-6843D4EB8A6D}" srcOrd="0" destOrd="0" presId="urn:diagrams.loki3.com/VaryingWidthList+Icon"/>
    <dgm:cxn modelId="{768EC04D-D1E4-44BE-B70C-22827C1201A7}" type="presParOf" srcId="{F8FDEC00-B02F-4968-ABBE-A84475924313}" destId="{7D9B6E28-B880-4A6F-B923-89C894B1ED61}" srcOrd="1" destOrd="0" presId="urn:diagrams.loki3.com/VaryingWidthList+Icon"/>
    <dgm:cxn modelId="{A404AFCA-F6F9-45B5-B2D9-FBCE73347040}" type="presParOf" srcId="{F8FDEC00-B02F-4968-ABBE-A84475924313}" destId="{3D367547-B018-4847-BC0F-FFEB57BFF4AA}" srcOrd="2" destOrd="0" presId="urn:diagrams.loki3.com/VaryingWidthList+Icon"/>
    <dgm:cxn modelId="{7DBC608A-37E9-4B99-A147-B93EFB236F8E}" type="presParOf" srcId="{F8FDEC00-B02F-4968-ABBE-A84475924313}" destId="{26745A3B-AB74-4CFA-828B-1D04D52BC95D}" srcOrd="3" destOrd="0" presId="urn:diagrams.loki3.com/VaryingWidthList+Icon"/>
    <dgm:cxn modelId="{4F161EE3-EC11-4A55-97C5-F54B09512A79}" type="presParOf" srcId="{F8FDEC00-B02F-4968-ABBE-A84475924313}" destId="{B8E4AD83-A674-49B1-AC72-ED026E9C4781}" srcOrd="4" destOrd="0" presId="urn:diagrams.loki3.com/VaryingWidthList+Icon"/>
    <dgm:cxn modelId="{206A3556-ED13-4D9E-84FE-1C1CDF334C9C}" type="presParOf" srcId="{F8FDEC00-B02F-4968-ABBE-A84475924313}" destId="{52CF7FA4-652D-4A66-8EEE-49295DD45CFB}" srcOrd="5" destOrd="0" presId="urn:diagrams.loki3.com/VaryingWidthList+Icon"/>
    <dgm:cxn modelId="{00F23B8D-1B87-4F0E-8AF1-B0086C276B14}" type="presParOf" srcId="{F8FDEC00-B02F-4968-ABBE-A84475924313}" destId="{4C6B54AA-6B98-4F11-8A2A-334735330DB3}" srcOrd="6" destOrd="0" presId="urn:diagrams.loki3.com/VaryingWidthList+Icon"/>
    <dgm:cxn modelId="{D2F947DA-5FD5-41E9-AD4A-724FF262BE64}" type="presParOf" srcId="{F8FDEC00-B02F-4968-ABBE-A84475924313}" destId="{CA749D54-3845-48B9-972C-CD9B5F0E363F}" srcOrd="7" destOrd="0" presId="urn:diagrams.loki3.com/VaryingWidthList+Icon"/>
    <dgm:cxn modelId="{06AA0D05-A43A-4844-B961-052E0966207D}" type="presParOf" srcId="{F8FDEC00-B02F-4968-ABBE-A84475924313}" destId="{D5B0F027-D569-4895-8A9A-3DB9F8274DA9}" srcOrd="8" destOrd="0" presId="urn:diagrams.loki3.com/VaryingWidthLis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D6AD5-3A4D-4A05-A1FA-304AC24B3639}">
      <dsp:nvSpPr>
        <dsp:cNvPr id="0" name=""/>
        <dsp:cNvSpPr/>
      </dsp:nvSpPr>
      <dsp:spPr>
        <a:xfrm>
          <a:off x="3096458" y="0"/>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en-US" altLang="ja-JP" sz="2700" kern="1200" dirty="0" smtClean="0"/>
            <a:t>injection</a:t>
          </a:r>
          <a:endParaRPr kumimoji="1" lang="ja-JP" altLang="en-US" sz="2700" kern="1200" dirty="0"/>
        </a:p>
      </dsp:txBody>
      <dsp:txXfrm>
        <a:off x="3129598" y="33140"/>
        <a:ext cx="1970403" cy="1065210"/>
      </dsp:txXfrm>
    </dsp:sp>
    <dsp:sp modelId="{9CA773F5-C55A-421C-98BB-F2B3F9993383}">
      <dsp:nvSpPr>
        <dsp:cNvPr id="0" name=""/>
        <dsp:cNvSpPr/>
      </dsp:nvSpPr>
      <dsp:spPr>
        <a:xfrm rot="5400000">
          <a:off x="3902645" y="1159778"/>
          <a:ext cx="42430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5400000">
        <a:off x="3962049" y="1202209"/>
        <a:ext cx="305502" cy="297016"/>
      </dsp:txXfrm>
    </dsp:sp>
    <dsp:sp modelId="{BE9DB90A-083A-4AA5-9B66-D2C18766DC11}">
      <dsp:nvSpPr>
        <dsp:cNvPr id="0" name=""/>
        <dsp:cNvSpPr/>
      </dsp:nvSpPr>
      <dsp:spPr>
        <a:xfrm>
          <a:off x="3096458" y="1697236"/>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en-US" altLang="ja-JP" sz="2700" kern="1200" dirty="0" smtClean="0"/>
            <a:t>acceleration</a:t>
          </a:r>
          <a:endParaRPr kumimoji="1" lang="ja-JP" altLang="en-US" sz="2700" kern="1200" dirty="0"/>
        </a:p>
      </dsp:txBody>
      <dsp:txXfrm>
        <a:off x="3129598" y="1730376"/>
        <a:ext cx="1970403" cy="1065210"/>
      </dsp:txXfrm>
    </dsp:sp>
    <dsp:sp modelId="{76A3571E-835E-4A60-9865-8C98ADBA1C24}">
      <dsp:nvSpPr>
        <dsp:cNvPr id="0" name=""/>
        <dsp:cNvSpPr/>
      </dsp:nvSpPr>
      <dsp:spPr>
        <a:xfrm rot="5400000">
          <a:off x="3902645" y="2857014"/>
          <a:ext cx="42430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5400000">
        <a:off x="3962049" y="2899445"/>
        <a:ext cx="305502" cy="297016"/>
      </dsp:txXfrm>
    </dsp:sp>
    <dsp:sp modelId="{F24C3F8A-6790-4700-9CCC-9E60058DE9EF}">
      <dsp:nvSpPr>
        <dsp:cNvPr id="0" name=""/>
        <dsp:cNvSpPr/>
      </dsp:nvSpPr>
      <dsp:spPr>
        <a:xfrm>
          <a:off x="3096458" y="3394472"/>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en-US" altLang="ja-JP" sz="2700" kern="1200" dirty="0" smtClean="0"/>
            <a:t>escape</a:t>
          </a:r>
          <a:endParaRPr kumimoji="1" lang="ja-JP" altLang="en-US" sz="2700" kern="1200" dirty="0"/>
        </a:p>
      </dsp:txBody>
      <dsp:txXfrm>
        <a:off x="3129598" y="3427612"/>
        <a:ext cx="1970403" cy="1065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2E745-32DD-4992-A434-B6647739968C}">
      <dsp:nvSpPr>
        <dsp:cNvPr id="0" name=""/>
        <dsp:cNvSpPr/>
      </dsp:nvSpPr>
      <dsp:spPr>
        <a:xfrm>
          <a:off x="151110" y="0"/>
          <a:ext cx="1909787" cy="79928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en-US" altLang="ja-JP" sz="2000" kern="1200" dirty="0" smtClean="0">
              <a:solidFill>
                <a:srgbClr val="002060"/>
              </a:solidFill>
            </a:rPr>
            <a:t>shock structure</a:t>
          </a:r>
          <a:endParaRPr kumimoji="1" lang="ja-JP" altLang="en-US" sz="2000" kern="1200" dirty="0">
            <a:solidFill>
              <a:srgbClr val="002060"/>
            </a:solidFill>
          </a:endParaRPr>
        </a:p>
      </dsp:txBody>
      <dsp:txXfrm>
        <a:off x="174520" y="23410"/>
        <a:ext cx="1277737" cy="752468"/>
      </dsp:txXfrm>
    </dsp:sp>
    <dsp:sp modelId="{B3AAE027-3A71-416D-9760-F1C15DE5E84F}">
      <dsp:nvSpPr>
        <dsp:cNvPr id="0" name=""/>
        <dsp:cNvSpPr/>
      </dsp:nvSpPr>
      <dsp:spPr>
        <a:xfrm>
          <a:off x="233613" y="932503"/>
          <a:ext cx="2664300" cy="79928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en-US" altLang="ja-JP" sz="1600" kern="1200" dirty="0" smtClean="0">
              <a:solidFill>
                <a:srgbClr val="002060"/>
              </a:solidFill>
            </a:rPr>
            <a:t>micro plasma processes </a:t>
          </a:r>
        </a:p>
        <a:p>
          <a:pPr lvl="0" algn="l" defTabSz="711200">
            <a:lnSpc>
              <a:spcPct val="90000"/>
            </a:lnSpc>
            <a:spcBef>
              <a:spcPct val="0"/>
            </a:spcBef>
            <a:spcAft>
              <a:spcPct val="35000"/>
            </a:spcAft>
          </a:pPr>
          <a:r>
            <a:rPr kumimoji="1" lang="en-US" altLang="ja-JP" sz="1600" kern="1200" dirty="0" smtClean="0">
              <a:solidFill>
                <a:srgbClr val="002060"/>
              </a:solidFill>
            </a:rPr>
            <a:t> Weibel, two-stream  </a:t>
          </a:r>
          <a:endParaRPr kumimoji="1" lang="ja-JP" altLang="en-US" sz="1600" kern="1200" dirty="0">
            <a:solidFill>
              <a:srgbClr val="002060"/>
            </a:solidFill>
          </a:endParaRPr>
        </a:p>
      </dsp:txBody>
      <dsp:txXfrm>
        <a:off x="257023" y="955913"/>
        <a:ext cx="1862369" cy="752468"/>
      </dsp:txXfrm>
    </dsp:sp>
    <dsp:sp modelId="{6BF9FAC5-7074-4B40-BD01-1A5DF5A12CF1}">
      <dsp:nvSpPr>
        <dsp:cNvPr id="0" name=""/>
        <dsp:cNvSpPr/>
      </dsp:nvSpPr>
      <dsp:spPr>
        <a:xfrm>
          <a:off x="1024727" y="1865006"/>
          <a:ext cx="1551802" cy="79928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en-US" altLang="ja-JP" sz="1600" kern="1200" dirty="0" smtClean="0">
              <a:solidFill>
                <a:srgbClr val="002060"/>
              </a:solidFill>
            </a:rPr>
            <a:t>wave excitation</a:t>
          </a:r>
          <a:endParaRPr kumimoji="1" lang="ja-JP" altLang="en-US" sz="1600" kern="1200" dirty="0">
            <a:solidFill>
              <a:srgbClr val="002060"/>
            </a:solidFill>
          </a:endParaRPr>
        </a:p>
      </dsp:txBody>
      <dsp:txXfrm>
        <a:off x="1048137" y="1888416"/>
        <a:ext cx="1065173" cy="752468"/>
      </dsp:txXfrm>
    </dsp:sp>
    <dsp:sp modelId="{223B32A4-981F-4602-BD51-8C81478E7F75}">
      <dsp:nvSpPr>
        <dsp:cNvPr id="0" name=""/>
        <dsp:cNvSpPr/>
      </dsp:nvSpPr>
      <dsp:spPr>
        <a:xfrm>
          <a:off x="2142261" y="606127"/>
          <a:ext cx="519537" cy="51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kumimoji="1" lang="ja-JP" altLang="en-US" sz="2300" kern="1200"/>
        </a:p>
      </dsp:txBody>
      <dsp:txXfrm>
        <a:off x="2259157" y="606127"/>
        <a:ext cx="285745" cy="390952"/>
      </dsp:txXfrm>
    </dsp:sp>
    <dsp:sp modelId="{AEDB28D4-DA47-4BD3-A68E-A1F12A77C608}">
      <dsp:nvSpPr>
        <dsp:cNvPr id="0" name=""/>
        <dsp:cNvSpPr/>
      </dsp:nvSpPr>
      <dsp:spPr>
        <a:xfrm>
          <a:off x="2377125" y="1533301"/>
          <a:ext cx="519537" cy="51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kumimoji="1" lang="ja-JP" altLang="en-US" sz="2300" kern="1200"/>
        </a:p>
      </dsp:txBody>
      <dsp:txXfrm>
        <a:off x="2494021" y="1533301"/>
        <a:ext cx="285745" cy="390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251BF-DF5F-4B2C-A770-6843D4EB8A6D}">
      <dsp:nvSpPr>
        <dsp:cNvPr id="0" name=""/>
        <dsp:cNvSpPr/>
      </dsp:nvSpPr>
      <dsp:spPr>
        <a:xfrm>
          <a:off x="183556" y="0"/>
          <a:ext cx="2581523" cy="8360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kumimoji="1" lang="en-US" altLang="ja-JP" sz="2000" kern="1200" dirty="0" smtClean="0"/>
            <a:t>Nonlinear modifications</a:t>
          </a:r>
          <a:endParaRPr kumimoji="1" lang="ja-JP" altLang="en-US" sz="2000" kern="1200" dirty="0"/>
        </a:p>
      </dsp:txBody>
      <dsp:txXfrm>
        <a:off x="183556" y="0"/>
        <a:ext cx="2581523" cy="836082"/>
      </dsp:txXfrm>
    </dsp:sp>
    <dsp:sp modelId="{3D367547-B018-4847-BC0F-FFEB57BFF4AA}">
      <dsp:nvSpPr>
        <dsp:cNvPr id="0" name=""/>
        <dsp:cNvSpPr/>
      </dsp:nvSpPr>
      <dsp:spPr>
        <a:xfrm>
          <a:off x="504060" y="1114038"/>
          <a:ext cx="2409927" cy="5646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kumimoji="1" lang="en-US" altLang="ja-JP" sz="1600" kern="1200" dirty="0" smtClean="0"/>
            <a:t>Cosmic ray precursor</a:t>
          </a:r>
          <a:endParaRPr kumimoji="1" lang="ja-JP" altLang="en-US" sz="1600" kern="1200" dirty="0"/>
        </a:p>
      </dsp:txBody>
      <dsp:txXfrm>
        <a:off x="504060" y="1114038"/>
        <a:ext cx="2409927" cy="564681"/>
      </dsp:txXfrm>
    </dsp:sp>
    <dsp:sp modelId="{B8E4AD83-A674-49B1-AC72-ED026E9C4781}">
      <dsp:nvSpPr>
        <dsp:cNvPr id="0" name=""/>
        <dsp:cNvSpPr/>
      </dsp:nvSpPr>
      <dsp:spPr>
        <a:xfrm>
          <a:off x="340140" y="2516393"/>
          <a:ext cx="2875913" cy="524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kumimoji="1" lang="en-US" altLang="ja-JP" sz="1800" kern="1200" dirty="0" smtClean="0"/>
            <a:t>Cosmic ray streaming</a:t>
          </a:r>
          <a:endParaRPr kumimoji="1" lang="ja-JP" altLang="en-US" sz="1800" kern="1200" dirty="0"/>
        </a:p>
      </dsp:txBody>
      <dsp:txXfrm>
        <a:off x="340140" y="2516393"/>
        <a:ext cx="2875913" cy="524712"/>
      </dsp:txXfrm>
    </dsp:sp>
    <dsp:sp modelId="{4C6B54AA-6B98-4F11-8A2A-334735330DB3}">
      <dsp:nvSpPr>
        <dsp:cNvPr id="0" name=""/>
        <dsp:cNvSpPr/>
      </dsp:nvSpPr>
      <dsp:spPr>
        <a:xfrm>
          <a:off x="487249" y="3253691"/>
          <a:ext cx="2821961" cy="650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kumimoji="1" lang="en-US" altLang="ja-JP" sz="1600" kern="1200" dirty="0" smtClean="0"/>
            <a:t>Magnetic field amplification</a:t>
          </a:r>
          <a:endParaRPr kumimoji="1" lang="ja-JP" altLang="en-US" sz="1600" kern="1200" dirty="0"/>
        </a:p>
      </dsp:txBody>
      <dsp:txXfrm>
        <a:off x="487249" y="3253691"/>
        <a:ext cx="2821961" cy="650009"/>
      </dsp:txXfrm>
    </dsp:sp>
    <dsp:sp modelId="{D5B0F027-D569-4895-8A9A-3DB9F8274DA9}">
      <dsp:nvSpPr>
        <dsp:cNvPr id="0" name=""/>
        <dsp:cNvSpPr/>
      </dsp:nvSpPr>
      <dsp:spPr>
        <a:xfrm>
          <a:off x="414147" y="1774238"/>
          <a:ext cx="2752407" cy="6020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kumimoji="1" lang="en-US" altLang="ja-JP" sz="1600" kern="1200" dirty="0" smtClean="0"/>
            <a:t>Thermal components</a:t>
          </a:r>
        </a:p>
        <a:p>
          <a:pPr lvl="0" algn="ctr" defTabSz="711200">
            <a:lnSpc>
              <a:spcPct val="90000"/>
            </a:lnSpc>
            <a:spcBef>
              <a:spcPct val="0"/>
            </a:spcBef>
            <a:spcAft>
              <a:spcPct val="35000"/>
            </a:spcAft>
          </a:pPr>
          <a:r>
            <a:rPr kumimoji="1" lang="en-US" altLang="ja-JP" sz="1600" kern="1200" dirty="0" smtClean="0"/>
            <a:t> (</a:t>
          </a:r>
          <a:r>
            <a:rPr kumimoji="1" lang="en-US" altLang="ja-JP" sz="1600" kern="1200" dirty="0" err="1" smtClean="0"/>
            <a:t>T</a:t>
          </a:r>
          <a:r>
            <a:rPr kumimoji="1" lang="en-US" altLang="ja-JP" sz="1600" kern="1200" baseline="-25000" dirty="0" err="1" smtClean="0"/>
            <a:t>p</a:t>
          </a:r>
          <a:r>
            <a:rPr kumimoji="1" lang="en-US" altLang="ja-JP" sz="1600" kern="1200" dirty="0" smtClean="0"/>
            <a:t> and </a:t>
          </a:r>
          <a:r>
            <a:rPr kumimoji="1" lang="en-US" altLang="ja-JP" sz="1600" kern="1200" dirty="0" err="1" smtClean="0"/>
            <a:t>T</a:t>
          </a:r>
          <a:r>
            <a:rPr kumimoji="1" lang="en-US" altLang="ja-JP" sz="1600" kern="1200" baseline="-25000" dirty="0" err="1" smtClean="0"/>
            <a:t>e</a:t>
          </a:r>
          <a:r>
            <a:rPr kumimoji="1" lang="en-US" altLang="ja-JP" sz="1600" kern="1200" dirty="0" smtClean="0"/>
            <a:t>)</a:t>
          </a:r>
          <a:endParaRPr kumimoji="1" lang="ja-JP" altLang="en-US" sz="1600" kern="1200" dirty="0"/>
        </a:p>
      </dsp:txBody>
      <dsp:txXfrm>
        <a:off x="414147" y="1774238"/>
        <a:ext cx="2752407" cy="6020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diagrams.loki3.com/VaryingWidthList+Icon">
  <dgm:title val="可変幅リスト"/>
  <dgm:desc val="項目間の重みの違いを強調するときに使用します。第 1 レベルのテキストが多い場合に適しています。各図形の幅は、テキストに基づいて個別に決定されます。"/>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369401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23912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274917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326462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301825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13477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117718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361412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270905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381520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526884-00BF-4325-9508-563E142EA776}" type="datetimeFigureOut">
              <a:rPr kumimoji="1" lang="ja-JP" altLang="en-US" smtClean="0"/>
              <a:t>2012/6/29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230639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26884-00BF-4325-9508-563E142EA776}" type="datetimeFigureOut">
              <a:rPr kumimoji="1" lang="ja-JP" altLang="en-US" smtClean="0"/>
              <a:t>2012/6/29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8A34E-389C-4B63-AA0B-D08D0B5F531D}" type="slidenum">
              <a:rPr kumimoji="1" lang="ja-JP" altLang="en-US" smtClean="0"/>
              <a:t>‹#›</a:t>
            </a:fld>
            <a:endParaRPr kumimoji="1" lang="ja-JP" altLang="en-US"/>
          </a:p>
        </p:txBody>
      </p:sp>
    </p:spTree>
    <p:extLst>
      <p:ext uri="{BB962C8B-B14F-4D97-AF65-F5344CB8AC3E}">
        <p14:creationId xmlns:p14="http://schemas.microsoft.com/office/powerpoint/2010/main" val="2871748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movies/collisionless_shock/shwom_2A/Jx.mov" TargetMode="Externa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iopscience.iop.org/2041-8205/710/1/L92/apjl_710_1_92.text.html"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超高エネルギー宇宙線</a:t>
            </a:r>
            <a:r>
              <a:rPr kumimoji="1" lang="en-US" altLang="ja-JP" dirty="0" smtClean="0"/>
              <a:t/>
            </a:r>
            <a:br>
              <a:rPr kumimoji="1" lang="en-US" altLang="ja-JP" dirty="0" smtClean="0"/>
            </a:br>
            <a:r>
              <a:rPr kumimoji="1" lang="ja-JP" altLang="en-US" dirty="0" smtClean="0"/>
              <a:t>分野理論レビュー</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第２回ＣＲＣタウンミーティング</a:t>
            </a:r>
            <a:endParaRPr kumimoji="1" lang="en-US" altLang="ja-JP" dirty="0" smtClean="0"/>
          </a:p>
          <a:p>
            <a:r>
              <a:rPr lang="ja-JP" altLang="en-US" dirty="0" smtClean="0"/>
              <a:t>２０１２年６月３０日</a:t>
            </a:r>
            <a:endParaRPr lang="en-US" altLang="ja-JP" dirty="0" smtClean="0"/>
          </a:p>
          <a:p>
            <a:r>
              <a:rPr kumimoji="1" lang="ja-JP" altLang="en-US" dirty="0"/>
              <a:t>高原</a:t>
            </a:r>
            <a:r>
              <a:rPr kumimoji="1" lang="ja-JP" altLang="en-US" dirty="0" smtClean="0"/>
              <a:t>文郎</a:t>
            </a:r>
            <a:r>
              <a:rPr kumimoji="1" lang="ja-JP" altLang="en-US" dirty="0"/>
              <a:t>（阪</a:t>
            </a:r>
            <a:r>
              <a:rPr kumimoji="1" lang="ja-JP" altLang="en-US" dirty="0" smtClean="0"/>
              <a:t>大</a:t>
            </a:r>
            <a:r>
              <a:rPr kumimoji="1" lang="ja-JP" altLang="en-US" dirty="0"/>
              <a:t>理宇宙地球）</a:t>
            </a:r>
          </a:p>
        </p:txBody>
      </p:sp>
    </p:spTree>
    <p:extLst>
      <p:ext uri="{BB962C8B-B14F-4D97-AF65-F5344CB8AC3E}">
        <p14:creationId xmlns:p14="http://schemas.microsoft.com/office/powerpoint/2010/main" val="4263449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super-GZK sources are local  </a:t>
            </a:r>
            <a:r>
              <a:rPr kumimoji="1" lang="en-US" altLang="ja-JP" dirty="0" smtClean="0"/>
              <a:t> </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3749"/>
            <a:ext cx="641985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727070" y="6378579"/>
            <a:ext cx="3744416" cy="369332"/>
          </a:xfrm>
          <a:prstGeom prst="rect">
            <a:avLst/>
          </a:prstGeom>
          <a:noFill/>
        </p:spPr>
        <p:txBody>
          <a:bodyPr wrap="square" rtlCol="0">
            <a:spAutoFit/>
          </a:bodyPr>
          <a:lstStyle/>
          <a:p>
            <a:r>
              <a:rPr kumimoji="1" lang="en-US" altLang="ja-JP" dirty="0" smtClean="0"/>
              <a:t>From </a:t>
            </a:r>
            <a:r>
              <a:rPr kumimoji="1" lang="en-US" altLang="ja-JP" dirty="0" err="1" smtClean="0"/>
              <a:t>Kotera</a:t>
            </a:r>
            <a:r>
              <a:rPr kumimoji="1" lang="en-US" altLang="ja-JP" dirty="0" smtClean="0"/>
              <a:t> &amp; </a:t>
            </a:r>
            <a:r>
              <a:rPr kumimoji="1" lang="en-US" altLang="ja-JP" dirty="0" err="1" smtClean="0"/>
              <a:t>Olinto</a:t>
            </a:r>
            <a:r>
              <a:rPr kumimoji="1" lang="en-US" altLang="ja-JP" dirty="0" smtClean="0"/>
              <a:t> 2011</a:t>
            </a:r>
            <a:endParaRPr kumimoji="1" lang="ja-JP" altLang="en-US" dirty="0"/>
          </a:p>
        </p:txBody>
      </p:sp>
      <p:sp>
        <p:nvSpPr>
          <p:cNvPr id="5" name="テキスト ボックス 4"/>
          <p:cNvSpPr txBox="1"/>
          <p:nvPr/>
        </p:nvSpPr>
        <p:spPr>
          <a:xfrm>
            <a:off x="6804248" y="2276872"/>
            <a:ext cx="2339752" cy="923330"/>
          </a:xfrm>
          <a:prstGeom prst="rect">
            <a:avLst/>
          </a:prstGeom>
          <a:noFill/>
        </p:spPr>
        <p:txBody>
          <a:bodyPr wrap="square" rtlCol="0">
            <a:spAutoFit/>
          </a:bodyPr>
          <a:lstStyle/>
          <a:p>
            <a:r>
              <a:rPr kumimoji="1" lang="en-US" altLang="ja-JP" dirty="0" smtClean="0"/>
              <a:t>photo pion production</a:t>
            </a:r>
          </a:p>
          <a:p>
            <a:r>
              <a:rPr lang="en-US" altLang="ja-JP" dirty="0" smtClean="0"/>
              <a:t>Bethe-</a:t>
            </a:r>
            <a:r>
              <a:rPr lang="en-US" altLang="ja-JP" dirty="0" err="1" smtClean="0"/>
              <a:t>Heitler</a:t>
            </a:r>
            <a:endParaRPr lang="en-US" altLang="ja-JP" dirty="0" smtClean="0"/>
          </a:p>
          <a:p>
            <a:r>
              <a:rPr kumimoji="1" lang="en-US" altLang="ja-JP" dirty="0" smtClean="0"/>
              <a:t>photo-disintegration</a:t>
            </a:r>
            <a:endParaRPr kumimoji="1" lang="ja-JP" altLang="en-US" dirty="0"/>
          </a:p>
        </p:txBody>
      </p:sp>
    </p:spTree>
    <p:extLst>
      <p:ext uri="{BB962C8B-B14F-4D97-AF65-F5344CB8AC3E}">
        <p14:creationId xmlns:p14="http://schemas.microsoft.com/office/powerpoint/2010/main" val="3489696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smtClean="0"/>
              <a:t>Hillas</a:t>
            </a:r>
            <a:r>
              <a:rPr kumimoji="1" lang="en-US" altLang="ja-JP" dirty="0" smtClean="0"/>
              <a:t> diagram</a:t>
            </a:r>
            <a:br>
              <a:rPr kumimoji="1" lang="en-US" altLang="ja-JP" dirty="0" smtClean="0"/>
            </a:br>
            <a:r>
              <a:rPr lang="en-US" altLang="ja-JP" dirty="0" smtClean="0"/>
              <a:t>super-GZK sources are extragalactic</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1"/>
            <a:ext cx="51339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250704" y="6036564"/>
            <a:ext cx="3096344" cy="646331"/>
          </a:xfrm>
          <a:prstGeom prst="rect">
            <a:avLst/>
          </a:prstGeom>
          <a:noFill/>
        </p:spPr>
        <p:txBody>
          <a:bodyPr wrap="square" rtlCol="0">
            <a:spAutoFit/>
          </a:bodyPr>
          <a:lstStyle/>
          <a:p>
            <a:r>
              <a:rPr lang="en-US" altLang="ja-JP" dirty="0"/>
              <a:t>From </a:t>
            </a:r>
            <a:r>
              <a:rPr lang="en-US" altLang="ja-JP" dirty="0" err="1"/>
              <a:t>Kotera</a:t>
            </a:r>
            <a:r>
              <a:rPr lang="en-US" altLang="ja-JP" dirty="0"/>
              <a:t> &amp; </a:t>
            </a:r>
            <a:r>
              <a:rPr lang="en-US" altLang="ja-JP" dirty="0" err="1"/>
              <a:t>Olinto</a:t>
            </a:r>
            <a:r>
              <a:rPr lang="en-US" altLang="ja-JP" dirty="0"/>
              <a:t> 2011</a:t>
            </a:r>
            <a:endParaRPr lang="ja-JP" altLang="en-US" dirty="0"/>
          </a:p>
          <a:p>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6177583" y="2276872"/>
                <a:ext cx="2570881" cy="1413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b="0" i="1" smtClean="0">
                          <a:solidFill>
                            <a:schemeClr val="tx1"/>
                          </a:solidFill>
                          <a:latin typeface="Cambria Math"/>
                          <a:ea typeface="Cambria Math"/>
                        </a:rPr>
                        <m:t>𝑅</m:t>
                      </m:r>
                      <m:r>
                        <a:rPr lang="en-US" altLang="ja-JP" i="1" smtClean="0">
                          <a:solidFill>
                            <a:schemeClr val="tx1"/>
                          </a:solidFill>
                          <a:latin typeface="Cambria Math"/>
                          <a:ea typeface="Cambria Math"/>
                        </a:rPr>
                        <m:t>≥</m:t>
                      </m:r>
                      <m:sSub>
                        <m:sSubPr>
                          <m:ctrlPr>
                            <a:rPr lang="en-US" altLang="ja-JP" i="1" dirty="0" smtClean="0">
                              <a:solidFill>
                                <a:schemeClr val="tx1"/>
                              </a:solidFill>
                              <a:latin typeface="Cambria Math"/>
                            </a:rPr>
                          </m:ctrlPr>
                        </m:sSubPr>
                        <m:e>
                          <m:r>
                            <a:rPr lang="en-US" altLang="ja-JP" b="0" i="1" dirty="0" smtClean="0">
                              <a:solidFill>
                                <a:schemeClr val="tx1"/>
                              </a:solidFill>
                              <a:latin typeface="Cambria Math"/>
                            </a:rPr>
                            <m:t>𝑟</m:t>
                          </m:r>
                        </m:e>
                        <m:sub>
                          <m:r>
                            <a:rPr lang="en-US" altLang="ja-JP" b="0" i="1" dirty="0" smtClean="0">
                              <a:solidFill>
                                <a:schemeClr val="tx1"/>
                              </a:solidFill>
                              <a:latin typeface="Cambria Math"/>
                            </a:rPr>
                            <m:t>𝐿</m:t>
                          </m:r>
                        </m:sub>
                      </m:sSub>
                      <m:r>
                        <a:rPr lang="en-US" altLang="ja-JP" i="1">
                          <a:solidFill>
                            <a:schemeClr val="tx1"/>
                          </a:solidFill>
                          <a:latin typeface="Cambria Math"/>
                        </a:rPr>
                        <m:t>=</m:t>
                      </m:r>
                      <m:f>
                        <m:fPr>
                          <m:ctrlPr>
                            <a:rPr lang="en-US" altLang="ja-JP" i="1">
                              <a:solidFill>
                                <a:schemeClr val="tx1"/>
                              </a:solidFill>
                              <a:latin typeface="Cambria Math"/>
                            </a:rPr>
                          </m:ctrlPr>
                        </m:fPr>
                        <m:num>
                          <m:r>
                            <a:rPr lang="en-US" altLang="ja-JP" i="1">
                              <a:solidFill>
                                <a:schemeClr val="tx1"/>
                              </a:solidFill>
                              <a:latin typeface="Cambria Math"/>
                            </a:rPr>
                            <m:t>𝐸</m:t>
                          </m:r>
                        </m:num>
                        <m:den>
                          <m:r>
                            <a:rPr lang="en-US" altLang="ja-JP" i="1">
                              <a:solidFill>
                                <a:schemeClr val="tx1"/>
                              </a:solidFill>
                              <a:latin typeface="Cambria Math"/>
                            </a:rPr>
                            <m:t>𝑒𝐵</m:t>
                          </m:r>
                        </m:den>
                      </m:f>
                      <m:r>
                        <a:rPr lang="en-US" altLang="ja-JP" i="1">
                          <a:solidFill>
                            <a:schemeClr val="tx1"/>
                          </a:solidFill>
                          <a:latin typeface="Cambria Math"/>
                        </a:rPr>
                        <m:t>=100</m:t>
                      </m:r>
                      <m:f>
                        <m:fPr>
                          <m:ctrlPr>
                            <a:rPr lang="en-US" altLang="ja-JP" i="1">
                              <a:solidFill>
                                <a:schemeClr val="tx1"/>
                              </a:solidFill>
                              <a:latin typeface="Cambria Math"/>
                            </a:rPr>
                          </m:ctrlPr>
                        </m:fPr>
                        <m:num>
                          <m:r>
                            <a:rPr lang="en-US" altLang="ja-JP" i="1">
                              <a:solidFill>
                                <a:schemeClr val="tx1"/>
                              </a:solidFill>
                              <a:latin typeface="Cambria Math"/>
                            </a:rPr>
                            <m:t>𝐸</m:t>
                          </m:r>
                          <m:r>
                            <a:rPr lang="en-US" altLang="ja-JP" i="1">
                              <a:solidFill>
                                <a:schemeClr val="tx1"/>
                              </a:solidFill>
                              <a:latin typeface="Cambria Math"/>
                            </a:rPr>
                            <m:t>/</m:t>
                          </m:r>
                          <m:r>
                            <a:rPr lang="en-US" altLang="ja-JP" i="1">
                              <a:solidFill>
                                <a:schemeClr val="tx1"/>
                              </a:solidFill>
                              <a:latin typeface="Cambria Math"/>
                            </a:rPr>
                            <m:t>𝑍</m:t>
                          </m:r>
                        </m:num>
                        <m:den>
                          <m:sSup>
                            <m:sSupPr>
                              <m:ctrlPr>
                                <a:rPr lang="en-US" altLang="ja-JP" i="1">
                                  <a:solidFill>
                                    <a:schemeClr val="tx1"/>
                                  </a:solidFill>
                                  <a:latin typeface="Cambria Math"/>
                                </a:rPr>
                              </m:ctrlPr>
                            </m:sSupPr>
                            <m:e>
                              <m:r>
                                <a:rPr lang="en-US" altLang="ja-JP" i="1">
                                  <a:solidFill>
                                    <a:schemeClr val="tx1"/>
                                  </a:solidFill>
                                  <a:latin typeface="Cambria Math"/>
                                </a:rPr>
                                <m:t>10</m:t>
                              </m:r>
                            </m:e>
                            <m:sup>
                              <m:r>
                                <a:rPr lang="en-US" altLang="ja-JP" i="1">
                                  <a:solidFill>
                                    <a:schemeClr val="tx1"/>
                                  </a:solidFill>
                                  <a:latin typeface="Cambria Math"/>
                                </a:rPr>
                                <m:t>20</m:t>
                              </m:r>
                            </m:sup>
                          </m:sSup>
                          <m:r>
                            <m:rPr>
                              <m:sty m:val="p"/>
                            </m:rPr>
                            <a:rPr lang="en-US" altLang="ja-JP">
                              <a:solidFill>
                                <a:schemeClr val="tx1"/>
                              </a:solidFill>
                              <a:latin typeface="Cambria Math"/>
                            </a:rPr>
                            <m:t>eV</m:t>
                          </m:r>
                        </m:den>
                      </m:f>
                      <m:f>
                        <m:fPr>
                          <m:ctrlPr>
                            <a:rPr lang="en-US" altLang="ja-JP" i="1">
                              <a:solidFill>
                                <a:schemeClr val="tx1"/>
                              </a:solidFill>
                              <a:latin typeface="Cambria Math"/>
                            </a:rPr>
                          </m:ctrlPr>
                        </m:fPr>
                        <m:num>
                          <m:r>
                            <a:rPr lang="en-US" altLang="ja-JP" i="1">
                              <a:solidFill>
                                <a:schemeClr val="tx1"/>
                              </a:solidFill>
                              <a:latin typeface="Cambria Math"/>
                            </a:rPr>
                            <m:t>1</m:t>
                          </m:r>
                          <m:r>
                            <m:rPr>
                              <m:sty m:val="p"/>
                            </m:rPr>
                            <a:rPr lang="en-US" altLang="ja-JP" b="0" i="0" smtClean="0">
                              <a:solidFill>
                                <a:schemeClr val="tx1"/>
                              </a:solidFill>
                              <a:latin typeface="Cambria Math"/>
                            </a:rPr>
                            <m:t>m</m:t>
                          </m:r>
                          <m:r>
                            <m:rPr>
                              <m:sty m:val="p"/>
                            </m:rPr>
                            <a:rPr lang="en-US" altLang="ja-JP">
                              <a:solidFill>
                                <a:schemeClr val="tx1"/>
                              </a:solidFill>
                              <a:latin typeface="Cambria Math"/>
                            </a:rPr>
                            <m:t>G</m:t>
                          </m:r>
                        </m:num>
                        <m:den>
                          <m:r>
                            <a:rPr lang="en-US" altLang="ja-JP" i="1">
                              <a:solidFill>
                                <a:schemeClr val="tx1"/>
                              </a:solidFill>
                              <a:latin typeface="Cambria Math"/>
                            </a:rPr>
                            <m:t>𝐵</m:t>
                          </m:r>
                        </m:den>
                      </m:f>
                      <m:r>
                        <m:rPr>
                          <m:sty m:val="p"/>
                        </m:rPr>
                        <a:rPr lang="en-US" altLang="ja-JP">
                          <a:solidFill>
                            <a:schemeClr val="tx1"/>
                          </a:solidFill>
                          <a:latin typeface="Cambria Math"/>
                        </a:rPr>
                        <m:t>pc</m:t>
                      </m:r>
                    </m:oMath>
                  </m:oMathPara>
                </a14:m>
                <a:endParaRPr lang="en-US" altLang="ja-JP" dirty="0">
                  <a:solidFill>
                    <a:schemeClr val="tx1"/>
                  </a:solidFill>
                </a:endParaRPr>
              </a:p>
              <a:p>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177583" y="2276872"/>
                <a:ext cx="2570881" cy="1413913"/>
              </a:xfrm>
              <a:prstGeom prst="rect">
                <a:avLst/>
              </a:prstGeom>
              <a:blipFill rotWithShape="1">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94890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源</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天体　</a:t>
            </a:r>
            <a:r>
              <a:rPr kumimoji="1" lang="en-US" altLang="ja-JP" dirty="0" smtClean="0"/>
              <a:t>vs</a:t>
            </a:r>
            <a:r>
              <a:rPr kumimoji="1" lang="ja-JP" altLang="en-US" dirty="0" smtClean="0"/>
              <a:t>　素粒子</a:t>
            </a:r>
            <a:endParaRPr kumimoji="1" lang="en-US" altLang="ja-JP" dirty="0" smtClean="0"/>
          </a:p>
          <a:p>
            <a:pPr lvl="1"/>
            <a:r>
              <a:rPr lang="ja-JP" altLang="en-US" dirty="0"/>
              <a:t>光子</a:t>
            </a:r>
            <a:r>
              <a:rPr lang="ja-JP" altLang="en-US" dirty="0" smtClean="0"/>
              <a:t>成分の上限から天体起源が有力</a:t>
            </a:r>
            <a:endParaRPr kumimoji="1" lang="en-US" altLang="ja-JP" dirty="0" smtClean="0"/>
          </a:p>
          <a:p>
            <a:r>
              <a:rPr kumimoji="1" lang="en-US" altLang="ja-JP" dirty="0" smtClean="0"/>
              <a:t>AGN </a:t>
            </a:r>
          </a:p>
          <a:p>
            <a:pPr lvl="1"/>
            <a:r>
              <a:rPr lang="en-US" altLang="ja-JP" dirty="0" smtClean="0"/>
              <a:t>radio galaxies : lobes, jets, nuclei</a:t>
            </a:r>
          </a:p>
          <a:p>
            <a:r>
              <a:rPr kumimoji="1" lang="en-US" altLang="ja-JP" dirty="0" smtClean="0"/>
              <a:t>GRB</a:t>
            </a:r>
          </a:p>
          <a:p>
            <a:pPr lvl="1"/>
            <a:r>
              <a:rPr lang="en-US" altLang="ja-JP" dirty="0" smtClean="0"/>
              <a:t>transient </a:t>
            </a:r>
          </a:p>
          <a:p>
            <a:r>
              <a:rPr kumimoji="1" lang="en-US" altLang="ja-JP" dirty="0" smtClean="0"/>
              <a:t>clusters of galaxies</a:t>
            </a:r>
          </a:p>
          <a:p>
            <a:r>
              <a:rPr lang="en-US" altLang="ja-JP" dirty="0" smtClean="0"/>
              <a:t>normal galaxies</a:t>
            </a:r>
          </a:p>
          <a:p>
            <a:r>
              <a:rPr kumimoji="1" lang="en-US" altLang="ja-JP" dirty="0" smtClean="0"/>
              <a:t>birth of </a:t>
            </a:r>
            <a:r>
              <a:rPr kumimoji="1" lang="en-US" altLang="ja-JP" dirty="0" err="1" smtClean="0"/>
              <a:t>magnetars</a:t>
            </a:r>
            <a:endParaRPr kumimoji="1" lang="en-US" altLang="ja-JP" dirty="0" smtClean="0"/>
          </a:p>
          <a:p>
            <a:pPr lvl="1"/>
            <a:endParaRPr kumimoji="1" lang="ja-JP" altLang="en-US" dirty="0"/>
          </a:p>
        </p:txBody>
      </p:sp>
    </p:spTree>
    <p:extLst>
      <p:ext uri="{BB962C8B-B14F-4D97-AF65-F5344CB8AC3E}">
        <p14:creationId xmlns:p14="http://schemas.microsoft.com/office/powerpoint/2010/main" val="3567824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エネルギー</a:t>
            </a:r>
            <a:r>
              <a:rPr lang="ja-JP" altLang="en-US" dirty="0" smtClean="0"/>
              <a:t>密度と生成率</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20000"/>
              </a:bodyPr>
              <a:lstStyle/>
              <a:p>
                <a:r>
                  <a:rPr lang="en-US" altLang="ja-JP" dirty="0" smtClean="0"/>
                  <a:t>GZK region</a:t>
                </a:r>
                <a:endParaRPr kumimoji="1" lang="en-US" altLang="ja-JP" b="0" dirty="0" smtClean="0"/>
              </a:p>
              <a:p>
                <a:pPr lvl="1"/>
                <a14:m>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𝑢</m:t>
                        </m:r>
                      </m:e>
                      <m:sub>
                        <m:r>
                          <a:rPr kumimoji="1" lang="en-US" altLang="ja-JP" b="0" i="1" smtClean="0">
                            <a:latin typeface="Cambria Math"/>
                          </a:rPr>
                          <m:t>𝐺𝑍𝐾</m:t>
                        </m:r>
                      </m:sub>
                    </m:sSub>
                    <m:r>
                      <a:rPr kumimoji="1" lang="en-US" altLang="ja-JP" b="0" i="1" smtClean="0">
                        <a:latin typeface="Cambria Math"/>
                        <a:ea typeface="Cambria Math"/>
                      </a:rPr>
                      <m:t>≈</m:t>
                    </m:r>
                    <m:sSup>
                      <m:sSupPr>
                        <m:ctrlPr>
                          <a:rPr kumimoji="1" lang="en-US" altLang="ja-JP" b="0" i="1" smtClean="0">
                            <a:latin typeface="Cambria Math"/>
                            <a:ea typeface="Cambria Math"/>
                          </a:rPr>
                        </m:ctrlPr>
                      </m:sSupPr>
                      <m:e>
                        <m:r>
                          <a:rPr kumimoji="1" lang="en-US" altLang="ja-JP" b="0" i="1" smtClean="0">
                            <a:latin typeface="Cambria Math"/>
                            <a:ea typeface="Cambria Math"/>
                          </a:rPr>
                          <m:t>10</m:t>
                        </m:r>
                      </m:e>
                      <m:sup>
                        <m:r>
                          <a:rPr kumimoji="1" lang="en-US" altLang="ja-JP" b="0" i="1" smtClean="0">
                            <a:latin typeface="Cambria Math"/>
                            <a:ea typeface="Cambria Math"/>
                          </a:rPr>
                          <m:t>−21</m:t>
                        </m:r>
                      </m:sup>
                    </m:sSup>
                    <m:r>
                      <a:rPr kumimoji="1" lang="en-US" altLang="ja-JP" b="0" i="1" smtClean="0">
                        <a:latin typeface="Cambria Math"/>
                        <a:ea typeface="Cambria Math"/>
                      </a:rPr>
                      <m:t> </m:t>
                    </m:r>
                    <m:r>
                      <m:rPr>
                        <m:sty m:val="p"/>
                      </m:rPr>
                      <a:rPr kumimoji="1" lang="en-US" altLang="ja-JP" b="0" i="0" smtClean="0">
                        <a:latin typeface="Cambria Math"/>
                        <a:ea typeface="Cambria Math"/>
                      </a:rPr>
                      <m:t>erg</m:t>
                    </m:r>
                    <m:r>
                      <a:rPr kumimoji="1" lang="en-US" altLang="ja-JP" b="0" i="0" smtClean="0">
                        <a:latin typeface="Cambria Math"/>
                        <a:ea typeface="Cambria Math"/>
                      </a:rPr>
                      <m:t> </m:t>
                    </m:r>
                    <m:sSup>
                      <m:sSupPr>
                        <m:ctrlPr>
                          <a:rPr kumimoji="1" lang="en-US" altLang="ja-JP" b="0" i="1" smtClean="0">
                            <a:latin typeface="Cambria Math"/>
                            <a:ea typeface="Cambria Math"/>
                          </a:rPr>
                        </m:ctrlPr>
                      </m:sSupPr>
                      <m:e>
                        <m:r>
                          <m:rPr>
                            <m:sty m:val="p"/>
                          </m:rPr>
                          <a:rPr kumimoji="1" lang="en-US" altLang="ja-JP" b="0" i="0" smtClean="0">
                            <a:latin typeface="Cambria Math"/>
                            <a:ea typeface="Cambria Math"/>
                          </a:rPr>
                          <m:t>cm</m:t>
                        </m:r>
                      </m:e>
                      <m:sup>
                        <m:r>
                          <a:rPr kumimoji="1" lang="en-US" altLang="ja-JP" b="0" i="0" smtClean="0">
                            <a:latin typeface="Cambria Math"/>
                            <a:ea typeface="Cambria Math"/>
                          </a:rPr>
                          <m:t>−3</m:t>
                        </m:r>
                      </m:sup>
                    </m:sSup>
                  </m:oMath>
                </a14:m>
                <a:endParaRPr kumimoji="1" lang="en-US" altLang="ja-JP" dirty="0" smtClean="0"/>
              </a:p>
              <a:p>
                <a:pPr lvl="1"/>
                <a14:m>
                  <m:oMath xmlns:m="http://schemas.openxmlformats.org/officeDocument/2006/math">
                    <m:sSub>
                      <m:sSubPr>
                        <m:ctrlPr>
                          <a:rPr kumimoji="1" lang="en-US" altLang="ja-JP" i="1" smtClean="0">
                            <a:latin typeface="Cambria Math"/>
                          </a:rPr>
                        </m:ctrlPr>
                      </m:sSubPr>
                      <m:e>
                        <m:r>
                          <a:rPr kumimoji="1" lang="ja-JP" altLang="en-US" i="1" smtClean="0">
                            <a:latin typeface="Cambria Math"/>
                          </a:rPr>
                          <m:t>𝜖</m:t>
                        </m:r>
                      </m:e>
                      <m:sub>
                        <m:r>
                          <a:rPr kumimoji="1" lang="en-US" altLang="ja-JP" b="0" i="1" smtClean="0">
                            <a:latin typeface="Cambria Math"/>
                          </a:rPr>
                          <m:t>𝐺𝑍𝐾</m:t>
                        </m:r>
                      </m:sub>
                    </m:sSub>
                    <m:r>
                      <a:rPr kumimoji="1" lang="en-US" altLang="ja-JP" i="1" smtClean="0">
                        <a:latin typeface="Cambria Math"/>
                        <a:ea typeface="Cambria Math"/>
                      </a:rPr>
                      <m:t>≈</m:t>
                    </m:r>
                    <m:sSup>
                      <m:sSupPr>
                        <m:ctrlPr>
                          <a:rPr kumimoji="1" lang="en-US" altLang="ja-JP" i="1" smtClean="0">
                            <a:latin typeface="Cambria Math"/>
                            <a:ea typeface="Cambria Math"/>
                          </a:rPr>
                        </m:ctrlPr>
                      </m:sSupPr>
                      <m:e>
                        <m:r>
                          <a:rPr kumimoji="1" lang="en-US" altLang="ja-JP" b="0" i="1" smtClean="0">
                            <a:latin typeface="Cambria Math"/>
                            <a:ea typeface="Cambria Math"/>
                          </a:rPr>
                          <m:t>10</m:t>
                        </m:r>
                      </m:e>
                      <m:sup>
                        <m:r>
                          <a:rPr kumimoji="1" lang="en-US" altLang="ja-JP" b="0" i="1" smtClean="0">
                            <a:latin typeface="Cambria Math"/>
                            <a:ea typeface="Cambria Math"/>
                          </a:rPr>
                          <m:t>−37</m:t>
                        </m:r>
                      </m:sup>
                    </m:sSup>
                    <m:r>
                      <a:rPr kumimoji="1" lang="en-US" altLang="ja-JP" b="0" i="0" smtClean="0">
                        <a:latin typeface="Cambria Math"/>
                        <a:ea typeface="Cambria Math"/>
                      </a:rPr>
                      <m:t> </m:t>
                    </m:r>
                    <m:r>
                      <m:rPr>
                        <m:sty m:val="p"/>
                      </m:rPr>
                      <a:rPr kumimoji="1" lang="en-US" altLang="ja-JP" b="0" i="0" smtClean="0">
                        <a:latin typeface="Cambria Math"/>
                        <a:ea typeface="Cambria Math"/>
                      </a:rPr>
                      <m:t>erg</m:t>
                    </m:r>
                    <m:r>
                      <a:rPr kumimoji="1" lang="en-US" altLang="ja-JP" b="0" i="0" smtClean="0">
                        <a:latin typeface="Cambria Math"/>
                        <a:ea typeface="Cambria Math"/>
                      </a:rPr>
                      <m:t> </m:t>
                    </m:r>
                    <m:sSup>
                      <m:sSupPr>
                        <m:ctrlPr>
                          <a:rPr kumimoji="1" lang="en-US" altLang="ja-JP" b="0" i="1" smtClean="0">
                            <a:latin typeface="Cambria Math"/>
                            <a:ea typeface="Cambria Math"/>
                          </a:rPr>
                        </m:ctrlPr>
                      </m:sSupPr>
                      <m:e>
                        <m:r>
                          <m:rPr>
                            <m:sty m:val="p"/>
                          </m:rPr>
                          <a:rPr kumimoji="1" lang="en-US" altLang="ja-JP" b="0" i="0" smtClean="0">
                            <a:latin typeface="Cambria Math"/>
                            <a:ea typeface="Cambria Math"/>
                          </a:rPr>
                          <m:t>cm</m:t>
                        </m:r>
                      </m:e>
                      <m:sup>
                        <m:r>
                          <a:rPr kumimoji="1" lang="en-US" altLang="ja-JP" b="0" i="0" smtClean="0">
                            <a:latin typeface="Cambria Math"/>
                            <a:ea typeface="Cambria Math"/>
                          </a:rPr>
                          <m:t>−3</m:t>
                        </m:r>
                      </m:sup>
                    </m:sSup>
                    <m:sSup>
                      <m:sSupPr>
                        <m:ctrlPr>
                          <a:rPr kumimoji="1" lang="en-US" altLang="ja-JP" b="0" i="1" smtClean="0">
                            <a:latin typeface="Cambria Math"/>
                            <a:ea typeface="Cambria Math"/>
                          </a:rPr>
                        </m:ctrlPr>
                      </m:sSupPr>
                      <m:e>
                        <m:r>
                          <m:rPr>
                            <m:sty m:val="p"/>
                          </m:rPr>
                          <a:rPr kumimoji="1" lang="en-US" altLang="ja-JP" b="0" i="0" smtClean="0">
                            <a:latin typeface="Cambria Math"/>
                            <a:ea typeface="Cambria Math"/>
                          </a:rPr>
                          <m:t>s</m:t>
                        </m:r>
                      </m:e>
                      <m:sup>
                        <m:r>
                          <a:rPr kumimoji="1" lang="en-US" altLang="ja-JP" b="0" i="0" smtClean="0">
                            <a:latin typeface="Cambria Math"/>
                            <a:ea typeface="Cambria Math"/>
                          </a:rPr>
                          <m:t>−1</m:t>
                        </m:r>
                      </m:sup>
                    </m:sSup>
                  </m:oMath>
                </a14:m>
                <a:r>
                  <a:rPr kumimoji="1" lang="en-US" altLang="ja-JP" dirty="0" smtClean="0"/>
                  <a:t> </a:t>
                </a:r>
              </a:p>
              <a:p>
                <a:pPr marL="457200" lvl="1" indent="0">
                  <a:buNone/>
                </a:pPr>
                <a:r>
                  <a:rPr lang="ja-JP" altLang="en-US" dirty="0">
                    <a:solidFill>
                      <a:srgbClr val="FF0000"/>
                    </a:solidFill>
                  </a:rPr>
                  <a:t>　</a:t>
                </a:r>
                <a:r>
                  <a:rPr lang="ja-JP" altLang="en-US" dirty="0" smtClean="0">
                    <a:solidFill>
                      <a:srgbClr val="FF0000"/>
                    </a:solidFill>
                  </a:rPr>
                  <a:t>　　　</a:t>
                </a:r>
                <a:r>
                  <a:rPr kumimoji="1" lang="ja-JP" altLang="en-US" dirty="0" smtClean="0">
                    <a:solidFill>
                      <a:srgbClr val="FF0000"/>
                    </a:solidFill>
                  </a:rPr>
                  <a:t>寿命が短い＝近傍の源のみ寄与</a:t>
                </a:r>
                <a:endParaRPr kumimoji="1" lang="en-US" altLang="ja-JP" dirty="0" smtClean="0">
                  <a:solidFill>
                    <a:srgbClr val="FF0000"/>
                  </a:solidFill>
                </a:endParaRPr>
              </a:p>
              <a:p>
                <a:r>
                  <a:rPr lang="en-US" altLang="ja-JP" dirty="0" smtClean="0"/>
                  <a:t>sub-GZK region</a:t>
                </a:r>
                <a:endParaRPr lang="en-US" altLang="ja-JP" dirty="0"/>
              </a:p>
              <a:p>
                <a:pPr lvl="1"/>
                <a14:m>
                  <m:oMath xmlns:m="http://schemas.openxmlformats.org/officeDocument/2006/math">
                    <m:sSub>
                      <m:sSubPr>
                        <m:ctrlPr>
                          <a:rPr lang="en-US" altLang="ja-JP" i="1">
                            <a:latin typeface="Cambria Math"/>
                          </a:rPr>
                        </m:ctrlPr>
                      </m:sSubPr>
                      <m:e>
                        <m:r>
                          <a:rPr lang="en-US" altLang="ja-JP" i="1">
                            <a:latin typeface="Cambria Math"/>
                          </a:rPr>
                          <m:t>𝑢</m:t>
                        </m:r>
                      </m:e>
                      <m:sub>
                        <m:r>
                          <a:rPr lang="en-US" altLang="ja-JP" b="0" i="1" smtClean="0">
                            <a:latin typeface="Cambria Math"/>
                          </a:rPr>
                          <m:t>𝑠𝑢𝑏</m:t>
                        </m:r>
                      </m:sub>
                    </m:sSub>
                    <m:r>
                      <a:rPr lang="en-US" altLang="ja-JP" i="1">
                        <a:latin typeface="Cambria Math"/>
                        <a:ea typeface="Cambria Math"/>
                      </a:rPr>
                      <m:t>≈</m:t>
                    </m:r>
                    <m:sSup>
                      <m:sSupPr>
                        <m:ctrlPr>
                          <a:rPr lang="en-US" altLang="ja-JP" i="1">
                            <a:latin typeface="Cambria Math"/>
                            <a:ea typeface="Cambria Math"/>
                          </a:rPr>
                        </m:ctrlPr>
                      </m:sSupPr>
                      <m:e>
                        <m:r>
                          <a:rPr lang="en-US" altLang="ja-JP" i="1">
                            <a:latin typeface="Cambria Math"/>
                            <a:ea typeface="Cambria Math"/>
                          </a:rPr>
                          <m:t>10</m:t>
                        </m:r>
                      </m:e>
                      <m:sup>
                        <m:r>
                          <a:rPr lang="en-US" altLang="ja-JP" i="1">
                            <a:latin typeface="Cambria Math"/>
                            <a:ea typeface="Cambria Math"/>
                          </a:rPr>
                          <m:t>−</m:t>
                        </m:r>
                        <m:r>
                          <a:rPr lang="en-US" altLang="ja-JP" b="0" i="1" smtClean="0">
                            <a:latin typeface="Cambria Math"/>
                            <a:ea typeface="Cambria Math"/>
                          </a:rPr>
                          <m:t>19</m:t>
                        </m:r>
                      </m:sup>
                    </m:sSup>
                    <m:r>
                      <a:rPr lang="en-US" altLang="ja-JP" i="1">
                        <a:latin typeface="Cambria Math"/>
                        <a:ea typeface="Cambria Math"/>
                      </a:rPr>
                      <m:t> </m:t>
                    </m:r>
                    <m:r>
                      <m:rPr>
                        <m:sty m:val="p"/>
                      </m:rPr>
                      <a:rPr lang="en-US" altLang="ja-JP">
                        <a:latin typeface="Cambria Math"/>
                        <a:ea typeface="Cambria Math"/>
                      </a:rPr>
                      <m:t>erg</m:t>
                    </m:r>
                    <m:r>
                      <a:rPr lang="en-US" altLang="ja-JP">
                        <a:latin typeface="Cambria Math"/>
                        <a:ea typeface="Cambria Math"/>
                      </a:rPr>
                      <m:t> </m:t>
                    </m:r>
                    <m:sSup>
                      <m:sSupPr>
                        <m:ctrlPr>
                          <a:rPr lang="en-US" altLang="ja-JP" i="1">
                            <a:latin typeface="Cambria Math"/>
                            <a:ea typeface="Cambria Math"/>
                          </a:rPr>
                        </m:ctrlPr>
                      </m:sSupPr>
                      <m:e>
                        <m:r>
                          <m:rPr>
                            <m:sty m:val="p"/>
                          </m:rPr>
                          <a:rPr lang="en-US" altLang="ja-JP">
                            <a:latin typeface="Cambria Math"/>
                            <a:ea typeface="Cambria Math"/>
                          </a:rPr>
                          <m:t>cm</m:t>
                        </m:r>
                      </m:e>
                      <m:sup>
                        <m:r>
                          <a:rPr lang="en-US" altLang="ja-JP">
                            <a:latin typeface="Cambria Math"/>
                            <a:ea typeface="Cambria Math"/>
                          </a:rPr>
                          <m:t>−3</m:t>
                        </m:r>
                      </m:sup>
                    </m:sSup>
                  </m:oMath>
                </a14:m>
                <a:endParaRPr lang="en-US" altLang="ja-JP" dirty="0"/>
              </a:p>
              <a:p>
                <a:pPr lvl="1"/>
                <a14:m>
                  <m:oMath xmlns:m="http://schemas.openxmlformats.org/officeDocument/2006/math">
                    <m:sSub>
                      <m:sSubPr>
                        <m:ctrlPr>
                          <a:rPr lang="en-US" altLang="ja-JP" i="1">
                            <a:latin typeface="Cambria Math"/>
                          </a:rPr>
                        </m:ctrlPr>
                      </m:sSubPr>
                      <m:e>
                        <m:r>
                          <a:rPr lang="ja-JP" altLang="en-US" i="1">
                            <a:latin typeface="Cambria Math"/>
                          </a:rPr>
                          <m:t>𝜖</m:t>
                        </m:r>
                      </m:e>
                      <m:sub>
                        <m:r>
                          <a:rPr lang="en-US" altLang="ja-JP" b="0" i="1" smtClean="0">
                            <a:latin typeface="Cambria Math"/>
                          </a:rPr>
                          <m:t>𝑠𝑢𝑏</m:t>
                        </m:r>
                      </m:sub>
                    </m:sSub>
                    <m:r>
                      <a:rPr lang="en-US" altLang="ja-JP" i="1">
                        <a:latin typeface="Cambria Math"/>
                        <a:ea typeface="Cambria Math"/>
                      </a:rPr>
                      <m:t>≈</m:t>
                    </m:r>
                    <m:r>
                      <a:rPr lang="en-US" altLang="ja-JP" b="0" i="1" smtClean="0">
                        <a:latin typeface="Cambria Math"/>
                        <a:ea typeface="Cambria Math"/>
                      </a:rPr>
                      <m:t>3</m:t>
                    </m:r>
                    <m:r>
                      <a:rPr lang="en-US" altLang="ja-JP" i="1" smtClean="0">
                        <a:latin typeface="Cambria Math"/>
                        <a:ea typeface="Cambria Math"/>
                      </a:rPr>
                      <m:t>×</m:t>
                    </m:r>
                    <m:r>
                      <a:rPr lang="en-US" altLang="ja-JP">
                        <a:latin typeface="Cambria Math"/>
                        <a:ea typeface="Cambria Math"/>
                      </a:rPr>
                      <m:t> </m:t>
                    </m:r>
                    <m:sSup>
                      <m:sSupPr>
                        <m:ctrlPr>
                          <a:rPr lang="en-US" altLang="ja-JP" i="1" smtClean="0">
                            <a:latin typeface="Cambria Math"/>
                            <a:ea typeface="Cambria Math"/>
                          </a:rPr>
                        </m:ctrlPr>
                      </m:sSupPr>
                      <m:e>
                        <m:r>
                          <a:rPr lang="en-US" altLang="ja-JP" b="0" i="1" smtClean="0">
                            <a:latin typeface="Cambria Math"/>
                            <a:ea typeface="Cambria Math"/>
                          </a:rPr>
                          <m:t>10</m:t>
                        </m:r>
                      </m:e>
                      <m:sup>
                        <m:r>
                          <a:rPr lang="en-US" altLang="ja-JP" b="0" i="1" smtClean="0">
                            <a:latin typeface="Cambria Math"/>
                            <a:ea typeface="Cambria Math"/>
                          </a:rPr>
                          <m:t>−37</m:t>
                        </m:r>
                      </m:sup>
                    </m:sSup>
                    <m:r>
                      <a:rPr lang="en-US" altLang="ja-JP" b="0" i="1" smtClean="0">
                        <a:latin typeface="Cambria Math"/>
                        <a:ea typeface="Cambria Math"/>
                      </a:rPr>
                      <m:t> </m:t>
                    </m:r>
                    <m:r>
                      <m:rPr>
                        <m:sty m:val="p"/>
                      </m:rPr>
                      <a:rPr lang="en-US" altLang="ja-JP">
                        <a:latin typeface="Cambria Math"/>
                        <a:ea typeface="Cambria Math"/>
                      </a:rPr>
                      <m:t>erg</m:t>
                    </m:r>
                    <m:r>
                      <a:rPr lang="en-US" altLang="ja-JP">
                        <a:latin typeface="Cambria Math"/>
                        <a:ea typeface="Cambria Math"/>
                      </a:rPr>
                      <m:t> </m:t>
                    </m:r>
                    <m:sSup>
                      <m:sSupPr>
                        <m:ctrlPr>
                          <a:rPr lang="en-US" altLang="ja-JP" i="1">
                            <a:latin typeface="Cambria Math"/>
                            <a:ea typeface="Cambria Math"/>
                          </a:rPr>
                        </m:ctrlPr>
                      </m:sSupPr>
                      <m:e>
                        <m:r>
                          <m:rPr>
                            <m:sty m:val="p"/>
                          </m:rPr>
                          <a:rPr lang="en-US" altLang="ja-JP">
                            <a:latin typeface="Cambria Math"/>
                            <a:ea typeface="Cambria Math"/>
                          </a:rPr>
                          <m:t>cm</m:t>
                        </m:r>
                      </m:e>
                      <m:sup>
                        <m:r>
                          <a:rPr lang="en-US" altLang="ja-JP">
                            <a:latin typeface="Cambria Math"/>
                            <a:ea typeface="Cambria Math"/>
                          </a:rPr>
                          <m:t>−3</m:t>
                        </m:r>
                      </m:sup>
                    </m:sSup>
                    <m:sSup>
                      <m:sSupPr>
                        <m:ctrlPr>
                          <a:rPr lang="en-US" altLang="ja-JP" i="1">
                            <a:latin typeface="Cambria Math"/>
                            <a:ea typeface="Cambria Math"/>
                          </a:rPr>
                        </m:ctrlPr>
                      </m:sSupPr>
                      <m:e>
                        <m:r>
                          <m:rPr>
                            <m:sty m:val="p"/>
                          </m:rPr>
                          <a:rPr lang="en-US" altLang="ja-JP">
                            <a:latin typeface="Cambria Math"/>
                            <a:ea typeface="Cambria Math"/>
                          </a:rPr>
                          <m:t>s</m:t>
                        </m:r>
                      </m:e>
                      <m:sup>
                        <m:r>
                          <a:rPr lang="en-US" altLang="ja-JP">
                            <a:latin typeface="Cambria Math"/>
                            <a:ea typeface="Cambria Math"/>
                          </a:rPr>
                          <m:t>−1</m:t>
                        </m:r>
                      </m:sup>
                    </m:sSup>
                  </m:oMath>
                </a14:m>
                <a:endParaRPr lang="en-US" altLang="ja-JP" dirty="0" smtClean="0">
                  <a:solidFill>
                    <a:srgbClr val="FF0000"/>
                  </a:solidFill>
                </a:endParaRPr>
              </a:p>
              <a:p>
                <a:pPr marL="457200" lvl="1" indent="0">
                  <a:buNone/>
                </a:pPr>
                <a:r>
                  <a:rPr lang="en-US" altLang="ja-JP" dirty="0">
                    <a:solidFill>
                      <a:srgbClr val="FF0000"/>
                    </a:solidFill>
                  </a:rPr>
                  <a:t> </a:t>
                </a:r>
                <a:r>
                  <a:rPr lang="en-US" altLang="ja-JP" dirty="0" smtClean="0">
                    <a:solidFill>
                      <a:srgbClr val="FF0000"/>
                    </a:solidFill>
                  </a:rPr>
                  <a:t>             </a:t>
                </a:r>
                <a:r>
                  <a:rPr lang="ja-JP" altLang="en-US" dirty="0" smtClean="0">
                    <a:solidFill>
                      <a:srgbClr val="FF0000"/>
                    </a:solidFill>
                  </a:rPr>
                  <a:t>寿命が長い＝遠</a:t>
                </a:r>
                <a:r>
                  <a:rPr lang="ja-JP" altLang="en-US" dirty="0">
                    <a:solidFill>
                      <a:srgbClr val="FF0000"/>
                    </a:solidFill>
                  </a:rPr>
                  <a:t>方</a:t>
                </a:r>
                <a:r>
                  <a:rPr lang="ja-JP" altLang="en-US" dirty="0" smtClean="0">
                    <a:solidFill>
                      <a:srgbClr val="FF0000"/>
                    </a:solidFill>
                  </a:rPr>
                  <a:t>の源</a:t>
                </a:r>
                <a:r>
                  <a:rPr lang="ja-JP" altLang="en-US" dirty="0">
                    <a:solidFill>
                      <a:srgbClr val="FF0000"/>
                    </a:solidFill>
                  </a:rPr>
                  <a:t>も</a:t>
                </a:r>
                <a:r>
                  <a:rPr lang="ja-JP" altLang="en-US" dirty="0" smtClean="0">
                    <a:solidFill>
                      <a:srgbClr val="FF0000"/>
                    </a:solidFill>
                  </a:rPr>
                  <a:t>寄与</a:t>
                </a:r>
                <a:endParaRPr lang="en-US" altLang="ja-JP" dirty="0" smtClean="0">
                  <a:solidFill>
                    <a:srgbClr val="FF0000"/>
                  </a:solidFill>
                </a:endParaRPr>
              </a:p>
              <a:p>
                <a:r>
                  <a:rPr lang="en-US" altLang="ja-JP" dirty="0" smtClean="0">
                    <a:solidFill>
                      <a:srgbClr val="7030A0"/>
                    </a:solidFill>
                  </a:rPr>
                  <a:t>ankle</a:t>
                </a:r>
                <a:r>
                  <a:rPr lang="ja-JP" altLang="en-US" dirty="0" smtClean="0">
                    <a:solidFill>
                      <a:srgbClr val="7030A0"/>
                    </a:solidFill>
                  </a:rPr>
                  <a:t>の解釈　</a:t>
                </a:r>
                <a:r>
                  <a:rPr lang="en-US" altLang="ja-JP" sz="3000" dirty="0" smtClean="0">
                    <a:solidFill>
                      <a:srgbClr val="7030A0"/>
                    </a:solidFill>
                  </a:rPr>
                  <a:t>Galactic-extragalactic transition</a:t>
                </a:r>
              </a:p>
              <a:p>
                <a:pPr marL="457200" lvl="1" indent="0">
                  <a:buNone/>
                </a:pPr>
                <a:r>
                  <a:rPr lang="en-US" altLang="ja-JP" sz="3000" dirty="0">
                    <a:solidFill>
                      <a:srgbClr val="7030A0"/>
                    </a:solidFill>
                  </a:rPr>
                  <a:t> </a:t>
                </a:r>
                <a:r>
                  <a:rPr lang="en-US" altLang="ja-JP" sz="3000" dirty="0" smtClean="0">
                    <a:solidFill>
                      <a:srgbClr val="7030A0"/>
                    </a:solidFill>
                  </a:rPr>
                  <a:t>                      vs Bethe-</a:t>
                </a:r>
                <a:r>
                  <a:rPr lang="en-US" altLang="ja-JP" sz="3000" dirty="0" err="1" smtClean="0">
                    <a:solidFill>
                      <a:srgbClr val="7030A0"/>
                    </a:solidFill>
                  </a:rPr>
                  <a:t>Heitler</a:t>
                </a:r>
                <a:r>
                  <a:rPr lang="en-US" altLang="ja-JP" sz="3000" dirty="0" smtClean="0">
                    <a:solidFill>
                      <a:srgbClr val="7030A0"/>
                    </a:solidFill>
                  </a:rPr>
                  <a:t> dip</a:t>
                </a:r>
              </a:p>
              <a:p>
                <a:pPr lvl="1"/>
                <a:endParaRPr lang="en-US" altLang="ja-JP" dirty="0">
                  <a:solidFill>
                    <a:srgbClr val="7030A0"/>
                  </a:solidFill>
                </a:endParaRPr>
              </a:p>
              <a:p>
                <a:pPr lvl="1"/>
                <a:endParaRPr lang="en-US" altLang="ja-JP" dirty="0"/>
              </a:p>
              <a:p>
                <a:pPr lvl="1"/>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481" t="-3504" b="-148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8872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比較</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a:bodyPr>
              <a:lstStyle/>
              <a:p>
                <a:pPr lvl="1"/>
                <a14:m>
                  <m:oMath xmlns:m="http://schemas.openxmlformats.org/officeDocument/2006/math">
                    <m:sSub>
                      <m:sSubPr>
                        <m:ctrlPr>
                          <a:rPr lang="en-US" altLang="ja-JP" i="1">
                            <a:latin typeface="Cambria Math"/>
                          </a:rPr>
                        </m:ctrlPr>
                      </m:sSubPr>
                      <m:e>
                        <m:r>
                          <a:rPr lang="ja-JP" altLang="en-US" i="1">
                            <a:latin typeface="Cambria Math"/>
                          </a:rPr>
                          <m:t>𝜖</m:t>
                        </m:r>
                      </m:e>
                      <m:sub>
                        <m:r>
                          <a:rPr lang="en-US" altLang="ja-JP" i="1">
                            <a:latin typeface="Cambria Math"/>
                          </a:rPr>
                          <m:t>𝑠𝑡𝑎𝑟</m:t>
                        </m:r>
                      </m:sub>
                    </m:sSub>
                    <m:r>
                      <a:rPr lang="en-US" altLang="ja-JP" i="1">
                        <a:latin typeface="Cambria Math"/>
                        <a:ea typeface="Cambria Math"/>
                      </a:rPr>
                      <m:t>≈</m:t>
                    </m:r>
                    <m:sSup>
                      <m:sSupPr>
                        <m:ctrlPr>
                          <a:rPr lang="en-US" altLang="ja-JP" i="1" smtClean="0">
                            <a:solidFill>
                              <a:srgbClr val="FF0000"/>
                            </a:solidFill>
                            <a:latin typeface="Cambria Math"/>
                            <a:ea typeface="Cambria Math"/>
                          </a:rPr>
                        </m:ctrlPr>
                      </m:sSupPr>
                      <m:e>
                        <m:r>
                          <a:rPr lang="en-US" altLang="ja-JP" i="1">
                            <a:solidFill>
                              <a:srgbClr val="FF0000"/>
                            </a:solidFill>
                            <a:latin typeface="Cambria Math"/>
                            <a:ea typeface="Cambria Math"/>
                          </a:rPr>
                          <m:t>10</m:t>
                        </m:r>
                      </m:e>
                      <m:sup>
                        <m:r>
                          <a:rPr lang="en-US" altLang="ja-JP" i="1">
                            <a:solidFill>
                              <a:srgbClr val="FF0000"/>
                            </a:solidFill>
                            <a:latin typeface="Cambria Math"/>
                            <a:ea typeface="Cambria Math"/>
                          </a:rPr>
                          <m:t>−32</m:t>
                        </m:r>
                      </m:sup>
                    </m:sSup>
                    <m:r>
                      <a:rPr lang="en-US" altLang="ja-JP" b="0" i="0" smtClean="0">
                        <a:solidFill>
                          <a:srgbClr val="FF0000"/>
                        </a:solidFill>
                        <a:latin typeface="Cambria Math"/>
                        <a:ea typeface="Cambria Math"/>
                      </a:rPr>
                      <m:t> </m:t>
                    </m:r>
                    <m:r>
                      <m:rPr>
                        <m:sty m:val="p"/>
                      </m:rPr>
                      <a:rPr lang="en-US" altLang="ja-JP">
                        <a:latin typeface="Cambria Math"/>
                        <a:ea typeface="Cambria Math"/>
                      </a:rPr>
                      <m:t>erg</m:t>
                    </m:r>
                    <m:r>
                      <a:rPr lang="en-US" altLang="ja-JP" i="1">
                        <a:latin typeface="Cambria Math"/>
                        <a:ea typeface="Cambria Math"/>
                      </a:rPr>
                      <m:t> </m:t>
                    </m:r>
                    <m:sSup>
                      <m:sSupPr>
                        <m:ctrlPr>
                          <a:rPr lang="en-US" altLang="ja-JP" i="1">
                            <a:latin typeface="Cambria Math"/>
                            <a:ea typeface="Cambria Math"/>
                          </a:rPr>
                        </m:ctrlPr>
                      </m:sSupPr>
                      <m:e>
                        <m:r>
                          <m:rPr>
                            <m:sty m:val="p"/>
                          </m:rPr>
                          <a:rPr lang="en-US" altLang="ja-JP">
                            <a:latin typeface="Cambria Math"/>
                            <a:ea typeface="Cambria Math"/>
                          </a:rPr>
                          <m:t>cm</m:t>
                        </m:r>
                      </m:e>
                      <m:sup>
                        <m:r>
                          <a:rPr lang="en-US" altLang="ja-JP" i="1">
                            <a:latin typeface="Cambria Math"/>
                            <a:ea typeface="Cambria Math"/>
                          </a:rPr>
                          <m:t>−3</m:t>
                        </m:r>
                      </m:sup>
                    </m:sSup>
                    <m:sSup>
                      <m:sSupPr>
                        <m:ctrlPr>
                          <a:rPr lang="en-US" altLang="ja-JP" i="1">
                            <a:latin typeface="Cambria Math"/>
                            <a:ea typeface="Cambria Math"/>
                          </a:rPr>
                        </m:ctrlPr>
                      </m:sSupPr>
                      <m:e>
                        <m:r>
                          <m:rPr>
                            <m:sty m:val="p"/>
                          </m:rPr>
                          <a:rPr lang="en-US" altLang="ja-JP">
                            <a:latin typeface="Cambria Math"/>
                            <a:ea typeface="Cambria Math"/>
                          </a:rPr>
                          <m:t>s</m:t>
                        </m:r>
                      </m:e>
                      <m:sup>
                        <m:r>
                          <a:rPr lang="en-US" altLang="ja-JP" i="1">
                            <a:latin typeface="Cambria Math"/>
                            <a:ea typeface="Cambria Math"/>
                          </a:rPr>
                          <m:t>−1</m:t>
                        </m:r>
                      </m:sup>
                    </m:sSup>
                  </m:oMath>
                </a14:m>
                <a:r>
                  <a:rPr lang="en-US" altLang="ja-JP" dirty="0"/>
                  <a:t>    </a:t>
                </a:r>
                <a:endParaRPr lang="en-US" altLang="ja-JP" dirty="0" smtClean="0"/>
              </a:p>
              <a:p>
                <a:pPr marL="457200" lvl="1" indent="0">
                  <a:buNone/>
                </a:pPr>
                <a:r>
                  <a:rPr lang="en-US" altLang="ja-JP" dirty="0"/>
                  <a:t> </a:t>
                </a:r>
                <a:r>
                  <a:rPr lang="en-US" altLang="ja-JP" dirty="0" smtClean="0"/>
                  <a:t>        stellar light  (IR &amp; optical background)</a:t>
                </a:r>
                <a:endParaRPr lang="en-US" altLang="ja-JP" dirty="0"/>
              </a:p>
              <a:p>
                <a:pPr lvl="1"/>
                <a14:m>
                  <m:oMath xmlns:m="http://schemas.openxmlformats.org/officeDocument/2006/math">
                    <m:sSub>
                      <m:sSubPr>
                        <m:ctrlPr>
                          <a:rPr lang="en-US" altLang="ja-JP" i="1">
                            <a:latin typeface="Cambria Math"/>
                          </a:rPr>
                        </m:ctrlPr>
                      </m:sSubPr>
                      <m:e>
                        <m:r>
                          <a:rPr lang="ja-JP" altLang="en-US" i="1">
                            <a:latin typeface="Cambria Math"/>
                          </a:rPr>
                          <m:t>𝜖</m:t>
                        </m:r>
                      </m:e>
                      <m:sub>
                        <m:r>
                          <a:rPr lang="en-US" altLang="ja-JP" i="1">
                            <a:latin typeface="Cambria Math"/>
                          </a:rPr>
                          <m:t>𝑆𝑁</m:t>
                        </m:r>
                      </m:sub>
                    </m:sSub>
                    <m:r>
                      <a:rPr lang="en-US" altLang="ja-JP" i="1">
                        <a:latin typeface="Cambria Math"/>
                        <a:ea typeface="Cambria Math"/>
                      </a:rPr>
                      <m:t>≈</m:t>
                    </m:r>
                    <m:sSup>
                      <m:sSupPr>
                        <m:ctrlPr>
                          <a:rPr lang="en-US" altLang="ja-JP" i="1" smtClean="0">
                            <a:solidFill>
                              <a:srgbClr val="FF0000"/>
                            </a:solidFill>
                            <a:latin typeface="Cambria Math"/>
                            <a:ea typeface="Cambria Math"/>
                          </a:rPr>
                        </m:ctrlPr>
                      </m:sSupPr>
                      <m:e>
                        <m:r>
                          <a:rPr lang="en-US" altLang="ja-JP" i="1">
                            <a:solidFill>
                              <a:srgbClr val="FF0000"/>
                            </a:solidFill>
                            <a:latin typeface="Cambria Math"/>
                            <a:ea typeface="Cambria Math"/>
                          </a:rPr>
                          <m:t>10</m:t>
                        </m:r>
                      </m:e>
                      <m:sup>
                        <m:r>
                          <a:rPr lang="en-US" altLang="ja-JP" i="1">
                            <a:solidFill>
                              <a:srgbClr val="FF0000"/>
                            </a:solidFill>
                            <a:latin typeface="Cambria Math"/>
                            <a:ea typeface="Cambria Math"/>
                          </a:rPr>
                          <m:t>−35</m:t>
                        </m:r>
                      </m:sup>
                    </m:sSup>
                    <m:r>
                      <a:rPr lang="en-US" altLang="ja-JP" b="0" i="0" smtClean="0">
                        <a:solidFill>
                          <a:srgbClr val="FF0000"/>
                        </a:solidFill>
                        <a:latin typeface="Cambria Math"/>
                        <a:ea typeface="Cambria Math"/>
                      </a:rPr>
                      <m:t> </m:t>
                    </m:r>
                    <m:r>
                      <m:rPr>
                        <m:sty m:val="p"/>
                      </m:rPr>
                      <a:rPr lang="en-US" altLang="ja-JP">
                        <a:latin typeface="Cambria Math"/>
                        <a:ea typeface="Cambria Math"/>
                      </a:rPr>
                      <m:t>erg</m:t>
                    </m:r>
                    <m:r>
                      <a:rPr lang="en-US" altLang="ja-JP" i="1">
                        <a:latin typeface="Cambria Math"/>
                        <a:ea typeface="Cambria Math"/>
                      </a:rPr>
                      <m:t> </m:t>
                    </m:r>
                    <m:sSup>
                      <m:sSupPr>
                        <m:ctrlPr>
                          <a:rPr lang="en-US" altLang="ja-JP" i="1">
                            <a:latin typeface="Cambria Math"/>
                            <a:ea typeface="Cambria Math"/>
                          </a:rPr>
                        </m:ctrlPr>
                      </m:sSupPr>
                      <m:e>
                        <m:r>
                          <m:rPr>
                            <m:sty m:val="p"/>
                          </m:rPr>
                          <a:rPr lang="en-US" altLang="ja-JP">
                            <a:latin typeface="Cambria Math"/>
                            <a:ea typeface="Cambria Math"/>
                          </a:rPr>
                          <m:t>cm</m:t>
                        </m:r>
                      </m:e>
                      <m:sup>
                        <m:r>
                          <a:rPr lang="en-US" altLang="ja-JP" i="1">
                            <a:latin typeface="Cambria Math"/>
                            <a:ea typeface="Cambria Math"/>
                          </a:rPr>
                          <m:t>−3</m:t>
                        </m:r>
                      </m:sup>
                    </m:sSup>
                    <m:sSup>
                      <m:sSupPr>
                        <m:ctrlPr>
                          <a:rPr lang="en-US" altLang="ja-JP" i="1">
                            <a:latin typeface="Cambria Math"/>
                            <a:ea typeface="Cambria Math"/>
                          </a:rPr>
                        </m:ctrlPr>
                      </m:sSupPr>
                      <m:e>
                        <m:r>
                          <m:rPr>
                            <m:sty m:val="p"/>
                          </m:rPr>
                          <a:rPr lang="en-US" altLang="ja-JP">
                            <a:latin typeface="Cambria Math"/>
                            <a:ea typeface="Cambria Math"/>
                          </a:rPr>
                          <m:t>s</m:t>
                        </m:r>
                      </m:e>
                      <m:sup>
                        <m:r>
                          <a:rPr lang="en-US" altLang="ja-JP" i="1">
                            <a:latin typeface="Cambria Math"/>
                            <a:ea typeface="Cambria Math"/>
                          </a:rPr>
                          <m:t>−1</m:t>
                        </m:r>
                      </m:sup>
                    </m:sSup>
                  </m:oMath>
                </a14:m>
                <a:r>
                  <a:rPr lang="en-US" altLang="ja-JP" dirty="0"/>
                  <a:t>     cosmic rays</a:t>
                </a:r>
              </a:p>
              <a:p>
                <a:pPr lvl="1"/>
                <a14:m>
                  <m:oMath xmlns:m="http://schemas.openxmlformats.org/officeDocument/2006/math">
                    <m:sSub>
                      <m:sSubPr>
                        <m:ctrlPr>
                          <a:rPr lang="en-US" altLang="ja-JP" i="1">
                            <a:latin typeface="Cambria Math"/>
                          </a:rPr>
                        </m:ctrlPr>
                      </m:sSubPr>
                      <m:e>
                        <m:r>
                          <a:rPr lang="ja-JP" altLang="en-US" i="1">
                            <a:latin typeface="Cambria Math"/>
                          </a:rPr>
                          <m:t>𝜖</m:t>
                        </m:r>
                      </m:e>
                      <m:sub>
                        <m:r>
                          <a:rPr lang="en-US" altLang="ja-JP" i="1">
                            <a:latin typeface="Cambria Math"/>
                          </a:rPr>
                          <m:t>𝐵𝐻</m:t>
                        </m:r>
                      </m:sub>
                    </m:sSub>
                    <m:r>
                      <a:rPr lang="en-US" altLang="ja-JP" i="1">
                        <a:latin typeface="Cambria Math"/>
                        <a:ea typeface="Cambria Math"/>
                      </a:rPr>
                      <m:t>≈</m:t>
                    </m:r>
                    <m:sSup>
                      <m:sSupPr>
                        <m:ctrlPr>
                          <a:rPr lang="en-US" altLang="ja-JP" i="1" smtClean="0">
                            <a:solidFill>
                              <a:srgbClr val="FF0000"/>
                            </a:solidFill>
                            <a:latin typeface="Cambria Math"/>
                            <a:ea typeface="Cambria Math"/>
                          </a:rPr>
                        </m:ctrlPr>
                      </m:sSupPr>
                      <m:e>
                        <m:r>
                          <a:rPr lang="en-US" altLang="ja-JP" i="1">
                            <a:solidFill>
                              <a:srgbClr val="FF0000"/>
                            </a:solidFill>
                            <a:latin typeface="Cambria Math"/>
                            <a:ea typeface="Cambria Math"/>
                          </a:rPr>
                          <m:t>10</m:t>
                        </m:r>
                      </m:e>
                      <m:sup>
                        <m:r>
                          <a:rPr lang="en-US" altLang="ja-JP" i="1">
                            <a:solidFill>
                              <a:srgbClr val="FF0000"/>
                            </a:solidFill>
                            <a:latin typeface="Cambria Math"/>
                            <a:ea typeface="Cambria Math"/>
                          </a:rPr>
                          <m:t>−34</m:t>
                        </m:r>
                      </m:sup>
                    </m:sSup>
                    <m:r>
                      <a:rPr lang="en-US" altLang="ja-JP" b="0" i="0" smtClean="0">
                        <a:solidFill>
                          <a:srgbClr val="FF0000"/>
                        </a:solidFill>
                        <a:latin typeface="Cambria Math"/>
                        <a:ea typeface="Cambria Math"/>
                      </a:rPr>
                      <m:t> </m:t>
                    </m:r>
                    <m:r>
                      <m:rPr>
                        <m:sty m:val="p"/>
                      </m:rPr>
                      <a:rPr lang="en-US" altLang="ja-JP" i="0">
                        <a:latin typeface="Cambria Math"/>
                        <a:ea typeface="Cambria Math"/>
                      </a:rPr>
                      <m:t>erg</m:t>
                    </m:r>
                    <m:r>
                      <a:rPr lang="en-US" altLang="ja-JP" i="0">
                        <a:latin typeface="Cambria Math"/>
                        <a:ea typeface="Cambria Math"/>
                      </a:rPr>
                      <m:t> </m:t>
                    </m:r>
                    <m:sSup>
                      <m:sSupPr>
                        <m:ctrlPr>
                          <a:rPr lang="en-US" altLang="ja-JP" i="1">
                            <a:latin typeface="Cambria Math"/>
                            <a:ea typeface="Cambria Math"/>
                          </a:rPr>
                        </m:ctrlPr>
                      </m:sSupPr>
                      <m:e>
                        <m:r>
                          <m:rPr>
                            <m:sty m:val="p"/>
                          </m:rPr>
                          <a:rPr lang="en-US" altLang="ja-JP" i="0">
                            <a:latin typeface="Cambria Math"/>
                            <a:ea typeface="Cambria Math"/>
                          </a:rPr>
                          <m:t>cm</m:t>
                        </m:r>
                      </m:e>
                      <m:sup>
                        <m:r>
                          <a:rPr lang="en-US" altLang="ja-JP" i="0">
                            <a:latin typeface="Cambria Math"/>
                            <a:ea typeface="Cambria Math"/>
                          </a:rPr>
                          <m:t>−3</m:t>
                        </m:r>
                      </m:sup>
                    </m:sSup>
                    <m:sSup>
                      <m:sSupPr>
                        <m:ctrlPr>
                          <a:rPr lang="en-US" altLang="ja-JP" i="1">
                            <a:latin typeface="Cambria Math"/>
                            <a:ea typeface="Cambria Math"/>
                          </a:rPr>
                        </m:ctrlPr>
                      </m:sSupPr>
                      <m:e>
                        <m:r>
                          <m:rPr>
                            <m:sty m:val="p"/>
                          </m:rPr>
                          <a:rPr lang="en-US" altLang="ja-JP" i="0">
                            <a:latin typeface="Cambria Math"/>
                            <a:ea typeface="Cambria Math"/>
                          </a:rPr>
                          <m:t>s</m:t>
                        </m:r>
                      </m:e>
                      <m:sup>
                        <m:r>
                          <a:rPr lang="en-US" altLang="ja-JP" i="0">
                            <a:latin typeface="Cambria Math"/>
                            <a:ea typeface="Cambria Math"/>
                          </a:rPr>
                          <m:t>−1</m:t>
                        </m:r>
                      </m:sup>
                    </m:sSup>
                  </m:oMath>
                </a14:m>
                <a:r>
                  <a:rPr lang="en-US" altLang="ja-JP" dirty="0"/>
                  <a:t>    </a:t>
                </a:r>
                <a:endParaRPr lang="en-US" altLang="ja-JP" dirty="0" smtClean="0"/>
              </a:p>
              <a:p>
                <a:pPr marL="457200" lvl="1" indent="0">
                  <a:buNone/>
                </a:pPr>
                <a:r>
                  <a:rPr lang="en-US" altLang="ja-JP" dirty="0"/>
                  <a:t> </a:t>
                </a:r>
                <a:r>
                  <a:rPr lang="en-US" altLang="ja-JP" dirty="0" smtClean="0"/>
                  <a:t>        </a:t>
                </a:r>
                <a:r>
                  <a:rPr lang="en-US" altLang="ja-JP" dirty="0" err="1" smtClean="0"/>
                  <a:t>Seyfert</a:t>
                </a:r>
                <a:r>
                  <a:rPr lang="en-US" altLang="ja-JP" dirty="0" smtClean="0"/>
                  <a:t> </a:t>
                </a:r>
                <a:r>
                  <a:rPr lang="en-US" altLang="ja-JP" dirty="0"/>
                  <a:t>galaxies </a:t>
                </a:r>
                <a:r>
                  <a:rPr lang="en-US" altLang="ja-JP" dirty="0" smtClean="0"/>
                  <a:t>(X-ray background)</a:t>
                </a:r>
                <a:endParaRPr lang="en-US" altLang="ja-JP" dirty="0"/>
              </a:p>
              <a:p>
                <a:pPr lvl="1"/>
                <a14:m>
                  <m:oMath xmlns:m="http://schemas.openxmlformats.org/officeDocument/2006/math">
                    <m:sSub>
                      <m:sSubPr>
                        <m:ctrlPr>
                          <a:rPr lang="en-US" altLang="ja-JP" i="1">
                            <a:latin typeface="Cambria Math"/>
                          </a:rPr>
                        </m:ctrlPr>
                      </m:sSubPr>
                      <m:e>
                        <m:r>
                          <a:rPr lang="ja-JP" altLang="en-US" i="1">
                            <a:latin typeface="Cambria Math"/>
                          </a:rPr>
                          <m:t>𝜖</m:t>
                        </m:r>
                      </m:e>
                      <m:sub>
                        <m:r>
                          <a:rPr lang="en-US" altLang="ja-JP" i="1">
                            <a:latin typeface="Cambria Math"/>
                          </a:rPr>
                          <m:t>𝑅𝐺</m:t>
                        </m:r>
                      </m:sub>
                    </m:sSub>
                    <m:r>
                      <a:rPr lang="en-US" altLang="ja-JP" i="1">
                        <a:latin typeface="Cambria Math"/>
                        <a:ea typeface="Cambria Math"/>
                      </a:rPr>
                      <m:t>≈</m:t>
                    </m:r>
                    <m:sSup>
                      <m:sSupPr>
                        <m:ctrlPr>
                          <a:rPr lang="en-US" altLang="ja-JP" i="1" smtClean="0">
                            <a:solidFill>
                              <a:srgbClr val="FF0000"/>
                            </a:solidFill>
                            <a:latin typeface="Cambria Math"/>
                            <a:ea typeface="Cambria Math"/>
                          </a:rPr>
                        </m:ctrlPr>
                      </m:sSupPr>
                      <m:e>
                        <m:r>
                          <a:rPr lang="en-US" altLang="ja-JP" i="1">
                            <a:solidFill>
                              <a:srgbClr val="FF0000"/>
                            </a:solidFill>
                            <a:latin typeface="Cambria Math"/>
                            <a:ea typeface="Cambria Math"/>
                          </a:rPr>
                          <m:t>10</m:t>
                        </m:r>
                      </m:e>
                      <m:sup>
                        <m:r>
                          <a:rPr lang="en-US" altLang="ja-JP" i="1">
                            <a:solidFill>
                              <a:srgbClr val="FF0000"/>
                            </a:solidFill>
                            <a:latin typeface="Cambria Math"/>
                            <a:ea typeface="Cambria Math"/>
                          </a:rPr>
                          <m:t>−36</m:t>
                        </m:r>
                      </m:sup>
                    </m:sSup>
                    <m:r>
                      <a:rPr lang="en-US" altLang="ja-JP" b="0" i="0" smtClean="0">
                        <a:solidFill>
                          <a:srgbClr val="FF0000"/>
                        </a:solidFill>
                        <a:latin typeface="Cambria Math"/>
                        <a:ea typeface="Cambria Math"/>
                      </a:rPr>
                      <m:t>  </m:t>
                    </m:r>
                    <m:r>
                      <m:rPr>
                        <m:sty m:val="p"/>
                      </m:rPr>
                      <a:rPr lang="en-US" altLang="ja-JP" i="0">
                        <a:latin typeface="Cambria Math"/>
                        <a:ea typeface="Cambria Math"/>
                      </a:rPr>
                      <m:t>erg</m:t>
                    </m:r>
                    <m:r>
                      <a:rPr lang="en-US" altLang="ja-JP" i="0">
                        <a:latin typeface="Cambria Math"/>
                        <a:ea typeface="Cambria Math"/>
                      </a:rPr>
                      <m:t> </m:t>
                    </m:r>
                    <m:sSup>
                      <m:sSupPr>
                        <m:ctrlPr>
                          <a:rPr lang="en-US" altLang="ja-JP" i="1">
                            <a:latin typeface="Cambria Math"/>
                            <a:ea typeface="Cambria Math"/>
                          </a:rPr>
                        </m:ctrlPr>
                      </m:sSupPr>
                      <m:e>
                        <m:r>
                          <m:rPr>
                            <m:sty m:val="p"/>
                          </m:rPr>
                          <a:rPr lang="en-US" altLang="ja-JP" i="0">
                            <a:latin typeface="Cambria Math"/>
                            <a:ea typeface="Cambria Math"/>
                          </a:rPr>
                          <m:t>cm</m:t>
                        </m:r>
                      </m:e>
                      <m:sup>
                        <m:r>
                          <a:rPr lang="en-US" altLang="ja-JP" i="0">
                            <a:latin typeface="Cambria Math"/>
                            <a:ea typeface="Cambria Math"/>
                          </a:rPr>
                          <m:t>−3</m:t>
                        </m:r>
                      </m:sup>
                    </m:sSup>
                    <m:sSup>
                      <m:sSupPr>
                        <m:ctrlPr>
                          <a:rPr lang="en-US" altLang="ja-JP" i="1">
                            <a:latin typeface="Cambria Math"/>
                            <a:ea typeface="Cambria Math"/>
                          </a:rPr>
                        </m:ctrlPr>
                      </m:sSupPr>
                      <m:e>
                        <m:r>
                          <m:rPr>
                            <m:sty m:val="p"/>
                          </m:rPr>
                          <a:rPr lang="en-US" altLang="ja-JP" i="0">
                            <a:latin typeface="Cambria Math"/>
                            <a:ea typeface="Cambria Math"/>
                          </a:rPr>
                          <m:t>s</m:t>
                        </m:r>
                      </m:e>
                      <m:sup>
                        <m:r>
                          <a:rPr lang="en-US" altLang="ja-JP" i="0">
                            <a:latin typeface="Cambria Math"/>
                            <a:ea typeface="Cambria Math"/>
                          </a:rPr>
                          <m:t>−1</m:t>
                        </m:r>
                      </m:sup>
                    </m:sSup>
                  </m:oMath>
                </a14:m>
                <a:r>
                  <a:rPr lang="en-US" altLang="ja-JP" dirty="0"/>
                  <a:t>     Radio galaxies</a:t>
                </a:r>
              </a:p>
              <a:p>
                <a:pPr lvl="1"/>
                <a14:m>
                  <m:oMath xmlns:m="http://schemas.openxmlformats.org/officeDocument/2006/math">
                    <m:sSub>
                      <m:sSubPr>
                        <m:ctrlPr>
                          <a:rPr lang="en-US" altLang="ja-JP" i="1">
                            <a:latin typeface="Cambria Math"/>
                          </a:rPr>
                        </m:ctrlPr>
                      </m:sSubPr>
                      <m:e>
                        <m:r>
                          <a:rPr lang="ja-JP" altLang="en-US" i="1">
                            <a:latin typeface="Cambria Math"/>
                          </a:rPr>
                          <m:t>𝜖</m:t>
                        </m:r>
                      </m:e>
                      <m:sub>
                        <m:r>
                          <a:rPr lang="en-US" altLang="ja-JP" i="1">
                            <a:latin typeface="Cambria Math"/>
                          </a:rPr>
                          <m:t>𝐺𝑅𝐵</m:t>
                        </m:r>
                      </m:sub>
                    </m:sSub>
                    <m:r>
                      <a:rPr lang="en-US" altLang="ja-JP" i="1">
                        <a:latin typeface="Cambria Math"/>
                        <a:ea typeface="Cambria Math"/>
                      </a:rPr>
                      <m:t>≈</m:t>
                    </m:r>
                    <m:sSup>
                      <m:sSupPr>
                        <m:ctrlPr>
                          <a:rPr lang="en-US" altLang="ja-JP" i="1" smtClean="0">
                            <a:solidFill>
                              <a:srgbClr val="FF0000"/>
                            </a:solidFill>
                            <a:latin typeface="Cambria Math"/>
                            <a:ea typeface="Cambria Math"/>
                          </a:rPr>
                        </m:ctrlPr>
                      </m:sSupPr>
                      <m:e>
                        <m:r>
                          <a:rPr lang="en-US" altLang="ja-JP" i="1">
                            <a:solidFill>
                              <a:srgbClr val="FF0000"/>
                            </a:solidFill>
                            <a:latin typeface="Cambria Math"/>
                            <a:ea typeface="Cambria Math"/>
                          </a:rPr>
                          <m:t>10</m:t>
                        </m:r>
                      </m:e>
                      <m:sup>
                        <m:r>
                          <a:rPr lang="en-US" altLang="ja-JP" i="1">
                            <a:solidFill>
                              <a:srgbClr val="FF0000"/>
                            </a:solidFill>
                            <a:latin typeface="Cambria Math"/>
                            <a:ea typeface="Cambria Math"/>
                          </a:rPr>
                          <m:t>−3</m:t>
                        </m:r>
                        <m:r>
                          <a:rPr lang="en-US" altLang="ja-JP" b="0" i="1" smtClean="0">
                            <a:solidFill>
                              <a:srgbClr val="FF0000"/>
                            </a:solidFill>
                            <a:latin typeface="Cambria Math"/>
                            <a:ea typeface="Cambria Math"/>
                          </a:rPr>
                          <m:t>8</m:t>
                        </m:r>
                      </m:sup>
                    </m:sSup>
                    <m:r>
                      <a:rPr lang="en-US" altLang="ja-JP" b="0" i="1" smtClean="0">
                        <a:latin typeface="Cambria Math"/>
                        <a:ea typeface="Cambria Math"/>
                      </a:rPr>
                      <m:t> </m:t>
                    </m:r>
                    <m:r>
                      <m:rPr>
                        <m:sty m:val="p"/>
                      </m:rPr>
                      <a:rPr lang="en-US" altLang="ja-JP" i="0">
                        <a:latin typeface="Cambria Math"/>
                        <a:ea typeface="Cambria Math"/>
                      </a:rPr>
                      <m:t>erg</m:t>
                    </m:r>
                    <m:r>
                      <a:rPr lang="en-US" altLang="ja-JP" i="0">
                        <a:latin typeface="Cambria Math"/>
                        <a:ea typeface="Cambria Math"/>
                      </a:rPr>
                      <m:t> </m:t>
                    </m:r>
                    <m:sSup>
                      <m:sSupPr>
                        <m:ctrlPr>
                          <a:rPr lang="en-US" altLang="ja-JP" i="1">
                            <a:latin typeface="Cambria Math"/>
                            <a:ea typeface="Cambria Math"/>
                          </a:rPr>
                        </m:ctrlPr>
                      </m:sSupPr>
                      <m:e>
                        <m:r>
                          <m:rPr>
                            <m:sty m:val="p"/>
                          </m:rPr>
                          <a:rPr lang="en-US" altLang="ja-JP" i="0">
                            <a:latin typeface="Cambria Math"/>
                            <a:ea typeface="Cambria Math"/>
                          </a:rPr>
                          <m:t>cm</m:t>
                        </m:r>
                      </m:e>
                      <m:sup>
                        <m:r>
                          <a:rPr lang="en-US" altLang="ja-JP" i="0">
                            <a:latin typeface="Cambria Math"/>
                            <a:ea typeface="Cambria Math"/>
                          </a:rPr>
                          <m:t>−3</m:t>
                        </m:r>
                      </m:sup>
                    </m:sSup>
                    <m:sSup>
                      <m:sSupPr>
                        <m:ctrlPr>
                          <a:rPr lang="en-US" altLang="ja-JP" i="1">
                            <a:latin typeface="Cambria Math"/>
                            <a:ea typeface="Cambria Math"/>
                          </a:rPr>
                        </m:ctrlPr>
                      </m:sSupPr>
                      <m:e>
                        <m:r>
                          <m:rPr>
                            <m:sty m:val="p"/>
                          </m:rPr>
                          <a:rPr lang="en-US" altLang="ja-JP" i="0">
                            <a:latin typeface="Cambria Math"/>
                            <a:ea typeface="Cambria Math"/>
                          </a:rPr>
                          <m:t>s</m:t>
                        </m:r>
                      </m:e>
                      <m:sup>
                        <m:r>
                          <a:rPr lang="en-US" altLang="ja-JP" i="0">
                            <a:latin typeface="Cambria Math"/>
                            <a:ea typeface="Cambria Math"/>
                          </a:rPr>
                          <m:t>−1</m:t>
                        </m:r>
                      </m:sup>
                    </m:sSup>
                  </m:oMath>
                </a14:m>
                <a:r>
                  <a:rPr lang="ja-JP" altLang="en-US" dirty="0"/>
                  <a:t>     </a:t>
                </a:r>
                <a:endParaRPr lang="en-US" altLang="ja-JP" dirty="0"/>
              </a:p>
              <a:p>
                <a:pPr marL="457200" lvl="1" indent="0">
                  <a:buNone/>
                </a:pPr>
                <a:r>
                  <a:rPr lang="en-US" altLang="ja-JP" dirty="0" smtClean="0"/>
                  <a:t>      Gamma-Ray Bursts </a:t>
                </a:r>
              </a:p>
              <a:p>
                <a:pPr marL="457200" lvl="1" indent="0">
                  <a:buNone/>
                </a:pPr>
                <a:r>
                  <a:rPr lang="en-US" altLang="ja-JP" dirty="0" smtClean="0">
                    <a:solidFill>
                      <a:srgbClr val="7030A0"/>
                    </a:solidFill>
                  </a:rPr>
                  <a:t>(</a:t>
                </a:r>
                <a:r>
                  <a:rPr lang="ja-JP" altLang="en-US" dirty="0" smtClean="0">
                    <a:solidFill>
                      <a:srgbClr val="7030A0"/>
                    </a:solidFill>
                  </a:rPr>
                  <a:t>赤方偏移分布に依存：多くの場合過大評価している）</a:t>
                </a:r>
                <a:endParaRPr lang="ja-JP" altLang="en-US" dirty="0">
                  <a:solidFill>
                    <a:srgbClr val="7030A0"/>
                  </a:solidFill>
                </a:endParaRPr>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42944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GRB</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dirty="0" smtClean="0"/>
                  <a:t>生成率</a:t>
                </a:r>
                <a:r>
                  <a:rPr lang="ja-JP" altLang="en-US" dirty="0"/>
                  <a:t>は</a:t>
                </a:r>
                <a:r>
                  <a:rPr lang="ja-JP" altLang="en-US" dirty="0" smtClean="0"/>
                  <a:t>不足</a:t>
                </a:r>
                <a:endParaRPr lang="en-US" altLang="ja-JP" dirty="0" smtClean="0"/>
              </a:p>
              <a:p>
                <a:r>
                  <a:rPr lang="ja-JP" altLang="en-US" dirty="0" smtClean="0"/>
                  <a:t>１回の</a:t>
                </a:r>
                <a:r>
                  <a:rPr lang="en-US" altLang="ja-JP" dirty="0" smtClean="0"/>
                  <a:t>GRB</a:t>
                </a:r>
                <a:r>
                  <a:rPr lang="ja-JP" altLang="en-US" dirty="0" smtClean="0"/>
                  <a:t>が平均</a:t>
                </a:r>
                <a:r>
                  <a:rPr lang="en-US" altLang="ja-JP" dirty="0" smtClean="0"/>
                  <a:t>10</a:t>
                </a:r>
                <a:r>
                  <a:rPr lang="ja-JP" altLang="en-US" dirty="0" smtClean="0"/>
                  <a:t>万年間の</a:t>
                </a:r>
                <a:r>
                  <a:rPr lang="en-US" altLang="ja-JP" dirty="0" smtClean="0"/>
                  <a:t>UHECR</a:t>
                </a:r>
                <a:r>
                  <a:rPr lang="ja-JP" altLang="en-US" dirty="0" smtClean="0"/>
                  <a:t>を担う</a:t>
                </a:r>
                <a:endParaRPr lang="en-US" altLang="ja-JP" dirty="0" smtClean="0"/>
              </a:p>
              <a:p>
                <a:r>
                  <a:rPr kumimoji="1" lang="ja-JP" altLang="en-US" dirty="0" smtClean="0"/>
                  <a:t>定常等方的分布に</a:t>
                </a:r>
                <a:r>
                  <a:rPr kumimoji="1" lang="ja-JP" altLang="en-US" dirty="0"/>
                  <a:t>するために</a:t>
                </a:r>
                <a:r>
                  <a:rPr kumimoji="1" lang="ja-JP" altLang="en-US" dirty="0" smtClean="0"/>
                  <a:t>は銀河間磁場が必須</a:t>
                </a:r>
                <a:endParaRPr kumimoji="1" lang="en-US" altLang="ja-JP" dirty="0" smtClean="0"/>
              </a:p>
              <a:p>
                <a14:m>
                  <m:oMath xmlns:m="http://schemas.openxmlformats.org/officeDocument/2006/math">
                    <m:sSub>
                      <m:sSubPr>
                        <m:ctrlPr>
                          <a:rPr kumimoji="1" lang="en-US" altLang="ja-JP" i="1" smtClean="0">
                            <a:solidFill>
                              <a:srgbClr val="FF0000"/>
                            </a:solidFill>
                            <a:latin typeface="Cambria Math"/>
                          </a:rPr>
                        </m:ctrlPr>
                      </m:sSubPr>
                      <m:e>
                        <m:r>
                          <a:rPr kumimoji="1" lang="ja-JP" altLang="en-US" b="0" i="1" smtClean="0">
                            <a:solidFill>
                              <a:srgbClr val="FF0000"/>
                            </a:solidFill>
                            <a:latin typeface="Cambria Math"/>
                          </a:rPr>
                          <m:t>𝑟</m:t>
                        </m:r>
                      </m:e>
                      <m:sub>
                        <m:r>
                          <a:rPr kumimoji="1" lang="en-US" altLang="ja-JP" b="0" i="1" smtClean="0">
                            <a:solidFill>
                              <a:srgbClr val="FF0000"/>
                            </a:solidFill>
                            <a:latin typeface="Cambria Math"/>
                          </a:rPr>
                          <m:t>𝐿</m:t>
                        </m:r>
                      </m:sub>
                    </m:sSub>
                    <m:r>
                      <a:rPr kumimoji="1" lang="en-US" altLang="ja-JP" b="0" i="1" smtClean="0">
                        <a:solidFill>
                          <a:srgbClr val="FF0000"/>
                        </a:solidFill>
                        <a:latin typeface="Cambria Math"/>
                      </a:rPr>
                      <m:t>=</m:t>
                    </m:r>
                    <m:f>
                      <m:fPr>
                        <m:ctrlPr>
                          <a:rPr kumimoji="1" lang="en-US" altLang="ja-JP" b="0" i="1" smtClean="0">
                            <a:solidFill>
                              <a:srgbClr val="FF0000"/>
                            </a:solidFill>
                            <a:latin typeface="Cambria Math"/>
                          </a:rPr>
                        </m:ctrlPr>
                      </m:fPr>
                      <m:num>
                        <m:r>
                          <a:rPr kumimoji="1" lang="en-US" altLang="ja-JP" b="0" i="1" smtClean="0">
                            <a:solidFill>
                              <a:srgbClr val="FF0000"/>
                            </a:solidFill>
                            <a:latin typeface="Cambria Math"/>
                          </a:rPr>
                          <m:t>𝐸</m:t>
                        </m:r>
                      </m:num>
                      <m:den>
                        <m:r>
                          <a:rPr kumimoji="1" lang="en-US" altLang="ja-JP" b="0" i="1" smtClean="0">
                            <a:solidFill>
                              <a:srgbClr val="FF0000"/>
                            </a:solidFill>
                            <a:latin typeface="Cambria Math"/>
                          </a:rPr>
                          <m:t>𝑒𝐵</m:t>
                        </m:r>
                      </m:den>
                    </m:f>
                    <m:r>
                      <a:rPr kumimoji="1" lang="en-US" altLang="ja-JP" b="0" i="1" smtClean="0">
                        <a:solidFill>
                          <a:srgbClr val="FF0000"/>
                        </a:solidFill>
                        <a:latin typeface="Cambria Math"/>
                      </a:rPr>
                      <m:t>=100</m:t>
                    </m:r>
                    <m:f>
                      <m:fPr>
                        <m:ctrlPr>
                          <a:rPr kumimoji="1" lang="en-US" altLang="ja-JP" b="0" i="1" smtClean="0">
                            <a:solidFill>
                              <a:srgbClr val="FF0000"/>
                            </a:solidFill>
                            <a:latin typeface="Cambria Math"/>
                          </a:rPr>
                        </m:ctrlPr>
                      </m:fPr>
                      <m:num>
                        <m:r>
                          <a:rPr kumimoji="1" lang="en-US" altLang="ja-JP" b="0" i="1" smtClean="0">
                            <a:solidFill>
                              <a:srgbClr val="FF0000"/>
                            </a:solidFill>
                            <a:latin typeface="Cambria Math"/>
                          </a:rPr>
                          <m:t>𝐸</m:t>
                        </m:r>
                        <m:r>
                          <a:rPr kumimoji="1" lang="en-US" altLang="ja-JP" b="0" i="1" smtClean="0">
                            <a:solidFill>
                              <a:srgbClr val="FF0000"/>
                            </a:solidFill>
                            <a:latin typeface="Cambria Math"/>
                          </a:rPr>
                          <m:t>/</m:t>
                        </m:r>
                        <m:r>
                          <a:rPr kumimoji="1" lang="en-US" altLang="ja-JP" b="0" i="1" smtClean="0">
                            <a:solidFill>
                              <a:srgbClr val="FF0000"/>
                            </a:solidFill>
                            <a:latin typeface="Cambria Math"/>
                          </a:rPr>
                          <m:t>𝑍</m:t>
                        </m:r>
                      </m:num>
                      <m:den>
                        <m:sSup>
                          <m:sSupPr>
                            <m:ctrlPr>
                              <a:rPr kumimoji="1" lang="en-US" altLang="ja-JP" b="0" i="1" smtClean="0">
                                <a:solidFill>
                                  <a:srgbClr val="FF0000"/>
                                </a:solidFill>
                                <a:latin typeface="Cambria Math"/>
                              </a:rPr>
                            </m:ctrlPr>
                          </m:sSupPr>
                          <m:e>
                            <m:r>
                              <a:rPr kumimoji="1" lang="en-US" altLang="ja-JP" b="0" i="1" smtClean="0">
                                <a:solidFill>
                                  <a:srgbClr val="FF0000"/>
                                </a:solidFill>
                                <a:latin typeface="Cambria Math"/>
                              </a:rPr>
                              <m:t>10</m:t>
                            </m:r>
                          </m:e>
                          <m:sup>
                            <m:r>
                              <a:rPr kumimoji="1" lang="en-US" altLang="ja-JP" b="0" i="1" smtClean="0">
                                <a:solidFill>
                                  <a:srgbClr val="FF0000"/>
                                </a:solidFill>
                                <a:latin typeface="Cambria Math"/>
                              </a:rPr>
                              <m:t>20</m:t>
                            </m:r>
                          </m:sup>
                        </m:sSup>
                        <m:r>
                          <m:rPr>
                            <m:sty m:val="p"/>
                          </m:rPr>
                          <a:rPr kumimoji="1" lang="en-US" altLang="ja-JP" b="0" i="0" smtClean="0">
                            <a:solidFill>
                              <a:srgbClr val="FF0000"/>
                            </a:solidFill>
                            <a:latin typeface="Cambria Math"/>
                          </a:rPr>
                          <m:t>eV</m:t>
                        </m:r>
                      </m:den>
                    </m:f>
                    <m:f>
                      <m:fPr>
                        <m:ctrlPr>
                          <a:rPr kumimoji="1" lang="en-US" altLang="ja-JP" b="0" i="1" smtClean="0">
                            <a:solidFill>
                              <a:srgbClr val="FF0000"/>
                            </a:solidFill>
                            <a:latin typeface="Cambria Math"/>
                          </a:rPr>
                        </m:ctrlPr>
                      </m:fPr>
                      <m:num>
                        <m:r>
                          <a:rPr kumimoji="1" lang="en-US" altLang="ja-JP" b="0" i="1" smtClean="0">
                            <a:solidFill>
                              <a:srgbClr val="FF0000"/>
                            </a:solidFill>
                            <a:latin typeface="Cambria Math"/>
                          </a:rPr>
                          <m:t>1</m:t>
                        </m:r>
                        <m:r>
                          <m:rPr>
                            <m:sty m:val="p"/>
                          </m:rPr>
                          <a:rPr kumimoji="1" lang="en-US" altLang="ja-JP" b="0" i="0" smtClean="0">
                            <a:solidFill>
                              <a:srgbClr val="FF0000"/>
                            </a:solidFill>
                            <a:latin typeface="Cambria Math"/>
                          </a:rPr>
                          <m:t>nG</m:t>
                        </m:r>
                      </m:num>
                      <m:den>
                        <m:r>
                          <a:rPr kumimoji="1" lang="en-US" altLang="ja-JP" b="0" i="1" smtClean="0">
                            <a:solidFill>
                              <a:srgbClr val="FF0000"/>
                            </a:solidFill>
                            <a:latin typeface="Cambria Math"/>
                          </a:rPr>
                          <m:t>𝐵</m:t>
                        </m:r>
                      </m:den>
                    </m:f>
                    <m:r>
                      <m:rPr>
                        <m:sty m:val="p"/>
                      </m:rPr>
                      <a:rPr kumimoji="1" lang="en-US" altLang="ja-JP" b="0" i="0" smtClean="0">
                        <a:solidFill>
                          <a:srgbClr val="FF0000"/>
                        </a:solidFill>
                        <a:latin typeface="Cambria Math"/>
                      </a:rPr>
                      <m:t>Mpc</m:t>
                    </m:r>
                  </m:oMath>
                </a14:m>
                <a:endParaRPr kumimoji="1" lang="en-US" altLang="ja-JP" dirty="0" smtClean="0"/>
              </a:p>
              <a:p>
                <a:r>
                  <a:rPr lang="en-US" altLang="ja-JP" dirty="0" smtClean="0">
                    <a:solidFill>
                      <a:srgbClr val="7030A0"/>
                    </a:solidFill>
                  </a:rPr>
                  <a:t>0.1nG</a:t>
                </a:r>
                <a:r>
                  <a:rPr lang="ja-JP" altLang="en-US" dirty="0" smtClean="0">
                    <a:solidFill>
                      <a:srgbClr val="7030A0"/>
                    </a:solidFill>
                  </a:rPr>
                  <a:t>以下だと直進性が優勢となって非等方性、間歇性が出てくる</a:t>
                </a:r>
                <a:endParaRPr kumimoji="1" lang="ja-JP" altLang="en-US" dirty="0">
                  <a:solidFill>
                    <a:srgbClr val="7030A0"/>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630" t="-2426" r="-3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20529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galaxies</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dirty="0" smtClean="0"/>
              <a:t>normal galaxies</a:t>
            </a:r>
          </a:p>
          <a:p>
            <a:pPr lvl="1"/>
            <a:r>
              <a:rPr kumimoji="1" lang="ja-JP" altLang="en-US" dirty="0" smtClean="0"/>
              <a:t>数は多い</a:t>
            </a:r>
            <a:endParaRPr kumimoji="1" lang="en-US" altLang="ja-JP" dirty="0" smtClean="0"/>
          </a:p>
          <a:p>
            <a:pPr lvl="1"/>
            <a:r>
              <a:rPr kumimoji="1" lang="en-US" altLang="ja-JP" dirty="0" smtClean="0"/>
              <a:t>100</a:t>
            </a:r>
            <a:r>
              <a:rPr kumimoji="1" lang="el-GR" altLang="ja-JP" dirty="0" smtClean="0"/>
              <a:t>μ</a:t>
            </a:r>
            <a:r>
              <a:rPr kumimoji="1" lang="en-US" altLang="ja-JP" dirty="0" smtClean="0"/>
              <a:t>G</a:t>
            </a:r>
            <a:r>
              <a:rPr kumimoji="1" lang="ja-JP" altLang="en-US" dirty="0" smtClean="0"/>
              <a:t>程度の強い磁場があれば捕捉可能</a:t>
            </a:r>
            <a:endParaRPr kumimoji="1" lang="en-US" altLang="ja-JP" dirty="0" smtClean="0"/>
          </a:p>
          <a:p>
            <a:pPr lvl="1"/>
            <a:r>
              <a:rPr lang="en-US" altLang="ja-JP" dirty="0" smtClean="0"/>
              <a:t>our Galaxy</a:t>
            </a:r>
            <a:r>
              <a:rPr lang="ja-JP" altLang="en-US" dirty="0" smtClean="0"/>
              <a:t>でも閉じ込め限界近くまで加速している</a:t>
            </a:r>
            <a:endParaRPr kumimoji="1" lang="en-US" altLang="ja-JP" dirty="0" smtClean="0"/>
          </a:p>
          <a:p>
            <a:r>
              <a:rPr kumimoji="1" lang="en-US" altLang="ja-JP" dirty="0" smtClean="0"/>
              <a:t>clusters of galaxies </a:t>
            </a:r>
          </a:p>
          <a:p>
            <a:pPr lvl="1"/>
            <a:r>
              <a:rPr kumimoji="1" lang="ja-JP" altLang="en-US" dirty="0" smtClean="0"/>
              <a:t>深い重力ポテンシャルに捕捉された高温ガスと磁場が存在し、</a:t>
            </a:r>
            <a:r>
              <a:rPr lang="en-US" altLang="ja-JP" dirty="0" smtClean="0"/>
              <a:t>UHECR</a:t>
            </a:r>
            <a:r>
              <a:rPr lang="ja-JP" altLang="en-US" dirty="0" smtClean="0"/>
              <a:t>を閉じ込められる。</a:t>
            </a:r>
            <a:endParaRPr lang="en-US" altLang="ja-JP" dirty="0" smtClean="0"/>
          </a:p>
          <a:p>
            <a:pPr lvl="1"/>
            <a:r>
              <a:rPr lang="ja-JP" altLang="en-US" dirty="0"/>
              <a:t>これまでのところ</a:t>
            </a:r>
            <a:r>
              <a:rPr lang="ja-JP" altLang="en-US" dirty="0" smtClean="0"/>
              <a:t>ハドロン</a:t>
            </a:r>
            <a:r>
              <a:rPr lang="ja-JP" altLang="en-US" dirty="0"/>
              <a:t>加速の</a:t>
            </a:r>
            <a:r>
              <a:rPr lang="ja-JP" altLang="en-US" dirty="0" smtClean="0"/>
              <a:t>証拠なし</a:t>
            </a:r>
            <a:endParaRPr lang="en-US" altLang="ja-JP" dirty="0" smtClean="0"/>
          </a:p>
          <a:p>
            <a:pPr lvl="1"/>
            <a:r>
              <a:rPr lang="ja-JP" altLang="en-US" dirty="0"/>
              <a:t>近傍の源の</a:t>
            </a:r>
            <a:r>
              <a:rPr lang="ja-JP" altLang="en-US" dirty="0" smtClean="0"/>
              <a:t>数がわずか</a:t>
            </a:r>
            <a:endParaRPr lang="en-US" altLang="ja-JP" dirty="0" smtClean="0"/>
          </a:p>
          <a:p>
            <a:pPr lvl="1"/>
            <a:endParaRPr kumimoji="1" lang="ja-JP" altLang="en-US" dirty="0"/>
          </a:p>
        </p:txBody>
      </p:sp>
    </p:spTree>
    <p:extLst>
      <p:ext uri="{BB962C8B-B14F-4D97-AF65-F5344CB8AC3E}">
        <p14:creationId xmlns:p14="http://schemas.microsoft.com/office/powerpoint/2010/main" val="3510174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active galaxies</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en-US" altLang="ja-JP" dirty="0" err="1" smtClean="0"/>
              <a:t>Seyfert</a:t>
            </a:r>
            <a:r>
              <a:rPr kumimoji="1" lang="en-US" altLang="ja-JP" dirty="0" smtClean="0"/>
              <a:t> galaxies</a:t>
            </a:r>
          </a:p>
          <a:p>
            <a:pPr lvl="1"/>
            <a:r>
              <a:rPr lang="ja-JP" altLang="en-US" dirty="0" smtClean="0"/>
              <a:t>数は結構多い</a:t>
            </a:r>
            <a:endParaRPr lang="en-US" altLang="ja-JP" dirty="0" smtClean="0"/>
          </a:p>
          <a:p>
            <a:pPr lvl="1"/>
            <a:r>
              <a:rPr lang="ja-JP" altLang="en-US" dirty="0"/>
              <a:t>エネルギー的に</a:t>
            </a:r>
            <a:r>
              <a:rPr lang="ja-JP" altLang="en-US" dirty="0" smtClean="0"/>
              <a:t>はＯＫ（</a:t>
            </a:r>
            <a:r>
              <a:rPr lang="ja-JP" altLang="en-US" dirty="0"/>
              <a:t>効率</a:t>
            </a:r>
            <a:r>
              <a:rPr lang="ja-JP" altLang="en-US" dirty="0" smtClean="0"/>
              <a:t>が低くても</a:t>
            </a:r>
            <a:r>
              <a:rPr lang="ja-JP" altLang="en-US" dirty="0"/>
              <a:t>よい）</a:t>
            </a:r>
            <a:endParaRPr lang="en-US" altLang="ja-JP" dirty="0" smtClean="0"/>
          </a:p>
          <a:p>
            <a:pPr lvl="1"/>
            <a:r>
              <a:rPr kumimoji="1" lang="ja-JP" altLang="en-US" dirty="0"/>
              <a:t>準相対論的</a:t>
            </a:r>
            <a:r>
              <a:rPr kumimoji="1" lang="ja-JP" altLang="en-US" dirty="0" smtClean="0"/>
              <a:t>なアウトフローは普遍的にある</a:t>
            </a:r>
            <a:endParaRPr kumimoji="1" lang="en-US" altLang="ja-JP" dirty="0" smtClean="0"/>
          </a:p>
          <a:p>
            <a:pPr lvl="1"/>
            <a:r>
              <a:rPr lang="ja-JP" altLang="en-US" dirty="0" smtClean="0"/>
              <a:t>非熱的活動性は弱い</a:t>
            </a:r>
            <a:endParaRPr kumimoji="1" lang="en-US" altLang="ja-JP" dirty="0" smtClean="0"/>
          </a:p>
          <a:p>
            <a:r>
              <a:rPr kumimoji="1" lang="en-US" altLang="ja-JP" dirty="0" smtClean="0"/>
              <a:t>Radio Galaxies</a:t>
            </a:r>
          </a:p>
          <a:p>
            <a:pPr lvl="1"/>
            <a:r>
              <a:rPr lang="ja-JP" altLang="en-US" dirty="0" smtClean="0"/>
              <a:t>顕著な非熱的活動性</a:t>
            </a:r>
            <a:endParaRPr lang="en-US" altLang="ja-JP" dirty="0" smtClean="0"/>
          </a:p>
          <a:p>
            <a:pPr lvl="1"/>
            <a:r>
              <a:rPr lang="ja-JP" altLang="en-US" dirty="0" smtClean="0"/>
              <a:t>数</a:t>
            </a:r>
            <a:r>
              <a:rPr lang="ja-JP" altLang="en-US" dirty="0"/>
              <a:t>が</a:t>
            </a:r>
            <a:r>
              <a:rPr lang="ja-JP" altLang="en-US" dirty="0" smtClean="0"/>
              <a:t>少なく、非等方性に</a:t>
            </a:r>
            <a:r>
              <a:rPr lang="en-US" altLang="ja-JP" dirty="0" smtClean="0"/>
              <a:t>GRB</a:t>
            </a:r>
            <a:r>
              <a:rPr lang="ja-JP" altLang="en-US" dirty="0" smtClean="0"/>
              <a:t>と同様の問題あり</a:t>
            </a:r>
            <a:endParaRPr lang="en-US" altLang="ja-JP" dirty="0" smtClean="0"/>
          </a:p>
          <a:p>
            <a:pPr lvl="1"/>
            <a:r>
              <a:rPr kumimoji="1" lang="ja-JP" altLang="en-US" dirty="0"/>
              <a:t>これまでの</a:t>
            </a:r>
            <a:r>
              <a:rPr kumimoji="1" lang="ja-JP" altLang="en-US" dirty="0" smtClean="0"/>
              <a:t>ところ</a:t>
            </a:r>
            <a:r>
              <a:rPr kumimoji="1" lang="en-US" altLang="ja-JP" dirty="0" smtClean="0"/>
              <a:t>Cen A, M87</a:t>
            </a:r>
            <a:r>
              <a:rPr kumimoji="1" lang="ja-JP" altLang="en-US" dirty="0" err="1" smtClean="0"/>
              <a:t>への</a:t>
            </a:r>
            <a:r>
              <a:rPr kumimoji="1" lang="ja-JP" altLang="en-US" dirty="0" smtClean="0"/>
              <a:t>集中度は予想以下</a:t>
            </a:r>
            <a:endParaRPr kumimoji="1" lang="ja-JP" altLang="en-US" dirty="0"/>
          </a:p>
        </p:txBody>
      </p:sp>
    </p:spTree>
    <p:extLst>
      <p:ext uri="{BB962C8B-B14F-4D97-AF65-F5344CB8AC3E}">
        <p14:creationId xmlns:p14="http://schemas.microsoft.com/office/powerpoint/2010/main" val="2593629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Birth of </a:t>
            </a:r>
            <a:r>
              <a:rPr kumimoji="1" lang="en-US" altLang="ja-JP" dirty="0" err="1" smtClean="0"/>
              <a:t>Magnetars</a:t>
            </a:r>
            <a:endParaRPr kumimoji="1" lang="ja-JP" altLang="en-US" dirty="0"/>
          </a:p>
        </p:txBody>
      </p:sp>
      <p:sp>
        <p:nvSpPr>
          <p:cNvPr id="3" name="コンテンツ プレースホルダー 2"/>
          <p:cNvSpPr>
            <a:spLocks noGrp="1"/>
          </p:cNvSpPr>
          <p:nvPr>
            <p:ph idx="1"/>
          </p:nvPr>
        </p:nvSpPr>
        <p:spPr/>
        <p:txBody>
          <a:bodyPr/>
          <a:lstStyle/>
          <a:p>
            <a:r>
              <a:rPr lang="ja-JP" altLang="en-US" dirty="0"/>
              <a:t>誕生時</a:t>
            </a:r>
            <a:r>
              <a:rPr lang="ja-JP" altLang="en-US" dirty="0" smtClean="0"/>
              <a:t>に高速回転ならば</a:t>
            </a:r>
            <a:r>
              <a:rPr lang="ja-JP" altLang="en-US" dirty="0"/>
              <a:t>強</a:t>
            </a:r>
            <a:r>
              <a:rPr lang="ja-JP" altLang="en-US" dirty="0" smtClean="0"/>
              <a:t>磁場によって加速可能</a:t>
            </a:r>
            <a:endParaRPr lang="en-US" altLang="ja-JP" dirty="0" smtClean="0"/>
          </a:p>
          <a:p>
            <a:r>
              <a:rPr kumimoji="1" lang="ja-JP" altLang="en-US" dirty="0"/>
              <a:t>超新星爆発</a:t>
            </a:r>
            <a:r>
              <a:rPr kumimoji="1" lang="ja-JP" altLang="en-US" dirty="0" smtClean="0"/>
              <a:t>の１％</a:t>
            </a:r>
            <a:r>
              <a:rPr lang="ja-JP" altLang="en-US" dirty="0" smtClean="0"/>
              <a:t>が高速回転</a:t>
            </a:r>
            <a:r>
              <a:rPr lang="en-US" altLang="ja-JP" dirty="0" err="1" smtClean="0"/>
              <a:t>Magnetar</a:t>
            </a:r>
            <a:r>
              <a:rPr lang="ja-JP" altLang="en-US" dirty="0" smtClean="0"/>
              <a:t>になれば、エネルギー的には可能</a:t>
            </a:r>
            <a:endParaRPr lang="en-US" altLang="ja-JP" dirty="0" smtClean="0"/>
          </a:p>
          <a:p>
            <a:r>
              <a:rPr kumimoji="1" lang="ja-JP" altLang="en-US" dirty="0"/>
              <a:t>これまでのところ</a:t>
            </a:r>
            <a:r>
              <a:rPr kumimoji="1" lang="ja-JP" altLang="en-US" dirty="0" smtClean="0"/>
              <a:t>、</a:t>
            </a:r>
            <a:r>
              <a:rPr kumimoji="1" lang="en-US" altLang="ja-JP" dirty="0" err="1" smtClean="0"/>
              <a:t>Magnetar</a:t>
            </a:r>
            <a:r>
              <a:rPr kumimoji="1" lang="ja-JP" altLang="en-US" dirty="0" smtClean="0"/>
              <a:t>に誕生時の痕跡を表す明るい</a:t>
            </a:r>
            <a:r>
              <a:rPr lang="en-US" altLang="ja-JP" dirty="0" smtClean="0"/>
              <a:t>Nebula</a:t>
            </a:r>
            <a:r>
              <a:rPr lang="ja-JP" altLang="en-US" dirty="0" smtClean="0"/>
              <a:t>が付随している証拠はない</a:t>
            </a:r>
            <a:endParaRPr kumimoji="1" lang="ja-JP" altLang="en-US" dirty="0"/>
          </a:p>
        </p:txBody>
      </p:sp>
    </p:spTree>
    <p:extLst>
      <p:ext uri="{BB962C8B-B14F-4D97-AF65-F5344CB8AC3E}">
        <p14:creationId xmlns:p14="http://schemas.microsoft.com/office/powerpoint/2010/main" val="2029857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一つの注意</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en-US" altLang="ja-JP" dirty="0" smtClean="0"/>
                  <a:t>RB</a:t>
                </a:r>
                <a:r>
                  <a:rPr kumimoji="1" lang="ja-JP" altLang="en-US" dirty="0" smtClean="0"/>
                  <a:t>の下限から</a:t>
                </a:r>
                <a:endParaRPr kumimoji="1" lang="en-US" altLang="ja-JP" dirty="0" smtClean="0"/>
              </a:p>
              <a:p>
                <a:pPr marL="457200" lvl="1" indent="0">
                  <a:buNone/>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𝐿</m:t>
                          </m:r>
                        </m:e>
                        <m:sub>
                          <m:r>
                            <a:rPr kumimoji="1" lang="en-US" altLang="ja-JP" b="0" i="1" smtClean="0">
                              <a:latin typeface="Cambria Math"/>
                            </a:rPr>
                            <m:t>𝑃𝑜𝑦</m:t>
                          </m:r>
                        </m:sub>
                      </m:sSub>
                      <m:r>
                        <a:rPr kumimoji="1" lang="en-US" altLang="ja-JP" b="0" i="1" smtClean="0">
                          <a:latin typeface="Cambria Math"/>
                        </a:rPr>
                        <m:t>=</m:t>
                      </m:r>
                      <m:r>
                        <a:rPr kumimoji="1" lang="ja-JP" altLang="en-US" b="0" i="1" smtClean="0">
                          <a:latin typeface="Cambria Math"/>
                        </a:rPr>
                        <m:t>𝜋</m:t>
                      </m:r>
                      <m:sSup>
                        <m:sSupPr>
                          <m:ctrlPr>
                            <a:rPr kumimoji="1" lang="en-US" altLang="ja-JP" b="0" i="1" smtClean="0">
                              <a:latin typeface="Cambria Math"/>
                            </a:rPr>
                          </m:ctrlPr>
                        </m:sSupPr>
                        <m:e>
                          <m:r>
                            <a:rPr kumimoji="1" lang="en-US" altLang="ja-JP" b="0" i="1" smtClean="0">
                              <a:latin typeface="Cambria Math"/>
                            </a:rPr>
                            <m:t>𝑅</m:t>
                          </m:r>
                        </m:e>
                        <m:sup>
                          <m:r>
                            <a:rPr kumimoji="1" lang="en-US" altLang="ja-JP" b="0" i="1" smtClean="0">
                              <a:latin typeface="Cambria Math"/>
                            </a:rPr>
                            <m:t>2</m:t>
                          </m:r>
                        </m:sup>
                      </m:sSup>
                      <m:sSup>
                        <m:sSupPr>
                          <m:ctrlPr>
                            <a:rPr kumimoji="1" lang="en-US" altLang="ja-JP" b="0" i="1" smtClean="0">
                              <a:latin typeface="Cambria Math"/>
                            </a:rPr>
                          </m:ctrlPr>
                        </m:sSupPr>
                        <m:e>
                          <m:r>
                            <a:rPr kumimoji="1" lang="en-US" altLang="ja-JP" b="0" i="1" smtClean="0">
                              <a:latin typeface="Cambria Math"/>
                            </a:rPr>
                            <m:t>𝐵</m:t>
                          </m:r>
                        </m:e>
                        <m:sup>
                          <m:r>
                            <a:rPr kumimoji="1" lang="en-US" altLang="ja-JP" b="0" i="1" smtClean="0">
                              <a:latin typeface="Cambria Math"/>
                            </a:rPr>
                            <m:t>2</m:t>
                          </m:r>
                        </m:sup>
                      </m:sSup>
                      <m:r>
                        <a:rPr kumimoji="1" lang="en-US" altLang="ja-JP" b="0" i="1" smtClean="0">
                          <a:latin typeface="Cambria Math"/>
                        </a:rPr>
                        <m:t>𝑐</m:t>
                      </m:r>
                    </m:oMath>
                  </m:oMathPara>
                </a14:m>
                <a:endParaRPr kumimoji="1" lang="en-US" altLang="ja-JP" dirty="0" smtClean="0"/>
              </a:p>
              <a:p>
                <a:pPr marL="457200" lvl="1" indent="0">
                  <a:buNone/>
                </a:pPr>
                <a:r>
                  <a:rPr lang="ja-JP" altLang="en-US" dirty="0" smtClean="0"/>
                  <a:t>の下限が出るという主張はポインティング流束が動径方向に向いていることを仮定</a:t>
                </a:r>
                <a:r>
                  <a:rPr lang="ja-JP" altLang="en-US" dirty="0"/>
                  <a:t>して</a:t>
                </a:r>
                <a:r>
                  <a:rPr lang="ja-JP" altLang="en-US" dirty="0" smtClean="0"/>
                  <a:t>いる。</a:t>
                </a:r>
                <a:endParaRPr lang="en-US" altLang="ja-JP" dirty="0" smtClean="0"/>
              </a:p>
              <a:p>
                <a:r>
                  <a:rPr lang="ja-JP" altLang="en-US" dirty="0"/>
                  <a:t>ポインティング流束</a:t>
                </a:r>
                <a:r>
                  <a:rPr lang="ja-JP" altLang="en-US" dirty="0" smtClean="0"/>
                  <a:t>が方位角方向を向いていれば</a:t>
                </a:r>
                <a:r>
                  <a:rPr lang="en-US" altLang="ja-JP" dirty="0" smtClean="0"/>
                  <a:t>(</a:t>
                </a:r>
                <a:r>
                  <a:rPr lang="ja-JP" altLang="en-US" dirty="0" smtClean="0"/>
                  <a:t>あるいは系内で閉じていれば</a:t>
                </a:r>
                <a:r>
                  <a:rPr lang="en-US" altLang="ja-JP" dirty="0" smtClean="0"/>
                  <a:t>)</a:t>
                </a:r>
                <a:r>
                  <a:rPr lang="ja-JP" altLang="en-US" dirty="0" smtClean="0"/>
                  <a:t>この</a:t>
                </a:r>
                <a:r>
                  <a:rPr lang="ja-JP" altLang="en-US" dirty="0"/>
                  <a:t>制限</a:t>
                </a:r>
                <a:r>
                  <a:rPr lang="ja-JP" altLang="en-US" dirty="0" smtClean="0"/>
                  <a:t>は</a:t>
                </a:r>
                <a:r>
                  <a:rPr lang="ja-JP" altLang="en-US" dirty="0"/>
                  <a:t>つかない</a:t>
                </a:r>
                <a:endParaRPr lang="en-US" altLang="ja-JP" dirty="0" smtClean="0"/>
              </a:p>
              <a:p>
                <a:pPr marL="457200" lvl="1"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630" t="-2426" r="-8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520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Kotera</a:t>
            </a:r>
            <a:r>
              <a:rPr kumimoji="1" lang="en-US" altLang="ja-JP" dirty="0" smtClean="0"/>
              <a:t> &amp; </a:t>
            </a:r>
            <a:r>
              <a:rPr kumimoji="1" lang="en-US" altLang="ja-JP" dirty="0" err="1" smtClean="0"/>
              <a:t>Olinto</a:t>
            </a:r>
            <a:r>
              <a:rPr kumimoji="1" lang="en-US" altLang="ja-JP" dirty="0" smtClean="0"/>
              <a:t>, A.R.A.A. 49, 119 (2012)</a:t>
            </a:r>
          </a:p>
          <a:p>
            <a:r>
              <a:rPr lang="en-US" altLang="ja-JP" dirty="0" err="1" smtClean="0"/>
              <a:t>Letessier-Selvon</a:t>
            </a:r>
            <a:r>
              <a:rPr lang="en-US" altLang="ja-JP" dirty="0" smtClean="0"/>
              <a:t> &amp; </a:t>
            </a:r>
            <a:r>
              <a:rPr lang="en-US" altLang="ja-JP" dirty="0" err="1" smtClean="0"/>
              <a:t>Stanev</a:t>
            </a:r>
            <a:r>
              <a:rPr lang="en-US" altLang="ja-JP" dirty="0" smtClean="0"/>
              <a:t>, RMP, 83, 907 (2011)</a:t>
            </a:r>
          </a:p>
          <a:p>
            <a:r>
              <a:rPr lang="en-US" altLang="ja-JP" dirty="0" smtClean="0"/>
              <a:t>AIP </a:t>
            </a:r>
            <a:r>
              <a:rPr lang="en-US" altLang="ja-JP" dirty="0" err="1" smtClean="0"/>
              <a:t>Conf.Proc</a:t>
            </a:r>
            <a:r>
              <a:rPr lang="en-US" altLang="ja-JP" dirty="0" smtClean="0"/>
              <a:t>. No.1367 (2011)</a:t>
            </a:r>
          </a:p>
          <a:p>
            <a:endParaRPr kumimoji="1" lang="en-US" altLang="ja-JP" dirty="0"/>
          </a:p>
        </p:txBody>
      </p:sp>
    </p:spTree>
    <p:extLst>
      <p:ext uri="{BB962C8B-B14F-4D97-AF65-F5344CB8AC3E}">
        <p14:creationId xmlns:p14="http://schemas.microsoft.com/office/powerpoint/2010/main" val="328179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加速機構</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85000" lnSpcReduction="10000"/>
              </a:bodyPr>
              <a:lstStyle/>
              <a:p>
                <a:r>
                  <a:rPr kumimoji="1" lang="en-US" altLang="ja-JP" dirty="0" smtClean="0"/>
                  <a:t>DSA</a:t>
                </a:r>
              </a:p>
              <a:p>
                <a:r>
                  <a:rPr lang="en-US" altLang="ja-JP" dirty="0" smtClean="0"/>
                  <a:t>2nd order Fermi acceleration</a:t>
                </a:r>
              </a:p>
              <a:p>
                <a:pPr marL="0" indent="0">
                  <a:buNone/>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a:rPr>
                          </m:ctrlPr>
                        </m:sSubPr>
                        <m:e>
                          <m:r>
                            <a:rPr lang="ja-JP" altLang="en-US" i="1">
                              <a:solidFill>
                                <a:srgbClr val="FF0000"/>
                              </a:solidFill>
                              <a:latin typeface="Cambria Math"/>
                            </a:rPr>
                            <m:t>𝜏</m:t>
                          </m:r>
                        </m:e>
                        <m:sub>
                          <m:r>
                            <m:rPr>
                              <m:sty m:val="p"/>
                            </m:rPr>
                            <a:rPr lang="en-US" altLang="ja-JP" i="0">
                              <a:solidFill>
                                <a:srgbClr val="FF0000"/>
                              </a:solidFill>
                              <a:latin typeface="Cambria Math"/>
                            </a:rPr>
                            <m:t>acc</m:t>
                          </m:r>
                        </m:sub>
                      </m:sSub>
                      <m:r>
                        <a:rPr lang="en-US" altLang="ja-JP" i="1">
                          <a:solidFill>
                            <a:srgbClr val="FF0000"/>
                          </a:solidFill>
                          <a:latin typeface="Cambria Math"/>
                          <a:ea typeface="Cambria Math"/>
                        </a:rPr>
                        <m:t>≈</m:t>
                      </m:r>
                      <m:sSup>
                        <m:sSupPr>
                          <m:ctrlPr>
                            <a:rPr lang="en-US" altLang="ja-JP" i="1">
                              <a:solidFill>
                                <a:srgbClr val="FF0000"/>
                              </a:solidFill>
                              <a:latin typeface="Cambria Math"/>
                              <a:ea typeface="Cambria Math"/>
                            </a:rPr>
                          </m:ctrlPr>
                        </m:sSupPr>
                        <m:e>
                          <m:r>
                            <a:rPr lang="ja-JP" altLang="en-US" i="1">
                              <a:solidFill>
                                <a:srgbClr val="FF0000"/>
                              </a:solidFill>
                              <a:latin typeface="Cambria Math"/>
                              <a:ea typeface="Cambria Math"/>
                            </a:rPr>
                            <m:t>𝜉</m:t>
                          </m:r>
                          <m:d>
                            <m:dPr>
                              <m:ctrlPr>
                                <a:rPr lang="en-US" altLang="ja-JP" i="1">
                                  <a:solidFill>
                                    <a:srgbClr val="FF0000"/>
                                  </a:solidFill>
                                  <a:latin typeface="Cambria Math"/>
                                  <a:ea typeface="Cambria Math"/>
                                </a:rPr>
                              </m:ctrlPr>
                            </m:dPr>
                            <m:e>
                              <m:f>
                                <m:fPr>
                                  <m:ctrlPr>
                                    <a:rPr lang="en-US" altLang="ja-JP" i="1">
                                      <a:solidFill>
                                        <a:srgbClr val="FF0000"/>
                                      </a:solidFill>
                                      <a:latin typeface="Cambria Math"/>
                                      <a:ea typeface="Cambria Math"/>
                                    </a:rPr>
                                  </m:ctrlPr>
                                </m:fPr>
                                <m:num>
                                  <m:r>
                                    <a:rPr lang="en-US" altLang="ja-JP" i="1">
                                      <a:solidFill>
                                        <a:srgbClr val="FF0000"/>
                                      </a:solidFill>
                                      <a:latin typeface="Cambria Math"/>
                                      <a:ea typeface="Cambria Math"/>
                                    </a:rPr>
                                    <m:t>𝑐</m:t>
                                  </m:r>
                                </m:num>
                                <m:den>
                                  <m:r>
                                    <a:rPr lang="en-US" altLang="ja-JP" i="1">
                                      <a:solidFill>
                                        <a:srgbClr val="FF0000"/>
                                      </a:solidFill>
                                      <a:latin typeface="Cambria Math"/>
                                      <a:ea typeface="Cambria Math"/>
                                    </a:rPr>
                                    <m:t>𝑉</m:t>
                                  </m:r>
                                </m:den>
                              </m:f>
                            </m:e>
                          </m:d>
                        </m:e>
                        <m:sup>
                          <m:r>
                            <a:rPr lang="en-US" altLang="ja-JP" i="1">
                              <a:solidFill>
                                <a:srgbClr val="FF0000"/>
                              </a:solidFill>
                              <a:latin typeface="Cambria Math"/>
                              <a:ea typeface="Cambria Math"/>
                            </a:rPr>
                            <m:t>2</m:t>
                          </m:r>
                        </m:sup>
                      </m:sSup>
                      <m:f>
                        <m:fPr>
                          <m:ctrlPr>
                            <a:rPr lang="en-US" altLang="ja-JP" i="1">
                              <a:solidFill>
                                <a:srgbClr val="FF0000"/>
                              </a:solidFill>
                              <a:latin typeface="Cambria Math"/>
                              <a:ea typeface="Cambria Math"/>
                            </a:rPr>
                          </m:ctrlPr>
                        </m:fPr>
                        <m:num>
                          <m:sSub>
                            <m:sSubPr>
                              <m:ctrlPr>
                                <a:rPr lang="en-US" altLang="ja-JP" i="1">
                                  <a:solidFill>
                                    <a:srgbClr val="FF0000"/>
                                  </a:solidFill>
                                  <a:latin typeface="Cambria Math"/>
                                  <a:ea typeface="Cambria Math"/>
                                </a:rPr>
                              </m:ctrlPr>
                            </m:sSubPr>
                            <m:e>
                              <m:r>
                                <a:rPr lang="en-US" altLang="ja-JP" i="1">
                                  <a:solidFill>
                                    <a:srgbClr val="FF0000"/>
                                  </a:solidFill>
                                  <a:latin typeface="Cambria Math"/>
                                  <a:ea typeface="Cambria Math"/>
                                </a:rPr>
                                <m:t>𝑟</m:t>
                              </m:r>
                            </m:e>
                            <m:sub>
                              <m:r>
                                <a:rPr lang="en-US" altLang="ja-JP" i="1">
                                  <a:solidFill>
                                    <a:srgbClr val="FF0000"/>
                                  </a:solidFill>
                                  <a:latin typeface="Cambria Math"/>
                                  <a:ea typeface="Cambria Math"/>
                                </a:rPr>
                                <m:t>𝐿</m:t>
                              </m:r>
                            </m:sub>
                          </m:sSub>
                        </m:num>
                        <m:den>
                          <m:r>
                            <a:rPr lang="en-US" altLang="ja-JP" i="1">
                              <a:solidFill>
                                <a:srgbClr val="FF0000"/>
                              </a:solidFill>
                              <a:latin typeface="Cambria Math"/>
                              <a:ea typeface="Cambria Math"/>
                            </a:rPr>
                            <m:t>𝑐</m:t>
                          </m:r>
                        </m:den>
                      </m:f>
                    </m:oMath>
                  </m:oMathPara>
                </a14:m>
                <a:endParaRPr lang="en-US" altLang="ja-JP" dirty="0" smtClean="0">
                  <a:solidFill>
                    <a:srgbClr val="FF0000"/>
                  </a:solidFill>
                </a:endParaRPr>
              </a:p>
              <a:p>
                <a:r>
                  <a:rPr kumimoji="1" lang="en-US" altLang="ja-JP" dirty="0" smtClean="0"/>
                  <a:t>direct acceleration </a:t>
                </a:r>
              </a:p>
              <a:p>
                <a:pPr lvl="1"/>
                <a:r>
                  <a:rPr lang="en-US" altLang="ja-JP" dirty="0" smtClean="0"/>
                  <a:t>magnetic reconnection</a:t>
                </a:r>
              </a:p>
              <a:p>
                <a:pPr lvl="1"/>
                <a:r>
                  <a:rPr kumimoji="1" lang="en-US" altLang="ja-JP" dirty="0" smtClean="0"/>
                  <a:t>black hole/accretion disk magnetosphere: </a:t>
                </a:r>
                <a:r>
                  <a:rPr kumimoji="1" lang="en-US" altLang="ja-JP" dirty="0" err="1" smtClean="0"/>
                  <a:t>magnetar</a:t>
                </a:r>
                <a:r>
                  <a:rPr kumimoji="1" lang="en-US" altLang="ja-JP" dirty="0" smtClean="0"/>
                  <a:t>  </a:t>
                </a: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a:rPr>
                          </m:ctrlPr>
                        </m:sSubPr>
                        <m:e>
                          <m:r>
                            <a:rPr kumimoji="1" lang="en-US" altLang="ja-JP" b="0" i="1" smtClean="0">
                              <a:solidFill>
                                <a:srgbClr val="FF0000"/>
                              </a:solidFill>
                              <a:latin typeface="Cambria Math"/>
                            </a:rPr>
                            <m:t>𝐸</m:t>
                          </m:r>
                        </m:e>
                        <m:sub>
                          <m:r>
                            <m:rPr>
                              <m:sty m:val="p"/>
                            </m:rPr>
                            <a:rPr kumimoji="1" lang="en-US" altLang="ja-JP" b="0" i="0" smtClean="0">
                              <a:solidFill>
                                <a:srgbClr val="FF0000"/>
                              </a:solidFill>
                              <a:latin typeface="Cambria Math"/>
                            </a:rPr>
                            <m:t>max</m:t>
                          </m:r>
                        </m:sub>
                      </m:sSub>
                      <m:r>
                        <a:rPr kumimoji="1" lang="en-US" altLang="ja-JP" b="0" i="1" smtClean="0">
                          <a:solidFill>
                            <a:srgbClr val="FF0000"/>
                          </a:solidFill>
                          <a:latin typeface="Cambria Math"/>
                          <a:ea typeface="Cambria Math"/>
                        </a:rPr>
                        <m:t>≈</m:t>
                      </m:r>
                      <m:f>
                        <m:fPr>
                          <m:ctrlPr>
                            <a:rPr kumimoji="1" lang="en-US" altLang="ja-JP" b="0" i="1" smtClean="0">
                              <a:solidFill>
                                <a:srgbClr val="FF0000"/>
                              </a:solidFill>
                              <a:latin typeface="Cambria Math"/>
                              <a:ea typeface="Cambria Math"/>
                            </a:rPr>
                          </m:ctrlPr>
                        </m:fPr>
                        <m:num>
                          <m:r>
                            <a:rPr kumimoji="1" lang="en-US" altLang="ja-JP" b="0" i="1" smtClean="0">
                              <a:solidFill>
                                <a:srgbClr val="FF0000"/>
                              </a:solidFill>
                              <a:latin typeface="Cambria Math"/>
                              <a:ea typeface="Cambria Math"/>
                            </a:rPr>
                            <m:t>𝑒</m:t>
                          </m:r>
                        </m:num>
                        <m:den>
                          <m:r>
                            <a:rPr kumimoji="1" lang="en-US" altLang="ja-JP" b="0" i="1" smtClean="0">
                              <a:solidFill>
                                <a:srgbClr val="FF0000"/>
                              </a:solidFill>
                              <a:latin typeface="Cambria Math"/>
                              <a:ea typeface="Cambria Math"/>
                            </a:rPr>
                            <m:t>𝑐</m:t>
                          </m:r>
                        </m:den>
                      </m:f>
                      <m:sSup>
                        <m:sSupPr>
                          <m:ctrlPr>
                            <a:rPr kumimoji="1" lang="en-US" altLang="ja-JP" b="0" i="1" smtClean="0">
                              <a:solidFill>
                                <a:srgbClr val="FF0000"/>
                              </a:solidFill>
                              <a:latin typeface="Cambria Math"/>
                              <a:ea typeface="Cambria Math"/>
                            </a:rPr>
                          </m:ctrlPr>
                        </m:sSupPr>
                        <m:e>
                          <m:r>
                            <a:rPr kumimoji="1" lang="en-US" altLang="ja-JP" b="0" i="1" smtClean="0">
                              <a:solidFill>
                                <a:srgbClr val="FF0000"/>
                              </a:solidFill>
                              <a:latin typeface="Cambria Math"/>
                              <a:ea typeface="Cambria Math"/>
                            </a:rPr>
                            <m:t>(</m:t>
                          </m:r>
                          <m:r>
                            <m:rPr>
                              <m:sty m:val="p"/>
                            </m:rPr>
                            <a:rPr kumimoji="1" lang="el-GR" altLang="ja-JP" b="0" i="1" smtClean="0">
                              <a:solidFill>
                                <a:srgbClr val="FF0000"/>
                              </a:solidFill>
                              <a:latin typeface="Cambria Math"/>
                              <a:ea typeface="Cambria Math"/>
                            </a:rPr>
                            <m:t>Δ</m:t>
                          </m:r>
                          <m:r>
                            <a:rPr kumimoji="1" lang="en-US" altLang="ja-JP" b="0" i="1" smtClean="0">
                              <a:solidFill>
                                <a:srgbClr val="FF0000"/>
                              </a:solidFill>
                              <a:latin typeface="Cambria Math"/>
                              <a:ea typeface="Cambria Math"/>
                            </a:rPr>
                            <m:t>𝑅</m:t>
                          </m:r>
                          <m:r>
                            <a:rPr kumimoji="1" lang="en-US" altLang="ja-JP" b="0" i="1" smtClean="0">
                              <a:solidFill>
                                <a:srgbClr val="FF0000"/>
                              </a:solidFill>
                              <a:latin typeface="Cambria Math"/>
                              <a:ea typeface="Cambria Math"/>
                            </a:rPr>
                            <m:t>)</m:t>
                          </m:r>
                        </m:e>
                        <m:sup>
                          <m:r>
                            <a:rPr kumimoji="1" lang="en-US" altLang="ja-JP" b="0" i="1" smtClean="0">
                              <a:solidFill>
                                <a:srgbClr val="FF0000"/>
                              </a:solidFill>
                              <a:latin typeface="Cambria Math"/>
                              <a:ea typeface="Cambria Math"/>
                            </a:rPr>
                            <m:t>2</m:t>
                          </m:r>
                        </m:sup>
                      </m:sSup>
                      <m:r>
                        <m:rPr>
                          <m:sty m:val="p"/>
                        </m:rPr>
                        <a:rPr kumimoji="1" lang="el-GR" altLang="ja-JP" b="0" i="1" smtClean="0">
                          <a:solidFill>
                            <a:srgbClr val="FF0000"/>
                          </a:solidFill>
                          <a:latin typeface="Cambria Math"/>
                          <a:ea typeface="Cambria Math"/>
                        </a:rPr>
                        <m:t>Ω</m:t>
                      </m:r>
                      <m:r>
                        <a:rPr kumimoji="1" lang="en-US" altLang="ja-JP" b="0" i="1" smtClean="0">
                          <a:solidFill>
                            <a:srgbClr val="FF0000"/>
                          </a:solidFill>
                          <a:latin typeface="Cambria Math"/>
                          <a:ea typeface="Cambria Math"/>
                        </a:rPr>
                        <m:t>𝐵</m:t>
                      </m:r>
                    </m:oMath>
                  </m:oMathPara>
                </a14:m>
                <a:endParaRPr kumimoji="1" lang="en-US" altLang="ja-JP" dirty="0" smtClean="0">
                  <a:solidFill>
                    <a:srgbClr val="FF0000"/>
                  </a:solidFill>
                </a:endParaRPr>
              </a:p>
              <a:p>
                <a:pPr marL="0" indent="0">
                  <a:buNone/>
                </a:pPr>
                <a:r>
                  <a:rPr lang="en-US" altLang="ja-JP" dirty="0">
                    <a:solidFill>
                      <a:srgbClr val="FF0000"/>
                    </a:solidFill>
                  </a:rPr>
                  <a:t> </a:t>
                </a:r>
                <a:r>
                  <a:rPr lang="en-US" altLang="ja-JP" dirty="0" smtClean="0">
                    <a:solidFill>
                      <a:srgbClr val="FF0000"/>
                    </a:solidFill>
                  </a:rPr>
                  <a:t>               </a:t>
                </a:r>
                <a:r>
                  <a:rPr kumimoji="1" lang="en-US" altLang="ja-JP" dirty="0" smtClean="0">
                    <a:solidFill>
                      <a:srgbClr val="FF0000"/>
                    </a:solidFill>
                  </a:rPr>
                  <a:t>=</a:t>
                </a:r>
                <a14:m>
                  <m:oMath xmlns:m="http://schemas.openxmlformats.org/officeDocument/2006/math">
                    <m:sSup>
                      <m:sSupPr>
                        <m:ctrlPr>
                          <a:rPr kumimoji="1" lang="en-US" altLang="ja-JP" i="1" dirty="0" smtClean="0">
                            <a:solidFill>
                              <a:srgbClr val="FF0000"/>
                            </a:solidFill>
                            <a:latin typeface="Cambria Math"/>
                          </a:rPr>
                        </m:ctrlPr>
                      </m:sSupPr>
                      <m:e>
                        <m:r>
                          <a:rPr kumimoji="1" lang="en-US" altLang="ja-JP" b="0" i="1" dirty="0" smtClean="0">
                            <a:solidFill>
                              <a:srgbClr val="FF0000"/>
                            </a:solidFill>
                            <a:latin typeface="Cambria Math"/>
                          </a:rPr>
                          <m:t>10</m:t>
                        </m:r>
                      </m:e>
                      <m:sup>
                        <m:r>
                          <a:rPr kumimoji="1" lang="en-US" altLang="ja-JP" b="0" i="1" dirty="0" smtClean="0">
                            <a:solidFill>
                              <a:srgbClr val="FF0000"/>
                            </a:solidFill>
                            <a:latin typeface="Cambria Math"/>
                          </a:rPr>
                          <m:t>20</m:t>
                        </m:r>
                      </m:sup>
                    </m:sSup>
                    <m:sSup>
                      <m:sSupPr>
                        <m:ctrlPr>
                          <a:rPr kumimoji="1" lang="en-US" altLang="ja-JP" i="1" dirty="0" smtClean="0">
                            <a:solidFill>
                              <a:srgbClr val="FF0000"/>
                            </a:solidFill>
                            <a:latin typeface="Cambria Math"/>
                          </a:rPr>
                        </m:ctrlPr>
                      </m:sSupPr>
                      <m:e>
                        <m:d>
                          <m:dPr>
                            <m:ctrlPr>
                              <a:rPr kumimoji="1" lang="en-US" altLang="ja-JP" i="1" dirty="0" smtClean="0">
                                <a:solidFill>
                                  <a:srgbClr val="FF0000"/>
                                </a:solidFill>
                                <a:latin typeface="Cambria Math"/>
                              </a:rPr>
                            </m:ctrlPr>
                          </m:dPr>
                          <m:e>
                            <m:f>
                              <m:fPr>
                                <m:ctrlPr>
                                  <a:rPr lang="en-US" altLang="ja-JP" i="1" dirty="0">
                                    <a:solidFill>
                                      <a:srgbClr val="FF0000"/>
                                    </a:solidFill>
                                    <a:latin typeface="Cambria Math"/>
                                  </a:rPr>
                                </m:ctrlPr>
                              </m:fPr>
                              <m:num>
                                <m:r>
                                  <m:rPr>
                                    <m:sty m:val="p"/>
                                  </m:rPr>
                                  <a:rPr lang="el-GR" altLang="ja-JP" i="1">
                                    <a:solidFill>
                                      <a:srgbClr val="FF0000"/>
                                    </a:solidFill>
                                    <a:latin typeface="Cambria Math"/>
                                    <a:ea typeface="Cambria Math"/>
                                  </a:rPr>
                                  <m:t>Δ</m:t>
                                </m:r>
                                <m:r>
                                  <a:rPr lang="en-US" altLang="ja-JP" i="1" dirty="0">
                                    <a:solidFill>
                                      <a:srgbClr val="FF0000"/>
                                    </a:solidFill>
                                    <a:latin typeface="Cambria Math"/>
                                  </a:rPr>
                                  <m:t>𝑅</m:t>
                                </m:r>
                              </m:num>
                              <m:den>
                                <m:sSup>
                                  <m:sSupPr>
                                    <m:ctrlPr>
                                      <a:rPr lang="en-US" altLang="ja-JP" i="1" dirty="0">
                                        <a:solidFill>
                                          <a:srgbClr val="FF0000"/>
                                        </a:solidFill>
                                        <a:latin typeface="Cambria Math"/>
                                      </a:rPr>
                                    </m:ctrlPr>
                                  </m:sSupPr>
                                  <m:e>
                                    <m:r>
                                      <a:rPr lang="en-US" altLang="ja-JP" i="1" dirty="0">
                                        <a:solidFill>
                                          <a:srgbClr val="FF0000"/>
                                        </a:solidFill>
                                        <a:latin typeface="Cambria Math"/>
                                      </a:rPr>
                                      <m:t>10</m:t>
                                    </m:r>
                                  </m:e>
                                  <m:sup>
                                    <m:r>
                                      <a:rPr lang="en-US" altLang="ja-JP" i="1" dirty="0">
                                        <a:solidFill>
                                          <a:srgbClr val="FF0000"/>
                                        </a:solidFill>
                                        <a:latin typeface="Cambria Math"/>
                                      </a:rPr>
                                      <m:t>5</m:t>
                                    </m:r>
                                  </m:sup>
                                </m:sSup>
                                <m:r>
                                  <m:rPr>
                                    <m:sty m:val="p"/>
                                  </m:rPr>
                                  <a:rPr lang="en-US" altLang="ja-JP" i="0" dirty="0">
                                    <a:solidFill>
                                      <a:srgbClr val="FF0000"/>
                                    </a:solidFill>
                                    <a:latin typeface="Cambria Math"/>
                                  </a:rPr>
                                  <m:t>cm</m:t>
                                </m:r>
                              </m:den>
                            </m:f>
                          </m:e>
                        </m:d>
                      </m:e>
                      <m:sup>
                        <m:r>
                          <a:rPr kumimoji="1" lang="en-US" altLang="ja-JP" b="0" i="1" dirty="0" smtClean="0">
                            <a:solidFill>
                              <a:srgbClr val="FF0000"/>
                            </a:solidFill>
                            <a:latin typeface="Cambria Math"/>
                          </a:rPr>
                          <m:t>2</m:t>
                        </m:r>
                      </m:sup>
                    </m:sSup>
                    <m:d>
                      <m:dPr>
                        <m:ctrlPr>
                          <a:rPr kumimoji="1" lang="en-US" altLang="ja-JP" i="1" dirty="0" smtClean="0">
                            <a:solidFill>
                              <a:srgbClr val="FF0000"/>
                            </a:solidFill>
                            <a:latin typeface="Cambria Math"/>
                          </a:rPr>
                        </m:ctrlPr>
                      </m:dPr>
                      <m:e>
                        <m:f>
                          <m:fPr>
                            <m:ctrlPr>
                              <a:rPr kumimoji="1" lang="en-US" altLang="ja-JP" i="1" dirty="0" smtClean="0">
                                <a:solidFill>
                                  <a:srgbClr val="FF0000"/>
                                </a:solidFill>
                                <a:latin typeface="Cambria Math"/>
                              </a:rPr>
                            </m:ctrlPr>
                          </m:fPr>
                          <m:num>
                            <m:r>
                              <m:rPr>
                                <m:sty m:val="p"/>
                              </m:rPr>
                              <a:rPr kumimoji="1" lang="el-GR" altLang="ja-JP" i="1" dirty="0" smtClean="0">
                                <a:solidFill>
                                  <a:srgbClr val="FF0000"/>
                                </a:solidFill>
                                <a:latin typeface="Cambria Math"/>
                                <a:ea typeface="Cambria Math"/>
                              </a:rPr>
                              <m:t>Ω</m:t>
                            </m:r>
                          </m:num>
                          <m:den>
                            <m:sSup>
                              <m:sSupPr>
                                <m:ctrlPr>
                                  <a:rPr kumimoji="1" lang="en-US" altLang="ja-JP" i="1" dirty="0" smtClean="0">
                                    <a:solidFill>
                                      <a:srgbClr val="FF0000"/>
                                    </a:solidFill>
                                    <a:latin typeface="Cambria Math"/>
                                  </a:rPr>
                                </m:ctrlPr>
                              </m:sSupPr>
                              <m:e>
                                <m:r>
                                  <a:rPr kumimoji="1" lang="en-US" altLang="ja-JP" b="0" i="1" dirty="0" smtClean="0">
                                    <a:solidFill>
                                      <a:srgbClr val="FF0000"/>
                                    </a:solidFill>
                                    <a:latin typeface="Cambria Math"/>
                                  </a:rPr>
                                  <m:t>10</m:t>
                                </m:r>
                              </m:e>
                              <m:sup>
                                <m:r>
                                  <a:rPr kumimoji="1" lang="en-US" altLang="ja-JP" b="0" i="1" dirty="0" smtClean="0">
                                    <a:solidFill>
                                      <a:srgbClr val="FF0000"/>
                                    </a:solidFill>
                                    <a:latin typeface="Cambria Math"/>
                                  </a:rPr>
                                  <m:t>3</m:t>
                                </m:r>
                              </m:sup>
                            </m:sSup>
                            <m:sSup>
                              <m:sSupPr>
                                <m:ctrlPr>
                                  <a:rPr kumimoji="1" lang="en-US" altLang="ja-JP" i="1" dirty="0" smtClean="0">
                                    <a:solidFill>
                                      <a:srgbClr val="FF0000"/>
                                    </a:solidFill>
                                    <a:latin typeface="Cambria Math"/>
                                  </a:rPr>
                                </m:ctrlPr>
                              </m:sSupPr>
                              <m:e>
                                <m:r>
                                  <m:rPr>
                                    <m:sty m:val="p"/>
                                  </m:rPr>
                                  <a:rPr kumimoji="1" lang="en-US" altLang="ja-JP" b="0" i="0" dirty="0" smtClean="0">
                                    <a:solidFill>
                                      <a:srgbClr val="FF0000"/>
                                    </a:solidFill>
                                    <a:latin typeface="Cambria Math"/>
                                  </a:rPr>
                                  <m:t>s</m:t>
                                </m:r>
                              </m:e>
                              <m:sup>
                                <m:r>
                                  <a:rPr kumimoji="1" lang="en-US" altLang="ja-JP" b="0" i="1" dirty="0" smtClean="0">
                                    <a:solidFill>
                                      <a:srgbClr val="FF0000"/>
                                    </a:solidFill>
                                    <a:latin typeface="Cambria Math"/>
                                  </a:rPr>
                                  <m:t>−1</m:t>
                                </m:r>
                              </m:sup>
                            </m:sSup>
                          </m:den>
                        </m:f>
                      </m:e>
                    </m:d>
                    <m:d>
                      <m:dPr>
                        <m:ctrlPr>
                          <a:rPr kumimoji="1" lang="en-US" altLang="ja-JP" i="1" dirty="0" smtClean="0">
                            <a:solidFill>
                              <a:srgbClr val="FF0000"/>
                            </a:solidFill>
                            <a:latin typeface="Cambria Math"/>
                          </a:rPr>
                        </m:ctrlPr>
                      </m:dPr>
                      <m:e>
                        <m:f>
                          <m:fPr>
                            <m:ctrlPr>
                              <a:rPr kumimoji="1" lang="en-US" altLang="ja-JP" i="1" dirty="0" smtClean="0">
                                <a:solidFill>
                                  <a:srgbClr val="FF0000"/>
                                </a:solidFill>
                                <a:latin typeface="Cambria Math"/>
                              </a:rPr>
                            </m:ctrlPr>
                          </m:fPr>
                          <m:num>
                            <m:r>
                              <a:rPr kumimoji="1" lang="en-US" altLang="ja-JP" b="0" i="1" dirty="0" smtClean="0">
                                <a:solidFill>
                                  <a:srgbClr val="FF0000"/>
                                </a:solidFill>
                                <a:latin typeface="Cambria Math"/>
                              </a:rPr>
                              <m:t>𝐵</m:t>
                            </m:r>
                          </m:num>
                          <m:den>
                            <m:sSup>
                              <m:sSupPr>
                                <m:ctrlPr>
                                  <a:rPr kumimoji="1" lang="en-US" altLang="ja-JP" i="1" dirty="0" smtClean="0">
                                    <a:solidFill>
                                      <a:srgbClr val="FF0000"/>
                                    </a:solidFill>
                                    <a:latin typeface="Cambria Math"/>
                                  </a:rPr>
                                </m:ctrlPr>
                              </m:sSupPr>
                              <m:e>
                                <m:r>
                                  <a:rPr kumimoji="1" lang="en-US" altLang="ja-JP" b="0" i="1" dirty="0" smtClean="0">
                                    <a:solidFill>
                                      <a:srgbClr val="FF0000"/>
                                    </a:solidFill>
                                    <a:latin typeface="Cambria Math"/>
                                  </a:rPr>
                                  <m:t>10</m:t>
                                </m:r>
                              </m:e>
                              <m:sup>
                                <m:r>
                                  <a:rPr kumimoji="1" lang="en-US" altLang="ja-JP" b="0" i="1" dirty="0" smtClean="0">
                                    <a:solidFill>
                                      <a:srgbClr val="FF0000"/>
                                    </a:solidFill>
                                    <a:latin typeface="Cambria Math"/>
                                  </a:rPr>
                                  <m:t>15</m:t>
                                </m:r>
                              </m:sup>
                            </m:sSup>
                            <m:r>
                              <m:rPr>
                                <m:sty m:val="p"/>
                              </m:rPr>
                              <a:rPr kumimoji="1" lang="en-US" altLang="ja-JP" b="0" i="0" dirty="0" smtClean="0">
                                <a:solidFill>
                                  <a:srgbClr val="FF0000"/>
                                </a:solidFill>
                                <a:latin typeface="Cambria Math"/>
                              </a:rPr>
                              <m:t>G</m:t>
                            </m:r>
                          </m:den>
                        </m:f>
                      </m:e>
                    </m:d>
                    <m:r>
                      <m:rPr>
                        <m:sty m:val="p"/>
                      </m:rPr>
                      <a:rPr kumimoji="1" lang="en-US" altLang="ja-JP" b="0" i="0" dirty="0" smtClean="0">
                        <a:solidFill>
                          <a:srgbClr val="FF0000"/>
                        </a:solidFill>
                        <a:latin typeface="Cambria Math"/>
                      </a:rPr>
                      <m:t>eV</m:t>
                    </m:r>
                  </m:oMath>
                </a14:m>
                <a:endParaRPr kumimoji="1" lang="ja-JP" altLang="en-US" baseline="30000" dirty="0">
                  <a:solidFill>
                    <a:srgbClr val="FF0000"/>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185" t="-20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26551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3"/>
          <p:cNvSpPr txBox="1">
            <a:spLocks noChangeArrowheads="1"/>
          </p:cNvSpPr>
          <p:nvPr/>
        </p:nvSpPr>
        <p:spPr bwMode="auto">
          <a:xfrm>
            <a:off x="204788" y="188913"/>
            <a:ext cx="7010418" cy="579437"/>
          </a:xfrm>
          <a:prstGeom prst="rect">
            <a:avLst/>
          </a:prstGeom>
          <a:solidFill>
            <a:schemeClr val="hlink"/>
          </a:solidFill>
          <a:ln w="9525">
            <a:noFill/>
            <a:miter lim="800000"/>
            <a:headEnd/>
            <a:tailEnd/>
          </a:ln>
        </p:spPr>
        <p:txBody>
          <a:bodyPr wrap="square" lIns="91438" tIns="45718" rIns="91438" bIns="45718">
            <a:spAutoFit/>
          </a:bodyPr>
          <a:lstStyle/>
          <a:p>
            <a:pPr>
              <a:spcBef>
                <a:spcPct val="50000"/>
              </a:spcBef>
            </a:pPr>
            <a:r>
              <a:rPr lang="en-US" altLang="ja-JP" sz="3200" b="1" i="1" dirty="0">
                <a:solidFill>
                  <a:srgbClr val="000000"/>
                </a:solidFill>
                <a:latin typeface="Lucida Sans" pitchFamily="34" charset="0"/>
              </a:rPr>
              <a:t>Diffusive shock </a:t>
            </a:r>
            <a:r>
              <a:rPr lang="en-US" altLang="ja-JP" sz="3200" b="1" i="1" dirty="0" smtClean="0">
                <a:solidFill>
                  <a:srgbClr val="000000"/>
                </a:solidFill>
                <a:latin typeface="Lucida Sans" pitchFamily="34" charset="0"/>
              </a:rPr>
              <a:t>acc. (Fermi acc.)</a:t>
            </a:r>
            <a:endParaRPr lang="en-US" altLang="ja-JP" sz="3200" b="1" i="1" dirty="0">
              <a:solidFill>
                <a:srgbClr val="000000"/>
              </a:solidFill>
              <a:latin typeface="Lucida Sans" pitchFamily="34" charset="0"/>
            </a:endParaRPr>
          </a:p>
        </p:txBody>
      </p:sp>
      <p:grpSp>
        <p:nvGrpSpPr>
          <p:cNvPr id="2" name="グループ化 64"/>
          <p:cNvGrpSpPr>
            <a:grpSpLocks/>
          </p:cNvGrpSpPr>
          <p:nvPr/>
        </p:nvGrpSpPr>
        <p:grpSpPr bwMode="auto">
          <a:xfrm>
            <a:off x="1816740" y="1310637"/>
            <a:ext cx="4705470" cy="5197475"/>
            <a:chOff x="2195513" y="836613"/>
            <a:chExt cx="4705470" cy="5197475"/>
          </a:xfrm>
        </p:grpSpPr>
        <p:sp>
          <p:nvSpPr>
            <p:cNvPr id="202" name="Freeform 29"/>
            <p:cNvSpPr>
              <a:spLocks/>
            </p:cNvSpPr>
            <p:nvPr/>
          </p:nvSpPr>
          <p:spPr bwMode="auto">
            <a:xfrm>
              <a:off x="4932363" y="1844675"/>
              <a:ext cx="563562" cy="398463"/>
            </a:xfrm>
            <a:custGeom>
              <a:avLst/>
              <a:gdLst>
                <a:gd name="T0" fmla="*/ 0 w 385"/>
                <a:gd name="T1" fmla="*/ 2147483647 h 301"/>
                <a:gd name="T2" fmla="*/ 2147483647 w 385"/>
                <a:gd name="T3" fmla="*/ 2147483647 h 301"/>
                <a:gd name="T4" fmla="*/ 2147483647 w 385"/>
                <a:gd name="T5" fmla="*/ 2147483647 h 301"/>
                <a:gd name="T6" fmla="*/ 2147483647 w 385"/>
                <a:gd name="T7" fmla="*/ 2147483647 h 301"/>
                <a:gd name="T8" fmla="*/ 2147483647 w 385"/>
                <a:gd name="T9" fmla="*/ 2147483647 h 301"/>
                <a:gd name="T10" fmla="*/ 2147483647 w 385"/>
                <a:gd name="T11" fmla="*/ 2147483647 h 301"/>
                <a:gd name="T12" fmla="*/ 2147483647 w 385"/>
                <a:gd name="T13" fmla="*/ 2147483647 h 301"/>
                <a:gd name="T14" fmla="*/ 0 60000 65536"/>
                <a:gd name="T15" fmla="*/ 0 60000 65536"/>
                <a:gd name="T16" fmla="*/ 0 60000 65536"/>
                <a:gd name="T17" fmla="*/ 0 60000 65536"/>
                <a:gd name="T18" fmla="*/ 0 60000 65536"/>
                <a:gd name="T19" fmla="*/ 0 60000 65536"/>
                <a:gd name="T20" fmla="*/ 0 60000 65536"/>
                <a:gd name="T21" fmla="*/ 0 w 385"/>
                <a:gd name="T22" fmla="*/ 0 h 301"/>
                <a:gd name="T23" fmla="*/ 385 w 385"/>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301">
                  <a:moveTo>
                    <a:pt x="0" y="184"/>
                  </a:moveTo>
                  <a:cubicBezTo>
                    <a:pt x="9" y="156"/>
                    <a:pt x="35" y="3"/>
                    <a:pt x="56" y="21"/>
                  </a:cubicBezTo>
                  <a:cubicBezTo>
                    <a:pt x="77" y="40"/>
                    <a:pt x="104" y="289"/>
                    <a:pt x="128" y="289"/>
                  </a:cubicBezTo>
                  <a:cubicBezTo>
                    <a:pt x="150" y="289"/>
                    <a:pt x="173" y="20"/>
                    <a:pt x="195" y="21"/>
                  </a:cubicBezTo>
                  <a:cubicBezTo>
                    <a:pt x="219" y="23"/>
                    <a:pt x="242" y="301"/>
                    <a:pt x="266" y="301"/>
                  </a:cubicBezTo>
                  <a:cubicBezTo>
                    <a:pt x="291" y="301"/>
                    <a:pt x="319" y="42"/>
                    <a:pt x="339" y="21"/>
                  </a:cubicBezTo>
                  <a:cubicBezTo>
                    <a:pt x="359" y="0"/>
                    <a:pt x="376" y="141"/>
                    <a:pt x="385" y="173"/>
                  </a:cubicBezTo>
                </a:path>
              </a:pathLst>
            </a:custGeom>
            <a:noFill/>
            <a:ln w="38100">
              <a:solidFill>
                <a:schemeClr val="folHlink"/>
              </a:solidFill>
              <a:round/>
              <a:headEnd/>
              <a:tailEnd/>
            </a:ln>
          </p:spPr>
          <p:txBody>
            <a:bodyPr/>
            <a:lstStyle/>
            <a:p>
              <a:endParaRPr lang="ja-JP" altLang="en-US" sz="2400" b="1">
                <a:solidFill>
                  <a:srgbClr val="000000"/>
                </a:solidFill>
                <a:ea typeface="HGSｺﾞｼｯｸE" pitchFamily="50" charset="-128"/>
              </a:endParaRPr>
            </a:p>
          </p:txBody>
        </p:sp>
        <p:sp>
          <p:nvSpPr>
            <p:cNvPr id="203" name="Freeform 30"/>
            <p:cNvSpPr>
              <a:spLocks/>
            </p:cNvSpPr>
            <p:nvPr/>
          </p:nvSpPr>
          <p:spPr bwMode="auto">
            <a:xfrm>
              <a:off x="2500313" y="1557338"/>
              <a:ext cx="563562" cy="398462"/>
            </a:xfrm>
            <a:custGeom>
              <a:avLst/>
              <a:gdLst>
                <a:gd name="T0" fmla="*/ 0 w 385"/>
                <a:gd name="T1" fmla="*/ 2147483647 h 301"/>
                <a:gd name="T2" fmla="*/ 2147483647 w 385"/>
                <a:gd name="T3" fmla="*/ 2147483647 h 301"/>
                <a:gd name="T4" fmla="*/ 2147483647 w 385"/>
                <a:gd name="T5" fmla="*/ 2147483647 h 301"/>
                <a:gd name="T6" fmla="*/ 2147483647 w 385"/>
                <a:gd name="T7" fmla="*/ 2147483647 h 301"/>
                <a:gd name="T8" fmla="*/ 2147483647 w 385"/>
                <a:gd name="T9" fmla="*/ 2147483647 h 301"/>
                <a:gd name="T10" fmla="*/ 2147483647 w 385"/>
                <a:gd name="T11" fmla="*/ 2147483647 h 301"/>
                <a:gd name="T12" fmla="*/ 2147483647 w 385"/>
                <a:gd name="T13" fmla="*/ 2147483647 h 301"/>
                <a:gd name="T14" fmla="*/ 0 60000 65536"/>
                <a:gd name="T15" fmla="*/ 0 60000 65536"/>
                <a:gd name="T16" fmla="*/ 0 60000 65536"/>
                <a:gd name="T17" fmla="*/ 0 60000 65536"/>
                <a:gd name="T18" fmla="*/ 0 60000 65536"/>
                <a:gd name="T19" fmla="*/ 0 60000 65536"/>
                <a:gd name="T20" fmla="*/ 0 60000 65536"/>
                <a:gd name="T21" fmla="*/ 0 w 385"/>
                <a:gd name="T22" fmla="*/ 0 h 301"/>
                <a:gd name="T23" fmla="*/ 385 w 385"/>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301">
                  <a:moveTo>
                    <a:pt x="0" y="184"/>
                  </a:moveTo>
                  <a:cubicBezTo>
                    <a:pt x="9" y="156"/>
                    <a:pt x="35" y="3"/>
                    <a:pt x="56" y="21"/>
                  </a:cubicBezTo>
                  <a:cubicBezTo>
                    <a:pt x="77" y="40"/>
                    <a:pt x="104" y="289"/>
                    <a:pt x="128" y="289"/>
                  </a:cubicBezTo>
                  <a:cubicBezTo>
                    <a:pt x="150" y="289"/>
                    <a:pt x="173" y="20"/>
                    <a:pt x="195" y="21"/>
                  </a:cubicBezTo>
                  <a:cubicBezTo>
                    <a:pt x="219" y="23"/>
                    <a:pt x="242" y="301"/>
                    <a:pt x="266" y="301"/>
                  </a:cubicBezTo>
                  <a:cubicBezTo>
                    <a:pt x="291" y="301"/>
                    <a:pt x="319" y="42"/>
                    <a:pt x="339" y="21"/>
                  </a:cubicBezTo>
                  <a:cubicBezTo>
                    <a:pt x="359" y="0"/>
                    <a:pt x="376" y="141"/>
                    <a:pt x="385" y="173"/>
                  </a:cubicBezTo>
                </a:path>
              </a:pathLst>
            </a:custGeom>
            <a:noFill/>
            <a:ln w="38100">
              <a:solidFill>
                <a:schemeClr val="folHlink"/>
              </a:solidFill>
              <a:round/>
              <a:headEnd/>
              <a:tailEnd/>
            </a:ln>
          </p:spPr>
          <p:txBody>
            <a:bodyPr/>
            <a:lstStyle/>
            <a:p>
              <a:endParaRPr lang="ja-JP" altLang="en-US" sz="2400" b="1">
                <a:solidFill>
                  <a:srgbClr val="000000"/>
                </a:solidFill>
                <a:ea typeface="HGSｺﾞｼｯｸE" pitchFamily="50" charset="-128"/>
              </a:endParaRPr>
            </a:p>
          </p:txBody>
        </p:sp>
        <p:sp>
          <p:nvSpPr>
            <p:cNvPr id="204" name="Line 11"/>
            <p:cNvSpPr>
              <a:spLocks noChangeShapeType="1"/>
            </p:cNvSpPr>
            <p:nvPr/>
          </p:nvSpPr>
          <p:spPr bwMode="auto">
            <a:xfrm>
              <a:off x="4284663" y="836613"/>
              <a:ext cx="0" cy="4752975"/>
            </a:xfrm>
            <a:prstGeom prst="line">
              <a:avLst/>
            </a:prstGeom>
            <a:noFill/>
            <a:ln w="28575">
              <a:solidFill>
                <a:schemeClr val="tx1"/>
              </a:solidFill>
              <a:prstDash val="lgDash"/>
              <a:round/>
              <a:headEnd/>
              <a:tailEnd/>
            </a:ln>
          </p:spPr>
          <p:txBody>
            <a:bodyPr/>
            <a:lstStyle/>
            <a:p>
              <a:endParaRPr lang="ja-JP" altLang="en-US">
                <a:solidFill>
                  <a:srgbClr val="000000"/>
                </a:solidFill>
              </a:endParaRPr>
            </a:p>
          </p:txBody>
        </p:sp>
        <p:sp>
          <p:nvSpPr>
            <p:cNvPr id="205" name="Line 22"/>
            <p:cNvSpPr>
              <a:spLocks noChangeShapeType="1"/>
            </p:cNvSpPr>
            <p:nvPr/>
          </p:nvSpPr>
          <p:spPr bwMode="auto">
            <a:xfrm flipV="1">
              <a:off x="2843213" y="1125538"/>
              <a:ext cx="3097212" cy="576262"/>
            </a:xfrm>
            <a:prstGeom prst="line">
              <a:avLst/>
            </a:prstGeom>
            <a:noFill/>
            <a:ln w="57150">
              <a:solidFill>
                <a:schemeClr val="tx1"/>
              </a:solidFill>
              <a:round/>
              <a:headEnd/>
              <a:tailEnd type="triangle" w="med" len="med"/>
            </a:ln>
          </p:spPr>
          <p:txBody>
            <a:bodyPr/>
            <a:lstStyle/>
            <a:p>
              <a:endParaRPr lang="ja-JP" altLang="en-US">
                <a:solidFill>
                  <a:srgbClr val="000000"/>
                </a:solidFill>
              </a:endParaRPr>
            </a:p>
          </p:txBody>
        </p:sp>
        <p:sp>
          <p:nvSpPr>
            <p:cNvPr id="206" name="Freeform 23"/>
            <p:cNvSpPr>
              <a:spLocks/>
            </p:cNvSpPr>
            <p:nvPr/>
          </p:nvSpPr>
          <p:spPr bwMode="auto">
            <a:xfrm>
              <a:off x="6174909" y="3924666"/>
              <a:ext cx="563563" cy="398462"/>
            </a:xfrm>
            <a:custGeom>
              <a:avLst/>
              <a:gdLst>
                <a:gd name="T0" fmla="*/ 0 w 385"/>
                <a:gd name="T1" fmla="*/ 2147483647 h 301"/>
                <a:gd name="T2" fmla="*/ 2147483647 w 385"/>
                <a:gd name="T3" fmla="*/ 2147483647 h 301"/>
                <a:gd name="T4" fmla="*/ 2147483647 w 385"/>
                <a:gd name="T5" fmla="*/ 2147483647 h 301"/>
                <a:gd name="T6" fmla="*/ 2147483647 w 385"/>
                <a:gd name="T7" fmla="*/ 2147483647 h 301"/>
                <a:gd name="T8" fmla="*/ 2147483647 w 385"/>
                <a:gd name="T9" fmla="*/ 2147483647 h 301"/>
                <a:gd name="T10" fmla="*/ 2147483647 w 385"/>
                <a:gd name="T11" fmla="*/ 2147483647 h 301"/>
                <a:gd name="T12" fmla="*/ 2147483647 w 385"/>
                <a:gd name="T13" fmla="*/ 2147483647 h 301"/>
                <a:gd name="T14" fmla="*/ 0 60000 65536"/>
                <a:gd name="T15" fmla="*/ 0 60000 65536"/>
                <a:gd name="T16" fmla="*/ 0 60000 65536"/>
                <a:gd name="T17" fmla="*/ 0 60000 65536"/>
                <a:gd name="T18" fmla="*/ 0 60000 65536"/>
                <a:gd name="T19" fmla="*/ 0 60000 65536"/>
                <a:gd name="T20" fmla="*/ 0 60000 65536"/>
                <a:gd name="T21" fmla="*/ 0 w 385"/>
                <a:gd name="T22" fmla="*/ 0 h 301"/>
                <a:gd name="T23" fmla="*/ 385 w 385"/>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301">
                  <a:moveTo>
                    <a:pt x="0" y="184"/>
                  </a:moveTo>
                  <a:cubicBezTo>
                    <a:pt x="9" y="156"/>
                    <a:pt x="35" y="3"/>
                    <a:pt x="56" y="21"/>
                  </a:cubicBezTo>
                  <a:cubicBezTo>
                    <a:pt x="77" y="40"/>
                    <a:pt x="104" y="289"/>
                    <a:pt x="128" y="289"/>
                  </a:cubicBezTo>
                  <a:cubicBezTo>
                    <a:pt x="150" y="289"/>
                    <a:pt x="173" y="20"/>
                    <a:pt x="195" y="21"/>
                  </a:cubicBezTo>
                  <a:cubicBezTo>
                    <a:pt x="219" y="23"/>
                    <a:pt x="242" y="301"/>
                    <a:pt x="266" y="301"/>
                  </a:cubicBezTo>
                  <a:cubicBezTo>
                    <a:pt x="291" y="301"/>
                    <a:pt x="319" y="42"/>
                    <a:pt x="339" y="21"/>
                  </a:cubicBezTo>
                  <a:cubicBezTo>
                    <a:pt x="359" y="0"/>
                    <a:pt x="376" y="141"/>
                    <a:pt x="385" y="173"/>
                  </a:cubicBezTo>
                </a:path>
              </a:pathLst>
            </a:custGeom>
            <a:noFill/>
            <a:ln w="38100">
              <a:solidFill>
                <a:schemeClr val="folHlink"/>
              </a:solidFill>
              <a:round/>
              <a:headEnd/>
              <a:tailEnd/>
            </a:ln>
          </p:spPr>
          <p:txBody>
            <a:bodyPr/>
            <a:lstStyle/>
            <a:p>
              <a:endParaRPr lang="ja-JP" altLang="en-US" sz="2400" b="1">
                <a:solidFill>
                  <a:srgbClr val="000000"/>
                </a:solidFill>
                <a:ea typeface="HGSｺﾞｼｯｸE" pitchFamily="50" charset="-128"/>
              </a:endParaRPr>
            </a:p>
          </p:txBody>
        </p:sp>
        <p:sp>
          <p:nvSpPr>
            <p:cNvPr id="207" name="Freeform 24"/>
            <p:cNvSpPr>
              <a:spLocks/>
            </p:cNvSpPr>
            <p:nvPr/>
          </p:nvSpPr>
          <p:spPr bwMode="auto">
            <a:xfrm>
              <a:off x="5724525" y="2852738"/>
              <a:ext cx="563563" cy="398462"/>
            </a:xfrm>
            <a:custGeom>
              <a:avLst/>
              <a:gdLst>
                <a:gd name="T0" fmla="*/ 0 w 385"/>
                <a:gd name="T1" fmla="*/ 2147483647 h 301"/>
                <a:gd name="T2" fmla="*/ 2147483647 w 385"/>
                <a:gd name="T3" fmla="*/ 2147483647 h 301"/>
                <a:gd name="T4" fmla="*/ 2147483647 w 385"/>
                <a:gd name="T5" fmla="*/ 2147483647 h 301"/>
                <a:gd name="T6" fmla="*/ 2147483647 w 385"/>
                <a:gd name="T7" fmla="*/ 2147483647 h 301"/>
                <a:gd name="T8" fmla="*/ 2147483647 w 385"/>
                <a:gd name="T9" fmla="*/ 2147483647 h 301"/>
                <a:gd name="T10" fmla="*/ 2147483647 w 385"/>
                <a:gd name="T11" fmla="*/ 2147483647 h 301"/>
                <a:gd name="T12" fmla="*/ 2147483647 w 385"/>
                <a:gd name="T13" fmla="*/ 2147483647 h 301"/>
                <a:gd name="T14" fmla="*/ 0 60000 65536"/>
                <a:gd name="T15" fmla="*/ 0 60000 65536"/>
                <a:gd name="T16" fmla="*/ 0 60000 65536"/>
                <a:gd name="T17" fmla="*/ 0 60000 65536"/>
                <a:gd name="T18" fmla="*/ 0 60000 65536"/>
                <a:gd name="T19" fmla="*/ 0 60000 65536"/>
                <a:gd name="T20" fmla="*/ 0 60000 65536"/>
                <a:gd name="T21" fmla="*/ 0 w 385"/>
                <a:gd name="T22" fmla="*/ 0 h 301"/>
                <a:gd name="T23" fmla="*/ 385 w 385"/>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301">
                  <a:moveTo>
                    <a:pt x="0" y="184"/>
                  </a:moveTo>
                  <a:cubicBezTo>
                    <a:pt x="9" y="156"/>
                    <a:pt x="35" y="3"/>
                    <a:pt x="56" y="21"/>
                  </a:cubicBezTo>
                  <a:cubicBezTo>
                    <a:pt x="77" y="40"/>
                    <a:pt x="104" y="289"/>
                    <a:pt x="128" y="289"/>
                  </a:cubicBezTo>
                  <a:cubicBezTo>
                    <a:pt x="150" y="289"/>
                    <a:pt x="173" y="20"/>
                    <a:pt x="195" y="21"/>
                  </a:cubicBezTo>
                  <a:cubicBezTo>
                    <a:pt x="219" y="23"/>
                    <a:pt x="242" y="301"/>
                    <a:pt x="266" y="301"/>
                  </a:cubicBezTo>
                  <a:cubicBezTo>
                    <a:pt x="291" y="301"/>
                    <a:pt x="319" y="42"/>
                    <a:pt x="339" y="21"/>
                  </a:cubicBezTo>
                  <a:cubicBezTo>
                    <a:pt x="359" y="0"/>
                    <a:pt x="376" y="141"/>
                    <a:pt x="385" y="173"/>
                  </a:cubicBezTo>
                </a:path>
              </a:pathLst>
            </a:custGeom>
            <a:noFill/>
            <a:ln w="38100">
              <a:solidFill>
                <a:schemeClr val="folHlink"/>
              </a:solidFill>
              <a:round/>
              <a:headEnd/>
              <a:tailEnd/>
            </a:ln>
          </p:spPr>
          <p:txBody>
            <a:bodyPr/>
            <a:lstStyle/>
            <a:p>
              <a:endParaRPr lang="ja-JP" altLang="en-US" sz="2400" b="1">
                <a:solidFill>
                  <a:srgbClr val="000000"/>
                </a:solidFill>
                <a:ea typeface="HGSｺﾞｼｯｸE" pitchFamily="50" charset="-128"/>
              </a:endParaRPr>
            </a:p>
          </p:txBody>
        </p:sp>
        <p:sp>
          <p:nvSpPr>
            <p:cNvPr id="208" name="Freeform 25"/>
            <p:cNvSpPr>
              <a:spLocks/>
            </p:cNvSpPr>
            <p:nvPr/>
          </p:nvSpPr>
          <p:spPr bwMode="auto">
            <a:xfrm>
              <a:off x="5076825" y="3284538"/>
              <a:ext cx="563563" cy="398462"/>
            </a:xfrm>
            <a:custGeom>
              <a:avLst/>
              <a:gdLst>
                <a:gd name="T0" fmla="*/ 0 w 385"/>
                <a:gd name="T1" fmla="*/ 2147483647 h 301"/>
                <a:gd name="T2" fmla="*/ 2147483647 w 385"/>
                <a:gd name="T3" fmla="*/ 2147483647 h 301"/>
                <a:gd name="T4" fmla="*/ 2147483647 w 385"/>
                <a:gd name="T5" fmla="*/ 2147483647 h 301"/>
                <a:gd name="T6" fmla="*/ 2147483647 w 385"/>
                <a:gd name="T7" fmla="*/ 2147483647 h 301"/>
                <a:gd name="T8" fmla="*/ 2147483647 w 385"/>
                <a:gd name="T9" fmla="*/ 2147483647 h 301"/>
                <a:gd name="T10" fmla="*/ 2147483647 w 385"/>
                <a:gd name="T11" fmla="*/ 2147483647 h 301"/>
                <a:gd name="T12" fmla="*/ 2147483647 w 385"/>
                <a:gd name="T13" fmla="*/ 2147483647 h 301"/>
                <a:gd name="T14" fmla="*/ 0 60000 65536"/>
                <a:gd name="T15" fmla="*/ 0 60000 65536"/>
                <a:gd name="T16" fmla="*/ 0 60000 65536"/>
                <a:gd name="T17" fmla="*/ 0 60000 65536"/>
                <a:gd name="T18" fmla="*/ 0 60000 65536"/>
                <a:gd name="T19" fmla="*/ 0 60000 65536"/>
                <a:gd name="T20" fmla="*/ 0 60000 65536"/>
                <a:gd name="T21" fmla="*/ 0 w 385"/>
                <a:gd name="T22" fmla="*/ 0 h 301"/>
                <a:gd name="T23" fmla="*/ 385 w 385"/>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301">
                  <a:moveTo>
                    <a:pt x="0" y="184"/>
                  </a:moveTo>
                  <a:cubicBezTo>
                    <a:pt x="9" y="156"/>
                    <a:pt x="35" y="3"/>
                    <a:pt x="56" y="21"/>
                  </a:cubicBezTo>
                  <a:cubicBezTo>
                    <a:pt x="77" y="40"/>
                    <a:pt x="104" y="289"/>
                    <a:pt x="128" y="289"/>
                  </a:cubicBezTo>
                  <a:cubicBezTo>
                    <a:pt x="150" y="289"/>
                    <a:pt x="173" y="20"/>
                    <a:pt x="195" y="21"/>
                  </a:cubicBezTo>
                  <a:cubicBezTo>
                    <a:pt x="219" y="23"/>
                    <a:pt x="242" y="301"/>
                    <a:pt x="266" y="301"/>
                  </a:cubicBezTo>
                  <a:cubicBezTo>
                    <a:pt x="291" y="301"/>
                    <a:pt x="319" y="42"/>
                    <a:pt x="339" y="21"/>
                  </a:cubicBezTo>
                  <a:cubicBezTo>
                    <a:pt x="359" y="0"/>
                    <a:pt x="376" y="141"/>
                    <a:pt x="385" y="173"/>
                  </a:cubicBezTo>
                </a:path>
              </a:pathLst>
            </a:custGeom>
            <a:noFill/>
            <a:ln w="38100">
              <a:solidFill>
                <a:schemeClr val="folHlink"/>
              </a:solidFill>
              <a:round/>
              <a:headEnd/>
              <a:tailEnd/>
            </a:ln>
          </p:spPr>
          <p:txBody>
            <a:bodyPr/>
            <a:lstStyle/>
            <a:p>
              <a:endParaRPr lang="ja-JP" altLang="en-US" sz="2400" b="1">
                <a:solidFill>
                  <a:srgbClr val="000000"/>
                </a:solidFill>
                <a:ea typeface="HGSｺﾞｼｯｸE" pitchFamily="50" charset="-128"/>
              </a:endParaRPr>
            </a:p>
          </p:txBody>
        </p:sp>
        <p:sp>
          <p:nvSpPr>
            <p:cNvPr id="209" name="Freeform 26"/>
            <p:cNvSpPr>
              <a:spLocks/>
            </p:cNvSpPr>
            <p:nvPr/>
          </p:nvSpPr>
          <p:spPr bwMode="auto">
            <a:xfrm>
              <a:off x="2571750" y="3573463"/>
              <a:ext cx="563563" cy="398462"/>
            </a:xfrm>
            <a:custGeom>
              <a:avLst/>
              <a:gdLst>
                <a:gd name="T0" fmla="*/ 0 w 385"/>
                <a:gd name="T1" fmla="*/ 2147483647 h 301"/>
                <a:gd name="T2" fmla="*/ 2147483647 w 385"/>
                <a:gd name="T3" fmla="*/ 2147483647 h 301"/>
                <a:gd name="T4" fmla="*/ 2147483647 w 385"/>
                <a:gd name="T5" fmla="*/ 2147483647 h 301"/>
                <a:gd name="T6" fmla="*/ 2147483647 w 385"/>
                <a:gd name="T7" fmla="*/ 2147483647 h 301"/>
                <a:gd name="T8" fmla="*/ 2147483647 w 385"/>
                <a:gd name="T9" fmla="*/ 2147483647 h 301"/>
                <a:gd name="T10" fmla="*/ 2147483647 w 385"/>
                <a:gd name="T11" fmla="*/ 2147483647 h 301"/>
                <a:gd name="T12" fmla="*/ 2147483647 w 385"/>
                <a:gd name="T13" fmla="*/ 2147483647 h 301"/>
                <a:gd name="T14" fmla="*/ 0 60000 65536"/>
                <a:gd name="T15" fmla="*/ 0 60000 65536"/>
                <a:gd name="T16" fmla="*/ 0 60000 65536"/>
                <a:gd name="T17" fmla="*/ 0 60000 65536"/>
                <a:gd name="T18" fmla="*/ 0 60000 65536"/>
                <a:gd name="T19" fmla="*/ 0 60000 65536"/>
                <a:gd name="T20" fmla="*/ 0 60000 65536"/>
                <a:gd name="T21" fmla="*/ 0 w 385"/>
                <a:gd name="T22" fmla="*/ 0 h 301"/>
                <a:gd name="T23" fmla="*/ 385 w 385"/>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301">
                  <a:moveTo>
                    <a:pt x="0" y="184"/>
                  </a:moveTo>
                  <a:cubicBezTo>
                    <a:pt x="9" y="156"/>
                    <a:pt x="35" y="3"/>
                    <a:pt x="56" y="21"/>
                  </a:cubicBezTo>
                  <a:cubicBezTo>
                    <a:pt x="77" y="40"/>
                    <a:pt x="104" y="289"/>
                    <a:pt x="128" y="289"/>
                  </a:cubicBezTo>
                  <a:cubicBezTo>
                    <a:pt x="150" y="289"/>
                    <a:pt x="173" y="20"/>
                    <a:pt x="195" y="21"/>
                  </a:cubicBezTo>
                  <a:cubicBezTo>
                    <a:pt x="219" y="23"/>
                    <a:pt x="242" y="301"/>
                    <a:pt x="266" y="301"/>
                  </a:cubicBezTo>
                  <a:cubicBezTo>
                    <a:pt x="291" y="301"/>
                    <a:pt x="319" y="42"/>
                    <a:pt x="339" y="21"/>
                  </a:cubicBezTo>
                  <a:cubicBezTo>
                    <a:pt x="359" y="0"/>
                    <a:pt x="376" y="141"/>
                    <a:pt x="385" y="173"/>
                  </a:cubicBezTo>
                </a:path>
              </a:pathLst>
            </a:custGeom>
            <a:noFill/>
            <a:ln w="38100">
              <a:solidFill>
                <a:schemeClr val="folHlink"/>
              </a:solidFill>
              <a:round/>
              <a:headEnd/>
              <a:tailEnd/>
            </a:ln>
          </p:spPr>
          <p:txBody>
            <a:bodyPr/>
            <a:lstStyle/>
            <a:p>
              <a:endParaRPr lang="ja-JP" altLang="en-US" sz="2400" b="1">
                <a:solidFill>
                  <a:srgbClr val="000000"/>
                </a:solidFill>
                <a:ea typeface="HGSｺﾞｼｯｸE" pitchFamily="50" charset="-128"/>
              </a:endParaRPr>
            </a:p>
          </p:txBody>
        </p:sp>
        <p:sp>
          <p:nvSpPr>
            <p:cNvPr id="210" name="Freeform 27"/>
            <p:cNvSpPr>
              <a:spLocks/>
            </p:cNvSpPr>
            <p:nvPr/>
          </p:nvSpPr>
          <p:spPr bwMode="auto">
            <a:xfrm>
              <a:off x="4932363" y="2636838"/>
              <a:ext cx="563562" cy="398462"/>
            </a:xfrm>
            <a:custGeom>
              <a:avLst/>
              <a:gdLst>
                <a:gd name="T0" fmla="*/ 0 w 385"/>
                <a:gd name="T1" fmla="*/ 2147483647 h 301"/>
                <a:gd name="T2" fmla="*/ 2147483647 w 385"/>
                <a:gd name="T3" fmla="*/ 2147483647 h 301"/>
                <a:gd name="T4" fmla="*/ 2147483647 w 385"/>
                <a:gd name="T5" fmla="*/ 2147483647 h 301"/>
                <a:gd name="T6" fmla="*/ 2147483647 w 385"/>
                <a:gd name="T7" fmla="*/ 2147483647 h 301"/>
                <a:gd name="T8" fmla="*/ 2147483647 w 385"/>
                <a:gd name="T9" fmla="*/ 2147483647 h 301"/>
                <a:gd name="T10" fmla="*/ 2147483647 w 385"/>
                <a:gd name="T11" fmla="*/ 2147483647 h 301"/>
                <a:gd name="T12" fmla="*/ 2147483647 w 385"/>
                <a:gd name="T13" fmla="*/ 2147483647 h 301"/>
                <a:gd name="T14" fmla="*/ 0 60000 65536"/>
                <a:gd name="T15" fmla="*/ 0 60000 65536"/>
                <a:gd name="T16" fmla="*/ 0 60000 65536"/>
                <a:gd name="T17" fmla="*/ 0 60000 65536"/>
                <a:gd name="T18" fmla="*/ 0 60000 65536"/>
                <a:gd name="T19" fmla="*/ 0 60000 65536"/>
                <a:gd name="T20" fmla="*/ 0 60000 65536"/>
                <a:gd name="T21" fmla="*/ 0 w 385"/>
                <a:gd name="T22" fmla="*/ 0 h 301"/>
                <a:gd name="T23" fmla="*/ 385 w 385"/>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301">
                  <a:moveTo>
                    <a:pt x="0" y="184"/>
                  </a:moveTo>
                  <a:cubicBezTo>
                    <a:pt x="9" y="156"/>
                    <a:pt x="35" y="3"/>
                    <a:pt x="56" y="21"/>
                  </a:cubicBezTo>
                  <a:cubicBezTo>
                    <a:pt x="77" y="40"/>
                    <a:pt x="104" y="289"/>
                    <a:pt x="128" y="289"/>
                  </a:cubicBezTo>
                  <a:cubicBezTo>
                    <a:pt x="150" y="289"/>
                    <a:pt x="173" y="20"/>
                    <a:pt x="195" y="21"/>
                  </a:cubicBezTo>
                  <a:cubicBezTo>
                    <a:pt x="219" y="23"/>
                    <a:pt x="242" y="301"/>
                    <a:pt x="266" y="301"/>
                  </a:cubicBezTo>
                  <a:cubicBezTo>
                    <a:pt x="291" y="301"/>
                    <a:pt x="319" y="42"/>
                    <a:pt x="339" y="21"/>
                  </a:cubicBezTo>
                  <a:cubicBezTo>
                    <a:pt x="359" y="0"/>
                    <a:pt x="376" y="141"/>
                    <a:pt x="385" y="173"/>
                  </a:cubicBezTo>
                </a:path>
              </a:pathLst>
            </a:custGeom>
            <a:noFill/>
            <a:ln w="38100">
              <a:solidFill>
                <a:schemeClr val="folHlink"/>
              </a:solidFill>
              <a:round/>
              <a:headEnd/>
              <a:tailEnd/>
            </a:ln>
          </p:spPr>
          <p:txBody>
            <a:bodyPr/>
            <a:lstStyle/>
            <a:p>
              <a:endParaRPr lang="ja-JP" altLang="en-US" sz="2400" b="1">
                <a:solidFill>
                  <a:srgbClr val="000000"/>
                </a:solidFill>
                <a:ea typeface="HGSｺﾞｼｯｸE" pitchFamily="50" charset="-128"/>
              </a:endParaRPr>
            </a:p>
          </p:txBody>
        </p:sp>
        <p:sp>
          <p:nvSpPr>
            <p:cNvPr id="211" name="Freeform 28"/>
            <p:cNvSpPr>
              <a:spLocks/>
            </p:cNvSpPr>
            <p:nvPr/>
          </p:nvSpPr>
          <p:spPr bwMode="auto">
            <a:xfrm>
              <a:off x="4284663" y="2349500"/>
              <a:ext cx="563562" cy="398463"/>
            </a:xfrm>
            <a:custGeom>
              <a:avLst/>
              <a:gdLst>
                <a:gd name="T0" fmla="*/ 0 w 385"/>
                <a:gd name="T1" fmla="*/ 2147483647 h 301"/>
                <a:gd name="T2" fmla="*/ 2147483647 w 385"/>
                <a:gd name="T3" fmla="*/ 2147483647 h 301"/>
                <a:gd name="T4" fmla="*/ 2147483647 w 385"/>
                <a:gd name="T5" fmla="*/ 2147483647 h 301"/>
                <a:gd name="T6" fmla="*/ 2147483647 w 385"/>
                <a:gd name="T7" fmla="*/ 2147483647 h 301"/>
                <a:gd name="T8" fmla="*/ 2147483647 w 385"/>
                <a:gd name="T9" fmla="*/ 2147483647 h 301"/>
                <a:gd name="T10" fmla="*/ 2147483647 w 385"/>
                <a:gd name="T11" fmla="*/ 2147483647 h 301"/>
                <a:gd name="T12" fmla="*/ 2147483647 w 385"/>
                <a:gd name="T13" fmla="*/ 2147483647 h 301"/>
                <a:gd name="T14" fmla="*/ 0 60000 65536"/>
                <a:gd name="T15" fmla="*/ 0 60000 65536"/>
                <a:gd name="T16" fmla="*/ 0 60000 65536"/>
                <a:gd name="T17" fmla="*/ 0 60000 65536"/>
                <a:gd name="T18" fmla="*/ 0 60000 65536"/>
                <a:gd name="T19" fmla="*/ 0 60000 65536"/>
                <a:gd name="T20" fmla="*/ 0 60000 65536"/>
                <a:gd name="T21" fmla="*/ 0 w 385"/>
                <a:gd name="T22" fmla="*/ 0 h 301"/>
                <a:gd name="T23" fmla="*/ 385 w 385"/>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301">
                  <a:moveTo>
                    <a:pt x="0" y="184"/>
                  </a:moveTo>
                  <a:cubicBezTo>
                    <a:pt x="9" y="156"/>
                    <a:pt x="35" y="3"/>
                    <a:pt x="56" y="21"/>
                  </a:cubicBezTo>
                  <a:cubicBezTo>
                    <a:pt x="77" y="40"/>
                    <a:pt x="104" y="289"/>
                    <a:pt x="128" y="289"/>
                  </a:cubicBezTo>
                  <a:cubicBezTo>
                    <a:pt x="150" y="289"/>
                    <a:pt x="173" y="20"/>
                    <a:pt x="195" y="21"/>
                  </a:cubicBezTo>
                  <a:cubicBezTo>
                    <a:pt x="219" y="23"/>
                    <a:pt x="242" y="301"/>
                    <a:pt x="266" y="301"/>
                  </a:cubicBezTo>
                  <a:cubicBezTo>
                    <a:pt x="291" y="301"/>
                    <a:pt x="319" y="42"/>
                    <a:pt x="339" y="21"/>
                  </a:cubicBezTo>
                  <a:cubicBezTo>
                    <a:pt x="359" y="0"/>
                    <a:pt x="376" y="141"/>
                    <a:pt x="385" y="173"/>
                  </a:cubicBezTo>
                </a:path>
              </a:pathLst>
            </a:custGeom>
            <a:noFill/>
            <a:ln w="38100">
              <a:solidFill>
                <a:schemeClr val="folHlink"/>
              </a:solidFill>
              <a:round/>
              <a:headEnd/>
              <a:tailEnd/>
            </a:ln>
          </p:spPr>
          <p:txBody>
            <a:bodyPr/>
            <a:lstStyle/>
            <a:p>
              <a:endParaRPr lang="ja-JP" altLang="en-US" sz="2400" b="1">
                <a:solidFill>
                  <a:srgbClr val="000000"/>
                </a:solidFill>
                <a:ea typeface="HGSｺﾞｼｯｸE" pitchFamily="50" charset="-128"/>
              </a:endParaRPr>
            </a:p>
          </p:txBody>
        </p:sp>
        <p:sp>
          <p:nvSpPr>
            <p:cNvPr id="212" name="Line 21"/>
            <p:cNvSpPr>
              <a:spLocks noChangeShapeType="1"/>
            </p:cNvSpPr>
            <p:nvPr/>
          </p:nvSpPr>
          <p:spPr bwMode="auto">
            <a:xfrm flipH="1" flipV="1">
              <a:off x="2843213" y="1701800"/>
              <a:ext cx="2376487" cy="360363"/>
            </a:xfrm>
            <a:prstGeom prst="line">
              <a:avLst/>
            </a:prstGeom>
            <a:noFill/>
            <a:ln w="57150">
              <a:solidFill>
                <a:schemeClr val="tx1"/>
              </a:solidFill>
              <a:round/>
              <a:headEnd/>
              <a:tailEnd/>
            </a:ln>
          </p:spPr>
          <p:txBody>
            <a:bodyPr/>
            <a:lstStyle/>
            <a:p>
              <a:endParaRPr lang="ja-JP" altLang="en-US">
                <a:solidFill>
                  <a:srgbClr val="000000"/>
                </a:solidFill>
              </a:endParaRPr>
            </a:p>
          </p:txBody>
        </p:sp>
        <p:sp>
          <p:nvSpPr>
            <p:cNvPr id="213" name="Line 19"/>
            <p:cNvSpPr>
              <a:spLocks noChangeShapeType="1"/>
            </p:cNvSpPr>
            <p:nvPr/>
          </p:nvSpPr>
          <p:spPr bwMode="auto">
            <a:xfrm flipH="1" flipV="1">
              <a:off x="4572000" y="2493963"/>
              <a:ext cx="647700" cy="287337"/>
            </a:xfrm>
            <a:prstGeom prst="line">
              <a:avLst/>
            </a:prstGeom>
            <a:noFill/>
            <a:ln w="57150">
              <a:solidFill>
                <a:schemeClr val="tx1"/>
              </a:solidFill>
              <a:round/>
              <a:headEnd/>
              <a:tailEnd/>
            </a:ln>
          </p:spPr>
          <p:txBody>
            <a:bodyPr/>
            <a:lstStyle/>
            <a:p>
              <a:endParaRPr lang="ja-JP" altLang="en-US">
                <a:solidFill>
                  <a:srgbClr val="000000"/>
                </a:solidFill>
              </a:endParaRPr>
            </a:p>
          </p:txBody>
        </p:sp>
        <p:sp>
          <p:nvSpPr>
            <p:cNvPr id="214" name="Line 18"/>
            <p:cNvSpPr>
              <a:spLocks noChangeShapeType="1"/>
            </p:cNvSpPr>
            <p:nvPr/>
          </p:nvSpPr>
          <p:spPr bwMode="auto">
            <a:xfrm flipV="1">
              <a:off x="2916238" y="2781300"/>
              <a:ext cx="2303462" cy="1008063"/>
            </a:xfrm>
            <a:prstGeom prst="line">
              <a:avLst/>
            </a:prstGeom>
            <a:noFill/>
            <a:ln w="57150">
              <a:solidFill>
                <a:schemeClr val="tx1"/>
              </a:solidFill>
              <a:round/>
              <a:headEnd/>
              <a:tailEnd/>
            </a:ln>
          </p:spPr>
          <p:txBody>
            <a:bodyPr/>
            <a:lstStyle/>
            <a:p>
              <a:endParaRPr lang="ja-JP" altLang="en-US">
                <a:solidFill>
                  <a:srgbClr val="000000"/>
                </a:solidFill>
              </a:endParaRPr>
            </a:p>
          </p:txBody>
        </p:sp>
        <p:sp>
          <p:nvSpPr>
            <p:cNvPr id="215" name="Line 20"/>
            <p:cNvSpPr>
              <a:spLocks noChangeShapeType="1"/>
            </p:cNvSpPr>
            <p:nvPr/>
          </p:nvSpPr>
          <p:spPr bwMode="auto">
            <a:xfrm flipV="1">
              <a:off x="4572000" y="2062163"/>
              <a:ext cx="647700" cy="431800"/>
            </a:xfrm>
            <a:prstGeom prst="line">
              <a:avLst/>
            </a:prstGeom>
            <a:noFill/>
            <a:ln w="57150">
              <a:solidFill>
                <a:schemeClr val="tx1"/>
              </a:solidFill>
              <a:round/>
              <a:headEnd/>
              <a:tailEnd/>
            </a:ln>
          </p:spPr>
          <p:txBody>
            <a:bodyPr/>
            <a:lstStyle/>
            <a:p>
              <a:endParaRPr lang="ja-JP" altLang="en-US">
                <a:solidFill>
                  <a:srgbClr val="000000"/>
                </a:solidFill>
              </a:endParaRPr>
            </a:p>
          </p:txBody>
        </p:sp>
        <p:sp>
          <p:nvSpPr>
            <p:cNvPr id="216" name="Line 17"/>
            <p:cNvSpPr>
              <a:spLocks noChangeShapeType="1"/>
            </p:cNvSpPr>
            <p:nvPr/>
          </p:nvSpPr>
          <p:spPr bwMode="auto">
            <a:xfrm flipH="1">
              <a:off x="2916238" y="3502025"/>
              <a:ext cx="2447925" cy="287338"/>
            </a:xfrm>
            <a:prstGeom prst="line">
              <a:avLst/>
            </a:prstGeom>
            <a:noFill/>
            <a:ln w="57150">
              <a:solidFill>
                <a:schemeClr val="tx1"/>
              </a:solidFill>
              <a:round/>
              <a:headEnd/>
              <a:tailEnd/>
            </a:ln>
          </p:spPr>
          <p:txBody>
            <a:bodyPr/>
            <a:lstStyle/>
            <a:p>
              <a:endParaRPr lang="ja-JP" altLang="en-US">
                <a:solidFill>
                  <a:srgbClr val="000000"/>
                </a:solidFill>
              </a:endParaRPr>
            </a:p>
          </p:txBody>
        </p:sp>
        <p:sp>
          <p:nvSpPr>
            <p:cNvPr id="217" name="Line 16"/>
            <p:cNvSpPr>
              <a:spLocks noChangeShapeType="1"/>
            </p:cNvSpPr>
            <p:nvPr/>
          </p:nvSpPr>
          <p:spPr bwMode="auto">
            <a:xfrm flipV="1">
              <a:off x="4427538" y="3502025"/>
              <a:ext cx="936625" cy="1079500"/>
            </a:xfrm>
            <a:prstGeom prst="line">
              <a:avLst/>
            </a:prstGeom>
            <a:noFill/>
            <a:ln w="57150">
              <a:solidFill>
                <a:schemeClr val="tx1"/>
              </a:solidFill>
              <a:round/>
              <a:headEnd/>
              <a:tailEnd/>
            </a:ln>
          </p:spPr>
          <p:txBody>
            <a:bodyPr/>
            <a:lstStyle/>
            <a:p>
              <a:endParaRPr lang="ja-JP" altLang="en-US">
                <a:solidFill>
                  <a:srgbClr val="000000"/>
                </a:solidFill>
              </a:endParaRPr>
            </a:p>
          </p:txBody>
        </p:sp>
        <p:sp>
          <p:nvSpPr>
            <p:cNvPr id="223" name="Text Box 33"/>
            <p:cNvSpPr txBox="1">
              <a:spLocks noChangeArrowheads="1"/>
            </p:cNvSpPr>
            <p:nvPr/>
          </p:nvSpPr>
          <p:spPr bwMode="auto">
            <a:xfrm>
              <a:off x="3592513" y="5576888"/>
              <a:ext cx="1403350" cy="457200"/>
            </a:xfrm>
            <a:prstGeom prst="rect">
              <a:avLst/>
            </a:prstGeom>
            <a:noFill/>
            <a:ln w="9525">
              <a:noFill/>
              <a:miter lim="800000"/>
              <a:headEnd/>
              <a:tailEnd/>
            </a:ln>
          </p:spPr>
          <p:txBody>
            <a:bodyPr wrap="none">
              <a:spAutoFit/>
            </a:bodyPr>
            <a:lstStyle/>
            <a:p>
              <a:r>
                <a:rPr lang="ja-JP" altLang="en-US" sz="2400">
                  <a:solidFill>
                    <a:srgbClr val="000000"/>
                  </a:solidFill>
                  <a:ea typeface="HGSｺﾞｼｯｸE" pitchFamily="50" charset="-128"/>
                </a:rPr>
                <a:t>衝撃波面</a:t>
              </a:r>
            </a:p>
          </p:txBody>
        </p:sp>
        <p:sp>
          <p:nvSpPr>
            <p:cNvPr id="224" name="AutoShape 35"/>
            <p:cNvSpPr>
              <a:spLocks noChangeArrowheads="1"/>
            </p:cNvSpPr>
            <p:nvPr/>
          </p:nvSpPr>
          <p:spPr bwMode="auto">
            <a:xfrm>
              <a:off x="2195513" y="4149725"/>
              <a:ext cx="1336675" cy="341313"/>
            </a:xfrm>
            <a:prstGeom prst="rightArrow">
              <a:avLst>
                <a:gd name="adj1" fmla="val 50000"/>
                <a:gd name="adj2" fmla="val 97907"/>
              </a:avLst>
            </a:prstGeom>
            <a:solidFill>
              <a:schemeClr val="folHlink"/>
            </a:solidFill>
            <a:ln w="9525">
              <a:no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25" name="AutoShape 36"/>
            <p:cNvSpPr>
              <a:spLocks noChangeArrowheads="1"/>
            </p:cNvSpPr>
            <p:nvPr/>
          </p:nvSpPr>
          <p:spPr bwMode="auto">
            <a:xfrm>
              <a:off x="2195513" y="2060575"/>
              <a:ext cx="1336675" cy="341313"/>
            </a:xfrm>
            <a:prstGeom prst="rightArrow">
              <a:avLst>
                <a:gd name="adj1" fmla="val 50000"/>
                <a:gd name="adj2" fmla="val 97907"/>
              </a:avLst>
            </a:prstGeom>
            <a:solidFill>
              <a:schemeClr val="folHlink"/>
            </a:solidFill>
            <a:ln w="9525">
              <a:no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26" name="AutoShape 38"/>
            <p:cNvSpPr>
              <a:spLocks noChangeArrowheads="1"/>
            </p:cNvSpPr>
            <p:nvPr/>
          </p:nvSpPr>
          <p:spPr bwMode="auto">
            <a:xfrm>
              <a:off x="5003800" y="1412875"/>
              <a:ext cx="544513" cy="341313"/>
            </a:xfrm>
            <a:prstGeom prst="rightArrow">
              <a:avLst>
                <a:gd name="adj1" fmla="val 50000"/>
                <a:gd name="adj2" fmla="val 39884"/>
              </a:avLst>
            </a:prstGeom>
            <a:solidFill>
              <a:schemeClr val="folHlink"/>
            </a:solidFill>
            <a:ln w="9525">
              <a:no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27" name="AutoShape 39"/>
            <p:cNvSpPr>
              <a:spLocks noChangeArrowheads="1"/>
            </p:cNvSpPr>
            <p:nvPr/>
          </p:nvSpPr>
          <p:spPr bwMode="auto">
            <a:xfrm>
              <a:off x="5148263" y="3789363"/>
              <a:ext cx="544512" cy="341312"/>
            </a:xfrm>
            <a:prstGeom prst="rightArrow">
              <a:avLst>
                <a:gd name="adj1" fmla="val 50000"/>
                <a:gd name="adj2" fmla="val 39884"/>
              </a:avLst>
            </a:prstGeom>
            <a:solidFill>
              <a:schemeClr val="folHlink"/>
            </a:solidFill>
            <a:ln w="9525">
              <a:no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28" name="AutoShape 40"/>
            <p:cNvSpPr>
              <a:spLocks noChangeArrowheads="1"/>
            </p:cNvSpPr>
            <p:nvPr/>
          </p:nvSpPr>
          <p:spPr bwMode="auto">
            <a:xfrm>
              <a:off x="6205731" y="4413863"/>
              <a:ext cx="544512" cy="341313"/>
            </a:xfrm>
            <a:prstGeom prst="rightArrow">
              <a:avLst>
                <a:gd name="adj1" fmla="val 50000"/>
                <a:gd name="adj2" fmla="val 39884"/>
              </a:avLst>
            </a:prstGeom>
            <a:solidFill>
              <a:schemeClr val="folHlink"/>
            </a:solidFill>
            <a:ln w="9525">
              <a:no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29" name="AutoShape 41"/>
            <p:cNvSpPr>
              <a:spLocks noChangeArrowheads="1"/>
            </p:cNvSpPr>
            <p:nvPr/>
          </p:nvSpPr>
          <p:spPr bwMode="auto">
            <a:xfrm>
              <a:off x="5795963" y="2492375"/>
              <a:ext cx="544512" cy="341313"/>
            </a:xfrm>
            <a:prstGeom prst="rightArrow">
              <a:avLst>
                <a:gd name="adj1" fmla="val 50000"/>
                <a:gd name="adj2" fmla="val 39884"/>
              </a:avLst>
            </a:prstGeom>
            <a:solidFill>
              <a:schemeClr val="folHlink"/>
            </a:solidFill>
            <a:ln w="9525">
              <a:no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30" name="Text Box 42"/>
            <p:cNvSpPr txBox="1">
              <a:spLocks noChangeArrowheads="1"/>
            </p:cNvSpPr>
            <p:nvPr/>
          </p:nvSpPr>
          <p:spPr bwMode="auto">
            <a:xfrm>
              <a:off x="2338388" y="5175250"/>
              <a:ext cx="793750" cy="457200"/>
            </a:xfrm>
            <a:prstGeom prst="rect">
              <a:avLst/>
            </a:prstGeom>
            <a:noFill/>
            <a:ln w="9525">
              <a:noFill/>
              <a:miter lim="800000"/>
              <a:headEnd/>
              <a:tailEnd/>
            </a:ln>
          </p:spPr>
          <p:txBody>
            <a:bodyPr wrap="none">
              <a:spAutoFit/>
            </a:bodyPr>
            <a:lstStyle/>
            <a:p>
              <a:r>
                <a:rPr lang="ja-JP" altLang="en-US" sz="2400" dirty="0">
                  <a:solidFill>
                    <a:srgbClr val="000000"/>
                  </a:solidFill>
                  <a:ea typeface="HGSｺﾞｼｯｸE" pitchFamily="50" charset="-128"/>
                </a:rPr>
                <a:t>上流</a:t>
              </a:r>
            </a:p>
          </p:txBody>
        </p:sp>
        <p:sp>
          <p:nvSpPr>
            <p:cNvPr id="231" name="Text Box 43"/>
            <p:cNvSpPr txBox="1">
              <a:spLocks noChangeArrowheads="1"/>
            </p:cNvSpPr>
            <p:nvPr/>
          </p:nvSpPr>
          <p:spPr bwMode="auto">
            <a:xfrm>
              <a:off x="5508625" y="5157788"/>
              <a:ext cx="793750" cy="457200"/>
            </a:xfrm>
            <a:prstGeom prst="rect">
              <a:avLst/>
            </a:prstGeom>
            <a:noFill/>
            <a:ln w="9525">
              <a:noFill/>
              <a:miter lim="800000"/>
              <a:headEnd/>
              <a:tailEnd/>
            </a:ln>
          </p:spPr>
          <p:txBody>
            <a:bodyPr wrap="none">
              <a:spAutoFit/>
            </a:bodyPr>
            <a:lstStyle/>
            <a:p>
              <a:r>
                <a:rPr lang="ja-JP" altLang="en-US" sz="2400">
                  <a:solidFill>
                    <a:srgbClr val="000000"/>
                  </a:solidFill>
                  <a:ea typeface="HGSｺﾞｼｯｸE" pitchFamily="50" charset="-128"/>
                </a:rPr>
                <a:t>下流</a:t>
              </a:r>
            </a:p>
          </p:txBody>
        </p:sp>
        <p:grpSp>
          <p:nvGrpSpPr>
            <p:cNvPr id="3" name="Group 55"/>
            <p:cNvGrpSpPr>
              <a:grpSpLocks/>
            </p:cNvGrpSpPr>
            <p:nvPr/>
          </p:nvGrpSpPr>
          <p:grpSpPr bwMode="auto">
            <a:xfrm rot="-706891">
              <a:off x="4046538" y="1077913"/>
              <a:ext cx="536575" cy="457200"/>
              <a:chOff x="1420" y="3808"/>
              <a:chExt cx="338" cy="288"/>
            </a:xfrm>
          </p:grpSpPr>
          <p:sp>
            <p:nvSpPr>
              <p:cNvPr id="261" name="Rectangle 54"/>
              <p:cNvSpPr>
                <a:spLocks noChangeArrowheads="1"/>
              </p:cNvSpPr>
              <p:nvPr/>
            </p:nvSpPr>
            <p:spPr bwMode="auto">
              <a:xfrm>
                <a:off x="1466" y="3972"/>
                <a:ext cx="292" cy="112"/>
              </a:xfrm>
              <a:prstGeom prst="rect">
                <a:avLst/>
              </a:prstGeom>
              <a:solidFill>
                <a:schemeClr val="bg1"/>
              </a:solidFill>
              <a:ln w="9525">
                <a:solidFill>
                  <a:schemeClr val="bg1"/>
                </a:solid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62" name="Text Box 52"/>
              <p:cNvSpPr txBox="1">
                <a:spLocks noChangeArrowheads="1"/>
              </p:cNvSpPr>
              <p:nvPr/>
            </p:nvSpPr>
            <p:spPr bwMode="auto">
              <a:xfrm>
                <a:off x="1420" y="3808"/>
                <a:ext cx="309" cy="288"/>
              </a:xfrm>
              <a:prstGeom prst="rect">
                <a:avLst/>
              </a:prstGeom>
              <a:noFill/>
              <a:ln w="9525">
                <a:noFill/>
                <a:miter lim="800000"/>
                <a:headEnd/>
                <a:tailEnd/>
              </a:ln>
            </p:spPr>
            <p:txBody>
              <a:bodyPr wrap="none">
                <a:spAutoFit/>
              </a:bodyPr>
              <a:lstStyle/>
              <a:p>
                <a:r>
                  <a:rPr lang="ja-JP" altLang="en-US" sz="2400" b="1">
                    <a:solidFill>
                      <a:srgbClr val="000000"/>
                    </a:solidFill>
                    <a:ea typeface="HGSｺﾞｼｯｸE" pitchFamily="50" charset="-128"/>
                  </a:rPr>
                  <a:t>。</a:t>
                </a:r>
              </a:p>
            </p:txBody>
          </p:sp>
          <p:sp>
            <p:nvSpPr>
              <p:cNvPr id="263" name="Line 53"/>
              <p:cNvSpPr>
                <a:spLocks noChangeShapeType="1"/>
              </p:cNvSpPr>
              <p:nvPr/>
            </p:nvSpPr>
            <p:spPr bwMode="auto">
              <a:xfrm>
                <a:off x="1541" y="4025"/>
                <a:ext cx="209" cy="7"/>
              </a:xfrm>
              <a:prstGeom prst="line">
                <a:avLst/>
              </a:prstGeom>
              <a:noFill/>
              <a:ln w="38100">
                <a:solidFill>
                  <a:schemeClr val="tx1"/>
                </a:solidFill>
                <a:round/>
                <a:headEnd/>
                <a:tailEnd type="arrow" w="med" len="med"/>
              </a:ln>
            </p:spPr>
            <p:txBody>
              <a:bodyPr/>
              <a:lstStyle/>
              <a:p>
                <a:endParaRPr lang="ja-JP" altLang="en-US">
                  <a:solidFill>
                    <a:srgbClr val="000000"/>
                  </a:solidFill>
                </a:endParaRPr>
              </a:p>
            </p:txBody>
          </p:sp>
        </p:grpSp>
        <p:grpSp>
          <p:nvGrpSpPr>
            <p:cNvPr id="4" name="Group 56"/>
            <p:cNvGrpSpPr>
              <a:grpSpLocks/>
            </p:cNvGrpSpPr>
            <p:nvPr/>
          </p:nvGrpSpPr>
          <p:grpSpPr bwMode="auto">
            <a:xfrm rot="-3038338">
              <a:off x="4364037" y="3962401"/>
              <a:ext cx="536575" cy="457200"/>
              <a:chOff x="1420" y="3808"/>
              <a:chExt cx="338" cy="288"/>
            </a:xfrm>
          </p:grpSpPr>
          <p:sp>
            <p:nvSpPr>
              <p:cNvPr id="258" name="Rectangle 57"/>
              <p:cNvSpPr>
                <a:spLocks noChangeArrowheads="1"/>
              </p:cNvSpPr>
              <p:nvPr/>
            </p:nvSpPr>
            <p:spPr bwMode="auto">
              <a:xfrm>
                <a:off x="1466" y="3972"/>
                <a:ext cx="292" cy="112"/>
              </a:xfrm>
              <a:prstGeom prst="rect">
                <a:avLst/>
              </a:prstGeom>
              <a:solidFill>
                <a:schemeClr val="bg1"/>
              </a:solidFill>
              <a:ln w="9525">
                <a:solidFill>
                  <a:schemeClr val="bg1"/>
                </a:solid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59" name="Text Box 58"/>
              <p:cNvSpPr txBox="1">
                <a:spLocks noChangeArrowheads="1"/>
              </p:cNvSpPr>
              <p:nvPr/>
            </p:nvSpPr>
            <p:spPr bwMode="auto">
              <a:xfrm>
                <a:off x="1420" y="3808"/>
                <a:ext cx="309" cy="288"/>
              </a:xfrm>
              <a:prstGeom prst="rect">
                <a:avLst/>
              </a:prstGeom>
              <a:noFill/>
              <a:ln w="9525">
                <a:noFill/>
                <a:miter lim="800000"/>
                <a:headEnd/>
                <a:tailEnd/>
              </a:ln>
            </p:spPr>
            <p:txBody>
              <a:bodyPr wrap="none">
                <a:spAutoFit/>
              </a:bodyPr>
              <a:lstStyle/>
              <a:p>
                <a:r>
                  <a:rPr lang="ja-JP" altLang="en-US" sz="2400" b="1">
                    <a:solidFill>
                      <a:srgbClr val="000000"/>
                    </a:solidFill>
                    <a:ea typeface="HGSｺﾞｼｯｸE" pitchFamily="50" charset="-128"/>
                  </a:rPr>
                  <a:t>。</a:t>
                </a:r>
              </a:p>
            </p:txBody>
          </p:sp>
          <p:sp>
            <p:nvSpPr>
              <p:cNvPr id="260" name="Line 59"/>
              <p:cNvSpPr>
                <a:spLocks noChangeShapeType="1"/>
              </p:cNvSpPr>
              <p:nvPr/>
            </p:nvSpPr>
            <p:spPr bwMode="auto">
              <a:xfrm>
                <a:off x="1541" y="4025"/>
                <a:ext cx="209" cy="7"/>
              </a:xfrm>
              <a:prstGeom prst="line">
                <a:avLst/>
              </a:prstGeom>
              <a:noFill/>
              <a:ln w="38100">
                <a:solidFill>
                  <a:schemeClr val="tx1"/>
                </a:solidFill>
                <a:round/>
                <a:headEnd/>
                <a:tailEnd type="arrow" w="med" len="med"/>
              </a:ln>
            </p:spPr>
            <p:txBody>
              <a:bodyPr/>
              <a:lstStyle/>
              <a:p>
                <a:endParaRPr lang="ja-JP" altLang="en-US">
                  <a:solidFill>
                    <a:srgbClr val="000000"/>
                  </a:solidFill>
                </a:endParaRPr>
              </a:p>
            </p:txBody>
          </p:sp>
        </p:grpSp>
        <p:sp>
          <p:nvSpPr>
            <p:cNvPr id="255" name="Rectangle 61"/>
            <p:cNvSpPr>
              <a:spLocks noChangeArrowheads="1"/>
            </p:cNvSpPr>
            <p:nvPr/>
          </p:nvSpPr>
          <p:spPr bwMode="auto">
            <a:xfrm rot="19852908">
              <a:off x="6437433" y="2683198"/>
              <a:ext cx="463550" cy="177800"/>
            </a:xfrm>
            <a:prstGeom prst="rect">
              <a:avLst/>
            </a:prstGeom>
            <a:solidFill>
              <a:schemeClr val="bg1"/>
            </a:solidFill>
            <a:ln w="9525">
              <a:solidFill>
                <a:schemeClr val="bg1"/>
              </a:solidFill>
              <a:miter lim="800000"/>
              <a:headEnd/>
              <a:tailEnd/>
            </a:ln>
          </p:spPr>
          <p:txBody>
            <a:bodyPr wrap="none" anchor="ctr"/>
            <a:lstStyle/>
            <a:p>
              <a:endParaRPr lang="ja-JP" altLang="en-US" sz="2400" b="1">
                <a:solidFill>
                  <a:srgbClr val="000000"/>
                </a:solidFill>
                <a:ea typeface="HGSｺﾞｼｯｸE" pitchFamily="50" charset="-128"/>
              </a:endParaRPr>
            </a:p>
          </p:txBody>
        </p:sp>
        <p:grpSp>
          <p:nvGrpSpPr>
            <p:cNvPr id="6" name="Group 64"/>
            <p:cNvGrpSpPr>
              <a:grpSpLocks/>
            </p:cNvGrpSpPr>
            <p:nvPr/>
          </p:nvGrpSpPr>
          <p:grpSpPr bwMode="auto">
            <a:xfrm rot="10360064">
              <a:off x="3708400" y="3560763"/>
              <a:ext cx="536575" cy="457200"/>
              <a:chOff x="1420" y="3808"/>
              <a:chExt cx="338" cy="288"/>
            </a:xfrm>
          </p:grpSpPr>
          <p:sp>
            <p:nvSpPr>
              <p:cNvPr id="252" name="Rectangle 65"/>
              <p:cNvSpPr>
                <a:spLocks noChangeArrowheads="1"/>
              </p:cNvSpPr>
              <p:nvPr/>
            </p:nvSpPr>
            <p:spPr bwMode="auto">
              <a:xfrm>
                <a:off x="1466" y="3972"/>
                <a:ext cx="292" cy="112"/>
              </a:xfrm>
              <a:prstGeom prst="rect">
                <a:avLst/>
              </a:prstGeom>
              <a:solidFill>
                <a:schemeClr val="bg1"/>
              </a:solidFill>
              <a:ln w="9525">
                <a:solidFill>
                  <a:schemeClr val="bg1"/>
                </a:solid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53" name="Text Box 66"/>
              <p:cNvSpPr txBox="1">
                <a:spLocks noChangeArrowheads="1"/>
              </p:cNvSpPr>
              <p:nvPr/>
            </p:nvSpPr>
            <p:spPr bwMode="auto">
              <a:xfrm>
                <a:off x="1420" y="3808"/>
                <a:ext cx="309" cy="288"/>
              </a:xfrm>
              <a:prstGeom prst="rect">
                <a:avLst/>
              </a:prstGeom>
              <a:noFill/>
              <a:ln w="9525">
                <a:noFill/>
                <a:miter lim="800000"/>
                <a:headEnd/>
                <a:tailEnd/>
              </a:ln>
            </p:spPr>
            <p:txBody>
              <a:bodyPr wrap="none">
                <a:spAutoFit/>
              </a:bodyPr>
              <a:lstStyle/>
              <a:p>
                <a:r>
                  <a:rPr lang="ja-JP" altLang="en-US" sz="2400" b="1">
                    <a:solidFill>
                      <a:srgbClr val="000000"/>
                    </a:solidFill>
                    <a:ea typeface="HGSｺﾞｼｯｸE" pitchFamily="50" charset="-128"/>
                  </a:rPr>
                  <a:t>。</a:t>
                </a:r>
              </a:p>
            </p:txBody>
          </p:sp>
          <p:sp>
            <p:nvSpPr>
              <p:cNvPr id="254" name="Line 67"/>
              <p:cNvSpPr>
                <a:spLocks noChangeShapeType="1"/>
              </p:cNvSpPr>
              <p:nvPr/>
            </p:nvSpPr>
            <p:spPr bwMode="auto">
              <a:xfrm>
                <a:off x="1541" y="4025"/>
                <a:ext cx="209" cy="7"/>
              </a:xfrm>
              <a:prstGeom prst="line">
                <a:avLst/>
              </a:prstGeom>
              <a:noFill/>
              <a:ln w="38100">
                <a:solidFill>
                  <a:schemeClr val="tx1"/>
                </a:solidFill>
                <a:round/>
                <a:headEnd/>
                <a:tailEnd type="arrow" w="med" len="med"/>
              </a:ln>
            </p:spPr>
            <p:txBody>
              <a:bodyPr/>
              <a:lstStyle/>
              <a:p>
                <a:endParaRPr lang="ja-JP" altLang="en-US">
                  <a:solidFill>
                    <a:srgbClr val="000000"/>
                  </a:solidFill>
                </a:endParaRPr>
              </a:p>
            </p:txBody>
          </p:sp>
        </p:grpSp>
        <p:grpSp>
          <p:nvGrpSpPr>
            <p:cNvPr id="7" name="Group 68"/>
            <p:cNvGrpSpPr>
              <a:grpSpLocks/>
            </p:cNvGrpSpPr>
            <p:nvPr/>
          </p:nvGrpSpPr>
          <p:grpSpPr bwMode="auto">
            <a:xfrm rot="-1435539">
              <a:off x="3835400" y="2922588"/>
              <a:ext cx="536575" cy="457200"/>
              <a:chOff x="1420" y="3808"/>
              <a:chExt cx="338" cy="288"/>
            </a:xfrm>
          </p:grpSpPr>
          <p:sp>
            <p:nvSpPr>
              <p:cNvPr id="249" name="Rectangle 69"/>
              <p:cNvSpPr>
                <a:spLocks noChangeArrowheads="1"/>
              </p:cNvSpPr>
              <p:nvPr/>
            </p:nvSpPr>
            <p:spPr bwMode="auto">
              <a:xfrm>
                <a:off x="1466" y="3972"/>
                <a:ext cx="292" cy="112"/>
              </a:xfrm>
              <a:prstGeom prst="rect">
                <a:avLst/>
              </a:prstGeom>
              <a:solidFill>
                <a:schemeClr val="bg1"/>
              </a:solidFill>
              <a:ln w="9525">
                <a:solidFill>
                  <a:schemeClr val="bg1"/>
                </a:solid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50" name="Text Box 70"/>
              <p:cNvSpPr txBox="1">
                <a:spLocks noChangeArrowheads="1"/>
              </p:cNvSpPr>
              <p:nvPr/>
            </p:nvSpPr>
            <p:spPr bwMode="auto">
              <a:xfrm>
                <a:off x="1420" y="3808"/>
                <a:ext cx="309" cy="288"/>
              </a:xfrm>
              <a:prstGeom prst="rect">
                <a:avLst/>
              </a:prstGeom>
              <a:noFill/>
              <a:ln w="9525">
                <a:noFill/>
                <a:miter lim="800000"/>
                <a:headEnd/>
                <a:tailEnd/>
              </a:ln>
            </p:spPr>
            <p:txBody>
              <a:bodyPr wrap="none">
                <a:spAutoFit/>
              </a:bodyPr>
              <a:lstStyle/>
              <a:p>
                <a:r>
                  <a:rPr lang="ja-JP" altLang="en-US" sz="2400" b="1">
                    <a:solidFill>
                      <a:srgbClr val="000000"/>
                    </a:solidFill>
                    <a:ea typeface="HGSｺﾞｼｯｸE" pitchFamily="50" charset="-128"/>
                  </a:rPr>
                  <a:t>。</a:t>
                </a:r>
              </a:p>
            </p:txBody>
          </p:sp>
          <p:sp>
            <p:nvSpPr>
              <p:cNvPr id="251" name="Line 71"/>
              <p:cNvSpPr>
                <a:spLocks noChangeShapeType="1"/>
              </p:cNvSpPr>
              <p:nvPr/>
            </p:nvSpPr>
            <p:spPr bwMode="auto">
              <a:xfrm>
                <a:off x="1541" y="4025"/>
                <a:ext cx="209" cy="7"/>
              </a:xfrm>
              <a:prstGeom prst="line">
                <a:avLst/>
              </a:prstGeom>
              <a:noFill/>
              <a:ln w="38100">
                <a:solidFill>
                  <a:schemeClr val="tx1"/>
                </a:solidFill>
                <a:round/>
                <a:headEnd/>
                <a:tailEnd type="arrow" w="med" len="med"/>
              </a:ln>
            </p:spPr>
            <p:txBody>
              <a:bodyPr/>
              <a:lstStyle/>
              <a:p>
                <a:endParaRPr lang="ja-JP" altLang="en-US">
                  <a:solidFill>
                    <a:srgbClr val="000000"/>
                  </a:solidFill>
                </a:endParaRPr>
              </a:p>
            </p:txBody>
          </p:sp>
        </p:grpSp>
        <p:grpSp>
          <p:nvGrpSpPr>
            <p:cNvPr id="8" name="Group 72"/>
            <p:cNvGrpSpPr>
              <a:grpSpLocks/>
            </p:cNvGrpSpPr>
            <p:nvPr/>
          </p:nvGrpSpPr>
          <p:grpSpPr bwMode="auto">
            <a:xfrm rot="-10373574">
              <a:off x="3751263" y="1768475"/>
              <a:ext cx="536575" cy="457200"/>
              <a:chOff x="1420" y="3808"/>
              <a:chExt cx="338" cy="288"/>
            </a:xfrm>
          </p:grpSpPr>
          <p:sp>
            <p:nvSpPr>
              <p:cNvPr id="246" name="Rectangle 73"/>
              <p:cNvSpPr>
                <a:spLocks noChangeArrowheads="1"/>
              </p:cNvSpPr>
              <p:nvPr/>
            </p:nvSpPr>
            <p:spPr bwMode="auto">
              <a:xfrm>
                <a:off x="1466" y="3972"/>
                <a:ext cx="292" cy="112"/>
              </a:xfrm>
              <a:prstGeom prst="rect">
                <a:avLst/>
              </a:prstGeom>
              <a:solidFill>
                <a:schemeClr val="bg1"/>
              </a:solidFill>
              <a:ln w="9525">
                <a:solidFill>
                  <a:schemeClr val="bg1"/>
                </a:solid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47" name="Text Box 74"/>
              <p:cNvSpPr txBox="1">
                <a:spLocks noChangeArrowheads="1"/>
              </p:cNvSpPr>
              <p:nvPr/>
            </p:nvSpPr>
            <p:spPr bwMode="auto">
              <a:xfrm>
                <a:off x="1420" y="3808"/>
                <a:ext cx="309" cy="288"/>
              </a:xfrm>
              <a:prstGeom prst="rect">
                <a:avLst/>
              </a:prstGeom>
              <a:noFill/>
              <a:ln w="9525">
                <a:noFill/>
                <a:miter lim="800000"/>
                <a:headEnd/>
                <a:tailEnd/>
              </a:ln>
            </p:spPr>
            <p:txBody>
              <a:bodyPr wrap="none">
                <a:spAutoFit/>
              </a:bodyPr>
              <a:lstStyle/>
              <a:p>
                <a:r>
                  <a:rPr lang="ja-JP" altLang="en-US" sz="2400" b="1">
                    <a:solidFill>
                      <a:srgbClr val="000000"/>
                    </a:solidFill>
                    <a:ea typeface="HGSｺﾞｼｯｸE" pitchFamily="50" charset="-128"/>
                  </a:rPr>
                  <a:t>。</a:t>
                </a:r>
              </a:p>
            </p:txBody>
          </p:sp>
          <p:sp>
            <p:nvSpPr>
              <p:cNvPr id="248" name="Line 75"/>
              <p:cNvSpPr>
                <a:spLocks noChangeShapeType="1"/>
              </p:cNvSpPr>
              <p:nvPr/>
            </p:nvSpPr>
            <p:spPr bwMode="auto">
              <a:xfrm>
                <a:off x="1541" y="4025"/>
                <a:ext cx="209" cy="7"/>
              </a:xfrm>
              <a:prstGeom prst="line">
                <a:avLst/>
              </a:prstGeom>
              <a:noFill/>
              <a:ln w="38100">
                <a:solidFill>
                  <a:schemeClr val="tx1"/>
                </a:solidFill>
                <a:round/>
                <a:headEnd/>
                <a:tailEnd type="arrow" w="med" len="med"/>
              </a:ln>
            </p:spPr>
            <p:txBody>
              <a:bodyPr/>
              <a:lstStyle/>
              <a:p>
                <a:endParaRPr lang="ja-JP" altLang="en-US">
                  <a:solidFill>
                    <a:srgbClr val="000000"/>
                  </a:solidFill>
                </a:endParaRPr>
              </a:p>
            </p:txBody>
          </p:sp>
        </p:grpSp>
        <p:sp>
          <p:nvSpPr>
            <p:cNvPr id="243" name="Rectangle 77"/>
            <p:cNvSpPr>
              <a:spLocks noChangeArrowheads="1"/>
            </p:cNvSpPr>
            <p:nvPr/>
          </p:nvSpPr>
          <p:spPr bwMode="auto">
            <a:xfrm rot="12850575">
              <a:off x="6219292" y="3218187"/>
              <a:ext cx="463550" cy="177800"/>
            </a:xfrm>
            <a:prstGeom prst="rect">
              <a:avLst/>
            </a:prstGeom>
            <a:solidFill>
              <a:schemeClr val="bg1"/>
            </a:solidFill>
            <a:ln w="9525">
              <a:solidFill>
                <a:schemeClr val="bg1"/>
              </a:solidFill>
              <a:miter lim="800000"/>
              <a:headEnd/>
              <a:tailEnd/>
            </a:ln>
          </p:spPr>
          <p:txBody>
            <a:bodyPr wrap="none" anchor="ctr"/>
            <a:lstStyle/>
            <a:p>
              <a:endParaRPr lang="ja-JP" altLang="en-US" sz="2400" b="1">
                <a:solidFill>
                  <a:srgbClr val="000000"/>
                </a:solidFill>
                <a:ea typeface="HGSｺﾞｼｯｸE" pitchFamily="50" charset="-128"/>
              </a:endParaRPr>
            </a:p>
          </p:txBody>
        </p:sp>
        <p:sp>
          <p:nvSpPr>
            <p:cNvPr id="240" name="Rectangle 81"/>
            <p:cNvSpPr>
              <a:spLocks noChangeArrowheads="1"/>
            </p:cNvSpPr>
            <p:nvPr/>
          </p:nvSpPr>
          <p:spPr bwMode="auto">
            <a:xfrm rot="19262232">
              <a:off x="5277920" y="4441240"/>
              <a:ext cx="463550" cy="177800"/>
            </a:xfrm>
            <a:prstGeom prst="rect">
              <a:avLst/>
            </a:prstGeom>
            <a:solidFill>
              <a:schemeClr val="bg1"/>
            </a:solidFill>
            <a:ln w="9525">
              <a:solidFill>
                <a:schemeClr val="bg1"/>
              </a:solidFill>
              <a:miter lim="800000"/>
              <a:headEnd/>
              <a:tailEnd/>
            </a:ln>
          </p:spPr>
          <p:txBody>
            <a:bodyPr wrap="none" anchor="ctr"/>
            <a:lstStyle/>
            <a:p>
              <a:endParaRPr lang="ja-JP" altLang="en-US" sz="2400" b="1">
                <a:solidFill>
                  <a:srgbClr val="000000"/>
                </a:solidFill>
                <a:ea typeface="HGSｺﾞｼｯｸE" pitchFamily="50" charset="-128"/>
              </a:endParaRPr>
            </a:p>
          </p:txBody>
        </p:sp>
      </p:grpSp>
    </p:spTree>
    <p:extLst>
      <p:ext uri="{BB962C8B-B14F-4D97-AF65-F5344CB8AC3E}">
        <p14:creationId xmlns:p14="http://schemas.microsoft.com/office/powerpoint/2010/main" val="77086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pi-hd.mpg.de/hfm/HESS/pages/home/som/2008/08/images/Som_8_08_p0.jpg"/>
          <p:cNvPicPr>
            <a:picLocks noChangeAspect="1" noChangeArrowheads="1"/>
          </p:cNvPicPr>
          <p:nvPr/>
        </p:nvPicPr>
        <p:blipFill rotWithShape="1">
          <a:blip r:embed="rId2" cstate="print"/>
          <a:srcRect l="15490" t="7796" r="11849" b="4946"/>
          <a:stretch/>
        </p:blipFill>
        <p:spPr bwMode="auto">
          <a:xfrm>
            <a:off x="5012846" y="557972"/>
            <a:ext cx="3396636" cy="3077759"/>
          </a:xfrm>
          <a:prstGeom prst="rect">
            <a:avLst/>
          </a:prstGeom>
          <a:noFill/>
        </p:spPr>
      </p:pic>
      <p:sp>
        <p:nvSpPr>
          <p:cNvPr id="5" name="テキスト ボックス 4"/>
          <p:cNvSpPr txBox="1"/>
          <p:nvPr/>
        </p:nvSpPr>
        <p:spPr>
          <a:xfrm>
            <a:off x="5501780" y="116632"/>
            <a:ext cx="2111475" cy="369332"/>
          </a:xfrm>
          <a:prstGeom prst="rect">
            <a:avLst/>
          </a:prstGeom>
          <a:noFill/>
        </p:spPr>
        <p:txBody>
          <a:bodyPr wrap="none" rtlCol="0">
            <a:spAutoFit/>
          </a:bodyPr>
          <a:lstStyle/>
          <a:p>
            <a:r>
              <a:rPr kumimoji="1" lang="en-US" altLang="ja-JP" dirty="0" smtClean="0"/>
              <a:t>(a)</a:t>
            </a:r>
            <a:r>
              <a:rPr kumimoji="1" lang="ja-JP" altLang="en-US" dirty="0" smtClean="0"/>
              <a:t>超新星残骸</a:t>
            </a:r>
            <a:r>
              <a:rPr kumimoji="1" lang="en-US" altLang="ja-JP" dirty="0" smtClean="0"/>
              <a:t>(SNR)</a:t>
            </a:r>
            <a:endParaRPr kumimoji="1" lang="ja-JP" altLang="en-US" dirty="0"/>
          </a:p>
        </p:txBody>
      </p:sp>
      <p:sp>
        <p:nvSpPr>
          <p:cNvPr id="6" name="円/楕円 5"/>
          <p:cNvSpPr/>
          <p:nvPr/>
        </p:nvSpPr>
        <p:spPr>
          <a:xfrm rot="1588132">
            <a:off x="5287644" y="712510"/>
            <a:ext cx="510380" cy="1353111"/>
          </a:xfrm>
          <a:prstGeom prst="ellipse">
            <a:avLst/>
          </a:prstGeom>
          <a:noFill/>
          <a:ln w="41275">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620349"/>
            <a:ext cx="2754746" cy="309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 name="円/楕円 2047"/>
          <p:cNvSpPr/>
          <p:nvPr/>
        </p:nvSpPr>
        <p:spPr>
          <a:xfrm>
            <a:off x="2139293" y="1419272"/>
            <a:ext cx="360040"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テキスト ボックス 2050"/>
          <p:cNvSpPr txBox="1"/>
          <p:nvPr/>
        </p:nvSpPr>
        <p:spPr>
          <a:xfrm>
            <a:off x="1419385" y="260648"/>
            <a:ext cx="1784463" cy="369332"/>
          </a:xfrm>
          <a:prstGeom prst="rect">
            <a:avLst/>
          </a:prstGeom>
          <a:noFill/>
        </p:spPr>
        <p:txBody>
          <a:bodyPr wrap="none" rtlCol="0">
            <a:spAutoFit/>
          </a:bodyPr>
          <a:lstStyle/>
          <a:p>
            <a:r>
              <a:rPr lang="en-US" altLang="ja-JP" dirty="0" smtClean="0"/>
              <a:t>(b)</a:t>
            </a:r>
            <a:r>
              <a:rPr lang="ja-JP" altLang="en-US" dirty="0" smtClean="0"/>
              <a:t>流体スケール</a:t>
            </a:r>
            <a:endParaRPr kumimoji="1" lang="ja-JP" altLang="en-US" dirty="0"/>
          </a:p>
        </p:txBody>
      </p:sp>
      <p:cxnSp>
        <p:nvCxnSpPr>
          <p:cNvPr id="2053" name="直線矢印コネクタ 2052"/>
          <p:cNvCxnSpPr>
            <a:stCxn id="6" idx="2"/>
          </p:cNvCxnSpPr>
          <p:nvPr/>
        </p:nvCxnSpPr>
        <p:spPr>
          <a:xfrm flipH="1">
            <a:off x="3908668" y="1275325"/>
            <a:ext cx="1405726" cy="290759"/>
          </a:xfrm>
          <a:prstGeom prst="straightConnector1">
            <a:avLst/>
          </a:prstGeom>
          <a:ln w="889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2492988" y="2790220"/>
            <a:ext cx="1646964" cy="1646892"/>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58" name="直線矢印コネクタ 2057"/>
          <p:cNvCxnSpPr/>
          <p:nvPr/>
        </p:nvCxnSpPr>
        <p:spPr>
          <a:xfrm>
            <a:off x="1347205" y="3861048"/>
            <a:ext cx="1944216"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60" name="テキスト ボックス 2059"/>
          <p:cNvSpPr txBox="1"/>
          <p:nvPr/>
        </p:nvSpPr>
        <p:spPr>
          <a:xfrm>
            <a:off x="1699592" y="3861048"/>
            <a:ext cx="1239442"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~10</a:t>
            </a:r>
            <a:r>
              <a:rPr kumimoji="1" lang="en-US" altLang="ja-JP" sz="2400" baseline="30000" dirty="0" smtClean="0">
                <a:latin typeface="Times New Roman" pitchFamily="18" charset="0"/>
                <a:cs typeface="Times New Roman" pitchFamily="18" charset="0"/>
              </a:rPr>
              <a:t>16</a:t>
            </a:r>
            <a:r>
              <a:rPr kumimoji="1" lang="en-US" altLang="ja-JP" sz="2400" dirty="0" smtClean="0">
                <a:latin typeface="Times New Roman" pitchFamily="18" charset="0"/>
                <a:cs typeface="Times New Roman" pitchFamily="18" charset="0"/>
              </a:rPr>
              <a:t>cm</a:t>
            </a:r>
            <a:endParaRPr kumimoji="1" lang="ja-JP" altLang="en-US" sz="2400" dirty="0">
              <a:latin typeface="Times New Roman" pitchFamily="18" charset="0"/>
              <a:cs typeface="Times New Roman" pitchFamily="18" charset="0"/>
            </a:endParaRPr>
          </a:p>
        </p:txBody>
      </p:sp>
      <p:sp>
        <p:nvSpPr>
          <p:cNvPr id="148" name="テキスト ボックス 147"/>
          <p:cNvSpPr txBox="1"/>
          <p:nvPr/>
        </p:nvSpPr>
        <p:spPr>
          <a:xfrm>
            <a:off x="6083570" y="3894090"/>
            <a:ext cx="1239442"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~10</a:t>
            </a:r>
            <a:r>
              <a:rPr kumimoji="1" lang="en-US" altLang="ja-JP" sz="2400" baseline="30000" dirty="0" smtClean="0">
                <a:latin typeface="Times New Roman" pitchFamily="18" charset="0"/>
                <a:cs typeface="Times New Roman" pitchFamily="18" charset="0"/>
              </a:rPr>
              <a:t>19</a:t>
            </a:r>
            <a:r>
              <a:rPr kumimoji="1" lang="en-US" altLang="ja-JP" sz="2400" dirty="0" smtClean="0">
                <a:latin typeface="Times New Roman" pitchFamily="18" charset="0"/>
                <a:cs typeface="Times New Roman" pitchFamily="18" charset="0"/>
              </a:rPr>
              <a:t>cm</a:t>
            </a:r>
            <a:endParaRPr kumimoji="1" lang="ja-JP" altLang="en-US" sz="2400" dirty="0">
              <a:latin typeface="Times New Roman" pitchFamily="18" charset="0"/>
              <a:cs typeface="Times New Roman" pitchFamily="18" charset="0"/>
            </a:endParaRPr>
          </a:p>
        </p:txBody>
      </p:sp>
      <p:cxnSp>
        <p:nvCxnSpPr>
          <p:cNvPr id="149" name="直線矢印コネクタ 148"/>
          <p:cNvCxnSpPr/>
          <p:nvPr/>
        </p:nvCxnSpPr>
        <p:spPr>
          <a:xfrm>
            <a:off x="5450206" y="3866564"/>
            <a:ext cx="250617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52" name="Picture 7" descr="ne_23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988" y="4653136"/>
            <a:ext cx="4775576" cy="167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 name="直線矢印コネクタ 152"/>
          <p:cNvCxnSpPr/>
          <p:nvPr/>
        </p:nvCxnSpPr>
        <p:spPr>
          <a:xfrm>
            <a:off x="3908668" y="6341563"/>
            <a:ext cx="1944216"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5" name="テキスト ボックス 154"/>
          <p:cNvSpPr txBox="1"/>
          <p:nvPr/>
        </p:nvSpPr>
        <p:spPr>
          <a:xfrm>
            <a:off x="4230259" y="6341563"/>
            <a:ext cx="1239442"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~10</a:t>
            </a:r>
            <a:r>
              <a:rPr kumimoji="1" lang="en-US" altLang="ja-JP" sz="2400" baseline="30000" dirty="0" smtClean="0">
                <a:latin typeface="Times New Roman" pitchFamily="18" charset="0"/>
                <a:cs typeface="Times New Roman" pitchFamily="18" charset="0"/>
              </a:rPr>
              <a:t>10</a:t>
            </a:r>
            <a:r>
              <a:rPr kumimoji="1" lang="en-US" altLang="ja-JP" sz="2400" dirty="0" smtClean="0">
                <a:latin typeface="Times New Roman" pitchFamily="18" charset="0"/>
                <a:cs typeface="Times New Roman" pitchFamily="18" charset="0"/>
              </a:rPr>
              <a:t>cm</a:t>
            </a:r>
            <a:endParaRPr kumimoji="1" lang="ja-JP" altLang="en-US" sz="2400" dirty="0">
              <a:latin typeface="Times New Roman" pitchFamily="18" charset="0"/>
              <a:cs typeface="Times New Roman" pitchFamily="18" charset="0"/>
            </a:endParaRPr>
          </a:p>
        </p:txBody>
      </p:sp>
      <p:sp>
        <p:nvSpPr>
          <p:cNvPr id="2065" name="正方形/長方形 2064"/>
          <p:cNvSpPr/>
          <p:nvPr/>
        </p:nvSpPr>
        <p:spPr>
          <a:xfrm>
            <a:off x="971600" y="629980"/>
            <a:ext cx="2898762" cy="30899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7" name="テキスト ボックス 2066"/>
          <p:cNvSpPr txBox="1"/>
          <p:nvPr/>
        </p:nvSpPr>
        <p:spPr>
          <a:xfrm>
            <a:off x="3347864" y="4365104"/>
            <a:ext cx="2914580" cy="369332"/>
          </a:xfrm>
          <a:prstGeom prst="rect">
            <a:avLst/>
          </a:prstGeom>
          <a:noFill/>
        </p:spPr>
        <p:txBody>
          <a:bodyPr wrap="none" rtlCol="0">
            <a:spAutoFit/>
          </a:bodyPr>
          <a:lstStyle/>
          <a:p>
            <a:r>
              <a:rPr kumimoji="1" lang="en-US" altLang="ja-JP" dirty="0" smtClean="0"/>
              <a:t>(c)</a:t>
            </a:r>
            <a:r>
              <a:rPr kumimoji="1" lang="ja-JP" altLang="en-US" dirty="0" smtClean="0"/>
              <a:t>粒子（運動論的）スケール</a:t>
            </a:r>
            <a:endParaRPr kumimoji="1" lang="ja-JP" altLang="en-US" dirty="0"/>
          </a:p>
        </p:txBody>
      </p:sp>
      <p:sp>
        <p:nvSpPr>
          <p:cNvPr id="2" name="テキスト ボックス 1"/>
          <p:cNvSpPr txBox="1"/>
          <p:nvPr/>
        </p:nvSpPr>
        <p:spPr>
          <a:xfrm>
            <a:off x="-35802" y="0"/>
            <a:ext cx="572593" cy="369332"/>
          </a:xfrm>
          <a:prstGeom prst="rect">
            <a:avLst/>
          </a:prstGeom>
          <a:noFill/>
        </p:spPr>
        <p:txBody>
          <a:bodyPr wrap="none" rtlCol="0">
            <a:spAutoFit/>
          </a:bodyPr>
          <a:lstStyle/>
          <a:p>
            <a:r>
              <a:rPr kumimoji="1" lang="ja-JP" altLang="en-US" dirty="0" smtClean="0"/>
              <a:t>図１</a:t>
            </a:r>
            <a:endParaRPr kumimoji="1" lang="ja-JP" altLang="en-US" dirty="0"/>
          </a:p>
        </p:txBody>
      </p:sp>
    </p:spTree>
    <p:extLst>
      <p:ext uri="{BB962C8B-B14F-4D97-AF65-F5344CB8AC3E}">
        <p14:creationId xmlns:p14="http://schemas.microsoft.com/office/powerpoint/2010/main" val="3460451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5941583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図表 6"/>
          <p:cNvGraphicFramePr/>
          <p:nvPr>
            <p:extLst>
              <p:ext uri="{D42A27DB-BD31-4B8C-83A1-F6EECF244321}">
                <p14:modId xmlns:p14="http://schemas.microsoft.com/office/powerpoint/2010/main" val="4027788061"/>
              </p:ext>
            </p:extLst>
          </p:nvPr>
        </p:nvGraphicFramePr>
        <p:xfrm>
          <a:off x="251520" y="2276872"/>
          <a:ext cx="3131528" cy="26642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図表 8"/>
          <p:cNvGraphicFramePr/>
          <p:nvPr>
            <p:extLst>
              <p:ext uri="{D42A27DB-BD31-4B8C-83A1-F6EECF244321}">
                <p14:modId xmlns:p14="http://schemas.microsoft.com/office/powerpoint/2010/main" val="2482804910"/>
              </p:ext>
            </p:extLst>
          </p:nvPr>
        </p:nvGraphicFramePr>
        <p:xfrm>
          <a:off x="5783409" y="1556792"/>
          <a:ext cx="3480556" cy="44644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左矢印 9"/>
          <p:cNvSpPr/>
          <p:nvPr/>
        </p:nvSpPr>
        <p:spPr>
          <a:xfrm rot="1695883">
            <a:off x="5652120" y="2780928"/>
            <a:ext cx="504056" cy="36004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矢印 11"/>
          <p:cNvSpPr/>
          <p:nvPr/>
        </p:nvSpPr>
        <p:spPr>
          <a:xfrm>
            <a:off x="5783409" y="3933056"/>
            <a:ext cx="487247" cy="2880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矢印 12"/>
          <p:cNvSpPr/>
          <p:nvPr/>
        </p:nvSpPr>
        <p:spPr>
          <a:xfrm rot="19378875">
            <a:off x="5724128" y="4725144"/>
            <a:ext cx="487247" cy="36004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9648985">
            <a:off x="2843808" y="2683045"/>
            <a:ext cx="504056" cy="27790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3004763" y="3645024"/>
            <a:ext cx="467232" cy="2880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2209893">
            <a:off x="2915816" y="4797152"/>
            <a:ext cx="467232" cy="2880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1022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075613" cy="777875"/>
          </a:xfrm>
        </p:spPr>
        <p:txBody>
          <a:bodyPr/>
          <a:lstStyle/>
          <a:p>
            <a:endParaRPr lang="ja-JP" altLang="ja-JP" dirty="0"/>
          </a:p>
        </p:txBody>
      </p:sp>
      <p:sp>
        <p:nvSpPr>
          <p:cNvPr id="81923" name="Rectangle 3"/>
          <p:cNvSpPr>
            <a:spLocks noGrp="1" noChangeArrowheads="1"/>
          </p:cNvSpPr>
          <p:nvPr>
            <p:ph type="body" idx="1"/>
          </p:nvPr>
        </p:nvSpPr>
        <p:spPr>
          <a:xfrm>
            <a:off x="468313" y="1268413"/>
            <a:ext cx="8351837" cy="4537075"/>
          </a:xfrm>
        </p:spPr>
        <p:txBody>
          <a:bodyPr/>
          <a:lstStyle/>
          <a:p>
            <a:pPr>
              <a:buFontTx/>
              <a:buNone/>
            </a:pPr>
            <a:endParaRPr lang="ja-JP" altLang="ja-JP"/>
          </a:p>
        </p:txBody>
      </p:sp>
      <p:sp>
        <p:nvSpPr>
          <p:cNvPr id="81925" name="Line 5"/>
          <p:cNvSpPr>
            <a:spLocks noChangeShapeType="1"/>
          </p:cNvSpPr>
          <p:nvPr/>
        </p:nvSpPr>
        <p:spPr bwMode="auto">
          <a:xfrm>
            <a:off x="900113" y="2492375"/>
            <a:ext cx="7488237"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26" name="Text Box 6"/>
          <p:cNvSpPr txBox="1">
            <a:spLocks noChangeArrowheads="1"/>
          </p:cNvSpPr>
          <p:nvPr/>
        </p:nvSpPr>
        <p:spPr bwMode="auto">
          <a:xfrm>
            <a:off x="684213" y="27082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t>10</a:t>
            </a:r>
            <a:r>
              <a:rPr lang="en-US" altLang="ja-JP" sz="2400" baseline="30000"/>
              <a:t>20</a:t>
            </a:r>
            <a:r>
              <a:rPr lang="en-US" altLang="ja-JP"/>
              <a:t>cm</a:t>
            </a:r>
            <a:endParaRPr lang="en-US" altLang="ja-JP" baseline="30000"/>
          </a:p>
        </p:txBody>
      </p:sp>
      <p:sp>
        <p:nvSpPr>
          <p:cNvPr id="81927" name="Text Box 7"/>
          <p:cNvSpPr txBox="1">
            <a:spLocks noChangeArrowheads="1"/>
          </p:cNvSpPr>
          <p:nvPr/>
        </p:nvSpPr>
        <p:spPr bwMode="auto">
          <a:xfrm>
            <a:off x="7524750" y="2708275"/>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t>10</a:t>
            </a:r>
            <a:r>
              <a:rPr lang="en-US" altLang="ja-JP" sz="2400" baseline="30000"/>
              <a:t>5</a:t>
            </a:r>
            <a:r>
              <a:rPr lang="en-US" altLang="ja-JP"/>
              <a:t>cm</a:t>
            </a:r>
          </a:p>
        </p:txBody>
      </p:sp>
      <p:sp>
        <p:nvSpPr>
          <p:cNvPr id="81928" name="Text Box 8"/>
          <p:cNvSpPr txBox="1">
            <a:spLocks noChangeArrowheads="1"/>
          </p:cNvSpPr>
          <p:nvPr/>
        </p:nvSpPr>
        <p:spPr bwMode="auto">
          <a:xfrm>
            <a:off x="5724525" y="2708275"/>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t>10</a:t>
            </a:r>
            <a:r>
              <a:rPr lang="en-US" altLang="ja-JP" sz="2400" baseline="30000"/>
              <a:t>9</a:t>
            </a:r>
            <a:r>
              <a:rPr lang="en-US" altLang="ja-JP"/>
              <a:t>cm</a:t>
            </a:r>
            <a:endParaRPr lang="en-US" altLang="ja-JP" sz="2400" baseline="30000"/>
          </a:p>
        </p:txBody>
      </p:sp>
      <p:sp>
        <p:nvSpPr>
          <p:cNvPr id="81930" name="Text Box 10"/>
          <p:cNvSpPr txBox="1">
            <a:spLocks noChangeArrowheads="1"/>
          </p:cNvSpPr>
          <p:nvPr/>
        </p:nvSpPr>
        <p:spPr bwMode="auto">
          <a:xfrm>
            <a:off x="3924300" y="2708275"/>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t>10</a:t>
            </a:r>
            <a:r>
              <a:rPr lang="en-US" altLang="ja-JP" sz="2400" baseline="30000"/>
              <a:t>12</a:t>
            </a:r>
            <a:r>
              <a:rPr lang="en-US" altLang="ja-JP"/>
              <a:t>cm</a:t>
            </a:r>
          </a:p>
        </p:txBody>
      </p:sp>
      <p:sp>
        <p:nvSpPr>
          <p:cNvPr id="81932" name="Text Box 12"/>
          <p:cNvSpPr txBox="1">
            <a:spLocks noChangeArrowheads="1"/>
          </p:cNvSpPr>
          <p:nvPr/>
        </p:nvSpPr>
        <p:spPr bwMode="auto">
          <a:xfrm>
            <a:off x="7596188" y="1916113"/>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ja-JP" altLang="ja-JP"/>
          </a:p>
        </p:txBody>
      </p:sp>
      <p:sp>
        <p:nvSpPr>
          <p:cNvPr id="81933" name="Text Box 13"/>
          <p:cNvSpPr txBox="1">
            <a:spLocks noChangeArrowheads="1"/>
          </p:cNvSpPr>
          <p:nvPr/>
        </p:nvSpPr>
        <p:spPr bwMode="auto">
          <a:xfrm>
            <a:off x="7451725" y="1484313"/>
            <a:ext cx="144145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Electron </a:t>
            </a:r>
          </a:p>
          <a:p>
            <a:pPr>
              <a:spcBef>
                <a:spcPct val="50000"/>
              </a:spcBef>
            </a:pPr>
            <a:r>
              <a:rPr lang="en-US" altLang="ja-JP"/>
              <a:t>skin depth</a:t>
            </a:r>
          </a:p>
        </p:txBody>
      </p:sp>
      <p:sp>
        <p:nvSpPr>
          <p:cNvPr id="81934" name="Text Box 14"/>
          <p:cNvSpPr txBox="1">
            <a:spLocks noChangeArrowheads="1"/>
          </p:cNvSpPr>
          <p:nvPr/>
        </p:nvSpPr>
        <p:spPr bwMode="auto">
          <a:xfrm>
            <a:off x="5580063" y="1484313"/>
            <a:ext cx="1512887"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ion </a:t>
            </a:r>
          </a:p>
          <a:p>
            <a:pPr>
              <a:spcBef>
                <a:spcPct val="50000"/>
              </a:spcBef>
            </a:pPr>
            <a:r>
              <a:rPr lang="en-US" altLang="ja-JP"/>
              <a:t>gyro radius</a:t>
            </a:r>
          </a:p>
        </p:txBody>
      </p:sp>
      <p:sp>
        <p:nvSpPr>
          <p:cNvPr id="81935" name="Text Box 15"/>
          <p:cNvSpPr txBox="1">
            <a:spLocks noChangeArrowheads="1"/>
          </p:cNvSpPr>
          <p:nvPr/>
        </p:nvSpPr>
        <p:spPr bwMode="auto">
          <a:xfrm>
            <a:off x="755650" y="1484313"/>
            <a:ext cx="10795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SNR </a:t>
            </a:r>
          </a:p>
          <a:p>
            <a:pPr>
              <a:spcBef>
                <a:spcPct val="50000"/>
              </a:spcBef>
            </a:pPr>
            <a:r>
              <a:rPr lang="en-US" altLang="ja-JP"/>
              <a:t>radius</a:t>
            </a:r>
          </a:p>
        </p:txBody>
      </p:sp>
      <p:sp>
        <p:nvSpPr>
          <p:cNvPr id="81936" name="Text Box 16"/>
          <p:cNvSpPr txBox="1">
            <a:spLocks noChangeArrowheads="1"/>
          </p:cNvSpPr>
          <p:nvPr/>
        </p:nvSpPr>
        <p:spPr bwMode="auto">
          <a:xfrm>
            <a:off x="2771775" y="1700213"/>
            <a:ext cx="1944688"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CR gyro radius</a:t>
            </a:r>
          </a:p>
          <a:p>
            <a:pPr>
              <a:spcBef>
                <a:spcPct val="50000"/>
              </a:spcBef>
            </a:pPr>
            <a:r>
              <a:rPr lang="en-US" altLang="ja-JP"/>
              <a:t>  (E-dependent)</a:t>
            </a:r>
          </a:p>
        </p:txBody>
      </p:sp>
      <p:sp>
        <p:nvSpPr>
          <p:cNvPr id="81937" name="Line 17"/>
          <p:cNvSpPr>
            <a:spLocks noChangeShapeType="1"/>
          </p:cNvSpPr>
          <p:nvPr/>
        </p:nvSpPr>
        <p:spPr bwMode="auto">
          <a:xfrm>
            <a:off x="2411413" y="3429000"/>
            <a:ext cx="0" cy="1368425"/>
          </a:xfrm>
          <a:prstGeom prst="line">
            <a:avLst/>
          </a:prstGeom>
          <a:noFill/>
          <a:ln w="349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39" name="Line 19"/>
          <p:cNvSpPr>
            <a:spLocks noChangeShapeType="1"/>
          </p:cNvSpPr>
          <p:nvPr/>
        </p:nvSpPr>
        <p:spPr bwMode="auto">
          <a:xfrm flipH="1">
            <a:off x="1619250" y="3573463"/>
            <a:ext cx="503238"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40" name="Line 20"/>
          <p:cNvSpPr>
            <a:spLocks noChangeShapeType="1"/>
          </p:cNvSpPr>
          <p:nvPr/>
        </p:nvSpPr>
        <p:spPr bwMode="auto">
          <a:xfrm>
            <a:off x="2771775" y="3573463"/>
            <a:ext cx="4318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41" name="Text Box 21"/>
          <p:cNvSpPr txBox="1">
            <a:spLocks noChangeArrowheads="1"/>
          </p:cNvSpPr>
          <p:nvPr/>
        </p:nvSpPr>
        <p:spPr bwMode="auto">
          <a:xfrm>
            <a:off x="539750" y="4076700"/>
            <a:ext cx="172878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000">
                <a:solidFill>
                  <a:srgbClr val="FF0000"/>
                </a:solidFill>
              </a:rPr>
              <a:t>CR / Plasma</a:t>
            </a:r>
          </a:p>
          <a:p>
            <a:pPr>
              <a:spcBef>
                <a:spcPct val="50000"/>
              </a:spcBef>
            </a:pPr>
            <a:r>
              <a:rPr lang="en-US" altLang="ja-JP" sz="2000">
                <a:solidFill>
                  <a:srgbClr val="FF0000"/>
                </a:solidFill>
              </a:rPr>
              <a:t>Two-Fluid</a:t>
            </a:r>
          </a:p>
        </p:txBody>
      </p:sp>
      <p:sp>
        <p:nvSpPr>
          <p:cNvPr id="81942" name="Text Box 22"/>
          <p:cNvSpPr txBox="1">
            <a:spLocks noChangeArrowheads="1"/>
          </p:cNvSpPr>
          <p:nvPr/>
        </p:nvSpPr>
        <p:spPr bwMode="auto">
          <a:xfrm>
            <a:off x="2627313" y="4221163"/>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rgbClr val="FF0000"/>
                </a:solidFill>
              </a:rPr>
              <a:t>CR kinetic</a:t>
            </a:r>
          </a:p>
        </p:txBody>
      </p:sp>
      <p:sp>
        <p:nvSpPr>
          <p:cNvPr id="81943" name="Line 23"/>
          <p:cNvSpPr>
            <a:spLocks noChangeShapeType="1"/>
          </p:cNvSpPr>
          <p:nvPr/>
        </p:nvSpPr>
        <p:spPr bwMode="auto">
          <a:xfrm>
            <a:off x="5867400" y="3429000"/>
            <a:ext cx="0" cy="1368425"/>
          </a:xfrm>
          <a:prstGeom prst="line">
            <a:avLst/>
          </a:prstGeom>
          <a:noFill/>
          <a:ln w="349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44" name="Line 24"/>
          <p:cNvSpPr>
            <a:spLocks noChangeShapeType="1"/>
          </p:cNvSpPr>
          <p:nvPr/>
        </p:nvSpPr>
        <p:spPr bwMode="auto">
          <a:xfrm flipH="1">
            <a:off x="5148263" y="3644900"/>
            <a:ext cx="503237"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45" name="Line 25"/>
          <p:cNvSpPr>
            <a:spLocks noChangeShapeType="1"/>
          </p:cNvSpPr>
          <p:nvPr/>
        </p:nvSpPr>
        <p:spPr bwMode="auto">
          <a:xfrm>
            <a:off x="6227763" y="3644900"/>
            <a:ext cx="4318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46" name="Text Box 26"/>
          <p:cNvSpPr txBox="1">
            <a:spLocks noChangeArrowheads="1"/>
          </p:cNvSpPr>
          <p:nvPr/>
        </p:nvSpPr>
        <p:spPr bwMode="auto">
          <a:xfrm>
            <a:off x="4643438" y="42211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rgbClr val="FF0000"/>
                </a:solidFill>
              </a:rPr>
              <a:t>MHD</a:t>
            </a:r>
          </a:p>
        </p:txBody>
      </p:sp>
      <p:sp>
        <p:nvSpPr>
          <p:cNvPr id="81947" name="Text Box 27"/>
          <p:cNvSpPr txBox="1">
            <a:spLocks noChangeArrowheads="1"/>
          </p:cNvSpPr>
          <p:nvPr/>
        </p:nvSpPr>
        <p:spPr bwMode="auto">
          <a:xfrm>
            <a:off x="6156325" y="4292600"/>
            <a:ext cx="1152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rgbClr val="FF0000"/>
                </a:solidFill>
              </a:rPr>
              <a:t>ion kinetic</a:t>
            </a:r>
          </a:p>
        </p:txBody>
      </p:sp>
      <p:sp>
        <p:nvSpPr>
          <p:cNvPr id="81948" name="Line 28"/>
          <p:cNvSpPr>
            <a:spLocks noChangeShapeType="1"/>
          </p:cNvSpPr>
          <p:nvPr/>
        </p:nvSpPr>
        <p:spPr bwMode="auto">
          <a:xfrm>
            <a:off x="7740650" y="3429000"/>
            <a:ext cx="0" cy="1368425"/>
          </a:xfrm>
          <a:prstGeom prst="line">
            <a:avLst/>
          </a:prstGeom>
          <a:noFill/>
          <a:ln w="349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949" name="Text Box 29"/>
          <p:cNvSpPr txBox="1">
            <a:spLocks noChangeArrowheads="1"/>
          </p:cNvSpPr>
          <p:nvPr/>
        </p:nvSpPr>
        <p:spPr bwMode="auto">
          <a:xfrm>
            <a:off x="7740650" y="4292600"/>
            <a:ext cx="1079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rgbClr val="FF0000"/>
                </a:solidFill>
              </a:rPr>
              <a:t>electron kinetic</a:t>
            </a:r>
          </a:p>
        </p:txBody>
      </p:sp>
      <p:sp>
        <p:nvSpPr>
          <p:cNvPr id="81950" name="Text Box 30"/>
          <p:cNvSpPr txBox="1">
            <a:spLocks noChangeArrowheads="1"/>
          </p:cNvSpPr>
          <p:nvPr/>
        </p:nvSpPr>
        <p:spPr bwMode="auto">
          <a:xfrm>
            <a:off x="5435600" y="4868863"/>
            <a:ext cx="15843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chemeClr val="accent2"/>
                </a:solidFill>
              </a:rPr>
              <a:t>sub- shock </a:t>
            </a:r>
          </a:p>
          <a:p>
            <a:pPr>
              <a:spcBef>
                <a:spcPct val="50000"/>
              </a:spcBef>
            </a:pPr>
            <a:r>
              <a:rPr lang="en-US" altLang="ja-JP">
                <a:solidFill>
                  <a:schemeClr val="accent2"/>
                </a:solidFill>
              </a:rPr>
              <a:t>thickness</a:t>
            </a:r>
          </a:p>
        </p:txBody>
      </p:sp>
      <p:sp>
        <p:nvSpPr>
          <p:cNvPr id="81951" name="Text Box 31"/>
          <p:cNvSpPr txBox="1">
            <a:spLocks noChangeArrowheads="1"/>
          </p:cNvSpPr>
          <p:nvPr/>
        </p:nvSpPr>
        <p:spPr bwMode="auto">
          <a:xfrm>
            <a:off x="4067175" y="5013325"/>
            <a:ext cx="1441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chemeClr val="accent2"/>
                </a:solidFill>
              </a:rPr>
              <a:t>Bell mechanism</a:t>
            </a:r>
          </a:p>
        </p:txBody>
      </p:sp>
      <p:sp>
        <p:nvSpPr>
          <p:cNvPr id="81952" name="Text Box 32"/>
          <p:cNvSpPr txBox="1">
            <a:spLocks noChangeArrowheads="1"/>
          </p:cNvSpPr>
          <p:nvPr/>
        </p:nvSpPr>
        <p:spPr bwMode="auto">
          <a:xfrm>
            <a:off x="1908175" y="5157788"/>
            <a:ext cx="1065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chemeClr val="accent2"/>
                </a:solidFill>
              </a:rPr>
              <a:t>DSA</a:t>
            </a:r>
          </a:p>
        </p:txBody>
      </p:sp>
      <p:sp>
        <p:nvSpPr>
          <p:cNvPr id="81953" name="Text Box 33"/>
          <p:cNvSpPr txBox="1">
            <a:spLocks noChangeArrowheads="1"/>
          </p:cNvSpPr>
          <p:nvPr/>
        </p:nvSpPr>
        <p:spPr bwMode="auto">
          <a:xfrm>
            <a:off x="5076825" y="5661025"/>
            <a:ext cx="1150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chemeClr val="accent2"/>
                </a:solidFill>
              </a:rPr>
              <a:t>CR injection</a:t>
            </a:r>
          </a:p>
        </p:txBody>
      </p:sp>
      <p:sp>
        <p:nvSpPr>
          <p:cNvPr id="81954" name="Text Box 34"/>
          <p:cNvSpPr txBox="1">
            <a:spLocks noChangeArrowheads="1"/>
          </p:cNvSpPr>
          <p:nvPr/>
        </p:nvSpPr>
        <p:spPr bwMode="auto">
          <a:xfrm>
            <a:off x="1979613" y="21336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CR mfp</a:t>
            </a:r>
          </a:p>
        </p:txBody>
      </p:sp>
      <p:sp>
        <p:nvSpPr>
          <p:cNvPr id="81955" name="Text Box 35"/>
          <p:cNvSpPr txBox="1">
            <a:spLocks noChangeArrowheads="1"/>
          </p:cNvSpPr>
          <p:nvPr/>
        </p:nvSpPr>
        <p:spPr bwMode="auto">
          <a:xfrm>
            <a:off x="7596188" y="580548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dirty="0">
                <a:solidFill>
                  <a:schemeClr val="accent2"/>
                </a:solidFill>
              </a:rPr>
              <a:t>Weibel</a:t>
            </a:r>
          </a:p>
        </p:txBody>
      </p:sp>
      <p:sp>
        <p:nvSpPr>
          <p:cNvPr id="81956" name="Text Box 36"/>
          <p:cNvSpPr txBox="1">
            <a:spLocks noChangeArrowheads="1"/>
          </p:cNvSpPr>
          <p:nvPr/>
        </p:nvSpPr>
        <p:spPr bwMode="auto">
          <a:xfrm>
            <a:off x="2555875" y="5516563"/>
            <a:ext cx="15113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chemeClr val="accent2"/>
                </a:solidFill>
              </a:rPr>
              <a:t>neutral</a:t>
            </a:r>
          </a:p>
          <a:p>
            <a:pPr>
              <a:spcBef>
                <a:spcPct val="50000"/>
              </a:spcBef>
            </a:pPr>
            <a:r>
              <a:rPr lang="en-US" altLang="ja-JP">
                <a:solidFill>
                  <a:schemeClr val="accent2"/>
                </a:solidFill>
              </a:rPr>
              <a:t>penetration</a:t>
            </a:r>
          </a:p>
        </p:txBody>
      </p:sp>
      <p:sp>
        <p:nvSpPr>
          <p:cNvPr id="81957" name="Line 37"/>
          <p:cNvSpPr>
            <a:spLocks noChangeShapeType="1"/>
          </p:cNvSpPr>
          <p:nvPr/>
        </p:nvSpPr>
        <p:spPr bwMode="auto">
          <a:xfrm>
            <a:off x="8027988" y="3644900"/>
            <a:ext cx="4318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3418149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503"/>
            <a:ext cx="8229600" cy="1143000"/>
          </a:xfrm>
        </p:spPr>
        <p:txBody>
          <a:bodyPr/>
          <a:lstStyle/>
          <a:p>
            <a:r>
              <a:rPr lang="en-US" altLang="ja-JP" dirty="0"/>
              <a:t>Cas A (</a:t>
            </a:r>
            <a:r>
              <a:rPr lang="en-US" altLang="ja-JP" dirty="0" err="1"/>
              <a:t>Abdo</a:t>
            </a:r>
            <a:r>
              <a:rPr lang="en-US" altLang="ja-JP" dirty="0"/>
              <a:t> et al. 2010)</a:t>
            </a:r>
            <a:endParaRPr kumimoji="1" lang="ja-JP" altLang="en-US" dirty="0"/>
          </a:p>
        </p:txBody>
      </p:sp>
      <p:sp>
        <p:nvSpPr>
          <p:cNvPr id="3" name="コンテンツ プレースホルダー 2"/>
          <p:cNvSpPr>
            <a:spLocks noGrp="1"/>
          </p:cNvSpPr>
          <p:nvPr>
            <p:ph idx="1"/>
          </p:nvPr>
        </p:nvSpPr>
        <p:spPr>
          <a:xfrm>
            <a:off x="251520" y="4444663"/>
            <a:ext cx="4176464" cy="2152689"/>
          </a:xfrm>
        </p:spPr>
        <p:txBody>
          <a:bodyPr>
            <a:noAutofit/>
          </a:bodyPr>
          <a:lstStyle/>
          <a:p>
            <a:pPr marL="0" indent="0">
              <a:buNone/>
            </a:pPr>
            <a:r>
              <a:rPr lang="en-US" altLang="ja-JP" sz="1400" dirty="0"/>
              <a:t>Energy spectrum of Cas A in a </a:t>
            </a:r>
            <a:r>
              <a:rPr lang="en-US" altLang="ja-JP" sz="1400" dirty="0" err="1"/>
              <a:t>leptonic</a:t>
            </a:r>
            <a:r>
              <a:rPr lang="en-US" altLang="ja-JP" sz="1400" dirty="0"/>
              <a:t> </a:t>
            </a:r>
            <a:r>
              <a:rPr lang="en-US" altLang="ja-JP" sz="1400" dirty="0" smtClean="0"/>
              <a:t>emission model</a:t>
            </a:r>
            <a:r>
              <a:rPr lang="en-US" altLang="ja-JP" sz="1400" dirty="0"/>
              <a:t>. </a:t>
            </a:r>
            <a:endParaRPr lang="en-US" altLang="ja-JP" sz="1400" dirty="0" smtClean="0"/>
          </a:p>
          <a:p>
            <a:pPr marL="0" indent="0">
              <a:buNone/>
            </a:pPr>
            <a:r>
              <a:rPr lang="en-US" altLang="ja-JP" sz="1400" dirty="0" smtClean="0"/>
              <a:t>Shown </a:t>
            </a:r>
            <a:r>
              <a:rPr lang="en-US" altLang="ja-JP" sz="1400" dirty="0"/>
              <a:t>is the </a:t>
            </a:r>
            <a:r>
              <a:rPr lang="en-US" altLang="ja-JP" sz="1400" i="1" dirty="0"/>
              <a:t>Fermi</a:t>
            </a:r>
            <a:r>
              <a:rPr lang="en-US" altLang="ja-JP" sz="1400" dirty="0"/>
              <a:t>-LAT detected emission </a:t>
            </a:r>
            <a:r>
              <a:rPr lang="en-US" altLang="ja-JP" sz="1400" dirty="0" smtClean="0"/>
              <a:t>(</a:t>
            </a:r>
            <a:r>
              <a:rPr lang="en-US" altLang="ja-JP" sz="1400" dirty="0"/>
              <a:t>filled circles) in comparison to the energy spectra </a:t>
            </a:r>
            <a:r>
              <a:rPr lang="en-US" altLang="ja-JP" sz="1400" dirty="0" smtClean="0"/>
              <a:t>detected </a:t>
            </a:r>
            <a:r>
              <a:rPr lang="en-US" altLang="ja-JP" sz="1400" dirty="0"/>
              <a:t>by MAGIC (black open circles; Albert et al. </a:t>
            </a:r>
            <a:r>
              <a:rPr lang="en-US" altLang="ja-JP" sz="1400" dirty="0">
                <a:hlinkClick r:id="rId2" action="ppaction://hlinkfile"/>
              </a:rPr>
              <a:t>2007</a:t>
            </a:r>
            <a:r>
              <a:rPr lang="en-US" altLang="ja-JP" sz="1400" dirty="0"/>
              <a:t>) </a:t>
            </a:r>
            <a:r>
              <a:rPr lang="en-US" altLang="ja-JP" sz="1400" dirty="0" smtClean="0"/>
              <a:t>and </a:t>
            </a:r>
            <a:r>
              <a:rPr lang="en-US" altLang="ja-JP" sz="1400" dirty="0"/>
              <a:t>VERITAS </a:t>
            </a:r>
            <a:r>
              <a:rPr lang="en-US" altLang="ja-JP" sz="1400" dirty="0" smtClean="0"/>
              <a:t>green </a:t>
            </a:r>
            <a:r>
              <a:rPr lang="en-US" altLang="ja-JP" sz="1400" dirty="0"/>
              <a:t>open circles; </a:t>
            </a:r>
            <a:r>
              <a:rPr lang="en-US" altLang="ja-JP" sz="1400" dirty="0" err="1"/>
              <a:t>Humensky</a:t>
            </a:r>
            <a:r>
              <a:rPr lang="en-US" altLang="ja-JP" sz="1400" dirty="0"/>
              <a:t> </a:t>
            </a:r>
            <a:r>
              <a:rPr lang="en-US" altLang="ja-JP" sz="1400" dirty="0">
                <a:hlinkClick r:id="rId2" action="ppaction://hlinkfile"/>
              </a:rPr>
              <a:t>2008</a:t>
            </a:r>
            <a:r>
              <a:rPr lang="en-US" altLang="ja-JP" sz="1400" dirty="0"/>
              <a:t>). The red curves show a </a:t>
            </a:r>
            <a:r>
              <a:rPr lang="en-US" altLang="ja-JP" sz="1400" dirty="0" err="1"/>
              <a:t>leptonic</a:t>
            </a:r>
            <a:r>
              <a:rPr lang="en-US" altLang="ja-JP" sz="1400" dirty="0"/>
              <a:t> model calculated for </a:t>
            </a:r>
            <a:r>
              <a:rPr lang="en-US" altLang="ja-JP" sz="1400" i="1" dirty="0"/>
              <a:t>B</a:t>
            </a:r>
            <a:r>
              <a:rPr lang="en-US" altLang="ja-JP" sz="1400" dirty="0"/>
              <a:t> = 0.12 </a:t>
            </a:r>
            <a:r>
              <a:rPr lang="en-US" altLang="ja-JP" sz="1400" dirty="0" err="1"/>
              <a:t>mG</a:t>
            </a:r>
            <a:r>
              <a:rPr lang="en-US" altLang="ja-JP" sz="1400" dirty="0"/>
              <a:t> while the blue curves show one for </a:t>
            </a:r>
            <a:r>
              <a:rPr lang="en-US" altLang="ja-JP" sz="1400" i="1" dirty="0"/>
              <a:t>B</a:t>
            </a:r>
            <a:r>
              <a:rPr lang="en-US" altLang="ja-JP" sz="1400" dirty="0"/>
              <a:t> = 0.3 </a:t>
            </a:r>
            <a:r>
              <a:rPr lang="en-US" altLang="ja-JP" sz="1400" dirty="0" err="1"/>
              <a:t>mG</a:t>
            </a:r>
            <a:r>
              <a:rPr lang="en-US" altLang="ja-JP" sz="1400" dirty="0"/>
              <a:t>. Dashed lines show the </a:t>
            </a:r>
            <a:r>
              <a:rPr lang="en-US" altLang="ja-JP" sz="1400" dirty="0" smtClean="0"/>
              <a:t>bremsstrahlung </a:t>
            </a:r>
            <a:r>
              <a:rPr lang="en-US" altLang="ja-JP" sz="1400" dirty="0"/>
              <a:t>components with </a:t>
            </a:r>
            <a:r>
              <a:rPr lang="en-US" altLang="ja-JP" sz="1400" i="1" dirty="0" err="1"/>
              <a:t>n</a:t>
            </a:r>
            <a:r>
              <a:rPr lang="en-US" altLang="ja-JP" sz="1400" baseline="-25000" dirty="0" err="1"/>
              <a:t>eff</a:t>
            </a:r>
            <a:r>
              <a:rPr lang="en-US" altLang="ja-JP" sz="1400" dirty="0"/>
              <a:t> </a:t>
            </a:r>
            <a:r>
              <a:rPr lang="en-US" altLang="ja-JP" sz="1400" dirty="0" smtClean="0"/>
              <a:t>=26 </a:t>
            </a:r>
            <a:r>
              <a:rPr lang="en-US" altLang="ja-JP" sz="1400" dirty="0"/>
              <a:t>cm</a:t>
            </a:r>
            <a:r>
              <a:rPr lang="en-US" altLang="ja-JP" sz="1400" baseline="30000" dirty="0"/>
              <a:t>-3</a:t>
            </a:r>
            <a:r>
              <a:rPr lang="en-US" altLang="ja-JP" sz="1400" dirty="0"/>
              <a:t>, and dotted lines show the IC component.</a:t>
            </a:r>
            <a:endParaRPr kumimoji="1" lang="ja-JP" alt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6" y="1433513"/>
            <a:ext cx="4153644" cy="290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483799"/>
            <a:ext cx="4081636" cy="285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362325"/>
            <a:ext cx="1524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4572000" y="4444663"/>
            <a:ext cx="4320480" cy="1815882"/>
          </a:xfrm>
          <a:prstGeom prst="rect">
            <a:avLst/>
          </a:prstGeom>
        </p:spPr>
        <p:txBody>
          <a:bodyPr wrap="square">
            <a:spAutoFit/>
          </a:bodyPr>
          <a:lstStyle/>
          <a:p>
            <a:r>
              <a:rPr lang="en-US" altLang="ja-JP" sz="1600" dirty="0"/>
              <a:t>Same as Figure </a:t>
            </a:r>
            <a:r>
              <a:rPr lang="en-US" altLang="ja-JP" sz="1600" dirty="0">
                <a:hlinkClick r:id="rId2" action="ppaction://hlinkfile"/>
              </a:rPr>
              <a:t>3</a:t>
            </a:r>
            <a:r>
              <a:rPr lang="en-US" altLang="ja-JP" sz="1600" dirty="0"/>
              <a:t> but in a </a:t>
            </a:r>
            <a:r>
              <a:rPr lang="en-US" altLang="ja-JP" sz="1600" dirty="0" err="1"/>
              <a:t>hadronic</a:t>
            </a:r>
            <a:r>
              <a:rPr lang="en-US" altLang="ja-JP" sz="1600" dirty="0"/>
              <a:t> emission model. Shown are π</a:t>
            </a:r>
            <a:r>
              <a:rPr lang="en-US" altLang="ja-JP" sz="1600" baseline="30000" dirty="0"/>
              <a:t>0</a:t>
            </a:r>
            <a:r>
              <a:rPr lang="en-US" altLang="ja-JP" sz="1600" dirty="0"/>
              <a:t> decay spectra for two possible proton spectra. The blue line shows a harder proton index of 2.1 with a cutoff energy of 10 TeV (</a:t>
            </a:r>
            <a:r>
              <a:rPr lang="en-US" altLang="ja-JP" sz="1600" i="1" dirty="0" err="1"/>
              <a:t>W</a:t>
            </a:r>
            <a:r>
              <a:rPr lang="en-US" altLang="ja-JP" sz="1600" i="1" baseline="-25000" dirty="0" err="1"/>
              <a:t>p</a:t>
            </a:r>
            <a:r>
              <a:rPr lang="en-US" altLang="ja-JP" sz="1600" dirty="0"/>
              <a:t> = 3.2 × 10</a:t>
            </a:r>
            <a:r>
              <a:rPr lang="en-US" altLang="ja-JP" sz="1600" baseline="30000" dirty="0"/>
              <a:t>49</a:t>
            </a:r>
            <a:r>
              <a:rPr lang="en-US" altLang="ja-JP" sz="1600" dirty="0"/>
              <a:t> erg for </a:t>
            </a:r>
            <a:r>
              <a:rPr lang="en-US" altLang="ja-JP" sz="1600" i="1" dirty="0" err="1"/>
              <a:t>n</a:t>
            </a:r>
            <a:r>
              <a:rPr lang="en-US" altLang="ja-JP" sz="1600" baseline="-25000" dirty="0" err="1"/>
              <a:t>H</a:t>
            </a:r>
            <a:r>
              <a:rPr lang="en-US" altLang="ja-JP" sz="1600" dirty="0"/>
              <a:t> = 10 cm</a:t>
            </a:r>
            <a:r>
              <a:rPr lang="en-US" altLang="ja-JP" sz="1600" baseline="30000" dirty="0"/>
              <a:t>–3</a:t>
            </a:r>
            <a:r>
              <a:rPr lang="en-US" altLang="ja-JP" sz="1600" dirty="0"/>
              <a:t>). The red line shows a softer proton index of 2.3 without a cutoff.</a:t>
            </a:r>
            <a:endParaRPr lang="ja-JP" altLang="en-US" sz="1600" dirty="0"/>
          </a:p>
        </p:txBody>
      </p:sp>
    </p:spTree>
    <p:extLst>
      <p:ext uri="{BB962C8B-B14F-4D97-AF65-F5344CB8AC3E}">
        <p14:creationId xmlns:p14="http://schemas.microsoft.com/office/powerpoint/2010/main" val="3419668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IC443 </a:t>
            </a:r>
            <a:r>
              <a:rPr kumimoji="1" lang="en-US" altLang="ja-JP" sz="2800" dirty="0" smtClean="0"/>
              <a:t>(</a:t>
            </a:r>
            <a:r>
              <a:rPr kumimoji="1" lang="en-US" altLang="ja-JP" sz="2800" dirty="0" err="1" smtClean="0"/>
              <a:t>Abdo</a:t>
            </a:r>
            <a:r>
              <a:rPr kumimoji="1" lang="en-US" altLang="ja-JP" sz="2800" dirty="0" smtClean="0"/>
              <a:t> et al. 2010)</a:t>
            </a:r>
            <a:endParaRPr kumimoji="1" lang="ja-JP" altLang="en-US" sz="2800" dirty="0"/>
          </a:p>
        </p:txBody>
      </p:sp>
      <p:sp>
        <p:nvSpPr>
          <p:cNvPr id="3" name="コンテンツ プレースホルダー 2"/>
          <p:cNvSpPr>
            <a:spLocks noGrp="1"/>
          </p:cNvSpPr>
          <p:nvPr>
            <p:ph idx="1"/>
          </p:nvPr>
        </p:nvSpPr>
        <p:spPr/>
        <p:txBody>
          <a:bodyPr/>
          <a:lstStyle/>
          <a:p>
            <a:endParaRPr kumimoji="1" lang="ja-JP" altLang="en-US" dirty="0"/>
          </a:p>
        </p:txBody>
      </p:sp>
      <p:pic>
        <p:nvPicPr>
          <p:cNvPr id="6146" name="Picture 2" descr="apj333336f4_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64" y="1681920"/>
            <a:ext cx="4311305" cy="33843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pj333336f5_l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431" y="1674567"/>
            <a:ext cx="3590579" cy="3399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505" y="5073649"/>
            <a:ext cx="4238430" cy="131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42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2nd order Fermi acceleration</a:t>
            </a:r>
            <a:br>
              <a:rPr kumimoji="1" lang="en-US" altLang="ja-JP" dirty="0" smtClean="0"/>
            </a:br>
            <a:r>
              <a:rPr lang="en-US" altLang="ja-JP" dirty="0" smtClean="0"/>
              <a:t>and others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2nd order Fermi </a:t>
            </a:r>
            <a:r>
              <a:rPr lang="en-US" altLang="ja-JP" dirty="0" smtClean="0"/>
              <a:t> in </a:t>
            </a:r>
            <a:r>
              <a:rPr kumimoji="1" lang="en-US" altLang="ja-JP" dirty="0" smtClean="0"/>
              <a:t>extended sources </a:t>
            </a:r>
          </a:p>
          <a:p>
            <a:pPr lvl="1"/>
            <a:r>
              <a:rPr kumimoji="1" lang="en-US" altLang="ja-JP" dirty="0" smtClean="0"/>
              <a:t>Radio Lobes, cluster hot plasma </a:t>
            </a:r>
          </a:p>
          <a:p>
            <a:pPr lvl="1"/>
            <a:r>
              <a:rPr lang="en-US" altLang="ja-JP" dirty="0" smtClean="0"/>
              <a:t>high Alfven velocity </a:t>
            </a:r>
          </a:p>
          <a:p>
            <a:pPr lvl="1"/>
            <a:r>
              <a:rPr kumimoji="1" lang="en-US" altLang="ja-JP" dirty="0" smtClean="0"/>
              <a:t>helical turbulence enhances acceleration through field aligned electric field</a:t>
            </a:r>
          </a:p>
          <a:p>
            <a:r>
              <a:rPr lang="en-US" altLang="ja-JP" dirty="0" smtClean="0"/>
              <a:t>shear acceleration</a:t>
            </a:r>
          </a:p>
          <a:p>
            <a:pPr lvl="1"/>
            <a:r>
              <a:rPr kumimoji="1" lang="en-US" altLang="ja-JP" dirty="0" smtClean="0"/>
              <a:t>jet boundary layer </a:t>
            </a:r>
          </a:p>
          <a:p>
            <a:r>
              <a:rPr lang="en-US" altLang="ja-JP" dirty="0" smtClean="0"/>
              <a:t>reconnection </a:t>
            </a:r>
            <a:endParaRPr kumimoji="1" lang="ja-JP" altLang="en-US" dirty="0"/>
          </a:p>
        </p:txBody>
      </p:sp>
    </p:spTree>
    <p:extLst>
      <p:ext uri="{BB962C8B-B14F-4D97-AF65-F5344CB8AC3E}">
        <p14:creationId xmlns:p14="http://schemas.microsoft.com/office/powerpoint/2010/main" val="356424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BH/AD magnetosphere</a:t>
            </a:r>
            <a:br>
              <a:rPr kumimoji="1" lang="en-US" altLang="ja-JP" dirty="0" smtClean="0"/>
            </a:br>
            <a:r>
              <a:rPr lang="en-US" altLang="ja-JP" dirty="0" smtClean="0"/>
              <a:t>birth of </a:t>
            </a:r>
            <a:r>
              <a:rPr lang="en-US" altLang="ja-JP" dirty="0" err="1" smtClean="0"/>
              <a:t>magnetars</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単極誘導で発生するポテンシャル差は十分大きい</a:t>
            </a:r>
            <a:endParaRPr lang="en-US" altLang="ja-JP" dirty="0" smtClean="0"/>
          </a:p>
          <a:p>
            <a:r>
              <a:rPr kumimoji="1" lang="ja-JP" altLang="en-US" dirty="0"/>
              <a:t>問題</a:t>
            </a:r>
            <a:r>
              <a:rPr kumimoji="1" lang="ja-JP" altLang="en-US" dirty="0" smtClean="0"/>
              <a:t>は沿磁力線電場がどれだけ存在できるかにある</a:t>
            </a:r>
            <a:endParaRPr kumimoji="1" lang="ja-JP" altLang="en-US" dirty="0"/>
          </a:p>
        </p:txBody>
      </p:sp>
    </p:spTree>
    <p:extLst>
      <p:ext uri="{BB962C8B-B14F-4D97-AF65-F5344CB8AC3E}">
        <p14:creationId xmlns:p14="http://schemas.microsoft.com/office/powerpoint/2010/main" val="3332170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2000" dirty="0" smtClean="0"/>
              <a:t>Magic collaboration: Science 322, 1221 (2008)</a:t>
            </a:r>
            <a:br>
              <a:rPr kumimoji="1" lang="en-US" altLang="ja-JP" sz="2000" dirty="0" smtClean="0"/>
            </a:br>
            <a:r>
              <a:rPr lang="en-US" altLang="ja-JP" sz="2000" dirty="0"/>
              <a:t/>
            </a:r>
            <a:br>
              <a:rPr lang="en-US" altLang="ja-JP" sz="2000" dirty="0"/>
            </a:br>
            <a:r>
              <a:rPr lang="en-US" altLang="ja-JP" sz="2000" dirty="0" smtClean="0"/>
              <a:t>                                           Chandra HP</a:t>
            </a:r>
            <a:r>
              <a:rPr kumimoji="1" lang="en-US" altLang="ja-JP" sz="2000" dirty="0" smtClean="0"/>
              <a:t/>
            </a:r>
            <a:br>
              <a:rPr kumimoji="1" lang="en-US" altLang="ja-JP" sz="2000" dirty="0" smtClean="0"/>
            </a:br>
            <a:endParaRPr kumimoji="1" lang="ja-JP" altLang="en-US" sz="2000" dirty="0"/>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3076575"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478533"/>
            <a:ext cx="513766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082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smtClean="0"/>
              <a:t>観測事実</a:t>
            </a:r>
            <a:endParaRPr kumimoji="1" lang="en-US" altLang="ja-JP" dirty="0" smtClean="0"/>
          </a:p>
          <a:p>
            <a:pPr marL="514350" indent="-514350">
              <a:buFont typeface="+mj-lt"/>
              <a:buAutoNum type="arabicPeriod"/>
            </a:pPr>
            <a:r>
              <a:rPr lang="ja-JP" altLang="en-US" dirty="0" smtClean="0"/>
              <a:t>基本的制約</a:t>
            </a:r>
            <a:endParaRPr lang="en-US" altLang="ja-JP" dirty="0" smtClean="0"/>
          </a:p>
          <a:p>
            <a:pPr marL="514350" indent="-514350">
              <a:buFont typeface="+mj-lt"/>
              <a:buAutoNum type="arabicPeriod"/>
            </a:pPr>
            <a:r>
              <a:rPr kumimoji="1" lang="ja-JP" altLang="en-US" dirty="0" smtClean="0"/>
              <a:t>源と伝播</a:t>
            </a:r>
            <a:endParaRPr kumimoji="1" lang="en-US" altLang="ja-JP" dirty="0" smtClean="0"/>
          </a:p>
          <a:p>
            <a:pPr marL="514350" indent="-514350">
              <a:buFont typeface="+mj-lt"/>
              <a:buAutoNum type="arabicPeriod"/>
            </a:pPr>
            <a:r>
              <a:rPr lang="ja-JP" altLang="en-US" dirty="0"/>
              <a:t>加速</a:t>
            </a:r>
            <a:r>
              <a:rPr lang="ja-JP" altLang="en-US" dirty="0" smtClean="0"/>
              <a:t>機構</a:t>
            </a:r>
            <a:endParaRPr lang="en-US" altLang="ja-JP" dirty="0" smtClean="0"/>
          </a:p>
          <a:p>
            <a:pPr marL="514350" indent="-514350">
              <a:buFont typeface="+mj-lt"/>
              <a:buAutoNum type="arabicPeriod"/>
            </a:pPr>
            <a:r>
              <a:rPr kumimoji="1" lang="ja-JP" altLang="en-US" dirty="0"/>
              <a:t>展望</a:t>
            </a:r>
          </a:p>
        </p:txBody>
      </p:sp>
    </p:spTree>
    <p:extLst>
      <p:ext uri="{BB962C8B-B14F-4D97-AF65-F5344CB8AC3E}">
        <p14:creationId xmlns:p14="http://schemas.microsoft.com/office/powerpoint/2010/main" val="512991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展望</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ja-JP" altLang="en-US" dirty="0" smtClean="0"/>
              <a:t>候補源</a:t>
            </a:r>
            <a:r>
              <a:rPr lang="ja-JP" altLang="en-US" dirty="0"/>
              <a:t>・</a:t>
            </a:r>
            <a:r>
              <a:rPr lang="ja-JP" altLang="en-US" dirty="0" smtClean="0"/>
              <a:t>加速機構ともに決定的なものはない</a:t>
            </a:r>
            <a:endParaRPr lang="en-US" altLang="ja-JP" dirty="0" smtClean="0"/>
          </a:p>
          <a:p>
            <a:r>
              <a:rPr lang="ja-JP" altLang="en-US" dirty="0"/>
              <a:t>より</a:t>
            </a:r>
            <a:r>
              <a:rPr lang="ja-JP" altLang="en-US" dirty="0" smtClean="0"/>
              <a:t>低エネルギーの物理に学ぶところが大きい</a:t>
            </a:r>
            <a:endParaRPr lang="en-US" altLang="ja-JP" dirty="0" smtClean="0"/>
          </a:p>
          <a:p>
            <a:endParaRPr kumimoji="1" lang="en-US" altLang="ja-JP" dirty="0" smtClean="0"/>
          </a:p>
          <a:p>
            <a:r>
              <a:rPr kumimoji="1" lang="en-US" altLang="ja-JP" dirty="0" smtClean="0"/>
              <a:t>between knee and ankle</a:t>
            </a:r>
          </a:p>
          <a:p>
            <a:pPr lvl="1"/>
            <a:r>
              <a:rPr kumimoji="1" lang="en-US" altLang="ja-JP" dirty="0" smtClean="0"/>
              <a:t>Galactic vs extragalactic</a:t>
            </a:r>
          </a:p>
          <a:p>
            <a:pPr lvl="1"/>
            <a:r>
              <a:rPr lang="en-US" altLang="ja-JP" dirty="0" smtClean="0"/>
              <a:t>Galactic acceleration mechanism </a:t>
            </a:r>
          </a:p>
          <a:p>
            <a:endParaRPr kumimoji="1" lang="en-US" altLang="ja-JP" dirty="0" smtClean="0"/>
          </a:p>
          <a:p>
            <a:r>
              <a:rPr lang="en-US" altLang="ja-JP" dirty="0" smtClean="0"/>
              <a:t>cosmic rays in other galaxies</a:t>
            </a:r>
          </a:p>
          <a:p>
            <a:pPr lvl="1"/>
            <a:r>
              <a:rPr kumimoji="1" lang="en-US" altLang="ja-JP" dirty="0" smtClean="0"/>
              <a:t>source characteristics</a:t>
            </a:r>
          </a:p>
          <a:p>
            <a:pPr lvl="1"/>
            <a:r>
              <a:rPr kumimoji="1" lang="en-US" altLang="ja-JP" dirty="0" smtClean="0"/>
              <a:t>multi-messenger astrophysics </a:t>
            </a:r>
            <a:r>
              <a:rPr lang="ja-JP" altLang="en-US" dirty="0"/>
              <a:t>　</a:t>
            </a:r>
            <a:endParaRPr lang="en-US" altLang="ja-JP" dirty="0" smtClean="0"/>
          </a:p>
          <a:p>
            <a:pPr marL="457200" lvl="1" indent="0">
              <a:buNone/>
            </a:pPr>
            <a:r>
              <a:rPr kumimoji="1" lang="ja-JP" altLang="en-US" dirty="0" smtClean="0"/>
              <a:t>（しかし、宇宙線観測そのものが点源から来なくてもよい。</a:t>
            </a:r>
            <a:endParaRPr kumimoji="1" lang="en-US" altLang="ja-JP" dirty="0" smtClean="0"/>
          </a:p>
          <a:p>
            <a:pPr marL="457200" lvl="1" indent="0">
              <a:buNone/>
            </a:pPr>
            <a:r>
              <a:rPr kumimoji="1" lang="ja-JP" altLang="en-US" dirty="0" smtClean="0">
                <a:solidFill>
                  <a:srgbClr val="FF0000"/>
                </a:solidFill>
              </a:rPr>
              <a:t>「天文学</a:t>
            </a:r>
            <a:r>
              <a:rPr lang="ja-JP" altLang="en-US" dirty="0">
                <a:solidFill>
                  <a:srgbClr val="FF0000"/>
                </a:solidFill>
              </a:rPr>
              <a:t>」でなくて</a:t>
            </a:r>
            <a:r>
              <a:rPr lang="ja-JP" altLang="en-US" dirty="0" smtClean="0">
                <a:solidFill>
                  <a:srgbClr val="FF0000"/>
                </a:solidFill>
              </a:rPr>
              <a:t>よい</a:t>
            </a:r>
            <a:r>
              <a:rPr lang="ja-JP" altLang="en-US" dirty="0"/>
              <a:t>）</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2655943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en-US" altLang="ja-JP" dirty="0"/>
              <a:t>below </a:t>
            </a:r>
            <a:r>
              <a:rPr lang="en-US" altLang="ja-JP" dirty="0" smtClean="0"/>
              <a:t>the knee</a:t>
            </a:r>
            <a:endParaRPr lang="en-US" altLang="ja-JP" dirty="0"/>
          </a:p>
          <a:p>
            <a:pPr lvl="1"/>
            <a:r>
              <a:rPr lang="en-US" altLang="ja-JP" dirty="0"/>
              <a:t>SNRs </a:t>
            </a:r>
          </a:p>
          <a:p>
            <a:pPr lvl="1"/>
            <a:r>
              <a:rPr lang="en-US" altLang="ja-JP" dirty="0"/>
              <a:t>Fermi, HESS, Magic</a:t>
            </a:r>
            <a:r>
              <a:rPr lang="ja-JP" altLang="en-US" dirty="0"/>
              <a:t>等の観測で大きな進展</a:t>
            </a:r>
            <a:endParaRPr lang="en-US" altLang="ja-JP" dirty="0"/>
          </a:p>
          <a:p>
            <a:pPr lvl="1"/>
            <a:r>
              <a:rPr lang="ja-JP" altLang="en-US" dirty="0"/>
              <a:t>理論的にも加速と閉じ込め、逃げ出しとの相互関係の理解が</a:t>
            </a:r>
            <a:r>
              <a:rPr lang="ja-JP" altLang="en-US" dirty="0" smtClean="0"/>
              <a:t>進んだ</a:t>
            </a:r>
            <a:endParaRPr lang="en-US" altLang="ja-JP" dirty="0" smtClean="0"/>
          </a:p>
          <a:p>
            <a:r>
              <a:rPr lang="ja-JP" altLang="en-US" dirty="0" smtClean="0"/>
              <a:t>例えば、宇宙線加速と磁場</a:t>
            </a:r>
            <a:r>
              <a:rPr lang="ja-JP" altLang="en-US" smtClean="0"/>
              <a:t>増幅</a:t>
            </a:r>
            <a:r>
              <a:rPr lang="ja-JP" altLang="en-US" smtClean="0"/>
              <a:t>の協力現象</a:t>
            </a:r>
            <a:r>
              <a:rPr lang="ja-JP" altLang="en-US" smtClean="0"/>
              <a:t>、</a:t>
            </a:r>
            <a:r>
              <a:rPr lang="ja-JP" altLang="en-US" smtClean="0"/>
              <a:t>ピックアップイオン</a:t>
            </a:r>
            <a:r>
              <a:rPr lang="ja-JP" altLang="en-US" dirty="0" smtClean="0"/>
              <a:t>の</a:t>
            </a:r>
            <a:r>
              <a:rPr lang="ja-JP" altLang="en-US" smtClean="0"/>
              <a:t>果たす</a:t>
            </a:r>
            <a:r>
              <a:rPr lang="ja-JP" altLang="en-US" smtClean="0"/>
              <a:t>役割等は</a:t>
            </a:r>
            <a:r>
              <a:rPr lang="en-US" altLang="ja-JP" dirty="0" smtClean="0"/>
              <a:t>UHECR</a:t>
            </a:r>
            <a:r>
              <a:rPr lang="ja-JP" altLang="en-US" dirty="0" smtClean="0"/>
              <a:t>源でも重要かもしれない</a:t>
            </a:r>
            <a:endParaRPr lang="en-US" altLang="ja-JP" dirty="0"/>
          </a:p>
          <a:p>
            <a:endParaRPr kumimoji="1" lang="ja-JP" altLang="en-US" dirty="0"/>
          </a:p>
        </p:txBody>
      </p:sp>
    </p:spTree>
    <p:extLst>
      <p:ext uri="{BB962C8B-B14F-4D97-AF65-F5344CB8AC3E}">
        <p14:creationId xmlns:p14="http://schemas.microsoft.com/office/powerpoint/2010/main" val="1017049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観測事実</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60’s</a:t>
                </a:r>
                <a14:m>
                  <m:oMath xmlns:m="http://schemas.openxmlformats.org/officeDocument/2006/math">
                    <m:r>
                      <a:rPr lang="ja-JP" altLang="en-US" i="1">
                        <a:latin typeface="Cambria Math"/>
                      </a:rPr>
                      <m:t>➪</m:t>
                    </m:r>
                  </m:oMath>
                </a14:m>
                <a:r>
                  <a:rPr kumimoji="1" lang="en-US" altLang="ja-JP" dirty="0" smtClean="0"/>
                  <a:t>80-90’s FLY’s Eye, Yakutsk, AGASA</a:t>
                </a:r>
              </a:p>
              <a:p>
                <a:pPr marL="0" indent="0">
                  <a:buNone/>
                </a:pPr>
                <a:r>
                  <a:rPr lang="en-US" altLang="ja-JP" dirty="0"/>
                  <a:t> </a:t>
                </a:r>
                <a:r>
                  <a:rPr lang="en-US" altLang="ja-JP" dirty="0" smtClean="0"/>
                  <a:t>          </a:t>
                </a:r>
                <a14:m>
                  <m:oMath xmlns:m="http://schemas.openxmlformats.org/officeDocument/2006/math">
                    <m:r>
                      <a:rPr lang="ja-JP" altLang="en-US" i="1">
                        <a:latin typeface="Cambria Math"/>
                      </a:rPr>
                      <m:t>➪</m:t>
                    </m:r>
                  </m:oMath>
                </a14:m>
                <a:r>
                  <a:rPr kumimoji="1" lang="en-US" altLang="ja-JP" dirty="0" smtClean="0"/>
                  <a:t>00-10’s Hires,</a:t>
                </a:r>
                <a:r>
                  <a:rPr kumimoji="1" lang="ja-JP" altLang="en-US" dirty="0" smtClean="0"/>
                  <a:t> </a:t>
                </a:r>
                <a:r>
                  <a:rPr kumimoji="1" lang="en-US" altLang="ja-JP" dirty="0" smtClean="0"/>
                  <a:t>Auger, TA</a:t>
                </a:r>
              </a:p>
              <a:p>
                <a:r>
                  <a:rPr kumimoji="1" lang="ja-JP" altLang="en-US" dirty="0" smtClean="0"/>
                  <a:t>スペクトル</a:t>
                </a:r>
                <a:endParaRPr kumimoji="1" lang="en-US" altLang="ja-JP" dirty="0" smtClean="0"/>
              </a:p>
              <a:p>
                <a:pPr lvl="1"/>
                <a:r>
                  <a:rPr lang="ja-JP" altLang="en-US" dirty="0" smtClean="0"/>
                  <a:t>加速器の到達エネルギーを超える領域</a:t>
                </a:r>
                <a:endParaRPr lang="en-US" altLang="ja-JP" dirty="0" smtClean="0"/>
              </a:p>
              <a:p>
                <a:pPr lvl="1"/>
                <a:r>
                  <a:rPr lang="en-US" altLang="ja-JP" dirty="0" smtClean="0"/>
                  <a:t>GZK cutoff  / acceleration limit</a:t>
                </a:r>
              </a:p>
              <a:p>
                <a:r>
                  <a:rPr lang="ja-JP" altLang="en-US" dirty="0" smtClean="0"/>
                  <a:t>組成</a:t>
                </a:r>
                <a:endParaRPr lang="en-US" altLang="ja-JP" dirty="0" smtClean="0"/>
              </a:p>
              <a:p>
                <a:pPr lvl="1"/>
                <a:r>
                  <a:rPr lang="en-US" altLang="ja-JP" dirty="0"/>
                  <a:t>p / Fe</a:t>
                </a:r>
              </a:p>
              <a:p>
                <a:r>
                  <a:rPr kumimoji="1" lang="ja-JP" altLang="en-US" dirty="0" smtClean="0"/>
                  <a:t>非等方性</a:t>
                </a:r>
                <a:endParaRPr kumimoji="1" lang="en-US" altLang="ja-JP" dirty="0" smtClean="0"/>
              </a:p>
              <a:p>
                <a:pPr lvl="1"/>
                <a:r>
                  <a:rPr kumimoji="1" lang="en-US" altLang="ja-JP" dirty="0" smtClean="0"/>
                  <a:t>large scale / small scale</a:t>
                </a:r>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481" t="-26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1839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049505"/>
            <a:ext cx="4773115" cy="515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571999" y="6021288"/>
            <a:ext cx="3606821" cy="369332"/>
          </a:xfrm>
          <a:prstGeom prst="rect">
            <a:avLst/>
          </a:prstGeom>
        </p:spPr>
        <p:txBody>
          <a:bodyPr wrap="none">
            <a:spAutoFit/>
          </a:bodyPr>
          <a:lstStyle/>
          <a:p>
            <a:r>
              <a:rPr lang="en-US" altLang="ja-JP" dirty="0"/>
              <a:t>From </a:t>
            </a:r>
            <a:r>
              <a:rPr lang="en-US" altLang="ja-JP" dirty="0" err="1"/>
              <a:t>Letessier-Sevon</a:t>
            </a:r>
            <a:r>
              <a:rPr lang="en-US" altLang="ja-JP" dirty="0"/>
              <a:t> &amp; </a:t>
            </a:r>
            <a:r>
              <a:rPr lang="en-US" altLang="ja-JP" dirty="0" err="1"/>
              <a:t>Stanev</a:t>
            </a:r>
            <a:r>
              <a:rPr lang="en-US" altLang="ja-JP" dirty="0"/>
              <a:t> 2011</a:t>
            </a:r>
            <a:endParaRPr lang="ja-JP" altLang="en-US" dirty="0"/>
          </a:p>
        </p:txBody>
      </p:sp>
    </p:spTree>
    <p:extLst>
      <p:ext uri="{BB962C8B-B14F-4D97-AF65-F5344CB8AC3E}">
        <p14:creationId xmlns:p14="http://schemas.microsoft.com/office/powerpoint/2010/main" val="828311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cutoff seen (GZK or acceleration limit)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94420"/>
            <a:ext cx="620077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915816" y="6309320"/>
            <a:ext cx="3096344" cy="369332"/>
          </a:xfrm>
          <a:prstGeom prst="rect">
            <a:avLst/>
          </a:prstGeom>
          <a:noFill/>
        </p:spPr>
        <p:txBody>
          <a:bodyPr wrap="square" rtlCol="0">
            <a:spAutoFit/>
          </a:bodyPr>
          <a:lstStyle/>
          <a:p>
            <a:r>
              <a:rPr kumimoji="1" lang="en-US" altLang="ja-JP" dirty="0" smtClean="0"/>
              <a:t>From </a:t>
            </a:r>
            <a:r>
              <a:rPr kumimoji="1" lang="en-US" altLang="ja-JP" dirty="0" err="1" smtClean="0"/>
              <a:t>Kotera</a:t>
            </a:r>
            <a:r>
              <a:rPr kumimoji="1" lang="en-US" altLang="ja-JP" dirty="0" smtClean="0"/>
              <a:t> &amp; </a:t>
            </a:r>
            <a:r>
              <a:rPr kumimoji="1" lang="en-US" altLang="ja-JP" dirty="0" err="1" smtClean="0"/>
              <a:t>Olinto</a:t>
            </a:r>
            <a:r>
              <a:rPr kumimoji="1" lang="en-US" altLang="ja-JP" dirty="0" smtClean="0"/>
              <a:t> 2011</a:t>
            </a:r>
            <a:endParaRPr kumimoji="1" lang="ja-JP" altLang="en-US" dirty="0"/>
          </a:p>
        </p:txBody>
      </p:sp>
    </p:spTree>
    <p:extLst>
      <p:ext uri="{BB962C8B-B14F-4D97-AF65-F5344CB8AC3E}">
        <p14:creationId xmlns:p14="http://schemas.microsoft.com/office/powerpoint/2010/main" val="912589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Auger data of </a:t>
            </a:r>
            <a:r>
              <a:rPr kumimoji="1" lang="en-US" altLang="ja-JP" dirty="0" err="1" smtClean="0"/>
              <a:t>X</a:t>
            </a:r>
            <a:r>
              <a:rPr kumimoji="1" lang="en-US" altLang="ja-JP" baseline="-25000" dirty="0" err="1" smtClean="0"/>
              <a:t>max</a:t>
            </a:r>
            <a:r>
              <a:rPr kumimoji="1" lang="en-US" altLang="ja-JP" baseline="-25000" dirty="0" smtClean="0"/>
              <a:t/>
            </a:r>
            <a:br>
              <a:rPr kumimoji="1" lang="en-US" altLang="ja-JP" baseline="-25000" dirty="0" smtClean="0"/>
            </a:br>
            <a:r>
              <a:rPr lang="en-US" altLang="ja-JP" dirty="0" smtClean="0"/>
              <a:t>conflict with </a:t>
            </a:r>
            <a:r>
              <a:rPr lang="en-US" altLang="ja-JP" dirty="0" err="1" smtClean="0"/>
              <a:t>HiRes</a:t>
            </a:r>
            <a:endParaRPr kumimoji="1" lang="ja-JP" altLang="en-US" baseline="-25000" dirty="0"/>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8840"/>
            <a:ext cx="50292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298001" y="5986154"/>
            <a:ext cx="3168352" cy="646331"/>
          </a:xfrm>
          <a:prstGeom prst="rect">
            <a:avLst/>
          </a:prstGeom>
          <a:noFill/>
        </p:spPr>
        <p:txBody>
          <a:bodyPr wrap="square" rtlCol="0">
            <a:spAutoFit/>
          </a:bodyPr>
          <a:lstStyle/>
          <a:p>
            <a:r>
              <a:rPr lang="en-US" altLang="ja-JP" dirty="0"/>
              <a:t>From </a:t>
            </a:r>
            <a:r>
              <a:rPr lang="en-US" altLang="ja-JP" dirty="0" err="1"/>
              <a:t>Kotera</a:t>
            </a:r>
            <a:r>
              <a:rPr lang="en-US" altLang="ja-JP" dirty="0"/>
              <a:t> &amp; </a:t>
            </a:r>
            <a:r>
              <a:rPr lang="en-US" altLang="ja-JP" dirty="0" err="1"/>
              <a:t>Olinto</a:t>
            </a:r>
            <a:r>
              <a:rPr lang="en-US" altLang="ja-JP" dirty="0"/>
              <a:t> 2011</a:t>
            </a:r>
            <a:endParaRPr lang="ja-JP" altLang="en-US" dirty="0"/>
          </a:p>
          <a:p>
            <a:endParaRPr kumimoji="1" lang="ja-JP" altLang="en-US" dirty="0"/>
          </a:p>
        </p:txBody>
      </p:sp>
    </p:spTree>
    <p:extLst>
      <p:ext uri="{BB962C8B-B14F-4D97-AF65-F5344CB8AC3E}">
        <p14:creationId xmlns:p14="http://schemas.microsoft.com/office/powerpoint/2010/main" val="1449238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(an)isotropy of arrival directions </a:t>
            </a:r>
            <a:endParaRPr kumimoji="1" lang="ja-JP" altLang="en-US" dirty="0"/>
          </a:p>
        </p:txBody>
      </p:sp>
      <p:sp>
        <p:nvSpPr>
          <p:cNvPr id="3" name="コンテンツ プレースホルダー 2"/>
          <p:cNvSpPr>
            <a:spLocks noGrp="1"/>
          </p:cNvSpPr>
          <p:nvPr>
            <p:ph idx="1"/>
          </p:nvPr>
        </p:nvSpPr>
        <p:spPr>
          <a:xfrm>
            <a:off x="457200" y="1412776"/>
            <a:ext cx="8229600" cy="4525963"/>
          </a:xfrm>
        </p:spPr>
        <p:txBody>
          <a:bodyPr/>
          <a:lstStyle/>
          <a:p>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484784"/>
            <a:ext cx="66294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582173" y="6211669"/>
            <a:ext cx="3168352" cy="646331"/>
          </a:xfrm>
          <a:prstGeom prst="rect">
            <a:avLst/>
          </a:prstGeom>
          <a:noFill/>
        </p:spPr>
        <p:txBody>
          <a:bodyPr wrap="square" rtlCol="0">
            <a:spAutoFit/>
          </a:bodyPr>
          <a:lstStyle/>
          <a:p>
            <a:r>
              <a:rPr lang="en-US" altLang="ja-JP" dirty="0" smtClean="0"/>
              <a:t>From </a:t>
            </a:r>
            <a:r>
              <a:rPr lang="en-US" altLang="ja-JP" dirty="0" err="1" smtClean="0"/>
              <a:t>Kotera</a:t>
            </a:r>
            <a:r>
              <a:rPr lang="en-US" altLang="ja-JP" dirty="0" smtClean="0"/>
              <a:t> &amp; </a:t>
            </a:r>
            <a:r>
              <a:rPr lang="en-US" altLang="ja-JP" dirty="0" err="1" smtClean="0"/>
              <a:t>Olinto</a:t>
            </a:r>
            <a:r>
              <a:rPr lang="en-US" altLang="ja-JP" dirty="0" smtClean="0"/>
              <a:t> 2011</a:t>
            </a:r>
            <a:endParaRPr lang="ja-JP" altLang="en-US" dirty="0" smtClean="0"/>
          </a:p>
          <a:p>
            <a:endParaRPr kumimoji="1" lang="ja-JP" altLang="en-US" dirty="0"/>
          </a:p>
        </p:txBody>
      </p:sp>
    </p:spTree>
    <p:extLst>
      <p:ext uri="{BB962C8B-B14F-4D97-AF65-F5344CB8AC3E}">
        <p14:creationId xmlns:p14="http://schemas.microsoft.com/office/powerpoint/2010/main" val="1609833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基本的制約</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interaction length </a:t>
            </a:r>
          </a:p>
          <a:p>
            <a:r>
              <a:rPr kumimoji="1" lang="en-US" altLang="ja-JP" dirty="0" err="1" smtClean="0"/>
              <a:t>Hillas</a:t>
            </a:r>
            <a:r>
              <a:rPr kumimoji="1" lang="en-US" altLang="ja-JP" dirty="0" smtClean="0"/>
              <a:t> diagram</a:t>
            </a:r>
          </a:p>
          <a:p>
            <a:r>
              <a:rPr lang="en-US" altLang="ja-JP" dirty="0" smtClean="0"/>
              <a:t>local production rate</a:t>
            </a:r>
          </a:p>
          <a:p>
            <a:r>
              <a:rPr lang="en-US" altLang="ja-JP" dirty="0" smtClean="0"/>
              <a:t>stationary vs transient </a:t>
            </a:r>
          </a:p>
          <a:p>
            <a:r>
              <a:rPr lang="en-US" altLang="ja-JP" dirty="0" smtClean="0"/>
              <a:t>Galactic vs extragalactic </a:t>
            </a:r>
          </a:p>
          <a:p>
            <a:endParaRPr lang="en-US" altLang="ja-JP" dirty="0" smtClean="0"/>
          </a:p>
        </p:txBody>
      </p:sp>
    </p:spTree>
    <p:extLst>
      <p:ext uri="{BB962C8B-B14F-4D97-AF65-F5344CB8AC3E}">
        <p14:creationId xmlns:p14="http://schemas.microsoft.com/office/powerpoint/2010/main" val="1854867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1918</TotalTime>
  <Words>1249</Words>
  <Application>Microsoft Office PowerPoint</Application>
  <PresentationFormat>画面に合わせる (4:3)</PresentationFormat>
  <Paragraphs>209</Paragraphs>
  <Slides>31</Slides>
  <Notes>0</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超高エネルギー宇宙線 分野理論レビュー</vt:lpstr>
      <vt:lpstr>PowerPoint プレゼンテーション</vt:lpstr>
      <vt:lpstr>PowerPoint プレゼンテーション</vt:lpstr>
      <vt:lpstr>観測事実</vt:lpstr>
      <vt:lpstr>PowerPoint プレゼンテーション</vt:lpstr>
      <vt:lpstr>cutoff seen (GZK or acceleration limit)</vt:lpstr>
      <vt:lpstr>Auger data of Xmax conflict with HiRes</vt:lpstr>
      <vt:lpstr>(an)isotropy of arrival directions </vt:lpstr>
      <vt:lpstr>基本的制約</vt:lpstr>
      <vt:lpstr>super-GZK sources are local   </vt:lpstr>
      <vt:lpstr>Hillas diagram super-GZK sources are extragalactic</vt:lpstr>
      <vt:lpstr>源</vt:lpstr>
      <vt:lpstr>エネルギー密度と生成率</vt:lpstr>
      <vt:lpstr>比較</vt:lpstr>
      <vt:lpstr>GRB</vt:lpstr>
      <vt:lpstr>galaxies</vt:lpstr>
      <vt:lpstr>active galaxies</vt:lpstr>
      <vt:lpstr>Birth of Magnetars</vt:lpstr>
      <vt:lpstr>一つの注意</vt:lpstr>
      <vt:lpstr>加速機構</vt:lpstr>
      <vt:lpstr>PowerPoint プレゼンテーション</vt:lpstr>
      <vt:lpstr>PowerPoint プレゼンテーション</vt:lpstr>
      <vt:lpstr>PowerPoint プレゼンテーション</vt:lpstr>
      <vt:lpstr>PowerPoint プレゼンテーション</vt:lpstr>
      <vt:lpstr>Cas A (Abdo et al. 2010)</vt:lpstr>
      <vt:lpstr>IC443 (Abdo et al. 2010)</vt:lpstr>
      <vt:lpstr>2nd order Fermi acceleration and others</vt:lpstr>
      <vt:lpstr>BH/AD magnetosphere birth of magnetars</vt:lpstr>
      <vt:lpstr>Magic collaboration: Science 322, 1221 (2008)                                             Chandra HP </vt:lpstr>
      <vt:lpstr>展望</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超高エネルギー宇宙線 分野理論レビュー</dc:title>
  <dc:creator>takahara</dc:creator>
  <cp:lastModifiedBy>takahara</cp:lastModifiedBy>
  <cp:revision>49</cp:revision>
  <dcterms:created xsi:type="dcterms:W3CDTF">2012-06-25T05:38:04Z</dcterms:created>
  <dcterms:modified xsi:type="dcterms:W3CDTF">2012-06-29T12:44:27Z</dcterms:modified>
</cp:coreProperties>
</file>