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256" r:id="rId2"/>
    <p:sldId id="560" r:id="rId3"/>
    <p:sldId id="332" r:id="rId4"/>
    <p:sldId id="299" r:id="rId5"/>
    <p:sldId id="298" r:id="rId6"/>
    <p:sldId id="336" r:id="rId7"/>
    <p:sldId id="318" r:id="rId8"/>
    <p:sldId id="343" r:id="rId9"/>
    <p:sldId id="346" r:id="rId10"/>
    <p:sldId id="347" r:id="rId11"/>
    <p:sldId id="320" r:id="rId12"/>
    <p:sldId id="321" r:id="rId13"/>
    <p:sldId id="325" r:id="rId14"/>
    <p:sldId id="557" r:id="rId15"/>
    <p:sldId id="258" r:id="rId16"/>
    <p:sldId id="490" r:id="rId17"/>
    <p:sldId id="523" r:id="rId18"/>
    <p:sldId id="524" r:id="rId19"/>
    <p:sldId id="402" r:id="rId20"/>
    <p:sldId id="400" r:id="rId21"/>
    <p:sldId id="401" r:id="rId22"/>
    <p:sldId id="578" r:id="rId23"/>
    <p:sldId id="396" r:id="rId24"/>
    <p:sldId id="559" r:id="rId25"/>
    <p:sldId id="443" r:id="rId26"/>
    <p:sldId id="445" r:id="rId27"/>
    <p:sldId id="447" r:id="rId28"/>
    <p:sldId id="579" r:id="rId29"/>
    <p:sldId id="619" r:id="rId30"/>
    <p:sldId id="620" r:id="rId31"/>
    <p:sldId id="591" r:id="rId32"/>
    <p:sldId id="617" r:id="rId33"/>
    <p:sldId id="585" r:id="rId34"/>
    <p:sldId id="586" r:id="rId35"/>
    <p:sldId id="590" r:id="rId36"/>
    <p:sldId id="589" r:id="rId37"/>
    <p:sldId id="449" r:id="rId38"/>
    <p:sldId id="450" r:id="rId39"/>
    <p:sldId id="621" r:id="rId40"/>
    <p:sldId id="456" r:id="rId41"/>
    <p:sldId id="459" r:id="rId42"/>
    <p:sldId id="460" r:id="rId43"/>
    <p:sldId id="461" r:id="rId44"/>
    <p:sldId id="462" r:id="rId45"/>
    <p:sldId id="463" r:id="rId46"/>
    <p:sldId id="464" r:id="rId47"/>
    <p:sldId id="466" r:id="rId48"/>
    <p:sldId id="468" r:id="rId49"/>
    <p:sldId id="469" r:id="rId50"/>
    <p:sldId id="474" r:id="rId51"/>
    <p:sldId id="475" r:id="rId52"/>
    <p:sldId id="525" r:id="rId53"/>
    <p:sldId id="526" r:id="rId54"/>
    <p:sldId id="530" r:id="rId55"/>
    <p:sldId id="562" r:id="rId56"/>
    <p:sldId id="618" r:id="rId57"/>
    <p:sldId id="587" r:id="rId58"/>
    <p:sldId id="588" r:id="rId59"/>
    <p:sldId id="477" r:id="rId60"/>
    <p:sldId id="623" r:id="rId61"/>
    <p:sldId id="624" r:id="rId62"/>
    <p:sldId id="625" r:id="rId63"/>
    <p:sldId id="626" r:id="rId64"/>
    <p:sldId id="476" r:id="rId65"/>
    <p:sldId id="613" r:id="rId66"/>
    <p:sldId id="614" r:id="rId67"/>
    <p:sldId id="563" r:id="rId68"/>
    <p:sldId id="478" r:id="rId69"/>
    <p:sldId id="615" r:id="rId70"/>
    <p:sldId id="479" r:id="rId71"/>
    <p:sldId id="622" r:id="rId72"/>
    <p:sldId id="550" r:id="rId73"/>
    <p:sldId id="551" r:id="rId74"/>
    <p:sldId id="558" r:id="rId75"/>
    <p:sldId id="565" r:id="rId76"/>
    <p:sldId id="566" r:id="rId77"/>
    <p:sldId id="567" r:id="rId78"/>
    <p:sldId id="568" r:id="rId79"/>
    <p:sldId id="569" r:id="rId80"/>
    <p:sldId id="570" r:id="rId81"/>
    <p:sldId id="571" r:id="rId82"/>
    <p:sldId id="572" r:id="rId83"/>
    <p:sldId id="573" r:id="rId84"/>
    <p:sldId id="574" r:id="rId85"/>
    <p:sldId id="575" r:id="rId86"/>
    <p:sldId id="576" r:id="rId87"/>
    <p:sldId id="577" r:id="rId88"/>
    <p:sldId id="594" r:id="rId89"/>
    <p:sldId id="595" r:id="rId90"/>
    <p:sldId id="596" r:id="rId91"/>
    <p:sldId id="597" r:id="rId92"/>
    <p:sldId id="598" r:id="rId93"/>
    <p:sldId id="599" r:id="rId94"/>
    <p:sldId id="600" r:id="rId95"/>
    <p:sldId id="601" r:id="rId96"/>
    <p:sldId id="518" r:id="rId97"/>
    <p:sldId id="453" r:id="rId98"/>
    <p:sldId id="467" r:id="rId99"/>
    <p:sldId id="602" r:id="rId100"/>
    <p:sldId id="603" r:id="rId101"/>
    <p:sldId id="604" r:id="rId102"/>
    <p:sldId id="605" r:id="rId103"/>
    <p:sldId id="606" r:id="rId104"/>
    <p:sldId id="608" r:id="rId105"/>
    <p:sldId id="609" r:id="rId106"/>
    <p:sldId id="610" r:id="rId107"/>
    <p:sldId id="611" r:id="rId108"/>
    <p:sldId id="612" r:id="rId109"/>
    <p:sldId id="616" r:id="rId11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57" d="100"/>
          <a:sy n="57" d="100"/>
        </p:scale>
        <p:origin x="-660" y="-12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65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182.emf"/><Relationship Id="rId1" Type="http://schemas.openxmlformats.org/officeDocument/2006/relationships/image" Target="../media/image181.emf"/><Relationship Id="rId4" Type="http://schemas.openxmlformats.org/officeDocument/2006/relationships/image" Target="../media/image18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37BDB6-1732-47E1-8812-BB9400CDB32F}" type="datetimeFigureOut">
              <a:rPr kumimoji="1" lang="ja-JP" altLang="en-US" smtClean="0"/>
              <a:pPr/>
              <a:t>2012/6/30</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97C391-D5D9-4D14-A162-2D866F79D529}" type="slidenum">
              <a:rPr kumimoji="1" lang="ja-JP" altLang="en-US" smtClean="0"/>
              <a:pPr/>
              <a:t>&lt;#&gt;</a:t>
            </a:fld>
            <a:endParaRPr kumimoji="1" lang="ja-JP" altLang="en-US"/>
          </a:p>
        </p:txBody>
      </p:sp>
    </p:spTree>
    <p:extLst>
      <p:ext uri="{BB962C8B-B14F-4D97-AF65-F5344CB8AC3E}">
        <p14:creationId xmlns:p14="http://schemas.microsoft.com/office/powerpoint/2010/main" xmlns="" val="87237460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9E34F41-ECC0-45A8-BCFA-73CB000DEF5D}" type="slidenum">
              <a:rPr lang="it-IT" altLang="ja-JP"/>
              <a:pPr/>
              <a:t>4</a:t>
            </a:fld>
            <a:endParaRPr lang="it-IT" altLang="ja-JP"/>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endParaRPr lang="fr-FR" smtClean="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p:spPr>
        <p:txBody>
          <a:bodyPr/>
          <a:lstStyle/>
          <a:p>
            <a:r>
              <a:rPr lang="en-US" smtClean="0">
                <a:latin typeface="Arial" pitchFamily="34" charset="0"/>
                <a:ea typeface="ＭＳ Ｐゴシック" pitchFamily="50" charset="-128"/>
              </a:rPr>
              <a:t>Presentation of the JEM-EUSO collaboration. Leading role of RIKEN</a:t>
            </a:r>
          </a:p>
          <a:p>
            <a:endParaRPr lang="en-US" smtClean="0">
              <a:latin typeface="Arial" pitchFamily="34" charset="0"/>
              <a:ea typeface="ＭＳ Ｐゴシック" pitchFamily="50" charset="-128"/>
            </a:endParaRPr>
          </a:p>
          <a:p>
            <a:r>
              <a:rPr lang="en-US" smtClean="0">
                <a:latin typeface="Arial" pitchFamily="34" charset="0"/>
                <a:ea typeface="ＭＳ Ｐゴシック" pitchFamily="50" charset="-128"/>
              </a:rPr>
              <a:t>Many research institutions with a tradition in Space science. </a:t>
            </a:r>
          </a:p>
          <a:p>
            <a:r>
              <a:rPr lang="en-US" smtClean="0">
                <a:latin typeface="Arial" pitchFamily="34" charset="0"/>
                <a:ea typeface="ＭＳ Ｐゴシック" pitchFamily="50" charset="-128"/>
              </a:rPr>
              <a:t>Covergence of Astrophysicists with Particle Physicists, and atmosphere scientists. </a:t>
            </a:r>
          </a:p>
        </p:txBody>
      </p:sp>
      <p:sp>
        <p:nvSpPr>
          <p:cNvPr id="21507" name="Slide Number Placeholder 3"/>
          <p:cNvSpPr>
            <a:spLocks noGrp="1"/>
          </p:cNvSpPr>
          <p:nvPr>
            <p:ph type="sldNum" sz="quarter" idx="5"/>
          </p:nvPr>
        </p:nvSpPr>
        <p:spPr>
          <a:noFill/>
        </p:spPr>
        <p:txBody>
          <a:bodyPr/>
          <a:lstStyle/>
          <a:p>
            <a:fld id="{388D7C93-65A1-4E34-B286-850184A43DC5}" type="slidenum">
              <a:rPr lang="it-IT" altLang="ja-JP"/>
              <a:pPr/>
              <a:t>25</a:t>
            </a:fld>
            <a:endParaRPr lang="it-IT"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p:spPr>
        <p:txBody>
          <a:bodyPr/>
          <a:lstStyle/>
          <a:p>
            <a:r>
              <a:rPr lang="en-US" smtClean="0">
                <a:latin typeface="Arial" pitchFamily="34" charset="0"/>
                <a:ea typeface="ＭＳ Ｐゴシック" pitchFamily="50" charset="-128"/>
              </a:rPr>
              <a:t>I might skeep this slide</a:t>
            </a:r>
          </a:p>
        </p:txBody>
      </p:sp>
      <p:sp>
        <p:nvSpPr>
          <p:cNvPr id="25603" name="Slide Number Placeholder 3"/>
          <p:cNvSpPr>
            <a:spLocks noGrp="1"/>
          </p:cNvSpPr>
          <p:nvPr>
            <p:ph type="sldNum" sz="quarter" idx="5"/>
          </p:nvPr>
        </p:nvSpPr>
        <p:spPr>
          <a:noFill/>
        </p:spPr>
        <p:txBody>
          <a:bodyPr/>
          <a:lstStyle/>
          <a:p>
            <a:fld id="{CD5CEFB6-701E-47FD-B8CE-B2D1DC789350}" type="slidenum">
              <a:rPr lang="it-IT" altLang="ja-JP"/>
              <a:pPr/>
              <a:t>26</a:t>
            </a:fld>
            <a:endParaRPr lang="it-IT"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190141-9CF2-4393-87E1-C633056313EB}" type="slidenum">
              <a:rPr lang="en-US" altLang="ja-JP"/>
              <a:pPr/>
              <a:t>34</a:t>
            </a:fld>
            <a:endParaRPr lang="en-US" altLang="ja-JP"/>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ln/>
        </p:spPr>
      </p:sp>
      <p:sp>
        <p:nvSpPr>
          <p:cNvPr id="40962" name="Notes Placeholder 2"/>
          <p:cNvSpPr>
            <a:spLocks noGrp="1"/>
          </p:cNvSpPr>
          <p:nvPr>
            <p:ph type="body" idx="1"/>
          </p:nvPr>
        </p:nvSpPr>
        <p:spPr>
          <a:noFill/>
          <a:ln/>
        </p:spPr>
        <p:txBody>
          <a:bodyPr/>
          <a:lstStyle/>
          <a:p>
            <a:r>
              <a:rPr lang="en-US" smtClean="0">
                <a:latin typeface="Arial" pitchFamily="34" charset="0"/>
                <a:ea typeface="ＭＳ Ｐゴシック" pitchFamily="50" charset="-128"/>
              </a:rPr>
              <a:t>How is defined here the Observation duty cycle</a:t>
            </a:r>
          </a:p>
          <a:p>
            <a:r>
              <a:rPr lang="en-US" smtClean="0">
                <a:latin typeface="Arial" pitchFamily="34" charset="0"/>
                <a:ea typeface="ＭＳ Ｐゴシック" pitchFamily="50" charset="-128"/>
              </a:rPr>
              <a:t>How is defined the Instrument duty cycle? </a:t>
            </a:r>
          </a:p>
          <a:p>
            <a:endParaRPr lang="en-US" smtClean="0">
              <a:latin typeface="Arial" pitchFamily="34" charset="0"/>
              <a:ea typeface="ＭＳ Ｐゴシック" pitchFamily="50" charset="-128"/>
            </a:endParaRPr>
          </a:p>
        </p:txBody>
      </p:sp>
      <p:sp>
        <p:nvSpPr>
          <p:cNvPr id="40963" name="Slide Number Placeholder 3"/>
          <p:cNvSpPr>
            <a:spLocks noGrp="1"/>
          </p:cNvSpPr>
          <p:nvPr>
            <p:ph type="sldNum" sz="quarter" idx="5"/>
          </p:nvPr>
        </p:nvSpPr>
        <p:spPr>
          <a:noFill/>
        </p:spPr>
        <p:txBody>
          <a:bodyPr/>
          <a:lstStyle/>
          <a:p>
            <a:fld id="{7F999FB8-17E5-431D-AB8D-FA93BDD8ECFB}" type="slidenum">
              <a:rPr lang="it-IT" altLang="ja-JP"/>
              <a:pPr/>
              <a:t>40</a:t>
            </a:fld>
            <a:endParaRPr lang="it-IT"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四角形 7"/>
          <p:cNvSpPr>
            <a:spLocks noGrp="1" noChangeArrowheads="1"/>
          </p:cNvSpPr>
          <p:nvPr>
            <p:ph type="sldNum" sz="quarter" idx="5"/>
          </p:nvPr>
        </p:nvSpPr>
        <p:spPr>
          <a:noFill/>
        </p:spPr>
        <p:txBody>
          <a:bodyPr/>
          <a:lstStyle/>
          <a:p>
            <a:pPr defTabSz="880719"/>
            <a:fld id="{A5E24368-060D-4F88-8DE8-16D8DD8AF6C2}" type="slidenum">
              <a:rPr lang="en-US" altLang="ja-JP">
                <a:solidFill>
                  <a:srgbClr val="000000"/>
                </a:solidFill>
              </a:rPr>
              <a:pPr defTabSz="880719"/>
              <a:t>47</a:t>
            </a:fld>
            <a:endParaRPr lang="en-US" altLang="ja-JP" dirty="0">
              <a:solidFill>
                <a:srgbClr val="000000"/>
              </a:solidFill>
            </a:endParaRPr>
          </a:p>
        </p:txBody>
      </p:sp>
      <p:sp>
        <p:nvSpPr>
          <p:cNvPr id="53250" name="Rectangle 2"/>
          <p:cNvSpPr>
            <a:spLocks noGrp="1" noRot="1" noChangeAspect="1" noChangeArrowheads="1" noTextEdit="1"/>
          </p:cNvSpPr>
          <p:nvPr>
            <p:ph type="sldImg"/>
          </p:nvPr>
        </p:nvSpPr>
        <p:spPr>
          <a:xfrm>
            <a:off x="1144588" y="685800"/>
            <a:ext cx="4572000" cy="3429000"/>
          </a:xfrm>
          <a:ln/>
        </p:spPr>
      </p:sp>
      <p:sp>
        <p:nvSpPr>
          <p:cNvPr id="53251" name="Rectangle 3"/>
          <p:cNvSpPr>
            <a:spLocks noGrp="1" noChangeArrowheads="1"/>
          </p:cNvSpPr>
          <p:nvPr>
            <p:ph type="body" idx="1"/>
          </p:nvPr>
        </p:nvSpPr>
        <p:spPr>
          <a:xfrm>
            <a:off x="683960" y="4344358"/>
            <a:ext cx="5490081" cy="4111750"/>
          </a:xfrm>
          <a:noFill/>
          <a:ln/>
        </p:spPr>
        <p:txBody>
          <a:bodyPr lIns="84899" tIns="42449" rIns="84899" bIns="42449"/>
          <a:lstStyle/>
          <a:p>
            <a:pPr eaLnBrk="1" hangingPunct="1"/>
            <a:endParaRPr lang="ja-JP" smtClean="0">
              <a:latin typeface="Arial" pitchFamily="34" charset="0"/>
              <a:ea typeface="ＭＳ Ｐゴシック"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0"/>
          <p:cNvSpPr>
            <a:spLocks noGrp="1" noChangeArrowheads="1"/>
          </p:cNvSpPr>
          <p:nvPr>
            <p:ph type="sldNum" sz="quarter" idx="5"/>
          </p:nvPr>
        </p:nvSpPr>
        <p:spPr>
          <a:noFill/>
        </p:spPr>
        <p:txBody>
          <a:bodyPr/>
          <a:lstStyle/>
          <a:p>
            <a:fld id="{3D078F35-6E16-47E7-A113-D1B5B679C985}" type="slidenum">
              <a:rPr lang="en-US"/>
              <a:pPr/>
              <a:t>48</a:t>
            </a:fld>
            <a:endParaRPr lang="en-US"/>
          </a:p>
        </p:txBody>
      </p:sp>
      <p:sp>
        <p:nvSpPr>
          <p:cNvPr id="56323" name="Text Box 1"/>
          <p:cNvSpPr txBox="1">
            <a:spLocks noChangeArrowheads="1"/>
          </p:cNvSpPr>
          <p:nvPr/>
        </p:nvSpPr>
        <p:spPr bwMode="auto">
          <a:xfrm>
            <a:off x="1140956" y="683637"/>
            <a:ext cx="4573022" cy="3429532"/>
          </a:xfrm>
          <a:prstGeom prst="rect">
            <a:avLst/>
          </a:prstGeom>
          <a:solidFill>
            <a:srgbClr val="FFFFFF"/>
          </a:solidFill>
          <a:ln w="9360">
            <a:solidFill>
              <a:srgbClr val="000000"/>
            </a:solidFill>
            <a:miter lim="800000"/>
            <a:headEnd/>
            <a:tailEnd/>
          </a:ln>
        </p:spPr>
        <p:txBody>
          <a:bodyPr wrap="none" lIns="91431" tIns="45716" rIns="91431" bIns="45716" anchor="ctr"/>
          <a:lstStyle/>
          <a:p>
            <a:endParaRPr lang="en-US"/>
          </a:p>
        </p:txBody>
      </p:sp>
      <p:sp>
        <p:nvSpPr>
          <p:cNvPr id="56324" name="Text Box 2"/>
          <p:cNvSpPr>
            <a:spLocks noGrp="1" noChangeArrowheads="1"/>
          </p:cNvSpPr>
          <p:nvPr>
            <p:ph type="body"/>
          </p:nvPr>
        </p:nvSpPr>
        <p:spPr>
          <a:xfrm>
            <a:off x="683960" y="4341521"/>
            <a:ext cx="5482413" cy="4111750"/>
          </a:xfrm>
          <a:noFill/>
          <a:ln/>
        </p:spPr>
        <p:txBody>
          <a:bodyPr wrap="none" anchor="ctr"/>
          <a:lstStyle/>
          <a:p>
            <a:endParaRPr lang="en-US" smtClean="0">
              <a:latin typeface="Arial" pitchFamily="34" charset="0"/>
              <a:ea typeface="ＭＳ Ｐゴシック"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ln/>
        </p:spPr>
        <p:txBody>
          <a:bodyPr/>
          <a:lstStyle/>
          <a:p>
            <a:r>
              <a:rPr lang="en-US" smtClean="0">
                <a:latin typeface="Arial" pitchFamily="34" charset="0"/>
                <a:ea typeface="ＭＳ Ｐゴシック" pitchFamily="50" charset="-128"/>
              </a:rPr>
              <a:t>High energy 50% full efficiency: please explain</a:t>
            </a:r>
          </a:p>
          <a:p>
            <a:endParaRPr lang="en-US" smtClean="0">
              <a:latin typeface="Arial" pitchFamily="34" charset="0"/>
              <a:ea typeface="ＭＳ Ｐゴシック" pitchFamily="50" charset="-128"/>
            </a:endParaRPr>
          </a:p>
        </p:txBody>
      </p:sp>
      <p:sp>
        <p:nvSpPr>
          <p:cNvPr id="65539" name="Slide Number Placeholder 3"/>
          <p:cNvSpPr>
            <a:spLocks noGrp="1"/>
          </p:cNvSpPr>
          <p:nvPr>
            <p:ph type="sldNum" sz="quarter" idx="5"/>
          </p:nvPr>
        </p:nvSpPr>
        <p:spPr>
          <a:noFill/>
        </p:spPr>
        <p:txBody>
          <a:bodyPr/>
          <a:lstStyle/>
          <a:p>
            <a:fld id="{B45CD0AB-A070-4D13-A3D3-C0CFA8CCB8C8}" type="slidenum">
              <a:rPr lang="it-IT" altLang="ja-JP"/>
              <a:pPr/>
              <a:t>50</a:t>
            </a:fld>
            <a:endParaRPr lang="it-IT"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noFill/>
          <a:ln/>
        </p:spPr>
        <p:txBody>
          <a:bodyPr/>
          <a:lstStyle/>
          <a:p>
            <a:r>
              <a:rPr lang="en-US" smtClean="0">
                <a:latin typeface="Arial" pitchFamily="34" charset="0"/>
                <a:ea typeface="ＭＳ Ｐゴシック" pitchFamily="50" charset="-128"/>
              </a:rPr>
              <a:t>All numbers must be updated and changed!</a:t>
            </a:r>
          </a:p>
          <a:p>
            <a:r>
              <a:rPr lang="en-US" smtClean="0">
                <a:latin typeface="Arial" pitchFamily="34" charset="0"/>
                <a:ea typeface="ＭＳ Ｐゴシック" pitchFamily="50" charset="-128"/>
              </a:rPr>
              <a:t>Number of events must be given!</a:t>
            </a:r>
          </a:p>
          <a:p>
            <a:endParaRPr lang="en-US" smtClean="0">
              <a:latin typeface="Arial" pitchFamily="34" charset="0"/>
              <a:ea typeface="ＭＳ Ｐゴシック" pitchFamily="50" charset="-128"/>
            </a:endParaRPr>
          </a:p>
        </p:txBody>
      </p:sp>
      <p:sp>
        <p:nvSpPr>
          <p:cNvPr id="67587" name="Slide Number Placeholder 3"/>
          <p:cNvSpPr>
            <a:spLocks noGrp="1"/>
          </p:cNvSpPr>
          <p:nvPr>
            <p:ph type="sldNum" sz="quarter" idx="5"/>
          </p:nvPr>
        </p:nvSpPr>
        <p:spPr>
          <a:noFill/>
        </p:spPr>
        <p:txBody>
          <a:bodyPr/>
          <a:lstStyle/>
          <a:p>
            <a:fld id="{A38A3AAB-BC7A-4B3E-B7E9-F1601EEEDC2A}" type="slidenum">
              <a:rPr lang="it-IT" altLang="ja-JP"/>
              <a:pPr/>
              <a:t>51</a:t>
            </a:fld>
            <a:endParaRPr lang="it-IT"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49D9D604-5538-4BC2-AE3D-878BBB9C4D27}" type="slidenum">
              <a:rPr lang="en-US" altLang="ja-JP"/>
              <a:pPr/>
              <a:t>52</a:t>
            </a:fld>
            <a:endParaRPr lang="en-US" altLang="ja-JP"/>
          </a:p>
        </p:txBody>
      </p:sp>
      <p:sp>
        <p:nvSpPr>
          <p:cNvPr id="76803" name="Rectangle 2"/>
          <p:cNvSpPr>
            <a:spLocks noGrp="1" noRot="1" noChangeAspect="1" noChangeArrowheads="1" noTextEdit="1"/>
          </p:cNvSpPr>
          <p:nvPr>
            <p:ph type="sldImg"/>
          </p:nvPr>
        </p:nvSpPr>
        <p:spPr>
          <a:xfrm>
            <a:off x="1376363" y="652463"/>
            <a:ext cx="4284662" cy="3213100"/>
          </a:xfrm>
          <a:ln/>
        </p:spPr>
      </p:sp>
      <p:sp>
        <p:nvSpPr>
          <p:cNvPr id="76804" name="Rectangle 3"/>
          <p:cNvSpPr>
            <a:spLocks noGrp="1" noChangeArrowheads="1"/>
          </p:cNvSpPr>
          <p:nvPr>
            <p:ph type="body" idx="1"/>
          </p:nvPr>
        </p:nvSpPr>
        <p:spPr>
          <a:xfrm>
            <a:off x="706438" y="4084638"/>
            <a:ext cx="5626100" cy="3857625"/>
          </a:xfrm>
          <a:noFill/>
          <a:ln/>
        </p:spPr>
        <p:txBody>
          <a:bodyPr wrap="none" anchor="ctr"/>
          <a:lstStyle/>
          <a:p>
            <a:pPr eaLnBrk="1" hangingPunct="1"/>
            <a:endParaRPr lang="ja-JP" altLang="ja-JP"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E104326B-BFB0-40BE-AA6A-0F0C132070E8}" type="slidenum">
              <a:rPr lang="en-US" altLang="ja-JP"/>
              <a:pPr/>
              <a:t>53</a:t>
            </a:fld>
            <a:endParaRPr lang="en-US" altLang="ja-JP"/>
          </a:p>
        </p:txBody>
      </p:sp>
      <p:sp>
        <p:nvSpPr>
          <p:cNvPr id="77827" name="Text Box 2"/>
          <p:cNvSpPr txBox="1">
            <a:spLocks noChangeArrowheads="1"/>
          </p:cNvSpPr>
          <p:nvPr/>
        </p:nvSpPr>
        <p:spPr bwMode="auto">
          <a:xfrm>
            <a:off x="1003300" y="695325"/>
            <a:ext cx="4849813" cy="3427413"/>
          </a:xfrm>
          <a:prstGeom prst="rect">
            <a:avLst/>
          </a:prstGeom>
          <a:solidFill>
            <a:srgbClr val="FFFFFF"/>
          </a:solidFill>
          <a:ln w="9360">
            <a:solidFill>
              <a:srgbClr val="000000"/>
            </a:solidFill>
            <a:miter lim="800000"/>
            <a:headEnd/>
            <a:tailEnd/>
          </a:ln>
        </p:spPr>
        <p:txBody>
          <a:bodyPr wrap="none" anchor="ctr"/>
          <a:lstStyle/>
          <a:p>
            <a:endParaRPr lang="ja-JP" altLang="en-US"/>
          </a:p>
        </p:txBody>
      </p:sp>
      <p:sp>
        <p:nvSpPr>
          <p:cNvPr id="77828" name="Rectangle 3"/>
          <p:cNvSpPr>
            <a:spLocks noGrp="1" noChangeArrowheads="1"/>
          </p:cNvSpPr>
          <p:nvPr>
            <p:ph type="body"/>
          </p:nvPr>
        </p:nvSpPr>
        <p:spPr>
          <a:xfrm>
            <a:off x="685800" y="4343400"/>
            <a:ext cx="5483225" cy="4111625"/>
          </a:xfrm>
          <a:noFill/>
          <a:ln/>
        </p:spPr>
        <p:txBody>
          <a:bodyPr wrap="none" anchor="ctr"/>
          <a:lstStyle/>
          <a:p>
            <a:pPr eaLnBrk="1" hangingPunct="1"/>
            <a:endParaRPr lang="ja-JP"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a:ln/>
        </p:spPr>
      </p:sp>
      <p:sp>
        <p:nvSpPr>
          <p:cNvPr id="62467" name="Notes Placeholder 2"/>
          <p:cNvSpPr>
            <a:spLocks noGrp="1"/>
          </p:cNvSpPr>
          <p:nvPr>
            <p:ph type="body" idx="1"/>
          </p:nvPr>
        </p:nvSpPr>
        <p:spPr>
          <a:noFill/>
          <a:ln/>
        </p:spPr>
        <p:txBody>
          <a:bodyPr/>
          <a:lstStyle/>
          <a:p>
            <a:r>
              <a:rPr lang="en-US" smtClean="0">
                <a:ea typeface="ＭＳ Ｐゴシック" charset="-128"/>
              </a:rPr>
              <a:t>The capacity of leadership</a:t>
            </a:r>
          </a:p>
        </p:txBody>
      </p:sp>
      <p:sp>
        <p:nvSpPr>
          <p:cNvPr id="62468" name="Slide Number Placeholder 3"/>
          <p:cNvSpPr>
            <a:spLocks noGrp="1"/>
          </p:cNvSpPr>
          <p:nvPr>
            <p:ph type="sldNum" sz="quarter" idx="5"/>
          </p:nvPr>
        </p:nvSpPr>
        <p:spPr>
          <a:noFill/>
        </p:spPr>
        <p:txBody>
          <a:bodyPr/>
          <a:lstStyle/>
          <a:p>
            <a:fld id="{2AE682CB-E814-4CBA-BF07-B418E5F71CCE}" type="slidenum">
              <a:rPr lang="it-IT" altLang="ja-JP"/>
              <a:pPr/>
              <a:t>8</a:t>
            </a:fld>
            <a:endParaRPr lang="it-IT"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115E3E9-DCA8-4DCF-B94C-48576624D7DD}" type="slidenum">
              <a:rPr lang="en-US" altLang="ja-JP"/>
              <a:pPr/>
              <a:t>54</a:t>
            </a:fld>
            <a:endParaRPr lang="en-US" altLang="ja-JP"/>
          </a:p>
        </p:txBody>
      </p:sp>
      <p:sp>
        <p:nvSpPr>
          <p:cNvPr id="78851" name="Text Box 2"/>
          <p:cNvSpPr txBox="1">
            <a:spLocks noChangeArrowheads="1"/>
          </p:cNvSpPr>
          <p:nvPr/>
        </p:nvSpPr>
        <p:spPr bwMode="auto">
          <a:xfrm>
            <a:off x="1003300" y="695325"/>
            <a:ext cx="4849813" cy="3427413"/>
          </a:xfrm>
          <a:prstGeom prst="rect">
            <a:avLst/>
          </a:prstGeom>
          <a:solidFill>
            <a:srgbClr val="FFFFFF"/>
          </a:solidFill>
          <a:ln w="9360">
            <a:solidFill>
              <a:srgbClr val="000000"/>
            </a:solidFill>
            <a:miter lim="800000"/>
            <a:headEnd/>
            <a:tailEnd/>
          </a:ln>
        </p:spPr>
        <p:txBody>
          <a:bodyPr wrap="none" anchor="ctr"/>
          <a:lstStyle/>
          <a:p>
            <a:endParaRPr lang="ja-JP" altLang="en-US"/>
          </a:p>
        </p:txBody>
      </p:sp>
      <p:sp>
        <p:nvSpPr>
          <p:cNvPr id="78852" name="Rectangle 3"/>
          <p:cNvSpPr>
            <a:spLocks noGrp="1" noChangeArrowheads="1"/>
          </p:cNvSpPr>
          <p:nvPr>
            <p:ph type="body"/>
          </p:nvPr>
        </p:nvSpPr>
        <p:spPr>
          <a:xfrm>
            <a:off x="685800" y="4343400"/>
            <a:ext cx="5483225" cy="4111625"/>
          </a:xfrm>
          <a:noFill/>
          <a:ln/>
        </p:spPr>
        <p:txBody>
          <a:bodyPr wrap="none" anchor="ctr"/>
          <a:lstStyle/>
          <a:p>
            <a:pPr eaLnBrk="1" hangingPunct="1"/>
            <a:endParaRPr lang="ja-JP" altLang="ja-JP"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miter lim="800000"/>
            <a:headEnd/>
            <a:tailEnd/>
          </a:ln>
        </p:spPr>
        <p:txBody>
          <a:bodyPr/>
          <a:lstStyle/>
          <a:p>
            <a:fld id="{7F0774D6-F2A9-4090-BADF-BFBBD187BBED}" type="slidenum">
              <a:rPr lang="it-IT" altLang="ja-JP">
                <a:solidFill>
                  <a:srgbClr val="000000"/>
                </a:solidFill>
              </a:rPr>
              <a:pPr/>
              <a:t>60</a:t>
            </a:fld>
            <a:endParaRPr lang="it-IT" altLang="ja-JP">
              <a:solidFill>
                <a:srgbClr val="000000"/>
              </a:solidFill>
            </a:endParaRPr>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44" name="Rectangle 3"/>
          <p:cNvSpPr>
            <a:spLocks noGrp="1" noChangeArrowheads="1"/>
          </p:cNvSpPr>
          <p:nvPr>
            <p:ph type="body" idx="1"/>
          </p:nvPr>
        </p:nvSpPr>
        <p:spPr>
          <a:xfrm>
            <a:off x="915116" y="4342869"/>
            <a:ext cx="5027769" cy="4115863"/>
          </a:xfrm>
          <a:noFill/>
        </p:spPr>
        <p:txBody>
          <a:bodyPr/>
          <a:lstStyle/>
          <a:p>
            <a:endParaRPr lang="it-IT" altLang="ja-JP"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6"/>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1188B6-F5F9-4D34-9A8D-B1E242914A41}" type="slidenum">
              <a:rPr lang="en-US" altLang="ja-JP"/>
              <a:pPr fontAlgn="base">
                <a:spcBef>
                  <a:spcPct val="0"/>
                </a:spcBef>
                <a:spcAft>
                  <a:spcPct val="0"/>
                </a:spcAft>
              </a:pPr>
              <a:t>83</a:t>
            </a:fld>
            <a:endParaRPr lang="en-US" altLang="ja-JP"/>
          </a:p>
        </p:txBody>
      </p:sp>
      <p:sp>
        <p:nvSpPr>
          <p:cNvPr id="81923" name="Rectangle 1"/>
          <p:cNvSpPr txBox="1">
            <a:spLocks noGrp="1" noRot="1" noChangeAspect="1" noChangeArrowheads="1" noTextEdit="1"/>
          </p:cNvSpPr>
          <p:nvPr>
            <p:ph type="sldImg"/>
          </p:nvPr>
        </p:nvSpPr>
        <p:spPr bwMode="auto">
          <a:xfrm>
            <a:off x="1143000" y="693738"/>
            <a:ext cx="4572000" cy="3429000"/>
          </a:xfrm>
          <a:solidFill>
            <a:srgbClr val="FFFFFF"/>
          </a:solidFill>
          <a:ln>
            <a:solidFill>
              <a:srgbClr val="000000"/>
            </a:solidFill>
            <a:miter lim="800000"/>
            <a:headEnd/>
            <a:tailEnd/>
          </a:ln>
        </p:spPr>
      </p:sp>
      <p:sp>
        <p:nvSpPr>
          <p:cNvPr id="81924" name="Rectangle 2"/>
          <p:cNvSpPr txBox="1">
            <a:spLocks noGrp="1" noChangeArrowheads="1"/>
          </p:cNvSpPr>
          <p:nvPr>
            <p:ph type="body" idx="1"/>
          </p:nvPr>
        </p:nvSpPr>
        <p:spPr bwMode="auto">
          <a:xfrm>
            <a:off x="685800" y="4341813"/>
            <a:ext cx="5487988" cy="4114800"/>
          </a:xfrm>
          <a:noFill/>
        </p:spPr>
        <p:txBody>
          <a:bodyPr wrap="none" numCol="1" anchor="ctr"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9"/>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129B24-B0C6-4636-8858-9BD33554BC46}" type="slidenum">
              <a:rPr lang="en-US" altLang="ja-JP"/>
              <a:pPr fontAlgn="base">
                <a:spcBef>
                  <a:spcPct val="0"/>
                </a:spcBef>
                <a:spcAft>
                  <a:spcPct val="0"/>
                </a:spcAft>
              </a:pPr>
              <a:t>84</a:t>
            </a:fld>
            <a:endParaRPr lang="en-US" altLang="ja-JP"/>
          </a:p>
        </p:txBody>
      </p:sp>
      <p:sp>
        <p:nvSpPr>
          <p:cNvPr id="82947" name="Rectangle 1"/>
          <p:cNvSpPr>
            <a:spLocks noGrp="1" noRot="1" noChangeAspect="1" noChangeArrowheads="1" noTextEdit="1"/>
          </p:cNvSpPr>
          <p:nvPr>
            <p:ph type="sldImg"/>
          </p:nvPr>
        </p:nvSpPr>
        <p:spPr bwMode="auto">
          <a:xfrm>
            <a:off x="1143000" y="693738"/>
            <a:ext cx="4572000" cy="3429000"/>
          </a:xfrm>
          <a:solidFill>
            <a:srgbClr val="FFFFFF"/>
          </a:solidFill>
          <a:ln>
            <a:solidFill>
              <a:srgbClr val="000000"/>
            </a:solidFill>
            <a:miter lim="800000"/>
            <a:headEnd/>
            <a:tailEnd/>
          </a:ln>
        </p:spPr>
      </p:sp>
      <p:sp>
        <p:nvSpPr>
          <p:cNvPr id="82948" name="Rectangle 2"/>
          <p:cNvSpPr>
            <a:spLocks noGrp="1" noChangeArrowheads="1"/>
          </p:cNvSpPr>
          <p:nvPr>
            <p:ph type="body" idx="1"/>
          </p:nvPr>
        </p:nvSpPr>
        <p:spPr bwMode="auto">
          <a:xfrm>
            <a:off x="685800" y="4341813"/>
            <a:ext cx="5487988" cy="4114800"/>
          </a:xfrm>
          <a:noFill/>
        </p:spPr>
        <p:txBody>
          <a:bodyPr wrap="none" numCol="1" anchor="ctr" anchorCtr="0" compatLnSpc="1">
            <a:prstTxWarp prst="textNoShape">
              <a:avLst/>
            </a:prstTxWarp>
          </a:bodyPr>
          <a:lstStyle/>
          <a:p>
            <a:pPr>
              <a:spcBef>
                <a:spcPct val="0"/>
              </a:spcBef>
            </a:pPr>
            <a:endParaRPr lang="ja-JP" altLang="ja-JP"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3657B2A2-436C-4385-B273-41196BCAE5C9}" type="slidenum">
              <a:rPr lang="en-US" altLang="ja-JP"/>
              <a:pPr/>
              <a:t>96</a:t>
            </a:fld>
            <a:endParaRPr lang="en-US" altLang="ja-JP"/>
          </a:p>
        </p:txBody>
      </p:sp>
      <p:sp>
        <p:nvSpPr>
          <p:cNvPr id="75779" name="Segnaposto immagine diapositiva 1"/>
          <p:cNvSpPr>
            <a:spLocks noGrp="1" noRot="1" noChangeAspect="1" noTextEdit="1"/>
          </p:cNvSpPr>
          <p:nvPr>
            <p:ph type="sldImg"/>
          </p:nvPr>
        </p:nvSpPr>
        <p:spPr>
          <a:xfrm>
            <a:off x="1143000" y="693738"/>
            <a:ext cx="4572000" cy="3429000"/>
          </a:xfrm>
          <a:ln/>
        </p:spPr>
      </p:sp>
      <p:sp>
        <p:nvSpPr>
          <p:cNvPr id="75780" name="Segnaposto note 2"/>
          <p:cNvSpPr>
            <a:spLocks noGrp="1"/>
          </p:cNvSpPr>
          <p:nvPr>
            <p:ph type="body" idx="1"/>
          </p:nvPr>
        </p:nvSpPr>
        <p:spPr>
          <a:xfrm>
            <a:off x="687388" y="4343400"/>
            <a:ext cx="5483225" cy="4114800"/>
          </a:xfrm>
          <a:noFill/>
          <a:ln/>
        </p:spPr>
        <p:txBody>
          <a:bodyPr lIns="0" tIns="0" rIns="0" bIns="0"/>
          <a:lstStyle/>
          <a:p>
            <a:pPr eaLnBrk="1" hangingPunct="1"/>
            <a:r>
              <a:rPr lang="it-IT" altLang="ja-JP" smtClean="0"/>
              <a:t>Qua sono elencate le situazioni elencate precendeentemente.</a:t>
            </a:r>
          </a:p>
        </p:txBody>
      </p:sp>
      <p:sp>
        <p:nvSpPr>
          <p:cNvPr id="75781" name="Segnaposto numero diapositiva 3"/>
          <p:cNvSpPr txBox="1">
            <a:spLocks noGrp="1"/>
          </p:cNvSpPr>
          <p:nvPr/>
        </p:nvSpPr>
        <p:spPr bwMode="auto">
          <a:xfrm>
            <a:off x="3881438" y="8685213"/>
            <a:ext cx="2976562" cy="458787"/>
          </a:xfrm>
          <a:prstGeom prst="rect">
            <a:avLst/>
          </a:prstGeom>
          <a:noFill/>
          <a:ln w="9525">
            <a:noFill/>
            <a:miter lim="800000"/>
            <a:headEnd/>
            <a:tailEnd/>
          </a:ln>
        </p:spPr>
        <p:txBody>
          <a:bodyPr lIns="0" tIns="0" rIns="0" bIns="0" anchor="b"/>
          <a:lstStyle/>
          <a:p>
            <a:pPr algn="r" defTabSz="844550" hangingPunct="0"/>
            <a:fld id="{8C125AC7-0F11-4638-879A-3B948E457B25}" type="slidenum">
              <a:rPr lang="it-IT" altLang="ja-JP" sz="1300">
                <a:latin typeface="Times New Roman" pitchFamily="18" charset="0"/>
              </a:rPr>
              <a:pPr algn="r" defTabSz="844550" hangingPunct="0"/>
              <a:t>96</a:t>
            </a:fld>
            <a:endParaRPr lang="it-IT" altLang="ja-JP" sz="130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Marcador de imagen de diapositiva"/>
          <p:cNvSpPr>
            <a:spLocks noGrp="1" noRot="1" noChangeAspect="1" noTextEdit="1"/>
          </p:cNvSpPr>
          <p:nvPr>
            <p:ph type="sldImg"/>
          </p:nvPr>
        </p:nvSpPr>
        <p:spPr>
          <a:xfrm>
            <a:off x="1213037" y="694171"/>
            <a:ext cx="4417919" cy="3414568"/>
          </a:xfrm>
          <a:ln>
            <a:solidFill>
              <a:srgbClr val="000000"/>
            </a:solidFill>
            <a:miter lim="800000"/>
            <a:headEnd/>
            <a:tailEnd/>
          </a:ln>
        </p:spPr>
      </p:sp>
      <p:sp>
        <p:nvSpPr>
          <p:cNvPr id="101379" name="2 Marcador de notas"/>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ja-JP" smtClean="0">
              <a:latin typeface="Calibri" pitchFamily="34" charset="0"/>
              <a:ea typeface="ＭＳ Ｐゴシック"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79E508D-48E2-492F-BE27-E6BE396106E7}" type="slidenum">
              <a:rPr lang="en-US" altLang="ja-JP"/>
              <a:pPr/>
              <a:t>16</a:t>
            </a:fld>
            <a:endParaRPr lang="en-US" altLang="ja-JP"/>
          </a:p>
        </p:txBody>
      </p:sp>
      <p:sp>
        <p:nvSpPr>
          <p:cNvPr id="54275" name="Text Box 2"/>
          <p:cNvSpPr txBox="1">
            <a:spLocks noChangeArrowheads="1"/>
          </p:cNvSpPr>
          <p:nvPr/>
        </p:nvSpPr>
        <p:spPr bwMode="auto">
          <a:xfrm>
            <a:off x="2362200" y="812800"/>
            <a:ext cx="2835275" cy="4010025"/>
          </a:xfrm>
          <a:prstGeom prst="rect">
            <a:avLst/>
          </a:prstGeom>
          <a:solidFill>
            <a:srgbClr val="FFFFFF"/>
          </a:solidFill>
          <a:ln w="9525">
            <a:solidFill>
              <a:srgbClr val="000000"/>
            </a:solidFill>
            <a:miter lim="800000"/>
            <a:headEnd/>
            <a:tailEnd/>
          </a:ln>
        </p:spPr>
        <p:txBody>
          <a:bodyPr wrap="none" anchor="ctr"/>
          <a:lstStyle/>
          <a:p>
            <a:endParaRPr lang="ja-JP" altLang="en-US"/>
          </a:p>
        </p:txBody>
      </p:sp>
      <p:sp>
        <p:nvSpPr>
          <p:cNvPr id="54276" name="Rectangle 3"/>
          <p:cNvSpPr>
            <a:spLocks noGrp="1" noChangeArrowheads="1"/>
          </p:cNvSpPr>
          <p:nvPr>
            <p:ph type="body"/>
          </p:nvPr>
        </p:nvSpPr>
        <p:spPr>
          <a:xfrm>
            <a:off x="1060450" y="4349750"/>
            <a:ext cx="4741863" cy="3513138"/>
          </a:xfrm>
          <a:noFill/>
          <a:ln/>
        </p:spPr>
        <p:txBody>
          <a:bodyPr wrap="none" anchor="ctr"/>
          <a:lstStyle/>
          <a:p>
            <a:pPr eaLnBrk="1" hangingPunct="1"/>
            <a:endParaRPr lang="ja-JP"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7F99701E-97B9-4A88-98AE-4FDB65B8ABA6}" type="slidenum">
              <a:rPr lang="en-US" altLang="ja-JP"/>
              <a:pPr/>
              <a:t>17</a:t>
            </a:fld>
            <a:endParaRPr lang="en-US" altLang="ja-JP"/>
          </a:p>
        </p:txBody>
      </p:sp>
      <p:sp>
        <p:nvSpPr>
          <p:cNvPr id="74755" name="Rectangle 2"/>
          <p:cNvSpPr>
            <a:spLocks noGrp="1" noRot="1" noChangeAspect="1" noChangeArrowheads="1" noTextEdit="1"/>
          </p:cNvSpPr>
          <p:nvPr>
            <p:ph type="sldImg"/>
          </p:nvPr>
        </p:nvSpPr>
        <p:spPr>
          <a:xfrm>
            <a:off x="1143000" y="695325"/>
            <a:ext cx="4570413" cy="3427413"/>
          </a:xfrm>
          <a:ln/>
        </p:spPr>
      </p:sp>
      <p:sp>
        <p:nvSpPr>
          <p:cNvPr id="74756" name="Rectangle 3"/>
          <p:cNvSpPr>
            <a:spLocks noGrp="1" noChangeArrowheads="1"/>
          </p:cNvSpPr>
          <p:nvPr>
            <p:ph type="body" idx="1"/>
          </p:nvPr>
        </p:nvSpPr>
        <p:spPr>
          <a:noFill/>
          <a:ln/>
        </p:spPr>
        <p:txBody>
          <a:bodyPr wrap="none" anchor="ctr"/>
          <a:lstStyle/>
          <a:p>
            <a:pPr eaLnBrk="1" hangingPunct="1"/>
            <a:endParaRPr lang="ja-JP" altLang="ja-JP"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88CA4B3C-C898-425B-B93E-BB387C00CE6B}" type="slidenum">
              <a:rPr lang="en-US" altLang="ja-JP"/>
              <a:pPr/>
              <a:t>18</a:t>
            </a:fld>
            <a:endParaRPr lang="en-US" altLang="ja-JP"/>
          </a:p>
        </p:txBody>
      </p:sp>
      <p:sp>
        <p:nvSpPr>
          <p:cNvPr id="4608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ja-JP" altLang="en-US"/>
          </a:p>
        </p:txBody>
      </p:sp>
      <p:sp>
        <p:nvSpPr>
          <p:cNvPr id="46084" name="Rectangle 3"/>
          <p:cNvSpPr>
            <a:spLocks noGrp="1" noChangeArrowheads="1"/>
          </p:cNvSpPr>
          <p:nvPr>
            <p:ph type="body"/>
          </p:nvPr>
        </p:nvSpPr>
        <p:spPr>
          <a:xfrm>
            <a:off x="1060450" y="4349750"/>
            <a:ext cx="4741863" cy="3513138"/>
          </a:xfrm>
          <a:noFill/>
          <a:ln/>
        </p:spPr>
        <p:txBody>
          <a:bodyPr wrap="none" anchor="ctr"/>
          <a:lstStyle/>
          <a:p>
            <a:pPr eaLnBrk="1" hangingPunct="1"/>
            <a:endParaRPr lang="ja-JP"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014B819-E8C8-41C0-8AF4-350E99B9B2E0}" type="slidenum">
              <a:rPr lang="en-US" altLang="ja-JP"/>
              <a:pPr/>
              <a:t>20</a:t>
            </a:fld>
            <a:endParaRPr lang="en-US" altLang="ja-JP"/>
          </a:p>
        </p:txBody>
      </p:sp>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ln/>
        </p:spPr>
        <p:txBody>
          <a:bodyPr lIns="84408" tIns="42204" rIns="84408" bIns="42204"/>
          <a:lstStyle/>
          <a:p>
            <a:r>
              <a:rPr lang="en-US" altLang="ja-JP"/>
              <a:t>Do not look at the graphics: it can be improved. Do you have the original table from Lupe? </a:t>
            </a:r>
          </a:p>
          <a:p>
            <a:r>
              <a:rPr lang="en-US" altLang="ja-JP"/>
              <a:t>Which is the key conclusion here? See next slide…</a:t>
            </a:r>
          </a:p>
          <a:p>
            <a:endParaRPr lang="en-US" altLang="ja-JP"/>
          </a:p>
        </p:txBody>
      </p:sp>
      <p:sp>
        <p:nvSpPr>
          <p:cNvPr id="717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4408" tIns="42204" rIns="84408" bIns="42204" anchor="b"/>
          <a:lstStyle/>
          <a:p>
            <a:pPr algn="r" defTabSz="844550"/>
            <a:fld id="{EDD9669B-15A2-4469-B3DC-21DAECBD8920}" type="slidenum">
              <a:rPr lang="it-IT" sz="1100">
                <a:ea typeface="ＭＳ Ｐゴシック" charset="-128"/>
              </a:rPr>
              <a:pPr algn="r" defTabSz="844550"/>
              <a:t>20</a:t>
            </a:fld>
            <a:endParaRPr lang="it-IT" sz="110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F3581F-99FF-456B-AE0D-180DEA535395}" type="slidenum">
              <a:rPr lang="en-US" altLang="ja-JP"/>
              <a:pPr/>
              <a:t>21</a:t>
            </a:fld>
            <a:endParaRPr lang="en-US" altLang="ja-JP"/>
          </a:p>
        </p:txBody>
      </p:sp>
      <p:sp>
        <p:nvSpPr>
          <p:cNvPr id="9218" name="Rectangle 2"/>
          <p:cNvSpPr txBox="1">
            <a:spLocks noGrp="1" noRot="1" noChangeAspect="1" noChangeArrowheads="1" noTextEdit="1"/>
          </p:cNvSpPr>
          <p:nvPr>
            <p:ph type="sldImg"/>
          </p:nvPr>
        </p:nvSpPr>
        <p:spPr>
          <a:xfrm>
            <a:off x="1143000" y="695325"/>
            <a:ext cx="4570413" cy="3427413"/>
          </a:xfrm>
          <a:ln/>
        </p:spPr>
      </p:sp>
      <p:sp>
        <p:nvSpPr>
          <p:cNvPr id="9219" name="Rectangle 3"/>
          <p:cNvSpPr txBox="1">
            <a:spLocks noGrp="1" noChangeArrowheads="1"/>
          </p:cNvSpPr>
          <p:nvPr>
            <p:ph type="body" idx="1"/>
          </p:nvPr>
        </p:nvSpPr>
        <p:spPr>
          <a:xfrm>
            <a:off x="685800" y="4343400"/>
            <a:ext cx="5486400" cy="4037013"/>
          </a:xfrm>
          <a:ln/>
        </p:spPr>
        <p:txBody>
          <a:bodyPr wrap="none" anchor="ctr"/>
          <a:lstStyle/>
          <a:p>
            <a:endParaRPr lang="ja-JP"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014B819-E8C8-41C0-8AF4-350E99B9B2E0}" type="slidenum">
              <a:rPr lang="en-US" altLang="ja-JP"/>
              <a:pPr/>
              <a:t>22</a:t>
            </a:fld>
            <a:endParaRPr lang="en-US" altLang="ja-JP"/>
          </a:p>
        </p:txBody>
      </p:sp>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ln/>
        </p:spPr>
        <p:txBody>
          <a:bodyPr lIns="84408" tIns="42204" rIns="84408" bIns="42204"/>
          <a:lstStyle/>
          <a:p>
            <a:r>
              <a:rPr lang="en-US" altLang="ja-JP"/>
              <a:t>Do not look at the graphics: it can be improved. Do you have the original table from Lupe? </a:t>
            </a:r>
          </a:p>
          <a:p>
            <a:r>
              <a:rPr lang="en-US" altLang="ja-JP"/>
              <a:t>Which is the key conclusion here? See next slide…</a:t>
            </a:r>
          </a:p>
          <a:p>
            <a:endParaRPr lang="en-US" altLang="ja-JP"/>
          </a:p>
        </p:txBody>
      </p:sp>
      <p:sp>
        <p:nvSpPr>
          <p:cNvPr id="717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4408" tIns="42204" rIns="84408" bIns="42204" anchor="b"/>
          <a:lstStyle/>
          <a:p>
            <a:pPr algn="r" defTabSz="844550"/>
            <a:fld id="{EDD9669B-15A2-4469-B3DC-21DAECBD8920}" type="slidenum">
              <a:rPr lang="it-IT" sz="1100">
                <a:ea typeface="ＭＳ Ｐゴシック" charset="-128"/>
              </a:rPr>
              <a:pPr algn="r" defTabSz="844550"/>
              <a:t>22</a:t>
            </a:fld>
            <a:endParaRPr lang="it-IT" sz="110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F7B3C71E-A098-44B8-AF54-6E54E388CDA0}" type="datetimeFigureOut">
              <a:rPr kumimoji="1" lang="ja-JP" altLang="en-US" smtClean="0"/>
              <a:pPr/>
              <a:t>2012/6/30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59C5904-1B88-47FD-A4E6-72BD3A050D0A}"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7B3C71E-A098-44B8-AF54-6E54E388CDA0}" type="datetimeFigureOut">
              <a:rPr kumimoji="1" lang="ja-JP" altLang="en-US" smtClean="0"/>
              <a:pPr/>
              <a:t>2012/6/30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59C5904-1B88-47FD-A4E6-72BD3A050D0A}"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7B3C71E-A098-44B8-AF54-6E54E388CDA0}" type="datetimeFigureOut">
              <a:rPr kumimoji="1" lang="ja-JP" altLang="en-US" smtClean="0"/>
              <a:pPr/>
              <a:t>2012/6/30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59C5904-1B88-47FD-A4E6-72BD3A050D0A}" type="slidenum">
              <a:rPr kumimoji="1" lang="ja-JP" altLang="en-US" smtClean="0"/>
              <a:pPr/>
              <a:t>&lt;#&gt;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8200" y="1600200"/>
            <a:ext cx="4038600" cy="4525963"/>
          </a:xfrm>
        </p:spPr>
        <p:txBody>
          <a:bodyPr/>
          <a:lstStyle/>
          <a:p>
            <a:endParaRPr lang="ja-JP" altLang="en-US"/>
          </a:p>
        </p:txBody>
      </p:sp>
      <p:sp>
        <p:nvSpPr>
          <p:cNvPr id="5" name="日付プレースホルダ 4"/>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5225"/>
            <a:ext cx="2133600" cy="476250"/>
          </a:xfrm>
        </p:spPr>
        <p:txBody>
          <a:bodyPr/>
          <a:lstStyle>
            <a:lvl1pPr>
              <a:defRPr/>
            </a:lvl1pPr>
          </a:lstStyle>
          <a:p>
            <a:fld id="{F371D5B1-2C06-4065-B20D-420254A48BBF}" type="slidenum">
              <a:rPr lang="en-US" altLang="ja-JP"/>
              <a:pPr/>
              <a:t>&lt;#&gt;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6481" y="273629"/>
            <a:ext cx="8226720" cy="1143480"/>
          </a:xfrm>
        </p:spPr>
        <p:txBody>
          <a:bodyPr/>
          <a:lstStyle/>
          <a:p>
            <a:r>
              <a:rPr lang="ja-JP" altLang="en-US" smtClean="0"/>
              <a:t>マスタ タイトルの書式設定</a:t>
            </a:r>
            <a:endParaRPr lang="ja-JP" altLang="en-US"/>
          </a:p>
        </p:txBody>
      </p:sp>
      <p:sp>
        <p:nvSpPr>
          <p:cNvPr id="3" name="日付プレースホルダ 2"/>
          <p:cNvSpPr>
            <a:spLocks noGrp="1"/>
          </p:cNvSpPr>
          <p:nvPr>
            <p:ph type="dt" idx="10"/>
          </p:nvPr>
        </p:nvSpPr>
        <p:spPr>
          <a:xfrm>
            <a:off x="457200" y="6246813"/>
            <a:ext cx="2127250" cy="471487"/>
          </a:xfrm>
        </p:spPr>
        <p:txBody>
          <a:bodyPr/>
          <a:lstStyle>
            <a:lvl1pPr>
              <a:defRPr/>
            </a:lvl1pPr>
          </a:lstStyle>
          <a:p>
            <a:pPr>
              <a:defRPr/>
            </a:pPr>
            <a:endParaRPr lang="en-US"/>
          </a:p>
        </p:txBody>
      </p:sp>
      <p:sp>
        <p:nvSpPr>
          <p:cNvPr id="4" name="フッター プレースホルダ 3"/>
          <p:cNvSpPr>
            <a:spLocks noGrp="1"/>
          </p:cNvSpPr>
          <p:nvPr>
            <p:ph type="ftr" idx="11"/>
          </p:nvPr>
        </p:nvSpPr>
        <p:spPr>
          <a:xfrm>
            <a:off x="3127375" y="6246813"/>
            <a:ext cx="2897188" cy="471487"/>
          </a:xfrm>
        </p:spPr>
        <p:txBody>
          <a:bodyPr/>
          <a:lstStyle>
            <a:lvl1pPr>
              <a:defRPr/>
            </a:lvl1pPr>
          </a:lstStyle>
          <a:p>
            <a:pPr>
              <a:defRPr/>
            </a:pPr>
            <a:endParaRPr lang="en-US"/>
          </a:p>
        </p:txBody>
      </p:sp>
      <p:sp>
        <p:nvSpPr>
          <p:cNvPr id="5" name="スライド番号プレースホルダ 4"/>
          <p:cNvSpPr>
            <a:spLocks noGrp="1"/>
          </p:cNvSpPr>
          <p:nvPr>
            <p:ph type="sldNum" idx="12"/>
          </p:nvPr>
        </p:nvSpPr>
        <p:spPr>
          <a:xfrm>
            <a:off x="6554788" y="6246813"/>
            <a:ext cx="2128837" cy="471487"/>
          </a:xfrm>
        </p:spPr>
        <p:txBody>
          <a:bodyPr/>
          <a:lstStyle>
            <a:lvl1pPr>
              <a:defRPr/>
            </a:lvl1pPr>
          </a:lstStyle>
          <a:p>
            <a:pPr>
              <a:defRPr/>
            </a:pPr>
            <a:fld id="{1DFB392C-39FE-43D4-80C2-6AF81A512360}" type="slidenum">
              <a:rPr lang="en-US"/>
              <a:pPr>
                <a:defRPr/>
              </a:pPr>
              <a:t>&lt;#&gt;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7B3C71E-A098-44B8-AF54-6E54E388CDA0}" type="datetimeFigureOut">
              <a:rPr kumimoji="1" lang="ja-JP" altLang="en-US" smtClean="0"/>
              <a:pPr/>
              <a:t>2012/6/30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59C5904-1B88-47FD-A4E6-72BD3A050D0A}"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F7B3C71E-A098-44B8-AF54-6E54E388CDA0}" type="datetimeFigureOut">
              <a:rPr kumimoji="1" lang="ja-JP" altLang="en-US" smtClean="0"/>
              <a:pPr/>
              <a:t>2012/6/30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F59C5904-1B88-47FD-A4E6-72BD3A050D0A}"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F7B3C71E-A098-44B8-AF54-6E54E388CDA0}" type="datetimeFigureOut">
              <a:rPr kumimoji="1" lang="ja-JP" altLang="en-US" smtClean="0"/>
              <a:pPr/>
              <a:t>2012/6/30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F59C5904-1B88-47FD-A4E6-72BD3A050D0A}"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F7B3C71E-A098-44B8-AF54-6E54E388CDA0}" type="datetimeFigureOut">
              <a:rPr kumimoji="1" lang="ja-JP" altLang="en-US" smtClean="0"/>
              <a:pPr/>
              <a:t>2012/6/30</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F59C5904-1B88-47FD-A4E6-72BD3A050D0A}"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F7B3C71E-A098-44B8-AF54-6E54E388CDA0}" type="datetimeFigureOut">
              <a:rPr kumimoji="1" lang="ja-JP" altLang="en-US" smtClean="0"/>
              <a:pPr/>
              <a:t>2012/6/30</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F59C5904-1B88-47FD-A4E6-72BD3A050D0A}"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7B3C71E-A098-44B8-AF54-6E54E388CDA0}" type="datetimeFigureOut">
              <a:rPr kumimoji="1" lang="ja-JP" altLang="en-US" smtClean="0"/>
              <a:pPr/>
              <a:t>2012/6/30</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F59C5904-1B88-47FD-A4E6-72BD3A050D0A}"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7B3C71E-A098-44B8-AF54-6E54E388CDA0}" type="datetimeFigureOut">
              <a:rPr kumimoji="1" lang="ja-JP" altLang="en-US" smtClean="0"/>
              <a:pPr/>
              <a:t>2012/6/30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F59C5904-1B88-47FD-A4E6-72BD3A050D0A}"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7B3C71E-A098-44B8-AF54-6E54E388CDA0}" type="datetimeFigureOut">
              <a:rPr kumimoji="1" lang="ja-JP" altLang="en-US" smtClean="0"/>
              <a:pPr/>
              <a:t>2012/6/30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F59C5904-1B88-47FD-A4E6-72BD3A050D0A}"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3C71E-A098-44B8-AF54-6E54E388CDA0}" type="datetimeFigureOut">
              <a:rPr kumimoji="1" lang="ja-JP" altLang="en-US" smtClean="0"/>
              <a:pPr/>
              <a:t>2012/6/30</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C5904-1B88-47FD-A4E6-72BD3A050D0A}"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75.emf"/></Relationships>
</file>

<file path=ppt/slides/_rels/slide10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77.png"/></Relationships>
</file>

<file path=ppt/slides/_rels/slide102.x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105.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85.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 Id="rId4" Type="http://schemas.openxmlformats.org/officeDocument/2006/relationships/image" Target="../media/image192.jpeg"/></Relationships>
</file>

<file path=ppt/slides/_rels/slide10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42.png"/><Relationship Id="rId10"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1.png"/><Relationship Id="rId1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1.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4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56.png"/><Relationship Id="rId7" Type="http://schemas.openxmlformats.org/officeDocument/2006/relationships/image" Target="../media/image60.w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wmf"/><Relationship Id="rId9" Type="http://schemas.openxmlformats.org/officeDocument/2006/relationships/image" Target="../media/image62.wmf"/></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7.png"/><Relationship Id="rId2" Type="http://schemas.openxmlformats.org/officeDocument/2006/relationships/notesSlide" Target="../notesSlides/notesSlide14.xml"/><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hyperlink" Target="http://ja.wikipedia.org/wiki/%E3%83%95%E3%82%A1%E3%82%A4%E3%83%AB:Flag_of_Poland.svg" TargetMode="External"/><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49.xml.rels><?xml version="1.0" encoding="UTF-8" standalone="yes"?>
<Relationships xmlns="http://schemas.openxmlformats.org/package/2006/relationships"><Relationship Id="rId3" Type="http://schemas.openxmlformats.org/officeDocument/2006/relationships/oleObject" Target="--localhost-Users-santangelo-ANDREA-CONFERENCES-2011-2011.08.10(ICRCPeking)-!OLE_LINK4" TargetMode="Externa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localhost-Users-santangelo-ANDREA-CONFERENCES-2011-2011.08.10(ICRCPeking)-!OLE_LINK7" TargetMode="External"/><Relationship Id="rId4" Type="http://schemas.openxmlformats.org/officeDocument/2006/relationships/oleObject" Target="--localhost-Users-santangelo-ANDREA-CONFERENCES-2011-2011.08.10(ICRCPeking)-!OLE_LINK6"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0.jpeg"/></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jpeg"/><Relationship Id="rId12" Type="http://schemas.openxmlformats.org/officeDocument/2006/relationships/image" Target="../media/image135.jpe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29.jpeg"/><Relationship Id="rId11" Type="http://schemas.openxmlformats.org/officeDocument/2006/relationships/image" Target="../media/image134.jpeg"/><Relationship Id="rId5" Type="http://schemas.openxmlformats.org/officeDocument/2006/relationships/image" Target="../media/image128.png"/><Relationship Id="rId10" Type="http://schemas.openxmlformats.org/officeDocument/2006/relationships/image" Target="../media/image133.jpeg"/><Relationship Id="rId4" Type="http://schemas.openxmlformats.org/officeDocument/2006/relationships/image" Target="../media/image127.jpeg"/><Relationship Id="rId9" Type="http://schemas.openxmlformats.org/officeDocument/2006/relationships/image" Target="../media/image13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5" Type="http://schemas.openxmlformats.org/officeDocument/2006/relationships/image" Target="../media/image139.jpeg"/><Relationship Id="rId4" Type="http://schemas.openxmlformats.org/officeDocument/2006/relationships/image" Target="../media/image138.jpeg"/></Relationships>
</file>

<file path=ppt/slides/_rels/slide7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9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69.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png"/></Relationships>
</file>

<file path=ppt/slides/_rels/slide9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202433"/>
            <a:ext cx="7846640" cy="1658615"/>
          </a:xfrm>
        </p:spPr>
        <p:txBody>
          <a:bodyPr>
            <a:normAutofit fontScale="90000"/>
          </a:bodyPr>
          <a:lstStyle/>
          <a:p>
            <a:r>
              <a:rPr lang="en-US" altLang="ja-JP" dirty="0" smtClean="0"/>
              <a:t>JEM-EUSO mission: Doing Astronomy by looking down to the Earth</a:t>
            </a:r>
            <a:endParaRPr kumimoji="1" lang="ja-JP" altLang="en-US" dirty="0"/>
          </a:p>
        </p:txBody>
      </p:sp>
      <p:sp>
        <p:nvSpPr>
          <p:cNvPr id="3" name="サブタイトル 2"/>
          <p:cNvSpPr>
            <a:spLocks noGrp="1"/>
          </p:cNvSpPr>
          <p:nvPr>
            <p:ph type="subTitle" idx="1"/>
          </p:nvPr>
        </p:nvSpPr>
        <p:spPr>
          <a:xfrm>
            <a:off x="1371600" y="3886200"/>
            <a:ext cx="6728792" cy="1752600"/>
          </a:xfrm>
        </p:spPr>
        <p:txBody>
          <a:bodyPr>
            <a:normAutofit fontScale="92500"/>
          </a:bodyPr>
          <a:lstStyle/>
          <a:p>
            <a:r>
              <a:rPr kumimoji="1" lang="ja-JP" altLang="en-US" dirty="0" smtClean="0"/>
              <a:t>戎崎俊一</a:t>
            </a:r>
            <a:endParaRPr kumimoji="1" lang="en-US" altLang="ja-JP" dirty="0" smtClean="0"/>
          </a:p>
          <a:p>
            <a:r>
              <a:rPr lang="ja-JP" altLang="en-US" dirty="0" smtClean="0"/>
              <a:t>理研基幹研</a:t>
            </a:r>
            <a:endParaRPr lang="en-US" altLang="ja-JP" dirty="0" smtClean="0"/>
          </a:p>
          <a:p>
            <a:r>
              <a:rPr kumimoji="1" lang="en-US" altLang="ja-JP" dirty="0" smtClean="0"/>
              <a:t>Deputy PI of the JEM-EUSO collaboration</a:t>
            </a:r>
            <a:endParaRPr kumimoji="1" lang="ja-JP" altLang="en-US" dirty="0"/>
          </a:p>
        </p:txBody>
      </p:sp>
      <p:sp>
        <p:nvSpPr>
          <p:cNvPr id="4" name="テキスト ボックス 3"/>
          <p:cNvSpPr txBox="1"/>
          <p:nvPr/>
        </p:nvSpPr>
        <p:spPr>
          <a:xfrm>
            <a:off x="1259632" y="6488668"/>
            <a:ext cx="6120680" cy="369332"/>
          </a:xfrm>
          <a:prstGeom prst="rect">
            <a:avLst/>
          </a:prstGeom>
          <a:noFill/>
        </p:spPr>
        <p:txBody>
          <a:bodyPr wrap="square" rtlCol="0">
            <a:spAutoFit/>
          </a:bodyPr>
          <a:lstStyle/>
          <a:p>
            <a:r>
              <a:rPr lang="en-US" altLang="ja-JP" dirty="0" smtClean="0"/>
              <a:t>CRC</a:t>
            </a:r>
            <a:r>
              <a:rPr lang="ja-JP" altLang="en-US" dirty="0" smtClean="0"/>
              <a:t>タウンミーティング</a:t>
            </a:r>
            <a:r>
              <a:rPr lang="en-US" altLang="ja-JP" dirty="0" smtClean="0"/>
              <a:t>2012</a:t>
            </a:r>
            <a:r>
              <a:rPr lang="ja-JP" altLang="en-US" dirty="0" smtClean="0"/>
              <a:t>年</a:t>
            </a:r>
            <a:r>
              <a:rPr lang="en-US" altLang="ja-JP" dirty="0"/>
              <a:t>6</a:t>
            </a:r>
            <a:r>
              <a:rPr lang="ja-JP" altLang="en-US" dirty="0" smtClean="0"/>
              <a:t>月</a:t>
            </a:r>
            <a:r>
              <a:rPr lang="en-US" altLang="ja-JP" dirty="0"/>
              <a:t>30</a:t>
            </a:r>
            <a:r>
              <a:rPr lang="ja-JP" altLang="en-US" dirty="0" smtClean="0"/>
              <a:t>日東京工業大学</a:t>
            </a:r>
            <a:endParaRPr kumimoji="1" lang="ja-JP" altLang="en-US" dirty="0"/>
          </a:p>
        </p:txBody>
      </p:sp>
      <p:grpSp>
        <p:nvGrpSpPr>
          <p:cNvPr id="6" name="グループ化 5"/>
          <p:cNvGrpSpPr/>
          <p:nvPr/>
        </p:nvGrpSpPr>
        <p:grpSpPr>
          <a:xfrm>
            <a:off x="4284663" y="116632"/>
            <a:ext cx="4752975" cy="923925"/>
            <a:chOff x="4284663" y="14288"/>
            <a:chExt cx="4752975" cy="923925"/>
          </a:xfrm>
        </p:grpSpPr>
        <p:grpSp>
          <p:nvGrpSpPr>
            <p:cNvPr id="7" name="Group 9"/>
            <p:cNvGrpSpPr>
              <a:grpSpLocks/>
            </p:cNvGrpSpPr>
            <p:nvPr/>
          </p:nvGrpSpPr>
          <p:grpSpPr bwMode="auto">
            <a:xfrm>
              <a:off x="4573588" y="14288"/>
              <a:ext cx="4116387" cy="461962"/>
              <a:chOff x="2934" y="13132"/>
              <a:chExt cx="6484" cy="728"/>
            </a:xfrm>
          </p:grpSpPr>
          <p:pic>
            <p:nvPicPr>
              <p:cNvPr id="16" name="Picture 10" descr="イタリア国旗"/>
              <p:cNvPicPr>
                <a:picLocks noChangeAspect="1" noChangeArrowheads="1"/>
              </p:cNvPicPr>
              <p:nvPr/>
            </p:nvPicPr>
            <p:blipFill>
              <a:blip r:embed="rId2" cstate="print"/>
              <a:srcRect/>
              <a:stretch>
                <a:fillRect/>
              </a:stretch>
            </p:blipFill>
            <p:spPr bwMode="auto">
              <a:xfrm>
                <a:off x="7254" y="13132"/>
                <a:ext cx="1084" cy="728"/>
              </a:xfrm>
              <a:prstGeom prst="rect">
                <a:avLst/>
              </a:prstGeom>
              <a:noFill/>
              <a:ln w="9525">
                <a:noFill/>
                <a:miter lim="800000"/>
                <a:headEnd/>
                <a:tailEnd/>
              </a:ln>
            </p:spPr>
          </p:pic>
          <p:pic>
            <p:nvPicPr>
              <p:cNvPr id="17" name="Picture 11" descr="スイス国旗"/>
              <p:cNvPicPr>
                <a:picLocks noChangeAspect="1" noChangeArrowheads="1"/>
              </p:cNvPicPr>
              <p:nvPr/>
            </p:nvPicPr>
            <p:blipFill>
              <a:blip r:embed="rId3" cstate="print"/>
              <a:srcRect/>
              <a:stretch>
                <a:fillRect/>
              </a:stretch>
            </p:blipFill>
            <p:spPr bwMode="auto">
              <a:xfrm>
                <a:off x="8334" y="13132"/>
                <a:ext cx="1084" cy="728"/>
              </a:xfrm>
              <a:prstGeom prst="rect">
                <a:avLst/>
              </a:prstGeom>
              <a:noFill/>
              <a:ln w="9525">
                <a:noFill/>
                <a:miter lim="800000"/>
                <a:headEnd/>
                <a:tailEnd/>
              </a:ln>
            </p:spPr>
          </p:pic>
          <p:pic>
            <p:nvPicPr>
              <p:cNvPr id="18" name="Picture 12" descr="フランス国旗"/>
              <p:cNvPicPr>
                <a:picLocks noChangeAspect="1" noChangeArrowheads="1"/>
              </p:cNvPicPr>
              <p:nvPr/>
            </p:nvPicPr>
            <p:blipFill>
              <a:blip r:embed="rId4" cstate="print"/>
              <a:srcRect/>
              <a:stretch>
                <a:fillRect/>
              </a:stretch>
            </p:blipFill>
            <p:spPr bwMode="auto">
              <a:xfrm>
                <a:off x="5094" y="13132"/>
                <a:ext cx="1084" cy="728"/>
              </a:xfrm>
              <a:prstGeom prst="rect">
                <a:avLst/>
              </a:prstGeom>
              <a:noFill/>
              <a:ln w="9525">
                <a:noFill/>
                <a:miter lim="800000"/>
                <a:headEnd/>
                <a:tailEnd/>
              </a:ln>
            </p:spPr>
          </p:pic>
          <p:pic>
            <p:nvPicPr>
              <p:cNvPr id="19" name="Picture 13" descr="アメリカ合衆国（米国）国旗"/>
              <p:cNvPicPr>
                <a:picLocks noChangeAspect="1" noChangeArrowheads="1"/>
              </p:cNvPicPr>
              <p:nvPr/>
            </p:nvPicPr>
            <p:blipFill>
              <a:blip r:embed="rId5" cstate="print"/>
              <a:srcRect/>
              <a:stretch>
                <a:fillRect/>
              </a:stretch>
            </p:blipFill>
            <p:spPr bwMode="auto">
              <a:xfrm>
                <a:off x="4014" y="13132"/>
                <a:ext cx="1084" cy="728"/>
              </a:xfrm>
              <a:prstGeom prst="rect">
                <a:avLst/>
              </a:prstGeom>
              <a:noFill/>
              <a:ln w="9525">
                <a:noFill/>
                <a:miter lim="800000"/>
                <a:headEnd/>
                <a:tailEnd/>
              </a:ln>
            </p:spPr>
          </p:pic>
          <p:pic>
            <p:nvPicPr>
              <p:cNvPr id="20" name="Picture 14" descr="日本国旗"/>
              <p:cNvPicPr>
                <a:picLocks noChangeAspect="1" noChangeArrowheads="1"/>
              </p:cNvPicPr>
              <p:nvPr/>
            </p:nvPicPr>
            <p:blipFill>
              <a:blip r:embed="rId6" cstate="print"/>
              <a:srcRect/>
              <a:stretch>
                <a:fillRect/>
              </a:stretch>
            </p:blipFill>
            <p:spPr bwMode="auto">
              <a:xfrm>
                <a:off x="2934" y="13132"/>
                <a:ext cx="1084" cy="728"/>
              </a:xfrm>
              <a:prstGeom prst="rect">
                <a:avLst/>
              </a:prstGeom>
              <a:noFill/>
              <a:ln w="9525">
                <a:noFill/>
                <a:miter lim="800000"/>
                <a:headEnd/>
                <a:tailEnd/>
              </a:ln>
            </p:spPr>
          </p:pic>
          <p:pic>
            <p:nvPicPr>
              <p:cNvPr id="21" name="Picture 15" descr="ドイツ国旗"/>
              <p:cNvPicPr>
                <a:picLocks noChangeAspect="1" noChangeArrowheads="1"/>
              </p:cNvPicPr>
              <p:nvPr/>
            </p:nvPicPr>
            <p:blipFill>
              <a:blip r:embed="rId7" cstate="print"/>
              <a:srcRect/>
              <a:stretch>
                <a:fillRect/>
              </a:stretch>
            </p:blipFill>
            <p:spPr bwMode="auto">
              <a:xfrm>
                <a:off x="6174" y="13132"/>
                <a:ext cx="1083" cy="728"/>
              </a:xfrm>
              <a:prstGeom prst="rect">
                <a:avLst/>
              </a:prstGeom>
              <a:noFill/>
              <a:ln w="9525">
                <a:noFill/>
                <a:miter lim="800000"/>
                <a:headEnd/>
                <a:tailEnd/>
              </a:ln>
            </p:spPr>
          </p:pic>
        </p:grpSp>
        <p:grpSp>
          <p:nvGrpSpPr>
            <p:cNvPr id="8" name="Group 2"/>
            <p:cNvGrpSpPr>
              <a:grpSpLocks/>
            </p:cNvGrpSpPr>
            <p:nvPr/>
          </p:nvGrpSpPr>
          <p:grpSpPr bwMode="auto">
            <a:xfrm>
              <a:off x="4284663" y="476250"/>
              <a:ext cx="4114800" cy="461963"/>
              <a:chOff x="2934" y="13861"/>
              <a:chExt cx="6480" cy="728"/>
            </a:xfrm>
          </p:grpSpPr>
          <p:pic>
            <p:nvPicPr>
              <p:cNvPr id="10" name="Picture 3" descr="ロシア国旗"/>
              <p:cNvPicPr>
                <a:picLocks noChangeAspect="1" noChangeArrowheads="1"/>
              </p:cNvPicPr>
              <p:nvPr/>
            </p:nvPicPr>
            <p:blipFill>
              <a:blip r:embed="rId8" cstate="print"/>
              <a:srcRect/>
              <a:stretch>
                <a:fillRect/>
              </a:stretch>
            </p:blipFill>
            <p:spPr bwMode="auto">
              <a:xfrm>
                <a:off x="5094" y="13861"/>
                <a:ext cx="1084" cy="728"/>
              </a:xfrm>
              <a:prstGeom prst="rect">
                <a:avLst/>
              </a:prstGeom>
              <a:noFill/>
              <a:ln w="9525">
                <a:noFill/>
                <a:miter lim="800000"/>
                <a:headEnd/>
                <a:tailEnd/>
              </a:ln>
            </p:spPr>
          </p:pic>
          <p:pic>
            <p:nvPicPr>
              <p:cNvPr id="11" name="Picture 4" descr="メキシコ国旗"/>
              <p:cNvPicPr>
                <a:picLocks noChangeAspect="1" noChangeArrowheads="1"/>
              </p:cNvPicPr>
              <p:nvPr/>
            </p:nvPicPr>
            <p:blipFill>
              <a:blip r:embed="rId9" cstate="print"/>
              <a:srcRect/>
              <a:stretch>
                <a:fillRect/>
              </a:stretch>
            </p:blipFill>
            <p:spPr bwMode="auto">
              <a:xfrm>
                <a:off x="4014" y="13861"/>
                <a:ext cx="1085" cy="728"/>
              </a:xfrm>
              <a:prstGeom prst="rect">
                <a:avLst/>
              </a:prstGeom>
              <a:noFill/>
              <a:ln w="9525">
                <a:noFill/>
                <a:miter lim="800000"/>
                <a:headEnd/>
                <a:tailEnd/>
              </a:ln>
            </p:spPr>
          </p:pic>
          <p:pic>
            <p:nvPicPr>
              <p:cNvPr id="12" name="Picture 5" descr="大韓民国（韓国）国旗"/>
              <p:cNvPicPr>
                <a:picLocks noChangeAspect="1" noChangeArrowheads="1"/>
              </p:cNvPicPr>
              <p:nvPr/>
            </p:nvPicPr>
            <p:blipFill>
              <a:blip r:embed="rId10" cstate="print"/>
              <a:srcRect/>
              <a:stretch>
                <a:fillRect/>
              </a:stretch>
            </p:blipFill>
            <p:spPr bwMode="auto">
              <a:xfrm>
                <a:off x="2934" y="13861"/>
                <a:ext cx="1084" cy="728"/>
              </a:xfrm>
              <a:prstGeom prst="rect">
                <a:avLst/>
              </a:prstGeom>
              <a:noFill/>
              <a:ln w="9525">
                <a:noFill/>
                <a:miter lim="800000"/>
                <a:headEnd/>
                <a:tailEnd/>
              </a:ln>
            </p:spPr>
          </p:pic>
          <p:pic>
            <p:nvPicPr>
              <p:cNvPr id="13" name="Picture 6" descr="spanish"/>
              <p:cNvPicPr>
                <a:picLocks noChangeAspect="1" noChangeArrowheads="1"/>
              </p:cNvPicPr>
              <p:nvPr/>
            </p:nvPicPr>
            <p:blipFill>
              <a:blip r:embed="rId11" cstate="print"/>
              <a:srcRect/>
              <a:stretch>
                <a:fillRect/>
              </a:stretch>
            </p:blipFill>
            <p:spPr bwMode="auto">
              <a:xfrm>
                <a:off x="6174" y="13861"/>
                <a:ext cx="1050" cy="720"/>
              </a:xfrm>
              <a:prstGeom prst="rect">
                <a:avLst/>
              </a:prstGeom>
              <a:noFill/>
              <a:ln w="9525">
                <a:noFill/>
                <a:miter lim="800000"/>
                <a:headEnd/>
                <a:tailEnd/>
              </a:ln>
            </p:spPr>
          </p:pic>
          <p:pic>
            <p:nvPicPr>
              <p:cNvPr id="14" name="Picture 7" descr="poland"/>
              <p:cNvPicPr>
                <a:picLocks noChangeAspect="1" noChangeArrowheads="1"/>
              </p:cNvPicPr>
              <p:nvPr/>
            </p:nvPicPr>
            <p:blipFill>
              <a:blip r:embed="rId12" cstate="print"/>
              <a:srcRect/>
              <a:stretch>
                <a:fillRect/>
              </a:stretch>
            </p:blipFill>
            <p:spPr bwMode="auto">
              <a:xfrm>
                <a:off x="7254" y="13861"/>
                <a:ext cx="1058" cy="720"/>
              </a:xfrm>
              <a:prstGeom prst="rect">
                <a:avLst/>
              </a:prstGeom>
              <a:noFill/>
              <a:ln w="9525">
                <a:noFill/>
                <a:miter lim="800000"/>
                <a:headEnd/>
                <a:tailEnd/>
              </a:ln>
            </p:spPr>
          </p:pic>
          <p:pic>
            <p:nvPicPr>
              <p:cNvPr id="15" name="Picture 8" descr="slovakia"/>
              <p:cNvPicPr>
                <a:picLocks noChangeAspect="1" noChangeArrowheads="1"/>
              </p:cNvPicPr>
              <p:nvPr/>
            </p:nvPicPr>
            <p:blipFill>
              <a:blip r:embed="rId13" cstate="print"/>
              <a:srcRect/>
              <a:stretch>
                <a:fillRect/>
              </a:stretch>
            </p:blipFill>
            <p:spPr bwMode="auto">
              <a:xfrm>
                <a:off x="8334" y="13861"/>
                <a:ext cx="1080" cy="720"/>
              </a:xfrm>
              <a:prstGeom prst="rect">
                <a:avLst/>
              </a:prstGeom>
              <a:noFill/>
              <a:ln w="9525">
                <a:noFill/>
                <a:miter lim="800000"/>
                <a:headEnd/>
                <a:tailEnd/>
              </a:ln>
            </p:spPr>
          </p:pic>
        </p:grpSp>
        <p:pic>
          <p:nvPicPr>
            <p:cNvPr id="9" name="Picture 25"/>
            <p:cNvPicPr>
              <a:picLocks noChangeAspect="1"/>
            </p:cNvPicPr>
            <p:nvPr/>
          </p:nvPicPr>
          <p:blipFill>
            <a:blip r:embed="rId14" cstate="print"/>
            <a:srcRect/>
            <a:stretch>
              <a:fillRect/>
            </a:stretch>
          </p:blipFill>
          <p:spPr bwMode="auto">
            <a:xfrm>
              <a:off x="8389938" y="490538"/>
              <a:ext cx="647700" cy="431800"/>
            </a:xfrm>
            <a:prstGeom prst="rect">
              <a:avLst/>
            </a:prstGeom>
            <a:noFill/>
            <a:ln w="9525">
              <a:noFill/>
              <a:miter lim="800000"/>
              <a:headEnd/>
              <a:tailEnd/>
            </a:ln>
          </p:spPr>
        </p:pic>
      </p:grpSp>
      <p:pic>
        <p:nvPicPr>
          <p:cNvPr id="22" name="Picture 1"/>
          <p:cNvPicPr>
            <a:picLocks noChangeAspect="1"/>
          </p:cNvPicPr>
          <p:nvPr/>
        </p:nvPicPr>
        <p:blipFill>
          <a:blip r:embed="rId15" cstate="print"/>
          <a:srcRect/>
          <a:stretch>
            <a:fillRect/>
          </a:stretch>
        </p:blipFill>
        <p:spPr bwMode="auto">
          <a:xfrm>
            <a:off x="0" y="12700"/>
            <a:ext cx="1482725" cy="212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04800" y="76200"/>
            <a:ext cx="8610600" cy="1143000"/>
          </a:xfrm>
          <a:prstGeom prst="rect">
            <a:avLst/>
          </a:prstGeom>
          <a:noFill/>
          <a:ln w="9525">
            <a:noFill/>
            <a:miter lim="800000"/>
            <a:headEnd/>
            <a:tailEnd/>
          </a:ln>
        </p:spPr>
        <p:txBody>
          <a:bodyPr anchor="ctr"/>
          <a:lstStyle/>
          <a:p>
            <a:pPr algn="ctr" eaLnBrk="0" hangingPunct="0">
              <a:spcBef>
                <a:spcPct val="0"/>
              </a:spcBef>
              <a:defRPr/>
            </a:pPr>
            <a:r>
              <a:rPr lang="en-US" sz="4000" b="0" kern="0" dirty="0">
                <a:latin typeface="+mj-lt"/>
                <a:ea typeface="ＭＳ Ｐゴシック" pitchFamily="-108" charset="-128"/>
                <a:cs typeface="ＭＳ Ｐゴシック" pitchFamily="-108" charset="-128"/>
              </a:rPr>
              <a:t>Space Shuttle Columbia Disaster</a:t>
            </a:r>
          </a:p>
          <a:p>
            <a:pPr algn="ctr" eaLnBrk="0" hangingPunct="0">
              <a:spcBef>
                <a:spcPct val="0"/>
              </a:spcBef>
              <a:defRPr/>
            </a:pPr>
            <a:r>
              <a:rPr lang="en-US" sz="4000" b="0" kern="0" dirty="0">
                <a:latin typeface="+mj-lt"/>
                <a:ea typeface="ＭＳ Ｐゴシック" pitchFamily="-108" charset="-128"/>
                <a:cs typeface="ＭＳ Ｐゴシック" pitchFamily="-108" charset="-128"/>
              </a:rPr>
              <a:t>1</a:t>
            </a:r>
            <a:r>
              <a:rPr lang="en-US" sz="4000" b="0" kern="0" baseline="30000" dirty="0">
                <a:latin typeface="+mj-lt"/>
                <a:ea typeface="ＭＳ Ｐゴシック" pitchFamily="-108" charset="-128"/>
                <a:cs typeface="ＭＳ Ｐゴシック" pitchFamily="-108" charset="-128"/>
              </a:rPr>
              <a:t>st</a:t>
            </a:r>
            <a:r>
              <a:rPr lang="en-US" sz="4000" b="0" kern="0" dirty="0">
                <a:latin typeface="+mj-lt"/>
                <a:ea typeface="ＭＳ Ｐゴシック" pitchFamily="-108" charset="-128"/>
                <a:cs typeface="ＭＳ Ｐゴシック" pitchFamily="-108" charset="-128"/>
              </a:rPr>
              <a:t> of February 2003</a:t>
            </a:r>
          </a:p>
        </p:txBody>
      </p:sp>
      <p:pic>
        <p:nvPicPr>
          <p:cNvPr id="67587" name="Picture 5"/>
          <p:cNvPicPr>
            <a:picLocks noChangeAspect="1"/>
          </p:cNvPicPr>
          <p:nvPr/>
        </p:nvPicPr>
        <p:blipFill>
          <a:blip r:embed="rId2" cstate="print"/>
          <a:srcRect/>
          <a:stretch>
            <a:fillRect/>
          </a:stretch>
        </p:blipFill>
        <p:spPr bwMode="auto">
          <a:xfrm>
            <a:off x="76200" y="1430338"/>
            <a:ext cx="9055100" cy="51990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17600" y="2668600"/>
            <a:ext cx="3110400" cy="3110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5" name="Text Box 1"/>
          <p:cNvSpPr txBox="1">
            <a:spLocks noChangeArrowheads="1"/>
          </p:cNvSpPr>
          <p:nvPr/>
        </p:nvSpPr>
        <p:spPr bwMode="auto">
          <a:xfrm>
            <a:off x="355680" y="270748"/>
            <a:ext cx="7712640" cy="393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2452" rIns="81639" bIns="42452">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9pPr>
          </a:lstStyle>
          <a:p>
            <a:pPr eaLnBrk="1" hangingPunct="1">
              <a:spcBef>
                <a:spcPts val="1587"/>
              </a:spcBef>
              <a:buClr>
                <a:srgbClr val="000000"/>
              </a:buClr>
              <a:buSzPct val="100000"/>
            </a:pPr>
            <a:r>
              <a:rPr lang="en-US" altLang="ja-JP" sz="2000">
                <a:solidFill>
                  <a:srgbClr val="FF0000"/>
                </a:solidFill>
                <a:latin typeface="Arial Rounded MT Bold" pitchFamily="34" charset="0"/>
              </a:rPr>
              <a:t>Photon discrimination</a:t>
            </a:r>
          </a:p>
        </p:txBody>
      </p:sp>
      <p:sp>
        <p:nvSpPr>
          <p:cNvPr id="59396" name="TextBox 3"/>
          <p:cNvSpPr txBox="1">
            <a:spLocks noChangeArrowheads="1"/>
          </p:cNvSpPr>
          <p:nvPr/>
        </p:nvSpPr>
        <p:spPr bwMode="auto">
          <a:xfrm>
            <a:off x="355680" y="940420"/>
            <a:ext cx="8156160" cy="77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spAutoFit/>
          </a:bodyPr>
          <a:lstStyle/>
          <a:p>
            <a:pPr hangingPunct="0">
              <a:lnSpc>
                <a:spcPct val="93000"/>
              </a:lnSpc>
              <a:buClr>
                <a:srgbClr val="000000"/>
              </a:buClr>
              <a:buSzPct val="100000"/>
              <a:buFont typeface="Times New Roman" pitchFamily="18" charset="0"/>
              <a:buNone/>
            </a:pPr>
            <a:r>
              <a:rPr lang="es-MX" altLang="ja-JP" sz="1600">
                <a:solidFill>
                  <a:srgbClr val="0000FF"/>
                </a:solidFill>
              </a:rPr>
              <a:t>ISS samples all possible relative configurations of the geomagnetic field vs. EAS direction. </a:t>
            </a:r>
          </a:p>
          <a:p>
            <a:pPr hangingPunct="0">
              <a:lnSpc>
                <a:spcPct val="93000"/>
              </a:lnSpc>
              <a:buClr>
                <a:srgbClr val="000000"/>
              </a:buClr>
              <a:buSzPct val="100000"/>
              <a:buFont typeface="Times New Roman" pitchFamily="18" charset="0"/>
              <a:buNone/>
            </a:pPr>
            <a:endParaRPr lang="es-MX" altLang="ja-JP" sz="1600">
              <a:solidFill>
                <a:srgbClr val="0000FF"/>
              </a:solidFill>
            </a:endParaRPr>
          </a:p>
          <a:p>
            <a:pPr hangingPunct="0">
              <a:lnSpc>
                <a:spcPct val="93000"/>
              </a:lnSpc>
              <a:buClr>
                <a:srgbClr val="000000"/>
              </a:buClr>
              <a:buSzPct val="100000"/>
              <a:buFont typeface="Times New Roman" pitchFamily="18" charset="0"/>
              <a:buNone/>
            </a:pPr>
            <a:r>
              <a:rPr lang="es-MX" altLang="ja-JP" sz="1600">
                <a:solidFill>
                  <a:srgbClr val="0000FF"/>
                </a:solidFill>
              </a:rPr>
              <a:t>JEM-EUSO is ideally suited to exploit interplay between LPM &amp; photon splitting</a:t>
            </a:r>
          </a:p>
        </p:txBody>
      </p:sp>
      <p:grpSp>
        <p:nvGrpSpPr>
          <p:cNvPr id="59397" name="Group 19"/>
          <p:cNvGrpSpPr>
            <a:grpSpLocks/>
          </p:cNvGrpSpPr>
          <p:nvPr/>
        </p:nvGrpSpPr>
        <p:grpSpPr bwMode="auto">
          <a:xfrm>
            <a:off x="447840" y="2322965"/>
            <a:ext cx="3640320" cy="3434760"/>
            <a:chOff x="493078" y="2560637"/>
            <a:chExt cx="4013834" cy="3786791"/>
          </a:xfrm>
        </p:grpSpPr>
        <p:pic>
          <p:nvPicPr>
            <p:cNvPr id="59399"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30215" y="3398837"/>
              <a:ext cx="3476697" cy="2948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00" name="Freeform 5"/>
            <p:cNvSpPr>
              <a:spLocks/>
            </p:cNvSpPr>
            <p:nvPr/>
          </p:nvSpPr>
          <p:spPr bwMode="auto">
            <a:xfrm>
              <a:off x="493078" y="4451014"/>
              <a:ext cx="1213721" cy="1157623"/>
            </a:xfrm>
            <a:custGeom>
              <a:avLst/>
              <a:gdLst>
                <a:gd name="T0" fmla="*/ 1213721 w 1213721"/>
                <a:gd name="T1" fmla="*/ 1157623 h 1157623"/>
                <a:gd name="T2" fmla="*/ 1067625 w 1213721"/>
                <a:gd name="T3" fmla="*/ 741778 h 1157623"/>
                <a:gd name="T4" fmla="*/ 550670 w 1213721"/>
                <a:gd name="T5" fmla="*/ 269737 h 1157623"/>
                <a:gd name="T6" fmla="*/ 0 w 1213721"/>
                <a:gd name="T7" fmla="*/ 0 h 1157623"/>
                <a:gd name="T8" fmla="*/ 0 w 1213721"/>
                <a:gd name="T9" fmla="*/ 0 h 11576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721" h="1157623">
                  <a:moveTo>
                    <a:pt x="1213721" y="1157623"/>
                  </a:moveTo>
                  <a:cubicBezTo>
                    <a:pt x="1195927" y="1023691"/>
                    <a:pt x="1178133" y="889759"/>
                    <a:pt x="1067625" y="741778"/>
                  </a:cubicBezTo>
                  <a:cubicBezTo>
                    <a:pt x="957117" y="593797"/>
                    <a:pt x="728607" y="393367"/>
                    <a:pt x="550670" y="269737"/>
                  </a:cubicBezTo>
                  <a:cubicBezTo>
                    <a:pt x="372733" y="146107"/>
                    <a:pt x="0" y="0"/>
                    <a:pt x="0" y="0"/>
                  </a:cubicBezTo>
                </a:path>
              </a:pathLst>
            </a:custGeom>
            <a:noFill/>
            <a:ln w="31750">
              <a:solidFill>
                <a:srgbClr val="FF66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ja-JP" altLang="en-US"/>
            </a:p>
          </p:txBody>
        </p:sp>
        <p:sp>
          <p:nvSpPr>
            <p:cNvPr id="59401" name="Freeform 6"/>
            <p:cNvSpPr>
              <a:spLocks/>
            </p:cNvSpPr>
            <p:nvPr/>
          </p:nvSpPr>
          <p:spPr bwMode="auto">
            <a:xfrm>
              <a:off x="1154113" y="3246437"/>
              <a:ext cx="1156808" cy="1981201"/>
            </a:xfrm>
            <a:custGeom>
              <a:avLst/>
              <a:gdLst>
                <a:gd name="T0" fmla="*/ 682068 w 1213721"/>
                <a:gd name="T1" fmla="*/ 730977193 h 1157623"/>
                <a:gd name="T2" fmla="*/ 599969 w 1213721"/>
                <a:gd name="T3" fmla="*/ 468393364 h 1157623"/>
                <a:gd name="T4" fmla="*/ 309456 w 1213721"/>
                <a:gd name="T5" fmla="*/ 170324366 h 1157623"/>
                <a:gd name="T6" fmla="*/ 0 w 1213721"/>
                <a:gd name="T7" fmla="*/ 0 h 1157623"/>
                <a:gd name="T8" fmla="*/ 0 w 1213721"/>
                <a:gd name="T9" fmla="*/ 0 h 11576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721" h="1157623">
                  <a:moveTo>
                    <a:pt x="1213721" y="1157623"/>
                  </a:moveTo>
                  <a:cubicBezTo>
                    <a:pt x="1195927" y="1023691"/>
                    <a:pt x="1178133" y="889759"/>
                    <a:pt x="1067625" y="741778"/>
                  </a:cubicBezTo>
                  <a:cubicBezTo>
                    <a:pt x="957117" y="593797"/>
                    <a:pt x="728607" y="393367"/>
                    <a:pt x="550670" y="269737"/>
                  </a:cubicBezTo>
                  <a:cubicBezTo>
                    <a:pt x="372733" y="146107"/>
                    <a:pt x="0" y="0"/>
                    <a:pt x="0" y="0"/>
                  </a:cubicBezTo>
                </a:path>
              </a:pathLst>
            </a:custGeom>
            <a:noFill/>
            <a:ln w="31750">
              <a:solidFill>
                <a:srgbClr val="FF66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ja-JP" altLang="en-US"/>
            </a:p>
          </p:txBody>
        </p:sp>
        <p:sp>
          <p:nvSpPr>
            <p:cNvPr id="59402" name="Freeform 7"/>
            <p:cNvSpPr>
              <a:spLocks/>
            </p:cNvSpPr>
            <p:nvPr/>
          </p:nvSpPr>
          <p:spPr bwMode="auto">
            <a:xfrm>
              <a:off x="2468799" y="3170237"/>
              <a:ext cx="451721" cy="1828800"/>
            </a:xfrm>
            <a:custGeom>
              <a:avLst/>
              <a:gdLst>
                <a:gd name="T0" fmla="*/ 9 w 1213721"/>
                <a:gd name="T1" fmla="*/ 279740921 h 1157623"/>
                <a:gd name="T2" fmla="*/ 7 w 1213721"/>
                <a:gd name="T3" fmla="*/ 179251492 h 1157623"/>
                <a:gd name="T4" fmla="*/ 4 w 1213721"/>
                <a:gd name="T5" fmla="*/ 65182260 h 1157623"/>
                <a:gd name="T6" fmla="*/ 0 w 1213721"/>
                <a:gd name="T7" fmla="*/ 0 h 1157623"/>
                <a:gd name="T8" fmla="*/ 0 w 1213721"/>
                <a:gd name="T9" fmla="*/ 0 h 11576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721" h="1157623">
                  <a:moveTo>
                    <a:pt x="1213721" y="1157623"/>
                  </a:moveTo>
                  <a:cubicBezTo>
                    <a:pt x="1195927" y="1023691"/>
                    <a:pt x="1178133" y="889759"/>
                    <a:pt x="1067625" y="741778"/>
                  </a:cubicBezTo>
                  <a:cubicBezTo>
                    <a:pt x="957117" y="593797"/>
                    <a:pt x="728607" y="393367"/>
                    <a:pt x="550670" y="269737"/>
                  </a:cubicBezTo>
                  <a:cubicBezTo>
                    <a:pt x="372733" y="146107"/>
                    <a:pt x="0" y="0"/>
                    <a:pt x="0" y="0"/>
                  </a:cubicBezTo>
                </a:path>
              </a:pathLst>
            </a:custGeom>
            <a:noFill/>
            <a:ln w="31750">
              <a:solidFill>
                <a:srgbClr val="FF66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ja-JP" altLang="en-US"/>
            </a:p>
          </p:txBody>
        </p:sp>
        <p:sp>
          <p:nvSpPr>
            <p:cNvPr id="59403" name="Freeform 8"/>
            <p:cNvSpPr>
              <a:spLocks/>
            </p:cNvSpPr>
            <p:nvPr/>
          </p:nvSpPr>
          <p:spPr bwMode="auto">
            <a:xfrm>
              <a:off x="3306999" y="2865437"/>
              <a:ext cx="290549" cy="1828800"/>
            </a:xfrm>
            <a:custGeom>
              <a:avLst/>
              <a:gdLst>
                <a:gd name="T0" fmla="*/ 0 w 1213721"/>
                <a:gd name="T1" fmla="*/ 279740921 h 1157623"/>
                <a:gd name="T2" fmla="*/ 0 w 1213721"/>
                <a:gd name="T3" fmla="*/ 179251492 h 1157623"/>
                <a:gd name="T4" fmla="*/ 0 w 1213721"/>
                <a:gd name="T5" fmla="*/ 65182260 h 1157623"/>
                <a:gd name="T6" fmla="*/ 0 w 1213721"/>
                <a:gd name="T7" fmla="*/ 0 h 1157623"/>
                <a:gd name="T8" fmla="*/ 0 w 1213721"/>
                <a:gd name="T9" fmla="*/ 0 h 11576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721" h="1157623">
                  <a:moveTo>
                    <a:pt x="1213721" y="1157623"/>
                  </a:moveTo>
                  <a:cubicBezTo>
                    <a:pt x="1195927" y="1023691"/>
                    <a:pt x="1178133" y="889759"/>
                    <a:pt x="1067625" y="741778"/>
                  </a:cubicBezTo>
                  <a:cubicBezTo>
                    <a:pt x="957117" y="593797"/>
                    <a:pt x="728607" y="393367"/>
                    <a:pt x="550670" y="269737"/>
                  </a:cubicBezTo>
                  <a:cubicBezTo>
                    <a:pt x="372733" y="146107"/>
                    <a:pt x="0" y="0"/>
                    <a:pt x="0" y="0"/>
                  </a:cubicBezTo>
                </a:path>
              </a:pathLst>
            </a:custGeom>
            <a:noFill/>
            <a:ln w="31750">
              <a:solidFill>
                <a:srgbClr val="FF66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ja-JP" altLang="en-US"/>
            </a:p>
          </p:txBody>
        </p:sp>
        <p:sp>
          <p:nvSpPr>
            <p:cNvPr id="59404" name="Freeform 9"/>
            <p:cNvSpPr>
              <a:spLocks/>
            </p:cNvSpPr>
            <p:nvPr/>
          </p:nvSpPr>
          <p:spPr bwMode="auto">
            <a:xfrm>
              <a:off x="563799" y="5380037"/>
              <a:ext cx="680321" cy="533400"/>
            </a:xfrm>
            <a:custGeom>
              <a:avLst/>
              <a:gdLst>
                <a:gd name="T0" fmla="*/ 1168 w 1213721"/>
                <a:gd name="T1" fmla="*/ 106 h 1157623"/>
                <a:gd name="T2" fmla="*/ 1027 w 1213721"/>
                <a:gd name="T3" fmla="*/ 68 h 1157623"/>
                <a:gd name="T4" fmla="*/ 530 w 1213721"/>
                <a:gd name="T5" fmla="*/ 25 h 1157623"/>
                <a:gd name="T6" fmla="*/ 0 w 1213721"/>
                <a:gd name="T7" fmla="*/ 0 h 1157623"/>
                <a:gd name="T8" fmla="*/ 0 w 1213721"/>
                <a:gd name="T9" fmla="*/ 0 h 11576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3721" h="1157623">
                  <a:moveTo>
                    <a:pt x="1213721" y="1157623"/>
                  </a:moveTo>
                  <a:cubicBezTo>
                    <a:pt x="1195927" y="1023691"/>
                    <a:pt x="1178133" y="889759"/>
                    <a:pt x="1067625" y="741778"/>
                  </a:cubicBezTo>
                  <a:cubicBezTo>
                    <a:pt x="957117" y="593797"/>
                    <a:pt x="728607" y="393367"/>
                    <a:pt x="550670" y="269737"/>
                  </a:cubicBezTo>
                  <a:cubicBezTo>
                    <a:pt x="372733" y="146107"/>
                    <a:pt x="0" y="0"/>
                    <a:pt x="0" y="0"/>
                  </a:cubicBezTo>
                </a:path>
              </a:pathLst>
            </a:custGeom>
            <a:noFill/>
            <a:ln w="31750">
              <a:solidFill>
                <a:srgbClr val="FF66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ja-JP" altLang="en-US"/>
            </a:p>
          </p:txBody>
        </p:sp>
        <p:pic>
          <p:nvPicPr>
            <p:cNvPr id="59405" name="Picture 12" descr="latex-image-1.pdf"/>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49312" y="2560637"/>
              <a:ext cx="1230714" cy="522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9406" name="Group 26"/>
            <p:cNvGrpSpPr>
              <a:grpSpLocks/>
            </p:cNvGrpSpPr>
            <p:nvPr/>
          </p:nvGrpSpPr>
          <p:grpSpPr bwMode="auto">
            <a:xfrm rot="7437400">
              <a:off x="2296502" y="3944599"/>
              <a:ext cx="1696907" cy="1406309"/>
              <a:chOff x="1875574" y="339631"/>
              <a:chExt cx="2147378" cy="2982734"/>
            </a:xfrm>
          </p:grpSpPr>
          <p:cxnSp>
            <p:nvCxnSpPr>
              <p:cNvPr id="15" name="Straight Connector 14"/>
              <p:cNvCxnSpPr>
                <a:cxnSpLocks noChangeShapeType="1"/>
              </p:cNvCxnSpPr>
              <p:nvPr/>
            </p:nvCxnSpPr>
            <p:spPr bwMode="auto">
              <a:xfrm rot="14162600" flipH="1">
                <a:off x="1152554" y="1065374"/>
                <a:ext cx="2983663" cy="1539084"/>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6" name="Oval 15"/>
              <p:cNvSpPr>
                <a:spLocks noChangeAspect="1"/>
              </p:cNvSpPr>
              <p:nvPr/>
            </p:nvSpPr>
            <p:spPr bwMode="auto">
              <a:xfrm rot="1027821">
                <a:off x="3419370" y="2297012"/>
                <a:ext cx="602774" cy="80822"/>
              </a:xfrm>
              <a:prstGeom prst="ellipse">
                <a:avLst/>
              </a:prstGeom>
              <a:solidFill>
                <a:srgbClr val="FF0000">
                  <a:alpha val="61176"/>
                </a:srgbClr>
              </a:solidFill>
              <a:ln w="9525">
                <a:solidFill>
                  <a:srgbClr val="FF0000"/>
                </a:solidFill>
                <a:round/>
                <a:headEnd/>
                <a:tailEnd/>
              </a:ln>
              <a:effectLst>
                <a:outerShdw blurRad="40000" dist="23000" dir="5400000" rotWithShape="0">
                  <a:srgbClr val="808080">
                    <a:alpha val="34999"/>
                  </a:srgbClr>
                </a:outerShdw>
              </a:effectLst>
            </p:spPr>
            <p:txBody>
              <a:bodyPr anchor="ctr"/>
              <a:lstStyle/>
              <a:p>
                <a:pPr algn="ctr" hangingPunct="0">
                  <a:lnSpc>
                    <a:spcPct val="93000"/>
                  </a:lnSpc>
                  <a:buClr>
                    <a:srgbClr val="000000"/>
                  </a:buClr>
                  <a:buSzPct val="100000"/>
                  <a:buFont typeface="Times New Roman" pitchFamily="18" charset="0"/>
                  <a:buNone/>
                  <a:defRPr/>
                </a:pPr>
                <a:endParaRPr lang="en-US" sz="1600">
                  <a:solidFill>
                    <a:srgbClr val="FFFFFF"/>
                  </a:solidFill>
                </a:endParaRPr>
              </a:p>
            </p:txBody>
          </p:sp>
        </p:grpSp>
        <p:sp>
          <p:nvSpPr>
            <p:cNvPr id="59407" name="TextBox 18"/>
            <p:cNvSpPr txBox="1">
              <a:spLocks noChangeArrowheads="1"/>
            </p:cNvSpPr>
            <p:nvPr/>
          </p:nvSpPr>
          <p:spPr bwMode="auto">
            <a:xfrm>
              <a:off x="3974881" y="3550081"/>
              <a:ext cx="303431" cy="382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hangingPunct="0">
                <a:lnSpc>
                  <a:spcPct val="93000"/>
                </a:lnSpc>
                <a:buClr>
                  <a:srgbClr val="000000"/>
                </a:buClr>
                <a:buSzPct val="100000"/>
                <a:buFont typeface="Times New Roman" pitchFamily="18" charset="0"/>
                <a:buNone/>
              </a:pPr>
              <a:r>
                <a:rPr lang="es-MX" altLang="ja-JP" i="1">
                  <a:solidFill>
                    <a:srgbClr val="FF6600"/>
                  </a:solidFill>
                </a:rPr>
                <a:t>γ</a:t>
              </a:r>
            </a:p>
          </p:txBody>
        </p:sp>
      </p:grpSp>
      <p:sp>
        <p:nvSpPr>
          <p:cNvPr id="59398" name="Text Box 38"/>
          <p:cNvSpPr txBox="1">
            <a:spLocks noChangeArrowheads="1"/>
          </p:cNvSpPr>
          <p:nvPr/>
        </p:nvSpPr>
        <p:spPr bwMode="auto">
          <a:xfrm>
            <a:off x="7119361" y="6536847"/>
            <a:ext cx="1778031" cy="246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altLang="ja-JP" sz="1000" b="1">
                <a:solidFill>
                  <a:srgbClr val="0000FF"/>
                </a:solidFill>
              </a:rPr>
              <a:t>G. Medina Tanco - ICN/UNAM</a:t>
            </a:r>
          </a:p>
        </p:txBody>
      </p:sp>
    </p:spTree>
    <p:extLst>
      <p:ext uri="{BB962C8B-B14F-4D97-AF65-F5344CB8AC3E}">
        <p14:creationId xmlns:p14="http://schemas.microsoft.com/office/powerpoint/2010/main" xmlns="" val="162800287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a:spLocks noChangeArrowheads="1"/>
          </p:cNvSpPr>
          <p:nvPr/>
        </p:nvSpPr>
        <p:spPr bwMode="auto">
          <a:xfrm>
            <a:off x="1908000" y="1728182"/>
            <a:ext cx="5328000" cy="5129819"/>
          </a:xfrm>
          <a:prstGeom prst="ellipse">
            <a:avLst/>
          </a:prstGeom>
          <a:gradFill rotWithShape="1">
            <a:gsLst>
              <a:gs pos="0">
                <a:srgbClr val="EDFFF8"/>
              </a:gs>
              <a:gs pos="64999">
                <a:srgbClr val="D4FFEE"/>
              </a:gs>
              <a:gs pos="100000">
                <a:srgbClr val="C3FFE8"/>
              </a:gs>
            </a:gsLst>
            <a:lin ang="5400000" scaled="1"/>
          </a:gradFill>
          <a:ln w="9525">
            <a:solidFill>
              <a:srgbClr val="A5DEC6"/>
            </a:solidFill>
            <a:round/>
            <a:headEnd/>
            <a:tailEnd/>
          </a:ln>
          <a:effectLst>
            <a:outerShdw blurRad="40000" dist="20000" dir="5400000" rotWithShape="0">
              <a:srgbClr val="808080">
                <a:alpha val="37999"/>
              </a:srgbClr>
            </a:outerShdw>
          </a:effectLst>
        </p:spPr>
        <p:txBody>
          <a:bodyPr lIns="82945" tIns="41473" rIns="82945" bIns="41473" anchor="ctr"/>
          <a:lstStyle/>
          <a:p>
            <a:pPr algn="ctr" hangingPunct="0">
              <a:lnSpc>
                <a:spcPct val="93000"/>
              </a:lnSpc>
              <a:buClr>
                <a:srgbClr val="000000"/>
              </a:buClr>
              <a:buSzPct val="100000"/>
              <a:buFont typeface="Times New Roman" pitchFamily="18" charset="0"/>
              <a:buNone/>
              <a:defRPr/>
            </a:pPr>
            <a:endParaRPr lang="en-US" sz="1600">
              <a:solidFill>
                <a:srgbClr val="000000"/>
              </a:solidFill>
            </a:endParaRPr>
          </a:p>
        </p:txBody>
      </p:sp>
      <p:grpSp>
        <p:nvGrpSpPr>
          <p:cNvPr id="29702" name="Group 41"/>
          <p:cNvGrpSpPr>
            <a:grpSpLocks/>
          </p:cNvGrpSpPr>
          <p:nvPr/>
        </p:nvGrpSpPr>
        <p:grpSpPr bwMode="auto">
          <a:xfrm>
            <a:off x="3563687" y="387153"/>
            <a:ext cx="2088114" cy="2321895"/>
            <a:chOff x="3347864" y="387134"/>
            <a:chExt cx="2088232" cy="2321786"/>
          </a:xfrm>
          <a:solidFill>
            <a:srgbClr val="FFFF00"/>
          </a:solidFill>
        </p:grpSpPr>
        <p:pic>
          <p:nvPicPr>
            <p:cNvPr id="29728" name="Picture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021112">
              <a:off x="3851920" y="387134"/>
              <a:ext cx="897431" cy="69347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1" name="Isosceles Triangle 40"/>
            <p:cNvSpPr/>
            <p:nvPr/>
          </p:nvSpPr>
          <p:spPr>
            <a:xfrm>
              <a:off x="3348115" y="765139"/>
              <a:ext cx="2087680" cy="1943009"/>
            </a:xfrm>
            <a:prstGeom prst="triangl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hangingPunct="0">
                <a:lnSpc>
                  <a:spcPct val="93000"/>
                </a:lnSpc>
                <a:buClr>
                  <a:srgbClr val="000000"/>
                </a:buClr>
                <a:buSzPct val="100000"/>
                <a:buFont typeface="Times New Roman" charset="0"/>
                <a:buNone/>
                <a:defRPr/>
              </a:pPr>
              <a:endParaRPr lang="en-US" sz="1600"/>
            </a:p>
          </p:txBody>
        </p:sp>
      </p:grpSp>
      <p:pic>
        <p:nvPicPr>
          <p:cNvPr id="60420" name="Picture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00640" y="2322965"/>
            <a:ext cx="3906720" cy="3941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0421" name="Group 26"/>
          <p:cNvGrpSpPr>
            <a:grpSpLocks/>
          </p:cNvGrpSpPr>
          <p:nvPr/>
        </p:nvGrpSpPr>
        <p:grpSpPr bwMode="auto">
          <a:xfrm rot="-849167">
            <a:off x="2198880" y="1801630"/>
            <a:ext cx="2619360" cy="747438"/>
            <a:chOff x="1403648" y="1628800"/>
            <a:chExt cx="2618621" cy="746561"/>
          </a:xfrm>
        </p:grpSpPr>
        <p:cxnSp>
          <p:nvCxnSpPr>
            <p:cNvPr id="26" name="Straight Connector 25"/>
            <p:cNvCxnSpPr>
              <a:cxnSpLocks noChangeShapeType="1"/>
            </p:cNvCxnSpPr>
            <p:nvPr/>
          </p:nvCxnSpPr>
          <p:spPr bwMode="auto">
            <a:xfrm>
              <a:off x="1392819" y="1617427"/>
              <a:ext cx="2376770" cy="719231"/>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8" name="Oval 27"/>
            <p:cNvSpPr>
              <a:spLocks noChangeAspect="1"/>
            </p:cNvSpPr>
            <p:nvPr/>
          </p:nvSpPr>
          <p:spPr bwMode="auto">
            <a:xfrm rot="1027821">
              <a:off x="3408418" y="2282008"/>
              <a:ext cx="603189" cy="80554"/>
            </a:xfrm>
            <a:prstGeom prst="ellipse">
              <a:avLst/>
            </a:prstGeom>
            <a:solidFill>
              <a:srgbClr val="FF0000">
                <a:alpha val="61176"/>
              </a:srgbClr>
            </a:solidFill>
            <a:ln w="9525">
              <a:solidFill>
                <a:srgbClr val="FF0000"/>
              </a:solidFill>
              <a:round/>
              <a:headEnd/>
              <a:tailEnd/>
            </a:ln>
            <a:effectLst>
              <a:outerShdw blurRad="40000" dist="23000" dir="5400000" rotWithShape="0">
                <a:srgbClr val="808080">
                  <a:alpha val="34999"/>
                </a:srgbClr>
              </a:outerShdw>
            </a:effectLst>
          </p:spPr>
          <p:txBody>
            <a:bodyPr anchor="ctr"/>
            <a:lstStyle/>
            <a:p>
              <a:pPr algn="ctr" hangingPunct="0">
                <a:lnSpc>
                  <a:spcPct val="93000"/>
                </a:lnSpc>
                <a:buClr>
                  <a:srgbClr val="000000"/>
                </a:buClr>
                <a:buSzPct val="100000"/>
                <a:buFont typeface="Times New Roman" pitchFamily="18" charset="0"/>
                <a:buNone/>
                <a:defRPr/>
              </a:pPr>
              <a:endParaRPr lang="en-US" sz="1600">
                <a:solidFill>
                  <a:srgbClr val="FFFFFF"/>
                </a:solidFill>
              </a:endParaRPr>
            </a:p>
          </p:txBody>
        </p:sp>
      </p:grpSp>
      <p:sp>
        <p:nvSpPr>
          <p:cNvPr id="60422" name="TextBox 48"/>
          <p:cNvSpPr txBox="1">
            <a:spLocks noChangeArrowheads="1"/>
          </p:cNvSpPr>
          <p:nvPr/>
        </p:nvSpPr>
        <p:spPr bwMode="auto">
          <a:xfrm>
            <a:off x="148320" y="83529"/>
            <a:ext cx="4608000" cy="37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spAutoFit/>
          </a:bodyPr>
          <a:lstStyle/>
          <a:p>
            <a:pPr>
              <a:lnSpc>
                <a:spcPct val="93000"/>
              </a:lnSpc>
              <a:buClr>
                <a:srgbClr val="000000"/>
              </a:buClr>
              <a:buSzPct val="100000"/>
              <a:buFont typeface="Times New Roman" pitchFamily="18" charset="0"/>
              <a:buNone/>
            </a:pPr>
            <a:r>
              <a:rPr lang="es-ES" altLang="ja-JP" sz="2000" b="1">
                <a:solidFill>
                  <a:srgbClr val="FF0000"/>
                </a:solidFill>
                <a:latin typeface="Arial Rounded MT Bold" pitchFamily="34" charset="0"/>
              </a:rPr>
              <a:t>Neutrinos from space</a:t>
            </a:r>
          </a:p>
        </p:txBody>
      </p:sp>
      <p:grpSp>
        <p:nvGrpSpPr>
          <p:cNvPr id="60423" name="Group 26"/>
          <p:cNvGrpSpPr>
            <a:grpSpLocks/>
          </p:cNvGrpSpPr>
          <p:nvPr/>
        </p:nvGrpSpPr>
        <p:grpSpPr bwMode="auto">
          <a:xfrm rot="-796144">
            <a:off x="1637281" y="1733942"/>
            <a:ext cx="2162880" cy="578941"/>
            <a:chOff x="1403648" y="1628800"/>
            <a:chExt cx="2618621" cy="746561"/>
          </a:xfrm>
        </p:grpSpPr>
        <p:cxnSp>
          <p:nvCxnSpPr>
            <p:cNvPr id="18" name="Straight Connector 17"/>
            <p:cNvCxnSpPr>
              <a:cxnSpLocks noChangeShapeType="1"/>
            </p:cNvCxnSpPr>
            <p:nvPr/>
          </p:nvCxnSpPr>
          <p:spPr bwMode="auto">
            <a:xfrm>
              <a:off x="1403481" y="1628468"/>
              <a:ext cx="2376285" cy="718705"/>
            </a:xfrm>
            <a:prstGeom prst="line">
              <a:avLst/>
            </a:prstGeom>
            <a:noFill/>
            <a:ln w="25400">
              <a:solidFill>
                <a:schemeClr val="accent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0" name="Oval 19"/>
            <p:cNvSpPr>
              <a:spLocks noChangeAspect="1"/>
            </p:cNvSpPr>
            <p:nvPr/>
          </p:nvSpPr>
          <p:spPr bwMode="auto">
            <a:xfrm rot="1027821">
              <a:off x="3410977" y="2277179"/>
              <a:ext cx="603224" cy="79855"/>
            </a:xfrm>
            <a:prstGeom prst="ellipse">
              <a:avLst/>
            </a:prstGeom>
            <a:gradFill rotWithShape="1">
              <a:gsLst>
                <a:gs pos="0">
                  <a:srgbClr val="8B8BFF"/>
                </a:gs>
                <a:gs pos="100000">
                  <a:srgbClr val="1C1CE3"/>
                </a:gs>
              </a:gsLst>
              <a:lin ang="5400000"/>
            </a:gradFill>
            <a:ln w="9525">
              <a:solidFill>
                <a:srgbClr val="2E2ECB"/>
              </a:solidFill>
              <a:round/>
              <a:headEnd/>
              <a:tailEnd/>
            </a:ln>
            <a:effectLst>
              <a:outerShdw blurRad="40000" dist="23000" dir="5400000" rotWithShape="0">
                <a:srgbClr val="808080">
                  <a:alpha val="34999"/>
                </a:srgbClr>
              </a:outerShdw>
            </a:effectLst>
          </p:spPr>
          <p:txBody>
            <a:bodyPr anchor="ctr"/>
            <a:lstStyle/>
            <a:p>
              <a:pPr algn="ctr" hangingPunct="0">
                <a:lnSpc>
                  <a:spcPct val="93000"/>
                </a:lnSpc>
                <a:buClr>
                  <a:srgbClr val="000000"/>
                </a:buClr>
                <a:buSzPct val="100000"/>
                <a:buFont typeface="Times New Roman" pitchFamily="18" charset="0"/>
                <a:buNone/>
                <a:defRPr/>
              </a:pPr>
              <a:endParaRPr lang="en-US" sz="1600">
                <a:solidFill>
                  <a:srgbClr val="FFFFFF"/>
                </a:solidFill>
              </a:endParaRPr>
            </a:p>
          </p:txBody>
        </p:sp>
      </p:grpSp>
      <p:sp>
        <p:nvSpPr>
          <p:cNvPr id="60424" name="TextBox 1"/>
          <p:cNvSpPr txBox="1">
            <a:spLocks noChangeArrowheads="1"/>
          </p:cNvSpPr>
          <p:nvPr/>
        </p:nvSpPr>
        <p:spPr bwMode="auto">
          <a:xfrm>
            <a:off x="977761" y="1657615"/>
            <a:ext cx="1404515" cy="312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s-MX" altLang="ja-JP" sz="1600">
                <a:solidFill>
                  <a:srgbClr val="0000FF"/>
                </a:solidFill>
              </a:rPr>
              <a:t>proton / nuclei</a:t>
            </a:r>
          </a:p>
        </p:txBody>
      </p:sp>
      <p:sp>
        <p:nvSpPr>
          <p:cNvPr id="60425" name="TextBox 20"/>
          <p:cNvSpPr txBox="1">
            <a:spLocks noChangeArrowheads="1"/>
          </p:cNvSpPr>
          <p:nvPr/>
        </p:nvSpPr>
        <p:spPr bwMode="auto">
          <a:xfrm>
            <a:off x="1254241" y="2003251"/>
            <a:ext cx="888861" cy="312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s-MX" altLang="ja-JP" sz="1600">
                <a:solidFill>
                  <a:srgbClr val="FF0000"/>
                </a:solidFill>
              </a:rPr>
              <a:t>neutrino</a:t>
            </a:r>
          </a:p>
        </p:txBody>
      </p:sp>
      <p:sp>
        <p:nvSpPr>
          <p:cNvPr id="60426" name="Text Box 38"/>
          <p:cNvSpPr txBox="1">
            <a:spLocks noChangeArrowheads="1"/>
          </p:cNvSpPr>
          <p:nvPr/>
        </p:nvSpPr>
        <p:spPr bwMode="auto">
          <a:xfrm>
            <a:off x="7119361" y="6536847"/>
            <a:ext cx="1778031" cy="246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altLang="ja-JP" sz="1000" b="1">
                <a:solidFill>
                  <a:srgbClr val="0000FF"/>
                </a:solidFill>
              </a:rPr>
              <a:t>G. Medina Tanco - ICN/UNAM</a:t>
            </a:r>
          </a:p>
        </p:txBody>
      </p:sp>
    </p:spTree>
    <p:extLst>
      <p:ext uri="{BB962C8B-B14F-4D97-AF65-F5344CB8AC3E}">
        <p14:creationId xmlns:p14="http://schemas.microsoft.com/office/powerpoint/2010/main" xmlns="" val="184305341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NuTauNuElPr_logXmax_e20_th85deg.eps"/>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4240" y="1009547"/>
            <a:ext cx="6531840" cy="4689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 name="Rectangle 2"/>
          <p:cNvSpPr>
            <a:spLocks noChangeArrowheads="1"/>
          </p:cNvSpPr>
          <p:nvPr/>
        </p:nvSpPr>
        <p:spPr bwMode="auto">
          <a:xfrm>
            <a:off x="1945440" y="5916141"/>
            <a:ext cx="5326560" cy="554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spAutoFit/>
          </a:bodyPr>
          <a:lstStyle/>
          <a:p>
            <a:pPr hangingPunct="0">
              <a:lnSpc>
                <a:spcPct val="93000"/>
              </a:lnSpc>
              <a:buClr>
                <a:srgbClr val="000000"/>
              </a:buClr>
              <a:buSzPct val="100000"/>
              <a:buFont typeface="Times New Roman" pitchFamily="18" charset="0"/>
              <a:buNone/>
            </a:pPr>
            <a:r>
              <a:rPr lang="es-MX" altLang="ja-JP" sz="1600">
                <a:solidFill>
                  <a:srgbClr val="0000FF"/>
                </a:solidFill>
              </a:rPr>
              <a:t>Distribution of the first peak of the profiles for proton and neutrinos of E = 10</a:t>
            </a:r>
            <a:r>
              <a:rPr lang="es-MX" altLang="ja-JP" sz="1600" baseline="30000">
                <a:solidFill>
                  <a:srgbClr val="0000FF"/>
                </a:solidFill>
              </a:rPr>
              <a:t>20</a:t>
            </a:r>
            <a:r>
              <a:rPr lang="es-MX" altLang="ja-JP" sz="1600">
                <a:solidFill>
                  <a:srgbClr val="0000FF"/>
                </a:solidFill>
              </a:rPr>
              <a:t> eV and </a:t>
            </a:r>
            <a:r>
              <a:rPr lang="es-MX" altLang="ja-JP" sz="1600">
                <a:solidFill>
                  <a:srgbClr val="0000FF"/>
                </a:solidFill>
                <a:latin typeface="Symbol" pitchFamily="18" charset="2"/>
              </a:rPr>
              <a:t>θ</a:t>
            </a:r>
            <a:r>
              <a:rPr lang="es-MX" altLang="ja-JP" sz="1600">
                <a:solidFill>
                  <a:srgbClr val="0000FF"/>
                </a:solidFill>
              </a:rPr>
              <a:t>= 85</a:t>
            </a:r>
            <a:r>
              <a:rPr lang="es-MX" altLang="ja-JP" sz="1600" baseline="30000">
                <a:solidFill>
                  <a:srgbClr val="0000FF"/>
                </a:solidFill>
              </a:rPr>
              <a:t>o</a:t>
            </a:r>
            <a:r>
              <a:rPr lang="es-MX" altLang="ja-JP" sz="1600">
                <a:solidFill>
                  <a:srgbClr val="0000FF"/>
                </a:solidFill>
              </a:rPr>
              <a:t>.</a:t>
            </a:r>
          </a:p>
        </p:txBody>
      </p:sp>
      <p:sp>
        <p:nvSpPr>
          <p:cNvPr id="61444" name="Text Box 1"/>
          <p:cNvSpPr txBox="1">
            <a:spLocks noChangeArrowheads="1"/>
          </p:cNvSpPr>
          <p:nvPr/>
        </p:nvSpPr>
        <p:spPr bwMode="auto">
          <a:xfrm>
            <a:off x="217440" y="180020"/>
            <a:ext cx="7712640" cy="393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2452" rIns="81639" bIns="42452">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9pPr>
          </a:lstStyle>
          <a:p>
            <a:pPr eaLnBrk="1" hangingPunct="1">
              <a:spcBef>
                <a:spcPts val="1587"/>
              </a:spcBef>
              <a:buClr>
                <a:srgbClr val="000000"/>
              </a:buClr>
              <a:buSzPct val="100000"/>
            </a:pPr>
            <a:r>
              <a:rPr lang="en-US" altLang="ja-JP" sz="2000" b="1">
                <a:solidFill>
                  <a:srgbClr val="FF0000"/>
                </a:solidFill>
                <a:latin typeface="Arial Rounded MT Bold" pitchFamily="34" charset="0"/>
              </a:rPr>
              <a:t>Neutrino discrimination: down-going neutrinos</a:t>
            </a:r>
            <a:endParaRPr lang="en-US" altLang="ja-JP" sz="2000" b="1" baseline="-25000">
              <a:solidFill>
                <a:srgbClr val="FF0000"/>
              </a:solidFill>
              <a:latin typeface="Symbol" pitchFamily="18" charset="2"/>
            </a:endParaRPr>
          </a:p>
        </p:txBody>
      </p:sp>
      <p:sp>
        <p:nvSpPr>
          <p:cNvPr id="5" name="TextBox 4"/>
          <p:cNvSpPr txBox="1"/>
          <p:nvPr/>
        </p:nvSpPr>
        <p:spPr>
          <a:xfrm>
            <a:off x="5093482" y="1167964"/>
            <a:ext cx="2115159" cy="226872"/>
          </a:xfrm>
          <a:prstGeom prst="rect">
            <a:avLst/>
          </a:prstGeom>
          <a:noFill/>
        </p:spPr>
        <p:txBody>
          <a:bodyPr wrap="none" lIns="82945" tIns="41473" rIns="82945" bIns="41473">
            <a:spAutoFit/>
          </a:bodyPr>
          <a:lstStyle/>
          <a:p>
            <a:pPr algn="r" hangingPunct="0">
              <a:lnSpc>
                <a:spcPct val="93000"/>
              </a:lnSpc>
              <a:buClr>
                <a:srgbClr val="000000"/>
              </a:buClr>
              <a:buSzPct val="100000"/>
              <a:buFont typeface="Times New Roman" charset="0"/>
              <a:buNone/>
              <a:defRPr/>
            </a:pPr>
            <a:r>
              <a:rPr lang="en-GB" sz="1000" dirty="0" err="1">
                <a:latin typeface="Arial" charset="0"/>
              </a:rPr>
              <a:t>Supanitsky</a:t>
            </a:r>
            <a:r>
              <a:rPr lang="en-GB" sz="1000" dirty="0">
                <a:latin typeface="Arial" charset="0"/>
              </a:rPr>
              <a:t> &amp; Medina-Tanco, 2011</a:t>
            </a:r>
          </a:p>
        </p:txBody>
      </p:sp>
      <p:sp>
        <p:nvSpPr>
          <p:cNvPr id="61446" name="Text Box 38"/>
          <p:cNvSpPr txBox="1">
            <a:spLocks noChangeArrowheads="1"/>
          </p:cNvSpPr>
          <p:nvPr/>
        </p:nvSpPr>
        <p:spPr bwMode="auto">
          <a:xfrm>
            <a:off x="7119361" y="6536847"/>
            <a:ext cx="1778031" cy="246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altLang="ja-JP" sz="1000" b="1">
                <a:solidFill>
                  <a:srgbClr val="0000FF"/>
                </a:solidFill>
              </a:rPr>
              <a:t>G. Medina Tanco - ICN/UNAM</a:t>
            </a:r>
          </a:p>
        </p:txBody>
      </p:sp>
    </p:spTree>
    <p:extLst>
      <p:ext uri="{BB962C8B-B14F-4D97-AF65-F5344CB8AC3E}">
        <p14:creationId xmlns:p14="http://schemas.microsoft.com/office/powerpoint/2010/main" xmlns="" val="19979520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70400" y="885694"/>
            <a:ext cx="7613280" cy="5571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TextBox 3"/>
          <p:cNvSpPr txBox="1">
            <a:spLocks noChangeArrowheads="1"/>
          </p:cNvSpPr>
          <p:nvPr/>
        </p:nvSpPr>
        <p:spPr bwMode="auto">
          <a:xfrm>
            <a:off x="5766129" y="871292"/>
            <a:ext cx="2538351" cy="212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algn="r" hangingPunct="0">
              <a:lnSpc>
                <a:spcPct val="93000"/>
              </a:lnSpc>
              <a:buClr>
                <a:srgbClr val="000000"/>
              </a:buClr>
              <a:buSzPct val="100000"/>
              <a:buFont typeface="Times New Roman" pitchFamily="18" charset="0"/>
              <a:buNone/>
            </a:pPr>
            <a:r>
              <a:rPr lang="en-GB" altLang="ja-JP" sz="900"/>
              <a:t>Supanitsky &amp; Medina-Tanco, Astropart. Phys. 2011</a:t>
            </a:r>
          </a:p>
        </p:txBody>
      </p:sp>
      <p:grpSp>
        <p:nvGrpSpPr>
          <p:cNvPr id="62468" name="Group 5"/>
          <p:cNvGrpSpPr>
            <a:grpSpLocks/>
          </p:cNvGrpSpPr>
          <p:nvPr/>
        </p:nvGrpSpPr>
        <p:grpSpPr bwMode="auto">
          <a:xfrm>
            <a:off x="217440" y="201621"/>
            <a:ext cx="7712640" cy="402291"/>
            <a:chOff x="239712" y="222569"/>
            <a:chExt cx="8502649" cy="443124"/>
          </a:xfrm>
        </p:grpSpPr>
        <p:sp>
          <p:nvSpPr>
            <p:cNvPr id="62470" name="Text Box 1"/>
            <p:cNvSpPr txBox="1">
              <a:spLocks noChangeArrowheads="1"/>
            </p:cNvSpPr>
            <p:nvPr/>
          </p:nvSpPr>
          <p:spPr bwMode="auto">
            <a:xfrm>
              <a:off x="239712" y="222569"/>
              <a:ext cx="8502649" cy="443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9pPr>
            </a:lstStyle>
            <a:p>
              <a:pPr eaLnBrk="1" hangingPunct="1">
                <a:spcBef>
                  <a:spcPts val="1587"/>
                </a:spcBef>
                <a:buClr>
                  <a:srgbClr val="000000"/>
                </a:buClr>
                <a:buSzPct val="100000"/>
              </a:pPr>
              <a:r>
                <a:rPr lang="en-US" altLang="ja-JP" sz="2000" b="1">
                  <a:solidFill>
                    <a:srgbClr val="FF0000"/>
                  </a:solidFill>
                  <a:latin typeface="Arial Rounded MT Bold" pitchFamily="34" charset="0"/>
                </a:rPr>
                <a:t>Inclined down-going </a:t>
              </a:r>
              <a:r>
                <a:rPr lang="en-US" altLang="ja-JP" sz="2000" b="1">
                  <a:solidFill>
                    <a:srgbClr val="FF0000"/>
                  </a:solidFill>
                  <a:latin typeface="Symbol" pitchFamily="18" charset="2"/>
                </a:rPr>
                <a:t>      </a:t>
              </a:r>
              <a:r>
                <a:rPr lang="en-US" altLang="ja-JP" sz="2000" b="1" baseline="-25000">
                  <a:solidFill>
                    <a:srgbClr val="FF0000"/>
                  </a:solidFill>
                  <a:latin typeface="Arial Rounded MT Bold" pitchFamily="34" charset="0"/>
                </a:rPr>
                <a:t> </a:t>
              </a:r>
              <a:r>
                <a:rPr lang="en-US" altLang="ja-JP" sz="2000" b="1">
                  <a:solidFill>
                    <a:srgbClr val="FF0000"/>
                  </a:solidFill>
                  <a:latin typeface="Arial Rounded MT Bold" pitchFamily="34" charset="0"/>
                </a:rPr>
                <a:t>             discrimination</a:t>
              </a:r>
              <a:endParaRPr lang="en-US" altLang="ja-JP" sz="2000" b="1" baseline="-25000">
                <a:solidFill>
                  <a:srgbClr val="FF0000"/>
                </a:solidFill>
                <a:latin typeface="Symbol" pitchFamily="18" charset="2"/>
              </a:endParaRPr>
            </a:p>
          </p:txBody>
        </p:sp>
        <p:pic>
          <p:nvPicPr>
            <p:cNvPr id="62471" name="Picture 4" descr="latex-image-1.pd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35312" y="378497"/>
              <a:ext cx="1070211" cy="225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2469" name="Text Box 38"/>
          <p:cNvSpPr txBox="1">
            <a:spLocks noChangeArrowheads="1"/>
          </p:cNvSpPr>
          <p:nvPr/>
        </p:nvSpPr>
        <p:spPr bwMode="auto">
          <a:xfrm>
            <a:off x="7119361" y="6536847"/>
            <a:ext cx="1778031" cy="246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altLang="ja-JP" sz="1000" b="1">
                <a:solidFill>
                  <a:srgbClr val="0000FF"/>
                </a:solidFill>
              </a:rPr>
              <a:t>G. Medina Tanco - ICN/UNAM</a:t>
            </a:r>
          </a:p>
        </p:txBody>
      </p:sp>
    </p:spTree>
    <p:extLst>
      <p:ext uri="{BB962C8B-B14F-4D97-AF65-F5344CB8AC3E}">
        <p14:creationId xmlns:p14="http://schemas.microsoft.com/office/powerpoint/2010/main" xmlns="" val="190345934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3"/>
          <p:cNvSpPr txBox="1">
            <a:spLocks noChangeArrowheads="1"/>
          </p:cNvSpPr>
          <p:nvPr/>
        </p:nvSpPr>
        <p:spPr bwMode="auto">
          <a:xfrm>
            <a:off x="457920" y="305312"/>
            <a:ext cx="4268160" cy="381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nSpc>
                <a:spcPct val="93000"/>
              </a:lnSpc>
              <a:buClr>
                <a:srgbClr val="000000"/>
              </a:buClr>
              <a:buSzPct val="100000"/>
              <a:buFont typeface="Times New Roman" pitchFamily="18" charset="0"/>
              <a:buNone/>
            </a:pPr>
            <a:r>
              <a:rPr lang="en-GB" altLang="ja-JP" sz="2000">
                <a:solidFill>
                  <a:srgbClr val="FF0000"/>
                </a:solidFill>
                <a:latin typeface="Arial Rounded MT Bold" pitchFamily="34" charset="0"/>
              </a:rPr>
              <a:t>LIV for HE electrons and photons</a:t>
            </a:r>
          </a:p>
        </p:txBody>
      </p:sp>
      <p:graphicFrame>
        <p:nvGraphicFramePr>
          <p:cNvPr id="64515" name="Object 2"/>
          <p:cNvGraphicFramePr>
            <a:graphicFrameLocks noChangeAspect="1"/>
          </p:cNvGraphicFramePr>
          <p:nvPr/>
        </p:nvGraphicFramePr>
        <p:xfrm>
          <a:off x="4675681" y="1294696"/>
          <a:ext cx="1419840" cy="420524"/>
        </p:xfrm>
        <a:graphic>
          <a:graphicData uri="http://schemas.openxmlformats.org/presentationml/2006/ole">
            <p:oleObj spid="_x0000_s88070" name="Equation" r:id="rId3" imgW="758520" imgH="219240" progId="">
              <p:embed/>
            </p:oleObj>
          </a:graphicData>
        </a:graphic>
      </p:graphicFrame>
      <p:sp>
        <p:nvSpPr>
          <p:cNvPr id="64516" name="TextBox 5"/>
          <p:cNvSpPr txBox="1">
            <a:spLocks noChangeArrowheads="1"/>
          </p:cNvSpPr>
          <p:nvPr/>
        </p:nvSpPr>
        <p:spPr bwMode="auto">
          <a:xfrm>
            <a:off x="532800" y="2314323"/>
            <a:ext cx="952485" cy="34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nSpc>
                <a:spcPct val="93000"/>
              </a:lnSpc>
              <a:buClr>
                <a:srgbClr val="000000"/>
              </a:buClr>
              <a:buSzPct val="100000"/>
              <a:buFont typeface="Times New Roman" pitchFamily="18" charset="0"/>
              <a:buNone/>
            </a:pPr>
            <a:r>
              <a:rPr lang="en-GB" altLang="ja-JP">
                <a:solidFill>
                  <a:srgbClr val="0000FF"/>
                </a:solidFill>
                <a:latin typeface="Calibri" pitchFamily="34" charset="0"/>
              </a:rPr>
              <a:t>If  </a:t>
            </a:r>
            <a:r>
              <a:rPr lang="en-GB" altLang="ja-JP">
                <a:solidFill>
                  <a:srgbClr val="0000FF"/>
                </a:solidFill>
                <a:latin typeface="Symbol" pitchFamily="18" charset="2"/>
              </a:rPr>
              <a:t>δ </a:t>
            </a:r>
            <a:r>
              <a:rPr lang="en-GB" altLang="ja-JP">
                <a:solidFill>
                  <a:srgbClr val="0000FF"/>
                </a:solidFill>
                <a:latin typeface="Calibri" pitchFamily="34" charset="0"/>
              </a:rPr>
              <a:t>≠ 0 </a:t>
            </a:r>
          </a:p>
        </p:txBody>
      </p:sp>
      <p:cxnSp>
        <p:nvCxnSpPr>
          <p:cNvPr id="8" name="Straight Arrow Connector 7"/>
          <p:cNvCxnSpPr>
            <a:cxnSpLocks noChangeShapeType="1"/>
          </p:cNvCxnSpPr>
          <p:nvPr/>
        </p:nvCxnSpPr>
        <p:spPr bwMode="auto">
          <a:xfrm>
            <a:off x="1408320" y="2494342"/>
            <a:ext cx="420480" cy="1441"/>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graphicFrame>
        <p:nvGraphicFramePr>
          <p:cNvPr id="64518" name="Object 3"/>
          <p:cNvGraphicFramePr>
            <a:graphicFrameLocks noChangeAspect="1"/>
          </p:cNvGraphicFramePr>
          <p:nvPr/>
        </p:nvGraphicFramePr>
        <p:xfrm>
          <a:off x="2057761" y="2285520"/>
          <a:ext cx="1396800" cy="419084"/>
        </p:xfrm>
        <a:graphic>
          <a:graphicData uri="http://schemas.openxmlformats.org/presentationml/2006/ole">
            <p:oleObj spid="_x0000_s88071" name="Equation" r:id="rId4" imgW="749520" imgH="219240" progId="Equation.3">
              <p:embed/>
            </p:oleObj>
          </a:graphicData>
        </a:graphic>
      </p:graphicFrame>
      <p:sp>
        <p:nvSpPr>
          <p:cNvPr id="64519" name="TextBox 10"/>
          <p:cNvSpPr txBox="1">
            <a:spLocks noChangeArrowheads="1"/>
          </p:cNvSpPr>
          <p:nvPr/>
        </p:nvSpPr>
        <p:spPr bwMode="auto">
          <a:xfrm>
            <a:off x="4001760" y="2341686"/>
            <a:ext cx="3857760" cy="614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nSpc>
                <a:spcPct val="93000"/>
              </a:lnSpc>
              <a:buClr>
                <a:srgbClr val="000000"/>
              </a:buClr>
              <a:buSzPct val="100000"/>
              <a:buFont typeface="Times New Roman" pitchFamily="18" charset="0"/>
              <a:buNone/>
            </a:pPr>
            <a:r>
              <a:rPr lang="en-GB" altLang="ja-JP">
                <a:solidFill>
                  <a:srgbClr val="0000FF"/>
                </a:solidFill>
                <a:latin typeface="Calibri" pitchFamily="34" charset="0"/>
              </a:rPr>
              <a:t>is kinematically allowed for all photons</a:t>
            </a:r>
          </a:p>
          <a:p>
            <a:pPr>
              <a:lnSpc>
                <a:spcPct val="93000"/>
              </a:lnSpc>
              <a:buClr>
                <a:srgbClr val="000000"/>
              </a:buClr>
              <a:buSzPct val="100000"/>
              <a:buFont typeface="Times New Roman" pitchFamily="18" charset="0"/>
              <a:buNone/>
            </a:pPr>
            <a:r>
              <a:rPr lang="en-GB" altLang="ja-JP">
                <a:solidFill>
                  <a:srgbClr val="0000FF"/>
                </a:solidFill>
                <a:latin typeface="Calibri" pitchFamily="34" charset="0"/>
              </a:rPr>
              <a:t>with:</a:t>
            </a:r>
          </a:p>
        </p:txBody>
      </p:sp>
      <p:graphicFrame>
        <p:nvGraphicFramePr>
          <p:cNvPr id="64520" name="Object 4"/>
          <p:cNvGraphicFramePr>
            <a:graphicFrameLocks noChangeAspect="1"/>
          </p:cNvGraphicFramePr>
          <p:nvPr/>
        </p:nvGraphicFramePr>
        <p:xfrm>
          <a:off x="5045761" y="2874542"/>
          <a:ext cx="1202400" cy="774801"/>
        </p:xfrm>
        <a:graphic>
          <a:graphicData uri="http://schemas.openxmlformats.org/presentationml/2006/ole">
            <p:oleObj spid="_x0000_s88072" name="Equation" r:id="rId5" imgW="740520" imgH="466200" progId="">
              <p:embed/>
            </p:oleObj>
          </a:graphicData>
        </a:graphic>
      </p:graphicFrame>
      <p:sp>
        <p:nvSpPr>
          <p:cNvPr id="64521" name="TextBox 12"/>
          <p:cNvSpPr txBox="1">
            <a:spLocks noChangeArrowheads="1"/>
          </p:cNvSpPr>
          <p:nvPr/>
        </p:nvSpPr>
        <p:spPr bwMode="auto">
          <a:xfrm>
            <a:off x="456481" y="4114512"/>
            <a:ext cx="7467840" cy="614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p>
            <a:pPr>
              <a:lnSpc>
                <a:spcPct val="93000"/>
              </a:lnSpc>
              <a:buClr>
                <a:srgbClr val="000000"/>
              </a:buClr>
              <a:buSzPct val="100000"/>
              <a:buFont typeface="Times New Roman" pitchFamily="18" charset="0"/>
              <a:buNone/>
            </a:pPr>
            <a:r>
              <a:rPr lang="en-GB" altLang="ja-JP">
                <a:solidFill>
                  <a:srgbClr val="0000FF"/>
                </a:solidFill>
                <a:latin typeface="Calibri" pitchFamily="34" charset="0"/>
              </a:rPr>
              <a:t>Thus even a trivial (but still restrictive) limit on δ comes from the mere eventual observation of HE photons by JEM-EUSO at ~ 10</a:t>
            </a:r>
            <a:r>
              <a:rPr lang="en-GB" altLang="ja-JP" baseline="30000">
                <a:solidFill>
                  <a:srgbClr val="0000FF"/>
                </a:solidFill>
                <a:latin typeface="Calibri" pitchFamily="34" charset="0"/>
              </a:rPr>
              <a:t>20</a:t>
            </a:r>
            <a:r>
              <a:rPr lang="en-GB" altLang="ja-JP">
                <a:solidFill>
                  <a:srgbClr val="0000FF"/>
                </a:solidFill>
                <a:latin typeface="Calibri" pitchFamily="34" charset="0"/>
              </a:rPr>
              <a:t> eV:</a:t>
            </a:r>
          </a:p>
        </p:txBody>
      </p:sp>
      <p:graphicFrame>
        <p:nvGraphicFramePr>
          <p:cNvPr id="64522" name="Object 5"/>
          <p:cNvGraphicFramePr>
            <a:graphicFrameLocks noChangeAspect="1"/>
          </p:cNvGraphicFramePr>
          <p:nvPr/>
        </p:nvGraphicFramePr>
        <p:xfrm>
          <a:off x="1981440" y="5257992"/>
          <a:ext cx="3758400" cy="914496"/>
        </p:xfrm>
        <a:graphic>
          <a:graphicData uri="http://schemas.openxmlformats.org/presentationml/2006/ole">
            <p:oleObj spid="_x0000_s88073" name="Equation" r:id="rId6" imgW="2340360" imgH="557640" progId="Equation.3">
              <p:embed/>
            </p:oleObj>
          </a:graphicData>
        </a:graphic>
      </p:graphicFrame>
      <p:sp>
        <p:nvSpPr>
          <p:cNvPr id="64523" name="TextBox 14"/>
          <p:cNvSpPr txBox="1">
            <a:spLocks noChangeArrowheads="1"/>
          </p:cNvSpPr>
          <p:nvPr/>
        </p:nvSpPr>
        <p:spPr bwMode="auto">
          <a:xfrm>
            <a:off x="609120" y="911616"/>
            <a:ext cx="2515680" cy="1134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p>
            <a:pPr>
              <a:lnSpc>
                <a:spcPct val="93000"/>
              </a:lnSpc>
              <a:buClr>
                <a:srgbClr val="000000"/>
              </a:buClr>
              <a:buSzPct val="100000"/>
              <a:buFont typeface="Times New Roman" pitchFamily="18" charset="0"/>
              <a:buNone/>
            </a:pPr>
            <a:r>
              <a:rPr lang="en-GB" altLang="ja-JP">
                <a:solidFill>
                  <a:srgbClr val="0000FF"/>
                </a:solidFill>
                <a:latin typeface="Calibri" pitchFamily="34" charset="0"/>
              </a:rPr>
              <a:t>The same argument of Glashow &amp; Coleman can be applied to the decay of photons into e</a:t>
            </a:r>
            <a:r>
              <a:rPr lang="en-GB" altLang="ja-JP" baseline="30000">
                <a:solidFill>
                  <a:srgbClr val="0000FF"/>
                </a:solidFill>
                <a:latin typeface="Calibri" pitchFamily="34" charset="0"/>
              </a:rPr>
              <a:t>±</a:t>
            </a:r>
            <a:r>
              <a:rPr lang="en-GB" altLang="ja-JP">
                <a:solidFill>
                  <a:srgbClr val="0000FF"/>
                </a:solidFill>
                <a:latin typeface="Calibri" pitchFamily="34" charset="0"/>
              </a:rPr>
              <a:t>-pairs</a:t>
            </a:r>
          </a:p>
        </p:txBody>
      </p:sp>
      <p:sp>
        <p:nvSpPr>
          <p:cNvPr id="16" name="Right Arrow 15"/>
          <p:cNvSpPr>
            <a:spLocks noChangeArrowheads="1"/>
          </p:cNvSpPr>
          <p:nvPr/>
        </p:nvSpPr>
        <p:spPr bwMode="auto">
          <a:xfrm>
            <a:off x="3454561" y="1333580"/>
            <a:ext cx="888480" cy="266428"/>
          </a:xfrm>
          <a:prstGeom prst="rightArrow">
            <a:avLst>
              <a:gd name="adj1" fmla="val 50000"/>
              <a:gd name="adj2" fmla="val 49996"/>
            </a:avLst>
          </a:prstGeom>
          <a:gradFill rotWithShape="1">
            <a:gsLst>
              <a:gs pos="0">
                <a:srgbClr val="85FFDB"/>
              </a:gs>
              <a:gs pos="100000">
                <a:srgbClr val="00EBA8"/>
              </a:gs>
            </a:gsLst>
            <a:lin ang="5400000"/>
          </a:gradFill>
          <a:ln w="9525">
            <a:solidFill>
              <a:srgbClr val="00CC98"/>
            </a:solidFill>
            <a:miter lim="800000"/>
            <a:headEnd/>
            <a:tailEnd/>
          </a:ln>
          <a:effectLst>
            <a:outerShdw blurRad="40000" dist="23000" dir="5400000" rotWithShape="0">
              <a:srgbClr val="808080">
                <a:alpha val="34999"/>
              </a:srgbClr>
            </a:outerShdw>
          </a:effectLst>
        </p:spPr>
        <p:txBody>
          <a:bodyPr lIns="91430" tIns="45715" rIns="91430" bIns="45715" anchor="ctr"/>
          <a:lstStyle/>
          <a:p>
            <a:pPr algn="ctr" hangingPunct="0">
              <a:lnSpc>
                <a:spcPct val="93000"/>
              </a:lnSpc>
              <a:buClr>
                <a:srgbClr val="000000"/>
              </a:buClr>
              <a:buSzPct val="100000"/>
              <a:buFont typeface="Times New Roman" pitchFamily="18" charset="0"/>
              <a:buNone/>
              <a:defRPr/>
            </a:pPr>
            <a:endParaRPr lang="ja-JP" altLang="ja-JP" sz="1600">
              <a:solidFill>
                <a:srgbClr val="FFFFFF"/>
              </a:solidFill>
              <a:latin typeface="Calibri" pitchFamily="34" charset="0"/>
            </a:endParaRPr>
          </a:p>
        </p:txBody>
      </p:sp>
      <p:sp>
        <p:nvSpPr>
          <p:cNvPr id="64525" name="Text Box 38"/>
          <p:cNvSpPr txBox="1">
            <a:spLocks noChangeArrowheads="1"/>
          </p:cNvSpPr>
          <p:nvPr/>
        </p:nvSpPr>
        <p:spPr bwMode="auto">
          <a:xfrm>
            <a:off x="7119361" y="6536847"/>
            <a:ext cx="1778031" cy="246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altLang="ja-JP" sz="1000" b="1">
                <a:solidFill>
                  <a:srgbClr val="0000FF"/>
                </a:solidFill>
              </a:rPr>
              <a:t>G. Medina Tanco - ICN/UNAM</a:t>
            </a:r>
          </a:p>
        </p:txBody>
      </p:sp>
    </p:spTree>
    <p:extLst>
      <p:ext uri="{BB962C8B-B14F-4D97-AF65-F5344CB8AC3E}">
        <p14:creationId xmlns:p14="http://schemas.microsoft.com/office/powerpoint/2010/main" xmlns="" val="342907172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Arrow Connector 27"/>
          <p:cNvCxnSpPr>
            <a:cxnSpLocks noChangeShapeType="1"/>
          </p:cNvCxnSpPr>
          <p:nvPr/>
        </p:nvCxnSpPr>
        <p:spPr bwMode="auto">
          <a:xfrm flipV="1">
            <a:off x="3827520" y="2896145"/>
            <a:ext cx="3962880" cy="2285519"/>
          </a:xfrm>
          <a:prstGeom prst="straightConnector1">
            <a:avLst/>
          </a:prstGeom>
          <a:noFill/>
          <a:ln w="41275">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5" name="Straight Arrow Connector 24"/>
          <p:cNvCxnSpPr>
            <a:cxnSpLocks noChangeShapeType="1"/>
          </p:cNvCxnSpPr>
          <p:nvPr/>
        </p:nvCxnSpPr>
        <p:spPr bwMode="auto">
          <a:xfrm flipV="1">
            <a:off x="3294720" y="1981649"/>
            <a:ext cx="3962880" cy="2285520"/>
          </a:xfrm>
          <a:prstGeom prst="straightConnector1">
            <a:avLst/>
          </a:prstGeom>
          <a:noFill/>
          <a:ln w="41275">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65540" name="TextBox 26"/>
          <p:cNvSpPr txBox="1">
            <a:spLocks noChangeArrowheads="1"/>
          </p:cNvSpPr>
          <p:nvPr/>
        </p:nvSpPr>
        <p:spPr bwMode="auto">
          <a:xfrm>
            <a:off x="217441" y="180020"/>
            <a:ext cx="6782400" cy="34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p>
            <a:pPr>
              <a:lnSpc>
                <a:spcPct val="93000"/>
              </a:lnSpc>
              <a:buClr>
                <a:srgbClr val="000000"/>
              </a:buClr>
              <a:buSzPct val="100000"/>
              <a:buFont typeface="Times New Roman" pitchFamily="18" charset="0"/>
              <a:buNone/>
            </a:pPr>
            <a:r>
              <a:rPr lang="en-GB" altLang="ja-JP">
                <a:solidFill>
                  <a:srgbClr val="FF0000"/>
                </a:solidFill>
                <a:latin typeface="Arial Rounded MT Bold" pitchFamily="34" charset="0"/>
              </a:rPr>
              <a:t>LI space symmetry violations </a:t>
            </a:r>
          </a:p>
        </p:txBody>
      </p:sp>
      <p:pic>
        <p:nvPicPr>
          <p:cNvPr id="65541" name="Pictur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32800" y="2667160"/>
            <a:ext cx="2514240" cy="2514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9" name="Straight Arrow Connector 18"/>
          <p:cNvCxnSpPr>
            <a:cxnSpLocks noChangeShapeType="1"/>
          </p:cNvCxnSpPr>
          <p:nvPr/>
        </p:nvCxnSpPr>
        <p:spPr bwMode="auto">
          <a:xfrm flipV="1">
            <a:off x="1847520" y="1677777"/>
            <a:ext cx="3961440" cy="2285519"/>
          </a:xfrm>
          <a:prstGeom prst="straightConnector1">
            <a:avLst/>
          </a:prstGeom>
          <a:noFill/>
          <a:ln w="41275">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1" name="Straight Arrow Connector 20"/>
          <p:cNvCxnSpPr>
            <a:cxnSpLocks noChangeShapeType="1"/>
          </p:cNvCxnSpPr>
          <p:nvPr/>
        </p:nvCxnSpPr>
        <p:spPr bwMode="auto">
          <a:xfrm flipV="1">
            <a:off x="2685600" y="1601449"/>
            <a:ext cx="3961440" cy="2285520"/>
          </a:xfrm>
          <a:prstGeom prst="straightConnector1">
            <a:avLst/>
          </a:prstGeom>
          <a:noFill/>
          <a:ln w="41275">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3" name="Straight Arrow Connector 22"/>
          <p:cNvCxnSpPr>
            <a:cxnSpLocks noChangeShapeType="1"/>
          </p:cNvCxnSpPr>
          <p:nvPr/>
        </p:nvCxnSpPr>
        <p:spPr bwMode="auto">
          <a:xfrm flipV="1">
            <a:off x="2989440" y="2819816"/>
            <a:ext cx="3962880" cy="2286960"/>
          </a:xfrm>
          <a:prstGeom prst="straightConnector1">
            <a:avLst/>
          </a:prstGeom>
          <a:noFill/>
          <a:ln w="41275">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6" name="Straight Arrow Connector 25"/>
          <p:cNvCxnSpPr>
            <a:cxnSpLocks noChangeShapeType="1"/>
          </p:cNvCxnSpPr>
          <p:nvPr/>
        </p:nvCxnSpPr>
        <p:spPr bwMode="auto">
          <a:xfrm flipV="1">
            <a:off x="3600001" y="3657984"/>
            <a:ext cx="3961440" cy="2286960"/>
          </a:xfrm>
          <a:prstGeom prst="straightConnector1">
            <a:avLst/>
          </a:prstGeom>
          <a:noFill/>
          <a:ln w="41275">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7" name="Straight Arrow Connector 26"/>
          <p:cNvCxnSpPr>
            <a:cxnSpLocks noChangeShapeType="1"/>
          </p:cNvCxnSpPr>
          <p:nvPr/>
        </p:nvCxnSpPr>
        <p:spPr bwMode="auto">
          <a:xfrm flipV="1">
            <a:off x="4894560" y="4115953"/>
            <a:ext cx="3962880" cy="2285520"/>
          </a:xfrm>
          <a:prstGeom prst="straightConnector1">
            <a:avLst/>
          </a:prstGeom>
          <a:noFill/>
          <a:ln w="41275">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65547" name="Rectangle 4"/>
          <p:cNvSpPr>
            <a:spLocks noChangeArrowheads="1"/>
          </p:cNvSpPr>
          <p:nvPr/>
        </p:nvSpPr>
        <p:spPr bwMode="auto">
          <a:xfrm>
            <a:off x="217440" y="1335021"/>
            <a:ext cx="3456000" cy="2139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p>
            <a:pPr hangingPunct="0">
              <a:lnSpc>
                <a:spcPct val="93000"/>
              </a:lnSpc>
              <a:buClr>
                <a:srgbClr val="000000"/>
              </a:buClr>
              <a:buSzPct val="100000"/>
              <a:buFont typeface="Times New Roman" pitchFamily="18" charset="0"/>
              <a:buNone/>
            </a:pPr>
            <a:r>
              <a:rPr lang="en-US" altLang="ja-JP" sz="1300">
                <a:solidFill>
                  <a:srgbClr val="0000FF"/>
                </a:solidFill>
                <a:latin typeface="Calibri" pitchFamily="34" charset="0"/>
                <a:cs typeface="Calibri" pitchFamily="34" charset="0"/>
              </a:rPr>
              <a:t>A stringent test of relativity could be made from high multiplicity sources at known distances. If the GZK steepening functions consistently deviate at some directions in the sky external fields, like vector fields, might be emerging which are not unidirectionally Lorentz Invariant. On the other hand, the proof of non-vector fields would verify Lorentz Invariance at EHE.</a:t>
            </a:r>
          </a:p>
          <a:p>
            <a:pPr hangingPunct="0">
              <a:lnSpc>
                <a:spcPct val="93000"/>
              </a:lnSpc>
              <a:buClr>
                <a:srgbClr val="000000"/>
              </a:buClr>
              <a:buSzPct val="100000"/>
              <a:buFont typeface="Times New Roman" pitchFamily="18" charset="0"/>
              <a:buNone/>
            </a:pPr>
            <a:r>
              <a:rPr lang="en-US" altLang="ja-JP" sz="1300">
                <a:solidFill>
                  <a:srgbClr val="0000FF"/>
                </a:solidFill>
                <a:latin typeface="Calibri" pitchFamily="34" charset="0"/>
                <a:cs typeface="Calibri" pitchFamily="34" charset="0"/>
              </a:rPr>
              <a:t>The possibility remains that there is an asymmetry in space, which could be the manifestation of vector fields in space. </a:t>
            </a:r>
          </a:p>
        </p:txBody>
      </p:sp>
      <p:sp>
        <p:nvSpPr>
          <p:cNvPr id="65548" name="TextBox 3"/>
          <p:cNvSpPr txBox="1">
            <a:spLocks noChangeArrowheads="1"/>
          </p:cNvSpPr>
          <p:nvPr/>
        </p:nvSpPr>
        <p:spPr bwMode="auto">
          <a:xfrm>
            <a:off x="217441" y="671111"/>
            <a:ext cx="7848000" cy="614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p>
            <a:pPr>
              <a:lnSpc>
                <a:spcPct val="93000"/>
              </a:lnSpc>
              <a:buClr>
                <a:srgbClr val="000000"/>
              </a:buClr>
              <a:buSzPct val="100000"/>
              <a:buFont typeface="Times New Roman" pitchFamily="18" charset="0"/>
              <a:buNone/>
            </a:pPr>
            <a:r>
              <a:rPr lang="en-US" altLang="ja-JP">
                <a:solidFill>
                  <a:srgbClr val="0000FF"/>
                </a:solidFill>
                <a:latin typeface="Calibri" pitchFamily="34" charset="0"/>
              </a:rPr>
              <a:t>The possibility exists that there is an asymmetry in space, which could be the manifestation of vector fields in space.   </a:t>
            </a:r>
          </a:p>
        </p:txBody>
      </p:sp>
      <p:pic>
        <p:nvPicPr>
          <p:cNvPr id="65549" name="Picture 1" descr="latex-image-1.pd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22080" y="5433691"/>
            <a:ext cx="887040" cy="368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286560" y="6539727"/>
            <a:ext cx="8570880" cy="398586"/>
          </a:xfrm>
          <a:prstGeom prst="rect">
            <a:avLst/>
          </a:prstGeom>
          <a:noFill/>
        </p:spPr>
        <p:txBody>
          <a:bodyPr lIns="82945" tIns="41473" rIns="82945" bIns="41473">
            <a:spAutoFit/>
          </a:bodyPr>
          <a:lstStyle/>
          <a:p>
            <a:pPr algn="r" hangingPunct="0">
              <a:lnSpc>
                <a:spcPct val="93000"/>
              </a:lnSpc>
              <a:buClr>
                <a:srgbClr val="000000"/>
              </a:buClr>
              <a:buSzPct val="100000"/>
              <a:buFont typeface="Times New Roman" pitchFamily="18" charset="0"/>
              <a:buNone/>
              <a:defRPr/>
            </a:pPr>
            <a:r>
              <a:rPr lang="es-MX" sz="1100" b="1">
                <a:solidFill>
                  <a:srgbClr val="3366FF"/>
                </a:solidFill>
                <a:effectLst>
                  <a:outerShdw blurRad="38100" dist="38100" dir="2700000" algn="tl">
                    <a:srgbClr val="C0C0C0"/>
                  </a:outerShdw>
                </a:effectLst>
              </a:rPr>
              <a:t>									Gustavo Medina-Tanco – ICN-UNAM</a:t>
            </a:r>
          </a:p>
        </p:txBody>
      </p:sp>
    </p:spTree>
    <p:extLst>
      <p:ext uri="{BB962C8B-B14F-4D97-AF65-F5344CB8AC3E}">
        <p14:creationId xmlns:p14="http://schemas.microsoft.com/office/powerpoint/2010/main" xmlns="" val="193480263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descr="01angles&amp;02_AllSkySpec.gi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5521" y="990825"/>
            <a:ext cx="5755680" cy="5257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6563" name="Group 2"/>
          <p:cNvGrpSpPr>
            <a:grpSpLocks/>
          </p:cNvGrpSpPr>
          <p:nvPr/>
        </p:nvGrpSpPr>
        <p:grpSpPr bwMode="auto">
          <a:xfrm>
            <a:off x="532800" y="1562563"/>
            <a:ext cx="1677600" cy="1294695"/>
            <a:chOff x="838200" y="3276600"/>
            <a:chExt cx="1676400" cy="1294858"/>
          </a:xfrm>
        </p:grpSpPr>
        <p:cxnSp>
          <p:nvCxnSpPr>
            <p:cNvPr id="4" name="Straight Arrow Connector 3"/>
            <p:cNvCxnSpPr>
              <a:cxnSpLocks noChangeShapeType="1"/>
            </p:cNvCxnSpPr>
            <p:nvPr/>
          </p:nvCxnSpPr>
          <p:spPr bwMode="auto">
            <a:xfrm flipV="1">
              <a:off x="1066997" y="3733185"/>
              <a:ext cx="1447603" cy="838273"/>
            </a:xfrm>
            <a:prstGeom prst="straightConnector1">
              <a:avLst/>
            </a:prstGeom>
            <a:noFill/>
            <a:ln w="25400">
              <a:solidFill>
                <a:srgbClr val="22228B"/>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5" name="Straight Arrow Connector 4"/>
            <p:cNvCxnSpPr>
              <a:cxnSpLocks noChangeShapeType="1"/>
            </p:cNvCxnSpPr>
            <p:nvPr/>
          </p:nvCxnSpPr>
          <p:spPr bwMode="auto">
            <a:xfrm rot="5400000" flipH="1" flipV="1">
              <a:off x="762042" y="3581554"/>
              <a:ext cx="1294858" cy="684950"/>
            </a:xfrm>
            <a:prstGeom prst="straightConnector1">
              <a:avLst/>
            </a:prstGeom>
            <a:noFill/>
            <a:ln w="25400">
              <a:solidFill>
                <a:srgbClr val="32946A"/>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66570" name="TextBox 5"/>
            <p:cNvSpPr txBox="1">
              <a:spLocks noChangeArrowheads="1"/>
            </p:cNvSpPr>
            <p:nvPr/>
          </p:nvSpPr>
          <p:spPr bwMode="auto">
            <a:xfrm>
              <a:off x="1752600" y="4191000"/>
              <a:ext cx="501702" cy="35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93000"/>
                </a:lnSpc>
                <a:buClr>
                  <a:srgbClr val="000000"/>
                </a:buClr>
                <a:buSzPct val="100000"/>
                <a:buFont typeface="Times New Roman" pitchFamily="18" charset="0"/>
                <a:buNone/>
              </a:pPr>
              <a:r>
                <a:rPr lang="en-US" altLang="ja-JP" b="1" i="1">
                  <a:solidFill>
                    <a:schemeClr val="tx1"/>
                  </a:solidFill>
                  <a:latin typeface="Times New Roman" pitchFamily="18" charset="0"/>
                </a:rPr>
                <a:t>n</a:t>
              </a:r>
              <a:r>
                <a:rPr lang="en-US" altLang="ja-JP" baseline="-25000">
                  <a:latin typeface="Calibri" pitchFamily="34" charset="0"/>
                </a:rPr>
                <a:t>LIV</a:t>
              </a:r>
            </a:p>
          </p:txBody>
        </p:sp>
        <p:sp>
          <p:nvSpPr>
            <p:cNvPr id="66571" name="TextBox 6"/>
            <p:cNvSpPr txBox="1">
              <a:spLocks noChangeArrowheads="1"/>
            </p:cNvSpPr>
            <p:nvPr/>
          </p:nvSpPr>
          <p:spPr bwMode="auto">
            <a:xfrm>
              <a:off x="838200" y="3429000"/>
              <a:ext cx="457683" cy="35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93000"/>
                </a:lnSpc>
                <a:buClr>
                  <a:srgbClr val="000000"/>
                </a:buClr>
                <a:buSzPct val="100000"/>
                <a:buFont typeface="Times New Roman" pitchFamily="18" charset="0"/>
                <a:buNone/>
              </a:pPr>
              <a:r>
                <a:rPr lang="en-US" altLang="ja-JP" b="1" i="1">
                  <a:solidFill>
                    <a:schemeClr val="tx1"/>
                  </a:solidFill>
                  <a:latin typeface="Times New Roman" pitchFamily="18" charset="0"/>
                </a:rPr>
                <a:t>n</a:t>
              </a:r>
              <a:r>
                <a:rPr lang="en-US" altLang="ja-JP" baseline="-25000">
                  <a:solidFill>
                    <a:schemeClr val="tx1"/>
                  </a:solidFill>
                  <a:latin typeface="Calibri" pitchFamily="34" charset="0"/>
                </a:rPr>
                <a:t>ev</a:t>
              </a:r>
            </a:p>
          </p:txBody>
        </p:sp>
        <p:sp>
          <p:nvSpPr>
            <p:cNvPr id="66572" name="TextBox 7"/>
            <p:cNvSpPr txBox="1">
              <a:spLocks noChangeArrowheads="1"/>
            </p:cNvSpPr>
            <p:nvPr/>
          </p:nvSpPr>
          <p:spPr bwMode="auto">
            <a:xfrm>
              <a:off x="1450133" y="3733800"/>
              <a:ext cx="322293" cy="35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93000"/>
                </a:lnSpc>
                <a:buClr>
                  <a:srgbClr val="000000"/>
                </a:buClr>
                <a:buSzPct val="100000"/>
                <a:buFont typeface="Times New Roman" pitchFamily="18" charset="0"/>
                <a:buNone/>
              </a:pPr>
              <a:r>
                <a:rPr lang="en-US" altLang="ja-JP" i="1">
                  <a:latin typeface="Symbol" pitchFamily="18" charset="2"/>
                </a:rPr>
                <a:t>θ</a:t>
              </a:r>
            </a:p>
          </p:txBody>
        </p:sp>
        <p:sp>
          <p:nvSpPr>
            <p:cNvPr id="9" name="Freeform 8"/>
            <p:cNvSpPr>
              <a:spLocks/>
            </p:cNvSpPr>
            <p:nvPr/>
          </p:nvSpPr>
          <p:spPr bwMode="auto">
            <a:xfrm>
              <a:off x="1357668" y="4111993"/>
              <a:ext cx="187066" cy="146914"/>
            </a:xfrm>
            <a:custGeom>
              <a:avLst/>
              <a:gdLst>
                <a:gd name="T0" fmla="*/ 0 w 186771"/>
                <a:gd name="T1" fmla="*/ 10346 h 147350"/>
                <a:gd name="T2" fmla="*/ 124711 w 186771"/>
                <a:gd name="T3" fmla="*/ 22761 h 147350"/>
                <a:gd name="T4" fmla="*/ 187066 w 186771"/>
                <a:gd name="T5" fmla="*/ 146914 h 147350"/>
                <a:gd name="T6" fmla="*/ 0 60000 65536"/>
                <a:gd name="T7" fmla="*/ 0 60000 65536"/>
                <a:gd name="T8" fmla="*/ 0 60000 65536"/>
              </a:gdLst>
              <a:ahLst/>
              <a:cxnLst>
                <a:cxn ang="T6">
                  <a:pos x="T0" y="T1"/>
                </a:cxn>
                <a:cxn ang="T7">
                  <a:pos x="T2" y="T3"/>
                </a:cxn>
                <a:cxn ang="T8">
                  <a:pos x="T4" y="T5"/>
                </a:cxn>
              </a:cxnLst>
              <a:rect l="0" t="0" r="r" b="b"/>
              <a:pathLst>
                <a:path w="186771" h="147350">
                  <a:moveTo>
                    <a:pt x="0" y="10377"/>
                  </a:moveTo>
                  <a:cubicBezTo>
                    <a:pt x="46693" y="5188"/>
                    <a:pt x="93386" y="0"/>
                    <a:pt x="124514" y="22829"/>
                  </a:cubicBezTo>
                  <a:cubicBezTo>
                    <a:pt x="155643" y="45658"/>
                    <a:pt x="171207" y="96504"/>
                    <a:pt x="186771" y="147350"/>
                  </a:cubicBez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solidFill>
                    <a:srgbClr val="FFFFFF"/>
                  </a:solidFill>
                </a14:hiddenFill>
              </a:ext>
            </a:extLst>
          </p:spPr>
          <p:txBody>
            <a:bodyPr anchor="ctr"/>
            <a:lstStyle/>
            <a:p>
              <a:pPr>
                <a:defRPr/>
              </a:pPr>
              <a:endParaRPr lang="ja-JP" altLang="en-US"/>
            </a:p>
          </p:txBody>
        </p:sp>
      </p:grpSp>
      <p:sp>
        <p:nvSpPr>
          <p:cNvPr id="66564" name="TextBox 9"/>
          <p:cNvSpPr txBox="1">
            <a:spLocks noChangeArrowheads="1"/>
          </p:cNvSpPr>
          <p:nvPr/>
        </p:nvSpPr>
        <p:spPr bwMode="auto">
          <a:xfrm>
            <a:off x="305280" y="239065"/>
            <a:ext cx="5189760" cy="355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nSpc>
                <a:spcPct val="93000"/>
              </a:lnSpc>
              <a:buClr>
                <a:srgbClr val="000000"/>
              </a:buClr>
              <a:buSzPct val="100000"/>
              <a:buFont typeface="Times New Roman" pitchFamily="18" charset="0"/>
              <a:buNone/>
            </a:pPr>
            <a:r>
              <a:rPr lang="en-US" altLang="ja-JP">
                <a:solidFill>
                  <a:srgbClr val="FF0000"/>
                </a:solidFill>
                <a:latin typeface="Arial Rounded MT Bold" pitchFamily="34" charset="0"/>
              </a:rPr>
              <a:t>UHECR spectra at different region of the sky</a:t>
            </a:r>
          </a:p>
        </p:txBody>
      </p:sp>
      <p:sp>
        <p:nvSpPr>
          <p:cNvPr id="66565" name="TextBox 10"/>
          <p:cNvSpPr txBox="1">
            <a:spLocks noChangeArrowheads="1"/>
          </p:cNvSpPr>
          <p:nvPr/>
        </p:nvSpPr>
        <p:spPr bwMode="auto">
          <a:xfrm>
            <a:off x="427681" y="5674196"/>
            <a:ext cx="2278080" cy="796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p>
            <a:pPr>
              <a:lnSpc>
                <a:spcPct val="93000"/>
              </a:lnSpc>
              <a:buClr>
                <a:srgbClr val="000000"/>
              </a:buClr>
              <a:buSzPct val="100000"/>
              <a:buFont typeface="Times New Roman" pitchFamily="18" charset="0"/>
              <a:buNone/>
            </a:pPr>
            <a:r>
              <a:rPr lang="en-US" altLang="ja-JP" sz="1600">
                <a:solidFill>
                  <a:srgbClr val="0000FF"/>
                </a:solidFill>
                <a:latin typeface="Calibri" pitchFamily="34" charset="0"/>
              </a:rPr>
              <a:t>C.L.: 68% &amp; 95%</a:t>
            </a:r>
          </a:p>
          <a:p>
            <a:pPr>
              <a:lnSpc>
                <a:spcPct val="93000"/>
              </a:lnSpc>
              <a:buClr>
                <a:srgbClr val="000000"/>
              </a:buClr>
              <a:buSzPct val="100000"/>
              <a:buFont typeface="Times New Roman" pitchFamily="18" charset="0"/>
              <a:buNone/>
            </a:pPr>
            <a:r>
              <a:rPr lang="en-US" altLang="ja-JP" sz="1600">
                <a:solidFill>
                  <a:srgbClr val="0000FF"/>
                </a:solidFill>
                <a:latin typeface="Calibri" pitchFamily="34" charset="0"/>
              </a:rPr>
              <a:t>ICRC2011 exposure</a:t>
            </a:r>
          </a:p>
          <a:p>
            <a:pPr>
              <a:lnSpc>
                <a:spcPct val="93000"/>
              </a:lnSpc>
              <a:buClr>
                <a:srgbClr val="000000"/>
              </a:buClr>
              <a:buSzPct val="100000"/>
              <a:buFont typeface="Times New Roman" pitchFamily="18" charset="0"/>
              <a:buNone/>
            </a:pPr>
            <a:r>
              <a:rPr lang="en-US" altLang="ja-JP" sz="1600">
                <a:solidFill>
                  <a:srgbClr val="0000FF"/>
                </a:solidFill>
                <a:latin typeface="Calibri" pitchFamily="34" charset="0"/>
              </a:rPr>
              <a:t>&amp; trigger efficiency</a:t>
            </a:r>
          </a:p>
        </p:txBody>
      </p:sp>
      <p:pic>
        <p:nvPicPr>
          <p:cNvPr id="66566" name="Picture 1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280" y="3359873"/>
            <a:ext cx="2685600" cy="1659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7" name="Text Box 38"/>
          <p:cNvSpPr txBox="1">
            <a:spLocks noChangeArrowheads="1"/>
          </p:cNvSpPr>
          <p:nvPr/>
        </p:nvSpPr>
        <p:spPr bwMode="auto">
          <a:xfrm>
            <a:off x="7119361" y="6536847"/>
            <a:ext cx="1778031" cy="246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altLang="ja-JP" sz="1000" b="1">
                <a:solidFill>
                  <a:srgbClr val="0000FF"/>
                </a:solidFill>
              </a:rPr>
              <a:t>G. Medina Tanco - ICN/UNAM</a:t>
            </a:r>
          </a:p>
        </p:txBody>
      </p:sp>
    </p:spTree>
    <p:extLst>
      <p:ext uri="{BB962C8B-B14F-4D97-AF65-F5344CB8AC3E}">
        <p14:creationId xmlns:p14="http://schemas.microsoft.com/office/powerpoint/2010/main" xmlns="" val="389290493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1"/>
          <p:cNvGrpSpPr>
            <a:grpSpLocks/>
          </p:cNvGrpSpPr>
          <p:nvPr/>
        </p:nvGrpSpPr>
        <p:grpSpPr bwMode="auto">
          <a:xfrm>
            <a:off x="3520686" y="1009545"/>
            <a:ext cx="2088114" cy="3732872"/>
            <a:chOff x="3347864" y="387134"/>
            <a:chExt cx="2088232" cy="2321786"/>
          </a:xfrm>
          <a:solidFill>
            <a:srgbClr val="FFFF00"/>
          </a:solidFill>
        </p:grpSpPr>
        <p:pic>
          <p:nvPicPr>
            <p:cNvPr id="7" name="Picture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021112">
              <a:off x="3851920" y="387134"/>
              <a:ext cx="897431" cy="69347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8" name="Isosceles Triangle 7"/>
            <p:cNvSpPr/>
            <p:nvPr/>
          </p:nvSpPr>
          <p:spPr>
            <a:xfrm>
              <a:off x="3348115" y="765139"/>
              <a:ext cx="2087680" cy="1943009"/>
            </a:xfrm>
            <a:prstGeom prst="triangle">
              <a:avLst/>
            </a:prstGeom>
            <a:grpFill/>
          </p:spPr>
          <p:style>
            <a:lnRef idx="1">
              <a:schemeClr val="accent3"/>
            </a:lnRef>
            <a:fillRef idx="2">
              <a:schemeClr val="accent3"/>
            </a:fillRef>
            <a:effectRef idx="1">
              <a:schemeClr val="accent3"/>
            </a:effectRef>
            <a:fontRef idx="minor">
              <a:schemeClr val="dk1"/>
            </a:fontRef>
          </p:style>
          <p:txBody>
            <a:bodyPr anchor="ctr"/>
            <a:lstStyle/>
            <a:p>
              <a:pPr algn="ctr" hangingPunct="0">
                <a:lnSpc>
                  <a:spcPct val="93000"/>
                </a:lnSpc>
                <a:buClr>
                  <a:srgbClr val="000000"/>
                </a:buClr>
                <a:buSzPct val="100000"/>
                <a:buFont typeface="Times New Roman" charset="0"/>
                <a:buNone/>
                <a:defRPr/>
              </a:pPr>
              <a:endParaRPr lang="en-US" sz="1600"/>
            </a:p>
          </p:txBody>
        </p:sp>
      </p:grpSp>
      <p:sp>
        <p:nvSpPr>
          <p:cNvPr id="67587" name="TextBox 9"/>
          <p:cNvSpPr txBox="1">
            <a:spLocks noChangeArrowheads="1"/>
          </p:cNvSpPr>
          <p:nvPr/>
        </p:nvSpPr>
        <p:spPr bwMode="auto">
          <a:xfrm>
            <a:off x="286560" y="387401"/>
            <a:ext cx="2031840" cy="355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nSpc>
                <a:spcPct val="93000"/>
              </a:lnSpc>
              <a:buClr>
                <a:srgbClr val="000000"/>
              </a:buClr>
              <a:buSzPct val="100000"/>
              <a:buFont typeface="Times New Roman" pitchFamily="18" charset="0"/>
              <a:buNone/>
            </a:pPr>
            <a:r>
              <a:rPr lang="en-US" altLang="ja-JP">
                <a:solidFill>
                  <a:srgbClr val="FF0000"/>
                </a:solidFill>
                <a:latin typeface="Arial Rounded MT Bold" pitchFamily="34" charset="0"/>
              </a:rPr>
              <a:t>Micrometeoritos</a:t>
            </a:r>
          </a:p>
        </p:txBody>
      </p:sp>
      <p:sp>
        <p:nvSpPr>
          <p:cNvPr id="67588" name="Cube 4"/>
          <p:cNvSpPr>
            <a:spLocks noChangeArrowheads="1"/>
          </p:cNvSpPr>
          <p:nvPr/>
        </p:nvSpPr>
        <p:spPr bwMode="auto">
          <a:xfrm>
            <a:off x="770400" y="3083364"/>
            <a:ext cx="7257600" cy="2350327"/>
          </a:xfrm>
          <a:prstGeom prst="cube">
            <a:avLst>
              <a:gd name="adj" fmla="val 56079"/>
            </a:avLst>
          </a:prstGeom>
          <a:solidFill>
            <a:srgbClr val="00B8FF">
              <a:alpha val="10196"/>
            </a:srgbClr>
          </a:solidFill>
          <a:ln w="9525">
            <a:solidFill>
              <a:srgbClr val="000090"/>
            </a:solidFill>
            <a:round/>
            <a:headEnd/>
            <a:tailEnd/>
          </a:ln>
        </p:spPr>
        <p:txBody>
          <a:bodyPr lIns="82945" tIns="41473" rIns="82945" bIns="41473"/>
          <a:lstStyle/>
          <a:p>
            <a:pPr hangingPunct="0">
              <a:lnSpc>
                <a:spcPct val="93000"/>
              </a:lnSpc>
              <a:buClr>
                <a:srgbClr val="000000"/>
              </a:buClr>
              <a:buSzPct val="100000"/>
              <a:buFont typeface="Times New Roman" pitchFamily="18" charset="0"/>
              <a:buNone/>
            </a:pPr>
            <a:endParaRPr lang="es-MX" altLang="ja-JP" sz="1600"/>
          </a:p>
        </p:txBody>
      </p:sp>
      <p:cxnSp>
        <p:nvCxnSpPr>
          <p:cNvPr id="67589" name="Straight Arrow Connector 9"/>
          <p:cNvCxnSpPr>
            <a:cxnSpLocks noChangeShapeType="1"/>
          </p:cNvCxnSpPr>
          <p:nvPr/>
        </p:nvCxnSpPr>
        <p:spPr bwMode="auto">
          <a:xfrm>
            <a:off x="3120480" y="2461219"/>
            <a:ext cx="1866240" cy="1520800"/>
          </a:xfrm>
          <a:prstGeom prst="straightConnector1">
            <a:avLst/>
          </a:prstGeom>
          <a:noFill/>
          <a:ln w="38100">
            <a:solidFill>
              <a:srgbClr val="0000FF"/>
            </a:solidFill>
            <a:round/>
            <a:headEnd/>
            <a:tailEnd type="arrow" w="med" len="med"/>
          </a:ln>
          <a:extLst>
            <a:ext uri="{909E8E84-426E-40DD-AFC4-6F175D3DCCD1}">
              <a14:hiddenFill xmlns:a14="http://schemas.microsoft.com/office/drawing/2010/main" xmlns="">
                <a:noFill/>
              </a14:hiddenFill>
            </a:ext>
          </a:extLst>
        </p:spPr>
      </p:cxnSp>
      <p:cxnSp>
        <p:nvCxnSpPr>
          <p:cNvPr id="67590" name="Straight Arrow Connector 10"/>
          <p:cNvCxnSpPr>
            <a:cxnSpLocks noChangeShapeType="1"/>
          </p:cNvCxnSpPr>
          <p:nvPr/>
        </p:nvCxnSpPr>
        <p:spPr bwMode="auto">
          <a:xfrm flipV="1">
            <a:off x="3120480" y="3982019"/>
            <a:ext cx="1866240" cy="69127"/>
          </a:xfrm>
          <a:prstGeom prst="straightConnector1">
            <a:avLst/>
          </a:prstGeom>
          <a:noFill/>
          <a:ln w="38100">
            <a:solidFill>
              <a:srgbClr val="0000FF"/>
            </a:solidFill>
            <a:prstDash val="dash"/>
            <a:round/>
            <a:headEnd/>
            <a:tailEnd type="arrow" w="med" len="med"/>
          </a:ln>
          <a:extLst>
            <a:ext uri="{909E8E84-426E-40DD-AFC4-6F175D3DCCD1}">
              <a14:hiddenFill xmlns:a14="http://schemas.microsoft.com/office/drawing/2010/main" xmlns="">
                <a:noFill/>
              </a14:hiddenFill>
            </a:ext>
          </a:extLst>
        </p:spPr>
      </p:cxnSp>
      <p:sp>
        <p:nvSpPr>
          <p:cNvPr id="67591" name="TextBox 12"/>
          <p:cNvSpPr txBox="1">
            <a:spLocks noChangeArrowheads="1"/>
          </p:cNvSpPr>
          <p:nvPr/>
        </p:nvSpPr>
        <p:spPr bwMode="auto">
          <a:xfrm>
            <a:off x="1807201" y="2115583"/>
            <a:ext cx="2063520" cy="335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spAutoFit/>
          </a:bodyPr>
          <a:lstStyle/>
          <a:p>
            <a:r>
              <a:rPr lang="es-MX" altLang="ja-JP" sz="1600">
                <a:solidFill>
                  <a:srgbClr val="0000FF"/>
                </a:solidFill>
              </a:rPr>
              <a:t>Unknown velocity</a:t>
            </a:r>
          </a:p>
        </p:txBody>
      </p:sp>
      <p:sp>
        <p:nvSpPr>
          <p:cNvPr id="67592" name="TextBox 13"/>
          <p:cNvSpPr txBox="1">
            <a:spLocks noChangeArrowheads="1"/>
          </p:cNvSpPr>
          <p:nvPr/>
        </p:nvSpPr>
        <p:spPr bwMode="auto">
          <a:xfrm>
            <a:off x="1807201" y="3636383"/>
            <a:ext cx="2063520" cy="335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spAutoFit/>
          </a:bodyPr>
          <a:lstStyle/>
          <a:p>
            <a:r>
              <a:rPr lang="es-MX" altLang="ja-JP" sz="1600">
                <a:solidFill>
                  <a:srgbClr val="0000FF"/>
                </a:solidFill>
              </a:rPr>
              <a:t>Known projection</a:t>
            </a:r>
          </a:p>
        </p:txBody>
      </p:sp>
      <p:sp>
        <p:nvSpPr>
          <p:cNvPr id="67593" name="TextBox 15"/>
          <p:cNvSpPr txBox="1">
            <a:spLocks noChangeArrowheads="1"/>
          </p:cNvSpPr>
          <p:nvPr/>
        </p:nvSpPr>
        <p:spPr bwMode="auto">
          <a:xfrm>
            <a:off x="1046880" y="5571945"/>
            <a:ext cx="877128" cy="36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s-MX" altLang="ja-JP">
                <a:solidFill>
                  <a:srgbClr val="0000FF"/>
                </a:solidFill>
              </a:rPr>
              <a:t>Ground</a:t>
            </a:r>
          </a:p>
        </p:txBody>
      </p:sp>
      <p:sp>
        <p:nvSpPr>
          <p:cNvPr id="67594" name="TextBox 16"/>
          <p:cNvSpPr txBox="1">
            <a:spLocks noChangeArrowheads="1"/>
          </p:cNvSpPr>
          <p:nvPr/>
        </p:nvSpPr>
        <p:spPr bwMode="auto">
          <a:xfrm>
            <a:off x="1116000" y="4742418"/>
            <a:ext cx="1319236" cy="36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s-MX" altLang="ja-JP">
                <a:solidFill>
                  <a:srgbClr val="0000FF"/>
                </a:solidFill>
              </a:rPr>
              <a:t>Atmosphere</a:t>
            </a:r>
          </a:p>
        </p:txBody>
      </p:sp>
    </p:spTree>
    <p:extLst>
      <p:ext uri="{BB962C8B-B14F-4D97-AF65-F5344CB8AC3E}">
        <p14:creationId xmlns:p14="http://schemas.microsoft.com/office/powerpoint/2010/main" xmlns="" val="106340860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9"/>
          <p:cNvSpPr txBox="1">
            <a:spLocks noChangeArrowheads="1"/>
          </p:cNvSpPr>
          <p:nvPr/>
        </p:nvSpPr>
        <p:spPr bwMode="auto">
          <a:xfrm>
            <a:off x="148321" y="110892"/>
            <a:ext cx="7431840" cy="355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nSpc>
                <a:spcPct val="93000"/>
              </a:lnSpc>
              <a:buClr>
                <a:srgbClr val="000000"/>
              </a:buClr>
              <a:buSzPct val="100000"/>
              <a:buFont typeface="Times New Roman" pitchFamily="18" charset="0"/>
              <a:buNone/>
            </a:pPr>
            <a:r>
              <a:rPr lang="en-US" altLang="ja-JP">
                <a:solidFill>
                  <a:srgbClr val="FF0000"/>
                </a:solidFill>
                <a:latin typeface="Arial Rounded MT Bold" pitchFamily="34" charset="0"/>
              </a:rPr>
              <a:t>Micrometeoritos: search for and characterization of small debris</a:t>
            </a:r>
          </a:p>
        </p:txBody>
      </p:sp>
      <p:pic>
        <p:nvPicPr>
          <p:cNvPr id="68611" name="Picture 1" descr="Figura9.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200" y="515575"/>
            <a:ext cx="5194080" cy="3189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12" name="Picture 2" descr="Figura11.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20481" y="3152492"/>
            <a:ext cx="5987520" cy="3705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3" name="TextBox 8"/>
          <p:cNvSpPr txBox="1">
            <a:spLocks noChangeArrowheads="1"/>
          </p:cNvSpPr>
          <p:nvPr/>
        </p:nvSpPr>
        <p:spPr bwMode="auto">
          <a:xfrm>
            <a:off x="4917600" y="1147801"/>
            <a:ext cx="2080150" cy="329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s-MX" altLang="ja-JP" sz="1600">
                <a:solidFill>
                  <a:srgbClr val="0000FF"/>
                </a:solidFill>
              </a:rPr>
              <a:t>Perseids + background </a:t>
            </a:r>
          </a:p>
        </p:txBody>
      </p:sp>
      <p:sp>
        <p:nvSpPr>
          <p:cNvPr id="68614" name="TextBox 14"/>
          <p:cNvSpPr txBox="1">
            <a:spLocks noChangeArrowheads="1"/>
          </p:cNvSpPr>
          <p:nvPr/>
        </p:nvSpPr>
        <p:spPr bwMode="auto">
          <a:xfrm>
            <a:off x="5850720" y="2886063"/>
            <a:ext cx="2095795" cy="329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s-MX" altLang="ja-JP" sz="1600">
                <a:solidFill>
                  <a:srgbClr val="0000FF"/>
                </a:solidFill>
              </a:rPr>
              <a:t>Orionids + background </a:t>
            </a:r>
          </a:p>
        </p:txBody>
      </p:sp>
      <p:pic>
        <p:nvPicPr>
          <p:cNvPr id="68615" name="Picture 11" descr="Figura3.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761" y="3679587"/>
            <a:ext cx="3424320" cy="3205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1487805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太陽系周辺の物質分布</a:t>
            </a:r>
            <a:endParaRPr kumimoji="1" lang="ja-JP" altLang="en-US" dirty="0"/>
          </a:p>
        </p:txBody>
      </p:sp>
      <p:pic>
        <p:nvPicPr>
          <p:cNvPr id="221187" name="Picture 3"/>
          <p:cNvPicPr>
            <a:picLocks noGrp="1" noChangeAspect="1" noChangeArrowheads="1"/>
          </p:cNvPicPr>
          <p:nvPr>
            <p:ph idx="1"/>
          </p:nvPr>
        </p:nvPicPr>
        <p:blipFill>
          <a:blip r:embed="rId2" cstate="print"/>
          <a:srcRect/>
          <a:stretch>
            <a:fillRect/>
          </a:stretch>
        </p:blipFill>
        <p:spPr bwMode="auto">
          <a:xfrm>
            <a:off x="5004048" y="2204864"/>
            <a:ext cx="3562350" cy="3419475"/>
          </a:xfrm>
          <a:prstGeom prst="rect">
            <a:avLst/>
          </a:prstGeom>
          <a:noFill/>
          <a:ln w="9525">
            <a:noFill/>
            <a:miter lim="800000"/>
            <a:headEnd/>
            <a:tailEnd/>
          </a:ln>
        </p:spPr>
      </p:pic>
      <p:pic>
        <p:nvPicPr>
          <p:cNvPr id="221188" name="Picture 4"/>
          <p:cNvPicPr>
            <a:picLocks noChangeAspect="1" noChangeArrowheads="1"/>
          </p:cNvPicPr>
          <p:nvPr/>
        </p:nvPicPr>
        <p:blipFill>
          <a:blip r:embed="rId3" cstate="print"/>
          <a:srcRect/>
          <a:stretch>
            <a:fillRect/>
          </a:stretch>
        </p:blipFill>
        <p:spPr bwMode="auto">
          <a:xfrm>
            <a:off x="971600" y="2924944"/>
            <a:ext cx="3629025" cy="2486025"/>
          </a:xfrm>
          <a:prstGeom prst="rect">
            <a:avLst/>
          </a:prstGeom>
          <a:noFill/>
          <a:ln w="9525">
            <a:noFill/>
            <a:miter lim="800000"/>
            <a:headEnd/>
            <a:tailEnd/>
          </a:ln>
        </p:spPr>
      </p:pic>
      <p:sp>
        <p:nvSpPr>
          <p:cNvPr id="8" name="テキスト ボックス 7"/>
          <p:cNvSpPr txBox="1"/>
          <p:nvPr/>
        </p:nvSpPr>
        <p:spPr>
          <a:xfrm>
            <a:off x="1763688" y="5949280"/>
            <a:ext cx="3888432" cy="369332"/>
          </a:xfrm>
          <a:prstGeom prst="rect">
            <a:avLst/>
          </a:prstGeom>
          <a:noFill/>
        </p:spPr>
        <p:txBody>
          <a:bodyPr wrap="square" rtlCol="0">
            <a:spAutoFit/>
          </a:bodyPr>
          <a:lstStyle/>
          <a:p>
            <a:r>
              <a:rPr kumimoji="1" lang="en-US" altLang="ja-JP" smtClean="0"/>
              <a:t>Welsh and Shelton 2009</a:t>
            </a:r>
            <a:endParaRPr kumimoji="1" lang="ja-JP"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ChangeAspect="1"/>
          </p:cNvPicPr>
          <p:nvPr/>
        </p:nvPicPr>
        <p:blipFill>
          <a:blip r:embed="rId2" cstate="print"/>
          <a:srcRect/>
          <a:stretch>
            <a:fillRect/>
          </a:stretch>
        </p:blipFill>
        <p:spPr bwMode="auto">
          <a:xfrm>
            <a:off x="-76200" y="0"/>
            <a:ext cx="9698038" cy="6858000"/>
          </a:xfrm>
          <a:prstGeom prst="rect">
            <a:avLst/>
          </a:prstGeom>
          <a:noFill/>
          <a:ln w="9525">
            <a:noFill/>
            <a:miter lim="800000"/>
            <a:headEnd/>
            <a:tailEnd/>
          </a:ln>
        </p:spPr>
      </p:pic>
      <p:sp>
        <p:nvSpPr>
          <p:cNvPr id="83971" name="Title 1"/>
          <p:cNvSpPr txBox="1">
            <a:spLocks/>
          </p:cNvSpPr>
          <p:nvPr/>
        </p:nvSpPr>
        <p:spPr bwMode="auto">
          <a:xfrm>
            <a:off x="5486400" y="5410200"/>
            <a:ext cx="3886200" cy="2133600"/>
          </a:xfrm>
          <a:prstGeom prst="rect">
            <a:avLst/>
          </a:prstGeom>
          <a:noFill/>
          <a:ln w="9525">
            <a:noFill/>
            <a:miter lim="800000"/>
            <a:headEnd/>
            <a:tailEnd/>
          </a:ln>
        </p:spPr>
        <p:txBody>
          <a:bodyPr anchor="ctr"/>
          <a:lstStyle/>
          <a:p>
            <a:pPr algn="ctr" eaLnBrk="0" hangingPunct="0"/>
            <a:r>
              <a:rPr lang="en-US" sz="1800" b="0">
                <a:solidFill>
                  <a:srgbClr val="FF0000"/>
                </a:solidFill>
              </a:rPr>
              <a:t>*Y. Takahashi’s presentation 2006</a:t>
            </a:r>
          </a:p>
        </p:txBody>
      </p:sp>
      <p:sp>
        <p:nvSpPr>
          <p:cNvPr id="6" name="Title 1"/>
          <p:cNvSpPr txBox="1">
            <a:spLocks/>
          </p:cNvSpPr>
          <p:nvPr/>
        </p:nvSpPr>
        <p:spPr bwMode="auto">
          <a:xfrm>
            <a:off x="-228600" y="-609600"/>
            <a:ext cx="5029200" cy="2133600"/>
          </a:xfrm>
          <a:prstGeom prst="rect">
            <a:avLst/>
          </a:prstGeom>
          <a:noFill/>
          <a:ln w="9525">
            <a:noFill/>
            <a:miter lim="800000"/>
            <a:headEnd/>
            <a:tailEnd/>
          </a:ln>
        </p:spPr>
        <p:txBody>
          <a:bodyPr anchor="ctr">
            <a:normAutofit/>
          </a:bodyPr>
          <a:lstStyle/>
          <a:p>
            <a:pPr algn="ctr" eaLnBrk="0" hangingPunct="0">
              <a:defRPr/>
            </a:pPr>
            <a:r>
              <a:rPr lang="en-US" sz="1800" b="0" kern="0" dirty="0">
                <a:solidFill>
                  <a:srgbClr val="FF0000"/>
                </a:solidFill>
                <a:cs typeface="ＭＳ Ｐゴシック" charset="-128"/>
              </a:rPr>
              <a:t>The new dream started at the EUSO Re-foundation meeting in Nov. 2005, in ESTEC</a:t>
            </a:r>
            <a:endParaRPr lang="en-US" sz="1800" b="0" kern="0" dirty="0">
              <a:solidFill>
                <a:srgbClr val="FF0000"/>
              </a:solidFill>
              <a:latin typeface="+mj-lt"/>
              <a:cs typeface="ＭＳ Ｐゴシック" charset="-128"/>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KickoffJEM-EUSO.jpg"/>
          <p:cNvPicPr>
            <a:picLocks noChangeAspect="1"/>
          </p:cNvPicPr>
          <p:nvPr/>
        </p:nvPicPr>
        <p:blipFill>
          <a:blip r:embed="rId2" cstate="print"/>
          <a:srcRect/>
          <a:stretch>
            <a:fillRect/>
          </a:stretch>
        </p:blipFill>
        <p:spPr bwMode="auto">
          <a:xfrm>
            <a:off x="1066800" y="1295400"/>
            <a:ext cx="7086600" cy="5314950"/>
          </a:xfrm>
          <a:prstGeom prst="rect">
            <a:avLst/>
          </a:prstGeom>
          <a:noFill/>
          <a:ln w="9525">
            <a:noFill/>
            <a:miter lim="800000"/>
            <a:headEnd/>
            <a:tailEnd/>
          </a:ln>
        </p:spPr>
      </p:pic>
      <p:sp>
        <p:nvSpPr>
          <p:cNvPr id="5" name="Title 1"/>
          <p:cNvSpPr txBox="1">
            <a:spLocks/>
          </p:cNvSpPr>
          <p:nvPr/>
        </p:nvSpPr>
        <p:spPr bwMode="auto">
          <a:xfrm>
            <a:off x="304800" y="76200"/>
            <a:ext cx="8610600" cy="1143000"/>
          </a:xfrm>
          <a:prstGeom prst="rect">
            <a:avLst/>
          </a:prstGeom>
          <a:noFill/>
          <a:ln w="9525">
            <a:noFill/>
            <a:miter lim="800000"/>
            <a:headEnd/>
            <a:tailEnd/>
          </a:ln>
        </p:spPr>
        <p:txBody>
          <a:bodyPr anchor="ctr"/>
          <a:lstStyle/>
          <a:p>
            <a:pPr algn="ctr" eaLnBrk="0" hangingPunct="0">
              <a:spcBef>
                <a:spcPct val="0"/>
              </a:spcBef>
              <a:defRPr/>
            </a:pPr>
            <a:r>
              <a:rPr lang="en-US" sz="4000" b="0" kern="0" dirty="0">
                <a:latin typeface="+mj-lt"/>
                <a:ea typeface="ＭＳ Ｐゴシック" pitchFamily="-108" charset="-128"/>
                <a:cs typeface="ＭＳ Ｐゴシック" pitchFamily="-108" charset="-128"/>
              </a:rPr>
              <a:t>JEM-EUSO Kick-off meeting, </a:t>
            </a:r>
          </a:p>
          <a:p>
            <a:pPr algn="ctr" eaLnBrk="0" hangingPunct="0">
              <a:spcBef>
                <a:spcPct val="0"/>
              </a:spcBef>
              <a:defRPr/>
            </a:pPr>
            <a:r>
              <a:rPr lang="en-US" sz="4000" b="0" kern="0" dirty="0">
                <a:latin typeface="+mj-lt"/>
                <a:ea typeface="ＭＳ Ｐゴシック" pitchFamily="-108" charset="-128"/>
                <a:cs typeface="ＭＳ Ｐゴシック" pitchFamily="-108" charset="-128"/>
              </a:rPr>
              <a:t>June 6-8 2007 </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Date Placeholder 1"/>
          <p:cNvSpPr>
            <a:spLocks noGrp="1"/>
          </p:cNvSpPr>
          <p:nvPr>
            <p:ph type="dt" sz="quarter" idx="10"/>
          </p:nvPr>
        </p:nvSpPr>
        <p:spPr>
          <a:noFill/>
        </p:spPr>
        <p:txBody>
          <a:bodyPr/>
          <a:lstStyle/>
          <a:p>
            <a:r>
              <a:rPr lang="it-IT" altLang="ja-JP" smtClean="0">
                <a:latin typeface="Times New Roman" pitchFamily="-111" charset="0"/>
                <a:ea typeface="ＭＳ Ｐゴシック" charset="-128"/>
              </a:rPr>
              <a:t>Erice, September 16-24, 2005</a:t>
            </a:r>
          </a:p>
        </p:txBody>
      </p:sp>
      <p:pic>
        <p:nvPicPr>
          <p:cNvPr id="90115" name="Picture 3"/>
          <p:cNvPicPr>
            <a:picLocks noChangeAspect="1"/>
          </p:cNvPicPr>
          <p:nvPr/>
        </p:nvPicPr>
        <p:blipFill>
          <a:blip r:embed="rId2" cstate="print"/>
          <a:srcRect/>
          <a:stretch>
            <a:fillRect/>
          </a:stretch>
        </p:blipFill>
        <p:spPr bwMode="auto">
          <a:xfrm>
            <a:off x="0" y="0"/>
            <a:ext cx="9669463" cy="6858000"/>
          </a:xfrm>
          <a:prstGeom prst="rect">
            <a:avLst/>
          </a:prstGeom>
          <a:noFill/>
          <a:ln w="9525">
            <a:noFill/>
            <a:miter lim="800000"/>
            <a:headEnd/>
            <a:tailEnd/>
          </a:ln>
        </p:spPr>
      </p:pic>
      <p:sp>
        <p:nvSpPr>
          <p:cNvPr id="90116" name="Title 1"/>
          <p:cNvSpPr txBox="1">
            <a:spLocks/>
          </p:cNvSpPr>
          <p:nvPr/>
        </p:nvSpPr>
        <p:spPr bwMode="auto">
          <a:xfrm>
            <a:off x="5486400" y="5410200"/>
            <a:ext cx="3886200" cy="2133600"/>
          </a:xfrm>
          <a:prstGeom prst="rect">
            <a:avLst/>
          </a:prstGeom>
          <a:noFill/>
          <a:ln w="9525">
            <a:noFill/>
            <a:miter lim="800000"/>
            <a:headEnd/>
            <a:tailEnd/>
          </a:ln>
        </p:spPr>
        <p:txBody>
          <a:bodyPr anchor="ctr"/>
          <a:lstStyle/>
          <a:p>
            <a:pPr algn="ctr" eaLnBrk="0" hangingPunct="0"/>
            <a:r>
              <a:rPr lang="en-US" sz="1800" b="0">
                <a:solidFill>
                  <a:srgbClr val="FF0000"/>
                </a:solidFill>
              </a:rPr>
              <a:t>*Y. Takahashi’s presentation 2006</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Contents</a:t>
            </a:r>
            <a:endParaRPr kumimoji="1" lang="ja-JP" altLang="en-US" dirty="0"/>
          </a:p>
        </p:txBody>
      </p:sp>
      <p:sp>
        <p:nvSpPr>
          <p:cNvPr id="3" name="コンテンツ プレースホルダ 2"/>
          <p:cNvSpPr>
            <a:spLocks noGrp="1"/>
          </p:cNvSpPr>
          <p:nvPr>
            <p:ph idx="1"/>
          </p:nvPr>
        </p:nvSpPr>
        <p:spPr/>
        <p:txBody>
          <a:bodyPr>
            <a:normAutofit lnSpcReduction="10000"/>
          </a:bodyPr>
          <a:lstStyle/>
          <a:p>
            <a:pPr marL="514350" indent="-514350">
              <a:buFont typeface="+mj-lt"/>
              <a:buAutoNum type="arabicPeriod"/>
            </a:pPr>
            <a:r>
              <a:rPr kumimoji="1" lang="ja-JP" altLang="en-US" dirty="0" smtClean="0"/>
              <a:t>宇宙からのエアシャワー観測のアイデア歴史</a:t>
            </a:r>
            <a:endParaRPr kumimoji="1" lang="en-US" altLang="ja-JP" dirty="0" smtClean="0"/>
          </a:p>
          <a:p>
            <a:pPr marL="514350" indent="-514350">
              <a:buFont typeface="+mj-lt"/>
              <a:buAutoNum type="arabicPeriod"/>
            </a:pPr>
            <a:r>
              <a:rPr lang="ja-JP" altLang="en-US" dirty="0" smtClean="0">
                <a:solidFill>
                  <a:srgbClr val="FF0000"/>
                </a:solidFill>
              </a:rPr>
              <a:t>何が違うのか：見下ろすのと見上げるのと</a:t>
            </a:r>
            <a:endParaRPr lang="en-US" altLang="ja-JP" dirty="0" smtClean="0">
              <a:solidFill>
                <a:srgbClr val="FF0000"/>
              </a:solidFill>
            </a:endParaRPr>
          </a:p>
          <a:p>
            <a:pPr marL="514350" indent="-514350">
              <a:buFont typeface="+mj-lt"/>
              <a:buAutoNum type="arabicPeriod"/>
            </a:pPr>
            <a:r>
              <a:rPr lang="ja-JP" altLang="en-US" dirty="0" smtClean="0"/>
              <a:t>科学目的</a:t>
            </a:r>
            <a:endParaRPr lang="en-US" altLang="ja-JP" dirty="0" smtClean="0"/>
          </a:p>
          <a:p>
            <a:pPr marL="514350" indent="-514350">
              <a:buFont typeface="+mj-lt"/>
              <a:buAutoNum type="arabicPeriod"/>
            </a:pPr>
            <a:r>
              <a:rPr lang="ja-JP" altLang="en-US" dirty="0" smtClean="0"/>
              <a:t>装置</a:t>
            </a:r>
            <a:endParaRPr lang="en-US" altLang="ja-JP" dirty="0" smtClean="0"/>
          </a:p>
          <a:p>
            <a:pPr marL="514350" indent="-514350">
              <a:buFont typeface="+mj-lt"/>
              <a:buAutoNum type="arabicPeriod"/>
            </a:pPr>
            <a:r>
              <a:rPr lang="ja-JP" altLang="en-US" dirty="0" smtClean="0"/>
              <a:t>性能</a:t>
            </a:r>
            <a:endParaRPr lang="en-US" altLang="ja-JP" dirty="0" smtClean="0"/>
          </a:p>
          <a:p>
            <a:pPr marL="514350" indent="-514350">
              <a:buFont typeface="+mj-lt"/>
              <a:buAutoNum type="arabicPeriod"/>
            </a:pPr>
            <a:r>
              <a:rPr lang="ja-JP" altLang="en-US" dirty="0" smtClean="0"/>
              <a:t>パスファインダーミッション</a:t>
            </a:r>
            <a:endParaRPr lang="en-US" altLang="ja-JP" dirty="0" smtClean="0"/>
          </a:p>
          <a:p>
            <a:pPr marL="514350" indent="-514350">
              <a:buFont typeface="+mj-lt"/>
              <a:buAutoNum type="arabicPeriod"/>
            </a:pPr>
            <a:r>
              <a:rPr lang="ja-JP" altLang="en-US" dirty="0" smtClean="0"/>
              <a:t>ミッション状況とまとめ</a:t>
            </a:r>
            <a:endParaRPr lang="en-US" altLang="ja-JP"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 the huge exposure area</a:t>
            </a:r>
            <a:endParaRPr kumimoji="1" lang="ja-JP" altLang="en-US" dirty="0"/>
          </a:p>
        </p:txBody>
      </p:sp>
      <p:grpSp>
        <p:nvGrpSpPr>
          <p:cNvPr id="7" name="Group 16"/>
          <p:cNvGrpSpPr>
            <a:grpSpLocks noGrp="1"/>
          </p:cNvGrpSpPr>
          <p:nvPr/>
        </p:nvGrpSpPr>
        <p:grpSpPr bwMode="auto">
          <a:xfrm>
            <a:off x="1714480" y="1643050"/>
            <a:ext cx="5900750" cy="4483113"/>
            <a:chOff x="609600" y="609600"/>
            <a:chExt cx="7848600" cy="6090244"/>
          </a:xfrm>
        </p:grpSpPr>
        <p:pic>
          <p:nvPicPr>
            <p:cNvPr id="8" name="Picture 1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609600"/>
              <a:ext cx="7848600" cy="6090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7"/>
            <p:cNvSpPr>
              <a:spLocks noChangeArrowheads="1"/>
            </p:cNvSpPr>
            <p:nvPr/>
          </p:nvSpPr>
          <p:spPr bwMode="auto">
            <a:xfrm>
              <a:off x="4210233" y="5105400"/>
              <a:ext cx="3547432" cy="403503"/>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p>
              <a:pPr algn="ctr" hangingPunct="0">
                <a:lnSpc>
                  <a:spcPct val="93000"/>
                </a:lnSpc>
                <a:buClr>
                  <a:srgbClr val="000000"/>
                </a:buClr>
                <a:buSzPct val="100000"/>
                <a:tabLst>
                  <a:tab pos="0" algn="l"/>
                  <a:tab pos="413287" algn="l"/>
                  <a:tab pos="828013" algn="l"/>
                  <a:tab pos="1242739" algn="l"/>
                  <a:tab pos="1656024" algn="l"/>
                  <a:tab pos="2072191" algn="l"/>
                  <a:tab pos="2486917" algn="l"/>
                  <a:tab pos="2901643" algn="l"/>
                  <a:tab pos="3314929" algn="l"/>
                  <a:tab pos="3731096" algn="l"/>
                  <a:tab pos="4145822" algn="l"/>
                  <a:tab pos="4559107" algn="l"/>
                  <a:tab pos="4973833" algn="l"/>
                  <a:tab pos="5390000" algn="l"/>
                  <a:tab pos="5804726" algn="l"/>
                  <a:tab pos="6218012" algn="l"/>
                  <a:tab pos="6632738" algn="l"/>
                  <a:tab pos="7048904" algn="l"/>
                  <a:tab pos="7463631" algn="l"/>
                  <a:tab pos="7876916" algn="l"/>
                  <a:tab pos="8291642" algn="l"/>
                </a:tabLst>
              </a:pPr>
              <a:r>
                <a:rPr lang="en-US" sz="1600" dirty="0">
                  <a:latin typeface="Calibri" pitchFamily="34" charset="0"/>
                </a:rPr>
                <a:t>3000 </a:t>
              </a:r>
              <a:r>
                <a:rPr lang="en-US" sz="1600" dirty="0" err="1">
                  <a:latin typeface="Calibri" pitchFamily="34" charset="0"/>
                </a:rPr>
                <a:t>Gton</a:t>
              </a:r>
              <a:r>
                <a:rPr lang="en-US" sz="1600" dirty="0">
                  <a:latin typeface="Calibri" pitchFamily="34" charset="0"/>
                </a:rPr>
                <a:t> –  for HE neutrinos</a:t>
              </a: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番号プレースホルダ 3"/>
          <p:cNvSpPr>
            <a:spLocks noGrp="1"/>
          </p:cNvSpPr>
          <p:nvPr>
            <p:ph type="sldNum" sz="quarter" idx="12"/>
          </p:nvPr>
        </p:nvSpPr>
        <p:spPr>
          <a:noFill/>
        </p:spPr>
        <p:txBody>
          <a:bodyPr/>
          <a:lstStyle/>
          <a:p>
            <a:fld id="{0363D34E-2B95-4BB2-8403-0FF0702D14C2}" type="slidenum">
              <a:rPr lang="en-US" altLang="ja-JP"/>
              <a:pPr/>
              <a:t>16</a:t>
            </a:fld>
            <a:endParaRPr lang="en-US" altLang="ja-JP"/>
          </a:p>
        </p:txBody>
      </p:sp>
      <p:pic>
        <p:nvPicPr>
          <p:cNvPr id="14339" name="Picture 28" descr="utah"/>
          <p:cNvPicPr>
            <a:picLocks noChangeAspect="1" noChangeArrowheads="1"/>
          </p:cNvPicPr>
          <p:nvPr/>
        </p:nvPicPr>
        <p:blipFill>
          <a:blip r:embed="rId3" cstate="print"/>
          <a:srcRect/>
          <a:stretch>
            <a:fillRect/>
          </a:stretch>
        </p:blipFill>
        <p:spPr bwMode="auto">
          <a:xfrm>
            <a:off x="3124200" y="-3175"/>
            <a:ext cx="2990850" cy="2870200"/>
          </a:xfrm>
          <a:prstGeom prst="rect">
            <a:avLst/>
          </a:prstGeom>
          <a:noFill/>
          <a:ln w="9525">
            <a:noFill/>
            <a:miter lim="800000"/>
            <a:headEnd/>
            <a:tailEnd/>
          </a:ln>
        </p:spPr>
      </p:pic>
      <p:sp>
        <p:nvSpPr>
          <p:cNvPr id="14340" name="Text Box 2"/>
          <p:cNvSpPr txBox="1">
            <a:spLocks noChangeArrowheads="1"/>
          </p:cNvSpPr>
          <p:nvPr/>
        </p:nvSpPr>
        <p:spPr bwMode="auto">
          <a:xfrm>
            <a:off x="1236663" y="2927350"/>
            <a:ext cx="6483350" cy="1744663"/>
          </a:xfrm>
          <a:prstGeom prst="rect">
            <a:avLst/>
          </a:prstGeom>
          <a:noFill/>
          <a:ln w="9525">
            <a:noFill/>
            <a:round/>
            <a:headEnd/>
            <a:tailEnd/>
          </a:ln>
        </p:spPr>
        <p:txBody>
          <a:bodyPr wrap="none" anchor="ctr"/>
          <a:lstStyle/>
          <a:p>
            <a:endParaRPr lang="ja-JP" altLang="en-US">
              <a:ea typeface="ＭＳ Ｐゴシック" pitchFamily="50" charset="-128"/>
            </a:endParaRPr>
          </a:p>
        </p:txBody>
      </p:sp>
      <p:sp>
        <p:nvSpPr>
          <p:cNvPr id="14341" name="Rectangle 3"/>
          <p:cNvSpPr>
            <a:spLocks noChangeArrowheads="1"/>
          </p:cNvSpPr>
          <p:nvPr/>
        </p:nvSpPr>
        <p:spPr bwMode="auto">
          <a:xfrm>
            <a:off x="514350" y="431800"/>
            <a:ext cx="423863" cy="368300"/>
          </a:xfrm>
          <a:prstGeom prst="rect">
            <a:avLst/>
          </a:prstGeom>
          <a:noFill/>
          <a:ln w="9525">
            <a:noFill/>
            <a:round/>
            <a:headEnd/>
            <a:tailEnd/>
          </a:ln>
        </p:spPr>
        <p:txBody>
          <a:bodyPr wrap="none" anchor="ctr"/>
          <a:lstStyle/>
          <a:p>
            <a:endParaRPr lang="ja-JP" altLang="en-US">
              <a:ea typeface="ＭＳ Ｐゴシック" pitchFamily="50" charset="-128"/>
            </a:endParaRPr>
          </a:p>
        </p:txBody>
      </p:sp>
      <p:pic>
        <p:nvPicPr>
          <p:cNvPr id="14342" name="Picture 4"/>
          <p:cNvPicPr>
            <a:picLocks noChangeAspect="1" noChangeArrowheads="1"/>
          </p:cNvPicPr>
          <p:nvPr/>
        </p:nvPicPr>
        <p:blipFill>
          <a:blip r:embed="rId4" cstate="print"/>
          <a:srcRect/>
          <a:stretch>
            <a:fillRect/>
          </a:stretch>
        </p:blipFill>
        <p:spPr bwMode="auto">
          <a:xfrm>
            <a:off x="60325" y="2927350"/>
            <a:ext cx="2855913" cy="2881313"/>
          </a:xfrm>
          <a:prstGeom prst="rect">
            <a:avLst/>
          </a:prstGeom>
          <a:noFill/>
          <a:ln w="9525">
            <a:noFill/>
            <a:round/>
            <a:headEnd/>
            <a:tailEnd/>
          </a:ln>
        </p:spPr>
      </p:pic>
      <p:pic>
        <p:nvPicPr>
          <p:cNvPr id="14343" name="Picture 5"/>
          <p:cNvPicPr>
            <a:picLocks noChangeAspect="1" noChangeArrowheads="1"/>
          </p:cNvPicPr>
          <p:nvPr/>
        </p:nvPicPr>
        <p:blipFill>
          <a:blip r:embed="rId5" cstate="print"/>
          <a:srcRect/>
          <a:stretch>
            <a:fillRect/>
          </a:stretch>
        </p:blipFill>
        <p:spPr bwMode="auto">
          <a:xfrm>
            <a:off x="6288088" y="2927350"/>
            <a:ext cx="2855912" cy="2881313"/>
          </a:xfrm>
          <a:prstGeom prst="rect">
            <a:avLst/>
          </a:prstGeom>
          <a:noFill/>
          <a:ln w="9525">
            <a:noFill/>
            <a:round/>
            <a:headEnd/>
            <a:tailEnd/>
          </a:ln>
        </p:spPr>
      </p:pic>
      <p:pic>
        <p:nvPicPr>
          <p:cNvPr id="14344" name="Picture 6"/>
          <p:cNvPicPr>
            <a:picLocks noChangeAspect="1" noChangeArrowheads="1"/>
          </p:cNvPicPr>
          <p:nvPr/>
        </p:nvPicPr>
        <p:blipFill>
          <a:blip r:embed="rId6" cstate="print"/>
          <a:srcRect/>
          <a:stretch>
            <a:fillRect/>
          </a:stretch>
        </p:blipFill>
        <p:spPr bwMode="auto">
          <a:xfrm>
            <a:off x="3119438" y="2927350"/>
            <a:ext cx="3005137" cy="2881313"/>
          </a:xfrm>
          <a:prstGeom prst="rect">
            <a:avLst/>
          </a:prstGeom>
          <a:noFill/>
          <a:ln w="9525">
            <a:noFill/>
            <a:round/>
            <a:headEnd/>
            <a:tailEnd/>
          </a:ln>
        </p:spPr>
      </p:pic>
      <p:pic>
        <p:nvPicPr>
          <p:cNvPr id="14345" name="Picture 7"/>
          <p:cNvPicPr>
            <a:picLocks noChangeAspect="1" noChangeArrowheads="1"/>
          </p:cNvPicPr>
          <p:nvPr/>
        </p:nvPicPr>
        <p:blipFill>
          <a:blip r:embed="rId7" cstate="print"/>
          <a:srcRect/>
          <a:stretch>
            <a:fillRect/>
          </a:stretch>
        </p:blipFill>
        <p:spPr bwMode="auto">
          <a:xfrm>
            <a:off x="60325" y="11113"/>
            <a:ext cx="2855913" cy="2855912"/>
          </a:xfrm>
          <a:prstGeom prst="rect">
            <a:avLst/>
          </a:prstGeom>
          <a:noFill/>
          <a:ln w="9525">
            <a:noFill/>
            <a:round/>
            <a:headEnd/>
            <a:tailEnd/>
          </a:ln>
        </p:spPr>
      </p:pic>
      <p:pic>
        <p:nvPicPr>
          <p:cNvPr id="14346" name="Picture 9"/>
          <p:cNvPicPr>
            <a:picLocks noChangeAspect="1" noChangeArrowheads="1"/>
          </p:cNvPicPr>
          <p:nvPr/>
        </p:nvPicPr>
        <p:blipFill>
          <a:blip r:embed="rId8" cstate="print"/>
          <a:srcRect/>
          <a:stretch>
            <a:fillRect/>
          </a:stretch>
        </p:blipFill>
        <p:spPr bwMode="auto">
          <a:xfrm>
            <a:off x="6311900" y="11113"/>
            <a:ext cx="2832100" cy="2855912"/>
          </a:xfrm>
          <a:prstGeom prst="rect">
            <a:avLst/>
          </a:prstGeom>
          <a:noFill/>
          <a:ln w="9525">
            <a:noFill/>
            <a:round/>
            <a:headEnd/>
            <a:tailEnd/>
          </a:ln>
        </p:spPr>
      </p:pic>
      <p:sp>
        <p:nvSpPr>
          <p:cNvPr id="14347" name="Text Box 10"/>
          <p:cNvSpPr txBox="1">
            <a:spLocks noChangeArrowheads="1"/>
          </p:cNvSpPr>
          <p:nvPr/>
        </p:nvSpPr>
        <p:spPr bwMode="auto">
          <a:xfrm>
            <a:off x="635000" y="95250"/>
            <a:ext cx="2316163" cy="642938"/>
          </a:xfrm>
          <a:prstGeom prst="rect">
            <a:avLst/>
          </a:prstGeom>
          <a:noFill/>
          <a:ln w="9525">
            <a:noFill/>
            <a:round/>
            <a:headEnd/>
            <a:tailEnd/>
          </a:ln>
        </p:spPr>
        <p:txBody>
          <a:bodyPr lIns="90000" tIns="46800" rIns="90000" bIns="46800">
            <a:spAutoFit/>
          </a:bodyPr>
          <a:lstStyle/>
          <a:p>
            <a:pPr defTabSz="449263">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ja-JP" sz="1600">
                <a:solidFill>
                  <a:srgbClr val="000000"/>
                </a:solidFill>
                <a:latin typeface="Helvetica" pitchFamily="34" charset="0"/>
                <a:ea typeface="ＭＳ Ｐゴシック" pitchFamily="50" charset="-128"/>
              </a:rPr>
              <a:t>Saipan (mid-Pacific)</a:t>
            </a:r>
            <a:r>
              <a:rPr lang="ar-SA" altLang="ja-JP" sz="1600">
                <a:solidFill>
                  <a:srgbClr val="000000"/>
                </a:solidFill>
                <a:latin typeface="Helvetica" pitchFamily="34" charset="0"/>
                <a:ea typeface="ＭＳ Ｐゴシック" pitchFamily="50" charset="-128"/>
              </a:rPr>
              <a:t>‏</a:t>
            </a:r>
            <a:endParaRPr lang="en-GB" altLang="ja-JP" sz="1600">
              <a:solidFill>
                <a:srgbClr val="000000"/>
              </a:solidFill>
              <a:latin typeface="Helvetica" pitchFamily="34" charset="0"/>
              <a:ea typeface="ＭＳ Ｐゴシック" pitchFamily="50" charset="-128"/>
            </a:endParaRPr>
          </a:p>
        </p:txBody>
      </p:sp>
      <p:sp>
        <p:nvSpPr>
          <p:cNvPr id="14348" name="Text Box 11"/>
          <p:cNvSpPr txBox="1">
            <a:spLocks noChangeArrowheads="1"/>
          </p:cNvSpPr>
          <p:nvPr/>
        </p:nvSpPr>
        <p:spPr bwMode="auto">
          <a:xfrm>
            <a:off x="6480175" y="95250"/>
            <a:ext cx="2663825" cy="642938"/>
          </a:xfrm>
          <a:prstGeom prst="rect">
            <a:avLst/>
          </a:prstGeom>
          <a:noFill/>
          <a:ln w="9525">
            <a:noFill/>
            <a:round/>
            <a:headEnd/>
            <a:tailEnd/>
          </a:ln>
        </p:spPr>
        <p:txBody>
          <a:bodyPr lIns="90000" tIns="46800" rIns="90000" bIns="46800">
            <a:spAutoFit/>
          </a:bodyPr>
          <a:lstStyle/>
          <a:p>
            <a:pPr algn="ctr" defTabSz="449263">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ja-JP" sz="1600">
                <a:solidFill>
                  <a:srgbClr val="000000"/>
                </a:solidFill>
                <a:latin typeface="Helvetica" pitchFamily="34" charset="0"/>
                <a:ea typeface="ＭＳ Ｐゴシック" pitchFamily="50" charset="-128"/>
              </a:rPr>
              <a:t>Western Australia</a:t>
            </a:r>
            <a:br>
              <a:rPr lang="en-GB" altLang="ja-JP" sz="1600">
                <a:solidFill>
                  <a:srgbClr val="000000"/>
                </a:solidFill>
                <a:latin typeface="Helvetica" pitchFamily="34" charset="0"/>
                <a:ea typeface="ＭＳ Ｐゴシック" pitchFamily="50" charset="-128"/>
              </a:rPr>
            </a:br>
            <a:r>
              <a:rPr lang="en-GB" altLang="ja-JP" sz="1600">
                <a:solidFill>
                  <a:srgbClr val="000000"/>
                </a:solidFill>
                <a:latin typeface="Helvetica" pitchFamily="34" charset="0"/>
                <a:ea typeface="ＭＳ Ｐゴシック" pitchFamily="50" charset="-128"/>
              </a:rPr>
              <a:t>(ocean &amp; desert) </a:t>
            </a:r>
            <a:r>
              <a:rPr lang="ar-SA" altLang="ja-JP" sz="1600">
                <a:solidFill>
                  <a:srgbClr val="000000"/>
                </a:solidFill>
                <a:latin typeface="Helvetica" pitchFamily="34" charset="0"/>
                <a:ea typeface="ＭＳ Ｐゴシック" pitchFamily="50" charset="-128"/>
              </a:rPr>
              <a:t>‏</a:t>
            </a:r>
            <a:endParaRPr lang="en-GB" altLang="ja-JP" sz="1600">
              <a:solidFill>
                <a:srgbClr val="000000"/>
              </a:solidFill>
              <a:latin typeface="Helvetica" pitchFamily="34" charset="0"/>
              <a:ea typeface="ＭＳ Ｐゴシック" pitchFamily="50" charset="-128"/>
            </a:endParaRPr>
          </a:p>
        </p:txBody>
      </p:sp>
      <p:sp>
        <p:nvSpPr>
          <p:cNvPr id="14349" name="Text Box 12"/>
          <p:cNvSpPr txBox="1">
            <a:spLocks noChangeArrowheads="1"/>
          </p:cNvSpPr>
          <p:nvPr/>
        </p:nvSpPr>
        <p:spPr bwMode="auto">
          <a:xfrm>
            <a:off x="3995738" y="95250"/>
            <a:ext cx="1422400" cy="319088"/>
          </a:xfrm>
          <a:prstGeom prst="rect">
            <a:avLst/>
          </a:prstGeom>
          <a:noFill/>
          <a:ln w="9525">
            <a:noFill/>
            <a:round/>
            <a:headEnd/>
            <a:tailEnd/>
          </a:ln>
        </p:spPr>
        <p:txBody>
          <a:bodyPr lIns="90000" tIns="46800" rIns="90000" bIns="46800">
            <a:spAutoFit/>
          </a:bodyPr>
          <a:lstStyle/>
          <a:p>
            <a:pPr defTabSz="449263">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ja-JP" sz="1600">
                <a:solidFill>
                  <a:srgbClr val="000000"/>
                </a:solidFill>
                <a:latin typeface="Helvetica" pitchFamily="34" charset="0"/>
                <a:ea typeface="ＭＳ Ｐゴシック" pitchFamily="50" charset="-128"/>
              </a:rPr>
              <a:t>Utah</a:t>
            </a:r>
          </a:p>
        </p:txBody>
      </p:sp>
      <p:sp>
        <p:nvSpPr>
          <p:cNvPr id="14350" name="Rectangle 13"/>
          <p:cNvSpPr>
            <a:spLocks noChangeArrowheads="1"/>
          </p:cNvSpPr>
          <p:nvPr/>
        </p:nvSpPr>
        <p:spPr bwMode="auto">
          <a:xfrm>
            <a:off x="514350" y="3405188"/>
            <a:ext cx="423863" cy="369887"/>
          </a:xfrm>
          <a:prstGeom prst="rect">
            <a:avLst/>
          </a:prstGeom>
          <a:noFill/>
          <a:ln w="9525">
            <a:noFill/>
            <a:round/>
            <a:headEnd/>
            <a:tailEnd/>
          </a:ln>
        </p:spPr>
        <p:txBody>
          <a:bodyPr wrap="none" anchor="ctr"/>
          <a:lstStyle/>
          <a:p>
            <a:endParaRPr lang="ja-JP" altLang="en-US">
              <a:ea typeface="ＭＳ Ｐゴシック" pitchFamily="50" charset="-128"/>
            </a:endParaRPr>
          </a:p>
        </p:txBody>
      </p:sp>
      <p:sp>
        <p:nvSpPr>
          <p:cNvPr id="14351" name="Text Box 14"/>
          <p:cNvSpPr txBox="1">
            <a:spLocks noChangeArrowheads="1"/>
          </p:cNvSpPr>
          <p:nvPr/>
        </p:nvSpPr>
        <p:spPr bwMode="auto">
          <a:xfrm>
            <a:off x="561975" y="3068638"/>
            <a:ext cx="2211388" cy="642937"/>
          </a:xfrm>
          <a:prstGeom prst="rect">
            <a:avLst/>
          </a:prstGeom>
          <a:noFill/>
          <a:ln w="9525">
            <a:noFill/>
            <a:round/>
            <a:headEnd/>
            <a:tailEnd/>
          </a:ln>
        </p:spPr>
        <p:txBody>
          <a:bodyPr lIns="90000" tIns="46800" rIns="90000" bIns="46800">
            <a:spAutoFit/>
          </a:bodyPr>
          <a:lstStyle/>
          <a:p>
            <a:pPr defTabSz="449263">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ja-JP" sz="1600">
                <a:solidFill>
                  <a:srgbClr val="000000"/>
                </a:solidFill>
                <a:latin typeface="Helvetica" pitchFamily="34" charset="0"/>
                <a:ea typeface="ＭＳ Ｐゴシック" pitchFamily="50" charset="-128"/>
              </a:rPr>
              <a:t>Auger site (Pampa)</a:t>
            </a:r>
            <a:r>
              <a:rPr lang="ar-SA" altLang="ja-JP" sz="1600">
                <a:solidFill>
                  <a:srgbClr val="000000"/>
                </a:solidFill>
                <a:latin typeface="Helvetica" pitchFamily="34" charset="0"/>
                <a:ea typeface="ＭＳ Ｐゴシック" pitchFamily="50" charset="-128"/>
              </a:rPr>
              <a:t>‏</a:t>
            </a:r>
            <a:endParaRPr lang="en-GB" altLang="ja-JP" sz="1600">
              <a:solidFill>
                <a:srgbClr val="000000"/>
              </a:solidFill>
              <a:latin typeface="Helvetica" pitchFamily="34" charset="0"/>
              <a:ea typeface="ＭＳ Ｐゴシック" pitchFamily="50" charset="-128"/>
            </a:endParaRPr>
          </a:p>
        </p:txBody>
      </p:sp>
      <p:sp>
        <p:nvSpPr>
          <p:cNvPr id="14352" name="Text Box 15"/>
          <p:cNvSpPr txBox="1">
            <a:spLocks noChangeArrowheads="1"/>
          </p:cNvSpPr>
          <p:nvPr/>
        </p:nvSpPr>
        <p:spPr bwMode="auto">
          <a:xfrm>
            <a:off x="6505575" y="3068638"/>
            <a:ext cx="2638425" cy="642937"/>
          </a:xfrm>
          <a:prstGeom prst="rect">
            <a:avLst/>
          </a:prstGeom>
          <a:noFill/>
          <a:ln w="9525">
            <a:noFill/>
            <a:round/>
            <a:headEnd/>
            <a:tailEnd/>
          </a:ln>
        </p:spPr>
        <p:txBody>
          <a:bodyPr lIns="90000" tIns="46800" rIns="90000" bIns="46800">
            <a:spAutoFit/>
          </a:bodyPr>
          <a:lstStyle/>
          <a:p>
            <a:pPr defTabSz="449263">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ja-JP" sz="1600">
                <a:solidFill>
                  <a:srgbClr val="000000"/>
                </a:solidFill>
                <a:latin typeface="Helvetica" pitchFamily="34" charset="0"/>
                <a:ea typeface="ＭＳ Ｐゴシック" pitchFamily="50" charset="-128"/>
              </a:rPr>
              <a:t>Central Europe</a:t>
            </a:r>
          </a:p>
        </p:txBody>
      </p:sp>
      <p:sp>
        <p:nvSpPr>
          <p:cNvPr id="14353" name="Text Box 16"/>
          <p:cNvSpPr txBox="1">
            <a:spLocks noChangeArrowheads="1"/>
          </p:cNvSpPr>
          <p:nvPr/>
        </p:nvSpPr>
        <p:spPr bwMode="auto">
          <a:xfrm>
            <a:off x="3854450" y="3068638"/>
            <a:ext cx="2120900" cy="642937"/>
          </a:xfrm>
          <a:prstGeom prst="rect">
            <a:avLst/>
          </a:prstGeom>
          <a:noFill/>
          <a:ln w="9525">
            <a:noFill/>
            <a:round/>
            <a:headEnd/>
            <a:tailEnd/>
          </a:ln>
        </p:spPr>
        <p:txBody>
          <a:bodyPr lIns="90000" tIns="46800" rIns="90000" bIns="46800">
            <a:spAutoFit/>
          </a:bodyPr>
          <a:lstStyle/>
          <a:p>
            <a:pPr defTabSz="449263">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ja-JP" sz="1600">
                <a:solidFill>
                  <a:srgbClr val="000000"/>
                </a:solidFill>
                <a:latin typeface="Helvetica" pitchFamily="34" charset="0"/>
                <a:ea typeface="ＭＳ Ｐゴシック" pitchFamily="50" charset="-128"/>
              </a:rPr>
              <a:t>Central Japan</a:t>
            </a:r>
          </a:p>
        </p:txBody>
      </p:sp>
      <p:sp>
        <p:nvSpPr>
          <p:cNvPr id="14354" name="Text Box 19"/>
          <p:cNvSpPr txBox="1">
            <a:spLocks noChangeArrowheads="1"/>
          </p:cNvSpPr>
          <p:nvPr/>
        </p:nvSpPr>
        <p:spPr bwMode="auto">
          <a:xfrm>
            <a:off x="304800" y="5867400"/>
            <a:ext cx="4154488" cy="412750"/>
          </a:xfrm>
          <a:prstGeom prst="rect">
            <a:avLst/>
          </a:prstGeom>
          <a:noFill/>
          <a:ln w="9525">
            <a:noFill/>
            <a:miter lim="800000"/>
            <a:headEnd/>
            <a:tailEnd/>
          </a:ln>
        </p:spPr>
        <p:txBody>
          <a:bodyPr wrap="none">
            <a:spAutoFit/>
          </a:bodyPr>
          <a:lstStyle/>
          <a:p>
            <a:r>
              <a:rPr lang="en-US" altLang="ja-JP" sz="2100">
                <a:ea typeface="ＭＳ Ｐゴシック" pitchFamily="50" charset="-128"/>
              </a:rPr>
              <a:t>FoV of 1 PDM (27km x 27 km)  ■ </a:t>
            </a:r>
          </a:p>
        </p:txBody>
      </p:sp>
      <p:sp>
        <p:nvSpPr>
          <p:cNvPr id="14355" name="Text Box 20"/>
          <p:cNvSpPr txBox="1">
            <a:spLocks noChangeArrowheads="1"/>
          </p:cNvSpPr>
          <p:nvPr/>
        </p:nvSpPr>
        <p:spPr bwMode="auto">
          <a:xfrm>
            <a:off x="4989513" y="4495800"/>
            <a:ext cx="344487" cy="412750"/>
          </a:xfrm>
          <a:prstGeom prst="rect">
            <a:avLst/>
          </a:prstGeom>
          <a:noFill/>
          <a:ln w="9525">
            <a:noFill/>
            <a:miter lim="800000"/>
            <a:headEnd/>
            <a:tailEnd/>
          </a:ln>
        </p:spPr>
        <p:txBody>
          <a:bodyPr wrap="none">
            <a:spAutoFit/>
          </a:bodyPr>
          <a:lstStyle/>
          <a:p>
            <a:r>
              <a:rPr lang="en-US" altLang="ja-JP" sz="2100">
                <a:ea typeface="ＭＳ Ｐゴシック" pitchFamily="50" charset="-128"/>
              </a:rPr>
              <a:t>■</a:t>
            </a:r>
          </a:p>
        </p:txBody>
      </p:sp>
      <p:sp>
        <p:nvSpPr>
          <p:cNvPr id="14356" name="Text Box 21"/>
          <p:cNvSpPr txBox="1">
            <a:spLocks noChangeArrowheads="1"/>
          </p:cNvSpPr>
          <p:nvPr/>
        </p:nvSpPr>
        <p:spPr bwMode="auto">
          <a:xfrm>
            <a:off x="4989513" y="1600200"/>
            <a:ext cx="344487" cy="412750"/>
          </a:xfrm>
          <a:prstGeom prst="rect">
            <a:avLst/>
          </a:prstGeom>
          <a:noFill/>
          <a:ln w="9525">
            <a:noFill/>
            <a:miter lim="800000"/>
            <a:headEnd/>
            <a:tailEnd/>
          </a:ln>
        </p:spPr>
        <p:txBody>
          <a:bodyPr wrap="none">
            <a:spAutoFit/>
          </a:bodyPr>
          <a:lstStyle/>
          <a:p>
            <a:r>
              <a:rPr lang="en-US" altLang="ja-JP" sz="2100">
                <a:ea typeface="ＭＳ Ｐゴシック" pitchFamily="50" charset="-128"/>
              </a:rPr>
              <a:t>■</a:t>
            </a:r>
          </a:p>
        </p:txBody>
      </p:sp>
      <p:sp>
        <p:nvSpPr>
          <p:cNvPr id="14357" name="Text Box 22"/>
          <p:cNvSpPr txBox="1">
            <a:spLocks noChangeArrowheads="1"/>
          </p:cNvSpPr>
          <p:nvPr/>
        </p:nvSpPr>
        <p:spPr bwMode="auto">
          <a:xfrm>
            <a:off x="8113713" y="1568450"/>
            <a:ext cx="344487" cy="412750"/>
          </a:xfrm>
          <a:prstGeom prst="rect">
            <a:avLst/>
          </a:prstGeom>
          <a:noFill/>
          <a:ln w="9525">
            <a:noFill/>
            <a:miter lim="800000"/>
            <a:headEnd/>
            <a:tailEnd/>
          </a:ln>
        </p:spPr>
        <p:txBody>
          <a:bodyPr wrap="none">
            <a:spAutoFit/>
          </a:bodyPr>
          <a:lstStyle/>
          <a:p>
            <a:r>
              <a:rPr lang="en-US" altLang="ja-JP" sz="2100">
                <a:ea typeface="ＭＳ Ｐゴシック" pitchFamily="50" charset="-128"/>
              </a:rPr>
              <a:t>■</a:t>
            </a:r>
          </a:p>
        </p:txBody>
      </p:sp>
      <p:sp>
        <p:nvSpPr>
          <p:cNvPr id="14358" name="Text Box 23"/>
          <p:cNvSpPr txBox="1">
            <a:spLocks noChangeArrowheads="1"/>
          </p:cNvSpPr>
          <p:nvPr/>
        </p:nvSpPr>
        <p:spPr bwMode="auto">
          <a:xfrm>
            <a:off x="8113713" y="4419600"/>
            <a:ext cx="344487" cy="412750"/>
          </a:xfrm>
          <a:prstGeom prst="rect">
            <a:avLst/>
          </a:prstGeom>
          <a:noFill/>
          <a:ln w="9525">
            <a:noFill/>
            <a:miter lim="800000"/>
            <a:headEnd/>
            <a:tailEnd/>
          </a:ln>
        </p:spPr>
        <p:txBody>
          <a:bodyPr wrap="none">
            <a:spAutoFit/>
          </a:bodyPr>
          <a:lstStyle/>
          <a:p>
            <a:r>
              <a:rPr lang="en-US" altLang="ja-JP" sz="2100">
                <a:ea typeface="ＭＳ Ｐゴシック" pitchFamily="50" charset="-128"/>
              </a:rPr>
              <a:t>■</a:t>
            </a:r>
          </a:p>
        </p:txBody>
      </p:sp>
      <p:sp>
        <p:nvSpPr>
          <p:cNvPr id="14359" name="Text Box 24"/>
          <p:cNvSpPr txBox="1">
            <a:spLocks noChangeArrowheads="1"/>
          </p:cNvSpPr>
          <p:nvPr/>
        </p:nvSpPr>
        <p:spPr bwMode="auto">
          <a:xfrm>
            <a:off x="1752600" y="4495800"/>
            <a:ext cx="344488" cy="412750"/>
          </a:xfrm>
          <a:prstGeom prst="rect">
            <a:avLst/>
          </a:prstGeom>
          <a:noFill/>
          <a:ln w="9525">
            <a:noFill/>
            <a:miter lim="800000"/>
            <a:headEnd/>
            <a:tailEnd/>
          </a:ln>
        </p:spPr>
        <p:txBody>
          <a:bodyPr wrap="none">
            <a:spAutoFit/>
          </a:bodyPr>
          <a:lstStyle/>
          <a:p>
            <a:r>
              <a:rPr lang="en-US" altLang="ja-JP" sz="2100">
                <a:ea typeface="ＭＳ Ｐゴシック" pitchFamily="50" charset="-128"/>
              </a:rPr>
              <a:t>■</a:t>
            </a:r>
          </a:p>
        </p:txBody>
      </p:sp>
      <p:sp>
        <p:nvSpPr>
          <p:cNvPr id="14360" name="Text Box 25"/>
          <p:cNvSpPr txBox="1">
            <a:spLocks noChangeArrowheads="1"/>
          </p:cNvSpPr>
          <p:nvPr/>
        </p:nvSpPr>
        <p:spPr bwMode="auto">
          <a:xfrm>
            <a:off x="1636713" y="1568450"/>
            <a:ext cx="344487" cy="412750"/>
          </a:xfrm>
          <a:prstGeom prst="rect">
            <a:avLst/>
          </a:prstGeom>
          <a:noFill/>
          <a:ln w="9525">
            <a:noFill/>
            <a:miter lim="800000"/>
            <a:headEnd/>
            <a:tailEnd/>
          </a:ln>
        </p:spPr>
        <p:txBody>
          <a:bodyPr wrap="none">
            <a:spAutoFit/>
          </a:bodyPr>
          <a:lstStyle/>
          <a:p>
            <a:r>
              <a:rPr lang="en-US" altLang="ja-JP" sz="2100">
                <a:ea typeface="ＭＳ Ｐゴシック" pitchFamily="50" charset="-128"/>
              </a:rPr>
              <a:t>■</a:t>
            </a:r>
          </a:p>
        </p:txBody>
      </p:sp>
      <p:sp>
        <p:nvSpPr>
          <p:cNvPr id="14361" name="Text Box 26"/>
          <p:cNvSpPr txBox="1">
            <a:spLocks noChangeArrowheads="1"/>
          </p:cNvSpPr>
          <p:nvPr/>
        </p:nvSpPr>
        <p:spPr bwMode="auto">
          <a:xfrm>
            <a:off x="288925" y="6400800"/>
            <a:ext cx="8301038" cy="366713"/>
          </a:xfrm>
          <a:prstGeom prst="rect">
            <a:avLst/>
          </a:prstGeom>
          <a:noFill/>
          <a:ln w="9525">
            <a:noFill/>
            <a:miter lim="800000"/>
            <a:headEnd/>
            <a:tailEnd/>
          </a:ln>
        </p:spPr>
        <p:txBody>
          <a:bodyPr wrap="none">
            <a:spAutoFit/>
          </a:bodyPr>
          <a:lstStyle/>
          <a:p>
            <a:r>
              <a:rPr lang="it-IT" altLang="ja-JP">
                <a:ea typeface="ＭＳ Ｐゴシック" pitchFamily="50" charset="-128"/>
              </a:rPr>
              <a:t>In the city impact we assumed that 1 PDM is blind if 1 km x 1km area sees I &gt; I</a:t>
            </a:r>
            <a:r>
              <a:rPr lang="it-IT" altLang="ja-JP" baseline="-25000">
                <a:ea typeface="ＭＳ Ｐゴシック" pitchFamily="50" charset="-128"/>
              </a:rPr>
              <a:t>o</a:t>
            </a:r>
            <a:r>
              <a:rPr lang="it-IT" altLang="ja-JP">
                <a:ea typeface="ＭＳ Ｐゴシック" pitchFamily="50" charset="-128"/>
              </a:rPr>
              <a:t> </a:t>
            </a:r>
            <a:endParaRPr lang="en-US" altLang="ja-JP">
              <a:ea typeface="ＭＳ Ｐゴシック" pitchFamily="50" charset="-128"/>
            </a:endParaRPr>
          </a:p>
        </p:txBody>
      </p:sp>
      <p:sp>
        <p:nvSpPr>
          <p:cNvPr id="14362" name="Text Box 27"/>
          <p:cNvSpPr txBox="1">
            <a:spLocks noChangeArrowheads="1"/>
          </p:cNvSpPr>
          <p:nvPr/>
        </p:nvSpPr>
        <p:spPr bwMode="auto">
          <a:xfrm>
            <a:off x="5181600" y="5878513"/>
            <a:ext cx="3995738" cy="396875"/>
          </a:xfrm>
          <a:prstGeom prst="rect">
            <a:avLst/>
          </a:prstGeom>
          <a:noFill/>
          <a:ln w="9525">
            <a:noFill/>
            <a:miter lim="800000"/>
            <a:headEnd/>
            <a:tailEnd/>
          </a:ln>
        </p:spPr>
        <p:txBody>
          <a:bodyPr wrap="none">
            <a:spAutoFit/>
          </a:bodyPr>
          <a:lstStyle/>
          <a:p>
            <a:r>
              <a:rPr lang="it-IT" altLang="ja-JP" sz="2000" b="1">
                <a:solidFill>
                  <a:schemeClr val="accent2"/>
                </a:solidFill>
                <a:ea typeface="ＭＳ Ｐゴシック" pitchFamily="50" charset="-128"/>
              </a:rPr>
              <a:t>BG Ocean = 1 = 500 ph/m</a:t>
            </a:r>
            <a:r>
              <a:rPr lang="it-IT" altLang="ja-JP" sz="2000" b="1" baseline="30000">
                <a:solidFill>
                  <a:schemeClr val="accent2"/>
                </a:solidFill>
                <a:ea typeface="ＭＳ Ｐゴシック" pitchFamily="50" charset="-128"/>
              </a:rPr>
              <a:t>2</a:t>
            </a:r>
            <a:r>
              <a:rPr lang="it-IT" altLang="ja-JP" sz="2000" b="1">
                <a:solidFill>
                  <a:schemeClr val="accent2"/>
                </a:solidFill>
                <a:ea typeface="ＭＳ Ｐゴシック" pitchFamily="50" charset="-128"/>
              </a:rPr>
              <a:t>/ns/sr</a:t>
            </a:r>
            <a:endParaRPr lang="en-US" altLang="ja-JP" sz="2000" b="1">
              <a:solidFill>
                <a:schemeClr val="accent2"/>
              </a:solidFill>
              <a:ea typeface="ＭＳ Ｐゴシック" pitchFamily="50" charset="-128"/>
            </a:endParaRPr>
          </a:p>
        </p:txBody>
      </p:sp>
      <p:sp>
        <p:nvSpPr>
          <p:cNvPr id="101405" name="Text Box 29"/>
          <p:cNvSpPr txBox="1">
            <a:spLocks noChangeArrowheads="1"/>
          </p:cNvSpPr>
          <p:nvPr/>
        </p:nvSpPr>
        <p:spPr bwMode="auto">
          <a:xfrm>
            <a:off x="3276600" y="3956050"/>
            <a:ext cx="5183188" cy="701675"/>
          </a:xfrm>
          <a:prstGeom prst="rect">
            <a:avLst/>
          </a:prstGeom>
          <a:solidFill>
            <a:schemeClr val="bg1"/>
          </a:solidFill>
          <a:ln w="9525">
            <a:noFill/>
            <a:miter lim="800000"/>
            <a:headEnd/>
            <a:tailEnd/>
          </a:ln>
        </p:spPr>
        <p:txBody>
          <a:bodyPr wrap="none">
            <a:spAutoFit/>
          </a:bodyPr>
          <a:lstStyle/>
          <a:p>
            <a:r>
              <a:rPr lang="it-IT" altLang="ja-JP" sz="4000" b="1">
                <a:ea typeface="ＭＳ Ｐゴシック" pitchFamily="50" charset="-128"/>
              </a:rPr>
              <a:t>Only 10% of the time</a:t>
            </a:r>
            <a:endParaRPr lang="en-US" altLang="ja-JP" sz="4000" b="1">
              <a:ea typeface="ＭＳ Ｐゴシック" pitchFamily="50" charset="-128"/>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405"/>
                                        </p:tgtEl>
                                        <p:attrNameLst>
                                          <p:attrName>style.visibility</p:attrName>
                                        </p:attrNameLst>
                                      </p:cBhvr>
                                      <p:to>
                                        <p:strVal val="visible"/>
                                      </p:to>
                                    </p:set>
                                    <p:anim calcmode="lin" valueType="num">
                                      <p:cBhvr additive="base">
                                        <p:cTn id="7" dur="500" fill="hold"/>
                                        <p:tgtEl>
                                          <p:spTgt spid="101405"/>
                                        </p:tgtEl>
                                        <p:attrNameLst>
                                          <p:attrName>ppt_x</p:attrName>
                                        </p:attrNameLst>
                                      </p:cBhvr>
                                      <p:tavLst>
                                        <p:tav tm="0">
                                          <p:val>
                                            <p:strVal val="#ppt_x"/>
                                          </p:val>
                                        </p:tav>
                                        <p:tav tm="100000">
                                          <p:val>
                                            <p:strVal val="#ppt_x"/>
                                          </p:val>
                                        </p:tav>
                                      </p:tavLst>
                                    </p:anim>
                                    <p:anim calcmode="lin" valueType="num">
                                      <p:cBhvr additive="base">
                                        <p:cTn id="8" dur="500" fill="hold"/>
                                        <p:tgtEl>
                                          <p:spTgt spid="1014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0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番号プレースホルダ 5"/>
          <p:cNvSpPr>
            <a:spLocks noGrp="1"/>
          </p:cNvSpPr>
          <p:nvPr>
            <p:ph type="sldNum" sz="quarter" idx="12"/>
          </p:nvPr>
        </p:nvSpPr>
        <p:spPr>
          <a:noFill/>
        </p:spPr>
        <p:txBody>
          <a:bodyPr/>
          <a:lstStyle/>
          <a:p>
            <a:fld id="{76F25A2A-5276-4273-8F52-C9F795BB2C4D}" type="slidenum">
              <a:rPr lang="en-US" altLang="ja-JP"/>
              <a:pPr/>
              <a:t>17</a:t>
            </a:fld>
            <a:endParaRPr lang="en-US" altLang="ja-JP"/>
          </a:p>
        </p:txBody>
      </p:sp>
      <p:sp>
        <p:nvSpPr>
          <p:cNvPr id="38915" name="Rectangle 2"/>
          <p:cNvSpPr>
            <a:spLocks noGrp="1" noChangeArrowheads="1"/>
          </p:cNvSpPr>
          <p:nvPr>
            <p:ph type="title"/>
          </p:nvPr>
        </p:nvSpPr>
        <p:spPr>
          <a:xfrm>
            <a:off x="366713" y="273050"/>
            <a:ext cx="8701087" cy="804863"/>
          </a:xfrm>
        </p:spPr>
        <p:txBody>
          <a:bodyPr lIns="0" tIns="0" rIns="0" bIns="0">
            <a:normAutofit fontScale="90000"/>
          </a:bodyPr>
          <a:lstStyle/>
          <a:p>
            <a:pPr defTabSz="449263" eaLnBrk="1" hangingPunct="1">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ja-JP" sz="3600" b="1" smtClean="0">
                <a:ea typeface="ＭＳ Ｐゴシック" pitchFamily="50" charset="-128"/>
              </a:rPr>
              <a:t>City lights – selection from DMSP data</a:t>
            </a:r>
            <a:br>
              <a:rPr lang="en-GB" altLang="ja-JP" sz="3600" b="1" smtClean="0">
                <a:ea typeface="ＭＳ Ｐゴシック" pitchFamily="50" charset="-128"/>
              </a:rPr>
            </a:br>
            <a:r>
              <a:rPr lang="en-GB" altLang="ja-JP" sz="3200" b="1" smtClean="0">
                <a:solidFill>
                  <a:schemeClr val="accent2"/>
                </a:solidFill>
                <a:ea typeface="ＭＳ Ｐゴシック" pitchFamily="50" charset="-128"/>
              </a:rPr>
              <a:t>Intensity &gt; 2000 ph/m</a:t>
            </a:r>
            <a:r>
              <a:rPr lang="en-GB" altLang="ja-JP" sz="3200" b="1" baseline="30000" smtClean="0">
                <a:solidFill>
                  <a:schemeClr val="accent2"/>
                </a:solidFill>
                <a:ea typeface="ＭＳ Ｐゴシック" pitchFamily="50" charset="-128"/>
              </a:rPr>
              <a:t>2</a:t>
            </a:r>
            <a:r>
              <a:rPr lang="en-GB" altLang="ja-JP" sz="3200" b="1" smtClean="0">
                <a:solidFill>
                  <a:schemeClr val="accent2"/>
                </a:solidFill>
                <a:ea typeface="ＭＳ Ｐゴシック" pitchFamily="50" charset="-128"/>
              </a:rPr>
              <a:t>/ns/sr (9% of FoV)</a:t>
            </a:r>
          </a:p>
        </p:txBody>
      </p:sp>
      <p:pic>
        <p:nvPicPr>
          <p:cNvPr id="38916" name="Picture 3"/>
          <p:cNvPicPr>
            <a:picLocks noChangeAspect="1" noChangeArrowheads="1"/>
          </p:cNvPicPr>
          <p:nvPr/>
        </p:nvPicPr>
        <p:blipFill>
          <a:blip r:embed="rId3" cstate="print"/>
          <a:srcRect/>
          <a:stretch>
            <a:fillRect/>
          </a:stretch>
        </p:blipFill>
        <p:spPr bwMode="auto">
          <a:xfrm>
            <a:off x="17463" y="1400175"/>
            <a:ext cx="9142412" cy="5260975"/>
          </a:xfrm>
          <a:prstGeom prst="rect">
            <a:avLst/>
          </a:prstGeom>
          <a:noFill/>
          <a:ln w="9525">
            <a:noFill/>
            <a:round/>
            <a:headEnd/>
            <a:tailEnd/>
          </a:ln>
        </p:spPr>
      </p:pic>
      <p:sp>
        <p:nvSpPr>
          <p:cNvPr id="38917" name="Text Box 4"/>
          <p:cNvSpPr txBox="1">
            <a:spLocks noChangeArrowheads="1"/>
          </p:cNvSpPr>
          <p:nvPr/>
        </p:nvSpPr>
        <p:spPr bwMode="auto">
          <a:xfrm>
            <a:off x="5059363" y="6508750"/>
            <a:ext cx="4083050" cy="387350"/>
          </a:xfrm>
          <a:prstGeom prst="rect">
            <a:avLst/>
          </a:prstGeom>
          <a:noFill/>
          <a:ln w="9525">
            <a:noFill/>
            <a:round/>
            <a:headEnd/>
            <a:tailEnd/>
          </a:ln>
        </p:spPr>
        <p:txBody>
          <a:bodyPr wrap="none" lIns="81639" tIns="40820" rIns="81639" bIns="40820"/>
          <a:lstStyle/>
          <a:p>
            <a:pPr defTabSz="407988" hangingPunct="0">
              <a:lnSpc>
                <a:spcPct val="93000"/>
              </a:lnSpc>
              <a:buClr>
                <a:srgbClr val="000000"/>
              </a:buClr>
              <a:buSzPct val="45000"/>
              <a:buFont typeface="Wingdings" pitchFamily="2" charset="2"/>
              <a:buNone/>
              <a:tabLst>
                <a:tab pos="657225" algn="l"/>
                <a:tab pos="1312863" algn="l"/>
                <a:tab pos="1970088" algn="l"/>
                <a:tab pos="2627313" algn="l"/>
                <a:tab pos="3282950" algn="l"/>
                <a:tab pos="3940175" algn="l"/>
              </a:tabLst>
            </a:pPr>
            <a:r>
              <a:rPr lang="en-GB" altLang="ja-JP" sz="1300" i="1">
                <a:solidFill>
                  <a:srgbClr val="000000"/>
                </a:solidFill>
                <a:ea typeface="ＭＳ Ｐゴシック" pitchFamily="50" charset="-128"/>
                <a:cs typeface="Lucida Sans Unicode" pitchFamily="34" charset="0"/>
              </a:rPr>
              <a:t>P. Bobik, JEM-EUSO simulation meeting, Kosice, 2011</a:t>
            </a:r>
          </a:p>
        </p:txBody>
      </p:sp>
      <p:sp>
        <p:nvSpPr>
          <p:cNvPr id="38918" name="Line 5"/>
          <p:cNvSpPr>
            <a:spLocks noChangeShapeType="1"/>
          </p:cNvSpPr>
          <p:nvPr/>
        </p:nvSpPr>
        <p:spPr bwMode="auto">
          <a:xfrm>
            <a:off x="839788" y="2668588"/>
            <a:ext cx="8304212" cy="0"/>
          </a:xfrm>
          <a:prstGeom prst="line">
            <a:avLst/>
          </a:prstGeom>
          <a:noFill/>
          <a:ln w="9525">
            <a:solidFill>
              <a:schemeClr val="tx1"/>
            </a:solidFill>
            <a:round/>
            <a:headEnd/>
            <a:tailEnd/>
          </a:ln>
        </p:spPr>
        <p:txBody>
          <a:bodyPr/>
          <a:lstStyle/>
          <a:p>
            <a:endParaRPr lang="ja-JP" altLang="en-US"/>
          </a:p>
        </p:txBody>
      </p:sp>
      <p:sp>
        <p:nvSpPr>
          <p:cNvPr id="38919" name="Line 6"/>
          <p:cNvSpPr>
            <a:spLocks noChangeShapeType="1"/>
          </p:cNvSpPr>
          <p:nvPr/>
        </p:nvSpPr>
        <p:spPr bwMode="auto">
          <a:xfrm>
            <a:off x="769938" y="5087938"/>
            <a:ext cx="8304212" cy="0"/>
          </a:xfrm>
          <a:prstGeom prst="line">
            <a:avLst/>
          </a:prstGeom>
          <a:noFill/>
          <a:ln w="9525">
            <a:solidFill>
              <a:schemeClr val="tx1"/>
            </a:solidFill>
            <a:round/>
            <a:headEnd/>
            <a:tailEnd/>
          </a:ln>
        </p:spPr>
        <p:txBody>
          <a:bodyPr/>
          <a:lstStyle/>
          <a:p>
            <a:endParaRPr lang="ja-JP" altLang="en-US"/>
          </a:p>
        </p:txBody>
      </p:sp>
      <p:sp>
        <p:nvSpPr>
          <p:cNvPr id="38920" name="Text Box 7"/>
          <p:cNvSpPr txBox="1">
            <a:spLocks noChangeArrowheads="1"/>
          </p:cNvSpPr>
          <p:nvPr/>
        </p:nvSpPr>
        <p:spPr bwMode="auto">
          <a:xfrm>
            <a:off x="893763" y="2241550"/>
            <a:ext cx="631825" cy="331788"/>
          </a:xfrm>
          <a:prstGeom prst="rect">
            <a:avLst/>
          </a:prstGeom>
          <a:noFill/>
          <a:ln w="9525">
            <a:noFill/>
            <a:miter lim="800000"/>
            <a:headEnd/>
            <a:tailEnd/>
          </a:ln>
        </p:spPr>
        <p:txBody>
          <a:bodyPr wrap="none" lIns="82945" tIns="41473" rIns="82945" bIns="41473">
            <a:spAutoFit/>
          </a:bodyPr>
          <a:lstStyle/>
          <a:p>
            <a:pPr defTabSz="828675" hangingPunct="0">
              <a:buClr>
                <a:srgbClr val="000000"/>
              </a:buClr>
              <a:buSzPct val="45000"/>
              <a:buFont typeface="Wingdings" pitchFamily="2" charset="2"/>
              <a:buNone/>
            </a:pPr>
            <a:r>
              <a:rPr lang="it-IT" altLang="ja-JP" sz="1600" b="1">
                <a:ea typeface="ＭＳ Ｐゴシック" pitchFamily="50" charset="-128"/>
                <a:cs typeface="Lucida Sans Unicode" pitchFamily="34" charset="0"/>
              </a:rPr>
              <a:t>51</a:t>
            </a:r>
            <a:r>
              <a:rPr lang="it-IT" altLang="ja-JP" sz="1600" b="1">
                <a:ea typeface="ＭＳ Ｐゴシック" pitchFamily="50" charset="-128"/>
                <a:cs typeface="Lucida Sans Unicode" pitchFamily="34" charset="0"/>
                <a:sym typeface="Symbol" pitchFamily="18" charset="2"/>
              </a:rPr>
              <a:t>N</a:t>
            </a:r>
          </a:p>
        </p:txBody>
      </p:sp>
      <p:sp>
        <p:nvSpPr>
          <p:cNvPr id="38921" name="Text Box 8"/>
          <p:cNvSpPr txBox="1">
            <a:spLocks noChangeArrowheads="1"/>
          </p:cNvSpPr>
          <p:nvPr/>
        </p:nvSpPr>
        <p:spPr bwMode="auto">
          <a:xfrm>
            <a:off x="839788" y="4824413"/>
            <a:ext cx="619125" cy="333375"/>
          </a:xfrm>
          <a:prstGeom prst="rect">
            <a:avLst/>
          </a:prstGeom>
          <a:noFill/>
          <a:ln w="9525">
            <a:noFill/>
            <a:miter lim="800000"/>
            <a:headEnd/>
            <a:tailEnd/>
          </a:ln>
        </p:spPr>
        <p:txBody>
          <a:bodyPr wrap="none" lIns="82945" tIns="41473" rIns="82945" bIns="41473">
            <a:spAutoFit/>
          </a:bodyPr>
          <a:lstStyle/>
          <a:p>
            <a:pPr defTabSz="828675" hangingPunct="0">
              <a:buClr>
                <a:srgbClr val="000000"/>
              </a:buClr>
              <a:buSzPct val="45000"/>
              <a:buFont typeface="Wingdings" pitchFamily="2" charset="2"/>
              <a:buNone/>
            </a:pPr>
            <a:r>
              <a:rPr lang="it-IT" altLang="ja-JP" sz="1600" b="1">
                <a:ea typeface="ＭＳ Ｐゴシック" pitchFamily="50" charset="-128"/>
                <a:cs typeface="Lucida Sans Unicode" pitchFamily="34" charset="0"/>
              </a:rPr>
              <a:t>51</a:t>
            </a:r>
            <a:r>
              <a:rPr lang="it-IT" altLang="ja-JP" sz="1600" b="1">
                <a:ea typeface="ＭＳ Ｐゴシック" pitchFamily="50" charset="-128"/>
                <a:cs typeface="Lucida Sans Unicode" pitchFamily="34" charset="0"/>
                <a:sym typeface="Symbol" pitchFamily="18" charset="2"/>
              </a:rPr>
              <a:t>S</a:t>
            </a:r>
          </a:p>
        </p:txBody>
      </p:sp>
      <p:sp>
        <p:nvSpPr>
          <p:cNvPr id="38922" name="Text Box 9"/>
          <p:cNvSpPr txBox="1">
            <a:spLocks noChangeArrowheads="1"/>
          </p:cNvSpPr>
          <p:nvPr/>
        </p:nvSpPr>
        <p:spPr bwMode="auto">
          <a:xfrm>
            <a:off x="1752600" y="4419600"/>
            <a:ext cx="1065213" cy="457200"/>
          </a:xfrm>
          <a:prstGeom prst="rect">
            <a:avLst/>
          </a:prstGeom>
          <a:noFill/>
          <a:ln w="9525">
            <a:noFill/>
            <a:miter lim="800000"/>
            <a:headEnd/>
            <a:tailEnd/>
          </a:ln>
        </p:spPr>
        <p:txBody>
          <a:bodyPr wrap="none">
            <a:spAutoFit/>
          </a:bodyPr>
          <a:lstStyle/>
          <a:p>
            <a:r>
              <a:rPr lang="it-IT" altLang="ja-JP" sz="2400" b="1">
                <a:solidFill>
                  <a:srgbClr val="FF3300"/>
                </a:solidFill>
                <a:ea typeface="ＭＳ Ｐゴシック" pitchFamily="50" charset="-128"/>
              </a:rPr>
              <a:t>Auger</a:t>
            </a:r>
            <a:endParaRPr lang="en-US" altLang="ja-JP" sz="2400" b="1">
              <a:solidFill>
                <a:srgbClr val="FF3300"/>
              </a:solidFill>
              <a:ea typeface="ＭＳ Ｐゴシック" pitchFamily="50" charset="-128"/>
            </a:endParaRPr>
          </a:p>
        </p:txBody>
      </p:sp>
      <p:sp>
        <p:nvSpPr>
          <p:cNvPr id="38923" name="Line 10"/>
          <p:cNvSpPr>
            <a:spLocks noChangeShapeType="1"/>
          </p:cNvSpPr>
          <p:nvPr/>
        </p:nvSpPr>
        <p:spPr bwMode="auto">
          <a:xfrm flipV="1">
            <a:off x="2819400" y="4724400"/>
            <a:ext cx="304800" cy="0"/>
          </a:xfrm>
          <a:prstGeom prst="line">
            <a:avLst/>
          </a:prstGeom>
          <a:noFill/>
          <a:ln w="38100">
            <a:solidFill>
              <a:srgbClr val="FF3300"/>
            </a:solidFill>
            <a:round/>
            <a:headEnd/>
            <a:tailEnd type="triangle" w="med" len="med"/>
          </a:ln>
        </p:spPr>
        <p:txBody>
          <a:bodyPr/>
          <a:lstStyle/>
          <a:p>
            <a:endParaRPr lang="ja-JP" altLang="en-US"/>
          </a:p>
        </p:txBody>
      </p:sp>
      <p:sp>
        <p:nvSpPr>
          <p:cNvPr id="38924" name="Oval 11"/>
          <p:cNvSpPr>
            <a:spLocks noChangeArrowheads="1"/>
          </p:cNvSpPr>
          <p:nvPr/>
        </p:nvSpPr>
        <p:spPr bwMode="auto">
          <a:xfrm>
            <a:off x="3200400" y="4572000"/>
            <a:ext cx="304800" cy="304800"/>
          </a:xfrm>
          <a:prstGeom prst="ellipse">
            <a:avLst/>
          </a:prstGeom>
          <a:noFill/>
          <a:ln w="28575">
            <a:solidFill>
              <a:srgbClr val="FF3300"/>
            </a:solidFill>
            <a:round/>
            <a:headEnd/>
            <a:tailEnd/>
          </a:ln>
        </p:spPr>
        <p:txBody>
          <a:bodyPr wrap="none" anchor="ctr"/>
          <a:lstStyle/>
          <a:p>
            <a:endParaRPr lang="ja-JP" altLang="en-US">
              <a:ea typeface="ＭＳ Ｐゴシック" pitchFamily="50" charset="-128"/>
            </a:endParaRPr>
          </a:p>
        </p:txBody>
      </p:sp>
      <p:sp>
        <p:nvSpPr>
          <p:cNvPr id="38925" name="Oval 12"/>
          <p:cNvSpPr>
            <a:spLocks noChangeArrowheads="1"/>
          </p:cNvSpPr>
          <p:nvPr/>
        </p:nvSpPr>
        <p:spPr bwMode="auto">
          <a:xfrm>
            <a:off x="2133600" y="2743200"/>
            <a:ext cx="304800" cy="304800"/>
          </a:xfrm>
          <a:prstGeom prst="ellipse">
            <a:avLst/>
          </a:prstGeom>
          <a:noFill/>
          <a:ln w="28575">
            <a:solidFill>
              <a:srgbClr val="FF3300"/>
            </a:solidFill>
            <a:round/>
            <a:headEnd/>
            <a:tailEnd/>
          </a:ln>
        </p:spPr>
        <p:txBody>
          <a:bodyPr wrap="none" anchor="ctr"/>
          <a:lstStyle/>
          <a:p>
            <a:endParaRPr lang="ja-JP" altLang="en-US">
              <a:ea typeface="ＭＳ Ｐゴシック" pitchFamily="50" charset="-128"/>
            </a:endParaRPr>
          </a:p>
        </p:txBody>
      </p:sp>
      <p:sp>
        <p:nvSpPr>
          <p:cNvPr id="38926" name="Text Box 13"/>
          <p:cNvSpPr txBox="1">
            <a:spLocks noChangeArrowheads="1"/>
          </p:cNvSpPr>
          <p:nvPr/>
        </p:nvSpPr>
        <p:spPr bwMode="auto">
          <a:xfrm>
            <a:off x="1085850" y="2667000"/>
            <a:ext cx="590550" cy="457200"/>
          </a:xfrm>
          <a:prstGeom prst="rect">
            <a:avLst/>
          </a:prstGeom>
          <a:noFill/>
          <a:ln w="9525">
            <a:noFill/>
            <a:miter lim="800000"/>
            <a:headEnd/>
            <a:tailEnd/>
          </a:ln>
        </p:spPr>
        <p:txBody>
          <a:bodyPr wrap="none">
            <a:spAutoFit/>
          </a:bodyPr>
          <a:lstStyle/>
          <a:p>
            <a:r>
              <a:rPr lang="it-IT" altLang="ja-JP" sz="2400" b="1">
                <a:solidFill>
                  <a:srgbClr val="FF3300"/>
                </a:solidFill>
                <a:ea typeface="ＭＳ Ｐゴシック" pitchFamily="50" charset="-128"/>
              </a:rPr>
              <a:t>TA</a:t>
            </a:r>
            <a:endParaRPr lang="en-US" altLang="ja-JP" sz="2400" b="1">
              <a:solidFill>
                <a:srgbClr val="FF3300"/>
              </a:solidFill>
              <a:ea typeface="ＭＳ Ｐゴシック" pitchFamily="50" charset="-128"/>
            </a:endParaRPr>
          </a:p>
        </p:txBody>
      </p:sp>
      <p:sp>
        <p:nvSpPr>
          <p:cNvPr id="38927" name="Line 14"/>
          <p:cNvSpPr>
            <a:spLocks noChangeShapeType="1"/>
          </p:cNvSpPr>
          <p:nvPr/>
        </p:nvSpPr>
        <p:spPr bwMode="auto">
          <a:xfrm flipV="1">
            <a:off x="1676400" y="2895600"/>
            <a:ext cx="304800" cy="0"/>
          </a:xfrm>
          <a:prstGeom prst="line">
            <a:avLst/>
          </a:prstGeom>
          <a:noFill/>
          <a:ln w="38100">
            <a:solidFill>
              <a:srgbClr val="FF3300"/>
            </a:solidFill>
            <a:round/>
            <a:headEnd/>
            <a:tailEnd type="triangle" w="med" len="med"/>
          </a:ln>
        </p:spPr>
        <p:txBody>
          <a:bodyPr/>
          <a:lstStyle/>
          <a:p>
            <a:endParaRPr lang="ja-JP" alt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6350" y="1439863"/>
            <a:ext cx="9720263" cy="5418137"/>
          </a:xfrm>
          <a:prstGeom prst="rect">
            <a:avLst/>
          </a:prstGeom>
          <a:solidFill>
            <a:srgbClr val="000000"/>
          </a:solidFill>
          <a:ln w="9525">
            <a:solidFill>
              <a:srgbClr val="000000"/>
            </a:solidFill>
            <a:round/>
            <a:headEnd/>
            <a:tailEnd/>
          </a:ln>
        </p:spPr>
        <p:txBody>
          <a:bodyPr wrap="none" anchor="ctr"/>
          <a:lstStyle/>
          <a:p>
            <a:endParaRPr lang="ja-JP" altLang="en-US">
              <a:ea typeface="ＭＳ Ｐゴシック" pitchFamily="50" charset="-128"/>
            </a:endParaRPr>
          </a:p>
        </p:txBody>
      </p:sp>
      <p:sp>
        <p:nvSpPr>
          <p:cNvPr id="8195" name="Rectangle 3"/>
          <p:cNvSpPr>
            <a:spLocks noChangeArrowheads="1"/>
          </p:cNvSpPr>
          <p:nvPr/>
        </p:nvSpPr>
        <p:spPr bwMode="auto">
          <a:xfrm>
            <a:off x="-6350" y="4859338"/>
            <a:ext cx="9720263" cy="1439862"/>
          </a:xfrm>
          <a:prstGeom prst="rect">
            <a:avLst/>
          </a:prstGeom>
          <a:gradFill rotWithShape="0">
            <a:gsLst>
              <a:gs pos="0">
                <a:srgbClr val="000000"/>
              </a:gs>
              <a:gs pos="100000">
                <a:srgbClr val="0000FF"/>
              </a:gs>
            </a:gsLst>
            <a:lin ang="5400000" scaled="1"/>
          </a:gradFill>
          <a:ln w="36000">
            <a:noFill/>
            <a:round/>
            <a:headEnd/>
            <a:tailEnd/>
          </a:ln>
        </p:spPr>
        <p:txBody>
          <a:bodyPr wrap="none" anchor="ctr"/>
          <a:lstStyle/>
          <a:p>
            <a:endParaRPr lang="ja-JP" altLang="en-US">
              <a:ea typeface="ＭＳ Ｐゴシック" pitchFamily="50" charset="-128"/>
            </a:endParaRPr>
          </a:p>
        </p:txBody>
      </p:sp>
      <p:sp>
        <p:nvSpPr>
          <p:cNvPr id="8196" name="Oval 4"/>
          <p:cNvSpPr>
            <a:spLocks noChangeArrowheads="1"/>
          </p:cNvSpPr>
          <p:nvPr/>
        </p:nvSpPr>
        <p:spPr bwMode="auto">
          <a:xfrm flipH="1">
            <a:off x="3543300" y="5543550"/>
            <a:ext cx="107950" cy="647700"/>
          </a:xfrm>
          <a:prstGeom prst="ellipse">
            <a:avLst/>
          </a:prstGeom>
          <a:gradFill rotWithShape="0">
            <a:gsLst>
              <a:gs pos="0">
                <a:srgbClr val="FFFFFF"/>
              </a:gs>
              <a:gs pos="50000">
                <a:srgbClr val="FF0000"/>
              </a:gs>
              <a:gs pos="100000">
                <a:srgbClr val="FFFFFF"/>
              </a:gs>
            </a:gsLst>
            <a:lin ang="5400000" scaled="1"/>
          </a:gradFill>
          <a:ln w="9525">
            <a:solidFill>
              <a:srgbClr val="000000"/>
            </a:solidFill>
            <a:round/>
            <a:headEnd/>
            <a:tailEnd/>
          </a:ln>
        </p:spPr>
        <p:txBody>
          <a:bodyPr wrap="none" anchor="ctr"/>
          <a:lstStyle/>
          <a:p>
            <a:endParaRPr lang="ja-JP" altLang="en-US">
              <a:ea typeface="ＭＳ Ｐゴシック" pitchFamily="50" charset="-128"/>
            </a:endParaRPr>
          </a:p>
        </p:txBody>
      </p:sp>
      <p:sp>
        <p:nvSpPr>
          <p:cNvPr id="8197" name="Rectangle 5"/>
          <p:cNvSpPr>
            <a:spLocks noGrp="1" noChangeArrowheads="1"/>
          </p:cNvSpPr>
          <p:nvPr>
            <p:ph type="title"/>
          </p:nvPr>
        </p:nvSpPr>
        <p:spPr>
          <a:xfrm>
            <a:off x="395536" y="76200"/>
            <a:ext cx="8568951" cy="1146175"/>
          </a:xfrm>
        </p:spPr>
        <p:txBody>
          <a:bodyPr lIns="0" tIns="0" rIns="0" bIns="0">
            <a:normAutofit fontScale="90000"/>
          </a:bodyPr>
          <a:lstStyle/>
          <a:p>
            <a:pPr defTabSz="449263" eaLnBrk="1" hangingPunct="1">
              <a:lnSpc>
                <a:spcPct val="93000"/>
              </a:lnSpc>
              <a:tabLst>
                <a:tab pos="723900" algn="l"/>
                <a:tab pos="1447800" algn="l"/>
                <a:tab pos="2171700" algn="l"/>
                <a:tab pos="2895600" algn="l"/>
                <a:tab pos="3619500" algn="l"/>
                <a:tab pos="4343400" algn="l"/>
                <a:tab pos="5067300" algn="l"/>
                <a:tab pos="5791200" algn="l"/>
                <a:tab pos="6515100" algn="l"/>
                <a:tab pos="7239000" algn="l"/>
              </a:tabLst>
            </a:pPr>
            <a:r>
              <a:rPr lang="ja-JP" altLang="en-US" b="1" dirty="0" smtClean="0">
                <a:solidFill>
                  <a:srgbClr val="EF0728"/>
                </a:solidFill>
                <a:latin typeface="Helvetica" pitchFamily="34" charset="0"/>
                <a:ea typeface="ＭＳ Ｐゴシック" pitchFamily="50" charset="-128"/>
              </a:rPr>
              <a:t>シャワーまでの距離が幾何学で決まっているステレオ観測は必要ない</a:t>
            </a:r>
            <a:endParaRPr lang="en-GB" altLang="ja-JP" sz="4000" b="1" dirty="0" smtClean="0">
              <a:solidFill>
                <a:srgbClr val="EF0728"/>
              </a:solidFill>
              <a:latin typeface="Helvetica" pitchFamily="34" charset="0"/>
              <a:ea typeface="ＭＳ Ｐゴシック" pitchFamily="50" charset="-128"/>
            </a:endParaRPr>
          </a:p>
        </p:txBody>
      </p:sp>
      <p:sp>
        <p:nvSpPr>
          <p:cNvPr id="8198" name="Rectangle 6"/>
          <p:cNvSpPr>
            <a:spLocks noChangeArrowheads="1"/>
          </p:cNvSpPr>
          <p:nvPr/>
        </p:nvSpPr>
        <p:spPr bwMode="auto">
          <a:xfrm>
            <a:off x="-344488" y="2339975"/>
            <a:ext cx="179388" cy="1588"/>
          </a:xfrm>
          <a:prstGeom prst="rect">
            <a:avLst/>
          </a:prstGeom>
          <a:gradFill rotWithShape="0">
            <a:gsLst>
              <a:gs pos="0">
                <a:srgbClr val="000080"/>
              </a:gs>
              <a:gs pos="100000">
                <a:srgbClr val="00FFFF"/>
              </a:gs>
            </a:gsLst>
            <a:lin ang="5400000" scaled="1"/>
          </a:gradFill>
          <a:ln w="9525">
            <a:solidFill>
              <a:srgbClr val="000000"/>
            </a:solidFill>
            <a:round/>
            <a:headEnd/>
            <a:tailEnd/>
          </a:ln>
        </p:spPr>
        <p:txBody>
          <a:bodyPr wrap="none" anchor="ctr"/>
          <a:lstStyle/>
          <a:p>
            <a:endParaRPr lang="ja-JP" altLang="en-US">
              <a:ea typeface="ＭＳ Ｐゴシック" pitchFamily="50" charset="-128"/>
            </a:endParaRPr>
          </a:p>
        </p:txBody>
      </p:sp>
      <p:sp>
        <p:nvSpPr>
          <p:cNvPr id="8199" name="Rectangle 7"/>
          <p:cNvSpPr>
            <a:spLocks noChangeArrowheads="1"/>
          </p:cNvSpPr>
          <p:nvPr/>
        </p:nvSpPr>
        <p:spPr bwMode="auto">
          <a:xfrm>
            <a:off x="-108520" y="6119813"/>
            <a:ext cx="9899650" cy="360362"/>
          </a:xfrm>
          <a:prstGeom prst="rect">
            <a:avLst/>
          </a:prstGeom>
          <a:solidFill>
            <a:srgbClr val="4C1900"/>
          </a:solidFill>
          <a:ln w="9525">
            <a:solidFill>
              <a:srgbClr val="4C1900"/>
            </a:solidFill>
            <a:round/>
            <a:headEnd/>
            <a:tailEnd/>
          </a:ln>
        </p:spPr>
        <p:txBody>
          <a:bodyPr wrap="none" anchor="ctr"/>
          <a:lstStyle/>
          <a:p>
            <a:endParaRPr lang="ja-JP" altLang="en-US">
              <a:ea typeface="ＭＳ Ｐゴシック" pitchFamily="50" charset="-128"/>
            </a:endParaRPr>
          </a:p>
        </p:txBody>
      </p:sp>
      <p:sp>
        <p:nvSpPr>
          <p:cNvPr id="8200" name="Line 8"/>
          <p:cNvSpPr>
            <a:spLocks noChangeShapeType="1"/>
          </p:cNvSpPr>
          <p:nvPr/>
        </p:nvSpPr>
        <p:spPr bwMode="auto">
          <a:xfrm flipV="1">
            <a:off x="1455738" y="4857750"/>
            <a:ext cx="4500562" cy="1263650"/>
          </a:xfrm>
          <a:prstGeom prst="line">
            <a:avLst/>
          </a:prstGeom>
          <a:noFill/>
          <a:ln w="72000">
            <a:solidFill>
              <a:srgbClr val="00FFFF"/>
            </a:solidFill>
            <a:round/>
            <a:headEnd/>
            <a:tailEnd/>
          </a:ln>
        </p:spPr>
        <p:txBody>
          <a:bodyPr/>
          <a:lstStyle/>
          <a:p>
            <a:endParaRPr lang="ja-JP" altLang="en-US"/>
          </a:p>
        </p:txBody>
      </p:sp>
      <p:sp>
        <p:nvSpPr>
          <p:cNvPr id="8201" name="Line 9"/>
          <p:cNvSpPr>
            <a:spLocks noChangeShapeType="1"/>
          </p:cNvSpPr>
          <p:nvPr/>
        </p:nvSpPr>
        <p:spPr bwMode="auto">
          <a:xfrm flipV="1">
            <a:off x="1455738" y="5938838"/>
            <a:ext cx="4679950" cy="182562"/>
          </a:xfrm>
          <a:prstGeom prst="line">
            <a:avLst/>
          </a:prstGeom>
          <a:noFill/>
          <a:ln w="72000">
            <a:solidFill>
              <a:srgbClr val="00FFFF"/>
            </a:solidFill>
            <a:round/>
            <a:headEnd/>
            <a:tailEnd/>
          </a:ln>
        </p:spPr>
        <p:txBody>
          <a:bodyPr/>
          <a:lstStyle/>
          <a:p>
            <a:endParaRPr lang="ja-JP" altLang="en-US"/>
          </a:p>
        </p:txBody>
      </p:sp>
      <p:sp>
        <p:nvSpPr>
          <p:cNvPr id="8202" name="Text Box 10"/>
          <p:cNvSpPr txBox="1">
            <a:spLocks noChangeArrowheads="1"/>
          </p:cNvSpPr>
          <p:nvPr/>
        </p:nvSpPr>
        <p:spPr bwMode="auto">
          <a:xfrm>
            <a:off x="195263" y="6146800"/>
            <a:ext cx="5219700" cy="315913"/>
          </a:xfrm>
          <a:prstGeom prst="rect">
            <a:avLst/>
          </a:prstGeom>
          <a:noFill/>
          <a:ln w="9525">
            <a:noFill/>
            <a:round/>
            <a:headEnd/>
            <a:tailEnd/>
          </a:ln>
        </p:spPr>
        <p:txBody>
          <a:bodyPr lIns="90000" tIns="45000" rIns="90000" bIns="45000"/>
          <a:lstStyle/>
          <a:p>
            <a:pPr defTabSz="449263">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ja-JP" sz="1600">
                <a:solidFill>
                  <a:srgbClr val="00FFFF"/>
                </a:solidFill>
                <a:latin typeface="Helvetica" pitchFamily="34" charset="0"/>
                <a:ea typeface="ＭＳ Ｐゴシック" pitchFamily="50" charset="-128"/>
              </a:rPr>
              <a:t>Typical FOV of ground-based telescope</a:t>
            </a:r>
          </a:p>
        </p:txBody>
      </p:sp>
      <p:sp>
        <p:nvSpPr>
          <p:cNvPr id="8203" name="Oval 11"/>
          <p:cNvSpPr>
            <a:spLocks noChangeArrowheads="1"/>
          </p:cNvSpPr>
          <p:nvPr/>
        </p:nvSpPr>
        <p:spPr bwMode="auto">
          <a:xfrm rot="18000000" flipH="1">
            <a:off x="4441825" y="4819650"/>
            <a:ext cx="139700" cy="1625600"/>
          </a:xfrm>
          <a:prstGeom prst="ellipse">
            <a:avLst/>
          </a:prstGeom>
          <a:gradFill rotWithShape="0">
            <a:gsLst>
              <a:gs pos="0">
                <a:srgbClr val="FFFFFF"/>
              </a:gs>
              <a:gs pos="50000">
                <a:srgbClr val="FF0000"/>
              </a:gs>
              <a:gs pos="100000">
                <a:srgbClr val="FFFFFF"/>
              </a:gs>
            </a:gsLst>
            <a:lin ang="5400000" scaled="1"/>
          </a:gradFill>
          <a:ln w="9525">
            <a:solidFill>
              <a:srgbClr val="000000"/>
            </a:solidFill>
            <a:round/>
            <a:headEnd/>
            <a:tailEnd/>
          </a:ln>
        </p:spPr>
        <p:txBody>
          <a:bodyPr wrap="none" anchor="ctr"/>
          <a:lstStyle/>
          <a:p>
            <a:endParaRPr lang="ja-JP" altLang="en-US">
              <a:ea typeface="ＭＳ Ｐゴシック" pitchFamily="50" charset="-128"/>
            </a:endParaRPr>
          </a:p>
        </p:txBody>
      </p:sp>
      <p:sp>
        <p:nvSpPr>
          <p:cNvPr id="8204" name="Text Box 12"/>
          <p:cNvSpPr txBox="1">
            <a:spLocks noChangeArrowheads="1"/>
          </p:cNvSpPr>
          <p:nvPr/>
        </p:nvSpPr>
        <p:spPr bwMode="auto">
          <a:xfrm>
            <a:off x="5487988" y="1476375"/>
            <a:ext cx="3240087" cy="715963"/>
          </a:xfrm>
          <a:prstGeom prst="rect">
            <a:avLst/>
          </a:prstGeom>
          <a:noFill/>
          <a:ln w="9525">
            <a:noFill/>
            <a:round/>
            <a:headEnd/>
            <a:tailEnd/>
          </a:ln>
        </p:spPr>
        <p:txBody>
          <a:bodyPr lIns="90000" tIns="45000" rIns="90000" bIns="45000"/>
          <a:lstStyle/>
          <a:p>
            <a:pPr defTabSz="449263">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ja-JP" sz="2200">
                <a:solidFill>
                  <a:srgbClr val="FFFF00"/>
                </a:solidFill>
                <a:latin typeface="Helvetica" pitchFamily="34" charset="0"/>
                <a:ea typeface="ＭＳ Ｐゴシック" pitchFamily="50" charset="-128"/>
              </a:rPr>
              <a:t>Not shown to scale</a:t>
            </a:r>
            <a:br>
              <a:rPr lang="en-GB" altLang="ja-JP" sz="2200">
                <a:solidFill>
                  <a:srgbClr val="FFFF00"/>
                </a:solidFill>
                <a:latin typeface="Helvetica" pitchFamily="34" charset="0"/>
                <a:ea typeface="ＭＳ Ｐゴシック" pitchFamily="50" charset="-128"/>
              </a:rPr>
            </a:br>
            <a:r>
              <a:rPr lang="en-GB" altLang="ja-JP" sz="2200">
                <a:solidFill>
                  <a:srgbClr val="FFFF00"/>
                </a:solidFill>
                <a:latin typeface="Helvetica" pitchFamily="34" charset="0"/>
                <a:ea typeface="ＭＳ Ｐゴシック" pitchFamily="50" charset="-128"/>
              </a:rPr>
              <a:t>(schematic illustration)</a:t>
            </a:r>
            <a:r>
              <a:rPr lang="ar-SA" altLang="ja-JP" sz="2200">
                <a:solidFill>
                  <a:srgbClr val="FFFF00"/>
                </a:solidFill>
                <a:latin typeface="Helvetica" pitchFamily="34" charset="0"/>
                <a:ea typeface="ＭＳ Ｐゴシック" pitchFamily="50" charset="-128"/>
              </a:rPr>
              <a:t>‏</a:t>
            </a:r>
            <a:endParaRPr lang="en-GB" altLang="ja-JP" sz="2200">
              <a:solidFill>
                <a:srgbClr val="FFFF00"/>
              </a:solidFill>
              <a:latin typeface="Helvetica" pitchFamily="34" charset="0"/>
              <a:ea typeface="ＭＳ Ｐゴシック" pitchFamily="50" charset="-128"/>
            </a:endParaRPr>
          </a:p>
        </p:txBody>
      </p:sp>
      <p:sp>
        <p:nvSpPr>
          <p:cNvPr id="8205" name="Oval 13"/>
          <p:cNvSpPr>
            <a:spLocks noChangeArrowheads="1"/>
          </p:cNvSpPr>
          <p:nvPr/>
        </p:nvSpPr>
        <p:spPr bwMode="auto">
          <a:xfrm rot="16500000" flipH="1">
            <a:off x="5263357" y="3674269"/>
            <a:ext cx="107950" cy="3011487"/>
          </a:xfrm>
          <a:prstGeom prst="ellipse">
            <a:avLst/>
          </a:prstGeom>
          <a:gradFill rotWithShape="0">
            <a:gsLst>
              <a:gs pos="0">
                <a:srgbClr val="FFFFFF"/>
              </a:gs>
              <a:gs pos="50000">
                <a:srgbClr val="FF0000"/>
              </a:gs>
              <a:gs pos="100000">
                <a:srgbClr val="FFFFFF"/>
              </a:gs>
            </a:gsLst>
            <a:lin ang="5400000" scaled="1"/>
          </a:gradFill>
          <a:ln w="9525">
            <a:solidFill>
              <a:srgbClr val="000000"/>
            </a:solidFill>
            <a:round/>
            <a:headEnd/>
            <a:tailEnd/>
          </a:ln>
        </p:spPr>
        <p:txBody>
          <a:bodyPr wrap="none" anchor="ctr"/>
          <a:lstStyle/>
          <a:p>
            <a:endParaRPr lang="ja-JP" altLang="en-US">
              <a:ea typeface="ＭＳ Ｐゴシック" pitchFamily="50" charset="-128"/>
            </a:endParaRPr>
          </a:p>
        </p:txBody>
      </p:sp>
      <p:sp>
        <p:nvSpPr>
          <p:cNvPr id="8206" name="Oval 15"/>
          <p:cNvSpPr>
            <a:spLocks noChangeArrowheads="1"/>
          </p:cNvSpPr>
          <p:nvPr/>
        </p:nvSpPr>
        <p:spPr bwMode="auto">
          <a:xfrm flipH="1">
            <a:off x="3543300" y="5543550"/>
            <a:ext cx="107950" cy="647700"/>
          </a:xfrm>
          <a:prstGeom prst="ellipse">
            <a:avLst/>
          </a:prstGeom>
          <a:gradFill rotWithShape="0">
            <a:gsLst>
              <a:gs pos="0">
                <a:srgbClr val="FFFFFF"/>
              </a:gs>
              <a:gs pos="50000">
                <a:srgbClr val="FF0000"/>
              </a:gs>
              <a:gs pos="100000">
                <a:srgbClr val="FFFFFF"/>
              </a:gs>
            </a:gsLst>
            <a:lin ang="5400000" scaled="1"/>
          </a:gradFill>
          <a:ln w="9525">
            <a:solidFill>
              <a:srgbClr val="000000"/>
            </a:solidFill>
            <a:round/>
            <a:headEnd/>
            <a:tailEnd/>
          </a:ln>
        </p:spPr>
        <p:txBody>
          <a:bodyPr wrap="none" anchor="ctr"/>
          <a:lstStyle/>
          <a:p>
            <a:endParaRPr lang="ja-JP" altLang="en-US">
              <a:ea typeface="ＭＳ Ｐゴシック" pitchFamily="50" charset="-128"/>
            </a:endParaRPr>
          </a:p>
        </p:txBody>
      </p:sp>
      <p:sp>
        <p:nvSpPr>
          <p:cNvPr id="8209" name="Line 18"/>
          <p:cNvSpPr>
            <a:spLocks noChangeShapeType="1"/>
          </p:cNvSpPr>
          <p:nvPr/>
        </p:nvSpPr>
        <p:spPr bwMode="auto">
          <a:xfrm flipH="1">
            <a:off x="2438400" y="1676400"/>
            <a:ext cx="2286000" cy="4419600"/>
          </a:xfrm>
          <a:prstGeom prst="line">
            <a:avLst/>
          </a:prstGeom>
          <a:noFill/>
          <a:ln w="57150">
            <a:solidFill>
              <a:srgbClr val="DBF82C"/>
            </a:solidFill>
            <a:round/>
            <a:headEnd/>
            <a:tailEnd/>
          </a:ln>
        </p:spPr>
        <p:txBody>
          <a:bodyPr/>
          <a:lstStyle/>
          <a:p>
            <a:endParaRPr lang="ja-JP" altLang="en-US"/>
          </a:p>
        </p:txBody>
      </p:sp>
      <p:sp>
        <p:nvSpPr>
          <p:cNvPr id="8210" name="Line 19"/>
          <p:cNvSpPr>
            <a:spLocks noChangeShapeType="1"/>
          </p:cNvSpPr>
          <p:nvPr/>
        </p:nvSpPr>
        <p:spPr bwMode="auto">
          <a:xfrm>
            <a:off x="4724400" y="1676400"/>
            <a:ext cx="2362200" cy="4495800"/>
          </a:xfrm>
          <a:prstGeom prst="line">
            <a:avLst/>
          </a:prstGeom>
          <a:noFill/>
          <a:ln w="57150">
            <a:solidFill>
              <a:srgbClr val="DBF82C"/>
            </a:solidFill>
            <a:round/>
            <a:headEnd/>
            <a:tailEnd/>
          </a:ln>
        </p:spPr>
        <p:txBody>
          <a:bodyPr/>
          <a:lstStyle/>
          <a:p>
            <a:endParaRPr lang="ja-JP" altLang="en-US"/>
          </a:p>
        </p:txBody>
      </p:sp>
      <p:sp>
        <p:nvSpPr>
          <p:cNvPr id="8211" name="Rectangle 20"/>
          <p:cNvSpPr>
            <a:spLocks noChangeArrowheads="1"/>
          </p:cNvSpPr>
          <p:nvPr/>
        </p:nvSpPr>
        <p:spPr bwMode="auto">
          <a:xfrm>
            <a:off x="1066800" y="5791200"/>
            <a:ext cx="381000" cy="381000"/>
          </a:xfrm>
          <a:prstGeom prst="rect">
            <a:avLst/>
          </a:prstGeom>
          <a:solidFill>
            <a:schemeClr val="bg1"/>
          </a:solidFill>
          <a:ln w="9525">
            <a:solidFill>
              <a:schemeClr val="tx1"/>
            </a:solidFill>
            <a:miter lim="800000"/>
            <a:headEnd/>
            <a:tailEnd/>
          </a:ln>
        </p:spPr>
        <p:txBody>
          <a:bodyPr wrap="none" anchor="ctr"/>
          <a:lstStyle/>
          <a:p>
            <a:endParaRPr lang="ja-JP" altLang="en-US">
              <a:ea typeface="ＭＳ Ｐゴシック" pitchFamily="50" charset="-128"/>
            </a:endParaRPr>
          </a:p>
        </p:txBody>
      </p:sp>
      <p:sp>
        <p:nvSpPr>
          <p:cNvPr id="8212" name="Rectangle 21"/>
          <p:cNvSpPr>
            <a:spLocks noChangeArrowheads="1"/>
          </p:cNvSpPr>
          <p:nvPr/>
        </p:nvSpPr>
        <p:spPr bwMode="auto">
          <a:xfrm>
            <a:off x="4495800" y="1447800"/>
            <a:ext cx="381000" cy="381000"/>
          </a:xfrm>
          <a:prstGeom prst="rect">
            <a:avLst/>
          </a:prstGeom>
          <a:solidFill>
            <a:srgbClr val="DBF82C"/>
          </a:solidFill>
          <a:ln w="9525">
            <a:solidFill>
              <a:srgbClr val="DBF82C"/>
            </a:solidFill>
            <a:miter lim="800000"/>
            <a:headEnd/>
            <a:tailEnd/>
          </a:ln>
        </p:spPr>
        <p:txBody>
          <a:bodyPr wrap="none" anchor="ctr"/>
          <a:lstStyle/>
          <a:p>
            <a:endParaRPr lang="ja-JP" altLang="en-US">
              <a:ea typeface="ＭＳ Ｐゴシック" pitchFamily="50" charset="-128"/>
            </a:endParaRPr>
          </a:p>
        </p:txBody>
      </p:sp>
      <p:cxnSp>
        <p:nvCxnSpPr>
          <p:cNvPr id="21" name="直線矢印コネクタ 20"/>
          <p:cNvCxnSpPr/>
          <p:nvPr/>
        </p:nvCxnSpPr>
        <p:spPr>
          <a:xfrm>
            <a:off x="755576" y="1556792"/>
            <a:ext cx="0" cy="4608512"/>
          </a:xfrm>
          <a:prstGeom prst="straightConnector1">
            <a:avLst/>
          </a:prstGeom>
          <a:ln w="571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216024" y="3429000"/>
            <a:ext cx="1800200" cy="584775"/>
          </a:xfrm>
          <a:prstGeom prst="rect">
            <a:avLst/>
          </a:prstGeom>
          <a:solidFill>
            <a:schemeClr val="bg1"/>
          </a:solidFill>
          <a:ln>
            <a:solidFill>
              <a:schemeClr val="bg1"/>
            </a:solidFill>
          </a:ln>
        </p:spPr>
        <p:txBody>
          <a:bodyPr wrap="square" rtlCol="0">
            <a:spAutoFit/>
          </a:bodyPr>
          <a:lstStyle/>
          <a:p>
            <a:r>
              <a:rPr kumimoji="1" lang="en-US" altLang="ja-JP" sz="3200" b="1" dirty="0" smtClean="0"/>
              <a:t>H&gt;400km</a:t>
            </a:r>
            <a:endParaRPr kumimoji="1" lang="ja-JP" altLang="en-US" sz="3200" b="1" dirty="0"/>
          </a:p>
        </p:txBody>
      </p:sp>
      <p:cxnSp>
        <p:nvCxnSpPr>
          <p:cNvPr id="24" name="直線矢印コネクタ 23"/>
          <p:cNvCxnSpPr/>
          <p:nvPr/>
        </p:nvCxnSpPr>
        <p:spPr>
          <a:xfrm>
            <a:off x="7092280" y="5085184"/>
            <a:ext cx="0" cy="1080120"/>
          </a:xfrm>
          <a:prstGeom prst="straightConnector1">
            <a:avLst/>
          </a:prstGeom>
          <a:ln w="571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7236296" y="5013176"/>
            <a:ext cx="1907704" cy="1077218"/>
          </a:xfrm>
          <a:prstGeom prst="rect">
            <a:avLst/>
          </a:prstGeom>
          <a:solidFill>
            <a:schemeClr val="bg1"/>
          </a:solidFill>
        </p:spPr>
        <p:txBody>
          <a:bodyPr wrap="square" rtlCol="0">
            <a:spAutoFit/>
          </a:bodyPr>
          <a:lstStyle/>
          <a:p>
            <a:r>
              <a:rPr kumimoji="1" lang="en-US" altLang="ja-JP" sz="3200" b="1" dirty="0" smtClean="0"/>
              <a:t>h=10-20 km</a:t>
            </a:r>
            <a:endParaRPr kumimoji="1" lang="ja-JP" altLang="en-US" sz="3200" b="1" dirty="0"/>
          </a:p>
        </p:txBody>
      </p:sp>
      <p:sp>
        <p:nvSpPr>
          <p:cNvPr id="33" name="コンテンツ プレースホルダ 32"/>
          <p:cNvSpPr>
            <a:spLocks noGrp="1"/>
          </p:cNvSpPr>
          <p:nvPr>
            <p:ph idx="1"/>
          </p:nvPr>
        </p:nvSpPr>
        <p:spPr/>
        <p:txBody>
          <a:bodyPr/>
          <a:lstStyle/>
          <a:p>
            <a:endParaRPr kumimoji="1" lang="ja-JP" altLang="en-US" dirty="0"/>
          </a:p>
        </p:txBody>
      </p:sp>
      <p:sp>
        <p:nvSpPr>
          <p:cNvPr id="34" name="テキスト ボックス 33"/>
          <p:cNvSpPr txBox="1"/>
          <p:nvPr/>
        </p:nvSpPr>
        <p:spPr>
          <a:xfrm>
            <a:off x="6516216" y="2996952"/>
            <a:ext cx="1800200" cy="1200329"/>
          </a:xfrm>
          <a:prstGeom prst="rect">
            <a:avLst/>
          </a:prstGeom>
          <a:solidFill>
            <a:schemeClr val="bg1"/>
          </a:solidFill>
        </p:spPr>
        <p:txBody>
          <a:bodyPr wrap="square" rtlCol="0">
            <a:spAutoFit/>
          </a:bodyPr>
          <a:lstStyle/>
          <a:p>
            <a:r>
              <a:rPr kumimoji="1" lang="en-US" altLang="ja-JP" sz="3600" dirty="0" smtClean="0"/>
              <a:t>H&gt;&gt;h</a:t>
            </a:r>
          </a:p>
          <a:p>
            <a:r>
              <a:rPr lang="en-US" altLang="ja-JP" sz="3600" dirty="0" smtClean="0"/>
              <a:t>D</a:t>
            </a:r>
            <a:r>
              <a:rPr lang="ja-JP" altLang="en-US" sz="3600" dirty="0" smtClean="0"/>
              <a:t>≒</a:t>
            </a:r>
            <a:r>
              <a:rPr lang="en-US" altLang="ja-JP" sz="3600" dirty="0" smtClean="0"/>
              <a:t>H</a:t>
            </a:r>
            <a:endParaRPr kumimoji="1" lang="ja-JP" altLang="en-US" sz="3600" dirty="0"/>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0" name="Rectangle 2"/>
          <p:cNvSpPr>
            <a:spLocks noGrp="1" noChangeArrowheads="1"/>
          </p:cNvSpPr>
          <p:nvPr>
            <p:ph type="title"/>
          </p:nvPr>
        </p:nvSpPr>
        <p:spPr/>
        <p:txBody>
          <a:bodyPr>
            <a:normAutofit/>
          </a:bodyPr>
          <a:lstStyle/>
          <a:p>
            <a:r>
              <a:rPr lang="ja-JP" altLang="en-US" dirty="0" smtClean="0"/>
              <a:t>上半分の大気は下半分より透明</a:t>
            </a:r>
            <a:r>
              <a:rPr lang="en-US" altLang="ja-JP" dirty="0" smtClean="0"/>
              <a:t> </a:t>
            </a:r>
            <a:endParaRPr lang="ja-JP" altLang="en-US" dirty="0"/>
          </a:p>
        </p:txBody>
      </p:sp>
      <p:sp>
        <p:nvSpPr>
          <p:cNvPr id="1026051" name="Rectangle 3"/>
          <p:cNvSpPr>
            <a:spLocks noGrp="1" noChangeArrowheads="1"/>
          </p:cNvSpPr>
          <p:nvPr>
            <p:ph type="body" sz="half" idx="1"/>
          </p:nvPr>
        </p:nvSpPr>
        <p:spPr/>
        <p:txBody>
          <a:bodyPr/>
          <a:lstStyle/>
          <a:p>
            <a:r>
              <a:rPr lang="ja-JP" altLang="en-US" dirty="0" smtClean="0"/>
              <a:t>下半分</a:t>
            </a:r>
            <a:endParaRPr lang="en-US" altLang="ja-JP" dirty="0" smtClean="0"/>
          </a:p>
          <a:p>
            <a:pPr lvl="1"/>
            <a:r>
              <a:rPr lang="ja-JP" altLang="en-US" dirty="0" smtClean="0"/>
              <a:t>ダストが多い</a:t>
            </a:r>
            <a:endParaRPr lang="en-US" altLang="ja-JP" dirty="0" smtClean="0"/>
          </a:p>
          <a:p>
            <a:pPr lvl="1"/>
            <a:r>
              <a:rPr lang="ja-JP" altLang="en-US" dirty="0" smtClean="0"/>
              <a:t>雲が多い</a:t>
            </a:r>
            <a:endParaRPr lang="en-US" altLang="ja-JP" dirty="0" smtClean="0"/>
          </a:p>
          <a:p>
            <a:pPr lvl="1"/>
            <a:r>
              <a:rPr lang="ja-JP" altLang="en-US" dirty="0" smtClean="0"/>
              <a:t>レイリー散乱が強い</a:t>
            </a:r>
            <a:endParaRPr lang="en-US" altLang="ja-JP" dirty="0" smtClean="0"/>
          </a:p>
          <a:p>
            <a:pPr>
              <a:buNone/>
            </a:pPr>
            <a:endParaRPr lang="en-US" altLang="ja-JP" sz="2400" dirty="0"/>
          </a:p>
        </p:txBody>
      </p:sp>
      <p:sp>
        <p:nvSpPr>
          <p:cNvPr id="1026052" name="Rectangle 4"/>
          <p:cNvSpPr>
            <a:spLocks noGrp="1" noChangeArrowheads="1"/>
          </p:cNvSpPr>
          <p:nvPr>
            <p:ph type="body" sz="half" idx="2"/>
          </p:nvPr>
        </p:nvSpPr>
        <p:spPr/>
        <p:txBody>
          <a:bodyPr/>
          <a:lstStyle/>
          <a:p>
            <a:endParaRPr lang="ja-JP" altLang="ja-JP" sz="2400"/>
          </a:p>
        </p:txBody>
      </p:sp>
      <p:grpSp>
        <p:nvGrpSpPr>
          <p:cNvPr id="2" name="Group 5"/>
          <p:cNvGrpSpPr>
            <a:grpSpLocks/>
          </p:cNvGrpSpPr>
          <p:nvPr/>
        </p:nvGrpSpPr>
        <p:grpSpPr bwMode="auto">
          <a:xfrm>
            <a:off x="4500563" y="1557338"/>
            <a:ext cx="4419600" cy="4824412"/>
            <a:chOff x="2839" y="1117"/>
            <a:chExt cx="2921" cy="3039"/>
          </a:xfrm>
        </p:grpSpPr>
        <p:pic>
          <p:nvPicPr>
            <p:cNvPr id="1026054" name="Picture 6"/>
            <p:cNvPicPr>
              <a:picLocks noChangeAspect="1" noChangeArrowheads="1"/>
            </p:cNvPicPr>
            <p:nvPr/>
          </p:nvPicPr>
          <p:blipFill>
            <a:blip r:embed="rId2" cstate="print"/>
            <a:srcRect r="3925"/>
            <a:stretch>
              <a:fillRect/>
            </a:stretch>
          </p:blipFill>
          <p:spPr bwMode="auto">
            <a:xfrm>
              <a:off x="2839" y="1117"/>
              <a:ext cx="2921" cy="3039"/>
            </a:xfrm>
            <a:prstGeom prst="rect">
              <a:avLst/>
            </a:prstGeom>
            <a:noFill/>
            <a:ln>
              <a:noFill/>
            </a:ln>
            <a:effectLst/>
          </p:spPr>
        </p:pic>
        <p:sp>
          <p:nvSpPr>
            <p:cNvPr id="1026055" name="Text Box 7"/>
            <p:cNvSpPr txBox="1">
              <a:spLocks noChangeArrowheads="1"/>
            </p:cNvSpPr>
            <p:nvPr/>
          </p:nvSpPr>
          <p:spPr bwMode="auto">
            <a:xfrm>
              <a:off x="3470" y="3860"/>
              <a:ext cx="2222" cy="250"/>
            </a:xfrm>
            <a:prstGeom prst="rect">
              <a:avLst/>
            </a:prstGeom>
            <a:solidFill>
              <a:schemeClr val="bg1"/>
            </a:solidFill>
            <a:ln w="9525">
              <a:noFill/>
              <a:miter lim="800000"/>
              <a:headEnd/>
              <a:tailEnd/>
            </a:ln>
            <a:effectLst/>
          </p:spPr>
          <p:txBody>
            <a:bodyPr>
              <a:spAutoFit/>
            </a:bodyPr>
            <a:lstStyle/>
            <a:p>
              <a:r>
                <a:rPr lang="en-US" altLang="ja-JP" sz="2000" b="0"/>
                <a:t>Altitude of the starting point</a:t>
              </a:r>
            </a:p>
          </p:txBody>
        </p:sp>
        <p:sp>
          <p:nvSpPr>
            <p:cNvPr id="1026056" name="Text Box 8"/>
            <p:cNvSpPr txBox="1">
              <a:spLocks noChangeArrowheads="1"/>
            </p:cNvSpPr>
            <p:nvPr/>
          </p:nvSpPr>
          <p:spPr bwMode="auto">
            <a:xfrm rot="16200000">
              <a:off x="2129" y="1979"/>
              <a:ext cx="1769" cy="262"/>
            </a:xfrm>
            <a:prstGeom prst="rect">
              <a:avLst/>
            </a:prstGeom>
            <a:solidFill>
              <a:schemeClr val="bg1"/>
            </a:solidFill>
            <a:ln w="9525">
              <a:noFill/>
              <a:miter lim="800000"/>
              <a:headEnd/>
              <a:tailEnd/>
            </a:ln>
            <a:effectLst/>
          </p:spPr>
          <p:txBody>
            <a:bodyPr>
              <a:spAutoFit/>
            </a:bodyPr>
            <a:lstStyle/>
            <a:p>
              <a:r>
                <a:rPr lang="en-US" altLang="ja-JP" sz="2000" b="0"/>
                <a:t>Transmission</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Contents</a:t>
            </a:r>
            <a:endParaRPr kumimoji="1" lang="ja-JP" altLang="en-US" dirty="0"/>
          </a:p>
        </p:txBody>
      </p:sp>
      <p:sp>
        <p:nvSpPr>
          <p:cNvPr id="3" name="コンテンツ プレースホルダ 2"/>
          <p:cNvSpPr>
            <a:spLocks noGrp="1"/>
          </p:cNvSpPr>
          <p:nvPr>
            <p:ph idx="1"/>
          </p:nvPr>
        </p:nvSpPr>
        <p:spPr/>
        <p:txBody>
          <a:bodyPr>
            <a:normAutofit/>
          </a:bodyPr>
          <a:lstStyle/>
          <a:p>
            <a:pPr marL="514350" indent="-514350">
              <a:buFont typeface="+mj-lt"/>
              <a:buAutoNum type="arabicPeriod"/>
            </a:pPr>
            <a:r>
              <a:rPr kumimoji="1" lang="ja-JP" altLang="en-US" dirty="0" smtClean="0">
                <a:solidFill>
                  <a:srgbClr val="FF0000"/>
                </a:solidFill>
              </a:rPr>
              <a:t>宇宙からのエアシャワー観測のアイデア歴史</a:t>
            </a:r>
            <a:endParaRPr kumimoji="1" lang="en-US" altLang="ja-JP" dirty="0" smtClean="0">
              <a:solidFill>
                <a:srgbClr val="FF0000"/>
              </a:solidFill>
            </a:endParaRPr>
          </a:p>
          <a:p>
            <a:pPr marL="514350" indent="-514350">
              <a:buFont typeface="+mj-lt"/>
              <a:buAutoNum type="arabicPeriod"/>
            </a:pPr>
            <a:r>
              <a:rPr lang="ja-JP" altLang="en-US" dirty="0" smtClean="0"/>
              <a:t>何が違うのか：見下ろすのと見上げるのと</a:t>
            </a:r>
            <a:endParaRPr lang="en-US" altLang="ja-JP" dirty="0" smtClean="0"/>
          </a:p>
          <a:p>
            <a:pPr marL="514350" indent="-514350">
              <a:buFont typeface="+mj-lt"/>
              <a:buAutoNum type="arabicPeriod"/>
            </a:pPr>
            <a:r>
              <a:rPr lang="en-US" altLang="ja-JP" dirty="0" smtClean="0"/>
              <a:t>JEM-EUSO</a:t>
            </a:r>
            <a:r>
              <a:rPr lang="ja-JP" altLang="en-US" dirty="0" smtClean="0"/>
              <a:t>ミッション概要</a:t>
            </a:r>
            <a:endParaRPr lang="en-US" altLang="ja-JP" dirty="0" smtClean="0"/>
          </a:p>
          <a:p>
            <a:pPr marL="514350" indent="-514350">
              <a:buFont typeface="+mj-lt"/>
              <a:buAutoNum type="arabicPeriod"/>
            </a:pPr>
            <a:r>
              <a:rPr lang="ja-JP" altLang="en-US" dirty="0" smtClean="0"/>
              <a:t>パスファインダーミッション</a:t>
            </a:r>
            <a:endParaRPr lang="en-US" altLang="ja-JP" dirty="0" smtClean="0"/>
          </a:p>
          <a:p>
            <a:pPr marL="514350" indent="-514350">
              <a:buFont typeface="+mj-lt"/>
              <a:buAutoNum type="arabicPeriod"/>
            </a:pPr>
            <a:r>
              <a:rPr lang="ja-JP" altLang="en-US" dirty="0" smtClean="0"/>
              <a:t>ミッション状況とまとめ</a:t>
            </a:r>
            <a:endParaRPr lang="en-US" altLang="ja-JP"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1042988" y="-201613"/>
            <a:ext cx="7081837" cy="1038226"/>
          </a:xfrm>
        </p:spPr>
        <p:txBody>
          <a:bodyPr/>
          <a:lstStyle/>
          <a:p>
            <a:r>
              <a:rPr lang="ja-JP" altLang="en-US" b="1" dirty="0" smtClean="0">
                <a:ea typeface="ＭＳ Ｐゴシック" charset="-128"/>
              </a:rPr>
              <a:t>雲の被覆率</a:t>
            </a:r>
            <a:endParaRPr lang="en-US" altLang="ja-JP" b="1" dirty="0">
              <a:ea typeface="ＭＳ Ｐゴシック" charset="-128"/>
            </a:endParaRPr>
          </a:p>
        </p:txBody>
      </p:sp>
      <p:sp>
        <p:nvSpPr>
          <p:cNvPr id="5123" name="Text Box 16"/>
          <p:cNvSpPr txBox="1">
            <a:spLocks noChangeArrowheads="1"/>
          </p:cNvSpPr>
          <p:nvPr/>
        </p:nvSpPr>
        <p:spPr bwMode="auto">
          <a:xfrm>
            <a:off x="6340475" y="765175"/>
            <a:ext cx="2879725" cy="396875"/>
          </a:xfrm>
          <a:prstGeom prst="rect">
            <a:avLst/>
          </a:prstGeom>
          <a:noFill/>
          <a:ln w="9525">
            <a:noFill/>
            <a:miter lim="800000"/>
            <a:headEnd/>
            <a:tailEnd/>
          </a:ln>
        </p:spPr>
        <p:txBody>
          <a:bodyPr>
            <a:spAutoFit/>
          </a:bodyPr>
          <a:lstStyle/>
          <a:p>
            <a:pPr marL="457200" indent="-457200">
              <a:spcBef>
                <a:spcPct val="50000"/>
              </a:spcBef>
            </a:pPr>
            <a:r>
              <a:rPr lang="it-IT" sz="2000" b="1" i="1">
                <a:solidFill>
                  <a:srgbClr val="CC0000"/>
                </a:solidFill>
                <a:latin typeface="Times New Roman" pitchFamily="18" charset="0"/>
                <a:ea typeface="ＭＳ Ｐゴシック" charset="-128"/>
              </a:rPr>
              <a:t>F.Garino et al., ID398</a:t>
            </a:r>
            <a:endParaRPr lang="en-US" altLang="ja-JP" sz="2000" b="1" i="1">
              <a:solidFill>
                <a:srgbClr val="CC0000"/>
              </a:solidFill>
              <a:latin typeface="Times New Roman" pitchFamily="18" charset="0"/>
              <a:ea typeface="ＭＳ Ｐゴシック" charset="-128"/>
            </a:endParaRPr>
          </a:p>
        </p:txBody>
      </p:sp>
      <p:sp>
        <p:nvSpPr>
          <p:cNvPr id="5124" name="Text Box 7"/>
          <p:cNvSpPr txBox="1">
            <a:spLocks noChangeArrowheads="1"/>
          </p:cNvSpPr>
          <p:nvPr/>
        </p:nvSpPr>
        <p:spPr bwMode="auto">
          <a:xfrm>
            <a:off x="180975" y="5589588"/>
            <a:ext cx="8999538" cy="803275"/>
          </a:xfrm>
          <a:prstGeom prst="rect">
            <a:avLst/>
          </a:prstGeom>
          <a:solidFill>
            <a:srgbClr val="FFFFFF"/>
          </a:solidFill>
          <a:ln w="9525">
            <a:solidFill>
              <a:srgbClr val="CC0000"/>
            </a:solidFill>
            <a:miter lim="800000"/>
            <a:headEnd/>
            <a:tailEnd/>
          </a:ln>
        </p:spPr>
        <p:txBody>
          <a:bodyPr>
            <a:spAutoFit/>
          </a:bodyPr>
          <a:lstStyle/>
          <a:p>
            <a:pPr>
              <a:spcBef>
                <a:spcPct val="50000"/>
              </a:spcBef>
            </a:pPr>
            <a:r>
              <a:rPr lang="it-IT" sz="2300">
                <a:solidFill>
                  <a:srgbClr val="000090"/>
                </a:solidFill>
                <a:ea typeface="ＭＳ Ｐゴシック" charset="-128"/>
              </a:rPr>
              <a:t>Occurence of clouds (in %) between 50° N and 50° S on TOVS database. The matrix Optical depth vs. Cloud-top altitude is shown.   </a:t>
            </a:r>
            <a:endParaRPr lang="en-US" altLang="ja-JP" sz="2300">
              <a:solidFill>
                <a:srgbClr val="000090"/>
              </a:solidFill>
              <a:ea typeface="ＭＳ Ｐゴシック" charset="-128"/>
            </a:endParaRPr>
          </a:p>
        </p:txBody>
      </p:sp>
      <p:graphicFrame>
        <p:nvGraphicFramePr>
          <p:cNvPr id="5125" name="Group 5"/>
          <p:cNvGraphicFramePr>
            <a:graphicFrameLocks noGrp="1"/>
          </p:cNvGraphicFramePr>
          <p:nvPr/>
        </p:nvGraphicFramePr>
        <p:xfrm>
          <a:off x="649288" y="11737975"/>
          <a:ext cx="7848600" cy="4546600"/>
        </p:xfrm>
        <a:graphic>
          <a:graphicData uri="http://schemas.openxmlformats.org/drawingml/2006/table">
            <a:tbl>
              <a:tblPr/>
              <a:tblGrid>
                <a:gridCol w="1608137"/>
                <a:gridCol w="1411288"/>
                <a:gridCol w="1463675"/>
                <a:gridCol w="1682750"/>
                <a:gridCol w="1682750"/>
              </a:tblGrid>
              <a:tr h="701675">
                <a:tc gridSpan="5">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1" i="0" u="none" strike="noStrike" cap="none" normalizeH="0" baseline="0" smtClean="0">
                          <a:ln>
                            <a:noFill/>
                          </a:ln>
                          <a:solidFill>
                            <a:schemeClr val="tx1"/>
                          </a:solidFill>
                          <a:effectLst>
                            <a:outerShdw blurRad="38100" dist="38100" dir="2700000" algn="tl">
                              <a:srgbClr val="FFFFFF"/>
                            </a:outerShdw>
                          </a:effectLst>
                          <a:latin typeface="Arial" charset="0"/>
                          <a:cs typeface="Arial" charset="0"/>
                        </a:rPr>
                        <a:t>RELATIVE OCCURENCE OF CLOUDS BETWEEN 50</a:t>
                      </a:r>
                      <a:r>
                        <a:rPr kumimoji="0" lang="it-IT" sz="400" b="1" i="0" u="none" strike="noStrike" cap="none" normalizeH="0" baseline="0" smtClean="0">
                          <a:ln>
                            <a:noFill/>
                          </a:ln>
                          <a:solidFill>
                            <a:schemeClr val="tx1"/>
                          </a:solidFill>
                          <a:effectLst>
                            <a:outerShdw blurRad="38100" dist="38100" dir="2700000" algn="tl">
                              <a:srgbClr val="FFFFFF"/>
                            </a:outerShdw>
                          </a:effectLst>
                          <a:latin typeface="Arial" charset="0"/>
                          <a:cs typeface="Arial" charset="0"/>
                          <a:sym typeface="Symbol" pitchFamily="18" charset="2"/>
                        </a:rPr>
                        <a:t></a:t>
                      </a:r>
                      <a:r>
                        <a:rPr kumimoji="0" lang="it-IT" sz="400" b="1" i="0" u="none" strike="noStrike" cap="none" normalizeH="0" baseline="0" smtClean="0">
                          <a:ln>
                            <a:noFill/>
                          </a:ln>
                          <a:solidFill>
                            <a:schemeClr val="tx1"/>
                          </a:solidFill>
                          <a:effectLst>
                            <a:outerShdw blurRad="38100" dist="38100" dir="2700000" algn="tl">
                              <a:srgbClr val="FFFFFF"/>
                            </a:outerShdw>
                          </a:effectLst>
                          <a:latin typeface="Arial" charset="0"/>
                          <a:cs typeface="Arial" charset="0"/>
                        </a:rPr>
                        <a:t> N &amp; 50</a:t>
                      </a:r>
                      <a:r>
                        <a:rPr kumimoji="0" lang="it-IT" sz="400" b="1" i="0" u="none" strike="noStrike" cap="none" normalizeH="0" baseline="0" smtClean="0">
                          <a:ln>
                            <a:noFill/>
                          </a:ln>
                          <a:solidFill>
                            <a:schemeClr val="tx1"/>
                          </a:solidFill>
                          <a:effectLst>
                            <a:outerShdw blurRad="38100" dist="38100" dir="2700000" algn="tl">
                              <a:srgbClr val="FFFFFF"/>
                            </a:outerShdw>
                          </a:effectLst>
                          <a:latin typeface="Arial" charset="0"/>
                          <a:cs typeface="Arial" charset="0"/>
                          <a:sym typeface="Symbol" pitchFamily="18" charset="2"/>
                        </a:rPr>
                        <a:t></a:t>
                      </a:r>
                      <a:r>
                        <a:rPr kumimoji="0" lang="it-IT" sz="400" b="1" i="0" u="none" strike="noStrike" cap="none" normalizeH="0" baseline="0" smtClean="0">
                          <a:ln>
                            <a:noFill/>
                          </a:ln>
                          <a:solidFill>
                            <a:schemeClr val="tx1"/>
                          </a:solidFill>
                          <a:effectLst>
                            <a:outerShdw blurRad="38100" dist="38100" dir="2700000" algn="tl">
                              <a:srgbClr val="FFFFFF"/>
                            </a:outerShdw>
                          </a:effectLst>
                          <a:latin typeface="Arial" charset="0"/>
                          <a:cs typeface="Arial" charset="0"/>
                        </a:rPr>
                        <a:t> S (TOVS DATA)</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58ED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701675">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1" i="0" u="none" strike="noStrike" cap="none" normalizeH="0" baseline="0" smtClean="0">
                          <a:ln>
                            <a:noFill/>
                          </a:ln>
                          <a:solidFill>
                            <a:schemeClr val="tx1"/>
                          </a:solidFill>
                          <a:effectLst/>
                          <a:latin typeface="Arial" charset="0"/>
                          <a:cs typeface="Arial" charset="0"/>
                        </a:rPr>
                        <a:t>OPTICAL </a:t>
                      </a:r>
                    </a:p>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1" i="0" u="none" strike="noStrike" cap="none" normalizeH="0" baseline="0" smtClean="0">
                          <a:ln>
                            <a:noFill/>
                          </a:ln>
                          <a:solidFill>
                            <a:schemeClr val="tx1"/>
                          </a:solidFill>
                          <a:effectLst/>
                          <a:latin typeface="Arial" charset="0"/>
                          <a:cs typeface="Arial" charset="0"/>
                        </a:rPr>
                        <a:t>DEPTH</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58ED5"/>
                    </a:solidFill>
                  </a:tcPr>
                </a:tc>
                <a:tc gridSpan="4">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1" i="0" u="none" strike="noStrike" cap="none" normalizeH="0" baseline="0" smtClean="0">
                          <a:ln>
                            <a:noFill/>
                          </a:ln>
                          <a:solidFill>
                            <a:schemeClr val="tx1"/>
                          </a:solidFill>
                          <a:effectLst/>
                          <a:latin typeface="Arial" charset="0"/>
                          <a:cs typeface="Arial" charset="0"/>
                        </a:rPr>
                        <a:t>CLOUD-TOP ALTITUDE</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58ED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396875">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endParaRPr kumimoji="0" lang="es-MX" sz="400" b="0" i="0" u="none" strike="noStrike" cap="none" normalizeH="0" baseline="0" smtClean="0">
                        <a:ln>
                          <a:noFill/>
                        </a:ln>
                        <a:solidFill>
                          <a:schemeClr val="tx1"/>
                        </a:solidFill>
                        <a:effectLst/>
                        <a:latin typeface="Arial" charset="0"/>
                        <a:cs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&lt;3 km</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3-7 km</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7-10 km</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&gt;10 km</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r>
              <a:tr h="396875">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&gt;2</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17.2</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5.2</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6.4</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6.1</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396875">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1-2</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5.9</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2.9</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3.5</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3.1</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396875">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0.1-1</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6.4</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2.4</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3.7</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6.8</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396875">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&lt;0.1</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29.2</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&lt;0.1</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&lt;0.1</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1.2</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r>
              <a:tr h="1158875">
                <a:tc gridSpan="5">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en-US" altLang="ja-JP" sz="300" b="0" i="0" u="none" strike="noStrike" cap="none" normalizeH="0" baseline="0" smtClean="0">
                          <a:ln>
                            <a:noFill/>
                          </a:ln>
                          <a:solidFill>
                            <a:schemeClr val="tx1"/>
                          </a:solidFill>
                          <a:effectLst/>
                          <a:latin typeface="Arial" charset="0"/>
                          <a:ea typeface="ＭＳ Ｐゴシック" charset="-128"/>
                          <a:cs typeface="Arial" charset="0"/>
                        </a:rPr>
                        <a:t>Relative occurrence (%) of clouds between 50</a:t>
                      </a:r>
                      <a:r>
                        <a:rPr kumimoji="0" lang="en-US" altLang="ja-JP" sz="300" b="0" i="0" u="none" strike="noStrike" cap="none" normalizeH="0" baseline="0" smtClean="0">
                          <a:ln>
                            <a:noFill/>
                          </a:ln>
                          <a:solidFill>
                            <a:schemeClr val="tx1"/>
                          </a:solidFill>
                          <a:effectLst/>
                          <a:latin typeface="Arial" charset="0"/>
                          <a:ea typeface="ＭＳ Ｐゴシック" charset="-128"/>
                          <a:cs typeface="Arial" charset="0"/>
                          <a:sym typeface="Symbol" pitchFamily="18" charset="2"/>
                        </a:rPr>
                        <a:t> </a:t>
                      </a:r>
                      <a:r>
                        <a:rPr kumimoji="0" lang="en-US" altLang="ja-JP" sz="300" b="0" i="0" u="none" strike="noStrike" cap="none" normalizeH="0" baseline="0" smtClean="0">
                          <a:ln>
                            <a:noFill/>
                          </a:ln>
                          <a:solidFill>
                            <a:schemeClr val="tx1"/>
                          </a:solidFill>
                          <a:effectLst/>
                          <a:latin typeface="Arial" charset="0"/>
                          <a:ea typeface="ＭＳ Ｐゴシック" charset="-128"/>
                          <a:cs typeface="Arial" charset="0"/>
                        </a:rPr>
                        <a:t>N and 50</a:t>
                      </a:r>
                      <a:r>
                        <a:rPr kumimoji="0" lang="en-US" altLang="ja-JP" sz="300" b="0" i="0" u="none" strike="noStrike" cap="none" normalizeH="0" baseline="0" smtClean="0">
                          <a:ln>
                            <a:noFill/>
                          </a:ln>
                          <a:solidFill>
                            <a:schemeClr val="tx1"/>
                          </a:solidFill>
                          <a:effectLst/>
                          <a:latin typeface="Arial" charset="0"/>
                          <a:ea typeface="ＭＳ Ｐゴシック" charset="-128"/>
                          <a:cs typeface="Arial" charset="0"/>
                          <a:sym typeface="Symbol" pitchFamily="18" charset="2"/>
                        </a:rPr>
                        <a:t> </a:t>
                      </a:r>
                      <a:r>
                        <a:rPr kumimoji="0" lang="en-US" altLang="ja-JP" sz="300" b="0" i="0" u="none" strike="noStrike" cap="none" normalizeH="0" baseline="0" smtClean="0">
                          <a:ln>
                            <a:noFill/>
                          </a:ln>
                          <a:solidFill>
                            <a:schemeClr val="tx1"/>
                          </a:solidFill>
                          <a:effectLst/>
                          <a:latin typeface="Arial" charset="0"/>
                          <a:ea typeface="ＭＳ Ｐゴシック" charset="-128"/>
                          <a:cs typeface="Arial" charset="0"/>
                        </a:rPr>
                        <a:t>S latitudes on TOVS database in the matrix of     cloud-top altitude vs optical depth. Daytime and ocean data are used for the better accuracy of the measurement</a:t>
                      </a:r>
                    </a:p>
                    <a:p>
                      <a:pPr marL="0" marR="0" lvl="0" indent="0" algn="ctr" defTabSz="4114800" rtl="0" eaLnBrk="1" fontAlgn="base" latinLnBrk="0" hangingPunct="1">
                        <a:lnSpc>
                          <a:spcPct val="100000"/>
                        </a:lnSpc>
                        <a:spcBef>
                          <a:spcPct val="0"/>
                        </a:spcBef>
                        <a:spcAft>
                          <a:spcPct val="0"/>
                        </a:spcAft>
                        <a:buClrTx/>
                        <a:buSzTx/>
                        <a:buFontTx/>
                        <a:buNone/>
                        <a:tabLst/>
                      </a:pPr>
                      <a:r>
                        <a:rPr kumimoji="0" lang="en-US" altLang="ja-JP" sz="300" b="0" i="0" u="none" strike="noStrike" cap="none" normalizeH="0" baseline="0" smtClean="0">
                          <a:ln>
                            <a:noFill/>
                          </a:ln>
                          <a:solidFill>
                            <a:schemeClr val="tx1"/>
                          </a:solidFill>
                          <a:effectLst/>
                          <a:latin typeface="Arial" charset="0"/>
                          <a:ea typeface="ＭＳ Ｐゴシック" charset="-128"/>
                          <a:cs typeface="Arial" charset="0"/>
                        </a:rPr>
                        <a:t>GREEN </a:t>
                      </a:r>
                      <a:r>
                        <a:rPr kumimoji="0" lang="en-US" altLang="ja-JP" sz="300" b="0" i="0" u="none" strike="noStrike" cap="none" normalizeH="0" baseline="0" smtClean="0">
                          <a:ln>
                            <a:noFill/>
                          </a:ln>
                          <a:solidFill>
                            <a:schemeClr val="tx1"/>
                          </a:solidFill>
                          <a:effectLst/>
                          <a:latin typeface="Arial" charset="0"/>
                          <a:ea typeface="ＭＳ Ｐゴシック" charset="-128"/>
                          <a:cs typeface="Arial" charset="0"/>
                          <a:sym typeface="Wingdings" pitchFamily="2" charset="2"/>
                        </a:rPr>
                        <a:t> reconstruction possible for every Zenith Angle (ZA)</a:t>
                      </a:r>
                    </a:p>
                    <a:p>
                      <a:pPr marL="0" marR="0" lvl="0" indent="0" algn="ctr" defTabSz="4114800" rtl="0" eaLnBrk="1" fontAlgn="base" latinLnBrk="0" hangingPunct="1">
                        <a:lnSpc>
                          <a:spcPct val="100000"/>
                        </a:lnSpc>
                        <a:spcBef>
                          <a:spcPct val="0"/>
                        </a:spcBef>
                        <a:spcAft>
                          <a:spcPct val="0"/>
                        </a:spcAft>
                        <a:buClrTx/>
                        <a:buSzTx/>
                        <a:buFontTx/>
                        <a:buNone/>
                        <a:tabLst/>
                      </a:pPr>
                      <a:r>
                        <a:rPr kumimoji="0" lang="it-IT" sz="300" b="0" i="0" u="none" strike="noStrike" cap="none" normalizeH="0" baseline="0" smtClean="0">
                          <a:ln>
                            <a:noFill/>
                          </a:ln>
                          <a:solidFill>
                            <a:schemeClr val="tx1"/>
                          </a:solidFill>
                          <a:effectLst/>
                          <a:latin typeface="Arial" charset="0"/>
                          <a:cs typeface="Arial" charset="0"/>
                          <a:sym typeface="Wingdings" pitchFamily="2" charset="2"/>
                        </a:rPr>
                        <a:t> YELLOW  reconstruction possible only for limited range of ZA</a:t>
                      </a:r>
                    </a:p>
                    <a:p>
                      <a:pPr marL="0" marR="0" lvl="0" indent="0" algn="ctr" defTabSz="4114800" rtl="0" eaLnBrk="1" fontAlgn="base" latinLnBrk="0" hangingPunct="1">
                        <a:lnSpc>
                          <a:spcPct val="100000"/>
                        </a:lnSpc>
                        <a:spcBef>
                          <a:spcPct val="0"/>
                        </a:spcBef>
                        <a:spcAft>
                          <a:spcPct val="0"/>
                        </a:spcAft>
                        <a:buClrTx/>
                        <a:buSzTx/>
                        <a:buFontTx/>
                        <a:buNone/>
                        <a:tabLst/>
                      </a:pPr>
                      <a:r>
                        <a:rPr kumimoji="0" lang="it-IT" sz="300" b="0" i="0" u="none" strike="noStrike" cap="none" normalizeH="0" baseline="0" smtClean="0">
                          <a:ln>
                            <a:noFill/>
                          </a:ln>
                          <a:solidFill>
                            <a:schemeClr val="tx1"/>
                          </a:solidFill>
                          <a:effectLst/>
                          <a:latin typeface="Arial" charset="0"/>
                          <a:cs typeface="Arial" charset="0"/>
                          <a:sym typeface="Wingdings" pitchFamily="2" charset="2"/>
                        </a:rPr>
                        <a:t> RED  reconstruction severely affected by cloud presence</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BD97"/>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graphicFrame>
        <p:nvGraphicFramePr>
          <p:cNvPr id="5170" name="Group 50"/>
          <p:cNvGraphicFramePr>
            <a:graphicFrameLocks noGrp="1"/>
          </p:cNvGraphicFramePr>
          <p:nvPr/>
        </p:nvGraphicFramePr>
        <p:xfrm>
          <a:off x="684213" y="1397000"/>
          <a:ext cx="8243887" cy="4064000"/>
        </p:xfrm>
        <a:graphic>
          <a:graphicData uri="http://schemas.openxmlformats.org/drawingml/2006/table">
            <a:tbl>
              <a:tblPr/>
              <a:tblGrid>
                <a:gridCol w="1649412"/>
                <a:gridCol w="1647825"/>
                <a:gridCol w="1649413"/>
                <a:gridCol w="1647825"/>
                <a:gridCol w="1649412"/>
              </a:tblGrid>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ja-JP" altLang="ja-JP" sz="2800" b="1"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&lt;3 km</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3-7 km</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7-10 km</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&gt;10 km</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OD&gt;2</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17.2</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FEC4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5.2</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FC2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6.4</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083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6.1</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083A"/>
                    </a:solidFill>
                  </a:tcPr>
                </a:tc>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OD:1-2</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5.9</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FEC4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2.9</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FC2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3.5</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083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3.1</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083A"/>
                    </a:solidFill>
                  </a:tcPr>
                </a:tc>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OD:0.1-1</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6.4</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FEC4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2.4</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FC2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3.7</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FC2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6.8</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FC2C"/>
                    </a:solidFill>
                  </a:tcPr>
                </a:tc>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OD&lt;0.1</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29.2</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FEC4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&lt;0.1</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FEC4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&lt;0.1</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FEC4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1.2</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FEC42"/>
                    </a:solidFill>
                  </a:tcPr>
                </a:tc>
              </a:tr>
            </a:tbl>
          </a:graphicData>
        </a:graphic>
      </p:graphicFrame>
      <p:sp>
        <p:nvSpPr>
          <p:cNvPr id="5208" name="Text Box 88"/>
          <p:cNvSpPr txBox="1">
            <a:spLocks noChangeArrowheads="1"/>
          </p:cNvSpPr>
          <p:nvPr/>
        </p:nvSpPr>
        <p:spPr bwMode="auto">
          <a:xfrm>
            <a:off x="4122738" y="762000"/>
            <a:ext cx="1820862" cy="579438"/>
          </a:xfrm>
          <a:prstGeom prst="rect">
            <a:avLst/>
          </a:prstGeom>
          <a:noFill/>
          <a:ln w="9525">
            <a:noFill/>
            <a:miter lim="800000"/>
            <a:headEnd/>
            <a:tailEnd/>
          </a:ln>
          <a:effectLst/>
        </p:spPr>
        <p:txBody>
          <a:bodyPr wrap="none">
            <a:spAutoFit/>
          </a:bodyPr>
          <a:lstStyle/>
          <a:p>
            <a:r>
              <a:rPr lang="it-IT" sz="3200" b="1" i="1">
                <a:latin typeface="Times New Roman" pitchFamily="18" charset="0"/>
                <a:ea typeface="ＭＳ Ｐゴシック" charset="-128"/>
              </a:rPr>
              <a:t>Cloud top</a:t>
            </a:r>
            <a:endParaRPr lang="en-US" altLang="ja-JP" sz="3200" b="1" i="1">
              <a:latin typeface="Times New Roman" pitchFamily="18" charset="0"/>
              <a:ea typeface="ＭＳ Ｐゴシック" charset="-128"/>
            </a:endParaRPr>
          </a:p>
        </p:txBody>
      </p:sp>
      <p:sp>
        <p:nvSpPr>
          <p:cNvPr id="5209" name="Text Box 89"/>
          <p:cNvSpPr txBox="1">
            <a:spLocks noChangeArrowheads="1"/>
          </p:cNvSpPr>
          <p:nvPr/>
        </p:nvSpPr>
        <p:spPr bwMode="auto">
          <a:xfrm rot="16200000">
            <a:off x="-935831" y="3247231"/>
            <a:ext cx="2520950" cy="579438"/>
          </a:xfrm>
          <a:prstGeom prst="rect">
            <a:avLst/>
          </a:prstGeom>
          <a:noFill/>
          <a:ln w="9525">
            <a:noFill/>
            <a:miter lim="800000"/>
            <a:headEnd/>
            <a:tailEnd/>
          </a:ln>
          <a:effectLst/>
        </p:spPr>
        <p:txBody>
          <a:bodyPr wrap="none">
            <a:spAutoFit/>
          </a:bodyPr>
          <a:lstStyle/>
          <a:p>
            <a:r>
              <a:rPr lang="it-IT" sz="3200" b="1" i="1">
                <a:latin typeface="Times New Roman" pitchFamily="18" charset="0"/>
                <a:ea typeface="ＭＳ Ｐゴシック" charset="-128"/>
              </a:rPr>
              <a:t>Optical Depth</a:t>
            </a:r>
            <a:endParaRPr lang="en-US" altLang="ja-JP" sz="3200" b="1" i="1">
              <a:latin typeface="Times New Roman" pitchFamily="18" charset="0"/>
              <a:ea typeface="ＭＳ Ｐゴシック" charset="-128"/>
            </a:endParaRPr>
          </a:p>
        </p:txBody>
      </p:sp>
      <p:sp>
        <p:nvSpPr>
          <p:cNvPr id="5210" name="Text Box 90"/>
          <p:cNvSpPr txBox="1">
            <a:spLocks noChangeArrowheads="1"/>
          </p:cNvSpPr>
          <p:nvPr/>
        </p:nvSpPr>
        <p:spPr bwMode="auto">
          <a:xfrm>
            <a:off x="34925" y="6356350"/>
            <a:ext cx="7046913" cy="457200"/>
          </a:xfrm>
          <a:prstGeom prst="rect">
            <a:avLst/>
          </a:prstGeom>
          <a:noFill/>
          <a:ln w="9525">
            <a:noFill/>
            <a:miter lim="800000"/>
            <a:headEnd/>
            <a:tailEnd/>
          </a:ln>
          <a:effectLst/>
        </p:spPr>
        <p:txBody>
          <a:bodyPr wrap="none">
            <a:spAutoFit/>
          </a:bodyPr>
          <a:lstStyle/>
          <a:p>
            <a:r>
              <a:rPr lang="it-IT" sz="2400" b="1">
                <a:solidFill>
                  <a:srgbClr val="E10707"/>
                </a:solidFill>
                <a:latin typeface="Times New Roman" pitchFamily="18" charset="0"/>
                <a:ea typeface="ＭＳ Ｐゴシック" charset="-128"/>
              </a:rPr>
              <a:t>Confirmed by ISCCP,CACOLO &amp; MERIS database</a:t>
            </a:r>
            <a:endParaRPr lang="en-US" altLang="ja-JP" sz="2400" b="1">
              <a:solidFill>
                <a:srgbClr val="E10707"/>
              </a:solidFill>
              <a:latin typeface="Times New Roman" pitchFamily="18" charset="0"/>
              <a:ea typeface="ＭＳ Ｐゴシック" charset="-128"/>
            </a:endParaRPr>
          </a:p>
        </p:txBody>
      </p:sp>
      <p:sp>
        <p:nvSpPr>
          <p:cNvPr id="5211" name="Text Box 91"/>
          <p:cNvSpPr txBox="1">
            <a:spLocks noChangeArrowheads="1"/>
          </p:cNvSpPr>
          <p:nvPr/>
        </p:nvSpPr>
        <p:spPr bwMode="auto">
          <a:xfrm>
            <a:off x="723900" y="685800"/>
            <a:ext cx="2171700" cy="641350"/>
          </a:xfrm>
          <a:prstGeom prst="rect">
            <a:avLst/>
          </a:prstGeom>
          <a:noFill/>
          <a:ln w="9525">
            <a:noFill/>
            <a:miter lim="800000"/>
            <a:headEnd/>
            <a:tailEnd/>
          </a:ln>
          <a:effectLst/>
        </p:spPr>
        <p:txBody>
          <a:bodyPr wrap="none">
            <a:spAutoFit/>
          </a:bodyPr>
          <a:lstStyle/>
          <a:p>
            <a:r>
              <a:rPr lang="it-IT" b="1"/>
              <a:t>Clear sky ~ 29%</a:t>
            </a:r>
          </a:p>
          <a:p>
            <a:r>
              <a:rPr lang="it-IT" b="1"/>
              <a:t>Green band ~ 60%</a:t>
            </a:r>
          </a:p>
        </p:txBody>
      </p:sp>
      <p:sp>
        <p:nvSpPr>
          <p:cNvPr id="11" name="正方形/長方形 10"/>
          <p:cNvSpPr/>
          <p:nvPr/>
        </p:nvSpPr>
        <p:spPr>
          <a:xfrm>
            <a:off x="2339752" y="4653136"/>
            <a:ext cx="1656184"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192088"/>
            <a:ext cx="8228013" cy="1306512"/>
          </a:xfrm>
          <a:ln/>
        </p:spPr>
        <p:txBody>
          <a:bodyPr lIns="0" tIns="0" rIns="0" bIns="0">
            <a:normAutofit fontScale="90000"/>
          </a:bodyPr>
          <a:lstStyle/>
          <a:p>
            <a:pPr defTabSz="449263">
              <a:lnSpc>
                <a:spcPct val="104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b="1"/>
              <a:t>Cloud impact for shower maximum observability</a:t>
            </a:r>
          </a:p>
        </p:txBody>
      </p:sp>
      <p:sp>
        <p:nvSpPr>
          <p:cNvPr id="8195" name="Rectangle 3"/>
          <p:cNvSpPr>
            <a:spLocks noGrp="1" noChangeArrowheads="1"/>
          </p:cNvSpPr>
          <p:nvPr>
            <p:ph type="body" idx="1"/>
          </p:nvPr>
        </p:nvSpPr>
        <p:spPr>
          <a:xfrm>
            <a:off x="457200" y="5551488"/>
            <a:ext cx="8032750" cy="823912"/>
          </a:xfrm>
          <a:ln/>
        </p:spPr>
        <p:txBody>
          <a:bodyPr lIns="0" tIns="0" rIns="0" bIns="0"/>
          <a:lstStyle/>
          <a:p>
            <a:pPr marL="431800" indent="-323850" defTabSz="449263">
              <a:lnSpc>
                <a:spcPct val="104000"/>
              </a:lnSpc>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t>Large ZA EAS has limited cloud impact</a:t>
            </a:r>
          </a:p>
        </p:txBody>
      </p:sp>
      <p:pic>
        <p:nvPicPr>
          <p:cNvPr id="8196" name="Picture 4"/>
          <p:cNvPicPr>
            <a:picLocks noChangeAspect="1" noChangeArrowheads="1"/>
          </p:cNvPicPr>
          <p:nvPr/>
        </p:nvPicPr>
        <p:blipFill>
          <a:blip r:embed="rId3" cstate="print"/>
          <a:srcRect/>
          <a:stretch>
            <a:fillRect/>
          </a:stretch>
        </p:blipFill>
        <p:spPr bwMode="auto">
          <a:xfrm>
            <a:off x="61913" y="1649413"/>
            <a:ext cx="5032375" cy="3413125"/>
          </a:xfrm>
          <a:prstGeom prst="rect">
            <a:avLst/>
          </a:prstGeom>
          <a:noFill/>
          <a:ln w="9525">
            <a:noFill/>
            <a:round/>
            <a:headEnd/>
            <a:tailEnd/>
          </a:ln>
          <a:effectLst/>
        </p:spPr>
      </p:pic>
      <p:pic>
        <p:nvPicPr>
          <p:cNvPr id="8197" name="Picture 5"/>
          <p:cNvPicPr>
            <a:picLocks noChangeAspect="1" noChangeArrowheads="1"/>
          </p:cNvPicPr>
          <p:nvPr/>
        </p:nvPicPr>
        <p:blipFill>
          <a:blip r:embed="rId4" cstate="print"/>
          <a:srcRect/>
          <a:stretch>
            <a:fillRect/>
          </a:stretch>
        </p:blipFill>
        <p:spPr bwMode="auto">
          <a:xfrm>
            <a:off x="5065713" y="1606550"/>
            <a:ext cx="4078287" cy="345598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1042988" y="-201613"/>
            <a:ext cx="7081837" cy="1038226"/>
          </a:xfrm>
        </p:spPr>
        <p:txBody>
          <a:bodyPr/>
          <a:lstStyle/>
          <a:p>
            <a:r>
              <a:rPr lang="ja-JP" altLang="en-US" b="1" dirty="0" smtClean="0">
                <a:ea typeface="ＭＳ Ｐゴシック" charset="-128"/>
              </a:rPr>
              <a:t>雲の被覆率</a:t>
            </a:r>
            <a:endParaRPr lang="en-US" altLang="ja-JP" b="1" dirty="0">
              <a:ea typeface="ＭＳ Ｐゴシック" charset="-128"/>
            </a:endParaRPr>
          </a:p>
        </p:txBody>
      </p:sp>
      <p:sp>
        <p:nvSpPr>
          <p:cNvPr id="5123" name="Text Box 16"/>
          <p:cNvSpPr txBox="1">
            <a:spLocks noChangeArrowheads="1"/>
          </p:cNvSpPr>
          <p:nvPr/>
        </p:nvSpPr>
        <p:spPr bwMode="auto">
          <a:xfrm>
            <a:off x="6340475" y="765175"/>
            <a:ext cx="2879725" cy="396875"/>
          </a:xfrm>
          <a:prstGeom prst="rect">
            <a:avLst/>
          </a:prstGeom>
          <a:noFill/>
          <a:ln w="9525">
            <a:noFill/>
            <a:miter lim="800000"/>
            <a:headEnd/>
            <a:tailEnd/>
          </a:ln>
        </p:spPr>
        <p:txBody>
          <a:bodyPr>
            <a:spAutoFit/>
          </a:bodyPr>
          <a:lstStyle/>
          <a:p>
            <a:pPr marL="457200" indent="-457200">
              <a:spcBef>
                <a:spcPct val="50000"/>
              </a:spcBef>
            </a:pPr>
            <a:r>
              <a:rPr lang="it-IT" sz="2000" b="1" i="1">
                <a:solidFill>
                  <a:srgbClr val="CC0000"/>
                </a:solidFill>
                <a:latin typeface="Times New Roman" pitchFamily="18" charset="0"/>
                <a:ea typeface="ＭＳ Ｐゴシック" charset="-128"/>
              </a:rPr>
              <a:t>F.Garino et al., ID398</a:t>
            </a:r>
            <a:endParaRPr lang="en-US" altLang="ja-JP" sz="2000" b="1" i="1">
              <a:solidFill>
                <a:srgbClr val="CC0000"/>
              </a:solidFill>
              <a:latin typeface="Times New Roman" pitchFamily="18" charset="0"/>
              <a:ea typeface="ＭＳ Ｐゴシック" charset="-128"/>
            </a:endParaRPr>
          </a:p>
        </p:txBody>
      </p:sp>
      <p:sp>
        <p:nvSpPr>
          <p:cNvPr id="5124" name="Text Box 7"/>
          <p:cNvSpPr txBox="1">
            <a:spLocks noChangeArrowheads="1"/>
          </p:cNvSpPr>
          <p:nvPr/>
        </p:nvSpPr>
        <p:spPr bwMode="auto">
          <a:xfrm>
            <a:off x="180975" y="5589588"/>
            <a:ext cx="8999538" cy="803275"/>
          </a:xfrm>
          <a:prstGeom prst="rect">
            <a:avLst/>
          </a:prstGeom>
          <a:solidFill>
            <a:srgbClr val="FFFFFF"/>
          </a:solidFill>
          <a:ln w="9525">
            <a:solidFill>
              <a:srgbClr val="CC0000"/>
            </a:solidFill>
            <a:miter lim="800000"/>
            <a:headEnd/>
            <a:tailEnd/>
          </a:ln>
        </p:spPr>
        <p:txBody>
          <a:bodyPr>
            <a:spAutoFit/>
          </a:bodyPr>
          <a:lstStyle/>
          <a:p>
            <a:pPr>
              <a:spcBef>
                <a:spcPct val="50000"/>
              </a:spcBef>
            </a:pPr>
            <a:r>
              <a:rPr lang="it-IT" sz="2300">
                <a:solidFill>
                  <a:srgbClr val="000090"/>
                </a:solidFill>
                <a:ea typeface="ＭＳ Ｐゴシック" charset="-128"/>
              </a:rPr>
              <a:t>Occurence of clouds (in %) between 50° N and 50° S on TOVS database. The matrix Optical depth vs. Cloud-top altitude is shown.   </a:t>
            </a:r>
            <a:endParaRPr lang="en-US" altLang="ja-JP" sz="2300">
              <a:solidFill>
                <a:srgbClr val="000090"/>
              </a:solidFill>
              <a:ea typeface="ＭＳ Ｐゴシック" charset="-128"/>
            </a:endParaRPr>
          </a:p>
        </p:txBody>
      </p:sp>
      <p:graphicFrame>
        <p:nvGraphicFramePr>
          <p:cNvPr id="5125" name="Group 5"/>
          <p:cNvGraphicFramePr>
            <a:graphicFrameLocks noGrp="1"/>
          </p:cNvGraphicFramePr>
          <p:nvPr/>
        </p:nvGraphicFramePr>
        <p:xfrm>
          <a:off x="649288" y="11737975"/>
          <a:ext cx="7848600" cy="4546600"/>
        </p:xfrm>
        <a:graphic>
          <a:graphicData uri="http://schemas.openxmlformats.org/drawingml/2006/table">
            <a:tbl>
              <a:tblPr/>
              <a:tblGrid>
                <a:gridCol w="1608137"/>
                <a:gridCol w="1411288"/>
                <a:gridCol w="1463675"/>
                <a:gridCol w="1682750"/>
                <a:gridCol w="1682750"/>
              </a:tblGrid>
              <a:tr h="701675">
                <a:tc gridSpan="5">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1" i="0" u="none" strike="noStrike" cap="none" normalizeH="0" baseline="0" smtClean="0">
                          <a:ln>
                            <a:noFill/>
                          </a:ln>
                          <a:solidFill>
                            <a:schemeClr val="tx1"/>
                          </a:solidFill>
                          <a:effectLst>
                            <a:outerShdw blurRad="38100" dist="38100" dir="2700000" algn="tl">
                              <a:srgbClr val="FFFFFF"/>
                            </a:outerShdw>
                          </a:effectLst>
                          <a:latin typeface="Arial" charset="0"/>
                          <a:cs typeface="Arial" charset="0"/>
                        </a:rPr>
                        <a:t>RELATIVE OCCURENCE OF CLOUDS BETWEEN 50</a:t>
                      </a:r>
                      <a:r>
                        <a:rPr kumimoji="0" lang="it-IT" sz="400" b="1" i="0" u="none" strike="noStrike" cap="none" normalizeH="0" baseline="0" smtClean="0">
                          <a:ln>
                            <a:noFill/>
                          </a:ln>
                          <a:solidFill>
                            <a:schemeClr val="tx1"/>
                          </a:solidFill>
                          <a:effectLst>
                            <a:outerShdw blurRad="38100" dist="38100" dir="2700000" algn="tl">
                              <a:srgbClr val="FFFFFF"/>
                            </a:outerShdw>
                          </a:effectLst>
                          <a:latin typeface="Arial" charset="0"/>
                          <a:cs typeface="Arial" charset="0"/>
                          <a:sym typeface="Symbol" pitchFamily="18" charset="2"/>
                        </a:rPr>
                        <a:t></a:t>
                      </a:r>
                      <a:r>
                        <a:rPr kumimoji="0" lang="it-IT" sz="400" b="1" i="0" u="none" strike="noStrike" cap="none" normalizeH="0" baseline="0" smtClean="0">
                          <a:ln>
                            <a:noFill/>
                          </a:ln>
                          <a:solidFill>
                            <a:schemeClr val="tx1"/>
                          </a:solidFill>
                          <a:effectLst>
                            <a:outerShdw blurRad="38100" dist="38100" dir="2700000" algn="tl">
                              <a:srgbClr val="FFFFFF"/>
                            </a:outerShdw>
                          </a:effectLst>
                          <a:latin typeface="Arial" charset="0"/>
                          <a:cs typeface="Arial" charset="0"/>
                        </a:rPr>
                        <a:t> N &amp; 50</a:t>
                      </a:r>
                      <a:r>
                        <a:rPr kumimoji="0" lang="it-IT" sz="400" b="1" i="0" u="none" strike="noStrike" cap="none" normalizeH="0" baseline="0" smtClean="0">
                          <a:ln>
                            <a:noFill/>
                          </a:ln>
                          <a:solidFill>
                            <a:schemeClr val="tx1"/>
                          </a:solidFill>
                          <a:effectLst>
                            <a:outerShdw blurRad="38100" dist="38100" dir="2700000" algn="tl">
                              <a:srgbClr val="FFFFFF"/>
                            </a:outerShdw>
                          </a:effectLst>
                          <a:latin typeface="Arial" charset="0"/>
                          <a:cs typeface="Arial" charset="0"/>
                          <a:sym typeface="Symbol" pitchFamily="18" charset="2"/>
                        </a:rPr>
                        <a:t></a:t>
                      </a:r>
                      <a:r>
                        <a:rPr kumimoji="0" lang="it-IT" sz="400" b="1" i="0" u="none" strike="noStrike" cap="none" normalizeH="0" baseline="0" smtClean="0">
                          <a:ln>
                            <a:noFill/>
                          </a:ln>
                          <a:solidFill>
                            <a:schemeClr val="tx1"/>
                          </a:solidFill>
                          <a:effectLst>
                            <a:outerShdw blurRad="38100" dist="38100" dir="2700000" algn="tl">
                              <a:srgbClr val="FFFFFF"/>
                            </a:outerShdw>
                          </a:effectLst>
                          <a:latin typeface="Arial" charset="0"/>
                          <a:cs typeface="Arial" charset="0"/>
                        </a:rPr>
                        <a:t> S (TOVS DATA)</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58ED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701675">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1" i="0" u="none" strike="noStrike" cap="none" normalizeH="0" baseline="0" smtClean="0">
                          <a:ln>
                            <a:noFill/>
                          </a:ln>
                          <a:solidFill>
                            <a:schemeClr val="tx1"/>
                          </a:solidFill>
                          <a:effectLst/>
                          <a:latin typeface="Arial" charset="0"/>
                          <a:cs typeface="Arial" charset="0"/>
                        </a:rPr>
                        <a:t>OPTICAL </a:t>
                      </a:r>
                    </a:p>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1" i="0" u="none" strike="noStrike" cap="none" normalizeH="0" baseline="0" smtClean="0">
                          <a:ln>
                            <a:noFill/>
                          </a:ln>
                          <a:solidFill>
                            <a:schemeClr val="tx1"/>
                          </a:solidFill>
                          <a:effectLst/>
                          <a:latin typeface="Arial" charset="0"/>
                          <a:cs typeface="Arial" charset="0"/>
                        </a:rPr>
                        <a:t>DEPTH</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58ED5"/>
                    </a:solidFill>
                  </a:tcPr>
                </a:tc>
                <a:tc gridSpan="4">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1" i="0" u="none" strike="noStrike" cap="none" normalizeH="0" baseline="0" smtClean="0">
                          <a:ln>
                            <a:noFill/>
                          </a:ln>
                          <a:solidFill>
                            <a:schemeClr val="tx1"/>
                          </a:solidFill>
                          <a:effectLst/>
                          <a:latin typeface="Arial" charset="0"/>
                          <a:cs typeface="Arial" charset="0"/>
                        </a:rPr>
                        <a:t>CLOUD-TOP ALTITUDE</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58ED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396875">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endParaRPr kumimoji="0" lang="es-MX" sz="400" b="0" i="0" u="none" strike="noStrike" cap="none" normalizeH="0" baseline="0" smtClean="0">
                        <a:ln>
                          <a:noFill/>
                        </a:ln>
                        <a:solidFill>
                          <a:schemeClr val="tx1"/>
                        </a:solidFill>
                        <a:effectLst/>
                        <a:latin typeface="Arial" charset="0"/>
                        <a:cs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&lt;3 km</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3-7 km</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7-10 km</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&gt;10 km</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r>
              <a:tr h="396875">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&gt;2</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17.2</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5.2</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6.4</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6.1</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396875">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1-2</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5.9</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2.9</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3.5</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3.1</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396875">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0.1-1</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6.4</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2.4</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3.7</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6.8</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396875">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tx1"/>
                          </a:solidFill>
                          <a:effectLst/>
                          <a:latin typeface="Arial" charset="0"/>
                          <a:cs typeface="Arial" charset="0"/>
                        </a:rPr>
                        <a:t>&lt;0.1</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A2C7"/>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29.2</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&lt;0.1</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&lt;0.1</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it-IT" sz="400" b="0" i="0" u="none" strike="noStrike" cap="none" normalizeH="0" baseline="0" smtClean="0">
                          <a:ln>
                            <a:noFill/>
                          </a:ln>
                          <a:solidFill>
                            <a:schemeClr val="bg1"/>
                          </a:solidFill>
                          <a:effectLst/>
                          <a:latin typeface="Arial" charset="0"/>
                          <a:cs typeface="Arial" charset="0"/>
                        </a:rPr>
                        <a:t>1.2</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r>
              <a:tr h="1158875">
                <a:tc gridSpan="5">
                  <a:txBody>
                    <a:bodyPr/>
                    <a:lstStyle/>
                    <a:p>
                      <a:pPr marL="0" marR="0" lvl="0" indent="0" algn="ctr" defTabSz="4114800" rtl="0" eaLnBrk="1" fontAlgn="base" latinLnBrk="0" hangingPunct="1">
                        <a:lnSpc>
                          <a:spcPct val="100000"/>
                        </a:lnSpc>
                        <a:spcBef>
                          <a:spcPct val="0"/>
                        </a:spcBef>
                        <a:spcAft>
                          <a:spcPct val="0"/>
                        </a:spcAft>
                        <a:buClrTx/>
                        <a:buSzTx/>
                        <a:buFontTx/>
                        <a:buNone/>
                        <a:tabLst/>
                      </a:pPr>
                      <a:r>
                        <a:rPr kumimoji="0" lang="en-US" altLang="ja-JP" sz="300" b="0" i="0" u="none" strike="noStrike" cap="none" normalizeH="0" baseline="0" smtClean="0">
                          <a:ln>
                            <a:noFill/>
                          </a:ln>
                          <a:solidFill>
                            <a:schemeClr val="tx1"/>
                          </a:solidFill>
                          <a:effectLst/>
                          <a:latin typeface="Arial" charset="0"/>
                          <a:ea typeface="ＭＳ Ｐゴシック" charset="-128"/>
                          <a:cs typeface="Arial" charset="0"/>
                        </a:rPr>
                        <a:t>Relative occurrence (%) of clouds between 50</a:t>
                      </a:r>
                      <a:r>
                        <a:rPr kumimoji="0" lang="en-US" altLang="ja-JP" sz="300" b="0" i="0" u="none" strike="noStrike" cap="none" normalizeH="0" baseline="0" smtClean="0">
                          <a:ln>
                            <a:noFill/>
                          </a:ln>
                          <a:solidFill>
                            <a:schemeClr val="tx1"/>
                          </a:solidFill>
                          <a:effectLst/>
                          <a:latin typeface="Arial" charset="0"/>
                          <a:ea typeface="ＭＳ Ｐゴシック" charset="-128"/>
                          <a:cs typeface="Arial" charset="0"/>
                          <a:sym typeface="Symbol" pitchFamily="18" charset="2"/>
                        </a:rPr>
                        <a:t> </a:t>
                      </a:r>
                      <a:r>
                        <a:rPr kumimoji="0" lang="en-US" altLang="ja-JP" sz="300" b="0" i="0" u="none" strike="noStrike" cap="none" normalizeH="0" baseline="0" smtClean="0">
                          <a:ln>
                            <a:noFill/>
                          </a:ln>
                          <a:solidFill>
                            <a:schemeClr val="tx1"/>
                          </a:solidFill>
                          <a:effectLst/>
                          <a:latin typeface="Arial" charset="0"/>
                          <a:ea typeface="ＭＳ Ｐゴシック" charset="-128"/>
                          <a:cs typeface="Arial" charset="0"/>
                        </a:rPr>
                        <a:t>N and 50</a:t>
                      </a:r>
                      <a:r>
                        <a:rPr kumimoji="0" lang="en-US" altLang="ja-JP" sz="300" b="0" i="0" u="none" strike="noStrike" cap="none" normalizeH="0" baseline="0" smtClean="0">
                          <a:ln>
                            <a:noFill/>
                          </a:ln>
                          <a:solidFill>
                            <a:schemeClr val="tx1"/>
                          </a:solidFill>
                          <a:effectLst/>
                          <a:latin typeface="Arial" charset="0"/>
                          <a:ea typeface="ＭＳ Ｐゴシック" charset="-128"/>
                          <a:cs typeface="Arial" charset="0"/>
                          <a:sym typeface="Symbol" pitchFamily="18" charset="2"/>
                        </a:rPr>
                        <a:t> </a:t>
                      </a:r>
                      <a:r>
                        <a:rPr kumimoji="0" lang="en-US" altLang="ja-JP" sz="300" b="0" i="0" u="none" strike="noStrike" cap="none" normalizeH="0" baseline="0" smtClean="0">
                          <a:ln>
                            <a:noFill/>
                          </a:ln>
                          <a:solidFill>
                            <a:schemeClr val="tx1"/>
                          </a:solidFill>
                          <a:effectLst/>
                          <a:latin typeface="Arial" charset="0"/>
                          <a:ea typeface="ＭＳ Ｐゴシック" charset="-128"/>
                          <a:cs typeface="Arial" charset="0"/>
                        </a:rPr>
                        <a:t>S latitudes on TOVS database in the matrix of     cloud-top altitude vs optical depth. Daytime and ocean data are used for the better accuracy of the measurement</a:t>
                      </a:r>
                    </a:p>
                    <a:p>
                      <a:pPr marL="0" marR="0" lvl="0" indent="0" algn="ctr" defTabSz="4114800" rtl="0" eaLnBrk="1" fontAlgn="base" latinLnBrk="0" hangingPunct="1">
                        <a:lnSpc>
                          <a:spcPct val="100000"/>
                        </a:lnSpc>
                        <a:spcBef>
                          <a:spcPct val="0"/>
                        </a:spcBef>
                        <a:spcAft>
                          <a:spcPct val="0"/>
                        </a:spcAft>
                        <a:buClrTx/>
                        <a:buSzTx/>
                        <a:buFontTx/>
                        <a:buNone/>
                        <a:tabLst/>
                      </a:pPr>
                      <a:r>
                        <a:rPr kumimoji="0" lang="en-US" altLang="ja-JP" sz="300" b="0" i="0" u="none" strike="noStrike" cap="none" normalizeH="0" baseline="0" smtClean="0">
                          <a:ln>
                            <a:noFill/>
                          </a:ln>
                          <a:solidFill>
                            <a:schemeClr val="tx1"/>
                          </a:solidFill>
                          <a:effectLst/>
                          <a:latin typeface="Arial" charset="0"/>
                          <a:ea typeface="ＭＳ Ｐゴシック" charset="-128"/>
                          <a:cs typeface="Arial" charset="0"/>
                        </a:rPr>
                        <a:t>GREEN </a:t>
                      </a:r>
                      <a:r>
                        <a:rPr kumimoji="0" lang="en-US" altLang="ja-JP" sz="300" b="0" i="0" u="none" strike="noStrike" cap="none" normalizeH="0" baseline="0" smtClean="0">
                          <a:ln>
                            <a:noFill/>
                          </a:ln>
                          <a:solidFill>
                            <a:schemeClr val="tx1"/>
                          </a:solidFill>
                          <a:effectLst/>
                          <a:latin typeface="Arial" charset="0"/>
                          <a:ea typeface="ＭＳ Ｐゴシック" charset="-128"/>
                          <a:cs typeface="Arial" charset="0"/>
                          <a:sym typeface="Wingdings" pitchFamily="2" charset="2"/>
                        </a:rPr>
                        <a:t> reconstruction possible for every Zenith Angle (ZA)</a:t>
                      </a:r>
                    </a:p>
                    <a:p>
                      <a:pPr marL="0" marR="0" lvl="0" indent="0" algn="ctr" defTabSz="4114800" rtl="0" eaLnBrk="1" fontAlgn="base" latinLnBrk="0" hangingPunct="1">
                        <a:lnSpc>
                          <a:spcPct val="100000"/>
                        </a:lnSpc>
                        <a:spcBef>
                          <a:spcPct val="0"/>
                        </a:spcBef>
                        <a:spcAft>
                          <a:spcPct val="0"/>
                        </a:spcAft>
                        <a:buClrTx/>
                        <a:buSzTx/>
                        <a:buFontTx/>
                        <a:buNone/>
                        <a:tabLst/>
                      </a:pPr>
                      <a:r>
                        <a:rPr kumimoji="0" lang="it-IT" sz="300" b="0" i="0" u="none" strike="noStrike" cap="none" normalizeH="0" baseline="0" smtClean="0">
                          <a:ln>
                            <a:noFill/>
                          </a:ln>
                          <a:solidFill>
                            <a:schemeClr val="tx1"/>
                          </a:solidFill>
                          <a:effectLst/>
                          <a:latin typeface="Arial" charset="0"/>
                          <a:cs typeface="Arial" charset="0"/>
                          <a:sym typeface="Wingdings" pitchFamily="2" charset="2"/>
                        </a:rPr>
                        <a:t> YELLOW  reconstruction possible only for limited range of ZA</a:t>
                      </a:r>
                    </a:p>
                    <a:p>
                      <a:pPr marL="0" marR="0" lvl="0" indent="0" algn="ctr" defTabSz="4114800" rtl="0" eaLnBrk="1" fontAlgn="base" latinLnBrk="0" hangingPunct="1">
                        <a:lnSpc>
                          <a:spcPct val="100000"/>
                        </a:lnSpc>
                        <a:spcBef>
                          <a:spcPct val="0"/>
                        </a:spcBef>
                        <a:spcAft>
                          <a:spcPct val="0"/>
                        </a:spcAft>
                        <a:buClrTx/>
                        <a:buSzTx/>
                        <a:buFontTx/>
                        <a:buNone/>
                        <a:tabLst/>
                      </a:pPr>
                      <a:r>
                        <a:rPr kumimoji="0" lang="it-IT" sz="300" b="0" i="0" u="none" strike="noStrike" cap="none" normalizeH="0" baseline="0" smtClean="0">
                          <a:ln>
                            <a:noFill/>
                          </a:ln>
                          <a:solidFill>
                            <a:schemeClr val="tx1"/>
                          </a:solidFill>
                          <a:effectLst/>
                          <a:latin typeface="Arial" charset="0"/>
                          <a:cs typeface="Arial" charset="0"/>
                          <a:sym typeface="Wingdings" pitchFamily="2" charset="2"/>
                        </a:rPr>
                        <a:t> RED  reconstruction severely affected by cloud presence</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BD97"/>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graphicFrame>
        <p:nvGraphicFramePr>
          <p:cNvPr id="5170" name="Group 50"/>
          <p:cNvGraphicFramePr>
            <a:graphicFrameLocks noGrp="1"/>
          </p:cNvGraphicFramePr>
          <p:nvPr/>
        </p:nvGraphicFramePr>
        <p:xfrm>
          <a:off x="684213" y="1397000"/>
          <a:ext cx="8243887" cy="4064000"/>
        </p:xfrm>
        <a:graphic>
          <a:graphicData uri="http://schemas.openxmlformats.org/drawingml/2006/table">
            <a:tbl>
              <a:tblPr/>
              <a:tblGrid>
                <a:gridCol w="1649412"/>
                <a:gridCol w="1647825"/>
                <a:gridCol w="1649413"/>
                <a:gridCol w="1647825"/>
                <a:gridCol w="1649412"/>
              </a:tblGrid>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ja-JP" altLang="ja-JP" sz="2800" b="1"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&lt;3 km</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3-7 km</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7-10 km</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&gt;10 km</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OD&gt;2</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17.2</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FEC4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5.2</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FC2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6.4</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083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6.1</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083A"/>
                    </a:solidFill>
                  </a:tcPr>
                </a:tc>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OD:1-2</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5.9</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FEC4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2.9</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FC2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3.5</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083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3.1</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083A"/>
                    </a:solidFill>
                  </a:tcPr>
                </a:tc>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OD:0.1-1</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Arial" charset="0"/>
                          <a:cs typeface="Arial" charset="0"/>
                        </a:rPr>
                        <a:t>6.4</a:t>
                      </a:r>
                      <a:endParaRPr kumimoji="0" lang="en-US" altLang="ja-JP" sz="2800" b="1" i="0" u="none" strike="noStrike" cap="none" normalizeH="0" baseline="0" dirty="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FEC4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2.4</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FC2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3.7</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FC2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6.8</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FC2C"/>
                    </a:solidFill>
                  </a:tcPr>
                </a:tc>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OD&lt;0.1</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29.2</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FEC4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&lt;0.1</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FEC4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&lt;0.1</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FEC4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Arial" charset="0"/>
                          <a:cs typeface="Arial" charset="0"/>
                        </a:rPr>
                        <a:t>1.2</a:t>
                      </a:r>
                      <a:endParaRPr kumimoji="0" lang="en-US" altLang="ja-JP" sz="2800" b="1" i="0" u="none" strike="noStrike" cap="none" normalizeH="0" baseline="0" smtClean="0">
                        <a:ln>
                          <a:noFill/>
                        </a:ln>
                        <a:solidFill>
                          <a:schemeClr val="tx1"/>
                        </a:solidFill>
                        <a:effectLst/>
                        <a:latin typeface="Arial" charset="0"/>
                        <a:ea typeface="ＭＳ Ｐゴシック" charset="-128"/>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FEC42"/>
                    </a:solidFill>
                  </a:tcPr>
                </a:tc>
              </a:tr>
            </a:tbl>
          </a:graphicData>
        </a:graphic>
      </p:graphicFrame>
      <p:sp>
        <p:nvSpPr>
          <p:cNvPr id="5208" name="Text Box 88"/>
          <p:cNvSpPr txBox="1">
            <a:spLocks noChangeArrowheads="1"/>
          </p:cNvSpPr>
          <p:nvPr/>
        </p:nvSpPr>
        <p:spPr bwMode="auto">
          <a:xfrm>
            <a:off x="4122738" y="762000"/>
            <a:ext cx="1820862" cy="579438"/>
          </a:xfrm>
          <a:prstGeom prst="rect">
            <a:avLst/>
          </a:prstGeom>
          <a:noFill/>
          <a:ln w="9525">
            <a:noFill/>
            <a:miter lim="800000"/>
            <a:headEnd/>
            <a:tailEnd/>
          </a:ln>
          <a:effectLst/>
        </p:spPr>
        <p:txBody>
          <a:bodyPr wrap="none">
            <a:spAutoFit/>
          </a:bodyPr>
          <a:lstStyle/>
          <a:p>
            <a:r>
              <a:rPr lang="it-IT" sz="3200" b="1" i="1">
                <a:latin typeface="Times New Roman" pitchFamily="18" charset="0"/>
                <a:ea typeface="ＭＳ Ｐゴシック" charset="-128"/>
              </a:rPr>
              <a:t>Cloud top</a:t>
            </a:r>
            <a:endParaRPr lang="en-US" altLang="ja-JP" sz="3200" b="1" i="1">
              <a:latin typeface="Times New Roman" pitchFamily="18" charset="0"/>
              <a:ea typeface="ＭＳ Ｐゴシック" charset="-128"/>
            </a:endParaRPr>
          </a:p>
        </p:txBody>
      </p:sp>
      <p:sp>
        <p:nvSpPr>
          <p:cNvPr id="5209" name="Text Box 89"/>
          <p:cNvSpPr txBox="1">
            <a:spLocks noChangeArrowheads="1"/>
          </p:cNvSpPr>
          <p:nvPr/>
        </p:nvSpPr>
        <p:spPr bwMode="auto">
          <a:xfrm rot="16200000">
            <a:off x="-935831" y="3247231"/>
            <a:ext cx="2520950" cy="579438"/>
          </a:xfrm>
          <a:prstGeom prst="rect">
            <a:avLst/>
          </a:prstGeom>
          <a:noFill/>
          <a:ln w="9525">
            <a:noFill/>
            <a:miter lim="800000"/>
            <a:headEnd/>
            <a:tailEnd/>
          </a:ln>
          <a:effectLst/>
        </p:spPr>
        <p:txBody>
          <a:bodyPr wrap="none">
            <a:spAutoFit/>
          </a:bodyPr>
          <a:lstStyle/>
          <a:p>
            <a:r>
              <a:rPr lang="it-IT" sz="3200" b="1" i="1">
                <a:latin typeface="Times New Roman" pitchFamily="18" charset="0"/>
                <a:ea typeface="ＭＳ Ｐゴシック" charset="-128"/>
              </a:rPr>
              <a:t>Optical Depth</a:t>
            </a:r>
            <a:endParaRPr lang="en-US" altLang="ja-JP" sz="3200" b="1" i="1">
              <a:latin typeface="Times New Roman" pitchFamily="18" charset="0"/>
              <a:ea typeface="ＭＳ Ｐゴシック" charset="-128"/>
            </a:endParaRPr>
          </a:p>
        </p:txBody>
      </p:sp>
      <p:sp>
        <p:nvSpPr>
          <p:cNvPr id="5210" name="Text Box 90"/>
          <p:cNvSpPr txBox="1">
            <a:spLocks noChangeArrowheads="1"/>
          </p:cNvSpPr>
          <p:nvPr/>
        </p:nvSpPr>
        <p:spPr bwMode="auto">
          <a:xfrm>
            <a:off x="34925" y="6356350"/>
            <a:ext cx="7046913" cy="457200"/>
          </a:xfrm>
          <a:prstGeom prst="rect">
            <a:avLst/>
          </a:prstGeom>
          <a:noFill/>
          <a:ln w="9525">
            <a:noFill/>
            <a:miter lim="800000"/>
            <a:headEnd/>
            <a:tailEnd/>
          </a:ln>
          <a:effectLst/>
        </p:spPr>
        <p:txBody>
          <a:bodyPr wrap="none">
            <a:spAutoFit/>
          </a:bodyPr>
          <a:lstStyle/>
          <a:p>
            <a:r>
              <a:rPr lang="it-IT" sz="2400" b="1">
                <a:solidFill>
                  <a:srgbClr val="E10707"/>
                </a:solidFill>
                <a:latin typeface="Times New Roman" pitchFamily="18" charset="0"/>
                <a:ea typeface="ＭＳ Ｐゴシック" charset="-128"/>
              </a:rPr>
              <a:t>Confirmed by ISCCP,CACOLO &amp; MERIS database</a:t>
            </a:r>
            <a:endParaRPr lang="en-US" altLang="ja-JP" sz="2400" b="1">
              <a:solidFill>
                <a:srgbClr val="E10707"/>
              </a:solidFill>
              <a:latin typeface="Times New Roman" pitchFamily="18" charset="0"/>
              <a:ea typeface="ＭＳ Ｐゴシック" charset="-128"/>
            </a:endParaRPr>
          </a:p>
        </p:txBody>
      </p:sp>
      <p:sp>
        <p:nvSpPr>
          <p:cNvPr id="5211" name="Text Box 91"/>
          <p:cNvSpPr txBox="1">
            <a:spLocks noChangeArrowheads="1"/>
          </p:cNvSpPr>
          <p:nvPr/>
        </p:nvSpPr>
        <p:spPr bwMode="auto">
          <a:xfrm>
            <a:off x="723900" y="685800"/>
            <a:ext cx="2171700" cy="641350"/>
          </a:xfrm>
          <a:prstGeom prst="rect">
            <a:avLst/>
          </a:prstGeom>
          <a:noFill/>
          <a:ln w="9525">
            <a:noFill/>
            <a:miter lim="800000"/>
            <a:headEnd/>
            <a:tailEnd/>
          </a:ln>
          <a:effectLst/>
        </p:spPr>
        <p:txBody>
          <a:bodyPr wrap="none">
            <a:spAutoFit/>
          </a:bodyPr>
          <a:lstStyle/>
          <a:p>
            <a:r>
              <a:rPr lang="it-IT" b="1"/>
              <a:t>Clear sky ~ 29%</a:t>
            </a:r>
          </a:p>
          <a:p>
            <a:r>
              <a:rPr lang="it-IT" b="1"/>
              <a:t>Green band ~ 60%</a:t>
            </a:r>
          </a:p>
        </p:txBody>
      </p:sp>
      <p:sp>
        <p:nvSpPr>
          <p:cNvPr id="11" name="正方形/長方形 10"/>
          <p:cNvSpPr/>
          <p:nvPr/>
        </p:nvSpPr>
        <p:spPr>
          <a:xfrm>
            <a:off x="2339752" y="4653136"/>
            <a:ext cx="1656184"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339752" y="2204864"/>
            <a:ext cx="1656184" cy="324036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1" nodeType="clickEffect">
                                  <p:stCondLst>
                                    <p:cond delay="0"/>
                                  </p:stCondLst>
                                  <p:childTnLst>
                                    <p:animScale>
                                      <p:cBhvr>
                                        <p:cTn id="18"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r>
              <a:rPr lang="ja-JP" altLang="en-US" dirty="0" smtClean="0"/>
              <a:t>ほぼ一様な露出（南北天球）</a:t>
            </a:r>
            <a:endParaRPr lang="en-US" altLang="ja-JP" dirty="0" smtClean="0">
              <a:solidFill>
                <a:schemeClr val="accent2"/>
              </a:solidFill>
            </a:endParaRPr>
          </a:p>
        </p:txBody>
      </p:sp>
      <p:pic>
        <p:nvPicPr>
          <p:cNvPr id="15363" name="Picture 3"/>
          <p:cNvPicPr>
            <a:picLocks noGrp="1" noChangeAspect="1" noChangeArrowheads="1"/>
          </p:cNvPicPr>
          <p:nvPr>
            <p:ph sz="half" idx="1"/>
          </p:nvPr>
        </p:nvPicPr>
        <p:blipFill>
          <a:blip r:embed="rId3" cstate="print">
            <a:extLst>
              <a:ext uri="{28A0092B-C50C-407E-A947-70E740481C1C}">
                <a14:useLocalDpi xmlns:a14="http://schemas.microsoft.com/office/drawing/2010/main" xmlns="" val="0"/>
              </a:ext>
            </a:extLst>
          </a:blip>
          <a:srcRect/>
          <a:stretch>
            <a:fillRect/>
          </a:stretch>
        </p:blipFill>
        <p:spPr>
          <a:xfrm>
            <a:off x="468313" y="1622425"/>
            <a:ext cx="4038600" cy="4038600"/>
          </a:xfrm>
        </p:spPr>
      </p:pic>
      <p:sp>
        <p:nvSpPr>
          <p:cNvPr id="15364" name="Text Box 4"/>
          <p:cNvSpPr txBox="1">
            <a:spLocks noChangeArrowheads="1"/>
          </p:cNvSpPr>
          <p:nvPr/>
        </p:nvSpPr>
        <p:spPr bwMode="auto">
          <a:xfrm>
            <a:off x="2555875" y="5661025"/>
            <a:ext cx="18192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ＭＳ Ｐゴシック" pitchFamily="50" charset="-128"/>
              </a:defRPr>
            </a:lvl1pPr>
            <a:lvl2pPr marL="742950" indent="-285750" eaLnBrk="0" hangingPunct="0">
              <a:defRPr b="1">
                <a:solidFill>
                  <a:schemeClr val="tx1"/>
                </a:solidFill>
                <a:latin typeface="Arial" pitchFamily="34" charset="0"/>
                <a:ea typeface="ＭＳ Ｐゴシック" pitchFamily="50" charset="-128"/>
              </a:defRPr>
            </a:lvl2pPr>
            <a:lvl3pPr marL="1143000" indent="-228600" eaLnBrk="0" hangingPunct="0">
              <a:defRPr b="1">
                <a:solidFill>
                  <a:schemeClr val="tx1"/>
                </a:solidFill>
                <a:latin typeface="Arial" pitchFamily="34" charset="0"/>
                <a:ea typeface="ＭＳ Ｐゴシック" pitchFamily="50" charset="-128"/>
              </a:defRPr>
            </a:lvl3pPr>
            <a:lvl4pPr marL="1600200" indent="-228600" eaLnBrk="0" hangingPunct="0">
              <a:defRPr b="1">
                <a:solidFill>
                  <a:schemeClr val="tx1"/>
                </a:solidFill>
                <a:latin typeface="Arial" pitchFamily="34" charset="0"/>
                <a:ea typeface="ＭＳ Ｐゴシック" pitchFamily="50" charset="-128"/>
              </a:defRPr>
            </a:lvl4pPr>
            <a:lvl5pPr marL="2057400" indent="-228600" eaLnBrk="0" hangingPunct="0">
              <a:defRPr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50" charset="-128"/>
              </a:defRPr>
            </a:lvl9pPr>
          </a:lstStyle>
          <a:p>
            <a:pPr eaLnBrk="1" hangingPunct="1"/>
            <a:r>
              <a:rPr lang="en-US" altLang="ja-JP" sz="1400" b="0"/>
              <a:t>http://www.nlsa.com/</a:t>
            </a:r>
          </a:p>
        </p:txBody>
      </p:sp>
      <p:pic>
        <p:nvPicPr>
          <p:cNvPr id="15365" name="Picture 5"/>
          <p:cNvPicPr>
            <a:picLocks noGrp="1" noChangeAspect="1" noChangeArrowheads="1"/>
          </p:cNvPicPr>
          <p:nvPr>
            <p:ph sz="half" idx="2"/>
          </p:nvPr>
        </p:nvPicPr>
        <p:blipFill>
          <a:blip r:embed="rId4" cstate="print">
            <a:extLst>
              <a:ext uri="{28A0092B-C50C-407E-A947-70E740481C1C}">
                <a14:useLocalDpi xmlns:a14="http://schemas.microsoft.com/office/drawing/2010/main" xmlns="" val="0"/>
              </a:ext>
            </a:extLst>
          </a:blip>
          <a:srcRect/>
          <a:stretch>
            <a:fillRect/>
          </a:stretch>
        </p:blipFill>
        <p:spPr>
          <a:xfrm>
            <a:off x="4932363" y="1484313"/>
            <a:ext cx="4038600" cy="2020887"/>
          </a:xfrm>
        </p:spPr>
      </p:pic>
      <p:sp>
        <p:nvSpPr>
          <p:cNvPr id="15366" name="Text Box 6"/>
          <p:cNvSpPr txBox="1">
            <a:spLocks noChangeArrowheads="1"/>
          </p:cNvSpPr>
          <p:nvPr/>
        </p:nvSpPr>
        <p:spPr bwMode="auto">
          <a:xfrm>
            <a:off x="5003800" y="3789363"/>
            <a:ext cx="2070100" cy="639762"/>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ＭＳ Ｐゴシック" pitchFamily="50" charset="-128"/>
              </a:defRPr>
            </a:lvl1pPr>
            <a:lvl2pPr marL="742950" indent="-285750" eaLnBrk="0" hangingPunct="0">
              <a:defRPr b="1">
                <a:solidFill>
                  <a:schemeClr val="tx1"/>
                </a:solidFill>
                <a:latin typeface="Arial" pitchFamily="34" charset="0"/>
                <a:ea typeface="ＭＳ Ｐゴシック" pitchFamily="50" charset="-128"/>
              </a:defRPr>
            </a:lvl2pPr>
            <a:lvl3pPr marL="1143000" indent="-228600" eaLnBrk="0" hangingPunct="0">
              <a:defRPr b="1">
                <a:solidFill>
                  <a:schemeClr val="tx1"/>
                </a:solidFill>
                <a:latin typeface="Arial" pitchFamily="34" charset="0"/>
                <a:ea typeface="ＭＳ Ｐゴシック" pitchFamily="50" charset="-128"/>
              </a:defRPr>
            </a:lvl3pPr>
            <a:lvl4pPr marL="1600200" indent="-228600" eaLnBrk="0" hangingPunct="0">
              <a:defRPr b="1">
                <a:solidFill>
                  <a:schemeClr val="tx1"/>
                </a:solidFill>
                <a:latin typeface="Arial" pitchFamily="34" charset="0"/>
                <a:ea typeface="ＭＳ Ｐゴシック" pitchFamily="50" charset="-128"/>
              </a:defRPr>
            </a:lvl4pPr>
            <a:lvl5pPr marL="2057400" indent="-228600" eaLnBrk="0" hangingPunct="0">
              <a:defRPr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50" charset="-128"/>
              </a:defRPr>
            </a:lvl9pPr>
          </a:lstStyle>
          <a:p>
            <a:pPr eaLnBrk="1" hangingPunct="1"/>
            <a:r>
              <a:rPr lang="ja-JP" altLang="ja-JP"/>
              <a:t>Inclination:  51.6</a:t>
            </a:r>
            <a:r>
              <a:rPr lang="en-US" altLang="ja-JP"/>
              <a:t>°</a:t>
            </a:r>
          </a:p>
          <a:p>
            <a:pPr eaLnBrk="1" hangingPunct="1"/>
            <a:r>
              <a:rPr lang="en-US" altLang="ja-JP"/>
              <a:t>Height:    ~400km</a:t>
            </a:r>
            <a:endParaRPr lang="ja-JP" altLang="ja-JP"/>
          </a:p>
        </p:txBody>
      </p:sp>
      <p:sp>
        <p:nvSpPr>
          <p:cNvPr id="15367" name="Text Box 7"/>
          <p:cNvSpPr txBox="1">
            <a:spLocks noChangeArrowheads="1"/>
          </p:cNvSpPr>
          <p:nvPr/>
        </p:nvSpPr>
        <p:spPr bwMode="auto">
          <a:xfrm>
            <a:off x="5220072" y="4892967"/>
            <a:ext cx="3528392" cy="1200329"/>
          </a:xfrm>
          <a:prstGeom prst="rect">
            <a:avLst/>
          </a:prstGeom>
          <a:solidFill>
            <a:srgbClr val="E7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ＭＳ Ｐゴシック" pitchFamily="50" charset="-128"/>
              </a:defRPr>
            </a:lvl1pPr>
            <a:lvl2pPr marL="742950" indent="-285750" eaLnBrk="0" hangingPunct="0">
              <a:defRPr b="1">
                <a:solidFill>
                  <a:schemeClr val="tx1"/>
                </a:solidFill>
                <a:latin typeface="Arial" pitchFamily="34" charset="0"/>
                <a:ea typeface="ＭＳ Ｐゴシック" pitchFamily="50" charset="-128"/>
              </a:defRPr>
            </a:lvl2pPr>
            <a:lvl3pPr marL="1143000" indent="-228600" eaLnBrk="0" hangingPunct="0">
              <a:defRPr b="1">
                <a:solidFill>
                  <a:schemeClr val="tx1"/>
                </a:solidFill>
                <a:latin typeface="Arial" pitchFamily="34" charset="0"/>
                <a:ea typeface="ＭＳ Ｐゴシック" pitchFamily="50" charset="-128"/>
              </a:defRPr>
            </a:lvl3pPr>
            <a:lvl4pPr marL="1600200" indent="-228600" eaLnBrk="0" hangingPunct="0">
              <a:defRPr b="1">
                <a:solidFill>
                  <a:schemeClr val="tx1"/>
                </a:solidFill>
                <a:latin typeface="Arial" pitchFamily="34" charset="0"/>
                <a:ea typeface="ＭＳ Ｐゴシック" pitchFamily="50" charset="-128"/>
              </a:defRPr>
            </a:lvl4pPr>
            <a:lvl5pPr marL="2057400" indent="-228600" eaLnBrk="0" hangingPunct="0">
              <a:defRPr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50" charset="-128"/>
              </a:defRPr>
            </a:lvl9pPr>
          </a:lstStyle>
          <a:p>
            <a:pPr eaLnBrk="1" hangingPunct="1"/>
            <a:r>
              <a:rPr lang="en-US" altLang="ja-JP" dirty="0" smtClean="0"/>
              <a:t>Space based Instrument </a:t>
            </a:r>
            <a:r>
              <a:rPr lang="en-US" altLang="ja-JP" dirty="0"/>
              <a:t>can observe the arrival direction of EECR very uniformly owing to the nature of the ISS orbit.</a:t>
            </a:r>
            <a:endParaRPr lang="ja-JP" altLang="ja-JP" dirty="0"/>
          </a:p>
        </p:txBody>
      </p:sp>
      <p:sp>
        <p:nvSpPr>
          <p:cNvPr id="242696" name="Text Box 8"/>
          <p:cNvSpPr txBox="1">
            <a:spLocks noChangeArrowheads="1"/>
          </p:cNvSpPr>
          <p:nvPr/>
        </p:nvSpPr>
        <p:spPr bwMode="auto">
          <a:xfrm>
            <a:off x="4103688" y="6278563"/>
            <a:ext cx="5040312"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ＭＳ Ｐゴシック" pitchFamily="50" charset="-128"/>
              </a:defRPr>
            </a:lvl1pPr>
            <a:lvl2pPr marL="742950" indent="-285750" eaLnBrk="0" hangingPunct="0">
              <a:defRPr b="1">
                <a:solidFill>
                  <a:schemeClr val="tx1"/>
                </a:solidFill>
                <a:latin typeface="Arial" pitchFamily="34" charset="0"/>
                <a:ea typeface="ＭＳ Ｐゴシック" pitchFamily="50" charset="-128"/>
              </a:defRPr>
            </a:lvl2pPr>
            <a:lvl3pPr marL="1143000" indent="-228600" eaLnBrk="0" hangingPunct="0">
              <a:defRPr b="1">
                <a:solidFill>
                  <a:schemeClr val="tx1"/>
                </a:solidFill>
                <a:latin typeface="Arial" pitchFamily="34" charset="0"/>
                <a:ea typeface="ＭＳ Ｐゴシック" pitchFamily="50" charset="-128"/>
              </a:defRPr>
            </a:lvl3pPr>
            <a:lvl4pPr marL="1600200" indent="-228600" eaLnBrk="0" hangingPunct="0">
              <a:defRPr b="1">
                <a:solidFill>
                  <a:schemeClr val="tx1"/>
                </a:solidFill>
                <a:latin typeface="Arial" pitchFamily="34" charset="0"/>
                <a:ea typeface="ＭＳ Ｐゴシック" pitchFamily="50" charset="-128"/>
              </a:defRPr>
            </a:lvl4pPr>
            <a:lvl5pPr marL="2057400" indent="-228600" eaLnBrk="0" hangingPunct="0">
              <a:defRPr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50" charset="-128"/>
              </a:defRPr>
            </a:lvl9pPr>
          </a:lstStyle>
          <a:p>
            <a:pPr eaLnBrk="1" hangingPunct="1">
              <a:spcBef>
                <a:spcPct val="50000"/>
              </a:spcBef>
            </a:pPr>
            <a:r>
              <a:rPr lang="ja-JP" altLang="en-US" sz="3200" dirty="0" smtClean="0"/>
              <a:t>全球をカバー</a:t>
            </a:r>
            <a:endParaRPr lang="en-US" altLang="ja-JP" sz="3200" dirty="0"/>
          </a:p>
        </p:txBody>
      </p:sp>
      <p:pic>
        <p:nvPicPr>
          <p:cNvPr id="4" name="図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81137" y="1843087"/>
            <a:ext cx="6181725" cy="3171825"/>
          </a:xfrm>
          <a:prstGeom prst="rect">
            <a:avLst/>
          </a:prstGeom>
        </p:spPr>
      </p:pic>
      <p:pic>
        <p:nvPicPr>
          <p:cNvPr id="3" name="図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481137" y="1298575"/>
            <a:ext cx="6629400" cy="4514850"/>
          </a:xfrm>
          <a:prstGeom prst="rect">
            <a:avLst/>
          </a:prstGeom>
        </p:spPr>
      </p:pic>
    </p:spTree>
    <p:extLst>
      <p:ext uri="{BB962C8B-B14F-4D97-AF65-F5344CB8AC3E}">
        <p14:creationId xmlns:p14="http://schemas.microsoft.com/office/powerpoint/2010/main" xmlns="" val="415047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2696"/>
                                        </p:tgtEl>
                                        <p:attrNameLst>
                                          <p:attrName>style.visibility</p:attrName>
                                        </p:attrNameLst>
                                      </p:cBhvr>
                                      <p:to>
                                        <p:strVal val="visible"/>
                                      </p:to>
                                    </p:set>
                                    <p:anim calcmode="lin" valueType="num">
                                      <p:cBhvr additive="base">
                                        <p:cTn id="11" dur="500" fill="hold"/>
                                        <p:tgtEl>
                                          <p:spTgt spid="242696"/>
                                        </p:tgtEl>
                                        <p:attrNameLst>
                                          <p:attrName>ppt_x</p:attrName>
                                        </p:attrNameLst>
                                      </p:cBhvr>
                                      <p:tavLst>
                                        <p:tav tm="0">
                                          <p:val>
                                            <p:strVal val="#ppt_x"/>
                                          </p:val>
                                        </p:tav>
                                        <p:tav tm="100000">
                                          <p:val>
                                            <p:strVal val="#ppt_x"/>
                                          </p:val>
                                        </p:tav>
                                      </p:tavLst>
                                    </p:anim>
                                    <p:anim calcmode="lin" valueType="num">
                                      <p:cBhvr additive="base">
                                        <p:cTn id="12" dur="500" fill="hold"/>
                                        <p:tgtEl>
                                          <p:spTgt spid="24269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Contents</a:t>
            </a:r>
            <a:endParaRPr kumimoji="1" lang="ja-JP" altLang="en-US" dirty="0"/>
          </a:p>
        </p:txBody>
      </p:sp>
      <p:sp>
        <p:nvSpPr>
          <p:cNvPr id="3" name="コンテンツ プレースホルダ 2"/>
          <p:cNvSpPr>
            <a:spLocks noGrp="1"/>
          </p:cNvSpPr>
          <p:nvPr>
            <p:ph idx="1"/>
          </p:nvPr>
        </p:nvSpPr>
        <p:spPr/>
        <p:txBody>
          <a:bodyPr>
            <a:normAutofit/>
          </a:bodyPr>
          <a:lstStyle/>
          <a:p>
            <a:pPr marL="514350" indent="-514350">
              <a:buFont typeface="+mj-lt"/>
              <a:buAutoNum type="arabicPeriod"/>
            </a:pPr>
            <a:r>
              <a:rPr kumimoji="1" lang="ja-JP" altLang="en-US" dirty="0" smtClean="0"/>
              <a:t>宇宙からのエアシャワー観測のアイデア歴史</a:t>
            </a:r>
            <a:endParaRPr kumimoji="1" lang="en-US" altLang="ja-JP" dirty="0" smtClean="0"/>
          </a:p>
          <a:p>
            <a:pPr marL="514350" indent="-514350">
              <a:buFont typeface="+mj-lt"/>
              <a:buAutoNum type="arabicPeriod"/>
            </a:pPr>
            <a:r>
              <a:rPr lang="ja-JP" altLang="en-US" dirty="0" smtClean="0"/>
              <a:t>何が違うのか：見下ろすのと見上げるのと</a:t>
            </a:r>
            <a:endParaRPr lang="en-US" altLang="ja-JP" dirty="0" smtClean="0"/>
          </a:p>
          <a:p>
            <a:pPr marL="514350" indent="-514350">
              <a:buFont typeface="+mj-lt"/>
              <a:buAutoNum type="arabicPeriod"/>
            </a:pPr>
            <a:r>
              <a:rPr lang="en-US" altLang="ja-JP" dirty="0" smtClean="0">
                <a:solidFill>
                  <a:srgbClr val="FF0000"/>
                </a:solidFill>
              </a:rPr>
              <a:t>JEM-EUSO</a:t>
            </a:r>
            <a:r>
              <a:rPr lang="ja-JP" altLang="en-US" dirty="0" smtClean="0">
                <a:solidFill>
                  <a:srgbClr val="FF0000"/>
                </a:solidFill>
              </a:rPr>
              <a:t>ミッション概要</a:t>
            </a:r>
            <a:endParaRPr lang="en-US" altLang="ja-JP" dirty="0" smtClean="0">
              <a:solidFill>
                <a:srgbClr val="FF0000"/>
              </a:solidFill>
            </a:endParaRPr>
          </a:p>
          <a:p>
            <a:pPr marL="514350" indent="-514350">
              <a:buFont typeface="+mj-lt"/>
              <a:buAutoNum type="arabicPeriod"/>
            </a:pPr>
            <a:r>
              <a:rPr lang="ja-JP" altLang="en-US" dirty="0" smtClean="0"/>
              <a:t>パスファインダーミッション</a:t>
            </a:r>
            <a:endParaRPr lang="en-US" altLang="ja-JP" dirty="0" smtClean="0"/>
          </a:p>
          <a:p>
            <a:pPr marL="514350" indent="-514350">
              <a:buFont typeface="+mj-lt"/>
              <a:buAutoNum type="arabicPeriod"/>
            </a:pPr>
            <a:r>
              <a:rPr lang="ja-JP" altLang="en-US" dirty="0" smtClean="0"/>
              <a:t>ミッション状況とまとめ</a:t>
            </a:r>
            <a:endParaRPr lang="en-US" altLang="ja-JP"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p:cNvSpPr>
            <a:spLocks noGrp="1"/>
          </p:cNvSpPr>
          <p:nvPr>
            <p:ph type="title"/>
          </p:nvPr>
        </p:nvSpPr>
        <p:spPr>
          <a:xfrm>
            <a:off x="457200" y="-26988"/>
            <a:ext cx="8229600" cy="1143001"/>
          </a:xfrm>
        </p:spPr>
        <p:txBody>
          <a:bodyPr/>
          <a:lstStyle/>
          <a:p>
            <a:r>
              <a:rPr lang="it-IT" altLang="ja-JP" b="0" dirty="0" smtClean="0">
                <a:solidFill>
                  <a:srgbClr val="FF0000"/>
                </a:solidFill>
                <a:latin typeface="Arial" pitchFamily="34" charset="0"/>
                <a:ea typeface="ＭＳ Ｐゴシック" pitchFamily="50" charset="-128"/>
                <a:cs typeface="Arial" pitchFamily="34" charset="0"/>
              </a:rPr>
              <a:t>JEM EUSO</a:t>
            </a:r>
            <a:r>
              <a:rPr lang="ja-JP" altLang="en-US" b="0" dirty="0" smtClean="0">
                <a:solidFill>
                  <a:srgbClr val="FF0000"/>
                </a:solidFill>
                <a:latin typeface="Arial" pitchFamily="34" charset="0"/>
                <a:ea typeface="ＭＳ Ｐゴシック" pitchFamily="50" charset="-128"/>
                <a:cs typeface="Arial" pitchFamily="34" charset="0"/>
              </a:rPr>
              <a:t>コラボレーション</a:t>
            </a:r>
            <a:endParaRPr lang="it-IT" altLang="ja-JP" b="0" dirty="0" smtClean="0">
              <a:solidFill>
                <a:srgbClr val="FF0000"/>
              </a:solidFill>
              <a:latin typeface="Arial" pitchFamily="34" charset="0"/>
              <a:ea typeface="ＭＳ Ｐゴシック" pitchFamily="50" charset="-128"/>
              <a:cs typeface="Arial" pitchFamily="34" charset="0"/>
            </a:endParaRPr>
          </a:p>
        </p:txBody>
      </p:sp>
      <p:sp>
        <p:nvSpPr>
          <p:cNvPr id="3" name="Segnaposto contenuto 2"/>
          <p:cNvSpPr>
            <a:spLocks noGrp="1"/>
          </p:cNvSpPr>
          <p:nvPr>
            <p:ph idx="1"/>
          </p:nvPr>
        </p:nvSpPr>
        <p:spPr>
          <a:xfrm>
            <a:off x="250825" y="836613"/>
            <a:ext cx="8642350" cy="4392612"/>
          </a:xfrm>
        </p:spPr>
        <p:txBody>
          <a:bodyPr>
            <a:normAutofit/>
          </a:bodyPr>
          <a:lstStyle/>
          <a:p>
            <a:pPr marL="0" indent="0">
              <a:lnSpc>
                <a:spcPct val="90000"/>
              </a:lnSpc>
              <a:buFontTx/>
              <a:buNone/>
            </a:pPr>
            <a:endParaRPr lang="it-IT" altLang="ja-JP" dirty="0" smtClean="0">
              <a:latin typeface="Arial" pitchFamily="34" charset="0"/>
              <a:ea typeface="ＭＳ Ｐゴシック" pitchFamily="50" charset="-128"/>
              <a:cs typeface="Arial" pitchFamily="34" charset="0"/>
            </a:endParaRPr>
          </a:p>
          <a:p>
            <a:pPr marL="0" indent="0">
              <a:lnSpc>
                <a:spcPct val="90000"/>
              </a:lnSpc>
            </a:pPr>
            <a:r>
              <a:rPr lang="ja-JP" altLang="en-US" sz="2800" dirty="0" smtClean="0">
                <a:latin typeface="+mn-ea"/>
                <a:cs typeface="Arial" pitchFamily="34" charset="0"/>
              </a:rPr>
              <a:t>日本、米国、韓国、メキシコ、ロシア</a:t>
            </a:r>
            <a:endParaRPr lang="en-US" altLang="ja-JP" sz="2800" dirty="0" smtClean="0">
              <a:latin typeface="+mn-ea"/>
              <a:cs typeface="Arial" pitchFamily="34" charset="0"/>
            </a:endParaRPr>
          </a:p>
          <a:p>
            <a:pPr marL="0" indent="0">
              <a:lnSpc>
                <a:spcPct val="90000"/>
              </a:lnSpc>
              <a:buFontTx/>
              <a:buNone/>
            </a:pPr>
            <a:endParaRPr lang="it-IT" altLang="ja-JP" sz="2800" dirty="0" smtClean="0">
              <a:latin typeface="+mn-ea"/>
              <a:cs typeface="Arial" pitchFamily="34" charset="0"/>
            </a:endParaRPr>
          </a:p>
          <a:p>
            <a:pPr marL="0" indent="0">
              <a:lnSpc>
                <a:spcPct val="90000"/>
              </a:lnSpc>
            </a:pPr>
            <a:r>
              <a:rPr lang="ja-JP" altLang="en-US" sz="2800" dirty="0" smtClean="0">
                <a:latin typeface="+mn-ea"/>
                <a:cs typeface="Arial" pitchFamily="34" charset="0"/>
              </a:rPr>
              <a:t>ヨーロッパ：ブルガリア、フランス、ドイツ、イタリア、ポーランド、スロバキア、スペイン、スイス</a:t>
            </a:r>
            <a:endParaRPr lang="en-US" altLang="ja-JP" sz="2800" dirty="0" smtClean="0">
              <a:latin typeface="+mn-ea"/>
              <a:cs typeface="Arial" pitchFamily="34" charset="0"/>
            </a:endParaRPr>
          </a:p>
          <a:p>
            <a:pPr marL="0" indent="0">
              <a:lnSpc>
                <a:spcPct val="90000"/>
              </a:lnSpc>
            </a:pPr>
            <a:endParaRPr lang="en-US" altLang="ja-JP" sz="2800" dirty="0" smtClean="0">
              <a:latin typeface="+mn-ea"/>
              <a:cs typeface="Arial" pitchFamily="34" charset="0"/>
            </a:endParaRPr>
          </a:p>
          <a:p>
            <a:pPr marL="0" indent="0">
              <a:lnSpc>
                <a:spcPct val="90000"/>
              </a:lnSpc>
            </a:pPr>
            <a:r>
              <a:rPr lang="en-US" altLang="ja-JP" sz="2800" dirty="0" smtClean="0">
                <a:latin typeface="+mn-ea"/>
                <a:cs typeface="Arial" pitchFamily="34" charset="0"/>
              </a:rPr>
              <a:t>77 </a:t>
            </a:r>
            <a:r>
              <a:rPr lang="ja-JP" altLang="en-US" sz="2800" dirty="0" smtClean="0">
                <a:latin typeface="+mn-ea"/>
                <a:cs typeface="Arial" pitchFamily="34" charset="0"/>
              </a:rPr>
              <a:t>機関、</a:t>
            </a:r>
            <a:r>
              <a:rPr lang="en-US" altLang="ja-JP" sz="2800" dirty="0" smtClean="0">
                <a:latin typeface="+mn-ea"/>
                <a:cs typeface="Arial" pitchFamily="34" charset="0"/>
              </a:rPr>
              <a:t> 250</a:t>
            </a:r>
            <a:r>
              <a:rPr lang="ja-JP" altLang="en-US" sz="2800" dirty="0" smtClean="0">
                <a:latin typeface="+mn-ea"/>
                <a:cs typeface="Arial" pitchFamily="34" charset="0"/>
              </a:rPr>
              <a:t>人以上の研究者</a:t>
            </a:r>
            <a:endParaRPr lang="en-US" altLang="ja-JP" sz="2800" dirty="0" smtClean="0">
              <a:latin typeface="+mn-ea"/>
              <a:cs typeface="Arial" pitchFamily="34" charset="0"/>
            </a:endParaRPr>
          </a:p>
          <a:p>
            <a:pPr marL="0" indent="0">
              <a:lnSpc>
                <a:spcPct val="90000"/>
              </a:lnSpc>
            </a:pPr>
            <a:endParaRPr lang="en-US" altLang="ja-JP" sz="2800" dirty="0" smtClean="0">
              <a:latin typeface="Arial" pitchFamily="34" charset="0"/>
              <a:ea typeface="ＭＳ 明朝" pitchFamily="17" charset="-128"/>
              <a:cs typeface="Arial" pitchFamily="34" charset="0"/>
            </a:endParaRPr>
          </a:p>
          <a:p>
            <a:pPr marL="0" indent="0">
              <a:lnSpc>
                <a:spcPct val="90000"/>
              </a:lnSpc>
            </a:pPr>
            <a:r>
              <a:rPr lang="ja-JP" altLang="en-US" sz="2800" dirty="0" smtClean="0">
                <a:solidFill>
                  <a:srgbClr val="FF0000"/>
                </a:solidFill>
                <a:latin typeface="+mj-ea"/>
                <a:ea typeface="+mj-ea"/>
                <a:cs typeface="Arial" pitchFamily="34" charset="0"/>
              </a:rPr>
              <a:t>理研</a:t>
            </a:r>
            <a:r>
              <a:rPr lang="en-US" altLang="ja-JP" sz="2800" dirty="0" smtClean="0">
                <a:solidFill>
                  <a:srgbClr val="FF0000"/>
                </a:solidFill>
                <a:latin typeface="+mj-ea"/>
                <a:ea typeface="+mj-ea"/>
                <a:cs typeface="Arial" pitchFamily="34" charset="0"/>
              </a:rPr>
              <a:t>:</a:t>
            </a:r>
            <a:r>
              <a:rPr lang="ja-JP" altLang="en-US" sz="2800" dirty="0" smtClean="0">
                <a:solidFill>
                  <a:srgbClr val="FF0000"/>
                </a:solidFill>
                <a:latin typeface="+mj-ea"/>
                <a:ea typeface="+mj-ea"/>
                <a:cs typeface="Arial" pitchFamily="34" charset="0"/>
              </a:rPr>
              <a:t>：取りまとめ機関</a:t>
            </a:r>
            <a:endParaRPr lang="it-IT" altLang="ja-JP" sz="2800" dirty="0" smtClean="0">
              <a:solidFill>
                <a:srgbClr val="FF0000"/>
              </a:solidFill>
              <a:latin typeface="+mj-ea"/>
              <a:ea typeface="+mj-ea"/>
              <a:cs typeface="Arial" pitchFamily="34" charset="0"/>
            </a:endParaRPr>
          </a:p>
          <a:p>
            <a:pPr marL="0" indent="0">
              <a:lnSpc>
                <a:spcPct val="90000"/>
              </a:lnSpc>
            </a:pPr>
            <a:endParaRPr lang="it-IT" altLang="ja-JP" sz="2800" dirty="0" smtClean="0">
              <a:latin typeface="Arial" pitchFamily="34" charset="0"/>
              <a:ea typeface="ＭＳ Ｐゴシック" pitchFamily="50" charset="-128"/>
              <a:cs typeface="Arial" pitchFamily="34" charset="0"/>
            </a:endParaRPr>
          </a:p>
        </p:txBody>
      </p:sp>
      <p:grpSp>
        <p:nvGrpSpPr>
          <p:cNvPr id="2" name="Group 19"/>
          <p:cNvGrpSpPr>
            <a:grpSpLocks/>
          </p:cNvGrpSpPr>
          <p:nvPr/>
        </p:nvGrpSpPr>
        <p:grpSpPr bwMode="auto">
          <a:xfrm>
            <a:off x="1401763" y="5589588"/>
            <a:ext cx="4116387" cy="1004887"/>
            <a:chOff x="2589212" y="4038600"/>
            <a:chExt cx="4116388" cy="1004887"/>
          </a:xfrm>
        </p:grpSpPr>
        <p:grpSp>
          <p:nvGrpSpPr>
            <p:cNvPr id="4" name="Group 2"/>
            <p:cNvGrpSpPr>
              <a:grpSpLocks/>
            </p:cNvGrpSpPr>
            <p:nvPr/>
          </p:nvGrpSpPr>
          <p:grpSpPr bwMode="auto">
            <a:xfrm>
              <a:off x="2589212" y="4581525"/>
              <a:ext cx="4114800" cy="461962"/>
              <a:chOff x="2934" y="13861"/>
              <a:chExt cx="6480" cy="728"/>
            </a:xfrm>
          </p:grpSpPr>
          <p:pic>
            <p:nvPicPr>
              <p:cNvPr id="20493" name="Picture 3" descr="ロシア国旗"/>
              <p:cNvPicPr>
                <a:picLocks noChangeAspect="1" noChangeArrowheads="1"/>
              </p:cNvPicPr>
              <p:nvPr/>
            </p:nvPicPr>
            <p:blipFill>
              <a:blip r:embed="rId3" cstate="print"/>
              <a:srcRect/>
              <a:stretch>
                <a:fillRect/>
              </a:stretch>
            </p:blipFill>
            <p:spPr bwMode="auto">
              <a:xfrm>
                <a:off x="5094" y="13861"/>
                <a:ext cx="1084" cy="728"/>
              </a:xfrm>
              <a:prstGeom prst="rect">
                <a:avLst/>
              </a:prstGeom>
              <a:noFill/>
              <a:ln w="9525">
                <a:noFill/>
                <a:miter lim="800000"/>
                <a:headEnd/>
                <a:tailEnd/>
              </a:ln>
            </p:spPr>
          </p:pic>
          <p:pic>
            <p:nvPicPr>
              <p:cNvPr id="20494" name="Picture 4" descr="メキシコ国旗"/>
              <p:cNvPicPr>
                <a:picLocks noChangeAspect="1" noChangeArrowheads="1"/>
              </p:cNvPicPr>
              <p:nvPr/>
            </p:nvPicPr>
            <p:blipFill>
              <a:blip r:embed="rId4" cstate="print"/>
              <a:srcRect/>
              <a:stretch>
                <a:fillRect/>
              </a:stretch>
            </p:blipFill>
            <p:spPr bwMode="auto">
              <a:xfrm>
                <a:off x="4014" y="13861"/>
                <a:ext cx="1085" cy="728"/>
              </a:xfrm>
              <a:prstGeom prst="rect">
                <a:avLst/>
              </a:prstGeom>
              <a:noFill/>
              <a:ln w="9525">
                <a:noFill/>
                <a:miter lim="800000"/>
                <a:headEnd/>
                <a:tailEnd/>
              </a:ln>
            </p:spPr>
          </p:pic>
          <p:pic>
            <p:nvPicPr>
              <p:cNvPr id="20495" name="Picture 5" descr="大韓民国（韓国）国旗"/>
              <p:cNvPicPr>
                <a:picLocks noChangeAspect="1" noChangeArrowheads="1"/>
              </p:cNvPicPr>
              <p:nvPr/>
            </p:nvPicPr>
            <p:blipFill>
              <a:blip r:embed="rId5" cstate="print"/>
              <a:srcRect/>
              <a:stretch>
                <a:fillRect/>
              </a:stretch>
            </p:blipFill>
            <p:spPr bwMode="auto">
              <a:xfrm>
                <a:off x="2934" y="13861"/>
                <a:ext cx="1084" cy="728"/>
              </a:xfrm>
              <a:prstGeom prst="rect">
                <a:avLst/>
              </a:prstGeom>
              <a:noFill/>
              <a:ln w="9525">
                <a:noFill/>
                <a:miter lim="800000"/>
                <a:headEnd/>
                <a:tailEnd/>
              </a:ln>
            </p:spPr>
          </p:pic>
          <p:pic>
            <p:nvPicPr>
              <p:cNvPr id="20496" name="Picture 6" descr="spanish"/>
              <p:cNvPicPr>
                <a:picLocks noChangeAspect="1" noChangeArrowheads="1"/>
              </p:cNvPicPr>
              <p:nvPr/>
            </p:nvPicPr>
            <p:blipFill>
              <a:blip r:embed="rId6" cstate="print"/>
              <a:srcRect/>
              <a:stretch>
                <a:fillRect/>
              </a:stretch>
            </p:blipFill>
            <p:spPr bwMode="auto">
              <a:xfrm>
                <a:off x="6174" y="13861"/>
                <a:ext cx="1050" cy="720"/>
              </a:xfrm>
              <a:prstGeom prst="rect">
                <a:avLst/>
              </a:prstGeom>
              <a:noFill/>
              <a:ln w="9525">
                <a:noFill/>
                <a:miter lim="800000"/>
                <a:headEnd/>
                <a:tailEnd/>
              </a:ln>
            </p:spPr>
          </p:pic>
          <p:pic>
            <p:nvPicPr>
              <p:cNvPr id="20497" name="Picture 7" descr="poland"/>
              <p:cNvPicPr>
                <a:picLocks noChangeAspect="1" noChangeArrowheads="1"/>
              </p:cNvPicPr>
              <p:nvPr/>
            </p:nvPicPr>
            <p:blipFill>
              <a:blip r:embed="rId7" cstate="print"/>
              <a:srcRect/>
              <a:stretch>
                <a:fillRect/>
              </a:stretch>
            </p:blipFill>
            <p:spPr bwMode="auto">
              <a:xfrm>
                <a:off x="7254" y="13861"/>
                <a:ext cx="1058" cy="720"/>
              </a:xfrm>
              <a:prstGeom prst="rect">
                <a:avLst/>
              </a:prstGeom>
              <a:noFill/>
              <a:ln w="9525">
                <a:noFill/>
                <a:miter lim="800000"/>
                <a:headEnd/>
                <a:tailEnd/>
              </a:ln>
            </p:spPr>
          </p:pic>
          <p:pic>
            <p:nvPicPr>
              <p:cNvPr id="20498" name="Picture 8" descr="slovakia"/>
              <p:cNvPicPr>
                <a:picLocks noChangeAspect="1" noChangeArrowheads="1"/>
              </p:cNvPicPr>
              <p:nvPr/>
            </p:nvPicPr>
            <p:blipFill>
              <a:blip r:embed="rId8" cstate="print"/>
              <a:srcRect/>
              <a:stretch>
                <a:fillRect/>
              </a:stretch>
            </p:blipFill>
            <p:spPr bwMode="auto">
              <a:xfrm>
                <a:off x="8334" y="13861"/>
                <a:ext cx="1080" cy="720"/>
              </a:xfrm>
              <a:prstGeom prst="rect">
                <a:avLst/>
              </a:prstGeom>
              <a:noFill/>
              <a:ln w="9525">
                <a:noFill/>
                <a:miter lim="800000"/>
                <a:headEnd/>
                <a:tailEnd/>
              </a:ln>
            </p:spPr>
          </p:pic>
        </p:grpSp>
        <p:grpSp>
          <p:nvGrpSpPr>
            <p:cNvPr id="5" name="Group 9"/>
            <p:cNvGrpSpPr>
              <a:grpSpLocks/>
            </p:cNvGrpSpPr>
            <p:nvPr/>
          </p:nvGrpSpPr>
          <p:grpSpPr bwMode="auto">
            <a:xfrm>
              <a:off x="2589212" y="4038600"/>
              <a:ext cx="4116388" cy="461962"/>
              <a:chOff x="2934" y="13132"/>
              <a:chExt cx="6484" cy="728"/>
            </a:xfrm>
          </p:grpSpPr>
          <p:pic>
            <p:nvPicPr>
              <p:cNvPr id="20487" name="Picture 10" descr="イタリア国旗"/>
              <p:cNvPicPr>
                <a:picLocks noChangeAspect="1" noChangeArrowheads="1"/>
              </p:cNvPicPr>
              <p:nvPr/>
            </p:nvPicPr>
            <p:blipFill>
              <a:blip r:embed="rId9" cstate="print"/>
              <a:srcRect/>
              <a:stretch>
                <a:fillRect/>
              </a:stretch>
            </p:blipFill>
            <p:spPr bwMode="auto">
              <a:xfrm>
                <a:off x="7254" y="13132"/>
                <a:ext cx="1084" cy="728"/>
              </a:xfrm>
              <a:prstGeom prst="rect">
                <a:avLst/>
              </a:prstGeom>
              <a:noFill/>
              <a:ln w="9525">
                <a:noFill/>
                <a:miter lim="800000"/>
                <a:headEnd/>
                <a:tailEnd/>
              </a:ln>
            </p:spPr>
          </p:pic>
          <p:pic>
            <p:nvPicPr>
              <p:cNvPr id="20488" name="Picture 11" descr="スイス国旗"/>
              <p:cNvPicPr>
                <a:picLocks noChangeAspect="1" noChangeArrowheads="1"/>
              </p:cNvPicPr>
              <p:nvPr/>
            </p:nvPicPr>
            <p:blipFill>
              <a:blip r:embed="rId10" cstate="print"/>
              <a:srcRect/>
              <a:stretch>
                <a:fillRect/>
              </a:stretch>
            </p:blipFill>
            <p:spPr bwMode="auto">
              <a:xfrm>
                <a:off x="8334" y="13132"/>
                <a:ext cx="1084" cy="728"/>
              </a:xfrm>
              <a:prstGeom prst="rect">
                <a:avLst/>
              </a:prstGeom>
              <a:noFill/>
              <a:ln w="9525">
                <a:noFill/>
                <a:miter lim="800000"/>
                <a:headEnd/>
                <a:tailEnd/>
              </a:ln>
            </p:spPr>
          </p:pic>
          <p:pic>
            <p:nvPicPr>
              <p:cNvPr id="20489" name="Picture 12" descr="フランス国旗"/>
              <p:cNvPicPr>
                <a:picLocks noChangeAspect="1" noChangeArrowheads="1"/>
              </p:cNvPicPr>
              <p:nvPr/>
            </p:nvPicPr>
            <p:blipFill>
              <a:blip r:embed="rId11" cstate="print"/>
              <a:srcRect/>
              <a:stretch>
                <a:fillRect/>
              </a:stretch>
            </p:blipFill>
            <p:spPr bwMode="auto">
              <a:xfrm>
                <a:off x="5094" y="13132"/>
                <a:ext cx="1084" cy="728"/>
              </a:xfrm>
              <a:prstGeom prst="rect">
                <a:avLst/>
              </a:prstGeom>
              <a:noFill/>
              <a:ln w="9525">
                <a:noFill/>
                <a:miter lim="800000"/>
                <a:headEnd/>
                <a:tailEnd/>
              </a:ln>
            </p:spPr>
          </p:pic>
          <p:pic>
            <p:nvPicPr>
              <p:cNvPr id="20490" name="Picture 13" descr="アメリカ合衆国（米国）国旗"/>
              <p:cNvPicPr>
                <a:picLocks noChangeAspect="1" noChangeArrowheads="1"/>
              </p:cNvPicPr>
              <p:nvPr/>
            </p:nvPicPr>
            <p:blipFill>
              <a:blip r:embed="rId12" cstate="print"/>
              <a:srcRect/>
              <a:stretch>
                <a:fillRect/>
              </a:stretch>
            </p:blipFill>
            <p:spPr bwMode="auto">
              <a:xfrm>
                <a:off x="4014" y="13132"/>
                <a:ext cx="1084" cy="728"/>
              </a:xfrm>
              <a:prstGeom prst="rect">
                <a:avLst/>
              </a:prstGeom>
              <a:noFill/>
              <a:ln w="9525">
                <a:noFill/>
                <a:miter lim="800000"/>
                <a:headEnd/>
                <a:tailEnd/>
              </a:ln>
            </p:spPr>
          </p:pic>
          <p:pic>
            <p:nvPicPr>
              <p:cNvPr id="20491" name="Picture 14" descr="日本国旗"/>
              <p:cNvPicPr>
                <a:picLocks noChangeAspect="1" noChangeArrowheads="1"/>
              </p:cNvPicPr>
              <p:nvPr/>
            </p:nvPicPr>
            <p:blipFill>
              <a:blip r:embed="rId13" cstate="print"/>
              <a:srcRect/>
              <a:stretch>
                <a:fillRect/>
              </a:stretch>
            </p:blipFill>
            <p:spPr bwMode="auto">
              <a:xfrm>
                <a:off x="2934" y="13132"/>
                <a:ext cx="1084" cy="728"/>
              </a:xfrm>
              <a:prstGeom prst="rect">
                <a:avLst/>
              </a:prstGeom>
              <a:noFill/>
              <a:ln w="9525">
                <a:noFill/>
                <a:miter lim="800000"/>
                <a:headEnd/>
                <a:tailEnd/>
              </a:ln>
            </p:spPr>
          </p:pic>
          <p:pic>
            <p:nvPicPr>
              <p:cNvPr id="20492" name="Picture 15" descr="ドイツ国旗"/>
              <p:cNvPicPr>
                <a:picLocks noChangeAspect="1" noChangeArrowheads="1"/>
              </p:cNvPicPr>
              <p:nvPr/>
            </p:nvPicPr>
            <p:blipFill>
              <a:blip r:embed="rId14" cstate="print"/>
              <a:srcRect/>
              <a:stretch>
                <a:fillRect/>
              </a:stretch>
            </p:blipFill>
            <p:spPr bwMode="auto">
              <a:xfrm>
                <a:off x="6174" y="13132"/>
                <a:ext cx="1083" cy="728"/>
              </a:xfrm>
              <a:prstGeom prst="rect">
                <a:avLst/>
              </a:prstGeom>
              <a:noFill/>
              <a:ln w="9525">
                <a:noFill/>
                <a:miter lim="800000"/>
                <a:headEnd/>
                <a:tailEnd/>
              </a:ln>
            </p:spPr>
          </p:pic>
        </p:grpSp>
      </p:grpSp>
      <p:pic>
        <p:nvPicPr>
          <p:cNvPr id="20484" name="Immagine 18"/>
          <p:cNvPicPr>
            <a:picLocks noChangeAspect="1"/>
          </p:cNvPicPr>
          <p:nvPr/>
        </p:nvPicPr>
        <p:blipFill>
          <a:blip r:embed="rId15" cstate="print"/>
          <a:srcRect/>
          <a:stretch>
            <a:fillRect/>
          </a:stretch>
        </p:blipFill>
        <p:spPr bwMode="auto">
          <a:xfrm>
            <a:off x="5508625" y="6165850"/>
            <a:ext cx="719138" cy="431800"/>
          </a:xfrm>
          <a:prstGeom prst="rect">
            <a:avLst/>
          </a:prstGeom>
          <a:noFill/>
          <a:ln w="9525">
            <a:solidFill>
              <a:srgbClr val="000000"/>
            </a:solidFill>
            <a:miter lim="800000"/>
            <a:headEnd/>
            <a:tailEnd/>
          </a:ln>
        </p:spPr>
      </p:pic>
    </p:spTree>
  </p:cSld>
  <p:clrMapOvr>
    <a:masterClrMapping/>
  </p:clrMapOvr>
  <p:transition spd="slow"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7"/>
          <p:cNvSpPr txBox="1">
            <a:spLocks noChangeArrowheads="1"/>
          </p:cNvSpPr>
          <p:nvPr/>
        </p:nvSpPr>
        <p:spPr bwMode="auto">
          <a:xfrm>
            <a:off x="2738438" y="1012825"/>
            <a:ext cx="1905000" cy="400050"/>
          </a:xfrm>
          <a:prstGeom prst="rect">
            <a:avLst/>
          </a:prstGeom>
          <a:solidFill>
            <a:srgbClr val="FFFFFF"/>
          </a:solidFill>
          <a:ln w="9525">
            <a:solidFill>
              <a:srgbClr val="CC0000"/>
            </a:solidFill>
            <a:miter lim="800000"/>
            <a:headEnd/>
            <a:tailEnd/>
          </a:ln>
        </p:spPr>
        <p:txBody>
          <a:bodyPr>
            <a:spAutoFit/>
          </a:bodyPr>
          <a:lstStyle/>
          <a:p>
            <a:pPr>
              <a:spcBef>
                <a:spcPct val="50000"/>
              </a:spcBef>
            </a:pPr>
            <a:r>
              <a:rPr lang="it-IT" altLang="ja-JP" sz="2000" b="0">
                <a:solidFill>
                  <a:srgbClr val="FF0000"/>
                </a:solidFill>
              </a:rPr>
              <a:t>p, 10</a:t>
            </a:r>
            <a:r>
              <a:rPr lang="it-IT" altLang="ja-JP" sz="2000" b="0" baseline="30000">
                <a:solidFill>
                  <a:srgbClr val="FF0000"/>
                </a:solidFill>
              </a:rPr>
              <a:t>20</a:t>
            </a:r>
            <a:r>
              <a:rPr lang="it-IT" altLang="ja-JP" sz="2000" b="0">
                <a:solidFill>
                  <a:srgbClr val="FF0000"/>
                </a:solidFill>
              </a:rPr>
              <a:t>eV, 60 deg</a:t>
            </a:r>
            <a:endParaRPr lang="en-US" sz="2000" b="0">
              <a:solidFill>
                <a:srgbClr val="FF0000"/>
              </a:solidFill>
            </a:endParaRPr>
          </a:p>
        </p:txBody>
      </p:sp>
      <p:sp>
        <p:nvSpPr>
          <p:cNvPr id="24578" name="Text Box 7"/>
          <p:cNvSpPr txBox="1">
            <a:spLocks noChangeArrowheads="1"/>
          </p:cNvSpPr>
          <p:nvPr/>
        </p:nvSpPr>
        <p:spPr bwMode="auto">
          <a:xfrm>
            <a:off x="6350" y="2997200"/>
            <a:ext cx="1905000" cy="369888"/>
          </a:xfrm>
          <a:prstGeom prst="rect">
            <a:avLst/>
          </a:prstGeom>
          <a:noFill/>
          <a:ln w="9525">
            <a:noFill/>
            <a:miter lim="800000"/>
            <a:headEnd/>
            <a:tailEnd/>
          </a:ln>
        </p:spPr>
        <p:txBody>
          <a:bodyPr>
            <a:spAutoFit/>
          </a:bodyPr>
          <a:lstStyle/>
          <a:p>
            <a:pPr>
              <a:spcBef>
                <a:spcPct val="50000"/>
              </a:spcBef>
            </a:pPr>
            <a:r>
              <a:rPr lang="it-IT" altLang="ja-JP" sz="1800" b="0">
                <a:solidFill>
                  <a:srgbClr val="FF0000"/>
                </a:solidFill>
                <a:latin typeface="Arial" pitchFamily="34" charset="0"/>
                <a:cs typeface="Arial" pitchFamily="34" charset="0"/>
              </a:rPr>
              <a:t>GTU time units</a:t>
            </a:r>
            <a:endParaRPr lang="en-US" sz="1800" b="0">
              <a:solidFill>
                <a:srgbClr val="FF0000"/>
              </a:solidFill>
              <a:latin typeface="Arial" pitchFamily="34" charset="0"/>
              <a:cs typeface="Arial" pitchFamily="34" charset="0"/>
            </a:endParaRPr>
          </a:p>
        </p:txBody>
      </p:sp>
      <p:grpSp>
        <p:nvGrpSpPr>
          <p:cNvPr id="2" name="Group 1"/>
          <p:cNvGrpSpPr>
            <a:grpSpLocks/>
          </p:cNvGrpSpPr>
          <p:nvPr/>
        </p:nvGrpSpPr>
        <p:grpSpPr bwMode="auto">
          <a:xfrm>
            <a:off x="7938" y="0"/>
            <a:ext cx="9459912" cy="4365625"/>
            <a:chOff x="7938" y="0"/>
            <a:chExt cx="9460483" cy="4365104"/>
          </a:xfrm>
        </p:grpSpPr>
        <p:pic>
          <p:nvPicPr>
            <p:cNvPr id="24582" name="Picture 1"/>
            <p:cNvPicPr>
              <a:picLocks noChangeAspect="1"/>
            </p:cNvPicPr>
            <p:nvPr/>
          </p:nvPicPr>
          <p:blipFill>
            <a:blip r:embed="rId4" cstate="print"/>
            <a:srcRect/>
            <a:stretch>
              <a:fillRect/>
            </a:stretch>
          </p:blipFill>
          <p:spPr bwMode="auto">
            <a:xfrm>
              <a:off x="7938" y="0"/>
              <a:ext cx="4751387" cy="3059113"/>
            </a:xfrm>
            <a:prstGeom prst="rect">
              <a:avLst/>
            </a:prstGeom>
            <a:noFill/>
            <a:ln w="9525">
              <a:noFill/>
              <a:miter lim="800000"/>
              <a:headEnd/>
              <a:tailEnd/>
            </a:ln>
          </p:spPr>
        </p:pic>
        <p:graphicFrame>
          <p:nvGraphicFramePr>
            <p:cNvPr id="24583" name="Object 2"/>
            <p:cNvGraphicFramePr>
              <a:graphicFrameLocks noChangeAspect="1"/>
            </p:cNvGraphicFramePr>
            <p:nvPr/>
          </p:nvGraphicFramePr>
          <p:xfrm>
            <a:off x="5219700" y="1773238"/>
            <a:ext cx="2608263" cy="385762"/>
          </p:xfrm>
          <a:graphic>
            <a:graphicData uri="http://schemas.openxmlformats.org/presentationml/2006/ole">
              <p:oleObj spid="_x0000_s81931" name="Equation" r:id="rId5" imgW="1106280" imgH="155160" progId="Equation.3">
                <p:embed/>
              </p:oleObj>
            </a:graphicData>
          </a:graphic>
        </p:graphicFrame>
        <p:graphicFrame>
          <p:nvGraphicFramePr>
            <p:cNvPr id="24584" name="Object 3"/>
            <p:cNvGraphicFramePr>
              <a:graphicFrameLocks noChangeAspect="1"/>
            </p:cNvGraphicFramePr>
            <p:nvPr/>
          </p:nvGraphicFramePr>
          <p:xfrm>
            <a:off x="5004048" y="3803129"/>
            <a:ext cx="3941762" cy="561975"/>
          </p:xfrm>
          <a:graphic>
            <a:graphicData uri="http://schemas.openxmlformats.org/presentationml/2006/ole">
              <p:oleObj spid="_x0000_s81932" name="Equation" r:id="rId6" imgW="1407960" imgH="191880" progId="Equation.3">
                <p:embed/>
              </p:oleObj>
            </a:graphicData>
          </a:graphic>
        </p:graphicFrame>
        <p:sp>
          <p:nvSpPr>
            <p:cNvPr id="24585" name="Text Box 3"/>
            <p:cNvSpPr txBox="1">
              <a:spLocks noChangeArrowheads="1"/>
            </p:cNvSpPr>
            <p:nvPr/>
          </p:nvSpPr>
          <p:spPr bwMode="auto">
            <a:xfrm>
              <a:off x="4716016" y="76200"/>
              <a:ext cx="2819400" cy="400050"/>
            </a:xfrm>
            <a:prstGeom prst="rect">
              <a:avLst/>
            </a:prstGeom>
            <a:noFill/>
            <a:ln w="9525">
              <a:noFill/>
              <a:miter lim="800000"/>
              <a:headEnd/>
              <a:tailEnd/>
            </a:ln>
          </p:spPr>
          <p:txBody>
            <a:bodyPr>
              <a:spAutoFit/>
            </a:bodyPr>
            <a:lstStyle/>
            <a:p>
              <a:pPr indent="-449263" eaLnBrk="0" hangingPunct="0"/>
              <a:r>
                <a:rPr lang="en-GB" sz="2000" dirty="0">
                  <a:solidFill>
                    <a:srgbClr val="000099"/>
                  </a:solidFill>
                </a:rPr>
                <a:t>a) </a:t>
              </a:r>
              <a:r>
                <a:rPr lang="ja-JP" altLang="en-US" sz="2000" dirty="0" smtClean="0">
                  <a:solidFill>
                    <a:srgbClr val="000099"/>
                  </a:solidFill>
                </a:rPr>
                <a:t>蛍光光</a:t>
              </a:r>
              <a:endParaRPr lang="en-GB" sz="2000" dirty="0">
                <a:solidFill>
                  <a:srgbClr val="000099"/>
                </a:solidFill>
              </a:endParaRPr>
            </a:p>
          </p:txBody>
        </p:sp>
        <p:sp>
          <p:nvSpPr>
            <p:cNvPr id="24586" name="Text Box 3"/>
            <p:cNvSpPr txBox="1">
              <a:spLocks noChangeArrowheads="1"/>
            </p:cNvSpPr>
            <p:nvPr/>
          </p:nvSpPr>
          <p:spPr bwMode="auto">
            <a:xfrm>
              <a:off x="4716016" y="549275"/>
              <a:ext cx="2819400" cy="400062"/>
            </a:xfrm>
            <a:prstGeom prst="rect">
              <a:avLst/>
            </a:prstGeom>
            <a:noFill/>
            <a:ln w="9525">
              <a:noFill/>
              <a:miter lim="800000"/>
              <a:headEnd/>
              <a:tailEnd/>
            </a:ln>
          </p:spPr>
          <p:txBody>
            <a:bodyPr>
              <a:spAutoFit/>
            </a:bodyPr>
            <a:lstStyle/>
            <a:p>
              <a:pPr indent="-449263" eaLnBrk="0" hangingPunct="0"/>
              <a:r>
                <a:rPr lang="en-GB" sz="2000" dirty="0">
                  <a:solidFill>
                    <a:srgbClr val="689934"/>
                  </a:solidFill>
                </a:rPr>
                <a:t>b) </a:t>
              </a:r>
              <a:r>
                <a:rPr lang="ja-JP" altLang="en-US" sz="2000" dirty="0" smtClean="0">
                  <a:solidFill>
                    <a:srgbClr val="689934"/>
                  </a:solidFill>
                </a:rPr>
                <a:t>散乱チェレンコフ光</a:t>
              </a:r>
              <a:endParaRPr lang="en-GB" sz="2000" dirty="0">
                <a:solidFill>
                  <a:srgbClr val="689934"/>
                </a:solidFill>
              </a:endParaRPr>
            </a:p>
          </p:txBody>
        </p:sp>
        <p:sp>
          <p:nvSpPr>
            <p:cNvPr id="24587" name="Text Box 3"/>
            <p:cNvSpPr txBox="1">
              <a:spLocks noChangeArrowheads="1"/>
            </p:cNvSpPr>
            <p:nvPr/>
          </p:nvSpPr>
          <p:spPr bwMode="auto">
            <a:xfrm>
              <a:off x="4644008" y="1111250"/>
              <a:ext cx="4824413" cy="400062"/>
            </a:xfrm>
            <a:prstGeom prst="rect">
              <a:avLst/>
            </a:prstGeom>
            <a:noFill/>
            <a:ln w="9525">
              <a:noFill/>
              <a:miter lim="800000"/>
              <a:headEnd/>
              <a:tailEnd/>
            </a:ln>
          </p:spPr>
          <p:txBody>
            <a:bodyPr>
              <a:spAutoFit/>
            </a:bodyPr>
            <a:lstStyle/>
            <a:p>
              <a:pPr indent="-449263" eaLnBrk="0" hangingPunct="0"/>
              <a:r>
                <a:rPr lang="en-GB" sz="2000" dirty="0">
                  <a:solidFill>
                    <a:srgbClr val="FF0000"/>
                  </a:solidFill>
                </a:rPr>
                <a:t>c) </a:t>
              </a:r>
              <a:r>
                <a:rPr lang="ja-JP" altLang="en-US" sz="2000" dirty="0" smtClean="0">
                  <a:solidFill>
                    <a:srgbClr val="FF0000"/>
                  </a:solidFill>
                </a:rPr>
                <a:t>地上散乱チェンレンコフ光</a:t>
              </a:r>
              <a:endParaRPr lang="en-GB" sz="2000" dirty="0">
                <a:solidFill>
                  <a:srgbClr val="FF0000"/>
                </a:solidFill>
              </a:endParaRPr>
            </a:p>
          </p:txBody>
        </p:sp>
        <p:sp>
          <p:nvSpPr>
            <p:cNvPr id="24588" name="Text Box 3"/>
            <p:cNvSpPr txBox="1">
              <a:spLocks noChangeArrowheads="1"/>
            </p:cNvSpPr>
            <p:nvPr/>
          </p:nvSpPr>
          <p:spPr bwMode="auto">
            <a:xfrm>
              <a:off x="4932363" y="2997200"/>
              <a:ext cx="3600591" cy="584705"/>
            </a:xfrm>
            <a:prstGeom prst="rect">
              <a:avLst/>
            </a:prstGeom>
            <a:noFill/>
            <a:ln w="9525">
              <a:noFill/>
              <a:miter lim="800000"/>
              <a:headEnd/>
              <a:tailEnd/>
            </a:ln>
          </p:spPr>
          <p:txBody>
            <a:bodyPr wrap="square">
              <a:spAutoFit/>
            </a:bodyPr>
            <a:lstStyle/>
            <a:p>
              <a:pPr indent="-449263" eaLnBrk="0" hangingPunct="0"/>
              <a:r>
                <a:rPr lang="ja-JP" altLang="en-US" sz="3200" dirty="0" smtClean="0">
                  <a:solidFill>
                    <a:srgbClr val="000099"/>
                  </a:solidFill>
                </a:rPr>
                <a:t>高速のシグナル</a:t>
              </a:r>
              <a:endParaRPr lang="en-GB" sz="3200" dirty="0">
                <a:solidFill>
                  <a:srgbClr val="000099"/>
                </a:solidFill>
              </a:endParaRPr>
            </a:p>
          </p:txBody>
        </p:sp>
        <p:graphicFrame>
          <p:nvGraphicFramePr>
            <p:cNvPr id="24589" name="Object 2"/>
            <p:cNvGraphicFramePr>
              <a:graphicFrameLocks noChangeAspect="1"/>
            </p:cNvGraphicFramePr>
            <p:nvPr/>
          </p:nvGraphicFramePr>
          <p:xfrm>
            <a:off x="4787900" y="2276475"/>
            <a:ext cx="4083050" cy="635000"/>
          </p:xfrm>
          <a:graphic>
            <a:graphicData uri="http://schemas.openxmlformats.org/presentationml/2006/ole">
              <p:oleObj spid="_x0000_s81933" name="Equation" r:id="rId7" imgW="1462680" imgH="219240" progId="Equation.3">
                <p:embed/>
              </p:oleObj>
            </a:graphicData>
          </a:graphic>
        </p:graphicFrame>
      </p:grpSp>
      <p:pic>
        <p:nvPicPr>
          <p:cNvPr id="16" name="Content Placeholder 6" descr="cnx_1e20_60_v3.png"/>
          <p:cNvPicPr>
            <a:picLocks noGrp="1" noChangeAspect="1"/>
          </p:cNvPicPr>
          <p:nvPr>
            <p:ph idx="1"/>
          </p:nvPr>
        </p:nvPicPr>
        <p:blipFill>
          <a:blip r:embed="rId8" cstate="print"/>
          <a:srcRect l="-11655" r="-11655"/>
          <a:stretch>
            <a:fillRect/>
          </a:stretch>
        </p:blipFill>
        <p:spPr>
          <a:xfrm>
            <a:off x="-419100" y="3573463"/>
            <a:ext cx="5711825" cy="3140075"/>
          </a:xfrm>
        </p:spPr>
      </p:pic>
      <p:sp>
        <p:nvSpPr>
          <p:cNvPr id="24581" name="Text Box 7"/>
          <p:cNvSpPr txBox="1">
            <a:spLocks noChangeArrowheads="1"/>
          </p:cNvSpPr>
          <p:nvPr/>
        </p:nvSpPr>
        <p:spPr bwMode="auto">
          <a:xfrm>
            <a:off x="5003800" y="4581525"/>
            <a:ext cx="3959225" cy="1784350"/>
          </a:xfrm>
          <a:prstGeom prst="rect">
            <a:avLst/>
          </a:prstGeom>
          <a:solidFill>
            <a:srgbClr val="FFFFFF"/>
          </a:solidFill>
          <a:ln w="9525">
            <a:solidFill>
              <a:srgbClr val="CC0000"/>
            </a:solidFill>
            <a:miter lim="800000"/>
            <a:headEnd/>
            <a:tailEnd/>
          </a:ln>
        </p:spPr>
        <p:txBody>
          <a:bodyPr>
            <a:spAutoFit/>
          </a:bodyPr>
          <a:lstStyle/>
          <a:p>
            <a:pPr>
              <a:spcBef>
                <a:spcPct val="50000"/>
              </a:spcBef>
            </a:pPr>
            <a:r>
              <a:rPr lang="it-IT" altLang="ja-JP" sz="2200" b="0" dirty="0">
                <a:solidFill>
                  <a:srgbClr val="FF0000"/>
                </a:solidFill>
                <a:latin typeface="Arial" pitchFamily="34" charset="0"/>
                <a:cs typeface="Arial" pitchFamily="34" charset="0"/>
              </a:rPr>
              <a:t>Simulation of the light profile observed at the entrance pupil (above) and of the observed shower image (using the ESAF code) </a:t>
            </a:r>
            <a:endParaRPr lang="en-US" sz="2200" b="0" dirty="0">
              <a:solidFill>
                <a:srgbClr val="FF0000"/>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457200" y="-100013"/>
            <a:ext cx="8229600" cy="1143001"/>
          </a:xfrm>
        </p:spPr>
        <p:txBody>
          <a:bodyPr>
            <a:normAutofit/>
          </a:bodyPr>
          <a:lstStyle/>
          <a:p>
            <a:r>
              <a:rPr lang="ja-JP" altLang="en-US" b="0" dirty="0" smtClean="0">
                <a:latin typeface="Arial" pitchFamily="34" charset="0"/>
                <a:ea typeface="ＭＳ Ｐゴシック" pitchFamily="50" charset="-128"/>
                <a:cs typeface="Arial" pitchFamily="34" charset="0"/>
              </a:rPr>
              <a:t>基本科学目的</a:t>
            </a:r>
            <a:endParaRPr lang="en-US" b="0" dirty="0" smtClean="0">
              <a:latin typeface="Arial" pitchFamily="34" charset="0"/>
              <a:ea typeface="ＭＳ Ｐゴシック" pitchFamily="50" charset="-128"/>
              <a:cs typeface="Arial" pitchFamily="34" charset="0"/>
            </a:endParaRPr>
          </a:p>
        </p:txBody>
      </p:sp>
      <p:sp>
        <p:nvSpPr>
          <p:cNvPr id="28674" name="Content Placeholder 2"/>
          <p:cNvSpPr>
            <a:spLocks noGrp="1"/>
          </p:cNvSpPr>
          <p:nvPr>
            <p:ph idx="1"/>
          </p:nvPr>
        </p:nvSpPr>
        <p:spPr>
          <a:xfrm>
            <a:off x="312738" y="1052513"/>
            <a:ext cx="8507412" cy="4105275"/>
          </a:xfrm>
        </p:spPr>
        <p:txBody>
          <a:bodyPr/>
          <a:lstStyle/>
          <a:p>
            <a:r>
              <a:rPr lang="ja-JP" altLang="en-US" dirty="0" smtClean="0">
                <a:latin typeface="Arial" pitchFamily="34" charset="0"/>
                <a:ea typeface="ＭＳ Ｐゴシック" pitchFamily="50" charset="-128"/>
                <a:cs typeface="Arial" pitchFamily="34" charset="0"/>
              </a:rPr>
              <a:t>荷電粒子天文学の確立</a:t>
            </a:r>
            <a:r>
              <a:rPr lang="en-US" dirty="0" smtClean="0">
                <a:latin typeface="Arial" pitchFamily="34" charset="0"/>
                <a:ea typeface="ＭＳ Ｐゴシック" pitchFamily="50" charset="-128"/>
                <a:cs typeface="Arial" pitchFamily="34" charset="0"/>
              </a:rPr>
              <a:t> </a:t>
            </a:r>
          </a:p>
          <a:p>
            <a:pPr lvl="1"/>
            <a:r>
              <a:rPr lang="ja-JP" altLang="en-US" i="1" dirty="0" smtClean="0">
                <a:solidFill>
                  <a:srgbClr val="FF0000"/>
                </a:solidFill>
                <a:latin typeface="Arial" pitchFamily="34" charset="0"/>
                <a:ea typeface="ＭＳ Ｐゴシック" pitchFamily="50" charset="-128"/>
                <a:cs typeface="Arial" pitchFamily="34" charset="0"/>
              </a:rPr>
              <a:t>高統計到来方向解析による線源の同定</a:t>
            </a:r>
            <a:endParaRPr lang="en-US" dirty="0" smtClean="0">
              <a:latin typeface="Arial" pitchFamily="34" charset="0"/>
              <a:ea typeface="ＭＳ Ｐゴシック" pitchFamily="50" charset="-128"/>
              <a:cs typeface="Arial" pitchFamily="34" charset="0"/>
            </a:endParaRPr>
          </a:p>
          <a:p>
            <a:pPr lvl="1"/>
            <a:r>
              <a:rPr lang="ja-JP" altLang="en-US" i="1" dirty="0" smtClean="0">
                <a:solidFill>
                  <a:srgbClr val="FF0000"/>
                </a:solidFill>
                <a:latin typeface="Arial" pitchFamily="34" charset="0"/>
                <a:ea typeface="ＭＳ Ｐゴシック" pitchFamily="50" charset="-128"/>
                <a:cs typeface="Arial" pitchFamily="34" charset="0"/>
              </a:rPr>
              <a:t>個々の線源のエネルギースペクトル測定</a:t>
            </a:r>
            <a:endParaRPr lang="en-US" dirty="0" smtClean="0">
              <a:latin typeface="Arial" pitchFamily="34" charset="0"/>
              <a:ea typeface="ＭＳ Ｐゴシック" pitchFamily="50" charset="-128"/>
              <a:cs typeface="Arial" pitchFamily="34" charset="0"/>
            </a:endParaRPr>
          </a:p>
          <a:p>
            <a:pPr lvl="1"/>
            <a:r>
              <a:rPr lang="en-US" altLang="ja-JP" dirty="0" smtClean="0">
                <a:latin typeface="Arial" pitchFamily="34" charset="0"/>
                <a:ea typeface="ＭＳ Ｐゴシック" pitchFamily="50" charset="-128"/>
                <a:cs typeface="Arial" pitchFamily="34" charset="0"/>
              </a:rPr>
              <a:t>GZK</a:t>
            </a:r>
            <a:r>
              <a:rPr lang="ja-JP" altLang="en-US" dirty="0" smtClean="0">
                <a:latin typeface="Arial" pitchFamily="34" charset="0"/>
                <a:ea typeface="ＭＳ Ｐゴシック" pitchFamily="50" charset="-128"/>
                <a:cs typeface="Arial" pitchFamily="34" charset="0"/>
              </a:rPr>
              <a:t>構造の高統計測定</a:t>
            </a:r>
            <a:endParaRPr lang="en-US" i="1" dirty="0" smtClean="0">
              <a:solidFill>
                <a:srgbClr val="FF0000"/>
              </a:solidFill>
              <a:latin typeface="Arial" pitchFamily="34" charset="0"/>
              <a:ea typeface="ＭＳ Ｐゴシック" pitchFamily="50" charset="-128"/>
              <a:cs typeface="Arial" pitchFamily="34" charset="0"/>
            </a:endParaRPr>
          </a:p>
        </p:txBody>
      </p:sp>
      <p:sp>
        <p:nvSpPr>
          <p:cNvPr id="28675" name="TextBox 6"/>
          <p:cNvSpPr txBox="1">
            <a:spLocks noChangeArrowheads="1"/>
          </p:cNvSpPr>
          <p:nvPr/>
        </p:nvSpPr>
        <p:spPr bwMode="auto">
          <a:xfrm>
            <a:off x="179388" y="5373688"/>
            <a:ext cx="9721850" cy="584200"/>
          </a:xfrm>
          <a:prstGeom prst="rect">
            <a:avLst/>
          </a:prstGeom>
          <a:noFill/>
          <a:ln w="9525">
            <a:noFill/>
            <a:miter lim="800000"/>
            <a:headEnd/>
            <a:tailEnd/>
          </a:ln>
        </p:spPr>
        <p:txBody>
          <a:bodyPr>
            <a:spAutoFit/>
          </a:bodyPr>
          <a:lstStyle/>
          <a:p>
            <a:r>
              <a:rPr lang="en-US" sz="3200" b="0" dirty="0" smtClean="0">
                <a:solidFill>
                  <a:srgbClr val="000090"/>
                </a:solidFill>
                <a:latin typeface="Arial" pitchFamily="34" charset="0"/>
                <a:cs typeface="Arial" pitchFamily="34" charset="0"/>
              </a:rPr>
              <a:t>E&gt;5</a:t>
            </a:r>
            <a:r>
              <a:rPr lang="en-US" sz="3200" b="0" dirty="0">
                <a:solidFill>
                  <a:srgbClr val="000090"/>
                </a:solidFill>
                <a:latin typeface="Arial" pitchFamily="34" charset="0"/>
                <a:cs typeface="Arial" pitchFamily="34" charset="0"/>
              </a:rPr>
              <a:t>.×</a:t>
            </a:r>
            <a:r>
              <a:rPr lang="en-US" sz="3200" b="0" dirty="0" smtClean="0">
                <a:solidFill>
                  <a:srgbClr val="000090"/>
                </a:solidFill>
                <a:latin typeface="Arial" pitchFamily="34" charset="0"/>
                <a:cs typeface="Arial" pitchFamily="34" charset="0"/>
              </a:rPr>
              <a:t>10</a:t>
            </a:r>
            <a:r>
              <a:rPr lang="en-US" sz="3200" b="0" baseline="30000" dirty="0" smtClean="0">
                <a:solidFill>
                  <a:srgbClr val="000090"/>
                </a:solidFill>
                <a:latin typeface="Arial" pitchFamily="34" charset="0"/>
                <a:cs typeface="Arial" pitchFamily="34" charset="0"/>
              </a:rPr>
              <a:t>19</a:t>
            </a:r>
            <a:r>
              <a:rPr lang="en-US" sz="3200" b="0" dirty="0" smtClean="0">
                <a:solidFill>
                  <a:srgbClr val="000090"/>
                </a:solidFill>
                <a:latin typeface="Arial" pitchFamily="34" charset="0"/>
                <a:cs typeface="Arial" pitchFamily="34" charset="0"/>
              </a:rPr>
              <a:t>eV</a:t>
            </a:r>
            <a:r>
              <a:rPr lang="ja-JP" altLang="en-US" sz="3200" b="0" dirty="0" smtClean="0">
                <a:solidFill>
                  <a:srgbClr val="000090"/>
                </a:solidFill>
                <a:latin typeface="Arial" pitchFamily="34" charset="0"/>
                <a:cs typeface="Arial" pitchFamily="34" charset="0"/>
              </a:rPr>
              <a:t>における物理と天文学</a:t>
            </a:r>
            <a:endParaRPr lang="en-US" sz="3200" b="0" dirty="0">
              <a:solidFill>
                <a:srgbClr val="00009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761761" y="770482"/>
            <a:ext cx="8303040" cy="5630991"/>
            <a:chOff x="840052" y="849704"/>
            <a:chExt cx="9153260" cy="6206733"/>
          </a:xfrm>
        </p:grpSpPr>
        <p:pic>
          <p:nvPicPr>
            <p:cNvPr id="30732"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0052" y="849704"/>
              <a:ext cx="8237288" cy="6206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3516500" y="3730834"/>
              <a:ext cx="1082644" cy="353991"/>
            </a:xfrm>
            <a:prstGeom prst="rect">
              <a:avLst/>
            </a:prstGeom>
            <a:noFill/>
          </p:spPr>
          <p:txBody>
            <a:bodyPr wrap="none">
              <a:spAutoFit/>
            </a:bodyPr>
            <a:lstStyle/>
            <a:p>
              <a:pPr hangingPunct="0">
                <a:lnSpc>
                  <a:spcPct val="93000"/>
                </a:lnSpc>
                <a:buClr>
                  <a:srgbClr val="000000"/>
                </a:buClr>
                <a:buSzPct val="100000"/>
                <a:buFont typeface="Times New Roman" charset="0"/>
                <a:buNone/>
                <a:defRPr/>
              </a:pPr>
              <a:r>
                <a:rPr lang="en-US" sz="1600" b="1" dirty="0">
                  <a:solidFill>
                    <a:schemeClr val="accent6">
                      <a:lumMod val="75000"/>
                    </a:schemeClr>
                  </a:solidFill>
                  <a:latin typeface="Arial" charset="0"/>
                </a:rPr>
                <a:t>1</a:t>
              </a:r>
              <a:r>
                <a:rPr lang="en-US" sz="1600" b="1" baseline="30000" dirty="0">
                  <a:solidFill>
                    <a:schemeClr val="accent6">
                      <a:lumMod val="75000"/>
                    </a:schemeClr>
                  </a:solidFill>
                  <a:latin typeface="Arial" charset="0"/>
                </a:rPr>
                <a:t>st</a:t>
              </a:r>
              <a:r>
                <a:rPr lang="en-US" sz="1600" b="1" dirty="0">
                  <a:solidFill>
                    <a:schemeClr val="accent6">
                      <a:lumMod val="75000"/>
                    </a:schemeClr>
                  </a:solidFill>
                  <a:latin typeface="Arial" charset="0"/>
                </a:rPr>
                <a:t> Knee</a:t>
              </a:r>
            </a:p>
          </p:txBody>
        </p:sp>
        <p:sp>
          <p:nvSpPr>
            <p:cNvPr id="15" name="TextBox 14"/>
            <p:cNvSpPr txBox="1"/>
            <p:nvPr/>
          </p:nvSpPr>
          <p:spPr>
            <a:xfrm>
              <a:off x="7097796" y="3654639"/>
              <a:ext cx="1133442" cy="353991"/>
            </a:xfrm>
            <a:prstGeom prst="rect">
              <a:avLst/>
            </a:prstGeom>
            <a:noFill/>
          </p:spPr>
          <p:txBody>
            <a:bodyPr wrap="none">
              <a:spAutoFit/>
            </a:bodyPr>
            <a:lstStyle/>
            <a:p>
              <a:pPr hangingPunct="0">
                <a:lnSpc>
                  <a:spcPct val="93000"/>
                </a:lnSpc>
                <a:buClr>
                  <a:srgbClr val="000000"/>
                </a:buClr>
                <a:buSzPct val="100000"/>
                <a:buFont typeface="Times New Roman" charset="0"/>
                <a:buNone/>
                <a:defRPr/>
              </a:pPr>
              <a:r>
                <a:rPr lang="en-US" sz="1600" b="1" dirty="0">
                  <a:solidFill>
                    <a:schemeClr val="accent6">
                      <a:lumMod val="75000"/>
                    </a:schemeClr>
                  </a:solidFill>
                  <a:latin typeface="Arial" charset="0"/>
                </a:rPr>
                <a:t>2</a:t>
              </a:r>
              <a:r>
                <a:rPr lang="en-US" sz="1600" b="1" baseline="30000" dirty="0">
                  <a:solidFill>
                    <a:schemeClr val="accent6">
                      <a:lumMod val="75000"/>
                    </a:schemeClr>
                  </a:solidFill>
                  <a:latin typeface="Arial" charset="0"/>
                </a:rPr>
                <a:t>nd</a:t>
              </a:r>
              <a:r>
                <a:rPr lang="en-US" sz="1600" b="1" dirty="0">
                  <a:solidFill>
                    <a:schemeClr val="accent6">
                      <a:lumMod val="75000"/>
                    </a:schemeClr>
                  </a:solidFill>
                  <a:latin typeface="Arial" charset="0"/>
                </a:rPr>
                <a:t> Knee</a:t>
              </a:r>
            </a:p>
          </p:txBody>
        </p:sp>
        <p:sp>
          <p:nvSpPr>
            <p:cNvPr id="16" name="TextBox 15"/>
            <p:cNvSpPr txBox="1"/>
            <p:nvPr/>
          </p:nvSpPr>
          <p:spPr>
            <a:xfrm>
              <a:off x="6335818" y="5483323"/>
              <a:ext cx="812776" cy="353991"/>
            </a:xfrm>
            <a:prstGeom prst="rect">
              <a:avLst/>
            </a:prstGeom>
            <a:noFill/>
          </p:spPr>
          <p:txBody>
            <a:bodyPr wrap="none">
              <a:spAutoFit/>
            </a:bodyPr>
            <a:lstStyle/>
            <a:p>
              <a:pPr hangingPunct="0">
                <a:lnSpc>
                  <a:spcPct val="93000"/>
                </a:lnSpc>
                <a:buClr>
                  <a:srgbClr val="000000"/>
                </a:buClr>
                <a:buSzPct val="100000"/>
                <a:buFont typeface="Times New Roman" charset="0"/>
                <a:buNone/>
                <a:defRPr/>
              </a:pPr>
              <a:r>
                <a:rPr lang="en-US" sz="1600" b="1" dirty="0">
                  <a:solidFill>
                    <a:schemeClr val="accent6">
                      <a:lumMod val="75000"/>
                    </a:schemeClr>
                  </a:solidFill>
                  <a:latin typeface="Arial" charset="0"/>
                </a:rPr>
                <a:t>Ankle</a:t>
              </a:r>
            </a:p>
          </p:txBody>
        </p:sp>
        <p:sp>
          <p:nvSpPr>
            <p:cNvPr id="17" name="TextBox 16"/>
            <p:cNvSpPr txBox="1"/>
            <p:nvPr/>
          </p:nvSpPr>
          <p:spPr>
            <a:xfrm>
              <a:off x="8316961" y="4084825"/>
              <a:ext cx="1676351" cy="1111311"/>
            </a:xfrm>
            <a:prstGeom prst="rect">
              <a:avLst/>
            </a:prstGeom>
            <a:noFill/>
          </p:spPr>
          <p:txBody>
            <a:bodyPr>
              <a:spAutoFit/>
            </a:bodyPr>
            <a:lstStyle/>
            <a:p>
              <a:pPr hangingPunct="0">
                <a:lnSpc>
                  <a:spcPct val="93000"/>
                </a:lnSpc>
                <a:buClr>
                  <a:srgbClr val="000000"/>
                </a:buClr>
                <a:buSzPct val="100000"/>
                <a:buFont typeface="Times New Roman" pitchFamily="18" charset="0"/>
                <a:buNone/>
              </a:pPr>
              <a:r>
                <a:rPr lang="en-US" sz="1600" b="1">
                  <a:solidFill>
                    <a:srgbClr val="22228B"/>
                  </a:solidFill>
                </a:rPr>
                <a:t>HE flux suppression (GZK?)</a:t>
              </a:r>
            </a:p>
            <a:p>
              <a:pPr hangingPunct="0">
                <a:lnSpc>
                  <a:spcPct val="93000"/>
                </a:lnSpc>
                <a:buClr>
                  <a:srgbClr val="000000"/>
                </a:buClr>
                <a:buSzPct val="100000"/>
                <a:buFont typeface="Times New Roman" pitchFamily="18" charset="0"/>
                <a:buNone/>
              </a:pPr>
              <a:endParaRPr lang="en-US" sz="1600" b="1">
                <a:solidFill>
                  <a:srgbClr val="22228B"/>
                </a:solidFill>
              </a:endParaRPr>
            </a:p>
          </p:txBody>
        </p:sp>
        <p:cxnSp>
          <p:nvCxnSpPr>
            <p:cNvPr id="19" name="Straight Arrow Connector 18"/>
            <p:cNvCxnSpPr/>
            <p:nvPr/>
          </p:nvCxnSpPr>
          <p:spPr bwMode="auto">
            <a:xfrm rot="5400000" flipH="1" flipV="1">
              <a:off x="4202285" y="3475261"/>
              <a:ext cx="304781" cy="152396"/>
            </a:xfrm>
            <a:prstGeom prst="straightConnector1">
              <a:avLst/>
            </a:prstGeom>
            <a:solidFill>
              <a:srgbClr val="00B8FF"/>
            </a:solidFill>
            <a:ln w="34925" cap="flat" cmpd="sng" algn="ctr">
              <a:solidFill>
                <a:schemeClr val="accent6">
                  <a:lumMod val="75000"/>
                </a:schemeClr>
              </a:solidFill>
              <a:prstDash val="solid"/>
              <a:round/>
              <a:headEnd type="none" w="med" len="med"/>
              <a:tailEnd type="arrow"/>
            </a:ln>
            <a:effectLst/>
          </p:spPr>
        </p:cxnSp>
        <p:cxnSp>
          <p:nvCxnSpPr>
            <p:cNvPr id="20" name="Straight Arrow Connector 19"/>
            <p:cNvCxnSpPr/>
            <p:nvPr/>
          </p:nvCxnSpPr>
          <p:spPr bwMode="auto">
            <a:xfrm rot="5400000" flipH="1" flipV="1">
              <a:off x="6716812" y="5303945"/>
              <a:ext cx="304781" cy="152396"/>
            </a:xfrm>
            <a:prstGeom prst="straightConnector1">
              <a:avLst/>
            </a:prstGeom>
            <a:solidFill>
              <a:srgbClr val="00B8FF"/>
            </a:solidFill>
            <a:ln w="34925" cap="flat" cmpd="sng" algn="ctr">
              <a:solidFill>
                <a:schemeClr val="accent6">
                  <a:lumMod val="75000"/>
                </a:schemeClr>
              </a:solidFill>
              <a:prstDash val="solid"/>
              <a:round/>
              <a:headEnd type="none" w="med" len="med"/>
              <a:tailEnd type="arrow"/>
            </a:ln>
            <a:effectLst/>
          </p:spPr>
        </p:cxnSp>
        <p:cxnSp>
          <p:nvCxnSpPr>
            <p:cNvPr id="21" name="Straight Arrow Connector 20"/>
            <p:cNvCxnSpPr>
              <a:stCxn id="15" idx="1"/>
            </p:cNvCxnSpPr>
            <p:nvPr/>
          </p:nvCxnSpPr>
          <p:spPr bwMode="auto">
            <a:xfrm rot="10800000" flipV="1">
              <a:off x="6488213" y="3832428"/>
              <a:ext cx="609582" cy="480983"/>
            </a:xfrm>
            <a:prstGeom prst="straightConnector1">
              <a:avLst/>
            </a:prstGeom>
            <a:solidFill>
              <a:srgbClr val="00B8FF"/>
            </a:solidFill>
            <a:ln w="34925" cap="flat" cmpd="sng" algn="ctr">
              <a:solidFill>
                <a:schemeClr val="accent6">
                  <a:lumMod val="75000"/>
                </a:schemeClr>
              </a:solidFill>
              <a:prstDash val="solid"/>
              <a:round/>
              <a:headEnd type="none" w="med" len="med"/>
              <a:tailEnd type="arrow"/>
            </a:ln>
            <a:effectLst/>
          </p:spPr>
        </p:cxnSp>
        <p:cxnSp>
          <p:nvCxnSpPr>
            <p:cNvPr id="25" name="Straight Arrow Connector 24"/>
            <p:cNvCxnSpPr/>
            <p:nvPr/>
          </p:nvCxnSpPr>
          <p:spPr bwMode="auto">
            <a:xfrm rot="5400000">
              <a:off x="8190765" y="4972969"/>
              <a:ext cx="404786" cy="304791"/>
            </a:xfrm>
            <a:prstGeom prst="straightConnector1">
              <a:avLst/>
            </a:prstGeom>
            <a:solidFill>
              <a:srgbClr val="00B8FF"/>
            </a:solidFill>
            <a:ln w="34925" cap="flat" cmpd="sng" algn="ctr">
              <a:solidFill>
                <a:schemeClr val="accent6">
                  <a:lumMod val="75000"/>
                </a:schemeClr>
              </a:solidFill>
              <a:prstDash val="solid"/>
              <a:round/>
              <a:headEnd type="none" w="med" len="med"/>
              <a:tailEnd type="arrow"/>
            </a:ln>
            <a:effectLst/>
          </p:spPr>
        </p:cxnSp>
      </p:grpSp>
      <p:sp>
        <p:nvSpPr>
          <p:cNvPr id="30722" name="Text Box 2"/>
          <p:cNvSpPr txBox="1">
            <a:spLocks noChangeArrowheads="1"/>
          </p:cNvSpPr>
          <p:nvPr/>
        </p:nvSpPr>
        <p:spPr bwMode="auto">
          <a:xfrm>
            <a:off x="355681" y="141135"/>
            <a:ext cx="3549600" cy="393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639" tIns="42452" rIns="81639" bIns="42452">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9pPr>
          </a:lstStyle>
          <a:p>
            <a:pPr eaLnBrk="1" hangingPunct="1">
              <a:buClr>
                <a:srgbClr val="000000"/>
              </a:buClr>
              <a:buSzPct val="100000"/>
              <a:buFont typeface="Times New Roman" pitchFamily="18" charset="0"/>
              <a:buNone/>
            </a:pPr>
            <a:r>
              <a:rPr lang="en-US" sz="2000" b="1">
                <a:solidFill>
                  <a:srgbClr val="FF0000"/>
                </a:solidFill>
                <a:cs typeface="Arial" pitchFamily="34" charset="0"/>
              </a:rPr>
              <a:t>JEM-EUSO EE target region</a:t>
            </a:r>
          </a:p>
        </p:txBody>
      </p:sp>
      <p:grpSp>
        <p:nvGrpSpPr>
          <p:cNvPr id="3" name="Group 11"/>
          <p:cNvGrpSpPr>
            <a:grpSpLocks/>
          </p:cNvGrpSpPr>
          <p:nvPr/>
        </p:nvGrpSpPr>
        <p:grpSpPr bwMode="auto">
          <a:xfrm>
            <a:off x="7129440" y="3081923"/>
            <a:ext cx="1549440" cy="2213513"/>
            <a:chOff x="5649912" y="2635653"/>
            <a:chExt cx="2174004" cy="2439584"/>
          </a:xfrm>
        </p:grpSpPr>
        <p:sp>
          <p:nvSpPr>
            <p:cNvPr id="30729" name="Right Arrow 22"/>
            <p:cNvSpPr>
              <a:spLocks noChangeArrowheads="1"/>
            </p:cNvSpPr>
            <p:nvPr/>
          </p:nvSpPr>
          <p:spPr bwMode="auto">
            <a:xfrm>
              <a:off x="5802312" y="3170237"/>
              <a:ext cx="1981200" cy="228600"/>
            </a:xfrm>
            <a:prstGeom prst="rightArrow">
              <a:avLst>
                <a:gd name="adj1" fmla="val 50000"/>
                <a:gd name="adj2" fmla="val 49994"/>
              </a:avLst>
            </a:prstGeom>
            <a:solidFill>
              <a:srgbClr val="FF6600"/>
            </a:solidFill>
            <a:ln w="9525">
              <a:solidFill>
                <a:schemeClr val="tx1"/>
              </a:solidFill>
              <a:round/>
              <a:headEnd/>
              <a:tailEnd/>
            </a:ln>
          </p:spPr>
          <p:txBody>
            <a:bodyPr/>
            <a:lstStyle/>
            <a:p>
              <a:pPr hangingPunct="0">
                <a:lnSpc>
                  <a:spcPct val="93000"/>
                </a:lnSpc>
                <a:buClr>
                  <a:srgbClr val="000000"/>
                </a:buClr>
                <a:buSzPct val="100000"/>
                <a:buFont typeface="Times New Roman" pitchFamily="18" charset="0"/>
                <a:buNone/>
              </a:pPr>
              <a:endParaRPr lang="en-US" sz="1600"/>
            </a:p>
          </p:txBody>
        </p:sp>
        <p:sp>
          <p:nvSpPr>
            <p:cNvPr id="30730" name="TextBox 23"/>
            <p:cNvSpPr txBox="1">
              <a:spLocks noChangeArrowheads="1"/>
            </p:cNvSpPr>
            <p:nvPr/>
          </p:nvSpPr>
          <p:spPr bwMode="auto">
            <a:xfrm>
              <a:off x="6037837" y="2635653"/>
              <a:ext cx="1786079" cy="610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hangingPunct="0">
                <a:lnSpc>
                  <a:spcPct val="93000"/>
                </a:lnSpc>
                <a:buClr>
                  <a:srgbClr val="000000"/>
                </a:buClr>
                <a:buSzPct val="100000"/>
                <a:buFont typeface="Times New Roman" pitchFamily="18" charset="0"/>
                <a:buNone/>
              </a:pPr>
              <a:r>
                <a:rPr lang="en-US" sz="1600" b="1">
                  <a:solidFill>
                    <a:srgbClr val="FF6600"/>
                  </a:solidFill>
                </a:rPr>
                <a:t>JEM-EUSO SCIENCE</a:t>
              </a:r>
            </a:p>
          </p:txBody>
        </p:sp>
        <p:sp>
          <p:nvSpPr>
            <p:cNvPr id="30731" name="Rectangle 25"/>
            <p:cNvSpPr>
              <a:spLocks noChangeArrowheads="1"/>
            </p:cNvSpPr>
            <p:nvPr/>
          </p:nvSpPr>
          <p:spPr bwMode="auto">
            <a:xfrm>
              <a:off x="5649912" y="2789237"/>
              <a:ext cx="76200" cy="2286000"/>
            </a:xfrm>
            <a:prstGeom prst="rect">
              <a:avLst/>
            </a:prstGeom>
            <a:solidFill>
              <a:srgbClr val="FF6600"/>
            </a:solidFill>
            <a:ln w="9525">
              <a:solidFill>
                <a:schemeClr val="tx1"/>
              </a:solidFill>
              <a:round/>
              <a:headEnd/>
              <a:tailEnd/>
            </a:ln>
          </p:spPr>
          <p:txBody>
            <a:bodyPr/>
            <a:lstStyle/>
            <a:p>
              <a:pPr hangingPunct="0">
                <a:lnSpc>
                  <a:spcPct val="93000"/>
                </a:lnSpc>
                <a:buClr>
                  <a:srgbClr val="000000"/>
                </a:buClr>
                <a:buSzPct val="100000"/>
                <a:buFont typeface="Times New Roman" pitchFamily="18" charset="0"/>
                <a:buNone/>
              </a:pPr>
              <a:endParaRPr lang="en-US" sz="1600"/>
            </a:p>
          </p:txBody>
        </p:sp>
      </p:grpSp>
      <p:sp>
        <p:nvSpPr>
          <p:cNvPr id="18" name="TextBox 17"/>
          <p:cNvSpPr txBox="1"/>
          <p:nvPr/>
        </p:nvSpPr>
        <p:spPr>
          <a:xfrm>
            <a:off x="286560" y="6539727"/>
            <a:ext cx="8570880" cy="398586"/>
          </a:xfrm>
          <a:prstGeom prst="rect">
            <a:avLst/>
          </a:prstGeom>
          <a:noFill/>
        </p:spPr>
        <p:txBody>
          <a:bodyPr lIns="82945" tIns="41473" rIns="82945" bIns="41473">
            <a:spAutoFit/>
          </a:bodyPr>
          <a:lstStyle/>
          <a:p>
            <a:pPr algn="ctr" hangingPunct="0">
              <a:lnSpc>
                <a:spcPct val="93000"/>
              </a:lnSpc>
              <a:buClr>
                <a:srgbClr val="000000"/>
              </a:buClr>
              <a:buSzPct val="100000"/>
              <a:buFont typeface="Times New Roman" pitchFamily="18" charset="0"/>
              <a:buNone/>
            </a:pPr>
            <a:r>
              <a:rPr lang="es-MX" sz="1100" b="1">
                <a:solidFill>
                  <a:srgbClr val="3366FF"/>
                </a:solidFill>
                <a:effectLst>
                  <a:outerShdw blurRad="38100" dist="38100" dir="2700000" algn="tl">
                    <a:srgbClr val="C0C0C0"/>
                  </a:outerShdw>
                </a:effectLst>
              </a:rPr>
              <a:t>ICRC 2011 : Beijing : JEM-EUSO									Gustavo Medina-Tanco – ICN-UNAM</a:t>
            </a:r>
          </a:p>
        </p:txBody>
      </p:sp>
      <p:grpSp>
        <p:nvGrpSpPr>
          <p:cNvPr id="4" name="Group 4"/>
          <p:cNvGrpSpPr>
            <a:grpSpLocks/>
          </p:cNvGrpSpPr>
          <p:nvPr/>
        </p:nvGrpSpPr>
        <p:grpSpPr bwMode="auto">
          <a:xfrm>
            <a:off x="6203520" y="2757891"/>
            <a:ext cx="1175040" cy="2537546"/>
            <a:chOff x="6839252" y="3040117"/>
            <a:chExt cx="1295400" cy="2797121"/>
          </a:xfrm>
        </p:grpSpPr>
        <p:sp>
          <p:nvSpPr>
            <p:cNvPr id="30726" name="Rectangle 2"/>
            <p:cNvSpPr>
              <a:spLocks noChangeArrowheads="1"/>
            </p:cNvSpPr>
            <p:nvPr/>
          </p:nvSpPr>
          <p:spPr bwMode="auto">
            <a:xfrm>
              <a:off x="7707313" y="3551238"/>
              <a:ext cx="180975" cy="2286000"/>
            </a:xfrm>
            <a:prstGeom prst="rect">
              <a:avLst/>
            </a:prstGeom>
            <a:solidFill>
              <a:srgbClr val="FF6600">
                <a:alpha val="38039"/>
              </a:srgbClr>
            </a:solidFill>
            <a:ln w="9525">
              <a:solidFill>
                <a:srgbClr val="F23F40"/>
              </a:solidFill>
              <a:round/>
              <a:headEnd/>
              <a:tailEnd/>
            </a:ln>
          </p:spPr>
          <p:txBody>
            <a:bodyPr/>
            <a:lstStyle/>
            <a:p>
              <a:pPr hangingPunct="0">
                <a:lnSpc>
                  <a:spcPct val="93000"/>
                </a:lnSpc>
                <a:buClr>
                  <a:srgbClr val="000000"/>
                </a:buClr>
                <a:buSzPct val="100000"/>
                <a:buFont typeface="Times New Roman" pitchFamily="18" charset="0"/>
                <a:buNone/>
              </a:pPr>
              <a:endParaRPr lang="es-MX" sz="1600"/>
            </a:p>
          </p:txBody>
        </p:sp>
        <p:sp>
          <p:nvSpPr>
            <p:cNvPr id="30727" name="TextBox 23"/>
            <p:cNvSpPr txBox="1">
              <a:spLocks noChangeArrowheads="1"/>
            </p:cNvSpPr>
            <p:nvPr/>
          </p:nvSpPr>
          <p:spPr bwMode="auto">
            <a:xfrm>
              <a:off x="6839252" y="3040117"/>
              <a:ext cx="1295400" cy="353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hangingPunct="0">
                <a:lnSpc>
                  <a:spcPct val="93000"/>
                </a:lnSpc>
                <a:buClr>
                  <a:srgbClr val="000000"/>
                </a:buClr>
                <a:buSzPct val="100000"/>
                <a:buFont typeface="Times New Roman" pitchFamily="18" charset="0"/>
                <a:buNone/>
              </a:pPr>
              <a:r>
                <a:rPr lang="en-US" sz="1600" b="1">
                  <a:solidFill>
                    <a:srgbClr val="FF6600"/>
                  </a:solidFill>
                </a:rPr>
                <a:t>OVERLAP</a:t>
              </a:r>
            </a:p>
          </p:txBody>
        </p:sp>
        <p:cxnSp>
          <p:nvCxnSpPr>
            <p:cNvPr id="30728" name="Straight Connector 3"/>
            <p:cNvCxnSpPr>
              <a:cxnSpLocks noChangeShapeType="1"/>
            </p:cNvCxnSpPr>
            <p:nvPr/>
          </p:nvCxnSpPr>
          <p:spPr bwMode="auto">
            <a:xfrm flipV="1">
              <a:off x="7794652" y="3344917"/>
              <a:ext cx="0" cy="152400"/>
            </a:xfrm>
            <a:prstGeom prst="line">
              <a:avLst/>
            </a:prstGeom>
            <a:noFill/>
            <a:ln w="50800">
              <a:solidFill>
                <a:srgbClr val="FF6600"/>
              </a:solidFill>
              <a:round/>
              <a:headEnd/>
              <a:tailEn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588628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accel="50000" decel="5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descr="latex-image-1.pdf"/>
          <p:cNvPicPr>
            <a:picLocks noChangeAspect="1"/>
          </p:cNvPicPr>
          <p:nvPr/>
        </p:nvPicPr>
        <p:blipFill>
          <a:blip r:embed="rId2" cstate="print"/>
          <a:srcRect/>
          <a:stretch>
            <a:fillRect/>
          </a:stretch>
        </p:blipFill>
        <p:spPr bwMode="auto">
          <a:xfrm>
            <a:off x="1036800" y="2743489"/>
            <a:ext cx="2626560" cy="944739"/>
          </a:xfrm>
          <a:prstGeom prst="rect">
            <a:avLst/>
          </a:prstGeom>
          <a:noFill/>
          <a:ln w="9525">
            <a:noFill/>
            <a:miter lim="800000"/>
            <a:headEnd/>
            <a:tailEnd/>
          </a:ln>
        </p:spPr>
      </p:pic>
      <p:sp>
        <p:nvSpPr>
          <p:cNvPr id="49154" name="TextBox 10"/>
          <p:cNvSpPr txBox="1">
            <a:spLocks noChangeArrowheads="1"/>
          </p:cNvSpPr>
          <p:nvPr/>
        </p:nvSpPr>
        <p:spPr bwMode="auto">
          <a:xfrm>
            <a:off x="636480" y="1839074"/>
            <a:ext cx="2662232" cy="341391"/>
          </a:xfrm>
          <a:prstGeom prst="rect">
            <a:avLst/>
          </a:prstGeom>
          <a:noFill/>
          <a:ln w="9525">
            <a:noFill/>
            <a:miter lim="800000"/>
            <a:headEnd/>
            <a:tailEnd/>
          </a:ln>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s-MX">
                <a:solidFill>
                  <a:srgbClr val="0000FF"/>
                </a:solidFill>
              </a:rPr>
              <a:t>Previous to Auger / HiRes :</a:t>
            </a:r>
          </a:p>
        </p:txBody>
      </p:sp>
      <p:sp>
        <p:nvSpPr>
          <p:cNvPr id="49155" name="Text Box 1"/>
          <p:cNvSpPr txBox="1">
            <a:spLocks noChangeArrowheads="1"/>
          </p:cNvSpPr>
          <p:nvPr/>
        </p:nvSpPr>
        <p:spPr bwMode="auto">
          <a:xfrm>
            <a:off x="355680" y="318274"/>
            <a:ext cx="4423680" cy="374439"/>
          </a:xfrm>
          <a:prstGeom prst="rect">
            <a:avLst/>
          </a:prstGeom>
          <a:noFill/>
          <a:ln w="9525">
            <a:noFill/>
            <a:round/>
            <a:headEnd/>
            <a:tailEnd/>
          </a:ln>
        </p:spPr>
        <p:txBody>
          <a:bodyPr lIns="81631" tIns="42448" rIns="81631" bIns="42448">
            <a:spAutoFit/>
          </a:bodyPr>
          <a:lstStyle/>
          <a:p>
            <a:pPr>
              <a:lnSpc>
                <a:spcPct val="93000"/>
              </a:lnSpc>
              <a:spcBef>
                <a:spcPts val="1361"/>
              </a:spcBef>
              <a:buClr>
                <a:srgbClr val="000000"/>
              </a:buClr>
              <a:buSzPct val="100000"/>
              <a:tabLst>
                <a:tab pos="0" algn="l"/>
                <a:tab pos="375846" algn="l"/>
                <a:tab pos="751691" algn="l"/>
                <a:tab pos="1127537" algn="l"/>
                <a:tab pos="1503382" algn="l"/>
                <a:tab pos="1880668" algn="l"/>
                <a:tab pos="2256514" algn="l"/>
                <a:tab pos="2632359" algn="l"/>
                <a:tab pos="3008205" algn="l"/>
                <a:tab pos="3385490" algn="l"/>
                <a:tab pos="3761336" algn="l"/>
                <a:tab pos="4137182" algn="l"/>
                <a:tab pos="4513027" algn="l"/>
                <a:tab pos="4890312" algn="l"/>
                <a:tab pos="5266158" algn="l"/>
                <a:tab pos="5642003" algn="l"/>
                <a:tab pos="6017849" algn="l"/>
                <a:tab pos="6395135" algn="l"/>
                <a:tab pos="6770980" algn="l"/>
                <a:tab pos="7146826" algn="l"/>
                <a:tab pos="7522671" algn="l"/>
              </a:tabLst>
            </a:pPr>
            <a:r>
              <a:rPr lang="en-GB" altLang="ja-JP" sz="2000" b="1" dirty="0">
                <a:solidFill>
                  <a:srgbClr val="FF0000"/>
                </a:solidFill>
                <a:latin typeface="Arial Rounded MT Bold" pitchFamily="34" charset="0"/>
              </a:rPr>
              <a:t>UHECR status in just one word</a:t>
            </a:r>
          </a:p>
        </p:txBody>
      </p:sp>
      <p:sp>
        <p:nvSpPr>
          <p:cNvPr id="49156" name="Text Box 38"/>
          <p:cNvSpPr txBox="1">
            <a:spLocks noChangeArrowheads="1"/>
          </p:cNvSpPr>
          <p:nvPr/>
        </p:nvSpPr>
        <p:spPr bwMode="auto">
          <a:xfrm>
            <a:off x="7119361" y="6536847"/>
            <a:ext cx="1778031" cy="246211"/>
          </a:xfrm>
          <a:prstGeom prst="rect">
            <a:avLst/>
          </a:prstGeom>
          <a:noFill/>
          <a:ln w="9525">
            <a:noFill/>
            <a:miter lim="800000"/>
            <a:headEnd/>
            <a:tailEnd/>
          </a:ln>
        </p:spPr>
        <p:txBody>
          <a:bodyPr wrap="none" lIns="91430" tIns="45715" rIns="91430" bIns="45715">
            <a:spAutoFit/>
          </a:bodyPr>
          <a:lstStyle/>
          <a:p>
            <a:r>
              <a:rPr lang="en-US" sz="1000" b="1" dirty="0">
                <a:solidFill>
                  <a:srgbClr val="0000FF"/>
                </a:solidFill>
              </a:rPr>
              <a:t>G. Medina </a:t>
            </a:r>
            <a:r>
              <a:rPr lang="en-US" sz="1000" b="1" dirty="0" err="1">
                <a:solidFill>
                  <a:srgbClr val="0000FF"/>
                </a:solidFill>
              </a:rPr>
              <a:t>Tanco</a:t>
            </a:r>
            <a:r>
              <a:rPr lang="en-US" sz="1000" b="1" dirty="0">
                <a:solidFill>
                  <a:srgbClr val="0000FF"/>
                </a:solidFill>
              </a:rPr>
              <a:t> - ICN/UNAM</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3</a:t>
            </a:r>
            <a:r>
              <a:rPr lang="ja-JP" altLang="en-US" dirty="0" smtClean="0"/>
              <a:t>人の巨人</a:t>
            </a:r>
            <a:r>
              <a:rPr kumimoji="1" lang="en-US" altLang="ja-JP" dirty="0" smtClean="0"/>
              <a:t/>
            </a:r>
            <a:br>
              <a:rPr kumimoji="1" lang="en-US" altLang="ja-JP" dirty="0" smtClean="0"/>
            </a:br>
            <a:r>
              <a:rPr lang="en-US" altLang="ja-JP" sz="3600" dirty="0" smtClean="0"/>
              <a:t>John </a:t>
            </a:r>
            <a:r>
              <a:rPr lang="en-US" altLang="ja-JP" sz="3600" dirty="0" err="1" smtClean="0"/>
              <a:t>Linsley</a:t>
            </a:r>
            <a:r>
              <a:rPr lang="en-US" altLang="ja-JP" sz="3600" dirty="0" smtClean="0"/>
              <a:t>, </a:t>
            </a:r>
            <a:r>
              <a:rPr lang="en-US" altLang="ja-JP" sz="3600" dirty="0" err="1" smtClean="0"/>
              <a:t>Livio</a:t>
            </a:r>
            <a:r>
              <a:rPr lang="en-US" altLang="ja-JP" sz="3600" dirty="0" smtClean="0"/>
              <a:t> </a:t>
            </a:r>
            <a:r>
              <a:rPr lang="en-US" altLang="ja-JP" sz="3600" dirty="0" err="1" smtClean="0"/>
              <a:t>Scarsi</a:t>
            </a:r>
            <a:r>
              <a:rPr lang="en-US" altLang="ja-JP" sz="3600" dirty="0" smtClean="0"/>
              <a:t>, and </a:t>
            </a:r>
            <a:r>
              <a:rPr lang="ja-JP" altLang="en-US" sz="3600" dirty="0" smtClean="0"/>
              <a:t>高橋義幸</a:t>
            </a:r>
            <a:endParaRPr kumimoji="1" lang="ja-JP" altLang="en-US" sz="3600" dirty="0"/>
          </a:p>
        </p:txBody>
      </p:sp>
      <p:pic>
        <p:nvPicPr>
          <p:cNvPr id="4" name="Picture 3"/>
          <p:cNvPicPr>
            <a:picLocks noGrp="1" noChangeAspect="1" noChangeArrowheads="1"/>
          </p:cNvPicPr>
          <p:nvPr>
            <p:ph idx="1"/>
          </p:nvPr>
        </p:nvPicPr>
        <p:blipFill>
          <a:blip r:embed="rId2" cstate="print"/>
          <a:srcRect/>
          <a:stretch>
            <a:fillRect/>
          </a:stretch>
        </p:blipFill>
        <p:spPr bwMode="auto">
          <a:xfrm>
            <a:off x="395536" y="1628800"/>
            <a:ext cx="3371257" cy="4525963"/>
          </a:xfrm>
          <a:prstGeom prst="rect">
            <a:avLst/>
          </a:prstGeom>
          <a:noFill/>
          <a:ln w="9525">
            <a:noFill/>
            <a:miter lim="800000"/>
            <a:headEnd/>
            <a:tailEnd/>
          </a:ln>
        </p:spPr>
      </p:pic>
      <p:pic>
        <p:nvPicPr>
          <p:cNvPr id="5" name="図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1591949"/>
            <a:ext cx="3672409" cy="4553157"/>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descr="latex-image-1.pdf"/>
          <p:cNvPicPr>
            <a:picLocks noChangeAspect="1"/>
          </p:cNvPicPr>
          <p:nvPr/>
        </p:nvPicPr>
        <p:blipFill>
          <a:blip r:embed="rId2" cstate="print"/>
          <a:srcRect/>
          <a:stretch>
            <a:fillRect/>
          </a:stretch>
        </p:blipFill>
        <p:spPr bwMode="auto">
          <a:xfrm>
            <a:off x="1036800" y="2743489"/>
            <a:ext cx="2626560" cy="944739"/>
          </a:xfrm>
          <a:prstGeom prst="rect">
            <a:avLst/>
          </a:prstGeom>
          <a:noFill/>
          <a:ln w="9525">
            <a:noFill/>
            <a:miter lim="800000"/>
            <a:headEnd/>
            <a:tailEnd/>
          </a:ln>
        </p:spPr>
      </p:pic>
      <p:pic>
        <p:nvPicPr>
          <p:cNvPr id="50178" name="Picture 5" descr="latex-image-1.pdf"/>
          <p:cNvPicPr>
            <a:picLocks noChangeAspect="1"/>
          </p:cNvPicPr>
          <p:nvPr/>
        </p:nvPicPr>
        <p:blipFill>
          <a:blip r:embed="rId2" cstate="print"/>
          <a:srcRect/>
          <a:stretch>
            <a:fillRect/>
          </a:stretch>
        </p:blipFill>
        <p:spPr bwMode="auto">
          <a:xfrm>
            <a:off x="5677920" y="2760770"/>
            <a:ext cx="2626560" cy="944739"/>
          </a:xfrm>
          <a:prstGeom prst="rect">
            <a:avLst/>
          </a:prstGeom>
          <a:noFill/>
          <a:ln w="9525">
            <a:noFill/>
            <a:miter lim="800000"/>
            <a:headEnd/>
            <a:tailEnd/>
          </a:ln>
        </p:spPr>
      </p:pic>
      <p:cxnSp>
        <p:nvCxnSpPr>
          <p:cNvPr id="50179" name="Straight Connector 7"/>
          <p:cNvCxnSpPr>
            <a:cxnSpLocks noChangeShapeType="1"/>
          </p:cNvCxnSpPr>
          <p:nvPr/>
        </p:nvCxnSpPr>
        <p:spPr bwMode="auto">
          <a:xfrm flipV="1">
            <a:off x="5608800" y="3290746"/>
            <a:ext cx="760320" cy="414764"/>
          </a:xfrm>
          <a:prstGeom prst="line">
            <a:avLst/>
          </a:prstGeom>
          <a:noFill/>
          <a:ln w="50800">
            <a:solidFill>
              <a:srgbClr val="FF0000"/>
            </a:solidFill>
            <a:round/>
            <a:headEnd/>
            <a:tailEnd/>
          </a:ln>
        </p:spPr>
      </p:cxnSp>
      <p:cxnSp>
        <p:nvCxnSpPr>
          <p:cNvPr id="50180" name="Straight Connector 8"/>
          <p:cNvCxnSpPr>
            <a:cxnSpLocks noChangeShapeType="1"/>
          </p:cNvCxnSpPr>
          <p:nvPr/>
        </p:nvCxnSpPr>
        <p:spPr bwMode="auto">
          <a:xfrm>
            <a:off x="5608800" y="3290746"/>
            <a:ext cx="760320" cy="414764"/>
          </a:xfrm>
          <a:prstGeom prst="line">
            <a:avLst/>
          </a:prstGeom>
          <a:noFill/>
          <a:ln w="50800">
            <a:solidFill>
              <a:srgbClr val="FF0000"/>
            </a:solidFill>
            <a:round/>
            <a:headEnd/>
            <a:tailEnd/>
          </a:ln>
        </p:spPr>
      </p:cxnSp>
      <p:sp>
        <p:nvSpPr>
          <p:cNvPr id="50181" name="TextBox 9"/>
          <p:cNvSpPr txBox="1">
            <a:spLocks noChangeArrowheads="1"/>
          </p:cNvSpPr>
          <p:nvPr/>
        </p:nvSpPr>
        <p:spPr bwMode="auto">
          <a:xfrm>
            <a:off x="5263201" y="3636383"/>
            <a:ext cx="911520" cy="504053"/>
          </a:xfrm>
          <a:prstGeom prst="rect">
            <a:avLst/>
          </a:prstGeom>
          <a:noFill/>
          <a:ln w="9525">
            <a:noFill/>
            <a:miter lim="800000"/>
            <a:headEnd/>
            <a:tailEnd/>
          </a:ln>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s-MX" sz="2900" dirty="0">
                <a:solidFill>
                  <a:srgbClr val="FF0000"/>
                </a:solidFill>
                <a:latin typeface="Times New Roman" pitchFamily="18" charset="0"/>
                <a:cs typeface="Times New Roman" pitchFamily="18" charset="0"/>
              </a:rPr>
              <a:t>1000</a:t>
            </a:r>
          </a:p>
        </p:txBody>
      </p:sp>
      <p:sp>
        <p:nvSpPr>
          <p:cNvPr id="50182" name="TextBox 10"/>
          <p:cNvSpPr txBox="1">
            <a:spLocks noChangeArrowheads="1"/>
          </p:cNvSpPr>
          <p:nvPr/>
        </p:nvSpPr>
        <p:spPr bwMode="auto">
          <a:xfrm>
            <a:off x="637920" y="1839074"/>
            <a:ext cx="2662232" cy="341391"/>
          </a:xfrm>
          <a:prstGeom prst="rect">
            <a:avLst/>
          </a:prstGeom>
          <a:noFill/>
          <a:ln w="9525">
            <a:noFill/>
            <a:miter lim="800000"/>
            <a:headEnd/>
            <a:tailEnd/>
          </a:ln>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s-MX">
                <a:solidFill>
                  <a:srgbClr val="0000FF"/>
                </a:solidFill>
              </a:rPr>
              <a:t>Previous to Auger / HiRes :</a:t>
            </a:r>
          </a:p>
        </p:txBody>
      </p:sp>
      <p:sp>
        <p:nvSpPr>
          <p:cNvPr id="50183" name="Right Arrow 11"/>
          <p:cNvSpPr>
            <a:spLocks noChangeArrowheads="1"/>
          </p:cNvSpPr>
          <p:nvPr/>
        </p:nvSpPr>
        <p:spPr bwMode="auto">
          <a:xfrm>
            <a:off x="4157280" y="3083364"/>
            <a:ext cx="1036800" cy="276509"/>
          </a:xfrm>
          <a:prstGeom prst="rightArrow">
            <a:avLst>
              <a:gd name="adj1" fmla="val 50000"/>
              <a:gd name="adj2" fmla="val 50000"/>
            </a:avLst>
          </a:prstGeom>
          <a:solidFill>
            <a:srgbClr val="00B8FF"/>
          </a:solidFill>
          <a:ln w="9525">
            <a:solidFill>
              <a:schemeClr val="tx1"/>
            </a:solidFill>
            <a:round/>
            <a:headEnd/>
            <a:tailEnd/>
          </a:ln>
        </p:spPr>
        <p:txBody>
          <a:bodyPr lIns="82945" tIns="41473" rIns="82945" bIns="41473"/>
          <a:lstStyle/>
          <a:p>
            <a:pPr hangingPunct="0">
              <a:lnSpc>
                <a:spcPct val="93000"/>
              </a:lnSpc>
              <a:buClr>
                <a:srgbClr val="000000"/>
              </a:buClr>
              <a:buSzPct val="100000"/>
              <a:buFont typeface="Times New Roman" pitchFamily="18" charset="0"/>
              <a:buNone/>
            </a:pPr>
            <a:endParaRPr lang="es-MX" sz="1600" dirty="0"/>
          </a:p>
        </p:txBody>
      </p:sp>
      <p:sp>
        <p:nvSpPr>
          <p:cNvPr id="50184" name="TextBox 12"/>
          <p:cNvSpPr txBox="1">
            <a:spLocks noChangeArrowheads="1"/>
          </p:cNvSpPr>
          <p:nvPr/>
        </p:nvSpPr>
        <p:spPr bwMode="auto">
          <a:xfrm>
            <a:off x="5332321" y="1839074"/>
            <a:ext cx="2480451" cy="341391"/>
          </a:xfrm>
          <a:prstGeom prst="rect">
            <a:avLst/>
          </a:prstGeom>
          <a:noFill/>
          <a:ln w="9525">
            <a:noFill/>
            <a:miter lim="800000"/>
            <a:headEnd/>
            <a:tailEnd/>
          </a:ln>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s-MX">
                <a:solidFill>
                  <a:srgbClr val="0000FF"/>
                </a:solidFill>
              </a:rPr>
              <a:t>Key Auger / HiRes result:</a:t>
            </a:r>
          </a:p>
        </p:txBody>
      </p:sp>
      <p:sp>
        <p:nvSpPr>
          <p:cNvPr id="50185" name="Text Box 1"/>
          <p:cNvSpPr txBox="1">
            <a:spLocks noChangeArrowheads="1"/>
          </p:cNvSpPr>
          <p:nvPr/>
        </p:nvSpPr>
        <p:spPr bwMode="auto">
          <a:xfrm>
            <a:off x="355680" y="318274"/>
            <a:ext cx="4423680" cy="374439"/>
          </a:xfrm>
          <a:prstGeom prst="rect">
            <a:avLst/>
          </a:prstGeom>
          <a:noFill/>
          <a:ln w="9525">
            <a:noFill/>
            <a:round/>
            <a:headEnd/>
            <a:tailEnd/>
          </a:ln>
        </p:spPr>
        <p:txBody>
          <a:bodyPr lIns="81631" tIns="42448" rIns="81631" bIns="42448">
            <a:spAutoFit/>
          </a:bodyPr>
          <a:lstStyle/>
          <a:p>
            <a:pPr>
              <a:lnSpc>
                <a:spcPct val="93000"/>
              </a:lnSpc>
              <a:spcBef>
                <a:spcPts val="1361"/>
              </a:spcBef>
              <a:buClr>
                <a:srgbClr val="000000"/>
              </a:buClr>
              <a:buSzPct val="100000"/>
              <a:tabLst>
                <a:tab pos="0" algn="l"/>
                <a:tab pos="375846" algn="l"/>
                <a:tab pos="751691" algn="l"/>
                <a:tab pos="1127537" algn="l"/>
                <a:tab pos="1503382" algn="l"/>
                <a:tab pos="1880668" algn="l"/>
                <a:tab pos="2256514" algn="l"/>
                <a:tab pos="2632359" algn="l"/>
                <a:tab pos="3008205" algn="l"/>
                <a:tab pos="3385490" algn="l"/>
                <a:tab pos="3761336" algn="l"/>
                <a:tab pos="4137182" algn="l"/>
                <a:tab pos="4513027" algn="l"/>
                <a:tab pos="4890312" algn="l"/>
                <a:tab pos="5266158" algn="l"/>
                <a:tab pos="5642003" algn="l"/>
                <a:tab pos="6017849" algn="l"/>
                <a:tab pos="6395135" algn="l"/>
                <a:tab pos="6770980" algn="l"/>
                <a:tab pos="7146826" algn="l"/>
                <a:tab pos="7522671" algn="l"/>
              </a:tabLst>
            </a:pPr>
            <a:r>
              <a:rPr lang="en-GB" altLang="ja-JP" sz="2000" b="1" dirty="0">
                <a:solidFill>
                  <a:srgbClr val="FF0000"/>
                </a:solidFill>
                <a:latin typeface="Arial Rounded MT Bold" pitchFamily="34" charset="0"/>
              </a:rPr>
              <a:t>UHECR status in just one word</a:t>
            </a:r>
          </a:p>
        </p:txBody>
      </p:sp>
      <p:sp>
        <p:nvSpPr>
          <p:cNvPr id="50186" name="Text Box 38"/>
          <p:cNvSpPr txBox="1">
            <a:spLocks noChangeArrowheads="1"/>
          </p:cNvSpPr>
          <p:nvPr/>
        </p:nvSpPr>
        <p:spPr bwMode="auto">
          <a:xfrm>
            <a:off x="7119361" y="6536847"/>
            <a:ext cx="1778031" cy="246211"/>
          </a:xfrm>
          <a:prstGeom prst="rect">
            <a:avLst/>
          </a:prstGeom>
          <a:noFill/>
          <a:ln w="9525">
            <a:noFill/>
            <a:miter lim="800000"/>
            <a:headEnd/>
            <a:tailEnd/>
          </a:ln>
        </p:spPr>
        <p:txBody>
          <a:bodyPr wrap="none" lIns="91430" tIns="45715" rIns="91430" bIns="45715">
            <a:spAutoFit/>
          </a:bodyPr>
          <a:lstStyle/>
          <a:p>
            <a:r>
              <a:rPr lang="en-US" sz="1000" b="1" dirty="0">
                <a:solidFill>
                  <a:srgbClr val="0000FF"/>
                </a:solidFill>
              </a:rPr>
              <a:t>G. Medina </a:t>
            </a:r>
            <a:r>
              <a:rPr lang="en-US" sz="1000" b="1" dirty="0" err="1">
                <a:solidFill>
                  <a:srgbClr val="0000FF"/>
                </a:solidFill>
              </a:rPr>
              <a:t>Tanco</a:t>
            </a:r>
            <a:r>
              <a:rPr lang="en-US" sz="1000" b="1" dirty="0">
                <a:solidFill>
                  <a:srgbClr val="0000FF"/>
                </a:solidFill>
              </a:rPr>
              <a:t> - ICN/UNAM</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2"/>
          <p:cNvSpPr txBox="1">
            <a:spLocks noChangeArrowheads="1"/>
          </p:cNvSpPr>
          <p:nvPr/>
        </p:nvSpPr>
        <p:spPr bwMode="auto">
          <a:xfrm>
            <a:off x="355680" y="318275"/>
            <a:ext cx="2612090" cy="341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n-US" altLang="ja-JP">
                <a:solidFill>
                  <a:srgbClr val="FF0000"/>
                </a:solidFill>
                <a:latin typeface="Arial Rounded MT Bold" pitchFamily="34" charset="0"/>
              </a:rPr>
              <a:t>JEM-EUSO uniquenes</a:t>
            </a:r>
          </a:p>
        </p:txBody>
      </p:sp>
      <p:sp>
        <p:nvSpPr>
          <p:cNvPr id="32771" name="TextBox 5"/>
          <p:cNvSpPr txBox="1">
            <a:spLocks noChangeArrowheads="1"/>
          </p:cNvSpPr>
          <p:nvPr/>
        </p:nvSpPr>
        <p:spPr bwMode="auto">
          <a:xfrm>
            <a:off x="378721" y="733038"/>
            <a:ext cx="3406217" cy="341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n-GB" altLang="ja-JP">
                <a:solidFill>
                  <a:srgbClr val="0000FF"/>
                </a:solidFill>
              </a:rPr>
              <a:t>Large exposure + Full-sky coverage</a:t>
            </a:r>
          </a:p>
        </p:txBody>
      </p:sp>
      <p:pic>
        <p:nvPicPr>
          <p:cNvPr id="9" name="Picture 3"/>
          <p:cNvPicPr>
            <a:picLocks noChangeAspect="1" noChangeArrowheads="1"/>
          </p:cNvPicPr>
          <p:nvPr/>
        </p:nvPicPr>
        <p:blipFill>
          <a:blip r:embed="rId2" cstate="print"/>
          <a:srcRect/>
          <a:stretch>
            <a:fillRect/>
          </a:stretch>
        </p:blipFill>
        <p:spPr bwMode="auto">
          <a:xfrm>
            <a:off x="701281" y="1147801"/>
            <a:ext cx="7823520" cy="54884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cxnSp>
        <p:nvCxnSpPr>
          <p:cNvPr id="32773" name="Straight Arrow Connector 7"/>
          <p:cNvCxnSpPr>
            <a:cxnSpLocks noChangeShapeType="1"/>
          </p:cNvCxnSpPr>
          <p:nvPr/>
        </p:nvCxnSpPr>
        <p:spPr bwMode="auto">
          <a:xfrm>
            <a:off x="1546560" y="2315763"/>
            <a:ext cx="1105920" cy="1441"/>
          </a:xfrm>
          <a:prstGeom prst="straightConnector1">
            <a:avLst/>
          </a:prstGeom>
          <a:noFill/>
          <a:ln w="79375">
            <a:solidFill>
              <a:srgbClr val="FF0000"/>
            </a:solidFill>
            <a:round/>
            <a:headEnd/>
            <a:tailEnd type="arrow" w="med" len="med"/>
          </a:ln>
          <a:extLst>
            <a:ext uri="{909E8E84-426E-40DD-AFC4-6F175D3DCCD1}">
              <a14:hiddenFill xmlns:a14="http://schemas.microsoft.com/office/drawing/2010/main" xmlns="">
                <a:noFill/>
              </a14:hiddenFill>
            </a:ext>
          </a:extLst>
        </p:spPr>
      </p:cxnSp>
      <p:sp>
        <p:nvSpPr>
          <p:cNvPr id="32774" name="Text Box 5"/>
          <p:cNvSpPr txBox="1">
            <a:spLocks noChangeArrowheads="1"/>
          </p:cNvSpPr>
          <p:nvPr/>
        </p:nvSpPr>
        <p:spPr bwMode="auto">
          <a:xfrm>
            <a:off x="2705760" y="2081019"/>
            <a:ext cx="1797120" cy="3413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spAutoFit/>
          </a:bodyPr>
          <a:lstStyle/>
          <a:p>
            <a:pPr eaLnBrk="0" hangingPunct="0">
              <a:lnSpc>
                <a:spcPct val="93000"/>
              </a:lnSpc>
              <a:spcBef>
                <a:spcPct val="50000"/>
              </a:spcBef>
              <a:buClr>
                <a:srgbClr val="000000"/>
              </a:buClr>
              <a:buSzPct val="100000"/>
              <a:buFont typeface="Times New Roman" pitchFamily="18" charset="0"/>
              <a:buNone/>
            </a:pPr>
            <a:r>
              <a:rPr lang="en-GB" altLang="ja-JP" b="1" i="1">
                <a:solidFill>
                  <a:srgbClr val="FF0000"/>
                </a:solidFill>
                <a:latin typeface="Times New Roman" pitchFamily="18" charset="0"/>
              </a:rPr>
              <a:t>10</a:t>
            </a:r>
            <a:r>
              <a:rPr lang="en-GB" altLang="ja-JP" b="1" i="1" baseline="30000">
                <a:solidFill>
                  <a:srgbClr val="FF0000"/>
                </a:solidFill>
                <a:latin typeface="Times New Roman" pitchFamily="18" charset="0"/>
              </a:rPr>
              <a:t>6</a:t>
            </a:r>
            <a:r>
              <a:rPr lang="en-GB" altLang="ja-JP" b="1" i="1">
                <a:solidFill>
                  <a:srgbClr val="FF0000"/>
                </a:solidFill>
                <a:latin typeface="Times New Roman" pitchFamily="18" charset="0"/>
              </a:rPr>
              <a:t> km</a:t>
            </a:r>
            <a:r>
              <a:rPr lang="en-GB" altLang="ja-JP" b="1" i="1" baseline="30000">
                <a:solidFill>
                  <a:srgbClr val="FF0000"/>
                </a:solidFill>
                <a:latin typeface="Times New Roman" pitchFamily="18" charset="0"/>
              </a:rPr>
              <a:t>2</a:t>
            </a:r>
            <a:r>
              <a:rPr lang="en-GB" altLang="ja-JP" b="1" i="1">
                <a:solidFill>
                  <a:srgbClr val="FF0000"/>
                </a:solidFill>
                <a:latin typeface="Times New Roman" pitchFamily="18" charset="0"/>
              </a:rPr>
              <a:t> sr yr</a:t>
            </a:r>
          </a:p>
        </p:txBody>
      </p:sp>
      <p:sp>
        <p:nvSpPr>
          <p:cNvPr id="2" name="Oval 1"/>
          <p:cNvSpPr>
            <a:spLocks noChangeArrowheads="1"/>
          </p:cNvSpPr>
          <p:nvPr/>
        </p:nvSpPr>
        <p:spPr bwMode="auto">
          <a:xfrm>
            <a:off x="5885280" y="2115583"/>
            <a:ext cx="1244160" cy="1175163"/>
          </a:xfrm>
          <a:prstGeom prst="ellipse">
            <a:avLst/>
          </a:prstGeom>
          <a:solidFill>
            <a:srgbClr val="F23F40">
              <a:alpha val="20000"/>
            </a:srgbClr>
          </a:solidFill>
          <a:ln w="63500">
            <a:solidFill>
              <a:srgbClr val="F23F40"/>
            </a:solidFill>
            <a:prstDash val="sysDot"/>
            <a:round/>
            <a:headEnd/>
            <a:tailEnd/>
          </a:ln>
        </p:spPr>
        <p:txBody>
          <a:bodyPr lIns="82945" tIns="41473" rIns="82945" bIns="41473"/>
          <a:lstStyle/>
          <a:p>
            <a:pPr hangingPunct="0">
              <a:lnSpc>
                <a:spcPct val="93000"/>
              </a:lnSpc>
              <a:buClr>
                <a:srgbClr val="000000"/>
              </a:buClr>
              <a:buSzPct val="100000"/>
              <a:buFont typeface="Times New Roman" pitchFamily="18" charset="0"/>
              <a:buNone/>
            </a:pPr>
            <a:endParaRPr lang="es-MX" altLang="ja-JP" sz="1600"/>
          </a:p>
        </p:txBody>
      </p:sp>
      <p:sp>
        <p:nvSpPr>
          <p:cNvPr id="32776" name="Text Box 38"/>
          <p:cNvSpPr txBox="1">
            <a:spLocks noChangeArrowheads="1"/>
          </p:cNvSpPr>
          <p:nvPr/>
        </p:nvSpPr>
        <p:spPr bwMode="auto">
          <a:xfrm>
            <a:off x="7119361" y="6536847"/>
            <a:ext cx="1778031" cy="246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altLang="ja-JP" sz="1000" b="1">
                <a:solidFill>
                  <a:srgbClr val="0000FF"/>
                </a:solidFill>
              </a:rPr>
              <a:t>G. Medina Tanco - ICN/UNAM</a:t>
            </a:r>
          </a:p>
        </p:txBody>
      </p:sp>
    </p:spTree>
    <p:extLst>
      <p:ext uri="{BB962C8B-B14F-4D97-AF65-F5344CB8AC3E}">
        <p14:creationId xmlns:p14="http://schemas.microsoft.com/office/powerpoint/2010/main" xmlns="" val="3301490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en-US" dirty="0" smtClean="0"/>
              <a:t>一様で大きな露出</a:t>
            </a:r>
            <a:endParaRPr kumimoji="1" lang="ja-JP" altLang="en-US" dirty="0"/>
          </a:p>
        </p:txBody>
      </p:sp>
      <p:pic>
        <p:nvPicPr>
          <p:cNvPr id="8" name="Picture 3"/>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26312" y="1600200"/>
            <a:ext cx="5891376"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1" descr="ULXp_Detector_xy_19.7_ev80Auger.gi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65538" y="4133850"/>
            <a:ext cx="5414962" cy="270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8" name="Picture 3" descr="ULXp_Detector_xy_19.7.gi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13150" y="1387475"/>
            <a:ext cx="546735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 name="Picture 4" descr="SingleSrcSpectrum.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5575" y="3819525"/>
            <a:ext cx="2813050" cy="267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val 5"/>
          <p:cNvSpPr>
            <a:spLocks noChangeArrowheads="1"/>
          </p:cNvSpPr>
          <p:nvPr/>
        </p:nvSpPr>
        <p:spPr bwMode="auto">
          <a:xfrm rot="3406866">
            <a:off x="4342606" y="2145507"/>
            <a:ext cx="255587" cy="463550"/>
          </a:xfrm>
          <a:prstGeom prst="ellipse">
            <a:avLst/>
          </a:prstGeom>
          <a:noFill/>
          <a:ln w="38100">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endParaRPr lang="es-MX">
              <a:solidFill>
                <a:srgbClr val="FFFFFF"/>
              </a:solidFill>
            </a:endParaRPr>
          </a:p>
        </p:txBody>
      </p:sp>
      <p:cxnSp>
        <p:nvCxnSpPr>
          <p:cNvPr id="8" name="Straight Arrow Connector 7"/>
          <p:cNvCxnSpPr>
            <a:cxnSpLocks noChangeShapeType="1"/>
            <a:stCxn id="6" idx="4"/>
          </p:cNvCxnSpPr>
          <p:nvPr/>
        </p:nvCxnSpPr>
        <p:spPr bwMode="auto">
          <a:xfrm flipH="1">
            <a:off x="2916238" y="2505075"/>
            <a:ext cx="1360487" cy="1314450"/>
          </a:xfrm>
          <a:prstGeom prst="straightConnector1">
            <a:avLst/>
          </a:prstGeom>
          <a:noFill/>
          <a:ln w="381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4342" name="TextBox 5"/>
          <p:cNvSpPr txBox="1">
            <a:spLocks noChangeArrowheads="1"/>
          </p:cNvSpPr>
          <p:nvPr/>
        </p:nvSpPr>
        <p:spPr bwMode="auto">
          <a:xfrm>
            <a:off x="101600" y="117475"/>
            <a:ext cx="3382963"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50" charset="-128"/>
              </a:defRPr>
            </a:lvl1pPr>
            <a:lvl2pPr marL="742950" indent="-285750" eaLnBrk="0" hangingPunct="0">
              <a:defRPr sz="2400">
                <a:solidFill>
                  <a:schemeClr val="tx1"/>
                </a:solidFill>
                <a:latin typeface="Calibri" pitchFamily="34" charset="0"/>
                <a:ea typeface="ＭＳ Ｐゴシック" pitchFamily="50" charset="-128"/>
              </a:defRPr>
            </a:lvl2pPr>
            <a:lvl3pPr marL="1143000" indent="-228600" eaLnBrk="0" hangingPunct="0">
              <a:defRPr sz="2400">
                <a:solidFill>
                  <a:schemeClr val="tx1"/>
                </a:solidFill>
                <a:latin typeface="Calibri" pitchFamily="34" charset="0"/>
                <a:ea typeface="ＭＳ Ｐゴシック" pitchFamily="50" charset="-128"/>
              </a:defRPr>
            </a:lvl3pPr>
            <a:lvl4pPr marL="1600200" indent="-228600" eaLnBrk="0" hangingPunct="0">
              <a:defRPr sz="2400">
                <a:solidFill>
                  <a:schemeClr val="tx1"/>
                </a:solidFill>
                <a:latin typeface="Calibri" pitchFamily="34" charset="0"/>
                <a:ea typeface="ＭＳ Ｐゴシック" pitchFamily="50" charset="-128"/>
              </a:defRPr>
            </a:lvl4pPr>
            <a:lvl5pPr marL="2057400" indent="-228600" eaLnBrk="0" hangingPunct="0">
              <a:defRPr sz="2400">
                <a:solidFill>
                  <a:schemeClr val="tx1"/>
                </a:solidFill>
                <a:latin typeface="Calibri" pitchFamily="34" charset="0"/>
                <a:ea typeface="ＭＳ Ｐゴシック" pitchFamily="50"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eaLnBrk="1">
              <a:lnSpc>
                <a:spcPct val="93000"/>
              </a:lnSpc>
              <a:buClr>
                <a:srgbClr val="000000"/>
              </a:buClr>
              <a:buSzPct val="100000"/>
              <a:buFont typeface="Times New Roman" pitchFamily="18" charset="0"/>
              <a:buNone/>
            </a:pPr>
            <a:r>
              <a:rPr lang="es-MX" sz="1800">
                <a:solidFill>
                  <a:srgbClr val="FF0000"/>
                </a:solidFill>
                <a:latin typeface="Arial Rounded MT Bold" pitchFamily="34" charset="0"/>
              </a:rPr>
              <a:t>JEM-EUSO science potential</a:t>
            </a:r>
          </a:p>
        </p:txBody>
      </p:sp>
      <p:sp>
        <p:nvSpPr>
          <p:cNvPr id="14343" name="TextBox 5"/>
          <p:cNvSpPr txBox="1">
            <a:spLocks noChangeArrowheads="1"/>
          </p:cNvSpPr>
          <p:nvPr/>
        </p:nvSpPr>
        <p:spPr bwMode="auto">
          <a:xfrm>
            <a:off x="90488" y="508000"/>
            <a:ext cx="7877175"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50" charset="-128"/>
              </a:defRPr>
            </a:lvl1pPr>
            <a:lvl2pPr marL="742950" indent="-285750" eaLnBrk="0" hangingPunct="0">
              <a:defRPr sz="2400">
                <a:solidFill>
                  <a:schemeClr val="tx1"/>
                </a:solidFill>
                <a:latin typeface="Calibri" pitchFamily="34" charset="0"/>
                <a:ea typeface="ＭＳ Ｐゴシック" pitchFamily="50" charset="-128"/>
              </a:defRPr>
            </a:lvl2pPr>
            <a:lvl3pPr marL="1143000" indent="-228600" eaLnBrk="0" hangingPunct="0">
              <a:defRPr sz="2400">
                <a:solidFill>
                  <a:schemeClr val="tx1"/>
                </a:solidFill>
                <a:latin typeface="Calibri" pitchFamily="34" charset="0"/>
                <a:ea typeface="ＭＳ Ｐゴシック" pitchFamily="50" charset="-128"/>
              </a:defRPr>
            </a:lvl3pPr>
            <a:lvl4pPr marL="1600200" indent="-228600" eaLnBrk="0" hangingPunct="0">
              <a:defRPr sz="2400">
                <a:solidFill>
                  <a:schemeClr val="tx1"/>
                </a:solidFill>
                <a:latin typeface="Calibri" pitchFamily="34" charset="0"/>
                <a:ea typeface="ＭＳ Ｐゴシック" pitchFamily="50" charset="-128"/>
              </a:defRPr>
            </a:lvl4pPr>
            <a:lvl5pPr marL="2057400" indent="-228600" eaLnBrk="0" hangingPunct="0">
              <a:defRPr sz="2400">
                <a:solidFill>
                  <a:schemeClr val="tx1"/>
                </a:solidFill>
                <a:latin typeface="Calibri" pitchFamily="34" charset="0"/>
                <a:ea typeface="ＭＳ Ｐゴシック" pitchFamily="50"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eaLnBrk="1">
              <a:lnSpc>
                <a:spcPct val="93000"/>
              </a:lnSpc>
              <a:buClr>
                <a:srgbClr val="000000"/>
              </a:buClr>
              <a:buSzPct val="100000"/>
              <a:buFont typeface="Times New Roman" pitchFamily="18" charset="0"/>
              <a:buNone/>
            </a:pPr>
            <a:r>
              <a:rPr lang="es-MX" sz="1800">
                <a:solidFill>
                  <a:srgbClr val="0000FF"/>
                </a:solidFill>
                <a:latin typeface="Arial Rounded MT Bold" pitchFamily="34" charset="0"/>
              </a:rPr>
              <a:t>Single source astronomy</a:t>
            </a:r>
          </a:p>
          <a:p>
            <a:pPr eaLnBrk="1">
              <a:lnSpc>
                <a:spcPct val="93000"/>
              </a:lnSpc>
              <a:buClr>
                <a:srgbClr val="000000"/>
              </a:buClr>
              <a:buSzPct val="100000"/>
            </a:pPr>
            <a:r>
              <a:rPr lang="es-MX" sz="1800">
                <a:solidFill>
                  <a:srgbClr val="0000FF"/>
                </a:solidFill>
              </a:rPr>
              <a:t>(1) PSF identification, (2) individual spectra, (3) multiplet statistical analysis, </a:t>
            </a:r>
          </a:p>
          <a:p>
            <a:pPr eaLnBrk="1">
              <a:lnSpc>
                <a:spcPct val="93000"/>
              </a:lnSpc>
              <a:buClr>
                <a:srgbClr val="000000"/>
              </a:buClr>
              <a:buSzPct val="100000"/>
            </a:pPr>
            <a:r>
              <a:rPr lang="es-MX" sz="1800">
                <a:solidFill>
                  <a:srgbClr val="0000FF"/>
                </a:solidFill>
              </a:rPr>
              <a:t>(4) catalogue cross-correlation, (5) multiwavelength study, (6) GMF determination</a:t>
            </a:r>
          </a:p>
        </p:txBody>
      </p:sp>
      <p:sp>
        <p:nvSpPr>
          <p:cNvPr id="14344" name="TextBox 11"/>
          <p:cNvSpPr txBox="1">
            <a:spLocks noChangeArrowheads="1"/>
          </p:cNvSpPr>
          <p:nvPr/>
        </p:nvSpPr>
        <p:spPr bwMode="auto">
          <a:xfrm>
            <a:off x="8199438" y="3948113"/>
            <a:ext cx="6921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50" charset="-128"/>
              </a:defRPr>
            </a:lvl1pPr>
            <a:lvl2pPr marL="742950" indent="-285750" eaLnBrk="0" hangingPunct="0">
              <a:defRPr sz="2400">
                <a:solidFill>
                  <a:schemeClr val="tx1"/>
                </a:solidFill>
                <a:latin typeface="Calibri" pitchFamily="34" charset="0"/>
                <a:ea typeface="ＭＳ Ｐゴシック" pitchFamily="50" charset="-128"/>
              </a:defRPr>
            </a:lvl2pPr>
            <a:lvl3pPr marL="1143000" indent="-228600" eaLnBrk="0" hangingPunct="0">
              <a:defRPr sz="2400">
                <a:solidFill>
                  <a:schemeClr val="tx1"/>
                </a:solidFill>
                <a:latin typeface="Calibri" pitchFamily="34" charset="0"/>
                <a:ea typeface="ＭＳ Ｐゴシック" pitchFamily="50" charset="-128"/>
              </a:defRPr>
            </a:lvl3pPr>
            <a:lvl4pPr marL="1600200" indent="-228600" eaLnBrk="0" hangingPunct="0">
              <a:defRPr sz="2400">
                <a:solidFill>
                  <a:schemeClr val="tx1"/>
                </a:solidFill>
                <a:latin typeface="Calibri" pitchFamily="34" charset="0"/>
                <a:ea typeface="ＭＳ Ｐゴシック" pitchFamily="50" charset="-128"/>
              </a:defRPr>
            </a:lvl4pPr>
            <a:lvl5pPr marL="2057400" indent="-228600" eaLnBrk="0" hangingPunct="0">
              <a:defRPr sz="2400">
                <a:solidFill>
                  <a:schemeClr val="tx1"/>
                </a:solidFill>
                <a:latin typeface="Calibri" pitchFamily="34" charset="0"/>
                <a:ea typeface="ＭＳ Ｐゴシック" pitchFamily="50"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algn="ctr" eaLnBrk="1" hangingPunct="1"/>
            <a:r>
              <a:rPr lang="es-MX" sz="1600" i="1">
                <a:latin typeface="Times New Roman" pitchFamily="18" charset="0"/>
                <a:cs typeface="Times New Roman" pitchFamily="18" charset="0"/>
              </a:rPr>
              <a:t>log E</a:t>
            </a:r>
          </a:p>
        </p:txBody>
      </p:sp>
      <p:pic>
        <p:nvPicPr>
          <p:cNvPr id="14345" name="Picture 12" descr="LSS&amp;LinesOfSight.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0563" y="1506538"/>
            <a:ext cx="1973262" cy="2014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ight Arrow 13"/>
          <p:cNvSpPr>
            <a:spLocks noChangeArrowheads="1"/>
          </p:cNvSpPr>
          <p:nvPr/>
        </p:nvSpPr>
        <p:spPr bwMode="auto">
          <a:xfrm>
            <a:off x="2916238" y="2527300"/>
            <a:ext cx="530225" cy="185738"/>
          </a:xfrm>
          <a:prstGeom prst="rightArrow">
            <a:avLst>
              <a:gd name="adj1" fmla="val 50000"/>
              <a:gd name="adj2" fmla="val 49997"/>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endParaRPr lang="es-MX">
              <a:solidFill>
                <a:srgbClr val="FFFFFF"/>
              </a:solidFill>
            </a:endParaRPr>
          </a:p>
        </p:txBody>
      </p:sp>
      <p:sp>
        <p:nvSpPr>
          <p:cNvPr id="14347" name="TextBox 2"/>
          <p:cNvSpPr txBox="1">
            <a:spLocks noChangeArrowheads="1"/>
          </p:cNvSpPr>
          <p:nvPr/>
        </p:nvSpPr>
        <p:spPr bwMode="auto">
          <a:xfrm>
            <a:off x="4294188" y="4821238"/>
            <a:ext cx="1646237"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ＭＳ Ｐゴシック" pitchFamily="50" charset="-128"/>
              </a:defRPr>
            </a:lvl1pPr>
            <a:lvl2pPr marL="742950" indent="-285750" eaLnBrk="0" hangingPunct="0">
              <a:defRPr sz="2400">
                <a:solidFill>
                  <a:schemeClr val="tx1"/>
                </a:solidFill>
                <a:latin typeface="Calibri" pitchFamily="34" charset="0"/>
                <a:ea typeface="ＭＳ Ｐゴシック" pitchFamily="50" charset="-128"/>
              </a:defRPr>
            </a:lvl2pPr>
            <a:lvl3pPr marL="1143000" indent="-228600" eaLnBrk="0" hangingPunct="0">
              <a:defRPr sz="2400">
                <a:solidFill>
                  <a:schemeClr val="tx1"/>
                </a:solidFill>
                <a:latin typeface="Calibri" pitchFamily="34" charset="0"/>
                <a:ea typeface="ＭＳ Ｐゴシック" pitchFamily="50" charset="-128"/>
              </a:defRPr>
            </a:lvl3pPr>
            <a:lvl4pPr marL="1600200" indent="-228600" eaLnBrk="0" hangingPunct="0">
              <a:defRPr sz="2400">
                <a:solidFill>
                  <a:schemeClr val="tx1"/>
                </a:solidFill>
                <a:latin typeface="Calibri" pitchFamily="34" charset="0"/>
                <a:ea typeface="ＭＳ Ｐゴシック" pitchFamily="50" charset="-128"/>
              </a:defRPr>
            </a:lvl4pPr>
            <a:lvl5pPr marL="2057400" indent="-228600" eaLnBrk="0" hangingPunct="0">
              <a:defRPr sz="2400">
                <a:solidFill>
                  <a:schemeClr val="tx1"/>
                </a:solidFill>
                <a:latin typeface="Calibri" pitchFamily="34" charset="0"/>
                <a:ea typeface="ＭＳ Ｐゴシック" pitchFamily="50"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eaLnBrk="1" hangingPunct="1"/>
            <a:r>
              <a:rPr lang="es-MX" sz="1600" dirty="0">
                <a:solidFill>
                  <a:srgbClr val="FF0000"/>
                </a:solidFill>
                <a:latin typeface="Arial Rounded MT Bold" pitchFamily="34" charset="0"/>
              </a:rPr>
              <a:t>Same as previous with Auger present exposure</a:t>
            </a:r>
          </a:p>
        </p:txBody>
      </p:sp>
    </p:spTree>
    <p:extLst>
      <p:ext uri="{BB962C8B-B14F-4D97-AF65-F5344CB8AC3E}">
        <p14:creationId xmlns:p14="http://schemas.microsoft.com/office/powerpoint/2010/main" xmlns="" val="363131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7"/>
                                        </p:tgtEl>
                                        <p:attrNameLst>
                                          <p:attrName>style.visibility</p:attrName>
                                        </p:attrNameLst>
                                      </p:cBhvr>
                                      <p:to>
                                        <p:strVal val="visible"/>
                                      </p:to>
                                    </p:set>
                                    <p:anim calcmode="lin" valueType="num">
                                      <p:cBhvr additive="base">
                                        <p:cTn id="7" dur="500" fill="hold"/>
                                        <p:tgtEl>
                                          <p:spTgt spid="14337"/>
                                        </p:tgtEl>
                                        <p:attrNameLst>
                                          <p:attrName>ppt_x</p:attrName>
                                        </p:attrNameLst>
                                      </p:cBhvr>
                                      <p:tavLst>
                                        <p:tav tm="0">
                                          <p:val>
                                            <p:strVal val="#ppt_x"/>
                                          </p:val>
                                        </p:tav>
                                        <p:tav tm="100000">
                                          <p:val>
                                            <p:strVal val="#ppt_x"/>
                                          </p:val>
                                        </p:tav>
                                      </p:tavLst>
                                    </p:anim>
                                    <p:anim calcmode="lin" valueType="num">
                                      <p:cBhvr additive="base">
                                        <p:cTn id="8" dur="500" fill="hold"/>
                                        <p:tgtEl>
                                          <p:spTgt spid="1433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347"/>
                                        </p:tgtEl>
                                        <p:attrNameLst>
                                          <p:attrName>style.visibility</p:attrName>
                                        </p:attrNameLst>
                                      </p:cBhvr>
                                      <p:to>
                                        <p:strVal val="visible"/>
                                      </p:to>
                                    </p:set>
                                    <p:anim calcmode="lin" valueType="num">
                                      <p:cBhvr additive="base">
                                        <p:cTn id="11" dur="500" fill="hold"/>
                                        <p:tgtEl>
                                          <p:spTgt spid="14347"/>
                                        </p:tgtEl>
                                        <p:attrNameLst>
                                          <p:attrName>ppt_x</p:attrName>
                                        </p:attrNameLst>
                                      </p:cBhvr>
                                      <p:tavLst>
                                        <p:tav tm="0">
                                          <p:val>
                                            <p:strVal val="#ppt_x"/>
                                          </p:val>
                                        </p:tav>
                                        <p:tav tm="100000">
                                          <p:val>
                                            <p:strVal val="#ppt_x"/>
                                          </p:val>
                                        </p:tav>
                                      </p:tavLst>
                                    </p:anim>
                                    <p:anim calcmode="lin" valueType="num">
                                      <p:cBhvr additive="base">
                                        <p:cTn id="12" dur="500" fill="hold"/>
                                        <p:tgtEl>
                                          <p:spTgt spid="1434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339"/>
                                        </p:tgtEl>
                                        <p:attrNameLst>
                                          <p:attrName>style.visibility</p:attrName>
                                        </p:attrNameLst>
                                      </p:cBhvr>
                                      <p:to>
                                        <p:strVal val="visible"/>
                                      </p:to>
                                    </p:set>
                                    <p:anim calcmode="lin" valueType="num">
                                      <p:cBhvr additive="base">
                                        <p:cTn id="17" dur="500" fill="hold"/>
                                        <p:tgtEl>
                                          <p:spTgt spid="14339"/>
                                        </p:tgtEl>
                                        <p:attrNameLst>
                                          <p:attrName>ppt_x</p:attrName>
                                        </p:attrNameLst>
                                      </p:cBhvr>
                                      <p:tavLst>
                                        <p:tav tm="0">
                                          <p:val>
                                            <p:strVal val="#ppt_x"/>
                                          </p:val>
                                        </p:tav>
                                        <p:tav tm="100000">
                                          <p:val>
                                            <p:strVal val="#ppt_x"/>
                                          </p:val>
                                        </p:tav>
                                      </p:tavLst>
                                    </p:anim>
                                    <p:anim calcmode="lin" valueType="num">
                                      <p:cBhvr additive="base">
                                        <p:cTn id="18" dur="500" fill="hold"/>
                                        <p:tgtEl>
                                          <p:spTgt spid="1433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338"/>
                                        </p:tgtEl>
                                        <p:attrNameLst>
                                          <p:attrName>style.visibility</p:attrName>
                                        </p:attrNameLst>
                                      </p:cBhvr>
                                      <p:to>
                                        <p:strVal val="visible"/>
                                      </p:to>
                                    </p:set>
                                    <p:anim calcmode="lin" valueType="num">
                                      <p:cBhvr additive="base">
                                        <p:cTn id="25" dur="500" fill="hold"/>
                                        <p:tgtEl>
                                          <p:spTgt spid="14338"/>
                                        </p:tgtEl>
                                        <p:attrNameLst>
                                          <p:attrName>ppt_x</p:attrName>
                                        </p:attrNameLst>
                                      </p:cBhvr>
                                      <p:tavLst>
                                        <p:tav tm="0">
                                          <p:val>
                                            <p:strVal val="#ppt_x"/>
                                          </p:val>
                                        </p:tav>
                                        <p:tav tm="100000">
                                          <p:val>
                                            <p:strVal val="#ppt_x"/>
                                          </p:val>
                                        </p:tav>
                                      </p:tavLst>
                                    </p:anim>
                                    <p:anim calcmode="lin" valueType="num">
                                      <p:cBhvr additive="base">
                                        <p:cTn id="26" dur="500" fill="hold"/>
                                        <p:tgtEl>
                                          <p:spTgt spid="1433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434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r>
              <a:rPr lang="en-US" altLang="ja-JP" sz="4000"/>
              <a:t>Distribution of Astronomical Objects</a:t>
            </a:r>
          </a:p>
        </p:txBody>
      </p:sp>
      <p:pic>
        <p:nvPicPr>
          <p:cNvPr id="32256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628775"/>
            <a:ext cx="3203575" cy="170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2564" name="Picture 4"/>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a:xfrm>
            <a:off x="0" y="5233988"/>
            <a:ext cx="3279775" cy="1624012"/>
          </a:xfrm>
          <a:noFill/>
          <a:ln/>
        </p:spPr>
      </p:pic>
      <p:pic>
        <p:nvPicPr>
          <p:cNvPr id="322565"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902325" y="1412875"/>
            <a:ext cx="3241675" cy="1736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2566"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11863" y="5111750"/>
            <a:ext cx="3471862" cy="174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2567"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916238" y="5187950"/>
            <a:ext cx="3394075" cy="167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2568" name="Picture 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916238" y="1628775"/>
            <a:ext cx="3049587" cy="167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2569" name="Picture 9"/>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054725" y="3357563"/>
            <a:ext cx="3089275" cy="160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2571" name="Text Box 11"/>
          <p:cNvSpPr txBox="1">
            <a:spLocks noChangeArrowheads="1"/>
          </p:cNvSpPr>
          <p:nvPr/>
        </p:nvSpPr>
        <p:spPr bwMode="auto">
          <a:xfrm>
            <a:off x="4139952" y="3356992"/>
            <a:ext cx="1008062"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ja-JP" sz="8000" dirty="0"/>
              <a:t>?</a:t>
            </a:r>
          </a:p>
        </p:txBody>
      </p:sp>
      <p:sp>
        <p:nvSpPr>
          <p:cNvPr id="2" name="円/楕円 1"/>
          <p:cNvSpPr/>
          <p:nvPr/>
        </p:nvSpPr>
        <p:spPr>
          <a:xfrm>
            <a:off x="1043608" y="2132856"/>
            <a:ext cx="1080120" cy="10167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6948264" y="3636392"/>
            <a:ext cx="1080120" cy="10167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7100664" y="5508600"/>
            <a:ext cx="1080120" cy="1016744"/>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971600" y="1196752"/>
            <a:ext cx="1368152" cy="461665"/>
          </a:xfrm>
          <a:prstGeom prst="rect">
            <a:avLst/>
          </a:prstGeom>
          <a:solidFill>
            <a:schemeClr val="bg1"/>
          </a:solidFill>
        </p:spPr>
        <p:txBody>
          <a:bodyPr wrap="square" rtlCol="0">
            <a:spAutoFit/>
          </a:bodyPr>
          <a:lstStyle/>
          <a:p>
            <a:r>
              <a:rPr kumimoji="1" lang="en-US" altLang="ja-JP" sz="2400" dirty="0" smtClean="0"/>
              <a:t>stars</a:t>
            </a:r>
            <a:endParaRPr kumimoji="1" lang="ja-JP" altLang="en-US" sz="2400" dirty="0"/>
          </a:p>
        </p:txBody>
      </p:sp>
      <p:sp>
        <p:nvSpPr>
          <p:cNvPr id="16" name="テキスト ボックス 15"/>
          <p:cNvSpPr txBox="1"/>
          <p:nvPr/>
        </p:nvSpPr>
        <p:spPr>
          <a:xfrm>
            <a:off x="3275856" y="1124744"/>
            <a:ext cx="2304256" cy="461665"/>
          </a:xfrm>
          <a:prstGeom prst="rect">
            <a:avLst/>
          </a:prstGeom>
          <a:solidFill>
            <a:schemeClr val="bg1"/>
          </a:solidFill>
        </p:spPr>
        <p:txBody>
          <a:bodyPr wrap="square" rtlCol="0">
            <a:spAutoFit/>
          </a:bodyPr>
          <a:lstStyle/>
          <a:p>
            <a:r>
              <a:rPr lang="en-US" altLang="ja-JP" sz="2400" dirty="0" smtClean="0"/>
              <a:t>X-ray Burst</a:t>
            </a:r>
            <a:endParaRPr kumimoji="1" lang="ja-JP" altLang="en-US" sz="2400" dirty="0"/>
          </a:p>
        </p:txBody>
      </p:sp>
      <p:sp>
        <p:nvSpPr>
          <p:cNvPr id="17" name="テキスト ボックス 16"/>
          <p:cNvSpPr txBox="1"/>
          <p:nvPr/>
        </p:nvSpPr>
        <p:spPr>
          <a:xfrm>
            <a:off x="6372200" y="1196752"/>
            <a:ext cx="2771800" cy="461665"/>
          </a:xfrm>
          <a:prstGeom prst="rect">
            <a:avLst/>
          </a:prstGeom>
          <a:solidFill>
            <a:schemeClr val="bg1"/>
          </a:solidFill>
        </p:spPr>
        <p:txBody>
          <a:bodyPr wrap="square" rtlCol="0">
            <a:spAutoFit/>
          </a:bodyPr>
          <a:lstStyle/>
          <a:p>
            <a:r>
              <a:rPr lang="en-US" altLang="ja-JP" sz="2400" dirty="0" smtClean="0"/>
              <a:t>Planetary Nebulae</a:t>
            </a:r>
            <a:endParaRPr kumimoji="1" lang="ja-JP" altLang="en-US" sz="2400" dirty="0"/>
          </a:p>
        </p:txBody>
      </p:sp>
      <p:sp>
        <p:nvSpPr>
          <p:cNvPr id="18" name="テキスト ボックス 17"/>
          <p:cNvSpPr txBox="1"/>
          <p:nvPr/>
        </p:nvSpPr>
        <p:spPr>
          <a:xfrm>
            <a:off x="827584" y="4509120"/>
            <a:ext cx="1368152" cy="830997"/>
          </a:xfrm>
          <a:prstGeom prst="rect">
            <a:avLst/>
          </a:prstGeom>
          <a:solidFill>
            <a:schemeClr val="bg1"/>
          </a:solidFill>
        </p:spPr>
        <p:txBody>
          <a:bodyPr wrap="square" rtlCol="0">
            <a:spAutoFit/>
          </a:bodyPr>
          <a:lstStyle/>
          <a:p>
            <a:r>
              <a:rPr lang="en-US" altLang="ja-JP" sz="2400" dirty="0" smtClean="0"/>
              <a:t>Globular Clusters</a:t>
            </a:r>
            <a:endParaRPr kumimoji="1" lang="ja-JP" altLang="en-US" sz="2400" dirty="0"/>
          </a:p>
        </p:txBody>
      </p:sp>
      <p:sp>
        <p:nvSpPr>
          <p:cNvPr id="19" name="テキスト ボックス 18"/>
          <p:cNvSpPr txBox="1"/>
          <p:nvPr/>
        </p:nvSpPr>
        <p:spPr>
          <a:xfrm>
            <a:off x="3995936" y="4581128"/>
            <a:ext cx="1368152" cy="830997"/>
          </a:xfrm>
          <a:prstGeom prst="rect">
            <a:avLst/>
          </a:prstGeom>
          <a:solidFill>
            <a:schemeClr val="bg1"/>
          </a:solidFill>
        </p:spPr>
        <p:txBody>
          <a:bodyPr wrap="square" rtlCol="0">
            <a:spAutoFit/>
          </a:bodyPr>
          <a:lstStyle/>
          <a:p>
            <a:r>
              <a:rPr lang="en-US" altLang="ja-JP" sz="2400" dirty="0" smtClean="0"/>
              <a:t>Radio Sources</a:t>
            </a:r>
            <a:endParaRPr kumimoji="1" lang="ja-JP" altLang="en-US" sz="2400" dirty="0"/>
          </a:p>
        </p:txBody>
      </p:sp>
      <p:sp>
        <p:nvSpPr>
          <p:cNvPr id="20" name="テキスト ボックス 19"/>
          <p:cNvSpPr txBox="1"/>
          <p:nvPr/>
        </p:nvSpPr>
        <p:spPr>
          <a:xfrm>
            <a:off x="6551712" y="4869160"/>
            <a:ext cx="2268760" cy="461665"/>
          </a:xfrm>
          <a:prstGeom prst="rect">
            <a:avLst/>
          </a:prstGeom>
          <a:solidFill>
            <a:schemeClr val="bg1"/>
          </a:solidFill>
        </p:spPr>
        <p:txBody>
          <a:bodyPr wrap="square" rtlCol="0">
            <a:spAutoFit/>
          </a:bodyPr>
          <a:lstStyle/>
          <a:p>
            <a:r>
              <a:rPr lang="en-US" altLang="ja-JP" sz="2400" dirty="0" smtClean="0"/>
              <a:t>Nearby Galaxies</a:t>
            </a:r>
            <a:endParaRPr kumimoji="1" lang="ja-JP" altLang="en-US" sz="2400" dirty="0"/>
          </a:p>
        </p:txBody>
      </p:sp>
      <p:sp>
        <p:nvSpPr>
          <p:cNvPr id="21" name="テキスト ボックス 20"/>
          <p:cNvSpPr txBox="1"/>
          <p:nvPr/>
        </p:nvSpPr>
        <p:spPr>
          <a:xfrm>
            <a:off x="6084168" y="3140968"/>
            <a:ext cx="936104" cy="461665"/>
          </a:xfrm>
          <a:prstGeom prst="rect">
            <a:avLst/>
          </a:prstGeom>
          <a:solidFill>
            <a:schemeClr val="bg1"/>
          </a:solidFill>
        </p:spPr>
        <p:txBody>
          <a:bodyPr wrap="square" rtlCol="0">
            <a:spAutoFit/>
          </a:bodyPr>
          <a:lstStyle/>
          <a:p>
            <a:r>
              <a:rPr lang="en-US" altLang="ja-JP" sz="2400" dirty="0" smtClean="0"/>
              <a:t>GRB</a:t>
            </a:r>
            <a:endParaRPr kumimoji="1" lang="ja-JP" altLang="en-US" sz="2400" dirty="0"/>
          </a:p>
        </p:txBody>
      </p:sp>
    </p:spTree>
    <p:extLst>
      <p:ext uri="{BB962C8B-B14F-4D97-AF65-F5344CB8AC3E}">
        <p14:creationId xmlns:p14="http://schemas.microsoft.com/office/powerpoint/2010/main" xmlns="" val="3035791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2571">
                                            <p:txEl>
                                              <p:pRg st="0" end="0"/>
                                            </p:txEl>
                                          </p:spTgt>
                                        </p:tgtEl>
                                        <p:attrNameLst>
                                          <p:attrName>style.visibility</p:attrName>
                                        </p:attrNameLst>
                                      </p:cBhvr>
                                      <p:to>
                                        <p:strVal val="visible"/>
                                      </p:to>
                                    </p:set>
                                    <p:anim calcmode="lin" valueType="num">
                                      <p:cBhvr additive="base">
                                        <p:cTn id="7" dur="500" fill="hold"/>
                                        <p:tgtEl>
                                          <p:spTgt spid="3225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25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5189" y="1965278"/>
            <a:ext cx="8295736" cy="40929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タイトル 1"/>
          <p:cNvSpPr>
            <a:spLocks noGrp="1"/>
          </p:cNvSpPr>
          <p:nvPr>
            <p:ph type="title"/>
          </p:nvPr>
        </p:nvSpPr>
        <p:spPr>
          <a:xfrm>
            <a:off x="457200" y="53752"/>
            <a:ext cx="8229600" cy="1143000"/>
          </a:xfrm>
        </p:spPr>
        <p:txBody>
          <a:bodyPr>
            <a:normAutofit/>
          </a:bodyPr>
          <a:lstStyle/>
          <a:p>
            <a:r>
              <a:rPr lang="en-US" altLang="ja-JP" dirty="0" smtClean="0"/>
              <a:t>Arrival Distribution of Heavy Nuclei</a:t>
            </a:r>
            <a:endParaRPr lang="ja-JP" altLang="en-US" dirty="0"/>
          </a:p>
        </p:txBody>
      </p:sp>
      <p:sp>
        <p:nvSpPr>
          <p:cNvPr id="5" name="テキスト ボックス 4"/>
          <p:cNvSpPr txBox="1"/>
          <p:nvPr/>
        </p:nvSpPr>
        <p:spPr>
          <a:xfrm>
            <a:off x="457200" y="932667"/>
            <a:ext cx="6053385" cy="307777"/>
          </a:xfrm>
          <a:prstGeom prst="rect">
            <a:avLst/>
          </a:prstGeom>
          <a:noFill/>
        </p:spPr>
        <p:txBody>
          <a:bodyPr wrap="square" lIns="0" tIns="0" rIns="0" bIns="0" rtlCol="0">
            <a:spAutoFit/>
          </a:bodyPr>
          <a:lstStyle/>
          <a:p>
            <a:pPr algn="ctr"/>
            <a:r>
              <a:rPr lang="en-US" altLang="ja-JP" sz="2000" u="sng" dirty="0" smtClean="0">
                <a:latin typeface="Comic Sans MS"/>
                <a:cs typeface="Comic Sans MS"/>
              </a:rPr>
              <a:t>A pessimistic case rather than a conservative case</a:t>
            </a:r>
            <a:endParaRPr kumimoji="1" lang="ja-JP" altLang="en-US" sz="2000" u="sng" dirty="0">
              <a:latin typeface="Comic Sans MS"/>
              <a:cs typeface="Comic Sans MS"/>
            </a:endParaRPr>
          </a:p>
        </p:txBody>
      </p:sp>
      <p:sp>
        <p:nvSpPr>
          <p:cNvPr id="6" name="テキスト ボックス 5"/>
          <p:cNvSpPr txBox="1"/>
          <p:nvPr/>
        </p:nvSpPr>
        <p:spPr>
          <a:xfrm>
            <a:off x="699960" y="1274109"/>
            <a:ext cx="8117770" cy="492443"/>
          </a:xfrm>
          <a:prstGeom prst="rect">
            <a:avLst/>
          </a:prstGeom>
          <a:noFill/>
        </p:spPr>
        <p:txBody>
          <a:bodyPr wrap="square" lIns="0" tIns="0" rIns="0" bIns="0" rtlCol="0">
            <a:spAutoFit/>
          </a:bodyPr>
          <a:lstStyle/>
          <a:p>
            <a:pPr>
              <a:buFont typeface="Wingdings" charset="2"/>
              <a:buChar char="ü"/>
            </a:pPr>
            <a:r>
              <a:rPr lang="en-US" altLang="ja-JP" sz="1600" dirty="0" smtClean="0">
                <a:solidFill>
                  <a:srgbClr val="000000"/>
                </a:solidFill>
                <a:latin typeface="Comic Sans MS"/>
                <a:cs typeface="Comic Sans MS"/>
              </a:rPr>
              <a:t> Pure Fe composition initially (</a:t>
            </a:r>
            <a:r>
              <a:rPr lang="en-US" altLang="ja-JP" sz="1600" dirty="0" err="1" smtClean="0">
                <a:solidFill>
                  <a:srgbClr val="000000"/>
                </a:solidFill>
                <a:latin typeface="Comic Sans MS"/>
                <a:cs typeface="Comic Sans MS"/>
              </a:rPr>
              <a:t>astrophysically</a:t>
            </a:r>
            <a:r>
              <a:rPr lang="en-US" altLang="ja-JP" sz="1600" dirty="0" smtClean="0">
                <a:solidFill>
                  <a:srgbClr val="000000"/>
                </a:solidFill>
                <a:latin typeface="Comic Sans MS"/>
                <a:cs typeface="Comic Sans MS"/>
              </a:rPr>
              <a:t> unrealistic, but most pessimistic)</a:t>
            </a:r>
          </a:p>
          <a:p>
            <a:pPr>
              <a:buFont typeface="Wingdings" charset="2"/>
              <a:buChar char="ü"/>
            </a:pPr>
            <a:r>
              <a:rPr kumimoji="1" lang="en-US" altLang="ja-JP" sz="1600" dirty="0" smtClean="0">
                <a:solidFill>
                  <a:srgbClr val="000000"/>
                </a:solidFill>
                <a:latin typeface="Comic Sans MS"/>
                <a:cs typeface="Comic Sans MS"/>
              </a:rPr>
              <a:t> </a:t>
            </a:r>
            <a:r>
              <a:rPr lang="en-US" altLang="ja-JP" sz="1600" dirty="0" smtClean="0">
                <a:solidFill>
                  <a:srgbClr val="000000"/>
                </a:solidFill>
                <a:latin typeface="Comic Sans MS"/>
                <a:cs typeface="Comic Sans MS"/>
              </a:rPr>
              <a:t>Almost upper limit values of GMF and IGMF</a:t>
            </a:r>
          </a:p>
        </p:txBody>
      </p:sp>
    </p:spTree>
    <p:extLst>
      <p:ext uri="{BB962C8B-B14F-4D97-AF65-F5344CB8AC3E}">
        <p14:creationId xmlns:p14="http://schemas.microsoft.com/office/powerpoint/2010/main" xmlns="" val="2917879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fig6.eps"/>
          <p:cNvPicPr>
            <a:picLocks noChangeAspect="1"/>
          </p:cNvPicPr>
          <p:nvPr/>
        </p:nvPicPr>
        <p:blipFill>
          <a:blip r:embed="rId2" cstate="print"/>
          <a:stretch>
            <a:fillRect/>
          </a:stretch>
        </p:blipFill>
        <p:spPr>
          <a:xfrm>
            <a:off x="4688610" y="2197190"/>
            <a:ext cx="4066430" cy="2832599"/>
          </a:xfrm>
          <a:prstGeom prst="rect">
            <a:avLst/>
          </a:prstGeom>
        </p:spPr>
      </p:pic>
      <p:pic>
        <p:nvPicPr>
          <p:cNvPr id="4" name="図 3" descr="fig5d.eps"/>
          <p:cNvPicPr>
            <a:picLocks noChangeAspect="1"/>
          </p:cNvPicPr>
          <p:nvPr/>
        </p:nvPicPr>
        <p:blipFill>
          <a:blip r:embed="rId3" cstate="print"/>
          <a:stretch>
            <a:fillRect/>
          </a:stretch>
        </p:blipFill>
        <p:spPr>
          <a:xfrm>
            <a:off x="211301" y="2198145"/>
            <a:ext cx="3995622" cy="2783275"/>
          </a:xfrm>
          <a:prstGeom prst="rect">
            <a:avLst/>
          </a:prstGeom>
        </p:spPr>
      </p:pic>
      <p:sp>
        <p:nvSpPr>
          <p:cNvPr id="5" name="テキスト ボックス 4"/>
          <p:cNvSpPr txBox="1"/>
          <p:nvPr/>
        </p:nvSpPr>
        <p:spPr>
          <a:xfrm>
            <a:off x="831469" y="1909592"/>
            <a:ext cx="3442915" cy="246221"/>
          </a:xfrm>
          <a:prstGeom prst="rect">
            <a:avLst/>
          </a:prstGeom>
          <a:noFill/>
        </p:spPr>
        <p:txBody>
          <a:bodyPr wrap="square" lIns="0" tIns="0" rIns="0" bIns="0" rtlCol="0">
            <a:spAutoFit/>
          </a:bodyPr>
          <a:lstStyle/>
          <a:p>
            <a:pPr algn="ctr"/>
            <a:r>
              <a:rPr kumimoji="1" lang="en-US" altLang="ja-JP" sz="1600" u="sng" dirty="0" smtClean="0">
                <a:solidFill>
                  <a:srgbClr val="0000FF"/>
                </a:solidFill>
                <a:latin typeface="Comic Sans MS"/>
                <a:cs typeface="Comic Sans MS"/>
              </a:rPr>
              <a:t>69 events Auger aperture</a:t>
            </a:r>
            <a:endParaRPr kumimoji="1" lang="ja-JP" altLang="en-US" sz="1600" u="sng" dirty="0">
              <a:solidFill>
                <a:srgbClr val="0000FF"/>
              </a:solidFill>
              <a:latin typeface="Comic Sans MS"/>
              <a:cs typeface="Comic Sans MS"/>
            </a:endParaRPr>
          </a:p>
        </p:txBody>
      </p:sp>
      <p:sp>
        <p:nvSpPr>
          <p:cNvPr id="6" name="テキスト ボックス 5"/>
          <p:cNvSpPr txBox="1"/>
          <p:nvPr/>
        </p:nvSpPr>
        <p:spPr>
          <a:xfrm>
            <a:off x="5204943" y="1950051"/>
            <a:ext cx="3442915" cy="246221"/>
          </a:xfrm>
          <a:prstGeom prst="rect">
            <a:avLst/>
          </a:prstGeom>
          <a:noFill/>
        </p:spPr>
        <p:txBody>
          <a:bodyPr wrap="square" lIns="0" tIns="0" rIns="0" bIns="0" rtlCol="0">
            <a:spAutoFit/>
          </a:bodyPr>
          <a:lstStyle/>
          <a:p>
            <a:pPr algn="ctr"/>
            <a:r>
              <a:rPr lang="en-US" altLang="ja-JP" sz="1600" u="sng" dirty="0" smtClean="0">
                <a:solidFill>
                  <a:srgbClr val="0000FF"/>
                </a:solidFill>
                <a:latin typeface="Comic Sans MS"/>
                <a:cs typeface="Comic Sans MS"/>
              </a:rPr>
              <a:t>1000</a:t>
            </a:r>
            <a:r>
              <a:rPr kumimoji="1" lang="en-US" altLang="ja-JP" sz="1600" u="sng" dirty="0" smtClean="0">
                <a:solidFill>
                  <a:srgbClr val="0000FF"/>
                </a:solidFill>
                <a:latin typeface="Comic Sans MS"/>
                <a:cs typeface="Comic Sans MS"/>
              </a:rPr>
              <a:t> events, Uniform aperture</a:t>
            </a:r>
            <a:endParaRPr kumimoji="1" lang="ja-JP" altLang="en-US" sz="1600" u="sng" dirty="0">
              <a:solidFill>
                <a:srgbClr val="0000FF"/>
              </a:solidFill>
              <a:latin typeface="Comic Sans MS"/>
              <a:cs typeface="Comic Sans MS"/>
            </a:endParaRPr>
          </a:p>
        </p:txBody>
      </p:sp>
      <p:sp>
        <p:nvSpPr>
          <p:cNvPr id="7" name="テキスト ボックス 6"/>
          <p:cNvSpPr txBox="1"/>
          <p:nvPr/>
        </p:nvSpPr>
        <p:spPr>
          <a:xfrm>
            <a:off x="723331" y="5523701"/>
            <a:ext cx="7793707" cy="830997"/>
          </a:xfrm>
          <a:prstGeom prst="rect">
            <a:avLst/>
          </a:prstGeom>
          <a:noFill/>
        </p:spPr>
        <p:txBody>
          <a:bodyPr wrap="square" lIns="0" tIns="0" rIns="0" bIns="0" rtlCol="0">
            <a:spAutoFit/>
          </a:bodyPr>
          <a:lstStyle/>
          <a:p>
            <a:pPr>
              <a:buFont typeface="Wingdings" charset="2"/>
              <a:buChar char="ü"/>
            </a:pPr>
            <a:r>
              <a:rPr lang="en-US" altLang="ja-JP" dirty="0" smtClean="0">
                <a:latin typeface="Comic Sans MS"/>
                <a:cs typeface="Comic Sans MS"/>
              </a:rPr>
              <a:t> Anisotropy will appear with &gt; 99%.</a:t>
            </a:r>
          </a:p>
          <a:p>
            <a:pPr>
              <a:buFont typeface="Wingdings" charset="2"/>
              <a:buChar char="ü"/>
            </a:pPr>
            <a:endParaRPr lang="en-US" altLang="ja-JP" dirty="0" smtClean="0">
              <a:latin typeface="Comic Sans MS"/>
              <a:cs typeface="Comic Sans MS"/>
            </a:endParaRPr>
          </a:p>
          <a:p>
            <a:pPr>
              <a:buFont typeface="Wingdings" charset="2"/>
              <a:buChar char="ü"/>
            </a:pPr>
            <a:r>
              <a:rPr kumimoji="1" lang="en-US" altLang="ja-JP" dirty="0" smtClean="0">
                <a:latin typeface="Comic Sans MS"/>
                <a:cs typeface="Comic Sans MS"/>
              </a:rPr>
              <a:t> </a:t>
            </a:r>
            <a:r>
              <a:rPr lang="en-US" altLang="ja-JP" dirty="0" smtClean="0">
                <a:latin typeface="Comic Sans MS"/>
                <a:cs typeface="Comic Sans MS"/>
              </a:rPr>
              <a:t>Anisotropy from the nearest source is expected by JEM-EUSO.</a:t>
            </a:r>
          </a:p>
        </p:txBody>
      </p:sp>
      <p:sp>
        <p:nvSpPr>
          <p:cNvPr id="8" name="テキスト ボックス 7"/>
          <p:cNvSpPr txBox="1"/>
          <p:nvPr/>
        </p:nvSpPr>
        <p:spPr>
          <a:xfrm>
            <a:off x="457200" y="932667"/>
            <a:ext cx="6053385" cy="307777"/>
          </a:xfrm>
          <a:prstGeom prst="rect">
            <a:avLst/>
          </a:prstGeom>
          <a:noFill/>
        </p:spPr>
        <p:txBody>
          <a:bodyPr wrap="square" lIns="0" tIns="0" rIns="0" bIns="0" rtlCol="0">
            <a:spAutoFit/>
          </a:bodyPr>
          <a:lstStyle/>
          <a:p>
            <a:pPr algn="ctr"/>
            <a:r>
              <a:rPr lang="en-US" altLang="ja-JP" sz="2000" u="sng" dirty="0" smtClean="0">
                <a:latin typeface="Comic Sans MS"/>
                <a:cs typeface="Comic Sans MS"/>
              </a:rPr>
              <a:t>A pessimistic case rather than a conservative case</a:t>
            </a:r>
            <a:endParaRPr kumimoji="1" lang="ja-JP" altLang="en-US" sz="2000" u="sng" dirty="0">
              <a:latin typeface="Comic Sans MS"/>
              <a:cs typeface="Comic Sans MS"/>
            </a:endParaRPr>
          </a:p>
        </p:txBody>
      </p:sp>
      <p:sp>
        <p:nvSpPr>
          <p:cNvPr id="9" name="テキスト ボックス 8"/>
          <p:cNvSpPr txBox="1"/>
          <p:nvPr/>
        </p:nvSpPr>
        <p:spPr>
          <a:xfrm>
            <a:off x="699960" y="1274109"/>
            <a:ext cx="8117770" cy="492443"/>
          </a:xfrm>
          <a:prstGeom prst="rect">
            <a:avLst/>
          </a:prstGeom>
          <a:noFill/>
        </p:spPr>
        <p:txBody>
          <a:bodyPr wrap="square" lIns="0" tIns="0" rIns="0" bIns="0" rtlCol="0">
            <a:spAutoFit/>
          </a:bodyPr>
          <a:lstStyle/>
          <a:p>
            <a:pPr>
              <a:buFont typeface="Wingdings" charset="2"/>
              <a:buChar char="ü"/>
            </a:pPr>
            <a:r>
              <a:rPr lang="en-US" altLang="ja-JP" sz="1600" dirty="0" smtClean="0">
                <a:solidFill>
                  <a:srgbClr val="000000"/>
                </a:solidFill>
                <a:latin typeface="Comic Sans MS"/>
                <a:cs typeface="Comic Sans MS"/>
              </a:rPr>
              <a:t> Pure Fe composition initially (</a:t>
            </a:r>
            <a:r>
              <a:rPr lang="en-US" altLang="ja-JP" sz="1600" dirty="0" err="1" smtClean="0">
                <a:solidFill>
                  <a:srgbClr val="000000"/>
                </a:solidFill>
                <a:latin typeface="Comic Sans MS"/>
                <a:cs typeface="Comic Sans MS"/>
              </a:rPr>
              <a:t>astrophysically</a:t>
            </a:r>
            <a:r>
              <a:rPr lang="en-US" altLang="ja-JP" sz="1600" dirty="0" smtClean="0">
                <a:solidFill>
                  <a:srgbClr val="000000"/>
                </a:solidFill>
                <a:latin typeface="Comic Sans MS"/>
                <a:cs typeface="Comic Sans MS"/>
              </a:rPr>
              <a:t> unrealistic, but most pessimistic)</a:t>
            </a:r>
          </a:p>
          <a:p>
            <a:pPr>
              <a:buFont typeface="Wingdings" charset="2"/>
              <a:buChar char="ü"/>
            </a:pPr>
            <a:r>
              <a:rPr kumimoji="1" lang="en-US" altLang="ja-JP" sz="1600" dirty="0" smtClean="0">
                <a:solidFill>
                  <a:srgbClr val="000000"/>
                </a:solidFill>
                <a:latin typeface="Comic Sans MS"/>
                <a:cs typeface="Comic Sans MS"/>
              </a:rPr>
              <a:t> </a:t>
            </a:r>
            <a:r>
              <a:rPr lang="en-US" altLang="ja-JP" sz="1600" dirty="0" smtClean="0">
                <a:solidFill>
                  <a:srgbClr val="000000"/>
                </a:solidFill>
                <a:latin typeface="Comic Sans MS"/>
                <a:cs typeface="Comic Sans MS"/>
              </a:rPr>
              <a:t>Almost upper limit values of GMF and IGMF</a:t>
            </a:r>
          </a:p>
        </p:txBody>
      </p:sp>
      <p:sp>
        <p:nvSpPr>
          <p:cNvPr id="10" name="タイトル 1"/>
          <p:cNvSpPr>
            <a:spLocks noGrp="1"/>
          </p:cNvSpPr>
          <p:nvPr>
            <p:ph type="title"/>
          </p:nvPr>
        </p:nvSpPr>
        <p:spPr/>
        <p:txBody>
          <a:bodyPr>
            <a:normAutofit/>
          </a:bodyPr>
          <a:lstStyle/>
          <a:p>
            <a:r>
              <a:rPr lang="en-US" altLang="ja-JP" dirty="0" smtClean="0"/>
              <a:t>Arrival Distribution of Heavy Nuclei</a:t>
            </a:r>
            <a:endParaRPr lang="ja-JP" altLang="en-US" dirty="0"/>
          </a:p>
        </p:txBody>
      </p:sp>
    </p:spTree>
    <p:extLst>
      <p:ext uri="{BB962C8B-B14F-4D97-AF65-F5344CB8AC3E}">
        <p14:creationId xmlns:p14="http://schemas.microsoft.com/office/powerpoint/2010/main" xmlns="" val="4800582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457200" y="-100013"/>
            <a:ext cx="8229600" cy="1143001"/>
          </a:xfrm>
        </p:spPr>
        <p:txBody>
          <a:bodyPr>
            <a:normAutofit/>
          </a:bodyPr>
          <a:lstStyle/>
          <a:p>
            <a:r>
              <a:rPr lang="ja-JP" altLang="en-US" b="0" dirty="0" smtClean="0">
                <a:latin typeface="Arial" pitchFamily="34" charset="0"/>
                <a:ea typeface="ＭＳ Ｐゴシック" pitchFamily="50" charset="-128"/>
                <a:cs typeface="Arial" pitchFamily="34" charset="0"/>
              </a:rPr>
              <a:t>試験的探求研究</a:t>
            </a:r>
            <a:endParaRPr lang="en-US" b="0" dirty="0" smtClean="0">
              <a:latin typeface="Arial" pitchFamily="34" charset="0"/>
              <a:ea typeface="ＭＳ Ｐゴシック" pitchFamily="50" charset="-128"/>
              <a:cs typeface="Arial" pitchFamily="34" charset="0"/>
            </a:endParaRPr>
          </a:p>
        </p:txBody>
      </p:sp>
      <p:sp>
        <p:nvSpPr>
          <p:cNvPr id="31746" name="Content Placeholder 2"/>
          <p:cNvSpPr>
            <a:spLocks noGrp="1"/>
          </p:cNvSpPr>
          <p:nvPr>
            <p:ph idx="1"/>
          </p:nvPr>
        </p:nvSpPr>
        <p:spPr>
          <a:xfrm>
            <a:off x="312738" y="981075"/>
            <a:ext cx="8507412" cy="2663825"/>
          </a:xfrm>
        </p:spPr>
        <p:txBody>
          <a:bodyPr>
            <a:normAutofit/>
          </a:bodyPr>
          <a:lstStyle/>
          <a:p>
            <a:r>
              <a:rPr lang="ja-JP" altLang="en-US" dirty="0" smtClean="0">
                <a:latin typeface="Arial" pitchFamily="34" charset="0"/>
                <a:ea typeface="ＭＳ Ｐゴシック" pitchFamily="50" charset="-128"/>
                <a:cs typeface="Arial" pitchFamily="34" charset="0"/>
              </a:rPr>
              <a:t>新メッセンジャー</a:t>
            </a:r>
            <a:endParaRPr lang="en-US" dirty="0" smtClean="0">
              <a:latin typeface="Arial" pitchFamily="34" charset="0"/>
              <a:ea typeface="ＭＳ Ｐゴシック" pitchFamily="50" charset="-128"/>
              <a:cs typeface="Arial" pitchFamily="34" charset="0"/>
            </a:endParaRPr>
          </a:p>
          <a:p>
            <a:pPr lvl="1"/>
            <a:r>
              <a:rPr lang="ja-JP" altLang="en-US" i="1" dirty="0" smtClean="0">
                <a:solidFill>
                  <a:srgbClr val="FF0000"/>
                </a:solidFill>
                <a:latin typeface="Arial" pitchFamily="34" charset="0"/>
                <a:ea typeface="ＭＳ Ｐゴシック" pitchFamily="50" charset="-128"/>
                <a:cs typeface="Arial" pitchFamily="34" charset="0"/>
              </a:rPr>
              <a:t>超高エネルギーニュートリノの検出</a:t>
            </a:r>
            <a:endParaRPr lang="en-US" altLang="ja-JP" i="1" dirty="0" smtClean="0">
              <a:solidFill>
                <a:srgbClr val="FF0000"/>
              </a:solidFill>
              <a:latin typeface="Arial" pitchFamily="34" charset="0"/>
              <a:ea typeface="ＭＳ Ｐゴシック" pitchFamily="50" charset="-128"/>
              <a:cs typeface="Arial" pitchFamily="34" charset="0"/>
            </a:endParaRPr>
          </a:p>
          <a:p>
            <a:pPr lvl="2"/>
            <a:r>
              <a:rPr lang="en-US" dirty="0" smtClean="0">
                <a:latin typeface="Arial" pitchFamily="34" charset="0"/>
                <a:ea typeface="ＭＳ Ｐゴシック" pitchFamily="50" charset="-128"/>
                <a:cs typeface="Arial" pitchFamily="34" charset="0"/>
              </a:rPr>
              <a:t>X</a:t>
            </a:r>
            <a:r>
              <a:rPr lang="en-US" baseline="-25000" dirty="0" smtClean="0">
                <a:latin typeface="Arial" pitchFamily="34" charset="0"/>
                <a:ea typeface="ＭＳ Ｐゴシック" pitchFamily="50" charset="-128"/>
                <a:cs typeface="Arial" pitchFamily="34" charset="0"/>
              </a:rPr>
              <a:t>0</a:t>
            </a:r>
            <a:r>
              <a:rPr lang="en-US" dirty="0" smtClean="0">
                <a:latin typeface="Arial" pitchFamily="34" charset="0"/>
                <a:ea typeface="ＭＳ Ｐゴシック" pitchFamily="50" charset="-128"/>
                <a:cs typeface="Arial" pitchFamily="34" charset="0"/>
              </a:rPr>
              <a:t> and </a:t>
            </a:r>
            <a:r>
              <a:rPr lang="en-US" dirty="0" err="1" smtClean="0">
                <a:latin typeface="Arial" pitchFamily="34" charset="0"/>
                <a:ea typeface="ＭＳ Ｐゴシック" pitchFamily="50" charset="-128"/>
                <a:cs typeface="Arial" pitchFamily="34" charset="0"/>
              </a:rPr>
              <a:t>X</a:t>
            </a:r>
            <a:r>
              <a:rPr lang="en-US" baseline="-25000" dirty="0" err="1" smtClean="0">
                <a:latin typeface="Arial" pitchFamily="34" charset="0"/>
                <a:ea typeface="ＭＳ Ｐゴシック" pitchFamily="50" charset="-128"/>
                <a:cs typeface="Arial" pitchFamily="34" charset="0"/>
              </a:rPr>
              <a:t>max</a:t>
            </a:r>
            <a:endParaRPr lang="en-US" baseline="-25000" dirty="0" smtClean="0">
              <a:latin typeface="Arial" pitchFamily="34" charset="0"/>
              <a:ea typeface="ＭＳ Ｐゴシック" pitchFamily="50" charset="-128"/>
              <a:cs typeface="Arial" pitchFamily="34" charset="0"/>
            </a:endParaRPr>
          </a:p>
          <a:p>
            <a:pPr lvl="1"/>
            <a:r>
              <a:rPr lang="ja-JP" altLang="en-US" i="1" dirty="0" smtClean="0">
                <a:solidFill>
                  <a:srgbClr val="FF0000"/>
                </a:solidFill>
                <a:latin typeface="Arial" pitchFamily="34" charset="0"/>
                <a:ea typeface="ＭＳ Ｐゴシック" pitchFamily="50" charset="-128"/>
                <a:cs typeface="Arial" pitchFamily="34" charset="0"/>
              </a:rPr>
              <a:t>超高エネルギーガンマ線の検出</a:t>
            </a:r>
            <a:endParaRPr lang="en-US" altLang="ja-JP" i="1" dirty="0" smtClean="0">
              <a:solidFill>
                <a:srgbClr val="FF0000"/>
              </a:solidFill>
              <a:latin typeface="Arial" pitchFamily="34" charset="0"/>
              <a:ea typeface="ＭＳ Ｐゴシック" pitchFamily="50" charset="-128"/>
              <a:cs typeface="Arial" pitchFamily="34" charset="0"/>
            </a:endParaRPr>
          </a:p>
          <a:p>
            <a:pPr lvl="2"/>
            <a:r>
              <a:rPr lang="en-US" dirty="0" err="1" smtClean="0">
                <a:latin typeface="Arial" pitchFamily="34" charset="0"/>
                <a:ea typeface="ＭＳ Ｐゴシック" pitchFamily="50" charset="-128"/>
                <a:cs typeface="Arial" pitchFamily="34" charset="0"/>
              </a:rPr>
              <a:t>X</a:t>
            </a:r>
            <a:r>
              <a:rPr lang="en-US" i="1" baseline="-25000" dirty="0" err="1" smtClean="0">
                <a:latin typeface="Arial" pitchFamily="34" charset="0"/>
                <a:ea typeface="ＭＳ Ｐゴシック" pitchFamily="50" charset="-128"/>
                <a:cs typeface="Arial" pitchFamily="34" charset="0"/>
              </a:rPr>
              <a:t>max</a:t>
            </a:r>
            <a:r>
              <a:rPr lang="en-US" dirty="0" smtClean="0">
                <a:latin typeface="Arial" pitchFamily="34" charset="0"/>
                <a:ea typeface="ＭＳ Ｐゴシック" pitchFamily="50" charset="-128"/>
                <a:cs typeface="Arial" pitchFamily="34" charset="0"/>
              </a:rPr>
              <a:t> </a:t>
            </a:r>
            <a:r>
              <a:rPr lang="ja-JP" altLang="en-US" dirty="0" smtClean="0">
                <a:latin typeface="Arial" pitchFamily="34" charset="0"/>
                <a:ea typeface="ＭＳ Ｐゴシック" pitchFamily="50" charset="-128"/>
                <a:cs typeface="Arial" pitchFamily="34" charset="0"/>
              </a:rPr>
              <a:t>の変化</a:t>
            </a:r>
            <a:r>
              <a:rPr lang="en-US" dirty="0" smtClean="0">
                <a:latin typeface="Arial" pitchFamily="34" charset="0"/>
                <a:ea typeface="ＭＳ Ｐゴシック" pitchFamily="50" charset="-128"/>
                <a:cs typeface="Arial" pitchFamily="34" charset="0"/>
              </a:rPr>
              <a:t>LPM effect</a:t>
            </a:r>
          </a:p>
        </p:txBody>
      </p:sp>
      <p:sp>
        <p:nvSpPr>
          <p:cNvPr id="31747" name="TextBox 6"/>
          <p:cNvSpPr txBox="1">
            <a:spLocks noChangeArrowheads="1"/>
          </p:cNvSpPr>
          <p:nvPr/>
        </p:nvSpPr>
        <p:spPr bwMode="auto">
          <a:xfrm>
            <a:off x="3492500" y="5300663"/>
            <a:ext cx="4751388" cy="954107"/>
          </a:xfrm>
          <a:prstGeom prst="rect">
            <a:avLst/>
          </a:prstGeom>
          <a:noFill/>
          <a:ln w="9525">
            <a:noFill/>
            <a:miter lim="800000"/>
            <a:headEnd/>
            <a:tailEnd/>
          </a:ln>
        </p:spPr>
        <p:txBody>
          <a:bodyPr>
            <a:spAutoFit/>
          </a:bodyPr>
          <a:lstStyle/>
          <a:p>
            <a:r>
              <a:rPr lang="ja-JP" altLang="en-US" sz="2800" b="0" dirty="0" smtClean="0">
                <a:latin typeface="Arial" pitchFamily="34" charset="0"/>
                <a:cs typeface="Arial" pitchFamily="34" charset="0"/>
              </a:rPr>
              <a:t>高い発見能力と新しい物理への制限</a:t>
            </a:r>
            <a:endParaRPr lang="en-US" sz="2800" b="0" dirty="0">
              <a:latin typeface="Arial" pitchFamily="34" charset="0"/>
              <a:cs typeface="Arial" pitchFamily="34" charset="0"/>
            </a:endParaRPr>
          </a:p>
        </p:txBody>
      </p:sp>
      <p:sp>
        <p:nvSpPr>
          <p:cNvPr id="31748" name="Right Arrow 7"/>
          <p:cNvSpPr>
            <a:spLocks noChangeArrowheads="1"/>
          </p:cNvSpPr>
          <p:nvPr/>
        </p:nvSpPr>
        <p:spPr bwMode="auto">
          <a:xfrm>
            <a:off x="1042988" y="5661025"/>
            <a:ext cx="1800225" cy="504825"/>
          </a:xfrm>
          <a:prstGeom prst="rightArrow">
            <a:avLst>
              <a:gd name="adj1" fmla="val 50000"/>
              <a:gd name="adj2" fmla="val 49925"/>
            </a:avLst>
          </a:prstGeom>
          <a:solidFill>
            <a:srgbClr val="FF0000"/>
          </a:solidFill>
          <a:ln w="9525">
            <a:noFill/>
            <a:round/>
            <a:headEnd/>
            <a:tailEnd/>
          </a:ln>
        </p:spPr>
        <p:txBody>
          <a:bodyPr>
            <a:spAutoFit/>
          </a:bodyPr>
          <a:lstStyle/>
          <a:p>
            <a:pPr>
              <a:spcBef>
                <a:spcPct val="50000"/>
              </a:spcBef>
            </a:pPr>
            <a:endParaRPr lang="en-US"/>
          </a:p>
        </p:txBody>
      </p:sp>
      <p:sp>
        <p:nvSpPr>
          <p:cNvPr id="31749" name="Content Placeholder 2"/>
          <p:cNvSpPr txBox="1">
            <a:spLocks/>
          </p:cNvSpPr>
          <p:nvPr/>
        </p:nvSpPr>
        <p:spPr bwMode="auto">
          <a:xfrm>
            <a:off x="385763" y="3716339"/>
            <a:ext cx="8506717" cy="1296838"/>
          </a:xfrm>
          <a:prstGeom prst="rect">
            <a:avLst/>
          </a:prstGeom>
          <a:noFill/>
          <a:ln w="9525">
            <a:noFill/>
            <a:miter lim="800000"/>
            <a:headEnd/>
            <a:tailEnd/>
          </a:ln>
        </p:spPr>
        <p:txBody>
          <a:bodyPr/>
          <a:lstStyle/>
          <a:p>
            <a:pPr marL="342900" indent="-342900" eaLnBrk="0" hangingPunct="0">
              <a:spcBef>
                <a:spcPct val="20000"/>
              </a:spcBef>
              <a:buFontTx/>
              <a:buChar char="•"/>
            </a:pPr>
            <a:r>
              <a:rPr lang="ja-JP" altLang="en-US" sz="3200" b="0" i="0" dirty="0" smtClean="0">
                <a:solidFill>
                  <a:srgbClr val="003366"/>
                </a:solidFill>
                <a:latin typeface="Arial" pitchFamily="34" charset="0"/>
                <a:cs typeface="Arial" pitchFamily="34" charset="0"/>
              </a:rPr>
              <a:t>磁場</a:t>
            </a:r>
            <a:r>
              <a:rPr lang="en-US" sz="3200" b="0" i="0" dirty="0" smtClean="0">
                <a:solidFill>
                  <a:srgbClr val="003366"/>
                </a:solidFill>
                <a:latin typeface="Arial" pitchFamily="34" charset="0"/>
                <a:cs typeface="Arial" pitchFamily="34" charset="0"/>
              </a:rPr>
              <a:t>magnetic </a:t>
            </a:r>
            <a:r>
              <a:rPr lang="en-US" sz="3200" b="0" i="0" dirty="0">
                <a:solidFill>
                  <a:srgbClr val="003366"/>
                </a:solidFill>
                <a:latin typeface="Arial" pitchFamily="34" charset="0"/>
                <a:cs typeface="Arial" pitchFamily="34" charset="0"/>
              </a:rPr>
              <a:t>fields</a:t>
            </a:r>
          </a:p>
          <a:p>
            <a:pPr marL="742950" lvl="1" indent="-285750" eaLnBrk="0" hangingPunct="0">
              <a:spcBef>
                <a:spcPct val="20000"/>
              </a:spcBef>
              <a:buFontTx/>
              <a:buChar char="–"/>
            </a:pPr>
            <a:r>
              <a:rPr lang="ja-JP" altLang="en-US" sz="2800" b="0" dirty="0" smtClean="0">
                <a:solidFill>
                  <a:srgbClr val="FF0000"/>
                </a:solidFill>
                <a:latin typeface="Arial" pitchFamily="34" charset="0"/>
                <a:cs typeface="Arial" pitchFamily="34" charset="0"/>
              </a:rPr>
              <a:t>銀河磁場と局所宇宙の磁場構造に制限</a:t>
            </a:r>
            <a:endParaRPr lang="en-US" sz="2800" b="0" dirty="0">
              <a:solidFill>
                <a:srgbClr val="003366"/>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68313" y="-90488"/>
            <a:ext cx="8229600" cy="1143001"/>
          </a:xfrm>
        </p:spPr>
        <p:txBody>
          <a:bodyPr>
            <a:normAutofit/>
          </a:bodyPr>
          <a:lstStyle/>
          <a:p>
            <a:r>
              <a:rPr lang="ja-JP" altLang="en-US" dirty="0" smtClean="0">
                <a:latin typeface="Arial" pitchFamily="34" charset="0"/>
                <a:ea typeface="ＭＳ Ｐゴシック" pitchFamily="50" charset="-128"/>
                <a:cs typeface="Arial" pitchFamily="34" charset="0"/>
              </a:rPr>
              <a:t>ニュートリノ</a:t>
            </a:r>
            <a:r>
              <a:rPr lang="en-US" b="0" dirty="0" smtClean="0">
                <a:latin typeface="Arial" pitchFamily="34" charset="0"/>
                <a:ea typeface="ＭＳ Ｐゴシック" pitchFamily="50" charset="-128"/>
                <a:cs typeface="Arial" pitchFamily="34" charset="0"/>
              </a:rPr>
              <a:t> </a:t>
            </a:r>
            <a:r>
              <a:rPr lang="ja-JP" altLang="en-US" b="0" dirty="0" smtClean="0">
                <a:latin typeface="Arial" pitchFamily="34" charset="0"/>
                <a:ea typeface="ＭＳ Ｐゴシック" pitchFamily="50" charset="-128"/>
                <a:cs typeface="Arial" pitchFamily="34" charset="0"/>
              </a:rPr>
              <a:t>と陽子</a:t>
            </a:r>
            <a:r>
              <a:rPr lang="en-US" b="0" dirty="0" smtClean="0">
                <a:latin typeface="Arial" pitchFamily="34" charset="0"/>
                <a:ea typeface="ＭＳ Ｐゴシック" pitchFamily="50" charset="-128"/>
                <a:cs typeface="Arial" pitchFamily="34" charset="0"/>
              </a:rPr>
              <a:t>: </a:t>
            </a:r>
            <a:r>
              <a:rPr lang="en-US" b="0" dirty="0" err="1" smtClean="0">
                <a:latin typeface="Arial" pitchFamily="34" charset="0"/>
                <a:ea typeface="ＭＳ Ｐゴシック" pitchFamily="50" charset="-128"/>
                <a:cs typeface="Arial" pitchFamily="34" charset="0"/>
              </a:rPr>
              <a:t>X</a:t>
            </a:r>
            <a:r>
              <a:rPr lang="en-US" b="0" baseline="-25000" dirty="0" err="1" smtClean="0">
                <a:latin typeface="Arial" pitchFamily="34" charset="0"/>
                <a:ea typeface="ＭＳ Ｐゴシック" pitchFamily="50" charset="-128"/>
                <a:cs typeface="Arial" pitchFamily="34" charset="0"/>
              </a:rPr>
              <a:t>max</a:t>
            </a:r>
            <a:endParaRPr lang="en-US" b="0" baseline="-25000" dirty="0" smtClean="0">
              <a:latin typeface="Arial" pitchFamily="34" charset="0"/>
              <a:ea typeface="ＭＳ Ｐゴシック" pitchFamily="50" charset="-128"/>
              <a:cs typeface="Arial" pitchFamily="34" charset="0"/>
            </a:endParaRPr>
          </a:p>
        </p:txBody>
      </p:sp>
      <p:pic>
        <p:nvPicPr>
          <p:cNvPr id="32770" name="Picture 6"/>
          <p:cNvPicPr>
            <a:picLocks noChangeAspect="1"/>
          </p:cNvPicPr>
          <p:nvPr/>
        </p:nvPicPr>
        <p:blipFill>
          <a:blip r:embed="rId2" cstate="print"/>
          <a:srcRect/>
          <a:stretch>
            <a:fillRect/>
          </a:stretch>
        </p:blipFill>
        <p:spPr bwMode="auto">
          <a:xfrm>
            <a:off x="1331913" y="1025525"/>
            <a:ext cx="6311900" cy="4851400"/>
          </a:xfrm>
          <a:prstGeom prst="rect">
            <a:avLst/>
          </a:prstGeom>
          <a:noFill/>
          <a:ln w="9525">
            <a:noFill/>
            <a:miter lim="800000"/>
            <a:headEnd/>
            <a:tailEnd/>
          </a:ln>
        </p:spPr>
      </p:pic>
      <p:sp>
        <p:nvSpPr>
          <p:cNvPr id="32771" name="Text Box 7"/>
          <p:cNvSpPr txBox="1">
            <a:spLocks noChangeArrowheads="1"/>
          </p:cNvSpPr>
          <p:nvPr/>
        </p:nvSpPr>
        <p:spPr bwMode="auto">
          <a:xfrm>
            <a:off x="179388" y="5949950"/>
            <a:ext cx="8640762" cy="830263"/>
          </a:xfrm>
          <a:prstGeom prst="rect">
            <a:avLst/>
          </a:prstGeom>
          <a:solidFill>
            <a:srgbClr val="FFFFFF"/>
          </a:solidFill>
          <a:ln w="9525">
            <a:solidFill>
              <a:srgbClr val="CC0000"/>
            </a:solidFill>
            <a:miter lim="800000"/>
            <a:headEnd/>
            <a:tailEnd/>
          </a:ln>
        </p:spPr>
        <p:txBody>
          <a:bodyPr>
            <a:spAutoFit/>
          </a:bodyPr>
          <a:lstStyle/>
          <a:p>
            <a:pPr>
              <a:spcBef>
                <a:spcPct val="50000"/>
              </a:spcBef>
            </a:pPr>
            <a:r>
              <a:rPr lang="it-IT" altLang="ja-JP" sz="2400" b="0">
                <a:solidFill>
                  <a:srgbClr val="000099"/>
                </a:solidFill>
                <a:latin typeface="Arial" pitchFamily="34" charset="0"/>
                <a:cs typeface="Arial" pitchFamily="34" charset="0"/>
              </a:rPr>
              <a:t>Distribution of </a:t>
            </a:r>
            <a:r>
              <a:rPr lang="it-IT" altLang="ja-JP" sz="2400" b="0">
                <a:solidFill>
                  <a:srgbClr val="FF0000"/>
                </a:solidFill>
                <a:latin typeface="Arial" pitchFamily="34" charset="0"/>
                <a:cs typeface="Arial" pitchFamily="34" charset="0"/>
              </a:rPr>
              <a:t>X</a:t>
            </a:r>
            <a:r>
              <a:rPr lang="it-IT" altLang="ja-JP" sz="2400" b="0" baseline="-25000">
                <a:solidFill>
                  <a:srgbClr val="FF0000"/>
                </a:solidFill>
                <a:latin typeface="Arial" pitchFamily="34" charset="0"/>
                <a:cs typeface="Arial" pitchFamily="34" charset="0"/>
              </a:rPr>
              <a:t>max</a:t>
            </a:r>
            <a:r>
              <a:rPr lang="it-IT" altLang="ja-JP" sz="2400" b="0">
                <a:solidFill>
                  <a:srgbClr val="000099"/>
                </a:solidFill>
                <a:latin typeface="Arial" pitchFamily="34" charset="0"/>
                <a:cs typeface="Arial" pitchFamily="34" charset="0"/>
              </a:rPr>
              <a:t> for protons and neutrinos for E=10</a:t>
            </a:r>
            <a:r>
              <a:rPr lang="it-IT" altLang="ja-JP" sz="2400" b="0" baseline="30000">
                <a:solidFill>
                  <a:srgbClr val="000099"/>
                </a:solidFill>
                <a:latin typeface="Arial" pitchFamily="34" charset="0"/>
                <a:cs typeface="Arial" pitchFamily="34" charset="0"/>
              </a:rPr>
              <a:t>20</a:t>
            </a:r>
            <a:r>
              <a:rPr lang="it-IT" altLang="ja-JP" sz="2400" b="0">
                <a:solidFill>
                  <a:srgbClr val="000099"/>
                </a:solidFill>
                <a:latin typeface="Arial" pitchFamily="34" charset="0"/>
                <a:cs typeface="Arial" pitchFamily="34" charset="0"/>
              </a:rPr>
              <a:t> eV and θ=85° (First Peak of the shower profile)</a:t>
            </a:r>
            <a:endParaRPr lang="en-US" sz="2400" b="0">
              <a:solidFill>
                <a:srgbClr val="FF0000"/>
              </a:solidFill>
              <a:latin typeface="Arial" pitchFamily="34" charset="0"/>
              <a:cs typeface="Arial" pitchFamily="34" charset="0"/>
            </a:endParaRPr>
          </a:p>
        </p:txBody>
      </p:sp>
      <p:sp>
        <p:nvSpPr>
          <p:cNvPr id="32772" name="Text Box 6"/>
          <p:cNvSpPr txBox="1">
            <a:spLocks noChangeArrowheads="1"/>
          </p:cNvSpPr>
          <p:nvPr/>
        </p:nvSpPr>
        <p:spPr bwMode="auto">
          <a:xfrm>
            <a:off x="3276600" y="4508500"/>
            <a:ext cx="5435600" cy="400050"/>
          </a:xfrm>
          <a:prstGeom prst="rect">
            <a:avLst/>
          </a:prstGeom>
          <a:noFill/>
          <a:ln w="9525">
            <a:noFill/>
            <a:miter lim="800000"/>
            <a:headEnd/>
            <a:tailEnd/>
          </a:ln>
        </p:spPr>
        <p:txBody>
          <a:bodyPr>
            <a:spAutoFit/>
          </a:bodyPr>
          <a:lstStyle/>
          <a:p>
            <a:pPr>
              <a:spcBef>
                <a:spcPct val="50000"/>
              </a:spcBef>
            </a:pPr>
            <a:r>
              <a:rPr lang="it-IT" altLang="ja-JP" sz="2000" b="0">
                <a:solidFill>
                  <a:srgbClr val="FF0000"/>
                </a:solidFill>
                <a:latin typeface="Arial" pitchFamily="34" charset="0"/>
                <a:cs typeface="Arial" pitchFamily="34" charset="0"/>
              </a:rPr>
              <a:t>Supanitsky &amp; Medina-Tanco 2011</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177120" y="180020"/>
            <a:ext cx="7712640" cy="393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2452" rIns="81639" bIns="42452">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9pPr>
          </a:lstStyle>
          <a:p>
            <a:pPr eaLnBrk="1" hangingPunct="1">
              <a:spcBef>
                <a:spcPts val="1587"/>
              </a:spcBef>
              <a:buClr>
                <a:srgbClr val="000000"/>
              </a:buClr>
              <a:buSzPct val="100000"/>
            </a:pPr>
            <a:r>
              <a:rPr lang="en-US" altLang="ja-JP" sz="2000">
                <a:solidFill>
                  <a:srgbClr val="FF0000"/>
                </a:solidFill>
                <a:latin typeface="Arial Rounded MT Bold" pitchFamily="34" charset="0"/>
              </a:rPr>
              <a:t>Upper limits on neutrino flux</a:t>
            </a:r>
            <a:endParaRPr lang="en-US" altLang="ja-JP" sz="2000" baseline="-25000">
              <a:solidFill>
                <a:srgbClr val="FF0000"/>
              </a:solidFill>
              <a:latin typeface="Symbol" pitchFamily="18" charset="2"/>
            </a:endParaRPr>
          </a:p>
        </p:txBody>
      </p:sp>
      <p:pic>
        <p:nvPicPr>
          <p:cNvPr id="63491"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2160" y="871293"/>
            <a:ext cx="7464960" cy="52507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Text Box 38"/>
          <p:cNvSpPr txBox="1">
            <a:spLocks noChangeArrowheads="1"/>
          </p:cNvSpPr>
          <p:nvPr/>
        </p:nvSpPr>
        <p:spPr bwMode="auto">
          <a:xfrm>
            <a:off x="7119361" y="6536847"/>
            <a:ext cx="1778031" cy="246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altLang="ja-JP" sz="1000" b="1">
                <a:solidFill>
                  <a:srgbClr val="0000FF"/>
                </a:solidFill>
              </a:rPr>
              <a:t>G. Medina Tanco - ICN/UNAM</a:t>
            </a:r>
          </a:p>
        </p:txBody>
      </p:sp>
    </p:spTree>
    <p:extLst>
      <p:ext uri="{BB962C8B-B14F-4D97-AF65-F5344CB8AC3E}">
        <p14:creationId xmlns:p14="http://schemas.microsoft.com/office/powerpoint/2010/main" xmlns="" val="2222616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john-gray10001"/>
          <p:cNvPicPr>
            <a:picLocks noChangeAspect="1" noChangeArrowheads="1"/>
          </p:cNvPicPr>
          <p:nvPr/>
        </p:nvPicPr>
        <p:blipFill>
          <a:blip r:embed="rId3" cstate="print"/>
          <a:srcRect/>
          <a:stretch>
            <a:fillRect/>
          </a:stretch>
        </p:blipFill>
        <p:spPr bwMode="auto">
          <a:xfrm>
            <a:off x="250825" y="1349514"/>
            <a:ext cx="4321175" cy="5535870"/>
          </a:xfrm>
          <a:prstGeom prst="rect">
            <a:avLst/>
          </a:prstGeom>
          <a:noFill/>
          <a:ln w="9525">
            <a:noFill/>
            <a:miter lim="800000"/>
            <a:headEnd/>
            <a:tailEnd/>
          </a:ln>
        </p:spPr>
      </p:pic>
      <p:sp>
        <p:nvSpPr>
          <p:cNvPr id="36867" name="Text Box 5"/>
          <p:cNvSpPr txBox="1">
            <a:spLocks noChangeArrowheads="1"/>
          </p:cNvSpPr>
          <p:nvPr/>
        </p:nvSpPr>
        <p:spPr bwMode="auto">
          <a:xfrm>
            <a:off x="5076056" y="1443360"/>
            <a:ext cx="3810000" cy="1625600"/>
          </a:xfrm>
          <a:prstGeom prst="rect">
            <a:avLst/>
          </a:prstGeom>
          <a:solidFill>
            <a:srgbClr val="FFFFA6"/>
          </a:solidFill>
          <a:ln w="9525">
            <a:solidFill>
              <a:srgbClr val="DC0000"/>
            </a:solidFill>
            <a:miter lim="800000"/>
            <a:headEnd/>
            <a:tailEnd/>
          </a:ln>
        </p:spPr>
        <p:txBody>
          <a:bodyPr>
            <a:spAutoFit/>
          </a:bodyPr>
          <a:lstStyle/>
          <a:p>
            <a:pPr eaLnBrk="0" hangingPunct="0"/>
            <a:r>
              <a:rPr lang="en-GB" sz="2000">
                <a:solidFill>
                  <a:srgbClr val="000099"/>
                </a:solidFill>
              </a:rPr>
              <a:t>John Linsley in 1979  in the Field Committee Report of NASA “Call for Projects and Ideas in High Energy Astrophysics for the 1980s”</a:t>
            </a:r>
          </a:p>
        </p:txBody>
      </p:sp>
      <p:sp>
        <p:nvSpPr>
          <p:cNvPr id="36868" name="Text Box 13"/>
          <p:cNvSpPr txBox="1">
            <a:spLocks noChangeArrowheads="1"/>
          </p:cNvSpPr>
          <p:nvPr/>
        </p:nvSpPr>
        <p:spPr bwMode="auto">
          <a:xfrm>
            <a:off x="5076056" y="3226792"/>
            <a:ext cx="3810000" cy="1930400"/>
          </a:xfrm>
          <a:prstGeom prst="rect">
            <a:avLst/>
          </a:prstGeom>
          <a:solidFill>
            <a:srgbClr val="FFFFA6"/>
          </a:solidFill>
          <a:ln w="9525">
            <a:solidFill>
              <a:srgbClr val="DC0000"/>
            </a:solidFill>
            <a:miter lim="800000"/>
            <a:headEnd/>
            <a:tailEnd/>
          </a:ln>
        </p:spPr>
        <p:txBody>
          <a:bodyPr>
            <a:spAutoFit/>
          </a:bodyPr>
          <a:lstStyle/>
          <a:p>
            <a:pPr eaLnBrk="0" hangingPunct="0"/>
            <a:r>
              <a:rPr lang="en-GB" sz="2000">
                <a:solidFill>
                  <a:srgbClr val="000099"/>
                </a:solidFill>
              </a:rPr>
              <a:t>The concept to observe, by means of Space Based devices looking at Nadir during the night, </a:t>
            </a:r>
            <a:r>
              <a:rPr lang="en-GB" sz="2000">
                <a:solidFill>
                  <a:srgbClr val="CC0000"/>
                </a:solidFill>
              </a:rPr>
              <a:t>the fluorescence light produced by an EAS proceeding in the atmosphere</a:t>
            </a:r>
          </a:p>
        </p:txBody>
      </p:sp>
      <p:sp>
        <p:nvSpPr>
          <p:cNvPr id="36869" name="Text Box 18"/>
          <p:cNvSpPr txBox="1">
            <a:spLocks noChangeArrowheads="1"/>
          </p:cNvSpPr>
          <p:nvPr/>
        </p:nvSpPr>
        <p:spPr bwMode="auto">
          <a:xfrm>
            <a:off x="5076825" y="5253434"/>
            <a:ext cx="3810000" cy="1631950"/>
          </a:xfrm>
          <a:prstGeom prst="rect">
            <a:avLst/>
          </a:prstGeom>
          <a:solidFill>
            <a:srgbClr val="FFFFA6"/>
          </a:solidFill>
          <a:ln w="9525">
            <a:solidFill>
              <a:srgbClr val="DC0000"/>
            </a:solidFill>
            <a:miter lim="800000"/>
            <a:headEnd/>
            <a:tailEnd/>
          </a:ln>
        </p:spPr>
        <p:txBody>
          <a:bodyPr>
            <a:spAutoFit/>
          </a:bodyPr>
          <a:lstStyle/>
          <a:p>
            <a:pPr eaLnBrk="0" hangingPunct="0"/>
            <a:r>
              <a:rPr lang="en-GB" sz="2000" dirty="0">
                <a:solidFill>
                  <a:srgbClr val="000099"/>
                </a:solidFill>
              </a:rPr>
              <a:t>In Early 1990s John had moved to Palermo to work on the PLASTEX experiment with his old friend </a:t>
            </a:r>
            <a:r>
              <a:rPr lang="en-GB" sz="2000" dirty="0" err="1">
                <a:solidFill>
                  <a:srgbClr val="000099"/>
                </a:solidFill>
              </a:rPr>
              <a:t>Livio</a:t>
            </a:r>
            <a:r>
              <a:rPr lang="en-GB" sz="2000" dirty="0">
                <a:solidFill>
                  <a:srgbClr val="000099"/>
                </a:solidFill>
              </a:rPr>
              <a:t> </a:t>
            </a:r>
            <a:r>
              <a:rPr lang="en-GB" sz="2000" dirty="0" err="1">
                <a:solidFill>
                  <a:srgbClr val="000099"/>
                </a:solidFill>
              </a:rPr>
              <a:t>Scarsi</a:t>
            </a:r>
            <a:r>
              <a:rPr lang="en-GB" sz="2000" dirty="0">
                <a:solidFill>
                  <a:srgbClr val="000099"/>
                </a:solidFill>
              </a:rPr>
              <a:t>, and </a:t>
            </a:r>
            <a:r>
              <a:rPr lang="en-GB" sz="2000" dirty="0" err="1">
                <a:solidFill>
                  <a:srgbClr val="000099"/>
                </a:solidFill>
              </a:rPr>
              <a:t>Osvaldo</a:t>
            </a:r>
            <a:r>
              <a:rPr lang="en-GB" sz="2000" dirty="0">
                <a:solidFill>
                  <a:srgbClr val="000099"/>
                </a:solidFill>
              </a:rPr>
              <a:t> Catalano</a:t>
            </a:r>
            <a:endParaRPr lang="en-GB" sz="2000" dirty="0">
              <a:solidFill>
                <a:srgbClr val="CC0000"/>
              </a:solidFill>
            </a:endParaRPr>
          </a:p>
        </p:txBody>
      </p:sp>
      <p:sp>
        <p:nvSpPr>
          <p:cNvPr id="6" name="タイトル 2"/>
          <p:cNvSpPr>
            <a:spLocks noGrp="1"/>
          </p:cNvSpPr>
          <p:nvPr>
            <p:ph type="title"/>
          </p:nvPr>
        </p:nvSpPr>
        <p:spPr>
          <a:xfrm>
            <a:off x="457200" y="116632"/>
            <a:ext cx="8291264" cy="936104"/>
          </a:xfrm>
        </p:spPr>
        <p:txBody>
          <a:bodyPr>
            <a:normAutofit/>
          </a:bodyPr>
          <a:lstStyle/>
          <a:p>
            <a:r>
              <a:rPr lang="en-US" altLang="ja-JP" dirty="0" smtClean="0"/>
              <a:t>1979, John </a:t>
            </a:r>
            <a:r>
              <a:rPr lang="en-US" altLang="ja-JP" dirty="0" err="1" smtClean="0"/>
              <a:t>Linsley</a:t>
            </a:r>
            <a:r>
              <a:rPr lang="ja-JP" altLang="en-US" dirty="0" smtClean="0"/>
              <a:t>のアイデア</a:t>
            </a:r>
            <a:endParaRPr kumimoji="1" lang="ja-JP" altLang="en-US" dirty="0"/>
          </a:p>
        </p:txBody>
      </p:sp>
      <p:sp>
        <p:nvSpPr>
          <p:cNvPr id="8" name="コンテンツ プレースホルダ 7"/>
          <p:cNvSpPr>
            <a:spLocks noGrp="1"/>
          </p:cNvSpPr>
          <p:nvPr>
            <p:ph idx="1"/>
          </p:nvPr>
        </p:nvSpPr>
        <p:spPr/>
        <p:txBody>
          <a:bodyPr/>
          <a:lstStyle/>
          <a:p>
            <a:endParaRPr kumimoji="1" lang="ja-JP" altLang="en-US"/>
          </a:p>
        </p:txBody>
      </p:sp>
      <p:sp>
        <p:nvSpPr>
          <p:cNvPr id="9" name="正方形/長方形 8"/>
          <p:cNvSpPr/>
          <p:nvPr/>
        </p:nvSpPr>
        <p:spPr>
          <a:xfrm>
            <a:off x="0" y="836712"/>
            <a:ext cx="9144000" cy="64807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altLang="ja-JP" sz="3200" dirty="0" smtClean="0"/>
              <a:t>SOCRAS: Satellite Observatory of Cosmic Ray Showers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395288" y="125413"/>
            <a:ext cx="8229600" cy="1143000"/>
          </a:xfrm>
        </p:spPr>
        <p:txBody>
          <a:bodyPr>
            <a:normAutofit fontScale="90000"/>
          </a:bodyPr>
          <a:lstStyle/>
          <a:p>
            <a:pPr eaLnBrk="1" hangingPunct="1"/>
            <a:r>
              <a:rPr lang="de-DE" sz="3600" b="0" smtClean="0">
                <a:latin typeface="Arial" pitchFamily="34" charset="0"/>
                <a:ea typeface="ＭＳ Ｐゴシック" pitchFamily="50" charset="-128"/>
                <a:cs typeface="Arial" pitchFamily="34" charset="0"/>
              </a:rPr>
              <a:t>Key observation and </a:t>
            </a:r>
            <a:br>
              <a:rPr lang="de-DE" sz="3600" b="0" smtClean="0">
                <a:latin typeface="Arial" pitchFamily="34" charset="0"/>
                <a:ea typeface="ＭＳ Ｐゴシック" pitchFamily="50" charset="-128"/>
                <a:cs typeface="Arial" pitchFamily="34" charset="0"/>
              </a:rPr>
            </a:br>
            <a:r>
              <a:rPr lang="de-DE" sz="3600" b="0" smtClean="0">
                <a:latin typeface="Arial" pitchFamily="34" charset="0"/>
                <a:ea typeface="ＭＳ Ｐゴシック" pitchFamily="50" charset="-128"/>
                <a:cs typeface="Arial" pitchFamily="34" charset="0"/>
              </a:rPr>
              <a:t>instrument requirements</a:t>
            </a:r>
          </a:p>
        </p:txBody>
      </p:sp>
      <p:graphicFrame>
        <p:nvGraphicFramePr>
          <p:cNvPr id="33814" name="Group 22"/>
          <p:cNvGraphicFramePr>
            <a:graphicFrameLocks noGrp="1"/>
          </p:cNvGraphicFramePr>
          <p:nvPr/>
        </p:nvGraphicFramePr>
        <p:xfrm>
          <a:off x="287338" y="1450975"/>
          <a:ext cx="8677275" cy="4297560"/>
        </p:xfrm>
        <a:graphic>
          <a:graphicData uri="http://schemas.openxmlformats.org/drawingml/2006/table">
            <a:tbl>
              <a:tblPr/>
              <a:tblGrid>
                <a:gridCol w="4338637"/>
                <a:gridCol w="4338638"/>
              </a:tblGrid>
              <a:tr h="457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90"/>
                          </a:solidFill>
                          <a:effectLst/>
                          <a:latin typeface="Arial" pitchFamily="34" charset="0"/>
                          <a:ea typeface="ＭＳ Ｐゴシック" pitchFamily="50" charset="-128"/>
                        </a:rPr>
                        <a:t>Observation area (Nadir)</a:t>
                      </a:r>
                    </a:p>
                  </a:txBody>
                  <a:tcPr marL="91449" marR="91449" marT="45700" marB="4570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90"/>
                          </a:solidFill>
                          <a:effectLst/>
                          <a:latin typeface="Arial" pitchFamily="34" charset="0"/>
                          <a:ea typeface="ＭＳ Ｐゴシック" pitchFamily="50" charset="-128"/>
                        </a:rPr>
                        <a:t>≥1.3×10</a:t>
                      </a:r>
                      <a:r>
                        <a:rPr kumimoji="0" lang="en-US" sz="2400" b="0" i="0" u="none" strike="noStrike" cap="none" normalizeH="0" baseline="30000" smtClean="0">
                          <a:ln>
                            <a:noFill/>
                          </a:ln>
                          <a:solidFill>
                            <a:srgbClr val="000090"/>
                          </a:solidFill>
                          <a:effectLst/>
                          <a:latin typeface="Arial" pitchFamily="34" charset="0"/>
                          <a:ea typeface="ＭＳ Ｐゴシック" pitchFamily="50" charset="-128"/>
                        </a:rPr>
                        <a:t>5 </a:t>
                      </a:r>
                      <a:r>
                        <a:rPr kumimoji="0" lang="en-US" sz="2400" b="0" i="0" u="none" strike="noStrike" cap="none" normalizeH="0" baseline="0" smtClean="0">
                          <a:ln>
                            <a:noFill/>
                          </a:ln>
                          <a:solidFill>
                            <a:srgbClr val="000090"/>
                          </a:solidFill>
                          <a:effectLst/>
                          <a:latin typeface="Arial" pitchFamily="34" charset="0"/>
                          <a:ea typeface="ＭＳ Ｐゴシック" pitchFamily="50" charset="-128"/>
                        </a:rPr>
                        <a:t>(H</a:t>
                      </a:r>
                      <a:r>
                        <a:rPr kumimoji="0" lang="en-US" sz="2400" b="0" i="1" u="none" strike="noStrike" cap="none" normalizeH="0" baseline="-25000" smtClean="0">
                          <a:ln>
                            <a:noFill/>
                          </a:ln>
                          <a:solidFill>
                            <a:srgbClr val="000090"/>
                          </a:solidFill>
                          <a:effectLst/>
                          <a:latin typeface="Arial" pitchFamily="34" charset="0"/>
                          <a:ea typeface="ＭＳ Ｐゴシック" pitchFamily="50" charset="-128"/>
                        </a:rPr>
                        <a:t>orbit</a:t>
                      </a:r>
                      <a:r>
                        <a:rPr kumimoji="0" lang="en-US" sz="2400" b="0" i="0" u="none" strike="noStrike" cap="none" normalizeH="0" baseline="0" smtClean="0">
                          <a:ln>
                            <a:noFill/>
                          </a:ln>
                          <a:solidFill>
                            <a:srgbClr val="000090"/>
                          </a:solidFill>
                          <a:effectLst/>
                          <a:latin typeface="Arial" pitchFamily="34" charset="0"/>
                          <a:ea typeface="ＭＳ Ｐゴシック" pitchFamily="50" charset="-128"/>
                        </a:rPr>
                        <a:t>/400[km])</a:t>
                      </a:r>
                      <a:r>
                        <a:rPr kumimoji="0" lang="en-US" sz="2400" b="0" i="0" u="none" strike="noStrike" cap="none" normalizeH="0" baseline="30000" smtClean="0">
                          <a:ln>
                            <a:noFill/>
                          </a:ln>
                          <a:solidFill>
                            <a:srgbClr val="000090"/>
                          </a:solidFill>
                          <a:effectLst/>
                          <a:latin typeface="Arial" pitchFamily="34" charset="0"/>
                          <a:ea typeface="ＭＳ Ｐゴシック" pitchFamily="50" charset="-128"/>
                        </a:rPr>
                        <a:t>2 </a:t>
                      </a:r>
                      <a:r>
                        <a:rPr kumimoji="0" lang="en-US" sz="2400" b="0" i="0" u="none" strike="noStrike" cap="none" normalizeH="0" baseline="0" smtClean="0">
                          <a:ln>
                            <a:noFill/>
                          </a:ln>
                          <a:solidFill>
                            <a:srgbClr val="000090"/>
                          </a:solidFill>
                          <a:effectLst/>
                          <a:latin typeface="Arial" pitchFamily="34" charset="0"/>
                          <a:ea typeface="ＭＳ Ｐゴシック" pitchFamily="50" charset="-128"/>
                        </a:rPr>
                        <a:t>km</a:t>
                      </a:r>
                      <a:r>
                        <a:rPr kumimoji="0" lang="en-US" sz="2400" b="0" i="0" u="none" strike="noStrike" cap="none" normalizeH="0" baseline="30000" smtClean="0">
                          <a:ln>
                            <a:noFill/>
                          </a:ln>
                          <a:solidFill>
                            <a:srgbClr val="000090"/>
                          </a:solidFill>
                          <a:effectLst/>
                          <a:latin typeface="Arial" pitchFamily="34" charset="0"/>
                          <a:ea typeface="ＭＳ Ｐゴシック" pitchFamily="50" charset="-128"/>
                        </a:rPr>
                        <a:t>2</a:t>
                      </a:r>
                    </a:p>
                  </a:txBody>
                  <a:tcPr marL="91449" marR="91449" marT="45700" marB="4570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822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FF0000"/>
                          </a:solidFill>
                          <a:effectLst/>
                          <a:latin typeface="Arial" pitchFamily="34" charset="0"/>
                          <a:ea typeface="ＭＳ Ｐゴシック" pitchFamily="50" charset="-128"/>
                        </a:rPr>
                        <a:t>Arrival direction determination accuracy</a:t>
                      </a:r>
                    </a:p>
                  </a:txBody>
                  <a:tcPr marL="91449" marR="91449" marT="45700" marB="45700"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FF0000"/>
                          </a:solidFill>
                          <a:effectLst/>
                          <a:latin typeface="Arial" pitchFamily="34" charset="0"/>
                          <a:ea typeface="ＭＳ Ｐゴシック" pitchFamily="50" charset="-128"/>
                        </a:rPr>
                        <a:t>≤ 2.5° (at </a:t>
                      </a:r>
                      <a:r>
                        <a:rPr kumimoji="0" lang="en-US" sz="2400" b="0" i="1" u="none" strike="noStrike" cap="none" normalizeH="0" baseline="0" smtClean="0">
                          <a:ln>
                            <a:noFill/>
                          </a:ln>
                          <a:solidFill>
                            <a:srgbClr val="FF0000"/>
                          </a:solidFill>
                          <a:effectLst/>
                          <a:latin typeface="Arial" pitchFamily="34" charset="0"/>
                          <a:ea typeface="ＭＳ Ｐゴシック" pitchFamily="50" charset="-128"/>
                        </a:rPr>
                        <a:t>E</a:t>
                      </a:r>
                      <a:r>
                        <a:rPr kumimoji="0" lang="en-US" sz="2400" b="0" i="0" u="none" strike="noStrike" cap="none" normalizeH="0" baseline="0" smtClean="0">
                          <a:ln>
                            <a:noFill/>
                          </a:ln>
                          <a:solidFill>
                            <a:srgbClr val="FF0000"/>
                          </a:solidFill>
                          <a:effectLst/>
                          <a:latin typeface="Arial" pitchFamily="34" charset="0"/>
                          <a:ea typeface="ＭＳ Ｐゴシック" pitchFamily="50" charset="-128"/>
                        </a:rPr>
                        <a:t>=10</a:t>
                      </a:r>
                      <a:r>
                        <a:rPr kumimoji="0" lang="en-US" sz="2400" b="0" i="0" u="none" strike="noStrike" cap="none" normalizeH="0" baseline="30000" smtClean="0">
                          <a:ln>
                            <a:noFill/>
                          </a:ln>
                          <a:solidFill>
                            <a:srgbClr val="FF0000"/>
                          </a:solidFill>
                          <a:effectLst/>
                          <a:latin typeface="Arial" pitchFamily="34" charset="0"/>
                          <a:ea typeface="ＭＳ Ｐゴシック" pitchFamily="50" charset="-128"/>
                        </a:rPr>
                        <a:t>20</a:t>
                      </a:r>
                      <a:r>
                        <a:rPr kumimoji="0" lang="en-US" sz="2400" b="0" i="0" u="none" strike="noStrike" cap="none" normalizeH="0" baseline="0" smtClean="0">
                          <a:ln>
                            <a:noFill/>
                          </a:ln>
                          <a:solidFill>
                            <a:srgbClr val="FF0000"/>
                          </a:solidFill>
                          <a:effectLst/>
                          <a:latin typeface="Arial" pitchFamily="34" charset="0"/>
                          <a:ea typeface="ＭＳ Ｐゴシック" pitchFamily="50" charset="-128"/>
                        </a:rPr>
                        <a:t> [eV] and 60° zenith angle)</a:t>
                      </a:r>
                    </a:p>
                  </a:txBody>
                  <a:tcPr marL="91449" marR="91449" marT="45700" marB="45700"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tr>
              <a:tr h="822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90"/>
                          </a:solidFill>
                          <a:effectLst/>
                          <a:latin typeface="Arial" pitchFamily="34" charset="0"/>
                          <a:ea typeface="ＭＳ Ｐゴシック" pitchFamily="50" charset="-128"/>
                        </a:rPr>
                        <a:t>Energy determination accuracy</a:t>
                      </a:r>
                    </a:p>
                  </a:txBody>
                  <a:tcPr marL="91449" marR="91449" marT="45700" marB="4570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90"/>
                          </a:solidFill>
                          <a:effectLst/>
                          <a:latin typeface="Arial" pitchFamily="34" charset="0"/>
                          <a:ea typeface="ＭＳ Ｐゴシック" pitchFamily="50" charset="-128"/>
                        </a:rPr>
                        <a:t>≤ 30% (E=10</a:t>
                      </a:r>
                      <a:r>
                        <a:rPr kumimoji="0" lang="en-US" sz="2400" b="0" i="0" u="none" strike="noStrike" cap="none" normalizeH="0" baseline="30000" smtClean="0">
                          <a:ln>
                            <a:noFill/>
                          </a:ln>
                          <a:solidFill>
                            <a:srgbClr val="000090"/>
                          </a:solidFill>
                          <a:effectLst/>
                          <a:latin typeface="Arial" pitchFamily="34" charset="0"/>
                          <a:ea typeface="ＭＳ Ｐゴシック" pitchFamily="50" charset="-128"/>
                        </a:rPr>
                        <a:t>20</a:t>
                      </a:r>
                      <a:r>
                        <a:rPr kumimoji="0" lang="en-US" sz="2400" b="0" i="0" u="none" strike="noStrike" cap="none" normalizeH="0" baseline="0" smtClean="0">
                          <a:ln>
                            <a:noFill/>
                          </a:ln>
                          <a:solidFill>
                            <a:srgbClr val="000090"/>
                          </a:solidFill>
                          <a:effectLst/>
                          <a:latin typeface="Arial" pitchFamily="34" charset="0"/>
                          <a:ea typeface="ＭＳ Ｐゴシック" pitchFamily="50" charset="-128"/>
                        </a:rPr>
                        <a:t> [eV] and 60° zenith angle)</a:t>
                      </a:r>
                    </a:p>
                  </a:txBody>
                  <a:tcPr marL="91449" marR="91449" marT="45700" marB="45700" horzOverflow="overflow">
                    <a:lnL>
                      <a:noFill/>
                    </a:lnL>
                    <a:lnR>
                      <a:noFill/>
                    </a:lnR>
                    <a:lnT>
                      <a:noFill/>
                    </a:lnT>
                    <a:lnB>
                      <a:noFill/>
                    </a:lnB>
                    <a:lnTlToBr>
                      <a:noFill/>
                    </a:lnTlToBr>
                    <a:lnBlToTr>
                      <a:noFill/>
                    </a:lnBlToTr>
                    <a:noFill/>
                  </a:tcPr>
                </a:tc>
              </a:tr>
              <a:tr h="822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smtClean="0">
                          <a:ln>
                            <a:noFill/>
                          </a:ln>
                          <a:solidFill>
                            <a:srgbClr val="FF0000"/>
                          </a:solidFill>
                          <a:effectLst/>
                          <a:latin typeface="Arial" pitchFamily="34" charset="0"/>
                          <a:ea typeface="ＭＳ Ｐゴシック" pitchFamily="50" charset="-128"/>
                        </a:rPr>
                        <a:t>X</a:t>
                      </a:r>
                      <a:r>
                        <a:rPr kumimoji="0" lang="en-US" sz="2400" b="0" i="1" u="none" strike="noStrike" cap="none" normalizeH="0" baseline="-25000" smtClean="0">
                          <a:ln>
                            <a:noFill/>
                          </a:ln>
                          <a:solidFill>
                            <a:srgbClr val="FF0000"/>
                          </a:solidFill>
                          <a:effectLst/>
                          <a:latin typeface="Arial" pitchFamily="34" charset="0"/>
                          <a:ea typeface="ＭＳ Ｐゴシック" pitchFamily="50" charset="-128"/>
                        </a:rPr>
                        <a:t>max</a:t>
                      </a:r>
                      <a:r>
                        <a:rPr kumimoji="0" lang="en-US" sz="2400" b="0" i="0" u="none" strike="noStrike" cap="none" normalizeH="0" baseline="0" smtClean="0">
                          <a:ln>
                            <a:noFill/>
                          </a:ln>
                          <a:solidFill>
                            <a:srgbClr val="FF0000"/>
                          </a:solidFill>
                          <a:effectLst/>
                          <a:latin typeface="Arial" pitchFamily="34" charset="0"/>
                          <a:ea typeface="ＭＳ Ｐゴシック" pitchFamily="50" charset="-128"/>
                        </a:rPr>
                        <a:t> determination accuracy</a:t>
                      </a:r>
                    </a:p>
                  </a:txBody>
                  <a:tcPr marL="91449" marR="91449" marT="45700" marB="45700" horzOverflow="overflow">
                    <a:lnL>
                      <a:noFill/>
                    </a:lnL>
                    <a:lnR>
                      <a:noFill/>
                    </a:lnR>
                    <a:lnT>
                      <a:noFill/>
                    </a:lnT>
                    <a:lnB>
                      <a:noFill/>
                    </a:lnB>
                    <a:lnTlToBr>
                      <a:noFill/>
                    </a:lnTlToBr>
                    <a:lnBlToTr>
                      <a:noFill/>
                    </a:lnBlToTr>
                    <a:solidFill>
                      <a:schemeClr val="accent1">
                        <a:alpha val="2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FF0000"/>
                          </a:solidFill>
                          <a:effectLst/>
                          <a:latin typeface="Arial" pitchFamily="34" charset="0"/>
                          <a:ea typeface="ＭＳ Ｐゴシック" pitchFamily="50" charset="-128"/>
                        </a:rPr>
                        <a:t>≤ 120 [g/cm</a:t>
                      </a:r>
                      <a:r>
                        <a:rPr kumimoji="0" lang="en-US" sz="2400" b="0" i="0" u="none" strike="noStrike" cap="none" normalizeH="0" baseline="30000" smtClean="0">
                          <a:ln>
                            <a:noFill/>
                          </a:ln>
                          <a:solidFill>
                            <a:srgbClr val="FF0000"/>
                          </a:solidFill>
                          <a:effectLst/>
                          <a:latin typeface="Arial" pitchFamily="34" charset="0"/>
                          <a:ea typeface="ＭＳ Ｐゴシック" pitchFamily="50" charset="-128"/>
                        </a:rPr>
                        <a:t>2</a:t>
                      </a:r>
                      <a:r>
                        <a:rPr kumimoji="0" lang="en-US" sz="2400" b="0" i="0" u="none" strike="noStrike" cap="none" normalizeH="0" baseline="0" smtClean="0">
                          <a:ln>
                            <a:noFill/>
                          </a:ln>
                          <a:solidFill>
                            <a:srgbClr val="FF0000"/>
                          </a:solidFill>
                          <a:effectLst/>
                          <a:latin typeface="Arial" pitchFamily="34" charset="0"/>
                          <a:ea typeface="ＭＳ Ｐゴシック" pitchFamily="50" charset="-128"/>
                        </a:rPr>
                        <a:t>] (E=10</a:t>
                      </a:r>
                      <a:r>
                        <a:rPr kumimoji="0" lang="en-US" sz="2400" b="0" i="0" u="none" strike="noStrike" cap="none" normalizeH="0" baseline="30000" smtClean="0">
                          <a:ln>
                            <a:noFill/>
                          </a:ln>
                          <a:solidFill>
                            <a:srgbClr val="FF0000"/>
                          </a:solidFill>
                          <a:effectLst/>
                          <a:latin typeface="Arial" pitchFamily="34" charset="0"/>
                          <a:ea typeface="ＭＳ Ｐゴシック" pitchFamily="50" charset="-128"/>
                        </a:rPr>
                        <a:t>20</a:t>
                      </a:r>
                      <a:r>
                        <a:rPr kumimoji="0" lang="en-US" sz="2400" b="0" i="0" u="none" strike="noStrike" cap="none" normalizeH="0" baseline="0" smtClean="0">
                          <a:ln>
                            <a:noFill/>
                          </a:ln>
                          <a:solidFill>
                            <a:srgbClr val="FF0000"/>
                          </a:solidFill>
                          <a:effectLst/>
                          <a:latin typeface="Arial" pitchFamily="34" charset="0"/>
                          <a:ea typeface="ＭＳ Ｐゴシック" pitchFamily="50" charset="-128"/>
                        </a:rPr>
                        <a:t> [eV] and 60°zenith angle)</a:t>
                      </a:r>
                    </a:p>
                  </a:txBody>
                  <a:tcPr marL="91449" marR="91449" marT="45700" marB="45700" horzOverflow="overflow">
                    <a:lnL>
                      <a:noFill/>
                    </a:lnL>
                    <a:lnR>
                      <a:noFill/>
                    </a:lnR>
                    <a:lnT>
                      <a:noFill/>
                    </a:lnT>
                    <a:lnB>
                      <a:noFill/>
                    </a:lnB>
                    <a:lnTlToBr>
                      <a:noFill/>
                    </a:lnTlToBr>
                    <a:lnBlToTr>
                      <a:noFill/>
                    </a:lnBlToTr>
                    <a:solidFill>
                      <a:schemeClr val="accent1">
                        <a:alpha val="20000"/>
                      </a:schemeClr>
                    </a:solidFill>
                  </a:tcPr>
                </a:tc>
              </a:tr>
              <a:tr h="457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90"/>
                          </a:solidFill>
                          <a:effectLst/>
                          <a:latin typeface="Arial" pitchFamily="34" charset="0"/>
                          <a:ea typeface="ＭＳ Ｐゴシック" pitchFamily="50" charset="-128"/>
                        </a:rPr>
                        <a:t>Energy threshold </a:t>
                      </a:r>
                    </a:p>
                  </a:txBody>
                  <a:tcPr marL="91449" marR="91449" marT="45700" marB="4570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90"/>
                          </a:solidFill>
                          <a:effectLst/>
                          <a:latin typeface="Arial" pitchFamily="34" charset="0"/>
                          <a:ea typeface="ＭＳ Ｐゴシック" pitchFamily="50" charset="-128"/>
                        </a:rPr>
                        <a:t>≤ 5.5×10</a:t>
                      </a:r>
                      <a:r>
                        <a:rPr kumimoji="0" lang="en-US" sz="2400" b="0" i="0" u="none" strike="noStrike" cap="none" normalizeH="0" baseline="30000" smtClean="0">
                          <a:ln>
                            <a:noFill/>
                          </a:ln>
                          <a:solidFill>
                            <a:srgbClr val="000090"/>
                          </a:solidFill>
                          <a:effectLst/>
                          <a:latin typeface="Arial" pitchFamily="34" charset="0"/>
                          <a:ea typeface="ＭＳ Ｐゴシック" pitchFamily="50" charset="-128"/>
                        </a:rPr>
                        <a:t>19</a:t>
                      </a:r>
                      <a:r>
                        <a:rPr kumimoji="0" lang="en-US" sz="2400" b="0" i="0" u="none" strike="noStrike" cap="none" normalizeH="0" baseline="0" smtClean="0">
                          <a:ln>
                            <a:noFill/>
                          </a:ln>
                          <a:solidFill>
                            <a:srgbClr val="000090"/>
                          </a:solidFill>
                          <a:effectLst/>
                          <a:latin typeface="Arial" pitchFamily="34" charset="0"/>
                          <a:ea typeface="ＭＳ Ｐゴシック" pitchFamily="50" charset="-128"/>
                        </a:rPr>
                        <a:t> [eV] </a:t>
                      </a:r>
                    </a:p>
                  </a:txBody>
                  <a:tcPr marL="91449" marR="91449" marT="45700" marB="45700" horzOverflow="overflow">
                    <a:lnL>
                      <a:noFill/>
                    </a:lnL>
                    <a:lnR>
                      <a:noFill/>
                    </a:lnR>
                    <a:lnT>
                      <a:noFill/>
                    </a:lnT>
                    <a:lnB>
                      <a:noFill/>
                    </a:lnB>
                    <a:lnTlToBr>
                      <a:noFill/>
                    </a:lnTlToBr>
                    <a:lnBlToTr>
                      <a:noFill/>
                    </a:lnBlToTr>
                    <a:noFill/>
                  </a:tcPr>
                </a:tc>
              </a:tr>
              <a:tr h="457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FF0000"/>
                          </a:solidFill>
                          <a:effectLst/>
                          <a:latin typeface="Arial" pitchFamily="34" charset="0"/>
                          <a:ea typeface="ＭＳ Ｐゴシック" pitchFamily="50" charset="-128"/>
                        </a:rPr>
                        <a:t>Duty cycle</a:t>
                      </a:r>
                    </a:p>
                  </a:txBody>
                  <a:tcPr marL="91449" marR="91449" marT="45700" marB="45700" horzOverflow="overflow">
                    <a:lnL>
                      <a:noFill/>
                    </a:lnL>
                    <a:lnR>
                      <a:noFill/>
                    </a:lnR>
                    <a:lnT>
                      <a:noFill/>
                    </a:lnT>
                    <a:lnB>
                      <a:noFill/>
                    </a:lnB>
                    <a:lnTlToBr>
                      <a:noFill/>
                    </a:lnTlToBr>
                    <a:lnBlToTr>
                      <a:noFill/>
                    </a:lnBlToTr>
                    <a:solidFill>
                      <a:schemeClr val="accent1">
                        <a:alpha val="2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FF0000"/>
                          </a:solidFill>
                          <a:effectLst/>
                          <a:latin typeface="Arial" pitchFamily="34" charset="0"/>
                          <a:ea typeface="ＭＳ Ｐゴシック" pitchFamily="50" charset="-128"/>
                        </a:rPr>
                        <a:t>≥ 17%</a:t>
                      </a:r>
                    </a:p>
                  </a:txBody>
                  <a:tcPr marL="91449" marR="91449" marT="45700" marB="45700" horzOverflow="overflow">
                    <a:lnL>
                      <a:noFill/>
                    </a:lnL>
                    <a:lnR>
                      <a:noFill/>
                    </a:lnR>
                    <a:lnT>
                      <a:noFill/>
                    </a:lnT>
                    <a:lnB>
                      <a:noFill/>
                    </a:lnB>
                    <a:lnTlToBr>
                      <a:noFill/>
                    </a:lnTlToBr>
                    <a:lnBlToTr>
                      <a:noFill/>
                    </a:lnBlToTr>
                    <a:solidFill>
                      <a:schemeClr val="accent1">
                        <a:alpha val="20000"/>
                      </a:schemeClr>
                    </a:solidFill>
                  </a:tcPr>
                </a:tc>
              </a:tr>
              <a:tr h="457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FF0000"/>
                          </a:solidFill>
                          <a:effectLst/>
                          <a:latin typeface="Arial" pitchFamily="34" charset="0"/>
                          <a:ea typeface="ＭＳ Ｐゴシック" pitchFamily="50" charset="-128"/>
                        </a:rPr>
                        <a:t>Lifetime </a:t>
                      </a:r>
                    </a:p>
                  </a:txBody>
                  <a:tcPr marL="91449" marR="91449" marT="45700" marB="45700"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FF0000"/>
                          </a:solidFill>
                          <a:effectLst/>
                          <a:latin typeface="Arial" pitchFamily="34" charset="0"/>
                          <a:ea typeface="ＭＳ Ｐゴシック" pitchFamily="50" charset="-128"/>
                        </a:rPr>
                        <a:t>&gt; 3 years (goal: &gt; 5 years)</a:t>
                      </a:r>
                    </a:p>
                  </a:txBody>
                  <a:tcPr marL="91449" marR="91449" marT="45700" marB="45700"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p:cNvPicPr>
            <a:picLocks noChangeAspect="1"/>
          </p:cNvPicPr>
          <p:nvPr/>
        </p:nvPicPr>
        <p:blipFill>
          <a:blip r:embed="rId2" cstate="print"/>
          <a:srcRect/>
          <a:stretch>
            <a:fillRect/>
          </a:stretch>
        </p:blipFill>
        <p:spPr bwMode="auto">
          <a:xfrm>
            <a:off x="-76200" y="-76200"/>
            <a:ext cx="10047288" cy="7086600"/>
          </a:xfrm>
          <a:prstGeom prst="rect">
            <a:avLst/>
          </a:prstGeom>
          <a:noFill/>
          <a:ln w="9525">
            <a:noFill/>
            <a:miter lim="800000"/>
            <a:headEnd/>
            <a:tailEnd/>
          </a:ln>
        </p:spPr>
      </p:pic>
      <p:sp>
        <p:nvSpPr>
          <p:cNvPr id="45058" name="Title 1"/>
          <p:cNvSpPr>
            <a:spLocks noGrp="1"/>
          </p:cNvSpPr>
          <p:nvPr>
            <p:ph type="title"/>
          </p:nvPr>
        </p:nvSpPr>
        <p:spPr>
          <a:xfrm>
            <a:off x="-541338" y="5486400"/>
            <a:ext cx="8229601" cy="1143000"/>
          </a:xfrm>
        </p:spPr>
        <p:txBody>
          <a:bodyPr>
            <a:normAutofit fontScale="90000"/>
          </a:bodyPr>
          <a:lstStyle/>
          <a:p>
            <a:r>
              <a:rPr lang="en-US" b="0" smtClean="0">
                <a:solidFill>
                  <a:srgbClr val="FFFFFF"/>
                </a:solidFill>
                <a:latin typeface="Arial" pitchFamily="34" charset="0"/>
                <a:ea typeface="ＭＳ Ｐゴシック" pitchFamily="50" charset="-128"/>
                <a:cs typeface="Arial" pitchFamily="34" charset="0"/>
              </a:rPr>
              <a:t>Japanese Experiment Module </a:t>
            </a:r>
            <a:br>
              <a:rPr lang="en-US" b="0" smtClean="0">
                <a:solidFill>
                  <a:srgbClr val="FFFFFF"/>
                </a:solidFill>
                <a:latin typeface="Arial" pitchFamily="34" charset="0"/>
                <a:ea typeface="ＭＳ Ｐゴシック" pitchFamily="50" charset="-128"/>
                <a:cs typeface="Arial" pitchFamily="34" charset="0"/>
              </a:rPr>
            </a:br>
            <a:r>
              <a:rPr lang="en-US" altLang="en-US" b="0" smtClean="0">
                <a:solidFill>
                  <a:srgbClr val="FFFFFF"/>
                </a:solidFill>
                <a:latin typeface="Arial" pitchFamily="34" charset="0"/>
                <a:ea typeface="ＭＳ Ｐゴシック" pitchFamily="50" charset="-128"/>
                <a:cs typeface="Arial" pitchFamily="34" charset="0"/>
              </a:rPr>
              <a:t>“</a:t>
            </a:r>
            <a:r>
              <a:rPr lang="en-US" altLang="ja-JP" b="0" smtClean="0">
                <a:solidFill>
                  <a:srgbClr val="FFFFFF"/>
                </a:solidFill>
                <a:latin typeface="Arial" pitchFamily="34" charset="0"/>
                <a:ea typeface="ＭＳ Ｐゴシック" pitchFamily="50" charset="-128"/>
                <a:cs typeface="Arial" pitchFamily="34" charset="0"/>
              </a:rPr>
              <a:t>Kibo</a:t>
            </a:r>
            <a:r>
              <a:rPr lang="en-US" altLang="en-US" b="0" smtClean="0">
                <a:solidFill>
                  <a:srgbClr val="FFFFFF"/>
                </a:solidFill>
                <a:latin typeface="Arial" pitchFamily="34" charset="0"/>
                <a:ea typeface="ＭＳ Ｐゴシック" pitchFamily="50" charset="-128"/>
                <a:cs typeface="Arial" pitchFamily="34" charset="0"/>
              </a:rPr>
              <a:t>”</a:t>
            </a:r>
            <a:r>
              <a:rPr lang="en-US" altLang="ja-JP" b="0" smtClean="0">
                <a:solidFill>
                  <a:srgbClr val="FFFFFF"/>
                </a:solidFill>
                <a:latin typeface="Arial" pitchFamily="34" charset="0"/>
                <a:ea typeface="ＭＳ Ｐゴシック" pitchFamily="50" charset="-128"/>
                <a:cs typeface="Arial" pitchFamily="34" charset="0"/>
              </a:rPr>
              <a:t> July 2009</a:t>
            </a:r>
            <a:endParaRPr lang="en-US" b="0" smtClean="0">
              <a:solidFill>
                <a:srgbClr val="FFFFFF"/>
              </a:solidFill>
              <a:latin typeface="Arial" pitchFamily="34" charset="0"/>
              <a:ea typeface="ＭＳ Ｐゴシック" pitchFamily="50" charset="-128"/>
              <a:cs typeface="Arial" pitchFamily="34" charset="0"/>
            </a:endParaRPr>
          </a:p>
        </p:txBody>
      </p:sp>
      <p:sp>
        <p:nvSpPr>
          <p:cNvPr id="45059" name="Rectangle 1"/>
          <p:cNvSpPr>
            <a:spLocks noChangeArrowheads="1"/>
          </p:cNvSpPr>
          <p:nvPr/>
        </p:nvSpPr>
        <p:spPr bwMode="auto">
          <a:xfrm>
            <a:off x="2268538" y="-55563"/>
            <a:ext cx="4967287" cy="1108076"/>
          </a:xfrm>
          <a:prstGeom prst="rect">
            <a:avLst/>
          </a:prstGeom>
          <a:noFill/>
          <a:ln w="9525">
            <a:noFill/>
            <a:miter lim="800000"/>
            <a:headEnd/>
            <a:tailEnd/>
          </a:ln>
        </p:spPr>
        <p:txBody>
          <a:bodyPr>
            <a:spAutoFit/>
          </a:bodyPr>
          <a:lstStyle/>
          <a:p>
            <a:r>
              <a:rPr lang="ja-JP" altLang="en-US" sz="6600" b="0" i="0" dirty="0" err="1" smtClean="0">
                <a:solidFill>
                  <a:srgbClr val="000090"/>
                </a:solidFill>
              </a:rPr>
              <a:t>きぼう</a:t>
            </a:r>
            <a:endParaRPr lang="en-US" sz="6600" b="0" i="0" dirty="0">
              <a:solidFill>
                <a:srgbClr val="000090"/>
              </a:solidFill>
            </a:endParaRPr>
          </a:p>
        </p:txBody>
      </p:sp>
      <p:pic>
        <p:nvPicPr>
          <p:cNvPr id="45060" name="Picture 7" descr="MCj03099320000[1]"/>
          <p:cNvPicPr>
            <a:picLocks noChangeAspect="1" noChangeArrowheads="1"/>
          </p:cNvPicPr>
          <p:nvPr/>
        </p:nvPicPr>
        <p:blipFill>
          <a:blip r:embed="rId3" cstate="print"/>
          <a:srcRect/>
          <a:stretch>
            <a:fillRect/>
          </a:stretch>
        </p:blipFill>
        <p:spPr bwMode="auto">
          <a:xfrm>
            <a:off x="7235825" y="5522913"/>
            <a:ext cx="1200150" cy="1219200"/>
          </a:xfrm>
          <a:prstGeom prst="rect">
            <a:avLst/>
          </a:prstGeom>
          <a:noFill/>
          <a:ln w="9525">
            <a:noFill/>
            <a:miter lim="800000"/>
            <a:headEnd/>
            <a:tailEnd/>
          </a:ln>
        </p:spPr>
      </p:pic>
      <p:sp>
        <p:nvSpPr>
          <p:cNvPr id="45061" name="Line 8"/>
          <p:cNvSpPr>
            <a:spLocks noChangeShapeType="1"/>
          </p:cNvSpPr>
          <p:nvPr/>
        </p:nvSpPr>
        <p:spPr bwMode="auto">
          <a:xfrm>
            <a:off x="6948488" y="6132513"/>
            <a:ext cx="1905000" cy="0"/>
          </a:xfrm>
          <a:prstGeom prst="line">
            <a:avLst/>
          </a:prstGeom>
          <a:noFill/>
          <a:ln w="38100">
            <a:solidFill>
              <a:schemeClr val="bg1"/>
            </a:solidFill>
            <a:round/>
            <a:headEnd/>
            <a:tailEnd/>
          </a:ln>
        </p:spPr>
        <p:txBody>
          <a:bodyPr/>
          <a:lstStyle/>
          <a:p>
            <a:endParaRPr lang="ja-JP" altLang="en-US"/>
          </a:p>
        </p:txBody>
      </p:sp>
      <p:sp>
        <p:nvSpPr>
          <p:cNvPr id="45062" name="Line 9"/>
          <p:cNvSpPr>
            <a:spLocks noChangeShapeType="1"/>
          </p:cNvSpPr>
          <p:nvPr/>
        </p:nvSpPr>
        <p:spPr bwMode="auto">
          <a:xfrm flipH="1">
            <a:off x="7464425" y="5675313"/>
            <a:ext cx="685800" cy="914400"/>
          </a:xfrm>
          <a:prstGeom prst="line">
            <a:avLst/>
          </a:prstGeom>
          <a:noFill/>
          <a:ln w="38100">
            <a:solidFill>
              <a:srgbClr val="FF0000"/>
            </a:solidFill>
            <a:round/>
            <a:headEnd/>
            <a:tailEnd/>
          </a:ln>
        </p:spPr>
        <p:txBody>
          <a:bodyPr/>
          <a:lstStyle/>
          <a:p>
            <a:endParaRPr lang="ja-JP" altLang="en-US"/>
          </a:p>
        </p:txBody>
      </p:sp>
      <p:sp>
        <p:nvSpPr>
          <p:cNvPr id="45063" name="Text Box 10"/>
          <p:cNvSpPr txBox="1">
            <a:spLocks noChangeArrowheads="1"/>
          </p:cNvSpPr>
          <p:nvPr/>
        </p:nvSpPr>
        <p:spPr bwMode="auto">
          <a:xfrm>
            <a:off x="8455025" y="5751513"/>
            <a:ext cx="914400" cy="366712"/>
          </a:xfrm>
          <a:prstGeom prst="rect">
            <a:avLst/>
          </a:prstGeom>
          <a:solidFill>
            <a:schemeClr val="bg1"/>
          </a:solidFill>
          <a:ln w="9525">
            <a:noFill/>
            <a:miter lim="800000"/>
            <a:headEnd/>
            <a:tailEnd/>
          </a:ln>
        </p:spPr>
        <p:txBody>
          <a:bodyPr>
            <a:spAutoFit/>
          </a:bodyPr>
          <a:lstStyle/>
          <a:p>
            <a:pPr>
              <a:spcBef>
                <a:spcPct val="50000"/>
              </a:spcBef>
            </a:pPr>
            <a:r>
              <a:rPr kumimoji="1" lang="en-US" altLang="ja-JP" sz="1800" i="0">
                <a:solidFill>
                  <a:schemeClr val="tx1"/>
                </a:solidFill>
                <a:latin typeface="Arial" pitchFamily="34" charset="0"/>
              </a:rPr>
              <a:t>51.6°</a:t>
            </a:r>
          </a:p>
        </p:txBody>
      </p:sp>
      <p:sp>
        <p:nvSpPr>
          <p:cNvPr id="45064" name="Line 11"/>
          <p:cNvSpPr>
            <a:spLocks noChangeShapeType="1"/>
          </p:cNvSpPr>
          <p:nvPr/>
        </p:nvSpPr>
        <p:spPr bwMode="auto">
          <a:xfrm flipV="1">
            <a:off x="7693025" y="5980113"/>
            <a:ext cx="228600" cy="304800"/>
          </a:xfrm>
          <a:prstGeom prst="line">
            <a:avLst/>
          </a:prstGeom>
          <a:noFill/>
          <a:ln w="76200">
            <a:solidFill>
              <a:srgbClr val="FF0000"/>
            </a:solidFill>
            <a:round/>
            <a:headEnd/>
            <a:tailEnd type="triangle" w="med" len="med"/>
          </a:ln>
        </p:spPr>
        <p:txBody>
          <a:bodyPr/>
          <a:lstStyle/>
          <a:p>
            <a:endParaRPr lang="ja-JP" altLang="en-US"/>
          </a:p>
        </p:txBody>
      </p:sp>
      <p:sp>
        <p:nvSpPr>
          <p:cNvPr id="45065" name="Arc 12"/>
          <p:cNvSpPr>
            <a:spLocks/>
          </p:cNvSpPr>
          <p:nvPr/>
        </p:nvSpPr>
        <p:spPr bwMode="auto">
          <a:xfrm>
            <a:off x="8150225" y="5675313"/>
            <a:ext cx="304800" cy="457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38100">
            <a:solidFill>
              <a:schemeClr val="bg1"/>
            </a:solidFill>
            <a:round/>
            <a:headEnd/>
            <a:tailEnd/>
          </a:ln>
        </p:spPr>
        <p:txBody>
          <a:bodyPr wrap="none" anchor="ctr"/>
          <a:lstStyle/>
          <a:p>
            <a:endParaRPr lang="ja-JP" alt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iss020e025622.jpg"/>
          <p:cNvPicPr>
            <a:picLocks noChangeAspect="1"/>
          </p:cNvPicPr>
          <p:nvPr/>
        </p:nvPicPr>
        <p:blipFill>
          <a:blip r:embed="rId2" cstate="print"/>
          <a:srcRect/>
          <a:stretch>
            <a:fillRect/>
          </a:stretch>
        </p:blipFill>
        <p:spPr bwMode="auto">
          <a:xfrm>
            <a:off x="0" y="560388"/>
            <a:ext cx="9144000" cy="6245225"/>
          </a:xfrm>
          <a:prstGeom prst="rect">
            <a:avLst/>
          </a:prstGeom>
          <a:noFill/>
          <a:ln w="9525">
            <a:noFill/>
            <a:miter lim="800000"/>
            <a:headEnd/>
            <a:tailEnd/>
          </a:ln>
        </p:spPr>
      </p:pic>
      <p:grpSp>
        <p:nvGrpSpPr>
          <p:cNvPr id="2" name="Group 23"/>
          <p:cNvGrpSpPr>
            <a:grpSpLocks/>
          </p:cNvGrpSpPr>
          <p:nvPr/>
        </p:nvGrpSpPr>
        <p:grpSpPr bwMode="auto">
          <a:xfrm>
            <a:off x="1331913" y="836613"/>
            <a:ext cx="6445250" cy="5267325"/>
            <a:chOff x="1524000" y="1371600"/>
            <a:chExt cx="6445250" cy="5267325"/>
          </a:xfrm>
        </p:grpSpPr>
        <p:pic>
          <p:nvPicPr>
            <p:cNvPr id="46090" name="Picture 2"/>
            <p:cNvPicPr>
              <a:picLocks noChangeAspect="1" noChangeArrowheads="1"/>
            </p:cNvPicPr>
            <p:nvPr/>
          </p:nvPicPr>
          <p:blipFill>
            <a:blip r:embed="rId3" cstate="print"/>
            <a:srcRect/>
            <a:stretch>
              <a:fillRect/>
            </a:stretch>
          </p:blipFill>
          <p:spPr bwMode="auto">
            <a:xfrm>
              <a:off x="1524000" y="1371600"/>
              <a:ext cx="6445250" cy="5267325"/>
            </a:xfrm>
            <a:prstGeom prst="rect">
              <a:avLst/>
            </a:prstGeom>
            <a:noFill/>
            <a:ln w="9525">
              <a:noFill/>
              <a:miter lim="800000"/>
              <a:headEnd/>
              <a:tailEnd/>
            </a:ln>
          </p:spPr>
        </p:pic>
        <p:sp>
          <p:nvSpPr>
            <p:cNvPr id="46091" name="Text Box 3"/>
            <p:cNvSpPr txBox="1">
              <a:spLocks noChangeArrowheads="1"/>
            </p:cNvSpPr>
            <p:nvPr/>
          </p:nvSpPr>
          <p:spPr bwMode="auto">
            <a:xfrm>
              <a:off x="3886200" y="2133600"/>
              <a:ext cx="1295400" cy="379591"/>
            </a:xfrm>
            <a:prstGeom prst="rect">
              <a:avLst/>
            </a:prstGeom>
            <a:solidFill>
              <a:srgbClr val="FF99FF"/>
            </a:solidFill>
            <a:ln w="9525">
              <a:solidFill>
                <a:schemeClr val="tx1"/>
              </a:solidFill>
              <a:miter lim="800000"/>
              <a:headEnd/>
              <a:tailEnd/>
            </a:ln>
          </p:spPr>
          <p:txBody>
            <a:bodyPr>
              <a:spAutoFit/>
            </a:bodyPr>
            <a:lstStyle/>
            <a:p>
              <a:pPr>
                <a:lnSpc>
                  <a:spcPct val="120000"/>
                </a:lnSpc>
              </a:pPr>
              <a:r>
                <a:rPr lang="en-US" altLang="ja-JP" sz="1600" b="0"/>
                <a:t>Robotic Arm</a:t>
              </a:r>
            </a:p>
          </p:txBody>
        </p:sp>
        <p:sp>
          <p:nvSpPr>
            <p:cNvPr id="9" name="Line 10"/>
            <p:cNvSpPr>
              <a:spLocks noChangeShapeType="1"/>
            </p:cNvSpPr>
            <p:nvPr/>
          </p:nvSpPr>
          <p:spPr bwMode="auto">
            <a:xfrm flipH="1">
              <a:off x="4191000" y="2590800"/>
              <a:ext cx="228600" cy="381000"/>
            </a:xfrm>
            <a:prstGeom prst="line">
              <a:avLst/>
            </a:prstGeom>
            <a:noFill/>
            <a:ln w="28575">
              <a:solidFill>
                <a:srgbClr val="FF0000"/>
              </a:solidFill>
              <a:round/>
              <a:headEnd/>
              <a:tailEnd type="triangle" w="med" len="med"/>
            </a:ln>
            <a:effectLst>
              <a:outerShdw blurRad="63500" dist="38100" algn="ctr" rotWithShape="0">
                <a:srgbClr val="000000">
                  <a:alpha val="39998"/>
                </a:srgbClr>
              </a:outerShdw>
            </a:effectLst>
          </p:spPr>
          <p:txBody>
            <a:bodyPr/>
            <a:lstStyle/>
            <a:p>
              <a:pPr>
                <a:defRPr/>
              </a:pPr>
              <a:endParaRPr lang="en-US">
                <a:latin typeface="Times New Roman" pitchFamily="-110" charset="0"/>
                <a:ea typeface="ＭＳ Ｐゴシック" pitchFamily="-110" charset="-128"/>
                <a:cs typeface="ＭＳ Ｐゴシック" pitchFamily="-110" charset="-128"/>
              </a:endParaRPr>
            </a:p>
          </p:txBody>
        </p:sp>
      </p:grpSp>
      <p:grpSp>
        <p:nvGrpSpPr>
          <p:cNvPr id="3" name="Group 20"/>
          <p:cNvGrpSpPr>
            <a:grpSpLocks/>
          </p:cNvGrpSpPr>
          <p:nvPr/>
        </p:nvGrpSpPr>
        <p:grpSpPr bwMode="auto">
          <a:xfrm>
            <a:off x="3857625" y="2852738"/>
            <a:ext cx="3883025" cy="2562225"/>
            <a:chOff x="4117975" y="3481388"/>
            <a:chExt cx="3883025" cy="2562225"/>
          </a:xfrm>
        </p:grpSpPr>
        <p:sp>
          <p:nvSpPr>
            <p:cNvPr id="46085" name="円/楕円 21"/>
            <p:cNvSpPr>
              <a:spLocks noChangeArrowheads="1"/>
            </p:cNvSpPr>
            <p:nvPr/>
          </p:nvSpPr>
          <p:spPr bwMode="auto">
            <a:xfrm rot="-2525043">
              <a:off x="4117975" y="3481388"/>
              <a:ext cx="1128713" cy="571500"/>
            </a:xfrm>
            <a:prstGeom prst="ellipse">
              <a:avLst/>
            </a:prstGeom>
            <a:noFill/>
            <a:ln w="57150">
              <a:solidFill>
                <a:srgbClr val="FF0000"/>
              </a:solidFill>
              <a:round/>
              <a:headEnd/>
              <a:tailEnd/>
            </a:ln>
          </p:spPr>
          <p:txBody>
            <a:bodyPr/>
            <a:lstStyle/>
            <a:p>
              <a:endParaRPr lang="ja-JP" altLang="en-US"/>
            </a:p>
          </p:txBody>
        </p:sp>
        <p:sp>
          <p:nvSpPr>
            <p:cNvPr id="46086" name="円/楕円 22"/>
            <p:cNvSpPr>
              <a:spLocks noChangeArrowheads="1"/>
            </p:cNvSpPr>
            <p:nvPr/>
          </p:nvSpPr>
          <p:spPr bwMode="auto">
            <a:xfrm rot="890347">
              <a:off x="5018088" y="5472113"/>
              <a:ext cx="1298575" cy="571500"/>
            </a:xfrm>
            <a:prstGeom prst="ellipse">
              <a:avLst/>
            </a:prstGeom>
            <a:noFill/>
            <a:ln w="57150">
              <a:solidFill>
                <a:srgbClr val="FF0000"/>
              </a:solidFill>
              <a:round/>
              <a:headEnd/>
              <a:tailEnd/>
            </a:ln>
          </p:spPr>
          <p:txBody>
            <a:bodyPr/>
            <a:lstStyle/>
            <a:p>
              <a:endParaRPr lang="ja-JP" altLang="en-US"/>
            </a:p>
          </p:txBody>
        </p:sp>
        <p:sp>
          <p:nvSpPr>
            <p:cNvPr id="13" name="Line 10"/>
            <p:cNvSpPr>
              <a:spLocks noChangeShapeType="1"/>
            </p:cNvSpPr>
            <p:nvPr/>
          </p:nvSpPr>
          <p:spPr bwMode="auto">
            <a:xfrm flipH="1" flipV="1">
              <a:off x="5143500" y="3786188"/>
              <a:ext cx="857250" cy="71437"/>
            </a:xfrm>
            <a:prstGeom prst="line">
              <a:avLst/>
            </a:prstGeom>
            <a:noFill/>
            <a:ln w="28575">
              <a:solidFill>
                <a:srgbClr val="FF0000"/>
              </a:solidFill>
              <a:round/>
              <a:headEnd/>
              <a:tailEnd type="triangle" w="med" len="med"/>
            </a:ln>
            <a:effectLst>
              <a:outerShdw blurRad="63500" dist="38100" algn="ctr" rotWithShape="0">
                <a:srgbClr val="000000">
                  <a:alpha val="39998"/>
                </a:srgbClr>
              </a:outerShdw>
            </a:effectLst>
          </p:spPr>
          <p:txBody>
            <a:bodyPr/>
            <a:lstStyle/>
            <a:p>
              <a:pPr>
                <a:defRPr/>
              </a:pPr>
              <a:endParaRPr lang="en-US">
                <a:latin typeface="Times New Roman" pitchFamily="-110" charset="0"/>
                <a:ea typeface="ＭＳ Ｐゴシック" pitchFamily="-110" charset="-128"/>
                <a:cs typeface="ＭＳ Ｐゴシック" pitchFamily="-110" charset="-128"/>
              </a:endParaRPr>
            </a:p>
          </p:txBody>
        </p:sp>
        <p:sp>
          <p:nvSpPr>
            <p:cNvPr id="14" name="Line 10"/>
            <p:cNvSpPr>
              <a:spLocks noChangeShapeType="1"/>
            </p:cNvSpPr>
            <p:nvPr/>
          </p:nvSpPr>
          <p:spPr bwMode="auto">
            <a:xfrm flipH="1">
              <a:off x="5857875" y="4429125"/>
              <a:ext cx="928688" cy="1071563"/>
            </a:xfrm>
            <a:prstGeom prst="line">
              <a:avLst/>
            </a:prstGeom>
            <a:noFill/>
            <a:ln w="28575">
              <a:solidFill>
                <a:srgbClr val="FF0000"/>
              </a:solidFill>
              <a:round/>
              <a:headEnd/>
              <a:tailEnd type="triangle" w="med" len="med"/>
            </a:ln>
            <a:effectLst>
              <a:outerShdw blurRad="63500" dist="38100" algn="ctr" rotWithShape="0">
                <a:srgbClr val="000000">
                  <a:alpha val="39998"/>
                </a:srgbClr>
              </a:outerShdw>
            </a:effectLst>
          </p:spPr>
          <p:txBody>
            <a:bodyPr/>
            <a:lstStyle/>
            <a:p>
              <a:pPr>
                <a:defRPr/>
              </a:pPr>
              <a:endParaRPr lang="en-US">
                <a:latin typeface="Times New Roman" pitchFamily="-110" charset="0"/>
                <a:ea typeface="ＭＳ Ｐゴシック" pitchFamily="-110" charset="-128"/>
                <a:cs typeface="ＭＳ Ｐゴシック" pitchFamily="-110" charset="-128"/>
              </a:endParaRPr>
            </a:p>
          </p:txBody>
        </p:sp>
        <p:sp>
          <p:nvSpPr>
            <p:cNvPr id="46089" name="Text Box 3"/>
            <p:cNvSpPr txBox="1">
              <a:spLocks noChangeArrowheads="1"/>
            </p:cNvSpPr>
            <p:nvPr/>
          </p:nvSpPr>
          <p:spPr bwMode="auto">
            <a:xfrm>
              <a:off x="6000750" y="3643313"/>
              <a:ext cx="2000250" cy="675057"/>
            </a:xfrm>
            <a:prstGeom prst="rect">
              <a:avLst/>
            </a:prstGeom>
            <a:solidFill>
              <a:srgbClr val="FF99FF"/>
            </a:solidFill>
            <a:ln w="9525">
              <a:solidFill>
                <a:schemeClr val="tx1"/>
              </a:solidFill>
              <a:miter lim="800000"/>
              <a:headEnd/>
              <a:tailEnd/>
            </a:ln>
          </p:spPr>
          <p:txBody>
            <a:bodyPr>
              <a:spAutoFit/>
            </a:bodyPr>
            <a:lstStyle/>
            <a:p>
              <a:pPr>
                <a:lnSpc>
                  <a:spcPct val="120000"/>
                </a:lnSpc>
              </a:pPr>
              <a:r>
                <a:rPr lang="en-US" altLang="ja-JP" sz="1600" b="0"/>
                <a:t>Candidate positions for JEM-EUSO</a:t>
              </a:r>
            </a:p>
          </p:txBody>
        </p:sp>
      </p:grpSp>
      <p:sp>
        <p:nvSpPr>
          <p:cNvPr id="46084" name="Text Box 3"/>
          <p:cNvSpPr txBox="1">
            <a:spLocks noChangeArrowheads="1"/>
          </p:cNvSpPr>
          <p:nvPr/>
        </p:nvSpPr>
        <p:spPr bwMode="auto">
          <a:xfrm>
            <a:off x="0" y="6273800"/>
            <a:ext cx="2971800" cy="584200"/>
          </a:xfrm>
          <a:prstGeom prst="rect">
            <a:avLst/>
          </a:prstGeom>
          <a:solidFill>
            <a:srgbClr val="FF99FF"/>
          </a:solidFill>
          <a:ln w="9525">
            <a:solidFill>
              <a:schemeClr val="tx1"/>
            </a:solidFill>
            <a:miter lim="800000"/>
            <a:headEnd/>
            <a:tailEnd/>
          </a:ln>
        </p:spPr>
        <p:txBody>
          <a:bodyPr>
            <a:spAutoFit/>
          </a:bodyPr>
          <a:lstStyle/>
          <a:p>
            <a:r>
              <a:rPr lang="en-US" sz="1600" b="0"/>
              <a:t>Standard Payload: mass 500 kg, envelope:1.85m×1.0m×0.8m </a:t>
            </a:r>
            <a:endParaRPr lang="en-US" altLang="ja-JP" sz="1600" b="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7"/>
          <p:cNvSpPr txBox="1">
            <a:spLocks noChangeArrowheads="1"/>
          </p:cNvSpPr>
          <p:nvPr/>
        </p:nvSpPr>
        <p:spPr bwMode="auto">
          <a:xfrm>
            <a:off x="0" y="0"/>
            <a:ext cx="8243888" cy="830263"/>
          </a:xfrm>
          <a:prstGeom prst="rect">
            <a:avLst/>
          </a:prstGeom>
          <a:solidFill>
            <a:srgbClr val="FFFFFF"/>
          </a:solidFill>
          <a:ln w="9525">
            <a:solidFill>
              <a:srgbClr val="CC0000"/>
            </a:solidFill>
            <a:miter lim="800000"/>
            <a:headEnd/>
            <a:tailEnd/>
          </a:ln>
        </p:spPr>
        <p:txBody>
          <a:bodyPr>
            <a:spAutoFit/>
          </a:bodyPr>
          <a:lstStyle/>
          <a:p>
            <a:pPr>
              <a:spcBef>
                <a:spcPct val="50000"/>
              </a:spcBef>
            </a:pPr>
            <a:r>
              <a:rPr lang="it-IT" altLang="ja-JP" sz="2400" b="0">
                <a:solidFill>
                  <a:srgbClr val="00005B"/>
                </a:solidFill>
                <a:latin typeface="Arial" pitchFamily="34" charset="0"/>
                <a:cs typeface="Arial" pitchFamily="34" charset="0"/>
              </a:rPr>
              <a:t>All mission aspects have been successfully studied by JAXA and RIKEN</a:t>
            </a:r>
            <a:r>
              <a:rPr lang="en-US" sz="2400" b="0">
                <a:solidFill>
                  <a:srgbClr val="00005B"/>
                </a:solidFill>
                <a:latin typeface="Arial" pitchFamily="34" charset="0"/>
                <a:cs typeface="Arial" pitchFamily="34" charset="0"/>
              </a:rPr>
              <a:t>:</a:t>
            </a:r>
            <a:r>
              <a:rPr lang="en-US" sz="2400" b="0">
                <a:solidFill>
                  <a:srgbClr val="FF0000"/>
                </a:solidFill>
                <a:latin typeface="Arial" pitchFamily="34" charset="0"/>
                <a:cs typeface="Arial" pitchFamily="34" charset="0"/>
              </a:rPr>
              <a:t> open issue of ISS resources.</a:t>
            </a:r>
          </a:p>
        </p:txBody>
      </p:sp>
      <p:graphicFrame>
        <p:nvGraphicFramePr>
          <p:cNvPr id="2" name="Table 1"/>
          <p:cNvGraphicFramePr>
            <a:graphicFrameLocks noGrp="1"/>
          </p:cNvGraphicFramePr>
          <p:nvPr/>
        </p:nvGraphicFramePr>
        <p:xfrm>
          <a:off x="971600" y="1268760"/>
          <a:ext cx="7560840" cy="4707416"/>
        </p:xfrm>
        <a:graphic>
          <a:graphicData uri="http://schemas.openxmlformats.org/drawingml/2006/table">
            <a:tbl>
              <a:tblPr firstRow="1" bandRow="1">
                <a:effectLst>
                  <a:outerShdw blurRad="247650" dist="38100" dir="3000000" sx="89000" sy="89000" algn="tl" rotWithShape="0">
                    <a:srgbClr val="800000">
                      <a:alpha val="43000"/>
                    </a:srgbClr>
                  </a:outerShdw>
                </a:effectLst>
                <a:tableStyleId>{21E4AEA4-8DFA-4A89-87EB-49C32662AFE0}</a:tableStyleId>
              </a:tblPr>
              <a:tblGrid>
                <a:gridCol w="3780420"/>
                <a:gridCol w="3780420"/>
              </a:tblGrid>
              <a:tr h="384766">
                <a:tc>
                  <a:txBody>
                    <a:bodyPr/>
                    <a:lstStyle/>
                    <a:p>
                      <a:pPr algn="ctr"/>
                      <a:r>
                        <a:rPr lang="en-US" dirty="0" smtClean="0">
                          <a:latin typeface="Arial"/>
                          <a:cs typeface="Arial"/>
                        </a:rPr>
                        <a:t>Parameter</a:t>
                      </a:r>
                      <a:endParaRPr lang="en-US" dirty="0">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rgbClr val="00005B"/>
                    </a:solidFill>
                  </a:tcPr>
                </a:tc>
                <a:tc>
                  <a:txBody>
                    <a:bodyPr/>
                    <a:lstStyle/>
                    <a:p>
                      <a:pPr algn="ctr"/>
                      <a:r>
                        <a:rPr lang="en-US" dirty="0" smtClean="0">
                          <a:latin typeface="Arial"/>
                          <a:cs typeface="Arial"/>
                        </a:rPr>
                        <a:t>Value</a:t>
                      </a:r>
                      <a:endParaRPr lang="en-US" dirty="0">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rgbClr val="00005B"/>
                    </a:solidFill>
                  </a:tcPr>
                </a:tc>
              </a:tr>
              <a:tr h="384766">
                <a:tc>
                  <a:txBody>
                    <a:bodyPr/>
                    <a:lstStyle/>
                    <a:p>
                      <a:pPr algn="ctr"/>
                      <a:r>
                        <a:rPr lang="en-US" b="1" dirty="0" smtClean="0">
                          <a:solidFill>
                            <a:srgbClr val="800000"/>
                          </a:solidFill>
                          <a:latin typeface="Arial"/>
                          <a:cs typeface="Arial"/>
                        </a:rPr>
                        <a:t>Launch date</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JFY 2016</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Mission</a:t>
                      </a:r>
                      <a:r>
                        <a:rPr lang="en-US" b="1" baseline="0" dirty="0" smtClean="0">
                          <a:solidFill>
                            <a:srgbClr val="800000"/>
                          </a:solidFill>
                          <a:latin typeface="Arial"/>
                          <a:cs typeface="Arial"/>
                        </a:rPr>
                        <a:t> Lifetime</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3+2 years</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Rocket</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H2B</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Transport Vehicle</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HTV</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Accommodation on JEM</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EF#2</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Mass</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1938 kg</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474990">
                <a:tc>
                  <a:txBody>
                    <a:bodyPr/>
                    <a:lstStyle/>
                    <a:p>
                      <a:pPr algn="ctr"/>
                      <a:r>
                        <a:rPr lang="en-US" b="1" dirty="0" smtClean="0">
                          <a:solidFill>
                            <a:srgbClr val="800000"/>
                          </a:solidFill>
                          <a:latin typeface="Arial"/>
                          <a:cs typeface="Arial"/>
                        </a:rPr>
                        <a:t>Power</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926 W (op.) 352</a:t>
                      </a:r>
                      <a:r>
                        <a:rPr lang="en-US" b="1" baseline="0" dirty="0" smtClean="0">
                          <a:solidFill>
                            <a:srgbClr val="800000"/>
                          </a:solidFill>
                          <a:latin typeface="Arial"/>
                          <a:cs typeface="Arial"/>
                        </a:rPr>
                        <a:t> W (non op.)</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Data</a:t>
                      </a:r>
                      <a:r>
                        <a:rPr lang="en-US" b="1" baseline="0" dirty="0" smtClean="0">
                          <a:solidFill>
                            <a:srgbClr val="800000"/>
                          </a:solidFill>
                          <a:latin typeface="Arial"/>
                          <a:cs typeface="Arial"/>
                        </a:rPr>
                        <a:t> rate</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285 kbps (+ on board storage)</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Orbit</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400 km</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Inclination of the Orbit</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51.6°</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Operation Temperature</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-10° to 50°</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bl>
          </a:graphicData>
        </a:graphic>
      </p:graphicFrame>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
          <p:cNvPicPr>
            <a:picLocks noChangeAspect="1"/>
          </p:cNvPicPr>
          <p:nvPr/>
        </p:nvPicPr>
        <p:blipFill>
          <a:blip r:embed="rId2" cstate="print"/>
          <a:srcRect/>
          <a:stretch>
            <a:fillRect/>
          </a:stretch>
        </p:blipFill>
        <p:spPr bwMode="auto">
          <a:xfrm>
            <a:off x="-36513" y="-26988"/>
            <a:ext cx="9288463" cy="6937376"/>
          </a:xfrm>
          <a:prstGeom prst="rect">
            <a:avLst/>
          </a:prstGeom>
          <a:noFill/>
          <a:ln w="9525">
            <a:noFill/>
            <a:miter lim="800000"/>
            <a:headEnd/>
            <a:tailEnd/>
          </a:ln>
        </p:spPr>
      </p:pic>
      <p:grpSp>
        <p:nvGrpSpPr>
          <p:cNvPr id="2" name="Group 10"/>
          <p:cNvGrpSpPr>
            <a:grpSpLocks/>
          </p:cNvGrpSpPr>
          <p:nvPr/>
        </p:nvGrpSpPr>
        <p:grpSpPr bwMode="auto">
          <a:xfrm>
            <a:off x="107950" y="17463"/>
            <a:ext cx="9072563" cy="1792287"/>
            <a:chOff x="107504" y="17984"/>
            <a:chExt cx="9073008" cy="1791490"/>
          </a:xfrm>
        </p:grpSpPr>
        <p:pic>
          <p:nvPicPr>
            <p:cNvPr id="48131" name="Picture 1"/>
            <p:cNvPicPr>
              <a:picLocks noChangeAspect="1"/>
            </p:cNvPicPr>
            <p:nvPr/>
          </p:nvPicPr>
          <p:blipFill>
            <a:blip r:embed="rId3" cstate="print"/>
            <a:srcRect/>
            <a:stretch>
              <a:fillRect/>
            </a:stretch>
          </p:blipFill>
          <p:spPr bwMode="auto">
            <a:xfrm>
              <a:off x="107504" y="116632"/>
              <a:ext cx="2736304" cy="400860"/>
            </a:xfrm>
            <a:prstGeom prst="rect">
              <a:avLst/>
            </a:prstGeom>
            <a:noFill/>
            <a:ln w="9525">
              <a:noFill/>
              <a:miter lim="800000"/>
              <a:headEnd/>
              <a:tailEnd/>
            </a:ln>
          </p:spPr>
        </p:pic>
        <p:pic>
          <p:nvPicPr>
            <p:cNvPr id="48132" name="Picture 4"/>
            <p:cNvPicPr>
              <a:picLocks noChangeAspect="1"/>
            </p:cNvPicPr>
            <p:nvPr/>
          </p:nvPicPr>
          <p:blipFill>
            <a:blip r:embed="rId4" cstate="print"/>
            <a:srcRect/>
            <a:stretch>
              <a:fillRect/>
            </a:stretch>
          </p:blipFill>
          <p:spPr bwMode="auto">
            <a:xfrm>
              <a:off x="6144308" y="17984"/>
              <a:ext cx="3036204" cy="674712"/>
            </a:xfrm>
            <a:prstGeom prst="rect">
              <a:avLst/>
            </a:prstGeom>
            <a:noFill/>
            <a:ln w="9525">
              <a:noFill/>
              <a:miter lim="800000"/>
              <a:headEnd/>
              <a:tailEnd/>
            </a:ln>
          </p:spPr>
        </p:pic>
        <p:pic>
          <p:nvPicPr>
            <p:cNvPr id="48133" name="Picture 8"/>
            <p:cNvPicPr>
              <a:picLocks noChangeAspect="1"/>
            </p:cNvPicPr>
            <p:nvPr/>
          </p:nvPicPr>
          <p:blipFill>
            <a:blip r:embed="rId5" cstate="print"/>
            <a:srcRect/>
            <a:stretch>
              <a:fillRect/>
            </a:stretch>
          </p:blipFill>
          <p:spPr bwMode="auto">
            <a:xfrm>
              <a:off x="179512" y="836712"/>
              <a:ext cx="1039089" cy="867793"/>
            </a:xfrm>
            <a:prstGeom prst="rect">
              <a:avLst/>
            </a:prstGeom>
            <a:noFill/>
            <a:ln w="9525">
              <a:noFill/>
              <a:miter lim="800000"/>
              <a:headEnd/>
              <a:tailEnd/>
            </a:ln>
          </p:spPr>
        </p:pic>
        <p:pic>
          <p:nvPicPr>
            <p:cNvPr id="48134" name="Picture 9"/>
            <p:cNvPicPr>
              <a:picLocks noChangeAspect="1"/>
            </p:cNvPicPr>
            <p:nvPr/>
          </p:nvPicPr>
          <p:blipFill>
            <a:blip r:embed="rId6" cstate="print"/>
            <a:srcRect/>
            <a:stretch>
              <a:fillRect/>
            </a:stretch>
          </p:blipFill>
          <p:spPr bwMode="auto">
            <a:xfrm>
              <a:off x="1475656" y="764704"/>
              <a:ext cx="864096" cy="1044770"/>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descr="htv_001"/>
          <p:cNvPicPr>
            <a:picLocks noChangeAspect="1" noChangeArrowheads="1"/>
          </p:cNvPicPr>
          <p:nvPr/>
        </p:nvPicPr>
        <p:blipFill>
          <a:blip r:embed="rId2" cstate="print"/>
          <a:srcRect/>
          <a:stretch>
            <a:fillRect/>
          </a:stretch>
        </p:blipFill>
        <p:spPr bwMode="auto">
          <a:xfrm>
            <a:off x="0" y="1052513"/>
            <a:ext cx="3633788" cy="2263775"/>
          </a:xfrm>
          <a:prstGeom prst="rect">
            <a:avLst/>
          </a:prstGeom>
          <a:noFill/>
          <a:ln w="9525">
            <a:noFill/>
            <a:miter lim="800000"/>
            <a:headEnd/>
            <a:tailEnd/>
          </a:ln>
        </p:spPr>
      </p:pic>
      <p:sp>
        <p:nvSpPr>
          <p:cNvPr id="49154" name="Text Box 4"/>
          <p:cNvSpPr txBox="1">
            <a:spLocks noChangeArrowheads="1"/>
          </p:cNvSpPr>
          <p:nvPr/>
        </p:nvSpPr>
        <p:spPr bwMode="auto">
          <a:xfrm>
            <a:off x="152400" y="201613"/>
            <a:ext cx="8812213" cy="706437"/>
          </a:xfrm>
          <a:prstGeom prst="rect">
            <a:avLst/>
          </a:prstGeom>
          <a:noFill/>
          <a:ln w="9525">
            <a:noFill/>
            <a:miter lim="800000"/>
            <a:headEnd/>
            <a:tailEnd/>
          </a:ln>
        </p:spPr>
        <p:txBody>
          <a:bodyPr>
            <a:spAutoFit/>
          </a:bodyPr>
          <a:lstStyle/>
          <a:p>
            <a:pPr algn="ctr">
              <a:spcBef>
                <a:spcPct val="50000"/>
              </a:spcBef>
            </a:pPr>
            <a:r>
              <a:rPr kumimoji="1" lang="en-US" altLang="ja-JP" sz="4000" b="0">
                <a:solidFill>
                  <a:srgbClr val="FF0000"/>
                </a:solidFill>
                <a:latin typeface="Arial" pitchFamily="34" charset="0"/>
              </a:rPr>
              <a:t>Science Instrument on HTV</a:t>
            </a:r>
          </a:p>
        </p:txBody>
      </p:sp>
      <p:sp>
        <p:nvSpPr>
          <p:cNvPr id="49155" name="正方形/長方形 4"/>
          <p:cNvSpPr>
            <a:spLocks noChangeArrowheads="1"/>
          </p:cNvSpPr>
          <p:nvPr/>
        </p:nvSpPr>
        <p:spPr bwMode="auto">
          <a:xfrm>
            <a:off x="179388" y="3284538"/>
            <a:ext cx="2579687" cy="969962"/>
          </a:xfrm>
          <a:prstGeom prst="rect">
            <a:avLst/>
          </a:prstGeom>
          <a:noFill/>
          <a:ln w="9525">
            <a:noFill/>
            <a:miter lim="800000"/>
            <a:headEnd/>
            <a:tailEnd/>
          </a:ln>
        </p:spPr>
        <p:txBody>
          <a:bodyPr>
            <a:spAutoFit/>
          </a:bodyPr>
          <a:lstStyle/>
          <a:p>
            <a:r>
              <a:rPr kumimoji="1" lang="en-US" altLang="ja-JP" sz="2800" b="0">
                <a:solidFill>
                  <a:srgbClr val="0000FF"/>
                </a:solidFill>
              </a:rPr>
              <a:t>H2B Transfer Vehicle (HTV)</a:t>
            </a:r>
            <a:endParaRPr kumimoji="1" lang="ja-JP" altLang="en-US" sz="2800" b="0">
              <a:solidFill>
                <a:srgbClr val="0000FF"/>
              </a:solidFill>
            </a:endParaRPr>
          </a:p>
        </p:txBody>
      </p:sp>
      <p:grpSp>
        <p:nvGrpSpPr>
          <p:cNvPr id="3" name="グループ化 23"/>
          <p:cNvGrpSpPr>
            <a:grpSpLocks/>
          </p:cNvGrpSpPr>
          <p:nvPr/>
        </p:nvGrpSpPr>
        <p:grpSpPr bwMode="auto">
          <a:xfrm>
            <a:off x="2916238" y="1052513"/>
            <a:ext cx="5268912" cy="3349625"/>
            <a:chOff x="2219363" y="2708920"/>
            <a:chExt cx="6385085" cy="3781870"/>
          </a:xfrm>
        </p:grpSpPr>
        <p:grpSp>
          <p:nvGrpSpPr>
            <p:cNvPr id="4" name="グループ化 5"/>
            <p:cNvGrpSpPr>
              <a:grpSpLocks/>
            </p:cNvGrpSpPr>
            <p:nvPr/>
          </p:nvGrpSpPr>
          <p:grpSpPr bwMode="auto">
            <a:xfrm>
              <a:off x="2219363" y="2708920"/>
              <a:ext cx="6385085" cy="3447008"/>
              <a:chOff x="2219363" y="2708920"/>
              <a:chExt cx="6385085" cy="3447008"/>
            </a:xfrm>
          </p:grpSpPr>
          <p:grpSp>
            <p:nvGrpSpPr>
              <p:cNvPr id="5" name="グループ化 2"/>
              <p:cNvGrpSpPr>
                <a:grpSpLocks/>
              </p:cNvGrpSpPr>
              <p:nvPr/>
            </p:nvGrpSpPr>
            <p:grpSpPr bwMode="auto">
              <a:xfrm>
                <a:off x="3713218" y="3132802"/>
                <a:ext cx="4891230" cy="3023126"/>
                <a:chOff x="1814512" y="3052173"/>
                <a:chExt cx="4891230" cy="3023126"/>
              </a:xfrm>
            </p:grpSpPr>
            <p:grpSp>
              <p:nvGrpSpPr>
                <p:cNvPr id="6" name="グループ化 10"/>
                <p:cNvGrpSpPr>
                  <a:grpSpLocks/>
                </p:cNvGrpSpPr>
                <p:nvPr/>
              </p:nvGrpSpPr>
              <p:grpSpPr bwMode="auto">
                <a:xfrm>
                  <a:off x="1814512" y="4004831"/>
                  <a:ext cx="4625975" cy="2070468"/>
                  <a:chOff x="1814512" y="3909831"/>
                  <a:chExt cx="4625975" cy="2070468"/>
                </a:xfrm>
              </p:grpSpPr>
              <p:sp>
                <p:nvSpPr>
                  <p:cNvPr id="51" name="正方形/長方形 50"/>
                  <p:cNvSpPr/>
                  <p:nvPr/>
                </p:nvSpPr>
                <p:spPr>
                  <a:xfrm>
                    <a:off x="3010127" y="3909820"/>
                    <a:ext cx="2316253" cy="3118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88" name="弦 87"/>
                  <p:cNvSpPr/>
                  <p:nvPr/>
                </p:nvSpPr>
                <p:spPr>
                  <a:xfrm rot="5400000">
                    <a:off x="3106210" y="2645942"/>
                    <a:ext cx="2043285" cy="4624810"/>
                  </a:xfrm>
                  <a:prstGeom prst="chord">
                    <a:avLst>
                      <a:gd name="adj1" fmla="val 6998920"/>
                      <a:gd name="adj2" fmla="val 14645893"/>
                    </a:avLst>
                  </a:prstGeom>
                  <a:solidFill>
                    <a:schemeClr val="accent5">
                      <a:lumMod val="20000"/>
                      <a:lumOff val="80000"/>
                    </a:schemeClr>
                  </a:solid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b="0">
                      <a:solidFill>
                        <a:prstClr val="white"/>
                      </a:solidFill>
                    </a:endParaRPr>
                  </a:p>
                </p:txBody>
              </p:sp>
              <p:cxnSp>
                <p:nvCxnSpPr>
                  <p:cNvPr id="91" name="直線コネクタ 90"/>
                  <p:cNvCxnSpPr/>
                  <p:nvPr/>
                </p:nvCxnSpPr>
                <p:spPr>
                  <a:xfrm>
                    <a:off x="5326380" y="3909820"/>
                    <a:ext cx="4674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5332150" y="4221690"/>
                    <a:ext cx="4674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二等辺三角形 89"/>
                  <p:cNvSpPr/>
                  <p:nvPr/>
                </p:nvSpPr>
                <p:spPr>
                  <a:xfrm rot="10800000">
                    <a:off x="5362931" y="4175088"/>
                    <a:ext cx="205847" cy="17385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cxnSp>
                <p:nvCxnSpPr>
                  <p:cNvPr id="94" name="直線コネクタ 93"/>
                  <p:cNvCxnSpPr/>
                  <p:nvPr/>
                </p:nvCxnSpPr>
                <p:spPr>
                  <a:xfrm>
                    <a:off x="2534948" y="3909820"/>
                    <a:ext cx="4674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2733100" y="3911612"/>
                    <a:ext cx="269332" cy="68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96" name="正方形/長方形 95"/>
                  <p:cNvSpPr/>
                  <p:nvPr/>
                </p:nvSpPr>
                <p:spPr>
                  <a:xfrm>
                    <a:off x="5326380" y="3911612"/>
                    <a:ext cx="271255" cy="699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cxnSp>
                <p:nvCxnSpPr>
                  <p:cNvPr id="97" name="直線コネクタ 96"/>
                  <p:cNvCxnSpPr/>
                  <p:nvPr/>
                </p:nvCxnSpPr>
                <p:spPr>
                  <a:xfrm>
                    <a:off x="2542643" y="4221690"/>
                    <a:ext cx="4674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二等辺三角形 88"/>
                  <p:cNvSpPr/>
                  <p:nvPr/>
                </p:nvSpPr>
                <p:spPr>
                  <a:xfrm rot="10800000">
                    <a:off x="2781194" y="4175088"/>
                    <a:ext cx="203923" cy="17385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cxnSp>
                <p:nvCxnSpPr>
                  <p:cNvPr id="98" name="直線コネクタ 97"/>
                  <p:cNvCxnSpPr/>
                  <p:nvPr/>
                </p:nvCxnSpPr>
                <p:spPr>
                  <a:xfrm>
                    <a:off x="2665766" y="4124902"/>
                    <a:ext cx="3597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5326380" y="4124902"/>
                    <a:ext cx="3597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グループ化 11"/>
                <p:cNvGrpSpPr>
                  <a:grpSpLocks/>
                </p:cNvGrpSpPr>
                <p:nvPr/>
              </p:nvGrpSpPr>
              <p:grpSpPr bwMode="auto">
                <a:xfrm>
                  <a:off x="2540952" y="4342197"/>
                  <a:ext cx="3277589" cy="585788"/>
                  <a:chOff x="2540952" y="4187822"/>
                  <a:chExt cx="3277589" cy="585788"/>
                </a:xfrm>
              </p:grpSpPr>
              <p:cxnSp>
                <p:nvCxnSpPr>
                  <p:cNvPr id="101" name="直線コネクタ 100"/>
                  <p:cNvCxnSpPr/>
                  <p:nvPr/>
                </p:nvCxnSpPr>
                <p:spPr>
                  <a:xfrm>
                    <a:off x="2550339" y="4773507"/>
                    <a:ext cx="32685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a:off x="2548416" y="4187408"/>
                    <a:ext cx="32685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2548416" y="4225047"/>
                    <a:ext cx="3268532" cy="0"/>
                  </a:xfrm>
                  <a:prstGeom prst="line">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H="1">
                    <a:off x="3023593" y="4187408"/>
                    <a:ext cx="3848" cy="5771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正方形/長方形 104"/>
                  <p:cNvSpPr/>
                  <p:nvPr/>
                </p:nvSpPr>
                <p:spPr>
                  <a:xfrm>
                    <a:off x="2636910" y="4406075"/>
                    <a:ext cx="390530" cy="716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06" name="正方形/長方形 105"/>
                  <p:cNvSpPr/>
                  <p:nvPr/>
                </p:nvSpPr>
                <p:spPr>
                  <a:xfrm>
                    <a:off x="5328303" y="4406075"/>
                    <a:ext cx="390532" cy="716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cxnSp>
                <p:nvCxnSpPr>
                  <p:cNvPr id="107" name="直線コネクタ 106"/>
                  <p:cNvCxnSpPr/>
                  <p:nvPr/>
                </p:nvCxnSpPr>
                <p:spPr>
                  <a:xfrm flipH="1">
                    <a:off x="5322532" y="4196369"/>
                    <a:ext cx="3848" cy="5771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二等辺三角形 107"/>
                  <p:cNvSpPr/>
                  <p:nvPr/>
                </p:nvSpPr>
                <p:spPr>
                  <a:xfrm rot="10800000">
                    <a:off x="2783119" y="4484939"/>
                    <a:ext cx="203923" cy="17385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09" name="二等辺三角形 108"/>
                  <p:cNvSpPr/>
                  <p:nvPr/>
                </p:nvSpPr>
                <p:spPr>
                  <a:xfrm rot="10800000">
                    <a:off x="5355236" y="4477769"/>
                    <a:ext cx="205847" cy="17385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grpSp>
            <p:sp>
              <p:nvSpPr>
                <p:cNvPr id="110" name="正方形/長方形 109"/>
                <p:cNvSpPr/>
                <p:nvPr/>
              </p:nvSpPr>
              <p:spPr>
                <a:xfrm>
                  <a:off x="2032837" y="5060517"/>
                  <a:ext cx="421311" cy="378188"/>
                </a:xfrm>
                <a:prstGeom prst="rect">
                  <a:avLst/>
                </a:prstGeom>
                <a:solidFill>
                  <a:schemeClr val="accent4">
                    <a:lumMod val="20000"/>
                    <a:lumOff val="80000"/>
                  </a:schemeClr>
                </a:solidFill>
                <a:ln>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11" name="正方形/長方形 110"/>
                <p:cNvSpPr/>
                <p:nvPr/>
              </p:nvSpPr>
              <p:spPr>
                <a:xfrm>
                  <a:off x="1863543" y="4970899"/>
                  <a:ext cx="4490144" cy="46780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15" name="直角三角形 114"/>
                <p:cNvSpPr/>
                <p:nvPr/>
              </p:nvSpPr>
              <p:spPr>
                <a:xfrm flipH="1">
                  <a:off x="5976623" y="4691291"/>
                  <a:ext cx="334741" cy="279607"/>
                </a:xfrm>
                <a:prstGeom prst="r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16" name="正方形/長方形 115"/>
                <p:cNvSpPr/>
                <p:nvPr/>
              </p:nvSpPr>
              <p:spPr>
                <a:xfrm flipH="1">
                  <a:off x="6307516" y="4691291"/>
                  <a:ext cx="46171" cy="7474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17" name="弦 116"/>
                <p:cNvSpPr/>
                <p:nvPr/>
              </p:nvSpPr>
              <p:spPr>
                <a:xfrm rot="5400000" flipH="1">
                  <a:off x="2991834" y="2092290"/>
                  <a:ext cx="2360531" cy="4278527"/>
                </a:xfrm>
                <a:prstGeom prst="chord">
                  <a:avLst>
                    <a:gd name="adj1" fmla="val 6998920"/>
                    <a:gd name="adj2" fmla="val 14645893"/>
                  </a:avLst>
                </a:prstGeom>
                <a:solidFill>
                  <a:schemeClr val="accent5">
                    <a:lumMod val="20000"/>
                    <a:lumOff val="80000"/>
                  </a:schemeClr>
                </a:solid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b="0">
                    <a:solidFill>
                      <a:prstClr val="white"/>
                    </a:solidFill>
                  </a:endParaRPr>
                </a:p>
              </p:txBody>
            </p:sp>
            <p:sp>
              <p:nvSpPr>
                <p:cNvPr id="118" name="弦 117"/>
                <p:cNvSpPr/>
                <p:nvPr/>
              </p:nvSpPr>
              <p:spPr>
                <a:xfrm rot="10800000">
                  <a:off x="6209402" y="4927882"/>
                  <a:ext cx="236628" cy="333378"/>
                </a:xfrm>
                <a:prstGeom prst="chord">
                  <a:avLst>
                    <a:gd name="adj1" fmla="val 6054644"/>
                    <a:gd name="adj2" fmla="val 154430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b="0">
                    <a:solidFill>
                      <a:prstClr val="white"/>
                    </a:solidFill>
                  </a:endParaRPr>
                </a:p>
              </p:txBody>
            </p:sp>
            <p:grpSp>
              <p:nvGrpSpPr>
                <p:cNvPr id="9" name="グループ化 119"/>
                <p:cNvGrpSpPr/>
                <p:nvPr/>
              </p:nvGrpSpPr>
              <p:grpSpPr>
                <a:xfrm rot="5400000">
                  <a:off x="6513712" y="4924342"/>
                  <a:ext cx="50400" cy="333660"/>
                  <a:chOff x="5653290" y="1616582"/>
                  <a:chExt cx="50400" cy="333660"/>
                </a:xfrm>
                <a:solidFill>
                  <a:schemeClr val="tx1"/>
                </a:solidFill>
              </p:grpSpPr>
              <p:cxnSp>
                <p:nvCxnSpPr>
                  <p:cNvPr id="121" name="直線コネクタ 120"/>
                  <p:cNvCxnSpPr/>
                  <p:nvPr/>
                </p:nvCxnSpPr>
                <p:spPr>
                  <a:xfrm>
                    <a:off x="5676740" y="1641231"/>
                    <a:ext cx="0" cy="30901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円/楕円 121"/>
                  <p:cNvSpPr/>
                  <p:nvPr/>
                </p:nvSpPr>
                <p:spPr>
                  <a:xfrm>
                    <a:off x="5653290" y="1616582"/>
                    <a:ext cx="50400" cy="50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b="0">
                      <a:solidFill>
                        <a:prstClr val="white"/>
                      </a:solidFill>
                    </a:endParaRPr>
                  </a:p>
                </p:txBody>
              </p:sp>
            </p:grpSp>
            <p:sp>
              <p:nvSpPr>
                <p:cNvPr id="123" name="正方形/長方形 122"/>
                <p:cNvSpPr/>
                <p:nvPr/>
              </p:nvSpPr>
              <p:spPr>
                <a:xfrm>
                  <a:off x="6157460" y="5445873"/>
                  <a:ext cx="225084" cy="627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24" name="正方形/長方形 123"/>
                <p:cNvSpPr/>
                <p:nvPr/>
              </p:nvSpPr>
              <p:spPr>
                <a:xfrm>
                  <a:off x="4108615" y="5438704"/>
                  <a:ext cx="134666" cy="788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25" name="正方形/長方形 124"/>
                <p:cNvSpPr/>
                <p:nvPr/>
              </p:nvSpPr>
              <p:spPr>
                <a:xfrm>
                  <a:off x="5755386" y="5438704"/>
                  <a:ext cx="92342" cy="2580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26" name="正方形/長方形 125"/>
                <p:cNvSpPr/>
                <p:nvPr/>
              </p:nvSpPr>
              <p:spPr>
                <a:xfrm>
                  <a:off x="5947766" y="5444081"/>
                  <a:ext cx="92342" cy="3315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27" name="正方形/長方形 126"/>
                <p:cNvSpPr/>
                <p:nvPr/>
              </p:nvSpPr>
              <p:spPr>
                <a:xfrm>
                  <a:off x="2627290" y="5438704"/>
                  <a:ext cx="67334" cy="2580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28" name="正方形/長方形 127"/>
                <p:cNvSpPr/>
                <p:nvPr/>
              </p:nvSpPr>
              <p:spPr>
                <a:xfrm rot="1620000">
                  <a:off x="2702319" y="5435119"/>
                  <a:ext cx="57714" cy="2849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29" name="正方形/長方形 128"/>
                <p:cNvSpPr/>
                <p:nvPr/>
              </p:nvSpPr>
              <p:spPr>
                <a:xfrm rot="5400000">
                  <a:off x="2696751" y="5538120"/>
                  <a:ext cx="84241" cy="2116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30" name="円/楕円 129"/>
                <p:cNvSpPr/>
                <p:nvPr/>
              </p:nvSpPr>
              <p:spPr>
                <a:xfrm>
                  <a:off x="2080932" y="5435119"/>
                  <a:ext cx="107733" cy="1075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31" name="弦 130"/>
                <p:cNvSpPr/>
                <p:nvPr/>
              </p:nvSpPr>
              <p:spPr>
                <a:xfrm rot="16200000">
                  <a:off x="1874207" y="5339784"/>
                  <a:ext cx="238384" cy="167370"/>
                </a:xfrm>
                <a:prstGeom prst="chord">
                  <a:avLst>
                    <a:gd name="adj1" fmla="val 6054644"/>
                    <a:gd name="adj2" fmla="val 154430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b="0">
                    <a:solidFill>
                      <a:prstClr val="white"/>
                    </a:solidFill>
                  </a:endParaRPr>
                </a:p>
              </p:txBody>
            </p:sp>
            <p:sp>
              <p:nvSpPr>
                <p:cNvPr id="132" name="円/楕円 131"/>
                <p:cNvSpPr/>
                <p:nvPr/>
              </p:nvSpPr>
              <p:spPr>
                <a:xfrm>
                  <a:off x="1917409" y="5555207"/>
                  <a:ext cx="144284" cy="1433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33" name="弦 132"/>
                <p:cNvSpPr/>
                <p:nvPr/>
              </p:nvSpPr>
              <p:spPr>
                <a:xfrm rot="16200000">
                  <a:off x="2182015" y="5346953"/>
                  <a:ext cx="238384" cy="167370"/>
                </a:xfrm>
                <a:prstGeom prst="chord">
                  <a:avLst>
                    <a:gd name="adj1" fmla="val 6054644"/>
                    <a:gd name="adj2" fmla="val 154430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b="0">
                    <a:solidFill>
                      <a:prstClr val="white"/>
                    </a:solidFill>
                  </a:endParaRPr>
                </a:p>
              </p:txBody>
            </p:sp>
            <p:sp>
              <p:nvSpPr>
                <p:cNvPr id="134" name="弦 133"/>
                <p:cNvSpPr/>
                <p:nvPr/>
              </p:nvSpPr>
              <p:spPr>
                <a:xfrm rot="16200000">
                  <a:off x="2333996" y="5346952"/>
                  <a:ext cx="238384" cy="167371"/>
                </a:xfrm>
                <a:prstGeom prst="chord">
                  <a:avLst>
                    <a:gd name="adj1" fmla="val 6054644"/>
                    <a:gd name="adj2" fmla="val 154430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b="0">
                    <a:solidFill>
                      <a:prstClr val="white"/>
                    </a:solidFill>
                  </a:endParaRPr>
                </a:p>
              </p:txBody>
            </p:sp>
            <p:sp>
              <p:nvSpPr>
                <p:cNvPr id="135" name="弦 134"/>
                <p:cNvSpPr/>
                <p:nvPr/>
              </p:nvSpPr>
              <p:spPr>
                <a:xfrm rot="16200000">
                  <a:off x="2851432" y="5343433"/>
                  <a:ext cx="236591" cy="165447"/>
                </a:xfrm>
                <a:prstGeom prst="chord">
                  <a:avLst>
                    <a:gd name="adj1" fmla="val 6054644"/>
                    <a:gd name="adj2" fmla="val 154430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b="0">
                    <a:solidFill>
                      <a:prstClr val="white"/>
                    </a:solidFill>
                  </a:endParaRPr>
                </a:p>
              </p:txBody>
            </p:sp>
            <p:grpSp>
              <p:nvGrpSpPr>
                <p:cNvPr id="10" name="グループ化 12"/>
                <p:cNvGrpSpPr>
                  <a:grpSpLocks/>
                </p:cNvGrpSpPr>
                <p:nvPr/>
              </p:nvGrpSpPr>
              <p:grpSpPr bwMode="auto">
                <a:xfrm>
                  <a:off x="2247899" y="3227068"/>
                  <a:ext cx="4300539" cy="2762253"/>
                  <a:chOff x="2247899" y="994568"/>
                  <a:chExt cx="4300539" cy="2762253"/>
                </a:xfrm>
              </p:grpSpPr>
              <p:sp>
                <p:nvSpPr>
                  <p:cNvPr id="2" name="正方形/長方形 1"/>
                  <p:cNvSpPr/>
                  <p:nvPr/>
                </p:nvSpPr>
                <p:spPr>
                  <a:xfrm>
                    <a:off x="5209027" y="994437"/>
                    <a:ext cx="707958" cy="3781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38" name="正方形/長方形 37"/>
                  <p:cNvSpPr/>
                  <p:nvPr/>
                </p:nvSpPr>
                <p:spPr>
                  <a:xfrm>
                    <a:off x="2775423" y="1049999"/>
                    <a:ext cx="321274" cy="3154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39" name="正方形/長方形 38"/>
                  <p:cNvSpPr/>
                  <p:nvPr/>
                </p:nvSpPr>
                <p:spPr>
                  <a:xfrm>
                    <a:off x="2725404" y="1372623"/>
                    <a:ext cx="2889545" cy="405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40" name="正方形/長方形 39"/>
                  <p:cNvSpPr/>
                  <p:nvPr/>
                </p:nvSpPr>
                <p:spPr>
                  <a:xfrm>
                    <a:off x="2369501" y="1372623"/>
                    <a:ext cx="355903" cy="466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41" name="正方形/長方形 40"/>
                  <p:cNvSpPr/>
                  <p:nvPr/>
                </p:nvSpPr>
                <p:spPr>
                  <a:xfrm>
                    <a:off x="2725404" y="1379793"/>
                    <a:ext cx="284722" cy="3979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42" name="正方形/長方形 41"/>
                  <p:cNvSpPr/>
                  <p:nvPr/>
                </p:nvSpPr>
                <p:spPr>
                  <a:xfrm>
                    <a:off x="2725404" y="1372623"/>
                    <a:ext cx="284722" cy="734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cxnSp>
                <p:nvCxnSpPr>
                  <p:cNvPr id="44" name="直線コネクタ 43"/>
                  <p:cNvCxnSpPr>
                    <a:stCxn id="38" idx="2"/>
                  </p:cNvCxnSpPr>
                  <p:nvPr/>
                </p:nvCxnSpPr>
                <p:spPr>
                  <a:xfrm flipV="1">
                    <a:off x="2935098" y="1125278"/>
                    <a:ext cx="875329" cy="2401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3810427" y="1125278"/>
                    <a:ext cx="6290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4439508" y="1125278"/>
                    <a:ext cx="961899" cy="2545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5326380" y="1381586"/>
                    <a:ext cx="284722" cy="3979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50" name="正方形/長方形 49"/>
                  <p:cNvSpPr/>
                  <p:nvPr/>
                </p:nvSpPr>
                <p:spPr>
                  <a:xfrm>
                    <a:off x="5262894" y="1383378"/>
                    <a:ext cx="361674" cy="448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cxnSp>
                <p:nvCxnSpPr>
                  <p:cNvPr id="52" name="直線コネクタ 51"/>
                  <p:cNvCxnSpPr/>
                  <p:nvPr/>
                </p:nvCxnSpPr>
                <p:spPr>
                  <a:xfrm>
                    <a:off x="5624568" y="1372623"/>
                    <a:ext cx="4001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円/楕円 55"/>
                  <p:cNvSpPr/>
                  <p:nvPr/>
                </p:nvSpPr>
                <p:spPr>
                  <a:xfrm>
                    <a:off x="5980471" y="1327815"/>
                    <a:ext cx="288570" cy="2885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57" name="円/楕円 56"/>
                  <p:cNvSpPr/>
                  <p:nvPr/>
                </p:nvSpPr>
                <p:spPr>
                  <a:xfrm>
                    <a:off x="6090127" y="1446111"/>
                    <a:ext cx="71181" cy="716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58" name="正方形/長方形 57"/>
                  <p:cNvSpPr/>
                  <p:nvPr/>
                </p:nvSpPr>
                <p:spPr>
                  <a:xfrm>
                    <a:off x="6332525" y="1419225"/>
                    <a:ext cx="167371" cy="161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59" name="正方形/長方形 58"/>
                  <p:cNvSpPr/>
                  <p:nvPr/>
                </p:nvSpPr>
                <p:spPr>
                  <a:xfrm>
                    <a:off x="6332525" y="1593084"/>
                    <a:ext cx="215465" cy="3996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60" name="正方形/長方形 59"/>
                  <p:cNvSpPr/>
                  <p:nvPr/>
                </p:nvSpPr>
                <p:spPr>
                  <a:xfrm>
                    <a:off x="6326755" y="1630723"/>
                    <a:ext cx="173142" cy="3082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cxnSp>
                <p:nvCxnSpPr>
                  <p:cNvPr id="61" name="直線コネクタ 60"/>
                  <p:cNvCxnSpPr/>
                  <p:nvPr/>
                </p:nvCxnSpPr>
                <p:spPr>
                  <a:xfrm>
                    <a:off x="5988166" y="1517805"/>
                    <a:ext cx="280875" cy="6990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6309440" y="1372623"/>
                    <a:ext cx="0" cy="8549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5992014" y="2085981"/>
                    <a:ext cx="3347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5988166" y="2227578"/>
                    <a:ext cx="3347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5976623" y="1777696"/>
                    <a:ext cx="3848" cy="4606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5326380" y="1234613"/>
                    <a:ext cx="0" cy="211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弦 77"/>
                  <p:cNvSpPr/>
                  <p:nvPr/>
                </p:nvSpPr>
                <p:spPr>
                  <a:xfrm rot="5400000">
                    <a:off x="5544814" y="1228619"/>
                    <a:ext cx="238384" cy="332818"/>
                  </a:xfrm>
                  <a:prstGeom prst="chord">
                    <a:avLst>
                      <a:gd name="adj1" fmla="val 6054644"/>
                      <a:gd name="adj2" fmla="val 154430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b="0">
                      <a:solidFill>
                        <a:prstClr val="white"/>
                      </a:solidFill>
                    </a:endParaRPr>
                  </a:p>
                </p:txBody>
              </p:sp>
              <p:sp>
                <p:nvSpPr>
                  <p:cNvPr id="79" name="二等辺三角形 78"/>
                  <p:cNvSpPr/>
                  <p:nvPr/>
                </p:nvSpPr>
                <p:spPr>
                  <a:xfrm rot="10800000">
                    <a:off x="5362931" y="1499881"/>
                    <a:ext cx="203923" cy="173858"/>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cxnSp>
                <p:nvCxnSpPr>
                  <p:cNvPr id="80" name="直線コネクタ 79"/>
                  <p:cNvCxnSpPr/>
                  <p:nvPr/>
                </p:nvCxnSpPr>
                <p:spPr>
                  <a:xfrm flipV="1">
                    <a:off x="5330227" y="1503466"/>
                    <a:ext cx="2885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二等辺三角形 82"/>
                  <p:cNvSpPr/>
                  <p:nvPr/>
                </p:nvSpPr>
                <p:spPr>
                  <a:xfrm rot="10800000">
                    <a:off x="2763880" y="1499881"/>
                    <a:ext cx="205846" cy="173858"/>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cxnSp>
                <p:nvCxnSpPr>
                  <p:cNvPr id="84" name="直線コネクタ 83"/>
                  <p:cNvCxnSpPr/>
                  <p:nvPr/>
                </p:nvCxnSpPr>
                <p:spPr>
                  <a:xfrm flipV="1">
                    <a:off x="2731175" y="1503466"/>
                    <a:ext cx="2885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弦 84"/>
                  <p:cNvSpPr/>
                  <p:nvPr/>
                </p:nvSpPr>
                <p:spPr>
                  <a:xfrm rot="5400000">
                    <a:off x="2984272" y="656371"/>
                    <a:ext cx="2364116" cy="3836054"/>
                  </a:xfrm>
                  <a:prstGeom prst="chord">
                    <a:avLst>
                      <a:gd name="adj1" fmla="val 7230939"/>
                      <a:gd name="adj2" fmla="val 14353375"/>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b="0">
                      <a:solidFill>
                        <a:prstClr val="white"/>
                      </a:solidFill>
                    </a:endParaRPr>
                  </a:p>
                </p:txBody>
              </p:sp>
              <p:grpSp>
                <p:nvGrpSpPr>
                  <p:cNvPr id="11" name="グループ化 118"/>
                  <p:cNvGrpSpPr/>
                  <p:nvPr/>
                </p:nvGrpSpPr>
                <p:grpSpPr>
                  <a:xfrm>
                    <a:off x="5653290" y="1032382"/>
                    <a:ext cx="50400" cy="333660"/>
                    <a:chOff x="5653290" y="1616582"/>
                    <a:chExt cx="50400" cy="333660"/>
                  </a:xfrm>
                  <a:solidFill>
                    <a:schemeClr val="tx1"/>
                  </a:solidFill>
                </p:grpSpPr>
                <p:cxnSp>
                  <p:nvCxnSpPr>
                    <p:cNvPr id="74" name="直線コネクタ 73"/>
                    <p:cNvCxnSpPr/>
                    <p:nvPr/>
                  </p:nvCxnSpPr>
                  <p:spPr>
                    <a:xfrm>
                      <a:off x="5676740" y="1641231"/>
                      <a:ext cx="0" cy="30901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円/楕円 99"/>
                    <p:cNvSpPr/>
                    <p:nvPr/>
                  </p:nvSpPr>
                  <p:spPr>
                    <a:xfrm>
                      <a:off x="5653290" y="1616582"/>
                      <a:ext cx="50400" cy="50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b="0">
                        <a:solidFill>
                          <a:prstClr val="white"/>
                        </a:solidFill>
                      </a:endParaRPr>
                    </a:p>
                  </p:txBody>
                </p:sp>
              </p:grpSp>
              <p:cxnSp>
                <p:nvCxnSpPr>
                  <p:cNvPr id="148" name="直線コネクタ 147"/>
                  <p:cNvCxnSpPr/>
                  <p:nvPr/>
                </p:nvCxnSpPr>
                <p:spPr>
                  <a:xfrm>
                    <a:off x="6217098" y="1372623"/>
                    <a:ext cx="10965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グループ化 45"/>
                <p:cNvGrpSpPr>
                  <a:grpSpLocks/>
                </p:cNvGrpSpPr>
                <p:nvPr/>
              </p:nvGrpSpPr>
              <p:grpSpPr bwMode="auto">
                <a:xfrm>
                  <a:off x="2392388" y="3664953"/>
                  <a:ext cx="332507" cy="1301873"/>
                  <a:chOff x="611138" y="3641203"/>
                  <a:chExt cx="332507" cy="1301873"/>
                </a:xfrm>
              </p:grpSpPr>
              <p:sp>
                <p:nvSpPr>
                  <p:cNvPr id="155" name="正方形/長方形 154"/>
                  <p:cNvSpPr/>
                  <p:nvPr/>
                </p:nvSpPr>
                <p:spPr>
                  <a:xfrm>
                    <a:off x="611337" y="3640522"/>
                    <a:ext cx="332817" cy="530537"/>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56" name="正方形/長方形 155"/>
                  <p:cNvSpPr/>
                  <p:nvPr/>
                </p:nvSpPr>
                <p:spPr>
                  <a:xfrm>
                    <a:off x="619032" y="3683539"/>
                    <a:ext cx="317427" cy="365640"/>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59" name="正方形/長方形 158"/>
                  <p:cNvSpPr/>
                  <p:nvPr/>
                </p:nvSpPr>
                <p:spPr>
                  <a:xfrm>
                    <a:off x="642117" y="3882490"/>
                    <a:ext cx="271256" cy="362056"/>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60" name="正方形/長方形 159"/>
                  <p:cNvSpPr/>
                  <p:nvPr/>
                </p:nvSpPr>
                <p:spPr>
                  <a:xfrm>
                    <a:off x="672898" y="3869944"/>
                    <a:ext cx="215465" cy="473182"/>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62" name="正方形/長方形 161"/>
                  <p:cNvSpPr/>
                  <p:nvPr/>
                </p:nvSpPr>
                <p:spPr>
                  <a:xfrm>
                    <a:off x="697908" y="4040217"/>
                    <a:ext cx="167370" cy="582516"/>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64" name="正方形/長方形 163"/>
                  <p:cNvSpPr/>
                  <p:nvPr/>
                </p:nvSpPr>
                <p:spPr>
                  <a:xfrm>
                    <a:off x="720994" y="3728347"/>
                    <a:ext cx="123123" cy="715150"/>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65" name="正方形/長方形 164"/>
                  <p:cNvSpPr/>
                  <p:nvPr/>
                </p:nvSpPr>
                <p:spPr>
                  <a:xfrm>
                    <a:off x="742155" y="4443497"/>
                    <a:ext cx="84647" cy="492897"/>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67" name="正方形/長方形 166"/>
                  <p:cNvSpPr/>
                  <p:nvPr/>
                </p:nvSpPr>
                <p:spPr>
                  <a:xfrm>
                    <a:off x="730612" y="3735516"/>
                    <a:ext cx="84647" cy="756374"/>
                  </a:xfrm>
                  <a:prstGeom prst="rect">
                    <a:avLst/>
                  </a:prstGeom>
                  <a:solidFill>
                    <a:schemeClr val="accent3">
                      <a:lumMod val="20000"/>
                      <a:lumOff val="80000"/>
                    </a:schemeClr>
                  </a:solid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grpSp>
            <p:grpSp>
              <p:nvGrpSpPr>
                <p:cNvPr id="13" name="グループ化 182"/>
                <p:cNvGrpSpPr>
                  <a:grpSpLocks/>
                </p:cNvGrpSpPr>
                <p:nvPr/>
              </p:nvGrpSpPr>
              <p:grpSpPr bwMode="auto">
                <a:xfrm>
                  <a:off x="5658043" y="3641311"/>
                  <a:ext cx="332507" cy="1301873"/>
                  <a:chOff x="611138" y="3641203"/>
                  <a:chExt cx="332507" cy="1301873"/>
                </a:xfrm>
              </p:grpSpPr>
              <p:sp>
                <p:nvSpPr>
                  <p:cNvPr id="184" name="正方形/長方形 183"/>
                  <p:cNvSpPr/>
                  <p:nvPr/>
                </p:nvSpPr>
                <p:spPr>
                  <a:xfrm>
                    <a:off x="618062" y="3640863"/>
                    <a:ext cx="325121" cy="535915"/>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85" name="正方形/長方形 184"/>
                  <p:cNvSpPr/>
                  <p:nvPr/>
                </p:nvSpPr>
                <p:spPr>
                  <a:xfrm>
                    <a:off x="625758" y="3683880"/>
                    <a:ext cx="309730" cy="365640"/>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86" name="正方形/長方形 185"/>
                  <p:cNvSpPr/>
                  <p:nvPr/>
                </p:nvSpPr>
                <p:spPr>
                  <a:xfrm>
                    <a:off x="648843" y="3882832"/>
                    <a:ext cx="263559" cy="367432"/>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87" name="正方形/長方形 186"/>
                  <p:cNvSpPr/>
                  <p:nvPr/>
                </p:nvSpPr>
                <p:spPr>
                  <a:xfrm>
                    <a:off x="673852" y="3870285"/>
                    <a:ext cx="213542" cy="478559"/>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88" name="正方形/長方形 187"/>
                  <p:cNvSpPr/>
                  <p:nvPr/>
                </p:nvSpPr>
                <p:spPr>
                  <a:xfrm>
                    <a:off x="698862" y="4040559"/>
                    <a:ext cx="165446" cy="587892"/>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89" name="正方形/長方形 188"/>
                  <p:cNvSpPr/>
                  <p:nvPr/>
                </p:nvSpPr>
                <p:spPr>
                  <a:xfrm>
                    <a:off x="721947" y="3728689"/>
                    <a:ext cx="121199" cy="720527"/>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90" name="正方形/長方形 189"/>
                  <p:cNvSpPr/>
                  <p:nvPr/>
                </p:nvSpPr>
                <p:spPr>
                  <a:xfrm>
                    <a:off x="743109" y="4449216"/>
                    <a:ext cx="82724" cy="487521"/>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sp>
                <p:nvSpPr>
                  <p:cNvPr id="191" name="正方形/長方形 190"/>
                  <p:cNvSpPr/>
                  <p:nvPr/>
                </p:nvSpPr>
                <p:spPr>
                  <a:xfrm>
                    <a:off x="731566" y="3735859"/>
                    <a:ext cx="82724" cy="761750"/>
                  </a:xfrm>
                  <a:prstGeom prst="rect">
                    <a:avLst/>
                  </a:prstGeom>
                  <a:solidFill>
                    <a:schemeClr val="accent3">
                      <a:lumMod val="20000"/>
                      <a:lumOff val="80000"/>
                    </a:schemeClr>
                  </a:solid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b="0">
                      <a:solidFill>
                        <a:srgbClr val="FFFFFF"/>
                      </a:solidFill>
                      <a:ea typeface="ＭＳ Ｐゴシック" pitchFamily="50" charset="-128"/>
                    </a:endParaRPr>
                  </a:p>
                </p:txBody>
              </p:sp>
            </p:grpSp>
          </p:grpSp>
          <p:sp>
            <p:nvSpPr>
              <p:cNvPr id="49165" name="Text Box 4"/>
              <p:cNvSpPr txBox="1">
                <a:spLocks noChangeArrowheads="1"/>
              </p:cNvSpPr>
              <p:nvPr/>
            </p:nvSpPr>
            <p:spPr bwMode="auto">
              <a:xfrm>
                <a:off x="5096384" y="2708920"/>
                <a:ext cx="2202996" cy="521181"/>
              </a:xfrm>
              <a:prstGeom prst="rect">
                <a:avLst/>
              </a:prstGeom>
              <a:noFill/>
              <a:ln w="9525">
                <a:noFill/>
                <a:miter lim="800000"/>
                <a:headEnd/>
                <a:tailEnd/>
              </a:ln>
            </p:spPr>
            <p:txBody>
              <a:bodyPr>
                <a:spAutoFit/>
              </a:bodyPr>
              <a:lstStyle/>
              <a:p>
                <a:pPr algn="ctr">
                  <a:spcBef>
                    <a:spcPct val="50000"/>
                  </a:spcBef>
                </a:pPr>
                <a:r>
                  <a:rPr kumimoji="1" lang="en-US" altLang="ja-JP" sz="2400" b="0">
                    <a:solidFill>
                      <a:srgbClr val="2D2D8A"/>
                    </a:solidFill>
                    <a:latin typeface="Arial" pitchFamily="34" charset="0"/>
                  </a:rPr>
                  <a:t>Side view</a:t>
                </a:r>
                <a:endParaRPr kumimoji="1" lang="ja-JP" altLang="en-US" sz="1800" b="0">
                  <a:solidFill>
                    <a:srgbClr val="00B050"/>
                  </a:solidFill>
                  <a:latin typeface="Arial" pitchFamily="34" charset="0"/>
                </a:endParaRPr>
              </a:p>
            </p:txBody>
          </p:sp>
          <p:cxnSp>
            <p:nvCxnSpPr>
              <p:cNvPr id="7" name="直線矢印コネクタ 6"/>
              <p:cNvCxnSpPr/>
              <p:nvPr/>
            </p:nvCxnSpPr>
            <p:spPr>
              <a:xfrm flipH="1" flipV="1">
                <a:off x="2219363" y="4257515"/>
                <a:ext cx="1200450" cy="419411"/>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9" name="直線矢印コネクタ 18"/>
            <p:cNvCxnSpPr/>
            <p:nvPr/>
          </p:nvCxnSpPr>
          <p:spPr>
            <a:xfrm flipV="1">
              <a:off x="3775715" y="6155619"/>
              <a:ext cx="4445898"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9161" name="テキスト ボックス 19"/>
            <p:cNvSpPr txBox="1">
              <a:spLocks noChangeArrowheads="1"/>
            </p:cNvSpPr>
            <p:nvPr/>
          </p:nvSpPr>
          <p:spPr bwMode="auto">
            <a:xfrm>
              <a:off x="5842657" y="5969609"/>
              <a:ext cx="1179038" cy="521181"/>
            </a:xfrm>
            <a:prstGeom prst="rect">
              <a:avLst/>
            </a:prstGeom>
            <a:solidFill>
              <a:schemeClr val="bg1"/>
            </a:solidFill>
            <a:ln w="9525">
              <a:noFill/>
              <a:miter lim="800000"/>
              <a:headEnd/>
              <a:tailEnd/>
            </a:ln>
          </p:spPr>
          <p:txBody>
            <a:bodyPr wrap="none">
              <a:spAutoFit/>
            </a:bodyPr>
            <a:lstStyle/>
            <a:p>
              <a:r>
                <a:rPr kumimoji="1" lang="en-US" altLang="ja-JP" sz="2400" b="0">
                  <a:latin typeface="Arial" pitchFamily="34" charset="0"/>
                  <a:cs typeface="Arial" pitchFamily="34" charset="0"/>
                </a:rPr>
                <a:t>3.7m</a:t>
              </a:r>
              <a:endParaRPr kumimoji="1" lang="ja-JP" altLang="en-US" sz="2400" b="0">
                <a:latin typeface="Arial" pitchFamily="34" charset="0"/>
                <a:cs typeface="Arial" pitchFamily="34" charset="0"/>
              </a:endParaRPr>
            </a:p>
          </p:txBody>
        </p:sp>
        <p:cxnSp>
          <p:nvCxnSpPr>
            <p:cNvPr id="22" name="直線コネクタ 21"/>
            <p:cNvCxnSpPr/>
            <p:nvPr/>
          </p:nvCxnSpPr>
          <p:spPr>
            <a:xfrm>
              <a:off x="3760325" y="5024643"/>
              <a:ext cx="0" cy="13137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a:xfrm>
              <a:off x="8202375" y="5051528"/>
              <a:ext cx="0" cy="1315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7" name="正方形/長方形 163"/>
          <p:cNvSpPr>
            <a:spLocks noChangeArrowheads="1"/>
          </p:cNvSpPr>
          <p:nvPr/>
        </p:nvSpPr>
        <p:spPr bwMode="auto">
          <a:xfrm>
            <a:off x="179388" y="4724400"/>
            <a:ext cx="8281987" cy="830263"/>
          </a:xfrm>
          <a:prstGeom prst="rect">
            <a:avLst/>
          </a:prstGeom>
          <a:noFill/>
          <a:ln w="9525">
            <a:noFill/>
            <a:miter lim="800000"/>
            <a:headEnd/>
            <a:tailEnd/>
          </a:ln>
        </p:spPr>
        <p:txBody>
          <a:bodyPr>
            <a:spAutoFit/>
          </a:bodyPr>
          <a:lstStyle/>
          <a:p>
            <a:r>
              <a:rPr lang="en-US" altLang="ja-JP" sz="2400" b="0">
                <a:solidFill>
                  <a:srgbClr val="FF0000"/>
                </a:solidFill>
                <a:latin typeface="Arial" pitchFamily="34" charset="0"/>
                <a:cs typeface="Arial" pitchFamily="34" charset="0"/>
              </a:rPr>
              <a:t>JEM-EUSO Telescope will be deployed after it is attached at the ISS</a:t>
            </a:r>
          </a:p>
        </p:txBody>
      </p:sp>
      <p:sp>
        <p:nvSpPr>
          <p:cNvPr id="138" name="正方形/長方形 163"/>
          <p:cNvSpPr>
            <a:spLocks noChangeArrowheads="1"/>
          </p:cNvSpPr>
          <p:nvPr/>
        </p:nvSpPr>
        <p:spPr bwMode="auto">
          <a:xfrm>
            <a:off x="179388" y="6021388"/>
            <a:ext cx="8281987" cy="461962"/>
          </a:xfrm>
          <a:prstGeom prst="rect">
            <a:avLst/>
          </a:prstGeom>
          <a:noFill/>
          <a:ln w="9525">
            <a:noFill/>
            <a:miter lim="800000"/>
            <a:headEnd/>
            <a:tailEnd/>
          </a:ln>
        </p:spPr>
        <p:txBody>
          <a:bodyPr>
            <a:spAutoFit/>
          </a:bodyPr>
          <a:lstStyle/>
          <a:p>
            <a:r>
              <a:rPr lang="en-US" altLang="ja-JP" sz="2400" b="0">
                <a:solidFill>
                  <a:srgbClr val="FF0000"/>
                </a:solidFill>
                <a:latin typeface="Arial" pitchFamily="34" charset="0"/>
                <a:cs typeface="Arial" pitchFamily="34" charset="0"/>
              </a:rPr>
              <a:t>HTV was successfully launched on September 2009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7"/>
                                        </p:tgtEl>
                                        <p:attrNameLst>
                                          <p:attrName>style.visibility</p:attrName>
                                        </p:attrNameLst>
                                      </p:cBhvr>
                                      <p:to>
                                        <p:strVal val="visible"/>
                                      </p:to>
                                    </p:set>
                                    <p:anim calcmode="lin" valueType="num">
                                      <p:cBhvr additive="base">
                                        <p:cTn id="14" dur="500" fill="hold"/>
                                        <p:tgtEl>
                                          <p:spTgt spid="137"/>
                                        </p:tgtEl>
                                        <p:attrNameLst>
                                          <p:attrName>ppt_x</p:attrName>
                                        </p:attrNameLst>
                                      </p:cBhvr>
                                      <p:tavLst>
                                        <p:tav tm="0">
                                          <p:val>
                                            <p:strVal val="#ppt_x"/>
                                          </p:val>
                                        </p:tav>
                                        <p:tav tm="100000">
                                          <p:val>
                                            <p:strVal val="#ppt_x"/>
                                          </p:val>
                                        </p:tav>
                                      </p:tavLst>
                                    </p:anim>
                                    <p:anim calcmode="lin" valueType="num">
                                      <p:cBhvr additive="base">
                                        <p:cTn id="15"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8"/>
                                        </p:tgtEl>
                                        <p:attrNameLst>
                                          <p:attrName>style.visibility</p:attrName>
                                        </p:attrNameLst>
                                      </p:cBhvr>
                                      <p:to>
                                        <p:strVal val="visible"/>
                                      </p:to>
                                    </p:set>
                                    <p:anim calcmode="lin" valueType="num">
                                      <p:cBhvr additive="base">
                                        <p:cTn id="20" dur="500" fill="hold"/>
                                        <p:tgtEl>
                                          <p:spTgt spid="138"/>
                                        </p:tgtEl>
                                        <p:attrNameLst>
                                          <p:attrName>ppt_x</p:attrName>
                                        </p:attrNameLst>
                                      </p:cBhvr>
                                      <p:tavLst>
                                        <p:tav tm="0">
                                          <p:val>
                                            <p:strVal val="#ppt_x"/>
                                          </p:val>
                                        </p:tav>
                                        <p:tav tm="100000">
                                          <p:val>
                                            <p:strVal val="#ppt_x"/>
                                          </p:val>
                                        </p:tav>
                                      </p:tavLst>
                                    </p:anim>
                                    <p:anim calcmode="lin" valueType="num">
                                      <p:cBhvr additive="base">
                                        <p:cTn id="21"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テキスト ボックス 138"/>
          <p:cNvSpPr txBox="1"/>
          <p:nvPr/>
        </p:nvSpPr>
        <p:spPr>
          <a:xfrm>
            <a:off x="415925" y="2139950"/>
            <a:ext cx="1471613" cy="646113"/>
          </a:xfrm>
          <a:prstGeom prst="rect">
            <a:avLst/>
          </a:prstGeom>
          <a:solidFill>
            <a:schemeClr val="accent3">
              <a:lumMod val="20000"/>
              <a:lumOff val="80000"/>
            </a:schemeClr>
          </a:solidFill>
          <a:ln>
            <a:solidFill>
              <a:schemeClr val="accent3">
                <a:lumMod val="75000"/>
              </a:schemeClr>
            </a:solidFill>
          </a:ln>
        </p:spPr>
        <p:txBody>
          <a:bodyPr wrap="none">
            <a:spAutoFit/>
          </a:bodyPr>
          <a:lstStyle/>
          <a:p>
            <a:pPr algn="ctr"/>
            <a:r>
              <a:rPr kumimoji="1" lang="en-US" altLang="ja-JP" sz="1800" b="0" i="0">
                <a:solidFill>
                  <a:srgbClr val="000000"/>
                </a:solidFill>
                <a:latin typeface="Arial" pitchFamily="34" charset="0"/>
                <a:cs typeface="Arial" pitchFamily="34" charset="0"/>
              </a:rPr>
              <a:t>Deployment</a:t>
            </a:r>
          </a:p>
          <a:p>
            <a:pPr algn="ctr"/>
            <a:r>
              <a:rPr kumimoji="1" lang="en-US" altLang="ja-JP" sz="1800" b="0" i="0">
                <a:solidFill>
                  <a:srgbClr val="000000"/>
                </a:solidFill>
                <a:latin typeface="Arial" pitchFamily="34" charset="0"/>
                <a:cs typeface="Arial" pitchFamily="34" charset="0"/>
              </a:rPr>
              <a:t>Mechanism</a:t>
            </a:r>
            <a:endParaRPr kumimoji="1" lang="ja-JP" altLang="en-US" sz="1800" b="0" i="0">
              <a:solidFill>
                <a:srgbClr val="000000"/>
              </a:solidFill>
              <a:latin typeface="Arial" pitchFamily="34" charset="0"/>
              <a:cs typeface="Arial" pitchFamily="34" charset="0"/>
            </a:endParaRPr>
          </a:p>
        </p:txBody>
      </p:sp>
      <p:cxnSp>
        <p:nvCxnSpPr>
          <p:cNvPr id="140" name="直線コネクタ 139"/>
          <p:cNvCxnSpPr>
            <a:stCxn id="9" idx="1"/>
            <a:endCxn id="139" idx="3"/>
          </p:cNvCxnSpPr>
          <p:nvPr/>
        </p:nvCxnSpPr>
        <p:spPr>
          <a:xfrm flipH="1" flipV="1">
            <a:off x="1887538" y="2462213"/>
            <a:ext cx="746125" cy="266700"/>
          </a:xfrm>
          <a:prstGeom prst="line">
            <a:avLst/>
          </a:prstGeom>
          <a:ln w="28575">
            <a:solidFill>
              <a:schemeClr val="accent3">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43" name="テキスト ボックス 142"/>
          <p:cNvSpPr txBox="1"/>
          <p:nvPr/>
        </p:nvSpPr>
        <p:spPr>
          <a:xfrm>
            <a:off x="5965825" y="6111875"/>
            <a:ext cx="762000" cy="368300"/>
          </a:xfrm>
          <a:prstGeom prst="rect">
            <a:avLst/>
          </a:prstGeom>
          <a:solidFill>
            <a:schemeClr val="bg1">
              <a:lumMod val="95000"/>
            </a:schemeClr>
          </a:solidFill>
          <a:ln>
            <a:solidFill>
              <a:schemeClr val="tx1"/>
            </a:solidFill>
          </a:ln>
        </p:spPr>
        <p:txBody>
          <a:bodyPr wrap="none">
            <a:spAutoFit/>
          </a:bodyPr>
          <a:lstStyle/>
          <a:p>
            <a:r>
              <a:rPr kumimoji="1" lang="en-US" altLang="ja-JP" sz="1800" b="0" i="0">
                <a:solidFill>
                  <a:srgbClr val="000000"/>
                </a:solidFill>
                <a:latin typeface="Arial" pitchFamily="34" charset="0"/>
                <a:cs typeface="Arial" pitchFamily="34" charset="0"/>
              </a:rPr>
              <a:t>Pallet</a:t>
            </a:r>
            <a:endParaRPr kumimoji="1" lang="ja-JP" altLang="en-US" sz="1800" b="0" i="0">
              <a:solidFill>
                <a:srgbClr val="000000"/>
              </a:solidFill>
              <a:latin typeface="Arial" pitchFamily="34" charset="0"/>
              <a:cs typeface="Arial" pitchFamily="34" charset="0"/>
            </a:endParaRPr>
          </a:p>
        </p:txBody>
      </p:sp>
      <p:cxnSp>
        <p:nvCxnSpPr>
          <p:cNvPr id="144" name="直線コネクタ 143"/>
          <p:cNvCxnSpPr>
            <a:endCxn id="143" idx="1"/>
          </p:cNvCxnSpPr>
          <p:nvPr/>
        </p:nvCxnSpPr>
        <p:spPr>
          <a:xfrm>
            <a:off x="5532438" y="5649913"/>
            <a:ext cx="433387" cy="646112"/>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45" name="テキスト ボックス 144"/>
          <p:cNvSpPr txBox="1"/>
          <p:nvPr/>
        </p:nvSpPr>
        <p:spPr>
          <a:xfrm>
            <a:off x="-31750" y="3935413"/>
            <a:ext cx="2659063" cy="646112"/>
          </a:xfrm>
          <a:prstGeom prst="rect">
            <a:avLst/>
          </a:prstGeom>
          <a:solidFill>
            <a:schemeClr val="accent4">
              <a:lumMod val="20000"/>
              <a:lumOff val="80000"/>
            </a:schemeClr>
          </a:solidFill>
          <a:ln>
            <a:solidFill>
              <a:srgbClr val="7030A0"/>
            </a:solidFill>
          </a:ln>
        </p:spPr>
        <p:txBody>
          <a:bodyPr wrap="none">
            <a:spAutoFit/>
          </a:bodyPr>
          <a:lstStyle/>
          <a:p>
            <a:pPr algn="ctr"/>
            <a:r>
              <a:rPr kumimoji="1" lang="en-US" altLang="ja-JP" sz="1800" b="0" i="0">
                <a:solidFill>
                  <a:srgbClr val="000000"/>
                </a:solidFill>
                <a:latin typeface="Arial" pitchFamily="34" charset="0"/>
                <a:cs typeface="Arial" pitchFamily="34" charset="0"/>
              </a:rPr>
              <a:t>Atmospheric Monitoring</a:t>
            </a:r>
          </a:p>
          <a:p>
            <a:pPr algn="ctr"/>
            <a:r>
              <a:rPr kumimoji="1" lang="en-US" altLang="ja-JP" sz="1800" b="0" i="0">
                <a:solidFill>
                  <a:srgbClr val="000000"/>
                </a:solidFill>
                <a:latin typeface="Arial" pitchFamily="34" charset="0"/>
                <a:cs typeface="Arial" pitchFamily="34" charset="0"/>
              </a:rPr>
              <a:t>System: IR-Cam + Lidar</a:t>
            </a:r>
            <a:endParaRPr kumimoji="1" lang="ja-JP" altLang="en-US" sz="1800" b="0" i="0">
              <a:solidFill>
                <a:srgbClr val="000000"/>
              </a:solidFill>
              <a:latin typeface="Arial" pitchFamily="34" charset="0"/>
              <a:cs typeface="Arial" pitchFamily="34" charset="0"/>
            </a:endParaRPr>
          </a:p>
        </p:txBody>
      </p:sp>
      <p:cxnSp>
        <p:nvCxnSpPr>
          <p:cNvPr id="146" name="直線コネクタ 145"/>
          <p:cNvCxnSpPr>
            <a:stCxn id="110" idx="0"/>
          </p:cNvCxnSpPr>
          <p:nvPr/>
        </p:nvCxnSpPr>
        <p:spPr>
          <a:xfrm flipH="1" flipV="1">
            <a:off x="1874838" y="4592638"/>
            <a:ext cx="579437" cy="693737"/>
          </a:xfrm>
          <a:prstGeom prst="line">
            <a:avLst/>
          </a:prstGeom>
          <a:ln w="28575">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グループ化 52"/>
          <p:cNvGrpSpPr>
            <a:grpSpLocks/>
          </p:cNvGrpSpPr>
          <p:nvPr/>
        </p:nvGrpSpPr>
        <p:grpSpPr bwMode="auto">
          <a:xfrm>
            <a:off x="2025650" y="1219200"/>
            <a:ext cx="4891088" cy="4781550"/>
            <a:chOff x="2025883" y="1219512"/>
            <a:chExt cx="4891230" cy="4782026"/>
          </a:xfrm>
        </p:grpSpPr>
        <p:sp>
          <p:nvSpPr>
            <p:cNvPr id="2" name="正方形/長方形 1"/>
            <p:cNvSpPr/>
            <p:nvPr/>
          </p:nvSpPr>
          <p:spPr>
            <a:xfrm>
              <a:off x="5420057" y="1219512"/>
              <a:ext cx="709634" cy="3778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grpSp>
          <p:nvGrpSpPr>
            <p:cNvPr id="4" name="グループ化 22"/>
            <p:cNvGrpSpPr/>
            <p:nvPr/>
          </p:nvGrpSpPr>
          <p:grpSpPr>
            <a:xfrm>
              <a:off x="2603807" y="1642585"/>
              <a:ext cx="332507" cy="3553615"/>
              <a:chOff x="2392436" y="2001841"/>
              <a:chExt cx="332507" cy="3553615"/>
            </a:xfrm>
            <a:solidFill>
              <a:schemeClr val="accent3">
                <a:lumMod val="20000"/>
                <a:lumOff val="80000"/>
              </a:schemeClr>
            </a:solidFill>
          </p:grpSpPr>
          <p:sp>
            <p:nvSpPr>
              <p:cNvPr id="5" name="正方形/長方形 4"/>
              <p:cNvSpPr/>
              <p:nvPr/>
            </p:nvSpPr>
            <p:spPr>
              <a:xfrm>
                <a:off x="2392436" y="2001841"/>
                <a:ext cx="332507" cy="536575"/>
              </a:xfrm>
              <a:prstGeom prst="rect">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6" name="正方形/長方形 5"/>
              <p:cNvSpPr/>
              <p:nvPr/>
            </p:nvSpPr>
            <p:spPr>
              <a:xfrm>
                <a:off x="2400771" y="2538415"/>
                <a:ext cx="315836" cy="366709"/>
              </a:xfrm>
              <a:prstGeom prst="rect">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7" name="正方形/長方形 6"/>
              <p:cNvSpPr/>
              <p:nvPr/>
            </p:nvSpPr>
            <p:spPr>
              <a:xfrm>
                <a:off x="2400771" y="2374038"/>
                <a:ext cx="315836" cy="161925"/>
              </a:xfrm>
              <a:prstGeom prst="rect">
                <a:avLst/>
              </a:prstGeom>
              <a:grp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8" name="正方形/長方形 7"/>
              <p:cNvSpPr/>
              <p:nvPr/>
            </p:nvSpPr>
            <p:spPr>
              <a:xfrm>
                <a:off x="2422957" y="2720181"/>
                <a:ext cx="271463" cy="184943"/>
              </a:xfrm>
              <a:prstGeom prst="rect">
                <a:avLst/>
              </a:prstGeom>
              <a:grp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9" name="正方形/長方形 8"/>
              <p:cNvSpPr/>
              <p:nvPr/>
            </p:nvSpPr>
            <p:spPr>
              <a:xfrm>
                <a:off x="2422957" y="2905124"/>
                <a:ext cx="271463" cy="366714"/>
              </a:xfrm>
              <a:prstGeom prst="rect">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15" name="正方形/長方形 14"/>
              <p:cNvSpPr/>
              <p:nvPr/>
            </p:nvSpPr>
            <p:spPr>
              <a:xfrm>
                <a:off x="2453480" y="3271837"/>
                <a:ext cx="215901" cy="478631"/>
              </a:xfrm>
              <a:prstGeom prst="rect">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16" name="正方形/長方形 15"/>
              <p:cNvSpPr/>
              <p:nvPr/>
            </p:nvSpPr>
            <p:spPr>
              <a:xfrm>
                <a:off x="2453480" y="3086894"/>
                <a:ext cx="215901" cy="184943"/>
              </a:xfrm>
              <a:prstGeom prst="rect">
                <a:avLst/>
              </a:prstGeom>
              <a:grp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17" name="正方形/長方形 16"/>
              <p:cNvSpPr/>
              <p:nvPr/>
            </p:nvSpPr>
            <p:spPr>
              <a:xfrm>
                <a:off x="2478520" y="3750468"/>
                <a:ext cx="167050" cy="588170"/>
              </a:xfrm>
              <a:prstGeom prst="rect">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18" name="正方形/長方形 17"/>
              <p:cNvSpPr/>
              <p:nvPr/>
            </p:nvSpPr>
            <p:spPr>
              <a:xfrm>
                <a:off x="2478521" y="3443289"/>
                <a:ext cx="167050" cy="307180"/>
              </a:xfrm>
              <a:prstGeom prst="rect">
                <a:avLst/>
              </a:prstGeom>
              <a:grp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19" name="正方形/長方形 18"/>
              <p:cNvSpPr/>
              <p:nvPr/>
            </p:nvSpPr>
            <p:spPr>
              <a:xfrm>
                <a:off x="2502331" y="4341020"/>
                <a:ext cx="121807" cy="721518"/>
              </a:xfrm>
              <a:prstGeom prst="rect">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20" name="正方形/長方形 19"/>
              <p:cNvSpPr/>
              <p:nvPr/>
            </p:nvSpPr>
            <p:spPr>
              <a:xfrm>
                <a:off x="2523764" y="5062538"/>
                <a:ext cx="83706" cy="492918"/>
              </a:xfrm>
              <a:prstGeom prst="rect">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21" name="正方形/長方形 20"/>
              <p:cNvSpPr/>
              <p:nvPr/>
            </p:nvSpPr>
            <p:spPr>
              <a:xfrm>
                <a:off x="2502331" y="4044552"/>
                <a:ext cx="121807" cy="296467"/>
              </a:xfrm>
              <a:prstGeom prst="rect">
                <a:avLst/>
              </a:prstGeom>
              <a:grp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22" name="正方形/長方形 21"/>
              <p:cNvSpPr/>
              <p:nvPr/>
            </p:nvSpPr>
            <p:spPr>
              <a:xfrm>
                <a:off x="2523765" y="4300539"/>
                <a:ext cx="83706" cy="762000"/>
              </a:xfrm>
              <a:prstGeom prst="rect">
                <a:avLst/>
              </a:prstGeom>
              <a:grp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grpSp>
        <p:grpSp>
          <p:nvGrpSpPr>
            <p:cNvPr id="10" name="グループ化 23"/>
            <p:cNvGrpSpPr/>
            <p:nvPr/>
          </p:nvGrpSpPr>
          <p:grpSpPr>
            <a:xfrm>
              <a:off x="5827067" y="1630377"/>
              <a:ext cx="332507" cy="3553615"/>
              <a:chOff x="2392436" y="2001841"/>
              <a:chExt cx="332507" cy="3553615"/>
            </a:xfrm>
            <a:solidFill>
              <a:schemeClr val="accent3">
                <a:lumMod val="20000"/>
                <a:lumOff val="80000"/>
              </a:schemeClr>
            </a:solidFill>
          </p:grpSpPr>
          <p:sp>
            <p:nvSpPr>
              <p:cNvPr id="25" name="正方形/長方形 24"/>
              <p:cNvSpPr/>
              <p:nvPr/>
            </p:nvSpPr>
            <p:spPr>
              <a:xfrm>
                <a:off x="2392436" y="2001841"/>
                <a:ext cx="332507" cy="536575"/>
              </a:xfrm>
              <a:prstGeom prst="rect">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26" name="正方形/長方形 25"/>
              <p:cNvSpPr/>
              <p:nvPr/>
            </p:nvSpPr>
            <p:spPr>
              <a:xfrm>
                <a:off x="2400771" y="2538415"/>
                <a:ext cx="315836" cy="366709"/>
              </a:xfrm>
              <a:prstGeom prst="rect">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27" name="正方形/長方形 26"/>
              <p:cNvSpPr/>
              <p:nvPr/>
            </p:nvSpPr>
            <p:spPr>
              <a:xfrm>
                <a:off x="2400771" y="2374038"/>
                <a:ext cx="315836" cy="161925"/>
              </a:xfrm>
              <a:prstGeom prst="rect">
                <a:avLst/>
              </a:prstGeom>
              <a:grp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28" name="正方形/長方形 27"/>
              <p:cNvSpPr/>
              <p:nvPr/>
            </p:nvSpPr>
            <p:spPr>
              <a:xfrm>
                <a:off x="2422957" y="2720181"/>
                <a:ext cx="271463" cy="184943"/>
              </a:xfrm>
              <a:prstGeom prst="rect">
                <a:avLst/>
              </a:prstGeom>
              <a:grp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29" name="正方形/長方形 28"/>
              <p:cNvSpPr/>
              <p:nvPr/>
            </p:nvSpPr>
            <p:spPr>
              <a:xfrm>
                <a:off x="2422957" y="2905124"/>
                <a:ext cx="271463" cy="366714"/>
              </a:xfrm>
              <a:prstGeom prst="rect">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30" name="正方形/長方形 29"/>
              <p:cNvSpPr/>
              <p:nvPr/>
            </p:nvSpPr>
            <p:spPr>
              <a:xfrm>
                <a:off x="2453480" y="3271837"/>
                <a:ext cx="215901" cy="478631"/>
              </a:xfrm>
              <a:prstGeom prst="rect">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31" name="正方形/長方形 30"/>
              <p:cNvSpPr/>
              <p:nvPr/>
            </p:nvSpPr>
            <p:spPr>
              <a:xfrm>
                <a:off x="2453480" y="3086894"/>
                <a:ext cx="215901" cy="184943"/>
              </a:xfrm>
              <a:prstGeom prst="rect">
                <a:avLst/>
              </a:prstGeom>
              <a:grp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32" name="正方形/長方形 31"/>
              <p:cNvSpPr/>
              <p:nvPr/>
            </p:nvSpPr>
            <p:spPr>
              <a:xfrm>
                <a:off x="2478520" y="3750468"/>
                <a:ext cx="167050" cy="588170"/>
              </a:xfrm>
              <a:prstGeom prst="rect">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33" name="正方形/長方形 32"/>
              <p:cNvSpPr/>
              <p:nvPr/>
            </p:nvSpPr>
            <p:spPr>
              <a:xfrm>
                <a:off x="2478521" y="3443289"/>
                <a:ext cx="167050" cy="307180"/>
              </a:xfrm>
              <a:prstGeom prst="rect">
                <a:avLst/>
              </a:prstGeom>
              <a:grp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34" name="正方形/長方形 33"/>
              <p:cNvSpPr/>
              <p:nvPr/>
            </p:nvSpPr>
            <p:spPr>
              <a:xfrm>
                <a:off x="2502331" y="4341020"/>
                <a:ext cx="121807" cy="721518"/>
              </a:xfrm>
              <a:prstGeom prst="rect">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35" name="正方形/長方形 34"/>
              <p:cNvSpPr/>
              <p:nvPr/>
            </p:nvSpPr>
            <p:spPr>
              <a:xfrm>
                <a:off x="2523764" y="5062538"/>
                <a:ext cx="83706" cy="492918"/>
              </a:xfrm>
              <a:prstGeom prst="rect">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36" name="正方形/長方形 35"/>
              <p:cNvSpPr/>
              <p:nvPr/>
            </p:nvSpPr>
            <p:spPr>
              <a:xfrm>
                <a:off x="2502331" y="4044552"/>
                <a:ext cx="121807" cy="296467"/>
              </a:xfrm>
              <a:prstGeom prst="rect">
                <a:avLst/>
              </a:prstGeom>
              <a:grp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37" name="正方形/長方形 36"/>
              <p:cNvSpPr/>
              <p:nvPr/>
            </p:nvSpPr>
            <p:spPr>
              <a:xfrm>
                <a:off x="2523765" y="4300539"/>
                <a:ext cx="83706" cy="762000"/>
              </a:xfrm>
              <a:prstGeom prst="rect">
                <a:avLst/>
              </a:prstGeom>
              <a:grp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grpSp>
        <p:sp>
          <p:nvSpPr>
            <p:cNvPr id="38" name="正方形/長方形 37"/>
            <p:cNvSpPr/>
            <p:nvPr/>
          </p:nvSpPr>
          <p:spPr>
            <a:xfrm>
              <a:off x="2986349" y="1273492"/>
              <a:ext cx="320684" cy="3175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39" name="正方形/長方形 38"/>
            <p:cNvSpPr/>
            <p:nvPr/>
          </p:nvSpPr>
          <p:spPr>
            <a:xfrm>
              <a:off x="2935547" y="1597375"/>
              <a:ext cx="2890921" cy="404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40" name="正方形/長方形 39"/>
            <p:cNvSpPr/>
            <p:nvPr/>
          </p:nvSpPr>
          <p:spPr>
            <a:xfrm>
              <a:off x="2579937" y="1597375"/>
              <a:ext cx="355610" cy="460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41" name="正方形/長方形 40"/>
            <p:cNvSpPr/>
            <p:nvPr/>
          </p:nvSpPr>
          <p:spPr>
            <a:xfrm>
              <a:off x="2935547" y="1603725"/>
              <a:ext cx="285758" cy="3985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42" name="正方形/長方形 41"/>
            <p:cNvSpPr/>
            <p:nvPr/>
          </p:nvSpPr>
          <p:spPr>
            <a:xfrm>
              <a:off x="2935547" y="1597375"/>
              <a:ext cx="285758" cy="73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cxnSp>
          <p:nvCxnSpPr>
            <p:cNvPr id="44" name="直線コネクタ 43"/>
            <p:cNvCxnSpPr>
              <a:stCxn id="38" idx="2"/>
            </p:cNvCxnSpPr>
            <p:nvPr/>
          </p:nvCxnSpPr>
          <p:spPr>
            <a:xfrm flipV="1">
              <a:off x="3146691" y="1349700"/>
              <a:ext cx="874738" cy="2413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4021429" y="1349700"/>
              <a:ext cx="6286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4650097" y="1349700"/>
              <a:ext cx="962053" cy="254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5537535" y="1605313"/>
              <a:ext cx="284171" cy="3985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50" name="正方形/長方形 49"/>
            <p:cNvSpPr/>
            <p:nvPr/>
          </p:nvSpPr>
          <p:spPr>
            <a:xfrm>
              <a:off x="5474033" y="1608489"/>
              <a:ext cx="363549" cy="444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51" name="正方形/長方形 50"/>
            <p:cNvSpPr/>
            <p:nvPr/>
          </p:nvSpPr>
          <p:spPr>
            <a:xfrm>
              <a:off x="3221306" y="3124702"/>
              <a:ext cx="2316229" cy="311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cxnSp>
          <p:nvCxnSpPr>
            <p:cNvPr id="52" name="直線コネクタ 51"/>
            <p:cNvCxnSpPr/>
            <p:nvPr/>
          </p:nvCxnSpPr>
          <p:spPr>
            <a:xfrm>
              <a:off x="5835994" y="1597375"/>
              <a:ext cx="4000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円/楕円 55"/>
            <p:cNvSpPr/>
            <p:nvPr/>
          </p:nvSpPr>
          <p:spPr>
            <a:xfrm>
              <a:off x="6193192" y="1552920"/>
              <a:ext cx="287345" cy="2873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57" name="円/楕円 56"/>
            <p:cNvSpPr/>
            <p:nvPr/>
          </p:nvSpPr>
          <p:spPr>
            <a:xfrm>
              <a:off x="6301145" y="1670407"/>
              <a:ext cx="71439" cy="714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58" name="正方形/長方形 57"/>
            <p:cNvSpPr/>
            <p:nvPr/>
          </p:nvSpPr>
          <p:spPr>
            <a:xfrm>
              <a:off x="6544039" y="1643417"/>
              <a:ext cx="168280" cy="1619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59" name="正方形/長方形 58"/>
            <p:cNvSpPr/>
            <p:nvPr/>
          </p:nvSpPr>
          <p:spPr>
            <a:xfrm>
              <a:off x="6544039" y="1818060"/>
              <a:ext cx="215906" cy="3985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60" name="正方形/長方形 59"/>
            <p:cNvSpPr/>
            <p:nvPr/>
          </p:nvSpPr>
          <p:spPr>
            <a:xfrm>
              <a:off x="6539277" y="1856163"/>
              <a:ext cx="173042" cy="308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cxnSp>
          <p:nvCxnSpPr>
            <p:cNvPr id="61" name="直線コネクタ 60"/>
            <p:cNvCxnSpPr/>
            <p:nvPr/>
          </p:nvCxnSpPr>
          <p:spPr>
            <a:xfrm>
              <a:off x="6201129" y="1741852"/>
              <a:ext cx="279408" cy="698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6521814" y="1597375"/>
              <a:ext cx="0" cy="8557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6204304" y="2310234"/>
              <a:ext cx="33497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6201129" y="2453123"/>
              <a:ext cx="33497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6188429" y="2002228"/>
              <a:ext cx="4763" cy="4604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5537535" y="1459249"/>
              <a:ext cx="0" cy="2111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弦 77"/>
            <p:cNvSpPr/>
            <p:nvPr/>
          </p:nvSpPr>
          <p:spPr>
            <a:xfrm rot="5400000">
              <a:off x="5756608" y="1452910"/>
              <a:ext cx="238149" cy="333385"/>
            </a:xfrm>
            <a:prstGeom prst="chord">
              <a:avLst>
                <a:gd name="adj1" fmla="val 6054644"/>
                <a:gd name="adj2" fmla="val 154430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79" name="二等辺三角形 78"/>
            <p:cNvSpPr/>
            <p:nvPr/>
          </p:nvSpPr>
          <p:spPr>
            <a:xfrm rot="10800000">
              <a:off x="5574049" y="1724387"/>
              <a:ext cx="204793" cy="17464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cxnSp>
          <p:nvCxnSpPr>
            <p:cNvPr id="80" name="直線コネクタ 79"/>
            <p:cNvCxnSpPr/>
            <p:nvPr/>
          </p:nvCxnSpPr>
          <p:spPr>
            <a:xfrm flipV="1">
              <a:off x="5542298" y="1727563"/>
              <a:ext cx="2873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二等辺三角形 82"/>
            <p:cNvSpPr/>
            <p:nvPr/>
          </p:nvSpPr>
          <p:spPr>
            <a:xfrm rot="10800000">
              <a:off x="2975236" y="1724387"/>
              <a:ext cx="204794" cy="17464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cxnSp>
          <p:nvCxnSpPr>
            <p:cNvPr id="84" name="直線コネクタ 83"/>
            <p:cNvCxnSpPr/>
            <p:nvPr/>
          </p:nvCxnSpPr>
          <p:spPr>
            <a:xfrm flipV="1">
              <a:off x="2943485" y="1727563"/>
              <a:ext cx="2873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弦 84"/>
            <p:cNvSpPr/>
            <p:nvPr/>
          </p:nvSpPr>
          <p:spPr>
            <a:xfrm rot="5400000">
              <a:off x="3195028" y="880683"/>
              <a:ext cx="2365610" cy="3837098"/>
            </a:xfrm>
            <a:prstGeom prst="chord">
              <a:avLst>
                <a:gd name="adj1" fmla="val 7230939"/>
                <a:gd name="adj2" fmla="val 14353375"/>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cxnSp>
          <p:nvCxnSpPr>
            <p:cNvPr id="86" name="直線コネクタ 85"/>
            <p:cNvCxnSpPr/>
            <p:nvPr/>
          </p:nvCxnSpPr>
          <p:spPr>
            <a:xfrm>
              <a:off x="2757742" y="1657706"/>
              <a:ext cx="0" cy="403106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6034437" y="1632303"/>
              <a:ext cx="0" cy="403265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8" name="弦 87"/>
            <p:cNvSpPr/>
            <p:nvPr/>
          </p:nvSpPr>
          <p:spPr>
            <a:xfrm rot="5400000">
              <a:off x="3317279" y="1849182"/>
              <a:ext cx="2043316" cy="4626109"/>
            </a:xfrm>
            <a:prstGeom prst="chord">
              <a:avLst>
                <a:gd name="adj1" fmla="val 6998920"/>
                <a:gd name="adj2" fmla="val 14645893"/>
              </a:avLst>
            </a:prstGeom>
            <a:solidFill>
              <a:schemeClr val="accent5">
                <a:lumMod val="20000"/>
                <a:lumOff val="80000"/>
              </a:schemeClr>
            </a:solid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cxnSp>
          <p:nvCxnSpPr>
            <p:cNvPr id="91" name="直線コネクタ 90"/>
            <p:cNvCxnSpPr/>
            <p:nvPr/>
          </p:nvCxnSpPr>
          <p:spPr>
            <a:xfrm>
              <a:off x="5537535" y="3124702"/>
              <a:ext cx="4683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5542298" y="3435883"/>
              <a:ext cx="4683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二等辺三角形 89"/>
            <p:cNvSpPr/>
            <p:nvPr/>
          </p:nvSpPr>
          <p:spPr>
            <a:xfrm rot="10800000">
              <a:off x="5574049" y="3391428"/>
              <a:ext cx="204793" cy="1746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cxnSp>
          <p:nvCxnSpPr>
            <p:cNvPr id="94" name="直線コネクタ 93"/>
            <p:cNvCxnSpPr/>
            <p:nvPr/>
          </p:nvCxnSpPr>
          <p:spPr>
            <a:xfrm>
              <a:off x="2745042" y="3124702"/>
              <a:ext cx="4683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2943485" y="3126290"/>
              <a:ext cx="269883" cy="698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96" name="正方形/長方形 95"/>
            <p:cNvSpPr/>
            <p:nvPr/>
          </p:nvSpPr>
          <p:spPr>
            <a:xfrm>
              <a:off x="5537535" y="3127877"/>
              <a:ext cx="271471" cy="698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cxnSp>
          <p:nvCxnSpPr>
            <p:cNvPr id="97" name="直線コネクタ 96"/>
            <p:cNvCxnSpPr/>
            <p:nvPr/>
          </p:nvCxnSpPr>
          <p:spPr>
            <a:xfrm>
              <a:off x="2752979" y="3435883"/>
              <a:ext cx="46673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二等辺三角形 88"/>
            <p:cNvSpPr/>
            <p:nvPr/>
          </p:nvSpPr>
          <p:spPr>
            <a:xfrm rot="10800000">
              <a:off x="2991111" y="3391428"/>
              <a:ext cx="204794" cy="1746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cxnSp>
          <p:nvCxnSpPr>
            <p:cNvPr id="98" name="直線コネクタ 97"/>
            <p:cNvCxnSpPr/>
            <p:nvPr/>
          </p:nvCxnSpPr>
          <p:spPr>
            <a:xfrm>
              <a:off x="2875221" y="3340623"/>
              <a:ext cx="3603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5537535" y="3340623"/>
              <a:ext cx="36037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グループ化 118"/>
            <p:cNvGrpSpPr/>
            <p:nvPr/>
          </p:nvGrpSpPr>
          <p:grpSpPr>
            <a:xfrm>
              <a:off x="5864661" y="1257326"/>
              <a:ext cx="50400" cy="333660"/>
              <a:chOff x="5653290" y="1616582"/>
              <a:chExt cx="50400" cy="333660"/>
            </a:xfrm>
            <a:solidFill>
              <a:schemeClr val="tx1"/>
            </a:solidFill>
          </p:grpSpPr>
          <p:cxnSp>
            <p:nvCxnSpPr>
              <p:cNvPr id="74" name="直線コネクタ 73"/>
              <p:cNvCxnSpPr/>
              <p:nvPr/>
            </p:nvCxnSpPr>
            <p:spPr>
              <a:xfrm>
                <a:off x="5676740" y="1641231"/>
                <a:ext cx="0" cy="30901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円/楕円 99"/>
              <p:cNvSpPr/>
              <p:nvPr/>
            </p:nvSpPr>
            <p:spPr>
              <a:xfrm>
                <a:off x="5653290" y="1616582"/>
                <a:ext cx="50400" cy="50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grpSp>
        <p:cxnSp>
          <p:nvCxnSpPr>
            <p:cNvPr id="101" name="直線コネクタ 100"/>
            <p:cNvCxnSpPr/>
            <p:nvPr/>
          </p:nvCxnSpPr>
          <p:spPr>
            <a:xfrm>
              <a:off x="2754567" y="4998138"/>
              <a:ext cx="32751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a:off x="2752979" y="4412293"/>
              <a:ext cx="32751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2752979" y="4450397"/>
              <a:ext cx="3275108" cy="0"/>
            </a:xfrm>
            <a:prstGeom prst="line">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H="1">
              <a:off x="3227656" y="4412293"/>
              <a:ext cx="4762" cy="5763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正方形/長方形 104"/>
            <p:cNvSpPr/>
            <p:nvPr/>
          </p:nvSpPr>
          <p:spPr>
            <a:xfrm>
              <a:off x="2840295" y="4631390"/>
              <a:ext cx="390536" cy="71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106" name="正方形/長方形 105"/>
            <p:cNvSpPr/>
            <p:nvPr/>
          </p:nvSpPr>
          <p:spPr>
            <a:xfrm>
              <a:off x="5539123" y="4631390"/>
              <a:ext cx="390536" cy="71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cxnSp>
          <p:nvCxnSpPr>
            <p:cNvPr id="107" name="直線コネクタ 106"/>
            <p:cNvCxnSpPr/>
            <p:nvPr/>
          </p:nvCxnSpPr>
          <p:spPr>
            <a:xfrm flipH="1">
              <a:off x="5532773" y="4421819"/>
              <a:ext cx="4762" cy="5763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二等辺三角形 107"/>
            <p:cNvSpPr/>
            <p:nvPr/>
          </p:nvSpPr>
          <p:spPr>
            <a:xfrm rot="10800000">
              <a:off x="2986349" y="4710773"/>
              <a:ext cx="204793" cy="1746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109" name="二等辺三角形 108"/>
            <p:cNvSpPr/>
            <p:nvPr/>
          </p:nvSpPr>
          <p:spPr>
            <a:xfrm rot="10800000">
              <a:off x="5566111" y="4702834"/>
              <a:ext cx="204794" cy="1746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110" name="正方形/長方形 109"/>
            <p:cNvSpPr/>
            <p:nvPr/>
          </p:nvSpPr>
          <p:spPr>
            <a:xfrm>
              <a:off x="2243377" y="5287092"/>
              <a:ext cx="420699" cy="377863"/>
            </a:xfrm>
            <a:prstGeom prst="rect">
              <a:avLst/>
            </a:prstGeom>
            <a:solidFill>
              <a:schemeClr val="accent4">
                <a:lumMod val="20000"/>
                <a:lumOff val="80000"/>
              </a:schemeClr>
            </a:solidFill>
            <a:ln>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111" name="正方形/長方形 110"/>
            <p:cNvSpPr/>
            <p:nvPr/>
          </p:nvSpPr>
          <p:spPr>
            <a:xfrm>
              <a:off x="2073509" y="5196596"/>
              <a:ext cx="4491168" cy="468359"/>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115" name="直角三角形 114"/>
            <p:cNvSpPr/>
            <p:nvPr/>
          </p:nvSpPr>
          <p:spPr>
            <a:xfrm flipH="1">
              <a:off x="6188429" y="4917168"/>
              <a:ext cx="333385" cy="279428"/>
            </a:xfrm>
            <a:prstGeom prst="r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116" name="正方形/長方形 115"/>
            <p:cNvSpPr/>
            <p:nvPr/>
          </p:nvSpPr>
          <p:spPr>
            <a:xfrm flipH="1">
              <a:off x="6518638" y="4917168"/>
              <a:ext cx="46039" cy="7477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117" name="弦 116"/>
            <p:cNvSpPr/>
            <p:nvPr/>
          </p:nvSpPr>
          <p:spPr>
            <a:xfrm rot="5400000" flipH="1">
              <a:off x="3202171" y="2318323"/>
              <a:ext cx="2360848" cy="4278436"/>
            </a:xfrm>
            <a:prstGeom prst="chord">
              <a:avLst>
                <a:gd name="adj1" fmla="val 6998920"/>
                <a:gd name="adj2" fmla="val 14645893"/>
              </a:avLst>
            </a:prstGeom>
            <a:solidFill>
              <a:schemeClr val="accent5">
                <a:lumMod val="20000"/>
                <a:lumOff val="80000"/>
              </a:schemeClr>
            </a:solid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118" name="弦 117"/>
            <p:cNvSpPr/>
            <p:nvPr/>
          </p:nvSpPr>
          <p:spPr>
            <a:xfrm rot="10800000">
              <a:off x="6420211" y="5153729"/>
              <a:ext cx="238132" cy="331821"/>
            </a:xfrm>
            <a:prstGeom prst="chord">
              <a:avLst>
                <a:gd name="adj1" fmla="val 6054644"/>
                <a:gd name="adj2" fmla="val 154430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grpSp>
          <p:nvGrpSpPr>
            <p:cNvPr id="12" name="グループ化 119"/>
            <p:cNvGrpSpPr/>
            <p:nvPr/>
          </p:nvGrpSpPr>
          <p:grpSpPr>
            <a:xfrm rot="5400000">
              <a:off x="6725083" y="5149286"/>
              <a:ext cx="50400" cy="333660"/>
              <a:chOff x="5653290" y="1616582"/>
              <a:chExt cx="50400" cy="333660"/>
            </a:xfrm>
            <a:solidFill>
              <a:schemeClr val="tx1"/>
            </a:solidFill>
          </p:grpSpPr>
          <p:cxnSp>
            <p:nvCxnSpPr>
              <p:cNvPr id="121" name="直線コネクタ 120"/>
              <p:cNvCxnSpPr/>
              <p:nvPr/>
            </p:nvCxnSpPr>
            <p:spPr>
              <a:xfrm>
                <a:off x="5676740" y="1641231"/>
                <a:ext cx="0" cy="30901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円/楕円 121"/>
              <p:cNvSpPr/>
              <p:nvPr/>
            </p:nvSpPr>
            <p:spPr>
              <a:xfrm>
                <a:off x="5653290" y="1616582"/>
                <a:ext cx="50400" cy="50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grpSp>
        <p:sp>
          <p:nvSpPr>
            <p:cNvPr id="123" name="正方形/長方形 122"/>
            <p:cNvSpPr/>
            <p:nvPr/>
          </p:nvSpPr>
          <p:spPr>
            <a:xfrm>
              <a:off x="6367822" y="5671305"/>
              <a:ext cx="225432" cy="635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124" name="正方形/長方形 123"/>
            <p:cNvSpPr/>
            <p:nvPr/>
          </p:nvSpPr>
          <p:spPr>
            <a:xfrm>
              <a:off x="4318300" y="5664954"/>
              <a:ext cx="136529" cy="793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125" name="正方形/長方形 124"/>
            <p:cNvSpPr/>
            <p:nvPr/>
          </p:nvSpPr>
          <p:spPr>
            <a:xfrm>
              <a:off x="5966172" y="5663367"/>
              <a:ext cx="92078" cy="2587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126" name="正方形/長方形 125"/>
            <p:cNvSpPr/>
            <p:nvPr/>
          </p:nvSpPr>
          <p:spPr>
            <a:xfrm>
              <a:off x="6159853" y="5669718"/>
              <a:ext cx="92078" cy="3318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127" name="正方形/長方形 126"/>
            <p:cNvSpPr/>
            <p:nvPr/>
          </p:nvSpPr>
          <p:spPr>
            <a:xfrm>
              <a:off x="2837120" y="5663367"/>
              <a:ext cx="68264" cy="2587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128" name="正方形/長方形 127"/>
            <p:cNvSpPr/>
            <p:nvPr/>
          </p:nvSpPr>
          <p:spPr>
            <a:xfrm rot="1620000">
              <a:off x="2911734" y="5660192"/>
              <a:ext cx="58740" cy="2857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129" name="正方形/長方形 128"/>
            <p:cNvSpPr/>
            <p:nvPr/>
          </p:nvSpPr>
          <p:spPr>
            <a:xfrm rot="5400000">
              <a:off x="2907763" y="5764191"/>
              <a:ext cx="84145" cy="2127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130" name="円/楕円 129"/>
            <p:cNvSpPr/>
            <p:nvPr/>
          </p:nvSpPr>
          <p:spPr>
            <a:xfrm>
              <a:off x="2291004" y="5660192"/>
              <a:ext cx="107953" cy="1079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131" name="弦 130"/>
            <p:cNvSpPr/>
            <p:nvPr/>
          </p:nvSpPr>
          <p:spPr>
            <a:xfrm rot="16200000">
              <a:off x="2085407" y="5565732"/>
              <a:ext cx="238149" cy="166693"/>
            </a:xfrm>
            <a:prstGeom prst="chord">
              <a:avLst>
                <a:gd name="adj1" fmla="val 6054644"/>
                <a:gd name="adj2" fmla="val 154430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132" name="円/楕円 131"/>
            <p:cNvSpPr/>
            <p:nvPr/>
          </p:nvSpPr>
          <p:spPr>
            <a:xfrm>
              <a:off x="2127486" y="5780854"/>
              <a:ext cx="144467" cy="1444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ja-JP" altLang="en-US" sz="1800" b="0" i="0">
                <a:solidFill>
                  <a:srgbClr val="FFFFFF"/>
                </a:solidFill>
                <a:latin typeface="Arial" pitchFamily="34" charset="0"/>
                <a:ea typeface="ＭＳ Ｐゴシック" pitchFamily="50" charset="-128"/>
                <a:cs typeface="Arial" pitchFamily="34" charset="0"/>
              </a:endParaRPr>
            </a:p>
          </p:txBody>
        </p:sp>
        <p:sp>
          <p:nvSpPr>
            <p:cNvPr id="133" name="弦 132"/>
            <p:cNvSpPr/>
            <p:nvPr/>
          </p:nvSpPr>
          <p:spPr>
            <a:xfrm rot="16200000">
              <a:off x="2391804" y="5572083"/>
              <a:ext cx="238149" cy="166692"/>
            </a:xfrm>
            <a:prstGeom prst="chord">
              <a:avLst>
                <a:gd name="adj1" fmla="val 6054644"/>
                <a:gd name="adj2" fmla="val 154430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134" name="弦 133"/>
            <p:cNvSpPr/>
            <p:nvPr/>
          </p:nvSpPr>
          <p:spPr>
            <a:xfrm rot="16200000">
              <a:off x="2544209" y="5573670"/>
              <a:ext cx="238149" cy="166692"/>
            </a:xfrm>
            <a:prstGeom prst="chord">
              <a:avLst>
                <a:gd name="adj1" fmla="val 6054644"/>
                <a:gd name="adj2" fmla="val 154430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sp>
          <p:nvSpPr>
            <p:cNvPr id="135" name="弦 134"/>
            <p:cNvSpPr/>
            <p:nvPr/>
          </p:nvSpPr>
          <p:spPr>
            <a:xfrm rot="16200000">
              <a:off x="3061749" y="5568908"/>
              <a:ext cx="238149" cy="166692"/>
            </a:xfrm>
            <a:prstGeom prst="chord">
              <a:avLst>
                <a:gd name="adj1" fmla="val 6054644"/>
                <a:gd name="adj2" fmla="val 154430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1" lang="ja-JP" altLang="en-US" sz="1800" b="0" i="0">
                <a:solidFill>
                  <a:prstClr val="white"/>
                </a:solidFill>
                <a:latin typeface="Arial"/>
                <a:cs typeface="Arial"/>
              </a:endParaRPr>
            </a:p>
          </p:txBody>
        </p:sp>
        <p:cxnSp>
          <p:nvCxnSpPr>
            <p:cNvPr id="148" name="直線コネクタ 147"/>
            <p:cNvCxnSpPr/>
            <p:nvPr/>
          </p:nvCxnSpPr>
          <p:spPr>
            <a:xfrm>
              <a:off x="6429736" y="1597375"/>
              <a:ext cx="1079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184" name="Text Box 4"/>
          <p:cNvSpPr txBox="1">
            <a:spLocks noChangeArrowheads="1"/>
          </p:cNvSpPr>
          <p:nvPr/>
        </p:nvSpPr>
        <p:spPr bwMode="auto">
          <a:xfrm>
            <a:off x="0" y="273050"/>
            <a:ext cx="8810625" cy="708025"/>
          </a:xfrm>
          <a:prstGeom prst="rect">
            <a:avLst/>
          </a:prstGeom>
          <a:noFill/>
          <a:ln w="9525">
            <a:noFill/>
            <a:miter lim="800000"/>
            <a:headEnd/>
            <a:tailEnd/>
          </a:ln>
        </p:spPr>
        <p:txBody>
          <a:bodyPr>
            <a:spAutoFit/>
          </a:bodyPr>
          <a:lstStyle/>
          <a:p>
            <a:pPr algn="ctr">
              <a:spcBef>
                <a:spcPct val="50000"/>
              </a:spcBef>
            </a:pPr>
            <a:r>
              <a:rPr kumimoji="1" lang="en-US" altLang="ja-JP" sz="4000" b="0">
                <a:solidFill>
                  <a:srgbClr val="FF0000"/>
                </a:solidFill>
                <a:latin typeface="Arial" pitchFamily="34" charset="0"/>
                <a:cs typeface="Arial" pitchFamily="34" charset="0"/>
              </a:rPr>
              <a:t>Science Instrument: deployed</a:t>
            </a:r>
          </a:p>
        </p:txBody>
      </p:sp>
      <p:grpSp>
        <p:nvGrpSpPr>
          <p:cNvPr id="13" name="グループ化 47"/>
          <p:cNvGrpSpPr>
            <a:grpSpLocks/>
          </p:cNvGrpSpPr>
          <p:nvPr/>
        </p:nvGrpSpPr>
        <p:grpSpPr bwMode="auto">
          <a:xfrm>
            <a:off x="4876800" y="981075"/>
            <a:ext cx="3797300" cy="4830763"/>
            <a:chOff x="5525043" y="980728"/>
            <a:chExt cx="3797914" cy="4831423"/>
          </a:xfrm>
        </p:grpSpPr>
        <p:cxnSp>
          <p:nvCxnSpPr>
            <p:cNvPr id="138" name="直線コネクタ 137"/>
            <p:cNvCxnSpPr>
              <a:endCxn id="147" idx="1"/>
            </p:cNvCxnSpPr>
            <p:nvPr/>
          </p:nvCxnSpPr>
          <p:spPr>
            <a:xfrm>
              <a:off x="5525043" y="1706315"/>
              <a:ext cx="2127594" cy="504894"/>
            </a:xfrm>
            <a:prstGeom prst="line">
              <a:avLst/>
            </a:prstGeom>
            <a:ln w="28575">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47" name="テキスト ボックス 146"/>
            <p:cNvSpPr txBox="1"/>
            <p:nvPr/>
          </p:nvSpPr>
          <p:spPr>
            <a:xfrm>
              <a:off x="7652637" y="2025446"/>
              <a:ext cx="1670320" cy="369939"/>
            </a:xfrm>
            <a:prstGeom prst="rect">
              <a:avLst/>
            </a:prstGeom>
            <a:solidFill>
              <a:schemeClr val="accent6">
                <a:lumMod val="20000"/>
                <a:lumOff val="80000"/>
              </a:schemeClr>
            </a:solidFill>
            <a:ln>
              <a:solidFill>
                <a:srgbClr val="C00000"/>
              </a:solidFill>
            </a:ln>
          </p:spPr>
          <p:txBody>
            <a:bodyPr wrap="none">
              <a:spAutoFit/>
            </a:bodyPr>
            <a:lstStyle/>
            <a:p>
              <a:r>
                <a:rPr kumimoji="1" lang="en-US" altLang="ja-JP" sz="1800" b="0" i="0">
                  <a:solidFill>
                    <a:srgbClr val="000000"/>
                  </a:solidFill>
                  <a:latin typeface="Arial" pitchFamily="34" charset="0"/>
                  <a:cs typeface="Arial" pitchFamily="34" charset="0"/>
                </a:rPr>
                <a:t>Focal Surface</a:t>
              </a:r>
              <a:endParaRPr kumimoji="1" lang="ja-JP" altLang="en-US" sz="1800" b="0" i="0">
                <a:solidFill>
                  <a:srgbClr val="000000"/>
                </a:solidFill>
                <a:latin typeface="Arial" pitchFamily="34" charset="0"/>
                <a:cs typeface="Arial" pitchFamily="34" charset="0"/>
              </a:endParaRPr>
            </a:p>
          </p:txBody>
        </p:sp>
        <p:sp>
          <p:nvSpPr>
            <p:cNvPr id="150" name="テキスト ボックス 149"/>
            <p:cNvSpPr txBox="1"/>
            <p:nvPr/>
          </p:nvSpPr>
          <p:spPr>
            <a:xfrm>
              <a:off x="7573249" y="980728"/>
              <a:ext cx="1662382" cy="924051"/>
            </a:xfrm>
            <a:prstGeom prst="rect">
              <a:avLst/>
            </a:prstGeom>
            <a:solidFill>
              <a:schemeClr val="accent1">
                <a:lumMod val="20000"/>
                <a:lumOff val="80000"/>
              </a:schemeClr>
            </a:solidFill>
            <a:ln>
              <a:solidFill>
                <a:srgbClr val="0000CC"/>
              </a:solidFill>
            </a:ln>
          </p:spPr>
          <p:txBody>
            <a:bodyPr wrap="none">
              <a:spAutoFit/>
            </a:bodyPr>
            <a:lstStyle/>
            <a:p>
              <a:pPr algn="ctr"/>
              <a:r>
                <a:rPr kumimoji="1" lang="en-US" altLang="ja-JP" sz="1800" b="0" i="0">
                  <a:solidFill>
                    <a:srgbClr val="000000"/>
                  </a:solidFill>
                  <a:latin typeface="Arial" pitchFamily="34" charset="0"/>
                  <a:cs typeface="Arial" pitchFamily="34" charset="0"/>
                </a:rPr>
                <a:t>Focal Surface </a:t>
              </a:r>
            </a:p>
            <a:p>
              <a:pPr algn="ctr"/>
              <a:r>
                <a:rPr kumimoji="1" lang="en-US" altLang="ja-JP" sz="1800" b="0" i="0">
                  <a:solidFill>
                    <a:srgbClr val="000000"/>
                  </a:solidFill>
                  <a:latin typeface="Arial" pitchFamily="34" charset="0"/>
                  <a:cs typeface="Arial" pitchFamily="34" charset="0"/>
                </a:rPr>
                <a:t>Detector and </a:t>
              </a:r>
            </a:p>
            <a:p>
              <a:pPr algn="ctr"/>
              <a:r>
                <a:rPr kumimoji="1" lang="en-US" altLang="ja-JP" sz="1800" b="0" i="0">
                  <a:solidFill>
                    <a:srgbClr val="000000"/>
                  </a:solidFill>
                  <a:latin typeface="Arial" pitchFamily="34" charset="0"/>
                  <a:cs typeface="Arial" pitchFamily="34" charset="0"/>
                </a:rPr>
                <a:t>Electronics</a:t>
              </a:r>
              <a:endParaRPr kumimoji="1" lang="ja-JP" altLang="en-US" sz="1800" b="0" i="0">
                <a:solidFill>
                  <a:srgbClr val="000000"/>
                </a:solidFill>
                <a:latin typeface="Arial" pitchFamily="34" charset="0"/>
                <a:cs typeface="Arial" pitchFamily="34" charset="0"/>
              </a:endParaRPr>
            </a:p>
          </p:txBody>
        </p:sp>
        <p:cxnSp>
          <p:nvCxnSpPr>
            <p:cNvPr id="151" name="直線コネクタ 150"/>
            <p:cNvCxnSpPr>
              <a:endCxn id="150" idx="1"/>
            </p:cNvCxnSpPr>
            <p:nvPr/>
          </p:nvCxnSpPr>
          <p:spPr>
            <a:xfrm flipV="1">
              <a:off x="5525043" y="1442754"/>
              <a:ext cx="2048206" cy="109552"/>
            </a:xfrm>
            <a:prstGeom prst="line">
              <a:avLst/>
            </a:prstGeom>
            <a:ln w="28575">
              <a:solidFill>
                <a:srgbClr val="0000CC"/>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テキスト ボックス 155"/>
            <p:cNvSpPr txBox="1"/>
            <p:nvPr/>
          </p:nvSpPr>
          <p:spPr>
            <a:xfrm>
              <a:off x="7674866" y="5397756"/>
              <a:ext cx="1287671" cy="368350"/>
            </a:xfrm>
            <a:prstGeom prst="rect">
              <a:avLst/>
            </a:prstGeom>
            <a:solidFill>
              <a:schemeClr val="accent5">
                <a:lumMod val="20000"/>
                <a:lumOff val="80000"/>
              </a:schemeClr>
            </a:solidFill>
            <a:ln>
              <a:solidFill>
                <a:srgbClr val="0070C0"/>
              </a:solidFill>
            </a:ln>
          </p:spPr>
          <p:txBody>
            <a:bodyPr wrap="none">
              <a:spAutoFit/>
            </a:bodyPr>
            <a:lstStyle/>
            <a:p>
              <a:r>
                <a:rPr kumimoji="1" lang="en-US" altLang="ja-JP" sz="1800" b="0" i="0">
                  <a:solidFill>
                    <a:srgbClr val="000000"/>
                  </a:solidFill>
                  <a:latin typeface="Arial" pitchFamily="34" charset="0"/>
                  <a:cs typeface="Arial" pitchFamily="34" charset="0"/>
                </a:rPr>
                <a:t>Front Lens</a:t>
              </a:r>
              <a:endParaRPr kumimoji="1" lang="ja-JP" altLang="en-US" sz="1800" b="0" i="0">
                <a:solidFill>
                  <a:srgbClr val="000000"/>
                </a:solidFill>
                <a:latin typeface="Arial" pitchFamily="34" charset="0"/>
                <a:cs typeface="Arial" pitchFamily="34" charset="0"/>
              </a:endParaRPr>
            </a:p>
          </p:txBody>
        </p:sp>
        <p:sp>
          <p:nvSpPr>
            <p:cNvPr id="157" name="テキスト ボックス 156"/>
            <p:cNvSpPr txBox="1"/>
            <p:nvPr/>
          </p:nvSpPr>
          <p:spPr>
            <a:xfrm>
              <a:off x="7512914" y="3740180"/>
              <a:ext cx="1428981" cy="369939"/>
            </a:xfrm>
            <a:prstGeom prst="rect">
              <a:avLst/>
            </a:prstGeom>
            <a:solidFill>
              <a:schemeClr val="accent5">
                <a:lumMod val="20000"/>
                <a:lumOff val="80000"/>
              </a:schemeClr>
            </a:solidFill>
            <a:ln>
              <a:solidFill>
                <a:srgbClr val="0070C0"/>
              </a:solidFill>
            </a:ln>
          </p:spPr>
          <p:txBody>
            <a:bodyPr wrap="none">
              <a:spAutoFit/>
            </a:bodyPr>
            <a:lstStyle/>
            <a:p>
              <a:r>
                <a:rPr kumimoji="1" lang="en-US" altLang="ja-JP" sz="1800" b="0" i="0">
                  <a:solidFill>
                    <a:srgbClr val="000000"/>
                  </a:solidFill>
                  <a:latin typeface="Arial" pitchFamily="34" charset="0"/>
                  <a:cs typeface="Arial" pitchFamily="34" charset="0"/>
                </a:rPr>
                <a:t>Middle Lens</a:t>
              </a:r>
              <a:endParaRPr kumimoji="1" lang="ja-JP" altLang="en-US" sz="1800" b="0" i="0">
                <a:solidFill>
                  <a:srgbClr val="000000"/>
                </a:solidFill>
                <a:latin typeface="Arial" pitchFamily="34" charset="0"/>
                <a:cs typeface="Arial" pitchFamily="34" charset="0"/>
              </a:endParaRPr>
            </a:p>
          </p:txBody>
        </p:sp>
        <p:cxnSp>
          <p:nvCxnSpPr>
            <p:cNvPr id="158" name="直線コネクタ 157"/>
            <p:cNvCxnSpPr>
              <a:endCxn id="157" idx="1"/>
            </p:cNvCxnSpPr>
            <p:nvPr/>
          </p:nvCxnSpPr>
          <p:spPr>
            <a:xfrm flipV="1">
              <a:off x="6283991" y="3925943"/>
              <a:ext cx="1228924" cy="496955"/>
            </a:xfrm>
            <a:prstGeom prst="line">
              <a:avLst/>
            </a:prstGeom>
            <a:ln w="28575">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a:off x="5869587" y="5429511"/>
              <a:ext cx="1805279" cy="152421"/>
            </a:xfrm>
            <a:prstGeom prst="line">
              <a:avLst/>
            </a:prstGeom>
            <a:ln w="28575">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0" name="テキスト ボックス 159"/>
            <p:cNvSpPr txBox="1"/>
            <p:nvPr/>
          </p:nvSpPr>
          <p:spPr>
            <a:xfrm>
              <a:off x="7747902" y="3162251"/>
              <a:ext cx="1249565" cy="369939"/>
            </a:xfrm>
            <a:prstGeom prst="rect">
              <a:avLst/>
            </a:prstGeom>
            <a:solidFill>
              <a:schemeClr val="accent5">
                <a:lumMod val="20000"/>
                <a:lumOff val="80000"/>
              </a:schemeClr>
            </a:solidFill>
            <a:ln>
              <a:solidFill>
                <a:srgbClr val="0070C0"/>
              </a:solidFill>
            </a:ln>
          </p:spPr>
          <p:txBody>
            <a:bodyPr wrap="none">
              <a:spAutoFit/>
            </a:bodyPr>
            <a:lstStyle/>
            <a:p>
              <a:r>
                <a:rPr kumimoji="1" lang="en-US" altLang="ja-JP" sz="1800" b="0" i="0">
                  <a:solidFill>
                    <a:srgbClr val="000000"/>
                  </a:solidFill>
                  <a:latin typeface="Arial" pitchFamily="34" charset="0"/>
                  <a:cs typeface="Arial" pitchFamily="34" charset="0"/>
                </a:rPr>
                <a:t>Rear Lens</a:t>
              </a:r>
              <a:endParaRPr kumimoji="1" lang="ja-JP" altLang="en-US" sz="1800" b="0" i="0">
                <a:solidFill>
                  <a:srgbClr val="000000"/>
                </a:solidFill>
                <a:latin typeface="Arial" pitchFamily="34" charset="0"/>
                <a:cs typeface="Arial" pitchFamily="34" charset="0"/>
              </a:endParaRPr>
            </a:p>
          </p:txBody>
        </p:sp>
        <p:cxnSp>
          <p:nvCxnSpPr>
            <p:cNvPr id="161" name="直線コネクタ 160"/>
            <p:cNvCxnSpPr>
              <a:endCxn id="160" idx="1"/>
            </p:cNvCxnSpPr>
            <p:nvPr/>
          </p:nvCxnSpPr>
          <p:spPr>
            <a:xfrm>
              <a:off x="6085522" y="3276567"/>
              <a:ext cx="1662381" cy="71448"/>
            </a:xfrm>
            <a:prstGeom prst="line">
              <a:avLst/>
            </a:prstGeom>
            <a:ln w="28575">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2" name="右中かっこ 161"/>
            <p:cNvSpPr/>
            <p:nvPr/>
          </p:nvSpPr>
          <p:spPr>
            <a:xfrm>
              <a:off x="8837103" y="3141611"/>
              <a:ext cx="306438" cy="267054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endParaRPr kumimoji="1" lang="ja-JP" altLang="en-US" sz="1800" i="0">
                <a:latin typeface="Arial" pitchFamily="34" charset="0"/>
                <a:ea typeface="ＭＳ Ｐゴシック" pitchFamily="50" charset="-128"/>
                <a:cs typeface="Arial" pitchFamily="34" charset="0"/>
              </a:endParaRPr>
            </a:p>
          </p:txBody>
        </p:sp>
        <p:sp>
          <p:nvSpPr>
            <p:cNvPr id="50199" name="テキスト ボックス 162"/>
            <p:cNvSpPr txBox="1">
              <a:spLocks noChangeArrowheads="1"/>
            </p:cNvSpPr>
            <p:nvPr/>
          </p:nvSpPr>
          <p:spPr bwMode="auto">
            <a:xfrm>
              <a:off x="7938110" y="4293096"/>
              <a:ext cx="1008775" cy="923330"/>
            </a:xfrm>
            <a:prstGeom prst="rect">
              <a:avLst/>
            </a:prstGeom>
            <a:noFill/>
            <a:ln w="9525">
              <a:noFill/>
              <a:miter lim="800000"/>
              <a:headEnd/>
              <a:tailEnd/>
            </a:ln>
          </p:spPr>
          <p:txBody>
            <a:bodyPr wrap="none">
              <a:spAutoFit/>
            </a:bodyPr>
            <a:lstStyle/>
            <a:p>
              <a:r>
                <a:rPr kumimoji="1" lang="en-US" altLang="ja-JP" sz="1800" b="0">
                  <a:solidFill>
                    <a:srgbClr val="FF0000"/>
                  </a:solidFill>
                  <a:latin typeface="Arial" pitchFamily="34" charset="0"/>
                  <a:cs typeface="Arial" pitchFamily="34" charset="0"/>
                </a:rPr>
                <a:t>Optics</a:t>
              </a:r>
            </a:p>
            <a:p>
              <a:r>
                <a:rPr kumimoji="1" lang="en-US" altLang="ja-JP" sz="1800" b="0">
                  <a:solidFill>
                    <a:srgbClr val="FF0000"/>
                  </a:solidFill>
                  <a:latin typeface="Arial" pitchFamily="34" charset="0"/>
                  <a:cs typeface="Arial" pitchFamily="34" charset="0"/>
                </a:rPr>
                <a:t>Fresnel</a:t>
              </a:r>
            </a:p>
            <a:p>
              <a:r>
                <a:rPr kumimoji="1" lang="en-US" altLang="ja-JP" sz="1800" b="0">
                  <a:solidFill>
                    <a:srgbClr val="FF0000"/>
                  </a:solidFill>
                  <a:latin typeface="Arial" pitchFamily="34" charset="0"/>
                  <a:cs typeface="Arial" pitchFamily="34" charset="0"/>
                </a:rPr>
                <a:t>lenses</a:t>
              </a:r>
              <a:endParaRPr kumimoji="1" lang="ja-JP" altLang="en-US" sz="1800" b="0">
                <a:solidFill>
                  <a:srgbClr val="FF0000"/>
                </a:solidFill>
                <a:latin typeface="Arial" pitchFamily="34" charset="0"/>
                <a:cs typeface="Arial" pitchFamily="34" charset="0"/>
              </a:endParaRPr>
            </a:p>
          </p:txBody>
        </p:sp>
      </p:grpSp>
      <p:sp>
        <p:nvSpPr>
          <p:cNvPr id="50186" name="テキスト ボックス 35"/>
          <p:cNvSpPr txBox="1">
            <a:spLocks noChangeArrowheads="1"/>
          </p:cNvSpPr>
          <p:nvPr/>
        </p:nvSpPr>
        <p:spPr bwMode="auto">
          <a:xfrm>
            <a:off x="34925" y="6167438"/>
            <a:ext cx="4935538" cy="646112"/>
          </a:xfrm>
          <a:prstGeom prst="rect">
            <a:avLst/>
          </a:prstGeom>
          <a:noFill/>
          <a:ln w="9525">
            <a:noFill/>
            <a:miter lim="800000"/>
            <a:headEnd/>
            <a:tailEnd/>
          </a:ln>
        </p:spPr>
        <p:txBody>
          <a:bodyPr wrap="none">
            <a:spAutoFit/>
          </a:bodyPr>
          <a:lstStyle/>
          <a:p>
            <a:r>
              <a:rPr lang="en-US" altLang="ja-JP" sz="1800" b="0">
                <a:solidFill>
                  <a:srgbClr val="000090"/>
                </a:solidFill>
                <a:latin typeface="Arial" pitchFamily="34" charset="0"/>
                <a:cs typeface="Arial" pitchFamily="34" charset="0"/>
              </a:rPr>
              <a:t>Precision optics cancels chromatic aberration. </a:t>
            </a:r>
          </a:p>
          <a:p>
            <a:r>
              <a:rPr lang="en-US" altLang="ja-JP" sz="1800" b="0">
                <a:latin typeface="Arial" pitchFamily="34" charset="0"/>
                <a:cs typeface="Arial" pitchFamily="34" charset="0"/>
              </a:rPr>
              <a:t>Materials: PMMA+CYTOP</a:t>
            </a:r>
          </a:p>
        </p:txBody>
      </p:sp>
      <p:sp>
        <p:nvSpPr>
          <p:cNvPr id="50187" name="テキスト ボックス 35"/>
          <p:cNvSpPr txBox="1">
            <a:spLocks noChangeArrowheads="1"/>
          </p:cNvSpPr>
          <p:nvPr/>
        </p:nvSpPr>
        <p:spPr bwMode="auto">
          <a:xfrm>
            <a:off x="20638" y="0"/>
            <a:ext cx="3665537" cy="369888"/>
          </a:xfrm>
          <a:prstGeom prst="rect">
            <a:avLst/>
          </a:prstGeom>
          <a:noFill/>
          <a:ln w="9525">
            <a:noFill/>
            <a:miter lim="800000"/>
            <a:headEnd/>
            <a:tailEnd/>
          </a:ln>
        </p:spPr>
        <p:txBody>
          <a:bodyPr wrap="none">
            <a:spAutoFit/>
          </a:bodyPr>
          <a:lstStyle/>
          <a:p>
            <a:r>
              <a:rPr lang="en-US" altLang="ja-JP" sz="1800" b="0">
                <a:solidFill>
                  <a:srgbClr val="000090"/>
                </a:solidFill>
                <a:latin typeface="Arial" pitchFamily="34" charset="0"/>
                <a:cs typeface="Arial" pitchFamily="34" charset="0"/>
              </a:rPr>
              <a:t>AMS: Poster MD Rodriguez-Frias</a:t>
            </a:r>
            <a:endParaRPr lang="en-US" altLang="ja-JP" sz="1800" b="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1"/>
          <p:cNvPicPr>
            <a:picLocks noChangeAspect="1" noChangeArrowheads="1"/>
          </p:cNvPicPr>
          <p:nvPr/>
        </p:nvPicPr>
        <p:blipFill>
          <a:blip r:embed="rId3" cstate="print"/>
          <a:srcRect/>
          <a:stretch>
            <a:fillRect/>
          </a:stretch>
        </p:blipFill>
        <p:spPr bwMode="auto">
          <a:xfrm>
            <a:off x="2627313" y="836613"/>
            <a:ext cx="3817937" cy="4543425"/>
          </a:xfrm>
          <a:prstGeom prst="rect">
            <a:avLst/>
          </a:prstGeom>
          <a:noFill/>
          <a:ln w="9525">
            <a:noFill/>
            <a:miter lim="800000"/>
            <a:headEnd/>
            <a:tailEnd/>
          </a:ln>
          <a:effectLst>
            <a:outerShdw dist="35921" dir="2700000" algn="ctr" rotWithShape="0">
              <a:schemeClr val="bg2"/>
            </a:outerShdw>
          </a:effectLst>
        </p:spPr>
      </p:pic>
      <p:pic>
        <p:nvPicPr>
          <p:cNvPr id="52226" name="図 52" descr="youso-1 hi.eps"/>
          <p:cNvPicPr>
            <a:picLocks noChangeAspect="1"/>
          </p:cNvPicPr>
          <p:nvPr/>
        </p:nvPicPr>
        <p:blipFill>
          <a:blip r:embed="rId4" cstate="print"/>
          <a:srcRect/>
          <a:stretch>
            <a:fillRect/>
          </a:stretch>
        </p:blipFill>
        <p:spPr bwMode="auto">
          <a:xfrm rot="-2438892">
            <a:off x="401638" y="1939925"/>
            <a:ext cx="2395537" cy="2571750"/>
          </a:xfrm>
          <a:prstGeom prst="rect">
            <a:avLst/>
          </a:prstGeom>
          <a:noFill/>
          <a:ln w="9525">
            <a:noFill/>
            <a:miter lim="800000"/>
            <a:headEnd/>
            <a:tailEnd/>
          </a:ln>
        </p:spPr>
      </p:pic>
      <p:pic>
        <p:nvPicPr>
          <p:cNvPr id="52227" name="図 54" descr="youso-3 hi.eps"/>
          <p:cNvPicPr>
            <a:picLocks noChangeAspect="1"/>
          </p:cNvPicPr>
          <p:nvPr/>
        </p:nvPicPr>
        <p:blipFill>
          <a:blip r:embed="rId5" cstate="print"/>
          <a:srcRect/>
          <a:stretch>
            <a:fillRect/>
          </a:stretch>
        </p:blipFill>
        <p:spPr bwMode="auto">
          <a:xfrm rot="-2310422">
            <a:off x="6651625" y="1808163"/>
            <a:ext cx="2220913" cy="2832100"/>
          </a:xfrm>
          <a:prstGeom prst="rect">
            <a:avLst/>
          </a:prstGeom>
          <a:noFill/>
          <a:ln w="9525">
            <a:noFill/>
            <a:miter lim="800000"/>
            <a:headEnd/>
            <a:tailEnd/>
          </a:ln>
        </p:spPr>
      </p:pic>
      <p:sp>
        <p:nvSpPr>
          <p:cNvPr id="52228" name="テキスト ボックス 4"/>
          <p:cNvSpPr txBox="1">
            <a:spLocks noChangeArrowheads="1"/>
          </p:cNvSpPr>
          <p:nvPr/>
        </p:nvSpPr>
        <p:spPr bwMode="auto">
          <a:xfrm>
            <a:off x="6434138" y="1739900"/>
            <a:ext cx="1989137" cy="334963"/>
          </a:xfrm>
          <a:prstGeom prst="rect">
            <a:avLst/>
          </a:prstGeom>
          <a:noFill/>
          <a:ln w="9525">
            <a:noFill/>
            <a:miter lim="800000"/>
            <a:headEnd/>
            <a:tailEnd/>
          </a:ln>
        </p:spPr>
        <p:txBody>
          <a:bodyPr lIns="88395" tIns="44198" rIns="88395" bIns="44198">
            <a:spAutoFit/>
          </a:bodyPr>
          <a:lstStyle/>
          <a:p>
            <a:pPr defTabSz="457200"/>
            <a:r>
              <a:rPr kumimoji="1" lang="en-US" altLang="ja-JP" sz="1600" b="0" i="0">
                <a:solidFill>
                  <a:srgbClr val="000038"/>
                </a:solidFill>
                <a:latin typeface="Arial" pitchFamily="34" charset="0"/>
              </a:rPr>
              <a:t>Rear Fresnel Lens </a:t>
            </a:r>
          </a:p>
        </p:txBody>
      </p:sp>
      <p:sp>
        <p:nvSpPr>
          <p:cNvPr id="7" name="テキスト ボックス 6"/>
          <p:cNvSpPr txBox="1"/>
          <p:nvPr/>
        </p:nvSpPr>
        <p:spPr>
          <a:xfrm>
            <a:off x="7558088" y="3611563"/>
            <a:ext cx="452437" cy="334962"/>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none" lIns="88395" tIns="44198" rIns="88395" bIns="44198">
            <a:spAutoFit/>
          </a:bodyPr>
          <a:lstStyle>
            <a:lvl1pPr defTabSz="457200">
              <a:defRPr kumimoji="1">
                <a:solidFill>
                  <a:schemeClr val="tx1"/>
                </a:solidFill>
                <a:latin typeface="Arial" pitchFamily="34" charset="0"/>
                <a:ea typeface="ＭＳ Ｐゴシック" pitchFamily="50" charset="-128"/>
              </a:defRPr>
            </a:lvl1pPr>
            <a:lvl2pPr marL="742950" indent="-285750" defTabSz="457200">
              <a:defRPr kumimoji="1">
                <a:solidFill>
                  <a:schemeClr val="tx1"/>
                </a:solidFill>
                <a:latin typeface="Arial" pitchFamily="34" charset="0"/>
                <a:ea typeface="ＭＳ Ｐゴシック" pitchFamily="50" charset="-128"/>
              </a:defRPr>
            </a:lvl2pPr>
            <a:lvl3pPr marL="1143000" indent="-228600" defTabSz="457200">
              <a:defRPr kumimoji="1">
                <a:solidFill>
                  <a:schemeClr val="tx1"/>
                </a:solidFill>
                <a:latin typeface="Arial" pitchFamily="34" charset="0"/>
                <a:ea typeface="ＭＳ Ｐゴシック" pitchFamily="50" charset="-128"/>
              </a:defRPr>
            </a:lvl3pPr>
            <a:lvl4pPr marL="1600200" indent="-228600" defTabSz="457200">
              <a:defRPr kumimoji="1">
                <a:solidFill>
                  <a:schemeClr val="tx1"/>
                </a:solidFill>
                <a:latin typeface="Arial" pitchFamily="34" charset="0"/>
                <a:ea typeface="ＭＳ Ｐゴシック" pitchFamily="50" charset="-128"/>
              </a:defRPr>
            </a:lvl4pPr>
            <a:lvl5pPr marL="2057400" indent="-228600" defTabSz="457200">
              <a:defRPr kumimoji="1">
                <a:solidFill>
                  <a:schemeClr val="tx1"/>
                </a:solidFill>
                <a:latin typeface="Arial"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Arial" pitchFamily="34" charset="0"/>
                <a:ea typeface="ＭＳ Ｐゴシック" pitchFamily="50" charset="-128"/>
              </a:defRPr>
            </a:lvl9pPr>
          </a:lstStyle>
          <a:p>
            <a:pPr>
              <a:defRPr/>
            </a:pPr>
            <a:r>
              <a:rPr lang="en-US" altLang="ja-JP" sz="1600" b="0" i="0" dirty="0" smtClean="0">
                <a:solidFill>
                  <a:srgbClr val="000038"/>
                </a:solidFill>
              </a:rPr>
              <a:t>Iris</a:t>
            </a:r>
          </a:p>
        </p:txBody>
      </p:sp>
      <p:sp>
        <p:nvSpPr>
          <p:cNvPr id="52230" name="テキスト ボックス 7"/>
          <p:cNvSpPr txBox="1">
            <a:spLocks noChangeArrowheads="1"/>
          </p:cNvSpPr>
          <p:nvPr/>
        </p:nvSpPr>
        <p:spPr bwMode="auto">
          <a:xfrm>
            <a:off x="7156450" y="4210050"/>
            <a:ext cx="1987550" cy="334963"/>
          </a:xfrm>
          <a:prstGeom prst="rect">
            <a:avLst/>
          </a:prstGeom>
          <a:noFill/>
          <a:ln w="9525">
            <a:noFill/>
            <a:miter lim="800000"/>
            <a:headEnd/>
            <a:tailEnd/>
          </a:ln>
        </p:spPr>
        <p:txBody>
          <a:bodyPr lIns="88395" tIns="44198" rIns="88395" bIns="44198">
            <a:spAutoFit/>
          </a:bodyPr>
          <a:lstStyle/>
          <a:p>
            <a:pPr defTabSz="457200"/>
            <a:r>
              <a:rPr kumimoji="1" lang="en-US" altLang="ja-JP" sz="1600" b="0" i="0">
                <a:solidFill>
                  <a:srgbClr val="000038"/>
                </a:solidFill>
                <a:latin typeface="Arial" pitchFamily="34" charset="0"/>
              </a:rPr>
              <a:t>Front Fresnel lens </a:t>
            </a:r>
          </a:p>
        </p:txBody>
      </p:sp>
      <p:sp>
        <p:nvSpPr>
          <p:cNvPr id="52231" name="テキスト ボックス 8"/>
          <p:cNvSpPr txBox="1">
            <a:spLocks noChangeArrowheads="1"/>
          </p:cNvSpPr>
          <p:nvPr/>
        </p:nvSpPr>
        <p:spPr bwMode="auto">
          <a:xfrm>
            <a:off x="358775" y="755650"/>
            <a:ext cx="1909763" cy="334963"/>
          </a:xfrm>
          <a:prstGeom prst="rect">
            <a:avLst/>
          </a:prstGeom>
          <a:gradFill rotWithShape="1">
            <a:gsLst>
              <a:gs pos="0">
                <a:srgbClr val="E8E8FA"/>
              </a:gs>
              <a:gs pos="64999">
                <a:srgbClr val="C3C3EF"/>
              </a:gs>
              <a:gs pos="100000">
                <a:srgbClr val="A8A8EA"/>
              </a:gs>
            </a:gsLst>
            <a:lin ang="5400000" scaled="1"/>
          </a:gradFill>
          <a:ln w="9525">
            <a:solidFill>
              <a:srgbClr val="2F2F98"/>
            </a:solidFill>
            <a:miter lim="800000"/>
            <a:headEnd/>
            <a:tailEnd/>
          </a:ln>
        </p:spPr>
        <p:txBody>
          <a:bodyPr lIns="88395" tIns="44198" rIns="88395" bIns="44198">
            <a:spAutoFit/>
          </a:bodyPr>
          <a:lstStyle/>
          <a:p>
            <a:pPr algn="ctr" defTabSz="457200"/>
            <a:r>
              <a:rPr kumimoji="1" lang="en-US" altLang="ja-JP" sz="1600" b="0" i="0">
                <a:solidFill>
                  <a:srgbClr val="000038"/>
                </a:solidFill>
                <a:latin typeface="Arial" pitchFamily="34" charset="0"/>
              </a:rPr>
              <a:t>DAQ Electronics </a:t>
            </a:r>
          </a:p>
        </p:txBody>
      </p:sp>
      <p:sp>
        <p:nvSpPr>
          <p:cNvPr id="52232" name="テキスト ボックス 9"/>
          <p:cNvSpPr txBox="1">
            <a:spLocks noChangeArrowheads="1"/>
          </p:cNvSpPr>
          <p:nvPr/>
        </p:nvSpPr>
        <p:spPr bwMode="auto">
          <a:xfrm>
            <a:off x="57150" y="3252788"/>
            <a:ext cx="1993900" cy="336550"/>
          </a:xfrm>
          <a:prstGeom prst="rect">
            <a:avLst/>
          </a:prstGeom>
          <a:gradFill rotWithShape="1">
            <a:gsLst>
              <a:gs pos="0">
                <a:srgbClr val="E8E8FA"/>
              </a:gs>
              <a:gs pos="64999">
                <a:srgbClr val="C3C3EF"/>
              </a:gs>
              <a:gs pos="100000">
                <a:srgbClr val="A8A8EA"/>
              </a:gs>
            </a:gsLst>
            <a:lin ang="5400000" scaled="1"/>
          </a:gradFill>
          <a:ln w="9525">
            <a:solidFill>
              <a:srgbClr val="2F2F98"/>
            </a:solidFill>
            <a:miter lim="800000"/>
            <a:headEnd/>
            <a:tailEnd/>
          </a:ln>
        </p:spPr>
        <p:txBody>
          <a:bodyPr lIns="88395" tIns="44198" rIns="88395" bIns="44198">
            <a:spAutoFit/>
          </a:bodyPr>
          <a:lstStyle/>
          <a:p>
            <a:pPr algn="ctr" defTabSz="457200"/>
            <a:r>
              <a:rPr kumimoji="1" lang="en-US" altLang="ja-JP" sz="1600" b="0" i="0">
                <a:solidFill>
                  <a:srgbClr val="000038"/>
                </a:solidFill>
                <a:latin typeface="Arial" pitchFamily="34" charset="0"/>
              </a:rPr>
              <a:t>Support Structure</a:t>
            </a:r>
          </a:p>
        </p:txBody>
      </p:sp>
      <p:sp>
        <p:nvSpPr>
          <p:cNvPr id="52233" name="テキスト ボックス 10"/>
          <p:cNvSpPr txBox="1">
            <a:spLocks noChangeArrowheads="1"/>
          </p:cNvSpPr>
          <p:nvPr/>
        </p:nvSpPr>
        <p:spPr bwMode="auto">
          <a:xfrm>
            <a:off x="323850" y="4638675"/>
            <a:ext cx="2411413" cy="336550"/>
          </a:xfrm>
          <a:prstGeom prst="rect">
            <a:avLst/>
          </a:prstGeom>
          <a:gradFill rotWithShape="1">
            <a:gsLst>
              <a:gs pos="0">
                <a:srgbClr val="E8E8FA"/>
              </a:gs>
              <a:gs pos="64999">
                <a:srgbClr val="C3C3EF"/>
              </a:gs>
              <a:gs pos="100000">
                <a:srgbClr val="A8A8EA"/>
              </a:gs>
            </a:gsLst>
            <a:lin ang="5400000" scaled="1"/>
          </a:gradFill>
          <a:ln w="9525">
            <a:solidFill>
              <a:srgbClr val="2F2F98"/>
            </a:solidFill>
            <a:miter lim="800000"/>
            <a:headEnd/>
            <a:tailEnd/>
          </a:ln>
        </p:spPr>
        <p:txBody>
          <a:bodyPr lIns="88395" tIns="44198" rIns="88395" bIns="44198">
            <a:spAutoFit/>
          </a:bodyPr>
          <a:lstStyle/>
          <a:p>
            <a:pPr algn="ctr" defTabSz="457200"/>
            <a:r>
              <a:rPr kumimoji="1" lang="en-US" altLang="ja-JP" sz="1600" b="0" i="0">
                <a:solidFill>
                  <a:srgbClr val="000038"/>
                </a:solidFill>
                <a:latin typeface="Arial" pitchFamily="34" charset="0"/>
              </a:rPr>
              <a:t>Focal Surface Detector</a:t>
            </a:r>
          </a:p>
        </p:txBody>
      </p:sp>
      <p:cxnSp>
        <p:nvCxnSpPr>
          <p:cNvPr id="12" name="直線コネクタ 11"/>
          <p:cNvCxnSpPr/>
          <p:nvPr/>
        </p:nvCxnSpPr>
        <p:spPr>
          <a:xfrm>
            <a:off x="1479550" y="2162175"/>
            <a:ext cx="2300288" cy="112713"/>
          </a:xfrm>
          <a:prstGeom prst="line">
            <a:avLst/>
          </a:prstGeom>
          <a:ln>
            <a:headEnd type="none" w="med" len="med"/>
            <a:tailEnd type="none" w="med" len="med"/>
          </a:ln>
          <a:effectLst/>
        </p:spPr>
        <p:style>
          <a:lnRef idx="3">
            <a:schemeClr val="accent5"/>
          </a:lnRef>
          <a:fillRef idx="0">
            <a:schemeClr val="accent5"/>
          </a:fillRef>
          <a:effectRef idx="2">
            <a:schemeClr val="accent5"/>
          </a:effectRef>
          <a:fontRef idx="minor">
            <a:schemeClr val="tx1"/>
          </a:fontRef>
        </p:style>
      </p:cxnSp>
      <p:cxnSp>
        <p:nvCxnSpPr>
          <p:cNvPr id="13" name="直線コネクタ 12"/>
          <p:cNvCxnSpPr/>
          <p:nvPr/>
        </p:nvCxnSpPr>
        <p:spPr>
          <a:xfrm flipV="1">
            <a:off x="2292350" y="2455863"/>
            <a:ext cx="1487488" cy="223837"/>
          </a:xfrm>
          <a:prstGeom prst="line">
            <a:avLst/>
          </a:prstGeom>
          <a:ln>
            <a:headEnd type="none" w="med" len="med"/>
            <a:tailEnd type="none" w="med" len="med"/>
          </a:ln>
          <a:effectLst/>
        </p:spPr>
        <p:style>
          <a:lnRef idx="3">
            <a:schemeClr val="accent5"/>
          </a:lnRef>
          <a:fillRef idx="0">
            <a:schemeClr val="accent5"/>
          </a:fillRef>
          <a:effectRef idx="2">
            <a:schemeClr val="accent5"/>
          </a:effectRef>
          <a:fontRef idx="minor">
            <a:schemeClr val="tx1"/>
          </a:fontRef>
        </p:style>
      </p:cxnSp>
      <p:cxnSp>
        <p:nvCxnSpPr>
          <p:cNvPr id="14" name="直線コネクタ 13"/>
          <p:cNvCxnSpPr/>
          <p:nvPr/>
        </p:nvCxnSpPr>
        <p:spPr>
          <a:xfrm flipV="1">
            <a:off x="2735263" y="2679700"/>
            <a:ext cx="1044575" cy="681038"/>
          </a:xfrm>
          <a:prstGeom prst="line">
            <a:avLst/>
          </a:prstGeom>
          <a:ln>
            <a:headEnd type="none" w="med" len="med"/>
            <a:tailEnd type="none" w="med" len="med"/>
          </a:ln>
          <a:effectLst/>
        </p:spPr>
        <p:style>
          <a:lnRef idx="3">
            <a:schemeClr val="accent5"/>
          </a:lnRef>
          <a:fillRef idx="0">
            <a:schemeClr val="accent5"/>
          </a:fillRef>
          <a:effectRef idx="2">
            <a:schemeClr val="accent5"/>
          </a:effectRef>
          <a:fontRef idx="minor">
            <a:schemeClr val="tx1"/>
          </a:fontRef>
        </p:style>
      </p:cxnSp>
      <p:cxnSp>
        <p:nvCxnSpPr>
          <p:cNvPr id="15" name="直線コネクタ 14"/>
          <p:cNvCxnSpPr/>
          <p:nvPr/>
        </p:nvCxnSpPr>
        <p:spPr>
          <a:xfrm>
            <a:off x="4859338" y="3421063"/>
            <a:ext cx="2943225" cy="788987"/>
          </a:xfrm>
          <a:prstGeom prst="line">
            <a:avLst/>
          </a:prstGeom>
          <a:ln>
            <a:headEnd type="none" w="med" len="med"/>
            <a:tailEnd type="none" w="med" len="med"/>
          </a:ln>
          <a:effectLst/>
        </p:spPr>
        <p:style>
          <a:lnRef idx="3">
            <a:schemeClr val="accent5"/>
          </a:lnRef>
          <a:fillRef idx="0">
            <a:schemeClr val="accent5"/>
          </a:fillRef>
          <a:effectRef idx="2">
            <a:schemeClr val="accent5"/>
          </a:effectRef>
          <a:fontRef idx="minor">
            <a:schemeClr val="tx1"/>
          </a:fontRef>
        </p:style>
      </p:cxnSp>
      <p:cxnSp>
        <p:nvCxnSpPr>
          <p:cNvPr id="16" name="直線コネクタ 15"/>
          <p:cNvCxnSpPr/>
          <p:nvPr/>
        </p:nvCxnSpPr>
        <p:spPr>
          <a:xfrm>
            <a:off x="4443413" y="2747963"/>
            <a:ext cx="2387600" cy="531812"/>
          </a:xfrm>
          <a:prstGeom prst="line">
            <a:avLst/>
          </a:prstGeom>
          <a:ln>
            <a:headEnd type="none" w="med" len="med"/>
            <a:tailEnd type="none" w="med" len="med"/>
          </a:ln>
          <a:effectLst/>
        </p:spPr>
        <p:style>
          <a:lnRef idx="3">
            <a:schemeClr val="accent5"/>
          </a:lnRef>
          <a:fillRef idx="0">
            <a:schemeClr val="accent5"/>
          </a:fillRef>
          <a:effectRef idx="2">
            <a:schemeClr val="accent5"/>
          </a:effectRef>
          <a:fontRef idx="minor">
            <a:schemeClr val="tx1"/>
          </a:fontRef>
        </p:style>
      </p:cxnSp>
      <p:cxnSp>
        <p:nvCxnSpPr>
          <p:cNvPr id="17" name="直線コネクタ 16"/>
          <p:cNvCxnSpPr/>
          <p:nvPr/>
        </p:nvCxnSpPr>
        <p:spPr>
          <a:xfrm>
            <a:off x="4284663" y="2455863"/>
            <a:ext cx="2200275" cy="146050"/>
          </a:xfrm>
          <a:prstGeom prst="line">
            <a:avLst/>
          </a:prstGeom>
          <a:ln>
            <a:headEnd type="none" w="med" len="med"/>
            <a:tailEnd type="none" w="med" len="med"/>
          </a:ln>
          <a:effectLst/>
        </p:spPr>
        <p:style>
          <a:lnRef idx="3">
            <a:schemeClr val="accent5"/>
          </a:lnRef>
          <a:fillRef idx="0">
            <a:schemeClr val="accent5"/>
          </a:fillRef>
          <a:effectRef idx="2">
            <a:schemeClr val="accent5"/>
          </a:effectRef>
          <a:fontRef idx="minor">
            <a:schemeClr val="tx1"/>
          </a:fontRef>
        </p:style>
      </p:cxnSp>
      <p:pic>
        <p:nvPicPr>
          <p:cNvPr id="52240" name="Picture 9" descr="US"/>
          <p:cNvPicPr>
            <a:picLocks noChangeAspect="1" noChangeArrowheads="1"/>
          </p:cNvPicPr>
          <p:nvPr/>
        </p:nvPicPr>
        <p:blipFill>
          <a:blip r:embed="rId6" cstate="print"/>
          <a:srcRect/>
          <a:stretch>
            <a:fillRect/>
          </a:stretch>
        </p:blipFill>
        <p:spPr bwMode="auto">
          <a:xfrm>
            <a:off x="7007225" y="1325563"/>
            <a:ext cx="573088" cy="363537"/>
          </a:xfrm>
          <a:prstGeom prst="rect">
            <a:avLst/>
          </a:prstGeom>
          <a:noFill/>
          <a:ln w="9525">
            <a:solidFill>
              <a:schemeClr val="tx1"/>
            </a:solidFill>
            <a:miter lim="800000"/>
            <a:headEnd/>
            <a:tailEnd/>
          </a:ln>
        </p:spPr>
      </p:pic>
      <p:pic>
        <p:nvPicPr>
          <p:cNvPr id="52241" name="Picture 17" descr="130px-Flag_of_Japan"/>
          <p:cNvPicPr>
            <a:picLocks noChangeAspect="1" noChangeArrowheads="1"/>
          </p:cNvPicPr>
          <p:nvPr/>
        </p:nvPicPr>
        <p:blipFill>
          <a:blip r:embed="rId7" cstate="print"/>
          <a:srcRect/>
          <a:stretch>
            <a:fillRect/>
          </a:stretch>
        </p:blipFill>
        <p:spPr bwMode="auto">
          <a:xfrm>
            <a:off x="7616825" y="1325563"/>
            <a:ext cx="542925" cy="363537"/>
          </a:xfrm>
          <a:prstGeom prst="rect">
            <a:avLst/>
          </a:prstGeom>
          <a:noFill/>
          <a:ln w="9525">
            <a:solidFill>
              <a:schemeClr val="tx1"/>
            </a:solidFill>
            <a:miter lim="800000"/>
            <a:headEnd/>
            <a:tailEnd/>
          </a:ln>
        </p:spPr>
      </p:pic>
      <p:pic>
        <p:nvPicPr>
          <p:cNvPr id="52242" name="Picture 16" descr="130px-Flag_of_Japan"/>
          <p:cNvPicPr>
            <a:picLocks noChangeAspect="1" noChangeArrowheads="1"/>
          </p:cNvPicPr>
          <p:nvPr/>
        </p:nvPicPr>
        <p:blipFill>
          <a:blip r:embed="rId7" cstate="print"/>
          <a:srcRect/>
          <a:stretch>
            <a:fillRect/>
          </a:stretch>
        </p:blipFill>
        <p:spPr bwMode="auto">
          <a:xfrm>
            <a:off x="6677025" y="5019675"/>
            <a:ext cx="619125" cy="414338"/>
          </a:xfrm>
          <a:prstGeom prst="rect">
            <a:avLst/>
          </a:prstGeom>
          <a:noFill/>
          <a:ln w="9525">
            <a:solidFill>
              <a:schemeClr val="tx1"/>
            </a:solidFill>
            <a:miter lim="800000"/>
            <a:headEnd/>
            <a:tailEnd/>
          </a:ln>
        </p:spPr>
      </p:pic>
      <p:pic>
        <p:nvPicPr>
          <p:cNvPr id="52243" name="Picture 18" descr="130px-Flag_of_France"/>
          <p:cNvPicPr>
            <a:picLocks noChangeAspect="1" noChangeArrowheads="1"/>
          </p:cNvPicPr>
          <p:nvPr/>
        </p:nvPicPr>
        <p:blipFill>
          <a:blip r:embed="rId8" cstate="print"/>
          <a:srcRect/>
          <a:stretch>
            <a:fillRect/>
          </a:stretch>
        </p:blipFill>
        <p:spPr bwMode="auto">
          <a:xfrm>
            <a:off x="7353300" y="5019675"/>
            <a:ext cx="611188" cy="409575"/>
          </a:xfrm>
          <a:prstGeom prst="rect">
            <a:avLst/>
          </a:prstGeom>
          <a:noFill/>
          <a:ln w="9525">
            <a:solidFill>
              <a:schemeClr val="tx1"/>
            </a:solidFill>
            <a:miter lim="800000"/>
            <a:headEnd/>
            <a:tailEnd/>
          </a:ln>
        </p:spPr>
      </p:pic>
      <p:pic>
        <p:nvPicPr>
          <p:cNvPr id="52244" name="Picture 10" descr="Italy"/>
          <p:cNvPicPr>
            <a:picLocks noChangeAspect="1" noChangeArrowheads="1"/>
          </p:cNvPicPr>
          <p:nvPr/>
        </p:nvPicPr>
        <p:blipFill>
          <a:blip r:embed="rId9" cstate="print"/>
          <a:srcRect/>
          <a:stretch>
            <a:fillRect/>
          </a:stretch>
        </p:blipFill>
        <p:spPr bwMode="auto">
          <a:xfrm>
            <a:off x="120650" y="3629025"/>
            <a:ext cx="611188" cy="409575"/>
          </a:xfrm>
          <a:prstGeom prst="rect">
            <a:avLst/>
          </a:prstGeom>
          <a:noFill/>
          <a:ln w="9525">
            <a:solidFill>
              <a:schemeClr val="tx1"/>
            </a:solidFill>
            <a:miter lim="800000"/>
            <a:headEnd/>
            <a:tailEnd/>
          </a:ln>
        </p:spPr>
      </p:pic>
      <p:pic>
        <p:nvPicPr>
          <p:cNvPr id="52245" name="Picture 14" descr="130px-Flag_of_Japan"/>
          <p:cNvPicPr>
            <a:picLocks noChangeAspect="1" noChangeArrowheads="1"/>
          </p:cNvPicPr>
          <p:nvPr/>
        </p:nvPicPr>
        <p:blipFill>
          <a:blip r:embed="rId7" cstate="print"/>
          <a:srcRect/>
          <a:stretch>
            <a:fillRect/>
          </a:stretch>
        </p:blipFill>
        <p:spPr bwMode="auto">
          <a:xfrm>
            <a:off x="336550" y="5016500"/>
            <a:ext cx="619125" cy="414338"/>
          </a:xfrm>
          <a:prstGeom prst="rect">
            <a:avLst/>
          </a:prstGeom>
          <a:noFill/>
          <a:ln w="9525">
            <a:solidFill>
              <a:schemeClr val="tx1"/>
            </a:solidFill>
            <a:miter lim="800000"/>
            <a:headEnd/>
            <a:tailEnd/>
          </a:ln>
        </p:spPr>
      </p:pic>
      <p:pic>
        <p:nvPicPr>
          <p:cNvPr id="52246" name="Picture 15" descr="130px-Flag_of_France"/>
          <p:cNvPicPr>
            <a:picLocks noChangeAspect="1" noChangeArrowheads="1"/>
          </p:cNvPicPr>
          <p:nvPr/>
        </p:nvPicPr>
        <p:blipFill>
          <a:blip r:embed="rId8" cstate="print"/>
          <a:srcRect/>
          <a:stretch>
            <a:fillRect/>
          </a:stretch>
        </p:blipFill>
        <p:spPr bwMode="auto">
          <a:xfrm>
            <a:off x="985838" y="1535113"/>
            <a:ext cx="611187" cy="409575"/>
          </a:xfrm>
          <a:prstGeom prst="rect">
            <a:avLst/>
          </a:prstGeom>
          <a:noFill/>
          <a:ln w="9525">
            <a:solidFill>
              <a:schemeClr val="tx1"/>
            </a:solidFill>
            <a:miter lim="800000"/>
            <a:headEnd/>
            <a:tailEnd/>
          </a:ln>
        </p:spPr>
      </p:pic>
      <p:pic>
        <p:nvPicPr>
          <p:cNvPr id="52247" name="Picture 23" descr="Italy"/>
          <p:cNvPicPr>
            <a:picLocks noChangeAspect="1" noChangeArrowheads="1"/>
          </p:cNvPicPr>
          <p:nvPr/>
        </p:nvPicPr>
        <p:blipFill>
          <a:blip r:embed="rId9" cstate="print"/>
          <a:srcRect/>
          <a:stretch>
            <a:fillRect/>
          </a:stretch>
        </p:blipFill>
        <p:spPr bwMode="auto">
          <a:xfrm>
            <a:off x="339725" y="1538288"/>
            <a:ext cx="619125" cy="414337"/>
          </a:xfrm>
          <a:prstGeom prst="rect">
            <a:avLst/>
          </a:prstGeom>
          <a:noFill/>
          <a:ln w="9525">
            <a:solidFill>
              <a:schemeClr val="tx1"/>
            </a:solidFill>
            <a:miter lim="800000"/>
            <a:headEnd/>
            <a:tailEnd/>
          </a:ln>
        </p:spPr>
      </p:pic>
      <p:pic>
        <p:nvPicPr>
          <p:cNvPr id="52248" name="Picture 24" descr="137px-Flag_of_Germany"/>
          <p:cNvPicPr>
            <a:picLocks noChangeAspect="1" noChangeArrowheads="1"/>
          </p:cNvPicPr>
          <p:nvPr/>
        </p:nvPicPr>
        <p:blipFill>
          <a:blip r:embed="rId10" cstate="print"/>
          <a:srcRect/>
          <a:stretch>
            <a:fillRect/>
          </a:stretch>
        </p:blipFill>
        <p:spPr bwMode="auto">
          <a:xfrm>
            <a:off x="1651000" y="1136650"/>
            <a:ext cx="554038" cy="414338"/>
          </a:xfrm>
          <a:prstGeom prst="rect">
            <a:avLst/>
          </a:prstGeom>
          <a:noFill/>
          <a:ln w="9525">
            <a:solidFill>
              <a:schemeClr val="tx1"/>
            </a:solidFill>
            <a:miter lim="800000"/>
            <a:headEnd/>
            <a:tailEnd/>
          </a:ln>
        </p:spPr>
      </p:pic>
      <p:pic>
        <p:nvPicPr>
          <p:cNvPr id="52249" name="Picture 25" descr="130px-Flag_of_Japan"/>
          <p:cNvPicPr>
            <a:picLocks noChangeAspect="1" noChangeArrowheads="1"/>
          </p:cNvPicPr>
          <p:nvPr/>
        </p:nvPicPr>
        <p:blipFill>
          <a:blip r:embed="rId7" cstate="print"/>
          <a:srcRect/>
          <a:stretch>
            <a:fillRect/>
          </a:stretch>
        </p:blipFill>
        <p:spPr bwMode="auto">
          <a:xfrm>
            <a:off x="358775" y="1136650"/>
            <a:ext cx="619125" cy="414338"/>
          </a:xfrm>
          <a:prstGeom prst="rect">
            <a:avLst/>
          </a:prstGeom>
          <a:noFill/>
          <a:ln w="9525">
            <a:solidFill>
              <a:schemeClr val="tx1"/>
            </a:solidFill>
            <a:miter lim="800000"/>
            <a:headEnd/>
            <a:tailEnd/>
          </a:ln>
        </p:spPr>
      </p:pic>
      <p:pic>
        <p:nvPicPr>
          <p:cNvPr id="52250" name="Picture 22" descr="Korea"/>
          <p:cNvPicPr>
            <a:picLocks noChangeAspect="1" noChangeArrowheads="1"/>
          </p:cNvPicPr>
          <p:nvPr/>
        </p:nvPicPr>
        <p:blipFill>
          <a:blip r:embed="rId11" cstate="print"/>
          <a:srcRect/>
          <a:stretch>
            <a:fillRect/>
          </a:stretch>
        </p:blipFill>
        <p:spPr bwMode="auto">
          <a:xfrm>
            <a:off x="1003300" y="1136650"/>
            <a:ext cx="619125" cy="414338"/>
          </a:xfrm>
          <a:prstGeom prst="rect">
            <a:avLst/>
          </a:prstGeom>
          <a:noFill/>
          <a:ln w="9525">
            <a:solidFill>
              <a:schemeClr val="tx1"/>
            </a:solidFill>
            <a:miter lim="800000"/>
            <a:headEnd/>
            <a:tailEnd/>
          </a:ln>
        </p:spPr>
      </p:pic>
      <p:sp>
        <p:nvSpPr>
          <p:cNvPr id="52251" name="テキスト ボックス 45"/>
          <p:cNvSpPr txBox="1">
            <a:spLocks noChangeArrowheads="1"/>
          </p:cNvSpPr>
          <p:nvPr/>
        </p:nvSpPr>
        <p:spPr bwMode="auto">
          <a:xfrm>
            <a:off x="6992938" y="923925"/>
            <a:ext cx="1130300" cy="334963"/>
          </a:xfrm>
          <a:prstGeom prst="rect">
            <a:avLst/>
          </a:prstGeom>
          <a:gradFill rotWithShape="1">
            <a:gsLst>
              <a:gs pos="0">
                <a:srgbClr val="E8E8FA"/>
              </a:gs>
              <a:gs pos="64999">
                <a:srgbClr val="C3C3EF"/>
              </a:gs>
              <a:gs pos="100000">
                <a:srgbClr val="A8A8EA"/>
              </a:gs>
            </a:gsLst>
            <a:lin ang="5400000" scaled="1"/>
          </a:gradFill>
          <a:ln w="9525">
            <a:solidFill>
              <a:srgbClr val="2F2F98"/>
            </a:solidFill>
            <a:miter lim="800000"/>
            <a:headEnd/>
            <a:tailEnd/>
          </a:ln>
        </p:spPr>
        <p:txBody>
          <a:bodyPr lIns="88395" tIns="44198" rIns="88395" bIns="44198">
            <a:spAutoFit/>
          </a:bodyPr>
          <a:lstStyle/>
          <a:p>
            <a:pPr algn="ctr" defTabSz="457200"/>
            <a:r>
              <a:rPr kumimoji="1" lang="en-US" altLang="ja-JP" sz="1600" b="0" i="0">
                <a:solidFill>
                  <a:srgbClr val="000038"/>
                </a:solidFill>
                <a:latin typeface="Arial" pitchFamily="34" charset="0"/>
              </a:rPr>
              <a:t>Optics</a:t>
            </a:r>
          </a:p>
        </p:txBody>
      </p:sp>
      <p:sp>
        <p:nvSpPr>
          <p:cNvPr id="52252" name="Text Box 4"/>
          <p:cNvSpPr txBox="1">
            <a:spLocks noChangeArrowheads="1"/>
          </p:cNvSpPr>
          <p:nvPr/>
        </p:nvSpPr>
        <p:spPr bwMode="auto">
          <a:xfrm>
            <a:off x="1257300" y="-26988"/>
            <a:ext cx="6627813" cy="708026"/>
          </a:xfrm>
          <a:prstGeom prst="rect">
            <a:avLst/>
          </a:prstGeom>
          <a:noFill/>
          <a:ln w="9525">
            <a:noFill/>
            <a:miter lim="800000"/>
            <a:headEnd/>
            <a:tailEnd/>
          </a:ln>
        </p:spPr>
        <p:txBody>
          <a:bodyPr>
            <a:spAutoFit/>
          </a:bodyPr>
          <a:lstStyle/>
          <a:p>
            <a:pPr algn="ctr">
              <a:spcBef>
                <a:spcPct val="50000"/>
              </a:spcBef>
            </a:pPr>
            <a:r>
              <a:rPr lang="ja-JP" altLang="en-US" sz="4000" dirty="0" smtClean="0">
                <a:solidFill>
                  <a:srgbClr val="FF0000"/>
                </a:solidFill>
                <a:latin typeface="Arial" pitchFamily="34" charset="0"/>
              </a:rPr>
              <a:t>国際協力</a:t>
            </a:r>
            <a:endParaRPr kumimoji="1" lang="ja-JP" altLang="en-US" sz="4000" b="0" dirty="0">
              <a:solidFill>
                <a:srgbClr val="FF0000"/>
              </a:solidFill>
              <a:latin typeface="Arial" pitchFamily="34" charset="0"/>
            </a:endParaRPr>
          </a:p>
        </p:txBody>
      </p:sp>
      <p:sp>
        <p:nvSpPr>
          <p:cNvPr id="52253" name="正方形/長方形 5"/>
          <p:cNvSpPr>
            <a:spLocks noChangeArrowheads="1"/>
          </p:cNvSpPr>
          <p:nvPr/>
        </p:nvSpPr>
        <p:spPr bwMode="auto">
          <a:xfrm>
            <a:off x="7766050" y="2165350"/>
            <a:ext cx="1411288" cy="582613"/>
          </a:xfrm>
          <a:prstGeom prst="rect">
            <a:avLst/>
          </a:prstGeom>
          <a:noFill/>
          <a:ln w="9525">
            <a:noFill/>
            <a:miter lim="800000"/>
            <a:headEnd/>
            <a:tailEnd/>
          </a:ln>
        </p:spPr>
        <p:txBody>
          <a:bodyPr lIns="88395" tIns="44198" rIns="88395" bIns="44198">
            <a:spAutoFit/>
          </a:bodyPr>
          <a:lstStyle/>
          <a:p>
            <a:pPr defTabSz="457200"/>
            <a:r>
              <a:rPr lang="en-US" altLang="ja-JP" sz="1600" b="0" i="0">
                <a:solidFill>
                  <a:srgbClr val="000038"/>
                </a:solidFill>
                <a:latin typeface="Arial" pitchFamily="34" charset="0"/>
              </a:rPr>
              <a:t>Precision Fresnel lens </a:t>
            </a:r>
          </a:p>
        </p:txBody>
      </p:sp>
      <p:sp>
        <p:nvSpPr>
          <p:cNvPr id="52254" name="テキスト ボックス 10"/>
          <p:cNvSpPr txBox="1">
            <a:spLocks noChangeArrowheads="1"/>
          </p:cNvSpPr>
          <p:nvPr/>
        </p:nvSpPr>
        <p:spPr bwMode="auto">
          <a:xfrm>
            <a:off x="323850" y="5554663"/>
            <a:ext cx="1593850" cy="334962"/>
          </a:xfrm>
          <a:prstGeom prst="rect">
            <a:avLst/>
          </a:prstGeom>
          <a:gradFill rotWithShape="1">
            <a:gsLst>
              <a:gs pos="0">
                <a:srgbClr val="E8E8FA"/>
              </a:gs>
              <a:gs pos="64999">
                <a:srgbClr val="C3C3EF"/>
              </a:gs>
              <a:gs pos="100000">
                <a:srgbClr val="A8A8EA"/>
              </a:gs>
            </a:gsLst>
            <a:lin ang="5400000" scaled="1"/>
          </a:gradFill>
          <a:ln w="9525">
            <a:solidFill>
              <a:srgbClr val="2F2F98"/>
            </a:solidFill>
            <a:miter lim="800000"/>
            <a:headEnd/>
            <a:tailEnd/>
          </a:ln>
        </p:spPr>
        <p:txBody>
          <a:bodyPr lIns="88395" tIns="44198" rIns="88395" bIns="44198">
            <a:spAutoFit/>
          </a:bodyPr>
          <a:lstStyle/>
          <a:p>
            <a:pPr algn="ctr" defTabSz="457200"/>
            <a:r>
              <a:rPr kumimoji="1" lang="en-US" altLang="ja-JP" sz="1600" b="0" i="0">
                <a:solidFill>
                  <a:srgbClr val="000038"/>
                </a:solidFill>
                <a:latin typeface="Arial" pitchFamily="34" charset="0"/>
              </a:rPr>
              <a:t>Housekeeping</a:t>
            </a:r>
          </a:p>
        </p:txBody>
      </p:sp>
      <p:pic>
        <p:nvPicPr>
          <p:cNvPr id="52255" name="Picture 10"/>
          <p:cNvPicPr>
            <a:picLocks noChangeAspect="1" noChangeArrowheads="1"/>
          </p:cNvPicPr>
          <p:nvPr/>
        </p:nvPicPr>
        <p:blipFill>
          <a:blip r:embed="rId12" cstate="print"/>
          <a:srcRect/>
          <a:stretch>
            <a:fillRect/>
          </a:stretch>
        </p:blipFill>
        <p:spPr bwMode="auto">
          <a:xfrm>
            <a:off x="334963" y="5889625"/>
            <a:ext cx="631825" cy="347663"/>
          </a:xfrm>
          <a:prstGeom prst="rect">
            <a:avLst/>
          </a:prstGeom>
          <a:noFill/>
          <a:ln w="3175">
            <a:solidFill>
              <a:schemeClr val="tx1"/>
            </a:solidFill>
            <a:miter lim="800000"/>
            <a:headEnd/>
            <a:tailEnd/>
          </a:ln>
        </p:spPr>
      </p:pic>
      <p:sp>
        <p:nvSpPr>
          <p:cNvPr id="52256" name="テキスト ボックス 10"/>
          <p:cNvSpPr txBox="1">
            <a:spLocks noChangeArrowheads="1"/>
          </p:cNvSpPr>
          <p:nvPr/>
        </p:nvSpPr>
        <p:spPr bwMode="auto">
          <a:xfrm>
            <a:off x="6646863" y="4646613"/>
            <a:ext cx="2246312" cy="334962"/>
          </a:xfrm>
          <a:prstGeom prst="rect">
            <a:avLst/>
          </a:prstGeom>
          <a:gradFill rotWithShape="1">
            <a:gsLst>
              <a:gs pos="0">
                <a:srgbClr val="E8E8FA"/>
              </a:gs>
              <a:gs pos="64999">
                <a:srgbClr val="C3C3EF"/>
              </a:gs>
              <a:gs pos="100000">
                <a:srgbClr val="197BE7"/>
              </a:gs>
            </a:gsLst>
            <a:lin ang="5400000" scaled="1"/>
          </a:gradFill>
          <a:ln w="9525">
            <a:solidFill>
              <a:srgbClr val="2F2F98"/>
            </a:solidFill>
            <a:miter lim="800000"/>
            <a:headEnd/>
            <a:tailEnd/>
          </a:ln>
        </p:spPr>
        <p:txBody>
          <a:bodyPr lIns="88395" tIns="44198" rIns="88395" bIns="44198">
            <a:spAutoFit/>
          </a:bodyPr>
          <a:lstStyle/>
          <a:p>
            <a:pPr algn="ctr" defTabSz="457200"/>
            <a:r>
              <a:rPr kumimoji="1" lang="en-US" altLang="ja-JP" sz="1600" b="0" i="0">
                <a:solidFill>
                  <a:srgbClr val="000038"/>
                </a:solidFill>
                <a:latin typeface="Arial" pitchFamily="34" charset="0"/>
              </a:rPr>
              <a:t>On-board Calibration</a:t>
            </a:r>
          </a:p>
        </p:txBody>
      </p:sp>
      <p:pic>
        <p:nvPicPr>
          <p:cNvPr id="52257" name="Picture 7" descr="fk077"/>
          <p:cNvPicPr>
            <a:picLocks noChangeAspect="1" noChangeArrowheads="1"/>
          </p:cNvPicPr>
          <p:nvPr/>
        </p:nvPicPr>
        <p:blipFill>
          <a:blip r:embed="rId13" cstate="print"/>
          <a:srcRect/>
          <a:stretch>
            <a:fillRect/>
          </a:stretch>
        </p:blipFill>
        <p:spPr bwMode="auto">
          <a:xfrm>
            <a:off x="3511550" y="6381750"/>
            <a:ext cx="628650" cy="422275"/>
          </a:xfrm>
          <a:prstGeom prst="rect">
            <a:avLst/>
          </a:prstGeom>
          <a:noFill/>
          <a:ln w="9525">
            <a:noFill/>
            <a:miter lim="800000"/>
            <a:headEnd/>
            <a:tailEnd/>
          </a:ln>
        </p:spPr>
      </p:pic>
      <p:pic>
        <p:nvPicPr>
          <p:cNvPr id="52258" name="Picture 14" descr="spanish"/>
          <p:cNvPicPr>
            <a:picLocks noChangeAspect="1" noChangeArrowheads="1"/>
          </p:cNvPicPr>
          <p:nvPr/>
        </p:nvPicPr>
        <p:blipFill>
          <a:blip r:embed="rId14" cstate="print"/>
          <a:srcRect/>
          <a:stretch>
            <a:fillRect/>
          </a:stretch>
        </p:blipFill>
        <p:spPr bwMode="auto">
          <a:xfrm>
            <a:off x="2916238" y="6453188"/>
            <a:ext cx="598487" cy="406400"/>
          </a:xfrm>
          <a:prstGeom prst="rect">
            <a:avLst/>
          </a:prstGeom>
          <a:noFill/>
          <a:ln w="3175">
            <a:solidFill>
              <a:schemeClr val="tx1"/>
            </a:solidFill>
            <a:miter lim="800000"/>
            <a:headEnd/>
            <a:tailEnd/>
          </a:ln>
        </p:spPr>
      </p:pic>
      <p:pic>
        <p:nvPicPr>
          <p:cNvPr id="52259" name="Picture 25" descr="130px-Flag_of_Japan"/>
          <p:cNvPicPr>
            <a:picLocks noChangeAspect="1" noChangeArrowheads="1"/>
          </p:cNvPicPr>
          <p:nvPr/>
        </p:nvPicPr>
        <p:blipFill>
          <a:blip r:embed="rId7" cstate="print"/>
          <a:srcRect/>
          <a:stretch>
            <a:fillRect/>
          </a:stretch>
        </p:blipFill>
        <p:spPr bwMode="auto">
          <a:xfrm>
            <a:off x="4133850" y="6403975"/>
            <a:ext cx="619125" cy="414338"/>
          </a:xfrm>
          <a:prstGeom prst="rect">
            <a:avLst/>
          </a:prstGeom>
          <a:noFill/>
          <a:ln w="9525">
            <a:solidFill>
              <a:schemeClr val="tx1"/>
            </a:solidFill>
            <a:miter lim="800000"/>
            <a:headEnd/>
            <a:tailEnd/>
          </a:ln>
        </p:spPr>
      </p:pic>
      <p:sp>
        <p:nvSpPr>
          <p:cNvPr id="52260" name="テキスト ボックス 10"/>
          <p:cNvSpPr txBox="1">
            <a:spLocks noChangeArrowheads="1"/>
          </p:cNvSpPr>
          <p:nvPr/>
        </p:nvSpPr>
        <p:spPr bwMode="auto">
          <a:xfrm>
            <a:off x="2886075" y="6081713"/>
            <a:ext cx="2647950" cy="336550"/>
          </a:xfrm>
          <a:prstGeom prst="rect">
            <a:avLst/>
          </a:prstGeom>
          <a:gradFill rotWithShape="1">
            <a:gsLst>
              <a:gs pos="0">
                <a:srgbClr val="E8E8FA"/>
              </a:gs>
              <a:gs pos="64999">
                <a:srgbClr val="C3C3EF"/>
              </a:gs>
              <a:gs pos="100000">
                <a:srgbClr val="0099CC"/>
              </a:gs>
            </a:gsLst>
            <a:lin ang="5400000" scaled="1"/>
          </a:gradFill>
          <a:ln w="9525">
            <a:solidFill>
              <a:srgbClr val="2F2F98"/>
            </a:solidFill>
            <a:miter lim="800000"/>
            <a:headEnd/>
            <a:tailEnd/>
          </a:ln>
        </p:spPr>
        <p:txBody>
          <a:bodyPr lIns="88395" tIns="44198" rIns="88395" bIns="44198">
            <a:spAutoFit/>
          </a:bodyPr>
          <a:lstStyle/>
          <a:p>
            <a:pPr algn="ctr" defTabSz="457200"/>
            <a:r>
              <a:rPr kumimoji="1" lang="en-US" altLang="ja-JP" sz="1600" b="0" i="0">
                <a:solidFill>
                  <a:srgbClr val="000038"/>
                </a:solidFill>
                <a:latin typeface="Arial" pitchFamily="34" charset="0"/>
              </a:rPr>
              <a:t>Atmospheric Monitoring</a:t>
            </a:r>
          </a:p>
        </p:txBody>
      </p:sp>
      <p:pic>
        <p:nvPicPr>
          <p:cNvPr id="52261" name="Picture 2" descr="ポーランドの国旗">
            <a:hlinkClick r:id="rId15" tooltip="ポーランドの国旗"/>
          </p:cNvPr>
          <p:cNvPicPr>
            <a:picLocks noChangeAspect="1" noChangeArrowheads="1"/>
          </p:cNvPicPr>
          <p:nvPr/>
        </p:nvPicPr>
        <p:blipFill>
          <a:blip r:embed="rId16" cstate="print"/>
          <a:srcRect/>
          <a:stretch>
            <a:fillRect/>
          </a:stretch>
        </p:blipFill>
        <p:spPr bwMode="auto">
          <a:xfrm>
            <a:off x="1606550" y="1558925"/>
            <a:ext cx="642938" cy="401638"/>
          </a:xfrm>
          <a:prstGeom prst="rect">
            <a:avLst/>
          </a:prstGeom>
          <a:noFill/>
          <a:ln w="3175">
            <a:solidFill>
              <a:schemeClr val="tx1"/>
            </a:solidFill>
            <a:miter lim="800000"/>
            <a:headEnd/>
            <a:tailEnd/>
          </a:ln>
        </p:spPr>
      </p:pic>
      <p:sp>
        <p:nvSpPr>
          <p:cNvPr id="98" name="テキスト ボックス 8"/>
          <p:cNvSpPr txBox="1">
            <a:spLocks noChangeArrowheads="1"/>
          </p:cNvSpPr>
          <p:nvPr/>
        </p:nvSpPr>
        <p:spPr bwMode="auto">
          <a:xfrm>
            <a:off x="2984500" y="5241925"/>
            <a:ext cx="2225675" cy="334963"/>
          </a:xfrm>
          <a:prstGeom prst="rect">
            <a:avLst/>
          </a:prstGeom>
          <a:gradFill rotWithShape="1">
            <a:gsLst>
              <a:gs pos="0">
                <a:srgbClr val="00B050"/>
              </a:gs>
              <a:gs pos="35001">
                <a:schemeClr val="accent5">
                  <a:lumMod val="75000"/>
                </a:schemeClr>
              </a:gs>
              <a:gs pos="100000">
                <a:schemeClr val="accent1"/>
              </a:gs>
            </a:gsLst>
            <a:lin ang="16200000" scaled="1"/>
          </a:gradFill>
          <a:ln w="9525" algn="ctr">
            <a:solidFill>
              <a:srgbClr val="2F2F98"/>
            </a:solidFill>
            <a:miter lim="800000"/>
            <a:headEnd/>
            <a:tailEnd/>
          </a:ln>
          <a:effectLst/>
        </p:spPr>
        <p:txBody>
          <a:bodyPr lIns="88395" tIns="44198" rIns="88395" bIns="44198">
            <a:spAutoFit/>
          </a:bodyPr>
          <a:lstStyle>
            <a:lvl1pPr defTabSz="457200" eaLnBrk="0" hangingPunct="0">
              <a:defRPr kumimoji="1" sz="3200" b="1">
                <a:solidFill>
                  <a:schemeClr val="tx1"/>
                </a:solidFill>
                <a:latin typeface="Arial" pitchFamily="34" charset="0"/>
                <a:ea typeface="ＭＳ Ｐゴシック" pitchFamily="50" charset="-128"/>
              </a:defRPr>
            </a:lvl1pPr>
            <a:lvl2pPr marL="742950" indent="-285750" defTabSz="457200" eaLnBrk="0" hangingPunct="0">
              <a:defRPr kumimoji="1" sz="3200" b="1">
                <a:solidFill>
                  <a:schemeClr val="tx1"/>
                </a:solidFill>
                <a:latin typeface="Arial" pitchFamily="34" charset="0"/>
                <a:ea typeface="ＭＳ Ｐゴシック" pitchFamily="50" charset="-128"/>
              </a:defRPr>
            </a:lvl2pPr>
            <a:lvl3pPr marL="1143000" indent="-228600" defTabSz="457200" eaLnBrk="0" hangingPunct="0">
              <a:defRPr kumimoji="1" sz="3200" b="1">
                <a:solidFill>
                  <a:schemeClr val="tx1"/>
                </a:solidFill>
                <a:latin typeface="Arial" pitchFamily="34" charset="0"/>
                <a:ea typeface="ＭＳ Ｐゴシック" pitchFamily="50" charset="-128"/>
              </a:defRPr>
            </a:lvl3pPr>
            <a:lvl4pPr marL="1600200" indent="-228600" defTabSz="457200" eaLnBrk="0" hangingPunct="0">
              <a:defRPr kumimoji="1" sz="3200" b="1">
                <a:solidFill>
                  <a:schemeClr val="tx1"/>
                </a:solidFill>
                <a:latin typeface="Arial" pitchFamily="34" charset="0"/>
                <a:ea typeface="ＭＳ Ｐゴシック" pitchFamily="50" charset="-128"/>
              </a:defRPr>
            </a:lvl4pPr>
            <a:lvl5pPr marL="2057400" indent="-228600" defTabSz="457200" eaLnBrk="0" hangingPunct="0">
              <a:defRPr kumimoji="1" sz="3200" b="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sz="3200" b="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sz="3200" b="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sz="3200" b="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sz="3200" b="1">
                <a:solidFill>
                  <a:schemeClr val="tx1"/>
                </a:solidFill>
                <a:latin typeface="Arial" pitchFamily="34" charset="0"/>
                <a:ea typeface="ＭＳ Ｐゴシック" pitchFamily="50" charset="-128"/>
              </a:defRPr>
            </a:lvl9pPr>
          </a:lstStyle>
          <a:p>
            <a:pPr algn="ctr" eaLnBrk="1" hangingPunct="1">
              <a:defRPr/>
            </a:pPr>
            <a:r>
              <a:rPr lang="en-US" altLang="ja-JP" sz="1600" b="0" i="0" dirty="0" smtClean="0">
                <a:solidFill>
                  <a:srgbClr val="000038"/>
                </a:solidFill>
                <a:cs typeface="ＭＳ Ｐゴシック" charset="0"/>
              </a:rPr>
              <a:t>BUS System : JAXA</a:t>
            </a:r>
            <a:endParaRPr lang="en-US" altLang="ja-JP" sz="1600" b="0" i="0" dirty="0">
              <a:solidFill>
                <a:srgbClr val="000038"/>
              </a:solidFill>
              <a:cs typeface="ＭＳ Ｐゴシック" charset="0"/>
            </a:endParaRPr>
          </a:p>
        </p:txBody>
      </p:sp>
      <p:pic>
        <p:nvPicPr>
          <p:cNvPr id="52263" name="Picture 16" descr="130px-Flag_of_Japan"/>
          <p:cNvPicPr>
            <a:picLocks noChangeAspect="1" noChangeArrowheads="1"/>
          </p:cNvPicPr>
          <p:nvPr/>
        </p:nvPicPr>
        <p:blipFill>
          <a:blip r:embed="rId7" cstate="print"/>
          <a:srcRect/>
          <a:stretch>
            <a:fillRect/>
          </a:stretch>
        </p:blipFill>
        <p:spPr bwMode="auto">
          <a:xfrm>
            <a:off x="3024188" y="5608638"/>
            <a:ext cx="619125" cy="414337"/>
          </a:xfrm>
          <a:prstGeom prst="rect">
            <a:avLst/>
          </a:prstGeom>
          <a:noFill/>
          <a:ln w="9525">
            <a:solidFill>
              <a:schemeClr val="tx1"/>
            </a:solidFill>
            <a:miter lim="800000"/>
            <a:headEnd/>
            <a:tailEnd/>
          </a:ln>
        </p:spPr>
      </p:pic>
      <p:sp>
        <p:nvSpPr>
          <p:cNvPr id="52264" name="テキスト ボックス 10"/>
          <p:cNvSpPr txBox="1">
            <a:spLocks noChangeArrowheads="1"/>
          </p:cNvSpPr>
          <p:nvPr/>
        </p:nvSpPr>
        <p:spPr bwMode="auto">
          <a:xfrm>
            <a:off x="5630863" y="5503863"/>
            <a:ext cx="2808287" cy="334962"/>
          </a:xfrm>
          <a:prstGeom prst="rect">
            <a:avLst/>
          </a:prstGeom>
          <a:gradFill rotWithShape="1">
            <a:gsLst>
              <a:gs pos="0">
                <a:srgbClr val="E8E8FA"/>
              </a:gs>
              <a:gs pos="64999">
                <a:srgbClr val="C3C3EF"/>
              </a:gs>
              <a:gs pos="100000">
                <a:srgbClr val="C00000"/>
              </a:gs>
            </a:gsLst>
            <a:lin ang="5400000" scaled="1"/>
          </a:gradFill>
          <a:ln w="9525">
            <a:solidFill>
              <a:srgbClr val="2F2F98"/>
            </a:solidFill>
            <a:miter lim="800000"/>
            <a:headEnd/>
            <a:tailEnd/>
          </a:ln>
        </p:spPr>
        <p:txBody>
          <a:bodyPr lIns="88395" tIns="44198" rIns="88395" bIns="44198">
            <a:spAutoFit/>
          </a:bodyPr>
          <a:lstStyle/>
          <a:p>
            <a:pPr algn="ctr" defTabSz="457200"/>
            <a:r>
              <a:rPr kumimoji="1" lang="en-US" altLang="ja-JP" sz="1600" b="0" i="0">
                <a:solidFill>
                  <a:srgbClr val="000038"/>
                </a:solidFill>
                <a:latin typeface="Arial" pitchFamily="34" charset="0"/>
              </a:rPr>
              <a:t>Ground Based Calibration</a:t>
            </a:r>
          </a:p>
        </p:txBody>
      </p:sp>
      <p:pic>
        <p:nvPicPr>
          <p:cNvPr id="52265" name="Picture 9" descr="US"/>
          <p:cNvPicPr>
            <a:picLocks noChangeAspect="1" noChangeArrowheads="1"/>
          </p:cNvPicPr>
          <p:nvPr/>
        </p:nvPicPr>
        <p:blipFill>
          <a:blip r:embed="rId6" cstate="print"/>
          <a:srcRect/>
          <a:stretch>
            <a:fillRect/>
          </a:stretch>
        </p:blipFill>
        <p:spPr bwMode="auto">
          <a:xfrm>
            <a:off x="8470900" y="5503863"/>
            <a:ext cx="573088" cy="363537"/>
          </a:xfrm>
          <a:prstGeom prst="rect">
            <a:avLst/>
          </a:prstGeom>
          <a:noFill/>
          <a:ln w="9525">
            <a:solidFill>
              <a:schemeClr val="tx1"/>
            </a:solidFill>
            <a:miter lim="800000"/>
            <a:headEnd/>
            <a:tailEnd/>
          </a:ln>
        </p:spPr>
      </p:pic>
      <p:sp>
        <p:nvSpPr>
          <p:cNvPr id="105" name="テキスト ボックス 10"/>
          <p:cNvSpPr txBox="1">
            <a:spLocks noChangeArrowheads="1"/>
          </p:cNvSpPr>
          <p:nvPr/>
        </p:nvSpPr>
        <p:spPr bwMode="auto">
          <a:xfrm>
            <a:off x="152400" y="6375400"/>
            <a:ext cx="2574925" cy="336550"/>
          </a:xfrm>
          <a:prstGeom prst="rect">
            <a:avLst/>
          </a:prstGeom>
          <a:gradFill rotWithShape="1">
            <a:gsLst>
              <a:gs pos="0">
                <a:srgbClr val="FFFF00"/>
              </a:gs>
              <a:gs pos="35001">
                <a:srgbClr val="FFC000"/>
              </a:gs>
              <a:gs pos="100000">
                <a:schemeClr val="bg1"/>
              </a:gs>
            </a:gsLst>
            <a:lin ang="16200000" scaled="1"/>
          </a:gradFill>
          <a:ln w="9525" algn="ctr">
            <a:solidFill>
              <a:srgbClr val="2F2F98"/>
            </a:solidFill>
            <a:miter lim="800000"/>
            <a:headEnd/>
            <a:tailEnd/>
          </a:ln>
          <a:effectLst/>
        </p:spPr>
        <p:txBody>
          <a:bodyPr lIns="88395" tIns="44198" rIns="88395" bIns="44198">
            <a:spAutoFit/>
          </a:bodyPr>
          <a:lstStyle>
            <a:lvl1pPr defTabSz="457200" eaLnBrk="0" hangingPunct="0">
              <a:defRPr kumimoji="1" sz="3200" b="1">
                <a:solidFill>
                  <a:schemeClr val="tx1"/>
                </a:solidFill>
                <a:latin typeface="Arial" pitchFamily="34" charset="0"/>
                <a:ea typeface="ＭＳ Ｐゴシック" pitchFamily="50" charset="-128"/>
              </a:defRPr>
            </a:lvl1pPr>
            <a:lvl2pPr marL="742950" indent="-285750" defTabSz="457200" eaLnBrk="0" hangingPunct="0">
              <a:defRPr kumimoji="1" sz="3200" b="1">
                <a:solidFill>
                  <a:schemeClr val="tx1"/>
                </a:solidFill>
                <a:latin typeface="Arial" pitchFamily="34" charset="0"/>
                <a:ea typeface="ＭＳ Ｐゴシック" pitchFamily="50" charset="-128"/>
              </a:defRPr>
            </a:lvl2pPr>
            <a:lvl3pPr marL="1143000" indent="-228600" defTabSz="457200" eaLnBrk="0" hangingPunct="0">
              <a:defRPr kumimoji="1" sz="3200" b="1">
                <a:solidFill>
                  <a:schemeClr val="tx1"/>
                </a:solidFill>
                <a:latin typeface="Arial" pitchFamily="34" charset="0"/>
                <a:ea typeface="ＭＳ Ｐゴシック" pitchFamily="50" charset="-128"/>
              </a:defRPr>
            </a:lvl3pPr>
            <a:lvl4pPr marL="1600200" indent="-228600" defTabSz="457200" eaLnBrk="0" hangingPunct="0">
              <a:defRPr kumimoji="1" sz="3200" b="1">
                <a:solidFill>
                  <a:schemeClr val="tx1"/>
                </a:solidFill>
                <a:latin typeface="Arial" pitchFamily="34" charset="0"/>
                <a:ea typeface="ＭＳ Ｐゴシック" pitchFamily="50" charset="-128"/>
              </a:defRPr>
            </a:lvl4pPr>
            <a:lvl5pPr marL="2057400" indent="-228600" defTabSz="457200" eaLnBrk="0" hangingPunct="0">
              <a:defRPr kumimoji="1" sz="3200" b="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sz="3200" b="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sz="3200" b="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sz="3200" b="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sz="3200" b="1">
                <a:solidFill>
                  <a:schemeClr val="tx1"/>
                </a:solidFill>
                <a:latin typeface="Arial" pitchFamily="34" charset="0"/>
                <a:ea typeface="ＭＳ Ｐゴシック" pitchFamily="50" charset="-128"/>
              </a:defRPr>
            </a:lvl9pPr>
          </a:lstStyle>
          <a:p>
            <a:pPr algn="ctr" eaLnBrk="1" hangingPunct="1">
              <a:defRPr/>
            </a:pPr>
            <a:r>
              <a:rPr lang="en-US" altLang="ja-JP" sz="1600" b="0" i="0" dirty="0" smtClean="0">
                <a:solidFill>
                  <a:srgbClr val="000038"/>
                </a:solidFill>
                <a:cs typeface="ＭＳ Ｐゴシック" charset="0"/>
              </a:rPr>
              <a:t>Simulation : Worldwide</a:t>
            </a:r>
            <a:endParaRPr lang="en-US" altLang="ja-JP" sz="1600" b="0" i="0" dirty="0">
              <a:solidFill>
                <a:srgbClr val="000038"/>
              </a:solidFill>
              <a:cs typeface="ＭＳ Ｐゴシック" charset="0"/>
            </a:endParaRPr>
          </a:p>
        </p:txBody>
      </p:sp>
      <p:sp>
        <p:nvSpPr>
          <p:cNvPr id="52267" name="テキスト ボックス 10"/>
          <p:cNvSpPr txBox="1">
            <a:spLocks noChangeArrowheads="1"/>
          </p:cNvSpPr>
          <p:nvPr/>
        </p:nvSpPr>
        <p:spPr bwMode="auto">
          <a:xfrm>
            <a:off x="5622925" y="5988050"/>
            <a:ext cx="2981325" cy="334963"/>
          </a:xfrm>
          <a:prstGeom prst="rect">
            <a:avLst/>
          </a:prstGeom>
          <a:gradFill rotWithShape="1">
            <a:gsLst>
              <a:gs pos="0">
                <a:srgbClr val="E8E8FA"/>
              </a:gs>
              <a:gs pos="64999">
                <a:srgbClr val="C3C3EF"/>
              </a:gs>
              <a:gs pos="100000">
                <a:srgbClr val="FF6600"/>
              </a:gs>
            </a:gsLst>
            <a:lin ang="5400000" scaled="1"/>
          </a:gradFill>
          <a:ln w="9525">
            <a:solidFill>
              <a:srgbClr val="2F2F98"/>
            </a:solidFill>
            <a:miter lim="800000"/>
            <a:headEnd/>
            <a:tailEnd/>
          </a:ln>
        </p:spPr>
        <p:txBody>
          <a:bodyPr lIns="88395" tIns="44198" rIns="88395" bIns="44198">
            <a:spAutoFit/>
          </a:bodyPr>
          <a:lstStyle/>
          <a:p>
            <a:pPr algn="ctr" defTabSz="457200"/>
            <a:r>
              <a:rPr kumimoji="1" lang="en-US" altLang="ja-JP" sz="1600" b="0" i="0">
                <a:solidFill>
                  <a:srgbClr val="000038"/>
                </a:solidFill>
                <a:latin typeface="Arial" pitchFamily="34" charset="0"/>
              </a:rPr>
              <a:t>Ground Support Equipment</a:t>
            </a:r>
          </a:p>
        </p:txBody>
      </p:sp>
      <p:pic>
        <p:nvPicPr>
          <p:cNvPr id="52268" name="Picture 23" descr="Italy"/>
          <p:cNvPicPr>
            <a:picLocks noChangeAspect="1" noChangeArrowheads="1"/>
          </p:cNvPicPr>
          <p:nvPr/>
        </p:nvPicPr>
        <p:blipFill>
          <a:blip r:embed="rId9" cstate="print"/>
          <a:srcRect/>
          <a:stretch>
            <a:fillRect/>
          </a:stretch>
        </p:blipFill>
        <p:spPr bwMode="auto">
          <a:xfrm>
            <a:off x="5622925" y="6353175"/>
            <a:ext cx="619125" cy="414338"/>
          </a:xfrm>
          <a:prstGeom prst="rect">
            <a:avLst/>
          </a:prstGeom>
          <a:noFill/>
          <a:ln w="9525">
            <a:solidFill>
              <a:schemeClr val="tx1"/>
            </a:solidFill>
            <a:miter lim="800000"/>
            <a:headEnd/>
            <a:tailEnd/>
          </a:ln>
        </p:spPr>
      </p:pic>
      <p:pic>
        <p:nvPicPr>
          <p:cNvPr id="52269" name="Picture 9" descr="US"/>
          <p:cNvPicPr>
            <a:picLocks noChangeAspect="1" noChangeArrowheads="1"/>
          </p:cNvPicPr>
          <p:nvPr/>
        </p:nvPicPr>
        <p:blipFill>
          <a:blip r:embed="rId6" cstate="print"/>
          <a:srcRect/>
          <a:stretch>
            <a:fillRect/>
          </a:stretch>
        </p:blipFill>
        <p:spPr bwMode="auto">
          <a:xfrm>
            <a:off x="6257925" y="6378575"/>
            <a:ext cx="573088" cy="363538"/>
          </a:xfrm>
          <a:prstGeom prst="rect">
            <a:avLst/>
          </a:prstGeom>
          <a:noFill/>
          <a:ln w="9525">
            <a:solidFill>
              <a:schemeClr val="tx1"/>
            </a:solidFill>
            <a:miter lim="800000"/>
            <a:headEnd/>
            <a:tailEnd/>
          </a:ln>
        </p:spPr>
      </p:pic>
      <p:pic>
        <p:nvPicPr>
          <p:cNvPr id="52270" name="Picture 24" descr="137px-Flag_of_Germany"/>
          <p:cNvPicPr>
            <a:picLocks noChangeAspect="1" noChangeArrowheads="1"/>
          </p:cNvPicPr>
          <p:nvPr/>
        </p:nvPicPr>
        <p:blipFill>
          <a:blip r:embed="rId10" cstate="print"/>
          <a:srcRect/>
          <a:stretch>
            <a:fillRect/>
          </a:stretch>
        </p:blipFill>
        <p:spPr bwMode="auto">
          <a:xfrm>
            <a:off x="6838950" y="6353175"/>
            <a:ext cx="554038" cy="414338"/>
          </a:xfrm>
          <a:prstGeom prst="rect">
            <a:avLst/>
          </a:prstGeom>
          <a:noFill/>
          <a:ln w="9525">
            <a:solidFill>
              <a:schemeClr val="tx1"/>
            </a:solidFill>
            <a:miter lim="800000"/>
            <a:headEnd/>
            <a:tailEnd/>
          </a:ln>
        </p:spPr>
      </p:pic>
      <p:sp>
        <p:nvSpPr>
          <p:cNvPr id="110" name="テキスト ボックス 8"/>
          <p:cNvSpPr txBox="1">
            <a:spLocks noChangeArrowheads="1"/>
          </p:cNvSpPr>
          <p:nvPr/>
        </p:nvSpPr>
        <p:spPr bwMode="auto">
          <a:xfrm>
            <a:off x="2976563" y="4403725"/>
            <a:ext cx="2224087" cy="334963"/>
          </a:xfrm>
          <a:prstGeom prst="rect">
            <a:avLst/>
          </a:prstGeom>
          <a:gradFill rotWithShape="1">
            <a:gsLst>
              <a:gs pos="0">
                <a:srgbClr val="00B050"/>
              </a:gs>
              <a:gs pos="35001">
                <a:schemeClr val="accent5">
                  <a:lumMod val="75000"/>
                </a:schemeClr>
              </a:gs>
              <a:gs pos="100000">
                <a:schemeClr val="accent1"/>
              </a:gs>
            </a:gsLst>
            <a:lin ang="16200000" scaled="1"/>
          </a:gradFill>
          <a:ln w="9525" algn="ctr">
            <a:solidFill>
              <a:srgbClr val="2F2F98"/>
            </a:solidFill>
            <a:miter lim="800000"/>
            <a:headEnd/>
            <a:tailEnd/>
          </a:ln>
          <a:effectLst/>
        </p:spPr>
        <p:txBody>
          <a:bodyPr lIns="88395" tIns="44198" rIns="88395" bIns="44198">
            <a:spAutoFit/>
          </a:bodyPr>
          <a:lstStyle>
            <a:lvl1pPr defTabSz="457200" eaLnBrk="0" hangingPunct="0">
              <a:defRPr kumimoji="1" sz="3200" b="1">
                <a:solidFill>
                  <a:schemeClr val="tx1"/>
                </a:solidFill>
                <a:latin typeface="Arial" pitchFamily="34" charset="0"/>
                <a:ea typeface="ＭＳ Ｐゴシック" pitchFamily="50" charset="-128"/>
              </a:defRPr>
            </a:lvl1pPr>
            <a:lvl2pPr marL="742950" indent="-285750" defTabSz="457200" eaLnBrk="0" hangingPunct="0">
              <a:defRPr kumimoji="1" sz="3200" b="1">
                <a:solidFill>
                  <a:schemeClr val="tx1"/>
                </a:solidFill>
                <a:latin typeface="Arial" pitchFamily="34" charset="0"/>
                <a:ea typeface="ＭＳ Ｐゴシック" pitchFamily="50" charset="-128"/>
              </a:defRPr>
            </a:lvl2pPr>
            <a:lvl3pPr marL="1143000" indent="-228600" defTabSz="457200" eaLnBrk="0" hangingPunct="0">
              <a:defRPr kumimoji="1" sz="3200" b="1">
                <a:solidFill>
                  <a:schemeClr val="tx1"/>
                </a:solidFill>
                <a:latin typeface="Arial" pitchFamily="34" charset="0"/>
                <a:ea typeface="ＭＳ Ｐゴシック" pitchFamily="50" charset="-128"/>
              </a:defRPr>
            </a:lvl3pPr>
            <a:lvl4pPr marL="1600200" indent="-228600" defTabSz="457200" eaLnBrk="0" hangingPunct="0">
              <a:defRPr kumimoji="1" sz="3200" b="1">
                <a:solidFill>
                  <a:schemeClr val="tx1"/>
                </a:solidFill>
                <a:latin typeface="Arial" pitchFamily="34" charset="0"/>
                <a:ea typeface="ＭＳ Ｐゴシック" pitchFamily="50" charset="-128"/>
              </a:defRPr>
            </a:lvl4pPr>
            <a:lvl5pPr marL="2057400" indent="-228600" defTabSz="457200" eaLnBrk="0" hangingPunct="0">
              <a:defRPr kumimoji="1" sz="3200" b="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sz="3200" b="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sz="3200" b="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sz="3200" b="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sz="3200" b="1">
                <a:solidFill>
                  <a:schemeClr val="tx1"/>
                </a:solidFill>
                <a:latin typeface="Arial" pitchFamily="34" charset="0"/>
                <a:ea typeface="ＭＳ Ｐゴシック" pitchFamily="50" charset="-128"/>
              </a:defRPr>
            </a:lvl9pPr>
          </a:lstStyle>
          <a:p>
            <a:pPr algn="ctr" eaLnBrk="1" hangingPunct="1">
              <a:defRPr/>
            </a:pPr>
            <a:r>
              <a:rPr lang="en-US" altLang="ja-JP" sz="1600" b="0" i="0" dirty="0" smtClean="0">
                <a:solidFill>
                  <a:srgbClr val="000038"/>
                </a:solidFill>
                <a:cs typeface="ＭＳ Ｐゴシック" charset="0"/>
              </a:rPr>
              <a:t>Telescope Structure</a:t>
            </a:r>
            <a:endParaRPr lang="en-US" altLang="ja-JP" sz="1600" b="0" i="0" dirty="0">
              <a:solidFill>
                <a:srgbClr val="000038"/>
              </a:solidFill>
              <a:cs typeface="ＭＳ Ｐゴシック" charset="0"/>
            </a:endParaRPr>
          </a:p>
        </p:txBody>
      </p:sp>
      <p:pic>
        <p:nvPicPr>
          <p:cNvPr id="52272" name="Picture 16" descr="130px-Flag_of_Japan"/>
          <p:cNvPicPr>
            <a:picLocks noChangeAspect="1" noChangeArrowheads="1"/>
          </p:cNvPicPr>
          <p:nvPr/>
        </p:nvPicPr>
        <p:blipFill>
          <a:blip r:embed="rId7" cstate="print"/>
          <a:srcRect/>
          <a:stretch>
            <a:fillRect/>
          </a:stretch>
        </p:blipFill>
        <p:spPr bwMode="auto">
          <a:xfrm>
            <a:off x="3016250" y="4776788"/>
            <a:ext cx="619125" cy="414337"/>
          </a:xfrm>
          <a:prstGeom prst="rect">
            <a:avLst/>
          </a:prstGeom>
          <a:noFill/>
          <a:ln w="9525">
            <a:solidFill>
              <a:schemeClr val="tx1"/>
            </a:solidFill>
            <a:miter lim="800000"/>
            <a:headEnd/>
            <a:tailEnd/>
          </a:ln>
        </p:spPr>
      </p:pic>
      <p:pic>
        <p:nvPicPr>
          <p:cNvPr id="52273" name="Picture 3" descr="ロシア国旗"/>
          <p:cNvPicPr>
            <a:picLocks noChangeAspect="1" noChangeArrowheads="1"/>
          </p:cNvPicPr>
          <p:nvPr/>
        </p:nvPicPr>
        <p:blipFill>
          <a:blip r:embed="rId17" cstate="print"/>
          <a:srcRect/>
          <a:stretch>
            <a:fillRect/>
          </a:stretch>
        </p:blipFill>
        <p:spPr bwMode="auto">
          <a:xfrm>
            <a:off x="3667125" y="4767263"/>
            <a:ext cx="688975" cy="4619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2"/>
          <p:cNvSpPr txBox="1">
            <a:spLocks noChangeArrowheads="1"/>
          </p:cNvSpPr>
          <p:nvPr/>
        </p:nvSpPr>
        <p:spPr bwMode="auto">
          <a:xfrm>
            <a:off x="685800" y="63500"/>
            <a:ext cx="7772400" cy="701675"/>
          </a:xfrm>
          <a:prstGeom prst="rect">
            <a:avLst/>
          </a:prstGeom>
          <a:noFill/>
          <a:ln w="9525">
            <a:noFill/>
            <a:round/>
            <a:headEnd/>
            <a:tailEnd/>
          </a:ln>
        </p:spPr>
        <p:txBody>
          <a:bodyPr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en-US" sz="4000" b="0" dirty="0" smtClean="0">
                <a:solidFill>
                  <a:srgbClr val="E00202"/>
                </a:solidFill>
                <a:latin typeface="Arial" pitchFamily="34" charset="0"/>
                <a:cs typeface="Arial" pitchFamily="34" charset="0"/>
              </a:rPr>
              <a:t>光学系のプロトタイプ</a:t>
            </a:r>
            <a:endParaRPr lang="en-US" sz="4000" b="0" dirty="0">
              <a:solidFill>
                <a:srgbClr val="E00202"/>
              </a:solidFill>
              <a:latin typeface="Arial" pitchFamily="34" charset="0"/>
              <a:cs typeface="Arial" pitchFamily="34" charset="0"/>
            </a:endParaRPr>
          </a:p>
        </p:txBody>
      </p:sp>
      <p:pic>
        <p:nvPicPr>
          <p:cNvPr id="55298" name="Picture 3"/>
          <p:cNvPicPr>
            <a:picLocks noChangeAspect="1" noChangeArrowheads="1"/>
          </p:cNvPicPr>
          <p:nvPr/>
        </p:nvPicPr>
        <p:blipFill>
          <a:blip r:embed="rId3" cstate="print"/>
          <a:srcRect/>
          <a:stretch>
            <a:fillRect/>
          </a:stretch>
        </p:blipFill>
        <p:spPr bwMode="auto">
          <a:xfrm>
            <a:off x="107950" y="976313"/>
            <a:ext cx="4038600" cy="2165350"/>
          </a:xfrm>
          <a:prstGeom prst="rect">
            <a:avLst/>
          </a:prstGeom>
          <a:noFill/>
          <a:ln w="9525">
            <a:noFill/>
            <a:round/>
            <a:headEnd/>
            <a:tailEnd/>
          </a:ln>
        </p:spPr>
      </p:pic>
      <p:sp>
        <p:nvSpPr>
          <p:cNvPr id="55299" name="Oval 4"/>
          <p:cNvSpPr>
            <a:spLocks noChangeArrowheads="1"/>
          </p:cNvSpPr>
          <p:nvPr/>
        </p:nvSpPr>
        <p:spPr bwMode="auto">
          <a:xfrm>
            <a:off x="1331913" y="1263650"/>
            <a:ext cx="1584325" cy="1584325"/>
          </a:xfrm>
          <a:prstGeom prst="ellipse">
            <a:avLst/>
          </a:prstGeom>
          <a:solidFill>
            <a:srgbClr val="BBE0E3"/>
          </a:solidFill>
          <a:ln w="9360">
            <a:solidFill>
              <a:srgbClr val="000000"/>
            </a:solidFill>
            <a:miter lim="800000"/>
            <a:headEnd/>
            <a:tailEnd/>
          </a:ln>
        </p:spPr>
        <p:txBody>
          <a:bodyPr wrap="none" anchor="ctr"/>
          <a:lstStyle/>
          <a:p>
            <a:endParaRPr lang="en-US"/>
          </a:p>
        </p:txBody>
      </p:sp>
      <p:sp>
        <p:nvSpPr>
          <p:cNvPr id="55300" name="Text Box 9"/>
          <p:cNvSpPr txBox="1">
            <a:spLocks noChangeArrowheads="1"/>
          </p:cNvSpPr>
          <p:nvPr/>
        </p:nvSpPr>
        <p:spPr bwMode="auto">
          <a:xfrm>
            <a:off x="1431925" y="2216150"/>
            <a:ext cx="1511300" cy="398463"/>
          </a:xfrm>
          <a:prstGeom prst="rect">
            <a:avLst/>
          </a:prstGeom>
          <a:noFill/>
          <a:ln w="9525">
            <a:noFill/>
            <a:round/>
            <a:headEnd/>
            <a:tailEnd/>
          </a:ln>
        </p:spPr>
        <p:txBody>
          <a:bodyPr lIns="90000" tIns="46800" rIns="90000" bIns="46800">
            <a:spAutoFit/>
          </a:bodyPr>
          <a:lstStyle/>
          <a:p>
            <a:pP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0">
                <a:solidFill>
                  <a:srgbClr val="FF0066"/>
                </a:solidFill>
              </a:rPr>
              <a:t>2.65 m </a:t>
            </a:r>
          </a:p>
        </p:txBody>
      </p:sp>
      <p:sp>
        <p:nvSpPr>
          <p:cNvPr id="55301" name="Line 10"/>
          <p:cNvSpPr>
            <a:spLocks noChangeShapeType="1"/>
          </p:cNvSpPr>
          <p:nvPr/>
        </p:nvSpPr>
        <p:spPr bwMode="auto">
          <a:xfrm>
            <a:off x="784225" y="2144713"/>
            <a:ext cx="2627313" cy="1587"/>
          </a:xfrm>
          <a:prstGeom prst="line">
            <a:avLst/>
          </a:prstGeom>
          <a:noFill/>
          <a:ln w="57240">
            <a:solidFill>
              <a:srgbClr val="FF0066"/>
            </a:solidFill>
            <a:miter lim="800000"/>
            <a:headEnd type="triangle" w="med" len="med"/>
            <a:tailEnd type="triangle" w="med" len="med"/>
          </a:ln>
        </p:spPr>
        <p:txBody>
          <a:bodyPr/>
          <a:lstStyle/>
          <a:p>
            <a:endParaRPr lang="ja-JP" altLang="en-US"/>
          </a:p>
        </p:txBody>
      </p:sp>
      <p:sp>
        <p:nvSpPr>
          <p:cNvPr id="55302" name="Line 11"/>
          <p:cNvSpPr>
            <a:spLocks noChangeShapeType="1"/>
          </p:cNvSpPr>
          <p:nvPr/>
        </p:nvSpPr>
        <p:spPr bwMode="auto">
          <a:xfrm>
            <a:off x="1355725" y="2000250"/>
            <a:ext cx="1547813" cy="1588"/>
          </a:xfrm>
          <a:prstGeom prst="line">
            <a:avLst/>
          </a:prstGeom>
          <a:noFill/>
          <a:ln w="57240">
            <a:solidFill>
              <a:srgbClr val="333399"/>
            </a:solidFill>
            <a:miter lim="800000"/>
            <a:headEnd type="triangle" w="med" len="med"/>
            <a:tailEnd type="triangle" w="med" len="med"/>
          </a:ln>
        </p:spPr>
        <p:txBody>
          <a:bodyPr/>
          <a:lstStyle/>
          <a:p>
            <a:endParaRPr lang="ja-JP" altLang="en-US"/>
          </a:p>
        </p:txBody>
      </p:sp>
      <p:sp>
        <p:nvSpPr>
          <p:cNvPr id="55303" name="Text Box 12"/>
          <p:cNvSpPr txBox="1">
            <a:spLocks noChangeArrowheads="1"/>
          </p:cNvSpPr>
          <p:nvPr/>
        </p:nvSpPr>
        <p:spPr bwMode="auto">
          <a:xfrm>
            <a:off x="1503363" y="1495425"/>
            <a:ext cx="1511300" cy="398463"/>
          </a:xfrm>
          <a:prstGeom prst="rect">
            <a:avLst/>
          </a:prstGeom>
          <a:noFill/>
          <a:ln w="9525">
            <a:noFill/>
            <a:round/>
            <a:headEnd/>
            <a:tailEnd/>
          </a:ln>
        </p:spPr>
        <p:txBody>
          <a:bodyPr lIns="90000" tIns="46800" rIns="90000" bIns="46800">
            <a:spAutoFit/>
          </a:bodyPr>
          <a:lstStyle/>
          <a:p>
            <a:pP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0">
                <a:solidFill>
                  <a:srgbClr val="333399"/>
                </a:solidFill>
              </a:rPr>
              <a:t>1.5 m </a:t>
            </a:r>
          </a:p>
        </p:txBody>
      </p:sp>
      <p:sp>
        <p:nvSpPr>
          <p:cNvPr id="55304" name="Rectangle 15"/>
          <p:cNvSpPr>
            <a:spLocks noChangeArrowheads="1"/>
          </p:cNvSpPr>
          <p:nvPr/>
        </p:nvSpPr>
        <p:spPr bwMode="auto">
          <a:xfrm>
            <a:off x="4211638" y="908050"/>
            <a:ext cx="5041900" cy="2525713"/>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600" b="0">
                <a:solidFill>
                  <a:srgbClr val="000066"/>
                </a:solidFill>
                <a:latin typeface="Arial " charset="0"/>
              </a:rPr>
              <a:t>large diameter Fresnel lenses </a:t>
            </a:r>
            <a:r>
              <a:rPr lang="en-US" sz="2600" b="0">
                <a:solidFill>
                  <a:srgbClr val="FF0000"/>
                </a:solidFill>
                <a:latin typeface="Arial " charset="0"/>
              </a:rPr>
              <a:t>manufactured in Japan </a:t>
            </a:r>
            <a:r>
              <a:rPr lang="en-US" sz="2600" b="0">
                <a:solidFill>
                  <a:srgbClr val="000066"/>
                </a:solidFill>
                <a:latin typeface="Arial " charset="0"/>
              </a:rPr>
              <a:t>and </a:t>
            </a:r>
            <a:r>
              <a:rPr lang="en-US" sz="2600" b="0">
                <a:solidFill>
                  <a:srgbClr val="FF0000"/>
                </a:solidFill>
                <a:latin typeface="Arial " charset="0"/>
              </a:rPr>
              <a:t>tested in the US </a:t>
            </a:r>
            <a:r>
              <a:rPr lang="en-US" sz="2600" b="0">
                <a:solidFill>
                  <a:srgbClr val="000066"/>
                </a:solidFill>
                <a:latin typeface="Arial " charset="0"/>
              </a:rPr>
              <a:t>at the University of Alabama (Huntsville) and at MSFC (NASA)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800" b="0">
              <a:solidFill>
                <a:srgbClr val="000066"/>
              </a:solidFill>
            </a:endParaRPr>
          </a:p>
        </p:txBody>
      </p:sp>
      <p:pic>
        <p:nvPicPr>
          <p:cNvPr id="55305" name="Picture 5" descr="DSCF2375.JPG"/>
          <p:cNvPicPr>
            <a:picLocks noChangeAspect="1"/>
          </p:cNvPicPr>
          <p:nvPr/>
        </p:nvPicPr>
        <p:blipFill>
          <a:blip r:embed="rId4" cstate="print"/>
          <a:srcRect/>
          <a:stretch>
            <a:fillRect/>
          </a:stretch>
        </p:blipFill>
        <p:spPr bwMode="auto">
          <a:xfrm>
            <a:off x="4356100" y="3105150"/>
            <a:ext cx="4752975" cy="3563938"/>
          </a:xfrm>
          <a:prstGeom prst="rect">
            <a:avLst/>
          </a:prstGeom>
          <a:noFill/>
          <a:ln w="9525">
            <a:noFill/>
            <a:miter lim="800000"/>
            <a:headEnd/>
            <a:tailEnd/>
          </a:ln>
        </p:spPr>
      </p:pic>
      <p:pic>
        <p:nvPicPr>
          <p:cNvPr id="55306" name="Picture 11"/>
          <p:cNvPicPr>
            <a:picLocks noChangeAspect="1" noChangeArrowheads="1"/>
          </p:cNvPicPr>
          <p:nvPr/>
        </p:nvPicPr>
        <p:blipFill>
          <a:blip r:embed="rId5" cstate="print"/>
          <a:srcRect/>
          <a:stretch>
            <a:fillRect/>
          </a:stretch>
        </p:blipFill>
        <p:spPr bwMode="auto">
          <a:xfrm>
            <a:off x="395288" y="3213100"/>
            <a:ext cx="3348037" cy="2393950"/>
          </a:xfrm>
          <a:prstGeom prst="rect">
            <a:avLst/>
          </a:prstGeom>
          <a:noFill/>
          <a:ln w="9525">
            <a:noFill/>
            <a:miter lim="800000"/>
            <a:headEnd/>
            <a:tailEnd/>
          </a:ln>
        </p:spPr>
      </p:pic>
      <p:sp>
        <p:nvSpPr>
          <p:cNvPr id="55307" name="Rectangle 15"/>
          <p:cNvSpPr>
            <a:spLocks noChangeArrowheads="1"/>
          </p:cNvSpPr>
          <p:nvPr/>
        </p:nvSpPr>
        <p:spPr bwMode="auto">
          <a:xfrm>
            <a:off x="323850" y="5661025"/>
            <a:ext cx="3995738" cy="1633538"/>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0">
                <a:solidFill>
                  <a:srgbClr val="000066"/>
                </a:solidFill>
                <a:latin typeface="Arial" pitchFamily="34" charset="0"/>
                <a:cs typeface="Arial" pitchFamily="34" charset="0"/>
              </a:rPr>
              <a:t>Tested performances meet already the requirements (or are close to it)</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800" b="0">
              <a:solidFill>
                <a:srgbClr val="000066"/>
              </a:solidFill>
            </a:endParaRPr>
          </a:p>
        </p:txBody>
      </p:sp>
      <p:sp>
        <p:nvSpPr>
          <p:cNvPr id="55308" name="テキスト ボックス 35"/>
          <p:cNvSpPr txBox="1">
            <a:spLocks noChangeArrowheads="1"/>
          </p:cNvSpPr>
          <p:nvPr/>
        </p:nvSpPr>
        <p:spPr bwMode="auto">
          <a:xfrm>
            <a:off x="2484438" y="3357563"/>
            <a:ext cx="1430337" cy="646112"/>
          </a:xfrm>
          <a:prstGeom prst="rect">
            <a:avLst/>
          </a:prstGeom>
          <a:noFill/>
          <a:ln w="9525">
            <a:noFill/>
            <a:miter lim="800000"/>
            <a:headEnd/>
            <a:tailEnd/>
          </a:ln>
        </p:spPr>
        <p:txBody>
          <a:bodyPr>
            <a:spAutoFit/>
          </a:bodyPr>
          <a:lstStyle/>
          <a:p>
            <a:r>
              <a:rPr lang="en-US" altLang="ja-JP" sz="1800" b="0">
                <a:latin typeface="Arial" pitchFamily="34" charset="0"/>
                <a:cs typeface="Arial" pitchFamily="34" charset="0"/>
              </a:rPr>
              <a:t>Spot size is 2.5 mm!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5" name="Object 2"/>
          <p:cNvGraphicFramePr>
            <a:graphicFrameLocks noChangeAspect="1"/>
          </p:cNvGraphicFramePr>
          <p:nvPr/>
        </p:nvGraphicFramePr>
        <p:xfrm>
          <a:off x="152400" y="457200"/>
          <a:ext cx="8901113" cy="5334000"/>
        </p:xfrm>
        <a:graphic>
          <a:graphicData uri="http://schemas.openxmlformats.org/presentationml/2006/ole">
            <p:oleObj spid="_x0000_s86027" name="Document" r:id="rId3" imgW="27377778" imgH="16406349" progId="Word.Document.12">
              <p:link updateAutomatic="1"/>
            </p:oleObj>
          </a:graphicData>
        </a:graphic>
      </p:graphicFrame>
      <p:sp>
        <p:nvSpPr>
          <p:cNvPr id="57346" name="Rectangle 9"/>
          <p:cNvSpPr>
            <a:spLocks noChangeArrowheads="1"/>
          </p:cNvSpPr>
          <p:nvPr/>
        </p:nvSpPr>
        <p:spPr bwMode="auto">
          <a:xfrm>
            <a:off x="6248400" y="863600"/>
            <a:ext cx="5956300" cy="508000"/>
          </a:xfrm>
          <a:prstGeom prst="rect">
            <a:avLst/>
          </a:prstGeom>
          <a:noFill/>
          <a:ln w="9525">
            <a:noFill/>
            <a:miter lim="800000"/>
            <a:headEnd/>
            <a:tailEnd/>
          </a:ln>
        </p:spPr>
        <p:txBody>
          <a:bodyPr>
            <a:spAutoFit/>
          </a:bodyPr>
          <a:lstStyle/>
          <a:p>
            <a:pPr algn="just"/>
            <a:r>
              <a:rPr lang="en-US" sz="1300">
                <a:solidFill>
                  <a:srgbClr val="000000"/>
                </a:solidFill>
                <a:latin typeface="Arial" pitchFamily="34" charset="0"/>
                <a:cs typeface="Arial" pitchFamily="34" charset="0"/>
              </a:rPr>
              <a:t>Elementary Cell</a:t>
            </a:r>
            <a:endParaRPr lang="en-US" sz="1000">
              <a:ea typeface="ＭＳ 明朝" pitchFamily="17" charset="-128"/>
            </a:endParaRPr>
          </a:p>
          <a:p>
            <a:pPr algn="just"/>
            <a:r>
              <a:rPr lang="en-US" sz="1300">
                <a:solidFill>
                  <a:srgbClr val="000000"/>
                </a:solidFill>
                <a:latin typeface="Arial" pitchFamily="34" charset="0"/>
                <a:cs typeface="Arial" pitchFamily="34" charset="0"/>
              </a:rPr>
              <a:t>(2x2 PMTs = 256 pixels)</a:t>
            </a:r>
            <a:endParaRPr lang="en-US" sz="1000">
              <a:ea typeface="ＭＳ 明朝" pitchFamily="17" charset="-128"/>
            </a:endParaRPr>
          </a:p>
        </p:txBody>
      </p:sp>
      <p:sp>
        <p:nvSpPr>
          <p:cNvPr id="57347" name="Rectangle 10"/>
          <p:cNvSpPr>
            <a:spLocks noChangeArrowheads="1"/>
          </p:cNvSpPr>
          <p:nvPr/>
        </p:nvSpPr>
        <p:spPr bwMode="auto">
          <a:xfrm>
            <a:off x="1676400" y="4800600"/>
            <a:ext cx="2362200" cy="508000"/>
          </a:xfrm>
          <a:prstGeom prst="rect">
            <a:avLst/>
          </a:prstGeom>
          <a:noFill/>
          <a:ln w="9525">
            <a:noFill/>
            <a:miter lim="800000"/>
            <a:headEnd/>
            <a:tailEnd/>
          </a:ln>
        </p:spPr>
        <p:txBody>
          <a:bodyPr>
            <a:spAutoFit/>
          </a:bodyPr>
          <a:lstStyle/>
          <a:p>
            <a:pPr algn="just"/>
            <a:r>
              <a:rPr lang="en-US" sz="1300">
                <a:solidFill>
                  <a:srgbClr val="000000"/>
                </a:solidFill>
                <a:latin typeface="Arial" pitchFamily="34" charset="0"/>
                <a:cs typeface="Arial" pitchFamily="34" charset="0"/>
              </a:rPr>
              <a:t>Focal Surface detector</a:t>
            </a:r>
            <a:endParaRPr lang="en-US" sz="1000">
              <a:ea typeface="ＭＳ 明朝" pitchFamily="17" charset="-128"/>
            </a:endParaRPr>
          </a:p>
          <a:p>
            <a:pPr algn="just"/>
            <a:r>
              <a:rPr lang="en-US" sz="1300">
                <a:solidFill>
                  <a:srgbClr val="000000"/>
                </a:solidFill>
                <a:latin typeface="Arial" pitchFamily="34" charset="0"/>
                <a:cs typeface="Arial" pitchFamily="34" charset="0"/>
              </a:rPr>
              <a:t>137 PDMs = 0.3M Pixels</a:t>
            </a:r>
            <a:endParaRPr lang="en-US" sz="1000">
              <a:ea typeface="ＭＳ 明朝" pitchFamily="17" charset="-128"/>
            </a:endParaRPr>
          </a:p>
        </p:txBody>
      </p:sp>
      <p:sp>
        <p:nvSpPr>
          <p:cNvPr id="57348" name="Rectangle 11"/>
          <p:cNvSpPr>
            <a:spLocks noChangeArrowheads="1"/>
          </p:cNvSpPr>
          <p:nvPr/>
        </p:nvSpPr>
        <p:spPr bwMode="auto">
          <a:xfrm>
            <a:off x="-2057400" y="1768475"/>
            <a:ext cx="5956300" cy="669925"/>
          </a:xfrm>
          <a:prstGeom prst="rect">
            <a:avLst/>
          </a:prstGeom>
          <a:noFill/>
          <a:ln w="9525">
            <a:noFill/>
            <a:miter lim="800000"/>
            <a:headEnd/>
            <a:tailEnd/>
          </a:ln>
        </p:spPr>
        <p:txBody>
          <a:bodyPr>
            <a:spAutoFit/>
          </a:bodyPr>
          <a:lstStyle/>
          <a:p>
            <a:pPr algn="ctr"/>
            <a:r>
              <a:rPr lang="en-US" sz="1300">
                <a:solidFill>
                  <a:srgbClr val="000000"/>
                </a:solidFill>
                <a:latin typeface="Arial" pitchFamily="34" charset="0"/>
                <a:cs typeface="Arial" pitchFamily="34" charset="0"/>
              </a:rPr>
              <a:t>MAPMT</a:t>
            </a:r>
            <a:endParaRPr lang="en-US" sz="1000">
              <a:ea typeface="ＭＳ 明朝" pitchFamily="17" charset="-128"/>
            </a:endParaRPr>
          </a:p>
          <a:p>
            <a:pPr algn="ctr"/>
            <a:r>
              <a:rPr lang="en-US" sz="1300">
                <a:solidFill>
                  <a:srgbClr val="000000"/>
                </a:solidFill>
                <a:latin typeface="Arial" pitchFamily="34" charset="0"/>
                <a:cs typeface="Arial" pitchFamily="34" charset="0"/>
              </a:rPr>
              <a:t>(8x8 pixels)</a:t>
            </a:r>
            <a:endParaRPr lang="en-US" sz="1000">
              <a:ea typeface="ＭＳ 明朝" pitchFamily="17" charset="-128"/>
            </a:endParaRPr>
          </a:p>
          <a:p>
            <a:pPr algn="just"/>
            <a:endParaRPr lang="en-US" sz="1000">
              <a:ea typeface="ＭＳ 明朝" pitchFamily="17" charset="-128"/>
            </a:endParaRPr>
          </a:p>
        </p:txBody>
      </p:sp>
      <p:sp>
        <p:nvSpPr>
          <p:cNvPr id="57349" name="Rectangle 12"/>
          <p:cNvSpPr>
            <a:spLocks noChangeArrowheads="1"/>
          </p:cNvSpPr>
          <p:nvPr/>
        </p:nvSpPr>
        <p:spPr bwMode="auto">
          <a:xfrm>
            <a:off x="6845300" y="4572000"/>
            <a:ext cx="5956300" cy="1108075"/>
          </a:xfrm>
          <a:prstGeom prst="rect">
            <a:avLst/>
          </a:prstGeom>
          <a:noFill/>
          <a:ln w="9525">
            <a:noFill/>
            <a:miter lim="800000"/>
            <a:headEnd/>
            <a:tailEnd/>
          </a:ln>
        </p:spPr>
        <p:txBody>
          <a:bodyPr>
            <a:spAutoFit/>
          </a:bodyPr>
          <a:lstStyle/>
          <a:p>
            <a:pPr algn="just"/>
            <a:r>
              <a:rPr lang="ja-JP" sz="1300">
                <a:solidFill>
                  <a:srgbClr val="000000"/>
                </a:solidFill>
                <a:cs typeface="Arial" pitchFamily="34" charset="0"/>
              </a:rPr>
              <a:t> </a:t>
            </a:r>
            <a:endParaRPr lang="en-US" sz="1000">
              <a:ea typeface="ＭＳ 明朝" pitchFamily="17" charset="-128"/>
            </a:endParaRPr>
          </a:p>
          <a:p>
            <a:pPr algn="just"/>
            <a:r>
              <a:rPr lang="en-US" sz="1300">
                <a:solidFill>
                  <a:srgbClr val="000000"/>
                </a:solidFill>
                <a:latin typeface="Arial" pitchFamily="34" charset="0"/>
                <a:cs typeface="Arial" pitchFamily="34" charset="0"/>
              </a:rPr>
              <a:t>Photo-Detector Module</a:t>
            </a:r>
            <a:endParaRPr lang="en-US" sz="1000">
              <a:ea typeface="ＭＳ 明朝" pitchFamily="17" charset="-128"/>
            </a:endParaRPr>
          </a:p>
          <a:p>
            <a:pPr algn="just"/>
            <a:r>
              <a:rPr lang="en-US" sz="1300">
                <a:solidFill>
                  <a:srgbClr val="000000"/>
                </a:solidFill>
                <a:latin typeface="Arial" pitchFamily="34" charset="0"/>
                <a:cs typeface="Arial" pitchFamily="34" charset="0"/>
              </a:rPr>
              <a:t>(3x3 ECs = 2,304 pixels)</a:t>
            </a:r>
            <a:endParaRPr lang="en-US" sz="1000">
              <a:ea typeface="ＭＳ 明朝" pitchFamily="17" charset="-128"/>
            </a:endParaRPr>
          </a:p>
          <a:p>
            <a:pPr algn="just"/>
            <a:r>
              <a:rPr lang="ja-JP" sz="1300">
                <a:solidFill>
                  <a:srgbClr val="000000"/>
                </a:solidFill>
                <a:cs typeface="Arial" pitchFamily="34" charset="0"/>
              </a:rPr>
              <a:t> </a:t>
            </a:r>
            <a:endParaRPr lang="en-US" sz="1000">
              <a:ea typeface="ＭＳ 明朝" pitchFamily="17" charset="-128"/>
            </a:endParaRPr>
          </a:p>
          <a:p>
            <a:pPr algn="just"/>
            <a:endParaRPr lang="en-US" sz="1300">
              <a:solidFill>
                <a:srgbClr val="000000"/>
              </a:solidFill>
              <a:latin typeface="Arial" pitchFamily="34" charset="0"/>
              <a:cs typeface="Arial" pitchFamily="34" charset="0"/>
            </a:endParaRPr>
          </a:p>
        </p:txBody>
      </p:sp>
      <p:graphicFrame>
        <p:nvGraphicFramePr>
          <p:cNvPr id="57350" name="Object 3"/>
          <p:cNvGraphicFramePr>
            <a:graphicFrameLocks noChangeAspect="1"/>
          </p:cNvGraphicFramePr>
          <p:nvPr/>
        </p:nvGraphicFramePr>
        <p:xfrm>
          <a:off x="4724400" y="4724400"/>
          <a:ext cx="2058988" cy="1981200"/>
        </p:xfrm>
        <a:graphic>
          <a:graphicData uri="http://schemas.openxmlformats.org/presentationml/2006/ole">
            <p:oleObj spid="_x0000_s86028" name="Document" r:id="rId4" imgW="9346032" imgH="8990476" progId="Word.Document.12">
              <p:link updateAutomatic="1"/>
            </p:oleObj>
          </a:graphicData>
        </a:graphic>
      </p:graphicFrame>
      <p:graphicFrame>
        <p:nvGraphicFramePr>
          <p:cNvPr id="57351" name="Object 4"/>
          <p:cNvGraphicFramePr>
            <a:graphicFrameLocks noChangeAspect="1"/>
          </p:cNvGraphicFramePr>
          <p:nvPr/>
        </p:nvGraphicFramePr>
        <p:xfrm>
          <a:off x="381000" y="5372100"/>
          <a:ext cx="1981200" cy="1485900"/>
        </p:xfrm>
        <a:graphic>
          <a:graphicData uri="http://schemas.openxmlformats.org/presentationml/2006/ole">
            <p:oleObj spid="_x0000_s86029" name="Document" r:id="rId5" imgW="10361905" imgH="7771429" progId="Word.Document.12">
              <p:link updateAutomatic="1"/>
            </p:oleObj>
          </a:graphicData>
        </a:graphic>
      </p:graphicFrame>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0034" y="0"/>
            <a:ext cx="8229600" cy="1143000"/>
          </a:xfrm>
        </p:spPr>
        <p:txBody>
          <a:bodyPr>
            <a:normAutofit/>
          </a:bodyPr>
          <a:lstStyle/>
          <a:p>
            <a:r>
              <a:rPr kumimoji="1" lang="ja-JP" altLang="en-US" dirty="0" smtClean="0"/>
              <a:t>高橋義幸</a:t>
            </a:r>
            <a:r>
              <a:rPr kumimoji="1" lang="en-US" altLang="ja-JP" dirty="0" smtClean="0"/>
              <a:t> 1995</a:t>
            </a:r>
            <a:endParaRPr kumimoji="1" lang="ja-JP" altLang="en-US" dirty="0"/>
          </a:p>
        </p:txBody>
      </p:sp>
      <p:sp>
        <p:nvSpPr>
          <p:cNvPr id="3" name="コンテンツ プレースホルダ 2"/>
          <p:cNvSpPr>
            <a:spLocks noGrp="1"/>
          </p:cNvSpPr>
          <p:nvPr>
            <p:ph idx="1"/>
          </p:nvPr>
        </p:nvSpPr>
        <p:spPr>
          <a:xfrm>
            <a:off x="457200" y="1214422"/>
            <a:ext cx="4829180" cy="5257800"/>
          </a:xfrm>
        </p:spPr>
        <p:txBody>
          <a:bodyPr>
            <a:normAutofit/>
          </a:bodyPr>
          <a:lstStyle/>
          <a:p>
            <a:r>
              <a:rPr kumimoji="1" lang="ja-JP" altLang="en-US" dirty="0" smtClean="0"/>
              <a:t>フレネルレンズ</a:t>
            </a:r>
            <a:endParaRPr kumimoji="1" lang="en-US" altLang="ja-JP" dirty="0" smtClean="0"/>
          </a:p>
          <a:p>
            <a:pPr lvl="1"/>
            <a:r>
              <a:rPr lang="ja-JP" altLang="en-US" dirty="0" smtClean="0"/>
              <a:t>視野を</a:t>
            </a:r>
            <a:r>
              <a:rPr lang="en-US" altLang="ja-JP" dirty="0" smtClean="0"/>
              <a:t>±30</a:t>
            </a:r>
            <a:r>
              <a:rPr lang="ja-JP" altLang="en-US" dirty="0" smtClean="0"/>
              <a:t>度まで拡大</a:t>
            </a:r>
            <a:endParaRPr kumimoji="1" lang="en-US" altLang="ja-JP" dirty="0" smtClean="0"/>
          </a:p>
          <a:p>
            <a:r>
              <a:rPr kumimoji="1" lang="ja-JP" altLang="en-US" dirty="0" smtClean="0"/>
              <a:t>観測領域</a:t>
            </a:r>
            <a:r>
              <a:rPr kumimoji="1" lang="en-US" altLang="ja-JP" dirty="0" smtClean="0"/>
              <a:t> 100,000 km</a:t>
            </a:r>
            <a:r>
              <a:rPr kumimoji="1" lang="en-US" altLang="ja-JP" baseline="30000" dirty="0" smtClean="0"/>
              <a:t>2</a:t>
            </a:r>
            <a:endParaRPr kumimoji="1" lang="ja-JP" altLang="en-US" baseline="30000" dirty="0"/>
          </a:p>
        </p:txBody>
      </p:sp>
      <p:pic>
        <p:nvPicPr>
          <p:cNvPr id="6" name="図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08105" y="1268760"/>
            <a:ext cx="3312368" cy="410676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825" y="692150"/>
            <a:ext cx="8624888" cy="60499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cxnSp>
        <p:nvCxnSpPr>
          <p:cNvPr id="64514" name="Straight Arrow Connector 7"/>
          <p:cNvCxnSpPr>
            <a:cxnSpLocks noChangeShapeType="1"/>
          </p:cNvCxnSpPr>
          <p:nvPr/>
        </p:nvCxnSpPr>
        <p:spPr bwMode="auto">
          <a:xfrm>
            <a:off x="1258888" y="1987550"/>
            <a:ext cx="1219200" cy="1588"/>
          </a:xfrm>
          <a:prstGeom prst="straightConnector1">
            <a:avLst/>
          </a:prstGeom>
          <a:noFill/>
          <a:ln w="79375">
            <a:solidFill>
              <a:srgbClr val="FF0000"/>
            </a:solidFill>
            <a:round/>
            <a:headEnd/>
            <a:tailEnd type="arrow" w="med" len="med"/>
          </a:ln>
        </p:spPr>
      </p:cxnSp>
      <p:sp>
        <p:nvSpPr>
          <p:cNvPr id="64515" name="Text Box 5"/>
          <p:cNvSpPr txBox="1">
            <a:spLocks noChangeArrowheads="1"/>
          </p:cNvSpPr>
          <p:nvPr/>
        </p:nvSpPr>
        <p:spPr bwMode="auto">
          <a:xfrm>
            <a:off x="2743200" y="1589088"/>
            <a:ext cx="1371600" cy="400050"/>
          </a:xfrm>
          <a:prstGeom prst="rect">
            <a:avLst/>
          </a:prstGeom>
          <a:noFill/>
          <a:ln w="9525">
            <a:noFill/>
            <a:miter lim="800000"/>
            <a:headEnd/>
            <a:tailEnd/>
          </a:ln>
        </p:spPr>
        <p:txBody>
          <a:bodyPr>
            <a:spAutoFit/>
          </a:bodyPr>
          <a:lstStyle/>
          <a:p>
            <a:pPr eaLnBrk="0" hangingPunct="0">
              <a:spcBef>
                <a:spcPct val="50000"/>
              </a:spcBef>
            </a:pPr>
            <a:r>
              <a:rPr lang="en-GB" sz="2000">
                <a:solidFill>
                  <a:srgbClr val="000099"/>
                </a:solidFill>
              </a:rPr>
              <a:t>1 MLinsley</a:t>
            </a:r>
          </a:p>
        </p:txBody>
      </p:sp>
      <p:sp>
        <p:nvSpPr>
          <p:cNvPr id="64516" name="Title 1"/>
          <p:cNvSpPr txBox="1">
            <a:spLocks/>
          </p:cNvSpPr>
          <p:nvPr/>
        </p:nvSpPr>
        <p:spPr bwMode="auto">
          <a:xfrm>
            <a:off x="-884238" y="-306388"/>
            <a:ext cx="11001376" cy="1143001"/>
          </a:xfrm>
          <a:prstGeom prst="rect">
            <a:avLst/>
          </a:prstGeom>
          <a:noFill/>
          <a:ln w="9525">
            <a:noFill/>
            <a:miter lim="800000"/>
            <a:headEnd/>
            <a:tailEnd/>
          </a:ln>
        </p:spPr>
        <p:txBody>
          <a:bodyPr anchor="ctr"/>
          <a:lstStyle/>
          <a:p>
            <a:pPr algn="ctr" eaLnBrk="0" hangingPunct="0"/>
            <a:r>
              <a:rPr lang="en-US" sz="4000" b="0"/>
              <a:t>Why JEM-EUSO? </a:t>
            </a:r>
            <a:r>
              <a:rPr lang="en-US" sz="2800" b="0"/>
              <a:t>Large exposure + Full sky coverage</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323850" y="-242888"/>
            <a:ext cx="8229600" cy="1143001"/>
          </a:xfrm>
        </p:spPr>
        <p:txBody>
          <a:bodyPr/>
          <a:lstStyle/>
          <a:p>
            <a:r>
              <a:rPr lang="en-US" sz="3600" b="0" smtClean="0">
                <a:latin typeface="Arial" pitchFamily="34" charset="0"/>
                <a:ea typeface="ＭＳ Ｐゴシック" pitchFamily="50" charset="-128"/>
                <a:cs typeface="Arial" pitchFamily="34" charset="0"/>
              </a:rPr>
              <a:t>Comparison with current observatories</a:t>
            </a:r>
          </a:p>
        </p:txBody>
      </p:sp>
      <p:graphicFrame>
        <p:nvGraphicFramePr>
          <p:cNvPr id="60481" name="Group 65"/>
          <p:cNvGraphicFramePr>
            <a:graphicFrameLocks noGrp="1"/>
          </p:cNvGraphicFramePr>
          <p:nvPr/>
        </p:nvGraphicFramePr>
        <p:xfrm>
          <a:off x="71438" y="981075"/>
          <a:ext cx="9037637" cy="5075239"/>
        </p:xfrm>
        <a:graphic>
          <a:graphicData uri="http://schemas.openxmlformats.org/drawingml/2006/table">
            <a:tbl>
              <a:tblPr/>
              <a:tblGrid>
                <a:gridCol w="1619250"/>
                <a:gridCol w="1225550"/>
                <a:gridCol w="1150937"/>
                <a:gridCol w="760413"/>
                <a:gridCol w="1031875"/>
                <a:gridCol w="990600"/>
                <a:gridCol w="1179512"/>
                <a:gridCol w="1079500"/>
              </a:tblGrid>
              <a:tr h="914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FFFFFF"/>
                          </a:solidFill>
                          <a:effectLst/>
                          <a:latin typeface="Arial" pitchFamily="34" charset="0"/>
                          <a:ea typeface="ＭＳ Ｐゴシック" pitchFamily="50" charset="-128"/>
                        </a:rPr>
                        <a:t>Observatory</a:t>
                      </a:r>
                    </a:p>
                  </a:txBody>
                  <a:tcPr marL="91452" marR="91452" marT="45719" marB="45719"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ＭＳ Ｐゴシック" pitchFamily="50" charset="-128"/>
                        </a:rPr>
                        <a:t>Aperture km</a:t>
                      </a:r>
                      <a:r>
                        <a:rPr kumimoji="0" lang="en-US" sz="1800" b="0" i="0" u="none" strike="noStrike" cap="none" normalizeH="0" baseline="30000" smtClean="0">
                          <a:ln>
                            <a:noFill/>
                          </a:ln>
                          <a:solidFill>
                            <a:srgbClr val="FFFFFF"/>
                          </a:solidFill>
                          <a:effectLst/>
                          <a:latin typeface="Arial" pitchFamily="34" charset="0"/>
                          <a:ea typeface="ＭＳ Ｐゴシック" pitchFamily="50" charset="-128"/>
                        </a:rPr>
                        <a:t>2</a:t>
                      </a:r>
                      <a:r>
                        <a:rPr kumimoji="0" lang="en-US" sz="1800" b="0" i="0" u="none" strike="noStrike" cap="none" normalizeH="0" baseline="0" smtClean="0">
                          <a:ln>
                            <a:noFill/>
                          </a:ln>
                          <a:solidFill>
                            <a:srgbClr val="FFFFFF"/>
                          </a:solidFill>
                          <a:effectLst/>
                          <a:latin typeface="Arial" pitchFamily="34" charset="0"/>
                          <a:ea typeface="ＭＳ Ｐゴシック" pitchFamily="50" charset="-128"/>
                        </a:rPr>
                        <a:t> sr</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ＭＳ Ｐゴシック" pitchFamily="50" charset="-128"/>
                        </a:rPr>
                        <a:t>Status</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ＭＳ Ｐゴシック" pitchFamily="50" charset="-128"/>
                        </a:rPr>
                        <a:t>Start</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ＭＳ Ｐゴシック" pitchFamily="50" charset="-128"/>
                        </a:rPr>
                        <a:t>Lifetime</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ＭＳ Ｐゴシック" pitchFamily="50" charset="-128"/>
                        </a:rPr>
                        <a:t>Duty cycle</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ＭＳ Ｐゴシック" pitchFamily="50" charset="-128"/>
                        </a:rPr>
                        <a:t>Annual Exposure</a:t>
                      </a:r>
                    </a:p>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ja-JP" sz="1800" b="0" i="0" u="none" strike="noStrike" cap="none" normalizeH="0" baseline="0" smtClean="0">
                          <a:ln>
                            <a:noFill/>
                          </a:ln>
                          <a:solidFill>
                            <a:srgbClr val="FFFFFF"/>
                          </a:solidFill>
                          <a:effectLst/>
                          <a:latin typeface="Arial" pitchFamily="34" charset="0"/>
                          <a:ea typeface="ＭＳ Ｐゴシック" pitchFamily="50" charset="-128"/>
                        </a:rPr>
                        <a:t>km</a:t>
                      </a:r>
                      <a:r>
                        <a:rPr kumimoji="0" lang="it-IT" altLang="ja-JP" sz="1800" b="0" i="0" u="none" strike="noStrike" cap="none" normalizeH="0" baseline="30000" smtClean="0">
                          <a:ln>
                            <a:noFill/>
                          </a:ln>
                          <a:solidFill>
                            <a:srgbClr val="FFFFFF"/>
                          </a:solidFill>
                          <a:effectLst/>
                          <a:latin typeface="Arial" pitchFamily="34" charset="0"/>
                          <a:ea typeface="ＭＳ Ｐゴシック" pitchFamily="50" charset="-128"/>
                        </a:rPr>
                        <a:t>2</a:t>
                      </a:r>
                      <a:r>
                        <a:rPr kumimoji="0" lang="it-IT" altLang="ja-JP" sz="1800" b="0" i="0" u="none" strike="noStrike" cap="none" normalizeH="0" baseline="0" smtClean="0">
                          <a:ln>
                            <a:noFill/>
                          </a:ln>
                          <a:solidFill>
                            <a:srgbClr val="FFFFFF"/>
                          </a:solidFill>
                          <a:effectLst/>
                          <a:latin typeface="Arial" pitchFamily="34" charset="0"/>
                          <a:ea typeface="ＭＳ Ｐゴシック" pitchFamily="50" charset="-128"/>
                        </a:rPr>
                        <a:t> sr yr</a:t>
                      </a:r>
                      <a:endParaRPr kumimoji="0" lang="en-US" sz="1800" b="0" i="0" u="none" strike="noStrike" cap="none" normalizeH="0" baseline="0" smtClean="0">
                        <a:ln>
                          <a:noFill/>
                        </a:ln>
                        <a:solidFill>
                          <a:srgbClr val="FFFFFF"/>
                        </a:solidFill>
                        <a:effectLst/>
                        <a:latin typeface="Arial" pitchFamily="34" charset="0"/>
                        <a:ea typeface="ＭＳ Ｐゴシック" pitchFamily="50" charset="-128"/>
                      </a:endParaRP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ＭＳ Ｐゴシック" pitchFamily="50" charset="-128"/>
                        </a:rPr>
                        <a:t>Relative to Auger</a:t>
                      </a:r>
                    </a:p>
                  </a:txBody>
                  <a:tcPr marL="91452" marR="91452" marT="45719" marB="45719"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r>
              <a:tr h="7572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50" charset="-128"/>
                        </a:rPr>
                        <a:t>Auger </a:t>
                      </a:r>
                    </a:p>
                  </a:txBody>
                  <a:tcPr marL="91452" marR="91452" marT="45719" marB="45719"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7,000</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50" charset="-128"/>
                        </a:rPr>
                        <a:t>Operations</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2006</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4 (16)</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1</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pitchFamily="34" charset="0"/>
                          <a:ea typeface="ＭＳ Ｐゴシック" pitchFamily="50" charset="-128"/>
                        </a:rPr>
                        <a:t>7000</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1</a:t>
                      </a:r>
                    </a:p>
                  </a:txBody>
                  <a:tcPr marL="91452" marR="91452" marT="45719" marB="45719"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r>
              <a:tr h="7572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50" charset="-128"/>
                        </a:rPr>
                        <a:t>TA</a:t>
                      </a:r>
                    </a:p>
                  </a:txBody>
                  <a:tcPr marL="91452" marR="91452" marT="45719" marB="45719"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1,200</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50" charset="-128"/>
                        </a:rPr>
                        <a:t>Operations</a:t>
                      </a:r>
                      <a:endParaRPr kumimoji="0" lang="en-US" sz="1400" b="0" i="0" u="none" strike="noStrike" cap="none" normalizeH="0" baseline="0" smtClean="0">
                        <a:ln>
                          <a:noFill/>
                        </a:ln>
                        <a:solidFill>
                          <a:srgbClr val="000000"/>
                        </a:solidFill>
                        <a:effectLst/>
                        <a:latin typeface="Times New Roman" pitchFamily="18" charset="0"/>
                        <a:ea typeface="ＭＳ Ｐゴシック" pitchFamily="50" charset="-128"/>
                      </a:endParaRP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2008</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2 (14)</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1</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ja-JP" sz="1600" b="0" i="0" u="none" strike="noStrike" cap="none" normalizeH="0" baseline="0" smtClean="0">
                          <a:ln>
                            <a:noFill/>
                          </a:ln>
                          <a:solidFill>
                            <a:srgbClr val="000000"/>
                          </a:solidFill>
                          <a:effectLst/>
                          <a:latin typeface="Arial" pitchFamily="34" charset="0"/>
                          <a:ea typeface="ＭＳ Ｐゴシック" pitchFamily="50" charset="-128"/>
                        </a:rPr>
                        <a:t>1,200</a:t>
                      </a:r>
                      <a:endParaRPr kumimoji="0" lang="en-US" sz="1600" b="0" i="0" u="none" strike="noStrike" cap="none" normalizeH="0" baseline="0" smtClean="0">
                        <a:ln>
                          <a:noFill/>
                        </a:ln>
                        <a:solidFill>
                          <a:srgbClr val="000000"/>
                        </a:solidFill>
                        <a:effectLst/>
                        <a:latin typeface="Arial" pitchFamily="34" charset="0"/>
                        <a:ea typeface="ＭＳ Ｐゴシック" pitchFamily="50" charset="-128"/>
                      </a:endParaRP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0.2</a:t>
                      </a:r>
                    </a:p>
                  </a:txBody>
                  <a:tcPr marL="91452" marR="91452" marT="45719" marB="45719"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r>
              <a:tr h="7572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50" charset="-128"/>
                        </a:rPr>
                        <a:t>TUS</a:t>
                      </a:r>
                    </a:p>
                  </a:txBody>
                  <a:tcPr marL="91452" marR="91452" marT="45719" marB="45719"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30,000</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50" charset="-128"/>
                        </a:rPr>
                        <a:t>Developed</a:t>
                      </a:r>
                      <a:endParaRPr kumimoji="0" lang="en-US" sz="1400" b="0" i="0" u="none" strike="noStrike" cap="none" normalizeH="0" baseline="0" smtClean="0">
                        <a:ln>
                          <a:noFill/>
                        </a:ln>
                        <a:solidFill>
                          <a:srgbClr val="000000"/>
                        </a:solidFill>
                        <a:effectLst/>
                        <a:latin typeface="Times New Roman" pitchFamily="18" charset="0"/>
                        <a:ea typeface="ＭＳ Ｐゴシック" pitchFamily="50" charset="-128"/>
                      </a:endParaRP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2012</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5</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0.14</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ja-JP" sz="1600" b="0" i="0" u="none" strike="noStrike" cap="none" normalizeH="0" baseline="0" smtClean="0">
                          <a:ln>
                            <a:noFill/>
                          </a:ln>
                          <a:solidFill>
                            <a:srgbClr val="000000"/>
                          </a:solidFill>
                          <a:effectLst/>
                          <a:latin typeface="Arial" pitchFamily="34" charset="0"/>
                          <a:ea typeface="ＭＳ Ｐゴシック" pitchFamily="50" charset="-128"/>
                        </a:rPr>
                        <a:t>4,200</a:t>
                      </a:r>
                      <a:endParaRPr kumimoji="0" lang="en-US" sz="1600" b="0" i="0" u="none" strike="noStrike" cap="none" normalizeH="0" baseline="0" smtClean="0">
                        <a:ln>
                          <a:noFill/>
                        </a:ln>
                        <a:solidFill>
                          <a:srgbClr val="000000"/>
                        </a:solidFill>
                        <a:effectLst/>
                        <a:latin typeface="Arial" pitchFamily="34" charset="0"/>
                        <a:ea typeface="ＭＳ Ｐゴシック" pitchFamily="50" charset="-128"/>
                      </a:endParaRP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0.6</a:t>
                      </a:r>
                    </a:p>
                  </a:txBody>
                  <a:tcPr marL="91452" marR="91452" marT="45719" marB="45719"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r>
              <a:tr h="822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50" charset="-128"/>
                        </a:rPr>
                        <a:t>JEM-EUSO (E≈10</a:t>
                      </a:r>
                      <a:r>
                        <a:rPr kumimoji="0" lang="en-US" sz="1400" b="0" i="0" u="none" strike="noStrike" cap="none" normalizeH="0" baseline="30000" smtClean="0">
                          <a:ln>
                            <a:noFill/>
                          </a:ln>
                          <a:solidFill>
                            <a:srgbClr val="000000"/>
                          </a:solidFill>
                          <a:effectLst/>
                          <a:latin typeface="Arial" pitchFamily="34" charset="0"/>
                          <a:ea typeface="ＭＳ Ｐゴシック" pitchFamily="50" charset="-128"/>
                        </a:rPr>
                        <a:t>20</a:t>
                      </a:r>
                      <a:r>
                        <a:rPr kumimoji="0" lang="en-US" sz="1400" b="0" i="0" u="none" strike="noStrike" cap="none" normalizeH="0" baseline="0" smtClean="0">
                          <a:ln>
                            <a:noFill/>
                          </a:ln>
                          <a:solidFill>
                            <a:srgbClr val="000000"/>
                          </a:solidFill>
                          <a:effectLst/>
                          <a:latin typeface="Arial" pitchFamily="34" charset="0"/>
                          <a:ea typeface="ＭＳ Ｐゴシック" pitchFamily="50" charset="-128"/>
                        </a:rPr>
                        <a:t> eV)</a:t>
                      </a:r>
                    </a:p>
                  </a:txBody>
                  <a:tcPr marL="91452" marR="91452" marT="45719" marB="45719"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430,000</a:t>
                      </a:r>
                      <a:endParaRPr kumimoji="0" lang="en-US" sz="1400" b="0" i="0" u="none" strike="noStrike" cap="none" normalizeH="0" baseline="0" smtClean="0">
                        <a:ln>
                          <a:noFill/>
                        </a:ln>
                        <a:solidFill>
                          <a:srgbClr val="000000"/>
                        </a:solidFill>
                        <a:effectLst/>
                        <a:latin typeface="Arial" pitchFamily="34" charset="0"/>
                        <a:ea typeface="ＭＳ Ｐゴシック" pitchFamily="50" charset="-128"/>
                      </a:endParaRP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50" charset="-128"/>
                        </a:rPr>
                        <a:t>Design</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2017</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5</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0.14</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pitchFamily="34" charset="0"/>
                          <a:ea typeface="ＭＳ Ｐゴシック" pitchFamily="50" charset="-128"/>
                        </a:rPr>
                        <a:t>60,000 </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ja-JP" sz="1800" b="0" i="0" u="none" strike="noStrike" cap="none" normalizeH="0" baseline="0" smtClean="0">
                          <a:ln>
                            <a:noFill/>
                          </a:ln>
                          <a:solidFill>
                            <a:srgbClr val="000000"/>
                          </a:solidFill>
                          <a:effectLst/>
                          <a:latin typeface="Arial" pitchFamily="34" charset="0"/>
                          <a:ea typeface="ＭＳ Ｐゴシック" pitchFamily="50" charset="-128"/>
                        </a:rPr>
                        <a:t>9</a:t>
                      </a:r>
                      <a:endParaRPr kumimoji="0" lang="en-US" sz="1800" b="0" i="0" u="none" strike="noStrike" cap="none" normalizeH="0" baseline="0" smtClean="0">
                        <a:ln>
                          <a:noFill/>
                        </a:ln>
                        <a:solidFill>
                          <a:srgbClr val="000000"/>
                        </a:solidFill>
                        <a:effectLst/>
                        <a:latin typeface="Arial" pitchFamily="34" charset="0"/>
                        <a:ea typeface="ＭＳ Ｐゴシック" pitchFamily="50" charset="-128"/>
                      </a:endParaRPr>
                    </a:p>
                  </a:txBody>
                  <a:tcPr marL="91452" marR="91452" marT="45719" marB="45719"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r>
              <a:tr h="1066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50" charset="-128"/>
                        </a:rPr>
                        <a:t>JEM-EUSO (highest energies)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50" charset="-128"/>
                        </a:rPr>
                        <a:t>Tilted mode 35°</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000000"/>
                        </a:solidFill>
                        <a:effectLst/>
                        <a:latin typeface="Arial" pitchFamily="34" charset="0"/>
                        <a:ea typeface="ＭＳ Ｐゴシック" pitchFamily="50" charset="-128"/>
                      </a:endParaRPr>
                    </a:p>
                  </a:txBody>
                  <a:tcPr marL="91452" marR="91452" marT="45719" marB="45719"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1,500,000</a:t>
                      </a:r>
                      <a:endParaRPr kumimoji="0" lang="en-US" sz="1400" b="0" i="0" u="none" strike="noStrike" cap="none" normalizeH="0" baseline="0" smtClean="0">
                        <a:ln>
                          <a:noFill/>
                        </a:ln>
                        <a:solidFill>
                          <a:srgbClr val="000000"/>
                        </a:solidFill>
                        <a:effectLst/>
                        <a:latin typeface="Arial" pitchFamily="34" charset="0"/>
                        <a:ea typeface="ＭＳ Ｐゴシック" pitchFamily="50" charset="-128"/>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pitchFamily="34" charset="0"/>
                        <a:ea typeface="ＭＳ Ｐゴシック" pitchFamily="50" charset="-128"/>
                      </a:endParaRP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ＭＳ Ｐゴシック" pitchFamily="50" charset="-128"/>
                        </a:rPr>
                        <a:t>Design</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2017</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5</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34" charset="0"/>
                          <a:ea typeface="ＭＳ Ｐゴシック" pitchFamily="50" charset="-128"/>
                        </a:rPr>
                        <a:t>0.14</a:t>
                      </a: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ja-JP" sz="1600" b="0" i="0" u="none" strike="noStrike" cap="none" normalizeH="0" baseline="0" smtClean="0">
                          <a:ln>
                            <a:noFill/>
                          </a:ln>
                          <a:solidFill>
                            <a:srgbClr val="000000"/>
                          </a:solidFill>
                          <a:effectLst/>
                          <a:latin typeface="Arial" pitchFamily="34" charset="0"/>
                          <a:ea typeface="ＭＳ Ｐゴシック" pitchFamily="50" charset="-128"/>
                        </a:rPr>
                        <a:t>200,000</a:t>
                      </a:r>
                      <a:endParaRPr kumimoji="0" lang="en-US" sz="1600" b="0" i="0" u="none" strike="noStrike" cap="none" normalizeH="0" baseline="0" smtClean="0">
                        <a:ln>
                          <a:noFill/>
                        </a:ln>
                        <a:solidFill>
                          <a:srgbClr val="000000"/>
                        </a:solidFill>
                        <a:effectLst/>
                        <a:latin typeface="Arial" pitchFamily="34" charset="0"/>
                        <a:ea typeface="ＭＳ Ｐゴシック" pitchFamily="50" charset="-128"/>
                      </a:endParaRPr>
                    </a:p>
                  </a:txBody>
                  <a:tcPr marL="91452" marR="91452" marT="45719" marB="45719"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ja-JP" sz="1800" b="0" i="0" u="none" strike="noStrike" cap="none" normalizeH="0" baseline="0" smtClean="0">
                          <a:ln>
                            <a:noFill/>
                          </a:ln>
                          <a:solidFill>
                            <a:srgbClr val="000000"/>
                          </a:solidFill>
                          <a:effectLst/>
                          <a:latin typeface="Arial" pitchFamily="34" charset="0"/>
                          <a:ea typeface="ＭＳ Ｐゴシック" pitchFamily="50" charset="-128"/>
                        </a:rPr>
                        <a:t>28</a:t>
                      </a:r>
                      <a:endParaRPr kumimoji="0" lang="en-US" sz="1800" b="0" i="0" u="none" strike="noStrike" cap="none" normalizeH="0" baseline="0" smtClean="0">
                        <a:ln>
                          <a:noFill/>
                        </a:ln>
                        <a:solidFill>
                          <a:srgbClr val="000000"/>
                        </a:solidFill>
                        <a:effectLst/>
                        <a:latin typeface="Arial" pitchFamily="34" charset="0"/>
                        <a:ea typeface="ＭＳ Ｐゴシック" pitchFamily="50" charset="-128"/>
                      </a:endParaRPr>
                    </a:p>
                  </a:txBody>
                  <a:tcPr marL="91452" marR="91452" marT="45719" marB="45719"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r>
            </a:tbl>
          </a:graphicData>
        </a:graphic>
      </p:graphicFrame>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6350"/>
            <a:ext cx="8228013" cy="652463"/>
          </a:xfrm>
        </p:spPr>
        <p:txBody>
          <a:bodyPr lIns="0" tIns="0" rIns="0" bIns="0">
            <a:normAutofit fontScale="90000"/>
          </a:bodyPr>
          <a:lstStyle/>
          <a:p>
            <a:pPr defTabSz="449263" eaLnBrk="1" hangingPunct="1">
              <a:lnSpc>
                <a:spcPct val="104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ja-JP" b="1" smtClean="0">
                <a:ea typeface="ＭＳ Ｐゴシック" pitchFamily="50" charset="-128"/>
              </a:rPr>
              <a:t>Estimation of event statistics</a:t>
            </a:r>
          </a:p>
        </p:txBody>
      </p:sp>
      <p:sp>
        <p:nvSpPr>
          <p:cNvPr id="40963" name="Rectangle 3"/>
          <p:cNvSpPr>
            <a:spLocks noGrp="1" noChangeArrowheads="1"/>
          </p:cNvSpPr>
          <p:nvPr>
            <p:ph type="body" idx="1"/>
          </p:nvPr>
        </p:nvSpPr>
        <p:spPr>
          <a:xfrm>
            <a:off x="457200" y="685800"/>
            <a:ext cx="8228013" cy="2362200"/>
          </a:xfrm>
        </p:spPr>
        <p:txBody>
          <a:bodyPr lIns="0" tIns="0" rIns="0" bIns="0"/>
          <a:lstStyle/>
          <a:p>
            <a:pPr marL="431800" indent="-323850" defTabSz="449263" eaLnBrk="1" hangingPunct="1">
              <a:lnSpc>
                <a:spcPct val="104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ja-JP" sz="2800" smtClean="0">
                <a:ea typeface="ＭＳ Ｐゴシック" pitchFamily="50" charset="-128"/>
              </a:rPr>
              <a:t>Observational time 19% &amp; cloud-impact 70%</a:t>
            </a:r>
          </a:p>
          <a:p>
            <a:pPr marL="431800" indent="-323850" defTabSz="449263" eaLnBrk="1" hangingPunct="1">
              <a:lnSpc>
                <a:spcPct val="104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ja-JP" sz="2800" smtClean="0">
                <a:ea typeface="ＭＳ Ｐゴシック" pitchFamily="50" charset="-128"/>
              </a:rPr>
              <a:t>Incident spectrum assumed to Auger ICRC2011</a:t>
            </a:r>
            <a:endParaRPr lang="en-GB" altLang="ja-JP" sz="3600" smtClean="0">
              <a:ea typeface="ＭＳ Ｐゴシック" pitchFamily="50" charset="-128"/>
            </a:endParaRPr>
          </a:p>
          <a:p>
            <a:pPr marL="431800" indent="-323850" defTabSz="449263" eaLnBrk="1" hangingPunct="1">
              <a:lnSpc>
                <a:spcPct val="104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ja-JP" sz="2800" smtClean="0">
                <a:ea typeface="ＭＳ Ｐゴシック" pitchFamily="50" charset="-128"/>
              </a:rPr>
              <a:t>Recovery model (Medina Tanco) also tested</a:t>
            </a:r>
          </a:p>
        </p:txBody>
      </p:sp>
      <p:pic>
        <p:nvPicPr>
          <p:cNvPr id="40964" name="Picture 4"/>
          <p:cNvPicPr>
            <a:picLocks noChangeAspect="1" noChangeArrowheads="1"/>
          </p:cNvPicPr>
          <p:nvPr/>
        </p:nvPicPr>
        <p:blipFill>
          <a:blip r:embed="rId3" cstate="print"/>
          <a:srcRect/>
          <a:stretch>
            <a:fillRect/>
          </a:stretch>
        </p:blipFill>
        <p:spPr bwMode="auto">
          <a:xfrm>
            <a:off x="163513" y="3194050"/>
            <a:ext cx="4949825" cy="3282950"/>
          </a:xfrm>
          <a:prstGeom prst="rect">
            <a:avLst/>
          </a:prstGeom>
          <a:noFill/>
          <a:ln w="9525">
            <a:noFill/>
            <a:round/>
            <a:headEnd/>
            <a:tailEnd/>
          </a:ln>
        </p:spPr>
      </p:pic>
      <p:pic>
        <p:nvPicPr>
          <p:cNvPr id="40965" name="Picture 5"/>
          <p:cNvPicPr>
            <a:picLocks noChangeAspect="1" noChangeArrowheads="1"/>
          </p:cNvPicPr>
          <p:nvPr/>
        </p:nvPicPr>
        <p:blipFill>
          <a:blip r:embed="rId4" cstate="print"/>
          <a:srcRect/>
          <a:stretch>
            <a:fillRect/>
          </a:stretch>
        </p:blipFill>
        <p:spPr bwMode="auto">
          <a:xfrm>
            <a:off x="5029200" y="3200400"/>
            <a:ext cx="3194050" cy="2251075"/>
          </a:xfrm>
          <a:prstGeom prst="rect">
            <a:avLst/>
          </a:prstGeom>
          <a:noFill/>
          <a:ln w="9525">
            <a:noFill/>
            <a:round/>
            <a:headEnd/>
            <a:tailEnd/>
          </a:ln>
        </p:spPr>
      </p:pic>
      <p:sp>
        <p:nvSpPr>
          <p:cNvPr id="40966" name="Text Box 6"/>
          <p:cNvSpPr txBox="1">
            <a:spLocks noChangeArrowheads="1"/>
          </p:cNvSpPr>
          <p:nvPr/>
        </p:nvSpPr>
        <p:spPr bwMode="auto">
          <a:xfrm rot="2160000">
            <a:off x="6535738" y="4403725"/>
            <a:ext cx="1739900" cy="280988"/>
          </a:xfrm>
          <a:prstGeom prst="rect">
            <a:avLst/>
          </a:prstGeom>
          <a:noFill/>
          <a:ln w="9525">
            <a:noFill/>
            <a:round/>
            <a:headEnd/>
            <a:tailEnd/>
          </a:ln>
        </p:spPr>
        <p:txBody>
          <a:bodyPr wrap="none" lIns="81639" tIns="56853" rIns="81639" bIns="42452">
            <a:spAutoFit/>
          </a:bodyPr>
          <a:lstStyle/>
          <a:p>
            <a:pPr defTabSz="407988" hangingPunct="0">
              <a:lnSpc>
                <a:spcPct val="91000"/>
              </a:lnSpc>
              <a:buClr>
                <a:srgbClr val="000000"/>
              </a:buClr>
              <a:buSzPct val="100000"/>
              <a:buFont typeface="Times New Roman" pitchFamily="18" charset="0"/>
              <a:buNone/>
              <a:tabLst>
                <a:tab pos="657225" algn="l"/>
                <a:tab pos="1312863" algn="l"/>
                <a:tab pos="1970088" algn="l"/>
              </a:tabLst>
            </a:pPr>
            <a:r>
              <a:rPr lang="es-MX" altLang="ja-JP" sz="1300">
                <a:solidFill>
                  <a:srgbClr val="0000FF"/>
                </a:solidFill>
                <a:latin typeface="IPAMonaPGothic" pitchFamily="16" charset="0"/>
                <a:ea typeface="ＭＳ Ｐゴシック" pitchFamily="50" charset="-128"/>
              </a:rPr>
              <a:t>Auger without recovery</a:t>
            </a:r>
          </a:p>
        </p:txBody>
      </p:sp>
      <p:sp>
        <p:nvSpPr>
          <p:cNvPr id="40967" name="Text Box 7"/>
          <p:cNvSpPr txBox="1">
            <a:spLocks noChangeArrowheads="1"/>
          </p:cNvSpPr>
          <p:nvPr/>
        </p:nvSpPr>
        <p:spPr bwMode="auto">
          <a:xfrm rot="2160000">
            <a:off x="6972300" y="4173538"/>
            <a:ext cx="915988" cy="250825"/>
          </a:xfrm>
          <a:prstGeom prst="rect">
            <a:avLst/>
          </a:prstGeom>
          <a:noFill/>
          <a:ln w="9525">
            <a:noFill/>
            <a:round/>
            <a:headEnd/>
            <a:tailEnd/>
          </a:ln>
        </p:spPr>
        <p:txBody>
          <a:bodyPr wrap="none" lIns="81639" tIns="54795" rIns="81639" bIns="42452">
            <a:spAutoFit/>
          </a:bodyPr>
          <a:lstStyle/>
          <a:p>
            <a:pPr defTabSz="407988" hangingPunct="0">
              <a:lnSpc>
                <a:spcPct val="91000"/>
              </a:lnSpc>
              <a:buClr>
                <a:srgbClr val="000000"/>
              </a:buClr>
              <a:buSzPct val="100000"/>
              <a:buFont typeface="Times New Roman" pitchFamily="18" charset="0"/>
              <a:buNone/>
              <a:tabLst>
                <a:tab pos="657225" algn="l"/>
              </a:tabLst>
            </a:pPr>
            <a:r>
              <a:rPr lang="es-MX" altLang="ja-JP" sz="1100">
                <a:solidFill>
                  <a:srgbClr val="0000FF"/>
                </a:solidFill>
                <a:latin typeface="IPAMonaPGothic" pitchFamily="16" charset="0"/>
                <a:ea typeface="ＭＳ Ｐゴシック" pitchFamily="50" charset="-128"/>
              </a:rPr>
              <a:t>Auger + 20%</a:t>
            </a:r>
          </a:p>
        </p:txBody>
      </p:sp>
      <p:sp>
        <p:nvSpPr>
          <p:cNvPr id="40968" name="Text Box 8"/>
          <p:cNvSpPr txBox="1">
            <a:spLocks noChangeArrowheads="1"/>
          </p:cNvSpPr>
          <p:nvPr/>
        </p:nvSpPr>
        <p:spPr bwMode="auto">
          <a:xfrm rot="-540000">
            <a:off x="6956425" y="3783013"/>
            <a:ext cx="1528763" cy="280987"/>
          </a:xfrm>
          <a:prstGeom prst="rect">
            <a:avLst/>
          </a:prstGeom>
          <a:noFill/>
          <a:ln w="9525">
            <a:noFill/>
            <a:round/>
            <a:headEnd/>
            <a:tailEnd/>
          </a:ln>
        </p:spPr>
        <p:txBody>
          <a:bodyPr wrap="none" lIns="81639" tIns="56853" rIns="81639" bIns="42452">
            <a:spAutoFit/>
          </a:bodyPr>
          <a:lstStyle/>
          <a:p>
            <a:pPr defTabSz="407988" hangingPunct="0">
              <a:lnSpc>
                <a:spcPct val="91000"/>
              </a:lnSpc>
              <a:buClr>
                <a:srgbClr val="000000"/>
              </a:buClr>
              <a:buSzPct val="100000"/>
              <a:buFont typeface="Times New Roman" pitchFamily="18" charset="0"/>
              <a:buNone/>
              <a:tabLst>
                <a:tab pos="657225" algn="l"/>
                <a:tab pos="1312863" algn="l"/>
              </a:tabLst>
            </a:pPr>
            <a:r>
              <a:rPr lang="es-MX" altLang="ja-JP" sz="1300">
                <a:solidFill>
                  <a:srgbClr val="0000FF"/>
                </a:solidFill>
                <a:latin typeface="IPAMonaPGothic" pitchFamily="16" charset="0"/>
                <a:ea typeface="ＭＳ Ｐゴシック" pitchFamily="50" charset="-128"/>
              </a:rPr>
              <a:t>Auger with recovery</a:t>
            </a:r>
          </a:p>
        </p:txBody>
      </p:sp>
      <p:pic>
        <p:nvPicPr>
          <p:cNvPr id="40969" name="Picture 9"/>
          <p:cNvPicPr>
            <a:picLocks noChangeAspect="1" noChangeArrowheads="1"/>
          </p:cNvPicPr>
          <p:nvPr/>
        </p:nvPicPr>
        <p:blipFill>
          <a:blip r:embed="rId5" cstate="print"/>
          <a:srcRect/>
          <a:stretch>
            <a:fillRect/>
          </a:stretch>
        </p:blipFill>
        <p:spPr bwMode="auto">
          <a:xfrm>
            <a:off x="5121275" y="3944938"/>
            <a:ext cx="131763" cy="598487"/>
          </a:xfrm>
          <a:prstGeom prst="rect">
            <a:avLst/>
          </a:prstGeom>
          <a:noFill/>
          <a:ln w="9525">
            <a:noFill/>
            <a:round/>
            <a:headEnd/>
            <a:tailEnd/>
          </a:ln>
        </p:spPr>
      </p:pic>
      <p:pic>
        <p:nvPicPr>
          <p:cNvPr id="40970" name="Picture 10"/>
          <p:cNvPicPr>
            <a:picLocks noChangeAspect="1" noChangeArrowheads="1"/>
          </p:cNvPicPr>
          <p:nvPr/>
        </p:nvPicPr>
        <p:blipFill>
          <a:blip r:embed="rId6" cstate="print"/>
          <a:srcRect/>
          <a:stretch>
            <a:fillRect/>
          </a:stretch>
        </p:blipFill>
        <p:spPr bwMode="auto">
          <a:xfrm>
            <a:off x="6684963" y="5370513"/>
            <a:ext cx="261937" cy="115887"/>
          </a:xfrm>
          <a:prstGeom prst="rect">
            <a:avLst/>
          </a:prstGeom>
          <a:noFill/>
          <a:ln w="9525">
            <a:noFill/>
            <a:round/>
            <a:headEnd/>
            <a:tailEnd/>
          </a:ln>
        </p:spPr>
      </p:pic>
      <p:sp>
        <p:nvSpPr>
          <p:cNvPr id="40971" name="Text Box 11"/>
          <p:cNvSpPr txBox="1">
            <a:spLocks noChangeArrowheads="1"/>
          </p:cNvSpPr>
          <p:nvPr/>
        </p:nvSpPr>
        <p:spPr bwMode="auto">
          <a:xfrm>
            <a:off x="5410200" y="5638800"/>
            <a:ext cx="3257550" cy="547688"/>
          </a:xfrm>
          <a:prstGeom prst="rect">
            <a:avLst/>
          </a:prstGeom>
          <a:noFill/>
          <a:ln w="9525">
            <a:noFill/>
            <a:round/>
            <a:headEnd/>
            <a:tailEnd/>
          </a:ln>
        </p:spPr>
        <p:txBody>
          <a:bodyPr lIns="81639" tIns="60968" rIns="81639" bIns="42452">
            <a:spAutoFit/>
          </a:bodyPr>
          <a:lstStyle/>
          <a:p>
            <a:pPr defTabSz="407988" hangingPunct="0">
              <a:lnSpc>
                <a:spcPct val="91000"/>
              </a:lnSpc>
              <a:buClr>
                <a:srgbClr val="000000"/>
              </a:buClr>
              <a:buSzPct val="100000"/>
              <a:buFont typeface="Times New Roman" pitchFamily="18" charset="0"/>
              <a:buNone/>
              <a:tabLst>
                <a:tab pos="657225" algn="l"/>
                <a:tab pos="1312863" algn="l"/>
                <a:tab pos="1970088" algn="l"/>
                <a:tab pos="2627313" algn="l"/>
              </a:tabLst>
            </a:pPr>
            <a:r>
              <a:rPr lang="es-MX" altLang="ja-JP" sz="1600">
                <a:solidFill>
                  <a:srgbClr val="0000FF"/>
                </a:solidFill>
                <a:latin typeface="IPAMonaPGothic" pitchFamily="16" charset="0"/>
                <a:ea typeface="ＭＳ Ｐゴシック" pitchFamily="50" charset="-128"/>
              </a:rPr>
              <a:t>If actual spectrum were Auger without recovery</a:t>
            </a:r>
          </a:p>
        </p:txBody>
      </p:sp>
      <p:pic>
        <p:nvPicPr>
          <p:cNvPr id="40972" name="Picture 12"/>
          <p:cNvPicPr>
            <a:picLocks noChangeAspect="1" noChangeArrowheads="1"/>
          </p:cNvPicPr>
          <p:nvPr/>
        </p:nvPicPr>
        <p:blipFill>
          <a:blip r:embed="rId7" cstate="print"/>
          <a:srcRect/>
          <a:stretch>
            <a:fillRect/>
          </a:stretch>
        </p:blipFill>
        <p:spPr bwMode="auto">
          <a:xfrm>
            <a:off x="7772400" y="4105275"/>
            <a:ext cx="1219200" cy="3905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1588" y="731838"/>
            <a:ext cx="9142412" cy="5359400"/>
          </a:xfrm>
          <a:prstGeom prst="rect">
            <a:avLst/>
          </a:prstGeom>
          <a:noFill/>
          <a:ln w="9525">
            <a:noFill/>
            <a:round/>
            <a:headEnd/>
            <a:tailEnd/>
          </a:ln>
        </p:spPr>
      </p:pic>
      <p:pic>
        <p:nvPicPr>
          <p:cNvPr id="41987" name="Picture 3"/>
          <p:cNvPicPr>
            <a:picLocks noChangeAspect="1" noChangeArrowheads="1"/>
          </p:cNvPicPr>
          <p:nvPr/>
        </p:nvPicPr>
        <p:blipFill>
          <a:blip r:embed="rId4" cstate="print"/>
          <a:srcRect/>
          <a:stretch>
            <a:fillRect/>
          </a:stretch>
        </p:blipFill>
        <p:spPr bwMode="auto">
          <a:xfrm>
            <a:off x="6172200" y="1233488"/>
            <a:ext cx="2962275" cy="2195512"/>
          </a:xfrm>
          <a:prstGeom prst="rect">
            <a:avLst/>
          </a:prstGeom>
          <a:noFill/>
          <a:ln w="9525">
            <a:noFill/>
            <a:round/>
            <a:headEnd/>
            <a:tailEnd/>
          </a:ln>
        </p:spPr>
      </p:pic>
      <p:sp>
        <p:nvSpPr>
          <p:cNvPr id="41988" name="Text Box 4"/>
          <p:cNvSpPr txBox="1">
            <a:spLocks noChangeArrowheads="1"/>
          </p:cNvSpPr>
          <p:nvPr/>
        </p:nvSpPr>
        <p:spPr bwMode="auto">
          <a:xfrm>
            <a:off x="6076950" y="1295400"/>
            <a:ext cx="1085850" cy="641350"/>
          </a:xfrm>
          <a:prstGeom prst="rect">
            <a:avLst/>
          </a:prstGeom>
          <a:noFill/>
          <a:ln w="9525">
            <a:noFill/>
            <a:miter lim="800000"/>
            <a:headEnd/>
            <a:tailEnd/>
          </a:ln>
        </p:spPr>
        <p:txBody>
          <a:bodyPr wrap="none">
            <a:spAutoFit/>
          </a:bodyPr>
          <a:lstStyle/>
          <a:p>
            <a:r>
              <a:rPr lang="it-IT" altLang="ja-JP" b="1">
                <a:solidFill>
                  <a:srgbClr val="3366FF"/>
                </a:solidFill>
                <a:ea typeface="ＭＳ Ｐゴシック" pitchFamily="50" charset="-128"/>
              </a:rPr>
              <a:t>Full FoV</a:t>
            </a:r>
          </a:p>
          <a:p>
            <a:r>
              <a:rPr lang="it-IT" altLang="ja-JP" b="1">
                <a:solidFill>
                  <a:srgbClr val="3366FF"/>
                </a:solidFill>
                <a:ea typeface="ＭＳ Ｐゴシック" pitchFamily="50" charset="-128"/>
              </a:rPr>
              <a:t>&amp; all </a:t>
            </a:r>
            <a:r>
              <a:rPr lang="it-IT" altLang="ja-JP" b="1">
                <a:solidFill>
                  <a:srgbClr val="3366FF"/>
                </a:solidFill>
                <a:latin typeface="Symbol" pitchFamily="18" charset="2"/>
                <a:ea typeface="ＭＳ Ｐゴシック" pitchFamily="50" charset="-128"/>
              </a:rPr>
              <a:t>q</a:t>
            </a:r>
            <a:endParaRPr lang="en-US" altLang="ja-JP" b="1">
              <a:solidFill>
                <a:srgbClr val="3366FF"/>
              </a:solidFill>
              <a:latin typeface="Symbol" pitchFamily="18" charset="2"/>
              <a:ea typeface="ＭＳ Ｐゴシック" pitchFamily="50" charset="-128"/>
            </a:endParaRPr>
          </a:p>
        </p:txBody>
      </p:sp>
      <p:sp>
        <p:nvSpPr>
          <p:cNvPr id="41989" name="Text Box 5"/>
          <p:cNvSpPr txBox="1">
            <a:spLocks noChangeArrowheads="1"/>
          </p:cNvSpPr>
          <p:nvPr/>
        </p:nvSpPr>
        <p:spPr bwMode="auto">
          <a:xfrm>
            <a:off x="7339013" y="1908175"/>
            <a:ext cx="1257300" cy="641350"/>
          </a:xfrm>
          <a:prstGeom prst="rect">
            <a:avLst/>
          </a:prstGeom>
          <a:noFill/>
          <a:ln w="9525">
            <a:noFill/>
            <a:miter lim="800000"/>
            <a:headEnd/>
            <a:tailEnd/>
          </a:ln>
        </p:spPr>
        <p:txBody>
          <a:bodyPr wrap="none">
            <a:spAutoFit/>
          </a:bodyPr>
          <a:lstStyle/>
          <a:p>
            <a:r>
              <a:rPr lang="it-IT" altLang="ja-JP" b="1">
                <a:solidFill>
                  <a:srgbClr val="FF3300"/>
                </a:solidFill>
                <a:ea typeface="ＭＳ Ｐゴシック" pitchFamily="50" charset="-128"/>
              </a:rPr>
              <a:t>R&lt;150 km</a:t>
            </a:r>
          </a:p>
          <a:p>
            <a:r>
              <a:rPr lang="it-IT" altLang="ja-JP" b="1">
                <a:solidFill>
                  <a:srgbClr val="FF3300"/>
                </a:solidFill>
                <a:ea typeface="ＭＳ Ｐゴシック" pitchFamily="50" charset="-128"/>
              </a:rPr>
              <a:t>&amp; </a:t>
            </a:r>
            <a:r>
              <a:rPr lang="it-IT" altLang="ja-JP" b="1">
                <a:solidFill>
                  <a:srgbClr val="FF3300"/>
                </a:solidFill>
                <a:latin typeface="Symbol" pitchFamily="18" charset="2"/>
                <a:ea typeface="ＭＳ Ｐゴシック" pitchFamily="50" charset="-128"/>
              </a:rPr>
              <a:t>q </a:t>
            </a:r>
            <a:r>
              <a:rPr lang="it-IT" altLang="ja-JP" b="1">
                <a:solidFill>
                  <a:srgbClr val="FF3300"/>
                </a:solidFill>
                <a:ea typeface="ＭＳ Ｐゴシック" pitchFamily="50" charset="-128"/>
              </a:rPr>
              <a:t>&gt; 60</a:t>
            </a:r>
            <a:r>
              <a:rPr lang="it-IT" altLang="ja-JP" b="1">
                <a:solidFill>
                  <a:srgbClr val="FF3300"/>
                </a:solidFill>
                <a:ea typeface="ＭＳ Ｐゴシック" pitchFamily="50" charset="-128"/>
                <a:sym typeface="Symbol" pitchFamily="18" charset="2"/>
              </a:rPr>
              <a:t></a:t>
            </a:r>
            <a:endParaRPr lang="en-US" altLang="ja-JP" b="1">
              <a:solidFill>
                <a:srgbClr val="FF3300"/>
              </a:solidFill>
              <a:ea typeface="ＭＳ Ｐゴシック" pitchFamily="50" charset="-128"/>
            </a:endParaRPr>
          </a:p>
        </p:txBody>
      </p:sp>
      <p:sp>
        <p:nvSpPr>
          <p:cNvPr id="41990" name="Line 6"/>
          <p:cNvSpPr>
            <a:spLocks noChangeShapeType="1"/>
          </p:cNvSpPr>
          <p:nvPr/>
        </p:nvSpPr>
        <p:spPr bwMode="auto">
          <a:xfrm flipH="1">
            <a:off x="4953000" y="1676400"/>
            <a:ext cx="1219200" cy="1143000"/>
          </a:xfrm>
          <a:prstGeom prst="line">
            <a:avLst/>
          </a:prstGeom>
          <a:noFill/>
          <a:ln w="28575">
            <a:solidFill>
              <a:srgbClr val="3366FF"/>
            </a:solidFill>
            <a:round/>
            <a:headEnd/>
            <a:tailEnd type="triangle" w="med" len="med"/>
          </a:ln>
        </p:spPr>
        <p:txBody>
          <a:bodyPr/>
          <a:lstStyle/>
          <a:p>
            <a:endParaRPr lang="ja-JP" altLang="en-US"/>
          </a:p>
        </p:txBody>
      </p:sp>
      <p:sp>
        <p:nvSpPr>
          <p:cNvPr id="41991" name="Line 7"/>
          <p:cNvSpPr>
            <a:spLocks noChangeShapeType="1"/>
          </p:cNvSpPr>
          <p:nvPr/>
        </p:nvSpPr>
        <p:spPr bwMode="auto">
          <a:xfrm flipH="1">
            <a:off x="4724400" y="2209800"/>
            <a:ext cx="2667000" cy="1524000"/>
          </a:xfrm>
          <a:prstGeom prst="line">
            <a:avLst/>
          </a:prstGeom>
          <a:noFill/>
          <a:ln w="28575">
            <a:solidFill>
              <a:srgbClr val="FF3300"/>
            </a:solidFill>
            <a:round/>
            <a:headEnd/>
            <a:tailEnd type="triangle" w="med" len="med"/>
          </a:ln>
        </p:spPr>
        <p:txBody>
          <a:bodyPr/>
          <a:lstStyle/>
          <a:p>
            <a:endParaRPr lang="ja-JP" altLang="en-US"/>
          </a:p>
        </p:txBody>
      </p:sp>
      <p:pic>
        <p:nvPicPr>
          <p:cNvPr id="41992" name="Picture 8"/>
          <p:cNvPicPr>
            <a:picLocks noChangeAspect="1" noChangeArrowheads="1"/>
          </p:cNvPicPr>
          <p:nvPr/>
        </p:nvPicPr>
        <p:blipFill>
          <a:blip r:embed="rId5" cstate="print"/>
          <a:srcRect/>
          <a:stretch>
            <a:fillRect/>
          </a:stretch>
        </p:blipFill>
        <p:spPr bwMode="auto">
          <a:xfrm>
            <a:off x="914400" y="4572000"/>
            <a:ext cx="2962275" cy="2195513"/>
          </a:xfrm>
          <a:prstGeom prst="rect">
            <a:avLst/>
          </a:prstGeom>
          <a:noFill/>
          <a:ln w="9525">
            <a:noFill/>
            <a:round/>
            <a:headEnd/>
            <a:tailEnd/>
          </a:ln>
        </p:spPr>
      </p:pic>
      <p:sp>
        <p:nvSpPr>
          <p:cNvPr id="41993" name="Text Box 9"/>
          <p:cNvSpPr txBox="1">
            <a:spLocks noChangeArrowheads="1"/>
          </p:cNvSpPr>
          <p:nvPr/>
        </p:nvSpPr>
        <p:spPr bwMode="auto">
          <a:xfrm>
            <a:off x="2057400" y="5791200"/>
            <a:ext cx="1131888" cy="641350"/>
          </a:xfrm>
          <a:prstGeom prst="rect">
            <a:avLst/>
          </a:prstGeom>
          <a:solidFill>
            <a:schemeClr val="bg1"/>
          </a:solidFill>
          <a:ln w="9525">
            <a:noFill/>
            <a:miter lim="800000"/>
            <a:headEnd/>
            <a:tailEnd/>
          </a:ln>
        </p:spPr>
        <p:txBody>
          <a:bodyPr wrap="none">
            <a:spAutoFit/>
          </a:bodyPr>
          <a:lstStyle/>
          <a:p>
            <a:r>
              <a:rPr lang="it-IT" altLang="ja-JP" b="1">
                <a:solidFill>
                  <a:srgbClr val="2ADA7E"/>
                </a:solidFill>
                <a:ea typeface="ＭＳ Ｐゴシック" pitchFamily="50" charset="-128"/>
              </a:rPr>
              <a:t>R&lt;60 km</a:t>
            </a:r>
          </a:p>
          <a:p>
            <a:r>
              <a:rPr lang="it-IT" altLang="ja-JP" b="1">
                <a:solidFill>
                  <a:srgbClr val="2ADA7E"/>
                </a:solidFill>
                <a:ea typeface="ＭＳ Ｐゴシック" pitchFamily="50" charset="-128"/>
              </a:rPr>
              <a:t>&amp; </a:t>
            </a:r>
            <a:r>
              <a:rPr lang="it-IT" altLang="ja-JP" b="1">
                <a:solidFill>
                  <a:srgbClr val="2ADA7E"/>
                </a:solidFill>
                <a:latin typeface="Symbol" pitchFamily="18" charset="2"/>
                <a:ea typeface="ＭＳ Ｐゴシック" pitchFamily="50" charset="-128"/>
              </a:rPr>
              <a:t>q </a:t>
            </a:r>
            <a:r>
              <a:rPr lang="it-IT" altLang="ja-JP" b="1">
                <a:solidFill>
                  <a:srgbClr val="2ADA7E"/>
                </a:solidFill>
                <a:ea typeface="ＭＳ Ｐゴシック" pitchFamily="50" charset="-128"/>
              </a:rPr>
              <a:t>&gt; 60</a:t>
            </a:r>
            <a:r>
              <a:rPr lang="it-IT" altLang="ja-JP" b="1">
                <a:solidFill>
                  <a:srgbClr val="2ADA7E"/>
                </a:solidFill>
                <a:ea typeface="ＭＳ Ｐゴシック" pitchFamily="50" charset="-128"/>
                <a:sym typeface="Symbol" pitchFamily="18" charset="2"/>
              </a:rPr>
              <a:t></a:t>
            </a:r>
            <a:endParaRPr lang="en-US" altLang="ja-JP" b="1">
              <a:solidFill>
                <a:srgbClr val="2ADA7E"/>
              </a:solidFill>
              <a:ea typeface="ＭＳ Ｐゴシック" pitchFamily="50" charset="-128"/>
            </a:endParaRPr>
          </a:p>
        </p:txBody>
      </p:sp>
      <p:sp>
        <p:nvSpPr>
          <p:cNvPr id="41994" name="Line 10"/>
          <p:cNvSpPr>
            <a:spLocks noChangeShapeType="1"/>
          </p:cNvSpPr>
          <p:nvPr/>
        </p:nvSpPr>
        <p:spPr bwMode="auto">
          <a:xfrm flipV="1">
            <a:off x="2667000" y="4191000"/>
            <a:ext cx="381000" cy="1295400"/>
          </a:xfrm>
          <a:prstGeom prst="line">
            <a:avLst/>
          </a:prstGeom>
          <a:noFill/>
          <a:ln w="28575">
            <a:solidFill>
              <a:srgbClr val="2ADA7E"/>
            </a:solidFill>
            <a:round/>
            <a:headEnd/>
            <a:tailEnd type="triangle" w="med" len="med"/>
          </a:ln>
        </p:spPr>
        <p:txBody>
          <a:bodyPr/>
          <a:lstStyle/>
          <a:p>
            <a:endParaRPr lang="ja-JP" altLang="en-US"/>
          </a:p>
        </p:txBody>
      </p:sp>
      <p:sp>
        <p:nvSpPr>
          <p:cNvPr id="41995" name="Text Box 11"/>
          <p:cNvSpPr txBox="1">
            <a:spLocks noChangeArrowheads="1"/>
          </p:cNvSpPr>
          <p:nvPr/>
        </p:nvSpPr>
        <p:spPr bwMode="auto">
          <a:xfrm>
            <a:off x="404813" y="76200"/>
            <a:ext cx="8358187" cy="519113"/>
          </a:xfrm>
          <a:prstGeom prst="rect">
            <a:avLst/>
          </a:prstGeom>
          <a:noFill/>
          <a:ln w="9525">
            <a:noFill/>
            <a:miter lim="800000"/>
            <a:headEnd/>
            <a:tailEnd/>
          </a:ln>
        </p:spPr>
        <p:txBody>
          <a:bodyPr wrap="none">
            <a:spAutoFit/>
          </a:bodyPr>
          <a:lstStyle/>
          <a:p>
            <a:r>
              <a:rPr lang="it-IT" altLang="ja-JP" sz="2800" b="1">
                <a:ea typeface="ＭＳ Ｐゴシック" pitchFamily="50" charset="-128"/>
              </a:rPr>
              <a:t>Expected number of events in 1 year data taking</a:t>
            </a:r>
            <a:endParaRPr lang="en-US" altLang="ja-JP" sz="2800" b="1">
              <a:ea typeface="ＭＳ Ｐゴシック" pitchFamily="50" charset="-128"/>
            </a:endParaRPr>
          </a:p>
        </p:txBody>
      </p:sp>
      <p:sp>
        <p:nvSpPr>
          <p:cNvPr id="41996" name="Line 12"/>
          <p:cNvSpPr>
            <a:spLocks noChangeShapeType="1"/>
          </p:cNvSpPr>
          <p:nvPr/>
        </p:nvSpPr>
        <p:spPr bwMode="auto">
          <a:xfrm>
            <a:off x="7086600" y="4038600"/>
            <a:ext cx="609600" cy="0"/>
          </a:xfrm>
          <a:prstGeom prst="line">
            <a:avLst/>
          </a:prstGeom>
          <a:noFill/>
          <a:ln w="38100">
            <a:solidFill>
              <a:schemeClr val="accent2"/>
            </a:solidFill>
            <a:round/>
            <a:headEnd/>
            <a:tailEnd/>
          </a:ln>
        </p:spPr>
        <p:txBody>
          <a:bodyPr/>
          <a:lstStyle/>
          <a:p>
            <a:endParaRPr lang="ja-JP" altLang="en-US"/>
          </a:p>
        </p:txBody>
      </p:sp>
      <p:sp>
        <p:nvSpPr>
          <p:cNvPr id="41997" name="Line 13"/>
          <p:cNvSpPr>
            <a:spLocks noChangeShapeType="1"/>
          </p:cNvSpPr>
          <p:nvPr/>
        </p:nvSpPr>
        <p:spPr bwMode="auto">
          <a:xfrm>
            <a:off x="7086600" y="4191000"/>
            <a:ext cx="609600" cy="0"/>
          </a:xfrm>
          <a:prstGeom prst="line">
            <a:avLst/>
          </a:prstGeom>
          <a:noFill/>
          <a:ln w="38100">
            <a:solidFill>
              <a:srgbClr val="FF3300"/>
            </a:solidFill>
            <a:round/>
            <a:headEnd/>
            <a:tailEnd/>
          </a:ln>
        </p:spPr>
        <p:txBody>
          <a:bodyPr/>
          <a:lstStyle/>
          <a:p>
            <a:endParaRPr lang="ja-JP" altLang="en-US"/>
          </a:p>
        </p:txBody>
      </p:sp>
      <p:sp>
        <p:nvSpPr>
          <p:cNvPr id="41998" name="Line 14"/>
          <p:cNvSpPr>
            <a:spLocks noChangeShapeType="1"/>
          </p:cNvSpPr>
          <p:nvPr/>
        </p:nvSpPr>
        <p:spPr bwMode="auto">
          <a:xfrm>
            <a:off x="7086600" y="4343400"/>
            <a:ext cx="609600" cy="0"/>
          </a:xfrm>
          <a:prstGeom prst="line">
            <a:avLst/>
          </a:prstGeom>
          <a:noFill/>
          <a:ln w="38100">
            <a:solidFill>
              <a:srgbClr val="2ADA7E"/>
            </a:solidFill>
            <a:round/>
            <a:headEnd/>
            <a:tailEnd/>
          </a:ln>
        </p:spPr>
        <p:txBody>
          <a:bodyPr/>
          <a:lstStyle/>
          <a:p>
            <a:endParaRPr lang="ja-JP" altLang="en-US"/>
          </a:p>
        </p:txBody>
      </p:sp>
      <p:sp>
        <p:nvSpPr>
          <p:cNvPr id="41999" name="Text Box 15"/>
          <p:cNvSpPr txBox="1">
            <a:spLocks noChangeArrowheads="1"/>
          </p:cNvSpPr>
          <p:nvPr/>
        </p:nvSpPr>
        <p:spPr bwMode="auto">
          <a:xfrm>
            <a:off x="7696200" y="3973513"/>
            <a:ext cx="1511300" cy="396875"/>
          </a:xfrm>
          <a:prstGeom prst="rect">
            <a:avLst/>
          </a:prstGeom>
          <a:noFill/>
          <a:ln w="9525">
            <a:noFill/>
            <a:miter lim="800000"/>
            <a:headEnd/>
            <a:tailEnd/>
          </a:ln>
        </p:spPr>
        <p:txBody>
          <a:bodyPr wrap="none">
            <a:spAutoFit/>
          </a:bodyPr>
          <a:lstStyle/>
          <a:p>
            <a:r>
              <a:rPr lang="it-IT" altLang="ja-JP" sz="2000" b="1">
                <a:ea typeface="ＭＳ Ｐゴシック" pitchFamily="50" charset="-128"/>
              </a:rPr>
              <a:t>JEM-EUSO</a:t>
            </a:r>
            <a:endParaRPr lang="en-US" altLang="ja-JP" sz="2000" b="1">
              <a:ea typeface="ＭＳ Ｐゴシック" pitchFamily="50" charset="-128"/>
            </a:endParaRPr>
          </a:p>
        </p:txBody>
      </p:sp>
      <p:sp>
        <p:nvSpPr>
          <p:cNvPr id="42000" name="Text Box 16"/>
          <p:cNvSpPr txBox="1">
            <a:spLocks noChangeArrowheads="1"/>
          </p:cNvSpPr>
          <p:nvPr/>
        </p:nvSpPr>
        <p:spPr bwMode="auto">
          <a:xfrm>
            <a:off x="7162800" y="4506913"/>
            <a:ext cx="1136650" cy="396875"/>
          </a:xfrm>
          <a:prstGeom prst="rect">
            <a:avLst/>
          </a:prstGeom>
          <a:noFill/>
          <a:ln w="9525">
            <a:noFill/>
            <a:miter lim="800000"/>
            <a:headEnd/>
            <a:tailEnd/>
          </a:ln>
        </p:spPr>
        <p:txBody>
          <a:bodyPr wrap="none">
            <a:spAutoFit/>
          </a:bodyPr>
          <a:lstStyle/>
          <a:p>
            <a:r>
              <a:rPr lang="en-US" altLang="ja-JP" sz="2000">
                <a:solidFill>
                  <a:srgbClr val="FF00FF"/>
                </a:solidFill>
                <a:ea typeface="ＭＳ Ｐゴシック" pitchFamily="50" charset="-128"/>
              </a:rPr>
              <a:t>●</a:t>
            </a:r>
            <a:r>
              <a:rPr lang="en-US" altLang="ja-JP">
                <a:ea typeface="ＭＳ Ｐゴシック" pitchFamily="50" charset="-128"/>
              </a:rPr>
              <a:t> </a:t>
            </a:r>
            <a:r>
              <a:rPr lang="en-US" altLang="ja-JP" sz="2000" b="1">
                <a:solidFill>
                  <a:srgbClr val="FF00FF"/>
                </a:solidFill>
                <a:ea typeface="ＭＳ Ｐゴシック" pitchFamily="50" charset="-128"/>
              </a:rPr>
              <a:t>Auger</a:t>
            </a:r>
          </a:p>
        </p:txBody>
      </p:sp>
      <p:sp>
        <p:nvSpPr>
          <p:cNvPr id="42001" name="Text Box 17"/>
          <p:cNvSpPr txBox="1">
            <a:spLocks noChangeArrowheads="1"/>
          </p:cNvSpPr>
          <p:nvPr/>
        </p:nvSpPr>
        <p:spPr bwMode="auto">
          <a:xfrm>
            <a:off x="7162800" y="4860925"/>
            <a:ext cx="741363" cy="396875"/>
          </a:xfrm>
          <a:prstGeom prst="rect">
            <a:avLst/>
          </a:prstGeom>
          <a:noFill/>
          <a:ln w="9525">
            <a:noFill/>
            <a:miter lim="800000"/>
            <a:headEnd/>
            <a:tailEnd/>
          </a:ln>
        </p:spPr>
        <p:txBody>
          <a:bodyPr wrap="none">
            <a:spAutoFit/>
          </a:bodyPr>
          <a:lstStyle/>
          <a:p>
            <a:r>
              <a:rPr lang="en-US" altLang="ja-JP" sz="2000">
                <a:solidFill>
                  <a:srgbClr val="FF3300"/>
                </a:solidFill>
                <a:ea typeface="ＭＳ Ｐゴシック" pitchFamily="50" charset="-128"/>
              </a:rPr>
              <a:t>●</a:t>
            </a:r>
            <a:r>
              <a:rPr lang="en-US" altLang="ja-JP">
                <a:solidFill>
                  <a:srgbClr val="FF3300"/>
                </a:solidFill>
                <a:ea typeface="ＭＳ Ｐゴシック" pitchFamily="50" charset="-128"/>
              </a:rPr>
              <a:t> </a:t>
            </a:r>
            <a:r>
              <a:rPr lang="en-US" altLang="ja-JP" sz="2000" b="1">
                <a:solidFill>
                  <a:srgbClr val="FF3300"/>
                </a:solidFill>
                <a:ea typeface="ＭＳ Ｐゴシック" pitchFamily="50" charset="-128"/>
              </a:rPr>
              <a:t>TA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588" y="0"/>
            <a:ext cx="9144001" cy="1063625"/>
          </a:xfrm>
          <a:prstGeom prst="rect">
            <a:avLst/>
          </a:prstGeom>
          <a:noFill/>
          <a:ln w="9525">
            <a:noFill/>
            <a:round/>
            <a:headEnd/>
            <a:tailEnd/>
          </a:ln>
        </p:spPr>
        <p:txBody>
          <a:bodyPr lIns="0" tIns="0" rIns="0" bIns="0" anchor="ctr"/>
          <a:lstStyle/>
          <a:p>
            <a:pPr algn="ctr" defTabSz="407988" hangingPunct="0">
              <a:lnSpc>
                <a:spcPct val="104000"/>
              </a:lnSpc>
              <a:buClr>
                <a:srgbClr val="000000"/>
              </a:buClr>
              <a:buSzPct val="100000"/>
              <a:buFont typeface="Times New Roman" pitchFamily="18" charset="0"/>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pPr>
            <a:r>
              <a:rPr lang="en-GB" altLang="ja-JP" sz="3600" b="1">
                <a:solidFill>
                  <a:srgbClr val="000000"/>
                </a:solidFill>
                <a:ea typeface="ＭＳ Ｐゴシック" pitchFamily="50" charset="-128"/>
              </a:rPr>
              <a:t>Expected number of events 5 years (&gt;E)</a:t>
            </a:r>
            <a:r>
              <a:rPr lang="ar-SA" altLang="ja-JP" sz="3600" b="1">
                <a:solidFill>
                  <a:srgbClr val="000000"/>
                </a:solidFill>
              </a:rPr>
              <a:t>‏</a:t>
            </a:r>
            <a:endParaRPr lang="en-GB" altLang="ja-JP" sz="3600" b="1">
              <a:solidFill>
                <a:srgbClr val="000000"/>
              </a:solidFill>
              <a:ea typeface="ＭＳ Ｐゴシック" pitchFamily="50" charset="-128"/>
            </a:endParaRPr>
          </a:p>
        </p:txBody>
      </p:sp>
      <p:pic>
        <p:nvPicPr>
          <p:cNvPr id="43011" name="Picture 3"/>
          <p:cNvPicPr>
            <a:picLocks noChangeAspect="1" noChangeArrowheads="1"/>
          </p:cNvPicPr>
          <p:nvPr/>
        </p:nvPicPr>
        <p:blipFill>
          <a:blip r:embed="rId3" cstate="print"/>
          <a:srcRect/>
          <a:stretch>
            <a:fillRect/>
          </a:stretch>
        </p:blipFill>
        <p:spPr bwMode="auto">
          <a:xfrm>
            <a:off x="200025" y="1219200"/>
            <a:ext cx="8791575" cy="5154613"/>
          </a:xfrm>
          <a:prstGeom prst="rect">
            <a:avLst/>
          </a:prstGeom>
          <a:noFill/>
          <a:ln w="9525">
            <a:noFill/>
            <a:round/>
            <a:headEnd/>
            <a:tailEnd/>
          </a:ln>
        </p:spPr>
      </p:pic>
      <p:sp>
        <p:nvSpPr>
          <p:cNvPr id="43012" name="Text Box 4"/>
          <p:cNvSpPr txBox="1">
            <a:spLocks noChangeArrowheads="1"/>
          </p:cNvSpPr>
          <p:nvPr/>
        </p:nvSpPr>
        <p:spPr bwMode="auto">
          <a:xfrm>
            <a:off x="1295400" y="4419600"/>
            <a:ext cx="3330575" cy="1190625"/>
          </a:xfrm>
          <a:prstGeom prst="rect">
            <a:avLst/>
          </a:prstGeom>
          <a:solidFill>
            <a:schemeClr val="bg1"/>
          </a:solidFill>
          <a:ln w="9525">
            <a:noFill/>
            <a:miter lim="800000"/>
            <a:headEnd/>
            <a:tailEnd/>
          </a:ln>
        </p:spPr>
        <p:txBody>
          <a:bodyPr>
            <a:spAutoFit/>
          </a:bodyPr>
          <a:lstStyle/>
          <a:p>
            <a:r>
              <a:rPr lang="it-IT" altLang="ja-JP" b="1">
                <a:solidFill>
                  <a:srgbClr val="FF00FF"/>
                </a:solidFill>
                <a:ea typeface="ＭＳ Ｐゴシック" pitchFamily="50" charset="-128"/>
              </a:rPr>
              <a:t>JEM-EUSO with recovery</a:t>
            </a:r>
          </a:p>
          <a:p>
            <a:r>
              <a:rPr lang="it-IT" altLang="ja-JP" b="1">
                <a:solidFill>
                  <a:schemeClr val="accent2"/>
                </a:solidFill>
                <a:ea typeface="ＭＳ Ｐゴシック" pitchFamily="50" charset="-128"/>
              </a:rPr>
              <a:t>JEM-EUSO without recovery</a:t>
            </a:r>
          </a:p>
          <a:p>
            <a:endParaRPr lang="it-IT" altLang="ja-JP" b="1">
              <a:solidFill>
                <a:schemeClr val="accent2"/>
              </a:solidFill>
              <a:ea typeface="ＭＳ Ｐゴシック" pitchFamily="50" charset="-128"/>
            </a:endParaRPr>
          </a:p>
          <a:p>
            <a:endParaRPr lang="en-US" altLang="ja-JP" b="1">
              <a:solidFill>
                <a:schemeClr val="accent2"/>
              </a:solidFill>
              <a:ea typeface="ＭＳ Ｐゴシック" pitchFamily="50" charset="-128"/>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Contents</a:t>
            </a:r>
            <a:endParaRPr kumimoji="1" lang="ja-JP" altLang="en-US" dirty="0"/>
          </a:p>
        </p:txBody>
      </p:sp>
      <p:sp>
        <p:nvSpPr>
          <p:cNvPr id="3" name="コンテンツ プレースホルダ 2"/>
          <p:cNvSpPr>
            <a:spLocks noGrp="1"/>
          </p:cNvSpPr>
          <p:nvPr>
            <p:ph idx="1"/>
          </p:nvPr>
        </p:nvSpPr>
        <p:spPr/>
        <p:txBody>
          <a:bodyPr>
            <a:normAutofit/>
          </a:bodyPr>
          <a:lstStyle/>
          <a:p>
            <a:pPr marL="514350" indent="-514350">
              <a:buFont typeface="+mj-lt"/>
              <a:buAutoNum type="arabicPeriod"/>
            </a:pPr>
            <a:r>
              <a:rPr kumimoji="1" lang="ja-JP" altLang="en-US" dirty="0" smtClean="0"/>
              <a:t>宇宙からのエアシャワー観測のアイデア歴史</a:t>
            </a:r>
            <a:endParaRPr kumimoji="1" lang="en-US" altLang="ja-JP" dirty="0" smtClean="0"/>
          </a:p>
          <a:p>
            <a:pPr marL="514350" indent="-514350">
              <a:buFont typeface="+mj-lt"/>
              <a:buAutoNum type="arabicPeriod"/>
            </a:pPr>
            <a:r>
              <a:rPr lang="ja-JP" altLang="en-US" dirty="0" smtClean="0"/>
              <a:t>何が違うのか：見下ろすのと見上げるのと</a:t>
            </a:r>
            <a:endParaRPr lang="en-US" altLang="ja-JP" dirty="0" smtClean="0"/>
          </a:p>
          <a:p>
            <a:pPr marL="514350" indent="-514350">
              <a:buFont typeface="+mj-lt"/>
              <a:buAutoNum type="arabicPeriod"/>
            </a:pPr>
            <a:r>
              <a:rPr lang="en-US" altLang="ja-JP" dirty="0" smtClean="0"/>
              <a:t>JEM-EUSO</a:t>
            </a:r>
            <a:r>
              <a:rPr lang="ja-JP" altLang="en-US" dirty="0" smtClean="0"/>
              <a:t>ミッション概要</a:t>
            </a:r>
            <a:endParaRPr lang="en-US" altLang="ja-JP" dirty="0" smtClean="0"/>
          </a:p>
          <a:p>
            <a:pPr marL="514350" indent="-514350">
              <a:buFont typeface="+mj-lt"/>
              <a:buAutoNum type="arabicPeriod"/>
            </a:pPr>
            <a:r>
              <a:rPr lang="ja-JP" altLang="en-US" dirty="0" smtClean="0">
                <a:solidFill>
                  <a:srgbClr val="FF0000"/>
                </a:solidFill>
              </a:rPr>
              <a:t>パスファインダーミッション</a:t>
            </a:r>
            <a:endParaRPr lang="en-US" altLang="ja-JP" dirty="0" smtClean="0">
              <a:solidFill>
                <a:srgbClr val="FF0000"/>
              </a:solidFill>
            </a:endParaRPr>
          </a:p>
          <a:p>
            <a:pPr marL="514350" indent="-514350">
              <a:buFont typeface="+mj-lt"/>
              <a:buAutoNum type="arabicPeriod"/>
            </a:pPr>
            <a:r>
              <a:rPr lang="ja-JP" altLang="en-US" dirty="0" smtClean="0"/>
              <a:t>ミッション状況とまとめ</a:t>
            </a:r>
            <a:endParaRPr lang="en-US" altLang="ja-JP"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パスファインダーミッション</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TUS (</a:t>
            </a:r>
            <a:r>
              <a:rPr kumimoji="1" lang="en-US" altLang="ja-JP" dirty="0" err="1" smtClean="0"/>
              <a:t>Lomonosov</a:t>
            </a:r>
            <a:r>
              <a:rPr kumimoji="1" lang="en-US" altLang="ja-JP" dirty="0" smtClean="0"/>
              <a:t> satellite: Russia)</a:t>
            </a:r>
          </a:p>
          <a:p>
            <a:r>
              <a:rPr lang="en-US" altLang="ja-JP" dirty="0" smtClean="0"/>
              <a:t>EUSO-BALLOON (France)</a:t>
            </a:r>
          </a:p>
          <a:p>
            <a:r>
              <a:rPr kumimoji="1" lang="en-US" altLang="ja-JP" dirty="0" smtClean="0"/>
              <a:t>TA-EUSO (</a:t>
            </a:r>
            <a:r>
              <a:rPr kumimoji="1" lang="ja-JP" altLang="en-US" dirty="0" smtClean="0"/>
              <a:t>日本</a:t>
            </a:r>
            <a:r>
              <a:rPr kumimoji="1" lang="en-US" altLang="ja-JP" dirty="0" smtClean="0"/>
              <a:t>)</a:t>
            </a:r>
          </a:p>
          <a:p>
            <a:r>
              <a:rPr lang="en-US" altLang="ja-JP" dirty="0" err="1" smtClean="0"/>
              <a:t>MicroUVT</a:t>
            </a:r>
            <a:r>
              <a:rPr lang="en-US" altLang="ja-JP" dirty="0" smtClean="0"/>
              <a:t> (</a:t>
            </a:r>
            <a:r>
              <a:rPr lang="ja-JP" altLang="en-US" dirty="0" smtClean="0"/>
              <a:t>日本</a:t>
            </a:r>
            <a:r>
              <a:rPr lang="en-US" altLang="ja-JP" dirty="0" smtClean="0"/>
              <a:t>)</a:t>
            </a:r>
            <a:endParaRPr kumimoji="1" lang="ja-JP" alt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TUS</a:t>
            </a:r>
            <a:endParaRPr kumimoji="1" lang="ja-JP" altLang="en-US" dirty="0"/>
          </a:p>
        </p:txBody>
      </p:sp>
      <p:sp>
        <p:nvSpPr>
          <p:cNvPr id="3" name="コンテンツ プレースホルダ 2"/>
          <p:cNvSpPr>
            <a:spLocks noGrp="1"/>
          </p:cNvSpPr>
          <p:nvPr>
            <p:ph idx="1"/>
          </p:nvPr>
        </p:nvSpPr>
        <p:spPr/>
        <p:txBody>
          <a:bodyPr>
            <a:normAutofit fontScale="92500" lnSpcReduction="10000"/>
          </a:bodyPr>
          <a:lstStyle/>
          <a:p>
            <a:r>
              <a:rPr lang="ja-JP" altLang="en-US" dirty="0" smtClean="0"/>
              <a:t>ロシアの衛星</a:t>
            </a:r>
            <a:r>
              <a:rPr lang="en-US" altLang="ja-JP" dirty="0" smtClean="0"/>
              <a:t> “</a:t>
            </a:r>
            <a:r>
              <a:rPr lang="en-US" altLang="ja-JP" dirty="0" err="1" smtClean="0"/>
              <a:t>Lomonosov</a:t>
            </a:r>
            <a:r>
              <a:rPr lang="en-US" altLang="ja-JP" dirty="0" smtClean="0"/>
              <a:t>”</a:t>
            </a:r>
          </a:p>
          <a:p>
            <a:pPr lvl="1"/>
            <a:r>
              <a:rPr lang="en-US" altLang="ja-JP" dirty="0" smtClean="0"/>
              <a:t> 2012</a:t>
            </a:r>
            <a:r>
              <a:rPr lang="ja-JP" altLang="en-US" dirty="0" smtClean="0"/>
              <a:t>内に打ち上げ予定</a:t>
            </a:r>
            <a:endParaRPr lang="en-US" altLang="ja-JP" dirty="0" smtClean="0"/>
          </a:p>
          <a:p>
            <a:r>
              <a:rPr lang="en-US" altLang="ja-JP" dirty="0" err="1" smtClean="0"/>
              <a:t>Skobeltsyn</a:t>
            </a:r>
            <a:r>
              <a:rPr lang="en-US" altLang="ja-JP" dirty="0" smtClean="0"/>
              <a:t> Institute of Nuclear Physics, Moscow State University, Russia</a:t>
            </a:r>
          </a:p>
          <a:p>
            <a:r>
              <a:rPr lang="ja-JP" altLang="en-US" dirty="0" smtClean="0"/>
              <a:t>科学的、技術的パスファインダー</a:t>
            </a:r>
            <a:endParaRPr lang="en-US" altLang="ja-JP" dirty="0" smtClean="0"/>
          </a:p>
          <a:p>
            <a:pPr lvl="2"/>
            <a:r>
              <a:rPr lang="ja-JP" altLang="en-US" dirty="0" smtClean="0"/>
              <a:t>宇宙からシャワーを見る</a:t>
            </a:r>
            <a:endParaRPr lang="en-US" altLang="ja-JP" dirty="0" smtClean="0"/>
          </a:p>
          <a:p>
            <a:pPr lvl="2"/>
            <a:r>
              <a:rPr lang="en-US" altLang="ja-JP" dirty="0" smtClean="0"/>
              <a:t>UV</a:t>
            </a:r>
            <a:r>
              <a:rPr lang="ja-JP" altLang="en-US" dirty="0" smtClean="0"/>
              <a:t>背景光の観測</a:t>
            </a:r>
            <a:endParaRPr lang="en-US" altLang="ja-JP" dirty="0" smtClean="0"/>
          </a:p>
          <a:p>
            <a:pPr lvl="2"/>
            <a:r>
              <a:rPr lang="en-US" altLang="ja-JP" dirty="0" smtClean="0"/>
              <a:t>PMT </a:t>
            </a:r>
            <a:r>
              <a:rPr lang="ja-JP" altLang="en-US" dirty="0" smtClean="0"/>
              <a:t>とエレクトロニクス</a:t>
            </a:r>
            <a:endParaRPr lang="en-US" altLang="ja-JP" dirty="0" smtClean="0"/>
          </a:p>
          <a:p>
            <a:pPr lvl="2"/>
            <a:r>
              <a:rPr lang="en-US" altLang="ja-JP" dirty="0" smtClean="0"/>
              <a:t>UFFO (Ultra Fast Flash Observatory)</a:t>
            </a:r>
          </a:p>
          <a:p>
            <a:pPr lvl="3"/>
            <a:r>
              <a:rPr lang="ja-JP" altLang="en-US" dirty="0" smtClean="0"/>
              <a:t>韓国のガンマ線バーストミッション</a:t>
            </a:r>
            <a:endParaRPr lang="en-US" altLang="ja-JP" dirty="0" smtClean="0"/>
          </a:p>
          <a:p>
            <a:endParaRPr kumimoji="1" lang="ja-JP" alt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Lomonosov</a:t>
            </a:r>
            <a:r>
              <a:rPr lang="en-US" altLang="ja-JP" dirty="0" smtClean="0"/>
              <a:t> </a:t>
            </a:r>
            <a:r>
              <a:rPr kumimoji="1" lang="en-US" altLang="ja-JP" dirty="0" smtClean="0"/>
              <a:t>Satellite</a:t>
            </a:r>
            <a:endParaRPr kumimoji="1" lang="ja-JP" alt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842923" y="1600200"/>
            <a:ext cx="7458153" cy="4525963"/>
          </a:xfrm>
          <a:prstGeom prst="rect">
            <a:avLst/>
          </a:prstGeom>
          <a:noFill/>
          <a:ln w="9525">
            <a:noFill/>
            <a:miter lim="800000"/>
            <a:headEnd/>
            <a:tailEnd/>
          </a:ln>
          <a:effectLst/>
        </p:spPr>
      </p:pic>
      <p:sp>
        <p:nvSpPr>
          <p:cNvPr id="4" name="テキスト ボックス 3"/>
          <p:cNvSpPr txBox="1"/>
          <p:nvPr/>
        </p:nvSpPr>
        <p:spPr>
          <a:xfrm>
            <a:off x="7020272" y="1700808"/>
            <a:ext cx="1512168" cy="369332"/>
          </a:xfrm>
          <a:prstGeom prst="rect">
            <a:avLst/>
          </a:prstGeom>
          <a:noFill/>
        </p:spPr>
        <p:txBody>
          <a:bodyPr wrap="square" rtlCol="0">
            <a:spAutoFit/>
          </a:bodyPr>
          <a:lstStyle/>
          <a:p>
            <a:r>
              <a:rPr kumimoji="1" lang="en-US" altLang="ja-JP" dirty="0" smtClean="0"/>
              <a:t>UFFO</a:t>
            </a:r>
            <a:endParaRPr kumimoji="1" lang="ja-JP" altLang="en-US" dirty="0"/>
          </a:p>
        </p:txBody>
      </p:sp>
      <p:cxnSp>
        <p:nvCxnSpPr>
          <p:cNvPr id="6" name="直線矢印コネクタ 5"/>
          <p:cNvCxnSpPr>
            <a:stCxn id="4" idx="1"/>
          </p:cNvCxnSpPr>
          <p:nvPr/>
        </p:nvCxnSpPr>
        <p:spPr>
          <a:xfrm flipH="1">
            <a:off x="5076056" y="1885474"/>
            <a:ext cx="1944216" cy="75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468313" y="0"/>
            <a:ext cx="8229600" cy="1143000"/>
          </a:xfrm>
        </p:spPr>
        <p:txBody>
          <a:bodyPr/>
          <a:lstStyle/>
          <a:p>
            <a:r>
              <a:rPr lang="en-US" b="0" smtClean="0">
                <a:latin typeface="Arial" pitchFamily="34" charset="0"/>
                <a:ea typeface="ＭＳ Ｐゴシック" pitchFamily="50" charset="-128"/>
                <a:cs typeface="Arial" pitchFamily="34" charset="0"/>
              </a:rPr>
              <a:t>TA-EUSO</a:t>
            </a:r>
          </a:p>
        </p:txBody>
      </p:sp>
      <p:sp>
        <p:nvSpPr>
          <p:cNvPr id="69634" name="Content Placeholder 2"/>
          <p:cNvSpPr>
            <a:spLocks noGrp="1"/>
          </p:cNvSpPr>
          <p:nvPr>
            <p:ph idx="1"/>
          </p:nvPr>
        </p:nvSpPr>
        <p:spPr>
          <a:xfrm>
            <a:off x="107950" y="1052513"/>
            <a:ext cx="9036050" cy="3384550"/>
          </a:xfrm>
        </p:spPr>
        <p:txBody>
          <a:bodyPr/>
          <a:lstStyle/>
          <a:p>
            <a:pPr marL="0" indent="0">
              <a:buFontTx/>
              <a:buNone/>
            </a:pPr>
            <a:r>
              <a:rPr lang="en-US" sz="3400" dirty="0" smtClean="0">
                <a:solidFill>
                  <a:srgbClr val="FF0000"/>
                </a:solidFill>
                <a:latin typeface="Arial" pitchFamily="34" charset="0"/>
                <a:ea typeface="ＭＳ Ｐゴシック" pitchFamily="50" charset="-128"/>
                <a:cs typeface="Arial" pitchFamily="34" charset="0"/>
              </a:rPr>
              <a:t>2012</a:t>
            </a:r>
            <a:r>
              <a:rPr lang="ja-JP" altLang="en-US" sz="3400" dirty="0" smtClean="0">
                <a:solidFill>
                  <a:srgbClr val="FF0000"/>
                </a:solidFill>
                <a:latin typeface="Arial" pitchFamily="34" charset="0"/>
                <a:ea typeface="ＭＳ Ｐゴシック" pitchFamily="50" charset="-128"/>
                <a:cs typeface="Arial" pitchFamily="34" charset="0"/>
              </a:rPr>
              <a:t>年の</a:t>
            </a:r>
            <a:r>
              <a:rPr lang="en-US" altLang="ja-JP" sz="3400" dirty="0" smtClean="0">
                <a:solidFill>
                  <a:srgbClr val="FF0000"/>
                </a:solidFill>
                <a:latin typeface="Arial" pitchFamily="34" charset="0"/>
                <a:ea typeface="ＭＳ Ｐゴシック" pitchFamily="50" charset="-128"/>
                <a:cs typeface="Arial" pitchFamily="34" charset="0"/>
              </a:rPr>
              <a:t>12</a:t>
            </a:r>
            <a:r>
              <a:rPr lang="ja-JP" altLang="en-US" sz="3400" dirty="0" smtClean="0">
                <a:solidFill>
                  <a:srgbClr val="FF0000"/>
                </a:solidFill>
                <a:latin typeface="Arial" pitchFamily="34" charset="0"/>
                <a:ea typeface="ＭＳ Ｐゴシック" pitchFamily="50" charset="-128"/>
                <a:cs typeface="Arial" pitchFamily="34" charset="0"/>
              </a:rPr>
              <a:t>月までに</a:t>
            </a:r>
            <a:endParaRPr lang="en-US" sz="3400" dirty="0" smtClean="0">
              <a:solidFill>
                <a:srgbClr val="FF0000"/>
              </a:solidFill>
              <a:latin typeface="Arial" pitchFamily="34" charset="0"/>
              <a:ea typeface="ＭＳ Ｐゴシック" pitchFamily="50" charset="-128"/>
              <a:cs typeface="Arial" pitchFamily="34" charset="0"/>
            </a:endParaRPr>
          </a:p>
        </p:txBody>
      </p:sp>
      <p:sp>
        <p:nvSpPr>
          <p:cNvPr id="69635" name="Title 1"/>
          <p:cNvSpPr txBox="1">
            <a:spLocks/>
          </p:cNvSpPr>
          <p:nvPr/>
        </p:nvSpPr>
        <p:spPr bwMode="auto">
          <a:xfrm>
            <a:off x="179388" y="1773238"/>
            <a:ext cx="8785225" cy="1143000"/>
          </a:xfrm>
          <a:prstGeom prst="rect">
            <a:avLst/>
          </a:prstGeom>
          <a:noFill/>
          <a:ln w="9525">
            <a:noFill/>
            <a:miter lim="800000"/>
            <a:headEnd/>
            <a:tailEnd/>
          </a:ln>
        </p:spPr>
        <p:txBody>
          <a:bodyPr anchor="ctr"/>
          <a:lstStyle/>
          <a:p>
            <a:pPr eaLnBrk="0" hangingPunct="0"/>
            <a:r>
              <a:rPr lang="en-US" sz="4000" b="0" dirty="0" smtClean="0">
                <a:latin typeface="Arial" pitchFamily="34" charset="0"/>
                <a:cs typeface="Arial" pitchFamily="34" charset="0"/>
              </a:rPr>
              <a:t>Telescope </a:t>
            </a:r>
            <a:r>
              <a:rPr lang="en-US" sz="4000" b="0" dirty="0">
                <a:latin typeface="Arial" pitchFamily="34" charset="0"/>
                <a:cs typeface="Arial" pitchFamily="34" charset="0"/>
              </a:rPr>
              <a:t>Array (TA) </a:t>
            </a:r>
            <a:r>
              <a:rPr lang="ja-JP" altLang="en-US" sz="4000" b="0" dirty="0" smtClean="0">
                <a:latin typeface="Arial" pitchFamily="34" charset="0"/>
                <a:cs typeface="Arial" pitchFamily="34" charset="0"/>
              </a:rPr>
              <a:t>サイトにおける検出器テスト</a:t>
            </a:r>
            <a:endParaRPr lang="en-US" sz="4000" b="0" dirty="0">
              <a:latin typeface="Arial" pitchFamily="34" charset="0"/>
              <a:cs typeface="Arial" pitchFamily="34" charset="0"/>
            </a:endParaRPr>
          </a:p>
        </p:txBody>
      </p:sp>
      <p:pic>
        <p:nvPicPr>
          <p:cNvPr id="69636" name="Picture 4"/>
          <p:cNvPicPr>
            <a:picLocks noChangeAspect="1" noChangeArrowheads="1"/>
          </p:cNvPicPr>
          <p:nvPr/>
        </p:nvPicPr>
        <p:blipFill>
          <a:blip r:embed="rId2" cstate="print"/>
          <a:srcRect/>
          <a:stretch>
            <a:fillRect/>
          </a:stretch>
        </p:blipFill>
        <p:spPr bwMode="auto">
          <a:xfrm>
            <a:off x="5364163" y="3429000"/>
            <a:ext cx="3535362" cy="2270125"/>
          </a:xfrm>
          <a:prstGeom prst="rect">
            <a:avLst/>
          </a:prstGeom>
          <a:noFill/>
          <a:ln w="9525">
            <a:noFill/>
            <a:round/>
            <a:headEnd/>
            <a:tailEnd/>
          </a:ln>
          <a:effectLst/>
        </p:spPr>
      </p:pic>
      <p:sp>
        <p:nvSpPr>
          <p:cNvPr id="69637" name="Rectangle 3"/>
          <p:cNvSpPr txBox="1">
            <a:spLocks noChangeArrowheads="1"/>
          </p:cNvSpPr>
          <p:nvPr/>
        </p:nvSpPr>
        <p:spPr bwMode="auto">
          <a:xfrm>
            <a:off x="0" y="3500438"/>
            <a:ext cx="5148263" cy="2259012"/>
          </a:xfrm>
          <a:prstGeom prst="rect">
            <a:avLst/>
          </a:prstGeom>
          <a:noFill/>
          <a:ln w="9525">
            <a:noFill/>
            <a:miter lim="800000"/>
            <a:headEnd/>
            <a:tailEnd/>
          </a:ln>
        </p:spPr>
        <p:txBody>
          <a:bodyPr/>
          <a:lstStyle/>
          <a:p>
            <a:pPr marL="342900" indent="-342900" eaLnBrk="0" hangingPunct="0">
              <a:lnSpc>
                <a:spcPct val="104000"/>
              </a:lnSpc>
              <a:spcBef>
                <a:spcPct val="20000"/>
              </a:spcBef>
              <a:buFontTx/>
              <a:buChar char="•"/>
              <a:tabLst>
                <a:tab pos="655638" algn="l"/>
                <a:tab pos="1312863" algn="l"/>
                <a:tab pos="1968500" algn="l"/>
                <a:tab pos="2625725" algn="l"/>
                <a:tab pos="3282950" algn="l"/>
                <a:tab pos="3938588" algn="l"/>
              </a:tabLst>
            </a:pPr>
            <a:r>
              <a:rPr lang="en-GB" sz="2400" b="0" dirty="0">
                <a:solidFill>
                  <a:srgbClr val="003366"/>
                </a:solidFill>
                <a:latin typeface="Arial" pitchFamily="34" charset="0"/>
              </a:rPr>
              <a:t>TA-EUSO </a:t>
            </a:r>
            <a:r>
              <a:rPr lang="ja-JP" altLang="en-US" sz="2400" b="0" dirty="0" smtClean="0">
                <a:solidFill>
                  <a:srgbClr val="003366"/>
                </a:solidFill>
                <a:latin typeface="Arial" pitchFamily="34" charset="0"/>
              </a:rPr>
              <a:t>望遠鏡は</a:t>
            </a:r>
            <a:r>
              <a:rPr lang="en-GB" sz="2400" b="0" dirty="0" smtClean="0">
                <a:solidFill>
                  <a:srgbClr val="003366"/>
                </a:solidFill>
                <a:latin typeface="Arial" pitchFamily="34" charset="0"/>
              </a:rPr>
              <a:t>Black </a:t>
            </a:r>
            <a:r>
              <a:rPr lang="en-GB" sz="2400" b="0" dirty="0">
                <a:solidFill>
                  <a:srgbClr val="003366"/>
                </a:solidFill>
                <a:latin typeface="Arial" pitchFamily="34" charset="0"/>
              </a:rPr>
              <a:t>Rock </a:t>
            </a:r>
            <a:r>
              <a:rPr lang="en-GB" sz="2400" b="0" dirty="0" smtClean="0">
                <a:solidFill>
                  <a:srgbClr val="003366"/>
                </a:solidFill>
                <a:latin typeface="Arial" pitchFamily="34" charset="0"/>
              </a:rPr>
              <a:t>Mesa</a:t>
            </a:r>
            <a:r>
              <a:rPr lang="ja-JP" altLang="en-US" sz="2400" b="0" dirty="0" smtClean="0">
                <a:solidFill>
                  <a:srgbClr val="003366"/>
                </a:solidFill>
                <a:latin typeface="Arial" pitchFamily="34" charset="0"/>
              </a:rPr>
              <a:t>の蛍光望遠鏡の前に置く</a:t>
            </a:r>
            <a:endParaRPr lang="en-GB" sz="2400" b="0" dirty="0">
              <a:solidFill>
                <a:srgbClr val="003366"/>
              </a:solidFill>
              <a:latin typeface="Arial" pitchFamily="34" charset="0"/>
            </a:endParaRPr>
          </a:p>
          <a:p>
            <a:pPr marL="742950" lvl="1" indent="-285750" eaLnBrk="0" hangingPunct="0">
              <a:lnSpc>
                <a:spcPct val="104000"/>
              </a:lnSpc>
              <a:spcBef>
                <a:spcPct val="20000"/>
              </a:spcBef>
              <a:buFontTx/>
              <a:buChar char="–"/>
              <a:tabLst>
                <a:tab pos="655638" algn="l"/>
                <a:tab pos="1312863" algn="l"/>
                <a:tab pos="1968500" algn="l"/>
                <a:tab pos="2625725" algn="l"/>
                <a:tab pos="3282950" algn="l"/>
                <a:tab pos="3938588" algn="l"/>
              </a:tabLst>
            </a:pPr>
            <a:r>
              <a:rPr lang="en-GB" sz="2400" b="0" dirty="0">
                <a:solidFill>
                  <a:srgbClr val="003366"/>
                </a:solidFill>
                <a:latin typeface="Arial" pitchFamily="34" charset="0"/>
              </a:rPr>
              <a:t>Electron Light Source at 100m</a:t>
            </a:r>
          </a:p>
          <a:p>
            <a:pPr marL="742950" lvl="1" indent="-285750" eaLnBrk="0" hangingPunct="0">
              <a:lnSpc>
                <a:spcPct val="104000"/>
              </a:lnSpc>
              <a:spcBef>
                <a:spcPct val="20000"/>
              </a:spcBef>
              <a:buFontTx/>
              <a:buChar char="–"/>
              <a:tabLst>
                <a:tab pos="655638" algn="l"/>
                <a:tab pos="1312863" algn="l"/>
                <a:tab pos="1968500" algn="l"/>
                <a:tab pos="2625725" algn="l"/>
                <a:tab pos="3282950" algn="l"/>
                <a:tab pos="3938588" algn="l"/>
              </a:tabLst>
            </a:pPr>
            <a:r>
              <a:rPr lang="en-GB" sz="2400" b="0" dirty="0">
                <a:solidFill>
                  <a:srgbClr val="003366"/>
                </a:solidFill>
                <a:latin typeface="Arial" pitchFamily="34" charset="0"/>
              </a:rPr>
              <a:t>Most nearby SD is at ~3.5 km</a:t>
            </a:r>
          </a:p>
          <a:p>
            <a:pPr marL="742950" lvl="1" indent="-285750" eaLnBrk="0" hangingPunct="0">
              <a:lnSpc>
                <a:spcPct val="104000"/>
              </a:lnSpc>
              <a:spcBef>
                <a:spcPct val="20000"/>
              </a:spcBef>
              <a:buFontTx/>
              <a:buChar char="–"/>
              <a:tabLst>
                <a:tab pos="655638" algn="l"/>
                <a:tab pos="1312863" algn="l"/>
                <a:tab pos="1968500" algn="l"/>
                <a:tab pos="2625725" algn="l"/>
                <a:tab pos="3282950" algn="l"/>
                <a:tab pos="3938588" algn="l"/>
              </a:tabLst>
            </a:pPr>
            <a:r>
              <a:rPr lang="en-GB" sz="2400" b="0" dirty="0">
                <a:solidFill>
                  <a:srgbClr val="003366"/>
                </a:solidFill>
                <a:latin typeface="Arial" pitchFamily="34" charset="0"/>
              </a:rPr>
              <a:t>Central Laser Facility ~21km</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363538" y="214313"/>
            <a:ext cx="8780462" cy="500062"/>
          </a:xfrm>
        </p:spPr>
        <p:txBody>
          <a:bodyPr>
            <a:noAutofit/>
          </a:bodyPr>
          <a:lstStyle/>
          <a:p>
            <a:r>
              <a:rPr lang="en-US" altLang="ja-JP" sz="4800" dirty="0" err="1" smtClean="0"/>
              <a:t>Livio</a:t>
            </a:r>
            <a:r>
              <a:rPr lang="en-US" altLang="ja-JP" sz="4800" dirty="0" smtClean="0"/>
              <a:t> </a:t>
            </a:r>
            <a:r>
              <a:rPr lang="en-US" altLang="ja-JP" sz="4800" dirty="0" err="1" smtClean="0"/>
              <a:t>Scarsi</a:t>
            </a:r>
            <a:r>
              <a:rPr lang="en-US" altLang="ja-JP" sz="4800" dirty="0" smtClean="0"/>
              <a:t>, </a:t>
            </a:r>
            <a:r>
              <a:rPr lang="en-US" altLang="ja-JP" sz="4800" dirty="0" smtClean="0">
                <a:solidFill>
                  <a:srgbClr val="090FB2"/>
                </a:solidFill>
              </a:rPr>
              <a:t>EUSO PI</a:t>
            </a:r>
            <a:r>
              <a:rPr lang="en-US" altLang="ja-JP" sz="4800" dirty="0" smtClean="0"/>
              <a:t> </a:t>
            </a:r>
            <a:endParaRPr lang="en-US" altLang="ja-JP" sz="4800" dirty="0"/>
          </a:p>
        </p:txBody>
      </p:sp>
      <p:pic>
        <p:nvPicPr>
          <p:cNvPr id="879619" name="Picture 3"/>
          <p:cNvPicPr>
            <a:picLocks noChangeAspect="1" noChangeArrowheads="1"/>
          </p:cNvPicPr>
          <p:nvPr/>
        </p:nvPicPr>
        <p:blipFill>
          <a:blip r:embed="rId2" cstate="print"/>
          <a:srcRect/>
          <a:stretch>
            <a:fillRect/>
          </a:stretch>
        </p:blipFill>
        <p:spPr bwMode="auto">
          <a:xfrm>
            <a:off x="942975" y="1292374"/>
            <a:ext cx="6883400" cy="5160962"/>
          </a:xfrm>
          <a:prstGeom prst="rect">
            <a:avLst/>
          </a:prstGeom>
          <a:noFill/>
        </p:spPr>
      </p:pic>
      <p:sp>
        <p:nvSpPr>
          <p:cNvPr id="879620" name="Text Box 4"/>
          <p:cNvSpPr txBox="1">
            <a:spLocks noChangeArrowheads="1"/>
          </p:cNvSpPr>
          <p:nvPr/>
        </p:nvSpPr>
        <p:spPr bwMode="auto">
          <a:xfrm>
            <a:off x="-61913" y="6426200"/>
            <a:ext cx="9258301" cy="436563"/>
          </a:xfrm>
          <a:prstGeom prst="rect">
            <a:avLst/>
          </a:prstGeom>
          <a:noFill/>
          <a:ln w="50800">
            <a:noFill/>
            <a:miter lim="800000"/>
            <a:headEnd/>
            <a:tailEnd/>
          </a:ln>
          <a:effectLst/>
        </p:spPr>
        <p:txBody>
          <a:bodyPr wrap="none" lIns="86493" tIns="43247" rIns="86493" bIns="43247" anchor="ctr">
            <a:spAutoFit/>
          </a:bodyPr>
          <a:lstStyle/>
          <a:p>
            <a:pPr algn="ctr" defTabSz="865188"/>
            <a:r>
              <a:rPr kumimoji="0" lang="en-US" altLang="ja-JP" sz="2300" b="0"/>
              <a:t>First 10</a:t>
            </a:r>
            <a:r>
              <a:rPr kumimoji="0" lang="en-US" altLang="ja-JP" sz="2300" b="0" baseline="30000"/>
              <a:t>20</a:t>
            </a:r>
            <a:r>
              <a:rPr kumimoji="0" lang="en-US" altLang="ja-JP" sz="2300" b="0"/>
              <a:t> eV event </a:t>
            </a:r>
            <a:r>
              <a:rPr kumimoji="0" lang="en-US" altLang="ja-JP" sz="1900" b="0"/>
              <a:t>(1963 Phys.Rev. with J. Linsley),</a:t>
            </a:r>
            <a:r>
              <a:rPr kumimoji="0" lang="en-US" altLang="ja-JP" sz="2300" b="0"/>
              <a:t> </a:t>
            </a:r>
            <a:r>
              <a:rPr kumimoji="0" lang="en-US" altLang="ja-JP" sz="2300">
                <a:solidFill>
                  <a:srgbClr val="090FB2"/>
                </a:solidFill>
              </a:rPr>
              <a:t>PI</a:t>
            </a:r>
            <a:r>
              <a:rPr kumimoji="0" lang="en-US" altLang="ja-JP" sz="2300" b="0"/>
              <a:t> </a:t>
            </a:r>
            <a:r>
              <a:rPr kumimoji="0" lang="en-US" altLang="ja-JP" sz="1900" b="0"/>
              <a:t>(Beppo-SAX and </a:t>
            </a:r>
            <a:r>
              <a:rPr kumimoji="0" lang="en-US" altLang="ja-JP" sz="1900">
                <a:solidFill>
                  <a:srgbClr val="090FB2"/>
                </a:solidFill>
              </a:rPr>
              <a:t>EUSO</a:t>
            </a:r>
            <a:r>
              <a:rPr kumimoji="0" lang="en-US" altLang="ja-JP" sz="1900" b="0"/>
              <a:t>)</a:t>
            </a:r>
            <a:endParaRPr kumimoji="0" lang="en-US" altLang="ja-JP" sz="2300" b="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en-US" altLang="ja-JP" smtClean="0"/>
          </a:p>
        </p:txBody>
      </p:sp>
      <p:sp>
        <p:nvSpPr>
          <p:cNvPr id="51203" name="Rectangle 3"/>
          <p:cNvSpPr>
            <a:spLocks noGrp="1" noChangeArrowheads="1"/>
          </p:cNvSpPr>
          <p:nvPr>
            <p:ph type="body" idx="1"/>
          </p:nvPr>
        </p:nvSpPr>
        <p:spPr/>
        <p:txBody>
          <a:bodyPr/>
          <a:lstStyle/>
          <a:p>
            <a:endParaRPr lang="en-US" altLang="ja-JP" smtClean="0"/>
          </a:p>
        </p:txBody>
      </p:sp>
      <p:pic>
        <p:nvPicPr>
          <p:cNvPr id="51204" name="Picture 4" descr="TA-takky1"/>
          <p:cNvPicPr>
            <a:picLocks noChangeAspect="1" noChangeArrowheads="1"/>
          </p:cNvPicPr>
          <p:nvPr/>
        </p:nvPicPr>
        <p:blipFill>
          <a:blip r:embed="rId3" cstate="print"/>
          <a:srcRect/>
          <a:stretch>
            <a:fillRect/>
          </a:stretch>
        </p:blipFill>
        <p:spPr bwMode="auto">
          <a:xfrm>
            <a:off x="223838" y="127000"/>
            <a:ext cx="8696325" cy="66024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endParaRPr lang="it-IT" altLang="ja-JP" smtClean="0"/>
          </a:p>
        </p:txBody>
      </p:sp>
      <p:graphicFrame>
        <p:nvGraphicFramePr>
          <p:cNvPr id="4" name="Content Placeholder 3"/>
          <p:cNvGraphicFramePr>
            <a:graphicFrameLocks noGrp="1"/>
          </p:cNvGraphicFramePr>
          <p:nvPr>
            <p:ph idx="1"/>
          </p:nvPr>
        </p:nvGraphicFramePr>
        <p:xfrm>
          <a:off x="1403350" y="425450"/>
          <a:ext cx="5761038" cy="3244850"/>
        </p:xfrm>
        <a:graphic>
          <a:graphicData uri="http://schemas.openxmlformats.org/drawingml/2006/table">
            <a:tbl>
              <a:tblPr/>
              <a:tblGrid>
                <a:gridCol w="2089150"/>
                <a:gridCol w="1327150"/>
                <a:gridCol w="2344738"/>
              </a:tblGrid>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 </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JEM-EUSO</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TA-EUSO</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58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Diameter(m)</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2.5</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1.2(effective diameter 1m)</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58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FOV/Pix(deg)</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0.08</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0.17</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58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FOV/PDM(deg)</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449263"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3.84</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±4</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58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Effective Area (km^2)</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28,191 </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3.94</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58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S/sqrt(N)</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1</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000000"/>
                          </a:solidFill>
                          <a:effectLst/>
                          <a:latin typeface="Calibri" pitchFamily="34" charset="0"/>
                          <a:ea typeface="ＭＳ Ｐゴシック" charset="-128"/>
                        </a:rPr>
                        <a:t> </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58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Target energy (eV)</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&gt;3.00E+19</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&gt;1.00E+18</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58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Number of PDM</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137</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1</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58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Event Rate(/h)</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0.56</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smtClean="0">
                          <a:ln>
                            <a:noFill/>
                          </a:ln>
                          <a:solidFill>
                            <a:srgbClr val="000000"/>
                          </a:solidFill>
                          <a:effectLst/>
                          <a:latin typeface="Calibri" pitchFamily="34" charset="0"/>
                          <a:ea typeface="ＭＳ Ｐゴシック" charset="-128"/>
                        </a:rPr>
                        <a:t>0.1</a:t>
                      </a:r>
                      <a:endParaRPr kumimoji="1" lang="it-IT" altLang="ja-JP" sz="1200" b="0" i="0" u="none" strike="noStrike" cap="none" normalizeH="0" baseline="0" smtClean="0">
                        <a:ln>
                          <a:noFill/>
                        </a:ln>
                        <a:solidFill>
                          <a:srgbClr val="000000"/>
                        </a:solidFill>
                        <a:effectLst/>
                        <a:latin typeface="Times New Roman" pitchFamily="18" charset="0"/>
                        <a:ea typeface="ＭＳ Ｐ明朝" charset="-128"/>
                        <a:cs typeface="Lucida Sans" pitchFamily="34"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pic>
        <p:nvPicPr>
          <p:cNvPr id="52269" name="Picture 2" descr="TA-EUSO_setup_sideView-cut2"/>
          <p:cNvPicPr>
            <a:picLocks noChangeAspect="1" noChangeArrowheads="1"/>
          </p:cNvPicPr>
          <p:nvPr/>
        </p:nvPicPr>
        <p:blipFill>
          <a:blip r:embed="rId2" cstate="print"/>
          <a:srcRect/>
          <a:stretch>
            <a:fillRect/>
          </a:stretch>
        </p:blipFill>
        <p:spPr bwMode="auto">
          <a:xfrm>
            <a:off x="323850" y="3644900"/>
            <a:ext cx="8269288" cy="2797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TA-Housing"/>
          <p:cNvPicPr>
            <a:picLocks noChangeAspect="1" noChangeArrowheads="1"/>
          </p:cNvPicPr>
          <p:nvPr/>
        </p:nvPicPr>
        <p:blipFill>
          <a:blip r:embed="rId2" cstate="print"/>
          <a:srcRect/>
          <a:stretch>
            <a:fillRect/>
          </a:stretch>
        </p:blipFill>
        <p:spPr bwMode="auto">
          <a:xfrm>
            <a:off x="68263" y="2146300"/>
            <a:ext cx="9026525" cy="4538663"/>
          </a:xfrm>
          <a:prstGeom prst="rect">
            <a:avLst/>
          </a:prstGeom>
          <a:noFill/>
          <a:ln w="9525">
            <a:noFill/>
            <a:miter lim="800000"/>
            <a:headEnd/>
            <a:tailEnd/>
          </a:ln>
        </p:spPr>
      </p:pic>
      <p:cxnSp>
        <p:nvCxnSpPr>
          <p:cNvPr id="3" name="Straight Arrow Connector 2"/>
          <p:cNvCxnSpPr>
            <a:stCxn id="53256" idx="2"/>
          </p:cNvCxnSpPr>
          <p:nvPr/>
        </p:nvCxnSpPr>
        <p:spPr bwMode="auto">
          <a:xfrm>
            <a:off x="1127125" y="3613150"/>
            <a:ext cx="747713" cy="121443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3252" name="TextBox 8"/>
          <p:cNvSpPr txBox="1">
            <a:spLocks noChangeArrowheads="1"/>
          </p:cNvSpPr>
          <p:nvPr/>
        </p:nvSpPr>
        <p:spPr bwMode="auto">
          <a:xfrm>
            <a:off x="4975225" y="5218113"/>
            <a:ext cx="1495425" cy="369887"/>
          </a:xfrm>
          <a:prstGeom prst="rect">
            <a:avLst/>
          </a:prstGeom>
          <a:solidFill>
            <a:schemeClr val="accent1">
              <a:alpha val="50195"/>
            </a:schemeClr>
          </a:solidFill>
          <a:ln w="9525">
            <a:noFill/>
            <a:miter lim="800000"/>
            <a:headEnd/>
            <a:tailEnd/>
          </a:ln>
        </p:spPr>
        <p:txBody>
          <a:bodyPr wrap="none">
            <a:spAutoFit/>
          </a:bodyPr>
          <a:lstStyle/>
          <a:p>
            <a:r>
              <a:rPr lang="it-IT" altLang="ja-JP">
                <a:solidFill>
                  <a:srgbClr val="000000"/>
                </a:solidFill>
                <a:latin typeface="Calibri" pitchFamily="34" charset="0"/>
              </a:rPr>
              <a:t>PDM detector</a:t>
            </a:r>
          </a:p>
        </p:txBody>
      </p:sp>
      <p:cxnSp>
        <p:nvCxnSpPr>
          <p:cNvPr id="5" name="Straight Arrow Connector 4"/>
          <p:cNvCxnSpPr/>
          <p:nvPr/>
        </p:nvCxnSpPr>
        <p:spPr bwMode="auto">
          <a:xfrm flipH="1">
            <a:off x="4202113" y="5408613"/>
            <a:ext cx="758825" cy="0"/>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53256" idx="2"/>
          </p:cNvCxnSpPr>
          <p:nvPr/>
        </p:nvCxnSpPr>
        <p:spPr bwMode="auto">
          <a:xfrm>
            <a:off x="1127125" y="3613150"/>
            <a:ext cx="1104900" cy="1604963"/>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3255" name="TextBox 27"/>
          <p:cNvSpPr txBox="1">
            <a:spLocks noChangeArrowheads="1"/>
          </p:cNvSpPr>
          <p:nvPr/>
        </p:nvSpPr>
        <p:spPr bwMode="auto">
          <a:xfrm>
            <a:off x="2700338" y="6319838"/>
            <a:ext cx="895350" cy="304800"/>
          </a:xfrm>
          <a:prstGeom prst="rect">
            <a:avLst/>
          </a:prstGeom>
          <a:solidFill>
            <a:schemeClr val="bg1"/>
          </a:solidFill>
          <a:ln w="9525">
            <a:noFill/>
            <a:miter lim="800000"/>
            <a:headEnd/>
            <a:tailEnd/>
          </a:ln>
        </p:spPr>
        <p:txBody>
          <a:bodyPr wrap="none">
            <a:spAutoFit/>
          </a:bodyPr>
          <a:lstStyle/>
          <a:p>
            <a:r>
              <a:rPr lang="it-IT" altLang="ja-JP" sz="1400">
                <a:solidFill>
                  <a:srgbClr val="000000"/>
                </a:solidFill>
                <a:latin typeface="Calibri" pitchFamily="34" charset="0"/>
              </a:rPr>
              <a:t>Size (mm)</a:t>
            </a:r>
          </a:p>
        </p:txBody>
      </p:sp>
      <p:sp>
        <p:nvSpPr>
          <p:cNvPr id="53256" name="TextBox 6"/>
          <p:cNvSpPr txBox="1">
            <a:spLocks noChangeArrowheads="1"/>
          </p:cNvSpPr>
          <p:nvPr/>
        </p:nvSpPr>
        <p:spPr bwMode="auto">
          <a:xfrm>
            <a:off x="719138" y="3243263"/>
            <a:ext cx="814387" cy="369887"/>
          </a:xfrm>
          <a:prstGeom prst="rect">
            <a:avLst/>
          </a:prstGeom>
          <a:solidFill>
            <a:schemeClr val="accent1">
              <a:alpha val="50195"/>
            </a:schemeClr>
          </a:solidFill>
          <a:ln w="9525">
            <a:noFill/>
            <a:miter lim="800000"/>
            <a:headEnd/>
            <a:tailEnd/>
          </a:ln>
        </p:spPr>
        <p:txBody>
          <a:bodyPr wrap="none">
            <a:spAutoFit/>
          </a:bodyPr>
          <a:lstStyle/>
          <a:p>
            <a:r>
              <a:rPr lang="it-IT" altLang="ja-JP">
                <a:solidFill>
                  <a:srgbClr val="000000"/>
                </a:solidFill>
                <a:latin typeface="Calibri" pitchFamily="34" charset="0"/>
              </a:rPr>
              <a:t>Lenses</a:t>
            </a:r>
          </a:p>
        </p:txBody>
      </p:sp>
      <p:sp>
        <p:nvSpPr>
          <p:cNvPr id="10" name="Rounded Rectangle 9"/>
          <p:cNvSpPr/>
          <p:nvPr/>
        </p:nvSpPr>
        <p:spPr bwMode="auto">
          <a:xfrm>
            <a:off x="1008063" y="5948363"/>
            <a:ext cx="287337" cy="103187"/>
          </a:xfrm>
          <a:prstGeom prst="roundRect">
            <a:avLst/>
          </a:prstGeom>
          <a:solidFill>
            <a:srgbClr val="FF0000"/>
          </a:solidFill>
          <a:ln>
            <a:beve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t-IT" altLang="ja-JP">
              <a:solidFill>
                <a:srgbClr val="FFFFFF"/>
              </a:solidFill>
            </a:endParaRPr>
          </a:p>
        </p:txBody>
      </p:sp>
      <p:pic>
        <p:nvPicPr>
          <p:cNvPr id="53258" name="Picture 7"/>
          <p:cNvPicPr>
            <a:picLocks noChangeAspect="1" noChangeArrowheads="1"/>
          </p:cNvPicPr>
          <p:nvPr/>
        </p:nvPicPr>
        <p:blipFill>
          <a:blip r:embed="rId3" cstate="print"/>
          <a:srcRect l="23413" r="18806"/>
          <a:stretch>
            <a:fillRect/>
          </a:stretch>
        </p:blipFill>
        <p:spPr bwMode="auto">
          <a:xfrm rot="4628441">
            <a:off x="6526213" y="4017963"/>
            <a:ext cx="1638300" cy="1619250"/>
          </a:xfrm>
          <a:prstGeom prst="rect">
            <a:avLst/>
          </a:prstGeom>
          <a:noFill/>
          <a:ln w="9525">
            <a:noFill/>
            <a:miter lim="800000"/>
            <a:headEnd/>
            <a:tailEnd/>
          </a:ln>
        </p:spPr>
      </p:pic>
      <p:sp>
        <p:nvSpPr>
          <p:cNvPr id="13" name="Rounded Rectangle 12"/>
          <p:cNvSpPr/>
          <p:nvPr/>
        </p:nvSpPr>
        <p:spPr bwMode="auto">
          <a:xfrm>
            <a:off x="4338638" y="4105275"/>
            <a:ext cx="1271587" cy="701675"/>
          </a:xfrm>
          <a:prstGeom prst="roundRect">
            <a:avLst/>
          </a:prstGeom>
          <a:ln/>
        </p:spPr>
        <p:style>
          <a:lnRef idx="2">
            <a:schemeClr val="dk1"/>
          </a:lnRef>
          <a:fillRef idx="1">
            <a:schemeClr val="lt1"/>
          </a:fillRef>
          <a:effectRef idx="0">
            <a:schemeClr val="dk1"/>
          </a:effectRef>
          <a:fontRef idx="minor">
            <a:schemeClr val="dk1"/>
          </a:fontRef>
        </p:style>
        <p:txBody>
          <a:bodyPr anchor="ctr"/>
          <a:lstStyle/>
          <a:p>
            <a:pPr algn="ctr"/>
            <a:r>
              <a:rPr lang="it-IT" altLang="ja-JP" sz="1200">
                <a:solidFill>
                  <a:srgbClr val="000000"/>
                </a:solidFill>
              </a:rPr>
              <a:t>Electronics block</a:t>
            </a:r>
          </a:p>
          <a:p>
            <a:pPr algn="ctr"/>
            <a:endParaRPr lang="it-IT" altLang="ja-JP">
              <a:solidFill>
                <a:srgbClr val="0000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0"/>
          <p:cNvGrpSpPr>
            <a:grpSpLocks/>
          </p:cNvGrpSpPr>
          <p:nvPr/>
        </p:nvGrpSpPr>
        <p:grpSpPr bwMode="auto">
          <a:xfrm>
            <a:off x="3781425" y="-7938"/>
            <a:ext cx="5454650" cy="3868738"/>
            <a:chOff x="2382" y="-5"/>
            <a:chExt cx="3436" cy="2437"/>
          </a:xfrm>
        </p:grpSpPr>
        <p:pic>
          <p:nvPicPr>
            <p:cNvPr id="54292" name="Picture 1"/>
            <p:cNvPicPr>
              <a:picLocks noChangeAspect="1" noChangeArrowheads="1"/>
            </p:cNvPicPr>
            <p:nvPr/>
          </p:nvPicPr>
          <p:blipFill>
            <a:blip r:embed="rId2" cstate="print"/>
            <a:srcRect/>
            <a:stretch>
              <a:fillRect/>
            </a:stretch>
          </p:blipFill>
          <p:spPr bwMode="auto">
            <a:xfrm>
              <a:off x="2382" y="60"/>
              <a:ext cx="3436" cy="2256"/>
            </a:xfrm>
            <a:prstGeom prst="rect">
              <a:avLst/>
            </a:prstGeom>
            <a:noFill/>
            <a:ln w="9525">
              <a:noFill/>
              <a:miter lim="800000"/>
              <a:headEnd/>
              <a:tailEnd/>
            </a:ln>
          </p:spPr>
        </p:pic>
        <p:sp>
          <p:nvSpPr>
            <p:cNvPr id="19" name="Cube 18"/>
            <p:cNvSpPr/>
            <p:nvPr/>
          </p:nvSpPr>
          <p:spPr>
            <a:xfrm rot="8538691">
              <a:off x="3953" y="930"/>
              <a:ext cx="206" cy="189"/>
            </a:xfrm>
            <a:prstGeom prst="cube">
              <a:avLst>
                <a:gd name="adj" fmla="val 4503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t-IT" altLang="ja-JP">
                <a:solidFill>
                  <a:srgbClr val="FFFFFF"/>
                </a:solidFill>
              </a:endParaRPr>
            </a:p>
          </p:txBody>
        </p:sp>
        <p:sp>
          <p:nvSpPr>
            <p:cNvPr id="20" name="TextBox 19"/>
            <p:cNvSpPr txBox="1"/>
            <p:nvPr/>
          </p:nvSpPr>
          <p:spPr>
            <a:xfrm>
              <a:off x="5057" y="255"/>
              <a:ext cx="635" cy="465"/>
            </a:xfrm>
            <a:prstGeom prst="rect">
              <a:avLst/>
            </a:prstGeom>
            <a:solidFill>
              <a:schemeClr val="bg1"/>
            </a:solidFill>
            <a:ln w="25400">
              <a:solidFill>
                <a:schemeClr val="accent4"/>
              </a:solidFill>
            </a:ln>
          </p:spPr>
          <p:txBody>
            <a:bodyPr>
              <a:spAutoFit/>
            </a:bodyPr>
            <a:lstStyle/>
            <a:p>
              <a:pPr algn="ctr">
                <a:defRPr/>
              </a:pPr>
              <a:r>
                <a:rPr lang="it-IT" sz="1400" dirty="0">
                  <a:solidFill>
                    <a:srgbClr val="000000"/>
                  </a:solidFill>
                  <a:ea typeface="MS PGothic" pitchFamily="34" charset="-128"/>
                </a:rPr>
                <a:t>TA FD</a:t>
              </a:r>
            </a:p>
            <a:p>
              <a:pPr algn="ctr">
                <a:defRPr/>
              </a:pPr>
              <a:r>
                <a:rPr lang="it-IT" sz="1000" dirty="0">
                  <a:solidFill>
                    <a:srgbClr val="000000"/>
                  </a:solidFill>
                  <a:ea typeface="MS PGothic" pitchFamily="34" charset="-128"/>
                </a:rPr>
                <a:t>(Fluorescence detector</a:t>
              </a:r>
              <a:r>
                <a:rPr lang="it-IT" sz="1400" dirty="0">
                  <a:solidFill>
                    <a:srgbClr val="000000"/>
                  </a:solidFill>
                  <a:ea typeface="MS PGothic" pitchFamily="34" charset="-128"/>
                </a:rPr>
                <a:t>)</a:t>
              </a:r>
              <a:r>
                <a:rPr lang="it-IT" dirty="0">
                  <a:solidFill>
                    <a:srgbClr val="000000"/>
                  </a:solidFill>
                  <a:ea typeface="MS PGothic" pitchFamily="34" charset="-128"/>
                </a:rPr>
                <a:t> </a:t>
              </a:r>
            </a:p>
          </p:txBody>
        </p:sp>
        <p:sp>
          <p:nvSpPr>
            <p:cNvPr id="54295" name="TextBox 23"/>
            <p:cNvSpPr txBox="1">
              <a:spLocks noChangeArrowheads="1"/>
            </p:cNvSpPr>
            <p:nvPr/>
          </p:nvSpPr>
          <p:spPr bwMode="auto">
            <a:xfrm>
              <a:off x="3923" y="1872"/>
              <a:ext cx="779" cy="330"/>
            </a:xfrm>
            <a:prstGeom prst="rect">
              <a:avLst/>
            </a:prstGeom>
            <a:solidFill>
              <a:schemeClr val="bg1"/>
            </a:solidFill>
            <a:ln w="38100">
              <a:solidFill>
                <a:srgbClr val="C00000"/>
              </a:solidFill>
              <a:miter lim="800000"/>
              <a:headEnd/>
              <a:tailEnd/>
            </a:ln>
          </p:spPr>
          <p:txBody>
            <a:bodyPr>
              <a:spAutoFit/>
            </a:bodyPr>
            <a:lstStyle/>
            <a:p>
              <a:pPr algn="ctr"/>
              <a:r>
                <a:rPr lang="it-IT" altLang="ja-JP" sz="1400">
                  <a:solidFill>
                    <a:srgbClr val="000000"/>
                  </a:solidFill>
                  <a:latin typeface="Calibri" pitchFamily="34" charset="0"/>
                </a:rPr>
                <a:t>ELS: Electron Light Source</a:t>
              </a:r>
              <a:endParaRPr lang="it-IT" altLang="ja-JP">
                <a:solidFill>
                  <a:srgbClr val="000000"/>
                </a:solidFill>
                <a:latin typeface="Calibri" pitchFamily="34" charset="0"/>
              </a:endParaRPr>
            </a:p>
          </p:txBody>
        </p:sp>
        <p:sp>
          <p:nvSpPr>
            <p:cNvPr id="54296" name="TextBox 24"/>
            <p:cNvSpPr txBox="1">
              <a:spLocks noChangeArrowheads="1"/>
            </p:cNvSpPr>
            <p:nvPr/>
          </p:nvSpPr>
          <p:spPr bwMode="auto">
            <a:xfrm>
              <a:off x="4242" y="1145"/>
              <a:ext cx="779" cy="329"/>
            </a:xfrm>
            <a:prstGeom prst="rect">
              <a:avLst/>
            </a:prstGeom>
            <a:solidFill>
              <a:schemeClr val="bg1"/>
            </a:solidFill>
            <a:ln w="38100">
              <a:solidFill>
                <a:srgbClr val="92D050"/>
              </a:solidFill>
              <a:miter lim="800000"/>
              <a:headEnd/>
              <a:tailEnd/>
            </a:ln>
          </p:spPr>
          <p:txBody>
            <a:bodyPr>
              <a:spAutoFit/>
            </a:bodyPr>
            <a:lstStyle/>
            <a:p>
              <a:pPr algn="ctr"/>
              <a:r>
                <a:rPr lang="it-IT" altLang="ja-JP" sz="1400">
                  <a:solidFill>
                    <a:srgbClr val="000000"/>
                  </a:solidFill>
                  <a:latin typeface="Calibri" pitchFamily="34" charset="0"/>
                </a:rPr>
                <a:t>TA-EUSO location</a:t>
              </a:r>
              <a:endParaRPr lang="it-IT" altLang="ja-JP">
                <a:solidFill>
                  <a:srgbClr val="000000"/>
                </a:solidFill>
                <a:latin typeface="Calibri" pitchFamily="34" charset="0"/>
              </a:endParaRPr>
            </a:p>
          </p:txBody>
        </p:sp>
        <p:cxnSp>
          <p:nvCxnSpPr>
            <p:cNvPr id="26" name="Straight Arrow Connector 25"/>
            <p:cNvCxnSpPr/>
            <p:nvPr/>
          </p:nvCxnSpPr>
          <p:spPr>
            <a:xfrm flipH="1" flipV="1">
              <a:off x="4090" y="1043"/>
              <a:ext cx="223" cy="16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2382" y="-5"/>
              <a:ext cx="3378" cy="2398"/>
            </a:xfrm>
            <a:prstGeom prst="roundRect">
              <a:avLst>
                <a:gd name="adj" fmla="val 7696"/>
              </a:avLst>
            </a:prstGeom>
            <a:solidFill>
              <a:schemeClr val="accent3">
                <a:lumMod val="75000"/>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t-IT" altLang="ja-JP">
                <a:solidFill>
                  <a:srgbClr val="FFFFFF"/>
                </a:solidFill>
              </a:endParaRPr>
            </a:p>
          </p:txBody>
        </p:sp>
        <p:sp>
          <p:nvSpPr>
            <p:cNvPr id="54299" name="TextBox 2056"/>
            <p:cNvSpPr txBox="1">
              <a:spLocks noChangeArrowheads="1"/>
            </p:cNvSpPr>
            <p:nvPr/>
          </p:nvSpPr>
          <p:spPr bwMode="auto">
            <a:xfrm>
              <a:off x="3695" y="2200"/>
              <a:ext cx="1634" cy="232"/>
            </a:xfrm>
            <a:prstGeom prst="rect">
              <a:avLst/>
            </a:prstGeom>
            <a:noFill/>
            <a:ln w="9525">
              <a:noFill/>
              <a:miter lim="800000"/>
              <a:headEnd/>
              <a:tailEnd/>
            </a:ln>
          </p:spPr>
          <p:txBody>
            <a:bodyPr wrap="none">
              <a:spAutoFit/>
            </a:bodyPr>
            <a:lstStyle/>
            <a:p>
              <a:r>
                <a:rPr lang="it-IT" altLang="ja-JP">
                  <a:solidFill>
                    <a:srgbClr val="000000"/>
                  </a:solidFill>
                  <a:latin typeface="Calibri" pitchFamily="34" charset="0"/>
                </a:rPr>
                <a:t>TA site, UTAH, Black Mesa</a:t>
              </a:r>
            </a:p>
          </p:txBody>
        </p:sp>
      </p:grpSp>
      <p:pic>
        <p:nvPicPr>
          <p:cNvPr id="54275" name="Picture 3" descr="TA-Housing"/>
          <p:cNvPicPr>
            <a:picLocks noChangeAspect="1" noChangeArrowheads="1"/>
          </p:cNvPicPr>
          <p:nvPr/>
        </p:nvPicPr>
        <p:blipFill>
          <a:blip r:embed="rId3" cstate="print"/>
          <a:srcRect/>
          <a:stretch>
            <a:fillRect/>
          </a:stretch>
        </p:blipFill>
        <p:spPr bwMode="auto">
          <a:xfrm>
            <a:off x="107950" y="3765550"/>
            <a:ext cx="5780088" cy="2906713"/>
          </a:xfrm>
          <a:prstGeom prst="rect">
            <a:avLst/>
          </a:prstGeom>
          <a:noFill/>
          <a:ln w="9525">
            <a:noFill/>
            <a:miter lim="800000"/>
            <a:headEnd/>
            <a:tailEnd/>
          </a:ln>
        </p:spPr>
      </p:pic>
      <p:cxnSp>
        <p:nvCxnSpPr>
          <p:cNvPr id="8" name="Straight Arrow Connector 7"/>
          <p:cNvCxnSpPr>
            <a:stCxn id="54282" idx="2"/>
          </p:cNvCxnSpPr>
          <p:nvPr/>
        </p:nvCxnSpPr>
        <p:spPr bwMode="auto">
          <a:xfrm>
            <a:off x="1127125" y="3613150"/>
            <a:ext cx="747713" cy="121443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4277" name="TextBox 8"/>
          <p:cNvSpPr txBox="1">
            <a:spLocks noChangeArrowheads="1"/>
          </p:cNvSpPr>
          <p:nvPr/>
        </p:nvSpPr>
        <p:spPr bwMode="auto">
          <a:xfrm>
            <a:off x="3478213" y="5691188"/>
            <a:ext cx="1497012" cy="369887"/>
          </a:xfrm>
          <a:prstGeom prst="rect">
            <a:avLst/>
          </a:prstGeom>
          <a:solidFill>
            <a:schemeClr val="accent1">
              <a:alpha val="50195"/>
            </a:schemeClr>
          </a:solidFill>
          <a:ln w="9525">
            <a:noFill/>
            <a:miter lim="800000"/>
            <a:headEnd/>
            <a:tailEnd/>
          </a:ln>
        </p:spPr>
        <p:txBody>
          <a:bodyPr wrap="none">
            <a:spAutoFit/>
          </a:bodyPr>
          <a:lstStyle/>
          <a:p>
            <a:r>
              <a:rPr lang="it-IT" altLang="ja-JP">
                <a:solidFill>
                  <a:srgbClr val="000000"/>
                </a:solidFill>
                <a:latin typeface="Calibri" pitchFamily="34" charset="0"/>
              </a:rPr>
              <a:t>PDM detector</a:t>
            </a:r>
          </a:p>
        </p:txBody>
      </p:sp>
      <p:cxnSp>
        <p:nvCxnSpPr>
          <p:cNvPr id="10" name="Straight Arrow Connector 9"/>
          <p:cNvCxnSpPr/>
          <p:nvPr/>
        </p:nvCxnSpPr>
        <p:spPr bwMode="auto">
          <a:xfrm flipH="1">
            <a:off x="2697163" y="5724525"/>
            <a:ext cx="758825" cy="0"/>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54279" name="TextBox 10"/>
          <p:cNvSpPr txBox="1">
            <a:spLocks noChangeArrowheads="1"/>
          </p:cNvSpPr>
          <p:nvPr/>
        </p:nvSpPr>
        <p:spPr bwMode="auto">
          <a:xfrm>
            <a:off x="576263" y="6262688"/>
            <a:ext cx="1322387" cy="366712"/>
          </a:xfrm>
          <a:prstGeom prst="rect">
            <a:avLst/>
          </a:prstGeom>
          <a:solidFill>
            <a:schemeClr val="accent1">
              <a:alpha val="50195"/>
            </a:schemeClr>
          </a:solidFill>
          <a:ln w="9525">
            <a:noFill/>
            <a:miter lim="800000"/>
            <a:headEnd/>
            <a:tailEnd/>
          </a:ln>
        </p:spPr>
        <p:txBody>
          <a:bodyPr wrap="none">
            <a:spAutoFit/>
          </a:bodyPr>
          <a:lstStyle/>
          <a:p>
            <a:r>
              <a:rPr lang="it-IT" altLang="ja-JP">
                <a:solidFill>
                  <a:srgbClr val="000000"/>
                </a:solidFill>
                <a:latin typeface="Calibri" pitchFamily="34" charset="0"/>
              </a:rPr>
              <a:t>LASER Team</a:t>
            </a:r>
          </a:p>
        </p:txBody>
      </p:sp>
      <p:cxnSp>
        <p:nvCxnSpPr>
          <p:cNvPr id="17" name="Straight Arrow Connector 16"/>
          <p:cNvCxnSpPr>
            <a:stCxn id="54282" idx="2"/>
          </p:cNvCxnSpPr>
          <p:nvPr/>
        </p:nvCxnSpPr>
        <p:spPr bwMode="auto">
          <a:xfrm>
            <a:off x="1127125" y="3613150"/>
            <a:ext cx="1104900" cy="1604963"/>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4281" name="TextBox 27"/>
          <p:cNvSpPr txBox="1">
            <a:spLocks noChangeArrowheads="1"/>
          </p:cNvSpPr>
          <p:nvPr/>
        </p:nvSpPr>
        <p:spPr bwMode="auto">
          <a:xfrm>
            <a:off x="2700338" y="6319838"/>
            <a:ext cx="895350" cy="304800"/>
          </a:xfrm>
          <a:prstGeom prst="rect">
            <a:avLst/>
          </a:prstGeom>
          <a:solidFill>
            <a:schemeClr val="bg1"/>
          </a:solidFill>
          <a:ln w="9525">
            <a:noFill/>
            <a:miter lim="800000"/>
            <a:headEnd/>
            <a:tailEnd/>
          </a:ln>
        </p:spPr>
        <p:txBody>
          <a:bodyPr wrap="none">
            <a:spAutoFit/>
          </a:bodyPr>
          <a:lstStyle/>
          <a:p>
            <a:r>
              <a:rPr lang="it-IT" altLang="ja-JP" sz="1400">
                <a:solidFill>
                  <a:srgbClr val="000000"/>
                </a:solidFill>
                <a:latin typeface="Calibri" pitchFamily="34" charset="0"/>
              </a:rPr>
              <a:t>Size (mm)</a:t>
            </a:r>
          </a:p>
        </p:txBody>
      </p:sp>
      <p:sp>
        <p:nvSpPr>
          <p:cNvPr id="54282" name="TextBox 6"/>
          <p:cNvSpPr txBox="1">
            <a:spLocks noChangeArrowheads="1"/>
          </p:cNvSpPr>
          <p:nvPr/>
        </p:nvSpPr>
        <p:spPr bwMode="auto">
          <a:xfrm>
            <a:off x="719138" y="3243263"/>
            <a:ext cx="814387" cy="369887"/>
          </a:xfrm>
          <a:prstGeom prst="rect">
            <a:avLst/>
          </a:prstGeom>
          <a:solidFill>
            <a:schemeClr val="accent1">
              <a:alpha val="50195"/>
            </a:schemeClr>
          </a:solidFill>
          <a:ln w="9525">
            <a:noFill/>
            <a:miter lim="800000"/>
            <a:headEnd/>
            <a:tailEnd/>
          </a:ln>
        </p:spPr>
        <p:txBody>
          <a:bodyPr wrap="none">
            <a:spAutoFit/>
          </a:bodyPr>
          <a:lstStyle/>
          <a:p>
            <a:r>
              <a:rPr lang="it-IT" altLang="ja-JP">
                <a:solidFill>
                  <a:srgbClr val="000000"/>
                </a:solidFill>
                <a:latin typeface="Calibri" pitchFamily="34" charset="0"/>
              </a:rPr>
              <a:t>Lenses</a:t>
            </a:r>
          </a:p>
        </p:txBody>
      </p:sp>
      <p:sp>
        <p:nvSpPr>
          <p:cNvPr id="29" name="Rounded Rectangle 28"/>
          <p:cNvSpPr/>
          <p:nvPr/>
        </p:nvSpPr>
        <p:spPr bwMode="auto">
          <a:xfrm>
            <a:off x="1008063" y="5948363"/>
            <a:ext cx="287337" cy="103187"/>
          </a:xfrm>
          <a:prstGeom prst="roundRect">
            <a:avLst/>
          </a:prstGeom>
          <a:solidFill>
            <a:srgbClr val="FF0000"/>
          </a:solidFill>
          <a:ln>
            <a:beve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t-IT" altLang="ja-JP">
              <a:solidFill>
                <a:srgbClr val="FFFFFF"/>
              </a:solidFill>
            </a:endParaRPr>
          </a:p>
        </p:txBody>
      </p:sp>
      <p:cxnSp>
        <p:nvCxnSpPr>
          <p:cNvPr id="12" name="Straight Arrow Connector 11"/>
          <p:cNvCxnSpPr>
            <a:stCxn id="54279" idx="0"/>
            <a:endCxn id="29" idx="2"/>
          </p:cNvCxnSpPr>
          <p:nvPr/>
        </p:nvCxnSpPr>
        <p:spPr bwMode="auto">
          <a:xfrm flipH="1" flipV="1">
            <a:off x="1150938" y="6051550"/>
            <a:ext cx="80962" cy="21113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54285" name="Picture 7"/>
          <p:cNvPicPr>
            <a:picLocks noChangeAspect="1" noChangeArrowheads="1"/>
          </p:cNvPicPr>
          <p:nvPr/>
        </p:nvPicPr>
        <p:blipFill>
          <a:blip r:embed="rId4" cstate="print"/>
          <a:srcRect l="23413" r="18806"/>
          <a:stretch>
            <a:fillRect/>
          </a:stretch>
        </p:blipFill>
        <p:spPr bwMode="auto">
          <a:xfrm rot="4628441">
            <a:off x="4214813" y="3822700"/>
            <a:ext cx="1638300" cy="1619250"/>
          </a:xfrm>
          <a:prstGeom prst="rect">
            <a:avLst/>
          </a:prstGeom>
          <a:noFill/>
          <a:ln w="9525">
            <a:noFill/>
            <a:miter lim="800000"/>
            <a:headEnd/>
            <a:tailEnd/>
          </a:ln>
        </p:spPr>
      </p:pic>
      <p:sp>
        <p:nvSpPr>
          <p:cNvPr id="54286" name="TextBox 2062"/>
          <p:cNvSpPr txBox="1">
            <a:spLocks noChangeArrowheads="1"/>
          </p:cNvSpPr>
          <p:nvPr/>
        </p:nvSpPr>
        <p:spPr bwMode="auto">
          <a:xfrm>
            <a:off x="6437313" y="5553075"/>
            <a:ext cx="2035175" cy="366713"/>
          </a:xfrm>
          <a:prstGeom prst="rect">
            <a:avLst/>
          </a:prstGeom>
          <a:noFill/>
          <a:ln w="9525">
            <a:noFill/>
            <a:miter lim="800000"/>
            <a:headEnd/>
            <a:tailEnd/>
          </a:ln>
        </p:spPr>
        <p:txBody>
          <a:bodyPr wrap="none">
            <a:spAutoFit/>
          </a:bodyPr>
          <a:lstStyle/>
          <a:p>
            <a:r>
              <a:rPr lang="it-IT" altLang="ja-JP">
                <a:solidFill>
                  <a:srgbClr val="000000"/>
                </a:solidFill>
                <a:latin typeface="Calibri" pitchFamily="34" charset="0"/>
              </a:rPr>
              <a:t>PDM detector block</a:t>
            </a:r>
          </a:p>
        </p:txBody>
      </p:sp>
      <p:cxnSp>
        <p:nvCxnSpPr>
          <p:cNvPr id="14" name="Straight Arrow Connector 13"/>
          <p:cNvCxnSpPr>
            <a:endCxn id="19" idx="4"/>
          </p:cNvCxnSpPr>
          <p:nvPr/>
        </p:nvCxnSpPr>
        <p:spPr bwMode="auto">
          <a:xfrm flipV="1">
            <a:off x="1285875" y="1412875"/>
            <a:ext cx="5187950" cy="3279775"/>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flipV="1">
            <a:off x="4949825" y="1600200"/>
            <a:ext cx="1651000" cy="3082925"/>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4289" name="Line 37"/>
          <p:cNvSpPr>
            <a:spLocks noChangeShapeType="1"/>
          </p:cNvSpPr>
          <p:nvPr/>
        </p:nvSpPr>
        <p:spPr bwMode="auto">
          <a:xfrm flipH="1">
            <a:off x="1692275" y="5353050"/>
            <a:ext cx="4770438" cy="0"/>
          </a:xfrm>
          <a:prstGeom prst="line">
            <a:avLst/>
          </a:prstGeom>
          <a:noFill/>
          <a:ln w="38100">
            <a:solidFill>
              <a:srgbClr val="FF0000"/>
            </a:solidFill>
            <a:round/>
            <a:headEnd/>
            <a:tailEnd type="triangle" w="med" len="med"/>
          </a:ln>
        </p:spPr>
        <p:txBody>
          <a:bodyPr/>
          <a:lstStyle/>
          <a:p>
            <a:endParaRPr lang="ja-JP" altLang="en-US"/>
          </a:p>
        </p:txBody>
      </p:sp>
      <p:sp>
        <p:nvSpPr>
          <p:cNvPr id="38" name="Rounded Rectangle 37"/>
          <p:cNvSpPr/>
          <p:nvPr/>
        </p:nvSpPr>
        <p:spPr bwMode="auto">
          <a:xfrm>
            <a:off x="3309938" y="4827588"/>
            <a:ext cx="804862" cy="288925"/>
          </a:xfrm>
          <a:prstGeom prst="roundRect">
            <a:avLst/>
          </a:prstGeom>
          <a:ln/>
        </p:spPr>
        <p:style>
          <a:lnRef idx="2">
            <a:schemeClr val="dk1"/>
          </a:lnRef>
          <a:fillRef idx="1">
            <a:schemeClr val="lt1"/>
          </a:fillRef>
          <a:effectRef idx="0">
            <a:schemeClr val="dk1"/>
          </a:effectRef>
          <a:fontRef idx="minor">
            <a:schemeClr val="dk1"/>
          </a:fontRef>
        </p:style>
        <p:txBody>
          <a:bodyPr anchor="ctr"/>
          <a:lstStyle/>
          <a:p>
            <a:pPr algn="ctr"/>
            <a:r>
              <a:rPr lang="it-IT" altLang="ja-JP" sz="1200">
                <a:solidFill>
                  <a:srgbClr val="000000"/>
                </a:solidFill>
              </a:rPr>
              <a:t>Electronics block</a:t>
            </a:r>
          </a:p>
          <a:p>
            <a:pPr algn="ctr"/>
            <a:endParaRPr lang="it-IT" altLang="ja-JP">
              <a:solidFill>
                <a:srgbClr val="000000"/>
              </a:solidFill>
            </a:endParaRPr>
          </a:p>
        </p:txBody>
      </p:sp>
      <p:pic>
        <p:nvPicPr>
          <p:cNvPr id="54291" name="Picture 8"/>
          <p:cNvPicPr>
            <a:picLocks noChangeAspect="1" noChangeArrowheads="1"/>
          </p:cNvPicPr>
          <p:nvPr/>
        </p:nvPicPr>
        <p:blipFill>
          <a:blip r:embed="rId5" cstate="print"/>
          <a:srcRect/>
          <a:stretch>
            <a:fillRect/>
          </a:stretch>
        </p:blipFill>
        <p:spPr bwMode="auto">
          <a:xfrm>
            <a:off x="6084888" y="4176713"/>
            <a:ext cx="3025775" cy="2663825"/>
          </a:xfrm>
          <a:prstGeom prst="rect">
            <a:avLst/>
          </a:prstGeom>
          <a:noFill/>
          <a:ln w="9525">
            <a:noFill/>
            <a:round/>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タイトル 1"/>
          <p:cNvSpPr>
            <a:spLocks noGrp="1"/>
          </p:cNvSpPr>
          <p:nvPr>
            <p:ph type="title" idx="4294967295"/>
          </p:nvPr>
        </p:nvSpPr>
        <p:spPr>
          <a:xfrm>
            <a:off x="539750" y="-100013"/>
            <a:ext cx="7772400" cy="1143001"/>
          </a:xfrm>
        </p:spPr>
        <p:txBody>
          <a:bodyPr/>
          <a:lstStyle/>
          <a:p>
            <a:r>
              <a:rPr lang="en-US" altLang="ja-JP" b="0" smtClean="0">
                <a:latin typeface="Arial" pitchFamily="34" charset="0"/>
                <a:ea typeface="ＭＳ Ｐゴシック" pitchFamily="50" charset="-128"/>
                <a:cs typeface="Arial" pitchFamily="34" charset="0"/>
              </a:rPr>
              <a:t>JEM-EUSO Balloon </a:t>
            </a:r>
            <a:endParaRPr lang="ja-JP" altLang="en-US" b="0" smtClean="0">
              <a:latin typeface="Arial" pitchFamily="34" charset="0"/>
              <a:ea typeface="ＭＳ Ｐゴシック" pitchFamily="50" charset="-128"/>
              <a:cs typeface="Arial" pitchFamily="34" charset="0"/>
            </a:endParaRPr>
          </a:p>
        </p:txBody>
      </p:sp>
      <p:sp>
        <p:nvSpPr>
          <p:cNvPr id="82946" name="コンテンツ プレースホルダー 2"/>
          <p:cNvSpPr>
            <a:spLocks noGrp="1"/>
          </p:cNvSpPr>
          <p:nvPr>
            <p:ph idx="4294967295"/>
          </p:nvPr>
        </p:nvSpPr>
        <p:spPr>
          <a:xfrm>
            <a:off x="0" y="981075"/>
            <a:ext cx="6516688" cy="4114800"/>
          </a:xfrm>
        </p:spPr>
        <p:txBody>
          <a:bodyPr>
            <a:normAutofit fontScale="92500" lnSpcReduction="20000"/>
          </a:bodyPr>
          <a:lstStyle/>
          <a:p>
            <a:pPr lvl="1"/>
            <a:r>
              <a:rPr lang="ja-JP" altLang="en-US" dirty="0" smtClean="0">
                <a:latin typeface="Arial" pitchFamily="34" charset="0"/>
                <a:ea typeface="ＭＳ Ｐゴシック" pitchFamily="50" charset="-128"/>
                <a:cs typeface="Arial" pitchFamily="34" charset="0"/>
              </a:rPr>
              <a:t>気球から下を見る</a:t>
            </a:r>
            <a:endParaRPr lang="en-US" altLang="ja-JP" dirty="0" smtClean="0">
              <a:latin typeface="Arial" pitchFamily="34" charset="0"/>
              <a:ea typeface="ＭＳ Ｐゴシック" pitchFamily="50" charset="-128"/>
              <a:cs typeface="Arial" pitchFamily="34" charset="0"/>
            </a:endParaRPr>
          </a:p>
          <a:p>
            <a:pPr lvl="2"/>
            <a:r>
              <a:rPr lang="en-US" altLang="ja-JP" dirty="0" smtClean="0">
                <a:latin typeface="Arial" pitchFamily="34" charset="0"/>
                <a:ea typeface="ＭＳ Ｐゴシック" pitchFamily="50" charset="-128"/>
                <a:cs typeface="Arial" pitchFamily="34" charset="0"/>
              </a:rPr>
              <a:t>UV</a:t>
            </a:r>
            <a:r>
              <a:rPr lang="ja-JP" altLang="en-US" dirty="0" smtClean="0">
                <a:latin typeface="Arial" pitchFamily="34" charset="0"/>
                <a:ea typeface="ＭＳ Ｐゴシック" pitchFamily="50" charset="-128"/>
                <a:cs typeface="Arial" pitchFamily="34" charset="0"/>
              </a:rPr>
              <a:t>望遠鏡</a:t>
            </a:r>
            <a:r>
              <a:rPr lang="en-US" altLang="ja-JP" dirty="0" smtClean="0">
                <a:latin typeface="Arial" pitchFamily="34" charset="0"/>
                <a:ea typeface="ＭＳ Ｐゴシック" pitchFamily="50" charset="-128"/>
                <a:cs typeface="Arial" pitchFamily="34" charset="0"/>
              </a:rPr>
              <a:t> (PDM EM + 3 lenses system)</a:t>
            </a:r>
          </a:p>
          <a:p>
            <a:pPr lvl="1"/>
            <a:r>
              <a:rPr lang="ja-JP" altLang="en-US" dirty="0" smtClean="0">
                <a:solidFill>
                  <a:srgbClr val="FF0000"/>
                </a:solidFill>
                <a:latin typeface="Arial" pitchFamily="34" charset="0"/>
                <a:ea typeface="ＭＳ Ｐゴシック" pitchFamily="50" charset="-128"/>
                <a:cs typeface="Arial" pitchFamily="34" charset="0"/>
              </a:rPr>
              <a:t>光学テスト</a:t>
            </a:r>
            <a:endParaRPr lang="en-US" altLang="ja-JP" dirty="0" smtClean="0">
              <a:solidFill>
                <a:srgbClr val="FF0000"/>
              </a:solidFill>
              <a:latin typeface="Arial" pitchFamily="34" charset="0"/>
              <a:ea typeface="ＭＳ Ｐゴシック" pitchFamily="50" charset="-128"/>
              <a:cs typeface="Arial" pitchFamily="34" charset="0"/>
            </a:endParaRPr>
          </a:p>
          <a:p>
            <a:pPr lvl="1"/>
            <a:r>
              <a:rPr lang="ja-JP" altLang="en-US" dirty="0" smtClean="0">
                <a:solidFill>
                  <a:srgbClr val="FF0000"/>
                </a:solidFill>
                <a:latin typeface="Arial" pitchFamily="34" charset="0"/>
                <a:ea typeface="ＭＳ Ｐゴシック" pitchFamily="50" charset="-128"/>
                <a:cs typeface="Arial" pitchFamily="34" charset="0"/>
              </a:rPr>
              <a:t>背景光テスト</a:t>
            </a:r>
            <a:r>
              <a:rPr lang="en-US" altLang="ja-JP" dirty="0" smtClean="0">
                <a:solidFill>
                  <a:srgbClr val="FF0000"/>
                </a:solidFill>
                <a:latin typeface="Arial" pitchFamily="34" charset="0"/>
                <a:ea typeface="ＭＳ Ｐゴシック" pitchFamily="50" charset="-128"/>
                <a:cs typeface="Arial" pitchFamily="34" charset="0"/>
              </a:rPr>
              <a:t> </a:t>
            </a:r>
          </a:p>
          <a:p>
            <a:pPr lvl="1"/>
            <a:r>
              <a:rPr lang="en-US" altLang="ja-JP" dirty="0" smtClean="0">
                <a:latin typeface="Arial" pitchFamily="34" charset="0"/>
                <a:ea typeface="ＭＳ Ｐゴシック" pitchFamily="50" charset="-128"/>
                <a:cs typeface="Arial" pitchFamily="34" charset="0"/>
              </a:rPr>
              <a:t>40km</a:t>
            </a:r>
            <a:r>
              <a:rPr lang="ja-JP" altLang="en-US" dirty="0" smtClean="0">
                <a:latin typeface="Arial" pitchFamily="34" charset="0"/>
                <a:ea typeface="ＭＳ Ｐゴシック" pitchFamily="50" charset="-128"/>
                <a:cs typeface="Arial" pitchFamily="34" charset="0"/>
              </a:rPr>
              <a:t>の高さから空気シャワーを見る</a:t>
            </a:r>
            <a:endParaRPr lang="en-US" altLang="ja-JP" dirty="0" smtClean="0">
              <a:latin typeface="Arial" pitchFamily="34" charset="0"/>
              <a:ea typeface="ＭＳ Ｐゴシック" pitchFamily="50" charset="-128"/>
              <a:cs typeface="Arial" pitchFamily="34" charset="0"/>
            </a:endParaRPr>
          </a:p>
          <a:p>
            <a:pPr lvl="1">
              <a:buFontTx/>
              <a:buNone/>
            </a:pPr>
            <a:endParaRPr lang="en-US" altLang="ja-JP" dirty="0" smtClean="0">
              <a:latin typeface="Arial" pitchFamily="34" charset="0"/>
              <a:ea typeface="ＭＳ Ｐゴシック" pitchFamily="50" charset="-128"/>
              <a:cs typeface="Arial" pitchFamily="34" charset="0"/>
            </a:endParaRPr>
          </a:p>
          <a:p>
            <a:pPr lvl="1">
              <a:buFontTx/>
              <a:buNone/>
            </a:pPr>
            <a:r>
              <a:rPr lang="ja-JP" altLang="en-US" dirty="0" smtClean="0">
                <a:latin typeface="Arial" pitchFamily="34" charset="0"/>
                <a:ea typeface="ＭＳ Ｐゴシック" pitchFamily="50" charset="-128"/>
                <a:cs typeface="Arial" pitchFamily="34" charset="0"/>
              </a:rPr>
              <a:t>フランス宇宙機関（</a:t>
            </a:r>
            <a:r>
              <a:rPr lang="en-US" altLang="ja-JP" dirty="0" smtClean="0">
                <a:latin typeface="Arial" pitchFamily="34" charset="0"/>
                <a:ea typeface="ＭＳ Ｐゴシック" pitchFamily="50" charset="-128"/>
                <a:cs typeface="Arial" pitchFamily="34" charset="0"/>
              </a:rPr>
              <a:t>CNES</a:t>
            </a:r>
            <a:r>
              <a:rPr lang="ja-JP" altLang="en-US" dirty="0" smtClean="0">
                <a:latin typeface="Arial" pitchFamily="34" charset="0"/>
                <a:ea typeface="ＭＳ Ｐゴシック" pitchFamily="50" charset="-128"/>
                <a:cs typeface="Arial" pitchFamily="34" charset="0"/>
              </a:rPr>
              <a:t>）</a:t>
            </a:r>
            <a:endParaRPr lang="en-US" altLang="ja-JP" dirty="0" smtClean="0">
              <a:latin typeface="Arial" pitchFamily="34" charset="0"/>
              <a:ea typeface="ＭＳ Ｐゴシック" pitchFamily="50" charset="-128"/>
              <a:cs typeface="Arial" pitchFamily="34" charset="0"/>
            </a:endParaRPr>
          </a:p>
          <a:p>
            <a:pPr lvl="1">
              <a:buFontTx/>
              <a:buNone/>
            </a:pPr>
            <a:r>
              <a:rPr lang="en-US" altLang="ja-JP" dirty="0" smtClean="0">
                <a:latin typeface="Arial" pitchFamily="34" charset="0"/>
                <a:ea typeface="ＭＳ Ｐゴシック" pitchFamily="50" charset="-128"/>
                <a:cs typeface="Arial" pitchFamily="34" charset="0"/>
              </a:rPr>
              <a:t>	Phase B</a:t>
            </a:r>
            <a:r>
              <a:rPr lang="ja-JP" altLang="en-US" dirty="0" smtClean="0">
                <a:latin typeface="Arial" pitchFamily="34" charset="0"/>
                <a:ea typeface="ＭＳ Ｐゴシック" pitchFamily="50" charset="-128"/>
                <a:cs typeface="Arial" pitchFamily="34" charset="0"/>
              </a:rPr>
              <a:t>進行が決定</a:t>
            </a:r>
            <a:r>
              <a:rPr lang="en-US" altLang="ja-JP" dirty="0" smtClean="0">
                <a:latin typeface="Arial" pitchFamily="34" charset="0"/>
                <a:ea typeface="ＭＳ Ｐゴシック" pitchFamily="50" charset="-128"/>
                <a:cs typeface="Arial" pitchFamily="34" charset="0"/>
              </a:rPr>
              <a:t> </a:t>
            </a:r>
          </a:p>
          <a:p>
            <a:pPr lvl="1">
              <a:buFont typeface="Wingdings"/>
              <a:buChar char="à"/>
            </a:pPr>
            <a:r>
              <a:rPr lang="en-US" altLang="ja-JP" dirty="0" smtClean="0">
                <a:solidFill>
                  <a:srgbClr val="FF0000"/>
                </a:solidFill>
                <a:latin typeface="Arial" pitchFamily="34" charset="0"/>
                <a:ea typeface="ＭＳ Ｐゴシック" pitchFamily="50" charset="-128"/>
                <a:cs typeface="Arial" pitchFamily="34" charset="0"/>
                <a:sym typeface="Wingdings" pitchFamily="2" charset="2"/>
              </a:rPr>
              <a:t>2013</a:t>
            </a:r>
            <a:r>
              <a:rPr lang="ja-JP" altLang="en-US" dirty="0" smtClean="0">
                <a:solidFill>
                  <a:srgbClr val="FF0000"/>
                </a:solidFill>
                <a:latin typeface="Arial" pitchFamily="34" charset="0"/>
                <a:ea typeface="ＭＳ Ｐゴシック" pitchFamily="50" charset="-128"/>
                <a:cs typeface="Arial" pitchFamily="34" charset="0"/>
                <a:sym typeface="Wingdings" pitchFamily="2" charset="2"/>
              </a:rPr>
              <a:t>年の打ち上げを目指す</a:t>
            </a:r>
            <a:endParaRPr lang="en-US" altLang="ja-JP" dirty="0" smtClean="0">
              <a:solidFill>
                <a:srgbClr val="FF0000"/>
              </a:solidFill>
              <a:latin typeface="Arial" pitchFamily="34" charset="0"/>
              <a:ea typeface="ＭＳ Ｐゴシック" pitchFamily="50" charset="-128"/>
              <a:cs typeface="Arial" pitchFamily="34" charset="0"/>
              <a:sym typeface="Wingdings" pitchFamily="2" charset="2"/>
            </a:endParaRPr>
          </a:p>
          <a:p>
            <a:pPr lvl="1">
              <a:buFont typeface="Wingdings"/>
              <a:buChar char="à"/>
            </a:pPr>
            <a:r>
              <a:rPr lang="ja-JP" altLang="en-US" dirty="0" smtClean="0">
                <a:solidFill>
                  <a:srgbClr val="FF0000"/>
                </a:solidFill>
                <a:latin typeface="Arial" pitchFamily="34" charset="0"/>
                <a:ea typeface="ＭＳ Ｐゴシック" pitchFamily="50" charset="-128"/>
                <a:cs typeface="Arial" pitchFamily="34" charset="0"/>
                <a:sym typeface="Wingdings" pitchFamily="2" charset="2"/>
              </a:rPr>
              <a:t>数回のフライト</a:t>
            </a:r>
            <a:endParaRPr lang="en-US" altLang="ja-JP" dirty="0" smtClean="0">
              <a:solidFill>
                <a:srgbClr val="FF0000"/>
              </a:solidFill>
              <a:latin typeface="Arial" pitchFamily="34" charset="0"/>
              <a:ea typeface="ＭＳ Ｐゴシック" pitchFamily="50" charset="-128"/>
              <a:cs typeface="Arial" pitchFamily="34" charset="0"/>
            </a:endParaRPr>
          </a:p>
        </p:txBody>
      </p:sp>
      <p:pic>
        <p:nvPicPr>
          <p:cNvPr id="5" name="Picture 4" descr="roofrack_2.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5795963" y="836613"/>
            <a:ext cx="4198937" cy="3030537"/>
          </a:xfrm>
          <a:prstGeom prst="rect">
            <a:avLst/>
          </a:prstGeom>
          <a:noFill/>
          <a:ln w="9525">
            <a:noFill/>
            <a:miter lim="800000"/>
            <a:headEnd/>
            <a:tailEnd/>
          </a:ln>
        </p:spPr>
      </p:pic>
      <p:pic>
        <p:nvPicPr>
          <p:cNvPr id="64517" name="Picture 2"/>
          <p:cNvPicPr>
            <a:picLocks noChangeAspect="1"/>
          </p:cNvPicPr>
          <p:nvPr/>
        </p:nvPicPr>
        <p:blipFill>
          <a:blip r:embed="rId3" cstate="print"/>
          <a:srcRect/>
          <a:stretch>
            <a:fillRect/>
          </a:stretch>
        </p:blipFill>
        <p:spPr bwMode="auto">
          <a:xfrm>
            <a:off x="7013575" y="3933825"/>
            <a:ext cx="2022475" cy="27892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4517"/>
                                        </p:tgtEl>
                                        <p:attrNameLst>
                                          <p:attrName>style.visibility</p:attrName>
                                        </p:attrNameLst>
                                      </p:cBhvr>
                                      <p:to>
                                        <p:strVal val="visible"/>
                                      </p:to>
                                    </p:set>
                                    <p:animEffect transition="in" filter="dissolve">
                                      <p:cBhvr>
                                        <p:cTn id="12"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9292717" cy="6858000"/>
          </a:xfrm>
          <a:prstGeom prst="rect">
            <a:avLst/>
          </a:prstGeom>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99866" y="3950285"/>
            <a:ext cx="435675" cy="792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3949" y="260648"/>
            <a:ext cx="1465453" cy="2664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2" name="TextBox 51"/>
          <p:cNvSpPr txBox="1"/>
          <p:nvPr/>
        </p:nvSpPr>
        <p:spPr>
          <a:xfrm>
            <a:off x="3390393" y="6211669"/>
            <a:ext cx="2467663" cy="646331"/>
          </a:xfrm>
          <a:prstGeom prst="rect">
            <a:avLst/>
          </a:prstGeom>
          <a:noFill/>
        </p:spPr>
        <p:txBody>
          <a:bodyPr wrap="none" rtlCol="0">
            <a:spAutoFit/>
          </a:bodyPr>
          <a:lstStyle/>
          <a:p>
            <a:r>
              <a:rPr lang="it-IT" sz="3600" b="1" dirty="0" smtClean="0"/>
              <a:t>MICRO-UVT</a:t>
            </a:r>
            <a:endParaRPr lang="en-GB" sz="3600" b="1" dirty="0"/>
          </a:p>
        </p:txBody>
      </p:sp>
      <p:sp>
        <p:nvSpPr>
          <p:cNvPr id="5" name="正方形/長方形 4"/>
          <p:cNvSpPr/>
          <p:nvPr/>
        </p:nvSpPr>
        <p:spPr>
          <a:xfrm>
            <a:off x="5858056" y="548680"/>
            <a:ext cx="195430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JEM-</a:t>
            </a:r>
            <a:r>
              <a:rPr kumimoji="1" lang="ja-JP" altLang="en-US" dirty="0" smtClean="0"/>
              <a:t>与圧部利用ミッション公募</a:t>
            </a:r>
            <a:endParaRPr kumimoji="1" lang="ja-JP" altLang="en-US" dirty="0"/>
          </a:p>
        </p:txBody>
      </p:sp>
    </p:spTree>
    <p:extLst>
      <p:ext uri="{BB962C8B-B14F-4D97-AF65-F5344CB8AC3E}">
        <p14:creationId xmlns:p14="http://schemas.microsoft.com/office/powerpoint/2010/main" xmlns="" val="5058165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マイクロ</a:t>
            </a:r>
            <a:r>
              <a:rPr lang="en-US" altLang="ja-JP" dirty="0" smtClean="0"/>
              <a:t>UVT</a:t>
            </a:r>
            <a:r>
              <a:rPr lang="ja-JP" altLang="en-US" dirty="0" smtClean="0"/>
              <a:t>の視野</a:t>
            </a:r>
            <a:endParaRPr lang="it-IT" dirty="0"/>
          </a:p>
        </p:txBody>
      </p:sp>
      <p:pic>
        <p:nvPicPr>
          <p:cNvPr id="87042"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3688" y="1844824"/>
            <a:ext cx="6001403" cy="46805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テキスト ボックス 3"/>
          <p:cNvSpPr txBox="1"/>
          <p:nvPr/>
        </p:nvSpPr>
        <p:spPr>
          <a:xfrm>
            <a:off x="6732240" y="2492896"/>
            <a:ext cx="2088232" cy="369332"/>
          </a:xfrm>
          <a:prstGeom prst="rect">
            <a:avLst/>
          </a:prstGeom>
          <a:noFill/>
        </p:spPr>
        <p:txBody>
          <a:bodyPr wrap="square" rtlCol="0">
            <a:spAutoFit/>
          </a:bodyPr>
          <a:lstStyle/>
          <a:p>
            <a:r>
              <a:rPr kumimoji="1" lang="en-US" altLang="ja-JP" dirty="0" smtClean="0"/>
              <a:t>UV</a:t>
            </a:r>
            <a:r>
              <a:rPr kumimoji="1" lang="ja-JP" altLang="en-US" dirty="0" smtClean="0"/>
              <a:t>背景光の</a:t>
            </a:r>
            <a:r>
              <a:rPr lang="en-US" altLang="ja-JP" dirty="0" smtClean="0"/>
              <a:t>MAP</a:t>
            </a:r>
            <a:endParaRPr kumimoji="1" lang="ja-JP" altLang="en-US" dirty="0"/>
          </a:p>
        </p:txBody>
      </p:sp>
    </p:spTree>
    <p:extLst>
      <p:ext uri="{BB962C8B-B14F-4D97-AF65-F5344CB8AC3E}">
        <p14:creationId xmlns:p14="http://schemas.microsoft.com/office/powerpoint/2010/main" xmlns="" val="18573590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Contents</a:t>
            </a:r>
            <a:endParaRPr kumimoji="1" lang="ja-JP" altLang="en-US" dirty="0"/>
          </a:p>
        </p:txBody>
      </p:sp>
      <p:sp>
        <p:nvSpPr>
          <p:cNvPr id="3" name="コンテンツ プレースホルダ 2"/>
          <p:cNvSpPr>
            <a:spLocks noGrp="1"/>
          </p:cNvSpPr>
          <p:nvPr>
            <p:ph idx="1"/>
          </p:nvPr>
        </p:nvSpPr>
        <p:spPr/>
        <p:txBody>
          <a:bodyPr>
            <a:normAutofit/>
          </a:bodyPr>
          <a:lstStyle/>
          <a:p>
            <a:pPr marL="514350" indent="-514350">
              <a:buFont typeface="+mj-lt"/>
              <a:buAutoNum type="arabicPeriod"/>
            </a:pPr>
            <a:r>
              <a:rPr kumimoji="1" lang="ja-JP" altLang="en-US" dirty="0" smtClean="0"/>
              <a:t>宇宙からのエアシャワー観測のアイデア歴史</a:t>
            </a:r>
            <a:endParaRPr kumimoji="1" lang="en-US" altLang="ja-JP" dirty="0" smtClean="0"/>
          </a:p>
          <a:p>
            <a:pPr marL="514350" indent="-514350">
              <a:buFont typeface="+mj-lt"/>
              <a:buAutoNum type="arabicPeriod"/>
            </a:pPr>
            <a:r>
              <a:rPr lang="ja-JP" altLang="en-US" dirty="0" smtClean="0"/>
              <a:t>何が違うのか：見下ろすのと見上げるのと</a:t>
            </a:r>
            <a:endParaRPr lang="en-US" altLang="ja-JP" dirty="0" smtClean="0"/>
          </a:p>
          <a:p>
            <a:pPr marL="514350" indent="-514350">
              <a:buFont typeface="+mj-lt"/>
              <a:buAutoNum type="arabicPeriod"/>
            </a:pPr>
            <a:r>
              <a:rPr lang="en-US" altLang="ja-JP" dirty="0" smtClean="0"/>
              <a:t>JEM-EUSO</a:t>
            </a:r>
            <a:r>
              <a:rPr lang="ja-JP" altLang="en-US" dirty="0" smtClean="0"/>
              <a:t>ミッション概要</a:t>
            </a:r>
            <a:endParaRPr lang="en-US" altLang="ja-JP" dirty="0" smtClean="0"/>
          </a:p>
          <a:p>
            <a:pPr marL="514350" indent="-514350">
              <a:buFont typeface="+mj-lt"/>
              <a:buAutoNum type="arabicPeriod"/>
            </a:pPr>
            <a:r>
              <a:rPr lang="ja-JP" altLang="en-US" dirty="0" smtClean="0"/>
              <a:t>パスファインダーミッション</a:t>
            </a:r>
            <a:endParaRPr lang="en-US" altLang="ja-JP" dirty="0" smtClean="0"/>
          </a:p>
          <a:p>
            <a:pPr marL="514350" indent="-514350">
              <a:buFont typeface="+mj-lt"/>
              <a:buAutoNum type="arabicPeriod"/>
            </a:pPr>
            <a:r>
              <a:rPr lang="ja-JP" altLang="en-US" dirty="0" smtClean="0">
                <a:solidFill>
                  <a:srgbClr val="FF0000"/>
                </a:solidFill>
              </a:rPr>
              <a:t>ミッション状況とまとめ</a:t>
            </a:r>
            <a:endParaRPr lang="en-US" altLang="ja-JP" dirty="0" smtClean="0">
              <a:solidFill>
                <a:srgbClr val="FF00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b="0" smtClean="0">
                <a:latin typeface="Arial" pitchFamily="34" charset="0"/>
                <a:ea typeface="ＭＳ Ｐゴシック" pitchFamily="50" charset="-128"/>
                <a:cs typeface="Arial" pitchFamily="34" charset="0"/>
              </a:rPr>
              <a:t>Programmatics (1)</a:t>
            </a:r>
          </a:p>
        </p:txBody>
      </p:sp>
      <p:sp>
        <p:nvSpPr>
          <p:cNvPr id="70658" name="Content Placeholder 2"/>
          <p:cNvSpPr>
            <a:spLocks noGrp="1"/>
          </p:cNvSpPr>
          <p:nvPr>
            <p:ph idx="1"/>
          </p:nvPr>
        </p:nvSpPr>
        <p:spPr>
          <a:xfrm>
            <a:off x="179388" y="1600200"/>
            <a:ext cx="8964612" cy="4525963"/>
          </a:xfrm>
        </p:spPr>
        <p:txBody>
          <a:bodyPr/>
          <a:lstStyle/>
          <a:p>
            <a:r>
              <a:rPr lang="ja-JP" altLang="en-US" sz="2400" b="1" dirty="0" smtClean="0">
                <a:latin typeface="Arial" pitchFamily="34" charset="0"/>
                <a:ea typeface="ＭＳ Ｐゴシック" pitchFamily="50" charset="-128"/>
                <a:cs typeface="Arial" pitchFamily="34" charset="0"/>
              </a:rPr>
              <a:t>ヨーロッパ宇宙機関（</a:t>
            </a:r>
            <a:r>
              <a:rPr lang="en-US" altLang="ja-JP" sz="2400" b="1" dirty="0" smtClean="0">
                <a:latin typeface="Arial" pitchFamily="34" charset="0"/>
                <a:ea typeface="ＭＳ Ｐゴシック" pitchFamily="50" charset="-128"/>
                <a:cs typeface="Arial" pitchFamily="34" charset="0"/>
              </a:rPr>
              <a:t>ESA</a:t>
            </a:r>
            <a:r>
              <a:rPr lang="ja-JP" altLang="en-US" sz="2400" b="1" dirty="0" smtClean="0">
                <a:latin typeface="Arial" pitchFamily="34" charset="0"/>
                <a:ea typeface="ＭＳ Ｐゴシック" pitchFamily="50" charset="-128"/>
                <a:cs typeface="Arial" pitchFamily="34" charset="0"/>
              </a:rPr>
              <a:t>）</a:t>
            </a:r>
            <a:r>
              <a:rPr lang="en-US" sz="2400" b="1" dirty="0" smtClean="0">
                <a:latin typeface="Arial" pitchFamily="34" charset="0"/>
                <a:ea typeface="ＭＳ Ｐゴシック" pitchFamily="50" charset="-128"/>
                <a:cs typeface="Arial" pitchFamily="34" charset="0"/>
              </a:rPr>
              <a:t>: </a:t>
            </a:r>
            <a:r>
              <a:rPr lang="en-US" altLang="ja-JP" sz="2400" dirty="0" smtClean="0">
                <a:latin typeface="Arial" pitchFamily="34" charset="0"/>
                <a:ea typeface="ＭＳ Ｐゴシック" pitchFamily="50" charset="-128"/>
                <a:cs typeface="Arial" pitchFamily="34" charset="0"/>
              </a:rPr>
              <a:t>2010</a:t>
            </a:r>
            <a:r>
              <a:rPr lang="ja-JP" altLang="en-US" sz="2400" dirty="0" smtClean="0">
                <a:latin typeface="Arial" pitchFamily="34" charset="0"/>
                <a:ea typeface="ＭＳ Ｐゴシック" pitchFamily="50" charset="-128"/>
                <a:cs typeface="Arial" pitchFamily="34" charset="0"/>
              </a:rPr>
              <a:t>年から</a:t>
            </a:r>
            <a:r>
              <a:rPr lang="en-US" sz="2400" dirty="0" smtClean="0">
                <a:latin typeface="Arial" pitchFamily="34" charset="0"/>
                <a:ea typeface="ＭＳ Ｐゴシック" pitchFamily="50" charset="-128"/>
                <a:cs typeface="Arial" pitchFamily="34" charset="0"/>
              </a:rPr>
              <a:t>ELIPS</a:t>
            </a:r>
            <a:r>
              <a:rPr lang="ja-JP" altLang="en-US" sz="2400" dirty="0" smtClean="0">
                <a:latin typeface="Arial" pitchFamily="34" charset="0"/>
                <a:ea typeface="ＭＳ Ｐゴシック" pitchFamily="50" charset="-128"/>
                <a:cs typeface="Arial" pitchFamily="34" charset="0"/>
              </a:rPr>
              <a:t>プログラムの一部として研究。</a:t>
            </a:r>
            <a:r>
              <a:rPr lang="en-US" altLang="ja-JP" sz="2400" dirty="0" smtClean="0">
                <a:latin typeface="Arial" pitchFamily="34" charset="0"/>
                <a:ea typeface="ＭＳ Ｐゴシック" pitchFamily="50" charset="-128"/>
                <a:cs typeface="Arial" pitchFamily="34" charset="0"/>
              </a:rPr>
              <a:t>ESA</a:t>
            </a:r>
            <a:r>
              <a:rPr lang="ja-JP" altLang="en-US" sz="2400" dirty="0" smtClean="0">
                <a:latin typeface="Arial" pitchFamily="34" charset="0"/>
                <a:ea typeface="ＭＳ Ｐゴシック" pitchFamily="50" charset="-128"/>
                <a:cs typeface="Arial" pitchFamily="34" charset="0"/>
              </a:rPr>
              <a:t>は宇宙機関における調整役</a:t>
            </a:r>
            <a:endParaRPr lang="en-US" altLang="ja-JP" sz="2400" dirty="0" smtClean="0">
              <a:latin typeface="Arial" pitchFamily="34" charset="0"/>
              <a:ea typeface="ＭＳ Ｐゴシック" pitchFamily="50" charset="-128"/>
              <a:cs typeface="Arial" pitchFamily="34" charset="0"/>
            </a:endParaRPr>
          </a:p>
          <a:p>
            <a:endParaRPr lang="en-US" sz="2400" dirty="0" smtClean="0">
              <a:latin typeface="Arial" pitchFamily="34" charset="0"/>
              <a:ea typeface="ＭＳ Ｐゴシック" pitchFamily="50" charset="-128"/>
              <a:cs typeface="Arial" pitchFamily="34" charset="0"/>
            </a:endParaRPr>
          </a:p>
          <a:p>
            <a:pPr>
              <a:buFont typeface="Arial " charset="0"/>
              <a:buChar char="•"/>
            </a:pPr>
            <a:r>
              <a:rPr lang="ja-JP" altLang="en-US" sz="2400" b="1" dirty="0" smtClean="0">
                <a:solidFill>
                  <a:srgbClr val="FF0000"/>
                </a:solidFill>
                <a:latin typeface="Arial" pitchFamily="34" charset="0"/>
                <a:ea typeface="ＭＳ Ｐゴシック" pitchFamily="50" charset="-128"/>
                <a:cs typeface="Arial" pitchFamily="34" charset="0"/>
              </a:rPr>
              <a:t>ロシア宇宙機関（</a:t>
            </a:r>
            <a:r>
              <a:rPr lang="en-US" sz="2400" b="1" dirty="0" smtClean="0">
                <a:solidFill>
                  <a:srgbClr val="FF0000"/>
                </a:solidFill>
                <a:latin typeface="Arial" pitchFamily="34" charset="0"/>
                <a:ea typeface="ＭＳ Ｐゴシック" pitchFamily="50" charset="-128"/>
                <a:cs typeface="Arial" pitchFamily="34" charset="0"/>
              </a:rPr>
              <a:t>ROSCOSMO</a:t>
            </a:r>
            <a:r>
              <a:rPr lang="en-US" altLang="ja-JP" sz="2400" b="1" dirty="0" smtClean="0">
                <a:solidFill>
                  <a:srgbClr val="FF0000"/>
                </a:solidFill>
                <a:latin typeface="Arial" pitchFamily="34" charset="0"/>
                <a:ea typeface="ＭＳ Ｐゴシック" pitchFamily="50" charset="-128"/>
                <a:cs typeface="Arial" pitchFamily="34" charset="0"/>
              </a:rPr>
              <a:t>S</a:t>
            </a:r>
            <a:r>
              <a:rPr lang="ja-JP" altLang="en-US" sz="2400" b="1" dirty="0" smtClean="0">
                <a:solidFill>
                  <a:srgbClr val="FF0000"/>
                </a:solidFill>
                <a:latin typeface="Arial" pitchFamily="34" charset="0"/>
                <a:ea typeface="ＭＳ Ｐゴシック" pitchFamily="50" charset="-128"/>
                <a:cs typeface="Arial" pitchFamily="34" charset="0"/>
              </a:rPr>
              <a:t>）</a:t>
            </a:r>
            <a:endParaRPr lang="en-US" altLang="ja-JP" sz="2400" b="1" dirty="0" smtClean="0">
              <a:solidFill>
                <a:srgbClr val="FF0000"/>
              </a:solidFill>
              <a:latin typeface="Arial" pitchFamily="34" charset="0"/>
              <a:ea typeface="ＭＳ Ｐゴシック" pitchFamily="50" charset="-128"/>
              <a:cs typeface="Arial" pitchFamily="34" charset="0"/>
            </a:endParaRPr>
          </a:p>
          <a:p>
            <a:pPr lvl="1"/>
            <a:r>
              <a:rPr lang="en-US" altLang="ja-JP" sz="2000" dirty="0" err="1" smtClean="0">
                <a:solidFill>
                  <a:srgbClr val="FF0000"/>
                </a:solidFill>
                <a:latin typeface="Arial" pitchFamily="34" charset="0"/>
                <a:ea typeface="ＭＳ Ｐゴシック" pitchFamily="50" charset="-128"/>
                <a:cs typeface="Arial" pitchFamily="34" charset="0"/>
              </a:rPr>
              <a:t>Tsniimash</a:t>
            </a:r>
            <a:r>
              <a:rPr lang="en-US" altLang="ja-JP" sz="2000" dirty="0" smtClean="0">
                <a:solidFill>
                  <a:srgbClr val="FF0000"/>
                </a:solidFill>
                <a:latin typeface="Arial" pitchFamily="34" charset="0"/>
                <a:ea typeface="ＭＳ Ｐゴシック" pitchFamily="50" charset="-128"/>
                <a:cs typeface="Arial" pitchFamily="34" charset="0"/>
              </a:rPr>
              <a:t> </a:t>
            </a:r>
            <a:r>
              <a:rPr lang="en-US" altLang="ja-JP" sz="2000" dirty="0">
                <a:solidFill>
                  <a:srgbClr val="FF0000"/>
                </a:solidFill>
                <a:latin typeface="Arial" pitchFamily="34" charset="0"/>
                <a:ea typeface="ＭＳ Ｐゴシック" pitchFamily="50" charset="-128"/>
                <a:cs typeface="Arial" pitchFamily="34" charset="0"/>
              </a:rPr>
              <a:t>(</a:t>
            </a:r>
            <a:r>
              <a:rPr lang="en-US" altLang="ja-JP" sz="2000" dirty="0" err="1">
                <a:solidFill>
                  <a:srgbClr val="FF0000"/>
                </a:solidFill>
                <a:latin typeface="Arial" pitchFamily="34" charset="0"/>
                <a:ea typeface="ＭＳ Ｐゴシック" pitchFamily="50" charset="-128"/>
                <a:cs typeface="Arial" pitchFamily="34" charset="0"/>
              </a:rPr>
              <a:t>Roscosmos</a:t>
            </a:r>
            <a:r>
              <a:rPr lang="en-US" altLang="ja-JP" sz="2000" dirty="0">
                <a:solidFill>
                  <a:srgbClr val="FF0000"/>
                </a:solidFill>
                <a:latin typeface="Arial" pitchFamily="34" charset="0"/>
                <a:ea typeface="ＭＳ Ｐゴシック" pitchFamily="50" charset="-128"/>
                <a:cs typeface="Arial" pitchFamily="34" charset="0"/>
              </a:rPr>
              <a:t> </a:t>
            </a:r>
            <a:r>
              <a:rPr lang="en-US" altLang="ja-JP" sz="2000" dirty="0" smtClean="0">
                <a:solidFill>
                  <a:srgbClr val="FF0000"/>
                </a:solidFill>
                <a:latin typeface="Arial" pitchFamily="34" charset="0"/>
                <a:ea typeface="ＭＳ Ｐゴシック" pitchFamily="50" charset="-128"/>
                <a:cs typeface="Arial" pitchFamily="34" charset="0"/>
              </a:rPr>
              <a:t>ISS</a:t>
            </a:r>
            <a:r>
              <a:rPr lang="ja-JP" altLang="en-US" sz="2000" dirty="0" smtClean="0">
                <a:solidFill>
                  <a:srgbClr val="FF0000"/>
                </a:solidFill>
                <a:latin typeface="Arial" pitchFamily="34" charset="0"/>
                <a:ea typeface="ＭＳ Ｐゴシック" pitchFamily="50" charset="-128"/>
                <a:cs typeface="Arial" pitchFamily="34" charset="0"/>
              </a:rPr>
              <a:t>研究機関</a:t>
            </a:r>
            <a:r>
              <a:rPr lang="en-US" altLang="ja-JP" sz="2000" dirty="0" smtClean="0">
                <a:solidFill>
                  <a:srgbClr val="FF0000"/>
                </a:solidFill>
                <a:latin typeface="Arial" pitchFamily="34" charset="0"/>
                <a:ea typeface="ＭＳ Ｐゴシック" pitchFamily="50" charset="-128"/>
                <a:cs typeface="Arial" pitchFamily="34" charset="0"/>
              </a:rPr>
              <a:t>) </a:t>
            </a:r>
            <a:r>
              <a:rPr lang="en-US" altLang="ja-JP" sz="2000" dirty="0">
                <a:latin typeface="Arial" pitchFamily="34" charset="0"/>
                <a:ea typeface="ＭＳ Ｐゴシック" pitchFamily="50" charset="-128"/>
                <a:cs typeface="Arial" pitchFamily="34" charset="0"/>
              </a:rPr>
              <a:t>Prof. </a:t>
            </a:r>
            <a:r>
              <a:rPr lang="en-US" altLang="ja-JP" sz="2000" dirty="0" err="1">
                <a:latin typeface="Arial" pitchFamily="34" charset="0"/>
                <a:ea typeface="ＭＳ Ｐゴシック" pitchFamily="50" charset="-128"/>
                <a:cs typeface="Arial" pitchFamily="34" charset="0"/>
              </a:rPr>
              <a:t>Panasyuk</a:t>
            </a:r>
            <a:r>
              <a:rPr lang="en-US" altLang="ja-JP" sz="2000" dirty="0">
                <a:latin typeface="Arial" pitchFamily="34" charset="0"/>
                <a:ea typeface="ＭＳ Ｐゴシック" pitchFamily="50" charset="-128"/>
                <a:cs typeface="Arial" pitchFamily="34" charset="0"/>
              </a:rPr>
              <a:t> </a:t>
            </a:r>
            <a:r>
              <a:rPr lang="ja-JP" altLang="en-US" sz="2000" dirty="0">
                <a:latin typeface="Arial" pitchFamily="34" charset="0"/>
                <a:ea typeface="ＭＳ Ｐゴシック" pitchFamily="50" charset="-128"/>
                <a:cs typeface="Arial" pitchFamily="34" charset="0"/>
              </a:rPr>
              <a:t>（</a:t>
            </a:r>
            <a:r>
              <a:rPr lang="en-US" altLang="ja-JP" sz="2000" dirty="0">
                <a:latin typeface="Arial" pitchFamily="34" charset="0"/>
                <a:ea typeface="ＭＳ Ｐゴシック" pitchFamily="50" charset="-128"/>
                <a:cs typeface="Arial" pitchFamily="34" charset="0"/>
              </a:rPr>
              <a:t>Russian PI</a:t>
            </a:r>
            <a:r>
              <a:rPr lang="ja-JP" altLang="en-US" sz="2000" dirty="0">
                <a:latin typeface="Arial" pitchFamily="34" charset="0"/>
                <a:ea typeface="ＭＳ Ｐゴシック" pitchFamily="50" charset="-128"/>
                <a:cs typeface="Arial" pitchFamily="34" charset="0"/>
              </a:rPr>
              <a:t>）が</a:t>
            </a:r>
            <a:r>
              <a:rPr lang="en-US" altLang="ja-JP" sz="2000" dirty="0">
                <a:latin typeface="Arial" pitchFamily="34" charset="0"/>
                <a:ea typeface="ＭＳ Ｐゴシック" pitchFamily="50" charset="-128"/>
                <a:cs typeface="Arial" pitchFamily="34" charset="0"/>
              </a:rPr>
              <a:t>JEM-EUSO</a:t>
            </a:r>
            <a:r>
              <a:rPr lang="ja-JP" altLang="en-US" sz="2000" dirty="0">
                <a:latin typeface="Arial" pitchFamily="34" charset="0"/>
                <a:ea typeface="ＭＳ Ｐゴシック" pitchFamily="50" charset="-128"/>
                <a:cs typeface="Arial" pitchFamily="34" charset="0"/>
              </a:rPr>
              <a:t>について</a:t>
            </a:r>
            <a:r>
              <a:rPr lang="en-US" altLang="ja-JP" sz="2000" dirty="0">
                <a:latin typeface="Arial" pitchFamily="34" charset="0"/>
                <a:ea typeface="ＭＳ Ｐゴシック" pitchFamily="50" charset="-128"/>
                <a:cs typeface="Arial" pitchFamily="34" charset="0"/>
              </a:rPr>
              <a:t>STEC</a:t>
            </a:r>
            <a:r>
              <a:rPr lang="ja-JP" altLang="en-US" sz="2000" dirty="0">
                <a:latin typeface="Arial" pitchFamily="34" charset="0"/>
                <a:ea typeface="ＭＳ Ｐゴシック" pitchFamily="50" charset="-128"/>
                <a:cs typeface="Arial" pitchFamily="34" charset="0"/>
              </a:rPr>
              <a:t>委員会で報告、了承を</a:t>
            </a:r>
            <a:r>
              <a:rPr lang="ja-JP" altLang="en-US" sz="2000" dirty="0" smtClean="0">
                <a:latin typeface="Arial" pitchFamily="34" charset="0"/>
                <a:ea typeface="ＭＳ Ｐゴシック" pitchFamily="50" charset="-128"/>
                <a:cs typeface="Arial" pitchFamily="34" charset="0"/>
              </a:rPr>
              <a:t>得る</a:t>
            </a:r>
            <a:endParaRPr lang="en-US" altLang="ja-JP" sz="2000" dirty="0" smtClean="0">
              <a:latin typeface="Arial" pitchFamily="34" charset="0"/>
              <a:ea typeface="ＭＳ Ｐゴシック" pitchFamily="50" charset="-128"/>
              <a:cs typeface="Arial" pitchFamily="34" charset="0"/>
            </a:endParaRPr>
          </a:p>
          <a:p>
            <a:pPr lvl="1"/>
            <a:r>
              <a:rPr lang="ja-JP" altLang="en-US" sz="2000" dirty="0" smtClean="0">
                <a:latin typeface="Arial" pitchFamily="34" charset="0"/>
                <a:ea typeface="ＭＳ Ｐゴシック" pitchFamily="50" charset="-128"/>
                <a:cs typeface="Arial" pitchFamily="34" charset="0"/>
              </a:rPr>
              <a:t>モスクワ州立大学にて国際</a:t>
            </a:r>
            <a:r>
              <a:rPr lang="en-US" altLang="ja-JP" sz="2000" dirty="0" smtClean="0">
                <a:latin typeface="Arial" pitchFamily="34" charset="0"/>
                <a:ea typeface="ＭＳ Ｐゴシック" pitchFamily="50" charset="-128"/>
                <a:cs typeface="Arial" pitchFamily="34" charset="0"/>
              </a:rPr>
              <a:t>JEM-EUSO</a:t>
            </a:r>
            <a:r>
              <a:rPr lang="ja-JP" altLang="en-US" sz="2000" dirty="0" smtClean="0">
                <a:latin typeface="Arial" pitchFamily="34" charset="0"/>
                <a:ea typeface="ＭＳ Ｐゴシック" pitchFamily="50" charset="-128"/>
                <a:cs typeface="Arial" pitchFamily="34" charset="0"/>
              </a:rPr>
              <a:t>会合（</a:t>
            </a:r>
            <a:r>
              <a:rPr lang="en-US" altLang="ja-JP" sz="2000" dirty="0" smtClean="0">
                <a:latin typeface="Arial" pitchFamily="34" charset="0"/>
                <a:ea typeface="ＭＳ Ｐゴシック" pitchFamily="50" charset="-128"/>
                <a:cs typeface="Arial" pitchFamily="34" charset="0"/>
              </a:rPr>
              <a:t>2012</a:t>
            </a:r>
            <a:r>
              <a:rPr lang="ja-JP" altLang="en-US" sz="2000" dirty="0" smtClean="0">
                <a:latin typeface="Arial" pitchFamily="34" charset="0"/>
                <a:ea typeface="ＭＳ Ｐゴシック" pitchFamily="50" charset="-128"/>
                <a:cs typeface="Arial" pitchFamily="34" charset="0"/>
              </a:rPr>
              <a:t>年</a:t>
            </a:r>
            <a:r>
              <a:rPr lang="en-US" altLang="ja-JP" sz="2000" dirty="0">
                <a:latin typeface="Arial" pitchFamily="34" charset="0"/>
                <a:ea typeface="ＭＳ Ｐゴシック" pitchFamily="50" charset="-128"/>
                <a:cs typeface="Arial" pitchFamily="34" charset="0"/>
              </a:rPr>
              <a:t>5</a:t>
            </a:r>
            <a:r>
              <a:rPr lang="ja-JP" altLang="en-US" sz="2000" dirty="0" smtClean="0">
                <a:latin typeface="Arial" pitchFamily="34" charset="0"/>
                <a:ea typeface="ＭＳ Ｐゴシック" pitchFamily="50" charset="-128"/>
                <a:cs typeface="Arial" pitchFamily="34" charset="0"/>
              </a:rPr>
              <a:t>月）</a:t>
            </a:r>
            <a:endParaRPr lang="en-US" altLang="ja-JP" sz="2000" dirty="0">
              <a:latin typeface="Arial" pitchFamily="34" charset="0"/>
              <a:ea typeface="ＭＳ Ｐゴシック" pitchFamily="50" charset="-128"/>
              <a:cs typeface="Arial" pitchFamily="34" charset="0"/>
            </a:endParaRPr>
          </a:p>
          <a:p>
            <a:pPr lvl="1"/>
            <a:r>
              <a:rPr lang="en-US" altLang="ja-JP" sz="2000" dirty="0" err="1" smtClean="0">
                <a:latin typeface="Arial" pitchFamily="34" charset="0"/>
                <a:ea typeface="ＭＳ Ｐゴシック" pitchFamily="50" charset="-128"/>
                <a:cs typeface="Arial" pitchFamily="34" charset="0"/>
              </a:rPr>
              <a:t>Tsniimash</a:t>
            </a:r>
            <a:r>
              <a:rPr lang="ja-JP" altLang="en-US" sz="2000" dirty="0" smtClean="0">
                <a:latin typeface="Arial" pitchFamily="34" charset="0"/>
                <a:ea typeface="ＭＳ Ｐゴシック" pitchFamily="50" charset="-128"/>
                <a:cs typeface="Arial" pitchFamily="34" charset="0"/>
              </a:rPr>
              <a:t>研究所、</a:t>
            </a:r>
            <a:r>
              <a:rPr lang="en-US" altLang="ja-JP" sz="2000" dirty="0" smtClean="0">
                <a:solidFill>
                  <a:srgbClr val="FF0000"/>
                </a:solidFill>
                <a:latin typeface="Arial" pitchFamily="34" charset="0"/>
                <a:ea typeface="ＭＳ Ｐゴシック" pitchFamily="50" charset="-128"/>
                <a:cs typeface="Arial" pitchFamily="34" charset="0"/>
              </a:rPr>
              <a:t>ISS</a:t>
            </a:r>
            <a:r>
              <a:rPr lang="ja-JP" altLang="en-US" sz="2000" dirty="0" smtClean="0">
                <a:solidFill>
                  <a:srgbClr val="FF0000"/>
                </a:solidFill>
                <a:latin typeface="Arial" pitchFamily="34" charset="0"/>
                <a:ea typeface="ＭＳ Ｐゴシック" pitchFamily="50" charset="-128"/>
                <a:cs typeface="Arial" pitchFamily="34" charset="0"/>
              </a:rPr>
              <a:t>担当副所長から</a:t>
            </a:r>
            <a:r>
              <a:rPr lang="en-US" altLang="ja-JP" sz="2000" dirty="0" smtClean="0">
                <a:solidFill>
                  <a:srgbClr val="FF0000"/>
                </a:solidFill>
                <a:latin typeface="Arial" pitchFamily="34" charset="0"/>
                <a:ea typeface="ＭＳ Ｐゴシック" pitchFamily="50" charset="-128"/>
                <a:cs typeface="Arial" pitchFamily="34" charset="0"/>
              </a:rPr>
              <a:t>ROSCOSMOS</a:t>
            </a:r>
            <a:r>
              <a:rPr lang="ja-JP" altLang="en-US" sz="2000" dirty="0" smtClean="0">
                <a:solidFill>
                  <a:srgbClr val="FF0000"/>
                </a:solidFill>
                <a:latin typeface="Arial" pitchFamily="34" charset="0"/>
                <a:ea typeface="ＭＳ Ｐゴシック" pitchFamily="50" charset="-128"/>
                <a:cs typeface="Arial" pitchFamily="34" charset="0"/>
              </a:rPr>
              <a:t>副理事長に手紙：</a:t>
            </a:r>
            <a:r>
              <a:rPr lang="en-US" altLang="ja-JP" sz="2000" dirty="0" smtClean="0">
                <a:latin typeface="Arial" pitchFamily="34" charset="0"/>
                <a:ea typeface="ＭＳ Ｐゴシック" pitchFamily="50" charset="-128"/>
                <a:cs typeface="Arial" pitchFamily="34" charset="0"/>
              </a:rPr>
              <a:t>JEM-EUSO</a:t>
            </a:r>
            <a:r>
              <a:rPr lang="ja-JP" altLang="en-US" sz="2000" dirty="0" smtClean="0">
                <a:latin typeface="Arial" pitchFamily="34" charset="0"/>
                <a:ea typeface="ＭＳ Ｐゴシック" pitchFamily="50" charset="-128"/>
                <a:cs typeface="Arial" pitchFamily="34" charset="0"/>
              </a:rPr>
              <a:t>へ参加と</a:t>
            </a:r>
            <a:r>
              <a:rPr lang="en-US" altLang="ja-JP" sz="2000" dirty="0" smtClean="0">
                <a:latin typeface="Arial" pitchFamily="34" charset="0"/>
                <a:ea typeface="ＭＳ Ｐゴシック" pitchFamily="50" charset="-128"/>
                <a:cs typeface="Arial" pitchFamily="34" charset="0"/>
              </a:rPr>
              <a:t>ISS</a:t>
            </a:r>
            <a:r>
              <a:rPr lang="ja-JP" altLang="en-US" sz="2000" dirty="0" smtClean="0">
                <a:latin typeface="Arial" pitchFamily="34" charset="0"/>
                <a:ea typeface="ＭＳ Ｐゴシック" pitchFamily="50" charset="-128"/>
                <a:cs typeface="Arial" pitchFamily="34" charset="0"/>
              </a:rPr>
              <a:t>資源についての国際調整の依頼</a:t>
            </a:r>
            <a:endParaRPr lang="en-US" altLang="ja-JP" sz="2000" dirty="0" smtClean="0">
              <a:latin typeface="Arial" pitchFamily="34" charset="0"/>
              <a:ea typeface="ＭＳ Ｐゴシック" pitchFamily="50" charset="-128"/>
              <a:cs typeface="Arial" pitchFamily="34" charset="0"/>
            </a:endParaRPr>
          </a:p>
          <a:p>
            <a:pPr lvl="1"/>
            <a:r>
              <a:rPr lang="ja-JP" altLang="en-US" sz="2000" dirty="0" smtClean="0">
                <a:solidFill>
                  <a:srgbClr val="FF0000"/>
                </a:solidFill>
                <a:latin typeface="Arial" pitchFamily="34" charset="0"/>
                <a:ea typeface="ＭＳ Ｐゴシック" pitchFamily="50" charset="-128"/>
                <a:cs typeface="Arial" pitchFamily="34" charset="0"/>
              </a:rPr>
              <a:t>望遠鏡構造（含む伸展機構）を担当することで基本合意：</a:t>
            </a:r>
            <a:r>
              <a:rPr lang="en-US" altLang="ja-JP" sz="2000" dirty="0" smtClean="0">
                <a:solidFill>
                  <a:srgbClr val="FF0000"/>
                </a:solidFill>
                <a:latin typeface="Arial" pitchFamily="34" charset="0"/>
                <a:ea typeface="ＭＳ Ｐゴシック" pitchFamily="50" charset="-128"/>
                <a:cs typeface="Arial" pitchFamily="34" charset="0"/>
              </a:rPr>
              <a:t>MOU</a:t>
            </a:r>
            <a:r>
              <a:rPr lang="ja-JP" altLang="en-US" sz="2000" dirty="0" smtClean="0">
                <a:solidFill>
                  <a:srgbClr val="FF0000"/>
                </a:solidFill>
                <a:latin typeface="Arial" pitchFamily="34" charset="0"/>
                <a:ea typeface="ＭＳ Ｐゴシック" pitchFamily="50" charset="-128"/>
                <a:cs typeface="Arial" pitchFamily="34" charset="0"/>
              </a:rPr>
              <a:t>交換</a:t>
            </a:r>
            <a:endParaRPr lang="en-US" altLang="ja-JP" sz="2000" dirty="0" smtClean="0">
              <a:solidFill>
                <a:srgbClr val="FF0000"/>
              </a:solidFill>
              <a:latin typeface="Arial" pitchFamily="34" charset="0"/>
              <a:ea typeface="ＭＳ Ｐゴシック" pitchFamily="50" charset="-128"/>
              <a:cs typeface="Arial" pitchFamily="34" charset="0"/>
            </a:endParaRPr>
          </a:p>
          <a:p>
            <a:pPr marL="457200" lvl="1" indent="0">
              <a:buNone/>
            </a:pPr>
            <a:endParaRPr lang="en-US" sz="2000" dirty="0" smtClean="0">
              <a:latin typeface="Arial" pitchFamily="34" charset="0"/>
              <a:ea typeface="ＭＳ Ｐゴシック" pitchFamily="50" charset="-128"/>
              <a:cs typeface="Arial" pitchFamily="34"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ROSCOSMOS</a:t>
            </a:r>
            <a:br>
              <a:rPr kumimoji="1" lang="en-US" altLang="ja-JP" dirty="0" smtClean="0"/>
            </a:br>
            <a:r>
              <a:rPr kumimoji="1" lang="ja-JP" altLang="en-US" dirty="0" smtClean="0"/>
              <a:t>有人プログラム所長への手紙</a:t>
            </a:r>
            <a:endParaRPr kumimoji="1" lang="ja-JP" altLang="en-US" dirty="0"/>
          </a:p>
        </p:txBody>
      </p:sp>
      <p:pic>
        <p:nvPicPr>
          <p:cNvPr id="177153" name="Picture 1"/>
          <p:cNvPicPr>
            <a:picLocks noChangeAspect="1" noChangeArrowheads="1"/>
          </p:cNvPicPr>
          <p:nvPr/>
        </p:nvPicPr>
        <p:blipFill>
          <a:blip r:embed="rId2" cstate="print"/>
          <a:srcRect/>
          <a:stretch>
            <a:fillRect/>
          </a:stretch>
        </p:blipFill>
        <p:spPr bwMode="auto">
          <a:xfrm>
            <a:off x="539552" y="1412776"/>
            <a:ext cx="7418301" cy="5057406"/>
          </a:xfrm>
          <a:prstGeom prst="rect">
            <a:avLst/>
          </a:prstGeom>
          <a:noFill/>
          <a:ln w="9525">
            <a:noFill/>
            <a:miter lim="800000"/>
            <a:headEnd/>
            <a:tailEnd/>
          </a:ln>
        </p:spPr>
      </p:pic>
      <p:pic>
        <p:nvPicPr>
          <p:cNvPr id="89090"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1844824"/>
            <a:ext cx="8229600" cy="42594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7192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9090"/>
                                        </p:tgtEl>
                                        <p:attrNameLst>
                                          <p:attrName>style.visibility</p:attrName>
                                        </p:attrNameLst>
                                      </p:cBhvr>
                                      <p:to>
                                        <p:strVal val="visible"/>
                                      </p:to>
                                    </p:set>
                                    <p:anim calcmode="lin" valueType="num">
                                      <p:cBhvr additive="base">
                                        <p:cTn id="7" dur="500" fill="hold"/>
                                        <p:tgtEl>
                                          <p:spTgt spid="89090"/>
                                        </p:tgtEl>
                                        <p:attrNameLst>
                                          <p:attrName>ppt_x</p:attrName>
                                        </p:attrNameLst>
                                      </p:cBhvr>
                                      <p:tavLst>
                                        <p:tav tm="0">
                                          <p:val>
                                            <p:strVal val="#ppt_x"/>
                                          </p:val>
                                        </p:tav>
                                        <p:tav tm="100000">
                                          <p:val>
                                            <p:strVal val="#ppt_x"/>
                                          </p:val>
                                        </p:tav>
                                      </p:tavLst>
                                    </p:anim>
                                    <p:anim calcmode="lin" valueType="num">
                                      <p:cBhvr additive="base">
                                        <p:cTn id="8" dur="500" fill="hold"/>
                                        <p:tgtEl>
                                          <p:spTgt spid="890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152400"/>
            <a:ext cx="8229600" cy="1143000"/>
          </a:xfrm>
        </p:spPr>
        <p:txBody>
          <a:bodyPr>
            <a:normAutofit fontScale="90000"/>
          </a:bodyPr>
          <a:lstStyle/>
          <a:p>
            <a:r>
              <a:rPr lang="en-US" b="0" smtClean="0">
                <a:ea typeface="ＭＳ Ｐゴシック" charset="-128"/>
              </a:rPr>
              <a:t>2000-2004 EUSO on Columbus (ISS)</a:t>
            </a:r>
          </a:p>
        </p:txBody>
      </p:sp>
      <p:sp>
        <p:nvSpPr>
          <p:cNvPr id="58371" name="Rectangle 5"/>
          <p:cNvSpPr>
            <a:spLocks noChangeArrowheads="1"/>
          </p:cNvSpPr>
          <p:nvPr/>
        </p:nvSpPr>
        <p:spPr bwMode="auto">
          <a:xfrm>
            <a:off x="-1143000" y="5334000"/>
            <a:ext cx="7467600" cy="763588"/>
          </a:xfrm>
          <a:prstGeom prst="rect">
            <a:avLst/>
          </a:prstGeom>
          <a:noFill/>
          <a:ln w="9525">
            <a:noFill/>
            <a:miter lim="800000"/>
            <a:headEnd/>
            <a:tailEnd/>
          </a:ln>
        </p:spPr>
        <p:txBody>
          <a:bodyPr>
            <a:spAutoFit/>
          </a:bodyPr>
          <a:lstStyle/>
          <a:p>
            <a:pPr algn="ctr" eaLnBrk="0" hangingPunct="0">
              <a:lnSpc>
                <a:spcPct val="90000"/>
              </a:lnSpc>
              <a:buClr>
                <a:srgbClr val="CC0000"/>
              </a:buClr>
              <a:buFont typeface="Wingdings" pitchFamily="-111" charset="2"/>
              <a:buNone/>
            </a:pPr>
            <a:r>
              <a:rPr lang="en-US" sz="2400" b="0">
                <a:solidFill>
                  <a:schemeClr val="accent2"/>
                </a:solidFill>
              </a:rPr>
              <a:t>Extreme Universe Space Observatory</a:t>
            </a:r>
          </a:p>
          <a:p>
            <a:pPr algn="ctr" eaLnBrk="0" hangingPunct="0">
              <a:lnSpc>
                <a:spcPct val="90000"/>
              </a:lnSpc>
              <a:buClr>
                <a:srgbClr val="CC0000"/>
              </a:buClr>
              <a:buFont typeface="Wingdings" pitchFamily="-111" charset="2"/>
              <a:buNone/>
            </a:pPr>
            <a:r>
              <a:rPr lang="en-US" sz="2400" i="0">
                <a:solidFill>
                  <a:schemeClr val="accent2"/>
                </a:solidFill>
              </a:rPr>
              <a:t> </a:t>
            </a:r>
          </a:p>
        </p:txBody>
      </p:sp>
      <p:grpSp>
        <p:nvGrpSpPr>
          <p:cNvPr id="2" name="Group 6"/>
          <p:cNvGrpSpPr>
            <a:grpSpLocks/>
          </p:cNvGrpSpPr>
          <p:nvPr/>
        </p:nvGrpSpPr>
        <p:grpSpPr bwMode="auto">
          <a:xfrm>
            <a:off x="838200" y="1295400"/>
            <a:ext cx="2971800" cy="4032250"/>
            <a:chOff x="1680" y="96"/>
            <a:chExt cx="2331" cy="2882"/>
          </a:xfrm>
        </p:grpSpPr>
        <p:pic>
          <p:nvPicPr>
            <p:cNvPr id="58377" name="Picture 7"/>
            <p:cNvPicPr>
              <a:picLocks noChangeAspect="1" noChangeArrowheads="1"/>
            </p:cNvPicPr>
            <p:nvPr/>
          </p:nvPicPr>
          <p:blipFill>
            <a:blip r:embed="rId2" cstate="print"/>
            <a:srcRect/>
            <a:stretch>
              <a:fillRect/>
            </a:stretch>
          </p:blipFill>
          <p:spPr bwMode="auto">
            <a:xfrm>
              <a:off x="1680" y="96"/>
              <a:ext cx="2331" cy="2832"/>
            </a:xfrm>
            <a:prstGeom prst="rect">
              <a:avLst/>
            </a:prstGeom>
            <a:noFill/>
            <a:ln w="9525">
              <a:noFill/>
              <a:miter lim="800000"/>
              <a:headEnd/>
              <a:tailEnd/>
            </a:ln>
          </p:spPr>
        </p:pic>
        <p:sp>
          <p:nvSpPr>
            <p:cNvPr id="58378" name="Text Box 8"/>
            <p:cNvSpPr txBox="1">
              <a:spLocks noChangeArrowheads="1"/>
            </p:cNvSpPr>
            <p:nvPr/>
          </p:nvSpPr>
          <p:spPr bwMode="auto">
            <a:xfrm>
              <a:off x="1728" y="2736"/>
              <a:ext cx="1152" cy="242"/>
            </a:xfrm>
            <a:prstGeom prst="rect">
              <a:avLst/>
            </a:prstGeom>
            <a:noFill/>
            <a:ln w="9525">
              <a:noFill/>
              <a:miter lim="800000"/>
              <a:headEnd/>
              <a:tailEnd/>
            </a:ln>
          </p:spPr>
          <p:txBody>
            <a:bodyPr>
              <a:spAutoFit/>
            </a:bodyPr>
            <a:lstStyle/>
            <a:p>
              <a:pPr algn="ctr" eaLnBrk="0" hangingPunct="0"/>
              <a:r>
                <a:rPr lang="it-IT" altLang="ja-JP" sz="800">
                  <a:solidFill>
                    <a:srgbClr val="FFFF00"/>
                  </a:solidFill>
                </a:rPr>
                <a:t>Vincent Van Gogh, “The starry night” </a:t>
              </a:r>
            </a:p>
          </p:txBody>
        </p:sp>
      </p:grpSp>
      <p:pic>
        <p:nvPicPr>
          <p:cNvPr id="58373" name="Picture 3"/>
          <p:cNvPicPr>
            <a:picLocks noChangeAspect="1" noChangeArrowheads="1"/>
          </p:cNvPicPr>
          <p:nvPr/>
        </p:nvPicPr>
        <p:blipFill>
          <a:blip r:embed="rId3" cstate="print"/>
          <a:srcRect/>
          <a:stretch>
            <a:fillRect/>
          </a:stretch>
        </p:blipFill>
        <p:spPr bwMode="auto">
          <a:xfrm>
            <a:off x="4495800" y="1524000"/>
            <a:ext cx="4038600" cy="2643188"/>
          </a:xfrm>
          <a:prstGeom prst="rect">
            <a:avLst/>
          </a:prstGeom>
          <a:noFill/>
          <a:ln w="9525">
            <a:noFill/>
            <a:miter lim="800000"/>
            <a:headEnd/>
            <a:tailEnd/>
          </a:ln>
        </p:spPr>
      </p:pic>
      <p:sp>
        <p:nvSpPr>
          <p:cNvPr id="58374" name="Text Box 9"/>
          <p:cNvSpPr txBox="1">
            <a:spLocks noChangeArrowheads="1"/>
          </p:cNvSpPr>
          <p:nvPr/>
        </p:nvSpPr>
        <p:spPr bwMode="auto">
          <a:xfrm>
            <a:off x="4495800" y="4267200"/>
            <a:ext cx="4191000" cy="1016000"/>
          </a:xfrm>
          <a:prstGeom prst="rect">
            <a:avLst/>
          </a:prstGeom>
          <a:solidFill>
            <a:srgbClr val="FFFFA6"/>
          </a:solidFill>
          <a:ln w="9525">
            <a:solidFill>
              <a:srgbClr val="DC0000"/>
            </a:solidFill>
            <a:miter lim="800000"/>
            <a:headEnd/>
            <a:tailEnd/>
          </a:ln>
        </p:spPr>
        <p:txBody>
          <a:bodyPr>
            <a:spAutoFit/>
          </a:bodyPr>
          <a:lstStyle/>
          <a:p>
            <a:pPr eaLnBrk="0" hangingPunct="0"/>
            <a:r>
              <a:rPr lang="en-GB" sz="2000">
                <a:solidFill>
                  <a:srgbClr val="000099"/>
                </a:solidFill>
              </a:rPr>
              <a:t>The EUSO submitted to ESA in Oct. 1999 (as F2-F3 missions) was re-oriented to a payload for the ISS</a:t>
            </a:r>
            <a:endParaRPr lang="en-GB" sz="2000">
              <a:solidFill>
                <a:srgbClr val="CC0000"/>
              </a:solidFill>
            </a:endParaRPr>
          </a:p>
        </p:txBody>
      </p:sp>
      <p:sp>
        <p:nvSpPr>
          <p:cNvPr id="58375" name="Text Box 9"/>
          <p:cNvSpPr txBox="1">
            <a:spLocks noChangeArrowheads="1"/>
          </p:cNvSpPr>
          <p:nvPr/>
        </p:nvSpPr>
        <p:spPr bwMode="auto">
          <a:xfrm>
            <a:off x="381000" y="5867400"/>
            <a:ext cx="4191000" cy="708025"/>
          </a:xfrm>
          <a:prstGeom prst="rect">
            <a:avLst/>
          </a:prstGeom>
          <a:solidFill>
            <a:srgbClr val="FFFFA6"/>
          </a:solidFill>
          <a:ln w="9525">
            <a:solidFill>
              <a:srgbClr val="DC0000"/>
            </a:solidFill>
            <a:miter lim="800000"/>
            <a:headEnd/>
            <a:tailEnd/>
          </a:ln>
        </p:spPr>
        <p:txBody>
          <a:bodyPr>
            <a:spAutoFit/>
          </a:bodyPr>
          <a:lstStyle/>
          <a:p>
            <a:pPr eaLnBrk="0" hangingPunct="0"/>
            <a:r>
              <a:rPr lang="en-GB" sz="2000">
                <a:solidFill>
                  <a:srgbClr val="000099"/>
                </a:solidFill>
              </a:rPr>
              <a:t>2000-2001 Preliminary Accomodation study by D/MSM and D/SCI</a:t>
            </a:r>
            <a:endParaRPr lang="en-GB" sz="2000">
              <a:solidFill>
                <a:srgbClr val="CC0000"/>
              </a:solidFill>
            </a:endParaRPr>
          </a:p>
        </p:txBody>
      </p:sp>
      <p:sp>
        <p:nvSpPr>
          <p:cNvPr id="58376" name="Text Box 9"/>
          <p:cNvSpPr txBox="1">
            <a:spLocks noChangeArrowheads="1"/>
          </p:cNvSpPr>
          <p:nvPr/>
        </p:nvSpPr>
        <p:spPr bwMode="auto">
          <a:xfrm>
            <a:off x="4876800" y="5751513"/>
            <a:ext cx="4191000" cy="954087"/>
          </a:xfrm>
          <a:prstGeom prst="rect">
            <a:avLst/>
          </a:prstGeom>
          <a:solidFill>
            <a:srgbClr val="FFFFA6"/>
          </a:solidFill>
          <a:ln w="9525">
            <a:solidFill>
              <a:srgbClr val="DC0000"/>
            </a:solidFill>
            <a:miter lim="800000"/>
            <a:headEnd/>
            <a:tailEnd/>
          </a:ln>
        </p:spPr>
        <p:txBody>
          <a:bodyPr>
            <a:spAutoFit/>
          </a:bodyPr>
          <a:lstStyle/>
          <a:p>
            <a:pPr eaLnBrk="0" hangingPunct="0"/>
            <a:r>
              <a:rPr lang="en-GB" sz="2800">
                <a:solidFill>
                  <a:srgbClr val="000099"/>
                </a:solidFill>
              </a:rPr>
              <a:t>ESA Phase A studies March 2002-2003</a:t>
            </a:r>
            <a:endParaRPr lang="en-GB" sz="2800">
              <a:solidFill>
                <a:srgbClr val="CC0000"/>
              </a:solidFill>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b="0" smtClean="0">
                <a:latin typeface="Arial" pitchFamily="34" charset="0"/>
                <a:ea typeface="ＭＳ Ｐゴシック" pitchFamily="50" charset="-128"/>
                <a:cs typeface="Arial" pitchFamily="34" charset="0"/>
              </a:rPr>
              <a:t>Programmatics (2)</a:t>
            </a:r>
          </a:p>
        </p:txBody>
      </p:sp>
      <p:sp>
        <p:nvSpPr>
          <p:cNvPr id="71682" name="Content Placeholder 2"/>
          <p:cNvSpPr>
            <a:spLocks noGrp="1"/>
          </p:cNvSpPr>
          <p:nvPr>
            <p:ph idx="1"/>
          </p:nvPr>
        </p:nvSpPr>
        <p:spPr>
          <a:xfrm>
            <a:off x="179388" y="1600200"/>
            <a:ext cx="8964612" cy="4525963"/>
          </a:xfrm>
        </p:spPr>
        <p:txBody>
          <a:bodyPr>
            <a:normAutofit/>
          </a:bodyPr>
          <a:lstStyle/>
          <a:p>
            <a:r>
              <a:rPr lang="ja-JP" altLang="en-US" sz="2400" b="1" dirty="0" smtClean="0">
                <a:solidFill>
                  <a:srgbClr val="FF0000"/>
                </a:solidFill>
                <a:latin typeface="Arial" pitchFamily="34" charset="0"/>
                <a:ea typeface="ＭＳ Ｐゴシック" pitchFamily="50" charset="-128"/>
                <a:cs typeface="Arial" pitchFamily="34" charset="0"/>
              </a:rPr>
              <a:t>米国宇宙機関（</a:t>
            </a:r>
            <a:r>
              <a:rPr lang="en-US" sz="2400" b="1" dirty="0" smtClean="0">
                <a:solidFill>
                  <a:srgbClr val="FF0000"/>
                </a:solidFill>
                <a:latin typeface="Arial" pitchFamily="34" charset="0"/>
                <a:ea typeface="ＭＳ Ｐゴシック" pitchFamily="50" charset="-128"/>
                <a:cs typeface="Arial" pitchFamily="34" charset="0"/>
              </a:rPr>
              <a:t>NASA</a:t>
            </a:r>
            <a:r>
              <a:rPr lang="ja-JP" altLang="en-US" sz="2400" b="1" dirty="0" smtClean="0">
                <a:solidFill>
                  <a:srgbClr val="FF0000"/>
                </a:solidFill>
                <a:latin typeface="Arial" pitchFamily="34" charset="0"/>
                <a:ea typeface="ＭＳ Ｐゴシック" pitchFamily="50" charset="-128"/>
                <a:cs typeface="Arial" pitchFamily="34" charset="0"/>
              </a:rPr>
              <a:t>）</a:t>
            </a:r>
            <a:r>
              <a:rPr lang="en-US" sz="2400" b="1" dirty="0" smtClean="0">
                <a:solidFill>
                  <a:srgbClr val="FF0000"/>
                </a:solidFill>
                <a:latin typeface="Arial" pitchFamily="34" charset="0"/>
                <a:ea typeface="ＭＳ Ｐゴシック" pitchFamily="50" charset="-128"/>
                <a:cs typeface="Arial" pitchFamily="34" charset="0"/>
              </a:rPr>
              <a:t>: </a:t>
            </a:r>
            <a:r>
              <a:rPr lang="en-US" sz="2400" dirty="0" smtClean="0">
                <a:latin typeface="Arial" pitchFamily="34" charset="0"/>
                <a:ea typeface="ＭＳ Ｐゴシック" pitchFamily="50" charset="-128"/>
                <a:cs typeface="Arial" pitchFamily="34" charset="0"/>
              </a:rPr>
              <a:t>SALMON AO (2011)</a:t>
            </a:r>
            <a:r>
              <a:rPr lang="ja-JP" altLang="en-US" sz="2400" dirty="0" smtClean="0">
                <a:latin typeface="Arial" pitchFamily="34" charset="0"/>
                <a:ea typeface="ＭＳ Ｐゴシック" pitchFamily="50" charset="-128"/>
                <a:cs typeface="Arial" pitchFamily="34" charset="0"/>
              </a:rPr>
              <a:t>は採択されなかった。</a:t>
            </a:r>
            <a:r>
              <a:rPr lang="en-US" altLang="ja-JP" sz="2400" dirty="0" smtClean="0">
                <a:latin typeface="Arial" pitchFamily="34" charset="0"/>
                <a:ea typeface="ＭＳ Ｐゴシック" pitchFamily="50" charset="-128"/>
                <a:cs typeface="Arial" pitchFamily="34" charset="0"/>
              </a:rPr>
              <a:t>2012</a:t>
            </a:r>
            <a:r>
              <a:rPr lang="ja-JP" altLang="en-US" sz="2400" dirty="0" smtClean="0">
                <a:latin typeface="Arial" pitchFamily="34" charset="0"/>
                <a:ea typeface="ＭＳ Ｐゴシック" pitchFamily="50" charset="-128"/>
                <a:cs typeface="Arial" pitchFamily="34" charset="0"/>
              </a:rPr>
              <a:t>年</a:t>
            </a:r>
            <a:r>
              <a:rPr lang="en-US" altLang="ja-JP" sz="2400" dirty="0" smtClean="0">
                <a:latin typeface="Arial" pitchFamily="34" charset="0"/>
                <a:ea typeface="ＭＳ Ｐゴシック" pitchFamily="50" charset="-128"/>
                <a:cs typeface="Arial" pitchFamily="34" charset="0"/>
              </a:rPr>
              <a:t>3</a:t>
            </a:r>
            <a:r>
              <a:rPr lang="ja-JP" altLang="en-US" sz="2400" dirty="0" smtClean="0">
                <a:latin typeface="Arial" pitchFamily="34" charset="0"/>
                <a:ea typeface="ＭＳ Ｐゴシック" pitchFamily="50" charset="-128"/>
                <a:cs typeface="Arial" pitchFamily="34" charset="0"/>
              </a:rPr>
              <a:t>月に新</a:t>
            </a:r>
            <a:r>
              <a:rPr lang="en-US" altLang="ja-JP" sz="2400" dirty="0" smtClean="0">
                <a:latin typeface="Arial" pitchFamily="34" charset="0"/>
                <a:ea typeface="ＭＳ Ｐゴシック" pitchFamily="50" charset="-128"/>
                <a:cs typeface="Arial" pitchFamily="34" charset="0"/>
              </a:rPr>
              <a:t>PI</a:t>
            </a:r>
            <a:r>
              <a:rPr lang="ja-JP" altLang="en-US" sz="2400" dirty="0" smtClean="0">
                <a:latin typeface="Arial" pitchFamily="34" charset="0"/>
                <a:ea typeface="ＭＳ Ｐゴシック" pitchFamily="50" charset="-128"/>
                <a:cs typeface="Arial" pitchFamily="34" charset="0"/>
              </a:rPr>
              <a:t>の</a:t>
            </a:r>
            <a:r>
              <a:rPr lang="en-US" altLang="ja-JP" sz="2400" dirty="0" smtClean="0">
                <a:latin typeface="Arial" pitchFamily="34" charset="0"/>
                <a:ea typeface="ＭＳ Ｐゴシック" pitchFamily="50" charset="-128"/>
                <a:cs typeface="Arial" pitchFamily="34" charset="0"/>
              </a:rPr>
              <a:t>Angela </a:t>
            </a:r>
            <a:r>
              <a:rPr lang="en-US" altLang="ja-JP" sz="2400" dirty="0" err="1" smtClean="0">
                <a:latin typeface="Arial" pitchFamily="34" charset="0"/>
                <a:ea typeface="ＭＳ Ｐゴシック" pitchFamily="50" charset="-128"/>
                <a:cs typeface="Arial" pitchFamily="34" charset="0"/>
              </a:rPr>
              <a:t>Olinto</a:t>
            </a:r>
            <a:r>
              <a:rPr lang="ja-JP" altLang="en-US" sz="2400" dirty="0" smtClean="0">
                <a:latin typeface="Arial" pitchFamily="34" charset="0"/>
                <a:ea typeface="ＭＳ Ｐゴシック" pitchFamily="50" charset="-128"/>
                <a:cs typeface="Arial" pitchFamily="34" charset="0"/>
              </a:rPr>
              <a:t>（シカゴ大）のもと</a:t>
            </a:r>
            <a:r>
              <a:rPr lang="en-US" altLang="ja-JP" sz="2400" dirty="0" smtClean="0">
                <a:latin typeface="Arial" pitchFamily="34" charset="0"/>
                <a:ea typeface="ＭＳ Ｐゴシック" pitchFamily="50" charset="-128"/>
                <a:cs typeface="Arial" pitchFamily="34" charset="0"/>
              </a:rPr>
              <a:t>ARPA/ROSES</a:t>
            </a:r>
            <a:r>
              <a:rPr lang="ja-JP" altLang="en-US" sz="2400" dirty="0" smtClean="0">
                <a:latin typeface="Arial" pitchFamily="34" charset="0"/>
                <a:ea typeface="ＭＳ Ｐゴシック" pitchFamily="50" charset="-128"/>
                <a:cs typeface="Arial" pitchFamily="34" charset="0"/>
              </a:rPr>
              <a:t>に新提案：米国の宇宙ステーション資源の提供への道を開く。</a:t>
            </a:r>
            <a:r>
              <a:rPr lang="en-US" sz="2400" dirty="0" smtClean="0">
                <a:latin typeface="Arial" pitchFamily="34" charset="0"/>
                <a:ea typeface="ＭＳ Ｐゴシック" pitchFamily="50" charset="-128"/>
                <a:cs typeface="Arial" pitchFamily="34" charset="0"/>
              </a:rPr>
              <a:t> </a:t>
            </a:r>
            <a:r>
              <a:rPr lang="ja-JP" altLang="en-US" sz="2400" dirty="0" smtClean="0">
                <a:latin typeface="Arial" pitchFamily="34" charset="0"/>
                <a:ea typeface="ＭＳ Ｐゴシック" pitchFamily="50" charset="-128"/>
                <a:cs typeface="Arial" pitchFamily="34" charset="0"/>
              </a:rPr>
              <a:t>その他の</a:t>
            </a:r>
            <a:r>
              <a:rPr lang="en-US" altLang="ja-JP" sz="2400" dirty="0" smtClean="0">
                <a:latin typeface="Arial" pitchFamily="34" charset="0"/>
                <a:ea typeface="ＭＳ Ｐゴシック" pitchFamily="50" charset="-128"/>
                <a:cs typeface="Arial" pitchFamily="34" charset="0"/>
              </a:rPr>
              <a:t>Funding Agency</a:t>
            </a:r>
            <a:r>
              <a:rPr lang="ja-JP" altLang="en-US" sz="2400" dirty="0" err="1" smtClean="0">
                <a:latin typeface="Arial" pitchFamily="34" charset="0"/>
                <a:ea typeface="ＭＳ Ｐゴシック" pitchFamily="50" charset="-128"/>
                <a:cs typeface="Arial" pitchFamily="34" charset="0"/>
              </a:rPr>
              <a:t>への</a:t>
            </a:r>
            <a:r>
              <a:rPr lang="ja-JP" altLang="en-US" sz="2400" dirty="0" smtClean="0">
                <a:latin typeface="Arial" pitchFamily="34" charset="0"/>
                <a:ea typeface="ＭＳ Ｐゴシック" pitchFamily="50" charset="-128"/>
                <a:cs typeface="Arial" pitchFamily="34" charset="0"/>
              </a:rPr>
              <a:t>提案を企画中</a:t>
            </a:r>
            <a:r>
              <a:rPr lang="en-US" sz="2400" i="1" dirty="0" smtClean="0">
                <a:solidFill>
                  <a:srgbClr val="FF0000"/>
                </a:solidFill>
                <a:latin typeface="Arial" pitchFamily="34" charset="0"/>
                <a:ea typeface="ＭＳ Ｐゴシック" pitchFamily="50" charset="-128"/>
                <a:cs typeface="Arial" pitchFamily="34" charset="0"/>
              </a:rPr>
              <a:t> </a:t>
            </a:r>
            <a:endParaRPr lang="en-US" sz="2400" dirty="0" smtClean="0">
              <a:latin typeface="Arial" pitchFamily="34" charset="0"/>
              <a:ea typeface="ＭＳ Ｐゴシック" pitchFamily="50" charset="-128"/>
              <a:cs typeface="Arial" pitchFamily="34" charset="0"/>
            </a:endParaRPr>
          </a:p>
          <a:p>
            <a:pPr>
              <a:buFont typeface="Arial " charset="0"/>
              <a:buChar char="•"/>
            </a:pPr>
            <a:r>
              <a:rPr lang="ja-JP" altLang="en-US" sz="2400" b="1" dirty="0" smtClean="0">
                <a:solidFill>
                  <a:srgbClr val="FF0000"/>
                </a:solidFill>
                <a:latin typeface="Arial" pitchFamily="34" charset="0"/>
                <a:ea typeface="ＭＳ Ｐゴシック" pitchFamily="50" charset="-128"/>
                <a:cs typeface="Arial" pitchFamily="34" charset="0"/>
              </a:rPr>
              <a:t>日本宇宙機関（</a:t>
            </a:r>
            <a:r>
              <a:rPr lang="en-US" sz="2400" b="1" dirty="0" smtClean="0">
                <a:solidFill>
                  <a:srgbClr val="FF0000"/>
                </a:solidFill>
                <a:latin typeface="Arial" pitchFamily="34" charset="0"/>
                <a:ea typeface="ＭＳ Ｐゴシック" pitchFamily="50" charset="-128"/>
                <a:cs typeface="Arial" pitchFamily="34" charset="0"/>
              </a:rPr>
              <a:t>JAXA</a:t>
            </a:r>
            <a:r>
              <a:rPr lang="ja-JP" altLang="en-US" sz="2400" b="1" dirty="0" smtClean="0">
                <a:solidFill>
                  <a:srgbClr val="FF0000"/>
                </a:solidFill>
                <a:latin typeface="Arial" pitchFamily="34" charset="0"/>
                <a:ea typeface="ＭＳ Ｐゴシック" pitchFamily="50" charset="-128"/>
                <a:cs typeface="Arial" pitchFamily="34" charset="0"/>
              </a:rPr>
              <a:t>）</a:t>
            </a:r>
            <a:r>
              <a:rPr lang="en-US" sz="2400" b="1" dirty="0" smtClean="0">
                <a:solidFill>
                  <a:srgbClr val="FF0000"/>
                </a:solidFill>
                <a:latin typeface="Arial" pitchFamily="34" charset="0"/>
                <a:ea typeface="ＭＳ Ｐゴシック" pitchFamily="50" charset="-128"/>
                <a:cs typeface="Arial" pitchFamily="34" charset="0"/>
              </a:rPr>
              <a:t>:</a:t>
            </a:r>
            <a:r>
              <a:rPr lang="en-US" sz="2400" b="1" dirty="0" smtClean="0">
                <a:latin typeface="Arial" pitchFamily="34" charset="0"/>
                <a:ea typeface="ＭＳ Ｐゴシック" pitchFamily="50" charset="-128"/>
                <a:cs typeface="Arial" pitchFamily="34" charset="0"/>
              </a:rPr>
              <a:t>  </a:t>
            </a:r>
            <a:r>
              <a:rPr lang="en-US" altLang="ja-JP" sz="2400" dirty="0" smtClean="0">
                <a:latin typeface="Arial" pitchFamily="34" charset="0"/>
                <a:ea typeface="ＭＳ Ｐゴシック" pitchFamily="50" charset="-128"/>
                <a:cs typeface="Arial" pitchFamily="34" charset="0"/>
              </a:rPr>
              <a:t>2015</a:t>
            </a:r>
            <a:r>
              <a:rPr lang="ja-JP" altLang="en-US" sz="2400" dirty="0" smtClean="0">
                <a:latin typeface="Arial" pitchFamily="34" charset="0"/>
                <a:ea typeface="ＭＳ Ｐゴシック" pitchFamily="50" charset="-128"/>
                <a:cs typeface="Arial" pitchFamily="34" charset="0"/>
              </a:rPr>
              <a:t>年ごろの有望ミッションとして推薦。米国およびロシアでの動きを歓迎</a:t>
            </a:r>
            <a:endParaRPr lang="en-US" sz="2400" dirty="0" smtClean="0">
              <a:latin typeface="Arial" pitchFamily="34" charset="0"/>
              <a:ea typeface="ＭＳ Ｐゴシック" pitchFamily="50" charset="-128"/>
              <a:cs typeface="Arial" pitchFamily="34" charset="0"/>
            </a:endParaRPr>
          </a:p>
          <a:p>
            <a:pPr>
              <a:buFont typeface="Arial " charset="0"/>
              <a:buChar char="•"/>
            </a:pPr>
            <a:r>
              <a:rPr lang="ja-JP" altLang="en-US" sz="2400" b="1" dirty="0" smtClean="0">
                <a:solidFill>
                  <a:srgbClr val="FF0000"/>
                </a:solidFill>
                <a:latin typeface="Arial" pitchFamily="34" charset="0"/>
                <a:ea typeface="ＭＳ Ｐゴシック" pitchFamily="50" charset="-128"/>
                <a:cs typeface="Arial" pitchFamily="34" charset="0"/>
              </a:rPr>
              <a:t>他の国：</a:t>
            </a:r>
            <a:r>
              <a:rPr lang="en-US" sz="2400" i="1" dirty="0" smtClean="0">
                <a:solidFill>
                  <a:srgbClr val="FF0000"/>
                </a:solidFill>
                <a:latin typeface="Arial" pitchFamily="34" charset="0"/>
                <a:ea typeface="ＭＳ Ｐゴシック" pitchFamily="50" charset="-128"/>
                <a:cs typeface="Arial" pitchFamily="34" charset="0"/>
              </a:rPr>
              <a:t> </a:t>
            </a:r>
            <a:r>
              <a:rPr lang="en-US" sz="2400" dirty="0" smtClean="0">
                <a:latin typeface="Arial" pitchFamily="34" charset="0"/>
                <a:ea typeface="ＭＳ Ｐゴシック" pitchFamily="50" charset="-128"/>
                <a:cs typeface="Arial" pitchFamily="34" charset="0"/>
              </a:rPr>
              <a:t>EUSO Balloon</a:t>
            </a:r>
            <a:r>
              <a:rPr lang="ja-JP" altLang="en-US" sz="2400" dirty="0" smtClean="0">
                <a:latin typeface="Arial" pitchFamily="34" charset="0"/>
                <a:ea typeface="ＭＳ Ｐゴシック" pitchFamily="50" charset="-128"/>
                <a:cs typeface="Arial" pitchFamily="34" charset="0"/>
              </a:rPr>
              <a:t>や</a:t>
            </a:r>
            <a:endParaRPr lang="en-US" altLang="ja-JP" sz="2400" dirty="0" smtClean="0">
              <a:latin typeface="Arial" pitchFamily="34" charset="0"/>
              <a:ea typeface="ＭＳ Ｐゴシック" pitchFamily="50" charset="-128"/>
              <a:cs typeface="Arial" pitchFamily="34" charset="0"/>
            </a:endParaRPr>
          </a:p>
          <a:p>
            <a:pPr>
              <a:buNone/>
            </a:pPr>
            <a:r>
              <a:rPr lang="en-US" sz="2400" dirty="0" smtClean="0">
                <a:latin typeface="Arial" pitchFamily="34" charset="0"/>
                <a:ea typeface="ＭＳ Ｐゴシック" pitchFamily="50" charset="-128"/>
                <a:cs typeface="Arial" pitchFamily="34" charset="0"/>
              </a:rPr>
              <a:t>TA-EUSO</a:t>
            </a:r>
            <a:r>
              <a:rPr lang="ja-JP" altLang="en-US" sz="2400" dirty="0" err="1" smtClean="0">
                <a:latin typeface="Arial" pitchFamily="34" charset="0"/>
                <a:ea typeface="ＭＳ Ｐゴシック" pitchFamily="50" charset="-128"/>
                <a:cs typeface="Arial" pitchFamily="34" charset="0"/>
              </a:rPr>
              <a:t>への</a:t>
            </a:r>
            <a:r>
              <a:rPr lang="ja-JP" altLang="en-US" sz="2400" dirty="0" smtClean="0">
                <a:latin typeface="Arial" pitchFamily="34" charset="0"/>
                <a:ea typeface="ＭＳ Ｐゴシック" pitchFamily="50" charset="-128"/>
                <a:cs typeface="Arial" pitchFamily="34" charset="0"/>
              </a:rPr>
              <a:t>参加。</a:t>
            </a:r>
            <a:endParaRPr lang="en-US" altLang="ja-JP" sz="2400" dirty="0" smtClean="0">
              <a:latin typeface="Arial" pitchFamily="34" charset="0"/>
              <a:ea typeface="ＭＳ Ｐゴシック" pitchFamily="50" charset="-128"/>
              <a:cs typeface="Arial" pitchFamily="34" charset="0"/>
            </a:endParaRPr>
          </a:p>
          <a:p>
            <a:pPr>
              <a:buNone/>
            </a:pPr>
            <a:r>
              <a:rPr lang="en-US" altLang="ja-JP" sz="2400" dirty="0" smtClean="0">
                <a:latin typeface="Arial" pitchFamily="34" charset="0"/>
                <a:ea typeface="ＭＳ Ｐゴシック" pitchFamily="50" charset="-128"/>
                <a:cs typeface="Arial" pitchFamily="34" charset="0"/>
              </a:rPr>
              <a:t>JEM-EUSO</a:t>
            </a:r>
            <a:r>
              <a:rPr lang="ja-JP" altLang="en-US" sz="2400" dirty="0" err="1" smtClean="0">
                <a:latin typeface="Arial" pitchFamily="34" charset="0"/>
                <a:ea typeface="ＭＳ Ｐゴシック" pitchFamily="50" charset="-128"/>
                <a:cs typeface="Arial" pitchFamily="34" charset="0"/>
              </a:rPr>
              <a:t>への</a:t>
            </a:r>
            <a:r>
              <a:rPr lang="ja-JP" altLang="en-US" sz="2400" dirty="0" smtClean="0">
                <a:latin typeface="Arial" pitchFamily="34" charset="0"/>
                <a:ea typeface="ＭＳ Ｐゴシック" pitchFamily="50" charset="-128"/>
                <a:cs typeface="Arial" pitchFamily="34" charset="0"/>
              </a:rPr>
              <a:t>予算の準備を進める</a:t>
            </a:r>
            <a:endParaRPr lang="en-US" sz="2400" dirty="0" smtClean="0">
              <a:latin typeface="Arial" pitchFamily="34" charset="0"/>
              <a:ea typeface="ＭＳ Ｐゴシック" pitchFamily="50" charset="-128"/>
              <a:cs typeface="Arial" pitchFamily="34" charset="0"/>
            </a:endParaRPr>
          </a:p>
        </p:txBody>
      </p:sp>
      <p:pic>
        <p:nvPicPr>
          <p:cNvPr id="4" name="図 3" descr="JEM-EUSO-0291.jpg"/>
          <p:cNvPicPr>
            <a:picLocks noChangeAspect="1"/>
          </p:cNvPicPr>
          <p:nvPr/>
        </p:nvPicPr>
        <p:blipFill>
          <a:blip r:embed="rId2" cstate="print"/>
          <a:stretch>
            <a:fillRect/>
          </a:stretch>
        </p:blipFill>
        <p:spPr>
          <a:xfrm>
            <a:off x="5004048" y="3715958"/>
            <a:ext cx="4139952" cy="2749669"/>
          </a:xfrm>
          <a:prstGeom prst="rect">
            <a:avLst/>
          </a:prstGeom>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US team </a:t>
            </a:r>
            <a:r>
              <a:rPr kumimoji="1" lang="ja-JP" altLang="en-US" dirty="0" smtClean="0"/>
              <a:t>の</a:t>
            </a:r>
            <a:r>
              <a:rPr kumimoji="1" lang="en-US" altLang="ja-JP" dirty="0" smtClean="0"/>
              <a:t>APRA</a:t>
            </a:r>
            <a:r>
              <a:rPr kumimoji="1" lang="ja-JP" altLang="en-US" dirty="0" smtClean="0"/>
              <a:t>提案書の一部</a:t>
            </a:r>
            <a:endParaRPr kumimoji="1" lang="ja-JP" altLang="en-US" dirty="0"/>
          </a:p>
        </p:txBody>
      </p:sp>
      <p:pic>
        <p:nvPicPr>
          <p:cNvPr id="226306" name="Picture 2"/>
          <p:cNvPicPr>
            <a:picLocks noGrp="1" noChangeAspect="1" noChangeArrowheads="1"/>
          </p:cNvPicPr>
          <p:nvPr>
            <p:ph idx="1"/>
          </p:nvPr>
        </p:nvPicPr>
        <p:blipFill>
          <a:blip r:embed="rId2" cstate="print"/>
          <a:srcRect/>
          <a:stretch>
            <a:fillRect/>
          </a:stretch>
        </p:blipFill>
        <p:spPr bwMode="auto">
          <a:xfrm>
            <a:off x="457200" y="1994967"/>
            <a:ext cx="8229600" cy="37364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New Organization</a:t>
            </a:r>
            <a:endParaRPr kumimoji="1" lang="ja-JP" altLang="en-US" dirty="0"/>
          </a:p>
        </p:txBody>
      </p:sp>
      <p:sp>
        <p:nvSpPr>
          <p:cNvPr id="3" name="コンテンツ プレースホルダー 2"/>
          <p:cNvSpPr>
            <a:spLocks noGrp="1"/>
          </p:cNvSpPr>
          <p:nvPr>
            <p:ph idx="1"/>
          </p:nvPr>
        </p:nvSpPr>
        <p:spPr/>
        <p:txBody>
          <a:bodyPr>
            <a:normAutofit/>
          </a:bodyPr>
          <a:lstStyle/>
          <a:p>
            <a:pPr lvl="1"/>
            <a:r>
              <a:rPr lang="en-US" altLang="ja-JP" dirty="0" smtClean="0"/>
              <a:t>PI</a:t>
            </a:r>
            <a:r>
              <a:rPr lang="en-US" altLang="ja-JP" dirty="0"/>
              <a:t>: </a:t>
            </a:r>
            <a:r>
              <a:rPr lang="en-US" altLang="ja-JP" dirty="0" err="1"/>
              <a:t>Piergiorgio</a:t>
            </a:r>
            <a:r>
              <a:rPr lang="en-US" altLang="ja-JP" dirty="0"/>
              <a:t> </a:t>
            </a:r>
            <a:r>
              <a:rPr lang="en-US" altLang="ja-JP" dirty="0" err="1"/>
              <a:t>Picozza</a:t>
            </a:r>
            <a:endParaRPr lang="en-US" altLang="ja-JP" dirty="0"/>
          </a:p>
          <a:p>
            <a:pPr lvl="1"/>
            <a:r>
              <a:rPr lang="en-US" altLang="ja-JP" dirty="0"/>
              <a:t>Deputy PI: Toshikazu </a:t>
            </a:r>
            <a:r>
              <a:rPr lang="en-US" altLang="ja-JP" dirty="0" err="1"/>
              <a:t>Ebisuzaki</a:t>
            </a:r>
            <a:endParaRPr lang="en-US" altLang="ja-JP" dirty="0"/>
          </a:p>
          <a:p>
            <a:pPr lvl="1"/>
            <a:r>
              <a:rPr lang="en-US" altLang="ja-JP" dirty="0"/>
              <a:t>Global Coordinator</a:t>
            </a:r>
          </a:p>
          <a:p>
            <a:pPr marL="457200" lvl="1" indent="0">
              <a:buNone/>
            </a:pPr>
            <a:r>
              <a:rPr lang="en-US" altLang="ja-JP" dirty="0"/>
              <a:t>     Andrea </a:t>
            </a:r>
            <a:r>
              <a:rPr lang="en-US" altLang="ja-JP" dirty="0" err="1" smtClean="0"/>
              <a:t>Santangelo</a:t>
            </a:r>
            <a:endParaRPr lang="en-US" altLang="ja-JP" dirty="0" smtClean="0"/>
          </a:p>
          <a:p>
            <a:pPr lvl="1"/>
            <a:endParaRPr lang="en-US" altLang="ja-JP" dirty="0" smtClean="0"/>
          </a:p>
          <a:p>
            <a:pPr lvl="1"/>
            <a:endParaRPr lang="en-US" altLang="ja-JP" dirty="0" smtClean="0"/>
          </a:p>
          <a:p>
            <a:pPr lvl="1"/>
            <a:endParaRPr lang="en-US" altLang="ja-JP" dirty="0" smtClean="0"/>
          </a:p>
          <a:p>
            <a:endParaRPr lang="en-US" altLang="ja-JP" dirty="0" smtClean="0"/>
          </a:p>
          <a:p>
            <a:pPr lvl="1"/>
            <a:endParaRPr lang="en-US" altLang="ja-JP" dirty="0" smtClean="0"/>
          </a:p>
          <a:p>
            <a:endParaRPr kumimoji="1" lang="ja-JP" altLang="en-US" dirty="0"/>
          </a:p>
        </p:txBody>
      </p:sp>
      <p:grpSp>
        <p:nvGrpSpPr>
          <p:cNvPr id="4" name="グループ化 3"/>
          <p:cNvGrpSpPr/>
          <p:nvPr/>
        </p:nvGrpSpPr>
        <p:grpSpPr>
          <a:xfrm>
            <a:off x="2987824" y="3645024"/>
            <a:ext cx="6156175" cy="3096344"/>
            <a:chOff x="5300630" y="3068960"/>
            <a:chExt cx="3843369" cy="1916832"/>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00630" y="3086085"/>
              <a:ext cx="2404880" cy="18997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05510" y="3068960"/>
              <a:ext cx="1438489" cy="1916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427272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4" name="Rectangle 4"/>
          <p:cNvSpPr>
            <a:spLocks noChangeArrowheads="1"/>
          </p:cNvSpPr>
          <p:nvPr/>
        </p:nvSpPr>
        <p:spPr bwMode="auto">
          <a:xfrm>
            <a:off x="273050" y="115888"/>
            <a:ext cx="8570913" cy="660400"/>
          </a:xfrm>
          <a:prstGeom prst="rect">
            <a:avLst/>
          </a:prstGeom>
          <a:noFill/>
          <a:ln>
            <a:noFill/>
          </a:ln>
          <a:effectLst/>
          <a:extLst>
            <a:ext uri="{909E8E84-426E-40DD-AFC4-6F175D3DCCD1}">
              <a14:hiddenFill xmlns:a14="http://schemas.microsoft.com/office/drawing/2010/main" xmlns="">
                <a:solidFill>
                  <a:srgbClr val="99CC00"/>
                </a:solidFill>
              </a14:hiddenFill>
            </a:ext>
            <a:ext uri="{91240B29-F687-4F45-9708-019B960494DF}">
              <a14:hiddenLine xmlns:a14="http://schemas.microsoft.com/office/drawing/2010/main" xmlns="" w="9525">
                <a:solidFill>
                  <a:srgbClr val="CC33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it-IT" sz="3800">
                <a:solidFill>
                  <a:schemeClr val="tx2"/>
                </a:solidFill>
                <a:latin typeface="Comic Sans MS" pitchFamily="66" charset="0"/>
              </a:rPr>
              <a:t>The Wizard Program</a:t>
            </a:r>
            <a:endParaRPr lang="en-GB" sz="3800">
              <a:solidFill>
                <a:schemeClr val="tx2"/>
              </a:solidFill>
              <a:latin typeface="Comic Sans MS" pitchFamily="66" charset="0"/>
            </a:endParaRPr>
          </a:p>
        </p:txBody>
      </p:sp>
      <p:grpSp>
        <p:nvGrpSpPr>
          <p:cNvPr id="3" name="Group 24"/>
          <p:cNvGrpSpPr>
            <a:grpSpLocks/>
          </p:cNvGrpSpPr>
          <p:nvPr/>
        </p:nvGrpSpPr>
        <p:grpSpPr bwMode="auto">
          <a:xfrm>
            <a:off x="30163" y="3141663"/>
            <a:ext cx="9150350" cy="1987550"/>
            <a:chOff x="-4" y="1979"/>
            <a:chExt cx="5764" cy="1252"/>
          </a:xfrm>
        </p:grpSpPr>
        <p:sp>
          <p:nvSpPr>
            <p:cNvPr id="286745" name="Rectangle 25"/>
            <p:cNvSpPr>
              <a:spLocks noChangeArrowheads="1"/>
            </p:cNvSpPr>
            <p:nvPr/>
          </p:nvSpPr>
          <p:spPr bwMode="auto">
            <a:xfrm>
              <a:off x="41" y="1979"/>
              <a:ext cx="5678" cy="1252"/>
            </a:xfrm>
            <a:prstGeom prst="rect">
              <a:avLst/>
            </a:prstGeom>
            <a:solidFill>
              <a:srgbClr val="FFFF00">
                <a:alpha val="50000"/>
              </a:srgbClr>
            </a:solidFill>
            <a:ln w="285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it-IT" sz="2400">
                <a:latin typeface="Times New Roman" pitchFamily="18" charset="0"/>
              </a:endParaRPr>
            </a:p>
          </p:txBody>
        </p:sp>
        <p:sp>
          <p:nvSpPr>
            <p:cNvPr id="286746" name="Text Box 26"/>
            <p:cNvSpPr txBox="1">
              <a:spLocks noChangeArrowheads="1"/>
            </p:cNvSpPr>
            <p:nvPr/>
          </p:nvSpPr>
          <p:spPr bwMode="auto">
            <a:xfrm>
              <a:off x="-4" y="2419"/>
              <a:ext cx="576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GB" sz="1200" b="1"/>
                <a:t>…1989 </a:t>
              </a:r>
              <a:r>
                <a:rPr lang="en-GB" sz="1200" b="1">
                  <a:cs typeface="Arial" pitchFamily="34" charset="0"/>
                </a:rPr>
                <a:t>·</a:t>
              </a:r>
              <a:r>
                <a:rPr lang="en-GB" sz="1200" b="1"/>
                <a:t> </a:t>
              </a:r>
              <a:r>
                <a:rPr lang="it-IT" sz="1200" b="1">
                  <a:cs typeface="Arial" pitchFamily="34" charset="0"/>
                </a:rPr>
                <a:t>1990 </a:t>
              </a:r>
              <a:r>
                <a:rPr lang="en-GB" sz="1200" b="1">
                  <a:cs typeface="Arial" pitchFamily="34" charset="0"/>
                </a:rPr>
                <a:t>·</a:t>
              </a:r>
              <a:r>
                <a:rPr lang="it-IT" sz="1200" b="1">
                  <a:cs typeface="Arial" pitchFamily="34" charset="0"/>
                </a:rPr>
                <a:t> 1991 </a:t>
              </a:r>
              <a:r>
                <a:rPr lang="en-GB" sz="1200" b="1">
                  <a:cs typeface="Arial" pitchFamily="34" charset="0"/>
                </a:rPr>
                <a:t>·</a:t>
              </a:r>
              <a:r>
                <a:rPr lang="en-GB" sz="1200" b="1"/>
                <a:t> </a:t>
              </a:r>
              <a:r>
                <a:rPr lang="it-IT" sz="1200" b="1"/>
                <a:t>1992 </a:t>
              </a:r>
              <a:r>
                <a:rPr lang="en-GB" sz="1200" b="1">
                  <a:cs typeface="Arial" pitchFamily="34" charset="0"/>
                </a:rPr>
                <a:t>·</a:t>
              </a:r>
              <a:r>
                <a:rPr lang="it-IT" sz="1200" b="1">
                  <a:cs typeface="Arial" pitchFamily="34" charset="0"/>
                </a:rPr>
                <a:t> 1993 </a:t>
              </a:r>
              <a:r>
                <a:rPr lang="en-GB" sz="1200" b="1">
                  <a:cs typeface="Arial" pitchFamily="34" charset="0"/>
                </a:rPr>
                <a:t>·</a:t>
              </a:r>
              <a:r>
                <a:rPr lang="it-IT" sz="1200" b="1">
                  <a:cs typeface="Arial" pitchFamily="34" charset="0"/>
                </a:rPr>
                <a:t> </a:t>
              </a:r>
              <a:r>
                <a:rPr lang="en-GB" sz="1200" b="1"/>
                <a:t>1994</a:t>
              </a:r>
              <a:r>
                <a:rPr lang="it-IT" sz="1200" b="1"/>
                <a:t> </a:t>
              </a:r>
              <a:r>
                <a:rPr lang="en-GB" sz="1200" b="1">
                  <a:cs typeface="Arial" pitchFamily="34" charset="0"/>
                </a:rPr>
                <a:t>·</a:t>
              </a:r>
              <a:r>
                <a:rPr lang="en-GB" sz="1200" b="1"/>
                <a:t> 1995</a:t>
              </a:r>
              <a:r>
                <a:rPr lang="it-IT" sz="1200" b="1"/>
                <a:t> </a:t>
              </a:r>
              <a:r>
                <a:rPr lang="en-GB" sz="1200" b="1">
                  <a:cs typeface="Arial" pitchFamily="34" charset="0"/>
                </a:rPr>
                <a:t>·</a:t>
              </a:r>
              <a:r>
                <a:rPr lang="it-IT" sz="1200" b="1">
                  <a:cs typeface="Arial" pitchFamily="34" charset="0"/>
                </a:rPr>
                <a:t> </a:t>
              </a:r>
              <a:r>
                <a:rPr lang="en-GB" sz="1200" b="1"/>
                <a:t>1996</a:t>
              </a:r>
              <a:r>
                <a:rPr lang="it-IT" sz="1200" b="1"/>
                <a:t> </a:t>
              </a:r>
              <a:r>
                <a:rPr lang="en-GB" sz="1200" b="1">
                  <a:cs typeface="Arial" pitchFamily="34" charset="0"/>
                </a:rPr>
                <a:t>·</a:t>
              </a:r>
              <a:r>
                <a:rPr lang="it-IT" sz="1200" b="1"/>
                <a:t> 1</a:t>
              </a:r>
              <a:r>
                <a:rPr lang="en-GB" sz="1200" b="1"/>
                <a:t>997</a:t>
              </a:r>
              <a:r>
                <a:rPr lang="it-IT" sz="1200" b="1"/>
                <a:t> </a:t>
              </a:r>
              <a:r>
                <a:rPr lang="en-GB" sz="1200" b="1">
                  <a:cs typeface="Arial" pitchFamily="34" charset="0"/>
                </a:rPr>
                <a:t>·</a:t>
              </a:r>
              <a:r>
                <a:rPr lang="it-IT" sz="1200" b="1"/>
                <a:t> </a:t>
              </a:r>
              <a:r>
                <a:rPr lang="en-GB" sz="1200" b="1"/>
                <a:t>1998</a:t>
              </a:r>
              <a:r>
                <a:rPr lang="it-IT" sz="1200" b="1"/>
                <a:t> </a:t>
              </a:r>
              <a:r>
                <a:rPr lang="en-GB" sz="1200" b="1">
                  <a:cs typeface="Arial" pitchFamily="34" charset="0"/>
                </a:rPr>
                <a:t>·</a:t>
              </a:r>
              <a:r>
                <a:rPr lang="en-GB" sz="1200" b="1"/>
                <a:t> 1999</a:t>
              </a:r>
              <a:r>
                <a:rPr lang="it-IT" sz="1200" b="1"/>
                <a:t> </a:t>
              </a:r>
              <a:r>
                <a:rPr lang="en-GB" sz="1200" b="1">
                  <a:cs typeface="Arial" pitchFamily="34" charset="0"/>
                </a:rPr>
                <a:t>·</a:t>
              </a:r>
              <a:r>
                <a:rPr lang="en-GB" sz="1200" b="1"/>
                <a:t> 2000</a:t>
              </a:r>
              <a:r>
                <a:rPr lang="it-IT" sz="1200" b="1"/>
                <a:t> </a:t>
              </a:r>
              <a:r>
                <a:rPr lang="en-GB" sz="1200" b="1">
                  <a:cs typeface="Arial" pitchFamily="34" charset="0"/>
                </a:rPr>
                <a:t>·</a:t>
              </a:r>
              <a:r>
                <a:rPr lang="en-GB" sz="1200" b="1"/>
                <a:t> 2001</a:t>
              </a:r>
              <a:r>
                <a:rPr lang="it-IT" sz="1200" b="1"/>
                <a:t> </a:t>
              </a:r>
              <a:r>
                <a:rPr lang="en-GB" sz="1200" b="1">
                  <a:cs typeface="Arial" pitchFamily="34" charset="0"/>
                </a:rPr>
                <a:t>·</a:t>
              </a:r>
              <a:r>
                <a:rPr lang="en-GB" sz="1200" b="1"/>
                <a:t> 2002</a:t>
              </a:r>
              <a:r>
                <a:rPr lang="it-IT" sz="1200" b="1"/>
                <a:t> </a:t>
              </a:r>
              <a:r>
                <a:rPr lang="en-GB" sz="1200" b="1">
                  <a:cs typeface="Arial" pitchFamily="34" charset="0"/>
                </a:rPr>
                <a:t>·</a:t>
              </a:r>
              <a:r>
                <a:rPr lang="en-GB" sz="1200" b="1"/>
                <a:t> 2003</a:t>
              </a:r>
              <a:r>
                <a:rPr lang="it-IT" sz="1200" b="1"/>
                <a:t> </a:t>
              </a:r>
              <a:r>
                <a:rPr lang="en-GB" sz="1200" b="1">
                  <a:cs typeface="Arial" pitchFamily="34" charset="0"/>
                </a:rPr>
                <a:t>·</a:t>
              </a:r>
              <a:r>
                <a:rPr lang="en-GB" sz="1200" b="1"/>
                <a:t> 2004</a:t>
              </a:r>
              <a:r>
                <a:rPr lang="it-IT" sz="1200" b="1"/>
                <a:t> </a:t>
              </a:r>
              <a:r>
                <a:rPr lang="en-GB" sz="1200" b="1">
                  <a:cs typeface="Arial" pitchFamily="34" charset="0"/>
                </a:rPr>
                <a:t>·</a:t>
              </a:r>
              <a:r>
                <a:rPr lang="en-GB" sz="1200" b="1"/>
                <a:t> 2005</a:t>
              </a:r>
              <a:r>
                <a:rPr lang="it-IT" sz="1200" b="1"/>
                <a:t> </a:t>
              </a:r>
              <a:r>
                <a:rPr lang="en-GB" sz="1200" b="1">
                  <a:cs typeface="Arial" pitchFamily="34" charset="0"/>
                </a:rPr>
                <a:t>·</a:t>
              </a:r>
              <a:r>
                <a:rPr lang="en-GB" sz="1200" b="1"/>
                <a:t> 2006</a:t>
              </a:r>
              <a:r>
                <a:rPr lang="it-IT" sz="1200" b="1"/>
                <a:t> </a:t>
              </a:r>
              <a:r>
                <a:rPr lang="en-GB" sz="1200" b="1">
                  <a:cs typeface="Arial" pitchFamily="34" charset="0"/>
                </a:rPr>
                <a:t>·</a:t>
              </a:r>
              <a:r>
                <a:rPr lang="en-GB" sz="1200" b="1"/>
                <a:t> 200</a:t>
              </a:r>
              <a:r>
                <a:rPr lang="it-IT" sz="1200" b="1"/>
                <a:t>7..</a:t>
              </a:r>
              <a:r>
                <a:rPr lang="en-GB" sz="1200" b="1"/>
                <a:t> </a:t>
              </a:r>
            </a:p>
          </p:txBody>
        </p:sp>
        <p:sp>
          <p:nvSpPr>
            <p:cNvPr id="286747" name="Text Box 27"/>
            <p:cNvSpPr txBox="1">
              <a:spLocks noChangeArrowheads="1"/>
            </p:cNvSpPr>
            <p:nvPr/>
          </p:nvSpPr>
          <p:spPr bwMode="auto">
            <a:xfrm>
              <a:off x="5177" y="2160"/>
              <a:ext cx="58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GB" sz="1200" b="1">
                  <a:solidFill>
                    <a:srgbClr val="003399"/>
                  </a:solidFill>
                </a:rPr>
                <a:t>PAMELA</a:t>
              </a:r>
            </a:p>
          </p:txBody>
        </p:sp>
        <p:sp>
          <p:nvSpPr>
            <p:cNvPr id="286748" name="Line 28"/>
            <p:cNvSpPr>
              <a:spLocks noChangeShapeType="1"/>
            </p:cNvSpPr>
            <p:nvPr/>
          </p:nvSpPr>
          <p:spPr bwMode="auto">
            <a:xfrm flipV="1">
              <a:off x="2880" y="2688"/>
              <a:ext cx="336" cy="0"/>
            </a:xfrm>
            <a:prstGeom prst="line">
              <a:avLst/>
            </a:prstGeom>
            <a:noFill/>
            <a:ln w="12700">
              <a:solidFill>
                <a:srgbClr val="003399"/>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286749" name="Line 29"/>
            <p:cNvSpPr>
              <a:spLocks noChangeShapeType="1"/>
            </p:cNvSpPr>
            <p:nvPr/>
          </p:nvSpPr>
          <p:spPr bwMode="auto">
            <a:xfrm flipV="1">
              <a:off x="3473" y="2688"/>
              <a:ext cx="319" cy="0"/>
            </a:xfrm>
            <a:prstGeom prst="line">
              <a:avLst/>
            </a:prstGeom>
            <a:noFill/>
            <a:ln w="12700">
              <a:solidFill>
                <a:srgbClr val="003399"/>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286750" name="Text Box 30"/>
            <p:cNvSpPr txBox="1">
              <a:spLocks noChangeArrowheads="1"/>
            </p:cNvSpPr>
            <p:nvPr/>
          </p:nvSpPr>
          <p:spPr bwMode="auto">
            <a:xfrm>
              <a:off x="2832" y="2707"/>
              <a:ext cx="447"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GB" sz="1200" b="1">
                  <a:solidFill>
                    <a:srgbClr val="003399"/>
                  </a:solidFill>
                </a:rPr>
                <a:t>NINA-1</a:t>
              </a:r>
            </a:p>
          </p:txBody>
        </p:sp>
        <p:sp>
          <p:nvSpPr>
            <p:cNvPr id="286751" name="Text Box 31"/>
            <p:cNvSpPr txBox="1">
              <a:spLocks noChangeArrowheads="1"/>
            </p:cNvSpPr>
            <p:nvPr/>
          </p:nvSpPr>
          <p:spPr bwMode="auto">
            <a:xfrm>
              <a:off x="3419" y="2707"/>
              <a:ext cx="469"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GB" sz="1200" b="1">
                  <a:solidFill>
                    <a:srgbClr val="003399"/>
                  </a:solidFill>
                </a:rPr>
                <a:t>NINA-2</a:t>
              </a:r>
            </a:p>
          </p:txBody>
        </p:sp>
        <p:sp>
          <p:nvSpPr>
            <p:cNvPr id="286752" name="Text Box 32"/>
            <p:cNvSpPr txBox="1">
              <a:spLocks noChangeArrowheads="1"/>
            </p:cNvSpPr>
            <p:nvPr/>
          </p:nvSpPr>
          <p:spPr bwMode="auto">
            <a:xfrm>
              <a:off x="2349" y="2230"/>
              <a:ext cx="888"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sz="1600">
                <a:solidFill>
                  <a:srgbClr val="FF0000"/>
                </a:solidFill>
              </a:endParaRPr>
            </a:p>
          </p:txBody>
        </p:sp>
        <p:sp>
          <p:nvSpPr>
            <p:cNvPr id="286753" name="Line 33"/>
            <p:cNvSpPr>
              <a:spLocks noChangeShapeType="1"/>
            </p:cNvSpPr>
            <p:nvPr/>
          </p:nvSpPr>
          <p:spPr bwMode="auto">
            <a:xfrm flipV="1">
              <a:off x="2016" y="2688"/>
              <a:ext cx="624" cy="0"/>
            </a:xfrm>
            <a:prstGeom prst="line">
              <a:avLst/>
            </a:prstGeom>
            <a:noFill/>
            <a:ln w="12700">
              <a:solidFill>
                <a:srgbClr val="003399"/>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286754" name="Text Box 34"/>
            <p:cNvSpPr txBox="1">
              <a:spLocks noChangeArrowheads="1"/>
            </p:cNvSpPr>
            <p:nvPr/>
          </p:nvSpPr>
          <p:spPr bwMode="auto">
            <a:xfrm>
              <a:off x="2046" y="2707"/>
              <a:ext cx="59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it-IT" sz="1200" b="1">
                  <a:solidFill>
                    <a:srgbClr val="003399"/>
                  </a:solidFill>
                </a:rPr>
                <a:t>SILEYE-1</a:t>
              </a:r>
              <a:endParaRPr lang="en-GB" sz="1200" b="1">
                <a:solidFill>
                  <a:srgbClr val="003399"/>
                </a:solidFill>
              </a:endParaRPr>
            </a:p>
          </p:txBody>
        </p:sp>
        <p:sp>
          <p:nvSpPr>
            <p:cNvPr id="286755" name="Line 35"/>
            <p:cNvSpPr>
              <a:spLocks noChangeShapeType="1"/>
            </p:cNvSpPr>
            <p:nvPr/>
          </p:nvSpPr>
          <p:spPr bwMode="auto">
            <a:xfrm flipV="1">
              <a:off x="2880" y="2976"/>
              <a:ext cx="576" cy="0"/>
            </a:xfrm>
            <a:prstGeom prst="line">
              <a:avLst/>
            </a:prstGeom>
            <a:noFill/>
            <a:ln w="12700">
              <a:solidFill>
                <a:srgbClr val="003399"/>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286756" name="Text Box 36"/>
            <p:cNvSpPr txBox="1">
              <a:spLocks noChangeArrowheads="1"/>
            </p:cNvSpPr>
            <p:nvPr/>
          </p:nvSpPr>
          <p:spPr bwMode="auto">
            <a:xfrm>
              <a:off x="2909" y="2976"/>
              <a:ext cx="595"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it-IT" sz="1200" b="1">
                  <a:solidFill>
                    <a:srgbClr val="003399"/>
                  </a:solidFill>
                </a:rPr>
                <a:t>SILEYE-2</a:t>
              </a:r>
              <a:endParaRPr lang="en-GB" sz="1200" b="1">
                <a:solidFill>
                  <a:srgbClr val="003399"/>
                </a:solidFill>
              </a:endParaRPr>
            </a:p>
          </p:txBody>
        </p:sp>
        <p:sp>
          <p:nvSpPr>
            <p:cNvPr id="286757" name="Text Box 37"/>
            <p:cNvSpPr txBox="1">
              <a:spLocks noChangeArrowheads="1"/>
            </p:cNvSpPr>
            <p:nvPr/>
          </p:nvSpPr>
          <p:spPr bwMode="auto">
            <a:xfrm>
              <a:off x="4065" y="2679"/>
              <a:ext cx="102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it-IT" sz="1200" b="1">
                  <a:solidFill>
                    <a:srgbClr val="003399"/>
                  </a:solidFill>
                </a:rPr>
                <a:t>Alteino-SILEYE-3</a:t>
              </a:r>
              <a:endParaRPr lang="en-GB" sz="1200" b="1">
                <a:solidFill>
                  <a:srgbClr val="003399"/>
                </a:solidFill>
              </a:endParaRPr>
            </a:p>
          </p:txBody>
        </p:sp>
        <p:sp>
          <p:nvSpPr>
            <p:cNvPr id="286758" name="Line 38"/>
            <p:cNvSpPr>
              <a:spLocks noChangeShapeType="1"/>
            </p:cNvSpPr>
            <p:nvPr/>
          </p:nvSpPr>
          <p:spPr bwMode="auto">
            <a:xfrm flipV="1">
              <a:off x="166" y="2400"/>
              <a:ext cx="5450" cy="1"/>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grpSp>
          <p:nvGrpSpPr>
            <p:cNvPr id="4" name="Group 39"/>
            <p:cNvGrpSpPr>
              <a:grpSpLocks/>
            </p:cNvGrpSpPr>
            <p:nvPr/>
          </p:nvGrpSpPr>
          <p:grpSpPr bwMode="auto">
            <a:xfrm>
              <a:off x="4368" y="2909"/>
              <a:ext cx="561" cy="2"/>
              <a:chOff x="4554" y="2909"/>
              <a:chExt cx="561" cy="2"/>
            </a:xfrm>
          </p:grpSpPr>
          <p:sp>
            <p:nvSpPr>
              <p:cNvPr id="286760" name="Line 40"/>
              <p:cNvSpPr>
                <a:spLocks noChangeShapeType="1"/>
              </p:cNvSpPr>
              <p:nvPr/>
            </p:nvSpPr>
            <p:spPr bwMode="auto">
              <a:xfrm flipV="1">
                <a:off x="4554" y="2909"/>
                <a:ext cx="336" cy="2"/>
              </a:xfrm>
              <a:prstGeom prst="line">
                <a:avLst/>
              </a:prstGeom>
              <a:noFill/>
              <a:ln w="12700">
                <a:solidFill>
                  <a:srgbClr val="003399"/>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286761" name="Line 41"/>
              <p:cNvSpPr>
                <a:spLocks noChangeShapeType="1"/>
              </p:cNvSpPr>
              <p:nvPr/>
            </p:nvSpPr>
            <p:spPr bwMode="auto">
              <a:xfrm>
                <a:off x="4798" y="2910"/>
                <a:ext cx="317" cy="0"/>
              </a:xfrm>
              <a:prstGeom prst="line">
                <a:avLst/>
              </a:prstGeom>
              <a:noFill/>
              <a:ln w="12700">
                <a:solidFill>
                  <a:srgbClr val="003399"/>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grpSp>
        <p:sp>
          <p:nvSpPr>
            <p:cNvPr id="286762" name="Text Box 42"/>
            <p:cNvSpPr txBox="1">
              <a:spLocks noChangeArrowheads="1"/>
            </p:cNvSpPr>
            <p:nvPr/>
          </p:nvSpPr>
          <p:spPr bwMode="auto">
            <a:xfrm>
              <a:off x="4416" y="2924"/>
              <a:ext cx="108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it-IT" sz="1200" b="1">
                  <a:solidFill>
                    <a:srgbClr val="003399"/>
                  </a:solidFill>
                </a:rPr>
                <a:t>ALTEA-SILEYE-4</a:t>
              </a:r>
              <a:endParaRPr lang="en-GB" sz="1200" b="1">
                <a:solidFill>
                  <a:srgbClr val="003399"/>
                </a:solidFill>
              </a:endParaRPr>
            </a:p>
          </p:txBody>
        </p:sp>
        <p:sp>
          <p:nvSpPr>
            <p:cNvPr id="286763" name="Rectangle 43"/>
            <p:cNvSpPr>
              <a:spLocks noChangeArrowheads="1"/>
            </p:cNvSpPr>
            <p:nvPr/>
          </p:nvSpPr>
          <p:spPr bwMode="auto">
            <a:xfrm>
              <a:off x="4875" y="2024"/>
              <a:ext cx="802"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000" b="1">
                  <a:solidFill>
                    <a:srgbClr val="003399"/>
                  </a:solidFill>
                </a:rPr>
                <a:t>GLAST </a:t>
              </a:r>
              <a:r>
                <a:rPr lang="en-GB" sz="1000" b="1" i="1">
                  <a:solidFill>
                    <a:srgbClr val="003399"/>
                  </a:solidFill>
                </a:rPr>
                <a:t>after 2006</a:t>
              </a:r>
              <a:r>
                <a:rPr lang="en-GB" sz="1000" b="1">
                  <a:solidFill>
                    <a:srgbClr val="003399"/>
                  </a:solidFill>
                </a:rPr>
                <a:t> </a:t>
              </a:r>
              <a:endParaRPr lang="en-US" sz="1000" b="1">
                <a:solidFill>
                  <a:srgbClr val="003399"/>
                </a:solidFill>
              </a:endParaRPr>
            </a:p>
          </p:txBody>
        </p:sp>
        <p:sp>
          <p:nvSpPr>
            <p:cNvPr id="286764" name="Text Box 44"/>
            <p:cNvSpPr txBox="1">
              <a:spLocks noChangeArrowheads="1"/>
            </p:cNvSpPr>
            <p:nvPr/>
          </p:nvSpPr>
          <p:spPr bwMode="auto">
            <a:xfrm>
              <a:off x="4558" y="2024"/>
              <a:ext cx="443"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GB" sz="1000" b="1">
                  <a:solidFill>
                    <a:srgbClr val="003399"/>
                  </a:solidFill>
                </a:rPr>
                <a:t>AGILE /</a:t>
              </a:r>
            </a:p>
          </p:txBody>
        </p:sp>
        <p:grpSp>
          <p:nvGrpSpPr>
            <p:cNvPr id="5" name="Group 45"/>
            <p:cNvGrpSpPr>
              <a:grpSpLocks/>
            </p:cNvGrpSpPr>
            <p:nvPr/>
          </p:nvGrpSpPr>
          <p:grpSpPr bwMode="auto">
            <a:xfrm>
              <a:off x="144" y="2160"/>
              <a:ext cx="329" cy="250"/>
              <a:chOff x="199" y="2131"/>
              <a:chExt cx="329" cy="250"/>
            </a:xfrm>
          </p:grpSpPr>
          <p:sp>
            <p:nvSpPr>
              <p:cNvPr id="286766" name="Text Box 46"/>
              <p:cNvSpPr txBox="1">
                <a:spLocks noChangeArrowheads="1"/>
              </p:cNvSpPr>
              <p:nvPr/>
            </p:nvSpPr>
            <p:spPr bwMode="auto">
              <a:xfrm>
                <a:off x="264" y="2208"/>
                <a:ext cx="18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200" b="1">
                    <a:solidFill>
                      <a:srgbClr val="CC3300"/>
                    </a:solidFill>
                    <a:latin typeface="Verdana" pitchFamily="34" charset="0"/>
                    <a:cs typeface="Times New Roman" pitchFamily="18" charset="0"/>
                  </a:rPr>
                  <a:t>•</a:t>
                </a:r>
                <a:endParaRPr lang="en-GB" sz="1200" b="1">
                  <a:solidFill>
                    <a:srgbClr val="CC3300"/>
                  </a:solidFill>
                  <a:latin typeface="Verdana" pitchFamily="34" charset="0"/>
                </a:endParaRPr>
              </a:p>
            </p:txBody>
          </p:sp>
          <p:sp>
            <p:nvSpPr>
              <p:cNvPr id="286767" name="Text Box 47"/>
              <p:cNvSpPr txBox="1">
                <a:spLocks noChangeArrowheads="1"/>
              </p:cNvSpPr>
              <p:nvPr/>
            </p:nvSpPr>
            <p:spPr bwMode="auto">
              <a:xfrm>
                <a:off x="199" y="2131"/>
                <a:ext cx="329"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it-IT" sz="1200" b="1">
                    <a:solidFill>
                      <a:srgbClr val="003399"/>
                    </a:solidFill>
                  </a:rPr>
                  <a:t>M 89</a:t>
                </a:r>
                <a:endParaRPr lang="en-GB" sz="1200" b="1">
                  <a:solidFill>
                    <a:srgbClr val="003399"/>
                  </a:solidFill>
                </a:endParaRPr>
              </a:p>
            </p:txBody>
          </p:sp>
        </p:grpSp>
        <p:grpSp>
          <p:nvGrpSpPr>
            <p:cNvPr id="6" name="Group 48"/>
            <p:cNvGrpSpPr>
              <a:grpSpLocks/>
            </p:cNvGrpSpPr>
            <p:nvPr/>
          </p:nvGrpSpPr>
          <p:grpSpPr bwMode="auto">
            <a:xfrm>
              <a:off x="679" y="2160"/>
              <a:ext cx="329" cy="250"/>
              <a:chOff x="199" y="2131"/>
              <a:chExt cx="329" cy="250"/>
            </a:xfrm>
          </p:grpSpPr>
          <p:sp>
            <p:nvSpPr>
              <p:cNvPr id="286769" name="Text Box 49"/>
              <p:cNvSpPr txBox="1">
                <a:spLocks noChangeArrowheads="1"/>
              </p:cNvSpPr>
              <p:nvPr/>
            </p:nvSpPr>
            <p:spPr bwMode="auto">
              <a:xfrm>
                <a:off x="264" y="2208"/>
                <a:ext cx="18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200" b="1">
                    <a:solidFill>
                      <a:srgbClr val="CC3300"/>
                    </a:solidFill>
                    <a:latin typeface="Verdana" pitchFamily="34" charset="0"/>
                    <a:cs typeface="Times New Roman" pitchFamily="18" charset="0"/>
                  </a:rPr>
                  <a:t>•</a:t>
                </a:r>
                <a:endParaRPr lang="en-GB" sz="1200" b="1">
                  <a:solidFill>
                    <a:srgbClr val="CC3300"/>
                  </a:solidFill>
                  <a:latin typeface="Verdana" pitchFamily="34" charset="0"/>
                </a:endParaRPr>
              </a:p>
            </p:txBody>
          </p:sp>
          <p:sp>
            <p:nvSpPr>
              <p:cNvPr id="286770" name="Text Box 50"/>
              <p:cNvSpPr txBox="1">
                <a:spLocks noChangeArrowheads="1"/>
              </p:cNvSpPr>
              <p:nvPr/>
            </p:nvSpPr>
            <p:spPr bwMode="auto">
              <a:xfrm>
                <a:off x="199" y="2131"/>
                <a:ext cx="329"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it-IT" sz="1200" b="1">
                    <a:solidFill>
                      <a:srgbClr val="003399"/>
                    </a:solidFill>
                  </a:rPr>
                  <a:t>M 91</a:t>
                </a:r>
                <a:endParaRPr lang="en-GB" sz="1200" b="1">
                  <a:solidFill>
                    <a:srgbClr val="003399"/>
                  </a:solidFill>
                </a:endParaRPr>
              </a:p>
            </p:txBody>
          </p:sp>
        </p:grpSp>
        <p:grpSp>
          <p:nvGrpSpPr>
            <p:cNvPr id="7" name="Group 51"/>
            <p:cNvGrpSpPr>
              <a:grpSpLocks/>
            </p:cNvGrpSpPr>
            <p:nvPr/>
          </p:nvGrpSpPr>
          <p:grpSpPr bwMode="auto">
            <a:xfrm>
              <a:off x="1248" y="2160"/>
              <a:ext cx="372" cy="250"/>
              <a:chOff x="912" y="2736"/>
              <a:chExt cx="372" cy="250"/>
            </a:xfrm>
          </p:grpSpPr>
          <p:sp>
            <p:nvSpPr>
              <p:cNvPr id="286772" name="Text Box 52"/>
              <p:cNvSpPr txBox="1">
                <a:spLocks noChangeArrowheads="1"/>
              </p:cNvSpPr>
              <p:nvPr/>
            </p:nvSpPr>
            <p:spPr bwMode="auto">
              <a:xfrm>
                <a:off x="1016" y="2813"/>
                <a:ext cx="18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200" b="1">
                    <a:solidFill>
                      <a:srgbClr val="CC3300"/>
                    </a:solidFill>
                    <a:latin typeface="Verdana" pitchFamily="34" charset="0"/>
                    <a:cs typeface="Times New Roman" pitchFamily="18" charset="0"/>
                  </a:rPr>
                  <a:t>•</a:t>
                </a:r>
                <a:endParaRPr lang="en-GB" sz="1200" b="1">
                  <a:solidFill>
                    <a:srgbClr val="CC3300"/>
                  </a:solidFill>
                  <a:latin typeface="Verdana" pitchFamily="34" charset="0"/>
                </a:endParaRPr>
              </a:p>
            </p:txBody>
          </p:sp>
          <p:sp>
            <p:nvSpPr>
              <p:cNvPr id="286773" name="Text Box 53"/>
              <p:cNvSpPr txBox="1">
                <a:spLocks noChangeArrowheads="1"/>
              </p:cNvSpPr>
              <p:nvPr/>
            </p:nvSpPr>
            <p:spPr bwMode="auto">
              <a:xfrm>
                <a:off x="912" y="2736"/>
                <a:ext cx="37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it-IT" sz="1200" b="1">
                    <a:solidFill>
                      <a:srgbClr val="003399"/>
                    </a:solidFill>
                  </a:rPr>
                  <a:t>TS 93</a:t>
                </a:r>
                <a:endParaRPr lang="en-GB" sz="1200" b="1">
                  <a:solidFill>
                    <a:srgbClr val="003399"/>
                  </a:solidFill>
                </a:endParaRPr>
              </a:p>
            </p:txBody>
          </p:sp>
        </p:grpSp>
        <p:grpSp>
          <p:nvGrpSpPr>
            <p:cNvPr id="8" name="Group 54"/>
            <p:cNvGrpSpPr>
              <a:grpSpLocks/>
            </p:cNvGrpSpPr>
            <p:nvPr/>
          </p:nvGrpSpPr>
          <p:grpSpPr bwMode="auto">
            <a:xfrm>
              <a:off x="1554" y="2160"/>
              <a:ext cx="318" cy="250"/>
              <a:chOff x="199" y="2131"/>
              <a:chExt cx="318" cy="250"/>
            </a:xfrm>
          </p:grpSpPr>
          <p:sp>
            <p:nvSpPr>
              <p:cNvPr id="286775" name="Text Box 55"/>
              <p:cNvSpPr txBox="1">
                <a:spLocks noChangeArrowheads="1"/>
              </p:cNvSpPr>
              <p:nvPr/>
            </p:nvSpPr>
            <p:spPr bwMode="auto">
              <a:xfrm>
                <a:off x="264" y="2208"/>
                <a:ext cx="18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200" b="1">
                    <a:solidFill>
                      <a:srgbClr val="CC3300"/>
                    </a:solidFill>
                    <a:latin typeface="Verdana" pitchFamily="34" charset="0"/>
                    <a:cs typeface="Times New Roman" pitchFamily="18" charset="0"/>
                  </a:rPr>
                  <a:t>•</a:t>
                </a:r>
                <a:endParaRPr lang="en-GB" sz="1200" b="1">
                  <a:solidFill>
                    <a:srgbClr val="CC3300"/>
                  </a:solidFill>
                  <a:latin typeface="Verdana" pitchFamily="34" charset="0"/>
                </a:endParaRPr>
              </a:p>
            </p:txBody>
          </p:sp>
          <p:sp>
            <p:nvSpPr>
              <p:cNvPr id="286776" name="Text Box 56"/>
              <p:cNvSpPr txBox="1">
                <a:spLocks noChangeArrowheads="1"/>
              </p:cNvSpPr>
              <p:nvPr/>
            </p:nvSpPr>
            <p:spPr bwMode="auto">
              <a:xfrm>
                <a:off x="199" y="2131"/>
                <a:ext cx="318"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it-IT" sz="1200" b="1">
                    <a:solidFill>
                      <a:srgbClr val="003399"/>
                    </a:solidFill>
                  </a:rPr>
                  <a:t>C 94</a:t>
                </a:r>
                <a:endParaRPr lang="en-GB" sz="1200" b="1">
                  <a:solidFill>
                    <a:srgbClr val="003399"/>
                  </a:solidFill>
                </a:endParaRPr>
              </a:p>
            </p:txBody>
          </p:sp>
        </p:grpSp>
        <p:grpSp>
          <p:nvGrpSpPr>
            <p:cNvPr id="9" name="Group 57"/>
            <p:cNvGrpSpPr>
              <a:grpSpLocks/>
            </p:cNvGrpSpPr>
            <p:nvPr/>
          </p:nvGrpSpPr>
          <p:grpSpPr bwMode="auto">
            <a:xfrm>
              <a:off x="2448" y="2160"/>
              <a:ext cx="318" cy="250"/>
              <a:chOff x="199" y="2131"/>
              <a:chExt cx="318" cy="250"/>
            </a:xfrm>
          </p:grpSpPr>
          <p:sp>
            <p:nvSpPr>
              <p:cNvPr id="286778" name="Text Box 58"/>
              <p:cNvSpPr txBox="1">
                <a:spLocks noChangeArrowheads="1"/>
              </p:cNvSpPr>
              <p:nvPr/>
            </p:nvSpPr>
            <p:spPr bwMode="auto">
              <a:xfrm>
                <a:off x="264" y="2208"/>
                <a:ext cx="18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200" b="1">
                    <a:solidFill>
                      <a:srgbClr val="CC3300"/>
                    </a:solidFill>
                    <a:latin typeface="Verdana" pitchFamily="34" charset="0"/>
                    <a:cs typeface="Times New Roman" pitchFamily="18" charset="0"/>
                  </a:rPr>
                  <a:t>•</a:t>
                </a:r>
                <a:endParaRPr lang="en-GB" sz="1200" b="1">
                  <a:solidFill>
                    <a:srgbClr val="CC3300"/>
                  </a:solidFill>
                  <a:latin typeface="Verdana" pitchFamily="34" charset="0"/>
                </a:endParaRPr>
              </a:p>
            </p:txBody>
          </p:sp>
          <p:sp>
            <p:nvSpPr>
              <p:cNvPr id="286779" name="Text Box 59"/>
              <p:cNvSpPr txBox="1">
                <a:spLocks noChangeArrowheads="1"/>
              </p:cNvSpPr>
              <p:nvPr/>
            </p:nvSpPr>
            <p:spPr bwMode="auto">
              <a:xfrm>
                <a:off x="199" y="2131"/>
                <a:ext cx="318"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it-IT" sz="1200" b="1">
                    <a:solidFill>
                      <a:srgbClr val="003399"/>
                    </a:solidFill>
                  </a:rPr>
                  <a:t>C 97</a:t>
                </a:r>
                <a:endParaRPr lang="en-GB" sz="1200" b="1">
                  <a:solidFill>
                    <a:srgbClr val="003399"/>
                  </a:solidFill>
                </a:endParaRPr>
              </a:p>
            </p:txBody>
          </p:sp>
        </p:grpSp>
        <p:grpSp>
          <p:nvGrpSpPr>
            <p:cNvPr id="10" name="Group 60"/>
            <p:cNvGrpSpPr>
              <a:grpSpLocks/>
            </p:cNvGrpSpPr>
            <p:nvPr/>
          </p:nvGrpSpPr>
          <p:grpSpPr bwMode="auto">
            <a:xfrm>
              <a:off x="2736" y="2160"/>
              <a:ext cx="318" cy="250"/>
              <a:chOff x="199" y="2131"/>
              <a:chExt cx="318" cy="250"/>
            </a:xfrm>
          </p:grpSpPr>
          <p:sp>
            <p:nvSpPr>
              <p:cNvPr id="286781" name="Text Box 61"/>
              <p:cNvSpPr txBox="1">
                <a:spLocks noChangeArrowheads="1"/>
              </p:cNvSpPr>
              <p:nvPr/>
            </p:nvSpPr>
            <p:spPr bwMode="auto">
              <a:xfrm>
                <a:off x="264" y="2208"/>
                <a:ext cx="18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200" b="1">
                    <a:solidFill>
                      <a:srgbClr val="CC3300"/>
                    </a:solidFill>
                    <a:latin typeface="Verdana" pitchFamily="34" charset="0"/>
                    <a:cs typeface="Times New Roman" pitchFamily="18" charset="0"/>
                  </a:rPr>
                  <a:t>•</a:t>
                </a:r>
                <a:endParaRPr lang="en-GB" sz="1200" b="1">
                  <a:solidFill>
                    <a:srgbClr val="CC3300"/>
                  </a:solidFill>
                  <a:latin typeface="Verdana" pitchFamily="34" charset="0"/>
                </a:endParaRPr>
              </a:p>
            </p:txBody>
          </p:sp>
          <p:sp>
            <p:nvSpPr>
              <p:cNvPr id="286782" name="Text Box 62"/>
              <p:cNvSpPr txBox="1">
                <a:spLocks noChangeArrowheads="1"/>
              </p:cNvSpPr>
              <p:nvPr/>
            </p:nvSpPr>
            <p:spPr bwMode="auto">
              <a:xfrm>
                <a:off x="199" y="2131"/>
                <a:ext cx="318"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it-IT" sz="1200" b="1">
                    <a:solidFill>
                      <a:srgbClr val="003399"/>
                    </a:solidFill>
                  </a:rPr>
                  <a:t>C 98</a:t>
                </a:r>
                <a:endParaRPr lang="en-GB" sz="1200" b="1">
                  <a:solidFill>
                    <a:srgbClr val="003399"/>
                  </a:solidFill>
                </a:endParaRPr>
              </a:p>
            </p:txBody>
          </p:sp>
        </p:grpSp>
        <p:grpSp>
          <p:nvGrpSpPr>
            <p:cNvPr id="11" name="Group 63"/>
            <p:cNvGrpSpPr>
              <a:grpSpLocks/>
            </p:cNvGrpSpPr>
            <p:nvPr/>
          </p:nvGrpSpPr>
          <p:grpSpPr bwMode="auto">
            <a:xfrm>
              <a:off x="4032" y="2686"/>
              <a:ext cx="561" cy="2"/>
              <a:chOff x="4554" y="2909"/>
              <a:chExt cx="561" cy="2"/>
            </a:xfrm>
          </p:grpSpPr>
          <p:sp>
            <p:nvSpPr>
              <p:cNvPr id="286784" name="Line 64"/>
              <p:cNvSpPr>
                <a:spLocks noChangeShapeType="1"/>
              </p:cNvSpPr>
              <p:nvPr/>
            </p:nvSpPr>
            <p:spPr bwMode="auto">
              <a:xfrm flipV="1">
                <a:off x="4554" y="2909"/>
                <a:ext cx="336" cy="2"/>
              </a:xfrm>
              <a:prstGeom prst="line">
                <a:avLst/>
              </a:prstGeom>
              <a:noFill/>
              <a:ln w="12700">
                <a:solidFill>
                  <a:srgbClr val="003399"/>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286785" name="Line 65"/>
              <p:cNvSpPr>
                <a:spLocks noChangeShapeType="1"/>
              </p:cNvSpPr>
              <p:nvPr/>
            </p:nvSpPr>
            <p:spPr bwMode="auto">
              <a:xfrm>
                <a:off x="4798" y="2910"/>
                <a:ext cx="317" cy="0"/>
              </a:xfrm>
              <a:prstGeom prst="line">
                <a:avLst/>
              </a:prstGeom>
              <a:noFill/>
              <a:ln w="12700">
                <a:solidFill>
                  <a:srgbClr val="003399"/>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grpSp>
        <p:sp>
          <p:nvSpPr>
            <p:cNvPr id="286786" name="Line 66"/>
            <p:cNvSpPr>
              <a:spLocks noChangeShapeType="1"/>
            </p:cNvSpPr>
            <p:nvPr/>
          </p:nvSpPr>
          <p:spPr bwMode="auto">
            <a:xfrm flipV="1">
              <a:off x="5420" y="2341"/>
              <a:ext cx="288" cy="0"/>
            </a:xfrm>
            <a:prstGeom prst="line">
              <a:avLst/>
            </a:prstGeom>
            <a:noFill/>
            <a:ln w="19050">
              <a:solidFill>
                <a:srgbClr val="003399"/>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sp>
          <p:nvSpPr>
            <p:cNvPr id="286787" name="Line 67"/>
            <p:cNvSpPr>
              <a:spLocks noChangeShapeType="1"/>
            </p:cNvSpPr>
            <p:nvPr/>
          </p:nvSpPr>
          <p:spPr bwMode="auto">
            <a:xfrm flipV="1">
              <a:off x="5239" y="2338"/>
              <a:ext cx="181" cy="3"/>
            </a:xfrm>
            <a:prstGeom prst="line">
              <a:avLst/>
            </a:prstGeom>
            <a:noFill/>
            <a:ln w="19050">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grpSp>
      <p:sp>
        <p:nvSpPr>
          <p:cNvPr id="286804" name="Rectangle 84"/>
          <p:cNvSpPr>
            <a:spLocks noChangeArrowheads="1"/>
          </p:cNvSpPr>
          <p:nvPr/>
        </p:nvSpPr>
        <p:spPr bwMode="auto">
          <a:xfrm>
            <a:off x="34925" y="5181600"/>
            <a:ext cx="9144000" cy="1676400"/>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en-US" sz="2400" dirty="0">
              <a:latin typeface="Times" pitchFamily="-65" charset="0"/>
            </a:endParaRPr>
          </a:p>
        </p:txBody>
      </p:sp>
      <p:grpSp>
        <p:nvGrpSpPr>
          <p:cNvPr id="12" name="Group 85"/>
          <p:cNvGrpSpPr>
            <a:grpSpLocks/>
          </p:cNvGrpSpPr>
          <p:nvPr/>
        </p:nvGrpSpPr>
        <p:grpSpPr bwMode="auto">
          <a:xfrm>
            <a:off x="2416175" y="5410200"/>
            <a:ext cx="1106488" cy="1265238"/>
            <a:chOff x="1031" y="3408"/>
            <a:chExt cx="697" cy="797"/>
          </a:xfrm>
        </p:grpSpPr>
        <p:pic>
          <p:nvPicPr>
            <p:cNvPr id="286806" name="Picture 86" descr="adveev"/>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56" y="3408"/>
              <a:ext cx="672"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FF00"/>
                  </a:solidFill>
                  <a:miter lim="800000"/>
                  <a:headEnd/>
                  <a:tailEnd/>
                </a14:hiddenLine>
              </a:ext>
            </a:extLst>
          </p:spPr>
        </p:pic>
        <p:sp>
          <p:nvSpPr>
            <p:cNvPr id="286807" name="Text Box 87"/>
            <p:cNvSpPr txBox="1">
              <a:spLocks noChangeArrowheads="1"/>
            </p:cNvSpPr>
            <p:nvPr/>
          </p:nvSpPr>
          <p:spPr bwMode="auto">
            <a:xfrm>
              <a:off x="1031" y="4032"/>
              <a:ext cx="697"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spcBef>
                  <a:spcPct val="50000"/>
                </a:spcBef>
              </a:pPr>
              <a:r>
                <a:rPr lang="en-GB" sz="1200" b="1">
                  <a:solidFill>
                    <a:schemeClr val="accent2"/>
                  </a:solidFill>
                  <a:latin typeface="Verdana" pitchFamily="34" charset="0"/>
                </a:rPr>
                <a:t>SILEYE</a:t>
              </a:r>
              <a:r>
                <a:rPr lang="it-IT" sz="1200" b="1">
                  <a:solidFill>
                    <a:schemeClr val="accent2"/>
                  </a:solidFill>
                  <a:latin typeface="Verdana" pitchFamily="34" charset="0"/>
                </a:rPr>
                <a:t>-2 </a:t>
              </a:r>
            </a:p>
          </p:txBody>
        </p:sp>
      </p:grpSp>
      <p:grpSp>
        <p:nvGrpSpPr>
          <p:cNvPr id="13" name="Group 88"/>
          <p:cNvGrpSpPr>
            <a:grpSpLocks/>
          </p:cNvGrpSpPr>
          <p:nvPr/>
        </p:nvGrpSpPr>
        <p:grpSpPr bwMode="auto">
          <a:xfrm>
            <a:off x="920750" y="5410200"/>
            <a:ext cx="1230313" cy="1265238"/>
            <a:chOff x="89" y="3408"/>
            <a:chExt cx="775" cy="797"/>
          </a:xfrm>
        </p:grpSpPr>
        <p:pic>
          <p:nvPicPr>
            <p:cNvPr id="286809" name="Picture 89" descr="l_sileye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 y="3408"/>
              <a:ext cx="775"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FF00"/>
                  </a:solidFill>
                  <a:miter lim="800000"/>
                  <a:headEnd/>
                  <a:tailEnd/>
                </a14:hiddenLine>
              </a:ext>
            </a:extLst>
          </p:spPr>
        </p:pic>
        <p:sp>
          <p:nvSpPr>
            <p:cNvPr id="286810" name="Text Box 90"/>
            <p:cNvSpPr txBox="1">
              <a:spLocks noChangeArrowheads="1"/>
            </p:cNvSpPr>
            <p:nvPr/>
          </p:nvSpPr>
          <p:spPr bwMode="auto">
            <a:xfrm>
              <a:off x="144" y="4032"/>
              <a:ext cx="64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it-IT" sz="1200" b="1">
                  <a:solidFill>
                    <a:schemeClr val="accent2"/>
                  </a:solidFill>
                  <a:latin typeface="Verdana" pitchFamily="34" charset="0"/>
                </a:rPr>
                <a:t>SILEYE-1</a:t>
              </a:r>
              <a:endParaRPr lang="en-GB" sz="1200" b="1">
                <a:solidFill>
                  <a:schemeClr val="accent2"/>
                </a:solidFill>
                <a:latin typeface="Verdana" pitchFamily="34" charset="0"/>
              </a:endParaRPr>
            </a:p>
          </p:txBody>
        </p:sp>
      </p:grpSp>
      <p:grpSp>
        <p:nvGrpSpPr>
          <p:cNvPr id="14" name="Group 91"/>
          <p:cNvGrpSpPr>
            <a:grpSpLocks/>
          </p:cNvGrpSpPr>
          <p:nvPr/>
        </p:nvGrpSpPr>
        <p:grpSpPr bwMode="auto">
          <a:xfrm>
            <a:off x="3827463" y="5410200"/>
            <a:ext cx="1450975" cy="1371600"/>
            <a:chOff x="1918" y="3408"/>
            <a:chExt cx="914" cy="864"/>
          </a:xfrm>
        </p:grpSpPr>
        <p:pic>
          <p:nvPicPr>
            <p:cNvPr id="286812" name="Picture 92" descr="pix-two_detectors-change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18" y="3408"/>
              <a:ext cx="866" cy="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FF00"/>
                  </a:solidFill>
                  <a:miter lim="800000"/>
                  <a:headEnd/>
                  <a:tailEnd/>
                </a14:hiddenLine>
              </a:ext>
            </a:extLst>
          </p:spPr>
        </p:pic>
        <p:sp>
          <p:nvSpPr>
            <p:cNvPr id="286813" name="Rectangle 93"/>
            <p:cNvSpPr>
              <a:spLocks noChangeArrowheads="1"/>
            </p:cNvSpPr>
            <p:nvPr/>
          </p:nvSpPr>
          <p:spPr bwMode="auto">
            <a:xfrm>
              <a:off x="1920" y="3984"/>
              <a:ext cx="91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spcBef>
                  <a:spcPct val="50000"/>
                </a:spcBef>
              </a:pPr>
              <a:r>
                <a:rPr lang="it-IT" sz="1200" b="1">
                  <a:solidFill>
                    <a:schemeClr val="accent2"/>
                  </a:solidFill>
                </a:rPr>
                <a:t>ALTEINO: SILEYE-3</a:t>
              </a:r>
              <a:endParaRPr lang="en-GB" sz="1200" b="1">
                <a:solidFill>
                  <a:schemeClr val="accent2"/>
                </a:solidFill>
              </a:endParaRPr>
            </a:p>
          </p:txBody>
        </p:sp>
      </p:grpSp>
      <p:grpSp>
        <p:nvGrpSpPr>
          <p:cNvPr id="15" name="Group 97"/>
          <p:cNvGrpSpPr>
            <a:grpSpLocks/>
          </p:cNvGrpSpPr>
          <p:nvPr/>
        </p:nvGrpSpPr>
        <p:grpSpPr bwMode="auto">
          <a:xfrm>
            <a:off x="5580063" y="5410200"/>
            <a:ext cx="1371600" cy="1447800"/>
            <a:chOff x="3552" y="3360"/>
            <a:chExt cx="864" cy="912"/>
          </a:xfrm>
        </p:grpSpPr>
        <p:pic>
          <p:nvPicPr>
            <p:cNvPr id="286818" name="Picture 98" descr="l_lazio-sirad"/>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52" y="3360"/>
              <a:ext cx="864" cy="606"/>
            </a:xfrm>
            <a:prstGeom prst="rect">
              <a:avLst/>
            </a:prstGeom>
            <a:noFill/>
            <a:extLst>
              <a:ext uri="{909E8E84-426E-40DD-AFC4-6F175D3DCCD1}">
                <a14:hiddenFill xmlns:a14="http://schemas.microsoft.com/office/drawing/2010/main" xmlns="">
                  <a:solidFill>
                    <a:srgbClr val="FFFFFF"/>
                  </a:solidFill>
                </a14:hiddenFill>
              </a:ext>
            </a:extLst>
          </p:spPr>
        </p:pic>
        <p:sp>
          <p:nvSpPr>
            <p:cNvPr id="286819" name="Text Box 99"/>
            <p:cNvSpPr txBox="1">
              <a:spLocks noChangeArrowheads="1"/>
            </p:cNvSpPr>
            <p:nvPr/>
          </p:nvSpPr>
          <p:spPr bwMode="auto">
            <a:xfrm>
              <a:off x="3705" y="3984"/>
              <a:ext cx="61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spcBef>
                  <a:spcPct val="50000"/>
                </a:spcBef>
              </a:pPr>
              <a:r>
                <a:rPr lang="it-IT" sz="1200" b="1">
                  <a:solidFill>
                    <a:schemeClr val="accent2"/>
                  </a:solidFill>
                  <a:latin typeface="Verdana" pitchFamily="34" charset="0"/>
                </a:rPr>
                <a:t>LAZIO SIRAD</a:t>
              </a:r>
              <a:endParaRPr lang="en-GB" sz="1200" b="1">
                <a:solidFill>
                  <a:schemeClr val="accent2"/>
                </a:solidFill>
                <a:latin typeface="Verdana" pitchFamily="34" charset="0"/>
              </a:endParaRPr>
            </a:p>
          </p:txBody>
        </p:sp>
      </p:grpSp>
      <p:grpSp>
        <p:nvGrpSpPr>
          <p:cNvPr id="16" name="Group 100"/>
          <p:cNvGrpSpPr>
            <a:grpSpLocks/>
          </p:cNvGrpSpPr>
          <p:nvPr/>
        </p:nvGrpSpPr>
        <p:grpSpPr bwMode="auto">
          <a:xfrm>
            <a:off x="-258763" y="808038"/>
            <a:ext cx="9402763" cy="2260600"/>
            <a:chOff x="-163" y="509"/>
            <a:chExt cx="5923" cy="1424"/>
          </a:xfrm>
        </p:grpSpPr>
        <p:sp>
          <p:nvSpPr>
            <p:cNvPr id="286821" name="Rectangle 101"/>
            <p:cNvSpPr>
              <a:spLocks noChangeArrowheads="1"/>
            </p:cNvSpPr>
            <p:nvPr/>
          </p:nvSpPr>
          <p:spPr bwMode="auto">
            <a:xfrm>
              <a:off x="0" y="509"/>
              <a:ext cx="5760" cy="1424"/>
            </a:xfrm>
            <a:prstGeom prst="rect">
              <a:avLst/>
            </a:prstGeom>
            <a:solidFill>
              <a:srgbClr val="99CC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en-US" sz="2400">
                <a:latin typeface="Times" pitchFamily="-65" charset="0"/>
              </a:endParaRPr>
            </a:p>
          </p:txBody>
        </p:sp>
        <p:grpSp>
          <p:nvGrpSpPr>
            <p:cNvPr id="17" name="Group 102"/>
            <p:cNvGrpSpPr>
              <a:grpSpLocks/>
            </p:cNvGrpSpPr>
            <p:nvPr/>
          </p:nvGrpSpPr>
          <p:grpSpPr bwMode="auto">
            <a:xfrm>
              <a:off x="-163" y="509"/>
              <a:ext cx="1507" cy="1248"/>
              <a:chOff x="-163" y="576"/>
              <a:chExt cx="1507" cy="1248"/>
            </a:xfrm>
          </p:grpSpPr>
          <p:pic>
            <p:nvPicPr>
              <p:cNvPr id="286823" name="Picture 103" descr="caprice4a"/>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49" y="875"/>
                <a:ext cx="811" cy="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CC0099"/>
                    </a:solidFill>
                    <a:miter lim="800000"/>
                    <a:headEnd/>
                    <a:tailEnd/>
                  </a14:hiddenLine>
                </a:ext>
              </a:extLst>
            </p:spPr>
          </p:pic>
          <p:sp>
            <p:nvSpPr>
              <p:cNvPr id="286824" name="Text Box 104"/>
              <p:cNvSpPr txBox="1">
                <a:spLocks noChangeArrowheads="1"/>
              </p:cNvSpPr>
              <p:nvPr/>
            </p:nvSpPr>
            <p:spPr bwMode="auto">
              <a:xfrm>
                <a:off x="-163" y="576"/>
                <a:ext cx="150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spcBef>
                    <a:spcPct val="50000"/>
                  </a:spcBef>
                </a:pPr>
                <a:r>
                  <a:rPr lang="it-IT" sz="1200" b="1">
                    <a:solidFill>
                      <a:schemeClr val="accent2"/>
                    </a:solidFill>
                    <a:latin typeface="Verdana" pitchFamily="34" charset="0"/>
                  </a:rPr>
                  <a:t>MASS-89, 91, TS-93, </a:t>
                </a:r>
                <a:r>
                  <a:rPr lang="en-GB" sz="1200" b="1">
                    <a:solidFill>
                      <a:schemeClr val="accent2"/>
                    </a:solidFill>
                    <a:latin typeface="Verdana" pitchFamily="34" charset="0"/>
                  </a:rPr>
                  <a:t>CAPRICE 94-97-98</a:t>
                </a:r>
              </a:p>
            </p:txBody>
          </p:sp>
        </p:grpSp>
        <p:grpSp>
          <p:nvGrpSpPr>
            <p:cNvPr id="18" name="Group 105"/>
            <p:cNvGrpSpPr>
              <a:grpSpLocks/>
            </p:cNvGrpSpPr>
            <p:nvPr/>
          </p:nvGrpSpPr>
          <p:grpSpPr bwMode="auto">
            <a:xfrm>
              <a:off x="1860" y="701"/>
              <a:ext cx="1020" cy="1056"/>
              <a:chOff x="1860" y="768"/>
              <a:chExt cx="1020" cy="1056"/>
            </a:xfrm>
          </p:grpSpPr>
          <p:pic>
            <p:nvPicPr>
              <p:cNvPr id="286826" name="Picture 106" descr="mita-b"/>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860" y="995"/>
                <a:ext cx="1020" cy="829"/>
              </a:xfrm>
              <a:prstGeom prst="rect">
                <a:avLst/>
              </a:prstGeom>
              <a:noFill/>
              <a:extLst>
                <a:ext uri="{909E8E84-426E-40DD-AFC4-6F175D3DCCD1}">
                  <a14:hiddenFill xmlns:a14="http://schemas.microsoft.com/office/drawing/2010/main" xmlns="">
                    <a:solidFill>
                      <a:srgbClr val="FFFFFF"/>
                    </a:solidFill>
                  </a14:hiddenFill>
                </a:ext>
              </a:extLst>
            </p:spPr>
          </p:pic>
          <p:sp>
            <p:nvSpPr>
              <p:cNvPr id="286827" name="Text Box 107"/>
              <p:cNvSpPr txBox="1">
                <a:spLocks noChangeArrowheads="1"/>
              </p:cNvSpPr>
              <p:nvPr/>
            </p:nvSpPr>
            <p:spPr bwMode="auto">
              <a:xfrm>
                <a:off x="2052" y="768"/>
                <a:ext cx="615"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spcBef>
                    <a:spcPct val="50000"/>
                  </a:spcBef>
                </a:pPr>
                <a:r>
                  <a:rPr lang="it-IT" sz="1200" b="1">
                    <a:solidFill>
                      <a:schemeClr val="accent2"/>
                    </a:solidFill>
                    <a:latin typeface="Verdana" pitchFamily="34" charset="0"/>
                  </a:rPr>
                  <a:t>NINA-2</a:t>
                </a:r>
                <a:endParaRPr lang="en-GB" sz="1200" b="1">
                  <a:solidFill>
                    <a:schemeClr val="accent2"/>
                  </a:solidFill>
                  <a:latin typeface="Verdana" pitchFamily="34" charset="0"/>
                </a:endParaRPr>
              </a:p>
            </p:txBody>
          </p:sp>
        </p:grpSp>
        <p:grpSp>
          <p:nvGrpSpPr>
            <p:cNvPr id="19" name="Group 108"/>
            <p:cNvGrpSpPr>
              <a:grpSpLocks/>
            </p:cNvGrpSpPr>
            <p:nvPr/>
          </p:nvGrpSpPr>
          <p:grpSpPr bwMode="auto">
            <a:xfrm>
              <a:off x="1104" y="605"/>
              <a:ext cx="674" cy="1152"/>
              <a:chOff x="1104" y="672"/>
              <a:chExt cx="674" cy="1152"/>
            </a:xfrm>
          </p:grpSpPr>
          <p:pic>
            <p:nvPicPr>
              <p:cNvPr id="286829" name="Picture 109" descr="ninad1"/>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160" y="864"/>
                <a:ext cx="520" cy="960"/>
              </a:xfrm>
              <a:prstGeom prst="rect">
                <a:avLst/>
              </a:prstGeom>
              <a:noFill/>
              <a:extLst>
                <a:ext uri="{909E8E84-426E-40DD-AFC4-6F175D3DCCD1}">
                  <a14:hiddenFill xmlns:a14="http://schemas.microsoft.com/office/drawing/2010/main" xmlns="">
                    <a:solidFill>
                      <a:srgbClr val="FFFFFF"/>
                    </a:solidFill>
                  </a14:hiddenFill>
                </a:ext>
              </a:extLst>
            </p:spPr>
          </p:pic>
          <p:sp>
            <p:nvSpPr>
              <p:cNvPr id="286830" name="Text Box 110"/>
              <p:cNvSpPr txBox="1">
                <a:spLocks noChangeArrowheads="1"/>
              </p:cNvSpPr>
              <p:nvPr/>
            </p:nvSpPr>
            <p:spPr bwMode="auto">
              <a:xfrm>
                <a:off x="1104" y="672"/>
                <a:ext cx="67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spcBef>
                    <a:spcPct val="50000"/>
                  </a:spcBef>
                </a:pPr>
                <a:r>
                  <a:rPr lang="it-IT" sz="1200" b="1">
                    <a:solidFill>
                      <a:schemeClr val="accent2"/>
                    </a:solidFill>
                    <a:latin typeface="Verdana" pitchFamily="34" charset="0"/>
                  </a:rPr>
                  <a:t>NINA-1</a:t>
                </a:r>
                <a:endParaRPr lang="en-GB" sz="1200" b="1">
                  <a:solidFill>
                    <a:schemeClr val="accent2"/>
                  </a:solidFill>
                  <a:latin typeface="Verdana" pitchFamily="34" charset="0"/>
                </a:endParaRPr>
              </a:p>
            </p:txBody>
          </p:sp>
        </p:grpSp>
        <p:grpSp>
          <p:nvGrpSpPr>
            <p:cNvPr id="20" name="Group 111"/>
            <p:cNvGrpSpPr>
              <a:grpSpLocks/>
            </p:cNvGrpSpPr>
            <p:nvPr/>
          </p:nvGrpSpPr>
          <p:grpSpPr bwMode="auto">
            <a:xfrm>
              <a:off x="2976" y="605"/>
              <a:ext cx="675" cy="1152"/>
              <a:chOff x="2976" y="672"/>
              <a:chExt cx="675" cy="1152"/>
            </a:xfrm>
          </p:grpSpPr>
          <p:sp>
            <p:nvSpPr>
              <p:cNvPr id="286832" name="Text Box 112"/>
              <p:cNvSpPr txBox="1">
                <a:spLocks noChangeArrowheads="1"/>
              </p:cNvSpPr>
              <p:nvPr/>
            </p:nvSpPr>
            <p:spPr bwMode="auto">
              <a:xfrm>
                <a:off x="2976" y="672"/>
                <a:ext cx="675" cy="173"/>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spcBef>
                    <a:spcPct val="50000"/>
                  </a:spcBef>
                </a:pPr>
                <a:r>
                  <a:rPr lang="en-GB" sz="1200" b="1">
                    <a:solidFill>
                      <a:schemeClr val="accent2"/>
                    </a:solidFill>
                    <a:latin typeface="Verdana" pitchFamily="34" charset="0"/>
                  </a:rPr>
                  <a:t>PAMELA</a:t>
                </a:r>
              </a:p>
            </p:txBody>
          </p:sp>
          <p:pic>
            <p:nvPicPr>
              <p:cNvPr id="286833" name="Picture 113" descr="IM000083ch-piccola"/>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024" y="864"/>
                <a:ext cx="625" cy="96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1" name="Group 114"/>
            <p:cNvGrpSpPr>
              <a:grpSpLocks/>
            </p:cNvGrpSpPr>
            <p:nvPr/>
          </p:nvGrpSpPr>
          <p:grpSpPr bwMode="auto">
            <a:xfrm>
              <a:off x="4656" y="893"/>
              <a:ext cx="938" cy="864"/>
              <a:chOff x="4656" y="960"/>
              <a:chExt cx="938" cy="864"/>
            </a:xfrm>
          </p:grpSpPr>
          <p:pic>
            <p:nvPicPr>
              <p:cNvPr id="286835" name="Picture 115" descr="DSCN0905-s"/>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656" y="1160"/>
                <a:ext cx="938" cy="664"/>
              </a:xfrm>
              <a:prstGeom prst="rect">
                <a:avLst/>
              </a:prstGeom>
              <a:noFill/>
              <a:extLst>
                <a:ext uri="{909E8E84-426E-40DD-AFC4-6F175D3DCCD1}">
                  <a14:hiddenFill xmlns:a14="http://schemas.microsoft.com/office/drawing/2010/main" xmlns="">
                    <a:solidFill>
                      <a:srgbClr val="FFFFFF"/>
                    </a:solidFill>
                  </a14:hiddenFill>
                </a:ext>
              </a:extLst>
            </p:spPr>
          </p:pic>
          <p:sp>
            <p:nvSpPr>
              <p:cNvPr id="286836" name="Text Box 116"/>
              <p:cNvSpPr txBox="1">
                <a:spLocks noChangeArrowheads="1"/>
              </p:cNvSpPr>
              <p:nvPr/>
            </p:nvSpPr>
            <p:spPr bwMode="auto">
              <a:xfrm>
                <a:off x="4848" y="960"/>
                <a:ext cx="58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it-IT" sz="1200" b="1">
                    <a:solidFill>
                      <a:schemeClr val="accent2"/>
                    </a:solidFill>
                    <a:latin typeface="Verdana" pitchFamily="34" charset="0"/>
                  </a:rPr>
                  <a:t>AGILE</a:t>
                </a:r>
                <a:endParaRPr lang="en-GB" sz="1200" b="1">
                  <a:solidFill>
                    <a:schemeClr val="accent2"/>
                  </a:solidFill>
                  <a:latin typeface="Verdana" pitchFamily="34" charset="0"/>
                </a:endParaRPr>
              </a:p>
            </p:txBody>
          </p:sp>
        </p:grpSp>
        <p:grpSp>
          <p:nvGrpSpPr>
            <p:cNvPr id="22" name="Group 117"/>
            <p:cNvGrpSpPr>
              <a:grpSpLocks/>
            </p:cNvGrpSpPr>
            <p:nvPr/>
          </p:nvGrpSpPr>
          <p:grpSpPr bwMode="auto">
            <a:xfrm>
              <a:off x="3824" y="720"/>
              <a:ext cx="688" cy="1037"/>
              <a:chOff x="3824" y="787"/>
              <a:chExt cx="688" cy="1037"/>
            </a:xfrm>
          </p:grpSpPr>
          <p:pic>
            <p:nvPicPr>
              <p:cNvPr id="286838" name="Picture 118" descr="GLAST_orbit"/>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824" y="1008"/>
                <a:ext cx="688"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chemeClr val="accent2"/>
                    </a:solidFill>
                    <a:miter lim="800000"/>
                    <a:headEnd/>
                    <a:tailEnd/>
                  </a14:hiddenLine>
                </a:ext>
              </a:extLst>
            </p:spPr>
          </p:pic>
          <p:sp>
            <p:nvSpPr>
              <p:cNvPr id="286839" name="Text Box 119"/>
              <p:cNvSpPr txBox="1">
                <a:spLocks noChangeArrowheads="1"/>
              </p:cNvSpPr>
              <p:nvPr/>
            </p:nvSpPr>
            <p:spPr bwMode="auto">
              <a:xfrm>
                <a:off x="3888" y="787"/>
                <a:ext cx="58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GB" sz="1200" b="1">
                    <a:solidFill>
                      <a:schemeClr val="accent2"/>
                    </a:solidFill>
                    <a:latin typeface="Verdana" pitchFamily="34" charset="0"/>
                  </a:rPr>
                  <a:t>GLAST</a:t>
                </a:r>
              </a:p>
            </p:txBody>
          </p:sp>
        </p:grpSp>
      </p:grpSp>
      <p:pic>
        <p:nvPicPr>
          <p:cNvPr id="83" name="Picture 74" descr="SDS_PTCS10"/>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497763" y="5437187"/>
            <a:ext cx="1143000" cy="83661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arrotondato 1"/>
          <p:cNvSpPr/>
          <p:nvPr/>
        </p:nvSpPr>
        <p:spPr>
          <a:xfrm>
            <a:off x="7447540" y="6400800"/>
            <a:ext cx="1452563" cy="228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ALTEA</a:t>
            </a:r>
            <a:endParaRPr lang="it-IT" dirty="0"/>
          </a:p>
        </p:txBody>
      </p:sp>
      <p:sp>
        <p:nvSpPr>
          <p:cNvPr id="82" name="円/楕円 81"/>
          <p:cNvSpPr/>
          <p:nvPr/>
        </p:nvSpPr>
        <p:spPr>
          <a:xfrm>
            <a:off x="4716016" y="1052736"/>
            <a:ext cx="1224136" cy="1800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xmlns="" val="1849874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 2"/>
          <p:cNvSpPr>
            <a:spLocks noGrp="1"/>
          </p:cNvSpPr>
          <p:nvPr>
            <p:ph idx="1"/>
          </p:nvPr>
        </p:nvSpPr>
        <p:spPr>
          <a:xfrm>
            <a:off x="457200" y="1268760"/>
            <a:ext cx="8363272" cy="5400600"/>
          </a:xfrm>
        </p:spPr>
        <p:txBody>
          <a:bodyPr>
            <a:normAutofit fontScale="92500" lnSpcReduction="20000"/>
          </a:bodyPr>
          <a:lstStyle/>
          <a:p>
            <a:r>
              <a:rPr lang="ja-JP" altLang="en-US" dirty="0" smtClean="0"/>
              <a:t>挑戦１：新しい観測手法</a:t>
            </a:r>
            <a:endParaRPr lang="en-US" altLang="ja-JP" dirty="0" smtClean="0"/>
          </a:p>
          <a:p>
            <a:pPr lvl="1"/>
            <a:r>
              <a:rPr kumimoji="1" lang="ja-JP" altLang="en-US" dirty="0" smtClean="0"/>
              <a:t>宇宙から空気シャワーを見る最初のミッション</a:t>
            </a:r>
            <a:endParaRPr kumimoji="1" lang="en-US" altLang="ja-JP" dirty="0" smtClean="0"/>
          </a:p>
          <a:p>
            <a:r>
              <a:rPr lang="ja-JP" altLang="en-US" dirty="0" smtClean="0"/>
              <a:t>挑戦２：荷電粒子天文学</a:t>
            </a:r>
            <a:endParaRPr lang="en-US" altLang="ja-JP" dirty="0" smtClean="0"/>
          </a:p>
          <a:p>
            <a:pPr lvl="1"/>
            <a:r>
              <a:rPr kumimoji="1" lang="ja-JP" altLang="en-US" dirty="0" smtClean="0"/>
              <a:t>極限エネルギー宇宙線の線源を同定</a:t>
            </a:r>
            <a:endParaRPr kumimoji="1" lang="en-US" altLang="ja-JP" dirty="0" smtClean="0"/>
          </a:p>
          <a:p>
            <a:pPr lvl="1"/>
            <a:r>
              <a:rPr lang="ja-JP" altLang="en-US" dirty="0" smtClean="0"/>
              <a:t>個々のスペクトルを図る</a:t>
            </a:r>
            <a:endParaRPr lang="en-US" altLang="ja-JP" dirty="0" smtClean="0"/>
          </a:p>
          <a:p>
            <a:pPr lvl="1"/>
            <a:r>
              <a:rPr lang="ja-JP" altLang="en-US" dirty="0" smtClean="0"/>
              <a:t>露出の飛躍的な増加</a:t>
            </a:r>
            <a:endParaRPr lang="en-US" altLang="ja-JP" dirty="0" smtClean="0"/>
          </a:p>
          <a:p>
            <a:pPr lvl="2"/>
            <a:r>
              <a:rPr lang="en-US" altLang="ja-JP" dirty="0" smtClean="0"/>
              <a:t>10</a:t>
            </a:r>
            <a:r>
              <a:rPr lang="en-US" altLang="ja-JP" baseline="30000" dirty="0" smtClean="0"/>
              <a:t>20</a:t>
            </a:r>
            <a:r>
              <a:rPr lang="en-US" altLang="ja-JP" dirty="0" smtClean="0"/>
              <a:t>eV</a:t>
            </a:r>
            <a:r>
              <a:rPr lang="ja-JP" altLang="en-US" dirty="0" smtClean="0"/>
              <a:t>で</a:t>
            </a:r>
            <a:r>
              <a:rPr lang="en-US" altLang="ja-JP" dirty="0" smtClean="0"/>
              <a:t>PAO</a:t>
            </a:r>
            <a:r>
              <a:rPr lang="ja-JP" altLang="en-US" dirty="0" smtClean="0"/>
              <a:t>の</a:t>
            </a:r>
            <a:r>
              <a:rPr lang="en-US" altLang="ja-JP" dirty="0" smtClean="0"/>
              <a:t>9</a:t>
            </a:r>
            <a:r>
              <a:rPr lang="ja-JP" altLang="en-US" dirty="0" smtClean="0"/>
              <a:t>倍、最高エネルギーで</a:t>
            </a:r>
            <a:r>
              <a:rPr lang="en-US" altLang="ja-JP" dirty="0" smtClean="0"/>
              <a:t>27</a:t>
            </a:r>
            <a:r>
              <a:rPr lang="ja-JP" altLang="en-US" dirty="0" smtClean="0"/>
              <a:t>倍</a:t>
            </a:r>
            <a:endParaRPr lang="en-US" altLang="ja-JP" dirty="0" smtClean="0"/>
          </a:p>
          <a:p>
            <a:pPr lvl="1"/>
            <a:r>
              <a:rPr lang="ja-JP" altLang="en-US" dirty="0" smtClean="0"/>
              <a:t>一様な露出</a:t>
            </a:r>
            <a:endParaRPr lang="en-US" altLang="ja-JP" dirty="0" smtClean="0"/>
          </a:p>
          <a:p>
            <a:r>
              <a:rPr kumimoji="1" lang="ja-JP" altLang="en-US" dirty="0" smtClean="0"/>
              <a:t>挑戦</a:t>
            </a:r>
            <a:r>
              <a:rPr lang="ja-JP" altLang="en-US" dirty="0" smtClean="0"/>
              <a:t>３：物理の基本原理</a:t>
            </a:r>
            <a:endParaRPr lang="en-US" altLang="ja-JP" dirty="0" smtClean="0"/>
          </a:p>
          <a:p>
            <a:pPr lvl="1"/>
            <a:r>
              <a:rPr lang="ja-JP" altLang="en-US" dirty="0" smtClean="0"/>
              <a:t>ローレンツ不変性、新物理への制限</a:t>
            </a:r>
            <a:endParaRPr lang="en-US" altLang="ja-JP" dirty="0" smtClean="0"/>
          </a:p>
          <a:p>
            <a:r>
              <a:rPr kumimoji="1" lang="ja-JP" altLang="en-US" dirty="0" smtClean="0"/>
              <a:t>挑戦</a:t>
            </a:r>
            <a:r>
              <a:rPr lang="ja-JP" altLang="en-US" dirty="0" smtClean="0"/>
              <a:t>４</a:t>
            </a:r>
            <a:r>
              <a:rPr kumimoji="1" lang="ja-JP" altLang="en-US" dirty="0" smtClean="0"/>
              <a:t>：国際協同</a:t>
            </a:r>
            <a:endParaRPr kumimoji="1" lang="en-US" altLang="ja-JP" dirty="0" smtClean="0"/>
          </a:p>
          <a:p>
            <a:pPr lvl="1"/>
            <a:r>
              <a:rPr lang="en-US" altLang="ja-JP" dirty="0" smtClean="0"/>
              <a:t>3</a:t>
            </a:r>
            <a:r>
              <a:rPr lang="ja-JP" altLang="en-US" dirty="0" err="1" smtClean="0"/>
              <a:t>つの</a:t>
            </a:r>
            <a:r>
              <a:rPr lang="ja-JP" altLang="en-US" dirty="0" smtClean="0"/>
              <a:t>大陸にまたがった広範な国際協力</a:t>
            </a:r>
            <a:endParaRPr lang="en-US" altLang="ja-JP" dirty="0" smtClean="0"/>
          </a:p>
          <a:p>
            <a:pPr lvl="1"/>
            <a:r>
              <a:rPr kumimoji="1" lang="ja-JP" altLang="en-US" dirty="0" smtClean="0"/>
              <a:t>国際宇宙ステーション</a:t>
            </a:r>
            <a:endParaRPr kumimoji="1" lang="ja-JP" alt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smtClean="0"/>
              <a:t>これは始まりに過ぎない</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p:txBody>
          <a:bodyPr/>
          <a:lstStyle/>
          <a:p>
            <a:r>
              <a:rPr lang="en-US" altLang="ja-JP" smtClean="0"/>
              <a:t>S-EUSO</a:t>
            </a:r>
            <a:endParaRPr lang="ja-JP" altLang="en-US" smtClean="0"/>
          </a:p>
        </p:txBody>
      </p:sp>
      <p:sp>
        <p:nvSpPr>
          <p:cNvPr id="53251" name="コンテンツ プレースホルダ 2"/>
          <p:cNvSpPr>
            <a:spLocks noGrp="1"/>
          </p:cNvSpPr>
          <p:nvPr>
            <p:ph idx="1"/>
          </p:nvPr>
        </p:nvSpPr>
        <p:spPr/>
        <p:txBody>
          <a:bodyPr/>
          <a:lstStyle/>
          <a:p>
            <a:r>
              <a:rPr lang="en-US" altLang="ja-JP" smtClean="0"/>
              <a:t>Photon Corrector Mirror: 8 m</a:t>
            </a:r>
          </a:p>
          <a:p>
            <a:r>
              <a:rPr lang="en-US" altLang="ja-JP" smtClean="0"/>
              <a:t>FoV: &gt; 50°</a:t>
            </a:r>
          </a:p>
          <a:p>
            <a:r>
              <a:rPr lang="en-US" altLang="ja-JP" smtClean="0"/>
              <a:t>Pixel Size: 0.02°</a:t>
            </a:r>
          </a:p>
          <a:p>
            <a:r>
              <a:rPr lang="en-US" altLang="ja-JP" smtClean="0"/>
              <a:t>Assembly and Tune-up in orbit (ISS)</a:t>
            </a:r>
          </a:p>
          <a:p>
            <a:pPr lvl="1"/>
            <a:r>
              <a:rPr lang="en-US" altLang="ja-JP" smtClean="0"/>
              <a:t>Space Factory Concept</a:t>
            </a:r>
          </a:p>
          <a:p>
            <a:pPr lvl="1"/>
            <a:r>
              <a:rPr lang="en-US" altLang="ja-JP" smtClean="0"/>
              <a:t>Make a Free-Flyer </a:t>
            </a:r>
            <a:endParaRPr lang="ja-JP" altLang="en-US"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日付プレースホルダ 1"/>
          <p:cNvSpPr>
            <a:spLocks noGrp="1"/>
          </p:cNvSpPr>
          <p:nvPr>
            <p:ph type="dt" sz="quarter" idx="10"/>
          </p:nvPr>
        </p:nvSpPr>
        <p:spPr/>
        <p:txBody>
          <a:bodyPr/>
          <a:lstStyle/>
          <a:p>
            <a:pPr>
              <a:defRPr/>
            </a:pPr>
            <a:r>
              <a:rPr lang="en-US" altLang="ja-JP"/>
              <a:t>3/23/01, 5/14/04</a:t>
            </a:r>
          </a:p>
        </p:txBody>
      </p:sp>
      <p:sp>
        <p:nvSpPr>
          <p:cNvPr id="9" name="フッター プレースホルダ 2"/>
          <p:cNvSpPr>
            <a:spLocks noGrp="1"/>
          </p:cNvSpPr>
          <p:nvPr>
            <p:ph type="ftr" sz="quarter" idx="11"/>
          </p:nvPr>
        </p:nvSpPr>
        <p:spPr/>
        <p:txBody>
          <a:bodyPr/>
          <a:lstStyle/>
          <a:p>
            <a:pPr>
              <a:defRPr/>
            </a:pPr>
            <a:r>
              <a:rPr lang="en-US" altLang="ja-JP"/>
              <a:t>Space Assembly &amp; Deployment </a:t>
            </a:r>
          </a:p>
        </p:txBody>
      </p:sp>
      <p:pic>
        <p:nvPicPr>
          <p:cNvPr id="54276" name="Picture 2" descr="overallfig.jpg                                                 001242F5Mac HD Hsv_1                   B94D8109:"/>
          <p:cNvPicPr>
            <a:picLocks noChangeAspect="1" noChangeArrowheads="1"/>
          </p:cNvPicPr>
          <p:nvPr/>
        </p:nvPicPr>
        <p:blipFill>
          <a:blip r:embed="rId2" cstate="print"/>
          <a:srcRect/>
          <a:stretch>
            <a:fillRect/>
          </a:stretch>
        </p:blipFill>
        <p:spPr bwMode="auto">
          <a:xfrm>
            <a:off x="533400" y="2362200"/>
            <a:ext cx="2603500" cy="2540000"/>
          </a:xfrm>
          <a:prstGeom prst="rect">
            <a:avLst/>
          </a:prstGeom>
          <a:noFill/>
          <a:ln w="9525">
            <a:noFill/>
            <a:miter lim="800000"/>
            <a:headEnd/>
            <a:tailEnd/>
          </a:ln>
        </p:spPr>
      </p:pic>
      <p:pic>
        <p:nvPicPr>
          <p:cNvPr id="54277" name="Picture 3" descr="&#10;folded.jpg                                                     001242F5Mac HD Hsv_1                   B94D8109:"/>
          <p:cNvPicPr>
            <a:picLocks noChangeAspect="1" noChangeArrowheads="1"/>
          </p:cNvPicPr>
          <p:nvPr/>
        </p:nvPicPr>
        <p:blipFill>
          <a:blip r:embed="rId3" cstate="print"/>
          <a:srcRect/>
          <a:stretch>
            <a:fillRect/>
          </a:stretch>
        </p:blipFill>
        <p:spPr bwMode="auto">
          <a:xfrm>
            <a:off x="3429000" y="838200"/>
            <a:ext cx="2997200" cy="2489200"/>
          </a:xfrm>
          <a:prstGeom prst="rect">
            <a:avLst/>
          </a:prstGeom>
          <a:noFill/>
          <a:ln w="9525">
            <a:noFill/>
            <a:miter lim="800000"/>
            <a:headEnd/>
            <a:tailEnd/>
          </a:ln>
        </p:spPr>
      </p:pic>
      <p:pic>
        <p:nvPicPr>
          <p:cNvPr id="54278" name="Picture 4" descr="Folding.jpg                                                    001242F5Mac HD Hsv_1                   B94D8109:"/>
          <p:cNvPicPr>
            <a:picLocks noChangeAspect="1" noChangeArrowheads="1"/>
          </p:cNvPicPr>
          <p:nvPr/>
        </p:nvPicPr>
        <p:blipFill>
          <a:blip r:embed="rId4" cstate="print"/>
          <a:srcRect/>
          <a:stretch>
            <a:fillRect/>
          </a:stretch>
        </p:blipFill>
        <p:spPr bwMode="auto">
          <a:xfrm>
            <a:off x="3733800" y="3505200"/>
            <a:ext cx="1968500" cy="2578100"/>
          </a:xfrm>
          <a:prstGeom prst="rect">
            <a:avLst/>
          </a:prstGeom>
          <a:noFill/>
          <a:ln w="9525">
            <a:noFill/>
            <a:miter lim="800000"/>
            <a:headEnd/>
            <a:tailEnd/>
          </a:ln>
        </p:spPr>
      </p:pic>
      <p:pic>
        <p:nvPicPr>
          <p:cNvPr id="54279" name="Picture 5" descr="Fairing.jpg                                                    001242F5Mac HD Hsv_1                   B94D8109:"/>
          <p:cNvPicPr>
            <a:picLocks noChangeAspect="1" noChangeArrowheads="1"/>
          </p:cNvPicPr>
          <p:nvPr/>
        </p:nvPicPr>
        <p:blipFill>
          <a:blip r:embed="rId5" cstate="print"/>
          <a:srcRect/>
          <a:stretch>
            <a:fillRect/>
          </a:stretch>
        </p:blipFill>
        <p:spPr bwMode="auto">
          <a:xfrm>
            <a:off x="6400800" y="685800"/>
            <a:ext cx="1727200" cy="5932488"/>
          </a:xfrm>
          <a:prstGeom prst="rect">
            <a:avLst/>
          </a:prstGeom>
          <a:noFill/>
          <a:ln w="9525">
            <a:noFill/>
            <a:miter lim="800000"/>
            <a:headEnd/>
            <a:tailEnd/>
          </a:ln>
        </p:spPr>
      </p:pic>
      <p:sp>
        <p:nvSpPr>
          <p:cNvPr id="54280" name="Text Box 6"/>
          <p:cNvSpPr txBox="1">
            <a:spLocks noChangeArrowheads="1"/>
          </p:cNvSpPr>
          <p:nvPr/>
        </p:nvSpPr>
        <p:spPr bwMode="auto">
          <a:xfrm>
            <a:off x="304800" y="5181600"/>
            <a:ext cx="3024188" cy="822325"/>
          </a:xfrm>
          <a:prstGeom prst="rect">
            <a:avLst/>
          </a:prstGeom>
          <a:noFill/>
          <a:ln w="9525">
            <a:noFill/>
            <a:miter lim="800000"/>
            <a:headEnd/>
            <a:tailEnd/>
          </a:ln>
        </p:spPr>
        <p:txBody>
          <a:bodyPr wrap="none">
            <a:spAutoFit/>
          </a:bodyPr>
          <a:lstStyle/>
          <a:p>
            <a:r>
              <a:rPr lang="en-US" altLang="ja-JP">
                <a:latin typeface="Times" pitchFamily="18" charset="0"/>
              </a:rPr>
              <a:t>Optics option 15</a:t>
            </a:r>
            <a:r>
              <a:rPr lang="en-US" altLang="ja-JP">
                <a:latin typeface="Times" pitchFamily="18" charset="0"/>
                <a:sym typeface="Symbol" pitchFamily="18" charset="2"/>
              </a:rPr>
              <a:t> FOV</a:t>
            </a:r>
          </a:p>
          <a:p>
            <a:r>
              <a:rPr lang="en-US" altLang="ja-JP">
                <a:latin typeface="Times" pitchFamily="18" charset="0"/>
                <a:sym typeface="Symbol" pitchFamily="18" charset="2"/>
              </a:rPr>
              <a:t>Limited by Schmidt</a:t>
            </a:r>
            <a:endParaRPr lang="en-US" altLang="ja-JP">
              <a:latin typeface="Times" pitchFamily="18" charset="0"/>
            </a:endParaRPr>
          </a:p>
        </p:txBody>
      </p:sp>
      <p:sp>
        <p:nvSpPr>
          <p:cNvPr id="54281" name="Text Box 7"/>
          <p:cNvSpPr txBox="1">
            <a:spLocks noChangeArrowheads="1"/>
          </p:cNvSpPr>
          <p:nvPr/>
        </p:nvSpPr>
        <p:spPr bwMode="auto">
          <a:xfrm>
            <a:off x="212725" y="669925"/>
            <a:ext cx="3290888" cy="1187450"/>
          </a:xfrm>
          <a:prstGeom prst="rect">
            <a:avLst/>
          </a:prstGeom>
          <a:noFill/>
          <a:ln w="9525">
            <a:noFill/>
            <a:miter lim="800000"/>
            <a:headEnd/>
            <a:tailEnd/>
          </a:ln>
        </p:spPr>
        <p:txBody>
          <a:bodyPr wrap="none">
            <a:spAutoFit/>
          </a:bodyPr>
          <a:lstStyle/>
          <a:p>
            <a:r>
              <a:rPr lang="en-US" altLang="ja-JP">
                <a:latin typeface="Times" pitchFamily="18" charset="0"/>
              </a:rPr>
              <a:t>Price tag $700M</a:t>
            </a:r>
          </a:p>
          <a:p>
            <a:r>
              <a:rPr lang="en-US" altLang="ja-JP">
                <a:latin typeface="Times" pitchFamily="18" charset="0"/>
              </a:rPr>
              <a:t>Out of Strategic Planning</a:t>
            </a:r>
          </a:p>
          <a:p>
            <a:r>
              <a:rPr lang="en-US" altLang="ja-JP">
                <a:latin typeface="Times" pitchFamily="18" charset="0"/>
              </a:rPr>
              <a:t>2002-2003</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1"/>
          <p:cNvSpPr>
            <a:spLocks noGrp="1"/>
          </p:cNvSpPr>
          <p:nvPr>
            <p:ph type="dt" sz="quarter" idx="10"/>
          </p:nvPr>
        </p:nvSpPr>
        <p:spPr/>
        <p:txBody>
          <a:bodyPr/>
          <a:lstStyle/>
          <a:p>
            <a:pPr>
              <a:defRPr/>
            </a:pPr>
            <a:r>
              <a:rPr lang="en-US" altLang="ja-JP"/>
              <a:t>3/23/01, 5/14/04</a:t>
            </a:r>
          </a:p>
        </p:txBody>
      </p:sp>
      <p:sp>
        <p:nvSpPr>
          <p:cNvPr id="5" name="フッター プレースホルダ 2"/>
          <p:cNvSpPr>
            <a:spLocks noGrp="1"/>
          </p:cNvSpPr>
          <p:nvPr>
            <p:ph type="ftr" sz="quarter" idx="11"/>
          </p:nvPr>
        </p:nvSpPr>
        <p:spPr/>
        <p:txBody>
          <a:bodyPr/>
          <a:lstStyle/>
          <a:p>
            <a:pPr>
              <a:defRPr/>
            </a:pPr>
            <a:r>
              <a:rPr lang="en-US" altLang="ja-JP"/>
              <a:t>Space Assembly &amp; Deployment </a:t>
            </a:r>
          </a:p>
        </p:txBody>
      </p:sp>
      <p:pic>
        <p:nvPicPr>
          <p:cNvPr id="55300" name="Picture 2" descr=" fig61.jpg                                                      000015C1&#10;SeagateTxt                     B61B805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5301" name="Text Box 3"/>
          <p:cNvSpPr txBox="1">
            <a:spLocks noChangeArrowheads="1"/>
          </p:cNvSpPr>
          <p:nvPr/>
        </p:nvSpPr>
        <p:spPr bwMode="auto">
          <a:xfrm>
            <a:off x="2117725" y="38100"/>
            <a:ext cx="2147888" cy="457200"/>
          </a:xfrm>
          <a:prstGeom prst="rect">
            <a:avLst/>
          </a:prstGeom>
          <a:noFill/>
          <a:ln w="9525">
            <a:noFill/>
            <a:miter lim="800000"/>
            <a:headEnd/>
            <a:tailEnd/>
          </a:ln>
        </p:spPr>
        <p:txBody>
          <a:bodyPr wrap="none">
            <a:spAutoFit/>
          </a:bodyPr>
          <a:lstStyle/>
          <a:p>
            <a:r>
              <a:rPr lang="en-US" altLang="ja-JP">
                <a:solidFill>
                  <a:schemeClr val="hlink"/>
                </a:solidFill>
                <a:latin typeface="Calibri" pitchFamily="34" charset="0"/>
              </a:rPr>
              <a:t>Vertical assembly</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1"/>
          <p:cNvSpPr>
            <a:spLocks noGrp="1"/>
          </p:cNvSpPr>
          <p:nvPr>
            <p:ph type="dt" sz="quarter" idx="10"/>
          </p:nvPr>
        </p:nvSpPr>
        <p:spPr/>
        <p:txBody>
          <a:bodyPr/>
          <a:lstStyle/>
          <a:p>
            <a:pPr>
              <a:defRPr/>
            </a:pPr>
            <a:r>
              <a:rPr lang="en-US" altLang="ja-JP"/>
              <a:t>3/23/01, 5/14/04</a:t>
            </a:r>
          </a:p>
        </p:txBody>
      </p:sp>
      <p:sp>
        <p:nvSpPr>
          <p:cNvPr id="5" name="フッター プレースホルダ 2"/>
          <p:cNvSpPr>
            <a:spLocks noGrp="1"/>
          </p:cNvSpPr>
          <p:nvPr>
            <p:ph type="ftr" sz="quarter" idx="11"/>
          </p:nvPr>
        </p:nvSpPr>
        <p:spPr/>
        <p:txBody>
          <a:bodyPr/>
          <a:lstStyle/>
          <a:p>
            <a:pPr>
              <a:defRPr/>
            </a:pPr>
            <a:r>
              <a:rPr lang="en-US" altLang="ja-JP"/>
              <a:t>Space Assembly &amp; Deployment </a:t>
            </a:r>
          </a:p>
        </p:txBody>
      </p:sp>
      <p:pic>
        <p:nvPicPr>
          <p:cNvPr id="56324" name="Picture 2" descr=" fig63.jpg                                                      00001623&#10;SeagateTxt                     B61B805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6325" name="Text Box 3"/>
          <p:cNvSpPr txBox="1">
            <a:spLocks noChangeArrowheads="1"/>
          </p:cNvSpPr>
          <p:nvPr/>
        </p:nvSpPr>
        <p:spPr bwMode="auto">
          <a:xfrm>
            <a:off x="5943600" y="5638800"/>
            <a:ext cx="2217738" cy="822325"/>
          </a:xfrm>
          <a:prstGeom prst="rect">
            <a:avLst/>
          </a:prstGeom>
          <a:noFill/>
          <a:ln w="9525">
            <a:noFill/>
            <a:miter lim="800000"/>
            <a:headEnd/>
            <a:tailEnd/>
          </a:ln>
        </p:spPr>
        <p:txBody>
          <a:bodyPr wrap="none">
            <a:spAutoFit/>
          </a:bodyPr>
          <a:lstStyle/>
          <a:p>
            <a:r>
              <a:rPr lang="en-US" altLang="ja-JP">
                <a:solidFill>
                  <a:schemeClr val="hlink"/>
                </a:solidFill>
                <a:latin typeface="Calibri" pitchFamily="34" charset="0"/>
              </a:rPr>
              <a:t>Vertical assembly </a:t>
            </a:r>
          </a:p>
          <a:p>
            <a:r>
              <a:rPr lang="en-US" altLang="ja-JP">
                <a:solidFill>
                  <a:schemeClr val="hlink"/>
                </a:solidFill>
                <a:latin typeface="Calibri" pitchFamily="34" charset="0"/>
              </a:rPr>
              <a:t>&amp; testing mode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endParaRPr lang="en-US" smtClean="0">
              <a:ea typeface="ＭＳ Ｐゴシック" charset="-128"/>
            </a:endParaRPr>
          </a:p>
        </p:txBody>
      </p:sp>
      <p:pic>
        <p:nvPicPr>
          <p:cNvPr id="61443" name="Picture 5"/>
          <p:cNvPicPr>
            <a:picLocks noChangeAspect="1"/>
          </p:cNvPicPr>
          <p:nvPr/>
        </p:nvPicPr>
        <p:blipFill>
          <a:blip r:embed="rId3" cstate="print"/>
          <a:srcRect/>
          <a:stretch>
            <a:fillRect/>
          </a:stretch>
        </p:blipFill>
        <p:spPr bwMode="auto">
          <a:xfrm>
            <a:off x="0" y="0"/>
            <a:ext cx="8991600" cy="6743700"/>
          </a:xfrm>
          <a:prstGeom prst="rect">
            <a:avLst/>
          </a:prstGeom>
          <a:noFill/>
          <a:ln w="9525">
            <a:noFill/>
            <a:miter lim="800000"/>
            <a:headEnd/>
            <a:tailEnd/>
          </a:ln>
        </p:spPr>
      </p:pic>
      <p:sp>
        <p:nvSpPr>
          <p:cNvPr id="7" name="Title 1"/>
          <p:cNvSpPr txBox="1">
            <a:spLocks/>
          </p:cNvSpPr>
          <p:nvPr/>
        </p:nvSpPr>
        <p:spPr bwMode="auto">
          <a:xfrm>
            <a:off x="-228600" y="-609600"/>
            <a:ext cx="2209800" cy="2133600"/>
          </a:xfrm>
          <a:prstGeom prst="rect">
            <a:avLst/>
          </a:prstGeom>
          <a:noFill/>
          <a:ln w="9525">
            <a:noFill/>
            <a:miter lim="800000"/>
            <a:headEnd/>
            <a:tailEnd/>
          </a:ln>
        </p:spPr>
        <p:txBody>
          <a:bodyPr anchor="ctr"/>
          <a:lstStyle/>
          <a:p>
            <a:pPr algn="ctr" eaLnBrk="0" hangingPunct="0"/>
            <a:r>
              <a:rPr lang="en-US" sz="1800" b="0">
                <a:solidFill>
                  <a:srgbClr val="F4EFA1"/>
                </a:solidFill>
              </a:rPr>
              <a:t>EUSO General Meeting, Annecy October 2001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1"/>
          <p:cNvSpPr>
            <a:spLocks noGrp="1"/>
          </p:cNvSpPr>
          <p:nvPr>
            <p:ph type="dt" sz="quarter" idx="10"/>
          </p:nvPr>
        </p:nvSpPr>
        <p:spPr/>
        <p:txBody>
          <a:bodyPr/>
          <a:lstStyle/>
          <a:p>
            <a:pPr>
              <a:defRPr/>
            </a:pPr>
            <a:r>
              <a:rPr lang="en-US" altLang="ja-JP"/>
              <a:t>3/23/01, 5/14/04</a:t>
            </a:r>
          </a:p>
        </p:txBody>
      </p:sp>
      <p:sp>
        <p:nvSpPr>
          <p:cNvPr id="5" name="フッター プレースホルダ 2"/>
          <p:cNvSpPr>
            <a:spLocks noGrp="1"/>
          </p:cNvSpPr>
          <p:nvPr>
            <p:ph type="ftr" sz="quarter" idx="11"/>
          </p:nvPr>
        </p:nvSpPr>
        <p:spPr/>
        <p:txBody>
          <a:bodyPr/>
          <a:lstStyle/>
          <a:p>
            <a:pPr>
              <a:defRPr/>
            </a:pPr>
            <a:r>
              <a:rPr lang="en-US" altLang="ja-JP"/>
              <a:t>Space Assembly &amp; Deployment </a:t>
            </a:r>
          </a:p>
        </p:txBody>
      </p:sp>
      <p:pic>
        <p:nvPicPr>
          <p:cNvPr id="57348" name="Picture 2" descr="fig71-2Synchro.jpg                                             000015C1&#10;SeagateTxt                     B61B805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7349" name="Text Box 3"/>
          <p:cNvSpPr txBox="1">
            <a:spLocks noChangeArrowheads="1"/>
          </p:cNvSpPr>
          <p:nvPr/>
        </p:nvSpPr>
        <p:spPr bwMode="auto">
          <a:xfrm>
            <a:off x="6400800" y="5715000"/>
            <a:ext cx="2620963" cy="457200"/>
          </a:xfrm>
          <a:prstGeom prst="rect">
            <a:avLst/>
          </a:prstGeom>
          <a:noFill/>
          <a:ln w="9525">
            <a:noFill/>
            <a:miter lim="800000"/>
            <a:headEnd/>
            <a:tailEnd/>
          </a:ln>
        </p:spPr>
        <p:txBody>
          <a:bodyPr wrap="none">
            <a:spAutoFit/>
          </a:bodyPr>
          <a:lstStyle/>
          <a:p>
            <a:r>
              <a:rPr lang="en-US" altLang="ja-JP">
                <a:solidFill>
                  <a:schemeClr val="hlink"/>
                </a:solidFill>
                <a:latin typeface="Calibri" pitchFamily="34" charset="0"/>
              </a:rPr>
              <a:t>Free-flyer kit mounted</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 1"/>
          <p:cNvSpPr>
            <a:spLocks noGrp="1"/>
          </p:cNvSpPr>
          <p:nvPr>
            <p:ph type="dt" sz="quarter" idx="10"/>
          </p:nvPr>
        </p:nvSpPr>
        <p:spPr/>
        <p:txBody>
          <a:bodyPr/>
          <a:lstStyle/>
          <a:p>
            <a:pPr>
              <a:defRPr/>
            </a:pPr>
            <a:r>
              <a:rPr lang="en-US" altLang="ja-JP"/>
              <a:t>3/23/01, 5/14/04</a:t>
            </a:r>
          </a:p>
        </p:txBody>
      </p:sp>
      <p:sp>
        <p:nvSpPr>
          <p:cNvPr id="6" name="フッター プレースホルダ 2"/>
          <p:cNvSpPr>
            <a:spLocks noGrp="1"/>
          </p:cNvSpPr>
          <p:nvPr>
            <p:ph type="ftr" sz="quarter" idx="11"/>
          </p:nvPr>
        </p:nvSpPr>
        <p:spPr/>
        <p:txBody>
          <a:bodyPr/>
          <a:lstStyle/>
          <a:p>
            <a:pPr>
              <a:defRPr/>
            </a:pPr>
            <a:r>
              <a:rPr lang="en-US" altLang="ja-JP"/>
              <a:t>Space Assembly &amp; Deployment </a:t>
            </a:r>
          </a:p>
        </p:txBody>
      </p:sp>
      <p:pic>
        <p:nvPicPr>
          <p:cNvPr id="58372" name="Picture 2" descr="fig72-2.jpg                                                    000015C1&#10;SeagateTxt                     B61B805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8373" name="Text Box 3"/>
          <p:cNvSpPr txBox="1">
            <a:spLocks noChangeArrowheads="1"/>
          </p:cNvSpPr>
          <p:nvPr/>
        </p:nvSpPr>
        <p:spPr bwMode="auto">
          <a:xfrm>
            <a:off x="5562600" y="5670550"/>
            <a:ext cx="3697288" cy="1187450"/>
          </a:xfrm>
          <a:prstGeom prst="rect">
            <a:avLst/>
          </a:prstGeom>
          <a:noFill/>
          <a:ln w="9525">
            <a:noFill/>
            <a:miter lim="800000"/>
            <a:headEnd/>
            <a:tailEnd/>
          </a:ln>
        </p:spPr>
        <p:txBody>
          <a:bodyPr wrap="none">
            <a:spAutoFit/>
          </a:bodyPr>
          <a:lstStyle/>
          <a:p>
            <a:r>
              <a:rPr lang="en-US" altLang="ja-JP">
                <a:solidFill>
                  <a:schemeClr val="hlink"/>
                </a:solidFill>
                <a:latin typeface="Calibri" pitchFamily="34" charset="0"/>
              </a:rPr>
              <a:t>Great observatory made &amp; </a:t>
            </a:r>
          </a:p>
          <a:p>
            <a:r>
              <a:rPr lang="en-US" altLang="ja-JP">
                <a:solidFill>
                  <a:schemeClr val="hlink"/>
                </a:solidFill>
                <a:latin typeface="Calibri" pitchFamily="34" charset="0"/>
              </a:rPr>
              <a:t>deployed from the renewed ISS</a:t>
            </a:r>
          </a:p>
          <a:p>
            <a:r>
              <a:rPr lang="en-US" altLang="ja-JP">
                <a:solidFill>
                  <a:schemeClr val="hlink"/>
                </a:solidFill>
                <a:latin typeface="Calibri" pitchFamily="34" charset="0"/>
              </a:rPr>
              <a:t>heading for its own orbit</a:t>
            </a:r>
          </a:p>
        </p:txBody>
      </p:sp>
      <p:sp>
        <p:nvSpPr>
          <p:cNvPr id="58374" name="Text Box 4"/>
          <p:cNvSpPr txBox="1">
            <a:spLocks noChangeArrowheads="1"/>
          </p:cNvSpPr>
          <p:nvPr/>
        </p:nvSpPr>
        <p:spPr bwMode="auto">
          <a:xfrm>
            <a:off x="5546725" y="-38100"/>
            <a:ext cx="2276475" cy="457200"/>
          </a:xfrm>
          <a:prstGeom prst="rect">
            <a:avLst/>
          </a:prstGeom>
          <a:noFill/>
          <a:ln w="9525">
            <a:noFill/>
            <a:miter lim="800000"/>
            <a:headEnd/>
            <a:tailEnd/>
          </a:ln>
        </p:spPr>
        <p:txBody>
          <a:bodyPr wrap="none">
            <a:spAutoFit/>
          </a:bodyPr>
          <a:lstStyle/>
          <a:p>
            <a:r>
              <a:rPr lang="en-US" altLang="ja-JP">
                <a:solidFill>
                  <a:srgbClr val="9D9CDF"/>
                </a:solidFill>
                <a:latin typeface="Calibri" pitchFamily="34" charset="0"/>
              </a:rPr>
              <a:t>Y. Takahashi 1999</a:t>
            </a:r>
            <a:endParaRPr lang="en-US" altLang="ja-JP">
              <a:latin typeface="Calibri"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1"/>
          <p:cNvSpPr>
            <a:spLocks noGrp="1"/>
          </p:cNvSpPr>
          <p:nvPr>
            <p:ph type="dt" sz="quarter" idx="10"/>
          </p:nvPr>
        </p:nvSpPr>
        <p:spPr/>
        <p:txBody>
          <a:bodyPr/>
          <a:lstStyle/>
          <a:p>
            <a:pPr>
              <a:defRPr/>
            </a:pPr>
            <a:r>
              <a:rPr lang="en-US" altLang="ja-JP"/>
              <a:t>3/23/01, 5/14/04</a:t>
            </a:r>
          </a:p>
        </p:txBody>
      </p:sp>
      <p:sp>
        <p:nvSpPr>
          <p:cNvPr id="5" name="フッター プレースホルダ 2"/>
          <p:cNvSpPr>
            <a:spLocks noGrp="1"/>
          </p:cNvSpPr>
          <p:nvPr>
            <p:ph type="ftr" sz="quarter" idx="11"/>
          </p:nvPr>
        </p:nvSpPr>
        <p:spPr/>
        <p:txBody>
          <a:bodyPr/>
          <a:lstStyle/>
          <a:p>
            <a:pPr>
              <a:defRPr/>
            </a:pPr>
            <a:r>
              <a:rPr lang="en-US" altLang="ja-JP"/>
              <a:t>Space Assembly &amp; Deployment </a:t>
            </a:r>
          </a:p>
        </p:txBody>
      </p:sp>
      <p:pic>
        <p:nvPicPr>
          <p:cNvPr id="59396" name="Picture 2" descr="fig7-2Synchro.jpg                                              000015C1&#10;SeagateTxt                     B61B805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9397" name="Text Box 3"/>
          <p:cNvSpPr txBox="1">
            <a:spLocks noChangeArrowheads="1"/>
          </p:cNvSpPr>
          <p:nvPr/>
        </p:nvSpPr>
        <p:spPr bwMode="auto">
          <a:xfrm>
            <a:off x="0" y="4495800"/>
            <a:ext cx="2290763" cy="822325"/>
          </a:xfrm>
          <a:prstGeom prst="rect">
            <a:avLst/>
          </a:prstGeom>
          <a:noFill/>
          <a:ln w="9525">
            <a:noFill/>
            <a:miter lim="800000"/>
            <a:headEnd/>
            <a:tailEnd/>
          </a:ln>
        </p:spPr>
        <p:txBody>
          <a:bodyPr wrap="none">
            <a:spAutoFit/>
          </a:bodyPr>
          <a:lstStyle/>
          <a:p>
            <a:r>
              <a:rPr lang="en-US" altLang="ja-JP">
                <a:solidFill>
                  <a:schemeClr val="hlink"/>
                </a:solidFill>
                <a:latin typeface="Calibri" pitchFamily="34" charset="0"/>
              </a:rPr>
              <a:t>Released from ISS</a:t>
            </a:r>
          </a:p>
          <a:p>
            <a:r>
              <a:rPr lang="en-US" altLang="ja-JP">
                <a:solidFill>
                  <a:schemeClr val="hlink"/>
                </a:solidFill>
                <a:latin typeface="Calibri" pitchFamily="34" charset="0"/>
              </a:rPr>
              <a:t>in perfect condition</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457200" y="273050"/>
            <a:ext cx="8228013" cy="1146175"/>
          </a:xfrm>
        </p:spPr>
        <p:txBody>
          <a:bodyPr tIns="35202" rtlCol="0">
            <a:normAutofit fontScale="90000"/>
          </a:bodyPr>
          <a:lstStyle/>
          <a:p>
            <a:pPr fontAlgn="auto">
              <a:spcAft>
                <a:spcPts val="0"/>
              </a:spcAft>
              <a:defRPr/>
            </a:pPr>
            <a:r>
              <a:rPr lang="en-US" altLang="ja-JP" dirty="0" smtClean="0"/>
              <a:t>Huge Pacific Ocean </a:t>
            </a:r>
            <a:br>
              <a:rPr lang="en-US" altLang="ja-JP" dirty="0" smtClean="0"/>
            </a:br>
            <a:r>
              <a:rPr lang="en-US" altLang="ja-JP" dirty="0" smtClean="0"/>
              <a:t>will be our Detector</a:t>
            </a:r>
            <a:endParaRPr lang="ja-JP" altLang="en-US" dirty="0"/>
          </a:p>
        </p:txBody>
      </p:sp>
      <p:pic>
        <p:nvPicPr>
          <p:cNvPr id="60419" name="Picture 2"/>
          <p:cNvPicPr>
            <a:picLocks noChangeAspect="1" noChangeArrowheads="1"/>
          </p:cNvPicPr>
          <p:nvPr/>
        </p:nvPicPr>
        <p:blipFill>
          <a:blip r:embed="rId3" cstate="print"/>
          <a:srcRect/>
          <a:stretch>
            <a:fillRect/>
          </a:stretch>
        </p:blipFill>
        <p:spPr bwMode="auto">
          <a:xfrm>
            <a:off x="2138363" y="1604963"/>
            <a:ext cx="4867275" cy="4525962"/>
          </a:xfrm>
          <a:prstGeom prst="rect">
            <a:avLst/>
          </a:prstGeom>
          <a:noFill/>
          <a:ln w="9525">
            <a:noFill/>
            <a:round/>
            <a:headEnd/>
            <a:tailEnd/>
          </a:ln>
        </p:spPr>
      </p:pic>
      <p:sp>
        <p:nvSpPr>
          <p:cNvPr id="60420" name="Text Box 3"/>
          <p:cNvSpPr txBox="1">
            <a:spLocks noChangeArrowheads="1"/>
          </p:cNvSpPr>
          <p:nvPr/>
        </p:nvSpPr>
        <p:spPr bwMode="auto">
          <a:xfrm>
            <a:off x="581025" y="6386513"/>
            <a:ext cx="6137275" cy="314325"/>
          </a:xfrm>
          <a:prstGeom prst="rect">
            <a:avLst/>
          </a:prstGeom>
          <a:noFill/>
          <a:ln w="9525">
            <a:noFill/>
            <a:round/>
            <a:headEnd/>
            <a:tailEnd/>
          </a:ln>
        </p:spPr>
        <p:txBody>
          <a:bodyPr lIns="81639" tIns="55221" rIns="81639" bIns="40820"/>
          <a:lstStyle/>
          <a:p>
            <a:pPr>
              <a:tabLst>
                <a:tab pos="655638" algn="l"/>
                <a:tab pos="1312863" algn="l"/>
                <a:tab pos="1968500" algn="l"/>
                <a:tab pos="2625725" algn="l"/>
                <a:tab pos="3282950" algn="l"/>
                <a:tab pos="3938588" algn="l"/>
                <a:tab pos="4595813" algn="l"/>
                <a:tab pos="5253038" algn="l"/>
                <a:tab pos="5908675" algn="l"/>
              </a:tabLst>
            </a:pPr>
            <a:r>
              <a:rPr lang="en-US" altLang="ja-JP">
                <a:solidFill>
                  <a:srgbClr val="000000"/>
                </a:solidFill>
                <a:latin typeface="Calibri" pitchFamily="34" charset="0"/>
                <a:ea typeface="Droid Sans"/>
                <a:cs typeface="Droid Sans"/>
              </a:rPr>
              <a:t>White circle → HORIZON from S-EUSO (900km)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Grp="1" noChangeArrowheads="1"/>
          </p:cNvSpPr>
          <p:nvPr>
            <p:ph type="title"/>
          </p:nvPr>
        </p:nvSpPr>
        <p:spPr>
          <a:xfrm>
            <a:off x="457200" y="395288"/>
            <a:ext cx="8228013" cy="1146175"/>
          </a:xfrm>
        </p:spPr>
        <p:txBody>
          <a:bodyPr/>
          <a:lstStyle/>
          <a:p>
            <a:r>
              <a:rPr lang="en-US" altLang="ja-JP" smtClean="0"/>
              <a:t>Four Space-Based Missions</a:t>
            </a:r>
            <a:endParaRPr lang="ja-JP" altLang="en-US" smtClean="0"/>
          </a:p>
        </p:txBody>
      </p:sp>
      <p:sp>
        <p:nvSpPr>
          <p:cNvPr id="61443" name="Rectangle 2"/>
          <p:cNvSpPr>
            <a:spLocks noGrp="1" noChangeArrowheads="1"/>
          </p:cNvSpPr>
          <p:nvPr>
            <p:ph type="subTitle" idx="4294967295"/>
          </p:nvPr>
        </p:nvSpPr>
        <p:spPr>
          <a:xfrm>
            <a:off x="457200" y="1725613"/>
            <a:ext cx="8228013" cy="4529137"/>
          </a:xfrm>
        </p:spPr>
        <p:txBody>
          <a:bodyPr tIns="0" anchor="ctr"/>
          <a:lstStyle/>
          <a:p>
            <a:endParaRPr lang="ja-JP" altLang="en-US" smtClean="0"/>
          </a:p>
        </p:txBody>
      </p:sp>
      <p:graphicFrame>
        <p:nvGraphicFramePr>
          <p:cNvPr id="3075" name="Group 3"/>
          <p:cNvGraphicFramePr>
            <a:graphicFrameLocks noGrp="1"/>
          </p:cNvGraphicFramePr>
          <p:nvPr/>
        </p:nvGraphicFramePr>
        <p:xfrm>
          <a:off x="436563" y="1852613"/>
          <a:ext cx="8239892" cy="4384699"/>
        </p:xfrm>
        <a:graphic>
          <a:graphicData uri="http://schemas.openxmlformats.org/drawingml/2006/table">
            <a:tbl>
              <a:tblPr/>
              <a:tblGrid>
                <a:gridCol w="1209020"/>
                <a:gridCol w="1174228"/>
                <a:gridCol w="1271356"/>
                <a:gridCol w="900242"/>
                <a:gridCol w="1048107"/>
                <a:gridCol w="1174228"/>
                <a:gridCol w="1462711"/>
              </a:tblGrid>
              <a:tr h="1137371">
                <a:tc>
                  <a:txBody>
                    <a:bodyPr/>
                    <a:lstStyle/>
                    <a:p>
                      <a:pPr marL="0" marR="0" lvl="0" indent="0" algn="l"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endParaRPr>
                    </a:p>
                  </a:txBody>
                  <a:tcPr marL="81638" marR="81638" marT="172175" marB="42456"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Optics</a:t>
                      </a:r>
                    </a:p>
                    <a:p>
                      <a:pPr marL="0" marR="0" lvl="0" indent="0" algn="ct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Aperture</a:t>
                      </a:r>
                    </a:p>
                    <a:p>
                      <a:pPr marL="0" marR="0" lvl="0" indent="0" algn="ct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[m</a:t>
                      </a:r>
                      <a:r>
                        <a:rPr kumimoji="0" lang="en-US" altLang="ja-JP" sz="1600" b="0" i="0" u="none" strike="noStrike" cap="none" normalizeH="0" baseline="38000" smtClean="0">
                          <a:ln>
                            <a:noFill/>
                          </a:ln>
                          <a:solidFill>
                            <a:srgbClr val="000000"/>
                          </a:solidFill>
                          <a:effectLst/>
                          <a:latin typeface="Arial" pitchFamily="34" charset="0"/>
                          <a:ea typeface="ＭＳ Ｐゴシック" pitchFamily="50" charset="-128"/>
                        </a:rPr>
                        <a:t>2</a:t>
                      </a: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a:t>
                      </a:r>
                    </a:p>
                  </a:txBody>
                  <a:tcPr marL="81638" marR="81638" marT="172175" marB="42456"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FOV</a:t>
                      </a:r>
                    </a:p>
                  </a:txBody>
                  <a:tcPr marL="81638" marR="81638" marT="172175" marB="42456" anchor="ctr"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Pixel side</a:t>
                      </a:r>
                    </a:p>
                  </a:txBody>
                  <a:tcPr marL="81638" marR="81638" marT="172175" marB="42456" anchor="ctr"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Orbit altitude</a:t>
                      </a:r>
                    </a:p>
                    <a:p>
                      <a:pPr marL="0" marR="0" lvl="0" indent="0" algn="ct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[km</a:t>
                      </a:r>
                      <a:r>
                        <a:rPr kumimoji="0" lang="en-US" altLang="ja-JP" sz="1600" b="0" i="0" u="none" strike="noStrike" cap="none" normalizeH="0" baseline="38000" smtClean="0">
                          <a:ln>
                            <a:noFill/>
                          </a:ln>
                          <a:solidFill>
                            <a:srgbClr val="000000"/>
                          </a:solidFill>
                          <a:effectLst/>
                          <a:latin typeface="Arial" pitchFamily="34" charset="0"/>
                          <a:ea typeface="ＭＳ Ｐゴシック" pitchFamily="50" charset="-128"/>
                        </a:rPr>
                        <a:t>2</a:t>
                      </a: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a:t>
                      </a:r>
                    </a:p>
                  </a:txBody>
                  <a:tcPr marL="81638" marR="81638" marT="172175" marB="42456"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Geom.</a:t>
                      </a:r>
                    </a:p>
                    <a:p>
                      <a:pPr marL="0" marR="0" lvl="0" indent="0" algn="ct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aperture</a:t>
                      </a:r>
                    </a:p>
                    <a:p>
                      <a:pPr marL="0" marR="0" lvl="0" indent="0" algn="ct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[km</a:t>
                      </a:r>
                      <a:r>
                        <a:rPr kumimoji="0" lang="en-US" altLang="ja-JP" sz="1600" b="0" i="0" u="none" strike="noStrike" cap="none" normalizeH="0" baseline="38000" smtClean="0">
                          <a:ln>
                            <a:noFill/>
                          </a:ln>
                          <a:solidFill>
                            <a:srgbClr val="000000"/>
                          </a:solidFill>
                          <a:effectLst/>
                          <a:latin typeface="Arial" pitchFamily="34" charset="0"/>
                          <a:ea typeface="ＭＳ Ｐゴシック" pitchFamily="50" charset="-128"/>
                        </a:rPr>
                        <a:t>2</a:t>
                      </a: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 sr]</a:t>
                      </a:r>
                    </a:p>
                  </a:txBody>
                  <a:tcPr marL="81638" marR="81638" marT="172175" marB="42456"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rPr>
                        <a:t>Annual exposure</a:t>
                      </a:r>
                    </a:p>
                    <a:p>
                      <a:pPr marL="0" marR="0" lvl="0" indent="0" algn="ct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rPr>
                        <a:t>[</a:t>
                      </a:r>
                      <a:r>
                        <a:rPr kumimoji="0" lang="en-US" altLang="ja-JP" sz="1600" b="0" i="0" u="none" strike="noStrike" cap="none" normalizeH="0" baseline="0" dirty="0" err="1" smtClean="0">
                          <a:ln>
                            <a:noFill/>
                          </a:ln>
                          <a:solidFill>
                            <a:srgbClr val="000000"/>
                          </a:solidFill>
                          <a:effectLst/>
                          <a:latin typeface="Arial" pitchFamily="34" charset="0"/>
                          <a:ea typeface="ＭＳ Ｐゴシック" pitchFamily="50" charset="-128"/>
                        </a:rPr>
                        <a:t>linsley</a:t>
                      </a:r>
                      <a:r>
                        <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rPr>
                        <a:t> yr</a:t>
                      </a:r>
                      <a:r>
                        <a:rPr kumimoji="0" lang="en-US" altLang="ja-JP" sz="1600" b="0" i="0" u="none" strike="noStrike" cap="none" normalizeH="0" baseline="38000" dirty="0" smtClean="0">
                          <a:ln>
                            <a:noFill/>
                          </a:ln>
                          <a:solidFill>
                            <a:srgbClr val="000000"/>
                          </a:solidFill>
                          <a:effectLst/>
                          <a:latin typeface="Arial" pitchFamily="34" charset="0"/>
                          <a:ea typeface="ＭＳ Ｐゴシック" pitchFamily="50" charset="-128"/>
                        </a:rPr>
                        <a:t>-1</a:t>
                      </a:r>
                      <a:r>
                        <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rPr>
                        <a:t>]</a:t>
                      </a:r>
                    </a:p>
                  </a:txBody>
                  <a:tcPr marL="81638" marR="81638" marT="172175" marB="42456" horzOverflow="overflow">
                    <a:lnL>
                      <a:noFill/>
                    </a:lnL>
                    <a:lnR>
                      <a:noFill/>
                    </a:lnR>
                    <a:lnT>
                      <a:noFill/>
                    </a:lnT>
                    <a:lnB>
                      <a:noFill/>
                    </a:lnB>
                    <a:lnTlToBr>
                      <a:noFill/>
                    </a:lnTlToBr>
                    <a:lnBlToTr>
                      <a:noFill/>
                    </a:lnBlToTr>
                    <a:solidFill>
                      <a:srgbClr val="B3B3B3"/>
                    </a:solidFill>
                  </a:tcPr>
                </a:tc>
              </a:tr>
              <a:tr h="865118">
                <a:tc>
                  <a:txBody>
                    <a:bodyPr/>
                    <a:lstStyle/>
                    <a:p>
                      <a:pPr marL="0" marR="0" lvl="0" indent="0" algn="l"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TUS</a:t>
                      </a:r>
                      <a:b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b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 (2012—) </a:t>
                      </a:r>
                    </a:p>
                  </a:txBody>
                  <a:tcPr marL="81638" marR="81638" marT="172175" marB="42456" horzOverflow="overflow">
                    <a:lnL>
                      <a:noFill/>
                    </a:lnL>
                    <a:lnR>
                      <a:noFill/>
                    </a:lnR>
                    <a:lnT>
                      <a:noFill/>
                    </a:lnT>
                    <a:lnB>
                      <a:noFill/>
                    </a:lnB>
                    <a:lnTlToBr>
                      <a:noFill/>
                    </a:lnTlToBr>
                    <a:lnBlToTr>
                      <a:noFill/>
                    </a:lnBlToTr>
                    <a:solidFill>
                      <a:srgbClr val="CCCCCC"/>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1.8</a:t>
                      </a:r>
                    </a:p>
                  </a:txBody>
                  <a:tcPr marL="81638" marR="81638" marT="172175" marB="42456" horzOverflow="overflow">
                    <a:lnL>
                      <a:noFill/>
                    </a:lnL>
                    <a:lnR>
                      <a:noFill/>
                    </a:lnR>
                    <a:lnT>
                      <a:noFill/>
                    </a:lnT>
                    <a:lnB>
                      <a:noFill/>
                    </a:lnB>
                    <a:lnTlToBr>
                      <a:noFill/>
                    </a:lnTlToBr>
                    <a:lnBlToTr>
                      <a:noFill/>
                    </a:lnBlToTr>
                    <a:solidFill>
                      <a:srgbClr val="CCCCCC"/>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9</a:t>
                      </a:r>
                      <a:r>
                        <a:rPr kumimoji="0" lang="en-US" altLang="ja-JP" sz="1600" b="0" i="0" u="none" strike="noStrike" cap="none" normalizeH="0" baseline="0" smtClean="0">
                          <a:ln>
                            <a:noFill/>
                          </a:ln>
                          <a:solidFill>
                            <a:srgbClr val="000000"/>
                          </a:solidFill>
                          <a:effectLst/>
                          <a:latin typeface="Ubuntu" charset="0"/>
                          <a:ea typeface="ＭＳ Ｐゴシック" pitchFamily="50" charset="-128"/>
                        </a:rPr>
                        <a:t>°</a:t>
                      </a: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x9</a:t>
                      </a:r>
                      <a:r>
                        <a:rPr kumimoji="0" lang="en-US" altLang="ja-JP" sz="1600" b="0" i="0" u="none" strike="noStrike" cap="none" normalizeH="0" baseline="0" smtClean="0">
                          <a:ln>
                            <a:noFill/>
                          </a:ln>
                          <a:solidFill>
                            <a:srgbClr val="000000"/>
                          </a:solidFill>
                          <a:effectLst/>
                          <a:latin typeface="Ubuntu" charset="0"/>
                          <a:ea typeface="ＭＳ Ｐゴシック" pitchFamily="50" charset="-128"/>
                        </a:rPr>
                        <a:t>°</a:t>
                      </a:r>
                    </a:p>
                  </a:txBody>
                  <a:tcPr marL="81638" marR="81638" marT="172175" marB="42456" horzOverflow="overflow">
                    <a:lnL>
                      <a:noFill/>
                    </a:lnL>
                    <a:lnR>
                      <a:noFill/>
                    </a:lnR>
                    <a:lnT>
                      <a:noFill/>
                    </a:lnT>
                    <a:lnB>
                      <a:noFill/>
                    </a:lnB>
                    <a:lnTlToBr>
                      <a:noFill/>
                    </a:lnTlToBr>
                    <a:lnBlToTr>
                      <a:noFill/>
                    </a:lnBlToTr>
                    <a:solidFill>
                      <a:srgbClr val="CCCCCC"/>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0.6</a:t>
                      </a:r>
                      <a:r>
                        <a:rPr kumimoji="0" lang="en-US" altLang="ja-JP" sz="1600" b="0" i="0" u="none" strike="noStrike" cap="none" normalizeH="0" baseline="0" smtClean="0">
                          <a:ln>
                            <a:noFill/>
                          </a:ln>
                          <a:solidFill>
                            <a:srgbClr val="000000"/>
                          </a:solidFill>
                          <a:effectLst/>
                          <a:latin typeface="Ubuntu" charset="0"/>
                          <a:ea typeface="ＭＳ Ｐゴシック" pitchFamily="50" charset="-128"/>
                        </a:rPr>
                        <a:t>°</a:t>
                      </a:r>
                    </a:p>
                  </a:txBody>
                  <a:tcPr marL="81638" marR="81638" marT="172175" marB="42456" horzOverflow="overflow">
                    <a:lnL>
                      <a:noFill/>
                    </a:lnL>
                    <a:lnR>
                      <a:noFill/>
                    </a:lnR>
                    <a:lnT>
                      <a:noFill/>
                    </a:lnT>
                    <a:lnB>
                      <a:noFill/>
                    </a:lnB>
                    <a:lnTlToBr>
                      <a:noFill/>
                    </a:lnTlToBr>
                    <a:lnBlToTr>
                      <a:noFill/>
                    </a:lnBlToTr>
                    <a:solidFill>
                      <a:srgbClr val="CCCCCC"/>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500</a:t>
                      </a:r>
                    </a:p>
                  </a:txBody>
                  <a:tcPr marL="81638" marR="81638" marT="172175" marB="42456" horzOverflow="overflow">
                    <a:lnL>
                      <a:noFill/>
                    </a:lnL>
                    <a:lnR>
                      <a:noFill/>
                    </a:lnR>
                    <a:lnT>
                      <a:noFill/>
                    </a:lnT>
                    <a:lnB>
                      <a:noFill/>
                    </a:lnB>
                    <a:lnTlToBr>
                      <a:noFill/>
                    </a:lnTlToBr>
                    <a:lnBlToTr>
                      <a:noFill/>
                    </a:lnBlToTr>
                    <a:solidFill>
                      <a:srgbClr val="CCCCCC"/>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rPr>
                        <a:t>2.0x10</a:t>
                      </a:r>
                      <a:r>
                        <a:rPr kumimoji="0" lang="en-US" altLang="ja-JP" sz="1600" b="0" i="0" u="none" strike="noStrike" cap="none" normalizeH="0" baseline="38000" dirty="0" smtClean="0">
                          <a:ln>
                            <a:noFill/>
                          </a:ln>
                          <a:solidFill>
                            <a:srgbClr val="000000"/>
                          </a:solidFill>
                          <a:effectLst/>
                          <a:latin typeface="Arial" pitchFamily="34" charset="0"/>
                          <a:ea typeface="ＭＳ Ｐゴシック" pitchFamily="50" charset="-128"/>
                        </a:rPr>
                        <a:t>4</a:t>
                      </a:r>
                    </a:p>
                  </a:txBody>
                  <a:tcPr marL="81638" marR="81638" marT="172175" marB="42456" horzOverflow="overflow">
                    <a:lnL>
                      <a:noFill/>
                    </a:lnL>
                    <a:lnR>
                      <a:noFill/>
                    </a:lnR>
                    <a:lnT>
                      <a:noFill/>
                    </a:lnT>
                    <a:lnB>
                      <a:noFill/>
                    </a:lnB>
                    <a:lnTlToBr>
                      <a:noFill/>
                    </a:lnTlToBr>
                    <a:lnBlToTr>
                      <a:noFill/>
                    </a:lnBlToTr>
                    <a:solidFill>
                      <a:srgbClr val="CCCCCC"/>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rPr>
                        <a:t>2,700</a:t>
                      </a:r>
                    </a:p>
                  </a:txBody>
                  <a:tcPr marL="81638" marR="81638" marT="172175" marB="42456" horzOverflow="overflow">
                    <a:lnL>
                      <a:noFill/>
                    </a:lnL>
                    <a:lnR>
                      <a:noFill/>
                    </a:lnR>
                    <a:lnT>
                      <a:noFill/>
                    </a:lnT>
                    <a:lnB>
                      <a:noFill/>
                    </a:lnB>
                    <a:lnTlToBr>
                      <a:noFill/>
                    </a:lnTlToBr>
                    <a:lnBlToTr>
                      <a:noFill/>
                    </a:lnBlToTr>
                    <a:solidFill>
                      <a:srgbClr val="CCCCCC"/>
                    </a:solidFill>
                  </a:tcPr>
                </a:tc>
              </a:tr>
              <a:tr h="1395294">
                <a:tc>
                  <a:txBody>
                    <a:bodyPr/>
                    <a:lstStyle/>
                    <a:p>
                      <a:pPr marL="0" marR="0" lvl="0" indent="0" algn="l"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rPr>
                        <a:t>JEM-EUSO</a:t>
                      </a:r>
                    </a:p>
                    <a:p>
                      <a:pPr marL="0" marR="0" lvl="0" indent="0" algn="l" defTabSz="457200" rtl="0" eaLnBrk="1" fontAlgn="base" latinLnBrk="0" hangingPunct="0">
                        <a:lnSpc>
                          <a:spcPct val="76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rPr>
                        <a:t>(2017—)</a:t>
                      </a:r>
                    </a:p>
                  </a:txBody>
                  <a:tcPr marL="81638" marR="81638" marT="172175" marB="42456" anchor="ctr" horzOverflow="overflow">
                    <a:lnL>
                      <a:noFill/>
                    </a:lnL>
                    <a:lnR>
                      <a:noFill/>
                    </a:lnR>
                    <a:lnT>
                      <a:noFill/>
                    </a:lnT>
                    <a:lnB>
                      <a:noFill/>
                    </a:lnB>
                    <a:lnTlToBr>
                      <a:noFill/>
                    </a:lnTlToBr>
                    <a:lnBlToTr>
                      <a:noFill/>
                    </a:lnBlToTr>
                    <a:solidFill>
                      <a:srgbClr val="CCCCCC"/>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4.5</a:t>
                      </a:r>
                    </a:p>
                  </a:txBody>
                  <a:tcPr marL="81638" marR="81638" marT="172175" marB="42456" anchor="ctr" horzOverflow="overflow">
                    <a:lnL>
                      <a:noFill/>
                    </a:lnL>
                    <a:lnR>
                      <a:noFill/>
                    </a:lnR>
                    <a:lnT>
                      <a:noFill/>
                    </a:lnT>
                    <a:lnB>
                      <a:noFill/>
                    </a:lnB>
                    <a:lnTlToBr>
                      <a:noFill/>
                    </a:lnTlToBr>
                    <a:lnBlToTr>
                      <a:noFill/>
                    </a:lnBlToTr>
                    <a:solidFill>
                      <a:srgbClr val="CCCCCC"/>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60</a:t>
                      </a:r>
                      <a:r>
                        <a:rPr kumimoji="0" lang="en-US" altLang="ja-JP" sz="1600" b="0" i="0" u="none" strike="noStrike" cap="none" normalizeH="0" baseline="0" smtClean="0">
                          <a:ln>
                            <a:noFill/>
                          </a:ln>
                          <a:solidFill>
                            <a:srgbClr val="000000"/>
                          </a:solidFill>
                          <a:effectLst/>
                          <a:latin typeface="Ubuntu" charset="0"/>
                          <a:ea typeface="ＭＳ Ｐゴシック" pitchFamily="50" charset="-128"/>
                        </a:rPr>
                        <a:t>°</a:t>
                      </a:r>
                      <a:r>
                        <a:rPr kumimoji="0" lang="en-US" altLang="ja-JP" sz="1600" b="0" i="0" u="none" strike="noStrike" cap="none" normalizeH="0" baseline="0" smtClean="0">
                          <a:ln>
                            <a:noFill/>
                          </a:ln>
                          <a:solidFill>
                            <a:srgbClr val="000000"/>
                          </a:solidFill>
                          <a:effectLst/>
                          <a:latin typeface="Symbol" pitchFamily="18" charset="2"/>
                          <a:ea typeface="ＭＳ Ｐゴシック" pitchFamily="50" charset="-128"/>
                        </a:rPr>
                        <a:t></a:t>
                      </a: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x48</a:t>
                      </a:r>
                      <a:r>
                        <a:rPr kumimoji="0" lang="en-US" altLang="ja-JP" sz="1600" b="0" i="0" u="none" strike="noStrike" cap="none" normalizeH="0" baseline="0" smtClean="0">
                          <a:ln>
                            <a:noFill/>
                          </a:ln>
                          <a:solidFill>
                            <a:srgbClr val="000000"/>
                          </a:solidFill>
                          <a:effectLst/>
                          <a:latin typeface="Ubuntu" charset="0"/>
                          <a:ea typeface="ＭＳ Ｐゴシック" pitchFamily="50" charset="-128"/>
                        </a:rPr>
                        <a:t>°</a:t>
                      </a:r>
                    </a:p>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(40</a:t>
                      </a:r>
                      <a:r>
                        <a:rPr kumimoji="0" lang="en-US" altLang="ja-JP" sz="1600" b="0" i="0" u="none" strike="noStrike" cap="none" normalizeH="0" baseline="0" smtClean="0">
                          <a:ln>
                            <a:noFill/>
                          </a:ln>
                          <a:solidFill>
                            <a:srgbClr val="000000"/>
                          </a:solidFill>
                          <a:effectLst/>
                          <a:latin typeface="Ubuntu" charset="0"/>
                          <a:ea typeface="ＭＳ Ｐゴシック" pitchFamily="50" charset="-128"/>
                        </a:rPr>
                        <a:t>°</a:t>
                      </a:r>
                      <a:r>
                        <a:rPr kumimoji="0" lang="en-US" altLang="ja-JP" sz="1600" b="0" i="0" u="none" strike="noStrike" cap="none" normalizeH="0" baseline="0" smtClean="0">
                          <a:ln>
                            <a:noFill/>
                          </a:ln>
                          <a:solidFill>
                            <a:srgbClr val="000000"/>
                          </a:solidFill>
                          <a:effectLst/>
                          <a:latin typeface="Symbol" pitchFamily="18" charset="2"/>
                          <a:ea typeface="ＭＳ Ｐゴシック" pitchFamily="50" charset="-128"/>
                        </a:rPr>
                        <a:t></a:t>
                      </a: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a:t>
                      </a:r>
                    </a:p>
                  </a:txBody>
                  <a:tcPr marL="81638" marR="81638" marT="172175" marB="42456" horzOverflow="overflow">
                    <a:lnL>
                      <a:noFill/>
                    </a:lnL>
                    <a:lnR>
                      <a:noFill/>
                    </a:lnR>
                    <a:lnT>
                      <a:noFill/>
                    </a:lnT>
                    <a:lnB>
                      <a:noFill/>
                    </a:lnB>
                    <a:lnTlToBr>
                      <a:noFill/>
                    </a:lnTlToBr>
                    <a:lnBlToTr>
                      <a:noFill/>
                    </a:lnBlToTr>
                    <a:solidFill>
                      <a:srgbClr val="CCCCCC"/>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0.07</a:t>
                      </a:r>
                      <a:r>
                        <a:rPr kumimoji="0" lang="en-US" altLang="ja-JP" sz="1600" b="0" i="0" u="none" strike="noStrike" cap="none" normalizeH="0" baseline="0" smtClean="0">
                          <a:ln>
                            <a:noFill/>
                          </a:ln>
                          <a:solidFill>
                            <a:srgbClr val="000000"/>
                          </a:solidFill>
                          <a:effectLst/>
                          <a:latin typeface="Ubuntu" charset="0"/>
                          <a:ea typeface="ＭＳ Ｐゴシック" pitchFamily="50" charset="-128"/>
                        </a:rPr>
                        <a:t>°</a:t>
                      </a:r>
                    </a:p>
                  </a:txBody>
                  <a:tcPr marL="81638" marR="81638" marT="172175" marB="42456" anchor="ctr" horzOverflow="overflow">
                    <a:lnL>
                      <a:noFill/>
                    </a:lnL>
                    <a:lnR>
                      <a:noFill/>
                    </a:lnR>
                    <a:lnT>
                      <a:noFill/>
                    </a:lnT>
                    <a:lnB>
                      <a:noFill/>
                    </a:lnB>
                    <a:lnTlToBr>
                      <a:noFill/>
                    </a:lnTlToBr>
                    <a:lnBlToTr>
                      <a:noFill/>
                    </a:lnBlToTr>
                    <a:solidFill>
                      <a:srgbClr val="CCCCCC"/>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400</a:t>
                      </a:r>
                    </a:p>
                  </a:txBody>
                  <a:tcPr marL="81638" marR="81638" marT="172175" marB="42456" anchor="ctr" horzOverflow="overflow">
                    <a:lnL>
                      <a:noFill/>
                    </a:lnL>
                    <a:lnR>
                      <a:noFill/>
                    </a:lnR>
                    <a:lnT>
                      <a:noFill/>
                    </a:lnT>
                    <a:lnB>
                      <a:noFill/>
                    </a:lnB>
                    <a:lnTlToBr>
                      <a:noFill/>
                    </a:lnTlToBr>
                    <a:lnBlToTr>
                      <a:noFill/>
                    </a:lnBlToTr>
                    <a:solidFill>
                      <a:srgbClr val="CCCCCC"/>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rPr>
                        <a:t>4.0x10</a:t>
                      </a:r>
                      <a:r>
                        <a:rPr kumimoji="0" lang="en-US" altLang="ja-JP" sz="1600" b="0" i="0" u="none" strike="noStrike" cap="none" normalizeH="0" baseline="38000" dirty="0" smtClean="0">
                          <a:ln>
                            <a:noFill/>
                          </a:ln>
                          <a:solidFill>
                            <a:srgbClr val="000000"/>
                          </a:solidFill>
                          <a:effectLst/>
                          <a:latin typeface="Arial" pitchFamily="34" charset="0"/>
                          <a:ea typeface="ＭＳ Ｐゴシック" pitchFamily="50" charset="-128"/>
                        </a:rPr>
                        <a:t>5</a:t>
                      </a:r>
                    </a:p>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rPr>
                        <a:t>(5.5x10</a:t>
                      </a:r>
                      <a:r>
                        <a:rPr kumimoji="0" lang="en-US" altLang="ja-JP" sz="1600" b="0" i="0" u="none" strike="noStrike" cap="none" normalizeH="0" baseline="38000" dirty="0" smtClean="0">
                          <a:ln>
                            <a:noFill/>
                          </a:ln>
                          <a:solidFill>
                            <a:srgbClr val="000000"/>
                          </a:solidFill>
                          <a:effectLst/>
                          <a:latin typeface="Arial" pitchFamily="34" charset="0"/>
                          <a:ea typeface="ＭＳ Ｐゴシック" pitchFamily="50" charset="-128"/>
                        </a:rPr>
                        <a:t>4</a:t>
                      </a:r>
                      <a:r>
                        <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rPr>
                        <a:t>)</a:t>
                      </a:r>
                    </a:p>
                  </a:txBody>
                  <a:tcPr marL="81638" marR="81638" marT="172175" marB="42456" horzOverflow="overflow">
                    <a:lnL>
                      <a:noFill/>
                    </a:lnL>
                    <a:lnR>
                      <a:noFill/>
                    </a:lnR>
                    <a:lnT>
                      <a:noFill/>
                    </a:lnT>
                    <a:lnB>
                      <a:noFill/>
                    </a:lnB>
                    <a:lnTlToBr>
                      <a:noFill/>
                    </a:lnTlToBr>
                    <a:lnBlToTr>
                      <a:noFill/>
                    </a:lnBlToTr>
                    <a:solidFill>
                      <a:srgbClr val="CCCCCC"/>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rPr>
                        <a:t>60,000</a:t>
                      </a:r>
                    </a:p>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rPr>
                        <a:t>(7000)</a:t>
                      </a:r>
                    </a:p>
                  </a:txBody>
                  <a:tcPr marL="81638" marR="81638" marT="172175" marB="42456" horzOverflow="overflow">
                    <a:lnL>
                      <a:noFill/>
                    </a:lnL>
                    <a:lnR>
                      <a:noFill/>
                    </a:lnR>
                    <a:lnT>
                      <a:noFill/>
                    </a:lnT>
                    <a:lnB>
                      <a:noFill/>
                    </a:lnB>
                    <a:lnTlToBr>
                      <a:noFill/>
                    </a:lnTlToBr>
                    <a:lnBlToTr>
                      <a:noFill/>
                    </a:lnBlToTr>
                    <a:solidFill>
                      <a:srgbClr val="CCCCCC"/>
                    </a:solidFill>
                  </a:tcPr>
                </a:tc>
              </a:tr>
              <a:tr h="986916">
                <a:tc>
                  <a:txBody>
                    <a:bodyPr/>
                    <a:lstStyle/>
                    <a:p>
                      <a:pPr marL="0" marR="0" lvl="0" indent="0" algn="l"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rPr>
                        <a:t>S-EUSO</a:t>
                      </a:r>
                    </a:p>
                    <a:p>
                      <a:pPr marL="0" marR="0" lvl="0" indent="0" algn="l" defTabSz="457200" rtl="0" eaLnBrk="1" fontAlgn="base" latinLnBrk="0" hangingPunct="0">
                        <a:lnSpc>
                          <a:spcPct val="76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rPr>
                        <a:t>(2025—) </a:t>
                      </a:r>
                    </a:p>
                  </a:txBody>
                  <a:tcPr marL="81638" marR="81638" marT="172175" marB="42456" horzOverflow="overflow">
                    <a:lnL>
                      <a:noFill/>
                    </a:lnL>
                    <a:lnR>
                      <a:noFill/>
                    </a:lnR>
                    <a:lnT>
                      <a:noFill/>
                    </a:lnT>
                    <a:lnB>
                      <a:noFill/>
                    </a:lnB>
                    <a:lnTlToBr>
                      <a:noFill/>
                    </a:lnTlToBr>
                    <a:lnBlToTr>
                      <a:noFill/>
                    </a:lnBlToTr>
                    <a:solidFill>
                      <a:srgbClr val="E6E6E6"/>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38</a:t>
                      </a:r>
                    </a:p>
                  </a:txBody>
                  <a:tcPr marL="81638" marR="81638" marT="172175" marB="42456" horzOverflow="overflow">
                    <a:lnL>
                      <a:noFill/>
                    </a:lnL>
                    <a:lnR>
                      <a:noFill/>
                    </a:lnR>
                    <a:lnT>
                      <a:noFill/>
                    </a:lnT>
                    <a:lnB>
                      <a:noFill/>
                    </a:lnB>
                    <a:lnTlToBr>
                      <a:noFill/>
                    </a:lnTlToBr>
                    <a:lnBlToTr>
                      <a:noFill/>
                    </a:lnBlToTr>
                    <a:solidFill>
                      <a:srgbClr val="E6E6E6"/>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50</a:t>
                      </a:r>
                      <a:r>
                        <a:rPr kumimoji="0" lang="en-US" altLang="ja-JP" sz="1600" b="0" i="0" u="none" strike="noStrike" cap="none" normalizeH="0" baseline="0" smtClean="0">
                          <a:ln>
                            <a:noFill/>
                          </a:ln>
                          <a:solidFill>
                            <a:srgbClr val="000000"/>
                          </a:solidFill>
                          <a:effectLst/>
                          <a:latin typeface="Ubuntu" charset="0"/>
                          <a:ea typeface="ＭＳ Ｐゴシック" pitchFamily="50" charset="-128"/>
                        </a:rPr>
                        <a:t>°</a:t>
                      </a:r>
                      <a:r>
                        <a:rPr kumimoji="0" lang="en-US" altLang="ja-JP" sz="1600" b="0" i="0" u="none" strike="noStrike" cap="none" normalizeH="0" baseline="0" smtClean="0">
                          <a:ln>
                            <a:noFill/>
                          </a:ln>
                          <a:solidFill>
                            <a:srgbClr val="000000"/>
                          </a:solidFill>
                          <a:effectLst/>
                          <a:latin typeface="Symbol" pitchFamily="18" charset="2"/>
                          <a:ea typeface="ＭＳ Ｐゴシック" pitchFamily="50" charset="-128"/>
                        </a:rPr>
                        <a:t></a:t>
                      </a:r>
                    </a:p>
                  </a:txBody>
                  <a:tcPr marL="81638" marR="81638" marT="172175" marB="42456" horzOverflow="overflow">
                    <a:lnL>
                      <a:noFill/>
                    </a:lnL>
                    <a:lnR>
                      <a:noFill/>
                    </a:lnR>
                    <a:lnT>
                      <a:noFill/>
                    </a:lnT>
                    <a:lnB>
                      <a:noFill/>
                    </a:lnB>
                    <a:lnTlToBr>
                      <a:noFill/>
                    </a:lnTlToBr>
                    <a:lnBlToTr>
                      <a:noFill/>
                    </a:lnBlToTr>
                    <a:solidFill>
                      <a:srgbClr val="E6E6E6"/>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0.04</a:t>
                      </a:r>
                      <a:r>
                        <a:rPr kumimoji="0" lang="en-US" altLang="ja-JP" sz="1600" b="0" i="0" u="none" strike="noStrike" cap="none" normalizeH="0" baseline="0" smtClean="0">
                          <a:ln>
                            <a:noFill/>
                          </a:ln>
                          <a:solidFill>
                            <a:srgbClr val="000000"/>
                          </a:solidFill>
                          <a:effectLst/>
                          <a:latin typeface="Ubuntu" charset="0"/>
                          <a:ea typeface="ＭＳ Ｐゴシック" pitchFamily="50" charset="-128"/>
                        </a:rPr>
                        <a:t>°</a:t>
                      </a:r>
                    </a:p>
                  </a:txBody>
                  <a:tcPr marL="81638" marR="81638" marT="172175" marB="42456" horzOverflow="overflow">
                    <a:lnL>
                      <a:noFill/>
                    </a:lnL>
                    <a:lnR>
                      <a:noFill/>
                    </a:lnR>
                    <a:lnT>
                      <a:noFill/>
                    </a:lnT>
                    <a:lnB>
                      <a:noFill/>
                    </a:lnB>
                    <a:lnTlToBr>
                      <a:noFill/>
                    </a:lnTlToBr>
                    <a:lnBlToTr>
                      <a:noFill/>
                    </a:lnBlToTr>
                    <a:solidFill>
                      <a:srgbClr val="E6E6E6"/>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smtClean="0">
                          <a:ln>
                            <a:noFill/>
                          </a:ln>
                          <a:solidFill>
                            <a:srgbClr val="000000"/>
                          </a:solidFill>
                          <a:effectLst/>
                          <a:latin typeface="Arial" pitchFamily="34" charset="0"/>
                          <a:ea typeface="ＭＳ Ｐゴシック" pitchFamily="50" charset="-128"/>
                        </a:rPr>
                        <a:t>~900 </a:t>
                      </a:r>
                    </a:p>
                  </a:txBody>
                  <a:tcPr marL="81638" marR="81638" marT="172175" marB="42456" horzOverflow="overflow">
                    <a:lnL>
                      <a:noFill/>
                    </a:lnL>
                    <a:lnR>
                      <a:noFill/>
                    </a:lnR>
                    <a:lnT>
                      <a:noFill/>
                    </a:lnT>
                    <a:lnB>
                      <a:noFill/>
                    </a:lnB>
                    <a:lnTlToBr>
                      <a:noFill/>
                    </a:lnTlToBr>
                    <a:lnBlToTr>
                      <a:noFill/>
                    </a:lnBlToTr>
                    <a:solidFill>
                      <a:srgbClr val="E6E6E6"/>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rPr>
                        <a:t>2.0x10</a:t>
                      </a:r>
                      <a:r>
                        <a:rPr kumimoji="0" lang="en-US" altLang="ja-JP" sz="1600" b="0" i="0" u="none" strike="noStrike" cap="none" normalizeH="0" baseline="38000" dirty="0" smtClean="0">
                          <a:ln>
                            <a:noFill/>
                          </a:ln>
                          <a:solidFill>
                            <a:srgbClr val="000000"/>
                          </a:solidFill>
                          <a:effectLst/>
                          <a:latin typeface="Arial" pitchFamily="34" charset="0"/>
                          <a:ea typeface="ＭＳ Ｐゴシック" pitchFamily="50" charset="-128"/>
                        </a:rPr>
                        <a:t>6</a:t>
                      </a:r>
                    </a:p>
                  </a:txBody>
                  <a:tcPr marL="81638" marR="81638" marT="172175" marB="42456" horzOverflow="overflow">
                    <a:lnL>
                      <a:noFill/>
                    </a:lnL>
                    <a:lnR>
                      <a:noFill/>
                    </a:lnR>
                    <a:lnT>
                      <a:noFill/>
                    </a:lnT>
                    <a:lnB>
                      <a:noFill/>
                    </a:lnB>
                    <a:lnTlToBr>
                      <a:noFill/>
                    </a:lnTlToBr>
                    <a:lnBlToTr>
                      <a:noFill/>
                    </a:lnBlToTr>
                    <a:solidFill>
                      <a:srgbClr val="E6E6E6"/>
                    </a:solidFill>
                  </a:tcPr>
                </a:tc>
                <a:tc>
                  <a:txBody>
                    <a:bodyPr/>
                    <a:lstStyle/>
                    <a:p>
                      <a:pPr marL="0" marR="0" lvl="0" indent="0" algn="r" defTabSz="457200" rtl="0" eaLnBrk="1" fontAlgn="base" latinLnBrk="0" hangingPunct="0">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ja-JP" sz="1600" b="0" i="0" u="none" strike="noStrike" cap="none" normalizeH="0" baseline="0" dirty="0" smtClean="0">
                          <a:ln>
                            <a:noFill/>
                          </a:ln>
                          <a:solidFill>
                            <a:srgbClr val="000000"/>
                          </a:solidFill>
                          <a:effectLst/>
                          <a:latin typeface="Arial" pitchFamily="34" charset="0"/>
                          <a:ea typeface="ＭＳ Ｐゴシック" pitchFamily="50" charset="-128"/>
                        </a:rPr>
                        <a:t>300,000</a:t>
                      </a:r>
                      <a:endParaRPr kumimoji="0" lang="en-US" altLang="ja-JP" sz="1600" b="0" i="0" u="none" strike="noStrike" cap="none" normalizeH="0" baseline="38000" dirty="0" smtClean="0">
                        <a:ln>
                          <a:noFill/>
                        </a:ln>
                        <a:solidFill>
                          <a:srgbClr val="000000"/>
                        </a:solidFill>
                        <a:effectLst/>
                        <a:latin typeface="Arial" pitchFamily="34" charset="0"/>
                        <a:ea typeface="ＭＳ Ｐゴシック" pitchFamily="50" charset="-128"/>
                      </a:endParaRPr>
                    </a:p>
                  </a:txBody>
                  <a:tcPr marL="81638" marR="81638" marT="172175" marB="42456" horzOverflow="overflow">
                    <a:lnL>
                      <a:noFill/>
                    </a:lnL>
                    <a:lnR>
                      <a:noFill/>
                    </a:lnR>
                    <a:lnT>
                      <a:noFill/>
                    </a:lnT>
                    <a:lnB>
                      <a:noFill/>
                    </a:lnB>
                    <a:lnTlToBr>
                      <a:noFill/>
                    </a:lnTlToBr>
                    <a:lnBlToTr>
                      <a:noFill/>
                    </a:lnBlToTr>
                    <a:solidFill>
                      <a:srgbClr val="E6E6E6"/>
                    </a:solidFill>
                  </a:tcPr>
                </a:tc>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1"/>
          <p:cNvSpPr>
            <a:spLocks noGrp="1"/>
          </p:cNvSpPr>
          <p:nvPr>
            <p:ph type="dt" sz="quarter" idx="10"/>
          </p:nvPr>
        </p:nvSpPr>
        <p:spPr/>
        <p:txBody>
          <a:bodyPr/>
          <a:lstStyle/>
          <a:p>
            <a:pPr>
              <a:defRPr/>
            </a:pPr>
            <a:r>
              <a:rPr lang="en-US" altLang="ja-JP"/>
              <a:t>3/23/01, 5/14/04</a:t>
            </a:r>
          </a:p>
        </p:txBody>
      </p:sp>
      <p:sp>
        <p:nvSpPr>
          <p:cNvPr id="5" name="フッター プレースホルダ 2"/>
          <p:cNvSpPr>
            <a:spLocks noGrp="1"/>
          </p:cNvSpPr>
          <p:nvPr>
            <p:ph type="ftr" sz="quarter" idx="11"/>
          </p:nvPr>
        </p:nvSpPr>
        <p:spPr/>
        <p:txBody>
          <a:bodyPr/>
          <a:lstStyle/>
          <a:p>
            <a:pPr>
              <a:defRPr/>
            </a:pPr>
            <a:r>
              <a:rPr lang="en-US" altLang="ja-JP"/>
              <a:t>Space Assembly &amp; Deployment </a:t>
            </a:r>
          </a:p>
        </p:txBody>
      </p:sp>
      <p:pic>
        <p:nvPicPr>
          <p:cNvPr id="65540" name="Picture 3" descr="A B f teleimg3-flip.jpg                                        001242F5Mac HD Hsv_1                   B94D810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5541" name="Text Box 4"/>
          <p:cNvSpPr txBox="1">
            <a:spLocks noChangeArrowheads="1"/>
          </p:cNvSpPr>
          <p:nvPr/>
        </p:nvSpPr>
        <p:spPr bwMode="auto">
          <a:xfrm>
            <a:off x="5964238" y="228600"/>
            <a:ext cx="3179762" cy="457200"/>
          </a:xfrm>
          <a:prstGeom prst="rect">
            <a:avLst/>
          </a:prstGeom>
          <a:noFill/>
          <a:ln w="9525">
            <a:noFill/>
            <a:miter lim="800000"/>
            <a:headEnd/>
            <a:tailEnd/>
          </a:ln>
        </p:spPr>
        <p:txBody>
          <a:bodyPr>
            <a:spAutoFit/>
          </a:bodyPr>
          <a:lstStyle/>
          <a:p>
            <a:r>
              <a:rPr lang="en-US" altLang="ja-JP">
                <a:solidFill>
                  <a:schemeClr val="hlink"/>
                </a:solidFill>
                <a:latin typeface="Times" pitchFamily="18" charset="0"/>
              </a:rPr>
              <a:t>Old Multi-OWL1996</a:t>
            </a:r>
            <a:endParaRPr lang="en-US" altLang="ja-JP">
              <a:latin typeface="Times"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quarter" idx="10"/>
          </p:nvPr>
        </p:nvSpPr>
        <p:spPr/>
        <p:txBody>
          <a:bodyPr/>
          <a:lstStyle/>
          <a:p>
            <a:pPr>
              <a:defRPr/>
            </a:pPr>
            <a:r>
              <a:rPr lang="en-US" altLang="ja-JP"/>
              <a:t>3/23/01, 5/14/04</a:t>
            </a:r>
          </a:p>
        </p:txBody>
      </p:sp>
      <p:sp>
        <p:nvSpPr>
          <p:cNvPr id="5" name="フッター プレースホルダ 4"/>
          <p:cNvSpPr>
            <a:spLocks noGrp="1"/>
          </p:cNvSpPr>
          <p:nvPr>
            <p:ph type="ftr" sz="quarter" idx="11"/>
          </p:nvPr>
        </p:nvSpPr>
        <p:spPr/>
        <p:txBody>
          <a:bodyPr/>
          <a:lstStyle/>
          <a:p>
            <a:pPr>
              <a:defRPr/>
            </a:pPr>
            <a:r>
              <a:rPr lang="en-US" altLang="ja-JP"/>
              <a:t>Space Assembly &amp; Deployment </a:t>
            </a:r>
          </a:p>
        </p:txBody>
      </p:sp>
      <p:sp>
        <p:nvSpPr>
          <p:cNvPr id="103426" name="Rectangle 2"/>
          <p:cNvSpPr>
            <a:spLocks noGrp="1" noChangeArrowheads="1"/>
          </p:cNvSpPr>
          <p:nvPr>
            <p:ph type="ctrTitle"/>
          </p:nvPr>
        </p:nvSpPr>
        <p:spPr>
          <a:xfrm>
            <a:off x="762000" y="457200"/>
            <a:ext cx="7772400" cy="1143000"/>
          </a:xfrm>
        </p:spPr>
        <p:txBody>
          <a:bodyPr rtlCol="0">
            <a:normAutofit fontScale="90000"/>
          </a:bodyPr>
          <a:lstStyle/>
          <a:p>
            <a:pPr fontAlgn="auto">
              <a:spcAft>
                <a:spcPts val="0"/>
              </a:spcAft>
              <a:defRPr/>
            </a:pPr>
            <a:r>
              <a:rPr lang="en-US" altLang="ja-JP">
                <a:latin typeface="Arial Narrow" pitchFamily="34" charset="0"/>
              </a:rPr>
              <a:t>Multi-units and/or multi-fleet</a:t>
            </a:r>
            <a:br>
              <a:rPr lang="en-US" altLang="ja-JP">
                <a:latin typeface="Arial Narrow" pitchFamily="34" charset="0"/>
              </a:rPr>
            </a:br>
            <a:r>
              <a:rPr lang="en-US" altLang="ja-JP">
                <a:latin typeface="Arial Narrow" pitchFamily="34" charset="0"/>
              </a:rPr>
              <a:t>2 x 3 makes 6 times</a:t>
            </a:r>
            <a:endParaRPr lang="en-US" altLang="ja-JP"/>
          </a:p>
        </p:txBody>
      </p:sp>
      <p:pic>
        <p:nvPicPr>
          <p:cNvPr id="66565" name="Picture 6" descr="Microsoft Word 42.pict                                         00013E31Mac HD Hsv_1                   B94D64E9:"/>
          <p:cNvPicPr>
            <a:picLocks noChangeAspect="1" noChangeArrowheads="1"/>
          </p:cNvPicPr>
          <p:nvPr/>
        </p:nvPicPr>
        <p:blipFill>
          <a:blip r:embed="rId2" cstate="print"/>
          <a:srcRect/>
          <a:stretch>
            <a:fillRect/>
          </a:stretch>
        </p:blipFill>
        <p:spPr bwMode="auto">
          <a:xfrm>
            <a:off x="1295400" y="2209800"/>
            <a:ext cx="6515100" cy="2887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予備</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148320" y="110893"/>
            <a:ext cx="5562720" cy="433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p>
            <a:pPr hangingPunct="0">
              <a:lnSpc>
                <a:spcPct val="93000"/>
              </a:lnSpc>
              <a:spcBef>
                <a:spcPct val="50000"/>
              </a:spcBef>
              <a:buClr>
                <a:srgbClr val="000000"/>
              </a:buClr>
              <a:buSzPct val="100000"/>
              <a:buFont typeface="Times New Roman" pitchFamily="18" charset="0"/>
              <a:buNone/>
            </a:pPr>
            <a:r>
              <a:rPr lang="en-US" altLang="ja-JP" sz="2400">
                <a:solidFill>
                  <a:srgbClr val="FF0000"/>
                </a:solidFill>
                <a:latin typeface="Arial Rounded MT Bold" pitchFamily="34" charset="0"/>
                <a:cs typeface="Arial" pitchFamily="34" charset="0"/>
              </a:rPr>
              <a:t>Individual source identification</a:t>
            </a:r>
          </a:p>
        </p:txBody>
      </p:sp>
      <p:grpSp>
        <p:nvGrpSpPr>
          <p:cNvPr id="48131" name="Group 7"/>
          <p:cNvGrpSpPr>
            <a:grpSpLocks/>
          </p:cNvGrpSpPr>
          <p:nvPr/>
        </p:nvGrpSpPr>
        <p:grpSpPr bwMode="auto">
          <a:xfrm>
            <a:off x="3961440" y="761841"/>
            <a:ext cx="4965120" cy="5867176"/>
            <a:chOff x="1162072" y="839964"/>
            <a:chExt cx="5474339" cy="6467722"/>
          </a:xfrm>
        </p:grpSpPr>
        <p:pic>
          <p:nvPicPr>
            <p:cNvPr id="48171" name="Picture 4" descr="Slide34b.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62072" y="839964"/>
              <a:ext cx="5474339" cy="6467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72" name="Rectangle 6"/>
            <p:cNvSpPr>
              <a:spLocks noChangeArrowheads="1"/>
            </p:cNvSpPr>
            <p:nvPr/>
          </p:nvSpPr>
          <p:spPr bwMode="auto">
            <a:xfrm>
              <a:off x="1306512" y="2179637"/>
              <a:ext cx="1295400" cy="32766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hangingPunct="0">
                <a:lnSpc>
                  <a:spcPct val="93000"/>
                </a:lnSpc>
                <a:buClr>
                  <a:srgbClr val="000000"/>
                </a:buClr>
                <a:buSzPct val="100000"/>
                <a:buFont typeface="Times New Roman" pitchFamily="18" charset="0"/>
                <a:buNone/>
              </a:pPr>
              <a:endParaRPr lang="en-US" altLang="ja-JP" sz="1600"/>
            </a:p>
          </p:txBody>
        </p:sp>
      </p:grpSp>
      <p:sp>
        <p:nvSpPr>
          <p:cNvPr id="48132" name="TextBox 9"/>
          <p:cNvSpPr txBox="1">
            <a:spLocks noChangeArrowheads="1"/>
          </p:cNvSpPr>
          <p:nvPr/>
        </p:nvSpPr>
        <p:spPr bwMode="auto">
          <a:xfrm>
            <a:off x="5124961" y="784883"/>
            <a:ext cx="1329495" cy="29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n-US" altLang="ja-JP" sz="1500" b="1">
                <a:solidFill>
                  <a:srgbClr val="0000FF"/>
                </a:solidFill>
              </a:rPr>
              <a:t>HALO BORDER</a:t>
            </a:r>
          </a:p>
        </p:txBody>
      </p:sp>
      <p:sp>
        <p:nvSpPr>
          <p:cNvPr id="48133" name="TextBox 10"/>
          <p:cNvSpPr txBox="1">
            <a:spLocks noChangeArrowheads="1"/>
          </p:cNvSpPr>
          <p:nvPr/>
        </p:nvSpPr>
        <p:spPr bwMode="auto">
          <a:xfrm>
            <a:off x="5124961" y="3567255"/>
            <a:ext cx="1280187" cy="29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n-US" altLang="ja-JP" sz="1500" b="1">
                <a:solidFill>
                  <a:srgbClr val="0000FF"/>
                </a:solidFill>
              </a:rPr>
              <a:t>SOLAR CIRCLE</a:t>
            </a:r>
          </a:p>
        </p:txBody>
      </p:sp>
      <p:sp>
        <p:nvSpPr>
          <p:cNvPr id="48134" name="TextBox 5"/>
          <p:cNvSpPr txBox="1">
            <a:spLocks noChangeArrowheads="1"/>
          </p:cNvSpPr>
          <p:nvPr/>
        </p:nvSpPr>
        <p:spPr bwMode="auto">
          <a:xfrm>
            <a:off x="7799294" y="871292"/>
            <a:ext cx="1156066" cy="206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gn="r" hangingPunct="0">
              <a:lnSpc>
                <a:spcPct val="93000"/>
              </a:lnSpc>
              <a:buClr>
                <a:srgbClr val="000000"/>
              </a:buClr>
              <a:buSzPct val="100000"/>
              <a:buFont typeface="Times New Roman" pitchFamily="18" charset="0"/>
              <a:buNone/>
            </a:pPr>
            <a:r>
              <a:rPr lang="en-US" altLang="ja-JP" sz="800"/>
              <a:t>G. Medina-Tanco, 2009</a:t>
            </a:r>
          </a:p>
        </p:txBody>
      </p:sp>
      <p:grpSp>
        <p:nvGrpSpPr>
          <p:cNvPr id="48135" name="Group 2"/>
          <p:cNvGrpSpPr>
            <a:grpSpLocks/>
          </p:cNvGrpSpPr>
          <p:nvPr/>
        </p:nvGrpSpPr>
        <p:grpSpPr bwMode="auto">
          <a:xfrm>
            <a:off x="178561" y="2046455"/>
            <a:ext cx="4255200" cy="2949430"/>
            <a:chOff x="425450" y="833438"/>
            <a:chExt cx="7650163" cy="5775325"/>
          </a:xfrm>
        </p:grpSpPr>
        <p:sp>
          <p:nvSpPr>
            <p:cNvPr id="48142" name="Oval 6"/>
            <p:cNvSpPr>
              <a:spLocks noChangeArrowheads="1"/>
            </p:cNvSpPr>
            <p:nvPr/>
          </p:nvSpPr>
          <p:spPr bwMode="auto">
            <a:xfrm>
              <a:off x="425450" y="2957513"/>
              <a:ext cx="5829300" cy="3651250"/>
            </a:xfrm>
            <a:prstGeom prst="ellipse">
              <a:avLst/>
            </a:prstGeom>
            <a:solidFill>
              <a:srgbClr val="4F81BD">
                <a:alpha val="25882"/>
              </a:srgbClr>
            </a:solidFill>
            <a:ln w="25560">
              <a:solidFill>
                <a:srgbClr val="385D8A"/>
              </a:solidFill>
              <a:miter lim="800000"/>
              <a:headEnd/>
              <a:tailEnd/>
            </a:ln>
          </p:spPr>
          <p:txBody>
            <a:bodyPr wrap="none" lIns="82945" tIns="41473" rIns="82945" bIns="41473" anchor="ctr"/>
            <a:lstStyle/>
            <a:p>
              <a:pPr hangingPunct="0">
                <a:lnSpc>
                  <a:spcPct val="93000"/>
                </a:lnSpc>
                <a:buClr>
                  <a:srgbClr val="000000"/>
                </a:buClr>
                <a:buSzPct val="100000"/>
                <a:buFont typeface="Times New Roman" pitchFamily="18" charset="0"/>
                <a:buNone/>
              </a:pPr>
              <a:endParaRPr lang="es-ES_tradnl" altLang="ja-JP" sz="1500"/>
            </a:p>
          </p:txBody>
        </p:sp>
        <p:sp>
          <p:nvSpPr>
            <p:cNvPr id="48143" name="Oval 1"/>
            <p:cNvSpPr>
              <a:spLocks noChangeArrowheads="1"/>
            </p:cNvSpPr>
            <p:nvPr/>
          </p:nvSpPr>
          <p:spPr bwMode="auto">
            <a:xfrm>
              <a:off x="1371600" y="4275138"/>
              <a:ext cx="3886200" cy="1211262"/>
            </a:xfrm>
            <a:prstGeom prst="ellipse">
              <a:avLst/>
            </a:prstGeom>
            <a:solidFill>
              <a:srgbClr val="4F81BD"/>
            </a:solidFill>
            <a:ln w="63360">
              <a:solidFill>
                <a:srgbClr val="33CCCC"/>
              </a:solidFill>
              <a:miter lim="800000"/>
              <a:headEnd/>
              <a:tailEnd/>
            </a:ln>
          </p:spPr>
          <p:txBody>
            <a:bodyPr wrap="none" lIns="82945" tIns="41473" rIns="82945" bIns="41473" anchor="ctr"/>
            <a:lstStyle/>
            <a:p>
              <a:pPr hangingPunct="0">
                <a:lnSpc>
                  <a:spcPct val="93000"/>
                </a:lnSpc>
                <a:buClr>
                  <a:srgbClr val="000000"/>
                </a:buClr>
                <a:buSzPct val="100000"/>
                <a:buFont typeface="Times New Roman" pitchFamily="18" charset="0"/>
                <a:buNone/>
              </a:pPr>
              <a:endParaRPr lang="es-ES_tradnl" altLang="ja-JP" sz="1500"/>
            </a:p>
          </p:txBody>
        </p:sp>
        <p:sp>
          <p:nvSpPr>
            <p:cNvPr id="48144" name="Oval 2"/>
            <p:cNvSpPr>
              <a:spLocks noChangeArrowheads="1"/>
            </p:cNvSpPr>
            <p:nvPr/>
          </p:nvSpPr>
          <p:spPr bwMode="auto">
            <a:xfrm>
              <a:off x="3146425" y="4587875"/>
              <a:ext cx="336550" cy="242888"/>
            </a:xfrm>
            <a:prstGeom prst="ellipse">
              <a:avLst/>
            </a:prstGeom>
            <a:solidFill>
              <a:srgbClr val="376092"/>
            </a:solidFill>
            <a:ln w="38160">
              <a:solidFill>
                <a:srgbClr val="376092"/>
              </a:solidFill>
              <a:miter lim="800000"/>
              <a:headEnd/>
              <a:tailEnd/>
            </a:ln>
          </p:spPr>
          <p:txBody>
            <a:bodyPr wrap="none" lIns="82945" tIns="41473" rIns="82945" bIns="41473" anchor="ctr"/>
            <a:lstStyle/>
            <a:p>
              <a:pPr hangingPunct="0">
                <a:lnSpc>
                  <a:spcPct val="93000"/>
                </a:lnSpc>
                <a:buClr>
                  <a:srgbClr val="000000"/>
                </a:buClr>
                <a:buSzPct val="100000"/>
                <a:buFont typeface="Times New Roman" pitchFamily="18" charset="0"/>
                <a:buNone/>
              </a:pPr>
              <a:endParaRPr lang="es-ES_tradnl" altLang="ja-JP" sz="1500"/>
            </a:p>
          </p:txBody>
        </p:sp>
        <p:sp>
          <p:nvSpPr>
            <p:cNvPr id="48145" name="AutoShape 3"/>
            <p:cNvSpPr>
              <a:spLocks noChangeArrowheads="1"/>
            </p:cNvSpPr>
            <p:nvPr/>
          </p:nvSpPr>
          <p:spPr bwMode="auto">
            <a:xfrm rot="-5100000">
              <a:off x="3163888" y="4516437"/>
              <a:ext cx="242888" cy="481013"/>
            </a:xfrm>
            <a:prstGeom prst="moon">
              <a:avLst>
                <a:gd name="adj" fmla="val 50000"/>
              </a:avLst>
            </a:prstGeom>
            <a:solidFill>
              <a:srgbClr val="4F81BD"/>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945" tIns="41473" rIns="82945" bIns="41473" anchor="ctr"/>
            <a:lstStyle/>
            <a:p>
              <a:pPr hangingPunct="0">
                <a:lnSpc>
                  <a:spcPct val="93000"/>
                </a:lnSpc>
                <a:buClr>
                  <a:srgbClr val="000000"/>
                </a:buClr>
                <a:buSzPct val="100000"/>
                <a:buFont typeface="Times New Roman" pitchFamily="18" charset="0"/>
                <a:buNone/>
              </a:pPr>
              <a:endParaRPr lang="es-ES_tradnl" altLang="ja-JP" sz="1500"/>
            </a:p>
          </p:txBody>
        </p:sp>
        <p:sp>
          <p:nvSpPr>
            <p:cNvPr id="48146" name="Oval 7"/>
            <p:cNvSpPr>
              <a:spLocks noChangeArrowheads="1"/>
            </p:cNvSpPr>
            <p:nvPr/>
          </p:nvSpPr>
          <p:spPr bwMode="auto">
            <a:xfrm>
              <a:off x="1371600" y="4038600"/>
              <a:ext cx="3886200" cy="1212850"/>
            </a:xfrm>
            <a:prstGeom prst="ellipse">
              <a:avLst/>
            </a:prstGeom>
            <a:solidFill>
              <a:srgbClr val="4F81BD">
                <a:alpha val="43137"/>
              </a:srgbClr>
            </a:solidFill>
            <a:ln w="63360">
              <a:solidFill>
                <a:srgbClr val="33CCCC"/>
              </a:solidFill>
              <a:miter lim="800000"/>
              <a:headEnd/>
              <a:tailEnd/>
            </a:ln>
          </p:spPr>
          <p:txBody>
            <a:bodyPr wrap="none" lIns="82945" tIns="41473" rIns="82945" bIns="41473" anchor="ctr"/>
            <a:lstStyle/>
            <a:p>
              <a:pPr hangingPunct="0">
                <a:lnSpc>
                  <a:spcPct val="93000"/>
                </a:lnSpc>
                <a:buClr>
                  <a:srgbClr val="000000"/>
                </a:buClr>
                <a:buSzPct val="100000"/>
                <a:buFont typeface="Times New Roman" pitchFamily="18" charset="0"/>
                <a:buNone/>
              </a:pPr>
              <a:endParaRPr lang="es-ES_tradnl" altLang="ja-JP" sz="1500"/>
            </a:p>
          </p:txBody>
        </p:sp>
        <p:sp>
          <p:nvSpPr>
            <p:cNvPr id="48147" name="AutoShape 9"/>
            <p:cNvSpPr>
              <a:spLocks/>
            </p:cNvSpPr>
            <p:nvPr/>
          </p:nvSpPr>
          <p:spPr bwMode="auto">
            <a:xfrm>
              <a:off x="3960813" y="1371600"/>
              <a:ext cx="3581400" cy="3275013"/>
            </a:xfrm>
            <a:custGeom>
              <a:avLst/>
              <a:gdLst>
                <a:gd name="T0" fmla="*/ 2147483647 w 2002536"/>
                <a:gd name="T1" fmla="*/ 0 h 1822192"/>
                <a:gd name="T2" fmla="*/ 2147483647 w 2002536"/>
                <a:gd name="T3" fmla="*/ 2147483647 h 1822192"/>
                <a:gd name="T4" fmla="*/ 2147483647 w 2002536"/>
                <a:gd name="T5" fmla="*/ 2147483647 h 1822192"/>
                <a:gd name="T6" fmla="*/ 2147483647 w 2002536"/>
                <a:gd name="T7" fmla="*/ 2147483647 h 1822192"/>
                <a:gd name="T8" fmla="*/ 2147483647 w 2002536"/>
                <a:gd name="T9" fmla="*/ 2147483647 h 1822192"/>
                <a:gd name="T10" fmla="*/ 2147483647 w 2002536"/>
                <a:gd name="T11" fmla="*/ 2147483647 h 1822192"/>
                <a:gd name="T12" fmla="*/ 2147483647 w 2002536"/>
                <a:gd name="T13" fmla="*/ 2147483647 h 1822192"/>
                <a:gd name="T14" fmla="*/ 2147483647 w 2002536"/>
                <a:gd name="T15" fmla="*/ 2147483647 h 1822192"/>
                <a:gd name="T16" fmla="*/ 2147483647 w 2002536"/>
                <a:gd name="T17" fmla="*/ 2147483647 h 1822192"/>
                <a:gd name="T18" fmla="*/ 2147483647 w 2002536"/>
                <a:gd name="T19" fmla="*/ 2147483647 h 1822192"/>
                <a:gd name="T20" fmla="*/ 2147483647 w 2002536"/>
                <a:gd name="T21" fmla="*/ 2147483647 h 1822192"/>
                <a:gd name="T22" fmla="*/ 2147483647 w 2002536"/>
                <a:gd name="T23" fmla="*/ 2147483647 h 1822192"/>
                <a:gd name="T24" fmla="*/ 2147483647 w 2002536"/>
                <a:gd name="T25" fmla="*/ 2147483647 h 1822192"/>
                <a:gd name="T26" fmla="*/ 2147483647 w 2002536"/>
                <a:gd name="T27" fmla="*/ 2147483647 h 1822192"/>
                <a:gd name="T28" fmla="*/ 2147483647 w 2002536"/>
                <a:gd name="T29" fmla="*/ 2147483647 h 1822192"/>
                <a:gd name="T30" fmla="*/ 2147483647 w 2002536"/>
                <a:gd name="T31" fmla="*/ 2147483647 h 1822192"/>
                <a:gd name="T32" fmla="*/ 2147483647 w 2002536"/>
                <a:gd name="T33" fmla="*/ 2147483647 h 1822192"/>
                <a:gd name="T34" fmla="*/ 2147483647 w 2002536"/>
                <a:gd name="T35" fmla="*/ 2147483647 h 1822192"/>
                <a:gd name="T36" fmla="*/ 2147483647 w 2002536"/>
                <a:gd name="T37" fmla="*/ 2147483647 h 1822192"/>
                <a:gd name="T38" fmla="*/ 2147483647 w 2002536"/>
                <a:gd name="T39" fmla="*/ 2147483647 h 1822192"/>
                <a:gd name="T40" fmla="*/ 2147483647 w 2002536"/>
                <a:gd name="T41" fmla="*/ 2147483647 h 1822192"/>
                <a:gd name="T42" fmla="*/ 2147483647 w 2002536"/>
                <a:gd name="T43" fmla="*/ 2147483647 h 1822192"/>
                <a:gd name="T44" fmla="*/ 2147483647 w 2002536"/>
                <a:gd name="T45" fmla="*/ 2147483647 h 1822192"/>
                <a:gd name="T46" fmla="*/ 2147483647 w 2002536"/>
                <a:gd name="T47" fmla="*/ 2147483647 h 1822192"/>
                <a:gd name="T48" fmla="*/ 2147483647 w 2002536"/>
                <a:gd name="T49" fmla="*/ 2147483647 h 1822192"/>
                <a:gd name="T50" fmla="*/ 2147483647 w 2002536"/>
                <a:gd name="T51" fmla="*/ 2147483647 h 1822192"/>
                <a:gd name="T52" fmla="*/ 2147483647 w 2002536"/>
                <a:gd name="T53" fmla="*/ 2147483647 h 1822192"/>
                <a:gd name="T54" fmla="*/ 2147483647 w 2002536"/>
                <a:gd name="T55" fmla="*/ 2147483647 h 1822192"/>
                <a:gd name="T56" fmla="*/ 2147483647 w 2002536"/>
                <a:gd name="T57" fmla="*/ 2147483647 h 1822192"/>
                <a:gd name="T58" fmla="*/ 2147483647 w 2002536"/>
                <a:gd name="T59" fmla="*/ 2147483647 h 1822192"/>
                <a:gd name="T60" fmla="*/ 2147483647 w 2002536"/>
                <a:gd name="T61" fmla="*/ 2147483647 h 1822192"/>
                <a:gd name="T62" fmla="*/ 2147483647 w 2002536"/>
                <a:gd name="T63" fmla="*/ 2147483647 h 1822192"/>
                <a:gd name="T64" fmla="*/ 2147483647 w 2002536"/>
                <a:gd name="T65" fmla="*/ 2147483647 h 1822192"/>
                <a:gd name="T66" fmla="*/ 2147483647 w 2002536"/>
                <a:gd name="T67" fmla="*/ 2147483647 h 1822192"/>
                <a:gd name="T68" fmla="*/ 2147483647 w 2002536"/>
                <a:gd name="T69" fmla="*/ 2147483647 h 1822192"/>
                <a:gd name="T70" fmla="*/ 2147483647 w 2002536"/>
                <a:gd name="T71" fmla="*/ 2147483647 h 1822192"/>
                <a:gd name="T72" fmla="*/ 2147483647 w 2002536"/>
                <a:gd name="T73" fmla="*/ 2147483647 h 1822192"/>
                <a:gd name="T74" fmla="*/ 2147483647 w 2002536"/>
                <a:gd name="T75" fmla="*/ 2147483647 h 1822192"/>
                <a:gd name="T76" fmla="*/ 2147483647 w 2002536"/>
                <a:gd name="T77" fmla="*/ 2147483647 h 1822192"/>
                <a:gd name="T78" fmla="*/ 2147483647 w 2002536"/>
                <a:gd name="T79" fmla="*/ 2147483647 h 1822192"/>
                <a:gd name="T80" fmla="*/ 2147483647 w 2002536"/>
                <a:gd name="T81" fmla="*/ 2147483647 h 1822192"/>
                <a:gd name="T82" fmla="*/ 2147483647 w 2002536"/>
                <a:gd name="T83" fmla="*/ 2147483647 h 1822192"/>
                <a:gd name="T84" fmla="*/ 2147483647 w 2002536"/>
                <a:gd name="T85" fmla="*/ 2147483647 h 1822192"/>
                <a:gd name="T86" fmla="*/ 2147483647 w 2002536"/>
                <a:gd name="T87" fmla="*/ 2147483647 h 1822192"/>
                <a:gd name="T88" fmla="*/ 2147483647 w 2002536"/>
                <a:gd name="T89" fmla="*/ 2147483647 h 1822192"/>
                <a:gd name="T90" fmla="*/ 2147483647 w 2002536"/>
                <a:gd name="T91" fmla="*/ 2147483647 h 1822192"/>
                <a:gd name="T92" fmla="*/ 2147483647 w 2002536"/>
                <a:gd name="T93" fmla="*/ 2147483647 h 1822192"/>
                <a:gd name="T94" fmla="*/ 2147483647 w 2002536"/>
                <a:gd name="T95" fmla="*/ 2147483647 h 1822192"/>
                <a:gd name="T96" fmla="*/ 2147483647 w 2002536"/>
                <a:gd name="T97" fmla="*/ 2147483647 h 1822192"/>
                <a:gd name="T98" fmla="*/ 0 w 2002536"/>
                <a:gd name="T99" fmla="*/ 2147483647 h 1822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2536"/>
                <a:gd name="T151" fmla="*/ 0 h 1822192"/>
                <a:gd name="T152" fmla="*/ 2002536 w 2002536"/>
                <a:gd name="T153" fmla="*/ 1822192 h 18221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2536" h="1822192">
                  <a:moveTo>
                    <a:pt x="2002536" y="0"/>
                  </a:moveTo>
                  <a:cubicBezTo>
                    <a:pt x="1996440" y="21336"/>
                    <a:pt x="1990624" y="42754"/>
                    <a:pt x="1984248" y="64008"/>
                  </a:cubicBezTo>
                  <a:cubicBezTo>
                    <a:pt x="1981478" y="73240"/>
                    <a:pt x="1979886" y="83071"/>
                    <a:pt x="1975104" y="91440"/>
                  </a:cubicBezTo>
                  <a:cubicBezTo>
                    <a:pt x="1967543" y="104672"/>
                    <a:pt x="1956816" y="115824"/>
                    <a:pt x="1947672" y="128016"/>
                  </a:cubicBezTo>
                  <a:cubicBezTo>
                    <a:pt x="1944624" y="137160"/>
                    <a:pt x="1943875" y="147428"/>
                    <a:pt x="1938528" y="155448"/>
                  </a:cubicBezTo>
                  <a:cubicBezTo>
                    <a:pt x="1931355" y="166208"/>
                    <a:pt x="1919687" y="173215"/>
                    <a:pt x="1911096" y="182880"/>
                  </a:cubicBezTo>
                  <a:cubicBezTo>
                    <a:pt x="1895280" y="200673"/>
                    <a:pt x="1881192" y="219951"/>
                    <a:pt x="1865376" y="237744"/>
                  </a:cubicBezTo>
                  <a:cubicBezTo>
                    <a:pt x="1854654" y="249807"/>
                    <a:pt x="1827899" y="277668"/>
                    <a:pt x="1810512" y="283464"/>
                  </a:cubicBezTo>
                  <a:cubicBezTo>
                    <a:pt x="1792923" y="289327"/>
                    <a:pt x="1773828" y="288972"/>
                    <a:pt x="1755648" y="292608"/>
                  </a:cubicBezTo>
                  <a:cubicBezTo>
                    <a:pt x="1743325" y="295073"/>
                    <a:pt x="1731109" y="298141"/>
                    <a:pt x="1719072" y="301752"/>
                  </a:cubicBezTo>
                  <a:cubicBezTo>
                    <a:pt x="1686253" y="311598"/>
                    <a:pt x="1661736" y="316141"/>
                    <a:pt x="1636776" y="338328"/>
                  </a:cubicBezTo>
                  <a:cubicBezTo>
                    <a:pt x="1599546" y="371421"/>
                    <a:pt x="1585463" y="384225"/>
                    <a:pt x="1563624" y="420624"/>
                  </a:cubicBezTo>
                  <a:cubicBezTo>
                    <a:pt x="1541838" y="456934"/>
                    <a:pt x="1499616" y="530352"/>
                    <a:pt x="1499616" y="530352"/>
                  </a:cubicBezTo>
                  <a:cubicBezTo>
                    <a:pt x="1493520" y="554736"/>
                    <a:pt x="1486257" y="578858"/>
                    <a:pt x="1481328" y="603504"/>
                  </a:cubicBezTo>
                  <a:cubicBezTo>
                    <a:pt x="1478280" y="618744"/>
                    <a:pt x="1475953" y="634146"/>
                    <a:pt x="1472184" y="649224"/>
                  </a:cubicBezTo>
                  <a:cubicBezTo>
                    <a:pt x="1469846" y="658575"/>
                    <a:pt x="1468642" y="668813"/>
                    <a:pt x="1463040" y="676656"/>
                  </a:cubicBezTo>
                  <a:cubicBezTo>
                    <a:pt x="1453018" y="690686"/>
                    <a:pt x="1437818" y="700256"/>
                    <a:pt x="1426464" y="713232"/>
                  </a:cubicBezTo>
                  <a:cubicBezTo>
                    <a:pt x="1416428" y="724701"/>
                    <a:pt x="1407890" y="737407"/>
                    <a:pt x="1399032" y="749808"/>
                  </a:cubicBezTo>
                  <a:cubicBezTo>
                    <a:pt x="1392644" y="758751"/>
                    <a:pt x="1386196" y="767698"/>
                    <a:pt x="1380744" y="777240"/>
                  </a:cubicBezTo>
                  <a:cubicBezTo>
                    <a:pt x="1373981" y="789075"/>
                    <a:pt x="1371182" y="803344"/>
                    <a:pt x="1362456" y="813816"/>
                  </a:cubicBezTo>
                  <a:cubicBezTo>
                    <a:pt x="1355421" y="822259"/>
                    <a:pt x="1344168" y="826008"/>
                    <a:pt x="1335024" y="832104"/>
                  </a:cubicBezTo>
                  <a:cubicBezTo>
                    <a:pt x="1321530" y="852346"/>
                    <a:pt x="1310426" y="872887"/>
                    <a:pt x="1289304" y="886968"/>
                  </a:cubicBezTo>
                  <a:cubicBezTo>
                    <a:pt x="1281284" y="892315"/>
                    <a:pt x="1271323" y="894222"/>
                    <a:pt x="1261872" y="896112"/>
                  </a:cubicBezTo>
                  <a:cubicBezTo>
                    <a:pt x="1175535" y="913379"/>
                    <a:pt x="1224539" y="896328"/>
                    <a:pt x="1161288" y="914400"/>
                  </a:cubicBezTo>
                  <a:cubicBezTo>
                    <a:pt x="1102286" y="931258"/>
                    <a:pt x="1166318" y="916457"/>
                    <a:pt x="1078992" y="960120"/>
                  </a:cubicBezTo>
                  <a:cubicBezTo>
                    <a:pt x="1060704" y="969264"/>
                    <a:pt x="1041327" y="976495"/>
                    <a:pt x="1024128" y="987552"/>
                  </a:cubicBezTo>
                  <a:cubicBezTo>
                    <a:pt x="998489" y="1004034"/>
                    <a:pt x="967883" y="1017055"/>
                    <a:pt x="950976" y="1042416"/>
                  </a:cubicBezTo>
                  <a:lnTo>
                    <a:pt x="914400" y="1097280"/>
                  </a:lnTo>
                  <a:cubicBezTo>
                    <a:pt x="911352" y="1109472"/>
                    <a:pt x="907504" y="1121491"/>
                    <a:pt x="905256" y="1133856"/>
                  </a:cubicBezTo>
                  <a:cubicBezTo>
                    <a:pt x="901401" y="1155061"/>
                    <a:pt x="902305" y="1177220"/>
                    <a:pt x="896112" y="1197864"/>
                  </a:cubicBezTo>
                  <a:cubicBezTo>
                    <a:pt x="886587" y="1229614"/>
                    <a:pt x="845058" y="1247140"/>
                    <a:pt x="822960" y="1261872"/>
                  </a:cubicBezTo>
                  <a:cubicBezTo>
                    <a:pt x="813816" y="1267968"/>
                    <a:pt x="803299" y="1272389"/>
                    <a:pt x="795528" y="1280160"/>
                  </a:cubicBezTo>
                  <a:cubicBezTo>
                    <a:pt x="779050" y="1296638"/>
                    <a:pt x="762943" y="1316332"/>
                    <a:pt x="740664" y="1325880"/>
                  </a:cubicBezTo>
                  <a:cubicBezTo>
                    <a:pt x="729113" y="1330830"/>
                    <a:pt x="716376" y="1332391"/>
                    <a:pt x="704088" y="1335024"/>
                  </a:cubicBezTo>
                  <a:cubicBezTo>
                    <a:pt x="673694" y="1341537"/>
                    <a:pt x="641508" y="1341768"/>
                    <a:pt x="612648" y="1353312"/>
                  </a:cubicBezTo>
                  <a:cubicBezTo>
                    <a:pt x="594464" y="1360586"/>
                    <a:pt x="529139" y="1387754"/>
                    <a:pt x="512064" y="1389888"/>
                  </a:cubicBezTo>
                  <a:lnTo>
                    <a:pt x="438912" y="1399032"/>
                  </a:lnTo>
                  <a:cubicBezTo>
                    <a:pt x="429768" y="1405128"/>
                    <a:pt x="421581" y="1412991"/>
                    <a:pt x="411480" y="1417320"/>
                  </a:cubicBezTo>
                  <a:cubicBezTo>
                    <a:pt x="399929" y="1422270"/>
                    <a:pt x="385815" y="1420229"/>
                    <a:pt x="374904" y="1426464"/>
                  </a:cubicBezTo>
                  <a:cubicBezTo>
                    <a:pt x="363676" y="1432880"/>
                    <a:pt x="357406" y="1445617"/>
                    <a:pt x="347472" y="1453896"/>
                  </a:cubicBezTo>
                  <a:cubicBezTo>
                    <a:pt x="319165" y="1477485"/>
                    <a:pt x="316179" y="1466616"/>
                    <a:pt x="292608" y="1499616"/>
                  </a:cubicBezTo>
                  <a:cubicBezTo>
                    <a:pt x="284685" y="1510708"/>
                    <a:pt x="282243" y="1525100"/>
                    <a:pt x="274320" y="1536192"/>
                  </a:cubicBezTo>
                  <a:cubicBezTo>
                    <a:pt x="266804" y="1546715"/>
                    <a:pt x="255167" y="1553690"/>
                    <a:pt x="246888" y="1563624"/>
                  </a:cubicBezTo>
                  <a:cubicBezTo>
                    <a:pt x="208788" y="1609344"/>
                    <a:pt x="251460" y="1575816"/>
                    <a:pt x="201168" y="1609344"/>
                  </a:cubicBezTo>
                  <a:cubicBezTo>
                    <a:pt x="195072" y="1618488"/>
                    <a:pt x="190651" y="1629005"/>
                    <a:pt x="182880" y="1636776"/>
                  </a:cubicBezTo>
                  <a:cubicBezTo>
                    <a:pt x="165154" y="1654502"/>
                    <a:pt x="150327" y="1656771"/>
                    <a:pt x="128016" y="1664208"/>
                  </a:cubicBezTo>
                  <a:cubicBezTo>
                    <a:pt x="115824" y="1682496"/>
                    <a:pt x="96771" y="1697749"/>
                    <a:pt x="91440" y="1719072"/>
                  </a:cubicBezTo>
                  <a:cubicBezTo>
                    <a:pt x="88392" y="1731264"/>
                    <a:pt x="90572" y="1746190"/>
                    <a:pt x="82296" y="1755648"/>
                  </a:cubicBezTo>
                  <a:cubicBezTo>
                    <a:pt x="67822" y="1772189"/>
                    <a:pt x="27432" y="1792224"/>
                    <a:pt x="27432" y="1792224"/>
                  </a:cubicBezTo>
                  <a:cubicBezTo>
                    <a:pt x="7453" y="1822192"/>
                    <a:pt x="20134" y="1819656"/>
                    <a:pt x="0" y="1819656"/>
                  </a:cubicBezTo>
                </a:path>
              </a:pathLst>
            </a:custGeom>
            <a:noFill/>
            <a:ln w="25560">
              <a:solidFill>
                <a:srgbClr val="FF3399"/>
              </a:solidFill>
              <a:miter lim="800000"/>
              <a:headEnd/>
              <a:tailEnd type="triangle" w="med" len="med"/>
            </a:ln>
            <a:extLst>
              <a:ext uri="{909E8E84-426E-40DD-AFC4-6F175D3DCCD1}">
                <a14:hiddenFill xmlns:a14="http://schemas.microsoft.com/office/drawing/2010/main" xmlns="">
                  <a:solidFill>
                    <a:srgbClr val="FFFFFF"/>
                  </a:solidFill>
                </a14:hiddenFill>
              </a:ext>
            </a:extLst>
          </p:spPr>
          <p:txBody>
            <a:bodyPr wrap="none" lIns="82945" tIns="41473" rIns="82945" bIns="41473" anchor="ctr"/>
            <a:lstStyle/>
            <a:p>
              <a:endParaRPr lang="ja-JP" altLang="en-US"/>
            </a:p>
          </p:txBody>
        </p:sp>
        <p:grpSp>
          <p:nvGrpSpPr>
            <p:cNvPr id="48148" name="Group 12"/>
            <p:cNvGrpSpPr>
              <a:grpSpLocks/>
            </p:cNvGrpSpPr>
            <p:nvPr/>
          </p:nvGrpSpPr>
          <p:grpSpPr bwMode="auto">
            <a:xfrm>
              <a:off x="7010400" y="833438"/>
              <a:ext cx="1065213" cy="920750"/>
              <a:chOff x="4868" y="579"/>
              <a:chExt cx="740" cy="639"/>
            </a:xfrm>
          </p:grpSpPr>
          <p:grpSp>
            <p:nvGrpSpPr>
              <p:cNvPr id="48163" name="Group 13"/>
              <p:cNvGrpSpPr>
                <a:grpSpLocks/>
              </p:cNvGrpSpPr>
              <p:nvPr/>
            </p:nvGrpSpPr>
            <p:grpSpPr bwMode="auto">
              <a:xfrm>
                <a:off x="4868" y="579"/>
                <a:ext cx="740" cy="639"/>
                <a:chOff x="4868" y="579"/>
                <a:chExt cx="740" cy="639"/>
              </a:xfrm>
            </p:grpSpPr>
            <p:sp>
              <p:nvSpPr>
                <p:cNvPr id="48165" name="Rectangle 14"/>
                <p:cNvSpPr>
                  <a:spLocks noChangeArrowheads="1"/>
                </p:cNvSpPr>
                <p:nvPr/>
              </p:nvSpPr>
              <p:spPr bwMode="auto">
                <a:xfrm>
                  <a:off x="4868" y="688"/>
                  <a:ext cx="582" cy="529"/>
                </a:xfrm>
                <a:prstGeom prst="rect">
                  <a:avLst/>
                </a:prstGeom>
                <a:solidFill>
                  <a:srgbClr val="4F81BD">
                    <a:alpha val="23137"/>
                  </a:srgbClr>
                </a:solidFill>
                <a:ln w="25560">
                  <a:solidFill>
                    <a:srgbClr val="385D8A"/>
                  </a:solidFill>
                  <a:miter lim="800000"/>
                  <a:headEnd/>
                  <a:tailEnd/>
                </a:ln>
              </p:spPr>
              <p:txBody>
                <a:bodyPr wrap="none" anchor="ctr"/>
                <a:lstStyle/>
                <a:p>
                  <a:pPr hangingPunct="0">
                    <a:lnSpc>
                      <a:spcPct val="93000"/>
                    </a:lnSpc>
                    <a:buClr>
                      <a:srgbClr val="000000"/>
                    </a:buClr>
                    <a:buSzPct val="100000"/>
                    <a:buFont typeface="Times New Roman" pitchFamily="18" charset="0"/>
                    <a:buNone/>
                  </a:pPr>
                  <a:endParaRPr lang="es-ES_tradnl" altLang="ja-JP" sz="1500"/>
                </a:p>
              </p:txBody>
            </p:sp>
            <p:sp>
              <p:nvSpPr>
                <p:cNvPr id="48166" name="Rectangle 15"/>
                <p:cNvSpPr>
                  <a:spLocks noChangeArrowheads="1"/>
                </p:cNvSpPr>
                <p:nvPr/>
              </p:nvSpPr>
              <p:spPr bwMode="auto">
                <a:xfrm>
                  <a:off x="5132" y="582"/>
                  <a:ext cx="476" cy="423"/>
                </a:xfrm>
                <a:prstGeom prst="rect">
                  <a:avLst/>
                </a:prstGeom>
                <a:solidFill>
                  <a:srgbClr val="4F81BD">
                    <a:alpha val="23137"/>
                  </a:srgbClr>
                </a:solidFill>
                <a:ln w="25560">
                  <a:solidFill>
                    <a:srgbClr val="385D8A"/>
                  </a:solidFill>
                  <a:miter lim="800000"/>
                  <a:headEnd/>
                  <a:tailEnd/>
                </a:ln>
              </p:spPr>
              <p:txBody>
                <a:bodyPr wrap="none" anchor="ctr"/>
                <a:lstStyle/>
                <a:p>
                  <a:pPr hangingPunct="0">
                    <a:lnSpc>
                      <a:spcPct val="93000"/>
                    </a:lnSpc>
                    <a:buClr>
                      <a:srgbClr val="000000"/>
                    </a:buClr>
                    <a:buSzPct val="100000"/>
                    <a:buFont typeface="Times New Roman" pitchFamily="18" charset="0"/>
                    <a:buNone/>
                  </a:pPr>
                  <a:endParaRPr lang="es-ES_tradnl" altLang="ja-JP" sz="1500"/>
                </a:p>
              </p:txBody>
            </p:sp>
            <p:sp>
              <p:nvSpPr>
                <p:cNvPr id="48167" name="Line 16"/>
                <p:cNvSpPr>
                  <a:spLocks noChangeShapeType="1"/>
                </p:cNvSpPr>
                <p:nvPr/>
              </p:nvSpPr>
              <p:spPr bwMode="auto">
                <a:xfrm flipV="1">
                  <a:off x="4868" y="578"/>
                  <a:ext cx="264" cy="112"/>
                </a:xfrm>
                <a:prstGeom prst="line">
                  <a:avLst/>
                </a:prstGeom>
                <a:noFill/>
                <a:ln w="19080">
                  <a:solidFill>
                    <a:srgbClr val="254061"/>
                  </a:solidFill>
                  <a:miter lim="800000"/>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48168" name="Line 17"/>
                <p:cNvSpPr>
                  <a:spLocks noChangeShapeType="1"/>
                </p:cNvSpPr>
                <p:nvPr/>
              </p:nvSpPr>
              <p:spPr bwMode="auto">
                <a:xfrm flipV="1">
                  <a:off x="5450" y="578"/>
                  <a:ext cx="159" cy="112"/>
                </a:xfrm>
                <a:prstGeom prst="line">
                  <a:avLst/>
                </a:prstGeom>
                <a:noFill/>
                <a:ln w="19080">
                  <a:solidFill>
                    <a:srgbClr val="254061"/>
                  </a:solidFill>
                  <a:miter lim="800000"/>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48169" name="Line 18"/>
                <p:cNvSpPr>
                  <a:spLocks noChangeShapeType="1"/>
                </p:cNvSpPr>
                <p:nvPr/>
              </p:nvSpPr>
              <p:spPr bwMode="auto">
                <a:xfrm flipV="1">
                  <a:off x="4868" y="1002"/>
                  <a:ext cx="264" cy="218"/>
                </a:xfrm>
                <a:prstGeom prst="line">
                  <a:avLst/>
                </a:prstGeom>
                <a:noFill/>
                <a:ln w="19080">
                  <a:solidFill>
                    <a:srgbClr val="254061"/>
                  </a:solidFill>
                  <a:miter lim="800000"/>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48170" name="Line 19"/>
                <p:cNvSpPr>
                  <a:spLocks noChangeShapeType="1"/>
                </p:cNvSpPr>
                <p:nvPr/>
              </p:nvSpPr>
              <p:spPr bwMode="auto">
                <a:xfrm flipV="1">
                  <a:off x="5450" y="1002"/>
                  <a:ext cx="159" cy="218"/>
                </a:xfrm>
                <a:prstGeom prst="line">
                  <a:avLst/>
                </a:prstGeom>
                <a:noFill/>
                <a:ln w="19080">
                  <a:solidFill>
                    <a:srgbClr val="254061"/>
                  </a:solidFill>
                  <a:miter lim="800000"/>
                  <a:headEnd/>
                  <a:tailEnd/>
                </a:ln>
                <a:extLst>
                  <a:ext uri="{909E8E84-426E-40DD-AFC4-6F175D3DCCD1}">
                    <a14:hiddenFill xmlns:a14="http://schemas.microsoft.com/office/drawing/2010/main" xmlns="">
                      <a:noFill/>
                    </a14:hiddenFill>
                  </a:ext>
                </a:extLst>
              </p:spPr>
              <p:txBody>
                <a:bodyPr/>
                <a:lstStyle/>
                <a:p>
                  <a:endParaRPr lang="ja-JP" altLang="en-US"/>
                </a:p>
              </p:txBody>
            </p:sp>
          </p:grpSp>
          <p:sp>
            <p:nvSpPr>
              <p:cNvPr id="48164" name="AutoShape 20"/>
              <p:cNvSpPr>
                <a:spLocks noChangeArrowheads="1"/>
              </p:cNvSpPr>
              <p:nvPr/>
            </p:nvSpPr>
            <p:spPr bwMode="auto">
              <a:xfrm>
                <a:off x="5185" y="846"/>
                <a:ext cx="159" cy="159"/>
              </a:xfrm>
              <a:prstGeom prst="irregularSeal1">
                <a:avLst/>
              </a:prstGeom>
              <a:solidFill>
                <a:srgbClr val="FFFF00"/>
              </a:solidFill>
              <a:ln w="25560">
                <a:solidFill>
                  <a:srgbClr val="FF0000"/>
                </a:solidFill>
                <a:miter lim="800000"/>
                <a:headEnd/>
                <a:tailEnd/>
              </a:ln>
            </p:spPr>
            <p:txBody>
              <a:bodyPr wrap="none" anchor="ctr"/>
              <a:lstStyle/>
              <a:p>
                <a:pPr hangingPunct="0">
                  <a:lnSpc>
                    <a:spcPct val="93000"/>
                  </a:lnSpc>
                  <a:buClr>
                    <a:srgbClr val="000000"/>
                  </a:buClr>
                  <a:buSzPct val="100000"/>
                  <a:buFont typeface="Times New Roman" pitchFamily="18" charset="0"/>
                  <a:buNone/>
                </a:pPr>
                <a:endParaRPr lang="es-ES_tradnl" altLang="ja-JP" sz="1500"/>
              </a:p>
            </p:txBody>
          </p:sp>
        </p:grpSp>
        <p:sp>
          <p:nvSpPr>
            <p:cNvPr id="48149" name="AutoShape 9"/>
            <p:cNvSpPr>
              <a:spLocks/>
            </p:cNvSpPr>
            <p:nvPr/>
          </p:nvSpPr>
          <p:spPr bwMode="auto">
            <a:xfrm>
              <a:off x="4022493" y="1297230"/>
              <a:ext cx="3581400" cy="3275013"/>
            </a:xfrm>
            <a:custGeom>
              <a:avLst/>
              <a:gdLst>
                <a:gd name="T0" fmla="*/ 2147483647 w 2002536"/>
                <a:gd name="T1" fmla="*/ 0 h 1822192"/>
                <a:gd name="T2" fmla="*/ 2147483647 w 2002536"/>
                <a:gd name="T3" fmla="*/ 2147483647 h 1822192"/>
                <a:gd name="T4" fmla="*/ 2147483647 w 2002536"/>
                <a:gd name="T5" fmla="*/ 2147483647 h 1822192"/>
                <a:gd name="T6" fmla="*/ 2147483647 w 2002536"/>
                <a:gd name="T7" fmla="*/ 2147483647 h 1822192"/>
                <a:gd name="T8" fmla="*/ 2147483647 w 2002536"/>
                <a:gd name="T9" fmla="*/ 2147483647 h 1822192"/>
                <a:gd name="T10" fmla="*/ 2147483647 w 2002536"/>
                <a:gd name="T11" fmla="*/ 2147483647 h 1822192"/>
                <a:gd name="T12" fmla="*/ 2147483647 w 2002536"/>
                <a:gd name="T13" fmla="*/ 2147483647 h 1822192"/>
                <a:gd name="T14" fmla="*/ 2147483647 w 2002536"/>
                <a:gd name="T15" fmla="*/ 2147483647 h 1822192"/>
                <a:gd name="T16" fmla="*/ 2147483647 w 2002536"/>
                <a:gd name="T17" fmla="*/ 2147483647 h 1822192"/>
                <a:gd name="T18" fmla="*/ 2147483647 w 2002536"/>
                <a:gd name="T19" fmla="*/ 2147483647 h 1822192"/>
                <a:gd name="T20" fmla="*/ 2147483647 w 2002536"/>
                <a:gd name="T21" fmla="*/ 2147483647 h 1822192"/>
                <a:gd name="T22" fmla="*/ 2147483647 w 2002536"/>
                <a:gd name="T23" fmla="*/ 2147483647 h 1822192"/>
                <a:gd name="T24" fmla="*/ 2147483647 w 2002536"/>
                <a:gd name="T25" fmla="*/ 2147483647 h 1822192"/>
                <a:gd name="T26" fmla="*/ 2147483647 w 2002536"/>
                <a:gd name="T27" fmla="*/ 2147483647 h 1822192"/>
                <a:gd name="T28" fmla="*/ 2147483647 w 2002536"/>
                <a:gd name="T29" fmla="*/ 2147483647 h 1822192"/>
                <a:gd name="T30" fmla="*/ 2147483647 w 2002536"/>
                <a:gd name="T31" fmla="*/ 2147483647 h 1822192"/>
                <a:gd name="T32" fmla="*/ 2147483647 w 2002536"/>
                <a:gd name="T33" fmla="*/ 2147483647 h 1822192"/>
                <a:gd name="T34" fmla="*/ 2147483647 w 2002536"/>
                <a:gd name="T35" fmla="*/ 2147483647 h 1822192"/>
                <a:gd name="T36" fmla="*/ 2147483647 w 2002536"/>
                <a:gd name="T37" fmla="*/ 2147483647 h 1822192"/>
                <a:gd name="T38" fmla="*/ 2147483647 w 2002536"/>
                <a:gd name="T39" fmla="*/ 2147483647 h 1822192"/>
                <a:gd name="T40" fmla="*/ 2147483647 w 2002536"/>
                <a:gd name="T41" fmla="*/ 2147483647 h 1822192"/>
                <a:gd name="T42" fmla="*/ 2147483647 w 2002536"/>
                <a:gd name="T43" fmla="*/ 2147483647 h 1822192"/>
                <a:gd name="T44" fmla="*/ 2147483647 w 2002536"/>
                <a:gd name="T45" fmla="*/ 2147483647 h 1822192"/>
                <a:gd name="T46" fmla="*/ 2147483647 w 2002536"/>
                <a:gd name="T47" fmla="*/ 2147483647 h 1822192"/>
                <a:gd name="T48" fmla="*/ 2147483647 w 2002536"/>
                <a:gd name="T49" fmla="*/ 2147483647 h 1822192"/>
                <a:gd name="T50" fmla="*/ 2147483647 w 2002536"/>
                <a:gd name="T51" fmla="*/ 2147483647 h 1822192"/>
                <a:gd name="T52" fmla="*/ 2147483647 w 2002536"/>
                <a:gd name="T53" fmla="*/ 2147483647 h 1822192"/>
                <a:gd name="T54" fmla="*/ 2147483647 w 2002536"/>
                <a:gd name="T55" fmla="*/ 2147483647 h 1822192"/>
                <a:gd name="T56" fmla="*/ 2147483647 w 2002536"/>
                <a:gd name="T57" fmla="*/ 2147483647 h 1822192"/>
                <a:gd name="T58" fmla="*/ 2147483647 w 2002536"/>
                <a:gd name="T59" fmla="*/ 2147483647 h 1822192"/>
                <a:gd name="T60" fmla="*/ 2147483647 w 2002536"/>
                <a:gd name="T61" fmla="*/ 2147483647 h 1822192"/>
                <a:gd name="T62" fmla="*/ 2147483647 w 2002536"/>
                <a:gd name="T63" fmla="*/ 2147483647 h 1822192"/>
                <a:gd name="T64" fmla="*/ 2147483647 w 2002536"/>
                <a:gd name="T65" fmla="*/ 2147483647 h 1822192"/>
                <a:gd name="T66" fmla="*/ 2147483647 w 2002536"/>
                <a:gd name="T67" fmla="*/ 2147483647 h 1822192"/>
                <a:gd name="T68" fmla="*/ 2147483647 w 2002536"/>
                <a:gd name="T69" fmla="*/ 2147483647 h 1822192"/>
                <a:gd name="T70" fmla="*/ 2147483647 w 2002536"/>
                <a:gd name="T71" fmla="*/ 2147483647 h 1822192"/>
                <a:gd name="T72" fmla="*/ 2147483647 w 2002536"/>
                <a:gd name="T73" fmla="*/ 2147483647 h 1822192"/>
                <a:gd name="T74" fmla="*/ 2147483647 w 2002536"/>
                <a:gd name="T75" fmla="*/ 2147483647 h 1822192"/>
                <a:gd name="T76" fmla="*/ 2147483647 w 2002536"/>
                <a:gd name="T77" fmla="*/ 2147483647 h 1822192"/>
                <a:gd name="T78" fmla="*/ 2147483647 w 2002536"/>
                <a:gd name="T79" fmla="*/ 2147483647 h 1822192"/>
                <a:gd name="T80" fmla="*/ 2147483647 w 2002536"/>
                <a:gd name="T81" fmla="*/ 2147483647 h 1822192"/>
                <a:gd name="T82" fmla="*/ 2147483647 w 2002536"/>
                <a:gd name="T83" fmla="*/ 2147483647 h 1822192"/>
                <a:gd name="T84" fmla="*/ 2147483647 w 2002536"/>
                <a:gd name="T85" fmla="*/ 2147483647 h 1822192"/>
                <a:gd name="T86" fmla="*/ 2147483647 w 2002536"/>
                <a:gd name="T87" fmla="*/ 2147483647 h 1822192"/>
                <a:gd name="T88" fmla="*/ 2147483647 w 2002536"/>
                <a:gd name="T89" fmla="*/ 2147483647 h 1822192"/>
                <a:gd name="T90" fmla="*/ 2147483647 w 2002536"/>
                <a:gd name="T91" fmla="*/ 2147483647 h 1822192"/>
                <a:gd name="T92" fmla="*/ 2147483647 w 2002536"/>
                <a:gd name="T93" fmla="*/ 2147483647 h 1822192"/>
                <a:gd name="T94" fmla="*/ 2147483647 w 2002536"/>
                <a:gd name="T95" fmla="*/ 2147483647 h 1822192"/>
                <a:gd name="T96" fmla="*/ 2147483647 w 2002536"/>
                <a:gd name="T97" fmla="*/ 2147483647 h 1822192"/>
                <a:gd name="T98" fmla="*/ 0 w 2002536"/>
                <a:gd name="T99" fmla="*/ 2147483647 h 1822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2536"/>
                <a:gd name="T151" fmla="*/ 0 h 1822192"/>
                <a:gd name="T152" fmla="*/ 2002536 w 2002536"/>
                <a:gd name="T153" fmla="*/ 1822192 h 18221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2536" h="1822192">
                  <a:moveTo>
                    <a:pt x="2002536" y="0"/>
                  </a:moveTo>
                  <a:cubicBezTo>
                    <a:pt x="1996440" y="21336"/>
                    <a:pt x="1990624" y="42754"/>
                    <a:pt x="1984248" y="64008"/>
                  </a:cubicBezTo>
                  <a:cubicBezTo>
                    <a:pt x="1981478" y="73240"/>
                    <a:pt x="1979886" y="83071"/>
                    <a:pt x="1975104" y="91440"/>
                  </a:cubicBezTo>
                  <a:cubicBezTo>
                    <a:pt x="1967543" y="104672"/>
                    <a:pt x="1956816" y="115824"/>
                    <a:pt x="1947672" y="128016"/>
                  </a:cubicBezTo>
                  <a:cubicBezTo>
                    <a:pt x="1944624" y="137160"/>
                    <a:pt x="1943875" y="147428"/>
                    <a:pt x="1938528" y="155448"/>
                  </a:cubicBezTo>
                  <a:cubicBezTo>
                    <a:pt x="1931355" y="166208"/>
                    <a:pt x="1919687" y="173215"/>
                    <a:pt x="1911096" y="182880"/>
                  </a:cubicBezTo>
                  <a:cubicBezTo>
                    <a:pt x="1895280" y="200673"/>
                    <a:pt x="1881192" y="219951"/>
                    <a:pt x="1865376" y="237744"/>
                  </a:cubicBezTo>
                  <a:cubicBezTo>
                    <a:pt x="1854654" y="249807"/>
                    <a:pt x="1827899" y="277668"/>
                    <a:pt x="1810512" y="283464"/>
                  </a:cubicBezTo>
                  <a:cubicBezTo>
                    <a:pt x="1792923" y="289327"/>
                    <a:pt x="1773828" y="288972"/>
                    <a:pt x="1755648" y="292608"/>
                  </a:cubicBezTo>
                  <a:cubicBezTo>
                    <a:pt x="1743325" y="295073"/>
                    <a:pt x="1731109" y="298141"/>
                    <a:pt x="1719072" y="301752"/>
                  </a:cubicBezTo>
                  <a:cubicBezTo>
                    <a:pt x="1686253" y="311598"/>
                    <a:pt x="1661736" y="316141"/>
                    <a:pt x="1636776" y="338328"/>
                  </a:cubicBezTo>
                  <a:cubicBezTo>
                    <a:pt x="1599546" y="371421"/>
                    <a:pt x="1585463" y="384225"/>
                    <a:pt x="1563624" y="420624"/>
                  </a:cubicBezTo>
                  <a:cubicBezTo>
                    <a:pt x="1541838" y="456934"/>
                    <a:pt x="1499616" y="530352"/>
                    <a:pt x="1499616" y="530352"/>
                  </a:cubicBezTo>
                  <a:cubicBezTo>
                    <a:pt x="1493520" y="554736"/>
                    <a:pt x="1486257" y="578858"/>
                    <a:pt x="1481328" y="603504"/>
                  </a:cubicBezTo>
                  <a:cubicBezTo>
                    <a:pt x="1478280" y="618744"/>
                    <a:pt x="1475953" y="634146"/>
                    <a:pt x="1472184" y="649224"/>
                  </a:cubicBezTo>
                  <a:cubicBezTo>
                    <a:pt x="1469846" y="658575"/>
                    <a:pt x="1468642" y="668813"/>
                    <a:pt x="1463040" y="676656"/>
                  </a:cubicBezTo>
                  <a:cubicBezTo>
                    <a:pt x="1453018" y="690686"/>
                    <a:pt x="1437818" y="700256"/>
                    <a:pt x="1426464" y="713232"/>
                  </a:cubicBezTo>
                  <a:cubicBezTo>
                    <a:pt x="1416428" y="724701"/>
                    <a:pt x="1407890" y="737407"/>
                    <a:pt x="1399032" y="749808"/>
                  </a:cubicBezTo>
                  <a:cubicBezTo>
                    <a:pt x="1392644" y="758751"/>
                    <a:pt x="1386196" y="767698"/>
                    <a:pt x="1380744" y="777240"/>
                  </a:cubicBezTo>
                  <a:cubicBezTo>
                    <a:pt x="1373981" y="789075"/>
                    <a:pt x="1371182" y="803344"/>
                    <a:pt x="1362456" y="813816"/>
                  </a:cubicBezTo>
                  <a:cubicBezTo>
                    <a:pt x="1355421" y="822259"/>
                    <a:pt x="1344168" y="826008"/>
                    <a:pt x="1335024" y="832104"/>
                  </a:cubicBezTo>
                  <a:cubicBezTo>
                    <a:pt x="1321530" y="852346"/>
                    <a:pt x="1310426" y="872887"/>
                    <a:pt x="1289304" y="886968"/>
                  </a:cubicBezTo>
                  <a:cubicBezTo>
                    <a:pt x="1281284" y="892315"/>
                    <a:pt x="1271323" y="894222"/>
                    <a:pt x="1261872" y="896112"/>
                  </a:cubicBezTo>
                  <a:cubicBezTo>
                    <a:pt x="1175535" y="913379"/>
                    <a:pt x="1224539" y="896328"/>
                    <a:pt x="1161288" y="914400"/>
                  </a:cubicBezTo>
                  <a:cubicBezTo>
                    <a:pt x="1102286" y="931258"/>
                    <a:pt x="1166318" y="916457"/>
                    <a:pt x="1078992" y="960120"/>
                  </a:cubicBezTo>
                  <a:cubicBezTo>
                    <a:pt x="1060704" y="969264"/>
                    <a:pt x="1041327" y="976495"/>
                    <a:pt x="1024128" y="987552"/>
                  </a:cubicBezTo>
                  <a:cubicBezTo>
                    <a:pt x="998489" y="1004034"/>
                    <a:pt x="967883" y="1017055"/>
                    <a:pt x="950976" y="1042416"/>
                  </a:cubicBezTo>
                  <a:lnTo>
                    <a:pt x="914400" y="1097280"/>
                  </a:lnTo>
                  <a:cubicBezTo>
                    <a:pt x="911352" y="1109472"/>
                    <a:pt x="907504" y="1121491"/>
                    <a:pt x="905256" y="1133856"/>
                  </a:cubicBezTo>
                  <a:cubicBezTo>
                    <a:pt x="901401" y="1155061"/>
                    <a:pt x="902305" y="1177220"/>
                    <a:pt x="896112" y="1197864"/>
                  </a:cubicBezTo>
                  <a:cubicBezTo>
                    <a:pt x="886587" y="1229614"/>
                    <a:pt x="845058" y="1247140"/>
                    <a:pt x="822960" y="1261872"/>
                  </a:cubicBezTo>
                  <a:cubicBezTo>
                    <a:pt x="813816" y="1267968"/>
                    <a:pt x="803299" y="1272389"/>
                    <a:pt x="795528" y="1280160"/>
                  </a:cubicBezTo>
                  <a:cubicBezTo>
                    <a:pt x="779050" y="1296638"/>
                    <a:pt x="762943" y="1316332"/>
                    <a:pt x="740664" y="1325880"/>
                  </a:cubicBezTo>
                  <a:cubicBezTo>
                    <a:pt x="729113" y="1330830"/>
                    <a:pt x="716376" y="1332391"/>
                    <a:pt x="704088" y="1335024"/>
                  </a:cubicBezTo>
                  <a:cubicBezTo>
                    <a:pt x="673694" y="1341537"/>
                    <a:pt x="641508" y="1341768"/>
                    <a:pt x="612648" y="1353312"/>
                  </a:cubicBezTo>
                  <a:cubicBezTo>
                    <a:pt x="594464" y="1360586"/>
                    <a:pt x="529139" y="1387754"/>
                    <a:pt x="512064" y="1389888"/>
                  </a:cubicBezTo>
                  <a:lnTo>
                    <a:pt x="438912" y="1399032"/>
                  </a:lnTo>
                  <a:cubicBezTo>
                    <a:pt x="429768" y="1405128"/>
                    <a:pt x="421581" y="1412991"/>
                    <a:pt x="411480" y="1417320"/>
                  </a:cubicBezTo>
                  <a:cubicBezTo>
                    <a:pt x="399929" y="1422270"/>
                    <a:pt x="385815" y="1420229"/>
                    <a:pt x="374904" y="1426464"/>
                  </a:cubicBezTo>
                  <a:cubicBezTo>
                    <a:pt x="363676" y="1432880"/>
                    <a:pt x="357406" y="1445617"/>
                    <a:pt x="347472" y="1453896"/>
                  </a:cubicBezTo>
                  <a:cubicBezTo>
                    <a:pt x="319165" y="1477485"/>
                    <a:pt x="316179" y="1466616"/>
                    <a:pt x="292608" y="1499616"/>
                  </a:cubicBezTo>
                  <a:cubicBezTo>
                    <a:pt x="284685" y="1510708"/>
                    <a:pt x="282243" y="1525100"/>
                    <a:pt x="274320" y="1536192"/>
                  </a:cubicBezTo>
                  <a:cubicBezTo>
                    <a:pt x="266804" y="1546715"/>
                    <a:pt x="255167" y="1553690"/>
                    <a:pt x="246888" y="1563624"/>
                  </a:cubicBezTo>
                  <a:cubicBezTo>
                    <a:pt x="208788" y="1609344"/>
                    <a:pt x="251460" y="1575816"/>
                    <a:pt x="201168" y="1609344"/>
                  </a:cubicBezTo>
                  <a:cubicBezTo>
                    <a:pt x="195072" y="1618488"/>
                    <a:pt x="190651" y="1629005"/>
                    <a:pt x="182880" y="1636776"/>
                  </a:cubicBezTo>
                  <a:cubicBezTo>
                    <a:pt x="165154" y="1654502"/>
                    <a:pt x="150327" y="1656771"/>
                    <a:pt x="128016" y="1664208"/>
                  </a:cubicBezTo>
                  <a:cubicBezTo>
                    <a:pt x="115824" y="1682496"/>
                    <a:pt x="96771" y="1697749"/>
                    <a:pt x="91440" y="1719072"/>
                  </a:cubicBezTo>
                  <a:cubicBezTo>
                    <a:pt x="88392" y="1731264"/>
                    <a:pt x="90572" y="1746190"/>
                    <a:pt x="82296" y="1755648"/>
                  </a:cubicBezTo>
                  <a:cubicBezTo>
                    <a:pt x="67822" y="1772189"/>
                    <a:pt x="27432" y="1792224"/>
                    <a:pt x="27432" y="1792224"/>
                  </a:cubicBezTo>
                  <a:cubicBezTo>
                    <a:pt x="7453" y="1822192"/>
                    <a:pt x="20134" y="1819656"/>
                    <a:pt x="0" y="1819656"/>
                  </a:cubicBezTo>
                </a:path>
              </a:pathLst>
            </a:custGeom>
            <a:noFill/>
            <a:ln w="25560">
              <a:solidFill>
                <a:srgbClr val="FF3399"/>
              </a:solidFill>
              <a:miter lim="800000"/>
              <a:headEnd/>
              <a:tailEnd type="triangle" w="med" len="med"/>
            </a:ln>
            <a:extLst>
              <a:ext uri="{909E8E84-426E-40DD-AFC4-6F175D3DCCD1}">
                <a14:hiddenFill xmlns:a14="http://schemas.microsoft.com/office/drawing/2010/main" xmlns="">
                  <a:solidFill>
                    <a:srgbClr val="FFFFFF"/>
                  </a:solidFill>
                </a14:hiddenFill>
              </a:ext>
            </a:extLst>
          </p:spPr>
          <p:txBody>
            <a:bodyPr wrap="none" lIns="82945" tIns="41473" rIns="82945" bIns="41473" anchor="ctr"/>
            <a:lstStyle/>
            <a:p>
              <a:endParaRPr lang="ja-JP" altLang="en-US"/>
            </a:p>
          </p:txBody>
        </p:sp>
        <p:sp>
          <p:nvSpPr>
            <p:cNvPr id="48150" name="AutoShape 9"/>
            <p:cNvSpPr>
              <a:spLocks/>
            </p:cNvSpPr>
            <p:nvPr/>
          </p:nvSpPr>
          <p:spPr bwMode="auto">
            <a:xfrm>
              <a:off x="3932973" y="1479866"/>
              <a:ext cx="3581400" cy="3275013"/>
            </a:xfrm>
            <a:custGeom>
              <a:avLst/>
              <a:gdLst>
                <a:gd name="T0" fmla="*/ 2147483647 w 2002536"/>
                <a:gd name="T1" fmla="*/ 0 h 1822192"/>
                <a:gd name="T2" fmla="*/ 2147483647 w 2002536"/>
                <a:gd name="T3" fmla="*/ 2147483647 h 1822192"/>
                <a:gd name="T4" fmla="*/ 2147483647 w 2002536"/>
                <a:gd name="T5" fmla="*/ 2147483647 h 1822192"/>
                <a:gd name="T6" fmla="*/ 2147483647 w 2002536"/>
                <a:gd name="T7" fmla="*/ 2147483647 h 1822192"/>
                <a:gd name="T8" fmla="*/ 2147483647 w 2002536"/>
                <a:gd name="T9" fmla="*/ 2147483647 h 1822192"/>
                <a:gd name="T10" fmla="*/ 2147483647 w 2002536"/>
                <a:gd name="T11" fmla="*/ 2147483647 h 1822192"/>
                <a:gd name="T12" fmla="*/ 2147483647 w 2002536"/>
                <a:gd name="T13" fmla="*/ 2147483647 h 1822192"/>
                <a:gd name="T14" fmla="*/ 2147483647 w 2002536"/>
                <a:gd name="T15" fmla="*/ 2147483647 h 1822192"/>
                <a:gd name="T16" fmla="*/ 2147483647 w 2002536"/>
                <a:gd name="T17" fmla="*/ 2147483647 h 1822192"/>
                <a:gd name="T18" fmla="*/ 2147483647 w 2002536"/>
                <a:gd name="T19" fmla="*/ 2147483647 h 1822192"/>
                <a:gd name="T20" fmla="*/ 2147483647 w 2002536"/>
                <a:gd name="T21" fmla="*/ 2147483647 h 1822192"/>
                <a:gd name="T22" fmla="*/ 2147483647 w 2002536"/>
                <a:gd name="T23" fmla="*/ 2147483647 h 1822192"/>
                <a:gd name="T24" fmla="*/ 2147483647 w 2002536"/>
                <a:gd name="T25" fmla="*/ 2147483647 h 1822192"/>
                <a:gd name="T26" fmla="*/ 2147483647 w 2002536"/>
                <a:gd name="T27" fmla="*/ 2147483647 h 1822192"/>
                <a:gd name="T28" fmla="*/ 2147483647 w 2002536"/>
                <a:gd name="T29" fmla="*/ 2147483647 h 1822192"/>
                <a:gd name="T30" fmla="*/ 2147483647 w 2002536"/>
                <a:gd name="T31" fmla="*/ 2147483647 h 1822192"/>
                <a:gd name="T32" fmla="*/ 2147483647 w 2002536"/>
                <a:gd name="T33" fmla="*/ 2147483647 h 1822192"/>
                <a:gd name="T34" fmla="*/ 2147483647 w 2002536"/>
                <a:gd name="T35" fmla="*/ 2147483647 h 1822192"/>
                <a:gd name="T36" fmla="*/ 2147483647 w 2002536"/>
                <a:gd name="T37" fmla="*/ 2147483647 h 1822192"/>
                <a:gd name="T38" fmla="*/ 2147483647 w 2002536"/>
                <a:gd name="T39" fmla="*/ 2147483647 h 1822192"/>
                <a:gd name="T40" fmla="*/ 2147483647 w 2002536"/>
                <a:gd name="T41" fmla="*/ 2147483647 h 1822192"/>
                <a:gd name="T42" fmla="*/ 2147483647 w 2002536"/>
                <a:gd name="T43" fmla="*/ 2147483647 h 1822192"/>
                <a:gd name="T44" fmla="*/ 2147483647 w 2002536"/>
                <a:gd name="T45" fmla="*/ 2147483647 h 1822192"/>
                <a:gd name="T46" fmla="*/ 2147483647 w 2002536"/>
                <a:gd name="T47" fmla="*/ 2147483647 h 1822192"/>
                <a:gd name="T48" fmla="*/ 2147483647 w 2002536"/>
                <a:gd name="T49" fmla="*/ 2147483647 h 1822192"/>
                <a:gd name="T50" fmla="*/ 2147483647 w 2002536"/>
                <a:gd name="T51" fmla="*/ 2147483647 h 1822192"/>
                <a:gd name="T52" fmla="*/ 2147483647 w 2002536"/>
                <a:gd name="T53" fmla="*/ 2147483647 h 1822192"/>
                <a:gd name="T54" fmla="*/ 2147483647 w 2002536"/>
                <a:gd name="T55" fmla="*/ 2147483647 h 1822192"/>
                <a:gd name="T56" fmla="*/ 2147483647 w 2002536"/>
                <a:gd name="T57" fmla="*/ 2147483647 h 1822192"/>
                <a:gd name="T58" fmla="*/ 2147483647 w 2002536"/>
                <a:gd name="T59" fmla="*/ 2147483647 h 1822192"/>
                <a:gd name="T60" fmla="*/ 2147483647 w 2002536"/>
                <a:gd name="T61" fmla="*/ 2147483647 h 1822192"/>
                <a:gd name="T62" fmla="*/ 2147483647 w 2002536"/>
                <a:gd name="T63" fmla="*/ 2147483647 h 1822192"/>
                <a:gd name="T64" fmla="*/ 2147483647 w 2002536"/>
                <a:gd name="T65" fmla="*/ 2147483647 h 1822192"/>
                <a:gd name="T66" fmla="*/ 2147483647 w 2002536"/>
                <a:gd name="T67" fmla="*/ 2147483647 h 1822192"/>
                <a:gd name="T68" fmla="*/ 2147483647 w 2002536"/>
                <a:gd name="T69" fmla="*/ 2147483647 h 1822192"/>
                <a:gd name="T70" fmla="*/ 2147483647 w 2002536"/>
                <a:gd name="T71" fmla="*/ 2147483647 h 1822192"/>
                <a:gd name="T72" fmla="*/ 2147483647 w 2002536"/>
                <a:gd name="T73" fmla="*/ 2147483647 h 1822192"/>
                <a:gd name="T74" fmla="*/ 2147483647 w 2002536"/>
                <a:gd name="T75" fmla="*/ 2147483647 h 1822192"/>
                <a:gd name="T76" fmla="*/ 2147483647 w 2002536"/>
                <a:gd name="T77" fmla="*/ 2147483647 h 1822192"/>
                <a:gd name="T78" fmla="*/ 2147483647 w 2002536"/>
                <a:gd name="T79" fmla="*/ 2147483647 h 1822192"/>
                <a:gd name="T80" fmla="*/ 2147483647 w 2002536"/>
                <a:gd name="T81" fmla="*/ 2147483647 h 1822192"/>
                <a:gd name="T82" fmla="*/ 2147483647 w 2002536"/>
                <a:gd name="T83" fmla="*/ 2147483647 h 1822192"/>
                <a:gd name="T84" fmla="*/ 2147483647 w 2002536"/>
                <a:gd name="T85" fmla="*/ 2147483647 h 1822192"/>
                <a:gd name="T86" fmla="*/ 2147483647 w 2002536"/>
                <a:gd name="T87" fmla="*/ 2147483647 h 1822192"/>
                <a:gd name="T88" fmla="*/ 2147483647 w 2002536"/>
                <a:gd name="T89" fmla="*/ 2147483647 h 1822192"/>
                <a:gd name="T90" fmla="*/ 2147483647 w 2002536"/>
                <a:gd name="T91" fmla="*/ 2147483647 h 1822192"/>
                <a:gd name="T92" fmla="*/ 2147483647 w 2002536"/>
                <a:gd name="T93" fmla="*/ 2147483647 h 1822192"/>
                <a:gd name="T94" fmla="*/ 2147483647 w 2002536"/>
                <a:gd name="T95" fmla="*/ 2147483647 h 1822192"/>
                <a:gd name="T96" fmla="*/ 2147483647 w 2002536"/>
                <a:gd name="T97" fmla="*/ 2147483647 h 1822192"/>
                <a:gd name="T98" fmla="*/ 0 w 2002536"/>
                <a:gd name="T99" fmla="*/ 2147483647 h 1822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2536"/>
                <a:gd name="T151" fmla="*/ 0 h 1822192"/>
                <a:gd name="T152" fmla="*/ 2002536 w 2002536"/>
                <a:gd name="T153" fmla="*/ 1822192 h 18221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2536" h="1822192">
                  <a:moveTo>
                    <a:pt x="2002536" y="0"/>
                  </a:moveTo>
                  <a:cubicBezTo>
                    <a:pt x="1996440" y="21336"/>
                    <a:pt x="1990624" y="42754"/>
                    <a:pt x="1984248" y="64008"/>
                  </a:cubicBezTo>
                  <a:cubicBezTo>
                    <a:pt x="1981478" y="73240"/>
                    <a:pt x="1979886" y="83071"/>
                    <a:pt x="1975104" y="91440"/>
                  </a:cubicBezTo>
                  <a:cubicBezTo>
                    <a:pt x="1967543" y="104672"/>
                    <a:pt x="1956816" y="115824"/>
                    <a:pt x="1947672" y="128016"/>
                  </a:cubicBezTo>
                  <a:cubicBezTo>
                    <a:pt x="1944624" y="137160"/>
                    <a:pt x="1943875" y="147428"/>
                    <a:pt x="1938528" y="155448"/>
                  </a:cubicBezTo>
                  <a:cubicBezTo>
                    <a:pt x="1931355" y="166208"/>
                    <a:pt x="1919687" y="173215"/>
                    <a:pt x="1911096" y="182880"/>
                  </a:cubicBezTo>
                  <a:cubicBezTo>
                    <a:pt x="1895280" y="200673"/>
                    <a:pt x="1881192" y="219951"/>
                    <a:pt x="1865376" y="237744"/>
                  </a:cubicBezTo>
                  <a:cubicBezTo>
                    <a:pt x="1854654" y="249807"/>
                    <a:pt x="1827899" y="277668"/>
                    <a:pt x="1810512" y="283464"/>
                  </a:cubicBezTo>
                  <a:cubicBezTo>
                    <a:pt x="1792923" y="289327"/>
                    <a:pt x="1773828" y="288972"/>
                    <a:pt x="1755648" y="292608"/>
                  </a:cubicBezTo>
                  <a:cubicBezTo>
                    <a:pt x="1743325" y="295073"/>
                    <a:pt x="1731109" y="298141"/>
                    <a:pt x="1719072" y="301752"/>
                  </a:cubicBezTo>
                  <a:cubicBezTo>
                    <a:pt x="1686253" y="311598"/>
                    <a:pt x="1661736" y="316141"/>
                    <a:pt x="1636776" y="338328"/>
                  </a:cubicBezTo>
                  <a:cubicBezTo>
                    <a:pt x="1599546" y="371421"/>
                    <a:pt x="1585463" y="384225"/>
                    <a:pt x="1563624" y="420624"/>
                  </a:cubicBezTo>
                  <a:cubicBezTo>
                    <a:pt x="1541838" y="456934"/>
                    <a:pt x="1499616" y="530352"/>
                    <a:pt x="1499616" y="530352"/>
                  </a:cubicBezTo>
                  <a:cubicBezTo>
                    <a:pt x="1493520" y="554736"/>
                    <a:pt x="1486257" y="578858"/>
                    <a:pt x="1481328" y="603504"/>
                  </a:cubicBezTo>
                  <a:cubicBezTo>
                    <a:pt x="1478280" y="618744"/>
                    <a:pt x="1475953" y="634146"/>
                    <a:pt x="1472184" y="649224"/>
                  </a:cubicBezTo>
                  <a:cubicBezTo>
                    <a:pt x="1469846" y="658575"/>
                    <a:pt x="1468642" y="668813"/>
                    <a:pt x="1463040" y="676656"/>
                  </a:cubicBezTo>
                  <a:cubicBezTo>
                    <a:pt x="1453018" y="690686"/>
                    <a:pt x="1437818" y="700256"/>
                    <a:pt x="1426464" y="713232"/>
                  </a:cubicBezTo>
                  <a:cubicBezTo>
                    <a:pt x="1416428" y="724701"/>
                    <a:pt x="1407890" y="737407"/>
                    <a:pt x="1399032" y="749808"/>
                  </a:cubicBezTo>
                  <a:cubicBezTo>
                    <a:pt x="1392644" y="758751"/>
                    <a:pt x="1386196" y="767698"/>
                    <a:pt x="1380744" y="777240"/>
                  </a:cubicBezTo>
                  <a:cubicBezTo>
                    <a:pt x="1373981" y="789075"/>
                    <a:pt x="1371182" y="803344"/>
                    <a:pt x="1362456" y="813816"/>
                  </a:cubicBezTo>
                  <a:cubicBezTo>
                    <a:pt x="1355421" y="822259"/>
                    <a:pt x="1344168" y="826008"/>
                    <a:pt x="1335024" y="832104"/>
                  </a:cubicBezTo>
                  <a:cubicBezTo>
                    <a:pt x="1321530" y="852346"/>
                    <a:pt x="1310426" y="872887"/>
                    <a:pt x="1289304" y="886968"/>
                  </a:cubicBezTo>
                  <a:cubicBezTo>
                    <a:pt x="1281284" y="892315"/>
                    <a:pt x="1271323" y="894222"/>
                    <a:pt x="1261872" y="896112"/>
                  </a:cubicBezTo>
                  <a:cubicBezTo>
                    <a:pt x="1175535" y="913379"/>
                    <a:pt x="1224539" y="896328"/>
                    <a:pt x="1161288" y="914400"/>
                  </a:cubicBezTo>
                  <a:cubicBezTo>
                    <a:pt x="1102286" y="931258"/>
                    <a:pt x="1166318" y="916457"/>
                    <a:pt x="1078992" y="960120"/>
                  </a:cubicBezTo>
                  <a:cubicBezTo>
                    <a:pt x="1060704" y="969264"/>
                    <a:pt x="1041327" y="976495"/>
                    <a:pt x="1024128" y="987552"/>
                  </a:cubicBezTo>
                  <a:cubicBezTo>
                    <a:pt x="998489" y="1004034"/>
                    <a:pt x="967883" y="1017055"/>
                    <a:pt x="950976" y="1042416"/>
                  </a:cubicBezTo>
                  <a:lnTo>
                    <a:pt x="914400" y="1097280"/>
                  </a:lnTo>
                  <a:cubicBezTo>
                    <a:pt x="911352" y="1109472"/>
                    <a:pt x="907504" y="1121491"/>
                    <a:pt x="905256" y="1133856"/>
                  </a:cubicBezTo>
                  <a:cubicBezTo>
                    <a:pt x="901401" y="1155061"/>
                    <a:pt x="902305" y="1177220"/>
                    <a:pt x="896112" y="1197864"/>
                  </a:cubicBezTo>
                  <a:cubicBezTo>
                    <a:pt x="886587" y="1229614"/>
                    <a:pt x="845058" y="1247140"/>
                    <a:pt x="822960" y="1261872"/>
                  </a:cubicBezTo>
                  <a:cubicBezTo>
                    <a:pt x="813816" y="1267968"/>
                    <a:pt x="803299" y="1272389"/>
                    <a:pt x="795528" y="1280160"/>
                  </a:cubicBezTo>
                  <a:cubicBezTo>
                    <a:pt x="779050" y="1296638"/>
                    <a:pt x="762943" y="1316332"/>
                    <a:pt x="740664" y="1325880"/>
                  </a:cubicBezTo>
                  <a:cubicBezTo>
                    <a:pt x="729113" y="1330830"/>
                    <a:pt x="716376" y="1332391"/>
                    <a:pt x="704088" y="1335024"/>
                  </a:cubicBezTo>
                  <a:cubicBezTo>
                    <a:pt x="673694" y="1341537"/>
                    <a:pt x="641508" y="1341768"/>
                    <a:pt x="612648" y="1353312"/>
                  </a:cubicBezTo>
                  <a:cubicBezTo>
                    <a:pt x="594464" y="1360586"/>
                    <a:pt x="529139" y="1387754"/>
                    <a:pt x="512064" y="1389888"/>
                  </a:cubicBezTo>
                  <a:lnTo>
                    <a:pt x="438912" y="1399032"/>
                  </a:lnTo>
                  <a:cubicBezTo>
                    <a:pt x="429768" y="1405128"/>
                    <a:pt x="421581" y="1412991"/>
                    <a:pt x="411480" y="1417320"/>
                  </a:cubicBezTo>
                  <a:cubicBezTo>
                    <a:pt x="399929" y="1422270"/>
                    <a:pt x="385815" y="1420229"/>
                    <a:pt x="374904" y="1426464"/>
                  </a:cubicBezTo>
                  <a:cubicBezTo>
                    <a:pt x="363676" y="1432880"/>
                    <a:pt x="357406" y="1445617"/>
                    <a:pt x="347472" y="1453896"/>
                  </a:cubicBezTo>
                  <a:cubicBezTo>
                    <a:pt x="319165" y="1477485"/>
                    <a:pt x="316179" y="1466616"/>
                    <a:pt x="292608" y="1499616"/>
                  </a:cubicBezTo>
                  <a:cubicBezTo>
                    <a:pt x="284685" y="1510708"/>
                    <a:pt x="282243" y="1525100"/>
                    <a:pt x="274320" y="1536192"/>
                  </a:cubicBezTo>
                  <a:cubicBezTo>
                    <a:pt x="266804" y="1546715"/>
                    <a:pt x="255167" y="1553690"/>
                    <a:pt x="246888" y="1563624"/>
                  </a:cubicBezTo>
                  <a:cubicBezTo>
                    <a:pt x="208788" y="1609344"/>
                    <a:pt x="251460" y="1575816"/>
                    <a:pt x="201168" y="1609344"/>
                  </a:cubicBezTo>
                  <a:cubicBezTo>
                    <a:pt x="195072" y="1618488"/>
                    <a:pt x="190651" y="1629005"/>
                    <a:pt x="182880" y="1636776"/>
                  </a:cubicBezTo>
                  <a:cubicBezTo>
                    <a:pt x="165154" y="1654502"/>
                    <a:pt x="150327" y="1656771"/>
                    <a:pt x="128016" y="1664208"/>
                  </a:cubicBezTo>
                  <a:cubicBezTo>
                    <a:pt x="115824" y="1682496"/>
                    <a:pt x="96771" y="1697749"/>
                    <a:pt x="91440" y="1719072"/>
                  </a:cubicBezTo>
                  <a:cubicBezTo>
                    <a:pt x="88392" y="1731264"/>
                    <a:pt x="90572" y="1746190"/>
                    <a:pt x="82296" y="1755648"/>
                  </a:cubicBezTo>
                  <a:cubicBezTo>
                    <a:pt x="67822" y="1772189"/>
                    <a:pt x="27432" y="1792224"/>
                    <a:pt x="27432" y="1792224"/>
                  </a:cubicBezTo>
                  <a:cubicBezTo>
                    <a:pt x="7453" y="1822192"/>
                    <a:pt x="20134" y="1819656"/>
                    <a:pt x="0" y="1819656"/>
                  </a:cubicBezTo>
                </a:path>
              </a:pathLst>
            </a:custGeom>
            <a:noFill/>
            <a:ln w="25560">
              <a:solidFill>
                <a:srgbClr val="FF3399"/>
              </a:solidFill>
              <a:miter lim="800000"/>
              <a:headEnd/>
              <a:tailEnd type="triangle" w="med" len="med"/>
            </a:ln>
            <a:extLst>
              <a:ext uri="{909E8E84-426E-40DD-AFC4-6F175D3DCCD1}">
                <a14:hiddenFill xmlns:a14="http://schemas.microsoft.com/office/drawing/2010/main" xmlns="">
                  <a:solidFill>
                    <a:srgbClr val="FFFFFF"/>
                  </a:solidFill>
                </a14:hiddenFill>
              </a:ext>
            </a:extLst>
          </p:spPr>
          <p:txBody>
            <a:bodyPr wrap="none" lIns="82945" tIns="41473" rIns="82945" bIns="41473" anchor="ctr"/>
            <a:lstStyle/>
            <a:p>
              <a:endParaRPr lang="ja-JP" altLang="en-US"/>
            </a:p>
          </p:txBody>
        </p:sp>
        <p:sp>
          <p:nvSpPr>
            <p:cNvPr id="48151" name="AutoShape 9"/>
            <p:cNvSpPr>
              <a:spLocks/>
            </p:cNvSpPr>
            <p:nvPr/>
          </p:nvSpPr>
          <p:spPr bwMode="auto">
            <a:xfrm>
              <a:off x="3903933" y="1420614"/>
              <a:ext cx="3581400" cy="3275013"/>
            </a:xfrm>
            <a:custGeom>
              <a:avLst/>
              <a:gdLst>
                <a:gd name="T0" fmla="*/ 2147483647 w 2002536"/>
                <a:gd name="T1" fmla="*/ 0 h 1822192"/>
                <a:gd name="T2" fmla="*/ 2147483647 w 2002536"/>
                <a:gd name="T3" fmla="*/ 2147483647 h 1822192"/>
                <a:gd name="T4" fmla="*/ 2147483647 w 2002536"/>
                <a:gd name="T5" fmla="*/ 2147483647 h 1822192"/>
                <a:gd name="T6" fmla="*/ 2147483647 w 2002536"/>
                <a:gd name="T7" fmla="*/ 2147483647 h 1822192"/>
                <a:gd name="T8" fmla="*/ 2147483647 w 2002536"/>
                <a:gd name="T9" fmla="*/ 2147483647 h 1822192"/>
                <a:gd name="T10" fmla="*/ 2147483647 w 2002536"/>
                <a:gd name="T11" fmla="*/ 2147483647 h 1822192"/>
                <a:gd name="T12" fmla="*/ 2147483647 w 2002536"/>
                <a:gd name="T13" fmla="*/ 2147483647 h 1822192"/>
                <a:gd name="T14" fmla="*/ 2147483647 w 2002536"/>
                <a:gd name="T15" fmla="*/ 2147483647 h 1822192"/>
                <a:gd name="T16" fmla="*/ 2147483647 w 2002536"/>
                <a:gd name="T17" fmla="*/ 2147483647 h 1822192"/>
                <a:gd name="T18" fmla="*/ 2147483647 w 2002536"/>
                <a:gd name="T19" fmla="*/ 2147483647 h 1822192"/>
                <a:gd name="T20" fmla="*/ 2147483647 w 2002536"/>
                <a:gd name="T21" fmla="*/ 2147483647 h 1822192"/>
                <a:gd name="T22" fmla="*/ 2147483647 w 2002536"/>
                <a:gd name="T23" fmla="*/ 2147483647 h 1822192"/>
                <a:gd name="T24" fmla="*/ 2147483647 w 2002536"/>
                <a:gd name="T25" fmla="*/ 2147483647 h 1822192"/>
                <a:gd name="T26" fmla="*/ 2147483647 w 2002536"/>
                <a:gd name="T27" fmla="*/ 2147483647 h 1822192"/>
                <a:gd name="T28" fmla="*/ 2147483647 w 2002536"/>
                <a:gd name="T29" fmla="*/ 2147483647 h 1822192"/>
                <a:gd name="T30" fmla="*/ 2147483647 w 2002536"/>
                <a:gd name="T31" fmla="*/ 2147483647 h 1822192"/>
                <a:gd name="T32" fmla="*/ 2147483647 w 2002536"/>
                <a:gd name="T33" fmla="*/ 2147483647 h 1822192"/>
                <a:gd name="T34" fmla="*/ 2147483647 w 2002536"/>
                <a:gd name="T35" fmla="*/ 2147483647 h 1822192"/>
                <a:gd name="T36" fmla="*/ 2147483647 w 2002536"/>
                <a:gd name="T37" fmla="*/ 2147483647 h 1822192"/>
                <a:gd name="T38" fmla="*/ 2147483647 w 2002536"/>
                <a:gd name="T39" fmla="*/ 2147483647 h 1822192"/>
                <a:gd name="T40" fmla="*/ 2147483647 w 2002536"/>
                <a:gd name="T41" fmla="*/ 2147483647 h 1822192"/>
                <a:gd name="T42" fmla="*/ 2147483647 w 2002536"/>
                <a:gd name="T43" fmla="*/ 2147483647 h 1822192"/>
                <a:gd name="T44" fmla="*/ 2147483647 w 2002536"/>
                <a:gd name="T45" fmla="*/ 2147483647 h 1822192"/>
                <a:gd name="T46" fmla="*/ 2147483647 w 2002536"/>
                <a:gd name="T47" fmla="*/ 2147483647 h 1822192"/>
                <a:gd name="T48" fmla="*/ 2147483647 w 2002536"/>
                <a:gd name="T49" fmla="*/ 2147483647 h 1822192"/>
                <a:gd name="T50" fmla="*/ 2147483647 w 2002536"/>
                <a:gd name="T51" fmla="*/ 2147483647 h 1822192"/>
                <a:gd name="T52" fmla="*/ 2147483647 w 2002536"/>
                <a:gd name="T53" fmla="*/ 2147483647 h 1822192"/>
                <a:gd name="T54" fmla="*/ 2147483647 w 2002536"/>
                <a:gd name="T55" fmla="*/ 2147483647 h 1822192"/>
                <a:gd name="T56" fmla="*/ 2147483647 w 2002536"/>
                <a:gd name="T57" fmla="*/ 2147483647 h 1822192"/>
                <a:gd name="T58" fmla="*/ 2147483647 w 2002536"/>
                <a:gd name="T59" fmla="*/ 2147483647 h 1822192"/>
                <a:gd name="T60" fmla="*/ 2147483647 w 2002536"/>
                <a:gd name="T61" fmla="*/ 2147483647 h 1822192"/>
                <a:gd name="T62" fmla="*/ 2147483647 w 2002536"/>
                <a:gd name="T63" fmla="*/ 2147483647 h 1822192"/>
                <a:gd name="T64" fmla="*/ 2147483647 w 2002536"/>
                <a:gd name="T65" fmla="*/ 2147483647 h 1822192"/>
                <a:gd name="T66" fmla="*/ 2147483647 w 2002536"/>
                <a:gd name="T67" fmla="*/ 2147483647 h 1822192"/>
                <a:gd name="T68" fmla="*/ 2147483647 w 2002536"/>
                <a:gd name="T69" fmla="*/ 2147483647 h 1822192"/>
                <a:gd name="T70" fmla="*/ 2147483647 w 2002536"/>
                <a:gd name="T71" fmla="*/ 2147483647 h 1822192"/>
                <a:gd name="T72" fmla="*/ 2147483647 w 2002536"/>
                <a:gd name="T73" fmla="*/ 2147483647 h 1822192"/>
                <a:gd name="T74" fmla="*/ 2147483647 w 2002536"/>
                <a:gd name="T75" fmla="*/ 2147483647 h 1822192"/>
                <a:gd name="T76" fmla="*/ 2147483647 w 2002536"/>
                <a:gd name="T77" fmla="*/ 2147483647 h 1822192"/>
                <a:gd name="T78" fmla="*/ 2147483647 w 2002536"/>
                <a:gd name="T79" fmla="*/ 2147483647 h 1822192"/>
                <a:gd name="T80" fmla="*/ 2147483647 w 2002536"/>
                <a:gd name="T81" fmla="*/ 2147483647 h 1822192"/>
                <a:gd name="T82" fmla="*/ 2147483647 w 2002536"/>
                <a:gd name="T83" fmla="*/ 2147483647 h 1822192"/>
                <a:gd name="T84" fmla="*/ 2147483647 w 2002536"/>
                <a:gd name="T85" fmla="*/ 2147483647 h 1822192"/>
                <a:gd name="T86" fmla="*/ 2147483647 w 2002536"/>
                <a:gd name="T87" fmla="*/ 2147483647 h 1822192"/>
                <a:gd name="T88" fmla="*/ 2147483647 w 2002536"/>
                <a:gd name="T89" fmla="*/ 2147483647 h 1822192"/>
                <a:gd name="T90" fmla="*/ 2147483647 w 2002536"/>
                <a:gd name="T91" fmla="*/ 2147483647 h 1822192"/>
                <a:gd name="T92" fmla="*/ 2147483647 w 2002536"/>
                <a:gd name="T93" fmla="*/ 2147483647 h 1822192"/>
                <a:gd name="T94" fmla="*/ 2147483647 w 2002536"/>
                <a:gd name="T95" fmla="*/ 2147483647 h 1822192"/>
                <a:gd name="T96" fmla="*/ 2147483647 w 2002536"/>
                <a:gd name="T97" fmla="*/ 2147483647 h 1822192"/>
                <a:gd name="T98" fmla="*/ 0 w 2002536"/>
                <a:gd name="T99" fmla="*/ 2147483647 h 1822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2536"/>
                <a:gd name="T151" fmla="*/ 0 h 1822192"/>
                <a:gd name="T152" fmla="*/ 2002536 w 2002536"/>
                <a:gd name="T153" fmla="*/ 1822192 h 18221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2536" h="1822192">
                  <a:moveTo>
                    <a:pt x="2002536" y="0"/>
                  </a:moveTo>
                  <a:cubicBezTo>
                    <a:pt x="1996440" y="21336"/>
                    <a:pt x="1990624" y="42754"/>
                    <a:pt x="1984248" y="64008"/>
                  </a:cubicBezTo>
                  <a:cubicBezTo>
                    <a:pt x="1981478" y="73240"/>
                    <a:pt x="1979886" y="83071"/>
                    <a:pt x="1975104" y="91440"/>
                  </a:cubicBezTo>
                  <a:cubicBezTo>
                    <a:pt x="1967543" y="104672"/>
                    <a:pt x="1956816" y="115824"/>
                    <a:pt x="1947672" y="128016"/>
                  </a:cubicBezTo>
                  <a:cubicBezTo>
                    <a:pt x="1944624" y="137160"/>
                    <a:pt x="1943875" y="147428"/>
                    <a:pt x="1938528" y="155448"/>
                  </a:cubicBezTo>
                  <a:cubicBezTo>
                    <a:pt x="1931355" y="166208"/>
                    <a:pt x="1919687" y="173215"/>
                    <a:pt x="1911096" y="182880"/>
                  </a:cubicBezTo>
                  <a:cubicBezTo>
                    <a:pt x="1895280" y="200673"/>
                    <a:pt x="1881192" y="219951"/>
                    <a:pt x="1865376" y="237744"/>
                  </a:cubicBezTo>
                  <a:cubicBezTo>
                    <a:pt x="1854654" y="249807"/>
                    <a:pt x="1827899" y="277668"/>
                    <a:pt x="1810512" y="283464"/>
                  </a:cubicBezTo>
                  <a:cubicBezTo>
                    <a:pt x="1792923" y="289327"/>
                    <a:pt x="1773828" y="288972"/>
                    <a:pt x="1755648" y="292608"/>
                  </a:cubicBezTo>
                  <a:cubicBezTo>
                    <a:pt x="1743325" y="295073"/>
                    <a:pt x="1731109" y="298141"/>
                    <a:pt x="1719072" y="301752"/>
                  </a:cubicBezTo>
                  <a:cubicBezTo>
                    <a:pt x="1686253" y="311598"/>
                    <a:pt x="1661736" y="316141"/>
                    <a:pt x="1636776" y="338328"/>
                  </a:cubicBezTo>
                  <a:cubicBezTo>
                    <a:pt x="1599546" y="371421"/>
                    <a:pt x="1585463" y="384225"/>
                    <a:pt x="1563624" y="420624"/>
                  </a:cubicBezTo>
                  <a:cubicBezTo>
                    <a:pt x="1541838" y="456934"/>
                    <a:pt x="1499616" y="530352"/>
                    <a:pt x="1499616" y="530352"/>
                  </a:cubicBezTo>
                  <a:cubicBezTo>
                    <a:pt x="1493520" y="554736"/>
                    <a:pt x="1486257" y="578858"/>
                    <a:pt x="1481328" y="603504"/>
                  </a:cubicBezTo>
                  <a:cubicBezTo>
                    <a:pt x="1478280" y="618744"/>
                    <a:pt x="1475953" y="634146"/>
                    <a:pt x="1472184" y="649224"/>
                  </a:cubicBezTo>
                  <a:cubicBezTo>
                    <a:pt x="1469846" y="658575"/>
                    <a:pt x="1468642" y="668813"/>
                    <a:pt x="1463040" y="676656"/>
                  </a:cubicBezTo>
                  <a:cubicBezTo>
                    <a:pt x="1453018" y="690686"/>
                    <a:pt x="1437818" y="700256"/>
                    <a:pt x="1426464" y="713232"/>
                  </a:cubicBezTo>
                  <a:cubicBezTo>
                    <a:pt x="1416428" y="724701"/>
                    <a:pt x="1407890" y="737407"/>
                    <a:pt x="1399032" y="749808"/>
                  </a:cubicBezTo>
                  <a:cubicBezTo>
                    <a:pt x="1392644" y="758751"/>
                    <a:pt x="1386196" y="767698"/>
                    <a:pt x="1380744" y="777240"/>
                  </a:cubicBezTo>
                  <a:cubicBezTo>
                    <a:pt x="1373981" y="789075"/>
                    <a:pt x="1371182" y="803344"/>
                    <a:pt x="1362456" y="813816"/>
                  </a:cubicBezTo>
                  <a:cubicBezTo>
                    <a:pt x="1355421" y="822259"/>
                    <a:pt x="1344168" y="826008"/>
                    <a:pt x="1335024" y="832104"/>
                  </a:cubicBezTo>
                  <a:cubicBezTo>
                    <a:pt x="1321530" y="852346"/>
                    <a:pt x="1310426" y="872887"/>
                    <a:pt x="1289304" y="886968"/>
                  </a:cubicBezTo>
                  <a:cubicBezTo>
                    <a:pt x="1281284" y="892315"/>
                    <a:pt x="1271323" y="894222"/>
                    <a:pt x="1261872" y="896112"/>
                  </a:cubicBezTo>
                  <a:cubicBezTo>
                    <a:pt x="1175535" y="913379"/>
                    <a:pt x="1224539" y="896328"/>
                    <a:pt x="1161288" y="914400"/>
                  </a:cubicBezTo>
                  <a:cubicBezTo>
                    <a:pt x="1102286" y="931258"/>
                    <a:pt x="1166318" y="916457"/>
                    <a:pt x="1078992" y="960120"/>
                  </a:cubicBezTo>
                  <a:cubicBezTo>
                    <a:pt x="1060704" y="969264"/>
                    <a:pt x="1041327" y="976495"/>
                    <a:pt x="1024128" y="987552"/>
                  </a:cubicBezTo>
                  <a:cubicBezTo>
                    <a:pt x="998489" y="1004034"/>
                    <a:pt x="967883" y="1017055"/>
                    <a:pt x="950976" y="1042416"/>
                  </a:cubicBezTo>
                  <a:lnTo>
                    <a:pt x="914400" y="1097280"/>
                  </a:lnTo>
                  <a:cubicBezTo>
                    <a:pt x="911352" y="1109472"/>
                    <a:pt x="907504" y="1121491"/>
                    <a:pt x="905256" y="1133856"/>
                  </a:cubicBezTo>
                  <a:cubicBezTo>
                    <a:pt x="901401" y="1155061"/>
                    <a:pt x="902305" y="1177220"/>
                    <a:pt x="896112" y="1197864"/>
                  </a:cubicBezTo>
                  <a:cubicBezTo>
                    <a:pt x="886587" y="1229614"/>
                    <a:pt x="845058" y="1247140"/>
                    <a:pt x="822960" y="1261872"/>
                  </a:cubicBezTo>
                  <a:cubicBezTo>
                    <a:pt x="813816" y="1267968"/>
                    <a:pt x="803299" y="1272389"/>
                    <a:pt x="795528" y="1280160"/>
                  </a:cubicBezTo>
                  <a:cubicBezTo>
                    <a:pt x="779050" y="1296638"/>
                    <a:pt x="762943" y="1316332"/>
                    <a:pt x="740664" y="1325880"/>
                  </a:cubicBezTo>
                  <a:cubicBezTo>
                    <a:pt x="729113" y="1330830"/>
                    <a:pt x="716376" y="1332391"/>
                    <a:pt x="704088" y="1335024"/>
                  </a:cubicBezTo>
                  <a:cubicBezTo>
                    <a:pt x="673694" y="1341537"/>
                    <a:pt x="641508" y="1341768"/>
                    <a:pt x="612648" y="1353312"/>
                  </a:cubicBezTo>
                  <a:cubicBezTo>
                    <a:pt x="594464" y="1360586"/>
                    <a:pt x="529139" y="1387754"/>
                    <a:pt x="512064" y="1389888"/>
                  </a:cubicBezTo>
                  <a:lnTo>
                    <a:pt x="438912" y="1399032"/>
                  </a:lnTo>
                  <a:cubicBezTo>
                    <a:pt x="429768" y="1405128"/>
                    <a:pt x="421581" y="1412991"/>
                    <a:pt x="411480" y="1417320"/>
                  </a:cubicBezTo>
                  <a:cubicBezTo>
                    <a:pt x="399929" y="1422270"/>
                    <a:pt x="385815" y="1420229"/>
                    <a:pt x="374904" y="1426464"/>
                  </a:cubicBezTo>
                  <a:cubicBezTo>
                    <a:pt x="363676" y="1432880"/>
                    <a:pt x="357406" y="1445617"/>
                    <a:pt x="347472" y="1453896"/>
                  </a:cubicBezTo>
                  <a:cubicBezTo>
                    <a:pt x="319165" y="1477485"/>
                    <a:pt x="316179" y="1466616"/>
                    <a:pt x="292608" y="1499616"/>
                  </a:cubicBezTo>
                  <a:cubicBezTo>
                    <a:pt x="284685" y="1510708"/>
                    <a:pt x="282243" y="1525100"/>
                    <a:pt x="274320" y="1536192"/>
                  </a:cubicBezTo>
                  <a:cubicBezTo>
                    <a:pt x="266804" y="1546715"/>
                    <a:pt x="255167" y="1553690"/>
                    <a:pt x="246888" y="1563624"/>
                  </a:cubicBezTo>
                  <a:cubicBezTo>
                    <a:pt x="208788" y="1609344"/>
                    <a:pt x="251460" y="1575816"/>
                    <a:pt x="201168" y="1609344"/>
                  </a:cubicBezTo>
                  <a:cubicBezTo>
                    <a:pt x="195072" y="1618488"/>
                    <a:pt x="190651" y="1629005"/>
                    <a:pt x="182880" y="1636776"/>
                  </a:cubicBezTo>
                  <a:cubicBezTo>
                    <a:pt x="165154" y="1654502"/>
                    <a:pt x="150327" y="1656771"/>
                    <a:pt x="128016" y="1664208"/>
                  </a:cubicBezTo>
                  <a:cubicBezTo>
                    <a:pt x="115824" y="1682496"/>
                    <a:pt x="96771" y="1697749"/>
                    <a:pt x="91440" y="1719072"/>
                  </a:cubicBezTo>
                  <a:cubicBezTo>
                    <a:pt x="88392" y="1731264"/>
                    <a:pt x="90572" y="1746190"/>
                    <a:pt x="82296" y="1755648"/>
                  </a:cubicBezTo>
                  <a:cubicBezTo>
                    <a:pt x="67822" y="1772189"/>
                    <a:pt x="27432" y="1792224"/>
                    <a:pt x="27432" y="1792224"/>
                  </a:cubicBezTo>
                  <a:cubicBezTo>
                    <a:pt x="7453" y="1822192"/>
                    <a:pt x="20134" y="1819656"/>
                    <a:pt x="0" y="1819656"/>
                  </a:cubicBezTo>
                </a:path>
              </a:pathLst>
            </a:custGeom>
            <a:noFill/>
            <a:ln w="25560">
              <a:solidFill>
                <a:srgbClr val="FF3399"/>
              </a:solidFill>
              <a:miter lim="800000"/>
              <a:headEnd/>
              <a:tailEnd type="triangle" w="med" len="med"/>
            </a:ln>
            <a:extLst>
              <a:ext uri="{909E8E84-426E-40DD-AFC4-6F175D3DCCD1}">
                <a14:hiddenFill xmlns:a14="http://schemas.microsoft.com/office/drawing/2010/main" xmlns="">
                  <a:solidFill>
                    <a:srgbClr val="FFFFFF"/>
                  </a:solidFill>
                </a14:hiddenFill>
              </a:ext>
            </a:extLst>
          </p:spPr>
          <p:txBody>
            <a:bodyPr wrap="none" lIns="82945" tIns="41473" rIns="82945" bIns="41473" anchor="ctr"/>
            <a:lstStyle/>
            <a:p>
              <a:endParaRPr lang="ja-JP" altLang="en-US"/>
            </a:p>
          </p:txBody>
        </p:sp>
        <p:grpSp>
          <p:nvGrpSpPr>
            <p:cNvPr id="48152" name="Group 30"/>
            <p:cNvGrpSpPr>
              <a:grpSpLocks noChangeAspect="1"/>
            </p:cNvGrpSpPr>
            <p:nvPr/>
          </p:nvGrpSpPr>
          <p:grpSpPr bwMode="auto">
            <a:xfrm>
              <a:off x="5025788" y="3675993"/>
              <a:ext cx="131551" cy="269959"/>
              <a:chOff x="5116508" y="3539931"/>
              <a:chExt cx="219251" cy="449931"/>
            </a:xfrm>
          </p:grpSpPr>
          <p:sp>
            <p:nvSpPr>
              <p:cNvPr id="32" name="Oval 31"/>
              <p:cNvSpPr>
                <a:spLocks noChangeArrowheads="1"/>
              </p:cNvSpPr>
              <p:nvPr/>
            </p:nvSpPr>
            <p:spPr bwMode="auto">
              <a:xfrm rot="2924328">
                <a:off x="5001130" y="3655481"/>
                <a:ext cx="451195" cy="220053"/>
              </a:xfrm>
              <a:prstGeom prst="ellipse">
                <a:avLst/>
              </a:prstGeom>
              <a:solidFill>
                <a:srgbClr val="FF6600">
                  <a:alpha val="61176"/>
                </a:srgbClr>
              </a:solidFill>
              <a:ln w="9525">
                <a:solidFill>
                  <a:srgbClr val="2E2ECB"/>
                </a:solidFill>
                <a:round/>
                <a:headEnd/>
                <a:tailEnd/>
              </a:ln>
              <a:effectLst>
                <a:outerShdw blurRad="40000" dist="23000" dir="5400000" rotWithShape="0">
                  <a:srgbClr val="808080">
                    <a:alpha val="34999"/>
                  </a:srgbClr>
                </a:outerShdw>
              </a:effectLst>
            </p:spPr>
            <p:txBody>
              <a:bodyPr anchor="ctr"/>
              <a:lstStyle/>
              <a:p>
                <a:pPr algn="ctr" hangingPunct="0">
                  <a:lnSpc>
                    <a:spcPct val="93000"/>
                  </a:lnSpc>
                  <a:buClr>
                    <a:srgbClr val="000000"/>
                  </a:buClr>
                  <a:buSzPct val="100000"/>
                  <a:buFont typeface="Times New Roman" pitchFamily="18" charset="0"/>
                  <a:buNone/>
                  <a:defRPr/>
                </a:pPr>
                <a:endParaRPr lang="es-MX" sz="1600">
                  <a:solidFill>
                    <a:srgbClr val="FFFFFF"/>
                  </a:solidFill>
                </a:endParaRPr>
              </a:p>
            </p:txBody>
          </p:sp>
          <p:sp>
            <p:nvSpPr>
              <p:cNvPr id="33" name="Oval 32"/>
              <p:cNvSpPr>
                <a:spLocks noChangeAspect="1"/>
              </p:cNvSpPr>
              <p:nvPr/>
            </p:nvSpPr>
            <p:spPr bwMode="auto">
              <a:xfrm rot="2924328">
                <a:off x="5094744" y="3693928"/>
                <a:ext cx="272597" cy="133760"/>
              </a:xfrm>
              <a:prstGeom prst="ellipse">
                <a:avLst/>
              </a:prstGeom>
              <a:solidFill>
                <a:srgbClr val="FF6600">
                  <a:alpha val="61176"/>
                </a:srgbClr>
              </a:solidFill>
              <a:ln w="9525">
                <a:solidFill>
                  <a:srgbClr val="2E2ECB"/>
                </a:solidFill>
                <a:round/>
                <a:headEnd/>
                <a:tailEnd/>
              </a:ln>
              <a:effectLst>
                <a:outerShdw blurRad="40000" dist="23000" dir="5400000" rotWithShape="0">
                  <a:srgbClr val="808080">
                    <a:alpha val="34999"/>
                  </a:srgbClr>
                </a:outerShdw>
              </a:effectLst>
            </p:spPr>
            <p:txBody>
              <a:bodyPr anchor="ctr"/>
              <a:lstStyle/>
              <a:p>
                <a:pPr algn="ctr" hangingPunct="0">
                  <a:lnSpc>
                    <a:spcPct val="93000"/>
                  </a:lnSpc>
                  <a:buClr>
                    <a:srgbClr val="000000"/>
                  </a:buClr>
                  <a:buSzPct val="100000"/>
                  <a:buFont typeface="Times New Roman" pitchFamily="18" charset="0"/>
                  <a:buNone/>
                  <a:defRPr/>
                </a:pPr>
                <a:endParaRPr lang="es-MX" sz="1600">
                  <a:solidFill>
                    <a:srgbClr val="FFFFFF"/>
                  </a:solidFill>
                </a:endParaRPr>
              </a:p>
            </p:txBody>
          </p:sp>
          <p:sp>
            <p:nvSpPr>
              <p:cNvPr id="34" name="Oval 33"/>
              <p:cNvSpPr>
                <a:spLocks noChangeAspect="1"/>
              </p:cNvSpPr>
              <p:nvPr/>
            </p:nvSpPr>
            <p:spPr bwMode="auto">
              <a:xfrm rot="2924328">
                <a:off x="5178187" y="3733148"/>
                <a:ext cx="131599" cy="64720"/>
              </a:xfrm>
              <a:prstGeom prst="ellipse">
                <a:avLst/>
              </a:prstGeom>
              <a:solidFill>
                <a:srgbClr val="FF6600">
                  <a:alpha val="61176"/>
                </a:srgbClr>
              </a:solidFill>
              <a:ln w="9525">
                <a:solidFill>
                  <a:srgbClr val="2E2ECB"/>
                </a:solidFill>
                <a:round/>
                <a:headEnd/>
                <a:tailEnd/>
              </a:ln>
              <a:effectLst>
                <a:outerShdw blurRad="40000" dist="23000" dir="5400000" rotWithShape="0">
                  <a:srgbClr val="808080">
                    <a:alpha val="34999"/>
                  </a:srgbClr>
                </a:outerShdw>
              </a:effectLst>
            </p:spPr>
            <p:txBody>
              <a:bodyPr anchor="ctr"/>
              <a:lstStyle/>
              <a:p>
                <a:pPr algn="ctr" hangingPunct="0">
                  <a:lnSpc>
                    <a:spcPct val="93000"/>
                  </a:lnSpc>
                  <a:buClr>
                    <a:srgbClr val="000000"/>
                  </a:buClr>
                  <a:buSzPct val="100000"/>
                  <a:buFont typeface="Times New Roman" pitchFamily="18" charset="0"/>
                  <a:buNone/>
                  <a:defRPr/>
                </a:pPr>
                <a:endParaRPr lang="es-MX" sz="1600">
                  <a:solidFill>
                    <a:srgbClr val="FFFFFF"/>
                  </a:solidFill>
                </a:endParaRPr>
              </a:p>
            </p:txBody>
          </p:sp>
        </p:grpSp>
        <p:grpSp>
          <p:nvGrpSpPr>
            <p:cNvPr id="48153" name="Group 34"/>
            <p:cNvGrpSpPr>
              <a:grpSpLocks noChangeAspect="1"/>
            </p:cNvGrpSpPr>
            <p:nvPr/>
          </p:nvGrpSpPr>
          <p:grpSpPr bwMode="auto">
            <a:xfrm>
              <a:off x="3883320" y="4363487"/>
              <a:ext cx="159725" cy="635135"/>
              <a:chOff x="7143788" y="3707449"/>
              <a:chExt cx="219251" cy="449931"/>
            </a:xfrm>
          </p:grpSpPr>
          <p:sp>
            <p:nvSpPr>
              <p:cNvPr id="36" name="Oval 35"/>
              <p:cNvSpPr>
                <a:spLocks noChangeArrowheads="1"/>
              </p:cNvSpPr>
              <p:nvPr/>
            </p:nvSpPr>
            <p:spPr bwMode="auto">
              <a:xfrm rot="2924328">
                <a:off x="7028650" y="3824204"/>
                <a:ext cx="449478" cy="216777"/>
              </a:xfrm>
              <a:prstGeom prst="ellipse">
                <a:avLst/>
              </a:prstGeom>
              <a:solidFill>
                <a:srgbClr val="FF6600">
                  <a:alpha val="61176"/>
                </a:srgbClr>
              </a:solidFill>
              <a:ln w="9525">
                <a:solidFill>
                  <a:srgbClr val="2E2ECB"/>
                </a:solidFill>
                <a:round/>
                <a:headEnd/>
                <a:tailEnd/>
              </a:ln>
              <a:effectLst>
                <a:outerShdw blurRad="40000" dist="23000" dir="5400000" rotWithShape="0">
                  <a:srgbClr val="808080">
                    <a:alpha val="34999"/>
                  </a:srgbClr>
                </a:outerShdw>
              </a:effectLst>
            </p:spPr>
            <p:txBody>
              <a:bodyPr anchor="ctr"/>
              <a:lstStyle/>
              <a:p>
                <a:pPr algn="ctr" hangingPunct="0">
                  <a:lnSpc>
                    <a:spcPct val="93000"/>
                  </a:lnSpc>
                  <a:buClr>
                    <a:srgbClr val="000000"/>
                  </a:buClr>
                  <a:buSzPct val="100000"/>
                  <a:buFont typeface="Times New Roman" pitchFamily="18" charset="0"/>
                  <a:buNone/>
                  <a:defRPr/>
                </a:pPr>
                <a:endParaRPr lang="es-MX" sz="1600">
                  <a:solidFill>
                    <a:srgbClr val="FFFFFF"/>
                  </a:solidFill>
                </a:endParaRPr>
              </a:p>
            </p:txBody>
          </p:sp>
          <p:sp>
            <p:nvSpPr>
              <p:cNvPr id="37" name="Oval 36"/>
              <p:cNvSpPr>
                <a:spLocks noChangeAspect="1"/>
              </p:cNvSpPr>
              <p:nvPr/>
            </p:nvSpPr>
            <p:spPr bwMode="auto">
              <a:xfrm rot="2924328">
                <a:off x="7123875" y="3864630"/>
                <a:ext cx="269688" cy="127934"/>
              </a:xfrm>
              <a:prstGeom prst="ellipse">
                <a:avLst/>
              </a:prstGeom>
              <a:solidFill>
                <a:srgbClr val="FF6600">
                  <a:alpha val="61176"/>
                </a:srgbClr>
              </a:solidFill>
              <a:ln w="9525">
                <a:solidFill>
                  <a:srgbClr val="2E2ECB"/>
                </a:solidFill>
                <a:round/>
                <a:headEnd/>
                <a:tailEnd/>
              </a:ln>
              <a:effectLst>
                <a:outerShdw blurRad="40000" dist="23000" dir="5400000" rotWithShape="0">
                  <a:srgbClr val="808080">
                    <a:alpha val="34999"/>
                  </a:srgbClr>
                </a:outerShdw>
              </a:effectLst>
            </p:spPr>
            <p:txBody>
              <a:bodyPr anchor="ctr"/>
              <a:lstStyle/>
              <a:p>
                <a:pPr algn="ctr" hangingPunct="0">
                  <a:lnSpc>
                    <a:spcPct val="93000"/>
                  </a:lnSpc>
                  <a:buClr>
                    <a:srgbClr val="000000"/>
                  </a:buClr>
                  <a:buSzPct val="100000"/>
                  <a:buFont typeface="Times New Roman" pitchFamily="18" charset="0"/>
                  <a:buNone/>
                  <a:defRPr/>
                </a:pPr>
                <a:endParaRPr lang="es-MX" sz="1600">
                  <a:solidFill>
                    <a:srgbClr val="FFFFFF"/>
                  </a:solidFill>
                </a:endParaRPr>
              </a:p>
            </p:txBody>
          </p:sp>
          <p:sp>
            <p:nvSpPr>
              <p:cNvPr id="38" name="Oval 37"/>
              <p:cNvSpPr>
                <a:spLocks noChangeAspect="1"/>
              </p:cNvSpPr>
              <p:nvPr/>
            </p:nvSpPr>
            <p:spPr bwMode="auto">
              <a:xfrm rot="2924328">
                <a:off x="7202458" y="3900609"/>
                <a:ext cx="133845" cy="63967"/>
              </a:xfrm>
              <a:prstGeom prst="ellipse">
                <a:avLst/>
              </a:prstGeom>
              <a:solidFill>
                <a:srgbClr val="FF6600">
                  <a:alpha val="61176"/>
                </a:srgbClr>
              </a:solidFill>
              <a:ln w="9525">
                <a:solidFill>
                  <a:srgbClr val="2E2ECB"/>
                </a:solidFill>
                <a:round/>
                <a:headEnd/>
                <a:tailEnd/>
              </a:ln>
              <a:effectLst>
                <a:outerShdw blurRad="40000" dist="23000" dir="5400000" rotWithShape="0">
                  <a:srgbClr val="808080">
                    <a:alpha val="34999"/>
                  </a:srgbClr>
                </a:outerShdw>
              </a:effectLst>
            </p:spPr>
            <p:txBody>
              <a:bodyPr anchor="ctr"/>
              <a:lstStyle/>
              <a:p>
                <a:pPr algn="ctr" hangingPunct="0">
                  <a:lnSpc>
                    <a:spcPct val="93000"/>
                  </a:lnSpc>
                  <a:buClr>
                    <a:srgbClr val="000000"/>
                  </a:buClr>
                  <a:buSzPct val="100000"/>
                  <a:buFont typeface="Times New Roman" pitchFamily="18" charset="0"/>
                  <a:buNone/>
                  <a:defRPr/>
                </a:pPr>
                <a:endParaRPr lang="es-MX" sz="1600">
                  <a:solidFill>
                    <a:srgbClr val="FFFFFF"/>
                  </a:solidFill>
                </a:endParaRPr>
              </a:p>
            </p:txBody>
          </p:sp>
        </p:grpSp>
        <p:sp>
          <p:nvSpPr>
            <p:cNvPr id="48154" name="AutoShape 9"/>
            <p:cNvSpPr>
              <a:spLocks/>
            </p:cNvSpPr>
            <p:nvPr/>
          </p:nvSpPr>
          <p:spPr bwMode="auto">
            <a:xfrm>
              <a:off x="4056333" y="3854279"/>
              <a:ext cx="1003716" cy="993748"/>
            </a:xfrm>
            <a:custGeom>
              <a:avLst/>
              <a:gdLst>
                <a:gd name="T0" fmla="*/ 539879 w 2002536"/>
                <a:gd name="T1" fmla="*/ 0 h 1822192"/>
                <a:gd name="T2" fmla="*/ 539879 w 2002536"/>
                <a:gd name="T3" fmla="*/ 218232 h 1822192"/>
                <a:gd name="T4" fmla="*/ 539879 w 2002536"/>
                <a:gd name="T5" fmla="*/ 311759 h 1822192"/>
                <a:gd name="T6" fmla="*/ 539879 w 2002536"/>
                <a:gd name="T7" fmla="*/ 436464 h 1822192"/>
                <a:gd name="T8" fmla="*/ 539879 w 2002536"/>
                <a:gd name="T9" fmla="*/ 529990 h 1822192"/>
                <a:gd name="T10" fmla="*/ 539879 w 2002536"/>
                <a:gd name="T11" fmla="*/ 623519 h 1822192"/>
                <a:gd name="T12" fmla="*/ 539879 w 2002536"/>
                <a:gd name="T13" fmla="*/ 810575 h 1822192"/>
                <a:gd name="T14" fmla="*/ 539879 w 2002536"/>
                <a:gd name="T15" fmla="*/ 966455 h 1822192"/>
                <a:gd name="T16" fmla="*/ 539879 w 2002536"/>
                <a:gd name="T17" fmla="*/ 997630 h 1822192"/>
                <a:gd name="T18" fmla="*/ 539879 w 2002536"/>
                <a:gd name="T19" fmla="*/ 1028807 h 1822192"/>
                <a:gd name="T20" fmla="*/ 539879 w 2002536"/>
                <a:gd name="T21" fmla="*/ 1153510 h 1822192"/>
                <a:gd name="T22" fmla="*/ 539879 w 2002536"/>
                <a:gd name="T23" fmla="*/ 1434094 h 1822192"/>
                <a:gd name="T24" fmla="*/ 539879 w 2002536"/>
                <a:gd name="T25" fmla="*/ 1486331 h 1822192"/>
                <a:gd name="T26" fmla="*/ 539879 w 2002536"/>
                <a:gd name="T27" fmla="*/ 1486331 h 1822192"/>
                <a:gd name="T28" fmla="*/ 539879 w 2002536"/>
                <a:gd name="T29" fmla="*/ 1486331 h 1822192"/>
                <a:gd name="T30" fmla="*/ 539879 w 2002536"/>
                <a:gd name="T31" fmla="*/ 1486331 h 1822192"/>
                <a:gd name="T32" fmla="*/ 539879 w 2002536"/>
                <a:gd name="T33" fmla="*/ 1486331 h 1822192"/>
                <a:gd name="T34" fmla="*/ 539879 w 2002536"/>
                <a:gd name="T35" fmla="*/ 1486331 h 1822192"/>
                <a:gd name="T36" fmla="*/ 539879 w 2002536"/>
                <a:gd name="T37" fmla="*/ 1486331 h 1822192"/>
                <a:gd name="T38" fmla="*/ 539879 w 2002536"/>
                <a:gd name="T39" fmla="*/ 1486331 h 1822192"/>
                <a:gd name="T40" fmla="*/ 539879 w 2002536"/>
                <a:gd name="T41" fmla="*/ 1486331 h 1822192"/>
                <a:gd name="T42" fmla="*/ 539879 w 2002536"/>
                <a:gd name="T43" fmla="*/ 1486331 h 1822192"/>
                <a:gd name="T44" fmla="*/ 539879 w 2002536"/>
                <a:gd name="T45" fmla="*/ 1486331 h 1822192"/>
                <a:gd name="T46" fmla="*/ 539879 w 2002536"/>
                <a:gd name="T47" fmla="*/ 1486331 h 1822192"/>
                <a:gd name="T48" fmla="*/ 539879 w 2002536"/>
                <a:gd name="T49" fmla="*/ 1486331 h 1822192"/>
                <a:gd name="T50" fmla="*/ 539879 w 2002536"/>
                <a:gd name="T51" fmla="*/ 1486331 h 1822192"/>
                <a:gd name="T52" fmla="*/ 539879 w 2002536"/>
                <a:gd name="T53" fmla="*/ 1486331 h 1822192"/>
                <a:gd name="T54" fmla="*/ 539879 w 2002536"/>
                <a:gd name="T55" fmla="*/ 1486331 h 1822192"/>
                <a:gd name="T56" fmla="*/ 539879 w 2002536"/>
                <a:gd name="T57" fmla="*/ 1486331 h 1822192"/>
                <a:gd name="T58" fmla="*/ 539879 w 2002536"/>
                <a:gd name="T59" fmla="*/ 1486331 h 1822192"/>
                <a:gd name="T60" fmla="*/ 539879 w 2002536"/>
                <a:gd name="T61" fmla="*/ 1486331 h 1822192"/>
                <a:gd name="T62" fmla="*/ 539879 w 2002536"/>
                <a:gd name="T63" fmla="*/ 1486331 h 1822192"/>
                <a:gd name="T64" fmla="*/ 539879 w 2002536"/>
                <a:gd name="T65" fmla="*/ 1486331 h 1822192"/>
                <a:gd name="T66" fmla="*/ 539879 w 2002536"/>
                <a:gd name="T67" fmla="*/ 1486331 h 1822192"/>
                <a:gd name="T68" fmla="*/ 539879 w 2002536"/>
                <a:gd name="T69" fmla="*/ 1486331 h 1822192"/>
                <a:gd name="T70" fmla="*/ 539879 w 2002536"/>
                <a:gd name="T71" fmla="*/ 1486331 h 1822192"/>
                <a:gd name="T72" fmla="*/ 506237 w 2002536"/>
                <a:gd name="T73" fmla="*/ 1486331 h 1822192"/>
                <a:gd name="T74" fmla="*/ 474597 w 2002536"/>
                <a:gd name="T75" fmla="*/ 1486331 h 1822192"/>
                <a:gd name="T76" fmla="*/ 432411 w 2002536"/>
                <a:gd name="T77" fmla="*/ 1486331 h 1822192"/>
                <a:gd name="T78" fmla="*/ 400771 w 2002536"/>
                <a:gd name="T79" fmla="*/ 1486331 h 1822192"/>
                <a:gd name="T80" fmla="*/ 337492 w 2002536"/>
                <a:gd name="T81" fmla="*/ 1486331 h 1822192"/>
                <a:gd name="T82" fmla="*/ 316398 w 2002536"/>
                <a:gd name="T83" fmla="*/ 1486331 h 1822192"/>
                <a:gd name="T84" fmla="*/ 284758 w 2002536"/>
                <a:gd name="T85" fmla="*/ 1486331 h 1822192"/>
                <a:gd name="T86" fmla="*/ 232025 w 2002536"/>
                <a:gd name="T87" fmla="*/ 1486331 h 1822192"/>
                <a:gd name="T88" fmla="*/ 210932 w 2002536"/>
                <a:gd name="T89" fmla="*/ 1486331 h 1822192"/>
                <a:gd name="T90" fmla="*/ 147653 w 2002536"/>
                <a:gd name="T91" fmla="*/ 1486331 h 1822192"/>
                <a:gd name="T92" fmla="*/ 105466 w 2002536"/>
                <a:gd name="T93" fmla="*/ 1486331 h 1822192"/>
                <a:gd name="T94" fmla="*/ 94920 w 2002536"/>
                <a:gd name="T95" fmla="*/ 1486331 h 1822192"/>
                <a:gd name="T96" fmla="*/ 31640 w 2002536"/>
                <a:gd name="T97" fmla="*/ 1486331 h 1822192"/>
                <a:gd name="T98" fmla="*/ 0 w 2002536"/>
                <a:gd name="T99" fmla="*/ 1486331 h 1822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2536"/>
                <a:gd name="T151" fmla="*/ 0 h 1822192"/>
                <a:gd name="T152" fmla="*/ 2002536 w 2002536"/>
                <a:gd name="T153" fmla="*/ 1822192 h 18221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2536" h="1822192">
                  <a:moveTo>
                    <a:pt x="2002536" y="0"/>
                  </a:moveTo>
                  <a:cubicBezTo>
                    <a:pt x="1996440" y="21336"/>
                    <a:pt x="1990624" y="42754"/>
                    <a:pt x="1984248" y="64008"/>
                  </a:cubicBezTo>
                  <a:cubicBezTo>
                    <a:pt x="1981478" y="73240"/>
                    <a:pt x="1979886" y="83071"/>
                    <a:pt x="1975104" y="91440"/>
                  </a:cubicBezTo>
                  <a:cubicBezTo>
                    <a:pt x="1967543" y="104672"/>
                    <a:pt x="1956816" y="115824"/>
                    <a:pt x="1947672" y="128016"/>
                  </a:cubicBezTo>
                  <a:cubicBezTo>
                    <a:pt x="1944624" y="137160"/>
                    <a:pt x="1943875" y="147428"/>
                    <a:pt x="1938528" y="155448"/>
                  </a:cubicBezTo>
                  <a:cubicBezTo>
                    <a:pt x="1931355" y="166208"/>
                    <a:pt x="1919687" y="173215"/>
                    <a:pt x="1911096" y="182880"/>
                  </a:cubicBezTo>
                  <a:cubicBezTo>
                    <a:pt x="1895280" y="200673"/>
                    <a:pt x="1881192" y="219951"/>
                    <a:pt x="1865376" y="237744"/>
                  </a:cubicBezTo>
                  <a:cubicBezTo>
                    <a:pt x="1854654" y="249807"/>
                    <a:pt x="1827899" y="277668"/>
                    <a:pt x="1810512" y="283464"/>
                  </a:cubicBezTo>
                  <a:cubicBezTo>
                    <a:pt x="1792923" y="289327"/>
                    <a:pt x="1773828" y="288972"/>
                    <a:pt x="1755648" y="292608"/>
                  </a:cubicBezTo>
                  <a:cubicBezTo>
                    <a:pt x="1743325" y="295073"/>
                    <a:pt x="1731109" y="298141"/>
                    <a:pt x="1719072" y="301752"/>
                  </a:cubicBezTo>
                  <a:cubicBezTo>
                    <a:pt x="1686253" y="311598"/>
                    <a:pt x="1661736" y="316141"/>
                    <a:pt x="1636776" y="338328"/>
                  </a:cubicBezTo>
                  <a:cubicBezTo>
                    <a:pt x="1599546" y="371421"/>
                    <a:pt x="1585463" y="384225"/>
                    <a:pt x="1563624" y="420624"/>
                  </a:cubicBezTo>
                  <a:cubicBezTo>
                    <a:pt x="1541838" y="456934"/>
                    <a:pt x="1499616" y="530352"/>
                    <a:pt x="1499616" y="530352"/>
                  </a:cubicBezTo>
                  <a:cubicBezTo>
                    <a:pt x="1493520" y="554736"/>
                    <a:pt x="1486257" y="578858"/>
                    <a:pt x="1481328" y="603504"/>
                  </a:cubicBezTo>
                  <a:cubicBezTo>
                    <a:pt x="1478280" y="618744"/>
                    <a:pt x="1475953" y="634146"/>
                    <a:pt x="1472184" y="649224"/>
                  </a:cubicBezTo>
                  <a:cubicBezTo>
                    <a:pt x="1469846" y="658575"/>
                    <a:pt x="1468642" y="668813"/>
                    <a:pt x="1463040" y="676656"/>
                  </a:cubicBezTo>
                  <a:cubicBezTo>
                    <a:pt x="1453018" y="690686"/>
                    <a:pt x="1437818" y="700256"/>
                    <a:pt x="1426464" y="713232"/>
                  </a:cubicBezTo>
                  <a:cubicBezTo>
                    <a:pt x="1416428" y="724701"/>
                    <a:pt x="1407890" y="737407"/>
                    <a:pt x="1399032" y="749808"/>
                  </a:cubicBezTo>
                  <a:cubicBezTo>
                    <a:pt x="1392644" y="758751"/>
                    <a:pt x="1386196" y="767698"/>
                    <a:pt x="1380744" y="777240"/>
                  </a:cubicBezTo>
                  <a:cubicBezTo>
                    <a:pt x="1373981" y="789075"/>
                    <a:pt x="1371182" y="803344"/>
                    <a:pt x="1362456" y="813816"/>
                  </a:cubicBezTo>
                  <a:cubicBezTo>
                    <a:pt x="1355421" y="822259"/>
                    <a:pt x="1344168" y="826008"/>
                    <a:pt x="1335024" y="832104"/>
                  </a:cubicBezTo>
                  <a:cubicBezTo>
                    <a:pt x="1321530" y="852346"/>
                    <a:pt x="1310426" y="872887"/>
                    <a:pt x="1289304" y="886968"/>
                  </a:cubicBezTo>
                  <a:cubicBezTo>
                    <a:pt x="1281284" y="892315"/>
                    <a:pt x="1271323" y="894222"/>
                    <a:pt x="1261872" y="896112"/>
                  </a:cubicBezTo>
                  <a:cubicBezTo>
                    <a:pt x="1175535" y="913379"/>
                    <a:pt x="1224539" y="896328"/>
                    <a:pt x="1161288" y="914400"/>
                  </a:cubicBezTo>
                  <a:cubicBezTo>
                    <a:pt x="1102286" y="931258"/>
                    <a:pt x="1166318" y="916457"/>
                    <a:pt x="1078992" y="960120"/>
                  </a:cubicBezTo>
                  <a:cubicBezTo>
                    <a:pt x="1060704" y="969264"/>
                    <a:pt x="1041327" y="976495"/>
                    <a:pt x="1024128" y="987552"/>
                  </a:cubicBezTo>
                  <a:cubicBezTo>
                    <a:pt x="998489" y="1004034"/>
                    <a:pt x="967883" y="1017055"/>
                    <a:pt x="950976" y="1042416"/>
                  </a:cubicBezTo>
                  <a:lnTo>
                    <a:pt x="914400" y="1097280"/>
                  </a:lnTo>
                  <a:cubicBezTo>
                    <a:pt x="911352" y="1109472"/>
                    <a:pt x="907504" y="1121491"/>
                    <a:pt x="905256" y="1133856"/>
                  </a:cubicBezTo>
                  <a:cubicBezTo>
                    <a:pt x="901401" y="1155061"/>
                    <a:pt x="902305" y="1177220"/>
                    <a:pt x="896112" y="1197864"/>
                  </a:cubicBezTo>
                  <a:cubicBezTo>
                    <a:pt x="886587" y="1229614"/>
                    <a:pt x="845058" y="1247140"/>
                    <a:pt x="822960" y="1261872"/>
                  </a:cubicBezTo>
                  <a:cubicBezTo>
                    <a:pt x="813816" y="1267968"/>
                    <a:pt x="803299" y="1272389"/>
                    <a:pt x="795528" y="1280160"/>
                  </a:cubicBezTo>
                  <a:cubicBezTo>
                    <a:pt x="779050" y="1296638"/>
                    <a:pt x="762943" y="1316332"/>
                    <a:pt x="740664" y="1325880"/>
                  </a:cubicBezTo>
                  <a:cubicBezTo>
                    <a:pt x="729113" y="1330830"/>
                    <a:pt x="716376" y="1332391"/>
                    <a:pt x="704088" y="1335024"/>
                  </a:cubicBezTo>
                  <a:cubicBezTo>
                    <a:pt x="673694" y="1341537"/>
                    <a:pt x="641508" y="1341768"/>
                    <a:pt x="612648" y="1353312"/>
                  </a:cubicBezTo>
                  <a:cubicBezTo>
                    <a:pt x="594464" y="1360586"/>
                    <a:pt x="529139" y="1387754"/>
                    <a:pt x="512064" y="1389888"/>
                  </a:cubicBezTo>
                  <a:lnTo>
                    <a:pt x="438912" y="1399032"/>
                  </a:lnTo>
                  <a:cubicBezTo>
                    <a:pt x="429768" y="1405128"/>
                    <a:pt x="421581" y="1412991"/>
                    <a:pt x="411480" y="1417320"/>
                  </a:cubicBezTo>
                  <a:cubicBezTo>
                    <a:pt x="399929" y="1422270"/>
                    <a:pt x="385815" y="1420229"/>
                    <a:pt x="374904" y="1426464"/>
                  </a:cubicBezTo>
                  <a:cubicBezTo>
                    <a:pt x="363676" y="1432880"/>
                    <a:pt x="357406" y="1445617"/>
                    <a:pt x="347472" y="1453896"/>
                  </a:cubicBezTo>
                  <a:cubicBezTo>
                    <a:pt x="319165" y="1477485"/>
                    <a:pt x="316179" y="1466616"/>
                    <a:pt x="292608" y="1499616"/>
                  </a:cubicBezTo>
                  <a:cubicBezTo>
                    <a:pt x="284685" y="1510708"/>
                    <a:pt x="282243" y="1525100"/>
                    <a:pt x="274320" y="1536192"/>
                  </a:cubicBezTo>
                  <a:cubicBezTo>
                    <a:pt x="266804" y="1546715"/>
                    <a:pt x="255167" y="1553690"/>
                    <a:pt x="246888" y="1563624"/>
                  </a:cubicBezTo>
                  <a:cubicBezTo>
                    <a:pt x="208788" y="1609344"/>
                    <a:pt x="251460" y="1575816"/>
                    <a:pt x="201168" y="1609344"/>
                  </a:cubicBezTo>
                  <a:cubicBezTo>
                    <a:pt x="195072" y="1618488"/>
                    <a:pt x="190651" y="1629005"/>
                    <a:pt x="182880" y="1636776"/>
                  </a:cubicBezTo>
                  <a:cubicBezTo>
                    <a:pt x="165154" y="1654502"/>
                    <a:pt x="150327" y="1656771"/>
                    <a:pt x="128016" y="1664208"/>
                  </a:cubicBezTo>
                  <a:cubicBezTo>
                    <a:pt x="115824" y="1682496"/>
                    <a:pt x="96771" y="1697749"/>
                    <a:pt x="91440" y="1719072"/>
                  </a:cubicBezTo>
                  <a:cubicBezTo>
                    <a:pt x="88392" y="1731264"/>
                    <a:pt x="90572" y="1746190"/>
                    <a:pt x="82296" y="1755648"/>
                  </a:cubicBezTo>
                  <a:cubicBezTo>
                    <a:pt x="67822" y="1772189"/>
                    <a:pt x="27432" y="1792224"/>
                    <a:pt x="27432" y="1792224"/>
                  </a:cubicBezTo>
                  <a:cubicBezTo>
                    <a:pt x="7453" y="1822192"/>
                    <a:pt x="20134" y="1819656"/>
                    <a:pt x="0" y="1819656"/>
                  </a:cubicBezTo>
                </a:path>
              </a:pathLst>
            </a:custGeom>
            <a:noFill/>
            <a:ln w="25560">
              <a:solidFill>
                <a:srgbClr val="FF3399"/>
              </a:solidFill>
              <a:miter lim="800000"/>
              <a:headEnd/>
              <a:tailEnd type="triangle" w="med" len="med"/>
            </a:ln>
            <a:extLst>
              <a:ext uri="{909E8E84-426E-40DD-AFC4-6F175D3DCCD1}">
                <a14:hiddenFill xmlns:a14="http://schemas.microsoft.com/office/drawing/2010/main" xmlns="">
                  <a:solidFill>
                    <a:srgbClr val="FFFFFF"/>
                  </a:solidFill>
                </a14:hiddenFill>
              </a:ext>
            </a:extLst>
          </p:spPr>
          <p:txBody>
            <a:bodyPr wrap="none" lIns="82945" tIns="41473" rIns="82945" bIns="41473" anchor="ctr"/>
            <a:lstStyle/>
            <a:p>
              <a:endParaRPr lang="ja-JP" altLang="en-US"/>
            </a:p>
          </p:txBody>
        </p:sp>
        <p:sp>
          <p:nvSpPr>
            <p:cNvPr id="48155" name="AutoShape 9"/>
            <p:cNvSpPr>
              <a:spLocks/>
            </p:cNvSpPr>
            <p:nvPr/>
          </p:nvSpPr>
          <p:spPr bwMode="auto">
            <a:xfrm>
              <a:off x="3966813" y="3795027"/>
              <a:ext cx="1003716" cy="993748"/>
            </a:xfrm>
            <a:custGeom>
              <a:avLst/>
              <a:gdLst>
                <a:gd name="T0" fmla="*/ 539879 w 2002536"/>
                <a:gd name="T1" fmla="*/ 0 h 1822192"/>
                <a:gd name="T2" fmla="*/ 539879 w 2002536"/>
                <a:gd name="T3" fmla="*/ 218232 h 1822192"/>
                <a:gd name="T4" fmla="*/ 539879 w 2002536"/>
                <a:gd name="T5" fmla="*/ 311759 h 1822192"/>
                <a:gd name="T6" fmla="*/ 539879 w 2002536"/>
                <a:gd name="T7" fmla="*/ 436464 h 1822192"/>
                <a:gd name="T8" fmla="*/ 539879 w 2002536"/>
                <a:gd name="T9" fmla="*/ 529990 h 1822192"/>
                <a:gd name="T10" fmla="*/ 539879 w 2002536"/>
                <a:gd name="T11" fmla="*/ 623519 h 1822192"/>
                <a:gd name="T12" fmla="*/ 539879 w 2002536"/>
                <a:gd name="T13" fmla="*/ 810575 h 1822192"/>
                <a:gd name="T14" fmla="*/ 539879 w 2002536"/>
                <a:gd name="T15" fmla="*/ 966455 h 1822192"/>
                <a:gd name="T16" fmla="*/ 539879 w 2002536"/>
                <a:gd name="T17" fmla="*/ 997630 h 1822192"/>
                <a:gd name="T18" fmla="*/ 539879 w 2002536"/>
                <a:gd name="T19" fmla="*/ 1028807 h 1822192"/>
                <a:gd name="T20" fmla="*/ 539879 w 2002536"/>
                <a:gd name="T21" fmla="*/ 1153510 h 1822192"/>
                <a:gd name="T22" fmla="*/ 539879 w 2002536"/>
                <a:gd name="T23" fmla="*/ 1434094 h 1822192"/>
                <a:gd name="T24" fmla="*/ 539879 w 2002536"/>
                <a:gd name="T25" fmla="*/ 1486331 h 1822192"/>
                <a:gd name="T26" fmla="*/ 539879 w 2002536"/>
                <a:gd name="T27" fmla="*/ 1486331 h 1822192"/>
                <a:gd name="T28" fmla="*/ 539879 w 2002536"/>
                <a:gd name="T29" fmla="*/ 1486331 h 1822192"/>
                <a:gd name="T30" fmla="*/ 539879 w 2002536"/>
                <a:gd name="T31" fmla="*/ 1486331 h 1822192"/>
                <a:gd name="T32" fmla="*/ 539879 w 2002536"/>
                <a:gd name="T33" fmla="*/ 1486331 h 1822192"/>
                <a:gd name="T34" fmla="*/ 539879 w 2002536"/>
                <a:gd name="T35" fmla="*/ 1486331 h 1822192"/>
                <a:gd name="T36" fmla="*/ 539879 w 2002536"/>
                <a:gd name="T37" fmla="*/ 1486331 h 1822192"/>
                <a:gd name="T38" fmla="*/ 539879 w 2002536"/>
                <a:gd name="T39" fmla="*/ 1486331 h 1822192"/>
                <a:gd name="T40" fmla="*/ 539879 w 2002536"/>
                <a:gd name="T41" fmla="*/ 1486331 h 1822192"/>
                <a:gd name="T42" fmla="*/ 539879 w 2002536"/>
                <a:gd name="T43" fmla="*/ 1486331 h 1822192"/>
                <a:gd name="T44" fmla="*/ 539879 w 2002536"/>
                <a:gd name="T45" fmla="*/ 1486331 h 1822192"/>
                <a:gd name="T46" fmla="*/ 539879 w 2002536"/>
                <a:gd name="T47" fmla="*/ 1486331 h 1822192"/>
                <a:gd name="T48" fmla="*/ 539879 w 2002536"/>
                <a:gd name="T49" fmla="*/ 1486331 h 1822192"/>
                <a:gd name="T50" fmla="*/ 539879 w 2002536"/>
                <a:gd name="T51" fmla="*/ 1486331 h 1822192"/>
                <a:gd name="T52" fmla="*/ 539879 w 2002536"/>
                <a:gd name="T53" fmla="*/ 1486331 h 1822192"/>
                <a:gd name="T54" fmla="*/ 539879 w 2002536"/>
                <a:gd name="T55" fmla="*/ 1486331 h 1822192"/>
                <a:gd name="T56" fmla="*/ 539879 w 2002536"/>
                <a:gd name="T57" fmla="*/ 1486331 h 1822192"/>
                <a:gd name="T58" fmla="*/ 539879 w 2002536"/>
                <a:gd name="T59" fmla="*/ 1486331 h 1822192"/>
                <a:gd name="T60" fmla="*/ 539879 w 2002536"/>
                <a:gd name="T61" fmla="*/ 1486331 h 1822192"/>
                <a:gd name="T62" fmla="*/ 539879 w 2002536"/>
                <a:gd name="T63" fmla="*/ 1486331 h 1822192"/>
                <a:gd name="T64" fmla="*/ 539879 w 2002536"/>
                <a:gd name="T65" fmla="*/ 1486331 h 1822192"/>
                <a:gd name="T66" fmla="*/ 539879 w 2002536"/>
                <a:gd name="T67" fmla="*/ 1486331 h 1822192"/>
                <a:gd name="T68" fmla="*/ 539879 w 2002536"/>
                <a:gd name="T69" fmla="*/ 1486331 h 1822192"/>
                <a:gd name="T70" fmla="*/ 539879 w 2002536"/>
                <a:gd name="T71" fmla="*/ 1486331 h 1822192"/>
                <a:gd name="T72" fmla="*/ 506237 w 2002536"/>
                <a:gd name="T73" fmla="*/ 1486331 h 1822192"/>
                <a:gd name="T74" fmla="*/ 474597 w 2002536"/>
                <a:gd name="T75" fmla="*/ 1486331 h 1822192"/>
                <a:gd name="T76" fmla="*/ 432411 w 2002536"/>
                <a:gd name="T77" fmla="*/ 1486331 h 1822192"/>
                <a:gd name="T78" fmla="*/ 400771 w 2002536"/>
                <a:gd name="T79" fmla="*/ 1486331 h 1822192"/>
                <a:gd name="T80" fmla="*/ 337492 w 2002536"/>
                <a:gd name="T81" fmla="*/ 1486331 h 1822192"/>
                <a:gd name="T82" fmla="*/ 316398 w 2002536"/>
                <a:gd name="T83" fmla="*/ 1486331 h 1822192"/>
                <a:gd name="T84" fmla="*/ 284758 w 2002536"/>
                <a:gd name="T85" fmla="*/ 1486331 h 1822192"/>
                <a:gd name="T86" fmla="*/ 232025 w 2002536"/>
                <a:gd name="T87" fmla="*/ 1486331 h 1822192"/>
                <a:gd name="T88" fmla="*/ 210932 w 2002536"/>
                <a:gd name="T89" fmla="*/ 1486331 h 1822192"/>
                <a:gd name="T90" fmla="*/ 147653 w 2002536"/>
                <a:gd name="T91" fmla="*/ 1486331 h 1822192"/>
                <a:gd name="T92" fmla="*/ 105466 w 2002536"/>
                <a:gd name="T93" fmla="*/ 1486331 h 1822192"/>
                <a:gd name="T94" fmla="*/ 94920 w 2002536"/>
                <a:gd name="T95" fmla="*/ 1486331 h 1822192"/>
                <a:gd name="T96" fmla="*/ 31640 w 2002536"/>
                <a:gd name="T97" fmla="*/ 1486331 h 1822192"/>
                <a:gd name="T98" fmla="*/ 0 w 2002536"/>
                <a:gd name="T99" fmla="*/ 1486331 h 1822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2536"/>
                <a:gd name="T151" fmla="*/ 0 h 1822192"/>
                <a:gd name="T152" fmla="*/ 2002536 w 2002536"/>
                <a:gd name="T153" fmla="*/ 1822192 h 18221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2536" h="1822192">
                  <a:moveTo>
                    <a:pt x="2002536" y="0"/>
                  </a:moveTo>
                  <a:cubicBezTo>
                    <a:pt x="1996440" y="21336"/>
                    <a:pt x="1990624" y="42754"/>
                    <a:pt x="1984248" y="64008"/>
                  </a:cubicBezTo>
                  <a:cubicBezTo>
                    <a:pt x="1981478" y="73240"/>
                    <a:pt x="1979886" y="83071"/>
                    <a:pt x="1975104" y="91440"/>
                  </a:cubicBezTo>
                  <a:cubicBezTo>
                    <a:pt x="1967543" y="104672"/>
                    <a:pt x="1956816" y="115824"/>
                    <a:pt x="1947672" y="128016"/>
                  </a:cubicBezTo>
                  <a:cubicBezTo>
                    <a:pt x="1944624" y="137160"/>
                    <a:pt x="1943875" y="147428"/>
                    <a:pt x="1938528" y="155448"/>
                  </a:cubicBezTo>
                  <a:cubicBezTo>
                    <a:pt x="1931355" y="166208"/>
                    <a:pt x="1919687" y="173215"/>
                    <a:pt x="1911096" y="182880"/>
                  </a:cubicBezTo>
                  <a:cubicBezTo>
                    <a:pt x="1895280" y="200673"/>
                    <a:pt x="1881192" y="219951"/>
                    <a:pt x="1865376" y="237744"/>
                  </a:cubicBezTo>
                  <a:cubicBezTo>
                    <a:pt x="1854654" y="249807"/>
                    <a:pt x="1827899" y="277668"/>
                    <a:pt x="1810512" y="283464"/>
                  </a:cubicBezTo>
                  <a:cubicBezTo>
                    <a:pt x="1792923" y="289327"/>
                    <a:pt x="1773828" y="288972"/>
                    <a:pt x="1755648" y="292608"/>
                  </a:cubicBezTo>
                  <a:cubicBezTo>
                    <a:pt x="1743325" y="295073"/>
                    <a:pt x="1731109" y="298141"/>
                    <a:pt x="1719072" y="301752"/>
                  </a:cubicBezTo>
                  <a:cubicBezTo>
                    <a:pt x="1686253" y="311598"/>
                    <a:pt x="1661736" y="316141"/>
                    <a:pt x="1636776" y="338328"/>
                  </a:cubicBezTo>
                  <a:cubicBezTo>
                    <a:pt x="1599546" y="371421"/>
                    <a:pt x="1585463" y="384225"/>
                    <a:pt x="1563624" y="420624"/>
                  </a:cubicBezTo>
                  <a:cubicBezTo>
                    <a:pt x="1541838" y="456934"/>
                    <a:pt x="1499616" y="530352"/>
                    <a:pt x="1499616" y="530352"/>
                  </a:cubicBezTo>
                  <a:cubicBezTo>
                    <a:pt x="1493520" y="554736"/>
                    <a:pt x="1486257" y="578858"/>
                    <a:pt x="1481328" y="603504"/>
                  </a:cubicBezTo>
                  <a:cubicBezTo>
                    <a:pt x="1478280" y="618744"/>
                    <a:pt x="1475953" y="634146"/>
                    <a:pt x="1472184" y="649224"/>
                  </a:cubicBezTo>
                  <a:cubicBezTo>
                    <a:pt x="1469846" y="658575"/>
                    <a:pt x="1468642" y="668813"/>
                    <a:pt x="1463040" y="676656"/>
                  </a:cubicBezTo>
                  <a:cubicBezTo>
                    <a:pt x="1453018" y="690686"/>
                    <a:pt x="1437818" y="700256"/>
                    <a:pt x="1426464" y="713232"/>
                  </a:cubicBezTo>
                  <a:cubicBezTo>
                    <a:pt x="1416428" y="724701"/>
                    <a:pt x="1407890" y="737407"/>
                    <a:pt x="1399032" y="749808"/>
                  </a:cubicBezTo>
                  <a:cubicBezTo>
                    <a:pt x="1392644" y="758751"/>
                    <a:pt x="1386196" y="767698"/>
                    <a:pt x="1380744" y="777240"/>
                  </a:cubicBezTo>
                  <a:cubicBezTo>
                    <a:pt x="1373981" y="789075"/>
                    <a:pt x="1371182" y="803344"/>
                    <a:pt x="1362456" y="813816"/>
                  </a:cubicBezTo>
                  <a:cubicBezTo>
                    <a:pt x="1355421" y="822259"/>
                    <a:pt x="1344168" y="826008"/>
                    <a:pt x="1335024" y="832104"/>
                  </a:cubicBezTo>
                  <a:cubicBezTo>
                    <a:pt x="1321530" y="852346"/>
                    <a:pt x="1310426" y="872887"/>
                    <a:pt x="1289304" y="886968"/>
                  </a:cubicBezTo>
                  <a:cubicBezTo>
                    <a:pt x="1281284" y="892315"/>
                    <a:pt x="1271323" y="894222"/>
                    <a:pt x="1261872" y="896112"/>
                  </a:cubicBezTo>
                  <a:cubicBezTo>
                    <a:pt x="1175535" y="913379"/>
                    <a:pt x="1224539" y="896328"/>
                    <a:pt x="1161288" y="914400"/>
                  </a:cubicBezTo>
                  <a:cubicBezTo>
                    <a:pt x="1102286" y="931258"/>
                    <a:pt x="1166318" y="916457"/>
                    <a:pt x="1078992" y="960120"/>
                  </a:cubicBezTo>
                  <a:cubicBezTo>
                    <a:pt x="1060704" y="969264"/>
                    <a:pt x="1041327" y="976495"/>
                    <a:pt x="1024128" y="987552"/>
                  </a:cubicBezTo>
                  <a:cubicBezTo>
                    <a:pt x="998489" y="1004034"/>
                    <a:pt x="967883" y="1017055"/>
                    <a:pt x="950976" y="1042416"/>
                  </a:cubicBezTo>
                  <a:lnTo>
                    <a:pt x="914400" y="1097280"/>
                  </a:lnTo>
                  <a:cubicBezTo>
                    <a:pt x="911352" y="1109472"/>
                    <a:pt x="907504" y="1121491"/>
                    <a:pt x="905256" y="1133856"/>
                  </a:cubicBezTo>
                  <a:cubicBezTo>
                    <a:pt x="901401" y="1155061"/>
                    <a:pt x="902305" y="1177220"/>
                    <a:pt x="896112" y="1197864"/>
                  </a:cubicBezTo>
                  <a:cubicBezTo>
                    <a:pt x="886587" y="1229614"/>
                    <a:pt x="845058" y="1247140"/>
                    <a:pt x="822960" y="1261872"/>
                  </a:cubicBezTo>
                  <a:cubicBezTo>
                    <a:pt x="813816" y="1267968"/>
                    <a:pt x="803299" y="1272389"/>
                    <a:pt x="795528" y="1280160"/>
                  </a:cubicBezTo>
                  <a:cubicBezTo>
                    <a:pt x="779050" y="1296638"/>
                    <a:pt x="762943" y="1316332"/>
                    <a:pt x="740664" y="1325880"/>
                  </a:cubicBezTo>
                  <a:cubicBezTo>
                    <a:pt x="729113" y="1330830"/>
                    <a:pt x="716376" y="1332391"/>
                    <a:pt x="704088" y="1335024"/>
                  </a:cubicBezTo>
                  <a:cubicBezTo>
                    <a:pt x="673694" y="1341537"/>
                    <a:pt x="641508" y="1341768"/>
                    <a:pt x="612648" y="1353312"/>
                  </a:cubicBezTo>
                  <a:cubicBezTo>
                    <a:pt x="594464" y="1360586"/>
                    <a:pt x="529139" y="1387754"/>
                    <a:pt x="512064" y="1389888"/>
                  </a:cubicBezTo>
                  <a:lnTo>
                    <a:pt x="438912" y="1399032"/>
                  </a:lnTo>
                  <a:cubicBezTo>
                    <a:pt x="429768" y="1405128"/>
                    <a:pt x="421581" y="1412991"/>
                    <a:pt x="411480" y="1417320"/>
                  </a:cubicBezTo>
                  <a:cubicBezTo>
                    <a:pt x="399929" y="1422270"/>
                    <a:pt x="385815" y="1420229"/>
                    <a:pt x="374904" y="1426464"/>
                  </a:cubicBezTo>
                  <a:cubicBezTo>
                    <a:pt x="363676" y="1432880"/>
                    <a:pt x="357406" y="1445617"/>
                    <a:pt x="347472" y="1453896"/>
                  </a:cubicBezTo>
                  <a:cubicBezTo>
                    <a:pt x="319165" y="1477485"/>
                    <a:pt x="316179" y="1466616"/>
                    <a:pt x="292608" y="1499616"/>
                  </a:cubicBezTo>
                  <a:cubicBezTo>
                    <a:pt x="284685" y="1510708"/>
                    <a:pt x="282243" y="1525100"/>
                    <a:pt x="274320" y="1536192"/>
                  </a:cubicBezTo>
                  <a:cubicBezTo>
                    <a:pt x="266804" y="1546715"/>
                    <a:pt x="255167" y="1553690"/>
                    <a:pt x="246888" y="1563624"/>
                  </a:cubicBezTo>
                  <a:cubicBezTo>
                    <a:pt x="208788" y="1609344"/>
                    <a:pt x="251460" y="1575816"/>
                    <a:pt x="201168" y="1609344"/>
                  </a:cubicBezTo>
                  <a:cubicBezTo>
                    <a:pt x="195072" y="1618488"/>
                    <a:pt x="190651" y="1629005"/>
                    <a:pt x="182880" y="1636776"/>
                  </a:cubicBezTo>
                  <a:cubicBezTo>
                    <a:pt x="165154" y="1654502"/>
                    <a:pt x="150327" y="1656771"/>
                    <a:pt x="128016" y="1664208"/>
                  </a:cubicBezTo>
                  <a:cubicBezTo>
                    <a:pt x="115824" y="1682496"/>
                    <a:pt x="96771" y="1697749"/>
                    <a:pt x="91440" y="1719072"/>
                  </a:cubicBezTo>
                  <a:cubicBezTo>
                    <a:pt x="88392" y="1731264"/>
                    <a:pt x="90572" y="1746190"/>
                    <a:pt x="82296" y="1755648"/>
                  </a:cubicBezTo>
                  <a:cubicBezTo>
                    <a:pt x="67822" y="1772189"/>
                    <a:pt x="27432" y="1792224"/>
                    <a:pt x="27432" y="1792224"/>
                  </a:cubicBezTo>
                  <a:cubicBezTo>
                    <a:pt x="7453" y="1822192"/>
                    <a:pt x="20134" y="1819656"/>
                    <a:pt x="0" y="1819656"/>
                  </a:cubicBezTo>
                </a:path>
              </a:pathLst>
            </a:custGeom>
            <a:noFill/>
            <a:ln w="25560">
              <a:solidFill>
                <a:srgbClr val="FF3399"/>
              </a:solidFill>
              <a:miter lim="800000"/>
              <a:headEnd/>
              <a:tailEnd type="triangle" w="med" len="med"/>
            </a:ln>
            <a:extLst>
              <a:ext uri="{909E8E84-426E-40DD-AFC4-6F175D3DCCD1}">
                <a14:hiddenFill xmlns:a14="http://schemas.microsoft.com/office/drawing/2010/main" xmlns="">
                  <a:solidFill>
                    <a:srgbClr val="FFFFFF"/>
                  </a:solidFill>
                </a14:hiddenFill>
              </a:ext>
            </a:extLst>
          </p:spPr>
          <p:txBody>
            <a:bodyPr wrap="none" lIns="82945" tIns="41473" rIns="82945" bIns="41473" anchor="ctr"/>
            <a:lstStyle/>
            <a:p>
              <a:endParaRPr lang="ja-JP" altLang="en-US"/>
            </a:p>
          </p:txBody>
        </p:sp>
        <p:sp>
          <p:nvSpPr>
            <p:cNvPr id="48156" name="AutoShape 9"/>
            <p:cNvSpPr>
              <a:spLocks/>
            </p:cNvSpPr>
            <p:nvPr/>
          </p:nvSpPr>
          <p:spPr bwMode="auto">
            <a:xfrm rot="1007550">
              <a:off x="3937773" y="3705539"/>
              <a:ext cx="1003716" cy="993748"/>
            </a:xfrm>
            <a:custGeom>
              <a:avLst/>
              <a:gdLst>
                <a:gd name="T0" fmla="*/ 539879 w 2002536"/>
                <a:gd name="T1" fmla="*/ 0 h 1822192"/>
                <a:gd name="T2" fmla="*/ 539879 w 2002536"/>
                <a:gd name="T3" fmla="*/ 218232 h 1822192"/>
                <a:gd name="T4" fmla="*/ 539879 w 2002536"/>
                <a:gd name="T5" fmla="*/ 311759 h 1822192"/>
                <a:gd name="T6" fmla="*/ 539879 w 2002536"/>
                <a:gd name="T7" fmla="*/ 436464 h 1822192"/>
                <a:gd name="T8" fmla="*/ 539879 w 2002536"/>
                <a:gd name="T9" fmla="*/ 529990 h 1822192"/>
                <a:gd name="T10" fmla="*/ 539879 w 2002536"/>
                <a:gd name="T11" fmla="*/ 623519 h 1822192"/>
                <a:gd name="T12" fmla="*/ 539879 w 2002536"/>
                <a:gd name="T13" fmla="*/ 810575 h 1822192"/>
                <a:gd name="T14" fmla="*/ 539879 w 2002536"/>
                <a:gd name="T15" fmla="*/ 966455 h 1822192"/>
                <a:gd name="T16" fmla="*/ 539879 w 2002536"/>
                <a:gd name="T17" fmla="*/ 997630 h 1822192"/>
                <a:gd name="T18" fmla="*/ 539879 w 2002536"/>
                <a:gd name="T19" fmla="*/ 1028807 h 1822192"/>
                <a:gd name="T20" fmla="*/ 539879 w 2002536"/>
                <a:gd name="T21" fmla="*/ 1153510 h 1822192"/>
                <a:gd name="T22" fmla="*/ 539879 w 2002536"/>
                <a:gd name="T23" fmla="*/ 1434094 h 1822192"/>
                <a:gd name="T24" fmla="*/ 539879 w 2002536"/>
                <a:gd name="T25" fmla="*/ 1486331 h 1822192"/>
                <a:gd name="T26" fmla="*/ 539879 w 2002536"/>
                <a:gd name="T27" fmla="*/ 1486331 h 1822192"/>
                <a:gd name="T28" fmla="*/ 539879 w 2002536"/>
                <a:gd name="T29" fmla="*/ 1486331 h 1822192"/>
                <a:gd name="T30" fmla="*/ 539879 w 2002536"/>
                <a:gd name="T31" fmla="*/ 1486331 h 1822192"/>
                <a:gd name="T32" fmla="*/ 539879 w 2002536"/>
                <a:gd name="T33" fmla="*/ 1486331 h 1822192"/>
                <a:gd name="T34" fmla="*/ 539879 w 2002536"/>
                <a:gd name="T35" fmla="*/ 1486331 h 1822192"/>
                <a:gd name="T36" fmla="*/ 539879 w 2002536"/>
                <a:gd name="T37" fmla="*/ 1486331 h 1822192"/>
                <a:gd name="T38" fmla="*/ 539879 w 2002536"/>
                <a:gd name="T39" fmla="*/ 1486331 h 1822192"/>
                <a:gd name="T40" fmla="*/ 539879 w 2002536"/>
                <a:gd name="T41" fmla="*/ 1486331 h 1822192"/>
                <a:gd name="T42" fmla="*/ 539879 w 2002536"/>
                <a:gd name="T43" fmla="*/ 1486331 h 1822192"/>
                <a:gd name="T44" fmla="*/ 539879 w 2002536"/>
                <a:gd name="T45" fmla="*/ 1486331 h 1822192"/>
                <a:gd name="T46" fmla="*/ 539879 w 2002536"/>
                <a:gd name="T47" fmla="*/ 1486331 h 1822192"/>
                <a:gd name="T48" fmla="*/ 539879 w 2002536"/>
                <a:gd name="T49" fmla="*/ 1486331 h 1822192"/>
                <a:gd name="T50" fmla="*/ 539879 w 2002536"/>
                <a:gd name="T51" fmla="*/ 1486331 h 1822192"/>
                <a:gd name="T52" fmla="*/ 539879 w 2002536"/>
                <a:gd name="T53" fmla="*/ 1486331 h 1822192"/>
                <a:gd name="T54" fmla="*/ 539879 w 2002536"/>
                <a:gd name="T55" fmla="*/ 1486331 h 1822192"/>
                <a:gd name="T56" fmla="*/ 539879 w 2002536"/>
                <a:gd name="T57" fmla="*/ 1486331 h 1822192"/>
                <a:gd name="T58" fmla="*/ 539879 w 2002536"/>
                <a:gd name="T59" fmla="*/ 1486331 h 1822192"/>
                <a:gd name="T60" fmla="*/ 539879 w 2002536"/>
                <a:gd name="T61" fmla="*/ 1486331 h 1822192"/>
                <a:gd name="T62" fmla="*/ 539879 w 2002536"/>
                <a:gd name="T63" fmla="*/ 1486331 h 1822192"/>
                <a:gd name="T64" fmla="*/ 539879 w 2002536"/>
                <a:gd name="T65" fmla="*/ 1486331 h 1822192"/>
                <a:gd name="T66" fmla="*/ 539879 w 2002536"/>
                <a:gd name="T67" fmla="*/ 1486331 h 1822192"/>
                <a:gd name="T68" fmla="*/ 539879 w 2002536"/>
                <a:gd name="T69" fmla="*/ 1486331 h 1822192"/>
                <a:gd name="T70" fmla="*/ 539879 w 2002536"/>
                <a:gd name="T71" fmla="*/ 1486331 h 1822192"/>
                <a:gd name="T72" fmla="*/ 506237 w 2002536"/>
                <a:gd name="T73" fmla="*/ 1486331 h 1822192"/>
                <a:gd name="T74" fmla="*/ 474597 w 2002536"/>
                <a:gd name="T75" fmla="*/ 1486331 h 1822192"/>
                <a:gd name="T76" fmla="*/ 432411 w 2002536"/>
                <a:gd name="T77" fmla="*/ 1486331 h 1822192"/>
                <a:gd name="T78" fmla="*/ 400771 w 2002536"/>
                <a:gd name="T79" fmla="*/ 1486331 h 1822192"/>
                <a:gd name="T80" fmla="*/ 337492 w 2002536"/>
                <a:gd name="T81" fmla="*/ 1486331 h 1822192"/>
                <a:gd name="T82" fmla="*/ 316398 w 2002536"/>
                <a:gd name="T83" fmla="*/ 1486331 h 1822192"/>
                <a:gd name="T84" fmla="*/ 284758 w 2002536"/>
                <a:gd name="T85" fmla="*/ 1486331 h 1822192"/>
                <a:gd name="T86" fmla="*/ 232025 w 2002536"/>
                <a:gd name="T87" fmla="*/ 1486331 h 1822192"/>
                <a:gd name="T88" fmla="*/ 210932 w 2002536"/>
                <a:gd name="T89" fmla="*/ 1486331 h 1822192"/>
                <a:gd name="T90" fmla="*/ 147653 w 2002536"/>
                <a:gd name="T91" fmla="*/ 1486331 h 1822192"/>
                <a:gd name="T92" fmla="*/ 105466 w 2002536"/>
                <a:gd name="T93" fmla="*/ 1486331 h 1822192"/>
                <a:gd name="T94" fmla="*/ 94920 w 2002536"/>
                <a:gd name="T95" fmla="*/ 1486331 h 1822192"/>
                <a:gd name="T96" fmla="*/ 31640 w 2002536"/>
                <a:gd name="T97" fmla="*/ 1486331 h 1822192"/>
                <a:gd name="T98" fmla="*/ 0 w 2002536"/>
                <a:gd name="T99" fmla="*/ 1486331 h 1822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2536"/>
                <a:gd name="T151" fmla="*/ 0 h 1822192"/>
                <a:gd name="T152" fmla="*/ 2002536 w 2002536"/>
                <a:gd name="T153" fmla="*/ 1822192 h 18221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2536" h="1822192">
                  <a:moveTo>
                    <a:pt x="2002536" y="0"/>
                  </a:moveTo>
                  <a:cubicBezTo>
                    <a:pt x="1996440" y="21336"/>
                    <a:pt x="1990624" y="42754"/>
                    <a:pt x="1984248" y="64008"/>
                  </a:cubicBezTo>
                  <a:cubicBezTo>
                    <a:pt x="1981478" y="73240"/>
                    <a:pt x="1979886" y="83071"/>
                    <a:pt x="1975104" y="91440"/>
                  </a:cubicBezTo>
                  <a:cubicBezTo>
                    <a:pt x="1967543" y="104672"/>
                    <a:pt x="1956816" y="115824"/>
                    <a:pt x="1947672" y="128016"/>
                  </a:cubicBezTo>
                  <a:cubicBezTo>
                    <a:pt x="1944624" y="137160"/>
                    <a:pt x="1943875" y="147428"/>
                    <a:pt x="1938528" y="155448"/>
                  </a:cubicBezTo>
                  <a:cubicBezTo>
                    <a:pt x="1931355" y="166208"/>
                    <a:pt x="1919687" y="173215"/>
                    <a:pt x="1911096" y="182880"/>
                  </a:cubicBezTo>
                  <a:cubicBezTo>
                    <a:pt x="1895280" y="200673"/>
                    <a:pt x="1881192" y="219951"/>
                    <a:pt x="1865376" y="237744"/>
                  </a:cubicBezTo>
                  <a:cubicBezTo>
                    <a:pt x="1854654" y="249807"/>
                    <a:pt x="1827899" y="277668"/>
                    <a:pt x="1810512" y="283464"/>
                  </a:cubicBezTo>
                  <a:cubicBezTo>
                    <a:pt x="1792923" y="289327"/>
                    <a:pt x="1773828" y="288972"/>
                    <a:pt x="1755648" y="292608"/>
                  </a:cubicBezTo>
                  <a:cubicBezTo>
                    <a:pt x="1743325" y="295073"/>
                    <a:pt x="1731109" y="298141"/>
                    <a:pt x="1719072" y="301752"/>
                  </a:cubicBezTo>
                  <a:cubicBezTo>
                    <a:pt x="1686253" y="311598"/>
                    <a:pt x="1661736" y="316141"/>
                    <a:pt x="1636776" y="338328"/>
                  </a:cubicBezTo>
                  <a:cubicBezTo>
                    <a:pt x="1599546" y="371421"/>
                    <a:pt x="1585463" y="384225"/>
                    <a:pt x="1563624" y="420624"/>
                  </a:cubicBezTo>
                  <a:cubicBezTo>
                    <a:pt x="1541838" y="456934"/>
                    <a:pt x="1499616" y="530352"/>
                    <a:pt x="1499616" y="530352"/>
                  </a:cubicBezTo>
                  <a:cubicBezTo>
                    <a:pt x="1493520" y="554736"/>
                    <a:pt x="1486257" y="578858"/>
                    <a:pt x="1481328" y="603504"/>
                  </a:cubicBezTo>
                  <a:cubicBezTo>
                    <a:pt x="1478280" y="618744"/>
                    <a:pt x="1475953" y="634146"/>
                    <a:pt x="1472184" y="649224"/>
                  </a:cubicBezTo>
                  <a:cubicBezTo>
                    <a:pt x="1469846" y="658575"/>
                    <a:pt x="1468642" y="668813"/>
                    <a:pt x="1463040" y="676656"/>
                  </a:cubicBezTo>
                  <a:cubicBezTo>
                    <a:pt x="1453018" y="690686"/>
                    <a:pt x="1437818" y="700256"/>
                    <a:pt x="1426464" y="713232"/>
                  </a:cubicBezTo>
                  <a:cubicBezTo>
                    <a:pt x="1416428" y="724701"/>
                    <a:pt x="1407890" y="737407"/>
                    <a:pt x="1399032" y="749808"/>
                  </a:cubicBezTo>
                  <a:cubicBezTo>
                    <a:pt x="1392644" y="758751"/>
                    <a:pt x="1386196" y="767698"/>
                    <a:pt x="1380744" y="777240"/>
                  </a:cubicBezTo>
                  <a:cubicBezTo>
                    <a:pt x="1373981" y="789075"/>
                    <a:pt x="1371182" y="803344"/>
                    <a:pt x="1362456" y="813816"/>
                  </a:cubicBezTo>
                  <a:cubicBezTo>
                    <a:pt x="1355421" y="822259"/>
                    <a:pt x="1344168" y="826008"/>
                    <a:pt x="1335024" y="832104"/>
                  </a:cubicBezTo>
                  <a:cubicBezTo>
                    <a:pt x="1321530" y="852346"/>
                    <a:pt x="1310426" y="872887"/>
                    <a:pt x="1289304" y="886968"/>
                  </a:cubicBezTo>
                  <a:cubicBezTo>
                    <a:pt x="1281284" y="892315"/>
                    <a:pt x="1271323" y="894222"/>
                    <a:pt x="1261872" y="896112"/>
                  </a:cubicBezTo>
                  <a:cubicBezTo>
                    <a:pt x="1175535" y="913379"/>
                    <a:pt x="1224539" y="896328"/>
                    <a:pt x="1161288" y="914400"/>
                  </a:cubicBezTo>
                  <a:cubicBezTo>
                    <a:pt x="1102286" y="931258"/>
                    <a:pt x="1166318" y="916457"/>
                    <a:pt x="1078992" y="960120"/>
                  </a:cubicBezTo>
                  <a:cubicBezTo>
                    <a:pt x="1060704" y="969264"/>
                    <a:pt x="1041327" y="976495"/>
                    <a:pt x="1024128" y="987552"/>
                  </a:cubicBezTo>
                  <a:cubicBezTo>
                    <a:pt x="998489" y="1004034"/>
                    <a:pt x="967883" y="1017055"/>
                    <a:pt x="950976" y="1042416"/>
                  </a:cubicBezTo>
                  <a:lnTo>
                    <a:pt x="914400" y="1097280"/>
                  </a:lnTo>
                  <a:cubicBezTo>
                    <a:pt x="911352" y="1109472"/>
                    <a:pt x="907504" y="1121491"/>
                    <a:pt x="905256" y="1133856"/>
                  </a:cubicBezTo>
                  <a:cubicBezTo>
                    <a:pt x="901401" y="1155061"/>
                    <a:pt x="902305" y="1177220"/>
                    <a:pt x="896112" y="1197864"/>
                  </a:cubicBezTo>
                  <a:cubicBezTo>
                    <a:pt x="886587" y="1229614"/>
                    <a:pt x="845058" y="1247140"/>
                    <a:pt x="822960" y="1261872"/>
                  </a:cubicBezTo>
                  <a:cubicBezTo>
                    <a:pt x="813816" y="1267968"/>
                    <a:pt x="803299" y="1272389"/>
                    <a:pt x="795528" y="1280160"/>
                  </a:cubicBezTo>
                  <a:cubicBezTo>
                    <a:pt x="779050" y="1296638"/>
                    <a:pt x="762943" y="1316332"/>
                    <a:pt x="740664" y="1325880"/>
                  </a:cubicBezTo>
                  <a:cubicBezTo>
                    <a:pt x="729113" y="1330830"/>
                    <a:pt x="716376" y="1332391"/>
                    <a:pt x="704088" y="1335024"/>
                  </a:cubicBezTo>
                  <a:cubicBezTo>
                    <a:pt x="673694" y="1341537"/>
                    <a:pt x="641508" y="1341768"/>
                    <a:pt x="612648" y="1353312"/>
                  </a:cubicBezTo>
                  <a:cubicBezTo>
                    <a:pt x="594464" y="1360586"/>
                    <a:pt x="529139" y="1387754"/>
                    <a:pt x="512064" y="1389888"/>
                  </a:cubicBezTo>
                  <a:lnTo>
                    <a:pt x="438912" y="1399032"/>
                  </a:lnTo>
                  <a:cubicBezTo>
                    <a:pt x="429768" y="1405128"/>
                    <a:pt x="421581" y="1412991"/>
                    <a:pt x="411480" y="1417320"/>
                  </a:cubicBezTo>
                  <a:cubicBezTo>
                    <a:pt x="399929" y="1422270"/>
                    <a:pt x="385815" y="1420229"/>
                    <a:pt x="374904" y="1426464"/>
                  </a:cubicBezTo>
                  <a:cubicBezTo>
                    <a:pt x="363676" y="1432880"/>
                    <a:pt x="357406" y="1445617"/>
                    <a:pt x="347472" y="1453896"/>
                  </a:cubicBezTo>
                  <a:cubicBezTo>
                    <a:pt x="319165" y="1477485"/>
                    <a:pt x="316179" y="1466616"/>
                    <a:pt x="292608" y="1499616"/>
                  </a:cubicBezTo>
                  <a:cubicBezTo>
                    <a:pt x="284685" y="1510708"/>
                    <a:pt x="282243" y="1525100"/>
                    <a:pt x="274320" y="1536192"/>
                  </a:cubicBezTo>
                  <a:cubicBezTo>
                    <a:pt x="266804" y="1546715"/>
                    <a:pt x="255167" y="1553690"/>
                    <a:pt x="246888" y="1563624"/>
                  </a:cubicBezTo>
                  <a:cubicBezTo>
                    <a:pt x="208788" y="1609344"/>
                    <a:pt x="251460" y="1575816"/>
                    <a:pt x="201168" y="1609344"/>
                  </a:cubicBezTo>
                  <a:cubicBezTo>
                    <a:pt x="195072" y="1618488"/>
                    <a:pt x="190651" y="1629005"/>
                    <a:pt x="182880" y="1636776"/>
                  </a:cubicBezTo>
                  <a:cubicBezTo>
                    <a:pt x="165154" y="1654502"/>
                    <a:pt x="150327" y="1656771"/>
                    <a:pt x="128016" y="1664208"/>
                  </a:cubicBezTo>
                  <a:cubicBezTo>
                    <a:pt x="115824" y="1682496"/>
                    <a:pt x="96771" y="1697749"/>
                    <a:pt x="91440" y="1719072"/>
                  </a:cubicBezTo>
                  <a:cubicBezTo>
                    <a:pt x="88392" y="1731264"/>
                    <a:pt x="90572" y="1746190"/>
                    <a:pt x="82296" y="1755648"/>
                  </a:cubicBezTo>
                  <a:cubicBezTo>
                    <a:pt x="67822" y="1772189"/>
                    <a:pt x="27432" y="1792224"/>
                    <a:pt x="27432" y="1792224"/>
                  </a:cubicBezTo>
                  <a:cubicBezTo>
                    <a:pt x="7453" y="1822192"/>
                    <a:pt x="20134" y="1819656"/>
                    <a:pt x="0" y="1819656"/>
                  </a:cubicBezTo>
                </a:path>
              </a:pathLst>
            </a:custGeom>
            <a:noFill/>
            <a:ln w="25560">
              <a:solidFill>
                <a:srgbClr val="FF3399"/>
              </a:solidFill>
              <a:miter lim="800000"/>
              <a:headEnd/>
              <a:tailEnd type="triangle" w="med" len="med"/>
            </a:ln>
            <a:extLst>
              <a:ext uri="{909E8E84-426E-40DD-AFC4-6F175D3DCCD1}">
                <a14:hiddenFill xmlns:a14="http://schemas.microsoft.com/office/drawing/2010/main" xmlns="">
                  <a:solidFill>
                    <a:srgbClr val="FFFFFF"/>
                  </a:solidFill>
                </a14:hiddenFill>
              </a:ext>
            </a:extLst>
          </p:spPr>
          <p:txBody>
            <a:bodyPr wrap="none" lIns="82945" tIns="41473" rIns="82945" bIns="41473" anchor="ctr"/>
            <a:lstStyle/>
            <a:p>
              <a:endParaRPr lang="ja-JP" altLang="en-US"/>
            </a:p>
          </p:txBody>
        </p:sp>
      </p:grpSp>
      <p:sp>
        <p:nvSpPr>
          <p:cNvPr id="48136" name="TextBox 3"/>
          <p:cNvSpPr txBox="1">
            <a:spLocks noChangeArrowheads="1"/>
          </p:cNvSpPr>
          <p:nvPr/>
        </p:nvSpPr>
        <p:spPr bwMode="auto">
          <a:xfrm>
            <a:off x="1945440" y="2513064"/>
            <a:ext cx="1518201" cy="29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s-MX" altLang="ja-JP" sz="1500">
                <a:solidFill>
                  <a:srgbClr val="0000FF"/>
                </a:solidFill>
              </a:rPr>
              <a:t>Inter-Galactic MF</a:t>
            </a:r>
          </a:p>
        </p:txBody>
      </p:sp>
      <p:sp>
        <p:nvSpPr>
          <p:cNvPr id="48137" name="TextBox 42"/>
          <p:cNvSpPr txBox="1">
            <a:spLocks noChangeArrowheads="1"/>
          </p:cNvSpPr>
          <p:nvPr/>
        </p:nvSpPr>
        <p:spPr bwMode="auto">
          <a:xfrm>
            <a:off x="1116001" y="3290746"/>
            <a:ext cx="1086031" cy="29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s-MX" altLang="ja-JP" sz="1500">
                <a:solidFill>
                  <a:srgbClr val="0000FF"/>
                </a:solidFill>
              </a:rPr>
              <a:t>Galactic MF</a:t>
            </a:r>
          </a:p>
        </p:txBody>
      </p:sp>
      <p:sp>
        <p:nvSpPr>
          <p:cNvPr id="48138" name="TextBox 43"/>
          <p:cNvSpPr txBox="1">
            <a:spLocks noChangeArrowheads="1"/>
          </p:cNvSpPr>
          <p:nvPr/>
        </p:nvSpPr>
        <p:spPr bwMode="auto">
          <a:xfrm>
            <a:off x="3051360" y="1960046"/>
            <a:ext cx="687268" cy="298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s-MX" altLang="ja-JP" sz="1500">
                <a:solidFill>
                  <a:srgbClr val="0000FF"/>
                </a:solidFill>
              </a:rPr>
              <a:t>source</a:t>
            </a:r>
          </a:p>
        </p:txBody>
      </p:sp>
      <p:cxnSp>
        <p:nvCxnSpPr>
          <p:cNvPr id="48139" name="Straight Arrow Connector 2"/>
          <p:cNvCxnSpPr>
            <a:cxnSpLocks noChangeShapeType="1"/>
          </p:cNvCxnSpPr>
          <p:nvPr/>
        </p:nvCxnSpPr>
        <p:spPr bwMode="auto">
          <a:xfrm flipV="1">
            <a:off x="2982240" y="2737728"/>
            <a:ext cx="2073600" cy="829527"/>
          </a:xfrm>
          <a:prstGeom prst="straightConnector1">
            <a:avLst/>
          </a:prstGeom>
          <a:noFill/>
          <a:ln w="38100">
            <a:solidFill>
              <a:srgbClr val="0000FF"/>
            </a:solidFill>
            <a:round/>
            <a:headEnd/>
            <a:tailEnd type="arrow" w="med" len="med"/>
          </a:ln>
          <a:extLst>
            <a:ext uri="{909E8E84-426E-40DD-AFC4-6F175D3DCCD1}">
              <a14:hiddenFill xmlns:a14="http://schemas.microsoft.com/office/drawing/2010/main" xmlns="">
                <a:noFill/>
              </a14:hiddenFill>
            </a:ext>
          </a:extLst>
        </p:spPr>
      </p:cxnSp>
      <p:cxnSp>
        <p:nvCxnSpPr>
          <p:cNvPr id="48140" name="Straight Arrow Connector 45"/>
          <p:cNvCxnSpPr>
            <a:cxnSpLocks noChangeShapeType="1"/>
          </p:cNvCxnSpPr>
          <p:nvPr/>
        </p:nvCxnSpPr>
        <p:spPr bwMode="auto">
          <a:xfrm>
            <a:off x="2360160" y="4120273"/>
            <a:ext cx="2972160" cy="553018"/>
          </a:xfrm>
          <a:prstGeom prst="straightConnector1">
            <a:avLst/>
          </a:prstGeom>
          <a:noFill/>
          <a:ln w="38100">
            <a:solidFill>
              <a:srgbClr val="0000FF"/>
            </a:solidFill>
            <a:round/>
            <a:headEnd/>
            <a:tailEnd type="arrow" w="med" len="med"/>
          </a:ln>
          <a:extLst>
            <a:ext uri="{909E8E84-426E-40DD-AFC4-6F175D3DCCD1}">
              <a14:hiddenFill xmlns:a14="http://schemas.microsoft.com/office/drawing/2010/main" xmlns="">
                <a:noFill/>
              </a14:hiddenFill>
            </a:ext>
          </a:extLst>
        </p:spPr>
      </p:cxnSp>
      <p:sp>
        <p:nvSpPr>
          <p:cNvPr id="48141" name="Text Box 38"/>
          <p:cNvSpPr txBox="1">
            <a:spLocks noChangeArrowheads="1"/>
          </p:cNvSpPr>
          <p:nvPr/>
        </p:nvSpPr>
        <p:spPr bwMode="auto">
          <a:xfrm>
            <a:off x="7119361" y="6536847"/>
            <a:ext cx="1778031" cy="246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altLang="ja-JP" sz="1000" b="1">
                <a:solidFill>
                  <a:srgbClr val="0000FF"/>
                </a:solidFill>
              </a:rPr>
              <a:t>G. Medina Tanco - ICN/UNAM</a:t>
            </a:r>
          </a:p>
        </p:txBody>
      </p:sp>
    </p:spTree>
    <p:extLst>
      <p:ext uri="{BB962C8B-B14F-4D97-AF65-F5344CB8AC3E}">
        <p14:creationId xmlns:p14="http://schemas.microsoft.com/office/powerpoint/2010/main" xmlns="" val="353138983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2.1.1-4a.ULXp_Detector_xy_19.74_300ULX&amp;500IRAS_ge55EeV.gi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081" y="1009546"/>
            <a:ext cx="9144001" cy="457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TextBox 6"/>
          <p:cNvSpPr txBox="1">
            <a:spLocks noChangeArrowheads="1"/>
          </p:cNvSpPr>
          <p:nvPr/>
        </p:nvSpPr>
        <p:spPr bwMode="auto">
          <a:xfrm>
            <a:off x="8028001" y="1078674"/>
            <a:ext cx="606733" cy="312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n-US" altLang="ja-JP" sz="1600" i="1">
                <a:solidFill>
                  <a:srgbClr val="000000"/>
                </a:solidFill>
                <a:latin typeface="Times New Roman" pitchFamily="18" charset="0"/>
                <a:cs typeface="Times New Roman" pitchFamily="18" charset="0"/>
              </a:rPr>
              <a:t>l</a:t>
            </a:r>
            <a:r>
              <a:rPr lang="en-GB" altLang="ja-JP" sz="1600" i="1">
                <a:solidFill>
                  <a:srgbClr val="000000"/>
                </a:solidFill>
                <a:latin typeface="Times New Roman" pitchFamily="18" charset="0"/>
                <a:cs typeface="Times New Roman" pitchFamily="18" charset="0"/>
              </a:rPr>
              <a:t>og E</a:t>
            </a:r>
          </a:p>
        </p:txBody>
      </p:sp>
      <p:grpSp>
        <p:nvGrpSpPr>
          <p:cNvPr id="17" name="Group 16"/>
          <p:cNvGrpSpPr>
            <a:grpSpLocks/>
          </p:cNvGrpSpPr>
          <p:nvPr/>
        </p:nvGrpSpPr>
        <p:grpSpPr bwMode="auto">
          <a:xfrm>
            <a:off x="828000" y="1769946"/>
            <a:ext cx="5333760" cy="4908035"/>
            <a:chOff x="912685" y="1951037"/>
            <a:chExt cx="5880227" cy="5410200"/>
          </a:xfrm>
        </p:grpSpPr>
        <p:sp>
          <p:nvSpPr>
            <p:cNvPr id="49164" name="Rectangle 4"/>
            <p:cNvSpPr>
              <a:spLocks noChangeArrowheads="1"/>
            </p:cNvSpPr>
            <p:nvPr/>
          </p:nvSpPr>
          <p:spPr bwMode="auto">
            <a:xfrm>
              <a:off x="925512" y="1951037"/>
              <a:ext cx="1981200" cy="1143000"/>
            </a:xfrm>
            <a:prstGeom prst="rect">
              <a:avLst/>
            </a:prstGeom>
            <a:solidFill>
              <a:srgbClr val="00B8FF">
                <a:alpha val="12157"/>
              </a:srgbClr>
            </a:solidFill>
            <a:ln w="50800">
              <a:solidFill>
                <a:srgbClr val="0000FF"/>
              </a:solidFill>
              <a:round/>
              <a:headEnd/>
              <a:tailEnd/>
            </a:ln>
          </p:spPr>
          <p:txBody>
            <a:bodyPr/>
            <a:lstStyle/>
            <a:p>
              <a:pPr hangingPunct="0">
                <a:lnSpc>
                  <a:spcPct val="93000"/>
                </a:lnSpc>
                <a:buClr>
                  <a:srgbClr val="000000"/>
                </a:buClr>
                <a:buSzPct val="100000"/>
                <a:buFont typeface="Times New Roman" pitchFamily="18" charset="0"/>
                <a:buNone/>
              </a:pPr>
              <a:endParaRPr lang="es-MX" altLang="ja-JP" sz="1600"/>
            </a:p>
          </p:txBody>
        </p:sp>
        <p:cxnSp>
          <p:nvCxnSpPr>
            <p:cNvPr id="49165" name="Straight Connector 8"/>
            <p:cNvCxnSpPr>
              <a:cxnSpLocks noChangeShapeType="1"/>
            </p:cNvCxnSpPr>
            <p:nvPr/>
          </p:nvCxnSpPr>
          <p:spPr bwMode="auto">
            <a:xfrm>
              <a:off x="2906712" y="1951037"/>
              <a:ext cx="3886200" cy="762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49166" name="Straight Connector 9"/>
            <p:cNvCxnSpPr>
              <a:cxnSpLocks noChangeShapeType="1"/>
            </p:cNvCxnSpPr>
            <p:nvPr/>
          </p:nvCxnSpPr>
          <p:spPr bwMode="auto">
            <a:xfrm>
              <a:off x="912685" y="1989524"/>
              <a:ext cx="2527427" cy="79971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49167" name="Straight Connector 11"/>
            <p:cNvCxnSpPr>
              <a:cxnSpLocks noChangeShapeType="1"/>
            </p:cNvCxnSpPr>
            <p:nvPr/>
          </p:nvCxnSpPr>
          <p:spPr bwMode="auto">
            <a:xfrm>
              <a:off x="925512" y="3094037"/>
              <a:ext cx="2438400" cy="426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49168" name="Straight Connector 14"/>
            <p:cNvCxnSpPr>
              <a:cxnSpLocks noChangeShapeType="1"/>
            </p:cNvCxnSpPr>
            <p:nvPr/>
          </p:nvCxnSpPr>
          <p:spPr bwMode="auto">
            <a:xfrm>
              <a:off x="2906712" y="3094037"/>
              <a:ext cx="3886200" cy="419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pic>
          <p:nvPicPr>
            <p:cNvPr id="3" name="Picture 2"/>
            <p:cNvPicPr>
              <a:picLocks noChangeAspect="1"/>
            </p:cNvPicPr>
            <p:nvPr/>
          </p:nvPicPr>
          <p:blipFill>
            <a:blip r:embed="rId3" cstate="print"/>
            <a:srcRect/>
            <a:stretch>
              <a:fillRect/>
            </a:stretch>
          </p:blipFill>
          <p:spPr bwMode="auto">
            <a:xfrm>
              <a:off x="3440040" y="2789237"/>
              <a:ext cx="3352872" cy="4535487"/>
            </a:xfrm>
            <a:prstGeom prst="rect">
              <a:avLst/>
            </a:prstGeom>
            <a:noFill/>
            <a:ln w="50800">
              <a:solidFill>
                <a:srgbClr val="000090"/>
              </a:solidFill>
              <a:miter lim="800000"/>
              <a:headEnd/>
              <a:tailEnd/>
            </a:ln>
            <a:effectLst>
              <a:outerShdw blurRad="50800" dist="1016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Lst>
          </p:spPr>
        </p:pic>
      </p:grpSp>
      <p:sp>
        <p:nvSpPr>
          <p:cNvPr id="49157" name="TextBox 12"/>
          <p:cNvSpPr txBox="1">
            <a:spLocks noChangeArrowheads="1"/>
          </p:cNvSpPr>
          <p:nvPr/>
        </p:nvSpPr>
        <p:spPr bwMode="auto">
          <a:xfrm>
            <a:off x="217441" y="264988"/>
            <a:ext cx="7154231" cy="341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n-US" altLang="ja-JP">
                <a:solidFill>
                  <a:srgbClr val="FF0000"/>
                </a:solidFill>
                <a:latin typeface="Arial Rounded MT Bold" pitchFamily="34" charset="0"/>
              </a:rPr>
              <a:t>Protons: E&gt;55 EeV - 300ev from ULX + 500ev (bckgr) from IRAS</a:t>
            </a:r>
          </a:p>
        </p:txBody>
      </p:sp>
      <p:grpSp>
        <p:nvGrpSpPr>
          <p:cNvPr id="11" name="Group 10"/>
          <p:cNvGrpSpPr>
            <a:grpSpLocks/>
          </p:cNvGrpSpPr>
          <p:nvPr/>
        </p:nvGrpSpPr>
        <p:grpSpPr bwMode="auto">
          <a:xfrm>
            <a:off x="3949921" y="4007942"/>
            <a:ext cx="1945597" cy="1539277"/>
            <a:chOff x="4354512" y="4417263"/>
            <a:chExt cx="2144916" cy="1698267"/>
          </a:xfrm>
        </p:grpSpPr>
        <p:cxnSp>
          <p:nvCxnSpPr>
            <p:cNvPr id="49160" name="Straight Arrow Connector 5"/>
            <p:cNvCxnSpPr>
              <a:cxnSpLocks noChangeShapeType="1"/>
            </p:cNvCxnSpPr>
            <p:nvPr/>
          </p:nvCxnSpPr>
          <p:spPr bwMode="auto">
            <a:xfrm flipV="1">
              <a:off x="4506912" y="5227637"/>
              <a:ext cx="304800" cy="609600"/>
            </a:xfrm>
            <a:prstGeom prst="straightConnector1">
              <a:avLst/>
            </a:prstGeom>
            <a:noFill/>
            <a:ln w="50800">
              <a:solidFill>
                <a:srgbClr val="497DFF"/>
              </a:solidFill>
              <a:round/>
              <a:headEnd/>
              <a:tailEnd type="arrow" w="med" len="med"/>
            </a:ln>
            <a:extLst>
              <a:ext uri="{909E8E84-426E-40DD-AFC4-6F175D3DCCD1}">
                <a14:hiddenFill xmlns:a14="http://schemas.microsoft.com/office/drawing/2010/main" xmlns="">
                  <a:noFill/>
                </a14:hiddenFill>
              </a:ext>
            </a:extLst>
          </p:spPr>
        </p:cxnSp>
        <p:sp>
          <p:nvSpPr>
            <p:cNvPr id="49161" name="TextBox 7"/>
            <p:cNvSpPr txBox="1">
              <a:spLocks noChangeArrowheads="1"/>
            </p:cNvSpPr>
            <p:nvPr/>
          </p:nvSpPr>
          <p:spPr bwMode="auto">
            <a:xfrm>
              <a:off x="4430712" y="5761037"/>
              <a:ext cx="1261657" cy="354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hangingPunct="0">
                <a:lnSpc>
                  <a:spcPct val="93000"/>
                </a:lnSpc>
                <a:buClr>
                  <a:srgbClr val="000000"/>
                </a:buClr>
                <a:buSzPct val="100000"/>
                <a:buFont typeface="Times New Roman" pitchFamily="18" charset="0"/>
                <a:buNone/>
              </a:pPr>
              <a:r>
                <a:rPr lang="es-MX" altLang="ja-JP" sz="1600">
                  <a:solidFill>
                    <a:srgbClr val="497DFF"/>
                  </a:solidFill>
                </a:rPr>
                <a:t>Low energy</a:t>
              </a:r>
            </a:p>
          </p:txBody>
        </p:sp>
        <p:sp>
          <p:nvSpPr>
            <p:cNvPr id="49162" name="TextBox 15"/>
            <p:cNvSpPr txBox="1">
              <a:spLocks noChangeArrowheads="1"/>
            </p:cNvSpPr>
            <p:nvPr/>
          </p:nvSpPr>
          <p:spPr bwMode="auto">
            <a:xfrm>
              <a:off x="4811712" y="5075237"/>
              <a:ext cx="1301455" cy="354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hangingPunct="0">
                <a:lnSpc>
                  <a:spcPct val="93000"/>
                </a:lnSpc>
                <a:buClr>
                  <a:srgbClr val="000000"/>
                </a:buClr>
                <a:buSzPct val="100000"/>
                <a:buFont typeface="Times New Roman" pitchFamily="18" charset="0"/>
                <a:buNone/>
              </a:pPr>
              <a:r>
                <a:rPr lang="es-MX" altLang="ja-JP" sz="1600">
                  <a:solidFill>
                    <a:srgbClr val="497DFF"/>
                  </a:solidFill>
                </a:rPr>
                <a:t>High energy</a:t>
              </a:r>
            </a:p>
          </p:txBody>
        </p:sp>
        <p:sp>
          <p:nvSpPr>
            <p:cNvPr id="49163" name="TextBox 17"/>
            <p:cNvSpPr txBox="1">
              <a:spLocks noChangeArrowheads="1"/>
            </p:cNvSpPr>
            <p:nvPr/>
          </p:nvSpPr>
          <p:spPr bwMode="auto">
            <a:xfrm>
              <a:off x="4354512" y="4417263"/>
              <a:ext cx="2144916" cy="354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hangingPunct="0">
                <a:lnSpc>
                  <a:spcPct val="93000"/>
                </a:lnSpc>
                <a:buClr>
                  <a:srgbClr val="000000"/>
                </a:buClr>
                <a:buSzPct val="100000"/>
                <a:buFont typeface="Times New Roman" pitchFamily="18" charset="0"/>
                <a:buNone/>
              </a:pPr>
              <a:r>
                <a:rPr lang="es-MX" altLang="ja-JP" sz="1600">
                  <a:solidFill>
                    <a:srgbClr val="497DFF"/>
                  </a:solidFill>
                </a:rPr>
                <a:t>True source direction</a:t>
              </a:r>
            </a:p>
          </p:txBody>
        </p:sp>
      </p:grpSp>
      <p:sp>
        <p:nvSpPr>
          <p:cNvPr id="49159" name="Text Box 38"/>
          <p:cNvSpPr txBox="1">
            <a:spLocks noChangeArrowheads="1"/>
          </p:cNvSpPr>
          <p:nvPr/>
        </p:nvSpPr>
        <p:spPr bwMode="auto">
          <a:xfrm>
            <a:off x="7119361" y="6536847"/>
            <a:ext cx="1778031" cy="246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altLang="ja-JP" sz="1000" b="1">
                <a:solidFill>
                  <a:srgbClr val="0000FF"/>
                </a:solidFill>
              </a:rPr>
              <a:t>G. Medina Tanco - ICN/UNAM</a:t>
            </a:r>
          </a:p>
        </p:txBody>
      </p:sp>
    </p:spTree>
    <p:extLst>
      <p:ext uri="{BB962C8B-B14F-4D97-AF65-F5344CB8AC3E}">
        <p14:creationId xmlns:p14="http://schemas.microsoft.com/office/powerpoint/2010/main" xmlns="" val="1935498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endParaRPr lang="en-US" smtClean="0">
              <a:ea typeface="ＭＳ Ｐゴシック" charset="-128"/>
            </a:endParaRPr>
          </a:p>
        </p:txBody>
      </p:sp>
      <p:sp>
        <p:nvSpPr>
          <p:cNvPr id="66563" name="Content Placeholder 2"/>
          <p:cNvSpPr>
            <a:spLocks noGrp="1"/>
          </p:cNvSpPr>
          <p:nvPr>
            <p:ph idx="1"/>
          </p:nvPr>
        </p:nvSpPr>
        <p:spPr/>
        <p:txBody>
          <a:bodyPr/>
          <a:lstStyle/>
          <a:p>
            <a:endParaRPr lang="en-US" smtClean="0">
              <a:ea typeface="ＭＳ Ｐゴシック" charset="-128"/>
            </a:endParaRPr>
          </a:p>
        </p:txBody>
      </p:sp>
      <p:pic>
        <p:nvPicPr>
          <p:cNvPr id="66564" name="Picture 5"/>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Title 1"/>
          <p:cNvSpPr txBox="1">
            <a:spLocks/>
          </p:cNvSpPr>
          <p:nvPr/>
        </p:nvSpPr>
        <p:spPr bwMode="auto">
          <a:xfrm>
            <a:off x="0" y="4724400"/>
            <a:ext cx="2209800" cy="2133600"/>
          </a:xfrm>
          <a:prstGeom prst="rect">
            <a:avLst/>
          </a:prstGeom>
          <a:noFill/>
          <a:ln w="9525">
            <a:noFill/>
            <a:miter lim="800000"/>
            <a:headEnd/>
            <a:tailEnd/>
          </a:ln>
        </p:spPr>
        <p:txBody>
          <a:bodyPr anchor="ctr">
            <a:normAutofit/>
          </a:bodyPr>
          <a:lstStyle/>
          <a:p>
            <a:pPr algn="ctr" eaLnBrk="0" hangingPunct="0">
              <a:defRPr/>
            </a:pPr>
            <a:r>
              <a:rPr lang="en-US" sz="1800" b="0" kern="0" dirty="0">
                <a:solidFill>
                  <a:srgbClr val="F4EFA1"/>
                </a:solidFill>
                <a:cs typeface="ＭＳ Ｐゴシック" charset="-128"/>
              </a:rPr>
              <a:t>EUSO General Meeting, Huntsville, May, </a:t>
            </a:r>
            <a:r>
              <a:rPr lang="en-US" sz="1800" b="0" kern="0" dirty="0" smtClean="0">
                <a:solidFill>
                  <a:srgbClr val="F4EFA1"/>
                </a:solidFill>
                <a:cs typeface="ＭＳ Ｐゴシック" charset="-128"/>
              </a:rPr>
              <a:t>2002</a:t>
            </a:r>
            <a:endParaRPr lang="en-US" sz="1800" b="0" kern="0" dirty="0">
              <a:solidFill>
                <a:srgbClr val="F4EFA1"/>
              </a:solidFill>
              <a:latin typeface="+mj-lt"/>
              <a:cs typeface="ＭＳ Ｐゴシック" charset="-128"/>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ULXp_Detector_xy_19.7_70IRAS&amp;30ULX_logE197_ev800.gi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7760" y="1078673"/>
            <a:ext cx="7372800" cy="5530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9" name="Picture 5" descr="latex-image-1.pd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78080" y="391721"/>
            <a:ext cx="2534400" cy="483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0" name="TextBox 1"/>
          <p:cNvSpPr txBox="1">
            <a:spLocks noChangeArrowheads="1"/>
          </p:cNvSpPr>
          <p:nvPr/>
        </p:nvSpPr>
        <p:spPr bwMode="auto">
          <a:xfrm>
            <a:off x="493920" y="318275"/>
            <a:ext cx="2152028" cy="341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s-MX" altLang="ja-JP">
                <a:solidFill>
                  <a:srgbClr val="FF0000"/>
                </a:solidFill>
                <a:latin typeface="Arial Rounded MT Bold" pitchFamily="34" charset="0"/>
              </a:rPr>
              <a:t>JEM-EUSO @ 5 yr</a:t>
            </a:r>
          </a:p>
        </p:txBody>
      </p:sp>
      <p:sp>
        <p:nvSpPr>
          <p:cNvPr id="50181" name="TextBox 2"/>
          <p:cNvSpPr txBox="1">
            <a:spLocks noChangeArrowheads="1"/>
          </p:cNvSpPr>
          <p:nvPr/>
        </p:nvSpPr>
        <p:spPr bwMode="auto">
          <a:xfrm>
            <a:off x="495361" y="1355183"/>
            <a:ext cx="5005181" cy="312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s-MX" altLang="ja-JP" sz="1600">
                <a:solidFill>
                  <a:srgbClr val="0000FF"/>
                </a:solidFill>
              </a:rPr>
              <a:t>800 events: 70% bckgr from IRAS LSS + 30% from ULX PSrc</a:t>
            </a:r>
          </a:p>
        </p:txBody>
      </p:sp>
      <p:sp>
        <p:nvSpPr>
          <p:cNvPr id="50182" name="Text Box 38"/>
          <p:cNvSpPr txBox="1">
            <a:spLocks noChangeArrowheads="1"/>
          </p:cNvSpPr>
          <p:nvPr/>
        </p:nvSpPr>
        <p:spPr bwMode="auto">
          <a:xfrm>
            <a:off x="7119361" y="6536847"/>
            <a:ext cx="1778031" cy="246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altLang="ja-JP" sz="1000" b="1">
                <a:solidFill>
                  <a:srgbClr val="0000FF"/>
                </a:solidFill>
              </a:rPr>
              <a:t>G. Medina Tanco - ICN/UNAM</a:t>
            </a:r>
          </a:p>
        </p:txBody>
      </p:sp>
    </p:spTree>
    <p:extLst>
      <p:ext uri="{BB962C8B-B14F-4D97-AF65-F5344CB8AC3E}">
        <p14:creationId xmlns:p14="http://schemas.microsoft.com/office/powerpoint/2010/main" xmlns="" val="39442276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ULXp_Detector_xy_19.7_70IRAS&amp;30ULX_logE197_ev800.gi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6320" y="1077233"/>
            <a:ext cx="7372800" cy="5530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3" name="Picture 2" descr="latex-image-1.pd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78080" y="391721"/>
            <a:ext cx="2534400" cy="483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4" name="TextBox 3"/>
          <p:cNvSpPr txBox="1">
            <a:spLocks noChangeArrowheads="1"/>
          </p:cNvSpPr>
          <p:nvPr/>
        </p:nvSpPr>
        <p:spPr bwMode="auto">
          <a:xfrm>
            <a:off x="493920" y="318275"/>
            <a:ext cx="2152028" cy="341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s-MX" altLang="ja-JP">
                <a:solidFill>
                  <a:srgbClr val="FF0000"/>
                </a:solidFill>
                <a:latin typeface="Arial Rounded MT Bold" pitchFamily="34" charset="0"/>
              </a:rPr>
              <a:t>JEM-EUSO @ 5 yr</a:t>
            </a:r>
          </a:p>
        </p:txBody>
      </p:sp>
      <p:sp>
        <p:nvSpPr>
          <p:cNvPr id="51205" name="TextBox 4"/>
          <p:cNvSpPr txBox="1">
            <a:spLocks noChangeArrowheads="1"/>
          </p:cNvSpPr>
          <p:nvPr/>
        </p:nvSpPr>
        <p:spPr bwMode="auto">
          <a:xfrm>
            <a:off x="495361" y="1355183"/>
            <a:ext cx="5005181" cy="312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s-MX" altLang="ja-JP" sz="1600">
                <a:solidFill>
                  <a:srgbClr val="0000FF"/>
                </a:solidFill>
              </a:rPr>
              <a:t>800 events: 70% bckgr from IRAS LSS + 30% from ULX PSrc</a:t>
            </a:r>
          </a:p>
        </p:txBody>
      </p:sp>
      <p:sp>
        <p:nvSpPr>
          <p:cNvPr id="51206" name="Text Box 38"/>
          <p:cNvSpPr txBox="1">
            <a:spLocks noChangeArrowheads="1"/>
          </p:cNvSpPr>
          <p:nvPr/>
        </p:nvSpPr>
        <p:spPr bwMode="auto">
          <a:xfrm>
            <a:off x="7119361" y="6536847"/>
            <a:ext cx="1778031" cy="246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altLang="ja-JP" sz="1000" b="1">
                <a:solidFill>
                  <a:srgbClr val="0000FF"/>
                </a:solidFill>
              </a:rPr>
              <a:t>G. Medina Tanco - ICN/UNAM</a:t>
            </a:r>
          </a:p>
        </p:txBody>
      </p:sp>
    </p:spTree>
    <p:extLst>
      <p:ext uri="{BB962C8B-B14F-4D97-AF65-F5344CB8AC3E}">
        <p14:creationId xmlns:p14="http://schemas.microsoft.com/office/powerpoint/2010/main" xmlns="" val="76984094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ULXp_Detector_xy_19.7_70IRAS&amp;30ULX_logE197_ev800.gi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7760" y="1077233"/>
            <a:ext cx="7372800" cy="5530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TextBox 5"/>
          <p:cNvSpPr txBox="1">
            <a:spLocks noChangeArrowheads="1"/>
          </p:cNvSpPr>
          <p:nvPr/>
        </p:nvSpPr>
        <p:spPr bwMode="auto">
          <a:xfrm>
            <a:off x="493920" y="318275"/>
            <a:ext cx="2152028" cy="341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s-MX" altLang="ja-JP">
                <a:solidFill>
                  <a:srgbClr val="FF0000"/>
                </a:solidFill>
                <a:latin typeface="Arial Rounded MT Bold" pitchFamily="34" charset="0"/>
              </a:rPr>
              <a:t>JEM-EUSO @ 5 yr</a:t>
            </a:r>
          </a:p>
        </p:txBody>
      </p:sp>
      <p:sp>
        <p:nvSpPr>
          <p:cNvPr id="52228" name="TextBox 6"/>
          <p:cNvSpPr txBox="1">
            <a:spLocks noChangeArrowheads="1"/>
          </p:cNvSpPr>
          <p:nvPr/>
        </p:nvSpPr>
        <p:spPr bwMode="auto">
          <a:xfrm>
            <a:off x="495361" y="1355183"/>
            <a:ext cx="5005181" cy="312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s-MX" altLang="ja-JP" sz="1600">
                <a:solidFill>
                  <a:srgbClr val="0000FF"/>
                </a:solidFill>
              </a:rPr>
              <a:t>800 events: 70% bckgr from IRAS LSS + 30% from ULX PSrc</a:t>
            </a:r>
          </a:p>
        </p:txBody>
      </p:sp>
      <p:pic>
        <p:nvPicPr>
          <p:cNvPr id="52229" name="Picture 7" descr="latex-image-1.pd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78080" y="391721"/>
            <a:ext cx="2534400" cy="483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0" name="Text Box 38"/>
          <p:cNvSpPr txBox="1">
            <a:spLocks noChangeArrowheads="1"/>
          </p:cNvSpPr>
          <p:nvPr/>
        </p:nvSpPr>
        <p:spPr bwMode="auto">
          <a:xfrm>
            <a:off x="7119361" y="6536847"/>
            <a:ext cx="1778031" cy="246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altLang="ja-JP" sz="1000" b="1">
                <a:solidFill>
                  <a:srgbClr val="0000FF"/>
                </a:solidFill>
              </a:rPr>
              <a:t>G. Medina Tanco - ICN/UNAM</a:t>
            </a:r>
          </a:p>
        </p:txBody>
      </p:sp>
    </p:spTree>
    <p:extLst>
      <p:ext uri="{BB962C8B-B14F-4D97-AF65-F5344CB8AC3E}">
        <p14:creationId xmlns:p14="http://schemas.microsoft.com/office/powerpoint/2010/main" xmlns="" val="138082471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ULXp_Detector_xy_19.7_70IRAS&amp;30ULX_logE197_ev800.gi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200" y="1839074"/>
            <a:ext cx="4865760" cy="3649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1" name="Picture 2" descr="latex-image-1.pd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78080" y="391721"/>
            <a:ext cx="2534400" cy="483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2" name="TextBox 4"/>
          <p:cNvSpPr txBox="1">
            <a:spLocks noChangeArrowheads="1"/>
          </p:cNvSpPr>
          <p:nvPr/>
        </p:nvSpPr>
        <p:spPr bwMode="auto">
          <a:xfrm>
            <a:off x="495361" y="1355183"/>
            <a:ext cx="5005181" cy="312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s-MX" altLang="ja-JP" sz="1600">
                <a:solidFill>
                  <a:srgbClr val="0000FF"/>
                </a:solidFill>
              </a:rPr>
              <a:t>800 events: 70% bckgr from IRAS LSS + 30% from ULX PSrc</a:t>
            </a:r>
          </a:p>
        </p:txBody>
      </p:sp>
      <p:sp>
        <p:nvSpPr>
          <p:cNvPr id="53253" name="TextBox 1"/>
          <p:cNvSpPr txBox="1">
            <a:spLocks noChangeArrowheads="1"/>
          </p:cNvSpPr>
          <p:nvPr/>
        </p:nvSpPr>
        <p:spPr bwMode="auto">
          <a:xfrm>
            <a:off x="286561" y="249147"/>
            <a:ext cx="4370264" cy="341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pPr hangingPunct="0">
              <a:lnSpc>
                <a:spcPct val="93000"/>
              </a:lnSpc>
              <a:buClr>
                <a:srgbClr val="000000"/>
              </a:buClr>
              <a:buSzPct val="100000"/>
              <a:buFont typeface="Times New Roman" pitchFamily="18" charset="0"/>
              <a:buNone/>
            </a:pPr>
            <a:r>
              <a:rPr lang="es-MX" altLang="ja-JP">
                <a:solidFill>
                  <a:srgbClr val="FF0000"/>
                </a:solidFill>
                <a:latin typeface="Arial Rounded MT Bold" pitchFamily="34" charset="0"/>
              </a:rPr>
              <a:t>JEM-EUSO @ 5 yr compared to Auger</a:t>
            </a:r>
          </a:p>
        </p:txBody>
      </p:sp>
      <p:pic>
        <p:nvPicPr>
          <p:cNvPr id="53254" name="Picture 1" descr="ULXp_Detector_xy_19.7_ev80Auger.gif"/>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68161" y="1840514"/>
            <a:ext cx="4865760" cy="3650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5" name="TextBox 2"/>
          <p:cNvSpPr txBox="1">
            <a:spLocks noChangeArrowheads="1"/>
          </p:cNvSpPr>
          <p:nvPr/>
        </p:nvSpPr>
        <p:spPr bwMode="auto">
          <a:xfrm>
            <a:off x="4322880" y="2115583"/>
            <a:ext cx="4465440" cy="545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spAutoFit/>
          </a:bodyPr>
          <a:lstStyle/>
          <a:p>
            <a:r>
              <a:rPr lang="es-MX" altLang="ja-JP" sz="1500">
                <a:solidFill>
                  <a:srgbClr val="FF0000"/>
                </a:solidFill>
                <a:latin typeface="Arial Rounded MT Bold" pitchFamily="34" charset="0"/>
              </a:rPr>
              <a:t>Same as previous with Auger present exposure</a:t>
            </a:r>
          </a:p>
        </p:txBody>
      </p:sp>
      <p:sp>
        <p:nvSpPr>
          <p:cNvPr id="53256" name="Text Box 38"/>
          <p:cNvSpPr txBox="1">
            <a:spLocks noChangeArrowheads="1"/>
          </p:cNvSpPr>
          <p:nvPr/>
        </p:nvSpPr>
        <p:spPr bwMode="auto">
          <a:xfrm>
            <a:off x="7119361" y="6536847"/>
            <a:ext cx="1778031" cy="246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altLang="ja-JP" sz="1000" b="1">
                <a:solidFill>
                  <a:srgbClr val="0000FF"/>
                </a:solidFill>
              </a:rPr>
              <a:t>G. Medina Tanco - ICN/UNAM</a:t>
            </a:r>
          </a:p>
        </p:txBody>
      </p:sp>
    </p:spTree>
    <p:extLst>
      <p:ext uri="{BB962C8B-B14F-4D97-AF65-F5344CB8AC3E}">
        <p14:creationId xmlns:p14="http://schemas.microsoft.com/office/powerpoint/2010/main" xmlns="" val="32349916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ULXp_Detector_xy_19.74_500ev_ge55EeV.gi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55183"/>
            <a:ext cx="9144000" cy="4572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5" name="TextBox 4"/>
          <p:cNvSpPr txBox="1">
            <a:spLocks noChangeArrowheads="1"/>
          </p:cNvSpPr>
          <p:nvPr/>
        </p:nvSpPr>
        <p:spPr bwMode="auto">
          <a:xfrm>
            <a:off x="217441" y="264988"/>
            <a:ext cx="5072122" cy="36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n-US" altLang="ja-JP" b="1">
                <a:solidFill>
                  <a:srgbClr val="FF0000"/>
                </a:solidFill>
                <a:latin typeface="Arial Rounded MT Bold" pitchFamily="34" charset="0"/>
              </a:rPr>
              <a:t>Fe: 500ev from ULX &amp; no background events</a:t>
            </a:r>
          </a:p>
        </p:txBody>
      </p:sp>
      <p:sp>
        <p:nvSpPr>
          <p:cNvPr id="14" name="Freeform 13"/>
          <p:cNvSpPr/>
          <p:nvPr/>
        </p:nvSpPr>
        <p:spPr>
          <a:xfrm>
            <a:off x="739030" y="2605178"/>
            <a:ext cx="1020119" cy="1652261"/>
          </a:xfrm>
          <a:custGeom>
            <a:avLst/>
            <a:gdLst>
              <a:gd name="connsiteX0" fmla="*/ 1124610 w 1124610"/>
              <a:gd name="connsiteY0" fmla="*/ 0 h 1821312"/>
              <a:gd name="connsiteX1" fmla="*/ 583170 w 1124610"/>
              <a:gd name="connsiteY1" fmla="*/ 354418 h 1821312"/>
              <a:gd name="connsiteX2" fmla="*/ 140174 w 1124610"/>
              <a:gd name="connsiteY2" fmla="*/ 787595 h 1821312"/>
              <a:gd name="connsiteX3" fmla="*/ 2353 w 1124610"/>
              <a:gd name="connsiteY3" fmla="*/ 1220771 h 1821312"/>
              <a:gd name="connsiteX4" fmla="*/ 228773 w 1124610"/>
              <a:gd name="connsiteY4" fmla="*/ 1585034 h 1821312"/>
              <a:gd name="connsiteX5" fmla="*/ 533948 w 1124610"/>
              <a:gd name="connsiteY5" fmla="*/ 1821312 h 182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4610" h="1821312">
                <a:moveTo>
                  <a:pt x="1124610" y="0"/>
                </a:moveTo>
                <a:cubicBezTo>
                  <a:pt x="935926" y="111576"/>
                  <a:pt x="747243" y="223152"/>
                  <a:pt x="583170" y="354418"/>
                </a:cubicBezTo>
                <a:cubicBezTo>
                  <a:pt x="419097" y="485684"/>
                  <a:pt x="236977" y="643203"/>
                  <a:pt x="140174" y="787595"/>
                </a:cubicBezTo>
                <a:cubicBezTo>
                  <a:pt x="43371" y="931987"/>
                  <a:pt x="-12414" y="1087865"/>
                  <a:pt x="2353" y="1220771"/>
                </a:cubicBezTo>
                <a:cubicBezTo>
                  <a:pt x="17119" y="1353678"/>
                  <a:pt x="140174" y="1484944"/>
                  <a:pt x="228773" y="1585034"/>
                </a:cubicBezTo>
                <a:cubicBezTo>
                  <a:pt x="317372" y="1685124"/>
                  <a:pt x="533948" y="1821312"/>
                  <a:pt x="533948" y="1821312"/>
                </a:cubicBezTo>
              </a:path>
            </a:pathLst>
          </a:custGeom>
          <a:noFill/>
          <a:ln w="50800">
            <a:solidFill>
              <a:srgbClr val="A6A701"/>
            </a:solidFill>
          </a:ln>
          <a:effectLst>
            <a:innerShdw blurRad="63500" dist="50800" dir="13500000">
              <a:prstClr val="black">
                <a:alpha val="50000"/>
              </a:prstClr>
            </a:innerShdw>
          </a:effectLst>
        </p:spPr>
        <p:style>
          <a:lnRef idx="3">
            <a:schemeClr val="accent1"/>
          </a:lnRef>
          <a:fillRef idx="0">
            <a:schemeClr val="accent1"/>
          </a:fillRef>
          <a:effectRef idx="2">
            <a:schemeClr val="accent1"/>
          </a:effectRef>
          <a:fontRef idx="minor">
            <a:schemeClr val="tx1"/>
          </a:fontRef>
        </p:style>
        <p:txBody>
          <a:bodyPr lIns="82945" tIns="41473" rIns="82945" bIns="41473"/>
          <a:lstStyle/>
          <a:p>
            <a:pPr hangingPunct="0">
              <a:lnSpc>
                <a:spcPct val="93000"/>
              </a:lnSpc>
              <a:buClr>
                <a:srgbClr val="000000"/>
              </a:buClr>
              <a:buSzPct val="100000"/>
              <a:buFont typeface="Times New Roman" pitchFamily="18" charset="0"/>
              <a:buNone/>
              <a:defRPr/>
            </a:pPr>
            <a:endParaRPr lang="ja-JP" altLang="ja-JP" sz="1600">
              <a:solidFill>
                <a:schemeClr val="bg1"/>
              </a:solidFill>
              <a:ea typeface="ＭＳ Ｐゴシック" pitchFamily="50" charset="-128"/>
            </a:endParaRPr>
          </a:p>
        </p:txBody>
      </p:sp>
      <p:sp>
        <p:nvSpPr>
          <p:cNvPr id="25" name="Freeform 24"/>
          <p:cNvSpPr>
            <a:spLocks/>
          </p:cNvSpPr>
          <p:nvPr/>
        </p:nvSpPr>
        <p:spPr bwMode="auto">
          <a:xfrm>
            <a:off x="4779360" y="2246636"/>
            <a:ext cx="1658880" cy="3056001"/>
          </a:xfrm>
          <a:custGeom>
            <a:avLst/>
            <a:gdLst>
              <a:gd name="T0" fmla="*/ 131482 w 1506187"/>
              <a:gd name="T1" fmla="*/ 30532 h 3258672"/>
              <a:gd name="T2" fmla="*/ 0 w 1506187"/>
              <a:gd name="T3" fmla="*/ 519041 h 3258672"/>
              <a:gd name="T4" fmla="*/ 561788 w 1506187"/>
              <a:gd name="T5" fmla="*/ 3368675 h 3258672"/>
              <a:gd name="T6" fmla="*/ 1828800 w 1506187"/>
              <a:gd name="T7" fmla="*/ 3165129 h 3258672"/>
              <a:gd name="T8" fmla="*/ 1494118 w 1506187"/>
              <a:gd name="T9" fmla="*/ 1770844 h 3258672"/>
              <a:gd name="T10" fmla="*/ 1422400 w 1506187"/>
              <a:gd name="T11" fmla="*/ 447800 h 3258672"/>
              <a:gd name="T12" fmla="*/ 490071 w 1506187"/>
              <a:gd name="T13" fmla="*/ 305318 h 3258672"/>
              <a:gd name="T14" fmla="*/ 71717 w 1506187"/>
              <a:gd name="T15" fmla="*/ 0 h 32586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6187" h="3258672">
                <a:moveTo>
                  <a:pt x="108288" y="29535"/>
                </a:moveTo>
                <a:lnTo>
                  <a:pt x="0" y="502092"/>
                </a:lnTo>
                <a:lnTo>
                  <a:pt x="462685" y="3258672"/>
                </a:lnTo>
                <a:lnTo>
                  <a:pt x="1506187" y="3061773"/>
                </a:lnTo>
                <a:lnTo>
                  <a:pt x="1230545" y="1713018"/>
                </a:lnTo>
                <a:lnTo>
                  <a:pt x="1171479" y="433177"/>
                </a:lnTo>
                <a:lnTo>
                  <a:pt x="403619" y="295348"/>
                </a:lnTo>
                <a:lnTo>
                  <a:pt x="59066" y="0"/>
                </a:lnTo>
              </a:path>
            </a:pathLst>
          </a:custGeom>
          <a:solidFill>
            <a:srgbClr val="FF6600">
              <a:alpha val="16862"/>
            </a:srgbClr>
          </a:solidFill>
          <a:ln w="38100" cap="flat" cmpd="sng">
            <a:solidFill>
              <a:srgbClr val="FF6600"/>
            </a:solidFill>
            <a:prstDash val="solid"/>
            <a:round/>
            <a:headEnd/>
            <a:tailEnd/>
          </a:ln>
          <a:effectLst>
            <a:outerShdw blurRad="40000" dist="23000" dir="5400000" rotWithShape="0">
              <a:srgbClr val="000000">
                <a:alpha val="34999"/>
              </a:srgbClr>
            </a:outerShdw>
          </a:effectLst>
        </p:spPr>
        <p:txBody>
          <a:bodyPr lIns="82945" tIns="41473" rIns="82945" bIns="41473"/>
          <a:lstStyle/>
          <a:p>
            <a:pPr>
              <a:defRPr/>
            </a:pPr>
            <a:endParaRPr lang="ja-JP" altLang="en-US"/>
          </a:p>
        </p:txBody>
      </p:sp>
      <p:grpSp>
        <p:nvGrpSpPr>
          <p:cNvPr id="27" name="Group 26"/>
          <p:cNvGrpSpPr>
            <a:grpSpLocks/>
          </p:cNvGrpSpPr>
          <p:nvPr/>
        </p:nvGrpSpPr>
        <p:grpSpPr bwMode="auto">
          <a:xfrm>
            <a:off x="2498400" y="2068057"/>
            <a:ext cx="4740480" cy="2736287"/>
            <a:chOff x="2754312" y="2278876"/>
            <a:chExt cx="5226311" cy="3017696"/>
          </a:xfrm>
        </p:grpSpPr>
        <p:grpSp>
          <p:nvGrpSpPr>
            <p:cNvPr id="54282" name="Group 22"/>
            <p:cNvGrpSpPr>
              <a:grpSpLocks/>
            </p:cNvGrpSpPr>
            <p:nvPr/>
          </p:nvGrpSpPr>
          <p:grpSpPr bwMode="auto">
            <a:xfrm>
              <a:off x="2754312" y="2278876"/>
              <a:ext cx="5226311" cy="2541909"/>
              <a:chOff x="2754312" y="2439388"/>
              <a:chExt cx="5226311" cy="2541909"/>
            </a:xfrm>
          </p:grpSpPr>
          <p:sp>
            <p:nvSpPr>
              <p:cNvPr id="15" name="Freeform 14"/>
              <p:cNvSpPr>
                <a:spLocks/>
              </p:cNvSpPr>
              <p:nvPr/>
            </p:nvSpPr>
            <p:spPr bwMode="auto">
              <a:xfrm>
                <a:off x="2754312" y="3120752"/>
                <a:ext cx="287351" cy="277945"/>
              </a:xfrm>
              <a:custGeom>
                <a:avLst/>
                <a:gdLst>
                  <a:gd name="T0" fmla="*/ 287351 w 216576"/>
                  <a:gd name="T1" fmla="*/ 0 h 196898"/>
                  <a:gd name="T2" fmla="*/ 0 w 216576"/>
                  <a:gd name="T3" fmla="*/ 277945 h 196898"/>
                  <a:gd name="T4" fmla="*/ 0 60000 65536"/>
                  <a:gd name="T5" fmla="*/ 0 60000 65536"/>
                </a:gdLst>
                <a:ahLst/>
                <a:cxnLst>
                  <a:cxn ang="T4">
                    <a:pos x="T0" y="T1"/>
                  </a:cxn>
                  <a:cxn ang="T5">
                    <a:pos x="T2" y="T3"/>
                  </a:cxn>
                </a:cxnLst>
                <a:rect l="0" t="0" r="r" b="b"/>
                <a:pathLst>
                  <a:path w="216576" h="196898">
                    <a:moveTo>
                      <a:pt x="216576" y="0"/>
                    </a:moveTo>
                    <a:lnTo>
                      <a:pt x="0" y="196898"/>
                    </a:lnTo>
                  </a:path>
                </a:pathLst>
              </a:custGeom>
              <a:noFill/>
              <a:ln w="38100" cap="flat" cmpd="sng">
                <a:solidFill>
                  <a:srgbClr val="FF0000"/>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ja-JP" altLang="en-US"/>
              </a:p>
            </p:txBody>
          </p:sp>
          <p:sp>
            <p:nvSpPr>
              <p:cNvPr id="17" name="Freeform 16"/>
              <p:cNvSpPr>
                <a:spLocks/>
              </p:cNvSpPr>
              <p:nvPr/>
            </p:nvSpPr>
            <p:spPr bwMode="auto">
              <a:xfrm rot="687523">
                <a:off x="4343478" y="2460036"/>
                <a:ext cx="225436" cy="168356"/>
              </a:xfrm>
              <a:custGeom>
                <a:avLst/>
                <a:gdLst>
                  <a:gd name="T0" fmla="*/ 225436 w 216576"/>
                  <a:gd name="T1" fmla="*/ 0 h 196898"/>
                  <a:gd name="T2" fmla="*/ 0 w 216576"/>
                  <a:gd name="T3" fmla="*/ 168356 h 196898"/>
                  <a:gd name="T4" fmla="*/ 0 60000 65536"/>
                  <a:gd name="T5" fmla="*/ 0 60000 65536"/>
                </a:gdLst>
                <a:ahLst/>
                <a:cxnLst>
                  <a:cxn ang="T4">
                    <a:pos x="T0" y="T1"/>
                  </a:cxn>
                  <a:cxn ang="T5">
                    <a:pos x="T2" y="T3"/>
                  </a:cxn>
                </a:cxnLst>
                <a:rect l="0" t="0" r="r" b="b"/>
                <a:pathLst>
                  <a:path w="216576" h="196898">
                    <a:moveTo>
                      <a:pt x="216576" y="0"/>
                    </a:moveTo>
                    <a:lnTo>
                      <a:pt x="0" y="196898"/>
                    </a:lnTo>
                  </a:path>
                </a:pathLst>
              </a:custGeom>
              <a:noFill/>
              <a:ln w="38100" cap="flat" cmpd="sng">
                <a:solidFill>
                  <a:schemeClr val="accent1"/>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ja-JP" altLang="en-US"/>
              </a:p>
            </p:txBody>
          </p:sp>
          <p:sp>
            <p:nvSpPr>
              <p:cNvPr id="18" name="Freeform 17"/>
              <p:cNvSpPr>
                <a:spLocks/>
              </p:cNvSpPr>
              <p:nvPr/>
            </p:nvSpPr>
            <p:spPr bwMode="auto">
              <a:xfrm rot="4805550">
                <a:off x="7320900" y="3247087"/>
                <a:ext cx="392300" cy="317516"/>
              </a:xfrm>
              <a:custGeom>
                <a:avLst/>
                <a:gdLst>
                  <a:gd name="T0" fmla="*/ 392300 w 216576"/>
                  <a:gd name="T1" fmla="*/ 0 h 196898"/>
                  <a:gd name="T2" fmla="*/ 0 w 216576"/>
                  <a:gd name="T3" fmla="*/ 317516 h 196898"/>
                  <a:gd name="T4" fmla="*/ 0 60000 65536"/>
                  <a:gd name="T5" fmla="*/ 0 60000 65536"/>
                </a:gdLst>
                <a:ahLst/>
                <a:cxnLst>
                  <a:cxn ang="T4">
                    <a:pos x="T0" y="T1"/>
                  </a:cxn>
                  <a:cxn ang="T5">
                    <a:pos x="T2" y="T3"/>
                  </a:cxn>
                </a:cxnLst>
                <a:rect l="0" t="0" r="r" b="b"/>
                <a:pathLst>
                  <a:path w="216576" h="196898">
                    <a:moveTo>
                      <a:pt x="216576" y="0"/>
                    </a:moveTo>
                    <a:lnTo>
                      <a:pt x="0" y="196898"/>
                    </a:lnTo>
                  </a:path>
                </a:pathLst>
              </a:custGeom>
              <a:noFill/>
              <a:ln w="38100" cap="flat" cmpd="sng">
                <a:solidFill>
                  <a:srgbClr val="FF0000"/>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ja-JP" altLang="en-US"/>
              </a:p>
            </p:txBody>
          </p:sp>
          <p:sp>
            <p:nvSpPr>
              <p:cNvPr id="19" name="Freeform 18"/>
              <p:cNvSpPr>
                <a:spLocks/>
              </p:cNvSpPr>
              <p:nvPr/>
            </p:nvSpPr>
            <p:spPr bwMode="auto">
              <a:xfrm rot="5613175">
                <a:off x="7624921" y="3398766"/>
                <a:ext cx="392300" cy="319104"/>
              </a:xfrm>
              <a:custGeom>
                <a:avLst/>
                <a:gdLst>
                  <a:gd name="T0" fmla="*/ 392300 w 216576"/>
                  <a:gd name="T1" fmla="*/ 0 h 196898"/>
                  <a:gd name="T2" fmla="*/ 0 w 216576"/>
                  <a:gd name="T3" fmla="*/ 319104 h 196898"/>
                  <a:gd name="T4" fmla="*/ 0 60000 65536"/>
                  <a:gd name="T5" fmla="*/ 0 60000 65536"/>
                </a:gdLst>
                <a:ahLst/>
                <a:cxnLst>
                  <a:cxn ang="T4">
                    <a:pos x="T0" y="T1"/>
                  </a:cxn>
                  <a:cxn ang="T5">
                    <a:pos x="T2" y="T3"/>
                  </a:cxn>
                </a:cxnLst>
                <a:rect l="0" t="0" r="r" b="b"/>
                <a:pathLst>
                  <a:path w="216576" h="196898">
                    <a:moveTo>
                      <a:pt x="216576" y="0"/>
                    </a:moveTo>
                    <a:lnTo>
                      <a:pt x="0" y="196898"/>
                    </a:lnTo>
                  </a:path>
                </a:pathLst>
              </a:custGeom>
              <a:noFill/>
              <a:ln w="38100" cap="flat" cmpd="sng">
                <a:solidFill>
                  <a:srgbClr val="FF0000"/>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ja-JP" altLang="en-US"/>
              </a:p>
            </p:txBody>
          </p:sp>
          <p:sp>
            <p:nvSpPr>
              <p:cNvPr id="20" name="Freeform 19"/>
              <p:cNvSpPr>
                <a:spLocks/>
              </p:cNvSpPr>
              <p:nvPr/>
            </p:nvSpPr>
            <p:spPr bwMode="auto">
              <a:xfrm rot="687523">
                <a:off x="4800701" y="2752276"/>
                <a:ext cx="225436" cy="168356"/>
              </a:xfrm>
              <a:custGeom>
                <a:avLst/>
                <a:gdLst>
                  <a:gd name="T0" fmla="*/ 225436 w 216576"/>
                  <a:gd name="T1" fmla="*/ 0 h 196898"/>
                  <a:gd name="T2" fmla="*/ 0 w 216576"/>
                  <a:gd name="T3" fmla="*/ 168356 h 196898"/>
                  <a:gd name="T4" fmla="*/ 0 60000 65536"/>
                  <a:gd name="T5" fmla="*/ 0 60000 65536"/>
                </a:gdLst>
                <a:ahLst/>
                <a:cxnLst>
                  <a:cxn ang="T4">
                    <a:pos x="T0" y="T1"/>
                  </a:cxn>
                  <a:cxn ang="T5">
                    <a:pos x="T2" y="T3"/>
                  </a:cxn>
                </a:cxnLst>
                <a:rect l="0" t="0" r="r" b="b"/>
                <a:pathLst>
                  <a:path w="216576" h="196898">
                    <a:moveTo>
                      <a:pt x="216576" y="0"/>
                    </a:moveTo>
                    <a:lnTo>
                      <a:pt x="0" y="196898"/>
                    </a:lnTo>
                  </a:path>
                </a:pathLst>
              </a:custGeom>
              <a:noFill/>
              <a:ln w="38100" cap="flat" cmpd="sng">
                <a:solidFill>
                  <a:schemeClr val="accent1"/>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ja-JP" altLang="en-US"/>
              </a:p>
            </p:txBody>
          </p:sp>
          <p:sp>
            <p:nvSpPr>
              <p:cNvPr id="21" name="Freeform 20"/>
              <p:cNvSpPr>
                <a:spLocks/>
              </p:cNvSpPr>
              <p:nvPr/>
            </p:nvSpPr>
            <p:spPr bwMode="auto">
              <a:xfrm rot="687523">
                <a:off x="5124567" y="2439388"/>
                <a:ext cx="441347" cy="127061"/>
              </a:xfrm>
              <a:custGeom>
                <a:avLst/>
                <a:gdLst>
                  <a:gd name="T0" fmla="*/ 441347 w 216576"/>
                  <a:gd name="T1" fmla="*/ 0 h 196898"/>
                  <a:gd name="T2" fmla="*/ 0 w 216576"/>
                  <a:gd name="T3" fmla="*/ 127061 h 196898"/>
                  <a:gd name="T4" fmla="*/ 0 60000 65536"/>
                  <a:gd name="T5" fmla="*/ 0 60000 65536"/>
                </a:gdLst>
                <a:ahLst/>
                <a:cxnLst>
                  <a:cxn ang="T4">
                    <a:pos x="T0" y="T1"/>
                  </a:cxn>
                  <a:cxn ang="T5">
                    <a:pos x="T2" y="T3"/>
                  </a:cxn>
                </a:cxnLst>
                <a:rect l="0" t="0" r="r" b="b"/>
                <a:pathLst>
                  <a:path w="216576" h="196898">
                    <a:moveTo>
                      <a:pt x="216576" y="0"/>
                    </a:moveTo>
                    <a:lnTo>
                      <a:pt x="0" y="196898"/>
                    </a:lnTo>
                  </a:path>
                </a:pathLst>
              </a:custGeom>
              <a:noFill/>
              <a:ln w="38100" cap="flat" cmpd="sng">
                <a:solidFill>
                  <a:schemeClr val="accent1"/>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ja-JP" altLang="en-US"/>
              </a:p>
            </p:txBody>
          </p:sp>
          <p:sp>
            <p:nvSpPr>
              <p:cNvPr id="22" name="Freeform 21"/>
              <p:cNvSpPr/>
              <p:nvPr/>
            </p:nvSpPr>
            <p:spPr>
              <a:xfrm rot="20739793">
                <a:off x="2782409" y="4514656"/>
                <a:ext cx="454606" cy="466641"/>
              </a:xfrm>
              <a:custGeom>
                <a:avLst/>
                <a:gdLst>
                  <a:gd name="connsiteX0" fmla="*/ 216576 w 216576"/>
                  <a:gd name="connsiteY0" fmla="*/ 0 h 196898"/>
                  <a:gd name="connsiteX1" fmla="*/ 0 w 216576"/>
                  <a:gd name="connsiteY1" fmla="*/ 196898 h 196898"/>
                </a:gdLst>
                <a:ahLst/>
                <a:cxnLst>
                  <a:cxn ang="0">
                    <a:pos x="connsiteX0" y="connsiteY0"/>
                  </a:cxn>
                  <a:cxn ang="0">
                    <a:pos x="connsiteX1" y="connsiteY1"/>
                  </a:cxn>
                </a:cxnLst>
                <a:rect l="l" t="t" r="r" b="b"/>
                <a:pathLst>
                  <a:path w="216576" h="196898">
                    <a:moveTo>
                      <a:pt x="216576" y="0"/>
                    </a:moveTo>
                    <a:lnTo>
                      <a:pt x="0" y="196898"/>
                    </a:lnTo>
                  </a:path>
                </a:pathLst>
              </a:custGeom>
              <a:ln>
                <a:gradFill flip="none" rotWithShape="1">
                  <a:gsLst>
                    <a:gs pos="0">
                      <a:srgbClr val="FF0000"/>
                    </a:gs>
                    <a:gs pos="100000">
                      <a:srgbClr val="008000"/>
                    </a:gs>
                  </a:gsLst>
                  <a:lin ang="0" scaled="1"/>
                  <a:tileRect/>
                </a:gradFill>
              </a:ln>
            </p:spPr>
            <p:style>
              <a:lnRef idx="3">
                <a:schemeClr val="accent6"/>
              </a:lnRef>
              <a:fillRef idx="0">
                <a:schemeClr val="accent6"/>
              </a:fillRef>
              <a:effectRef idx="2">
                <a:schemeClr val="accent6"/>
              </a:effectRef>
              <a:fontRef idx="minor">
                <a:schemeClr val="tx1"/>
              </a:fontRef>
            </p:style>
            <p:txBody>
              <a:bodyPr/>
              <a:lstStyle/>
              <a:p>
                <a:pPr hangingPunct="0">
                  <a:lnSpc>
                    <a:spcPct val="93000"/>
                  </a:lnSpc>
                  <a:buClr>
                    <a:srgbClr val="000000"/>
                  </a:buClr>
                  <a:buSzPct val="100000"/>
                  <a:buFont typeface="Times New Roman" pitchFamily="18" charset="0"/>
                  <a:buNone/>
                  <a:defRPr/>
                </a:pPr>
                <a:endParaRPr lang="ja-JP" altLang="ja-JP" sz="1600">
                  <a:solidFill>
                    <a:schemeClr val="bg1"/>
                  </a:solidFill>
                  <a:ea typeface="ＭＳ Ｐゴシック" pitchFamily="50" charset="-128"/>
                </a:endParaRPr>
              </a:p>
            </p:txBody>
          </p:sp>
        </p:grpSp>
        <p:sp>
          <p:nvSpPr>
            <p:cNvPr id="26" name="Freeform 25"/>
            <p:cNvSpPr/>
            <p:nvPr/>
          </p:nvSpPr>
          <p:spPr>
            <a:xfrm>
              <a:off x="3337107" y="4548357"/>
              <a:ext cx="187174" cy="748215"/>
            </a:xfrm>
            <a:custGeom>
              <a:avLst/>
              <a:gdLst>
                <a:gd name="connsiteX0" fmla="*/ 187174 w 187174"/>
                <a:gd name="connsiteY0" fmla="*/ 748215 h 748215"/>
                <a:gd name="connsiteX1" fmla="*/ 157641 w 187174"/>
                <a:gd name="connsiteY1" fmla="*/ 689145 h 748215"/>
                <a:gd name="connsiteX2" fmla="*/ 128108 w 187174"/>
                <a:gd name="connsiteY2" fmla="*/ 669455 h 748215"/>
                <a:gd name="connsiteX3" fmla="*/ 88730 w 187174"/>
                <a:gd name="connsiteY3" fmla="*/ 610386 h 748215"/>
                <a:gd name="connsiteX4" fmla="*/ 69042 w 187174"/>
                <a:gd name="connsiteY4" fmla="*/ 551316 h 748215"/>
                <a:gd name="connsiteX5" fmla="*/ 39509 w 187174"/>
                <a:gd name="connsiteY5" fmla="*/ 482402 h 748215"/>
                <a:gd name="connsiteX6" fmla="*/ 29664 w 187174"/>
                <a:gd name="connsiteY6" fmla="*/ 433177 h 748215"/>
                <a:gd name="connsiteX7" fmla="*/ 19820 w 187174"/>
                <a:gd name="connsiteY7" fmla="*/ 403642 h 748215"/>
                <a:gd name="connsiteX8" fmla="*/ 131 w 187174"/>
                <a:gd name="connsiteY8" fmla="*/ 334728 h 748215"/>
                <a:gd name="connsiteX9" fmla="*/ 29664 w 187174"/>
                <a:gd name="connsiteY9" fmla="*/ 88605 h 748215"/>
                <a:gd name="connsiteX10" fmla="*/ 78886 w 187174"/>
                <a:gd name="connsiteY10" fmla="*/ 29535 h 748215"/>
                <a:gd name="connsiteX11" fmla="*/ 98575 w 187174"/>
                <a:gd name="connsiteY11" fmla="*/ 0 h 74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174" h="748215">
                  <a:moveTo>
                    <a:pt x="187174" y="748215"/>
                  </a:moveTo>
                  <a:cubicBezTo>
                    <a:pt x="177330" y="728525"/>
                    <a:pt x="170849" y="706756"/>
                    <a:pt x="157641" y="689145"/>
                  </a:cubicBezTo>
                  <a:cubicBezTo>
                    <a:pt x="150542" y="679679"/>
                    <a:pt x="135899" y="678359"/>
                    <a:pt x="128108" y="669455"/>
                  </a:cubicBezTo>
                  <a:cubicBezTo>
                    <a:pt x="112526" y="651646"/>
                    <a:pt x="88730" y="610386"/>
                    <a:pt x="88730" y="610386"/>
                  </a:cubicBezTo>
                  <a:cubicBezTo>
                    <a:pt x="82167" y="590696"/>
                    <a:pt x="78324" y="569880"/>
                    <a:pt x="69042" y="551316"/>
                  </a:cubicBezTo>
                  <a:cubicBezTo>
                    <a:pt x="54952" y="523136"/>
                    <a:pt x="46752" y="511377"/>
                    <a:pt x="39509" y="482402"/>
                  </a:cubicBezTo>
                  <a:cubicBezTo>
                    <a:pt x="35451" y="466168"/>
                    <a:pt x="33722" y="449411"/>
                    <a:pt x="29664" y="433177"/>
                  </a:cubicBezTo>
                  <a:cubicBezTo>
                    <a:pt x="27147" y="423109"/>
                    <a:pt x="22671" y="413620"/>
                    <a:pt x="19820" y="403642"/>
                  </a:cubicBezTo>
                  <a:cubicBezTo>
                    <a:pt x="-4894" y="317136"/>
                    <a:pt x="23729" y="405523"/>
                    <a:pt x="131" y="334728"/>
                  </a:cubicBezTo>
                  <a:cubicBezTo>
                    <a:pt x="898" y="320159"/>
                    <a:pt x="-6387" y="142684"/>
                    <a:pt x="29664" y="88605"/>
                  </a:cubicBezTo>
                  <a:cubicBezTo>
                    <a:pt x="78548" y="15275"/>
                    <a:pt x="15720" y="105339"/>
                    <a:pt x="78886" y="29535"/>
                  </a:cubicBezTo>
                  <a:cubicBezTo>
                    <a:pt x="86460" y="20445"/>
                    <a:pt x="98575" y="0"/>
                    <a:pt x="98575" y="0"/>
                  </a:cubicBezTo>
                </a:path>
              </a:pathLst>
            </a:custGeom>
            <a:ln w="47625">
              <a:gradFill flip="none" rotWithShape="1">
                <a:gsLst>
                  <a:gs pos="0">
                    <a:srgbClr val="008000"/>
                  </a:gs>
                  <a:gs pos="100000">
                    <a:srgbClr val="FF0000"/>
                  </a:gs>
                </a:gsLst>
                <a:lin ang="540000" scaled="0"/>
                <a:tileRect/>
              </a:gradFill>
            </a:ln>
          </p:spPr>
          <p:style>
            <a:lnRef idx="3">
              <a:schemeClr val="accent5"/>
            </a:lnRef>
            <a:fillRef idx="0">
              <a:schemeClr val="accent5"/>
            </a:fillRef>
            <a:effectRef idx="2">
              <a:schemeClr val="accent5"/>
            </a:effectRef>
            <a:fontRef idx="minor">
              <a:schemeClr val="tx1"/>
            </a:fontRef>
          </p:style>
          <p:txBody>
            <a:bodyPr/>
            <a:lstStyle/>
            <a:p>
              <a:pPr hangingPunct="0">
                <a:lnSpc>
                  <a:spcPct val="93000"/>
                </a:lnSpc>
                <a:buClr>
                  <a:srgbClr val="000000"/>
                </a:buClr>
                <a:buSzPct val="100000"/>
                <a:buFont typeface="Times New Roman" pitchFamily="18" charset="0"/>
                <a:buNone/>
                <a:defRPr/>
              </a:pPr>
              <a:endParaRPr lang="ja-JP" altLang="ja-JP" sz="1600">
                <a:solidFill>
                  <a:schemeClr val="bg1"/>
                </a:solidFill>
                <a:ea typeface="ＭＳ Ｐゴシック" pitchFamily="50" charset="-128"/>
              </a:endParaRPr>
            </a:p>
          </p:txBody>
        </p:sp>
      </p:grpSp>
      <p:sp>
        <p:nvSpPr>
          <p:cNvPr id="54281" name="TextBox 27"/>
          <p:cNvSpPr txBox="1">
            <a:spLocks noChangeArrowheads="1"/>
          </p:cNvSpPr>
          <p:nvPr/>
        </p:nvSpPr>
        <p:spPr bwMode="auto">
          <a:xfrm>
            <a:off x="8028001" y="1381106"/>
            <a:ext cx="661235" cy="36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p>
            <a:r>
              <a:rPr lang="en-US" altLang="ja-JP" i="1">
                <a:solidFill>
                  <a:srgbClr val="000000"/>
                </a:solidFill>
                <a:latin typeface="Times New Roman" pitchFamily="18" charset="0"/>
                <a:cs typeface="Times New Roman" pitchFamily="18" charset="0"/>
              </a:rPr>
              <a:t>l</a:t>
            </a:r>
            <a:r>
              <a:rPr lang="en-GB" altLang="ja-JP" i="1">
                <a:solidFill>
                  <a:srgbClr val="000000"/>
                </a:solidFill>
                <a:latin typeface="Times New Roman" pitchFamily="18" charset="0"/>
                <a:cs typeface="Times New Roman" pitchFamily="18" charset="0"/>
              </a:rPr>
              <a:t>og E</a:t>
            </a:r>
          </a:p>
        </p:txBody>
      </p:sp>
    </p:spTree>
    <p:extLst>
      <p:ext uri="{BB962C8B-B14F-4D97-AF65-F5344CB8AC3E}">
        <p14:creationId xmlns:p14="http://schemas.microsoft.com/office/powerpoint/2010/main" xmlns="" val="1449136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800" fill="hold"/>
                                        <p:tgtEl>
                                          <p:spTgt spid="27"/>
                                        </p:tgtEl>
                                        <p:attrNameLst>
                                          <p:attrName>ppt_x</p:attrName>
                                        </p:attrNameLst>
                                      </p:cBhvr>
                                      <p:tavLst>
                                        <p:tav tm="0">
                                          <p:val>
                                            <p:strVal val="1+#ppt_w/2"/>
                                          </p:val>
                                        </p:tav>
                                        <p:tav tm="100000">
                                          <p:val>
                                            <p:strVal val="#ppt_x"/>
                                          </p:val>
                                        </p:tav>
                                      </p:tavLst>
                                    </p:anim>
                                    <p:anim calcmode="lin" valueType="num">
                                      <p:cBhvr additive="base">
                                        <p:cTn id="14" dur="8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700" fill="hold"/>
                                        <p:tgtEl>
                                          <p:spTgt spid="25"/>
                                        </p:tgtEl>
                                        <p:attrNameLst>
                                          <p:attrName>ppt_x</p:attrName>
                                        </p:attrNameLst>
                                      </p:cBhvr>
                                      <p:tavLst>
                                        <p:tav tm="0">
                                          <p:val>
                                            <p:strVal val="0-#ppt_w/2"/>
                                          </p:val>
                                        </p:tav>
                                        <p:tav tm="100000">
                                          <p:val>
                                            <p:strVal val="#ppt_x"/>
                                          </p:val>
                                        </p:tav>
                                      </p:tavLst>
                                    </p:anim>
                                    <p:anim calcmode="lin" valueType="num">
                                      <p:cBhvr additive="base">
                                        <p:cTn id="20" dur="7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0"/>
          <p:cNvSpPr txBox="1">
            <a:spLocks noChangeArrowheads="1"/>
          </p:cNvSpPr>
          <p:nvPr/>
        </p:nvSpPr>
        <p:spPr bwMode="auto">
          <a:xfrm>
            <a:off x="210240" y="239065"/>
            <a:ext cx="5191200" cy="355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hangingPunct="0">
              <a:lnSpc>
                <a:spcPct val="93000"/>
              </a:lnSpc>
              <a:buClr>
                <a:srgbClr val="000000"/>
              </a:buClr>
              <a:buSzPct val="100000"/>
              <a:buFont typeface="Times New Roman" pitchFamily="18" charset="0"/>
              <a:buNone/>
            </a:pPr>
            <a:r>
              <a:rPr lang="es-AR" altLang="ja-JP">
                <a:solidFill>
                  <a:srgbClr val="FF0000"/>
                </a:solidFill>
                <a:latin typeface="Arial Rounded MT Bold" pitchFamily="34" charset="0"/>
                <a:cs typeface="Arial" pitchFamily="34" charset="0"/>
              </a:rPr>
              <a:t>GMF assesment through PSF global patterns</a:t>
            </a:r>
          </a:p>
        </p:txBody>
      </p:sp>
      <p:sp>
        <p:nvSpPr>
          <p:cNvPr id="55299" name="TextBox 5"/>
          <p:cNvSpPr txBox="1">
            <a:spLocks noChangeArrowheads="1"/>
          </p:cNvSpPr>
          <p:nvPr/>
        </p:nvSpPr>
        <p:spPr bwMode="auto">
          <a:xfrm>
            <a:off x="7283374" y="851130"/>
            <a:ext cx="1712307" cy="221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pPr algn="r" hangingPunct="0">
              <a:lnSpc>
                <a:spcPct val="93000"/>
              </a:lnSpc>
              <a:buClr>
                <a:srgbClr val="000000"/>
              </a:buClr>
              <a:buSzPct val="100000"/>
              <a:buFont typeface="Times New Roman" pitchFamily="18" charset="0"/>
              <a:buNone/>
            </a:pPr>
            <a:r>
              <a:rPr lang="en-US" altLang="ja-JP" sz="900"/>
              <a:t>Medina-Tanco &amp; Teshima (2003)</a:t>
            </a:r>
          </a:p>
        </p:txBody>
      </p:sp>
      <p:pic>
        <p:nvPicPr>
          <p:cNvPr id="55300" name="Picture 3" descr="ALL.gi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200" y="1006667"/>
            <a:ext cx="8916480" cy="4565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4" name="Group 63"/>
          <p:cNvGrpSpPr>
            <a:grpSpLocks/>
          </p:cNvGrpSpPr>
          <p:nvPr/>
        </p:nvGrpSpPr>
        <p:grpSpPr bwMode="auto">
          <a:xfrm>
            <a:off x="550081" y="1666255"/>
            <a:ext cx="7613280" cy="3310907"/>
            <a:chOff x="606953" y="1764533"/>
            <a:chExt cx="8393336" cy="3648820"/>
          </a:xfrm>
        </p:grpSpPr>
        <p:grpSp>
          <p:nvGrpSpPr>
            <p:cNvPr id="55304" name="Group 51"/>
            <p:cNvGrpSpPr>
              <a:grpSpLocks/>
            </p:cNvGrpSpPr>
            <p:nvPr/>
          </p:nvGrpSpPr>
          <p:grpSpPr bwMode="auto">
            <a:xfrm>
              <a:off x="2297112" y="1764533"/>
              <a:ext cx="1219200" cy="601608"/>
              <a:chOff x="2220912" y="1764533"/>
              <a:chExt cx="793114" cy="601608"/>
            </a:xfrm>
          </p:grpSpPr>
          <p:cxnSp>
            <p:nvCxnSpPr>
              <p:cNvPr id="55355" name="Straight Arrow Connector 2"/>
              <p:cNvCxnSpPr>
                <a:cxnSpLocks noChangeShapeType="1"/>
              </p:cNvCxnSpPr>
              <p:nvPr/>
            </p:nvCxnSpPr>
            <p:spPr bwMode="auto">
              <a:xfrm>
                <a:off x="2220912" y="1764533"/>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56" name="Straight Arrow Connector 8"/>
              <p:cNvCxnSpPr>
                <a:cxnSpLocks noChangeShapeType="1"/>
              </p:cNvCxnSpPr>
              <p:nvPr/>
            </p:nvCxnSpPr>
            <p:spPr bwMode="auto">
              <a:xfrm>
                <a:off x="2480626" y="17986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57" name="Straight Arrow Connector 9"/>
              <p:cNvCxnSpPr>
                <a:cxnSpLocks noChangeShapeType="1"/>
              </p:cNvCxnSpPr>
              <p:nvPr/>
            </p:nvCxnSpPr>
            <p:spPr bwMode="auto">
              <a:xfrm>
                <a:off x="2709226" y="17986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58" name="Straight Arrow Connector 10"/>
              <p:cNvCxnSpPr>
                <a:cxnSpLocks noChangeShapeType="1"/>
              </p:cNvCxnSpPr>
              <p:nvPr/>
            </p:nvCxnSpPr>
            <p:spPr bwMode="auto">
              <a:xfrm>
                <a:off x="2982912" y="17986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grpSp>
        <p:grpSp>
          <p:nvGrpSpPr>
            <p:cNvPr id="55305" name="Group 15"/>
            <p:cNvGrpSpPr>
              <a:grpSpLocks/>
            </p:cNvGrpSpPr>
            <p:nvPr/>
          </p:nvGrpSpPr>
          <p:grpSpPr bwMode="auto">
            <a:xfrm rot="3068059">
              <a:off x="2452155" y="4540827"/>
              <a:ext cx="777127" cy="378577"/>
              <a:chOff x="2373312" y="1916933"/>
              <a:chExt cx="793114" cy="601608"/>
            </a:xfrm>
          </p:grpSpPr>
          <p:cxnSp>
            <p:nvCxnSpPr>
              <p:cNvPr id="55351" name="Straight Arrow Connector 11"/>
              <p:cNvCxnSpPr>
                <a:cxnSpLocks noChangeShapeType="1"/>
              </p:cNvCxnSpPr>
              <p:nvPr/>
            </p:nvCxnSpPr>
            <p:spPr bwMode="auto">
              <a:xfrm>
                <a:off x="2373312" y="1916933"/>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52" name="Straight Arrow Connector 12"/>
              <p:cNvCxnSpPr>
                <a:cxnSpLocks noChangeShapeType="1"/>
              </p:cNvCxnSpPr>
              <p:nvPr/>
            </p:nvCxnSpPr>
            <p:spPr bwMode="auto">
              <a:xfrm>
                <a:off x="2633026"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53" name="Straight Arrow Connector 13"/>
              <p:cNvCxnSpPr>
                <a:cxnSpLocks noChangeShapeType="1"/>
              </p:cNvCxnSpPr>
              <p:nvPr/>
            </p:nvCxnSpPr>
            <p:spPr bwMode="auto">
              <a:xfrm>
                <a:off x="2861626"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54" name="Straight Arrow Connector 14"/>
              <p:cNvCxnSpPr>
                <a:cxnSpLocks noChangeShapeType="1"/>
              </p:cNvCxnSpPr>
              <p:nvPr/>
            </p:nvCxnSpPr>
            <p:spPr bwMode="auto">
              <a:xfrm>
                <a:off x="3135312"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grpSp>
        <p:grpSp>
          <p:nvGrpSpPr>
            <p:cNvPr id="55306" name="Group 16"/>
            <p:cNvGrpSpPr>
              <a:grpSpLocks/>
            </p:cNvGrpSpPr>
            <p:nvPr/>
          </p:nvGrpSpPr>
          <p:grpSpPr bwMode="auto">
            <a:xfrm rot="-3636368">
              <a:off x="1019516" y="4835501"/>
              <a:ext cx="777127" cy="378577"/>
              <a:chOff x="2373312" y="1916933"/>
              <a:chExt cx="793114" cy="601608"/>
            </a:xfrm>
          </p:grpSpPr>
          <p:cxnSp>
            <p:nvCxnSpPr>
              <p:cNvPr id="55347" name="Straight Arrow Connector 17"/>
              <p:cNvCxnSpPr>
                <a:cxnSpLocks noChangeShapeType="1"/>
              </p:cNvCxnSpPr>
              <p:nvPr/>
            </p:nvCxnSpPr>
            <p:spPr bwMode="auto">
              <a:xfrm>
                <a:off x="2373312" y="1916933"/>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48" name="Straight Arrow Connector 18"/>
              <p:cNvCxnSpPr>
                <a:cxnSpLocks noChangeShapeType="1"/>
              </p:cNvCxnSpPr>
              <p:nvPr/>
            </p:nvCxnSpPr>
            <p:spPr bwMode="auto">
              <a:xfrm>
                <a:off x="2633026"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49" name="Straight Arrow Connector 19"/>
              <p:cNvCxnSpPr>
                <a:cxnSpLocks noChangeShapeType="1"/>
              </p:cNvCxnSpPr>
              <p:nvPr/>
            </p:nvCxnSpPr>
            <p:spPr bwMode="auto">
              <a:xfrm>
                <a:off x="2861626"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50" name="Straight Arrow Connector 20"/>
              <p:cNvCxnSpPr>
                <a:cxnSpLocks noChangeShapeType="1"/>
              </p:cNvCxnSpPr>
              <p:nvPr/>
            </p:nvCxnSpPr>
            <p:spPr bwMode="auto">
              <a:xfrm>
                <a:off x="3135312"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grpSp>
        <p:grpSp>
          <p:nvGrpSpPr>
            <p:cNvPr id="55307" name="Group 21"/>
            <p:cNvGrpSpPr>
              <a:grpSpLocks/>
            </p:cNvGrpSpPr>
            <p:nvPr/>
          </p:nvGrpSpPr>
          <p:grpSpPr bwMode="auto">
            <a:xfrm rot="-6099626">
              <a:off x="7435833" y="4402996"/>
              <a:ext cx="777127" cy="378577"/>
              <a:chOff x="2373312" y="1916933"/>
              <a:chExt cx="793114" cy="601608"/>
            </a:xfrm>
          </p:grpSpPr>
          <p:cxnSp>
            <p:nvCxnSpPr>
              <p:cNvPr id="55343" name="Straight Arrow Connector 22"/>
              <p:cNvCxnSpPr>
                <a:cxnSpLocks noChangeShapeType="1"/>
              </p:cNvCxnSpPr>
              <p:nvPr/>
            </p:nvCxnSpPr>
            <p:spPr bwMode="auto">
              <a:xfrm>
                <a:off x="2373312" y="1916933"/>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44" name="Straight Arrow Connector 23"/>
              <p:cNvCxnSpPr>
                <a:cxnSpLocks noChangeShapeType="1"/>
              </p:cNvCxnSpPr>
              <p:nvPr/>
            </p:nvCxnSpPr>
            <p:spPr bwMode="auto">
              <a:xfrm>
                <a:off x="2633026"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45" name="Straight Arrow Connector 24"/>
              <p:cNvCxnSpPr>
                <a:cxnSpLocks noChangeShapeType="1"/>
              </p:cNvCxnSpPr>
              <p:nvPr/>
            </p:nvCxnSpPr>
            <p:spPr bwMode="auto">
              <a:xfrm>
                <a:off x="2861626"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46" name="Straight Arrow Connector 25"/>
              <p:cNvCxnSpPr>
                <a:cxnSpLocks noChangeShapeType="1"/>
              </p:cNvCxnSpPr>
              <p:nvPr/>
            </p:nvCxnSpPr>
            <p:spPr bwMode="auto">
              <a:xfrm>
                <a:off x="3135312"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grpSp>
        <p:grpSp>
          <p:nvGrpSpPr>
            <p:cNvPr id="55308" name="Group 26"/>
            <p:cNvGrpSpPr>
              <a:grpSpLocks/>
            </p:cNvGrpSpPr>
            <p:nvPr/>
          </p:nvGrpSpPr>
          <p:grpSpPr bwMode="auto">
            <a:xfrm rot="-4683069">
              <a:off x="5753864" y="4619014"/>
              <a:ext cx="777127" cy="378577"/>
              <a:chOff x="2373312" y="1916933"/>
              <a:chExt cx="793114" cy="601608"/>
            </a:xfrm>
          </p:grpSpPr>
          <p:cxnSp>
            <p:nvCxnSpPr>
              <p:cNvPr id="55339" name="Straight Arrow Connector 27"/>
              <p:cNvCxnSpPr>
                <a:cxnSpLocks noChangeShapeType="1"/>
              </p:cNvCxnSpPr>
              <p:nvPr/>
            </p:nvCxnSpPr>
            <p:spPr bwMode="auto">
              <a:xfrm>
                <a:off x="2373312" y="1916933"/>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40" name="Straight Arrow Connector 28"/>
              <p:cNvCxnSpPr>
                <a:cxnSpLocks noChangeShapeType="1"/>
              </p:cNvCxnSpPr>
              <p:nvPr/>
            </p:nvCxnSpPr>
            <p:spPr bwMode="auto">
              <a:xfrm>
                <a:off x="2633026"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41" name="Straight Arrow Connector 29"/>
              <p:cNvCxnSpPr>
                <a:cxnSpLocks noChangeShapeType="1"/>
              </p:cNvCxnSpPr>
              <p:nvPr/>
            </p:nvCxnSpPr>
            <p:spPr bwMode="auto">
              <a:xfrm>
                <a:off x="2861626"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42" name="Straight Arrow Connector 30"/>
              <p:cNvCxnSpPr>
                <a:cxnSpLocks noChangeShapeType="1"/>
              </p:cNvCxnSpPr>
              <p:nvPr/>
            </p:nvCxnSpPr>
            <p:spPr bwMode="auto">
              <a:xfrm>
                <a:off x="3135312"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grpSp>
        <p:grpSp>
          <p:nvGrpSpPr>
            <p:cNvPr id="55309" name="Group 31"/>
            <p:cNvGrpSpPr>
              <a:grpSpLocks/>
            </p:cNvGrpSpPr>
            <p:nvPr/>
          </p:nvGrpSpPr>
          <p:grpSpPr bwMode="auto">
            <a:xfrm rot="-459208">
              <a:off x="7413827" y="1830776"/>
              <a:ext cx="777127" cy="221899"/>
              <a:chOff x="2373312" y="1916933"/>
              <a:chExt cx="793114" cy="601608"/>
            </a:xfrm>
          </p:grpSpPr>
          <p:cxnSp>
            <p:nvCxnSpPr>
              <p:cNvPr id="55335" name="Straight Arrow Connector 32"/>
              <p:cNvCxnSpPr>
                <a:cxnSpLocks noChangeShapeType="1"/>
              </p:cNvCxnSpPr>
              <p:nvPr/>
            </p:nvCxnSpPr>
            <p:spPr bwMode="auto">
              <a:xfrm>
                <a:off x="2373312" y="1916933"/>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36" name="Straight Arrow Connector 33"/>
              <p:cNvCxnSpPr>
                <a:cxnSpLocks noChangeShapeType="1"/>
              </p:cNvCxnSpPr>
              <p:nvPr/>
            </p:nvCxnSpPr>
            <p:spPr bwMode="auto">
              <a:xfrm>
                <a:off x="2633026"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37" name="Straight Arrow Connector 34"/>
              <p:cNvCxnSpPr>
                <a:cxnSpLocks noChangeShapeType="1"/>
              </p:cNvCxnSpPr>
              <p:nvPr/>
            </p:nvCxnSpPr>
            <p:spPr bwMode="auto">
              <a:xfrm>
                <a:off x="2861626"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38" name="Straight Arrow Connector 35"/>
              <p:cNvCxnSpPr>
                <a:cxnSpLocks noChangeShapeType="1"/>
              </p:cNvCxnSpPr>
              <p:nvPr/>
            </p:nvCxnSpPr>
            <p:spPr bwMode="auto">
              <a:xfrm>
                <a:off x="3135312"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grpSp>
        <p:grpSp>
          <p:nvGrpSpPr>
            <p:cNvPr id="55310" name="Group 36"/>
            <p:cNvGrpSpPr>
              <a:grpSpLocks/>
            </p:cNvGrpSpPr>
            <p:nvPr/>
          </p:nvGrpSpPr>
          <p:grpSpPr bwMode="auto">
            <a:xfrm rot="5972650">
              <a:off x="5966027" y="2546469"/>
              <a:ext cx="777127" cy="221899"/>
              <a:chOff x="2373312" y="1916933"/>
              <a:chExt cx="793114" cy="601608"/>
            </a:xfrm>
          </p:grpSpPr>
          <p:cxnSp>
            <p:nvCxnSpPr>
              <p:cNvPr id="55331" name="Straight Arrow Connector 37"/>
              <p:cNvCxnSpPr>
                <a:cxnSpLocks noChangeShapeType="1"/>
              </p:cNvCxnSpPr>
              <p:nvPr/>
            </p:nvCxnSpPr>
            <p:spPr bwMode="auto">
              <a:xfrm>
                <a:off x="2373312" y="1916933"/>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32" name="Straight Arrow Connector 38"/>
              <p:cNvCxnSpPr>
                <a:cxnSpLocks noChangeShapeType="1"/>
              </p:cNvCxnSpPr>
              <p:nvPr/>
            </p:nvCxnSpPr>
            <p:spPr bwMode="auto">
              <a:xfrm>
                <a:off x="2633026"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33" name="Straight Arrow Connector 39"/>
              <p:cNvCxnSpPr>
                <a:cxnSpLocks noChangeShapeType="1"/>
              </p:cNvCxnSpPr>
              <p:nvPr/>
            </p:nvCxnSpPr>
            <p:spPr bwMode="auto">
              <a:xfrm>
                <a:off x="2861626"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34" name="Straight Arrow Connector 40"/>
              <p:cNvCxnSpPr>
                <a:cxnSpLocks noChangeShapeType="1"/>
              </p:cNvCxnSpPr>
              <p:nvPr/>
            </p:nvCxnSpPr>
            <p:spPr bwMode="auto">
              <a:xfrm>
                <a:off x="3135312"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grpSp>
        <p:grpSp>
          <p:nvGrpSpPr>
            <p:cNvPr id="55311" name="Group 41"/>
            <p:cNvGrpSpPr>
              <a:grpSpLocks/>
            </p:cNvGrpSpPr>
            <p:nvPr/>
          </p:nvGrpSpPr>
          <p:grpSpPr bwMode="auto">
            <a:xfrm rot="8070470">
              <a:off x="5460459" y="2194970"/>
              <a:ext cx="777127" cy="221899"/>
              <a:chOff x="2373312" y="1916933"/>
              <a:chExt cx="793114" cy="601608"/>
            </a:xfrm>
          </p:grpSpPr>
          <p:cxnSp>
            <p:nvCxnSpPr>
              <p:cNvPr id="55327" name="Straight Arrow Connector 42"/>
              <p:cNvCxnSpPr>
                <a:cxnSpLocks noChangeShapeType="1"/>
              </p:cNvCxnSpPr>
              <p:nvPr/>
            </p:nvCxnSpPr>
            <p:spPr bwMode="auto">
              <a:xfrm>
                <a:off x="2373312" y="1916933"/>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28" name="Straight Arrow Connector 43"/>
              <p:cNvCxnSpPr>
                <a:cxnSpLocks noChangeShapeType="1"/>
              </p:cNvCxnSpPr>
              <p:nvPr/>
            </p:nvCxnSpPr>
            <p:spPr bwMode="auto">
              <a:xfrm>
                <a:off x="2633026"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29" name="Straight Arrow Connector 44"/>
              <p:cNvCxnSpPr>
                <a:cxnSpLocks noChangeShapeType="1"/>
              </p:cNvCxnSpPr>
              <p:nvPr/>
            </p:nvCxnSpPr>
            <p:spPr bwMode="auto">
              <a:xfrm>
                <a:off x="2861626"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30" name="Straight Arrow Connector 45"/>
              <p:cNvCxnSpPr>
                <a:cxnSpLocks noChangeShapeType="1"/>
              </p:cNvCxnSpPr>
              <p:nvPr/>
            </p:nvCxnSpPr>
            <p:spPr bwMode="auto">
              <a:xfrm>
                <a:off x="3135312"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grpSp>
        <p:grpSp>
          <p:nvGrpSpPr>
            <p:cNvPr id="55312" name="Group 46"/>
            <p:cNvGrpSpPr>
              <a:grpSpLocks/>
            </p:cNvGrpSpPr>
            <p:nvPr/>
          </p:nvGrpSpPr>
          <p:grpSpPr bwMode="auto">
            <a:xfrm rot="-5400000">
              <a:off x="8422437" y="4384176"/>
              <a:ext cx="777127" cy="378577"/>
              <a:chOff x="2373312" y="1916933"/>
              <a:chExt cx="793114" cy="601608"/>
            </a:xfrm>
          </p:grpSpPr>
          <p:cxnSp>
            <p:nvCxnSpPr>
              <p:cNvPr id="55323" name="Straight Arrow Connector 47"/>
              <p:cNvCxnSpPr>
                <a:cxnSpLocks noChangeShapeType="1"/>
              </p:cNvCxnSpPr>
              <p:nvPr/>
            </p:nvCxnSpPr>
            <p:spPr bwMode="auto">
              <a:xfrm>
                <a:off x="2373312" y="1916933"/>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24" name="Straight Arrow Connector 48"/>
              <p:cNvCxnSpPr>
                <a:cxnSpLocks noChangeShapeType="1"/>
              </p:cNvCxnSpPr>
              <p:nvPr/>
            </p:nvCxnSpPr>
            <p:spPr bwMode="auto">
              <a:xfrm>
                <a:off x="2633026"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25" name="Straight Arrow Connector 49"/>
              <p:cNvCxnSpPr>
                <a:cxnSpLocks noChangeShapeType="1"/>
              </p:cNvCxnSpPr>
              <p:nvPr/>
            </p:nvCxnSpPr>
            <p:spPr bwMode="auto">
              <a:xfrm>
                <a:off x="2861626"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26" name="Straight Arrow Connector 50"/>
              <p:cNvCxnSpPr>
                <a:cxnSpLocks noChangeShapeType="1"/>
              </p:cNvCxnSpPr>
              <p:nvPr/>
            </p:nvCxnSpPr>
            <p:spPr bwMode="auto">
              <a:xfrm>
                <a:off x="3135312" y="19510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grpSp>
        <p:grpSp>
          <p:nvGrpSpPr>
            <p:cNvPr id="55313" name="Group 52"/>
            <p:cNvGrpSpPr>
              <a:grpSpLocks/>
            </p:cNvGrpSpPr>
            <p:nvPr/>
          </p:nvGrpSpPr>
          <p:grpSpPr bwMode="auto">
            <a:xfrm rot="2135326">
              <a:off x="1358638" y="2593483"/>
              <a:ext cx="793861" cy="489905"/>
              <a:chOff x="2220912" y="1764533"/>
              <a:chExt cx="793114" cy="601608"/>
            </a:xfrm>
          </p:grpSpPr>
          <p:cxnSp>
            <p:nvCxnSpPr>
              <p:cNvPr id="55319" name="Straight Arrow Connector 53"/>
              <p:cNvCxnSpPr>
                <a:cxnSpLocks noChangeShapeType="1"/>
              </p:cNvCxnSpPr>
              <p:nvPr/>
            </p:nvCxnSpPr>
            <p:spPr bwMode="auto">
              <a:xfrm>
                <a:off x="2220912" y="1764533"/>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20" name="Straight Arrow Connector 54"/>
              <p:cNvCxnSpPr>
                <a:cxnSpLocks noChangeShapeType="1"/>
              </p:cNvCxnSpPr>
              <p:nvPr/>
            </p:nvCxnSpPr>
            <p:spPr bwMode="auto">
              <a:xfrm>
                <a:off x="2480626" y="17986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21" name="Straight Arrow Connector 55"/>
              <p:cNvCxnSpPr>
                <a:cxnSpLocks noChangeShapeType="1"/>
              </p:cNvCxnSpPr>
              <p:nvPr/>
            </p:nvCxnSpPr>
            <p:spPr bwMode="auto">
              <a:xfrm>
                <a:off x="2709226" y="17986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22" name="Straight Arrow Connector 56"/>
              <p:cNvCxnSpPr>
                <a:cxnSpLocks noChangeShapeType="1"/>
              </p:cNvCxnSpPr>
              <p:nvPr/>
            </p:nvCxnSpPr>
            <p:spPr bwMode="auto">
              <a:xfrm>
                <a:off x="2982912" y="17986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grpSp>
        <p:grpSp>
          <p:nvGrpSpPr>
            <p:cNvPr id="55314" name="Group 57"/>
            <p:cNvGrpSpPr>
              <a:grpSpLocks/>
            </p:cNvGrpSpPr>
            <p:nvPr/>
          </p:nvGrpSpPr>
          <p:grpSpPr bwMode="auto">
            <a:xfrm rot="7400617">
              <a:off x="531919" y="2387894"/>
              <a:ext cx="510409" cy="360341"/>
              <a:chOff x="2220912" y="1764533"/>
              <a:chExt cx="793114" cy="601608"/>
            </a:xfrm>
          </p:grpSpPr>
          <p:cxnSp>
            <p:nvCxnSpPr>
              <p:cNvPr id="55315" name="Straight Arrow Connector 58"/>
              <p:cNvCxnSpPr>
                <a:cxnSpLocks noChangeShapeType="1"/>
              </p:cNvCxnSpPr>
              <p:nvPr/>
            </p:nvCxnSpPr>
            <p:spPr bwMode="auto">
              <a:xfrm>
                <a:off x="2220912" y="1764533"/>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16" name="Straight Arrow Connector 59"/>
              <p:cNvCxnSpPr>
                <a:cxnSpLocks noChangeShapeType="1"/>
              </p:cNvCxnSpPr>
              <p:nvPr/>
            </p:nvCxnSpPr>
            <p:spPr bwMode="auto">
              <a:xfrm>
                <a:off x="2480626" y="17986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17" name="Straight Arrow Connector 60"/>
              <p:cNvCxnSpPr>
                <a:cxnSpLocks noChangeShapeType="1"/>
              </p:cNvCxnSpPr>
              <p:nvPr/>
            </p:nvCxnSpPr>
            <p:spPr bwMode="auto">
              <a:xfrm>
                <a:off x="2709226" y="17986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5318" name="Straight Arrow Connector 61"/>
              <p:cNvCxnSpPr>
                <a:cxnSpLocks noChangeShapeType="1"/>
              </p:cNvCxnSpPr>
              <p:nvPr/>
            </p:nvCxnSpPr>
            <p:spPr bwMode="auto">
              <a:xfrm>
                <a:off x="2982912" y="1798637"/>
                <a:ext cx="31114" cy="5675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grpSp>
      </p:grpSp>
      <p:sp>
        <p:nvSpPr>
          <p:cNvPr id="55302" name="TextBox 64"/>
          <p:cNvSpPr txBox="1">
            <a:spLocks noChangeArrowheads="1"/>
          </p:cNvSpPr>
          <p:nvPr/>
        </p:nvSpPr>
        <p:spPr bwMode="auto">
          <a:xfrm>
            <a:off x="632161" y="5779328"/>
            <a:ext cx="7922880" cy="554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spAutoFit/>
          </a:bodyPr>
          <a:lstStyle/>
          <a:p>
            <a:pPr hangingPunct="0">
              <a:lnSpc>
                <a:spcPct val="93000"/>
              </a:lnSpc>
              <a:buClr>
                <a:srgbClr val="000000"/>
              </a:buClr>
              <a:buSzPct val="100000"/>
              <a:buFont typeface="Times New Roman" pitchFamily="18" charset="0"/>
              <a:buNone/>
            </a:pPr>
            <a:r>
              <a:rPr lang="es-MX" altLang="ja-JP" sz="1600">
                <a:solidFill>
                  <a:srgbClr val="0000FF"/>
                </a:solidFill>
              </a:rPr>
              <a:t>Individual PSFs do not need to be visible – 2D correlation function in</a:t>
            </a:r>
            <a:r>
              <a:rPr lang="es-MX" altLang="ja-JP" sz="1600" i="1">
                <a:solidFill>
                  <a:srgbClr val="0000FF"/>
                </a:solidFill>
                <a:latin typeface="Times New Roman" pitchFamily="18" charset="0"/>
                <a:cs typeface="Times New Roman" pitchFamily="18" charset="0"/>
              </a:rPr>
              <a:t> (l,b) </a:t>
            </a:r>
            <a:r>
              <a:rPr lang="es-MX" altLang="ja-JP" sz="1600">
                <a:solidFill>
                  <a:srgbClr val="0000FF"/>
                </a:solidFill>
              </a:rPr>
              <a:t>is enough to recover the structure.</a:t>
            </a:r>
          </a:p>
        </p:txBody>
      </p:sp>
      <p:sp>
        <p:nvSpPr>
          <p:cNvPr id="55303" name="Text Box 38"/>
          <p:cNvSpPr txBox="1">
            <a:spLocks noChangeArrowheads="1"/>
          </p:cNvSpPr>
          <p:nvPr/>
        </p:nvSpPr>
        <p:spPr bwMode="auto">
          <a:xfrm>
            <a:off x="7119361" y="6639098"/>
            <a:ext cx="1778031" cy="246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altLang="ja-JP" sz="1000" b="1">
                <a:solidFill>
                  <a:srgbClr val="0000FF"/>
                </a:solidFill>
              </a:rPr>
              <a:t>G. Medina Tanco - ICN/UNAM</a:t>
            </a:r>
          </a:p>
        </p:txBody>
      </p:sp>
    </p:spTree>
    <p:extLst>
      <p:ext uri="{BB962C8B-B14F-4D97-AF65-F5344CB8AC3E}">
        <p14:creationId xmlns:p14="http://schemas.microsoft.com/office/powerpoint/2010/main" xmlns="" val="164089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1000" fill="hold"/>
                                        <p:tgtEl>
                                          <p:spTgt spid="64"/>
                                        </p:tgtEl>
                                        <p:attrNameLst>
                                          <p:attrName>ppt_w</p:attrName>
                                        </p:attrNameLst>
                                      </p:cBhvr>
                                      <p:tavLst>
                                        <p:tav tm="0">
                                          <p:val>
                                            <p:fltVal val="0"/>
                                          </p:val>
                                        </p:tav>
                                        <p:tav tm="100000">
                                          <p:val>
                                            <p:strVal val="#ppt_w"/>
                                          </p:val>
                                        </p:tav>
                                      </p:tavLst>
                                    </p:anim>
                                    <p:anim calcmode="lin" valueType="num">
                                      <p:cBhvr>
                                        <p:cTn id="8" dur="1000" fill="hold"/>
                                        <p:tgtEl>
                                          <p:spTgt spid="64"/>
                                        </p:tgtEl>
                                        <p:attrNameLst>
                                          <p:attrName>ppt_h</p:attrName>
                                        </p:attrNameLst>
                                      </p:cBhvr>
                                      <p:tavLst>
                                        <p:tav tm="0">
                                          <p:val>
                                            <p:fltVal val="0"/>
                                          </p:val>
                                        </p:tav>
                                        <p:tav tm="100000">
                                          <p:val>
                                            <p:strVal val="#ppt_h"/>
                                          </p:val>
                                        </p:tav>
                                      </p:tavLst>
                                    </p:anim>
                                    <p:anim calcmode="lin" valueType="num">
                                      <p:cBhvr>
                                        <p:cTn id="9" dur="1000" fill="hold"/>
                                        <p:tgtEl>
                                          <p:spTgt spid="64"/>
                                        </p:tgtEl>
                                        <p:attrNameLst>
                                          <p:attrName>style.rotation</p:attrName>
                                        </p:attrNameLst>
                                      </p:cBhvr>
                                      <p:tavLst>
                                        <p:tav tm="0">
                                          <p:val>
                                            <p:fltVal val="90"/>
                                          </p:val>
                                        </p:tav>
                                        <p:tav tm="100000">
                                          <p:val>
                                            <p:fltVal val="0"/>
                                          </p:val>
                                        </p:tav>
                                      </p:tavLst>
                                    </p:anim>
                                    <p:animEffect transition="in" filter="fade">
                                      <p:cBhvr>
                                        <p:cTn id="10"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番号プレースホルダ 3"/>
          <p:cNvSpPr>
            <a:spLocks noGrp="1"/>
          </p:cNvSpPr>
          <p:nvPr>
            <p:ph type="sldNum" sz="quarter" idx="12"/>
          </p:nvPr>
        </p:nvSpPr>
        <p:spPr>
          <a:noFill/>
        </p:spPr>
        <p:txBody>
          <a:bodyPr/>
          <a:lstStyle/>
          <a:p>
            <a:fld id="{A7FE4253-0010-4097-957A-02BC399844CC}" type="slidenum">
              <a:rPr lang="en-US" altLang="ja-JP"/>
              <a:pPr/>
              <a:t>96</a:t>
            </a:fld>
            <a:endParaRPr lang="en-US" altLang="ja-JP"/>
          </a:p>
        </p:txBody>
      </p:sp>
      <p:pic>
        <p:nvPicPr>
          <p:cNvPr id="39939" name="Picture 2"/>
          <p:cNvPicPr>
            <a:picLocks noChangeAspect="1" noChangeArrowheads="1"/>
          </p:cNvPicPr>
          <p:nvPr/>
        </p:nvPicPr>
        <p:blipFill>
          <a:blip r:embed="rId3" cstate="print"/>
          <a:srcRect/>
          <a:stretch>
            <a:fillRect/>
          </a:stretch>
        </p:blipFill>
        <p:spPr bwMode="auto">
          <a:xfrm>
            <a:off x="195263" y="163513"/>
            <a:ext cx="3363912" cy="2695575"/>
          </a:xfrm>
          <a:prstGeom prst="rect">
            <a:avLst/>
          </a:prstGeom>
          <a:noFill/>
          <a:ln w="9525">
            <a:noFill/>
            <a:miter lim="800000"/>
            <a:headEnd/>
            <a:tailEnd/>
          </a:ln>
        </p:spPr>
      </p:pic>
      <p:pic>
        <p:nvPicPr>
          <p:cNvPr id="39940" name="Picture 3"/>
          <p:cNvPicPr>
            <a:picLocks noChangeAspect="1" noChangeArrowheads="1"/>
          </p:cNvPicPr>
          <p:nvPr/>
        </p:nvPicPr>
        <p:blipFill>
          <a:blip r:embed="rId4" cstate="print"/>
          <a:srcRect/>
          <a:stretch>
            <a:fillRect/>
          </a:stretch>
        </p:blipFill>
        <p:spPr bwMode="auto">
          <a:xfrm>
            <a:off x="4114800" y="293688"/>
            <a:ext cx="2154238" cy="1860550"/>
          </a:xfrm>
          <a:prstGeom prst="rect">
            <a:avLst/>
          </a:prstGeom>
          <a:noFill/>
          <a:ln w="9525">
            <a:noFill/>
            <a:miter lim="800000"/>
            <a:headEnd/>
            <a:tailEnd/>
          </a:ln>
        </p:spPr>
      </p:pic>
      <p:pic>
        <p:nvPicPr>
          <p:cNvPr id="39941" name="Picture 5"/>
          <p:cNvPicPr>
            <a:picLocks noChangeAspect="1" noChangeArrowheads="1"/>
          </p:cNvPicPr>
          <p:nvPr/>
        </p:nvPicPr>
        <p:blipFill>
          <a:blip r:embed="rId5" cstate="print"/>
          <a:srcRect/>
          <a:stretch>
            <a:fillRect/>
          </a:stretch>
        </p:blipFill>
        <p:spPr bwMode="auto">
          <a:xfrm>
            <a:off x="6400800" y="682625"/>
            <a:ext cx="2347913" cy="1082675"/>
          </a:xfrm>
          <a:prstGeom prst="rect">
            <a:avLst/>
          </a:prstGeom>
          <a:noFill/>
          <a:ln w="9525">
            <a:noFill/>
            <a:miter lim="800000"/>
            <a:headEnd/>
            <a:tailEnd/>
          </a:ln>
        </p:spPr>
      </p:pic>
      <p:pic>
        <p:nvPicPr>
          <p:cNvPr id="39942" name="Picture 5"/>
          <p:cNvPicPr>
            <a:picLocks noChangeAspect="1" noChangeArrowheads="1"/>
          </p:cNvPicPr>
          <p:nvPr/>
        </p:nvPicPr>
        <p:blipFill>
          <a:blip r:embed="rId6" cstate="print"/>
          <a:srcRect/>
          <a:stretch>
            <a:fillRect/>
          </a:stretch>
        </p:blipFill>
        <p:spPr bwMode="auto">
          <a:xfrm>
            <a:off x="4378325" y="2695575"/>
            <a:ext cx="2349500" cy="1028700"/>
          </a:xfrm>
          <a:prstGeom prst="rect">
            <a:avLst/>
          </a:prstGeom>
          <a:noFill/>
          <a:ln w="9525">
            <a:noFill/>
            <a:miter lim="800000"/>
            <a:headEnd/>
            <a:tailEnd/>
          </a:ln>
        </p:spPr>
      </p:pic>
      <p:pic>
        <p:nvPicPr>
          <p:cNvPr id="39943" name="Picture 6"/>
          <p:cNvPicPr>
            <a:picLocks noChangeAspect="1" noChangeArrowheads="1"/>
          </p:cNvPicPr>
          <p:nvPr/>
        </p:nvPicPr>
        <p:blipFill>
          <a:blip r:embed="rId7" cstate="print"/>
          <a:srcRect/>
          <a:stretch>
            <a:fillRect/>
          </a:stretch>
        </p:blipFill>
        <p:spPr bwMode="auto">
          <a:xfrm>
            <a:off x="30163" y="2971800"/>
            <a:ext cx="2386012" cy="939800"/>
          </a:xfrm>
          <a:prstGeom prst="rect">
            <a:avLst/>
          </a:prstGeom>
          <a:noFill/>
          <a:ln w="9525">
            <a:noFill/>
            <a:miter lim="800000"/>
            <a:headEnd/>
            <a:tailEnd/>
          </a:ln>
        </p:spPr>
      </p:pic>
      <p:pic>
        <p:nvPicPr>
          <p:cNvPr id="39944" name="Picture 7"/>
          <p:cNvPicPr>
            <a:picLocks noChangeAspect="1" noChangeArrowheads="1"/>
          </p:cNvPicPr>
          <p:nvPr/>
        </p:nvPicPr>
        <p:blipFill>
          <a:blip r:embed="rId8" cstate="print"/>
          <a:srcRect/>
          <a:stretch>
            <a:fillRect/>
          </a:stretch>
        </p:blipFill>
        <p:spPr bwMode="auto">
          <a:xfrm>
            <a:off x="66675" y="4005263"/>
            <a:ext cx="2489200" cy="2108200"/>
          </a:xfrm>
          <a:prstGeom prst="rect">
            <a:avLst/>
          </a:prstGeom>
          <a:noFill/>
          <a:ln w="9525">
            <a:noFill/>
            <a:miter lim="800000"/>
            <a:headEnd/>
            <a:tailEnd/>
          </a:ln>
        </p:spPr>
      </p:pic>
      <p:pic>
        <p:nvPicPr>
          <p:cNvPr id="39945" name="Picture 8"/>
          <p:cNvPicPr>
            <a:picLocks noChangeAspect="1" noChangeArrowheads="1"/>
          </p:cNvPicPr>
          <p:nvPr/>
        </p:nvPicPr>
        <p:blipFill>
          <a:blip r:embed="rId9" cstate="print"/>
          <a:srcRect/>
          <a:stretch>
            <a:fillRect/>
          </a:stretch>
        </p:blipFill>
        <p:spPr bwMode="auto">
          <a:xfrm>
            <a:off x="6754813" y="2276475"/>
            <a:ext cx="2389187" cy="2000250"/>
          </a:xfrm>
          <a:prstGeom prst="rect">
            <a:avLst/>
          </a:prstGeom>
          <a:noFill/>
          <a:ln w="9525">
            <a:noFill/>
            <a:miter lim="800000"/>
            <a:headEnd/>
            <a:tailEnd/>
          </a:ln>
        </p:spPr>
      </p:pic>
      <p:pic>
        <p:nvPicPr>
          <p:cNvPr id="39946" name="Picture 9"/>
          <p:cNvPicPr>
            <a:picLocks noChangeAspect="1" noChangeArrowheads="1"/>
          </p:cNvPicPr>
          <p:nvPr/>
        </p:nvPicPr>
        <p:blipFill>
          <a:blip r:embed="rId10" cstate="print"/>
          <a:srcRect/>
          <a:stretch>
            <a:fillRect/>
          </a:stretch>
        </p:blipFill>
        <p:spPr bwMode="auto">
          <a:xfrm>
            <a:off x="3852863" y="4495800"/>
            <a:ext cx="2324100" cy="1938338"/>
          </a:xfrm>
          <a:prstGeom prst="rect">
            <a:avLst/>
          </a:prstGeom>
          <a:noFill/>
          <a:ln w="9525">
            <a:noFill/>
            <a:miter lim="800000"/>
            <a:headEnd/>
            <a:tailEnd/>
          </a:ln>
        </p:spPr>
      </p:pic>
      <p:pic>
        <p:nvPicPr>
          <p:cNvPr id="39947" name="Picture 10"/>
          <p:cNvPicPr>
            <a:picLocks noChangeAspect="1" noChangeArrowheads="1"/>
          </p:cNvPicPr>
          <p:nvPr/>
        </p:nvPicPr>
        <p:blipFill>
          <a:blip r:embed="rId11" cstate="print"/>
          <a:srcRect/>
          <a:stretch>
            <a:fillRect/>
          </a:stretch>
        </p:blipFill>
        <p:spPr bwMode="auto">
          <a:xfrm>
            <a:off x="6365875" y="4724400"/>
            <a:ext cx="2347913" cy="1119188"/>
          </a:xfrm>
          <a:prstGeom prst="rect">
            <a:avLst/>
          </a:prstGeom>
          <a:noFill/>
          <a:ln w="9525">
            <a:noFill/>
            <a:miter lim="800000"/>
            <a:headEnd/>
            <a:tailEnd/>
          </a:ln>
        </p:spPr>
      </p:pic>
      <p:sp>
        <p:nvSpPr>
          <p:cNvPr id="2" name="CasellaDiTesto 1"/>
          <p:cNvSpPr txBox="1">
            <a:spLocks noChangeArrowheads="1"/>
          </p:cNvSpPr>
          <p:nvPr/>
        </p:nvSpPr>
        <p:spPr bwMode="auto">
          <a:xfrm>
            <a:off x="5219700" y="765175"/>
            <a:ext cx="838200" cy="327025"/>
          </a:xfrm>
          <a:prstGeom prst="rect">
            <a:avLst/>
          </a:prstGeom>
          <a:noFill/>
          <a:ln w="9525">
            <a:noFill/>
            <a:miter lim="800000"/>
            <a:headEnd/>
            <a:tailEnd/>
          </a:ln>
        </p:spPr>
        <p:txBody>
          <a:bodyPr lIns="82945" tIns="41473" rIns="82945" bIns="41473">
            <a:spAutoFit/>
          </a:bodyPr>
          <a:lstStyle/>
          <a:p>
            <a:pPr defTabSz="828675">
              <a:defRPr/>
            </a:pPr>
            <a:r>
              <a:rPr lang="it-IT" sz="1600" b="1">
                <a:solidFill>
                  <a:srgbClr val="FF0000"/>
                </a:solidFill>
                <a:effectLst>
                  <a:outerShdw blurRad="38100" dist="38100" dir="2700000" algn="tl">
                    <a:srgbClr val="000000"/>
                  </a:outerShdw>
                </a:effectLst>
                <a:ea typeface="MS PGothic" pitchFamily="50" charset="-128"/>
              </a:rPr>
              <a:t>OK</a:t>
            </a:r>
          </a:p>
        </p:txBody>
      </p:sp>
      <p:sp>
        <p:nvSpPr>
          <p:cNvPr id="12" name="CasellaDiTesto 11"/>
          <p:cNvSpPr txBox="1">
            <a:spLocks noChangeArrowheads="1"/>
          </p:cNvSpPr>
          <p:nvPr/>
        </p:nvSpPr>
        <p:spPr bwMode="auto">
          <a:xfrm>
            <a:off x="395288" y="4724400"/>
            <a:ext cx="1482725" cy="327025"/>
          </a:xfrm>
          <a:prstGeom prst="rect">
            <a:avLst/>
          </a:prstGeom>
          <a:noFill/>
          <a:ln w="9525">
            <a:noFill/>
            <a:miter lim="800000"/>
            <a:headEnd/>
            <a:tailEnd/>
          </a:ln>
        </p:spPr>
        <p:txBody>
          <a:bodyPr lIns="82945" tIns="41473" rIns="82945" bIns="41473">
            <a:spAutoFit/>
          </a:bodyPr>
          <a:lstStyle/>
          <a:p>
            <a:pPr defTabSz="828675">
              <a:defRPr/>
            </a:pPr>
            <a:r>
              <a:rPr lang="it-IT" sz="1600" b="1">
                <a:solidFill>
                  <a:srgbClr val="FF0000"/>
                </a:solidFill>
                <a:effectLst>
                  <a:outerShdw blurRad="38100" dist="38100" dir="2700000" algn="tl">
                    <a:srgbClr val="000000"/>
                  </a:outerShdw>
                </a:effectLst>
                <a:ea typeface="MS PGothic" pitchFamily="50" charset="-128"/>
              </a:rPr>
              <a:t>OK</a:t>
            </a:r>
          </a:p>
        </p:txBody>
      </p:sp>
      <p:sp>
        <p:nvSpPr>
          <p:cNvPr id="13" name="CasellaDiTesto 12"/>
          <p:cNvSpPr txBox="1">
            <a:spLocks noChangeArrowheads="1"/>
          </p:cNvSpPr>
          <p:nvPr/>
        </p:nvSpPr>
        <p:spPr bwMode="auto">
          <a:xfrm>
            <a:off x="5753100" y="3756025"/>
            <a:ext cx="906463" cy="327025"/>
          </a:xfrm>
          <a:prstGeom prst="rect">
            <a:avLst/>
          </a:prstGeom>
          <a:noFill/>
          <a:ln w="9525">
            <a:noFill/>
            <a:miter lim="800000"/>
            <a:headEnd/>
            <a:tailEnd/>
          </a:ln>
        </p:spPr>
        <p:txBody>
          <a:bodyPr lIns="82945" tIns="41473" rIns="82945" bIns="41473">
            <a:spAutoFit/>
          </a:bodyPr>
          <a:lstStyle/>
          <a:p>
            <a:pPr defTabSz="828675">
              <a:defRPr/>
            </a:pPr>
            <a:r>
              <a:rPr lang="it-IT" sz="1600" b="1">
                <a:solidFill>
                  <a:srgbClr val="FF0000"/>
                </a:solidFill>
                <a:effectLst>
                  <a:outerShdw blurRad="38100" dist="38100" dir="2700000" algn="tl">
                    <a:srgbClr val="000000"/>
                  </a:outerShdw>
                </a:effectLst>
                <a:ea typeface="MS PGothic" pitchFamily="50" charset="-128"/>
              </a:rPr>
              <a:t>BAD</a:t>
            </a:r>
          </a:p>
        </p:txBody>
      </p:sp>
      <p:sp>
        <p:nvSpPr>
          <p:cNvPr id="14" name="CasellaDiTesto 13"/>
          <p:cNvSpPr txBox="1">
            <a:spLocks noChangeArrowheads="1"/>
          </p:cNvSpPr>
          <p:nvPr/>
        </p:nvSpPr>
        <p:spPr bwMode="auto">
          <a:xfrm>
            <a:off x="6443663" y="5810250"/>
            <a:ext cx="2322512" cy="327025"/>
          </a:xfrm>
          <a:prstGeom prst="rect">
            <a:avLst/>
          </a:prstGeom>
          <a:noFill/>
          <a:ln w="9525">
            <a:noFill/>
            <a:miter lim="800000"/>
            <a:headEnd/>
            <a:tailEnd/>
          </a:ln>
        </p:spPr>
        <p:txBody>
          <a:bodyPr lIns="82945" tIns="41473" rIns="82945" bIns="41473">
            <a:spAutoFit/>
          </a:bodyPr>
          <a:lstStyle/>
          <a:p>
            <a:pPr algn="ctr" defTabSz="828675">
              <a:defRPr/>
            </a:pPr>
            <a:r>
              <a:rPr lang="it-IT" sz="1600" b="1">
                <a:solidFill>
                  <a:srgbClr val="FF0000"/>
                </a:solidFill>
                <a:effectLst>
                  <a:outerShdw blurRad="38100" dist="38100" dir="2700000" algn="tl">
                    <a:srgbClr val="000000"/>
                  </a:outerShdw>
                </a:effectLst>
                <a:ea typeface="MS PGothic" pitchFamily="50" charset="-128"/>
              </a:rPr>
              <a:t>Signal attenuated</a:t>
            </a:r>
          </a:p>
        </p:txBody>
      </p:sp>
      <p:sp>
        <p:nvSpPr>
          <p:cNvPr id="15" name="CasellaDiTesto 14"/>
          <p:cNvSpPr txBox="1">
            <a:spLocks noChangeArrowheads="1"/>
          </p:cNvSpPr>
          <p:nvPr/>
        </p:nvSpPr>
        <p:spPr bwMode="auto">
          <a:xfrm>
            <a:off x="2089150" y="1265238"/>
            <a:ext cx="1482725" cy="327025"/>
          </a:xfrm>
          <a:prstGeom prst="rect">
            <a:avLst/>
          </a:prstGeom>
          <a:noFill/>
          <a:ln w="9525">
            <a:noFill/>
            <a:miter lim="800000"/>
            <a:headEnd/>
            <a:tailEnd/>
          </a:ln>
        </p:spPr>
        <p:txBody>
          <a:bodyPr lIns="82945" tIns="41473" rIns="82945" bIns="41473">
            <a:spAutoFit/>
          </a:bodyPr>
          <a:lstStyle/>
          <a:p>
            <a:pPr algn="ctr" defTabSz="828675">
              <a:defRPr/>
            </a:pPr>
            <a:r>
              <a:rPr lang="it-IT" sz="1600" b="1">
                <a:solidFill>
                  <a:srgbClr val="FF0000"/>
                </a:solidFill>
                <a:effectLst>
                  <a:outerShdw blurRad="38100" dist="38100" dir="2700000" algn="tl">
                    <a:srgbClr val="000000"/>
                  </a:outerShdw>
                </a:effectLst>
                <a:ea typeface="MS PGothic" pitchFamily="50" charset="-128"/>
              </a:rPr>
              <a:t> OK</a:t>
            </a:r>
          </a:p>
        </p:txBody>
      </p:sp>
      <p:sp>
        <p:nvSpPr>
          <p:cNvPr id="39953" name="Segnaposto numero diapositiva 2"/>
          <p:cNvSpPr txBox="1">
            <a:spLocks noGrp="1"/>
          </p:cNvSpPr>
          <p:nvPr/>
        </p:nvSpPr>
        <p:spPr bwMode="auto">
          <a:xfrm>
            <a:off x="6553200" y="6211888"/>
            <a:ext cx="1905000" cy="457200"/>
          </a:xfrm>
          <a:prstGeom prst="rect">
            <a:avLst/>
          </a:prstGeom>
          <a:noFill/>
          <a:ln w="9525">
            <a:noFill/>
            <a:miter lim="800000"/>
            <a:headEnd/>
            <a:tailEnd/>
          </a:ln>
        </p:spPr>
        <p:txBody>
          <a:bodyPr lIns="91410" tIns="45706" rIns="91410" bIns="45706"/>
          <a:lstStyle/>
          <a:p>
            <a:pPr algn="r" defTabSz="828675"/>
            <a:fld id="{D3D2C2C2-529D-4E06-A4B5-151B7654EE21}" type="slidenum">
              <a:rPr lang="it-IT" altLang="ja-JP" sz="1400">
                <a:solidFill>
                  <a:srgbClr val="000000"/>
                </a:solidFill>
                <a:latin typeface="Calibri" pitchFamily="34" charset="0"/>
                <a:ea typeface="ＭＳ Ｐゴシック" pitchFamily="50" charset="-128"/>
              </a:rPr>
              <a:pPr algn="r" defTabSz="828675"/>
              <a:t>96</a:t>
            </a:fld>
            <a:endParaRPr lang="it-IT" altLang="ja-JP" sz="1400">
              <a:solidFill>
                <a:srgbClr val="000000"/>
              </a:solidFill>
              <a:latin typeface="Calibri" pitchFamily="34" charset="0"/>
              <a:ea typeface="ＭＳ Ｐゴシック" pitchFamily="50" charset="-128"/>
            </a:endParaRPr>
          </a:p>
        </p:txBody>
      </p:sp>
      <p:pic>
        <p:nvPicPr>
          <p:cNvPr id="39954" name="Immagine 4"/>
          <p:cNvPicPr>
            <a:picLocks noChangeAspect="1"/>
          </p:cNvPicPr>
          <p:nvPr/>
        </p:nvPicPr>
        <p:blipFill>
          <a:blip r:embed="rId12" cstate="print"/>
          <a:srcRect/>
          <a:stretch>
            <a:fillRect/>
          </a:stretch>
        </p:blipFill>
        <p:spPr bwMode="auto">
          <a:xfrm>
            <a:off x="2547938" y="2882900"/>
            <a:ext cx="1801812" cy="1525588"/>
          </a:xfrm>
          <a:prstGeom prst="rect">
            <a:avLst/>
          </a:prstGeom>
          <a:noFill/>
          <a:ln w="9525">
            <a:noFill/>
            <a:miter lim="800000"/>
            <a:headEnd/>
            <a:tailEnd/>
          </a:ln>
        </p:spPr>
      </p:pic>
      <p:sp>
        <p:nvSpPr>
          <p:cNvPr id="39955" name="Rectangle 18"/>
          <p:cNvSpPr>
            <a:spLocks noChangeArrowheads="1"/>
          </p:cNvSpPr>
          <p:nvPr/>
        </p:nvSpPr>
        <p:spPr bwMode="auto">
          <a:xfrm>
            <a:off x="0" y="2924175"/>
            <a:ext cx="2555875" cy="3241675"/>
          </a:xfrm>
          <a:prstGeom prst="rect">
            <a:avLst/>
          </a:prstGeom>
          <a:noFill/>
          <a:ln w="38100">
            <a:solidFill>
              <a:schemeClr val="tx1"/>
            </a:solidFill>
            <a:miter lim="800000"/>
            <a:headEnd/>
            <a:tailEnd/>
          </a:ln>
        </p:spPr>
        <p:txBody>
          <a:bodyPr wrap="none" anchor="ctr"/>
          <a:lstStyle/>
          <a:p>
            <a:endParaRPr lang="ja-JP" altLang="en-US">
              <a:ea typeface="ＭＳ Ｐゴシック" pitchFamily="50" charset="-128"/>
            </a:endParaRPr>
          </a:p>
        </p:txBody>
      </p:sp>
      <p:sp>
        <p:nvSpPr>
          <p:cNvPr id="39956" name="Rectangle 19"/>
          <p:cNvSpPr>
            <a:spLocks noChangeArrowheads="1"/>
          </p:cNvSpPr>
          <p:nvPr/>
        </p:nvSpPr>
        <p:spPr bwMode="auto">
          <a:xfrm>
            <a:off x="4030663" y="0"/>
            <a:ext cx="5113337" cy="2205038"/>
          </a:xfrm>
          <a:prstGeom prst="rect">
            <a:avLst/>
          </a:prstGeom>
          <a:noFill/>
          <a:ln w="38100">
            <a:solidFill>
              <a:schemeClr val="tx1"/>
            </a:solidFill>
            <a:miter lim="800000"/>
            <a:headEnd/>
            <a:tailEnd/>
          </a:ln>
        </p:spPr>
        <p:txBody>
          <a:bodyPr wrap="none" anchor="ctr"/>
          <a:lstStyle/>
          <a:p>
            <a:endParaRPr lang="ja-JP" altLang="en-US">
              <a:ea typeface="ＭＳ Ｐゴシック" pitchFamily="50" charset="-128"/>
            </a:endParaRPr>
          </a:p>
        </p:txBody>
      </p:sp>
      <p:sp>
        <p:nvSpPr>
          <p:cNvPr id="39957" name="Rectangle 20"/>
          <p:cNvSpPr>
            <a:spLocks noChangeArrowheads="1"/>
          </p:cNvSpPr>
          <p:nvPr/>
        </p:nvSpPr>
        <p:spPr bwMode="auto">
          <a:xfrm>
            <a:off x="4356100" y="2276475"/>
            <a:ext cx="4787900" cy="2089150"/>
          </a:xfrm>
          <a:prstGeom prst="rect">
            <a:avLst/>
          </a:prstGeom>
          <a:noFill/>
          <a:ln w="38100">
            <a:solidFill>
              <a:schemeClr val="tx1"/>
            </a:solidFill>
            <a:miter lim="800000"/>
            <a:headEnd/>
            <a:tailEnd/>
          </a:ln>
        </p:spPr>
        <p:txBody>
          <a:bodyPr wrap="none" anchor="ctr"/>
          <a:lstStyle/>
          <a:p>
            <a:endParaRPr lang="ja-JP" altLang="en-US">
              <a:ea typeface="ＭＳ Ｐゴシック" pitchFamily="50" charset="-128"/>
            </a:endParaRPr>
          </a:p>
        </p:txBody>
      </p:sp>
      <p:sp>
        <p:nvSpPr>
          <p:cNvPr id="39958" name="Rectangle 21"/>
          <p:cNvSpPr>
            <a:spLocks noChangeArrowheads="1"/>
          </p:cNvSpPr>
          <p:nvPr/>
        </p:nvSpPr>
        <p:spPr bwMode="auto">
          <a:xfrm>
            <a:off x="3851275" y="4437063"/>
            <a:ext cx="4968875" cy="2089150"/>
          </a:xfrm>
          <a:prstGeom prst="rect">
            <a:avLst/>
          </a:prstGeom>
          <a:noFill/>
          <a:ln w="38100">
            <a:solidFill>
              <a:schemeClr val="tx1"/>
            </a:solidFill>
            <a:miter lim="800000"/>
            <a:headEnd/>
            <a:tailEnd/>
          </a:ln>
        </p:spPr>
        <p:txBody>
          <a:bodyPr wrap="none" anchor="ctr"/>
          <a:lstStyle/>
          <a:p>
            <a:endParaRPr lang="ja-JP" altLang="en-US">
              <a:ea typeface="ＭＳ Ｐゴシック" pitchFamily="50" charset="-128"/>
            </a:endParaRPr>
          </a:p>
        </p:txBody>
      </p:sp>
      <p:sp>
        <p:nvSpPr>
          <p:cNvPr id="39959" name="Text Box 16"/>
          <p:cNvSpPr txBox="1">
            <a:spLocks noChangeArrowheads="1"/>
          </p:cNvSpPr>
          <p:nvPr/>
        </p:nvSpPr>
        <p:spPr bwMode="auto">
          <a:xfrm>
            <a:off x="107950" y="6453188"/>
            <a:ext cx="2376488" cy="396875"/>
          </a:xfrm>
          <a:prstGeom prst="rect">
            <a:avLst/>
          </a:prstGeom>
          <a:noFill/>
          <a:ln w="9525">
            <a:noFill/>
            <a:miter lim="800000"/>
            <a:headEnd/>
            <a:tailEnd/>
          </a:ln>
        </p:spPr>
        <p:txBody>
          <a:bodyPr>
            <a:spAutoFit/>
          </a:bodyPr>
          <a:lstStyle/>
          <a:p>
            <a:pPr marL="457200" indent="-457200">
              <a:spcBef>
                <a:spcPct val="50000"/>
              </a:spcBef>
            </a:pPr>
            <a:r>
              <a:rPr lang="it-IT" altLang="ja-JP" sz="2000" b="1" i="1">
                <a:solidFill>
                  <a:srgbClr val="CC0000"/>
                </a:solidFill>
                <a:latin typeface="Times New Roman" pitchFamily="18" charset="0"/>
                <a:ea typeface="ＭＳ Ｐゴシック" pitchFamily="50" charset="-128"/>
              </a:rPr>
              <a:t>L.Saez et al., ID1034</a:t>
            </a:r>
            <a:endParaRPr lang="en-US" altLang="ja-JP" sz="2000" b="1" i="1">
              <a:solidFill>
                <a:srgbClr val="CC0000"/>
              </a:solidFill>
              <a:latin typeface="Times New Roman" pitchFamily="18" charset="0"/>
              <a:ea typeface="ＭＳ Ｐゴシック" pitchFamily="50" charset="-128"/>
            </a:endParaRPr>
          </a:p>
        </p:txBody>
      </p:sp>
    </p:spTree>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457200" y="-100013"/>
            <a:ext cx="8229600" cy="1143001"/>
          </a:xfrm>
        </p:spPr>
        <p:txBody>
          <a:bodyPr/>
          <a:lstStyle/>
          <a:p>
            <a:r>
              <a:rPr lang="en-US" b="0" smtClean="0">
                <a:latin typeface="Arial" pitchFamily="34" charset="0"/>
                <a:ea typeface="ＭＳ Ｐゴシック" pitchFamily="50" charset="-128"/>
                <a:cs typeface="Arial" pitchFamily="34" charset="0"/>
              </a:rPr>
              <a:t>Scientific Objectives 3</a:t>
            </a:r>
          </a:p>
        </p:txBody>
      </p:sp>
      <p:sp>
        <p:nvSpPr>
          <p:cNvPr id="35842" name="Content Placeholder 2"/>
          <p:cNvSpPr>
            <a:spLocks noGrp="1"/>
          </p:cNvSpPr>
          <p:nvPr>
            <p:ph idx="1"/>
          </p:nvPr>
        </p:nvSpPr>
        <p:spPr>
          <a:xfrm>
            <a:off x="312738" y="1052513"/>
            <a:ext cx="8651875" cy="2663825"/>
          </a:xfrm>
        </p:spPr>
        <p:txBody>
          <a:bodyPr/>
          <a:lstStyle/>
          <a:p>
            <a:r>
              <a:rPr lang="en-US" smtClean="0">
                <a:latin typeface="Arial" pitchFamily="34" charset="0"/>
                <a:ea typeface="ＭＳ Ｐゴシック" pitchFamily="50" charset="-128"/>
                <a:cs typeface="Arial" pitchFamily="34" charset="0"/>
              </a:rPr>
              <a:t>Exploratory Objectives: Atmospheric science</a:t>
            </a:r>
          </a:p>
          <a:p>
            <a:pPr lvl="1"/>
            <a:r>
              <a:rPr lang="en-US" i="1" smtClean="0">
                <a:solidFill>
                  <a:srgbClr val="FF0000"/>
                </a:solidFill>
                <a:latin typeface="Arial" pitchFamily="34" charset="0"/>
                <a:ea typeface="ＭＳ Ｐゴシック" pitchFamily="50" charset="-128"/>
                <a:cs typeface="Arial" pitchFamily="34" charset="0"/>
              </a:rPr>
              <a:t>Nightglow</a:t>
            </a:r>
          </a:p>
          <a:p>
            <a:pPr lvl="1"/>
            <a:r>
              <a:rPr lang="en-US" i="1" smtClean="0">
                <a:solidFill>
                  <a:srgbClr val="FF0000"/>
                </a:solidFill>
                <a:latin typeface="Arial" pitchFamily="34" charset="0"/>
                <a:ea typeface="ＭＳ Ｐゴシック" pitchFamily="50" charset="-128"/>
                <a:cs typeface="Arial" pitchFamily="34" charset="0"/>
              </a:rPr>
              <a:t>Transient luminous events</a:t>
            </a:r>
          </a:p>
          <a:p>
            <a:pPr lvl="1"/>
            <a:r>
              <a:rPr lang="en-US" i="1" smtClean="0">
                <a:solidFill>
                  <a:srgbClr val="FF0000"/>
                </a:solidFill>
                <a:latin typeface="Arial" pitchFamily="34" charset="0"/>
                <a:ea typeface="ＭＳ Ｐゴシック" pitchFamily="50" charset="-128"/>
                <a:cs typeface="Arial" pitchFamily="34" charset="0"/>
              </a:rPr>
              <a:t> Space-atmosphere interactions and climate change</a:t>
            </a:r>
          </a:p>
        </p:txBody>
      </p:sp>
      <p:sp>
        <p:nvSpPr>
          <p:cNvPr id="35843" name="TextBox 6"/>
          <p:cNvSpPr txBox="1">
            <a:spLocks noChangeArrowheads="1"/>
          </p:cNvSpPr>
          <p:nvPr/>
        </p:nvSpPr>
        <p:spPr bwMode="auto">
          <a:xfrm>
            <a:off x="3276600" y="5084763"/>
            <a:ext cx="4751388" cy="954087"/>
          </a:xfrm>
          <a:prstGeom prst="rect">
            <a:avLst/>
          </a:prstGeom>
          <a:noFill/>
          <a:ln w="9525">
            <a:noFill/>
            <a:miter lim="800000"/>
            <a:headEnd/>
            <a:tailEnd/>
          </a:ln>
        </p:spPr>
        <p:txBody>
          <a:bodyPr>
            <a:spAutoFit/>
          </a:bodyPr>
          <a:lstStyle/>
          <a:p>
            <a:r>
              <a:rPr lang="en-US" sz="2800" b="0">
                <a:latin typeface="Arial" pitchFamily="34" charset="0"/>
                <a:cs typeface="Arial" pitchFamily="34" charset="0"/>
              </a:rPr>
              <a:t>A fast UV monitoring of the atmosphere</a:t>
            </a:r>
          </a:p>
        </p:txBody>
      </p:sp>
      <p:sp>
        <p:nvSpPr>
          <p:cNvPr id="35844" name="Right Arrow 7"/>
          <p:cNvSpPr>
            <a:spLocks noChangeArrowheads="1"/>
          </p:cNvSpPr>
          <p:nvPr/>
        </p:nvSpPr>
        <p:spPr bwMode="auto">
          <a:xfrm>
            <a:off x="971550" y="5300663"/>
            <a:ext cx="1800225" cy="504825"/>
          </a:xfrm>
          <a:prstGeom prst="rightArrow">
            <a:avLst>
              <a:gd name="adj1" fmla="val 50000"/>
              <a:gd name="adj2" fmla="val 49925"/>
            </a:avLst>
          </a:prstGeom>
          <a:solidFill>
            <a:srgbClr val="FF0000"/>
          </a:solidFill>
          <a:ln w="9525">
            <a:noFill/>
            <a:round/>
            <a:headEnd/>
            <a:tailEnd/>
          </a:ln>
        </p:spPr>
        <p:txBody>
          <a:bodyPr>
            <a:spAutoFit/>
          </a:bodyPr>
          <a:lstStyle/>
          <a:p>
            <a:pPr>
              <a:spcBef>
                <a:spcPct val="50000"/>
              </a:spcBef>
            </a:pPr>
            <a:endParaRPr lang="en-US"/>
          </a:p>
        </p:txBody>
      </p:sp>
      <p:sp>
        <p:nvSpPr>
          <p:cNvPr id="35845" name="Content Placeholder 2"/>
          <p:cNvSpPr>
            <a:spLocks noGrp="1"/>
          </p:cNvSpPr>
          <p:nvPr/>
        </p:nvSpPr>
        <p:spPr bwMode="auto">
          <a:xfrm>
            <a:off x="323850" y="3860800"/>
            <a:ext cx="8650288" cy="2663825"/>
          </a:xfrm>
          <a:prstGeom prst="rect">
            <a:avLst/>
          </a:prstGeom>
          <a:noFill/>
          <a:ln w="9525">
            <a:noFill/>
            <a:miter lim="800000"/>
            <a:headEnd/>
            <a:tailEnd/>
          </a:ln>
        </p:spPr>
        <p:txBody>
          <a:bodyPr/>
          <a:lstStyle/>
          <a:p>
            <a:pPr marL="342900" indent="-342900" eaLnBrk="0" hangingPunct="0">
              <a:spcBef>
                <a:spcPct val="20000"/>
              </a:spcBef>
              <a:buFontTx/>
              <a:buChar char="•"/>
            </a:pPr>
            <a:r>
              <a:rPr lang="en-US" sz="3200" b="0" i="0">
                <a:solidFill>
                  <a:srgbClr val="003366"/>
                </a:solidFill>
                <a:latin typeface="Arial" pitchFamily="34" charset="0"/>
                <a:cs typeface="Arial" pitchFamily="34" charset="0"/>
              </a:rPr>
              <a:t>Exploratory Objectives: Meteors and meteoroids</a:t>
            </a:r>
          </a:p>
        </p:txBody>
      </p:sp>
      <p:pic>
        <p:nvPicPr>
          <p:cNvPr id="35846" name="Picture 4"/>
          <p:cNvPicPr>
            <a:picLocks noChangeAspect="1" noChangeArrowheads="1"/>
          </p:cNvPicPr>
          <p:nvPr/>
        </p:nvPicPr>
        <p:blipFill>
          <a:blip r:embed="rId2" cstate="print"/>
          <a:srcRect/>
          <a:stretch>
            <a:fillRect/>
          </a:stretch>
        </p:blipFill>
        <p:spPr bwMode="auto">
          <a:xfrm>
            <a:off x="6443663" y="1628775"/>
            <a:ext cx="2073275" cy="1123950"/>
          </a:xfrm>
          <a:prstGeom prst="rect">
            <a:avLst/>
          </a:prstGeom>
          <a:noFill/>
          <a:ln w="9525">
            <a:noFill/>
            <a:miter lim="800000"/>
            <a:headEnd/>
            <a:tailEnd/>
          </a:ln>
        </p:spPr>
      </p:pic>
      <p:pic>
        <p:nvPicPr>
          <p:cNvPr id="35847" name="Picture 3"/>
          <p:cNvPicPr>
            <a:picLocks noChangeAspect="1" noChangeArrowheads="1"/>
          </p:cNvPicPr>
          <p:nvPr/>
        </p:nvPicPr>
        <p:blipFill>
          <a:blip r:embed="rId3" cstate="print"/>
          <a:srcRect/>
          <a:stretch>
            <a:fillRect/>
          </a:stretch>
        </p:blipFill>
        <p:spPr bwMode="auto">
          <a:xfrm>
            <a:off x="3059113" y="1628775"/>
            <a:ext cx="1333500" cy="627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446088" y="-161925"/>
            <a:ext cx="8229600" cy="1143000"/>
          </a:xfrm>
        </p:spPr>
        <p:txBody>
          <a:bodyPr/>
          <a:lstStyle/>
          <a:p>
            <a:pPr eaLnBrk="1" hangingPunct="1"/>
            <a:r>
              <a:rPr lang="de-DE" b="0" smtClean="0">
                <a:solidFill>
                  <a:srgbClr val="FF0000"/>
                </a:solidFill>
                <a:latin typeface="Arial" pitchFamily="34" charset="0"/>
                <a:ea typeface="ＭＳ Ｐゴシック" pitchFamily="50" charset="-128"/>
                <a:cs typeface="Arial" pitchFamily="34" charset="0"/>
              </a:rPr>
              <a:t>The UV Telescope Parameters</a:t>
            </a:r>
          </a:p>
        </p:txBody>
      </p:sp>
      <p:graphicFrame>
        <p:nvGraphicFramePr>
          <p:cNvPr id="4" name="Table 3"/>
          <p:cNvGraphicFramePr>
            <a:graphicFrameLocks noGrp="1"/>
          </p:cNvGraphicFramePr>
          <p:nvPr/>
        </p:nvGraphicFramePr>
        <p:xfrm>
          <a:off x="827584" y="980728"/>
          <a:ext cx="7560840" cy="5092182"/>
        </p:xfrm>
        <a:graphic>
          <a:graphicData uri="http://schemas.openxmlformats.org/drawingml/2006/table">
            <a:tbl>
              <a:tblPr firstRow="1" bandRow="1">
                <a:effectLst>
                  <a:outerShdw blurRad="247650" dist="38100" dir="3000000" sx="89000" sy="89000" algn="tl" rotWithShape="0">
                    <a:srgbClr val="800000">
                      <a:alpha val="43000"/>
                    </a:srgbClr>
                  </a:outerShdw>
                </a:effectLst>
                <a:tableStyleId>{21E4AEA4-8DFA-4A89-87EB-49C32662AFE0}</a:tableStyleId>
              </a:tblPr>
              <a:tblGrid>
                <a:gridCol w="3780420"/>
                <a:gridCol w="3780420"/>
              </a:tblGrid>
              <a:tr h="384766">
                <a:tc>
                  <a:txBody>
                    <a:bodyPr/>
                    <a:lstStyle/>
                    <a:p>
                      <a:pPr algn="ctr"/>
                      <a:r>
                        <a:rPr lang="en-US" dirty="0" smtClean="0">
                          <a:latin typeface="Arial"/>
                          <a:cs typeface="Arial"/>
                        </a:rPr>
                        <a:t>Parameter</a:t>
                      </a:r>
                      <a:endParaRPr lang="en-US" dirty="0">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rgbClr val="00005B"/>
                    </a:solidFill>
                  </a:tcPr>
                </a:tc>
                <a:tc>
                  <a:txBody>
                    <a:bodyPr/>
                    <a:lstStyle/>
                    <a:p>
                      <a:pPr algn="ctr"/>
                      <a:r>
                        <a:rPr lang="en-US" dirty="0" smtClean="0">
                          <a:latin typeface="Arial"/>
                          <a:cs typeface="Arial"/>
                        </a:rPr>
                        <a:t>Value</a:t>
                      </a:r>
                      <a:endParaRPr lang="en-US" dirty="0">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rgbClr val="00005B"/>
                    </a:solidFill>
                  </a:tcPr>
                </a:tc>
              </a:tr>
              <a:tr h="384766">
                <a:tc>
                  <a:txBody>
                    <a:bodyPr/>
                    <a:lstStyle/>
                    <a:p>
                      <a:pPr algn="ctr"/>
                      <a:r>
                        <a:rPr lang="en-US" b="1" dirty="0" smtClean="0">
                          <a:solidFill>
                            <a:srgbClr val="800000"/>
                          </a:solidFill>
                          <a:latin typeface="Arial"/>
                          <a:cs typeface="Arial"/>
                        </a:rPr>
                        <a:t>Field of View</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±30°</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Monitored Area</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&gt;1.3×10</a:t>
                      </a:r>
                      <a:r>
                        <a:rPr lang="en-US" b="1" baseline="30000" dirty="0" smtClean="0">
                          <a:solidFill>
                            <a:srgbClr val="800000"/>
                          </a:solidFill>
                          <a:latin typeface="Arial"/>
                          <a:cs typeface="Arial"/>
                        </a:rPr>
                        <a:t>5</a:t>
                      </a:r>
                      <a:r>
                        <a:rPr lang="en-US" b="1" dirty="0" smtClean="0">
                          <a:solidFill>
                            <a:srgbClr val="800000"/>
                          </a:solidFill>
                          <a:latin typeface="Arial"/>
                          <a:cs typeface="Arial"/>
                        </a:rPr>
                        <a:t>km</a:t>
                      </a:r>
                      <a:r>
                        <a:rPr lang="en-US" b="1" baseline="30000" dirty="0" smtClean="0">
                          <a:solidFill>
                            <a:srgbClr val="800000"/>
                          </a:solidFill>
                          <a:latin typeface="Arial"/>
                          <a:cs typeface="Arial"/>
                        </a:rPr>
                        <a:t>2</a:t>
                      </a:r>
                      <a:endParaRPr lang="en-US" b="1" baseline="30000"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Telescope</a:t>
                      </a:r>
                      <a:r>
                        <a:rPr lang="en-US" b="1" baseline="0" dirty="0" smtClean="0">
                          <a:solidFill>
                            <a:srgbClr val="800000"/>
                          </a:solidFill>
                          <a:latin typeface="Arial"/>
                          <a:cs typeface="Arial"/>
                        </a:rPr>
                        <a:t> aperture</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≥2.5 m</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Operation</a:t>
                      </a:r>
                      <a:r>
                        <a:rPr lang="en-US" b="1" baseline="0" dirty="0" smtClean="0">
                          <a:solidFill>
                            <a:srgbClr val="800000"/>
                          </a:solidFill>
                          <a:latin typeface="Arial"/>
                          <a:cs typeface="Arial"/>
                        </a:rPr>
                        <a:t>al wavelength</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300-400 nm</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baseline="0" dirty="0" smtClean="0">
                          <a:solidFill>
                            <a:srgbClr val="800000"/>
                          </a:solidFill>
                          <a:latin typeface="Arial"/>
                          <a:cs typeface="Arial"/>
                        </a:rPr>
                        <a:t>Resolution in angle</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0.075°</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Focal</a:t>
                      </a:r>
                      <a:r>
                        <a:rPr lang="en-US" b="1" baseline="0" dirty="0" smtClean="0">
                          <a:solidFill>
                            <a:srgbClr val="800000"/>
                          </a:solidFill>
                          <a:latin typeface="Arial"/>
                          <a:cs typeface="Arial"/>
                        </a:rPr>
                        <a:t> Plane Area</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4.5 m</a:t>
                      </a:r>
                      <a:r>
                        <a:rPr lang="en-US" b="1" baseline="30000" dirty="0" smtClean="0">
                          <a:solidFill>
                            <a:srgbClr val="800000"/>
                          </a:solidFill>
                          <a:latin typeface="Arial"/>
                          <a:cs typeface="Arial"/>
                        </a:rPr>
                        <a:t>2</a:t>
                      </a:r>
                      <a:endParaRPr lang="en-US" b="1" baseline="30000"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474990">
                <a:tc>
                  <a:txBody>
                    <a:bodyPr/>
                    <a:lstStyle/>
                    <a:p>
                      <a:pPr algn="ctr"/>
                      <a:r>
                        <a:rPr lang="en-US" b="1" dirty="0" smtClean="0">
                          <a:solidFill>
                            <a:srgbClr val="800000"/>
                          </a:solidFill>
                          <a:latin typeface="Arial"/>
                          <a:cs typeface="Arial"/>
                        </a:rPr>
                        <a:t>Pixel</a:t>
                      </a:r>
                      <a:r>
                        <a:rPr lang="en-US" b="1" baseline="0" dirty="0" smtClean="0">
                          <a:solidFill>
                            <a:srgbClr val="800000"/>
                          </a:solidFill>
                          <a:latin typeface="Arial"/>
                          <a:cs typeface="Arial"/>
                        </a:rPr>
                        <a:t> Size</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&lt;3 mm</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Number of Pixels</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≈3×10</a:t>
                      </a:r>
                      <a:r>
                        <a:rPr lang="en-US" b="1" baseline="30000" dirty="0" smtClean="0">
                          <a:solidFill>
                            <a:srgbClr val="800000"/>
                          </a:solidFill>
                          <a:latin typeface="Arial"/>
                          <a:cs typeface="Arial"/>
                        </a:rPr>
                        <a:t>5</a:t>
                      </a:r>
                      <a:endParaRPr lang="en-US" b="1" baseline="30000"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Pixel size on ground</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≈560 m</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Time Resolution</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2.5 </a:t>
                      </a:r>
                      <a:r>
                        <a:rPr lang="en-US" b="1" dirty="0" err="1" smtClean="0">
                          <a:solidFill>
                            <a:srgbClr val="800000"/>
                          </a:solidFill>
                          <a:latin typeface="Arial"/>
                          <a:cs typeface="Arial"/>
                        </a:rPr>
                        <a:t>μs</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Dead Time</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&lt;3%  </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r h="384766">
                <a:tc>
                  <a:txBody>
                    <a:bodyPr/>
                    <a:lstStyle/>
                    <a:p>
                      <a:pPr algn="ctr"/>
                      <a:r>
                        <a:rPr lang="en-US" b="1" dirty="0" smtClean="0">
                          <a:solidFill>
                            <a:srgbClr val="800000"/>
                          </a:solidFill>
                          <a:latin typeface="Arial"/>
                          <a:cs typeface="Arial"/>
                        </a:rPr>
                        <a:t>Detection </a:t>
                      </a:r>
                      <a:r>
                        <a:rPr lang="en-US" b="1" baseline="0" dirty="0" smtClean="0">
                          <a:solidFill>
                            <a:srgbClr val="800000"/>
                          </a:solidFill>
                          <a:latin typeface="Arial"/>
                          <a:cs typeface="Arial"/>
                        </a:rPr>
                        <a:t>Efficiency</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c>
                  <a:txBody>
                    <a:bodyPr/>
                    <a:lstStyle/>
                    <a:p>
                      <a:pPr algn="ctr"/>
                      <a:r>
                        <a:rPr lang="en-US" b="1" dirty="0" smtClean="0">
                          <a:solidFill>
                            <a:srgbClr val="800000"/>
                          </a:solidFill>
                          <a:latin typeface="Arial"/>
                          <a:cs typeface="Arial"/>
                        </a:rPr>
                        <a:t>≥20%</a:t>
                      </a:r>
                      <a:endParaRPr lang="en-US" b="1" dirty="0">
                        <a:solidFill>
                          <a:srgbClr val="800000"/>
                        </a:solidFill>
                        <a:latin typeface="Arial"/>
                        <a:cs typeface="Arial"/>
                      </a:endParaRP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solidFill>
                      <a:schemeClr val="bg1"/>
                    </a:solidFill>
                  </a:tcPr>
                </a:tc>
              </a:tr>
            </a:tbl>
          </a:graphicData>
        </a:graphic>
      </p:graphicFrame>
      <p:sp>
        <p:nvSpPr>
          <p:cNvPr id="54275" name="TextBox 1"/>
          <p:cNvSpPr txBox="1">
            <a:spLocks noChangeArrowheads="1"/>
          </p:cNvSpPr>
          <p:nvPr/>
        </p:nvSpPr>
        <p:spPr bwMode="auto">
          <a:xfrm>
            <a:off x="7435850" y="5300663"/>
            <a:ext cx="881063" cy="1016000"/>
          </a:xfrm>
          <a:prstGeom prst="rect">
            <a:avLst/>
          </a:prstGeom>
          <a:noFill/>
          <a:ln w="9525">
            <a:noFill/>
            <a:miter lim="800000"/>
            <a:headEnd/>
            <a:tailEnd/>
          </a:ln>
        </p:spPr>
        <p:txBody>
          <a:bodyPr wrap="none">
            <a:spAutoFit/>
          </a:bodyPr>
          <a:lstStyle/>
          <a:p>
            <a:r>
              <a:rPr lang="en-US"/>
              <a:t>+</a:t>
            </a:r>
          </a:p>
        </p:txBody>
      </p:sp>
      <p:sp>
        <p:nvSpPr>
          <p:cNvPr id="54276" name="TextBox 6"/>
          <p:cNvSpPr txBox="1">
            <a:spLocks noChangeArrowheads="1"/>
          </p:cNvSpPr>
          <p:nvPr/>
        </p:nvSpPr>
        <p:spPr bwMode="auto">
          <a:xfrm>
            <a:off x="7362825" y="3357563"/>
            <a:ext cx="881063" cy="1014412"/>
          </a:xfrm>
          <a:prstGeom prst="rect">
            <a:avLst/>
          </a:prstGeom>
          <a:noFill/>
          <a:ln w="9525">
            <a:noFill/>
            <a:miter lim="800000"/>
            <a:headEnd/>
            <a:tailEnd/>
          </a:ln>
        </p:spPr>
        <p:txBody>
          <a:bodyPr wrap="none">
            <a:spAutoFit/>
          </a:bodyPr>
          <a:lstStyle/>
          <a:p>
            <a:r>
              <a:rPr lang="en-US"/>
              <a:t>+</a:t>
            </a:r>
          </a:p>
        </p:txBody>
      </p:sp>
      <p:sp>
        <p:nvSpPr>
          <p:cNvPr id="54277" name="TextBox 7"/>
          <p:cNvSpPr txBox="1">
            <a:spLocks noChangeArrowheads="1"/>
          </p:cNvSpPr>
          <p:nvPr/>
        </p:nvSpPr>
        <p:spPr bwMode="auto">
          <a:xfrm>
            <a:off x="250825" y="5842000"/>
            <a:ext cx="4945063" cy="1016000"/>
          </a:xfrm>
          <a:prstGeom prst="rect">
            <a:avLst/>
          </a:prstGeom>
          <a:noFill/>
          <a:ln w="9525">
            <a:noFill/>
            <a:miter lim="800000"/>
            <a:headEnd/>
            <a:tailEnd/>
          </a:ln>
        </p:spPr>
        <p:txBody>
          <a:bodyPr wrap="none">
            <a:spAutoFit/>
          </a:bodyPr>
          <a:lstStyle/>
          <a:p>
            <a:r>
              <a:rPr lang="en-US"/>
              <a:t>+ </a:t>
            </a:r>
            <a:r>
              <a:rPr lang="en-US" sz="4000" b="0"/>
              <a:t>Optics Throughput</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ounded Rectangle 7"/>
          <p:cNvSpPr>
            <a:spLocks noChangeArrowheads="1"/>
          </p:cNvSpPr>
          <p:nvPr/>
        </p:nvSpPr>
        <p:spPr bwMode="auto">
          <a:xfrm>
            <a:off x="217440" y="5946385"/>
            <a:ext cx="8709120" cy="760400"/>
          </a:xfrm>
          <a:prstGeom prst="roundRect">
            <a:avLst>
              <a:gd name="adj" fmla="val 16667"/>
            </a:avLst>
          </a:prstGeom>
          <a:solidFill>
            <a:srgbClr val="00B8FF">
              <a:alpha val="25098"/>
            </a:srgbClr>
          </a:solidFill>
          <a:ln w="22225">
            <a:solidFill>
              <a:srgbClr val="3366FF"/>
            </a:solidFill>
            <a:round/>
            <a:headEnd/>
            <a:tailEnd/>
          </a:ln>
        </p:spPr>
        <p:txBody>
          <a:bodyPr lIns="82945" tIns="41473" rIns="82945" bIns="41473"/>
          <a:lstStyle/>
          <a:p>
            <a:pPr hangingPunct="0">
              <a:lnSpc>
                <a:spcPct val="93000"/>
              </a:lnSpc>
              <a:buClr>
                <a:srgbClr val="000000"/>
              </a:buClr>
              <a:buSzPct val="100000"/>
              <a:buFont typeface="Times New Roman" pitchFamily="18" charset="0"/>
              <a:buNone/>
            </a:pPr>
            <a:endParaRPr lang="es-MX" altLang="ja-JP" sz="1600"/>
          </a:p>
        </p:txBody>
      </p:sp>
      <p:sp>
        <p:nvSpPr>
          <p:cNvPr id="58371" name="Text Box 1"/>
          <p:cNvSpPr txBox="1">
            <a:spLocks noChangeArrowheads="1"/>
          </p:cNvSpPr>
          <p:nvPr/>
        </p:nvSpPr>
        <p:spPr bwMode="auto">
          <a:xfrm>
            <a:off x="355680" y="270748"/>
            <a:ext cx="7712640" cy="393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2452" rIns="81639" bIns="42452">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50" charset="-128"/>
              </a:defRPr>
            </a:lvl9pPr>
          </a:lstStyle>
          <a:p>
            <a:pPr eaLnBrk="1" hangingPunct="1">
              <a:spcBef>
                <a:spcPts val="1587"/>
              </a:spcBef>
              <a:buClr>
                <a:srgbClr val="000000"/>
              </a:buClr>
              <a:buSzPct val="100000"/>
            </a:pPr>
            <a:r>
              <a:rPr lang="en-US" altLang="ja-JP" sz="2000">
                <a:solidFill>
                  <a:srgbClr val="FF0000"/>
                </a:solidFill>
                <a:latin typeface="Arial Rounded MT Bold" pitchFamily="34" charset="0"/>
              </a:rPr>
              <a:t>Upper limits on the photon-abundance – simple approach</a:t>
            </a:r>
          </a:p>
        </p:txBody>
      </p:sp>
      <p:grpSp>
        <p:nvGrpSpPr>
          <p:cNvPr id="58372" name="Group 18"/>
          <p:cNvGrpSpPr>
            <a:grpSpLocks/>
          </p:cNvGrpSpPr>
          <p:nvPr/>
        </p:nvGrpSpPr>
        <p:grpSpPr bwMode="auto">
          <a:xfrm>
            <a:off x="839520" y="1078674"/>
            <a:ext cx="7741440" cy="4666090"/>
            <a:chOff x="1001712" y="1380010"/>
            <a:chExt cx="8534400" cy="5143027"/>
          </a:xfrm>
        </p:grpSpPr>
        <p:pic>
          <p:nvPicPr>
            <p:cNvPr id="58381" name="Pictur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01712" y="1496146"/>
              <a:ext cx="8534400" cy="5026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82" name="Rectangle 5"/>
            <p:cNvSpPr>
              <a:spLocks noChangeArrowheads="1"/>
            </p:cNvSpPr>
            <p:nvPr/>
          </p:nvSpPr>
          <p:spPr bwMode="auto">
            <a:xfrm>
              <a:off x="2446304" y="1380010"/>
              <a:ext cx="4831877" cy="275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hangingPunct="0">
                <a:lnSpc>
                  <a:spcPct val="93000"/>
                </a:lnSpc>
                <a:buClr>
                  <a:srgbClr val="000000"/>
                </a:buClr>
                <a:buSzPct val="100000"/>
                <a:buFont typeface="Times New Roman" pitchFamily="18" charset="0"/>
                <a:buNone/>
              </a:pPr>
              <a:r>
                <a:rPr lang="en-US" altLang="ja-JP" sz="1100">
                  <a:solidFill>
                    <a:srgbClr val="000000"/>
                  </a:solidFill>
                </a:rPr>
                <a:t>Adapted fromAuger Collaboration, Astroparticle Phys. 31 (2009) 399–406</a:t>
              </a:r>
            </a:p>
          </p:txBody>
        </p:sp>
        <p:sp>
          <p:nvSpPr>
            <p:cNvPr id="58383" name="TextBox 17"/>
            <p:cNvSpPr txBox="1">
              <a:spLocks noChangeArrowheads="1"/>
            </p:cNvSpPr>
            <p:nvPr/>
          </p:nvSpPr>
          <p:spPr bwMode="auto">
            <a:xfrm>
              <a:off x="5345112" y="4846637"/>
              <a:ext cx="1828800" cy="61078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hangingPunct="0">
                <a:lnSpc>
                  <a:spcPct val="93000"/>
                </a:lnSpc>
                <a:buClr>
                  <a:srgbClr val="000000"/>
                </a:buClr>
                <a:buSzPct val="100000"/>
                <a:buFont typeface="Times New Roman" pitchFamily="18" charset="0"/>
                <a:buNone/>
              </a:pPr>
              <a:r>
                <a:rPr lang="en-US" altLang="ja-JP" sz="1600" b="1">
                  <a:solidFill>
                    <a:srgbClr val="FF0000"/>
                  </a:solidFill>
                </a:rPr>
                <a:t>COSMOGENIC PHOTONS</a:t>
              </a:r>
            </a:p>
          </p:txBody>
        </p:sp>
      </p:grpSp>
      <p:grpSp>
        <p:nvGrpSpPr>
          <p:cNvPr id="21" name="Group 20"/>
          <p:cNvGrpSpPr>
            <a:grpSpLocks/>
          </p:cNvGrpSpPr>
          <p:nvPr/>
        </p:nvGrpSpPr>
        <p:grpSpPr bwMode="auto">
          <a:xfrm>
            <a:off x="5051520" y="2792454"/>
            <a:ext cx="1843200" cy="2389210"/>
            <a:chOff x="5644951" y="3269859"/>
            <a:chExt cx="2032364" cy="2633578"/>
          </a:xfrm>
        </p:grpSpPr>
        <p:grpSp>
          <p:nvGrpSpPr>
            <p:cNvPr id="58377" name="Group 16"/>
            <p:cNvGrpSpPr>
              <a:grpSpLocks/>
            </p:cNvGrpSpPr>
            <p:nvPr/>
          </p:nvGrpSpPr>
          <p:grpSpPr bwMode="auto">
            <a:xfrm>
              <a:off x="5644951" y="3269859"/>
              <a:ext cx="2032364" cy="2633578"/>
              <a:chOff x="5629651" y="3269859"/>
              <a:chExt cx="2032364" cy="2633578"/>
            </a:xfrm>
          </p:grpSpPr>
          <p:sp>
            <p:nvSpPr>
              <p:cNvPr id="58379" name="Freeform 13"/>
              <p:cNvSpPr>
                <a:spLocks/>
              </p:cNvSpPr>
              <p:nvPr/>
            </p:nvSpPr>
            <p:spPr bwMode="auto">
              <a:xfrm>
                <a:off x="6117111" y="3900190"/>
                <a:ext cx="1544904" cy="2003247"/>
              </a:xfrm>
              <a:custGeom>
                <a:avLst/>
                <a:gdLst>
                  <a:gd name="T0" fmla="*/ 1544904 w 1544904"/>
                  <a:gd name="T1" fmla="*/ 0 h 2003247"/>
                  <a:gd name="T2" fmla="*/ 704957 w 1544904"/>
                  <a:gd name="T3" fmla="*/ 1619930 h 2003247"/>
                  <a:gd name="T4" fmla="*/ 94994 w 1544904"/>
                  <a:gd name="T5" fmla="*/ 1949916 h 2003247"/>
                  <a:gd name="T6" fmla="*/ 134992 w 1544904"/>
                  <a:gd name="T7" fmla="*/ 1939917 h 20032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44904" h="2003247">
                    <a:moveTo>
                      <a:pt x="1544904" y="0"/>
                    </a:moveTo>
                    <a:cubicBezTo>
                      <a:pt x="1245756" y="647472"/>
                      <a:pt x="946609" y="1294944"/>
                      <a:pt x="704957" y="1619930"/>
                    </a:cubicBezTo>
                    <a:cubicBezTo>
                      <a:pt x="463305" y="1944916"/>
                      <a:pt x="189988" y="1896585"/>
                      <a:pt x="94994" y="1949916"/>
                    </a:cubicBezTo>
                    <a:cubicBezTo>
                      <a:pt x="0" y="2003247"/>
                      <a:pt x="67496" y="1971582"/>
                      <a:pt x="134992" y="1939917"/>
                    </a:cubicBezTo>
                  </a:path>
                </a:pathLst>
              </a:custGeom>
              <a:noFill/>
              <a:ln w="63500" cap="flat" cmpd="sng">
                <a:solidFill>
                  <a:srgbClr val="0000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ja-JP" altLang="en-US"/>
              </a:p>
            </p:txBody>
          </p:sp>
          <p:sp>
            <p:nvSpPr>
              <p:cNvPr id="58380" name="Freeform 15"/>
              <p:cNvSpPr>
                <a:spLocks/>
              </p:cNvSpPr>
              <p:nvPr/>
            </p:nvSpPr>
            <p:spPr bwMode="auto">
              <a:xfrm>
                <a:off x="5629651" y="3269859"/>
                <a:ext cx="2029874" cy="2609888"/>
              </a:xfrm>
              <a:custGeom>
                <a:avLst/>
                <a:gdLst>
                  <a:gd name="T0" fmla="*/ 2029874 w 2029874"/>
                  <a:gd name="T1" fmla="*/ 0 h 2609888"/>
                  <a:gd name="T2" fmla="*/ 2029874 w 2029874"/>
                  <a:gd name="T3" fmla="*/ 609974 h 2609888"/>
                  <a:gd name="T4" fmla="*/ 1849885 w 2029874"/>
                  <a:gd name="T5" fmla="*/ 1009957 h 2609888"/>
                  <a:gd name="T6" fmla="*/ 1579902 w 2029874"/>
                  <a:gd name="T7" fmla="*/ 1589932 h 2609888"/>
                  <a:gd name="T8" fmla="*/ 1289920 w 2029874"/>
                  <a:gd name="T9" fmla="*/ 2149908 h 2609888"/>
                  <a:gd name="T10" fmla="*/ 1129930 w 2029874"/>
                  <a:gd name="T11" fmla="*/ 2319901 h 2609888"/>
                  <a:gd name="T12" fmla="*/ 959940 w 2029874"/>
                  <a:gd name="T13" fmla="*/ 2459895 h 2609888"/>
                  <a:gd name="T14" fmla="*/ 679958 w 2029874"/>
                  <a:gd name="T15" fmla="*/ 2549891 h 2609888"/>
                  <a:gd name="T16" fmla="*/ 529967 w 2029874"/>
                  <a:gd name="T17" fmla="*/ 2599889 h 2609888"/>
                  <a:gd name="T18" fmla="*/ 0 w 2029874"/>
                  <a:gd name="T19" fmla="*/ 2609888 h 2609888"/>
                  <a:gd name="T20" fmla="*/ 49997 w 2029874"/>
                  <a:gd name="T21" fmla="*/ 59998 h 2609888"/>
                  <a:gd name="T22" fmla="*/ 2019875 w 2029874"/>
                  <a:gd name="T23" fmla="*/ 49998 h 26098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29874" h="2609888">
                    <a:moveTo>
                      <a:pt x="2029874" y="0"/>
                    </a:moveTo>
                    <a:lnTo>
                      <a:pt x="2029874" y="609974"/>
                    </a:lnTo>
                    <a:lnTo>
                      <a:pt x="1849885" y="1009957"/>
                    </a:lnTo>
                    <a:lnTo>
                      <a:pt x="1579902" y="1589932"/>
                    </a:lnTo>
                    <a:lnTo>
                      <a:pt x="1289920" y="2149908"/>
                    </a:lnTo>
                    <a:lnTo>
                      <a:pt x="1129930" y="2319901"/>
                    </a:lnTo>
                    <a:lnTo>
                      <a:pt x="959940" y="2459895"/>
                    </a:lnTo>
                    <a:lnTo>
                      <a:pt x="679958" y="2549891"/>
                    </a:lnTo>
                    <a:lnTo>
                      <a:pt x="529967" y="2599889"/>
                    </a:lnTo>
                    <a:lnTo>
                      <a:pt x="0" y="2609888"/>
                    </a:lnTo>
                    <a:lnTo>
                      <a:pt x="49997" y="59998"/>
                    </a:lnTo>
                    <a:lnTo>
                      <a:pt x="2019875" y="49998"/>
                    </a:lnTo>
                  </a:path>
                </a:pathLst>
              </a:custGeom>
              <a:solidFill>
                <a:srgbClr val="0000FF">
                  <a:alpha val="25098"/>
                </a:srgb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a:lstStyle/>
              <a:p>
                <a:endParaRPr lang="ja-JP" altLang="en-US"/>
              </a:p>
            </p:txBody>
          </p:sp>
        </p:grpSp>
        <p:sp>
          <p:nvSpPr>
            <p:cNvPr id="58378" name="TextBox 19"/>
            <p:cNvSpPr txBox="1">
              <a:spLocks noChangeArrowheads="1"/>
            </p:cNvSpPr>
            <p:nvPr/>
          </p:nvSpPr>
          <p:spPr bwMode="auto">
            <a:xfrm>
              <a:off x="6146138" y="3398837"/>
              <a:ext cx="1115656" cy="338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hangingPunct="0">
                <a:lnSpc>
                  <a:spcPct val="93000"/>
                </a:lnSpc>
                <a:buClr>
                  <a:srgbClr val="000000"/>
                </a:buClr>
                <a:buSzPct val="100000"/>
                <a:buFont typeface="Times New Roman" pitchFamily="18" charset="0"/>
                <a:buNone/>
              </a:pPr>
              <a:r>
                <a:rPr lang="en-US" altLang="ja-JP" sz="1500" b="1">
                  <a:solidFill>
                    <a:srgbClr val="0000FF"/>
                  </a:solidFill>
                </a:rPr>
                <a:t>JEM-EUSO</a:t>
              </a:r>
            </a:p>
          </p:txBody>
        </p:sp>
      </p:grpSp>
      <p:pic>
        <p:nvPicPr>
          <p:cNvPr id="58374" name="Picture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30880" y="6103361"/>
            <a:ext cx="2626560" cy="436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5" name="TextBox 4"/>
          <p:cNvSpPr txBox="1">
            <a:spLocks noChangeArrowheads="1"/>
          </p:cNvSpPr>
          <p:nvPr/>
        </p:nvSpPr>
        <p:spPr bwMode="auto">
          <a:xfrm>
            <a:off x="217440" y="6055837"/>
            <a:ext cx="5391360" cy="554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spAutoFit/>
          </a:bodyPr>
          <a:lstStyle/>
          <a:p>
            <a:pPr hangingPunct="0">
              <a:lnSpc>
                <a:spcPct val="93000"/>
              </a:lnSpc>
              <a:buClr>
                <a:srgbClr val="000000"/>
              </a:buClr>
              <a:buSzPct val="100000"/>
              <a:buFont typeface="Times New Roman" pitchFamily="18" charset="0"/>
              <a:buNone/>
            </a:pPr>
            <a:r>
              <a:rPr lang="en-GB" altLang="ja-JP" sz="1600">
                <a:solidFill>
                  <a:srgbClr val="0000FF"/>
                </a:solidFill>
              </a:rPr>
              <a:t>For a sample of size </a:t>
            </a:r>
            <a:r>
              <a:rPr lang="en-GB" altLang="ja-JP" sz="1600" i="1">
                <a:solidFill>
                  <a:srgbClr val="0000FF"/>
                </a:solidFill>
                <a:latin typeface="Times New Roman" pitchFamily="18" charset="0"/>
                <a:cs typeface="Times New Roman" pitchFamily="18" charset="0"/>
              </a:rPr>
              <a:t>N</a:t>
            </a:r>
            <a:r>
              <a:rPr lang="en-GB" altLang="ja-JP" sz="1600">
                <a:solidFill>
                  <a:srgbClr val="0000FF"/>
                </a:solidFill>
              </a:rPr>
              <a:t>, a rejection level </a:t>
            </a:r>
            <a:r>
              <a:rPr lang="en-GB" altLang="ja-JP" sz="1600">
                <a:solidFill>
                  <a:srgbClr val="0000FF"/>
                </a:solidFill>
                <a:latin typeface="Symbol" pitchFamily="18" charset="2"/>
              </a:rPr>
              <a:t>α</a:t>
            </a:r>
            <a:r>
              <a:rPr lang="en-GB" altLang="ja-JP" sz="1600">
                <a:solidFill>
                  <a:srgbClr val="0000FF"/>
                </a:solidFill>
              </a:rPr>
              <a:t>, and the ad hoc assumption that there are no </a:t>
            </a:r>
            <a:r>
              <a:rPr lang="en-GB" altLang="ja-JP" sz="1600">
                <a:solidFill>
                  <a:srgbClr val="0000FF"/>
                </a:solidFill>
                <a:latin typeface="Symbol" pitchFamily="18" charset="2"/>
              </a:rPr>
              <a:t>γ</a:t>
            </a:r>
            <a:r>
              <a:rPr lang="en-GB" altLang="ja-JP" sz="1600">
                <a:solidFill>
                  <a:srgbClr val="0000FF"/>
                </a:solidFill>
              </a:rPr>
              <a:t> events in the sample</a:t>
            </a:r>
          </a:p>
        </p:txBody>
      </p:sp>
      <p:sp>
        <p:nvSpPr>
          <p:cNvPr id="58376" name="Right Arrow 6"/>
          <p:cNvSpPr>
            <a:spLocks noChangeArrowheads="1"/>
          </p:cNvSpPr>
          <p:nvPr/>
        </p:nvSpPr>
        <p:spPr bwMode="auto">
          <a:xfrm>
            <a:off x="5677920" y="6194091"/>
            <a:ext cx="345600" cy="207382"/>
          </a:xfrm>
          <a:prstGeom prst="rightArrow">
            <a:avLst>
              <a:gd name="adj1" fmla="val 50000"/>
              <a:gd name="adj2" fmla="val 50000"/>
            </a:avLst>
          </a:prstGeom>
          <a:solidFill>
            <a:srgbClr val="00B8FF"/>
          </a:solidFill>
          <a:ln w="9525">
            <a:solidFill>
              <a:schemeClr val="tx1"/>
            </a:solidFill>
            <a:round/>
            <a:headEnd/>
            <a:tailEnd/>
          </a:ln>
        </p:spPr>
        <p:txBody>
          <a:bodyPr lIns="82945" tIns="41473" rIns="82945" bIns="41473"/>
          <a:lstStyle/>
          <a:p>
            <a:pPr hangingPunct="0">
              <a:lnSpc>
                <a:spcPct val="93000"/>
              </a:lnSpc>
              <a:buClr>
                <a:srgbClr val="000000"/>
              </a:buClr>
              <a:buSzPct val="100000"/>
              <a:buFont typeface="Times New Roman" pitchFamily="18" charset="0"/>
              <a:buNone/>
            </a:pPr>
            <a:endParaRPr lang="es-MX" altLang="ja-JP" sz="1600"/>
          </a:p>
        </p:txBody>
      </p:sp>
    </p:spTree>
    <p:extLst>
      <p:ext uri="{BB962C8B-B14F-4D97-AF65-F5344CB8AC3E}">
        <p14:creationId xmlns:p14="http://schemas.microsoft.com/office/powerpoint/2010/main" xmlns="" val="1504955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accel="50000" decel="5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1703</TotalTime>
  <Words>3952</Words>
  <Application>Microsoft Office PowerPoint</Application>
  <PresentationFormat>画面に合わせる (4:3)</PresentationFormat>
  <Paragraphs>914</Paragraphs>
  <Slides>109</Slides>
  <Notes>25</Notes>
  <HiddenSlides>4</HiddenSlides>
  <MMClips>0</MMClips>
  <ScaleCrop>false</ScaleCrop>
  <HeadingPairs>
    <vt:vector size="8" baseType="variant">
      <vt:variant>
        <vt:lpstr>テーマ</vt:lpstr>
      </vt:variant>
      <vt:variant>
        <vt:i4>1</vt:i4>
      </vt:variant>
      <vt:variant>
        <vt:lpstr>リンクの設定</vt:lpstr>
      </vt:variant>
      <vt:variant>
        <vt:i4>3</vt:i4>
      </vt:variant>
      <vt:variant>
        <vt:lpstr>埋め込まれた OLE サーバー</vt:lpstr>
      </vt:variant>
      <vt:variant>
        <vt:i4>1</vt:i4>
      </vt:variant>
      <vt:variant>
        <vt:lpstr>スライド タイトル</vt:lpstr>
      </vt:variant>
      <vt:variant>
        <vt:i4>109</vt:i4>
      </vt:variant>
    </vt:vector>
  </HeadingPairs>
  <TitlesOfParts>
    <vt:vector size="114" baseType="lpstr">
      <vt:lpstr>Office テーマ</vt:lpstr>
      <vt:lpstr>--localhost-Users-santangelo-ANDREA-CONFERENCES-2011-2011.08.10(ICRCPeking)-!OLE_LINK4</vt:lpstr>
      <vt:lpstr>--localhost-Users-santangelo-ANDREA-CONFERENCES-2011-2011.08.10(ICRCPeking)-!OLE_LINK6</vt:lpstr>
      <vt:lpstr>--localhost-Users-santangelo-ANDREA-CONFERENCES-2011-2011.08.10(ICRCPeking)-!OLE_LINK7</vt:lpstr>
      <vt:lpstr>Equation</vt:lpstr>
      <vt:lpstr>JEM-EUSO mission: Doing Astronomy by looking down to the Earth</vt:lpstr>
      <vt:lpstr>Contents</vt:lpstr>
      <vt:lpstr>3人の巨人 John Linsley, Livio Scarsi, and 高橋義幸</vt:lpstr>
      <vt:lpstr>1979, John Linsleyのアイデア</vt:lpstr>
      <vt:lpstr>高橋義幸 1995</vt:lpstr>
      <vt:lpstr>Livio Scarsi, EUSO PI </vt:lpstr>
      <vt:lpstr>2000-2004 EUSO on Columbus (ISS)</vt:lpstr>
      <vt:lpstr>スライド 8</vt:lpstr>
      <vt:lpstr>スライド 9</vt:lpstr>
      <vt:lpstr>スライド 10</vt:lpstr>
      <vt:lpstr>スライド 11</vt:lpstr>
      <vt:lpstr>スライド 12</vt:lpstr>
      <vt:lpstr>スライド 13</vt:lpstr>
      <vt:lpstr>Contents</vt:lpstr>
      <vt:lpstr> the huge exposure area</vt:lpstr>
      <vt:lpstr>スライド 16</vt:lpstr>
      <vt:lpstr>City lights – selection from DMSP data Intensity &gt; 2000 ph/m2/ns/sr (9% of FoV)</vt:lpstr>
      <vt:lpstr>シャワーまでの距離が幾何学で決まっているステレオ観測は必要ない</vt:lpstr>
      <vt:lpstr>上半分の大気は下半分より透明 </vt:lpstr>
      <vt:lpstr>雲の被覆率</vt:lpstr>
      <vt:lpstr>Cloud impact for shower maximum observability</vt:lpstr>
      <vt:lpstr>雲の被覆率</vt:lpstr>
      <vt:lpstr>ほぼ一様な露出（南北天球）</vt:lpstr>
      <vt:lpstr>Contents</vt:lpstr>
      <vt:lpstr>JEM EUSOコラボレーション</vt:lpstr>
      <vt:lpstr>スライド 26</vt:lpstr>
      <vt:lpstr>基本科学目的</vt:lpstr>
      <vt:lpstr>スライド 28</vt:lpstr>
      <vt:lpstr>スライド 29</vt:lpstr>
      <vt:lpstr>スライド 30</vt:lpstr>
      <vt:lpstr>スライド 31</vt:lpstr>
      <vt:lpstr>一様で大きな露出</vt:lpstr>
      <vt:lpstr>スライド 33</vt:lpstr>
      <vt:lpstr>Distribution of Astronomical Objects</vt:lpstr>
      <vt:lpstr>Arrival Distribution of Heavy Nuclei</vt:lpstr>
      <vt:lpstr>Arrival Distribution of Heavy Nuclei</vt:lpstr>
      <vt:lpstr>試験的探求研究</vt:lpstr>
      <vt:lpstr>ニュートリノ と陽子: Xmax</vt:lpstr>
      <vt:lpstr>スライド 39</vt:lpstr>
      <vt:lpstr>Key observation and  instrument requirements</vt:lpstr>
      <vt:lpstr>Japanese Experiment Module  “Kibo” July 2009</vt:lpstr>
      <vt:lpstr>スライド 42</vt:lpstr>
      <vt:lpstr>スライド 43</vt:lpstr>
      <vt:lpstr>スライド 44</vt:lpstr>
      <vt:lpstr>スライド 45</vt:lpstr>
      <vt:lpstr>スライド 46</vt:lpstr>
      <vt:lpstr>スライド 47</vt:lpstr>
      <vt:lpstr>スライド 48</vt:lpstr>
      <vt:lpstr>スライド 49</vt:lpstr>
      <vt:lpstr>スライド 50</vt:lpstr>
      <vt:lpstr>Comparison with current observatories</vt:lpstr>
      <vt:lpstr>Estimation of event statistics</vt:lpstr>
      <vt:lpstr>スライド 53</vt:lpstr>
      <vt:lpstr>スライド 54</vt:lpstr>
      <vt:lpstr>Contents</vt:lpstr>
      <vt:lpstr>パスファインダーミッション</vt:lpstr>
      <vt:lpstr>TUS</vt:lpstr>
      <vt:lpstr>Lomonosov Satellite</vt:lpstr>
      <vt:lpstr>TA-EUSO</vt:lpstr>
      <vt:lpstr>スライド 60</vt:lpstr>
      <vt:lpstr>スライド 61</vt:lpstr>
      <vt:lpstr>スライド 62</vt:lpstr>
      <vt:lpstr>スライド 63</vt:lpstr>
      <vt:lpstr>JEM-EUSO Balloon </vt:lpstr>
      <vt:lpstr>スライド 65</vt:lpstr>
      <vt:lpstr>マイクロUVTの視野</vt:lpstr>
      <vt:lpstr>Contents</vt:lpstr>
      <vt:lpstr>Programmatics (1)</vt:lpstr>
      <vt:lpstr>ROSCOSMOS 有人プログラム所長への手紙</vt:lpstr>
      <vt:lpstr>Programmatics (2)</vt:lpstr>
      <vt:lpstr>US team のAPRA提案書の一部</vt:lpstr>
      <vt:lpstr>New Organization</vt:lpstr>
      <vt:lpstr>スライド 73</vt:lpstr>
      <vt:lpstr>まとめ</vt:lpstr>
      <vt:lpstr>これは始まりに過ぎない</vt:lpstr>
      <vt:lpstr>S-EUSO</vt:lpstr>
      <vt:lpstr>スライド 77</vt:lpstr>
      <vt:lpstr>スライド 78</vt:lpstr>
      <vt:lpstr>スライド 79</vt:lpstr>
      <vt:lpstr>スライド 80</vt:lpstr>
      <vt:lpstr>スライド 81</vt:lpstr>
      <vt:lpstr>スライド 82</vt:lpstr>
      <vt:lpstr>Huge Pacific Ocean  will be our Detector</vt:lpstr>
      <vt:lpstr>Four Space-Based Missions</vt:lpstr>
      <vt:lpstr>スライド 85</vt:lpstr>
      <vt:lpstr>Multi-units and/or multi-fleet 2 x 3 makes 6 times</vt:lpstr>
      <vt:lpstr>予備</vt:lpstr>
      <vt:lpstr>スライド 88</vt:lpstr>
      <vt:lpstr>スライド 89</vt:lpstr>
      <vt:lpstr>スライド 90</vt:lpstr>
      <vt:lpstr>スライド 91</vt:lpstr>
      <vt:lpstr>スライド 92</vt:lpstr>
      <vt:lpstr>スライド 93</vt:lpstr>
      <vt:lpstr>スライド 94</vt:lpstr>
      <vt:lpstr>スライド 95</vt:lpstr>
      <vt:lpstr>スライド 96</vt:lpstr>
      <vt:lpstr>Scientific Objectives 3</vt:lpstr>
      <vt:lpstr>The UV Telescope Parameters</vt:lpstr>
      <vt:lpstr>スライド 99</vt:lpstr>
      <vt:lpstr>スライド 100</vt:lpstr>
      <vt:lpstr>スライド 101</vt:lpstr>
      <vt:lpstr>スライド 102</vt:lpstr>
      <vt:lpstr>スライド 103</vt:lpstr>
      <vt:lpstr>スライド 104</vt:lpstr>
      <vt:lpstr>スライド 105</vt:lpstr>
      <vt:lpstr>スライド 106</vt:lpstr>
      <vt:lpstr>スライド 107</vt:lpstr>
      <vt:lpstr>スライド 108</vt:lpstr>
      <vt:lpstr>太陽系周辺の物質分布</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Space-based Observation of the Extensive Airshowers</dc:title>
  <dc:creator>ebisu</dc:creator>
  <cp:lastModifiedBy>ebisu</cp:lastModifiedBy>
  <cp:revision>127</cp:revision>
  <dcterms:created xsi:type="dcterms:W3CDTF">2012-02-11T15:58:27Z</dcterms:created>
  <dcterms:modified xsi:type="dcterms:W3CDTF">2012-06-30T06:48:04Z</dcterms:modified>
</cp:coreProperties>
</file>