
<file path=[Content_Types].xml><?xml version="1.0" encoding="utf-8"?>
<Types xmlns="http://schemas.openxmlformats.org/package/2006/content-types">
  <Default Extension="bin" ContentType="application/vnd.openxmlformats-officedocument.presentationml.printerSettings"/>
  <Default Extension="rels" ContentType="application/vnd.openxmlformats-package.relationships+xml"/>
  <Override PartName="/ppt/slides/slide14.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44.xml" ContentType="application/vnd.openxmlformats-officedocument.presentationml.slide+xml"/>
  <Override PartName="/ppt/slides/slide27.xml" ContentType="application/vnd.openxmlformats-officedocument.presentationml.slide+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theme/themeOverride1.xml" ContentType="application/vnd.openxmlformats-officedocument.themeOverr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slides/slide49.xml" ContentType="application/vnd.openxmlformats-officedocument.presentationml.slide+xml"/>
  <Override PartName="/ppt/slides/slide42.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Default Extension="wmf" ContentType="image/x-wmf"/>
  <Override PartName="/ppt/slides/slide48.xml" ContentType="application/vnd.openxmlformats-officedocument.presentationml.slide+xml"/>
  <Override PartName="/docProps/app.xml" ContentType="application/vnd.openxmlformats-officedocument.extended-properties+xml"/>
  <Override PartName="/ppt/slides/slide41.xml" ContentType="application/vnd.openxmlformats-officedocument.presentationml.slide+xml"/>
  <Override PartName="/ppt/slides/slide57.xml" ContentType="application/vnd.openxmlformats-officedocument.presentationml.slide+xml"/>
  <Override PartName="/ppt/slides/slide24.xml" ContentType="application/vnd.openxmlformats-officedocument.presentationml.slide+xml"/>
  <Override PartName="/ppt/charts/chart1.xml" ContentType="application/vnd.openxmlformats-officedocument.drawingml.chart+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slides/slide47.xml" ContentType="application/vnd.openxmlformats-officedocument.presentationml.slide+xml"/>
  <Override PartName="/ppt/slides/slide40.xml" ContentType="application/vnd.openxmlformats-officedocument.presentationml.slide+xml"/>
  <Override PartName="/ppt/theme/theme2.xml" ContentType="application/vnd.openxmlformats-officedocument.theme+xml"/>
  <Override PartName="/ppt/slides/slide56.xml" ContentType="application/vnd.openxmlformats-officedocument.presentationml.slid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Default Extension="gif" ContentType="image/gif"/>
  <Override PartName="/ppt/slides/slide6.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31.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59"/>
  </p:notesMasterIdLst>
  <p:sldIdLst>
    <p:sldId id="293" r:id="rId2"/>
    <p:sldId id="258" r:id="rId3"/>
    <p:sldId id="262" r:id="rId4"/>
    <p:sldId id="291" r:id="rId5"/>
    <p:sldId id="282" r:id="rId6"/>
    <p:sldId id="349" r:id="rId7"/>
    <p:sldId id="336" r:id="rId8"/>
    <p:sldId id="337" r:id="rId9"/>
    <p:sldId id="341" r:id="rId10"/>
    <p:sldId id="342" r:id="rId11"/>
    <p:sldId id="348" r:id="rId12"/>
    <p:sldId id="345" r:id="rId13"/>
    <p:sldId id="344" r:id="rId14"/>
    <p:sldId id="347" r:id="rId15"/>
    <p:sldId id="350" r:id="rId16"/>
    <p:sldId id="351" r:id="rId17"/>
    <p:sldId id="352" r:id="rId18"/>
    <p:sldId id="355" r:id="rId19"/>
    <p:sldId id="353" r:id="rId20"/>
    <p:sldId id="367" r:id="rId21"/>
    <p:sldId id="368" r:id="rId22"/>
    <p:sldId id="357" r:id="rId23"/>
    <p:sldId id="354" r:id="rId24"/>
    <p:sldId id="346" r:id="rId25"/>
    <p:sldId id="364" r:id="rId26"/>
    <p:sldId id="365" r:id="rId27"/>
    <p:sldId id="281" r:id="rId28"/>
    <p:sldId id="339" r:id="rId29"/>
    <p:sldId id="338" r:id="rId30"/>
    <p:sldId id="259" r:id="rId31"/>
    <p:sldId id="356" r:id="rId32"/>
    <p:sldId id="358" r:id="rId33"/>
    <p:sldId id="359" r:id="rId34"/>
    <p:sldId id="360" r:id="rId35"/>
    <p:sldId id="361" r:id="rId36"/>
    <p:sldId id="267" r:id="rId37"/>
    <p:sldId id="260" r:id="rId38"/>
    <p:sldId id="313" r:id="rId39"/>
    <p:sldId id="314" r:id="rId40"/>
    <p:sldId id="311" r:id="rId41"/>
    <p:sldId id="315" r:id="rId42"/>
    <p:sldId id="333" r:id="rId43"/>
    <p:sldId id="327" r:id="rId44"/>
    <p:sldId id="328" r:id="rId45"/>
    <p:sldId id="329" r:id="rId46"/>
    <p:sldId id="330" r:id="rId47"/>
    <p:sldId id="331" r:id="rId48"/>
    <p:sldId id="332" r:id="rId49"/>
    <p:sldId id="323" r:id="rId50"/>
    <p:sldId id="321" r:id="rId51"/>
    <p:sldId id="334" r:id="rId52"/>
    <p:sldId id="362" r:id="rId53"/>
    <p:sldId id="325" r:id="rId54"/>
    <p:sldId id="366" r:id="rId55"/>
    <p:sldId id="304" r:id="rId56"/>
    <p:sldId id="296" r:id="rId57"/>
    <p:sldId id="369" r:id="rId58"/>
  </p:sldIdLst>
  <p:sldSz cx="9906000" cy="6858000" type="A4"/>
  <p:notesSz cx="6858000" cy="9144000"/>
  <p:defaultTextStyle>
    <a:defPPr>
      <a:defRPr lang="ja-JP"/>
    </a:defPPr>
    <a:lvl1pPr marL="0" algn="l" defTabSz="457107" rtl="0" eaLnBrk="1" latinLnBrk="0" hangingPunct="1">
      <a:defRPr kumimoji="1" sz="1800" kern="1200">
        <a:solidFill>
          <a:schemeClr val="tx1"/>
        </a:solidFill>
        <a:latin typeface="+mn-lt"/>
        <a:ea typeface="+mn-ea"/>
        <a:cs typeface="+mn-cs"/>
      </a:defRPr>
    </a:lvl1pPr>
    <a:lvl2pPr marL="457107" algn="l" defTabSz="457107" rtl="0" eaLnBrk="1" latinLnBrk="0" hangingPunct="1">
      <a:defRPr kumimoji="1" sz="1800" kern="1200">
        <a:solidFill>
          <a:schemeClr val="tx1"/>
        </a:solidFill>
        <a:latin typeface="+mn-lt"/>
        <a:ea typeface="+mn-ea"/>
        <a:cs typeface="+mn-cs"/>
      </a:defRPr>
    </a:lvl2pPr>
    <a:lvl3pPr marL="914215" algn="l" defTabSz="457107" rtl="0" eaLnBrk="1" latinLnBrk="0" hangingPunct="1">
      <a:defRPr kumimoji="1" sz="1800" kern="1200">
        <a:solidFill>
          <a:schemeClr val="tx1"/>
        </a:solidFill>
        <a:latin typeface="+mn-lt"/>
        <a:ea typeface="+mn-ea"/>
        <a:cs typeface="+mn-cs"/>
      </a:defRPr>
    </a:lvl3pPr>
    <a:lvl4pPr marL="1371321" algn="l" defTabSz="457107" rtl="0" eaLnBrk="1" latinLnBrk="0" hangingPunct="1">
      <a:defRPr kumimoji="1" sz="1800" kern="1200">
        <a:solidFill>
          <a:schemeClr val="tx1"/>
        </a:solidFill>
        <a:latin typeface="+mn-lt"/>
        <a:ea typeface="+mn-ea"/>
        <a:cs typeface="+mn-cs"/>
      </a:defRPr>
    </a:lvl4pPr>
    <a:lvl5pPr marL="1828428" algn="l" defTabSz="457107" rtl="0" eaLnBrk="1" latinLnBrk="0" hangingPunct="1">
      <a:defRPr kumimoji="1" sz="1800" kern="1200">
        <a:solidFill>
          <a:schemeClr val="tx1"/>
        </a:solidFill>
        <a:latin typeface="+mn-lt"/>
        <a:ea typeface="+mn-ea"/>
        <a:cs typeface="+mn-cs"/>
      </a:defRPr>
    </a:lvl5pPr>
    <a:lvl6pPr marL="2285532" algn="l" defTabSz="457107" rtl="0" eaLnBrk="1" latinLnBrk="0" hangingPunct="1">
      <a:defRPr kumimoji="1" sz="1800" kern="1200">
        <a:solidFill>
          <a:schemeClr val="tx1"/>
        </a:solidFill>
        <a:latin typeface="+mn-lt"/>
        <a:ea typeface="+mn-ea"/>
        <a:cs typeface="+mn-cs"/>
      </a:defRPr>
    </a:lvl6pPr>
    <a:lvl7pPr marL="2742646" algn="l" defTabSz="457107" rtl="0" eaLnBrk="1" latinLnBrk="0" hangingPunct="1">
      <a:defRPr kumimoji="1" sz="1800" kern="1200">
        <a:solidFill>
          <a:schemeClr val="tx1"/>
        </a:solidFill>
        <a:latin typeface="+mn-lt"/>
        <a:ea typeface="+mn-ea"/>
        <a:cs typeface="+mn-cs"/>
      </a:defRPr>
    </a:lvl7pPr>
    <a:lvl8pPr marL="3199749" algn="l" defTabSz="457107" rtl="0" eaLnBrk="1" latinLnBrk="0" hangingPunct="1">
      <a:defRPr kumimoji="1" sz="1800" kern="1200">
        <a:solidFill>
          <a:schemeClr val="tx1"/>
        </a:solidFill>
        <a:latin typeface="+mn-lt"/>
        <a:ea typeface="+mn-ea"/>
        <a:cs typeface="+mn-cs"/>
      </a:defRPr>
    </a:lvl8pPr>
    <a:lvl9pPr marL="3656856" algn="l" defTabSz="457107"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hiddenSlides="1"/>
  <p:clrMru>
    <a:srgbClr val="FFD73B"/>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599" autoAdjust="0"/>
    <p:restoredTop sz="96031" autoAdjust="0"/>
  </p:normalViewPr>
  <p:slideViewPr>
    <p:cSldViewPr snapToGrid="0" snapToObjects="1">
      <p:cViewPr>
        <p:scale>
          <a:sx n="100" d="100"/>
          <a:sy n="100" d="100"/>
        </p:scale>
        <p:origin x="-744" y="-536"/>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46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Users\RYOUTA\Documents\CTA\CTA%20hagiwara\excel\FECv2\linearity_350MHz\20110629~_linearit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ja-JP"/>
  <c:style val="2"/>
  <c:clrMapOvr bg1="lt1" tx1="dk1" bg2="lt2" tx2="dk2" accent1="accent1" accent2="accent2" accent3="accent3" accent4="accent4" accent5="accent5" accent6="accent6" hlink="hlink" folHlink="folHlink"/>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ja-JP" altLang="en-US" sz="1800" b="1" i="0" baseline="0" dirty="0" smtClean="0"/>
              <a:t>線形性</a:t>
            </a:r>
            <a:endParaRPr lang="ja-JP" altLang="ja-JP" sz="1800" b="1" i="0" baseline="0" dirty="0"/>
          </a:p>
        </c:rich>
      </c:tx>
      <c:layout/>
    </c:title>
    <c:plotArea>
      <c:layout/>
      <c:scatterChart>
        <c:scatterStyle val="lineMarker"/>
        <c:ser>
          <c:idx val="1"/>
          <c:order val="1"/>
          <c:tx>
            <c:strRef>
              <c:f>Sheet4!$J$5</c:f>
              <c:strCache>
                <c:ptCount val="1"/>
                <c:pt idx="0">
                  <c:v>High_Gain(350MHz)</c:v>
                </c:pt>
              </c:strCache>
            </c:strRef>
          </c:tx>
          <c:spPr>
            <a:ln w="28575">
              <a:noFill/>
            </a:ln>
          </c:spPr>
          <c:marker>
            <c:symbol val="square"/>
            <c:size val="3"/>
            <c:spPr>
              <a:solidFill>
                <a:srgbClr val="FF0000"/>
              </a:solidFill>
              <a:ln>
                <a:solidFill>
                  <a:srgbClr val="FF0000"/>
                </a:solidFill>
              </a:ln>
            </c:spPr>
          </c:marker>
          <c:xVal>
            <c:numRef>
              <c:f>Sheet4!$I$6:$I$23</c:f>
              <c:numCache>
                <c:formatCode>General</c:formatCode>
                <c:ptCount val="18"/>
                <c:pt idx="0">
                  <c:v>1.25</c:v>
                </c:pt>
                <c:pt idx="1">
                  <c:v>1.750000000000005</c:v>
                </c:pt>
                <c:pt idx="2">
                  <c:v>2.5</c:v>
                </c:pt>
                <c:pt idx="3">
                  <c:v>5.0</c:v>
                </c:pt>
                <c:pt idx="4">
                  <c:v>7.5</c:v>
                </c:pt>
                <c:pt idx="5">
                  <c:v>12.5</c:v>
                </c:pt>
                <c:pt idx="6">
                  <c:v>25.0</c:v>
                </c:pt>
                <c:pt idx="7">
                  <c:v>50.0</c:v>
                </c:pt>
                <c:pt idx="8">
                  <c:v>75.0</c:v>
                </c:pt>
                <c:pt idx="9">
                  <c:v>100.0</c:v>
                </c:pt>
                <c:pt idx="10">
                  <c:v>200.0</c:v>
                </c:pt>
                <c:pt idx="11">
                  <c:v>300.0</c:v>
                </c:pt>
                <c:pt idx="12">
                  <c:v>400.0</c:v>
                </c:pt>
                <c:pt idx="13">
                  <c:v>500.0</c:v>
                </c:pt>
                <c:pt idx="14">
                  <c:v>600.0</c:v>
                </c:pt>
                <c:pt idx="15">
                  <c:v>700.0</c:v>
                </c:pt>
                <c:pt idx="16">
                  <c:v>800.0</c:v>
                </c:pt>
                <c:pt idx="17">
                  <c:v>900.0</c:v>
                </c:pt>
              </c:numCache>
            </c:numRef>
          </c:xVal>
          <c:yVal>
            <c:numRef>
              <c:f>Sheet4!$J$6:$J$23</c:f>
              <c:numCache>
                <c:formatCode>General</c:formatCode>
                <c:ptCount val="18"/>
                <c:pt idx="0">
                  <c:v>7.45</c:v>
                </c:pt>
                <c:pt idx="1">
                  <c:v>11.35000000000003</c:v>
                </c:pt>
                <c:pt idx="2">
                  <c:v>15.89</c:v>
                </c:pt>
                <c:pt idx="3">
                  <c:v>32.40000000000001</c:v>
                </c:pt>
                <c:pt idx="4">
                  <c:v>45.89</c:v>
                </c:pt>
                <c:pt idx="5">
                  <c:v>77.92</c:v>
                </c:pt>
                <c:pt idx="6">
                  <c:v>153.13</c:v>
                </c:pt>
                <c:pt idx="7">
                  <c:v>306.6</c:v>
                </c:pt>
                <c:pt idx="8">
                  <c:v>444.9</c:v>
                </c:pt>
                <c:pt idx="9">
                  <c:v>603.9</c:v>
                </c:pt>
                <c:pt idx="10">
                  <c:v>1225.0</c:v>
                </c:pt>
                <c:pt idx="11">
                  <c:v>1835.7</c:v>
                </c:pt>
                <c:pt idx="12">
                  <c:v>2487.0</c:v>
                </c:pt>
                <c:pt idx="13">
                  <c:v>3115.0</c:v>
                </c:pt>
                <c:pt idx="14">
                  <c:v>3736.0</c:v>
                </c:pt>
                <c:pt idx="15">
                  <c:v>4011.0</c:v>
                </c:pt>
                <c:pt idx="16">
                  <c:v>3935.0</c:v>
                </c:pt>
                <c:pt idx="17">
                  <c:v>3947.0</c:v>
                </c:pt>
              </c:numCache>
            </c:numRef>
          </c:yVal>
        </c:ser>
        <c:ser>
          <c:idx val="2"/>
          <c:order val="2"/>
          <c:tx>
            <c:strRef>
              <c:f>'C:\Users\RYOUTA\Documents\CTA\CTA hagiwara\excel\FECv2\linearity_350MHz_mod\[20110628~_linearity.xlsx]Sheet2'!$J$5</c:f>
              <c:strCache>
                <c:ptCount val="1"/>
                <c:pt idx="0">
                  <c:v>LOW_GAIN(350MHz)</c:v>
                </c:pt>
              </c:strCache>
            </c:strRef>
          </c:tx>
          <c:spPr>
            <a:ln w="28575">
              <a:noFill/>
            </a:ln>
          </c:spPr>
          <c:marker>
            <c:symbol val="square"/>
            <c:size val="3"/>
            <c:spPr>
              <a:solidFill>
                <a:srgbClr val="00B050"/>
              </a:solidFill>
              <a:ln>
                <a:solidFill>
                  <a:srgbClr val="00B050"/>
                </a:solidFill>
              </a:ln>
            </c:spPr>
          </c:marker>
          <c:xVal>
            <c:numRef>
              <c:f>'C:\Users\RYOUTA\Documents\CTA\CTA hagiwara\excel\FECv2\linearity_350MHz_mod\[20110628~_linearity.xlsx]Sheet2'!$I$6:$I$34</c:f>
              <c:numCache>
                <c:formatCode>General</c:formatCode>
                <c:ptCount val="29"/>
                <c:pt idx="0">
                  <c:v>20.0</c:v>
                </c:pt>
                <c:pt idx="1">
                  <c:v>25.0</c:v>
                </c:pt>
                <c:pt idx="2">
                  <c:v>37.5</c:v>
                </c:pt>
                <c:pt idx="3">
                  <c:v>50.0</c:v>
                </c:pt>
                <c:pt idx="4">
                  <c:v>62.5</c:v>
                </c:pt>
                <c:pt idx="5">
                  <c:v>75.0</c:v>
                </c:pt>
                <c:pt idx="6">
                  <c:v>100.0</c:v>
                </c:pt>
                <c:pt idx="7">
                  <c:v>200.0</c:v>
                </c:pt>
                <c:pt idx="8">
                  <c:v>300.0</c:v>
                </c:pt>
                <c:pt idx="9">
                  <c:v>400.0</c:v>
                </c:pt>
                <c:pt idx="10">
                  <c:v>500.0</c:v>
                </c:pt>
                <c:pt idx="11">
                  <c:v>600.0</c:v>
                </c:pt>
                <c:pt idx="12">
                  <c:v>700.0</c:v>
                </c:pt>
                <c:pt idx="13">
                  <c:v>800.0</c:v>
                </c:pt>
                <c:pt idx="14">
                  <c:v>900.0</c:v>
                </c:pt>
                <c:pt idx="15">
                  <c:v>1000.0</c:v>
                </c:pt>
                <c:pt idx="16">
                  <c:v>1100.0</c:v>
                </c:pt>
                <c:pt idx="17">
                  <c:v>1300.0</c:v>
                </c:pt>
                <c:pt idx="18">
                  <c:v>1500.0</c:v>
                </c:pt>
                <c:pt idx="19">
                  <c:v>1700.0</c:v>
                </c:pt>
                <c:pt idx="20">
                  <c:v>1900.0</c:v>
                </c:pt>
                <c:pt idx="21">
                  <c:v>2100.0</c:v>
                </c:pt>
                <c:pt idx="22">
                  <c:v>2300.0</c:v>
                </c:pt>
                <c:pt idx="23">
                  <c:v>2500.0</c:v>
                </c:pt>
                <c:pt idx="24">
                  <c:v>2700.0</c:v>
                </c:pt>
                <c:pt idx="25">
                  <c:v>2900.0</c:v>
                </c:pt>
                <c:pt idx="26">
                  <c:v>3100.0</c:v>
                </c:pt>
                <c:pt idx="27">
                  <c:v>3300.0</c:v>
                </c:pt>
                <c:pt idx="28">
                  <c:v>3500.0</c:v>
                </c:pt>
              </c:numCache>
            </c:numRef>
          </c:xVal>
          <c:yVal>
            <c:numRef>
              <c:f>'C:\Users\RYOUTA\Documents\CTA\CTA hagiwara\excel\FECv2\linearity_350MHz_mod\[20110628~_linearity.xlsx]Sheet2'!$J$6:$J$34</c:f>
              <c:numCache>
                <c:formatCode>General</c:formatCode>
                <c:ptCount val="29"/>
                <c:pt idx="0">
                  <c:v>4.659999999999996</c:v>
                </c:pt>
                <c:pt idx="1">
                  <c:v>5.689999999999999</c:v>
                </c:pt>
                <c:pt idx="2">
                  <c:v>7.270000000000001</c:v>
                </c:pt>
                <c:pt idx="3">
                  <c:v>9.43</c:v>
                </c:pt>
                <c:pt idx="4">
                  <c:v>11.65</c:v>
                </c:pt>
                <c:pt idx="5">
                  <c:v>14.16</c:v>
                </c:pt>
                <c:pt idx="6">
                  <c:v>18.34</c:v>
                </c:pt>
                <c:pt idx="7">
                  <c:v>36.59</c:v>
                </c:pt>
                <c:pt idx="8">
                  <c:v>55.22000000000001</c:v>
                </c:pt>
                <c:pt idx="9">
                  <c:v>71.6</c:v>
                </c:pt>
                <c:pt idx="10">
                  <c:v>88.71000000000002</c:v>
                </c:pt>
                <c:pt idx="11">
                  <c:v>107.11</c:v>
                </c:pt>
                <c:pt idx="12">
                  <c:v>123.02</c:v>
                </c:pt>
                <c:pt idx="13">
                  <c:v>141.58</c:v>
                </c:pt>
                <c:pt idx="14">
                  <c:v>159.23</c:v>
                </c:pt>
                <c:pt idx="15">
                  <c:v>176.3</c:v>
                </c:pt>
                <c:pt idx="16">
                  <c:v>196.52</c:v>
                </c:pt>
                <c:pt idx="17">
                  <c:v>229.5</c:v>
                </c:pt>
                <c:pt idx="18">
                  <c:v>270.22</c:v>
                </c:pt>
                <c:pt idx="19">
                  <c:v>318.89</c:v>
                </c:pt>
                <c:pt idx="20">
                  <c:v>354.17</c:v>
                </c:pt>
                <c:pt idx="21">
                  <c:v>388.8400000000003</c:v>
                </c:pt>
                <c:pt idx="22">
                  <c:v>425.7</c:v>
                </c:pt>
                <c:pt idx="23">
                  <c:v>455.53</c:v>
                </c:pt>
                <c:pt idx="24">
                  <c:v>488.6</c:v>
                </c:pt>
                <c:pt idx="25">
                  <c:v>518.0</c:v>
                </c:pt>
                <c:pt idx="26">
                  <c:v>552.5</c:v>
                </c:pt>
                <c:pt idx="27">
                  <c:v>586.3</c:v>
                </c:pt>
                <c:pt idx="28">
                  <c:v>629.3</c:v>
                </c:pt>
              </c:numCache>
            </c:numRef>
          </c:yVal>
        </c:ser>
        <c:ser>
          <c:idx val="0"/>
          <c:order val="0"/>
          <c:tx>
            <c:strRef>
              <c:f>'C:\Users\RYOUTA\Documents\CTA\CTA hagiwara\excel\FECv2\linearity_350MHz_mod\[20110628~_linearity.xlsx]Sheet4'!$I$4</c:f>
              <c:strCache>
                <c:ptCount val="1"/>
                <c:pt idx="0">
                  <c:v>TRIGGER(350MHz)</c:v>
                </c:pt>
              </c:strCache>
            </c:strRef>
          </c:tx>
          <c:spPr>
            <a:ln w="28575">
              <a:noFill/>
            </a:ln>
          </c:spPr>
          <c:marker>
            <c:symbol val="square"/>
            <c:size val="3"/>
          </c:marker>
          <c:xVal>
            <c:numRef>
              <c:f>'C:\Users\RYOUTA\Documents\CTA\CTA hagiwara\excel\FECv2\linearity_350MHz_mod\[20110628~_linearity.xlsx]Sheet4'!$H$5:$H$23</c:f>
              <c:numCache>
                <c:formatCode>General</c:formatCode>
                <c:ptCount val="19"/>
                <c:pt idx="0">
                  <c:v>1.25</c:v>
                </c:pt>
                <c:pt idx="1">
                  <c:v>1.750000000000005</c:v>
                </c:pt>
                <c:pt idx="2">
                  <c:v>2.5</c:v>
                </c:pt>
                <c:pt idx="3">
                  <c:v>5.0</c:v>
                </c:pt>
                <c:pt idx="4">
                  <c:v>7.5</c:v>
                </c:pt>
                <c:pt idx="5">
                  <c:v>12.5</c:v>
                </c:pt>
                <c:pt idx="6">
                  <c:v>25.0</c:v>
                </c:pt>
                <c:pt idx="7">
                  <c:v>50.0</c:v>
                </c:pt>
                <c:pt idx="8">
                  <c:v>75.0</c:v>
                </c:pt>
                <c:pt idx="9">
                  <c:v>100.0</c:v>
                </c:pt>
                <c:pt idx="10">
                  <c:v>200.0</c:v>
                </c:pt>
                <c:pt idx="11">
                  <c:v>300.0</c:v>
                </c:pt>
                <c:pt idx="12">
                  <c:v>400.0</c:v>
                </c:pt>
                <c:pt idx="13">
                  <c:v>500.0</c:v>
                </c:pt>
                <c:pt idx="14">
                  <c:v>600.0</c:v>
                </c:pt>
                <c:pt idx="15">
                  <c:v>700.0</c:v>
                </c:pt>
                <c:pt idx="16">
                  <c:v>725.0</c:v>
                </c:pt>
                <c:pt idx="17">
                  <c:v>750.0</c:v>
                </c:pt>
                <c:pt idx="18">
                  <c:v>775.0</c:v>
                </c:pt>
              </c:numCache>
            </c:numRef>
          </c:xVal>
          <c:yVal>
            <c:numRef>
              <c:f>'C:\Users\RYOUTA\Documents\CTA\CTA hagiwara\excel\FECv2\linearity_350MHz_mod\[20110628~_linearity.xlsx]Sheet4'!$I$5:$I$23</c:f>
              <c:numCache>
                <c:formatCode>General</c:formatCode>
                <c:ptCount val="19"/>
                <c:pt idx="0">
                  <c:v>3.47</c:v>
                </c:pt>
                <c:pt idx="1">
                  <c:v>4.556999999999999</c:v>
                </c:pt>
                <c:pt idx="2">
                  <c:v>5.98</c:v>
                </c:pt>
                <c:pt idx="3">
                  <c:v>10.4</c:v>
                </c:pt>
                <c:pt idx="4">
                  <c:v>15.93</c:v>
                </c:pt>
                <c:pt idx="5">
                  <c:v>26.2</c:v>
                </c:pt>
                <c:pt idx="6">
                  <c:v>52.3</c:v>
                </c:pt>
                <c:pt idx="7">
                  <c:v>101.19</c:v>
                </c:pt>
                <c:pt idx="8">
                  <c:v>151.05</c:v>
                </c:pt>
                <c:pt idx="9">
                  <c:v>201.33</c:v>
                </c:pt>
                <c:pt idx="10">
                  <c:v>404.3</c:v>
                </c:pt>
                <c:pt idx="11">
                  <c:v>604.0</c:v>
                </c:pt>
                <c:pt idx="12">
                  <c:v>807.9</c:v>
                </c:pt>
                <c:pt idx="13">
                  <c:v>970.7</c:v>
                </c:pt>
                <c:pt idx="14">
                  <c:v>1168.9</c:v>
                </c:pt>
                <c:pt idx="15">
                  <c:v>1275.3</c:v>
                </c:pt>
                <c:pt idx="16">
                  <c:v>1282.1</c:v>
                </c:pt>
                <c:pt idx="17">
                  <c:v>1267.8</c:v>
                </c:pt>
                <c:pt idx="18">
                  <c:v>1249.4</c:v>
                </c:pt>
              </c:numCache>
            </c:numRef>
          </c:yVal>
        </c:ser>
        <c:axId val="466345288"/>
        <c:axId val="466160568"/>
      </c:scatterChart>
      <c:valAx>
        <c:axId val="466345288"/>
        <c:scaling>
          <c:logBase val="10.0"/>
          <c:orientation val="minMax"/>
          <c:min val="0.1"/>
        </c:scaling>
        <c:axPos val="b"/>
        <c:minorGridlines/>
        <c:numFmt formatCode="General" sourceLinked="1"/>
        <c:tickLblPos val="nextTo"/>
        <c:crossAx val="466160568"/>
        <c:crossesAt val="0.1"/>
        <c:crossBetween val="midCat"/>
      </c:valAx>
      <c:valAx>
        <c:axId val="466160568"/>
        <c:scaling>
          <c:logBase val="10.0"/>
          <c:orientation val="minMax"/>
          <c:max val="100000.0"/>
          <c:min val="0.1"/>
        </c:scaling>
        <c:axPos val="l"/>
        <c:majorGridlines/>
        <c:minorGridlines/>
        <c:numFmt formatCode="General" sourceLinked="1"/>
        <c:tickLblPos val="nextTo"/>
        <c:crossAx val="466345288"/>
        <c:crossesAt val="0.1"/>
        <c:crossBetween val="midCat"/>
      </c:valAx>
    </c:plotArea>
    <c:plotVisOnly val="1"/>
    <c:dispBlanksAs val="gap"/>
  </c:chart>
  <c:spPr>
    <a:solidFill>
      <a:sysClr val="window" lastClr="FFFFFF"/>
    </a:solidFill>
  </c:spPr>
  <c:externalData r:id="rId2"/>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EC6D84-E17E-664C-AD41-C685E0EC1008}" type="datetimeFigureOut">
              <a:rPr lang="ja-JP" altLang="en-US" smtClean="0"/>
              <a:pPr/>
              <a:t>12.1.19</a:t>
            </a:fld>
            <a:endParaRPr lang="ja-JP" altLang="en-US"/>
          </a:p>
        </p:txBody>
      </p:sp>
      <p:sp>
        <p:nvSpPr>
          <p:cNvPr id="4" name="スライド イメージ プレースホルダ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E866C9-3C87-AE44-8BE8-0ED0CC3A0A76}" type="slidenum">
              <a:rPr lang="ja-JP" altLang="en-US" smtClean="0"/>
              <a:pPr/>
              <a:t>‹#›</a:t>
            </a:fld>
            <a:endParaRPr lang="ja-JP" alt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61632231"/>
      </p:ext>
    </p:extLst>
  </p:cSld>
  <p:clrMap bg1="lt1" tx1="dk1" bg2="lt2" tx2="dk2" accent1="accent1" accent2="accent2" accent3="accent3" accent4="accent4" accent5="accent5" accent6="accent6" hlink="hlink" folHlink="folHlink"/>
  <p:notesStyle>
    <a:lvl1pPr marL="0" algn="l" defTabSz="457133" rtl="0" eaLnBrk="1" latinLnBrk="0" hangingPunct="1">
      <a:defRPr kumimoji="1" sz="1200" kern="1200">
        <a:solidFill>
          <a:schemeClr val="tx1"/>
        </a:solidFill>
        <a:latin typeface="+mn-lt"/>
        <a:ea typeface="+mn-ea"/>
        <a:cs typeface="+mn-cs"/>
      </a:defRPr>
    </a:lvl1pPr>
    <a:lvl2pPr marL="457133" algn="l" defTabSz="457133" rtl="0" eaLnBrk="1" latinLnBrk="0" hangingPunct="1">
      <a:defRPr kumimoji="1" sz="1200" kern="1200">
        <a:solidFill>
          <a:schemeClr val="tx1"/>
        </a:solidFill>
        <a:latin typeface="+mn-lt"/>
        <a:ea typeface="+mn-ea"/>
        <a:cs typeface="+mn-cs"/>
      </a:defRPr>
    </a:lvl2pPr>
    <a:lvl3pPr marL="914268" algn="l" defTabSz="457133" rtl="0" eaLnBrk="1" latinLnBrk="0" hangingPunct="1">
      <a:defRPr kumimoji="1" sz="1200" kern="1200">
        <a:solidFill>
          <a:schemeClr val="tx1"/>
        </a:solidFill>
        <a:latin typeface="+mn-lt"/>
        <a:ea typeface="+mn-ea"/>
        <a:cs typeface="+mn-cs"/>
      </a:defRPr>
    </a:lvl3pPr>
    <a:lvl4pPr marL="1371400" algn="l" defTabSz="457133" rtl="0" eaLnBrk="1" latinLnBrk="0" hangingPunct="1">
      <a:defRPr kumimoji="1" sz="1200" kern="1200">
        <a:solidFill>
          <a:schemeClr val="tx1"/>
        </a:solidFill>
        <a:latin typeface="+mn-lt"/>
        <a:ea typeface="+mn-ea"/>
        <a:cs typeface="+mn-cs"/>
      </a:defRPr>
    </a:lvl4pPr>
    <a:lvl5pPr marL="1828534" algn="l" defTabSz="457133" rtl="0" eaLnBrk="1" latinLnBrk="0" hangingPunct="1">
      <a:defRPr kumimoji="1" sz="1200" kern="1200">
        <a:solidFill>
          <a:schemeClr val="tx1"/>
        </a:solidFill>
        <a:latin typeface="+mn-lt"/>
        <a:ea typeface="+mn-ea"/>
        <a:cs typeface="+mn-cs"/>
      </a:defRPr>
    </a:lvl5pPr>
    <a:lvl6pPr marL="2285665" algn="l" defTabSz="457133" rtl="0" eaLnBrk="1" latinLnBrk="0" hangingPunct="1">
      <a:defRPr kumimoji="1" sz="1200" kern="1200">
        <a:solidFill>
          <a:schemeClr val="tx1"/>
        </a:solidFill>
        <a:latin typeface="+mn-lt"/>
        <a:ea typeface="+mn-ea"/>
        <a:cs typeface="+mn-cs"/>
      </a:defRPr>
    </a:lvl6pPr>
    <a:lvl7pPr marL="2742804" algn="l" defTabSz="457133" rtl="0" eaLnBrk="1" latinLnBrk="0" hangingPunct="1">
      <a:defRPr kumimoji="1" sz="1200" kern="1200">
        <a:solidFill>
          <a:schemeClr val="tx1"/>
        </a:solidFill>
        <a:latin typeface="+mn-lt"/>
        <a:ea typeface="+mn-ea"/>
        <a:cs typeface="+mn-cs"/>
      </a:defRPr>
    </a:lvl7pPr>
    <a:lvl8pPr marL="3199935" algn="l" defTabSz="457133" rtl="0" eaLnBrk="1" latinLnBrk="0" hangingPunct="1">
      <a:defRPr kumimoji="1" sz="1200" kern="1200">
        <a:solidFill>
          <a:schemeClr val="tx1"/>
        </a:solidFill>
        <a:latin typeface="+mn-lt"/>
        <a:ea typeface="+mn-ea"/>
        <a:cs typeface="+mn-cs"/>
      </a:defRPr>
    </a:lvl8pPr>
    <a:lvl9pPr marL="3657068" algn="l" defTabSz="457133"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A1AF7DDA-64AA-2742-99EE-19854B08D729}" type="slidenum">
              <a:rPr lang="en-US" altLang="ja-JP" smtClean="0"/>
              <a:pPr/>
              <a:t>16</a:t>
            </a:fld>
            <a:endParaRPr lang="en-US" altLang="ja-JP" smtClean="0"/>
          </a:p>
        </p:txBody>
      </p:sp>
      <p:sp>
        <p:nvSpPr>
          <p:cNvPr id="33795" name="Rectangle 2"/>
          <p:cNvSpPr>
            <a:spLocks noGrp="1" noRot="1" noChangeAspect="1" noChangeArrowheads="1" noTextEdit="1"/>
          </p:cNvSpPr>
          <p:nvPr>
            <p:ph type="sldImg"/>
          </p:nvPr>
        </p:nvSpPr>
        <p:spPr>
          <a:xfrm>
            <a:off x="1000125" y="679450"/>
            <a:ext cx="4918075" cy="3405188"/>
          </a:xfrm>
          <a:ln/>
        </p:spPr>
      </p:sp>
      <p:sp>
        <p:nvSpPr>
          <p:cNvPr id="33796" name="Rectangle 3"/>
          <p:cNvSpPr>
            <a:spLocks noGrp="1" noChangeArrowheads="1"/>
          </p:cNvSpPr>
          <p:nvPr>
            <p:ph type="body" idx="1"/>
          </p:nvPr>
        </p:nvSpPr>
        <p:spPr>
          <a:xfrm>
            <a:off x="882765" y="4356435"/>
            <a:ext cx="5078866" cy="4085723"/>
          </a:xfrm>
          <a:noFill/>
          <a:ln/>
        </p:spPr>
        <p:txBody>
          <a:bodyPr/>
          <a:lstStyle/>
          <a:p>
            <a:pPr eaLnBrk="1" hangingPunct="1"/>
            <a:endParaRPr lang="en-US" altLang="ja-JP"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52500" y="685800"/>
            <a:ext cx="4953000" cy="3429000"/>
          </a:xfrm>
        </p:spPr>
      </p:sp>
      <p:sp>
        <p:nvSpPr>
          <p:cNvPr id="3" name="ノート プレースホルダ 2"/>
          <p:cNvSpPr>
            <a:spLocks noGrp="1"/>
          </p:cNvSpPr>
          <p:nvPr>
            <p:ph type="body" idx="1"/>
          </p:nvPr>
        </p:nvSpPr>
        <p:spPr/>
        <p:txBody>
          <a:bodyPr>
            <a:normAutofit/>
          </a:bodyPr>
          <a:lstStyle/>
          <a:p>
            <a:r>
              <a:rPr lang="en-US" altLang="ja-JP" dirty="0" smtClean="0"/>
              <a:t>This is a big vacuum</a:t>
            </a:r>
            <a:r>
              <a:rPr lang="en-US" altLang="ja-JP" baseline="0" dirty="0" smtClean="0"/>
              <a:t> chamber for spattering of mirror coating.</a:t>
            </a:r>
          </a:p>
          <a:p>
            <a:r>
              <a:rPr lang="en-US" altLang="ja-JP" baseline="0" dirty="0" smtClean="0"/>
              <a:t>We can make the mirrors up to 2m flat to flat Hex size.</a:t>
            </a:r>
          </a:p>
          <a:p>
            <a:r>
              <a:rPr lang="en-US" altLang="ja-JP" baseline="0" dirty="0" smtClean="0"/>
              <a:t>This is the side of vacuum pumps.</a:t>
            </a:r>
            <a:endParaRPr lang="ja-JP" altLang="en-US" dirty="0"/>
          </a:p>
        </p:txBody>
      </p:sp>
      <p:sp>
        <p:nvSpPr>
          <p:cNvPr id="4" name="スライド番号プレースホルダ 3"/>
          <p:cNvSpPr>
            <a:spLocks noGrp="1"/>
          </p:cNvSpPr>
          <p:nvPr>
            <p:ph type="sldNum" sz="quarter" idx="10"/>
          </p:nvPr>
        </p:nvSpPr>
        <p:spPr/>
        <p:txBody>
          <a:bodyPr/>
          <a:lstStyle/>
          <a:p>
            <a:fld id="{C7334E58-7E16-45F2-AAD1-7577083F5222}" type="slidenum">
              <a:rPr lang="en-US" altLang="ja-JP" smtClean="0"/>
              <a:pPr/>
              <a:t>40</a:t>
            </a:fld>
            <a:endParaRPr lang="en-US" altLang="ja-JP"/>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33"/>
            <a:ext cx="84201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485906" y="3886200"/>
            <a:ext cx="6934200" cy="1752600"/>
          </a:xfrm>
        </p:spPr>
        <p:txBody>
          <a:bodyPr/>
          <a:lstStyle>
            <a:lvl1pPr marL="0" indent="0" algn="ctr">
              <a:buNone/>
              <a:defRPr>
                <a:solidFill>
                  <a:schemeClr val="tx1">
                    <a:tint val="75000"/>
                  </a:schemeClr>
                </a:solidFill>
              </a:defRPr>
            </a:lvl1pPr>
            <a:lvl2pPr marL="457107" indent="0" algn="ctr">
              <a:buNone/>
              <a:defRPr>
                <a:solidFill>
                  <a:schemeClr val="tx1">
                    <a:tint val="75000"/>
                  </a:schemeClr>
                </a:solidFill>
              </a:defRPr>
            </a:lvl2pPr>
            <a:lvl3pPr marL="914215" indent="0" algn="ctr">
              <a:buNone/>
              <a:defRPr>
                <a:solidFill>
                  <a:schemeClr val="tx1">
                    <a:tint val="75000"/>
                  </a:schemeClr>
                </a:solidFill>
              </a:defRPr>
            </a:lvl3pPr>
            <a:lvl4pPr marL="1371321" indent="0" algn="ctr">
              <a:buNone/>
              <a:defRPr>
                <a:solidFill>
                  <a:schemeClr val="tx1">
                    <a:tint val="75000"/>
                  </a:schemeClr>
                </a:solidFill>
              </a:defRPr>
            </a:lvl4pPr>
            <a:lvl5pPr marL="1828428" indent="0" algn="ctr">
              <a:buNone/>
              <a:defRPr>
                <a:solidFill>
                  <a:schemeClr val="tx1">
                    <a:tint val="75000"/>
                  </a:schemeClr>
                </a:solidFill>
              </a:defRPr>
            </a:lvl5pPr>
            <a:lvl6pPr marL="2285532" indent="0" algn="ctr">
              <a:buNone/>
              <a:defRPr>
                <a:solidFill>
                  <a:schemeClr val="tx1">
                    <a:tint val="75000"/>
                  </a:schemeClr>
                </a:solidFill>
              </a:defRPr>
            </a:lvl6pPr>
            <a:lvl7pPr marL="2742646" indent="0" algn="ctr">
              <a:buNone/>
              <a:defRPr>
                <a:solidFill>
                  <a:schemeClr val="tx1">
                    <a:tint val="75000"/>
                  </a:schemeClr>
                </a:solidFill>
              </a:defRPr>
            </a:lvl7pPr>
            <a:lvl8pPr marL="3199749" indent="0" algn="ctr">
              <a:buNone/>
              <a:defRPr>
                <a:solidFill>
                  <a:schemeClr val="tx1">
                    <a:tint val="75000"/>
                  </a:schemeClr>
                </a:solidFill>
              </a:defRPr>
            </a:lvl8pPr>
            <a:lvl9pPr marL="3656856"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p>
            <a:fld id="{652CE9FF-CD88-ED48-80C7-CD1A69F415CA}" type="datetimeFigureOut">
              <a:rPr lang="ja-JP" altLang="en-US" smtClean="0"/>
              <a:pPr/>
              <a:t>12.1.19</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90CFAFE4-5B33-F64D-BC88-DD5620A7FAD3}" type="slidenum">
              <a:rPr lang="ja-JP" altLang="en-US" smtClean="0"/>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652CE9FF-CD88-ED48-80C7-CD1A69F415CA}" type="datetimeFigureOut">
              <a:rPr lang="ja-JP" altLang="en-US" smtClean="0"/>
              <a:pPr/>
              <a:t>12.1.19</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90CFAFE4-5B33-F64D-BC88-DD5620A7FAD3}" type="slidenum">
              <a:rPr lang="ja-JP" altLang="en-US" smtClean="0"/>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95303" y="274639"/>
            <a:ext cx="652145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652CE9FF-CD88-ED48-80C7-CD1A69F415CA}" type="datetimeFigureOut">
              <a:rPr lang="ja-JP" altLang="en-US" smtClean="0"/>
              <a:pPr/>
              <a:t>12.1.19</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90CFAFE4-5B33-F64D-BC88-DD5620A7FAD3}" type="slidenum">
              <a:rPr lang="ja-JP" altLang="en-US" smtClean="0"/>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652CE9FF-CD88-ED48-80C7-CD1A69F415CA}" type="datetimeFigureOut">
              <a:rPr lang="ja-JP" altLang="en-US" smtClean="0"/>
              <a:pPr/>
              <a:t>12.1.19</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90CFAFE4-5B33-F64D-BC88-DD5620A7FAD3}" type="slidenum">
              <a:rPr lang="ja-JP" altLang="en-US" smtClean="0"/>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82506" y="2906720"/>
            <a:ext cx="8420100" cy="1500187"/>
          </a:xfrm>
        </p:spPr>
        <p:txBody>
          <a:bodyPr anchor="b"/>
          <a:lstStyle>
            <a:lvl1pPr marL="0" indent="0">
              <a:buNone/>
              <a:defRPr sz="2000">
                <a:solidFill>
                  <a:schemeClr val="tx1">
                    <a:tint val="75000"/>
                  </a:schemeClr>
                </a:solidFill>
              </a:defRPr>
            </a:lvl1pPr>
            <a:lvl2pPr marL="457107" indent="0">
              <a:buNone/>
              <a:defRPr sz="1800">
                <a:solidFill>
                  <a:schemeClr val="tx1">
                    <a:tint val="75000"/>
                  </a:schemeClr>
                </a:solidFill>
              </a:defRPr>
            </a:lvl2pPr>
            <a:lvl3pPr marL="914215" indent="0">
              <a:buNone/>
              <a:defRPr sz="1600">
                <a:solidFill>
                  <a:schemeClr val="tx1">
                    <a:tint val="75000"/>
                  </a:schemeClr>
                </a:solidFill>
              </a:defRPr>
            </a:lvl3pPr>
            <a:lvl4pPr marL="1371321" indent="0">
              <a:buNone/>
              <a:defRPr sz="1400">
                <a:solidFill>
                  <a:schemeClr val="tx1">
                    <a:tint val="75000"/>
                  </a:schemeClr>
                </a:solidFill>
              </a:defRPr>
            </a:lvl4pPr>
            <a:lvl5pPr marL="1828428" indent="0">
              <a:buNone/>
              <a:defRPr sz="1400">
                <a:solidFill>
                  <a:schemeClr val="tx1">
                    <a:tint val="75000"/>
                  </a:schemeClr>
                </a:solidFill>
              </a:defRPr>
            </a:lvl5pPr>
            <a:lvl6pPr marL="2285532" indent="0">
              <a:buNone/>
              <a:defRPr sz="1400">
                <a:solidFill>
                  <a:schemeClr val="tx1">
                    <a:tint val="75000"/>
                  </a:schemeClr>
                </a:solidFill>
              </a:defRPr>
            </a:lvl6pPr>
            <a:lvl7pPr marL="2742646" indent="0">
              <a:buNone/>
              <a:defRPr sz="1400">
                <a:solidFill>
                  <a:schemeClr val="tx1">
                    <a:tint val="75000"/>
                  </a:schemeClr>
                </a:solidFill>
              </a:defRPr>
            </a:lvl7pPr>
            <a:lvl8pPr marL="3199749" indent="0">
              <a:buNone/>
              <a:defRPr sz="1400">
                <a:solidFill>
                  <a:schemeClr val="tx1">
                    <a:tint val="75000"/>
                  </a:schemeClr>
                </a:solidFill>
              </a:defRPr>
            </a:lvl8pPr>
            <a:lvl9pPr marL="3656856"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fld id="{652CE9FF-CD88-ED48-80C7-CD1A69F415CA}" type="datetimeFigureOut">
              <a:rPr lang="ja-JP" altLang="en-US" smtClean="0"/>
              <a:pPr/>
              <a:t>12.1.19</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90CFAFE4-5B33-F64D-BC88-DD5620A7FAD3}" type="slidenum">
              <a:rPr lang="ja-JP" altLang="en-US" smtClean="0"/>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95301" y="1600208"/>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35550" y="1600208"/>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p>
            <a:fld id="{652CE9FF-CD88-ED48-80C7-CD1A69F415CA}" type="datetimeFigureOut">
              <a:rPr lang="ja-JP" altLang="en-US" smtClean="0"/>
              <a:pPr/>
              <a:t>12.1.19</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90CFAFE4-5B33-F64D-BC88-DD5620A7FAD3}" type="slidenum">
              <a:rPr lang="ja-JP" altLang="en-US" smtClean="0"/>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95301" y="1535116"/>
            <a:ext cx="4376870" cy="639762"/>
          </a:xfrm>
        </p:spPr>
        <p:txBody>
          <a:bodyPr anchor="b"/>
          <a:lstStyle>
            <a:lvl1pPr marL="0" indent="0">
              <a:buNone/>
              <a:defRPr sz="2400" b="1"/>
            </a:lvl1pPr>
            <a:lvl2pPr marL="457107" indent="0">
              <a:buNone/>
              <a:defRPr sz="2000" b="1"/>
            </a:lvl2pPr>
            <a:lvl3pPr marL="914215" indent="0">
              <a:buNone/>
              <a:defRPr sz="1800" b="1"/>
            </a:lvl3pPr>
            <a:lvl4pPr marL="1371321" indent="0">
              <a:buNone/>
              <a:defRPr sz="1600" b="1"/>
            </a:lvl4pPr>
            <a:lvl5pPr marL="1828428" indent="0">
              <a:buNone/>
              <a:defRPr sz="1600" b="1"/>
            </a:lvl5pPr>
            <a:lvl6pPr marL="2285532" indent="0">
              <a:buNone/>
              <a:defRPr sz="1600" b="1"/>
            </a:lvl6pPr>
            <a:lvl7pPr marL="2742646" indent="0">
              <a:buNone/>
              <a:defRPr sz="1600" b="1"/>
            </a:lvl7pPr>
            <a:lvl8pPr marL="3199749" indent="0">
              <a:buNone/>
              <a:defRPr sz="1600" b="1"/>
            </a:lvl8pPr>
            <a:lvl9pPr marL="3656856"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95301" y="2174879"/>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032111" y="1535116"/>
            <a:ext cx="4378590" cy="639762"/>
          </a:xfrm>
        </p:spPr>
        <p:txBody>
          <a:bodyPr anchor="b"/>
          <a:lstStyle>
            <a:lvl1pPr marL="0" indent="0">
              <a:buNone/>
              <a:defRPr sz="2400" b="1"/>
            </a:lvl1pPr>
            <a:lvl2pPr marL="457107" indent="0">
              <a:buNone/>
              <a:defRPr sz="2000" b="1"/>
            </a:lvl2pPr>
            <a:lvl3pPr marL="914215" indent="0">
              <a:buNone/>
              <a:defRPr sz="1800" b="1"/>
            </a:lvl3pPr>
            <a:lvl4pPr marL="1371321" indent="0">
              <a:buNone/>
              <a:defRPr sz="1600" b="1"/>
            </a:lvl4pPr>
            <a:lvl5pPr marL="1828428" indent="0">
              <a:buNone/>
              <a:defRPr sz="1600" b="1"/>
            </a:lvl5pPr>
            <a:lvl6pPr marL="2285532" indent="0">
              <a:buNone/>
              <a:defRPr sz="1600" b="1"/>
            </a:lvl6pPr>
            <a:lvl7pPr marL="2742646" indent="0">
              <a:buNone/>
              <a:defRPr sz="1600" b="1"/>
            </a:lvl7pPr>
            <a:lvl8pPr marL="3199749" indent="0">
              <a:buNone/>
              <a:defRPr sz="1600" b="1"/>
            </a:lvl8pPr>
            <a:lvl9pPr marL="3656856"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032111" y="2174879"/>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p>
            <a:fld id="{652CE9FF-CD88-ED48-80C7-CD1A69F415CA}" type="datetimeFigureOut">
              <a:rPr lang="ja-JP" altLang="en-US" smtClean="0"/>
              <a:pPr/>
              <a:t>12.1.19</a:t>
            </a:fld>
            <a:endParaRPr lang="ja-JP" altLang="en-US"/>
          </a:p>
        </p:txBody>
      </p:sp>
      <p:sp>
        <p:nvSpPr>
          <p:cNvPr id="8" name="フッター プレースホルダ 7"/>
          <p:cNvSpPr>
            <a:spLocks noGrp="1"/>
          </p:cNvSpPr>
          <p:nvPr>
            <p:ph type="ftr" sz="quarter" idx="11"/>
          </p:nvPr>
        </p:nvSpPr>
        <p:spPr/>
        <p:txBody>
          <a:bodyPr/>
          <a:lstStyle/>
          <a:p>
            <a:endParaRPr lang="ja-JP" altLang="en-US"/>
          </a:p>
        </p:txBody>
      </p:sp>
      <p:sp>
        <p:nvSpPr>
          <p:cNvPr id="9" name="スライド番号プレースホルダ 8"/>
          <p:cNvSpPr>
            <a:spLocks noGrp="1"/>
          </p:cNvSpPr>
          <p:nvPr>
            <p:ph type="sldNum" sz="quarter" idx="12"/>
          </p:nvPr>
        </p:nvSpPr>
        <p:spPr/>
        <p:txBody>
          <a:bodyPr/>
          <a:lstStyle/>
          <a:p>
            <a:fld id="{90CFAFE4-5B33-F64D-BC88-DD5620A7FAD3}" type="slidenum">
              <a:rPr lang="ja-JP" altLang="en-US" smtClean="0"/>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p>
            <a:fld id="{652CE9FF-CD88-ED48-80C7-CD1A69F415CA}" type="datetimeFigureOut">
              <a:rPr lang="ja-JP" altLang="en-US" smtClean="0"/>
              <a:pPr/>
              <a:t>12.1.19</a:t>
            </a:fld>
            <a:endParaRPr lang="ja-JP" altLang="en-US"/>
          </a:p>
        </p:txBody>
      </p:sp>
      <p:sp>
        <p:nvSpPr>
          <p:cNvPr id="4" name="フッター プレースホルダ 3"/>
          <p:cNvSpPr>
            <a:spLocks noGrp="1"/>
          </p:cNvSpPr>
          <p:nvPr>
            <p:ph type="ftr" sz="quarter" idx="11"/>
          </p:nvPr>
        </p:nvSpPr>
        <p:spPr/>
        <p:txBody>
          <a:bodyPr/>
          <a:lstStyle/>
          <a:p>
            <a:endParaRPr lang="ja-JP" altLang="en-US"/>
          </a:p>
        </p:txBody>
      </p:sp>
      <p:sp>
        <p:nvSpPr>
          <p:cNvPr id="5" name="スライド番号プレースホルダ 4"/>
          <p:cNvSpPr>
            <a:spLocks noGrp="1"/>
          </p:cNvSpPr>
          <p:nvPr>
            <p:ph type="sldNum" sz="quarter" idx="12"/>
          </p:nvPr>
        </p:nvSpPr>
        <p:spPr/>
        <p:txBody>
          <a:bodyPr/>
          <a:lstStyle/>
          <a:p>
            <a:fld id="{90CFAFE4-5B33-F64D-BC88-DD5620A7FAD3}" type="slidenum">
              <a:rPr lang="ja-JP" altLang="en-US" smtClean="0"/>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652CE9FF-CD88-ED48-80C7-CD1A69F415CA}" type="datetimeFigureOut">
              <a:rPr lang="ja-JP" altLang="en-US" smtClean="0"/>
              <a:pPr/>
              <a:t>12.1.19</a:t>
            </a:fld>
            <a:endParaRPr lang="ja-JP" altLang="en-US"/>
          </a:p>
        </p:txBody>
      </p:sp>
      <p:sp>
        <p:nvSpPr>
          <p:cNvPr id="3" name="フッター プレースホルダ 2"/>
          <p:cNvSpPr>
            <a:spLocks noGrp="1"/>
          </p:cNvSpPr>
          <p:nvPr>
            <p:ph type="ftr" sz="quarter" idx="11"/>
          </p:nvPr>
        </p:nvSpPr>
        <p:spPr/>
        <p:txBody>
          <a:bodyPr/>
          <a:lstStyle/>
          <a:p>
            <a:endParaRPr lang="ja-JP" altLang="en-US"/>
          </a:p>
        </p:txBody>
      </p:sp>
      <p:sp>
        <p:nvSpPr>
          <p:cNvPr id="4" name="スライド番号プレースホルダ 3"/>
          <p:cNvSpPr>
            <a:spLocks noGrp="1"/>
          </p:cNvSpPr>
          <p:nvPr>
            <p:ph type="sldNum" sz="quarter" idx="12"/>
          </p:nvPr>
        </p:nvSpPr>
        <p:spPr/>
        <p:txBody>
          <a:bodyPr/>
          <a:lstStyle/>
          <a:p>
            <a:fld id="{90CFAFE4-5B33-F64D-BC88-DD5620A7FAD3}" type="slidenum">
              <a:rPr lang="ja-JP" altLang="en-US" smtClean="0"/>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4" y="273050"/>
            <a:ext cx="3259006"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872978" y="273058"/>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95304" y="1435101"/>
            <a:ext cx="3259006" cy="4691063"/>
          </a:xfrm>
        </p:spPr>
        <p:txBody>
          <a:bodyPr/>
          <a:lstStyle>
            <a:lvl1pPr marL="0" indent="0">
              <a:buNone/>
              <a:defRPr sz="1400"/>
            </a:lvl1pPr>
            <a:lvl2pPr marL="457107" indent="0">
              <a:buNone/>
              <a:defRPr sz="1200"/>
            </a:lvl2pPr>
            <a:lvl3pPr marL="914215" indent="0">
              <a:buNone/>
              <a:defRPr sz="1000"/>
            </a:lvl3pPr>
            <a:lvl4pPr marL="1371321" indent="0">
              <a:buNone/>
              <a:defRPr sz="900"/>
            </a:lvl4pPr>
            <a:lvl5pPr marL="1828428" indent="0">
              <a:buNone/>
              <a:defRPr sz="900"/>
            </a:lvl5pPr>
            <a:lvl6pPr marL="2285532" indent="0">
              <a:buNone/>
              <a:defRPr sz="900"/>
            </a:lvl6pPr>
            <a:lvl7pPr marL="2742646" indent="0">
              <a:buNone/>
              <a:defRPr sz="900"/>
            </a:lvl7pPr>
            <a:lvl8pPr marL="3199749" indent="0">
              <a:buNone/>
              <a:defRPr sz="900"/>
            </a:lvl8pPr>
            <a:lvl9pPr marL="3656856"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652CE9FF-CD88-ED48-80C7-CD1A69F415CA}" type="datetimeFigureOut">
              <a:rPr lang="ja-JP" altLang="en-US" smtClean="0"/>
              <a:pPr/>
              <a:t>12.1.19</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90CFAFE4-5B33-F64D-BC88-DD5620A7FAD3}" type="slidenum">
              <a:rPr lang="ja-JP" altLang="en-US" smtClean="0"/>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107" indent="0">
              <a:buNone/>
              <a:defRPr sz="2800"/>
            </a:lvl2pPr>
            <a:lvl3pPr marL="914215" indent="0">
              <a:buNone/>
              <a:defRPr sz="2400"/>
            </a:lvl3pPr>
            <a:lvl4pPr marL="1371321" indent="0">
              <a:buNone/>
              <a:defRPr sz="2000"/>
            </a:lvl4pPr>
            <a:lvl5pPr marL="1828428" indent="0">
              <a:buNone/>
              <a:defRPr sz="2000"/>
            </a:lvl5pPr>
            <a:lvl6pPr marL="2285532" indent="0">
              <a:buNone/>
              <a:defRPr sz="2000"/>
            </a:lvl6pPr>
            <a:lvl7pPr marL="2742646" indent="0">
              <a:buNone/>
              <a:defRPr sz="2000"/>
            </a:lvl7pPr>
            <a:lvl8pPr marL="3199749" indent="0">
              <a:buNone/>
              <a:defRPr sz="2000"/>
            </a:lvl8pPr>
            <a:lvl9pPr marL="3656856" indent="0">
              <a:buNone/>
              <a:defRPr sz="2000"/>
            </a:lvl9pPr>
          </a:lstStyle>
          <a:p>
            <a:endParaRPr lang="ja-JP" altLang="en-US"/>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107" indent="0">
              <a:buNone/>
              <a:defRPr sz="1200"/>
            </a:lvl2pPr>
            <a:lvl3pPr marL="914215" indent="0">
              <a:buNone/>
              <a:defRPr sz="1000"/>
            </a:lvl3pPr>
            <a:lvl4pPr marL="1371321" indent="0">
              <a:buNone/>
              <a:defRPr sz="900"/>
            </a:lvl4pPr>
            <a:lvl5pPr marL="1828428" indent="0">
              <a:buNone/>
              <a:defRPr sz="900"/>
            </a:lvl5pPr>
            <a:lvl6pPr marL="2285532" indent="0">
              <a:buNone/>
              <a:defRPr sz="900"/>
            </a:lvl6pPr>
            <a:lvl7pPr marL="2742646" indent="0">
              <a:buNone/>
              <a:defRPr sz="900"/>
            </a:lvl7pPr>
            <a:lvl8pPr marL="3199749" indent="0">
              <a:buNone/>
              <a:defRPr sz="900"/>
            </a:lvl8pPr>
            <a:lvl9pPr marL="3656856"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652CE9FF-CD88-ED48-80C7-CD1A69F415CA}" type="datetimeFigureOut">
              <a:rPr lang="ja-JP" altLang="en-US" smtClean="0"/>
              <a:pPr/>
              <a:t>12.1.19</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90CFAFE4-5B33-F64D-BC88-DD5620A7FAD3}" type="slidenum">
              <a:rPr lang="ja-JP" altLang="en-US" smtClean="0"/>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chemeClr val="bg1">
                <a:lumMod val="95000"/>
              </a:schemeClr>
            </a:gs>
            <a:gs pos="100000">
              <a:schemeClr val="bg1">
                <a:lumMod val="65000"/>
              </a:schemeClr>
            </a:gs>
          </a:gsLst>
          <a:lin ang="5400000" scaled="0"/>
          <a:tileRect/>
        </a:grad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95300" y="274641"/>
            <a:ext cx="8915400" cy="1143000"/>
          </a:xfrm>
          <a:prstGeom prst="rect">
            <a:avLst/>
          </a:prstGeom>
        </p:spPr>
        <p:txBody>
          <a:bodyPr vert="horz" lIns="91422" tIns="45712" rIns="91422" bIns="45712" rtlCol="0" anchor="ctr">
            <a:normAutofit/>
          </a:body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95300" y="1600208"/>
            <a:ext cx="8915400" cy="4525963"/>
          </a:xfrm>
          <a:prstGeom prst="rect">
            <a:avLst/>
          </a:prstGeom>
        </p:spPr>
        <p:txBody>
          <a:bodyPr vert="horz" lIns="91422" tIns="45712" rIns="91422" bIns="45712"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2"/>
          </p:nvPr>
        </p:nvSpPr>
        <p:spPr>
          <a:xfrm>
            <a:off x="495300" y="6356351"/>
            <a:ext cx="2311400" cy="365125"/>
          </a:xfrm>
          <a:prstGeom prst="rect">
            <a:avLst/>
          </a:prstGeom>
        </p:spPr>
        <p:txBody>
          <a:bodyPr vert="horz" lIns="91422" tIns="45712" rIns="91422" bIns="45712" rtlCol="0" anchor="ctr"/>
          <a:lstStyle>
            <a:lvl1pPr algn="l">
              <a:defRPr sz="1200">
                <a:solidFill>
                  <a:schemeClr val="tx1">
                    <a:tint val="75000"/>
                  </a:schemeClr>
                </a:solidFill>
              </a:defRPr>
            </a:lvl1pPr>
          </a:lstStyle>
          <a:p>
            <a:fld id="{652CE9FF-CD88-ED48-80C7-CD1A69F415CA}" type="datetimeFigureOut">
              <a:rPr lang="ja-JP" altLang="en-US" smtClean="0"/>
              <a:pPr/>
              <a:t>12.1.19</a:t>
            </a:fld>
            <a:endParaRPr lang="ja-JP" altLang="en-US"/>
          </a:p>
        </p:txBody>
      </p:sp>
      <p:sp>
        <p:nvSpPr>
          <p:cNvPr id="5" name="フッター プレースホルダ 4"/>
          <p:cNvSpPr>
            <a:spLocks noGrp="1"/>
          </p:cNvSpPr>
          <p:nvPr>
            <p:ph type="ftr" sz="quarter" idx="3"/>
          </p:nvPr>
        </p:nvSpPr>
        <p:spPr>
          <a:xfrm>
            <a:off x="3384556" y="6356351"/>
            <a:ext cx="3136900" cy="365125"/>
          </a:xfrm>
          <a:prstGeom prst="rect">
            <a:avLst/>
          </a:prstGeom>
        </p:spPr>
        <p:txBody>
          <a:bodyPr vert="horz" lIns="91422" tIns="45712" rIns="91422" bIns="45712" rtlCol="0" anchor="ctr"/>
          <a:lstStyle>
            <a:lvl1pPr algn="ctr">
              <a:defRPr sz="1200">
                <a:solidFill>
                  <a:schemeClr val="tx1">
                    <a:tint val="75000"/>
                  </a:schemeClr>
                </a:solidFill>
              </a:defRPr>
            </a:lvl1pPr>
          </a:lstStyle>
          <a:p>
            <a:endParaRPr lang="ja-JP" altLang="en-US"/>
          </a:p>
        </p:txBody>
      </p:sp>
      <p:sp>
        <p:nvSpPr>
          <p:cNvPr id="6" name="スライド番号プレースホルダ 5"/>
          <p:cNvSpPr>
            <a:spLocks noGrp="1"/>
          </p:cNvSpPr>
          <p:nvPr>
            <p:ph type="sldNum" sz="quarter" idx="4"/>
          </p:nvPr>
        </p:nvSpPr>
        <p:spPr>
          <a:xfrm>
            <a:off x="7099300" y="6356351"/>
            <a:ext cx="2311400" cy="365125"/>
          </a:xfrm>
          <a:prstGeom prst="rect">
            <a:avLst/>
          </a:prstGeom>
        </p:spPr>
        <p:txBody>
          <a:bodyPr vert="horz" lIns="91422" tIns="45712" rIns="91422" bIns="45712" rtlCol="0" anchor="ctr"/>
          <a:lstStyle>
            <a:lvl1pPr algn="r">
              <a:defRPr sz="1200">
                <a:solidFill>
                  <a:schemeClr val="tx1">
                    <a:tint val="75000"/>
                  </a:schemeClr>
                </a:solidFill>
              </a:defRPr>
            </a:lvl1pPr>
          </a:lstStyle>
          <a:p>
            <a:fld id="{90CFAFE4-5B33-F64D-BC88-DD5620A7FAD3}"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107" rtl="0" eaLnBrk="1" latinLnBrk="0" hangingPunct="1">
        <a:spcBef>
          <a:spcPct val="0"/>
        </a:spcBef>
        <a:buNone/>
        <a:defRPr kumimoji="1" sz="4400" kern="1200">
          <a:solidFill>
            <a:schemeClr val="tx1"/>
          </a:solidFill>
          <a:latin typeface="+mj-lt"/>
          <a:ea typeface="+mj-ea"/>
          <a:cs typeface="+mj-cs"/>
        </a:defRPr>
      </a:lvl1pPr>
    </p:titleStyle>
    <p:bodyStyle>
      <a:lvl1pPr marL="342830" indent="-342830" algn="l" defTabSz="457107" rtl="0" eaLnBrk="1" latinLnBrk="0" hangingPunct="1">
        <a:spcBef>
          <a:spcPct val="20000"/>
        </a:spcBef>
        <a:buFont typeface="Arial"/>
        <a:buChar char="•"/>
        <a:defRPr kumimoji="1" sz="3200" kern="1200">
          <a:solidFill>
            <a:schemeClr val="tx1"/>
          </a:solidFill>
          <a:latin typeface="+mn-lt"/>
          <a:ea typeface="+mn-ea"/>
          <a:cs typeface="+mn-cs"/>
        </a:defRPr>
      </a:lvl1pPr>
      <a:lvl2pPr marL="742798" indent="-285692" algn="l" defTabSz="457107" rtl="0" eaLnBrk="1" latinLnBrk="0" hangingPunct="1">
        <a:spcBef>
          <a:spcPct val="20000"/>
        </a:spcBef>
        <a:buFont typeface="Arial"/>
        <a:buChar char="–"/>
        <a:defRPr kumimoji="1" sz="2800" kern="1200">
          <a:solidFill>
            <a:schemeClr val="tx1"/>
          </a:solidFill>
          <a:latin typeface="+mn-lt"/>
          <a:ea typeface="+mn-ea"/>
          <a:cs typeface="+mn-cs"/>
        </a:defRPr>
      </a:lvl2pPr>
      <a:lvl3pPr marL="1142766" indent="-228554" algn="l" defTabSz="457107" rtl="0" eaLnBrk="1" latinLnBrk="0" hangingPunct="1">
        <a:spcBef>
          <a:spcPct val="20000"/>
        </a:spcBef>
        <a:buFont typeface="Arial"/>
        <a:buChar char="•"/>
        <a:defRPr kumimoji="1" sz="2400" kern="1200">
          <a:solidFill>
            <a:schemeClr val="tx1"/>
          </a:solidFill>
          <a:latin typeface="+mn-lt"/>
          <a:ea typeface="+mn-ea"/>
          <a:cs typeface="+mn-cs"/>
        </a:defRPr>
      </a:lvl3pPr>
      <a:lvl4pPr marL="1599875" indent="-228554" algn="l" defTabSz="457107" rtl="0" eaLnBrk="1" latinLnBrk="0" hangingPunct="1">
        <a:spcBef>
          <a:spcPct val="20000"/>
        </a:spcBef>
        <a:buFont typeface="Arial"/>
        <a:buChar char="–"/>
        <a:defRPr kumimoji="1" sz="2000" kern="1200">
          <a:solidFill>
            <a:schemeClr val="tx1"/>
          </a:solidFill>
          <a:latin typeface="+mn-lt"/>
          <a:ea typeface="+mn-ea"/>
          <a:cs typeface="+mn-cs"/>
        </a:defRPr>
      </a:lvl4pPr>
      <a:lvl5pPr marL="2056980" indent="-228554" algn="l" defTabSz="457107" rtl="0" eaLnBrk="1" latinLnBrk="0" hangingPunct="1">
        <a:spcBef>
          <a:spcPct val="20000"/>
        </a:spcBef>
        <a:buFont typeface="Arial"/>
        <a:buChar char="»"/>
        <a:defRPr kumimoji="1" sz="2000" kern="1200">
          <a:solidFill>
            <a:schemeClr val="tx1"/>
          </a:solidFill>
          <a:latin typeface="+mn-lt"/>
          <a:ea typeface="+mn-ea"/>
          <a:cs typeface="+mn-cs"/>
        </a:defRPr>
      </a:lvl5pPr>
      <a:lvl6pPr marL="2514089" indent="-228554" algn="l" defTabSz="457107" rtl="0" eaLnBrk="1" latinLnBrk="0" hangingPunct="1">
        <a:spcBef>
          <a:spcPct val="20000"/>
        </a:spcBef>
        <a:buFont typeface="Arial"/>
        <a:buChar char="•"/>
        <a:defRPr kumimoji="1" sz="2000" kern="1200">
          <a:solidFill>
            <a:schemeClr val="tx1"/>
          </a:solidFill>
          <a:latin typeface="+mn-lt"/>
          <a:ea typeface="+mn-ea"/>
          <a:cs typeface="+mn-cs"/>
        </a:defRPr>
      </a:lvl6pPr>
      <a:lvl7pPr marL="2971196" indent="-228554" algn="l" defTabSz="457107" rtl="0" eaLnBrk="1" latinLnBrk="0" hangingPunct="1">
        <a:spcBef>
          <a:spcPct val="20000"/>
        </a:spcBef>
        <a:buFont typeface="Arial"/>
        <a:buChar char="•"/>
        <a:defRPr kumimoji="1" sz="2000" kern="1200">
          <a:solidFill>
            <a:schemeClr val="tx1"/>
          </a:solidFill>
          <a:latin typeface="+mn-lt"/>
          <a:ea typeface="+mn-ea"/>
          <a:cs typeface="+mn-cs"/>
        </a:defRPr>
      </a:lvl7pPr>
      <a:lvl8pPr marL="3428302" indent="-228554" algn="l" defTabSz="457107" rtl="0" eaLnBrk="1" latinLnBrk="0" hangingPunct="1">
        <a:spcBef>
          <a:spcPct val="20000"/>
        </a:spcBef>
        <a:buFont typeface="Arial"/>
        <a:buChar char="•"/>
        <a:defRPr kumimoji="1" sz="2000" kern="1200">
          <a:solidFill>
            <a:schemeClr val="tx1"/>
          </a:solidFill>
          <a:latin typeface="+mn-lt"/>
          <a:ea typeface="+mn-ea"/>
          <a:cs typeface="+mn-cs"/>
        </a:defRPr>
      </a:lvl8pPr>
      <a:lvl9pPr marL="3885409" indent="-228554" algn="l" defTabSz="457107"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107" rtl="0" eaLnBrk="1" latinLnBrk="0" hangingPunct="1">
        <a:defRPr kumimoji="1" sz="1800" kern="1200">
          <a:solidFill>
            <a:schemeClr val="tx1"/>
          </a:solidFill>
          <a:latin typeface="+mn-lt"/>
          <a:ea typeface="+mn-ea"/>
          <a:cs typeface="+mn-cs"/>
        </a:defRPr>
      </a:lvl1pPr>
      <a:lvl2pPr marL="457107" algn="l" defTabSz="457107" rtl="0" eaLnBrk="1" latinLnBrk="0" hangingPunct="1">
        <a:defRPr kumimoji="1" sz="1800" kern="1200">
          <a:solidFill>
            <a:schemeClr val="tx1"/>
          </a:solidFill>
          <a:latin typeface="+mn-lt"/>
          <a:ea typeface="+mn-ea"/>
          <a:cs typeface="+mn-cs"/>
        </a:defRPr>
      </a:lvl2pPr>
      <a:lvl3pPr marL="914215" algn="l" defTabSz="457107" rtl="0" eaLnBrk="1" latinLnBrk="0" hangingPunct="1">
        <a:defRPr kumimoji="1" sz="1800" kern="1200">
          <a:solidFill>
            <a:schemeClr val="tx1"/>
          </a:solidFill>
          <a:latin typeface="+mn-lt"/>
          <a:ea typeface="+mn-ea"/>
          <a:cs typeface="+mn-cs"/>
        </a:defRPr>
      </a:lvl3pPr>
      <a:lvl4pPr marL="1371321" algn="l" defTabSz="457107" rtl="0" eaLnBrk="1" latinLnBrk="0" hangingPunct="1">
        <a:defRPr kumimoji="1" sz="1800" kern="1200">
          <a:solidFill>
            <a:schemeClr val="tx1"/>
          </a:solidFill>
          <a:latin typeface="+mn-lt"/>
          <a:ea typeface="+mn-ea"/>
          <a:cs typeface="+mn-cs"/>
        </a:defRPr>
      </a:lvl4pPr>
      <a:lvl5pPr marL="1828428" algn="l" defTabSz="457107" rtl="0" eaLnBrk="1" latinLnBrk="0" hangingPunct="1">
        <a:defRPr kumimoji="1" sz="1800" kern="1200">
          <a:solidFill>
            <a:schemeClr val="tx1"/>
          </a:solidFill>
          <a:latin typeface="+mn-lt"/>
          <a:ea typeface="+mn-ea"/>
          <a:cs typeface="+mn-cs"/>
        </a:defRPr>
      </a:lvl5pPr>
      <a:lvl6pPr marL="2285532" algn="l" defTabSz="457107" rtl="0" eaLnBrk="1" latinLnBrk="0" hangingPunct="1">
        <a:defRPr kumimoji="1" sz="1800" kern="1200">
          <a:solidFill>
            <a:schemeClr val="tx1"/>
          </a:solidFill>
          <a:latin typeface="+mn-lt"/>
          <a:ea typeface="+mn-ea"/>
          <a:cs typeface="+mn-cs"/>
        </a:defRPr>
      </a:lvl6pPr>
      <a:lvl7pPr marL="2742646" algn="l" defTabSz="457107" rtl="0" eaLnBrk="1" latinLnBrk="0" hangingPunct="1">
        <a:defRPr kumimoji="1" sz="1800" kern="1200">
          <a:solidFill>
            <a:schemeClr val="tx1"/>
          </a:solidFill>
          <a:latin typeface="+mn-lt"/>
          <a:ea typeface="+mn-ea"/>
          <a:cs typeface="+mn-cs"/>
        </a:defRPr>
      </a:lvl7pPr>
      <a:lvl8pPr marL="3199749" algn="l" defTabSz="457107" rtl="0" eaLnBrk="1" latinLnBrk="0" hangingPunct="1">
        <a:defRPr kumimoji="1" sz="1800" kern="1200">
          <a:solidFill>
            <a:schemeClr val="tx1"/>
          </a:solidFill>
          <a:latin typeface="+mn-lt"/>
          <a:ea typeface="+mn-ea"/>
          <a:cs typeface="+mn-cs"/>
        </a:defRPr>
      </a:lvl8pPr>
      <a:lvl9pPr marL="3656856" algn="l" defTabSz="457107"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 Id="rId3"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 Id="rId3"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4.jpeg"/><Relationship Id="rId1" Type="http://schemas.openxmlformats.org/officeDocument/2006/relationships/slideLayout" Target="../slideLayouts/slideLayout6.xml"/><Relationship Id="rId2"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4.png"/><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wmf"/><Relationship Id="rId3" Type="http://schemas.openxmlformats.org/officeDocument/2006/relationships/image" Target="../media/image56.png"/></Relationships>
</file>

<file path=ppt/slides/_rels/slide2.xml.rels><?xml version="1.0" encoding="UTF-8" standalone="yes"?>
<Relationships xmlns="http://schemas.openxmlformats.org/package/2006/relationships"><Relationship Id="rId11" Type="http://schemas.openxmlformats.org/officeDocument/2006/relationships/image" Target="../media/image11.wmf"/><Relationship Id="rId12"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image" Target="../media/image2.jpeg"/><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png"/><Relationship Id="rId6" Type="http://schemas.openxmlformats.org/officeDocument/2006/relationships/image" Target="../media/image6.wmf"/><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1.wmf"/><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6.xml"/><Relationship Id="rId2" Type="http://schemas.openxmlformats.org/officeDocument/2006/relationships/image" Target="../media/image60.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png"/><Relationship Id="rId3"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6.xml"/><Relationship Id="rId2" Type="http://schemas.openxmlformats.org/officeDocument/2006/relationships/image" Target="../media/image7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1" Type="http://schemas.openxmlformats.org/officeDocument/2006/relationships/slideLayout" Target="../slideLayouts/slideLayout6.xml"/><Relationship Id="rId2" Type="http://schemas.openxmlformats.org/officeDocument/2006/relationships/image" Target="../media/image7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82.wmf"/><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85.png"/><Relationship Id="rId8" Type="http://schemas.openxmlformats.org/officeDocument/2006/relationships/image" Target="../media/image86.png"/><Relationship Id="rId1" Type="http://schemas.openxmlformats.org/officeDocument/2006/relationships/slideLayout" Target="../slideLayouts/slideLayout7.xml"/><Relationship Id="rId2" Type="http://schemas.openxmlformats.org/officeDocument/2006/relationships/image" Target="../media/image8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7.png"/><Relationship Id="rId3"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1" Type="http://schemas.openxmlformats.org/officeDocument/2006/relationships/slideLayout" Target="../slideLayouts/slideLayout6.xml"/><Relationship Id="rId2" Type="http://schemas.openxmlformats.org/officeDocument/2006/relationships/image" Target="../media/image8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4.png"/><Relationship Id="rId3" Type="http://schemas.openxmlformats.org/officeDocument/2006/relationships/image" Target="../media/image9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7.png"/><Relationship Id="rId3" Type="http://schemas.openxmlformats.org/officeDocument/2006/relationships/image" Target="../media/image98.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100.jpeg"/><Relationship Id="rId6" Type="http://schemas.openxmlformats.org/officeDocument/2006/relationships/image" Target="../media/image10.jpeg"/><Relationship Id="rId7" Type="http://schemas.openxmlformats.org/officeDocument/2006/relationships/image" Target="../media/image101.png"/><Relationship Id="rId8" Type="http://schemas.openxmlformats.org/officeDocument/2006/relationships/image" Target="../media/image102.png"/><Relationship Id="rId9" Type="http://schemas.openxmlformats.org/officeDocument/2006/relationships/image" Target="../media/image103.png"/><Relationship Id="rId10"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image" Target="../media/image99.jpeg"/></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jpeg"/><Relationship Id="rId5" Type="http://schemas.openxmlformats.org/officeDocument/2006/relationships/image" Target="../media/image107.wmf"/><Relationship Id="rId6" Type="http://schemas.openxmlformats.org/officeDocument/2006/relationships/image" Target="../media/image108.png"/><Relationship Id="rId7" Type="http://schemas.openxmlformats.org/officeDocument/2006/relationships/image" Target="../media/image109.png"/><Relationship Id="rId8" Type="http://schemas.openxmlformats.org/officeDocument/2006/relationships/image" Target="../media/image110.png"/><Relationship Id="rId1" Type="http://schemas.openxmlformats.org/officeDocument/2006/relationships/slideLayout" Target="../slideLayouts/slideLayout7.xml"/><Relationship Id="rId2" Type="http://schemas.openxmlformats.org/officeDocument/2006/relationships/image" Target="../media/image10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5.png"/><Relationship Id="rId3" Type="http://schemas.openxmlformats.org/officeDocument/2006/relationships/image" Target="../media/image111.png"/></Relationships>
</file>

<file path=ppt/slides/_rels/slide39.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1" Type="http://schemas.openxmlformats.org/officeDocument/2006/relationships/slideLayout" Target="../slideLayouts/slideLayout6.xml"/><Relationship Id="rId2" Type="http://schemas.openxmlformats.org/officeDocument/2006/relationships/image" Target="../media/image112.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41.xml.rels><?xml version="1.0" encoding="UTF-8" standalone="yes"?>
<Relationships xmlns="http://schemas.openxmlformats.org/package/2006/relationships"><Relationship Id="rId3" Type="http://schemas.openxmlformats.org/officeDocument/2006/relationships/image" Target="../media/image119.gif"/><Relationship Id="rId4" Type="http://schemas.openxmlformats.org/officeDocument/2006/relationships/image" Target="../media/image120.gif"/><Relationship Id="rId5" Type="http://schemas.openxmlformats.org/officeDocument/2006/relationships/image" Target="../media/image121.jpeg"/><Relationship Id="rId6" Type="http://schemas.openxmlformats.org/officeDocument/2006/relationships/image" Target="../media/image122.jpeg"/><Relationship Id="rId7" Type="http://schemas.openxmlformats.org/officeDocument/2006/relationships/image" Target="../media/image123.jpeg"/><Relationship Id="rId8" Type="http://schemas.openxmlformats.org/officeDocument/2006/relationships/image" Target="../media/image124.jpeg"/><Relationship Id="rId1" Type="http://schemas.openxmlformats.org/officeDocument/2006/relationships/slideLayout" Target="../slideLayouts/slideLayout6.xml"/><Relationship Id="rId2" Type="http://schemas.openxmlformats.org/officeDocument/2006/relationships/image" Target="../media/image11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46.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5" Type="http://schemas.openxmlformats.org/officeDocument/2006/relationships/image" Target="../media/image131.png"/><Relationship Id="rId6" Type="http://schemas.openxmlformats.org/officeDocument/2006/relationships/image" Target="../media/image132.png"/><Relationship Id="rId7" Type="http://schemas.openxmlformats.org/officeDocument/2006/relationships/image" Target="../media/image133.png"/><Relationship Id="rId8" Type="http://schemas.openxmlformats.org/officeDocument/2006/relationships/image" Target="../media/image134.png"/><Relationship Id="rId9" Type="http://schemas.openxmlformats.org/officeDocument/2006/relationships/image" Target="../media/image135.jpeg"/><Relationship Id="rId1" Type="http://schemas.openxmlformats.org/officeDocument/2006/relationships/slideLayout" Target="../slideLayouts/slideLayout7.xml"/><Relationship Id="rId2" Type="http://schemas.openxmlformats.org/officeDocument/2006/relationships/image" Target="../media/image12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37.jpeg"/><Relationship Id="rId4" Type="http://schemas.openxmlformats.org/officeDocument/2006/relationships/image" Target="../media/image138.jpeg"/><Relationship Id="rId1" Type="http://schemas.openxmlformats.org/officeDocument/2006/relationships/slideLayout" Target="../slideLayouts/slideLayout7.xml"/><Relationship Id="rId2" Type="http://schemas.openxmlformats.org/officeDocument/2006/relationships/image" Target="../media/image13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9.png"/><Relationship Id="rId3" Type="http://schemas.openxmlformats.org/officeDocument/2006/relationships/image" Target="../media/image140.jpe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1.wmf"/><Relationship Id="rId5" Type="http://schemas.openxmlformats.org/officeDocument/2006/relationships/image" Target="../media/image22.wmf"/><Relationship Id="rId6" Type="http://schemas.openxmlformats.org/officeDocument/2006/relationships/image" Target="../media/image23.wmf"/><Relationship Id="rId7"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1.png"/><Relationship Id="rId3" Type="http://schemas.openxmlformats.org/officeDocument/2006/relationships/image" Target="../media/image14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png"/></Relationships>
</file>

<file path=ppt/slides/_rels/slide53.xml.rels><?xml version="1.0" encoding="UTF-8" standalone="yes"?>
<Relationships xmlns="http://schemas.openxmlformats.org/package/2006/relationships"><Relationship Id="rId3" Type="http://schemas.openxmlformats.org/officeDocument/2006/relationships/image" Target="../media/image145.jpeg"/><Relationship Id="rId4" Type="http://schemas.openxmlformats.org/officeDocument/2006/relationships/image" Target="../media/image146.jpeg"/><Relationship Id="rId1" Type="http://schemas.openxmlformats.org/officeDocument/2006/relationships/slideLayout" Target="../slideLayouts/slideLayout6.xml"/><Relationship Id="rId2" Type="http://schemas.openxmlformats.org/officeDocument/2006/relationships/image" Target="../media/image14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7.png"/><Relationship Id="rId3" Type="http://schemas.openxmlformats.org/officeDocument/2006/relationships/image" Target="../media/image148.png"/></Relationships>
</file>

<file path=ppt/slides/_rels/slide55.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png"/><Relationship Id="rId5" Type="http://schemas.openxmlformats.org/officeDocument/2006/relationships/image" Target="../media/image152.png"/><Relationship Id="rId6" Type="http://schemas.openxmlformats.org/officeDocument/2006/relationships/image" Target="../media/image153.png"/><Relationship Id="rId7" Type="http://schemas.openxmlformats.org/officeDocument/2006/relationships/image" Target="../media/image154.png"/><Relationship Id="rId1" Type="http://schemas.openxmlformats.org/officeDocument/2006/relationships/slideLayout" Target="../slideLayouts/slideLayout2.xml"/><Relationship Id="rId2" Type="http://schemas.openxmlformats.org/officeDocument/2006/relationships/image" Target="../media/image14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5.jpeg"/><Relationship Id="rId3" Type="http://schemas.openxmlformats.org/officeDocument/2006/relationships/image" Target="../media/image15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 Id="rId3"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図 1" descr="cta_sur_03.jp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86000" y="0"/>
            <a:ext cx="12192000" cy="6858000"/>
          </a:xfrm>
          <a:prstGeom prst="rect">
            <a:avLst/>
          </a:prstGeom>
        </p:spPr>
      </p:pic>
      <p:sp>
        <p:nvSpPr>
          <p:cNvPr id="5" name="テキスト ボックス 4"/>
          <p:cNvSpPr txBox="1"/>
          <p:nvPr/>
        </p:nvSpPr>
        <p:spPr>
          <a:xfrm>
            <a:off x="222250" y="315051"/>
            <a:ext cx="9440333" cy="646319"/>
          </a:xfrm>
          <a:prstGeom prst="rect">
            <a:avLst/>
          </a:prstGeom>
          <a:noFill/>
        </p:spPr>
        <p:txBody>
          <a:bodyPr wrap="square" lIns="91427" tIns="45714" rIns="91427" bIns="45714" rtlCol="0">
            <a:spAutoFit/>
          </a:bodyPr>
          <a:lstStyle/>
          <a:p>
            <a:r>
              <a:rPr lang="en-US" altLang="ja-JP" sz="3600" b="1" dirty="0" smtClean="0">
                <a:solidFill>
                  <a:srgbClr val="FFFFFF"/>
                </a:solidFill>
                <a:latin typeface="ヒラギノ角ゴ Std W8"/>
                <a:ea typeface="ヒラギノ角ゴ Std W8"/>
                <a:cs typeface="ヒラギノ角ゴ Std W8"/>
              </a:rPr>
              <a:t>CTA</a:t>
            </a:r>
            <a:r>
              <a:rPr lang="ja-JP" altLang="en-US" sz="3600" b="1" dirty="0" smtClean="0">
                <a:solidFill>
                  <a:srgbClr val="FFFFFF"/>
                </a:solidFill>
                <a:latin typeface="ヒラギノ角ゴ Std W8"/>
                <a:ea typeface="ヒラギノ角ゴ Std W8"/>
                <a:cs typeface="ヒラギノ角ゴ Std W8"/>
              </a:rPr>
              <a:t>計画</a:t>
            </a:r>
            <a:r>
              <a:rPr lang="en-US" altLang="ja-JP" sz="3600" b="1" dirty="0" smtClean="0">
                <a:solidFill>
                  <a:srgbClr val="FFFFFF"/>
                </a:solidFill>
                <a:latin typeface="ヒラギノ角ゴ ProN W3"/>
                <a:ea typeface="ヒラギノ角ゴ ProN W3"/>
                <a:cs typeface="ヒラギノ角ゴ ProN W3"/>
              </a:rPr>
              <a:t> (Cherenkov Telescope Array)</a:t>
            </a:r>
            <a:endParaRPr lang="ja-JP" altLang="en-US" sz="3600" b="1" dirty="0">
              <a:solidFill>
                <a:srgbClr val="FFFFFF"/>
              </a:solidFill>
              <a:latin typeface="ヒラギノ角ゴ ProN W3"/>
              <a:ea typeface="ヒラギノ角ゴ ProN W3"/>
              <a:cs typeface="ヒラギノ角ゴ ProN W3"/>
            </a:endParaRPr>
          </a:p>
        </p:txBody>
      </p:sp>
      <p:sp>
        <p:nvSpPr>
          <p:cNvPr id="4" name="テキスト ボックス 3"/>
          <p:cNvSpPr txBox="1"/>
          <p:nvPr/>
        </p:nvSpPr>
        <p:spPr>
          <a:xfrm>
            <a:off x="201084" y="6052924"/>
            <a:ext cx="7736417" cy="646331"/>
          </a:xfrm>
          <a:prstGeom prst="rect">
            <a:avLst/>
          </a:prstGeom>
          <a:noFill/>
        </p:spPr>
        <p:txBody>
          <a:bodyPr wrap="square" rtlCol="0">
            <a:spAutoFit/>
          </a:bodyPr>
          <a:lstStyle/>
          <a:p>
            <a:r>
              <a:rPr lang="en-US" altLang="ja-JP" dirty="0" smtClean="0">
                <a:solidFill>
                  <a:srgbClr val="FFFFFF"/>
                </a:solidFill>
              </a:rPr>
              <a:t>Masahiro Teshima on behalf of the CTA-Japan collaboration   </a:t>
            </a:r>
          </a:p>
          <a:p>
            <a:r>
              <a:rPr kumimoji="1" lang="en-US" altLang="ja-JP" dirty="0" smtClean="0">
                <a:solidFill>
                  <a:srgbClr val="FFFFFF"/>
                </a:solidFill>
              </a:rPr>
              <a:t>ICRR, University of Tokyo / MPI for Physics, Munich</a:t>
            </a:r>
            <a:endParaRPr kumimoji="1" lang="ja-JP" altLang="en-US" dirty="0">
              <a:solidFill>
                <a:srgbClr val="FFFFF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0806" y="2"/>
            <a:ext cx="9342445" cy="899581"/>
          </a:xfrm>
          <a:solidFill>
            <a:srgbClr val="1F497D"/>
          </a:solidFill>
          <a:effectLst>
            <a:outerShdw blurRad="50800" dist="38100" dir="2700000">
              <a:srgbClr val="000000">
                <a:alpha val="43000"/>
              </a:srgbClr>
            </a:outerShdw>
          </a:effectLst>
        </p:spPr>
        <p:txBody>
          <a:bodyPr>
            <a:normAutofit/>
          </a:bodyPr>
          <a:lstStyle/>
          <a:p>
            <a:r>
              <a:rPr lang="en-US" altLang="ja-JP" dirty="0" smtClean="0">
                <a:solidFill>
                  <a:schemeClr val="bg1"/>
                </a:solidFill>
                <a:effectLst>
                  <a:outerShdw blurRad="50800" dist="38100" dir="2700000">
                    <a:srgbClr val="000000">
                      <a:alpha val="43000"/>
                    </a:srgbClr>
                  </a:outerShdw>
                </a:effectLst>
              </a:rPr>
              <a:t>Crab Pulsar with MAGIC Stereo</a:t>
            </a:r>
            <a:endParaRPr lang="ja-JP" altLang="en-US" dirty="0">
              <a:solidFill>
                <a:schemeClr val="bg1"/>
              </a:solidFill>
              <a:effectLst>
                <a:outerShdw blurRad="50800" dist="38100" dir="2700000">
                  <a:srgbClr val="000000">
                    <a:alpha val="43000"/>
                  </a:srgbClr>
                </a:outerShdw>
              </a:effectLst>
            </a:endParaRPr>
          </a:p>
        </p:txBody>
      </p:sp>
      <p:pic>
        <p:nvPicPr>
          <p:cNvPr id="3" name="図 2"/>
          <p:cNvPicPr>
            <a:picLocks noChangeAspect="1"/>
          </p:cNvPicPr>
          <p:nvPr/>
        </p:nvPicPr>
        <p:blipFill>
          <a:blip r:embed="rId2"/>
          <a:stretch>
            <a:fillRect/>
          </a:stretch>
        </p:blipFill>
        <p:spPr>
          <a:xfrm>
            <a:off x="292046" y="1257287"/>
            <a:ext cx="3813508" cy="3622776"/>
          </a:xfrm>
          <a:prstGeom prst="rect">
            <a:avLst/>
          </a:prstGeom>
        </p:spPr>
      </p:pic>
      <p:pic>
        <p:nvPicPr>
          <p:cNvPr id="4" name="図 3"/>
          <p:cNvPicPr>
            <a:picLocks noChangeAspect="1"/>
          </p:cNvPicPr>
          <p:nvPr/>
        </p:nvPicPr>
        <p:blipFill>
          <a:blip r:embed="rId3"/>
          <a:stretch>
            <a:fillRect/>
          </a:stretch>
        </p:blipFill>
        <p:spPr>
          <a:xfrm>
            <a:off x="4388036" y="1563347"/>
            <a:ext cx="5367160" cy="5059136"/>
          </a:xfrm>
          <a:prstGeom prst="rect">
            <a:avLst/>
          </a:prstGeom>
        </p:spPr>
      </p:pic>
      <p:pic>
        <p:nvPicPr>
          <p:cNvPr id="5" name="図 4"/>
          <p:cNvPicPr>
            <a:picLocks noChangeAspect="1"/>
          </p:cNvPicPr>
          <p:nvPr/>
        </p:nvPicPr>
        <p:blipFill>
          <a:blip r:embed="rId4"/>
          <a:stretch>
            <a:fillRect/>
          </a:stretch>
        </p:blipFill>
        <p:spPr>
          <a:xfrm>
            <a:off x="292047" y="4949161"/>
            <a:ext cx="3834757" cy="1796554"/>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105313"/>
            <a:ext cx="8915400" cy="656692"/>
          </a:xfrm>
          <a:solidFill>
            <a:srgbClr val="1F497D"/>
          </a:solidFill>
        </p:spPr>
        <p:txBody>
          <a:bodyPr>
            <a:normAutofit fontScale="90000"/>
          </a:bodyPr>
          <a:lstStyle/>
          <a:p>
            <a:r>
              <a:rPr lang="en-US" altLang="ja-JP" dirty="0" smtClean="0">
                <a:solidFill>
                  <a:srgbClr val="FFFFFF"/>
                </a:solidFill>
              </a:rPr>
              <a:t>Galactic </a:t>
            </a:r>
            <a:r>
              <a:rPr lang="en-US" altLang="ja-JP" dirty="0" smtClean="0">
                <a:solidFill>
                  <a:srgbClr val="FFFFFF"/>
                </a:solidFill>
              </a:rPr>
              <a:t>Center (Fermi + HESS)</a:t>
            </a:r>
            <a:endParaRPr lang="ja-JP" altLang="en-US" dirty="0">
              <a:solidFill>
                <a:srgbClr val="FFFFFF"/>
              </a:solidFill>
            </a:endParaRPr>
          </a:p>
        </p:txBody>
      </p:sp>
      <p:pic>
        <p:nvPicPr>
          <p:cNvPr id="3" name="図 2"/>
          <p:cNvPicPr>
            <a:picLocks noChangeAspect="1"/>
          </p:cNvPicPr>
          <p:nvPr/>
        </p:nvPicPr>
        <p:blipFill>
          <a:blip r:embed="rId2"/>
          <a:srcRect l="4949" t="3880" r="7918" b="28450"/>
          <a:stretch>
            <a:fillRect/>
          </a:stretch>
        </p:blipFill>
        <p:spPr>
          <a:xfrm>
            <a:off x="5306103" y="3083510"/>
            <a:ext cx="4426660" cy="2968219"/>
          </a:xfrm>
          <a:prstGeom prst="rect">
            <a:avLst/>
          </a:prstGeom>
        </p:spPr>
      </p:pic>
      <p:pic>
        <p:nvPicPr>
          <p:cNvPr id="4" name="図 3"/>
          <p:cNvPicPr>
            <a:picLocks noChangeAspect="1"/>
          </p:cNvPicPr>
          <p:nvPr/>
        </p:nvPicPr>
        <p:blipFill>
          <a:blip r:embed="rId3"/>
          <a:stretch>
            <a:fillRect/>
          </a:stretch>
        </p:blipFill>
        <p:spPr>
          <a:xfrm>
            <a:off x="150806" y="2002967"/>
            <a:ext cx="5045554" cy="4051766"/>
          </a:xfrm>
          <a:prstGeom prst="rect">
            <a:avLst/>
          </a:prstGeom>
        </p:spPr>
      </p:pic>
      <p:sp>
        <p:nvSpPr>
          <p:cNvPr id="5" name="テキスト ボックス 4"/>
          <p:cNvSpPr txBox="1"/>
          <p:nvPr/>
        </p:nvSpPr>
        <p:spPr>
          <a:xfrm>
            <a:off x="5871067" y="1770643"/>
            <a:ext cx="3225850" cy="1469801"/>
          </a:xfrm>
          <a:prstGeom prst="rect">
            <a:avLst/>
          </a:prstGeom>
          <a:noFill/>
        </p:spPr>
        <p:txBody>
          <a:bodyPr wrap="none" lIns="83986" tIns="41993" rIns="83986" bIns="41993" rtlCol="0">
            <a:spAutoFit/>
          </a:bodyPr>
          <a:lstStyle/>
          <a:p>
            <a:r>
              <a:rPr lang="en-US" altLang="ja-JP" dirty="0" smtClean="0"/>
              <a:t>Constant L</a:t>
            </a:r>
            <a:r>
              <a:rPr kumimoji="1" lang="en-US" altLang="ja-JP" dirty="0" smtClean="0"/>
              <a:t> ~1.9 </a:t>
            </a:r>
            <a:r>
              <a:rPr kumimoji="1" lang="en-US" altLang="ja-JP" dirty="0" err="1" smtClean="0"/>
              <a:t>x</a:t>
            </a:r>
            <a:r>
              <a:rPr kumimoji="1" lang="en-US" altLang="ja-JP" dirty="0" smtClean="0"/>
              <a:t> 10</a:t>
            </a:r>
            <a:r>
              <a:rPr kumimoji="1" lang="en-US" altLang="ja-JP" baseline="30000" dirty="0" smtClean="0"/>
              <a:t>39</a:t>
            </a:r>
            <a:r>
              <a:rPr kumimoji="1" lang="en-US" altLang="ja-JP" dirty="0" smtClean="0"/>
              <a:t>erg/sec</a:t>
            </a:r>
          </a:p>
          <a:p>
            <a:endParaRPr lang="en-US" altLang="ja-JP" dirty="0" smtClean="0"/>
          </a:p>
          <a:p>
            <a:r>
              <a:rPr kumimoji="1" lang="en-US" altLang="ja-JP" dirty="0" smtClean="0"/>
              <a:t>Flare L ~ 1.9 </a:t>
            </a:r>
            <a:r>
              <a:rPr kumimoji="1" lang="en-US" altLang="ja-JP" dirty="0" err="1" smtClean="0"/>
              <a:t>x</a:t>
            </a:r>
            <a:r>
              <a:rPr kumimoji="1" lang="en-US" altLang="ja-JP" dirty="0" smtClean="0"/>
              <a:t> 10</a:t>
            </a:r>
            <a:r>
              <a:rPr kumimoji="1" lang="en-US" altLang="ja-JP" baseline="30000" dirty="0" smtClean="0"/>
              <a:t>42</a:t>
            </a:r>
            <a:r>
              <a:rPr kumimoji="1" lang="en-US" altLang="ja-JP" dirty="0" smtClean="0"/>
              <a:t> erg/sec </a:t>
            </a:r>
          </a:p>
          <a:p>
            <a:r>
              <a:rPr kumimoji="1" lang="en-US" altLang="ja-JP" dirty="0" smtClean="0"/>
              <a:t>(10yr flare 300yrs ago)</a:t>
            </a:r>
          </a:p>
          <a:p>
            <a:endParaRPr kumimoji="1" lang="ja-JP" altLang="en-US" dirty="0"/>
          </a:p>
        </p:txBody>
      </p:sp>
      <p:sp>
        <p:nvSpPr>
          <p:cNvPr id="6" name="テキスト ボックス 5"/>
          <p:cNvSpPr txBox="1"/>
          <p:nvPr/>
        </p:nvSpPr>
        <p:spPr>
          <a:xfrm>
            <a:off x="574529" y="1563348"/>
            <a:ext cx="1221771" cy="361805"/>
          </a:xfrm>
          <a:prstGeom prst="rect">
            <a:avLst/>
          </a:prstGeom>
          <a:noFill/>
        </p:spPr>
        <p:txBody>
          <a:bodyPr wrap="none" lIns="83986" tIns="41993" rIns="83986" bIns="41993" rtlCol="0">
            <a:spAutoFit/>
          </a:bodyPr>
          <a:lstStyle/>
          <a:p>
            <a:r>
              <a:rPr kumimoji="1" lang="en-US" altLang="ja-JP" dirty="0" smtClean="0"/>
              <a:t>0.3-3 </a:t>
            </a:r>
            <a:r>
              <a:rPr kumimoji="1" lang="en-US" altLang="ja-JP" dirty="0" err="1" smtClean="0"/>
              <a:t>GeV</a:t>
            </a:r>
            <a:endParaRPr kumimoji="1" lang="ja-JP" altLang="en-US" dirty="0"/>
          </a:p>
        </p:txBody>
      </p:sp>
      <p:sp>
        <p:nvSpPr>
          <p:cNvPr id="7" name="テキスト ボックス 6"/>
          <p:cNvSpPr txBox="1"/>
          <p:nvPr/>
        </p:nvSpPr>
        <p:spPr>
          <a:xfrm>
            <a:off x="2111845" y="1573928"/>
            <a:ext cx="1157638" cy="361805"/>
          </a:xfrm>
          <a:prstGeom prst="rect">
            <a:avLst/>
          </a:prstGeom>
          <a:noFill/>
        </p:spPr>
        <p:txBody>
          <a:bodyPr wrap="none" lIns="83986" tIns="41993" rIns="83986" bIns="41993" rtlCol="0">
            <a:spAutoFit/>
          </a:bodyPr>
          <a:lstStyle/>
          <a:p>
            <a:r>
              <a:rPr lang="en-US" altLang="ja-JP" dirty="0" smtClean="0"/>
              <a:t>3</a:t>
            </a:r>
            <a:r>
              <a:rPr kumimoji="1" lang="en-US" altLang="ja-JP" dirty="0" smtClean="0"/>
              <a:t>-30 </a:t>
            </a:r>
            <a:r>
              <a:rPr kumimoji="1" lang="en-US" altLang="ja-JP" dirty="0" err="1" smtClean="0"/>
              <a:t>GeV</a:t>
            </a:r>
            <a:endParaRPr kumimoji="1" lang="ja-JP" altLang="en-US" dirty="0"/>
          </a:p>
        </p:txBody>
      </p:sp>
      <p:sp>
        <p:nvSpPr>
          <p:cNvPr id="8" name="テキスト ボックス 7"/>
          <p:cNvSpPr txBox="1"/>
          <p:nvPr/>
        </p:nvSpPr>
        <p:spPr>
          <a:xfrm>
            <a:off x="3681830" y="1563348"/>
            <a:ext cx="1414394" cy="361805"/>
          </a:xfrm>
          <a:prstGeom prst="rect">
            <a:avLst/>
          </a:prstGeom>
          <a:noFill/>
        </p:spPr>
        <p:txBody>
          <a:bodyPr wrap="none" lIns="83986" tIns="41993" rIns="83986" bIns="41993" rtlCol="0">
            <a:spAutoFit/>
          </a:bodyPr>
          <a:lstStyle/>
          <a:p>
            <a:r>
              <a:rPr lang="en-US" altLang="ja-JP" dirty="0" smtClean="0"/>
              <a:t>30</a:t>
            </a:r>
            <a:r>
              <a:rPr kumimoji="1" lang="en-US" altLang="ja-JP" dirty="0" smtClean="0"/>
              <a:t>-300 </a:t>
            </a:r>
            <a:r>
              <a:rPr kumimoji="1" lang="en-US" altLang="ja-JP" dirty="0" err="1" smtClean="0"/>
              <a:t>GeV</a:t>
            </a:r>
            <a:endParaRPr kumimoji="1" lang="ja-JP" altLang="en-US" dirty="0"/>
          </a:p>
        </p:txBody>
      </p:sp>
      <p:sp>
        <p:nvSpPr>
          <p:cNvPr id="9" name="テキスト ボックス 8"/>
          <p:cNvSpPr txBox="1"/>
          <p:nvPr/>
        </p:nvSpPr>
        <p:spPr>
          <a:xfrm>
            <a:off x="6324600" y="6096000"/>
            <a:ext cx="2317495" cy="369328"/>
          </a:xfrm>
          <a:prstGeom prst="rect">
            <a:avLst/>
          </a:prstGeom>
          <a:noFill/>
        </p:spPr>
        <p:txBody>
          <a:bodyPr wrap="none" lIns="91438" tIns="45718" rIns="91438" bIns="45718" rtlCol="0">
            <a:spAutoFit/>
          </a:bodyPr>
          <a:lstStyle/>
          <a:p>
            <a:r>
              <a:rPr kumimoji="1" lang="en-US" altLang="ja-JP" dirty="0" err="1" smtClean="0"/>
              <a:t>Chernyshov</a:t>
            </a:r>
            <a:r>
              <a:rPr kumimoji="1" lang="en-US" altLang="ja-JP" dirty="0" smtClean="0"/>
              <a:t> </a:t>
            </a:r>
            <a:r>
              <a:rPr kumimoji="1" lang="en-US" altLang="ja-JP" dirty="0" smtClean="0"/>
              <a:t>et al. 2011</a:t>
            </a:r>
            <a:endParaRPr kumimoji="1" lang="ja-JP" alt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95300" y="122238"/>
            <a:ext cx="8915400" cy="872595"/>
          </a:xfrm>
          <a:solidFill>
            <a:schemeClr val="tx2"/>
          </a:solidFill>
          <a:effectLst>
            <a:outerShdw blurRad="50800" dist="38100" dir="2700000">
              <a:srgbClr val="000000">
                <a:alpha val="43000"/>
              </a:srgbClr>
            </a:outerShdw>
          </a:effectLst>
        </p:spPr>
        <p:txBody>
          <a:bodyPr/>
          <a:lstStyle/>
          <a:p>
            <a:r>
              <a:rPr lang="en-US" altLang="ja-JP" dirty="0" smtClean="0">
                <a:solidFill>
                  <a:schemeClr val="bg1"/>
                </a:solidFill>
                <a:effectLst>
                  <a:outerShdw blurRad="50800" dist="38100" dir="2700000">
                    <a:srgbClr val="000000">
                      <a:alpha val="43000"/>
                    </a:srgbClr>
                  </a:outerShdw>
                </a:effectLst>
              </a:rPr>
              <a:t>Fermi Gamma Ray Bubbles</a:t>
            </a:r>
            <a:endParaRPr lang="ja-JP" altLang="en-US" dirty="0">
              <a:solidFill>
                <a:schemeClr val="bg1"/>
              </a:solidFill>
              <a:effectLst>
                <a:outerShdw blurRad="50800" dist="38100" dir="2700000">
                  <a:srgbClr val="000000">
                    <a:alpha val="43000"/>
                  </a:srgbClr>
                </a:outerShdw>
              </a:effectLst>
            </a:endParaRPr>
          </a:p>
        </p:txBody>
      </p:sp>
      <p:pic>
        <p:nvPicPr>
          <p:cNvPr id="5" name="図 4"/>
          <p:cNvPicPr>
            <a:picLocks noChangeAspect="1"/>
          </p:cNvPicPr>
          <p:nvPr/>
        </p:nvPicPr>
        <p:blipFill>
          <a:blip r:embed="rId2"/>
          <a:stretch>
            <a:fillRect/>
          </a:stretch>
        </p:blipFill>
        <p:spPr>
          <a:xfrm>
            <a:off x="228601" y="1295400"/>
            <a:ext cx="6553200" cy="3140056"/>
          </a:xfrm>
          <a:prstGeom prst="rect">
            <a:avLst/>
          </a:prstGeom>
        </p:spPr>
      </p:pic>
      <p:sp>
        <p:nvSpPr>
          <p:cNvPr id="6" name="テキスト ボックス 5"/>
          <p:cNvSpPr txBox="1"/>
          <p:nvPr/>
        </p:nvSpPr>
        <p:spPr>
          <a:xfrm>
            <a:off x="99573" y="5105401"/>
            <a:ext cx="6148827" cy="1481714"/>
          </a:xfrm>
          <a:prstGeom prst="rect">
            <a:avLst/>
          </a:prstGeom>
          <a:noFill/>
        </p:spPr>
        <p:txBody>
          <a:bodyPr wrap="square" lIns="95785" tIns="47892" rIns="95785" bIns="47892" rtlCol="0">
            <a:spAutoFit/>
          </a:bodyPr>
          <a:lstStyle/>
          <a:p>
            <a:r>
              <a:rPr kumimoji="1" lang="en-US" altLang="ja-JP" dirty="0" smtClean="0"/>
              <a:t>S</a:t>
            </a:r>
            <a:r>
              <a:rPr lang="en-US" altLang="ja-JP" dirty="0" smtClean="0"/>
              <a:t>ymmetry suggests relation to Galactic Center</a:t>
            </a:r>
          </a:p>
          <a:p>
            <a:r>
              <a:rPr kumimoji="1" lang="en-US" altLang="ja-JP" dirty="0" smtClean="0"/>
              <a:t>Hard Energy Spectrum (</a:t>
            </a:r>
            <a:r>
              <a:rPr kumimoji="1" lang="en-US" altLang="ja-JP" dirty="0" err="1" smtClean="0"/>
              <a:t>dN/dE</a:t>
            </a:r>
            <a:r>
              <a:rPr kumimoji="1" lang="en-US" altLang="ja-JP" dirty="0" smtClean="0"/>
              <a:t> ~ E</a:t>
            </a:r>
            <a:r>
              <a:rPr kumimoji="1" lang="en-US" altLang="ja-JP" baseline="30000" dirty="0" smtClean="0"/>
              <a:t>-2</a:t>
            </a:r>
            <a:r>
              <a:rPr kumimoji="1" lang="en-US" altLang="ja-JP" dirty="0" smtClean="0"/>
              <a:t>)</a:t>
            </a:r>
          </a:p>
          <a:p>
            <a:r>
              <a:rPr lang="en-US" altLang="ja-JP" dirty="0" smtClean="0"/>
              <a:t>Extends up to 10kpc above the disk (cooling time problem)</a:t>
            </a:r>
          </a:p>
          <a:p>
            <a:r>
              <a:rPr lang="en-US" altLang="ja-JP" dirty="0" smtClean="0"/>
              <a:t>Edges are not clear</a:t>
            </a:r>
          </a:p>
          <a:p>
            <a:endParaRPr kumimoji="1" lang="ja-JP" altLang="en-US" dirty="0"/>
          </a:p>
        </p:txBody>
      </p:sp>
      <p:pic>
        <p:nvPicPr>
          <p:cNvPr id="9" name="図 8"/>
          <p:cNvPicPr>
            <a:picLocks noChangeAspect="1"/>
          </p:cNvPicPr>
          <p:nvPr/>
        </p:nvPicPr>
        <p:blipFill>
          <a:blip r:embed="rId3"/>
          <a:stretch>
            <a:fillRect/>
          </a:stretch>
        </p:blipFill>
        <p:spPr>
          <a:xfrm>
            <a:off x="6000749" y="3880975"/>
            <a:ext cx="3781257" cy="2547986"/>
          </a:xfrm>
          <a:prstGeom prst="rect">
            <a:avLst/>
          </a:prstGeom>
        </p:spPr>
      </p:pic>
      <p:sp>
        <p:nvSpPr>
          <p:cNvPr id="10" name="テキスト ボックス 9"/>
          <p:cNvSpPr txBox="1"/>
          <p:nvPr/>
        </p:nvSpPr>
        <p:spPr>
          <a:xfrm>
            <a:off x="6934200" y="6373277"/>
            <a:ext cx="2541456" cy="369332"/>
          </a:xfrm>
          <a:prstGeom prst="rect">
            <a:avLst/>
          </a:prstGeom>
          <a:noFill/>
        </p:spPr>
        <p:txBody>
          <a:bodyPr wrap="none" rtlCol="0">
            <a:spAutoFit/>
          </a:bodyPr>
          <a:lstStyle/>
          <a:p>
            <a:r>
              <a:rPr kumimoji="1" lang="en-US" altLang="ja-JP" dirty="0" err="1" smtClean="0"/>
              <a:t>Chernyshov</a:t>
            </a:r>
            <a:r>
              <a:rPr kumimoji="1" lang="en-US" altLang="ja-JP" dirty="0" smtClean="0"/>
              <a:t> et al. 2011</a:t>
            </a:r>
          </a:p>
        </p:txBody>
      </p:sp>
      <p:sp>
        <p:nvSpPr>
          <p:cNvPr id="11" name="テキスト ボックス 10"/>
          <p:cNvSpPr txBox="1"/>
          <p:nvPr/>
        </p:nvSpPr>
        <p:spPr>
          <a:xfrm>
            <a:off x="7010400" y="1684912"/>
            <a:ext cx="2292364" cy="1200329"/>
          </a:xfrm>
          <a:prstGeom prst="rect">
            <a:avLst/>
          </a:prstGeom>
          <a:noFill/>
        </p:spPr>
        <p:txBody>
          <a:bodyPr wrap="none" rtlCol="0">
            <a:spAutoFit/>
          </a:bodyPr>
          <a:lstStyle/>
          <a:p>
            <a:r>
              <a:rPr lang="en-US" altLang="ja-JP" dirty="0" smtClean="0"/>
              <a:t>Source for </a:t>
            </a:r>
            <a:r>
              <a:rPr kumimoji="1" lang="en-US" altLang="ja-JP" dirty="0" smtClean="0"/>
              <a:t>Cosmic rays </a:t>
            </a:r>
          </a:p>
          <a:p>
            <a:r>
              <a:rPr kumimoji="1" lang="en-US" altLang="ja-JP" dirty="0" smtClean="0"/>
              <a:t>above knee?</a:t>
            </a:r>
            <a:r>
              <a:rPr kumimoji="1" lang="en-US" altLang="ja-JP" dirty="0" smtClean="0"/>
              <a:t>?</a:t>
            </a:r>
          </a:p>
          <a:p>
            <a:endParaRPr lang="en-US" altLang="ja-JP" dirty="0" smtClean="0"/>
          </a:p>
          <a:p>
            <a:r>
              <a:rPr kumimoji="1" lang="en-US" altLang="ja-JP" dirty="0" smtClean="0"/>
              <a:t>Re-acceleration of CR?</a:t>
            </a:r>
            <a:endParaRPr kumimoji="1" lang="ja-JP" alt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9" name="テキスト ボックス 168"/>
          <p:cNvSpPr txBox="1"/>
          <p:nvPr/>
        </p:nvSpPr>
        <p:spPr>
          <a:xfrm>
            <a:off x="474629" y="226119"/>
            <a:ext cx="7420538" cy="823458"/>
          </a:xfrm>
          <a:prstGeom prst="rect">
            <a:avLst/>
          </a:prstGeom>
          <a:solidFill>
            <a:schemeClr val="tx2"/>
          </a:solidFill>
          <a:effectLst>
            <a:outerShdw blurRad="50800" dist="38100" dir="2700000">
              <a:srgbClr val="000000">
                <a:alpha val="43000"/>
              </a:srgbClr>
            </a:outerShdw>
          </a:effectLst>
        </p:spPr>
        <p:txBody>
          <a:bodyPr wrap="square" lIns="83974" tIns="41987" rIns="83974" bIns="41987" rtlCol="0">
            <a:spAutoFit/>
          </a:bodyPr>
          <a:lstStyle/>
          <a:p>
            <a:r>
              <a:rPr lang="ja-JP" altLang="en-US" sz="2400" dirty="0" smtClean="0">
                <a:solidFill>
                  <a:srgbClr val="FFFFFF"/>
                </a:solidFill>
              </a:rPr>
              <a:t>銀河系外の天体・相対論的ジェットの研究</a:t>
            </a:r>
            <a:endParaRPr lang="en-US" altLang="ja-JP" sz="2400" dirty="0" smtClean="0">
              <a:solidFill>
                <a:srgbClr val="FFFFFF"/>
              </a:solidFill>
            </a:endParaRPr>
          </a:p>
          <a:p>
            <a:r>
              <a:rPr kumimoji="1" lang="ja-JP" altLang="en-US" sz="2400" dirty="0" smtClean="0">
                <a:solidFill>
                  <a:srgbClr val="FFFFFF"/>
                </a:solidFill>
              </a:rPr>
              <a:t>最高エネルギー宇宙線の起源？</a:t>
            </a:r>
            <a:endParaRPr kumimoji="1" lang="ja-JP" altLang="en-US" sz="2400" dirty="0">
              <a:solidFill>
                <a:srgbClr val="FFFFFF"/>
              </a:solidFill>
            </a:endParaRPr>
          </a:p>
        </p:txBody>
      </p:sp>
      <p:grpSp>
        <p:nvGrpSpPr>
          <p:cNvPr id="25" name="図形グループ 24"/>
          <p:cNvGrpSpPr/>
          <p:nvPr/>
        </p:nvGrpSpPr>
        <p:grpSpPr>
          <a:xfrm>
            <a:off x="5234424" y="3803512"/>
            <a:ext cx="4429687" cy="2318219"/>
            <a:chOff x="5234424" y="5351067"/>
            <a:chExt cx="4429687" cy="2318219"/>
          </a:xfrm>
          <a:effectLst>
            <a:outerShdw blurRad="50800" dist="38100" dir="2700000">
              <a:srgbClr val="000000">
                <a:alpha val="43000"/>
              </a:srgbClr>
            </a:outerShdw>
          </a:effectLst>
        </p:grpSpPr>
        <p:pic>
          <p:nvPicPr>
            <p:cNvPr id="167" name="図 166" descr="se5109097003.jpeg"/>
            <p:cNvPicPr/>
            <p:nvPr/>
          </p:nvPicPr>
          <p:blipFill>
            <a:blip r:embed="rId2"/>
            <a:stretch>
              <a:fillRect/>
            </a:stretch>
          </p:blipFill>
          <p:spPr>
            <a:xfrm>
              <a:off x="5234424" y="5351067"/>
              <a:ext cx="4429687" cy="1754547"/>
            </a:xfrm>
            <a:prstGeom prst="rect">
              <a:avLst/>
            </a:prstGeom>
          </p:spPr>
        </p:pic>
        <p:sp>
          <p:nvSpPr>
            <p:cNvPr id="170" name="テキスト ボックス 169"/>
            <p:cNvSpPr txBox="1"/>
            <p:nvPr/>
          </p:nvSpPr>
          <p:spPr>
            <a:xfrm>
              <a:off x="6059389" y="7307493"/>
              <a:ext cx="2447819" cy="361793"/>
            </a:xfrm>
            <a:prstGeom prst="rect">
              <a:avLst/>
            </a:prstGeom>
            <a:noFill/>
          </p:spPr>
          <p:txBody>
            <a:bodyPr wrap="none" lIns="83974" tIns="41987" rIns="83974" bIns="41987" rtlCol="0">
              <a:spAutoFit/>
            </a:bodyPr>
            <a:lstStyle/>
            <a:p>
              <a:r>
                <a:rPr kumimoji="1" lang="ja-JP" altLang="en-US" dirty="0" smtClean="0"/>
                <a:t>ガンマ線バースト　</a:t>
              </a:r>
              <a:r>
                <a:rPr kumimoji="1" lang="en-US" altLang="ja-JP" dirty="0" smtClean="0"/>
                <a:t>(</a:t>
              </a:r>
              <a:r>
                <a:rPr kumimoji="1" lang="en-US" altLang="ja-JP" dirty="0" err="1" smtClean="0"/>
                <a:t>z</a:t>
              </a:r>
              <a:r>
                <a:rPr kumimoji="1" lang="en-US" altLang="ja-JP" dirty="0" smtClean="0"/>
                <a:t>&lt;6)</a:t>
              </a:r>
              <a:endParaRPr kumimoji="1" lang="ja-JP" altLang="en-US" dirty="0"/>
            </a:p>
          </p:txBody>
        </p:sp>
      </p:grpSp>
      <p:grpSp>
        <p:nvGrpSpPr>
          <p:cNvPr id="24" name="図形グループ 23"/>
          <p:cNvGrpSpPr/>
          <p:nvPr/>
        </p:nvGrpSpPr>
        <p:grpSpPr>
          <a:xfrm>
            <a:off x="394680" y="1428742"/>
            <a:ext cx="5087483" cy="4838940"/>
            <a:chOff x="5823417" y="849858"/>
            <a:chExt cx="3524435" cy="3512690"/>
          </a:xfrm>
        </p:grpSpPr>
        <p:pic>
          <p:nvPicPr>
            <p:cNvPr id="159" name="Picture 1"/>
            <p:cNvPicPr>
              <a:picLocks noChangeAspect="1" noChangeArrowheads="1"/>
            </p:cNvPicPr>
            <p:nvPr/>
          </p:nvPicPr>
          <p:blipFill>
            <a:blip r:embed="rId3"/>
            <a:srcRect/>
            <a:stretch>
              <a:fillRect/>
            </a:stretch>
          </p:blipFill>
          <p:spPr bwMode="auto">
            <a:xfrm>
              <a:off x="5935687" y="1230818"/>
              <a:ext cx="3147938" cy="2836241"/>
            </a:xfrm>
            <a:prstGeom prst="rect">
              <a:avLst/>
            </a:prstGeom>
            <a:ln>
              <a:noFill/>
            </a:ln>
            <a:effectLst>
              <a:outerShdw blurRad="292100" dist="139700" dir="2700000" algn="tl" rotWithShape="0">
                <a:srgbClr val="333333">
                  <a:alpha val="65000"/>
                </a:srgbClr>
              </a:outerShdw>
            </a:effectLst>
          </p:spPr>
        </p:pic>
        <p:cxnSp>
          <p:nvCxnSpPr>
            <p:cNvPr id="160" name="直線矢印コネクタ 159"/>
            <p:cNvCxnSpPr/>
            <p:nvPr/>
          </p:nvCxnSpPr>
          <p:spPr>
            <a:xfrm rot="5400000">
              <a:off x="8074081" y="1215945"/>
              <a:ext cx="583016" cy="645516"/>
            </a:xfrm>
            <a:prstGeom prst="straightConnector1">
              <a:avLst/>
            </a:prstGeom>
            <a:ln w="50800">
              <a:solidFill>
                <a:srgbClr val="FFCC00"/>
              </a:solidFill>
              <a:tailEnd type="arrow"/>
            </a:ln>
          </p:spPr>
          <p:style>
            <a:lnRef idx="1">
              <a:schemeClr val="accent1"/>
            </a:lnRef>
            <a:fillRef idx="0">
              <a:schemeClr val="accent1"/>
            </a:fillRef>
            <a:effectRef idx="0">
              <a:schemeClr val="accent1"/>
            </a:effectRef>
            <a:fontRef idx="minor">
              <a:schemeClr val="tx1"/>
            </a:fontRef>
          </p:style>
        </p:cxnSp>
        <p:sp>
          <p:nvSpPr>
            <p:cNvPr id="161" name="テキスト ボックス 10"/>
            <p:cNvSpPr txBox="1">
              <a:spLocks noChangeArrowheads="1"/>
            </p:cNvSpPr>
            <p:nvPr/>
          </p:nvSpPr>
          <p:spPr bwMode="auto">
            <a:xfrm>
              <a:off x="8482600" y="849858"/>
              <a:ext cx="865252" cy="262612"/>
            </a:xfrm>
            <a:prstGeom prst="rect">
              <a:avLst/>
            </a:prstGeom>
            <a:noFill/>
            <a:ln w="9525">
              <a:noFill/>
              <a:miter lim="800000"/>
              <a:headEnd/>
              <a:tailEnd/>
            </a:ln>
          </p:spPr>
          <p:txBody>
            <a:bodyPr wrap="square" lIns="83941" tIns="41972" rIns="83941" bIns="41972">
              <a:spAutoFit/>
            </a:bodyPr>
            <a:lstStyle/>
            <a:p>
              <a:r>
                <a:rPr lang="en-US" altLang="ja-JP" b="1" dirty="0" err="1">
                  <a:solidFill>
                    <a:srgbClr val="1F497D"/>
                  </a:solidFill>
                </a:rPr>
                <a:t>Blazars</a:t>
              </a:r>
              <a:endParaRPr lang="ja-JP" altLang="en-US" b="1" dirty="0">
                <a:solidFill>
                  <a:srgbClr val="1F497D"/>
                </a:solidFill>
              </a:endParaRPr>
            </a:p>
          </p:txBody>
        </p:sp>
        <p:cxnSp>
          <p:nvCxnSpPr>
            <p:cNvPr id="162" name="直線矢印コネクタ 161"/>
            <p:cNvCxnSpPr/>
            <p:nvPr/>
          </p:nvCxnSpPr>
          <p:spPr>
            <a:xfrm rot="5400000">
              <a:off x="7252154" y="1456485"/>
              <a:ext cx="712575" cy="215172"/>
            </a:xfrm>
            <a:prstGeom prst="straightConnector1">
              <a:avLst/>
            </a:prstGeom>
            <a:ln w="50800">
              <a:solidFill>
                <a:srgbClr val="FFCC00"/>
              </a:solidFill>
              <a:tailEnd type="arrow"/>
            </a:ln>
          </p:spPr>
          <p:style>
            <a:lnRef idx="1">
              <a:schemeClr val="accent1"/>
            </a:lnRef>
            <a:fillRef idx="0">
              <a:schemeClr val="accent1"/>
            </a:fillRef>
            <a:effectRef idx="0">
              <a:schemeClr val="accent1"/>
            </a:effectRef>
            <a:fontRef idx="minor">
              <a:schemeClr val="tx1"/>
            </a:fontRef>
          </p:style>
        </p:cxnSp>
        <p:sp>
          <p:nvSpPr>
            <p:cNvPr id="163" name="テキスト ボックス 14"/>
            <p:cNvSpPr txBox="1">
              <a:spLocks noChangeArrowheads="1"/>
            </p:cNvSpPr>
            <p:nvPr/>
          </p:nvSpPr>
          <p:spPr bwMode="auto">
            <a:xfrm>
              <a:off x="7335834" y="868032"/>
              <a:ext cx="962051" cy="262612"/>
            </a:xfrm>
            <a:prstGeom prst="rect">
              <a:avLst/>
            </a:prstGeom>
            <a:noFill/>
            <a:ln w="9525">
              <a:noFill/>
              <a:miter lim="800000"/>
              <a:headEnd/>
              <a:tailEnd/>
            </a:ln>
          </p:spPr>
          <p:txBody>
            <a:bodyPr wrap="square" lIns="83941" tIns="41972" rIns="83941" bIns="41972">
              <a:spAutoFit/>
            </a:bodyPr>
            <a:lstStyle/>
            <a:p>
              <a:r>
                <a:rPr lang="en-US" altLang="ja-JP" b="1" dirty="0">
                  <a:solidFill>
                    <a:schemeClr val="tx2"/>
                  </a:solidFill>
                </a:rPr>
                <a:t>FRI, FRII</a:t>
              </a:r>
              <a:endParaRPr lang="ja-JP" altLang="en-US" b="1" dirty="0">
                <a:solidFill>
                  <a:schemeClr val="tx2"/>
                </a:solidFill>
              </a:endParaRPr>
            </a:p>
          </p:txBody>
        </p:sp>
        <p:sp>
          <p:nvSpPr>
            <p:cNvPr id="164" name="テキスト ボックス 16"/>
            <p:cNvSpPr txBox="1">
              <a:spLocks noChangeArrowheads="1"/>
            </p:cNvSpPr>
            <p:nvPr/>
          </p:nvSpPr>
          <p:spPr bwMode="auto">
            <a:xfrm>
              <a:off x="6012307" y="3697629"/>
              <a:ext cx="2423210" cy="262612"/>
            </a:xfrm>
            <a:prstGeom prst="rect">
              <a:avLst/>
            </a:prstGeom>
            <a:solidFill>
              <a:schemeClr val="tx2">
                <a:lumMod val="50000"/>
              </a:schemeClr>
            </a:solidFill>
            <a:ln w="9525">
              <a:noFill/>
              <a:miter lim="800000"/>
              <a:headEnd/>
              <a:tailEnd/>
            </a:ln>
          </p:spPr>
          <p:txBody>
            <a:bodyPr wrap="square" lIns="83941" tIns="41972" rIns="83941" bIns="41972">
              <a:spAutoFit/>
            </a:bodyPr>
            <a:lstStyle/>
            <a:p>
              <a:r>
                <a:rPr lang="ja-JP" altLang="en-US" b="1" dirty="0" smtClean="0">
                  <a:solidFill>
                    <a:srgbClr val="FFC000"/>
                  </a:solidFill>
                </a:rPr>
                <a:t>超巨大</a:t>
              </a:r>
              <a:r>
                <a:rPr lang="en-US" altLang="ja-JP" b="1" dirty="0" smtClean="0">
                  <a:solidFill>
                    <a:srgbClr val="FFC000"/>
                  </a:solidFill>
                </a:rPr>
                <a:t>BH </a:t>
              </a:r>
              <a:r>
                <a:rPr lang="en-US" altLang="ja-JP" b="1" dirty="0">
                  <a:solidFill>
                    <a:srgbClr val="FFC000"/>
                  </a:solidFill>
                </a:rPr>
                <a:t>10</a:t>
              </a:r>
              <a:r>
                <a:rPr lang="en-US" altLang="ja-JP" b="1" baseline="30000" dirty="0">
                  <a:solidFill>
                    <a:srgbClr val="FFC000"/>
                  </a:solidFill>
                </a:rPr>
                <a:t>7</a:t>
              </a:r>
              <a:r>
                <a:rPr lang="en-US" altLang="ja-JP" b="1" dirty="0">
                  <a:solidFill>
                    <a:srgbClr val="FFC000"/>
                  </a:solidFill>
                </a:rPr>
                <a:t>-10</a:t>
              </a:r>
              <a:r>
                <a:rPr lang="en-US" altLang="ja-JP" b="1" baseline="30000" dirty="0">
                  <a:solidFill>
                    <a:srgbClr val="FFC000"/>
                  </a:solidFill>
                </a:rPr>
                <a:t>10</a:t>
              </a:r>
              <a:r>
                <a:rPr lang="en-US" altLang="ja-JP" b="1" dirty="0">
                  <a:solidFill>
                    <a:srgbClr val="FFC000"/>
                  </a:solidFill>
                </a:rPr>
                <a:t> M</a:t>
              </a:r>
              <a:r>
                <a:rPr lang="ja-JP" altLang="en-US" b="1" baseline="-25000" dirty="0">
                  <a:solidFill>
                    <a:srgbClr val="FFC000"/>
                  </a:solidFill>
                </a:rPr>
                <a:t>◎</a:t>
              </a:r>
            </a:p>
          </p:txBody>
        </p:sp>
        <p:sp>
          <p:nvSpPr>
            <p:cNvPr id="171" name="テキスト ボックス 170"/>
            <p:cNvSpPr txBox="1"/>
            <p:nvPr/>
          </p:nvSpPr>
          <p:spPr>
            <a:xfrm>
              <a:off x="5823417" y="4099915"/>
              <a:ext cx="2859777" cy="262633"/>
            </a:xfrm>
            <a:prstGeom prst="rect">
              <a:avLst/>
            </a:prstGeom>
            <a:noFill/>
          </p:spPr>
          <p:txBody>
            <a:bodyPr wrap="square" lIns="83974" tIns="41987" rIns="83974" bIns="41987" rtlCol="0">
              <a:spAutoFit/>
            </a:bodyPr>
            <a:lstStyle/>
            <a:p>
              <a:r>
                <a:rPr lang="ja-JP" altLang="en-US" dirty="0" smtClean="0"/>
                <a:t>活動銀河核</a:t>
              </a:r>
              <a:r>
                <a:rPr lang="en-US" altLang="ja-JP" dirty="0" smtClean="0"/>
                <a:t>(</a:t>
              </a:r>
              <a:r>
                <a:rPr lang="ja-JP" altLang="en-US" dirty="0" smtClean="0"/>
                <a:t>赤方偏移</a:t>
              </a:r>
              <a:r>
                <a:rPr lang="en-US" altLang="ja-JP" dirty="0" smtClean="0"/>
                <a:t> </a:t>
              </a:r>
              <a:r>
                <a:rPr lang="en-US" altLang="ja-JP" dirty="0" err="1" smtClean="0"/>
                <a:t>z</a:t>
              </a:r>
              <a:r>
                <a:rPr lang="en-US" altLang="ja-JP" dirty="0" smtClean="0"/>
                <a:t>&lt;3)</a:t>
              </a:r>
              <a:endParaRPr kumimoji="1" lang="ja-JP" altLang="en-US" dirty="0"/>
            </a:p>
          </p:txBody>
        </p:sp>
      </p:grpSp>
      <p:pic>
        <p:nvPicPr>
          <p:cNvPr id="26" name="Picture 4" descr="hypernova"/>
          <p:cNvPicPr>
            <a:picLocks noChangeAspect="1" noChangeArrowheads="1"/>
          </p:cNvPicPr>
          <p:nvPr/>
        </p:nvPicPr>
        <p:blipFill>
          <a:blip r:embed="rId4"/>
          <a:srcRect/>
          <a:stretch>
            <a:fillRect/>
          </a:stretch>
        </p:blipFill>
        <p:spPr bwMode="auto">
          <a:xfrm>
            <a:off x="6079293" y="1217084"/>
            <a:ext cx="2617724" cy="2383388"/>
          </a:xfrm>
          <a:prstGeom prst="rect">
            <a:avLst/>
          </a:prstGeom>
          <a:noFill/>
          <a:ln w="9525">
            <a:noFill/>
            <a:miter lim="800000"/>
            <a:headEnd/>
            <a:tailEnd/>
          </a:ln>
          <a:effectLst>
            <a:outerShdw blurRad="50800" dist="38100" dir="2700000">
              <a:srgbClr val="000000">
                <a:alpha val="43000"/>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 name="図 32"/>
          <p:cNvPicPr>
            <a:picLocks noChangeAspect="1"/>
          </p:cNvPicPr>
          <p:nvPr/>
        </p:nvPicPr>
        <p:blipFill>
          <a:blip r:embed="rId2"/>
          <a:stretch>
            <a:fillRect/>
          </a:stretch>
        </p:blipFill>
        <p:spPr>
          <a:xfrm>
            <a:off x="381005" y="1295400"/>
            <a:ext cx="5707011" cy="5257800"/>
          </a:xfrm>
          <a:prstGeom prst="rect">
            <a:avLst/>
          </a:prstGeom>
        </p:spPr>
      </p:pic>
      <p:sp>
        <p:nvSpPr>
          <p:cNvPr id="2" name="タイトル 1"/>
          <p:cNvSpPr>
            <a:spLocks noGrp="1"/>
          </p:cNvSpPr>
          <p:nvPr>
            <p:ph type="title"/>
          </p:nvPr>
        </p:nvSpPr>
        <p:spPr>
          <a:xfrm>
            <a:off x="571500" y="158747"/>
            <a:ext cx="8921750" cy="825498"/>
          </a:xfrm>
          <a:solidFill>
            <a:srgbClr val="1F497D"/>
          </a:solidFill>
          <a:effectLst>
            <a:outerShdw blurRad="50800" dist="38100" dir="2700000">
              <a:srgbClr val="000000">
                <a:alpha val="43000"/>
              </a:srgbClr>
            </a:outerShdw>
          </a:effectLst>
        </p:spPr>
        <p:txBody>
          <a:bodyPr>
            <a:normAutofit fontScale="90000"/>
          </a:bodyPr>
          <a:lstStyle/>
          <a:p>
            <a:r>
              <a:rPr lang="en-US" altLang="ja-JP" dirty="0" smtClean="0">
                <a:solidFill>
                  <a:srgbClr val="FFFFFF"/>
                </a:solidFill>
                <a:effectLst>
                  <a:outerShdw blurRad="50800" dist="38100" dir="2700000">
                    <a:srgbClr val="000000">
                      <a:alpha val="43000"/>
                    </a:srgbClr>
                  </a:outerShdw>
                </a:effectLst>
              </a:rPr>
              <a:t>Number of extragalactic VHE Sources </a:t>
            </a:r>
            <a:r>
              <a:rPr lang="en-US" altLang="ja-JP" dirty="0" smtClean="0">
                <a:solidFill>
                  <a:srgbClr val="FFFFFF"/>
                </a:solidFill>
                <a:effectLst>
                  <a:outerShdw blurRad="50800" dist="38100" dir="2700000">
                    <a:srgbClr val="000000">
                      <a:alpha val="43000"/>
                    </a:srgbClr>
                  </a:outerShdw>
                </a:effectLst>
              </a:rPr>
              <a:t>(51)</a:t>
            </a:r>
            <a:endParaRPr lang="ja-JP" altLang="en-US" dirty="0">
              <a:solidFill>
                <a:srgbClr val="FFFFFF"/>
              </a:solidFill>
              <a:effectLst>
                <a:outerShdw blurRad="50800" dist="38100" dir="2700000">
                  <a:srgbClr val="000000">
                    <a:alpha val="43000"/>
                  </a:srgbClr>
                </a:outerShdw>
              </a:effectLst>
            </a:endParaRPr>
          </a:p>
        </p:txBody>
      </p:sp>
      <p:sp>
        <p:nvSpPr>
          <p:cNvPr id="8" name="テキスト ボックス 7"/>
          <p:cNvSpPr txBox="1"/>
          <p:nvPr/>
        </p:nvSpPr>
        <p:spPr>
          <a:xfrm rot="16200000">
            <a:off x="3828405" y="3650971"/>
            <a:ext cx="813113" cy="369269"/>
          </a:xfrm>
          <a:prstGeom prst="rect">
            <a:avLst/>
          </a:prstGeom>
          <a:noFill/>
        </p:spPr>
        <p:txBody>
          <a:bodyPr wrap="none" lIns="91369" tIns="45689" rIns="91369" bIns="45689" rtlCol="0">
            <a:spAutoFit/>
          </a:bodyPr>
          <a:lstStyle/>
          <a:p>
            <a:r>
              <a:rPr kumimoji="1" lang="en-US" altLang="ja-JP" dirty="0" smtClean="0"/>
              <a:t>HESS</a:t>
            </a:r>
            <a:endParaRPr kumimoji="1" lang="ja-JP" altLang="en-US" dirty="0"/>
          </a:p>
        </p:txBody>
      </p:sp>
      <p:sp>
        <p:nvSpPr>
          <p:cNvPr id="9" name="テキスト ボックス 8"/>
          <p:cNvSpPr txBox="1"/>
          <p:nvPr/>
        </p:nvSpPr>
        <p:spPr>
          <a:xfrm rot="16200000">
            <a:off x="4145388" y="3562593"/>
            <a:ext cx="941152" cy="369269"/>
          </a:xfrm>
          <a:prstGeom prst="rect">
            <a:avLst/>
          </a:prstGeom>
          <a:noFill/>
        </p:spPr>
        <p:txBody>
          <a:bodyPr wrap="none" lIns="91369" tIns="45689" rIns="91369" bIns="45689" rtlCol="0">
            <a:spAutoFit/>
          </a:bodyPr>
          <a:lstStyle/>
          <a:p>
            <a:r>
              <a:rPr kumimoji="1" lang="en-US" altLang="ja-JP" dirty="0" smtClean="0"/>
              <a:t>MAGIC</a:t>
            </a:r>
            <a:endParaRPr kumimoji="1" lang="ja-JP" altLang="en-US" dirty="0"/>
          </a:p>
        </p:txBody>
      </p:sp>
      <p:sp>
        <p:nvSpPr>
          <p:cNvPr id="10" name="テキスト ボックス 9"/>
          <p:cNvSpPr txBox="1"/>
          <p:nvPr/>
        </p:nvSpPr>
        <p:spPr>
          <a:xfrm rot="16200000">
            <a:off x="4401342" y="2736597"/>
            <a:ext cx="1167902" cy="369269"/>
          </a:xfrm>
          <a:prstGeom prst="rect">
            <a:avLst/>
          </a:prstGeom>
          <a:noFill/>
        </p:spPr>
        <p:txBody>
          <a:bodyPr wrap="none" lIns="91369" tIns="45689" rIns="91369" bIns="45689" rtlCol="0">
            <a:spAutoFit/>
          </a:bodyPr>
          <a:lstStyle/>
          <a:p>
            <a:r>
              <a:rPr kumimoji="1" lang="en-US" altLang="ja-JP" dirty="0" smtClean="0"/>
              <a:t>VERITAS</a:t>
            </a:r>
            <a:endParaRPr kumimoji="1" lang="ja-JP" altLang="en-US" dirty="0"/>
          </a:p>
        </p:txBody>
      </p:sp>
      <p:grpSp>
        <p:nvGrpSpPr>
          <p:cNvPr id="3" name="Group 60"/>
          <p:cNvGrpSpPr>
            <a:grpSpLocks/>
          </p:cNvGrpSpPr>
          <p:nvPr/>
        </p:nvGrpSpPr>
        <p:grpSpPr bwMode="auto">
          <a:xfrm>
            <a:off x="6392494" y="1371602"/>
            <a:ext cx="3430985" cy="1035050"/>
            <a:chOff x="1211" y="3672"/>
            <a:chExt cx="1850" cy="562"/>
          </a:xfrm>
        </p:grpSpPr>
        <p:pic>
          <p:nvPicPr>
            <p:cNvPr id="12" name="Picture 61" descr="HESS-dark-full"/>
            <p:cNvPicPr>
              <a:picLocks noChangeAspect="1" noChangeArrowheads="1"/>
            </p:cNvPicPr>
            <p:nvPr/>
          </p:nvPicPr>
          <p:blipFill>
            <a:blip r:embed="rId3">
              <a:lum bright="20000" contrast="20000"/>
            </a:blip>
            <a:srcRect l="9448" t="31142" b="31772"/>
            <a:stretch>
              <a:fillRect/>
            </a:stretch>
          </p:blipFill>
          <p:spPr bwMode="auto">
            <a:xfrm>
              <a:off x="1211" y="3676"/>
              <a:ext cx="1850" cy="558"/>
            </a:xfrm>
            <a:prstGeom prst="rect">
              <a:avLst/>
            </a:prstGeom>
            <a:noFill/>
            <a:ln w="25400">
              <a:solidFill>
                <a:srgbClr val="FFCC00"/>
              </a:solidFill>
              <a:miter lim="800000"/>
              <a:headEnd/>
              <a:tailEnd/>
            </a:ln>
          </p:spPr>
        </p:pic>
        <p:sp>
          <p:nvSpPr>
            <p:cNvPr id="13" name="Text Box 62"/>
            <p:cNvSpPr txBox="1">
              <a:spLocks noChangeArrowheads="1"/>
            </p:cNvSpPr>
            <p:nvPr/>
          </p:nvSpPr>
          <p:spPr bwMode="auto">
            <a:xfrm>
              <a:off x="1236" y="3672"/>
              <a:ext cx="363" cy="167"/>
            </a:xfrm>
            <a:prstGeom prst="rect">
              <a:avLst/>
            </a:prstGeom>
            <a:noFill/>
            <a:ln w="25400">
              <a:noFill/>
              <a:miter lim="800000"/>
              <a:headEnd/>
              <a:tailEnd/>
            </a:ln>
          </p:spPr>
          <p:txBody>
            <a:bodyPr wrap="none">
              <a:spAutoFit/>
            </a:bodyPr>
            <a:lstStyle/>
            <a:p>
              <a:pPr eaLnBrk="0" hangingPunct="0"/>
              <a:r>
                <a:rPr kumimoji="0" lang="en-US" altLang="ja-JP" sz="1400" b="1" dirty="0">
                  <a:latin typeface="Textile" charset="0"/>
                </a:rPr>
                <a:t>HESS</a:t>
              </a:r>
            </a:p>
          </p:txBody>
        </p:sp>
      </p:grpSp>
      <p:pic>
        <p:nvPicPr>
          <p:cNvPr id="14" name="図 13"/>
          <p:cNvPicPr>
            <a:picLocks noChangeAspect="1"/>
          </p:cNvPicPr>
          <p:nvPr/>
        </p:nvPicPr>
        <p:blipFill>
          <a:blip r:embed="rId4"/>
          <a:stretch>
            <a:fillRect/>
          </a:stretch>
        </p:blipFill>
        <p:spPr>
          <a:xfrm>
            <a:off x="6736183" y="2590828"/>
            <a:ext cx="2839647" cy="1560409"/>
          </a:xfrm>
          <a:prstGeom prst="rect">
            <a:avLst/>
          </a:prstGeom>
          <a:ln w="34925">
            <a:solidFill>
              <a:schemeClr val="accent1">
                <a:lumMod val="60000"/>
                <a:lumOff val="40000"/>
              </a:schemeClr>
            </a:solidFill>
          </a:ln>
          <a:effectLst>
            <a:outerShdw blurRad="50800" dist="38100" dir="2700000" algn="tl" rotWithShape="0">
              <a:srgbClr val="000000">
                <a:alpha val="43000"/>
              </a:srgbClr>
            </a:outerShdw>
          </a:effectLst>
        </p:spPr>
      </p:pic>
      <p:pic>
        <p:nvPicPr>
          <p:cNvPr id="15" name="図 14"/>
          <p:cNvPicPr>
            <a:picLocks noChangeAspect="1"/>
          </p:cNvPicPr>
          <p:nvPr/>
        </p:nvPicPr>
        <p:blipFill>
          <a:blip r:embed="rId5"/>
          <a:stretch>
            <a:fillRect/>
          </a:stretch>
        </p:blipFill>
        <p:spPr>
          <a:xfrm>
            <a:off x="6425142" y="4382628"/>
            <a:ext cx="3398308" cy="1027605"/>
          </a:xfrm>
          <a:prstGeom prst="rect">
            <a:avLst/>
          </a:prstGeom>
          <a:ln w="25400">
            <a:solidFill>
              <a:schemeClr val="accent1">
                <a:lumMod val="60000"/>
                <a:lumOff val="40000"/>
              </a:schemeClr>
            </a:solidFill>
          </a:ln>
        </p:spPr>
      </p:pic>
      <p:sp>
        <p:nvSpPr>
          <p:cNvPr id="16" name="テキスト ボックス 15"/>
          <p:cNvSpPr txBox="1"/>
          <p:nvPr/>
        </p:nvSpPr>
        <p:spPr>
          <a:xfrm>
            <a:off x="6739979" y="2590803"/>
            <a:ext cx="773053" cy="307732"/>
          </a:xfrm>
          <a:prstGeom prst="rect">
            <a:avLst/>
          </a:prstGeom>
          <a:noFill/>
        </p:spPr>
        <p:txBody>
          <a:bodyPr wrap="none" lIns="91369" tIns="45689" rIns="91369" bIns="45689" rtlCol="0">
            <a:spAutoFit/>
          </a:bodyPr>
          <a:lstStyle/>
          <a:p>
            <a:r>
              <a:rPr lang="en-US" altLang="ja-JP" sz="1400" dirty="0" smtClean="0"/>
              <a:t>MAGIC</a:t>
            </a:r>
            <a:endParaRPr lang="ja-JP" altLang="en-US" sz="1400" dirty="0"/>
          </a:p>
        </p:txBody>
      </p:sp>
      <p:sp>
        <p:nvSpPr>
          <p:cNvPr id="17" name="テキスト ボックス 16"/>
          <p:cNvSpPr txBox="1"/>
          <p:nvPr/>
        </p:nvSpPr>
        <p:spPr>
          <a:xfrm>
            <a:off x="6438907" y="4343400"/>
            <a:ext cx="952264" cy="307732"/>
          </a:xfrm>
          <a:prstGeom prst="rect">
            <a:avLst/>
          </a:prstGeom>
          <a:noFill/>
        </p:spPr>
        <p:txBody>
          <a:bodyPr wrap="none" lIns="91369" tIns="45689" rIns="91369" bIns="45689" rtlCol="0">
            <a:spAutoFit/>
          </a:bodyPr>
          <a:lstStyle/>
          <a:p>
            <a:r>
              <a:rPr lang="en-US" altLang="ja-JP" sz="1400" dirty="0" smtClean="0"/>
              <a:t>VERITAS</a:t>
            </a:r>
            <a:endParaRPr lang="ja-JP" altLang="en-US" sz="1400" dirty="0"/>
          </a:p>
        </p:txBody>
      </p:sp>
      <p:sp>
        <p:nvSpPr>
          <p:cNvPr id="18" name="テキスト ボックス 17"/>
          <p:cNvSpPr txBox="1"/>
          <p:nvPr/>
        </p:nvSpPr>
        <p:spPr>
          <a:xfrm rot="16200000">
            <a:off x="1199424" y="3688879"/>
            <a:ext cx="1018472" cy="369269"/>
          </a:xfrm>
          <a:prstGeom prst="rect">
            <a:avLst/>
          </a:prstGeom>
          <a:noFill/>
        </p:spPr>
        <p:txBody>
          <a:bodyPr wrap="none" lIns="91369" tIns="45689" rIns="91369" bIns="45689" rtlCol="0">
            <a:spAutoFit/>
          </a:bodyPr>
          <a:lstStyle/>
          <a:p>
            <a:r>
              <a:rPr kumimoji="1" lang="en-US" altLang="ja-JP" dirty="0" smtClean="0"/>
              <a:t>Whipple</a:t>
            </a:r>
            <a:endParaRPr kumimoji="1" lang="ja-JP" altLang="en-US" dirty="0"/>
          </a:p>
        </p:txBody>
      </p:sp>
      <p:sp>
        <p:nvSpPr>
          <p:cNvPr id="23" name="テキスト ボックス 22"/>
          <p:cNvSpPr txBox="1"/>
          <p:nvPr/>
        </p:nvSpPr>
        <p:spPr>
          <a:xfrm rot="16200000">
            <a:off x="4621843" y="4381566"/>
            <a:ext cx="902605" cy="369269"/>
          </a:xfrm>
          <a:prstGeom prst="rect">
            <a:avLst/>
          </a:prstGeom>
          <a:noFill/>
        </p:spPr>
        <p:txBody>
          <a:bodyPr wrap="none" lIns="91369" tIns="45689" rIns="91369" bIns="45689" rtlCol="0">
            <a:spAutoFit/>
          </a:bodyPr>
          <a:lstStyle/>
          <a:p>
            <a:r>
              <a:rPr kumimoji="1" lang="en-US" altLang="ja-JP" dirty="0" smtClean="0"/>
              <a:t>FERMI</a:t>
            </a:r>
            <a:endParaRPr kumimoji="1" lang="ja-JP" altLang="en-US" dirty="0"/>
          </a:p>
        </p:txBody>
      </p:sp>
      <p:pic>
        <p:nvPicPr>
          <p:cNvPr id="19" name="図 18"/>
          <p:cNvPicPr>
            <a:picLocks noChangeAspect="1"/>
          </p:cNvPicPr>
          <p:nvPr/>
        </p:nvPicPr>
        <p:blipFill>
          <a:blip r:embed="rId6"/>
          <a:srcRect t="2674" b="14708"/>
          <a:stretch>
            <a:fillRect/>
          </a:stretch>
        </p:blipFill>
        <p:spPr>
          <a:xfrm>
            <a:off x="6858032" y="5562600"/>
            <a:ext cx="1317685" cy="1133168"/>
          </a:xfrm>
          <a:prstGeom prst="rect">
            <a:avLst/>
          </a:prstGeom>
        </p:spPr>
      </p:pic>
      <p:sp>
        <p:nvSpPr>
          <p:cNvPr id="20" name="テキスト ボックス 19"/>
          <p:cNvSpPr txBox="1"/>
          <p:nvPr/>
        </p:nvSpPr>
        <p:spPr>
          <a:xfrm>
            <a:off x="8229631" y="5867409"/>
            <a:ext cx="774372" cy="369277"/>
          </a:xfrm>
          <a:prstGeom prst="rect">
            <a:avLst/>
          </a:prstGeom>
          <a:noFill/>
        </p:spPr>
        <p:txBody>
          <a:bodyPr wrap="none" lIns="91385" tIns="45693" rIns="91385" bIns="45693" rtlCol="0">
            <a:spAutoFit/>
          </a:bodyPr>
          <a:lstStyle/>
          <a:p>
            <a:r>
              <a:rPr kumimoji="1" lang="en-US" altLang="ja-JP" dirty="0" smtClean="0"/>
              <a:t>Fermi</a:t>
            </a:r>
            <a:endParaRPr kumimoji="1" lang="ja-JP" altLang="en-US" dirty="0"/>
          </a:p>
        </p:txBody>
      </p:sp>
      <p:sp>
        <p:nvSpPr>
          <p:cNvPr id="25" name="テキスト ボックス 24"/>
          <p:cNvSpPr txBox="1"/>
          <p:nvPr/>
        </p:nvSpPr>
        <p:spPr>
          <a:xfrm>
            <a:off x="1219215" y="5285623"/>
            <a:ext cx="740509" cy="276971"/>
          </a:xfrm>
          <a:prstGeom prst="rect">
            <a:avLst/>
          </a:prstGeom>
          <a:noFill/>
        </p:spPr>
        <p:txBody>
          <a:bodyPr wrap="none" lIns="91416" tIns="45706" rIns="91416" bIns="45706" rtlCol="0">
            <a:spAutoFit/>
          </a:bodyPr>
          <a:lstStyle/>
          <a:p>
            <a:r>
              <a:rPr lang="en-US" altLang="ja-JP" sz="1200" dirty="0" err="1" smtClean="0">
                <a:solidFill>
                  <a:schemeClr val="bg1"/>
                </a:solidFill>
              </a:rPr>
              <a:t>Mrk</a:t>
            </a:r>
            <a:r>
              <a:rPr lang="en-US" altLang="ja-JP" sz="1200" dirty="0" smtClean="0">
                <a:solidFill>
                  <a:schemeClr val="bg1"/>
                </a:solidFill>
              </a:rPr>
              <a:t> 421</a:t>
            </a:r>
            <a:endParaRPr lang="ja-JP" altLang="en-US" sz="1200" dirty="0">
              <a:solidFill>
                <a:schemeClr val="bg1"/>
              </a:solidFill>
            </a:endParaRPr>
          </a:p>
        </p:txBody>
      </p:sp>
      <p:sp>
        <p:nvSpPr>
          <p:cNvPr id="26" name="テキスト ボックス 25"/>
          <p:cNvSpPr txBox="1"/>
          <p:nvPr/>
        </p:nvSpPr>
        <p:spPr>
          <a:xfrm>
            <a:off x="1926458" y="5209423"/>
            <a:ext cx="740509" cy="276971"/>
          </a:xfrm>
          <a:prstGeom prst="rect">
            <a:avLst/>
          </a:prstGeom>
          <a:noFill/>
        </p:spPr>
        <p:txBody>
          <a:bodyPr wrap="none" lIns="91416" tIns="45706" rIns="91416" bIns="45706" rtlCol="0">
            <a:spAutoFit/>
          </a:bodyPr>
          <a:lstStyle/>
          <a:p>
            <a:r>
              <a:rPr lang="en-US" altLang="ja-JP" sz="1200" dirty="0" err="1" smtClean="0">
                <a:solidFill>
                  <a:schemeClr val="bg1"/>
                </a:solidFill>
              </a:rPr>
              <a:t>Mrk</a:t>
            </a:r>
            <a:r>
              <a:rPr lang="en-US" altLang="ja-JP" sz="1200" dirty="0" smtClean="0">
                <a:solidFill>
                  <a:schemeClr val="bg1"/>
                </a:solidFill>
              </a:rPr>
              <a:t> 501</a:t>
            </a:r>
            <a:endParaRPr lang="ja-JP" altLang="en-US" sz="1200" dirty="0">
              <a:solidFill>
                <a:schemeClr val="bg1"/>
              </a:solidFill>
            </a:endParaRPr>
          </a:p>
        </p:txBody>
      </p:sp>
      <p:sp>
        <p:nvSpPr>
          <p:cNvPr id="27" name="テキスト ボックス 26"/>
          <p:cNvSpPr txBox="1"/>
          <p:nvPr/>
        </p:nvSpPr>
        <p:spPr>
          <a:xfrm>
            <a:off x="2458730" y="5438021"/>
            <a:ext cx="817869" cy="276993"/>
          </a:xfrm>
          <a:prstGeom prst="rect">
            <a:avLst/>
          </a:prstGeom>
          <a:noFill/>
        </p:spPr>
        <p:txBody>
          <a:bodyPr wrap="none" lIns="91416" tIns="45706" rIns="91416" bIns="45706" rtlCol="0">
            <a:spAutoFit/>
          </a:bodyPr>
          <a:lstStyle/>
          <a:p>
            <a:r>
              <a:rPr lang="en-US" altLang="ja-JP" sz="1200" dirty="0" smtClean="0">
                <a:solidFill>
                  <a:schemeClr val="bg1"/>
                </a:solidFill>
              </a:rPr>
              <a:t>1ES2344</a:t>
            </a:r>
            <a:endParaRPr lang="ja-JP" altLang="en-US" sz="1200" dirty="0">
              <a:solidFill>
                <a:schemeClr val="bg1"/>
              </a:solidFill>
            </a:endParaRPr>
          </a:p>
        </p:txBody>
      </p:sp>
      <p:sp>
        <p:nvSpPr>
          <p:cNvPr id="29" name="テキスト ボックス 28"/>
          <p:cNvSpPr txBox="1"/>
          <p:nvPr/>
        </p:nvSpPr>
        <p:spPr>
          <a:xfrm>
            <a:off x="2517869" y="4724424"/>
            <a:ext cx="834886" cy="461637"/>
          </a:xfrm>
          <a:prstGeom prst="rect">
            <a:avLst/>
          </a:prstGeom>
          <a:noFill/>
        </p:spPr>
        <p:txBody>
          <a:bodyPr wrap="none" lIns="91416" tIns="45706" rIns="91416" bIns="45706" rtlCol="0">
            <a:spAutoFit/>
          </a:bodyPr>
          <a:lstStyle/>
          <a:p>
            <a:r>
              <a:rPr lang="en-US" altLang="ja-JP" sz="1200" dirty="0" smtClean="0">
                <a:solidFill>
                  <a:schemeClr val="bg1"/>
                </a:solidFill>
              </a:rPr>
              <a:t>1ES1959</a:t>
            </a:r>
          </a:p>
          <a:p>
            <a:r>
              <a:rPr lang="en-US" altLang="ja-JP" sz="1200" dirty="0" smtClean="0">
                <a:solidFill>
                  <a:schemeClr val="bg1"/>
                </a:solidFill>
              </a:rPr>
              <a:t>PKS2155</a:t>
            </a:r>
            <a:endParaRPr lang="ja-JP" altLang="en-US" sz="1200" dirty="0">
              <a:solidFill>
                <a:schemeClr val="bg1"/>
              </a:solidFill>
            </a:endParaRPr>
          </a:p>
        </p:txBody>
      </p:sp>
      <p:sp>
        <p:nvSpPr>
          <p:cNvPr id="30" name="テキスト ボックス 29"/>
          <p:cNvSpPr txBox="1"/>
          <p:nvPr/>
        </p:nvSpPr>
        <p:spPr>
          <a:xfrm>
            <a:off x="3935584" y="5029224"/>
            <a:ext cx="484019" cy="276993"/>
          </a:xfrm>
          <a:prstGeom prst="rect">
            <a:avLst/>
          </a:prstGeom>
          <a:noFill/>
        </p:spPr>
        <p:txBody>
          <a:bodyPr wrap="none" lIns="91416" tIns="45706" rIns="91416" bIns="45706" rtlCol="0">
            <a:spAutoFit/>
          </a:bodyPr>
          <a:lstStyle/>
          <a:p>
            <a:r>
              <a:rPr lang="en-US" altLang="ja-JP" sz="1200" dirty="0" smtClean="0">
                <a:solidFill>
                  <a:schemeClr val="bg1"/>
                </a:solidFill>
              </a:rPr>
              <a:t>M87</a:t>
            </a:r>
            <a:endParaRPr lang="ja-JP" altLang="en-US" sz="1200" dirty="0">
              <a:solidFill>
                <a:schemeClr val="bg1"/>
              </a:solidFill>
            </a:endParaRPr>
          </a:p>
        </p:txBody>
      </p:sp>
      <p:sp>
        <p:nvSpPr>
          <p:cNvPr id="31" name="テキスト ボックス 30"/>
          <p:cNvSpPr txBox="1"/>
          <p:nvPr/>
        </p:nvSpPr>
        <p:spPr>
          <a:xfrm>
            <a:off x="3391076" y="5209421"/>
            <a:ext cx="723718" cy="276993"/>
          </a:xfrm>
          <a:prstGeom prst="rect">
            <a:avLst/>
          </a:prstGeom>
          <a:noFill/>
        </p:spPr>
        <p:txBody>
          <a:bodyPr wrap="none" lIns="91416" tIns="45706" rIns="91416" bIns="45706" rtlCol="0">
            <a:spAutoFit/>
          </a:bodyPr>
          <a:lstStyle/>
          <a:p>
            <a:r>
              <a:rPr lang="en-US" altLang="ja-JP" sz="1200" dirty="0" smtClean="0">
                <a:solidFill>
                  <a:schemeClr val="bg1"/>
                </a:solidFill>
              </a:rPr>
              <a:t>1H1426</a:t>
            </a:r>
            <a:endParaRPr lang="ja-JP" altLang="en-US" sz="1200" dirty="0">
              <a:solidFill>
                <a:schemeClr val="bg1"/>
              </a:solidFill>
            </a:endParaRPr>
          </a:p>
        </p:txBody>
      </p:sp>
      <p:sp>
        <p:nvSpPr>
          <p:cNvPr id="32" name="テキスト ボックス 31"/>
          <p:cNvSpPr txBox="1"/>
          <p:nvPr/>
        </p:nvSpPr>
        <p:spPr>
          <a:xfrm rot="16200000">
            <a:off x="2055856" y="3688879"/>
            <a:ext cx="1005398" cy="369269"/>
          </a:xfrm>
          <a:prstGeom prst="rect">
            <a:avLst/>
          </a:prstGeom>
          <a:noFill/>
        </p:spPr>
        <p:txBody>
          <a:bodyPr wrap="none" lIns="91369" tIns="45689" rIns="91369" bIns="45689" rtlCol="0">
            <a:spAutoFit/>
          </a:bodyPr>
          <a:lstStyle/>
          <a:p>
            <a:r>
              <a:rPr kumimoji="1" lang="en-US" altLang="ja-JP" dirty="0" smtClean="0"/>
              <a:t>HEGRA</a:t>
            </a:r>
            <a:endParaRPr kumimoji="1" lang="ja-JP" alt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836087" y="148164"/>
            <a:ext cx="8551342" cy="920748"/>
          </a:xfrm>
          <a:solidFill>
            <a:srgbClr val="1F497D"/>
          </a:solidFill>
        </p:spPr>
        <p:txBody>
          <a:bodyPr/>
          <a:lstStyle/>
          <a:p>
            <a:r>
              <a:rPr lang="en-US" altLang="ja-JP" dirty="0" smtClean="0">
                <a:solidFill>
                  <a:srgbClr val="FFFFFF"/>
                </a:solidFill>
              </a:rPr>
              <a:t>Mrk421 MWL SED</a:t>
            </a:r>
            <a:endParaRPr lang="ja-JP" altLang="en-US" dirty="0">
              <a:solidFill>
                <a:srgbClr val="FFFFFF"/>
              </a:solidFill>
            </a:endParaRPr>
          </a:p>
        </p:txBody>
      </p:sp>
      <p:pic>
        <p:nvPicPr>
          <p:cNvPr id="6" name="図 5" descr="Fig07.png"/>
          <p:cNvPicPr>
            <a:picLocks noChangeAspect="1"/>
          </p:cNvPicPr>
          <p:nvPr/>
        </p:nvPicPr>
        <p:blipFill>
          <a:blip r:embed="rId2"/>
          <a:stretch>
            <a:fillRect/>
          </a:stretch>
        </p:blipFill>
        <p:spPr>
          <a:xfrm>
            <a:off x="671524" y="1143000"/>
            <a:ext cx="8624880" cy="5486400"/>
          </a:xfrm>
          <a:prstGeom prst="rect">
            <a:avLst/>
          </a:prstGeom>
        </p:spPr>
      </p:pic>
      <p:sp>
        <p:nvSpPr>
          <p:cNvPr id="7" name="テキスト ボックス 6"/>
          <p:cNvSpPr txBox="1"/>
          <p:nvPr/>
        </p:nvSpPr>
        <p:spPr>
          <a:xfrm>
            <a:off x="3886201" y="3200400"/>
            <a:ext cx="1429180" cy="369314"/>
          </a:xfrm>
          <a:prstGeom prst="rect">
            <a:avLst/>
          </a:prstGeom>
          <a:noFill/>
        </p:spPr>
        <p:txBody>
          <a:bodyPr wrap="none" lIns="91419" tIns="45711" rIns="91419" bIns="45711" rtlCol="0">
            <a:spAutoFit/>
          </a:bodyPr>
          <a:lstStyle/>
          <a:p>
            <a:r>
              <a:rPr kumimoji="1" lang="en-US" altLang="ja-JP" dirty="0" smtClean="0">
                <a:solidFill>
                  <a:schemeClr val="bg1"/>
                </a:solidFill>
              </a:rPr>
              <a:t>Synchrotron</a:t>
            </a:r>
            <a:endParaRPr kumimoji="1" lang="ja-JP" altLang="en-US" dirty="0">
              <a:solidFill>
                <a:schemeClr val="bg1"/>
              </a:solidFill>
            </a:endParaRPr>
          </a:p>
        </p:txBody>
      </p:sp>
      <p:sp>
        <p:nvSpPr>
          <p:cNvPr id="8" name="テキスト ボックス 7"/>
          <p:cNvSpPr txBox="1"/>
          <p:nvPr/>
        </p:nvSpPr>
        <p:spPr>
          <a:xfrm>
            <a:off x="6477000" y="3200400"/>
            <a:ext cx="1942354" cy="369314"/>
          </a:xfrm>
          <a:prstGeom prst="rect">
            <a:avLst/>
          </a:prstGeom>
          <a:noFill/>
        </p:spPr>
        <p:txBody>
          <a:bodyPr wrap="none" lIns="91419" tIns="45711" rIns="91419" bIns="45711" rtlCol="0">
            <a:spAutoFit/>
          </a:bodyPr>
          <a:lstStyle/>
          <a:p>
            <a:r>
              <a:rPr kumimoji="1" lang="en-US" altLang="ja-JP" dirty="0" smtClean="0">
                <a:solidFill>
                  <a:schemeClr val="bg1"/>
                </a:solidFill>
              </a:rPr>
              <a:t>Inverse Compton</a:t>
            </a:r>
            <a:endParaRPr kumimoji="1" lang="ja-JP" altLang="en-US"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6674" name="Rectangle 2"/>
          <p:cNvSpPr>
            <a:spLocks noGrp="1" noChangeArrowheads="1"/>
          </p:cNvSpPr>
          <p:nvPr>
            <p:ph type="title"/>
          </p:nvPr>
        </p:nvSpPr>
        <p:spPr>
          <a:xfrm>
            <a:off x="635000" y="201079"/>
            <a:ext cx="8858250" cy="772581"/>
          </a:xfrm>
          <a:solidFill>
            <a:srgbClr val="1F497D"/>
          </a:solidFill>
          <a:effectLst>
            <a:outerShdw blurRad="50800" dist="38100" dir="2700000">
              <a:srgbClr val="000000">
                <a:alpha val="43000"/>
              </a:srgbClr>
            </a:outerShdw>
          </a:effectLst>
        </p:spPr>
        <p:txBody>
          <a:bodyPr>
            <a:normAutofit/>
          </a:bodyPr>
          <a:lstStyle/>
          <a:p>
            <a:pPr eaLnBrk="1" hangingPunct="1"/>
            <a:r>
              <a:rPr lang="en-US" altLang="ja-JP" sz="3600" dirty="0" smtClean="0">
                <a:solidFill>
                  <a:srgbClr val="FFFFFF"/>
                </a:solidFill>
              </a:rPr>
              <a:t>EBL (Extragalactic Background Light) </a:t>
            </a:r>
          </a:p>
        </p:txBody>
      </p:sp>
      <p:pic>
        <p:nvPicPr>
          <p:cNvPr id="32771" name="Picture 3" descr="ssc2005-19b1_small"/>
          <p:cNvPicPr>
            <a:picLocks noChangeAspect="1" noChangeArrowheads="1"/>
          </p:cNvPicPr>
          <p:nvPr/>
        </p:nvPicPr>
        <p:blipFill>
          <a:blip r:embed="rId3"/>
          <a:srcRect/>
          <a:stretch>
            <a:fillRect/>
          </a:stretch>
        </p:blipFill>
        <p:spPr bwMode="auto">
          <a:xfrm>
            <a:off x="445429" y="1219200"/>
            <a:ext cx="8918840" cy="2852738"/>
          </a:xfrm>
          <a:prstGeom prst="rect">
            <a:avLst/>
          </a:prstGeom>
          <a:noFill/>
          <a:ln w="9525">
            <a:noFill/>
            <a:miter lim="800000"/>
            <a:headEnd/>
            <a:tailEnd/>
          </a:ln>
        </p:spPr>
      </p:pic>
      <p:pic>
        <p:nvPicPr>
          <p:cNvPr id="32772" name="Picture 4" descr="IMG_5857"/>
          <p:cNvPicPr>
            <a:picLocks noChangeAspect="1" noChangeArrowheads="1"/>
          </p:cNvPicPr>
          <p:nvPr/>
        </p:nvPicPr>
        <p:blipFill>
          <a:blip r:embed="rId4"/>
          <a:srcRect/>
          <a:stretch>
            <a:fillRect/>
          </a:stretch>
        </p:blipFill>
        <p:spPr bwMode="auto">
          <a:xfrm>
            <a:off x="7541321" y="2133648"/>
            <a:ext cx="1590807" cy="1077913"/>
          </a:xfrm>
          <a:prstGeom prst="rect">
            <a:avLst/>
          </a:prstGeom>
          <a:noFill/>
          <a:ln w="9525">
            <a:noFill/>
            <a:miter lim="800000"/>
            <a:headEnd/>
            <a:tailEnd/>
          </a:ln>
        </p:spPr>
      </p:pic>
      <p:sp>
        <p:nvSpPr>
          <p:cNvPr id="32773" name="Oval 5"/>
          <p:cNvSpPr>
            <a:spLocks noChangeArrowheads="1"/>
          </p:cNvSpPr>
          <p:nvPr/>
        </p:nvSpPr>
        <p:spPr bwMode="auto">
          <a:xfrm>
            <a:off x="3456800" y="1457373"/>
            <a:ext cx="3234929" cy="2428875"/>
          </a:xfrm>
          <a:prstGeom prst="ellipse">
            <a:avLst/>
          </a:prstGeom>
          <a:solidFill>
            <a:srgbClr val="FFCC00">
              <a:alpha val="50195"/>
            </a:srgbClr>
          </a:solidFill>
          <a:ln w="9525">
            <a:solidFill>
              <a:schemeClr val="tx1"/>
            </a:solidFill>
            <a:round/>
            <a:headEnd/>
            <a:tailEnd/>
          </a:ln>
        </p:spPr>
        <p:txBody>
          <a:bodyPr wrap="none" lIns="91369" tIns="45689" rIns="91369" bIns="45689" anchor="ctr">
            <a:prstTxWarp prst="textNoShape">
              <a:avLst/>
            </a:prstTxWarp>
          </a:bodyPr>
          <a:lstStyle/>
          <a:p>
            <a:pPr algn="ctr" eaLnBrk="0" hangingPunct="0"/>
            <a:endParaRPr kumimoji="0" lang="en-US" altLang="ja-JP" dirty="0">
              <a:latin typeface="Textile" charset="-128"/>
            </a:endParaRPr>
          </a:p>
        </p:txBody>
      </p:sp>
      <p:grpSp>
        <p:nvGrpSpPr>
          <p:cNvPr id="2" name="Group 6"/>
          <p:cNvGrpSpPr>
            <a:grpSpLocks/>
          </p:cNvGrpSpPr>
          <p:nvPr/>
        </p:nvGrpSpPr>
        <p:grpSpPr bwMode="auto">
          <a:xfrm rot="1349530">
            <a:off x="4333875" y="1987568"/>
            <a:ext cx="498740" cy="87313"/>
            <a:chOff x="1734" y="2314"/>
            <a:chExt cx="290" cy="55"/>
          </a:xfrm>
        </p:grpSpPr>
        <p:sp>
          <p:nvSpPr>
            <p:cNvPr id="32839" name="Freeform 7"/>
            <p:cNvSpPr>
              <a:spLocks/>
            </p:cNvSpPr>
            <p:nvPr/>
          </p:nvSpPr>
          <p:spPr bwMode="auto">
            <a:xfrm>
              <a:off x="1734" y="2314"/>
              <a:ext cx="285" cy="54"/>
            </a:xfrm>
            <a:custGeom>
              <a:avLst/>
              <a:gdLst>
                <a:gd name="T0" fmla="*/ 0 w 285"/>
                <a:gd name="T1" fmla="*/ 32 h 54"/>
                <a:gd name="T2" fmla="*/ 42 w 285"/>
                <a:gd name="T3" fmla="*/ 2 h 54"/>
                <a:gd name="T4" fmla="*/ 78 w 285"/>
                <a:gd name="T5" fmla="*/ 42 h 54"/>
                <a:gd name="T6" fmla="*/ 118 w 285"/>
                <a:gd name="T7" fmla="*/ 6 h 54"/>
                <a:gd name="T8" fmla="*/ 154 w 285"/>
                <a:gd name="T9" fmla="*/ 46 h 54"/>
                <a:gd name="T10" fmla="*/ 198 w 285"/>
                <a:gd name="T11" fmla="*/ 6 h 54"/>
                <a:gd name="T12" fmla="*/ 242 w 285"/>
                <a:gd name="T13" fmla="*/ 50 h 54"/>
                <a:gd name="T14" fmla="*/ 285 w 285"/>
                <a:gd name="T15" fmla="*/ 29 h 54"/>
                <a:gd name="T16" fmla="*/ 0 60000 65536"/>
                <a:gd name="T17" fmla="*/ 0 60000 65536"/>
                <a:gd name="T18" fmla="*/ 0 60000 65536"/>
                <a:gd name="T19" fmla="*/ 0 60000 65536"/>
                <a:gd name="T20" fmla="*/ 0 60000 65536"/>
                <a:gd name="T21" fmla="*/ 0 60000 65536"/>
                <a:gd name="T22" fmla="*/ 0 60000 65536"/>
                <a:gd name="T23" fmla="*/ 0 60000 65536"/>
                <a:gd name="T24" fmla="*/ 0 w 285"/>
                <a:gd name="T25" fmla="*/ 0 h 54"/>
                <a:gd name="T26" fmla="*/ 285 w 285"/>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5" h="54">
                  <a:moveTo>
                    <a:pt x="0" y="32"/>
                  </a:moveTo>
                  <a:cubicBezTo>
                    <a:pt x="7" y="27"/>
                    <a:pt x="29" y="0"/>
                    <a:pt x="42" y="2"/>
                  </a:cubicBezTo>
                  <a:cubicBezTo>
                    <a:pt x="55" y="4"/>
                    <a:pt x="65" y="41"/>
                    <a:pt x="78" y="42"/>
                  </a:cubicBezTo>
                  <a:cubicBezTo>
                    <a:pt x="91" y="43"/>
                    <a:pt x="105" y="5"/>
                    <a:pt x="118" y="6"/>
                  </a:cubicBezTo>
                  <a:cubicBezTo>
                    <a:pt x="131" y="7"/>
                    <a:pt x="141" y="46"/>
                    <a:pt x="154" y="46"/>
                  </a:cubicBezTo>
                  <a:cubicBezTo>
                    <a:pt x="167" y="46"/>
                    <a:pt x="183" y="5"/>
                    <a:pt x="198" y="6"/>
                  </a:cubicBezTo>
                  <a:cubicBezTo>
                    <a:pt x="213" y="7"/>
                    <a:pt x="228" y="46"/>
                    <a:pt x="242" y="50"/>
                  </a:cubicBezTo>
                  <a:cubicBezTo>
                    <a:pt x="256" y="54"/>
                    <a:pt x="276" y="33"/>
                    <a:pt x="285" y="29"/>
                  </a:cubicBezTo>
                </a:path>
              </a:pathLst>
            </a:custGeom>
            <a:noFill/>
            <a:ln w="15875">
              <a:solidFill>
                <a:schemeClr val="tx1"/>
              </a:solidFill>
              <a:round/>
              <a:headEnd/>
              <a:tailEnd/>
            </a:ln>
          </p:spPr>
          <p:txBody>
            <a:bodyPr>
              <a:prstTxWarp prst="textNoShape">
                <a:avLst/>
              </a:prstTxWarp>
            </a:bodyPr>
            <a:lstStyle/>
            <a:p>
              <a:endParaRPr lang="ja-JP" altLang="en-US"/>
            </a:p>
          </p:txBody>
        </p:sp>
        <p:sp>
          <p:nvSpPr>
            <p:cNvPr id="32840" name="Freeform 8"/>
            <p:cNvSpPr>
              <a:spLocks/>
            </p:cNvSpPr>
            <p:nvPr/>
          </p:nvSpPr>
          <p:spPr bwMode="auto">
            <a:xfrm>
              <a:off x="1992" y="2339"/>
              <a:ext cx="32" cy="3"/>
            </a:xfrm>
            <a:custGeom>
              <a:avLst/>
              <a:gdLst>
                <a:gd name="T0" fmla="*/ 32 w 32"/>
                <a:gd name="T1" fmla="*/ 0 h 3"/>
                <a:gd name="T2" fmla="*/ 0 w 32"/>
                <a:gd name="T3" fmla="*/ 3 h 3"/>
                <a:gd name="T4" fmla="*/ 0 60000 65536"/>
                <a:gd name="T5" fmla="*/ 0 60000 65536"/>
                <a:gd name="T6" fmla="*/ 0 w 32"/>
                <a:gd name="T7" fmla="*/ 0 h 3"/>
                <a:gd name="T8" fmla="*/ 32 w 32"/>
                <a:gd name="T9" fmla="*/ 3 h 3"/>
              </a:gdLst>
              <a:ahLst/>
              <a:cxnLst>
                <a:cxn ang="T4">
                  <a:pos x="T0" y="T1"/>
                </a:cxn>
                <a:cxn ang="T5">
                  <a:pos x="T2" y="T3"/>
                </a:cxn>
              </a:cxnLst>
              <a:rect l="T6" t="T7" r="T8" b="T9"/>
              <a:pathLst>
                <a:path w="32" h="3">
                  <a:moveTo>
                    <a:pt x="32" y="0"/>
                  </a:moveTo>
                  <a:lnTo>
                    <a:pt x="0" y="3"/>
                  </a:lnTo>
                </a:path>
              </a:pathLst>
            </a:custGeom>
            <a:noFill/>
            <a:ln w="9525">
              <a:solidFill>
                <a:schemeClr val="tx1"/>
              </a:solidFill>
              <a:round/>
              <a:headEnd/>
              <a:tailEnd/>
            </a:ln>
          </p:spPr>
          <p:txBody>
            <a:bodyPr>
              <a:prstTxWarp prst="textNoShape">
                <a:avLst/>
              </a:prstTxWarp>
            </a:bodyPr>
            <a:lstStyle/>
            <a:p>
              <a:endParaRPr lang="ja-JP" altLang="en-US"/>
            </a:p>
          </p:txBody>
        </p:sp>
        <p:sp>
          <p:nvSpPr>
            <p:cNvPr id="32841" name="Freeform 9"/>
            <p:cNvSpPr>
              <a:spLocks/>
            </p:cNvSpPr>
            <p:nvPr/>
          </p:nvSpPr>
          <p:spPr bwMode="auto">
            <a:xfrm>
              <a:off x="2012" y="2338"/>
              <a:ext cx="11" cy="31"/>
            </a:xfrm>
            <a:custGeom>
              <a:avLst/>
              <a:gdLst>
                <a:gd name="T0" fmla="*/ 11 w 11"/>
                <a:gd name="T1" fmla="*/ 0 h 31"/>
                <a:gd name="T2" fmla="*/ 0 w 11"/>
                <a:gd name="T3" fmla="*/ 31 h 31"/>
                <a:gd name="T4" fmla="*/ 0 60000 65536"/>
                <a:gd name="T5" fmla="*/ 0 60000 65536"/>
                <a:gd name="T6" fmla="*/ 0 w 11"/>
                <a:gd name="T7" fmla="*/ 0 h 31"/>
                <a:gd name="T8" fmla="*/ 11 w 11"/>
                <a:gd name="T9" fmla="*/ 31 h 31"/>
              </a:gdLst>
              <a:ahLst/>
              <a:cxnLst>
                <a:cxn ang="T4">
                  <a:pos x="T0" y="T1"/>
                </a:cxn>
                <a:cxn ang="T5">
                  <a:pos x="T2" y="T3"/>
                </a:cxn>
              </a:cxnLst>
              <a:rect l="T6" t="T7" r="T8" b="T9"/>
              <a:pathLst>
                <a:path w="11" h="31">
                  <a:moveTo>
                    <a:pt x="11" y="0"/>
                  </a:moveTo>
                  <a:lnTo>
                    <a:pt x="0" y="31"/>
                  </a:lnTo>
                </a:path>
              </a:pathLst>
            </a:custGeom>
            <a:noFill/>
            <a:ln w="9525">
              <a:solidFill>
                <a:schemeClr val="tx1"/>
              </a:solidFill>
              <a:round/>
              <a:headEnd/>
              <a:tailEnd/>
            </a:ln>
          </p:spPr>
          <p:txBody>
            <a:bodyPr>
              <a:prstTxWarp prst="textNoShape">
                <a:avLst/>
              </a:prstTxWarp>
            </a:bodyPr>
            <a:lstStyle/>
            <a:p>
              <a:endParaRPr lang="ja-JP" altLang="en-US"/>
            </a:p>
          </p:txBody>
        </p:sp>
      </p:grpSp>
      <p:grpSp>
        <p:nvGrpSpPr>
          <p:cNvPr id="3" name="Group 10"/>
          <p:cNvGrpSpPr>
            <a:grpSpLocks/>
          </p:cNvGrpSpPr>
          <p:nvPr/>
        </p:nvGrpSpPr>
        <p:grpSpPr bwMode="auto">
          <a:xfrm rot="2315793">
            <a:off x="5288360" y="1954213"/>
            <a:ext cx="498740" cy="87312"/>
            <a:chOff x="1734" y="2314"/>
            <a:chExt cx="290" cy="55"/>
          </a:xfrm>
        </p:grpSpPr>
        <p:sp>
          <p:nvSpPr>
            <p:cNvPr id="32836" name="Freeform 11"/>
            <p:cNvSpPr>
              <a:spLocks/>
            </p:cNvSpPr>
            <p:nvPr/>
          </p:nvSpPr>
          <p:spPr bwMode="auto">
            <a:xfrm>
              <a:off x="1734" y="2314"/>
              <a:ext cx="285" cy="54"/>
            </a:xfrm>
            <a:custGeom>
              <a:avLst/>
              <a:gdLst>
                <a:gd name="T0" fmla="*/ 0 w 285"/>
                <a:gd name="T1" fmla="*/ 32 h 54"/>
                <a:gd name="T2" fmla="*/ 42 w 285"/>
                <a:gd name="T3" fmla="*/ 2 h 54"/>
                <a:gd name="T4" fmla="*/ 78 w 285"/>
                <a:gd name="T5" fmla="*/ 42 h 54"/>
                <a:gd name="T6" fmla="*/ 118 w 285"/>
                <a:gd name="T7" fmla="*/ 6 h 54"/>
                <a:gd name="T8" fmla="*/ 154 w 285"/>
                <a:gd name="T9" fmla="*/ 46 h 54"/>
                <a:gd name="T10" fmla="*/ 198 w 285"/>
                <a:gd name="T11" fmla="*/ 6 h 54"/>
                <a:gd name="T12" fmla="*/ 242 w 285"/>
                <a:gd name="T13" fmla="*/ 50 h 54"/>
                <a:gd name="T14" fmla="*/ 285 w 285"/>
                <a:gd name="T15" fmla="*/ 29 h 54"/>
                <a:gd name="T16" fmla="*/ 0 60000 65536"/>
                <a:gd name="T17" fmla="*/ 0 60000 65536"/>
                <a:gd name="T18" fmla="*/ 0 60000 65536"/>
                <a:gd name="T19" fmla="*/ 0 60000 65536"/>
                <a:gd name="T20" fmla="*/ 0 60000 65536"/>
                <a:gd name="T21" fmla="*/ 0 60000 65536"/>
                <a:gd name="T22" fmla="*/ 0 60000 65536"/>
                <a:gd name="T23" fmla="*/ 0 60000 65536"/>
                <a:gd name="T24" fmla="*/ 0 w 285"/>
                <a:gd name="T25" fmla="*/ 0 h 54"/>
                <a:gd name="T26" fmla="*/ 285 w 285"/>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5" h="54">
                  <a:moveTo>
                    <a:pt x="0" y="32"/>
                  </a:moveTo>
                  <a:cubicBezTo>
                    <a:pt x="7" y="27"/>
                    <a:pt x="29" y="0"/>
                    <a:pt x="42" y="2"/>
                  </a:cubicBezTo>
                  <a:cubicBezTo>
                    <a:pt x="55" y="4"/>
                    <a:pt x="65" y="41"/>
                    <a:pt x="78" y="42"/>
                  </a:cubicBezTo>
                  <a:cubicBezTo>
                    <a:pt x="91" y="43"/>
                    <a:pt x="105" y="5"/>
                    <a:pt x="118" y="6"/>
                  </a:cubicBezTo>
                  <a:cubicBezTo>
                    <a:pt x="131" y="7"/>
                    <a:pt x="141" y="46"/>
                    <a:pt x="154" y="46"/>
                  </a:cubicBezTo>
                  <a:cubicBezTo>
                    <a:pt x="167" y="46"/>
                    <a:pt x="183" y="5"/>
                    <a:pt x="198" y="6"/>
                  </a:cubicBezTo>
                  <a:cubicBezTo>
                    <a:pt x="213" y="7"/>
                    <a:pt x="228" y="46"/>
                    <a:pt x="242" y="50"/>
                  </a:cubicBezTo>
                  <a:cubicBezTo>
                    <a:pt x="256" y="54"/>
                    <a:pt x="276" y="33"/>
                    <a:pt x="285" y="29"/>
                  </a:cubicBezTo>
                </a:path>
              </a:pathLst>
            </a:custGeom>
            <a:noFill/>
            <a:ln w="15875">
              <a:solidFill>
                <a:schemeClr val="tx1"/>
              </a:solidFill>
              <a:round/>
              <a:headEnd/>
              <a:tailEnd/>
            </a:ln>
          </p:spPr>
          <p:txBody>
            <a:bodyPr>
              <a:prstTxWarp prst="textNoShape">
                <a:avLst/>
              </a:prstTxWarp>
            </a:bodyPr>
            <a:lstStyle/>
            <a:p>
              <a:endParaRPr lang="ja-JP" altLang="en-US"/>
            </a:p>
          </p:txBody>
        </p:sp>
        <p:sp>
          <p:nvSpPr>
            <p:cNvPr id="32837" name="Freeform 12"/>
            <p:cNvSpPr>
              <a:spLocks/>
            </p:cNvSpPr>
            <p:nvPr/>
          </p:nvSpPr>
          <p:spPr bwMode="auto">
            <a:xfrm>
              <a:off x="1992" y="2339"/>
              <a:ext cx="32" cy="3"/>
            </a:xfrm>
            <a:custGeom>
              <a:avLst/>
              <a:gdLst>
                <a:gd name="T0" fmla="*/ 32 w 32"/>
                <a:gd name="T1" fmla="*/ 0 h 3"/>
                <a:gd name="T2" fmla="*/ 0 w 32"/>
                <a:gd name="T3" fmla="*/ 3 h 3"/>
                <a:gd name="T4" fmla="*/ 0 60000 65536"/>
                <a:gd name="T5" fmla="*/ 0 60000 65536"/>
                <a:gd name="T6" fmla="*/ 0 w 32"/>
                <a:gd name="T7" fmla="*/ 0 h 3"/>
                <a:gd name="T8" fmla="*/ 32 w 32"/>
                <a:gd name="T9" fmla="*/ 3 h 3"/>
              </a:gdLst>
              <a:ahLst/>
              <a:cxnLst>
                <a:cxn ang="T4">
                  <a:pos x="T0" y="T1"/>
                </a:cxn>
                <a:cxn ang="T5">
                  <a:pos x="T2" y="T3"/>
                </a:cxn>
              </a:cxnLst>
              <a:rect l="T6" t="T7" r="T8" b="T9"/>
              <a:pathLst>
                <a:path w="32" h="3">
                  <a:moveTo>
                    <a:pt x="32" y="0"/>
                  </a:moveTo>
                  <a:lnTo>
                    <a:pt x="0" y="3"/>
                  </a:lnTo>
                </a:path>
              </a:pathLst>
            </a:custGeom>
            <a:noFill/>
            <a:ln w="9525">
              <a:solidFill>
                <a:schemeClr val="tx1"/>
              </a:solidFill>
              <a:round/>
              <a:headEnd/>
              <a:tailEnd/>
            </a:ln>
          </p:spPr>
          <p:txBody>
            <a:bodyPr>
              <a:prstTxWarp prst="textNoShape">
                <a:avLst/>
              </a:prstTxWarp>
            </a:bodyPr>
            <a:lstStyle/>
            <a:p>
              <a:endParaRPr lang="ja-JP" altLang="en-US"/>
            </a:p>
          </p:txBody>
        </p:sp>
        <p:sp>
          <p:nvSpPr>
            <p:cNvPr id="32838" name="Freeform 13"/>
            <p:cNvSpPr>
              <a:spLocks/>
            </p:cNvSpPr>
            <p:nvPr/>
          </p:nvSpPr>
          <p:spPr bwMode="auto">
            <a:xfrm>
              <a:off x="2012" y="2338"/>
              <a:ext cx="11" cy="31"/>
            </a:xfrm>
            <a:custGeom>
              <a:avLst/>
              <a:gdLst>
                <a:gd name="T0" fmla="*/ 11 w 11"/>
                <a:gd name="T1" fmla="*/ 0 h 31"/>
                <a:gd name="T2" fmla="*/ 0 w 11"/>
                <a:gd name="T3" fmla="*/ 31 h 31"/>
                <a:gd name="T4" fmla="*/ 0 60000 65536"/>
                <a:gd name="T5" fmla="*/ 0 60000 65536"/>
                <a:gd name="T6" fmla="*/ 0 w 11"/>
                <a:gd name="T7" fmla="*/ 0 h 31"/>
                <a:gd name="T8" fmla="*/ 11 w 11"/>
                <a:gd name="T9" fmla="*/ 31 h 31"/>
              </a:gdLst>
              <a:ahLst/>
              <a:cxnLst>
                <a:cxn ang="T4">
                  <a:pos x="T0" y="T1"/>
                </a:cxn>
                <a:cxn ang="T5">
                  <a:pos x="T2" y="T3"/>
                </a:cxn>
              </a:cxnLst>
              <a:rect l="T6" t="T7" r="T8" b="T9"/>
              <a:pathLst>
                <a:path w="11" h="31">
                  <a:moveTo>
                    <a:pt x="11" y="0"/>
                  </a:moveTo>
                  <a:lnTo>
                    <a:pt x="0" y="31"/>
                  </a:lnTo>
                </a:path>
              </a:pathLst>
            </a:custGeom>
            <a:noFill/>
            <a:ln w="9525">
              <a:solidFill>
                <a:schemeClr val="tx1"/>
              </a:solidFill>
              <a:round/>
              <a:headEnd/>
              <a:tailEnd/>
            </a:ln>
          </p:spPr>
          <p:txBody>
            <a:bodyPr>
              <a:prstTxWarp prst="textNoShape">
                <a:avLst/>
              </a:prstTxWarp>
            </a:bodyPr>
            <a:lstStyle/>
            <a:p>
              <a:endParaRPr lang="ja-JP" altLang="en-US"/>
            </a:p>
          </p:txBody>
        </p:sp>
      </p:grpSp>
      <p:grpSp>
        <p:nvGrpSpPr>
          <p:cNvPr id="4" name="Group 14"/>
          <p:cNvGrpSpPr>
            <a:grpSpLocks/>
          </p:cNvGrpSpPr>
          <p:nvPr/>
        </p:nvGrpSpPr>
        <p:grpSpPr bwMode="auto">
          <a:xfrm rot="-1813193">
            <a:off x="5040710" y="2340021"/>
            <a:ext cx="498740" cy="87313"/>
            <a:chOff x="1734" y="2314"/>
            <a:chExt cx="290" cy="55"/>
          </a:xfrm>
        </p:grpSpPr>
        <p:sp>
          <p:nvSpPr>
            <p:cNvPr id="32833" name="Freeform 15"/>
            <p:cNvSpPr>
              <a:spLocks/>
            </p:cNvSpPr>
            <p:nvPr/>
          </p:nvSpPr>
          <p:spPr bwMode="auto">
            <a:xfrm>
              <a:off x="1734" y="2314"/>
              <a:ext cx="285" cy="54"/>
            </a:xfrm>
            <a:custGeom>
              <a:avLst/>
              <a:gdLst>
                <a:gd name="T0" fmla="*/ 0 w 285"/>
                <a:gd name="T1" fmla="*/ 32 h 54"/>
                <a:gd name="T2" fmla="*/ 42 w 285"/>
                <a:gd name="T3" fmla="*/ 2 h 54"/>
                <a:gd name="T4" fmla="*/ 78 w 285"/>
                <a:gd name="T5" fmla="*/ 42 h 54"/>
                <a:gd name="T6" fmla="*/ 118 w 285"/>
                <a:gd name="T7" fmla="*/ 6 h 54"/>
                <a:gd name="T8" fmla="*/ 154 w 285"/>
                <a:gd name="T9" fmla="*/ 46 h 54"/>
                <a:gd name="T10" fmla="*/ 198 w 285"/>
                <a:gd name="T11" fmla="*/ 6 h 54"/>
                <a:gd name="T12" fmla="*/ 242 w 285"/>
                <a:gd name="T13" fmla="*/ 50 h 54"/>
                <a:gd name="T14" fmla="*/ 285 w 285"/>
                <a:gd name="T15" fmla="*/ 29 h 54"/>
                <a:gd name="T16" fmla="*/ 0 60000 65536"/>
                <a:gd name="T17" fmla="*/ 0 60000 65536"/>
                <a:gd name="T18" fmla="*/ 0 60000 65536"/>
                <a:gd name="T19" fmla="*/ 0 60000 65536"/>
                <a:gd name="T20" fmla="*/ 0 60000 65536"/>
                <a:gd name="T21" fmla="*/ 0 60000 65536"/>
                <a:gd name="T22" fmla="*/ 0 60000 65536"/>
                <a:gd name="T23" fmla="*/ 0 60000 65536"/>
                <a:gd name="T24" fmla="*/ 0 w 285"/>
                <a:gd name="T25" fmla="*/ 0 h 54"/>
                <a:gd name="T26" fmla="*/ 285 w 285"/>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5" h="54">
                  <a:moveTo>
                    <a:pt x="0" y="32"/>
                  </a:moveTo>
                  <a:cubicBezTo>
                    <a:pt x="7" y="27"/>
                    <a:pt x="29" y="0"/>
                    <a:pt x="42" y="2"/>
                  </a:cubicBezTo>
                  <a:cubicBezTo>
                    <a:pt x="55" y="4"/>
                    <a:pt x="65" y="41"/>
                    <a:pt x="78" y="42"/>
                  </a:cubicBezTo>
                  <a:cubicBezTo>
                    <a:pt x="91" y="43"/>
                    <a:pt x="105" y="5"/>
                    <a:pt x="118" y="6"/>
                  </a:cubicBezTo>
                  <a:cubicBezTo>
                    <a:pt x="131" y="7"/>
                    <a:pt x="141" y="46"/>
                    <a:pt x="154" y="46"/>
                  </a:cubicBezTo>
                  <a:cubicBezTo>
                    <a:pt x="167" y="46"/>
                    <a:pt x="183" y="5"/>
                    <a:pt x="198" y="6"/>
                  </a:cubicBezTo>
                  <a:cubicBezTo>
                    <a:pt x="213" y="7"/>
                    <a:pt x="228" y="46"/>
                    <a:pt x="242" y="50"/>
                  </a:cubicBezTo>
                  <a:cubicBezTo>
                    <a:pt x="256" y="54"/>
                    <a:pt x="276" y="33"/>
                    <a:pt x="285" y="29"/>
                  </a:cubicBezTo>
                </a:path>
              </a:pathLst>
            </a:custGeom>
            <a:noFill/>
            <a:ln w="15875">
              <a:solidFill>
                <a:schemeClr val="tx1"/>
              </a:solidFill>
              <a:round/>
              <a:headEnd/>
              <a:tailEnd/>
            </a:ln>
          </p:spPr>
          <p:txBody>
            <a:bodyPr>
              <a:prstTxWarp prst="textNoShape">
                <a:avLst/>
              </a:prstTxWarp>
            </a:bodyPr>
            <a:lstStyle/>
            <a:p>
              <a:endParaRPr lang="ja-JP" altLang="en-US"/>
            </a:p>
          </p:txBody>
        </p:sp>
        <p:sp>
          <p:nvSpPr>
            <p:cNvPr id="32834" name="Freeform 16"/>
            <p:cNvSpPr>
              <a:spLocks/>
            </p:cNvSpPr>
            <p:nvPr/>
          </p:nvSpPr>
          <p:spPr bwMode="auto">
            <a:xfrm>
              <a:off x="1992" y="2339"/>
              <a:ext cx="32" cy="3"/>
            </a:xfrm>
            <a:custGeom>
              <a:avLst/>
              <a:gdLst>
                <a:gd name="T0" fmla="*/ 32 w 32"/>
                <a:gd name="T1" fmla="*/ 0 h 3"/>
                <a:gd name="T2" fmla="*/ 0 w 32"/>
                <a:gd name="T3" fmla="*/ 3 h 3"/>
                <a:gd name="T4" fmla="*/ 0 60000 65536"/>
                <a:gd name="T5" fmla="*/ 0 60000 65536"/>
                <a:gd name="T6" fmla="*/ 0 w 32"/>
                <a:gd name="T7" fmla="*/ 0 h 3"/>
                <a:gd name="T8" fmla="*/ 32 w 32"/>
                <a:gd name="T9" fmla="*/ 3 h 3"/>
              </a:gdLst>
              <a:ahLst/>
              <a:cxnLst>
                <a:cxn ang="T4">
                  <a:pos x="T0" y="T1"/>
                </a:cxn>
                <a:cxn ang="T5">
                  <a:pos x="T2" y="T3"/>
                </a:cxn>
              </a:cxnLst>
              <a:rect l="T6" t="T7" r="T8" b="T9"/>
              <a:pathLst>
                <a:path w="32" h="3">
                  <a:moveTo>
                    <a:pt x="32" y="0"/>
                  </a:moveTo>
                  <a:lnTo>
                    <a:pt x="0" y="3"/>
                  </a:lnTo>
                </a:path>
              </a:pathLst>
            </a:custGeom>
            <a:noFill/>
            <a:ln w="9525">
              <a:solidFill>
                <a:schemeClr val="tx1"/>
              </a:solidFill>
              <a:round/>
              <a:headEnd/>
              <a:tailEnd/>
            </a:ln>
          </p:spPr>
          <p:txBody>
            <a:bodyPr>
              <a:prstTxWarp prst="textNoShape">
                <a:avLst/>
              </a:prstTxWarp>
            </a:bodyPr>
            <a:lstStyle/>
            <a:p>
              <a:endParaRPr lang="ja-JP" altLang="en-US"/>
            </a:p>
          </p:txBody>
        </p:sp>
        <p:sp>
          <p:nvSpPr>
            <p:cNvPr id="32835" name="Freeform 17"/>
            <p:cNvSpPr>
              <a:spLocks/>
            </p:cNvSpPr>
            <p:nvPr/>
          </p:nvSpPr>
          <p:spPr bwMode="auto">
            <a:xfrm>
              <a:off x="2012" y="2338"/>
              <a:ext cx="11" cy="31"/>
            </a:xfrm>
            <a:custGeom>
              <a:avLst/>
              <a:gdLst>
                <a:gd name="T0" fmla="*/ 11 w 11"/>
                <a:gd name="T1" fmla="*/ 0 h 31"/>
                <a:gd name="T2" fmla="*/ 0 w 11"/>
                <a:gd name="T3" fmla="*/ 31 h 31"/>
                <a:gd name="T4" fmla="*/ 0 60000 65536"/>
                <a:gd name="T5" fmla="*/ 0 60000 65536"/>
                <a:gd name="T6" fmla="*/ 0 w 11"/>
                <a:gd name="T7" fmla="*/ 0 h 31"/>
                <a:gd name="T8" fmla="*/ 11 w 11"/>
                <a:gd name="T9" fmla="*/ 31 h 31"/>
              </a:gdLst>
              <a:ahLst/>
              <a:cxnLst>
                <a:cxn ang="T4">
                  <a:pos x="T0" y="T1"/>
                </a:cxn>
                <a:cxn ang="T5">
                  <a:pos x="T2" y="T3"/>
                </a:cxn>
              </a:cxnLst>
              <a:rect l="T6" t="T7" r="T8" b="T9"/>
              <a:pathLst>
                <a:path w="11" h="31">
                  <a:moveTo>
                    <a:pt x="11" y="0"/>
                  </a:moveTo>
                  <a:lnTo>
                    <a:pt x="0" y="31"/>
                  </a:lnTo>
                </a:path>
              </a:pathLst>
            </a:custGeom>
            <a:noFill/>
            <a:ln w="9525">
              <a:solidFill>
                <a:schemeClr val="tx1"/>
              </a:solidFill>
              <a:round/>
              <a:headEnd/>
              <a:tailEnd/>
            </a:ln>
          </p:spPr>
          <p:txBody>
            <a:bodyPr>
              <a:prstTxWarp prst="textNoShape">
                <a:avLst/>
              </a:prstTxWarp>
            </a:bodyPr>
            <a:lstStyle/>
            <a:p>
              <a:endParaRPr lang="ja-JP" altLang="en-US"/>
            </a:p>
          </p:txBody>
        </p:sp>
      </p:grpSp>
      <p:grpSp>
        <p:nvGrpSpPr>
          <p:cNvPr id="5" name="Group 18"/>
          <p:cNvGrpSpPr>
            <a:grpSpLocks/>
          </p:cNvGrpSpPr>
          <p:nvPr/>
        </p:nvGrpSpPr>
        <p:grpSpPr bwMode="auto">
          <a:xfrm rot="-5643383">
            <a:off x="4795936" y="1708482"/>
            <a:ext cx="460375" cy="94588"/>
            <a:chOff x="1734" y="2314"/>
            <a:chExt cx="290" cy="55"/>
          </a:xfrm>
        </p:grpSpPr>
        <p:sp>
          <p:nvSpPr>
            <p:cNvPr id="32830" name="Freeform 19"/>
            <p:cNvSpPr>
              <a:spLocks/>
            </p:cNvSpPr>
            <p:nvPr/>
          </p:nvSpPr>
          <p:spPr bwMode="auto">
            <a:xfrm>
              <a:off x="1734" y="2314"/>
              <a:ext cx="285" cy="54"/>
            </a:xfrm>
            <a:custGeom>
              <a:avLst/>
              <a:gdLst>
                <a:gd name="T0" fmla="*/ 0 w 285"/>
                <a:gd name="T1" fmla="*/ 32 h 54"/>
                <a:gd name="T2" fmla="*/ 42 w 285"/>
                <a:gd name="T3" fmla="*/ 2 h 54"/>
                <a:gd name="T4" fmla="*/ 78 w 285"/>
                <a:gd name="T5" fmla="*/ 42 h 54"/>
                <a:gd name="T6" fmla="*/ 118 w 285"/>
                <a:gd name="T7" fmla="*/ 6 h 54"/>
                <a:gd name="T8" fmla="*/ 154 w 285"/>
                <a:gd name="T9" fmla="*/ 46 h 54"/>
                <a:gd name="T10" fmla="*/ 198 w 285"/>
                <a:gd name="T11" fmla="*/ 6 h 54"/>
                <a:gd name="T12" fmla="*/ 242 w 285"/>
                <a:gd name="T13" fmla="*/ 50 h 54"/>
                <a:gd name="T14" fmla="*/ 285 w 285"/>
                <a:gd name="T15" fmla="*/ 29 h 54"/>
                <a:gd name="T16" fmla="*/ 0 60000 65536"/>
                <a:gd name="T17" fmla="*/ 0 60000 65536"/>
                <a:gd name="T18" fmla="*/ 0 60000 65536"/>
                <a:gd name="T19" fmla="*/ 0 60000 65536"/>
                <a:gd name="T20" fmla="*/ 0 60000 65536"/>
                <a:gd name="T21" fmla="*/ 0 60000 65536"/>
                <a:gd name="T22" fmla="*/ 0 60000 65536"/>
                <a:gd name="T23" fmla="*/ 0 60000 65536"/>
                <a:gd name="T24" fmla="*/ 0 w 285"/>
                <a:gd name="T25" fmla="*/ 0 h 54"/>
                <a:gd name="T26" fmla="*/ 285 w 285"/>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5" h="54">
                  <a:moveTo>
                    <a:pt x="0" y="32"/>
                  </a:moveTo>
                  <a:cubicBezTo>
                    <a:pt x="7" y="27"/>
                    <a:pt x="29" y="0"/>
                    <a:pt x="42" y="2"/>
                  </a:cubicBezTo>
                  <a:cubicBezTo>
                    <a:pt x="55" y="4"/>
                    <a:pt x="65" y="41"/>
                    <a:pt x="78" y="42"/>
                  </a:cubicBezTo>
                  <a:cubicBezTo>
                    <a:pt x="91" y="43"/>
                    <a:pt x="105" y="5"/>
                    <a:pt x="118" y="6"/>
                  </a:cubicBezTo>
                  <a:cubicBezTo>
                    <a:pt x="131" y="7"/>
                    <a:pt x="141" y="46"/>
                    <a:pt x="154" y="46"/>
                  </a:cubicBezTo>
                  <a:cubicBezTo>
                    <a:pt x="167" y="46"/>
                    <a:pt x="183" y="5"/>
                    <a:pt x="198" y="6"/>
                  </a:cubicBezTo>
                  <a:cubicBezTo>
                    <a:pt x="213" y="7"/>
                    <a:pt x="228" y="46"/>
                    <a:pt x="242" y="50"/>
                  </a:cubicBezTo>
                  <a:cubicBezTo>
                    <a:pt x="256" y="54"/>
                    <a:pt x="276" y="33"/>
                    <a:pt x="285" y="29"/>
                  </a:cubicBezTo>
                </a:path>
              </a:pathLst>
            </a:custGeom>
            <a:noFill/>
            <a:ln w="15875">
              <a:solidFill>
                <a:schemeClr val="tx1"/>
              </a:solidFill>
              <a:round/>
              <a:headEnd/>
              <a:tailEnd/>
            </a:ln>
          </p:spPr>
          <p:txBody>
            <a:bodyPr>
              <a:prstTxWarp prst="textNoShape">
                <a:avLst/>
              </a:prstTxWarp>
            </a:bodyPr>
            <a:lstStyle/>
            <a:p>
              <a:endParaRPr lang="ja-JP" altLang="en-US"/>
            </a:p>
          </p:txBody>
        </p:sp>
        <p:sp>
          <p:nvSpPr>
            <p:cNvPr id="32831" name="Freeform 20"/>
            <p:cNvSpPr>
              <a:spLocks/>
            </p:cNvSpPr>
            <p:nvPr/>
          </p:nvSpPr>
          <p:spPr bwMode="auto">
            <a:xfrm>
              <a:off x="1992" y="2339"/>
              <a:ext cx="32" cy="3"/>
            </a:xfrm>
            <a:custGeom>
              <a:avLst/>
              <a:gdLst>
                <a:gd name="T0" fmla="*/ 32 w 32"/>
                <a:gd name="T1" fmla="*/ 0 h 3"/>
                <a:gd name="T2" fmla="*/ 0 w 32"/>
                <a:gd name="T3" fmla="*/ 3 h 3"/>
                <a:gd name="T4" fmla="*/ 0 60000 65536"/>
                <a:gd name="T5" fmla="*/ 0 60000 65536"/>
                <a:gd name="T6" fmla="*/ 0 w 32"/>
                <a:gd name="T7" fmla="*/ 0 h 3"/>
                <a:gd name="T8" fmla="*/ 32 w 32"/>
                <a:gd name="T9" fmla="*/ 3 h 3"/>
              </a:gdLst>
              <a:ahLst/>
              <a:cxnLst>
                <a:cxn ang="T4">
                  <a:pos x="T0" y="T1"/>
                </a:cxn>
                <a:cxn ang="T5">
                  <a:pos x="T2" y="T3"/>
                </a:cxn>
              </a:cxnLst>
              <a:rect l="T6" t="T7" r="T8" b="T9"/>
              <a:pathLst>
                <a:path w="32" h="3">
                  <a:moveTo>
                    <a:pt x="32" y="0"/>
                  </a:moveTo>
                  <a:lnTo>
                    <a:pt x="0" y="3"/>
                  </a:lnTo>
                </a:path>
              </a:pathLst>
            </a:custGeom>
            <a:noFill/>
            <a:ln w="9525">
              <a:solidFill>
                <a:schemeClr val="tx1"/>
              </a:solidFill>
              <a:round/>
              <a:headEnd/>
              <a:tailEnd/>
            </a:ln>
          </p:spPr>
          <p:txBody>
            <a:bodyPr>
              <a:prstTxWarp prst="textNoShape">
                <a:avLst/>
              </a:prstTxWarp>
            </a:bodyPr>
            <a:lstStyle/>
            <a:p>
              <a:endParaRPr lang="ja-JP" altLang="en-US"/>
            </a:p>
          </p:txBody>
        </p:sp>
        <p:sp>
          <p:nvSpPr>
            <p:cNvPr id="32832" name="Freeform 21"/>
            <p:cNvSpPr>
              <a:spLocks/>
            </p:cNvSpPr>
            <p:nvPr/>
          </p:nvSpPr>
          <p:spPr bwMode="auto">
            <a:xfrm>
              <a:off x="2012" y="2338"/>
              <a:ext cx="11" cy="31"/>
            </a:xfrm>
            <a:custGeom>
              <a:avLst/>
              <a:gdLst>
                <a:gd name="T0" fmla="*/ 11 w 11"/>
                <a:gd name="T1" fmla="*/ 0 h 31"/>
                <a:gd name="T2" fmla="*/ 0 w 11"/>
                <a:gd name="T3" fmla="*/ 31 h 31"/>
                <a:gd name="T4" fmla="*/ 0 60000 65536"/>
                <a:gd name="T5" fmla="*/ 0 60000 65536"/>
                <a:gd name="T6" fmla="*/ 0 w 11"/>
                <a:gd name="T7" fmla="*/ 0 h 31"/>
                <a:gd name="T8" fmla="*/ 11 w 11"/>
                <a:gd name="T9" fmla="*/ 31 h 31"/>
              </a:gdLst>
              <a:ahLst/>
              <a:cxnLst>
                <a:cxn ang="T4">
                  <a:pos x="T0" y="T1"/>
                </a:cxn>
                <a:cxn ang="T5">
                  <a:pos x="T2" y="T3"/>
                </a:cxn>
              </a:cxnLst>
              <a:rect l="T6" t="T7" r="T8" b="T9"/>
              <a:pathLst>
                <a:path w="11" h="31">
                  <a:moveTo>
                    <a:pt x="11" y="0"/>
                  </a:moveTo>
                  <a:lnTo>
                    <a:pt x="0" y="31"/>
                  </a:lnTo>
                </a:path>
              </a:pathLst>
            </a:custGeom>
            <a:noFill/>
            <a:ln w="9525">
              <a:solidFill>
                <a:schemeClr val="tx1"/>
              </a:solidFill>
              <a:round/>
              <a:headEnd/>
              <a:tailEnd/>
            </a:ln>
          </p:spPr>
          <p:txBody>
            <a:bodyPr>
              <a:prstTxWarp prst="textNoShape">
                <a:avLst/>
              </a:prstTxWarp>
            </a:bodyPr>
            <a:lstStyle/>
            <a:p>
              <a:endParaRPr lang="ja-JP" altLang="en-US"/>
            </a:p>
          </p:txBody>
        </p:sp>
      </p:grpSp>
      <p:grpSp>
        <p:nvGrpSpPr>
          <p:cNvPr id="6" name="Group 22"/>
          <p:cNvGrpSpPr>
            <a:grpSpLocks/>
          </p:cNvGrpSpPr>
          <p:nvPr/>
        </p:nvGrpSpPr>
        <p:grpSpPr bwMode="auto">
          <a:xfrm rot="283483">
            <a:off x="3668316" y="3014666"/>
            <a:ext cx="498740" cy="87312"/>
            <a:chOff x="1734" y="2314"/>
            <a:chExt cx="290" cy="55"/>
          </a:xfrm>
        </p:grpSpPr>
        <p:sp>
          <p:nvSpPr>
            <p:cNvPr id="32827" name="Freeform 23"/>
            <p:cNvSpPr>
              <a:spLocks/>
            </p:cNvSpPr>
            <p:nvPr/>
          </p:nvSpPr>
          <p:spPr bwMode="auto">
            <a:xfrm>
              <a:off x="1734" y="2314"/>
              <a:ext cx="285" cy="54"/>
            </a:xfrm>
            <a:custGeom>
              <a:avLst/>
              <a:gdLst>
                <a:gd name="T0" fmla="*/ 0 w 285"/>
                <a:gd name="T1" fmla="*/ 32 h 54"/>
                <a:gd name="T2" fmla="*/ 42 w 285"/>
                <a:gd name="T3" fmla="*/ 2 h 54"/>
                <a:gd name="T4" fmla="*/ 78 w 285"/>
                <a:gd name="T5" fmla="*/ 42 h 54"/>
                <a:gd name="T6" fmla="*/ 118 w 285"/>
                <a:gd name="T7" fmla="*/ 6 h 54"/>
                <a:gd name="T8" fmla="*/ 154 w 285"/>
                <a:gd name="T9" fmla="*/ 46 h 54"/>
                <a:gd name="T10" fmla="*/ 198 w 285"/>
                <a:gd name="T11" fmla="*/ 6 h 54"/>
                <a:gd name="T12" fmla="*/ 242 w 285"/>
                <a:gd name="T13" fmla="*/ 50 h 54"/>
                <a:gd name="T14" fmla="*/ 285 w 285"/>
                <a:gd name="T15" fmla="*/ 29 h 54"/>
                <a:gd name="T16" fmla="*/ 0 60000 65536"/>
                <a:gd name="T17" fmla="*/ 0 60000 65536"/>
                <a:gd name="T18" fmla="*/ 0 60000 65536"/>
                <a:gd name="T19" fmla="*/ 0 60000 65536"/>
                <a:gd name="T20" fmla="*/ 0 60000 65536"/>
                <a:gd name="T21" fmla="*/ 0 60000 65536"/>
                <a:gd name="T22" fmla="*/ 0 60000 65536"/>
                <a:gd name="T23" fmla="*/ 0 60000 65536"/>
                <a:gd name="T24" fmla="*/ 0 w 285"/>
                <a:gd name="T25" fmla="*/ 0 h 54"/>
                <a:gd name="T26" fmla="*/ 285 w 285"/>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5" h="54">
                  <a:moveTo>
                    <a:pt x="0" y="32"/>
                  </a:moveTo>
                  <a:cubicBezTo>
                    <a:pt x="7" y="27"/>
                    <a:pt x="29" y="0"/>
                    <a:pt x="42" y="2"/>
                  </a:cubicBezTo>
                  <a:cubicBezTo>
                    <a:pt x="55" y="4"/>
                    <a:pt x="65" y="41"/>
                    <a:pt x="78" y="42"/>
                  </a:cubicBezTo>
                  <a:cubicBezTo>
                    <a:pt x="91" y="43"/>
                    <a:pt x="105" y="5"/>
                    <a:pt x="118" y="6"/>
                  </a:cubicBezTo>
                  <a:cubicBezTo>
                    <a:pt x="131" y="7"/>
                    <a:pt x="141" y="46"/>
                    <a:pt x="154" y="46"/>
                  </a:cubicBezTo>
                  <a:cubicBezTo>
                    <a:pt x="167" y="46"/>
                    <a:pt x="183" y="5"/>
                    <a:pt x="198" y="6"/>
                  </a:cubicBezTo>
                  <a:cubicBezTo>
                    <a:pt x="213" y="7"/>
                    <a:pt x="228" y="46"/>
                    <a:pt x="242" y="50"/>
                  </a:cubicBezTo>
                  <a:cubicBezTo>
                    <a:pt x="256" y="54"/>
                    <a:pt x="276" y="33"/>
                    <a:pt x="285" y="29"/>
                  </a:cubicBezTo>
                </a:path>
              </a:pathLst>
            </a:custGeom>
            <a:noFill/>
            <a:ln w="15875">
              <a:solidFill>
                <a:schemeClr val="tx1"/>
              </a:solidFill>
              <a:round/>
              <a:headEnd/>
              <a:tailEnd/>
            </a:ln>
          </p:spPr>
          <p:txBody>
            <a:bodyPr>
              <a:prstTxWarp prst="textNoShape">
                <a:avLst/>
              </a:prstTxWarp>
            </a:bodyPr>
            <a:lstStyle/>
            <a:p>
              <a:endParaRPr lang="ja-JP" altLang="en-US"/>
            </a:p>
          </p:txBody>
        </p:sp>
        <p:sp>
          <p:nvSpPr>
            <p:cNvPr id="32828" name="Freeform 24"/>
            <p:cNvSpPr>
              <a:spLocks/>
            </p:cNvSpPr>
            <p:nvPr/>
          </p:nvSpPr>
          <p:spPr bwMode="auto">
            <a:xfrm>
              <a:off x="1992" y="2339"/>
              <a:ext cx="32" cy="3"/>
            </a:xfrm>
            <a:custGeom>
              <a:avLst/>
              <a:gdLst>
                <a:gd name="T0" fmla="*/ 32 w 32"/>
                <a:gd name="T1" fmla="*/ 0 h 3"/>
                <a:gd name="T2" fmla="*/ 0 w 32"/>
                <a:gd name="T3" fmla="*/ 3 h 3"/>
                <a:gd name="T4" fmla="*/ 0 60000 65536"/>
                <a:gd name="T5" fmla="*/ 0 60000 65536"/>
                <a:gd name="T6" fmla="*/ 0 w 32"/>
                <a:gd name="T7" fmla="*/ 0 h 3"/>
                <a:gd name="T8" fmla="*/ 32 w 32"/>
                <a:gd name="T9" fmla="*/ 3 h 3"/>
              </a:gdLst>
              <a:ahLst/>
              <a:cxnLst>
                <a:cxn ang="T4">
                  <a:pos x="T0" y="T1"/>
                </a:cxn>
                <a:cxn ang="T5">
                  <a:pos x="T2" y="T3"/>
                </a:cxn>
              </a:cxnLst>
              <a:rect l="T6" t="T7" r="T8" b="T9"/>
              <a:pathLst>
                <a:path w="32" h="3">
                  <a:moveTo>
                    <a:pt x="32" y="0"/>
                  </a:moveTo>
                  <a:lnTo>
                    <a:pt x="0" y="3"/>
                  </a:lnTo>
                </a:path>
              </a:pathLst>
            </a:custGeom>
            <a:noFill/>
            <a:ln w="9525">
              <a:solidFill>
                <a:schemeClr val="tx1"/>
              </a:solidFill>
              <a:round/>
              <a:headEnd/>
              <a:tailEnd/>
            </a:ln>
          </p:spPr>
          <p:txBody>
            <a:bodyPr>
              <a:prstTxWarp prst="textNoShape">
                <a:avLst/>
              </a:prstTxWarp>
            </a:bodyPr>
            <a:lstStyle/>
            <a:p>
              <a:endParaRPr lang="ja-JP" altLang="en-US"/>
            </a:p>
          </p:txBody>
        </p:sp>
        <p:sp>
          <p:nvSpPr>
            <p:cNvPr id="32829" name="Freeform 25"/>
            <p:cNvSpPr>
              <a:spLocks/>
            </p:cNvSpPr>
            <p:nvPr/>
          </p:nvSpPr>
          <p:spPr bwMode="auto">
            <a:xfrm>
              <a:off x="2012" y="2338"/>
              <a:ext cx="11" cy="31"/>
            </a:xfrm>
            <a:custGeom>
              <a:avLst/>
              <a:gdLst>
                <a:gd name="T0" fmla="*/ 11 w 11"/>
                <a:gd name="T1" fmla="*/ 0 h 31"/>
                <a:gd name="T2" fmla="*/ 0 w 11"/>
                <a:gd name="T3" fmla="*/ 31 h 31"/>
                <a:gd name="T4" fmla="*/ 0 60000 65536"/>
                <a:gd name="T5" fmla="*/ 0 60000 65536"/>
                <a:gd name="T6" fmla="*/ 0 w 11"/>
                <a:gd name="T7" fmla="*/ 0 h 31"/>
                <a:gd name="T8" fmla="*/ 11 w 11"/>
                <a:gd name="T9" fmla="*/ 31 h 31"/>
              </a:gdLst>
              <a:ahLst/>
              <a:cxnLst>
                <a:cxn ang="T4">
                  <a:pos x="T0" y="T1"/>
                </a:cxn>
                <a:cxn ang="T5">
                  <a:pos x="T2" y="T3"/>
                </a:cxn>
              </a:cxnLst>
              <a:rect l="T6" t="T7" r="T8" b="T9"/>
              <a:pathLst>
                <a:path w="11" h="31">
                  <a:moveTo>
                    <a:pt x="11" y="0"/>
                  </a:moveTo>
                  <a:lnTo>
                    <a:pt x="0" y="31"/>
                  </a:lnTo>
                </a:path>
              </a:pathLst>
            </a:custGeom>
            <a:noFill/>
            <a:ln w="9525">
              <a:solidFill>
                <a:schemeClr val="tx1"/>
              </a:solidFill>
              <a:round/>
              <a:headEnd/>
              <a:tailEnd/>
            </a:ln>
          </p:spPr>
          <p:txBody>
            <a:bodyPr>
              <a:prstTxWarp prst="textNoShape">
                <a:avLst/>
              </a:prstTxWarp>
            </a:bodyPr>
            <a:lstStyle/>
            <a:p>
              <a:endParaRPr lang="ja-JP" altLang="en-US"/>
            </a:p>
          </p:txBody>
        </p:sp>
      </p:grpSp>
      <p:grpSp>
        <p:nvGrpSpPr>
          <p:cNvPr id="7" name="Group 26"/>
          <p:cNvGrpSpPr>
            <a:grpSpLocks/>
          </p:cNvGrpSpPr>
          <p:nvPr/>
        </p:nvGrpSpPr>
        <p:grpSpPr bwMode="auto">
          <a:xfrm rot="-1846119">
            <a:off x="4669235" y="3454433"/>
            <a:ext cx="498740" cy="87313"/>
            <a:chOff x="1734" y="2314"/>
            <a:chExt cx="290" cy="55"/>
          </a:xfrm>
        </p:grpSpPr>
        <p:sp>
          <p:nvSpPr>
            <p:cNvPr id="32824" name="Freeform 27"/>
            <p:cNvSpPr>
              <a:spLocks/>
            </p:cNvSpPr>
            <p:nvPr/>
          </p:nvSpPr>
          <p:spPr bwMode="auto">
            <a:xfrm>
              <a:off x="1734" y="2314"/>
              <a:ext cx="285" cy="54"/>
            </a:xfrm>
            <a:custGeom>
              <a:avLst/>
              <a:gdLst>
                <a:gd name="T0" fmla="*/ 0 w 285"/>
                <a:gd name="T1" fmla="*/ 32 h 54"/>
                <a:gd name="T2" fmla="*/ 42 w 285"/>
                <a:gd name="T3" fmla="*/ 2 h 54"/>
                <a:gd name="T4" fmla="*/ 78 w 285"/>
                <a:gd name="T5" fmla="*/ 42 h 54"/>
                <a:gd name="T6" fmla="*/ 118 w 285"/>
                <a:gd name="T7" fmla="*/ 6 h 54"/>
                <a:gd name="T8" fmla="*/ 154 w 285"/>
                <a:gd name="T9" fmla="*/ 46 h 54"/>
                <a:gd name="T10" fmla="*/ 198 w 285"/>
                <a:gd name="T11" fmla="*/ 6 h 54"/>
                <a:gd name="T12" fmla="*/ 242 w 285"/>
                <a:gd name="T13" fmla="*/ 50 h 54"/>
                <a:gd name="T14" fmla="*/ 285 w 285"/>
                <a:gd name="T15" fmla="*/ 29 h 54"/>
                <a:gd name="T16" fmla="*/ 0 60000 65536"/>
                <a:gd name="T17" fmla="*/ 0 60000 65536"/>
                <a:gd name="T18" fmla="*/ 0 60000 65536"/>
                <a:gd name="T19" fmla="*/ 0 60000 65536"/>
                <a:gd name="T20" fmla="*/ 0 60000 65536"/>
                <a:gd name="T21" fmla="*/ 0 60000 65536"/>
                <a:gd name="T22" fmla="*/ 0 60000 65536"/>
                <a:gd name="T23" fmla="*/ 0 60000 65536"/>
                <a:gd name="T24" fmla="*/ 0 w 285"/>
                <a:gd name="T25" fmla="*/ 0 h 54"/>
                <a:gd name="T26" fmla="*/ 285 w 285"/>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5" h="54">
                  <a:moveTo>
                    <a:pt x="0" y="32"/>
                  </a:moveTo>
                  <a:cubicBezTo>
                    <a:pt x="7" y="27"/>
                    <a:pt x="29" y="0"/>
                    <a:pt x="42" y="2"/>
                  </a:cubicBezTo>
                  <a:cubicBezTo>
                    <a:pt x="55" y="4"/>
                    <a:pt x="65" y="41"/>
                    <a:pt x="78" y="42"/>
                  </a:cubicBezTo>
                  <a:cubicBezTo>
                    <a:pt x="91" y="43"/>
                    <a:pt x="105" y="5"/>
                    <a:pt x="118" y="6"/>
                  </a:cubicBezTo>
                  <a:cubicBezTo>
                    <a:pt x="131" y="7"/>
                    <a:pt x="141" y="46"/>
                    <a:pt x="154" y="46"/>
                  </a:cubicBezTo>
                  <a:cubicBezTo>
                    <a:pt x="167" y="46"/>
                    <a:pt x="183" y="5"/>
                    <a:pt x="198" y="6"/>
                  </a:cubicBezTo>
                  <a:cubicBezTo>
                    <a:pt x="213" y="7"/>
                    <a:pt x="228" y="46"/>
                    <a:pt x="242" y="50"/>
                  </a:cubicBezTo>
                  <a:cubicBezTo>
                    <a:pt x="256" y="54"/>
                    <a:pt x="276" y="33"/>
                    <a:pt x="285" y="29"/>
                  </a:cubicBezTo>
                </a:path>
              </a:pathLst>
            </a:custGeom>
            <a:noFill/>
            <a:ln w="15875">
              <a:solidFill>
                <a:schemeClr val="tx1"/>
              </a:solidFill>
              <a:round/>
              <a:headEnd/>
              <a:tailEnd/>
            </a:ln>
          </p:spPr>
          <p:txBody>
            <a:bodyPr>
              <a:prstTxWarp prst="textNoShape">
                <a:avLst/>
              </a:prstTxWarp>
            </a:bodyPr>
            <a:lstStyle/>
            <a:p>
              <a:endParaRPr lang="ja-JP" altLang="en-US"/>
            </a:p>
          </p:txBody>
        </p:sp>
        <p:sp>
          <p:nvSpPr>
            <p:cNvPr id="32825" name="Freeform 28"/>
            <p:cNvSpPr>
              <a:spLocks/>
            </p:cNvSpPr>
            <p:nvPr/>
          </p:nvSpPr>
          <p:spPr bwMode="auto">
            <a:xfrm>
              <a:off x="1992" y="2339"/>
              <a:ext cx="32" cy="3"/>
            </a:xfrm>
            <a:custGeom>
              <a:avLst/>
              <a:gdLst>
                <a:gd name="T0" fmla="*/ 32 w 32"/>
                <a:gd name="T1" fmla="*/ 0 h 3"/>
                <a:gd name="T2" fmla="*/ 0 w 32"/>
                <a:gd name="T3" fmla="*/ 3 h 3"/>
                <a:gd name="T4" fmla="*/ 0 60000 65536"/>
                <a:gd name="T5" fmla="*/ 0 60000 65536"/>
                <a:gd name="T6" fmla="*/ 0 w 32"/>
                <a:gd name="T7" fmla="*/ 0 h 3"/>
                <a:gd name="T8" fmla="*/ 32 w 32"/>
                <a:gd name="T9" fmla="*/ 3 h 3"/>
              </a:gdLst>
              <a:ahLst/>
              <a:cxnLst>
                <a:cxn ang="T4">
                  <a:pos x="T0" y="T1"/>
                </a:cxn>
                <a:cxn ang="T5">
                  <a:pos x="T2" y="T3"/>
                </a:cxn>
              </a:cxnLst>
              <a:rect l="T6" t="T7" r="T8" b="T9"/>
              <a:pathLst>
                <a:path w="32" h="3">
                  <a:moveTo>
                    <a:pt x="32" y="0"/>
                  </a:moveTo>
                  <a:lnTo>
                    <a:pt x="0" y="3"/>
                  </a:lnTo>
                </a:path>
              </a:pathLst>
            </a:custGeom>
            <a:noFill/>
            <a:ln w="9525">
              <a:solidFill>
                <a:schemeClr val="tx1"/>
              </a:solidFill>
              <a:round/>
              <a:headEnd/>
              <a:tailEnd/>
            </a:ln>
          </p:spPr>
          <p:txBody>
            <a:bodyPr>
              <a:prstTxWarp prst="textNoShape">
                <a:avLst/>
              </a:prstTxWarp>
            </a:bodyPr>
            <a:lstStyle/>
            <a:p>
              <a:endParaRPr lang="ja-JP" altLang="en-US"/>
            </a:p>
          </p:txBody>
        </p:sp>
        <p:sp>
          <p:nvSpPr>
            <p:cNvPr id="32826" name="Freeform 29"/>
            <p:cNvSpPr>
              <a:spLocks/>
            </p:cNvSpPr>
            <p:nvPr/>
          </p:nvSpPr>
          <p:spPr bwMode="auto">
            <a:xfrm>
              <a:off x="2012" y="2338"/>
              <a:ext cx="11" cy="31"/>
            </a:xfrm>
            <a:custGeom>
              <a:avLst/>
              <a:gdLst>
                <a:gd name="T0" fmla="*/ 11 w 11"/>
                <a:gd name="T1" fmla="*/ 0 h 31"/>
                <a:gd name="T2" fmla="*/ 0 w 11"/>
                <a:gd name="T3" fmla="*/ 31 h 31"/>
                <a:gd name="T4" fmla="*/ 0 60000 65536"/>
                <a:gd name="T5" fmla="*/ 0 60000 65536"/>
                <a:gd name="T6" fmla="*/ 0 w 11"/>
                <a:gd name="T7" fmla="*/ 0 h 31"/>
                <a:gd name="T8" fmla="*/ 11 w 11"/>
                <a:gd name="T9" fmla="*/ 31 h 31"/>
              </a:gdLst>
              <a:ahLst/>
              <a:cxnLst>
                <a:cxn ang="T4">
                  <a:pos x="T0" y="T1"/>
                </a:cxn>
                <a:cxn ang="T5">
                  <a:pos x="T2" y="T3"/>
                </a:cxn>
              </a:cxnLst>
              <a:rect l="T6" t="T7" r="T8" b="T9"/>
              <a:pathLst>
                <a:path w="11" h="31">
                  <a:moveTo>
                    <a:pt x="11" y="0"/>
                  </a:moveTo>
                  <a:lnTo>
                    <a:pt x="0" y="31"/>
                  </a:lnTo>
                </a:path>
              </a:pathLst>
            </a:custGeom>
            <a:noFill/>
            <a:ln w="9525">
              <a:solidFill>
                <a:schemeClr val="tx1"/>
              </a:solidFill>
              <a:round/>
              <a:headEnd/>
              <a:tailEnd/>
            </a:ln>
          </p:spPr>
          <p:txBody>
            <a:bodyPr>
              <a:prstTxWarp prst="textNoShape">
                <a:avLst/>
              </a:prstTxWarp>
            </a:bodyPr>
            <a:lstStyle/>
            <a:p>
              <a:endParaRPr lang="ja-JP" altLang="en-US"/>
            </a:p>
          </p:txBody>
        </p:sp>
      </p:grpSp>
      <p:grpSp>
        <p:nvGrpSpPr>
          <p:cNvPr id="8" name="Group 30"/>
          <p:cNvGrpSpPr>
            <a:grpSpLocks/>
          </p:cNvGrpSpPr>
          <p:nvPr/>
        </p:nvGrpSpPr>
        <p:grpSpPr bwMode="auto">
          <a:xfrm rot="-3141866">
            <a:off x="5507930" y="3265822"/>
            <a:ext cx="460375" cy="94588"/>
            <a:chOff x="1734" y="2314"/>
            <a:chExt cx="290" cy="55"/>
          </a:xfrm>
        </p:grpSpPr>
        <p:sp>
          <p:nvSpPr>
            <p:cNvPr id="32821" name="Freeform 31"/>
            <p:cNvSpPr>
              <a:spLocks/>
            </p:cNvSpPr>
            <p:nvPr/>
          </p:nvSpPr>
          <p:spPr bwMode="auto">
            <a:xfrm>
              <a:off x="1734" y="2314"/>
              <a:ext cx="285" cy="54"/>
            </a:xfrm>
            <a:custGeom>
              <a:avLst/>
              <a:gdLst>
                <a:gd name="T0" fmla="*/ 0 w 285"/>
                <a:gd name="T1" fmla="*/ 32 h 54"/>
                <a:gd name="T2" fmla="*/ 42 w 285"/>
                <a:gd name="T3" fmla="*/ 2 h 54"/>
                <a:gd name="T4" fmla="*/ 78 w 285"/>
                <a:gd name="T5" fmla="*/ 42 h 54"/>
                <a:gd name="T6" fmla="*/ 118 w 285"/>
                <a:gd name="T7" fmla="*/ 6 h 54"/>
                <a:gd name="T8" fmla="*/ 154 w 285"/>
                <a:gd name="T9" fmla="*/ 46 h 54"/>
                <a:gd name="T10" fmla="*/ 198 w 285"/>
                <a:gd name="T11" fmla="*/ 6 h 54"/>
                <a:gd name="T12" fmla="*/ 242 w 285"/>
                <a:gd name="T13" fmla="*/ 50 h 54"/>
                <a:gd name="T14" fmla="*/ 285 w 285"/>
                <a:gd name="T15" fmla="*/ 29 h 54"/>
                <a:gd name="T16" fmla="*/ 0 60000 65536"/>
                <a:gd name="T17" fmla="*/ 0 60000 65536"/>
                <a:gd name="T18" fmla="*/ 0 60000 65536"/>
                <a:gd name="T19" fmla="*/ 0 60000 65536"/>
                <a:gd name="T20" fmla="*/ 0 60000 65536"/>
                <a:gd name="T21" fmla="*/ 0 60000 65536"/>
                <a:gd name="T22" fmla="*/ 0 60000 65536"/>
                <a:gd name="T23" fmla="*/ 0 60000 65536"/>
                <a:gd name="T24" fmla="*/ 0 w 285"/>
                <a:gd name="T25" fmla="*/ 0 h 54"/>
                <a:gd name="T26" fmla="*/ 285 w 285"/>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5" h="54">
                  <a:moveTo>
                    <a:pt x="0" y="32"/>
                  </a:moveTo>
                  <a:cubicBezTo>
                    <a:pt x="7" y="27"/>
                    <a:pt x="29" y="0"/>
                    <a:pt x="42" y="2"/>
                  </a:cubicBezTo>
                  <a:cubicBezTo>
                    <a:pt x="55" y="4"/>
                    <a:pt x="65" y="41"/>
                    <a:pt x="78" y="42"/>
                  </a:cubicBezTo>
                  <a:cubicBezTo>
                    <a:pt x="91" y="43"/>
                    <a:pt x="105" y="5"/>
                    <a:pt x="118" y="6"/>
                  </a:cubicBezTo>
                  <a:cubicBezTo>
                    <a:pt x="131" y="7"/>
                    <a:pt x="141" y="46"/>
                    <a:pt x="154" y="46"/>
                  </a:cubicBezTo>
                  <a:cubicBezTo>
                    <a:pt x="167" y="46"/>
                    <a:pt x="183" y="5"/>
                    <a:pt x="198" y="6"/>
                  </a:cubicBezTo>
                  <a:cubicBezTo>
                    <a:pt x="213" y="7"/>
                    <a:pt x="228" y="46"/>
                    <a:pt x="242" y="50"/>
                  </a:cubicBezTo>
                  <a:cubicBezTo>
                    <a:pt x="256" y="54"/>
                    <a:pt x="276" y="33"/>
                    <a:pt x="285" y="29"/>
                  </a:cubicBezTo>
                </a:path>
              </a:pathLst>
            </a:custGeom>
            <a:noFill/>
            <a:ln w="15875">
              <a:solidFill>
                <a:schemeClr val="tx1"/>
              </a:solidFill>
              <a:round/>
              <a:headEnd/>
              <a:tailEnd/>
            </a:ln>
          </p:spPr>
          <p:txBody>
            <a:bodyPr>
              <a:prstTxWarp prst="textNoShape">
                <a:avLst/>
              </a:prstTxWarp>
            </a:bodyPr>
            <a:lstStyle/>
            <a:p>
              <a:endParaRPr lang="ja-JP" altLang="en-US"/>
            </a:p>
          </p:txBody>
        </p:sp>
        <p:sp>
          <p:nvSpPr>
            <p:cNvPr id="32822" name="Freeform 32"/>
            <p:cNvSpPr>
              <a:spLocks/>
            </p:cNvSpPr>
            <p:nvPr/>
          </p:nvSpPr>
          <p:spPr bwMode="auto">
            <a:xfrm>
              <a:off x="1992" y="2339"/>
              <a:ext cx="32" cy="3"/>
            </a:xfrm>
            <a:custGeom>
              <a:avLst/>
              <a:gdLst>
                <a:gd name="T0" fmla="*/ 32 w 32"/>
                <a:gd name="T1" fmla="*/ 0 h 3"/>
                <a:gd name="T2" fmla="*/ 0 w 32"/>
                <a:gd name="T3" fmla="*/ 3 h 3"/>
                <a:gd name="T4" fmla="*/ 0 60000 65536"/>
                <a:gd name="T5" fmla="*/ 0 60000 65536"/>
                <a:gd name="T6" fmla="*/ 0 w 32"/>
                <a:gd name="T7" fmla="*/ 0 h 3"/>
                <a:gd name="T8" fmla="*/ 32 w 32"/>
                <a:gd name="T9" fmla="*/ 3 h 3"/>
              </a:gdLst>
              <a:ahLst/>
              <a:cxnLst>
                <a:cxn ang="T4">
                  <a:pos x="T0" y="T1"/>
                </a:cxn>
                <a:cxn ang="T5">
                  <a:pos x="T2" y="T3"/>
                </a:cxn>
              </a:cxnLst>
              <a:rect l="T6" t="T7" r="T8" b="T9"/>
              <a:pathLst>
                <a:path w="32" h="3">
                  <a:moveTo>
                    <a:pt x="32" y="0"/>
                  </a:moveTo>
                  <a:lnTo>
                    <a:pt x="0" y="3"/>
                  </a:lnTo>
                </a:path>
              </a:pathLst>
            </a:custGeom>
            <a:noFill/>
            <a:ln w="9525">
              <a:solidFill>
                <a:schemeClr val="tx1"/>
              </a:solidFill>
              <a:round/>
              <a:headEnd/>
              <a:tailEnd/>
            </a:ln>
          </p:spPr>
          <p:txBody>
            <a:bodyPr>
              <a:prstTxWarp prst="textNoShape">
                <a:avLst/>
              </a:prstTxWarp>
            </a:bodyPr>
            <a:lstStyle/>
            <a:p>
              <a:endParaRPr lang="ja-JP" altLang="en-US"/>
            </a:p>
          </p:txBody>
        </p:sp>
        <p:sp>
          <p:nvSpPr>
            <p:cNvPr id="32823" name="Freeform 33"/>
            <p:cNvSpPr>
              <a:spLocks/>
            </p:cNvSpPr>
            <p:nvPr/>
          </p:nvSpPr>
          <p:spPr bwMode="auto">
            <a:xfrm>
              <a:off x="2012" y="2338"/>
              <a:ext cx="11" cy="31"/>
            </a:xfrm>
            <a:custGeom>
              <a:avLst/>
              <a:gdLst>
                <a:gd name="T0" fmla="*/ 11 w 11"/>
                <a:gd name="T1" fmla="*/ 0 h 31"/>
                <a:gd name="T2" fmla="*/ 0 w 11"/>
                <a:gd name="T3" fmla="*/ 31 h 31"/>
                <a:gd name="T4" fmla="*/ 0 60000 65536"/>
                <a:gd name="T5" fmla="*/ 0 60000 65536"/>
                <a:gd name="T6" fmla="*/ 0 w 11"/>
                <a:gd name="T7" fmla="*/ 0 h 31"/>
                <a:gd name="T8" fmla="*/ 11 w 11"/>
                <a:gd name="T9" fmla="*/ 31 h 31"/>
              </a:gdLst>
              <a:ahLst/>
              <a:cxnLst>
                <a:cxn ang="T4">
                  <a:pos x="T0" y="T1"/>
                </a:cxn>
                <a:cxn ang="T5">
                  <a:pos x="T2" y="T3"/>
                </a:cxn>
              </a:cxnLst>
              <a:rect l="T6" t="T7" r="T8" b="T9"/>
              <a:pathLst>
                <a:path w="11" h="31">
                  <a:moveTo>
                    <a:pt x="11" y="0"/>
                  </a:moveTo>
                  <a:lnTo>
                    <a:pt x="0" y="31"/>
                  </a:lnTo>
                </a:path>
              </a:pathLst>
            </a:custGeom>
            <a:noFill/>
            <a:ln w="9525">
              <a:solidFill>
                <a:schemeClr val="tx1"/>
              </a:solidFill>
              <a:round/>
              <a:headEnd/>
              <a:tailEnd/>
            </a:ln>
          </p:spPr>
          <p:txBody>
            <a:bodyPr>
              <a:prstTxWarp prst="textNoShape">
                <a:avLst/>
              </a:prstTxWarp>
            </a:bodyPr>
            <a:lstStyle/>
            <a:p>
              <a:endParaRPr lang="ja-JP" altLang="en-US"/>
            </a:p>
          </p:txBody>
        </p:sp>
      </p:grpSp>
      <p:grpSp>
        <p:nvGrpSpPr>
          <p:cNvPr id="9" name="Group 34"/>
          <p:cNvGrpSpPr>
            <a:grpSpLocks/>
          </p:cNvGrpSpPr>
          <p:nvPr/>
        </p:nvGrpSpPr>
        <p:grpSpPr bwMode="auto">
          <a:xfrm rot="10370767">
            <a:off x="3833424" y="2197146"/>
            <a:ext cx="498740" cy="87313"/>
            <a:chOff x="1734" y="2314"/>
            <a:chExt cx="290" cy="55"/>
          </a:xfrm>
        </p:grpSpPr>
        <p:sp>
          <p:nvSpPr>
            <p:cNvPr id="32818" name="Freeform 35"/>
            <p:cNvSpPr>
              <a:spLocks/>
            </p:cNvSpPr>
            <p:nvPr/>
          </p:nvSpPr>
          <p:spPr bwMode="auto">
            <a:xfrm>
              <a:off x="1734" y="2314"/>
              <a:ext cx="285" cy="54"/>
            </a:xfrm>
            <a:custGeom>
              <a:avLst/>
              <a:gdLst>
                <a:gd name="T0" fmla="*/ 0 w 285"/>
                <a:gd name="T1" fmla="*/ 32 h 54"/>
                <a:gd name="T2" fmla="*/ 42 w 285"/>
                <a:gd name="T3" fmla="*/ 2 h 54"/>
                <a:gd name="T4" fmla="*/ 78 w 285"/>
                <a:gd name="T5" fmla="*/ 42 h 54"/>
                <a:gd name="T6" fmla="*/ 118 w 285"/>
                <a:gd name="T7" fmla="*/ 6 h 54"/>
                <a:gd name="T8" fmla="*/ 154 w 285"/>
                <a:gd name="T9" fmla="*/ 46 h 54"/>
                <a:gd name="T10" fmla="*/ 198 w 285"/>
                <a:gd name="T11" fmla="*/ 6 h 54"/>
                <a:gd name="T12" fmla="*/ 242 w 285"/>
                <a:gd name="T13" fmla="*/ 50 h 54"/>
                <a:gd name="T14" fmla="*/ 285 w 285"/>
                <a:gd name="T15" fmla="*/ 29 h 54"/>
                <a:gd name="T16" fmla="*/ 0 60000 65536"/>
                <a:gd name="T17" fmla="*/ 0 60000 65536"/>
                <a:gd name="T18" fmla="*/ 0 60000 65536"/>
                <a:gd name="T19" fmla="*/ 0 60000 65536"/>
                <a:gd name="T20" fmla="*/ 0 60000 65536"/>
                <a:gd name="T21" fmla="*/ 0 60000 65536"/>
                <a:gd name="T22" fmla="*/ 0 60000 65536"/>
                <a:gd name="T23" fmla="*/ 0 60000 65536"/>
                <a:gd name="T24" fmla="*/ 0 w 285"/>
                <a:gd name="T25" fmla="*/ 0 h 54"/>
                <a:gd name="T26" fmla="*/ 285 w 285"/>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5" h="54">
                  <a:moveTo>
                    <a:pt x="0" y="32"/>
                  </a:moveTo>
                  <a:cubicBezTo>
                    <a:pt x="7" y="27"/>
                    <a:pt x="29" y="0"/>
                    <a:pt x="42" y="2"/>
                  </a:cubicBezTo>
                  <a:cubicBezTo>
                    <a:pt x="55" y="4"/>
                    <a:pt x="65" y="41"/>
                    <a:pt x="78" y="42"/>
                  </a:cubicBezTo>
                  <a:cubicBezTo>
                    <a:pt x="91" y="43"/>
                    <a:pt x="105" y="5"/>
                    <a:pt x="118" y="6"/>
                  </a:cubicBezTo>
                  <a:cubicBezTo>
                    <a:pt x="131" y="7"/>
                    <a:pt x="141" y="46"/>
                    <a:pt x="154" y="46"/>
                  </a:cubicBezTo>
                  <a:cubicBezTo>
                    <a:pt x="167" y="46"/>
                    <a:pt x="183" y="5"/>
                    <a:pt x="198" y="6"/>
                  </a:cubicBezTo>
                  <a:cubicBezTo>
                    <a:pt x="213" y="7"/>
                    <a:pt x="228" y="46"/>
                    <a:pt x="242" y="50"/>
                  </a:cubicBezTo>
                  <a:cubicBezTo>
                    <a:pt x="256" y="54"/>
                    <a:pt x="276" y="33"/>
                    <a:pt x="285" y="29"/>
                  </a:cubicBezTo>
                </a:path>
              </a:pathLst>
            </a:custGeom>
            <a:noFill/>
            <a:ln w="15875">
              <a:solidFill>
                <a:schemeClr val="tx1"/>
              </a:solidFill>
              <a:round/>
              <a:headEnd/>
              <a:tailEnd/>
            </a:ln>
          </p:spPr>
          <p:txBody>
            <a:bodyPr>
              <a:prstTxWarp prst="textNoShape">
                <a:avLst/>
              </a:prstTxWarp>
            </a:bodyPr>
            <a:lstStyle/>
            <a:p>
              <a:endParaRPr lang="ja-JP" altLang="en-US"/>
            </a:p>
          </p:txBody>
        </p:sp>
        <p:sp>
          <p:nvSpPr>
            <p:cNvPr id="32819" name="Freeform 36"/>
            <p:cNvSpPr>
              <a:spLocks/>
            </p:cNvSpPr>
            <p:nvPr/>
          </p:nvSpPr>
          <p:spPr bwMode="auto">
            <a:xfrm>
              <a:off x="1992" y="2339"/>
              <a:ext cx="32" cy="3"/>
            </a:xfrm>
            <a:custGeom>
              <a:avLst/>
              <a:gdLst>
                <a:gd name="T0" fmla="*/ 32 w 32"/>
                <a:gd name="T1" fmla="*/ 0 h 3"/>
                <a:gd name="T2" fmla="*/ 0 w 32"/>
                <a:gd name="T3" fmla="*/ 3 h 3"/>
                <a:gd name="T4" fmla="*/ 0 60000 65536"/>
                <a:gd name="T5" fmla="*/ 0 60000 65536"/>
                <a:gd name="T6" fmla="*/ 0 w 32"/>
                <a:gd name="T7" fmla="*/ 0 h 3"/>
                <a:gd name="T8" fmla="*/ 32 w 32"/>
                <a:gd name="T9" fmla="*/ 3 h 3"/>
              </a:gdLst>
              <a:ahLst/>
              <a:cxnLst>
                <a:cxn ang="T4">
                  <a:pos x="T0" y="T1"/>
                </a:cxn>
                <a:cxn ang="T5">
                  <a:pos x="T2" y="T3"/>
                </a:cxn>
              </a:cxnLst>
              <a:rect l="T6" t="T7" r="T8" b="T9"/>
              <a:pathLst>
                <a:path w="32" h="3">
                  <a:moveTo>
                    <a:pt x="32" y="0"/>
                  </a:moveTo>
                  <a:lnTo>
                    <a:pt x="0" y="3"/>
                  </a:lnTo>
                </a:path>
              </a:pathLst>
            </a:custGeom>
            <a:noFill/>
            <a:ln w="9525">
              <a:solidFill>
                <a:schemeClr val="tx1"/>
              </a:solidFill>
              <a:round/>
              <a:headEnd/>
              <a:tailEnd/>
            </a:ln>
          </p:spPr>
          <p:txBody>
            <a:bodyPr>
              <a:prstTxWarp prst="textNoShape">
                <a:avLst/>
              </a:prstTxWarp>
            </a:bodyPr>
            <a:lstStyle/>
            <a:p>
              <a:endParaRPr lang="ja-JP" altLang="en-US"/>
            </a:p>
          </p:txBody>
        </p:sp>
        <p:sp>
          <p:nvSpPr>
            <p:cNvPr id="32820" name="Freeform 37"/>
            <p:cNvSpPr>
              <a:spLocks/>
            </p:cNvSpPr>
            <p:nvPr/>
          </p:nvSpPr>
          <p:spPr bwMode="auto">
            <a:xfrm>
              <a:off x="2012" y="2338"/>
              <a:ext cx="11" cy="31"/>
            </a:xfrm>
            <a:custGeom>
              <a:avLst/>
              <a:gdLst>
                <a:gd name="T0" fmla="*/ 11 w 11"/>
                <a:gd name="T1" fmla="*/ 0 h 31"/>
                <a:gd name="T2" fmla="*/ 0 w 11"/>
                <a:gd name="T3" fmla="*/ 31 h 31"/>
                <a:gd name="T4" fmla="*/ 0 60000 65536"/>
                <a:gd name="T5" fmla="*/ 0 60000 65536"/>
                <a:gd name="T6" fmla="*/ 0 w 11"/>
                <a:gd name="T7" fmla="*/ 0 h 31"/>
                <a:gd name="T8" fmla="*/ 11 w 11"/>
                <a:gd name="T9" fmla="*/ 31 h 31"/>
              </a:gdLst>
              <a:ahLst/>
              <a:cxnLst>
                <a:cxn ang="T4">
                  <a:pos x="T0" y="T1"/>
                </a:cxn>
                <a:cxn ang="T5">
                  <a:pos x="T2" y="T3"/>
                </a:cxn>
              </a:cxnLst>
              <a:rect l="T6" t="T7" r="T8" b="T9"/>
              <a:pathLst>
                <a:path w="11" h="31">
                  <a:moveTo>
                    <a:pt x="11" y="0"/>
                  </a:moveTo>
                  <a:lnTo>
                    <a:pt x="0" y="31"/>
                  </a:lnTo>
                </a:path>
              </a:pathLst>
            </a:custGeom>
            <a:noFill/>
            <a:ln w="9525">
              <a:solidFill>
                <a:schemeClr val="tx1"/>
              </a:solidFill>
              <a:round/>
              <a:headEnd/>
              <a:tailEnd/>
            </a:ln>
          </p:spPr>
          <p:txBody>
            <a:bodyPr>
              <a:prstTxWarp prst="textNoShape">
                <a:avLst/>
              </a:prstTxWarp>
            </a:bodyPr>
            <a:lstStyle/>
            <a:p>
              <a:endParaRPr lang="ja-JP" altLang="en-US"/>
            </a:p>
          </p:txBody>
        </p:sp>
      </p:grpSp>
      <p:grpSp>
        <p:nvGrpSpPr>
          <p:cNvPr id="10" name="Group 38"/>
          <p:cNvGrpSpPr>
            <a:grpSpLocks/>
          </p:cNvGrpSpPr>
          <p:nvPr/>
        </p:nvGrpSpPr>
        <p:grpSpPr bwMode="auto">
          <a:xfrm rot="-6715982">
            <a:off x="5941315" y="2322844"/>
            <a:ext cx="460375" cy="94588"/>
            <a:chOff x="1734" y="2314"/>
            <a:chExt cx="290" cy="55"/>
          </a:xfrm>
        </p:grpSpPr>
        <p:sp>
          <p:nvSpPr>
            <p:cNvPr id="32815" name="Freeform 39"/>
            <p:cNvSpPr>
              <a:spLocks/>
            </p:cNvSpPr>
            <p:nvPr/>
          </p:nvSpPr>
          <p:spPr bwMode="auto">
            <a:xfrm>
              <a:off x="1734" y="2314"/>
              <a:ext cx="285" cy="54"/>
            </a:xfrm>
            <a:custGeom>
              <a:avLst/>
              <a:gdLst>
                <a:gd name="T0" fmla="*/ 0 w 285"/>
                <a:gd name="T1" fmla="*/ 32 h 54"/>
                <a:gd name="T2" fmla="*/ 42 w 285"/>
                <a:gd name="T3" fmla="*/ 2 h 54"/>
                <a:gd name="T4" fmla="*/ 78 w 285"/>
                <a:gd name="T5" fmla="*/ 42 h 54"/>
                <a:gd name="T6" fmla="*/ 118 w 285"/>
                <a:gd name="T7" fmla="*/ 6 h 54"/>
                <a:gd name="T8" fmla="*/ 154 w 285"/>
                <a:gd name="T9" fmla="*/ 46 h 54"/>
                <a:gd name="T10" fmla="*/ 198 w 285"/>
                <a:gd name="T11" fmla="*/ 6 h 54"/>
                <a:gd name="T12" fmla="*/ 242 w 285"/>
                <a:gd name="T13" fmla="*/ 50 h 54"/>
                <a:gd name="T14" fmla="*/ 285 w 285"/>
                <a:gd name="T15" fmla="*/ 29 h 54"/>
                <a:gd name="T16" fmla="*/ 0 60000 65536"/>
                <a:gd name="T17" fmla="*/ 0 60000 65536"/>
                <a:gd name="T18" fmla="*/ 0 60000 65536"/>
                <a:gd name="T19" fmla="*/ 0 60000 65536"/>
                <a:gd name="T20" fmla="*/ 0 60000 65536"/>
                <a:gd name="T21" fmla="*/ 0 60000 65536"/>
                <a:gd name="T22" fmla="*/ 0 60000 65536"/>
                <a:gd name="T23" fmla="*/ 0 60000 65536"/>
                <a:gd name="T24" fmla="*/ 0 w 285"/>
                <a:gd name="T25" fmla="*/ 0 h 54"/>
                <a:gd name="T26" fmla="*/ 285 w 285"/>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5" h="54">
                  <a:moveTo>
                    <a:pt x="0" y="32"/>
                  </a:moveTo>
                  <a:cubicBezTo>
                    <a:pt x="7" y="27"/>
                    <a:pt x="29" y="0"/>
                    <a:pt x="42" y="2"/>
                  </a:cubicBezTo>
                  <a:cubicBezTo>
                    <a:pt x="55" y="4"/>
                    <a:pt x="65" y="41"/>
                    <a:pt x="78" y="42"/>
                  </a:cubicBezTo>
                  <a:cubicBezTo>
                    <a:pt x="91" y="43"/>
                    <a:pt x="105" y="5"/>
                    <a:pt x="118" y="6"/>
                  </a:cubicBezTo>
                  <a:cubicBezTo>
                    <a:pt x="131" y="7"/>
                    <a:pt x="141" y="46"/>
                    <a:pt x="154" y="46"/>
                  </a:cubicBezTo>
                  <a:cubicBezTo>
                    <a:pt x="167" y="46"/>
                    <a:pt x="183" y="5"/>
                    <a:pt x="198" y="6"/>
                  </a:cubicBezTo>
                  <a:cubicBezTo>
                    <a:pt x="213" y="7"/>
                    <a:pt x="228" y="46"/>
                    <a:pt x="242" y="50"/>
                  </a:cubicBezTo>
                  <a:cubicBezTo>
                    <a:pt x="256" y="54"/>
                    <a:pt x="276" y="33"/>
                    <a:pt x="285" y="29"/>
                  </a:cubicBezTo>
                </a:path>
              </a:pathLst>
            </a:custGeom>
            <a:noFill/>
            <a:ln w="15875">
              <a:solidFill>
                <a:schemeClr val="tx1"/>
              </a:solidFill>
              <a:round/>
              <a:headEnd/>
              <a:tailEnd/>
            </a:ln>
          </p:spPr>
          <p:txBody>
            <a:bodyPr>
              <a:prstTxWarp prst="textNoShape">
                <a:avLst/>
              </a:prstTxWarp>
            </a:bodyPr>
            <a:lstStyle/>
            <a:p>
              <a:endParaRPr lang="ja-JP" altLang="en-US"/>
            </a:p>
          </p:txBody>
        </p:sp>
        <p:sp>
          <p:nvSpPr>
            <p:cNvPr id="32816" name="Freeform 40"/>
            <p:cNvSpPr>
              <a:spLocks/>
            </p:cNvSpPr>
            <p:nvPr/>
          </p:nvSpPr>
          <p:spPr bwMode="auto">
            <a:xfrm>
              <a:off x="1992" y="2339"/>
              <a:ext cx="32" cy="3"/>
            </a:xfrm>
            <a:custGeom>
              <a:avLst/>
              <a:gdLst>
                <a:gd name="T0" fmla="*/ 32 w 32"/>
                <a:gd name="T1" fmla="*/ 0 h 3"/>
                <a:gd name="T2" fmla="*/ 0 w 32"/>
                <a:gd name="T3" fmla="*/ 3 h 3"/>
                <a:gd name="T4" fmla="*/ 0 60000 65536"/>
                <a:gd name="T5" fmla="*/ 0 60000 65536"/>
                <a:gd name="T6" fmla="*/ 0 w 32"/>
                <a:gd name="T7" fmla="*/ 0 h 3"/>
                <a:gd name="T8" fmla="*/ 32 w 32"/>
                <a:gd name="T9" fmla="*/ 3 h 3"/>
              </a:gdLst>
              <a:ahLst/>
              <a:cxnLst>
                <a:cxn ang="T4">
                  <a:pos x="T0" y="T1"/>
                </a:cxn>
                <a:cxn ang="T5">
                  <a:pos x="T2" y="T3"/>
                </a:cxn>
              </a:cxnLst>
              <a:rect l="T6" t="T7" r="T8" b="T9"/>
              <a:pathLst>
                <a:path w="32" h="3">
                  <a:moveTo>
                    <a:pt x="32" y="0"/>
                  </a:moveTo>
                  <a:lnTo>
                    <a:pt x="0" y="3"/>
                  </a:lnTo>
                </a:path>
              </a:pathLst>
            </a:custGeom>
            <a:noFill/>
            <a:ln w="9525">
              <a:solidFill>
                <a:schemeClr val="tx1"/>
              </a:solidFill>
              <a:round/>
              <a:headEnd/>
              <a:tailEnd/>
            </a:ln>
          </p:spPr>
          <p:txBody>
            <a:bodyPr>
              <a:prstTxWarp prst="textNoShape">
                <a:avLst/>
              </a:prstTxWarp>
            </a:bodyPr>
            <a:lstStyle/>
            <a:p>
              <a:endParaRPr lang="ja-JP" altLang="en-US"/>
            </a:p>
          </p:txBody>
        </p:sp>
        <p:sp>
          <p:nvSpPr>
            <p:cNvPr id="32817" name="Freeform 41"/>
            <p:cNvSpPr>
              <a:spLocks/>
            </p:cNvSpPr>
            <p:nvPr/>
          </p:nvSpPr>
          <p:spPr bwMode="auto">
            <a:xfrm>
              <a:off x="2012" y="2338"/>
              <a:ext cx="11" cy="31"/>
            </a:xfrm>
            <a:custGeom>
              <a:avLst/>
              <a:gdLst>
                <a:gd name="T0" fmla="*/ 11 w 11"/>
                <a:gd name="T1" fmla="*/ 0 h 31"/>
                <a:gd name="T2" fmla="*/ 0 w 11"/>
                <a:gd name="T3" fmla="*/ 31 h 31"/>
                <a:gd name="T4" fmla="*/ 0 60000 65536"/>
                <a:gd name="T5" fmla="*/ 0 60000 65536"/>
                <a:gd name="T6" fmla="*/ 0 w 11"/>
                <a:gd name="T7" fmla="*/ 0 h 31"/>
                <a:gd name="T8" fmla="*/ 11 w 11"/>
                <a:gd name="T9" fmla="*/ 31 h 31"/>
              </a:gdLst>
              <a:ahLst/>
              <a:cxnLst>
                <a:cxn ang="T4">
                  <a:pos x="T0" y="T1"/>
                </a:cxn>
                <a:cxn ang="T5">
                  <a:pos x="T2" y="T3"/>
                </a:cxn>
              </a:cxnLst>
              <a:rect l="T6" t="T7" r="T8" b="T9"/>
              <a:pathLst>
                <a:path w="11" h="31">
                  <a:moveTo>
                    <a:pt x="11" y="0"/>
                  </a:moveTo>
                  <a:lnTo>
                    <a:pt x="0" y="31"/>
                  </a:lnTo>
                </a:path>
              </a:pathLst>
            </a:custGeom>
            <a:noFill/>
            <a:ln w="9525">
              <a:solidFill>
                <a:schemeClr val="tx1"/>
              </a:solidFill>
              <a:round/>
              <a:headEnd/>
              <a:tailEnd/>
            </a:ln>
          </p:spPr>
          <p:txBody>
            <a:bodyPr>
              <a:prstTxWarp prst="textNoShape">
                <a:avLst/>
              </a:prstTxWarp>
            </a:bodyPr>
            <a:lstStyle/>
            <a:p>
              <a:endParaRPr lang="ja-JP" altLang="en-US"/>
            </a:p>
          </p:txBody>
        </p:sp>
      </p:grpSp>
      <p:grpSp>
        <p:nvGrpSpPr>
          <p:cNvPr id="11" name="Group 42"/>
          <p:cNvGrpSpPr>
            <a:grpSpLocks/>
          </p:cNvGrpSpPr>
          <p:nvPr/>
        </p:nvGrpSpPr>
        <p:grpSpPr bwMode="auto">
          <a:xfrm rot="1434008">
            <a:off x="3998524" y="3325817"/>
            <a:ext cx="498740" cy="87312"/>
            <a:chOff x="1734" y="2314"/>
            <a:chExt cx="290" cy="55"/>
          </a:xfrm>
        </p:grpSpPr>
        <p:sp>
          <p:nvSpPr>
            <p:cNvPr id="32812" name="Freeform 43"/>
            <p:cNvSpPr>
              <a:spLocks/>
            </p:cNvSpPr>
            <p:nvPr/>
          </p:nvSpPr>
          <p:spPr bwMode="auto">
            <a:xfrm>
              <a:off x="1734" y="2314"/>
              <a:ext cx="285" cy="54"/>
            </a:xfrm>
            <a:custGeom>
              <a:avLst/>
              <a:gdLst>
                <a:gd name="T0" fmla="*/ 0 w 285"/>
                <a:gd name="T1" fmla="*/ 32 h 54"/>
                <a:gd name="T2" fmla="*/ 42 w 285"/>
                <a:gd name="T3" fmla="*/ 2 h 54"/>
                <a:gd name="T4" fmla="*/ 78 w 285"/>
                <a:gd name="T5" fmla="*/ 42 h 54"/>
                <a:gd name="T6" fmla="*/ 118 w 285"/>
                <a:gd name="T7" fmla="*/ 6 h 54"/>
                <a:gd name="T8" fmla="*/ 154 w 285"/>
                <a:gd name="T9" fmla="*/ 46 h 54"/>
                <a:gd name="T10" fmla="*/ 198 w 285"/>
                <a:gd name="T11" fmla="*/ 6 h 54"/>
                <a:gd name="T12" fmla="*/ 242 w 285"/>
                <a:gd name="T13" fmla="*/ 50 h 54"/>
                <a:gd name="T14" fmla="*/ 285 w 285"/>
                <a:gd name="T15" fmla="*/ 29 h 54"/>
                <a:gd name="T16" fmla="*/ 0 60000 65536"/>
                <a:gd name="T17" fmla="*/ 0 60000 65536"/>
                <a:gd name="T18" fmla="*/ 0 60000 65536"/>
                <a:gd name="T19" fmla="*/ 0 60000 65536"/>
                <a:gd name="T20" fmla="*/ 0 60000 65536"/>
                <a:gd name="T21" fmla="*/ 0 60000 65536"/>
                <a:gd name="T22" fmla="*/ 0 60000 65536"/>
                <a:gd name="T23" fmla="*/ 0 60000 65536"/>
                <a:gd name="T24" fmla="*/ 0 w 285"/>
                <a:gd name="T25" fmla="*/ 0 h 54"/>
                <a:gd name="T26" fmla="*/ 285 w 285"/>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5" h="54">
                  <a:moveTo>
                    <a:pt x="0" y="32"/>
                  </a:moveTo>
                  <a:cubicBezTo>
                    <a:pt x="7" y="27"/>
                    <a:pt x="29" y="0"/>
                    <a:pt x="42" y="2"/>
                  </a:cubicBezTo>
                  <a:cubicBezTo>
                    <a:pt x="55" y="4"/>
                    <a:pt x="65" y="41"/>
                    <a:pt x="78" y="42"/>
                  </a:cubicBezTo>
                  <a:cubicBezTo>
                    <a:pt x="91" y="43"/>
                    <a:pt x="105" y="5"/>
                    <a:pt x="118" y="6"/>
                  </a:cubicBezTo>
                  <a:cubicBezTo>
                    <a:pt x="131" y="7"/>
                    <a:pt x="141" y="46"/>
                    <a:pt x="154" y="46"/>
                  </a:cubicBezTo>
                  <a:cubicBezTo>
                    <a:pt x="167" y="46"/>
                    <a:pt x="183" y="5"/>
                    <a:pt x="198" y="6"/>
                  </a:cubicBezTo>
                  <a:cubicBezTo>
                    <a:pt x="213" y="7"/>
                    <a:pt x="228" y="46"/>
                    <a:pt x="242" y="50"/>
                  </a:cubicBezTo>
                  <a:cubicBezTo>
                    <a:pt x="256" y="54"/>
                    <a:pt x="276" y="33"/>
                    <a:pt x="285" y="29"/>
                  </a:cubicBezTo>
                </a:path>
              </a:pathLst>
            </a:custGeom>
            <a:noFill/>
            <a:ln w="15875">
              <a:solidFill>
                <a:schemeClr val="tx1"/>
              </a:solidFill>
              <a:round/>
              <a:headEnd/>
              <a:tailEnd/>
            </a:ln>
          </p:spPr>
          <p:txBody>
            <a:bodyPr>
              <a:prstTxWarp prst="textNoShape">
                <a:avLst/>
              </a:prstTxWarp>
            </a:bodyPr>
            <a:lstStyle/>
            <a:p>
              <a:endParaRPr lang="ja-JP" altLang="en-US"/>
            </a:p>
          </p:txBody>
        </p:sp>
        <p:sp>
          <p:nvSpPr>
            <p:cNvPr id="32813" name="Freeform 44"/>
            <p:cNvSpPr>
              <a:spLocks/>
            </p:cNvSpPr>
            <p:nvPr/>
          </p:nvSpPr>
          <p:spPr bwMode="auto">
            <a:xfrm>
              <a:off x="1992" y="2339"/>
              <a:ext cx="32" cy="3"/>
            </a:xfrm>
            <a:custGeom>
              <a:avLst/>
              <a:gdLst>
                <a:gd name="T0" fmla="*/ 32 w 32"/>
                <a:gd name="T1" fmla="*/ 0 h 3"/>
                <a:gd name="T2" fmla="*/ 0 w 32"/>
                <a:gd name="T3" fmla="*/ 3 h 3"/>
                <a:gd name="T4" fmla="*/ 0 60000 65536"/>
                <a:gd name="T5" fmla="*/ 0 60000 65536"/>
                <a:gd name="T6" fmla="*/ 0 w 32"/>
                <a:gd name="T7" fmla="*/ 0 h 3"/>
                <a:gd name="T8" fmla="*/ 32 w 32"/>
                <a:gd name="T9" fmla="*/ 3 h 3"/>
              </a:gdLst>
              <a:ahLst/>
              <a:cxnLst>
                <a:cxn ang="T4">
                  <a:pos x="T0" y="T1"/>
                </a:cxn>
                <a:cxn ang="T5">
                  <a:pos x="T2" y="T3"/>
                </a:cxn>
              </a:cxnLst>
              <a:rect l="T6" t="T7" r="T8" b="T9"/>
              <a:pathLst>
                <a:path w="32" h="3">
                  <a:moveTo>
                    <a:pt x="32" y="0"/>
                  </a:moveTo>
                  <a:lnTo>
                    <a:pt x="0" y="3"/>
                  </a:lnTo>
                </a:path>
              </a:pathLst>
            </a:custGeom>
            <a:noFill/>
            <a:ln w="9525">
              <a:solidFill>
                <a:schemeClr val="tx1"/>
              </a:solidFill>
              <a:round/>
              <a:headEnd/>
              <a:tailEnd/>
            </a:ln>
          </p:spPr>
          <p:txBody>
            <a:bodyPr>
              <a:prstTxWarp prst="textNoShape">
                <a:avLst/>
              </a:prstTxWarp>
            </a:bodyPr>
            <a:lstStyle/>
            <a:p>
              <a:endParaRPr lang="ja-JP" altLang="en-US"/>
            </a:p>
          </p:txBody>
        </p:sp>
        <p:sp>
          <p:nvSpPr>
            <p:cNvPr id="32814" name="Freeform 45"/>
            <p:cNvSpPr>
              <a:spLocks/>
            </p:cNvSpPr>
            <p:nvPr/>
          </p:nvSpPr>
          <p:spPr bwMode="auto">
            <a:xfrm>
              <a:off x="2012" y="2338"/>
              <a:ext cx="11" cy="31"/>
            </a:xfrm>
            <a:custGeom>
              <a:avLst/>
              <a:gdLst>
                <a:gd name="T0" fmla="*/ 11 w 11"/>
                <a:gd name="T1" fmla="*/ 0 h 31"/>
                <a:gd name="T2" fmla="*/ 0 w 11"/>
                <a:gd name="T3" fmla="*/ 31 h 31"/>
                <a:gd name="T4" fmla="*/ 0 60000 65536"/>
                <a:gd name="T5" fmla="*/ 0 60000 65536"/>
                <a:gd name="T6" fmla="*/ 0 w 11"/>
                <a:gd name="T7" fmla="*/ 0 h 31"/>
                <a:gd name="T8" fmla="*/ 11 w 11"/>
                <a:gd name="T9" fmla="*/ 31 h 31"/>
              </a:gdLst>
              <a:ahLst/>
              <a:cxnLst>
                <a:cxn ang="T4">
                  <a:pos x="T0" y="T1"/>
                </a:cxn>
                <a:cxn ang="T5">
                  <a:pos x="T2" y="T3"/>
                </a:cxn>
              </a:cxnLst>
              <a:rect l="T6" t="T7" r="T8" b="T9"/>
              <a:pathLst>
                <a:path w="11" h="31">
                  <a:moveTo>
                    <a:pt x="11" y="0"/>
                  </a:moveTo>
                  <a:lnTo>
                    <a:pt x="0" y="31"/>
                  </a:lnTo>
                </a:path>
              </a:pathLst>
            </a:custGeom>
            <a:noFill/>
            <a:ln w="9525">
              <a:solidFill>
                <a:schemeClr val="tx1"/>
              </a:solidFill>
              <a:round/>
              <a:headEnd/>
              <a:tailEnd/>
            </a:ln>
          </p:spPr>
          <p:txBody>
            <a:bodyPr>
              <a:prstTxWarp prst="textNoShape">
                <a:avLst/>
              </a:prstTxWarp>
            </a:bodyPr>
            <a:lstStyle/>
            <a:p>
              <a:endParaRPr lang="ja-JP" altLang="en-US"/>
            </a:p>
          </p:txBody>
        </p:sp>
      </p:grpSp>
      <p:grpSp>
        <p:nvGrpSpPr>
          <p:cNvPr id="12" name="Group 46"/>
          <p:cNvGrpSpPr>
            <a:grpSpLocks/>
          </p:cNvGrpSpPr>
          <p:nvPr/>
        </p:nvGrpSpPr>
        <p:grpSpPr bwMode="auto">
          <a:xfrm rot="-9128478">
            <a:off x="3826537" y="2843217"/>
            <a:ext cx="498740" cy="87312"/>
            <a:chOff x="1734" y="2314"/>
            <a:chExt cx="290" cy="55"/>
          </a:xfrm>
        </p:grpSpPr>
        <p:sp>
          <p:nvSpPr>
            <p:cNvPr id="32809" name="Freeform 47"/>
            <p:cNvSpPr>
              <a:spLocks/>
            </p:cNvSpPr>
            <p:nvPr/>
          </p:nvSpPr>
          <p:spPr bwMode="auto">
            <a:xfrm>
              <a:off x="1734" y="2314"/>
              <a:ext cx="285" cy="54"/>
            </a:xfrm>
            <a:custGeom>
              <a:avLst/>
              <a:gdLst>
                <a:gd name="T0" fmla="*/ 0 w 285"/>
                <a:gd name="T1" fmla="*/ 32 h 54"/>
                <a:gd name="T2" fmla="*/ 42 w 285"/>
                <a:gd name="T3" fmla="*/ 2 h 54"/>
                <a:gd name="T4" fmla="*/ 78 w 285"/>
                <a:gd name="T5" fmla="*/ 42 h 54"/>
                <a:gd name="T6" fmla="*/ 118 w 285"/>
                <a:gd name="T7" fmla="*/ 6 h 54"/>
                <a:gd name="T8" fmla="*/ 154 w 285"/>
                <a:gd name="T9" fmla="*/ 46 h 54"/>
                <a:gd name="T10" fmla="*/ 198 w 285"/>
                <a:gd name="T11" fmla="*/ 6 h 54"/>
                <a:gd name="T12" fmla="*/ 242 w 285"/>
                <a:gd name="T13" fmla="*/ 50 h 54"/>
                <a:gd name="T14" fmla="*/ 285 w 285"/>
                <a:gd name="T15" fmla="*/ 29 h 54"/>
                <a:gd name="T16" fmla="*/ 0 60000 65536"/>
                <a:gd name="T17" fmla="*/ 0 60000 65536"/>
                <a:gd name="T18" fmla="*/ 0 60000 65536"/>
                <a:gd name="T19" fmla="*/ 0 60000 65536"/>
                <a:gd name="T20" fmla="*/ 0 60000 65536"/>
                <a:gd name="T21" fmla="*/ 0 60000 65536"/>
                <a:gd name="T22" fmla="*/ 0 60000 65536"/>
                <a:gd name="T23" fmla="*/ 0 60000 65536"/>
                <a:gd name="T24" fmla="*/ 0 w 285"/>
                <a:gd name="T25" fmla="*/ 0 h 54"/>
                <a:gd name="T26" fmla="*/ 285 w 285"/>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5" h="54">
                  <a:moveTo>
                    <a:pt x="0" y="32"/>
                  </a:moveTo>
                  <a:cubicBezTo>
                    <a:pt x="7" y="27"/>
                    <a:pt x="29" y="0"/>
                    <a:pt x="42" y="2"/>
                  </a:cubicBezTo>
                  <a:cubicBezTo>
                    <a:pt x="55" y="4"/>
                    <a:pt x="65" y="41"/>
                    <a:pt x="78" y="42"/>
                  </a:cubicBezTo>
                  <a:cubicBezTo>
                    <a:pt x="91" y="43"/>
                    <a:pt x="105" y="5"/>
                    <a:pt x="118" y="6"/>
                  </a:cubicBezTo>
                  <a:cubicBezTo>
                    <a:pt x="131" y="7"/>
                    <a:pt x="141" y="46"/>
                    <a:pt x="154" y="46"/>
                  </a:cubicBezTo>
                  <a:cubicBezTo>
                    <a:pt x="167" y="46"/>
                    <a:pt x="183" y="5"/>
                    <a:pt x="198" y="6"/>
                  </a:cubicBezTo>
                  <a:cubicBezTo>
                    <a:pt x="213" y="7"/>
                    <a:pt x="228" y="46"/>
                    <a:pt x="242" y="50"/>
                  </a:cubicBezTo>
                  <a:cubicBezTo>
                    <a:pt x="256" y="54"/>
                    <a:pt x="276" y="33"/>
                    <a:pt x="285" y="29"/>
                  </a:cubicBezTo>
                </a:path>
              </a:pathLst>
            </a:custGeom>
            <a:noFill/>
            <a:ln w="15875">
              <a:solidFill>
                <a:schemeClr val="tx1"/>
              </a:solidFill>
              <a:round/>
              <a:headEnd/>
              <a:tailEnd/>
            </a:ln>
          </p:spPr>
          <p:txBody>
            <a:bodyPr>
              <a:prstTxWarp prst="textNoShape">
                <a:avLst/>
              </a:prstTxWarp>
            </a:bodyPr>
            <a:lstStyle/>
            <a:p>
              <a:endParaRPr lang="ja-JP" altLang="en-US"/>
            </a:p>
          </p:txBody>
        </p:sp>
        <p:sp>
          <p:nvSpPr>
            <p:cNvPr id="32810" name="Freeform 48"/>
            <p:cNvSpPr>
              <a:spLocks/>
            </p:cNvSpPr>
            <p:nvPr/>
          </p:nvSpPr>
          <p:spPr bwMode="auto">
            <a:xfrm>
              <a:off x="1992" y="2339"/>
              <a:ext cx="32" cy="3"/>
            </a:xfrm>
            <a:custGeom>
              <a:avLst/>
              <a:gdLst>
                <a:gd name="T0" fmla="*/ 32 w 32"/>
                <a:gd name="T1" fmla="*/ 0 h 3"/>
                <a:gd name="T2" fmla="*/ 0 w 32"/>
                <a:gd name="T3" fmla="*/ 3 h 3"/>
                <a:gd name="T4" fmla="*/ 0 60000 65536"/>
                <a:gd name="T5" fmla="*/ 0 60000 65536"/>
                <a:gd name="T6" fmla="*/ 0 w 32"/>
                <a:gd name="T7" fmla="*/ 0 h 3"/>
                <a:gd name="T8" fmla="*/ 32 w 32"/>
                <a:gd name="T9" fmla="*/ 3 h 3"/>
              </a:gdLst>
              <a:ahLst/>
              <a:cxnLst>
                <a:cxn ang="T4">
                  <a:pos x="T0" y="T1"/>
                </a:cxn>
                <a:cxn ang="T5">
                  <a:pos x="T2" y="T3"/>
                </a:cxn>
              </a:cxnLst>
              <a:rect l="T6" t="T7" r="T8" b="T9"/>
              <a:pathLst>
                <a:path w="32" h="3">
                  <a:moveTo>
                    <a:pt x="32" y="0"/>
                  </a:moveTo>
                  <a:lnTo>
                    <a:pt x="0" y="3"/>
                  </a:lnTo>
                </a:path>
              </a:pathLst>
            </a:custGeom>
            <a:noFill/>
            <a:ln w="9525">
              <a:solidFill>
                <a:schemeClr val="tx1"/>
              </a:solidFill>
              <a:round/>
              <a:headEnd/>
              <a:tailEnd/>
            </a:ln>
          </p:spPr>
          <p:txBody>
            <a:bodyPr>
              <a:prstTxWarp prst="textNoShape">
                <a:avLst/>
              </a:prstTxWarp>
            </a:bodyPr>
            <a:lstStyle/>
            <a:p>
              <a:endParaRPr lang="ja-JP" altLang="en-US"/>
            </a:p>
          </p:txBody>
        </p:sp>
        <p:sp>
          <p:nvSpPr>
            <p:cNvPr id="32811" name="Freeform 49"/>
            <p:cNvSpPr>
              <a:spLocks/>
            </p:cNvSpPr>
            <p:nvPr/>
          </p:nvSpPr>
          <p:spPr bwMode="auto">
            <a:xfrm>
              <a:off x="2012" y="2338"/>
              <a:ext cx="11" cy="31"/>
            </a:xfrm>
            <a:custGeom>
              <a:avLst/>
              <a:gdLst>
                <a:gd name="T0" fmla="*/ 11 w 11"/>
                <a:gd name="T1" fmla="*/ 0 h 31"/>
                <a:gd name="T2" fmla="*/ 0 w 11"/>
                <a:gd name="T3" fmla="*/ 31 h 31"/>
                <a:gd name="T4" fmla="*/ 0 60000 65536"/>
                <a:gd name="T5" fmla="*/ 0 60000 65536"/>
                <a:gd name="T6" fmla="*/ 0 w 11"/>
                <a:gd name="T7" fmla="*/ 0 h 31"/>
                <a:gd name="T8" fmla="*/ 11 w 11"/>
                <a:gd name="T9" fmla="*/ 31 h 31"/>
              </a:gdLst>
              <a:ahLst/>
              <a:cxnLst>
                <a:cxn ang="T4">
                  <a:pos x="T0" y="T1"/>
                </a:cxn>
                <a:cxn ang="T5">
                  <a:pos x="T2" y="T3"/>
                </a:cxn>
              </a:cxnLst>
              <a:rect l="T6" t="T7" r="T8" b="T9"/>
              <a:pathLst>
                <a:path w="11" h="31">
                  <a:moveTo>
                    <a:pt x="11" y="0"/>
                  </a:moveTo>
                  <a:lnTo>
                    <a:pt x="0" y="31"/>
                  </a:lnTo>
                </a:path>
              </a:pathLst>
            </a:custGeom>
            <a:noFill/>
            <a:ln w="9525">
              <a:solidFill>
                <a:schemeClr val="tx1"/>
              </a:solidFill>
              <a:round/>
              <a:headEnd/>
              <a:tailEnd/>
            </a:ln>
          </p:spPr>
          <p:txBody>
            <a:bodyPr>
              <a:prstTxWarp prst="textNoShape">
                <a:avLst/>
              </a:prstTxWarp>
            </a:bodyPr>
            <a:lstStyle/>
            <a:p>
              <a:endParaRPr lang="ja-JP" altLang="en-US"/>
            </a:p>
          </p:txBody>
        </p:sp>
      </p:grpSp>
      <p:grpSp>
        <p:nvGrpSpPr>
          <p:cNvPr id="13" name="Group 50"/>
          <p:cNvGrpSpPr>
            <a:grpSpLocks/>
          </p:cNvGrpSpPr>
          <p:nvPr/>
        </p:nvGrpSpPr>
        <p:grpSpPr bwMode="auto">
          <a:xfrm rot="7980235">
            <a:off x="4914592" y="2545124"/>
            <a:ext cx="460375" cy="94589"/>
            <a:chOff x="1734" y="2314"/>
            <a:chExt cx="290" cy="55"/>
          </a:xfrm>
        </p:grpSpPr>
        <p:sp>
          <p:nvSpPr>
            <p:cNvPr id="32806" name="Freeform 51"/>
            <p:cNvSpPr>
              <a:spLocks/>
            </p:cNvSpPr>
            <p:nvPr/>
          </p:nvSpPr>
          <p:spPr bwMode="auto">
            <a:xfrm>
              <a:off x="1734" y="2314"/>
              <a:ext cx="285" cy="54"/>
            </a:xfrm>
            <a:custGeom>
              <a:avLst/>
              <a:gdLst>
                <a:gd name="T0" fmla="*/ 0 w 285"/>
                <a:gd name="T1" fmla="*/ 32 h 54"/>
                <a:gd name="T2" fmla="*/ 42 w 285"/>
                <a:gd name="T3" fmla="*/ 2 h 54"/>
                <a:gd name="T4" fmla="*/ 78 w 285"/>
                <a:gd name="T5" fmla="*/ 42 h 54"/>
                <a:gd name="T6" fmla="*/ 118 w 285"/>
                <a:gd name="T7" fmla="*/ 6 h 54"/>
                <a:gd name="T8" fmla="*/ 154 w 285"/>
                <a:gd name="T9" fmla="*/ 46 h 54"/>
                <a:gd name="T10" fmla="*/ 198 w 285"/>
                <a:gd name="T11" fmla="*/ 6 h 54"/>
                <a:gd name="T12" fmla="*/ 242 w 285"/>
                <a:gd name="T13" fmla="*/ 50 h 54"/>
                <a:gd name="T14" fmla="*/ 285 w 285"/>
                <a:gd name="T15" fmla="*/ 29 h 54"/>
                <a:gd name="T16" fmla="*/ 0 60000 65536"/>
                <a:gd name="T17" fmla="*/ 0 60000 65536"/>
                <a:gd name="T18" fmla="*/ 0 60000 65536"/>
                <a:gd name="T19" fmla="*/ 0 60000 65536"/>
                <a:gd name="T20" fmla="*/ 0 60000 65536"/>
                <a:gd name="T21" fmla="*/ 0 60000 65536"/>
                <a:gd name="T22" fmla="*/ 0 60000 65536"/>
                <a:gd name="T23" fmla="*/ 0 60000 65536"/>
                <a:gd name="T24" fmla="*/ 0 w 285"/>
                <a:gd name="T25" fmla="*/ 0 h 54"/>
                <a:gd name="T26" fmla="*/ 285 w 285"/>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5" h="54">
                  <a:moveTo>
                    <a:pt x="0" y="32"/>
                  </a:moveTo>
                  <a:cubicBezTo>
                    <a:pt x="7" y="27"/>
                    <a:pt x="29" y="0"/>
                    <a:pt x="42" y="2"/>
                  </a:cubicBezTo>
                  <a:cubicBezTo>
                    <a:pt x="55" y="4"/>
                    <a:pt x="65" y="41"/>
                    <a:pt x="78" y="42"/>
                  </a:cubicBezTo>
                  <a:cubicBezTo>
                    <a:pt x="91" y="43"/>
                    <a:pt x="105" y="5"/>
                    <a:pt x="118" y="6"/>
                  </a:cubicBezTo>
                  <a:cubicBezTo>
                    <a:pt x="131" y="7"/>
                    <a:pt x="141" y="46"/>
                    <a:pt x="154" y="46"/>
                  </a:cubicBezTo>
                  <a:cubicBezTo>
                    <a:pt x="167" y="46"/>
                    <a:pt x="183" y="5"/>
                    <a:pt x="198" y="6"/>
                  </a:cubicBezTo>
                  <a:cubicBezTo>
                    <a:pt x="213" y="7"/>
                    <a:pt x="228" y="46"/>
                    <a:pt x="242" y="50"/>
                  </a:cubicBezTo>
                  <a:cubicBezTo>
                    <a:pt x="256" y="54"/>
                    <a:pt x="276" y="33"/>
                    <a:pt x="285" y="29"/>
                  </a:cubicBezTo>
                </a:path>
              </a:pathLst>
            </a:custGeom>
            <a:noFill/>
            <a:ln w="15875">
              <a:solidFill>
                <a:schemeClr val="tx1"/>
              </a:solidFill>
              <a:round/>
              <a:headEnd/>
              <a:tailEnd/>
            </a:ln>
          </p:spPr>
          <p:txBody>
            <a:bodyPr>
              <a:prstTxWarp prst="textNoShape">
                <a:avLst/>
              </a:prstTxWarp>
            </a:bodyPr>
            <a:lstStyle/>
            <a:p>
              <a:endParaRPr lang="ja-JP" altLang="en-US"/>
            </a:p>
          </p:txBody>
        </p:sp>
        <p:sp>
          <p:nvSpPr>
            <p:cNvPr id="32807" name="Freeform 52"/>
            <p:cNvSpPr>
              <a:spLocks/>
            </p:cNvSpPr>
            <p:nvPr/>
          </p:nvSpPr>
          <p:spPr bwMode="auto">
            <a:xfrm>
              <a:off x="1992" y="2339"/>
              <a:ext cx="32" cy="3"/>
            </a:xfrm>
            <a:custGeom>
              <a:avLst/>
              <a:gdLst>
                <a:gd name="T0" fmla="*/ 32 w 32"/>
                <a:gd name="T1" fmla="*/ 0 h 3"/>
                <a:gd name="T2" fmla="*/ 0 w 32"/>
                <a:gd name="T3" fmla="*/ 3 h 3"/>
                <a:gd name="T4" fmla="*/ 0 60000 65536"/>
                <a:gd name="T5" fmla="*/ 0 60000 65536"/>
                <a:gd name="T6" fmla="*/ 0 w 32"/>
                <a:gd name="T7" fmla="*/ 0 h 3"/>
                <a:gd name="T8" fmla="*/ 32 w 32"/>
                <a:gd name="T9" fmla="*/ 3 h 3"/>
              </a:gdLst>
              <a:ahLst/>
              <a:cxnLst>
                <a:cxn ang="T4">
                  <a:pos x="T0" y="T1"/>
                </a:cxn>
                <a:cxn ang="T5">
                  <a:pos x="T2" y="T3"/>
                </a:cxn>
              </a:cxnLst>
              <a:rect l="T6" t="T7" r="T8" b="T9"/>
              <a:pathLst>
                <a:path w="32" h="3">
                  <a:moveTo>
                    <a:pt x="32" y="0"/>
                  </a:moveTo>
                  <a:lnTo>
                    <a:pt x="0" y="3"/>
                  </a:lnTo>
                </a:path>
              </a:pathLst>
            </a:custGeom>
            <a:noFill/>
            <a:ln w="9525">
              <a:solidFill>
                <a:schemeClr val="tx1"/>
              </a:solidFill>
              <a:round/>
              <a:headEnd/>
              <a:tailEnd/>
            </a:ln>
          </p:spPr>
          <p:txBody>
            <a:bodyPr>
              <a:prstTxWarp prst="textNoShape">
                <a:avLst/>
              </a:prstTxWarp>
            </a:bodyPr>
            <a:lstStyle/>
            <a:p>
              <a:endParaRPr lang="ja-JP" altLang="en-US"/>
            </a:p>
          </p:txBody>
        </p:sp>
        <p:sp>
          <p:nvSpPr>
            <p:cNvPr id="32808" name="Freeform 53"/>
            <p:cNvSpPr>
              <a:spLocks/>
            </p:cNvSpPr>
            <p:nvPr/>
          </p:nvSpPr>
          <p:spPr bwMode="auto">
            <a:xfrm>
              <a:off x="2012" y="2338"/>
              <a:ext cx="11" cy="31"/>
            </a:xfrm>
            <a:custGeom>
              <a:avLst/>
              <a:gdLst>
                <a:gd name="T0" fmla="*/ 11 w 11"/>
                <a:gd name="T1" fmla="*/ 0 h 31"/>
                <a:gd name="T2" fmla="*/ 0 w 11"/>
                <a:gd name="T3" fmla="*/ 31 h 31"/>
                <a:gd name="T4" fmla="*/ 0 60000 65536"/>
                <a:gd name="T5" fmla="*/ 0 60000 65536"/>
                <a:gd name="T6" fmla="*/ 0 w 11"/>
                <a:gd name="T7" fmla="*/ 0 h 31"/>
                <a:gd name="T8" fmla="*/ 11 w 11"/>
                <a:gd name="T9" fmla="*/ 31 h 31"/>
              </a:gdLst>
              <a:ahLst/>
              <a:cxnLst>
                <a:cxn ang="T4">
                  <a:pos x="T0" y="T1"/>
                </a:cxn>
                <a:cxn ang="T5">
                  <a:pos x="T2" y="T3"/>
                </a:cxn>
              </a:cxnLst>
              <a:rect l="T6" t="T7" r="T8" b="T9"/>
              <a:pathLst>
                <a:path w="11" h="31">
                  <a:moveTo>
                    <a:pt x="11" y="0"/>
                  </a:moveTo>
                  <a:lnTo>
                    <a:pt x="0" y="31"/>
                  </a:lnTo>
                </a:path>
              </a:pathLst>
            </a:custGeom>
            <a:noFill/>
            <a:ln w="9525">
              <a:solidFill>
                <a:schemeClr val="tx1"/>
              </a:solidFill>
              <a:round/>
              <a:headEnd/>
              <a:tailEnd/>
            </a:ln>
          </p:spPr>
          <p:txBody>
            <a:bodyPr>
              <a:prstTxWarp prst="textNoShape">
                <a:avLst/>
              </a:prstTxWarp>
            </a:bodyPr>
            <a:lstStyle/>
            <a:p>
              <a:endParaRPr lang="ja-JP" altLang="en-US"/>
            </a:p>
          </p:txBody>
        </p:sp>
      </p:grpSp>
      <p:sp>
        <p:nvSpPr>
          <p:cNvPr id="32786" name="Line 54"/>
          <p:cNvSpPr>
            <a:spLocks noChangeShapeType="1"/>
          </p:cNvSpPr>
          <p:nvPr/>
        </p:nvSpPr>
        <p:spPr bwMode="auto">
          <a:xfrm>
            <a:off x="4932363" y="2743200"/>
            <a:ext cx="460904" cy="69850"/>
          </a:xfrm>
          <a:prstGeom prst="line">
            <a:avLst/>
          </a:prstGeom>
          <a:noFill/>
          <a:ln w="19050">
            <a:solidFill>
              <a:schemeClr val="tx1"/>
            </a:solidFill>
            <a:round/>
            <a:headEnd/>
            <a:tailEnd type="stealth" w="sm" len="med"/>
          </a:ln>
        </p:spPr>
        <p:txBody>
          <a:bodyPr lIns="91369" tIns="45689" rIns="91369" bIns="45689">
            <a:prstTxWarp prst="textNoShape">
              <a:avLst/>
            </a:prstTxWarp>
          </a:bodyPr>
          <a:lstStyle/>
          <a:p>
            <a:endParaRPr lang="ja-JP" altLang="en-US"/>
          </a:p>
        </p:txBody>
      </p:sp>
      <p:sp>
        <p:nvSpPr>
          <p:cNvPr id="32787" name="Line 55"/>
          <p:cNvSpPr>
            <a:spLocks noChangeShapeType="1"/>
          </p:cNvSpPr>
          <p:nvPr/>
        </p:nvSpPr>
        <p:spPr bwMode="auto">
          <a:xfrm>
            <a:off x="4932363" y="2819405"/>
            <a:ext cx="378354" cy="209550"/>
          </a:xfrm>
          <a:prstGeom prst="line">
            <a:avLst/>
          </a:prstGeom>
          <a:noFill/>
          <a:ln w="19050">
            <a:solidFill>
              <a:schemeClr val="tx1"/>
            </a:solidFill>
            <a:round/>
            <a:headEnd/>
            <a:tailEnd type="stealth" w="sm" len="med"/>
          </a:ln>
        </p:spPr>
        <p:txBody>
          <a:bodyPr lIns="91369" tIns="45689" rIns="91369" bIns="45689">
            <a:prstTxWarp prst="textNoShape">
              <a:avLst/>
            </a:prstTxWarp>
          </a:bodyPr>
          <a:lstStyle/>
          <a:p>
            <a:endParaRPr lang="ja-JP" altLang="en-US"/>
          </a:p>
        </p:txBody>
      </p:sp>
      <p:grpSp>
        <p:nvGrpSpPr>
          <p:cNvPr id="14" name="Group 56"/>
          <p:cNvGrpSpPr>
            <a:grpSpLocks/>
          </p:cNvGrpSpPr>
          <p:nvPr/>
        </p:nvGrpSpPr>
        <p:grpSpPr bwMode="auto">
          <a:xfrm rot="-9128478">
            <a:off x="4466303" y="2335215"/>
            <a:ext cx="498740" cy="87312"/>
            <a:chOff x="1734" y="2314"/>
            <a:chExt cx="290" cy="55"/>
          </a:xfrm>
        </p:grpSpPr>
        <p:sp>
          <p:nvSpPr>
            <p:cNvPr id="32803" name="Freeform 57"/>
            <p:cNvSpPr>
              <a:spLocks/>
            </p:cNvSpPr>
            <p:nvPr/>
          </p:nvSpPr>
          <p:spPr bwMode="auto">
            <a:xfrm>
              <a:off x="1734" y="2314"/>
              <a:ext cx="285" cy="54"/>
            </a:xfrm>
            <a:custGeom>
              <a:avLst/>
              <a:gdLst>
                <a:gd name="T0" fmla="*/ 0 w 285"/>
                <a:gd name="T1" fmla="*/ 32 h 54"/>
                <a:gd name="T2" fmla="*/ 42 w 285"/>
                <a:gd name="T3" fmla="*/ 2 h 54"/>
                <a:gd name="T4" fmla="*/ 78 w 285"/>
                <a:gd name="T5" fmla="*/ 42 h 54"/>
                <a:gd name="T6" fmla="*/ 118 w 285"/>
                <a:gd name="T7" fmla="*/ 6 h 54"/>
                <a:gd name="T8" fmla="*/ 154 w 285"/>
                <a:gd name="T9" fmla="*/ 46 h 54"/>
                <a:gd name="T10" fmla="*/ 198 w 285"/>
                <a:gd name="T11" fmla="*/ 6 h 54"/>
                <a:gd name="T12" fmla="*/ 242 w 285"/>
                <a:gd name="T13" fmla="*/ 50 h 54"/>
                <a:gd name="T14" fmla="*/ 285 w 285"/>
                <a:gd name="T15" fmla="*/ 29 h 54"/>
                <a:gd name="T16" fmla="*/ 0 60000 65536"/>
                <a:gd name="T17" fmla="*/ 0 60000 65536"/>
                <a:gd name="T18" fmla="*/ 0 60000 65536"/>
                <a:gd name="T19" fmla="*/ 0 60000 65536"/>
                <a:gd name="T20" fmla="*/ 0 60000 65536"/>
                <a:gd name="T21" fmla="*/ 0 60000 65536"/>
                <a:gd name="T22" fmla="*/ 0 60000 65536"/>
                <a:gd name="T23" fmla="*/ 0 60000 65536"/>
                <a:gd name="T24" fmla="*/ 0 w 285"/>
                <a:gd name="T25" fmla="*/ 0 h 54"/>
                <a:gd name="T26" fmla="*/ 285 w 285"/>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5" h="54">
                  <a:moveTo>
                    <a:pt x="0" y="32"/>
                  </a:moveTo>
                  <a:cubicBezTo>
                    <a:pt x="7" y="27"/>
                    <a:pt x="29" y="0"/>
                    <a:pt x="42" y="2"/>
                  </a:cubicBezTo>
                  <a:cubicBezTo>
                    <a:pt x="55" y="4"/>
                    <a:pt x="65" y="41"/>
                    <a:pt x="78" y="42"/>
                  </a:cubicBezTo>
                  <a:cubicBezTo>
                    <a:pt x="91" y="43"/>
                    <a:pt x="105" y="5"/>
                    <a:pt x="118" y="6"/>
                  </a:cubicBezTo>
                  <a:cubicBezTo>
                    <a:pt x="131" y="7"/>
                    <a:pt x="141" y="46"/>
                    <a:pt x="154" y="46"/>
                  </a:cubicBezTo>
                  <a:cubicBezTo>
                    <a:pt x="167" y="46"/>
                    <a:pt x="183" y="5"/>
                    <a:pt x="198" y="6"/>
                  </a:cubicBezTo>
                  <a:cubicBezTo>
                    <a:pt x="213" y="7"/>
                    <a:pt x="228" y="46"/>
                    <a:pt x="242" y="50"/>
                  </a:cubicBezTo>
                  <a:cubicBezTo>
                    <a:pt x="256" y="54"/>
                    <a:pt x="276" y="33"/>
                    <a:pt x="285" y="29"/>
                  </a:cubicBezTo>
                </a:path>
              </a:pathLst>
            </a:custGeom>
            <a:noFill/>
            <a:ln w="15875">
              <a:solidFill>
                <a:schemeClr val="tx1"/>
              </a:solidFill>
              <a:round/>
              <a:headEnd/>
              <a:tailEnd/>
            </a:ln>
          </p:spPr>
          <p:txBody>
            <a:bodyPr>
              <a:prstTxWarp prst="textNoShape">
                <a:avLst/>
              </a:prstTxWarp>
            </a:bodyPr>
            <a:lstStyle/>
            <a:p>
              <a:endParaRPr lang="ja-JP" altLang="en-US"/>
            </a:p>
          </p:txBody>
        </p:sp>
        <p:sp>
          <p:nvSpPr>
            <p:cNvPr id="32804" name="Freeform 58"/>
            <p:cNvSpPr>
              <a:spLocks/>
            </p:cNvSpPr>
            <p:nvPr/>
          </p:nvSpPr>
          <p:spPr bwMode="auto">
            <a:xfrm>
              <a:off x="1992" y="2339"/>
              <a:ext cx="32" cy="3"/>
            </a:xfrm>
            <a:custGeom>
              <a:avLst/>
              <a:gdLst>
                <a:gd name="T0" fmla="*/ 32 w 32"/>
                <a:gd name="T1" fmla="*/ 0 h 3"/>
                <a:gd name="T2" fmla="*/ 0 w 32"/>
                <a:gd name="T3" fmla="*/ 3 h 3"/>
                <a:gd name="T4" fmla="*/ 0 60000 65536"/>
                <a:gd name="T5" fmla="*/ 0 60000 65536"/>
                <a:gd name="T6" fmla="*/ 0 w 32"/>
                <a:gd name="T7" fmla="*/ 0 h 3"/>
                <a:gd name="T8" fmla="*/ 32 w 32"/>
                <a:gd name="T9" fmla="*/ 3 h 3"/>
              </a:gdLst>
              <a:ahLst/>
              <a:cxnLst>
                <a:cxn ang="T4">
                  <a:pos x="T0" y="T1"/>
                </a:cxn>
                <a:cxn ang="T5">
                  <a:pos x="T2" y="T3"/>
                </a:cxn>
              </a:cxnLst>
              <a:rect l="T6" t="T7" r="T8" b="T9"/>
              <a:pathLst>
                <a:path w="32" h="3">
                  <a:moveTo>
                    <a:pt x="32" y="0"/>
                  </a:moveTo>
                  <a:lnTo>
                    <a:pt x="0" y="3"/>
                  </a:lnTo>
                </a:path>
              </a:pathLst>
            </a:custGeom>
            <a:noFill/>
            <a:ln w="9525">
              <a:solidFill>
                <a:schemeClr val="tx1"/>
              </a:solidFill>
              <a:round/>
              <a:headEnd/>
              <a:tailEnd/>
            </a:ln>
          </p:spPr>
          <p:txBody>
            <a:bodyPr>
              <a:prstTxWarp prst="textNoShape">
                <a:avLst/>
              </a:prstTxWarp>
            </a:bodyPr>
            <a:lstStyle/>
            <a:p>
              <a:endParaRPr lang="ja-JP" altLang="en-US"/>
            </a:p>
          </p:txBody>
        </p:sp>
        <p:sp>
          <p:nvSpPr>
            <p:cNvPr id="32805" name="Freeform 59"/>
            <p:cNvSpPr>
              <a:spLocks/>
            </p:cNvSpPr>
            <p:nvPr/>
          </p:nvSpPr>
          <p:spPr bwMode="auto">
            <a:xfrm>
              <a:off x="2012" y="2338"/>
              <a:ext cx="11" cy="31"/>
            </a:xfrm>
            <a:custGeom>
              <a:avLst/>
              <a:gdLst>
                <a:gd name="T0" fmla="*/ 11 w 11"/>
                <a:gd name="T1" fmla="*/ 0 h 31"/>
                <a:gd name="T2" fmla="*/ 0 w 11"/>
                <a:gd name="T3" fmla="*/ 31 h 31"/>
                <a:gd name="T4" fmla="*/ 0 60000 65536"/>
                <a:gd name="T5" fmla="*/ 0 60000 65536"/>
                <a:gd name="T6" fmla="*/ 0 w 11"/>
                <a:gd name="T7" fmla="*/ 0 h 31"/>
                <a:gd name="T8" fmla="*/ 11 w 11"/>
                <a:gd name="T9" fmla="*/ 31 h 31"/>
              </a:gdLst>
              <a:ahLst/>
              <a:cxnLst>
                <a:cxn ang="T4">
                  <a:pos x="T0" y="T1"/>
                </a:cxn>
                <a:cxn ang="T5">
                  <a:pos x="T2" y="T3"/>
                </a:cxn>
              </a:cxnLst>
              <a:rect l="T6" t="T7" r="T8" b="T9"/>
              <a:pathLst>
                <a:path w="11" h="31">
                  <a:moveTo>
                    <a:pt x="11" y="0"/>
                  </a:moveTo>
                  <a:lnTo>
                    <a:pt x="0" y="31"/>
                  </a:lnTo>
                </a:path>
              </a:pathLst>
            </a:custGeom>
            <a:noFill/>
            <a:ln w="9525">
              <a:solidFill>
                <a:schemeClr val="tx1"/>
              </a:solidFill>
              <a:round/>
              <a:headEnd/>
              <a:tailEnd/>
            </a:ln>
          </p:spPr>
          <p:txBody>
            <a:bodyPr>
              <a:prstTxWarp prst="textNoShape">
                <a:avLst/>
              </a:prstTxWarp>
            </a:bodyPr>
            <a:lstStyle/>
            <a:p>
              <a:endParaRPr lang="ja-JP" altLang="en-US"/>
            </a:p>
          </p:txBody>
        </p:sp>
      </p:grpSp>
      <p:sp>
        <p:nvSpPr>
          <p:cNvPr id="32789" name="Text Box 60"/>
          <p:cNvSpPr txBox="1">
            <a:spLocks noChangeArrowheads="1"/>
          </p:cNvSpPr>
          <p:nvPr/>
        </p:nvSpPr>
        <p:spPr bwMode="auto">
          <a:xfrm>
            <a:off x="5427679" y="2667033"/>
            <a:ext cx="402769" cy="369269"/>
          </a:xfrm>
          <a:prstGeom prst="rect">
            <a:avLst/>
          </a:prstGeom>
          <a:noFill/>
          <a:ln w="9525">
            <a:noFill/>
            <a:miter lim="800000"/>
            <a:headEnd/>
            <a:tailEnd/>
          </a:ln>
        </p:spPr>
        <p:txBody>
          <a:bodyPr wrap="none" lIns="91369" tIns="45689" rIns="91369" bIns="45689">
            <a:prstTxWarp prst="textNoShape">
              <a:avLst/>
            </a:prstTxWarp>
            <a:spAutoFit/>
          </a:bodyPr>
          <a:lstStyle/>
          <a:p>
            <a:pPr eaLnBrk="0" hangingPunct="0"/>
            <a:r>
              <a:rPr kumimoji="0" lang="en-US" altLang="ja-JP" dirty="0" err="1">
                <a:latin typeface="Textile" charset="-128"/>
              </a:rPr>
              <a:t>e</a:t>
            </a:r>
            <a:r>
              <a:rPr kumimoji="0" lang="en-US" altLang="ja-JP" baseline="30000" dirty="0">
                <a:latin typeface="Textile" charset="-128"/>
              </a:rPr>
              <a:t>+</a:t>
            </a:r>
          </a:p>
        </p:txBody>
      </p:sp>
      <p:sp>
        <p:nvSpPr>
          <p:cNvPr id="32790" name="Text Box 61"/>
          <p:cNvSpPr txBox="1">
            <a:spLocks noChangeArrowheads="1"/>
          </p:cNvSpPr>
          <p:nvPr/>
        </p:nvSpPr>
        <p:spPr bwMode="auto">
          <a:xfrm>
            <a:off x="5345133" y="2895633"/>
            <a:ext cx="364147" cy="369269"/>
          </a:xfrm>
          <a:prstGeom prst="rect">
            <a:avLst/>
          </a:prstGeom>
          <a:noFill/>
          <a:ln w="9525">
            <a:noFill/>
            <a:miter lim="800000"/>
            <a:headEnd/>
            <a:tailEnd/>
          </a:ln>
        </p:spPr>
        <p:txBody>
          <a:bodyPr wrap="none" lIns="91369" tIns="45689" rIns="91369" bIns="45689">
            <a:prstTxWarp prst="textNoShape">
              <a:avLst/>
            </a:prstTxWarp>
            <a:spAutoFit/>
          </a:bodyPr>
          <a:lstStyle/>
          <a:p>
            <a:pPr eaLnBrk="0" hangingPunct="0"/>
            <a:r>
              <a:rPr kumimoji="0" lang="en-US" altLang="ja-JP" dirty="0" err="1">
                <a:latin typeface="Textile" charset="-128"/>
              </a:rPr>
              <a:t>e</a:t>
            </a:r>
            <a:r>
              <a:rPr kumimoji="0" lang="en-US" altLang="ja-JP" baseline="30000" dirty="0">
                <a:latin typeface="Textile" charset="-128"/>
              </a:rPr>
              <a:t>-</a:t>
            </a:r>
          </a:p>
        </p:txBody>
      </p:sp>
      <p:sp>
        <p:nvSpPr>
          <p:cNvPr id="32791" name="Text Box 62"/>
          <p:cNvSpPr txBox="1">
            <a:spLocks noChangeArrowheads="1"/>
          </p:cNvSpPr>
          <p:nvPr/>
        </p:nvSpPr>
        <p:spPr bwMode="auto">
          <a:xfrm>
            <a:off x="5035555" y="1981233"/>
            <a:ext cx="569243" cy="369269"/>
          </a:xfrm>
          <a:prstGeom prst="rect">
            <a:avLst/>
          </a:prstGeom>
          <a:noFill/>
          <a:ln w="9525">
            <a:noFill/>
            <a:miter lim="800000"/>
            <a:headEnd/>
            <a:tailEnd/>
          </a:ln>
        </p:spPr>
        <p:txBody>
          <a:bodyPr wrap="none" lIns="91369" tIns="45689" rIns="91369" bIns="45689">
            <a:prstTxWarp prst="textNoShape">
              <a:avLst/>
            </a:prstTxWarp>
            <a:spAutoFit/>
          </a:bodyPr>
          <a:lstStyle/>
          <a:p>
            <a:pPr eaLnBrk="0" hangingPunct="0"/>
            <a:r>
              <a:rPr kumimoji="0" lang="en-US" altLang="ja-JP" dirty="0">
                <a:latin typeface="Textile" charset="-128"/>
                <a:sym typeface="Symbol" charset="2"/>
              </a:rPr>
              <a:t></a:t>
            </a:r>
            <a:r>
              <a:rPr kumimoji="0" lang="en-US" altLang="ja-JP" baseline="-25000" dirty="0">
                <a:latin typeface="Textile" charset="-128"/>
                <a:sym typeface="Symbol" charset="2"/>
              </a:rPr>
              <a:t>EBL</a:t>
            </a:r>
            <a:endParaRPr kumimoji="0" lang="en-US" altLang="ja-JP" baseline="-25000" dirty="0">
              <a:latin typeface="Textile" charset="-128"/>
            </a:endParaRPr>
          </a:p>
        </p:txBody>
      </p:sp>
      <p:sp>
        <p:nvSpPr>
          <p:cNvPr id="32792" name="Text Box 63"/>
          <p:cNvSpPr txBox="1">
            <a:spLocks noChangeArrowheads="1"/>
          </p:cNvSpPr>
          <p:nvPr/>
        </p:nvSpPr>
        <p:spPr bwMode="auto">
          <a:xfrm>
            <a:off x="2806709" y="1981219"/>
            <a:ext cx="735956" cy="461602"/>
          </a:xfrm>
          <a:prstGeom prst="rect">
            <a:avLst/>
          </a:prstGeom>
          <a:noFill/>
          <a:ln w="9525">
            <a:noFill/>
            <a:miter lim="800000"/>
            <a:headEnd/>
            <a:tailEnd/>
          </a:ln>
        </p:spPr>
        <p:txBody>
          <a:bodyPr wrap="none" lIns="91369" tIns="45689" rIns="91369" bIns="45689">
            <a:prstTxWarp prst="textNoShape">
              <a:avLst/>
            </a:prstTxWarp>
            <a:spAutoFit/>
          </a:bodyPr>
          <a:lstStyle/>
          <a:p>
            <a:pPr eaLnBrk="0" hangingPunct="0"/>
            <a:r>
              <a:rPr kumimoji="0" lang="en-US" altLang="ja-JP" sz="2400" b="1" dirty="0">
                <a:solidFill>
                  <a:srgbClr val="FFFFFF"/>
                </a:solidFill>
                <a:latin typeface="Textile" charset="-128"/>
                <a:sym typeface="Symbol" charset="2"/>
              </a:rPr>
              <a:t></a:t>
            </a:r>
            <a:r>
              <a:rPr kumimoji="0" lang="en-US" altLang="ja-JP" sz="2400" b="1" baseline="-25000" dirty="0">
                <a:solidFill>
                  <a:srgbClr val="FFFFFF"/>
                </a:solidFill>
                <a:latin typeface="Textile" charset="-128"/>
                <a:sym typeface="Symbol" charset="2"/>
              </a:rPr>
              <a:t>VHE</a:t>
            </a:r>
            <a:endParaRPr kumimoji="0" lang="en-US" altLang="ja-JP" sz="2400" b="1" baseline="-25000" dirty="0">
              <a:solidFill>
                <a:srgbClr val="FFFFFF"/>
              </a:solidFill>
              <a:latin typeface="Textile" charset="-128"/>
            </a:endParaRPr>
          </a:p>
        </p:txBody>
      </p:sp>
      <p:sp>
        <p:nvSpPr>
          <p:cNvPr id="32793" name="Text Box 64"/>
          <p:cNvSpPr txBox="1">
            <a:spLocks noChangeArrowheads="1"/>
          </p:cNvSpPr>
          <p:nvPr/>
        </p:nvSpPr>
        <p:spPr bwMode="auto">
          <a:xfrm>
            <a:off x="7904180" y="1643068"/>
            <a:ext cx="804618" cy="396382"/>
          </a:xfrm>
          <a:prstGeom prst="rect">
            <a:avLst/>
          </a:prstGeom>
          <a:noFill/>
          <a:ln w="9525">
            <a:noFill/>
            <a:miter lim="800000"/>
            <a:headEnd/>
            <a:tailEnd/>
          </a:ln>
        </p:spPr>
        <p:txBody>
          <a:bodyPr wrap="none" lIns="91369" tIns="45689" rIns="91369" bIns="45689">
            <a:prstTxWarp prst="textNoShape">
              <a:avLst/>
            </a:prstTxWarp>
            <a:spAutoFit/>
          </a:bodyPr>
          <a:lstStyle/>
          <a:p>
            <a:pPr eaLnBrk="0" hangingPunct="0"/>
            <a:r>
              <a:rPr kumimoji="0" lang="en-US" altLang="ja-JP" sz="2000" b="1" dirty="0">
                <a:solidFill>
                  <a:srgbClr val="FFFFFF"/>
                </a:solidFill>
                <a:latin typeface="Textile" charset="-128"/>
              </a:rPr>
              <a:t>IACT</a:t>
            </a:r>
          </a:p>
        </p:txBody>
      </p:sp>
      <p:sp>
        <p:nvSpPr>
          <p:cNvPr id="32794" name="Text Box 65"/>
          <p:cNvSpPr txBox="1">
            <a:spLocks noChangeArrowheads="1"/>
          </p:cNvSpPr>
          <p:nvPr/>
        </p:nvSpPr>
        <p:spPr bwMode="auto">
          <a:xfrm>
            <a:off x="3281364" y="1143046"/>
            <a:ext cx="4292600" cy="396875"/>
          </a:xfrm>
          <a:prstGeom prst="rect">
            <a:avLst/>
          </a:prstGeom>
          <a:noFill/>
          <a:ln w="9525">
            <a:noFill/>
            <a:miter lim="800000"/>
            <a:headEnd/>
            <a:tailEnd/>
          </a:ln>
        </p:spPr>
        <p:txBody>
          <a:bodyPr lIns="91369" tIns="45689" rIns="91369" bIns="45689">
            <a:prstTxWarp prst="textNoShape">
              <a:avLst/>
            </a:prstTxWarp>
            <a:spAutoFit/>
          </a:bodyPr>
          <a:lstStyle/>
          <a:p>
            <a:pPr eaLnBrk="0" hangingPunct="0"/>
            <a:r>
              <a:rPr kumimoji="0" lang="en-US" altLang="ja-JP" sz="2000" dirty="0">
                <a:solidFill>
                  <a:srgbClr val="FFFFFF"/>
                </a:solidFill>
                <a:latin typeface="Textile" charset="-128"/>
              </a:rPr>
              <a:t>Extragalactic Background Light</a:t>
            </a:r>
          </a:p>
        </p:txBody>
      </p:sp>
      <p:sp>
        <p:nvSpPr>
          <p:cNvPr id="32795" name="Line 66"/>
          <p:cNvSpPr>
            <a:spLocks noChangeShapeType="1"/>
          </p:cNvSpPr>
          <p:nvPr/>
        </p:nvSpPr>
        <p:spPr bwMode="auto">
          <a:xfrm>
            <a:off x="2868613" y="2667000"/>
            <a:ext cx="2063750" cy="76200"/>
          </a:xfrm>
          <a:prstGeom prst="line">
            <a:avLst/>
          </a:prstGeom>
          <a:noFill/>
          <a:ln w="25400">
            <a:solidFill>
              <a:srgbClr val="00FFFF"/>
            </a:solidFill>
            <a:prstDash val="dash"/>
            <a:round/>
            <a:headEnd/>
            <a:tailEnd type="stealth" w="med" len="med"/>
          </a:ln>
        </p:spPr>
        <p:txBody>
          <a:bodyPr lIns="91369" tIns="45689" rIns="91369" bIns="45689">
            <a:prstTxWarp prst="textNoShape">
              <a:avLst/>
            </a:prstTxWarp>
          </a:bodyPr>
          <a:lstStyle/>
          <a:p>
            <a:endParaRPr lang="ja-JP" altLang="en-US"/>
          </a:p>
        </p:txBody>
      </p:sp>
      <p:sp>
        <p:nvSpPr>
          <p:cNvPr id="32796" name="Line 67"/>
          <p:cNvSpPr>
            <a:spLocks noChangeShapeType="1"/>
          </p:cNvSpPr>
          <p:nvPr/>
        </p:nvSpPr>
        <p:spPr bwMode="auto">
          <a:xfrm>
            <a:off x="2786063" y="2590800"/>
            <a:ext cx="4622800" cy="0"/>
          </a:xfrm>
          <a:prstGeom prst="line">
            <a:avLst/>
          </a:prstGeom>
          <a:noFill/>
          <a:ln w="25400">
            <a:solidFill>
              <a:srgbClr val="00FFFF"/>
            </a:solidFill>
            <a:prstDash val="dash"/>
            <a:round/>
            <a:headEnd/>
            <a:tailEnd type="stealth" w="med" len="med"/>
          </a:ln>
        </p:spPr>
        <p:txBody>
          <a:bodyPr lIns="91369" tIns="45689" rIns="91369" bIns="45689">
            <a:prstTxWarp prst="textNoShape">
              <a:avLst/>
            </a:prstTxWarp>
          </a:bodyPr>
          <a:lstStyle/>
          <a:p>
            <a:endParaRPr lang="ja-JP" altLang="en-US"/>
          </a:p>
        </p:txBody>
      </p:sp>
      <p:sp>
        <p:nvSpPr>
          <p:cNvPr id="32797" name="Line 68"/>
          <p:cNvSpPr>
            <a:spLocks noChangeShapeType="1"/>
          </p:cNvSpPr>
          <p:nvPr/>
        </p:nvSpPr>
        <p:spPr bwMode="auto">
          <a:xfrm>
            <a:off x="2703513" y="2514600"/>
            <a:ext cx="4705350" cy="0"/>
          </a:xfrm>
          <a:prstGeom prst="line">
            <a:avLst/>
          </a:prstGeom>
          <a:noFill/>
          <a:ln w="25400">
            <a:solidFill>
              <a:srgbClr val="00FFFF"/>
            </a:solidFill>
            <a:prstDash val="dash"/>
            <a:round/>
            <a:headEnd/>
            <a:tailEnd type="stealth" w="med" len="med"/>
          </a:ln>
        </p:spPr>
        <p:txBody>
          <a:bodyPr lIns="91369" tIns="45689" rIns="91369" bIns="45689">
            <a:prstTxWarp prst="textNoShape">
              <a:avLst/>
            </a:prstTxWarp>
          </a:bodyPr>
          <a:lstStyle/>
          <a:p>
            <a:endParaRPr lang="ja-JP" altLang="en-US"/>
          </a:p>
        </p:txBody>
      </p:sp>
      <p:pic>
        <p:nvPicPr>
          <p:cNvPr id="32798" name="Picture 69" descr="images"/>
          <p:cNvPicPr>
            <a:picLocks noChangeAspect="1" noChangeArrowheads="1"/>
          </p:cNvPicPr>
          <p:nvPr/>
        </p:nvPicPr>
        <p:blipFill>
          <a:blip r:embed="rId5"/>
          <a:srcRect/>
          <a:stretch>
            <a:fillRect/>
          </a:stretch>
        </p:blipFill>
        <p:spPr bwMode="auto">
          <a:xfrm rot="3173266">
            <a:off x="1148028" y="2031088"/>
            <a:ext cx="1528762" cy="1324240"/>
          </a:xfrm>
          <a:prstGeom prst="rect">
            <a:avLst/>
          </a:prstGeom>
          <a:noFill/>
          <a:ln w="9525">
            <a:noFill/>
            <a:miter lim="800000"/>
            <a:headEnd/>
            <a:tailEnd/>
          </a:ln>
        </p:spPr>
      </p:pic>
      <p:sp>
        <p:nvSpPr>
          <p:cNvPr id="32799" name="Text Box 70"/>
          <p:cNvSpPr txBox="1">
            <a:spLocks noChangeArrowheads="1"/>
          </p:cNvSpPr>
          <p:nvPr/>
        </p:nvSpPr>
        <p:spPr bwMode="auto">
          <a:xfrm>
            <a:off x="1485900" y="1524009"/>
            <a:ext cx="1121304" cy="300020"/>
          </a:xfrm>
          <a:prstGeom prst="rect">
            <a:avLst/>
          </a:prstGeom>
          <a:noFill/>
          <a:ln w="9525">
            <a:noFill/>
            <a:miter lim="800000"/>
            <a:headEnd/>
            <a:tailEnd/>
          </a:ln>
        </p:spPr>
        <p:txBody>
          <a:bodyPr lIns="91369" tIns="45689" rIns="91369" bIns="45689">
            <a:prstTxWarp prst="textNoShape">
              <a:avLst/>
            </a:prstTxWarp>
            <a:spAutoFit/>
          </a:bodyPr>
          <a:lstStyle/>
          <a:p>
            <a:pPr eaLnBrk="0" hangingPunct="0">
              <a:lnSpc>
                <a:spcPct val="70000"/>
              </a:lnSpc>
              <a:spcBef>
                <a:spcPct val="50000"/>
              </a:spcBef>
            </a:pPr>
            <a:r>
              <a:rPr kumimoji="0" lang="en-US" altLang="ja-JP" dirty="0" err="1">
                <a:solidFill>
                  <a:srgbClr val="FFFFFF"/>
                </a:solidFill>
                <a:latin typeface="Verdana" charset="0"/>
              </a:rPr>
              <a:t>blazar</a:t>
            </a:r>
            <a:endParaRPr kumimoji="0" lang="en-US" altLang="ja-JP" dirty="0">
              <a:solidFill>
                <a:srgbClr val="FFFFFF"/>
              </a:solidFill>
              <a:latin typeface="Verdana" charset="0"/>
            </a:endParaRPr>
          </a:p>
        </p:txBody>
      </p:sp>
      <p:pic>
        <p:nvPicPr>
          <p:cNvPr id="32800" name="Picture 71" descr="eblNoLabels"/>
          <p:cNvPicPr>
            <a:picLocks noChangeAspect="1" noChangeArrowheads="1"/>
          </p:cNvPicPr>
          <p:nvPr/>
        </p:nvPicPr>
        <p:blipFill>
          <a:blip r:embed="rId6"/>
          <a:srcRect/>
          <a:stretch>
            <a:fillRect/>
          </a:stretch>
        </p:blipFill>
        <p:spPr bwMode="auto">
          <a:xfrm>
            <a:off x="154800" y="4214861"/>
            <a:ext cx="2930525" cy="2143125"/>
          </a:xfrm>
          <a:prstGeom prst="rect">
            <a:avLst/>
          </a:prstGeom>
          <a:noFill/>
          <a:ln w="9525">
            <a:noFill/>
            <a:miter lim="800000"/>
            <a:headEnd/>
            <a:tailEnd/>
          </a:ln>
        </p:spPr>
      </p:pic>
      <p:pic>
        <p:nvPicPr>
          <p:cNvPr id="32801" name="Picture 72" descr="3c279atten"/>
          <p:cNvPicPr>
            <a:picLocks noChangeAspect="1" noChangeArrowheads="1"/>
          </p:cNvPicPr>
          <p:nvPr/>
        </p:nvPicPr>
        <p:blipFill>
          <a:blip r:embed="rId7"/>
          <a:srcRect/>
          <a:stretch>
            <a:fillRect/>
          </a:stretch>
        </p:blipFill>
        <p:spPr bwMode="auto">
          <a:xfrm>
            <a:off x="3250425" y="4214846"/>
            <a:ext cx="3095625" cy="2147887"/>
          </a:xfrm>
          <a:prstGeom prst="rect">
            <a:avLst/>
          </a:prstGeom>
          <a:noFill/>
          <a:ln w="9525">
            <a:noFill/>
            <a:miter lim="800000"/>
            <a:headEnd/>
            <a:tailEnd/>
          </a:ln>
        </p:spPr>
      </p:pic>
      <p:pic>
        <p:nvPicPr>
          <p:cNvPr id="32802" name="Picture 1"/>
          <p:cNvPicPr>
            <a:picLocks noChangeAspect="1" noChangeArrowheads="1"/>
          </p:cNvPicPr>
          <p:nvPr/>
        </p:nvPicPr>
        <p:blipFill>
          <a:blip r:embed="rId8"/>
          <a:srcRect/>
          <a:stretch>
            <a:fillRect/>
          </a:stretch>
        </p:blipFill>
        <p:spPr bwMode="auto">
          <a:xfrm>
            <a:off x="6500830" y="4214813"/>
            <a:ext cx="3327797" cy="2095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64058"/>
            <a:ext cx="8915400" cy="836609"/>
          </a:xfrm>
          <a:solidFill>
            <a:srgbClr val="1F497D"/>
          </a:solidFill>
          <a:effectLst>
            <a:outerShdw blurRad="50800" dist="38100" dir="2700000">
              <a:srgbClr val="000000">
                <a:alpha val="43000"/>
              </a:srgbClr>
            </a:outerShdw>
          </a:effectLst>
        </p:spPr>
        <p:txBody>
          <a:bodyPr>
            <a:normAutofit/>
          </a:bodyPr>
          <a:lstStyle/>
          <a:p>
            <a:r>
              <a:rPr lang="en-US" altLang="ja-JP" dirty="0" smtClean="0">
                <a:solidFill>
                  <a:srgbClr val="FFFFFF"/>
                </a:solidFill>
              </a:rPr>
              <a:t>EBL upper </a:t>
            </a:r>
            <a:r>
              <a:rPr lang="en-US" altLang="ja-JP" dirty="0" smtClean="0">
                <a:solidFill>
                  <a:srgbClr val="FFFFFF"/>
                </a:solidFill>
              </a:rPr>
              <a:t>limits </a:t>
            </a:r>
            <a:r>
              <a:rPr lang="en-US" altLang="ja-JP" dirty="0" smtClean="0">
                <a:solidFill>
                  <a:srgbClr val="FFFFFF"/>
                </a:solidFill>
              </a:rPr>
              <a:t>by MAGIC and </a:t>
            </a:r>
            <a:r>
              <a:rPr lang="en-US" altLang="ja-JP" dirty="0" smtClean="0">
                <a:solidFill>
                  <a:srgbClr val="FFFFFF"/>
                </a:solidFill>
              </a:rPr>
              <a:t>HESS</a:t>
            </a:r>
            <a:endParaRPr lang="ja-JP" altLang="en-US" dirty="0">
              <a:solidFill>
                <a:srgbClr val="FFFFFF"/>
              </a:solidFill>
            </a:endParaRPr>
          </a:p>
        </p:txBody>
      </p:sp>
      <p:pic>
        <p:nvPicPr>
          <p:cNvPr id="3" name="図 2"/>
          <p:cNvPicPr>
            <a:picLocks noChangeAspect="1"/>
          </p:cNvPicPr>
          <p:nvPr/>
        </p:nvPicPr>
        <p:blipFill>
          <a:blip r:embed="rId2"/>
          <a:stretch>
            <a:fillRect/>
          </a:stretch>
        </p:blipFill>
        <p:spPr>
          <a:xfrm>
            <a:off x="304817" y="1828800"/>
            <a:ext cx="9348981" cy="4648200"/>
          </a:xfrm>
          <a:prstGeom prst="rect">
            <a:avLst/>
          </a:prstGeom>
        </p:spPr>
      </p:pic>
      <p:sp>
        <p:nvSpPr>
          <p:cNvPr id="34" name="フリーフォーム 33"/>
          <p:cNvSpPr/>
          <p:nvPr/>
        </p:nvSpPr>
        <p:spPr>
          <a:xfrm>
            <a:off x="4495808" y="3986742"/>
            <a:ext cx="1404408" cy="583142"/>
          </a:xfrm>
          <a:custGeom>
            <a:avLst/>
            <a:gdLst>
              <a:gd name="connsiteX0" fmla="*/ 0 w 3041650"/>
              <a:gd name="connsiteY0" fmla="*/ 533400 h 737658"/>
              <a:gd name="connsiteX1" fmla="*/ 273050 w 3041650"/>
              <a:gd name="connsiteY1" fmla="*/ 311150 h 737658"/>
              <a:gd name="connsiteX2" fmla="*/ 546100 w 3041650"/>
              <a:gd name="connsiteY2" fmla="*/ 69850 h 737658"/>
              <a:gd name="connsiteX3" fmla="*/ 717550 w 3041650"/>
              <a:gd name="connsiteY3" fmla="*/ 0 h 737658"/>
              <a:gd name="connsiteX4" fmla="*/ 965200 w 3041650"/>
              <a:gd name="connsiteY4" fmla="*/ 69850 h 737658"/>
              <a:gd name="connsiteX5" fmla="*/ 1212850 w 3041650"/>
              <a:gd name="connsiteY5" fmla="*/ 234950 h 737658"/>
              <a:gd name="connsiteX6" fmla="*/ 1365250 w 3041650"/>
              <a:gd name="connsiteY6" fmla="*/ 349250 h 737658"/>
              <a:gd name="connsiteX7" fmla="*/ 1612900 w 3041650"/>
              <a:gd name="connsiteY7" fmla="*/ 565150 h 737658"/>
              <a:gd name="connsiteX8" fmla="*/ 1809750 w 3041650"/>
              <a:gd name="connsiteY8" fmla="*/ 711200 h 737658"/>
              <a:gd name="connsiteX9" fmla="*/ 2038350 w 3041650"/>
              <a:gd name="connsiteY9" fmla="*/ 723900 h 737658"/>
              <a:gd name="connsiteX10" fmla="*/ 2400300 w 3041650"/>
              <a:gd name="connsiteY10" fmla="*/ 660400 h 737658"/>
              <a:gd name="connsiteX11" fmla="*/ 2616200 w 3041650"/>
              <a:gd name="connsiteY11" fmla="*/ 558800 h 737658"/>
              <a:gd name="connsiteX12" fmla="*/ 2781300 w 3041650"/>
              <a:gd name="connsiteY12" fmla="*/ 412750 h 737658"/>
              <a:gd name="connsiteX13" fmla="*/ 3041650 w 3041650"/>
              <a:gd name="connsiteY13" fmla="*/ 31750 h 737658"/>
              <a:gd name="connsiteX0" fmla="*/ 0 w 3041650"/>
              <a:gd name="connsiteY0" fmla="*/ 533400 h 737658"/>
              <a:gd name="connsiteX1" fmla="*/ 273050 w 3041650"/>
              <a:gd name="connsiteY1" fmla="*/ 234950 h 737658"/>
              <a:gd name="connsiteX2" fmla="*/ 546100 w 3041650"/>
              <a:gd name="connsiteY2" fmla="*/ 69850 h 737658"/>
              <a:gd name="connsiteX3" fmla="*/ 717550 w 3041650"/>
              <a:gd name="connsiteY3" fmla="*/ 0 h 737658"/>
              <a:gd name="connsiteX4" fmla="*/ 965200 w 3041650"/>
              <a:gd name="connsiteY4" fmla="*/ 69850 h 737658"/>
              <a:gd name="connsiteX5" fmla="*/ 1212850 w 3041650"/>
              <a:gd name="connsiteY5" fmla="*/ 234950 h 737658"/>
              <a:gd name="connsiteX6" fmla="*/ 1365250 w 3041650"/>
              <a:gd name="connsiteY6" fmla="*/ 349250 h 737658"/>
              <a:gd name="connsiteX7" fmla="*/ 1612900 w 3041650"/>
              <a:gd name="connsiteY7" fmla="*/ 565150 h 737658"/>
              <a:gd name="connsiteX8" fmla="*/ 1809750 w 3041650"/>
              <a:gd name="connsiteY8" fmla="*/ 711200 h 737658"/>
              <a:gd name="connsiteX9" fmla="*/ 2038350 w 3041650"/>
              <a:gd name="connsiteY9" fmla="*/ 723900 h 737658"/>
              <a:gd name="connsiteX10" fmla="*/ 2400300 w 3041650"/>
              <a:gd name="connsiteY10" fmla="*/ 660400 h 737658"/>
              <a:gd name="connsiteX11" fmla="*/ 2616200 w 3041650"/>
              <a:gd name="connsiteY11" fmla="*/ 558800 h 737658"/>
              <a:gd name="connsiteX12" fmla="*/ 2781300 w 3041650"/>
              <a:gd name="connsiteY12" fmla="*/ 412750 h 737658"/>
              <a:gd name="connsiteX13" fmla="*/ 3041650 w 3041650"/>
              <a:gd name="connsiteY13" fmla="*/ 31750 h 737658"/>
              <a:gd name="connsiteX0" fmla="*/ 39158 w 3080808"/>
              <a:gd name="connsiteY0" fmla="*/ 533400 h 737658"/>
              <a:gd name="connsiteX1" fmla="*/ 45508 w 3080808"/>
              <a:gd name="connsiteY1" fmla="*/ 533400 h 737658"/>
              <a:gd name="connsiteX2" fmla="*/ 312208 w 3080808"/>
              <a:gd name="connsiteY2" fmla="*/ 234950 h 737658"/>
              <a:gd name="connsiteX3" fmla="*/ 585258 w 3080808"/>
              <a:gd name="connsiteY3" fmla="*/ 69850 h 737658"/>
              <a:gd name="connsiteX4" fmla="*/ 756708 w 3080808"/>
              <a:gd name="connsiteY4" fmla="*/ 0 h 737658"/>
              <a:gd name="connsiteX5" fmla="*/ 1004358 w 3080808"/>
              <a:gd name="connsiteY5" fmla="*/ 69850 h 737658"/>
              <a:gd name="connsiteX6" fmla="*/ 1252008 w 3080808"/>
              <a:gd name="connsiteY6" fmla="*/ 234950 h 737658"/>
              <a:gd name="connsiteX7" fmla="*/ 1404408 w 3080808"/>
              <a:gd name="connsiteY7" fmla="*/ 349250 h 737658"/>
              <a:gd name="connsiteX8" fmla="*/ 1652058 w 3080808"/>
              <a:gd name="connsiteY8" fmla="*/ 565150 h 737658"/>
              <a:gd name="connsiteX9" fmla="*/ 1848908 w 3080808"/>
              <a:gd name="connsiteY9" fmla="*/ 711200 h 737658"/>
              <a:gd name="connsiteX10" fmla="*/ 2077508 w 3080808"/>
              <a:gd name="connsiteY10" fmla="*/ 723900 h 737658"/>
              <a:gd name="connsiteX11" fmla="*/ 2439458 w 3080808"/>
              <a:gd name="connsiteY11" fmla="*/ 660400 h 737658"/>
              <a:gd name="connsiteX12" fmla="*/ 2655358 w 3080808"/>
              <a:gd name="connsiteY12" fmla="*/ 558800 h 737658"/>
              <a:gd name="connsiteX13" fmla="*/ 2820458 w 3080808"/>
              <a:gd name="connsiteY13" fmla="*/ 412750 h 737658"/>
              <a:gd name="connsiteX14" fmla="*/ 3080808 w 3080808"/>
              <a:gd name="connsiteY14" fmla="*/ 31750 h 737658"/>
              <a:gd name="connsiteX0" fmla="*/ 39158 w 3080808"/>
              <a:gd name="connsiteY0" fmla="*/ 533400 h 737658"/>
              <a:gd name="connsiteX1" fmla="*/ 45508 w 3080808"/>
              <a:gd name="connsiteY1" fmla="*/ 533400 h 737658"/>
              <a:gd name="connsiteX2" fmla="*/ 312208 w 3080808"/>
              <a:gd name="connsiteY2" fmla="*/ 234950 h 737658"/>
              <a:gd name="connsiteX3" fmla="*/ 585258 w 3080808"/>
              <a:gd name="connsiteY3" fmla="*/ 69850 h 737658"/>
              <a:gd name="connsiteX4" fmla="*/ 756708 w 3080808"/>
              <a:gd name="connsiteY4" fmla="*/ 0 h 737658"/>
              <a:gd name="connsiteX5" fmla="*/ 1004358 w 3080808"/>
              <a:gd name="connsiteY5" fmla="*/ 69850 h 737658"/>
              <a:gd name="connsiteX6" fmla="*/ 1252008 w 3080808"/>
              <a:gd name="connsiteY6" fmla="*/ 234950 h 737658"/>
              <a:gd name="connsiteX7" fmla="*/ 1404408 w 3080808"/>
              <a:gd name="connsiteY7" fmla="*/ 349250 h 737658"/>
              <a:gd name="connsiteX8" fmla="*/ 1652058 w 3080808"/>
              <a:gd name="connsiteY8" fmla="*/ 565150 h 737658"/>
              <a:gd name="connsiteX9" fmla="*/ 1848908 w 3080808"/>
              <a:gd name="connsiteY9" fmla="*/ 711200 h 737658"/>
              <a:gd name="connsiteX10" fmla="*/ 2077508 w 3080808"/>
              <a:gd name="connsiteY10" fmla="*/ 723900 h 737658"/>
              <a:gd name="connsiteX11" fmla="*/ 2439458 w 3080808"/>
              <a:gd name="connsiteY11" fmla="*/ 660400 h 737658"/>
              <a:gd name="connsiteX12" fmla="*/ 2655358 w 3080808"/>
              <a:gd name="connsiteY12" fmla="*/ 558800 h 737658"/>
              <a:gd name="connsiteX13" fmla="*/ 2820458 w 3080808"/>
              <a:gd name="connsiteY13" fmla="*/ 412750 h 737658"/>
              <a:gd name="connsiteX14" fmla="*/ 3080808 w 3080808"/>
              <a:gd name="connsiteY14" fmla="*/ 31750 h 737658"/>
              <a:gd name="connsiteX0" fmla="*/ 39158 w 3080808"/>
              <a:gd name="connsiteY0" fmla="*/ 533400 h 737658"/>
              <a:gd name="connsiteX1" fmla="*/ 45508 w 3080808"/>
              <a:gd name="connsiteY1" fmla="*/ 533400 h 737658"/>
              <a:gd name="connsiteX2" fmla="*/ 45508 w 3080808"/>
              <a:gd name="connsiteY2" fmla="*/ 527050 h 737658"/>
              <a:gd name="connsiteX3" fmla="*/ 312208 w 3080808"/>
              <a:gd name="connsiteY3" fmla="*/ 234950 h 737658"/>
              <a:gd name="connsiteX4" fmla="*/ 585258 w 3080808"/>
              <a:gd name="connsiteY4" fmla="*/ 69850 h 737658"/>
              <a:gd name="connsiteX5" fmla="*/ 756708 w 3080808"/>
              <a:gd name="connsiteY5" fmla="*/ 0 h 737658"/>
              <a:gd name="connsiteX6" fmla="*/ 1004358 w 3080808"/>
              <a:gd name="connsiteY6" fmla="*/ 69850 h 737658"/>
              <a:gd name="connsiteX7" fmla="*/ 1252008 w 3080808"/>
              <a:gd name="connsiteY7" fmla="*/ 234950 h 737658"/>
              <a:gd name="connsiteX8" fmla="*/ 1404408 w 3080808"/>
              <a:gd name="connsiteY8" fmla="*/ 349250 h 737658"/>
              <a:gd name="connsiteX9" fmla="*/ 1652058 w 3080808"/>
              <a:gd name="connsiteY9" fmla="*/ 565150 h 737658"/>
              <a:gd name="connsiteX10" fmla="*/ 1848908 w 3080808"/>
              <a:gd name="connsiteY10" fmla="*/ 711200 h 737658"/>
              <a:gd name="connsiteX11" fmla="*/ 2077508 w 3080808"/>
              <a:gd name="connsiteY11" fmla="*/ 723900 h 737658"/>
              <a:gd name="connsiteX12" fmla="*/ 2439458 w 3080808"/>
              <a:gd name="connsiteY12" fmla="*/ 660400 h 737658"/>
              <a:gd name="connsiteX13" fmla="*/ 2655358 w 3080808"/>
              <a:gd name="connsiteY13" fmla="*/ 558800 h 737658"/>
              <a:gd name="connsiteX14" fmla="*/ 2820458 w 3080808"/>
              <a:gd name="connsiteY14" fmla="*/ 412750 h 737658"/>
              <a:gd name="connsiteX15" fmla="*/ 3080808 w 3080808"/>
              <a:gd name="connsiteY15" fmla="*/ 31750 h 737658"/>
              <a:gd name="connsiteX0" fmla="*/ 39158 w 3080808"/>
              <a:gd name="connsiteY0" fmla="*/ 533400 h 737658"/>
              <a:gd name="connsiteX1" fmla="*/ 45508 w 3080808"/>
              <a:gd name="connsiteY1" fmla="*/ 533400 h 737658"/>
              <a:gd name="connsiteX2" fmla="*/ 45508 w 3080808"/>
              <a:gd name="connsiteY2" fmla="*/ 527050 h 737658"/>
              <a:gd name="connsiteX3" fmla="*/ 312208 w 3080808"/>
              <a:gd name="connsiteY3" fmla="*/ 234950 h 737658"/>
              <a:gd name="connsiteX4" fmla="*/ 585258 w 3080808"/>
              <a:gd name="connsiteY4" fmla="*/ 69850 h 737658"/>
              <a:gd name="connsiteX5" fmla="*/ 756708 w 3080808"/>
              <a:gd name="connsiteY5" fmla="*/ 0 h 737658"/>
              <a:gd name="connsiteX6" fmla="*/ 1004358 w 3080808"/>
              <a:gd name="connsiteY6" fmla="*/ 69850 h 737658"/>
              <a:gd name="connsiteX7" fmla="*/ 1252008 w 3080808"/>
              <a:gd name="connsiteY7" fmla="*/ 234950 h 737658"/>
              <a:gd name="connsiteX8" fmla="*/ 1404408 w 3080808"/>
              <a:gd name="connsiteY8" fmla="*/ 349250 h 737658"/>
              <a:gd name="connsiteX9" fmla="*/ 1652058 w 3080808"/>
              <a:gd name="connsiteY9" fmla="*/ 565150 h 737658"/>
              <a:gd name="connsiteX10" fmla="*/ 1848908 w 3080808"/>
              <a:gd name="connsiteY10" fmla="*/ 711200 h 737658"/>
              <a:gd name="connsiteX11" fmla="*/ 2077508 w 3080808"/>
              <a:gd name="connsiteY11" fmla="*/ 723900 h 737658"/>
              <a:gd name="connsiteX12" fmla="*/ 2439458 w 3080808"/>
              <a:gd name="connsiteY12" fmla="*/ 660400 h 737658"/>
              <a:gd name="connsiteX13" fmla="*/ 2655358 w 3080808"/>
              <a:gd name="connsiteY13" fmla="*/ 558800 h 737658"/>
              <a:gd name="connsiteX14" fmla="*/ 2820458 w 3080808"/>
              <a:gd name="connsiteY14" fmla="*/ 412750 h 737658"/>
              <a:gd name="connsiteX15" fmla="*/ 3080808 w 3080808"/>
              <a:gd name="connsiteY15" fmla="*/ 31750 h 737658"/>
              <a:gd name="connsiteX0" fmla="*/ 39158 w 3080808"/>
              <a:gd name="connsiteY0" fmla="*/ 533400 h 737658"/>
              <a:gd name="connsiteX1" fmla="*/ 45508 w 3080808"/>
              <a:gd name="connsiteY1" fmla="*/ 533400 h 737658"/>
              <a:gd name="connsiteX2" fmla="*/ 45508 w 3080808"/>
              <a:gd name="connsiteY2" fmla="*/ 527050 h 737658"/>
              <a:gd name="connsiteX3" fmla="*/ 312208 w 3080808"/>
              <a:gd name="connsiteY3" fmla="*/ 234950 h 737658"/>
              <a:gd name="connsiteX4" fmla="*/ 585258 w 3080808"/>
              <a:gd name="connsiteY4" fmla="*/ 69850 h 737658"/>
              <a:gd name="connsiteX5" fmla="*/ 756708 w 3080808"/>
              <a:gd name="connsiteY5" fmla="*/ 0 h 737658"/>
              <a:gd name="connsiteX6" fmla="*/ 1004358 w 3080808"/>
              <a:gd name="connsiteY6" fmla="*/ 69850 h 737658"/>
              <a:gd name="connsiteX7" fmla="*/ 1252008 w 3080808"/>
              <a:gd name="connsiteY7" fmla="*/ 234950 h 737658"/>
              <a:gd name="connsiteX8" fmla="*/ 1404408 w 3080808"/>
              <a:gd name="connsiteY8" fmla="*/ 349250 h 737658"/>
              <a:gd name="connsiteX9" fmla="*/ 1652058 w 3080808"/>
              <a:gd name="connsiteY9" fmla="*/ 565150 h 737658"/>
              <a:gd name="connsiteX10" fmla="*/ 1848908 w 3080808"/>
              <a:gd name="connsiteY10" fmla="*/ 711200 h 737658"/>
              <a:gd name="connsiteX11" fmla="*/ 2077508 w 3080808"/>
              <a:gd name="connsiteY11" fmla="*/ 723900 h 737658"/>
              <a:gd name="connsiteX12" fmla="*/ 2439458 w 3080808"/>
              <a:gd name="connsiteY12" fmla="*/ 660400 h 737658"/>
              <a:gd name="connsiteX13" fmla="*/ 2655358 w 3080808"/>
              <a:gd name="connsiteY13" fmla="*/ 558800 h 737658"/>
              <a:gd name="connsiteX14" fmla="*/ 2820458 w 3080808"/>
              <a:gd name="connsiteY14" fmla="*/ 412750 h 737658"/>
              <a:gd name="connsiteX15" fmla="*/ 3080808 w 3080808"/>
              <a:gd name="connsiteY15" fmla="*/ 31750 h 737658"/>
              <a:gd name="connsiteX0" fmla="*/ 39158 w 3080808"/>
              <a:gd name="connsiteY0" fmla="*/ 533400 h 737658"/>
              <a:gd name="connsiteX1" fmla="*/ 45508 w 3080808"/>
              <a:gd name="connsiteY1" fmla="*/ 533400 h 737658"/>
              <a:gd name="connsiteX2" fmla="*/ 45508 w 3080808"/>
              <a:gd name="connsiteY2" fmla="*/ 527050 h 737658"/>
              <a:gd name="connsiteX3" fmla="*/ 312208 w 3080808"/>
              <a:gd name="connsiteY3" fmla="*/ 234950 h 737658"/>
              <a:gd name="connsiteX4" fmla="*/ 509058 w 3080808"/>
              <a:gd name="connsiteY4" fmla="*/ 69850 h 737658"/>
              <a:gd name="connsiteX5" fmla="*/ 756708 w 3080808"/>
              <a:gd name="connsiteY5" fmla="*/ 0 h 737658"/>
              <a:gd name="connsiteX6" fmla="*/ 1004358 w 3080808"/>
              <a:gd name="connsiteY6" fmla="*/ 69850 h 737658"/>
              <a:gd name="connsiteX7" fmla="*/ 1252008 w 3080808"/>
              <a:gd name="connsiteY7" fmla="*/ 234950 h 737658"/>
              <a:gd name="connsiteX8" fmla="*/ 1404408 w 3080808"/>
              <a:gd name="connsiteY8" fmla="*/ 349250 h 737658"/>
              <a:gd name="connsiteX9" fmla="*/ 1652058 w 3080808"/>
              <a:gd name="connsiteY9" fmla="*/ 565150 h 737658"/>
              <a:gd name="connsiteX10" fmla="*/ 1848908 w 3080808"/>
              <a:gd name="connsiteY10" fmla="*/ 711200 h 737658"/>
              <a:gd name="connsiteX11" fmla="*/ 2077508 w 3080808"/>
              <a:gd name="connsiteY11" fmla="*/ 723900 h 737658"/>
              <a:gd name="connsiteX12" fmla="*/ 2439458 w 3080808"/>
              <a:gd name="connsiteY12" fmla="*/ 660400 h 737658"/>
              <a:gd name="connsiteX13" fmla="*/ 2655358 w 3080808"/>
              <a:gd name="connsiteY13" fmla="*/ 558800 h 737658"/>
              <a:gd name="connsiteX14" fmla="*/ 2820458 w 3080808"/>
              <a:gd name="connsiteY14" fmla="*/ 412750 h 737658"/>
              <a:gd name="connsiteX15" fmla="*/ 3080808 w 3080808"/>
              <a:gd name="connsiteY15" fmla="*/ 31750 h 737658"/>
              <a:gd name="connsiteX0" fmla="*/ 39158 w 2820458"/>
              <a:gd name="connsiteY0" fmla="*/ 533400 h 737658"/>
              <a:gd name="connsiteX1" fmla="*/ 45508 w 2820458"/>
              <a:gd name="connsiteY1" fmla="*/ 533400 h 737658"/>
              <a:gd name="connsiteX2" fmla="*/ 45508 w 2820458"/>
              <a:gd name="connsiteY2" fmla="*/ 527050 h 737658"/>
              <a:gd name="connsiteX3" fmla="*/ 312208 w 2820458"/>
              <a:gd name="connsiteY3" fmla="*/ 234950 h 737658"/>
              <a:gd name="connsiteX4" fmla="*/ 509058 w 2820458"/>
              <a:gd name="connsiteY4" fmla="*/ 69850 h 737658"/>
              <a:gd name="connsiteX5" fmla="*/ 756708 w 2820458"/>
              <a:gd name="connsiteY5" fmla="*/ 0 h 737658"/>
              <a:gd name="connsiteX6" fmla="*/ 1004358 w 2820458"/>
              <a:gd name="connsiteY6" fmla="*/ 69850 h 737658"/>
              <a:gd name="connsiteX7" fmla="*/ 1252008 w 2820458"/>
              <a:gd name="connsiteY7" fmla="*/ 234950 h 737658"/>
              <a:gd name="connsiteX8" fmla="*/ 1404408 w 2820458"/>
              <a:gd name="connsiteY8" fmla="*/ 349250 h 737658"/>
              <a:gd name="connsiteX9" fmla="*/ 1652058 w 2820458"/>
              <a:gd name="connsiteY9" fmla="*/ 565150 h 737658"/>
              <a:gd name="connsiteX10" fmla="*/ 1848908 w 2820458"/>
              <a:gd name="connsiteY10" fmla="*/ 711200 h 737658"/>
              <a:gd name="connsiteX11" fmla="*/ 2077508 w 2820458"/>
              <a:gd name="connsiteY11" fmla="*/ 723900 h 737658"/>
              <a:gd name="connsiteX12" fmla="*/ 2439458 w 2820458"/>
              <a:gd name="connsiteY12" fmla="*/ 660400 h 737658"/>
              <a:gd name="connsiteX13" fmla="*/ 2655358 w 2820458"/>
              <a:gd name="connsiteY13" fmla="*/ 558800 h 737658"/>
              <a:gd name="connsiteX14" fmla="*/ 2820458 w 2820458"/>
              <a:gd name="connsiteY14" fmla="*/ 412750 h 737658"/>
              <a:gd name="connsiteX0" fmla="*/ 39158 w 2655358"/>
              <a:gd name="connsiteY0" fmla="*/ 533400 h 737658"/>
              <a:gd name="connsiteX1" fmla="*/ 45508 w 2655358"/>
              <a:gd name="connsiteY1" fmla="*/ 533400 h 737658"/>
              <a:gd name="connsiteX2" fmla="*/ 45508 w 2655358"/>
              <a:gd name="connsiteY2" fmla="*/ 527050 h 737658"/>
              <a:gd name="connsiteX3" fmla="*/ 312208 w 2655358"/>
              <a:gd name="connsiteY3" fmla="*/ 234950 h 737658"/>
              <a:gd name="connsiteX4" fmla="*/ 509058 w 2655358"/>
              <a:gd name="connsiteY4" fmla="*/ 69850 h 737658"/>
              <a:gd name="connsiteX5" fmla="*/ 756708 w 2655358"/>
              <a:gd name="connsiteY5" fmla="*/ 0 h 737658"/>
              <a:gd name="connsiteX6" fmla="*/ 1004358 w 2655358"/>
              <a:gd name="connsiteY6" fmla="*/ 69850 h 737658"/>
              <a:gd name="connsiteX7" fmla="*/ 1252008 w 2655358"/>
              <a:gd name="connsiteY7" fmla="*/ 234950 h 737658"/>
              <a:gd name="connsiteX8" fmla="*/ 1404408 w 2655358"/>
              <a:gd name="connsiteY8" fmla="*/ 349250 h 737658"/>
              <a:gd name="connsiteX9" fmla="*/ 1652058 w 2655358"/>
              <a:gd name="connsiteY9" fmla="*/ 565150 h 737658"/>
              <a:gd name="connsiteX10" fmla="*/ 1848908 w 2655358"/>
              <a:gd name="connsiteY10" fmla="*/ 711200 h 737658"/>
              <a:gd name="connsiteX11" fmla="*/ 2077508 w 2655358"/>
              <a:gd name="connsiteY11" fmla="*/ 723900 h 737658"/>
              <a:gd name="connsiteX12" fmla="*/ 2439458 w 2655358"/>
              <a:gd name="connsiteY12" fmla="*/ 660400 h 737658"/>
              <a:gd name="connsiteX13" fmla="*/ 2655358 w 2655358"/>
              <a:gd name="connsiteY13" fmla="*/ 558800 h 737658"/>
              <a:gd name="connsiteX0" fmla="*/ 39158 w 2439458"/>
              <a:gd name="connsiteY0" fmla="*/ 533400 h 737658"/>
              <a:gd name="connsiteX1" fmla="*/ 45508 w 2439458"/>
              <a:gd name="connsiteY1" fmla="*/ 533400 h 737658"/>
              <a:gd name="connsiteX2" fmla="*/ 45508 w 2439458"/>
              <a:gd name="connsiteY2" fmla="*/ 527050 h 737658"/>
              <a:gd name="connsiteX3" fmla="*/ 312208 w 2439458"/>
              <a:gd name="connsiteY3" fmla="*/ 234950 h 737658"/>
              <a:gd name="connsiteX4" fmla="*/ 509058 w 2439458"/>
              <a:gd name="connsiteY4" fmla="*/ 69850 h 737658"/>
              <a:gd name="connsiteX5" fmla="*/ 756708 w 2439458"/>
              <a:gd name="connsiteY5" fmla="*/ 0 h 737658"/>
              <a:gd name="connsiteX6" fmla="*/ 1004358 w 2439458"/>
              <a:gd name="connsiteY6" fmla="*/ 69850 h 737658"/>
              <a:gd name="connsiteX7" fmla="*/ 1252008 w 2439458"/>
              <a:gd name="connsiteY7" fmla="*/ 234950 h 737658"/>
              <a:gd name="connsiteX8" fmla="*/ 1404408 w 2439458"/>
              <a:gd name="connsiteY8" fmla="*/ 349250 h 737658"/>
              <a:gd name="connsiteX9" fmla="*/ 1652058 w 2439458"/>
              <a:gd name="connsiteY9" fmla="*/ 565150 h 737658"/>
              <a:gd name="connsiteX10" fmla="*/ 1848908 w 2439458"/>
              <a:gd name="connsiteY10" fmla="*/ 711200 h 737658"/>
              <a:gd name="connsiteX11" fmla="*/ 2077508 w 2439458"/>
              <a:gd name="connsiteY11" fmla="*/ 723900 h 737658"/>
              <a:gd name="connsiteX12" fmla="*/ 2439458 w 2439458"/>
              <a:gd name="connsiteY12" fmla="*/ 660400 h 737658"/>
              <a:gd name="connsiteX0" fmla="*/ 39158 w 2077508"/>
              <a:gd name="connsiteY0" fmla="*/ 533400 h 737658"/>
              <a:gd name="connsiteX1" fmla="*/ 45508 w 2077508"/>
              <a:gd name="connsiteY1" fmla="*/ 533400 h 737658"/>
              <a:gd name="connsiteX2" fmla="*/ 45508 w 2077508"/>
              <a:gd name="connsiteY2" fmla="*/ 527050 h 737658"/>
              <a:gd name="connsiteX3" fmla="*/ 312208 w 2077508"/>
              <a:gd name="connsiteY3" fmla="*/ 234950 h 737658"/>
              <a:gd name="connsiteX4" fmla="*/ 509058 w 2077508"/>
              <a:gd name="connsiteY4" fmla="*/ 69850 h 737658"/>
              <a:gd name="connsiteX5" fmla="*/ 756708 w 2077508"/>
              <a:gd name="connsiteY5" fmla="*/ 0 h 737658"/>
              <a:gd name="connsiteX6" fmla="*/ 1004358 w 2077508"/>
              <a:gd name="connsiteY6" fmla="*/ 69850 h 737658"/>
              <a:gd name="connsiteX7" fmla="*/ 1252008 w 2077508"/>
              <a:gd name="connsiteY7" fmla="*/ 234950 h 737658"/>
              <a:gd name="connsiteX8" fmla="*/ 1404408 w 2077508"/>
              <a:gd name="connsiteY8" fmla="*/ 349250 h 737658"/>
              <a:gd name="connsiteX9" fmla="*/ 1652058 w 2077508"/>
              <a:gd name="connsiteY9" fmla="*/ 565150 h 737658"/>
              <a:gd name="connsiteX10" fmla="*/ 1848908 w 2077508"/>
              <a:gd name="connsiteY10" fmla="*/ 711200 h 737658"/>
              <a:gd name="connsiteX11" fmla="*/ 2077508 w 2077508"/>
              <a:gd name="connsiteY11" fmla="*/ 723900 h 737658"/>
              <a:gd name="connsiteX0" fmla="*/ 39158 w 1848908"/>
              <a:gd name="connsiteY0" fmla="*/ 533400 h 711200"/>
              <a:gd name="connsiteX1" fmla="*/ 45508 w 1848908"/>
              <a:gd name="connsiteY1" fmla="*/ 533400 h 711200"/>
              <a:gd name="connsiteX2" fmla="*/ 45508 w 1848908"/>
              <a:gd name="connsiteY2" fmla="*/ 527050 h 711200"/>
              <a:gd name="connsiteX3" fmla="*/ 312208 w 1848908"/>
              <a:gd name="connsiteY3" fmla="*/ 234950 h 711200"/>
              <a:gd name="connsiteX4" fmla="*/ 509058 w 1848908"/>
              <a:gd name="connsiteY4" fmla="*/ 69850 h 711200"/>
              <a:gd name="connsiteX5" fmla="*/ 756708 w 1848908"/>
              <a:gd name="connsiteY5" fmla="*/ 0 h 711200"/>
              <a:gd name="connsiteX6" fmla="*/ 1004358 w 1848908"/>
              <a:gd name="connsiteY6" fmla="*/ 69850 h 711200"/>
              <a:gd name="connsiteX7" fmla="*/ 1252008 w 1848908"/>
              <a:gd name="connsiteY7" fmla="*/ 234950 h 711200"/>
              <a:gd name="connsiteX8" fmla="*/ 1404408 w 1848908"/>
              <a:gd name="connsiteY8" fmla="*/ 349250 h 711200"/>
              <a:gd name="connsiteX9" fmla="*/ 1652058 w 1848908"/>
              <a:gd name="connsiteY9" fmla="*/ 565150 h 711200"/>
              <a:gd name="connsiteX10" fmla="*/ 1848908 w 1848908"/>
              <a:gd name="connsiteY10" fmla="*/ 711200 h 711200"/>
              <a:gd name="connsiteX0" fmla="*/ 39158 w 1652058"/>
              <a:gd name="connsiteY0" fmla="*/ 533400 h 583142"/>
              <a:gd name="connsiteX1" fmla="*/ 45508 w 1652058"/>
              <a:gd name="connsiteY1" fmla="*/ 533400 h 583142"/>
              <a:gd name="connsiteX2" fmla="*/ 45508 w 1652058"/>
              <a:gd name="connsiteY2" fmla="*/ 527050 h 583142"/>
              <a:gd name="connsiteX3" fmla="*/ 312208 w 1652058"/>
              <a:gd name="connsiteY3" fmla="*/ 234950 h 583142"/>
              <a:gd name="connsiteX4" fmla="*/ 509058 w 1652058"/>
              <a:gd name="connsiteY4" fmla="*/ 69850 h 583142"/>
              <a:gd name="connsiteX5" fmla="*/ 756708 w 1652058"/>
              <a:gd name="connsiteY5" fmla="*/ 0 h 583142"/>
              <a:gd name="connsiteX6" fmla="*/ 1004358 w 1652058"/>
              <a:gd name="connsiteY6" fmla="*/ 69850 h 583142"/>
              <a:gd name="connsiteX7" fmla="*/ 1252008 w 1652058"/>
              <a:gd name="connsiteY7" fmla="*/ 234950 h 583142"/>
              <a:gd name="connsiteX8" fmla="*/ 1404408 w 1652058"/>
              <a:gd name="connsiteY8" fmla="*/ 349250 h 583142"/>
              <a:gd name="connsiteX9" fmla="*/ 1652058 w 1652058"/>
              <a:gd name="connsiteY9" fmla="*/ 565150 h 583142"/>
              <a:gd name="connsiteX0" fmla="*/ 39158 w 1404408"/>
              <a:gd name="connsiteY0" fmla="*/ 533400 h 583142"/>
              <a:gd name="connsiteX1" fmla="*/ 45508 w 1404408"/>
              <a:gd name="connsiteY1" fmla="*/ 533400 h 583142"/>
              <a:gd name="connsiteX2" fmla="*/ 45508 w 1404408"/>
              <a:gd name="connsiteY2" fmla="*/ 527050 h 583142"/>
              <a:gd name="connsiteX3" fmla="*/ 312208 w 1404408"/>
              <a:gd name="connsiteY3" fmla="*/ 234950 h 583142"/>
              <a:gd name="connsiteX4" fmla="*/ 509058 w 1404408"/>
              <a:gd name="connsiteY4" fmla="*/ 69850 h 583142"/>
              <a:gd name="connsiteX5" fmla="*/ 756708 w 1404408"/>
              <a:gd name="connsiteY5" fmla="*/ 0 h 583142"/>
              <a:gd name="connsiteX6" fmla="*/ 1004358 w 1404408"/>
              <a:gd name="connsiteY6" fmla="*/ 69850 h 583142"/>
              <a:gd name="connsiteX7" fmla="*/ 1252008 w 1404408"/>
              <a:gd name="connsiteY7" fmla="*/ 234950 h 583142"/>
              <a:gd name="connsiteX8" fmla="*/ 1404408 w 1404408"/>
              <a:gd name="connsiteY8" fmla="*/ 349250 h 58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4408" h="583142">
                <a:moveTo>
                  <a:pt x="39158" y="533400"/>
                </a:moveTo>
                <a:cubicBezTo>
                  <a:pt x="40216" y="533400"/>
                  <a:pt x="0" y="583142"/>
                  <a:pt x="45508" y="533400"/>
                </a:cubicBezTo>
                <a:cubicBezTo>
                  <a:pt x="46566" y="532342"/>
                  <a:pt x="1058" y="576792"/>
                  <a:pt x="45508" y="527050"/>
                </a:cubicBezTo>
                <a:cubicBezTo>
                  <a:pt x="89958" y="477308"/>
                  <a:pt x="234950" y="311150"/>
                  <a:pt x="312208" y="234950"/>
                </a:cubicBezTo>
                <a:cubicBezTo>
                  <a:pt x="389466" y="158750"/>
                  <a:pt x="434975" y="109008"/>
                  <a:pt x="509058" y="69850"/>
                </a:cubicBezTo>
                <a:cubicBezTo>
                  <a:pt x="583141" y="30692"/>
                  <a:pt x="674158" y="0"/>
                  <a:pt x="756708" y="0"/>
                </a:cubicBezTo>
                <a:cubicBezTo>
                  <a:pt x="839258" y="0"/>
                  <a:pt x="921808" y="30692"/>
                  <a:pt x="1004358" y="69850"/>
                </a:cubicBezTo>
                <a:cubicBezTo>
                  <a:pt x="1086908" y="109008"/>
                  <a:pt x="1185333" y="188383"/>
                  <a:pt x="1252008" y="234950"/>
                </a:cubicBezTo>
                <a:cubicBezTo>
                  <a:pt x="1318683" y="281517"/>
                  <a:pt x="1337733" y="294217"/>
                  <a:pt x="1404408" y="349250"/>
                </a:cubicBezTo>
              </a:path>
            </a:pathLst>
          </a:custGeom>
          <a:ln w="76200">
            <a:solidFill>
              <a:schemeClr val="tx1"/>
            </a:solidFill>
          </a:ln>
          <a:effectLst/>
        </p:spPr>
        <p:style>
          <a:lnRef idx="2">
            <a:schemeClr val="accent1"/>
          </a:lnRef>
          <a:fillRef idx="0">
            <a:schemeClr val="accent1"/>
          </a:fillRef>
          <a:effectRef idx="1">
            <a:schemeClr val="accent1"/>
          </a:effectRef>
          <a:fontRef idx="minor">
            <a:schemeClr val="tx1"/>
          </a:fontRef>
        </p:style>
        <p:txBody>
          <a:bodyPr lIns="91416" tIns="45706" rIns="91416" bIns="45706"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98187" y="4460970"/>
            <a:ext cx="4703622" cy="2246427"/>
          </a:xfrm>
          <a:prstGeom prst="rect">
            <a:avLst/>
          </a:prstGeom>
        </p:spPr>
      </p:pic>
      <p:grpSp>
        <p:nvGrpSpPr>
          <p:cNvPr id="2" name="図形グループ 8"/>
          <p:cNvGrpSpPr/>
          <p:nvPr/>
        </p:nvGrpSpPr>
        <p:grpSpPr>
          <a:xfrm>
            <a:off x="106465" y="94181"/>
            <a:ext cx="5036655" cy="4194045"/>
            <a:chOff x="5427245" y="216177"/>
            <a:chExt cx="5434583" cy="4625097"/>
          </a:xfrm>
        </p:grpSpPr>
        <p:pic>
          <p:nvPicPr>
            <p:cNvPr id="10" name="図 9"/>
            <p:cNvPicPr>
              <a:picLocks noChangeAspect="1"/>
            </p:cNvPicPr>
            <p:nvPr/>
          </p:nvPicPr>
          <p:blipFill>
            <a:blip r:embed="rId3"/>
            <a:stretch>
              <a:fillRect/>
            </a:stretch>
          </p:blipFill>
          <p:spPr>
            <a:xfrm>
              <a:off x="5499100" y="1299768"/>
              <a:ext cx="5075237" cy="1728909"/>
            </a:xfrm>
            <a:prstGeom prst="rect">
              <a:avLst/>
            </a:prstGeom>
          </p:spPr>
        </p:pic>
        <p:pic>
          <p:nvPicPr>
            <p:cNvPr id="11" name="Picture 72" descr="3c279atten"/>
            <p:cNvPicPr>
              <a:picLocks noChangeAspect="1" noChangeArrowheads="1"/>
            </p:cNvPicPr>
            <p:nvPr/>
          </p:nvPicPr>
          <p:blipFill>
            <a:blip r:embed="rId4"/>
            <a:srcRect/>
            <a:stretch>
              <a:fillRect/>
            </a:stretch>
          </p:blipFill>
          <p:spPr bwMode="auto">
            <a:xfrm>
              <a:off x="5427245" y="3092510"/>
              <a:ext cx="2518970" cy="1747777"/>
            </a:xfrm>
            <a:prstGeom prst="rect">
              <a:avLst/>
            </a:prstGeom>
            <a:noFill/>
            <a:ln w="9525">
              <a:noFill/>
              <a:miter lim="800000"/>
              <a:headEnd/>
              <a:tailEnd/>
            </a:ln>
          </p:spPr>
        </p:pic>
        <p:pic>
          <p:nvPicPr>
            <p:cNvPr id="12" name="Picture 1"/>
            <p:cNvPicPr>
              <a:picLocks noChangeAspect="1" noChangeArrowheads="1"/>
            </p:cNvPicPr>
            <p:nvPr/>
          </p:nvPicPr>
          <p:blipFill>
            <a:blip r:embed="rId5"/>
            <a:srcRect/>
            <a:stretch>
              <a:fillRect/>
            </a:stretch>
          </p:blipFill>
          <p:spPr bwMode="auto">
            <a:xfrm>
              <a:off x="7803573" y="3096535"/>
              <a:ext cx="2770765" cy="1744739"/>
            </a:xfrm>
            <a:prstGeom prst="rect">
              <a:avLst/>
            </a:prstGeom>
            <a:noFill/>
            <a:ln w="9525">
              <a:noFill/>
              <a:miter lim="800000"/>
              <a:headEnd/>
              <a:tailEnd/>
            </a:ln>
          </p:spPr>
        </p:pic>
        <p:sp>
          <p:nvSpPr>
            <p:cNvPr id="13" name="テキスト ボックス 12"/>
            <p:cNvSpPr txBox="1"/>
            <p:nvPr/>
          </p:nvSpPr>
          <p:spPr>
            <a:xfrm>
              <a:off x="5427245" y="216177"/>
              <a:ext cx="5434583" cy="1018227"/>
            </a:xfrm>
            <a:prstGeom prst="rect">
              <a:avLst/>
            </a:prstGeom>
            <a:solidFill>
              <a:schemeClr val="tx2"/>
            </a:solidFill>
            <a:effectLst>
              <a:outerShdw blurRad="50800" dist="38100" dir="2700000">
                <a:srgbClr val="000000">
                  <a:alpha val="43000"/>
                </a:srgbClr>
              </a:outerShdw>
            </a:effectLst>
          </p:spPr>
          <p:txBody>
            <a:bodyPr wrap="none" rtlCol="0">
              <a:spAutoFit/>
            </a:bodyPr>
            <a:lstStyle/>
            <a:p>
              <a:r>
                <a:rPr kumimoji="1" lang="ja-JP" altLang="en-US" dirty="0" smtClean="0">
                  <a:solidFill>
                    <a:srgbClr val="FFFFFF"/>
                  </a:solidFill>
                </a:rPr>
                <a:t>ガンマ線で</a:t>
              </a:r>
              <a:r>
                <a:rPr lang="en-US" altLang="en-US" dirty="0" smtClean="0">
                  <a:solidFill>
                    <a:srgbClr val="FFFFFF"/>
                  </a:solidFill>
                </a:rPr>
                <a:t>吸収する宇宙赤外線背景放射</a:t>
              </a:r>
              <a:r>
                <a:rPr kumimoji="1" lang="ja-JP" altLang="en-US" dirty="0" smtClean="0">
                  <a:solidFill>
                    <a:srgbClr val="FFFFFF"/>
                  </a:solidFill>
                </a:rPr>
                <a:t>　</a:t>
              </a:r>
              <a:endParaRPr kumimoji="1" lang="en-US" altLang="ja-JP" dirty="0" smtClean="0">
                <a:solidFill>
                  <a:srgbClr val="FFFFFF"/>
                </a:solidFill>
              </a:endParaRPr>
            </a:p>
            <a:p>
              <a:r>
                <a:rPr kumimoji="1" lang="ja-JP" altLang="en-US" dirty="0" smtClean="0">
                  <a:solidFill>
                    <a:srgbClr val="FFFFFF"/>
                  </a:solidFill>
                  <a:sym typeface="Wingdings"/>
                </a:rPr>
                <a:t></a:t>
              </a:r>
              <a:r>
                <a:rPr kumimoji="1" lang="en-US" altLang="ja-JP" dirty="0" smtClean="0">
                  <a:solidFill>
                    <a:srgbClr val="FFFFFF"/>
                  </a:solidFill>
                  <a:sym typeface="Wingdings"/>
                </a:rPr>
                <a:t> </a:t>
              </a:r>
              <a:r>
                <a:rPr kumimoji="1" lang="ja-JP" altLang="en-US" dirty="0" smtClean="0">
                  <a:solidFill>
                    <a:srgbClr val="FFFFFF"/>
                  </a:solidFill>
                  <a:sym typeface="Wingdings"/>
                </a:rPr>
                <a:t>宇宙の</a:t>
              </a:r>
              <a:r>
                <a:rPr lang="ja-JP" altLang="en-US" dirty="0" smtClean="0">
                  <a:solidFill>
                    <a:srgbClr val="FFFFFF"/>
                  </a:solidFill>
                  <a:sym typeface="Wingdings"/>
                </a:rPr>
                <a:t>星・銀河形成史</a:t>
              </a:r>
              <a:endParaRPr lang="en-US" altLang="ja-JP" dirty="0" smtClean="0">
                <a:solidFill>
                  <a:srgbClr val="FFFFFF"/>
                </a:solidFill>
                <a:sym typeface="Wingdings"/>
              </a:endParaRPr>
            </a:p>
            <a:p>
              <a:r>
                <a:rPr lang="ja-JP" altLang="en-US" dirty="0" smtClean="0">
                  <a:solidFill>
                    <a:srgbClr val="FFFFFF"/>
                  </a:solidFill>
                  <a:sym typeface="Wingdings"/>
                </a:rPr>
                <a:t>宇宙論的な距離を飛来する</a:t>
              </a:r>
              <a:r>
                <a:rPr kumimoji="1" lang="ja-JP" altLang="en-US" dirty="0" smtClean="0">
                  <a:solidFill>
                    <a:srgbClr val="FFFFFF"/>
                  </a:solidFill>
                  <a:sym typeface="Wingdings"/>
                </a:rPr>
                <a:t>高エネルギーガンマ線</a:t>
              </a:r>
              <a:endParaRPr kumimoji="1" lang="ja-JP" altLang="en-US" dirty="0">
                <a:solidFill>
                  <a:srgbClr val="FFFFFF"/>
                </a:solidFill>
              </a:endParaRPr>
            </a:p>
          </p:txBody>
        </p:sp>
      </p:grpSp>
      <p:sp>
        <p:nvSpPr>
          <p:cNvPr id="23" name="四角形吹き出し 22"/>
          <p:cNvSpPr/>
          <p:nvPr/>
        </p:nvSpPr>
        <p:spPr>
          <a:xfrm>
            <a:off x="5273961" y="2843603"/>
            <a:ext cx="1415618" cy="3234734"/>
          </a:xfrm>
          <a:prstGeom prst="wedgeRectCallout">
            <a:avLst>
              <a:gd name="adj1" fmla="val -179626"/>
              <a:gd name="adj2" fmla="val -72952"/>
            </a:avLst>
          </a:prstGeom>
        </p:spPr>
        <p:style>
          <a:lnRef idx="1">
            <a:schemeClr val="accent1"/>
          </a:lnRef>
          <a:fillRef idx="3">
            <a:schemeClr val="accent1"/>
          </a:fillRef>
          <a:effectRef idx="2">
            <a:schemeClr val="accent1"/>
          </a:effectRef>
          <a:fontRef idx="minor">
            <a:schemeClr val="lt1"/>
          </a:fontRef>
        </p:style>
        <p:txBody>
          <a:bodyPr lIns="91427" tIns="45714" rIns="91427" bIns="45714" rtlCol="0" anchor="ctr"/>
          <a:lstStyle/>
          <a:p>
            <a:pPr algn="ctr"/>
            <a:endParaRPr lang="ja-JP" altLang="en-US" sz="4400" dirty="0" smtClean="0"/>
          </a:p>
        </p:txBody>
      </p:sp>
      <p:sp>
        <p:nvSpPr>
          <p:cNvPr id="14" name="テキスト ボックス 13"/>
          <p:cNvSpPr txBox="1"/>
          <p:nvPr/>
        </p:nvSpPr>
        <p:spPr>
          <a:xfrm>
            <a:off x="2796591" y="5346704"/>
            <a:ext cx="646331" cy="276999"/>
          </a:xfrm>
          <a:prstGeom prst="rect">
            <a:avLst/>
          </a:prstGeom>
          <a:noFill/>
        </p:spPr>
        <p:txBody>
          <a:bodyPr wrap="none" lIns="91427" tIns="45714" rIns="91427" bIns="45714" rtlCol="0">
            <a:spAutoFit/>
          </a:bodyPr>
          <a:lstStyle/>
          <a:p>
            <a:r>
              <a:rPr lang="ja-JP" altLang="en-US" sz="1200" dirty="0" smtClean="0"/>
              <a:t>上限値</a:t>
            </a:r>
            <a:endParaRPr lang="ja-JP" altLang="en-US" sz="1200" dirty="0"/>
          </a:p>
        </p:txBody>
      </p:sp>
      <p:grpSp>
        <p:nvGrpSpPr>
          <p:cNvPr id="3" name="図形グループ 15"/>
          <p:cNvGrpSpPr/>
          <p:nvPr/>
        </p:nvGrpSpPr>
        <p:grpSpPr>
          <a:xfrm>
            <a:off x="5295311" y="990599"/>
            <a:ext cx="4449051" cy="5088467"/>
            <a:chOff x="1915477" y="0"/>
            <a:chExt cx="7990523" cy="6725398"/>
          </a:xfrm>
        </p:grpSpPr>
        <p:pic>
          <p:nvPicPr>
            <p:cNvPr id="17" name="図 16"/>
            <p:cNvPicPr>
              <a:picLocks noChangeAspect="1"/>
            </p:cNvPicPr>
            <p:nvPr/>
          </p:nvPicPr>
          <p:blipFill>
            <a:blip r:embed="rId6"/>
            <a:stretch>
              <a:fillRect/>
            </a:stretch>
          </p:blipFill>
          <p:spPr>
            <a:xfrm>
              <a:off x="4525681" y="0"/>
              <a:ext cx="5380319" cy="6725398"/>
            </a:xfrm>
            <a:prstGeom prst="rect">
              <a:avLst/>
            </a:prstGeom>
          </p:spPr>
        </p:pic>
        <p:sp>
          <p:nvSpPr>
            <p:cNvPr id="18" name="テキスト ボックス 17"/>
            <p:cNvSpPr txBox="1"/>
            <p:nvPr/>
          </p:nvSpPr>
          <p:spPr>
            <a:xfrm>
              <a:off x="1915479" y="990601"/>
              <a:ext cx="2755422" cy="345768"/>
            </a:xfrm>
            <a:prstGeom prst="rect">
              <a:avLst/>
            </a:prstGeom>
            <a:noFill/>
          </p:spPr>
          <p:txBody>
            <a:bodyPr wrap="square" rtlCol="0">
              <a:spAutoFit/>
            </a:bodyPr>
            <a:lstStyle/>
            <a:p>
              <a:r>
                <a:rPr lang="en-US" altLang="ja-JP" sz="1100" dirty="0" err="1" smtClean="0"/>
                <a:t>z</a:t>
              </a:r>
              <a:r>
                <a:rPr lang="en-US" altLang="ja-JP" sz="1100" dirty="0" smtClean="0"/>
                <a:t> ~ 1000,  WMAP</a:t>
              </a:r>
              <a:endParaRPr lang="ja-JP" altLang="en-US" sz="1100" dirty="0"/>
            </a:p>
          </p:txBody>
        </p:sp>
        <p:sp>
          <p:nvSpPr>
            <p:cNvPr id="19" name="テキスト ボックス 18"/>
            <p:cNvSpPr txBox="1"/>
            <p:nvPr/>
          </p:nvSpPr>
          <p:spPr>
            <a:xfrm>
              <a:off x="1953637" y="2450068"/>
              <a:ext cx="2465960" cy="569501"/>
            </a:xfrm>
            <a:prstGeom prst="rect">
              <a:avLst/>
            </a:prstGeom>
            <a:noFill/>
          </p:spPr>
          <p:txBody>
            <a:bodyPr wrap="square" rtlCol="0">
              <a:spAutoFit/>
            </a:bodyPr>
            <a:lstStyle/>
            <a:p>
              <a:r>
                <a:rPr lang="en-US" altLang="ja-JP" sz="1100" dirty="0" err="1" smtClean="0"/>
                <a:t>z</a:t>
              </a:r>
              <a:r>
                <a:rPr lang="en-US" altLang="ja-JP" sz="1100" dirty="0" smtClean="0"/>
                <a:t> = 15~30, </a:t>
              </a:r>
            </a:p>
            <a:p>
              <a:r>
                <a:rPr lang="en-US" altLang="ja-JP" sz="1100" dirty="0" smtClean="0"/>
                <a:t>First star Pop-III </a:t>
              </a:r>
              <a:endParaRPr lang="ja-JP" altLang="en-US" sz="1100" dirty="0"/>
            </a:p>
          </p:txBody>
        </p:sp>
        <p:sp>
          <p:nvSpPr>
            <p:cNvPr id="20" name="テキスト ボックス 19"/>
            <p:cNvSpPr txBox="1"/>
            <p:nvPr/>
          </p:nvSpPr>
          <p:spPr>
            <a:xfrm>
              <a:off x="1937880" y="3809999"/>
              <a:ext cx="2733020" cy="345768"/>
            </a:xfrm>
            <a:prstGeom prst="rect">
              <a:avLst/>
            </a:prstGeom>
            <a:noFill/>
          </p:spPr>
          <p:txBody>
            <a:bodyPr wrap="square" rtlCol="0">
              <a:spAutoFit/>
            </a:bodyPr>
            <a:lstStyle/>
            <a:p>
              <a:r>
                <a:rPr lang="en-US" altLang="ja-JP" sz="1100" dirty="0" err="1" smtClean="0">
                  <a:solidFill>
                    <a:srgbClr val="000000"/>
                  </a:solidFill>
                </a:rPr>
                <a:t>z</a:t>
              </a:r>
              <a:r>
                <a:rPr lang="en-US" altLang="ja-JP" sz="1100" dirty="0" smtClean="0">
                  <a:solidFill>
                    <a:srgbClr val="000000"/>
                  </a:solidFill>
                </a:rPr>
                <a:t> = 6~15, </a:t>
              </a:r>
              <a:r>
                <a:rPr lang="en-US" altLang="ja-JP" sz="1100" dirty="0" err="1" smtClean="0">
                  <a:solidFill>
                    <a:srgbClr val="000000"/>
                  </a:solidFill>
                </a:rPr>
                <a:t>Reionization</a:t>
              </a:r>
              <a:endParaRPr lang="ja-JP" altLang="en-US" sz="1100" dirty="0">
                <a:solidFill>
                  <a:srgbClr val="000000"/>
                </a:solidFill>
              </a:endParaRPr>
            </a:p>
          </p:txBody>
        </p:sp>
        <p:sp>
          <p:nvSpPr>
            <p:cNvPr id="21" name="テキスト ボックス 20"/>
            <p:cNvSpPr txBox="1"/>
            <p:nvPr/>
          </p:nvSpPr>
          <p:spPr>
            <a:xfrm>
              <a:off x="1939719" y="5040868"/>
              <a:ext cx="2479873" cy="345768"/>
            </a:xfrm>
            <a:prstGeom prst="rect">
              <a:avLst/>
            </a:prstGeom>
            <a:noFill/>
          </p:spPr>
          <p:txBody>
            <a:bodyPr wrap="square" rtlCol="0">
              <a:spAutoFit/>
            </a:bodyPr>
            <a:lstStyle/>
            <a:p>
              <a:r>
                <a:rPr lang="en-US" altLang="ja-JP" sz="1100" dirty="0" err="1" smtClean="0">
                  <a:solidFill>
                    <a:srgbClr val="000000"/>
                  </a:solidFill>
                </a:rPr>
                <a:t>z</a:t>
              </a:r>
              <a:r>
                <a:rPr lang="en-US" altLang="ja-JP" sz="1100" dirty="0" smtClean="0">
                  <a:solidFill>
                    <a:srgbClr val="000000"/>
                  </a:solidFill>
                </a:rPr>
                <a:t> = 3,Galaxies</a:t>
              </a:r>
              <a:endParaRPr lang="ja-JP" altLang="en-US" sz="1100" dirty="0">
                <a:solidFill>
                  <a:srgbClr val="000000"/>
                </a:solidFill>
              </a:endParaRPr>
            </a:p>
          </p:txBody>
        </p:sp>
        <p:sp>
          <p:nvSpPr>
            <p:cNvPr id="22" name="テキスト ボックス 21"/>
            <p:cNvSpPr txBox="1"/>
            <p:nvPr/>
          </p:nvSpPr>
          <p:spPr>
            <a:xfrm>
              <a:off x="1915477" y="6107668"/>
              <a:ext cx="2504118" cy="345768"/>
            </a:xfrm>
            <a:prstGeom prst="rect">
              <a:avLst/>
            </a:prstGeom>
            <a:noFill/>
          </p:spPr>
          <p:txBody>
            <a:bodyPr wrap="square" rtlCol="0">
              <a:spAutoFit/>
            </a:bodyPr>
            <a:lstStyle/>
            <a:p>
              <a:r>
                <a:rPr lang="en-US" altLang="ja-JP" sz="1100" dirty="0" err="1" smtClean="0">
                  <a:solidFill>
                    <a:srgbClr val="000000"/>
                  </a:solidFill>
                </a:rPr>
                <a:t>z</a:t>
              </a:r>
              <a:r>
                <a:rPr lang="en-US" altLang="ja-JP" sz="1100" dirty="0" smtClean="0">
                  <a:solidFill>
                    <a:srgbClr val="000000"/>
                  </a:solidFill>
                </a:rPr>
                <a:t> = 0, Present</a:t>
              </a:r>
              <a:endParaRPr lang="ja-JP" altLang="en-US" sz="1100" dirty="0">
                <a:solidFill>
                  <a:srgbClr val="000000"/>
                </a:solidFill>
              </a:endParaRPr>
            </a:p>
          </p:txBody>
        </p:sp>
      </p:grpSp>
      <p:sp>
        <p:nvSpPr>
          <p:cNvPr id="24" name="テキスト ボックス 23"/>
          <p:cNvSpPr txBox="1"/>
          <p:nvPr/>
        </p:nvSpPr>
        <p:spPr>
          <a:xfrm>
            <a:off x="5469306" y="102654"/>
            <a:ext cx="4436693" cy="830985"/>
          </a:xfrm>
          <a:prstGeom prst="rect">
            <a:avLst/>
          </a:prstGeom>
          <a:noFill/>
        </p:spPr>
        <p:txBody>
          <a:bodyPr wrap="square" lIns="91427" tIns="45714" rIns="91427" bIns="45714" rtlCol="0">
            <a:spAutoFit/>
          </a:bodyPr>
          <a:lstStyle/>
          <a:p>
            <a:r>
              <a:rPr lang="en-US" altLang="ja-JP" sz="1600" dirty="0" smtClean="0"/>
              <a:t>Observations of High </a:t>
            </a:r>
            <a:r>
              <a:rPr lang="en-US" altLang="ja-JP" sz="1600" dirty="0" err="1" smtClean="0"/>
              <a:t>redshift</a:t>
            </a:r>
            <a:r>
              <a:rPr lang="en-US" altLang="ja-JP" sz="1600" dirty="0" smtClean="0"/>
              <a:t> </a:t>
            </a:r>
            <a:r>
              <a:rPr lang="en-US" altLang="ja-JP" sz="1600" dirty="0" err="1" smtClean="0"/>
              <a:t>AGNs</a:t>
            </a:r>
            <a:r>
              <a:rPr lang="en-US" altLang="ja-JP" sz="1600" dirty="0" smtClean="0"/>
              <a:t> and </a:t>
            </a:r>
            <a:r>
              <a:rPr lang="en-US" altLang="ja-JP" sz="1600" dirty="0" err="1" smtClean="0"/>
              <a:t>GRBs</a:t>
            </a:r>
            <a:r>
              <a:rPr lang="en-US" altLang="ja-JP" sz="1600" dirty="0" smtClean="0"/>
              <a:t> will allow us to study the star formation history.</a:t>
            </a:r>
          </a:p>
          <a:p>
            <a:r>
              <a:rPr lang="en-US" altLang="ja-JP" sz="1600" dirty="0" smtClean="0"/>
              <a:t>EBL represents integrated </a:t>
            </a:r>
            <a:r>
              <a:rPr lang="en-US" altLang="ja-JP" sz="1600" dirty="0" err="1" smtClean="0"/>
              <a:t>redshifted</a:t>
            </a:r>
            <a:r>
              <a:rPr lang="en-US" altLang="ja-JP" sz="1600" dirty="0" smtClean="0"/>
              <a:t> star light.</a:t>
            </a:r>
            <a:endParaRPr lang="ja-JP" altLang="en-US" sz="16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41794" name="Rectangle 2"/>
          <p:cNvSpPr>
            <a:spLocks noGrp="1" noChangeArrowheads="1"/>
          </p:cNvSpPr>
          <p:nvPr>
            <p:ph type="title"/>
          </p:nvPr>
        </p:nvSpPr>
        <p:spPr>
          <a:xfrm>
            <a:off x="350648" y="38106"/>
            <a:ext cx="9225159" cy="1270005"/>
          </a:xfrm>
          <a:solidFill>
            <a:srgbClr val="1F497D"/>
          </a:solidFill>
          <a:effectLst>
            <a:outerShdw blurRad="50800" dist="38100" dir="2700000">
              <a:srgbClr val="000000">
                <a:alpha val="43000"/>
              </a:srgbClr>
            </a:outerShdw>
          </a:effectLst>
        </p:spPr>
        <p:txBody>
          <a:bodyPr>
            <a:normAutofit fontScale="90000"/>
          </a:bodyPr>
          <a:lstStyle/>
          <a:p>
            <a:pPr eaLnBrk="1" hangingPunct="1"/>
            <a:r>
              <a:rPr lang="en-US" altLang="ja-JP" sz="2800" dirty="0" smtClean="0">
                <a:solidFill>
                  <a:srgbClr val="FFFFFF"/>
                </a:solidFill>
              </a:rPr>
              <a:t>Test for Lorentz Invariance </a:t>
            </a:r>
            <a:br>
              <a:rPr lang="en-US" altLang="ja-JP" sz="2800" dirty="0" smtClean="0">
                <a:solidFill>
                  <a:srgbClr val="FFFFFF"/>
                </a:solidFill>
              </a:rPr>
            </a:br>
            <a:r>
              <a:rPr lang="en-US" altLang="ja-JP" sz="2800" dirty="0" smtClean="0">
                <a:solidFill>
                  <a:srgbClr val="FFFFFF"/>
                </a:solidFill>
              </a:rPr>
              <a:t>Fast time variation of VHE gammas from AGN</a:t>
            </a:r>
            <a:br>
              <a:rPr lang="en-US" altLang="ja-JP" sz="2800" dirty="0" smtClean="0">
                <a:solidFill>
                  <a:srgbClr val="FFFFFF"/>
                </a:solidFill>
              </a:rPr>
            </a:br>
            <a:r>
              <a:rPr lang="en-US" altLang="ja-JP" sz="2800" dirty="0" smtClean="0">
                <a:solidFill>
                  <a:srgbClr val="FFFFFF"/>
                </a:solidFill>
              </a:rPr>
              <a:t>Mrk501 by MAGIC, PKS 2155 by HESS</a:t>
            </a:r>
          </a:p>
        </p:txBody>
      </p:sp>
      <p:sp>
        <p:nvSpPr>
          <p:cNvPr id="35843" name="Text Box 9"/>
          <p:cNvSpPr txBox="1">
            <a:spLocks noChangeArrowheads="1"/>
          </p:cNvSpPr>
          <p:nvPr/>
        </p:nvSpPr>
        <p:spPr bwMode="auto">
          <a:xfrm>
            <a:off x="503641" y="1409711"/>
            <a:ext cx="3648552" cy="928382"/>
          </a:xfrm>
          <a:prstGeom prst="rect">
            <a:avLst/>
          </a:prstGeom>
          <a:solidFill>
            <a:schemeClr val="bg2">
              <a:alpha val="67058"/>
            </a:schemeClr>
          </a:solidFill>
          <a:ln w="9525">
            <a:noFill/>
            <a:miter lim="800000"/>
            <a:headEnd/>
            <a:tailEnd/>
          </a:ln>
          <a:effectLst>
            <a:outerShdw blurRad="50800" dist="38100" dir="2700000" algn="tl" rotWithShape="0">
              <a:srgbClr val="000000">
                <a:alpha val="43000"/>
              </a:srgbClr>
            </a:outerShdw>
          </a:effectLst>
        </p:spPr>
        <p:txBody>
          <a:bodyPr wrap="none" lIns="91377" tIns="45690" rIns="91377" bIns="45690">
            <a:prstTxWarp prst="textNoShape">
              <a:avLst/>
            </a:prstTxWarp>
            <a:spAutoFit/>
          </a:bodyPr>
          <a:lstStyle/>
          <a:p>
            <a:r>
              <a:rPr lang="en-US" altLang="ja-JP" dirty="0"/>
              <a:t>Mrk501(z=0.03) MAGIC observation</a:t>
            </a:r>
          </a:p>
          <a:p>
            <a:endParaRPr lang="en-US" altLang="ja-JP" dirty="0"/>
          </a:p>
          <a:p>
            <a:r>
              <a:rPr lang="en-US" altLang="ja-JP" dirty="0"/>
              <a:t>M</a:t>
            </a:r>
            <a:r>
              <a:rPr lang="en-US" altLang="ja-JP" baseline="-25000" dirty="0"/>
              <a:t>QG1</a:t>
            </a:r>
            <a:r>
              <a:rPr lang="en-US" altLang="ja-JP" dirty="0"/>
              <a:t> &gt; 0.26 </a:t>
            </a:r>
            <a:r>
              <a:rPr lang="en-US" altLang="ja-JP" dirty="0" err="1"/>
              <a:t>x</a:t>
            </a:r>
            <a:r>
              <a:rPr lang="en-US" altLang="ja-JP" dirty="0"/>
              <a:t> 10</a:t>
            </a:r>
            <a:r>
              <a:rPr lang="en-US" altLang="ja-JP" baseline="30000" dirty="0"/>
              <a:t>18</a:t>
            </a:r>
            <a:r>
              <a:rPr lang="en-US" altLang="ja-JP" dirty="0"/>
              <a:t>GeV</a:t>
            </a:r>
          </a:p>
        </p:txBody>
      </p:sp>
      <p:grpSp>
        <p:nvGrpSpPr>
          <p:cNvPr id="2" name="グループ化 18"/>
          <p:cNvGrpSpPr>
            <a:grpSpLocks/>
          </p:cNvGrpSpPr>
          <p:nvPr/>
        </p:nvGrpSpPr>
        <p:grpSpPr bwMode="auto">
          <a:xfrm>
            <a:off x="118669" y="2428880"/>
            <a:ext cx="4215209" cy="4286250"/>
            <a:chOff x="34925" y="2670517"/>
            <a:chExt cx="3320151" cy="3643050"/>
          </a:xfrm>
        </p:grpSpPr>
        <p:pic>
          <p:nvPicPr>
            <p:cNvPr id="35848" name="Picture 5"/>
            <p:cNvPicPr>
              <a:picLocks noChangeAspect="1" noChangeArrowheads="1"/>
            </p:cNvPicPr>
            <p:nvPr/>
          </p:nvPicPr>
          <p:blipFill>
            <a:blip r:embed="rId2"/>
            <a:srcRect t="24890"/>
            <a:stretch>
              <a:fillRect/>
            </a:stretch>
          </p:blipFill>
          <p:spPr bwMode="auto">
            <a:xfrm>
              <a:off x="34925" y="2670517"/>
              <a:ext cx="3320151" cy="3643050"/>
            </a:xfrm>
            <a:prstGeom prst="rect">
              <a:avLst/>
            </a:prstGeom>
            <a:noFill/>
            <a:ln w="9525">
              <a:noFill/>
              <a:miter lim="800000"/>
              <a:headEnd/>
              <a:tailEnd/>
            </a:ln>
            <a:effectLst>
              <a:outerShdw blurRad="50800" dist="38100" dir="2700000">
                <a:srgbClr val="000000">
                  <a:alpha val="43000"/>
                </a:srgbClr>
              </a:outerShdw>
            </a:effectLst>
          </p:spPr>
        </p:pic>
        <p:sp>
          <p:nvSpPr>
            <p:cNvPr id="35849" name="テキスト ボックス 15"/>
            <p:cNvSpPr txBox="1">
              <a:spLocks noChangeArrowheads="1"/>
            </p:cNvSpPr>
            <p:nvPr/>
          </p:nvSpPr>
          <p:spPr bwMode="auto">
            <a:xfrm>
              <a:off x="481634" y="2876132"/>
              <a:ext cx="1064642" cy="313910"/>
            </a:xfrm>
            <a:prstGeom prst="rect">
              <a:avLst/>
            </a:prstGeom>
            <a:solidFill>
              <a:schemeClr val="bg2"/>
            </a:solidFill>
            <a:ln w="9525">
              <a:noFill/>
              <a:miter lim="800000"/>
              <a:headEnd/>
              <a:tailEnd/>
            </a:ln>
          </p:spPr>
          <p:txBody>
            <a:bodyPr wrap="none">
              <a:prstTxWarp prst="textNoShape">
                <a:avLst/>
              </a:prstTxWarp>
              <a:spAutoFit/>
            </a:bodyPr>
            <a:lstStyle/>
            <a:p>
              <a:r>
                <a:rPr lang="en-US" altLang="ja-JP" dirty="0">
                  <a:solidFill>
                    <a:schemeClr val="accent2"/>
                  </a:solidFill>
                </a:rPr>
                <a:t>250-600GeV</a:t>
              </a:r>
              <a:endParaRPr lang="ja-JP" altLang="en-US" dirty="0">
                <a:solidFill>
                  <a:schemeClr val="accent2"/>
                </a:solidFill>
              </a:endParaRPr>
            </a:p>
          </p:txBody>
        </p:sp>
        <p:sp>
          <p:nvSpPr>
            <p:cNvPr id="35850" name="テキスト ボックス 16"/>
            <p:cNvSpPr txBox="1">
              <a:spLocks noChangeArrowheads="1"/>
            </p:cNvSpPr>
            <p:nvPr/>
          </p:nvSpPr>
          <p:spPr bwMode="auto">
            <a:xfrm>
              <a:off x="463521" y="4048602"/>
              <a:ext cx="1155551" cy="313910"/>
            </a:xfrm>
            <a:prstGeom prst="rect">
              <a:avLst/>
            </a:prstGeom>
            <a:solidFill>
              <a:schemeClr val="bg2"/>
            </a:solidFill>
            <a:ln w="9525">
              <a:noFill/>
              <a:miter lim="800000"/>
              <a:headEnd/>
              <a:tailEnd/>
            </a:ln>
          </p:spPr>
          <p:txBody>
            <a:bodyPr wrap="none">
              <a:prstTxWarp prst="textNoShape">
                <a:avLst/>
              </a:prstTxWarp>
              <a:spAutoFit/>
            </a:bodyPr>
            <a:lstStyle/>
            <a:p>
              <a:r>
                <a:rPr lang="en-US" altLang="ja-JP" dirty="0">
                  <a:solidFill>
                    <a:schemeClr val="accent2"/>
                  </a:solidFill>
                </a:rPr>
                <a:t>600-1200GeV</a:t>
              </a:r>
              <a:endParaRPr lang="ja-JP" altLang="en-US" dirty="0">
                <a:solidFill>
                  <a:schemeClr val="accent2"/>
                </a:solidFill>
              </a:endParaRPr>
            </a:p>
          </p:txBody>
        </p:sp>
        <p:sp>
          <p:nvSpPr>
            <p:cNvPr id="35851" name="テキスト ボックス 17"/>
            <p:cNvSpPr txBox="1">
              <a:spLocks noChangeArrowheads="1"/>
            </p:cNvSpPr>
            <p:nvPr/>
          </p:nvSpPr>
          <p:spPr bwMode="auto">
            <a:xfrm>
              <a:off x="477730" y="5279143"/>
              <a:ext cx="913128" cy="313910"/>
            </a:xfrm>
            <a:prstGeom prst="rect">
              <a:avLst/>
            </a:prstGeom>
            <a:solidFill>
              <a:schemeClr val="bg2"/>
            </a:solidFill>
            <a:ln w="9525">
              <a:noFill/>
              <a:miter lim="800000"/>
              <a:headEnd/>
              <a:tailEnd/>
            </a:ln>
          </p:spPr>
          <p:txBody>
            <a:bodyPr wrap="none">
              <a:prstTxWarp prst="textNoShape">
                <a:avLst/>
              </a:prstTxWarp>
              <a:spAutoFit/>
            </a:bodyPr>
            <a:lstStyle/>
            <a:p>
              <a:r>
                <a:rPr lang="en-US" altLang="ja-JP" dirty="0">
                  <a:solidFill>
                    <a:schemeClr val="accent2"/>
                  </a:solidFill>
                </a:rPr>
                <a:t>&gt;1200GeV</a:t>
              </a:r>
              <a:endParaRPr lang="ja-JP" altLang="en-US" dirty="0">
                <a:solidFill>
                  <a:schemeClr val="accent2"/>
                </a:solidFill>
              </a:endParaRPr>
            </a:p>
          </p:txBody>
        </p:sp>
      </p:grpSp>
      <p:pic>
        <p:nvPicPr>
          <p:cNvPr id="35845" name="Picture 3"/>
          <p:cNvPicPr>
            <a:picLocks noChangeAspect="1" noChangeArrowheads="1"/>
          </p:cNvPicPr>
          <p:nvPr/>
        </p:nvPicPr>
        <p:blipFill>
          <a:blip r:embed="rId3"/>
          <a:srcRect/>
          <a:stretch>
            <a:fillRect/>
          </a:stretch>
        </p:blipFill>
        <p:spPr bwMode="auto">
          <a:xfrm>
            <a:off x="4726807" y="2568601"/>
            <a:ext cx="4896247" cy="3000375"/>
          </a:xfrm>
          <a:prstGeom prst="rect">
            <a:avLst/>
          </a:prstGeom>
          <a:noFill/>
          <a:ln w="9525">
            <a:noFill/>
            <a:miter lim="800000"/>
            <a:headEnd/>
            <a:tailEnd/>
          </a:ln>
          <a:effectLst>
            <a:outerShdw blurRad="50800" dist="38100" dir="2700000">
              <a:srgbClr val="000000">
                <a:alpha val="43000"/>
              </a:srgbClr>
            </a:outerShdw>
          </a:effectLst>
        </p:spPr>
      </p:pic>
      <p:sp>
        <p:nvSpPr>
          <p:cNvPr id="35846" name="Text Box 9"/>
          <p:cNvSpPr txBox="1">
            <a:spLocks noChangeArrowheads="1"/>
          </p:cNvSpPr>
          <p:nvPr/>
        </p:nvSpPr>
        <p:spPr bwMode="auto">
          <a:xfrm>
            <a:off x="5453480" y="1409711"/>
            <a:ext cx="3707164" cy="928382"/>
          </a:xfrm>
          <a:prstGeom prst="rect">
            <a:avLst/>
          </a:prstGeom>
          <a:solidFill>
            <a:schemeClr val="bg2">
              <a:alpha val="67058"/>
            </a:schemeClr>
          </a:solidFill>
          <a:ln w="9525">
            <a:noFill/>
            <a:miter lim="800000"/>
            <a:headEnd/>
            <a:tailEnd/>
          </a:ln>
          <a:effectLst>
            <a:outerShdw blurRad="50800" dist="38100" dir="2700000" algn="tl" rotWithShape="0">
              <a:srgbClr val="000000">
                <a:alpha val="43000"/>
              </a:srgbClr>
            </a:outerShdw>
          </a:effectLst>
        </p:spPr>
        <p:txBody>
          <a:bodyPr wrap="none" lIns="91377" tIns="45690" rIns="91377" bIns="45690">
            <a:prstTxWarp prst="textNoShape">
              <a:avLst/>
            </a:prstTxWarp>
            <a:spAutoFit/>
          </a:bodyPr>
          <a:lstStyle/>
          <a:p>
            <a:r>
              <a:rPr lang="en-US" altLang="ja-JP" dirty="0"/>
              <a:t>PKS2155(z=0.116)  HESS observation</a:t>
            </a:r>
          </a:p>
          <a:p>
            <a:endParaRPr lang="en-US" altLang="ja-JP" dirty="0"/>
          </a:p>
          <a:p>
            <a:r>
              <a:rPr lang="en-US" altLang="ja-JP" dirty="0"/>
              <a:t>M</a:t>
            </a:r>
            <a:r>
              <a:rPr lang="en-US" altLang="ja-JP" baseline="-25000" dirty="0"/>
              <a:t>QG1</a:t>
            </a:r>
            <a:r>
              <a:rPr lang="en-US" altLang="ja-JP" dirty="0"/>
              <a:t> &gt; 0.72 </a:t>
            </a:r>
            <a:r>
              <a:rPr lang="en-US" altLang="ja-JP" dirty="0" err="1"/>
              <a:t>x</a:t>
            </a:r>
            <a:r>
              <a:rPr lang="en-US" altLang="ja-JP" dirty="0"/>
              <a:t> 10</a:t>
            </a:r>
            <a:r>
              <a:rPr lang="en-US" altLang="ja-JP" baseline="30000" dirty="0"/>
              <a:t>18</a:t>
            </a:r>
            <a:r>
              <a:rPr lang="en-US" altLang="ja-JP" dirty="0"/>
              <a:t>GeV</a:t>
            </a:r>
          </a:p>
        </p:txBody>
      </p:sp>
      <p:sp>
        <p:nvSpPr>
          <p:cNvPr id="35847" name="テキスト ボックス 15"/>
          <p:cNvSpPr txBox="1">
            <a:spLocks noChangeArrowheads="1"/>
          </p:cNvSpPr>
          <p:nvPr/>
        </p:nvSpPr>
        <p:spPr bwMode="auto">
          <a:xfrm>
            <a:off x="4648202" y="5830693"/>
            <a:ext cx="4628254" cy="649290"/>
          </a:xfrm>
          <a:prstGeom prst="rect">
            <a:avLst/>
          </a:prstGeom>
          <a:solidFill>
            <a:schemeClr val="bg2"/>
          </a:solidFill>
          <a:ln w="9525">
            <a:noFill/>
            <a:miter lim="800000"/>
            <a:headEnd/>
            <a:tailEnd/>
          </a:ln>
          <a:effectLst>
            <a:outerShdw blurRad="50800" dist="38100" dir="2700000" algn="tl" rotWithShape="0">
              <a:srgbClr val="000000">
                <a:alpha val="43000"/>
              </a:srgbClr>
            </a:outerShdw>
          </a:effectLst>
        </p:spPr>
        <p:txBody>
          <a:bodyPr wrap="none" lIns="91377" tIns="45690" rIns="91377" bIns="45690">
            <a:prstTxWarp prst="textNoShape">
              <a:avLst/>
            </a:prstTxWarp>
            <a:spAutoFit/>
          </a:bodyPr>
          <a:lstStyle/>
          <a:p>
            <a:r>
              <a:rPr lang="en-US" altLang="ja-JP" dirty="0"/>
              <a:t>With CTA, we can have ~10sec time resolution</a:t>
            </a:r>
          </a:p>
          <a:p>
            <a:r>
              <a:rPr lang="en-US" altLang="ja-JP" dirty="0"/>
              <a:t>for the fast variation</a:t>
            </a:r>
            <a:endParaRPr lang="ja-JP" altLang="en-US"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4" descr="cta_aspera_image"/>
          <p:cNvPicPr>
            <a:picLocks noChangeAspect="1" noChangeArrowheads="1"/>
          </p:cNvPicPr>
          <p:nvPr/>
        </p:nvPicPr>
        <p:blipFill>
          <a:blip r:embed="rId2">
            <a:lum/>
          </a:blip>
          <a:srcRect l="2657" t="44291" r="5758"/>
          <a:stretch>
            <a:fillRect/>
          </a:stretch>
        </p:blipFill>
        <p:spPr bwMode="auto">
          <a:xfrm>
            <a:off x="118257" y="4341683"/>
            <a:ext cx="6067236" cy="2410445"/>
          </a:xfrm>
          <a:prstGeom prst="rect">
            <a:avLst/>
          </a:prstGeom>
          <a:noFill/>
          <a:ln w="9525">
            <a:noFill/>
            <a:miter lim="800000"/>
            <a:headEnd/>
            <a:tailEnd/>
          </a:ln>
          <a:effectLst>
            <a:outerShdw blurRad="127000" dist="76200" dir="2700000">
              <a:srgbClr val="000000">
                <a:alpha val="43000"/>
              </a:srgbClr>
            </a:outerShdw>
          </a:effectLst>
        </p:spPr>
      </p:pic>
      <p:sp>
        <p:nvSpPr>
          <p:cNvPr id="16" name="テキスト ボックス 15"/>
          <p:cNvSpPr txBox="1"/>
          <p:nvPr/>
        </p:nvSpPr>
        <p:spPr>
          <a:xfrm>
            <a:off x="62686" y="1750254"/>
            <a:ext cx="6134976" cy="984869"/>
          </a:xfrm>
          <a:prstGeom prst="rect">
            <a:avLst/>
          </a:prstGeom>
          <a:solidFill>
            <a:schemeClr val="tx2"/>
          </a:solidFill>
          <a:ln w="38100">
            <a:solidFill>
              <a:schemeClr val="tx2"/>
            </a:solidFill>
          </a:ln>
          <a:effectLst>
            <a:outerShdw blurRad="50800" dist="38100" dir="2700000">
              <a:srgbClr val="000000">
                <a:alpha val="43000"/>
              </a:srgbClr>
            </a:outerShdw>
          </a:effectLst>
        </p:spPr>
        <p:txBody>
          <a:bodyPr wrap="none" lIns="91422" tIns="45712" rIns="91422" bIns="45712" rtlCol="0">
            <a:spAutoFit/>
          </a:bodyPr>
          <a:lstStyle/>
          <a:p>
            <a:r>
              <a:rPr lang="en-US" altLang="ja-JP" sz="2900" b="1" dirty="0" smtClean="0">
                <a:solidFill>
                  <a:srgbClr val="FFFFFF"/>
                </a:solidFill>
                <a:latin typeface="Helvetica"/>
                <a:ea typeface="ＭＳ ゴシック"/>
                <a:cs typeface="Helvetica"/>
              </a:rPr>
              <a:t>Cherenkov Telescope Array</a:t>
            </a:r>
          </a:p>
          <a:p>
            <a:r>
              <a:rPr lang="ja-JP" altLang="en-US" sz="2900" b="1" dirty="0" smtClean="0">
                <a:solidFill>
                  <a:srgbClr val="FFFFFF"/>
                </a:solidFill>
                <a:latin typeface="Helvetica"/>
                <a:ea typeface="ＭＳ ゴシック"/>
                <a:cs typeface="Helvetica"/>
              </a:rPr>
              <a:t>超高エネルギー宇宙ガンマ線の研究</a:t>
            </a:r>
            <a:endParaRPr lang="en-US" altLang="ja-JP" sz="2900" b="1" dirty="0" smtClean="0">
              <a:solidFill>
                <a:srgbClr val="FFFFFF"/>
              </a:solidFill>
              <a:latin typeface="Helvetica"/>
              <a:ea typeface="ＭＳ ゴシック"/>
              <a:cs typeface="Helvetica"/>
            </a:endParaRPr>
          </a:p>
        </p:txBody>
      </p:sp>
      <p:sp>
        <p:nvSpPr>
          <p:cNvPr id="17" name="テキスト ボックス 16"/>
          <p:cNvSpPr txBox="1"/>
          <p:nvPr/>
        </p:nvSpPr>
        <p:spPr>
          <a:xfrm>
            <a:off x="143657" y="2354409"/>
            <a:ext cx="247521" cy="307777"/>
          </a:xfrm>
          <a:prstGeom prst="rect">
            <a:avLst/>
          </a:prstGeom>
          <a:noFill/>
        </p:spPr>
        <p:txBody>
          <a:bodyPr wrap="none" lIns="91422" tIns="45712" rIns="91422" bIns="45712" rtlCol="0">
            <a:spAutoFit/>
          </a:bodyPr>
          <a:lstStyle/>
          <a:p>
            <a:pPr>
              <a:buFont typeface="Arial"/>
              <a:buChar char="•"/>
            </a:pPr>
            <a:endParaRPr lang="en-US" altLang="ja-JP" sz="1400" dirty="0" smtClean="0"/>
          </a:p>
        </p:txBody>
      </p:sp>
      <p:sp>
        <p:nvSpPr>
          <p:cNvPr id="24" name="角丸四角形 23"/>
          <p:cNvSpPr/>
          <p:nvPr/>
        </p:nvSpPr>
        <p:spPr>
          <a:xfrm>
            <a:off x="143651" y="2676596"/>
            <a:ext cx="5509804" cy="1605198"/>
          </a:xfrm>
          <a:prstGeom prst="roundRect">
            <a:avLst/>
          </a:prstGeom>
          <a:noFill/>
          <a:ln w="50800">
            <a:noFill/>
          </a:ln>
          <a:effectLst/>
        </p:spPr>
        <p:style>
          <a:lnRef idx="1">
            <a:schemeClr val="accent1"/>
          </a:lnRef>
          <a:fillRef idx="3">
            <a:schemeClr val="accent1"/>
          </a:fillRef>
          <a:effectRef idx="2">
            <a:schemeClr val="accent1"/>
          </a:effectRef>
          <a:fontRef idx="minor">
            <a:schemeClr val="lt1"/>
          </a:fontRef>
        </p:style>
        <p:txBody>
          <a:bodyPr lIns="91422" tIns="45712" rIns="91422" bIns="45712" rtlCol="0" anchor="ctr"/>
          <a:lstStyle/>
          <a:p>
            <a:endParaRPr lang="en-US" altLang="ja-JP" sz="1200" dirty="0" smtClean="0">
              <a:solidFill>
                <a:schemeClr val="tx1"/>
              </a:solidFill>
            </a:endParaRPr>
          </a:p>
          <a:p>
            <a:pPr>
              <a:buFont typeface="Arial"/>
              <a:buChar char="•"/>
            </a:pPr>
            <a:r>
              <a:rPr lang="ja-JP" altLang="en-US" dirty="0" smtClean="0">
                <a:solidFill>
                  <a:schemeClr val="tx1"/>
                </a:solidFill>
              </a:rPr>
              <a:t>宇宙線の起源</a:t>
            </a:r>
            <a:endParaRPr lang="en-US" altLang="ja-JP" dirty="0" smtClean="0">
              <a:solidFill>
                <a:schemeClr val="tx1"/>
              </a:solidFill>
            </a:endParaRPr>
          </a:p>
          <a:p>
            <a:pPr>
              <a:buFont typeface="Arial"/>
              <a:buChar char="•"/>
            </a:pPr>
            <a:r>
              <a:rPr lang="ja-JP" altLang="en-US" dirty="0" smtClean="0">
                <a:solidFill>
                  <a:schemeClr val="tx1"/>
                </a:solidFill>
              </a:rPr>
              <a:t>銀河系内、系外の高エネルギー天体の研究</a:t>
            </a:r>
            <a:endParaRPr lang="en-US" altLang="ja-JP" dirty="0" smtClean="0">
              <a:solidFill>
                <a:schemeClr val="tx1"/>
              </a:solidFill>
            </a:endParaRPr>
          </a:p>
          <a:p>
            <a:pPr>
              <a:buFont typeface="Arial"/>
              <a:buChar char="•"/>
            </a:pPr>
            <a:r>
              <a:rPr lang="ja-JP" altLang="en-US" dirty="0" smtClean="0">
                <a:solidFill>
                  <a:schemeClr val="tx1"/>
                </a:solidFill>
              </a:rPr>
              <a:t>赤外・可視背景放射（宇宙の星形成史）の研究</a:t>
            </a:r>
            <a:endParaRPr lang="en-US" altLang="ja-JP" dirty="0" smtClean="0">
              <a:solidFill>
                <a:schemeClr val="tx1"/>
              </a:solidFill>
            </a:endParaRPr>
          </a:p>
          <a:p>
            <a:pPr>
              <a:buFont typeface="Arial"/>
              <a:buChar char="•"/>
            </a:pPr>
            <a:r>
              <a:rPr lang="ja-JP" altLang="en-US" dirty="0" smtClean="0">
                <a:solidFill>
                  <a:srgbClr val="1F497D"/>
                </a:solidFill>
              </a:rPr>
              <a:t>暗黒物質対消滅からのガンマ線の探索</a:t>
            </a:r>
            <a:endParaRPr lang="en-US" altLang="ja-JP" dirty="0" smtClean="0">
              <a:solidFill>
                <a:srgbClr val="1F497D"/>
              </a:solidFill>
            </a:endParaRPr>
          </a:p>
          <a:p>
            <a:pPr>
              <a:buFont typeface="Arial"/>
              <a:buChar char="•"/>
            </a:pPr>
            <a:r>
              <a:rPr lang="ja-JP" altLang="en-US" dirty="0" smtClean="0">
                <a:solidFill>
                  <a:srgbClr val="1F497D"/>
                </a:solidFill>
              </a:rPr>
              <a:t>相対論（量子重力理論）の高精度検証</a:t>
            </a:r>
            <a:endParaRPr lang="en-US" altLang="ja-JP" dirty="0" smtClean="0">
              <a:solidFill>
                <a:srgbClr val="1F497D"/>
              </a:solidFill>
            </a:endParaRPr>
          </a:p>
        </p:txBody>
      </p:sp>
      <p:grpSp>
        <p:nvGrpSpPr>
          <p:cNvPr id="38" name="図形グループ 37"/>
          <p:cNvGrpSpPr/>
          <p:nvPr/>
        </p:nvGrpSpPr>
        <p:grpSpPr>
          <a:xfrm>
            <a:off x="-13752" y="0"/>
            <a:ext cx="9919759" cy="1664732"/>
            <a:chOff x="-12700" y="0"/>
            <a:chExt cx="9156700" cy="1664732"/>
          </a:xfrm>
        </p:grpSpPr>
        <p:sp>
          <p:nvSpPr>
            <p:cNvPr id="11" name="正方形/長方形 10"/>
            <p:cNvSpPr/>
            <p:nvPr/>
          </p:nvSpPr>
          <p:spPr>
            <a:xfrm>
              <a:off x="0" y="0"/>
              <a:ext cx="9144000" cy="1651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7" name="図 36"/>
            <p:cNvPicPr>
              <a:picLocks noChangeAspect="1"/>
            </p:cNvPicPr>
            <p:nvPr/>
          </p:nvPicPr>
          <p:blipFill>
            <a:blip r:embed="rId3"/>
            <a:stretch>
              <a:fillRect/>
            </a:stretch>
          </p:blipFill>
          <p:spPr>
            <a:xfrm>
              <a:off x="3921380" y="72733"/>
              <a:ext cx="1574887" cy="1578267"/>
            </a:xfrm>
            <a:prstGeom prst="rect">
              <a:avLst/>
            </a:prstGeom>
          </p:spPr>
        </p:pic>
        <p:grpSp>
          <p:nvGrpSpPr>
            <p:cNvPr id="2" name="図形グループ 4"/>
            <p:cNvGrpSpPr/>
            <p:nvPr/>
          </p:nvGrpSpPr>
          <p:grpSpPr>
            <a:xfrm>
              <a:off x="-12700" y="0"/>
              <a:ext cx="9156700" cy="1651000"/>
              <a:chOff x="-12700" y="2154526"/>
              <a:chExt cx="7563445" cy="1299866"/>
            </a:xfrm>
          </p:grpSpPr>
          <p:pic>
            <p:nvPicPr>
              <p:cNvPr id="6" name="Picture 4" descr="hypernova"/>
              <p:cNvPicPr>
                <a:picLocks noChangeAspect="1" noChangeArrowheads="1"/>
              </p:cNvPicPr>
              <p:nvPr/>
            </p:nvPicPr>
            <p:blipFill>
              <a:blip r:embed="rId4"/>
              <a:srcRect/>
              <a:stretch>
                <a:fillRect/>
              </a:stretch>
            </p:blipFill>
            <p:spPr bwMode="auto">
              <a:xfrm>
                <a:off x="6055125" y="2154526"/>
                <a:ext cx="1495620" cy="1299866"/>
              </a:xfrm>
              <a:prstGeom prst="rect">
                <a:avLst/>
              </a:prstGeom>
              <a:noFill/>
              <a:ln w="9525">
                <a:noFill/>
                <a:miter lim="800000"/>
                <a:headEnd/>
                <a:tailEnd/>
              </a:ln>
            </p:spPr>
          </p:pic>
          <p:pic>
            <p:nvPicPr>
              <p:cNvPr id="7" name="図 6"/>
              <p:cNvPicPr>
                <a:picLocks noChangeAspect="1"/>
              </p:cNvPicPr>
              <p:nvPr/>
            </p:nvPicPr>
            <p:blipFill>
              <a:blip r:embed="rId5"/>
              <a:srcRect r="10441"/>
              <a:stretch>
                <a:fillRect/>
              </a:stretch>
            </p:blipFill>
            <p:spPr>
              <a:xfrm>
                <a:off x="4558694" y="2154526"/>
                <a:ext cx="1564685" cy="1299866"/>
              </a:xfrm>
              <a:prstGeom prst="rect">
                <a:avLst/>
              </a:prstGeom>
            </p:spPr>
          </p:pic>
          <p:pic>
            <p:nvPicPr>
              <p:cNvPr id="8" name="Picture 22"/>
              <p:cNvPicPr>
                <a:picLocks noChangeAspect="1" noChangeArrowheads="1"/>
              </p:cNvPicPr>
              <p:nvPr/>
            </p:nvPicPr>
            <p:blipFill>
              <a:blip r:embed="rId6"/>
              <a:srcRect/>
              <a:stretch>
                <a:fillRect/>
              </a:stretch>
            </p:blipFill>
            <p:spPr bwMode="auto">
              <a:xfrm>
                <a:off x="1508299" y="2223006"/>
                <a:ext cx="1667868" cy="1231386"/>
              </a:xfrm>
              <a:prstGeom prst="rect">
                <a:avLst/>
              </a:prstGeom>
              <a:noFill/>
              <a:ln w="15875">
                <a:noFill/>
                <a:miter lim="800000"/>
                <a:headEnd/>
                <a:tailEnd/>
              </a:ln>
            </p:spPr>
          </p:pic>
          <p:pic>
            <p:nvPicPr>
              <p:cNvPr id="9" name="Picture 9"/>
              <p:cNvPicPr>
                <a:picLocks noChangeAspect="1" noChangeArrowheads="1"/>
              </p:cNvPicPr>
              <p:nvPr/>
            </p:nvPicPr>
            <p:blipFill>
              <a:blip r:embed="rId7"/>
              <a:srcRect l="7561" t="5513" r="14175" b="15750"/>
              <a:stretch>
                <a:fillRect/>
              </a:stretch>
            </p:blipFill>
            <p:spPr bwMode="auto">
              <a:xfrm>
                <a:off x="-12700" y="2223006"/>
                <a:ext cx="1640174" cy="1231386"/>
              </a:xfrm>
              <a:prstGeom prst="rect">
                <a:avLst/>
              </a:prstGeom>
              <a:noFill/>
              <a:ln w="9525">
                <a:noFill/>
                <a:miter lim="800000"/>
                <a:headEnd/>
                <a:tailEnd/>
              </a:ln>
              <a:effectLst/>
            </p:spPr>
          </p:pic>
        </p:grpSp>
        <p:sp>
          <p:nvSpPr>
            <p:cNvPr id="19" name="テキスト ボックス 18"/>
            <p:cNvSpPr txBox="1"/>
            <p:nvPr/>
          </p:nvSpPr>
          <p:spPr>
            <a:xfrm>
              <a:off x="409455" y="1295400"/>
              <a:ext cx="1235841" cy="369332"/>
            </a:xfrm>
            <a:prstGeom prst="rect">
              <a:avLst/>
            </a:prstGeom>
            <a:noFill/>
          </p:spPr>
          <p:txBody>
            <a:bodyPr wrap="none" rtlCol="0">
              <a:spAutoFit/>
            </a:bodyPr>
            <a:lstStyle/>
            <a:p>
              <a:r>
                <a:rPr lang="ja-JP" altLang="en-US" dirty="0" smtClean="0">
                  <a:solidFill>
                    <a:schemeClr val="accent5">
                      <a:lumMod val="20000"/>
                      <a:lumOff val="80000"/>
                    </a:schemeClr>
                  </a:solidFill>
                </a:rPr>
                <a:t>超新星残骸</a:t>
              </a:r>
              <a:endParaRPr kumimoji="1" lang="ja-JP" altLang="en-US" dirty="0">
                <a:solidFill>
                  <a:schemeClr val="accent5">
                    <a:lumMod val="20000"/>
                    <a:lumOff val="80000"/>
                  </a:schemeClr>
                </a:solidFill>
              </a:endParaRPr>
            </a:p>
          </p:txBody>
        </p:sp>
        <p:sp>
          <p:nvSpPr>
            <p:cNvPr id="20" name="テキスト ボックス 19"/>
            <p:cNvSpPr txBox="1"/>
            <p:nvPr/>
          </p:nvSpPr>
          <p:spPr>
            <a:xfrm>
              <a:off x="5838523" y="1281668"/>
              <a:ext cx="1235841" cy="369332"/>
            </a:xfrm>
            <a:prstGeom prst="rect">
              <a:avLst/>
            </a:prstGeom>
            <a:noFill/>
          </p:spPr>
          <p:txBody>
            <a:bodyPr wrap="none" rtlCol="0">
              <a:spAutoFit/>
            </a:bodyPr>
            <a:lstStyle/>
            <a:p>
              <a:r>
                <a:rPr lang="ja-JP" altLang="en-US" dirty="0" smtClean="0">
                  <a:solidFill>
                    <a:schemeClr val="accent5">
                      <a:lumMod val="20000"/>
                      <a:lumOff val="80000"/>
                    </a:schemeClr>
                  </a:solidFill>
                </a:rPr>
                <a:t>活動銀河核</a:t>
              </a:r>
              <a:endParaRPr kumimoji="1" lang="ja-JP" altLang="en-US" dirty="0">
                <a:solidFill>
                  <a:schemeClr val="accent5">
                    <a:lumMod val="20000"/>
                    <a:lumOff val="80000"/>
                  </a:schemeClr>
                </a:solidFill>
              </a:endParaRPr>
            </a:p>
          </p:txBody>
        </p:sp>
        <p:sp>
          <p:nvSpPr>
            <p:cNvPr id="21" name="テキスト ボックス 20"/>
            <p:cNvSpPr txBox="1"/>
            <p:nvPr/>
          </p:nvSpPr>
          <p:spPr>
            <a:xfrm>
              <a:off x="4341410" y="1281668"/>
              <a:ext cx="809689" cy="369332"/>
            </a:xfrm>
            <a:prstGeom prst="rect">
              <a:avLst/>
            </a:prstGeom>
            <a:noFill/>
          </p:spPr>
          <p:txBody>
            <a:bodyPr wrap="none" rtlCol="0">
              <a:spAutoFit/>
            </a:bodyPr>
            <a:lstStyle/>
            <a:p>
              <a:r>
                <a:rPr lang="ja-JP" altLang="en-US" dirty="0" smtClean="0">
                  <a:solidFill>
                    <a:schemeClr val="accent5">
                      <a:lumMod val="20000"/>
                      <a:lumOff val="80000"/>
                    </a:schemeClr>
                  </a:solidFill>
                </a:rPr>
                <a:t>銀河団</a:t>
              </a:r>
              <a:endParaRPr kumimoji="1" lang="ja-JP" altLang="en-US" dirty="0">
                <a:solidFill>
                  <a:schemeClr val="accent5">
                    <a:lumMod val="20000"/>
                    <a:lumOff val="80000"/>
                  </a:schemeClr>
                </a:solidFill>
              </a:endParaRPr>
            </a:p>
          </p:txBody>
        </p:sp>
        <p:sp>
          <p:nvSpPr>
            <p:cNvPr id="22" name="テキスト ボックス 21"/>
            <p:cNvSpPr txBox="1"/>
            <p:nvPr/>
          </p:nvSpPr>
          <p:spPr>
            <a:xfrm>
              <a:off x="2552218" y="1281668"/>
              <a:ext cx="809689" cy="369332"/>
            </a:xfrm>
            <a:prstGeom prst="rect">
              <a:avLst/>
            </a:prstGeom>
            <a:noFill/>
          </p:spPr>
          <p:txBody>
            <a:bodyPr wrap="none" rtlCol="0">
              <a:spAutoFit/>
            </a:bodyPr>
            <a:lstStyle/>
            <a:p>
              <a:r>
                <a:rPr lang="ja-JP" altLang="en-US" dirty="0" smtClean="0">
                  <a:solidFill>
                    <a:schemeClr val="accent5">
                      <a:lumMod val="20000"/>
                      <a:lumOff val="80000"/>
                    </a:schemeClr>
                  </a:solidFill>
                </a:rPr>
                <a:t>連星系</a:t>
              </a:r>
              <a:endParaRPr kumimoji="1" lang="ja-JP" altLang="en-US" dirty="0">
                <a:solidFill>
                  <a:schemeClr val="accent5">
                    <a:lumMod val="20000"/>
                    <a:lumOff val="80000"/>
                  </a:schemeClr>
                </a:solidFill>
              </a:endParaRPr>
            </a:p>
          </p:txBody>
        </p:sp>
        <p:sp>
          <p:nvSpPr>
            <p:cNvPr id="23" name="テキスト ボックス 22"/>
            <p:cNvSpPr txBox="1"/>
            <p:nvPr/>
          </p:nvSpPr>
          <p:spPr>
            <a:xfrm>
              <a:off x="7339225" y="1295400"/>
              <a:ext cx="1704442" cy="369332"/>
            </a:xfrm>
            <a:prstGeom prst="rect">
              <a:avLst/>
            </a:prstGeom>
            <a:noFill/>
          </p:spPr>
          <p:txBody>
            <a:bodyPr wrap="none" rtlCol="0">
              <a:spAutoFit/>
            </a:bodyPr>
            <a:lstStyle/>
            <a:p>
              <a:r>
                <a:rPr lang="ja-JP" altLang="en-US" dirty="0" smtClean="0">
                  <a:solidFill>
                    <a:schemeClr val="accent5">
                      <a:lumMod val="20000"/>
                      <a:lumOff val="80000"/>
                    </a:schemeClr>
                  </a:solidFill>
                </a:rPr>
                <a:t>ガンマ線バースト</a:t>
              </a:r>
              <a:endParaRPr kumimoji="1" lang="ja-JP" altLang="en-US" dirty="0">
                <a:solidFill>
                  <a:schemeClr val="accent5">
                    <a:lumMod val="20000"/>
                    <a:lumOff val="80000"/>
                  </a:schemeClr>
                </a:solidFill>
              </a:endParaRPr>
            </a:p>
          </p:txBody>
        </p:sp>
        <p:sp>
          <p:nvSpPr>
            <p:cNvPr id="25" name="テキスト ボックス 24"/>
            <p:cNvSpPr txBox="1"/>
            <p:nvPr/>
          </p:nvSpPr>
          <p:spPr>
            <a:xfrm>
              <a:off x="-12700" y="86465"/>
              <a:ext cx="1640953" cy="461665"/>
            </a:xfrm>
            <a:prstGeom prst="rect">
              <a:avLst/>
            </a:prstGeom>
            <a:noFill/>
          </p:spPr>
          <p:txBody>
            <a:bodyPr wrap="square" rtlCol="0">
              <a:spAutoFit/>
            </a:bodyPr>
            <a:lstStyle/>
            <a:p>
              <a:r>
                <a:rPr lang="ja-JP" altLang="en-US" sz="2400" dirty="0" smtClean="0">
                  <a:solidFill>
                    <a:schemeClr val="bg1">
                      <a:lumMod val="95000"/>
                    </a:schemeClr>
                  </a:solidFill>
                </a:rPr>
                <a:t>観測天体</a:t>
              </a:r>
              <a:endParaRPr lang="ja-JP" altLang="en-US" sz="2400" dirty="0">
                <a:solidFill>
                  <a:schemeClr val="bg1">
                    <a:lumMod val="95000"/>
                  </a:schemeClr>
                </a:solidFill>
              </a:endParaRPr>
            </a:p>
          </p:txBody>
        </p:sp>
      </p:grpSp>
      <p:pic>
        <p:nvPicPr>
          <p:cNvPr id="26" name="Picture 12" descr="cosmicrays"/>
          <p:cNvPicPr>
            <a:picLocks noChangeAspect="1" noChangeArrowheads="1"/>
          </p:cNvPicPr>
          <p:nvPr/>
        </p:nvPicPr>
        <p:blipFill>
          <a:blip r:embed="rId8"/>
          <a:srcRect/>
          <a:stretch>
            <a:fillRect/>
          </a:stretch>
        </p:blipFill>
        <p:spPr bwMode="auto">
          <a:xfrm>
            <a:off x="6386596" y="2206605"/>
            <a:ext cx="1473354" cy="1350730"/>
          </a:xfrm>
          <a:prstGeom prst="rect">
            <a:avLst/>
          </a:prstGeom>
          <a:noFill/>
          <a:ln w="9525">
            <a:noFill/>
            <a:miter lim="800000"/>
            <a:headEnd/>
            <a:tailEnd/>
          </a:ln>
        </p:spPr>
      </p:pic>
      <p:pic>
        <p:nvPicPr>
          <p:cNvPr id="27" name="Picture 5"/>
          <p:cNvPicPr>
            <a:picLocks noChangeAspect="1" noChangeArrowheads="1"/>
          </p:cNvPicPr>
          <p:nvPr/>
        </p:nvPicPr>
        <p:blipFill>
          <a:blip r:embed="rId9"/>
          <a:srcRect/>
          <a:stretch>
            <a:fillRect/>
          </a:stretch>
        </p:blipFill>
        <p:spPr bwMode="auto">
          <a:xfrm>
            <a:off x="6875431" y="5483316"/>
            <a:ext cx="2317043" cy="968682"/>
          </a:xfrm>
          <a:prstGeom prst="rect">
            <a:avLst/>
          </a:prstGeom>
          <a:ln>
            <a:noFill/>
          </a:ln>
          <a:effectLst/>
        </p:spPr>
      </p:pic>
      <p:pic>
        <p:nvPicPr>
          <p:cNvPr id="28" name="Picture 10" descr="ghorizon"/>
          <p:cNvPicPr>
            <a:picLocks noChangeAspect="1" noChangeArrowheads="1"/>
          </p:cNvPicPr>
          <p:nvPr/>
        </p:nvPicPr>
        <p:blipFill>
          <a:blip r:embed="rId10"/>
          <a:srcRect/>
          <a:stretch>
            <a:fillRect/>
          </a:stretch>
        </p:blipFill>
        <p:spPr bwMode="auto">
          <a:xfrm>
            <a:off x="6468564" y="3873610"/>
            <a:ext cx="1311657" cy="1134496"/>
          </a:xfrm>
          <a:prstGeom prst="rect">
            <a:avLst/>
          </a:prstGeom>
          <a:noFill/>
          <a:ln w="15875">
            <a:noFill/>
            <a:miter lim="800000"/>
            <a:headEnd/>
            <a:tailEnd/>
          </a:ln>
          <a:effectLst/>
        </p:spPr>
      </p:pic>
      <p:sp>
        <p:nvSpPr>
          <p:cNvPr id="29" name="テキスト ボックス 28"/>
          <p:cNvSpPr txBox="1"/>
          <p:nvPr/>
        </p:nvSpPr>
        <p:spPr>
          <a:xfrm>
            <a:off x="6333487" y="3523914"/>
            <a:ext cx="1415772" cy="338554"/>
          </a:xfrm>
          <a:prstGeom prst="rect">
            <a:avLst/>
          </a:prstGeom>
          <a:noFill/>
        </p:spPr>
        <p:txBody>
          <a:bodyPr wrap="none" lIns="91422" tIns="45712" rIns="91422" bIns="45712" rtlCol="0">
            <a:spAutoFit/>
          </a:bodyPr>
          <a:lstStyle/>
          <a:p>
            <a:r>
              <a:rPr lang="ja-JP" altLang="en-US" sz="1600" dirty="0" smtClean="0"/>
              <a:t>宇宙線の起源</a:t>
            </a:r>
            <a:endParaRPr lang="ja-JP" altLang="en-US" sz="1600" dirty="0"/>
          </a:p>
        </p:txBody>
      </p:sp>
      <p:sp>
        <p:nvSpPr>
          <p:cNvPr id="30" name="テキスト ボックス 29"/>
          <p:cNvSpPr txBox="1"/>
          <p:nvPr/>
        </p:nvSpPr>
        <p:spPr>
          <a:xfrm>
            <a:off x="7236789" y="6454037"/>
            <a:ext cx="1620957" cy="338554"/>
          </a:xfrm>
          <a:prstGeom prst="rect">
            <a:avLst/>
          </a:prstGeom>
          <a:noFill/>
        </p:spPr>
        <p:txBody>
          <a:bodyPr wrap="none" lIns="91422" tIns="45712" rIns="91422" bIns="45712" rtlCol="0">
            <a:spAutoFit/>
          </a:bodyPr>
          <a:lstStyle/>
          <a:p>
            <a:r>
              <a:rPr lang="ja-JP" altLang="en-US" sz="1600" dirty="0" smtClean="0"/>
              <a:t>暗黒物質の探索</a:t>
            </a:r>
            <a:endParaRPr lang="ja-JP" altLang="en-US" sz="1600" dirty="0"/>
          </a:p>
        </p:txBody>
      </p:sp>
      <p:sp>
        <p:nvSpPr>
          <p:cNvPr id="31" name="テキスト ボックス 30"/>
          <p:cNvSpPr txBox="1"/>
          <p:nvPr/>
        </p:nvSpPr>
        <p:spPr>
          <a:xfrm>
            <a:off x="6323982" y="5055780"/>
            <a:ext cx="1723545" cy="338550"/>
          </a:xfrm>
          <a:prstGeom prst="rect">
            <a:avLst/>
          </a:prstGeom>
          <a:noFill/>
        </p:spPr>
        <p:txBody>
          <a:bodyPr wrap="none" lIns="91422" tIns="45712" rIns="91422" bIns="45712" rtlCol="0">
            <a:spAutoFit/>
          </a:bodyPr>
          <a:lstStyle/>
          <a:p>
            <a:r>
              <a:rPr lang="ja-JP" altLang="en-US" sz="1600" dirty="0" smtClean="0"/>
              <a:t>宇宙論・星形成史</a:t>
            </a:r>
            <a:endParaRPr lang="ja-JP" altLang="en-US" sz="1600" dirty="0"/>
          </a:p>
        </p:txBody>
      </p:sp>
      <p:pic>
        <p:nvPicPr>
          <p:cNvPr id="32" name="Picture 5"/>
          <p:cNvPicPr>
            <a:picLocks noChangeAspect="1" noChangeArrowheads="1"/>
          </p:cNvPicPr>
          <p:nvPr/>
        </p:nvPicPr>
        <p:blipFill>
          <a:blip r:embed="rId11"/>
          <a:srcRect/>
          <a:stretch>
            <a:fillRect/>
          </a:stretch>
        </p:blipFill>
        <p:spPr bwMode="auto">
          <a:xfrm>
            <a:off x="8047268" y="2217746"/>
            <a:ext cx="1604735" cy="1350730"/>
          </a:xfrm>
          <a:prstGeom prst="rect">
            <a:avLst/>
          </a:prstGeom>
          <a:noFill/>
          <a:ln w="9525">
            <a:noFill/>
            <a:miter lim="800000"/>
            <a:headEnd/>
            <a:tailEnd/>
          </a:ln>
          <a:effectLst/>
        </p:spPr>
      </p:pic>
      <p:sp>
        <p:nvSpPr>
          <p:cNvPr id="33" name="テキスト ボックス 32"/>
          <p:cNvSpPr txBox="1"/>
          <p:nvPr/>
        </p:nvSpPr>
        <p:spPr>
          <a:xfrm>
            <a:off x="7944443" y="3535054"/>
            <a:ext cx="1774845" cy="338554"/>
          </a:xfrm>
          <a:prstGeom prst="rect">
            <a:avLst/>
          </a:prstGeom>
          <a:noFill/>
        </p:spPr>
        <p:txBody>
          <a:bodyPr wrap="none" lIns="91422" tIns="45712" rIns="91422" bIns="45712" rtlCol="0">
            <a:spAutoFit/>
          </a:bodyPr>
          <a:lstStyle/>
          <a:p>
            <a:r>
              <a:rPr lang="ja-JP" altLang="en-US" sz="1600" dirty="0" smtClean="0"/>
              <a:t>高エネルギー天体</a:t>
            </a:r>
            <a:endParaRPr lang="ja-JP" altLang="en-US" sz="1600" dirty="0"/>
          </a:p>
        </p:txBody>
      </p:sp>
      <p:pic>
        <p:nvPicPr>
          <p:cNvPr id="34" name="Picture 15"/>
          <p:cNvPicPr>
            <a:picLocks noChangeAspect="1" noChangeArrowheads="1"/>
          </p:cNvPicPr>
          <p:nvPr/>
        </p:nvPicPr>
        <p:blipFill>
          <a:blip r:embed="rId12"/>
          <a:srcRect/>
          <a:stretch>
            <a:fillRect/>
          </a:stretch>
        </p:blipFill>
        <p:spPr bwMode="auto">
          <a:xfrm>
            <a:off x="7963610" y="3873608"/>
            <a:ext cx="1633869" cy="1067758"/>
          </a:xfrm>
          <a:prstGeom prst="rect">
            <a:avLst/>
          </a:prstGeom>
          <a:noFill/>
          <a:ln w="9525">
            <a:noFill/>
            <a:miter lim="800000"/>
            <a:headEnd/>
            <a:tailEnd/>
          </a:ln>
        </p:spPr>
      </p:pic>
      <p:sp>
        <p:nvSpPr>
          <p:cNvPr id="35" name="テキスト ボックス 34"/>
          <p:cNvSpPr txBox="1"/>
          <p:nvPr/>
        </p:nvSpPr>
        <p:spPr>
          <a:xfrm>
            <a:off x="8268423" y="5065952"/>
            <a:ext cx="1210580" cy="338548"/>
          </a:xfrm>
          <a:prstGeom prst="rect">
            <a:avLst/>
          </a:prstGeom>
          <a:noFill/>
        </p:spPr>
        <p:txBody>
          <a:bodyPr wrap="none" lIns="91422" tIns="45712" rIns="91422" bIns="45712" rtlCol="0">
            <a:spAutoFit/>
          </a:bodyPr>
          <a:lstStyle/>
          <a:p>
            <a:r>
              <a:rPr lang="ja-JP" altLang="en-US" sz="1600" dirty="0" smtClean="0"/>
              <a:t>時空の構造</a:t>
            </a:r>
            <a:endParaRPr lang="ja-JP" altLang="en-US" sz="1600" dirty="0"/>
          </a:p>
        </p:txBody>
      </p:sp>
      <p:sp>
        <p:nvSpPr>
          <p:cNvPr id="36" name="テキスト ボックス 35"/>
          <p:cNvSpPr txBox="1"/>
          <p:nvPr/>
        </p:nvSpPr>
        <p:spPr>
          <a:xfrm>
            <a:off x="7086645" y="1761009"/>
            <a:ext cx="2105829" cy="461649"/>
          </a:xfrm>
          <a:prstGeom prst="rect">
            <a:avLst/>
          </a:prstGeom>
          <a:noFill/>
        </p:spPr>
        <p:txBody>
          <a:bodyPr wrap="none" lIns="91422" tIns="45712" rIns="91422" bIns="45712" rtlCol="0">
            <a:spAutoFit/>
          </a:bodyPr>
          <a:lstStyle/>
          <a:p>
            <a:r>
              <a:rPr lang="ja-JP" altLang="en-US" sz="2400" dirty="0" smtClean="0"/>
              <a:t>狙うサイエンス</a:t>
            </a:r>
            <a:endParaRPr lang="ja-JP" altLang="en-US"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28709" y="2"/>
            <a:ext cx="8045450" cy="1143000"/>
          </a:xfrm>
          <a:solidFill>
            <a:srgbClr val="1F497D"/>
          </a:solidFill>
          <a:effectLst>
            <a:outerShdw blurRad="50800" dist="38100" dir="2700000">
              <a:srgbClr val="000000">
                <a:alpha val="43000"/>
              </a:srgbClr>
            </a:outerShdw>
          </a:effectLst>
        </p:spPr>
        <p:txBody>
          <a:bodyPr>
            <a:normAutofit/>
          </a:bodyPr>
          <a:lstStyle/>
          <a:p>
            <a:r>
              <a:rPr lang="en-US" altLang="ja-JP" sz="3200" dirty="0" smtClean="0">
                <a:solidFill>
                  <a:srgbClr val="FFFFFF"/>
                </a:solidFill>
              </a:rPr>
              <a:t>M87 flare in 2008:</a:t>
            </a:r>
            <a:br>
              <a:rPr lang="en-US" altLang="ja-JP" sz="3200" dirty="0" smtClean="0">
                <a:solidFill>
                  <a:srgbClr val="FFFFFF"/>
                </a:solidFill>
              </a:rPr>
            </a:br>
            <a:r>
              <a:rPr lang="en-US" altLang="ja-JP" sz="3200" dirty="0" smtClean="0">
                <a:solidFill>
                  <a:srgbClr val="FFFFFF"/>
                </a:solidFill>
              </a:rPr>
              <a:t>MAGIC, VERITAS, HESS, VLBA</a:t>
            </a:r>
            <a:endParaRPr lang="ja-JP" altLang="en-US" sz="3200" dirty="0">
              <a:solidFill>
                <a:srgbClr val="FFFFFF"/>
              </a:solidFill>
            </a:endParaRPr>
          </a:p>
        </p:txBody>
      </p:sp>
      <p:pic>
        <p:nvPicPr>
          <p:cNvPr id="4" name="Picture 4" descr="Cheung_HST-1_Scales"/>
          <p:cNvPicPr>
            <a:picLocks noChangeAspect="1" noChangeArrowheads="1"/>
          </p:cNvPicPr>
          <p:nvPr/>
        </p:nvPicPr>
        <p:blipFill>
          <a:blip r:embed="rId2"/>
          <a:srcRect/>
          <a:stretch>
            <a:fillRect/>
          </a:stretch>
        </p:blipFill>
        <p:spPr bwMode="auto">
          <a:xfrm>
            <a:off x="5118100" y="1219202"/>
            <a:ext cx="4622800" cy="2212622"/>
          </a:xfrm>
          <a:prstGeom prst="rect">
            <a:avLst/>
          </a:prstGeom>
          <a:noFill/>
        </p:spPr>
      </p:pic>
      <p:pic>
        <p:nvPicPr>
          <p:cNvPr id="5" name="図 4"/>
          <p:cNvPicPr>
            <a:picLocks noChangeAspect="1"/>
          </p:cNvPicPr>
          <p:nvPr/>
        </p:nvPicPr>
        <p:blipFill>
          <a:blip r:embed="rId3"/>
          <a:stretch>
            <a:fillRect/>
          </a:stretch>
        </p:blipFill>
        <p:spPr>
          <a:xfrm>
            <a:off x="247650" y="1219206"/>
            <a:ext cx="4577222" cy="5444319"/>
          </a:xfrm>
          <a:prstGeom prst="rect">
            <a:avLst/>
          </a:prstGeom>
        </p:spPr>
      </p:pic>
      <p:pic>
        <p:nvPicPr>
          <p:cNvPr id="6" name="図 5"/>
          <p:cNvPicPr>
            <a:picLocks noChangeAspect="1"/>
          </p:cNvPicPr>
          <p:nvPr/>
        </p:nvPicPr>
        <p:blipFill>
          <a:blip r:embed="rId4"/>
          <a:stretch>
            <a:fillRect/>
          </a:stretch>
        </p:blipFill>
        <p:spPr>
          <a:xfrm>
            <a:off x="5283200" y="4515123"/>
            <a:ext cx="4292600" cy="2190529"/>
          </a:xfrm>
          <a:prstGeom prst="rect">
            <a:avLst/>
          </a:prstGeom>
        </p:spPr>
      </p:pic>
      <p:sp>
        <p:nvSpPr>
          <p:cNvPr id="7" name="テキスト ボックス 6"/>
          <p:cNvSpPr txBox="1"/>
          <p:nvPr/>
        </p:nvSpPr>
        <p:spPr>
          <a:xfrm>
            <a:off x="5283227" y="3886219"/>
            <a:ext cx="4007942" cy="646276"/>
          </a:xfrm>
          <a:prstGeom prst="rect">
            <a:avLst/>
          </a:prstGeom>
          <a:noFill/>
        </p:spPr>
        <p:txBody>
          <a:bodyPr wrap="none" lIns="91385" tIns="45693" rIns="91385" bIns="45693" rtlCol="0">
            <a:spAutoFit/>
          </a:bodyPr>
          <a:lstStyle/>
          <a:p>
            <a:r>
              <a:rPr kumimoji="1" lang="en-US" altLang="ja-JP" dirty="0" smtClean="0"/>
              <a:t>Model of 43GHz Radio flux</a:t>
            </a:r>
          </a:p>
          <a:p>
            <a:r>
              <a:rPr lang="en-US" altLang="ja-JP" dirty="0" smtClean="0"/>
              <a:t>using the measured VHE gamma flux</a:t>
            </a:r>
            <a:endParaRPr kumimoji="1" lang="ja-JP" altLang="en-US"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46041"/>
            <a:ext cx="8915400" cy="969959"/>
          </a:xfrm>
          <a:solidFill>
            <a:srgbClr val="1F497D"/>
          </a:solidFill>
          <a:effectLst>
            <a:outerShdw blurRad="50800" dist="38100" dir="2700000">
              <a:srgbClr val="000000">
                <a:alpha val="43000"/>
              </a:srgbClr>
            </a:outerShdw>
          </a:effectLst>
        </p:spPr>
        <p:txBody>
          <a:bodyPr>
            <a:noAutofit/>
          </a:bodyPr>
          <a:lstStyle/>
          <a:p>
            <a:r>
              <a:rPr lang="en-US" altLang="ja-JP" sz="2800" dirty="0" smtClean="0">
                <a:solidFill>
                  <a:srgbClr val="FFFFFF"/>
                </a:solidFill>
              </a:rPr>
              <a:t>Second most distant 100GeV source </a:t>
            </a:r>
            <a:br>
              <a:rPr lang="en-US" altLang="ja-JP" sz="2800" dirty="0" smtClean="0">
                <a:solidFill>
                  <a:srgbClr val="FFFFFF"/>
                </a:solidFill>
              </a:rPr>
            </a:br>
            <a:r>
              <a:rPr lang="en-US" altLang="ja-JP" sz="2800" dirty="0" smtClean="0">
                <a:solidFill>
                  <a:srgbClr val="FFFFFF"/>
                </a:solidFill>
              </a:rPr>
              <a:t>FSRQ PKS1222 (4C +21.53) (</a:t>
            </a:r>
            <a:r>
              <a:rPr lang="en-US" altLang="ja-JP" sz="2800" dirty="0" err="1" smtClean="0">
                <a:solidFill>
                  <a:srgbClr val="FFFFFF"/>
                </a:solidFill>
              </a:rPr>
              <a:t>z</a:t>
            </a:r>
            <a:r>
              <a:rPr lang="en-US" altLang="ja-JP" sz="2800" dirty="0" smtClean="0">
                <a:solidFill>
                  <a:srgbClr val="FFFFFF"/>
                </a:solidFill>
              </a:rPr>
              <a:t>=0.432)</a:t>
            </a:r>
            <a:endParaRPr lang="ja-JP" altLang="en-US" sz="2800" dirty="0">
              <a:solidFill>
                <a:srgbClr val="FFFFFF"/>
              </a:solidFill>
            </a:endParaRPr>
          </a:p>
        </p:txBody>
      </p:sp>
      <p:pic>
        <p:nvPicPr>
          <p:cNvPr id="3" name="図 2" descr="KS_1222_0617_sig_had045_size70_psf090_FT_20x16.gif"/>
          <p:cNvPicPr>
            <a:picLocks noChangeAspect="1"/>
          </p:cNvPicPr>
          <p:nvPr/>
        </p:nvPicPr>
        <p:blipFill>
          <a:blip r:embed="rId2"/>
          <a:stretch>
            <a:fillRect/>
          </a:stretch>
        </p:blipFill>
        <p:spPr>
          <a:xfrm>
            <a:off x="660409" y="1219206"/>
            <a:ext cx="3225792" cy="2263209"/>
          </a:xfrm>
          <a:prstGeom prst="rect">
            <a:avLst/>
          </a:prstGeom>
        </p:spPr>
      </p:pic>
      <p:sp>
        <p:nvSpPr>
          <p:cNvPr id="8" name="テキスト ボックス 7"/>
          <p:cNvSpPr txBox="1"/>
          <p:nvPr/>
        </p:nvSpPr>
        <p:spPr>
          <a:xfrm>
            <a:off x="5486403" y="3392514"/>
            <a:ext cx="4020269" cy="646070"/>
          </a:xfrm>
          <a:prstGeom prst="rect">
            <a:avLst/>
          </a:prstGeom>
          <a:noFill/>
        </p:spPr>
        <p:txBody>
          <a:bodyPr wrap="none" lIns="91182" tIns="45591" rIns="91182" bIns="45591" rtlCol="0">
            <a:spAutoFit/>
          </a:bodyPr>
          <a:lstStyle/>
          <a:p>
            <a:r>
              <a:rPr lang="en-US" altLang="ja-JP" dirty="0" smtClean="0"/>
              <a:t>~8 </a:t>
            </a:r>
            <a:r>
              <a:rPr lang="en-US" altLang="ja-JP" dirty="0" err="1" smtClean="0"/>
              <a:t>mins</a:t>
            </a:r>
            <a:r>
              <a:rPr lang="en-US" altLang="ja-JP" dirty="0" smtClean="0"/>
              <a:t> doubling time will require </a:t>
            </a:r>
          </a:p>
          <a:p>
            <a:r>
              <a:rPr lang="en-US" altLang="ja-JP" dirty="0" smtClean="0"/>
              <a:t>new modeling in the framework of EC  </a:t>
            </a:r>
            <a:endParaRPr lang="ja-JP" altLang="en-US" dirty="0"/>
          </a:p>
        </p:txBody>
      </p:sp>
      <p:pic>
        <p:nvPicPr>
          <p:cNvPr id="10" name="Picture 3"/>
          <p:cNvPicPr>
            <a:picLocks noChangeAspect="1" noChangeArrowheads="1"/>
          </p:cNvPicPr>
          <p:nvPr/>
        </p:nvPicPr>
        <p:blipFill>
          <a:blip r:embed="rId3"/>
          <a:srcRect/>
          <a:stretch>
            <a:fillRect/>
          </a:stretch>
        </p:blipFill>
        <p:spPr bwMode="auto">
          <a:xfrm>
            <a:off x="6178551" y="1219202"/>
            <a:ext cx="2432050" cy="2133600"/>
          </a:xfrm>
          <a:prstGeom prst="rect">
            <a:avLst/>
          </a:prstGeom>
          <a:noFill/>
          <a:ln w="9525">
            <a:noFill/>
            <a:miter lim="800000"/>
            <a:headEnd/>
            <a:tailEnd/>
          </a:ln>
        </p:spPr>
      </p:pic>
      <p:pic>
        <p:nvPicPr>
          <p:cNvPr id="7" name="図 6"/>
          <p:cNvPicPr>
            <a:picLocks noChangeAspect="1"/>
          </p:cNvPicPr>
          <p:nvPr/>
        </p:nvPicPr>
        <p:blipFill>
          <a:blip r:embed="rId4"/>
          <a:stretch>
            <a:fillRect/>
          </a:stretch>
        </p:blipFill>
        <p:spPr>
          <a:xfrm>
            <a:off x="5410202" y="4137640"/>
            <a:ext cx="3429000" cy="2525272"/>
          </a:xfrm>
          <a:prstGeom prst="rect">
            <a:avLst/>
          </a:prstGeom>
        </p:spPr>
      </p:pic>
      <p:pic>
        <p:nvPicPr>
          <p:cNvPr id="9" name="図 8"/>
          <p:cNvPicPr>
            <a:picLocks noChangeAspect="1"/>
          </p:cNvPicPr>
          <p:nvPr/>
        </p:nvPicPr>
        <p:blipFill>
          <a:blip r:embed="rId5"/>
          <a:stretch>
            <a:fillRect/>
          </a:stretch>
        </p:blipFill>
        <p:spPr>
          <a:xfrm>
            <a:off x="533402" y="3963523"/>
            <a:ext cx="3810000" cy="2818279"/>
          </a:xfrm>
          <a:prstGeom prst="rect">
            <a:avLst/>
          </a:prstGeom>
        </p:spPr>
      </p:pic>
      <p:sp>
        <p:nvSpPr>
          <p:cNvPr id="11" name="テキスト ボックス 10"/>
          <p:cNvSpPr txBox="1"/>
          <p:nvPr/>
        </p:nvSpPr>
        <p:spPr>
          <a:xfrm>
            <a:off x="3962400" y="1752601"/>
            <a:ext cx="1256056" cy="646313"/>
          </a:xfrm>
          <a:prstGeom prst="rect">
            <a:avLst/>
          </a:prstGeom>
          <a:noFill/>
        </p:spPr>
        <p:txBody>
          <a:bodyPr wrap="none" lIns="91419" tIns="45711" rIns="91419" bIns="45711" rtlCol="0">
            <a:spAutoFit/>
          </a:bodyPr>
          <a:lstStyle/>
          <a:p>
            <a:r>
              <a:rPr kumimoji="1" lang="en-US" altLang="ja-JP" dirty="0" smtClean="0"/>
              <a:t>&gt;10 sigma</a:t>
            </a:r>
          </a:p>
          <a:p>
            <a:r>
              <a:rPr lang="en-US" altLang="ja-JP" dirty="0" smtClean="0"/>
              <a:t>in 30min</a:t>
            </a:r>
            <a:endParaRPr kumimoji="1" lang="ja-JP" altLang="en-US" dirty="0"/>
          </a:p>
        </p:txBody>
      </p:sp>
      <p:sp>
        <p:nvSpPr>
          <p:cNvPr id="12" name="テキスト ボックス 11"/>
          <p:cNvSpPr txBox="1"/>
          <p:nvPr/>
        </p:nvSpPr>
        <p:spPr>
          <a:xfrm>
            <a:off x="484020" y="3581400"/>
            <a:ext cx="4063950" cy="369326"/>
          </a:xfrm>
          <a:prstGeom prst="rect">
            <a:avLst/>
          </a:prstGeom>
          <a:noFill/>
        </p:spPr>
        <p:txBody>
          <a:bodyPr wrap="none" lIns="91436" tIns="45717" rIns="91436" bIns="45717" rtlCol="0">
            <a:spAutoFit/>
          </a:bodyPr>
          <a:lstStyle/>
          <a:p>
            <a:r>
              <a:rPr kumimoji="1" lang="en-US" altLang="ja-JP" dirty="0" smtClean="0"/>
              <a:t>EBL correction Dominguez et al. 2010</a:t>
            </a:r>
            <a:endParaRPr kumimoji="1" lang="ja-JP" altLang="en-US" dirty="0"/>
          </a:p>
        </p:txBody>
      </p:sp>
      <p:sp>
        <p:nvSpPr>
          <p:cNvPr id="14" name="フリーフォーム 13"/>
          <p:cNvSpPr/>
          <p:nvPr/>
        </p:nvSpPr>
        <p:spPr>
          <a:xfrm>
            <a:off x="1153470" y="4566243"/>
            <a:ext cx="2685542" cy="1143959"/>
          </a:xfrm>
          <a:custGeom>
            <a:avLst/>
            <a:gdLst>
              <a:gd name="connsiteX0" fmla="*/ 0 w 2897717"/>
              <a:gd name="connsiteY0" fmla="*/ 171450 h 1261533"/>
              <a:gd name="connsiteX1" fmla="*/ 736600 w 2897717"/>
              <a:gd name="connsiteY1" fmla="*/ 31750 h 1261533"/>
              <a:gd name="connsiteX2" fmla="*/ 1028700 w 2897717"/>
              <a:gd name="connsiteY2" fmla="*/ 31750 h 1261533"/>
              <a:gd name="connsiteX3" fmla="*/ 1333500 w 2897717"/>
              <a:gd name="connsiteY3" fmla="*/ 222250 h 1261533"/>
              <a:gd name="connsiteX4" fmla="*/ 1930400 w 2897717"/>
              <a:gd name="connsiteY4" fmla="*/ 654050 h 1261533"/>
              <a:gd name="connsiteX5" fmla="*/ 2743200 w 2897717"/>
              <a:gd name="connsiteY5" fmla="*/ 1162050 h 1261533"/>
              <a:gd name="connsiteX6" fmla="*/ 2857500 w 2897717"/>
              <a:gd name="connsiteY6" fmla="*/ 1250950 h 126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717" h="1261533">
                <a:moveTo>
                  <a:pt x="0" y="171450"/>
                </a:moveTo>
                <a:cubicBezTo>
                  <a:pt x="282575" y="113241"/>
                  <a:pt x="565150" y="55033"/>
                  <a:pt x="736600" y="31750"/>
                </a:cubicBezTo>
                <a:cubicBezTo>
                  <a:pt x="908050" y="8467"/>
                  <a:pt x="929217" y="0"/>
                  <a:pt x="1028700" y="31750"/>
                </a:cubicBezTo>
                <a:cubicBezTo>
                  <a:pt x="1128183" y="63500"/>
                  <a:pt x="1183217" y="118533"/>
                  <a:pt x="1333500" y="222250"/>
                </a:cubicBezTo>
                <a:cubicBezTo>
                  <a:pt x="1483783" y="325967"/>
                  <a:pt x="1695450" y="497417"/>
                  <a:pt x="1930400" y="654050"/>
                </a:cubicBezTo>
                <a:cubicBezTo>
                  <a:pt x="2165350" y="810683"/>
                  <a:pt x="2588683" y="1062567"/>
                  <a:pt x="2743200" y="1162050"/>
                </a:cubicBezTo>
                <a:cubicBezTo>
                  <a:pt x="2897717" y="1261533"/>
                  <a:pt x="2857500" y="1250950"/>
                  <a:pt x="2857500" y="1250950"/>
                </a:cubicBezTo>
              </a:path>
            </a:pathLst>
          </a:custGeom>
          <a:ln w="28575" cap="flat" cmpd="sng" algn="ctr">
            <a:solidFill>
              <a:schemeClr val="tx2"/>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lIns="83986" tIns="41993" rIns="83986" bIns="41993"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a:p>
        </p:txBody>
      </p:sp>
      <p:pic>
        <p:nvPicPr>
          <p:cNvPr id="3" name="図 2"/>
          <p:cNvPicPr>
            <a:picLocks noChangeAspect="1"/>
          </p:cNvPicPr>
          <p:nvPr/>
        </p:nvPicPr>
        <p:blipFill>
          <a:blip r:embed="rId2"/>
          <a:stretch>
            <a:fillRect/>
          </a:stretch>
        </p:blipFill>
        <p:spPr>
          <a:xfrm>
            <a:off x="-1" y="0"/>
            <a:ext cx="9906001" cy="68580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3400" y="88900"/>
            <a:ext cx="8959850" cy="876300"/>
          </a:xfrm>
          <a:solidFill>
            <a:srgbClr val="1F497D"/>
          </a:solidFill>
          <a:effectLst>
            <a:outerShdw blurRad="50800" dist="38100" dir="2700000">
              <a:srgbClr val="000000">
                <a:alpha val="43000"/>
              </a:srgbClr>
            </a:outerShdw>
          </a:effectLst>
        </p:spPr>
        <p:txBody>
          <a:bodyPr>
            <a:noAutofit/>
          </a:bodyPr>
          <a:lstStyle/>
          <a:p>
            <a:r>
              <a:rPr lang="en-US" altLang="ja-JP" sz="2800" dirty="0" smtClean="0">
                <a:solidFill>
                  <a:schemeClr val="bg1"/>
                </a:solidFill>
              </a:rPr>
              <a:t>CTA</a:t>
            </a:r>
            <a:r>
              <a:rPr lang="en-US" altLang="ja-JP" sz="2800" dirty="0" smtClean="0">
                <a:solidFill>
                  <a:schemeClr val="bg1"/>
                </a:solidFill>
              </a:rPr>
              <a:t> </a:t>
            </a:r>
            <a:r>
              <a:rPr lang="en-US" altLang="ja-JP" sz="2800" dirty="0" smtClean="0">
                <a:solidFill>
                  <a:schemeClr val="bg1"/>
                </a:solidFill>
              </a:rPr>
              <a:t>Simulation</a:t>
            </a:r>
            <a:r>
              <a:rPr lang="en-US" altLang="ja-JP" sz="2800" dirty="0" smtClean="0">
                <a:solidFill>
                  <a:schemeClr val="bg1"/>
                </a:solidFill>
              </a:rPr>
              <a:t>: </a:t>
            </a:r>
            <a:r>
              <a:rPr lang="en-US" altLang="ja-JP" sz="2800" dirty="0" smtClean="0">
                <a:solidFill>
                  <a:schemeClr val="bg1"/>
                </a:solidFill>
              </a:rPr>
              <a:t/>
            </a:r>
            <a:br>
              <a:rPr lang="en-US" altLang="ja-JP" sz="2800" dirty="0" smtClean="0">
                <a:solidFill>
                  <a:schemeClr val="bg1"/>
                </a:solidFill>
              </a:rPr>
            </a:br>
            <a:r>
              <a:rPr lang="en-US" altLang="ja-JP" sz="2800" dirty="0" smtClean="0">
                <a:solidFill>
                  <a:schemeClr val="bg1"/>
                </a:solidFill>
              </a:rPr>
              <a:t>Expected Light curve for GRB at </a:t>
            </a:r>
            <a:r>
              <a:rPr lang="en-US" altLang="ja-JP" sz="2800" dirty="0" err="1" smtClean="0">
                <a:solidFill>
                  <a:schemeClr val="bg1"/>
                </a:solidFill>
              </a:rPr>
              <a:t>z</a:t>
            </a:r>
            <a:r>
              <a:rPr lang="en-US" altLang="ja-JP" sz="2800" dirty="0" smtClean="0">
                <a:solidFill>
                  <a:schemeClr val="bg1"/>
                </a:solidFill>
              </a:rPr>
              <a:t>=4.3</a:t>
            </a:r>
            <a:endParaRPr lang="ja-JP" altLang="en-US" sz="2800" dirty="0">
              <a:solidFill>
                <a:schemeClr val="bg1"/>
              </a:solidFill>
            </a:endParaRPr>
          </a:p>
        </p:txBody>
      </p:sp>
      <p:pic>
        <p:nvPicPr>
          <p:cNvPr id="3" name="図 2"/>
          <p:cNvPicPr>
            <a:picLocks noChangeAspect="1"/>
          </p:cNvPicPr>
          <p:nvPr/>
        </p:nvPicPr>
        <p:blipFill>
          <a:blip r:embed="rId2"/>
          <a:stretch>
            <a:fillRect/>
          </a:stretch>
        </p:blipFill>
        <p:spPr>
          <a:xfrm>
            <a:off x="228600" y="1538504"/>
            <a:ext cx="4724400" cy="2500096"/>
          </a:xfrm>
          <a:prstGeom prst="rect">
            <a:avLst/>
          </a:prstGeom>
          <a:effectLst>
            <a:outerShdw blurRad="50800" dist="38100" dir="2700000">
              <a:srgbClr val="000000">
                <a:alpha val="43000"/>
              </a:srgbClr>
            </a:outerShdw>
          </a:effectLst>
        </p:spPr>
      </p:pic>
      <p:pic>
        <p:nvPicPr>
          <p:cNvPr id="4" name="図 3"/>
          <p:cNvPicPr>
            <a:picLocks noChangeAspect="1"/>
          </p:cNvPicPr>
          <p:nvPr/>
        </p:nvPicPr>
        <p:blipFill>
          <a:blip r:embed="rId3"/>
          <a:stretch>
            <a:fillRect/>
          </a:stretch>
        </p:blipFill>
        <p:spPr>
          <a:xfrm>
            <a:off x="228600" y="4184724"/>
            <a:ext cx="4724400" cy="2520876"/>
          </a:xfrm>
          <a:prstGeom prst="rect">
            <a:avLst/>
          </a:prstGeom>
          <a:effectLst>
            <a:outerShdw blurRad="50800" dist="38100" dir="2700000">
              <a:srgbClr val="000000">
                <a:alpha val="43000"/>
              </a:srgbClr>
            </a:outerShdw>
          </a:effectLst>
        </p:spPr>
      </p:pic>
      <p:sp>
        <p:nvSpPr>
          <p:cNvPr id="5" name="テキスト ボックス 4"/>
          <p:cNvSpPr txBox="1"/>
          <p:nvPr/>
        </p:nvSpPr>
        <p:spPr>
          <a:xfrm>
            <a:off x="1600205" y="1066801"/>
            <a:ext cx="6115725" cy="649338"/>
          </a:xfrm>
          <a:prstGeom prst="rect">
            <a:avLst/>
          </a:prstGeom>
          <a:noFill/>
        </p:spPr>
        <p:txBody>
          <a:bodyPr wrap="none" lIns="91427" tIns="45714" rIns="91427" bIns="45714" rtlCol="0">
            <a:spAutoFit/>
          </a:bodyPr>
          <a:lstStyle/>
          <a:p>
            <a:r>
              <a:rPr kumimoji="1" lang="en-US" altLang="ja-JP" dirty="0" smtClean="0"/>
              <a:t>CTA performance study </a:t>
            </a:r>
            <a:r>
              <a:rPr lang="en-US" altLang="ja-JP" dirty="0" smtClean="0"/>
              <a:t>by </a:t>
            </a:r>
            <a:r>
              <a:rPr kumimoji="1" lang="en-US" altLang="ja-JP" dirty="0" err="1" smtClean="0"/>
              <a:t>S.Inoue</a:t>
            </a:r>
            <a:r>
              <a:rPr kumimoji="1" lang="en-US" altLang="ja-JP" dirty="0" smtClean="0"/>
              <a:t>, </a:t>
            </a:r>
            <a:r>
              <a:rPr kumimoji="1" lang="en-US" altLang="ja-JP" dirty="0" err="1" smtClean="0"/>
              <a:t>Y.Inoue</a:t>
            </a:r>
            <a:r>
              <a:rPr kumimoji="1" lang="en-US" altLang="ja-JP" dirty="0" smtClean="0"/>
              <a:t>, </a:t>
            </a:r>
            <a:r>
              <a:rPr kumimoji="1" lang="en-US" altLang="ja-JP" dirty="0" err="1" smtClean="0"/>
              <a:t>T.Yamamoto</a:t>
            </a:r>
            <a:r>
              <a:rPr lang="en-US" altLang="ja-JP" dirty="0" smtClean="0"/>
              <a:t>, et al</a:t>
            </a:r>
            <a:endParaRPr kumimoji="1" lang="en-US" altLang="ja-JP" dirty="0" smtClean="0"/>
          </a:p>
          <a:p>
            <a:endParaRPr kumimoji="1" lang="ja-JP" altLang="en-US" dirty="0"/>
          </a:p>
        </p:txBody>
      </p:sp>
      <p:pic>
        <p:nvPicPr>
          <p:cNvPr id="6" name="図 5"/>
          <p:cNvPicPr>
            <a:picLocks noChangeAspect="1"/>
          </p:cNvPicPr>
          <p:nvPr/>
        </p:nvPicPr>
        <p:blipFill>
          <a:blip r:embed="rId4"/>
          <a:stretch>
            <a:fillRect/>
          </a:stretch>
        </p:blipFill>
        <p:spPr>
          <a:xfrm>
            <a:off x="5486400" y="4330703"/>
            <a:ext cx="3823010" cy="2374900"/>
          </a:xfrm>
          <a:prstGeom prst="rect">
            <a:avLst/>
          </a:prstGeom>
          <a:effectLst>
            <a:outerShdw blurRad="50800" dist="38100" dir="2700000">
              <a:srgbClr val="000000">
                <a:alpha val="43000"/>
              </a:srgbClr>
            </a:outerShdw>
          </a:effectLst>
        </p:spPr>
      </p:pic>
      <p:grpSp>
        <p:nvGrpSpPr>
          <p:cNvPr id="8" name="図形グループ 9"/>
          <p:cNvGrpSpPr/>
          <p:nvPr/>
        </p:nvGrpSpPr>
        <p:grpSpPr>
          <a:xfrm>
            <a:off x="5462230" y="1524000"/>
            <a:ext cx="3834170" cy="2600468"/>
            <a:chOff x="5462230" y="1524000"/>
            <a:chExt cx="3834170" cy="2600468"/>
          </a:xfrm>
          <a:effectLst/>
        </p:grpSpPr>
        <p:pic>
          <p:nvPicPr>
            <p:cNvPr id="7" name="図 6"/>
            <p:cNvPicPr>
              <a:picLocks noChangeAspect="1"/>
            </p:cNvPicPr>
            <p:nvPr/>
          </p:nvPicPr>
          <p:blipFill>
            <a:blip r:embed="rId5"/>
            <a:srcRect l="8313" r="7620" b="17643"/>
            <a:stretch>
              <a:fillRect/>
            </a:stretch>
          </p:blipFill>
          <p:spPr>
            <a:xfrm>
              <a:off x="5462230" y="1524000"/>
              <a:ext cx="3834170" cy="2600468"/>
            </a:xfrm>
            <a:prstGeom prst="rect">
              <a:avLst/>
            </a:prstGeom>
            <a:effectLst>
              <a:outerShdw blurRad="50800" dist="38100" dir="2700000">
                <a:srgbClr val="000000">
                  <a:alpha val="43000"/>
                </a:srgbClr>
              </a:outerShdw>
            </a:effectLst>
          </p:spPr>
        </p:pic>
        <p:sp>
          <p:nvSpPr>
            <p:cNvPr id="9" name="フリーフォーム 8"/>
            <p:cNvSpPr/>
            <p:nvPr/>
          </p:nvSpPr>
          <p:spPr>
            <a:xfrm>
              <a:off x="6629400" y="2838450"/>
              <a:ext cx="1104900" cy="965200"/>
            </a:xfrm>
            <a:custGeom>
              <a:avLst/>
              <a:gdLst>
                <a:gd name="connsiteX0" fmla="*/ 0 w 958850"/>
                <a:gd name="connsiteY0" fmla="*/ 0 h 965200"/>
                <a:gd name="connsiteX1" fmla="*/ 228600 w 958850"/>
                <a:gd name="connsiteY1" fmla="*/ 12700 h 965200"/>
                <a:gd name="connsiteX2" fmla="*/ 463550 w 958850"/>
                <a:gd name="connsiteY2" fmla="*/ 69850 h 965200"/>
                <a:gd name="connsiteX3" fmla="*/ 685800 w 958850"/>
                <a:gd name="connsiteY3" fmla="*/ 317500 h 965200"/>
                <a:gd name="connsiteX4" fmla="*/ 958850 w 958850"/>
                <a:gd name="connsiteY4" fmla="*/ 965200 h 965200"/>
                <a:gd name="connsiteX0" fmla="*/ 146050 w 1104900"/>
                <a:gd name="connsiteY0" fmla="*/ 0 h 965200"/>
                <a:gd name="connsiteX1" fmla="*/ 38100 w 1104900"/>
                <a:gd name="connsiteY1" fmla="*/ 6352 h 965200"/>
                <a:gd name="connsiteX2" fmla="*/ 374650 w 1104900"/>
                <a:gd name="connsiteY2" fmla="*/ 12700 h 965200"/>
                <a:gd name="connsiteX3" fmla="*/ 609600 w 1104900"/>
                <a:gd name="connsiteY3" fmla="*/ 69850 h 965200"/>
                <a:gd name="connsiteX4" fmla="*/ 831850 w 1104900"/>
                <a:gd name="connsiteY4" fmla="*/ 317500 h 965200"/>
                <a:gd name="connsiteX5" fmla="*/ 1104900 w 1104900"/>
                <a:gd name="connsiteY5" fmla="*/ 965200 h 96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4900" h="965200">
                  <a:moveTo>
                    <a:pt x="146050" y="0"/>
                  </a:moveTo>
                  <a:cubicBezTo>
                    <a:pt x="147108" y="1058"/>
                    <a:pt x="0" y="4235"/>
                    <a:pt x="38100" y="6352"/>
                  </a:cubicBezTo>
                  <a:cubicBezTo>
                    <a:pt x="76200" y="8469"/>
                    <a:pt x="279400" y="2117"/>
                    <a:pt x="374650" y="12700"/>
                  </a:cubicBezTo>
                  <a:cubicBezTo>
                    <a:pt x="469900" y="23283"/>
                    <a:pt x="533400" y="19050"/>
                    <a:pt x="609600" y="69850"/>
                  </a:cubicBezTo>
                  <a:cubicBezTo>
                    <a:pt x="685800" y="120650"/>
                    <a:pt x="749300" y="168275"/>
                    <a:pt x="831850" y="317500"/>
                  </a:cubicBezTo>
                  <a:cubicBezTo>
                    <a:pt x="914400" y="466725"/>
                    <a:pt x="1104900" y="965200"/>
                    <a:pt x="1104900" y="965200"/>
                  </a:cubicBezTo>
                </a:path>
              </a:pathLst>
            </a:custGeom>
            <a:ln w="12700" cap="flat" cmpd="sng" algn="ctr">
              <a:solidFill>
                <a:srgbClr val="FF6600"/>
              </a:solidFill>
              <a:prstDash val="solid"/>
              <a:round/>
              <a:headEnd type="none" w="med" len="med"/>
              <a:tailEnd type="none" w="med" len="med"/>
            </a:ln>
            <a:effectLst>
              <a:outerShdw blurRad="76200" dist="12700" dir="7200000">
                <a:srgbClr val="000000">
                  <a:alpha val="43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304800" y="95247"/>
            <a:ext cx="9080500" cy="846667"/>
          </a:xfrm>
          <a:solidFill>
            <a:srgbClr val="1F497D"/>
          </a:solidFill>
          <a:effectLst>
            <a:outerShdw blurRad="50800" dist="38100" dir="2700000">
              <a:srgbClr val="000000">
                <a:alpha val="43000"/>
              </a:srgbClr>
            </a:outerShdw>
          </a:effectLst>
        </p:spPr>
        <p:txBody>
          <a:bodyPr>
            <a:noAutofit/>
          </a:bodyPr>
          <a:lstStyle/>
          <a:p>
            <a:r>
              <a:rPr lang="en-US" altLang="ja-JP" sz="2400" dirty="0" smtClean="0">
                <a:solidFill>
                  <a:srgbClr val="FFFFFF"/>
                </a:solidFill>
              </a:rPr>
              <a:t>Morphological studies of UHECR potential </a:t>
            </a:r>
            <a:r>
              <a:rPr lang="en-US" altLang="ja-JP" sz="2400" dirty="0" smtClean="0">
                <a:solidFill>
                  <a:srgbClr val="FFFFFF"/>
                </a:solidFill>
              </a:rPr>
              <a:t>sources  </a:t>
            </a:r>
            <a:r>
              <a:rPr lang="en-US" altLang="ja-JP" sz="2400" dirty="0" err="1" smtClean="0">
                <a:solidFill>
                  <a:srgbClr val="FFFFFF"/>
                </a:solidFill>
              </a:rPr>
              <a:t>Cen</a:t>
            </a:r>
            <a:r>
              <a:rPr lang="en-US" altLang="ja-JP" sz="2400" dirty="0" smtClean="0">
                <a:solidFill>
                  <a:srgbClr val="FFFFFF"/>
                </a:solidFill>
              </a:rPr>
              <a:t> </a:t>
            </a:r>
            <a:r>
              <a:rPr lang="en-US" altLang="ja-JP" sz="2400" dirty="0" smtClean="0">
                <a:solidFill>
                  <a:srgbClr val="FFFFFF"/>
                </a:solidFill>
              </a:rPr>
              <a:t>A (3.4Mpc)</a:t>
            </a:r>
            <a:r>
              <a:rPr lang="en-US" altLang="ja-JP" sz="2400" dirty="0" smtClean="0">
                <a:solidFill>
                  <a:srgbClr val="FFFFFF"/>
                </a:solidFill>
              </a:rPr>
              <a:t> </a:t>
            </a:r>
            <a:endParaRPr lang="ja-JP" altLang="en-US" sz="2400" dirty="0">
              <a:solidFill>
                <a:srgbClr val="FFFFFF"/>
              </a:solidFill>
            </a:endParaRPr>
          </a:p>
        </p:txBody>
      </p:sp>
      <p:pic>
        <p:nvPicPr>
          <p:cNvPr id="17411" name="Picture 2"/>
          <p:cNvPicPr>
            <a:picLocks noChangeAspect="1" noChangeArrowheads="1"/>
          </p:cNvPicPr>
          <p:nvPr/>
        </p:nvPicPr>
        <p:blipFill>
          <a:blip r:embed="rId2"/>
          <a:srcRect/>
          <a:stretch>
            <a:fillRect/>
          </a:stretch>
        </p:blipFill>
        <p:spPr bwMode="auto">
          <a:xfrm>
            <a:off x="231017" y="1671035"/>
            <a:ext cx="4569583" cy="3891565"/>
          </a:xfrm>
          <a:prstGeom prst="rect">
            <a:avLst/>
          </a:prstGeom>
          <a:noFill/>
          <a:ln w="9525">
            <a:noFill/>
            <a:miter lim="800000"/>
            <a:headEnd/>
            <a:tailEnd/>
          </a:ln>
        </p:spPr>
      </p:pic>
      <p:cxnSp>
        <p:nvCxnSpPr>
          <p:cNvPr id="9" name="直線矢印コネクタ 8"/>
          <p:cNvCxnSpPr/>
          <p:nvPr/>
        </p:nvCxnSpPr>
        <p:spPr>
          <a:xfrm rot="16200000" flipH="1">
            <a:off x="2025650" y="2178050"/>
            <a:ext cx="838200" cy="5968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7" name="図 6"/>
          <p:cNvPicPr>
            <a:picLocks noChangeAspect="1"/>
          </p:cNvPicPr>
          <p:nvPr/>
        </p:nvPicPr>
        <p:blipFill>
          <a:blip r:embed="rId3"/>
          <a:stretch>
            <a:fillRect/>
          </a:stretch>
        </p:blipFill>
        <p:spPr>
          <a:xfrm>
            <a:off x="4974630" y="1676400"/>
            <a:ext cx="4626570" cy="3886200"/>
          </a:xfrm>
          <a:prstGeom prst="rect">
            <a:avLst/>
          </a:prstGeom>
        </p:spPr>
      </p:pic>
      <p:sp>
        <p:nvSpPr>
          <p:cNvPr id="10" name="テキスト ボックス 9"/>
          <p:cNvSpPr txBox="1"/>
          <p:nvPr/>
        </p:nvSpPr>
        <p:spPr>
          <a:xfrm>
            <a:off x="7043287" y="1057925"/>
            <a:ext cx="2557913" cy="923275"/>
          </a:xfrm>
          <a:prstGeom prst="rect">
            <a:avLst/>
          </a:prstGeom>
          <a:solidFill>
            <a:schemeClr val="bg1">
              <a:lumMod val="75000"/>
            </a:schemeClr>
          </a:solidFill>
          <a:ln>
            <a:solidFill>
              <a:schemeClr val="bg1">
                <a:lumMod val="75000"/>
              </a:schemeClr>
            </a:solidFill>
          </a:ln>
        </p:spPr>
        <p:txBody>
          <a:bodyPr wrap="none" lIns="91385" tIns="45693" rIns="91385" bIns="45693" rtlCol="0">
            <a:spAutoFit/>
          </a:bodyPr>
          <a:lstStyle/>
          <a:p>
            <a:r>
              <a:rPr lang="en-US" altLang="ja-JP" dirty="0" smtClean="0"/>
              <a:t>Distance: 3.8Mpc</a:t>
            </a:r>
          </a:p>
          <a:p>
            <a:r>
              <a:rPr kumimoji="1" lang="en-US" altLang="ja-JP" dirty="0" smtClean="0"/>
              <a:t>Flux: 0.8% in Crab Unit</a:t>
            </a:r>
          </a:p>
          <a:p>
            <a:r>
              <a:rPr lang="en-US" altLang="ja-JP" dirty="0" smtClean="0"/>
              <a:t>Spectral Index: -2.7</a:t>
            </a:r>
          </a:p>
        </p:txBody>
      </p:sp>
      <p:sp>
        <p:nvSpPr>
          <p:cNvPr id="12" name="テキスト ボックス 11"/>
          <p:cNvSpPr txBox="1"/>
          <p:nvPr/>
        </p:nvSpPr>
        <p:spPr>
          <a:xfrm>
            <a:off x="2743200" y="5906924"/>
            <a:ext cx="3575050" cy="830942"/>
          </a:xfrm>
          <a:prstGeom prst="rect">
            <a:avLst/>
          </a:prstGeom>
          <a:solidFill>
            <a:schemeClr val="tx2"/>
          </a:solidFill>
        </p:spPr>
        <p:txBody>
          <a:bodyPr wrap="square" lIns="91385" tIns="45693" rIns="91385" bIns="45693" rtlCol="0">
            <a:spAutoFit/>
          </a:bodyPr>
          <a:lstStyle/>
          <a:p>
            <a:r>
              <a:rPr lang="en-US" altLang="ja-JP" sz="2400" dirty="0" smtClean="0">
                <a:solidFill>
                  <a:srgbClr val="FFFFFF"/>
                </a:solidFill>
              </a:rPr>
              <a:t>L</a:t>
            </a:r>
            <a:r>
              <a:rPr lang="en-US" altLang="ja-JP" sz="2400" baseline="-25000" dirty="0" smtClean="0">
                <a:solidFill>
                  <a:srgbClr val="FFFFFF"/>
                </a:solidFill>
              </a:rPr>
              <a:t>VHE</a:t>
            </a:r>
            <a:r>
              <a:rPr lang="en-US" altLang="ja-JP" sz="2400" dirty="0" smtClean="0">
                <a:solidFill>
                  <a:srgbClr val="FFFFFF"/>
                </a:solidFill>
              </a:rPr>
              <a:t> ~ 2.6 </a:t>
            </a:r>
            <a:r>
              <a:rPr lang="en-US" altLang="ja-JP" sz="2400" dirty="0" err="1" smtClean="0">
                <a:solidFill>
                  <a:srgbClr val="FFFFFF"/>
                </a:solidFill>
              </a:rPr>
              <a:t>x</a:t>
            </a:r>
            <a:r>
              <a:rPr lang="en-US" altLang="ja-JP" sz="2400" dirty="0" smtClean="0">
                <a:solidFill>
                  <a:srgbClr val="FFFFFF"/>
                </a:solidFill>
              </a:rPr>
              <a:t> 10</a:t>
            </a:r>
            <a:r>
              <a:rPr lang="en-US" altLang="ja-JP" sz="2400" baseline="30000" dirty="0" smtClean="0">
                <a:solidFill>
                  <a:srgbClr val="FFFFFF"/>
                </a:solidFill>
              </a:rPr>
              <a:t>39</a:t>
            </a:r>
            <a:r>
              <a:rPr lang="en-US" altLang="ja-JP" sz="2400" dirty="0" smtClean="0">
                <a:solidFill>
                  <a:srgbClr val="FFFFFF"/>
                </a:solidFill>
              </a:rPr>
              <a:t> erg s</a:t>
            </a:r>
            <a:r>
              <a:rPr lang="en-US" altLang="ja-JP" sz="2400" baseline="30000" dirty="0" smtClean="0">
                <a:solidFill>
                  <a:srgbClr val="FFFFFF"/>
                </a:solidFill>
              </a:rPr>
              <a:t>-1</a:t>
            </a:r>
          </a:p>
          <a:p>
            <a:r>
              <a:rPr lang="en-US" altLang="ja-JP" sz="2400" dirty="0" smtClean="0">
                <a:solidFill>
                  <a:srgbClr val="FFFFFF"/>
                </a:solidFill>
              </a:rPr>
              <a:t>L</a:t>
            </a:r>
            <a:r>
              <a:rPr lang="en-US" altLang="ja-JP" sz="2400" baseline="-25000" dirty="0" smtClean="0">
                <a:solidFill>
                  <a:srgbClr val="FFFFFF"/>
                </a:solidFill>
              </a:rPr>
              <a:t>UHECR</a:t>
            </a:r>
            <a:r>
              <a:rPr lang="en-US" altLang="ja-JP" sz="2400" dirty="0" smtClean="0">
                <a:solidFill>
                  <a:srgbClr val="FFFFFF"/>
                </a:solidFill>
              </a:rPr>
              <a:t> ~ 10</a:t>
            </a:r>
            <a:r>
              <a:rPr lang="en-US" altLang="ja-JP" sz="2400" baseline="30000" dirty="0" smtClean="0">
                <a:solidFill>
                  <a:srgbClr val="FFFFFF"/>
                </a:solidFill>
              </a:rPr>
              <a:t>40</a:t>
            </a:r>
            <a:r>
              <a:rPr lang="en-US" altLang="ja-JP" sz="2400" dirty="0" smtClean="0">
                <a:solidFill>
                  <a:srgbClr val="FFFFFF"/>
                </a:solidFill>
              </a:rPr>
              <a:t> erg s</a:t>
            </a:r>
            <a:r>
              <a:rPr lang="en-US" altLang="ja-JP" sz="2400" baseline="30000" dirty="0" smtClean="0">
                <a:solidFill>
                  <a:srgbClr val="FFFFFF"/>
                </a:solidFill>
              </a:rPr>
              <a:t>-1</a:t>
            </a:r>
          </a:p>
        </p:txBody>
      </p:sp>
      <p:sp>
        <p:nvSpPr>
          <p:cNvPr id="14" name="テキスト ボックス 13"/>
          <p:cNvSpPr txBox="1"/>
          <p:nvPr/>
        </p:nvSpPr>
        <p:spPr>
          <a:xfrm>
            <a:off x="609600" y="1219200"/>
            <a:ext cx="1980943" cy="369332"/>
          </a:xfrm>
          <a:prstGeom prst="rect">
            <a:avLst/>
          </a:prstGeom>
          <a:noFill/>
        </p:spPr>
        <p:txBody>
          <a:bodyPr wrap="none" rtlCol="0">
            <a:spAutoFit/>
          </a:bodyPr>
          <a:lstStyle/>
          <a:p>
            <a:r>
              <a:rPr kumimoji="1" lang="en-US" altLang="ja-JP" dirty="0" err="1" smtClean="0"/>
              <a:t>Moskalenko</a:t>
            </a:r>
            <a:r>
              <a:rPr kumimoji="1" lang="en-US" altLang="ja-JP" dirty="0" smtClean="0"/>
              <a:t> et al. </a:t>
            </a:r>
            <a:endParaRPr kumimoji="1" lang="ja-JP" alt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4500" y="2"/>
            <a:ext cx="9048759" cy="994831"/>
          </a:xfrm>
          <a:solidFill>
            <a:srgbClr val="1F497D"/>
          </a:solidFill>
          <a:effectLst>
            <a:outerShdw blurRad="50800" dist="38100" dir="2700000">
              <a:srgbClr val="000000">
                <a:alpha val="43000"/>
              </a:srgbClr>
            </a:outerShdw>
          </a:effectLst>
        </p:spPr>
        <p:txBody>
          <a:bodyPr>
            <a:normAutofit fontScale="90000"/>
          </a:bodyPr>
          <a:lstStyle/>
          <a:p>
            <a:r>
              <a:rPr lang="en-US" altLang="ja-JP" sz="4000" dirty="0" smtClean="0">
                <a:solidFill>
                  <a:srgbClr val="FFFFFF"/>
                </a:solidFill>
              </a:rPr>
              <a:t>Starburst </a:t>
            </a:r>
            <a:r>
              <a:rPr lang="en-US" altLang="ja-JP" sz="4000" dirty="0" smtClean="0">
                <a:solidFill>
                  <a:srgbClr val="FFFFFF"/>
                </a:solidFill>
              </a:rPr>
              <a:t>galaxies,  </a:t>
            </a:r>
            <a:r>
              <a:rPr lang="en-US" altLang="ja-JP" sz="3200" dirty="0" smtClean="0">
                <a:solidFill>
                  <a:srgbClr val="FFFFFF"/>
                </a:solidFill>
              </a:rPr>
              <a:t>NGC253 </a:t>
            </a:r>
            <a:r>
              <a:rPr lang="en-US" altLang="ja-JP" sz="3200" dirty="0" smtClean="0">
                <a:solidFill>
                  <a:srgbClr val="FFFFFF"/>
                </a:solidFill>
              </a:rPr>
              <a:t>(by HESS), M82 (VERITAS)</a:t>
            </a:r>
            <a:endParaRPr lang="ja-JP" altLang="en-US" sz="3200" dirty="0">
              <a:solidFill>
                <a:srgbClr val="FFFFFF"/>
              </a:solidFill>
            </a:endParaRPr>
          </a:p>
        </p:txBody>
      </p:sp>
      <p:pic>
        <p:nvPicPr>
          <p:cNvPr id="3" name="図 2"/>
          <p:cNvPicPr>
            <a:picLocks noChangeAspect="1"/>
          </p:cNvPicPr>
          <p:nvPr/>
        </p:nvPicPr>
        <p:blipFill>
          <a:blip r:embed="rId2"/>
          <a:stretch>
            <a:fillRect/>
          </a:stretch>
        </p:blipFill>
        <p:spPr>
          <a:xfrm>
            <a:off x="603252" y="1197158"/>
            <a:ext cx="3054350" cy="2689073"/>
          </a:xfrm>
          <a:prstGeom prst="rect">
            <a:avLst/>
          </a:prstGeom>
        </p:spPr>
      </p:pic>
      <p:pic>
        <p:nvPicPr>
          <p:cNvPr id="5" name="図 4"/>
          <p:cNvPicPr>
            <a:picLocks noChangeAspect="1"/>
          </p:cNvPicPr>
          <p:nvPr/>
        </p:nvPicPr>
        <p:blipFill>
          <a:blip r:embed="rId3"/>
          <a:stretch>
            <a:fillRect/>
          </a:stretch>
        </p:blipFill>
        <p:spPr>
          <a:xfrm>
            <a:off x="5283200" y="1219203"/>
            <a:ext cx="3302000" cy="2697480"/>
          </a:xfrm>
          <a:prstGeom prst="rect">
            <a:avLst/>
          </a:prstGeom>
        </p:spPr>
      </p:pic>
      <p:pic>
        <p:nvPicPr>
          <p:cNvPr id="6" name="図 5"/>
          <p:cNvPicPr>
            <a:picLocks noChangeAspect="1"/>
          </p:cNvPicPr>
          <p:nvPr/>
        </p:nvPicPr>
        <p:blipFill>
          <a:blip r:embed="rId4"/>
          <a:stretch>
            <a:fillRect/>
          </a:stretch>
        </p:blipFill>
        <p:spPr>
          <a:xfrm>
            <a:off x="5257832" y="4267202"/>
            <a:ext cx="3362081" cy="1752600"/>
          </a:xfrm>
          <a:prstGeom prst="rect">
            <a:avLst/>
          </a:prstGeom>
        </p:spPr>
      </p:pic>
      <p:sp>
        <p:nvSpPr>
          <p:cNvPr id="7" name="テキスト ボックス 6"/>
          <p:cNvSpPr txBox="1"/>
          <p:nvPr/>
        </p:nvSpPr>
        <p:spPr>
          <a:xfrm>
            <a:off x="5200650" y="6324600"/>
            <a:ext cx="3878816" cy="338522"/>
          </a:xfrm>
          <a:prstGeom prst="rect">
            <a:avLst/>
          </a:prstGeom>
          <a:solidFill>
            <a:schemeClr val="bg2"/>
          </a:solidFill>
          <a:effectLst>
            <a:outerShdw blurRad="50800" dist="38100" dir="2700000" algn="tl" rotWithShape="0">
              <a:srgbClr val="000000">
                <a:alpha val="43000"/>
              </a:srgbClr>
            </a:outerShdw>
          </a:effectLst>
        </p:spPr>
        <p:txBody>
          <a:bodyPr wrap="none" lIns="91388" tIns="45694" rIns="91388" bIns="45694" rtlCol="0">
            <a:spAutoFit/>
          </a:bodyPr>
          <a:lstStyle/>
          <a:p>
            <a:r>
              <a:rPr lang="en-US" altLang="ja-JP" sz="1600" dirty="0" smtClean="0"/>
              <a:t>137hr, &gt;700GeV, 91photons, 0.9 % Crab</a:t>
            </a:r>
            <a:endParaRPr lang="ja-JP" altLang="en-US" sz="1600" dirty="0"/>
          </a:p>
        </p:txBody>
      </p:sp>
      <p:sp>
        <p:nvSpPr>
          <p:cNvPr id="8" name="テキスト ボックス 7"/>
          <p:cNvSpPr txBox="1"/>
          <p:nvPr/>
        </p:nvSpPr>
        <p:spPr>
          <a:xfrm>
            <a:off x="148175" y="6336271"/>
            <a:ext cx="4091614" cy="338522"/>
          </a:xfrm>
          <a:prstGeom prst="rect">
            <a:avLst/>
          </a:prstGeom>
          <a:solidFill>
            <a:schemeClr val="bg2"/>
          </a:solidFill>
          <a:effectLst>
            <a:outerShdw blurRad="50800" dist="38100" dir="2700000" algn="tl" rotWithShape="0">
              <a:srgbClr val="000000">
                <a:alpha val="43000"/>
              </a:srgbClr>
            </a:outerShdw>
          </a:effectLst>
        </p:spPr>
        <p:txBody>
          <a:bodyPr wrap="none" lIns="91388" tIns="45694" rIns="91388" bIns="45694" rtlCol="0">
            <a:spAutoFit/>
          </a:bodyPr>
          <a:lstStyle/>
          <a:p>
            <a:r>
              <a:rPr lang="en-US" altLang="ja-JP" sz="1600" dirty="0" smtClean="0"/>
              <a:t>119hrs, &gt;220GeV, 247 photons, 0.6% Crab</a:t>
            </a:r>
            <a:endParaRPr lang="ja-JP" altLang="en-US" sz="1600" dirty="0"/>
          </a:p>
        </p:txBody>
      </p:sp>
      <p:grpSp>
        <p:nvGrpSpPr>
          <p:cNvPr id="4" name="Gruppieren 16"/>
          <p:cNvGrpSpPr>
            <a:grpSpLocks/>
          </p:cNvGrpSpPr>
          <p:nvPr/>
        </p:nvGrpSpPr>
        <p:grpSpPr bwMode="auto">
          <a:xfrm>
            <a:off x="609626" y="4038644"/>
            <a:ext cx="3124197" cy="2241535"/>
            <a:chOff x="5254828" y="1424653"/>
            <a:chExt cx="3295239" cy="2577608"/>
          </a:xfrm>
        </p:grpSpPr>
        <p:pic>
          <p:nvPicPr>
            <p:cNvPr id="10" name="Picture 5"/>
            <p:cNvPicPr>
              <a:picLocks noChangeAspect="1" noChangeArrowheads="1"/>
            </p:cNvPicPr>
            <p:nvPr/>
          </p:nvPicPr>
          <p:blipFill>
            <a:blip r:embed="rId5"/>
            <a:srcRect b="9482"/>
            <a:stretch>
              <a:fillRect/>
            </a:stretch>
          </p:blipFill>
          <p:spPr bwMode="auto">
            <a:xfrm>
              <a:off x="5254828" y="1424653"/>
              <a:ext cx="3295239" cy="2577608"/>
            </a:xfrm>
            <a:prstGeom prst="rect">
              <a:avLst/>
            </a:prstGeom>
            <a:noFill/>
            <a:ln w="9525">
              <a:noFill/>
              <a:miter lim="800000"/>
              <a:headEnd/>
              <a:tailEnd/>
            </a:ln>
          </p:spPr>
        </p:pic>
        <p:sp>
          <p:nvSpPr>
            <p:cNvPr id="11" name="Text Box 7"/>
            <p:cNvSpPr txBox="1">
              <a:spLocks noChangeArrowheads="1"/>
            </p:cNvSpPr>
            <p:nvPr/>
          </p:nvSpPr>
          <p:spPr bwMode="auto">
            <a:xfrm>
              <a:off x="5335197" y="3127807"/>
              <a:ext cx="2571896" cy="867108"/>
            </a:xfrm>
            <a:prstGeom prst="rect">
              <a:avLst/>
            </a:prstGeom>
            <a:noFill/>
            <a:ln w="9525">
              <a:noFill/>
              <a:miter lim="800000"/>
              <a:headEnd/>
              <a:tailEnd/>
            </a:ln>
            <a:effectLst/>
          </p:spPr>
          <p:txBody>
            <a:bodyPr wrap="square">
              <a:spAutoFit/>
            </a:bodyPr>
            <a:lstStyle/>
            <a:p>
              <a:pPr>
                <a:tabLst>
                  <a:tab pos="71959" algn="l"/>
                  <a:tab pos="539691" algn="l"/>
                </a:tabLst>
                <a:defRPr/>
              </a:pPr>
              <a:r>
                <a:rPr lang="de-DE" sz="1400" b="1" dirty="0" smtClean="0">
                  <a:solidFill>
                    <a:srgbClr val="0000FF"/>
                  </a:solidFill>
                </a:rPr>
                <a:t>Blue	</a:t>
              </a:r>
              <a:r>
                <a:rPr lang="de-DE" sz="1400" b="1" dirty="0">
                  <a:solidFill>
                    <a:srgbClr val="0000FF"/>
                  </a:solidFill>
                </a:rPr>
                <a:t>: DSS </a:t>
              </a:r>
              <a:r>
                <a:rPr lang="de-DE" sz="1400" b="1" dirty="0" err="1" smtClean="0">
                  <a:solidFill>
                    <a:srgbClr val="0000FF"/>
                  </a:solidFill>
                </a:rPr>
                <a:t>optical</a:t>
              </a:r>
              <a:endParaRPr lang="de-DE" sz="1400" b="1" dirty="0" smtClean="0">
                <a:solidFill>
                  <a:srgbClr val="0000FF"/>
                </a:solidFill>
              </a:endParaRPr>
            </a:p>
            <a:p>
              <a:pPr>
                <a:tabLst>
                  <a:tab pos="71959" algn="l"/>
                  <a:tab pos="539691" algn="l"/>
                </a:tabLst>
                <a:defRPr/>
              </a:pPr>
              <a:r>
                <a:rPr lang="de-DE" sz="1400" b="1" dirty="0" smtClean="0">
                  <a:solidFill>
                    <a:srgbClr val="FF5050"/>
                  </a:solidFill>
                </a:rPr>
                <a:t>Red </a:t>
              </a:r>
              <a:r>
                <a:rPr lang="de-DE" sz="1400" b="1" dirty="0">
                  <a:solidFill>
                    <a:srgbClr val="FF5050"/>
                  </a:solidFill>
                </a:rPr>
                <a:t>	:</a:t>
              </a:r>
              <a:r>
                <a:rPr lang="de-DE" sz="1400" b="1" dirty="0" smtClean="0">
                  <a:solidFill>
                    <a:srgbClr val="FF5050"/>
                  </a:solidFill>
                </a:rPr>
                <a:t> </a:t>
              </a:r>
              <a:r>
                <a:rPr lang="de-DE" sz="1400" b="1" dirty="0" err="1" smtClean="0">
                  <a:solidFill>
                    <a:srgbClr val="FF5050"/>
                  </a:solidFill>
                </a:rPr>
                <a:t>X-ray</a:t>
              </a:r>
              <a:endParaRPr lang="de-DE" sz="1400" b="1" dirty="0" smtClean="0">
                <a:solidFill>
                  <a:srgbClr val="FF5050"/>
                </a:solidFill>
              </a:endParaRPr>
            </a:p>
            <a:p>
              <a:pPr>
                <a:tabLst>
                  <a:tab pos="71959" algn="l"/>
                  <a:tab pos="539691" algn="l"/>
                </a:tabLst>
                <a:defRPr/>
              </a:pPr>
              <a:r>
                <a:rPr lang="de-DE" sz="1400" b="1" dirty="0" smtClean="0">
                  <a:solidFill>
                    <a:srgbClr val="92D050"/>
                  </a:solidFill>
                </a:rPr>
                <a:t>Green	</a:t>
              </a:r>
              <a:r>
                <a:rPr lang="de-DE" sz="1400" b="1" dirty="0">
                  <a:solidFill>
                    <a:srgbClr val="92D050"/>
                  </a:solidFill>
                </a:rPr>
                <a:t>:</a:t>
              </a:r>
              <a:r>
                <a:rPr lang="de-DE" sz="1400" b="1" dirty="0" smtClean="0">
                  <a:solidFill>
                    <a:srgbClr val="92D050"/>
                  </a:solidFill>
                </a:rPr>
                <a:t> HESS Gamma </a:t>
              </a:r>
              <a:r>
                <a:rPr lang="de-DE" sz="1400" b="1" dirty="0" err="1" smtClean="0">
                  <a:solidFill>
                    <a:srgbClr val="92D050"/>
                  </a:solidFill>
                </a:rPr>
                <a:t>ray</a:t>
              </a:r>
              <a:endParaRPr lang="de-DE" sz="1400" b="1" dirty="0">
                <a:solidFill>
                  <a:srgbClr val="92D050"/>
                </a:solidFill>
                <a:latin typeface="+mn-lt"/>
              </a:endParaRPr>
            </a:p>
          </p:txBody>
        </p:sp>
        <p:sp>
          <p:nvSpPr>
            <p:cNvPr id="12" name="Textfeld 17"/>
            <p:cNvSpPr txBox="1">
              <a:spLocks noChangeArrowheads="1"/>
            </p:cNvSpPr>
            <p:nvPr/>
          </p:nvSpPr>
          <p:spPr bwMode="auto">
            <a:xfrm>
              <a:off x="5335200" y="1456610"/>
              <a:ext cx="1355488" cy="424706"/>
            </a:xfrm>
            <a:prstGeom prst="rect">
              <a:avLst/>
            </a:prstGeom>
            <a:noFill/>
            <a:ln w="9525">
              <a:noFill/>
              <a:miter lim="800000"/>
              <a:headEnd/>
              <a:tailEnd/>
            </a:ln>
          </p:spPr>
          <p:txBody>
            <a:bodyPr wrap="square">
              <a:spAutoFit/>
            </a:bodyPr>
            <a:lstStyle/>
            <a:p>
              <a:r>
                <a:rPr lang="de-DE">
                  <a:solidFill>
                    <a:schemeClr val="bg1"/>
                  </a:solidFill>
                </a:rPr>
                <a:t>NGC 253</a:t>
              </a: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a:p>
        </p:txBody>
      </p:sp>
      <p:pic>
        <p:nvPicPr>
          <p:cNvPr id="3" name="図 2"/>
          <p:cNvPicPr>
            <a:picLocks noChangeAspect="1"/>
          </p:cNvPicPr>
          <p:nvPr/>
        </p:nvPicPr>
        <p:blipFill>
          <a:blip r:embed="rId2"/>
          <a:srcRect t="5529"/>
          <a:stretch>
            <a:fillRect/>
          </a:stretch>
        </p:blipFill>
        <p:spPr>
          <a:xfrm>
            <a:off x="0" y="1"/>
            <a:ext cx="9906000" cy="6858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図形グループ 6"/>
          <p:cNvGrpSpPr/>
          <p:nvPr/>
        </p:nvGrpSpPr>
        <p:grpSpPr>
          <a:xfrm>
            <a:off x="5681053" y="4054543"/>
            <a:ext cx="3938740" cy="2692138"/>
            <a:chOff x="77391" y="4486275"/>
            <a:chExt cx="4421325" cy="3109535"/>
          </a:xfrm>
        </p:grpSpPr>
        <p:pic>
          <p:nvPicPr>
            <p:cNvPr id="4" name="図 3"/>
            <p:cNvPicPr>
              <a:picLocks noChangeAspect="1"/>
            </p:cNvPicPr>
            <p:nvPr/>
          </p:nvPicPr>
          <p:blipFill>
            <a:blip r:embed="rId2"/>
            <a:srcRect r="13661"/>
            <a:stretch>
              <a:fillRect/>
            </a:stretch>
          </p:blipFill>
          <p:spPr>
            <a:xfrm>
              <a:off x="77391" y="4486275"/>
              <a:ext cx="4421325" cy="3109535"/>
            </a:xfrm>
            <a:prstGeom prst="rect">
              <a:avLst/>
            </a:prstGeom>
            <a:effectLst>
              <a:outerShdw blurRad="254000" dist="38100" dir="2700000">
                <a:srgbClr val="000000">
                  <a:alpha val="65000"/>
                </a:srgbClr>
              </a:outerShdw>
            </a:effectLst>
          </p:spPr>
        </p:pic>
        <p:sp>
          <p:nvSpPr>
            <p:cNvPr id="5" name="テキスト ボックス 4"/>
            <p:cNvSpPr txBox="1"/>
            <p:nvPr/>
          </p:nvSpPr>
          <p:spPr>
            <a:xfrm>
              <a:off x="3403599" y="5930900"/>
              <a:ext cx="1095115" cy="586567"/>
            </a:xfrm>
            <a:prstGeom prst="rect">
              <a:avLst/>
            </a:prstGeom>
            <a:solidFill>
              <a:schemeClr val="bg1"/>
            </a:solidFill>
          </p:spPr>
          <p:txBody>
            <a:bodyPr wrap="square" rtlCol="0">
              <a:spAutoFit/>
            </a:bodyPr>
            <a:lstStyle/>
            <a:p>
              <a:r>
                <a:rPr lang="en-US" altLang="ja-JP" sz="1300" dirty="0" smtClean="0"/>
                <a:t>CTA </a:t>
              </a:r>
            </a:p>
            <a:p>
              <a:r>
                <a:rPr lang="en-US" altLang="ja-JP" sz="1300" dirty="0" smtClean="0"/>
                <a:t>Sag. Dwarf</a:t>
              </a:r>
              <a:endParaRPr lang="ja-JP" altLang="en-US" sz="1300" dirty="0"/>
            </a:p>
          </p:txBody>
        </p:sp>
        <p:sp>
          <p:nvSpPr>
            <p:cNvPr id="6" name="テキスト ボックス 5"/>
            <p:cNvSpPr txBox="1"/>
            <p:nvPr/>
          </p:nvSpPr>
          <p:spPr>
            <a:xfrm>
              <a:off x="3403600" y="6743700"/>
              <a:ext cx="1095116" cy="799864"/>
            </a:xfrm>
            <a:prstGeom prst="rect">
              <a:avLst/>
            </a:prstGeom>
            <a:solidFill>
              <a:schemeClr val="bg1"/>
            </a:solidFill>
          </p:spPr>
          <p:txBody>
            <a:bodyPr wrap="square" rtlCol="0">
              <a:spAutoFit/>
            </a:bodyPr>
            <a:lstStyle/>
            <a:p>
              <a:r>
                <a:rPr lang="en-US" altLang="ja-JP" sz="1300" dirty="0" smtClean="0"/>
                <a:t>CTA </a:t>
              </a:r>
            </a:p>
            <a:p>
              <a:r>
                <a:rPr lang="en-US" altLang="ja-JP" sz="1300" dirty="0" err="1" smtClean="0"/>
                <a:t>Gal.Halo</a:t>
              </a:r>
              <a:endParaRPr lang="en-US" altLang="ja-JP" sz="1300" dirty="0" smtClean="0"/>
            </a:p>
            <a:p>
              <a:endParaRPr lang="ja-JP" altLang="en-US" sz="1300" dirty="0"/>
            </a:p>
          </p:txBody>
        </p:sp>
      </p:grpSp>
      <p:sp>
        <p:nvSpPr>
          <p:cNvPr id="15" name="テキスト ボックス 14"/>
          <p:cNvSpPr txBox="1"/>
          <p:nvPr/>
        </p:nvSpPr>
        <p:spPr>
          <a:xfrm>
            <a:off x="125637" y="127000"/>
            <a:ext cx="6491030" cy="454126"/>
          </a:xfrm>
          <a:prstGeom prst="rect">
            <a:avLst/>
          </a:prstGeom>
          <a:solidFill>
            <a:schemeClr val="tx2"/>
          </a:solidFill>
          <a:effectLst>
            <a:outerShdw blurRad="50800" dist="38100" dir="2700000">
              <a:srgbClr val="000000">
                <a:alpha val="43000"/>
              </a:srgbClr>
            </a:outerShdw>
          </a:effectLst>
        </p:spPr>
        <p:txBody>
          <a:bodyPr wrap="none" lIns="83974" tIns="41987" rIns="83974" bIns="41987" rtlCol="0">
            <a:spAutoFit/>
          </a:bodyPr>
          <a:lstStyle/>
          <a:p>
            <a:r>
              <a:rPr lang="ja-JP" altLang="en-US" sz="2400" dirty="0" smtClean="0">
                <a:solidFill>
                  <a:srgbClr val="FFFFFF"/>
                </a:solidFill>
              </a:rPr>
              <a:t>暗黒物質の探索</a:t>
            </a:r>
            <a:r>
              <a:rPr lang="ja-JP" altLang="ja-JP" sz="2400" dirty="0" smtClean="0">
                <a:solidFill>
                  <a:srgbClr val="FFFFFF"/>
                </a:solidFill>
              </a:rPr>
              <a:t>　</a:t>
            </a:r>
            <a:r>
              <a:rPr lang="ja-JP" altLang="en-US" sz="2400" dirty="0" smtClean="0">
                <a:solidFill>
                  <a:srgbClr val="FFFFFF"/>
                </a:solidFill>
              </a:rPr>
              <a:t>　対消滅からのガンマ線を探る</a:t>
            </a:r>
            <a:endParaRPr lang="en-US" altLang="ja-JP" sz="2400" dirty="0" smtClean="0">
              <a:solidFill>
                <a:srgbClr val="FFFFFF"/>
              </a:solidFill>
            </a:endParaRPr>
          </a:p>
        </p:txBody>
      </p:sp>
      <p:pic>
        <p:nvPicPr>
          <p:cNvPr id="16" name="Picture 5"/>
          <p:cNvPicPr>
            <a:picLocks noChangeAspect="1" noChangeArrowheads="1"/>
          </p:cNvPicPr>
          <p:nvPr/>
        </p:nvPicPr>
        <p:blipFill>
          <a:blip r:embed="rId3"/>
          <a:srcRect/>
          <a:stretch>
            <a:fillRect/>
          </a:stretch>
        </p:blipFill>
        <p:spPr bwMode="auto">
          <a:xfrm>
            <a:off x="2259633" y="1019929"/>
            <a:ext cx="3472220" cy="1678504"/>
          </a:xfrm>
          <a:prstGeom prst="rect">
            <a:avLst/>
          </a:prstGeom>
          <a:ln>
            <a:noFill/>
          </a:ln>
          <a:effectLst>
            <a:outerShdw blurRad="254000" dist="139700" dir="2700000" algn="tl" rotWithShape="0">
              <a:srgbClr val="333333">
                <a:alpha val="65000"/>
              </a:srgbClr>
            </a:outerShdw>
          </a:effectLst>
        </p:spPr>
      </p:pic>
      <p:sp>
        <p:nvSpPr>
          <p:cNvPr id="24" name="テキスト ボックス 23"/>
          <p:cNvSpPr txBox="1"/>
          <p:nvPr/>
        </p:nvSpPr>
        <p:spPr>
          <a:xfrm>
            <a:off x="8459538" y="3989170"/>
            <a:ext cx="1493679" cy="649338"/>
          </a:xfrm>
          <a:prstGeom prst="rect">
            <a:avLst/>
          </a:prstGeom>
          <a:solidFill>
            <a:srgbClr val="D9D9D9"/>
          </a:solidFill>
          <a:ln w="41275" cap="flat" cmpd="sng" algn="ctr">
            <a:solidFill>
              <a:srgbClr val="A6A6A6"/>
            </a:solidFill>
            <a:prstDash val="solid"/>
            <a:round/>
            <a:headEnd type="none" w="med" len="med"/>
            <a:tailEnd type="none" w="med" len="med"/>
          </a:ln>
        </p:spPr>
        <p:txBody>
          <a:bodyPr wrap="none" lIns="91427" tIns="45714" rIns="91427" bIns="45714" rtlCol="0">
            <a:spAutoFit/>
          </a:bodyPr>
          <a:lstStyle/>
          <a:p>
            <a:r>
              <a:rPr kumimoji="1" lang="en-US" altLang="ja-JP" dirty="0" smtClean="0"/>
              <a:t>Expected CTA</a:t>
            </a:r>
          </a:p>
          <a:p>
            <a:r>
              <a:rPr kumimoji="1" lang="en-US" altLang="ja-JP" dirty="0" smtClean="0"/>
              <a:t>Sensitivity</a:t>
            </a:r>
            <a:endParaRPr kumimoji="1" lang="ja-JP" altLang="en-US" dirty="0"/>
          </a:p>
        </p:txBody>
      </p:sp>
      <p:pic>
        <p:nvPicPr>
          <p:cNvPr id="25" name="図 24"/>
          <p:cNvPicPr>
            <a:picLocks noChangeAspect="1"/>
          </p:cNvPicPr>
          <p:nvPr/>
        </p:nvPicPr>
        <p:blipFill>
          <a:blip r:embed="rId4"/>
          <a:stretch>
            <a:fillRect/>
          </a:stretch>
        </p:blipFill>
        <p:spPr>
          <a:xfrm>
            <a:off x="6172200" y="907176"/>
            <a:ext cx="3365500" cy="2968977"/>
          </a:xfrm>
          <a:prstGeom prst="rect">
            <a:avLst/>
          </a:prstGeom>
          <a:effectLst>
            <a:outerShdw blurRad="254000" dist="38100" dir="2700000">
              <a:srgbClr val="000000">
                <a:alpha val="43000"/>
              </a:srgbClr>
            </a:outerShdw>
          </a:effectLst>
        </p:spPr>
      </p:pic>
      <p:grpSp>
        <p:nvGrpSpPr>
          <p:cNvPr id="27" name="図形グループ 26"/>
          <p:cNvGrpSpPr/>
          <p:nvPr/>
        </p:nvGrpSpPr>
        <p:grpSpPr>
          <a:xfrm>
            <a:off x="381005" y="3009900"/>
            <a:ext cx="5152991" cy="3732784"/>
            <a:chOff x="381000" y="3009900"/>
            <a:chExt cx="5152992" cy="3732784"/>
          </a:xfrm>
        </p:grpSpPr>
        <p:grpSp>
          <p:nvGrpSpPr>
            <p:cNvPr id="22" name="図形グループ 21"/>
            <p:cNvGrpSpPr/>
            <p:nvPr/>
          </p:nvGrpSpPr>
          <p:grpSpPr>
            <a:xfrm>
              <a:off x="417736" y="3629580"/>
              <a:ext cx="4402884" cy="3113104"/>
              <a:chOff x="303436" y="3515280"/>
              <a:chExt cx="4402884" cy="3113104"/>
            </a:xfrm>
          </p:grpSpPr>
          <p:pic>
            <p:nvPicPr>
              <p:cNvPr id="17" name="図 16"/>
              <p:cNvPicPr>
                <a:picLocks noChangeAspect="1"/>
              </p:cNvPicPr>
              <p:nvPr/>
            </p:nvPicPr>
            <p:blipFill>
              <a:blip r:embed="rId5"/>
              <a:stretch>
                <a:fillRect/>
              </a:stretch>
            </p:blipFill>
            <p:spPr>
              <a:xfrm>
                <a:off x="303436" y="3515280"/>
                <a:ext cx="4402884" cy="3113104"/>
              </a:xfrm>
              <a:prstGeom prst="rect">
                <a:avLst/>
              </a:prstGeom>
              <a:effectLst>
                <a:outerShdw blurRad="254000" dist="38100" dir="2700000">
                  <a:srgbClr val="000000">
                    <a:alpha val="65000"/>
                  </a:srgbClr>
                </a:outerShdw>
              </a:effectLst>
            </p:spPr>
          </p:pic>
          <p:sp>
            <p:nvSpPr>
              <p:cNvPr id="18" name="テキスト ボックス 17"/>
              <p:cNvSpPr txBox="1"/>
              <p:nvPr/>
            </p:nvSpPr>
            <p:spPr>
              <a:xfrm rot="18889472">
                <a:off x="1943100" y="5262170"/>
                <a:ext cx="1261884" cy="276999"/>
              </a:xfrm>
              <a:prstGeom prst="rect">
                <a:avLst/>
              </a:prstGeom>
              <a:noFill/>
            </p:spPr>
            <p:txBody>
              <a:bodyPr wrap="none" rtlCol="0">
                <a:spAutoFit/>
              </a:bodyPr>
              <a:lstStyle/>
              <a:p>
                <a:r>
                  <a:rPr lang="en-US" altLang="ja-JP" sz="1200" dirty="0" smtClean="0">
                    <a:solidFill>
                      <a:schemeClr val="bg1">
                        <a:lumMod val="50000"/>
                      </a:schemeClr>
                    </a:solidFill>
                  </a:rPr>
                  <a:t>Extra component</a:t>
                </a:r>
                <a:endParaRPr lang="ja-JP" altLang="en-US" sz="1200" dirty="0">
                  <a:solidFill>
                    <a:schemeClr val="bg1">
                      <a:lumMod val="50000"/>
                    </a:schemeClr>
                  </a:solidFill>
                </a:endParaRPr>
              </a:p>
            </p:txBody>
          </p:sp>
          <p:sp>
            <p:nvSpPr>
              <p:cNvPr id="19" name="テキスト ボックス 18"/>
              <p:cNvSpPr txBox="1"/>
              <p:nvPr/>
            </p:nvSpPr>
            <p:spPr>
              <a:xfrm>
                <a:off x="1482392" y="4770769"/>
                <a:ext cx="968472" cy="538609"/>
              </a:xfrm>
              <a:prstGeom prst="rect">
                <a:avLst/>
              </a:prstGeom>
              <a:noFill/>
            </p:spPr>
            <p:txBody>
              <a:bodyPr wrap="none" rtlCol="0">
                <a:spAutoFit/>
              </a:bodyPr>
              <a:lstStyle/>
              <a:p>
                <a:r>
                  <a:rPr lang="en-US" altLang="ja-JP" sz="1400" dirty="0" smtClean="0">
                    <a:solidFill>
                      <a:srgbClr val="0000FF"/>
                    </a:solidFill>
                  </a:rPr>
                  <a:t>Std. model</a:t>
                </a:r>
              </a:p>
              <a:p>
                <a:r>
                  <a:rPr lang="en-US" altLang="ja-JP" sz="1400" dirty="0" smtClean="0">
                    <a:solidFill>
                      <a:srgbClr val="0000FF"/>
                    </a:solidFill>
                  </a:rPr>
                  <a:t>(</a:t>
                </a:r>
                <a:r>
                  <a:rPr lang="en-US" altLang="ja-JP" sz="1400" dirty="0" err="1" smtClean="0">
                    <a:solidFill>
                      <a:srgbClr val="0000FF"/>
                    </a:solidFill>
                  </a:rPr>
                  <a:t>Galprop</a:t>
                </a:r>
                <a:r>
                  <a:rPr lang="en-US" altLang="ja-JP" sz="1400" dirty="0" smtClean="0">
                    <a:solidFill>
                      <a:srgbClr val="0000FF"/>
                    </a:solidFill>
                  </a:rPr>
                  <a:t>)</a:t>
                </a:r>
                <a:endParaRPr lang="ja-JP" altLang="en-US" sz="1400" dirty="0">
                  <a:solidFill>
                    <a:srgbClr val="0000FF"/>
                  </a:solidFill>
                </a:endParaRPr>
              </a:p>
            </p:txBody>
          </p:sp>
          <p:cxnSp>
            <p:nvCxnSpPr>
              <p:cNvPr id="21" name="直線矢印コネクタ 20"/>
              <p:cNvCxnSpPr/>
              <p:nvPr/>
            </p:nvCxnSpPr>
            <p:spPr>
              <a:xfrm flipV="1">
                <a:off x="2400064" y="4521200"/>
                <a:ext cx="654392" cy="363869"/>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
          <p:nvSpPr>
            <p:cNvPr id="23" name="テキスト ボックス 22"/>
            <p:cNvSpPr txBox="1"/>
            <p:nvPr/>
          </p:nvSpPr>
          <p:spPr>
            <a:xfrm>
              <a:off x="3701251" y="3659811"/>
              <a:ext cx="1082348" cy="369332"/>
            </a:xfrm>
            <a:prstGeom prst="rect">
              <a:avLst/>
            </a:prstGeom>
            <a:solidFill>
              <a:schemeClr val="bg1">
                <a:lumMod val="85000"/>
              </a:schemeClr>
            </a:solidFill>
            <a:ln w="38100" cap="flat" cmpd="sng" algn="ctr">
              <a:solidFill>
                <a:schemeClr val="bg1">
                  <a:lumMod val="65000"/>
                </a:schemeClr>
              </a:solidFill>
              <a:prstDash val="solid"/>
              <a:round/>
              <a:headEnd type="none" w="med" len="med"/>
              <a:tailEnd type="none" w="med" len="med"/>
            </a:ln>
          </p:spPr>
          <p:txBody>
            <a:bodyPr wrap="none" rtlCol="0">
              <a:spAutoFit/>
            </a:bodyPr>
            <a:lstStyle/>
            <a:p>
              <a:r>
                <a:rPr kumimoji="1" lang="en-US" altLang="ja-JP" dirty="0" smtClean="0"/>
                <a:t>H.E. </a:t>
              </a:r>
              <a:r>
                <a:rPr kumimoji="1" lang="en-US" altLang="ja-JP" dirty="0" err="1" smtClean="0"/>
                <a:t>e</a:t>
              </a:r>
              <a:r>
                <a:rPr lang="en-US" altLang="ja-JP" dirty="0" smtClean="0"/>
                <a:t>- </a:t>
              </a:r>
              <a:r>
                <a:rPr lang="en-US" altLang="ja-JP" dirty="0" err="1" smtClean="0"/>
                <a:t>e</a:t>
              </a:r>
              <a:r>
                <a:rPr lang="en-US" altLang="ja-JP" dirty="0" smtClean="0"/>
                <a:t>+</a:t>
              </a:r>
              <a:endParaRPr kumimoji="1" lang="ja-JP" altLang="en-US" dirty="0"/>
            </a:p>
          </p:txBody>
        </p:sp>
        <p:sp>
          <p:nvSpPr>
            <p:cNvPr id="26" name="テキスト ボックス 25"/>
            <p:cNvSpPr txBox="1"/>
            <p:nvPr/>
          </p:nvSpPr>
          <p:spPr>
            <a:xfrm>
              <a:off x="381000" y="3009900"/>
              <a:ext cx="5152992" cy="641912"/>
            </a:xfrm>
            <a:prstGeom prst="rect">
              <a:avLst/>
            </a:prstGeom>
            <a:noFill/>
          </p:spPr>
          <p:txBody>
            <a:bodyPr wrap="none" rtlCol="0">
              <a:spAutoFit/>
            </a:bodyPr>
            <a:lstStyle/>
            <a:p>
              <a:r>
                <a:rPr kumimoji="1" lang="en-US" altLang="ja-JP" dirty="0" smtClean="0"/>
                <a:t>There is </a:t>
              </a:r>
              <a:r>
                <a:rPr lang="en-US" altLang="ja-JP" dirty="0" smtClean="0"/>
                <a:t>an extra bump in electron energy spectrum</a:t>
              </a:r>
            </a:p>
            <a:p>
              <a:r>
                <a:rPr lang="en-US" altLang="ja-JP" dirty="0" smtClean="0"/>
                <a:t>Nearby Pulsars or DM? </a:t>
              </a:r>
              <a:endParaRPr kumimoji="1" lang="ja-JP" altLang="en-US" dirty="0"/>
            </a:p>
          </p:txBody>
        </p:sp>
      </p:grpSp>
      <p:pic>
        <p:nvPicPr>
          <p:cNvPr id="28" name="図 27"/>
          <p:cNvPicPr>
            <a:picLocks noChangeAspect="1"/>
          </p:cNvPicPr>
          <p:nvPr/>
        </p:nvPicPr>
        <p:blipFill>
          <a:blip r:embed="rId6"/>
          <a:stretch>
            <a:fillRect/>
          </a:stretch>
        </p:blipFill>
        <p:spPr>
          <a:xfrm>
            <a:off x="125641" y="1019929"/>
            <a:ext cx="2010185" cy="1678504"/>
          </a:xfrm>
          <a:prstGeom prst="rect">
            <a:avLst/>
          </a:prstGeom>
          <a:effectLst>
            <a:outerShdw blurRad="254000" dist="38100" dir="2700000">
              <a:srgbClr val="000000">
                <a:alpha val="65000"/>
              </a:srgbClr>
            </a:outerShdw>
          </a:effectLst>
        </p:spPr>
      </p:pic>
      <p:sp>
        <p:nvSpPr>
          <p:cNvPr id="29" name="テキスト ボックス 28"/>
          <p:cNvSpPr txBox="1"/>
          <p:nvPr/>
        </p:nvSpPr>
        <p:spPr>
          <a:xfrm>
            <a:off x="6857992" y="411882"/>
            <a:ext cx="2664135" cy="538597"/>
          </a:xfrm>
          <a:prstGeom prst="rect">
            <a:avLst/>
          </a:prstGeom>
          <a:solidFill>
            <a:srgbClr val="D9D9D9"/>
          </a:solidFill>
          <a:ln w="50800" cap="flat" cmpd="sng" algn="ctr">
            <a:solidFill>
              <a:srgbClr val="A6A6A6"/>
            </a:solidFill>
            <a:prstDash val="solid"/>
            <a:round/>
            <a:headEnd type="none" w="med" len="med"/>
            <a:tailEnd type="none" w="med" len="med"/>
          </a:ln>
        </p:spPr>
        <p:txBody>
          <a:bodyPr wrap="none" lIns="91427" tIns="45714" rIns="91427" bIns="45714" rtlCol="0">
            <a:spAutoFit/>
          </a:bodyPr>
          <a:lstStyle/>
          <a:p>
            <a:r>
              <a:rPr lang="en-US" altLang="ja-JP" sz="1400" dirty="0" smtClean="0"/>
              <a:t>Expected gamma ray spectra from</a:t>
            </a:r>
          </a:p>
          <a:p>
            <a:r>
              <a:rPr lang="en-US" altLang="ja-JP" sz="1400" dirty="0" smtClean="0"/>
              <a:t>Sagittarius Dwarf galaxy</a:t>
            </a:r>
            <a:endParaRPr lang="ja-JP" altLang="en-US" sz="1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a:p>
        </p:txBody>
      </p:sp>
      <p:pic>
        <p:nvPicPr>
          <p:cNvPr id="3" name="図 2"/>
          <p:cNvPicPr>
            <a:picLocks noChangeAspect="1"/>
          </p:cNvPicPr>
          <p:nvPr/>
        </p:nvPicPr>
        <p:blipFill>
          <a:blip r:embed="rId2"/>
          <a:srcRect t="8294" b="8294"/>
          <a:stretch>
            <a:fillRect/>
          </a:stretch>
        </p:blipFill>
        <p:spPr>
          <a:xfrm>
            <a:off x="0" y="1"/>
            <a:ext cx="9906000" cy="6858000"/>
          </a:xfrm>
          <a:prstGeom prst="rect">
            <a:avLst/>
          </a:prstGeom>
        </p:spPr>
      </p:pic>
      <p:sp>
        <p:nvSpPr>
          <p:cNvPr id="4" name="テキスト ボックス 3"/>
          <p:cNvSpPr txBox="1"/>
          <p:nvPr/>
        </p:nvSpPr>
        <p:spPr>
          <a:xfrm>
            <a:off x="497428" y="274641"/>
            <a:ext cx="8899717" cy="646331"/>
          </a:xfrm>
          <a:prstGeom prst="rect">
            <a:avLst/>
          </a:prstGeom>
          <a:solidFill>
            <a:srgbClr val="1F497D"/>
          </a:solidFill>
          <a:effectLst>
            <a:outerShdw blurRad="50800" dist="38100" dir="2700000">
              <a:srgbClr val="000000">
                <a:alpha val="43000"/>
              </a:srgbClr>
            </a:outerShdw>
          </a:effectLst>
        </p:spPr>
        <p:txBody>
          <a:bodyPr wrap="none" rtlCol="0">
            <a:spAutoFit/>
          </a:bodyPr>
          <a:lstStyle/>
          <a:p>
            <a:r>
              <a:rPr kumimoji="1" lang="en-US" altLang="ja-JP" sz="3600" dirty="0" smtClean="0">
                <a:solidFill>
                  <a:srgbClr val="FFFFFF"/>
                </a:solidFill>
                <a:effectLst>
                  <a:outerShdw blurRad="50800" dist="38100" dir="2700000">
                    <a:srgbClr val="000000">
                      <a:alpha val="43000"/>
                    </a:srgbClr>
                  </a:outerShdw>
                </a:effectLst>
              </a:rPr>
              <a:t>Still lots of things to do for future observations</a:t>
            </a:r>
            <a:endParaRPr kumimoji="1" lang="ja-JP" altLang="en-US" sz="3600" dirty="0">
              <a:solidFill>
                <a:srgbClr val="FFFFFF"/>
              </a:solidFill>
              <a:effectLst>
                <a:outerShdw blurRad="50800" dist="38100" dir="2700000">
                  <a:srgbClr val="000000">
                    <a:alpha val="43000"/>
                  </a:srgbClr>
                </a:outerShd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0" name="Picture 4" descr="erde_satellite_projection"/>
          <p:cNvPicPr>
            <a:picLocks noChangeAspect="1" noChangeArrowheads="1"/>
          </p:cNvPicPr>
          <p:nvPr/>
        </p:nvPicPr>
        <p:blipFill>
          <a:blip r:embed="rId2"/>
          <a:srcRect t="-8098" b="2812"/>
          <a:stretch>
            <a:fillRect/>
          </a:stretch>
        </p:blipFill>
        <p:spPr bwMode="auto">
          <a:xfrm>
            <a:off x="330200" y="1295400"/>
            <a:ext cx="9080500" cy="5448300"/>
          </a:xfrm>
          <a:prstGeom prst="rect">
            <a:avLst/>
          </a:prstGeom>
          <a:noFill/>
          <a:ln w="9525">
            <a:noFill/>
            <a:miter lim="800000"/>
            <a:headEnd/>
            <a:tailEnd/>
          </a:ln>
        </p:spPr>
      </p:pic>
      <p:sp>
        <p:nvSpPr>
          <p:cNvPr id="10243" name="Text Box 6"/>
          <p:cNvSpPr txBox="1">
            <a:spLocks noChangeArrowheads="1"/>
          </p:cNvSpPr>
          <p:nvPr/>
        </p:nvSpPr>
        <p:spPr bwMode="auto">
          <a:xfrm>
            <a:off x="292057" y="1212906"/>
            <a:ext cx="8925489" cy="400011"/>
          </a:xfrm>
          <a:prstGeom prst="rect">
            <a:avLst/>
          </a:prstGeom>
          <a:solidFill>
            <a:schemeClr val="bg2"/>
          </a:solidFill>
          <a:ln w="25400" algn="ctr">
            <a:noFill/>
            <a:miter lim="800000"/>
            <a:headEnd/>
            <a:tailEnd/>
          </a:ln>
        </p:spPr>
        <p:txBody>
          <a:bodyPr wrap="square" lIns="91340" tIns="45671" rIns="91340" bIns="45671">
            <a:prstTxWarp prst="textNoShape">
              <a:avLst/>
            </a:prstTxWarp>
            <a:spAutoFit/>
          </a:bodyPr>
          <a:lstStyle/>
          <a:p>
            <a:r>
              <a:rPr lang="en-US" altLang="ja-JP" sz="2000" dirty="0">
                <a:effectLst>
                  <a:outerShdw blurRad="38100" dist="38100" dir="2700000" algn="tl">
                    <a:srgbClr val="000000"/>
                  </a:outerShdw>
                </a:effectLst>
                <a:latin typeface="Verdana" charset="0"/>
              </a:rPr>
              <a:t>One observatory with two </a:t>
            </a:r>
            <a:r>
              <a:rPr lang="en-US" altLang="ja-JP" sz="2000" dirty="0" smtClean="0">
                <a:effectLst>
                  <a:outerShdw blurRad="38100" dist="38100" dir="2700000" algn="tl">
                    <a:srgbClr val="000000"/>
                  </a:outerShdw>
                </a:effectLst>
                <a:latin typeface="Verdana" charset="0"/>
              </a:rPr>
              <a:t>sites</a:t>
            </a:r>
            <a:r>
              <a:rPr lang="ja-JP" altLang="en-US" sz="2000" dirty="0" smtClean="0">
                <a:effectLst>
                  <a:outerShdw blurRad="38100" dist="38100" dir="2700000" algn="tl">
                    <a:srgbClr val="000000"/>
                  </a:outerShdw>
                </a:effectLst>
                <a:latin typeface="Verdana" charset="0"/>
              </a:rPr>
              <a:t>　</a:t>
            </a:r>
            <a:r>
              <a:rPr lang="en-US" altLang="ja-JP" sz="2000" dirty="0" smtClean="0">
                <a:effectLst>
                  <a:outerShdw blurRad="38100" dist="38100" dir="2700000" algn="tl">
                    <a:srgbClr val="000000"/>
                  </a:outerShdw>
                </a:effectLst>
                <a:latin typeface="Verdana" charset="0"/>
              </a:rPr>
              <a:t>operated </a:t>
            </a:r>
            <a:r>
              <a:rPr lang="en-US" altLang="ja-JP" sz="2000" dirty="0">
                <a:effectLst>
                  <a:outerShdw blurRad="38100" dist="38100" dir="2700000" algn="tl">
                    <a:srgbClr val="000000"/>
                  </a:outerShdw>
                </a:effectLst>
                <a:latin typeface="Verdana" charset="0"/>
              </a:rPr>
              <a:t>by one consortium</a:t>
            </a:r>
          </a:p>
        </p:txBody>
      </p:sp>
      <p:sp>
        <p:nvSpPr>
          <p:cNvPr id="22532" name="Oval 7"/>
          <p:cNvSpPr>
            <a:spLocks noChangeArrowheads="1"/>
          </p:cNvSpPr>
          <p:nvPr/>
        </p:nvSpPr>
        <p:spPr bwMode="auto">
          <a:xfrm>
            <a:off x="1898652" y="3169408"/>
            <a:ext cx="2971800" cy="519211"/>
          </a:xfrm>
          <a:prstGeom prst="ellipse">
            <a:avLst/>
          </a:prstGeom>
          <a:solidFill>
            <a:srgbClr val="C0C0C0">
              <a:alpha val="67058"/>
            </a:srgbClr>
          </a:solidFill>
          <a:ln w="25400">
            <a:noFill/>
            <a:round/>
            <a:headEnd/>
            <a:tailEnd/>
          </a:ln>
        </p:spPr>
        <p:txBody>
          <a:bodyPr lIns="91340" tIns="45671" rIns="91340" bIns="45671" anchor="ctr">
            <a:prstTxWarp prst="textNoShape">
              <a:avLst/>
            </a:prstTxWarp>
            <a:spAutoFit/>
          </a:bodyPr>
          <a:lstStyle/>
          <a:p>
            <a:endParaRPr lang="ja-JP" altLang="en-US"/>
          </a:p>
        </p:txBody>
      </p:sp>
      <p:sp>
        <p:nvSpPr>
          <p:cNvPr id="22533" name="Oval 8"/>
          <p:cNvSpPr>
            <a:spLocks noChangeArrowheads="1"/>
          </p:cNvSpPr>
          <p:nvPr/>
        </p:nvSpPr>
        <p:spPr bwMode="auto">
          <a:xfrm>
            <a:off x="2641604" y="4617206"/>
            <a:ext cx="2971800" cy="519211"/>
          </a:xfrm>
          <a:prstGeom prst="ellipse">
            <a:avLst/>
          </a:prstGeom>
          <a:solidFill>
            <a:srgbClr val="C0C0C0">
              <a:alpha val="67058"/>
            </a:srgbClr>
          </a:solidFill>
          <a:ln w="25400">
            <a:noFill/>
            <a:round/>
            <a:headEnd/>
            <a:tailEnd/>
          </a:ln>
        </p:spPr>
        <p:txBody>
          <a:bodyPr lIns="91340" tIns="45671" rIns="91340" bIns="45671" anchor="ctr">
            <a:prstTxWarp prst="textNoShape">
              <a:avLst/>
            </a:prstTxWarp>
            <a:spAutoFit/>
          </a:bodyPr>
          <a:lstStyle/>
          <a:p>
            <a:endParaRPr lang="ja-JP" altLang="en-US"/>
          </a:p>
        </p:txBody>
      </p:sp>
      <p:sp>
        <p:nvSpPr>
          <p:cNvPr id="48137" name="Rectangle 9"/>
          <p:cNvSpPr>
            <a:spLocks noGrp="1" noChangeArrowheads="1"/>
          </p:cNvSpPr>
          <p:nvPr>
            <p:ph type="title"/>
          </p:nvPr>
        </p:nvSpPr>
        <p:spPr>
          <a:xfrm>
            <a:off x="389170" y="95249"/>
            <a:ext cx="9114672" cy="910165"/>
          </a:xfrm>
          <a:solidFill>
            <a:schemeClr val="tx2"/>
          </a:solidFill>
          <a:effectLst>
            <a:outerShdw blurRad="50800" dist="38100" dir="2700000">
              <a:srgbClr val="000000">
                <a:alpha val="43000"/>
              </a:srgbClr>
            </a:outerShdw>
          </a:effectLst>
        </p:spPr>
        <p:txBody>
          <a:bodyPr>
            <a:normAutofit/>
          </a:bodyPr>
          <a:lstStyle/>
          <a:p>
            <a:pPr eaLnBrk="1" hangingPunct="1"/>
            <a:r>
              <a:rPr lang="en-US" altLang="ja-JP" sz="4000" dirty="0" smtClean="0">
                <a:solidFill>
                  <a:schemeClr val="bg1"/>
                </a:solidFill>
                <a:effectLst>
                  <a:outerShdw blurRad="50800" dist="38100" dir="2700000">
                    <a:srgbClr val="000000">
                      <a:alpha val="43000"/>
                    </a:srgbClr>
                  </a:outerShdw>
                </a:effectLst>
              </a:rPr>
              <a:t>All sky observatory</a:t>
            </a:r>
            <a:r>
              <a:rPr lang="en-US" altLang="ja-JP" sz="4000" dirty="0" smtClean="0">
                <a:solidFill>
                  <a:schemeClr val="bg1"/>
                </a:solidFill>
                <a:effectLst>
                  <a:outerShdw blurRad="50800" dist="38100" dir="2700000">
                    <a:srgbClr val="000000">
                      <a:alpha val="43000"/>
                    </a:srgbClr>
                  </a:outerShdw>
                </a:effectLst>
              </a:rPr>
              <a:t> (North </a:t>
            </a:r>
            <a:r>
              <a:rPr lang="en-US" altLang="ja-JP" sz="4000" dirty="0" smtClean="0">
                <a:solidFill>
                  <a:schemeClr val="bg1"/>
                </a:solidFill>
                <a:effectLst>
                  <a:outerShdw blurRad="50800" dist="38100" dir="2700000">
                    <a:srgbClr val="000000">
                      <a:alpha val="43000"/>
                    </a:srgbClr>
                  </a:outerShdw>
                </a:effectLst>
              </a:rPr>
              <a:t>and South)</a:t>
            </a:r>
            <a:endParaRPr lang="en-US" altLang="ja-JP" sz="4000" dirty="0" smtClean="0">
              <a:solidFill>
                <a:schemeClr val="bg1"/>
              </a:solidFill>
              <a:effectLst>
                <a:outerShdw blurRad="50800" dist="38100" dir="2700000">
                  <a:srgbClr val="000000">
                    <a:alpha val="43000"/>
                  </a:srgbClr>
                </a:outerShdw>
              </a:effectLst>
              <a:latin typeface="ＭＳ Ｐゴシック" charset="-128"/>
            </a:endParaRPr>
          </a:p>
        </p:txBody>
      </p:sp>
      <p:sp>
        <p:nvSpPr>
          <p:cNvPr id="22535" name="Text Box 10"/>
          <p:cNvSpPr txBox="1">
            <a:spLocks noChangeArrowheads="1"/>
          </p:cNvSpPr>
          <p:nvPr/>
        </p:nvSpPr>
        <p:spPr bwMode="auto">
          <a:xfrm>
            <a:off x="873129" y="4560917"/>
            <a:ext cx="1505889" cy="923231"/>
          </a:xfrm>
          <a:prstGeom prst="rect">
            <a:avLst/>
          </a:prstGeom>
          <a:noFill/>
          <a:ln w="9525">
            <a:noFill/>
            <a:miter lim="800000"/>
            <a:headEnd/>
            <a:tailEnd/>
          </a:ln>
        </p:spPr>
        <p:txBody>
          <a:bodyPr wrap="none" lIns="91340" tIns="45671" rIns="91340" bIns="45671">
            <a:prstTxWarp prst="textNoShape">
              <a:avLst/>
            </a:prstTxWarp>
            <a:spAutoFit/>
          </a:bodyPr>
          <a:lstStyle/>
          <a:p>
            <a:pPr algn="ctr"/>
            <a:r>
              <a:rPr lang="en-US" altLang="ja-JP"/>
              <a:t>Galactic plus</a:t>
            </a:r>
          </a:p>
          <a:p>
            <a:pPr algn="ctr"/>
            <a:r>
              <a:rPr lang="en-US" altLang="ja-JP"/>
              <a:t>extragalactic</a:t>
            </a:r>
          </a:p>
          <a:p>
            <a:pPr algn="ctr"/>
            <a:r>
              <a:rPr lang="en-US" altLang="ja-JP"/>
              <a:t>science</a:t>
            </a:r>
          </a:p>
        </p:txBody>
      </p:sp>
      <p:sp>
        <p:nvSpPr>
          <p:cNvPr id="22536" name="Text Box 11"/>
          <p:cNvSpPr txBox="1">
            <a:spLocks noChangeArrowheads="1"/>
          </p:cNvSpPr>
          <p:nvPr/>
        </p:nvSpPr>
        <p:spPr bwMode="auto">
          <a:xfrm>
            <a:off x="378587" y="3033726"/>
            <a:ext cx="1480304" cy="923231"/>
          </a:xfrm>
          <a:prstGeom prst="rect">
            <a:avLst/>
          </a:prstGeom>
          <a:noFill/>
          <a:ln w="9525">
            <a:noFill/>
            <a:miter lim="800000"/>
            <a:headEnd/>
            <a:tailEnd/>
          </a:ln>
        </p:spPr>
        <p:txBody>
          <a:bodyPr wrap="none" lIns="91340" tIns="45671" rIns="91340" bIns="45671">
            <a:prstTxWarp prst="textNoShape">
              <a:avLst/>
            </a:prstTxWarp>
            <a:spAutoFit/>
          </a:bodyPr>
          <a:lstStyle/>
          <a:p>
            <a:pPr algn="ctr"/>
            <a:r>
              <a:rPr lang="en-US" altLang="ja-JP"/>
              <a:t>Mainly</a:t>
            </a:r>
          </a:p>
          <a:p>
            <a:pPr algn="ctr"/>
            <a:r>
              <a:rPr lang="en-US" altLang="ja-JP"/>
              <a:t>extragalactic</a:t>
            </a:r>
          </a:p>
          <a:p>
            <a:pPr algn="ctr"/>
            <a:r>
              <a:rPr lang="en-US" altLang="ja-JP"/>
              <a:t>science</a:t>
            </a:r>
          </a:p>
        </p:txBody>
      </p:sp>
      <p:sp>
        <p:nvSpPr>
          <p:cNvPr id="9" name="テキスト ボックス 8"/>
          <p:cNvSpPr txBox="1"/>
          <p:nvPr/>
        </p:nvSpPr>
        <p:spPr>
          <a:xfrm>
            <a:off x="5729843" y="2668945"/>
            <a:ext cx="3490453" cy="915765"/>
          </a:xfrm>
          <a:prstGeom prst="rect">
            <a:avLst/>
          </a:prstGeom>
          <a:solidFill>
            <a:schemeClr val="bg2">
              <a:alpha val="50000"/>
            </a:schemeClr>
          </a:solidFill>
        </p:spPr>
        <p:txBody>
          <a:bodyPr wrap="none" lIns="83946" tIns="41974" rIns="83946" bIns="41974" rtlCol="0">
            <a:spAutoFit/>
          </a:bodyPr>
          <a:lstStyle/>
          <a:p>
            <a:r>
              <a:rPr kumimoji="1" lang="en-US" altLang="ja-JP" dirty="0" smtClean="0"/>
              <a:t>North Station:  ~ </a:t>
            </a:r>
            <a:r>
              <a:rPr kumimoji="1" lang="en-US" altLang="ja-JP" dirty="0" smtClean="0"/>
              <a:t>50MEuro</a:t>
            </a:r>
          </a:p>
          <a:p>
            <a:r>
              <a:rPr lang="en-US" altLang="ja-JP" dirty="0" smtClean="0"/>
              <a:t>Canaries: La Palma, Tenerife 2400m</a:t>
            </a:r>
          </a:p>
          <a:p>
            <a:r>
              <a:rPr kumimoji="1" lang="en-US" altLang="ja-JP" dirty="0" smtClean="0"/>
              <a:t>Mexico: San Pedro </a:t>
            </a:r>
            <a:r>
              <a:rPr kumimoji="1" lang="en-US" altLang="ja-JP" dirty="0" err="1" smtClean="0"/>
              <a:t>Martir</a:t>
            </a:r>
            <a:r>
              <a:rPr kumimoji="1" lang="en-US" altLang="ja-JP" dirty="0" smtClean="0"/>
              <a:t> 2800m</a:t>
            </a:r>
            <a:endParaRPr kumimoji="1" lang="ja-JP" altLang="en-US" dirty="0"/>
          </a:p>
        </p:txBody>
      </p:sp>
      <p:sp>
        <p:nvSpPr>
          <p:cNvPr id="10" name="テキスト ボックス 9"/>
          <p:cNvSpPr txBox="1"/>
          <p:nvPr/>
        </p:nvSpPr>
        <p:spPr>
          <a:xfrm>
            <a:off x="5701429" y="4396388"/>
            <a:ext cx="3398819" cy="1469762"/>
          </a:xfrm>
          <a:prstGeom prst="rect">
            <a:avLst/>
          </a:prstGeom>
          <a:solidFill>
            <a:schemeClr val="bg2">
              <a:alpha val="50000"/>
            </a:schemeClr>
          </a:solidFill>
        </p:spPr>
        <p:txBody>
          <a:bodyPr wrap="none" lIns="83946" tIns="41974" rIns="83946" bIns="41974" rtlCol="0">
            <a:spAutoFit/>
          </a:bodyPr>
          <a:lstStyle/>
          <a:p>
            <a:r>
              <a:rPr kumimoji="1" lang="en-US" altLang="ja-JP" dirty="0" smtClean="0"/>
              <a:t>South Station: ~ </a:t>
            </a:r>
            <a:r>
              <a:rPr kumimoji="1" lang="en-US" altLang="ja-JP" dirty="0" smtClean="0"/>
              <a:t>100MEuro</a:t>
            </a:r>
          </a:p>
          <a:p>
            <a:r>
              <a:rPr lang="en-US" altLang="ja-JP" dirty="0" smtClean="0"/>
              <a:t>Namibia: </a:t>
            </a:r>
            <a:r>
              <a:rPr lang="en-US" altLang="ja-JP" dirty="0" err="1" smtClean="0"/>
              <a:t>Kohmas</a:t>
            </a:r>
            <a:r>
              <a:rPr lang="en-US" altLang="ja-JP" dirty="0" smtClean="0"/>
              <a:t> Highland 1800m</a:t>
            </a:r>
          </a:p>
          <a:p>
            <a:r>
              <a:rPr lang="en-US" altLang="ja-JP" dirty="0" smtClean="0"/>
              <a:t>Chile: La </a:t>
            </a:r>
            <a:r>
              <a:rPr lang="en-US" altLang="ja-JP" dirty="0" err="1" smtClean="0"/>
              <a:t>Silla</a:t>
            </a:r>
            <a:r>
              <a:rPr lang="en-US" altLang="ja-JP" dirty="0" smtClean="0"/>
              <a:t> 2400m</a:t>
            </a:r>
          </a:p>
          <a:p>
            <a:r>
              <a:rPr kumimoji="1" lang="en-US" altLang="ja-JP" dirty="0" smtClean="0"/>
              <a:t>Argentina: El </a:t>
            </a:r>
            <a:r>
              <a:rPr kumimoji="1" lang="en-US" altLang="ja-JP" dirty="0" err="1" smtClean="0"/>
              <a:t>Leoncito</a:t>
            </a:r>
            <a:r>
              <a:rPr kumimoji="1" lang="en-US" altLang="ja-JP" dirty="0" smtClean="0"/>
              <a:t> 2600m</a:t>
            </a:r>
          </a:p>
          <a:p>
            <a:r>
              <a:rPr lang="en-US" altLang="ja-JP" dirty="0" smtClean="0"/>
              <a:t>Argentina: </a:t>
            </a:r>
            <a:r>
              <a:rPr lang="en-US" altLang="ja-JP" dirty="0" err="1" smtClean="0"/>
              <a:t>Puna</a:t>
            </a:r>
            <a:r>
              <a:rPr lang="en-US" altLang="ja-JP" dirty="0" smtClean="0"/>
              <a:t> Highland 3700m</a:t>
            </a:r>
            <a:endParaRPr kumimoji="1" lang="ja-JP"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テキスト ボックス 4"/>
          <p:cNvSpPr txBox="1"/>
          <p:nvPr/>
        </p:nvSpPr>
        <p:spPr>
          <a:xfrm>
            <a:off x="5660167" y="4367167"/>
            <a:ext cx="2940333" cy="362820"/>
          </a:xfrm>
          <a:prstGeom prst="rect">
            <a:avLst/>
          </a:prstGeom>
          <a:noFill/>
        </p:spPr>
        <p:txBody>
          <a:bodyPr wrap="none" lIns="83974" tIns="41987" rIns="83974" bIns="41987" rtlCol="0">
            <a:spAutoFit/>
          </a:bodyPr>
          <a:lstStyle/>
          <a:p>
            <a:r>
              <a:rPr kumimoji="1" lang="en-US" altLang="ja-JP" dirty="0" smtClean="0"/>
              <a:t>Number of sources expected</a:t>
            </a:r>
            <a:endParaRPr kumimoji="1" lang="ja-JP" altLang="en-US" dirty="0"/>
          </a:p>
        </p:txBody>
      </p:sp>
      <p:sp>
        <p:nvSpPr>
          <p:cNvPr id="6" name="タイトル 5"/>
          <p:cNvSpPr>
            <a:spLocks noGrp="1"/>
          </p:cNvSpPr>
          <p:nvPr>
            <p:ph type="title"/>
          </p:nvPr>
        </p:nvSpPr>
        <p:spPr>
          <a:xfrm>
            <a:off x="495300" y="101893"/>
            <a:ext cx="8915400" cy="923064"/>
          </a:xfrm>
          <a:solidFill>
            <a:schemeClr val="tx2"/>
          </a:solidFill>
          <a:effectLst>
            <a:outerShdw blurRad="50800" dist="38100" dir="2700000">
              <a:srgbClr val="000000">
                <a:alpha val="43000"/>
              </a:srgbClr>
            </a:outerShdw>
          </a:effectLst>
        </p:spPr>
        <p:txBody>
          <a:bodyPr>
            <a:normAutofit/>
          </a:bodyPr>
          <a:lstStyle/>
          <a:p>
            <a:pPr algn="l"/>
            <a:r>
              <a:rPr lang="en-US" altLang="en-US" sz="2600" dirty="0" smtClean="0">
                <a:solidFill>
                  <a:srgbClr val="FFFFFF"/>
                </a:solidFill>
              </a:rPr>
              <a:t>VHE Gamma Ray Astronomy </a:t>
            </a:r>
            <a:r>
              <a:rPr lang="ja-JP" altLang="en-US" sz="2600" dirty="0" smtClean="0">
                <a:solidFill>
                  <a:srgbClr val="FFFFFF"/>
                </a:solidFill>
              </a:rPr>
              <a:t>の現状</a:t>
            </a:r>
            <a:r>
              <a:rPr lang="en-US" altLang="en-US" sz="2600" dirty="0" smtClean="0">
                <a:solidFill>
                  <a:srgbClr val="FFFFFF"/>
                </a:solidFill>
              </a:rPr>
              <a:t/>
            </a:r>
            <a:br>
              <a:rPr lang="en-US" altLang="en-US" sz="2600" dirty="0" smtClean="0">
                <a:solidFill>
                  <a:srgbClr val="FFFFFF"/>
                </a:solidFill>
              </a:rPr>
            </a:br>
            <a:r>
              <a:rPr lang="en-US" altLang="en-US" sz="2600" dirty="0" smtClean="0">
                <a:solidFill>
                  <a:srgbClr val="FFFFFF"/>
                </a:solidFill>
              </a:rPr>
              <a:t>新たな宇宙の窓</a:t>
            </a:r>
            <a:r>
              <a:rPr lang="ja-JP" altLang="en-US" sz="2600" dirty="0" smtClean="0">
                <a:solidFill>
                  <a:srgbClr val="FFFFFF"/>
                </a:solidFill>
              </a:rPr>
              <a:t>　</a:t>
            </a:r>
            <a:r>
              <a:rPr lang="en-US" altLang="en-US" sz="2600" dirty="0" smtClean="0">
                <a:solidFill>
                  <a:srgbClr val="FFFFFF"/>
                </a:solidFill>
              </a:rPr>
              <a:t>(VHE 10</a:t>
            </a:r>
            <a:r>
              <a:rPr lang="en-US" altLang="en-US" sz="2600" baseline="30000" dirty="0" smtClean="0">
                <a:solidFill>
                  <a:srgbClr val="FFFFFF"/>
                </a:solidFill>
              </a:rPr>
              <a:t>12</a:t>
            </a:r>
            <a:r>
              <a:rPr lang="en-US" altLang="en-US" sz="2600" dirty="0" smtClean="0">
                <a:solidFill>
                  <a:srgbClr val="FFFFFF"/>
                </a:solidFill>
              </a:rPr>
              <a:t>eV Gamma Ray Astronomy)</a:t>
            </a:r>
            <a:r>
              <a:rPr lang="ja-JP" altLang="en-US" sz="2600" dirty="0" smtClean="0">
                <a:solidFill>
                  <a:srgbClr val="FFFFFF"/>
                </a:solidFill>
              </a:rPr>
              <a:t>が開く</a:t>
            </a:r>
            <a:endParaRPr lang="ja-JP" altLang="en-US" sz="2600" dirty="0">
              <a:solidFill>
                <a:srgbClr val="FFFFFF"/>
              </a:solidFill>
            </a:endParaRPr>
          </a:p>
        </p:txBody>
      </p:sp>
      <p:pic>
        <p:nvPicPr>
          <p:cNvPr id="8" name="図 7"/>
          <p:cNvPicPr/>
          <p:nvPr/>
        </p:nvPicPr>
        <p:blipFill>
          <a:blip r:embed="rId2"/>
          <a:srcRect/>
          <a:stretch>
            <a:fillRect/>
          </a:stretch>
        </p:blipFill>
        <p:spPr bwMode="auto">
          <a:xfrm>
            <a:off x="5614633" y="4258089"/>
            <a:ext cx="4118574" cy="2490833"/>
          </a:xfrm>
          <a:prstGeom prst="rect">
            <a:avLst/>
          </a:prstGeom>
          <a:noFill/>
          <a:ln w="9525">
            <a:noFill/>
            <a:miter lim="800000"/>
            <a:headEnd/>
            <a:tailEnd/>
          </a:ln>
        </p:spPr>
      </p:pic>
      <p:sp>
        <p:nvSpPr>
          <p:cNvPr id="12" name="テキスト ボックス 11"/>
          <p:cNvSpPr txBox="1"/>
          <p:nvPr/>
        </p:nvSpPr>
        <p:spPr>
          <a:xfrm>
            <a:off x="3566338" y="5113269"/>
            <a:ext cx="1282498" cy="854236"/>
          </a:xfrm>
          <a:prstGeom prst="rect">
            <a:avLst/>
          </a:prstGeom>
          <a:noFill/>
        </p:spPr>
        <p:txBody>
          <a:bodyPr wrap="none" lIns="83974" tIns="41987" rIns="83974" bIns="41987" rtlCol="0">
            <a:spAutoFit/>
          </a:bodyPr>
          <a:lstStyle/>
          <a:p>
            <a:r>
              <a:rPr kumimoji="1" lang="en-US" altLang="ja-JP" dirty="0" smtClean="0">
                <a:solidFill>
                  <a:srgbClr val="1F497D"/>
                </a:solidFill>
                <a:latin typeface="Arial Black"/>
                <a:cs typeface="Arial Black"/>
              </a:rPr>
              <a:t>VERITAS</a:t>
            </a:r>
            <a:r>
              <a:rPr kumimoji="1" lang="en-US" altLang="ja-JP" dirty="0" smtClean="0"/>
              <a:t> </a:t>
            </a:r>
          </a:p>
          <a:p>
            <a:r>
              <a:rPr lang="en-US" altLang="ja-JP" sz="1500" dirty="0" smtClean="0"/>
              <a:t>12m </a:t>
            </a:r>
            <a:r>
              <a:rPr lang="en-US" altLang="ja-JP" sz="1500" dirty="0" err="1" smtClean="0"/>
              <a:t>x</a:t>
            </a:r>
            <a:r>
              <a:rPr lang="en-US" altLang="ja-JP" sz="1500" dirty="0" smtClean="0"/>
              <a:t> 4</a:t>
            </a:r>
          </a:p>
          <a:p>
            <a:r>
              <a:rPr lang="en-US" altLang="ja-JP" sz="1500" dirty="0" smtClean="0"/>
              <a:t>Arizona </a:t>
            </a:r>
          </a:p>
        </p:txBody>
      </p:sp>
      <p:grpSp>
        <p:nvGrpSpPr>
          <p:cNvPr id="16" name="図形グループ 15"/>
          <p:cNvGrpSpPr/>
          <p:nvPr/>
        </p:nvGrpSpPr>
        <p:grpSpPr>
          <a:xfrm>
            <a:off x="117707" y="4281239"/>
            <a:ext cx="4464675" cy="2560972"/>
            <a:chOff x="152400" y="1711834"/>
            <a:chExt cx="4817414" cy="2824183"/>
          </a:xfrm>
        </p:grpSpPr>
        <p:pic>
          <p:nvPicPr>
            <p:cNvPr id="9" name="図 8"/>
            <p:cNvPicPr>
              <a:picLocks noChangeAspect="1"/>
            </p:cNvPicPr>
            <p:nvPr/>
          </p:nvPicPr>
          <p:blipFill>
            <a:blip r:embed="rId3"/>
            <a:srcRect b="24320"/>
            <a:stretch>
              <a:fillRect/>
            </a:stretch>
          </p:blipFill>
          <p:spPr>
            <a:xfrm>
              <a:off x="152400" y="1711834"/>
              <a:ext cx="3695700" cy="2721299"/>
            </a:xfrm>
            <a:prstGeom prst="rect">
              <a:avLst/>
            </a:prstGeom>
          </p:spPr>
        </p:pic>
        <p:sp>
          <p:nvSpPr>
            <p:cNvPr id="11" name="テキスト ボックス 10"/>
            <p:cNvSpPr txBox="1"/>
            <p:nvPr/>
          </p:nvSpPr>
          <p:spPr>
            <a:xfrm>
              <a:off x="3848100" y="1715740"/>
              <a:ext cx="1121714" cy="933376"/>
            </a:xfrm>
            <a:prstGeom prst="rect">
              <a:avLst/>
            </a:prstGeom>
            <a:noFill/>
          </p:spPr>
          <p:txBody>
            <a:bodyPr wrap="none" rtlCol="0">
              <a:spAutoFit/>
            </a:bodyPr>
            <a:lstStyle/>
            <a:p>
              <a:r>
                <a:rPr kumimoji="1" lang="en-US" altLang="ja-JP" dirty="0" smtClean="0">
                  <a:solidFill>
                    <a:schemeClr val="tx2"/>
                  </a:solidFill>
                  <a:latin typeface="Arial Black"/>
                  <a:cs typeface="Arial Black"/>
                </a:rPr>
                <a:t>MAGIC</a:t>
              </a:r>
              <a:r>
                <a:rPr kumimoji="1" lang="en-US" altLang="ja-JP" dirty="0" smtClean="0">
                  <a:latin typeface="Arial Black"/>
                  <a:cs typeface="Arial Black"/>
                </a:rPr>
                <a:t> </a:t>
              </a:r>
            </a:p>
            <a:p>
              <a:r>
                <a:rPr lang="en-US" altLang="ja-JP" sz="1500" dirty="0" smtClean="0">
                  <a:latin typeface="+mj-lt"/>
                  <a:cs typeface="Arial Black"/>
                </a:rPr>
                <a:t>17m x2</a:t>
              </a:r>
            </a:p>
            <a:p>
              <a:r>
                <a:rPr lang="en-US" altLang="ja-JP" sz="1500" dirty="0" smtClean="0"/>
                <a:t>Canaries</a:t>
              </a:r>
            </a:p>
          </p:txBody>
        </p:sp>
        <p:sp>
          <p:nvSpPr>
            <p:cNvPr id="13" name="テキスト ボックス 12"/>
            <p:cNvSpPr txBox="1"/>
            <p:nvPr/>
          </p:nvSpPr>
          <p:spPr>
            <a:xfrm>
              <a:off x="3848100" y="3585672"/>
              <a:ext cx="949060" cy="950345"/>
            </a:xfrm>
            <a:prstGeom prst="rect">
              <a:avLst/>
            </a:prstGeom>
            <a:noFill/>
          </p:spPr>
          <p:txBody>
            <a:bodyPr wrap="none" rtlCol="0">
              <a:spAutoFit/>
            </a:bodyPr>
            <a:lstStyle/>
            <a:p>
              <a:r>
                <a:rPr lang="en-US" altLang="ja-JP" dirty="0" smtClean="0">
                  <a:solidFill>
                    <a:srgbClr val="1F497D"/>
                  </a:solidFill>
                  <a:latin typeface="Arial Black"/>
                  <a:cs typeface="Arial Black"/>
                </a:rPr>
                <a:t>HESS</a:t>
              </a:r>
              <a:r>
                <a:rPr lang="en-US" altLang="ja-JP" dirty="0" smtClean="0"/>
                <a:t> </a:t>
              </a:r>
            </a:p>
            <a:p>
              <a:r>
                <a:rPr lang="en-US" altLang="ja-JP" sz="1500" dirty="0" smtClean="0"/>
                <a:t>12m </a:t>
              </a:r>
              <a:r>
                <a:rPr lang="en-US" altLang="ja-JP" sz="1500" dirty="0" err="1" smtClean="0"/>
                <a:t>x</a:t>
              </a:r>
              <a:r>
                <a:rPr lang="en-US" altLang="ja-JP" sz="1500" dirty="0" smtClean="0"/>
                <a:t> 4</a:t>
              </a:r>
            </a:p>
            <a:p>
              <a:r>
                <a:rPr lang="en-US" altLang="ja-JP" sz="1500" dirty="0" smtClean="0"/>
                <a:t>Namibia</a:t>
              </a:r>
            </a:p>
          </p:txBody>
        </p:sp>
      </p:grpSp>
      <p:sp>
        <p:nvSpPr>
          <p:cNvPr id="14" name="テキスト ボックス 13"/>
          <p:cNvSpPr txBox="1"/>
          <p:nvPr/>
        </p:nvSpPr>
        <p:spPr>
          <a:xfrm>
            <a:off x="6320542" y="1337030"/>
            <a:ext cx="2515791" cy="370246"/>
          </a:xfrm>
          <a:prstGeom prst="rect">
            <a:avLst/>
          </a:prstGeom>
          <a:noFill/>
        </p:spPr>
        <p:txBody>
          <a:bodyPr wrap="none" lIns="91427" tIns="45714" rIns="91427" bIns="45714" rtlCol="0">
            <a:spAutoFit/>
          </a:bodyPr>
          <a:lstStyle/>
          <a:p>
            <a:r>
              <a:rPr lang="en-US" altLang="ja-JP" dirty="0" smtClean="0"/>
              <a:t>〜130 sources &gt;100GeV</a:t>
            </a:r>
            <a:endParaRPr kumimoji="1" lang="ja-JP" altLang="en-US" dirty="0"/>
          </a:p>
        </p:txBody>
      </p:sp>
      <p:sp>
        <p:nvSpPr>
          <p:cNvPr id="15" name="テキスト ボックス 14"/>
          <p:cNvSpPr txBox="1"/>
          <p:nvPr/>
        </p:nvSpPr>
        <p:spPr>
          <a:xfrm>
            <a:off x="6280500" y="3921749"/>
            <a:ext cx="2750192" cy="362818"/>
          </a:xfrm>
          <a:prstGeom prst="rect">
            <a:avLst/>
          </a:prstGeom>
          <a:noFill/>
        </p:spPr>
        <p:txBody>
          <a:bodyPr wrap="none" lIns="83974" tIns="41987" rIns="83974" bIns="41987" rtlCol="0">
            <a:spAutoFit/>
          </a:bodyPr>
          <a:lstStyle/>
          <a:p>
            <a:r>
              <a:rPr kumimoji="1" lang="en-US" altLang="ja-JP" dirty="0" smtClean="0"/>
              <a:t>HESS Galactic plane survey</a:t>
            </a:r>
            <a:endParaRPr kumimoji="1" lang="ja-JP" altLang="en-US" dirty="0"/>
          </a:p>
        </p:txBody>
      </p:sp>
      <p:grpSp>
        <p:nvGrpSpPr>
          <p:cNvPr id="19" name="図形グループ 18"/>
          <p:cNvGrpSpPr/>
          <p:nvPr/>
        </p:nvGrpSpPr>
        <p:grpSpPr>
          <a:xfrm>
            <a:off x="105932" y="1347416"/>
            <a:ext cx="2530569" cy="2545986"/>
            <a:chOff x="381000" y="1295400"/>
            <a:chExt cx="4419600" cy="5334000"/>
          </a:xfrm>
        </p:grpSpPr>
        <p:pic>
          <p:nvPicPr>
            <p:cNvPr id="17" name="図 16"/>
            <p:cNvPicPr>
              <a:picLocks/>
            </p:cNvPicPr>
            <p:nvPr/>
          </p:nvPicPr>
          <p:blipFill>
            <a:blip r:embed="rId4"/>
            <a:srcRect/>
            <a:stretch>
              <a:fillRect/>
            </a:stretch>
          </p:blipFill>
          <p:spPr bwMode="auto">
            <a:xfrm>
              <a:off x="381000" y="1295400"/>
              <a:ext cx="4419600" cy="5334000"/>
            </a:xfrm>
            <a:prstGeom prst="rect">
              <a:avLst/>
            </a:prstGeom>
            <a:noFill/>
            <a:ln w="9525">
              <a:noFill/>
              <a:miter lim="800000"/>
              <a:headEnd/>
              <a:tailEnd/>
            </a:ln>
          </p:spPr>
        </p:pic>
        <p:sp>
          <p:nvSpPr>
            <p:cNvPr id="18" name="二等辺三角形 17"/>
            <p:cNvSpPr/>
            <p:nvPr/>
          </p:nvSpPr>
          <p:spPr>
            <a:xfrm>
              <a:off x="533402" y="2971801"/>
              <a:ext cx="3276600" cy="2362200"/>
            </a:xfrm>
            <a:prstGeom prst="triangle">
              <a:avLst>
                <a:gd name="adj" fmla="val 88473"/>
              </a:avLst>
            </a:prstGeom>
            <a:gradFill>
              <a:gsLst>
                <a:gs pos="100000">
                  <a:srgbClr val="FFD73B"/>
                </a:gs>
                <a:gs pos="23000">
                  <a:schemeClr val="accent1">
                    <a:tint val="99555"/>
                    <a:satMod val="155000"/>
                    <a:alpha val="400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91405" tIns="45704" rIns="91405" bIns="45704" rtlCol="0" anchor="ctr"/>
            <a:lstStyle/>
            <a:p>
              <a:pPr algn="ctr"/>
              <a:endParaRPr kumimoji="1" lang="ja-JP" altLang="en-US"/>
            </a:p>
          </p:txBody>
        </p:sp>
      </p:grpSp>
      <p:sp>
        <p:nvSpPr>
          <p:cNvPr id="20" name="テキスト ボックス 19"/>
          <p:cNvSpPr txBox="1"/>
          <p:nvPr/>
        </p:nvSpPr>
        <p:spPr>
          <a:xfrm>
            <a:off x="2624733" y="1366669"/>
            <a:ext cx="2979896" cy="1977589"/>
          </a:xfrm>
          <a:prstGeom prst="rect">
            <a:avLst/>
          </a:prstGeom>
          <a:noFill/>
        </p:spPr>
        <p:txBody>
          <a:bodyPr wrap="none" lIns="83941" tIns="41972" rIns="83941" bIns="41972" rtlCol="0">
            <a:spAutoFit/>
          </a:bodyPr>
          <a:lstStyle/>
          <a:p>
            <a:r>
              <a:rPr lang="ja-JP" altLang="en-US" sz="1700" dirty="0" smtClean="0">
                <a:solidFill>
                  <a:srgbClr val="1F497D"/>
                </a:solidFill>
                <a:latin typeface="ヒラギノ角ゴ StdN W8"/>
                <a:ea typeface="ヒラギノ角ゴ StdN W8"/>
                <a:cs typeface="ヒラギノ角ゴ StdN W8"/>
              </a:rPr>
              <a:t>チェレコフ望遠鏡</a:t>
            </a:r>
            <a:endParaRPr lang="en-US" altLang="ja-JP" sz="1700" dirty="0" smtClean="0">
              <a:solidFill>
                <a:srgbClr val="1F497D"/>
              </a:solidFill>
              <a:latin typeface="ヒラギノ角ゴ StdN W8"/>
              <a:ea typeface="ヒラギノ角ゴ StdN W8"/>
              <a:cs typeface="ヒラギノ角ゴ StdN W8"/>
            </a:endParaRPr>
          </a:p>
          <a:p>
            <a:r>
              <a:rPr lang="en-US" altLang="ja-JP" sz="1500" dirty="0" smtClean="0"/>
              <a:t> </a:t>
            </a:r>
            <a:r>
              <a:rPr lang="ja-JP" altLang="en-US" sz="1500" dirty="0" smtClean="0"/>
              <a:t>エネルギー領域</a:t>
            </a:r>
            <a:r>
              <a:rPr lang="en-US" altLang="ja-JP" sz="1500" dirty="0" smtClean="0"/>
              <a:t>     50GeV 〜10TeV</a:t>
            </a:r>
          </a:p>
          <a:p>
            <a:r>
              <a:rPr lang="en-US" altLang="ja-JP" sz="1500" dirty="0" smtClean="0"/>
              <a:t> </a:t>
            </a:r>
            <a:r>
              <a:rPr lang="ja-JP" altLang="en-US" sz="1500" dirty="0" smtClean="0"/>
              <a:t>宇宙線排除率</a:t>
            </a:r>
            <a:r>
              <a:rPr lang="ja-JP" altLang="ja-JP" sz="1500" dirty="0" smtClean="0"/>
              <a:t>　</a:t>
            </a:r>
            <a:r>
              <a:rPr lang="ja-JP" altLang="en-US" sz="1500" dirty="0" smtClean="0"/>
              <a:t>　　</a:t>
            </a:r>
            <a:r>
              <a:rPr lang="en-US" altLang="ja-JP" sz="1500" dirty="0" smtClean="0"/>
              <a:t>&gt;99.9%</a:t>
            </a:r>
          </a:p>
          <a:p>
            <a:r>
              <a:rPr lang="en-US" altLang="ja-JP" sz="1500" dirty="0" smtClean="0"/>
              <a:t> </a:t>
            </a:r>
            <a:r>
              <a:rPr lang="ja-JP" altLang="en-US" sz="1500" dirty="0" smtClean="0"/>
              <a:t>角度分解能　　　</a:t>
            </a:r>
            <a:r>
              <a:rPr lang="en-US" altLang="ja-JP" sz="1500" dirty="0" smtClean="0"/>
              <a:t>  〜0.1 degrees</a:t>
            </a:r>
          </a:p>
          <a:p>
            <a:r>
              <a:rPr lang="en-US" altLang="ja-JP" sz="1500" dirty="0" smtClean="0"/>
              <a:t> </a:t>
            </a:r>
            <a:r>
              <a:rPr lang="ja-JP" altLang="en-US" sz="1500" dirty="0" smtClean="0"/>
              <a:t>エネルギー分解能</a:t>
            </a:r>
            <a:r>
              <a:rPr lang="en-US" altLang="ja-JP" sz="1500" dirty="0" smtClean="0"/>
              <a:t>〜20%</a:t>
            </a:r>
          </a:p>
          <a:p>
            <a:r>
              <a:rPr lang="en-US" altLang="ja-JP" sz="1500" dirty="0" smtClean="0"/>
              <a:t> </a:t>
            </a:r>
            <a:r>
              <a:rPr lang="ja-JP" altLang="en-US" sz="1500" dirty="0" smtClean="0"/>
              <a:t>検出面積</a:t>
            </a:r>
            <a:r>
              <a:rPr lang="en-US" altLang="ja-JP" sz="1500" dirty="0" smtClean="0"/>
              <a:t>  </a:t>
            </a:r>
            <a:r>
              <a:rPr lang="ja-JP" altLang="en-US" sz="1500" dirty="0" smtClean="0"/>
              <a:t>　　</a:t>
            </a:r>
            <a:r>
              <a:rPr lang="en-US" altLang="ja-JP" sz="1500" dirty="0" smtClean="0"/>
              <a:t>      〜10</a:t>
            </a:r>
            <a:r>
              <a:rPr lang="en-US" altLang="ja-JP" sz="1500" baseline="30000" dirty="0" smtClean="0"/>
              <a:t>5</a:t>
            </a:r>
            <a:r>
              <a:rPr lang="en-US" altLang="ja-JP" sz="1500" dirty="0" smtClean="0"/>
              <a:t>m</a:t>
            </a:r>
            <a:r>
              <a:rPr lang="en-US" altLang="ja-JP" sz="1500" baseline="30000" dirty="0" smtClean="0"/>
              <a:t>2</a:t>
            </a:r>
          </a:p>
          <a:p>
            <a:r>
              <a:rPr lang="en-US" altLang="ja-JP" sz="1500" dirty="0" smtClean="0"/>
              <a:t> </a:t>
            </a:r>
            <a:r>
              <a:rPr lang="ja-JP" altLang="en-US" sz="1500" dirty="0" smtClean="0"/>
              <a:t>感度</a:t>
            </a:r>
            <a:r>
              <a:rPr lang="ja-JP" altLang="ja-JP" sz="1500" dirty="0" smtClean="0"/>
              <a:t>　</a:t>
            </a:r>
            <a:r>
              <a:rPr lang="ja-JP" altLang="en-US" sz="1500" dirty="0" smtClean="0"/>
              <a:t>　　　　　　　</a:t>
            </a:r>
            <a:r>
              <a:rPr lang="en-US" altLang="ja-JP" sz="1500" dirty="0" smtClean="0"/>
              <a:t> 〜1% Crab Flux </a:t>
            </a:r>
          </a:p>
          <a:p>
            <a:r>
              <a:rPr lang="ja-JP" altLang="en-US" sz="1500" dirty="0" smtClean="0"/>
              <a:t>　　　　　　　　　　　　</a:t>
            </a:r>
            <a:r>
              <a:rPr lang="en-US" altLang="ja-JP" sz="1500" dirty="0" smtClean="0"/>
              <a:t>(10</a:t>
            </a:r>
            <a:r>
              <a:rPr lang="en-US" altLang="ja-JP" sz="1500" baseline="30000" dirty="0" smtClean="0"/>
              <a:t>-13 </a:t>
            </a:r>
            <a:r>
              <a:rPr lang="en-US" altLang="ja-JP" sz="1500" dirty="0" smtClean="0"/>
              <a:t>erg/cm</a:t>
            </a:r>
            <a:r>
              <a:rPr lang="en-US" altLang="ja-JP" sz="1500" baseline="30000" dirty="0" smtClean="0"/>
              <a:t>2</a:t>
            </a:r>
            <a:r>
              <a:rPr lang="en-US" altLang="ja-JP" sz="1500" dirty="0" smtClean="0"/>
              <a:t>s)</a:t>
            </a:r>
            <a:endParaRPr lang="ja-JP" altLang="en-US" sz="1500" baseline="30000" dirty="0"/>
          </a:p>
        </p:txBody>
      </p:sp>
      <p:pic>
        <p:nvPicPr>
          <p:cNvPr id="21" name="図 20"/>
          <p:cNvPicPr>
            <a:picLocks noChangeAspect="1"/>
          </p:cNvPicPr>
          <p:nvPr/>
        </p:nvPicPr>
        <p:blipFill>
          <a:blip r:embed="rId5"/>
          <a:stretch>
            <a:fillRect/>
          </a:stretch>
        </p:blipFill>
        <p:spPr>
          <a:xfrm>
            <a:off x="5614634" y="1706362"/>
            <a:ext cx="4011967" cy="2038223"/>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テキスト ボックス 2"/>
          <p:cNvSpPr txBox="1"/>
          <p:nvPr/>
        </p:nvSpPr>
        <p:spPr>
          <a:xfrm>
            <a:off x="198725" y="66107"/>
            <a:ext cx="5507601" cy="461649"/>
          </a:xfrm>
          <a:prstGeom prst="rect">
            <a:avLst/>
          </a:prstGeom>
          <a:solidFill>
            <a:schemeClr val="tx2"/>
          </a:solidFill>
          <a:effectLst>
            <a:outerShdw blurRad="50800" dist="38100" dir="2700000">
              <a:srgbClr val="000000">
                <a:alpha val="43000"/>
              </a:srgbClr>
            </a:outerShdw>
          </a:effectLst>
        </p:spPr>
        <p:txBody>
          <a:bodyPr wrap="none" lIns="91422" tIns="45712" rIns="91422" bIns="45712" rtlCol="0">
            <a:spAutoFit/>
          </a:bodyPr>
          <a:lstStyle/>
          <a:p>
            <a:r>
              <a:rPr lang="en-US" altLang="ja-JP" sz="2400" dirty="0" smtClean="0">
                <a:solidFill>
                  <a:srgbClr val="FFFFFF"/>
                </a:solidFill>
              </a:rPr>
              <a:t>CTA </a:t>
            </a:r>
            <a:r>
              <a:rPr lang="ja-JP" altLang="en-US" sz="2400" dirty="0" smtClean="0">
                <a:solidFill>
                  <a:srgbClr val="FFFFFF"/>
                </a:solidFill>
              </a:rPr>
              <a:t>計画（チェレンコフ望遠鏡アレイ計画）</a:t>
            </a:r>
            <a:endParaRPr lang="ja-JP" altLang="en-US" sz="2400" dirty="0">
              <a:solidFill>
                <a:srgbClr val="FFFFFF"/>
              </a:solidFill>
            </a:endParaRPr>
          </a:p>
        </p:txBody>
      </p:sp>
      <p:sp>
        <p:nvSpPr>
          <p:cNvPr id="5" name="テキスト ボックス 4"/>
          <p:cNvSpPr txBox="1"/>
          <p:nvPr/>
        </p:nvSpPr>
        <p:spPr>
          <a:xfrm>
            <a:off x="646394" y="687308"/>
            <a:ext cx="4459234" cy="830981"/>
          </a:xfrm>
          <a:prstGeom prst="rect">
            <a:avLst/>
          </a:prstGeom>
          <a:noFill/>
        </p:spPr>
        <p:txBody>
          <a:bodyPr wrap="square" lIns="91422" tIns="45712" rIns="91422" bIns="45712" rtlCol="0">
            <a:spAutoFit/>
          </a:bodyPr>
          <a:lstStyle/>
          <a:p>
            <a:r>
              <a:rPr lang="ja-JP" altLang="en-US" sz="1600" dirty="0" smtClean="0"/>
              <a:t>全天観測装置（南北に２ステーション）</a:t>
            </a:r>
            <a:endParaRPr lang="en-US" altLang="ja-JP" sz="1600" dirty="0" smtClean="0"/>
          </a:p>
          <a:p>
            <a:r>
              <a:rPr lang="ja-JP" altLang="en-US" sz="1600" dirty="0" smtClean="0"/>
              <a:t>　　</a:t>
            </a:r>
            <a:r>
              <a:rPr lang="ja-JP" altLang="en-US" sz="1400" dirty="0" smtClean="0"/>
              <a:t>北候補：カナリー諸島／メキシコ</a:t>
            </a:r>
            <a:endParaRPr lang="en-US" altLang="ja-JP" sz="1400" dirty="0" smtClean="0"/>
          </a:p>
          <a:p>
            <a:r>
              <a:rPr lang="ja-JP" altLang="en-US" sz="1400" dirty="0" smtClean="0"/>
              <a:t>　　南候補：ナミビア／アルゼンチン／チリ</a:t>
            </a:r>
            <a:endParaRPr lang="ja-JP" altLang="en-US" sz="1400" dirty="0"/>
          </a:p>
        </p:txBody>
      </p:sp>
      <p:grpSp>
        <p:nvGrpSpPr>
          <p:cNvPr id="18" name="図形グループ 17"/>
          <p:cNvGrpSpPr/>
          <p:nvPr/>
        </p:nvGrpSpPr>
        <p:grpSpPr>
          <a:xfrm>
            <a:off x="541619" y="1304367"/>
            <a:ext cx="4459234" cy="2524140"/>
            <a:chOff x="376519" y="2066367"/>
            <a:chExt cx="4459234" cy="2524140"/>
          </a:xfrm>
        </p:grpSpPr>
        <p:pic>
          <p:nvPicPr>
            <p:cNvPr id="4" name="Picture 4" descr="erde_satellite_projection"/>
            <p:cNvPicPr>
              <a:picLocks noChangeAspect="1" noChangeArrowheads="1"/>
            </p:cNvPicPr>
            <p:nvPr/>
          </p:nvPicPr>
          <p:blipFill>
            <a:blip r:embed="rId2"/>
            <a:srcRect t="-8098" b="2812"/>
            <a:stretch>
              <a:fillRect/>
            </a:stretch>
          </p:blipFill>
          <p:spPr bwMode="auto">
            <a:xfrm>
              <a:off x="376519" y="2066367"/>
              <a:ext cx="4459234" cy="2524140"/>
            </a:xfrm>
            <a:prstGeom prst="rect">
              <a:avLst/>
            </a:prstGeom>
            <a:noFill/>
            <a:ln w="9525">
              <a:noFill/>
              <a:miter lim="800000"/>
              <a:headEnd/>
              <a:tailEnd/>
            </a:ln>
          </p:spPr>
        </p:pic>
        <p:sp>
          <p:nvSpPr>
            <p:cNvPr id="6" name="円/楕円 5"/>
            <p:cNvSpPr/>
            <p:nvPr/>
          </p:nvSpPr>
          <p:spPr>
            <a:xfrm>
              <a:off x="1128185" y="2940052"/>
              <a:ext cx="1430867" cy="266700"/>
            </a:xfrm>
            <a:prstGeom prst="ellipse">
              <a:avLst/>
            </a:prstGeom>
            <a:solidFill>
              <a:schemeClr val="accent1">
                <a:alpha val="50000"/>
              </a:schemeClr>
            </a:solidFill>
            <a:ln w="38100"/>
          </p:spPr>
          <p:style>
            <a:lnRef idx="1">
              <a:schemeClr val="accent1"/>
            </a:lnRef>
            <a:fillRef idx="3">
              <a:schemeClr val="accent1"/>
            </a:fillRef>
            <a:effectRef idx="2">
              <a:schemeClr val="accent1"/>
            </a:effectRef>
            <a:fontRef idx="minor">
              <a:schemeClr val="lt1"/>
            </a:fontRef>
          </p:style>
          <p:txBody>
            <a:bodyPr lIns="91436" tIns="45717" rIns="91436" bIns="45717" rtlCol="0" anchor="ctr"/>
            <a:lstStyle/>
            <a:p>
              <a:pPr algn="ctr"/>
              <a:endParaRPr kumimoji="1" lang="ja-JP" altLang="en-US"/>
            </a:p>
          </p:txBody>
        </p:sp>
        <p:sp>
          <p:nvSpPr>
            <p:cNvPr id="7" name="円/楕円 6"/>
            <p:cNvSpPr/>
            <p:nvPr/>
          </p:nvSpPr>
          <p:spPr>
            <a:xfrm>
              <a:off x="1678519" y="3613150"/>
              <a:ext cx="1389592" cy="266700"/>
            </a:xfrm>
            <a:prstGeom prst="ellipse">
              <a:avLst/>
            </a:prstGeom>
            <a:solidFill>
              <a:schemeClr val="accent1">
                <a:alpha val="50000"/>
              </a:schemeClr>
            </a:solidFill>
            <a:ln w="38100"/>
          </p:spPr>
          <p:style>
            <a:lnRef idx="1">
              <a:schemeClr val="accent1"/>
            </a:lnRef>
            <a:fillRef idx="3">
              <a:schemeClr val="accent1"/>
            </a:fillRef>
            <a:effectRef idx="2">
              <a:schemeClr val="accent1"/>
            </a:effectRef>
            <a:fontRef idx="minor">
              <a:schemeClr val="lt1"/>
            </a:fontRef>
          </p:style>
          <p:txBody>
            <a:bodyPr lIns="91436" tIns="45717" rIns="91436" bIns="45717" rtlCol="0" anchor="ctr"/>
            <a:lstStyle/>
            <a:p>
              <a:pPr algn="ctr"/>
              <a:endParaRPr kumimoji="1" lang="ja-JP" altLang="en-US"/>
            </a:p>
          </p:txBody>
        </p:sp>
      </p:grpSp>
      <p:grpSp>
        <p:nvGrpSpPr>
          <p:cNvPr id="19" name="図形グループ 18"/>
          <p:cNvGrpSpPr/>
          <p:nvPr/>
        </p:nvGrpSpPr>
        <p:grpSpPr>
          <a:xfrm>
            <a:off x="281749" y="4033770"/>
            <a:ext cx="6036503" cy="2659130"/>
            <a:chOff x="129349" y="4786243"/>
            <a:chExt cx="5050099" cy="1985093"/>
          </a:xfrm>
        </p:grpSpPr>
        <p:pic>
          <p:nvPicPr>
            <p:cNvPr id="2" name="Picture 4" descr="cta_aspera_image"/>
            <p:cNvPicPr>
              <a:picLocks noChangeAspect="1" noChangeArrowheads="1"/>
            </p:cNvPicPr>
            <p:nvPr/>
          </p:nvPicPr>
          <p:blipFill>
            <a:blip r:embed="rId3">
              <a:lum/>
            </a:blip>
            <a:srcRect l="2657" t="37795" r="5758" b="7087"/>
            <a:stretch>
              <a:fillRect/>
            </a:stretch>
          </p:blipFill>
          <p:spPr bwMode="auto">
            <a:xfrm>
              <a:off x="129349" y="4786243"/>
              <a:ext cx="5050099" cy="1985093"/>
            </a:xfrm>
            <a:prstGeom prst="rect">
              <a:avLst/>
            </a:prstGeom>
            <a:noFill/>
            <a:ln w="9525">
              <a:noFill/>
              <a:miter lim="800000"/>
              <a:headEnd/>
              <a:tailEnd/>
            </a:ln>
          </p:spPr>
        </p:pic>
        <p:sp>
          <p:nvSpPr>
            <p:cNvPr id="9" name="正方形/長方形 8"/>
            <p:cNvSpPr/>
            <p:nvPr/>
          </p:nvSpPr>
          <p:spPr>
            <a:xfrm>
              <a:off x="385210" y="4786243"/>
              <a:ext cx="1384291" cy="68745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lIns="91436" tIns="45717" rIns="91436" bIns="45717" rtlCol="0" anchor="ctr"/>
            <a:lstStyle/>
            <a:p>
              <a:pPr algn="ctr"/>
              <a:r>
                <a:rPr lang="en-US" altLang="ja-JP" sz="1400" dirty="0" smtClean="0"/>
                <a:t>23m </a:t>
              </a:r>
              <a:r>
                <a:rPr lang="ja-JP" altLang="en-US" sz="1400" dirty="0" smtClean="0"/>
                <a:t>口径</a:t>
              </a:r>
              <a:endParaRPr lang="en-US" altLang="ja-JP" sz="1400" dirty="0" smtClean="0"/>
            </a:p>
            <a:p>
              <a:pPr algn="ctr"/>
              <a:r>
                <a:rPr lang="ja-JP" altLang="en-US" sz="1400" dirty="0" smtClean="0"/>
                <a:t>望遠鏡</a:t>
              </a:r>
              <a:r>
                <a:rPr lang="en-US" altLang="ja-JP" sz="1400" dirty="0" smtClean="0"/>
                <a:t> </a:t>
              </a:r>
              <a:r>
                <a:rPr lang="ja-JP" altLang="en-US" sz="1400" dirty="0" smtClean="0"/>
                <a:t>４台</a:t>
              </a:r>
              <a:endParaRPr lang="en-US" altLang="ja-JP" sz="1400" dirty="0" smtClean="0"/>
            </a:p>
            <a:p>
              <a:pPr algn="ctr"/>
              <a:r>
                <a:rPr lang="en-US" altLang="ja-JP" sz="1400" dirty="0" smtClean="0"/>
                <a:t>10GeV-1TeV</a:t>
              </a:r>
              <a:endParaRPr lang="ja-JP" altLang="en-US" sz="1400" dirty="0"/>
            </a:p>
          </p:txBody>
        </p:sp>
        <p:sp>
          <p:nvSpPr>
            <p:cNvPr id="10" name="正方形/長方形 9"/>
            <p:cNvSpPr/>
            <p:nvPr/>
          </p:nvSpPr>
          <p:spPr>
            <a:xfrm>
              <a:off x="2060161" y="4786245"/>
              <a:ext cx="1384291" cy="687456"/>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lIns="91436" tIns="45717" rIns="91436" bIns="45717" rtlCol="0" anchor="ctr"/>
            <a:lstStyle/>
            <a:p>
              <a:pPr algn="ctr"/>
              <a:r>
                <a:rPr lang="en-US" altLang="ja-JP" sz="1400" dirty="0" smtClean="0"/>
                <a:t>12m </a:t>
              </a:r>
              <a:r>
                <a:rPr lang="ja-JP" altLang="en-US" sz="1400" dirty="0" smtClean="0"/>
                <a:t>口径</a:t>
              </a:r>
              <a:endParaRPr lang="en-US" altLang="ja-JP" sz="1400" dirty="0" smtClean="0"/>
            </a:p>
            <a:p>
              <a:pPr algn="ctr"/>
              <a:r>
                <a:rPr lang="ja-JP" altLang="en-US" sz="1400" dirty="0" smtClean="0"/>
                <a:t>望遠鏡</a:t>
              </a:r>
              <a:r>
                <a:rPr lang="en-US" altLang="ja-JP" sz="1400" dirty="0" smtClean="0"/>
                <a:t> 23</a:t>
              </a:r>
              <a:r>
                <a:rPr lang="ja-JP" altLang="en-US" sz="1400" dirty="0" smtClean="0"/>
                <a:t>台</a:t>
              </a:r>
              <a:endParaRPr lang="en-US" altLang="ja-JP" sz="1400" dirty="0" smtClean="0"/>
            </a:p>
            <a:p>
              <a:pPr algn="ctr"/>
              <a:r>
                <a:rPr lang="en-US" altLang="ja-JP" sz="1400" dirty="0" smtClean="0"/>
                <a:t>100GeV-10TeV</a:t>
              </a:r>
              <a:endParaRPr lang="ja-JP" altLang="en-US" sz="1400" dirty="0"/>
            </a:p>
          </p:txBody>
        </p:sp>
        <p:sp>
          <p:nvSpPr>
            <p:cNvPr id="11" name="正方形/長方形 10"/>
            <p:cNvSpPr/>
            <p:nvPr/>
          </p:nvSpPr>
          <p:spPr>
            <a:xfrm>
              <a:off x="3764710" y="4786245"/>
              <a:ext cx="1384291" cy="687456"/>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lIns="91436" tIns="45717" rIns="91436" bIns="45717" rtlCol="0" anchor="ctr"/>
            <a:lstStyle/>
            <a:p>
              <a:pPr algn="ctr"/>
              <a:r>
                <a:rPr lang="en-US" altLang="ja-JP" sz="1400" dirty="0" smtClean="0"/>
                <a:t>6m </a:t>
              </a:r>
              <a:r>
                <a:rPr lang="ja-JP" altLang="en-US" sz="1400" dirty="0" smtClean="0"/>
                <a:t>口径</a:t>
              </a:r>
              <a:endParaRPr lang="en-US" altLang="ja-JP" sz="1400" dirty="0" smtClean="0"/>
            </a:p>
            <a:p>
              <a:pPr algn="ctr"/>
              <a:r>
                <a:rPr lang="ja-JP" altLang="en-US" sz="1400" dirty="0" smtClean="0"/>
                <a:t>望遠鏡</a:t>
              </a:r>
              <a:r>
                <a:rPr lang="en-US" altLang="ja-JP" sz="1400" dirty="0" smtClean="0"/>
                <a:t> 32</a:t>
              </a:r>
              <a:r>
                <a:rPr lang="ja-JP" altLang="en-US" sz="1400" dirty="0" smtClean="0"/>
                <a:t>台</a:t>
              </a:r>
              <a:endParaRPr lang="en-US" altLang="ja-JP" sz="1400" dirty="0" smtClean="0"/>
            </a:p>
            <a:p>
              <a:pPr algn="ctr"/>
              <a:r>
                <a:rPr lang="en-US" altLang="ja-JP" sz="1400" dirty="0" smtClean="0"/>
                <a:t>1TeV-100TeV</a:t>
              </a:r>
              <a:endParaRPr lang="ja-JP" altLang="en-US" sz="1400" dirty="0"/>
            </a:p>
          </p:txBody>
        </p:sp>
      </p:grpSp>
      <p:pic>
        <p:nvPicPr>
          <p:cNvPr id="29" name="Picture 7"/>
          <p:cNvPicPr>
            <a:picLocks noChangeAspect="1" noChangeArrowheads="1"/>
          </p:cNvPicPr>
          <p:nvPr/>
        </p:nvPicPr>
        <p:blipFill>
          <a:blip r:embed="rId4"/>
          <a:srcRect/>
          <a:stretch>
            <a:fillRect/>
          </a:stretch>
        </p:blipFill>
        <p:spPr>
          <a:xfrm>
            <a:off x="6418383" y="2842629"/>
            <a:ext cx="2274853" cy="1584844"/>
          </a:xfrm>
          <a:prstGeom prst="rect">
            <a:avLst/>
          </a:prstGeom>
          <a:noFill/>
          <a:ln/>
        </p:spPr>
      </p:pic>
      <p:pic>
        <p:nvPicPr>
          <p:cNvPr id="30" name="図 29"/>
          <p:cNvPicPr>
            <a:picLocks noChangeAspect="1"/>
          </p:cNvPicPr>
          <p:nvPr/>
        </p:nvPicPr>
        <p:blipFill>
          <a:blip r:embed="rId5"/>
          <a:stretch>
            <a:fillRect/>
          </a:stretch>
        </p:blipFill>
        <p:spPr>
          <a:xfrm>
            <a:off x="6539117" y="139755"/>
            <a:ext cx="2974741" cy="2253033"/>
          </a:xfrm>
          <a:prstGeom prst="rect">
            <a:avLst/>
          </a:prstGeom>
        </p:spPr>
      </p:pic>
      <p:pic>
        <p:nvPicPr>
          <p:cNvPr id="32" name="図 31"/>
          <p:cNvPicPr>
            <a:picLocks noChangeAspect="1"/>
          </p:cNvPicPr>
          <p:nvPr/>
        </p:nvPicPr>
        <p:blipFill>
          <a:blip r:embed="rId6"/>
          <a:stretch>
            <a:fillRect/>
          </a:stretch>
        </p:blipFill>
        <p:spPr>
          <a:xfrm>
            <a:off x="8259617" y="2842634"/>
            <a:ext cx="1542389" cy="1584841"/>
          </a:xfrm>
          <a:prstGeom prst="rect">
            <a:avLst/>
          </a:prstGeom>
        </p:spPr>
      </p:pic>
      <p:pic>
        <p:nvPicPr>
          <p:cNvPr id="33" name="図 32"/>
          <p:cNvPicPr>
            <a:picLocks noChangeAspect="1"/>
          </p:cNvPicPr>
          <p:nvPr/>
        </p:nvPicPr>
        <p:blipFill>
          <a:blip r:embed="rId7"/>
          <a:stretch>
            <a:fillRect/>
          </a:stretch>
        </p:blipFill>
        <p:spPr>
          <a:xfrm>
            <a:off x="6653416" y="4851400"/>
            <a:ext cx="1458884" cy="1543050"/>
          </a:xfrm>
          <a:prstGeom prst="rect">
            <a:avLst/>
          </a:prstGeom>
        </p:spPr>
      </p:pic>
      <p:pic>
        <p:nvPicPr>
          <p:cNvPr id="34" name="図 33"/>
          <p:cNvPicPr>
            <a:picLocks noChangeAspect="1"/>
          </p:cNvPicPr>
          <p:nvPr/>
        </p:nvPicPr>
        <p:blipFill>
          <a:blip r:embed="rId8"/>
          <a:stretch>
            <a:fillRect/>
          </a:stretch>
        </p:blipFill>
        <p:spPr>
          <a:xfrm>
            <a:off x="8246916" y="4856976"/>
            <a:ext cx="1542389" cy="1536740"/>
          </a:xfrm>
          <a:prstGeom prst="rect">
            <a:avLst/>
          </a:prstGeom>
        </p:spPr>
      </p:pic>
      <p:sp>
        <p:nvSpPr>
          <p:cNvPr id="35" name="テキスト ボックス 34"/>
          <p:cNvSpPr txBox="1"/>
          <p:nvPr/>
        </p:nvSpPr>
        <p:spPr>
          <a:xfrm>
            <a:off x="7161417" y="2305052"/>
            <a:ext cx="2115089" cy="370246"/>
          </a:xfrm>
          <a:prstGeom prst="rect">
            <a:avLst/>
          </a:prstGeom>
          <a:noFill/>
        </p:spPr>
        <p:txBody>
          <a:bodyPr wrap="none" lIns="91427" tIns="45714" rIns="91427" bIns="45714" rtlCol="0">
            <a:spAutoFit/>
          </a:bodyPr>
          <a:lstStyle/>
          <a:p>
            <a:r>
              <a:rPr kumimoji="1" lang="en-US" altLang="ja-JP" dirty="0" smtClean="0"/>
              <a:t>MPI 23m </a:t>
            </a:r>
            <a:r>
              <a:rPr lang="en-US" altLang="ja-JP" dirty="0" smtClean="0"/>
              <a:t>LST design</a:t>
            </a:r>
            <a:endParaRPr kumimoji="1" lang="ja-JP" altLang="en-US" dirty="0"/>
          </a:p>
        </p:txBody>
      </p:sp>
      <p:sp>
        <p:nvSpPr>
          <p:cNvPr id="36" name="テキスト ボックス 35"/>
          <p:cNvSpPr txBox="1"/>
          <p:nvPr/>
        </p:nvSpPr>
        <p:spPr>
          <a:xfrm>
            <a:off x="6501016" y="4343400"/>
            <a:ext cx="1636299" cy="370246"/>
          </a:xfrm>
          <a:prstGeom prst="rect">
            <a:avLst/>
          </a:prstGeom>
          <a:noFill/>
        </p:spPr>
        <p:txBody>
          <a:bodyPr wrap="none" lIns="91427" tIns="45714" rIns="91427" bIns="45714" rtlCol="0">
            <a:spAutoFit/>
          </a:bodyPr>
          <a:lstStyle/>
          <a:p>
            <a:r>
              <a:rPr kumimoji="1" lang="en-US" altLang="ja-JP" dirty="0" smtClean="0"/>
              <a:t>DESY 12m MST</a:t>
            </a:r>
            <a:endParaRPr kumimoji="1" lang="ja-JP" altLang="en-US" dirty="0"/>
          </a:p>
        </p:txBody>
      </p:sp>
      <p:sp>
        <p:nvSpPr>
          <p:cNvPr id="37" name="テキスト ボックス 36"/>
          <p:cNvSpPr txBox="1"/>
          <p:nvPr/>
        </p:nvSpPr>
        <p:spPr>
          <a:xfrm>
            <a:off x="8356604" y="4338574"/>
            <a:ext cx="1413014" cy="370246"/>
          </a:xfrm>
          <a:prstGeom prst="rect">
            <a:avLst/>
          </a:prstGeom>
          <a:noFill/>
        </p:spPr>
        <p:txBody>
          <a:bodyPr wrap="none" lIns="91427" tIns="45714" rIns="91427" bIns="45714" rtlCol="0">
            <a:spAutoFit/>
          </a:bodyPr>
          <a:lstStyle/>
          <a:p>
            <a:r>
              <a:rPr kumimoji="1" lang="en-US" altLang="ja-JP" dirty="0" smtClean="0"/>
              <a:t>US 12m MST</a:t>
            </a:r>
            <a:endParaRPr kumimoji="1" lang="ja-JP" altLang="en-US" dirty="0"/>
          </a:p>
        </p:txBody>
      </p:sp>
      <p:sp>
        <p:nvSpPr>
          <p:cNvPr id="38" name="テキスト ボックス 37"/>
          <p:cNvSpPr txBox="1"/>
          <p:nvPr/>
        </p:nvSpPr>
        <p:spPr>
          <a:xfrm>
            <a:off x="6794504" y="6337303"/>
            <a:ext cx="851887" cy="370246"/>
          </a:xfrm>
          <a:prstGeom prst="rect">
            <a:avLst/>
          </a:prstGeom>
          <a:noFill/>
        </p:spPr>
        <p:txBody>
          <a:bodyPr wrap="none" lIns="91427" tIns="45714" rIns="91427" bIns="45714" rtlCol="0">
            <a:spAutoFit/>
          </a:bodyPr>
          <a:lstStyle/>
          <a:p>
            <a:r>
              <a:rPr kumimoji="1" lang="en-US" altLang="ja-JP" dirty="0" smtClean="0"/>
              <a:t>DC SST</a:t>
            </a:r>
          </a:p>
        </p:txBody>
      </p:sp>
      <p:sp>
        <p:nvSpPr>
          <p:cNvPr id="39" name="テキスト ボックス 38"/>
          <p:cNvSpPr txBox="1"/>
          <p:nvPr/>
        </p:nvSpPr>
        <p:spPr>
          <a:xfrm>
            <a:off x="8356604" y="6350001"/>
            <a:ext cx="851887" cy="370246"/>
          </a:xfrm>
          <a:prstGeom prst="rect">
            <a:avLst/>
          </a:prstGeom>
          <a:noFill/>
        </p:spPr>
        <p:txBody>
          <a:bodyPr wrap="none" lIns="91427" tIns="45714" rIns="91427" bIns="45714" rtlCol="0">
            <a:spAutoFit/>
          </a:bodyPr>
          <a:lstStyle/>
          <a:p>
            <a:r>
              <a:rPr kumimoji="1" lang="en-US" altLang="ja-JP" dirty="0" smtClean="0"/>
              <a:t>UK SST</a:t>
            </a:r>
            <a:endParaRPr kumimoji="1" lang="ja-JP" alt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7656" y="2"/>
            <a:ext cx="9498594" cy="1143000"/>
          </a:xfrm>
          <a:solidFill>
            <a:srgbClr val="1F497D"/>
          </a:solidFill>
          <a:effectLst>
            <a:outerShdw blurRad="50800" dist="38100" dir="2700000">
              <a:srgbClr val="000000">
                <a:alpha val="43000"/>
              </a:srgbClr>
            </a:outerShdw>
          </a:effectLst>
        </p:spPr>
        <p:txBody>
          <a:bodyPr>
            <a:normAutofit/>
          </a:bodyPr>
          <a:lstStyle/>
          <a:p>
            <a:r>
              <a:rPr lang="en-US" altLang="ja-JP" dirty="0" smtClean="0">
                <a:solidFill>
                  <a:srgbClr val="FFFFFF"/>
                </a:solidFill>
              </a:rPr>
              <a:t>Possible array configuration</a:t>
            </a:r>
            <a:endParaRPr lang="ja-JP" altLang="en-US" dirty="0">
              <a:solidFill>
                <a:srgbClr val="FFFFFF"/>
              </a:solidFill>
            </a:endParaRPr>
          </a:p>
        </p:txBody>
      </p:sp>
      <p:pic>
        <p:nvPicPr>
          <p:cNvPr id="3" name="図 2"/>
          <p:cNvPicPr>
            <a:picLocks noChangeAspect="1"/>
          </p:cNvPicPr>
          <p:nvPr/>
        </p:nvPicPr>
        <p:blipFill>
          <a:blip r:embed="rId2"/>
          <a:srcRect l="50429"/>
          <a:stretch>
            <a:fillRect/>
          </a:stretch>
        </p:blipFill>
        <p:spPr bwMode="auto">
          <a:xfrm>
            <a:off x="222250" y="1435100"/>
            <a:ext cx="4753197" cy="4445000"/>
          </a:xfrm>
          <a:prstGeom prst="rect">
            <a:avLst/>
          </a:prstGeom>
          <a:noFill/>
          <a:ln w="9525">
            <a:noFill/>
            <a:miter lim="800000"/>
            <a:headEnd/>
            <a:tailEnd/>
          </a:ln>
        </p:spPr>
      </p:pic>
      <p:sp>
        <p:nvSpPr>
          <p:cNvPr id="4" name="テキスト ボックス 3"/>
          <p:cNvSpPr txBox="1"/>
          <p:nvPr/>
        </p:nvSpPr>
        <p:spPr>
          <a:xfrm>
            <a:off x="6026150" y="1555835"/>
            <a:ext cx="2904863" cy="1311908"/>
          </a:xfrm>
          <a:prstGeom prst="rect">
            <a:avLst/>
          </a:prstGeom>
          <a:noFill/>
        </p:spPr>
        <p:txBody>
          <a:bodyPr wrap="none" lIns="80018" tIns="40010" rIns="80018" bIns="40010" rtlCol="0">
            <a:spAutoFit/>
          </a:bodyPr>
          <a:lstStyle/>
          <a:p>
            <a:r>
              <a:rPr lang="en-US" altLang="ja-JP" sz="2000" dirty="0" smtClean="0"/>
              <a:t>Configuration E:</a:t>
            </a:r>
          </a:p>
          <a:p>
            <a:r>
              <a:rPr lang="en-US" altLang="ja-JP" sz="2000" dirty="0" smtClean="0"/>
              <a:t>LST </a:t>
            </a:r>
            <a:r>
              <a:rPr lang="en-US" altLang="ja-JP" sz="2000" dirty="0" err="1" smtClean="0"/>
              <a:t>x</a:t>
            </a:r>
            <a:r>
              <a:rPr lang="en-US" altLang="ja-JP" sz="2000" dirty="0" smtClean="0"/>
              <a:t> 4, MST </a:t>
            </a:r>
            <a:r>
              <a:rPr lang="en-US" altLang="ja-JP" sz="2000" dirty="0" err="1" smtClean="0"/>
              <a:t>x</a:t>
            </a:r>
            <a:r>
              <a:rPr lang="en-US" altLang="ja-JP" sz="2000" dirty="0" smtClean="0"/>
              <a:t> 23, SST </a:t>
            </a:r>
            <a:r>
              <a:rPr lang="en-US" altLang="ja-JP" sz="2000" dirty="0" err="1" smtClean="0"/>
              <a:t>x</a:t>
            </a:r>
            <a:r>
              <a:rPr lang="en-US" altLang="ja-JP" sz="2000" dirty="0" smtClean="0"/>
              <a:t> 32</a:t>
            </a:r>
          </a:p>
          <a:p>
            <a:endParaRPr lang="en-US" altLang="ja-JP" sz="2000" dirty="0" smtClean="0"/>
          </a:p>
          <a:p>
            <a:r>
              <a:rPr lang="en-US" altLang="ja-JP" sz="2000" dirty="0" smtClean="0"/>
              <a:t>Acceptance 3km</a:t>
            </a:r>
            <a:r>
              <a:rPr lang="en-US" altLang="ja-JP" sz="2000" baseline="30000" dirty="0" smtClean="0"/>
              <a:t>2</a:t>
            </a:r>
            <a:endParaRPr lang="ja-JP" altLang="en-US" sz="2000" baseline="30000" dirty="0"/>
          </a:p>
        </p:txBody>
      </p:sp>
      <p:pic>
        <p:nvPicPr>
          <p:cNvPr id="5" name="図 4"/>
          <p:cNvPicPr>
            <a:picLocks noChangeAspect="1"/>
          </p:cNvPicPr>
          <p:nvPr/>
        </p:nvPicPr>
        <p:blipFill>
          <a:blip r:embed="rId3"/>
          <a:stretch>
            <a:fillRect/>
          </a:stretch>
        </p:blipFill>
        <p:spPr>
          <a:xfrm>
            <a:off x="4455678" y="3413842"/>
            <a:ext cx="5379472" cy="3291757"/>
          </a:xfrm>
          <a:prstGeom prst="rect">
            <a:avLst/>
          </a:prstGeom>
          <a:effectLst>
            <a:outerShdw blurRad="50800" dist="38100" dir="2700000">
              <a:srgbClr val="000000">
                <a:alpha val="43000"/>
              </a:srgbClr>
            </a:outerShd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3" name="Picture 10"/>
          <p:cNvPicPr>
            <a:picLocks noChangeAspect="1"/>
          </p:cNvPicPr>
          <p:nvPr/>
        </p:nvPicPr>
        <p:blipFill>
          <a:blip r:embed="rId2"/>
          <a:srcRect/>
          <a:stretch>
            <a:fillRect/>
          </a:stretch>
        </p:blipFill>
        <p:spPr bwMode="auto">
          <a:xfrm>
            <a:off x="117296" y="2150939"/>
            <a:ext cx="5509245" cy="4490516"/>
          </a:xfrm>
          <a:prstGeom prst="rect">
            <a:avLst/>
          </a:prstGeom>
          <a:noFill/>
          <a:ln w="9525">
            <a:noFill/>
            <a:miter lim="800000"/>
            <a:headEnd/>
            <a:tailEnd/>
          </a:ln>
        </p:spPr>
      </p:pic>
      <p:sp>
        <p:nvSpPr>
          <p:cNvPr id="2" name="Title 1"/>
          <p:cNvSpPr>
            <a:spLocks noGrp="1"/>
          </p:cNvSpPr>
          <p:nvPr>
            <p:ph type="title"/>
          </p:nvPr>
        </p:nvSpPr>
        <p:spPr>
          <a:xfrm>
            <a:off x="495300" y="0"/>
            <a:ext cx="8915400" cy="1185333"/>
          </a:xfrm>
          <a:solidFill>
            <a:srgbClr val="1F497D"/>
          </a:solidFill>
          <a:effectLst>
            <a:outerShdw blurRad="50800" dist="38100" dir="2700000">
              <a:srgbClr val="000000">
                <a:alpha val="43000"/>
              </a:srgbClr>
            </a:outerShdw>
          </a:effectLst>
        </p:spPr>
        <p:txBody>
          <a:bodyPr>
            <a:normAutofit/>
          </a:bodyPr>
          <a:lstStyle/>
          <a:p>
            <a:pPr>
              <a:defRPr/>
            </a:pPr>
            <a:r>
              <a:rPr lang="en-US" dirty="0" smtClean="0">
                <a:solidFill>
                  <a:srgbClr val="FFFFFF"/>
                </a:solidFill>
                <a:sym typeface="Helvetica Neue Light" charset="0"/>
              </a:rPr>
              <a:t>Design: 23 m Large Telescopes</a:t>
            </a:r>
            <a:br>
              <a:rPr lang="en-US" dirty="0" smtClean="0">
                <a:solidFill>
                  <a:srgbClr val="FFFFFF"/>
                </a:solidFill>
                <a:sym typeface="Helvetica Neue Light" charset="0"/>
              </a:rPr>
            </a:br>
            <a:r>
              <a:rPr lang="en-US" sz="2100" dirty="0">
                <a:solidFill>
                  <a:srgbClr val="FFFFFF"/>
                </a:solidFill>
                <a:sym typeface="Helvetica Neue Light" charset="0"/>
              </a:rPr>
              <a:t>optimized for the range below 200 </a:t>
            </a:r>
            <a:r>
              <a:rPr lang="en-US" sz="2100" dirty="0" err="1">
                <a:solidFill>
                  <a:srgbClr val="FFFFFF"/>
                </a:solidFill>
                <a:sym typeface="Helvetica Neue Light" charset="0"/>
              </a:rPr>
              <a:t>GeV</a:t>
            </a:r>
            <a:endParaRPr lang="en-US" sz="2100" dirty="0">
              <a:solidFill>
                <a:srgbClr val="FFFFFF"/>
              </a:solidFill>
              <a:sym typeface="Helvetica Neue Light" charset="0"/>
            </a:endParaRPr>
          </a:p>
        </p:txBody>
      </p:sp>
      <p:pic>
        <p:nvPicPr>
          <p:cNvPr id="33795" name="Picture 3"/>
          <p:cNvPicPr>
            <a:picLocks noChangeAspect="1"/>
          </p:cNvPicPr>
          <p:nvPr/>
        </p:nvPicPr>
        <p:blipFill>
          <a:blip r:embed="rId3"/>
          <a:srcRect/>
          <a:stretch>
            <a:fillRect/>
          </a:stretch>
        </p:blipFill>
        <p:spPr bwMode="auto">
          <a:xfrm>
            <a:off x="5697885" y="4952628"/>
            <a:ext cx="4208115" cy="1905372"/>
          </a:xfrm>
          <a:prstGeom prst="rect">
            <a:avLst/>
          </a:prstGeom>
          <a:noFill/>
          <a:ln w="9525">
            <a:noFill/>
            <a:miter lim="800000"/>
            <a:headEnd/>
            <a:tailEnd/>
          </a:ln>
        </p:spPr>
      </p:pic>
      <p:pic>
        <p:nvPicPr>
          <p:cNvPr id="33796" name="Picture 4"/>
          <p:cNvPicPr>
            <a:picLocks noChangeAspect="1"/>
          </p:cNvPicPr>
          <p:nvPr/>
        </p:nvPicPr>
        <p:blipFill>
          <a:blip r:embed="rId4"/>
          <a:srcRect/>
          <a:stretch>
            <a:fillRect/>
          </a:stretch>
        </p:blipFill>
        <p:spPr bwMode="auto">
          <a:xfrm>
            <a:off x="5688211" y="3427884"/>
            <a:ext cx="1868258" cy="1438796"/>
          </a:xfrm>
          <a:prstGeom prst="rect">
            <a:avLst/>
          </a:prstGeom>
          <a:noFill/>
          <a:ln w="9525">
            <a:noFill/>
            <a:miter lim="800000"/>
            <a:headEnd/>
            <a:tailEnd/>
          </a:ln>
        </p:spPr>
      </p:pic>
      <p:pic>
        <p:nvPicPr>
          <p:cNvPr id="33797" name="Picture 5"/>
          <p:cNvPicPr>
            <a:picLocks noChangeAspect="1"/>
          </p:cNvPicPr>
          <p:nvPr/>
        </p:nvPicPr>
        <p:blipFill>
          <a:blip r:embed="rId5"/>
          <a:srcRect/>
          <a:stretch>
            <a:fillRect/>
          </a:stretch>
        </p:blipFill>
        <p:spPr bwMode="auto">
          <a:xfrm>
            <a:off x="7804361" y="3406676"/>
            <a:ext cx="2101639" cy="1437680"/>
          </a:xfrm>
          <a:prstGeom prst="rect">
            <a:avLst/>
          </a:prstGeom>
          <a:noFill/>
          <a:ln w="9525">
            <a:noFill/>
            <a:miter lim="800000"/>
            <a:headEnd/>
            <a:tailEnd/>
          </a:ln>
        </p:spPr>
      </p:pic>
      <p:sp>
        <p:nvSpPr>
          <p:cNvPr id="33798" name="TextBox 6"/>
          <p:cNvSpPr txBox="1">
            <a:spLocks noChangeArrowheads="1"/>
          </p:cNvSpPr>
          <p:nvPr/>
        </p:nvSpPr>
        <p:spPr bwMode="auto">
          <a:xfrm>
            <a:off x="278122" y="5764113"/>
            <a:ext cx="1318778" cy="621993"/>
          </a:xfrm>
          <a:prstGeom prst="rect">
            <a:avLst/>
          </a:prstGeom>
          <a:noFill/>
          <a:ln w="9525">
            <a:noFill/>
            <a:miter lim="800000"/>
            <a:headEnd/>
            <a:tailEnd/>
          </a:ln>
        </p:spPr>
        <p:txBody>
          <a:bodyPr wrap="none" lIns="67336" tIns="33669" rIns="67336" bIns="33669">
            <a:prstTxWarp prst="textNoShape">
              <a:avLst/>
            </a:prstTxWarp>
            <a:spAutoFit/>
          </a:bodyPr>
          <a:lstStyle/>
          <a:p>
            <a:pPr algn="l"/>
            <a:r>
              <a:rPr lang="en-US" altLang="ja-JP" dirty="0"/>
              <a:t>Carbon-</a:t>
            </a:r>
            <a:r>
              <a:rPr lang="en-US" altLang="ja-JP" dirty="0" err="1"/>
              <a:t>fibre</a:t>
            </a:r>
            <a:r>
              <a:rPr lang="en-US" altLang="ja-JP" dirty="0"/>
              <a:t> </a:t>
            </a:r>
          </a:p>
          <a:p>
            <a:pPr algn="l"/>
            <a:r>
              <a:rPr lang="en-US" altLang="ja-JP" dirty="0"/>
              <a:t>structure</a:t>
            </a:r>
          </a:p>
        </p:txBody>
      </p:sp>
      <p:pic>
        <p:nvPicPr>
          <p:cNvPr id="33799" name="Picture 7"/>
          <p:cNvPicPr>
            <a:picLocks noChangeAspect="1"/>
          </p:cNvPicPr>
          <p:nvPr/>
        </p:nvPicPr>
        <p:blipFill>
          <a:blip r:embed="rId6"/>
          <a:srcRect/>
          <a:stretch>
            <a:fillRect/>
          </a:stretch>
        </p:blipFill>
        <p:spPr bwMode="auto">
          <a:xfrm>
            <a:off x="7581863" y="1358430"/>
            <a:ext cx="2324137" cy="1917650"/>
          </a:xfrm>
          <a:prstGeom prst="rect">
            <a:avLst/>
          </a:prstGeom>
          <a:noFill/>
          <a:ln w="9525">
            <a:noFill/>
            <a:miter lim="800000"/>
            <a:headEnd/>
            <a:tailEnd/>
          </a:ln>
        </p:spPr>
      </p:pic>
      <p:sp>
        <p:nvSpPr>
          <p:cNvPr id="33800" name="TextBox 8"/>
          <p:cNvSpPr txBox="1">
            <a:spLocks noChangeArrowheads="1"/>
          </p:cNvSpPr>
          <p:nvPr/>
        </p:nvSpPr>
        <p:spPr bwMode="auto">
          <a:xfrm>
            <a:off x="5671282" y="1351732"/>
            <a:ext cx="1705152" cy="898992"/>
          </a:xfrm>
          <a:prstGeom prst="rect">
            <a:avLst/>
          </a:prstGeom>
          <a:noFill/>
          <a:ln w="9525">
            <a:noFill/>
            <a:miter lim="800000"/>
            <a:headEnd/>
            <a:tailEnd/>
          </a:ln>
        </p:spPr>
        <p:txBody>
          <a:bodyPr wrap="none" lIns="67336" tIns="33669" rIns="67336" bIns="33669">
            <a:prstTxWarp prst="textNoShape">
              <a:avLst/>
            </a:prstTxWarp>
            <a:spAutoFit/>
          </a:bodyPr>
          <a:lstStyle/>
          <a:p>
            <a:pPr algn="l"/>
            <a:r>
              <a:rPr lang="en-US" altLang="ja-JP" dirty="0"/>
              <a:t>400 m</a:t>
            </a:r>
            <a:r>
              <a:rPr lang="en-US" altLang="ja-JP" baseline="30000" dirty="0"/>
              <a:t>2</a:t>
            </a:r>
            <a:r>
              <a:rPr lang="en-US" altLang="ja-JP" dirty="0"/>
              <a:t> dish area</a:t>
            </a:r>
          </a:p>
          <a:p>
            <a:pPr algn="l"/>
            <a:r>
              <a:rPr lang="en-US" altLang="ja-JP" dirty="0"/>
              <a:t>1.5 </a:t>
            </a:r>
            <a:r>
              <a:rPr lang="en-US" altLang="ja-JP" dirty="0" err="1"/>
              <a:t>m</a:t>
            </a:r>
            <a:r>
              <a:rPr lang="en-US" altLang="ja-JP" dirty="0"/>
              <a:t> sandwich</a:t>
            </a:r>
          </a:p>
          <a:p>
            <a:pPr algn="l"/>
            <a:r>
              <a:rPr lang="en-US" altLang="ja-JP" dirty="0"/>
              <a:t>mirror facets</a:t>
            </a:r>
          </a:p>
        </p:txBody>
      </p:sp>
      <p:sp>
        <p:nvSpPr>
          <p:cNvPr id="33801" name="TextBox 9"/>
          <p:cNvSpPr txBox="1">
            <a:spLocks noChangeArrowheads="1"/>
          </p:cNvSpPr>
          <p:nvPr/>
        </p:nvSpPr>
        <p:spPr bwMode="auto">
          <a:xfrm>
            <a:off x="5699094" y="2811735"/>
            <a:ext cx="1611038" cy="621993"/>
          </a:xfrm>
          <a:prstGeom prst="rect">
            <a:avLst/>
          </a:prstGeom>
          <a:noFill/>
          <a:ln w="9525">
            <a:noFill/>
            <a:miter lim="800000"/>
            <a:headEnd/>
            <a:tailEnd/>
          </a:ln>
        </p:spPr>
        <p:txBody>
          <a:bodyPr wrap="none" lIns="67336" tIns="33669" rIns="67336" bIns="33669">
            <a:prstTxWarp prst="textNoShape">
              <a:avLst/>
            </a:prstTxWarp>
            <a:spAutoFit/>
          </a:bodyPr>
          <a:lstStyle/>
          <a:p>
            <a:pPr algn="l"/>
            <a:r>
              <a:rPr lang="en-US" altLang="ja-JP" dirty="0"/>
              <a:t>On (GRB) target</a:t>
            </a:r>
          </a:p>
          <a:p>
            <a:pPr algn="l"/>
            <a:r>
              <a:rPr lang="en-US" altLang="ja-JP" dirty="0"/>
              <a:t>in &lt; 20 sec.</a:t>
            </a:r>
          </a:p>
        </p:txBody>
      </p:sp>
      <p:sp>
        <p:nvSpPr>
          <p:cNvPr id="33802" name="TextBox 11"/>
          <p:cNvSpPr txBox="1">
            <a:spLocks noChangeArrowheads="1"/>
          </p:cNvSpPr>
          <p:nvPr/>
        </p:nvSpPr>
        <p:spPr bwMode="auto">
          <a:xfrm>
            <a:off x="627590" y="1337221"/>
            <a:ext cx="1925615" cy="898992"/>
          </a:xfrm>
          <a:prstGeom prst="rect">
            <a:avLst/>
          </a:prstGeom>
          <a:noFill/>
          <a:ln w="9525">
            <a:noFill/>
            <a:miter lim="800000"/>
            <a:headEnd/>
            <a:tailEnd/>
          </a:ln>
        </p:spPr>
        <p:txBody>
          <a:bodyPr wrap="none" lIns="67336" tIns="33669" rIns="67336" bIns="33669">
            <a:prstTxWarp prst="textNoShape">
              <a:avLst/>
            </a:prstTxWarp>
            <a:spAutoFit/>
          </a:bodyPr>
          <a:lstStyle/>
          <a:p>
            <a:pPr algn="l"/>
            <a:r>
              <a:rPr lang="en-US" altLang="ja-JP" dirty="0"/>
              <a:t>27.8 </a:t>
            </a:r>
            <a:r>
              <a:rPr lang="en-US" altLang="ja-JP" dirty="0" err="1"/>
              <a:t>m</a:t>
            </a:r>
            <a:r>
              <a:rPr lang="en-US" altLang="ja-JP" dirty="0"/>
              <a:t> focal length</a:t>
            </a:r>
          </a:p>
          <a:p>
            <a:pPr algn="l"/>
            <a:r>
              <a:rPr lang="en-US" altLang="ja-JP" dirty="0"/>
              <a:t>4.5</a:t>
            </a:r>
            <a:r>
              <a:rPr lang="en-US" altLang="ja-JP" baseline="30000" dirty="0"/>
              <a:t>o</a:t>
            </a:r>
            <a:r>
              <a:rPr lang="en-US" altLang="ja-JP" dirty="0"/>
              <a:t> field of view</a:t>
            </a:r>
          </a:p>
          <a:p>
            <a:pPr algn="l"/>
            <a:r>
              <a:rPr lang="en-US" altLang="ja-JP" dirty="0"/>
              <a:t>0.1</a:t>
            </a:r>
            <a:r>
              <a:rPr lang="en-US" altLang="ja-JP" baseline="30000" dirty="0"/>
              <a:t>o</a:t>
            </a:r>
            <a:r>
              <a:rPr lang="en-US" altLang="ja-JP" dirty="0"/>
              <a:t> pixels</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73564"/>
            <a:ext cx="8915400" cy="1143000"/>
          </a:xfrm>
          <a:solidFill>
            <a:srgbClr val="1F497D"/>
          </a:solidFill>
          <a:effectLst>
            <a:outerShdw blurRad="50800" dist="38100" dir="2700000">
              <a:srgbClr val="000000">
                <a:alpha val="43000"/>
              </a:srgbClr>
            </a:outerShdw>
          </a:effectLst>
        </p:spPr>
        <p:txBody>
          <a:bodyPr/>
          <a:lstStyle/>
          <a:p>
            <a:r>
              <a:rPr lang="en-US" altLang="ja-JP" dirty="0">
                <a:solidFill>
                  <a:srgbClr val="FFFFFF"/>
                </a:solidFill>
              </a:rPr>
              <a:t>Design: Medium-Sized 12 </a:t>
            </a:r>
            <a:r>
              <a:rPr lang="en-US" altLang="ja-JP" dirty="0" err="1">
                <a:solidFill>
                  <a:srgbClr val="FFFFFF"/>
                </a:solidFill>
              </a:rPr>
              <a:t>m</a:t>
            </a:r>
            <a:r>
              <a:rPr lang="en-US" altLang="ja-JP" dirty="0">
                <a:solidFill>
                  <a:srgbClr val="FFFFFF"/>
                </a:solidFill>
              </a:rPr>
              <a:t> Telescope</a:t>
            </a:r>
            <a:br>
              <a:rPr lang="en-US" altLang="ja-JP" dirty="0">
                <a:solidFill>
                  <a:srgbClr val="FFFFFF"/>
                </a:solidFill>
              </a:rPr>
            </a:br>
            <a:r>
              <a:rPr lang="en-US" altLang="ja-JP" sz="2100" dirty="0">
                <a:solidFill>
                  <a:srgbClr val="FFFFFF"/>
                </a:solidFill>
              </a:rPr>
              <a:t>optimized for the 100 </a:t>
            </a:r>
            <a:r>
              <a:rPr lang="en-US" altLang="ja-JP" sz="2100" dirty="0" err="1">
                <a:solidFill>
                  <a:srgbClr val="FFFFFF"/>
                </a:solidFill>
              </a:rPr>
              <a:t>GeV</a:t>
            </a:r>
            <a:r>
              <a:rPr lang="en-US" altLang="ja-JP" sz="2100" dirty="0">
                <a:solidFill>
                  <a:srgbClr val="FFFFFF"/>
                </a:solidFill>
              </a:rPr>
              <a:t> to ~10 </a:t>
            </a:r>
            <a:r>
              <a:rPr lang="en-US" altLang="ja-JP" sz="2100" dirty="0" err="1">
                <a:solidFill>
                  <a:srgbClr val="FFFFFF"/>
                </a:solidFill>
              </a:rPr>
              <a:t>TeV</a:t>
            </a:r>
            <a:r>
              <a:rPr lang="en-US" altLang="ja-JP" sz="2100" dirty="0">
                <a:solidFill>
                  <a:srgbClr val="FFFFFF"/>
                </a:solidFill>
              </a:rPr>
              <a:t> range</a:t>
            </a:r>
            <a:endParaRPr lang="en-US" altLang="ja-JP" dirty="0">
              <a:solidFill>
                <a:srgbClr val="FFFFFF"/>
              </a:solidFill>
            </a:endParaRPr>
          </a:p>
        </p:txBody>
      </p:sp>
      <p:pic>
        <p:nvPicPr>
          <p:cNvPr id="34818" name="Picture 4"/>
          <p:cNvPicPr>
            <a:picLocks noChangeAspect="1"/>
          </p:cNvPicPr>
          <p:nvPr/>
        </p:nvPicPr>
        <p:blipFill>
          <a:blip r:embed="rId2"/>
          <a:srcRect/>
          <a:stretch>
            <a:fillRect/>
          </a:stretch>
        </p:blipFill>
        <p:spPr bwMode="auto">
          <a:xfrm>
            <a:off x="4885283" y="1368475"/>
            <a:ext cx="4393128" cy="5005090"/>
          </a:xfrm>
          <a:prstGeom prst="rect">
            <a:avLst/>
          </a:prstGeom>
          <a:noFill/>
          <a:ln w="9525">
            <a:noFill/>
            <a:miter lim="800000"/>
            <a:headEnd/>
            <a:tailEnd/>
          </a:ln>
        </p:spPr>
      </p:pic>
      <p:pic>
        <p:nvPicPr>
          <p:cNvPr id="4" name="Picture 3"/>
          <p:cNvPicPr>
            <a:picLocks noChangeAspect="1"/>
          </p:cNvPicPr>
          <p:nvPr/>
        </p:nvPicPr>
        <p:blipFill>
          <a:blip r:embed="rId3"/>
          <a:stretch>
            <a:fillRect/>
          </a:stretch>
        </p:blipFill>
        <p:spPr>
          <a:xfrm>
            <a:off x="287796" y="1867421"/>
            <a:ext cx="4121051" cy="4298528"/>
          </a:xfrm>
          <a:prstGeom prst="rect">
            <a:avLst/>
          </a:prstGeom>
          <a:effectLst>
            <a:outerShdw blurRad="127000" dist="127000" dir="2700000">
              <a:srgbClr val="000000">
                <a:alpha val="43000"/>
              </a:srgbClr>
            </a:outerShdw>
          </a:effectLst>
        </p:spPr>
      </p:pic>
      <p:sp>
        <p:nvSpPr>
          <p:cNvPr id="34820" name="TextBox 4"/>
          <p:cNvSpPr txBox="1">
            <a:spLocks noChangeArrowheads="1"/>
          </p:cNvSpPr>
          <p:nvPr/>
        </p:nvSpPr>
        <p:spPr bwMode="auto">
          <a:xfrm>
            <a:off x="7531075" y="1458888"/>
            <a:ext cx="1750349" cy="898992"/>
          </a:xfrm>
          <a:prstGeom prst="rect">
            <a:avLst/>
          </a:prstGeom>
          <a:noFill/>
          <a:ln w="9525">
            <a:noFill/>
            <a:miter lim="800000"/>
            <a:headEnd/>
            <a:tailEnd/>
          </a:ln>
        </p:spPr>
        <p:txBody>
          <a:bodyPr wrap="none" lIns="67336" tIns="33669" rIns="67336" bIns="33669">
            <a:prstTxWarp prst="textNoShape">
              <a:avLst/>
            </a:prstTxWarp>
            <a:spAutoFit/>
          </a:bodyPr>
          <a:lstStyle/>
          <a:p>
            <a:pPr algn="l"/>
            <a:r>
              <a:rPr lang="en-US" altLang="ja-JP" dirty="0"/>
              <a:t>16 </a:t>
            </a:r>
            <a:r>
              <a:rPr lang="en-US" altLang="ja-JP" dirty="0" err="1"/>
              <a:t>m</a:t>
            </a:r>
            <a:r>
              <a:rPr lang="en-US" altLang="ja-JP" dirty="0"/>
              <a:t> focal length</a:t>
            </a:r>
          </a:p>
          <a:p>
            <a:pPr algn="l"/>
            <a:r>
              <a:rPr lang="en-US" altLang="ja-JP" dirty="0"/>
              <a:t>7-8</a:t>
            </a:r>
            <a:r>
              <a:rPr lang="en-US" altLang="ja-JP" baseline="30000" dirty="0"/>
              <a:t>o</a:t>
            </a:r>
            <a:r>
              <a:rPr lang="en-US" altLang="ja-JP" dirty="0"/>
              <a:t> field of view</a:t>
            </a:r>
          </a:p>
          <a:p>
            <a:pPr algn="l"/>
            <a:r>
              <a:rPr lang="en-US" altLang="ja-JP" dirty="0"/>
              <a:t>0.18</a:t>
            </a:r>
            <a:r>
              <a:rPr lang="en-US" altLang="ja-JP" baseline="30000" dirty="0"/>
              <a:t>o</a:t>
            </a:r>
            <a:r>
              <a:rPr lang="en-US" altLang="ja-JP" dirty="0"/>
              <a:t> pixels</a:t>
            </a:r>
          </a:p>
        </p:txBody>
      </p:sp>
      <p:sp>
        <p:nvSpPr>
          <p:cNvPr id="34821" name="TextBox 5"/>
          <p:cNvSpPr txBox="1">
            <a:spLocks noChangeArrowheads="1"/>
          </p:cNvSpPr>
          <p:nvPr/>
        </p:nvSpPr>
        <p:spPr bwMode="auto">
          <a:xfrm>
            <a:off x="4644648" y="3502670"/>
            <a:ext cx="1705152" cy="898992"/>
          </a:xfrm>
          <a:prstGeom prst="rect">
            <a:avLst/>
          </a:prstGeom>
          <a:noFill/>
          <a:ln w="9525">
            <a:noFill/>
            <a:miter lim="800000"/>
            <a:headEnd/>
            <a:tailEnd/>
          </a:ln>
        </p:spPr>
        <p:txBody>
          <a:bodyPr wrap="none" lIns="67336" tIns="33669" rIns="67336" bIns="33669">
            <a:prstTxWarp prst="textNoShape">
              <a:avLst/>
            </a:prstTxWarp>
            <a:spAutoFit/>
          </a:bodyPr>
          <a:lstStyle/>
          <a:p>
            <a:pPr algn="l"/>
            <a:r>
              <a:rPr lang="en-US" altLang="ja-JP" dirty="0"/>
              <a:t>100 m</a:t>
            </a:r>
            <a:r>
              <a:rPr lang="en-US" altLang="ja-JP" baseline="30000" dirty="0"/>
              <a:t>2</a:t>
            </a:r>
            <a:r>
              <a:rPr lang="en-US" altLang="ja-JP" dirty="0"/>
              <a:t> dish area</a:t>
            </a:r>
          </a:p>
          <a:p>
            <a:pPr algn="l"/>
            <a:r>
              <a:rPr lang="en-US" altLang="ja-JP" dirty="0"/>
              <a:t>1.2 </a:t>
            </a:r>
            <a:r>
              <a:rPr lang="en-US" altLang="ja-JP" dirty="0" err="1"/>
              <a:t>m</a:t>
            </a:r>
            <a:r>
              <a:rPr lang="en-US" altLang="ja-JP" dirty="0"/>
              <a:t>  mirror </a:t>
            </a:r>
          </a:p>
          <a:p>
            <a:pPr algn="l"/>
            <a:r>
              <a:rPr lang="en-US" altLang="ja-JP" dirty="0"/>
              <a:t>facets</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1" name="Title 1"/>
          <p:cNvSpPr>
            <a:spLocks noGrp="1"/>
          </p:cNvSpPr>
          <p:nvPr>
            <p:ph type="title"/>
          </p:nvPr>
        </p:nvSpPr>
        <p:spPr>
          <a:xfrm>
            <a:off x="495300" y="158228"/>
            <a:ext cx="8915400" cy="1005939"/>
          </a:xfrm>
          <a:solidFill>
            <a:srgbClr val="1F497D"/>
          </a:solidFill>
          <a:effectLst>
            <a:outerShdw blurRad="50800" dist="38100" dir="2700000">
              <a:srgbClr val="000000">
                <a:alpha val="43000"/>
              </a:srgbClr>
            </a:outerShdw>
          </a:effectLst>
        </p:spPr>
        <p:txBody>
          <a:bodyPr/>
          <a:lstStyle/>
          <a:p>
            <a:pPr>
              <a:defRPr/>
            </a:pPr>
            <a:r>
              <a:rPr lang="en-US" dirty="0">
                <a:solidFill>
                  <a:srgbClr val="FFFFFF"/>
                </a:solidFill>
                <a:latin typeface="Candara" charset="0"/>
                <a:sym typeface="Helvetica Neue Light" charset="0"/>
              </a:rPr>
              <a:t>Dual Mirror Option (SCT)</a:t>
            </a:r>
          </a:p>
        </p:txBody>
      </p:sp>
      <p:pic>
        <p:nvPicPr>
          <p:cNvPr id="35842" name="Picture 2"/>
          <p:cNvPicPr>
            <a:picLocks noChangeAspect="1"/>
          </p:cNvPicPr>
          <p:nvPr/>
        </p:nvPicPr>
        <p:blipFill>
          <a:blip r:embed="rId2"/>
          <a:srcRect/>
          <a:stretch>
            <a:fillRect/>
          </a:stretch>
        </p:blipFill>
        <p:spPr bwMode="auto">
          <a:xfrm>
            <a:off x="1066495" y="1570836"/>
            <a:ext cx="5605983" cy="4830961"/>
          </a:xfrm>
          <a:prstGeom prst="rect">
            <a:avLst/>
          </a:prstGeom>
          <a:noFill/>
          <a:ln w="9525">
            <a:noFill/>
            <a:miter lim="800000"/>
            <a:headEnd/>
            <a:tailEnd/>
          </a:ln>
        </p:spPr>
      </p:pic>
      <p:sp>
        <p:nvSpPr>
          <p:cNvPr id="35843" name="TextBox 5"/>
          <p:cNvSpPr txBox="1">
            <a:spLocks noChangeArrowheads="1"/>
          </p:cNvSpPr>
          <p:nvPr/>
        </p:nvSpPr>
        <p:spPr bwMode="auto">
          <a:xfrm>
            <a:off x="6826714" y="1809379"/>
            <a:ext cx="2923915" cy="1360657"/>
          </a:xfrm>
          <a:prstGeom prst="rect">
            <a:avLst/>
          </a:prstGeom>
          <a:noFill/>
          <a:ln w="9525">
            <a:noFill/>
            <a:miter lim="800000"/>
            <a:headEnd/>
            <a:tailEnd/>
          </a:ln>
        </p:spPr>
        <p:txBody>
          <a:bodyPr lIns="67336" tIns="33669" rIns="67336" bIns="33669">
            <a:prstTxWarp prst="textNoShape">
              <a:avLst/>
            </a:prstTxWarp>
            <a:spAutoFit/>
          </a:bodyPr>
          <a:lstStyle/>
          <a:p>
            <a:r>
              <a:rPr lang="en-US" altLang="ja-JP" sz="2100" dirty="0" err="1"/>
              <a:t>Schwarzchild-Couder</a:t>
            </a:r>
            <a:endParaRPr lang="en-US" altLang="ja-JP" sz="2100" dirty="0"/>
          </a:p>
          <a:p>
            <a:r>
              <a:rPr lang="es-ES" sz="2100" dirty="0" smtClean="0"/>
              <a:t>d</a:t>
            </a:r>
            <a:r>
              <a:rPr lang="en-US" altLang="ja-JP" sz="2100" dirty="0" err="1" smtClean="0"/>
              <a:t>ual</a:t>
            </a:r>
            <a:r>
              <a:rPr lang="en-US" altLang="ja-JP" sz="2100" dirty="0" smtClean="0"/>
              <a:t> </a:t>
            </a:r>
            <a:r>
              <a:rPr lang="en-US" altLang="ja-JP" sz="2100" dirty="0" err="1"/>
              <a:t>miror</a:t>
            </a:r>
            <a:r>
              <a:rPr lang="en-US" altLang="ja-JP" sz="2100" dirty="0"/>
              <a:t> MST option being </a:t>
            </a:r>
            <a:r>
              <a:rPr lang="es-ES" sz="2100" dirty="0"/>
              <a:t>e</a:t>
            </a:r>
            <a:r>
              <a:rPr lang="en-US" altLang="ja-JP" sz="2100" dirty="0" err="1"/>
              <a:t>xplored</a:t>
            </a:r>
            <a:r>
              <a:rPr lang="en-US" altLang="ja-JP" sz="2100" dirty="0"/>
              <a:t> at US for </a:t>
            </a:r>
          </a:p>
          <a:p>
            <a:r>
              <a:rPr lang="en-US" altLang="ja-JP" sz="2100" dirty="0"/>
              <a:t>1</a:t>
            </a:r>
            <a:r>
              <a:rPr lang="en-US" altLang="ja-JP" sz="2100" baseline="30000" dirty="0"/>
              <a:t>st</a:t>
            </a:r>
            <a:r>
              <a:rPr lang="en-US" altLang="ja-JP" sz="2100" dirty="0"/>
              <a:t> CTA-South expansion</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5" name="Picture 3"/>
          <p:cNvPicPr>
            <a:picLocks noChangeAspect="1"/>
          </p:cNvPicPr>
          <p:nvPr/>
        </p:nvPicPr>
        <p:blipFill>
          <a:blip r:embed="rId2"/>
          <a:srcRect/>
          <a:stretch>
            <a:fillRect/>
          </a:stretch>
        </p:blipFill>
        <p:spPr bwMode="auto">
          <a:xfrm>
            <a:off x="5457249" y="0"/>
            <a:ext cx="4448751" cy="6858000"/>
          </a:xfrm>
          <a:prstGeom prst="rect">
            <a:avLst/>
          </a:prstGeom>
          <a:noFill/>
          <a:ln w="9525">
            <a:noFill/>
            <a:miter lim="800000"/>
            <a:headEnd/>
            <a:tailEnd/>
          </a:ln>
        </p:spPr>
      </p:pic>
      <p:sp>
        <p:nvSpPr>
          <p:cNvPr id="36866" name="TextBox 2"/>
          <p:cNvSpPr txBox="1">
            <a:spLocks noChangeArrowheads="1"/>
          </p:cNvSpPr>
          <p:nvPr/>
        </p:nvSpPr>
        <p:spPr bwMode="auto">
          <a:xfrm>
            <a:off x="263612" y="5154662"/>
            <a:ext cx="5571707" cy="1452990"/>
          </a:xfrm>
          <a:prstGeom prst="rect">
            <a:avLst/>
          </a:prstGeom>
          <a:noFill/>
          <a:ln w="9525">
            <a:noFill/>
            <a:miter lim="800000"/>
            <a:headEnd/>
            <a:tailEnd/>
          </a:ln>
        </p:spPr>
        <p:txBody>
          <a:bodyPr wrap="none" lIns="67336" tIns="33669" rIns="67336" bIns="33669">
            <a:prstTxWarp prst="textNoShape">
              <a:avLst/>
            </a:prstTxWarp>
            <a:spAutoFit/>
          </a:bodyPr>
          <a:lstStyle/>
          <a:p>
            <a:pPr algn="l"/>
            <a:r>
              <a:rPr lang="en-US" altLang="ja-JP" dirty="0">
                <a:solidFill>
                  <a:srgbClr val="0000FF"/>
                </a:solidFill>
              </a:rPr>
              <a:t>Under study:</a:t>
            </a:r>
          </a:p>
          <a:p>
            <a:pPr algn="l"/>
            <a:r>
              <a:rPr lang="en-US" altLang="ja-JP" dirty="0">
                <a:solidFill>
                  <a:srgbClr val="0000FF"/>
                </a:solidFill>
              </a:rPr>
              <a:t>dual-mirror optics with compact photo sensor arrays</a:t>
            </a:r>
          </a:p>
          <a:p>
            <a:pPr algn="l"/>
            <a:r>
              <a:rPr lang="en-US" altLang="ja-JP" dirty="0">
                <a:solidFill>
                  <a:srgbClr val="0000FF"/>
                </a:solidFill>
              </a:rPr>
              <a:t>single-mirror optics</a:t>
            </a:r>
          </a:p>
          <a:p>
            <a:pPr algn="l"/>
            <a:r>
              <a:rPr lang="en-US" altLang="ja-JP" dirty="0">
                <a:solidFill>
                  <a:srgbClr val="0000FF"/>
                </a:solidFill>
              </a:rPr>
              <a:t>PMT-based and silicon-based sensors</a:t>
            </a:r>
          </a:p>
          <a:p>
            <a:pPr algn="l"/>
            <a:r>
              <a:rPr lang="en-US" altLang="ja-JP" dirty="0">
                <a:solidFill>
                  <a:srgbClr val="0000FF"/>
                </a:solidFill>
              </a:rPr>
              <a:t>➜ Not yet conclusive which solution is most cost-effective</a:t>
            </a:r>
          </a:p>
        </p:txBody>
      </p:sp>
      <p:sp>
        <p:nvSpPr>
          <p:cNvPr id="2" name="Title 1"/>
          <p:cNvSpPr>
            <a:spLocks noGrp="1"/>
          </p:cNvSpPr>
          <p:nvPr>
            <p:ph type="title"/>
          </p:nvPr>
        </p:nvSpPr>
        <p:spPr>
          <a:xfrm>
            <a:off x="157782" y="147645"/>
            <a:ext cx="5193637" cy="762526"/>
          </a:xfrm>
          <a:solidFill>
            <a:srgbClr val="1F497D"/>
          </a:solidFill>
          <a:effectLst>
            <a:outerShdw blurRad="50800" dist="38100" dir="2700000">
              <a:srgbClr val="000000">
                <a:alpha val="43000"/>
              </a:srgbClr>
            </a:outerShdw>
          </a:effectLst>
        </p:spPr>
        <p:txBody>
          <a:bodyPr>
            <a:normAutofit fontScale="90000"/>
          </a:bodyPr>
          <a:lstStyle/>
          <a:p>
            <a:r>
              <a:rPr lang="en-US" altLang="ja-JP" sz="3111" dirty="0">
                <a:solidFill>
                  <a:srgbClr val="FFFFFF"/>
                </a:solidFill>
              </a:rPr>
              <a:t>Design: Small 4-6 </a:t>
            </a:r>
            <a:r>
              <a:rPr lang="en-US" altLang="ja-JP" sz="3111" dirty="0" err="1">
                <a:solidFill>
                  <a:srgbClr val="FFFFFF"/>
                </a:solidFill>
              </a:rPr>
              <a:t>m</a:t>
            </a:r>
            <a:r>
              <a:rPr lang="en-US" altLang="ja-JP" sz="3111" dirty="0">
                <a:solidFill>
                  <a:srgbClr val="FFFFFF"/>
                </a:solidFill>
              </a:rPr>
              <a:t> Telescopes</a:t>
            </a:r>
            <a:r>
              <a:rPr lang="en-US" altLang="ja-JP" dirty="0"/>
              <a:t/>
            </a:r>
            <a:br>
              <a:rPr lang="en-US" altLang="ja-JP" dirty="0"/>
            </a:br>
            <a:r>
              <a:rPr lang="en-US" altLang="ja-JP" sz="2100" dirty="0">
                <a:solidFill>
                  <a:srgbClr val="FFFFFF"/>
                </a:solidFill>
              </a:rPr>
              <a:t>cover the range above few </a:t>
            </a:r>
            <a:r>
              <a:rPr lang="en-US" altLang="ja-JP" sz="2100" dirty="0" err="1">
                <a:solidFill>
                  <a:srgbClr val="FFFFFF"/>
                </a:solidFill>
              </a:rPr>
              <a:t>TeV</a:t>
            </a:r>
            <a:r>
              <a:rPr lang="en-US" altLang="ja-JP" sz="2100" dirty="0">
                <a:solidFill>
                  <a:srgbClr val="FFFFFF"/>
                </a:solidFill>
              </a:rPr>
              <a:t> across 10 km</a:t>
            </a:r>
            <a:r>
              <a:rPr lang="en-US" altLang="ja-JP" sz="2100" baseline="30000" dirty="0">
                <a:solidFill>
                  <a:srgbClr val="FFFFFF"/>
                </a:solidFill>
              </a:rPr>
              <a:t>2</a:t>
            </a:r>
            <a:endParaRPr lang="en-US" altLang="ja-JP" baseline="30000" dirty="0">
              <a:solidFill>
                <a:srgbClr val="FFFFFF"/>
              </a:solidFill>
            </a:endParaRPr>
          </a:p>
        </p:txBody>
      </p:sp>
      <p:pic>
        <p:nvPicPr>
          <p:cNvPr id="36868" name="Picture 4"/>
          <p:cNvPicPr>
            <a:picLocks noChangeAspect="1"/>
          </p:cNvPicPr>
          <p:nvPr/>
        </p:nvPicPr>
        <p:blipFill>
          <a:blip r:embed="rId3"/>
          <a:srcRect/>
          <a:stretch>
            <a:fillRect/>
          </a:stretch>
        </p:blipFill>
        <p:spPr bwMode="auto">
          <a:xfrm>
            <a:off x="322864" y="1782589"/>
            <a:ext cx="3942085" cy="3146598"/>
          </a:xfrm>
          <a:prstGeom prst="rect">
            <a:avLst/>
          </a:prstGeom>
          <a:noFill/>
          <a:ln w="9525">
            <a:noFill/>
            <a:miter lim="800000"/>
            <a:headEnd/>
            <a:tailEnd/>
          </a:ln>
        </p:spPr>
      </p:pic>
      <p:sp>
        <p:nvSpPr>
          <p:cNvPr id="36869" name="TextBox 5"/>
          <p:cNvSpPr txBox="1">
            <a:spLocks noChangeArrowheads="1"/>
          </p:cNvSpPr>
          <p:nvPr/>
        </p:nvSpPr>
        <p:spPr bwMode="auto">
          <a:xfrm>
            <a:off x="8396883" y="1243459"/>
            <a:ext cx="1213205" cy="1175991"/>
          </a:xfrm>
          <a:prstGeom prst="rect">
            <a:avLst/>
          </a:prstGeom>
          <a:noFill/>
          <a:ln w="9525">
            <a:noFill/>
            <a:miter lim="800000"/>
            <a:headEnd/>
            <a:tailEnd/>
          </a:ln>
        </p:spPr>
        <p:txBody>
          <a:bodyPr wrap="none" lIns="67336" tIns="33669" rIns="67336" bIns="33669">
            <a:prstTxWarp prst="textNoShape">
              <a:avLst/>
            </a:prstTxWarp>
            <a:spAutoFit/>
          </a:bodyPr>
          <a:lstStyle/>
          <a:p>
            <a:pPr algn="l"/>
            <a:r>
              <a:rPr lang="en-US" altLang="ja-JP" dirty="0"/>
              <a:t>One of four </a:t>
            </a:r>
          </a:p>
          <a:p>
            <a:pPr algn="l"/>
            <a:r>
              <a:rPr lang="en-US" altLang="ja-JP" dirty="0"/>
              <a:t>options for </a:t>
            </a:r>
          </a:p>
          <a:p>
            <a:pPr algn="l"/>
            <a:r>
              <a:rPr lang="en-US" altLang="ja-JP" dirty="0"/>
              <a:t>telescope </a:t>
            </a:r>
          </a:p>
          <a:p>
            <a:pPr algn="l"/>
            <a:r>
              <a:rPr lang="en-US" altLang="ja-JP" dirty="0"/>
              <a:t>structure</a:t>
            </a:r>
          </a:p>
        </p:txBody>
      </p:sp>
      <p:sp>
        <p:nvSpPr>
          <p:cNvPr id="36870" name="TextBox 6"/>
          <p:cNvSpPr txBox="1">
            <a:spLocks noChangeArrowheads="1"/>
          </p:cNvSpPr>
          <p:nvPr/>
        </p:nvSpPr>
        <p:spPr bwMode="auto">
          <a:xfrm>
            <a:off x="363978" y="1418704"/>
            <a:ext cx="3211649" cy="344995"/>
          </a:xfrm>
          <a:prstGeom prst="rect">
            <a:avLst/>
          </a:prstGeom>
          <a:noFill/>
          <a:ln w="9525">
            <a:noFill/>
            <a:miter lim="800000"/>
            <a:headEnd/>
            <a:tailEnd/>
          </a:ln>
        </p:spPr>
        <p:txBody>
          <a:bodyPr wrap="none" lIns="67336" tIns="33669" rIns="67336" bIns="33669">
            <a:prstTxWarp prst="textNoShape">
              <a:avLst/>
            </a:prstTxWarp>
            <a:spAutoFit/>
          </a:bodyPr>
          <a:lstStyle/>
          <a:p>
            <a:pPr algn="l"/>
            <a:r>
              <a:rPr lang="en-US" altLang="ja-JP" dirty="0"/>
              <a:t>Multi-Anode PMT camera option</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980469" y="127004"/>
            <a:ext cx="8071279" cy="656432"/>
          </a:xfrm>
          <a:solidFill>
            <a:schemeClr val="tx2"/>
          </a:solidFill>
          <a:effectLst>
            <a:outerShdw blurRad="50800" dist="38100" dir="2700000">
              <a:srgbClr val="000000">
                <a:alpha val="43000"/>
              </a:srgbClr>
            </a:outerShdw>
          </a:effectLst>
        </p:spPr>
        <p:txBody>
          <a:bodyPr>
            <a:normAutofit fontScale="90000"/>
          </a:bodyPr>
          <a:lstStyle/>
          <a:p>
            <a:r>
              <a:rPr lang="en-US" altLang="ja-JP" dirty="0" smtClean="0">
                <a:solidFill>
                  <a:srgbClr val="FFFFFF"/>
                </a:solidFill>
              </a:rPr>
              <a:t>CTA </a:t>
            </a:r>
            <a:r>
              <a:rPr lang="ja-JP" altLang="en-US" dirty="0" smtClean="0">
                <a:solidFill>
                  <a:srgbClr val="FFFFFF"/>
                </a:solidFill>
              </a:rPr>
              <a:t>の高い性能と広がる</a:t>
            </a:r>
            <a:r>
              <a:rPr lang="en-US" altLang="en-US" dirty="0" smtClean="0">
                <a:solidFill>
                  <a:srgbClr val="FFFFFF"/>
                </a:solidFill>
              </a:rPr>
              <a:t>サイエンス</a:t>
            </a:r>
            <a:endParaRPr lang="ja-JP" altLang="en-US" dirty="0">
              <a:solidFill>
                <a:srgbClr val="FFFFFF"/>
              </a:solidFill>
            </a:endParaRPr>
          </a:p>
        </p:txBody>
      </p:sp>
      <p:sp>
        <p:nvSpPr>
          <p:cNvPr id="5" name="正方形/長方形 4"/>
          <p:cNvSpPr/>
          <p:nvPr/>
        </p:nvSpPr>
        <p:spPr>
          <a:xfrm>
            <a:off x="2834384" y="1356053"/>
            <a:ext cx="1836134" cy="690982"/>
          </a:xfrm>
          <a:prstGeom prst="rect">
            <a:avLst/>
          </a:prstGeom>
          <a:gradFill flip="none" rotWithShape="1">
            <a:gsLst>
              <a:gs pos="0">
                <a:schemeClr val="tx2">
                  <a:lumMod val="60000"/>
                  <a:lumOff val="40000"/>
                </a:schemeClr>
              </a:gs>
              <a:gs pos="100000">
                <a:schemeClr val="tx2">
                  <a:lumMod val="50000"/>
                </a:schemeClr>
              </a:gs>
            </a:gsLst>
            <a:lin ang="5400000" scaled="0"/>
            <a:tileRect/>
          </a:gradFill>
          <a:ln>
            <a:solidFill>
              <a:schemeClr val="bg2">
                <a:lumMod val="50000"/>
              </a:schemeClr>
            </a:solidFill>
          </a:ln>
        </p:spPr>
        <p:style>
          <a:lnRef idx="1">
            <a:schemeClr val="accent3"/>
          </a:lnRef>
          <a:fillRef idx="3">
            <a:schemeClr val="accent3"/>
          </a:fillRef>
          <a:effectRef idx="2">
            <a:schemeClr val="accent3"/>
          </a:effectRef>
          <a:fontRef idx="minor">
            <a:schemeClr val="lt1"/>
          </a:fontRef>
        </p:style>
        <p:txBody>
          <a:bodyPr lIns="83947" tIns="41975" rIns="83947" bIns="41975" rtlCol="0" anchor="ctr"/>
          <a:lstStyle/>
          <a:p>
            <a:pPr algn="ctr"/>
            <a:r>
              <a:rPr lang="ja-JP" altLang="en-US" sz="1500" dirty="0" smtClean="0">
                <a:effectLst>
                  <a:outerShdw blurRad="50800" dist="38100" dir="2700000" algn="tl" rotWithShape="0">
                    <a:srgbClr val="000000">
                      <a:alpha val="43000"/>
                    </a:srgbClr>
                  </a:outerShdw>
                </a:effectLst>
              </a:rPr>
              <a:t>高感度</a:t>
            </a:r>
            <a:r>
              <a:rPr lang="en-US" altLang="ja-JP" sz="1500" dirty="0" smtClean="0">
                <a:effectLst>
                  <a:outerShdw blurRad="50800" dist="38100" dir="2700000" algn="tl" rotWithShape="0">
                    <a:srgbClr val="000000">
                      <a:alpha val="43000"/>
                    </a:srgbClr>
                  </a:outerShdw>
                </a:effectLst>
              </a:rPr>
              <a:t> x10 </a:t>
            </a:r>
          </a:p>
          <a:p>
            <a:pPr algn="ctr"/>
            <a:r>
              <a:rPr lang="en-US" altLang="ja-JP" sz="1500" dirty="0" smtClean="0">
                <a:effectLst>
                  <a:outerShdw blurRad="50800" dist="38100" dir="2700000" algn="tl" rotWithShape="0">
                    <a:srgbClr val="000000">
                      <a:alpha val="43000"/>
                    </a:srgbClr>
                  </a:outerShdw>
                </a:effectLst>
              </a:rPr>
              <a:t>(10</a:t>
            </a:r>
            <a:r>
              <a:rPr lang="en-US" altLang="ja-JP" sz="1500" baseline="30000" dirty="0" smtClean="0">
                <a:effectLst>
                  <a:outerShdw blurRad="50800" dist="38100" dir="2700000" algn="tl" rotWithShape="0">
                    <a:srgbClr val="000000">
                      <a:alpha val="43000"/>
                    </a:srgbClr>
                  </a:outerShdw>
                </a:effectLst>
              </a:rPr>
              <a:t>-14</a:t>
            </a:r>
            <a:r>
              <a:rPr lang="en-US" altLang="ja-JP" sz="1500" dirty="0" smtClean="0">
                <a:effectLst>
                  <a:outerShdw blurRad="50800" dist="38100" dir="2700000" algn="tl" rotWithShape="0">
                    <a:srgbClr val="000000">
                      <a:alpha val="43000"/>
                    </a:srgbClr>
                  </a:outerShdw>
                </a:effectLst>
              </a:rPr>
              <a:t>erg cm</a:t>
            </a:r>
            <a:r>
              <a:rPr lang="en-US" altLang="ja-JP" sz="1500" baseline="30000" dirty="0" smtClean="0">
                <a:effectLst>
                  <a:outerShdw blurRad="50800" dist="38100" dir="2700000" algn="tl" rotWithShape="0">
                    <a:srgbClr val="000000">
                      <a:alpha val="43000"/>
                    </a:srgbClr>
                  </a:outerShdw>
                </a:effectLst>
              </a:rPr>
              <a:t>-2</a:t>
            </a:r>
            <a:r>
              <a:rPr lang="en-US" altLang="ja-JP" sz="1500" dirty="0" smtClean="0">
                <a:effectLst>
                  <a:outerShdw blurRad="50800" dist="38100" dir="2700000" algn="tl" rotWithShape="0">
                    <a:srgbClr val="000000">
                      <a:alpha val="43000"/>
                    </a:srgbClr>
                  </a:outerShdw>
                </a:effectLst>
              </a:rPr>
              <a:t>s</a:t>
            </a:r>
            <a:r>
              <a:rPr lang="en-US" altLang="ja-JP" sz="1500" baseline="30000" dirty="0" smtClean="0">
                <a:effectLst>
                  <a:outerShdw blurRad="50800" dist="38100" dir="2700000" algn="tl" rotWithShape="0">
                    <a:srgbClr val="000000">
                      <a:alpha val="43000"/>
                    </a:srgbClr>
                  </a:outerShdw>
                </a:effectLst>
              </a:rPr>
              <a:t>-1</a:t>
            </a:r>
            <a:r>
              <a:rPr lang="en-US" altLang="ja-JP" sz="1500" dirty="0" smtClean="0">
                <a:effectLst>
                  <a:outerShdw blurRad="50800" dist="38100" dir="2700000" algn="tl" rotWithShape="0">
                    <a:srgbClr val="000000">
                      <a:alpha val="43000"/>
                    </a:srgbClr>
                  </a:outerShdw>
                </a:effectLst>
              </a:rPr>
              <a:t>)</a:t>
            </a:r>
            <a:endParaRPr lang="ja-JP" altLang="en-US" sz="1500" dirty="0">
              <a:effectLst>
                <a:outerShdw blurRad="50800" dist="38100" dir="2700000" algn="tl" rotWithShape="0">
                  <a:srgbClr val="000000">
                    <a:alpha val="43000"/>
                  </a:srgbClr>
                </a:outerShdw>
              </a:effectLst>
            </a:endParaRPr>
          </a:p>
        </p:txBody>
      </p:sp>
      <p:sp>
        <p:nvSpPr>
          <p:cNvPr id="6" name="正方形/長方形 5"/>
          <p:cNvSpPr/>
          <p:nvPr/>
        </p:nvSpPr>
        <p:spPr>
          <a:xfrm>
            <a:off x="2834384" y="2461625"/>
            <a:ext cx="1836134" cy="690982"/>
          </a:xfrm>
          <a:prstGeom prst="rect">
            <a:avLst/>
          </a:prstGeom>
          <a:gradFill flip="none" rotWithShape="1">
            <a:gsLst>
              <a:gs pos="0">
                <a:schemeClr val="tx2">
                  <a:lumMod val="60000"/>
                  <a:lumOff val="40000"/>
                </a:schemeClr>
              </a:gs>
              <a:gs pos="100000">
                <a:schemeClr val="tx2">
                  <a:lumMod val="50000"/>
                </a:schemeClr>
              </a:gs>
            </a:gsLst>
            <a:lin ang="5400000" scaled="0"/>
            <a:tileRect/>
          </a:gradFill>
          <a:ln>
            <a:solidFill>
              <a:schemeClr val="bg2">
                <a:lumMod val="50000"/>
              </a:schemeClr>
            </a:solidFill>
          </a:ln>
        </p:spPr>
        <p:style>
          <a:lnRef idx="1">
            <a:schemeClr val="accent3"/>
          </a:lnRef>
          <a:fillRef idx="3">
            <a:schemeClr val="accent3"/>
          </a:fillRef>
          <a:effectRef idx="2">
            <a:schemeClr val="accent3"/>
          </a:effectRef>
          <a:fontRef idx="minor">
            <a:schemeClr val="lt1"/>
          </a:fontRef>
        </p:style>
        <p:txBody>
          <a:bodyPr lIns="83947" tIns="41975" rIns="83947" bIns="41975" rtlCol="0" anchor="ctr"/>
          <a:lstStyle/>
          <a:p>
            <a:pPr algn="ctr"/>
            <a:r>
              <a:rPr lang="ja-JP" altLang="en-US" sz="1500" dirty="0" smtClean="0">
                <a:effectLst>
                  <a:outerShdw blurRad="50800" dist="38100" dir="2700000">
                    <a:srgbClr val="000000">
                      <a:alpha val="43000"/>
                    </a:srgbClr>
                  </a:outerShdw>
                </a:effectLst>
              </a:rPr>
              <a:t>高角度分解能</a:t>
            </a:r>
            <a:r>
              <a:rPr lang="en-US" altLang="ja-JP" sz="1500" dirty="0" smtClean="0">
                <a:effectLst>
                  <a:outerShdw blurRad="50800" dist="38100" dir="2700000">
                    <a:srgbClr val="000000">
                      <a:alpha val="43000"/>
                    </a:srgbClr>
                  </a:outerShdw>
                </a:effectLst>
              </a:rPr>
              <a:t> x3 </a:t>
            </a:r>
          </a:p>
          <a:p>
            <a:pPr algn="ctr"/>
            <a:r>
              <a:rPr lang="en-US" altLang="ja-JP" sz="1500" dirty="0" smtClean="0">
                <a:effectLst>
                  <a:outerShdw blurRad="50800" dist="38100" dir="2700000">
                    <a:srgbClr val="000000">
                      <a:alpha val="43000"/>
                    </a:srgbClr>
                  </a:outerShdw>
                </a:effectLst>
              </a:rPr>
              <a:t>(2 </a:t>
            </a:r>
            <a:r>
              <a:rPr lang="en-US" altLang="ja-JP" sz="1500" dirty="0" err="1" smtClean="0">
                <a:effectLst>
                  <a:outerShdw blurRad="50800" dist="38100" dir="2700000">
                    <a:srgbClr val="000000">
                      <a:alpha val="43000"/>
                    </a:srgbClr>
                  </a:outerShdw>
                </a:effectLst>
              </a:rPr>
              <a:t>arcmin</a:t>
            </a:r>
            <a:r>
              <a:rPr lang="en-US" altLang="ja-JP" sz="1500" dirty="0" smtClean="0">
                <a:effectLst>
                  <a:outerShdw blurRad="50800" dist="38100" dir="2700000">
                    <a:srgbClr val="000000">
                      <a:alpha val="43000"/>
                    </a:srgbClr>
                  </a:outerShdw>
                </a:effectLst>
              </a:rPr>
              <a:t> @1TeV)</a:t>
            </a:r>
            <a:endParaRPr lang="ja-JP" altLang="en-US" sz="1500" dirty="0">
              <a:effectLst>
                <a:outerShdw blurRad="50800" dist="38100" dir="2700000">
                  <a:srgbClr val="000000">
                    <a:alpha val="43000"/>
                  </a:srgbClr>
                </a:outerShdw>
              </a:effectLst>
            </a:endParaRPr>
          </a:p>
        </p:txBody>
      </p:sp>
      <p:sp>
        <p:nvSpPr>
          <p:cNvPr id="7" name="正方形/長方形 6"/>
          <p:cNvSpPr/>
          <p:nvPr/>
        </p:nvSpPr>
        <p:spPr>
          <a:xfrm>
            <a:off x="4953007" y="2461625"/>
            <a:ext cx="1836134" cy="690982"/>
          </a:xfrm>
          <a:prstGeom prst="rect">
            <a:avLst/>
          </a:prstGeom>
          <a:gradFill flip="none" rotWithShape="1">
            <a:gsLst>
              <a:gs pos="0">
                <a:schemeClr val="tx2">
                  <a:lumMod val="60000"/>
                  <a:lumOff val="40000"/>
                </a:schemeClr>
              </a:gs>
              <a:gs pos="100000">
                <a:schemeClr val="tx2">
                  <a:lumMod val="50000"/>
                </a:schemeClr>
              </a:gs>
            </a:gsLst>
            <a:lin ang="5400000" scaled="0"/>
            <a:tileRect/>
          </a:gradFill>
          <a:ln>
            <a:solidFill>
              <a:schemeClr val="bg2">
                <a:lumMod val="50000"/>
              </a:schemeClr>
            </a:solidFill>
          </a:ln>
        </p:spPr>
        <p:style>
          <a:lnRef idx="1">
            <a:schemeClr val="accent3"/>
          </a:lnRef>
          <a:fillRef idx="3">
            <a:schemeClr val="accent3"/>
          </a:fillRef>
          <a:effectRef idx="2">
            <a:schemeClr val="accent3"/>
          </a:effectRef>
          <a:fontRef idx="minor">
            <a:schemeClr val="lt1"/>
          </a:fontRef>
        </p:style>
        <p:txBody>
          <a:bodyPr lIns="83947" tIns="41975" rIns="83947" bIns="41975" rtlCol="0" anchor="ctr"/>
          <a:lstStyle/>
          <a:p>
            <a:pPr algn="ctr"/>
            <a:r>
              <a:rPr lang="ja-JP" altLang="en-US" sz="1500" dirty="0" smtClean="0">
                <a:effectLst>
                  <a:outerShdw blurRad="50800" dist="38100" dir="2700000">
                    <a:srgbClr val="000000">
                      <a:alpha val="43000"/>
                    </a:srgbClr>
                  </a:outerShdw>
                </a:effectLst>
              </a:rPr>
              <a:t>低エネルギー閾値</a:t>
            </a:r>
            <a:r>
              <a:rPr lang="en-US" altLang="ja-JP" sz="1500" dirty="0" smtClean="0">
                <a:effectLst>
                  <a:outerShdw blurRad="50800" dist="38100" dir="2700000">
                    <a:srgbClr val="000000">
                      <a:alpha val="43000"/>
                    </a:srgbClr>
                  </a:outerShdw>
                </a:effectLst>
              </a:rPr>
              <a:t> x2 (20GeV)</a:t>
            </a:r>
            <a:endParaRPr lang="ja-JP" altLang="en-US" sz="1500" dirty="0">
              <a:effectLst>
                <a:outerShdw blurRad="50800" dist="38100" dir="2700000">
                  <a:srgbClr val="000000">
                    <a:alpha val="43000"/>
                  </a:srgbClr>
                </a:outerShdw>
              </a:effectLst>
            </a:endParaRPr>
          </a:p>
        </p:txBody>
      </p:sp>
      <p:sp>
        <p:nvSpPr>
          <p:cNvPr id="8" name="正方形/長方形 7"/>
          <p:cNvSpPr/>
          <p:nvPr/>
        </p:nvSpPr>
        <p:spPr>
          <a:xfrm>
            <a:off x="4953007" y="1356053"/>
            <a:ext cx="1836134" cy="690982"/>
          </a:xfrm>
          <a:prstGeom prst="rect">
            <a:avLst/>
          </a:prstGeom>
          <a:gradFill flip="none" rotWithShape="1">
            <a:gsLst>
              <a:gs pos="0">
                <a:schemeClr val="tx2">
                  <a:lumMod val="60000"/>
                  <a:lumOff val="40000"/>
                </a:schemeClr>
              </a:gs>
              <a:gs pos="100000">
                <a:schemeClr val="tx2">
                  <a:lumMod val="50000"/>
                </a:schemeClr>
              </a:gs>
            </a:gsLst>
            <a:lin ang="5400000" scaled="0"/>
            <a:tileRect/>
          </a:gradFill>
          <a:ln>
            <a:solidFill>
              <a:schemeClr val="bg2">
                <a:lumMod val="50000"/>
              </a:schemeClr>
            </a:solidFill>
          </a:ln>
        </p:spPr>
        <p:style>
          <a:lnRef idx="1">
            <a:schemeClr val="accent3"/>
          </a:lnRef>
          <a:fillRef idx="3">
            <a:schemeClr val="accent3"/>
          </a:fillRef>
          <a:effectRef idx="2">
            <a:schemeClr val="accent3"/>
          </a:effectRef>
          <a:fontRef idx="minor">
            <a:schemeClr val="lt1"/>
          </a:fontRef>
        </p:style>
        <p:txBody>
          <a:bodyPr lIns="83947" tIns="41975" rIns="83947" bIns="41975" rtlCol="0" anchor="ctr"/>
          <a:lstStyle/>
          <a:p>
            <a:pPr algn="ctr"/>
            <a:r>
              <a:rPr lang="ja-JP" altLang="en-US" sz="1300" dirty="0" smtClean="0">
                <a:effectLst>
                  <a:outerShdw blurRad="50800" dist="38100" dir="2700000">
                    <a:srgbClr val="000000">
                      <a:alpha val="43000"/>
                    </a:srgbClr>
                  </a:outerShdw>
                </a:effectLst>
              </a:rPr>
              <a:t>高エネルギー分解能</a:t>
            </a:r>
            <a:r>
              <a:rPr lang="en-US" altLang="ja-JP" sz="1300" dirty="0" smtClean="0">
                <a:effectLst>
                  <a:outerShdw blurRad="50800" dist="38100" dir="2700000">
                    <a:srgbClr val="000000">
                      <a:alpha val="43000"/>
                    </a:srgbClr>
                  </a:outerShdw>
                </a:effectLst>
              </a:rPr>
              <a:t> </a:t>
            </a:r>
            <a:r>
              <a:rPr lang="en-US" altLang="ja-JP" sz="1500" dirty="0" smtClean="0">
                <a:effectLst>
                  <a:outerShdw blurRad="50800" dist="38100" dir="2700000">
                    <a:srgbClr val="000000">
                      <a:alpha val="43000"/>
                    </a:srgbClr>
                  </a:outerShdw>
                </a:effectLst>
              </a:rPr>
              <a:t>x2 (10% @ 1TeV)</a:t>
            </a:r>
            <a:endParaRPr lang="ja-JP" altLang="en-US" sz="1500" dirty="0">
              <a:effectLst>
                <a:outerShdw blurRad="50800" dist="38100" dir="2700000">
                  <a:srgbClr val="000000">
                    <a:alpha val="43000"/>
                  </a:srgbClr>
                </a:outerShdw>
              </a:effectLst>
            </a:endParaRPr>
          </a:p>
        </p:txBody>
      </p:sp>
      <p:sp>
        <p:nvSpPr>
          <p:cNvPr id="9" name="正方形/長方形 8"/>
          <p:cNvSpPr/>
          <p:nvPr/>
        </p:nvSpPr>
        <p:spPr>
          <a:xfrm>
            <a:off x="2834384" y="3567197"/>
            <a:ext cx="1836134" cy="690982"/>
          </a:xfrm>
          <a:prstGeom prst="rect">
            <a:avLst/>
          </a:prstGeom>
          <a:gradFill flip="none" rotWithShape="1">
            <a:gsLst>
              <a:gs pos="0">
                <a:schemeClr val="tx2">
                  <a:lumMod val="60000"/>
                  <a:lumOff val="40000"/>
                </a:schemeClr>
              </a:gs>
              <a:gs pos="100000">
                <a:schemeClr val="tx2">
                  <a:lumMod val="50000"/>
                </a:schemeClr>
              </a:gs>
            </a:gsLst>
            <a:lin ang="5400000" scaled="0"/>
            <a:tileRect/>
          </a:gradFill>
          <a:ln>
            <a:solidFill>
              <a:schemeClr val="bg2">
                <a:lumMod val="50000"/>
              </a:schemeClr>
            </a:solidFill>
          </a:ln>
        </p:spPr>
        <p:style>
          <a:lnRef idx="1">
            <a:schemeClr val="accent3"/>
          </a:lnRef>
          <a:fillRef idx="3">
            <a:schemeClr val="accent3"/>
          </a:fillRef>
          <a:effectRef idx="2">
            <a:schemeClr val="accent3"/>
          </a:effectRef>
          <a:fontRef idx="minor">
            <a:schemeClr val="lt1"/>
          </a:fontRef>
        </p:style>
        <p:txBody>
          <a:bodyPr lIns="83947" tIns="41975" rIns="83947" bIns="41975" rtlCol="0" anchor="ctr"/>
          <a:lstStyle/>
          <a:p>
            <a:pPr algn="ctr"/>
            <a:r>
              <a:rPr lang="ja-JP" altLang="en-US" sz="1500" dirty="0" smtClean="0">
                <a:effectLst>
                  <a:outerShdw blurRad="50800" dist="38100" dir="2700000" algn="br">
                    <a:srgbClr val="000000">
                      <a:alpha val="43000"/>
                    </a:srgbClr>
                  </a:outerShdw>
                </a:effectLst>
              </a:rPr>
              <a:t>大検出面積</a:t>
            </a:r>
            <a:r>
              <a:rPr lang="en-US" altLang="ja-JP" sz="1500" dirty="0" smtClean="0">
                <a:effectLst>
                  <a:outerShdw blurRad="50800" dist="38100" dir="2700000" algn="br">
                    <a:srgbClr val="000000">
                      <a:alpha val="43000"/>
                    </a:srgbClr>
                  </a:outerShdw>
                </a:effectLst>
              </a:rPr>
              <a:t> x30</a:t>
            </a:r>
          </a:p>
          <a:p>
            <a:pPr algn="ctr"/>
            <a:r>
              <a:rPr lang="en-US" altLang="ja-JP" sz="1500" dirty="0" smtClean="0">
                <a:effectLst>
                  <a:outerShdw blurRad="50800" dist="38100" dir="2700000" algn="br">
                    <a:srgbClr val="000000">
                      <a:alpha val="43000"/>
                    </a:srgbClr>
                  </a:outerShdw>
                </a:effectLst>
              </a:rPr>
              <a:t> (3x 10</a:t>
            </a:r>
            <a:r>
              <a:rPr lang="en-US" altLang="ja-JP" sz="1500" baseline="30000" dirty="0" smtClean="0">
                <a:effectLst>
                  <a:outerShdw blurRad="50800" dist="38100" dir="2700000" algn="br">
                    <a:srgbClr val="000000">
                      <a:alpha val="43000"/>
                    </a:srgbClr>
                  </a:outerShdw>
                </a:effectLst>
              </a:rPr>
              <a:t>6</a:t>
            </a:r>
            <a:r>
              <a:rPr lang="en-US" altLang="ja-JP" sz="1500" dirty="0" smtClean="0">
                <a:effectLst>
                  <a:outerShdw blurRad="50800" dist="38100" dir="2700000" algn="br">
                    <a:srgbClr val="000000">
                      <a:alpha val="43000"/>
                    </a:srgbClr>
                  </a:outerShdw>
                </a:effectLst>
              </a:rPr>
              <a:t>m</a:t>
            </a:r>
            <a:r>
              <a:rPr lang="en-US" altLang="ja-JP" sz="1500" baseline="30000" dirty="0" smtClean="0">
                <a:effectLst>
                  <a:outerShdw blurRad="50800" dist="38100" dir="2700000" algn="br">
                    <a:srgbClr val="000000">
                      <a:alpha val="43000"/>
                    </a:srgbClr>
                  </a:outerShdw>
                </a:effectLst>
              </a:rPr>
              <a:t>2  </a:t>
            </a:r>
            <a:r>
              <a:rPr lang="en-US" altLang="ja-JP" sz="1500" dirty="0" smtClean="0">
                <a:effectLst>
                  <a:outerShdw blurRad="50800" dist="38100" dir="2700000" algn="br">
                    <a:srgbClr val="000000">
                      <a:alpha val="43000"/>
                    </a:srgbClr>
                  </a:outerShdw>
                </a:effectLst>
              </a:rPr>
              <a:t>&gt;1TeV)</a:t>
            </a:r>
            <a:endParaRPr lang="ja-JP" altLang="en-US" sz="1500" dirty="0"/>
          </a:p>
        </p:txBody>
      </p:sp>
      <p:sp>
        <p:nvSpPr>
          <p:cNvPr id="10" name="正方形/長方形 9"/>
          <p:cNvSpPr/>
          <p:nvPr/>
        </p:nvSpPr>
        <p:spPr>
          <a:xfrm>
            <a:off x="2834384" y="5709242"/>
            <a:ext cx="1836134" cy="690982"/>
          </a:xfrm>
          <a:prstGeom prst="rect">
            <a:avLst/>
          </a:prstGeom>
          <a:gradFill flip="none" rotWithShape="1">
            <a:gsLst>
              <a:gs pos="0">
                <a:schemeClr val="tx2">
                  <a:lumMod val="60000"/>
                  <a:lumOff val="40000"/>
                </a:schemeClr>
              </a:gs>
              <a:gs pos="100000">
                <a:schemeClr val="tx2">
                  <a:lumMod val="50000"/>
                </a:schemeClr>
              </a:gs>
            </a:gsLst>
            <a:lin ang="5400000" scaled="0"/>
            <a:tileRect/>
          </a:gradFill>
          <a:ln>
            <a:solidFill>
              <a:schemeClr val="bg2">
                <a:lumMod val="50000"/>
              </a:schemeClr>
            </a:solidFill>
          </a:ln>
        </p:spPr>
        <p:style>
          <a:lnRef idx="1">
            <a:schemeClr val="accent3"/>
          </a:lnRef>
          <a:fillRef idx="3">
            <a:schemeClr val="accent3"/>
          </a:fillRef>
          <a:effectRef idx="2">
            <a:schemeClr val="accent3"/>
          </a:effectRef>
          <a:fontRef idx="minor">
            <a:schemeClr val="lt1"/>
          </a:fontRef>
        </p:style>
        <p:txBody>
          <a:bodyPr lIns="83947" tIns="41975" rIns="83947" bIns="41975" rtlCol="0" anchor="ctr"/>
          <a:lstStyle/>
          <a:p>
            <a:pPr algn="ctr"/>
            <a:r>
              <a:rPr kumimoji="1" lang="ja-JP" altLang="en-US" dirty="0" smtClean="0">
                <a:effectLst>
                  <a:outerShdw blurRad="50800" dist="38100" dir="2700000" algn="br">
                    <a:srgbClr val="000000">
                      <a:alpha val="43000"/>
                    </a:srgbClr>
                  </a:outerShdw>
                </a:effectLst>
              </a:rPr>
              <a:t>全天観測</a:t>
            </a:r>
            <a:endParaRPr kumimoji="1" lang="ja-JP" altLang="en-US" dirty="0"/>
          </a:p>
        </p:txBody>
      </p:sp>
      <p:sp>
        <p:nvSpPr>
          <p:cNvPr id="11" name="正方形/長方形 10"/>
          <p:cNvSpPr/>
          <p:nvPr/>
        </p:nvSpPr>
        <p:spPr>
          <a:xfrm>
            <a:off x="4953007" y="3567197"/>
            <a:ext cx="1836134" cy="690982"/>
          </a:xfrm>
          <a:prstGeom prst="rect">
            <a:avLst/>
          </a:prstGeom>
          <a:gradFill flip="none" rotWithShape="1">
            <a:gsLst>
              <a:gs pos="0">
                <a:schemeClr val="tx2">
                  <a:lumMod val="60000"/>
                  <a:lumOff val="40000"/>
                </a:schemeClr>
              </a:gs>
              <a:gs pos="100000">
                <a:schemeClr val="tx2">
                  <a:lumMod val="50000"/>
                </a:schemeClr>
              </a:gs>
            </a:gsLst>
            <a:lin ang="5400000" scaled="0"/>
            <a:tileRect/>
          </a:gradFill>
          <a:ln>
            <a:solidFill>
              <a:schemeClr val="bg2">
                <a:lumMod val="50000"/>
              </a:schemeClr>
            </a:solidFill>
          </a:ln>
        </p:spPr>
        <p:style>
          <a:lnRef idx="1">
            <a:schemeClr val="accent3"/>
          </a:lnRef>
          <a:fillRef idx="3">
            <a:schemeClr val="accent3"/>
          </a:fillRef>
          <a:effectRef idx="2">
            <a:schemeClr val="accent3"/>
          </a:effectRef>
          <a:fontRef idx="minor">
            <a:schemeClr val="lt1"/>
          </a:fontRef>
        </p:style>
        <p:txBody>
          <a:bodyPr lIns="83947" tIns="41975" rIns="83947" bIns="41975" rtlCol="0" anchor="ctr"/>
          <a:lstStyle/>
          <a:p>
            <a:pPr algn="ctr"/>
            <a:r>
              <a:rPr lang="ja-JP" altLang="en-US" dirty="0" smtClean="0">
                <a:effectLst>
                  <a:outerShdw blurRad="50800" dist="38100" dir="2700000" algn="br">
                    <a:srgbClr val="000000">
                      <a:alpha val="43000"/>
                    </a:srgbClr>
                  </a:outerShdw>
                </a:effectLst>
              </a:rPr>
              <a:t>高速回転</a:t>
            </a:r>
            <a:endParaRPr kumimoji="1" lang="en-US" altLang="ja-JP" dirty="0" smtClean="0">
              <a:effectLst>
                <a:outerShdw blurRad="50800" dist="38100" dir="2700000" algn="br">
                  <a:srgbClr val="000000">
                    <a:alpha val="43000"/>
                  </a:srgbClr>
                </a:outerShdw>
              </a:effectLst>
            </a:endParaRPr>
          </a:p>
          <a:p>
            <a:pPr algn="ctr"/>
            <a:r>
              <a:rPr lang="en-US" altLang="ja-JP" dirty="0" smtClean="0">
                <a:effectLst>
                  <a:outerShdw blurRad="50800" dist="38100" dir="2700000" algn="br">
                    <a:srgbClr val="000000">
                      <a:alpha val="43000"/>
                    </a:srgbClr>
                  </a:outerShdw>
                </a:effectLst>
              </a:rPr>
              <a:t>20 sec/180°</a:t>
            </a:r>
            <a:endParaRPr kumimoji="1" lang="ja-JP" altLang="en-US" dirty="0"/>
          </a:p>
        </p:txBody>
      </p:sp>
      <p:sp>
        <p:nvSpPr>
          <p:cNvPr id="12" name="正方形/長方形 11"/>
          <p:cNvSpPr/>
          <p:nvPr/>
        </p:nvSpPr>
        <p:spPr>
          <a:xfrm>
            <a:off x="2834384" y="4672768"/>
            <a:ext cx="1836134" cy="690982"/>
          </a:xfrm>
          <a:prstGeom prst="rect">
            <a:avLst/>
          </a:prstGeom>
          <a:gradFill flip="none" rotWithShape="1">
            <a:gsLst>
              <a:gs pos="0">
                <a:schemeClr val="tx2">
                  <a:lumMod val="60000"/>
                  <a:lumOff val="40000"/>
                </a:schemeClr>
              </a:gs>
              <a:gs pos="100000">
                <a:schemeClr val="tx2">
                  <a:lumMod val="50000"/>
                </a:schemeClr>
              </a:gs>
            </a:gsLst>
            <a:lin ang="5400000" scaled="0"/>
            <a:tileRect/>
          </a:gradFill>
          <a:ln>
            <a:solidFill>
              <a:schemeClr val="bg2">
                <a:lumMod val="50000"/>
              </a:schemeClr>
            </a:solidFill>
          </a:ln>
        </p:spPr>
        <p:style>
          <a:lnRef idx="1">
            <a:schemeClr val="accent3"/>
          </a:lnRef>
          <a:fillRef idx="3">
            <a:schemeClr val="accent3"/>
          </a:fillRef>
          <a:effectRef idx="2">
            <a:schemeClr val="accent3"/>
          </a:effectRef>
          <a:fontRef idx="minor">
            <a:schemeClr val="lt1"/>
          </a:fontRef>
        </p:style>
        <p:txBody>
          <a:bodyPr lIns="83947" tIns="41975" rIns="83947" bIns="41975" rtlCol="0" anchor="ctr"/>
          <a:lstStyle/>
          <a:p>
            <a:pPr algn="ctr"/>
            <a:r>
              <a:rPr kumimoji="1" lang="en-US" altLang="ja-JP" dirty="0" smtClean="0">
                <a:effectLst>
                  <a:outerShdw blurRad="50800" dist="38100" dir="2700000" algn="br">
                    <a:srgbClr val="000000">
                      <a:alpha val="43000"/>
                    </a:srgbClr>
                  </a:outerShdw>
                </a:effectLst>
              </a:rPr>
              <a:t> </a:t>
            </a:r>
            <a:r>
              <a:rPr kumimoji="1" lang="ja-JP" altLang="en-US" dirty="0" smtClean="0">
                <a:effectLst>
                  <a:outerShdw blurRad="50800" dist="38100" dir="2700000" algn="br">
                    <a:srgbClr val="000000">
                      <a:alpha val="43000"/>
                    </a:srgbClr>
                  </a:outerShdw>
                </a:effectLst>
              </a:rPr>
              <a:t>高</a:t>
            </a:r>
            <a:r>
              <a:rPr kumimoji="1" lang="en-US" altLang="ja-JP" dirty="0" smtClean="0">
                <a:effectLst>
                  <a:outerShdw blurRad="50800" dist="38100" dir="2700000" algn="br">
                    <a:srgbClr val="000000">
                      <a:alpha val="43000"/>
                    </a:srgbClr>
                  </a:outerShdw>
                </a:effectLst>
              </a:rPr>
              <a:t> S/N</a:t>
            </a:r>
            <a:r>
              <a:rPr lang="en-US" altLang="ja-JP" dirty="0" smtClean="0">
                <a:effectLst>
                  <a:outerShdw blurRad="50800" dist="38100" dir="2700000" algn="br">
                    <a:srgbClr val="000000">
                      <a:alpha val="43000"/>
                    </a:srgbClr>
                  </a:outerShdw>
                </a:effectLst>
              </a:rPr>
              <a:t> </a:t>
            </a:r>
            <a:r>
              <a:rPr lang="en-US" altLang="ja-JP" dirty="0" err="1" smtClean="0">
                <a:effectLst>
                  <a:outerShdw blurRad="50800" dist="38100" dir="2700000" algn="br">
                    <a:srgbClr val="000000">
                      <a:alpha val="43000"/>
                    </a:srgbClr>
                  </a:outerShdw>
                </a:effectLst>
              </a:rPr>
              <a:t>x</a:t>
            </a:r>
            <a:r>
              <a:rPr lang="en-US" altLang="ja-JP" dirty="0" smtClean="0">
                <a:effectLst>
                  <a:outerShdw blurRad="50800" dist="38100" dir="2700000" algn="br">
                    <a:srgbClr val="000000">
                      <a:alpha val="43000"/>
                    </a:srgbClr>
                  </a:outerShdw>
                </a:effectLst>
              </a:rPr>
              <a:t> 30</a:t>
            </a:r>
          </a:p>
          <a:p>
            <a:pPr algn="ctr"/>
            <a:r>
              <a:rPr kumimoji="1" lang="en-US" altLang="ja-JP" dirty="0" smtClean="0">
                <a:effectLst>
                  <a:outerShdw blurRad="50800" dist="38100" dir="2700000" algn="br">
                    <a:srgbClr val="000000">
                      <a:alpha val="43000"/>
                    </a:srgbClr>
                  </a:outerShdw>
                </a:effectLst>
              </a:rPr>
              <a:t>&gt;99.99%</a:t>
            </a:r>
          </a:p>
        </p:txBody>
      </p:sp>
      <p:pic>
        <p:nvPicPr>
          <p:cNvPr id="13" name="Picture 4" descr="hypernova"/>
          <p:cNvPicPr>
            <a:picLocks noChangeAspect="1" noChangeArrowheads="1"/>
          </p:cNvPicPr>
          <p:nvPr/>
        </p:nvPicPr>
        <p:blipFill>
          <a:blip r:embed="rId2"/>
          <a:srcRect/>
          <a:stretch>
            <a:fillRect/>
          </a:stretch>
        </p:blipFill>
        <p:spPr bwMode="auto">
          <a:xfrm>
            <a:off x="7001000" y="4050884"/>
            <a:ext cx="1136640" cy="1105572"/>
          </a:xfrm>
          <a:prstGeom prst="rect">
            <a:avLst/>
          </a:prstGeom>
          <a:ln>
            <a:noFill/>
          </a:ln>
          <a:effectLst>
            <a:outerShdw blurRad="50800" dist="76200" dir="2700000" algn="tl" rotWithShape="0">
              <a:srgbClr val="333333">
                <a:alpha val="43000"/>
              </a:srgbClr>
            </a:outerShdw>
          </a:effectLst>
        </p:spPr>
      </p:pic>
      <p:pic>
        <p:nvPicPr>
          <p:cNvPr id="14" name="Picture 12" descr="cosmicrays"/>
          <p:cNvPicPr>
            <a:picLocks noChangeAspect="1" noChangeArrowheads="1"/>
          </p:cNvPicPr>
          <p:nvPr/>
        </p:nvPicPr>
        <p:blipFill>
          <a:blip r:embed="rId3"/>
          <a:srcRect/>
          <a:stretch>
            <a:fillRect/>
          </a:stretch>
        </p:blipFill>
        <p:spPr bwMode="auto">
          <a:xfrm>
            <a:off x="1485338" y="4050884"/>
            <a:ext cx="1066593" cy="1036474"/>
          </a:xfrm>
          <a:prstGeom prst="rect">
            <a:avLst/>
          </a:prstGeom>
          <a:noFill/>
          <a:ln w="9525">
            <a:noFill/>
            <a:miter lim="800000"/>
            <a:headEnd/>
            <a:tailEnd/>
          </a:ln>
          <a:effectLst/>
        </p:spPr>
      </p:pic>
      <p:pic>
        <p:nvPicPr>
          <p:cNvPr id="17" name="Picture 15"/>
          <p:cNvPicPr>
            <a:picLocks noChangeAspect="1" noChangeArrowheads="1"/>
          </p:cNvPicPr>
          <p:nvPr/>
        </p:nvPicPr>
        <p:blipFill>
          <a:blip r:embed="rId4"/>
          <a:srcRect l="20001" r="10001"/>
          <a:stretch>
            <a:fillRect/>
          </a:stretch>
        </p:blipFill>
        <p:spPr bwMode="auto">
          <a:xfrm>
            <a:off x="8484034" y="4048985"/>
            <a:ext cx="1129928" cy="1038379"/>
          </a:xfrm>
          <a:prstGeom prst="rect">
            <a:avLst/>
          </a:prstGeom>
          <a:noFill/>
          <a:ln w="9525">
            <a:noFill/>
            <a:miter lim="800000"/>
            <a:headEnd/>
            <a:tailEnd/>
          </a:ln>
          <a:effectLst>
            <a:outerShdw blurRad="50800" dist="76200" dir="2700000" algn="tl" rotWithShape="0">
              <a:srgbClr val="000000">
                <a:alpha val="43000"/>
              </a:srgbClr>
            </a:outerShdw>
          </a:effectLst>
        </p:spPr>
      </p:pic>
      <p:pic>
        <p:nvPicPr>
          <p:cNvPr id="18" name="Picture 5"/>
          <p:cNvPicPr>
            <a:picLocks noChangeAspect="1" noChangeArrowheads="1"/>
          </p:cNvPicPr>
          <p:nvPr/>
        </p:nvPicPr>
        <p:blipFill>
          <a:blip r:embed="rId5"/>
          <a:srcRect/>
          <a:stretch>
            <a:fillRect/>
          </a:stretch>
        </p:blipFill>
        <p:spPr bwMode="auto">
          <a:xfrm>
            <a:off x="7007712" y="2451408"/>
            <a:ext cx="1129928" cy="1087886"/>
          </a:xfrm>
          <a:prstGeom prst="rect">
            <a:avLst/>
          </a:prstGeom>
          <a:noFill/>
          <a:ln w="15875">
            <a:noFill/>
            <a:miter lim="800000"/>
            <a:headEnd/>
            <a:tailEnd/>
          </a:ln>
          <a:effectLst>
            <a:outerShdw blurRad="50800" dist="76200" dir="2700000" algn="tl" rotWithShape="0">
              <a:srgbClr val="000000">
                <a:alpha val="43000"/>
              </a:srgbClr>
            </a:outerShdw>
          </a:effectLst>
        </p:spPr>
      </p:pic>
      <p:pic>
        <p:nvPicPr>
          <p:cNvPr id="19" name="Picture 10" descr="ghorizon"/>
          <p:cNvPicPr>
            <a:picLocks noChangeAspect="1" noChangeArrowheads="1"/>
          </p:cNvPicPr>
          <p:nvPr/>
        </p:nvPicPr>
        <p:blipFill>
          <a:blip r:embed="rId6"/>
          <a:srcRect/>
          <a:stretch>
            <a:fillRect/>
          </a:stretch>
        </p:blipFill>
        <p:spPr bwMode="auto">
          <a:xfrm>
            <a:off x="8484026" y="2569783"/>
            <a:ext cx="1129928" cy="1035933"/>
          </a:xfrm>
          <a:prstGeom prst="rect">
            <a:avLst/>
          </a:prstGeom>
          <a:noFill/>
          <a:ln w="15875">
            <a:noFill/>
            <a:miter lim="800000"/>
            <a:headEnd/>
            <a:tailEnd/>
          </a:ln>
          <a:effectLst>
            <a:outerShdw blurRad="50800" dist="76200" dir="2700000" algn="tl" rotWithShape="0">
              <a:srgbClr val="000000">
                <a:alpha val="43000"/>
              </a:srgbClr>
            </a:outerShdw>
          </a:effectLst>
        </p:spPr>
      </p:pic>
      <p:pic>
        <p:nvPicPr>
          <p:cNvPr id="20" name="Picture 9"/>
          <p:cNvPicPr>
            <a:picLocks noChangeAspect="1" noChangeArrowheads="1"/>
          </p:cNvPicPr>
          <p:nvPr/>
        </p:nvPicPr>
        <p:blipFill>
          <a:blip r:embed="rId7"/>
          <a:srcRect/>
          <a:stretch>
            <a:fillRect/>
          </a:stretch>
        </p:blipFill>
        <p:spPr bwMode="auto">
          <a:xfrm>
            <a:off x="786389" y="5291428"/>
            <a:ext cx="1765513" cy="901539"/>
          </a:xfrm>
          <a:prstGeom prst="rect">
            <a:avLst/>
          </a:prstGeom>
          <a:ln>
            <a:noFill/>
          </a:ln>
          <a:effectLst/>
        </p:spPr>
      </p:pic>
      <p:pic>
        <p:nvPicPr>
          <p:cNvPr id="21" name="Picture 5"/>
          <p:cNvPicPr>
            <a:picLocks noChangeAspect="1" noChangeArrowheads="1"/>
          </p:cNvPicPr>
          <p:nvPr/>
        </p:nvPicPr>
        <p:blipFill>
          <a:blip r:embed="rId8"/>
          <a:srcRect/>
          <a:stretch>
            <a:fillRect/>
          </a:stretch>
        </p:blipFill>
        <p:spPr bwMode="auto">
          <a:xfrm>
            <a:off x="1421974" y="1356053"/>
            <a:ext cx="1129928" cy="1045494"/>
          </a:xfrm>
          <a:prstGeom prst="rect">
            <a:avLst/>
          </a:prstGeom>
          <a:ln>
            <a:noFill/>
          </a:ln>
          <a:effectLst>
            <a:outerShdw blurRad="50800" dist="76200" dir="2700000" algn="tl" rotWithShape="0">
              <a:srgbClr val="000000">
                <a:alpha val="43000"/>
              </a:srgbClr>
            </a:outerShdw>
          </a:effectLst>
        </p:spPr>
      </p:pic>
      <p:pic>
        <p:nvPicPr>
          <p:cNvPr id="23" name="Picture 5" descr="1825_rgb_annotate"/>
          <p:cNvPicPr>
            <a:picLocks noChangeAspect="1" noChangeArrowheads="1"/>
          </p:cNvPicPr>
          <p:nvPr/>
        </p:nvPicPr>
        <p:blipFill>
          <a:blip r:embed="rId9">
            <a:lum bright="10000" contrast="13000"/>
          </a:blip>
          <a:srcRect/>
          <a:stretch>
            <a:fillRect/>
          </a:stretch>
        </p:blipFill>
        <p:spPr bwMode="auto">
          <a:xfrm>
            <a:off x="1492601" y="2845977"/>
            <a:ext cx="1059308" cy="1066716"/>
          </a:xfrm>
          <a:prstGeom prst="rect">
            <a:avLst/>
          </a:prstGeom>
          <a:noFill/>
          <a:ln w="9525">
            <a:noFill/>
            <a:miter lim="800000"/>
            <a:headEnd/>
            <a:tailEnd/>
          </a:ln>
          <a:effectLst/>
        </p:spPr>
      </p:pic>
      <p:sp>
        <p:nvSpPr>
          <p:cNvPr id="24" name="正方形/長方形 23"/>
          <p:cNvSpPr/>
          <p:nvPr/>
        </p:nvSpPr>
        <p:spPr>
          <a:xfrm>
            <a:off x="4953007" y="4672768"/>
            <a:ext cx="1836134" cy="690982"/>
          </a:xfrm>
          <a:prstGeom prst="rect">
            <a:avLst/>
          </a:prstGeom>
          <a:gradFill flip="none" rotWithShape="1">
            <a:gsLst>
              <a:gs pos="0">
                <a:schemeClr val="tx2">
                  <a:lumMod val="60000"/>
                  <a:lumOff val="40000"/>
                </a:schemeClr>
              </a:gs>
              <a:gs pos="100000">
                <a:schemeClr val="tx2">
                  <a:lumMod val="50000"/>
                </a:schemeClr>
              </a:gs>
            </a:gsLst>
            <a:lin ang="5400000" scaled="0"/>
            <a:tileRect/>
          </a:gradFill>
          <a:ln>
            <a:solidFill>
              <a:schemeClr val="bg2">
                <a:lumMod val="50000"/>
              </a:schemeClr>
            </a:solidFill>
          </a:ln>
        </p:spPr>
        <p:style>
          <a:lnRef idx="1">
            <a:schemeClr val="accent3"/>
          </a:lnRef>
          <a:fillRef idx="3">
            <a:schemeClr val="accent3"/>
          </a:fillRef>
          <a:effectRef idx="2">
            <a:schemeClr val="accent3"/>
          </a:effectRef>
          <a:fontRef idx="minor">
            <a:schemeClr val="lt1"/>
          </a:fontRef>
        </p:style>
        <p:txBody>
          <a:bodyPr lIns="83947" tIns="41975" rIns="83947" bIns="41975" rtlCol="0" anchor="ctr"/>
          <a:lstStyle/>
          <a:p>
            <a:pPr algn="ctr"/>
            <a:r>
              <a:rPr lang="ja-JP" altLang="en-US" sz="1500" dirty="0" smtClean="0">
                <a:effectLst>
                  <a:outerShdw blurRad="50800" dist="38100" dir="2700000" algn="br">
                    <a:srgbClr val="000000">
                      <a:alpha val="43000"/>
                    </a:srgbClr>
                  </a:outerShdw>
                </a:effectLst>
              </a:rPr>
              <a:t>高時間分解能</a:t>
            </a:r>
            <a:r>
              <a:rPr lang="en-US" altLang="ja-JP" sz="1500" dirty="0" smtClean="0"/>
              <a:t> x10 </a:t>
            </a:r>
            <a:r>
              <a:rPr lang="en-US" altLang="ja-JP" sz="1500" dirty="0" smtClean="0"/>
              <a:t>(1~10sec</a:t>
            </a:r>
            <a:r>
              <a:rPr lang="en-US" altLang="ja-JP" sz="1500" dirty="0" smtClean="0"/>
              <a:t>)</a:t>
            </a:r>
            <a:endParaRPr lang="ja-JP" altLang="en-US" sz="1500" dirty="0"/>
          </a:p>
        </p:txBody>
      </p:sp>
      <p:sp>
        <p:nvSpPr>
          <p:cNvPr id="25" name="正方形/長方形 24"/>
          <p:cNvSpPr/>
          <p:nvPr/>
        </p:nvSpPr>
        <p:spPr>
          <a:xfrm>
            <a:off x="4953007" y="5709242"/>
            <a:ext cx="1836134" cy="690982"/>
          </a:xfrm>
          <a:prstGeom prst="rect">
            <a:avLst/>
          </a:prstGeom>
          <a:gradFill flip="none" rotWithShape="1">
            <a:gsLst>
              <a:gs pos="0">
                <a:schemeClr val="tx2">
                  <a:lumMod val="60000"/>
                  <a:lumOff val="40000"/>
                </a:schemeClr>
              </a:gs>
              <a:gs pos="100000">
                <a:schemeClr val="tx2">
                  <a:lumMod val="50000"/>
                </a:schemeClr>
              </a:gs>
            </a:gsLst>
            <a:lin ang="5400000" scaled="0"/>
            <a:tileRect/>
          </a:gradFill>
          <a:ln>
            <a:solidFill>
              <a:schemeClr val="bg2">
                <a:lumMod val="50000"/>
              </a:schemeClr>
            </a:solidFill>
          </a:ln>
        </p:spPr>
        <p:style>
          <a:lnRef idx="1">
            <a:schemeClr val="accent3"/>
          </a:lnRef>
          <a:fillRef idx="3">
            <a:schemeClr val="accent3"/>
          </a:fillRef>
          <a:effectRef idx="2">
            <a:schemeClr val="accent3"/>
          </a:effectRef>
          <a:fontRef idx="minor">
            <a:schemeClr val="lt1"/>
          </a:fontRef>
        </p:style>
        <p:txBody>
          <a:bodyPr lIns="83947" tIns="41975" rIns="83947" bIns="41975" rtlCol="0" anchor="ctr"/>
          <a:lstStyle/>
          <a:p>
            <a:pPr algn="ctr"/>
            <a:r>
              <a:rPr lang="ja-JP" altLang="en-US" dirty="0" smtClean="0">
                <a:effectLst>
                  <a:outerShdw blurRad="50800" dist="38100" dir="2700000" algn="br">
                    <a:srgbClr val="000000">
                      <a:alpha val="43000"/>
                    </a:srgbClr>
                  </a:outerShdw>
                </a:effectLst>
              </a:rPr>
              <a:t>運転</a:t>
            </a:r>
            <a:endParaRPr kumimoji="1" lang="en-US" altLang="ja-JP" dirty="0" smtClean="0">
              <a:effectLst>
                <a:outerShdw blurRad="50800" dist="38100" dir="2700000" algn="br">
                  <a:srgbClr val="000000">
                    <a:alpha val="43000"/>
                  </a:srgbClr>
                </a:outerShdw>
              </a:effectLst>
            </a:endParaRPr>
          </a:p>
          <a:p>
            <a:pPr algn="ctr"/>
            <a:r>
              <a:rPr lang="en-US" altLang="ja-JP" dirty="0" smtClean="0">
                <a:effectLst>
                  <a:outerShdw blurRad="50800" dist="38100" dir="2700000" algn="br">
                    <a:srgbClr val="000000">
                      <a:alpha val="43000"/>
                    </a:srgbClr>
                  </a:outerShdw>
                </a:effectLst>
              </a:rPr>
              <a:t>Scan / Monitor</a:t>
            </a:r>
            <a:endParaRPr kumimoji="1" lang="ja-JP" altLang="en-US" dirty="0"/>
          </a:p>
        </p:txBody>
      </p:sp>
      <p:sp>
        <p:nvSpPr>
          <p:cNvPr id="26" name="テキスト ボックス 25"/>
          <p:cNvSpPr txBox="1"/>
          <p:nvPr/>
        </p:nvSpPr>
        <p:spPr>
          <a:xfrm>
            <a:off x="7459383" y="2047035"/>
            <a:ext cx="1631078" cy="315616"/>
          </a:xfrm>
          <a:prstGeom prst="rect">
            <a:avLst/>
          </a:prstGeom>
          <a:noFill/>
        </p:spPr>
        <p:txBody>
          <a:bodyPr wrap="square" lIns="83947" tIns="41975" rIns="83947" bIns="41975" rtlCol="0">
            <a:spAutoFit/>
          </a:bodyPr>
          <a:lstStyle/>
          <a:p>
            <a:r>
              <a:rPr lang="ja-JP" altLang="en-US" sz="1500" dirty="0" smtClean="0">
                <a:effectLst>
                  <a:outerShdw blurRad="50800" dist="38100" dir="2700000">
                    <a:srgbClr val="000000">
                      <a:alpha val="43000"/>
                    </a:srgbClr>
                  </a:outerShdw>
                </a:effectLst>
              </a:rPr>
              <a:t>暗黒物質探索</a:t>
            </a:r>
            <a:endParaRPr lang="ja-JP" altLang="en-US" sz="1500" dirty="0">
              <a:effectLst>
                <a:outerShdw blurRad="50800" dist="38100" dir="2700000">
                  <a:srgbClr val="000000">
                    <a:alpha val="43000"/>
                  </a:srgbClr>
                </a:outerShdw>
              </a:effectLst>
            </a:endParaRPr>
          </a:p>
        </p:txBody>
      </p:sp>
      <p:sp>
        <p:nvSpPr>
          <p:cNvPr id="27" name="テキスト ボックス 26"/>
          <p:cNvSpPr txBox="1"/>
          <p:nvPr/>
        </p:nvSpPr>
        <p:spPr>
          <a:xfrm>
            <a:off x="6892515" y="3605715"/>
            <a:ext cx="1516086" cy="315616"/>
          </a:xfrm>
          <a:prstGeom prst="rect">
            <a:avLst/>
          </a:prstGeom>
          <a:noFill/>
        </p:spPr>
        <p:txBody>
          <a:bodyPr wrap="none" lIns="83947" tIns="41975" rIns="83947" bIns="41975" rtlCol="0">
            <a:spAutoFit/>
          </a:bodyPr>
          <a:lstStyle/>
          <a:p>
            <a:r>
              <a:rPr lang="ja-JP" altLang="en-US" sz="1500" dirty="0" smtClean="0">
                <a:effectLst>
                  <a:outerShdw blurRad="50800" dist="38100" dir="2700000">
                    <a:srgbClr val="000000">
                      <a:alpha val="43000"/>
                    </a:srgbClr>
                  </a:outerShdw>
                </a:effectLst>
              </a:rPr>
              <a:t>遠方活動銀河核</a:t>
            </a:r>
            <a:endParaRPr lang="ja-JP" altLang="en-US" sz="1500" dirty="0">
              <a:effectLst>
                <a:outerShdw blurRad="50800" dist="38100" dir="2700000">
                  <a:srgbClr val="000000">
                    <a:alpha val="43000"/>
                  </a:srgbClr>
                </a:outerShdw>
              </a:effectLst>
            </a:endParaRPr>
          </a:p>
        </p:txBody>
      </p:sp>
      <p:sp>
        <p:nvSpPr>
          <p:cNvPr id="28" name="テキスト ボックス 27"/>
          <p:cNvSpPr txBox="1"/>
          <p:nvPr/>
        </p:nvSpPr>
        <p:spPr>
          <a:xfrm>
            <a:off x="6892510" y="5194996"/>
            <a:ext cx="1554408" cy="315616"/>
          </a:xfrm>
          <a:prstGeom prst="rect">
            <a:avLst/>
          </a:prstGeom>
          <a:noFill/>
        </p:spPr>
        <p:txBody>
          <a:bodyPr wrap="none" lIns="83947" tIns="41975" rIns="83947" bIns="41975" rtlCol="0">
            <a:spAutoFit/>
          </a:bodyPr>
          <a:lstStyle/>
          <a:p>
            <a:r>
              <a:rPr lang="ja-JP" altLang="en-US" sz="1500" dirty="0" smtClean="0">
                <a:effectLst>
                  <a:outerShdw blurRad="50800" dist="38100" dir="2700000">
                    <a:srgbClr val="000000">
                      <a:alpha val="43000"/>
                    </a:srgbClr>
                  </a:outerShdw>
                </a:effectLst>
              </a:rPr>
              <a:t>ガンマ線バースト</a:t>
            </a:r>
            <a:endParaRPr lang="ja-JP" altLang="en-US" sz="1500" dirty="0">
              <a:effectLst>
                <a:outerShdw blurRad="50800" dist="38100" dir="2700000">
                  <a:srgbClr val="000000">
                    <a:alpha val="43000"/>
                  </a:srgbClr>
                </a:outerShdw>
              </a:effectLst>
            </a:endParaRPr>
          </a:p>
        </p:txBody>
      </p:sp>
      <p:sp>
        <p:nvSpPr>
          <p:cNvPr id="29" name="テキスト ボックス 28"/>
          <p:cNvSpPr txBox="1"/>
          <p:nvPr/>
        </p:nvSpPr>
        <p:spPr>
          <a:xfrm>
            <a:off x="8579199" y="3605715"/>
            <a:ext cx="746645" cy="315616"/>
          </a:xfrm>
          <a:prstGeom prst="rect">
            <a:avLst/>
          </a:prstGeom>
          <a:noFill/>
        </p:spPr>
        <p:txBody>
          <a:bodyPr wrap="none" lIns="83947" tIns="41975" rIns="83947" bIns="41975" rtlCol="0">
            <a:spAutoFit/>
          </a:bodyPr>
          <a:lstStyle/>
          <a:p>
            <a:r>
              <a:rPr lang="ja-JP" altLang="en-US" sz="1500" dirty="0" smtClean="0">
                <a:effectLst>
                  <a:outerShdw blurRad="50800" dist="38100" dir="2700000">
                    <a:srgbClr val="000000">
                      <a:alpha val="43000"/>
                    </a:srgbClr>
                  </a:outerShdw>
                </a:effectLst>
              </a:rPr>
              <a:t>宇宙論</a:t>
            </a:r>
            <a:endParaRPr lang="ja-JP" altLang="en-US" sz="1500" dirty="0">
              <a:effectLst>
                <a:outerShdw blurRad="50800" dist="38100" dir="2700000">
                  <a:srgbClr val="000000">
                    <a:alpha val="43000"/>
                  </a:srgbClr>
                </a:outerShdw>
              </a:effectLst>
            </a:endParaRPr>
          </a:p>
        </p:txBody>
      </p:sp>
      <p:sp>
        <p:nvSpPr>
          <p:cNvPr id="30" name="テキスト ボックス 29"/>
          <p:cNvSpPr txBox="1"/>
          <p:nvPr/>
        </p:nvSpPr>
        <p:spPr>
          <a:xfrm>
            <a:off x="8432611" y="5195002"/>
            <a:ext cx="1323696" cy="546435"/>
          </a:xfrm>
          <a:prstGeom prst="rect">
            <a:avLst/>
          </a:prstGeom>
          <a:noFill/>
        </p:spPr>
        <p:txBody>
          <a:bodyPr wrap="none" lIns="83947" tIns="41975" rIns="83947" bIns="41975" rtlCol="0">
            <a:spAutoFit/>
          </a:bodyPr>
          <a:lstStyle/>
          <a:p>
            <a:r>
              <a:rPr lang="ja-JP" altLang="en-US" sz="1500" dirty="0" smtClean="0">
                <a:effectLst>
                  <a:outerShdw blurRad="50800" dist="38100" dir="2700000">
                    <a:srgbClr val="000000">
                      <a:alpha val="43000"/>
                    </a:srgbClr>
                  </a:outerShdw>
                </a:effectLst>
              </a:rPr>
              <a:t>時空の構造</a:t>
            </a:r>
            <a:endParaRPr lang="en-US" altLang="ja-JP" sz="1500" dirty="0" smtClean="0">
              <a:effectLst>
                <a:outerShdw blurRad="50800" dist="38100" dir="2700000">
                  <a:srgbClr val="000000">
                    <a:alpha val="43000"/>
                  </a:srgbClr>
                </a:outerShdw>
              </a:effectLst>
            </a:endParaRPr>
          </a:p>
          <a:p>
            <a:r>
              <a:rPr lang="ja-JP" altLang="en-US" sz="1500" dirty="0" smtClean="0">
                <a:effectLst>
                  <a:outerShdw blurRad="50800" dist="38100" dir="2700000">
                    <a:srgbClr val="000000">
                      <a:alpha val="43000"/>
                    </a:srgbClr>
                  </a:outerShdw>
                </a:effectLst>
              </a:rPr>
              <a:t>相対論の検証</a:t>
            </a:r>
            <a:endParaRPr lang="ja-JP" altLang="en-US" sz="1500" dirty="0">
              <a:effectLst>
                <a:outerShdw blurRad="50800" dist="38100" dir="2700000">
                  <a:srgbClr val="000000">
                    <a:alpha val="43000"/>
                  </a:srgbClr>
                </a:outerShdw>
              </a:effectLst>
            </a:endParaRPr>
          </a:p>
        </p:txBody>
      </p:sp>
      <p:sp>
        <p:nvSpPr>
          <p:cNvPr id="33" name="テキスト ボックス 32"/>
          <p:cNvSpPr txBox="1"/>
          <p:nvPr/>
        </p:nvSpPr>
        <p:spPr>
          <a:xfrm>
            <a:off x="133024" y="3232319"/>
            <a:ext cx="1323696" cy="546435"/>
          </a:xfrm>
          <a:prstGeom prst="rect">
            <a:avLst/>
          </a:prstGeom>
          <a:noFill/>
          <a:effectLst/>
        </p:spPr>
        <p:txBody>
          <a:bodyPr wrap="none" lIns="83947" tIns="41975" rIns="83947" bIns="41975" rtlCol="0">
            <a:spAutoFit/>
          </a:bodyPr>
          <a:lstStyle/>
          <a:p>
            <a:r>
              <a:rPr lang="ja-JP" altLang="en-US" sz="1500" dirty="0" smtClean="0">
                <a:effectLst>
                  <a:outerShdw blurRad="50800" dist="38100" dir="2700000">
                    <a:srgbClr val="000000">
                      <a:alpha val="43000"/>
                    </a:srgbClr>
                  </a:outerShdw>
                </a:effectLst>
              </a:rPr>
              <a:t>源の形状</a:t>
            </a:r>
            <a:endParaRPr lang="en-US" altLang="ja-JP" sz="1500" dirty="0" smtClean="0">
              <a:effectLst>
                <a:outerShdw blurRad="50800" dist="38100" dir="2700000">
                  <a:srgbClr val="000000">
                    <a:alpha val="43000"/>
                  </a:srgbClr>
                </a:outerShdw>
              </a:effectLst>
            </a:endParaRPr>
          </a:p>
          <a:p>
            <a:r>
              <a:rPr lang="ja-JP" altLang="en-US" sz="1500" dirty="0" smtClean="0">
                <a:effectLst>
                  <a:outerShdw blurRad="50800" dist="38100" dir="2700000">
                    <a:srgbClr val="000000">
                      <a:alpha val="43000"/>
                    </a:srgbClr>
                  </a:outerShdw>
                </a:effectLst>
              </a:rPr>
              <a:t>宇宙線の分布</a:t>
            </a:r>
            <a:endParaRPr lang="ja-JP" altLang="en-US" sz="1500" dirty="0">
              <a:effectLst>
                <a:outerShdw blurRad="50800" dist="38100" dir="2700000">
                  <a:srgbClr val="000000">
                    <a:alpha val="43000"/>
                  </a:srgbClr>
                </a:outerShdw>
              </a:effectLst>
            </a:endParaRPr>
          </a:p>
        </p:txBody>
      </p:sp>
      <p:sp>
        <p:nvSpPr>
          <p:cNvPr id="34" name="テキスト ボックス 33"/>
          <p:cNvSpPr txBox="1"/>
          <p:nvPr/>
        </p:nvSpPr>
        <p:spPr>
          <a:xfrm>
            <a:off x="150811" y="4337883"/>
            <a:ext cx="1323726" cy="315616"/>
          </a:xfrm>
          <a:prstGeom prst="rect">
            <a:avLst/>
          </a:prstGeom>
          <a:noFill/>
          <a:effectLst/>
        </p:spPr>
        <p:txBody>
          <a:bodyPr wrap="none" lIns="83947" tIns="41975" rIns="83947" bIns="41975" rtlCol="0">
            <a:spAutoFit/>
          </a:bodyPr>
          <a:lstStyle/>
          <a:p>
            <a:r>
              <a:rPr lang="ja-JP" altLang="en-US" sz="1500" dirty="0" smtClean="0">
                <a:effectLst>
                  <a:outerShdw blurRad="50800" dist="38100" dir="2700000">
                    <a:srgbClr val="000000">
                      <a:alpha val="43000"/>
                    </a:srgbClr>
                  </a:outerShdw>
                </a:effectLst>
              </a:rPr>
              <a:t>宇宙線の起源</a:t>
            </a:r>
            <a:endParaRPr lang="ja-JP" altLang="en-US" sz="1500" dirty="0">
              <a:effectLst>
                <a:outerShdw blurRad="50800" dist="38100" dir="2700000">
                  <a:srgbClr val="000000">
                    <a:alpha val="43000"/>
                  </a:srgbClr>
                </a:outerShdw>
              </a:effectLst>
            </a:endParaRPr>
          </a:p>
        </p:txBody>
      </p:sp>
      <p:sp>
        <p:nvSpPr>
          <p:cNvPr id="35" name="テキスト ボックス 34"/>
          <p:cNvSpPr txBox="1"/>
          <p:nvPr/>
        </p:nvSpPr>
        <p:spPr>
          <a:xfrm>
            <a:off x="716616" y="6228729"/>
            <a:ext cx="1811009" cy="546435"/>
          </a:xfrm>
          <a:prstGeom prst="rect">
            <a:avLst/>
          </a:prstGeom>
          <a:noFill/>
          <a:effectLst/>
        </p:spPr>
        <p:txBody>
          <a:bodyPr wrap="none" lIns="83947" tIns="41975" rIns="83947" bIns="41975" rtlCol="0">
            <a:spAutoFit/>
          </a:bodyPr>
          <a:lstStyle/>
          <a:p>
            <a:r>
              <a:rPr lang="en-US" altLang="ja-JP" sz="1500" dirty="0" err="1" smtClean="0">
                <a:effectLst>
                  <a:outerShdw blurRad="50800" dist="38100" dir="2700000">
                    <a:srgbClr val="000000">
                      <a:alpha val="43000"/>
                    </a:srgbClr>
                  </a:outerShdw>
                </a:effectLst>
              </a:rPr>
              <a:t>TeV</a:t>
            </a:r>
            <a:r>
              <a:rPr lang="en-US" altLang="ja-JP" sz="1500" dirty="0" smtClean="0">
                <a:effectLst>
                  <a:outerShdw blurRad="50800" dist="38100" dir="2700000">
                    <a:srgbClr val="000000">
                      <a:alpha val="43000"/>
                    </a:srgbClr>
                  </a:outerShdw>
                </a:effectLst>
              </a:rPr>
              <a:t> </a:t>
            </a:r>
            <a:r>
              <a:rPr lang="ja-JP" altLang="en-US" sz="1500" dirty="0" smtClean="0">
                <a:effectLst>
                  <a:outerShdw blurRad="50800" dist="38100" dir="2700000">
                    <a:srgbClr val="000000">
                      <a:alpha val="43000"/>
                    </a:srgbClr>
                  </a:outerShdw>
                </a:effectLst>
              </a:rPr>
              <a:t>全天マップ</a:t>
            </a:r>
            <a:endParaRPr lang="en-US" altLang="ja-JP" sz="1500" dirty="0" smtClean="0">
              <a:effectLst>
                <a:outerShdw blurRad="50800" dist="38100" dir="2700000">
                  <a:srgbClr val="000000">
                    <a:alpha val="43000"/>
                  </a:srgbClr>
                </a:outerShdw>
              </a:effectLst>
            </a:endParaRPr>
          </a:p>
          <a:p>
            <a:r>
              <a:rPr lang="ja-JP" altLang="en-US" sz="1500" dirty="0" smtClean="0">
                <a:effectLst>
                  <a:outerShdw blurRad="50800" dist="38100" dir="2700000">
                    <a:srgbClr val="000000">
                      <a:alpha val="43000"/>
                    </a:srgbClr>
                  </a:outerShdw>
                </a:effectLst>
              </a:rPr>
              <a:t>未知天体・拡散成分</a:t>
            </a:r>
            <a:endParaRPr lang="en-US" altLang="ja-JP" sz="1500" dirty="0" smtClean="0">
              <a:effectLst>
                <a:outerShdw blurRad="50800" dist="38100" dir="2700000">
                  <a:srgbClr val="000000">
                    <a:alpha val="43000"/>
                  </a:srgbClr>
                </a:outerShdw>
              </a:effectLst>
            </a:endParaRPr>
          </a:p>
        </p:txBody>
      </p:sp>
      <p:pic>
        <p:nvPicPr>
          <p:cNvPr id="36" name="Picture 5"/>
          <p:cNvPicPr>
            <a:picLocks noChangeAspect="1" noChangeArrowheads="1"/>
          </p:cNvPicPr>
          <p:nvPr/>
        </p:nvPicPr>
        <p:blipFill>
          <a:blip r:embed="rId10"/>
          <a:srcRect/>
          <a:stretch>
            <a:fillRect/>
          </a:stretch>
        </p:blipFill>
        <p:spPr bwMode="auto">
          <a:xfrm>
            <a:off x="7007712" y="1019044"/>
            <a:ext cx="2319766" cy="1027991"/>
          </a:xfrm>
          <a:prstGeom prst="rect">
            <a:avLst/>
          </a:prstGeom>
          <a:ln>
            <a:noFill/>
          </a:ln>
          <a:effectLst>
            <a:outerShdw blurRad="292100" dist="139700" dir="2700000" algn="tl" rotWithShape="0">
              <a:srgbClr val="333333">
                <a:alpha val="65000"/>
              </a:srgbClr>
            </a:outerShdw>
          </a:effectLst>
        </p:spPr>
      </p:pic>
      <p:sp>
        <p:nvSpPr>
          <p:cNvPr id="37" name="テキスト ボックス 36"/>
          <p:cNvSpPr txBox="1"/>
          <p:nvPr/>
        </p:nvSpPr>
        <p:spPr>
          <a:xfrm>
            <a:off x="1474756" y="2403133"/>
            <a:ext cx="1080070" cy="315616"/>
          </a:xfrm>
          <a:prstGeom prst="rect">
            <a:avLst/>
          </a:prstGeom>
          <a:noFill/>
          <a:effectLst/>
        </p:spPr>
        <p:txBody>
          <a:bodyPr wrap="none" lIns="83947" tIns="41975" rIns="83947" bIns="41975" rtlCol="0">
            <a:spAutoFit/>
          </a:bodyPr>
          <a:lstStyle/>
          <a:p>
            <a:r>
              <a:rPr lang="ja-JP" altLang="en-US" sz="1500" dirty="0" smtClean="0">
                <a:effectLst>
                  <a:outerShdw blurRad="50800" dist="38100" dir="2700000">
                    <a:srgbClr val="000000">
                      <a:alpha val="43000"/>
                    </a:srgbClr>
                  </a:outerShdw>
                </a:effectLst>
              </a:rPr>
              <a:t>新しい天体</a:t>
            </a:r>
            <a:endParaRPr lang="ja-JP" altLang="en-US" sz="1500" dirty="0">
              <a:effectLst>
                <a:outerShdw blurRad="50800" dist="38100" dir="2700000">
                  <a:srgbClr val="000000">
                    <a:alpha val="43000"/>
                  </a:srgbClr>
                </a:outerShdw>
              </a:effectLs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テキスト ボックス 1"/>
          <p:cNvSpPr txBox="1"/>
          <p:nvPr/>
        </p:nvSpPr>
        <p:spPr>
          <a:xfrm>
            <a:off x="258825" y="97746"/>
            <a:ext cx="4078725" cy="830981"/>
          </a:xfrm>
          <a:prstGeom prst="rect">
            <a:avLst/>
          </a:prstGeom>
          <a:solidFill>
            <a:schemeClr val="tx2"/>
          </a:solidFill>
          <a:effectLst>
            <a:outerShdw blurRad="50800" dist="38100" dir="2700000">
              <a:srgbClr val="000000">
                <a:alpha val="43000"/>
              </a:srgbClr>
            </a:outerShdw>
          </a:effectLst>
        </p:spPr>
        <p:txBody>
          <a:bodyPr wrap="none" lIns="91422" tIns="45712" rIns="91422" bIns="45712" rtlCol="0">
            <a:spAutoFit/>
          </a:bodyPr>
          <a:lstStyle/>
          <a:p>
            <a:r>
              <a:rPr lang="en-US" altLang="ja-JP" sz="2400" dirty="0" smtClean="0">
                <a:solidFill>
                  <a:srgbClr val="FFFFFF"/>
                </a:solidFill>
              </a:rPr>
              <a:t>CTA Japan </a:t>
            </a:r>
            <a:r>
              <a:rPr lang="ja-JP" altLang="en-US" sz="2400" dirty="0" smtClean="0">
                <a:solidFill>
                  <a:srgbClr val="FFFFFF"/>
                </a:solidFill>
              </a:rPr>
              <a:t>活動</a:t>
            </a:r>
            <a:endParaRPr lang="en-US" altLang="ja-JP" sz="2400" dirty="0" smtClean="0">
              <a:solidFill>
                <a:srgbClr val="FFFFFF"/>
              </a:solidFill>
            </a:endParaRPr>
          </a:p>
          <a:p>
            <a:r>
              <a:rPr lang="ja-JP" altLang="en-US" sz="2400" dirty="0" smtClean="0">
                <a:solidFill>
                  <a:srgbClr val="FFFFFF"/>
                </a:solidFill>
              </a:rPr>
              <a:t>大口径望遠鏡プロトタイピング</a:t>
            </a:r>
            <a:endParaRPr lang="ja-JP" altLang="en-US" sz="2400" dirty="0">
              <a:solidFill>
                <a:srgbClr val="FFFFFF"/>
              </a:solidFill>
            </a:endParaRPr>
          </a:p>
        </p:txBody>
      </p:sp>
      <p:grpSp>
        <p:nvGrpSpPr>
          <p:cNvPr id="5" name="図形グループ 4"/>
          <p:cNvGrpSpPr/>
          <p:nvPr/>
        </p:nvGrpSpPr>
        <p:grpSpPr>
          <a:xfrm>
            <a:off x="789270" y="2906326"/>
            <a:ext cx="3824458" cy="3650127"/>
            <a:chOff x="187935" y="2123553"/>
            <a:chExt cx="5003984" cy="5363097"/>
          </a:xfrm>
        </p:grpSpPr>
        <p:pic>
          <p:nvPicPr>
            <p:cNvPr id="6" name="図 5"/>
            <p:cNvPicPr>
              <a:picLocks noChangeAspect="1"/>
            </p:cNvPicPr>
            <p:nvPr/>
          </p:nvPicPr>
          <p:blipFill>
            <a:blip r:embed="rId2"/>
            <a:stretch>
              <a:fillRect/>
            </a:stretch>
          </p:blipFill>
          <p:spPr>
            <a:xfrm>
              <a:off x="187935" y="2123553"/>
              <a:ext cx="5003984" cy="5355265"/>
            </a:xfrm>
            <a:prstGeom prst="rect">
              <a:avLst/>
            </a:prstGeom>
          </p:spPr>
        </p:pic>
        <p:sp>
          <p:nvSpPr>
            <p:cNvPr id="7" name="正方形/長方形 6"/>
            <p:cNvSpPr/>
            <p:nvPr/>
          </p:nvSpPr>
          <p:spPr>
            <a:xfrm>
              <a:off x="3515519" y="5229225"/>
              <a:ext cx="1668487" cy="22574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9513" tIns="49754" rIns="99513" bIns="49754" rtlCol="0" anchor="ctr"/>
            <a:lstStyle/>
            <a:p>
              <a:pPr algn="ctr"/>
              <a:endParaRPr kumimoji="1" lang="ja-JP" altLang="en-US"/>
            </a:p>
          </p:txBody>
        </p:sp>
        <p:sp>
          <p:nvSpPr>
            <p:cNvPr id="8" name="正方形/長方形 7"/>
            <p:cNvSpPr/>
            <p:nvPr/>
          </p:nvSpPr>
          <p:spPr>
            <a:xfrm>
              <a:off x="2560871" y="2155613"/>
              <a:ext cx="2631048" cy="10924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9513" tIns="49754" rIns="99513" bIns="49754" rtlCol="0" anchor="ctr"/>
            <a:lstStyle/>
            <a:p>
              <a:pPr algn="ctr"/>
              <a:endParaRPr kumimoji="1" lang="ja-JP" altLang="en-US"/>
            </a:p>
          </p:txBody>
        </p:sp>
      </p:grpSp>
      <p:sp>
        <p:nvSpPr>
          <p:cNvPr id="3" name="テキスト ボックス 2"/>
          <p:cNvSpPr txBox="1"/>
          <p:nvPr/>
        </p:nvSpPr>
        <p:spPr>
          <a:xfrm>
            <a:off x="88581" y="977519"/>
            <a:ext cx="3903502" cy="1969754"/>
          </a:xfrm>
          <a:prstGeom prst="rect">
            <a:avLst/>
          </a:prstGeom>
          <a:solidFill>
            <a:schemeClr val="bg1">
              <a:alpha val="75000"/>
            </a:schemeClr>
          </a:solidFill>
        </p:spPr>
        <p:txBody>
          <a:bodyPr wrap="none" lIns="91422" tIns="45712" rIns="91422" bIns="45712" rtlCol="0">
            <a:spAutoFit/>
          </a:bodyPr>
          <a:lstStyle/>
          <a:p>
            <a:pPr>
              <a:buFont typeface="Wingdings" charset="2"/>
              <a:buChar char="ü"/>
            </a:pPr>
            <a:r>
              <a:rPr lang="en-US" altLang="ja-JP" sz="1600" dirty="0" smtClean="0"/>
              <a:t>CTA</a:t>
            </a:r>
            <a:r>
              <a:rPr lang="ja-JP" altLang="en-US" sz="1600" dirty="0" smtClean="0"/>
              <a:t>は日米欧の国際共同実験</a:t>
            </a:r>
            <a:endParaRPr lang="en-US" altLang="ja-JP" sz="1600" dirty="0" smtClean="0"/>
          </a:p>
          <a:p>
            <a:pPr>
              <a:buFont typeface="Wingdings" charset="2"/>
              <a:buChar char="ü"/>
            </a:pPr>
            <a:r>
              <a:rPr lang="ja-JP" altLang="en-US" sz="1600" dirty="0" smtClean="0"/>
              <a:t>日本は主に</a:t>
            </a:r>
            <a:r>
              <a:rPr lang="en-US" altLang="ja-JP" sz="1600" dirty="0" smtClean="0"/>
              <a:t>CTA-LST</a:t>
            </a:r>
            <a:r>
              <a:rPr lang="ja-JP" altLang="en-US" sz="1600" dirty="0" smtClean="0"/>
              <a:t>大口径望遠鏡に貢献</a:t>
            </a:r>
            <a:endParaRPr lang="en-US" altLang="ja-JP" sz="1600" dirty="0" smtClean="0"/>
          </a:p>
          <a:p>
            <a:pPr>
              <a:buFont typeface="Wingdings" charset="2"/>
              <a:buChar char="ü"/>
            </a:pPr>
            <a:r>
              <a:rPr lang="ja-JP" altLang="en-US" sz="1600" dirty="0" smtClean="0"/>
              <a:t>最終的には全体の</a:t>
            </a:r>
            <a:r>
              <a:rPr lang="en-US" altLang="ja-JP" sz="1600" dirty="0" smtClean="0"/>
              <a:t>20% </a:t>
            </a:r>
            <a:r>
              <a:rPr lang="ja-JP" altLang="en-US" sz="1600" dirty="0" smtClean="0"/>
              <a:t>の貢献をめざす</a:t>
            </a:r>
            <a:endParaRPr lang="en-US" altLang="ja-JP" sz="1600" dirty="0" smtClean="0"/>
          </a:p>
          <a:p>
            <a:pPr lvl="1">
              <a:buFont typeface="Wingdings" charset="2"/>
              <a:buChar char="ü"/>
            </a:pPr>
            <a:r>
              <a:rPr lang="ja-JP" altLang="en-US" sz="1400" dirty="0" smtClean="0"/>
              <a:t>大口径望遠鏡カメラ</a:t>
            </a:r>
            <a:endParaRPr lang="en-US" altLang="ja-JP" sz="1400" dirty="0" smtClean="0"/>
          </a:p>
          <a:p>
            <a:pPr lvl="1">
              <a:buFont typeface="Wingdings" charset="2"/>
              <a:buChar char="ü"/>
            </a:pPr>
            <a:r>
              <a:rPr lang="ja-JP" altLang="en-US" sz="1400" dirty="0" smtClean="0"/>
              <a:t>超高速データ読み出し回路</a:t>
            </a:r>
            <a:endParaRPr lang="en-US" altLang="ja-JP" sz="1400" dirty="0" smtClean="0"/>
          </a:p>
          <a:p>
            <a:pPr lvl="1">
              <a:buFont typeface="Wingdings" charset="2"/>
              <a:buChar char="ü"/>
            </a:pPr>
            <a:r>
              <a:rPr lang="ja-JP" altLang="en-US" sz="1400" dirty="0" smtClean="0"/>
              <a:t>高精度分割鏡</a:t>
            </a:r>
            <a:endParaRPr lang="en-US" altLang="ja-JP" sz="1400" dirty="0" smtClean="0"/>
          </a:p>
          <a:p>
            <a:pPr lvl="1">
              <a:buFont typeface="Wingdings" charset="2"/>
              <a:buChar char="ü"/>
            </a:pPr>
            <a:r>
              <a:rPr lang="en-US" altLang="ja-JP" sz="1400" dirty="0" smtClean="0"/>
              <a:t>Dual Mirror </a:t>
            </a:r>
            <a:r>
              <a:rPr lang="ja-JP" altLang="en-US" sz="1400" dirty="0" smtClean="0"/>
              <a:t>望遠鏡読み出し回路</a:t>
            </a:r>
            <a:endParaRPr lang="en-US" altLang="ja-JP" sz="1400" dirty="0" smtClean="0"/>
          </a:p>
          <a:p>
            <a:pPr lvl="1">
              <a:buFont typeface="Wingdings" charset="2"/>
              <a:buChar char="ü"/>
            </a:pPr>
            <a:r>
              <a:rPr lang="ja-JP" altLang="en-US" sz="1400" dirty="0" smtClean="0"/>
              <a:t>ソフト：物理、シミュレーション、データ解析</a:t>
            </a:r>
            <a:r>
              <a:rPr kumimoji="1" lang="ja-JP" altLang="en-US" dirty="0" smtClean="0"/>
              <a:t>　</a:t>
            </a:r>
            <a:endParaRPr kumimoji="1" lang="ja-JP" altLang="en-US" dirty="0"/>
          </a:p>
        </p:txBody>
      </p:sp>
      <p:sp>
        <p:nvSpPr>
          <p:cNvPr id="42" name="左矢印 41"/>
          <p:cNvSpPr/>
          <p:nvPr/>
        </p:nvSpPr>
        <p:spPr>
          <a:xfrm>
            <a:off x="3205699" y="4896086"/>
            <a:ext cx="1719433" cy="298214"/>
          </a:xfrm>
          <a:prstGeom prst="leftArrow">
            <a:avLst/>
          </a:prstGeom>
        </p:spPr>
        <p:style>
          <a:lnRef idx="1">
            <a:schemeClr val="accent1"/>
          </a:lnRef>
          <a:fillRef idx="3">
            <a:schemeClr val="accent1"/>
          </a:fillRef>
          <a:effectRef idx="2">
            <a:schemeClr val="accent1"/>
          </a:effectRef>
          <a:fontRef idx="minor">
            <a:schemeClr val="lt1"/>
          </a:fontRef>
        </p:style>
        <p:txBody>
          <a:bodyPr lIns="91422" tIns="45712" rIns="91422" bIns="45712" rtlCol="0" anchor="ctr"/>
          <a:lstStyle/>
          <a:p>
            <a:pPr algn="ctr"/>
            <a:endParaRPr kumimoji="1" lang="ja-JP" altLang="en-US"/>
          </a:p>
        </p:txBody>
      </p:sp>
      <p:sp>
        <p:nvSpPr>
          <p:cNvPr id="45" name="左矢印 44"/>
          <p:cNvSpPr/>
          <p:nvPr/>
        </p:nvSpPr>
        <p:spPr>
          <a:xfrm>
            <a:off x="2504017" y="2906320"/>
            <a:ext cx="2399942" cy="298214"/>
          </a:xfrm>
          <a:prstGeom prst="leftArrow">
            <a:avLst/>
          </a:prstGeom>
        </p:spPr>
        <p:style>
          <a:lnRef idx="1">
            <a:schemeClr val="accent1"/>
          </a:lnRef>
          <a:fillRef idx="3">
            <a:schemeClr val="accent1"/>
          </a:fillRef>
          <a:effectRef idx="2">
            <a:schemeClr val="accent1"/>
          </a:effectRef>
          <a:fontRef idx="minor">
            <a:schemeClr val="lt1"/>
          </a:fontRef>
        </p:style>
        <p:txBody>
          <a:bodyPr lIns="91422" tIns="45712" rIns="91422" bIns="45712" rtlCol="0" anchor="ctr"/>
          <a:lstStyle/>
          <a:p>
            <a:pPr algn="ctr"/>
            <a:endParaRPr kumimoji="1" lang="ja-JP" altLang="en-US"/>
          </a:p>
        </p:txBody>
      </p:sp>
      <p:grpSp>
        <p:nvGrpSpPr>
          <p:cNvPr id="22" name="図形グループ 21"/>
          <p:cNvGrpSpPr/>
          <p:nvPr/>
        </p:nvGrpSpPr>
        <p:grpSpPr>
          <a:xfrm>
            <a:off x="5089449" y="4769086"/>
            <a:ext cx="4620095" cy="1992978"/>
            <a:chOff x="4405846" y="4769086"/>
            <a:chExt cx="4264703" cy="1992978"/>
          </a:xfrm>
        </p:grpSpPr>
        <p:sp>
          <p:nvSpPr>
            <p:cNvPr id="48" name="角丸四角形 47"/>
            <p:cNvSpPr/>
            <p:nvPr/>
          </p:nvSpPr>
          <p:spPr>
            <a:xfrm>
              <a:off x="4405846" y="4769086"/>
              <a:ext cx="4264703" cy="199297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9" name="図 8"/>
            <p:cNvPicPr>
              <a:picLocks noChangeAspect="1"/>
            </p:cNvPicPr>
            <p:nvPr/>
          </p:nvPicPr>
          <p:blipFill>
            <a:blip r:embed="rId3"/>
            <a:srcRect l="19931" r="5536"/>
            <a:stretch>
              <a:fillRect/>
            </a:stretch>
          </p:blipFill>
          <p:spPr>
            <a:xfrm>
              <a:off x="4596957" y="4896086"/>
              <a:ext cx="1469481" cy="1395003"/>
            </a:xfrm>
            <a:prstGeom prst="rect">
              <a:avLst/>
            </a:prstGeom>
          </p:spPr>
        </p:pic>
        <p:sp>
          <p:nvSpPr>
            <p:cNvPr id="47" name="テキスト ボックス 46"/>
            <p:cNvSpPr txBox="1"/>
            <p:nvPr/>
          </p:nvSpPr>
          <p:spPr>
            <a:xfrm>
              <a:off x="4703551" y="6238844"/>
              <a:ext cx="1164816" cy="523220"/>
            </a:xfrm>
            <a:prstGeom prst="rect">
              <a:avLst/>
            </a:prstGeom>
            <a:solidFill>
              <a:schemeClr val="bg1">
                <a:alpha val="75000"/>
              </a:schemeClr>
            </a:solidFill>
          </p:spPr>
          <p:txBody>
            <a:bodyPr wrap="none" rtlCol="0">
              <a:spAutoFit/>
            </a:bodyPr>
            <a:lstStyle/>
            <a:p>
              <a:r>
                <a:rPr lang="en-US" altLang="ja-JP" sz="1400" dirty="0" smtClean="0"/>
                <a:t>1.5m </a:t>
              </a:r>
              <a:r>
                <a:rPr lang="ja-JP" altLang="en-US" sz="1400" dirty="0" smtClean="0"/>
                <a:t>サイズ</a:t>
              </a:r>
              <a:endParaRPr lang="en-US" altLang="ja-JP" sz="1400" dirty="0" smtClean="0"/>
            </a:p>
            <a:p>
              <a:r>
                <a:rPr lang="ja-JP" altLang="en-US" sz="1400" dirty="0" smtClean="0"/>
                <a:t>高精度分割鏡</a:t>
              </a:r>
              <a:endParaRPr lang="ja-JP" altLang="en-US" sz="1400" dirty="0"/>
            </a:p>
          </p:txBody>
        </p:sp>
      </p:grpSp>
      <p:sp>
        <p:nvSpPr>
          <p:cNvPr id="49" name="テキスト ボックス 48"/>
          <p:cNvSpPr txBox="1"/>
          <p:nvPr/>
        </p:nvSpPr>
        <p:spPr>
          <a:xfrm>
            <a:off x="5321448" y="643845"/>
            <a:ext cx="4216093" cy="370246"/>
          </a:xfrm>
          <a:prstGeom prst="rect">
            <a:avLst/>
          </a:prstGeom>
          <a:noFill/>
        </p:spPr>
        <p:txBody>
          <a:bodyPr wrap="none" lIns="91422" tIns="45712" rIns="91422" bIns="45712" rtlCol="0">
            <a:spAutoFit/>
          </a:bodyPr>
          <a:lstStyle/>
          <a:p>
            <a:r>
              <a:rPr kumimoji="1" lang="ja-JP" altLang="en-US" dirty="0" smtClean="0"/>
              <a:t>日本グループによる技術開発・技術貢献</a:t>
            </a:r>
            <a:endParaRPr kumimoji="1" lang="ja-JP" altLang="en-US" dirty="0"/>
          </a:p>
        </p:txBody>
      </p:sp>
      <p:sp>
        <p:nvSpPr>
          <p:cNvPr id="46" name="角丸四角形 45"/>
          <p:cNvSpPr/>
          <p:nvPr/>
        </p:nvSpPr>
        <p:spPr>
          <a:xfrm>
            <a:off x="5090588" y="1014098"/>
            <a:ext cx="4620095" cy="3635141"/>
          </a:xfrm>
          <a:prstGeom prst="roundRect">
            <a:avLst/>
          </a:prstGeom>
        </p:spPr>
        <p:style>
          <a:lnRef idx="1">
            <a:schemeClr val="accent1"/>
          </a:lnRef>
          <a:fillRef idx="3">
            <a:schemeClr val="accent1"/>
          </a:fillRef>
          <a:effectRef idx="2">
            <a:schemeClr val="accent1"/>
          </a:effectRef>
          <a:fontRef idx="minor">
            <a:schemeClr val="lt1"/>
          </a:fontRef>
        </p:style>
        <p:txBody>
          <a:bodyPr lIns="83974" tIns="41987" rIns="83974" bIns="41987" rtlCol="0" anchor="ctr"/>
          <a:lstStyle/>
          <a:p>
            <a:pPr algn="ctr"/>
            <a:endParaRPr kumimoji="1" lang="ja-JP" altLang="en-US"/>
          </a:p>
        </p:txBody>
      </p:sp>
      <p:pic>
        <p:nvPicPr>
          <p:cNvPr id="10" name="Picture 3"/>
          <p:cNvPicPr>
            <a:picLocks noChangeAspect="1" noChangeArrowheads="1"/>
          </p:cNvPicPr>
          <p:nvPr/>
        </p:nvPicPr>
        <p:blipFill>
          <a:blip r:embed="rId4"/>
          <a:srcRect l="29528" r="4921"/>
          <a:stretch>
            <a:fillRect/>
          </a:stretch>
        </p:blipFill>
        <p:spPr bwMode="auto">
          <a:xfrm>
            <a:off x="5196521" y="1308741"/>
            <a:ext cx="1571069" cy="1659390"/>
          </a:xfrm>
          <a:prstGeom prst="rect">
            <a:avLst/>
          </a:prstGeom>
          <a:ln>
            <a:noFill/>
          </a:ln>
          <a:effectLst/>
        </p:spPr>
      </p:pic>
      <p:pic>
        <p:nvPicPr>
          <p:cNvPr id="13" name="Picture 2"/>
          <p:cNvPicPr>
            <a:picLocks noChangeAspect="1" noChangeArrowheads="1"/>
          </p:cNvPicPr>
          <p:nvPr/>
        </p:nvPicPr>
        <p:blipFill>
          <a:blip r:embed="rId5" cstate="print"/>
          <a:srcRect l="15388" r="4527"/>
          <a:stretch>
            <a:fillRect/>
          </a:stretch>
        </p:blipFill>
        <p:spPr bwMode="auto">
          <a:xfrm>
            <a:off x="7897342" y="1676400"/>
            <a:ext cx="1122858" cy="943118"/>
          </a:xfrm>
          <a:prstGeom prst="rect">
            <a:avLst/>
          </a:prstGeom>
          <a:noFill/>
          <a:ln w="9525">
            <a:noFill/>
            <a:miter lim="800000"/>
            <a:headEnd/>
            <a:tailEnd/>
          </a:ln>
          <a:effectLst/>
        </p:spPr>
      </p:pic>
      <p:sp>
        <p:nvSpPr>
          <p:cNvPr id="44" name="テキスト ボックス 43"/>
          <p:cNvSpPr txBox="1"/>
          <p:nvPr/>
        </p:nvSpPr>
        <p:spPr>
          <a:xfrm>
            <a:off x="6053322" y="4301750"/>
            <a:ext cx="3087270" cy="300238"/>
          </a:xfrm>
          <a:prstGeom prst="rect">
            <a:avLst/>
          </a:prstGeom>
          <a:solidFill>
            <a:schemeClr val="bg1">
              <a:alpha val="74000"/>
            </a:schemeClr>
          </a:solidFill>
        </p:spPr>
        <p:txBody>
          <a:bodyPr wrap="square" lIns="83974" tIns="41987" rIns="83974" bIns="41987" rtlCol="0">
            <a:spAutoFit/>
          </a:bodyPr>
          <a:lstStyle/>
          <a:p>
            <a:r>
              <a:rPr lang="en-US" altLang="ja-JP" sz="1400" dirty="0" smtClean="0"/>
              <a:t>7ch 1GHz </a:t>
            </a:r>
            <a:r>
              <a:rPr lang="ja-JP" altLang="en-US" sz="1400" dirty="0" smtClean="0"/>
              <a:t>超高速波形読み出し回路</a:t>
            </a:r>
            <a:endParaRPr lang="ja-JP" altLang="en-US" sz="1400" dirty="0"/>
          </a:p>
        </p:txBody>
      </p:sp>
      <p:pic>
        <p:nvPicPr>
          <p:cNvPr id="24" name="図 23"/>
          <p:cNvPicPr>
            <a:picLocks noChangeAspect="1"/>
          </p:cNvPicPr>
          <p:nvPr/>
        </p:nvPicPr>
        <p:blipFill>
          <a:blip r:embed="rId6"/>
          <a:stretch>
            <a:fillRect/>
          </a:stretch>
        </p:blipFill>
        <p:spPr>
          <a:xfrm>
            <a:off x="7738740" y="4896086"/>
            <a:ext cx="1515021" cy="1044544"/>
          </a:xfrm>
          <a:prstGeom prst="rect">
            <a:avLst/>
          </a:prstGeom>
        </p:spPr>
      </p:pic>
      <p:sp>
        <p:nvSpPr>
          <p:cNvPr id="25" name="テキスト ボックス 24"/>
          <p:cNvSpPr txBox="1"/>
          <p:nvPr/>
        </p:nvSpPr>
        <p:spPr>
          <a:xfrm>
            <a:off x="990600" y="6489700"/>
            <a:ext cx="2981048" cy="370246"/>
          </a:xfrm>
          <a:prstGeom prst="rect">
            <a:avLst/>
          </a:prstGeom>
          <a:noFill/>
        </p:spPr>
        <p:txBody>
          <a:bodyPr wrap="none" lIns="91422" tIns="45712" rIns="91422" bIns="45712" rtlCol="0">
            <a:spAutoFit/>
          </a:bodyPr>
          <a:lstStyle/>
          <a:p>
            <a:r>
              <a:rPr kumimoji="1" lang="en-US" altLang="ja-JP" dirty="0" smtClean="0"/>
              <a:t>CTA </a:t>
            </a:r>
            <a:r>
              <a:rPr lang="en-US" altLang="ja-JP" dirty="0" smtClean="0"/>
              <a:t>LST(</a:t>
            </a:r>
            <a:r>
              <a:rPr kumimoji="1" lang="en-US" altLang="ja-JP" dirty="0" smtClean="0"/>
              <a:t>23m </a:t>
            </a:r>
            <a:r>
              <a:rPr kumimoji="1" lang="ja-JP" altLang="en-US" dirty="0" smtClean="0"/>
              <a:t>大口径望遠鏡</a:t>
            </a:r>
            <a:r>
              <a:rPr kumimoji="1" lang="en-US" altLang="ja-JP" dirty="0" smtClean="0"/>
              <a:t>)</a:t>
            </a:r>
            <a:endParaRPr kumimoji="1" lang="ja-JP" altLang="en-US" dirty="0"/>
          </a:p>
        </p:txBody>
      </p:sp>
      <p:sp>
        <p:nvSpPr>
          <p:cNvPr id="26" name="テキスト ボックス 25"/>
          <p:cNvSpPr txBox="1"/>
          <p:nvPr/>
        </p:nvSpPr>
        <p:spPr>
          <a:xfrm>
            <a:off x="7104237" y="5984846"/>
            <a:ext cx="2497562" cy="738648"/>
          </a:xfrm>
          <a:prstGeom prst="rect">
            <a:avLst/>
          </a:prstGeom>
          <a:solidFill>
            <a:schemeClr val="bg1">
              <a:alpha val="75000"/>
            </a:schemeClr>
          </a:solidFill>
        </p:spPr>
        <p:txBody>
          <a:bodyPr wrap="none" lIns="91422" tIns="45712" rIns="91422" bIns="45712" rtlCol="0">
            <a:spAutoFit/>
          </a:bodyPr>
          <a:lstStyle/>
          <a:p>
            <a:r>
              <a:rPr lang="ja-JP" altLang="en-US" sz="1400" dirty="0" smtClean="0"/>
              <a:t>大型スパッタリングチェンバー</a:t>
            </a:r>
            <a:endParaRPr lang="en-US" altLang="ja-JP" sz="1400" dirty="0" smtClean="0"/>
          </a:p>
          <a:p>
            <a:r>
              <a:rPr lang="en-US" altLang="ja-JP" sz="1400" dirty="0" smtClean="0"/>
              <a:t>Cr + Al + SiO2 + HfO2 </a:t>
            </a:r>
            <a:r>
              <a:rPr lang="ja-JP" altLang="en-US" sz="1400" dirty="0" smtClean="0"/>
              <a:t>による</a:t>
            </a:r>
            <a:endParaRPr lang="en-US" altLang="ja-JP" sz="1400" dirty="0" smtClean="0"/>
          </a:p>
          <a:p>
            <a:r>
              <a:rPr lang="ja-JP" altLang="en-US" sz="1400" dirty="0" smtClean="0"/>
              <a:t>マルチコート（長寿命、増反射）</a:t>
            </a:r>
            <a:endParaRPr lang="en-US" altLang="ja-JP" sz="1400" dirty="0" smtClean="0"/>
          </a:p>
        </p:txBody>
      </p:sp>
      <p:pic>
        <p:nvPicPr>
          <p:cNvPr id="27" name="図 26"/>
          <p:cNvPicPr>
            <a:picLocks noChangeAspect="1"/>
          </p:cNvPicPr>
          <p:nvPr/>
        </p:nvPicPr>
        <p:blipFill>
          <a:blip r:embed="rId7"/>
          <a:srcRect l="4712" t="37559" r="1414" b="13465"/>
          <a:stretch>
            <a:fillRect/>
          </a:stretch>
        </p:blipFill>
        <p:spPr>
          <a:xfrm>
            <a:off x="5823265" y="3204534"/>
            <a:ext cx="3367989" cy="1143150"/>
          </a:xfrm>
          <a:prstGeom prst="rect">
            <a:avLst/>
          </a:prstGeom>
        </p:spPr>
      </p:pic>
      <p:pic>
        <p:nvPicPr>
          <p:cNvPr id="28" name="図 27"/>
          <p:cNvPicPr>
            <a:picLocks noChangeAspect="1"/>
          </p:cNvPicPr>
          <p:nvPr/>
        </p:nvPicPr>
        <p:blipFill>
          <a:blip r:embed="rId8"/>
          <a:srcRect b="21872"/>
          <a:stretch>
            <a:fillRect/>
          </a:stretch>
        </p:blipFill>
        <p:spPr>
          <a:xfrm>
            <a:off x="6888418" y="1245422"/>
            <a:ext cx="2657794" cy="1523808"/>
          </a:xfrm>
          <a:prstGeom prst="rect">
            <a:avLst/>
          </a:prstGeom>
        </p:spPr>
      </p:pic>
      <p:sp>
        <p:nvSpPr>
          <p:cNvPr id="50" name="テキスト ボックス 49"/>
          <p:cNvSpPr txBox="1"/>
          <p:nvPr/>
        </p:nvSpPr>
        <p:spPr>
          <a:xfrm>
            <a:off x="5090881" y="2746622"/>
            <a:ext cx="1797543" cy="284849"/>
          </a:xfrm>
          <a:prstGeom prst="rect">
            <a:avLst/>
          </a:prstGeom>
          <a:solidFill>
            <a:schemeClr val="bg1">
              <a:alpha val="75000"/>
            </a:schemeClr>
          </a:solidFill>
        </p:spPr>
        <p:txBody>
          <a:bodyPr wrap="square" lIns="83974" tIns="41987" rIns="83974" bIns="41987" rtlCol="0">
            <a:spAutoFit/>
          </a:bodyPr>
          <a:lstStyle/>
          <a:p>
            <a:r>
              <a:rPr lang="ja-JP" altLang="en-US" sz="1300" dirty="0" smtClean="0"/>
              <a:t>高分解能カメラ</a:t>
            </a:r>
            <a:r>
              <a:rPr lang="en-US" altLang="ja-JP" sz="1300" dirty="0" smtClean="0"/>
              <a:t>(MAGIC)</a:t>
            </a:r>
          </a:p>
        </p:txBody>
      </p:sp>
      <p:sp>
        <p:nvSpPr>
          <p:cNvPr id="43" name="テキスト ボックス 42"/>
          <p:cNvSpPr txBox="1"/>
          <p:nvPr/>
        </p:nvSpPr>
        <p:spPr>
          <a:xfrm>
            <a:off x="7186623" y="2523352"/>
            <a:ext cx="2132174" cy="515681"/>
          </a:xfrm>
          <a:prstGeom prst="rect">
            <a:avLst/>
          </a:prstGeom>
          <a:solidFill>
            <a:schemeClr val="bg1">
              <a:alpha val="75000"/>
            </a:schemeClr>
          </a:solidFill>
        </p:spPr>
        <p:txBody>
          <a:bodyPr wrap="square" lIns="83974" tIns="41987" rIns="83974" bIns="41987" rtlCol="0">
            <a:spAutoFit/>
          </a:bodyPr>
          <a:lstStyle/>
          <a:p>
            <a:r>
              <a:rPr lang="en-US" altLang="ja-JP" sz="1400" dirty="0" smtClean="0"/>
              <a:t>PMT</a:t>
            </a:r>
            <a:r>
              <a:rPr lang="ja-JP" altLang="en-US" sz="1400" dirty="0" smtClean="0"/>
              <a:t>、高圧、アンプ、スロー制御、読み出し回路</a:t>
            </a:r>
            <a:endParaRPr lang="ja-JP" altLang="en-US" sz="1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1428" y="165100"/>
            <a:ext cx="9201972" cy="977900"/>
          </a:xfrm>
          <a:solidFill>
            <a:srgbClr val="1F497D"/>
          </a:solidFill>
          <a:effectLst>
            <a:outerShdw blurRad="50800" dist="38100" dir="2700000">
              <a:srgbClr val="000000">
                <a:alpha val="43000"/>
              </a:srgbClr>
            </a:outerShdw>
          </a:effectLst>
        </p:spPr>
        <p:txBody>
          <a:bodyPr>
            <a:noAutofit/>
          </a:bodyPr>
          <a:lstStyle/>
          <a:p>
            <a:r>
              <a:rPr lang="en-US" altLang="ja-JP" sz="3200" dirty="0" smtClean="0">
                <a:solidFill>
                  <a:srgbClr val="FFFFFF"/>
                </a:solidFill>
              </a:rPr>
              <a:t>1510mm </a:t>
            </a:r>
            <a:r>
              <a:rPr lang="ja-JP" altLang="en-US" sz="3200" dirty="0" smtClean="0">
                <a:solidFill>
                  <a:srgbClr val="FFFFFF"/>
                </a:solidFill>
              </a:rPr>
              <a:t>大口径望遠鏡用ミラーの試作</a:t>
            </a:r>
            <a:r>
              <a:rPr lang="en-US" altLang="ja-JP" sz="3200" dirty="0" smtClean="0">
                <a:solidFill>
                  <a:srgbClr val="FFFFFF"/>
                </a:solidFill>
              </a:rPr>
              <a:t/>
            </a:r>
            <a:br>
              <a:rPr lang="en-US" altLang="ja-JP" sz="3200" dirty="0" smtClean="0">
                <a:solidFill>
                  <a:srgbClr val="FFFFFF"/>
                </a:solidFill>
              </a:rPr>
            </a:br>
            <a:r>
              <a:rPr lang="en-US" altLang="ja-JP" sz="3200" dirty="0" smtClean="0">
                <a:solidFill>
                  <a:srgbClr val="FFFFFF"/>
                </a:solidFill>
              </a:rPr>
              <a:t>2.7mm </a:t>
            </a:r>
            <a:r>
              <a:rPr lang="ja-JP" altLang="en-US" sz="3200" dirty="0" smtClean="0">
                <a:solidFill>
                  <a:srgbClr val="FFFFFF"/>
                </a:solidFill>
              </a:rPr>
              <a:t>ガラス＋</a:t>
            </a:r>
            <a:r>
              <a:rPr lang="en-US" altLang="ja-JP" sz="3200" dirty="0" smtClean="0">
                <a:solidFill>
                  <a:srgbClr val="FFFFFF"/>
                </a:solidFill>
              </a:rPr>
              <a:t>60mm</a:t>
            </a:r>
            <a:r>
              <a:rPr lang="ja-JP" altLang="en-US" sz="3200" dirty="0" smtClean="0">
                <a:solidFill>
                  <a:srgbClr val="FFFFFF"/>
                </a:solidFill>
              </a:rPr>
              <a:t>アルミハニカム＋</a:t>
            </a:r>
            <a:r>
              <a:rPr lang="en-US" altLang="ja-JP" sz="3200" dirty="0" smtClean="0">
                <a:solidFill>
                  <a:srgbClr val="FFFFFF"/>
                </a:solidFill>
              </a:rPr>
              <a:t>2.7mm</a:t>
            </a:r>
            <a:r>
              <a:rPr lang="ja-JP" altLang="en-US" sz="3200" dirty="0" smtClean="0">
                <a:solidFill>
                  <a:srgbClr val="FFFFFF"/>
                </a:solidFill>
              </a:rPr>
              <a:t>ガラス</a:t>
            </a:r>
            <a:endParaRPr lang="ja-JP" altLang="en-US" sz="3200" dirty="0">
              <a:solidFill>
                <a:srgbClr val="FFFFFF"/>
              </a:solidFill>
            </a:endParaRPr>
          </a:p>
        </p:txBody>
      </p:sp>
      <p:pic>
        <p:nvPicPr>
          <p:cNvPr id="3" name="図 2"/>
          <p:cNvPicPr>
            <a:picLocks noChangeAspect="1"/>
          </p:cNvPicPr>
          <p:nvPr/>
        </p:nvPicPr>
        <p:blipFill>
          <a:blip r:embed="rId2"/>
          <a:stretch>
            <a:fillRect/>
          </a:stretch>
        </p:blipFill>
        <p:spPr>
          <a:xfrm>
            <a:off x="495300" y="1814042"/>
            <a:ext cx="5393267" cy="3900958"/>
          </a:xfrm>
          <a:prstGeom prst="rect">
            <a:avLst/>
          </a:prstGeom>
        </p:spPr>
      </p:pic>
      <p:sp>
        <p:nvSpPr>
          <p:cNvPr id="5" name="テキスト ボックス 4"/>
          <p:cNvSpPr txBox="1"/>
          <p:nvPr/>
        </p:nvSpPr>
        <p:spPr>
          <a:xfrm>
            <a:off x="6374115" y="3860801"/>
            <a:ext cx="3495021" cy="2049133"/>
          </a:xfrm>
          <a:prstGeom prst="rect">
            <a:avLst/>
          </a:prstGeom>
          <a:noFill/>
        </p:spPr>
        <p:txBody>
          <a:bodyPr wrap="none" lIns="95779" tIns="47890" rIns="95779" bIns="47890" rtlCol="0">
            <a:spAutoFit/>
          </a:bodyPr>
          <a:lstStyle/>
          <a:p>
            <a:r>
              <a:rPr lang="en-US" altLang="ja-JP" dirty="0" smtClean="0"/>
              <a:t>Measurement at 2f (R = 55.4m)</a:t>
            </a:r>
          </a:p>
          <a:p>
            <a:r>
              <a:rPr lang="en-US" altLang="ja-JP" dirty="0" smtClean="0"/>
              <a:t>(Target: 23 </a:t>
            </a:r>
            <a:r>
              <a:rPr lang="en-US" altLang="ja-JP" dirty="0" err="1" smtClean="0"/>
              <a:t>x</a:t>
            </a:r>
            <a:r>
              <a:rPr lang="en-US" altLang="ja-JP" dirty="0" smtClean="0"/>
              <a:t> 1.2 </a:t>
            </a:r>
            <a:r>
              <a:rPr lang="en-US" altLang="ja-JP" dirty="0" err="1" smtClean="0"/>
              <a:t>x</a:t>
            </a:r>
            <a:r>
              <a:rPr lang="en-US" altLang="ja-JP" dirty="0" smtClean="0"/>
              <a:t> 2 = 55.2m)</a:t>
            </a:r>
          </a:p>
          <a:p>
            <a:r>
              <a:rPr lang="en-US" altLang="ja-JP" dirty="0" smtClean="0"/>
              <a:t> </a:t>
            </a:r>
            <a:endParaRPr kumimoji="1" lang="en-US" altLang="ja-JP" dirty="0" smtClean="0"/>
          </a:p>
          <a:p>
            <a:r>
              <a:rPr kumimoji="1" lang="en-US" altLang="ja-JP" dirty="0" smtClean="0"/>
              <a:t>~0.04 </a:t>
            </a:r>
            <a:r>
              <a:rPr kumimoji="1" lang="en-US" altLang="ja-JP" dirty="0" err="1" smtClean="0"/>
              <a:t>x</a:t>
            </a:r>
            <a:r>
              <a:rPr kumimoji="1" lang="en-US" altLang="ja-JP" dirty="0" smtClean="0"/>
              <a:t> 0.1 </a:t>
            </a:r>
            <a:r>
              <a:rPr kumimoji="1" lang="en-US" altLang="ja-JP" dirty="0" err="1" smtClean="0"/>
              <a:t>degress</a:t>
            </a:r>
            <a:r>
              <a:rPr kumimoji="1" lang="en-US" altLang="ja-JP" dirty="0" smtClean="0"/>
              <a:t> (in Diameter)</a:t>
            </a:r>
            <a:endParaRPr lang="en-US" altLang="ja-JP" dirty="0" smtClean="0"/>
          </a:p>
          <a:p>
            <a:r>
              <a:rPr kumimoji="1" lang="en-US" altLang="ja-JP" dirty="0" smtClean="0"/>
              <a:t>(target: 0.03 </a:t>
            </a:r>
            <a:r>
              <a:rPr kumimoji="1" lang="en-US" altLang="ja-JP" dirty="0" err="1" smtClean="0"/>
              <a:t>x</a:t>
            </a:r>
            <a:r>
              <a:rPr kumimoji="1" lang="en-US" altLang="ja-JP" dirty="0" smtClean="0"/>
              <a:t> 0.03 degrees)</a:t>
            </a:r>
          </a:p>
          <a:p>
            <a:endParaRPr lang="en-US" altLang="ja-JP" dirty="0" smtClean="0"/>
          </a:p>
          <a:p>
            <a:r>
              <a:rPr kumimoji="1" lang="en-US" altLang="ja-JP" dirty="0" smtClean="0"/>
              <a:t>Weight = 45kg (requirement 40kg)</a:t>
            </a:r>
            <a:endParaRPr kumimoji="1" lang="ja-JP" altLang="en-US" dirty="0"/>
          </a:p>
        </p:txBody>
      </p:sp>
      <p:pic>
        <p:nvPicPr>
          <p:cNvPr id="8" name="図 7"/>
          <p:cNvPicPr>
            <a:picLocks noChangeAspect="1"/>
          </p:cNvPicPr>
          <p:nvPr/>
        </p:nvPicPr>
        <p:blipFill>
          <a:blip r:embed="rId3"/>
          <a:stretch>
            <a:fillRect/>
          </a:stretch>
        </p:blipFill>
        <p:spPr>
          <a:xfrm>
            <a:off x="6374112" y="1814042"/>
            <a:ext cx="2514600" cy="18923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図 3"/>
          <p:cNvPicPr>
            <a:picLocks noChangeAspect="1"/>
          </p:cNvPicPr>
          <p:nvPr/>
        </p:nvPicPr>
        <p:blipFill>
          <a:blip r:embed="rId2">
            <a:lum contrast="70000"/>
          </a:blip>
          <a:stretch>
            <a:fillRect/>
          </a:stretch>
        </p:blipFill>
        <p:spPr>
          <a:xfrm>
            <a:off x="5307542" y="4299085"/>
            <a:ext cx="3526528" cy="2441442"/>
          </a:xfrm>
          <a:prstGeom prst="rect">
            <a:avLst/>
          </a:prstGeom>
        </p:spPr>
      </p:pic>
      <p:pic>
        <p:nvPicPr>
          <p:cNvPr id="6" name="図 5"/>
          <p:cNvPicPr>
            <a:picLocks noChangeAspect="1"/>
          </p:cNvPicPr>
          <p:nvPr/>
        </p:nvPicPr>
        <p:blipFill>
          <a:blip r:embed="rId3"/>
          <a:stretch>
            <a:fillRect/>
          </a:stretch>
        </p:blipFill>
        <p:spPr>
          <a:xfrm>
            <a:off x="192621" y="3857625"/>
            <a:ext cx="4164192" cy="2882902"/>
          </a:xfrm>
          <a:prstGeom prst="rect">
            <a:avLst/>
          </a:prstGeom>
        </p:spPr>
      </p:pic>
      <p:pic>
        <p:nvPicPr>
          <p:cNvPr id="8" name="図 7"/>
          <p:cNvPicPr>
            <a:picLocks noChangeAspect="1"/>
          </p:cNvPicPr>
          <p:nvPr/>
        </p:nvPicPr>
        <p:blipFill>
          <a:blip r:embed="rId4"/>
          <a:stretch>
            <a:fillRect/>
          </a:stretch>
        </p:blipFill>
        <p:spPr>
          <a:xfrm>
            <a:off x="337451" y="1246083"/>
            <a:ext cx="3331661" cy="1892541"/>
          </a:xfrm>
          <a:prstGeom prst="rect">
            <a:avLst/>
          </a:prstGeom>
        </p:spPr>
      </p:pic>
      <p:sp>
        <p:nvSpPr>
          <p:cNvPr id="9" name="タイトル 8"/>
          <p:cNvSpPr>
            <a:spLocks noGrp="1"/>
          </p:cNvSpPr>
          <p:nvPr>
            <p:ph type="title"/>
          </p:nvPr>
        </p:nvSpPr>
        <p:spPr>
          <a:xfrm>
            <a:off x="818327" y="152400"/>
            <a:ext cx="8569782" cy="990600"/>
          </a:xfrm>
          <a:solidFill>
            <a:srgbClr val="1F497D"/>
          </a:solidFill>
          <a:effectLst>
            <a:outerShdw blurRad="50800" dist="38100" dir="2700000">
              <a:srgbClr val="000000">
                <a:alpha val="43000"/>
              </a:srgbClr>
            </a:outerShdw>
          </a:effectLst>
        </p:spPr>
        <p:txBody>
          <a:bodyPr>
            <a:normAutofit fontScale="90000"/>
          </a:bodyPr>
          <a:lstStyle/>
          <a:p>
            <a:r>
              <a:rPr lang="en-US" altLang="ja-JP" sz="3300" dirty="0" smtClean="0">
                <a:solidFill>
                  <a:srgbClr val="FFFFFF"/>
                </a:solidFill>
              </a:rPr>
              <a:t>1200mm </a:t>
            </a:r>
            <a:r>
              <a:rPr lang="ja-JP" altLang="en-US" sz="3300" dirty="0" smtClean="0">
                <a:solidFill>
                  <a:srgbClr val="FFFFFF"/>
                </a:solidFill>
              </a:rPr>
              <a:t>中口径望遠鏡用ミラーの試作</a:t>
            </a:r>
            <a:r>
              <a:rPr lang="en-US" altLang="ja-JP" sz="3300" dirty="0" smtClean="0">
                <a:solidFill>
                  <a:srgbClr val="FFFFFF"/>
                </a:solidFill>
              </a:rPr>
              <a:t/>
            </a:r>
            <a:br>
              <a:rPr lang="en-US" altLang="ja-JP" sz="3300" dirty="0" smtClean="0">
                <a:solidFill>
                  <a:srgbClr val="FFFFFF"/>
                </a:solidFill>
              </a:rPr>
            </a:br>
            <a:r>
              <a:rPr lang="en-US" altLang="ja-JP" sz="3300" dirty="0" smtClean="0">
                <a:solidFill>
                  <a:srgbClr val="FFFFFF"/>
                </a:solidFill>
              </a:rPr>
              <a:t>Core Material -- Aluminum foam</a:t>
            </a:r>
            <a:endParaRPr lang="ja-JP" altLang="en-US" sz="3300" dirty="0">
              <a:solidFill>
                <a:srgbClr val="FFFFFF"/>
              </a:solidFill>
            </a:endParaRPr>
          </a:p>
        </p:txBody>
      </p:sp>
      <p:sp>
        <p:nvSpPr>
          <p:cNvPr id="10" name="テキスト ボックス 9"/>
          <p:cNvSpPr txBox="1"/>
          <p:nvPr/>
        </p:nvSpPr>
        <p:spPr>
          <a:xfrm>
            <a:off x="4939242" y="1279771"/>
            <a:ext cx="4179239" cy="2312709"/>
          </a:xfrm>
          <a:prstGeom prst="rect">
            <a:avLst/>
          </a:prstGeom>
          <a:noFill/>
        </p:spPr>
        <p:txBody>
          <a:bodyPr wrap="none" lIns="95782" tIns="47891" rIns="95782" bIns="47891" rtlCol="0">
            <a:spAutoFit/>
          </a:bodyPr>
          <a:lstStyle/>
          <a:p>
            <a:r>
              <a:rPr kumimoji="1" lang="en-US" altLang="ja-JP" dirty="0" smtClean="0"/>
              <a:t>30mm thick closed Aluminum foam </a:t>
            </a:r>
            <a:endParaRPr lang="en-US" altLang="ja-JP" dirty="0" smtClean="0"/>
          </a:p>
          <a:p>
            <a:endParaRPr kumimoji="1" lang="en-US" altLang="ja-JP" dirty="0" smtClean="0"/>
          </a:p>
          <a:p>
            <a:r>
              <a:rPr lang="en-US" altLang="ja-JP" dirty="0" smtClean="0"/>
              <a:t>2.7</a:t>
            </a:r>
            <a:r>
              <a:rPr kumimoji="1" lang="en-US" altLang="ja-JP" dirty="0" smtClean="0"/>
              <a:t>mm </a:t>
            </a:r>
            <a:r>
              <a:rPr lang="en-US" altLang="ja-JP" dirty="0" smtClean="0"/>
              <a:t>thick glass mirrors</a:t>
            </a:r>
            <a:endParaRPr kumimoji="1" lang="en-US" altLang="ja-JP" dirty="0" smtClean="0"/>
          </a:p>
          <a:p>
            <a:endParaRPr lang="en-US" altLang="ja-JP" dirty="0" smtClean="0"/>
          </a:p>
          <a:p>
            <a:r>
              <a:rPr lang="en-US" altLang="ja-JP" dirty="0" smtClean="0"/>
              <a:t>Focal length</a:t>
            </a:r>
            <a:r>
              <a:rPr kumimoji="1" lang="ja-JP" altLang="en-US" dirty="0" smtClean="0"/>
              <a:t>：</a:t>
            </a:r>
            <a:r>
              <a:rPr kumimoji="1" lang="en-US" altLang="ja-JP" dirty="0" smtClean="0"/>
              <a:t>16125mm (Target:16000mm)</a:t>
            </a:r>
            <a:endParaRPr lang="en-US" altLang="ja-JP" dirty="0" smtClean="0"/>
          </a:p>
          <a:p>
            <a:r>
              <a:rPr kumimoji="1" lang="en-US" altLang="ja-JP" dirty="0" smtClean="0"/>
              <a:t>PSF: 〜20mm in diameter (cf. PMT 50mm)</a:t>
            </a:r>
          </a:p>
          <a:p>
            <a:r>
              <a:rPr lang="en-US" altLang="ja-JP" dirty="0" smtClean="0"/>
              <a:t>Reflectivity at 350nm</a:t>
            </a:r>
            <a:r>
              <a:rPr lang="ja-JP" altLang="en-US" dirty="0" smtClean="0"/>
              <a:t>：</a:t>
            </a:r>
            <a:r>
              <a:rPr lang="en-US" altLang="ja-JP" dirty="0" smtClean="0"/>
              <a:t>94%</a:t>
            </a:r>
          </a:p>
          <a:p>
            <a:r>
              <a:rPr lang="en-US" altLang="ja-JP" dirty="0" smtClean="0"/>
              <a:t>Weight </a:t>
            </a:r>
            <a:r>
              <a:rPr lang="ja-JP" altLang="en-US" dirty="0" smtClean="0"/>
              <a:t>：</a:t>
            </a:r>
            <a:r>
              <a:rPr lang="en-US" altLang="ja-JP" dirty="0" smtClean="0"/>
              <a:t> 29kg</a:t>
            </a:r>
            <a:endParaRPr kumimoji="1" lang="ja-JP" altLang="en-US" dirty="0"/>
          </a:p>
        </p:txBody>
      </p:sp>
      <p:pic>
        <p:nvPicPr>
          <p:cNvPr id="7" name="図 6"/>
          <p:cNvPicPr>
            <a:picLocks noChangeAspect="1"/>
          </p:cNvPicPr>
          <p:nvPr/>
        </p:nvPicPr>
        <p:blipFill>
          <a:blip r:embed="rId5"/>
          <a:stretch>
            <a:fillRect/>
          </a:stretch>
        </p:blipFill>
        <p:spPr>
          <a:xfrm>
            <a:off x="2003703" y="2548866"/>
            <a:ext cx="2316989" cy="1166596"/>
          </a:xfrm>
          <a:prstGeom prst="rect">
            <a:avLst/>
          </a:prstGeom>
        </p:spPr>
      </p:pic>
      <p:sp>
        <p:nvSpPr>
          <p:cNvPr id="11" name="テキスト ボックス 10"/>
          <p:cNvSpPr txBox="1"/>
          <p:nvPr/>
        </p:nvSpPr>
        <p:spPr>
          <a:xfrm>
            <a:off x="5461000" y="3676785"/>
            <a:ext cx="3330209" cy="646331"/>
          </a:xfrm>
          <a:prstGeom prst="rect">
            <a:avLst/>
          </a:prstGeom>
          <a:noFill/>
        </p:spPr>
        <p:txBody>
          <a:bodyPr wrap="none" rtlCol="0">
            <a:spAutoFit/>
          </a:bodyPr>
          <a:lstStyle/>
          <a:p>
            <a:r>
              <a:rPr lang="en-US" altLang="ja-JP" dirty="0" smtClean="0"/>
              <a:t>Good PSF (Point Spread Function)</a:t>
            </a:r>
          </a:p>
          <a:p>
            <a:r>
              <a:rPr lang="en-US" altLang="ja-JP" dirty="0" smtClean="0"/>
              <a:t> Satisfy</a:t>
            </a:r>
            <a:r>
              <a:rPr kumimoji="1" lang="en-US" altLang="ja-JP" dirty="0" smtClean="0"/>
              <a:t> requirements</a:t>
            </a:r>
            <a:endParaRPr kumimoji="1" lang="ja-JP" alt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テキスト ボックス 2"/>
          <p:cNvSpPr txBox="1"/>
          <p:nvPr/>
        </p:nvSpPr>
        <p:spPr>
          <a:xfrm>
            <a:off x="198725" y="66107"/>
            <a:ext cx="5507601" cy="461649"/>
          </a:xfrm>
          <a:prstGeom prst="rect">
            <a:avLst/>
          </a:prstGeom>
          <a:solidFill>
            <a:schemeClr val="tx2"/>
          </a:solidFill>
          <a:effectLst>
            <a:outerShdw blurRad="50800" dist="38100" dir="2700000">
              <a:srgbClr val="000000">
                <a:alpha val="43000"/>
              </a:srgbClr>
            </a:outerShdw>
          </a:effectLst>
        </p:spPr>
        <p:txBody>
          <a:bodyPr wrap="none" lIns="91422" tIns="45712" rIns="91422" bIns="45712" rtlCol="0">
            <a:spAutoFit/>
          </a:bodyPr>
          <a:lstStyle/>
          <a:p>
            <a:r>
              <a:rPr lang="en-US" altLang="ja-JP" sz="2400" dirty="0" smtClean="0">
                <a:solidFill>
                  <a:srgbClr val="FFFFFF"/>
                </a:solidFill>
              </a:rPr>
              <a:t>CTA </a:t>
            </a:r>
            <a:r>
              <a:rPr lang="ja-JP" altLang="en-US" sz="2400" dirty="0" smtClean="0">
                <a:solidFill>
                  <a:srgbClr val="FFFFFF"/>
                </a:solidFill>
              </a:rPr>
              <a:t>計画（チェレンコフ望遠鏡アレイ計画）</a:t>
            </a:r>
            <a:endParaRPr lang="ja-JP" altLang="en-US" sz="2400" dirty="0">
              <a:solidFill>
                <a:srgbClr val="FFFFFF"/>
              </a:solidFill>
            </a:endParaRPr>
          </a:p>
        </p:txBody>
      </p:sp>
      <p:pic>
        <p:nvPicPr>
          <p:cNvPr id="12" name="図 11"/>
          <p:cNvPicPr/>
          <p:nvPr/>
        </p:nvPicPr>
        <p:blipFill>
          <a:blip r:embed="rId2"/>
          <a:srcRect/>
          <a:stretch>
            <a:fillRect/>
          </a:stretch>
        </p:blipFill>
        <p:spPr bwMode="auto">
          <a:xfrm>
            <a:off x="198720" y="1162921"/>
            <a:ext cx="4538380" cy="3650380"/>
          </a:xfrm>
          <a:prstGeom prst="rect">
            <a:avLst/>
          </a:prstGeom>
          <a:noFill/>
          <a:ln w="9525">
            <a:noFill/>
            <a:miter lim="800000"/>
            <a:headEnd/>
            <a:tailEnd/>
          </a:ln>
          <a:effectLst>
            <a:outerShdw blurRad="50800" dist="38100" dir="2700000">
              <a:srgbClr val="000000">
                <a:alpha val="43000"/>
              </a:srgbClr>
            </a:outerShdw>
          </a:effectLst>
        </p:spPr>
      </p:pic>
      <p:pic>
        <p:nvPicPr>
          <p:cNvPr id="15" name="図 14"/>
          <p:cNvPicPr>
            <a:picLocks noChangeAspect="1"/>
          </p:cNvPicPr>
          <p:nvPr/>
        </p:nvPicPr>
        <p:blipFill>
          <a:blip r:embed="rId3"/>
          <a:stretch>
            <a:fillRect/>
          </a:stretch>
        </p:blipFill>
        <p:spPr>
          <a:xfrm>
            <a:off x="5048146" y="1235705"/>
            <a:ext cx="4599558" cy="3577596"/>
          </a:xfrm>
          <a:prstGeom prst="rect">
            <a:avLst/>
          </a:prstGeom>
          <a:effectLst>
            <a:outerShdw blurRad="50800" dist="38100" dir="2700000">
              <a:srgbClr val="000000">
                <a:alpha val="43000"/>
              </a:srgbClr>
            </a:outerShdw>
          </a:effectLst>
        </p:spPr>
      </p:pic>
      <p:sp>
        <p:nvSpPr>
          <p:cNvPr id="16" name="テキスト ボックス 15"/>
          <p:cNvSpPr txBox="1"/>
          <p:nvPr/>
        </p:nvSpPr>
        <p:spPr>
          <a:xfrm>
            <a:off x="389786" y="596900"/>
            <a:ext cx="2442291" cy="641908"/>
          </a:xfrm>
          <a:prstGeom prst="rect">
            <a:avLst/>
          </a:prstGeom>
          <a:noFill/>
        </p:spPr>
        <p:txBody>
          <a:bodyPr wrap="none" lIns="83974" tIns="41987" rIns="83974" bIns="41987" rtlCol="0">
            <a:spAutoFit/>
          </a:bodyPr>
          <a:lstStyle/>
          <a:p>
            <a:r>
              <a:rPr kumimoji="1" lang="ja-JP" altLang="en-US" dirty="0" smtClean="0"/>
              <a:t>従来より一桁高い感度</a:t>
            </a:r>
            <a:endParaRPr kumimoji="1" lang="en-US" altLang="ja-JP" dirty="0" smtClean="0"/>
          </a:p>
          <a:p>
            <a:r>
              <a:rPr lang="ja-JP" altLang="en-US" dirty="0" smtClean="0"/>
              <a:t>広いエネルギー領域</a:t>
            </a:r>
            <a:endParaRPr kumimoji="1" lang="ja-JP" altLang="en-US" dirty="0"/>
          </a:p>
        </p:txBody>
      </p:sp>
      <p:sp>
        <p:nvSpPr>
          <p:cNvPr id="17" name="テキスト ボックス 16"/>
          <p:cNvSpPr txBox="1"/>
          <p:nvPr/>
        </p:nvSpPr>
        <p:spPr>
          <a:xfrm>
            <a:off x="5364030" y="593792"/>
            <a:ext cx="4322540" cy="641908"/>
          </a:xfrm>
          <a:prstGeom prst="rect">
            <a:avLst/>
          </a:prstGeom>
          <a:noFill/>
        </p:spPr>
        <p:txBody>
          <a:bodyPr wrap="none" lIns="83974" tIns="41987" rIns="83974" bIns="41987" rtlCol="0">
            <a:spAutoFit/>
          </a:bodyPr>
          <a:lstStyle/>
          <a:p>
            <a:r>
              <a:rPr kumimoji="1" lang="en-US" altLang="ja-JP" dirty="0" smtClean="0"/>
              <a:t>1000</a:t>
            </a:r>
            <a:r>
              <a:rPr kumimoji="1" lang="ja-JP" altLang="en-US" dirty="0" smtClean="0"/>
              <a:t>を超えるガンマ線源が</a:t>
            </a:r>
            <a:endParaRPr kumimoji="1" lang="en-US" altLang="ja-JP" dirty="0" smtClean="0"/>
          </a:p>
          <a:p>
            <a:r>
              <a:rPr kumimoji="1" lang="ja-JP" altLang="en-US" dirty="0" smtClean="0"/>
              <a:t>銀河系内・</a:t>
            </a:r>
            <a:r>
              <a:rPr lang="ja-JP" altLang="en-US" dirty="0" smtClean="0"/>
              <a:t>系外</a:t>
            </a:r>
            <a:r>
              <a:rPr kumimoji="1" lang="ja-JP" altLang="en-US" dirty="0" smtClean="0"/>
              <a:t>に発見されると予想される</a:t>
            </a:r>
            <a:endParaRPr kumimoji="1" lang="ja-JP" altLang="en-US" dirty="0"/>
          </a:p>
        </p:txBody>
      </p:sp>
      <p:pic>
        <p:nvPicPr>
          <p:cNvPr id="21" name="図 20"/>
          <p:cNvPicPr>
            <a:picLocks noChangeAspect="1"/>
          </p:cNvPicPr>
          <p:nvPr/>
        </p:nvPicPr>
        <p:blipFill>
          <a:blip r:embed="rId4"/>
          <a:stretch>
            <a:fillRect/>
          </a:stretch>
        </p:blipFill>
        <p:spPr>
          <a:xfrm>
            <a:off x="127975" y="4953001"/>
            <a:ext cx="9701005" cy="1536700"/>
          </a:xfrm>
          <a:prstGeom prst="rect">
            <a:avLst/>
          </a:prstGeom>
          <a:effectLst>
            <a:outerShdw blurRad="50800" dist="38100" dir="2700000">
              <a:srgbClr val="000000">
                <a:alpha val="43000"/>
              </a:srgbClr>
            </a:outerShdw>
          </a:effectLst>
        </p:spPr>
      </p:pic>
      <p:sp>
        <p:nvSpPr>
          <p:cNvPr id="22" name="テキスト ボックス 21"/>
          <p:cNvSpPr txBox="1"/>
          <p:nvPr/>
        </p:nvSpPr>
        <p:spPr>
          <a:xfrm>
            <a:off x="3022586" y="6488672"/>
            <a:ext cx="4352050" cy="369320"/>
          </a:xfrm>
          <a:prstGeom prst="rect">
            <a:avLst/>
          </a:prstGeom>
          <a:noFill/>
        </p:spPr>
        <p:txBody>
          <a:bodyPr wrap="square" lIns="91427" tIns="45714" rIns="91427" bIns="45714" rtlCol="0">
            <a:spAutoFit/>
          </a:bodyPr>
          <a:lstStyle/>
          <a:p>
            <a:r>
              <a:rPr lang="en-US" altLang="ja-JP" dirty="0" smtClean="0"/>
              <a:t>Simulation </a:t>
            </a:r>
            <a:r>
              <a:rPr lang="ja-JP" altLang="en-US" dirty="0" smtClean="0"/>
              <a:t>銀河面スキャン</a:t>
            </a:r>
            <a:r>
              <a:rPr kumimoji="1" lang="ja-JP" altLang="en-US" dirty="0" smtClean="0"/>
              <a:t>（</a:t>
            </a:r>
            <a:r>
              <a:rPr kumimoji="1" lang="en-US" altLang="ja-JP" dirty="0" smtClean="0"/>
              <a:t>HESS</a:t>
            </a:r>
            <a:r>
              <a:rPr lang="en-US" altLang="ja-JP" dirty="0" smtClean="0"/>
              <a:t>  and </a:t>
            </a:r>
            <a:r>
              <a:rPr kumimoji="1" lang="en-US" altLang="ja-JP" dirty="0" smtClean="0"/>
              <a:t>CTA</a:t>
            </a:r>
            <a:r>
              <a:rPr kumimoji="1" lang="ja-JP" altLang="en-US" dirty="0" smtClean="0"/>
              <a:t>）</a:t>
            </a:r>
            <a:endParaRPr kumimoji="1" lang="ja-JP" alt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46925" y="152400"/>
            <a:ext cx="7556396" cy="1143000"/>
          </a:xfrm>
          <a:solidFill>
            <a:srgbClr val="1F497D"/>
          </a:solidFill>
          <a:effectLst>
            <a:outerShdw blurRad="50800" dist="38100" dir="2700000">
              <a:srgbClr val="000000">
                <a:alpha val="43000"/>
              </a:srgbClr>
            </a:outerShdw>
          </a:effectLst>
        </p:spPr>
        <p:txBody>
          <a:bodyPr>
            <a:normAutofit/>
          </a:bodyPr>
          <a:lstStyle/>
          <a:p>
            <a:r>
              <a:rPr lang="en-US" altLang="en-US" sz="3300" dirty="0" smtClean="0">
                <a:solidFill>
                  <a:srgbClr val="FFFFFF"/>
                </a:solidFill>
              </a:rPr>
              <a:t>スパッタリングによる多層保護膜の生成</a:t>
            </a:r>
            <a:br>
              <a:rPr lang="en-US" altLang="en-US" sz="3300" dirty="0" smtClean="0">
                <a:solidFill>
                  <a:srgbClr val="FFFFFF"/>
                </a:solidFill>
              </a:rPr>
            </a:br>
            <a:r>
              <a:rPr lang="en-US" altLang="en-US" sz="3300" dirty="0" smtClean="0">
                <a:solidFill>
                  <a:srgbClr val="FFFFFF"/>
                </a:solidFill>
              </a:rPr>
              <a:t>強固、長寿命、高反射率</a:t>
            </a:r>
            <a:endParaRPr lang="ja-JP" altLang="en-US" sz="3300" dirty="0">
              <a:solidFill>
                <a:srgbClr val="FFFFFF"/>
              </a:solidFill>
            </a:endParaRPr>
          </a:p>
        </p:txBody>
      </p:sp>
      <p:pic>
        <p:nvPicPr>
          <p:cNvPr id="4" name="図 3"/>
          <p:cNvPicPr>
            <a:picLocks noChangeAspect="1"/>
          </p:cNvPicPr>
          <p:nvPr/>
        </p:nvPicPr>
        <p:blipFill>
          <a:blip r:embed="rId3"/>
          <a:stretch>
            <a:fillRect/>
          </a:stretch>
        </p:blipFill>
        <p:spPr>
          <a:xfrm>
            <a:off x="150804" y="2116134"/>
            <a:ext cx="4802196" cy="3361218"/>
          </a:xfrm>
          <a:prstGeom prst="rect">
            <a:avLst/>
          </a:prstGeom>
        </p:spPr>
      </p:pic>
      <p:pic>
        <p:nvPicPr>
          <p:cNvPr id="8" name="図 7"/>
          <p:cNvPicPr>
            <a:picLocks noChangeAspect="1"/>
          </p:cNvPicPr>
          <p:nvPr/>
        </p:nvPicPr>
        <p:blipFill>
          <a:blip r:embed="rId4"/>
          <a:stretch>
            <a:fillRect/>
          </a:stretch>
        </p:blipFill>
        <p:spPr>
          <a:xfrm>
            <a:off x="5094241" y="2116133"/>
            <a:ext cx="4694100" cy="3385814"/>
          </a:xfrm>
          <a:prstGeom prst="rect">
            <a:avLst/>
          </a:prstGeom>
        </p:spPr>
      </p:pic>
      <p:sp>
        <p:nvSpPr>
          <p:cNvPr id="5" name="テキスト ボックス 4"/>
          <p:cNvSpPr txBox="1"/>
          <p:nvPr/>
        </p:nvSpPr>
        <p:spPr>
          <a:xfrm>
            <a:off x="431804" y="5791200"/>
            <a:ext cx="8137109" cy="928430"/>
          </a:xfrm>
          <a:prstGeom prst="rect">
            <a:avLst/>
          </a:prstGeom>
          <a:noFill/>
        </p:spPr>
        <p:txBody>
          <a:bodyPr wrap="none" lIns="91427" tIns="45714" rIns="91427" bIns="45714" rtlCol="0">
            <a:spAutoFit/>
          </a:bodyPr>
          <a:lstStyle/>
          <a:p>
            <a:r>
              <a:rPr kumimoji="1" lang="en-US" altLang="ja-JP" dirty="0" smtClean="0"/>
              <a:t>4 Target materials:  Cr, Al, SiO2, HfO2 – </a:t>
            </a:r>
            <a:r>
              <a:rPr lang="en-US" altLang="ja-JP" dirty="0" smtClean="0"/>
              <a:t>multi layer coat can be done in one process</a:t>
            </a:r>
            <a:endParaRPr kumimoji="1" lang="en-US" altLang="ja-JP" dirty="0" smtClean="0"/>
          </a:p>
          <a:p>
            <a:endParaRPr lang="en-US" altLang="ja-JP" dirty="0" smtClean="0"/>
          </a:p>
          <a:p>
            <a:r>
              <a:rPr lang="en-US" altLang="ja-JP" dirty="0" smtClean="0"/>
              <a:t>Mirror Moving stage for uniform coating</a:t>
            </a:r>
            <a:endParaRPr kumimoji="1" lang="ja-JP" altLang="en-US" dirty="0"/>
          </a:p>
        </p:txBody>
      </p:sp>
      <p:sp>
        <p:nvSpPr>
          <p:cNvPr id="6" name="テキスト ボックス 5"/>
          <p:cNvSpPr txBox="1"/>
          <p:nvPr/>
        </p:nvSpPr>
        <p:spPr>
          <a:xfrm>
            <a:off x="5829300" y="1481133"/>
            <a:ext cx="3395581" cy="646331"/>
          </a:xfrm>
          <a:prstGeom prst="rect">
            <a:avLst/>
          </a:prstGeom>
          <a:noFill/>
        </p:spPr>
        <p:txBody>
          <a:bodyPr wrap="none" rtlCol="0">
            <a:spAutoFit/>
          </a:bodyPr>
          <a:lstStyle/>
          <a:p>
            <a:r>
              <a:rPr kumimoji="1" lang="en-US" altLang="ja-JP" dirty="0" smtClean="0"/>
              <a:t>350nm </a:t>
            </a:r>
            <a:r>
              <a:rPr kumimoji="1" lang="ja-JP" altLang="en-US" dirty="0" smtClean="0"/>
              <a:t>で</a:t>
            </a:r>
            <a:r>
              <a:rPr kumimoji="1" lang="en-US" altLang="ja-JP" dirty="0" smtClean="0"/>
              <a:t>95% </a:t>
            </a:r>
            <a:r>
              <a:rPr kumimoji="1" lang="ja-JP" altLang="en-US" dirty="0" smtClean="0"/>
              <a:t>反射率</a:t>
            </a:r>
            <a:endParaRPr kumimoji="1" lang="en-US" altLang="ja-JP" dirty="0" smtClean="0"/>
          </a:p>
          <a:p>
            <a:r>
              <a:rPr lang="ja-JP" altLang="en-US" dirty="0" smtClean="0"/>
              <a:t>空気チェレンコフ光検出に最適化</a:t>
            </a:r>
            <a:endParaRPr kumimoji="1" lang="ja-JP" altLang="en-US"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513997" y="96841"/>
            <a:ext cx="9010968" cy="855180"/>
          </a:xfrm>
          <a:solidFill>
            <a:srgbClr val="1F497D"/>
          </a:solidFill>
          <a:effectLst>
            <a:outerShdw blurRad="50800" dist="38100" dir="2700000">
              <a:srgbClr val="000000">
                <a:alpha val="43000"/>
              </a:srgbClr>
            </a:outerShdw>
          </a:effectLst>
        </p:spPr>
        <p:txBody>
          <a:bodyPr>
            <a:normAutofit fontScale="90000"/>
          </a:bodyPr>
          <a:lstStyle/>
          <a:p>
            <a:r>
              <a:rPr lang="ja-JP" altLang="en-US" sz="3300" dirty="0" smtClean="0">
                <a:solidFill>
                  <a:srgbClr val="FFFFFF"/>
                </a:solidFill>
              </a:rPr>
              <a:t>保護膜劣化　加速試験（酸素系漂白剤）</a:t>
            </a:r>
            <a:r>
              <a:rPr lang="en-US" altLang="ja-JP" sz="3300" dirty="0" smtClean="0">
                <a:solidFill>
                  <a:srgbClr val="FFFFFF"/>
                </a:solidFill>
              </a:rPr>
              <a:t/>
            </a:r>
            <a:br>
              <a:rPr lang="en-US" altLang="ja-JP" sz="3300" dirty="0" smtClean="0">
                <a:solidFill>
                  <a:srgbClr val="FFFFFF"/>
                </a:solidFill>
              </a:rPr>
            </a:br>
            <a:r>
              <a:rPr lang="ja-JP" altLang="en-US" sz="3300" dirty="0" smtClean="0">
                <a:solidFill>
                  <a:srgbClr val="FFFFFF"/>
                </a:solidFill>
              </a:rPr>
              <a:t>反射率劣化のメカニズムを</a:t>
            </a:r>
            <a:r>
              <a:rPr lang="ja-JP" altLang="en-US" sz="3300" dirty="0" smtClean="0">
                <a:solidFill>
                  <a:srgbClr val="FFFFFF"/>
                </a:solidFill>
              </a:rPr>
              <a:t>探る</a:t>
            </a:r>
            <a:r>
              <a:rPr lang="en-US" altLang="ja-JP" sz="3300" dirty="0" smtClean="0">
                <a:solidFill>
                  <a:srgbClr val="FFFFFF"/>
                </a:solidFill>
              </a:rPr>
              <a:t>(</a:t>
            </a:r>
            <a:r>
              <a:rPr lang="ja-JP" altLang="en-US" sz="3300" dirty="0" smtClean="0">
                <a:solidFill>
                  <a:srgbClr val="FFFFFF"/>
                </a:solidFill>
              </a:rPr>
              <a:t>甲南大、茨城、近大）</a:t>
            </a:r>
            <a:endParaRPr lang="ja-JP" altLang="en-US" sz="3300" dirty="0">
              <a:solidFill>
                <a:srgbClr val="FFFFFF"/>
              </a:solidFill>
            </a:endParaRPr>
          </a:p>
        </p:txBody>
      </p:sp>
      <p:grpSp>
        <p:nvGrpSpPr>
          <p:cNvPr id="2" name="図形グループ 9"/>
          <p:cNvGrpSpPr/>
          <p:nvPr/>
        </p:nvGrpSpPr>
        <p:grpSpPr>
          <a:xfrm>
            <a:off x="513996" y="1210637"/>
            <a:ext cx="4399090" cy="2346698"/>
            <a:chOff x="554604" y="1181005"/>
            <a:chExt cx="4746647" cy="2587887"/>
          </a:xfrm>
        </p:grpSpPr>
        <p:pic>
          <p:nvPicPr>
            <p:cNvPr id="6" name="Picture 2"/>
            <p:cNvPicPr>
              <a:picLocks noChangeAspect="1" noChangeArrowheads="1"/>
            </p:cNvPicPr>
            <p:nvPr/>
          </p:nvPicPr>
          <p:blipFill>
            <a:blip r:embed="rId2" cstate="print"/>
            <a:srcRect b="15804"/>
            <a:stretch>
              <a:fillRect/>
            </a:stretch>
          </p:blipFill>
          <p:spPr bwMode="auto">
            <a:xfrm>
              <a:off x="554604" y="1181005"/>
              <a:ext cx="4746647" cy="2586278"/>
            </a:xfrm>
            <a:prstGeom prst="rect">
              <a:avLst/>
            </a:prstGeom>
            <a:noFill/>
            <a:ln w="9525">
              <a:noFill/>
              <a:miter lim="800000"/>
              <a:headEnd/>
              <a:tailEnd/>
            </a:ln>
          </p:spPr>
        </p:pic>
        <p:sp>
          <p:nvSpPr>
            <p:cNvPr id="7" name="テキスト ボックス 6"/>
            <p:cNvSpPr txBox="1"/>
            <p:nvPr/>
          </p:nvSpPr>
          <p:spPr>
            <a:xfrm>
              <a:off x="3047853" y="2370661"/>
              <a:ext cx="685766" cy="322439"/>
            </a:xfrm>
            <a:prstGeom prst="rect">
              <a:avLst/>
            </a:prstGeom>
            <a:solidFill>
              <a:schemeClr val="bg1">
                <a:lumMod val="50000"/>
              </a:schemeClr>
            </a:solidFill>
            <a:ln w="28575" cmpd="sng">
              <a:solidFill>
                <a:schemeClr val="tx1"/>
              </a:solidFill>
            </a:ln>
          </p:spPr>
          <p:txBody>
            <a:bodyPr wrap="square" rtlCol="0">
              <a:spAutoFit/>
            </a:bodyPr>
            <a:lstStyle/>
            <a:p>
              <a:r>
                <a:rPr lang="en-US" altLang="ja-JP" sz="1300" dirty="0" smtClean="0"/>
                <a:t>Mirror</a:t>
              </a:r>
              <a:endParaRPr lang="ja-JP" altLang="en-US" sz="1300" dirty="0"/>
            </a:p>
          </p:txBody>
        </p:sp>
        <p:sp>
          <p:nvSpPr>
            <p:cNvPr id="8" name="テキスト ボックス 7"/>
            <p:cNvSpPr txBox="1"/>
            <p:nvPr/>
          </p:nvSpPr>
          <p:spPr>
            <a:xfrm>
              <a:off x="554604" y="1913467"/>
              <a:ext cx="867726" cy="763670"/>
            </a:xfrm>
            <a:prstGeom prst="rect">
              <a:avLst/>
            </a:prstGeom>
            <a:solidFill>
              <a:schemeClr val="bg1">
                <a:lumMod val="50000"/>
              </a:schemeClr>
            </a:solidFill>
            <a:ln w="28575" cmpd="sng">
              <a:solidFill>
                <a:schemeClr val="tx1"/>
              </a:solidFill>
            </a:ln>
          </p:spPr>
          <p:txBody>
            <a:bodyPr wrap="square" rtlCol="0">
              <a:spAutoFit/>
            </a:bodyPr>
            <a:lstStyle/>
            <a:p>
              <a:r>
                <a:rPr lang="en-US" altLang="ja-JP" sz="1300" dirty="0" smtClean="0"/>
                <a:t>Oxygen Bleach 0.01% </a:t>
              </a:r>
              <a:endParaRPr lang="ja-JP" altLang="en-US" sz="1300" dirty="0"/>
            </a:p>
          </p:txBody>
        </p:sp>
        <p:sp>
          <p:nvSpPr>
            <p:cNvPr id="9" name="テキスト ボックス 8"/>
            <p:cNvSpPr txBox="1"/>
            <p:nvPr/>
          </p:nvSpPr>
          <p:spPr>
            <a:xfrm>
              <a:off x="554604" y="3208867"/>
              <a:ext cx="867726" cy="560025"/>
            </a:xfrm>
            <a:prstGeom prst="rect">
              <a:avLst/>
            </a:prstGeom>
            <a:solidFill>
              <a:schemeClr val="bg1">
                <a:lumMod val="50000"/>
              </a:schemeClr>
            </a:solidFill>
            <a:ln w="28575" cmpd="sng">
              <a:solidFill>
                <a:schemeClr val="tx1"/>
              </a:solidFill>
            </a:ln>
          </p:spPr>
          <p:txBody>
            <a:bodyPr wrap="square" rtlCol="0">
              <a:spAutoFit/>
            </a:bodyPr>
            <a:lstStyle/>
            <a:p>
              <a:r>
                <a:rPr lang="en-US" altLang="ja-JP" sz="1300" dirty="0" smtClean="0"/>
                <a:t>Low Voltage</a:t>
              </a:r>
              <a:endParaRPr lang="ja-JP" altLang="en-US" sz="1300" dirty="0"/>
            </a:p>
          </p:txBody>
        </p:sp>
      </p:grpSp>
      <p:pic>
        <p:nvPicPr>
          <p:cNvPr id="11" name="Picture 2" descr="F:\bleach111123.gif"/>
          <p:cNvPicPr>
            <a:picLocks noChangeAspect="1" noChangeArrowheads="1"/>
          </p:cNvPicPr>
          <p:nvPr/>
        </p:nvPicPr>
        <p:blipFill>
          <a:blip r:embed="rId3" cstate="print"/>
          <a:srcRect/>
          <a:stretch>
            <a:fillRect/>
          </a:stretch>
        </p:blipFill>
        <p:spPr bwMode="auto">
          <a:xfrm>
            <a:off x="5880647" y="1302951"/>
            <a:ext cx="3644317" cy="2642859"/>
          </a:xfrm>
          <a:prstGeom prst="rect">
            <a:avLst/>
          </a:prstGeom>
          <a:noFill/>
        </p:spPr>
      </p:pic>
      <p:pic>
        <p:nvPicPr>
          <p:cNvPr id="12" name="Picture 2" descr="F:\bleach111123log.gif"/>
          <p:cNvPicPr>
            <a:picLocks noChangeAspect="1" noChangeArrowheads="1"/>
          </p:cNvPicPr>
          <p:nvPr/>
        </p:nvPicPr>
        <p:blipFill>
          <a:blip r:embed="rId4" cstate="print"/>
          <a:srcRect/>
          <a:stretch>
            <a:fillRect/>
          </a:stretch>
        </p:blipFill>
        <p:spPr bwMode="auto">
          <a:xfrm>
            <a:off x="5880647" y="4085510"/>
            <a:ext cx="3644318" cy="2695716"/>
          </a:xfrm>
          <a:prstGeom prst="rect">
            <a:avLst/>
          </a:prstGeom>
          <a:noFill/>
        </p:spPr>
      </p:pic>
      <p:sp>
        <p:nvSpPr>
          <p:cNvPr id="13" name="テキスト ボックス 12"/>
          <p:cNvSpPr txBox="1"/>
          <p:nvPr/>
        </p:nvSpPr>
        <p:spPr>
          <a:xfrm>
            <a:off x="1663414" y="1137449"/>
            <a:ext cx="1150485" cy="315641"/>
          </a:xfrm>
          <a:prstGeom prst="rect">
            <a:avLst/>
          </a:prstGeom>
          <a:noFill/>
        </p:spPr>
        <p:txBody>
          <a:bodyPr wrap="none" lIns="83988" tIns="41994" rIns="83988" bIns="41994" rtlCol="0">
            <a:spAutoFit/>
          </a:bodyPr>
          <a:lstStyle/>
          <a:p>
            <a:r>
              <a:rPr lang="en-US" altLang="ja-JP" sz="1500" dirty="0" smtClean="0"/>
              <a:t>Web camera</a:t>
            </a:r>
            <a:endParaRPr lang="ja-JP" altLang="en-US" sz="1500" dirty="0"/>
          </a:p>
        </p:txBody>
      </p:sp>
      <p:pic>
        <p:nvPicPr>
          <p:cNvPr id="14" name="Picture 3" descr="H:\jpg\live0000.jpg"/>
          <p:cNvPicPr>
            <a:picLocks noChangeAspect="1" noChangeArrowheads="1"/>
          </p:cNvPicPr>
          <p:nvPr/>
        </p:nvPicPr>
        <p:blipFill>
          <a:blip r:embed="rId5" cstate="print"/>
          <a:srcRect/>
          <a:stretch>
            <a:fillRect/>
          </a:stretch>
        </p:blipFill>
        <p:spPr bwMode="auto">
          <a:xfrm>
            <a:off x="160318" y="3708400"/>
            <a:ext cx="1967276" cy="1475457"/>
          </a:xfrm>
          <a:prstGeom prst="rect">
            <a:avLst/>
          </a:prstGeom>
          <a:noFill/>
        </p:spPr>
      </p:pic>
      <p:pic>
        <p:nvPicPr>
          <p:cNvPr id="15" name="Picture 4" descr="H:\jpg\live0360.jpg"/>
          <p:cNvPicPr>
            <a:picLocks noChangeAspect="1" noChangeArrowheads="1"/>
          </p:cNvPicPr>
          <p:nvPr/>
        </p:nvPicPr>
        <p:blipFill>
          <a:blip r:embed="rId6" cstate="print"/>
          <a:srcRect/>
          <a:stretch>
            <a:fillRect/>
          </a:stretch>
        </p:blipFill>
        <p:spPr bwMode="auto">
          <a:xfrm>
            <a:off x="2945810" y="3708400"/>
            <a:ext cx="1967276" cy="1475457"/>
          </a:xfrm>
          <a:prstGeom prst="rect">
            <a:avLst/>
          </a:prstGeom>
          <a:noFill/>
        </p:spPr>
      </p:pic>
      <p:pic>
        <p:nvPicPr>
          <p:cNvPr id="16" name="Picture 5" descr="H:\jpg\live1080.jpg"/>
          <p:cNvPicPr>
            <a:picLocks noChangeAspect="1" noChangeArrowheads="1"/>
          </p:cNvPicPr>
          <p:nvPr/>
        </p:nvPicPr>
        <p:blipFill>
          <a:blip r:embed="rId7" cstate="print"/>
          <a:srcRect/>
          <a:stretch>
            <a:fillRect/>
          </a:stretch>
        </p:blipFill>
        <p:spPr bwMode="auto">
          <a:xfrm>
            <a:off x="160318" y="5302729"/>
            <a:ext cx="1971330" cy="1478497"/>
          </a:xfrm>
          <a:prstGeom prst="rect">
            <a:avLst/>
          </a:prstGeom>
          <a:noFill/>
        </p:spPr>
      </p:pic>
      <p:pic>
        <p:nvPicPr>
          <p:cNvPr id="17" name="Picture 6" descr="H:\jpg\live1552.jpg"/>
          <p:cNvPicPr>
            <a:picLocks noChangeAspect="1" noChangeArrowheads="1"/>
          </p:cNvPicPr>
          <p:nvPr/>
        </p:nvPicPr>
        <p:blipFill>
          <a:blip r:embed="rId8" cstate="print"/>
          <a:srcRect/>
          <a:stretch>
            <a:fillRect/>
          </a:stretch>
        </p:blipFill>
        <p:spPr bwMode="auto">
          <a:xfrm>
            <a:off x="2955472" y="5313015"/>
            <a:ext cx="1957614" cy="1468211"/>
          </a:xfrm>
          <a:prstGeom prst="rect">
            <a:avLst/>
          </a:prstGeom>
          <a:noFill/>
        </p:spPr>
      </p:pic>
      <p:sp>
        <p:nvSpPr>
          <p:cNvPr id="18" name="テキスト ボックス 17"/>
          <p:cNvSpPr txBox="1"/>
          <p:nvPr/>
        </p:nvSpPr>
        <p:spPr>
          <a:xfrm>
            <a:off x="1622327" y="3716178"/>
            <a:ext cx="505267" cy="369332"/>
          </a:xfrm>
          <a:prstGeom prst="rect">
            <a:avLst/>
          </a:prstGeom>
          <a:noFill/>
        </p:spPr>
        <p:txBody>
          <a:bodyPr wrap="none" rtlCol="0">
            <a:spAutoFit/>
          </a:bodyPr>
          <a:lstStyle/>
          <a:p>
            <a:r>
              <a:rPr kumimoji="1" lang="en-US" altLang="ja-JP" dirty="0" smtClean="0">
                <a:solidFill>
                  <a:srgbClr val="FFFFFF"/>
                </a:solidFill>
              </a:rPr>
              <a:t>0hr</a:t>
            </a:r>
            <a:endParaRPr kumimoji="1" lang="ja-JP" altLang="en-US" dirty="0">
              <a:solidFill>
                <a:srgbClr val="FFFFFF"/>
              </a:solidFill>
            </a:endParaRPr>
          </a:p>
        </p:txBody>
      </p:sp>
      <p:sp>
        <p:nvSpPr>
          <p:cNvPr id="19" name="テキスト ボックス 18"/>
          <p:cNvSpPr txBox="1"/>
          <p:nvPr/>
        </p:nvSpPr>
        <p:spPr>
          <a:xfrm>
            <a:off x="4234407" y="3716178"/>
            <a:ext cx="678679" cy="369332"/>
          </a:xfrm>
          <a:prstGeom prst="rect">
            <a:avLst/>
          </a:prstGeom>
          <a:noFill/>
        </p:spPr>
        <p:txBody>
          <a:bodyPr wrap="none" rtlCol="0">
            <a:spAutoFit/>
          </a:bodyPr>
          <a:lstStyle/>
          <a:p>
            <a:r>
              <a:rPr kumimoji="1" lang="en-US" altLang="ja-JP" dirty="0" smtClean="0">
                <a:solidFill>
                  <a:srgbClr val="FFFFFF"/>
                </a:solidFill>
              </a:rPr>
              <a:t>0.5hr</a:t>
            </a:r>
            <a:endParaRPr kumimoji="1" lang="ja-JP" altLang="en-US" dirty="0">
              <a:solidFill>
                <a:srgbClr val="FFFFFF"/>
              </a:solidFill>
            </a:endParaRPr>
          </a:p>
        </p:txBody>
      </p:sp>
      <p:sp>
        <p:nvSpPr>
          <p:cNvPr id="20" name="テキスト ボックス 19"/>
          <p:cNvSpPr txBox="1"/>
          <p:nvPr/>
        </p:nvSpPr>
        <p:spPr>
          <a:xfrm>
            <a:off x="1452969" y="5313015"/>
            <a:ext cx="678679" cy="369332"/>
          </a:xfrm>
          <a:prstGeom prst="rect">
            <a:avLst/>
          </a:prstGeom>
          <a:noFill/>
        </p:spPr>
        <p:txBody>
          <a:bodyPr wrap="none" rtlCol="0">
            <a:spAutoFit/>
          </a:bodyPr>
          <a:lstStyle/>
          <a:p>
            <a:r>
              <a:rPr lang="en-US" altLang="ja-JP" dirty="0" smtClean="0">
                <a:solidFill>
                  <a:srgbClr val="FFFFFF"/>
                </a:solidFill>
              </a:rPr>
              <a:t>1</a:t>
            </a:r>
            <a:r>
              <a:rPr kumimoji="1" lang="en-US" altLang="ja-JP" dirty="0" smtClean="0">
                <a:solidFill>
                  <a:srgbClr val="FFFFFF"/>
                </a:solidFill>
              </a:rPr>
              <a:t>.5hr</a:t>
            </a:r>
            <a:endParaRPr kumimoji="1" lang="ja-JP" altLang="en-US" dirty="0">
              <a:solidFill>
                <a:srgbClr val="FFFFFF"/>
              </a:solidFill>
            </a:endParaRPr>
          </a:p>
        </p:txBody>
      </p:sp>
      <p:sp>
        <p:nvSpPr>
          <p:cNvPr id="21" name="テキスト ボックス 20"/>
          <p:cNvSpPr txBox="1"/>
          <p:nvPr/>
        </p:nvSpPr>
        <p:spPr>
          <a:xfrm>
            <a:off x="4234407" y="5313015"/>
            <a:ext cx="678679" cy="369332"/>
          </a:xfrm>
          <a:prstGeom prst="rect">
            <a:avLst/>
          </a:prstGeom>
          <a:noFill/>
        </p:spPr>
        <p:txBody>
          <a:bodyPr wrap="none" rtlCol="0">
            <a:spAutoFit/>
          </a:bodyPr>
          <a:lstStyle/>
          <a:p>
            <a:r>
              <a:rPr lang="en-US" altLang="ja-JP" dirty="0" smtClean="0">
                <a:solidFill>
                  <a:srgbClr val="FFFFFF"/>
                </a:solidFill>
              </a:rPr>
              <a:t>2</a:t>
            </a:r>
            <a:r>
              <a:rPr kumimoji="1" lang="en-US" altLang="ja-JP" dirty="0" smtClean="0">
                <a:solidFill>
                  <a:srgbClr val="FFFFFF"/>
                </a:solidFill>
              </a:rPr>
              <a:t>.0hr</a:t>
            </a:r>
            <a:endParaRPr kumimoji="1" lang="ja-JP" altLang="en-US" dirty="0">
              <a:solidFill>
                <a:srgbClr val="FFFFFF"/>
              </a:solidFill>
            </a:endParaRPr>
          </a:p>
        </p:txBody>
      </p:sp>
      <p:sp>
        <p:nvSpPr>
          <p:cNvPr id="22" name="テキスト ボックス 21"/>
          <p:cNvSpPr txBox="1"/>
          <p:nvPr/>
        </p:nvSpPr>
        <p:spPr>
          <a:xfrm>
            <a:off x="6451600" y="4292600"/>
            <a:ext cx="2248632" cy="369332"/>
          </a:xfrm>
          <a:prstGeom prst="rect">
            <a:avLst/>
          </a:prstGeom>
          <a:noFill/>
        </p:spPr>
        <p:txBody>
          <a:bodyPr wrap="none" rtlCol="0">
            <a:spAutoFit/>
          </a:bodyPr>
          <a:lstStyle/>
          <a:p>
            <a:r>
              <a:rPr kumimoji="1" lang="ja-JP" altLang="en-US" dirty="0" smtClean="0"/>
              <a:t>指数関数的に</a:t>
            </a:r>
            <a:r>
              <a:rPr lang="ja-JP" altLang="en-US" dirty="0" smtClean="0"/>
              <a:t>成長？</a:t>
            </a:r>
            <a:endParaRPr kumimoji="1" lang="ja-JP" alt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tx2"/>
          </a:solidFill>
          <a:effectLst>
            <a:outerShdw blurRad="50800" dist="38100" dir="2700000">
              <a:srgbClr val="000000">
                <a:alpha val="43000"/>
              </a:srgbClr>
            </a:outerShdw>
          </a:effectLst>
        </p:spPr>
        <p:txBody>
          <a:bodyPr/>
          <a:lstStyle/>
          <a:p>
            <a:r>
              <a:rPr lang="en-US" altLang="ja-JP" dirty="0" smtClean="0">
                <a:solidFill>
                  <a:schemeClr val="bg1"/>
                </a:solidFill>
                <a:effectLst>
                  <a:outerShdw blurRad="50800" dist="38100" dir="2700000">
                    <a:srgbClr val="000000">
                      <a:alpha val="43000"/>
                    </a:srgbClr>
                  </a:outerShdw>
                </a:effectLst>
              </a:rPr>
              <a:t>CTA LST Mirror </a:t>
            </a:r>
            <a:r>
              <a:rPr lang="ja-JP" altLang="en-US" dirty="0" smtClean="0">
                <a:solidFill>
                  <a:schemeClr val="bg1"/>
                </a:solidFill>
                <a:effectLst>
                  <a:outerShdw blurRad="50800" dist="38100" dir="2700000">
                    <a:srgbClr val="000000">
                      <a:alpha val="43000"/>
                    </a:srgbClr>
                  </a:outerShdw>
                </a:effectLst>
              </a:rPr>
              <a:t>の開発状況</a:t>
            </a:r>
            <a:endParaRPr lang="ja-JP" altLang="en-US" dirty="0">
              <a:solidFill>
                <a:schemeClr val="bg1"/>
              </a:solidFill>
              <a:effectLst>
                <a:outerShdw blurRad="50800" dist="38100" dir="2700000">
                  <a:srgbClr val="000000">
                    <a:alpha val="43000"/>
                  </a:srgbClr>
                </a:outerShdw>
              </a:effectLst>
            </a:endParaRPr>
          </a:p>
        </p:txBody>
      </p:sp>
      <p:sp>
        <p:nvSpPr>
          <p:cNvPr id="3" name="コンテンツ プレースホルダ 2"/>
          <p:cNvSpPr>
            <a:spLocks noGrp="1"/>
          </p:cNvSpPr>
          <p:nvPr>
            <p:ph idx="1"/>
          </p:nvPr>
        </p:nvSpPr>
        <p:spPr/>
        <p:txBody>
          <a:bodyPr>
            <a:normAutofit fontScale="62500" lnSpcReduction="20000"/>
          </a:bodyPr>
          <a:lstStyle/>
          <a:p>
            <a:r>
              <a:rPr lang="ja-JP" altLang="en-US" dirty="0" smtClean="0"/>
              <a:t>成果と現状</a:t>
            </a:r>
            <a:endParaRPr lang="en-US" altLang="ja-JP" dirty="0" smtClean="0"/>
          </a:p>
          <a:p>
            <a:pPr lvl="1"/>
            <a:r>
              <a:rPr lang="en-US" altLang="ja-JP" dirty="0" smtClean="0"/>
              <a:t>CTA LST mirror </a:t>
            </a:r>
            <a:r>
              <a:rPr lang="ja-JP" altLang="en-US" dirty="0" smtClean="0"/>
              <a:t>のプロトタイプを</a:t>
            </a:r>
            <a:r>
              <a:rPr lang="en-US" altLang="ja-JP" dirty="0" smtClean="0"/>
              <a:t>CTA Consortium </a:t>
            </a:r>
            <a:r>
              <a:rPr lang="ja-JP" altLang="en-US" dirty="0" smtClean="0"/>
              <a:t>で最初に行う</a:t>
            </a:r>
            <a:endParaRPr lang="en-US" altLang="ja-JP" dirty="0" smtClean="0"/>
          </a:p>
          <a:p>
            <a:pPr lvl="1"/>
            <a:r>
              <a:rPr lang="ja-JP" altLang="en-US" dirty="0" smtClean="0"/>
              <a:t>スパッタリングにより多層膜コートを</a:t>
            </a:r>
            <a:r>
              <a:rPr lang="en-US" altLang="ja-JP" dirty="0" smtClean="0"/>
              <a:t>1.5m </a:t>
            </a:r>
            <a:r>
              <a:rPr lang="ja-JP" altLang="en-US" dirty="0" smtClean="0"/>
              <a:t>サイズの鏡に行うことを実現</a:t>
            </a:r>
            <a:r>
              <a:rPr lang="en-US" altLang="ja-JP" dirty="0" smtClean="0"/>
              <a:t> </a:t>
            </a:r>
            <a:r>
              <a:rPr lang="ja-JP" altLang="en-US" dirty="0" smtClean="0">
                <a:sym typeface="Wingdings"/>
              </a:rPr>
              <a:t></a:t>
            </a:r>
            <a:r>
              <a:rPr lang="en-US" altLang="ja-JP" dirty="0" smtClean="0">
                <a:sym typeface="Wingdings"/>
              </a:rPr>
              <a:t> </a:t>
            </a:r>
            <a:r>
              <a:rPr lang="ja-JP" altLang="en-US" dirty="0" smtClean="0">
                <a:sym typeface="Wingdings"/>
              </a:rPr>
              <a:t>高反射率、長寿命</a:t>
            </a:r>
            <a:endParaRPr lang="en-US" altLang="ja-JP" dirty="0" smtClean="0">
              <a:sym typeface="Wingdings"/>
            </a:endParaRPr>
          </a:p>
          <a:p>
            <a:pPr lvl="1"/>
            <a:r>
              <a:rPr lang="ja-JP" altLang="en-US" dirty="0" smtClean="0">
                <a:sym typeface="Wingdings"/>
              </a:rPr>
              <a:t>加速試験によりスパッタリング多層膜のコートの寿命を調査中</a:t>
            </a:r>
            <a:endParaRPr lang="en-US" altLang="ja-JP" dirty="0" smtClean="0">
              <a:sym typeface="Wingdings"/>
            </a:endParaRPr>
          </a:p>
          <a:p>
            <a:pPr lvl="1"/>
            <a:r>
              <a:rPr lang="en-US" altLang="ja-JP" dirty="0" smtClean="0">
                <a:sym typeface="Wingdings"/>
              </a:rPr>
              <a:t>CTA MST mirror </a:t>
            </a:r>
            <a:r>
              <a:rPr lang="ja-JP" altLang="en-US" dirty="0" smtClean="0">
                <a:sym typeface="Wingdings"/>
              </a:rPr>
              <a:t>のプロトタイプも開始し、</a:t>
            </a:r>
            <a:r>
              <a:rPr lang="en-US" altLang="ja-JP" dirty="0" smtClean="0">
                <a:sym typeface="Wingdings"/>
              </a:rPr>
              <a:t>Italy, France </a:t>
            </a:r>
            <a:r>
              <a:rPr lang="ja-JP" altLang="en-US" dirty="0" smtClean="0">
                <a:sym typeface="Wingdings"/>
              </a:rPr>
              <a:t>との開発競争に入る</a:t>
            </a:r>
            <a:endParaRPr lang="en-US" altLang="ja-JP" dirty="0" smtClean="0">
              <a:sym typeface="Wingdings"/>
            </a:endParaRPr>
          </a:p>
          <a:p>
            <a:pPr lvl="1"/>
            <a:endParaRPr lang="en-US" altLang="ja-JP" dirty="0" smtClean="0">
              <a:sym typeface="Wingdings"/>
            </a:endParaRPr>
          </a:p>
          <a:p>
            <a:pPr lvl="1"/>
            <a:r>
              <a:rPr lang="en-US" altLang="ja-JP" dirty="0" smtClean="0">
                <a:sym typeface="Wingdings"/>
              </a:rPr>
              <a:t>PMD (Phase Measure </a:t>
            </a:r>
            <a:r>
              <a:rPr lang="en-US" altLang="ja-JP" dirty="0" err="1" smtClean="0">
                <a:sym typeface="Wingdings"/>
              </a:rPr>
              <a:t>Deflectometry</a:t>
            </a:r>
            <a:r>
              <a:rPr lang="en-US" altLang="ja-JP" dirty="0" smtClean="0">
                <a:sym typeface="Wingdings"/>
              </a:rPr>
              <a:t>) </a:t>
            </a:r>
            <a:r>
              <a:rPr lang="ja-JP" altLang="en-US" dirty="0" smtClean="0">
                <a:sym typeface="Wingdings"/>
              </a:rPr>
              <a:t>法による鏡表面測定装置</a:t>
            </a:r>
            <a:r>
              <a:rPr lang="en-US" altLang="ja-JP" dirty="0" smtClean="0">
                <a:sym typeface="Wingdings"/>
              </a:rPr>
              <a:t>(1μ</a:t>
            </a:r>
            <a:r>
              <a:rPr lang="ja-JP" altLang="en-US" dirty="0" smtClean="0">
                <a:sym typeface="Wingdings"/>
              </a:rPr>
              <a:t>ｍ精度</a:t>
            </a:r>
            <a:r>
              <a:rPr lang="en-US" altLang="ja-JP" dirty="0" smtClean="0">
                <a:sym typeface="Wingdings"/>
              </a:rPr>
              <a:t>)</a:t>
            </a:r>
            <a:r>
              <a:rPr lang="ja-JP" altLang="en-US" dirty="0" smtClean="0">
                <a:sym typeface="Wingdings"/>
              </a:rPr>
              <a:t>をドイツ</a:t>
            </a:r>
            <a:r>
              <a:rPr lang="en-US" altLang="ja-JP" dirty="0" smtClean="0">
                <a:sym typeface="Wingdings"/>
              </a:rPr>
              <a:t> Erlangen</a:t>
            </a:r>
            <a:r>
              <a:rPr lang="ja-JP" altLang="en-US" dirty="0" smtClean="0">
                <a:sym typeface="Wingdings"/>
              </a:rPr>
              <a:t>大学</a:t>
            </a:r>
            <a:r>
              <a:rPr lang="en-US" altLang="ja-JP" dirty="0" smtClean="0">
                <a:sym typeface="Wingdings"/>
              </a:rPr>
              <a:t>, MPI Munich </a:t>
            </a:r>
            <a:r>
              <a:rPr lang="ja-JP" altLang="en-US" dirty="0" smtClean="0">
                <a:sym typeface="Wingdings"/>
              </a:rPr>
              <a:t>との共同で製作し宇宙線研に設置する予定</a:t>
            </a:r>
            <a:endParaRPr lang="en-US" altLang="ja-JP" dirty="0" smtClean="0">
              <a:sym typeface="Wingdings"/>
            </a:endParaRPr>
          </a:p>
          <a:p>
            <a:pPr lvl="1"/>
            <a:endParaRPr lang="en-US" altLang="ja-JP" dirty="0" smtClean="0">
              <a:sym typeface="Wingdings"/>
            </a:endParaRPr>
          </a:p>
          <a:p>
            <a:r>
              <a:rPr lang="ja-JP" altLang="en-US" dirty="0" smtClean="0">
                <a:sym typeface="Wingdings"/>
              </a:rPr>
              <a:t>展望</a:t>
            </a:r>
            <a:endParaRPr lang="en-US" altLang="ja-JP" dirty="0" smtClean="0">
              <a:sym typeface="Wingdings"/>
            </a:endParaRPr>
          </a:p>
          <a:p>
            <a:pPr lvl="1"/>
            <a:r>
              <a:rPr lang="en-US" altLang="ja-JP" dirty="0" smtClean="0">
                <a:sym typeface="Wingdings"/>
              </a:rPr>
              <a:t>2012</a:t>
            </a:r>
            <a:r>
              <a:rPr lang="ja-JP" altLang="en-US" dirty="0" smtClean="0">
                <a:sym typeface="Wingdings"/>
              </a:rPr>
              <a:t>年度：</a:t>
            </a:r>
            <a:r>
              <a:rPr lang="en-US" altLang="ja-JP" dirty="0" smtClean="0">
                <a:sym typeface="Wingdings"/>
              </a:rPr>
              <a:t>LST Mirror 10</a:t>
            </a:r>
            <a:r>
              <a:rPr lang="ja-JP" altLang="en-US" dirty="0" smtClean="0">
                <a:sym typeface="Wingdings"/>
              </a:rPr>
              <a:t>枚、</a:t>
            </a:r>
            <a:r>
              <a:rPr lang="en-US" altLang="ja-JP" dirty="0" smtClean="0">
                <a:sym typeface="Wingdings"/>
              </a:rPr>
              <a:t>MST Mirror 10</a:t>
            </a:r>
            <a:r>
              <a:rPr lang="ja-JP" altLang="en-US" dirty="0" smtClean="0">
                <a:sym typeface="Wingdings"/>
              </a:rPr>
              <a:t>枚の連続した製造を予定。</a:t>
            </a:r>
            <a:endParaRPr lang="en-US" altLang="ja-JP" dirty="0" smtClean="0">
              <a:sym typeface="Wingdings"/>
            </a:endParaRPr>
          </a:p>
          <a:p>
            <a:pPr lvl="1"/>
            <a:r>
              <a:rPr lang="en-US" altLang="ja-JP" dirty="0" smtClean="0">
                <a:sym typeface="Wingdings"/>
              </a:rPr>
              <a:t>LST Mirror </a:t>
            </a:r>
            <a:r>
              <a:rPr lang="ja-JP" altLang="en-US" dirty="0" smtClean="0">
                <a:sym typeface="Wingdings"/>
              </a:rPr>
              <a:t>に関しては</a:t>
            </a:r>
            <a:r>
              <a:rPr lang="en-US" altLang="ja-JP" dirty="0" smtClean="0">
                <a:sym typeface="Wingdings"/>
              </a:rPr>
              <a:t>CTA Consortium </a:t>
            </a:r>
            <a:r>
              <a:rPr lang="ja-JP" altLang="en-US" dirty="0" smtClean="0">
                <a:sym typeface="Wingdings"/>
              </a:rPr>
              <a:t>においてスタンダードとしていく。</a:t>
            </a:r>
            <a:endParaRPr lang="en-US" altLang="ja-JP" dirty="0" smtClean="0">
              <a:sym typeface="Wingdings"/>
            </a:endParaRPr>
          </a:p>
          <a:p>
            <a:pPr lvl="1"/>
            <a:endParaRPr lang="en-US" altLang="ja-JP" dirty="0" smtClean="0">
              <a:sym typeface="Wingdings"/>
            </a:endParaRPr>
          </a:p>
          <a:p>
            <a:pPr lvl="1"/>
            <a:r>
              <a:rPr lang="en-US" altLang="ja-JP" dirty="0" smtClean="0">
                <a:sym typeface="Wingdings"/>
              </a:rPr>
              <a:t>2012-2015: </a:t>
            </a:r>
            <a:r>
              <a:rPr lang="ja-JP" altLang="en-US" dirty="0" smtClean="0">
                <a:sym typeface="Wingdings"/>
              </a:rPr>
              <a:t>大型科研費により</a:t>
            </a:r>
            <a:r>
              <a:rPr lang="en-US" altLang="ja-JP" dirty="0" smtClean="0">
                <a:sym typeface="Wingdings"/>
              </a:rPr>
              <a:t> LST 1</a:t>
            </a:r>
            <a:r>
              <a:rPr lang="ja-JP" altLang="en-US" dirty="0" smtClean="0">
                <a:sym typeface="Wingdings"/>
              </a:rPr>
              <a:t>台分の</a:t>
            </a:r>
            <a:r>
              <a:rPr lang="en-US" altLang="ja-JP" dirty="0" smtClean="0">
                <a:sym typeface="Wingdings"/>
              </a:rPr>
              <a:t>Mirror (200 </a:t>
            </a:r>
            <a:r>
              <a:rPr lang="ja-JP" altLang="en-US" dirty="0" smtClean="0">
                <a:sym typeface="Wingdings"/>
              </a:rPr>
              <a:t>枚</a:t>
            </a:r>
            <a:r>
              <a:rPr lang="en-US" altLang="ja-JP" dirty="0" smtClean="0">
                <a:sym typeface="Wingdings"/>
              </a:rPr>
              <a:t>)</a:t>
            </a:r>
            <a:r>
              <a:rPr lang="ja-JP" altLang="en-US" dirty="0" smtClean="0">
                <a:sym typeface="Wingdings"/>
              </a:rPr>
              <a:t>を製作し、日本グループの貢献としたい</a:t>
            </a:r>
            <a:endParaRPr lang="en-US" altLang="ja-JP" dirty="0" smtClean="0">
              <a:sym typeface="Wingdings"/>
            </a:endParaRPr>
          </a:p>
          <a:p>
            <a:pPr lvl="1"/>
            <a:endParaRPr lang="en-US" altLang="ja-JP" dirty="0" smtClean="0">
              <a:sym typeface="Wingdings"/>
            </a:endParaRPr>
          </a:p>
          <a:p>
            <a:pPr lvl="1"/>
            <a:endParaRPr lang="en-US" altLang="ja-JP" dirty="0" smtClean="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535023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6" descr="C:\Users\kubo\Desktop\2011_Madrid_Presen\Photo\DRSv.3\20111124\drsv3_1.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76300" y="1360488"/>
            <a:ext cx="8267700" cy="54975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5" name="直線矢印コネクタ 4"/>
          <p:cNvCxnSpPr/>
          <p:nvPr/>
        </p:nvCxnSpPr>
        <p:spPr>
          <a:xfrm>
            <a:off x="1619250" y="4149725"/>
            <a:ext cx="6408738" cy="2374900"/>
          </a:xfrm>
          <a:prstGeom prst="straightConnector1">
            <a:avLst/>
          </a:prstGeom>
          <a:ln w="254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12"/>
          <p:cNvSpPr txBox="1">
            <a:spLocks noChangeArrowheads="1"/>
          </p:cNvSpPr>
          <p:nvPr/>
        </p:nvSpPr>
        <p:spPr bwMode="auto">
          <a:xfrm rot="1272659">
            <a:off x="3752850" y="5146675"/>
            <a:ext cx="811213"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a:solidFill>
                  <a:srgbClr val="0000FF"/>
                </a:solidFill>
              </a:rPr>
              <a:t>48cm</a:t>
            </a:r>
            <a:endParaRPr lang="ja-JP" altLang="en-US" sz="2000">
              <a:solidFill>
                <a:srgbClr val="0000FF"/>
              </a:solidFill>
            </a:endParaRPr>
          </a:p>
        </p:txBody>
      </p:sp>
      <p:sp>
        <p:nvSpPr>
          <p:cNvPr id="7" name="テキスト ボックス 16"/>
          <p:cNvSpPr txBox="1">
            <a:spLocks noChangeArrowheads="1"/>
          </p:cNvSpPr>
          <p:nvPr/>
        </p:nvSpPr>
        <p:spPr bwMode="auto">
          <a:xfrm>
            <a:off x="6312171" y="1688905"/>
            <a:ext cx="2323072" cy="138499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800" b="1" dirty="0" smtClean="0">
                <a:solidFill>
                  <a:srgbClr val="0000FF"/>
                </a:solidFill>
              </a:rPr>
              <a:t>コッククロフト・</a:t>
            </a:r>
            <a:endParaRPr lang="en-US" altLang="ja-JP" sz="2800" b="1" dirty="0" smtClean="0">
              <a:solidFill>
                <a:srgbClr val="0000FF"/>
              </a:solidFill>
            </a:endParaRPr>
          </a:p>
          <a:p>
            <a:pPr eaLnBrk="1" hangingPunct="1"/>
            <a:r>
              <a:rPr lang="ja-JP" altLang="en-US" sz="2800" b="1" dirty="0" smtClean="0">
                <a:solidFill>
                  <a:srgbClr val="0000FF"/>
                </a:solidFill>
              </a:rPr>
              <a:t>ウォルトン型</a:t>
            </a:r>
            <a:endParaRPr lang="en-US" altLang="ja-JP" sz="2800" b="1" dirty="0" smtClean="0">
              <a:solidFill>
                <a:srgbClr val="0000FF"/>
              </a:solidFill>
            </a:endParaRPr>
          </a:p>
          <a:p>
            <a:pPr eaLnBrk="1" hangingPunct="1"/>
            <a:r>
              <a:rPr lang="ja-JP" altLang="en-US" sz="2800" b="1" dirty="0" smtClean="0">
                <a:solidFill>
                  <a:srgbClr val="0000FF"/>
                </a:solidFill>
              </a:rPr>
              <a:t>高圧</a:t>
            </a:r>
            <a:endParaRPr lang="ja-JP" altLang="en-US" sz="2800" b="1" dirty="0">
              <a:solidFill>
                <a:srgbClr val="0000FF"/>
              </a:solidFill>
            </a:endParaRPr>
          </a:p>
        </p:txBody>
      </p:sp>
      <p:sp>
        <p:nvSpPr>
          <p:cNvPr id="8" name="テキスト ボックス 17"/>
          <p:cNvSpPr txBox="1">
            <a:spLocks noChangeArrowheads="1"/>
          </p:cNvSpPr>
          <p:nvPr/>
        </p:nvSpPr>
        <p:spPr bwMode="auto">
          <a:xfrm>
            <a:off x="4847955" y="1751079"/>
            <a:ext cx="1162498" cy="95410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800" b="1" dirty="0" smtClean="0">
                <a:solidFill>
                  <a:srgbClr val="0000FF"/>
                </a:solidFill>
              </a:rPr>
              <a:t>スロー</a:t>
            </a:r>
            <a:endParaRPr lang="en-US" altLang="ja-JP" sz="2800" b="1" dirty="0" smtClean="0">
              <a:solidFill>
                <a:srgbClr val="0000FF"/>
              </a:solidFill>
            </a:endParaRPr>
          </a:p>
          <a:p>
            <a:pPr eaLnBrk="1" hangingPunct="1"/>
            <a:r>
              <a:rPr lang="ja-JP" altLang="en-US" sz="2800" b="1" dirty="0" smtClean="0">
                <a:solidFill>
                  <a:srgbClr val="0000FF"/>
                </a:solidFill>
              </a:rPr>
              <a:t>制御</a:t>
            </a:r>
            <a:r>
              <a:rPr lang="en-US" altLang="ja-JP" sz="2800" b="1" dirty="0" smtClean="0">
                <a:solidFill>
                  <a:srgbClr val="0000FF"/>
                </a:solidFill>
              </a:rPr>
              <a:t> </a:t>
            </a:r>
            <a:endParaRPr lang="en-US" altLang="ja-JP" sz="2800" b="1" dirty="0">
              <a:solidFill>
                <a:srgbClr val="0000FF"/>
              </a:solidFill>
            </a:endParaRPr>
          </a:p>
        </p:txBody>
      </p:sp>
      <p:sp>
        <p:nvSpPr>
          <p:cNvPr id="9" name="テキスト ボックス 18"/>
          <p:cNvSpPr txBox="1">
            <a:spLocks noChangeArrowheads="1"/>
          </p:cNvSpPr>
          <p:nvPr/>
        </p:nvSpPr>
        <p:spPr bwMode="auto">
          <a:xfrm rot="867331">
            <a:off x="2834711" y="1347866"/>
            <a:ext cx="2217274" cy="120032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400" b="1" dirty="0" smtClean="0"/>
              <a:t>トリガー生成</a:t>
            </a:r>
            <a:endParaRPr lang="en-US" altLang="ja-JP" sz="2400" b="1" dirty="0"/>
          </a:p>
          <a:p>
            <a:pPr eaLnBrk="1" hangingPunct="1"/>
            <a:r>
              <a:rPr lang="en-US" altLang="ja-JP" sz="2400" b="1" dirty="0" smtClean="0"/>
              <a:t>+GHz</a:t>
            </a:r>
            <a:r>
              <a:rPr lang="ja-JP" altLang="en-US" sz="2400" b="1" dirty="0" smtClean="0"/>
              <a:t>高速波形</a:t>
            </a:r>
            <a:endParaRPr lang="en-US" altLang="ja-JP" sz="2400" b="1" dirty="0" smtClean="0"/>
          </a:p>
          <a:p>
            <a:pPr eaLnBrk="1" hangingPunct="1"/>
            <a:r>
              <a:rPr lang="ja-JP" altLang="en-US" sz="2400" b="1" dirty="0" smtClean="0"/>
              <a:t>読み出し回路</a:t>
            </a:r>
            <a:endParaRPr lang="ja-JP" altLang="en-US" sz="2400" b="1" dirty="0"/>
          </a:p>
        </p:txBody>
      </p:sp>
      <p:sp>
        <p:nvSpPr>
          <p:cNvPr id="10" name="下矢印 9"/>
          <p:cNvSpPr/>
          <p:nvPr/>
        </p:nvSpPr>
        <p:spPr>
          <a:xfrm>
            <a:off x="6588125" y="2997200"/>
            <a:ext cx="431800" cy="431800"/>
          </a:xfrm>
          <a:prstGeom prst="down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下矢印 10"/>
          <p:cNvSpPr/>
          <p:nvPr/>
        </p:nvSpPr>
        <p:spPr>
          <a:xfrm rot="20089276">
            <a:off x="5364210" y="2665539"/>
            <a:ext cx="306965" cy="703903"/>
          </a:xfrm>
          <a:prstGeom prst="down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テキスト ボックス 16"/>
          <p:cNvSpPr txBox="1">
            <a:spLocks noChangeArrowheads="1"/>
          </p:cNvSpPr>
          <p:nvPr/>
        </p:nvSpPr>
        <p:spPr bwMode="auto">
          <a:xfrm>
            <a:off x="7451725" y="2910766"/>
            <a:ext cx="1603324" cy="5232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800" b="1" dirty="0" smtClean="0">
                <a:solidFill>
                  <a:srgbClr val="0000FF"/>
                </a:solidFill>
              </a:rPr>
              <a:t>PMT 7</a:t>
            </a:r>
            <a:r>
              <a:rPr lang="ja-JP" altLang="en-US" sz="2800" b="1" dirty="0" smtClean="0">
                <a:solidFill>
                  <a:srgbClr val="0000FF"/>
                </a:solidFill>
              </a:rPr>
              <a:t>本</a:t>
            </a:r>
            <a:endParaRPr lang="ja-JP" altLang="en-US" sz="2800" b="1" dirty="0">
              <a:solidFill>
                <a:srgbClr val="0000FF"/>
              </a:solidFill>
            </a:endParaRPr>
          </a:p>
        </p:txBody>
      </p:sp>
      <p:sp>
        <p:nvSpPr>
          <p:cNvPr id="13" name="下矢印 12"/>
          <p:cNvSpPr/>
          <p:nvPr/>
        </p:nvSpPr>
        <p:spPr>
          <a:xfrm>
            <a:off x="7812088" y="3357563"/>
            <a:ext cx="431800" cy="358775"/>
          </a:xfrm>
          <a:prstGeom prst="down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 name="右中かっこ 13"/>
          <p:cNvSpPr/>
          <p:nvPr/>
        </p:nvSpPr>
        <p:spPr>
          <a:xfrm rot="17079156">
            <a:off x="3729037" y="628161"/>
            <a:ext cx="428625" cy="3797300"/>
          </a:xfrm>
          <a:prstGeom prst="rightBrace">
            <a:avLst>
              <a:gd name="adj1" fmla="val 8333"/>
              <a:gd name="adj2" fmla="val 50560"/>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5" name="テキスト ボックス 16"/>
          <p:cNvSpPr txBox="1">
            <a:spLocks noChangeArrowheads="1"/>
          </p:cNvSpPr>
          <p:nvPr/>
        </p:nvSpPr>
        <p:spPr bwMode="auto">
          <a:xfrm>
            <a:off x="5256435" y="1367165"/>
            <a:ext cx="1726755" cy="5232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800" b="1" dirty="0">
                <a:solidFill>
                  <a:srgbClr val="0000FF"/>
                </a:solidFill>
              </a:rPr>
              <a:t>プリアンプ</a:t>
            </a:r>
          </a:p>
        </p:txBody>
      </p:sp>
      <p:sp>
        <p:nvSpPr>
          <p:cNvPr id="16" name="下矢印 15"/>
          <p:cNvSpPr/>
          <p:nvPr/>
        </p:nvSpPr>
        <p:spPr>
          <a:xfrm>
            <a:off x="6011863" y="1890385"/>
            <a:ext cx="215900" cy="1394153"/>
          </a:xfrm>
          <a:prstGeom prst="down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 name="正方形/長方形 17"/>
          <p:cNvSpPr>
            <a:spLocks noChangeArrowheads="1"/>
          </p:cNvSpPr>
          <p:nvPr/>
        </p:nvSpPr>
        <p:spPr bwMode="auto">
          <a:xfrm>
            <a:off x="552451" y="1628775"/>
            <a:ext cx="2057400" cy="46166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p>
            <a:r>
              <a:rPr lang="ja-JP" altLang="en-US" sz="2400" b="1" dirty="0" smtClean="0">
                <a:solidFill>
                  <a:srgbClr val="000000"/>
                </a:solidFill>
              </a:rPr>
              <a:t>バックプレーン</a:t>
            </a:r>
            <a:endParaRPr lang="en-US" altLang="ja-JP" sz="2400" b="1" dirty="0">
              <a:solidFill>
                <a:srgbClr val="000000"/>
              </a:solidFill>
            </a:endParaRPr>
          </a:p>
        </p:txBody>
      </p:sp>
      <p:cxnSp>
        <p:nvCxnSpPr>
          <p:cNvPr id="18" name="直線矢印コネクタ 17"/>
          <p:cNvCxnSpPr/>
          <p:nvPr/>
        </p:nvCxnSpPr>
        <p:spPr>
          <a:xfrm flipH="1">
            <a:off x="1547813" y="2060575"/>
            <a:ext cx="431800" cy="2016125"/>
          </a:xfrm>
          <a:prstGeom prst="straightConnector1">
            <a:avLst/>
          </a:prstGeom>
          <a:ln w="254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2"/>
          <p:cNvSpPr txBox="1">
            <a:spLocks noChangeArrowheads="1"/>
          </p:cNvSpPr>
          <p:nvPr/>
        </p:nvSpPr>
        <p:spPr bwMode="auto">
          <a:xfrm rot="16981385">
            <a:off x="1172368" y="2805907"/>
            <a:ext cx="881063"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a:solidFill>
                  <a:srgbClr val="FFFF00"/>
                </a:solidFill>
              </a:rPr>
              <a:t>14 cm</a:t>
            </a:r>
            <a:endParaRPr lang="ja-JP" altLang="en-US" sz="2000">
              <a:solidFill>
                <a:srgbClr val="FFFF00"/>
              </a:solidFill>
            </a:endParaRPr>
          </a:p>
        </p:txBody>
      </p:sp>
      <p:sp>
        <p:nvSpPr>
          <p:cNvPr id="20" name="タイトル 1"/>
          <p:cNvSpPr txBox="1">
            <a:spLocks/>
          </p:cNvSpPr>
          <p:nvPr/>
        </p:nvSpPr>
        <p:spPr>
          <a:xfrm>
            <a:off x="552450" y="140677"/>
            <a:ext cx="8915400" cy="1083212"/>
          </a:xfrm>
          <a:prstGeom prst="rect">
            <a:avLst/>
          </a:prstGeom>
          <a:solidFill>
            <a:srgbClr val="1F497D"/>
          </a:solidFill>
          <a:effectLst>
            <a:outerShdw blurRad="50800" dist="38100" dir="2700000">
              <a:srgbClr val="000000">
                <a:alpha val="43000"/>
              </a:srgbClr>
            </a:outerShdw>
          </a:effectLst>
        </p:spPr>
        <p:txBody>
          <a:bodyPr>
            <a:normAutofit fontScale="90000" lnSpcReduction="20000"/>
          </a:bodyPr>
          <a:lstStyle>
            <a:lvl1pPr algn="ctr" defTabSz="457107"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solidFill>
                  <a:srgbClr val="FFFFFF"/>
                </a:solidFill>
              </a:rPr>
              <a:t>カメラモジュール　</a:t>
            </a:r>
            <a:r>
              <a:rPr lang="en-US" altLang="ja-JP" dirty="0" smtClean="0">
                <a:solidFill>
                  <a:srgbClr val="FFFFFF"/>
                </a:solidFill>
              </a:rPr>
              <a:t>ver.3</a:t>
            </a:r>
            <a:r>
              <a:rPr lang="ja-JP" altLang="en-US" dirty="0" smtClean="0">
                <a:solidFill>
                  <a:srgbClr val="FFFFFF"/>
                </a:solidFill>
              </a:rPr>
              <a:t>　</a:t>
            </a:r>
            <a:endParaRPr lang="en-US" altLang="ja-JP" dirty="0" smtClean="0">
              <a:solidFill>
                <a:srgbClr val="FFFFFF"/>
              </a:solidFill>
            </a:endParaRPr>
          </a:p>
          <a:p>
            <a:r>
              <a:rPr lang="en-US" altLang="ja-JP" dirty="0" smtClean="0">
                <a:solidFill>
                  <a:srgbClr val="FFFFFF"/>
                </a:solidFill>
              </a:rPr>
              <a:t>(PMT 7</a:t>
            </a:r>
            <a:r>
              <a:rPr lang="ja-JP" altLang="en-US" dirty="0" smtClean="0">
                <a:solidFill>
                  <a:srgbClr val="FFFFFF"/>
                </a:solidFill>
              </a:rPr>
              <a:t>本の</a:t>
            </a:r>
            <a:r>
              <a:rPr lang="en-US" altLang="ja-JP" dirty="0" smtClean="0">
                <a:solidFill>
                  <a:srgbClr val="FFFFFF"/>
                </a:solidFill>
              </a:rPr>
              <a:t>GHz</a:t>
            </a:r>
            <a:r>
              <a:rPr lang="ja-JP" altLang="en-US" dirty="0" smtClean="0">
                <a:solidFill>
                  <a:srgbClr val="FFFFFF"/>
                </a:solidFill>
              </a:rPr>
              <a:t>高速波形読み出し回路</a:t>
            </a:r>
            <a:r>
              <a:rPr lang="en-US" altLang="ja-JP" dirty="0" smtClean="0">
                <a:solidFill>
                  <a:srgbClr val="FFFFFF"/>
                </a:solidFill>
              </a:rPr>
              <a:t>)</a:t>
            </a:r>
            <a:endParaRPr lang="ja-JP" altLang="en-US" dirty="0">
              <a:solidFill>
                <a:srgbClr val="FFFFFF"/>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610864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4" descr="C:\Documents and Settings\kubo\デスクトップ\2011_Madrid_Presen\Photo\DRSv.3\20111124\DSC_0186.JPG"/>
          <p:cNvPicPr>
            <a:picLocks noChangeAspect="1" noChangeArrowheads="1"/>
          </p:cNvPicPr>
          <p:nvPr/>
        </p:nvPicPr>
        <p:blipFill>
          <a:blip r:embed="rId2">
            <a:lum bright="20000" contrast="2000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253" t="3697" r="11058"/>
          <a:stretch>
            <a:fillRect/>
          </a:stretch>
        </p:blipFill>
        <p:spPr bwMode="auto">
          <a:xfrm>
            <a:off x="1116013" y="652463"/>
            <a:ext cx="7848600" cy="57324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4" name="タイトル 3"/>
          <p:cNvSpPr txBox="1">
            <a:spLocks/>
          </p:cNvSpPr>
          <p:nvPr/>
        </p:nvSpPr>
        <p:spPr>
          <a:xfrm>
            <a:off x="1008063" y="-26988"/>
            <a:ext cx="8135937" cy="719138"/>
          </a:xfrm>
          <a:prstGeom prst="rect">
            <a:avLst/>
          </a:prstGeom>
        </p:spPr>
        <p:txBody>
          <a:bodyPr/>
          <a:lstStyle>
            <a:lvl1pPr algn="ctr" defTabSz="457107" rtl="0" eaLnBrk="1" latinLnBrk="0" hangingPunct="1">
              <a:spcBef>
                <a:spcPct val="0"/>
              </a:spcBef>
              <a:buNone/>
              <a:defRPr kumimoji="1" sz="4400" kern="1200">
                <a:solidFill>
                  <a:schemeClr val="tx1"/>
                </a:solidFill>
                <a:latin typeface="+mj-lt"/>
                <a:ea typeface="+mj-ea"/>
                <a:cs typeface="+mj-cs"/>
              </a:defRPr>
            </a:lvl1pPr>
          </a:lstStyle>
          <a:p>
            <a:pPr>
              <a:defRPr/>
            </a:pPr>
            <a:endParaRPr lang="ja-JP" altLang="en-US" sz="3600" dirty="0">
              <a:solidFill>
                <a:schemeClr val="accent5">
                  <a:lumMod val="50000"/>
                </a:schemeClr>
              </a:solidFill>
            </a:endParaRPr>
          </a:p>
        </p:txBody>
      </p:sp>
      <p:cxnSp>
        <p:nvCxnSpPr>
          <p:cNvPr id="5" name="直線コネクタ 7"/>
          <p:cNvCxnSpPr>
            <a:cxnSpLocks noChangeShapeType="1"/>
          </p:cNvCxnSpPr>
          <p:nvPr/>
        </p:nvCxnSpPr>
        <p:spPr bwMode="auto">
          <a:xfrm>
            <a:off x="7667625" y="941388"/>
            <a:ext cx="865188" cy="503237"/>
          </a:xfrm>
          <a:prstGeom prst="line">
            <a:avLst/>
          </a:prstGeom>
          <a:noFill/>
          <a:ln w="25400" algn="ctr">
            <a:solidFill>
              <a:srgbClr val="FFFF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6" name="直線コネクタ 8"/>
          <p:cNvCxnSpPr>
            <a:cxnSpLocks noChangeShapeType="1"/>
          </p:cNvCxnSpPr>
          <p:nvPr/>
        </p:nvCxnSpPr>
        <p:spPr bwMode="auto">
          <a:xfrm flipV="1">
            <a:off x="7667625" y="941388"/>
            <a:ext cx="728663" cy="503237"/>
          </a:xfrm>
          <a:prstGeom prst="line">
            <a:avLst/>
          </a:prstGeom>
          <a:noFill/>
          <a:ln w="25400" algn="ctr">
            <a:solidFill>
              <a:srgbClr val="FFFF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7" name="直線コネクタ 12"/>
          <p:cNvCxnSpPr>
            <a:cxnSpLocks noChangeShapeType="1"/>
          </p:cNvCxnSpPr>
          <p:nvPr/>
        </p:nvCxnSpPr>
        <p:spPr bwMode="auto">
          <a:xfrm flipH="1">
            <a:off x="3419475" y="3644900"/>
            <a:ext cx="0" cy="2336800"/>
          </a:xfrm>
          <a:prstGeom prst="line">
            <a:avLst/>
          </a:prstGeom>
          <a:noFill/>
          <a:ln w="38100" algn="ctr">
            <a:solidFill>
              <a:srgbClr val="FF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8" name="右矢印 7"/>
          <p:cNvSpPr/>
          <p:nvPr/>
        </p:nvSpPr>
        <p:spPr>
          <a:xfrm>
            <a:off x="2771775" y="4900613"/>
            <a:ext cx="647700" cy="328612"/>
          </a:xfrm>
          <a:prstGeom prst="righ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角丸四角形 8"/>
          <p:cNvSpPr/>
          <p:nvPr/>
        </p:nvSpPr>
        <p:spPr>
          <a:xfrm>
            <a:off x="7451725" y="1517650"/>
            <a:ext cx="863600" cy="1584325"/>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テキスト ボックス 15"/>
          <p:cNvSpPr txBox="1">
            <a:spLocks noChangeArrowheads="1"/>
          </p:cNvSpPr>
          <p:nvPr/>
        </p:nvSpPr>
        <p:spPr bwMode="auto">
          <a:xfrm>
            <a:off x="1627913" y="4181475"/>
            <a:ext cx="1760418" cy="83099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400" dirty="0">
                <a:solidFill>
                  <a:srgbClr val="FF0000"/>
                </a:solidFill>
              </a:rPr>
              <a:t>コンパクト化</a:t>
            </a:r>
            <a:endParaRPr lang="en-US" altLang="ja-JP" sz="2400" dirty="0">
              <a:solidFill>
                <a:srgbClr val="FF0000"/>
              </a:solidFill>
            </a:endParaRPr>
          </a:p>
          <a:p>
            <a:pPr eaLnBrk="1" hangingPunct="1"/>
            <a:r>
              <a:rPr lang="en-US" altLang="ja-JP" sz="2400" dirty="0">
                <a:solidFill>
                  <a:srgbClr val="FF0000"/>
                </a:solidFill>
              </a:rPr>
              <a:t>(–12cm)</a:t>
            </a:r>
            <a:endParaRPr lang="ja-JP" altLang="en-US" sz="2400" dirty="0">
              <a:solidFill>
                <a:srgbClr val="FF0000"/>
              </a:solidFill>
            </a:endParaRPr>
          </a:p>
        </p:txBody>
      </p:sp>
      <p:sp>
        <p:nvSpPr>
          <p:cNvPr id="11" name="下矢印 10"/>
          <p:cNvSpPr/>
          <p:nvPr/>
        </p:nvSpPr>
        <p:spPr>
          <a:xfrm rot="20525221">
            <a:off x="4770438" y="2116138"/>
            <a:ext cx="323850" cy="2743200"/>
          </a:xfrm>
          <a:prstGeom prst="down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テキスト ボックス 21"/>
          <p:cNvSpPr txBox="1">
            <a:spLocks noChangeArrowheads="1"/>
          </p:cNvSpPr>
          <p:nvPr/>
        </p:nvSpPr>
        <p:spPr bwMode="auto">
          <a:xfrm>
            <a:off x="2409647" y="2689162"/>
            <a:ext cx="2566186" cy="923330"/>
          </a:xfrm>
          <a:prstGeom prst="rect">
            <a:avLst/>
          </a:prstGeom>
          <a:solidFill>
            <a:srgbClr val="F8F8F8">
              <a:alpha val="50195"/>
            </a:srgbClr>
          </a:solidFill>
          <a:ln w="9525">
            <a:solidFill>
              <a:schemeClr val="tx1"/>
            </a:solidFill>
            <a:miter lim="800000"/>
            <a:headEnd/>
            <a:tailEnd/>
          </a:ln>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dirty="0" smtClean="0"/>
              <a:t>FPGA</a:t>
            </a:r>
            <a:r>
              <a:rPr lang="ja-JP" altLang="en-US" dirty="0" smtClean="0"/>
              <a:t>変更</a:t>
            </a:r>
            <a:r>
              <a:rPr lang="en-US" altLang="ja-JP" dirty="0" smtClean="0"/>
              <a:t>: </a:t>
            </a:r>
          </a:p>
          <a:p>
            <a:pPr eaLnBrk="1" hangingPunct="1"/>
            <a:r>
              <a:rPr lang="en-US" altLang="ja-JP" dirty="0" smtClean="0"/>
              <a:t>(Virtex-4 </a:t>
            </a:r>
            <a:r>
              <a:rPr lang="en-US" altLang="ja-JP" dirty="0"/>
              <a:t>to </a:t>
            </a:r>
            <a:r>
              <a:rPr lang="en-US" altLang="ja-JP" dirty="0" smtClean="0"/>
              <a:t>Spartan-6)</a:t>
            </a:r>
            <a:endParaRPr lang="en-US" altLang="ja-JP" dirty="0"/>
          </a:p>
          <a:p>
            <a:pPr eaLnBrk="1" hangingPunct="1"/>
            <a:r>
              <a:rPr lang="ja-JP" altLang="en-US" dirty="0" smtClean="0">
                <a:solidFill>
                  <a:srgbClr val="FF0000"/>
                </a:solidFill>
              </a:rPr>
              <a:t>低コスト化</a:t>
            </a:r>
            <a:r>
              <a:rPr lang="en-US" altLang="ja-JP" dirty="0" smtClean="0">
                <a:solidFill>
                  <a:srgbClr val="FF0000"/>
                </a:solidFill>
              </a:rPr>
              <a:t>(</a:t>
            </a:r>
            <a:r>
              <a:rPr lang="ja-JP" altLang="en-US" dirty="0" smtClean="0">
                <a:solidFill>
                  <a:srgbClr val="FF0000"/>
                </a:solidFill>
              </a:rPr>
              <a:t>約</a:t>
            </a:r>
            <a:r>
              <a:rPr lang="en-US" altLang="ja-JP" dirty="0" smtClean="0">
                <a:solidFill>
                  <a:srgbClr val="FF0000"/>
                </a:solidFill>
              </a:rPr>
              <a:t>4.6</a:t>
            </a:r>
            <a:r>
              <a:rPr lang="ja-JP" altLang="en-US" dirty="0" smtClean="0">
                <a:solidFill>
                  <a:srgbClr val="FF0000"/>
                </a:solidFill>
              </a:rPr>
              <a:t>万円安</a:t>
            </a:r>
            <a:r>
              <a:rPr lang="en-US" altLang="ja-JP" dirty="0" smtClean="0">
                <a:solidFill>
                  <a:srgbClr val="FF0000"/>
                </a:solidFill>
              </a:rPr>
              <a:t>)</a:t>
            </a:r>
            <a:endParaRPr lang="ja-JP" altLang="en-US" dirty="0">
              <a:solidFill>
                <a:srgbClr val="FF0000"/>
              </a:solidFill>
            </a:endParaRPr>
          </a:p>
        </p:txBody>
      </p:sp>
      <p:sp>
        <p:nvSpPr>
          <p:cNvPr id="13" name="テキスト ボックス 15"/>
          <p:cNvSpPr txBox="1">
            <a:spLocks noChangeArrowheads="1"/>
          </p:cNvSpPr>
          <p:nvPr/>
        </p:nvSpPr>
        <p:spPr bwMode="auto">
          <a:xfrm>
            <a:off x="6156325" y="6165850"/>
            <a:ext cx="960438"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a:t>~</a:t>
            </a:r>
            <a:r>
              <a:rPr lang="en-US" altLang="ja-JP" sz="2000">
                <a:cs typeface="Arial" charset="0"/>
              </a:rPr>
              <a:t>31cm</a:t>
            </a:r>
            <a:endParaRPr lang="ja-JP" altLang="en-US" sz="2000">
              <a:cs typeface="Arial" charset="0"/>
            </a:endParaRPr>
          </a:p>
        </p:txBody>
      </p:sp>
      <p:cxnSp>
        <p:nvCxnSpPr>
          <p:cNvPr id="14" name="直線矢印コネクタ 13"/>
          <p:cNvCxnSpPr/>
          <p:nvPr/>
        </p:nvCxnSpPr>
        <p:spPr>
          <a:xfrm>
            <a:off x="3635375" y="6197600"/>
            <a:ext cx="4968875" cy="0"/>
          </a:xfrm>
          <a:prstGeom prst="straightConnector1">
            <a:avLst/>
          </a:prstGeom>
          <a:ln w="28575">
            <a:solidFill>
              <a:srgbClr val="0000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a:off x="8748713" y="3676650"/>
            <a:ext cx="0" cy="2344738"/>
          </a:xfrm>
          <a:prstGeom prst="straightConnector1">
            <a:avLst/>
          </a:prstGeom>
          <a:ln w="28575">
            <a:solidFill>
              <a:srgbClr val="0000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正方形/長方形 26"/>
          <p:cNvSpPr>
            <a:spLocks noChangeArrowheads="1"/>
          </p:cNvSpPr>
          <p:nvPr/>
        </p:nvSpPr>
        <p:spPr bwMode="auto">
          <a:xfrm rot="16200000">
            <a:off x="8473281" y="4677569"/>
            <a:ext cx="1093788"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r>
              <a:rPr lang="en-US" altLang="ja-JP" sz="2000"/>
              <a:t>13.6 </a:t>
            </a:r>
            <a:r>
              <a:rPr lang="en-US" altLang="ja-JP" sz="2000">
                <a:cs typeface="Arial" charset="0"/>
              </a:rPr>
              <a:t>cm</a:t>
            </a:r>
            <a:endParaRPr lang="ja-JP" altLang="en-US" sz="2000">
              <a:cs typeface="Arial" charset="0"/>
            </a:endParaRPr>
          </a:p>
        </p:txBody>
      </p:sp>
      <p:sp>
        <p:nvSpPr>
          <p:cNvPr id="17" name="テキスト ボックス 25"/>
          <p:cNvSpPr txBox="1">
            <a:spLocks noChangeArrowheads="1"/>
          </p:cNvSpPr>
          <p:nvPr/>
        </p:nvSpPr>
        <p:spPr bwMode="auto">
          <a:xfrm>
            <a:off x="33338" y="1557338"/>
            <a:ext cx="1391920" cy="892552"/>
          </a:xfrm>
          <a:prstGeom prst="rect">
            <a:avLst/>
          </a:prstGeom>
          <a:solidFill>
            <a:schemeClr val="bg1"/>
          </a:solidFill>
          <a:ln w="19050">
            <a:solidFill>
              <a:schemeClr val="accent1"/>
            </a:solidFill>
            <a:miter lim="800000"/>
            <a:headEnd/>
            <a:tailEnd/>
          </a:ln>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3200" dirty="0" smtClean="0"/>
              <a:t>Ver.2</a:t>
            </a:r>
          </a:p>
          <a:p>
            <a:pPr eaLnBrk="1" hangingPunct="1"/>
            <a:r>
              <a:rPr lang="en-US" altLang="ja-JP" sz="2000" dirty="0" smtClean="0"/>
              <a:t>2011</a:t>
            </a:r>
            <a:r>
              <a:rPr lang="ja-JP" altLang="en-US" sz="2000" dirty="0" smtClean="0"/>
              <a:t>年</a:t>
            </a:r>
            <a:r>
              <a:rPr lang="en-US" altLang="ja-JP" sz="2000" dirty="0" smtClean="0"/>
              <a:t>3</a:t>
            </a:r>
            <a:r>
              <a:rPr lang="ja-JP" altLang="en-US" sz="2000" dirty="0" smtClean="0"/>
              <a:t>月</a:t>
            </a:r>
            <a:endParaRPr lang="en-US" altLang="ja-JP" sz="2000" dirty="0"/>
          </a:p>
        </p:txBody>
      </p:sp>
      <p:sp>
        <p:nvSpPr>
          <p:cNvPr id="18" name="テキスト ボックス 26"/>
          <p:cNvSpPr txBox="1">
            <a:spLocks noChangeArrowheads="1"/>
          </p:cNvSpPr>
          <p:nvPr/>
        </p:nvSpPr>
        <p:spPr bwMode="auto">
          <a:xfrm>
            <a:off x="33338" y="4508500"/>
            <a:ext cx="1515543" cy="892552"/>
          </a:xfrm>
          <a:prstGeom prst="rect">
            <a:avLst/>
          </a:prstGeom>
          <a:solidFill>
            <a:schemeClr val="bg1"/>
          </a:solidFill>
          <a:ln w="19050">
            <a:solidFill>
              <a:schemeClr val="accent1"/>
            </a:solidFill>
            <a:miter lim="800000"/>
            <a:headEnd/>
            <a:tailEnd/>
          </a:ln>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3200" dirty="0"/>
              <a:t>Ver.3</a:t>
            </a:r>
          </a:p>
          <a:p>
            <a:pPr eaLnBrk="1" hangingPunct="1"/>
            <a:r>
              <a:rPr lang="en-US" altLang="ja-JP" sz="2000" dirty="0" smtClean="0"/>
              <a:t>2011</a:t>
            </a:r>
            <a:r>
              <a:rPr lang="ja-JP" altLang="en-US" sz="2000" dirty="0" smtClean="0"/>
              <a:t>年</a:t>
            </a:r>
            <a:r>
              <a:rPr lang="en-US" altLang="ja-JP" sz="2000" dirty="0" smtClean="0"/>
              <a:t>11</a:t>
            </a:r>
            <a:r>
              <a:rPr lang="ja-JP" altLang="en-US" sz="2000" dirty="0" smtClean="0"/>
              <a:t>月</a:t>
            </a:r>
            <a:endParaRPr lang="en-US" altLang="ja-JP" sz="2000" dirty="0" smtClean="0"/>
          </a:p>
        </p:txBody>
      </p:sp>
      <p:sp>
        <p:nvSpPr>
          <p:cNvPr id="19" name="右矢印 18"/>
          <p:cNvSpPr/>
          <p:nvPr/>
        </p:nvSpPr>
        <p:spPr>
          <a:xfrm rot="5400000">
            <a:off x="-345281" y="3336131"/>
            <a:ext cx="2019300" cy="325438"/>
          </a:xfrm>
          <a:prstGeom prst="rightArrow">
            <a:avLst/>
          </a:prstGeom>
          <a:solidFill>
            <a:schemeClr val="accent2"/>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 name="角丸四角形 22"/>
          <p:cNvSpPr/>
          <p:nvPr/>
        </p:nvSpPr>
        <p:spPr>
          <a:xfrm>
            <a:off x="7524750" y="3716338"/>
            <a:ext cx="647700" cy="2233612"/>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4" name="下矢印 23"/>
          <p:cNvSpPr/>
          <p:nvPr/>
        </p:nvSpPr>
        <p:spPr>
          <a:xfrm>
            <a:off x="7667625" y="3101975"/>
            <a:ext cx="360363" cy="1622425"/>
          </a:xfrm>
          <a:prstGeom prst="down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 name="テキスト ボックス 16"/>
          <p:cNvSpPr txBox="1">
            <a:spLocks noChangeArrowheads="1"/>
          </p:cNvSpPr>
          <p:nvPr/>
        </p:nvSpPr>
        <p:spPr bwMode="auto">
          <a:xfrm>
            <a:off x="5624175" y="3153571"/>
            <a:ext cx="4096599" cy="584775"/>
          </a:xfrm>
          <a:prstGeom prst="rect">
            <a:avLst/>
          </a:prstGeom>
          <a:solidFill>
            <a:srgbClr val="FFFFFF">
              <a:alpha val="50195"/>
            </a:srgbClr>
          </a:solidFill>
          <a:ln w="9525">
            <a:solidFill>
              <a:schemeClr val="tx1"/>
            </a:solidFill>
            <a:miter lim="800000"/>
            <a:headEnd/>
            <a:tailEnd/>
          </a:ln>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600" dirty="0" smtClean="0">
                <a:solidFill>
                  <a:srgbClr val="FF0000"/>
                </a:solidFill>
              </a:rPr>
              <a:t>冷却機構を取り付けやすくするために、アンプのメザニンカードを廃止し、部品を直接実装</a:t>
            </a:r>
            <a:endParaRPr lang="ja-JP" altLang="en-US" sz="1600" dirty="0">
              <a:solidFill>
                <a:srgbClr val="FF0000"/>
              </a:solidFill>
            </a:endParaRPr>
          </a:p>
        </p:txBody>
      </p:sp>
      <p:sp>
        <p:nvSpPr>
          <p:cNvPr id="26" name="テキスト ボックス 28"/>
          <p:cNvSpPr txBox="1">
            <a:spLocks noChangeArrowheads="1"/>
          </p:cNvSpPr>
          <p:nvPr/>
        </p:nvSpPr>
        <p:spPr bwMode="auto">
          <a:xfrm>
            <a:off x="684213" y="3429000"/>
            <a:ext cx="971741" cy="46166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400" dirty="0" smtClean="0"/>
              <a:t>8</a:t>
            </a:r>
            <a:r>
              <a:rPr lang="ja-JP" altLang="en-US" sz="2400" dirty="0" smtClean="0"/>
              <a:t>か月</a:t>
            </a:r>
            <a:endParaRPr lang="ja-JP" altLang="en-US" sz="2400" dirty="0"/>
          </a:p>
        </p:txBody>
      </p:sp>
      <p:sp>
        <p:nvSpPr>
          <p:cNvPr id="28" name="タイトル 1"/>
          <p:cNvSpPr txBox="1">
            <a:spLocks/>
          </p:cNvSpPr>
          <p:nvPr/>
        </p:nvSpPr>
        <p:spPr>
          <a:xfrm>
            <a:off x="552450" y="98473"/>
            <a:ext cx="8915400" cy="649949"/>
          </a:xfrm>
          <a:prstGeom prst="rect">
            <a:avLst/>
          </a:prstGeom>
          <a:solidFill>
            <a:srgbClr val="1F497D"/>
          </a:solidFill>
          <a:effectLst>
            <a:outerShdw blurRad="50800" dist="38100" dir="2700000">
              <a:srgbClr val="000000">
                <a:alpha val="43000"/>
              </a:srgbClr>
            </a:outerShdw>
          </a:effectLst>
        </p:spPr>
        <p:txBody>
          <a:bodyPr>
            <a:normAutofit fontScale="90000" lnSpcReduction="10000"/>
          </a:bodyPr>
          <a:lstStyle>
            <a:lvl1pPr algn="ctr" defTabSz="457107" rtl="0" eaLnBrk="1" latinLnBrk="0" hangingPunct="1">
              <a:spcBef>
                <a:spcPct val="0"/>
              </a:spcBef>
              <a:buNone/>
              <a:defRPr kumimoji="1" sz="4400" kern="1200">
                <a:solidFill>
                  <a:schemeClr val="tx1"/>
                </a:solidFill>
                <a:latin typeface="+mj-lt"/>
                <a:ea typeface="+mj-ea"/>
                <a:cs typeface="+mj-cs"/>
              </a:defRPr>
            </a:lvl1pPr>
          </a:lstStyle>
          <a:p>
            <a:r>
              <a:rPr lang="en-US" altLang="ja-JP" dirty="0" smtClean="0">
                <a:solidFill>
                  <a:srgbClr val="FFFFFF"/>
                </a:solidFill>
              </a:rPr>
              <a:t>GHz</a:t>
            </a:r>
            <a:r>
              <a:rPr lang="ja-JP" altLang="en-US" dirty="0" smtClean="0">
                <a:solidFill>
                  <a:srgbClr val="FFFFFF"/>
                </a:solidFill>
              </a:rPr>
              <a:t>高速波形読み出し回路の改良</a:t>
            </a:r>
            <a:endParaRPr lang="ja-JP" altLang="en-US" dirty="0">
              <a:solidFill>
                <a:srgbClr val="FFFFFF"/>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492066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9" name="グラフ 8"/>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99850728"/>
              </p:ext>
            </p:extLst>
          </p:nvPr>
        </p:nvGraphicFramePr>
        <p:xfrm>
          <a:off x="1495425" y="1124744"/>
          <a:ext cx="6676976" cy="4533106"/>
        </p:xfrm>
        <a:graphic>
          <a:graphicData uri="http://schemas.openxmlformats.org/drawingml/2006/chart">
            <c:chart xmlns:c="http://schemas.openxmlformats.org/drawingml/2006/chart" xmlns:r="http://schemas.openxmlformats.org/officeDocument/2006/relationships" r:id="rId2"/>
          </a:graphicData>
        </a:graphic>
      </p:graphicFrame>
      <p:sp>
        <p:nvSpPr>
          <p:cNvPr id="3" name="タイトル 1"/>
          <p:cNvSpPr txBox="1">
            <a:spLocks/>
          </p:cNvSpPr>
          <p:nvPr/>
        </p:nvSpPr>
        <p:spPr>
          <a:xfrm>
            <a:off x="1042988" y="0"/>
            <a:ext cx="7708900" cy="1341438"/>
          </a:xfrm>
          <a:prstGeom prst="rect">
            <a:avLst/>
          </a:prstGeom>
        </p:spPr>
        <p:txBody>
          <a:bodyPr/>
          <a:lstStyle>
            <a:lvl1pPr algn="ctr" defTabSz="457107" rtl="0" eaLnBrk="1" latinLnBrk="0" hangingPunct="1">
              <a:spcBef>
                <a:spcPct val="0"/>
              </a:spcBef>
              <a:buNone/>
              <a:defRPr kumimoji="1" sz="4400" kern="1200">
                <a:solidFill>
                  <a:schemeClr val="tx1"/>
                </a:solidFill>
                <a:latin typeface="+mj-lt"/>
                <a:ea typeface="+mj-ea"/>
                <a:cs typeface="+mj-cs"/>
              </a:defRPr>
            </a:lvl1pPr>
          </a:lstStyle>
          <a:p>
            <a:pPr>
              <a:defRPr/>
            </a:pPr>
            <a:endParaRPr lang="ja-JP" altLang="en-US" dirty="0"/>
          </a:p>
        </p:txBody>
      </p:sp>
      <p:cxnSp>
        <p:nvCxnSpPr>
          <p:cNvPr id="4" name="直線コネクタ 6"/>
          <p:cNvCxnSpPr>
            <a:cxnSpLocks noChangeShapeType="1"/>
          </p:cNvCxnSpPr>
          <p:nvPr/>
        </p:nvCxnSpPr>
        <p:spPr bwMode="auto">
          <a:xfrm>
            <a:off x="2041525" y="2852738"/>
            <a:ext cx="5976938" cy="0"/>
          </a:xfrm>
          <a:prstGeom prst="line">
            <a:avLst/>
          </a:prstGeom>
          <a:noFill/>
          <a:ln w="25400" algn="ctr">
            <a:solidFill>
              <a:srgbClr val="FF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5" name="テキスト ボックス 7"/>
          <p:cNvSpPr txBox="1">
            <a:spLocks noChangeArrowheads="1"/>
          </p:cNvSpPr>
          <p:nvPr/>
        </p:nvSpPr>
        <p:spPr bwMode="auto">
          <a:xfrm>
            <a:off x="7778750" y="3141663"/>
            <a:ext cx="1571264" cy="6463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dirty="0" smtClean="0"/>
              <a:t>アナログメモリ</a:t>
            </a:r>
            <a:endParaRPr lang="en-US" altLang="ja-JP" dirty="0" smtClean="0"/>
          </a:p>
          <a:p>
            <a:pPr eaLnBrk="1" hangingPunct="1"/>
            <a:r>
              <a:rPr lang="ja-JP" altLang="en-US" dirty="0" smtClean="0"/>
              <a:t>入力上限</a:t>
            </a:r>
            <a:endParaRPr lang="en-US" altLang="ja-JP" dirty="0"/>
          </a:p>
        </p:txBody>
      </p:sp>
      <p:sp>
        <p:nvSpPr>
          <p:cNvPr id="6" name="正方形/長方形 10"/>
          <p:cNvSpPr>
            <a:spLocks noChangeArrowheads="1"/>
          </p:cNvSpPr>
          <p:nvPr/>
        </p:nvSpPr>
        <p:spPr bwMode="auto">
          <a:xfrm>
            <a:off x="1908173" y="5868988"/>
            <a:ext cx="7812601" cy="10156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p>
            <a:r>
              <a:rPr lang="ja-JP" altLang="en-US" sz="2000" u="sng" dirty="0" smtClean="0"/>
              <a:t>ダイナミックレンジ</a:t>
            </a:r>
            <a:r>
              <a:rPr lang="en-US" altLang="ja-JP" sz="2000" u="sng" dirty="0" smtClean="0"/>
              <a:t> </a:t>
            </a:r>
            <a:r>
              <a:rPr lang="ja-JP" altLang="en-US" sz="2000" u="sng" dirty="0" smtClean="0"/>
              <a:t>（</a:t>
            </a:r>
            <a:r>
              <a:rPr lang="en-US" altLang="ja-JP" sz="2000" u="sng" dirty="0" smtClean="0"/>
              <a:t>PMT</a:t>
            </a:r>
            <a:r>
              <a:rPr lang="ja-JP" altLang="en-US" sz="2000" u="sng" dirty="0" smtClean="0"/>
              <a:t>のゲイン</a:t>
            </a:r>
            <a:r>
              <a:rPr lang="en-US" altLang="ja-JP" sz="2000" u="sng" dirty="0" smtClean="0">
                <a:cs typeface="Arial" charset="0"/>
              </a:rPr>
              <a:t>4x10</a:t>
            </a:r>
            <a:r>
              <a:rPr lang="en-US" altLang="ja-JP" sz="2000" u="sng" baseline="30000" dirty="0" smtClean="0">
                <a:cs typeface="Arial" charset="0"/>
              </a:rPr>
              <a:t>4</a:t>
            </a:r>
            <a:r>
              <a:rPr lang="ja-JP" altLang="en-US" sz="2000" u="sng" dirty="0" smtClean="0">
                <a:cs typeface="Arial" charset="0"/>
              </a:rPr>
              <a:t>、</a:t>
            </a:r>
            <a:r>
              <a:rPr lang="en-US" altLang="ja-JP" sz="2000" u="sng" dirty="0" smtClean="0">
                <a:cs typeface="Arial" charset="0"/>
              </a:rPr>
              <a:t> </a:t>
            </a:r>
            <a:r>
              <a:rPr lang="ja-JP" altLang="en-US" sz="2000" u="sng" dirty="0" smtClean="0">
                <a:cs typeface="Arial" charset="0"/>
              </a:rPr>
              <a:t>プリアンプのゲイン</a:t>
            </a:r>
            <a:r>
              <a:rPr lang="en-US" altLang="ja-JP" sz="2000" u="sng" dirty="0" smtClean="0">
                <a:cs typeface="Arial" charset="0"/>
              </a:rPr>
              <a:t>10</a:t>
            </a:r>
            <a:r>
              <a:rPr lang="ja-JP" altLang="en-US" sz="2000" u="sng" dirty="0" smtClean="0">
                <a:cs typeface="Arial" charset="0"/>
              </a:rPr>
              <a:t>として</a:t>
            </a:r>
            <a:r>
              <a:rPr lang="en-US" altLang="ja-JP" sz="2000" u="sng" dirty="0" smtClean="0">
                <a:cs typeface="Arial" charset="0"/>
              </a:rPr>
              <a:t>)</a:t>
            </a:r>
            <a:r>
              <a:rPr lang="en-US" altLang="ja-JP" sz="2000" u="sng" dirty="0" smtClean="0"/>
              <a:t> </a:t>
            </a:r>
            <a:endParaRPr lang="en-US" altLang="ja-JP" sz="2000" u="sng" dirty="0"/>
          </a:p>
          <a:p>
            <a:r>
              <a:rPr lang="ja-JP" altLang="en-US" sz="2000" dirty="0" smtClean="0"/>
              <a:t>高ゲイン</a:t>
            </a:r>
            <a:r>
              <a:rPr lang="en-US" altLang="ja-JP" sz="2000" dirty="0" smtClean="0"/>
              <a:t>: </a:t>
            </a:r>
            <a:r>
              <a:rPr lang="en-US" altLang="ja-JP" sz="2000" dirty="0">
                <a:solidFill>
                  <a:srgbClr val="0000FF"/>
                </a:solidFill>
              </a:rPr>
              <a:t>160 </a:t>
            </a:r>
            <a:r>
              <a:rPr lang="en-US" altLang="ja-JP" sz="2000" dirty="0" err="1">
                <a:solidFill>
                  <a:srgbClr val="0000FF"/>
                </a:solidFill>
              </a:rPr>
              <a:t>p.e.</a:t>
            </a:r>
            <a:endParaRPr lang="en-US" altLang="ja-JP" sz="2000" dirty="0">
              <a:solidFill>
                <a:srgbClr val="0000FF"/>
              </a:solidFill>
            </a:endParaRPr>
          </a:p>
          <a:p>
            <a:r>
              <a:rPr lang="ja-JP" altLang="en-US" sz="2000" dirty="0" smtClean="0"/>
              <a:t>低ゲイン</a:t>
            </a:r>
            <a:r>
              <a:rPr lang="en-US" altLang="ja-JP" sz="2000" dirty="0" smtClean="0"/>
              <a:t>:</a:t>
            </a:r>
            <a:r>
              <a:rPr lang="ja-JP" altLang="en-US" sz="2000" dirty="0" smtClean="0"/>
              <a:t> </a:t>
            </a:r>
            <a:r>
              <a:rPr lang="en-US" altLang="ja-JP" sz="2000" dirty="0" smtClean="0"/>
              <a:t> </a:t>
            </a:r>
            <a:r>
              <a:rPr lang="en-US" altLang="ja-JP" sz="2000" dirty="0">
                <a:solidFill>
                  <a:srgbClr val="0000FF"/>
                </a:solidFill>
              </a:rPr>
              <a:t>3000 </a:t>
            </a:r>
            <a:r>
              <a:rPr lang="en-US" altLang="ja-JP" sz="2000" dirty="0" err="1">
                <a:solidFill>
                  <a:srgbClr val="0000FF"/>
                </a:solidFill>
              </a:rPr>
              <a:t>p.e.</a:t>
            </a:r>
            <a:endParaRPr lang="en-US" altLang="ja-JP" sz="2000" dirty="0">
              <a:solidFill>
                <a:srgbClr val="0000FF"/>
              </a:solidFill>
            </a:endParaRPr>
          </a:p>
        </p:txBody>
      </p:sp>
      <p:sp>
        <p:nvSpPr>
          <p:cNvPr id="7" name="右矢印 6"/>
          <p:cNvSpPr/>
          <p:nvPr/>
        </p:nvSpPr>
        <p:spPr>
          <a:xfrm>
            <a:off x="1331913" y="6165850"/>
            <a:ext cx="431800"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正方形/長方形 13"/>
          <p:cNvSpPr>
            <a:spLocks noChangeArrowheads="1"/>
          </p:cNvSpPr>
          <p:nvPr/>
        </p:nvSpPr>
        <p:spPr bwMode="auto">
          <a:xfrm rot="16200000">
            <a:off x="552348" y="3219838"/>
            <a:ext cx="1492250"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r>
              <a:rPr lang="en-US" altLang="ja-JP" sz="2000" dirty="0">
                <a:solidFill>
                  <a:srgbClr val="000000"/>
                </a:solidFill>
              </a:rPr>
              <a:t>output [mV]</a:t>
            </a:r>
            <a:endParaRPr lang="ja-JP" altLang="en-US" sz="2000" dirty="0">
              <a:solidFill>
                <a:srgbClr val="000000"/>
              </a:solidFill>
            </a:endParaRPr>
          </a:p>
        </p:txBody>
      </p:sp>
      <p:sp>
        <p:nvSpPr>
          <p:cNvPr id="10" name="下矢印 9"/>
          <p:cNvSpPr/>
          <p:nvPr/>
        </p:nvSpPr>
        <p:spPr>
          <a:xfrm>
            <a:off x="7908925" y="2852738"/>
            <a:ext cx="119063" cy="15716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テキスト ボックス 9"/>
          <p:cNvSpPr txBox="1">
            <a:spLocks noChangeArrowheads="1"/>
          </p:cNvSpPr>
          <p:nvPr/>
        </p:nvSpPr>
        <p:spPr bwMode="auto">
          <a:xfrm>
            <a:off x="4356100" y="2276475"/>
            <a:ext cx="1308371" cy="461665"/>
          </a:xfrm>
          <a:prstGeom prst="rect">
            <a:avLst/>
          </a:prstGeom>
          <a:solidFill>
            <a:schemeClr val="bg1"/>
          </a:solidFill>
          <a:ln w="9525">
            <a:solidFill>
              <a:srgbClr val="FF0000"/>
            </a:solidFill>
            <a:miter lim="800000"/>
            <a:headEnd/>
            <a:tailEnd/>
          </a:ln>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400" dirty="0" smtClean="0">
                <a:solidFill>
                  <a:srgbClr val="FF0000"/>
                </a:solidFill>
              </a:rPr>
              <a:t>高ゲイン</a:t>
            </a:r>
            <a:endParaRPr lang="ja-JP" altLang="en-US" sz="2400" dirty="0">
              <a:solidFill>
                <a:srgbClr val="FF0000"/>
              </a:solidFill>
            </a:endParaRPr>
          </a:p>
        </p:txBody>
      </p:sp>
      <p:sp>
        <p:nvSpPr>
          <p:cNvPr id="12" name="テキスト ボックス 10"/>
          <p:cNvSpPr txBox="1">
            <a:spLocks noChangeArrowheads="1"/>
          </p:cNvSpPr>
          <p:nvPr/>
        </p:nvSpPr>
        <p:spPr bwMode="auto">
          <a:xfrm>
            <a:off x="6156325" y="3860800"/>
            <a:ext cx="1308371" cy="461665"/>
          </a:xfrm>
          <a:prstGeom prst="rect">
            <a:avLst/>
          </a:prstGeom>
          <a:solidFill>
            <a:schemeClr val="bg1"/>
          </a:solidFill>
          <a:ln w="9525">
            <a:solidFill>
              <a:srgbClr val="00B050"/>
            </a:solidFill>
            <a:miter lim="800000"/>
            <a:headEnd/>
            <a:tailEnd/>
          </a:ln>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400" dirty="0" smtClean="0">
                <a:solidFill>
                  <a:srgbClr val="00B050"/>
                </a:solidFill>
              </a:rPr>
              <a:t>低ゲイン</a:t>
            </a:r>
            <a:endParaRPr lang="ja-JP" altLang="en-US" sz="2400" dirty="0">
              <a:solidFill>
                <a:srgbClr val="00B050"/>
              </a:solidFill>
            </a:endParaRPr>
          </a:p>
        </p:txBody>
      </p:sp>
      <p:sp>
        <p:nvSpPr>
          <p:cNvPr id="13" name="テキスト ボックス 11"/>
          <p:cNvSpPr txBox="1">
            <a:spLocks noChangeArrowheads="1"/>
          </p:cNvSpPr>
          <p:nvPr/>
        </p:nvSpPr>
        <p:spPr bwMode="auto">
          <a:xfrm>
            <a:off x="6732588" y="2276475"/>
            <a:ext cx="1194558" cy="461665"/>
          </a:xfrm>
          <a:prstGeom prst="rect">
            <a:avLst/>
          </a:prstGeom>
          <a:solidFill>
            <a:schemeClr val="bg1"/>
          </a:solidFill>
          <a:ln w="9525">
            <a:solidFill>
              <a:srgbClr val="0070C0"/>
            </a:solidFill>
            <a:miter lim="800000"/>
            <a:headEnd/>
            <a:tailEnd/>
          </a:ln>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400" dirty="0">
                <a:solidFill>
                  <a:srgbClr val="0070C0"/>
                </a:solidFill>
              </a:rPr>
              <a:t>トリガー</a:t>
            </a:r>
          </a:p>
        </p:txBody>
      </p:sp>
      <p:sp>
        <p:nvSpPr>
          <p:cNvPr id="14" name="テキスト ボックス 12"/>
          <p:cNvSpPr txBox="1">
            <a:spLocks noChangeArrowheads="1"/>
          </p:cNvSpPr>
          <p:nvPr/>
        </p:nvSpPr>
        <p:spPr bwMode="auto">
          <a:xfrm>
            <a:off x="4284663" y="5549900"/>
            <a:ext cx="1336675"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a:t>input [mV]</a:t>
            </a:r>
            <a:endParaRPr lang="ja-JP" altLang="en-US" sz="2000"/>
          </a:p>
        </p:txBody>
      </p:sp>
      <p:sp>
        <p:nvSpPr>
          <p:cNvPr id="15" name="テキスト ボックス 13"/>
          <p:cNvSpPr txBox="1">
            <a:spLocks noChangeArrowheads="1"/>
          </p:cNvSpPr>
          <p:nvPr/>
        </p:nvSpPr>
        <p:spPr bwMode="auto">
          <a:xfrm>
            <a:off x="3198813" y="5013325"/>
            <a:ext cx="1049337" cy="6461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a:t>1 p.e.</a:t>
            </a:r>
            <a:endParaRPr lang="en-US" altLang="ja-JP">
              <a:solidFill>
                <a:srgbClr val="FF0000"/>
              </a:solidFill>
            </a:endParaRPr>
          </a:p>
          <a:p>
            <a:pPr eaLnBrk="1" hangingPunct="1"/>
            <a:r>
              <a:rPr lang="en-US" altLang="ja-JP"/>
              <a:t>~ 1.4mV</a:t>
            </a:r>
            <a:endParaRPr lang="ja-JP" altLang="en-US"/>
          </a:p>
        </p:txBody>
      </p:sp>
      <p:cxnSp>
        <p:nvCxnSpPr>
          <p:cNvPr id="16" name="直線矢印コネクタ 18"/>
          <p:cNvCxnSpPr>
            <a:cxnSpLocks noChangeShapeType="1"/>
          </p:cNvCxnSpPr>
          <p:nvPr/>
        </p:nvCxnSpPr>
        <p:spPr bwMode="auto">
          <a:xfrm rot="5400000" flipH="1" flipV="1">
            <a:off x="3194050" y="4841875"/>
            <a:ext cx="522288" cy="1588"/>
          </a:xfrm>
          <a:prstGeom prst="straightConnector1">
            <a:avLst/>
          </a:prstGeom>
          <a:noFill/>
          <a:ln w="38100" algn="ctr">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17" name="タイトル 1"/>
          <p:cNvSpPr txBox="1">
            <a:spLocks/>
          </p:cNvSpPr>
          <p:nvPr/>
        </p:nvSpPr>
        <p:spPr>
          <a:xfrm>
            <a:off x="552450" y="168814"/>
            <a:ext cx="8915400" cy="689316"/>
          </a:xfrm>
          <a:prstGeom prst="rect">
            <a:avLst/>
          </a:prstGeom>
          <a:solidFill>
            <a:srgbClr val="1F497D"/>
          </a:solidFill>
          <a:effectLst>
            <a:outerShdw blurRad="50800" dist="38100" dir="2700000">
              <a:srgbClr val="000000">
                <a:alpha val="43000"/>
              </a:srgbClr>
            </a:outerShdw>
          </a:effectLst>
        </p:spPr>
        <p:txBody>
          <a:bodyPr>
            <a:noAutofit/>
          </a:bodyPr>
          <a:lstStyle>
            <a:lvl1pPr algn="ctr" defTabSz="457107" rtl="0" eaLnBrk="1" latinLnBrk="0" hangingPunct="1">
              <a:spcBef>
                <a:spcPct val="0"/>
              </a:spcBef>
              <a:buNone/>
              <a:defRPr kumimoji="1" sz="4400" kern="1200">
                <a:solidFill>
                  <a:schemeClr val="tx1"/>
                </a:solidFill>
                <a:latin typeface="+mj-lt"/>
                <a:ea typeface="+mj-ea"/>
                <a:cs typeface="+mj-cs"/>
              </a:defRPr>
            </a:lvl1pPr>
          </a:lstStyle>
          <a:p>
            <a:r>
              <a:rPr lang="ja-JP" altLang="en-US" sz="4000" dirty="0" smtClean="0">
                <a:solidFill>
                  <a:srgbClr val="FFFFFF"/>
                </a:solidFill>
              </a:rPr>
              <a:t>メインアンプのダイナミックレンジ</a:t>
            </a:r>
            <a:endParaRPr lang="ja-JP" altLang="en-US" sz="4000" dirty="0">
              <a:solidFill>
                <a:srgbClr val="FFFFFF"/>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05308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0"/>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03763" y="5030788"/>
            <a:ext cx="3022600" cy="18272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5" name="Picture 29"/>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51575" y="3135313"/>
            <a:ext cx="2892425" cy="17494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 name="Picture 28"/>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08138" y="5078413"/>
            <a:ext cx="2944812" cy="17795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 name="Picture 27"/>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00588" y="1249363"/>
            <a:ext cx="2955925" cy="17875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 name="Picture 26"/>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63900" y="3135313"/>
            <a:ext cx="2935288" cy="17748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9" name="Picture 25"/>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60525" y="1249363"/>
            <a:ext cx="2898775" cy="1752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0" name="Picture 24"/>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8313" y="3135313"/>
            <a:ext cx="2892425" cy="17494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1" name="テキスト ボックス 10"/>
          <p:cNvSpPr txBox="1">
            <a:spLocks noChangeArrowheads="1"/>
          </p:cNvSpPr>
          <p:nvPr/>
        </p:nvSpPr>
        <p:spPr bwMode="auto">
          <a:xfrm>
            <a:off x="742950" y="3208338"/>
            <a:ext cx="720725"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a:solidFill>
                  <a:srgbClr val="000000"/>
                </a:solidFill>
              </a:rPr>
              <a:t>ch0</a:t>
            </a:r>
            <a:endParaRPr lang="ja-JP" altLang="en-US" sz="2000">
              <a:solidFill>
                <a:srgbClr val="000000"/>
              </a:solidFill>
            </a:endParaRPr>
          </a:p>
        </p:txBody>
      </p:sp>
      <p:sp>
        <p:nvSpPr>
          <p:cNvPr id="12" name="テキスト ボックス 12"/>
          <p:cNvSpPr txBox="1">
            <a:spLocks noChangeArrowheads="1"/>
          </p:cNvSpPr>
          <p:nvPr/>
        </p:nvSpPr>
        <p:spPr bwMode="auto">
          <a:xfrm>
            <a:off x="1966913" y="1336675"/>
            <a:ext cx="720725"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a:solidFill>
                  <a:srgbClr val="000000"/>
                </a:solidFill>
              </a:rPr>
              <a:t>ch1</a:t>
            </a:r>
            <a:endParaRPr lang="ja-JP" altLang="en-US" sz="2000">
              <a:solidFill>
                <a:srgbClr val="000000"/>
              </a:solidFill>
            </a:endParaRPr>
          </a:p>
        </p:txBody>
      </p:sp>
      <p:sp>
        <p:nvSpPr>
          <p:cNvPr id="13" name="テキスト ボックス 13"/>
          <p:cNvSpPr txBox="1">
            <a:spLocks noChangeArrowheads="1"/>
          </p:cNvSpPr>
          <p:nvPr/>
        </p:nvSpPr>
        <p:spPr bwMode="auto">
          <a:xfrm>
            <a:off x="3500438" y="3206750"/>
            <a:ext cx="771525"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a:solidFill>
                  <a:srgbClr val="000000"/>
                </a:solidFill>
              </a:rPr>
              <a:t>ch2</a:t>
            </a:r>
            <a:endParaRPr lang="ja-JP" altLang="en-US" sz="2000">
              <a:solidFill>
                <a:srgbClr val="000000"/>
              </a:solidFill>
            </a:endParaRPr>
          </a:p>
        </p:txBody>
      </p:sp>
      <p:sp>
        <p:nvSpPr>
          <p:cNvPr id="14" name="テキスト ボックス 14"/>
          <p:cNvSpPr txBox="1">
            <a:spLocks noChangeArrowheads="1"/>
          </p:cNvSpPr>
          <p:nvPr/>
        </p:nvSpPr>
        <p:spPr bwMode="auto">
          <a:xfrm>
            <a:off x="4991100" y="1335088"/>
            <a:ext cx="720725"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a:solidFill>
                  <a:srgbClr val="000000"/>
                </a:solidFill>
              </a:rPr>
              <a:t>ch3</a:t>
            </a:r>
            <a:endParaRPr lang="ja-JP" altLang="en-US" sz="2000">
              <a:solidFill>
                <a:srgbClr val="000000"/>
              </a:solidFill>
            </a:endParaRPr>
          </a:p>
        </p:txBody>
      </p:sp>
      <p:sp>
        <p:nvSpPr>
          <p:cNvPr id="15" name="テキスト ボックス 15"/>
          <p:cNvSpPr txBox="1">
            <a:spLocks noChangeArrowheads="1"/>
          </p:cNvSpPr>
          <p:nvPr/>
        </p:nvSpPr>
        <p:spPr bwMode="auto">
          <a:xfrm>
            <a:off x="1895475" y="5129213"/>
            <a:ext cx="720725"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a:solidFill>
                  <a:srgbClr val="000000"/>
                </a:solidFill>
              </a:rPr>
              <a:t>ch4</a:t>
            </a:r>
            <a:endParaRPr lang="ja-JP" altLang="en-US" sz="2000">
              <a:solidFill>
                <a:srgbClr val="000000"/>
              </a:solidFill>
            </a:endParaRPr>
          </a:p>
        </p:txBody>
      </p:sp>
      <p:sp>
        <p:nvSpPr>
          <p:cNvPr id="16" name="テキスト ボックス 16"/>
          <p:cNvSpPr txBox="1">
            <a:spLocks noChangeArrowheads="1"/>
          </p:cNvSpPr>
          <p:nvPr/>
        </p:nvSpPr>
        <p:spPr bwMode="auto">
          <a:xfrm>
            <a:off x="4992688" y="5129213"/>
            <a:ext cx="792162"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a:solidFill>
                  <a:srgbClr val="000000"/>
                </a:solidFill>
              </a:rPr>
              <a:t>ch6</a:t>
            </a:r>
            <a:endParaRPr lang="ja-JP" altLang="en-US" sz="2000">
              <a:solidFill>
                <a:srgbClr val="000000"/>
              </a:solidFill>
            </a:endParaRPr>
          </a:p>
        </p:txBody>
      </p:sp>
      <p:sp>
        <p:nvSpPr>
          <p:cNvPr id="17" name="テキスト ボックス 17"/>
          <p:cNvSpPr txBox="1">
            <a:spLocks noChangeArrowheads="1"/>
          </p:cNvSpPr>
          <p:nvPr/>
        </p:nvSpPr>
        <p:spPr bwMode="auto">
          <a:xfrm>
            <a:off x="6480175" y="3213100"/>
            <a:ext cx="744538"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a:solidFill>
                  <a:srgbClr val="000000"/>
                </a:solidFill>
              </a:rPr>
              <a:t>ch5</a:t>
            </a:r>
            <a:endParaRPr lang="ja-JP" altLang="en-US" sz="2000">
              <a:solidFill>
                <a:srgbClr val="000000"/>
              </a:solidFill>
            </a:endParaRPr>
          </a:p>
        </p:txBody>
      </p:sp>
      <p:sp>
        <p:nvSpPr>
          <p:cNvPr id="18" name="テキスト ボックス 1"/>
          <p:cNvSpPr txBox="1">
            <a:spLocks noChangeArrowheads="1"/>
          </p:cNvSpPr>
          <p:nvPr/>
        </p:nvSpPr>
        <p:spPr bwMode="auto">
          <a:xfrm>
            <a:off x="3263900" y="1552575"/>
            <a:ext cx="1223963"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a:solidFill>
                  <a:srgbClr val="000033"/>
                </a:solidFill>
              </a:rPr>
              <a:t>~ 40 p.e.</a:t>
            </a:r>
            <a:endParaRPr lang="ja-JP" altLang="en-US" sz="2000">
              <a:solidFill>
                <a:srgbClr val="000033"/>
              </a:solidFill>
            </a:endParaRPr>
          </a:p>
        </p:txBody>
      </p:sp>
      <p:cxnSp>
        <p:nvCxnSpPr>
          <p:cNvPr id="19" name="直線矢印コネクタ 18"/>
          <p:cNvCxnSpPr/>
          <p:nvPr/>
        </p:nvCxnSpPr>
        <p:spPr>
          <a:xfrm flipV="1">
            <a:off x="1905000" y="2989263"/>
            <a:ext cx="2625725" cy="0"/>
          </a:xfrm>
          <a:prstGeom prst="straightConnector1">
            <a:avLst/>
          </a:prstGeom>
          <a:ln w="28575">
            <a:solidFill>
              <a:srgbClr val="0000FF"/>
            </a:solidFill>
            <a:headEnd type="arrow"/>
            <a:tailEnd type="arrow"/>
          </a:ln>
        </p:spPr>
        <p:style>
          <a:lnRef idx="1">
            <a:schemeClr val="accent2"/>
          </a:lnRef>
          <a:fillRef idx="0">
            <a:schemeClr val="accent2"/>
          </a:fillRef>
          <a:effectRef idx="0">
            <a:schemeClr val="accent2"/>
          </a:effectRef>
          <a:fontRef idx="minor">
            <a:schemeClr val="tx1"/>
          </a:fontRef>
        </p:style>
      </p:cxnSp>
      <p:sp>
        <p:nvSpPr>
          <p:cNvPr id="20" name="テキスト ボックス 3"/>
          <p:cNvSpPr txBox="1">
            <a:spLocks noChangeArrowheads="1"/>
          </p:cNvSpPr>
          <p:nvPr/>
        </p:nvSpPr>
        <p:spPr bwMode="auto">
          <a:xfrm>
            <a:off x="2759075" y="2921000"/>
            <a:ext cx="863600" cy="3683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a:solidFill>
                  <a:srgbClr val="FF0000"/>
                </a:solidFill>
              </a:rPr>
              <a:t>100ns</a:t>
            </a:r>
            <a:endParaRPr lang="ja-JP" altLang="en-US">
              <a:solidFill>
                <a:srgbClr val="FF0000"/>
              </a:solidFill>
            </a:endParaRPr>
          </a:p>
        </p:txBody>
      </p:sp>
      <p:pic>
        <p:nvPicPr>
          <p:cNvPr id="21" name="Picture 4" descr="C:\Users\kubo\Documents\CTA\Kubo_Presen\Camera_Review\Camera_review_201106\ref\DSC_0201.JPG"/>
          <p:cNvPicPr>
            <a:picLocks noChangeAspect="1" noChangeArrowheads="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659563" y="620713"/>
            <a:ext cx="2089150" cy="18986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2" name="テキスト ボックス 9"/>
          <p:cNvSpPr txBox="1">
            <a:spLocks noChangeArrowheads="1"/>
          </p:cNvSpPr>
          <p:nvPr/>
        </p:nvSpPr>
        <p:spPr bwMode="auto">
          <a:xfrm>
            <a:off x="900113" y="675887"/>
            <a:ext cx="2425664" cy="70788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buClr>
                <a:srgbClr val="0000FF"/>
              </a:buClr>
              <a:buFont typeface="Wingdings" pitchFamily="2" charset="2"/>
              <a:buChar char="ü"/>
            </a:pPr>
            <a:r>
              <a:rPr lang="en-US" altLang="ja-JP" sz="2000" dirty="0" smtClean="0"/>
              <a:t>PMT</a:t>
            </a:r>
            <a:r>
              <a:rPr lang="ja-JP" altLang="en-US" sz="2000" dirty="0" smtClean="0"/>
              <a:t>ゲイン</a:t>
            </a:r>
            <a:r>
              <a:rPr lang="en-US" altLang="ja-JP" sz="2000" dirty="0" smtClean="0"/>
              <a:t>5x10</a:t>
            </a:r>
            <a:r>
              <a:rPr lang="en-US" altLang="ja-JP" sz="2000" baseline="30000" dirty="0" smtClean="0"/>
              <a:t>4</a:t>
            </a:r>
            <a:endParaRPr lang="en-US" altLang="ja-JP" sz="2000" dirty="0"/>
          </a:p>
          <a:p>
            <a:pPr eaLnBrk="1" hangingPunct="1">
              <a:buClr>
                <a:srgbClr val="0000FF"/>
              </a:buClr>
              <a:buFont typeface="Wingdings" pitchFamily="2" charset="2"/>
              <a:buChar char="ü"/>
            </a:pPr>
            <a:r>
              <a:rPr lang="en-US" altLang="ja-JP" sz="2000" dirty="0" smtClean="0"/>
              <a:t>LED</a:t>
            </a:r>
            <a:r>
              <a:rPr lang="ja-JP" altLang="en-US" sz="2000" dirty="0" smtClean="0"/>
              <a:t>光量は非一様</a:t>
            </a:r>
            <a:endParaRPr lang="en-US" altLang="ja-JP" sz="2000" dirty="0"/>
          </a:p>
        </p:txBody>
      </p:sp>
      <p:sp>
        <p:nvSpPr>
          <p:cNvPr id="23" name="タイトル 1"/>
          <p:cNvSpPr txBox="1">
            <a:spLocks/>
          </p:cNvSpPr>
          <p:nvPr/>
        </p:nvSpPr>
        <p:spPr>
          <a:xfrm>
            <a:off x="482600" y="40834"/>
            <a:ext cx="8407400" cy="689316"/>
          </a:xfrm>
          <a:prstGeom prst="rect">
            <a:avLst/>
          </a:prstGeom>
          <a:solidFill>
            <a:srgbClr val="1F497D"/>
          </a:solidFill>
          <a:effectLst>
            <a:outerShdw blurRad="50800" dist="38100" dir="2700000">
              <a:srgbClr val="000000">
                <a:alpha val="43000"/>
              </a:srgbClr>
            </a:outerShdw>
          </a:effectLst>
        </p:spPr>
        <p:txBody>
          <a:bodyPr>
            <a:noAutofit/>
          </a:bodyPr>
          <a:lstStyle>
            <a:lvl1pPr algn="ctr" defTabSz="457107" rtl="0" eaLnBrk="1" latinLnBrk="0" hangingPunct="1">
              <a:spcBef>
                <a:spcPct val="0"/>
              </a:spcBef>
              <a:buNone/>
              <a:defRPr kumimoji="1" sz="4400" kern="1200">
                <a:solidFill>
                  <a:schemeClr val="tx1"/>
                </a:solidFill>
                <a:latin typeface="+mj-lt"/>
                <a:ea typeface="+mj-ea"/>
                <a:cs typeface="+mj-cs"/>
              </a:defRPr>
            </a:lvl1pPr>
          </a:lstStyle>
          <a:p>
            <a:r>
              <a:rPr lang="en-US" altLang="ja-JP" sz="4000" dirty="0" smtClean="0">
                <a:solidFill>
                  <a:srgbClr val="FFFFFF"/>
                </a:solidFill>
              </a:rPr>
              <a:t>PMT</a:t>
            </a:r>
            <a:r>
              <a:rPr lang="ja-JP" altLang="en-US" sz="4000" dirty="0">
                <a:solidFill>
                  <a:srgbClr val="FFFFFF"/>
                </a:solidFill>
              </a:rPr>
              <a:t> </a:t>
            </a:r>
            <a:r>
              <a:rPr lang="en-US" altLang="ja-JP" sz="4000" dirty="0" smtClean="0">
                <a:solidFill>
                  <a:srgbClr val="FFFFFF"/>
                </a:solidFill>
              </a:rPr>
              <a:t>7</a:t>
            </a:r>
            <a:r>
              <a:rPr lang="ja-JP" altLang="en-US" sz="4000" dirty="0" smtClean="0">
                <a:solidFill>
                  <a:srgbClr val="FFFFFF"/>
                </a:solidFill>
              </a:rPr>
              <a:t>本クラスタの</a:t>
            </a:r>
            <a:r>
              <a:rPr lang="en-US" altLang="ja-JP" sz="4000" dirty="0" smtClean="0">
                <a:solidFill>
                  <a:srgbClr val="FFFFFF"/>
                </a:solidFill>
              </a:rPr>
              <a:t>2GHz</a:t>
            </a:r>
            <a:r>
              <a:rPr lang="ja-JP" altLang="en-US" sz="4000" dirty="0" smtClean="0">
                <a:solidFill>
                  <a:srgbClr val="FFFFFF"/>
                </a:solidFill>
              </a:rPr>
              <a:t>波形読み出し</a:t>
            </a:r>
            <a:endParaRPr lang="ja-JP" altLang="en-US" sz="4000" dirty="0">
              <a:solidFill>
                <a:srgbClr val="FFFFFF"/>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486415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txBox="1">
            <a:spLocks/>
          </p:cNvSpPr>
          <p:nvPr/>
        </p:nvSpPr>
        <p:spPr>
          <a:xfrm>
            <a:off x="395288" y="0"/>
            <a:ext cx="8229600" cy="1143000"/>
          </a:xfrm>
          <a:prstGeom prst="rect">
            <a:avLst/>
          </a:prstGeom>
        </p:spPr>
        <p:txBody>
          <a:bodyPr anchor="ctr">
            <a:normAutofit/>
          </a:bodyPr>
          <a:lstStyle/>
          <a:p>
            <a:pPr algn="ctr" fontAlgn="auto">
              <a:spcAft>
                <a:spcPts val="0"/>
              </a:spcAft>
              <a:defRPr/>
            </a:pPr>
            <a:endParaRPr lang="ja-JP" altLang="en-US" sz="4400" dirty="0">
              <a:solidFill>
                <a:sysClr val="windowText" lastClr="000000"/>
              </a:solidFill>
              <a:latin typeface="Calibri"/>
              <a:ea typeface="ＭＳ Ｐゴシック"/>
              <a:cs typeface="+mj-cs"/>
            </a:endParaRPr>
          </a:p>
        </p:txBody>
      </p:sp>
      <p:grpSp>
        <p:nvGrpSpPr>
          <p:cNvPr id="3" name="グループ化 145"/>
          <p:cNvGrpSpPr>
            <a:grpSpLocks/>
          </p:cNvGrpSpPr>
          <p:nvPr/>
        </p:nvGrpSpPr>
        <p:grpSpPr bwMode="auto">
          <a:xfrm>
            <a:off x="1692275" y="865188"/>
            <a:ext cx="1295400" cy="1398587"/>
            <a:chOff x="1691680" y="980728"/>
            <a:chExt cx="1296144" cy="1398349"/>
          </a:xfrm>
        </p:grpSpPr>
        <p:sp>
          <p:nvSpPr>
            <p:cNvPr id="4" name="正方形/長方形 3"/>
            <p:cNvSpPr/>
            <p:nvPr/>
          </p:nvSpPr>
          <p:spPr>
            <a:xfrm>
              <a:off x="1691680" y="980728"/>
              <a:ext cx="1224666" cy="1368192"/>
            </a:xfrm>
            <a:prstGeom prst="rect">
              <a:avLst/>
            </a:prstGeom>
            <a:solidFill>
              <a:srgbClr val="4F81BD"/>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lang="en-US" altLang="ja-JP" kern="0" dirty="0">
                  <a:solidFill>
                    <a:sysClr val="window" lastClr="FFFFFF"/>
                  </a:solidFill>
                  <a:latin typeface="Calibri"/>
                  <a:ea typeface="ＭＳ Ｐゴシック"/>
                </a:rPr>
                <a:t>DRS4</a:t>
              </a:r>
              <a:endParaRPr lang="ja-JP" altLang="en-US" kern="0" dirty="0">
                <a:solidFill>
                  <a:sysClr val="window" lastClr="FFFFFF"/>
                </a:solidFill>
                <a:latin typeface="Calibri"/>
                <a:ea typeface="ＭＳ Ｐゴシック"/>
              </a:endParaRPr>
            </a:p>
          </p:txBody>
        </p:sp>
        <p:sp>
          <p:nvSpPr>
            <p:cNvPr id="5" name="テキスト ボックス 4"/>
            <p:cNvSpPr txBox="1"/>
            <p:nvPr/>
          </p:nvSpPr>
          <p:spPr>
            <a:xfrm>
              <a:off x="1691680" y="980728"/>
              <a:ext cx="432048" cy="246020"/>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in0</a:t>
              </a:r>
              <a:endParaRPr lang="ja-JP" altLang="en-US" sz="1000" kern="0" dirty="0">
                <a:solidFill>
                  <a:sysClr val="window" lastClr="FFFFFF"/>
                </a:solidFill>
                <a:ea typeface="ＭＳ Ｐゴシック" pitchFamily="50" charset="-128"/>
              </a:endParaRPr>
            </a:p>
          </p:txBody>
        </p:sp>
        <p:sp>
          <p:nvSpPr>
            <p:cNvPr id="6" name="テキスト ボックス 5"/>
            <p:cNvSpPr txBox="1"/>
            <p:nvPr/>
          </p:nvSpPr>
          <p:spPr>
            <a:xfrm>
              <a:off x="1691680" y="1125165"/>
              <a:ext cx="432048" cy="246021"/>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in1</a:t>
              </a:r>
              <a:endParaRPr lang="ja-JP" altLang="en-US" sz="1000" kern="0" dirty="0">
                <a:solidFill>
                  <a:sysClr val="window" lastClr="FFFFFF"/>
                </a:solidFill>
                <a:ea typeface="ＭＳ Ｐゴシック" pitchFamily="50" charset="-128"/>
              </a:endParaRPr>
            </a:p>
          </p:txBody>
        </p:sp>
        <p:sp>
          <p:nvSpPr>
            <p:cNvPr id="7" name="テキスト ボックス 6"/>
            <p:cNvSpPr txBox="1"/>
            <p:nvPr/>
          </p:nvSpPr>
          <p:spPr>
            <a:xfrm>
              <a:off x="1691680" y="1268016"/>
              <a:ext cx="432048" cy="247608"/>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in2</a:t>
              </a:r>
              <a:endParaRPr lang="ja-JP" altLang="en-US" sz="1000" kern="0" dirty="0">
                <a:solidFill>
                  <a:sysClr val="window" lastClr="FFFFFF"/>
                </a:solidFill>
                <a:ea typeface="ＭＳ Ｐゴシック" pitchFamily="50" charset="-128"/>
              </a:endParaRPr>
            </a:p>
          </p:txBody>
        </p:sp>
        <p:sp>
          <p:nvSpPr>
            <p:cNvPr id="8" name="テキスト ボックス 7"/>
            <p:cNvSpPr txBox="1"/>
            <p:nvPr/>
          </p:nvSpPr>
          <p:spPr>
            <a:xfrm>
              <a:off x="1691680" y="1412455"/>
              <a:ext cx="432048" cy="246020"/>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in3</a:t>
              </a:r>
              <a:endParaRPr lang="ja-JP" altLang="en-US" sz="1000" kern="0" dirty="0">
                <a:solidFill>
                  <a:sysClr val="window" lastClr="FFFFFF"/>
                </a:solidFill>
                <a:ea typeface="ＭＳ Ｐゴシック" pitchFamily="50" charset="-128"/>
              </a:endParaRPr>
            </a:p>
          </p:txBody>
        </p:sp>
        <p:sp>
          <p:nvSpPr>
            <p:cNvPr id="9" name="テキスト ボックス 8"/>
            <p:cNvSpPr txBox="1"/>
            <p:nvPr/>
          </p:nvSpPr>
          <p:spPr>
            <a:xfrm>
              <a:off x="1691680" y="1556892"/>
              <a:ext cx="432048" cy="246021"/>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in4</a:t>
              </a:r>
              <a:endParaRPr lang="ja-JP" altLang="en-US" sz="1000" kern="0" dirty="0">
                <a:solidFill>
                  <a:sysClr val="window" lastClr="FFFFFF"/>
                </a:solidFill>
                <a:ea typeface="ＭＳ Ｐゴシック" pitchFamily="50" charset="-128"/>
              </a:endParaRPr>
            </a:p>
          </p:txBody>
        </p:sp>
        <p:sp>
          <p:nvSpPr>
            <p:cNvPr id="10" name="テキスト ボックス 9"/>
            <p:cNvSpPr txBox="1"/>
            <p:nvPr/>
          </p:nvSpPr>
          <p:spPr>
            <a:xfrm>
              <a:off x="1691680" y="1701330"/>
              <a:ext cx="432048" cy="246020"/>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in5</a:t>
              </a:r>
              <a:endParaRPr lang="ja-JP" altLang="en-US" sz="1000" kern="0" dirty="0">
                <a:solidFill>
                  <a:sysClr val="window" lastClr="FFFFFF"/>
                </a:solidFill>
                <a:ea typeface="ＭＳ Ｐゴシック" pitchFamily="50" charset="-128"/>
              </a:endParaRPr>
            </a:p>
          </p:txBody>
        </p:sp>
        <p:sp>
          <p:nvSpPr>
            <p:cNvPr id="11" name="テキスト ボックス 10"/>
            <p:cNvSpPr txBox="1"/>
            <p:nvPr/>
          </p:nvSpPr>
          <p:spPr>
            <a:xfrm>
              <a:off x="1691680" y="1844181"/>
              <a:ext cx="432048" cy="247608"/>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in6</a:t>
              </a:r>
              <a:endParaRPr lang="ja-JP" altLang="en-US" sz="1000" kern="0" dirty="0">
                <a:solidFill>
                  <a:sysClr val="window" lastClr="FFFFFF"/>
                </a:solidFill>
                <a:ea typeface="ＭＳ Ｐゴシック" pitchFamily="50" charset="-128"/>
              </a:endParaRPr>
            </a:p>
          </p:txBody>
        </p:sp>
        <p:sp>
          <p:nvSpPr>
            <p:cNvPr id="12" name="テキスト ボックス 11"/>
            <p:cNvSpPr txBox="1"/>
            <p:nvPr/>
          </p:nvSpPr>
          <p:spPr>
            <a:xfrm>
              <a:off x="1691680" y="1988618"/>
              <a:ext cx="432048" cy="246021"/>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in7</a:t>
              </a:r>
              <a:endParaRPr lang="ja-JP" altLang="en-US" sz="1000" kern="0" dirty="0">
                <a:solidFill>
                  <a:sysClr val="window" lastClr="FFFFFF"/>
                </a:solidFill>
                <a:ea typeface="ＭＳ Ｐゴシック" pitchFamily="50" charset="-128"/>
              </a:endParaRPr>
            </a:p>
          </p:txBody>
        </p:sp>
        <p:sp>
          <p:nvSpPr>
            <p:cNvPr id="13" name="テキスト ボックス 12"/>
            <p:cNvSpPr txBox="1"/>
            <p:nvPr/>
          </p:nvSpPr>
          <p:spPr>
            <a:xfrm>
              <a:off x="1691680" y="2133057"/>
              <a:ext cx="432048" cy="246020"/>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in8</a:t>
              </a:r>
              <a:endParaRPr lang="ja-JP" altLang="en-US" sz="1000" kern="0" dirty="0">
                <a:solidFill>
                  <a:sysClr val="window" lastClr="FFFFFF"/>
                </a:solidFill>
                <a:ea typeface="ＭＳ Ｐゴシック" pitchFamily="50" charset="-128"/>
              </a:endParaRPr>
            </a:p>
          </p:txBody>
        </p:sp>
        <p:sp>
          <p:nvSpPr>
            <p:cNvPr id="14" name="テキスト ボックス 13"/>
            <p:cNvSpPr txBox="1"/>
            <p:nvPr/>
          </p:nvSpPr>
          <p:spPr>
            <a:xfrm>
              <a:off x="2555776" y="980728"/>
              <a:ext cx="432048" cy="246020"/>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0</a:t>
              </a:r>
              <a:endParaRPr lang="ja-JP" altLang="en-US" sz="1000" kern="0" dirty="0">
                <a:solidFill>
                  <a:sysClr val="window" lastClr="FFFFFF"/>
                </a:solidFill>
                <a:ea typeface="ＭＳ Ｐゴシック" pitchFamily="50" charset="-128"/>
              </a:endParaRPr>
            </a:p>
          </p:txBody>
        </p:sp>
        <p:sp>
          <p:nvSpPr>
            <p:cNvPr id="15" name="テキスト ボックス 14"/>
            <p:cNvSpPr txBox="1"/>
            <p:nvPr/>
          </p:nvSpPr>
          <p:spPr>
            <a:xfrm>
              <a:off x="2555776" y="1268016"/>
              <a:ext cx="432048" cy="247608"/>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2</a:t>
              </a:r>
              <a:endParaRPr lang="ja-JP" altLang="en-US" sz="1000" kern="0" dirty="0">
                <a:solidFill>
                  <a:sysClr val="window" lastClr="FFFFFF"/>
                </a:solidFill>
                <a:ea typeface="ＭＳ Ｐゴシック" pitchFamily="50" charset="-128"/>
              </a:endParaRPr>
            </a:p>
          </p:txBody>
        </p:sp>
        <p:sp>
          <p:nvSpPr>
            <p:cNvPr id="16" name="テキスト ボックス 15"/>
            <p:cNvSpPr txBox="1"/>
            <p:nvPr/>
          </p:nvSpPr>
          <p:spPr>
            <a:xfrm>
              <a:off x="2551011" y="1556892"/>
              <a:ext cx="432048" cy="246021"/>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4</a:t>
              </a:r>
              <a:endParaRPr lang="ja-JP" altLang="en-US" sz="1000" kern="0" dirty="0">
                <a:solidFill>
                  <a:sysClr val="window" lastClr="FFFFFF"/>
                </a:solidFill>
                <a:ea typeface="ＭＳ Ｐゴシック" pitchFamily="50" charset="-128"/>
              </a:endParaRPr>
            </a:p>
          </p:txBody>
        </p:sp>
        <p:sp>
          <p:nvSpPr>
            <p:cNvPr id="17" name="テキスト ボックス 16"/>
            <p:cNvSpPr txBox="1"/>
            <p:nvPr/>
          </p:nvSpPr>
          <p:spPr>
            <a:xfrm>
              <a:off x="2555776" y="1844181"/>
              <a:ext cx="432048" cy="247608"/>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6</a:t>
              </a:r>
              <a:endParaRPr lang="ja-JP" altLang="en-US" sz="1000" kern="0" dirty="0">
                <a:solidFill>
                  <a:sysClr val="window" lastClr="FFFFFF"/>
                </a:solidFill>
                <a:ea typeface="ＭＳ Ｐゴシック" pitchFamily="50" charset="-128"/>
              </a:endParaRPr>
            </a:p>
          </p:txBody>
        </p:sp>
        <p:sp>
          <p:nvSpPr>
            <p:cNvPr id="18" name="テキスト ボックス 17"/>
            <p:cNvSpPr txBox="1"/>
            <p:nvPr/>
          </p:nvSpPr>
          <p:spPr>
            <a:xfrm>
              <a:off x="2339752" y="2133057"/>
              <a:ext cx="648072" cy="246020"/>
            </a:xfrm>
            <a:prstGeom prst="rect">
              <a:avLst/>
            </a:prstGeom>
            <a:noFill/>
          </p:spPr>
          <p:txBody>
            <a:bodyPr>
              <a:spAutoFit/>
            </a:bodyPr>
            <a:lstStyle/>
            <a:p>
              <a:pPr fontAlgn="auto">
                <a:spcBef>
                  <a:spcPts val="0"/>
                </a:spcBef>
                <a:spcAft>
                  <a:spcPts val="0"/>
                </a:spcAft>
                <a:defRPr/>
              </a:pPr>
              <a:r>
                <a:rPr kumimoji="0" lang="en-US" altLang="ja-JP" sz="1000" kern="0" dirty="0" err="1">
                  <a:solidFill>
                    <a:sysClr val="window" lastClr="FFFFFF"/>
                  </a:solidFill>
                  <a:ea typeface="ＭＳ Ｐゴシック" pitchFamily="50" charset="-128"/>
                </a:rPr>
                <a:t>MUXout</a:t>
              </a:r>
              <a:endParaRPr lang="en-US" altLang="ja-JP" sz="1000" kern="0" dirty="0">
                <a:solidFill>
                  <a:sysClr val="window" lastClr="FFFFFF"/>
                </a:solidFill>
                <a:ea typeface="ＭＳ Ｐゴシック" pitchFamily="50" charset="-128"/>
              </a:endParaRPr>
            </a:p>
          </p:txBody>
        </p:sp>
        <p:sp>
          <p:nvSpPr>
            <p:cNvPr id="19" name="テキスト ボックス 18"/>
            <p:cNvSpPr txBox="1"/>
            <p:nvPr/>
          </p:nvSpPr>
          <p:spPr>
            <a:xfrm>
              <a:off x="2555776" y="1125165"/>
              <a:ext cx="432048" cy="246021"/>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1</a:t>
              </a:r>
              <a:endParaRPr lang="ja-JP" altLang="en-US" sz="1000" kern="0" dirty="0">
                <a:solidFill>
                  <a:sysClr val="window" lastClr="FFFFFF"/>
                </a:solidFill>
                <a:ea typeface="ＭＳ Ｐゴシック" pitchFamily="50" charset="-128"/>
              </a:endParaRPr>
            </a:p>
          </p:txBody>
        </p:sp>
        <p:sp>
          <p:nvSpPr>
            <p:cNvPr id="20" name="テキスト ボックス 19"/>
            <p:cNvSpPr txBox="1"/>
            <p:nvPr/>
          </p:nvSpPr>
          <p:spPr>
            <a:xfrm>
              <a:off x="2555776" y="1412455"/>
              <a:ext cx="432048" cy="246020"/>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3</a:t>
              </a:r>
              <a:endParaRPr lang="ja-JP" altLang="en-US" sz="1000" kern="0" dirty="0">
                <a:solidFill>
                  <a:sysClr val="window" lastClr="FFFFFF"/>
                </a:solidFill>
                <a:ea typeface="ＭＳ Ｐゴシック" pitchFamily="50" charset="-128"/>
              </a:endParaRPr>
            </a:p>
          </p:txBody>
        </p:sp>
        <p:sp>
          <p:nvSpPr>
            <p:cNvPr id="21" name="テキスト ボックス 20"/>
            <p:cNvSpPr txBox="1"/>
            <p:nvPr/>
          </p:nvSpPr>
          <p:spPr>
            <a:xfrm>
              <a:off x="2555776" y="1701330"/>
              <a:ext cx="432048" cy="246020"/>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5</a:t>
              </a:r>
              <a:endParaRPr lang="ja-JP" altLang="en-US" sz="1000" kern="0" dirty="0">
                <a:solidFill>
                  <a:sysClr val="window" lastClr="FFFFFF"/>
                </a:solidFill>
                <a:ea typeface="ＭＳ Ｐゴシック" pitchFamily="50" charset="-128"/>
              </a:endParaRPr>
            </a:p>
          </p:txBody>
        </p:sp>
        <p:sp>
          <p:nvSpPr>
            <p:cNvPr id="22" name="テキスト ボックス 21"/>
            <p:cNvSpPr txBox="1"/>
            <p:nvPr/>
          </p:nvSpPr>
          <p:spPr>
            <a:xfrm>
              <a:off x="2555776" y="1988618"/>
              <a:ext cx="432048" cy="246021"/>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7</a:t>
              </a:r>
              <a:endParaRPr lang="ja-JP" altLang="en-US" sz="1000" kern="0" dirty="0">
                <a:solidFill>
                  <a:sysClr val="window" lastClr="FFFFFF"/>
                </a:solidFill>
                <a:ea typeface="ＭＳ Ｐゴシック" pitchFamily="50" charset="-128"/>
              </a:endParaRPr>
            </a:p>
          </p:txBody>
        </p:sp>
      </p:grpSp>
      <p:grpSp>
        <p:nvGrpSpPr>
          <p:cNvPr id="23" name="グループ化 29"/>
          <p:cNvGrpSpPr>
            <a:grpSpLocks/>
          </p:cNvGrpSpPr>
          <p:nvPr/>
        </p:nvGrpSpPr>
        <p:grpSpPr bwMode="auto">
          <a:xfrm>
            <a:off x="1692275" y="2305050"/>
            <a:ext cx="1295400" cy="1398588"/>
            <a:chOff x="1691680" y="1556792"/>
            <a:chExt cx="1296144" cy="1398349"/>
          </a:xfrm>
        </p:grpSpPr>
        <p:sp>
          <p:nvSpPr>
            <p:cNvPr id="24" name="テキスト ボックス 23"/>
            <p:cNvSpPr txBox="1"/>
            <p:nvPr/>
          </p:nvSpPr>
          <p:spPr>
            <a:xfrm>
              <a:off x="1691680" y="1556792"/>
              <a:ext cx="432048" cy="246021"/>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in0</a:t>
              </a:r>
              <a:endParaRPr lang="ja-JP" altLang="en-US" sz="1000" kern="0" dirty="0">
                <a:solidFill>
                  <a:sysClr val="window" lastClr="FFFFFF"/>
                </a:solidFill>
                <a:ea typeface="ＭＳ Ｐゴシック" pitchFamily="50" charset="-128"/>
              </a:endParaRPr>
            </a:p>
          </p:txBody>
        </p:sp>
        <p:sp>
          <p:nvSpPr>
            <p:cNvPr id="25" name="テキスト ボックス 24"/>
            <p:cNvSpPr txBox="1"/>
            <p:nvPr/>
          </p:nvSpPr>
          <p:spPr>
            <a:xfrm>
              <a:off x="1691680" y="1701230"/>
              <a:ext cx="432048" cy="246020"/>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in1</a:t>
              </a:r>
              <a:endParaRPr lang="ja-JP" altLang="en-US" sz="1000" kern="0" dirty="0">
                <a:solidFill>
                  <a:sysClr val="window" lastClr="FFFFFF"/>
                </a:solidFill>
                <a:ea typeface="ＭＳ Ｐゴシック" pitchFamily="50" charset="-128"/>
              </a:endParaRPr>
            </a:p>
          </p:txBody>
        </p:sp>
        <p:sp>
          <p:nvSpPr>
            <p:cNvPr id="26" name="テキスト ボックス 25"/>
            <p:cNvSpPr txBox="1"/>
            <p:nvPr/>
          </p:nvSpPr>
          <p:spPr>
            <a:xfrm>
              <a:off x="1691680" y="1844081"/>
              <a:ext cx="432048" cy="247608"/>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in2</a:t>
              </a:r>
              <a:endParaRPr lang="ja-JP" altLang="en-US" sz="1000" kern="0" dirty="0">
                <a:solidFill>
                  <a:sysClr val="window" lastClr="FFFFFF"/>
                </a:solidFill>
                <a:ea typeface="ＭＳ Ｐゴシック" pitchFamily="50" charset="-128"/>
              </a:endParaRPr>
            </a:p>
          </p:txBody>
        </p:sp>
        <p:sp>
          <p:nvSpPr>
            <p:cNvPr id="27" name="テキスト ボックス 26"/>
            <p:cNvSpPr txBox="1"/>
            <p:nvPr/>
          </p:nvSpPr>
          <p:spPr>
            <a:xfrm>
              <a:off x="1691680" y="1988518"/>
              <a:ext cx="432048" cy="246021"/>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in3</a:t>
              </a:r>
              <a:endParaRPr lang="ja-JP" altLang="en-US" sz="1000" kern="0" dirty="0">
                <a:solidFill>
                  <a:sysClr val="window" lastClr="FFFFFF"/>
                </a:solidFill>
                <a:ea typeface="ＭＳ Ｐゴシック" pitchFamily="50" charset="-128"/>
              </a:endParaRPr>
            </a:p>
          </p:txBody>
        </p:sp>
        <p:sp>
          <p:nvSpPr>
            <p:cNvPr id="28" name="テキスト ボックス 27"/>
            <p:cNvSpPr txBox="1"/>
            <p:nvPr/>
          </p:nvSpPr>
          <p:spPr>
            <a:xfrm>
              <a:off x="1691680" y="2132957"/>
              <a:ext cx="432048" cy="246020"/>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in4</a:t>
              </a:r>
              <a:endParaRPr lang="ja-JP" altLang="en-US" sz="1000" kern="0" dirty="0">
                <a:solidFill>
                  <a:sysClr val="window" lastClr="FFFFFF"/>
                </a:solidFill>
                <a:ea typeface="ＭＳ Ｐゴシック" pitchFamily="50" charset="-128"/>
              </a:endParaRPr>
            </a:p>
          </p:txBody>
        </p:sp>
        <p:sp>
          <p:nvSpPr>
            <p:cNvPr id="29" name="テキスト ボックス 28"/>
            <p:cNvSpPr txBox="1"/>
            <p:nvPr/>
          </p:nvSpPr>
          <p:spPr>
            <a:xfrm>
              <a:off x="1691680" y="2277394"/>
              <a:ext cx="432048" cy="246021"/>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in5</a:t>
              </a:r>
              <a:endParaRPr lang="ja-JP" altLang="en-US" sz="1000" kern="0" dirty="0">
                <a:solidFill>
                  <a:sysClr val="window" lastClr="FFFFFF"/>
                </a:solidFill>
                <a:ea typeface="ＭＳ Ｐゴシック" pitchFamily="50" charset="-128"/>
              </a:endParaRPr>
            </a:p>
          </p:txBody>
        </p:sp>
        <p:sp>
          <p:nvSpPr>
            <p:cNvPr id="30" name="テキスト ボックス 29"/>
            <p:cNvSpPr txBox="1"/>
            <p:nvPr/>
          </p:nvSpPr>
          <p:spPr>
            <a:xfrm>
              <a:off x="1691680" y="2420244"/>
              <a:ext cx="432048" cy="247608"/>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in6</a:t>
              </a:r>
              <a:endParaRPr lang="ja-JP" altLang="en-US" sz="1000" kern="0" dirty="0">
                <a:solidFill>
                  <a:sysClr val="window" lastClr="FFFFFF"/>
                </a:solidFill>
                <a:ea typeface="ＭＳ Ｐゴシック" pitchFamily="50" charset="-128"/>
              </a:endParaRPr>
            </a:p>
          </p:txBody>
        </p:sp>
        <p:sp>
          <p:nvSpPr>
            <p:cNvPr id="31" name="テキスト ボックス 30"/>
            <p:cNvSpPr txBox="1"/>
            <p:nvPr/>
          </p:nvSpPr>
          <p:spPr>
            <a:xfrm>
              <a:off x="1691680" y="2564683"/>
              <a:ext cx="432048" cy="246020"/>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in7</a:t>
              </a:r>
              <a:endParaRPr lang="ja-JP" altLang="en-US" sz="1000" kern="0" dirty="0">
                <a:solidFill>
                  <a:sysClr val="window" lastClr="FFFFFF"/>
                </a:solidFill>
                <a:ea typeface="ＭＳ Ｐゴシック" pitchFamily="50" charset="-128"/>
              </a:endParaRPr>
            </a:p>
          </p:txBody>
        </p:sp>
        <p:sp>
          <p:nvSpPr>
            <p:cNvPr id="32" name="テキスト ボックス 31"/>
            <p:cNvSpPr txBox="1"/>
            <p:nvPr/>
          </p:nvSpPr>
          <p:spPr>
            <a:xfrm>
              <a:off x="1691680" y="2709120"/>
              <a:ext cx="432048" cy="246021"/>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in8</a:t>
              </a:r>
              <a:endParaRPr lang="ja-JP" altLang="en-US" sz="1000" kern="0" dirty="0">
                <a:solidFill>
                  <a:sysClr val="window" lastClr="FFFFFF"/>
                </a:solidFill>
                <a:ea typeface="ＭＳ Ｐゴシック" pitchFamily="50" charset="-128"/>
              </a:endParaRPr>
            </a:p>
          </p:txBody>
        </p:sp>
        <p:sp>
          <p:nvSpPr>
            <p:cNvPr id="33" name="テキスト ボックス 32"/>
            <p:cNvSpPr txBox="1"/>
            <p:nvPr/>
          </p:nvSpPr>
          <p:spPr>
            <a:xfrm>
              <a:off x="2555776" y="1556792"/>
              <a:ext cx="432048" cy="246021"/>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0</a:t>
              </a:r>
              <a:endParaRPr lang="ja-JP" altLang="en-US" sz="1000" kern="0" dirty="0">
                <a:solidFill>
                  <a:sysClr val="window" lastClr="FFFFFF"/>
                </a:solidFill>
                <a:ea typeface="ＭＳ Ｐゴシック" pitchFamily="50" charset="-128"/>
              </a:endParaRPr>
            </a:p>
          </p:txBody>
        </p:sp>
        <p:sp>
          <p:nvSpPr>
            <p:cNvPr id="34" name="テキスト ボックス 33"/>
            <p:cNvSpPr txBox="1"/>
            <p:nvPr/>
          </p:nvSpPr>
          <p:spPr>
            <a:xfrm>
              <a:off x="2555776" y="1844081"/>
              <a:ext cx="432048" cy="247608"/>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2</a:t>
              </a:r>
              <a:endParaRPr lang="ja-JP" altLang="en-US" sz="1000" kern="0" dirty="0">
                <a:solidFill>
                  <a:sysClr val="window" lastClr="FFFFFF"/>
                </a:solidFill>
                <a:ea typeface="ＭＳ Ｐゴシック" pitchFamily="50" charset="-128"/>
              </a:endParaRPr>
            </a:p>
          </p:txBody>
        </p:sp>
        <p:sp>
          <p:nvSpPr>
            <p:cNvPr id="35" name="テキスト ボックス 34"/>
            <p:cNvSpPr txBox="1"/>
            <p:nvPr/>
          </p:nvSpPr>
          <p:spPr>
            <a:xfrm>
              <a:off x="2551011" y="2132957"/>
              <a:ext cx="432048" cy="246020"/>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4</a:t>
              </a:r>
              <a:endParaRPr lang="ja-JP" altLang="en-US" sz="1000" kern="0" dirty="0">
                <a:solidFill>
                  <a:sysClr val="window" lastClr="FFFFFF"/>
                </a:solidFill>
                <a:ea typeface="ＭＳ Ｐゴシック" pitchFamily="50" charset="-128"/>
              </a:endParaRPr>
            </a:p>
          </p:txBody>
        </p:sp>
        <p:sp>
          <p:nvSpPr>
            <p:cNvPr id="36" name="テキスト ボックス 35"/>
            <p:cNvSpPr txBox="1"/>
            <p:nvPr/>
          </p:nvSpPr>
          <p:spPr>
            <a:xfrm>
              <a:off x="2555776" y="2420244"/>
              <a:ext cx="432048" cy="247608"/>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6</a:t>
              </a:r>
              <a:endParaRPr lang="ja-JP" altLang="en-US" sz="1000" kern="0" dirty="0">
                <a:solidFill>
                  <a:sysClr val="window" lastClr="FFFFFF"/>
                </a:solidFill>
                <a:ea typeface="ＭＳ Ｐゴシック" pitchFamily="50" charset="-128"/>
              </a:endParaRPr>
            </a:p>
          </p:txBody>
        </p:sp>
        <p:sp>
          <p:nvSpPr>
            <p:cNvPr id="37" name="テキスト ボックス 36"/>
            <p:cNvSpPr txBox="1"/>
            <p:nvPr/>
          </p:nvSpPr>
          <p:spPr>
            <a:xfrm>
              <a:off x="2555776" y="2709120"/>
              <a:ext cx="432048" cy="246021"/>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8</a:t>
              </a:r>
              <a:endParaRPr lang="ja-JP" altLang="en-US" sz="1000" kern="0" dirty="0">
                <a:solidFill>
                  <a:sysClr val="window" lastClr="FFFFFF"/>
                </a:solidFill>
                <a:ea typeface="ＭＳ Ｐゴシック" pitchFamily="50" charset="-128"/>
              </a:endParaRPr>
            </a:p>
          </p:txBody>
        </p:sp>
        <p:sp>
          <p:nvSpPr>
            <p:cNvPr id="38" name="テキスト ボックス 37"/>
            <p:cNvSpPr txBox="1"/>
            <p:nvPr/>
          </p:nvSpPr>
          <p:spPr>
            <a:xfrm>
              <a:off x="2555776" y="1701230"/>
              <a:ext cx="432048" cy="246020"/>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1</a:t>
              </a:r>
              <a:endParaRPr lang="ja-JP" altLang="en-US" sz="1000" kern="0" dirty="0">
                <a:solidFill>
                  <a:sysClr val="window" lastClr="FFFFFF"/>
                </a:solidFill>
                <a:ea typeface="ＭＳ Ｐゴシック" pitchFamily="50" charset="-128"/>
              </a:endParaRPr>
            </a:p>
          </p:txBody>
        </p:sp>
        <p:sp>
          <p:nvSpPr>
            <p:cNvPr id="39" name="テキスト ボックス 38"/>
            <p:cNvSpPr txBox="1"/>
            <p:nvPr/>
          </p:nvSpPr>
          <p:spPr>
            <a:xfrm>
              <a:off x="2555776" y="1988518"/>
              <a:ext cx="432048" cy="246021"/>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3</a:t>
              </a:r>
              <a:endParaRPr lang="ja-JP" altLang="en-US" sz="1000" kern="0" dirty="0">
                <a:solidFill>
                  <a:sysClr val="window" lastClr="FFFFFF"/>
                </a:solidFill>
                <a:ea typeface="ＭＳ Ｐゴシック" pitchFamily="50" charset="-128"/>
              </a:endParaRPr>
            </a:p>
          </p:txBody>
        </p:sp>
        <p:sp>
          <p:nvSpPr>
            <p:cNvPr id="40" name="テキスト ボックス 39"/>
            <p:cNvSpPr txBox="1"/>
            <p:nvPr/>
          </p:nvSpPr>
          <p:spPr>
            <a:xfrm>
              <a:off x="2555776" y="2277394"/>
              <a:ext cx="432048" cy="246021"/>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5</a:t>
              </a:r>
              <a:endParaRPr lang="ja-JP" altLang="en-US" sz="1000" kern="0" dirty="0">
                <a:solidFill>
                  <a:sysClr val="window" lastClr="FFFFFF"/>
                </a:solidFill>
                <a:ea typeface="ＭＳ Ｐゴシック" pitchFamily="50" charset="-128"/>
              </a:endParaRPr>
            </a:p>
          </p:txBody>
        </p:sp>
        <p:sp>
          <p:nvSpPr>
            <p:cNvPr id="41" name="テキスト ボックス 40"/>
            <p:cNvSpPr txBox="1"/>
            <p:nvPr/>
          </p:nvSpPr>
          <p:spPr>
            <a:xfrm>
              <a:off x="2555776" y="2564683"/>
              <a:ext cx="432048" cy="246020"/>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7</a:t>
              </a:r>
              <a:endParaRPr lang="ja-JP" altLang="en-US" sz="1000" kern="0" dirty="0">
                <a:solidFill>
                  <a:sysClr val="window" lastClr="FFFFFF"/>
                </a:solidFill>
                <a:ea typeface="ＭＳ Ｐゴシック" pitchFamily="50" charset="-128"/>
              </a:endParaRPr>
            </a:p>
          </p:txBody>
        </p:sp>
      </p:grpSp>
      <p:cxnSp>
        <p:nvCxnSpPr>
          <p:cNvPr id="42" name="直線コネクタ 264"/>
          <p:cNvCxnSpPr>
            <a:cxnSpLocks noChangeShapeType="1"/>
          </p:cNvCxnSpPr>
          <p:nvPr/>
        </p:nvCxnSpPr>
        <p:spPr bwMode="auto">
          <a:xfrm>
            <a:off x="1406525" y="5308600"/>
            <a:ext cx="287338"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43" name="直線コネクタ 265"/>
          <p:cNvCxnSpPr>
            <a:cxnSpLocks noChangeShapeType="1"/>
          </p:cNvCxnSpPr>
          <p:nvPr/>
        </p:nvCxnSpPr>
        <p:spPr bwMode="auto">
          <a:xfrm>
            <a:off x="1403350" y="5446713"/>
            <a:ext cx="288925"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44" name="直線コネクタ 266"/>
          <p:cNvCxnSpPr>
            <a:cxnSpLocks noChangeShapeType="1"/>
          </p:cNvCxnSpPr>
          <p:nvPr/>
        </p:nvCxnSpPr>
        <p:spPr bwMode="auto">
          <a:xfrm>
            <a:off x="1403350" y="5589588"/>
            <a:ext cx="288925"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45" name="直線コネクタ 267"/>
          <p:cNvCxnSpPr>
            <a:cxnSpLocks noChangeShapeType="1"/>
          </p:cNvCxnSpPr>
          <p:nvPr/>
        </p:nvCxnSpPr>
        <p:spPr bwMode="auto">
          <a:xfrm>
            <a:off x="1403350" y="5734050"/>
            <a:ext cx="288925"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46" name="直線コネクタ 268"/>
          <p:cNvCxnSpPr>
            <a:cxnSpLocks noChangeShapeType="1"/>
          </p:cNvCxnSpPr>
          <p:nvPr/>
        </p:nvCxnSpPr>
        <p:spPr bwMode="auto">
          <a:xfrm rot="5400000">
            <a:off x="1187450" y="5530850"/>
            <a:ext cx="431800"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47" name="直線コネクタ 269"/>
          <p:cNvCxnSpPr>
            <a:cxnSpLocks noChangeShapeType="1"/>
          </p:cNvCxnSpPr>
          <p:nvPr/>
        </p:nvCxnSpPr>
        <p:spPr bwMode="auto">
          <a:xfrm>
            <a:off x="1406525" y="985838"/>
            <a:ext cx="287338"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48" name="直線コネクタ 270"/>
          <p:cNvCxnSpPr>
            <a:cxnSpLocks noChangeShapeType="1"/>
          </p:cNvCxnSpPr>
          <p:nvPr/>
        </p:nvCxnSpPr>
        <p:spPr bwMode="auto">
          <a:xfrm>
            <a:off x="1403350" y="1122363"/>
            <a:ext cx="288925"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49" name="直線コネクタ 271"/>
          <p:cNvCxnSpPr>
            <a:cxnSpLocks noChangeShapeType="1"/>
          </p:cNvCxnSpPr>
          <p:nvPr/>
        </p:nvCxnSpPr>
        <p:spPr bwMode="auto">
          <a:xfrm>
            <a:off x="1403350" y="1266825"/>
            <a:ext cx="288925"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50" name="直線コネクタ 272"/>
          <p:cNvCxnSpPr>
            <a:cxnSpLocks noChangeShapeType="1"/>
          </p:cNvCxnSpPr>
          <p:nvPr/>
        </p:nvCxnSpPr>
        <p:spPr bwMode="auto">
          <a:xfrm>
            <a:off x="1403350" y="1411288"/>
            <a:ext cx="288925"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51" name="直線コネクタ 273"/>
          <p:cNvCxnSpPr>
            <a:cxnSpLocks noChangeShapeType="1"/>
          </p:cNvCxnSpPr>
          <p:nvPr/>
        </p:nvCxnSpPr>
        <p:spPr bwMode="auto">
          <a:xfrm rot="5400000">
            <a:off x="1187450" y="1206500"/>
            <a:ext cx="431800"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52" name="直線コネクタ 274"/>
          <p:cNvCxnSpPr>
            <a:cxnSpLocks noChangeShapeType="1"/>
          </p:cNvCxnSpPr>
          <p:nvPr/>
        </p:nvCxnSpPr>
        <p:spPr bwMode="auto">
          <a:xfrm>
            <a:off x="1406525" y="2433638"/>
            <a:ext cx="287338"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53" name="直線コネクタ 275"/>
          <p:cNvCxnSpPr>
            <a:cxnSpLocks noChangeShapeType="1"/>
          </p:cNvCxnSpPr>
          <p:nvPr/>
        </p:nvCxnSpPr>
        <p:spPr bwMode="auto">
          <a:xfrm>
            <a:off x="1403350" y="2570163"/>
            <a:ext cx="288925"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54" name="直線コネクタ 276"/>
          <p:cNvCxnSpPr>
            <a:cxnSpLocks noChangeShapeType="1"/>
          </p:cNvCxnSpPr>
          <p:nvPr/>
        </p:nvCxnSpPr>
        <p:spPr bwMode="auto">
          <a:xfrm>
            <a:off x="1403350" y="2714625"/>
            <a:ext cx="288925"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55" name="直線コネクタ 277"/>
          <p:cNvCxnSpPr>
            <a:cxnSpLocks noChangeShapeType="1"/>
          </p:cNvCxnSpPr>
          <p:nvPr/>
        </p:nvCxnSpPr>
        <p:spPr bwMode="auto">
          <a:xfrm>
            <a:off x="1403350" y="2859088"/>
            <a:ext cx="288925"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56" name="直線コネクタ 278"/>
          <p:cNvCxnSpPr>
            <a:cxnSpLocks noChangeShapeType="1"/>
          </p:cNvCxnSpPr>
          <p:nvPr/>
        </p:nvCxnSpPr>
        <p:spPr bwMode="auto">
          <a:xfrm rot="5400000">
            <a:off x="1187450" y="2632075"/>
            <a:ext cx="431800"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57" name="直線コネクタ 279"/>
          <p:cNvCxnSpPr>
            <a:cxnSpLocks noChangeShapeType="1"/>
          </p:cNvCxnSpPr>
          <p:nvPr/>
        </p:nvCxnSpPr>
        <p:spPr bwMode="auto">
          <a:xfrm>
            <a:off x="1406525" y="3016250"/>
            <a:ext cx="287338"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58" name="直線コネクタ 280"/>
          <p:cNvCxnSpPr>
            <a:cxnSpLocks noChangeShapeType="1"/>
          </p:cNvCxnSpPr>
          <p:nvPr/>
        </p:nvCxnSpPr>
        <p:spPr bwMode="auto">
          <a:xfrm>
            <a:off x="1403350" y="3154363"/>
            <a:ext cx="288925"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59" name="直線コネクタ 281"/>
          <p:cNvCxnSpPr>
            <a:cxnSpLocks noChangeShapeType="1"/>
          </p:cNvCxnSpPr>
          <p:nvPr/>
        </p:nvCxnSpPr>
        <p:spPr bwMode="auto">
          <a:xfrm>
            <a:off x="1403350" y="3298825"/>
            <a:ext cx="288925"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60" name="直線コネクタ 282"/>
          <p:cNvCxnSpPr>
            <a:cxnSpLocks noChangeShapeType="1"/>
          </p:cNvCxnSpPr>
          <p:nvPr/>
        </p:nvCxnSpPr>
        <p:spPr bwMode="auto">
          <a:xfrm>
            <a:off x="1403350" y="3441700"/>
            <a:ext cx="288925"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61" name="直線コネクタ 283"/>
          <p:cNvCxnSpPr>
            <a:cxnSpLocks noChangeShapeType="1"/>
          </p:cNvCxnSpPr>
          <p:nvPr/>
        </p:nvCxnSpPr>
        <p:spPr bwMode="auto">
          <a:xfrm rot="5400000">
            <a:off x="1187450" y="3216275"/>
            <a:ext cx="431800"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62" name="直線コネクタ 284"/>
          <p:cNvCxnSpPr>
            <a:cxnSpLocks noChangeShapeType="1"/>
          </p:cNvCxnSpPr>
          <p:nvPr/>
        </p:nvCxnSpPr>
        <p:spPr bwMode="auto">
          <a:xfrm>
            <a:off x="1406525" y="3868738"/>
            <a:ext cx="287338"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63" name="直線コネクタ 285"/>
          <p:cNvCxnSpPr>
            <a:cxnSpLocks noChangeShapeType="1"/>
          </p:cNvCxnSpPr>
          <p:nvPr/>
        </p:nvCxnSpPr>
        <p:spPr bwMode="auto">
          <a:xfrm>
            <a:off x="1403350" y="4006850"/>
            <a:ext cx="288925"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64" name="直線コネクタ 286"/>
          <p:cNvCxnSpPr>
            <a:cxnSpLocks noChangeShapeType="1"/>
          </p:cNvCxnSpPr>
          <p:nvPr/>
        </p:nvCxnSpPr>
        <p:spPr bwMode="auto">
          <a:xfrm>
            <a:off x="1403350" y="4149725"/>
            <a:ext cx="288925"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65" name="直線コネクタ 287"/>
          <p:cNvCxnSpPr>
            <a:cxnSpLocks noChangeShapeType="1"/>
          </p:cNvCxnSpPr>
          <p:nvPr/>
        </p:nvCxnSpPr>
        <p:spPr bwMode="auto">
          <a:xfrm>
            <a:off x="1403350" y="4294188"/>
            <a:ext cx="288925"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66" name="直線コネクタ 288"/>
          <p:cNvCxnSpPr>
            <a:cxnSpLocks noChangeShapeType="1"/>
          </p:cNvCxnSpPr>
          <p:nvPr/>
        </p:nvCxnSpPr>
        <p:spPr bwMode="auto">
          <a:xfrm rot="5400000">
            <a:off x="1186656" y="4067969"/>
            <a:ext cx="433388"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67" name="直線コネクタ 289"/>
          <p:cNvCxnSpPr>
            <a:cxnSpLocks noChangeShapeType="1"/>
          </p:cNvCxnSpPr>
          <p:nvPr/>
        </p:nvCxnSpPr>
        <p:spPr bwMode="auto">
          <a:xfrm>
            <a:off x="1406525" y="4449763"/>
            <a:ext cx="287338"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68" name="直線コネクタ 290"/>
          <p:cNvCxnSpPr>
            <a:cxnSpLocks noChangeShapeType="1"/>
          </p:cNvCxnSpPr>
          <p:nvPr/>
        </p:nvCxnSpPr>
        <p:spPr bwMode="auto">
          <a:xfrm>
            <a:off x="1403350" y="4586288"/>
            <a:ext cx="288925"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69" name="直線コネクタ 291"/>
          <p:cNvCxnSpPr>
            <a:cxnSpLocks noChangeShapeType="1"/>
          </p:cNvCxnSpPr>
          <p:nvPr/>
        </p:nvCxnSpPr>
        <p:spPr bwMode="auto">
          <a:xfrm>
            <a:off x="1403350" y="4730750"/>
            <a:ext cx="288925"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70" name="直線コネクタ 292"/>
          <p:cNvCxnSpPr>
            <a:cxnSpLocks noChangeShapeType="1"/>
          </p:cNvCxnSpPr>
          <p:nvPr/>
        </p:nvCxnSpPr>
        <p:spPr bwMode="auto">
          <a:xfrm>
            <a:off x="1403350" y="4875213"/>
            <a:ext cx="288925"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71" name="直線コネクタ 293"/>
          <p:cNvCxnSpPr>
            <a:cxnSpLocks noChangeShapeType="1"/>
          </p:cNvCxnSpPr>
          <p:nvPr/>
        </p:nvCxnSpPr>
        <p:spPr bwMode="auto">
          <a:xfrm rot="5400000">
            <a:off x="1187450" y="4648200"/>
            <a:ext cx="431800"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72" name="直線コネクタ 294"/>
          <p:cNvCxnSpPr>
            <a:cxnSpLocks noChangeShapeType="1"/>
          </p:cNvCxnSpPr>
          <p:nvPr/>
        </p:nvCxnSpPr>
        <p:spPr bwMode="auto">
          <a:xfrm>
            <a:off x="1406525" y="5897563"/>
            <a:ext cx="287338"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73" name="直線コネクタ 295"/>
          <p:cNvCxnSpPr>
            <a:cxnSpLocks noChangeShapeType="1"/>
          </p:cNvCxnSpPr>
          <p:nvPr/>
        </p:nvCxnSpPr>
        <p:spPr bwMode="auto">
          <a:xfrm>
            <a:off x="1403350" y="6034088"/>
            <a:ext cx="288925"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74" name="直線コネクタ 296"/>
          <p:cNvCxnSpPr>
            <a:cxnSpLocks noChangeShapeType="1"/>
          </p:cNvCxnSpPr>
          <p:nvPr/>
        </p:nvCxnSpPr>
        <p:spPr bwMode="auto">
          <a:xfrm>
            <a:off x="1403350" y="6178550"/>
            <a:ext cx="288925"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75" name="直線コネクタ 297"/>
          <p:cNvCxnSpPr>
            <a:cxnSpLocks noChangeShapeType="1"/>
          </p:cNvCxnSpPr>
          <p:nvPr/>
        </p:nvCxnSpPr>
        <p:spPr bwMode="auto">
          <a:xfrm>
            <a:off x="1403350" y="6323013"/>
            <a:ext cx="288925"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76" name="直線コネクタ 298"/>
          <p:cNvCxnSpPr>
            <a:cxnSpLocks noChangeShapeType="1"/>
          </p:cNvCxnSpPr>
          <p:nvPr/>
        </p:nvCxnSpPr>
        <p:spPr bwMode="auto">
          <a:xfrm rot="5400000">
            <a:off x="1187450" y="6107113"/>
            <a:ext cx="431800"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77" name="直線コネクタ 299"/>
          <p:cNvCxnSpPr>
            <a:cxnSpLocks noChangeShapeType="1"/>
          </p:cNvCxnSpPr>
          <p:nvPr/>
        </p:nvCxnSpPr>
        <p:spPr bwMode="auto">
          <a:xfrm>
            <a:off x="1403350" y="1562100"/>
            <a:ext cx="288925"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78" name="直線コネクタ 300"/>
          <p:cNvCxnSpPr>
            <a:cxnSpLocks noChangeShapeType="1"/>
          </p:cNvCxnSpPr>
          <p:nvPr/>
        </p:nvCxnSpPr>
        <p:spPr bwMode="auto">
          <a:xfrm>
            <a:off x="1400175" y="1700213"/>
            <a:ext cx="288925"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79" name="直線コネクタ 301"/>
          <p:cNvCxnSpPr>
            <a:cxnSpLocks noChangeShapeType="1"/>
          </p:cNvCxnSpPr>
          <p:nvPr/>
        </p:nvCxnSpPr>
        <p:spPr bwMode="auto">
          <a:xfrm>
            <a:off x="1400175" y="1844675"/>
            <a:ext cx="288925"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80" name="直線コネクタ 302"/>
          <p:cNvCxnSpPr>
            <a:cxnSpLocks noChangeShapeType="1"/>
          </p:cNvCxnSpPr>
          <p:nvPr/>
        </p:nvCxnSpPr>
        <p:spPr bwMode="auto">
          <a:xfrm>
            <a:off x="1400175" y="1987550"/>
            <a:ext cx="288925"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81" name="直線コネクタ 303"/>
          <p:cNvCxnSpPr>
            <a:cxnSpLocks noChangeShapeType="1"/>
          </p:cNvCxnSpPr>
          <p:nvPr/>
        </p:nvCxnSpPr>
        <p:spPr bwMode="auto">
          <a:xfrm rot="5400000">
            <a:off x="1184275" y="1762125"/>
            <a:ext cx="431800"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82" name="直線コネクタ 304"/>
          <p:cNvCxnSpPr>
            <a:cxnSpLocks noChangeShapeType="1"/>
          </p:cNvCxnSpPr>
          <p:nvPr/>
        </p:nvCxnSpPr>
        <p:spPr bwMode="auto">
          <a:xfrm rot="10800000">
            <a:off x="1089025" y="1198563"/>
            <a:ext cx="287338" cy="0"/>
          </a:xfrm>
          <a:prstGeom prst="line">
            <a:avLst/>
          </a:prstGeom>
          <a:noFill/>
          <a:ln w="317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83" name="直線コネクタ 305"/>
          <p:cNvCxnSpPr>
            <a:cxnSpLocks noChangeShapeType="1"/>
          </p:cNvCxnSpPr>
          <p:nvPr/>
        </p:nvCxnSpPr>
        <p:spPr bwMode="auto">
          <a:xfrm rot="10800000">
            <a:off x="1116013" y="1771650"/>
            <a:ext cx="287337" cy="0"/>
          </a:xfrm>
          <a:prstGeom prst="line">
            <a:avLst/>
          </a:prstGeom>
          <a:noFill/>
          <a:ln w="317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84" name="直線コネクタ 306"/>
          <p:cNvCxnSpPr>
            <a:cxnSpLocks noChangeShapeType="1"/>
          </p:cNvCxnSpPr>
          <p:nvPr/>
        </p:nvCxnSpPr>
        <p:spPr bwMode="auto">
          <a:xfrm rot="10800000">
            <a:off x="1116013" y="2643188"/>
            <a:ext cx="287337" cy="0"/>
          </a:xfrm>
          <a:prstGeom prst="line">
            <a:avLst/>
          </a:prstGeom>
          <a:noFill/>
          <a:ln w="317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85" name="直線コネクタ 307"/>
          <p:cNvCxnSpPr>
            <a:cxnSpLocks noChangeShapeType="1"/>
          </p:cNvCxnSpPr>
          <p:nvPr/>
        </p:nvCxnSpPr>
        <p:spPr bwMode="auto">
          <a:xfrm rot="10800000">
            <a:off x="1116013" y="3241675"/>
            <a:ext cx="287337" cy="0"/>
          </a:xfrm>
          <a:prstGeom prst="line">
            <a:avLst/>
          </a:prstGeom>
          <a:noFill/>
          <a:ln w="317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86" name="直線コネクタ 308"/>
          <p:cNvCxnSpPr>
            <a:cxnSpLocks noChangeShapeType="1"/>
          </p:cNvCxnSpPr>
          <p:nvPr/>
        </p:nvCxnSpPr>
        <p:spPr bwMode="auto">
          <a:xfrm rot="10800000">
            <a:off x="1116013" y="4090988"/>
            <a:ext cx="287337" cy="0"/>
          </a:xfrm>
          <a:prstGeom prst="line">
            <a:avLst/>
          </a:prstGeom>
          <a:noFill/>
          <a:ln w="317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87" name="直線コネクタ 309"/>
          <p:cNvCxnSpPr>
            <a:cxnSpLocks noChangeShapeType="1"/>
          </p:cNvCxnSpPr>
          <p:nvPr/>
        </p:nvCxnSpPr>
        <p:spPr bwMode="auto">
          <a:xfrm rot="10800000">
            <a:off x="1116013" y="4651375"/>
            <a:ext cx="287337" cy="0"/>
          </a:xfrm>
          <a:prstGeom prst="line">
            <a:avLst/>
          </a:prstGeom>
          <a:noFill/>
          <a:ln w="317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88" name="直線コネクタ 310"/>
          <p:cNvCxnSpPr>
            <a:cxnSpLocks noChangeShapeType="1"/>
          </p:cNvCxnSpPr>
          <p:nvPr/>
        </p:nvCxnSpPr>
        <p:spPr bwMode="auto">
          <a:xfrm rot="10800000">
            <a:off x="1116013" y="5522913"/>
            <a:ext cx="287337" cy="0"/>
          </a:xfrm>
          <a:prstGeom prst="line">
            <a:avLst/>
          </a:prstGeom>
          <a:noFill/>
          <a:ln w="317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89" name="直線コネクタ 311"/>
          <p:cNvCxnSpPr>
            <a:cxnSpLocks noChangeShapeType="1"/>
          </p:cNvCxnSpPr>
          <p:nvPr/>
        </p:nvCxnSpPr>
        <p:spPr bwMode="auto">
          <a:xfrm rot="10800000">
            <a:off x="1116013" y="6121400"/>
            <a:ext cx="287337" cy="0"/>
          </a:xfrm>
          <a:prstGeom prst="line">
            <a:avLst/>
          </a:prstGeom>
          <a:noFill/>
          <a:ln w="317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grpSp>
        <p:nvGrpSpPr>
          <p:cNvPr id="90" name="グループ化 146"/>
          <p:cNvGrpSpPr>
            <a:grpSpLocks/>
          </p:cNvGrpSpPr>
          <p:nvPr/>
        </p:nvGrpSpPr>
        <p:grpSpPr bwMode="auto">
          <a:xfrm>
            <a:off x="1692275" y="2308225"/>
            <a:ext cx="1295400" cy="1398588"/>
            <a:chOff x="1691680" y="980728"/>
            <a:chExt cx="1296144" cy="1398349"/>
          </a:xfrm>
        </p:grpSpPr>
        <p:sp>
          <p:nvSpPr>
            <p:cNvPr id="91" name="正方形/長方形 90"/>
            <p:cNvSpPr/>
            <p:nvPr/>
          </p:nvSpPr>
          <p:spPr>
            <a:xfrm>
              <a:off x="1691680" y="980728"/>
              <a:ext cx="1224666" cy="1368191"/>
            </a:xfrm>
            <a:prstGeom prst="rect">
              <a:avLst/>
            </a:prstGeom>
            <a:solidFill>
              <a:srgbClr val="4F81BD"/>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lang="en-US" altLang="ja-JP" kern="0" dirty="0">
                  <a:solidFill>
                    <a:sysClr val="window" lastClr="FFFFFF"/>
                  </a:solidFill>
                  <a:latin typeface="Calibri"/>
                  <a:ea typeface="ＭＳ Ｐゴシック"/>
                </a:rPr>
                <a:t>DRS4</a:t>
              </a:r>
              <a:endParaRPr lang="ja-JP" altLang="en-US" kern="0" dirty="0">
                <a:solidFill>
                  <a:sysClr val="window" lastClr="FFFFFF"/>
                </a:solidFill>
                <a:latin typeface="Calibri"/>
                <a:ea typeface="ＭＳ Ｐゴシック"/>
              </a:endParaRPr>
            </a:p>
          </p:txBody>
        </p:sp>
        <p:sp>
          <p:nvSpPr>
            <p:cNvPr id="92" name="テキスト ボックス 91"/>
            <p:cNvSpPr txBox="1"/>
            <p:nvPr/>
          </p:nvSpPr>
          <p:spPr>
            <a:xfrm>
              <a:off x="1691680" y="980728"/>
              <a:ext cx="432048" cy="246021"/>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in0</a:t>
              </a:r>
              <a:endParaRPr lang="ja-JP" altLang="en-US" sz="1000" kern="0" dirty="0">
                <a:solidFill>
                  <a:sysClr val="window" lastClr="FFFFFF"/>
                </a:solidFill>
                <a:ea typeface="ＭＳ Ｐゴシック" pitchFamily="50" charset="-128"/>
              </a:endParaRPr>
            </a:p>
          </p:txBody>
        </p:sp>
        <p:sp>
          <p:nvSpPr>
            <p:cNvPr id="93" name="テキスト ボックス 92"/>
            <p:cNvSpPr txBox="1"/>
            <p:nvPr/>
          </p:nvSpPr>
          <p:spPr>
            <a:xfrm>
              <a:off x="1691680" y="1125166"/>
              <a:ext cx="432048" cy="246020"/>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in1</a:t>
              </a:r>
              <a:endParaRPr lang="ja-JP" altLang="en-US" sz="1000" kern="0" dirty="0">
                <a:solidFill>
                  <a:sysClr val="window" lastClr="FFFFFF"/>
                </a:solidFill>
                <a:ea typeface="ＭＳ Ｐゴシック" pitchFamily="50" charset="-128"/>
              </a:endParaRPr>
            </a:p>
          </p:txBody>
        </p:sp>
        <p:sp>
          <p:nvSpPr>
            <p:cNvPr id="94" name="テキスト ボックス 93"/>
            <p:cNvSpPr txBox="1"/>
            <p:nvPr/>
          </p:nvSpPr>
          <p:spPr>
            <a:xfrm>
              <a:off x="1691680" y="1268017"/>
              <a:ext cx="432048" cy="247608"/>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in2</a:t>
              </a:r>
              <a:endParaRPr lang="ja-JP" altLang="en-US" sz="1000" kern="0" dirty="0">
                <a:solidFill>
                  <a:sysClr val="window" lastClr="FFFFFF"/>
                </a:solidFill>
                <a:ea typeface="ＭＳ Ｐゴシック" pitchFamily="50" charset="-128"/>
              </a:endParaRPr>
            </a:p>
          </p:txBody>
        </p:sp>
        <p:sp>
          <p:nvSpPr>
            <p:cNvPr id="95" name="テキスト ボックス 94"/>
            <p:cNvSpPr txBox="1"/>
            <p:nvPr/>
          </p:nvSpPr>
          <p:spPr>
            <a:xfrm>
              <a:off x="1691680" y="1412454"/>
              <a:ext cx="432048" cy="246021"/>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in3</a:t>
              </a:r>
              <a:endParaRPr lang="ja-JP" altLang="en-US" sz="1000" kern="0" dirty="0">
                <a:solidFill>
                  <a:sysClr val="window" lastClr="FFFFFF"/>
                </a:solidFill>
                <a:ea typeface="ＭＳ Ｐゴシック" pitchFamily="50" charset="-128"/>
              </a:endParaRPr>
            </a:p>
          </p:txBody>
        </p:sp>
        <p:sp>
          <p:nvSpPr>
            <p:cNvPr id="96" name="テキスト ボックス 95"/>
            <p:cNvSpPr txBox="1"/>
            <p:nvPr/>
          </p:nvSpPr>
          <p:spPr>
            <a:xfrm>
              <a:off x="1691680" y="1556893"/>
              <a:ext cx="432048" cy="246020"/>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in4</a:t>
              </a:r>
              <a:endParaRPr lang="ja-JP" altLang="en-US" sz="1000" kern="0" dirty="0">
                <a:solidFill>
                  <a:sysClr val="window" lastClr="FFFFFF"/>
                </a:solidFill>
                <a:ea typeface="ＭＳ Ｐゴシック" pitchFamily="50" charset="-128"/>
              </a:endParaRPr>
            </a:p>
          </p:txBody>
        </p:sp>
        <p:sp>
          <p:nvSpPr>
            <p:cNvPr id="97" name="テキスト ボックス 96"/>
            <p:cNvSpPr txBox="1"/>
            <p:nvPr/>
          </p:nvSpPr>
          <p:spPr>
            <a:xfrm>
              <a:off x="1691680" y="1701330"/>
              <a:ext cx="432048" cy="246021"/>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in5</a:t>
              </a:r>
              <a:endParaRPr lang="ja-JP" altLang="en-US" sz="1000" kern="0" dirty="0">
                <a:solidFill>
                  <a:sysClr val="window" lastClr="FFFFFF"/>
                </a:solidFill>
                <a:ea typeface="ＭＳ Ｐゴシック" pitchFamily="50" charset="-128"/>
              </a:endParaRPr>
            </a:p>
          </p:txBody>
        </p:sp>
        <p:sp>
          <p:nvSpPr>
            <p:cNvPr id="98" name="テキスト ボックス 97"/>
            <p:cNvSpPr txBox="1"/>
            <p:nvPr/>
          </p:nvSpPr>
          <p:spPr>
            <a:xfrm>
              <a:off x="1691680" y="1844180"/>
              <a:ext cx="432048" cy="247608"/>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in6</a:t>
              </a:r>
              <a:endParaRPr lang="ja-JP" altLang="en-US" sz="1000" kern="0" dirty="0">
                <a:solidFill>
                  <a:sysClr val="window" lastClr="FFFFFF"/>
                </a:solidFill>
                <a:ea typeface="ＭＳ Ｐゴシック" pitchFamily="50" charset="-128"/>
              </a:endParaRPr>
            </a:p>
          </p:txBody>
        </p:sp>
        <p:sp>
          <p:nvSpPr>
            <p:cNvPr id="99" name="テキスト ボックス 98"/>
            <p:cNvSpPr txBox="1"/>
            <p:nvPr/>
          </p:nvSpPr>
          <p:spPr>
            <a:xfrm>
              <a:off x="1691680" y="1988619"/>
              <a:ext cx="432048" cy="246020"/>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in7</a:t>
              </a:r>
              <a:endParaRPr lang="ja-JP" altLang="en-US" sz="1000" kern="0" dirty="0">
                <a:solidFill>
                  <a:sysClr val="window" lastClr="FFFFFF"/>
                </a:solidFill>
                <a:ea typeface="ＭＳ Ｐゴシック" pitchFamily="50" charset="-128"/>
              </a:endParaRPr>
            </a:p>
          </p:txBody>
        </p:sp>
        <p:sp>
          <p:nvSpPr>
            <p:cNvPr id="100" name="テキスト ボックス 99"/>
            <p:cNvSpPr txBox="1"/>
            <p:nvPr/>
          </p:nvSpPr>
          <p:spPr>
            <a:xfrm>
              <a:off x="1691680" y="2133056"/>
              <a:ext cx="432048" cy="246021"/>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in8</a:t>
              </a:r>
              <a:endParaRPr lang="ja-JP" altLang="en-US" sz="1000" kern="0" dirty="0">
                <a:solidFill>
                  <a:sysClr val="window" lastClr="FFFFFF"/>
                </a:solidFill>
                <a:ea typeface="ＭＳ Ｐゴシック" pitchFamily="50" charset="-128"/>
              </a:endParaRPr>
            </a:p>
          </p:txBody>
        </p:sp>
        <p:sp>
          <p:nvSpPr>
            <p:cNvPr id="101" name="テキスト ボックス 100"/>
            <p:cNvSpPr txBox="1"/>
            <p:nvPr/>
          </p:nvSpPr>
          <p:spPr>
            <a:xfrm>
              <a:off x="2555776" y="980728"/>
              <a:ext cx="432048" cy="246021"/>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0</a:t>
              </a:r>
              <a:endParaRPr lang="ja-JP" altLang="en-US" sz="1000" kern="0" dirty="0">
                <a:solidFill>
                  <a:sysClr val="window" lastClr="FFFFFF"/>
                </a:solidFill>
                <a:ea typeface="ＭＳ Ｐゴシック" pitchFamily="50" charset="-128"/>
              </a:endParaRPr>
            </a:p>
          </p:txBody>
        </p:sp>
        <p:sp>
          <p:nvSpPr>
            <p:cNvPr id="102" name="テキスト ボックス 101"/>
            <p:cNvSpPr txBox="1"/>
            <p:nvPr/>
          </p:nvSpPr>
          <p:spPr>
            <a:xfrm>
              <a:off x="2555776" y="1268017"/>
              <a:ext cx="432048" cy="247608"/>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2</a:t>
              </a:r>
              <a:endParaRPr lang="ja-JP" altLang="en-US" sz="1000" kern="0" dirty="0">
                <a:solidFill>
                  <a:sysClr val="window" lastClr="FFFFFF"/>
                </a:solidFill>
                <a:ea typeface="ＭＳ Ｐゴシック" pitchFamily="50" charset="-128"/>
              </a:endParaRPr>
            </a:p>
          </p:txBody>
        </p:sp>
        <p:sp>
          <p:nvSpPr>
            <p:cNvPr id="103" name="テキスト ボックス 102"/>
            <p:cNvSpPr txBox="1"/>
            <p:nvPr/>
          </p:nvSpPr>
          <p:spPr>
            <a:xfrm>
              <a:off x="2551011" y="1556893"/>
              <a:ext cx="432048" cy="246020"/>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4</a:t>
              </a:r>
              <a:endParaRPr lang="ja-JP" altLang="en-US" sz="1000" kern="0" dirty="0">
                <a:solidFill>
                  <a:sysClr val="window" lastClr="FFFFFF"/>
                </a:solidFill>
                <a:ea typeface="ＭＳ Ｐゴシック" pitchFamily="50" charset="-128"/>
              </a:endParaRPr>
            </a:p>
          </p:txBody>
        </p:sp>
        <p:sp>
          <p:nvSpPr>
            <p:cNvPr id="104" name="テキスト ボックス 103"/>
            <p:cNvSpPr txBox="1"/>
            <p:nvPr/>
          </p:nvSpPr>
          <p:spPr>
            <a:xfrm>
              <a:off x="2555776" y="1844180"/>
              <a:ext cx="432048" cy="247608"/>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6</a:t>
              </a:r>
              <a:endParaRPr lang="ja-JP" altLang="en-US" sz="1000" kern="0" dirty="0">
                <a:solidFill>
                  <a:sysClr val="window" lastClr="FFFFFF"/>
                </a:solidFill>
                <a:ea typeface="ＭＳ Ｐゴシック" pitchFamily="50" charset="-128"/>
              </a:endParaRPr>
            </a:p>
          </p:txBody>
        </p:sp>
        <p:sp>
          <p:nvSpPr>
            <p:cNvPr id="105" name="テキスト ボックス 104"/>
            <p:cNvSpPr txBox="1"/>
            <p:nvPr/>
          </p:nvSpPr>
          <p:spPr>
            <a:xfrm>
              <a:off x="2339752" y="2133056"/>
              <a:ext cx="648072" cy="246021"/>
            </a:xfrm>
            <a:prstGeom prst="rect">
              <a:avLst/>
            </a:prstGeom>
            <a:noFill/>
          </p:spPr>
          <p:txBody>
            <a:bodyPr>
              <a:spAutoFit/>
            </a:bodyPr>
            <a:lstStyle/>
            <a:p>
              <a:pPr fontAlgn="auto">
                <a:spcBef>
                  <a:spcPts val="0"/>
                </a:spcBef>
                <a:spcAft>
                  <a:spcPts val="0"/>
                </a:spcAft>
                <a:defRPr/>
              </a:pPr>
              <a:r>
                <a:rPr kumimoji="0" lang="en-US" altLang="ja-JP" sz="1000" kern="0" dirty="0" err="1">
                  <a:solidFill>
                    <a:sysClr val="window" lastClr="FFFFFF"/>
                  </a:solidFill>
                  <a:ea typeface="ＭＳ Ｐゴシック" pitchFamily="50" charset="-128"/>
                </a:rPr>
                <a:t>MUXout</a:t>
              </a:r>
              <a:endParaRPr lang="en-US" altLang="ja-JP" sz="1000" kern="0" dirty="0">
                <a:solidFill>
                  <a:sysClr val="window" lastClr="FFFFFF"/>
                </a:solidFill>
                <a:ea typeface="ＭＳ Ｐゴシック" pitchFamily="50" charset="-128"/>
              </a:endParaRPr>
            </a:p>
          </p:txBody>
        </p:sp>
        <p:sp>
          <p:nvSpPr>
            <p:cNvPr id="106" name="テキスト ボックス 105"/>
            <p:cNvSpPr txBox="1"/>
            <p:nvPr/>
          </p:nvSpPr>
          <p:spPr>
            <a:xfrm>
              <a:off x="2555776" y="1125166"/>
              <a:ext cx="432048" cy="246020"/>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1</a:t>
              </a:r>
              <a:endParaRPr lang="ja-JP" altLang="en-US" sz="1000" kern="0" dirty="0">
                <a:solidFill>
                  <a:sysClr val="window" lastClr="FFFFFF"/>
                </a:solidFill>
                <a:ea typeface="ＭＳ Ｐゴシック" pitchFamily="50" charset="-128"/>
              </a:endParaRPr>
            </a:p>
          </p:txBody>
        </p:sp>
        <p:sp>
          <p:nvSpPr>
            <p:cNvPr id="107" name="テキスト ボックス 106"/>
            <p:cNvSpPr txBox="1"/>
            <p:nvPr/>
          </p:nvSpPr>
          <p:spPr>
            <a:xfrm>
              <a:off x="2555776" y="1412454"/>
              <a:ext cx="432048" cy="246021"/>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3</a:t>
              </a:r>
              <a:endParaRPr lang="ja-JP" altLang="en-US" sz="1000" kern="0" dirty="0">
                <a:solidFill>
                  <a:sysClr val="window" lastClr="FFFFFF"/>
                </a:solidFill>
                <a:ea typeface="ＭＳ Ｐゴシック" pitchFamily="50" charset="-128"/>
              </a:endParaRPr>
            </a:p>
          </p:txBody>
        </p:sp>
        <p:sp>
          <p:nvSpPr>
            <p:cNvPr id="108" name="テキスト ボックス 107"/>
            <p:cNvSpPr txBox="1"/>
            <p:nvPr/>
          </p:nvSpPr>
          <p:spPr>
            <a:xfrm>
              <a:off x="2555776" y="1701330"/>
              <a:ext cx="432048" cy="246021"/>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5</a:t>
              </a:r>
              <a:endParaRPr lang="ja-JP" altLang="en-US" sz="1000" kern="0" dirty="0">
                <a:solidFill>
                  <a:sysClr val="window" lastClr="FFFFFF"/>
                </a:solidFill>
                <a:ea typeface="ＭＳ Ｐゴシック" pitchFamily="50" charset="-128"/>
              </a:endParaRPr>
            </a:p>
          </p:txBody>
        </p:sp>
        <p:sp>
          <p:nvSpPr>
            <p:cNvPr id="109" name="テキスト ボックス 108"/>
            <p:cNvSpPr txBox="1"/>
            <p:nvPr/>
          </p:nvSpPr>
          <p:spPr>
            <a:xfrm>
              <a:off x="2555776" y="1988619"/>
              <a:ext cx="432048" cy="246020"/>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7</a:t>
              </a:r>
              <a:endParaRPr lang="ja-JP" altLang="en-US" sz="1000" kern="0" dirty="0">
                <a:solidFill>
                  <a:sysClr val="window" lastClr="FFFFFF"/>
                </a:solidFill>
                <a:ea typeface="ＭＳ Ｐゴシック" pitchFamily="50" charset="-128"/>
              </a:endParaRPr>
            </a:p>
          </p:txBody>
        </p:sp>
      </p:grpSp>
      <p:grpSp>
        <p:nvGrpSpPr>
          <p:cNvPr id="110" name="グループ化 166"/>
          <p:cNvGrpSpPr>
            <a:grpSpLocks/>
          </p:cNvGrpSpPr>
          <p:nvPr/>
        </p:nvGrpSpPr>
        <p:grpSpPr bwMode="auto">
          <a:xfrm>
            <a:off x="1692275" y="3744913"/>
            <a:ext cx="1295400" cy="1398587"/>
            <a:chOff x="1691680" y="980728"/>
            <a:chExt cx="1296144" cy="1398349"/>
          </a:xfrm>
        </p:grpSpPr>
        <p:sp>
          <p:nvSpPr>
            <p:cNvPr id="111" name="正方形/長方形 110"/>
            <p:cNvSpPr/>
            <p:nvPr/>
          </p:nvSpPr>
          <p:spPr>
            <a:xfrm>
              <a:off x="1691680" y="980728"/>
              <a:ext cx="1224666" cy="1368192"/>
            </a:xfrm>
            <a:prstGeom prst="rect">
              <a:avLst/>
            </a:prstGeom>
            <a:solidFill>
              <a:srgbClr val="4F81BD"/>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lang="en-US" altLang="ja-JP" kern="0" dirty="0">
                  <a:solidFill>
                    <a:sysClr val="window" lastClr="FFFFFF"/>
                  </a:solidFill>
                  <a:latin typeface="Calibri"/>
                  <a:ea typeface="ＭＳ Ｐゴシック"/>
                </a:rPr>
                <a:t>DRS4</a:t>
              </a:r>
              <a:endParaRPr lang="ja-JP" altLang="en-US" kern="0" dirty="0">
                <a:solidFill>
                  <a:sysClr val="window" lastClr="FFFFFF"/>
                </a:solidFill>
                <a:latin typeface="Calibri"/>
                <a:ea typeface="ＭＳ Ｐゴシック"/>
              </a:endParaRPr>
            </a:p>
          </p:txBody>
        </p:sp>
        <p:sp>
          <p:nvSpPr>
            <p:cNvPr id="112" name="テキスト ボックス 111"/>
            <p:cNvSpPr txBox="1"/>
            <p:nvPr/>
          </p:nvSpPr>
          <p:spPr>
            <a:xfrm>
              <a:off x="1691680" y="980728"/>
              <a:ext cx="432048" cy="246020"/>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in0</a:t>
              </a:r>
              <a:endParaRPr lang="ja-JP" altLang="en-US" sz="1000" kern="0" dirty="0">
                <a:solidFill>
                  <a:sysClr val="window" lastClr="FFFFFF"/>
                </a:solidFill>
                <a:ea typeface="ＭＳ Ｐゴシック" pitchFamily="50" charset="-128"/>
              </a:endParaRPr>
            </a:p>
          </p:txBody>
        </p:sp>
        <p:sp>
          <p:nvSpPr>
            <p:cNvPr id="113" name="テキスト ボックス 112"/>
            <p:cNvSpPr txBox="1"/>
            <p:nvPr/>
          </p:nvSpPr>
          <p:spPr>
            <a:xfrm>
              <a:off x="1691680" y="1125165"/>
              <a:ext cx="432048" cy="246021"/>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in1</a:t>
              </a:r>
              <a:endParaRPr lang="ja-JP" altLang="en-US" sz="1000" kern="0" dirty="0">
                <a:solidFill>
                  <a:sysClr val="window" lastClr="FFFFFF"/>
                </a:solidFill>
                <a:ea typeface="ＭＳ Ｐゴシック" pitchFamily="50" charset="-128"/>
              </a:endParaRPr>
            </a:p>
          </p:txBody>
        </p:sp>
        <p:sp>
          <p:nvSpPr>
            <p:cNvPr id="114" name="テキスト ボックス 113"/>
            <p:cNvSpPr txBox="1"/>
            <p:nvPr/>
          </p:nvSpPr>
          <p:spPr>
            <a:xfrm>
              <a:off x="1691680" y="1268016"/>
              <a:ext cx="432048" cy="247608"/>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in2</a:t>
              </a:r>
              <a:endParaRPr lang="ja-JP" altLang="en-US" sz="1000" kern="0" dirty="0">
                <a:solidFill>
                  <a:sysClr val="window" lastClr="FFFFFF"/>
                </a:solidFill>
                <a:ea typeface="ＭＳ Ｐゴシック" pitchFamily="50" charset="-128"/>
              </a:endParaRPr>
            </a:p>
          </p:txBody>
        </p:sp>
        <p:sp>
          <p:nvSpPr>
            <p:cNvPr id="115" name="テキスト ボックス 114"/>
            <p:cNvSpPr txBox="1"/>
            <p:nvPr/>
          </p:nvSpPr>
          <p:spPr>
            <a:xfrm>
              <a:off x="1691680" y="1412455"/>
              <a:ext cx="432048" cy="246020"/>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in3</a:t>
              </a:r>
              <a:endParaRPr lang="ja-JP" altLang="en-US" sz="1000" kern="0" dirty="0">
                <a:solidFill>
                  <a:sysClr val="window" lastClr="FFFFFF"/>
                </a:solidFill>
                <a:ea typeface="ＭＳ Ｐゴシック" pitchFamily="50" charset="-128"/>
              </a:endParaRPr>
            </a:p>
          </p:txBody>
        </p:sp>
        <p:sp>
          <p:nvSpPr>
            <p:cNvPr id="116" name="テキスト ボックス 115"/>
            <p:cNvSpPr txBox="1"/>
            <p:nvPr/>
          </p:nvSpPr>
          <p:spPr>
            <a:xfrm>
              <a:off x="1691680" y="1556892"/>
              <a:ext cx="432048" cy="246021"/>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in4</a:t>
              </a:r>
              <a:endParaRPr lang="ja-JP" altLang="en-US" sz="1000" kern="0" dirty="0">
                <a:solidFill>
                  <a:sysClr val="window" lastClr="FFFFFF"/>
                </a:solidFill>
                <a:ea typeface="ＭＳ Ｐゴシック" pitchFamily="50" charset="-128"/>
              </a:endParaRPr>
            </a:p>
          </p:txBody>
        </p:sp>
        <p:sp>
          <p:nvSpPr>
            <p:cNvPr id="117" name="テキスト ボックス 116"/>
            <p:cNvSpPr txBox="1"/>
            <p:nvPr/>
          </p:nvSpPr>
          <p:spPr>
            <a:xfrm>
              <a:off x="1691680" y="1701330"/>
              <a:ext cx="432048" cy="246020"/>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in5</a:t>
              </a:r>
              <a:endParaRPr lang="ja-JP" altLang="en-US" sz="1000" kern="0" dirty="0">
                <a:solidFill>
                  <a:sysClr val="window" lastClr="FFFFFF"/>
                </a:solidFill>
                <a:ea typeface="ＭＳ Ｐゴシック" pitchFamily="50" charset="-128"/>
              </a:endParaRPr>
            </a:p>
          </p:txBody>
        </p:sp>
        <p:sp>
          <p:nvSpPr>
            <p:cNvPr id="118" name="テキスト ボックス 117"/>
            <p:cNvSpPr txBox="1"/>
            <p:nvPr/>
          </p:nvSpPr>
          <p:spPr>
            <a:xfrm>
              <a:off x="1691680" y="1844181"/>
              <a:ext cx="432048" cy="247608"/>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in6</a:t>
              </a:r>
              <a:endParaRPr lang="ja-JP" altLang="en-US" sz="1000" kern="0" dirty="0">
                <a:solidFill>
                  <a:sysClr val="window" lastClr="FFFFFF"/>
                </a:solidFill>
                <a:ea typeface="ＭＳ Ｐゴシック" pitchFamily="50" charset="-128"/>
              </a:endParaRPr>
            </a:p>
          </p:txBody>
        </p:sp>
        <p:sp>
          <p:nvSpPr>
            <p:cNvPr id="119" name="テキスト ボックス 118"/>
            <p:cNvSpPr txBox="1"/>
            <p:nvPr/>
          </p:nvSpPr>
          <p:spPr>
            <a:xfrm>
              <a:off x="1691680" y="1988618"/>
              <a:ext cx="432048" cy="246021"/>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in7</a:t>
              </a:r>
              <a:endParaRPr lang="ja-JP" altLang="en-US" sz="1000" kern="0" dirty="0">
                <a:solidFill>
                  <a:sysClr val="window" lastClr="FFFFFF"/>
                </a:solidFill>
                <a:ea typeface="ＭＳ Ｐゴシック" pitchFamily="50" charset="-128"/>
              </a:endParaRPr>
            </a:p>
          </p:txBody>
        </p:sp>
        <p:sp>
          <p:nvSpPr>
            <p:cNvPr id="120" name="テキスト ボックス 119"/>
            <p:cNvSpPr txBox="1"/>
            <p:nvPr/>
          </p:nvSpPr>
          <p:spPr>
            <a:xfrm>
              <a:off x="1691680" y="2133057"/>
              <a:ext cx="432048" cy="246020"/>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in8</a:t>
              </a:r>
              <a:endParaRPr lang="ja-JP" altLang="en-US" sz="1000" kern="0" dirty="0">
                <a:solidFill>
                  <a:sysClr val="window" lastClr="FFFFFF"/>
                </a:solidFill>
                <a:ea typeface="ＭＳ Ｐゴシック" pitchFamily="50" charset="-128"/>
              </a:endParaRPr>
            </a:p>
          </p:txBody>
        </p:sp>
        <p:sp>
          <p:nvSpPr>
            <p:cNvPr id="121" name="テキスト ボックス 120"/>
            <p:cNvSpPr txBox="1"/>
            <p:nvPr/>
          </p:nvSpPr>
          <p:spPr>
            <a:xfrm>
              <a:off x="2555776" y="980728"/>
              <a:ext cx="432048" cy="246020"/>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0</a:t>
              </a:r>
              <a:endParaRPr lang="ja-JP" altLang="en-US" sz="1000" kern="0" dirty="0">
                <a:solidFill>
                  <a:sysClr val="window" lastClr="FFFFFF"/>
                </a:solidFill>
                <a:ea typeface="ＭＳ Ｐゴシック" pitchFamily="50" charset="-128"/>
              </a:endParaRPr>
            </a:p>
          </p:txBody>
        </p:sp>
        <p:sp>
          <p:nvSpPr>
            <p:cNvPr id="122" name="テキスト ボックス 121"/>
            <p:cNvSpPr txBox="1"/>
            <p:nvPr/>
          </p:nvSpPr>
          <p:spPr>
            <a:xfrm>
              <a:off x="2555776" y="1268016"/>
              <a:ext cx="432048" cy="247608"/>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2</a:t>
              </a:r>
              <a:endParaRPr lang="ja-JP" altLang="en-US" sz="1000" kern="0" dirty="0">
                <a:solidFill>
                  <a:sysClr val="window" lastClr="FFFFFF"/>
                </a:solidFill>
                <a:ea typeface="ＭＳ Ｐゴシック" pitchFamily="50" charset="-128"/>
              </a:endParaRPr>
            </a:p>
          </p:txBody>
        </p:sp>
        <p:sp>
          <p:nvSpPr>
            <p:cNvPr id="123" name="テキスト ボックス 122"/>
            <p:cNvSpPr txBox="1"/>
            <p:nvPr/>
          </p:nvSpPr>
          <p:spPr>
            <a:xfrm>
              <a:off x="2551011" y="1556892"/>
              <a:ext cx="432048" cy="246021"/>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4</a:t>
              </a:r>
              <a:endParaRPr lang="ja-JP" altLang="en-US" sz="1000" kern="0" dirty="0">
                <a:solidFill>
                  <a:sysClr val="window" lastClr="FFFFFF"/>
                </a:solidFill>
                <a:ea typeface="ＭＳ Ｐゴシック" pitchFamily="50" charset="-128"/>
              </a:endParaRPr>
            </a:p>
          </p:txBody>
        </p:sp>
        <p:sp>
          <p:nvSpPr>
            <p:cNvPr id="124" name="テキスト ボックス 123"/>
            <p:cNvSpPr txBox="1"/>
            <p:nvPr/>
          </p:nvSpPr>
          <p:spPr>
            <a:xfrm>
              <a:off x="2555776" y="1844181"/>
              <a:ext cx="432048" cy="247608"/>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6</a:t>
              </a:r>
              <a:endParaRPr lang="ja-JP" altLang="en-US" sz="1000" kern="0" dirty="0">
                <a:solidFill>
                  <a:sysClr val="window" lastClr="FFFFFF"/>
                </a:solidFill>
                <a:ea typeface="ＭＳ Ｐゴシック" pitchFamily="50" charset="-128"/>
              </a:endParaRPr>
            </a:p>
          </p:txBody>
        </p:sp>
        <p:sp>
          <p:nvSpPr>
            <p:cNvPr id="125" name="テキスト ボックス 124"/>
            <p:cNvSpPr txBox="1"/>
            <p:nvPr/>
          </p:nvSpPr>
          <p:spPr>
            <a:xfrm>
              <a:off x="2339752" y="2133057"/>
              <a:ext cx="648072" cy="246020"/>
            </a:xfrm>
            <a:prstGeom prst="rect">
              <a:avLst/>
            </a:prstGeom>
            <a:noFill/>
          </p:spPr>
          <p:txBody>
            <a:bodyPr>
              <a:spAutoFit/>
            </a:bodyPr>
            <a:lstStyle/>
            <a:p>
              <a:pPr fontAlgn="auto">
                <a:spcBef>
                  <a:spcPts val="0"/>
                </a:spcBef>
                <a:spcAft>
                  <a:spcPts val="0"/>
                </a:spcAft>
                <a:defRPr/>
              </a:pPr>
              <a:r>
                <a:rPr kumimoji="0" lang="en-US" altLang="ja-JP" sz="1000" kern="0" dirty="0" err="1">
                  <a:solidFill>
                    <a:sysClr val="window" lastClr="FFFFFF"/>
                  </a:solidFill>
                  <a:ea typeface="ＭＳ Ｐゴシック" pitchFamily="50" charset="-128"/>
                </a:rPr>
                <a:t>MUXout</a:t>
              </a:r>
              <a:endParaRPr lang="en-US" altLang="ja-JP" sz="1000" kern="0" dirty="0">
                <a:solidFill>
                  <a:sysClr val="window" lastClr="FFFFFF"/>
                </a:solidFill>
                <a:ea typeface="ＭＳ Ｐゴシック" pitchFamily="50" charset="-128"/>
              </a:endParaRPr>
            </a:p>
          </p:txBody>
        </p:sp>
        <p:sp>
          <p:nvSpPr>
            <p:cNvPr id="126" name="テキスト ボックス 125"/>
            <p:cNvSpPr txBox="1"/>
            <p:nvPr/>
          </p:nvSpPr>
          <p:spPr>
            <a:xfrm>
              <a:off x="2555776" y="1125165"/>
              <a:ext cx="432048" cy="246021"/>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1</a:t>
              </a:r>
              <a:endParaRPr lang="ja-JP" altLang="en-US" sz="1000" kern="0" dirty="0">
                <a:solidFill>
                  <a:sysClr val="window" lastClr="FFFFFF"/>
                </a:solidFill>
                <a:ea typeface="ＭＳ Ｐゴシック" pitchFamily="50" charset="-128"/>
              </a:endParaRPr>
            </a:p>
          </p:txBody>
        </p:sp>
        <p:sp>
          <p:nvSpPr>
            <p:cNvPr id="127" name="テキスト ボックス 126"/>
            <p:cNvSpPr txBox="1"/>
            <p:nvPr/>
          </p:nvSpPr>
          <p:spPr>
            <a:xfrm>
              <a:off x="2555776" y="1412455"/>
              <a:ext cx="432048" cy="246020"/>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3</a:t>
              </a:r>
              <a:endParaRPr lang="ja-JP" altLang="en-US" sz="1000" kern="0" dirty="0">
                <a:solidFill>
                  <a:sysClr val="window" lastClr="FFFFFF"/>
                </a:solidFill>
                <a:ea typeface="ＭＳ Ｐゴシック" pitchFamily="50" charset="-128"/>
              </a:endParaRPr>
            </a:p>
          </p:txBody>
        </p:sp>
        <p:sp>
          <p:nvSpPr>
            <p:cNvPr id="128" name="テキスト ボックス 127"/>
            <p:cNvSpPr txBox="1"/>
            <p:nvPr/>
          </p:nvSpPr>
          <p:spPr>
            <a:xfrm>
              <a:off x="2555776" y="1701330"/>
              <a:ext cx="432048" cy="246020"/>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5</a:t>
              </a:r>
              <a:endParaRPr lang="ja-JP" altLang="en-US" sz="1000" kern="0" dirty="0">
                <a:solidFill>
                  <a:sysClr val="window" lastClr="FFFFFF"/>
                </a:solidFill>
                <a:ea typeface="ＭＳ Ｐゴシック" pitchFamily="50" charset="-128"/>
              </a:endParaRPr>
            </a:p>
          </p:txBody>
        </p:sp>
        <p:sp>
          <p:nvSpPr>
            <p:cNvPr id="129" name="テキスト ボックス 128"/>
            <p:cNvSpPr txBox="1"/>
            <p:nvPr/>
          </p:nvSpPr>
          <p:spPr>
            <a:xfrm>
              <a:off x="2555776" y="1988618"/>
              <a:ext cx="432048" cy="246021"/>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7</a:t>
              </a:r>
              <a:endParaRPr lang="ja-JP" altLang="en-US" sz="1000" kern="0" dirty="0">
                <a:solidFill>
                  <a:sysClr val="window" lastClr="FFFFFF"/>
                </a:solidFill>
                <a:ea typeface="ＭＳ Ｐゴシック" pitchFamily="50" charset="-128"/>
              </a:endParaRPr>
            </a:p>
          </p:txBody>
        </p:sp>
      </p:grpSp>
      <p:grpSp>
        <p:nvGrpSpPr>
          <p:cNvPr id="130" name="グループ化 186"/>
          <p:cNvGrpSpPr>
            <a:grpSpLocks/>
          </p:cNvGrpSpPr>
          <p:nvPr/>
        </p:nvGrpSpPr>
        <p:grpSpPr bwMode="auto">
          <a:xfrm>
            <a:off x="1692275" y="5184775"/>
            <a:ext cx="1295400" cy="1398588"/>
            <a:chOff x="1691680" y="980728"/>
            <a:chExt cx="1296144" cy="1398349"/>
          </a:xfrm>
        </p:grpSpPr>
        <p:sp>
          <p:nvSpPr>
            <p:cNvPr id="131" name="正方形/長方形 130"/>
            <p:cNvSpPr/>
            <p:nvPr/>
          </p:nvSpPr>
          <p:spPr>
            <a:xfrm>
              <a:off x="1691680" y="980728"/>
              <a:ext cx="1224666" cy="1368191"/>
            </a:xfrm>
            <a:prstGeom prst="rect">
              <a:avLst/>
            </a:prstGeom>
            <a:solidFill>
              <a:srgbClr val="4F81BD"/>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lang="en-US" altLang="ja-JP" kern="0" dirty="0">
                  <a:solidFill>
                    <a:sysClr val="window" lastClr="FFFFFF"/>
                  </a:solidFill>
                  <a:latin typeface="Calibri"/>
                  <a:ea typeface="ＭＳ Ｐゴシック"/>
                </a:rPr>
                <a:t>DRS4</a:t>
              </a:r>
              <a:endParaRPr lang="ja-JP" altLang="en-US" kern="0" dirty="0">
                <a:solidFill>
                  <a:sysClr val="window" lastClr="FFFFFF"/>
                </a:solidFill>
                <a:latin typeface="Calibri"/>
                <a:ea typeface="ＭＳ Ｐゴシック"/>
              </a:endParaRPr>
            </a:p>
          </p:txBody>
        </p:sp>
        <p:sp>
          <p:nvSpPr>
            <p:cNvPr id="132" name="テキスト ボックス 131"/>
            <p:cNvSpPr txBox="1"/>
            <p:nvPr/>
          </p:nvSpPr>
          <p:spPr>
            <a:xfrm>
              <a:off x="1691680" y="980728"/>
              <a:ext cx="432048" cy="246021"/>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in0</a:t>
              </a:r>
              <a:endParaRPr lang="ja-JP" altLang="en-US" sz="1000" kern="0" dirty="0">
                <a:solidFill>
                  <a:sysClr val="window" lastClr="FFFFFF"/>
                </a:solidFill>
                <a:ea typeface="ＭＳ Ｐゴシック" pitchFamily="50" charset="-128"/>
              </a:endParaRPr>
            </a:p>
          </p:txBody>
        </p:sp>
        <p:sp>
          <p:nvSpPr>
            <p:cNvPr id="133" name="テキスト ボックス 132"/>
            <p:cNvSpPr txBox="1"/>
            <p:nvPr/>
          </p:nvSpPr>
          <p:spPr>
            <a:xfrm>
              <a:off x="1691680" y="1125166"/>
              <a:ext cx="432048" cy="246020"/>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in1</a:t>
              </a:r>
              <a:endParaRPr lang="ja-JP" altLang="en-US" sz="1000" kern="0" dirty="0">
                <a:solidFill>
                  <a:sysClr val="window" lastClr="FFFFFF"/>
                </a:solidFill>
                <a:ea typeface="ＭＳ Ｐゴシック" pitchFamily="50" charset="-128"/>
              </a:endParaRPr>
            </a:p>
          </p:txBody>
        </p:sp>
        <p:sp>
          <p:nvSpPr>
            <p:cNvPr id="134" name="テキスト ボックス 133"/>
            <p:cNvSpPr txBox="1"/>
            <p:nvPr/>
          </p:nvSpPr>
          <p:spPr>
            <a:xfrm>
              <a:off x="1691680" y="1268017"/>
              <a:ext cx="432048" cy="247608"/>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in2</a:t>
              </a:r>
              <a:endParaRPr lang="ja-JP" altLang="en-US" sz="1000" kern="0" dirty="0">
                <a:solidFill>
                  <a:sysClr val="window" lastClr="FFFFFF"/>
                </a:solidFill>
                <a:ea typeface="ＭＳ Ｐゴシック" pitchFamily="50" charset="-128"/>
              </a:endParaRPr>
            </a:p>
          </p:txBody>
        </p:sp>
        <p:sp>
          <p:nvSpPr>
            <p:cNvPr id="135" name="テキスト ボックス 134"/>
            <p:cNvSpPr txBox="1"/>
            <p:nvPr/>
          </p:nvSpPr>
          <p:spPr>
            <a:xfrm>
              <a:off x="1691680" y="1412454"/>
              <a:ext cx="432048" cy="246021"/>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in3</a:t>
              </a:r>
              <a:endParaRPr lang="ja-JP" altLang="en-US" sz="1000" kern="0" dirty="0">
                <a:solidFill>
                  <a:sysClr val="window" lastClr="FFFFFF"/>
                </a:solidFill>
                <a:ea typeface="ＭＳ Ｐゴシック" pitchFamily="50" charset="-128"/>
              </a:endParaRPr>
            </a:p>
          </p:txBody>
        </p:sp>
        <p:sp>
          <p:nvSpPr>
            <p:cNvPr id="136" name="テキスト ボックス 135"/>
            <p:cNvSpPr txBox="1"/>
            <p:nvPr/>
          </p:nvSpPr>
          <p:spPr>
            <a:xfrm>
              <a:off x="1691680" y="1556893"/>
              <a:ext cx="432048" cy="246020"/>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in4</a:t>
              </a:r>
              <a:endParaRPr lang="ja-JP" altLang="en-US" sz="1000" kern="0" dirty="0">
                <a:solidFill>
                  <a:sysClr val="window" lastClr="FFFFFF"/>
                </a:solidFill>
                <a:ea typeface="ＭＳ Ｐゴシック" pitchFamily="50" charset="-128"/>
              </a:endParaRPr>
            </a:p>
          </p:txBody>
        </p:sp>
        <p:sp>
          <p:nvSpPr>
            <p:cNvPr id="137" name="テキスト ボックス 136"/>
            <p:cNvSpPr txBox="1"/>
            <p:nvPr/>
          </p:nvSpPr>
          <p:spPr>
            <a:xfrm>
              <a:off x="1691680" y="1701330"/>
              <a:ext cx="432048" cy="246021"/>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in5</a:t>
              </a:r>
              <a:endParaRPr lang="ja-JP" altLang="en-US" sz="1000" kern="0" dirty="0">
                <a:solidFill>
                  <a:sysClr val="window" lastClr="FFFFFF"/>
                </a:solidFill>
                <a:ea typeface="ＭＳ Ｐゴシック" pitchFamily="50" charset="-128"/>
              </a:endParaRPr>
            </a:p>
          </p:txBody>
        </p:sp>
        <p:sp>
          <p:nvSpPr>
            <p:cNvPr id="138" name="テキスト ボックス 137"/>
            <p:cNvSpPr txBox="1"/>
            <p:nvPr/>
          </p:nvSpPr>
          <p:spPr>
            <a:xfrm>
              <a:off x="1691680" y="1844180"/>
              <a:ext cx="432048" cy="247608"/>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in6</a:t>
              </a:r>
              <a:endParaRPr lang="ja-JP" altLang="en-US" sz="1000" kern="0" dirty="0">
                <a:solidFill>
                  <a:sysClr val="window" lastClr="FFFFFF"/>
                </a:solidFill>
                <a:ea typeface="ＭＳ Ｐゴシック" pitchFamily="50" charset="-128"/>
              </a:endParaRPr>
            </a:p>
          </p:txBody>
        </p:sp>
        <p:sp>
          <p:nvSpPr>
            <p:cNvPr id="139" name="テキスト ボックス 138"/>
            <p:cNvSpPr txBox="1"/>
            <p:nvPr/>
          </p:nvSpPr>
          <p:spPr>
            <a:xfrm>
              <a:off x="1691680" y="1988619"/>
              <a:ext cx="432048" cy="246020"/>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in7</a:t>
              </a:r>
              <a:endParaRPr lang="ja-JP" altLang="en-US" sz="1000" kern="0" dirty="0">
                <a:solidFill>
                  <a:sysClr val="window" lastClr="FFFFFF"/>
                </a:solidFill>
                <a:ea typeface="ＭＳ Ｐゴシック" pitchFamily="50" charset="-128"/>
              </a:endParaRPr>
            </a:p>
          </p:txBody>
        </p:sp>
        <p:sp>
          <p:nvSpPr>
            <p:cNvPr id="140" name="テキスト ボックス 139"/>
            <p:cNvSpPr txBox="1"/>
            <p:nvPr/>
          </p:nvSpPr>
          <p:spPr>
            <a:xfrm>
              <a:off x="1691680" y="2133056"/>
              <a:ext cx="432048" cy="246021"/>
            </a:xfrm>
            <a:prstGeom prst="rect">
              <a:avLst/>
            </a:prstGeom>
            <a:noFill/>
          </p:spPr>
          <p:txBody>
            <a:bodyPr>
              <a:spAutoFit/>
            </a:bodyPr>
            <a:lstStyle/>
            <a:p>
              <a:pPr fontAlgn="auto">
                <a:spcBef>
                  <a:spcPts val="0"/>
                </a:spcBef>
                <a:spcAft>
                  <a:spcPts val="0"/>
                </a:spcAft>
                <a:defRPr/>
              </a:pPr>
              <a:r>
                <a:rPr lang="en-US" altLang="ja-JP" sz="1000" kern="0" dirty="0">
                  <a:solidFill>
                    <a:sysClr val="window" lastClr="FFFFFF"/>
                  </a:solidFill>
                  <a:ea typeface="ＭＳ Ｐゴシック" pitchFamily="50" charset="-128"/>
                </a:rPr>
                <a:t>in8</a:t>
              </a:r>
              <a:endParaRPr lang="ja-JP" altLang="en-US" sz="1000" kern="0" dirty="0">
                <a:solidFill>
                  <a:sysClr val="window" lastClr="FFFFFF"/>
                </a:solidFill>
                <a:ea typeface="ＭＳ Ｐゴシック" pitchFamily="50" charset="-128"/>
              </a:endParaRPr>
            </a:p>
          </p:txBody>
        </p:sp>
        <p:sp>
          <p:nvSpPr>
            <p:cNvPr id="141" name="テキスト ボックス 140"/>
            <p:cNvSpPr txBox="1"/>
            <p:nvPr/>
          </p:nvSpPr>
          <p:spPr>
            <a:xfrm>
              <a:off x="2555776" y="980728"/>
              <a:ext cx="432048" cy="246021"/>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0</a:t>
              </a:r>
              <a:endParaRPr lang="ja-JP" altLang="en-US" sz="1000" kern="0" dirty="0">
                <a:solidFill>
                  <a:sysClr val="window" lastClr="FFFFFF"/>
                </a:solidFill>
                <a:ea typeface="ＭＳ Ｐゴシック" pitchFamily="50" charset="-128"/>
              </a:endParaRPr>
            </a:p>
          </p:txBody>
        </p:sp>
        <p:sp>
          <p:nvSpPr>
            <p:cNvPr id="142" name="テキスト ボックス 141"/>
            <p:cNvSpPr txBox="1"/>
            <p:nvPr/>
          </p:nvSpPr>
          <p:spPr>
            <a:xfrm>
              <a:off x="2555776" y="1268017"/>
              <a:ext cx="432048" cy="247608"/>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2</a:t>
              </a:r>
              <a:endParaRPr lang="ja-JP" altLang="en-US" sz="1000" kern="0" dirty="0">
                <a:solidFill>
                  <a:sysClr val="window" lastClr="FFFFFF"/>
                </a:solidFill>
                <a:ea typeface="ＭＳ Ｐゴシック" pitchFamily="50" charset="-128"/>
              </a:endParaRPr>
            </a:p>
          </p:txBody>
        </p:sp>
        <p:sp>
          <p:nvSpPr>
            <p:cNvPr id="143" name="テキスト ボックス 142"/>
            <p:cNvSpPr txBox="1"/>
            <p:nvPr/>
          </p:nvSpPr>
          <p:spPr>
            <a:xfrm>
              <a:off x="2551011" y="1556893"/>
              <a:ext cx="432048" cy="246020"/>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4</a:t>
              </a:r>
              <a:endParaRPr lang="ja-JP" altLang="en-US" sz="1000" kern="0" dirty="0">
                <a:solidFill>
                  <a:sysClr val="window" lastClr="FFFFFF"/>
                </a:solidFill>
                <a:ea typeface="ＭＳ Ｐゴシック" pitchFamily="50" charset="-128"/>
              </a:endParaRPr>
            </a:p>
          </p:txBody>
        </p:sp>
        <p:sp>
          <p:nvSpPr>
            <p:cNvPr id="144" name="テキスト ボックス 143"/>
            <p:cNvSpPr txBox="1"/>
            <p:nvPr/>
          </p:nvSpPr>
          <p:spPr>
            <a:xfrm>
              <a:off x="2555776" y="1844180"/>
              <a:ext cx="432048" cy="247608"/>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6</a:t>
              </a:r>
              <a:endParaRPr lang="ja-JP" altLang="en-US" sz="1000" kern="0" dirty="0">
                <a:solidFill>
                  <a:sysClr val="window" lastClr="FFFFFF"/>
                </a:solidFill>
                <a:ea typeface="ＭＳ Ｐゴシック" pitchFamily="50" charset="-128"/>
              </a:endParaRPr>
            </a:p>
          </p:txBody>
        </p:sp>
        <p:sp>
          <p:nvSpPr>
            <p:cNvPr id="145" name="テキスト ボックス 144"/>
            <p:cNvSpPr txBox="1"/>
            <p:nvPr/>
          </p:nvSpPr>
          <p:spPr>
            <a:xfrm>
              <a:off x="2339752" y="2133056"/>
              <a:ext cx="648072" cy="246021"/>
            </a:xfrm>
            <a:prstGeom prst="rect">
              <a:avLst/>
            </a:prstGeom>
            <a:noFill/>
          </p:spPr>
          <p:txBody>
            <a:bodyPr>
              <a:spAutoFit/>
            </a:bodyPr>
            <a:lstStyle/>
            <a:p>
              <a:pPr fontAlgn="auto">
                <a:spcBef>
                  <a:spcPts val="0"/>
                </a:spcBef>
                <a:spcAft>
                  <a:spcPts val="0"/>
                </a:spcAft>
                <a:defRPr/>
              </a:pPr>
              <a:r>
                <a:rPr kumimoji="0" lang="en-US" altLang="ja-JP" sz="1000" kern="0" dirty="0" err="1">
                  <a:solidFill>
                    <a:sysClr val="window" lastClr="FFFFFF"/>
                  </a:solidFill>
                  <a:ea typeface="ＭＳ Ｐゴシック" pitchFamily="50" charset="-128"/>
                </a:rPr>
                <a:t>MUXout</a:t>
              </a:r>
              <a:endParaRPr lang="en-US" altLang="ja-JP" sz="1000" kern="0" dirty="0">
                <a:solidFill>
                  <a:sysClr val="window" lastClr="FFFFFF"/>
                </a:solidFill>
                <a:ea typeface="ＭＳ Ｐゴシック" pitchFamily="50" charset="-128"/>
              </a:endParaRPr>
            </a:p>
          </p:txBody>
        </p:sp>
        <p:sp>
          <p:nvSpPr>
            <p:cNvPr id="146" name="テキスト ボックス 145"/>
            <p:cNvSpPr txBox="1"/>
            <p:nvPr/>
          </p:nvSpPr>
          <p:spPr>
            <a:xfrm>
              <a:off x="2555776" y="1125166"/>
              <a:ext cx="432048" cy="246020"/>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1</a:t>
              </a:r>
              <a:endParaRPr lang="ja-JP" altLang="en-US" sz="1000" kern="0" dirty="0">
                <a:solidFill>
                  <a:sysClr val="window" lastClr="FFFFFF"/>
                </a:solidFill>
                <a:ea typeface="ＭＳ Ｐゴシック" pitchFamily="50" charset="-128"/>
              </a:endParaRPr>
            </a:p>
          </p:txBody>
        </p:sp>
        <p:sp>
          <p:nvSpPr>
            <p:cNvPr id="147" name="テキスト ボックス 146"/>
            <p:cNvSpPr txBox="1"/>
            <p:nvPr/>
          </p:nvSpPr>
          <p:spPr>
            <a:xfrm>
              <a:off x="2555776" y="1412454"/>
              <a:ext cx="432048" cy="246021"/>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3</a:t>
              </a:r>
              <a:endParaRPr lang="ja-JP" altLang="en-US" sz="1000" kern="0" dirty="0">
                <a:solidFill>
                  <a:sysClr val="window" lastClr="FFFFFF"/>
                </a:solidFill>
                <a:ea typeface="ＭＳ Ｐゴシック" pitchFamily="50" charset="-128"/>
              </a:endParaRPr>
            </a:p>
          </p:txBody>
        </p:sp>
        <p:sp>
          <p:nvSpPr>
            <p:cNvPr id="148" name="テキスト ボックス 147"/>
            <p:cNvSpPr txBox="1"/>
            <p:nvPr/>
          </p:nvSpPr>
          <p:spPr>
            <a:xfrm>
              <a:off x="2555776" y="1701330"/>
              <a:ext cx="432048" cy="246021"/>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5</a:t>
              </a:r>
              <a:endParaRPr lang="ja-JP" altLang="en-US" sz="1000" kern="0" dirty="0">
                <a:solidFill>
                  <a:sysClr val="window" lastClr="FFFFFF"/>
                </a:solidFill>
                <a:ea typeface="ＭＳ Ｐゴシック" pitchFamily="50" charset="-128"/>
              </a:endParaRPr>
            </a:p>
          </p:txBody>
        </p:sp>
        <p:sp>
          <p:nvSpPr>
            <p:cNvPr id="149" name="テキスト ボックス 148"/>
            <p:cNvSpPr txBox="1"/>
            <p:nvPr/>
          </p:nvSpPr>
          <p:spPr>
            <a:xfrm>
              <a:off x="2555776" y="1988619"/>
              <a:ext cx="432048" cy="246020"/>
            </a:xfrm>
            <a:prstGeom prst="rect">
              <a:avLst/>
            </a:prstGeom>
            <a:noFill/>
          </p:spPr>
          <p:txBody>
            <a:bodyPr>
              <a:spAutoFit/>
            </a:bodyPr>
            <a:lstStyle/>
            <a:p>
              <a:pPr fontAlgn="auto">
                <a:spcBef>
                  <a:spcPts val="0"/>
                </a:spcBef>
                <a:spcAft>
                  <a:spcPts val="0"/>
                </a:spcAft>
                <a:defRPr/>
              </a:pPr>
              <a:r>
                <a:rPr kumimoji="0" lang="en-US" altLang="ja-JP" sz="1000" kern="0" dirty="0">
                  <a:solidFill>
                    <a:sysClr val="window" lastClr="FFFFFF"/>
                  </a:solidFill>
                  <a:ea typeface="ＭＳ Ｐゴシック" pitchFamily="50" charset="-128"/>
                </a:rPr>
                <a:t>out</a:t>
              </a:r>
              <a:r>
                <a:rPr lang="en-US" altLang="ja-JP" sz="1000" kern="0" dirty="0">
                  <a:solidFill>
                    <a:sysClr val="window" lastClr="FFFFFF"/>
                  </a:solidFill>
                  <a:ea typeface="ＭＳ Ｐゴシック" pitchFamily="50" charset="-128"/>
                </a:rPr>
                <a:t>7</a:t>
              </a:r>
              <a:endParaRPr lang="ja-JP" altLang="en-US" sz="1000" kern="0" dirty="0">
                <a:solidFill>
                  <a:sysClr val="window" lastClr="FFFFFF"/>
                </a:solidFill>
                <a:ea typeface="ＭＳ Ｐゴシック" pitchFamily="50" charset="-128"/>
              </a:endParaRPr>
            </a:p>
          </p:txBody>
        </p:sp>
      </p:grpSp>
      <p:sp>
        <p:nvSpPr>
          <p:cNvPr id="150" name="テキスト ボックス 149"/>
          <p:cNvSpPr txBox="1"/>
          <p:nvPr/>
        </p:nvSpPr>
        <p:spPr>
          <a:xfrm>
            <a:off x="107950" y="865188"/>
            <a:ext cx="1008063" cy="646112"/>
          </a:xfrm>
          <a:prstGeom prst="rect">
            <a:avLst/>
          </a:prstGeom>
          <a:noFill/>
        </p:spPr>
        <p:txBody>
          <a:bodyPr>
            <a:spAutoFit/>
          </a:bodyPr>
          <a:lstStyle/>
          <a:p>
            <a:pPr fontAlgn="auto">
              <a:spcBef>
                <a:spcPts val="0"/>
              </a:spcBef>
              <a:spcAft>
                <a:spcPts val="0"/>
              </a:spcAft>
              <a:defRPr/>
            </a:pPr>
            <a:r>
              <a:rPr lang="en-US" altLang="ja-JP" kern="0" dirty="0">
                <a:solidFill>
                  <a:sysClr val="windowText" lastClr="000000"/>
                </a:solidFill>
                <a:ea typeface="ＭＳ Ｐゴシック" pitchFamily="50" charset="-128"/>
              </a:rPr>
              <a:t>PMT_0</a:t>
            </a:r>
          </a:p>
          <a:p>
            <a:pPr fontAlgn="auto">
              <a:spcBef>
                <a:spcPts val="0"/>
              </a:spcBef>
              <a:spcAft>
                <a:spcPts val="0"/>
              </a:spcAft>
              <a:defRPr/>
            </a:pPr>
            <a:r>
              <a:rPr kumimoji="0" lang="en-US" altLang="ja-JP" kern="0" dirty="0">
                <a:solidFill>
                  <a:sysClr val="windowText" lastClr="000000"/>
                </a:solidFill>
                <a:ea typeface="ＭＳ Ｐゴシック" pitchFamily="50" charset="-128"/>
              </a:rPr>
              <a:t>(high)</a:t>
            </a:r>
            <a:endParaRPr lang="ja-JP" altLang="en-US" kern="0" dirty="0">
              <a:solidFill>
                <a:sysClr val="windowText" lastClr="000000"/>
              </a:solidFill>
              <a:ea typeface="ＭＳ Ｐゴシック" pitchFamily="50" charset="-128"/>
            </a:endParaRPr>
          </a:p>
        </p:txBody>
      </p:sp>
      <p:sp>
        <p:nvSpPr>
          <p:cNvPr id="151" name="テキスト ボックス 150"/>
          <p:cNvSpPr txBox="1"/>
          <p:nvPr/>
        </p:nvSpPr>
        <p:spPr>
          <a:xfrm>
            <a:off x="107950" y="1368425"/>
            <a:ext cx="1008063" cy="646113"/>
          </a:xfrm>
          <a:prstGeom prst="rect">
            <a:avLst/>
          </a:prstGeom>
          <a:noFill/>
        </p:spPr>
        <p:txBody>
          <a:bodyPr>
            <a:spAutoFit/>
          </a:bodyPr>
          <a:lstStyle/>
          <a:p>
            <a:pPr fontAlgn="auto">
              <a:spcBef>
                <a:spcPts val="0"/>
              </a:spcBef>
              <a:spcAft>
                <a:spcPts val="0"/>
              </a:spcAft>
              <a:defRPr/>
            </a:pPr>
            <a:r>
              <a:rPr lang="en-US" altLang="ja-JP" kern="0" dirty="0">
                <a:solidFill>
                  <a:sysClr val="windowText" lastClr="000000"/>
                </a:solidFill>
                <a:ea typeface="ＭＳ Ｐゴシック" pitchFamily="50" charset="-128"/>
              </a:rPr>
              <a:t>PMT_1</a:t>
            </a:r>
          </a:p>
          <a:p>
            <a:pPr fontAlgn="auto">
              <a:spcBef>
                <a:spcPts val="0"/>
              </a:spcBef>
              <a:spcAft>
                <a:spcPts val="0"/>
              </a:spcAft>
              <a:defRPr/>
            </a:pPr>
            <a:r>
              <a:rPr kumimoji="0" lang="en-US" altLang="ja-JP" kern="0" dirty="0">
                <a:solidFill>
                  <a:sysClr val="windowText" lastClr="000000"/>
                </a:solidFill>
                <a:ea typeface="ＭＳ Ｐゴシック" pitchFamily="50" charset="-128"/>
              </a:rPr>
              <a:t>(high)</a:t>
            </a:r>
            <a:endParaRPr lang="ja-JP" altLang="en-US" kern="0" dirty="0">
              <a:solidFill>
                <a:sysClr val="windowText" lastClr="000000"/>
              </a:solidFill>
              <a:ea typeface="ＭＳ Ｐゴシック" pitchFamily="50" charset="-128"/>
            </a:endParaRPr>
          </a:p>
        </p:txBody>
      </p:sp>
      <p:grpSp>
        <p:nvGrpSpPr>
          <p:cNvPr id="152" name="グループ化 217"/>
          <p:cNvGrpSpPr>
            <a:grpSpLocks/>
          </p:cNvGrpSpPr>
          <p:nvPr/>
        </p:nvGrpSpPr>
        <p:grpSpPr bwMode="auto">
          <a:xfrm>
            <a:off x="663575" y="2017713"/>
            <a:ext cx="720725" cy="215900"/>
            <a:chOff x="4283968" y="1196752"/>
            <a:chExt cx="720080" cy="216024"/>
          </a:xfrm>
        </p:grpSpPr>
        <p:sp>
          <p:nvSpPr>
            <p:cNvPr id="153" name="正方形/長方形 152"/>
            <p:cNvSpPr/>
            <p:nvPr/>
          </p:nvSpPr>
          <p:spPr>
            <a:xfrm>
              <a:off x="4283968" y="1196752"/>
              <a:ext cx="431414" cy="216024"/>
            </a:xfrm>
            <a:prstGeom prst="rect">
              <a:avLst/>
            </a:prstGeom>
            <a:solidFill>
              <a:srgbClr val="4F81BD"/>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kumimoji="0" lang="en-US" altLang="ja-JP" sz="1000" kern="0" dirty="0">
                  <a:solidFill>
                    <a:sysClr val="window" lastClr="FFFFFF"/>
                  </a:solidFill>
                  <a:latin typeface="Calibri"/>
                  <a:ea typeface="ＭＳ Ｐゴシック"/>
                </a:rPr>
                <a:t>CAL</a:t>
              </a:r>
              <a:endParaRPr lang="ja-JP" altLang="en-US" sz="1000" kern="0" dirty="0">
                <a:solidFill>
                  <a:sysClr val="window" lastClr="FFFFFF"/>
                </a:solidFill>
                <a:latin typeface="Calibri"/>
                <a:ea typeface="ＭＳ Ｐゴシック"/>
              </a:endParaRPr>
            </a:p>
          </p:txBody>
        </p:sp>
        <p:sp>
          <p:nvSpPr>
            <p:cNvPr id="154" name="二等辺三角形 153"/>
            <p:cNvSpPr/>
            <p:nvPr/>
          </p:nvSpPr>
          <p:spPr>
            <a:xfrm rot="5400000">
              <a:off x="4751703" y="1160430"/>
              <a:ext cx="216024" cy="288666"/>
            </a:xfrm>
            <a:prstGeom prst="triangle">
              <a:avLst/>
            </a:prstGeom>
            <a:solidFill>
              <a:srgbClr val="4F81BD"/>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grpSp>
      <p:grpSp>
        <p:nvGrpSpPr>
          <p:cNvPr id="155" name="グループ化 218"/>
          <p:cNvGrpSpPr>
            <a:grpSpLocks/>
          </p:cNvGrpSpPr>
          <p:nvPr/>
        </p:nvGrpSpPr>
        <p:grpSpPr bwMode="auto">
          <a:xfrm>
            <a:off x="652463" y="3457575"/>
            <a:ext cx="720725" cy="215900"/>
            <a:chOff x="4283968" y="1196752"/>
            <a:chExt cx="720080" cy="216024"/>
          </a:xfrm>
        </p:grpSpPr>
        <p:sp>
          <p:nvSpPr>
            <p:cNvPr id="156" name="正方形/長方形 155"/>
            <p:cNvSpPr/>
            <p:nvPr/>
          </p:nvSpPr>
          <p:spPr>
            <a:xfrm>
              <a:off x="4283968" y="1196752"/>
              <a:ext cx="431414" cy="216024"/>
            </a:xfrm>
            <a:prstGeom prst="rect">
              <a:avLst/>
            </a:prstGeom>
            <a:solidFill>
              <a:srgbClr val="4F81BD"/>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kumimoji="0" lang="en-US" altLang="ja-JP" sz="1000" kern="0" dirty="0">
                  <a:solidFill>
                    <a:sysClr val="window" lastClr="FFFFFF"/>
                  </a:solidFill>
                  <a:latin typeface="Calibri"/>
                  <a:ea typeface="ＭＳ Ｐゴシック"/>
                </a:rPr>
                <a:t>CAL</a:t>
              </a:r>
              <a:endParaRPr lang="ja-JP" altLang="en-US" sz="1000" kern="0" dirty="0">
                <a:solidFill>
                  <a:sysClr val="window" lastClr="FFFFFF"/>
                </a:solidFill>
                <a:latin typeface="Calibri"/>
                <a:ea typeface="ＭＳ Ｐゴシック"/>
              </a:endParaRPr>
            </a:p>
          </p:txBody>
        </p:sp>
        <p:sp>
          <p:nvSpPr>
            <p:cNvPr id="157" name="二等辺三角形 156"/>
            <p:cNvSpPr/>
            <p:nvPr/>
          </p:nvSpPr>
          <p:spPr>
            <a:xfrm rot="5400000">
              <a:off x="4751703" y="1160430"/>
              <a:ext cx="216024" cy="288666"/>
            </a:xfrm>
            <a:prstGeom prst="triangle">
              <a:avLst/>
            </a:prstGeom>
            <a:solidFill>
              <a:srgbClr val="4F81BD"/>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grpSp>
      <p:grpSp>
        <p:nvGrpSpPr>
          <p:cNvPr id="158" name="グループ化 221"/>
          <p:cNvGrpSpPr>
            <a:grpSpLocks/>
          </p:cNvGrpSpPr>
          <p:nvPr/>
        </p:nvGrpSpPr>
        <p:grpSpPr bwMode="auto">
          <a:xfrm>
            <a:off x="663575" y="4897438"/>
            <a:ext cx="720725" cy="215900"/>
            <a:chOff x="4283968" y="1196752"/>
            <a:chExt cx="720080" cy="216024"/>
          </a:xfrm>
        </p:grpSpPr>
        <p:sp>
          <p:nvSpPr>
            <p:cNvPr id="159" name="正方形/長方形 158"/>
            <p:cNvSpPr/>
            <p:nvPr/>
          </p:nvSpPr>
          <p:spPr>
            <a:xfrm>
              <a:off x="4283968" y="1196752"/>
              <a:ext cx="431414" cy="216024"/>
            </a:xfrm>
            <a:prstGeom prst="rect">
              <a:avLst/>
            </a:prstGeom>
            <a:solidFill>
              <a:srgbClr val="4F81BD"/>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kumimoji="0" lang="en-US" altLang="ja-JP" sz="1000" kern="0" dirty="0">
                  <a:solidFill>
                    <a:sysClr val="window" lastClr="FFFFFF"/>
                  </a:solidFill>
                  <a:latin typeface="Calibri"/>
                  <a:ea typeface="ＭＳ Ｐゴシック"/>
                </a:rPr>
                <a:t>CAL</a:t>
              </a:r>
              <a:endParaRPr lang="ja-JP" altLang="en-US" sz="1000" kern="0" dirty="0">
                <a:solidFill>
                  <a:sysClr val="window" lastClr="FFFFFF"/>
                </a:solidFill>
                <a:latin typeface="Calibri"/>
                <a:ea typeface="ＭＳ Ｐゴシック"/>
              </a:endParaRPr>
            </a:p>
          </p:txBody>
        </p:sp>
        <p:sp>
          <p:nvSpPr>
            <p:cNvPr id="160" name="二等辺三角形 159"/>
            <p:cNvSpPr/>
            <p:nvPr/>
          </p:nvSpPr>
          <p:spPr>
            <a:xfrm rot="5400000">
              <a:off x="4751703" y="1160430"/>
              <a:ext cx="216024" cy="288666"/>
            </a:xfrm>
            <a:prstGeom prst="triangle">
              <a:avLst/>
            </a:prstGeom>
            <a:solidFill>
              <a:srgbClr val="4F81BD"/>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grpSp>
      <p:grpSp>
        <p:nvGrpSpPr>
          <p:cNvPr id="161" name="グループ化 224"/>
          <p:cNvGrpSpPr>
            <a:grpSpLocks/>
          </p:cNvGrpSpPr>
          <p:nvPr/>
        </p:nvGrpSpPr>
        <p:grpSpPr bwMode="auto">
          <a:xfrm>
            <a:off x="679450" y="6381750"/>
            <a:ext cx="719138" cy="215900"/>
            <a:chOff x="4283968" y="1196752"/>
            <a:chExt cx="720080" cy="216024"/>
          </a:xfrm>
        </p:grpSpPr>
        <p:sp>
          <p:nvSpPr>
            <p:cNvPr id="162" name="正方形/長方形 161"/>
            <p:cNvSpPr/>
            <p:nvPr/>
          </p:nvSpPr>
          <p:spPr>
            <a:xfrm>
              <a:off x="4283968" y="1196752"/>
              <a:ext cx="432366" cy="216024"/>
            </a:xfrm>
            <a:prstGeom prst="rect">
              <a:avLst/>
            </a:prstGeom>
            <a:solidFill>
              <a:srgbClr val="4F81BD"/>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kumimoji="0" lang="en-US" altLang="ja-JP" sz="1000" kern="0" dirty="0">
                  <a:solidFill>
                    <a:sysClr val="window" lastClr="FFFFFF"/>
                  </a:solidFill>
                  <a:latin typeface="Calibri"/>
                  <a:ea typeface="ＭＳ Ｐゴシック"/>
                </a:rPr>
                <a:t>CAL</a:t>
              </a:r>
              <a:endParaRPr lang="ja-JP" altLang="en-US" sz="1000" kern="0" dirty="0">
                <a:solidFill>
                  <a:sysClr val="window" lastClr="FFFFFF"/>
                </a:solidFill>
                <a:latin typeface="Calibri"/>
                <a:ea typeface="ＭＳ Ｐゴシック"/>
              </a:endParaRPr>
            </a:p>
          </p:txBody>
        </p:sp>
        <p:sp>
          <p:nvSpPr>
            <p:cNvPr id="163" name="二等辺三角形 162"/>
            <p:cNvSpPr/>
            <p:nvPr/>
          </p:nvSpPr>
          <p:spPr>
            <a:xfrm rot="5400000">
              <a:off x="4752179" y="1160907"/>
              <a:ext cx="216024" cy="287714"/>
            </a:xfrm>
            <a:prstGeom prst="triangle">
              <a:avLst/>
            </a:prstGeom>
            <a:solidFill>
              <a:srgbClr val="4F81BD"/>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grpSp>
      <p:cxnSp>
        <p:nvCxnSpPr>
          <p:cNvPr id="164" name="直線コネクタ 386"/>
          <p:cNvCxnSpPr>
            <a:cxnSpLocks noChangeShapeType="1"/>
          </p:cNvCxnSpPr>
          <p:nvPr/>
        </p:nvCxnSpPr>
        <p:spPr bwMode="auto">
          <a:xfrm>
            <a:off x="1393825" y="2130425"/>
            <a:ext cx="288925" cy="0"/>
          </a:xfrm>
          <a:prstGeom prst="line">
            <a:avLst/>
          </a:prstGeom>
          <a:noFill/>
          <a:ln w="28575"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65" name="直線コネクタ 387"/>
          <p:cNvCxnSpPr>
            <a:cxnSpLocks noChangeShapeType="1"/>
          </p:cNvCxnSpPr>
          <p:nvPr/>
        </p:nvCxnSpPr>
        <p:spPr bwMode="auto">
          <a:xfrm>
            <a:off x="1385888" y="3567113"/>
            <a:ext cx="287337" cy="0"/>
          </a:xfrm>
          <a:prstGeom prst="line">
            <a:avLst/>
          </a:prstGeom>
          <a:noFill/>
          <a:ln w="28575"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66" name="直線コネクタ 388"/>
          <p:cNvCxnSpPr>
            <a:cxnSpLocks noChangeShapeType="1"/>
          </p:cNvCxnSpPr>
          <p:nvPr/>
        </p:nvCxnSpPr>
        <p:spPr bwMode="auto">
          <a:xfrm>
            <a:off x="1387475" y="5011738"/>
            <a:ext cx="288925" cy="0"/>
          </a:xfrm>
          <a:prstGeom prst="line">
            <a:avLst/>
          </a:prstGeom>
          <a:noFill/>
          <a:ln w="28575"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67" name="直線コネクタ 389"/>
          <p:cNvCxnSpPr>
            <a:cxnSpLocks noChangeShapeType="1"/>
          </p:cNvCxnSpPr>
          <p:nvPr/>
        </p:nvCxnSpPr>
        <p:spPr bwMode="auto">
          <a:xfrm>
            <a:off x="1403350" y="6481763"/>
            <a:ext cx="288925" cy="0"/>
          </a:xfrm>
          <a:prstGeom prst="line">
            <a:avLst/>
          </a:prstGeom>
          <a:noFill/>
          <a:ln w="28575"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68" name="直線コネクタ 391"/>
          <p:cNvCxnSpPr>
            <a:cxnSpLocks noChangeShapeType="1"/>
          </p:cNvCxnSpPr>
          <p:nvPr/>
        </p:nvCxnSpPr>
        <p:spPr bwMode="auto">
          <a:xfrm>
            <a:off x="2916238" y="2166938"/>
            <a:ext cx="576262"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69" name="直線コネクタ 392"/>
          <p:cNvCxnSpPr>
            <a:cxnSpLocks noChangeShapeType="1"/>
          </p:cNvCxnSpPr>
          <p:nvPr/>
        </p:nvCxnSpPr>
        <p:spPr bwMode="auto">
          <a:xfrm rot="5400000">
            <a:off x="3276600" y="2376488"/>
            <a:ext cx="431800"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70" name="直線コネクタ 393"/>
          <p:cNvCxnSpPr>
            <a:cxnSpLocks noChangeShapeType="1"/>
          </p:cNvCxnSpPr>
          <p:nvPr/>
        </p:nvCxnSpPr>
        <p:spPr bwMode="auto">
          <a:xfrm>
            <a:off x="3492500" y="2592388"/>
            <a:ext cx="3382963"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71" name="直線コネクタ 394"/>
          <p:cNvCxnSpPr>
            <a:cxnSpLocks noChangeShapeType="1"/>
          </p:cNvCxnSpPr>
          <p:nvPr/>
        </p:nvCxnSpPr>
        <p:spPr bwMode="auto">
          <a:xfrm>
            <a:off x="2916238" y="3586163"/>
            <a:ext cx="576262"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72" name="直線コネクタ 395"/>
          <p:cNvCxnSpPr>
            <a:cxnSpLocks noChangeShapeType="1"/>
          </p:cNvCxnSpPr>
          <p:nvPr/>
        </p:nvCxnSpPr>
        <p:spPr bwMode="auto">
          <a:xfrm rot="5400000">
            <a:off x="3107531" y="3193257"/>
            <a:ext cx="769937"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73" name="直線コネクタ 396"/>
          <p:cNvCxnSpPr>
            <a:cxnSpLocks noChangeShapeType="1"/>
          </p:cNvCxnSpPr>
          <p:nvPr/>
        </p:nvCxnSpPr>
        <p:spPr bwMode="auto">
          <a:xfrm>
            <a:off x="3492500" y="2808288"/>
            <a:ext cx="3382963"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74" name="直線コネクタ 397"/>
          <p:cNvCxnSpPr>
            <a:cxnSpLocks noChangeShapeType="1"/>
          </p:cNvCxnSpPr>
          <p:nvPr/>
        </p:nvCxnSpPr>
        <p:spPr bwMode="auto">
          <a:xfrm>
            <a:off x="2949575" y="4994275"/>
            <a:ext cx="758825"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75" name="直線コネクタ 398"/>
          <p:cNvCxnSpPr>
            <a:cxnSpLocks noChangeShapeType="1"/>
          </p:cNvCxnSpPr>
          <p:nvPr/>
        </p:nvCxnSpPr>
        <p:spPr bwMode="auto">
          <a:xfrm rot="5400000">
            <a:off x="2721768" y="4012407"/>
            <a:ext cx="1973263"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76" name="直線コネクタ 399"/>
          <p:cNvCxnSpPr>
            <a:cxnSpLocks noChangeShapeType="1"/>
          </p:cNvCxnSpPr>
          <p:nvPr/>
        </p:nvCxnSpPr>
        <p:spPr bwMode="auto">
          <a:xfrm>
            <a:off x="3708400" y="3028950"/>
            <a:ext cx="3167063"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77" name="直線コネクタ 400"/>
          <p:cNvCxnSpPr>
            <a:cxnSpLocks noChangeShapeType="1"/>
          </p:cNvCxnSpPr>
          <p:nvPr/>
        </p:nvCxnSpPr>
        <p:spPr bwMode="auto">
          <a:xfrm>
            <a:off x="2947988" y="6462713"/>
            <a:ext cx="1047750"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78" name="直線コネクタ 401"/>
          <p:cNvCxnSpPr>
            <a:cxnSpLocks noChangeShapeType="1"/>
          </p:cNvCxnSpPr>
          <p:nvPr/>
        </p:nvCxnSpPr>
        <p:spPr bwMode="auto">
          <a:xfrm rot="5400000">
            <a:off x="2370931" y="4837907"/>
            <a:ext cx="3249613"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79" name="直線コネクタ 402"/>
          <p:cNvCxnSpPr>
            <a:cxnSpLocks noChangeShapeType="1"/>
          </p:cNvCxnSpPr>
          <p:nvPr/>
        </p:nvCxnSpPr>
        <p:spPr bwMode="auto">
          <a:xfrm>
            <a:off x="3995738" y="3219450"/>
            <a:ext cx="3168650"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80" name="直線コネクタ 403"/>
          <p:cNvCxnSpPr>
            <a:cxnSpLocks noChangeShapeType="1"/>
          </p:cNvCxnSpPr>
          <p:nvPr/>
        </p:nvCxnSpPr>
        <p:spPr bwMode="auto">
          <a:xfrm>
            <a:off x="4211638" y="3457575"/>
            <a:ext cx="2663825"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81" name="直線コネクタ 404"/>
          <p:cNvCxnSpPr>
            <a:cxnSpLocks noChangeShapeType="1"/>
          </p:cNvCxnSpPr>
          <p:nvPr/>
        </p:nvCxnSpPr>
        <p:spPr bwMode="auto">
          <a:xfrm>
            <a:off x="4427538" y="3600450"/>
            <a:ext cx="2447925"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82" name="直線コネクタ 405"/>
          <p:cNvCxnSpPr>
            <a:cxnSpLocks noChangeShapeType="1"/>
          </p:cNvCxnSpPr>
          <p:nvPr/>
        </p:nvCxnSpPr>
        <p:spPr bwMode="auto">
          <a:xfrm>
            <a:off x="4643438" y="3744913"/>
            <a:ext cx="2232025"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83" name="直線コネクタ 406"/>
          <p:cNvCxnSpPr>
            <a:cxnSpLocks noChangeShapeType="1"/>
          </p:cNvCxnSpPr>
          <p:nvPr/>
        </p:nvCxnSpPr>
        <p:spPr bwMode="auto">
          <a:xfrm>
            <a:off x="4932363" y="3889375"/>
            <a:ext cx="1943100"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84" name="直線コネクタ 407"/>
          <p:cNvCxnSpPr>
            <a:cxnSpLocks noChangeShapeType="1"/>
          </p:cNvCxnSpPr>
          <p:nvPr/>
        </p:nvCxnSpPr>
        <p:spPr bwMode="auto">
          <a:xfrm rot="5400000">
            <a:off x="3167856" y="4501357"/>
            <a:ext cx="2087563"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85" name="直線コネクタ 408"/>
          <p:cNvCxnSpPr>
            <a:cxnSpLocks noChangeShapeType="1"/>
          </p:cNvCxnSpPr>
          <p:nvPr/>
        </p:nvCxnSpPr>
        <p:spPr bwMode="auto">
          <a:xfrm rot="5400000">
            <a:off x="3455194" y="4572794"/>
            <a:ext cx="1944688"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86" name="直線コネクタ 409"/>
          <p:cNvCxnSpPr>
            <a:cxnSpLocks noChangeShapeType="1"/>
          </p:cNvCxnSpPr>
          <p:nvPr/>
        </p:nvCxnSpPr>
        <p:spPr bwMode="auto">
          <a:xfrm rot="5400000">
            <a:off x="3743325" y="4645026"/>
            <a:ext cx="1800225"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87" name="直線コネクタ 410"/>
          <p:cNvCxnSpPr>
            <a:cxnSpLocks noChangeShapeType="1"/>
          </p:cNvCxnSpPr>
          <p:nvPr/>
        </p:nvCxnSpPr>
        <p:spPr bwMode="auto">
          <a:xfrm rot="5400000">
            <a:off x="4104481" y="4717257"/>
            <a:ext cx="1655763" cy="0"/>
          </a:xfrm>
          <a:prstGeom prst="line">
            <a:avLst/>
          </a:prstGeom>
          <a:noFill/>
          <a:ln w="1905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188" name="角丸四角形 187"/>
          <p:cNvSpPr/>
          <p:nvPr/>
        </p:nvSpPr>
        <p:spPr>
          <a:xfrm>
            <a:off x="4067175" y="5545138"/>
            <a:ext cx="1512888" cy="1196975"/>
          </a:xfrm>
          <a:prstGeom prst="roundRect">
            <a:avLst/>
          </a:prstGeom>
          <a:no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kumimoji="0" lang="en-US" altLang="ja-JP" kern="0" dirty="0">
                <a:solidFill>
                  <a:sysClr val="windowText" lastClr="000000"/>
                </a:solidFill>
                <a:latin typeface="Arial" pitchFamily="34" charset="0"/>
                <a:ea typeface="ＭＳ Ｐゴシック"/>
                <a:cs typeface="Arial" pitchFamily="34" charset="0"/>
              </a:rPr>
              <a:t>PMT4~6</a:t>
            </a:r>
          </a:p>
          <a:p>
            <a:pPr algn="ctr" fontAlgn="auto">
              <a:spcBef>
                <a:spcPts val="0"/>
              </a:spcBef>
              <a:spcAft>
                <a:spcPts val="0"/>
              </a:spcAft>
              <a:defRPr/>
            </a:pPr>
            <a:r>
              <a:rPr kumimoji="0" lang="en-US" altLang="ja-JP" kern="0" dirty="0">
                <a:solidFill>
                  <a:sysClr val="windowText" lastClr="000000"/>
                </a:solidFill>
                <a:latin typeface="Arial" pitchFamily="34" charset="0"/>
                <a:ea typeface="ＭＳ Ｐゴシック"/>
                <a:cs typeface="Arial" pitchFamily="34" charset="0"/>
              </a:rPr>
              <a:t>&amp;</a:t>
            </a:r>
          </a:p>
          <a:p>
            <a:pPr algn="ctr" fontAlgn="auto">
              <a:spcBef>
                <a:spcPts val="0"/>
              </a:spcBef>
              <a:spcAft>
                <a:spcPts val="0"/>
              </a:spcAft>
              <a:defRPr/>
            </a:pPr>
            <a:r>
              <a:rPr kumimoji="0" lang="en-US" altLang="ja-JP" kern="0" dirty="0">
                <a:solidFill>
                  <a:sysClr val="windowText" lastClr="000000"/>
                </a:solidFill>
                <a:latin typeface="Arial" pitchFamily="34" charset="0"/>
                <a:ea typeface="ＭＳ Ｐゴシック"/>
                <a:cs typeface="Arial" pitchFamily="34" charset="0"/>
              </a:rPr>
              <a:t>Signal from FPGA</a:t>
            </a:r>
          </a:p>
        </p:txBody>
      </p:sp>
      <p:sp>
        <p:nvSpPr>
          <p:cNvPr id="189" name="正方形/長方形 188"/>
          <p:cNvSpPr/>
          <p:nvPr/>
        </p:nvSpPr>
        <p:spPr>
          <a:xfrm>
            <a:off x="5148263" y="2347913"/>
            <a:ext cx="792162" cy="1755775"/>
          </a:xfrm>
          <a:prstGeom prst="rect">
            <a:avLst/>
          </a:prstGeom>
          <a:solidFill>
            <a:srgbClr val="4F81BD"/>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kumimoji="0" lang="en-US" altLang="ja-JP" kern="0" dirty="0">
                <a:solidFill>
                  <a:sysClr val="window" lastClr="FFFFFF"/>
                </a:solidFill>
                <a:latin typeface="Calibri"/>
                <a:ea typeface="ＭＳ Ｐゴシック"/>
              </a:rPr>
              <a:t>AD</a:t>
            </a:r>
          </a:p>
          <a:p>
            <a:pPr algn="ctr" fontAlgn="auto">
              <a:spcBef>
                <a:spcPts val="0"/>
              </a:spcBef>
              <a:spcAft>
                <a:spcPts val="0"/>
              </a:spcAft>
              <a:defRPr/>
            </a:pPr>
            <a:r>
              <a:rPr kumimoji="0" lang="en-US" altLang="ja-JP" kern="0" dirty="0">
                <a:solidFill>
                  <a:sysClr val="window" lastClr="FFFFFF"/>
                </a:solidFill>
                <a:latin typeface="Calibri"/>
                <a:ea typeface="ＭＳ Ｐゴシック"/>
              </a:rPr>
              <a:t>9222</a:t>
            </a:r>
            <a:endParaRPr lang="ja-JP" altLang="en-US" kern="0" dirty="0">
              <a:solidFill>
                <a:sysClr val="window" lastClr="FFFFFF"/>
              </a:solidFill>
              <a:latin typeface="Calibri"/>
              <a:ea typeface="ＭＳ Ｐゴシック"/>
            </a:endParaRPr>
          </a:p>
        </p:txBody>
      </p:sp>
      <p:sp>
        <p:nvSpPr>
          <p:cNvPr id="190" name="テキスト ボックス 189"/>
          <p:cNvSpPr txBox="1"/>
          <p:nvPr/>
        </p:nvSpPr>
        <p:spPr>
          <a:xfrm>
            <a:off x="5148263" y="4106863"/>
            <a:ext cx="792162" cy="646112"/>
          </a:xfrm>
          <a:prstGeom prst="rect">
            <a:avLst/>
          </a:prstGeom>
          <a:noFill/>
        </p:spPr>
        <p:txBody>
          <a:bodyPr>
            <a:spAutoFit/>
          </a:bodyPr>
          <a:lstStyle/>
          <a:p>
            <a:pPr fontAlgn="auto">
              <a:spcBef>
                <a:spcPts val="0"/>
              </a:spcBef>
              <a:spcAft>
                <a:spcPts val="0"/>
              </a:spcAft>
              <a:defRPr/>
            </a:pPr>
            <a:r>
              <a:rPr lang="en-US" altLang="ja-JP" kern="0" dirty="0">
                <a:solidFill>
                  <a:sysClr val="windowText" lastClr="000000"/>
                </a:solidFill>
                <a:ea typeface="ＭＳ Ｐゴシック" pitchFamily="50" charset="-128"/>
              </a:rPr>
              <a:t>12bit</a:t>
            </a:r>
          </a:p>
          <a:p>
            <a:pPr fontAlgn="auto">
              <a:spcBef>
                <a:spcPts val="0"/>
              </a:spcBef>
              <a:spcAft>
                <a:spcPts val="0"/>
              </a:spcAft>
              <a:defRPr/>
            </a:pPr>
            <a:r>
              <a:rPr lang="en-US" altLang="ja-JP" kern="0" dirty="0">
                <a:solidFill>
                  <a:sysClr val="windowText" lastClr="000000"/>
                </a:solidFill>
                <a:ea typeface="ＭＳ Ｐゴシック" pitchFamily="50" charset="-128"/>
              </a:rPr>
              <a:t>ADC</a:t>
            </a:r>
          </a:p>
        </p:txBody>
      </p:sp>
      <p:sp>
        <p:nvSpPr>
          <p:cNvPr id="191" name="テキスト ボックス 190"/>
          <p:cNvSpPr txBox="1"/>
          <p:nvPr/>
        </p:nvSpPr>
        <p:spPr>
          <a:xfrm>
            <a:off x="107950" y="2305050"/>
            <a:ext cx="1079500" cy="646113"/>
          </a:xfrm>
          <a:prstGeom prst="rect">
            <a:avLst/>
          </a:prstGeom>
          <a:noFill/>
        </p:spPr>
        <p:txBody>
          <a:bodyPr>
            <a:spAutoFit/>
          </a:bodyPr>
          <a:lstStyle/>
          <a:p>
            <a:pPr fontAlgn="auto">
              <a:spcBef>
                <a:spcPts val="0"/>
              </a:spcBef>
              <a:spcAft>
                <a:spcPts val="0"/>
              </a:spcAft>
              <a:defRPr/>
            </a:pPr>
            <a:r>
              <a:rPr lang="en-US" altLang="ja-JP" kern="0" dirty="0">
                <a:solidFill>
                  <a:sysClr val="windowText" lastClr="000000"/>
                </a:solidFill>
                <a:ea typeface="ＭＳ Ｐゴシック" pitchFamily="50" charset="-128"/>
              </a:rPr>
              <a:t>PMT_0</a:t>
            </a:r>
          </a:p>
          <a:p>
            <a:pPr fontAlgn="auto">
              <a:spcBef>
                <a:spcPts val="0"/>
              </a:spcBef>
              <a:spcAft>
                <a:spcPts val="0"/>
              </a:spcAft>
              <a:defRPr/>
            </a:pPr>
            <a:r>
              <a:rPr kumimoji="0" lang="en-US" altLang="ja-JP" kern="0" dirty="0">
                <a:solidFill>
                  <a:sysClr val="windowText" lastClr="000000"/>
                </a:solidFill>
                <a:ea typeface="ＭＳ Ｐゴシック" pitchFamily="50" charset="-128"/>
              </a:rPr>
              <a:t>(low)</a:t>
            </a:r>
            <a:endParaRPr lang="ja-JP" altLang="en-US" kern="0" dirty="0">
              <a:solidFill>
                <a:sysClr val="windowText" lastClr="000000"/>
              </a:solidFill>
              <a:ea typeface="ＭＳ Ｐゴシック" pitchFamily="50" charset="-128"/>
            </a:endParaRPr>
          </a:p>
        </p:txBody>
      </p:sp>
      <p:sp>
        <p:nvSpPr>
          <p:cNvPr id="192" name="テキスト ボックス 191"/>
          <p:cNvSpPr txBox="1"/>
          <p:nvPr/>
        </p:nvSpPr>
        <p:spPr>
          <a:xfrm>
            <a:off x="107950" y="2808288"/>
            <a:ext cx="1008063" cy="647700"/>
          </a:xfrm>
          <a:prstGeom prst="rect">
            <a:avLst/>
          </a:prstGeom>
          <a:noFill/>
        </p:spPr>
        <p:txBody>
          <a:bodyPr>
            <a:spAutoFit/>
          </a:bodyPr>
          <a:lstStyle/>
          <a:p>
            <a:pPr fontAlgn="auto">
              <a:spcBef>
                <a:spcPts val="0"/>
              </a:spcBef>
              <a:spcAft>
                <a:spcPts val="0"/>
              </a:spcAft>
              <a:defRPr/>
            </a:pPr>
            <a:r>
              <a:rPr lang="en-US" altLang="ja-JP" kern="0" dirty="0">
                <a:solidFill>
                  <a:sysClr val="windowText" lastClr="000000"/>
                </a:solidFill>
                <a:ea typeface="ＭＳ Ｐゴシック" pitchFamily="50" charset="-128"/>
              </a:rPr>
              <a:t>PMT_1</a:t>
            </a:r>
          </a:p>
          <a:p>
            <a:pPr fontAlgn="auto">
              <a:spcBef>
                <a:spcPts val="0"/>
              </a:spcBef>
              <a:spcAft>
                <a:spcPts val="0"/>
              </a:spcAft>
              <a:defRPr/>
            </a:pPr>
            <a:r>
              <a:rPr kumimoji="0" lang="en-US" altLang="ja-JP" kern="0" dirty="0">
                <a:solidFill>
                  <a:sysClr val="windowText" lastClr="000000"/>
                </a:solidFill>
                <a:ea typeface="ＭＳ Ｐゴシック" pitchFamily="50" charset="-128"/>
              </a:rPr>
              <a:t>(low)</a:t>
            </a:r>
            <a:endParaRPr lang="ja-JP" altLang="en-US" kern="0" dirty="0">
              <a:solidFill>
                <a:sysClr val="windowText" lastClr="000000"/>
              </a:solidFill>
              <a:ea typeface="ＭＳ Ｐゴシック" pitchFamily="50" charset="-128"/>
            </a:endParaRPr>
          </a:p>
        </p:txBody>
      </p:sp>
      <p:sp>
        <p:nvSpPr>
          <p:cNvPr id="193" name="テキスト ボックス 192"/>
          <p:cNvSpPr txBox="1"/>
          <p:nvPr/>
        </p:nvSpPr>
        <p:spPr>
          <a:xfrm>
            <a:off x="107950" y="3744913"/>
            <a:ext cx="1008063" cy="646112"/>
          </a:xfrm>
          <a:prstGeom prst="rect">
            <a:avLst/>
          </a:prstGeom>
          <a:noFill/>
        </p:spPr>
        <p:txBody>
          <a:bodyPr>
            <a:spAutoFit/>
          </a:bodyPr>
          <a:lstStyle/>
          <a:p>
            <a:pPr fontAlgn="auto">
              <a:spcBef>
                <a:spcPts val="0"/>
              </a:spcBef>
              <a:spcAft>
                <a:spcPts val="0"/>
              </a:spcAft>
              <a:defRPr/>
            </a:pPr>
            <a:r>
              <a:rPr lang="en-US" altLang="ja-JP" kern="0" dirty="0">
                <a:solidFill>
                  <a:sysClr val="windowText" lastClr="000000"/>
                </a:solidFill>
                <a:ea typeface="ＭＳ Ｐゴシック" pitchFamily="50" charset="-128"/>
              </a:rPr>
              <a:t>PMT_2</a:t>
            </a:r>
          </a:p>
          <a:p>
            <a:pPr fontAlgn="auto">
              <a:spcBef>
                <a:spcPts val="0"/>
              </a:spcBef>
              <a:spcAft>
                <a:spcPts val="0"/>
              </a:spcAft>
              <a:defRPr/>
            </a:pPr>
            <a:r>
              <a:rPr kumimoji="0" lang="en-US" altLang="ja-JP" kern="0" dirty="0">
                <a:solidFill>
                  <a:sysClr val="windowText" lastClr="000000"/>
                </a:solidFill>
                <a:ea typeface="ＭＳ Ｐゴシック" pitchFamily="50" charset="-128"/>
              </a:rPr>
              <a:t>(high)</a:t>
            </a:r>
            <a:endParaRPr lang="ja-JP" altLang="en-US" kern="0" dirty="0">
              <a:solidFill>
                <a:sysClr val="windowText" lastClr="000000"/>
              </a:solidFill>
              <a:ea typeface="ＭＳ Ｐゴシック" pitchFamily="50" charset="-128"/>
            </a:endParaRPr>
          </a:p>
        </p:txBody>
      </p:sp>
      <p:sp>
        <p:nvSpPr>
          <p:cNvPr id="194" name="テキスト ボックス 193"/>
          <p:cNvSpPr txBox="1"/>
          <p:nvPr/>
        </p:nvSpPr>
        <p:spPr>
          <a:xfrm>
            <a:off x="107950" y="4249738"/>
            <a:ext cx="1150938" cy="646112"/>
          </a:xfrm>
          <a:prstGeom prst="rect">
            <a:avLst/>
          </a:prstGeom>
          <a:noFill/>
        </p:spPr>
        <p:txBody>
          <a:bodyPr>
            <a:spAutoFit/>
          </a:bodyPr>
          <a:lstStyle/>
          <a:p>
            <a:pPr fontAlgn="auto">
              <a:spcBef>
                <a:spcPts val="0"/>
              </a:spcBef>
              <a:spcAft>
                <a:spcPts val="0"/>
              </a:spcAft>
              <a:defRPr/>
            </a:pPr>
            <a:r>
              <a:rPr lang="en-US" altLang="ja-JP" kern="0" dirty="0">
                <a:solidFill>
                  <a:sysClr val="windowText" lastClr="000000"/>
                </a:solidFill>
                <a:ea typeface="ＭＳ Ｐゴシック" pitchFamily="50" charset="-128"/>
              </a:rPr>
              <a:t>PMT_3</a:t>
            </a:r>
          </a:p>
          <a:p>
            <a:pPr fontAlgn="auto">
              <a:spcBef>
                <a:spcPts val="0"/>
              </a:spcBef>
              <a:spcAft>
                <a:spcPts val="0"/>
              </a:spcAft>
              <a:defRPr/>
            </a:pPr>
            <a:r>
              <a:rPr kumimoji="0" lang="en-US" altLang="ja-JP" kern="0" dirty="0">
                <a:solidFill>
                  <a:sysClr val="windowText" lastClr="000000"/>
                </a:solidFill>
                <a:ea typeface="ＭＳ Ｐゴシック" pitchFamily="50" charset="-128"/>
              </a:rPr>
              <a:t>(high)</a:t>
            </a:r>
            <a:endParaRPr lang="ja-JP" altLang="en-US" kern="0" dirty="0">
              <a:solidFill>
                <a:sysClr val="windowText" lastClr="000000"/>
              </a:solidFill>
              <a:ea typeface="ＭＳ Ｐゴシック" pitchFamily="50" charset="-128"/>
            </a:endParaRPr>
          </a:p>
        </p:txBody>
      </p:sp>
      <p:sp>
        <p:nvSpPr>
          <p:cNvPr id="195" name="テキスト ボックス 194"/>
          <p:cNvSpPr txBox="1"/>
          <p:nvPr/>
        </p:nvSpPr>
        <p:spPr>
          <a:xfrm>
            <a:off x="107950" y="5184775"/>
            <a:ext cx="1079500" cy="646113"/>
          </a:xfrm>
          <a:prstGeom prst="rect">
            <a:avLst/>
          </a:prstGeom>
          <a:noFill/>
        </p:spPr>
        <p:txBody>
          <a:bodyPr>
            <a:spAutoFit/>
          </a:bodyPr>
          <a:lstStyle/>
          <a:p>
            <a:pPr fontAlgn="auto">
              <a:spcBef>
                <a:spcPts val="0"/>
              </a:spcBef>
              <a:spcAft>
                <a:spcPts val="0"/>
              </a:spcAft>
              <a:defRPr/>
            </a:pPr>
            <a:r>
              <a:rPr lang="en-US" altLang="ja-JP" kern="0" dirty="0">
                <a:solidFill>
                  <a:sysClr val="windowText" lastClr="000000"/>
                </a:solidFill>
                <a:ea typeface="ＭＳ Ｐゴシック" pitchFamily="50" charset="-128"/>
              </a:rPr>
              <a:t>PMT_2</a:t>
            </a:r>
          </a:p>
          <a:p>
            <a:pPr fontAlgn="auto">
              <a:spcBef>
                <a:spcPts val="0"/>
              </a:spcBef>
              <a:spcAft>
                <a:spcPts val="0"/>
              </a:spcAft>
              <a:defRPr/>
            </a:pPr>
            <a:r>
              <a:rPr kumimoji="0" lang="en-US" altLang="ja-JP" kern="0" dirty="0">
                <a:solidFill>
                  <a:sysClr val="windowText" lastClr="000000"/>
                </a:solidFill>
                <a:ea typeface="ＭＳ Ｐゴシック" pitchFamily="50" charset="-128"/>
              </a:rPr>
              <a:t>(low)</a:t>
            </a:r>
            <a:endParaRPr lang="ja-JP" altLang="en-US" kern="0" dirty="0">
              <a:solidFill>
                <a:sysClr val="windowText" lastClr="000000"/>
              </a:solidFill>
              <a:ea typeface="ＭＳ Ｐゴシック" pitchFamily="50" charset="-128"/>
            </a:endParaRPr>
          </a:p>
        </p:txBody>
      </p:sp>
      <p:sp>
        <p:nvSpPr>
          <p:cNvPr id="196" name="テキスト ボックス 195"/>
          <p:cNvSpPr txBox="1"/>
          <p:nvPr/>
        </p:nvSpPr>
        <p:spPr>
          <a:xfrm>
            <a:off x="107950" y="5689600"/>
            <a:ext cx="1150938" cy="646113"/>
          </a:xfrm>
          <a:prstGeom prst="rect">
            <a:avLst/>
          </a:prstGeom>
          <a:noFill/>
        </p:spPr>
        <p:txBody>
          <a:bodyPr>
            <a:spAutoFit/>
          </a:bodyPr>
          <a:lstStyle/>
          <a:p>
            <a:pPr fontAlgn="auto">
              <a:spcBef>
                <a:spcPts val="0"/>
              </a:spcBef>
              <a:spcAft>
                <a:spcPts val="0"/>
              </a:spcAft>
              <a:defRPr/>
            </a:pPr>
            <a:r>
              <a:rPr lang="en-US" altLang="ja-JP" kern="0" dirty="0">
                <a:solidFill>
                  <a:sysClr val="windowText" lastClr="000000"/>
                </a:solidFill>
                <a:ea typeface="ＭＳ Ｐゴシック" pitchFamily="50" charset="-128"/>
              </a:rPr>
              <a:t>PMT_3</a:t>
            </a:r>
          </a:p>
          <a:p>
            <a:pPr fontAlgn="auto">
              <a:spcBef>
                <a:spcPts val="0"/>
              </a:spcBef>
              <a:spcAft>
                <a:spcPts val="0"/>
              </a:spcAft>
              <a:defRPr/>
            </a:pPr>
            <a:r>
              <a:rPr kumimoji="0" lang="en-US" altLang="ja-JP" kern="0" dirty="0">
                <a:solidFill>
                  <a:sysClr val="windowText" lastClr="000000"/>
                </a:solidFill>
                <a:ea typeface="ＭＳ Ｐゴシック" pitchFamily="50" charset="-128"/>
              </a:rPr>
              <a:t>(low)</a:t>
            </a:r>
            <a:endParaRPr lang="ja-JP" altLang="en-US" kern="0" dirty="0">
              <a:solidFill>
                <a:sysClr val="windowText" lastClr="000000"/>
              </a:solidFill>
              <a:ea typeface="ＭＳ Ｐゴシック" pitchFamily="50" charset="-128"/>
            </a:endParaRPr>
          </a:p>
        </p:txBody>
      </p:sp>
      <p:sp>
        <p:nvSpPr>
          <p:cNvPr id="198" name="テキスト ボックス 212"/>
          <p:cNvSpPr txBox="1">
            <a:spLocks noChangeArrowheads="1"/>
          </p:cNvSpPr>
          <p:nvPr/>
        </p:nvSpPr>
        <p:spPr bwMode="auto">
          <a:xfrm>
            <a:off x="5076825" y="1052513"/>
            <a:ext cx="2951163" cy="4619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400"/>
              <a:t>8ch serial output</a:t>
            </a:r>
            <a:endParaRPr lang="ja-JP" altLang="en-US" sz="2400"/>
          </a:p>
        </p:txBody>
      </p:sp>
      <p:cxnSp>
        <p:nvCxnSpPr>
          <p:cNvPr id="199" name="直線コネクタ 386"/>
          <p:cNvCxnSpPr>
            <a:cxnSpLocks noChangeShapeType="1"/>
          </p:cNvCxnSpPr>
          <p:nvPr/>
        </p:nvCxnSpPr>
        <p:spPr bwMode="auto">
          <a:xfrm>
            <a:off x="7956550" y="2708275"/>
            <a:ext cx="288925" cy="0"/>
          </a:xfrm>
          <a:prstGeom prst="line">
            <a:avLst/>
          </a:prstGeom>
          <a:noFill/>
          <a:ln w="28575" algn="ctr">
            <a:solidFill>
              <a:srgbClr val="FF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grpSp>
        <p:nvGrpSpPr>
          <p:cNvPr id="200" name="グループ化 217"/>
          <p:cNvGrpSpPr>
            <a:grpSpLocks/>
          </p:cNvGrpSpPr>
          <p:nvPr/>
        </p:nvGrpSpPr>
        <p:grpSpPr bwMode="auto">
          <a:xfrm>
            <a:off x="8186738" y="2606675"/>
            <a:ext cx="720725" cy="215900"/>
            <a:chOff x="4283968" y="1196752"/>
            <a:chExt cx="720080" cy="216024"/>
          </a:xfrm>
        </p:grpSpPr>
        <p:sp>
          <p:nvSpPr>
            <p:cNvPr id="201" name="正方形/長方形 200"/>
            <p:cNvSpPr/>
            <p:nvPr/>
          </p:nvSpPr>
          <p:spPr>
            <a:xfrm>
              <a:off x="4283968" y="1196752"/>
              <a:ext cx="431414" cy="216024"/>
            </a:xfrm>
            <a:prstGeom prst="rect">
              <a:avLst/>
            </a:prstGeom>
            <a:solidFill>
              <a:srgbClr val="4F81BD"/>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kumimoji="0" lang="en-US" altLang="ja-JP" sz="1000" kern="0" dirty="0">
                  <a:solidFill>
                    <a:sysClr val="window" lastClr="FFFFFF"/>
                  </a:solidFill>
                  <a:latin typeface="Calibri"/>
                  <a:ea typeface="ＭＳ Ｐゴシック"/>
                </a:rPr>
                <a:t>CAL</a:t>
              </a:r>
              <a:endParaRPr lang="ja-JP" altLang="en-US" sz="1000" kern="0" dirty="0">
                <a:solidFill>
                  <a:sysClr val="window" lastClr="FFFFFF"/>
                </a:solidFill>
                <a:latin typeface="Calibri"/>
                <a:ea typeface="ＭＳ Ｐゴシック"/>
              </a:endParaRPr>
            </a:p>
          </p:txBody>
        </p:sp>
        <p:sp>
          <p:nvSpPr>
            <p:cNvPr id="202" name="二等辺三角形 201"/>
            <p:cNvSpPr/>
            <p:nvPr/>
          </p:nvSpPr>
          <p:spPr>
            <a:xfrm rot="5400000">
              <a:off x="4751703" y="1160430"/>
              <a:ext cx="216024" cy="288666"/>
            </a:xfrm>
            <a:prstGeom prst="triangle">
              <a:avLst/>
            </a:prstGeom>
            <a:solidFill>
              <a:srgbClr val="4F81BD"/>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grpSp>
      <p:sp>
        <p:nvSpPr>
          <p:cNvPr id="203" name="テキスト ボックス 266"/>
          <p:cNvSpPr txBox="1">
            <a:spLocks noChangeArrowheads="1"/>
          </p:cNvSpPr>
          <p:nvPr/>
        </p:nvSpPr>
        <p:spPr bwMode="auto">
          <a:xfrm>
            <a:off x="2916238" y="1497013"/>
            <a:ext cx="2476500" cy="923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a:t>Multiplexed differential</a:t>
            </a:r>
          </a:p>
          <a:p>
            <a:pPr eaLnBrk="1" hangingPunct="1"/>
            <a:r>
              <a:rPr lang="en-US" altLang="ja-JP"/>
              <a:t>output at 25 MHz </a:t>
            </a:r>
          </a:p>
          <a:p>
            <a:pPr eaLnBrk="1" hangingPunct="1"/>
            <a:r>
              <a:rPr lang="en-US" altLang="ja-JP"/>
              <a:t>         (up to 33 MHz)</a:t>
            </a:r>
            <a:endParaRPr lang="ja-JP" altLang="en-US"/>
          </a:p>
        </p:txBody>
      </p:sp>
      <p:cxnSp>
        <p:nvCxnSpPr>
          <p:cNvPr id="204" name="直線コネクタ 386"/>
          <p:cNvCxnSpPr>
            <a:cxnSpLocks noChangeShapeType="1"/>
          </p:cNvCxnSpPr>
          <p:nvPr/>
        </p:nvCxnSpPr>
        <p:spPr bwMode="auto">
          <a:xfrm>
            <a:off x="7956550" y="3644900"/>
            <a:ext cx="288925" cy="0"/>
          </a:xfrm>
          <a:prstGeom prst="line">
            <a:avLst/>
          </a:prstGeom>
          <a:noFill/>
          <a:ln w="28575" algn="ctr">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205" name="正方形/長方形 204"/>
          <p:cNvSpPr/>
          <p:nvPr/>
        </p:nvSpPr>
        <p:spPr>
          <a:xfrm>
            <a:off x="6624638" y="2389188"/>
            <a:ext cx="1331912" cy="1684337"/>
          </a:xfrm>
          <a:prstGeom prst="rect">
            <a:avLst/>
          </a:prstGeom>
          <a:solidFill>
            <a:srgbClr val="4F81BD"/>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kumimoji="0" lang="en-US" altLang="ja-JP" sz="2800" kern="0" dirty="0">
                <a:solidFill>
                  <a:sysClr val="window" lastClr="FFFFFF"/>
                </a:solidFill>
                <a:latin typeface="Calibri"/>
                <a:ea typeface="ＭＳ Ｐゴシック"/>
              </a:rPr>
              <a:t>FPGA</a:t>
            </a:r>
            <a:endParaRPr lang="ja-JP" altLang="en-US" sz="2800" kern="0" dirty="0">
              <a:solidFill>
                <a:sysClr val="window" lastClr="FFFFFF"/>
              </a:solidFill>
              <a:latin typeface="Calibri"/>
              <a:ea typeface="ＭＳ Ｐゴシック"/>
            </a:endParaRPr>
          </a:p>
        </p:txBody>
      </p:sp>
      <p:sp>
        <p:nvSpPr>
          <p:cNvPr id="206" name="テキスト ボックス 205"/>
          <p:cNvSpPr txBox="1">
            <a:spLocks noChangeArrowheads="1"/>
          </p:cNvSpPr>
          <p:nvPr/>
        </p:nvSpPr>
        <p:spPr bwMode="auto">
          <a:xfrm>
            <a:off x="8023225" y="3325813"/>
            <a:ext cx="1120775" cy="6461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a:t>Ethernet </a:t>
            </a:r>
          </a:p>
          <a:p>
            <a:pPr eaLnBrk="1" hangingPunct="1"/>
            <a:r>
              <a:rPr lang="en-US" altLang="ja-JP"/>
              <a:t>PHY</a:t>
            </a:r>
            <a:endParaRPr lang="ja-JP" altLang="en-US"/>
          </a:p>
        </p:txBody>
      </p:sp>
      <p:sp>
        <p:nvSpPr>
          <p:cNvPr id="207" name="テキスト ボックス 206"/>
          <p:cNvSpPr txBox="1">
            <a:spLocks noChangeArrowheads="1"/>
          </p:cNvSpPr>
          <p:nvPr/>
        </p:nvSpPr>
        <p:spPr bwMode="auto">
          <a:xfrm>
            <a:off x="6227763" y="1628775"/>
            <a:ext cx="1712912" cy="6461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buFont typeface="Arial" charset="0"/>
              <a:buChar char="•"/>
            </a:pPr>
            <a:r>
              <a:rPr lang="en-US" altLang="ja-JP"/>
              <a:t>40ns/DRS4 cell </a:t>
            </a:r>
          </a:p>
          <a:p>
            <a:pPr eaLnBrk="1" hangingPunct="1"/>
            <a:r>
              <a:rPr lang="en-US" altLang="ja-JP"/>
              <a:t>in parallel</a:t>
            </a:r>
          </a:p>
        </p:txBody>
      </p:sp>
      <p:cxnSp>
        <p:nvCxnSpPr>
          <p:cNvPr id="208" name="直線矢印コネクタ 208"/>
          <p:cNvCxnSpPr>
            <a:cxnSpLocks noChangeShapeType="1"/>
          </p:cNvCxnSpPr>
          <p:nvPr/>
        </p:nvCxnSpPr>
        <p:spPr bwMode="auto">
          <a:xfrm>
            <a:off x="6227763" y="1484313"/>
            <a:ext cx="0" cy="1008062"/>
          </a:xfrm>
          <a:prstGeom prst="straightConnector1">
            <a:avLst/>
          </a:prstGeom>
          <a:noFill/>
          <a:ln w="31750" algn="ctr">
            <a:solidFill>
              <a:srgbClr val="000000"/>
            </a:solidFill>
            <a:round/>
            <a:headEnd/>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209" name="テキスト ボックス 210"/>
          <p:cNvSpPr txBox="1">
            <a:spLocks noChangeArrowheads="1"/>
          </p:cNvSpPr>
          <p:nvPr/>
        </p:nvSpPr>
        <p:spPr bwMode="auto">
          <a:xfrm>
            <a:off x="6300788" y="4581525"/>
            <a:ext cx="2159000" cy="5222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800" b="1" u="sng" dirty="0" smtClean="0"/>
              <a:t>デットタイム</a:t>
            </a:r>
            <a:r>
              <a:rPr lang="en-US" altLang="ja-JP" sz="2800" b="1" u="sng" dirty="0" smtClean="0"/>
              <a:t> </a:t>
            </a:r>
            <a:endParaRPr lang="ja-JP" altLang="en-US" sz="2800" b="1" u="sng" dirty="0"/>
          </a:p>
        </p:txBody>
      </p:sp>
      <p:sp>
        <p:nvSpPr>
          <p:cNvPr id="210" name="テキスト ボックス 212"/>
          <p:cNvSpPr txBox="1">
            <a:spLocks noChangeArrowheads="1"/>
          </p:cNvSpPr>
          <p:nvPr/>
        </p:nvSpPr>
        <p:spPr bwMode="auto">
          <a:xfrm>
            <a:off x="6011863" y="5445125"/>
            <a:ext cx="2881312" cy="461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400"/>
              <a:t>5 kHz trigger : 3.9%</a:t>
            </a:r>
            <a:endParaRPr lang="ja-JP" altLang="en-US" sz="2400"/>
          </a:p>
        </p:txBody>
      </p:sp>
      <p:sp>
        <p:nvSpPr>
          <p:cNvPr id="211" name="テキスト ボックス 213"/>
          <p:cNvSpPr txBox="1">
            <a:spLocks noChangeArrowheads="1"/>
          </p:cNvSpPr>
          <p:nvPr/>
        </p:nvSpPr>
        <p:spPr bwMode="auto">
          <a:xfrm>
            <a:off x="5651500" y="5084763"/>
            <a:ext cx="3636963" cy="4619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400"/>
              <a:t>  10 kHz trigger : 7.7%</a:t>
            </a:r>
            <a:endParaRPr lang="ja-JP" altLang="en-US" sz="2400"/>
          </a:p>
        </p:txBody>
      </p:sp>
      <p:sp>
        <p:nvSpPr>
          <p:cNvPr id="213" name="角丸四角形 212"/>
          <p:cNvSpPr/>
          <p:nvPr/>
        </p:nvSpPr>
        <p:spPr>
          <a:xfrm>
            <a:off x="5724525" y="4581525"/>
            <a:ext cx="3240088" cy="14398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4" name="テキスト ボックス 213"/>
          <p:cNvSpPr txBox="1">
            <a:spLocks noChangeArrowheads="1"/>
          </p:cNvSpPr>
          <p:nvPr/>
        </p:nvSpPr>
        <p:spPr bwMode="auto">
          <a:xfrm>
            <a:off x="2944813" y="850900"/>
            <a:ext cx="2274887" cy="6461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a:t>Depth: </a:t>
            </a:r>
            <a:r>
              <a:rPr lang="en-US" altLang="ja-JP">
                <a:solidFill>
                  <a:srgbClr val="0000FF"/>
                </a:solidFill>
              </a:rPr>
              <a:t>4096 cells/ch</a:t>
            </a:r>
          </a:p>
          <a:p>
            <a:pPr eaLnBrk="1" hangingPunct="1"/>
            <a:r>
              <a:rPr lang="en-US" altLang="ja-JP"/>
              <a:t>ROI: </a:t>
            </a:r>
            <a:r>
              <a:rPr lang="en-US" altLang="ja-JP">
                <a:solidFill>
                  <a:srgbClr val="FF0000"/>
                </a:solidFill>
              </a:rPr>
              <a:t>60 cells</a:t>
            </a:r>
            <a:endParaRPr lang="ja-JP" altLang="en-US">
              <a:solidFill>
                <a:srgbClr val="FF0000"/>
              </a:solidFill>
            </a:endParaRPr>
          </a:p>
        </p:txBody>
      </p:sp>
      <p:sp>
        <p:nvSpPr>
          <p:cNvPr id="216" name="タイトル 1"/>
          <p:cNvSpPr txBox="1">
            <a:spLocks/>
          </p:cNvSpPr>
          <p:nvPr/>
        </p:nvSpPr>
        <p:spPr>
          <a:xfrm>
            <a:off x="538371" y="28134"/>
            <a:ext cx="8915400" cy="689316"/>
          </a:xfrm>
          <a:prstGeom prst="rect">
            <a:avLst/>
          </a:prstGeom>
          <a:solidFill>
            <a:srgbClr val="1F497D"/>
          </a:solidFill>
          <a:effectLst>
            <a:outerShdw blurRad="50800" dist="38100" dir="2700000">
              <a:srgbClr val="000000">
                <a:alpha val="43000"/>
              </a:srgbClr>
            </a:outerShdw>
          </a:effectLst>
        </p:spPr>
        <p:txBody>
          <a:bodyPr>
            <a:noAutofit/>
          </a:bodyPr>
          <a:lstStyle>
            <a:lvl1pPr algn="ctr" defTabSz="457107" rtl="0" eaLnBrk="1" latinLnBrk="0" hangingPunct="1">
              <a:spcBef>
                <a:spcPct val="0"/>
              </a:spcBef>
              <a:buNone/>
              <a:defRPr kumimoji="1" sz="4400" kern="1200">
                <a:solidFill>
                  <a:schemeClr val="tx1"/>
                </a:solidFill>
                <a:latin typeface="+mj-lt"/>
                <a:ea typeface="+mj-ea"/>
                <a:cs typeface="+mj-cs"/>
              </a:defRPr>
            </a:lvl1pPr>
          </a:lstStyle>
          <a:p>
            <a:r>
              <a:rPr lang="ja-JP" altLang="en-US" sz="4000" dirty="0" smtClean="0">
                <a:solidFill>
                  <a:srgbClr val="FFFFFF"/>
                </a:solidFill>
              </a:rPr>
              <a:t>読み出し回路のデットタイム測定</a:t>
            </a:r>
            <a:endParaRPr lang="ja-JP" altLang="en-US" sz="4000" dirty="0">
              <a:solidFill>
                <a:srgbClr val="FFFFFF"/>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001231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テキスト ボックス 11"/>
          <p:cNvSpPr txBox="1">
            <a:spLocks noChangeArrowheads="1"/>
          </p:cNvSpPr>
          <p:nvPr/>
        </p:nvSpPr>
        <p:spPr bwMode="auto">
          <a:xfrm>
            <a:off x="5429051" y="1137552"/>
            <a:ext cx="3853459" cy="46166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buClr>
                <a:srgbClr val="00B050"/>
              </a:buClr>
            </a:pPr>
            <a:r>
              <a:rPr lang="ja-JP" altLang="en-US" sz="2400" dirty="0" smtClean="0"/>
              <a:t>クラスタ間のトリガー試験用</a:t>
            </a:r>
            <a:endParaRPr lang="en-US" altLang="ja-JP" sz="2000" dirty="0"/>
          </a:p>
        </p:txBody>
      </p:sp>
      <p:pic>
        <p:nvPicPr>
          <p:cNvPr id="6" name="Picture 2" descr="C:\Documents and Settings\kubo\デスクトップ\photo2.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348" t="4483" r="1677" b="-1376"/>
          <a:stretch>
            <a:fillRect/>
          </a:stretch>
        </p:blipFill>
        <p:spPr bwMode="auto">
          <a:xfrm>
            <a:off x="917375" y="3660775"/>
            <a:ext cx="4500563" cy="32178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 name="Picture 10" descr="C:\Documents and Settings\kubo\デスクトップ\111028_3clstminicamera1.JP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5697" t="23177" r="17542" b="8311"/>
          <a:stretch>
            <a:fillRect/>
          </a:stretch>
        </p:blipFill>
        <p:spPr bwMode="auto">
          <a:xfrm>
            <a:off x="963413" y="620713"/>
            <a:ext cx="4465638" cy="30464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 name="Picture 6" descr="C:\Users\kubo\Desktop\2011_Madrid_Presen\Photo\awane\DSC_0254.JPG"/>
          <p:cNvPicPr>
            <a:picLocks noChangeAspect="1" noChangeArrowheads="1"/>
          </p:cNvPicPr>
          <p:nvPr/>
        </p:nvPicPr>
        <p:blipFill>
          <a:blip r:embed="rId4">
            <a:lum bright="-10000" contrast="-1000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9185" t="10127" r="15834" b="15456"/>
          <a:stretch>
            <a:fillRect/>
          </a:stretch>
        </p:blipFill>
        <p:spPr bwMode="auto">
          <a:xfrm>
            <a:off x="5429050" y="3667124"/>
            <a:ext cx="3544405" cy="31908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1" name="タイトル 1"/>
          <p:cNvSpPr txBox="1">
            <a:spLocks/>
          </p:cNvSpPr>
          <p:nvPr/>
        </p:nvSpPr>
        <p:spPr>
          <a:xfrm>
            <a:off x="538371" y="28134"/>
            <a:ext cx="8915400" cy="689316"/>
          </a:xfrm>
          <a:prstGeom prst="rect">
            <a:avLst/>
          </a:prstGeom>
          <a:solidFill>
            <a:srgbClr val="1F497D"/>
          </a:solidFill>
          <a:effectLst>
            <a:outerShdw blurRad="50800" dist="38100" dir="2700000">
              <a:srgbClr val="000000">
                <a:alpha val="43000"/>
              </a:srgbClr>
            </a:outerShdw>
          </a:effectLst>
        </p:spPr>
        <p:txBody>
          <a:bodyPr>
            <a:noAutofit/>
          </a:bodyPr>
          <a:lstStyle>
            <a:lvl1pPr algn="ctr" defTabSz="457107" rtl="0" eaLnBrk="1" latinLnBrk="0" hangingPunct="1">
              <a:spcBef>
                <a:spcPct val="0"/>
              </a:spcBef>
              <a:buNone/>
              <a:defRPr kumimoji="1" sz="4400" kern="1200">
                <a:solidFill>
                  <a:schemeClr val="tx1"/>
                </a:solidFill>
                <a:latin typeface="+mj-lt"/>
                <a:ea typeface="+mj-ea"/>
                <a:cs typeface="+mj-cs"/>
              </a:defRPr>
            </a:lvl1pPr>
          </a:lstStyle>
          <a:p>
            <a:r>
              <a:rPr lang="en-US" altLang="ja-JP" sz="4000" dirty="0" smtClean="0">
                <a:solidFill>
                  <a:srgbClr val="FFFFFF"/>
                </a:solidFill>
              </a:rPr>
              <a:t>3</a:t>
            </a:r>
            <a:r>
              <a:rPr lang="ja-JP" altLang="en-US" sz="4000" dirty="0" smtClean="0">
                <a:solidFill>
                  <a:srgbClr val="FFFFFF"/>
                </a:solidFill>
              </a:rPr>
              <a:t>クラスタ</a:t>
            </a:r>
            <a:r>
              <a:rPr lang="en-US" altLang="ja-JP" sz="4000" dirty="0" smtClean="0">
                <a:solidFill>
                  <a:srgbClr val="FFFFFF"/>
                </a:solidFill>
              </a:rPr>
              <a:t>(PMT 21</a:t>
            </a:r>
            <a:r>
              <a:rPr lang="ja-JP" altLang="en-US" sz="4000" dirty="0" smtClean="0">
                <a:solidFill>
                  <a:srgbClr val="FFFFFF"/>
                </a:solidFill>
              </a:rPr>
              <a:t>本</a:t>
            </a:r>
            <a:r>
              <a:rPr lang="en-US" altLang="ja-JP" sz="4000" dirty="0" smtClean="0">
                <a:solidFill>
                  <a:srgbClr val="FFFFFF"/>
                </a:solidFill>
              </a:rPr>
              <a:t>)</a:t>
            </a:r>
            <a:r>
              <a:rPr lang="ja-JP" altLang="en-US" sz="4000" dirty="0" smtClean="0">
                <a:solidFill>
                  <a:srgbClr val="FFFFFF"/>
                </a:solidFill>
              </a:rPr>
              <a:t>カメラ</a:t>
            </a:r>
            <a:endParaRPr lang="ja-JP" altLang="en-US" sz="4000" dirty="0">
              <a:solidFill>
                <a:srgbClr val="FFFFFF"/>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74521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7800" y="139700"/>
            <a:ext cx="9525000" cy="1143000"/>
          </a:xfrm>
          <a:solidFill>
            <a:schemeClr val="tx2"/>
          </a:solidFill>
          <a:effectLst>
            <a:outerShdw blurRad="50800" dist="38100" dir="2700000">
              <a:srgbClr val="000000">
                <a:alpha val="43000"/>
              </a:srgbClr>
            </a:outerShdw>
          </a:effectLst>
        </p:spPr>
        <p:txBody>
          <a:bodyPr>
            <a:normAutofit fontScale="90000"/>
          </a:bodyPr>
          <a:lstStyle/>
          <a:p>
            <a:r>
              <a:rPr lang="en-US" altLang="ja-JP" sz="3700" dirty="0" smtClean="0">
                <a:solidFill>
                  <a:schemeClr val="bg1"/>
                </a:solidFill>
                <a:effectLst>
                  <a:outerShdw blurRad="50800" dist="38100" dir="2700000">
                    <a:srgbClr val="000000">
                      <a:alpha val="43000"/>
                    </a:srgbClr>
                  </a:outerShdw>
                </a:effectLst>
                <a:latin typeface="+mn-lt"/>
              </a:rPr>
              <a:t>LST-Camera</a:t>
            </a:r>
            <a:r>
              <a:rPr lang="ja-JP" altLang="en-US" sz="3700" dirty="0" smtClean="0">
                <a:solidFill>
                  <a:schemeClr val="bg1"/>
                </a:solidFill>
                <a:effectLst>
                  <a:outerShdw blurRad="50800" dist="38100" dir="2700000">
                    <a:srgbClr val="000000">
                      <a:alpha val="43000"/>
                    </a:srgbClr>
                  </a:outerShdw>
                </a:effectLst>
                <a:latin typeface="+mn-lt"/>
              </a:rPr>
              <a:t>　</a:t>
            </a:r>
            <a:r>
              <a:rPr lang="en-US" altLang="ja-JP" sz="3700" dirty="0" smtClean="0">
                <a:solidFill>
                  <a:schemeClr val="bg1"/>
                </a:solidFill>
                <a:effectLst>
                  <a:outerShdw blurRad="50800" dist="38100" dir="2700000">
                    <a:srgbClr val="000000">
                      <a:alpha val="43000"/>
                    </a:srgbClr>
                  </a:outerShdw>
                </a:effectLst>
                <a:latin typeface="+mn-lt"/>
              </a:rPr>
              <a:t>265 clusters/1855 pixels </a:t>
            </a:r>
            <a:br>
              <a:rPr lang="en-US" altLang="ja-JP" sz="3700" dirty="0" smtClean="0">
                <a:solidFill>
                  <a:schemeClr val="bg1"/>
                </a:solidFill>
                <a:effectLst>
                  <a:outerShdw blurRad="50800" dist="38100" dir="2700000">
                    <a:srgbClr val="000000">
                      <a:alpha val="43000"/>
                    </a:srgbClr>
                  </a:outerShdw>
                </a:effectLst>
                <a:latin typeface="+mn-lt"/>
              </a:rPr>
            </a:br>
            <a:r>
              <a:rPr lang="en-US" altLang="ja-JP" sz="3700" dirty="0" smtClean="0">
                <a:solidFill>
                  <a:schemeClr val="bg1"/>
                </a:solidFill>
                <a:effectLst>
                  <a:outerShdw blurRad="50800" dist="38100" dir="2700000">
                    <a:srgbClr val="000000">
                      <a:alpha val="43000"/>
                    </a:srgbClr>
                  </a:outerShdw>
                </a:effectLst>
                <a:latin typeface="+mn-lt"/>
              </a:rPr>
              <a:t>(0.1°</a:t>
            </a:r>
            <a:r>
              <a:rPr lang="ja-JP" altLang="en-US" sz="3700" dirty="0" smtClean="0">
                <a:solidFill>
                  <a:schemeClr val="bg1"/>
                </a:solidFill>
                <a:effectLst>
                  <a:outerShdw blurRad="50800" dist="38100" dir="2700000">
                    <a:srgbClr val="000000">
                      <a:alpha val="43000"/>
                    </a:srgbClr>
                  </a:outerShdw>
                </a:effectLst>
                <a:latin typeface="+mn-lt"/>
              </a:rPr>
              <a:t>ピクセル、視野</a:t>
            </a:r>
            <a:r>
              <a:rPr lang="en-US" altLang="ja-JP" sz="3700" dirty="0" smtClean="0">
                <a:solidFill>
                  <a:schemeClr val="bg1"/>
                </a:solidFill>
                <a:effectLst>
                  <a:outerShdw blurRad="50800" dist="38100" dir="2700000">
                    <a:srgbClr val="000000">
                      <a:alpha val="43000"/>
                    </a:srgbClr>
                  </a:outerShdw>
                </a:effectLst>
                <a:latin typeface="+mn-lt"/>
              </a:rPr>
              <a:t> 4.4°</a:t>
            </a:r>
            <a:r>
              <a:rPr lang="ja-JP" altLang="en-US" sz="3700" dirty="0" smtClean="0">
                <a:solidFill>
                  <a:schemeClr val="bg1"/>
                </a:solidFill>
                <a:effectLst>
                  <a:outerShdw blurRad="50800" dist="38100" dir="2700000">
                    <a:srgbClr val="000000">
                      <a:alpha val="43000"/>
                    </a:srgbClr>
                  </a:outerShdw>
                </a:effectLst>
                <a:latin typeface="+mn-lt"/>
              </a:rPr>
              <a:t>、重量</a:t>
            </a:r>
            <a:r>
              <a:rPr lang="en-US" altLang="ja-JP" sz="3700" dirty="0" smtClean="0">
                <a:solidFill>
                  <a:schemeClr val="bg1"/>
                </a:solidFill>
                <a:effectLst>
                  <a:outerShdw blurRad="50800" dist="38100" dir="2700000">
                    <a:srgbClr val="000000">
                      <a:alpha val="43000"/>
                    </a:srgbClr>
                  </a:outerShdw>
                </a:effectLst>
                <a:latin typeface="+mn-lt"/>
              </a:rPr>
              <a:t> &lt; 2 ton)</a:t>
            </a:r>
            <a:endParaRPr lang="ja-JP" altLang="en-US" sz="3700" dirty="0">
              <a:solidFill>
                <a:schemeClr val="bg1"/>
              </a:solidFill>
              <a:effectLst>
                <a:outerShdw blurRad="50800" dist="38100" dir="2700000">
                  <a:srgbClr val="000000">
                    <a:alpha val="43000"/>
                  </a:srgbClr>
                </a:outerShdw>
              </a:effectLst>
              <a:latin typeface="+mn-lt"/>
            </a:endParaRPr>
          </a:p>
        </p:txBody>
      </p:sp>
      <p:grpSp>
        <p:nvGrpSpPr>
          <p:cNvPr id="3" name="図形グループ 13"/>
          <p:cNvGrpSpPr/>
          <p:nvPr/>
        </p:nvGrpSpPr>
        <p:grpSpPr>
          <a:xfrm>
            <a:off x="378458" y="2599822"/>
            <a:ext cx="1754956" cy="3661226"/>
            <a:chOff x="241300" y="3035300"/>
            <a:chExt cx="2082236" cy="4375315"/>
          </a:xfrm>
        </p:grpSpPr>
        <p:pic>
          <p:nvPicPr>
            <p:cNvPr id="15" name="図 14"/>
            <p:cNvPicPr>
              <a:picLocks noChangeAspect="1"/>
            </p:cNvPicPr>
            <p:nvPr/>
          </p:nvPicPr>
          <p:blipFill>
            <a:blip r:embed="rId2"/>
            <a:stretch>
              <a:fillRect/>
            </a:stretch>
          </p:blipFill>
          <p:spPr>
            <a:xfrm>
              <a:off x="241300" y="3035300"/>
              <a:ext cx="1578691" cy="4013199"/>
            </a:xfrm>
            <a:prstGeom prst="rect">
              <a:avLst/>
            </a:prstGeom>
          </p:spPr>
        </p:pic>
        <p:cxnSp>
          <p:nvCxnSpPr>
            <p:cNvPr id="16" name="直線矢印コネクタ 15"/>
            <p:cNvCxnSpPr/>
            <p:nvPr/>
          </p:nvCxnSpPr>
          <p:spPr>
            <a:xfrm rot="5400000">
              <a:off x="37697" y="4997450"/>
              <a:ext cx="3848100"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7" name="テキスト ボックス 16"/>
            <p:cNvSpPr txBox="1"/>
            <p:nvPr/>
          </p:nvSpPr>
          <p:spPr>
            <a:xfrm rot="16200000">
              <a:off x="1557524" y="4477596"/>
              <a:ext cx="1148591" cy="383432"/>
            </a:xfrm>
            <a:prstGeom prst="rect">
              <a:avLst/>
            </a:prstGeom>
            <a:noFill/>
          </p:spPr>
          <p:txBody>
            <a:bodyPr wrap="square" rtlCol="0">
              <a:spAutoFit/>
            </a:bodyPr>
            <a:lstStyle/>
            <a:p>
              <a:r>
                <a:rPr lang="en-US" altLang="ja-JP" sz="1500" dirty="0" smtClean="0">
                  <a:solidFill>
                    <a:srgbClr val="1F497D"/>
                  </a:solidFill>
                </a:rPr>
                <a:t>1720mm</a:t>
              </a:r>
              <a:endParaRPr lang="ja-JP" altLang="en-US" sz="1500" dirty="0">
                <a:solidFill>
                  <a:srgbClr val="1F497D"/>
                </a:solidFill>
              </a:endParaRPr>
            </a:p>
          </p:txBody>
        </p:sp>
        <p:sp>
          <p:nvSpPr>
            <p:cNvPr id="18" name="テキスト ボックス 17"/>
            <p:cNvSpPr txBox="1"/>
            <p:nvPr/>
          </p:nvSpPr>
          <p:spPr>
            <a:xfrm>
              <a:off x="575589" y="7061199"/>
              <a:ext cx="1244402" cy="349416"/>
            </a:xfrm>
            <a:prstGeom prst="rect">
              <a:avLst/>
            </a:prstGeom>
            <a:noFill/>
          </p:spPr>
          <p:txBody>
            <a:bodyPr wrap="square" rtlCol="0">
              <a:spAutoFit/>
            </a:bodyPr>
            <a:lstStyle/>
            <a:p>
              <a:r>
                <a:rPr lang="en-US" altLang="ja-JP" sz="1300" dirty="0" smtClean="0">
                  <a:solidFill>
                    <a:srgbClr val="1F497D"/>
                  </a:solidFill>
                </a:rPr>
                <a:t>W = 68kg</a:t>
              </a:r>
              <a:endParaRPr lang="ja-JP" altLang="en-US" sz="1300" dirty="0">
                <a:solidFill>
                  <a:srgbClr val="1F497D"/>
                </a:solidFill>
              </a:endParaRPr>
            </a:p>
          </p:txBody>
        </p:sp>
      </p:grpSp>
      <p:pic>
        <p:nvPicPr>
          <p:cNvPr id="10" name="図 9"/>
          <p:cNvPicPr>
            <a:picLocks noChangeAspect="1"/>
          </p:cNvPicPr>
          <p:nvPr/>
        </p:nvPicPr>
        <p:blipFill>
          <a:blip r:embed="rId3"/>
          <a:srcRect/>
          <a:stretch>
            <a:fillRect/>
          </a:stretch>
        </p:blipFill>
        <p:spPr bwMode="auto">
          <a:xfrm rot="5400000">
            <a:off x="1947986" y="1674443"/>
            <a:ext cx="5372802" cy="5012415"/>
          </a:xfrm>
          <a:prstGeom prst="rect">
            <a:avLst/>
          </a:prstGeom>
          <a:solidFill>
            <a:srgbClr val="FFFFFF"/>
          </a:solidFill>
          <a:ln w="9525">
            <a:noFill/>
            <a:miter lim="800000"/>
            <a:headEnd/>
            <a:tailEnd/>
          </a:ln>
        </p:spPr>
      </p:pic>
      <p:sp>
        <p:nvSpPr>
          <p:cNvPr id="11" name="テキスト ボックス 10"/>
          <p:cNvSpPr txBox="1"/>
          <p:nvPr/>
        </p:nvSpPr>
        <p:spPr>
          <a:xfrm>
            <a:off x="7777821" y="5916536"/>
            <a:ext cx="914299" cy="361807"/>
          </a:xfrm>
          <a:prstGeom prst="rect">
            <a:avLst/>
          </a:prstGeom>
          <a:noFill/>
        </p:spPr>
        <p:txBody>
          <a:bodyPr wrap="none" lIns="83988" tIns="41994" rIns="83988" bIns="41994" rtlCol="0">
            <a:spAutoFit/>
          </a:bodyPr>
          <a:lstStyle/>
          <a:p>
            <a:r>
              <a:rPr kumimoji="1" lang="en-US" altLang="ja-JP" dirty="0" smtClean="0">
                <a:solidFill>
                  <a:srgbClr val="1F497D"/>
                </a:solidFill>
              </a:rPr>
              <a:t>&lt; 2 tons</a:t>
            </a:r>
            <a:endParaRPr kumimoji="1" lang="ja-JP" altLang="en-US" dirty="0">
              <a:solidFill>
                <a:srgbClr val="1F497D"/>
              </a:solidFill>
            </a:endParaRPr>
          </a:p>
        </p:txBody>
      </p:sp>
      <p:sp>
        <p:nvSpPr>
          <p:cNvPr id="14" name="テキスト ボックス 13"/>
          <p:cNvSpPr txBox="1"/>
          <p:nvPr/>
        </p:nvSpPr>
        <p:spPr>
          <a:xfrm>
            <a:off x="7212857" y="1701545"/>
            <a:ext cx="2520583" cy="3085630"/>
          </a:xfrm>
          <a:prstGeom prst="rect">
            <a:avLst/>
          </a:prstGeom>
          <a:noFill/>
        </p:spPr>
        <p:txBody>
          <a:bodyPr wrap="none" lIns="83988" tIns="41994" rIns="83988" bIns="41994" rtlCol="0">
            <a:spAutoFit/>
          </a:bodyPr>
          <a:lstStyle/>
          <a:p>
            <a:r>
              <a:rPr lang="en-US" altLang="ja-JP" sz="1500" dirty="0" smtClean="0"/>
              <a:t>Clusters 1.33kg </a:t>
            </a:r>
            <a:r>
              <a:rPr lang="en-US" altLang="ja-JP" sz="1500" dirty="0" err="1" smtClean="0"/>
              <a:t>x</a:t>
            </a:r>
            <a:r>
              <a:rPr lang="en-US" altLang="ja-JP" sz="1500" dirty="0" smtClean="0"/>
              <a:t> 265 &lt;400kg</a:t>
            </a:r>
          </a:p>
          <a:p>
            <a:r>
              <a:rPr lang="en-US" altLang="ja-JP" sz="1500" dirty="0" smtClean="0"/>
              <a:t>Two cooling plates  &lt;500kg</a:t>
            </a:r>
          </a:p>
          <a:p>
            <a:endParaRPr lang="en-US" altLang="ja-JP" sz="1500" dirty="0" smtClean="0"/>
          </a:p>
          <a:p>
            <a:r>
              <a:rPr lang="en-US" altLang="ja-JP" sz="1500" dirty="0" err="1" smtClean="0"/>
              <a:t>Plex</a:t>
            </a:r>
            <a:r>
              <a:rPr lang="en-US" altLang="ja-JP" sz="1500" dirty="0" smtClean="0"/>
              <a:t> glass &lt; 70kg</a:t>
            </a:r>
          </a:p>
          <a:p>
            <a:r>
              <a:rPr lang="en-US" altLang="ja-JP" sz="1500" dirty="0" smtClean="0"/>
              <a:t>Cables, Switching hub &lt; 100kg</a:t>
            </a:r>
          </a:p>
          <a:p>
            <a:r>
              <a:rPr lang="en-US" altLang="ja-JP" sz="1500" dirty="0" smtClean="0"/>
              <a:t>Power module &lt;150kg</a:t>
            </a:r>
          </a:p>
          <a:p>
            <a:endParaRPr lang="en-US" altLang="ja-JP" sz="1500" dirty="0" smtClean="0"/>
          </a:p>
          <a:p>
            <a:r>
              <a:rPr lang="en-US" altLang="ja-JP" sz="1500" dirty="0" smtClean="0"/>
              <a:t>Supporting frame &lt; 100kg</a:t>
            </a:r>
          </a:p>
          <a:p>
            <a:r>
              <a:rPr lang="en-US" altLang="ja-JP" sz="1500" dirty="0" smtClean="0"/>
              <a:t>Skin of Camera &lt; 200kg</a:t>
            </a:r>
          </a:p>
          <a:p>
            <a:r>
              <a:rPr lang="en-US" altLang="ja-JP" sz="1500" dirty="0" smtClean="0"/>
              <a:t>Interface with Arch &lt; 100kg</a:t>
            </a:r>
          </a:p>
          <a:p>
            <a:r>
              <a:rPr lang="en-US" altLang="ja-JP" sz="1500" dirty="0" smtClean="0"/>
              <a:t>Garage door &lt; 200kg</a:t>
            </a:r>
          </a:p>
          <a:p>
            <a:endParaRPr lang="en-US" altLang="ja-JP" sz="1500" dirty="0" smtClean="0"/>
          </a:p>
          <a:p>
            <a:r>
              <a:rPr lang="en-US" altLang="ja-JP" sz="1500" dirty="0" smtClean="0"/>
              <a:t>Total &lt;1820 kg </a:t>
            </a:r>
            <a:endParaRPr lang="ja-JP" altLang="en-US" sz="15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図 6"/>
          <p:cNvPicPr>
            <a:picLocks noChangeAspect="1"/>
          </p:cNvPicPr>
          <p:nvPr/>
        </p:nvPicPr>
        <p:blipFill>
          <a:blip r:embed="rId2"/>
          <a:srcRect l="32961" t="54360" r="749" b="12849"/>
          <a:stretch>
            <a:fillRect/>
          </a:stretch>
        </p:blipFill>
        <p:spPr>
          <a:xfrm>
            <a:off x="5661899" y="4572000"/>
            <a:ext cx="4013594" cy="1356060"/>
          </a:xfrm>
          <a:prstGeom prst="rect">
            <a:avLst/>
          </a:prstGeom>
        </p:spPr>
      </p:pic>
      <p:sp>
        <p:nvSpPr>
          <p:cNvPr id="8" name="テキスト ボックス 7"/>
          <p:cNvSpPr txBox="1"/>
          <p:nvPr/>
        </p:nvSpPr>
        <p:spPr>
          <a:xfrm>
            <a:off x="326475" y="176608"/>
            <a:ext cx="3780111" cy="638804"/>
          </a:xfrm>
          <a:prstGeom prst="rect">
            <a:avLst/>
          </a:prstGeom>
          <a:solidFill>
            <a:schemeClr val="tx2"/>
          </a:solidFill>
          <a:effectLst>
            <a:outerShdw blurRad="50800" dist="38100" dir="2700000">
              <a:srgbClr val="000000">
                <a:alpha val="43000"/>
              </a:srgbClr>
            </a:outerShdw>
          </a:effectLst>
        </p:spPr>
        <p:txBody>
          <a:bodyPr wrap="square" lIns="83974" tIns="41987" rIns="83974" bIns="41987" rtlCol="0">
            <a:spAutoFit/>
          </a:bodyPr>
          <a:lstStyle/>
          <a:p>
            <a:r>
              <a:rPr kumimoji="1" lang="ja-JP" altLang="en-US" dirty="0" smtClean="0">
                <a:solidFill>
                  <a:srgbClr val="FFFFFF"/>
                </a:solidFill>
              </a:rPr>
              <a:t>超新星残骸は銀河宇宙線の源か？</a:t>
            </a:r>
            <a:endParaRPr kumimoji="1" lang="en-US" altLang="ja-JP" dirty="0" smtClean="0">
              <a:solidFill>
                <a:srgbClr val="FFFFFF"/>
              </a:solidFill>
            </a:endParaRPr>
          </a:p>
          <a:p>
            <a:r>
              <a:rPr lang="ja-JP" altLang="en-US" dirty="0" smtClean="0">
                <a:solidFill>
                  <a:srgbClr val="FFFFFF"/>
                </a:solidFill>
              </a:rPr>
              <a:t>超新星残骸の進化</a:t>
            </a:r>
            <a:endParaRPr kumimoji="1" lang="ja-JP" altLang="en-US" dirty="0">
              <a:solidFill>
                <a:srgbClr val="FFFFFF"/>
              </a:solidFill>
            </a:endParaRPr>
          </a:p>
        </p:txBody>
      </p:sp>
      <p:grpSp>
        <p:nvGrpSpPr>
          <p:cNvPr id="2" name="図形グループ 154"/>
          <p:cNvGrpSpPr/>
          <p:nvPr/>
        </p:nvGrpSpPr>
        <p:grpSpPr>
          <a:xfrm>
            <a:off x="5665699" y="1106679"/>
            <a:ext cx="4048840" cy="2813285"/>
            <a:chOff x="292106" y="1944311"/>
            <a:chExt cx="4368725" cy="3102428"/>
          </a:xfrm>
        </p:grpSpPr>
        <p:pic>
          <p:nvPicPr>
            <p:cNvPr id="6" name="図 5"/>
            <p:cNvPicPr>
              <a:picLocks noChangeAspect="1"/>
            </p:cNvPicPr>
            <p:nvPr/>
          </p:nvPicPr>
          <p:blipFill>
            <a:blip r:embed="rId3"/>
            <a:stretch>
              <a:fillRect/>
            </a:stretch>
          </p:blipFill>
          <p:spPr>
            <a:xfrm>
              <a:off x="292106" y="1944311"/>
              <a:ext cx="4330694" cy="3102428"/>
            </a:xfrm>
            <a:prstGeom prst="rect">
              <a:avLst/>
            </a:prstGeom>
            <a:solidFill>
              <a:schemeClr val="accent2">
                <a:alpha val="64000"/>
              </a:schemeClr>
            </a:solidFill>
          </p:spPr>
        </p:pic>
        <p:sp>
          <p:nvSpPr>
            <p:cNvPr id="9" name="テキスト ボックス 8"/>
            <p:cNvSpPr txBox="1"/>
            <p:nvPr/>
          </p:nvSpPr>
          <p:spPr>
            <a:xfrm>
              <a:off x="4022541" y="2772599"/>
              <a:ext cx="638290" cy="407291"/>
            </a:xfrm>
            <a:prstGeom prst="rect">
              <a:avLst/>
            </a:prstGeom>
            <a:noFill/>
          </p:spPr>
          <p:txBody>
            <a:bodyPr wrap="none" rtlCol="0">
              <a:spAutoFit/>
            </a:bodyPr>
            <a:lstStyle/>
            <a:p>
              <a:r>
                <a:rPr lang="en-US" altLang="ja-JP" dirty="0" smtClean="0"/>
                <a:t>2</a:t>
              </a:r>
              <a:r>
                <a:rPr kumimoji="1" lang="en-US" altLang="ja-JP" dirty="0" smtClean="0"/>
                <a:t>kyr</a:t>
              </a:r>
              <a:endParaRPr kumimoji="1" lang="ja-JP" altLang="en-US" dirty="0"/>
            </a:p>
          </p:txBody>
        </p:sp>
        <p:sp>
          <p:nvSpPr>
            <p:cNvPr id="10" name="テキスト ボックス 9"/>
            <p:cNvSpPr txBox="1"/>
            <p:nvPr/>
          </p:nvSpPr>
          <p:spPr>
            <a:xfrm>
              <a:off x="3791297" y="3968905"/>
              <a:ext cx="827403" cy="407291"/>
            </a:xfrm>
            <a:prstGeom prst="rect">
              <a:avLst/>
            </a:prstGeom>
            <a:noFill/>
          </p:spPr>
          <p:txBody>
            <a:bodyPr wrap="none" rtlCol="0">
              <a:spAutoFit/>
            </a:bodyPr>
            <a:lstStyle/>
            <a:p>
              <a:r>
                <a:rPr kumimoji="1" lang="en-US" altLang="ja-JP" dirty="0" smtClean="0"/>
                <a:t>0.3kyr</a:t>
              </a:r>
              <a:endParaRPr kumimoji="1" lang="ja-JP" altLang="en-US" dirty="0"/>
            </a:p>
          </p:txBody>
        </p:sp>
        <p:sp>
          <p:nvSpPr>
            <p:cNvPr id="11" name="テキスト ボックス 10"/>
            <p:cNvSpPr txBox="1"/>
            <p:nvPr/>
          </p:nvSpPr>
          <p:spPr>
            <a:xfrm>
              <a:off x="1193801" y="2257455"/>
              <a:ext cx="1093256" cy="407291"/>
            </a:xfrm>
            <a:prstGeom prst="rect">
              <a:avLst/>
            </a:prstGeom>
            <a:noFill/>
          </p:spPr>
          <p:txBody>
            <a:bodyPr wrap="none" rtlCol="0">
              <a:spAutoFit/>
            </a:bodyPr>
            <a:lstStyle/>
            <a:p>
              <a:r>
                <a:rPr kumimoji="1" lang="en-US" altLang="ja-JP" dirty="0" smtClean="0"/>
                <a:t>10-30kyr</a:t>
              </a:r>
              <a:endParaRPr kumimoji="1" lang="ja-JP" altLang="en-US" dirty="0"/>
            </a:p>
          </p:txBody>
        </p:sp>
      </p:grpSp>
      <p:pic>
        <p:nvPicPr>
          <p:cNvPr id="156" name="Picture 5"/>
          <p:cNvPicPr>
            <a:picLocks noChangeAspect="1" noChangeArrowheads="1"/>
          </p:cNvPicPr>
          <p:nvPr/>
        </p:nvPicPr>
        <p:blipFill>
          <a:blip r:embed="rId4"/>
          <a:srcRect/>
          <a:stretch>
            <a:fillRect/>
          </a:stretch>
        </p:blipFill>
        <p:spPr bwMode="auto">
          <a:xfrm>
            <a:off x="396469" y="961412"/>
            <a:ext cx="2237753" cy="2075025"/>
          </a:xfrm>
          <a:prstGeom prst="rect">
            <a:avLst/>
          </a:prstGeom>
          <a:noFill/>
          <a:ln w="9525">
            <a:noFill/>
            <a:miter lim="800000"/>
            <a:headEnd/>
            <a:tailEnd/>
          </a:ln>
          <a:effectLst/>
        </p:spPr>
      </p:pic>
      <p:pic>
        <p:nvPicPr>
          <p:cNvPr id="157" name="Picture 14"/>
          <p:cNvPicPr>
            <a:picLocks noChangeAspect="1" noChangeArrowheads="1"/>
          </p:cNvPicPr>
          <p:nvPr/>
        </p:nvPicPr>
        <p:blipFill>
          <a:blip r:embed="rId5"/>
          <a:srcRect/>
          <a:stretch>
            <a:fillRect/>
          </a:stretch>
        </p:blipFill>
        <p:spPr bwMode="auto">
          <a:xfrm>
            <a:off x="2996672" y="3897041"/>
            <a:ext cx="2477969" cy="2254667"/>
          </a:xfrm>
          <a:prstGeom prst="rect">
            <a:avLst/>
          </a:prstGeom>
          <a:noFill/>
          <a:ln w="63500">
            <a:noFill/>
            <a:miter lim="800000"/>
            <a:headEnd/>
            <a:tailEnd/>
          </a:ln>
        </p:spPr>
      </p:pic>
      <p:sp>
        <p:nvSpPr>
          <p:cNvPr id="21" name="テキスト ボックス 20"/>
          <p:cNvSpPr txBox="1"/>
          <p:nvPr/>
        </p:nvSpPr>
        <p:spPr>
          <a:xfrm>
            <a:off x="549476" y="3047048"/>
            <a:ext cx="1659442" cy="362820"/>
          </a:xfrm>
          <a:prstGeom prst="rect">
            <a:avLst/>
          </a:prstGeom>
          <a:noFill/>
        </p:spPr>
        <p:txBody>
          <a:bodyPr wrap="none" lIns="83974" tIns="41987" rIns="83974" bIns="41987" rtlCol="0">
            <a:spAutoFit/>
          </a:bodyPr>
          <a:lstStyle/>
          <a:p>
            <a:r>
              <a:rPr kumimoji="1" lang="en-US" altLang="ja-JP" dirty="0" smtClean="0"/>
              <a:t>RX J1713(HESS)</a:t>
            </a:r>
            <a:endParaRPr kumimoji="1" lang="ja-JP" altLang="en-US" dirty="0"/>
          </a:p>
        </p:txBody>
      </p:sp>
      <p:sp>
        <p:nvSpPr>
          <p:cNvPr id="22" name="テキスト ボックス 21"/>
          <p:cNvSpPr txBox="1"/>
          <p:nvPr/>
        </p:nvSpPr>
        <p:spPr>
          <a:xfrm>
            <a:off x="3363363" y="6151709"/>
            <a:ext cx="1538968" cy="362820"/>
          </a:xfrm>
          <a:prstGeom prst="rect">
            <a:avLst/>
          </a:prstGeom>
          <a:noFill/>
        </p:spPr>
        <p:txBody>
          <a:bodyPr wrap="none" lIns="83974" tIns="41987" rIns="83974" bIns="41987" rtlCol="0">
            <a:spAutoFit/>
          </a:bodyPr>
          <a:lstStyle/>
          <a:p>
            <a:r>
              <a:rPr kumimoji="1" lang="en-US" altLang="ja-JP" dirty="0" smtClean="0"/>
              <a:t>IC443(MAGIC)</a:t>
            </a:r>
            <a:endParaRPr kumimoji="1" lang="ja-JP" altLang="en-US" dirty="0"/>
          </a:p>
        </p:txBody>
      </p:sp>
      <p:pic>
        <p:nvPicPr>
          <p:cNvPr id="23" name="Picture 9"/>
          <p:cNvPicPr>
            <a:picLocks noChangeAspect="1" noChangeArrowheads="1"/>
          </p:cNvPicPr>
          <p:nvPr/>
        </p:nvPicPr>
        <p:blipFill>
          <a:blip r:embed="rId6"/>
          <a:srcRect l="49652"/>
          <a:stretch>
            <a:fillRect/>
          </a:stretch>
        </p:blipFill>
        <p:spPr bwMode="auto">
          <a:xfrm>
            <a:off x="2796516" y="961413"/>
            <a:ext cx="2640157" cy="2075025"/>
          </a:xfrm>
          <a:prstGeom prst="rect">
            <a:avLst/>
          </a:prstGeom>
          <a:noFill/>
          <a:ln w="9525">
            <a:noFill/>
            <a:miter lim="800000"/>
            <a:headEnd/>
            <a:tailEnd/>
          </a:ln>
          <a:effectLst/>
        </p:spPr>
      </p:pic>
      <p:sp>
        <p:nvSpPr>
          <p:cNvPr id="24" name="テキスト ボックス 23"/>
          <p:cNvSpPr txBox="1"/>
          <p:nvPr/>
        </p:nvSpPr>
        <p:spPr>
          <a:xfrm>
            <a:off x="3234533" y="3045797"/>
            <a:ext cx="1614883" cy="361793"/>
          </a:xfrm>
          <a:prstGeom prst="rect">
            <a:avLst/>
          </a:prstGeom>
          <a:noFill/>
        </p:spPr>
        <p:txBody>
          <a:bodyPr wrap="none" lIns="83974" tIns="41987" rIns="83974" bIns="41987" rtlCol="0">
            <a:spAutoFit/>
          </a:bodyPr>
          <a:lstStyle/>
          <a:p>
            <a:r>
              <a:rPr kumimoji="1" lang="en-US" altLang="ja-JP" dirty="0" smtClean="0"/>
              <a:t>RX </a:t>
            </a:r>
            <a:r>
              <a:rPr kumimoji="1" lang="en-US" altLang="ja-JP" dirty="0" smtClean="0"/>
              <a:t>J0852(</a:t>
            </a:r>
            <a:r>
              <a:rPr kumimoji="1" lang="en-US" altLang="ja-JP" dirty="0" smtClean="0"/>
              <a:t>HESS)</a:t>
            </a:r>
            <a:endParaRPr kumimoji="1" lang="ja-JP" altLang="en-US" dirty="0"/>
          </a:p>
        </p:txBody>
      </p:sp>
      <p:sp>
        <p:nvSpPr>
          <p:cNvPr id="26" name="テキスト ボックス 25"/>
          <p:cNvSpPr txBox="1"/>
          <p:nvPr/>
        </p:nvSpPr>
        <p:spPr>
          <a:xfrm>
            <a:off x="109051" y="6151709"/>
            <a:ext cx="3002470" cy="361793"/>
          </a:xfrm>
          <a:prstGeom prst="rect">
            <a:avLst/>
          </a:prstGeom>
          <a:noFill/>
        </p:spPr>
        <p:txBody>
          <a:bodyPr wrap="none" lIns="83974" tIns="41987" rIns="83974" bIns="41987" rtlCol="0">
            <a:spAutoFit/>
          </a:bodyPr>
          <a:lstStyle/>
          <a:p>
            <a:r>
              <a:rPr kumimoji="1" lang="en-US" altLang="ja-JP" dirty="0" err="1" smtClean="0"/>
              <a:t>Cas</a:t>
            </a:r>
            <a:r>
              <a:rPr lang="en-US" altLang="ja-JP" dirty="0" smtClean="0"/>
              <a:t> </a:t>
            </a:r>
            <a:r>
              <a:rPr kumimoji="1" lang="en-US" altLang="ja-JP" dirty="0" smtClean="0"/>
              <a:t>A (Fermi/MAGIC/VERITAS)</a:t>
            </a:r>
            <a:endParaRPr kumimoji="1" lang="ja-JP" altLang="en-US" dirty="0"/>
          </a:p>
        </p:txBody>
      </p:sp>
      <p:pic>
        <p:nvPicPr>
          <p:cNvPr id="27" name="図 26"/>
          <p:cNvPicPr/>
          <p:nvPr/>
        </p:nvPicPr>
        <p:blipFill>
          <a:blip r:embed="rId7"/>
          <a:srcRect/>
          <a:stretch>
            <a:fillRect/>
          </a:stretch>
        </p:blipFill>
        <p:spPr bwMode="auto">
          <a:xfrm>
            <a:off x="272384" y="3757082"/>
            <a:ext cx="2524132" cy="2394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495300" y="101600"/>
            <a:ext cx="8915400" cy="914400"/>
          </a:xfrm>
          <a:solidFill>
            <a:srgbClr val="1F497D"/>
          </a:solidFill>
          <a:effectLst>
            <a:outerShdw blurRad="50800" dist="38100" dir="2700000">
              <a:srgbClr val="000000">
                <a:alpha val="43000"/>
              </a:srgbClr>
            </a:outerShdw>
          </a:effectLst>
        </p:spPr>
        <p:txBody>
          <a:bodyPr>
            <a:noAutofit/>
          </a:bodyPr>
          <a:lstStyle/>
          <a:p>
            <a:r>
              <a:rPr lang="ja-JP" altLang="en-US" sz="3200" dirty="0" smtClean="0">
                <a:solidFill>
                  <a:srgbClr val="FFFFFF"/>
                </a:solidFill>
                <a:effectLst>
                  <a:outerShdw blurRad="50800" dist="38100" dir="2700000">
                    <a:srgbClr val="000000">
                      <a:alpha val="43000"/>
                    </a:srgbClr>
                  </a:outerShdw>
                </a:effectLst>
              </a:rPr>
              <a:t>水冷クーリングプレート試作</a:t>
            </a:r>
            <a:r>
              <a:rPr lang="ja-JP" altLang="ja-JP" sz="3200" dirty="0" smtClean="0">
                <a:solidFill>
                  <a:srgbClr val="FFFFFF"/>
                </a:solidFill>
                <a:effectLst>
                  <a:outerShdw blurRad="50800" dist="38100" dir="2700000">
                    <a:srgbClr val="000000">
                      <a:alpha val="43000"/>
                    </a:srgbClr>
                  </a:outerShdw>
                </a:effectLst>
              </a:rPr>
              <a:t>　</a:t>
            </a:r>
            <a:r>
              <a:rPr lang="en-US" altLang="ja-JP" sz="3200" dirty="0" smtClean="0">
                <a:solidFill>
                  <a:srgbClr val="FFFFFF"/>
                </a:solidFill>
                <a:effectLst>
                  <a:outerShdw blurRad="50800" dist="38100" dir="2700000">
                    <a:srgbClr val="000000">
                      <a:alpha val="43000"/>
                    </a:srgbClr>
                  </a:outerShdw>
                </a:effectLst>
              </a:rPr>
              <a:t>(1/8 </a:t>
            </a:r>
            <a:r>
              <a:rPr lang="ja-JP" altLang="en-US" sz="3200" dirty="0" smtClean="0">
                <a:solidFill>
                  <a:srgbClr val="FFFFFF"/>
                </a:solidFill>
                <a:effectLst>
                  <a:outerShdw blurRad="50800" dist="38100" dir="2700000">
                    <a:srgbClr val="000000">
                      <a:alpha val="43000"/>
                    </a:srgbClr>
                  </a:outerShdw>
                </a:effectLst>
              </a:rPr>
              <a:t>スケール）</a:t>
            </a:r>
            <a:endParaRPr lang="ja-JP" altLang="en-US" sz="3200" dirty="0">
              <a:solidFill>
                <a:srgbClr val="FFFFFF"/>
              </a:solidFill>
              <a:effectLst>
                <a:outerShdw blurRad="50800" dist="38100" dir="2700000">
                  <a:srgbClr val="000000">
                    <a:alpha val="43000"/>
                  </a:srgbClr>
                </a:outerShdw>
              </a:effectLst>
            </a:endParaRPr>
          </a:p>
        </p:txBody>
      </p:sp>
      <p:pic>
        <p:nvPicPr>
          <p:cNvPr id="7" name="図 6"/>
          <p:cNvPicPr>
            <a:picLocks noChangeAspect="1"/>
          </p:cNvPicPr>
          <p:nvPr/>
        </p:nvPicPr>
        <p:blipFill>
          <a:blip r:embed="rId2"/>
          <a:stretch>
            <a:fillRect/>
          </a:stretch>
        </p:blipFill>
        <p:spPr>
          <a:xfrm>
            <a:off x="368300" y="2695566"/>
            <a:ext cx="4347632" cy="3756033"/>
          </a:xfrm>
          <a:prstGeom prst="rect">
            <a:avLst/>
          </a:prstGeom>
        </p:spPr>
      </p:pic>
      <p:sp>
        <p:nvSpPr>
          <p:cNvPr id="8" name="テキスト ボックス 7"/>
          <p:cNvSpPr txBox="1"/>
          <p:nvPr/>
        </p:nvSpPr>
        <p:spPr>
          <a:xfrm>
            <a:off x="495300" y="1591260"/>
            <a:ext cx="3887231" cy="638630"/>
          </a:xfrm>
          <a:prstGeom prst="rect">
            <a:avLst/>
          </a:prstGeom>
          <a:noFill/>
        </p:spPr>
        <p:txBody>
          <a:bodyPr wrap="square" lIns="83814" tIns="41907" rIns="83814" bIns="41907" rtlCol="0">
            <a:spAutoFit/>
          </a:bodyPr>
          <a:lstStyle/>
          <a:p>
            <a:r>
              <a:rPr kumimoji="1" lang="en-US" altLang="ja-JP" dirty="0" smtClean="0"/>
              <a:t>Prototype cooling plate which accommodate 37 clusters (259PMTs)</a:t>
            </a:r>
          </a:p>
        </p:txBody>
      </p:sp>
      <p:sp>
        <p:nvSpPr>
          <p:cNvPr id="9" name="テキスト ボックス 8"/>
          <p:cNvSpPr txBox="1"/>
          <p:nvPr/>
        </p:nvSpPr>
        <p:spPr>
          <a:xfrm>
            <a:off x="5690489" y="1591260"/>
            <a:ext cx="3967743" cy="2023625"/>
          </a:xfrm>
          <a:prstGeom prst="rect">
            <a:avLst/>
          </a:prstGeom>
          <a:noFill/>
        </p:spPr>
        <p:txBody>
          <a:bodyPr wrap="none" lIns="83814" tIns="41907" rIns="83814" bIns="41907" rtlCol="0">
            <a:spAutoFit/>
          </a:bodyPr>
          <a:lstStyle/>
          <a:p>
            <a:r>
              <a:rPr kumimoji="1" lang="en-US" altLang="ja-JP" dirty="0" smtClean="0"/>
              <a:t>FOV = 2.90 degrees </a:t>
            </a:r>
            <a:r>
              <a:rPr lang="en-US" altLang="ja-JP" dirty="0" smtClean="0"/>
              <a:t>in FTF (in MST)</a:t>
            </a:r>
            <a:endParaRPr kumimoji="1" lang="en-US" altLang="ja-JP" dirty="0" smtClean="0"/>
          </a:p>
          <a:p>
            <a:r>
              <a:rPr lang="en-US" altLang="ja-JP" dirty="0" smtClean="0"/>
              <a:t>Pixel pitch = 50 mm (0.098 deg in LST)</a:t>
            </a:r>
          </a:p>
          <a:p>
            <a:endParaRPr kumimoji="1" lang="en-US" altLang="ja-JP" dirty="0" smtClean="0"/>
          </a:p>
          <a:p>
            <a:r>
              <a:rPr lang="en-US" altLang="ja-JP" dirty="0" smtClean="0"/>
              <a:t>Dimension 0.64m</a:t>
            </a:r>
            <a:r>
              <a:rPr lang="en-US" altLang="ja-JP" baseline="30000" dirty="0" smtClean="0"/>
              <a:t>2</a:t>
            </a:r>
            <a:r>
              <a:rPr lang="en-US" altLang="ja-JP" dirty="0" smtClean="0"/>
              <a:t> </a:t>
            </a:r>
            <a:r>
              <a:rPr lang="en-US" altLang="ja-JP" dirty="0" err="1" smtClean="0"/>
              <a:t>x</a:t>
            </a:r>
            <a:r>
              <a:rPr lang="en-US" altLang="ja-JP" dirty="0" smtClean="0"/>
              <a:t> 20mm</a:t>
            </a:r>
            <a:endParaRPr kumimoji="1" lang="en-US" altLang="ja-JP" dirty="0" smtClean="0"/>
          </a:p>
          <a:p>
            <a:r>
              <a:rPr lang="en-US" altLang="ja-JP" dirty="0" smtClean="0"/>
              <a:t>Weight = 34kg </a:t>
            </a:r>
            <a:r>
              <a:rPr lang="ja-JP" altLang="en-US" dirty="0" smtClean="0">
                <a:sym typeface="Wingdings"/>
              </a:rPr>
              <a:t></a:t>
            </a:r>
            <a:r>
              <a:rPr lang="en-US" altLang="ja-JP" dirty="0" smtClean="0">
                <a:sym typeface="Wingdings"/>
              </a:rPr>
              <a:t> 25kg (after machining)</a:t>
            </a:r>
          </a:p>
          <a:p>
            <a:endParaRPr lang="en-US" altLang="ja-JP" dirty="0" smtClean="0">
              <a:sym typeface="Wingdings"/>
            </a:endParaRPr>
          </a:p>
          <a:p>
            <a:r>
              <a:rPr lang="en-US" altLang="ja-JP" dirty="0" smtClean="0">
                <a:sym typeface="Wingdings"/>
              </a:rPr>
              <a:t>Weight / cluster</a:t>
            </a:r>
            <a:r>
              <a:rPr lang="en-US" altLang="ja-JP" dirty="0" smtClean="0"/>
              <a:t> = 670g/cluster</a:t>
            </a:r>
          </a:p>
        </p:txBody>
      </p:sp>
      <p:pic>
        <p:nvPicPr>
          <p:cNvPr id="10" name="図 9"/>
          <p:cNvPicPr>
            <a:picLocks noChangeAspect="1"/>
          </p:cNvPicPr>
          <p:nvPr/>
        </p:nvPicPr>
        <p:blipFill>
          <a:blip r:embed="rId3"/>
          <a:srcRect l="69521" b="52599"/>
          <a:stretch>
            <a:fillRect/>
          </a:stretch>
        </p:blipFill>
        <p:spPr>
          <a:xfrm>
            <a:off x="4940592" y="3834150"/>
            <a:ext cx="2161970" cy="2604485"/>
          </a:xfrm>
          <a:prstGeom prst="rect">
            <a:avLst/>
          </a:prstGeom>
        </p:spPr>
      </p:pic>
      <p:pic>
        <p:nvPicPr>
          <p:cNvPr id="11" name="図 10"/>
          <p:cNvPicPr>
            <a:picLocks noChangeAspect="1"/>
          </p:cNvPicPr>
          <p:nvPr/>
        </p:nvPicPr>
        <p:blipFill>
          <a:blip r:embed="rId3"/>
          <a:srcRect l="7849" t="54020" r="58308"/>
          <a:stretch>
            <a:fillRect/>
          </a:stretch>
        </p:blipFill>
        <p:spPr>
          <a:xfrm>
            <a:off x="7339489" y="3872250"/>
            <a:ext cx="2400657" cy="2526433"/>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4811" y="274641"/>
            <a:ext cx="9614647" cy="1143000"/>
          </a:xfrm>
          <a:solidFill>
            <a:schemeClr val="tx2"/>
          </a:solidFill>
          <a:effectLst>
            <a:outerShdw blurRad="50800" dist="38100" dir="2700000">
              <a:srgbClr val="000000">
                <a:alpha val="43000"/>
              </a:srgbClr>
            </a:outerShdw>
          </a:effectLst>
        </p:spPr>
        <p:txBody>
          <a:bodyPr>
            <a:normAutofit/>
          </a:bodyPr>
          <a:lstStyle/>
          <a:p>
            <a:r>
              <a:rPr lang="en-US" altLang="ja-JP" sz="3600" dirty="0" smtClean="0">
                <a:solidFill>
                  <a:schemeClr val="bg1"/>
                </a:solidFill>
                <a:effectLst>
                  <a:outerShdw blurRad="50800" dist="38100" dir="2700000">
                    <a:srgbClr val="000000">
                      <a:alpha val="43000"/>
                    </a:srgbClr>
                  </a:outerShdw>
                </a:effectLst>
              </a:rPr>
              <a:t>CTA </a:t>
            </a:r>
            <a:r>
              <a:rPr lang="ja-JP" altLang="en-US" sz="3600" dirty="0" smtClean="0">
                <a:solidFill>
                  <a:schemeClr val="bg1"/>
                </a:solidFill>
                <a:effectLst>
                  <a:outerShdw blurRad="50800" dist="38100" dir="2700000">
                    <a:srgbClr val="000000">
                      <a:alpha val="43000"/>
                    </a:srgbClr>
                  </a:outerShdw>
                </a:effectLst>
              </a:rPr>
              <a:t>光検出器・超高速読み出し回路の開発状況</a:t>
            </a:r>
            <a:endParaRPr lang="ja-JP" altLang="en-US" sz="3600" dirty="0">
              <a:solidFill>
                <a:schemeClr val="bg1"/>
              </a:solidFill>
              <a:effectLst>
                <a:outerShdw blurRad="50800" dist="38100" dir="2700000">
                  <a:srgbClr val="000000">
                    <a:alpha val="43000"/>
                  </a:srgbClr>
                </a:outerShdw>
              </a:effectLst>
            </a:endParaRPr>
          </a:p>
        </p:txBody>
      </p:sp>
      <p:sp>
        <p:nvSpPr>
          <p:cNvPr id="3" name="コンテンツ プレースホルダ 2"/>
          <p:cNvSpPr>
            <a:spLocks noGrp="1"/>
          </p:cNvSpPr>
          <p:nvPr>
            <p:ph idx="1"/>
          </p:nvPr>
        </p:nvSpPr>
        <p:spPr>
          <a:xfrm>
            <a:off x="495300" y="1600208"/>
            <a:ext cx="9294158" cy="5257792"/>
          </a:xfrm>
        </p:spPr>
        <p:txBody>
          <a:bodyPr anchor="t">
            <a:normAutofit fontScale="85000" lnSpcReduction="20000"/>
          </a:bodyPr>
          <a:lstStyle/>
          <a:p>
            <a:r>
              <a:rPr lang="ja-JP" altLang="en-US" dirty="0" smtClean="0"/>
              <a:t>成果と現状</a:t>
            </a:r>
            <a:endParaRPr lang="en-US" altLang="ja-JP" dirty="0" smtClean="0"/>
          </a:p>
          <a:p>
            <a:pPr lvl="1"/>
            <a:r>
              <a:rPr lang="ja-JP" altLang="en-US" dirty="0" smtClean="0"/>
              <a:t>光検出器：</a:t>
            </a:r>
            <a:r>
              <a:rPr lang="ja-JP" altLang="en-US" dirty="0"/>
              <a:t> </a:t>
            </a:r>
            <a:r>
              <a:rPr lang="ja-JP" altLang="en-US" dirty="0" smtClean="0"/>
              <a:t>浜松ホトニクス製</a:t>
            </a:r>
            <a:r>
              <a:rPr lang="en-US" altLang="ja-JP" dirty="0" smtClean="0"/>
              <a:t>PMT( R11920-100) </a:t>
            </a:r>
            <a:r>
              <a:rPr lang="ja-JP" altLang="en-US" dirty="0"/>
              <a:t>が</a:t>
            </a:r>
            <a:r>
              <a:rPr lang="ja-JP" altLang="en-US" dirty="0" smtClean="0"/>
              <a:t>標準化、コッククロフト・ウォルトン型高圧およびスロー制御が標準候補</a:t>
            </a:r>
            <a:endParaRPr lang="en-US" altLang="ja-JP" dirty="0" smtClean="0"/>
          </a:p>
          <a:p>
            <a:pPr lvl="1"/>
            <a:r>
              <a:rPr lang="ja-JP" altLang="en-US" dirty="0" smtClean="0"/>
              <a:t>超高速読み出し回路：　日本グループによる開発品が、</a:t>
            </a:r>
            <a:r>
              <a:rPr lang="en-US" altLang="ja-JP" dirty="0" smtClean="0"/>
              <a:t>CTA LST</a:t>
            </a:r>
            <a:r>
              <a:rPr lang="ja-JP" altLang="en-US" dirty="0" smtClean="0"/>
              <a:t>および</a:t>
            </a:r>
            <a:r>
              <a:rPr lang="en-US" altLang="ja-JP" dirty="0" smtClean="0"/>
              <a:t>MST</a:t>
            </a:r>
            <a:r>
              <a:rPr lang="ja-JP" altLang="en-US" dirty="0" smtClean="0"/>
              <a:t>で、ほぼ標準と</a:t>
            </a:r>
            <a:r>
              <a:rPr lang="ja-JP" altLang="en-US" dirty="0"/>
              <a:t>なりつつ</a:t>
            </a:r>
            <a:r>
              <a:rPr lang="ja-JP" altLang="en-US" dirty="0" smtClean="0"/>
              <a:t>ある</a:t>
            </a:r>
            <a:endParaRPr lang="en-US" altLang="ja-JP" dirty="0" smtClean="0"/>
          </a:p>
          <a:p>
            <a:pPr lvl="1"/>
            <a:r>
              <a:rPr lang="en-US" altLang="ja-JP" dirty="0" smtClean="0"/>
              <a:t>PMT</a:t>
            </a:r>
            <a:r>
              <a:rPr lang="ja-JP" altLang="en-US" dirty="0" smtClean="0"/>
              <a:t>クラスタと超高速読み出し回路を組み合わせたカメラプロトタイプの動作実証を、日本</a:t>
            </a:r>
            <a:r>
              <a:rPr lang="ja-JP" altLang="en-US" dirty="0"/>
              <a:t>グループが</a:t>
            </a:r>
            <a:r>
              <a:rPr lang="en-US" altLang="ja-JP" dirty="0" smtClean="0"/>
              <a:t>CTA Consortium </a:t>
            </a:r>
            <a:r>
              <a:rPr lang="ja-JP" altLang="en-US" dirty="0" smtClean="0"/>
              <a:t>で最初に行う</a:t>
            </a:r>
            <a:endParaRPr lang="en-US" altLang="ja-JP" dirty="0" smtClean="0"/>
          </a:p>
          <a:p>
            <a:pPr lvl="1"/>
            <a:endParaRPr lang="en-US" altLang="ja-JP" dirty="0" smtClean="0">
              <a:sym typeface="Wingdings"/>
            </a:endParaRPr>
          </a:p>
          <a:p>
            <a:r>
              <a:rPr lang="ja-JP" altLang="en-US" dirty="0" smtClean="0">
                <a:sym typeface="Wingdings"/>
              </a:rPr>
              <a:t>展望</a:t>
            </a:r>
            <a:endParaRPr lang="en-US" altLang="ja-JP" dirty="0" smtClean="0">
              <a:sym typeface="Wingdings"/>
            </a:endParaRPr>
          </a:p>
          <a:p>
            <a:pPr lvl="1"/>
            <a:r>
              <a:rPr lang="en-US" altLang="ja-JP" dirty="0" smtClean="0">
                <a:sym typeface="Wingdings"/>
              </a:rPr>
              <a:t>2012</a:t>
            </a:r>
            <a:r>
              <a:rPr lang="ja-JP" altLang="en-US" dirty="0" smtClean="0">
                <a:sym typeface="Wingdings"/>
              </a:rPr>
              <a:t>年度：複数の</a:t>
            </a:r>
            <a:r>
              <a:rPr lang="en-US" altLang="ja-JP" dirty="0" smtClean="0">
                <a:sym typeface="Wingdings"/>
              </a:rPr>
              <a:t>PMT</a:t>
            </a:r>
            <a:r>
              <a:rPr lang="ja-JP" altLang="en-US" dirty="0" smtClean="0">
                <a:sym typeface="Wingdings"/>
              </a:rPr>
              <a:t>クラスタによるミニカメラを製作し、クラスタ間トリガーの開発を行う。水冷によるカメラ冷却機構の確立。</a:t>
            </a:r>
            <a:endParaRPr lang="en-US" altLang="ja-JP" dirty="0" smtClean="0">
              <a:sym typeface="Wingdings"/>
            </a:endParaRPr>
          </a:p>
          <a:p>
            <a:pPr lvl="1"/>
            <a:r>
              <a:rPr lang="en-US" altLang="ja-JP" dirty="0" smtClean="0">
                <a:sym typeface="Wingdings"/>
              </a:rPr>
              <a:t>LST</a:t>
            </a:r>
            <a:r>
              <a:rPr lang="ja-JP" altLang="en-US" dirty="0" smtClean="0">
                <a:sym typeface="Wingdings"/>
              </a:rPr>
              <a:t>および</a:t>
            </a:r>
            <a:r>
              <a:rPr lang="en-US" altLang="ja-JP" dirty="0" smtClean="0">
                <a:sym typeface="Wingdings"/>
              </a:rPr>
              <a:t>MST</a:t>
            </a:r>
            <a:r>
              <a:rPr lang="ja-JP" altLang="en-US" dirty="0" smtClean="0">
                <a:sym typeface="Wingdings"/>
              </a:rPr>
              <a:t>で、</a:t>
            </a:r>
            <a:r>
              <a:rPr lang="en-US" altLang="ja-JP" dirty="0" smtClean="0">
                <a:sym typeface="Wingdings"/>
              </a:rPr>
              <a:t>CTA Consortium </a:t>
            </a:r>
            <a:r>
              <a:rPr lang="ja-JP" altLang="en-US" dirty="0" smtClean="0">
                <a:sym typeface="Wingdings"/>
              </a:rPr>
              <a:t>において</a:t>
            </a:r>
            <a:r>
              <a:rPr lang="ja-JP" altLang="en-US" dirty="0">
                <a:sym typeface="Wingdings"/>
              </a:rPr>
              <a:t>標準</a:t>
            </a:r>
            <a:r>
              <a:rPr lang="ja-JP" altLang="en-US" dirty="0" smtClean="0">
                <a:sym typeface="Wingdings"/>
              </a:rPr>
              <a:t>としていく</a:t>
            </a:r>
            <a:endParaRPr lang="en-US" altLang="ja-JP" dirty="0" smtClean="0">
              <a:sym typeface="Wingdings"/>
            </a:endParaRPr>
          </a:p>
          <a:p>
            <a:pPr lvl="1"/>
            <a:r>
              <a:rPr lang="en-US" altLang="ja-JP" dirty="0" smtClean="0">
                <a:sym typeface="Wingdings"/>
              </a:rPr>
              <a:t>2012-2015: </a:t>
            </a:r>
            <a:r>
              <a:rPr lang="ja-JP" altLang="en-US" dirty="0" smtClean="0">
                <a:sym typeface="Wingdings"/>
              </a:rPr>
              <a:t>大型科研費により</a:t>
            </a:r>
            <a:r>
              <a:rPr lang="en-US" altLang="ja-JP" dirty="0" smtClean="0">
                <a:sym typeface="Wingdings"/>
              </a:rPr>
              <a:t> LST 1</a:t>
            </a:r>
            <a:r>
              <a:rPr lang="ja-JP" altLang="en-US" dirty="0" smtClean="0">
                <a:sym typeface="Wingdings"/>
              </a:rPr>
              <a:t>台分を製作し、日本グループの貢献としたい</a:t>
            </a:r>
            <a:endParaRPr lang="en-US" altLang="ja-JP" dirty="0" smtClean="0">
              <a:sym typeface="Wingdings"/>
            </a:endParaRPr>
          </a:p>
          <a:p>
            <a:pPr lvl="1"/>
            <a:endParaRPr lang="en-US" altLang="ja-JP" dirty="0" smtClean="0">
              <a:sym typeface="Wingdings"/>
            </a:endParaRPr>
          </a:p>
          <a:p>
            <a:pPr lvl="1"/>
            <a:endParaRPr lang="en-US" altLang="ja-JP" dirty="0" smtClean="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515840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3" name="Title 1"/>
          <p:cNvSpPr>
            <a:spLocks noGrp="1"/>
          </p:cNvSpPr>
          <p:nvPr>
            <p:ph type="title"/>
          </p:nvPr>
        </p:nvSpPr>
        <p:spPr>
          <a:xfrm>
            <a:off x="309563" y="161398"/>
            <a:ext cx="9035355" cy="766837"/>
          </a:xfrm>
          <a:solidFill>
            <a:srgbClr val="1F497D"/>
          </a:solidFill>
        </p:spPr>
        <p:txBody>
          <a:bodyPr>
            <a:noAutofit/>
          </a:bodyPr>
          <a:lstStyle/>
          <a:p>
            <a:r>
              <a:rPr lang="en-GB" sz="3200" dirty="0">
                <a:solidFill>
                  <a:srgbClr val="FFFFFF"/>
                </a:solidFill>
              </a:rPr>
              <a:t>Project Management </a:t>
            </a:r>
            <a:r>
              <a:rPr lang="en-GB" sz="3200" dirty="0" err="1" smtClean="0">
                <a:solidFill>
                  <a:srgbClr val="FFFFFF"/>
                </a:solidFill>
              </a:rPr>
              <a:t>Organigram</a:t>
            </a:r>
            <a:endParaRPr lang="en-GB" sz="3200" dirty="0">
              <a:solidFill>
                <a:srgbClr val="FFFFFF"/>
              </a:solidFill>
            </a:endParaRPr>
          </a:p>
        </p:txBody>
      </p:sp>
      <p:pic>
        <p:nvPicPr>
          <p:cNvPr id="59394" name="Picture 1"/>
          <p:cNvPicPr>
            <a:picLocks noChangeAspect="1"/>
          </p:cNvPicPr>
          <p:nvPr/>
        </p:nvPicPr>
        <p:blipFill>
          <a:blip r:embed="rId2"/>
          <a:srcRect/>
          <a:stretch>
            <a:fillRect/>
          </a:stretch>
        </p:blipFill>
        <p:spPr bwMode="auto">
          <a:xfrm>
            <a:off x="814917" y="1446610"/>
            <a:ext cx="8126119" cy="527690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 name="正方形/長方形 21"/>
          <p:cNvSpPr/>
          <p:nvPr/>
        </p:nvSpPr>
        <p:spPr>
          <a:xfrm>
            <a:off x="469232" y="3128805"/>
            <a:ext cx="8936383" cy="3729196"/>
          </a:xfrm>
          <a:prstGeom prst="rect">
            <a:avLst/>
          </a:prstGeom>
          <a:gradFill>
            <a:gsLst>
              <a:gs pos="0">
                <a:schemeClr val="bg1">
                  <a:lumMod val="85000"/>
                </a:schemeClr>
              </a:gs>
              <a:gs pos="100000">
                <a:schemeClr val="bg1"/>
              </a:gs>
            </a:gsLst>
          </a:gradFill>
        </p:spPr>
        <p:style>
          <a:lnRef idx="1">
            <a:schemeClr val="accent1"/>
          </a:lnRef>
          <a:fillRef idx="3">
            <a:schemeClr val="accent1"/>
          </a:fillRef>
          <a:effectRef idx="2">
            <a:schemeClr val="accent1"/>
          </a:effectRef>
          <a:fontRef idx="minor">
            <a:schemeClr val="lt1"/>
          </a:fontRef>
        </p:style>
        <p:txBody>
          <a:bodyPr lIns="95774" tIns="47888" rIns="95774" bIns="47888" rtlCol="0" anchor="ctr"/>
          <a:lstStyle/>
          <a:p>
            <a:pPr algn="ctr"/>
            <a:endParaRPr kumimoji="1" lang="ja-JP" altLang="en-US" dirty="0"/>
          </a:p>
        </p:txBody>
      </p:sp>
      <p:sp>
        <p:nvSpPr>
          <p:cNvPr id="21" name="正方形/長方形 20"/>
          <p:cNvSpPr/>
          <p:nvPr/>
        </p:nvSpPr>
        <p:spPr>
          <a:xfrm>
            <a:off x="2629060" y="878301"/>
            <a:ext cx="3830467" cy="2124892"/>
          </a:xfrm>
          <a:prstGeom prst="rect">
            <a:avLst/>
          </a:prstGeom>
          <a:gradFill>
            <a:gsLst>
              <a:gs pos="0">
                <a:schemeClr val="bg1">
                  <a:lumMod val="85000"/>
                </a:schemeClr>
              </a:gs>
              <a:gs pos="100000">
                <a:schemeClr val="bg1"/>
              </a:gs>
            </a:gsLst>
          </a:gradFill>
        </p:spPr>
        <p:style>
          <a:lnRef idx="1">
            <a:schemeClr val="accent1"/>
          </a:lnRef>
          <a:fillRef idx="3">
            <a:schemeClr val="accent1"/>
          </a:fillRef>
          <a:effectRef idx="2">
            <a:schemeClr val="accent1"/>
          </a:effectRef>
          <a:fontRef idx="minor">
            <a:schemeClr val="lt1"/>
          </a:fontRef>
        </p:style>
        <p:txBody>
          <a:bodyPr lIns="95774" tIns="47888" rIns="95774" bIns="47888" rtlCol="0" anchor="ctr"/>
          <a:lstStyle/>
          <a:p>
            <a:pPr algn="ctr"/>
            <a:endParaRPr kumimoji="1" lang="ja-JP" altLang="en-US"/>
          </a:p>
        </p:txBody>
      </p:sp>
      <p:sp>
        <p:nvSpPr>
          <p:cNvPr id="19" name="正方形/長方形 18"/>
          <p:cNvSpPr/>
          <p:nvPr/>
        </p:nvSpPr>
        <p:spPr>
          <a:xfrm>
            <a:off x="139404" y="877232"/>
            <a:ext cx="2273595" cy="2124892"/>
          </a:xfrm>
          <a:prstGeom prst="rect">
            <a:avLst/>
          </a:prstGeom>
          <a:gradFill>
            <a:gsLst>
              <a:gs pos="0">
                <a:schemeClr val="bg1">
                  <a:lumMod val="85000"/>
                </a:schemeClr>
              </a:gs>
              <a:gs pos="100000">
                <a:schemeClr val="bg1"/>
              </a:gs>
            </a:gsLst>
          </a:gradFill>
          <a:ln>
            <a:solidFill>
              <a:schemeClr val="accent5"/>
            </a:solidFill>
          </a:ln>
        </p:spPr>
        <p:style>
          <a:lnRef idx="1">
            <a:schemeClr val="accent1"/>
          </a:lnRef>
          <a:fillRef idx="3">
            <a:schemeClr val="accent1"/>
          </a:fillRef>
          <a:effectRef idx="2">
            <a:schemeClr val="accent1"/>
          </a:effectRef>
          <a:fontRef idx="minor">
            <a:schemeClr val="lt1"/>
          </a:fontRef>
        </p:style>
        <p:txBody>
          <a:bodyPr lIns="95774" tIns="47888" rIns="95774" bIns="47888" rtlCol="0" anchor="ctr"/>
          <a:lstStyle/>
          <a:p>
            <a:pPr algn="ctr"/>
            <a:endParaRPr kumimoji="1" lang="ja-JP" altLang="en-US"/>
          </a:p>
        </p:txBody>
      </p:sp>
      <p:sp>
        <p:nvSpPr>
          <p:cNvPr id="2" name="タイトル 1"/>
          <p:cNvSpPr>
            <a:spLocks noGrp="1"/>
          </p:cNvSpPr>
          <p:nvPr>
            <p:ph type="title"/>
          </p:nvPr>
        </p:nvSpPr>
        <p:spPr>
          <a:xfrm>
            <a:off x="596605" y="63500"/>
            <a:ext cx="8915400" cy="622776"/>
          </a:xfrm>
          <a:solidFill>
            <a:srgbClr val="1F497D"/>
          </a:solidFill>
          <a:effectLst>
            <a:outerShdw blurRad="50800" dist="38100" dir="2700000">
              <a:srgbClr val="000000">
                <a:alpha val="43000"/>
              </a:srgbClr>
            </a:outerShdw>
          </a:effectLst>
        </p:spPr>
        <p:txBody>
          <a:bodyPr>
            <a:normAutofit fontScale="90000"/>
          </a:bodyPr>
          <a:lstStyle/>
          <a:p>
            <a:r>
              <a:rPr lang="ja-JP" altLang="en-US" dirty="0" smtClean="0">
                <a:solidFill>
                  <a:srgbClr val="FFFFFF"/>
                </a:solidFill>
              </a:rPr>
              <a:t>研究組織　</a:t>
            </a:r>
            <a:r>
              <a:rPr lang="en-US" altLang="ja-JP" dirty="0" smtClean="0">
                <a:solidFill>
                  <a:srgbClr val="FFFFFF"/>
                </a:solidFill>
              </a:rPr>
              <a:t>(CTA-Japan Member </a:t>
            </a:r>
            <a:r>
              <a:rPr lang="en-US" altLang="ja-JP" dirty="0" smtClean="0">
                <a:solidFill>
                  <a:srgbClr val="FFFFFF"/>
                </a:solidFill>
              </a:rPr>
              <a:t>76</a:t>
            </a:r>
            <a:r>
              <a:rPr lang="ja-JP" altLang="en-US" dirty="0" smtClean="0">
                <a:solidFill>
                  <a:srgbClr val="FFFFFF"/>
                </a:solidFill>
              </a:rPr>
              <a:t>名</a:t>
            </a:r>
            <a:r>
              <a:rPr lang="en-US" altLang="ja-JP" dirty="0" smtClean="0">
                <a:solidFill>
                  <a:srgbClr val="FFFFFF"/>
                </a:solidFill>
              </a:rPr>
              <a:t>)</a:t>
            </a:r>
            <a:endParaRPr lang="ja-JP" altLang="en-US" dirty="0">
              <a:solidFill>
                <a:srgbClr val="FFFFFF"/>
              </a:solidFill>
            </a:endParaRPr>
          </a:p>
        </p:txBody>
      </p:sp>
      <p:pic>
        <p:nvPicPr>
          <p:cNvPr id="7" name="Picture 28" descr="Tel_2_Transparent"/>
          <p:cNvPicPr>
            <a:picLocks noChangeAspect="1" noChangeArrowheads="1"/>
          </p:cNvPicPr>
          <p:nvPr/>
        </p:nvPicPr>
        <p:blipFill>
          <a:blip r:embed="rId2">
            <a:lum bright="-10000" contrast="11000"/>
          </a:blip>
          <a:srcRect/>
          <a:stretch>
            <a:fillRect/>
          </a:stretch>
        </p:blipFill>
        <p:spPr bwMode="auto">
          <a:xfrm>
            <a:off x="3543300" y="4075629"/>
            <a:ext cx="2064104" cy="2180065"/>
          </a:xfrm>
          <a:prstGeom prst="rect">
            <a:avLst/>
          </a:prstGeom>
          <a:noFill/>
        </p:spPr>
      </p:pic>
      <p:sp>
        <p:nvSpPr>
          <p:cNvPr id="8" name="テキスト ボックス 7"/>
          <p:cNvSpPr txBox="1"/>
          <p:nvPr/>
        </p:nvSpPr>
        <p:spPr>
          <a:xfrm>
            <a:off x="6619169" y="3327175"/>
            <a:ext cx="2638841" cy="989263"/>
          </a:xfrm>
          <a:prstGeom prst="rect">
            <a:avLst/>
          </a:prstGeom>
          <a:solidFill>
            <a:srgbClr val="BFBFBF"/>
          </a:solidFill>
          <a:ln>
            <a:solidFill>
              <a:schemeClr val="tx1"/>
            </a:solidFill>
          </a:ln>
        </p:spPr>
        <p:txBody>
          <a:bodyPr wrap="square" lIns="95774" tIns="47888" rIns="95774" bIns="47888" rtlCol="0">
            <a:spAutoFit/>
          </a:bodyPr>
          <a:lstStyle/>
          <a:p>
            <a:r>
              <a:rPr lang="ja-JP" altLang="en-US" sz="1500" dirty="0" smtClean="0">
                <a:effectLst>
                  <a:outerShdw blurRad="50800" dist="38100" dir="2700000">
                    <a:srgbClr val="000000">
                      <a:alpha val="43000"/>
                    </a:srgbClr>
                  </a:outerShdw>
                </a:effectLst>
              </a:rPr>
              <a:t>光検出器</a:t>
            </a:r>
            <a:r>
              <a:rPr lang="en-US" altLang="ja-JP" sz="1500" dirty="0" smtClean="0">
                <a:effectLst>
                  <a:outerShdw blurRad="50800" dist="38100" dir="2700000">
                    <a:srgbClr val="000000">
                      <a:alpha val="43000"/>
                    </a:srgbClr>
                  </a:outerShdw>
                </a:effectLst>
              </a:rPr>
              <a:t> FPI /CAL WG</a:t>
            </a:r>
            <a:endParaRPr lang="en-US" altLang="ja-JP" sz="1500" dirty="0" smtClean="0"/>
          </a:p>
          <a:p>
            <a:r>
              <a:rPr lang="ja-JP" altLang="en-US" sz="1500" dirty="0" smtClean="0">
                <a:solidFill>
                  <a:srgbClr val="1F497D"/>
                </a:solidFill>
                <a:effectLst>
                  <a:outerShdw blurRad="50800" dist="38100" dir="2700000">
                    <a:srgbClr val="000000">
                      <a:alpha val="43000"/>
                    </a:srgbClr>
                  </a:outerShdw>
                </a:effectLst>
              </a:rPr>
              <a:t>責任者：折戸（徳島大）</a:t>
            </a:r>
            <a:endParaRPr lang="en-US" altLang="ja-JP" sz="1500" dirty="0" smtClean="0">
              <a:solidFill>
                <a:srgbClr val="1F497D"/>
              </a:solidFill>
              <a:effectLst>
                <a:outerShdw blurRad="50800" dist="38100" dir="2700000">
                  <a:srgbClr val="000000">
                    <a:alpha val="43000"/>
                  </a:srgbClr>
                </a:outerShdw>
              </a:effectLst>
            </a:endParaRPr>
          </a:p>
          <a:p>
            <a:r>
              <a:rPr lang="ja-JP" altLang="en-US" sz="1400" dirty="0" smtClean="0"/>
              <a:t>東大、茨城大、広大、甲南、</a:t>
            </a:r>
            <a:endParaRPr lang="en-US" altLang="ja-JP" sz="1400" dirty="0" smtClean="0"/>
          </a:p>
          <a:p>
            <a:r>
              <a:rPr lang="ja-JP" altLang="en-US" sz="1400" dirty="0" smtClean="0"/>
              <a:t>埼玉、青学、浜松ホトニクス、他</a:t>
            </a:r>
            <a:endParaRPr lang="en-US" altLang="ja-JP" sz="1400" dirty="0" smtClean="0"/>
          </a:p>
        </p:txBody>
      </p:sp>
      <p:sp>
        <p:nvSpPr>
          <p:cNvPr id="9" name="テキスト ボックス 8"/>
          <p:cNvSpPr txBox="1"/>
          <p:nvPr/>
        </p:nvSpPr>
        <p:spPr>
          <a:xfrm>
            <a:off x="6619163" y="5012870"/>
            <a:ext cx="2498595" cy="789209"/>
          </a:xfrm>
          <a:prstGeom prst="rect">
            <a:avLst/>
          </a:prstGeom>
          <a:solidFill>
            <a:srgbClr val="BFBFBF"/>
          </a:solidFill>
          <a:ln>
            <a:solidFill>
              <a:schemeClr val="tx1"/>
            </a:solidFill>
          </a:ln>
        </p:spPr>
        <p:txBody>
          <a:bodyPr wrap="square" lIns="95774" tIns="47888" rIns="95774" bIns="47888" rtlCol="0">
            <a:spAutoFit/>
          </a:bodyPr>
          <a:lstStyle/>
          <a:p>
            <a:r>
              <a:rPr lang="ja-JP" altLang="en-US" sz="1500" dirty="0" smtClean="0">
                <a:effectLst>
                  <a:outerShdw blurRad="50800" dist="38100" dir="2700000">
                    <a:srgbClr val="000000">
                      <a:alpha val="43000"/>
                    </a:srgbClr>
                  </a:outerShdw>
                </a:effectLst>
              </a:rPr>
              <a:t>読み出し電子回路　</a:t>
            </a:r>
            <a:r>
              <a:rPr lang="en-US" altLang="ja-JP" sz="1500" dirty="0" smtClean="0">
                <a:effectLst>
                  <a:outerShdw blurRad="50800" dist="38100" dir="2700000">
                    <a:srgbClr val="000000">
                      <a:alpha val="43000"/>
                    </a:srgbClr>
                  </a:outerShdw>
                </a:effectLst>
              </a:rPr>
              <a:t>ELEC WG</a:t>
            </a:r>
            <a:r>
              <a:rPr lang="en-US" altLang="ja-JP" sz="1500" dirty="0" smtClean="0"/>
              <a:t> </a:t>
            </a:r>
          </a:p>
          <a:p>
            <a:r>
              <a:rPr lang="ja-JP" altLang="en-US" sz="1500" dirty="0" smtClean="0">
                <a:solidFill>
                  <a:srgbClr val="1F497D"/>
                </a:solidFill>
                <a:effectLst>
                  <a:outerShdw blurRad="50800" dist="38100" dir="2700000">
                    <a:srgbClr val="000000">
                      <a:alpha val="43000"/>
                    </a:srgbClr>
                  </a:outerShdw>
                </a:effectLst>
              </a:rPr>
              <a:t>責任者：窪（京都大）</a:t>
            </a:r>
            <a:endParaRPr lang="en-US" altLang="ja-JP" sz="1500" dirty="0" smtClean="0">
              <a:solidFill>
                <a:srgbClr val="1F497D"/>
              </a:solidFill>
              <a:effectLst>
                <a:outerShdw blurRad="50800" dist="38100" dir="2700000">
                  <a:srgbClr val="000000">
                    <a:alpha val="43000"/>
                  </a:srgbClr>
                </a:outerShdw>
              </a:effectLst>
            </a:endParaRPr>
          </a:p>
          <a:p>
            <a:r>
              <a:rPr lang="ja-JP" altLang="en-US" sz="1500" dirty="0" smtClean="0"/>
              <a:t>京大、</a:t>
            </a:r>
            <a:r>
              <a:rPr lang="en-US" altLang="ja-JP" sz="1500" dirty="0" smtClean="0"/>
              <a:t>KEK</a:t>
            </a:r>
            <a:r>
              <a:rPr lang="ja-JP" altLang="en-US" sz="1500" dirty="0" smtClean="0"/>
              <a:t>、山形大、他</a:t>
            </a:r>
            <a:endParaRPr lang="en-US" altLang="ja-JP" sz="1500" dirty="0" smtClean="0"/>
          </a:p>
        </p:txBody>
      </p:sp>
      <p:sp>
        <p:nvSpPr>
          <p:cNvPr id="10" name="テキスト ボックス 9"/>
          <p:cNvSpPr txBox="1"/>
          <p:nvPr/>
        </p:nvSpPr>
        <p:spPr>
          <a:xfrm>
            <a:off x="773328" y="3581331"/>
            <a:ext cx="2181142" cy="1020041"/>
          </a:xfrm>
          <a:prstGeom prst="rect">
            <a:avLst/>
          </a:prstGeom>
          <a:solidFill>
            <a:schemeClr val="bg1">
              <a:lumMod val="75000"/>
            </a:schemeClr>
          </a:solidFill>
          <a:ln>
            <a:solidFill>
              <a:schemeClr val="tx1"/>
            </a:solidFill>
          </a:ln>
          <a:effectLst/>
        </p:spPr>
        <p:txBody>
          <a:bodyPr wrap="none" lIns="95774" tIns="47888" rIns="95774" bIns="47888" rtlCol="0">
            <a:spAutoFit/>
          </a:bodyPr>
          <a:lstStyle/>
          <a:p>
            <a:r>
              <a:rPr lang="ja-JP" altLang="en-US" sz="1500" dirty="0" smtClean="0">
                <a:effectLst>
                  <a:outerShdw blurRad="50800" dist="38100" dir="2700000">
                    <a:srgbClr val="000000">
                      <a:alpha val="43000"/>
                    </a:srgbClr>
                  </a:outerShdw>
                </a:effectLst>
              </a:rPr>
              <a:t>ミラー</a:t>
            </a:r>
            <a:r>
              <a:rPr lang="en-US" altLang="ja-JP" sz="1500" dirty="0" smtClean="0">
                <a:effectLst>
                  <a:outerShdw blurRad="50800" dist="38100" dir="2700000">
                    <a:srgbClr val="000000">
                      <a:alpha val="43000"/>
                    </a:srgbClr>
                  </a:outerShdw>
                </a:effectLst>
              </a:rPr>
              <a:t> </a:t>
            </a:r>
            <a:r>
              <a:rPr lang="ja-JP" altLang="en-US" sz="1500" dirty="0" smtClean="0">
                <a:effectLst>
                  <a:outerShdw blurRad="50800" dist="38100" dir="2700000">
                    <a:srgbClr val="000000">
                      <a:alpha val="43000"/>
                    </a:srgbClr>
                  </a:outerShdw>
                </a:effectLst>
              </a:rPr>
              <a:t>　</a:t>
            </a:r>
            <a:r>
              <a:rPr lang="en-US" altLang="ja-JP" sz="1500" dirty="0" smtClean="0">
                <a:effectLst>
                  <a:outerShdw blurRad="50800" dist="38100" dir="2700000">
                    <a:srgbClr val="000000">
                      <a:alpha val="43000"/>
                    </a:srgbClr>
                  </a:outerShdw>
                </a:effectLst>
              </a:rPr>
              <a:t>MIR WG</a:t>
            </a:r>
            <a:endParaRPr lang="en-US" altLang="ja-JP" sz="1500" dirty="0" smtClean="0"/>
          </a:p>
          <a:p>
            <a:r>
              <a:rPr lang="en-US" altLang="en-US" sz="1500" dirty="0" smtClean="0">
                <a:solidFill>
                  <a:srgbClr val="1F497D"/>
                </a:solidFill>
                <a:effectLst>
                  <a:outerShdw blurRad="50800" dist="38100" dir="2700000">
                    <a:srgbClr val="000000">
                      <a:alpha val="43000"/>
                    </a:srgbClr>
                  </a:outerShdw>
                </a:effectLst>
              </a:rPr>
              <a:t>責任者：</a:t>
            </a:r>
            <a:r>
              <a:rPr lang="ja-JP" altLang="en-US" sz="1500" dirty="0" smtClean="0">
                <a:solidFill>
                  <a:srgbClr val="1F497D"/>
                </a:solidFill>
                <a:effectLst>
                  <a:outerShdw blurRad="50800" dist="38100" dir="2700000">
                    <a:srgbClr val="000000">
                      <a:alpha val="43000"/>
                    </a:srgbClr>
                  </a:outerShdw>
                </a:effectLst>
              </a:rPr>
              <a:t>手嶋（東大）</a:t>
            </a:r>
            <a:endParaRPr lang="en-US" altLang="ja-JP" sz="1500" dirty="0" smtClean="0">
              <a:solidFill>
                <a:srgbClr val="1F497D"/>
              </a:solidFill>
              <a:effectLst>
                <a:outerShdw blurRad="50800" dist="38100" dir="2700000">
                  <a:srgbClr val="000000">
                    <a:alpha val="43000"/>
                  </a:srgbClr>
                </a:outerShdw>
              </a:effectLst>
            </a:endParaRPr>
          </a:p>
          <a:p>
            <a:r>
              <a:rPr lang="ja-JP" altLang="en-US" sz="1500" dirty="0" smtClean="0"/>
              <a:t>東大、近畿大、甲南大</a:t>
            </a:r>
            <a:endParaRPr lang="en-US" altLang="ja-JP" sz="1500" dirty="0" smtClean="0"/>
          </a:p>
          <a:p>
            <a:r>
              <a:rPr lang="ja-JP" altLang="en-US" sz="1500" dirty="0" smtClean="0"/>
              <a:t>茨城大、三光精衡所、他</a:t>
            </a:r>
            <a:endParaRPr lang="en-US" altLang="ja-JP" sz="1500" dirty="0" smtClean="0"/>
          </a:p>
        </p:txBody>
      </p:sp>
      <p:sp>
        <p:nvSpPr>
          <p:cNvPr id="11" name="テキスト ボックス 10"/>
          <p:cNvSpPr txBox="1"/>
          <p:nvPr/>
        </p:nvSpPr>
        <p:spPr>
          <a:xfrm>
            <a:off x="3239495" y="3233637"/>
            <a:ext cx="3061354" cy="819986"/>
          </a:xfrm>
          <a:prstGeom prst="rect">
            <a:avLst/>
          </a:prstGeom>
          <a:solidFill>
            <a:srgbClr val="BFBFBF"/>
          </a:solidFill>
          <a:ln w="25400">
            <a:solidFill>
              <a:schemeClr val="tx1"/>
            </a:solidFill>
          </a:ln>
        </p:spPr>
        <p:txBody>
          <a:bodyPr wrap="none" lIns="95774" tIns="47888" rIns="95774" bIns="47888" rtlCol="0">
            <a:spAutoFit/>
          </a:bodyPr>
          <a:lstStyle/>
          <a:p>
            <a:pPr algn="ctr"/>
            <a:r>
              <a:rPr lang="en-US" altLang="ja-JP" sz="1500" dirty="0" smtClean="0">
                <a:effectLst>
                  <a:outerShdw blurRad="50800" dist="38100" dir="2700000">
                    <a:srgbClr val="000000">
                      <a:alpha val="43000"/>
                    </a:srgbClr>
                  </a:outerShdw>
                </a:effectLst>
              </a:rPr>
              <a:t>CTA LST(</a:t>
            </a:r>
            <a:r>
              <a:rPr lang="ja-JP" altLang="en-US" sz="1500" dirty="0" smtClean="0">
                <a:effectLst>
                  <a:outerShdw blurRad="50800" dist="38100" dir="2700000">
                    <a:srgbClr val="000000">
                      <a:alpha val="43000"/>
                    </a:srgbClr>
                  </a:outerShdw>
                </a:effectLst>
              </a:rPr>
              <a:t>大口径望遠鏡）</a:t>
            </a:r>
            <a:r>
              <a:rPr lang="en-US" altLang="ja-JP" sz="1500" dirty="0" smtClean="0">
                <a:effectLst>
                  <a:outerShdw blurRad="50800" dist="38100" dir="2700000">
                    <a:srgbClr val="000000">
                      <a:alpha val="43000"/>
                    </a:srgbClr>
                  </a:outerShdw>
                </a:effectLst>
              </a:rPr>
              <a:t> Prototyping </a:t>
            </a:r>
          </a:p>
          <a:p>
            <a:pPr algn="ctr"/>
            <a:r>
              <a:rPr lang="en-US" altLang="ja-JP" sz="1500" dirty="0" smtClean="0">
                <a:effectLst>
                  <a:outerShdw blurRad="50800" dist="38100" dir="2700000">
                    <a:srgbClr val="000000">
                      <a:alpha val="43000"/>
                    </a:srgbClr>
                  </a:outerShdw>
                </a:effectLst>
              </a:rPr>
              <a:t>Project Coordinator</a:t>
            </a:r>
          </a:p>
          <a:p>
            <a:pPr algn="ctr"/>
            <a:r>
              <a:rPr lang="ja-JP" altLang="en-US" sz="1500" dirty="0" smtClean="0">
                <a:solidFill>
                  <a:schemeClr val="tx2"/>
                </a:solidFill>
                <a:effectLst>
                  <a:outerShdw blurRad="50800" dist="38100" dir="2700000">
                    <a:srgbClr val="000000">
                      <a:alpha val="43000"/>
                    </a:srgbClr>
                  </a:outerShdw>
                </a:effectLst>
              </a:rPr>
              <a:t>手嶋（東大）</a:t>
            </a:r>
            <a:r>
              <a:rPr lang="en-US" altLang="ja-JP" sz="1500" dirty="0" smtClean="0">
                <a:solidFill>
                  <a:schemeClr val="tx2"/>
                </a:solidFill>
                <a:effectLst>
                  <a:outerShdw blurRad="50800" dist="38100" dir="2700000">
                    <a:srgbClr val="000000">
                      <a:alpha val="43000"/>
                    </a:srgbClr>
                  </a:outerShdw>
                </a:effectLst>
              </a:rPr>
              <a:t> </a:t>
            </a:r>
            <a:endParaRPr lang="ja-JP" altLang="en-US" sz="1500" dirty="0">
              <a:solidFill>
                <a:schemeClr val="tx2"/>
              </a:solidFill>
              <a:effectLst>
                <a:outerShdw blurRad="50800" dist="38100" dir="2700000">
                  <a:srgbClr val="000000">
                    <a:alpha val="43000"/>
                  </a:srgbClr>
                </a:outerShdw>
              </a:effectLst>
            </a:endParaRPr>
          </a:p>
        </p:txBody>
      </p:sp>
      <p:sp>
        <p:nvSpPr>
          <p:cNvPr id="13" name="テキスト ボックス 12"/>
          <p:cNvSpPr txBox="1"/>
          <p:nvPr/>
        </p:nvSpPr>
        <p:spPr>
          <a:xfrm>
            <a:off x="183030" y="980021"/>
            <a:ext cx="2309382" cy="789209"/>
          </a:xfrm>
          <a:prstGeom prst="rect">
            <a:avLst/>
          </a:prstGeom>
          <a:noFill/>
        </p:spPr>
        <p:txBody>
          <a:bodyPr wrap="none" lIns="95774" tIns="47888" rIns="95774" bIns="47888" rtlCol="0">
            <a:spAutoFit/>
          </a:bodyPr>
          <a:lstStyle/>
          <a:p>
            <a:r>
              <a:rPr lang="ja-JP" altLang="en-US" sz="1500" smtClean="0">
                <a:effectLst>
                  <a:outerShdw blurRad="50800" dist="38100" dir="2700000">
                    <a:srgbClr val="000000">
                      <a:alpha val="43000"/>
                    </a:srgbClr>
                  </a:outerShdw>
                </a:effectLst>
              </a:rPr>
              <a:t>サイエンス</a:t>
            </a:r>
            <a:r>
              <a:rPr lang="ja-JP" altLang="en-US" sz="1500" dirty="0" smtClean="0">
                <a:effectLst>
                  <a:outerShdw blurRad="50800" dist="38100" dir="2700000">
                    <a:srgbClr val="000000">
                      <a:alpha val="43000"/>
                    </a:srgbClr>
                  </a:outerShdw>
                </a:effectLst>
              </a:rPr>
              <a:t>　</a:t>
            </a:r>
            <a:r>
              <a:rPr lang="en-US" altLang="ja-JP" sz="1500" dirty="0" smtClean="0">
                <a:effectLst>
                  <a:outerShdw blurRad="50800" dist="38100" dir="2700000">
                    <a:srgbClr val="000000">
                      <a:alpha val="43000"/>
                    </a:srgbClr>
                  </a:outerShdw>
                </a:effectLst>
              </a:rPr>
              <a:t>PHYS WG </a:t>
            </a:r>
            <a:endParaRPr lang="en-US" altLang="ja-JP" sz="1500" dirty="0" smtClean="0"/>
          </a:p>
          <a:p>
            <a:r>
              <a:rPr lang="ja-JP" altLang="en-US" sz="1500" dirty="0" smtClean="0">
                <a:solidFill>
                  <a:srgbClr val="1F497D"/>
                </a:solidFill>
                <a:effectLst>
                  <a:outerShdw blurRad="50800" dist="38100" dir="2700000">
                    <a:srgbClr val="000000">
                      <a:alpha val="43000"/>
                    </a:srgbClr>
                  </a:outerShdw>
                </a:effectLst>
              </a:rPr>
              <a:t>責任者：井岡（</a:t>
            </a:r>
            <a:r>
              <a:rPr lang="en-US" altLang="ja-JP" sz="1500" dirty="0" smtClean="0">
                <a:solidFill>
                  <a:srgbClr val="1F497D"/>
                </a:solidFill>
                <a:effectLst>
                  <a:outerShdw blurRad="50800" dist="38100" dir="2700000">
                    <a:srgbClr val="000000">
                      <a:alpha val="43000"/>
                    </a:srgbClr>
                  </a:outerShdw>
                </a:effectLst>
              </a:rPr>
              <a:t>KEK)</a:t>
            </a:r>
          </a:p>
          <a:p>
            <a:r>
              <a:rPr lang="en-US" altLang="ja-JP" sz="1500" dirty="0" smtClean="0"/>
              <a:t>KEK, </a:t>
            </a:r>
            <a:r>
              <a:rPr lang="ja-JP" altLang="en-US" sz="1500" dirty="0" smtClean="0"/>
              <a:t>京大、青学、茨城、他</a:t>
            </a:r>
            <a:endParaRPr lang="en-US" altLang="ja-JP" sz="1500" dirty="0" smtClean="0"/>
          </a:p>
        </p:txBody>
      </p:sp>
      <p:pic>
        <p:nvPicPr>
          <p:cNvPr id="14" name="Picture 2" descr="C:\Users\mteshima\Pictures\HE Universe\agn04.jpg"/>
          <p:cNvPicPr>
            <a:picLocks noChangeAspect="1" noChangeArrowheads="1"/>
          </p:cNvPicPr>
          <p:nvPr/>
        </p:nvPicPr>
        <p:blipFill>
          <a:blip r:embed="rId3"/>
          <a:srcRect l="1921" r="14410"/>
          <a:stretch>
            <a:fillRect/>
          </a:stretch>
        </p:blipFill>
        <p:spPr bwMode="auto">
          <a:xfrm>
            <a:off x="598598" y="1847851"/>
            <a:ext cx="1402770" cy="1062919"/>
          </a:xfrm>
          <a:prstGeom prst="rect">
            <a:avLst/>
          </a:prstGeom>
          <a:noFill/>
          <a:ln w="9525">
            <a:noFill/>
            <a:miter lim="800000"/>
            <a:headEnd/>
            <a:tailEnd/>
          </a:ln>
        </p:spPr>
      </p:pic>
      <p:grpSp>
        <p:nvGrpSpPr>
          <p:cNvPr id="3" name="図形グループ 22"/>
          <p:cNvGrpSpPr/>
          <p:nvPr/>
        </p:nvGrpSpPr>
        <p:grpSpPr>
          <a:xfrm>
            <a:off x="6883067" y="878301"/>
            <a:ext cx="2806607" cy="2124892"/>
            <a:chOff x="311753" y="4298112"/>
            <a:chExt cx="3028347" cy="2343284"/>
          </a:xfrm>
        </p:grpSpPr>
        <p:sp>
          <p:nvSpPr>
            <p:cNvPr id="20" name="正方形/長方形 19"/>
            <p:cNvSpPr/>
            <p:nvPr/>
          </p:nvSpPr>
          <p:spPr>
            <a:xfrm>
              <a:off x="311753" y="4298112"/>
              <a:ext cx="3028347" cy="2343284"/>
            </a:xfrm>
            <a:prstGeom prst="rect">
              <a:avLst/>
            </a:prstGeom>
            <a:gradFill>
              <a:gsLst>
                <a:gs pos="0">
                  <a:schemeClr val="bg1">
                    <a:lumMod val="85000"/>
                  </a:schemeClr>
                </a:gs>
                <a:gs pos="100000">
                  <a:schemeClr val="bg1"/>
                </a:gs>
              </a:gsLst>
            </a:gradFill>
          </p:spPr>
          <p:style>
            <a:lnRef idx="1">
              <a:schemeClr val="accent1"/>
            </a:lnRef>
            <a:fillRef idx="3">
              <a:schemeClr val="accent1"/>
            </a:fillRef>
            <a:effectRef idx="2">
              <a:schemeClr val="accent1"/>
            </a:effectRef>
            <a:fontRef idx="minor">
              <a:schemeClr val="lt1"/>
            </a:fontRef>
          </p:style>
          <p:txBody>
            <a:bodyPr lIns="104287" tIns="52144" rIns="104287" bIns="52144" rtlCol="0" anchor="ctr"/>
            <a:lstStyle/>
            <a:p>
              <a:pPr algn="ctr"/>
              <a:endParaRPr kumimoji="1" lang="ja-JP" altLang="en-US"/>
            </a:p>
          </p:txBody>
        </p:sp>
        <p:pic>
          <p:nvPicPr>
            <p:cNvPr id="15" name="Picture 9" descr="Slide"/>
            <p:cNvPicPr>
              <a:picLocks noChangeAspect="1" noChangeArrowheads="1"/>
            </p:cNvPicPr>
            <p:nvPr/>
          </p:nvPicPr>
          <p:blipFill>
            <a:blip r:embed="rId4"/>
            <a:srcRect/>
            <a:stretch>
              <a:fillRect/>
            </a:stretch>
          </p:blipFill>
          <p:spPr bwMode="auto">
            <a:xfrm>
              <a:off x="753686" y="5246106"/>
              <a:ext cx="2120646" cy="1325143"/>
            </a:xfrm>
            <a:prstGeom prst="rect">
              <a:avLst/>
            </a:prstGeom>
            <a:noFill/>
            <a:ln w="38100">
              <a:noFill/>
              <a:miter lim="800000"/>
              <a:headEnd/>
              <a:tailEnd/>
            </a:ln>
          </p:spPr>
        </p:pic>
      </p:grpSp>
      <p:sp>
        <p:nvSpPr>
          <p:cNvPr id="16" name="テキスト ボックス 15"/>
          <p:cNvSpPr txBox="1"/>
          <p:nvPr/>
        </p:nvSpPr>
        <p:spPr>
          <a:xfrm>
            <a:off x="2817674" y="985390"/>
            <a:ext cx="3175004" cy="558376"/>
          </a:xfrm>
          <a:prstGeom prst="rect">
            <a:avLst/>
          </a:prstGeom>
          <a:noFill/>
        </p:spPr>
        <p:txBody>
          <a:bodyPr wrap="none" lIns="95774" tIns="47888" rIns="95774" bIns="47888" rtlCol="0">
            <a:spAutoFit/>
          </a:bodyPr>
          <a:lstStyle/>
          <a:p>
            <a:r>
              <a:rPr lang="en-US" altLang="ja-JP" sz="1500" dirty="0" smtClean="0">
                <a:effectLst>
                  <a:outerShdw blurRad="50800" dist="38100" dir="2700000">
                    <a:srgbClr val="000000">
                      <a:alpha val="43000"/>
                    </a:srgbClr>
                  </a:outerShdw>
                </a:effectLst>
              </a:rPr>
              <a:t>CTA </a:t>
            </a:r>
            <a:r>
              <a:rPr lang="ja-JP" altLang="en-US" sz="1500" dirty="0" smtClean="0">
                <a:effectLst>
                  <a:outerShdw blurRad="50800" dist="38100" dir="2700000">
                    <a:srgbClr val="000000">
                      <a:alpha val="43000"/>
                    </a:srgbClr>
                  </a:outerShdw>
                </a:effectLst>
              </a:rPr>
              <a:t>計画推進責任者　</a:t>
            </a:r>
            <a:endParaRPr lang="en-US" altLang="ja-JP" sz="1500" dirty="0" smtClean="0">
              <a:effectLst>
                <a:outerShdw blurRad="50800" dist="38100" dir="2700000">
                  <a:srgbClr val="000000">
                    <a:alpha val="43000"/>
                  </a:srgbClr>
                </a:outerShdw>
              </a:effectLst>
            </a:endParaRPr>
          </a:p>
          <a:p>
            <a:r>
              <a:rPr lang="ja-JP" altLang="en-US" sz="1500" dirty="0" smtClean="0">
                <a:solidFill>
                  <a:srgbClr val="1F497D"/>
                </a:solidFill>
                <a:effectLst>
                  <a:outerShdw blurRad="50800" dist="38100" dir="2700000">
                    <a:srgbClr val="000000">
                      <a:alpha val="43000"/>
                    </a:srgbClr>
                  </a:outerShdw>
                </a:effectLst>
              </a:rPr>
              <a:t>手嶋政廣（東京大学・宇宙線研究所）</a:t>
            </a:r>
            <a:endParaRPr lang="ja-JP" altLang="en-US" sz="1500" dirty="0">
              <a:solidFill>
                <a:srgbClr val="1F497D"/>
              </a:solidFill>
              <a:effectLst>
                <a:outerShdw blurRad="50800" dist="38100" dir="2700000">
                  <a:srgbClr val="000000">
                    <a:alpha val="43000"/>
                  </a:srgbClr>
                </a:outerShdw>
              </a:effectLst>
            </a:endParaRPr>
          </a:p>
        </p:txBody>
      </p:sp>
      <p:sp>
        <p:nvSpPr>
          <p:cNvPr id="17" name="テキスト ボックス 16"/>
          <p:cNvSpPr txBox="1"/>
          <p:nvPr/>
        </p:nvSpPr>
        <p:spPr>
          <a:xfrm>
            <a:off x="7086267" y="969368"/>
            <a:ext cx="2374943" cy="789209"/>
          </a:xfrm>
          <a:prstGeom prst="rect">
            <a:avLst/>
          </a:prstGeom>
          <a:noFill/>
        </p:spPr>
        <p:txBody>
          <a:bodyPr wrap="square" lIns="95774" tIns="47888" rIns="95774" bIns="47888" rtlCol="0">
            <a:spAutoFit/>
          </a:bodyPr>
          <a:lstStyle/>
          <a:p>
            <a:r>
              <a:rPr lang="ja-JP" altLang="en-US" sz="1500" dirty="0" smtClean="0">
                <a:effectLst>
                  <a:outerShdw blurRad="50800" dist="38100" dir="2700000">
                    <a:srgbClr val="000000">
                      <a:alpha val="43000"/>
                    </a:srgbClr>
                  </a:outerShdw>
                </a:effectLst>
              </a:rPr>
              <a:t>シミュレーション</a:t>
            </a:r>
            <a:r>
              <a:rPr lang="en-US" altLang="ja-JP" sz="1500" dirty="0" smtClean="0">
                <a:effectLst>
                  <a:outerShdw blurRad="50800" dist="38100" dir="2700000">
                    <a:srgbClr val="000000">
                      <a:alpha val="43000"/>
                    </a:srgbClr>
                  </a:outerShdw>
                </a:effectLst>
              </a:rPr>
              <a:t> MC WG</a:t>
            </a:r>
            <a:endParaRPr lang="en-US" altLang="ja-JP" sz="1500" dirty="0" smtClean="0"/>
          </a:p>
          <a:p>
            <a:r>
              <a:rPr lang="ja-JP" altLang="en-US" sz="1500" dirty="0" smtClean="0">
                <a:solidFill>
                  <a:srgbClr val="1F497D"/>
                </a:solidFill>
                <a:effectLst>
                  <a:outerShdw blurRad="50800" dist="38100" dir="2700000">
                    <a:srgbClr val="000000">
                      <a:alpha val="43000"/>
                    </a:srgbClr>
                  </a:outerShdw>
                </a:effectLst>
              </a:rPr>
              <a:t>責任者：吉越（東大）</a:t>
            </a:r>
            <a:endParaRPr lang="en-US" altLang="ja-JP" sz="1500" dirty="0" smtClean="0">
              <a:solidFill>
                <a:srgbClr val="1F497D"/>
              </a:solidFill>
              <a:effectLst>
                <a:outerShdw blurRad="50800" dist="38100" dir="2700000">
                  <a:srgbClr val="000000">
                    <a:alpha val="43000"/>
                  </a:srgbClr>
                </a:outerShdw>
              </a:effectLst>
            </a:endParaRPr>
          </a:p>
          <a:p>
            <a:r>
              <a:rPr lang="ja-JP" altLang="en-US" sz="1500" dirty="0" smtClean="0"/>
              <a:t>東大、甲南大、東海大、他</a:t>
            </a:r>
            <a:endParaRPr lang="en-US" altLang="ja-JP" sz="1500" dirty="0" smtClean="0"/>
          </a:p>
        </p:txBody>
      </p:sp>
      <p:sp>
        <p:nvSpPr>
          <p:cNvPr id="18" name="テキスト ボックス 17"/>
          <p:cNvSpPr txBox="1"/>
          <p:nvPr/>
        </p:nvSpPr>
        <p:spPr>
          <a:xfrm>
            <a:off x="2817679" y="1687391"/>
            <a:ext cx="2757127" cy="1250873"/>
          </a:xfrm>
          <a:prstGeom prst="rect">
            <a:avLst/>
          </a:prstGeom>
          <a:noFill/>
        </p:spPr>
        <p:txBody>
          <a:bodyPr wrap="none" lIns="95774" tIns="47888" rIns="95774" bIns="47888" rtlCol="0">
            <a:spAutoFit/>
          </a:bodyPr>
          <a:lstStyle/>
          <a:p>
            <a:r>
              <a:rPr lang="ja-JP" altLang="en-US" sz="1500" dirty="0" smtClean="0">
                <a:effectLst>
                  <a:outerShdw blurRad="50800" dist="38100" dir="2700000">
                    <a:srgbClr val="000000">
                      <a:alpha val="43000"/>
                    </a:srgbClr>
                  </a:outerShdw>
                </a:effectLst>
              </a:rPr>
              <a:t>マネージメント</a:t>
            </a:r>
            <a:endParaRPr lang="en-US" altLang="ja-JP" sz="1500" dirty="0" smtClean="0">
              <a:effectLst>
                <a:outerShdw blurRad="50800" dist="38100" dir="2700000">
                  <a:srgbClr val="000000">
                    <a:alpha val="43000"/>
                  </a:srgbClr>
                </a:outerShdw>
              </a:effectLst>
            </a:endParaRPr>
          </a:p>
          <a:p>
            <a:r>
              <a:rPr lang="en-US" altLang="ja-JP" sz="1500" dirty="0" smtClean="0">
                <a:effectLst>
                  <a:outerShdw blurRad="50800" dist="38100" dir="2700000">
                    <a:srgbClr val="000000">
                      <a:alpha val="43000"/>
                    </a:srgbClr>
                  </a:outerShdw>
                </a:effectLst>
              </a:rPr>
              <a:t>CTA Japan PI </a:t>
            </a:r>
            <a:r>
              <a:rPr lang="ja-JP" altLang="en-US" sz="1500" dirty="0" smtClean="0">
                <a:effectLst>
                  <a:outerShdw blurRad="50800" dist="38100" dir="2700000">
                    <a:srgbClr val="000000">
                      <a:alpha val="43000"/>
                    </a:srgbClr>
                  </a:outerShdw>
                </a:effectLst>
              </a:rPr>
              <a:t>　　　</a:t>
            </a:r>
            <a:r>
              <a:rPr lang="en-US" altLang="en-US" sz="1500" dirty="0" smtClean="0">
                <a:solidFill>
                  <a:srgbClr val="1F497D"/>
                </a:solidFill>
                <a:effectLst>
                  <a:outerShdw blurRad="50800" dist="38100" dir="2700000">
                    <a:srgbClr val="000000">
                      <a:alpha val="43000"/>
                    </a:srgbClr>
                  </a:outerShdw>
                </a:effectLst>
              </a:rPr>
              <a:t>手嶋</a:t>
            </a:r>
            <a:r>
              <a:rPr lang="ja-JP" altLang="en-US" sz="1500" dirty="0" smtClean="0">
                <a:solidFill>
                  <a:srgbClr val="1F497D"/>
                </a:solidFill>
                <a:effectLst>
                  <a:outerShdw blurRad="50800" dist="38100" dir="2700000">
                    <a:srgbClr val="000000">
                      <a:alpha val="43000"/>
                    </a:srgbClr>
                  </a:outerShdw>
                </a:effectLst>
              </a:rPr>
              <a:t>（東京大）</a:t>
            </a:r>
            <a:endParaRPr lang="en-US" altLang="ja-JP" sz="1500" dirty="0" smtClean="0">
              <a:solidFill>
                <a:srgbClr val="1F497D"/>
              </a:solidFill>
              <a:effectLst>
                <a:outerShdw blurRad="50800" dist="38100" dir="2700000">
                  <a:srgbClr val="000000">
                    <a:alpha val="43000"/>
                  </a:srgbClr>
                </a:outerShdw>
              </a:effectLst>
            </a:endParaRPr>
          </a:p>
          <a:p>
            <a:r>
              <a:rPr lang="en-US" altLang="ja-JP" sz="1500" dirty="0" smtClean="0">
                <a:effectLst>
                  <a:outerShdw blurRad="50800" dist="38100" dir="2700000">
                    <a:srgbClr val="000000">
                      <a:alpha val="43000"/>
                    </a:srgbClr>
                  </a:outerShdw>
                </a:effectLst>
              </a:rPr>
              <a:t>CTA Japan Co-PI </a:t>
            </a:r>
            <a:r>
              <a:rPr lang="ja-JP" altLang="en-US" sz="1500" dirty="0" smtClean="0">
                <a:effectLst>
                  <a:outerShdw blurRad="50800" dist="38100" dir="2700000">
                    <a:srgbClr val="000000">
                      <a:alpha val="43000"/>
                    </a:srgbClr>
                  </a:outerShdw>
                </a:effectLst>
              </a:rPr>
              <a:t>　</a:t>
            </a:r>
            <a:r>
              <a:rPr lang="ja-JP" altLang="en-US" sz="1500" dirty="0" smtClean="0">
                <a:solidFill>
                  <a:srgbClr val="1F497D"/>
                </a:solidFill>
                <a:effectLst>
                  <a:outerShdw blurRad="50800" dist="38100" dir="2700000">
                    <a:srgbClr val="000000">
                      <a:alpha val="43000"/>
                    </a:srgbClr>
                  </a:outerShdw>
                </a:effectLst>
              </a:rPr>
              <a:t>窪（京都大）</a:t>
            </a:r>
            <a:endParaRPr lang="en-US" altLang="ja-JP" sz="1500" dirty="0" smtClean="0">
              <a:solidFill>
                <a:srgbClr val="1F497D"/>
              </a:solidFill>
              <a:effectLst>
                <a:outerShdw blurRad="50800" dist="38100" dir="2700000">
                  <a:srgbClr val="000000">
                    <a:alpha val="43000"/>
                  </a:srgbClr>
                </a:outerShdw>
              </a:effectLst>
            </a:endParaRPr>
          </a:p>
          <a:p>
            <a:r>
              <a:rPr lang="en-US" altLang="ja-JP" sz="1500" dirty="0" smtClean="0">
                <a:effectLst>
                  <a:outerShdw blurRad="50800" dist="38100" dir="2700000">
                    <a:srgbClr val="000000">
                      <a:alpha val="43000"/>
                    </a:srgbClr>
                  </a:outerShdw>
                </a:effectLst>
              </a:rPr>
              <a:t>CTA Japan Chair    </a:t>
            </a:r>
            <a:r>
              <a:rPr lang="ja-JP" altLang="en-US" sz="1500" dirty="0" smtClean="0">
                <a:solidFill>
                  <a:srgbClr val="1F497D"/>
                </a:solidFill>
                <a:effectLst>
                  <a:outerShdw blurRad="50800" dist="38100" dir="2700000">
                    <a:srgbClr val="000000">
                      <a:alpha val="43000"/>
                    </a:srgbClr>
                  </a:outerShdw>
                </a:effectLst>
              </a:rPr>
              <a:t>戸谷（京都大）</a:t>
            </a:r>
            <a:endParaRPr lang="en-US" altLang="ja-JP" sz="1500" dirty="0" smtClean="0">
              <a:solidFill>
                <a:srgbClr val="1F497D"/>
              </a:solidFill>
              <a:effectLst>
                <a:outerShdw blurRad="50800" dist="38100" dir="2700000">
                  <a:srgbClr val="000000">
                    <a:alpha val="43000"/>
                  </a:srgbClr>
                </a:outerShdw>
              </a:effectLst>
            </a:endParaRPr>
          </a:p>
          <a:p>
            <a:r>
              <a:rPr lang="en-US" altLang="ja-JP" sz="1500" dirty="0" smtClean="0">
                <a:effectLst>
                  <a:outerShdw blurRad="50800" dist="38100" dir="2700000">
                    <a:srgbClr val="000000">
                      <a:alpha val="43000"/>
                    </a:srgbClr>
                  </a:outerShdw>
                </a:effectLst>
              </a:rPr>
              <a:t>CTA Japan SBO      </a:t>
            </a:r>
            <a:r>
              <a:rPr lang="ja-JP" altLang="en-US" sz="1500" dirty="0" smtClean="0">
                <a:solidFill>
                  <a:srgbClr val="1F497D"/>
                </a:solidFill>
                <a:effectLst>
                  <a:outerShdw blurRad="50800" dist="38100" dir="2700000">
                    <a:srgbClr val="000000">
                      <a:alpha val="43000"/>
                    </a:srgbClr>
                  </a:outerShdw>
                </a:effectLst>
              </a:rPr>
              <a:t>吉田（茨城大）</a:t>
            </a:r>
            <a:endParaRPr lang="ja-JP" altLang="en-US" sz="1500" dirty="0"/>
          </a:p>
        </p:txBody>
      </p:sp>
      <p:sp>
        <p:nvSpPr>
          <p:cNvPr id="24" name="テキスト ボックス 23"/>
          <p:cNvSpPr txBox="1"/>
          <p:nvPr/>
        </p:nvSpPr>
        <p:spPr>
          <a:xfrm>
            <a:off x="6625239" y="4344939"/>
            <a:ext cx="2632771" cy="558376"/>
          </a:xfrm>
          <a:prstGeom prst="rect">
            <a:avLst/>
          </a:prstGeom>
          <a:solidFill>
            <a:srgbClr val="BFBFBF"/>
          </a:solidFill>
          <a:ln>
            <a:solidFill>
              <a:schemeClr val="tx1"/>
            </a:solidFill>
          </a:ln>
        </p:spPr>
        <p:txBody>
          <a:bodyPr wrap="square" lIns="95774" tIns="47888" rIns="95774" bIns="47888" rtlCol="0">
            <a:spAutoFit/>
          </a:bodyPr>
          <a:lstStyle/>
          <a:p>
            <a:r>
              <a:rPr lang="ja-JP" altLang="en-US" sz="1500" dirty="0" smtClean="0">
                <a:effectLst>
                  <a:outerShdw blurRad="50800" dist="38100" dir="2700000">
                    <a:srgbClr val="000000">
                      <a:alpha val="43000"/>
                    </a:srgbClr>
                  </a:outerShdw>
                </a:effectLst>
              </a:rPr>
              <a:t>アンプ、スロー制御</a:t>
            </a:r>
            <a:endParaRPr lang="en-US" altLang="ja-JP" sz="1500" dirty="0" smtClean="0">
              <a:solidFill>
                <a:srgbClr val="1F497D"/>
              </a:solidFill>
              <a:effectLst>
                <a:outerShdw blurRad="50800" dist="38100" dir="2700000">
                  <a:srgbClr val="000000">
                    <a:alpha val="43000"/>
                  </a:srgbClr>
                </a:outerShdw>
              </a:effectLst>
            </a:endParaRPr>
          </a:p>
          <a:p>
            <a:r>
              <a:rPr lang="ja-JP" altLang="en-US" sz="1500" dirty="0" smtClean="0"/>
              <a:t>東大、徳島、京大、茨城大、他</a:t>
            </a:r>
            <a:endParaRPr lang="ja-JP" altLang="en-US" sz="1500" dirty="0"/>
          </a:p>
        </p:txBody>
      </p:sp>
      <p:sp>
        <p:nvSpPr>
          <p:cNvPr id="26" name="テキスト ボックス 25"/>
          <p:cNvSpPr txBox="1"/>
          <p:nvPr/>
        </p:nvSpPr>
        <p:spPr>
          <a:xfrm>
            <a:off x="598603" y="4704836"/>
            <a:ext cx="2424001" cy="558376"/>
          </a:xfrm>
          <a:prstGeom prst="rect">
            <a:avLst/>
          </a:prstGeom>
          <a:solidFill>
            <a:srgbClr val="BFBFBF"/>
          </a:solidFill>
          <a:ln>
            <a:solidFill>
              <a:schemeClr val="tx1"/>
            </a:solidFill>
          </a:ln>
        </p:spPr>
        <p:txBody>
          <a:bodyPr wrap="square" lIns="95774" tIns="47888" rIns="95774" bIns="47888" rtlCol="0">
            <a:spAutoFit/>
          </a:bodyPr>
          <a:lstStyle/>
          <a:p>
            <a:r>
              <a:rPr lang="ja-JP" altLang="en-US" sz="1500" dirty="0" smtClean="0">
                <a:effectLst>
                  <a:outerShdw blurRad="50800" dist="38100" dir="2700000">
                    <a:srgbClr val="000000">
                      <a:alpha val="43000"/>
                    </a:srgbClr>
                  </a:outerShdw>
                </a:effectLst>
              </a:rPr>
              <a:t>較正</a:t>
            </a:r>
            <a:r>
              <a:rPr lang="en-US" altLang="ja-JP" sz="1500" dirty="0" smtClean="0">
                <a:effectLst>
                  <a:outerShdw blurRad="50800" dist="38100" dir="2700000">
                    <a:srgbClr val="000000">
                      <a:alpha val="43000"/>
                    </a:srgbClr>
                  </a:outerShdw>
                </a:effectLst>
              </a:rPr>
              <a:t> Dual Mirror Cam </a:t>
            </a:r>
            <a:endParaRPr lang="en-US" altLang="ja-JP" sz="1500" dirty="0" smtClean="0"/>
          </a:p>
          <a:p>
            <a:r>
              <a:rPr lang="ja-JP" altLang="en-US" sz="1500" dirty="0" smtClean="0">
                <a:solidFill>
                  <a:schemeClr val="tx2"/>
                </a:solidFill>
                <a:effectLst>
                  <a:outerShdw blurRad="50800" dist="38100" dir="2700000">
                    <a:srgbClr val="000000">
                      <a:alpha val="43000"/>
                    </a:srgbClr>
                  </a:outerShdw>
                </a:effectLst>
              </a:rPr>
              <a:t>責任者：田島（名古屋）</a:t>
            </a:r>
            <a:endParaRPr lang="en-US" altLang="ja-JP" sz="1500" dirty="0" smtClean="0">
              <a:solidFill>
                <a:schemeClr val="tx2"/>
              </a:solidFill>
              <a:effectLst>
                <a:outerShdw blurRad="50800" dist="38100" dir="2700000">
                  <a:srgbClr val="000000">
                    <a:alpha val="43000"/>
                  </a:srgbClr>
                </a:outerShdw>
              </a:effectLst>
            </a:endParaRPr>
          </a:p>
        </p:txBody>
      </p:sp>
      <p:sp>
        <p:nvSpPr>
          <p:cNvPr id="27" name="テキスト ボックス 26"/>
          <p:cNvSpPr txBox="1"/>
          <p:nvPr/>
        </p:nvSpPr>
        <p:spPr>
          <a:xfrm>
            <a:off x="4079003" y="5995896"/>
            <a:ext cx="1428951" cy="808073"/>
          </a:xfrm>
          <a:prstGeom prst="rect">
            <a:avLst/>
          </a:prstGeom>
          <a:noFill/>
          <a:ln>
            <a:solidFill>
              <a:schemeClr val="accent1"/>
            </a:solidFill>
          </a:ln>
        </p:spPr>
        <p:txBody>
          <a:bodyPr wrap="none" lIns="83976" tIns="41989" rIns="83976" bIns="41989" rtlCol="0">
            <a:spAutoFit/>
          </a:bodyPr>
          <a:lstStyle/>
          <a:p>
            <a:r>
              <a:rPr lang="ja-JP" altLang="en-US" sz="1500" dirty="0" smtClean="0"/>
              <a:t>望遠鏡構造</a:t>
            </a:r>
            <a:endParaRPr lang="en-US" altLang="ja-JP" sz="1500" dirty="0" smtClean="0"/>
          </a:p>
          <a:p>
            <a:r>
              <a:rPr lang="ja-JP" altLang="en-US" sz="1500" dirty="0" smtClean="0"/>
              <a:t>ドイツミュンヘン</a:t>
            </a:r>
            <a:endParaRPr lang="en-US" altLang="ja-JP" sz="1500" dirty="0" smtClean="0"/>
          </a:p>
          <a:p>
            <a:r>
              <a:rPr lang="en-US" altLang="ja-JP" sz="1500" dirty="0" smtClean="0"/>
              <a:t>MPI</a:t>
            </a:r>
            <a:endParaRPr lang="ja-JP" altLang="en-US" sz="1500" dirty="0"/>
          </a:p>
        </p:txBody>
      </p:sp>
      <p:sp>
        <p:nvSpPr>
          <p:cNvPr id="28" name="テキスト ボックス 27"/>
          <p:cNvSpPr txBox="1"/>
          <p:nvPr/>
        </p:nvSpPr>
        <p:spPr>
          <a:xfrm>
            <a:off x="2222243" y="6008597"/>
            <a:ext cx="1759771" cy="808073"/>
          </a:xfrm>
          <a:prstGeom prst="rect">
            <a:avLst/>
          </a:prstGeom>
          <a:noFill/>
          <a:ln>
            <a:solidFill>
              <a:schemeClr val="accent1"/>
            </a:solidFill>
          </a:ln>
        </p:spPr>
        <p:txBody>
          <a:bodyPr wrap="none" lIns="83976" tIns="41989" rIns="83976" bIns="41989" rtlCol="0">
            <a:spAutoFit/>
          </a:bodyPr>
          <a:lstStyle/>
          <a:p>
            <a:r>
              <a:rPr lang="ja-JP" altLang="en-US" sz="1500" dirty="0" smtClean="0"/>
              <a:t>望遠鏡ドライブ</a:t>
            </a:r>
            <a:endParaRPr lang="en-US" altLang="ja-JP" sz="1500" dirty="0" smtClean="0"/>
          </a:p>
          <a:p>
            <a:r>
              <a:rPr lang="ja-JP" altLang="en-US" sz="1500" dirty="0" smtClean="0"/>
              <a:t>スペインバルセロナ</a:t>
            </a:r>
            <a:endParaRPr lang="en-US" altLang="ja-JP" sz="1500" dirty="0" smtClean="0"/>
          </a:p>
          <a:p>
            <a:r>
              <a:rPr lang="en-US" altLang="ja-JP" sz="1500" dirty="0" smtClean="0"/>
              <a:t> IFAE</a:t>
            </a:r>
            <a:endParaRPr lang="ja-JP" altLang="en-US" sz="1500" dirty="0"/>
          </a:p>
        </p:txBody>
      </p:sp>
      <p:sp>
        <p:nvSpPr>
          <p:cNvPr id="30" name="テキスト ボックス 29"/>
          <p:cNvSpPr txBox="1"/>
          <p:nvPr/>
        </p:nvSpPr>
        <p:spPr>
          <a:xfrm>
            <a:off x="5587301" y="5994713"/>
            <a:ext cx="1695651" cy="808073"/>
          </a:xfrm>
          <a:prstGeom prst="rect">
            <a:avLst/>
          </a:prstGeom>
          <a:noFill/>
          <a:ln>
            <a:solidFill>
              <a:schemeClr val="accent1"/>
            </a:solidFill>
          </a:ln>
        </p:spPr>
        <p:txBody>
          <a:bodyPr wrap="none" lIns="83976" tIns="41989" rIns="83976" bIns="41989" rtlCol="0">
            <a:spAutoFit/>
          </a:bodyPr>
          <a:lstStyle/>
          <a:p>
            <a:r>
              <a:rPr lang="ja-JP" altLang="en-US" sz="1500" dirty="0" smtClean="0"/>
              <a:t>カメラサポート構造</a:t>
            </a:r>
            <a:endParaRPr lang="en-US" altLang="ja-JP" sz="1500" dirty="0" smtClean="0"/>
          </a:p>
          <a:p>
            <a:r>
              <a:rPr lang="ja-JP" altLang="en-US" sz="1500" dirty="0" smtClean="0"/>
              <a:t>フランスアネシー</a:t>
            </a:r>
            <a:endParaRPr lang="en-US" altLang="ja-JP" sz="1500" dirty="0" smtClean="0"/>
          </a:p>
          <a:p>
            <a:r>
              <a:rPr lang="en-US" altLang="ja-JP" sz="1500" dirty="0" smtClean="0"/>
              <a:t>LAPP</a:t>
            </a:r>
            <a:endParaRPr lang="ja-JP" altLang="en-US" sz="15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1F497D"/>
          </a:solidFill>
          <a:effectLst>
            <a:outerShdw blurRad="50800" dist="38100" dir="2700000">
              <a:srgbClr val="000000">
                <a:alpha val="43000"/>
              </a:srgbClr>
            </a:outerShdw>
          </a:effectLst>
        </p:spPr>
        <p:txBody>
          <a:bodyPr>
            <a:normAutofit/>
          </a:bodyPr>
          <a:lstStyle/>
          <a:p>
            <a:r>
              <a:rPr lang="en-US" altLang="ja-JP" dirty="0" err="1" smtClean="0">
                <a:solidFill>
                  <a:srgbClr val="FFFFFF"/>
                </a:solidFill>
              </a:rPr>
              <a:t>http://www.cta-observatory.jp</a:t>
            </a:r>
            <a:endParaRPr lang="ja-JP" altLang="en-US" dirty="0">
              <a:solidFill>
                <a:srgbClr val="FFFFFF"/>
              </a:solidFill>
            </a:endParaRPr>
          </a:p>
        </p:txBody>
      </p:sp>
      <p:pic>
        <p:nvPicPr>
          <p:cNvPr id="4" name="図 3"/>
          <p:cNvPicPr>
            <a:picLocks noChangeAspect="1"/>
          </p:cNvPicPr>
          <p:nvPr/>
        </p:nvPicPr>
        <p:blipFill>
          <a:blip r:embed="rId2"/>
          <a:stretch>
            <a:fillRect/>
          </a:stretch>
        </p:blipFill>
        <p:spPr>
          <a:xfrm>
            <a:off x="228602" y="2235200"/>
            <a:ext cx="4664168" cy="4127624"/>
          </a:xfrm>
          <a:prstGeom prst="rect">
            <a:avLst/>
          </a:prstGeom>
        </p:spPr>
      </p:pic>
      <p:pic>
        <p:nvPicPr>
          <p:cNvPr id="5" name="図 4"/>
          <p:cNvPicPr>
            <a:picLocks noChangeAspect="1"/>
          </p:cNvPicPr>
          <p:nvPr/>
        </p:nvPicPr>
        <p:blipFill>
          <a:blip r:embed="rId3"/>
          <a:stretch>
            <a:fillRect/>
          </a:stretch>
        </p:blipFill>
        <p:spPr>
          <a:xfrm>
            <a:off x="5106177" y="2235200"/>
            <a:ext cx="4664168" cy="4127624"/>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40"/>
            <a:ext cx="8915400" cy="881060"/>
          </a:xfrm>
          <a:solidFill>
            <a:srgbClr val="1F497D"/>
          </a:solidFill>
          <a:effectLst>
            <a:outerShdw blurRad="50800" dist="38100" dir="2700000">
              <a:srgbClr val="000000">
                <a:alpha val="43000"/>
              </a:srgbClr>
            </a:outerShdw>
          </a:effectLst>
        </p:spPr>
        <p:txBody>
          <a:bodyPr>
            <a:normAutofit/>
          </a:bodyPr>
          <a:lstStyle/>
          <a:p>
            <a:r>
              <a:rPr lang="ja-JP" altLang="en-US" dirty="0" smtClean="0">
                <a:solidFill>
                  <a:srgbClr val="FFFFFF"/>
                </a:solidFill>
              </a:rPr>
              <a:t>タイムスケジュール、予算</a:t>
            </a:r>
            <a:endParaRPr lang="ja-JP" altLang="en-US" dirty="0">
              <a:solidFill>
                <a:srgbClr val="FFFFFF"/>
              </a:solidFill>
            </a:endParaRPr>
          </a:p>
        </p:txBody>
      </p:sp>
      <p:sp>
        <p:nvSpPr>
          <p:cNvPr id="3" name="コンテンツ プレースホルダ 2"/>
          <p:cNvSpPr>
            <a:spLocks noGrp="1"/>
          </p:cNvSpPr>
          <p:nvPr>
            <p:ph idx="1"/>
          </p:nvPr>
        </p:nvSpPr>
        <p:spPr>
          <a:xfrm>
            <a:off x="495300" y="1371608"/>
            <a:ext cx="5194300" cy="1828797"/>
          </a:xfrm>
        </p:spPr>
        <p:txBody>
          <a:bodyPr>
            <a:normAutofit fontScale="55000" lnSpcReduction="20000"/>
          </a:bodyPr>
          <a:lstStyle/>
          <a:p>
            <a:pPr>
              <a:buClr>
                <a:schemeClr val="tx2"/>
              </a:buClr>
            </a:pPr>
            <a:r>
              <a:rPr lang="ja-JP" altLang="en-US" dirty="0" smtClean="0"/>
              <a:t>デザインスタディー</a:t>
            </a:r>
            <a:r>
              <a:rPr lang="en-US" altLang="ja-JP" dirty="0" smtClean="0"/>
              <a:t> 		2007 – 2010</a:t>
            </a:r>
            <a:r>
              <a:rPr lang="ja-JP" altLang="en-US" dirty="0" smtClean="0"/>
              <a:t>（完了）</a:t>
            </a:r>
            <a:endParaRPr lang="en-US" altLang="ja-JP" dirty="0" smtClean="0"/>
          </a:p>
          <a:p>
            <a:pPr>
              <a:buClr>
                <a:schemeClr val="tx2"/>
              </a:buClr>
            </a:pPr>
            <a:r>
              <a:rPr lang="ja-JP" altLang="en-US" dirty="0" smtClean="0">
                <a:effectLst>
                  <a:outerShdw blurRad="50800" dist="38100" dir="2700000">
                    <a:srgbClr val="000000">
                      <a:alpha val="43000"/>
                    </a:srgbClr>
                  </a:outerShdw>
                </a:effectLst>
              </a:rPr>
              <a:t>準備研究段階</a:t>
            </a:r>
            <a:r>
              <a:rPr lang="en-US" altLang="ja-JP" dirty="0" smtClean="0">
                <a:effectLst>
                  <a:outerShdw blurRad="50800" dist="38100" dir="2700000">
                    <a:srgbClr val="000000">
                      <a:alpha val="43000"/>
                    </a:srgbClr>
                  </a:outerShdw>
                </a:effectLst>
              </a:rPr>
              <a:t>			2010 – 2014</a:t>
            </a:r>
            <a:r>
              <a:rPr lang="ja-JP" altLang="en-US" dirty="0" smtClean="0">
                <a:effectLst>
                  <a:outerShdw blurRad="50800" dist="38100" dir="2700000">
                    <a:srgbClr val="000000">
                      <a:alpha val="43000"/>
                    </a:srgbClr>
                  </a:outerShdw>
                </a:effectLst>
              </a:rPr>
              <a:t>（進行中）</a:t>
            </a:r>
            <a:endParaRPr lang="en-US" altLang="ja-JP" dirty="0" smtClean="0">
              <a:effectLst>
                <a:outerShdw blurRad="50800" dist="38100" dir="2700000">
                  <a:srgbClr val="000000">
                    <a:alpha val="43000"/>
                  </a:srgbClr>
                </a:outerShdw>
              </a:effectLst>
            </a:endParaRPr>
          </a:p>
          <a:p>
            <a:pPr>
              <a:buClr>
                <a:schemeClr val="tx2"/>
              </a:buClr>
            </a:pPr>
            <a:r>
              <a:rPr lang="ja-JP" altLang="en-US" dirty="0" smtClean="0"/>
              <a:t>建設</a:t>
            </a:r>
            <a:r>
              <a:rPr lang="en-US" altLang="ja-JP" dirty="0" smtClean="0"/>
              <a:t>					2015 − 2020</a:t>
            </a:r>
          </a:p>
          <a:p>
            <a:pPr>
              <a:buClr>
                <a:schemeClr val="tx2"/>
              </a:buClr>
            </a:pPr>
            <a:endParaRPr lang="en-US" altLang="ja-JP" dirty="0" smtClean="0"/>
          </a:p>
          <a:p>
            <a:pPr>
              <a:buClr>
                <a:schemeClr val="tx2"/>
              </a:buClr>
            </a:pPr>
            <a:r>
              <a:rPr lang="ja-JP" altLang="en-US" dirty="0" smtClean="0"/>
              <a:t>部分的稼働</a:t>
            </a:r>
            <a:r>
              <a:rPr lang="en-US" altLang="ja-JP" dirty="0" smtClean="0"/>
              <a:t>			2017 –</a:t>
            </a:r>
          </a:p>
          <a:p>
            <a:pPr>
              <a:buClr>
                <a:schemeClr val="tx2"/>
              </a:buClr>
            </a:pPr>
            <a:r>
              <a:rPr lang="ja-JP" altLang="en-US" dirty="0" smtClean="0"/>
              <a:t>フル稼働</a:t>
            </a:r>
            <a:r>
              <a:rPr lang="en-US" altLang="ja-JP" dirty="0" smtClean="0"/>
              <a:t>				2020 − 2040</a:t>
            </a:r>
          </a:p>
        </p:txBody>
      </p:sp>
      <p:sp>
        <p:nvSpPr>
          <p:cNvPr id="4" name="コンテンツ プレースホルダ 2"/>
          <p:cNvSpPr txBox="1">
            <a:spLocks/>
          </p:cNvSpPr>
          <p:nvPr/>
        </p:nvSpPr>
        <p:spPr>
          <a:xfrm>
            <a:off x="495300" y="5143500"/>
            <a:ext cx="8915400" cy="1638300"/>
          </a:xfrm>
          <a:prstGeom prst="rect">
            <a:avLst/>
          </a:prstGeom>
        </p:spPr>
        <p:txBody>
          <a:bodyPr vert="horz" lIns="91422" tIns="45712" rIns="91422" bIns="45712" rtlCol="0">
            <a:normAutofit fontScale="55000" lnSpcReduction="20000"/>
          </a:bodyPr>
          <a:lstStyle/>
          <a:p>
            <a:pPr marL="342830" indent="-342830">
              <a:spcBef>
                <a:spcPct val="20000"/>
              </a:spcBef>
              <a:buClr>
                <a:schemeClr val="tx2"/>
              </a:buClr>
              <a:defRPr/>
            </a:pPr>
            <a:endParaRPr lang="en-US" altLang="ja-JP" sz="3200" dirty="0" smtClean="0"/>
          </a:p>
          <a:p>
            <a:pPr marL="342830" indent="-342830">
              <a:spcBef>
                <a:spcPct val="20000"/>
              </a:spcBef>
              <a:buClr>
                <a:schemeClr val="tx2"/>
              </a:buClr>
              <a:buFont typeface="Arial"/>
              <a:buChar char="•"/>
              <a:defRPr/>
            </a:pPr>
            <a:r>
              <a:rPr lang="ja-JP" altLang="en-US" sz="3200" dirty="0" smtClean="0"/>
              <a:t>総予算</a:t>
            </a:r>
            <a:r>
              <a:rPr lang="en-US" altLang="ja-JP" sz="3200" dirty="0" smtClean="0"/>
              <a:t> (</a:t>
            </a:r>
            <a:r>
              <a:rPr lang="ja-JP" altLang="en-US" sz="3200" dirty="0" smtClean="0"/>
              <a:t>計算</a:t>
            </a:r>
            <a:r>
              <a:rPr lang="en-US" altLang="ja-JP" sz="3200" dirty="0" smtClean="0"/>
              <a:t>2010</a:t>
            </a:r>
            <a:r>
              <a:rPr lang="ja-JP" altLang="en-US" sz="3200" dirty="0" smtClean="0"/>
              <a:t>年</a:t>
            </a:r>
            <a:r>
              <a:rPr lang="en-US" altLang="ja-JP" sz="3200" dirty="0" smtClean="0"/>
              <a:t>): 190MEuro 〜 200 </a:t>
            </a:r>
            <a:r>
              <a:rPr lang="ja-JP" altLang="en-US" sz="3200" dirty="0" smtClean="0"/>
              <a:t>億円</a:t>
            </a:r>
            <a:endParaRPr lang="en-US" altLang="ja-JP" sz="3200" dirty="0" smtClean="0"/>
          </a:p>
          <a:p>
            <a:pPr marL="742798" lvl="1" indent="-285692">
              <a:spcBef>
                <a:spcPct val="20000"/>
              </a:spcBef>
              <a:buClr>
                <a:schemeClr val="tx2"/>
              </a:buClr>
              <a:buFont typeface="Arial"/>
              <a:buChar char="–"/>
              <a:defRPr/>
            </a:pPr>
            <a:r>
              <a:rPr lang="ja-JP" altLang="en-US" sz="2800" dirty="0" smtClean="0"/>
              <a:t>準備研究予算</a:t>
            </a:r>
            <a:r>
              <a:rPr lang="en-US" altLang="ja-JP" sz="2800" dirty="0" smtClean="0"/>
              <a:t> 〜20MEuro</a:t>
            </a:r>
          </a:p>
          <a:p>
            <a:pPr marL="742798" lvl="1" indent="-285692">
              <a:spcBef>
                <a:spcPct val="20000"/>
              </a:spcBef>
              <a:buClr>
                <a:schemeClr val="tx2"/>
              </a:buClr>
              <a:buFont typeface="Arial"/>
              <a:buChar char="–"/>
              <a:defRPr/>
            </a:pPr>
            <a:endParaRPr lang="en-US" altLang="ja-JP" sz="2800" dirty="0" smtClean="0"/>
          </a:p>
          <a:p>
            <a:pPr marL="342830" indent="-342830">
              <a:spcBef>
                <a:spcPct val="20000"/>
              </a:spcBef>
              <a:buClr>
                <a:schemeClr val="tx2"/>
              </a:buClr>
              <a:buFont typeface="Arial"/>
              <a:buChar char="•"/>
              <a:defRPr/>
            </a:pPr>
            <a:r>
              <a:rPr lang="ja-JP" altLang="en-US" sz="3200" dirty="0" smtClean="0">
                <a:effectLst>
                  <a:outerShdw blurRad="50800" dist="38100" dir="2700000">
                    <a:srgbClr val="000000">
                      <a:alpha val="43000"/>
                    </a:srgbClr>
                  </a:outerShdw>
                </a:effectLst>
              </a:rPr>
              <a:t>日本の貢献</a:t>
            </a:r>
            <a:r>
              <a:rPr lang="en-US" altLang="ja-JP" sz="3200" dirty="0" smtClean="0">
                <a:effectLst>
                  <a:outerShdw blurRad="50800" dist="38100" dir="2700000">
                    <a:srgbClr val="000000">
                      <a:alpha val="43000"/>
                    </a:srgbClr>
                  </a:outerShdw>
                </a:effectLst>
              </a:rPr>
              <a:t> </a:t>
            </a:r>
            <a:r>
              <a:rPr lang="ja-JP" altLang="en-US" sz="3200" dirty="0" smtClean="0">
                <a:effectLst>
                  <a:outerShdw blurRad="50800" dist="38100" dir="2700000">
                    <a:srgbClr val="000000">
                      <a:alpha val="43000"/>
                    </a:srgbClr>
                  </a:outerShdw>
                </a:effectLst>
              </a:rPr>
              <a:t>全体の</a:t>
            </a:r>
            <a:r>
              <a:rPr lang="en-US" altLang="ja-JP" sz="3200" dirty="0" smtClean="0">
                <a:effectLst>
                  <a:outerShdw blurRad="50800" dist="38100" dir="2700000">
                    <a:srgbClr val="000000">
                      <a:alpha val="43000"/>
                    </a:srgbClr>
                  </a:outerShdw>
                </a:effectLst>
              </a:rPr>
              <a:t> 20% </a:t>
            </a:r>
            <a:r>
              <a:rPr lang="ja-JP" altLang="en-US" sz="3200" dirty="0" smtClean="0">
                <a:effectLst>
                  <a:outerShdw blurRad="50800" dist="38100" dir="2700000">
                    <a:srgbClr val="000000">
                      <a:alpha val="43000"/>
                    </a:srgbClr>
                  </a:outerShdw>
                </a:effectLst>
              </a:rPr>
              <a:t>を目指す</a:t>
            </a:r>
            <a:r>
              <a:rPr lang="en-US" altLang="ja-JP" sz="3200" dirty="0" smtClean="0">
                <a:effectLst>
                  <a:outerShdw blurRad="50800" dist="38100" dir="2700000">
                    <a:srgbClr val="000000">
                      <a:alpha val="43000"/>
                    </a:srgbClr>
                  </a:outerShdw>
                </a:effectLst>
              </a:rPr>
              <a:t>(40</a:t>
            </a:r>
            <a:r>
              <a:rPr lang="ja-JP" altLang="en-US" sz="3200" dirty="0" smtClean="0">
                <a:effectLst>
                  <a:outerShdw blurRad="50800" dist="38100" dir="2700000">
                    <a:srgbClr val="000000">
                      <a:alpha val="43000"/>
                    </a:srgbClr>
                  </a:outerShdw>
                </a:effectLst>
              </a:rPr>
              <a:t>億円</a:t>
            </a:r>
            <a:r>
              <a:rPr lang="en-US" altLang="ja-JP" sz="3200" dirty="0" smtClean="0">
                <a:effectLst>
                  <a:outerShdw blurRad="50800" dist="38100" dir="2700000">
                    <a:srgbClr val="000000">
                      <a:alpha val="43000"/>
                    </a:srgbClr>
                  </a:outerShdw>
                </a:effectLst>
              </a:rPr>
              <a:t>)</a:t>
            </a:r>
          </a:p>
          <a:p>
            <a:pPr marL="742798" lvl="1" indent="-285692">
              <a:spcBef>
                <a:spcPct val="20000"/>
              </a:spcBef>
              <a:buClr>
                <a:schemeClr val="tx2"/>
              </a:buClr>
              <a:buFont typeface="Arial"/>
              <a:buChar char="–"/>
              <a:defRPr/>
            </a:pPr>
            <a:r>
              <a:rPr lang="ja-JP" altLang="en-US" sz="2800" dirty="0" smtClean="0">
                <a:effectLst>
                  <a:outerShdw blurRad="50800" dist="38100" dir="2700000">
                    <a:srgbClr val="000000">
                      <a:alpha val="43000"/>
                    </a:srgbClr>
                  </a:outerShdw>
                </a:effectLst>
              </a:rPr>
              <a:t>準備研究予算</a:t>
            </a:r>
            <a:r>
              <a:rPr lang="en-US" altLang="ja-JP" sz="2800" dirty="0" smtClean="0">
                <a:effectLst>
                  <a:outerShdw blurRad="50800" dist="38100" dir="2700000">
                    <a:srgbClr val="000000">
                      <a:alpha val="43000"/>
                    </a:srgbClr>
                  </a:outerShdw>
                </a:effectLst>
              </a:rPr>
              <a:t> 〜</a:t>
            </a:r>
            <a:r>
              <a:rPr lang="ja-JP" altLang="en-US" sz="2800" dirty="0" smtClean="0">
                <a:effectLst>
                  <a:outerShdw blurRad="50800" dist="38100" dir="2700000">
                    <a:srgbClr val="000000">
                      <a:alpha val="43000"/>
                    </a:srgbClr>
                  </a:outerShdw>
                </a:effectLst>
              </a:rPr>
              <a:t>５億円</a:t>
            </a:r>
            <a:endParaRPr lang="ja-JP" altLang="en-US" sz="2800" dirty="0">
              <a:effectLst>
                <a:outerShdw blurRad="50800" dist="38100" dir="2700000">
                  <a:srgbClr val="000000">
                    <a:alpha val="43000"/>
                  </a:srgbClr>
                </a:outerShdw>
              </a:effectLst>
            </a:endParaRPr>
          </a:p>
        </p:txBody>
      </p:sp>
      <p:grpSp>
        <p:nvGrpSpPr>
          <p:cNvPr id="18" name="図形グループ 17"/>
          <p:cNvGrpSpPr/>
          <p:nvPr/>
        </p:nvGrpSpPr>
        <p:grpSpPr>
          <a:xfrm>
            <a:off x="6210304" y="1574800"/>
            <a:ext cx="3461687" cy="4210613"/>
            <a:chOff x="6362699" y="2197100"/>
            <a:chExt cx="3461687" cy="4210612"/>
          </a:xfrm>
        </p:grpSpPr>
        <p:pic>
          <p:nvPicPr>
            <p:cNvPr id="10" name="図 9"/>
            <p:cNvPicPr>
              <a:picLocks noChangeAspect="1"/>
            </p:cNvPicPr>
            <p:nvPr/>
          </p:nvPicPr>
          <p:blipFill>
            <a:blip r:embed="rId2"/>
            <a:srcRect r="873"/>
            <a:stretch>
              <a:fillRect/>
            </a:stretch>
          </p:blipFill>
          <p:spPr>
            <a:xfrm>
              <a:off x="6362699" y="2819403"/>
              <a:ext cx="1407319" cy="2007174"/>
            </a:xfrm>
            <a:prstGeom prst="rect">
              <a:avLst/>
            </a:prstGeom>
            <a:effectLst>
              <a:outerShdw blurRad="50800" dist="88900" dir="2700000" algn="tl" rotWithShape="0">
                <a:srgbClr val="000000">
                  <a:alpha val="43000"/>
                </a:srgbClr>
              </a:outerShdw>
            </a:effectLst>
          </p:spPr>
        </p:pic>
        <p:pic>
          <p:nvPicPr>
            <p:cNvPr id="11" name="図 10"/>
            <p:cNvPicPr>
              <a:picLocks noChangeAspect="1"/>
            </p:cNvPicPr>
            <p:nvPr/>
          </p:nvPicPr>
          <p:blipFill>
            <a:blip r:embed="rId3"/>
            <a:stretch>
              <a:fillRect/>
            </a:stretch>
          </p:blipFill>
          <p:spPr>
            <a:xfrm>
              <a:off x="8132244" y="2806703"/>
              <a:ext cx="1420868" cy="2007174"/>
            </a:xfrm>
            <a:prstGeom prst="rect">
              <a:avLst/>
            </a:prstGeom>
            <a:effectLst>
              <a:outerShdw blurRad="50800" dist="76200" dir="2700000" algn="tl" rotWithShape="0">
                <a:srgbClr val="000000">
                  <a:alpha val="43000"/>
                </a:srgbClr>
              </a:outerShdw>
            </a:effectLst>
          </p:spPr>
        </p:pic>
        <p:sp>
          <p:nvSpPr>
            <p:cNvPr id="12" name="テキスト ボックス 11"/>
            <p:cNvSpPr txBox="1"/>
            <p:nvPr/>
          </p:nvSpPr>
          <p:spPr>
            <a:xfrm>
              <a:off x="6388099" y="4953000"/>
              <a:ext cx="1498314" cy="369332"/>
            </a:xfrm>
            <a:prstGeom prst="rect">
              <a:avLst/>
            </a:prstGeom>
            <a:noFill/>
          </p:spPr>
          <p:txBody>
            <a:bodyPr wrap="none" rtlCol="0">
              <a:spAutoFit/>
            </a:bodyPr>
            <a:lstStyle/>
            <a:p>
              <a:r>
                <a:rPr kumimoji="1" lang="en-US" altLang="ja-JP" dirty="0" smtClean="0"/>
                <a:t>LOI CTA-Japan</a:t>
              </a:r>
              <a:endParaRPr kumimoji="1" lang="ja-JP" altLang="en-US" dirty="0"/>
            </a:p>
          </p:txBody>
        </p:sp>
        <p:sp>
          <p:nvSpPr>
            <p:cNvPr id="13" name="テキスト ボックス 12"/>
            <p:cNvSpPr txBox="1"/>
            <p:nvPr/>
          </p:nvSpPr>
          <p:spPr>
            <a:xfrm>
              <a:off x="8094144" y="4966732"/>
              <a:ext cx="1730242" cy="641912"/>
            </a:xfrm>
            <a:prstGeom prst="rect">
              <a:avLst/>
            </a:prstGeom>
            <a:noFill/>
          </p:spPr>
          <p:txBody>
            <a:bodyPr wrap="none" rtlCol="0">
              <a:spAutoFit/>
            </a:bodyPr>
            <a:lstStyle/>
            <a:p>
              <a:r>
                <a:rPr kumimoji="1" lang="en-US" altLang="ja-JP" dirty="0" smtClean="0"/>
                <a:t>Design Concept</a:t>
              </a:r>
            </a:p>
            <a:p>
              <a:r>
                <a:rPr lang="en-US" altLang="ja-JP" dirty="0" smtClean="0"/>
                <a:t>CTA-Consortium</a:t>
              </a:r>
              <a:endParaRPr kumimoji="1" lang="ja-JP" altLang="en-US" dirty="0"/>
            </a:p>
          </p:txBody>
        </p:sp>
        <p:sp>
          <p:nvSpPr>
            <p:cNvPr id="14" name="テキスト ボックス 13"/>
            <p:cNvSpPr txBox="1"/>
            <p:nvPr/>
          </p:nvSpPr>
          <p:spPr>
            <a:xfrm>
              <a:off x="6476999" y="5765800"/>
              <a:ext cx="3213712" cy="641912"/>
            </a:xfrm>
            <a:prstGeom prst="rect">
              <a:avLst/>
            </a:prstGeom>
            <a:noFill/>
          </p:spPr>
          <p:txBody>
            <a:bodyPr wrap="none" rtlCol="0">
              <a:spAutoFit/>
            </a:bodyPr>
            <a:lstStyle/>
            <a:p>
              <a:r>
                <a:rPr kumimoji="1" lang="en-US" altLang="ja-JP" dirty="0" smtClean="0"/>
                <a:t>CTA-Japan web site </a:t>
              </a:r>
              <a:r>
                <a:rPr kumimoji="1" lang="ja-JP" altLang="en-US" dirty="0" smtClean="0"/>
                <a:t>より入手可</a:t>
              </a:r>
              <a:endParaRPr kumimoji="1" lang="en-US" altLang="ja-JP" dirty="0" smtClean="0"/>
            </a:p>
            <a:p>
              <a:r>
                <a:rPr kumimoji="1" lang="en-US" altLang="ja-JP" dirty="0" err="1" smtClean="0"/>
                <a:t>http://www.cta-observatory.jp</a:t>
              </a:r>
              <a:r>
                <a:rPr kumimoji="1" lang="en-US" altLang="ja-JP" dirty="0" smtClean="0"/>
                <a:t>/</a:t>
              </a:r>
              <a:endParaRPr kumimoji="1" lang="ja-JP" altLang="en-US" dirty="0"/>
            </a:p>
          </p:txBody>
        </p:sp>
        <p:sp>
          <p:nvSpPr>
            <p:cNvPr id="17" name="テキスト ボックス 16"/>
            <p:cNvSpPr txBox="1"/>
            <p:nvPr/>
          </p:nvSpPr>
          <p:spPr>
            <a:xfrm>
              <a:off x="6502399" y="2197100"/>
              <a:ext cx="2698575" cy="369332"/>
            </a:xfrm>
            <a:prstGeom prst="rect">
              <a:avLst/>
            </a:prstGeom>
            <a:noFill/>
          </p:spPr>
          <p:txBody>
            <a:bodyPr wrap="none" rtlCol="0">
              <a:spAutoFit/>
            </a:bodyPr>
            <a:lstStyle/>
            <a:p>
              <a:r>
                <a:rPr kumimoji="1" lang="ja-JP" altLang="en-US" dirty="0" smtClean="0"/>
                <a:t>デザインスタディーの成果</a:t>
              </a:r>
              <a:endParaRPr kumimoji="1" lang="ja-JP" altLang="en-US" dirty="0"/>
            </a:p>
          </p:txBody>
        </p:sp>
      </p:grpSp>
      <p:grpSp>
        <p:nvGrpSpPr>
          <p:cNvPr id="20" name="図形グループ 19"/>
          <p:cNvGrpSpPr/>
          <p:nvPr/>
        </p:nvGrpSpPr>
        <p:grpSpPr>
          <a:xfrm>
            <a:off x="449269" y="3200404"/>
            <a:ext cx="5224738" cy="1933377"/>
            <a:chOff x="500069" y="3378200"/>
            <a:chExt cx="5224738" cy="1933377"/>
          </a:xfrm>
        </p:grpSpPr>
        <p:grpSp>
          <p:nvGrpSpPr>
            <p:cNvPr id="9" name="図形グループ 8"/>
            <p:cNvGrpSpPr/>
            <p:nvPr/>
          </p:nvGrpSpPr>
          <p:grpSpPr>
            <a:xfrm>
              <a:off x="500069" y="3378200"/>
              <a:ext cx="5176831" cy="1641512"/>
              <a:chOff x="182568" y="2230474"/>
              <a:chExt cx="9470265" cy="2928938"/>
            </a:xfrm>
          </p:grpSpPr>
          <p:pic>
            <p:nvPicPr>
              <p:cNvPr id="5" name="Picture 2"/>
              <p:cNvPicPr>
                <a:picLocks noChangeAspect="1" noChangeArrowheads="1"/>
              </p:cNvPicPr>
              <p:nvPr/>
            </p:nvPicPr>
            <p:blipFill>
              <a:blip r:embed="rId4"/>
              <a:srcRect/>
              <a:stretch>
                <a:fillRect/>
              </a:stretch>
            </p:blipFill>
            <p:spPr bwMode="auto">
              <a:xfrm>
                <a:off x="2609588" y="2230475"/>
                <a:ext cx="2361275" cy="2928937"/>
              </a:xfrm>
              <a:prstGeom prst="rect">
                <a:avLst/>
              </a:prstGeom>
              <a:noFill/>
              <a:ln w="9525">
                <a:noFill/>
                <a:miter lim="800000"/>
                <a:headEnd/>
                <a:tailEnd/>
              </a:ln>
              <a:effectLst>
                <a:outerShdw blurRad="50800" dist="76200" dir="2700000">
                  <a:srgbClr val="000000">
                    <a:alpha val="43000"/>
                  </a:srgbClr>
                </a:outerShdw>
              </a:effectLst>
            </p:spPr>
          </p:pic>
          <p:pic>
            <p:nvPicPr>
              <p:cNvPr id="6" name="Picture 3"/>
              <p:cNvPicPr>
                <a:picLocks noChangeAspect="1" noChangeArrowheads="1"/>
              </p:cNvPicPr>
              <p:nvPr/>
            </p:nvPicPr>
            <p:blipFill>
              <a:blip r:embed="rId5"/>
              <a:srcRect/>
              <a:stretch>
                <a:fillRect/>
              </a:stretch>
            </p:blipFill>
            <p:spPr bwMode="auto">
              <a:xfrm>
                <a:off x="182568" y="2230475"/>
                <a:ext cx="2234010" cy="2928937"/>
              </a:xfrm>
              <a:prstGeom prst="rect">
                <a:avLst/>
              </a:prstGeom>
              <a:noFill/>
              <a:ln w="9525">
                <a:noFill/>
                <a:miter lim="800000"/>
                <a:headEnd/>
                <a:tailEnd/>
              </a:ln>
              <a:effectLst>
                <a:outerShdw blurRad="50800" dist="76200" dir="2700000">
                  <a:srgbClr val="000000">
                    <a:alpha val="43000"/>
                  </a:srgbClr>
                </a:outerShdw>
              </a:effectLst>
            </p:spPr>
          </p:pic>
          <p:pic>
            <p:nvPicPr>
              <p:cNvPr id="7" name="Picture 4"/>
              <p:cNvPicPr>
                <a:picLocks noChangeAspect="1" noChangeArrowheads="1"/>
              </p:cNvPicPr>
              <p:nvPr/>
            </p:nvPicPr>
            <p:blipFill>
              <a:blip r:embed="rId6"/>
              <a:srcRect/>
              <a:stretch>
                <a:fillRect/>
              </a:stretch>
            </p:blipFill>
            <p:spPr bwMode="auto">
              <a:xfrm>
                <a:off x="5151458" y="2230474"/>
                <a:ext cx="2238032" cy="2928937"/>
              </a:xfrm>
              <a:prstGeom prst="rect">
                <a:avLst/>
              </a:prstGeom>
              <a:noFill/>
              <a:ln w="9525">
                <a:noFill/>
                <a:miter lim="800000"/>
                <a:headEnd/>
                <a:tailEnd/>
              </a:ln>
              <a:effectLst>
                <a:outerShdw blurRad="50800" dist="76200" dir="2700000">
                  <a:srgbClr val="000000">
                    <a:alpha val="43000"/>
                  </a:srgbClr>
                </a:outerShdw>
              </a:effectLst>
            </p:spPr>
          </p:pic>
          <p:pic>
            <p:nvPicPr>
              <p:cNvPr id="8" name="図 7"/>
              <p:cNvPicPr>
                <a:picLocks noChangeAspect="1"/>
              </p:cNvPicPr>
              <p:nvPr/>
            </p:nvPicPr>
            <p:blipFill>
              <a:blip r:embed="rId7"/>
              <a:srcRect l="24636" r="22463"/>
              <a:stretch>
                <a:fillRect/>
              </a:stretch>
            </p:blipFill>
            <p:spPr>
              <a:xfrm>
                <a:off x="7572654" y="2230476"/>
                <a:ext cx="2080179" cy="2887662"/>
              </a:xfrm>
              <a:prstGeom prst="rect">
                <a:avLst/>
              </a:prstGeom>
              <a:effectLst>
                <a:outerShdw blurRad="50800" dist="76200" dir="2700000" algn="tl" rotWithShape="0">
                  <a:srgbClr val="000000">
                    <a:alpha val="43000"/>
                  </a:srgbClr>
                </a:outerShdw>
              </a:effectLst>
            </p:spPr>
          </p:pic>
        </p:grpSp>
        <p:sp>
          <p:nvSpPr>
            <p:cNvPr id="19" name="テキスト ボックス 18"/>
            <p:cNvSpPr txBox="1"/>
            <p:nvPr/>
          </p:nvSpPr>
          <p:spPr>
            <a:xfrm>
              <a:off x="660400" y="5003800"/>
              <a:ext cx="5064407" cy="307777"/>
            </a:xfrm>
            <a:prstGeom prst="rect">
              <a:avLst/>
            </a:prstGeom>
            <a:noFill/>
          </p:spPr>
          <p:txBody>
            <a:bodyPr wrap="none" rtlCol="0">
              <a:spAutoFit/>
            </a:bodyPr>
            <a:lstStyle/>
            <a:p>
              <a:r>
                <a:rPr lang="en-US" altLang="ja-JP" sz="1400" dirty="0" smtClean="0"/>
                <a:t>ASPERA         </a:t>
              </a:r>
              <a:r>
                <a:rPr lang="ja-JP" altLang="en-US" sz="1400" dirty="0" smtClean="0"/>
                <a:t>　　　　</a:t>
              </a:r>
              <a:r>
                <a:rPr lang="en-US" altLang="ja-JP" sz="1400" dirty="0" smtClean="0"/>
                <a:t>ASTRONET  </a:t>
              </a:r>
              <a:r>
                <a:rPr lang="ja-JP" altLang="en-US" sz="1400" dirty="0" smtClean="0"/>
                <a:t>　　</a:t>
              </a:r>
              <a:r>
                <a:rPr lang="en-US" altLang="ja-JP" sz="1400" dirty="0" smtClean="0"/>
                <a:t>    </a:t>
              </a:r>
              <a:r>
                <a:rPr lang="ja-JP" altLang="en-US" sz="1400" dirty="0" smtClean="0"/>
                <a:t>　</a:t>
              </a:r>
              <a:r>
                <a:rPr lang="en-US" altLang="ja-JP" sz="1400" dirty="0" smtClean="0"/>
                <a:t>   ESFRI          Decadal Survey</a:t>
              </a:r>
              <a:endParaRPr lang="ja-JP" altLang="en-US" sz="1400" dirty="0"/>
            </a:p>
          </p:txBody>
        </p:sp>
      </p:gr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33343"/>
            <a:ext cx="8915400" cy="779460"/>
          </a:xfrm>
          <a:solidFill>
            <a:schemeClr val="tx2"/>
          </a:solidFill>
          <a:effectLst>
            <a:outerShdw blurRad="50800" dist="38100" dir="2700000">
              <a:srgbClr val="000000">
                <a:alpha val="43000"/>
              </a:srgbClr>
            </a:outerShdw>
          </a:effectLst>
        </p:spPr>
        <p:txBody>
          <a:bodyPr/>
          <a:lstStyle/>
          <a:p>
            <a:r>
              <a:rPr lang="en-US" altLang="ja-JP" dirty="0" smtClean="0">
                <a:solidFill>
                  <a:srgbClr val="FFFFFF"/>
                </a:solidFill>
              </a:rPr>
              <a:t>Summary</a:t>
            </a:r>
            <a:endParaRPr lang="ja-JP" altLang="en-US" dirty="0">
              <a:solidFill>
                <a:srgbClr val="FFFFFF"/>
              </a:solidFill>
            </a:endParaRPr>
          </a:p>
        </p:txBody>
      </p:sp>
      <p:sp>
        <p:nvSpPr>
          <p:cNvPr id="3" name="コンテンツ プレースホルダ 2"/>
          <p:cNvSpPr>
            <a:spLocks noGrp="1"/>
          </p:cNvSpPr>
          <p:nvPr>
            <p:ph idx="1"/>
          </p:nvPr>
        </p:nvSpPr>
        <p:spPr>
          <a:xfrm>
            <a:off x="495300" y="914400"/>
            <a:ext cx="8915400" cy="6045200"/>
          </a:xfrm>
        </p:spPr>
        <p:txBody>
          <a:bodyPr>
            <a:normAutofit fontScale="62500" lnSpcReduction="20000"/>
          </a:bodyPr>
          <a:lstStyle/>
          <a:p>
            <a:r>
              <a:rPr lang="en-US" altLang="ja-JP" dirty="0" smtClean="0"/>
              <a:t>CTA </a:t>
            </a:r>
            <a:r>
              <a:rPr lang="ja-JP" altLang="en-US" dirty="0" smtClean="0"/>
              <a:t>は現在の超高エネルギーガンマ線天文学の成功をさらに飛躍的におしすすめる</a:t>
            </a:r>
            <a:endParaRPr lang="en-US" altLang="ja-JP" dirty="0" smtClean="0"/>
          </a:p>
          <a:p>
            <a:pPr lvl="1"/>
            <a:r>
              <a:rPr lang="ja-JP" altLang="en-US" dirty="0" smtClean="0">
                <a:solidFill>
                  <a:schemeClr val="tx2"/>
                </a:solidFill>
              </a:rPr>
              <a:t>高感度感度</a:t>
            </a:r>
            <a:r>
              <a:rPr lang="en-US" altLang="ja-JP" dirty="0" smtClean="0">
                <a:solidFill>
                  <a:schemeClr val="tx2"/>
                </a:solidFill>
              </a:rPr>
              <a:t> 10</a:t>
            </a:r>
            <a:r>
              <a:rPr lang="ja-JP" altLang="en-US" dirty="0" smtClean="0">
                <a:solidFill>
                  <a:schemeClr val="tx2"/>
                </a:solidFill>
              </a:rPr>
              <a:t>倍</a:t>
            </a:r>
            <a:r>
              <a:rPr lang="en-US" altLang="ja-JP" dirty="0" smtClean="0">
                <a:solidFill>
                  <a:schemeClr val="tx2"/>
                </a:solidFill>
              </a:rPr>
              <a:t>(10</a:t>
            </a:r>
            <a:r>
              <a:rPr lang="en-US" altLang="ja-JP" baseline="30000" dirty="0" smtClean="0">
                <a:solidFill>
                  <a:schemeClr val="tx2"/>
                </a:solidFill>
              </a:rPr>
              <a:t>-14</a:t>
            </a:r>
            <a:r>
              <a:rPr lang="en-US" altLang="ja-JP" dirty="0" smtClean="0">
                <a:solidFill>
                  <a:schemeClr val="tx2"/>
                </a:solidFill>
              </a:rPr>
              <a:t>erg/cm</a:t>
            </a:r>
            <a:r>
              <a:rPr lang="en-US" altLang="ja-JP" baseline="30000" dirty="0" smtClean="0">
                <a:solidFill>
                  <a:schemeClr val="tx2"/>
                </a:solidFill>
              </a:rPr>
              <a:t>2</a:t>
            </a:r>
            <a:r>
              <a:rPr lang="en-US" altLang="ja-JP" dirty="0" smtClean="0">
                <a:solidFill>
                  <a:schemeClr val="tx2"/>
                </a:solidFill>
              </a:rPr>
              <a:t>/s) </a:t>
            </a:r>
          </a:p>
          <a:p>
            <a:pPr lvl="1"/>
            <a:r>
              <a:rPr lang="ja-JP" altLang="en-US" dirty="0" smtClean="0">
                <a:solidFill>
                  <a:schemeClr val="tx2"/>
                </a:solidFill>
              </a:rPr>
              <a:t>高角度分解能</a:t>
            </a:r>
            <a:r>
              <a:rPr lang="en-US" altLang="ja-JP" dirty="0" smtClean="0">
                <a:solidFill>
                  <a:schemeClr val="tx2"/>
                </a:solidFill>
              </a:rPr>
              <a:t> 2arcmin at 1TeV</a:t>
            </a:r>
          </a:p>
          <a:p>
            <a:pPr lvl="1"/>
            <a:r>
              <a:rPr lang="ja-JP" altLang="en-US" dirty="0" smtClean="0">
                <a:solidFill>
                  <a:schemeClr val="tx2"/>
                </a:solidFill>
              </a:rPr>
              <a:t>高エネルギー分解能</a:t>
            </a:r>
            <a:r>
              <a:rPr lang="en-US" altLang="ja-JP" dirty="0" smtClean="0">
                <a:solidFill>
                  <a:schemeClr val="tx2"/>
                </a:solidFill>
              </a:rPr>
              <a:t> 10% at 1TeV</a:t>
            </a:r>
          </a:p>
          <a:p>
            <a:pPr lvl="1"/>
            <a:r>
              <a:rPr lang="ja-JP" altLang="en-US" dirty="0" smtClean="0">
                <a:solidFill>
                  <a:schemeClr val="tx2"/>
                </a:solidFill>
              </a:rPr>
              <a:t>広いエネルギー領域</a:t>
            </a:r>
            <a:r>
              <a:rPr lang="en-US" altLang="ja-JP" dirty="0" smtClean="0">
                <a:solidFill>
                  <a:schemeClr val="tx2"/>
                </a:solidFill>
              </a:rPr>
              <a:t>(20GeV-100TeV)</a:t>
            </a:r>
          </a:p>
          <a:p>
            <a:pPr lvl="1"/>
            <a:r>
              <a:rPr lang="ja-JP" altLang="en-US" dirty="0" smtClean="0">
                <a:solidFill>
                  <a:schemeClr val="tx2"/>
                </a:solidFill>
              </a:rPr>
              <a:t>広い検出面積（</a:t>
            </a:r>
            <a:r>
              <a:rPr lang="en-US" altLang="ja-JP" dirty="0" smtClean="0">
                <a:solidFill>
                  <a:schemeClr val="tx2"/>
                </a:solidFill>
              </a:rPr>
              <a:t>3km</a:t>
            </a:r>
            <a:r>
              <a:rPr lang="en-US" altLang="ja-JP" baseline="30000" dirty="0" smtClean="0">
                <a:solidFill>
                  <a:schemeClr val="tx2"/>
                </a:solidFill>
              </a:rPr>
              <a:t>2</a:t>
            </a:r>
            <a:r>
              <a:rPr lang="en-US" altLang="ja-JP" dirty="0" smtClean="0">
                <a:solidFill>
                  <a:schemeClr val="tx2"/>
                </a:solidFill>
              </a:rPr>
              <a:t>)</a:t>
            </a:r>
          </a:p>
          <a:p>
            <a:pPr lvl="1">
              <a:buNone/>
            </a:pPr>
            <a:endParaRPr lang="en-US" altLang="ja-JP" dirty="0" smtClean="0"/>
          </a:p>
          <a:p>
            <a:r>
              <a:rPr lang="ja-JP" altLang="en-US" dirty="0" smtClean="0"/>
              <a:t>世界で唯一の大規模チェレンコフガンマ線望遠鏡アレイ</a:t>
            </a:r>
            <a:endParaRPr lang="en-US" altLang="ja-JP" dirty="0" smtClean="0"/>
          </a:p>
          <a:p>
            <a:pPr lvl="1"/>
            <a:r>
              <a:rPr lang="ja-JP" altLang="en-US" dirty="0" smtClean="0">
                <a:solidFill>
                  <a:srgbClr val="1F497D"/>
                </a:solidFill>
              </a:rPr>
              <a:t>国際共同実験</a:t>
            </a:r>
            <a:r>
              <a:rPr lang="en-US" altLang="ja-JP" dirty="0" smtClean="0">
                <a:solidFill>
                  <a:srgbClr val="1F497D"/>
                </a:solidFill>
              </a:rPr>
              <a:t>: </a:t>
            </a:r>
            <a:r>
              <a:rPr lang="ja-JP" altLang="en-US" dirty="0" smtClean="0">
                <a:solidFill>
                  <a:srgbClr val="1F497D"/>
                </a:solidFill>
              </a:rPr>
              <a:t>世界から</a:t>
            </a:r>
            <a:r>
              <a:rPr lang="en-US" altLang="ja-JP" dirty="0" smtClean="0">
                <a:solidFill>
                  <a:srgbClr val="1F497D"/>
                </a:solidFill>
              </a:rPr>
              <a:t> 150 </a:t>
            </a:r>
            <a:r>
              <a:rPr lang="ja-JP" altLang="en-US" dirty="0" smtClean="0">
                <a:solidFill>
                  <a:srgbClr val="1F497D"/>
                </a:solidFill>
              </a:rPr>
              <a:t>の研究機関</a:t>
            </a:r>
            <a:r>
              <a:rPr lang="en-US" altLang="ja-JP" dirty="0" smtClean="0">
                <a:solidFill>
                  <a:srgbClr val="1F497D"/>
                </a:solidFill>
              </a:rPr>
              <a:t> 800 </a:t>
            </a:r>
            <a:r>
              <a:rPr lang="ja-JP" altLang="en-US" dirty="0" smtClean="0">
                <a:solidFill>
                  <a:srgbClr val="1F497D"/>
                </a:solidFill>
              </a:rPr>
              <a:t>名の研究者が参加</a:t>
            </a:r>
            <a:endParaRPr lang="en-US" altLang="ja-JP" dirty="0" smtClean="0">
              <a:solidFill>
                <a:srgbClr val="1F497D"/>
              </a:solidFill>
            </a:endParaRPr>
          </a:p>
          <a:p>
            <a:pPr lvl="1"/>
            <a:r>
              <a:rPr lang="ja-JP" altLang="en-US" dirty="0" smtClean="0">
                <a:solidFill>
                  <a:srgbClr val="1F497D"/>
                </a:solidFill>
              </a:rPr>
              <a:t>日本からは</a:t>
            </a:r>
            <a:r>
              <a:rPr lang="en-US" altLang="ja-JP" dirty="0" smtClean="0">
                <a:solidFill>
                  <a:srgbClr val="1F497D"/>
                </a:solidFill>
              </a:rPr>
              <a:t>31</a:t>
            </a:r>
            <a:r>
              <a:rPr lang="ja-JP" altLang="en-US" dirty="0" smtClean="0">
                <a:solidFill>
                  <a:srgbClr val="1F497D"/>
                </a:solidFill>
              </a:rPr>
              <a:t>の研究機関</a:t>
            </a:r>
            <a:r>
              <a:rPr lang="en-US" altLang="ja-JP" dirty="0" smtClean="0">
                <a:solidFill>
                  <a:srgbClr val="1F497D"/>
                </a:solidFill>
              </a:rPr>
              <a:t> 75</a:t>
            </a:r>
            <a:r>
              <a:rPr lang="ja-JP" altLang="en-US" dirty="0" smtClean="0">
                <a:solidFill>
                  <a:srgbClr val="1F497D"/>
                </a:solidFill>
              </a:rPr>
              <a:t>名の研究者が参加</a:t>
            </a:r>
            <a:endParaRPr lang="en-US" altLang="ja-JP" dirty="0" smtClean="0">
              <a:solidFill>
                <a:srgbClr val="1F497D"/>
              </a:solidFill>
            </a:endParaRPr>
          </a:p>
          <a:p>
            <a:pPr lvl="1"/>
            <a:r>
              <a:rPr lang="ja-JP" altLang="en-US" dirty="0" smtClean="0">
                <a:solidFill>
                  <a:srgbClr val="1F497D"/>
                </a:solidFill>
              </a:rPr>
              <a:t>日本は、大口径望遠鏡カメラ、エレクトロニクス、鏡の</a:t>
            </a:r>
            <a:r>
              <a:rPr lang="ja-JP" altLang="en-US" dirty="0" smtClean="0">
                <a:solidFill>
                  <a:srgbClr val="1F497D"/>
                </a:solidFill>
              </a:rPr>
              <a:t>プロトタイプ</a:t>
            </a:r>
            <a:r>
              <a:rPr lang="ja-JP" altLang="en-US" dirty="0" smtClean="0">
                <a:solidFill>
                  <a:srgbClr val="1F497D"/>
                </a:solidFill>
              </a:rPr>
              <a:t>、</a:t>
            </a:r>
            <a:r>
              <a:rPr lang="en-US" altLang="ja-JP" dirty="0" smtClean="0">
                <a:solidFill>
                  <a:srgbClr val="1F497D"/>
                </a:solidFill>
              </a:rPr>
              <a:t>Dual Mirror Camera </a:t>
            </a:r>
            <a:r>
              <a:rPr lang="ja-JP" altLang="en-US" dirty="0" smtClean="0">
                <a:solidFill>
                  <a:srgbClr val="1F497D"/>
                </a:solidFill>
              </a:rPr>
              <a:t>に</a:t>
            </a:r>
            <a:r>
              <a:rPr lang="ja-JP" altLang="en-US" dirty="0" smtClean="0">
                <a:solidFill>
                  <a:srgbClr val="1F497D"/>
                </a:solidFill>
              </a:rPr>
              <a:t>貢献している</a:t>
            </a:r>
            <a:endParaRPr lang="en-US" altLang="ja-JP" dirty="0" smtClean="0">
              <a:solidFill>
                <a:srgbClr val="1F497D"/>
              </a:solidFill>
            </a:endParaRPr>
          </a:p>
          <a:p>
            <a:pPr lvl="1"/>
            <a:endParaRPr lang="en-US" altLang="ja-JP" dirty="0" smtClean="0">
              <a:solidFill>
                <a:srgbClr val="1F497D"/>
              </a:solidFill>
            </a:endParaRPr>
          </a:p>
          <a:p>
            <a:r>
              <a:rPr lang="en-US" altLang="ja-JP" dirty="0" smtClean="0"/>
              <a:t>CTA-Japan </a:t>
            </a:r>
            <a:r>
              <a:rPr lang="ja-JP" altLang="en-US" dirty="0" smtClean="0"/>
              <a:t>の準備研究／</a:t>
            </a:r>
            <a:r>
              <a:rPr lang="en-US" altLang="ja-JP" dirty="0" smtClean="0"/>
              <a:t>CTA</a:t>
            </a:r>
            <a:r>
              <a:rPr lang="ja-JP" altLang="en-US" dirty="0" smtClean="0"/>
              <a:t>への貢献</a:t>
            </a:r>
            <a:endParaRPr lang="en-US" altLang="ja-JP" dirty="0" smtClean="0"/>
          </a:p>
          <a:p>
            <a:pPr lvl="1"/>
            <a:r>
              <a:rPr lang="ja-JP" altLang="en-US" dirty="0" smtClean="0">
                <a:solidFill>
                  <a:schemeClr val="tx2"/>
                </a:solidFill>
              </a:rPr>
              <a:t>超高速読み出し回路：　</a:t>
            </a:r>
            <a:r>
              <a:rPr lang="en-US" altLang="ja-JP" dirty="0" smtClean="0">
                <a:solidFill>
                  <a:schemeClr val="tx2"/>
                </a:solidFill>
              </a:rPr>
              <a:t>CTA LST, MST </a:t>
            </a:r>
            <a:r>
              <a:rPr lang="ja-JP" altLang="en-US" dirty="0" smtClean="0">
                <a:solidFill>
                  <a:schemeClr val="tx2"/>
                </a:solidFill>
              </a:rPr>
              <a:t>でほぼ標準（スタンダード）となりつつある</a:t>
            </a:r>
            <a:endParaRPr lang="en-US" altLang="ja-JP" dirty="0" smtClean="0">
              <a:solidFill>
                <a:schemeClr val="tx2"/>
              </a:solidFill>
            </a:endParaRPr>
          </a:p>
          <a:p>
            <a:pPr lvl="1"/>
            <a:r>
              <a:rPr lang="ja-JP" altLang="en-US" dirty="0" smtClean="0">
                <a:solidFill>
                  <a:schemeClr val="tx2"/>
                </a:solidFill>
              </a:rPr>
              <a:t>光検出器開発：　</a:t>
            </a:r>
            <a:r>
              <a:rPr lang="en-US" altLang="ja-JP" dirty="0" smtClean="0">
                <a:solidFill>
                  <a:schemeClr val="tx2"/>
                </a:solidFill>
              </a:rPr>
              <a:t>Hamamatsu R11920-100 </a:t>
            </a:r>
            <a:r>
              <a:rPr lang="ja-JP" altLang="en-US" dirty="0" smtClean="0">
                <a:solidFill>
                  <a:schemeClr val="tx2"/>
                </a:solidFill>
              </a:rPr>
              <a:t>が標準化、</a:t>
            </a:r>
            <a:r>
              <a:rPr lang="en-US" altLang="ja-JP" dirty="0" smtClean="0">
                <a:solidFill>
                  <a:schemeClr val="tx2"/>
                </a:solidFill>
              </a:rPr>
              <a:t>CWHV</a:t>
            </a:r>
            <a:r>
              <a:rPr lang="ja-JP" altLang="en-US" dirty="0" smtClean="0">
                <a:solidFill>
                  <a:schemeClr val="tx2"/>
                </a:solidFill>
              </a:rPr>
              <a:t>、</a:t>
            </a:r>
            <a:r>
              <a:rPr lang="en-US" altLang="ja-JP" dirty="0" smtClean="0">
                <a:solidFill>
                  <a:schemeClr val="tx2"/>
                </a:solidFill>
              </a:rPr>
              <a:t>Slow Control Board </a:t>
            </a:r>
            <a:r>
              <a:rPr lang="ja-JP" altLang="en-US" dirty="0" smtClean="0">
                <a:solidFill>
                  <a:schemeClr val="tx2"/>
                </a:solidFill>
              </a:rPr>
              <a:t>標準候補</a:t>
            </a:r>
            <a:endParaRPr lang="en-US" altLang="ja-JP" dirty="0" smtClean="0">
              <a:solidFill>
                <a:schemeClr val="tx2"/>
              </a:solidFill>
            </a:endParaRPr>
          </a:p>
          <a:p>
            <a:pPr lvl="1"/>
            <a:r>
              <a:rPr lang="en-US" altLang="ja-JP" dirty="0" smtClean="0">
                <a:solidFill>
                  <a:schemeClr val="tx2"/>
                </a:solidFill>
              </a:rPr>
              <a:t>Camera Cooling: </a:t>
            </a:r>
            <a:r>
              <a:rPr lang="ja-JP" altLang="en-US" dirty="0" smtClean="0">
                <a:solidFill>
                  <a:schemeClr val="tx2"/>
                </a:solidFill>
              </a:rPr>
              <a:t>水冷</a:t>
            </a:r>
            <a:r>
              <a:rPr lang="en-US" altLang="ja-JP" dirty="0" smtClean="0">
                <a:solidFill>
                  <a:schemeClr val="tx2"/>
                </a:solidFill>
              </a:rPr>
              <a:t> Cooling plate </a:t>
            </a:r>
            <a:r>
              <a:rPr lang="ja-JP" altLang="en-US" dirty="0" smtClean="0">
                <a:solidFill>
                  <a:schemeClr val="tx2"/>
                </a:solidFill>
              </a:rPr>
              <a:t>デザインが標準となりつつある</a:t>
            </a:r>
            <a:endParaRPr lang="en-US" altLang="ja-JP" dirty="0" smtClean="0">
              <a:solidFill>
                <a:schemeClr val="tx2"/>
              </a:solidFill>
            </a:endParaRPr>
          </a:p>
          <a:p>
            <a:pPr lvl="1"/>
            <a:r>
              <a:rPr lang="en-US" altLang="ja-JP" dirty="0" smtClean="0">
                <a:solidFill>
                  <a:schemeClr val="tx2"/>
                </a:solidFill>
              </a:rPr>
              <a:t>Mirror: </a:t>
            </a:r>
            <a:r>
              <a:rPr lang="ja-JP" altLang="en-US" dirty="0" smtClean="0">
                <a:solidFill>
                  <a:schemeClr val="tx2"/>
                </a:solidFill>
              </a:rPr>
              <a:t>大口径望遠鏡の標準となりつつある</a:t>
            </a:r>
            <a:endParaRPr lang="en-US" altLang="ja-JP" dirty="0" smtClean="0">
              <a:solidFill>
                <a:schemeClr val="tx2"/>
              </a:solidFill>
            </a:endParaRPr>
          </a:p>
          <a:p>
            <a:pPr lvl="1"/>
            <a:r>
              <a:rPr lang="ja-JP" altLang="en-US" dirty="0" smtClean="0">
                <a:solidFill>
                  <a:schemeClr val="tx2"/>
                </a:solidFill>
              </a:rPr>
              <a:t>サイエンス：ガンマ線バースト、活動銀河核の研究をおおきくリードしている</a:t>
            </a:r>
            <a:endParaRPr lang="en-US" altLang="ja-JP" dirty="0" smtClean="0">
              <a:solidFill>
                <a:schemeClr val="tx2"/>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79873" name="Picture 16" descr="Whole_world_-_land_and_oceans_red.jpeg"/>
          <p:cNvPicPr>
            <a:picLocks noChangeAspect="1"/>
          </p:cNvPicPr>
          <p:nvPr/>
        </p:nvPicPr>
        <p:blipFill>
          <a:blip r:embed="rId2"/>
          <a:srcRect/>
          <a:stretch>
            <a:fillRect/>
          </a:stretch>
        </p:blipFill>
        <p:spPr bwMode="auto">
          <a:xfrm>
            <a:off x="143899" y="1346150"/>
            <a:ext cx="9646015" cy="5085457"/>
          </a:xfrm>
          <a:prstGeom prst="rect">
            <a:avLst/>
          </a:prstGeom>
          <a:noFill/>
          <a:ln w="9525">
            <a:noFill/>
            <a:miter lim="800000"/>
            <a:headEnd/>
            <a:tailEnd/>
          </a:ln>
        </p:spPr>
      </p:pic>
      <p:sp>
        <p:nvSpPr>
          <p:cNvPr id="79874" name="Title 5"/>
          <p:cNvSpPr>
            <a:spLocks noGrp="1"/>
          </p:cNvSpPr>
          <p:nvPr>
            <p:ph type="title"/>
          </p:nvPr>
        </p:nvSpPr>
        <p:spPr>
          <a:xfrm>
            <a:off x="495300" y="148167"/>
            <a:ext cx="8915400" cy="867834"/>
          </a:xfrm>
          <a:solidFill>
            <a:srgbClr val="1F497D"/>
          </a:solidFill>
        </p:spPr>
        <p:txBody>
          <a:bodyPr>
            <a:normAutofit/>
          </a:bodyPr>
          <a:lstStyle/>
          <a:p>
            <a:pPr eaLnBrk="1" hangingPunct="1"/>
            <a:r>
              <a:rPr lang="en-US" altLang="ja-JP" dirty="0">
                <a:solidFill>
                  <a:srgbClr val="FFFFFF"/>
                </a:solidFill>
              </a:rPr>
              <a:t>Site selection</a:t>
            </a:r>
          </a:p>
        </p:txBody>
      </p:sp>
      <p:sp>
        <p:nvSpPr>
          <p:cNvPr id="79875" name="Oval 7"/>
          <p:cNvSpPr>
            <a:spLocks noChangeArrowheads="1"/>
          </p:cNvSpPr>
          <p:nvPr/>
        </p:nvSpPr>
        <p:spPr bwMode="auto">
          <a:xfrm>
            <a:off x="5343581" y="4365502"/>
            <a:ext cx="233381" cy="215428"/>
          </a:xfrm>
          <a:prstGeom prst="ellipse">
            <a:avLst/>
          </a:prstGeom>
          <a:solidFill>
            <a:srgbClr val="FFFF00"/>
          </a:solidFill>
          <a:ln w="9525">
            <a:solidFill>
              <a:schemeClr val="tx1"/>
            </a:solidFill>
            <a:round/>
            <a:headEnd/>
            <a:tailEnd/>
          </a:ln>
        </p:spPr>
        <p:txBody>
          <a:bodyPr lIns="95747" tIns="47874" rIns="95747" bIns="47874">
            <a:prstTxWarp prst="textNoShape">
              <a:avLst/>
            </a:prstTxWarp>
          </a:bodyPr>
          <a:lstStyle/>
          <a:p>
            <a:pPr defTabSz="955361"/>
            <a:endParaRPr lang="es-ES" sz="2100" dirty="0">
              <a:latin typeface="Arial" pitchFamily="-84" charset="0"/>
            </a:endParaRPr>
          </a:p>
        </p:txBody>
      </p:sp>
      <p:sp>
        <p:nvSpPr>
          <p:cNvPr id="79876" name="Oval 8"/>
          <p:cNvSpPr>
            <a:spLocks noChangeArrowheads="1"/>
          </p:cNvSpPr>
          <p:nvPr/>
        </p:nvSpPr>
        <p:spPr bwMode="auto">
          <a:xfrm>
            <a:off x="5480224" y="4606603"/>
            <a:ext cx="234590" cy="215428"/>
          </a:xfrm>
          <a:prstGeom prst="ellipse">
            <a:avLst/>
          </a:prstGeom>
          <a:solidFill>
            <a:srgbClr val="FFFF00"/>
          </a:solidFill>
          <a:ln w="9525">
            <a:solidFill>
              <a:schemeClr val="tx1"/>
            </a:solidFill>
            <a:round/>
            <a:headEnd/>
            <a:tailEnd/>
          </a:ln>
        </p:spPr>
        <p:txBody>
          <a:bodyPr lIns="95747" tIns="47874" rIns="95747" bIns="47874">
            <a:prstTxWarp prst="textNoShape">
              <a:avLst/>
            </a:prstTxWarp>
          </a:bodyPr>
          <a:lstStyle/>
          <a:p>
            <a:pPr defTabSz="955361"/>
            <a:endParaRPr lang="es-ES" sz="2100" dirty="0">
              <a:latin typeface="Arial" pitchFamily="-84" charset="0"/>
            </a:endParaRPr>
          </a:p>
        </p:txBody>
      </p:sp>
      <p:sp>
        <p:nvSpPr>
          <p:cNvPr id="79877" name="Oval 10"/>
          <p:cNvSpPr>
            <a:spLocks noChangeArrowheads="1"/>
          </p:cNvSpPr>
          <p:nvPr/>
        </p:nvSpPr>
        <p:spPr bwMode="auto">
          <a:xfrm>
            <a:off x="3130694" y="4471541"/>
            <a:ext cx="234590" cy="216545"/>
          </a:xfrm>
          <a:prstGeom prst="ellipse">
            <a:avLst/>
          </a:prstGeom>
          <a:solidFill>
            <a:srgbClr val="FFFF00"/>
          </a:solidFill>
          <a:ln w="9525">
            <a:solidFill>
              <a:schemeClr val="tx1"/>
            </a:solidFill>
            <a:round/>
            <a:headEnd/>
            <a:tailEnd/>
          </a:ln>
        </p:spPr>
        <p:txBody>
          <a:bodyPr lIns="95747" tIns="47874" rIns="95747" bIns="47874">
            <a:prstTxWarp prst="textNoShape">
              <a:avLst/>
            </a:prstTxWarp>
          </a:bodyPr>
          <a:lstStyle/>
          <a:p>
            <a:pPr defTabSz="955361"/>
            <a:endParaRPr lang="es-ES" sz="2100" dirty="0">
              <a:latin typeface="Arial" pitchFamily="-84" charset="0"/>
            </a:endParaRPr>
          </a:p>
        </p:txBody>
      </p:sp>
      <p:sp>
        <p:nvSpPr>
          <p:cNvPr id="79878" name="Oval 11"/>
          <p:cNvSpPr>
            <a:spLocks noChangeArrowheads="1"/>
          </p:cNvSpPr>
          <p:nvPr/>
        </p:nvSpPr>
        <p:spPr bwMode="auto">
          <a:xfrm>
            <a:off x="3023072" y="4797475"/>
            <a:ext cx="234590" cy="215429"/>
          </a:xfrm>
          <a:prstGeom prst="ellipse">
            <a:avLst/>
          </a:prstGeom>
          <a:solidFill>
            <a:srgbClr val="FFFF00"/>
          </a:solidFill>
          <a:ln w="9525">
            <a:solidFill>
              <a:schemeClr val="tx1"/>
            </a:solidFill>
            <a:round/>
            <a:headEnd/>
            <a:tailEnd/>
          </a:ln>
        </p:spPr>
        <p:txBody>
          <a:bodyPr lIns="95747" tIns="47874" rIns="95747" bIns="47874">
            <a:prstTxWarp prst="textNoShape">
              <a:avLst/>
            </a:prstTxWarp>
          </a:bodyPr>
          <a:lstStyle/>
          <a:p>
            <a:pPr defTabSz="955361"/>
            <a:endParaRPr lang="es-ES" sz="2100" dirty="0">
              <a:latin typeface="Arial" pitchFamily="-84" charset="0"/>
            </a:endParaRPr>
          </a:p>
        </p:txBody>
      </p:sp>
      <p:pic>
        <p:nvPicPr>
          <p:cNvPr id="79879" name="Picture 13"/>
          <p:cNvPicPr>
            <a:picLocks noChangeAspect="1"/>
          </p:cNvPicPr>
          <p:nvPr/>
        </p:nvPicPr>
        <p:blipFill>
          <a:blip r:embed="rId3"/>
          <a:srcRect/>
          <a:stretch>
            <a:fillRect/>
          </a:stretch>
        </p:blipFill>
        <p:spPr bwMode="auto">
          <a:xfrm>
            <a:off x="4939699" y="3416722"/>
            <a:ext cx="13301" cy="12278"/>
          </a:xfrm>
          <a:prstGeom prst="rect">
            <a:avLst/>
          </a:prstGeom>
          <a:noFill/>
          <a:ln w="9525">
            <a:noFill/>
            <a:miter lim="800000"/>
            <a:headEnd/>
            <a:tailEnd/>
          </a:ln>
        </p:spPr>
      </p:pic>
      <p:pic>
        <p:nvPicPr>
          <p:cNvPr id="79880" name="Picture 14"/>
          <p:cNvPicPr>
            <a:picLocks noChangeAspect="1"/>
          </p:cNvPicPr>
          <p:nvPr/>
        </p:nvPicPr>
        <p:blipFill>
          <a:blip r:embed="rId3"/>
          <a:srcRect/>
          <a:stretch>
            <a:fillRect/>
          </a:stretch>
        </p:blipFill>
        <p:spPr bwMode="auto">
          <a:xfrm>
            <a:off x="4939699" y="3416722"/>
            <a:ext cx="13301" cy="12278"/>
          </a:xfrm>
          <a:prstGeom prst="rect">
            <a:avLst/>
          </a:prstGeom>
          <a:noFill/>
          <a:ln w="9525">
            <a:noFill/>
            <a:miter lim="800000"/>
            <a:headEnd/>
            <a:tailEnd/>
          </a:ln>
        </p:spPr>
      </p:pic>
      <p:pic>
        <p:nvPicPr>
          <p:cNvPr id="79881" name="Picture 15"/>
          <p:cNvPicPr>
            <a:picLocks noChangeAspect="1"/>
          </p:cNvPicPr>
          <p:nvPr/>
        </p:nvPicPr>
        <p:blipFill>
          <a:blip r:embed="rId3"/>
          <a:srcRect/>
          <a:stretch>
            <a:fillRect/>
          </a:stretch>
        </p:blipFill>
        <p:spPr bwMode="auto">
          <a:xfrm>
            <a:off x="4939699" y="3416722"/>
            <a:ext cx="13301" cy="12278"/>
          </a:xfrm>
          <a:prstGeom prst="rect">
            <a:avLst/>
          </a:prstGeom>
          <a:noFill/>
          <a:ln w="9525">
            <a:noFill/>
            <a:miter lim="800000"/>
            <a:headEnd/>
            <a:tailEnd/>
          </a:ln>
        </p:spPr>
      </p:pic>
      <p:sp>
        <p:nvSpPr>
          <p:cNvPr id="79882" name="TextBox 1"/>
          <p:cNvSpPr txBox="1">
            <a:spLocks noChangeArrowheads="1"/>
          </p:cNvSpPr>
          <p:nvPr/>
        </p:nvSpPr>
        <p:spPr bwMode="auto">
          <a:xfrm>
            <a:off x="3435419" y="4694783"/>
            <a:ext cx="6150136" cy="1175975"/>
          </a:xfrm>
          <a:prstGeom prst="rect">
            <a:avLst/>
          </a:prstGeom>
          <a:noFill/>
          <a:ln w="9525">
            <a:noFill/>
            <a:miter lim="800000"/>
            <a:headEnd/>
            <a:tailEnd/>
          </a:ln>
        </p:spPr>
        <p:txBody>
          <a:bodyPr lIns="67322" tIns="33661" rIns="67322" bIns="33661">
            <a:prstTxWarp prst="textNoShape">
              <a:avLst/>
            </a:prstTxWarp>
            <a:spAutoFit/>
          </a:bodyPr>
          <a:lstStyle/>
          <a:p>
            <a:pPr marL="335605" indent="-335605">
              <a:buFont typeface="Wingdings" pitchFamily="-84" charset="2"/>
              <a:buChar char="§"/>
            </a:pPr>
            <a:r>
              <a:rPr lang="en-US" altLang="ja-JP" dirty="0">
                <a:solidFill>
                  <a:srgbClr val="FFFFFF"/>
                </a:solidFill>
              </a:rPr>
              <a:t>proposals for sites due 6/2011 (S)  and  12/2011 (N)</a:t>
            </a:r>
          </a:p>
          <a:p>
            <a:pPr marL="335605" indent="-335605">
              <a:buFont typeface="Wingdings" pitchFamily="-84" charset="2"/>
              <a:buChar char="§"/>
            </a:pPr>
            <a:r>
              <a:rPr lang="en-US" altLang="ja-JP" dirty="0">
                <a:solidFill>
                  <a:srgbClr val="FFFFFF"/>
                </a:solidFill>
              </a:rPr>
              <a:t>evaluation and </a:t>
            </a:r>
            <a:r>
              <a:rPr lang="en-US" altLang="ja-JP" dirty="0" err="1">
                <a:solidFill>
                  <a:srgbClr val="FFFFFF"/>
                </a:solidFill>
              </a:rPr>
              <a:t>downselection</a:t>
            </a:r>
            <a:r>
              <a:rPr lang="en-US" altLang="ja-JP" dirty="0">
                <a:solidFill>
                  <a:srgbClr val="FFFFFF"/>
                </a:solidFill>
              </a:rPr>
              <a:t> to (at most) 2 </a:t>
            </a:r>
            <a:r>
              <a:rPr lang="en-US" altLang="ja-JP" dirty="0" err="1">
                <a:solidFill>
                  <a:srgbClr val="FFFFFF"/>
                </a:solidFill>
              </a:rPr>
              <a:t>x</a:t>
            </a:r>
            <a:r>
              <a:rPr lang="en-US" altLang="ja-JP" dirty="0">
                <a:solidFill>
                  <a:srgbClr val="FFFFFF"/>
                </a:solidFill>
              </a:rPr>
              <a:t> 2 sites in progress</a:t>
            </a:r>
          </a:p>
          <a:p>
            <a:pPr marL="335605" indent="-335605">
              <a:buFont typeface="Wingdings" pitchFamily="-84" charset="2"/>
              <a:buChar char="§"/>
            </a:pPr>
            <a:r>
              <a:rPr lang="en-US" altLang="ja-JP" dirty="0">
                <a:solidFill>
                  <a:srgbClr val="FFFFFF"/>
                </a:solidFill>
              </a:rPr>
              <a:t>final selection planned for early 2013</a:t>
            </a:r>
          </a:p>
        </p:txBody>
      </p:sp>
      <p:sp>
        <p:nvSpPr>
          <p:cNvPr id="79883" name="Oval 7"/>
          <p:cNvSpPr>
            <a:spLocks noChangeArrowheads="1"/>
          </p:cNvSpPr>
          <p:nvPr/>
        </p:nvSpPr>
        <p:spPr bwMode="auto">
          <a:xfrm>
            <a:off x="5377440" y="4441404"/>
            <a:ext cx="233381" cy="215428"/>
          </a:xfrm>
          <a:prstGeom prst="ellipse">
            <a:avLst/>
          </a:prstGeom>
          <a:solidFill>
            <a:srgbClr val="FFFF00"/>
          </a:solidFill>
          <a:ln w="9525">
            <a:solidFill>
              <a:schemeClr val="tx1"/>
            </a:solidFill>
            <a:round/>
            <a:headEnd/>
            <a:tailEnd/>
          </a:ln>
        </p:spPr>
        <p:txBody>
          <a:bodyPr lIns="95747" tIns="47874" rIns="95747" bIns="47874">
            <a:prstTxWarp prst="textNoShape">
              <a:avLst/>
            </a:prstTxWarp>
          </a:bodyPr>
          <a:lstStyle/>
          <a:p>
            <a:pPr defTabSz="955361"/>
            <a:endParaRPr lang="es-ES" sz="2100" dirty="0">
              <a:latin typeface="Arial" pitchFamily="-84" charset="0"/>
            </a:endParaRPr>
          </a:p>
        </p:txBody>
      </p:sp>
      <p:sp>
        <p:nvSpPr>
          <p:cNvPr id="79884" name="Oval 7"/>
          <p:cNvSpPr>
            <a:spLocks noChangeArrowheads="1"/>
          </p:cNvSpPr>
          <p:nvPr/>
        </p:nvSpPr>
        <p:spPr bwMode="auto">
          <a:xfrm>
            <a:off x="5377440" y="4517307"/>
            <a:ext cx="233381" cy="215428"/>
          </a:xfrm>
          <a:prstGeom prst="ellipse">
            <a:avLst/>
          </a:prstGeom>
          <a:solidFill>
            <a:srgbClr val="FFFF00"/>
          </a:solidFill>
          <a:ln w="9525">
            <a:solidFill>
              <a:schemeClr val="tx1"/>
            </a:solidFill>
            <a:round/>
            <a:headEnd/>
            <a:tailEnd/>
          </a:ln>
        </p:spPr>
        <p:txBody>
          <a:bodyPr lIns="95747" tIns="47874" rIns="95747" bIns="47874">
            <a:prstTxWarp prst="textNoShape">
              <a:avLst/>
            </a:prstTxWarp>
          </a:bodyPr>
          <a:lstStyle/>
          <a:p>
            <a:pPr defTabSz="955361"/>
            <a:endParaRPr lang="es-ES" sz="2100" dirty="0">
              <a:latin typeface="Arial" pitchFamily="-84" charset="0"/>
            </a:endParaRPr>
          </a:p>
        </p:txBody>
      </p:sp>
      <p:sp>
        <p:nvSpPr>
          <p:cNvPr id="79885" name="Oval 10"/>
          <p:cNvSpPr>
            <a:spLocks noChangeArrowheads="1"/>
          </p:cNvSpPr>
          <p:nvPr/>
        </p:nvSpPr>
        <p:spPr bwMode="auto">
          <a:xfrm>
            <a:off x="4459635" y="2872011"/>
            <a:ext cx="234590" cy="216545"/>
          </a:xfrm>
          <a:prstGeom prst="ellipse">
            <a:avLst/>
          </a:prstGeom>
          <a:solidFill>
            <a:srgbClr val="79FF76"/>
          </a:solidFill>
          <a:ln w="9525">
            <a:solidFill>
              <a:schemeClr val="tx1"/>
            </a:solidFill>
            <a:round/>
            <a:headEnd/>
            <a:tailEnd/>
          </a:ln>
        </p:spPr>
        <p:txBody>
          <a:bodyPr lIns="95747" tIns="47874" rIns="95747" bIns="47874">
            <a:prstTxWarp prst="textNoShape">
              <a:avLst/>
            </a:prstTxWarp>
          </a:bodyPr>
          <a:lstStyle/>
          <a:p>
            <a:pPr defTabSz="955361"/>
            <a:endParaRPr lang="es-ES" sz="2100" dirty="0">
              <a:latin typeface="Arial" pitchFamily="-84" charset="0"/>
            </a:endParaRPr>
          </a:p>
        </p:txBody>
      </p:sp>
      <p:sp>
        <p:nvSpPr>
          <p:cNvPr id="3" name="TextBox 2"/>
          <p:cNvSpPr txBox="1">
            <a:spLocks noChangeArrowheads="1"/>
          </p:cNvSpPr>
          <p:nvPr/>
        </p:nvSpPr>
        <p:spPr bwMode="auto">
          <a:xfrm>
            <a:off x="186222" y="2539381"/>
            <a:ext cx="2158457" cy="2545597"/>
          </a:xfrm>
          <a:prstGeom prst="rect">
            <a:avLst/>
          </a:prstGeom>
          <a:noFill/>
          <a:ln w="9525">
            <a:noFill/>
            <a:miter lim="800000"/>
            <a:headEnd/>
            <a:tailEnd/>
          </a:ln>
        </p:spPr>
        <p:txBody>
          <a:bodyPr wrap="none" lIns="67336" tIns="33669" rIns="67336" bIns="33669">
            <a:prstTxWarp prst="textNoShape">
              <a:avLst/>
            </a:prstTxWarp>
            <a:spAutoFit/>
          </a:bodyPr>
          <a:lstStyle/>
          <a:p>
            <a:pPr algn="l"/>
            <a:r>
              <a:rPr lang="en-US" altLang="ja-JP" sz="2300" dirty="0">
                <a:solidFill>
                  <a:srgbClr val="79FF76"/>
                </a:solidFill>
              </a:rPr>
              <a:t>Expect proposals</a:t>
            </a:r>
          </a:p>
          <a:p>
            <a:pPr algn="l"/>
            <a:r>
              <a:rPr lang="en-US" altLang="ja-JP" sz="2300" dirty="0">
                <a:solidFill>
                  <a:srgbClr val="79FF76"/>
                </a:solidFill>
              </a:rPr>
              <a:t>for up to</a:t>
            </a:r>
          </a:p>
          <a:p>
            <a:pPr algn="l"/>
            <a:r>
              <a:rPr lang="en-US" altLang="ja-JP" sz="2300" dirty="0">
                <a:solidFill>
                  <a:srgbClr val="79FF76"/>
                </a:solidFill>
              </a:rPr>
              <a:t>4 Northern sites</a:t>
            </a:r>
          </a:p>
          <a:p>
            <a:pPr algn="l"/>
            <a:r>
              <a:rPr lang="en-US" altLang="ja-JP" sz="2300" dirty="0">
                <a:solidFill>
                  <a:srgbClr val="79FF76"/>
                </a:solidFill>
              </a:rPr>
              <a:t>by end of 2011</a:t>
            </a:r>
            <a:endParaRPr lang="en-US" altLang="ja-JP" sz="2300" dirty="0"/>
          </a:p>
          <a:p>
            <a:pPr algn="l"/>
            <a:endParaRPr lang="en-US" altLang="ja-JP" sz="2300" dirty="0"/>
          </a:p>
          <a:p>
            <a:pPr algn="l"/>
            <a:r>
              <a:rPr lang="en-US" altLang="ja-JP" sz="2300" dirty="0">
                <a:solidFill>
                  <a:srgbClr val="FFFF00"/>
                </a:solidFill>
              </a:rPr>
              <a:t>Proposals for</a:t>
            </a:r>
          </a:p>
          <a:p>
            <a:pPr algn="l"/>
            <a:r>
              <a:rPr lang="en-US" altLang="ja-JP" sz="2300" dirty="0">
                <a:solidFill>
                  <a:srgbClr val="FFFF00"/>
                </a:solidFill>
              </a:rPr>
              <a:t>6 Southern sites</a:t>
            </a:r>
          </a:p>
        </p:txBody>
      </p:sp>
      <p:sp>
        <p:nvSpPr>
          <p:cNvPr id="79887" name="Oval 10"/>
          <p:cNvSpPr>
            <a:spLocks noChangeArrowheads="1"/>
          </p:cNvSpPr>
          <p:nvPr/>
        </p:nvSpPr>
        <p:spPr bwMode="auto">
          <a:xfrm>
            <a:off x="6927671" y="2821782"/>
            <a:ext cx="234590" cy="216545"/>
          </a:xfrm>
          <a:prstGeom prst="ellipse">
            <a:avLst/>
          </a:prstGeom>
          <a:solidFill>
            <a:srgbClr val="79FF76"/>
          </a:solidFill>
          <a:ln w="9525">
            <a:solidFill>
              <a:schemeClr val="tx1"/>
            </a:solidFill>
            <a:round/>
            <a:headEnd/>
            <a:tailEnd/>
          </a:ln>
        </p:spPr>
        <p:txBody>
          <a:bodyPr lIns="95747" tIns="47874" rIns="95747" bIns="47874">
            <a:prstTxWarp prst="textNoShape">
              <a:avLst/>
            </a:prstTxWarp>
          </a:bodyPr>
          <a:lstStyle/>
          <a:p>
            <a:pPr defTabSz="955361"/>
            <a:endParaRPr lang="es-ES" sz="2100" dirty="0">
              <a:latin typeface="Arial" pitchFamily="-84" charset="0"/>
            </a:endParaRPr>
          </a:p>
        </p:txBody>
      </p:sp>
      <p:sp>
        <p:nvSpPr>
          <p:cNvPr id="79888" name="Oval 10"/>
          <p:cNvSpPr>
            <a:spLocks noChangeArrowheads="1"/>
          </p:cNvSpPr>
          <p:nvPr/>
        </p:nvSpPr>
        <p:spPr bwMode="auto">
          <a:xfrm>
            <a:off x="1921465" y="2973586"/>
            <a:ext cx="234590" cy="216545"/>
          </a:xfrm>
          <a:prstGeom prst="ellipse">
            <a:avLst/>
          </a:prstGeom>
          <a:solidFill>
            <a:srgbClr val="79FF76"/>
          </a:solidFill>
          <a:ln w="9525">
            <a:solidFill>
              <a:schemeClr val="tx1"/>
            </a:solidFill>
            <a:round/>
            <a:headEnd/>
            <a:tailEnd/>
          </a:ln>
        </p:spPr>
        <p:txBody>
          <a:bodyPr lIns="95747" tIns="47874" rIns="95747" bIns="47874">
            <a:prstTxWarp prst="textNoShape">
              <a:avLst/>
            </a:prstTxWarp>
          </a:bodyPr>
          <a:lstStyle/>
          <a:p>
            <a:pPr defTabSz="955361"/>
            <a:endParaRPr lang="es-ES" sz="2100" dirty="0">
              <a:latin typeface="Arial" pitchFamily="-84" charset="0"/>
            </a:endParaRPr>
          </a:p>
        </p:txBody>
      </p:sp>
      <p:sp>
        <p:nvSpPr>
          <p:cNvPr id="79889" name="Oval 10"/>
          <p:cNvSpPr>
            <a:spLocks noChangeArrowheads="1"/>
          </p:cNvSpPr>
          <p:nvPr/>
        </p:nvSpPr>
        <p:spPr bwMode="auto">
          <a:xfrm>
            <a:off x="1771521" y="2973586"/>
            <a:ext cx="234590" cy="216545"/>
          </a:xfrm>
          <a:prstGeom prst="ellipse">
            <a:avLst/>
          </a:prstGeom>
          <a:solidFill>
            <a:srgbClr val="79FF76"/>
          </a:solidFill>
          <a:ln w="9525">
            <a:solidFill>
              <a:schemeClr val="tx1"/>
            </a:solidFill>
            <a:round/>
            <a:headEnd/>
            <a:tailEnd/>
          </a:ln>
        </p:spPr>
        <p:txBody>
          <a:bodyPr lIns="95747" tIns="47874" rIns="95747" bIns="47874">
            <a:prstTxWarp prst="textNoShape">
              <a:avLst/>
            </a:prstTxWarp>
          </a:bodyPr>
          <a:lstStyle/>
          <a:p>
            <a:pPr defTabSz="955361"/>
            <a:endParaRPr lang="es-ES" sz="2100" dirty="0">
              <a:latin typeface="Arial" pitchFamily="-8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a:p>
        </p:txBody>
      </p:sp>
      <p:pic>
        <p:nvPicPr>
          <p:cNvPr id="3" name="図 2"/>
          <p:cNvPicPr>
            <a:picLocks noChangeAspect="1"/>
          </p:cNvPicPr>
          <p:nvPr/>
        </p:nvPicPr>
        <p:blipFill>
          <a:blip r:embed="rId2"/>
          <a:srcRect b="8294"/>
          <a:stretch>
            <a:fillRect/>
          </a:stretch>
        </p:blipFill>
        <p:spPr>
          <a:xfrm>
            <a:off x="2" y="1"/>
            <a:ext cx="9905999" cy="6857999"/>
          </a:xfrm>
          <a:prstGeom prst="rect">
            <a:avLst/>
          </a:prstGeom>
        </p:spPr>
      </p:pic>
      <p:sp>
        <p:nvSpPr>
          <p:cNvPr id="4" name="テキスト ボックス 3"/>
          <p:cNvSpPr txBox="1"/>
          <p:nvPr/>
        </p:nvSpPr>
        <p:spPr>
          <a:xfrm>
            <a:off x="8276129" y="6498172"/>
            <a:ext cx="1561883" cy="369332"/>
          </a:xfrm>
          <a:prstGeom prst="rect">
            <a:avLst/>
          </a:prstGeom>
          <a:noFill/>
        </p:spPr>
        <p:txBody>
          <a:bodyPr wrap="none" rtlCol="0">
            <a:spAutoFit/>
          </a:bodyPr>
          <a:lstStyle/>
          <a:p>
            <a:r>
              <a:rPr lang="en-US" altLang="ja-JP" dirty="0" smtClean="0"/>
              <a:t>By Stefan Funk</a:t>
            </a:r>
            <a:endParaRPr kumimoji="1" lang="ja-JP" alt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endParaRPr lang="ja-JP" altLang="en-US"/>
          </a:p>
        </p:txBody>
      </p:sp>
      <p:pic>
        <p:nvPicPr>
          <p:cNvPr id="5" name="図 4"/>
          <p:cNvPicPr>
            <a:picLocks noChangeAspect="1"/>
          </p:cNvPicPr>
          <p:nvPr/>
        </p:nvPicPr>
        <p:blipFill>
          <a:blip r:embed="rId2"/>
          <a:stretch>
            <a:fillRect/>
          </a:stretch>
        </p:blipFill>
        <p:spPr>
          <a:xfrm>
            <a:off x="0" y="0"/>
            <a:ext cx="9906000" cy="6858000"/>
          </a:xfrm>
          <a:prstGeom prst="rect">
            <a:avLst/>
          </a:prstGeom>
        </p:spPr>
      </p:pic>
      <p:sp>
        <p:nvSpPr>
          <p:cNvPr id="6" name="テキスト ボックス 5"/>
          <p:cNvSpPr txBox="1"/>
          <p:nvPr/>
        </p:nvSpPr>
        <p:spPr>
          <a:xfrm>
            <a:off x="8276129" y="6498172"/>
            <a:ext cx="1561883" cy="369332"/>
          </a:xfrm>
          <a:prstGeom prst="rect">
            <a:avLst/>
          </a:prstGeom>
          <a:noFill/>
        </p:spPr>
        <p:txBody>
          <a:bodyPr wrap="none" rtlCol="0">
            <a:spAutoFit/>
          </a:bodyPr>
          <a:lstStyle/>
          <a:p>
            <a:r>
              <a:rPr lang="en-US" altLang="ja-JP" dirty="0" smtClean="0"/>
              <a:t>By Stefan Funk</a:t>
            </a:r>
            <a:endParaRPr kumimoji="1" lang="ja-JP" alt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a:p>
        </p:txBody>
      </p:sp>
      <p:pic>
        <p:nvPicPr>
          <p:cNvPr id="3" name="図 2"/>
          <p:cNvPicPr>
            <a:picLocks noChangeAspect="1"/>
          </p:cNvPicPr>
          <p:nvPr/>
        </p:nvPicPr>
        <p:blipFill>
          <a:blip r:embed="rId2"/>
          <a:stretch>
            <a:fillRect/>
          </a:stretch>
        </p:blipFill>
        <p:spPr>
          <a:xfrm>
            <a:off x="0" y="0"/>
            <a:ext cx="9906000" cy="6858000"/>
          </a:xfrm>
          <a:prstGeom prst="rect">
            <a:avLst/>
          </a:prstGeom>
        </p:spPr>
      </p:pic>
      <p:sp>
        <p:nvSpPr>
          <p:cNvPr id="4" name="テキスト ボックス 3"/>
          <p:cNvSpPr txBox="1"/>
          <p:nvPr/>
        </p:nvSpPr>
        <p:spPr>
          <a:xfrm>
            <a:off x="8276129" y="6498172"/>
            <a:ext cx="1561883" cy="369332"/>
          </a:xfrm>
          <a:prstGeom prst="rect">
            <a:avLst/>
          </a:prstGeom>
          <a:noFill/>
        </p:spPr>
        <p:txBody>
          <a:bodyPr wrap="none" rtlCol="0">
            <a:spAutoFit/>
          </a:bodyPr>
          <a:lstStyle/>
          <a:p>
            <a:r>
              <a:rPr lang="en-US" altLang="ja-JP" dirty="0" smtClean="0"/>
              <a:t>By Stefan Funk</a:t>
            </a:r>
            <a:endParaRPr kumimoji="1" lang="ja-JP" alt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srcRect/>
          <a:stretch>
            <a:fillRect/>
          </a:stretch>
        </p:blipFill>
        <p:spPr bwMode="auto">
          <a:xfrm>
            <a:off x="5262601" y="1322414"/>
            <a:ext cx="3890169" cy="5392737"/>
          </a:xfrm>
          <a:prstGeom prst="rect">
            <a:avLst/>
          </a:prstGeom>
          <a:noFill/>
          <a:ln w="9525">
            <a:noFill/>
            <a:miter lim="800000"/>
            <a:headEnd/>
            <a:tailEnd/>
          </a:ln>
        </p:spPr>
      </p:pic>
      <p:sp>
        <p:nvSpPr>
          <p:cNvPr id="8" name="タイトル 7"/>
          <p:cNvSpPr>
            <a:spLocks noGrp="1"/>
          </p:cNvSpPr>
          <p:nvPr>
            <p:ph type="title"/>
          </p:nvPr>
        </p:nvSpPr>
        <p:spPr>
          <a:xfrm>
            <a:off x="362666" y="95249"/>
            <a:ext cx="9543334" cy="920748"/>
          </a:xfrm>
          <a:solidFill>
            <a:schemeClr val="tx2"/>
          </a:solidFill>
          <a:effectLst>
            <a:outerShdw blurRad="50800" dist="38100" dir="2700000">
              <a:srgbClr val="000000">
                <a:alpha val="43000"/>
              </a:srgbClr>
            </a:outerShdw>
          </a:effectLst>
        </p:spPr>
        <p:txBody>
          <a:bodyPr>
            <a:normAutofit/>
          </a:bodyPr>
          <a:lstStyle/>
          <a:p>
            <a:r>
              <a:rPr lang="en-US" altLang="ja-JP" sz="4800" dirty="0" smtClean="0">
                <a:solidFill>
                  <a:schemeClr val="bg1"/>
                </a:solidFill>
                <a:effectLst>
                  <a:outerShdw blurRad="50800" dist="38100" dir="2700000">
                    <a:srgbClr val="000000">
                      <a:alpha val="43000"/>
                    </a:srgbClr>
                  </a:outerShdw>
                </a:effectLst>
              </a:rPr>
              <a:t>Crab Pulsar with MAGIC Mono</a:t>
            </a:r>
            <a:endParaRPr lang="ja-JP" altLang="en-US" sz="4800" dirty="0" smtClean="0">
              <a:solidFill>
                <a:schemeClr val="bg1"/>
              </a:solidFill>
              <a:effectLst>
                <a:outerShdw blurRad="50800" dist="38100" dir="2700000">
                  <a:srgbClr val="000000">
                    <a:alpha val="43000"/>
                  </a:srgbClr>
                </a:outerShdw>
              </a:effectLst>
            </a:endParaRPr>
          </a:p>
        </p:txBody>
      </p:sp>
      <p:sp>
        <p:nvSpPr>
          <p:cNvPr id="37893" name="テキスト ボックス 8"/>
          <p:cNvSpPr txBox="1">
            <a:spLocks noChangeArrowheads="1"/>
          </p:cNvSpPr>
          <p:nvPr/>
        </p:nvSpPr>
        <p:spPr bwMode="auto">
          <a:xfrm>
            <a:off x="304420" y="1243576"/>
            <a:ext cx="4186783" cy="369269"/>
          </a:xfrm>
          <a:prstGeom prst="rect">
            <a:avLst/>
          </a:prstGeom>
          <a:noFill/>
          <a:ln w="9525">
            <a:noFill/>
            <a:miter lim="800000"/>
            <a:headEnd/>
            <a:tailEnd/>
          </a:ln>
        </p:spPr>
        <p:txBody>
          <a:bodyPr wrap="none" lIns="91369" tIns="45689" rIns="91369" bIns="45689">
            <a:prstTxWarp prst="textNoShape">
              <a:avLst/>
            </a:prstTxWarp>
            <a:spAutoFit/>
          </a:bodyPr>
          <a:lstStyle/>
          <a:p>
            <a:r>
              <a:rPr lang="en-US" altLang="ja-JP" dirty="0">
                <a:solidFill>
                  <a:schemeClr val="accent2"/>
                </a:solidFill>
                <a:effectLst>
                  <a:outerShdw blurRad="50800" dist="38100" dir="2700000">
                    <a:srgbClr val="000000">
                      <a:alpha val="43000"/>
                    </a:srgbClr>
                  </a:outerShdw>
                </a:effectLst>
              </a:rPr>
              <a:t>MAGIC result: Published in Science in 2008</a:t>
            </a:r>
            <a:endParaRPr lang="ja-JP" altLang="en-US" dirty="0">
              <a:solidFill>
                <a:schemeClr val="accent2"/>
              </a:solidFill>
              <a:effectLst>
                <a:outerShdw blurRad="50800" dist="38100" dir="2700000">
                  <a:srgbClr val="000000">
                    <a:alpha val="43000"/>
                  </a:srgbClr>
                </a:outerShdw>
              </a:effectLst>
            </a:endParaRPr>
          </a:p>
        </p:txBody>
      </p:sp>
      <p:pic>
        <p:nvPicPr>
          <p:cNvPr id="37894" name="Picture 2"/>
          <p:cNvPicPr>
            <a:picLocks noChangeAspect="1" noChangeArrowheads="1"/>
          </p:cNvPicPr>
          <p:nvPr/>
        </p:nvPicPr>
        <p:blipFill>
          <a:blip r:embed="rId3"/>
          <a:srcRect/>
          <a:stretch>
            <a:fillRect/>
          </a:stretch>
        </p:blipFill>
        <p:spPr bwMode="auto">
          <a:xfrm>
            <a:off x="464363" y="3436977"/>
            <a:ext cx="4204891" cy="3278187"/>
          </a:xfrm>
          <a:prstGeom prst="rect">
            <a:avLst/>
          </a:prstGeom>
          <a:noFill/>
          <a:ln w="9525">
            <a:noFill/>
            <a:miter lim="800000"/>
            <a:headEnd/>
            <a:tailEnd/>
          </a:ln>
        </p:spPr>
      </p:pic>
      <p:sp>
        <p:nvSpPr>
          <p:cNvPr id="37895" name="テキスト ボックス 9"/>
          <p:cNvSpPr txBox="1">
            <a:spLocks noChangeArrowheads="1"/>
          </p:cNvSpPr>
          <p:nvPr/>
        </p:nvSpPr>
        <p:spPr bwMode="auto">
          <a:xfrm>
            <a:off x="309583" y="1640428"/>
            <a:ext cx="4428323" cy="1754264"/>
          </a:xfrm>
          <a:prstGeom prst="rect">
            <a:avLst/>
          </a:prstGeom>
          <a:noFill/>
          <a:ln w="9525">
            <a:noFill/>
            <a:miter lim="800000"/>
            <a:headEnd/>
            <a:tailEnd/>
          </a:ln>
        </p:spPr>
        <p:txBody>
          <a:bodyPr wrap="none" lIns="91369" tIns="45689" rIns="91369" bIns="45689">
            <a:prstTxWarp prst="textNoShape">
              <a:avLst/>
            </a:prstTxWarp>
            <a:spAutoFit/>
          </a:bodyPr>
          <a:lstStyle/>
          <a:p>
            <a:r>
              <a:rPr lang="en-US" altLang="ja-JP" dirty="0" smtClean="0"/>
              <a:t>M</a:t>
            </a:r>
            <a:r>
              <a:rPr lang="en-US" altLang="ja-JP" dirty="0" smtClean="0"/>
              <a:t>easuring </a:t>
            </a:r>
            <a:r>
              <a:rPr lang="en-US" altLang="ja-JP" dirty="0"/>
              <a:t>the spectrum around cutoff</a:t>
            </a:r>
          </a:p>
          <a:p>
            <a:r>
              <a:rPr lang="en-US" altLang="ja-JP" dirty="0"/>
              <a:t>or at high energies is important to distinguish</a:t>
            </a:r>
          </a:p>
          <a:p>
            <a:r>
              <a:rPr lang="en-US" altLang="ja-JP" dirty="0"/>
              <a:t>the emission model</a:t>
            </a:r>
          </a:p>
          <a:p>
            <a:endParaRPr lang="en-US" altLang="ja-JP" dirty="0"/>
          </a:p>
          <a:p>
            <a:r>
              <a:rPr lang="en-US" altLang="ja-JP" dirty="0"/>
              <a:t>Polar cap: double exponent</a:t>
            </a:r>
          </a:p>
          <a:p>
            <a:r>
              <a:rPr lang="en-US" altLang="ja-JP" dirty="0"/>
              <a:t>Outer gap: simple exponent</a:t>
            </a:r>
            <a:endParaRPr lang="ja-JP" altLang="en-US" dirty="0"/>
          </a:p>
        </p:txBody>
      </p:sp>
      <p:sp>
        <p:nvSpPr>
          <p:cNvPr id="7" name="下矢印 6"/>
          <p:cNvSpPr/>
          <p:nvPr/>
        </p:nvSpPr>
        <p:spPr>
          <a:xfrm>
            <a:off x="3810000" y="4343402"/>
            <a:ext cx="330200" cy="762000"/>
          </a:xfrm>
          <a:prstGeom prst="downArrow">
            <a:avLst/>
          </a:prstGeom>
        </p:spPr>
        <p:style>
          <a:lnRef idx="1">
            <a:schemeClr val="accent1"/>
          </a:lnRef>
          <a:fillRef idx="3">
            <a:schemeClr val="accent1"/>
          </a:fillRef>
          <a:effectRef idx="2">
            <a:schemeClr val="accent1"/>
          </a:effectRef>
          <a:fontRef idx="minor">
            <a:schemeClr val="lt1"/>
          </a:fontRef>
        </p:style>
        <p:txBody>
          <a:bodyPr lIns="91385" tIns="45693" rIns="91385" bIns="45693"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_rels/themeOverride1.xml.rels><?xml version="1.0" encoding="UTF-8" standalone="yes"?>
<Relationships xmlns="http://schemas.openxmlformats.org/package/2006/relationships"><Relationship Id="rId1" Type="http://schemas.openxmlformats.org/officeDocument/2006/relationships/image" Target="../media/image127.jpeg"/></Relationships>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4400" dirty="0" smtClean="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フレッシュ">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フレッシュ">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フレッシュ">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Override>
</file>

<file path=docProps/app.xml><?xml version="1.0" encoding="utf-8"?>
<Properties xmlns="http://schemas.openxmlformats.org/officeDocument/2006/extended-properties" xmlns:vt="http://schemas.openxmlformats.org/officeDocument/2006/docPropsVTypes">
  <TotalTime>21532</TotalTime>
  <Words>3319</Words>
  <Application>Microsoft Macintosh PowerPoint</Application>
  <PresentationFormat>A4 210x297 mm</PresentationFormat>
  <Paragraphs>690</Paragraphs>
  <Slides>57</Slides>
  <Notes>2</Notes>
  <HiddenSlides>1</HiddenSlides>
  <MMClips>0</MMClips>
  <ScaleCrop>false</ScaleCrop>
  <HeadingPairs>
    <vt:vector size="4" baseType="variant">
      <vt:variant>
        <vt:lpstr>デザイン テンプレート</vt:lpstr>
      </vt:variant>
      <vt:variant>
        <vt:i4>1</vt:i4>
      </vt:variant>
      <vt:variant>
        <vt:lpstr>スライド タイトル</vt:lpstr>
      </vt:variant>
      <vt:variant>
        <vt:i4>57</vt:i4>
      </vt:variant>
    </vt:vector>
  </HeadingPairs>
  <TitlesOfParts>
    <vt:vector size="58" baseType="lpstr">
      <vt:lpstr>Office テーマ</vt:lpstr>
      <vt:lpstr>スライド 1</vt:lpstr>
      <vt:lpstr>スライド 2</vt:lpstr>
      <vt:lpstr>VHE Gamma Ray Astronomy の現状 新たな宇宙の窓　(VHE 1012eV Gamma Ray Astronomy)が開く</vt:lpstr>
      <vt:lpstr>スライド 4</vt:lpstr>
      <vt:lpstr>スライド 5</vt:lpstr>
      <vt:lpstr>スライド 6</vt:lpstr>
      <vt:lpstr>スライド 7</vt:lpstr>
      <vt:lpstr>スライド 8</vt:lpstr>
      <vt:lpstr>Crab Pulsar with MAGIC Mono</vt:lpstr>
      <vt:lpstr>Crab Pulsar with MAGIC Stereo</vt:lpstr>
      <vt:lpstr>Galactic Center (Fermi + HESS)</vt:lpstr>
      <vt:lpstr>Fermi Gamma Ray Bubbles</vt:lpstr>
      <vt:lpstr>スライド 13</vt:lpstr>
      <vt:lpstr>Number of extragalactic VHE Sources (51)</vt:lpstr>
      <vt:lpstr>Mrk421 MWL SED</vt:lpstr>
      <vt:lpstr>EBL (Extragalactic Background Light) </vt:lpstr>
      <vt:lpstr>EBL upper limits by MAGIC and HESS</vt:lpstr>
      <vt:lpstr>スライド 18</vt:lpstr>
      <vt:lpstr>Test for Lorentz Invariance  Fast time variation of VHE gammas from AGN Mrk501 by MAGIC, PKS 2155 by HESS</vt:lpstr>
      <vt:lpstr>M87 flare in 2008: MAGIC, VERITAS, HESS, VLBA</vt:lpstr>
      <vt:lpstr>Second most distant 100GeV source  FSRQ PKS1222 (4C +21.53) (z=0.432)</vt:lpstr>
      <vt:lpstr>スライド 22</vt:lpstr>
      <vt:lpstr>CTA Simulation:  Expected Light curve for GRB at z=4.3</vt:lpstr>
      <vt:lpstr>Morphological studies of UHECR potential sources  Cen A (3.4Mpc) </vt:lpstr>
      <vt:lpstr>Starburst galaxies,  NGC253 (by HESS), M82 (VERITAS)</vt:lpstr>
      <vt:lpstr>スライド 26</vt:lpstr>
      <vt:lpstr>スライド 27</vt:lpstr>
      <vt:lpstr>スライド 28</vt:lpstr>
      <vt:lpstr>All sky observatory (North and South)</vt:lpstr>
      <vt:lpstr>スライド 30</vt:lpstr>
      <vt:lpstr>Possible array configuration</vt:lpstr>
      <vt:lpstr>Design: 23 m Large Telescopes optimized for the range below 200 GeV</vt:lpstr>
      <vt:lpstr>Design: Medium-Sized 12 m Telescope optimized for the 100 GeV to ~10 TeV range</vt:lpstr>
      <vt:lpstr>Dual Mirror Option (SCT)</vt:lpstr>
      <vt:lpstr>Design: Small 4-6 m Telescopes cover the range above few TeV across 10 km2</vt:lpstr>
      <vt:lpstr>CTA の高い性能と広がるサイエンス</vt:lpstr>
      <vt:lpstr>スライド 37</vt:lpstr>
      <vt:lpstr>1510mm 大口径望遠鏡用ミラーの試作 2.7mm ガラス＋60mmアルミハニカム＋2.7mmガラス</vt:lpstr>
      <vt:lpstr>1200mm 中口径望遠鏡用ミラーの試作 Core Material -- Aluminum foam</vt:lpstr>
      <vt:lpstr>スパッタリングによる多層保護膜の生成 強固、長寿命、高反射率</vt:lpstr>
      <vt:lpstr>保護膜劣化　加速試験（酸素系漂白剤） 反射率劣化のメカニズムを探る(甲南大、茨城、近大）</vt:lpstr>
      <vt:lpstr>CTA LST Mirror の開発状況</vt:lpstr>
      <vt:lpstr>スライド 43</vt:lpstr>
      <vt:lpstr>スライド 44</vt:lpstr>
      <vt:lpstr>スライド 45</vt:lpstr>
      <vt:lpstr>スライド 46</vt:lpstr>
      <vt:lpstr>スライド 47</vt:lpstr>
      <vt:lpstr>スライド 48</vt:lpstr>
      <vt:lpstr>LST-Camera　265 clusters/1855 pixels  (0.1°ピクセル、視野 4.4°、重量 &lt; 2 ton)</vt:lpstr>
      <vt:lpstr>水冷クーリングプレート試作　(1/8 スケール）</vt:lpstr>
      <vt:lpstr>CTA 光検出器・超高速読み出し回路の開発状況</vt:lpstr>
      <vt:lpstr>Project Management Organigram</vt:lpstr>
      <vt:lpstr>研究組織　(CTA-Japan Member 76名)</vt:lpstr>
      <vt:lpstr>http://www.cta-observatory.jp</vt:lpstr>
      <vt:lpstr>タイムスケジュール、予算</vt:lpstr>
      <vt:lpstr>Summary</vt:lpstr>
      <vt:lpstr>Site selection</vt:lpstr>
    </vt:vector>
  </TitlesOfParts>
  <Company>Max-Planck-Institute for Physics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Teshima Masahiro</dc:creator>
  <cp:lastModifiedBy>Teshima Masahiro</cp:lastModifiedBy>
  <cp:revision>96</cp:revision>
  <cp:lastPrinted>2012-01-21T15:01:12Z</cp:lastPrinted>
  <dcterms:created xsi:type="dcterms:W3CDTF">2012-01-19T15:28:41Z</dcterms:created>
  <dcterms:modified xsi:type="dcterms:W3CDTF">2012-01-22T03:52:29Z</dcterms:modified>
</cp:coreProperties>
</file>