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1" r:id="rId2"/>
    <p:sldId id="266" r:id="rId3"/>
    <p:sldId id="264" r:id="rId4"/>
    <p:sldId id="282" r:id="rId5"/>
    <p:sldId id="283" r:id="rId6"/>
    <p:sldId id="284" r:id="rId7"/>
    <p:sldId id="275" r:id="rId8"/>
    <p:sldId id="276" r:id="rId9"/>
    <p:sldId id="285" r:id="rId10"/>
    <p:sldId id="277" r:id="rId11"/>
    <p:sldId id="286" r:id="rId12"/>
    <p:sldId id="287" r:id="rId13"/>
    <p:sldId id="292" r:id="rId14"/>
    <p:sldId id="290" r:id="rId15"/>
    <p:sldId id="289" r:id="rId16"/>
    <p:sldId id="291" r:id="rId17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00859F"/>
    <a:srgbClr val="77C70E"/>
    <a:srgbClr val="B000D4"/>
    <a:srgbClr val="FFC8FF"/>
    <a:srgbClr val="A1FFD5"/>
    <a:srgbClr val="D7FF6F"/>
    <a:srgbClr val="FFD6BE"/>
    <a:srgbClr val="B7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128" y="-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31DFB-A67A-8344-8490-2929829D64FB}" type="datetimeFigureOut">
              <a:rPr lang="ja-JP" altLang="en-US" smtClean="0"/>
              <a:pPr/>
              <a:t>12.1.22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B1E799-209A-9849-8A1F-472555EA846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B6AE77-8255-B74E-8075-1EF44013300B}" type="datetimeFigureOut">
              <a:rPr lang="ja-JP" altLang="en-US" smtClean="0"/>
              <a:pPr/>
              <a:t>12.1.22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DCC3A3-85D1-B54F-A7FF-CCC3CBBD09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2012/1/22</a:t>
            </a: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CRC</a:t>
            </a:r>
            <a:r>
              <a:rPr lang="ja-JP" altLang="en-US" smtClean="0"/>
              <a:t>タウンミーティング＠東工大</a:t>
            </a: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1BDA-2E40-3F47-806F-FB85C33315F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2012/1/22</a:t>
            </a: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CRC</a:t>
            </a:r>
            <a:r>
              <a:rPr lang="ja-JP" altLang="en-US" smtClean="0"/>
              <a:t>タウンミーティング＠東工大</a:t>
            </a: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1BDA-2E40-3F47-806F-FB85C33315F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2012/1/22</a:t>
            </a: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CRC</a:t>
            </a:r>
            <a:r>
              <a:rPr lang="ja-JP" altLang="en-US" smtClean="0"/>
              <a:t>タウンミーティング＠東工大</a:t>
            </a: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1BDA-2E40-3F47-806F-FB85C33315F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2012/1/22</a:t>
            </a: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CRC</a:t>
            </a:r>
            <a:r>
              <a:rPr lang="ja-JP" altLang="en-US" smtClean="0"/>
              <a:t>タウンミーティング＠東工大</a:t>
            </a: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1BDA-2E40-3F47-806F-FB85C33315F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2012/1/22</a:t>
            </a: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CRC</a:t>
            </a:r>
            <a:r>
              <a:rPr lang="ja-JP" altLang="en-US" smtClean="0"/>
              <a:t>タウンミーティング＠東工大</a:t>
            </a: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1BDA-2E40-3F47-806F-FB85C33315F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2012/1/22</a:t>
            </a:r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CRC</a:t>
            </a:r>
            <a:r>
              <a:rPr lang="ja-JP" altLang="en-US" smtClean="0"/>
              <a:t>タウンミーティング＠東工大</a:t>
            </a: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1BDA-2E40-3F47-806F-FB85C33315F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2012/1/22</a:t>
            </a:r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CRC</a:t>
            </a:r>
            <a:r>
              <a:rPr lang="ja-JP" altLang="en-US" smtClean="0"/>
              <a:t>タウンミーティング＠東工大</a:t>
            </a:r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1BDA-2E40-3F47-806F-FB85C33315F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2012/1/22</a:t>
            </a:r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CRC</a:t>
            </a:r>
            <a:r>
              <a:rPr lang="ja-JP" altLang="en-US" smtClean="0"/>
              <a:t>タウンミーティング＠東工大</a:t>
            </a: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1BDA-2E40-3F47-806F-FB85C33315F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2012/1/22</a:t>
            </a:r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CRC</a:t>
            </a:r>
            <a:r>
              <a:rPr lang="ja-JP" altLang="en-US" smtClean="0"/>
              <a:t>タウンミーティング＠東工大</a:t>
            </a:r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1BDA-2E40-3F47-806F-FB85C33315F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2012/1/22</a:t>
            </a:r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CRC</a:t>
            </a:r>
            <a:r>
              <a:rPr lang="ja-JP" altLang="en-US" smtClean="0"/>
              <a:t>タウンミーティング＠東工大</a:t>
            </a: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1BDA-2E40-3F47-806F-FB85C33315F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2012/1/22</a:t>
            </a:r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CRC</a:t>
            </a:r>
            <a:r>
              <a:rPr lang="ja-JP" altLang="en-US" smtClean="0"/>
              <a:t>タウンミーティング＠東工大</a:t>
            </a: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1BDA-2E40-3F47-806F-FB85C33315F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rgbClr val="77C70E"/>
                </a:solidFill>
                <a:latin typeface="ヒラギノ丸ゴ Pro W4"/>
                <a:ea typeface="ヒラギノ丸ゴ Pro W4"/>
                <a:cs typeface="ヒラギノ丸ゴ Pro W4"/>
              </a:defRPr>
            </a:lvl1pPr>
          </a:lstStyle>
          <a:p>
            <a:r>
              <a:rPr lang="en-US" altLang="ja-JP" smtClean="0"/>
              <a:t>2012/1/22</a:t>
            </a:r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819400" y="6356350"/>
            <a:ext cx="353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rgbClr val="77C70E"/>
                </a:solidFill>
                <a:latin typeface="ヒラギノ丸ゴ Pro W4"/>
                <a:ea typeface="ヒラギノ丸ゴ Pro W4"/>
                <a:cs typeface="ヒラギノ丸ゴ Pro W4"/>
              </a:defRPr>
            </a:lvl1pPr>
          </a:lstStyle>
          <a:p>
            <a:r>
              <a:rPr lang="en-US" altLang="ja-JP" smtClean="0"/>
              <a:t>CRC</a:t>
            </a:r>
            <a:r>
              <a:rPr lang="ja-JP" altLang="en-US" smtClean="0"/>
              <a:t>タウンミーティング＠東工大</a:t>
            </a: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fld id="{E48E1BDA-2E40-3F47-806F-FB85C33315F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Relationship Id="rId3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png"/><Relationship Id="rId7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3754" y="83135"/>
            <a:ext cx="7772400" cy="855063"/>
          </a:xfrm>
        </p:spPr>
        <p:txBody>
          <a:bodyPr/>
          <a:lstStyle/>
          <a:p>
            <a:r>
              <a:rPr lang="ja-JP" altLang="en-US" dirty="0" smtClean="0">
                <a:latin typeface="ヒラギノ丸ゴ Pro W4"/>
                <a:ea typeface="ヒラギノ丸ゴ Pro W4"/>
                <a:cs typeface="ヒラギノ丸ゴ Pro W4"/>
              </a:rPr>
              <a:t>はじめに</a:t>
            </a:r>
            <a:endParaRPr lang="ja-JP" altLang="en-US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7119" y="1320800"/>
            <a:ext cx="8811759" cy="44319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ja-JP" sz="2800" dirty="0" smtClean="0">
                <a:latin typeface="ヒラギノ丸ゴ Pro W4"/>
                <a:ea typeface="ヒラギノ丸ゴ Pro W4"/>
                <a:cs typeface="ヒラギノ丸ゴ Pro W4"/>
              </a:rPr>
              <a:t>《CANGAROO</a:t>
            </a:r>
            <a:r>
              <a:rPr lang="ja-JP" altLang="en-US" sz="2800" dirty="0" smtClean="0">
                <a:latin typeface="ヒラギノ丸ゴ Pro W4"/>
                <a:ea typeface="ヒラギノ丸ゴ Pro W4"/>
                <a:cs typeface="ヒラギノ丸ゴ Pro W4"/>
              </a:rPr>
              <a:t>に関して</a:t>
            </a:r>
            <a:r>
              <a:rPr lang="en-US" altLang="ja-JP" sz="2800" dirty="0" smtClean="0">
                <a:latin typeface="ヒラギノ丸ゴ Pro W4"/>
                <a:ea typeface="ヒラギノ丸ゴ Pro W4"/>
                <a:cs typeface="ヒラギノ丸ゴ Pro W4"/>
              </a:rPr>
              <a:t>》</a:t>
            </a:r>
          </a:p>
          <a:p>
            <a:pPr>
              <a:buFont typeface="Arial"/>
              <a:buChar char="•"/>
            </a:pPr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科研費審査員のコメントや、戸谷講演に賛成。学術会議でも</a:t>
            </a:r>
            <a:r>
              <a:rPr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/>
            </a:r>
            <a:br>
              <a:rPr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</a:br>
            <a:r>
              <a:rPr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牧島は同様な発言。</a:t>
            </a:r>
            <a:endParaRPr lang="en-US" altLang="ja-JP" sz="2400" dirty="0" smtClean="0">
              <a:latin typeface="ヒラギノ丸ゴ Pro W4"/>
              <a:ea typeface="ヒラギノ丸ゴ Pro W4"/>
              <a:cs typeface="ヒラギノ丸ゴ Pro W4"/>
            </a:endParaRPr>
          </a:p>
          <a:p>
            <a:pPr>
              <a:buFont typeface="Arial"/>
              <a:buChar char="•"/>
            </a:pPr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総括・反省がひじょうに遅れたが、本日の試みは良い。</a:t>
            </a:r>
            <a:endParaRPr lang="en-US" altLang="ja-JP" sz="2400" dirty="0" smtClean="0">
              <a:latin typeface="ヒラギノ丸ゴ Pro W4"/>
              <a:ea typeface="ヒラギノ丸ゴ Pro W4"/>
              <a:cs typeface="ヒラギノ丸ゴ Pro W4"/>
            </a:endParaRPr>
          </a:p>
          <a:p>
            <a:pPr>
              <a:buFont typeface="Arial"/>
              <a:buChar char="•"/>
            </a:pPr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「総括を終えてから、</a:t>
            </a:r>
            <a:r>
              <a:rPr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>CTA</a:t>
            </a:r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」は、きわめて当然。</a:t>
            </a:r>
            <a:endParaRPr lang="en-US" altLang="ja-JP" sz="2400" dirty="0" smtClean="0">
              <a:latin typeface="ヒラギノ丸ゴ Pro W4"/>
              <a:ea typeface="ヒラギノ丸ゴ Pro W4"/>
              <a:cs typeface="ヒラギノ丸ゴ Pro W4"/>
            </a:endParaRPr>
          </a:p>
          <a:p>
            <a:pPr>
              <a:spcBef>
                <a:spcPts val="1200"/>
              </a:spcBef>
            </a:pPr>
            <a:r>
              <a:rPr lang="en-US" altLang="ja-JP" sz="2800" dirty="0" smtClean="0">
                <a:latin typeface="ヒラギノ丸ゴ Pro W4"/>
                <a:ea typeface="ヒラギノ丸ゴ Pro W4"/>
                <a:cs typeface="ヒラギノ丸ゴ Pro W4"/>
              </a:rPr>
              <a:t>《</a:t>
            </a:r>
            <a:r>
              <a:rPr lang="ja-JP" altLang="en-US" sz="2800" dirty="0" smtClean="0">
                <a:latin typeface="ヒラギノ丸ゴ Pro W4"/>
                <a:ea typeface="ヒラギノ丸ゴ Pro W4"/>
                <a:cs typeface="ヒラギノ丸ゴ Pro W4"/>
              </a:rPr>
              <a:t>多波長観測の四天王</a:t>
            </a:r>
            <a:r>
              <a:rPr lang="en-US" altLang="ja-JP" sz="2800" dirty="0" smtClean="0">
                <a:latin typeface="ヒラギノ丸ゴ Pro W4"/>
                <a:ea typeface="ヒラギノ丸ゴ Pro W4"/>
                <a:cs typeface="ヒラギノ丸ゴ Pro W4"/>
              </a:rPr>
              <a:t>》</a:t>
            </a:r>
          </a:p>
          <a:p>
            <a:pPr>
              <a:buFont typeface="Arial"/>
              <a:buChar char="•"/>
            </a:pPr>
            <a:r>
              <a:rPr kumimoji="1" lang="ja-JP" altLang="en-US" sz="24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シェル型超新星残骸</a:t>
            </a:r>
            <a:r>
              <a:rPr kumimoji="1" lang="en-US" altLang="ja-JP" sz="24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kumimoji="1"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>(RXJ 1713-394, Vela Jr.,..) </a:t>
            </a:r>
          </a:p>
          <a:p>
            <a:pPr>
              <a:buFont typeface="Arial"/>
              <a:buChar char="•"/>
            </a:pPr>
            <a:r>
              <a:rPr lang="en-US" altLang="ja-JP" sz="24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Pulsar Wind Nebulae </a:t>
            </a:r>
            <a:r>
              <a:rPr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>(Crab, Vela, MSH 15-52, .. )</a:t>
            </a:r>
          </a:p>
          <a:p>
            <a:pPr>
              <a:buFont typeface="Arial"/>
              <a:buChar char="•"/>
            </a:pPr>
            <a:r>
              <a:rPr lang="ja-JP" altLang="en-US" sz="24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ジェットをもつ</a:t>
            </a:r>
            <a:r>
              <a:rPr lang="en-US" altLang="ja-JP" sz="24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AGN </a:t>
            </a:r>
            <a:r>
              <a:rPr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>(</a:t>
            </a:r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さまざまな</a:t>
            </a:r>
            <a:r>
              <a:rPr lang="en-US" altLang="ja-JP" sz="2400" dirty="0" err="1" smtClean="0">
                <a:latin typeface="ヒラギノ丸ゴ Pro W4"/>
                <a:ea typeface="ヒラギノ丸ゴ Pro W4"/>
                <a:cs typeface="ヒラギノ丸ゴ Pro W4"/>
              </a:rPr>
              <a:t>Blazars</a:t>
            </a:r>
            <a:r>
              <a:rPr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>)</a:t>
            </a:r>
          </a:p>
          <a:p>
            <a:pPr>
              <a:buFont typeface="Arial"/>
              <a:buChar char="•"/>
            </a:pPr>
            <a:r>
              <a:rPr lang="ja-JP" altLang="en-US" sz="24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ガンマ線バースト</a:t>
            </a:r>
            <a:endParaRPr lang="en-US" altLang="ja-JP" sz="2400" dirty="0" smtClean="0">
              <a:solidFill>
                <a:srgbClr val="0000FF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牧島は過去５年、上記４テーマのどれからも遠ざかっている</a:t>
            </a:r>
            <a:endParaRPr lang="en-US" altLang="ja-JP" sz="2400" dirty="0" smtClean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51682" y="5254170"/>
            <a:ext cx="5211114" cy="76944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4400" dirty="0" smtClean="0">
                <a:latin typeface="ヒラギノ丸ゴ Pro W4"/>
                <a:ea typeface="ヒラギノ丸ゴ Pro W4"/>
                <a:cs typeface="ヒラギノ丸ゴ Pro W4"/>
              </a:rPr>
              <a:t>§</a:t>
            </a:r>
            <a:r>
              <a:rPr kumimoji="1" lang="en-US" altLang="ja-JP" sz="4400" dirty="0" smtClean="0">
                <a:latin typeface="ヒラギノ丸ゴ Pro W4"/>
                <a:ea typeface="ヒラギノ丸ゴ Pro W4"/>
                <a:cs typeface="ヒラギノ丸ゴ Pro W4"/>
              </a:rPr>
              <a:t>1. </a:t>
            </a:r>
            <a:r>
              <a:rPr kumimoji="1" lang="ja-JP" altLang="en-US" sz="4400" dirty="0" smtClean="0">
                <a:latin typeface="ヒラギノ丸ゴ Pro W4"/>
                <a:ea typeface="ヒラギノ丸ゴ Pro W4"/>
                <a:cs typeface="ヒラギノ丸ゴ Pro W4"/>
              </a:rPr>
              <a:t>Ｘ線で見る宇宙</a:t>
            </a:r>
            <a:endParaRPr kumimoji="1" lang="ja-JP" altLang="en-US" sz="4400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222500" y="832703"/>
            <a:ext cx="6746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牧島一夫（</a:t>
            </a:r>
            <a:r>
              <a:rPr lang="ja-JP" altLang="en-US" sz="24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東京大学理学系物理、</a:t>
            </a:r>
            <a:r>
              <a:rPr lang="ja-JP" altLang="en-US" sz="2400" dirty="0" smtClean="0">
                <a:solidFill>
                  <a:srgbClr val="008000"/>
                </a:solidFill>
                <a:latin typeface="ヒラギノ丸ゴ Pro W4"/>
                <a:ea typeface="ヒラギノ丸ゴ Pro W4"/>
                <a:cs typeface="ヒラギノ丸ゴ Pro W4"/>
              </a:rPr>
              <a:t>理研基幹研</a:t>
            </a:r>
            <a:r>
              <a:rPr lang="ja-JP" altLang="en-US" sz="2400" dirty="0" smtClean="0">
                <a:solidFill>
                  <a:srgbClr val="000000"/>
                </a:solidFill>
                <a:latin typeface="ヒラギノ丸ゴ Pro W4"/>
                <a:ea typeface="ヒラギノ丸ゴ Pro W4"/>
                <a:cs typeface="ヒラギノ丸ゴ Pro W4"/>
              </a:rPr>
              <a:t>）</a:t>
            </a:r>
            <a:endParaRPr kumimoji="1" lang="ja-JP" altLang="en-US" sz="2400" dirty="0">
              <a:solidFill>
                <a:srgbClr val="000000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8" name="日付プレースホル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2012/1/22</a:t>
            </a:r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1BDA-2E40-3F47-806F-FB85C33315FA}" type="slidenum">
              <a:rPr lang="ja-JP" altLang="en-US" smtClean="0"/>
              <a:pPr/>
              <a:t>1</a:t>
            </a:fld>
            <a:endParaRPr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CRC</a:t>
            </a:r>
            <a:r>
              <a:rPr lang="ja-JP" altLang="en-US" smtClean="0"/>
              <a:t>タウンミーティング＠東工大</a:t>
            </a: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152400" y="1752600"/>
            <a:ext cx="52578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195263" indent="-195263">
              <a:lnSpc>
                <a:spcPct val="105000"/>
              </a:lnSpc>
              <a:spcBef>
                <a:spcPct val="25000"/>
              </a:spcBef>
              <a:buFont typeface="Wingdings" pitchFamily="1" charset="2"/>
              <a:buNone/>
            </a:pPr>
            <a:r>
              <a:rPr lang="ja-JP" altLang="en-US" sz="20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・</a:t>
            </a:r>
            <a:r>
              <a:rPr lang="ja-JP" altLang="en-US" sz="2000" dirty="0" smtClean="0">
                <a:solidFill>
                  <a:srgbClr val="FF0F00"/>
                </a:solidFill>
                <a:latin typeface="ヒラギノ丸ゴ Pro W4"/>
                <a:ea typeface="ヒラギノ丸ゴ Pro W4"/>
                <a:cs typeface="ヒラギノ丸ゴ Pro W4"/>
              </a:rPr>
              <a:t>系</a:t>
            </a:r>
            <a:r>
              <a:rPr lang="ja-JP" altLang="en-US" sz="2000" dirty="0">
                <a:solidFill>
                  <a:srgbClr val="FF0F00"/>
                </a:solidFill>
                <a:latin typeface="ヒラギノ丸ゴ Pro W4"/>
                <a:ea typeface="ヒラギノ丸ゴ Pro W4"/>
                <a:cs typeface="ヒラギノ丸ゴ Pro W4"/>
              </a:rPr>
              <a:t>が収縮し２単位の重力エネルギーを解放</a:t>
            </a:r>
            <a:r>
              <a:rPr lang="en-US" altLang="ja-JP" sz="2000" dirty="0">
                <a:solidFill>
                  <a:srgbClr val="FF0F00"/>
                </a:solidFill>
                <a:latin typeface="ヒラギノ丸ゴ Pro W4"/>
                <a:ea typeface="ヒラギノ丸ゴ Pro W4"/>
                <a:cs typeface="ヒラギノ丸ゴ Pro W4"/>
              </a:rPr>
              <a:t>⇒</a:t>
            </a:r>
            <a:r>
              <a:rPr lang="ja-JP" altLang="en-US" sz="2000" dirty="0">
                <a:solidFill>
                  <a:srgbClr val="FF0F00"/>
                </a:solidFill>
                <a:latin typeface="ヒラギノ丸ゴ Pro W4"/>
                <a:ea typeface="ヒラギノ丸ゴ Pro W4"/>
                <a:cs typeface="ヒラギノ丸ゴ Pro W4"/>
              </a:rPr>
              <a:t>１単位を外界に</a:t>
            </a:r>
            <a:r>
              <a:rPr lang="ja-JP" altLang="en-US" sz="2000" dirty="0" smtClean="0">
                <a:solidFill>
                  <a:srgbClr val="FF0F00"/>
                </a:solidFill>
                <a:latin typeface="ヒラギノ丸ゴ Pro W4"/>
                <a:ea typeface="ヒラギノ丸ゴ Pro W4"/>
                <a:cs typeface="ヒラギノ丸ゴ Pro W4"/>
              </a:rPr>
              <a:t>放出、残り</a:t>
            </a:r>
            <a:r>
              <a:rPr lang="ja-JP" altLang="en-US" sz="2000" dirty="0">
                <a:solidFill>
                  <a:srgbClr val="FF0F00"/>
                </a:solidFill>
                <a:latin typeface="ヒラギノ丸ゴ Pro W4"/>
                <a:ea typeface="ヒラギノ丸ゴ Pro W4"/>
                <a:cs typeface="ヒラギノ丸ゴ Pro W4"/>
              </a:rPr>
              <a:t>１単位を内部エネルギーとして</a:t>
            </a:r>
            <a:r>
              <a:rPr lang="ja-JP" altLang="en-US" sz="2000" dirty="0" smtClean="0">
                <a:solidFill>
                  <a:srgbClr val="FF0F00"/>
                </a:solidFill>
                <a:latin typeface="ヒラギノ丸ゴ Pro W4"/>
                <a:ea typeface="ヒラギノ丸ゴ Pro W4"/>
                <a:cs typeface="ヒラギノ丸ゴ Pro W4"/>
              </a:rPr>
              <a:t>蓄積</a:t>
            </a:r>
            <a:r>
              <a:rPr lang="en-US" altLang="ja-JP" sz="2000" dirty="0" smtClean="0">
                <a:solidFill>
                  <a:srgbClr val="FF0F00"/>
                </a:solidFill>
                <a:latin typeface="ヒラギノ丸ゴ Pro W4"/>
                <a:ea typeface="ヒラギノ丸ゴ Pro W4"/>
                <a:cs typeface="ヒラギノ丸ゴ Pro W4"/>
              </a:rPr>
              <a:t> (</a:t>
            </a:r>
            <a:r>
              <a:rPr lang="ja-JP" altLang="en-US" sz="20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ビリアル定理</a:t>
            </a:r>
            <a:r>
              <a:rPr lang="en-US" altLang="ja-JP" sz="20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)</a:t>
            </a:r>
            <a:r>
              <a:rPr lang="ja-JP" altLang="en-US" sz="2000" dirty="0" smtClean="0">
                <a:solidFill>
                  <a:srgbClr val="FF0F00"/>
                </a:solidFill>
                <a:latin typeface="ヒラギノ丸ゴ Pro W4"/>
                <a:ea typeface="ヒラギノ丸ゴ Pro W4"/>
                <a:cs typeface="ヒラギノ丸ゴ Pro W4"/>
              </a:rPr>
              <a:t>。</a:t>
            </a:r>
            <a:endParaRPr lang="en-US" altLang="ja-JP" sz="2000" dirty="0">
              <a:solidFill>
                <a:srgbClr val="FF0F00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marL="195263" indent="-195263">
              <a:lnSpc>
                <a:spcPct val="105000"/>
              </a:lnSpc>
              <a:spcBef>
                <a:spcPct val="25000"/>
              </a:spcBef>
              <a:buFont typeface="Wingdings" pitchFamily="1" charset="2"/>
              <a:buNone/>
            </a:pPr>
            <a:r>
              <a:rPr lang="ja-JP" altLang="en-US" sz="2000" dirty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・系の</a:t>
            </a:r>
            <a:r>
              <a:rPr lang="ja-JP" altLang="en-US" sz="2000" dirty="0">
                <a:solidFill>
                  <a:srgbClr val="FF0F00"/>
                </a:solidFill>
                <a:latin typeface="ヒラギノ丸ゴ Pro W4"/>
                <a:ea typeface="ヒラギノ丸ゴ Pro W4"/>
                <a:cs typeface="ヒラギノ丸ゴ Pro W4"/>
              </a:rPr>
              <a:t>比熱は負</a:t>
            </a:r>
            <a:r>
              <a:rPr lang="ja-JP" altLang="en-US" sz="2000" dirty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。外界に放射を出す</a:t>
            </a:r>
            <a:r>
              <a:rPr lang="ja-JP" altLang="en-US" sz="20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と、系</a:t>
            </a:r>
            <a:r>
              <a:rPr lang="ja-JP" altLang="en-US" sz="2000" dirty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は収縮し高温に</a:t>
            </a:r>
            <a:r>
              <a:rPr lang="en-US" altLang="ja-JP" sz="2000" dirty="0">
                <a:solidFill>
                  <a:srgbClr val="FF0F00"/>
                </a:solidFill>
                <a:latin typeface="ヒラギノ丸ゴ Pro W4"/>
                <a:ea typeface="ヒラギノ丸ゴ Pro W4"/>
                <a:cs typeface="ヒラギノ丸ゴ Pro W4"/>
              </a:rPr>
              <a:t>⇒</a:t>
            </a:r>
            <a:r>
              <a:rPr lang="ja-JP" altLang="en-US" sz="2000" dirty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ますます放射しやすい。</a:t>
            </a:r>
            <a:endParaRPr lang="en-US" altLang="ja-JP" sz="2000" dirty="0">
              <a:solidFill>
                <a:srgbClr val="000000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marL="195263" indent="-195263">
              <a:lnSpc>
                <a:spcPct val="105000"/>
              </a:lnSpc>
              <a:spcBef>
                <a:spcPct val="25000"/>
              </a:spcBef>
              <a:buFont typeface="Wingdings" pitchFamily="1" charset="2"/>
              <a:buNone/>
            </a:pPr>
            <a:r>
              <a:rPr lang="ja-JP" altLang="en-US" sz="2000" dirty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・正の</a:t>
            </a:r>
            <a:r>
              <a:rPr lang="en-US" altLang="ja-JP" sz="2000" dirty="0" err="1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f.b</a:t>
            </a:r>
            <a:r>
              <a:rPr lang="en-US" altLang="ja-JP" sz="2000" dirty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.= </a:t>
            </a:r>
            <a:r>
              <a:rPr lang="ja-JP" altLang="en-US" sz="2000" dirty="0">
                <a:solidFill>
                  <a:srgbClr val="FF0F00"/>
                </a:solidFill>
                <a:latin typeface="ヒラギノ丸ゴ Pro W4"/>
                <a:ea typeface="ヒラギノ丸ゴ Pro W4"/>
                <a:cs typeface="ヒラギノ丸ゴ Pro W4"/>
              </a:rPr>
              <a:t>重力熱力学カタストロフィ</a:t>
            </a:r>
            <a:r>
              <a:rPr lang="ja-JP" altLang="en-US" sz="2000" dirty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。</a:t>
            </a:r>
            <a:endParaRPr lang="en-US" altLang="ja-JP" sz="2000" dirty="0">
              <a:solidFill>
                <a:srgbClr val="0000FF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marL="195263" indent="-195263">
              <a:lnSpc>
                <a:spcPct val="105000"/>
              </a:lnSpc>
              <a:spcBef>
                <a:spcPct val="25000"/>
              </a:spcBef>
              <a:buFont typeface="Wingdings" pitchFamily="1" charset="2"/>
              <a:buNone/>
            </a:pPr>
            <a:r>
              <a:rPr lang="ja-JP" altLang="en-US" sz="2000" dirty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・系の</a:t>
            </a:r>
            <a:r>
              <a:rPr lang="ja-JP" altLang="en-US" sz="2000" dirty="0">
                <a:solidFill>
                  <a:srgbClr val="FF0F00"/>
                </a:solidFill>
                <a:latin typeface="ヒラギノ丸ゴ Pro W4"/>
                <a:ea typeface="ヒラギノ丸ゴ Pro W4"/>
                <a:cs typeface="ヒラギノ丸ゴ Pro W4"/>
              </a:rPr>
              <a:t>エントロピーは自発的に減少</a:t>
            </a:r>
            <a:r>
              <a:rPr lang="ja-JP" altLang="en-US" sz="2000" dirty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。</a:t>
            </a:r>
            <a:r>
              <a:rPr lang="ja-JP" altLang="en-US" sz="20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外界</a:t>
            </a:r>
            <a:r>
              <a:rPr lang="en-US" altLang="ja-JP" sz="20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/>
            </a:r>
            <a:br>
              <a:rPr lang="en-US" altLang="ja-JP" sz="20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</a:br>
            <a:r>
              <a:rPr lang="ja-JP" altLang="en-US" sz="20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まで</a:t>
            </a:r>
            <a:r>
              <a:rPr lang="ja-JP" altLang="en-US" sz="2000" dirty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含めるとエントロピーは増大するが、極値は存在しない。</a:t>
            </a:r>
            <a:endParaRPr lang="en-US" altLang="ja-JP" sz="2000" dirty="0">
              <a:solidFill>
                <a:srgbClr val="0000FF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marL="195263" indent="-195263">
              <a:lnSpc>
                <a:spcPct val="105000"/>
              </a:lnSpc>
              <a:spcBef>
                <a:spcPct val="25000"/>
              </a:spcBef>
              <a:buFont typeface="Wingdings" pitchFamily="1" charset="2"/>
              <a:buNone/>
            </a:pPr>
            <a:r>
              <a:rPr lang="ja-JP" altLang="en-US" sz="2000" dirty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・内部にエントロピー供給があれば、カタストロフィは一時停止。</a:t>
            </a:r>
            <a:r>
              <a:rPr lang="ja-JP" altLang="en-US" sz="2000" dirty="0">
                <a:solidFill>
                  <a:srgbClr val="FF0F00"/>
                </a:solidFill>
                <a:latin typeface="ヒラギノ丸ゴ Pro W4"/>
                <a:ea typeface="ヒラギノ丸ゴ Pro W4"/>
                <a:cs typeface="ヒラギノ丸ゴ Pro W4"/>
              </a:rPr>
              <a:t>星</a:t>
            </a:r>
            <a:r>
              <a:rPr lang="ja-JP" altLang="en-US" sz="2000" dirty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はこの状態。</a:t>
            </a:r>
            <a:endParaRPr lang="en-US" altLang="ja-JP" sz="2000" dirty="0">
              <a:solidFill>
                <a:srgbClr val="0000FF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marL="195263" indent="-195263">
              <a:lnSpc>
                <a:spcPct val="105000"/>
              </a:lnSpc>
              <a:spcBef>
                <a:spcPct val="25000"/>
              </a:spcBef>
              <a:buFont typeface="Wingdings" pitchFamily="1" charset="2"/>
              <a:buNone/>
            </a:pPr>
            <a:endParaRPr lang="ja-JP" altLang="en-US" sz="2000" dirty="0">
              <a:solidFill>
                <a:srgbClr val="000000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114299" y="1268413"/>
            <a:ext cx="8750299" cy="446276"/>
          </a:xfrm>
          <a:prstGeom prst="rect">
            <a:avLst/>
          </a:prstGeom>
          <a:solidFill>
            <a:srgbClr val="19FEE8">
              <a:alpha val="53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300" dirty="0">
                <a:solidFill>
                  <a:srgbClr val="000000"/>
                </a:solidFill>
                <a:latin typeface="ヒラギノ丸ゴ Pro W4"/>
                <a:ea typeface="ヒラギノ丸ゴ Pro W4"/>
                <a:cs typeface="ヒラギノ丸ゴ Pro W4"/>
              </a:rPr>
              <a:t>星、球状星団、銀河、銀河団</a:t>
            </a:r>
            <a:r>
              <a:rPr lang="ja-JP" altLang="en-US" sz="2300" dirty="0" smtClean="0">
                <a:solidFill>
                  <a:srgbClr val="000000"/>
                </a:solidFill>
                <a:latin typeface="ヒラギノ丸ゴ Pro W4"/>
                <a:ea typeface="ヒラギノ丸ゴ Pro W4"/>
                <a:cs typeface="ヒラギノ丸ゴ Pro W4"/>
              </a:rPr>
              <a:t>など、自己重力系のもつ特異な性質</a:t>
            </a:r>
            <a:endParaRPr lang="ja-JP" altLang="en-US" sz="2300" dirty="0">
              <a:solidFill>
                <a:srgbClr val="000000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357188" y="5715000"/>
            <a:ext cx="8304209" cy="430887"/>
          </a:xfrm>
          <a:prstGeom prst="rect">
            <a:avLst/>
          </a:prstGeom>
          <a:solidFill>
            <a:srgbClr val="FFFC00">
              <a:alpha val="96001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200" dirty="0">
                <a:solidFill>
                  <a:srgbClr val="000000"/>
                </a:solidFill>
                <a:latin typeface="ヒラギノ丸ゴ Pro W4"/>
                <a:ea typeface="ヒラギノ丸ゴ Pro W4"/>
                <a:cs typeface="ヒラギノ丸ゴ Pro W4"/>
              </a:rPr>
              <a:t>宇宙、星</a:t>
            </a:r>
            <a:r>
              <a:rPr lang="ja-JP" altLang="en-US" sz="2200" dirty="0" smtClean="0">
                <a:solidFill>
                  <a:srgbClr val="000000"/>
                </a:solidFill>
                <a:latin typeface="ヒラギノ丸ゴ Pro W4"/>
                <a:ea typeface="ヒラギノ丸ゴ Pro W4"/>
                <a:cs typeface="ヒラギノ丸ゴ Pro W4"/>
              </a:rPr>
              <a:t>、生命などの「進化」の原動力</a:t>
            </a:r>
            <a:r>
              <a:rPr lang="en-US" altLang="ja-JP" sz="2200" dirty="0" smtClean="0">
                <a:solidFill>
                  <a:srgbClr val="000000"/>
                </a:solidFill>
                <a:latin typeface="ヒラギノ丸ゴ Pro W4"/>
                <a:ea typeface="ヒラギノ丸ゴ Pro W4"/>
                <a:cs typeface="ヒラギノ丸ゴ Pro W4"/>
              </a:rPr>
              <a:t>=&gt; 21</a:t>
            </a:r>
            <a:r>
              <a:rPr lang="ja-JP" altLang="en-US" sz="2200" dirty="0" smtClean="0">
                <a:solidFill>
                  <a:srgbClr val="000000"/>
                </a:solidFill>
                <a:latin typeface="ヒラギノ丸ゴ Pro W4"/>
                <a:ea typeface="ヒラギノ丸ゴ Pro W4"/>
                <a:cs typeface="ヒラギノ丸ゴ Pro W4"/>
              </a:rPr>
              <a:t>世紀の課題の１つ</a:t>
            </a:r>
            <a:endParaRPr lang="ja-JP" altLang="en-US" sz="2200" dirty="0">
              <a:solidFill>
                <a:srgbClr val="000000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grpSp>
        <p:nvGrpSpPr>
          <p:cNvPr id="31" name="Group 19"/>
          <p:cNvGrpSpPr>
            <a:grpSpLocks/>
          </p:cNvGrpSpPr>
          <p:nvPr/>
        </p:nvGrpSpPr>
        <p:grpSpPr bwMode="auto">
          <a:xfrm>
            <a:off x="5654053" y="1981200"/>
            <a:ext cx="3210546" cy="3429000"/>
            <a:chOff x="3353" y="960"/>
            <a:chExt cx="2215" cy="2160"/>
          </a:xfrm>
          <a:solidFill>
            <a:srgbClr val="CCFFCC"/>
          </a:solidFill>
        </p:grpSpPr>
        <p:sp>
          <p:nvSpPr>
            <p:cNvPr id="32" name="Rectangle 10"/>
            <p:cNvSpPr>
              <a:spLocks noChangeArrowheads="1"/>
            </p:cNvSpPr>
            <p:nvPr/>
          </p:nvSpPr>
          <p:spPr bwMode="auto">
            <a:xfrm>
              <a:off x="3360" y="960"/>
              <a:ext cx="2208" cy="216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33" name="Freeform 11"/>
            <p:cNvSpPr>
              <a:spLocks/>
            </p:cNvSpPr>
            <p:nvPr/>
          </p:nvSpPr>
          <p:spPr bwMode="auto">
            <a:xfrm>
              <a:off x="3744" y="1488"/>
              <a:ext cx="1200" cy="1072"/>
            </a:xfrm>
            <a:custGeom>
              <a:avLst/>
              <a:gdLst/>
              <a:ahLst/>
              <a:cxnLst>
                <a:cxn ang="0">
                  <a:pos x="0" y="1072"/>
                </a:cxn>
                <a:cxn ang="0">
                  <a:pos x="144" y="688"/>
                </a:cxn>
                <a:cxn ang="0">
                  <a:pos x="336" y="400"/>
                </a:cxn>
                <a:cxn ang="0">
                  <a:pos x="672" y="64"/>
                </a:cxn>
                <a:cxn ang="0">
                  <a:pos x="864" y="16"/>
                </a:cxn>
                <a:cxn ang="0">
                  <a:pos x="1008" y="16"/>
                </a:cxn>
                <a:cxn ang="0">
                  <a:pos x="1200" y="112"/>
                </a:cxn>
              </a:cxnLst>
              <a:rect l="0" t="0" r="r" b="b"/>
              <a:pathLst>
                <a:path w="1200" h="1072">
                  <a:moveTo>
                    <a:pt x="0" y="1072"/>
                  </a:moveTo>
                  <a:cubicBezTo>
                    <a:pt x="44" y="936"/>
                    <a:pt x="88" y="800"/>
                    <a:pt x="144" y="688"/>
                  </a:cubicBezTo>
                  <a:cubicBezTo>
                    <a:pt x="200" y="576"/>
                    <a:pt x="248" y="504"/>
                    <a:pt x="336" y="400"/>
                  </a:cubicBezTo>
                  <a:cubicBezTo>
                    <a:pt x="424" y="296"/>
                    <a:pt x="584" y="128"/>
                    <a:pt x="672" y="64"/>
                  </a:cubicBezTo>
                  <a:cubicBezTo>
                    <a:pt x="760" y="0"/>
                    <a:pt x="808" y="24"/>
                    <a:pt x="864" y="16"/>
                  </a:cubicBezTo>
                  <a:cubicBezTo>
                    <a:pt x="920" y="8"/>
                    <a:pt x="952" y="0"/>
                    <a:pt x="1008" y="16"/>
                  </a:cubicBezTo>
                  <a:cubicBezTo>
                    <a:pt x="1064" y="32"/>
                    <a:pt x="1160" y="88"/>
                    <a:pt x="1200" y="112"/>
                  </a:cubicBezTo>
                </a:path>
              </a:pathLst>
            </a:custGeom>
            <a:grpFill/>
            <a:ln w="38100" cmpd="sng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34" name="Line 12"/>
            <p:cNvSpPr>
              <a:spLocks noChangeShapeType="1"/>
            </p:cNvSpPr>
            <p:nvPr/>
          </p:nvSpPr>
          <p:spPr bwMode="auto">
            <a:xfrm>
              <a:off x="3648" y="2784"/>
              <a:ext cx="1632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35" name="Line 13"/>
            <p:cNvSpPr>
              <a:spLocks noChangeShapeType="1"/>
            </p:cNvSpPr>
            <p:nvPr/>
          </p:nvSpPr>
          <p:spPr bwMode="auto">
            <a:xfrm flipV="1">
              <a:off x="3648" y="1248"/>
              <a:ext cx="0" cy="1536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36" name="Freeform 14"/>
            <p:cNvSpPr>
              <a:spLocks/>
            </p:cNvSpPr>
            <p:nvPr/>
          </p:nvSpPr>
          <p:spPr bwMode="auto">
            <a:xfrm>
              <a:off x="3797" y="1240"/>
              <a:ext cx="1296" cy="1400"/>
            </a:xfrm>
            <a:custGeom>
              <a:avLst/>
              <a:gdLst/>
              <a:ahLst/>
              <a:cxnLst>
                <a:cxn ang="0">
                  <a:pos x="0" y="1392"/>
                </a:cxn>
                <a:cxn ang="0">
                  <a:pos x="96" y="1392"/>
                </a:cxn>
                <a:cxn ang="0">
                  <a:pos x="288" y="1344"/>
                </a:cxn>
                <a:cxn ang="0">
                  <a:pos x="480" y="1248"/>
                </a:cxn>
                <a:cxn ang="0">
                  <a:pos x="720" y="1056"/>
                </a:cxn>
                <a:cxn ang="0">
                  <a:pos x="864" y="864"/>
                </a:cxn>
                <a:cxn ang="0">
                  <a:pos x="1008" y="672"/>
                </a:cxn>
                <a:cxn ang="0">
                  <a:pos x="1104" y="480"/>
                </a:cxn>
                <a:cxn ang="0">
                  <a:pos x="1248" y="192"/>
                </a:cxn>
                <a:cxn ang="0">
                  <a:pos x="1296" y="0"/>
                </a:cxn>
              </a:cxnLst>
              <a:rect l="0" t="0" r="r" b="b"/>
              <a:pathLst>
                <a:path w="1296" h="1400">
                  <a:moveTo>
                    <a:pt x="0" y="1392"/>
                  </a:moveTo>
                  <a:cubicBezTo>
                    <a:pt x="24" y="1396"/>
                    <a:pt x="48" y="1400"/>
                    <a:pt x="96" y="1392"/>
                  </a:cubicBezTo>
                  <a:cubicBezTo>
                    <a:pt x="144" y="1384"/>
                    <a:pt x="224" y="1368"/>
                    <a:pt x="288" y="1344"/>
                  </a:cubicBezTo>
                  <a:cubicBezTo>
                    <a:pt x="352" y="1320"/>
                    <a:pt x="408" y="1296"/>
                    <a:pt x="480" y="1248"/>
                  </a:cubicBezTo>
                  <a:cubicBezTo>
                    <a:pt x="552" y="1200"/>
                    <a:pt x="656" y="1120"/>
                    <a:pt x="720" y="1056"/>
                  </a:cubicBezTo>
                  <a:cubicBezTo>
                    <a:pt x="784" y="992"/>
                    <a:pt x="816" y="928"/>
                    <a:pt x="864" y="864"/>
                  </a:cubicBezTo>
                  <a:cubicBezTo>
                    <a:pt x="912" y="800"/>
                    <a:pt x="968" y="736"/>
                    <a:pt x="1008" y="672"/>
                  </a:cubicBezTo>
                  <a:cubicBezTo>
                    <a:pt x="1048" y="608"/>
                    <a:pt x="1064" y="560"/>
                    <a:pt x="1104" y="480"/>
                  </a:cubicBezTo>
                  <a:cubicBezTo>
                    <a:pt x="1144" y="400"/>
                    <a:pt x="1216" y="272"/>
                    <a:pt x="1248" y="192"/>
                  </a:cubicBezTo>
                  <a:cubicBezTo>
                    <a:pt x="1280" y="112"/>
                    <a:pt x="1288" y="56"/>
                    <a:pt x="1296" y="0"/>
                  </a:cubicBezTo>
                </a:path>
              </a:pathLst>
            </a:custGeom>
            <a:grpFill/>
            <a:ln w="38100" cmpd="sng">
              <a:solidFill>
                <a:srgbClr val="FF0F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37" name="Text Box 15"/>
            <p:cNvSpPr txBox="1">
              <a:spLocks noChangeArrowheads="1"/>
            </p:cNvSpPr>
            <p:nvPr/>
          </p:nvSpPr>
          <p:spPr bwMode="auto">
            <a:xfrm>
              <a:off x="3353" y="1248"/>
              <a:ext cx="340" cy="1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eaVert" wrap="squar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ja-JP" altLang="en-US" sz="2000" dirty="0">
                  <a:solidFill>
                    <a:srgbClr val="000000"/>
                  </a:solidFill>
                  <a:latin typeface="ヒラギノ丸ゴ Pro W4"/>
                  <a:ea typeface="ヒラギノ丸ゴ Pro W4"/>
                  <a:cs typeface="ヒラギノ丸ゴ Pro W4"/>
                </a:rPr>
                <a:t>全エントロピー</a:t>
              </a:r>
            </a:p>
          </p:txBody>
        </p:sp>
        <p:sp>
          <p:nvSpPr>
            <p:cNvPr id="38" name="Text Box 16"/>
            <p:cNvSpPr txBox="1">
              <a:spLocks noChangeArrowheads="1"/>
            </p:cNvSpPr>
            <p:nvPr/>
          </p:nvSpPr>
          <p:spPr bwMode="auto">
            <a:xfrm>
              <a:off x="3648" y="2784"/>
              <a:ext cx="1728" cy="25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ja-JP" altLang="en-US" sz="2000">
                  <a:solidFill>
                    <a:srgbClr val="000000"/>
                  </a:solidFill>
                  <a:latin typeface="ヒラギノ丸ゴ Pro W4"/>
                  <a:ea typeface="ヒラギノ丸ゴ Pro W4"/>
                  <a:cs typeface="ヒラギノ丸ゴ Pro W4"/>
                </a:rPr>
                <a:t>熱の自発的移動</a:t>
              </a:r>
            </a:p>
          </p:txBody>
        </p:sp>
        <p:sp>
          <p:nvSpPr>
            <p:cNvPr id="39" name="Text Box 17"/>
            <p:cNvSpPr txBox="1">
              <a:spLocks noChangeArrowheads="1"/>
            </p:cNvSpPr>
            <p:nvPr/>
          </p:nvSpPr>
          <p:spPr bwMode="auto">
            <a:xfrm rot="19726170">
              <a:off x="4237" y="2237"/>
              <a:ext cx="100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ja-JP" altLang="en-US" sz="2000" dirty="0">
                  <a:solidFill>
                    <a:srgbClr val="FF0F00"/>
                  </a:solidFill>
                  <a:latin typeface="ヒラギノ丸ゴ Pro W4"/>
                  <a:ea typeface="ヒラギノ丸ゴ Pro W4"/>
                  <a:cs typeface="ヒラギノ丸ゴ Pro W4"/>
                </a:rPr>
                <a:t>自己重力系</a:t>
              </a:r>
            </a:p>
          </p:txBody>
        </p:sp>
        <p:sp>
          <p:nvSpPr>
            <p:cNvPr id="40" name="Text Box 18"/>
            <p:cNvSpPr txBox="1">
              <a:spLocks noChangeArrowheads="1"/>
            </p:cNvSpPr>
            <p:nvPr/>
          </p:nvSpPr>
          <p:spPr bwMode="auto">
            <a:xfrm>
              <a:off x="3744" y="1144"/>
              <a:ext cx="1488" cy="25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ja-JP" altLang="en-US" sz="2000" dirty="0">
                  <a:solidFill>
                    <a:srgbClr val="000000"/>
                  </a:solidFill>
                  <a:latin typeface="ヒラギノ丸ゴ Pro W4"/>
                  <a:ea typeface="ヒラギノ丸ゴ Pro W4"/>
                  <a:cs typeface="ヒラギノ丸ゴ Pro W4"/>
                </a:rPr>
                <a:t>通常の熱力学系</a:t>
              </a:r>
            </a:p>
          </p:txBody>
        </p:sp>
      </p:grpSp>
      <p:grpSp>
        <p:nvGrpSpPr>
          <p:cNvPr id="41" name="Group 22"/>
          <p:cNvGrpSpPr>
            <a:grpSpLocks/>
          </p:cNvGrpSpPr>
          <p:nvPr/>
        </p:nvGrpSpPr>
        <p:grpSpPr bwMode="auto">
          <a:xfrm>
            <a:off x="6946900" y="2755900"/>
            <a:ext cx="1371600" cy="596900"/>
            <a:chOff x="4320" y="1544"/>
            <a:chExt cx="864" cy="376"/>
          </a:xfrm>
        </p:grpSpPr>
        <p:sp>
          <p:nvSpPr>
            <p:cNvPr id="42" name="Oval 20"/>
            <p:cNvSpPr>
              <a:spLocks noChangeArrowheads="1"/>
            </p:cNvSpPr>
            <p:nvPr/>
          </p:nvSpPr>
          <p:spPr bwMode="auto">
            <a:xfrm>
              <a:off x="4560" y="1544"/>
              <a:ext cx="144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43" name="Text Box 21"/>
            <p:cNvSpPr txBox="1">
              <a:spLocks noChangeArrowheads="1"/>
            </p:cNvSpPr>
            <p:nvPr/>
          </p:nvSpPr>
          <p:spPr bwMode="auto">
            <a:xfrm>
              <a:off x="4320" y="1670"/>
              <a:ext cx="8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ja-JP" altLang="en-US" sz="2000" dirty="0">
                  <a:latin typeface="ヒラギノ丸ゴ Pro W4"/>
                  <a:ea typeface="ヒラギノ丸ゴ Pro W4"/>
                  <a:cs typeface="ヒラギノ丸ゴ Pro W4"/>
                </a:rPr>
                <a:t>熱平衡</a:t>
              </a:r>
            </a:p>
          </p:txBody>
        </p:sp>
      </p:grpSp>
      <p:sp>
        <p:nvSpPr>
          <p:cNvPr id="20" name="Rectangle 111"/>
          <p:cNvSpPr txBox="1">
            <a:spLocks noChangeArrowheads="1"/>
          </p:cNvSpPr>
          <p:nvPr/>
        </p:nvSpPr>
        <p:spPr bwMode="auto">
          <a:xfrm>
            <a:off x="738188" y="101600"/>
            <a:ext cx="6767512" cy="1001713"/>
          </a:xfrm>
          <a:prstGeom prst="rect">
            <a:avLst/>
          </a:prstGeom>
          <a:solidFill>
            <a:srgbClr val="FFFF00"/>
          </a:solidFill>
          <a:ln w="28575" cmpd="sng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ヒラギノ丸ゴ Pro W4"/>
                <a:ea typeface="ヒラギノ丸ゴ Pro W4"/>
                <a:cs typeface="ヒラギノ丸ゴ Pro W4"/>
              </a:rPr>
              <a:t>(2-</a:t>
            </a:r>
            <a:r>
              <a:rPr lang="en-US" altLang="ja-JP" sz="3000" kern="0" noProof="0" dirty="0" smtClean="0">
                <a:latin typeface="ヒラギノ丸ゴ Pro W4"/>
                <a:ea typeface="ヒラギノ丸ゴ Pro W4"/>
                <a:cs typeface="ヒラギノ丸ゴ Pro W4"/>
              </a:rPr>
              <a:t>6</a:t>
            </a:r>
            <a:r>
              <a:rPr kumimoji="1" lang="en-US" altLang="ja-JP" sz="3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ヒラギノ丸ゴ Pro W4"/>
                <a:ea typeface="ヒラギノ丸ゴ Pro W4"/>
                <a:cs typeface="ヒラギノ丸ゴ Pro W4"/>
              </a:rPr>
              <a:t>) </a:t>
            </a:r>
            <a:r>
              <a:rPr kumimoji="1" lang="ja-JP" altLang="en-US" sz="3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ヒラギノ丸ゴ Pro W4"/>
                <a:ea typeface="ヒラギノ丸ゴ Pro W4"/>
                <a:cs typeface="ヒラギノ丸ゴ Pro W4"/>
              </a:rPr>
              <a:t>加速現象の背後にあるもの：</a:t>
            </a:r>
            <a:r>
              <a:rPr kumimoji="1" lang="en-US" altLang="ja-JP" sz="3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ヒラギノ丸ゴ Pro W4"/>
                <a:ea typeface="ヒラギノ丸ゴ Pro W4"/>
                <a:cs typeface="ヒラギノ丸ゴ Pro W4"/>
              </a:rPr>
              <a:t/>
            </a:r>
            <a:br>
              <a:rPr kumimoji="1" lang="en-US" altLang="ja-JP" sz="3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ヒラギノ丸ゴ Pro W4"/>
                <a:ea typeface="ヒラギノ丸ゴ Pro W4"/>
                <a:cs typeface="ヒラギノ丸ゴ Pro W4"/>
              </a:rPr>
            </a:br>
            <a:r>
              <a:rPr kumimoji="1" lang="ja-JP" altLang="en-US" sz="3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ヒラギノ丸ゴ Pro W4"/>
                <a:ea typeface="ヒラギノ丸ゴ Pro W4"/>
                <a:cs typeface="ヒラギノ丸ゴ Pro W4"/>
              </a:rPr>
              <a:t>エネルギー非等分配の法則性</a:t>
            </a:r>
            <a:endParaRPr kumimoji="1" lang="en-US" altLang="ja-JP" sz="3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22" name="日付プレースホルダ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2012/1/22</a:t>
            </a:r>
            <a:endParaRPr lang="ja-JP" alt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1BDA-2E40-3F47-806F-FB85C33315FA}" type="slidenum">
              <a:rPr lang="ja-JP" altLang="en-US" smtClean="0"/>
              <a:pPr/>
              <a:t>10</a:t>
            </a:fld>
            <a:endParaRPr lang="ja-JP" altLang="en-US"/>
          </a:p>
        </p:txBody>
      </p:sp>
      <p:sp>
        <p:nvSpPr>
          <p:cNvPr id="24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CRC</a:t>
            </a:r>
            <a:r>
              <a:rPr lang="ja-JP" altLang="en-US" smtClean="0"/>
              <a:t>タウンミーティング＠東工大</a:t>
            </a: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p" autoUpdateAnimBg="0"/>
      <p:bldP spid="30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1"/>
          <p:cNvSpPr txBox="1">
            <a:spLocks noChangeArrowheads="1"/>
          </p:cNvSpPr>
          <p:nvPr/>
        </p:nvSpPr>
        <p:spPr bwMode="auto">
          <a:xfrm>
            <a:off x="248104" y="101600"/>
            <a:ext cx="4889046" cy="663575"/>
          </a:xfrm>
          <a:prstGeom prst="rect">
            <a:avLst/>
          </a:prstGeom>
          <a:solidFill>
            <a:srgbClr val="D7FF6F"/>
          </a:solidFill>
          <a:ln w="28575" cmpd="sng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ヒラギノ丸ゴ Pro W4"/>
                <a:ea typeface="ヒラギノ丸ゴ Pro W4"/>
                <a:cs typeface="ヒラギノ丸ゴ Pro W4"/>
              </a:rPr>
              <a:t>§3. </a:t>
            </a:r>
            <a:r>
              <a:rPr kumimoji="1" lang="ja-JP" altLang="en-US" sz="4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ヒラギノ丸ゴ Pro W4"/>
                <a:ea typeface="ヒラギノ丸ゴ Pro W4"/>
                <a:cs typeface="ヒラギノ丸ゴ Pro W4"/>
              </a:rPr>
              <a:t>Ｘ線の将来</a:t>
            </a:r>
            <a:endParaRPr kumimoji="1" lang="en-US" altLang="ja-JP" sz="4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18" name="Rectangle 111"/>
          <p:cNvSpPr txBox="1">
            <a:spLocks noChangeArrowheads="1"/>
          </p:cNvSpPr>
          <p:nvPr/>
        </p:nvSpPr>
        <p:spPr bwMode="auto">
          <a:xfrm>
            <a:off x="5269555" y="101600"/>
            <a:ext cx="3634089" cy="663574"/>
          </a:xfrm>
          <a:prstGeom prst="rect">
            <a:avLst/>
          </a:prstGeom>
          <a:solidFill>
            <a:srgbClr val="D7FF6F"/>
          </a:solidFill>
          <a:ln w="28575" cmpd="sng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ヒラギノ丸ゴ Pro W4"/>
                <a:ea typeface="ヒラギノ丸ゴ Pro W4"/>
                <a:cs typeface="ヒラギノ丸ゴ Pro W4"/>
              </a:rPr>
              <a:t>(3-1)</a:t>
            </a: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ヒラギノ丸ゴ Pro W4"/>
                <a:ea typeface="ヒラギノ丸ゴ Pro W4"/>
                <a:cs typeface="ヒラギノ丸ゴ Pro W4"/>
              </a:rPr>
              <a:t>ラインナップ</a:t>
            </a:r>
            <a:endParaRPr kumimoji="1" lang="en-US" altLang="ja-JP" sz="3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ヒラギノ丸ゴ Pro W4"/>
              <a:ea typeface="ヒラギノ丸ゴ Pro W4"/>
              <a:cs typeface="ヒラギノ丸ゴ Pro W4"/>
            </a:endParaRPr>
          </a:p>
        </p:txBody>
      </p:sp>
      <p:grpSp>
        <p:nvGrpSpPr>
          <p:cNvPr id="48" name="図形グループ 47"/>
          <p:cNvGrpSpPr/>
          <p:nvPr/>
        </p:nvGrpSpPr>
        <p:grpSpPr>
          <a:xfrm>
            <a:off x="609600" y="2210475"/>
            <a:ext cx="7776634" cy="419100"/>
            <a:chOff x="444500" y="2082800"/>
            <a:chExt cx="7776634" cy="419100"/>
          </a:xfrm>
          <a:gradFill flip="none" rotWithShape="1">
            <a:gsLst>
              <a:gs pos="0">
                <a:schemeClr val="accent6">
                  <a:lumMod val="60000"/>
                  <a:lumOff val="40000"/>
                </a:schemeClr>
              </a:gs>
              <a:gs pos="100000">
                <a:srgbClr val="FFFFFF"/>
              </a:gs>
              <a:gs pos="58000">
                <a:srgbClr val="FFFF00"/>
              </a:gs>
            </a:gsLst>
            <a:lin ang="0" scaled="1"/>
            <a:tileRect/>
          </a:gradFill>
        </p:grpSpPr>
        <p:sp>
          <p:nvSpPr>
            <p:cNvPr id="20" name="正方形/長方形 19"/>
            <p:cNvSpPr/>
            <p:nvPr/>
          </p:nvSpPr>
          <p:spPr>
            <a:xfrm>
              <a:off x="444500" y="2082800"/>
              <a:ext cx="706967" cy="419100"/>
            </a:xfrm>
            <a:prstGeom prst="rect">
              <a:avLst/>
            </a:prstGeom>
            <a:grp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pc="-280" dirty="0" smtClean="0">
                  <a:ln w="28575" cmpd="sng">
                    <a:noFill/>
                  </a:ln>
                  <a:solidFill>
                    <a:schemeClr val="tx1"/>
                  </a:solidFill>
                  <a:latin typeface="ヒラギノ丸ゴ Pro W4"/>
                  <a:ea typeface="ヒラギノ丸ゴ Pro W4"/>
                  <a:cs typeface="ヒラギノ丸ゴ Pro W4"/>
                </a:rPr>
                <a:t>2012</a:t>
              </a:r>
              <a:endParaRPr lang="ja-JP" altLang="en-US" spc="-280" dirty="0">
                <a:ln w="28575" cmpd="sng">
                  <a:noFill/>
                </a:ln>
                <a:solidFill>
                  <a:schemeClr val="tx1"/>
                </a:solidFill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1151467" y="2082800"/>
              <a:ext cx="706967" cy="419100"/>
            </a:xfrm>
            <a:prstGeom prst="rect">
              <a:avLst/>
            </a:prstGeom>
            <a:grp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200" spc="-280" dirty="0" smtClean="0">
                  <a:ln w="28575" cmpd="sng">
                    <a:noFill/>
                  </a:ln>
                  <a:solidFill>
                    <a:schemeClr val="tx1"/>
                  </a:solidFill>
                  <a:latin typeface="ヒラギノ丸ゴ Pro W4"/>
                  <a:ea typeface="ヒラギノ丸ゴ Pro W4"/>
                  <a:cs typeface="ヒラギノ丸ゴ Pro W4"/>
                </a:rPr>
                <a:t>13</a:t>
              </a:r>
              <a:endParaRPr kumimoji="1" lang="ja-JP" altLang="en-US" sz="2200" spc="-280" dirty="0">
                <a:ln w="28575" cmpd="sng">
                  <a:noFill/>
                </a:ln>
                <a:solidFill>
                  <a:schemeClr val="tx1"/>
                </a:solidFill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1858433" y="2082800"/>
              <a:ext cx="706967" cy="419100"/>
            </a:xfrm>
            <a:prstGeom prst="rect">
              <a:avLst/>
            </a:prstGeom>
            <a:grp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spc="-280" dirty="0" smtClean="0">
                  <a:ln w="28575" cmpd="sng">
                    <a:noFill/>
                  </a:ln>
                  <a:solidFill>
                    <a:schemeClr val="tx1"/>
                  </a:solidFill>
                  <a:latin typeface="ヒラギノ丸ゴ Pro W4"/>
                  <a:ea typeface="ヒラギノ丸ゴ Pro W4"/>
                  <a:cs typeface="ヒラギノ丸ゴ Pro W4"/>
                </a:rPr>
                <a:t>14</a:t>
              </a:r>
              <a:endParaRPr lang="ja-JP" altLang="en-US" sz="2200" spc="-280" dirty="0">
                <a:ln w="28575" cmpd="sng">
                  <a:noFill/>
                </a:ln>
                <a:solidFill>
                  <a:schemeClr val="tx1"/>
                </a:solidFill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2565400" y="2082800"/>
              <a:ext cx="706967" cy="419100"/>
            </a:xfrm>
            <a:prstGeom prst="rect">
              <a:avLst/>
            </a:prstGeom>
            <a:grp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pc="-280" dirty="0" smtClean="0">
                  <a:ln w="28575" cmpd="sng">
                    <a:noFill/>
                  </a:ln>
                  <a:solidFill>
                    <a:schemeClr val="tx1"/>
                  </a:solidFill>
                  <a:latin typeface="ヒラギノ丸ゴ Pro W4"/>
                  <a:ea typeface="ヒラギノ丸ゴ Pro W4"/>
                  <a:cs typeface="ヒラギノ丸ゴ Pro W4"/>
                </a:rPr>
                <a:t>2015</a:t>
              </a:r>
              <a:endParaRPr lang="ja-JP" altLang="en-US" spc="-280" dirty="0">
                <a:ln w="28575" cmpd="sng">
                  <a:noFill/>
                </a:ln>
                <a:solidFill>
                  <a:schemeClr val="tx1"/>
                </a:solidFill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3272367" y="2082800"/>
              <a:ext cx="706967" cy="419100"/>
            </a:xfrm>
            <a:prstGeom prst="rect">
              <a:avLst/>
            </a:prstGeom>
            <a:grp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spc="-280" dirty="0" smtClean="0">
                  <a:ln w="28575" cmpd="sng">
                    <a:noFill/>
                  </a:ln>
                  <a:solidFill>
                    <a:schemeClr val="tx1"/>
                  </a:solidFill>
                  <a:latin typeface="ヒラギノ丸ゴ Pro W4"/>
                  <a:ea typeface="ヒラギノ丸ゴ Pro W4"/>
                  <a:cs typeface="ヒラギノ丸ゴ Pro W4"/>
                </a:rPr>
                <a:t>16</a:t>
              </a:r>
              <a:endParaRPr lang="ja-JP" altLang="en-US" sz="2200" spc="-280" dirty="0">
                <a:ln w="28575" cmpd="sng">
                  <a:noFill/>
                </a:ln>
                <a:solidFill>
                  <a:schemeClr val="tx1"/>
                </a:solidFill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3979333" y="2082800"/>
              <a:ext cx="706967" cy="419100"/>
            </a:xfrm>
            <a:prstGeom prst="rect">
              <a:avLst/>
            </a:prstGeom>
            <a:grp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spc="-280" dirty="0" smtClean="0">
                  <a:ln w="28575" cmpd="sng">
                    <a:noFill/>
                  </a:ln>
                  <a:solidFill>
                    <a:schemeClr val="tx1"/>
                  </a:solidFill>
                  <a:latin typeface="ヒラギノ丸ゴ Pro W4"/>
                  <a:ea typeface="ヒラギノ丸ゴ Pro W4"/>
                  <a:cs typeface="ヒラギノ丸ゴ Pro W4"/>
                </a:rPr>
                <a:t>17</a:t>
              </a:r>
              <a:endParaRPr lang="ja-JP" altLang="en-US" sz="2200" spc="-280" dirty="0">
                <a:ln w="28575" cmpd="sng">
                  <a:noFill/>
                </a:ln>
                <a:solidFill>
                  <a:schemeClr val="tx1"/>
                </a:solidFill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4686300" y="2082800"/>
              <a:ext cx="706967" cy="419100"/>
            </a:xfrm>
            <a:prstGeom prst="rect">
              <a:avLst/>
            </a:prstGeom>
            <a:grp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spc="-280" dirty="0" smtClean="0">
                  <a:ln w="28575" cmpd="sng">
                    <a:noFill/>
                  </a:ln>
                  <a:solidFill>
                    <a:schemeClr val="tx1"/>
                  </a:solidFill>
                  <a:latin typeface="ヒラギノ丸ゴ Pro W4"/>
                  <a:ea typeface="ヒラギノ丸ゴ Pro W4"/>
                  <a:cs typeface="ヒラギノ丸ゴ Pro W4"/>
                </a:rPr>
                <a:t>18</a:t>
              </a:r>
              <a:endParaRPr lang="ja-JP" altLang="en-US" sz="2200" spc="-280" dirty="0">
                <a:ln w="28575" cmpd="sng">
                  <a:noFill/>
                </a:ln>
                <a:solidFill>
                  <a:schemeClr val="tx1"/>
                </a:solidFill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5393267" y="2082800"/>
              <a:ext cx="706967" cy="419100"/>
            </a:xfrm>
            <a:prstGeom prst="rect">
              <a:avLst/>
            </a:prstGeom>
            <a:grp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spc="-280" dirty="0" smtClean="0">
                  <a:ln w="28575" cmpd="sng">
                    <a:noFill/>
                  </a:ln>
                  <a:solidFill>
                    <a:schemeClr val="tx1"/>
                  </a:solidFill>
                  <a:latin typeface="ヒラギノ丸ゴ Pro W4"/>
                  <a:ea typeface="ヒラギノ丸ゴ Pro W4"/>
                  <a:cs typeface="ヒラギノ丸ゴ Pro W4"/>
                </a:rPr>
                <a:t>19</a:t>
              </a:r>
              <a:endParaRPr lang="ja-JP" altLang="en-US" sz="2200" spc="-280" dirty="0">
                <a:ln w="28575" cmpd="sng">
                  <a:noFill/>
                </a:ln>
                <a:solidFill>
                  <a:schemeClr val="tx1"/>
                </a:solidFill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6100233" y="2082800"/>
              <a:ext cx="706967" cy="419100"/>
            </a:xfrm>
            <a:prstGeom prst="rect">
              <a:avLst/>
            </a:prstGeom>
            <a:grp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pc="-180" dirty="0" smtClean="0">
                  <a:ln w="28575" cmpd="sng">
                    <a:noFill/>
                  </a:ln>
                  <a:solidFill>
                    <a:schemeClr val="tx1"/>
                  </a:solidFill>
                  <a:latin typeface="ヒラギノ丸ゴ Pro W4"/>
                  <a:ea typeface="ヒラギノ丸ゴ Pro W4"/>
                  <a:cs typeface="ヒラギノ丸ゴ Pro W4"/>
                </a:rPr>
                <a:t>2020</a:t>
              </a:r>
              <a:endParaRPr lang="ja-JP" altLang="en-US" spc="-180" dirty="0">
                <a:ln w="28575" cmpd="sng">
                  <a:noFill/>
                </a:ln>
                <a:solidFill>
                  <a:schemeClr val="tx1"/>
                </a:solidFill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6807200" y="2082800"/>
              <a:ext cx="706967" cy="419100"/>
            </a:xfrm>
            <a:prstGeom prst="rect">
              <a:avLst/>
            </a:prstGeom>
            <a:grp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spc="-280" dirty="0" smtClean="0">
                  <a:ln w="28575" cmpd="sng">
                    <a:noFill/>
                  </a:ln>
                  <a:solidFill>
                    <a:schemeClr val="tx1"/>
                  </a:solidFill>
                  <a:latin typeface="ヒラギノ丸ゴ Pro W4"/>
                  <a:ea typeface="ヒラギノ丸ゴ Pro W4"/>
                  <a:cs typeface="ヒラギノ丸ゴ Pro W4"/>
                </a:rPr>
                <a:t>21</a:t>
              </a:r>
              <a:endParaRPr lang="ja-JP" altLang="en-US" sz="2200" spc="-280" dirty="0">
                <a:ln w="28575" cmpd="sng">
                  <a:noFill/>
                </a:ln>
                <a:solidFill>
                  <a:schemeClr val="tx1"/>
                </a:solidFill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38" name="正方形/長方形 37"/>
            <p:cNvSpPr/>
            <p:nvPr/>
          </p:nvSpPr>
          <p:spPr>
            <a:xfrm>
              <a:off x="7514167" y="2082800"/>
              <a:ext cx="706967" cy="419100"/>
            </a:xfrm>
            <a:prstGeom prst="rect">
              <a:avLst/>
            </a:prstGeom>
            <a:grp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spc="-280" dirty="0" smtClean="0">
                  <a:ln w="28575" cmpd="sng">
                    <a:noFill/>
                  </a:ln>
                  <a:solidFill>
                    <a:schemeClr val="tx1"/>
                  </a:solidFill>
                  <a:latin typeface="ヒラギノ丸ゴ Pro W4"/>
                  <a:ea typeface="ヒラギノ丸ゴ Pro W4"/>
                  <a:cs typeface="ヒラギノ丸ゴ Pro W4"/>
                </a:rPr>
                <a:t>22</a:t>
              </a:r>
              <a:endParaRPr lang="ja-JP" altLang="en-US" sz="2200" spc="-280" dirty="0">
                <a:ln w="28575" cmpd="sng">
                  <a:noFill/>
                </a:ln>
                <a:solidFill>
                  <a:schemeClr val="tx1"/>
                </a:solidFill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</p:grpSp>
      <p:grpSp>
        <p:nvGrpSpPr>
          <p:cNvPr id="57" name="図形グループ 56"/>
          <p:cNvGrpSpPr/>
          <p:nvPr/>
        </p:nvGrpSpPr>
        <p:grpSpPr>
          <a:xfrm>
            <a:off x="337004" y="1511300"/>
            <a:ext cx="2812596" cy="1588"/>
            <a:chOff x="337004" y="1625600"/>
            <a:chExt cx="2812596" cy="1588"/>
          </a:xfrm>
        </p:grpSpPr>
        <p:cxnSp>
          <p:nvCxnSpPr>
            <p:cNvPr id="50" name="直線コネクタ 49"/>
            <p:cNvCxnSpPr/>
            <p:nvPr/>
          </p:nvCxnSpPr>
          <p:spPr>
            <a:xfrm>
              <a:off x="337004" y="1625600"/>
              <a:ext cx="1707696" cy="1588"/>
            </a:xfrm>
            <a:prstGeom prst="line">
              <a:avLst/>
            </a:prstGeom>
            <a:ln w="762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矢印コネクタ 52"/>
            <p:cNvCxnSpPr/>
            <p:nvPr/>
          </p:nvCxnSpPr>
          <p:spPr>
            <a:xfrm flipV="1">
              <a:off x="2184400" y="1625600"/>
              <a:ext cx="965200" cy="1588"/>
            </a:xfrm>
            <a:prstGeom prst="straightConnector1">
              <a:avLst/>
            </a:prstGeom>
            <a:ln w="762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正方形/長方形 53"/>
          <p:cNvSpPr/>
          <p:nvPr/>
        </p:nvSpPr>
        <p:spPr>
          <a:xfrm>
            <a:off x="609600" y="4216400"/>
            <a:ext cx="4322722" cy="1938992"/>
          </a:xfrm>
          <a:prstGeom prst="rect">
            <a:avLst/>
          </a:prstGeom>
          <a:solidFill>
            <a:srgbClr val="A1FFD5"/>
          </a:solidFill>
          <a:ln w="28575" cmpd="sng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小型科学衛星として提案中</a:t>
            </a:r>
            <a:r>
              <a:rPr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/>
            </a:r>
            <a:br>
              <a:rPr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</a:br>
            <a:r>
              <a:rPr lang="en-US" sz="2400" u="sng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FFAST</a:t>
            </a:r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：硬Ｘ線全天サーベイ</a:t>
            </a:r>
            <a:endParaRPr lang="en-US" sz="2400" dirty="0" smtClean="0">
              <a:latin typeface="ヒラギノ丸ゴ Pro W4"/>
              <a:ea typeface="ヒラギノ丸ゴ Pro W4"/>
              <a:cs typeface="ヒラギノ丸ゴ Pro W4"/>
            </a:endParaRPr>
          </a:p>
          <a:p>
            <a:r>
              <a:rPr lang="en-US" sz="2400" u="sng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DIOS</a:t>
            </a:r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：</a:t>
            </a:r>
            <a:r>
              <a:rPr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>missing</a:t>
            </a:r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バリオン探査</a:t>
            </a:r>
            <a:endParaRPr lang="en-US" sz="2400" dirty="0" smtClean="0">
              <a:latin typeface="ヒラギノ丸ゴ Pro W4"/>
              <a:ea typeface="ヒラギノ丸ゴ Pro W4"/>
              <a:cs typeface="ヒラギノ丸ゴ Pro W4"/>
            </a:endParaRPr>
          </a:p>
          <a:p>
            <a:r>
              <a:rPr lang="en-US" sz="2400" u="sng" dirty="0" err="1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PolariS</a:t>
            </a:r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：Ｘ線偏光ミッション</a:t>
            </a:r>
            <a:endParaRPr lang="en-US" altLang="ja-JP" sz="2400" dirty="0" smtClean="0">
              <a:latin typeface="ヒラギノ丸ゴ Pro W4"/>
              <a:ea typeface="ヒラギノ丸ゴ Pro W4"/>
              <a:cs typeface="ヒラギノ丸ゴ Pro W4"/>
            </a:endParaRPr>
          </a:p>
          <a:p>
            <a:r>
              <a:rPr lang="en-US" sz="2400" u="sng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CAST</a:t>
            </a:r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：</a:t>
            </a:r>
            <a:r>
              <a:rPr lang="en-US" altLang="ja-JP" sz="2400" dirty="0" err="1" smtClean="0">
                <a:latin typeface="ヒラギノ丸ゴ Pro W4"/>
                <a:ea typeface="ヒラギノ丸ゴ Pro W4"/>
                <a:cs typeface="ヒラギノ丸ゴ Pro W4"/>
              </a:rPr>
              <a:t>MeV</a:t>
            </a:r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ガンマ線観測</a:t>
            </a:r>
            <a:endParaRPr lang="en-US" sz="2400" dirty="0" smtClean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184604" y="864156"/>
            <a:ext cx="5108115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500" i="1" dirty="0" smtClean="0">
                <a:latin typeface="ヒラギノ丸ゴ Pro W4"/>
                <a:ea typeface="ヒラギノ丸ゴ Pro W4"/>
                <a:cs typeface="ヒラギノ丸ゴ Pro W4"/>
              </a:rPr>
              <a:t>Chandra, XMM-Newton</a:t>
            </a:r>
            <a:r>
              <a:rPr lang="en-US" altLang="ja-JP" sz="2500" dirty="0" smtClean="0">
                <a:latin typeface="ヒラギノ丸ゴ Pro W4"/>
                <a:ea typeface="ヒラギノ丸ゴ Pro W4"/>
                <a:cs typeface="ヒラギノ丸ゴ Pro W4"/>
              </a:rPr>
              <a:t>, </a:t>
            </a:r>
            <a:r>
              <a:rPr lang="ja-JP" altLang="en-US" sz="25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すざく</a:t>
            </a:r>
            <a:endParaRPr lang="ja-JP" altLang="en-US" sz="2500" dirty="0">
              <a:solidFill>
                <a:srgbClr val="FF0000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609600" y="1601788"/>
            <a:ext cx="399627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500" i="1" dirty="0" smtClean="0">
                <a:latin typeface="ヒラギノ丸ゴ Pro W4"/>
                <a:ea typeface="ヒラギノ丸ゴ Pro W4"/>
                <a:cs typeface="ヒラギノ丸ゴ Pro W4"/>
              </a:rPr>
              <a:t>INTEGRAL, Swift, </a:t>
            </a:r>
            <a:r>
              <a:rPr lang="en-US" altLang="ja-JP" sz="25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MAXI </a:t>
            </a:r>
            <a:endParaRPr lang="ja-JP" altLang="en-US" sz="2500" dirty="0">
              <a:solidFill>
                <a:srgbClr val="FF0000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cxnSp>
        <p:nvCxnSpPr>
          <p:cNvPr id="60" name="直線矢印コネクタ 59"/>
          <p:cNvCxnSpPr/>
          <p:nvPr/>
        </p:nvCxnSpPr>
        <p:spPr>
          <a:xfrm flipV="1">
            <a:off x="833967" y="2878136"/>
            <a:ext cx="965200" cy="1588"/>
          </a:xfrm>
          <a:prstGeom prst="straightConnector1">
            <a:avLst/>
          </a:prstGeom>
          <a:ln w="762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6568963" y="2611159"/>
            <a:ext cx="19494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ヒラギノ丸ゴ Pro W4"/>
                <a:ea typeface="ヒラギノ丸ゴ Pro W4"/>
                <a:cs typeface="ヒラギノ丸ゴ Pro W4"/>
              </a:rPr>
              <a:t>カレンダー年</a:t>
            </a:r>
            <a:endParaRPr kumimoji="1" lang="ja-JP" altLang="en-US" sz="2000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cxnSp>
        <p:nvCxnSpPr>
          <p:cNvPr id="62" name="直線矢印コネクタ 61"/>
          <p:cNvCxnSpPr/>
          <p:nvPr/>
        </p:nvCxnSpPr>
        <p:spPr>
          <a:xfrm flipV="1">
            <a:off x="2472267" y="2965448"/>
            <a:ext cx="965200" cy="1588"/>
          </a:xfrm>
          <a:prstGeom prst="straightConnector1">
            <a:avLst/>
          </a:prstGeom>
          <a:ln w="762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/>
          <p:nvPr/>
        </p:nvCxnSpPr>
        <p:spPr>
          <a:xfrm flipV="1">
            <a:off x="2472267" y="3454400"/>
            <a:ext cx="965200" cy="1588"/>
          </a:xfrm>
          <a:prstGeom prst="straightConnector1">
            <a:avLst/>
          </a:prstGeom>
          <a:ln w="762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正方形/長方形 64"/>
          <p:cNvSpPr/>
          <p:nvPr/>
        </p:nvSpPr>
        <p:spPr>
          <a:xfrm>
            <a:off x="5558367" y="4038600"/>
            <a:ext cx="2960046" cy="1938992"/>
          </a:xfrm>
          <a:prstGeom prst="rect">
            <a:avLst/>
          </a:prstGeom>
          <a:solidFill>
            <a:srgbClr val="A1FFD5"/>
          </a:solidFill>
          <a:ln w="28575" cmpd="sng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>ESA</a:t>
            </a:r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主導大型ミッション</a:t>
            </a:r>
            <a:r>
              <a:rPr lang="en-US" altLang="ja-JP" sz="2400" b="1" i="1" u="sng" dirty="0" smtClean="0">
                <a:latin typeface="ヒラギノ丸ゴ Pro W4"/>
                <a:ea typeface="ヒラギノ丸ゴ Pro W4"/>
                <a:cs typeface="ヒラギノ丸ゴ Pro W4"/>
              </a:rPr>
              <a:t>Athena</a:t>
            </a:r>
            <a:r>
              <a:rPr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> (</a:t>
            </a:r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旧</a:t>
            </a:r>
            <a:r>
              <a:rPr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> IXO</a:t>
            </a:r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、旧旧</a:t>
            </a:r>
            <a:r>
              <a:rPr lang="en-US" altLang="ja-JP" sz="2400" i="1" dirty="0" smtClean="0">
                <a:latin typeface="ヒラギノ丸ゴ Pro W4"/>
                <a:ea typeface="ヒラギノ丸ゴ Pro W4"/>
                <a:cs typeface="ヒラギノ丸ゴ Pro W4"/>
              </a:rPr>
              <a:t>XEUS</a:t>
            </a:r>
            <a:r>
              <a:rPr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>) </a:t>
            </a:r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。日本も参加予定。</a:t>
            </a:r>
            <a:r>
              <a:rPr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/>
            </a:r>
            <a:br>
              <a:rPr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</a:br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今年中に</a:t>
            </a:r>
            <a:r>
              <a:rPr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>ESA</a:t>
            </a:r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で選定。</a:t>
            </a:r>
            <a:endParaRPr lang="en-US" sz="2400" dirty="0" smtClean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66" name="曲折矢印 65"/>
          <p:cNvSpPr/>
          <p:nvPr/>
        </p:nvSpPr>
        <p:spPr>
          <a:xfrm>
            <a:off x="4404664" y="4006850"/>
            <a:ext cx="824555" cy="596900"/>
          </a:xfrm>
          <a:prstGeom prst="bentArrow">
            <a:avLst>
              <a:gd name="adj1" fmla="val 25000"/>
              <a:gd name="adj2" fmla="val 25000"/>
              <a:gd name="adj3" fmla="val 47857"/>
              <a:gd name="adj4" fmla="val 43750"/>
            </a:avLst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7" name="曲折矢印 66"/>
          <p:cNvSpPr/>
          <p:nvPr/>
        </p:nvSpPr>
        <p:spPr>
          <a:xfrm>
            <a:off x="6972300" y="3454400"/>
            <a:ext cx="889000" cy="558800"/>
          </a:xfrm>
          <a:prstGeom prst="bentArrow">
            <a:avLst>
              <a:gd name="adj1" fmla="val 25000"/>
              <a:gd name="adj2" fmla="val 25000"/>
              <a:gd name="adj3" fmla="val 50000"/>
              <a:gd name="adj4" fmla="val 43750"/>
            </a:avLst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184605" y="3011269"/>
            <a:ext cx="22876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200" i="1" u="sng" dirty="0" err="1" smtClean="0">
                <a:latin typeface="ヒラギノ丸ゴ Pro W4"/>
                <a:ea typeface="ヒラギノ丸ゴ Pro W4"/>
                <a:cs typeface="ヒラギノ丸ゴ Pro W4"/>
              </a:rPr>
              <a:t>NuSTAR</a:t>
            </a:r>
            <a:r>
              <a:rPr lang="en-US" altLang="ja-JP" sz="2200" dirty="0" smtClean="0">
                <a:latin typeface="ヒラギノ丸ゴ Pro W4"/>
                <a:ea typeface="ヒラギノ丸ゴ Pro W4"/>
                <a:cs typeface="ヒラギノ丸ゴ Pro W4"/>
              </a:rPr>
              <a:t> (</a:t>
            </a:r>
            <a:r>
              <a:rPr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米</a:t>
            </a:r>
            <a:r>
              <a:rPr lang="en-US" altLang="ja-JP" sz="2200" dirty="0" smtClean="0">
                <a:latin typeface="ヒラギノ丸ゴ Pro W4"/>
                <a:ea typeface="ヒラギノ丸ゴ Pro W4"/>
                <a:cs typeface="ヒラギノ丸ゴ Pro W4"/>
              </a:rPr>
              <a:t>)</a:t>
            </a:r>
            <a:r>
              <a:rPr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、初の硬Ｘ線撮像</a:t>
            </a:r>
            <a:endParaRPr kumimoji="1" lang="ja-JP" altLang="en-US" sz="2200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69" name="右中かっこ 68"/>
          <p:cNvSpPr/>
          <p:nvPr/>
        </p:nvSpPr>
        <p:spPr>
          <a:xfrm>
            <a:off x="5129855" y="1028700"/>
            <a:ext cx="279872" cy="935842"/>
          </a:xfrm>
          <a:prstGeom prst="rightBrace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5558367" y="878514"/>
            <a:ext cx="315054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稼働中、</a:t>
            </a:r>
            <a:r>
              <a:rPr lang="ja-JP" altLang="en-US" sz="24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赤は日本</a:t>
            </a:r>
            <a:endParaRPr lang="en-US" altLang="ja-JP" sz="2400" dirty="0" smtClean="0">
              <a:solidFill>
                <a:srgbClr val="FF0000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r>
              <a:rPr kumimoji="1"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上：狭視野</a:t>
            </a:r>
            <a:r>
              <a:rPr kumimoji="1"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kumimoji="1"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望遠鏡型</a:t>
            </a:r>
            <a:endParaRPr kumimoji="1" lang="en-US" altLang="ja-JP" sz="2400" dirty="0" smtClean="0">
              <a:latin typeface="ヒラギノ丸ゴ Pro W4"/>
              <a:ea typeface="ヒラギノ丸ゴ Pro W4"/>
              <a:cs typeface="ヒラギノ丸ゴ Pro W4"/>
            </a:endParaRPr>
          </a:p>
          <a:p>
            <a:r>
              <a:rPr kumimoji="1"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下</a:t>
            </a:r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：</a:t>
            </a:r>
            <a:r>
              <a:rPr kumimoji="1"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広視野</a:t>
            </a:r>
            <a:r>
              <a:rPr kumimoji="1"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kumimoji="1"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探査型</a:t>
            </a:r>
            <a:endParaRPr kumimoji="1" lang="ja-JP" altLang="en-US" sz="2400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3581041" y="2724647"/>
            <a:ext cx="1977326" cy="523220"/>
          </a:xfrm>
          <a:prstGeom prst="rect">
            <a:avLst/>
          </a:prstGeom>
          <a:solidFill>
            <a:srgbClr val="B7FFFF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800" b="1" i="1" u="sng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ASTRO-H</a:t>
            </a:r>
            <a:endParaRPr kumimoji="1" lang="ja-JP" altLang="en-US" sz="2800" b="1" u="sng" dirty="0">
              <a:solidFill>
                <a:srgbClr val="FF0000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3415940" y="3214469"/>
            <a:ext cx="29721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200" i="1" u="sng" dirty="0" smtClean="0">
                <a:solidFill>
                  <a:srgbClr val="800000"/>
                </a:solidFill>
                <a:latin typeface="ヒラギノ丸ゴ Pro W4"/>
                <a:ea typeface="ヒラギノ丸ゴ Pro W4"/>
                <a:cs typeface="ヒラギノ丸ゴ Pro W4"/>
              </a:rPr>
              <a:t>GEMS</a:t>
            </a:r>
            <a:r>
              <a:rPr lang="en-US" altLang="ja-JP" sz="2200" dirty="0" smtClean="0">
                <a:latin typeface="ヒラギノ丸ゴ Pro W4"/>
                <a:ea typeface="ヒラギノ丸ゴ Pro W4"/>
                <a:cs typeface="ヒラギノ丸ゴ Pro W4"/>
              </a:rPr>
              <a:t> (</a:t>
            </a:r>
            <a:r>
              <a:rPr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米</a:t>
            </a:r>
            <a:r>
              <a:rPr lang="en-US" altLang="ja-JP" sz="2200" dirty="0" smtClean="0">
                <a:latin typeface="ヒラギノ丸ゴ Pro W4"/>
                <a:ea typeface="ヒラギノ丸ゴ Pro W4"/>
                <a:cs typeface="ヒラギノ丸ゴ Pro W4"/>
              </a:rPr>
              <a:t>+</a:t>
            </a:r>
            <a:r>
              <a:rPr lang="ja-JP" altLang="en-US" sz="22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日</a:t>
            </a:r>
            <a:r>
              <a:rPr lang="en-US" altLang="ja-JP" sz="2200" dirty="0" smtClean="0">
                <a:solidFill>
                  <a:srgbClr val="800000"/>
                </a:solidFill>
                <a:latin typeface="ヒラギノ丸ゴ Pro W4"/>
                <a:ea typeface="ヒラギノ丸ゴ Pro W4"/>
                <a:cs typeface="ヒラギノ丸ゴ Pro W4"/>
              </a:rPr>
              <a:t>)</a:t>
            </a:r>
            <a:r>
              <a:rPr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、初のＸ線偏光ミッション</a:t>
            </a:r>
            <a:endParaRPr kumimoji="1" lang="ja-JP" altLang="en-US" sz="2200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74" name="日付プレースホルダ 7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2012/1/22</a:t>
            </a:r>
            <a:endParaRPr lang="ja-JP" altLang="en-US"/>
          </a:p>
        </p:txBody>
      </p:sp>
      <p:sp>
        <p:nvSpPr>
          <p:cNvPr id="75" name="スライド番号プレースホルダ 7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1BDA-2E40-3F47-806F-FB85C33315FA}" type="slidenum">
              <a:rPr lang="ja-JP" altLang="en-US" smtClean="0"/>
              <a:pPr/>
              <a:t>11</a:t>
            </a:fld>
            <a:endParaRPr lang="ja-JP" altLang="en-US"/>
          </a:p>
        </p:txBody>
      </p:sp>
      <p:sp>
        <p:nvSpPr>
          <p:cNvPr id="76" name="フッター プレースホルダ 7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CRC</a:t>
            </a:r>
            <a:r>
              <a:rPr lang="ja-JP" altLang="en-US" smtClean="0"/>
              <a:t>タウンミーティング＠東工大</a:t>
            </a:r>
            <a:endParaRPr lang="ja-JP" altLang="en-US"/>
          </a:p>
        </p:txBody>
      </p:sp>
      <p:cxnSp>
        <p:nvCxnSpPr>
          <p:cNvPr id="82" name="直線コネクタ 81"/>
          <p:cNvCxnSpPr/>
          <p:nvPr/>
        </p:nvCxnSpPr>
        <p:spPr>
          <a:xfrm rot="5400000">
            <a:off x="2366668" y="3078768"/>
            <a:ext cx="236598" cy="1588"/>
          </a:xfrm>
          <a:prstGeom prst="line">
            <a:avLst/>
          </a:prstGeom>
          <a:ln w="5715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直線コネクタ 82"/>
          <p:cNvCxnSpPr/>
          <p:nvPr/>
        </p:nvCxnSpPr>
        <p:spPr>
          <a:xfrm rot="5400000">
            <a:off x="2379368" y="3561368"/>
            <a:ext cx="236598" cy="1588"/>
          </a:xfrm>
          <a:prstGeom prst="line">
            <a:avLst/>
          </a:prstGeom>
          <a:ln w="5715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/>
          <p:cNvCxnSpPr/>
          <p:nvPr/>
        </p:nvCxnSpPr>
        <p:spPr>
          <a:xfrm rot="5400000">
            <a:off x="716462" y="2960469"/>
            <a:ext cx="236598" cy="1588"/>
          </a:xfrm>
          <a:prstGeom prst="line">
            <a:avLst/>
          </a:prstGeom>
          <a:ln w="5715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正方形/長方形 83"/>
          <p:cNvSpPr/>
          <p:nvPr/>
        </p:nvSpPr>
        <p:spPr>
          <a:xfrm>
            <a:off x="7353303" y="101600"/>
            <a:ext cx="1728788" cy="2646115"/>
          </a:xfrm>
          <a:prstGeom prst="rect">
            <a:avLst/>
          </a:prstGeom>
          <a:solidFill>
            <a:srgbClr val="A1FFD5"/>
          </a:solidFill>
          <a:ln w="12700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Rectangle 111"/>
          <p:cNvSpPr txBox="1">
            <a:spLocks noChangeArrowheads="1"/>
          </p:cNvSpPr>
          <p:nvPr/>
        </p:nvSpPr>
        <p:spPr bwMode="auto">
          <a:xfrm>
            <a:off x="913455" y="101600"/>
            <a:ext cx="3937945" cy="663574"/>
          </a:xfrm>
          <a:prstGeom prst="rect">
            <a:avLst/>
          </a:prstGeom>
          <a:solidFill>
            <a:srgbClr val="D7FF6F"/>
          </a:solidFill>
          <a:ln w="28575" cmpd="sng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ヒラギノ丸ゴ Pro W4"/>
                <a:ea typeface="ヒラギノ丸ゴ Pro W4"/>
                <a:cs typeface="ヒラギノ丸ゴ Pro W4"/>
              </a:rPr>
              <a:t>(3-2) </a:t>
            </a:r>
            <a:r>
              <a:rPr kumimoji="1" lang="en-US" altLang="ja-JP" sz="3600" b="0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ヒラギノ丸ゴ Pro W4"/>
                <a:ea typeface="ヒラギノ丸ゴ Pro W4"/>
                <a:cs typeface="ヒラギノ丸ゴ Pro W4"/>
              </a:rPr>
              <a:t>ASTRO-H</a:t>
            </a:r>
            <a:endParaRPr kumimoji="1" lang="en-US" altLang="ja-JP" sz="3600" b="0" i="1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28" name="テキスト ボックス 9"/>
          <p:cNvSpPr txBox="1">
            <a:spLocks noChangeArrowheads="1"/>
          </p:cNvSpPr>
          <p:nvPr/>
        </p:nvSpPr>
        <p:spPr bwMode="auto">
          <a:xfrm>
            <a:off x="76200" y="838200"/>
            <a:ext cx="5483225" cy="40344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69875" indent="-366713">
              <a:lnSpc>
                <a:spcPct val="90000"/>
              </a:lnSpc>
              <a:spcBef>
                <a:spcPts val="600"/>
              </a:spcBef>
              <a:buFont typeface="Wingdings" charset="2"/>
              <a:buChar char="²"/>
            </a:pPr>
            <a:r>
              <a:rPr lang="en-US" altLang="ja-JP" sz="2200" u="sng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SXS</a:t>
            </a:r>
            <a:r>
              <a:rPr lang="en-US" altLang="ja-JP" sz="22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: </a:t>
            </a:r>
            <a:r>
              <a:rPr lang="ja-JP" altLang="en-US" sz="22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極低温マイクロカロリメータ、</a:t>
            </a:r>
            <a:r>
              <a:rPr lang="en-US" altLang="ja-JP" sz="22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0.5</a:t>
            </a:r>
            <a:r>
              <a:rPr lang="en-US" altLang="ja-JP" sz="2200" dirty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-10 </a:t>
            </a:r>
            <a:r>
              <a:rPr lang="en-US" altLang="ja-JP" sz="2200" dirty="0" err="1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keV</a:t>
            </a:r>
            <a:r>
              <a:rPr lang="en-US" altLang="ja-JP" sz="2200" dirty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,</a:t>
            </a:r>
            <a:r>
              <a:rPr lang="en-US" altLang="ja-JP" sz="22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 Δ</a:t>
            </a:r>
            <a:r>
              <a:rPr lang="en-US" altLang="ja-JP" sz="2200" i="1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E</a:t>
            </a:r>
            <a:r>
              <a:rPr lang="en-US" altLang="ja-JP" sz="22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/</a:t>
            </a:r>
            <a:r>
              <a:rPr lang="en-US" altLang="ja-JP" sz="2200" i="1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E</a:t>
            </a:r>
            <a:r>
              <a:rPr lang="en-US" altLang="ja-JP" sz="22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〜</a:t>
            </a:r>
            <a:r>
              <a:rPr lang="en-US" altLang="ja-JP" sz="2200" dirty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0.1</a:t>
            </a:r>
            <a:r>
              <a:rPr lang="en-US" altLang="ja-JP" sz="22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% (NASA, JAXA, </a:t>
            </a:r>
            <a:r>
              <a:rPr lang="ja-JP" altLang="en-US" sz="22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首都大、金沢大、理研ほか）</a:t>
            </a:r>
            <a:endParaRPr lang="en-US" altLang="ja-JP" sz="2200" dirty="0" smtClean="0">
              <a:solidFill>
                <a:srgbClr val="FF0000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marL="269875" indent="-366713">
              <a:lnSpc>
                <a:spcPct val="90000"/>
              </a:lnSpc>
              <a:spcBef>
                <a:spcPts val="600"/>
              </a:spcBef>
              <a:buFont typeface="Wingdings" charset="2"/>
              <a:buChar char="²"/>
            </a:pPr>
            <a:r>
              <a:rPr lang="en-US" altLang="ja-JP" sz="2200" u="sng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HXT</a:t>
            </a:r>
            <a:r>
              <a:rPr lang="en-US" altLang="ja-JP" sz="22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: </a:t>
            </a:r>
            <a:r>
              <a:rPr lang="ja-JP" altLang="en-US" sz="22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合成多層膜スーパーミラー、</a:t>
            </a:r>
            <a:r>
              <a:rPr lang="en-US" altLang="ja-JP" sz="22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~80 </a:t>
            </a:r>
            <a:r>
              <a:rPr lang="en-US" altLang="ja-JP" sz="2200" dirty="0" err="1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keV</a:t>
            </a:r>
            <a:r>
              <a:rPr lang="en-US" altLang="ja-JP" sz="22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ja-JP" altLang="en-US" sz="22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まで反射結像</a:t>
            </a:r>
            <a:r>
              <a:rPr lang="en-US" altLang="ja-JP" sz="22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 (</a:t>
            </a:r>
            <a:r>
              <a:rPr lang="ja-JP" altLang="en-US" sz="22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名大</a:t>
            </a:r>
            <a:r>
              <a:rPr lang="en-US" altLang="ja-JP" sz="22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,JAXA</a:t>
            </a:r>
            <a:r>
              <a:rPr lang="ja-JP" altLang="en-US" sz="22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など）</a:t>
            </a:r>
            <a:endParaRPr lang="en-US" altLang="ja-JP" sz="2200" dirty="0" smtClean="0">
              <a:solidFill>
                <a:srgbClr val="0000FF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marL="269875" indent="-366713">
              <a:lnSpc>
                <a:spcPct val="90000"/>
              </a:lnSpc>
              <a:spcBef>
                <a:spcPts val="600"/>
              </a:spcBef>
              <a:buFont typeface="Wingdings" charset="2"/>
              <a:buChar char="²"/>
            </a:pPr>
            <a:r>
              <a:rPr lang="en-US" altLang="ja-JP" sz="2200" u="sng" dirty="0" smtClean="0">
                <a:solidFill>
                  <a:srgbClr val="800000"/>
                </a:solidFill>
                <a:latin typeface="ヒラギノ丸ゴ Pro W4"/>
                <a:ea typeface="ヒラギノ丸ゴ Pro W4"/>
                <a:cs typeface="ヒラギノ丸ゴ Pro W4"/>
              </a:rPr>
              <a:t>HXI</a:t>
            </a:r>
            <a:r>
              <a:rPr lang="ja-JP" altLang="en-US" sz="2200" dirty="0" smtClean="0">
                <a:solidFill>
                  <a:srgbClr val="800000"/>
                </a:solidFill>
                <a:latin typeface="ヒラギノ丸ゴ Pro W4"/>
                <a:ea typeface="ヒラギノ丸ゴ Pro W4"/>
                <a:cs typeface="ヒラギノ丸ゴ Pro W4"/>
              </a:rPr>
              <a:t>：半導体硬Ｘ線イメジャー、</a:t>
            </a:r>
            <a:r>
              <a:rPr lang="en-US" altLang="ja-JP" sz="2200" dirty="0" smtClean="0">
                <a:solidFill>
                  <a:srgbClr val="800000"/>
                </a:solidFill>
                <a:latin typeface="ヒラギノ丸ゴ Pro W4"/>
                <a:ea typeface="ヒラギノ丸ゴ Pro W4"/>
                <a:cs typeface="ヒラギノ丸ゴ Pro W4"/>
              </a:rPr>
              <a:t>5-80 </a:t>
            </a:r>
            <a:r>
              <a:rPr lang="en-US" altLang="ja-JP" sz="2200" dirty="0" err="1" smtClean="0">
                <a:solidFill>
                  <a:srgbClr val="800000"/>
                </a:solidFill>
                <a:latin typeface="ヒラギノ丸ゴ Pro W4"/>
                <a:ea typeface="ヒラギノ丸ゴ Pro W4"/>
                <a:cs typeface="ヒラギノ丸ゴ Pro W4"/>
              </a:rPr>
              <a:t>keV</a:t>
            </a:r>
            <a:r>
              <a:rPr lang="ja-JP" altLang="en-US" sz="2200" dirty="0" smtClean="0">
                <a:solidFill>
                  <a:srgbClr val="800000"/>
                </a:solidFill>
                <a:latin typeface="ヒラギノ丸ゴ Pro W4"/>
                <a:ea typeface="ヒラギノ丸ゴ Pro W4"/>
                <a:cs typeface="ヒラギノ丸ゴ Pro W4"/>
              </a:rPr>
              <a:t>。「すざく」</a:t>
            </a:r>
            <a:r>
              <a:rPr lang="en-US" altLang="ja-JP" sz="2200" dirty="0" smtClean="0">
                <a:solidFill>
                  <a:srgbClr val="800000"/>
                </a:solidFill>
                <a:latin typeface="ヒラギノ丸ゴ Pro W4"/>
                <a:ea typeface="ヒラギノ丸ゴ Pro W4"/>
                <a:cs typeface="ヒラギノ丸ゴ Pro W4"/>
              </a:rPr>
              <a:t>HXD </a:t>
            </a:r>
            <a:r>
              <a:rPr lang="ja-JP" altLang="en-US" sz="2200" dirty="0" smtClean="0">
                <a:solidFill>
                  <a:srgbClr val="800000"/>
                </a:solidFill>
                <a:latin typeface="ヒラギノ丸ゴ Pro W4"/>
                <a:ea typeface="ヒラギノ丸ゴ Pro W4"/>
                <a:cs typeface="ヒラギノ丸ゴ Pro W4"/>
              </a:rPr>
              <a:t>の発展版</a:t>
            </a:r>
            <a:r>
              <a:rPr lang="en-US" altLang="ja-JP" sz="2000" dirty="0" smtClean="0">
                <a:solidFill>
                  <a:srgbClr val="800000"/>
                </a:solidFill>
                <a:latin typeface="ヒラギノ丸ゴ Pro W4"/>
                <a:ea typeface="ヒラギノ丸ゴ Pro W4"/>
                <a:cs typeface="ヒラギノ丸ゴ Pro W4"/>
              </a:rPr>
              <a:t>(JAXA,</a:t>
            </a:r>
            <a:r>
              <a:rPr lang="ja-JP" altLang="en-US" sz="2000" dirty="0" smtClean="0">
                <a:solidFill>
                  <a:srgbClr val="800000"/>
                </a:solidFill>
                <a:latin typeface="ヒラギノ丸ゴ Pro W4"/>
                <a:ea typeface="ヒラギノ丸ゴ Pro W4"/>
                <a:cs typeface="ヒラギノ丸ゴ Pro W4"/>
              </a:rPr>
              <a:t>東大</a:t>
            </a:r>
            <a:r>
              <a:rPr lang="en-US" altLang="ja-JP" sz="2000" dirty="0" smtClean="0">
                <a:solidFill>
                  <a:srgbClr val="800000"/>
                </a:solidFill>
                <a:latin typeface="ヒラギノ丸ゴ Pro W4"/>
                <a:ea typeface="ヒラギノ丸ゴ Pro W4"/>
                <a:cs typeface="ヒラギノ丸ゴ Pro W4"/>
              </a:rPr>
              <a:t>,</a:t>
            </a:r>
            <a:r>
              <a:rPr lang="ja-JP" altLang="en-US" sz="2000" dirty="0" smtClean="0">
                <a:solidFill>
                  <a:srgbClr val="800000"/>
                </a:solidFill>
                <a:latin typeface="ヒラギノ丸ゴ Pro W4"/>
                <a:ea typeface="ヒラギノ丸ゴ Pro W4"/>
                <a:cs typeface="ヒラギノ丸ゴ Pro W4"/>
              </a:rPr>
              <a:t>名大</a:t>
            </a:r>
            <a:r>
              <a:rPr lang="en-US" altLang="ja-JP" sz="2000" dirty="0" smtClean="0">
                <a:solidFill>
                  <a:srgbClr val="800000"/>
                </a:solidFill>
                <a:latin typeface="ヒラギノ丸ゴ Pro W4"/>
                <a:ea typeface="ヒラギノ丸ゴ Pro W4"/>
                <a:cs typeface="ヒラギノ丸ゴ Pro W4"/>
              </a:rPr>
              <a:t>,</a:t>
            </a:r>
            <a:r>
              <a:rPr lang="ja-JP" altLang="en-US" sz="2000" dirty="0" smtClean="0">
                <a:solidFill>
                  <a:srgbClr val="800000"/>
                </a:solidFill>
                <a:latin typeface="ヒラギノ丸ゴ Pro W4"/>
                <a:ea typeface="ヒラギノ丸ゴ Pro W4"/>
                <a:cs typeface="ヒラギノ丸ゴ Pro W4"/>
              </a:rPr>
              <a:t>埼玉</a:t>
            </a:r>
            <a:r>
              <a:rPr lang="en-US" altLang="ja-JP" sz="2000" dirty="0" smtClean="0">
                <a:solidFill>
                  <a:srgbClr val="800000"/>
                </a:solidFill>
                <a:latin typeface="ヒラギノ丸ゴ Pro W4"/>
                <a:ea typeface="ヒラギノ丸ゴ Pro W4"/>
                <a:cs typeface="ヒラギノ丸ゴ Pro W4"/>
              </a:rPr>
              <a:t>,</a:t>
            </a:r>
            <a:r>
              <a:rPr lang="ja-JP" altLang="en-US" sz="2000" dirty="0" smtClean="0">
                <a:solidFill>
                  <a:srgbClr val="800000"/>
                </a:solidFill>
                <a:latin typeface="ヒラギノ丸ゴ Pro W4"/>
                <a:ea typeface="ヒラギノ丸ゴ Pro W4"/>
                <a:cs typeface="ヒラギノ丸ゴ Pro W4"/>
              </a:rPr>
              <a:t>広島</a:t>
            </a:r>
            <a:r>
              <a:rPr lang="en-US" altLang="ja-JP" sz="2000" dirty="0" smtClean="0">
                <a:solidFill>
                  <a:srgbClr val="800000"/>
                </a:solidFill>
                <a:latin typeface="ヒラギノ丸ゴ Pro W4"/>
                <a:ea typeface="ヒラギノ丸ゴ Pro W4"/>
                <a:cs typeface="ヒラギノ丸ゴ Pro W4"/>
              </a:rPr>
              <a:t>,</a:t>
            </a:r>
            <a:r>
              <a:rPr lang="ja-JP" altLang="en-US" sz="2000" dirty="0" smtClean="0">
                <a:solidFill>
                  <a:srgbClr val="800000"/>
                </a:solidFill>
                <a:latin typeface="ヒラギノ丸ゴ Pro W4"/>
                <a:ea typeface="ヒラギノ丸ゴ Pro W4"/>
                <a:cs typeface="ヒラギノ丸ゴ Pro W4"/>
              </a:rPr>
              <a:t>早大</a:t>
            </a:r>
            <a:r>
              <a:rPr lang="en-US" altLang="ja-JP" sz="2000" dirty="0" smtClean="0">
                <a:solidFill>
                  <a:srgbClr val="800000"/>
                </a:solidFill>
                <a:latin typeface="ヒラギノ丸ゴ Pro W4"/>
                <a:ea typeface="ヒラギノ丸ゴ Pro W4"/>
                <a:cs typeface="ヒラギノ丸ゴ Pro W4"/>
              </a:rPr>
              <a:t>, Stanford</a:t>
            </a:r>
            <a:r>
              <a:rPr lang="ja-JP" altLang="en-US" sz="2000" dirty="0" smtClean="0">
                <a:solidFill>
                  <a:srgbClr val="800000"/>
                </a:solidFill>
                <a:latin typeface="ヒラギノ丸ゴ Pro W4"/>
                <a:ea typeface="ヒラギノ丸ゴ Pro W4"/>
                <a:cs typeface="ヒラギノ丸ゴ Pro W4"/>
              </a:rPr>
              <a:t>など）</a:t>
            </a:r>
            <a:endParaRPr lang="en-US" altLang="ja-JP" sz="2000" dirty="0" smtClean="0">
              <a:solidFill>
                <a:srgbClr val="800000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marL="269875" indent="-366713">
              <a:lnSpc>
                <a:spcPct val="90000"/>
              </a:lnSpc>
              <a:spcBef>
                <a:spcPts val="600"/>
              </a:spcBef>
              <a:buFont typeface="Wingdings" charset="2"/>
              <a:buChar char="²"/>
            </a:pPr>
            <a:r>
              <a:rPr lang="en-US" altLang="ja-JP" sz="2200" u="sng" dirty="0" smtClean="0">
                <a:solidFill>
                  <a:srgbClr val="B000D4"/>
                </a:solidFill>
                <a:latin typeface="ヒラギノ丸ゴ Pro W4"/>
                <a:ea typeface="ヒラギノ丸ゴ Pro W4"/>
                <a:cs typeface="ヒラギノ丸ゴ Pro W4"/>
              </a:rPr>
              <a:t>SGD</a:t>
            </a:r>
            <a:r>
              <a:rPr lang="ja-JP" altLang="en-US" sz="2200" dirty="0" smtClean="0">
                <a:solidFill>
                  <a:srgbClr val="B000D4"/>
                </a:solidFill>
                <a:latin typeface="ヒラギノ丸ゴ Pro W4"/>
                <a:ea typeface="ヒラギノ丸ゴ Pro W4"/>
                <a:cs typeface="ヒラギノ丸ゴ Pro W4"/>
              </a:rPr>
              <a:t>：</a:t>
            </a:r>
            <a:r>
              <a:rPr lang="en-US" altLang="ja-JP" sz="2200" dirty="0" smtClean="0">
                <a:solidFill>
                  <a:srgbClr val="B000D4"/>
                </a:solidFill>
                <a:latin typeface="ヒラギノ丸ゴ Pro W4"/>
                <a:ea typeface="ヒラギノ丸ゴ Pro W4"/>
                <a:cs typeface="ヒラギノ丸ゴ Pro W4"/>
              </a:rPr>
              <a:t>HXI</a:t>
            </a:r>
            <a:r>
              <a:rPr lang="ja-JP" altLang="en-US" sz="2200" dirty="0" smtClean="0">
                <a:solidFill>
                  <a:srgbClr val="B000D4"/>
                </a:solidFill>
                <a:latin typeface="ヒラギノ丸ゴ Pro W4"/>
                <a:ea typeface="ヒラギノ丸ゴ Pro W4"/>
                <a:cs typeface="ヒラギノ丸ゴ Pro W4"/>
              </a:rPr>
              <a:t>と似るが、光学系を使わず</a:t>
            </a:r>
            <a:r>
              <a:rPr lang="en-US" altLang="ja-JP" sz="2200" dirty="0" smtClean="0">
                <a:solidFill>
                  <a:srgbClr val="B000D4"/>
                </a:solidFill>
                <a:latin typeface="ヒラギノ丸ゴ Pro W4"/>
                <a:ea typeface="ヒラギノ丸ゴ Pro W4"/>
                <a:cs typeface="ヒラギノ丸ゴ Pro W4"/>
              </a:rPr>
              <a:t>Compton</a:t>
            </a:r>
            <a:r>
              <a:rPr lang="ja-JP" altLang="en-US" sz="2200" dirty="0" smtClean="0">
                <a:solidFill>
                  <a:srgbClr val="B000D4"/>
                </a:solidFill>
                <a:latin typeface="ヒラギノ丸ゴ Pro W4"/>
                <a:ea typeface="ヒラギノ丸ゴ Pro W4"/>
                <a:cs typeface="ヒラギノ丸ゴ Pro W4"/>
              </a:rPr>
              <a:t>運動学を利用。６</a:t>
            </a:r>
            <a:r>
              <a:rPr lang="en-US" altLang="ja-JP" sz="2200" dirty="0" smtClean="0">
                <a:solidFill>
                  <a:srgbClr val="B000D4"/>
                </a:solidFill>
                <a:latin typeface="ヒラギノ丸ゴ Pro W4"/>
                <a:ea typeface="ヒラギノ丸ゴ Pro W4"/>
                <a:cs typeface="ヒラギノ丸ゴ Pro W4"/>
              </a:rPr>
              <a:t>0-600 </a:t>
            </a:r>
            <a:r>
              <a:rPr lang="en-US" altLang="ja-JP" sz="2200" dirty="0" err="1" smtClean="0">
                <a:solidFill>
                  <a:srgbClr val="B000D4"/>
                </a:solidFill>
                <a:latin typeface="ヒラギノ丸ゴ Pro W4"/>
                <a:ea typeface="ヒラギノ丸ゴ Pro W4"/>
                <a:cs typeface="ヒラギノ丸ゴ Pro W4"/>
              </a:rPr>
              <a:t>keV</a:t>
            </a:r>
            <a:r>
              <a:rPr lang="ja-JP" altLang="en-US" sz="2200" dirty="0" smtClean="0">
                <a:solidFill>
                  <a:srgbClr val="B000D4"/>
                </a:solidFill>
                <a:latin typeface="ヒラギノ丸ゴ Pro W4"/>
                <a:ea typeface="ヒラギノ丸ゴ Pro W4"/>
                <a:cs typeface="ヒラギノ丸ゴ Pro W4"/>
              </a:rPr>
              <a:t>。</a:t>
            </a:r>
            <a:endParaRPr lang="en-US" altLang="ja-JP" sz="2200" dirty="0" smtClean="0">
              <a:solidFill>
                <a:srgbClr val="B000D4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marL="269875" indent="-366713">
              <a:lnSpc>
                <a:spcPct val="90000"/>
              </a:lnSpc>
              <a:spcBef>
                <a:spcPts val="600"/>
              </a:spcBef>
              <a:buFont typeface="Wingdings" charset="2"/>
              <a:buChar char="²"/>
            </a:pPr>
            <a:r>
              <a:rPr lang="en-US" altLang="ja-JP" sz="2200" u="sng" dirty="0" smtClean="0">
                <a:solidFill>
                  <a:schemeClr val="accent6">
                    <a:lumMod val="7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SXI</a:t>
            </a:r>
            <a:r>
              <a:rPr lang="ja-JP" altLang="en-US" sz="2200" dirty="0" smtClean="0">
                <a:solidFill>
                  <a:schemeClr val="accent6">
                    <a:lumMod val="7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：初の国産</a:t>
            </a:r>
            <a:r>
              <a:rPr lang="en-US" altLang="ja-JP" sz="2200" dirty="0" smtClean="0">
                <a:solidFill>
                  <a:schemeClr val="accent6">
                    <a:lumMod val="7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CCD</a:t>
            </a:r>
            <a:r>
              <a:rPr lang="ja-JP" altLang="en-US" sz="2200" dirty="0" smtClean="0">
                <a:solidFill>
                  <a:schemeClr val="accent6">
                    <a:lumMod val="7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によるＸ線カメラ（阪大</a:t>
            </a:r>
            <a:r>
              <a:rPr lang="en-US" altLang="ja-JP" sz="2200" dirty="0" smtClean="0">
                <a:solidFill>
                  <a:schemeClr val="accent6">
                    <a:lumMod val="7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,</a:t>
            </a:r>
            <a:r>
              <a:rPr lang="ja-JP" altLang="en-US" sz="2200" dirty="0" smtClean="0">
                <a:solidFill>
                  <a:schemeClr val="accent6">
                    <a:lumMod val="7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京大</a:t>
            </a:r>
            <a:r>
              <a:rPr lang="en-US" altLang="ja-JP" sz="2200" dirty="0" smtClean="0">
                <a:solidFill>
                  <a:schemeClr val="accent6">
                    <a:lumMod val="7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,</a:t>
            </a:r>
            <a:r>
              <a:rPr lang="ja-JP" altLang="en-US" sz="2200" dirty="0" smtClean="0">
                <a:solidFill>
                  <a:schemeClr val="accent6">
                    <a:lumMod val="7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東大</a:t>
            </a:r>
            <a:r>
              <a:rPr lang="en-US" altLang="ja-JP" sz="2200" dirty="0" smtClean="0">
                <a:solidFill>
                  <a:schemeClr val="accent6">
                    <a:lumMod val="7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,MIT</a:t>
            </a:r>
            <a:r>
              <a:rPr lang="ja-JP" altLang="en-US" sz="2200" dirty="0" smtClean="0">
                <a:solidFill>
                  <a:schemeClr val="accent6">
                    <a:lumMod val="7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など</a:t>
            </a:r>
            <a:r>
              <a:rPr lang="en-US" altLang="ja-JP" sz="2200" dirty="0" smtClean="0">
                <a:solidFill>
                  <a:schemeClr val="accent6">
                    <a:lumMod val="7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)</a:t>
            </a:r>
            <a:r>
              <a:rPr lang="ja-JP" altLang="en-US" sz="2200" dirty="0" smtClean="0">
                <a:solidFill>
                  <a:schemeClr val="accent6">
                    <a:lumMod val="7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。</a:t>
            </a:r>
            <a:endParaRPr lang="en-US" altLang="ja-JP" sz="2200" dirty="0">
              <a:solidFill>
                <a:schemeClr val="accent6">
                  <a:lumMod val="7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grpSp>
        <p:nvGrpSpPr>
          <p:cNvPr id="67" name="図形グループ 66"/>
          <p:cNvGrpSpPr/>
          <p:nvPr/>
        </p:nvGrpSpPr>
        <p:grpSpPr>
          <a:xfrm>
            <a:off x="4857750" y="420376"/>
            <a:ext cx="4940300" cy="5969331"/>
            <a:chOff x="5073650" y="420376"/>
            <a:chExt cx="4940300" cy="5969331"/>
          </a:xfrm>
        </p:grpSpPr>
        <p:pic>
          <p:nvPicPr>
            <p:cNvPr id="33" name="図 7" descr="pct_astro-h.png"/>
            <p:cNvPicPr>
              <a:picLocks noChangeAspect="1"/>
            </p:cNvPicPr>
            <p:nvPr/>
          </p:nvPicPr>
          <p:blipFill>
            <a:blip r:embed="rId2">
              <a:lum bright="10000" contrast="6000"/>
            </a:blip>
            <a:srcRect/>
            <a:stretch>
              <a:fillRect/>
            </a:stretch>
          </p:blipFill>
          <p:spPr bwMode="auto">
            <a:xfrm rot="2453810">
              <a:off x="5073650" y="2074863"/>
              <a:ext cx="4940300" cy="360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9" name="テキスト ボックス 38"/>
            <p:cNvSpPr txBox="1"/>
            <p:nvPr/>
          </p:nvSpPr>
          <p:spPr>
            <a:xfrm>
              <a:off x="5762625" y="420376"/>
              <a:ext cx="9271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>
                  <a:solidFill>
                    <a:srgbClr val="008000"/>
                  </a:solidFill>
                  <a:latin typeface="ヒラギノ丸ゴ Pro W4"/>
                  <a:ea typeface="ヒラギノ丸ゴ Pro W4"/>
                  <a:cs typeface="ヒラギノ丸ゴ Pro W4"/>
                </a:rPr>
                <a:t>SXT</a:t>
              </a:r>
              <a:r>
                <a:rPr lang="en-US" altLang="ja-JP" sz="2800" dirty="0" smtClean="0">
                  <a:solidFill>
                    <a:srgbClr val="008000"/>
                  </a:solidFill>
                  <a:latin typeface="ヒラギノ丸ゴ Pro W4"/>
                  <a:ea typeface="ヒラギノ丸ゴ Pro W4"/>
                  <a:cs typeface="ヒラギノ丸ゴ Pro W4"/>
                </a:rPr>
                <a:t>(×2)</a:t>
              </a:r>
              <a:endParaRPr kumimoji="1" lang="ja-JP" altLang="en-US" sz="2800" dirty="0">
                <a:solidFill>
                  <a:srgbClr val="008000"/>
                </a:solidFill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6635748" y="472926"/>
              <a:ext cx="114935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>
                  <a:solidFill>
                    <a:srgbClr val="0000FF"/>
                  </a:solidFill>
                  <a:latin typeface="ヒラギノ丸ゴ Pro W4"/>
                  <a:ea typeface="ヒラギノ丸ゴ Pro W4"/>
                  <a:cs typeface="ヒラギノ丸ゴ Pro W4"/>
                </a:rPr>
                <a:t>HXT</a:t>
              </a:r>
              <a:r>
                <a:rPr lang="en-US" altLang="ja-JP" sz="2800" dirty="0" smtClean="0">
                  <a:solidFill>
                    <a:srgbClr val="0000FF"/>
                  </a:solidFill>
                  <a:latin typeface="ヒラギノ丸ゴ Pro W4"/>
                  <a:ea typeface="ヒラギノ丸ゴ Pro W4"/>
                  <a:cs typeface="ヒラギノ丸ゴ Pro W4"/>
                </a:rPr>
                <a:t>(×2)</a:t>
              </a:r>
              <a:endParaRPr kumimoji="1" lang="ja-JP" altLang="en-US" sz="2800" dirty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5984875" y="3928378"/>
              <a:ext cx="11493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>
                  <a:solidFill>
                    <a:schemeClr val="accent6">
                      <a:lumMod val="75000"/>
                    </a:schemeClr>
                  </a:solidFill>
                  <a:latin typeface="ヒラギノ丸ゴ Pro W4"/>
                  <a:ea typeface="ヒラギノ丸ゴ Pro W4"/>
                  <a:cs typeface="ヒラギノ丸ゴ Pro W4"/>
                </a:rPr>
                <a:t>SXI</a:t>
              </a:r>
              <a:endParaRPr kumimoji="1" lang="ja-JP" altLang="en-US" sz="2800" dirty="0">
                <a:solidFill>
                  <a:schemeClr val="accent6">
                    <a:lumMod val="75000"/>
                  </a:schemeClr>
                </a:solidFill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7121527" y="5435600"/>
              <a:ext cx="114935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>
                  <a:solidFill>
                    <a:schemeClr val="accent2">
                      <a:lumMod val="75000"/>
                    </a:schemeClr>
                  </a:solidFill>
                  <a:latin typeface="ヒラギノ丸ゴ Pro W4"/>
                  <a:ea typeface="ヒラギノ丸ゴ Pro W4"/>
                  <a:cs typeface="ヒラギノ丸ゴ Pro W4"/>
                </a:rPr>
                <a:t>HXI</a:t>
              </a:r>
              <a:br>
                <a:rPr kumimoji="1" lang="en-US" altLang="ja-JP" sz="2800" dirty="0" smtClean="0">
                  <a:solidFill>
                    <a:schemeClr val="accent2">
                      <a:lumMod val="75000"/>
                    </a:schemeClr>
                  </a:solidFill>
                  <a:latin typeface="ヒラギノ丸ゴ Pro W4"/>
                  <a:ea typeface="ヒラギノ丸ゴ Pro W4"/>
                  <a:cs typeface="ヒラギノ丸ゴ Pro W4"/>
                </a:rPr>
              </a:br>
              <a:r>
                <a:rPr kumimoji="1" lang="en-US" altLang="ja-JP" sz="2800" dirty="0" smtClean="0">
                  <a:solidFill>
                    <a:schemeClr val="accent2">
                      <a:lumMod val="75000"/>
                    </a:schemeClr>
                  </a:solidFill>
                  <a:latin typeface="ヒラギノ丸ゴ Pro W4"/>
                  <a:ea typeface="ヒラギノ丸ゴ Pro W4"/>
                  <a:cs typeface="ヒラギノ丸ゴ Pro W4"/>
                </a:rPr>
                <a:t>(×2)</a:t>
              </a:r>
              <a:endParaRPr kumimoji="1" lang="ja-JP" altLang="en-US" sz="2800" dirty="0">
                <a:solidFill>
                  <a:schemeClr val="accent2">
                    <a:lumMod val="75000"/>
                  </a:schemeClr>
                </a:solidFill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8169275" y="4386590"/>
              <a:ext cx="114935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>
                  <a:solidFill>
                    <a:srgbClr val="B000D4"/>
                  </a:solidFill>
                  <a:latin typeface="ヒラギノ丸ゴ Pro W4"/>
                  <a:ea typeface="ヒラギノ丸ゴ Pro W4"/>
                  <a:cs typeface="ヒラギノ丸ゴ Pro W4"/>
                </a:rPr>
                <a:t>SGD</a:t>
              </a:r>
              <a:r>
                <a:rPr lang="en-US" altLang="ja-JP" sz="2800" dirty="0" smtClean="0">
                  <a:solidFill>
                    <a:srgbClr val="B000D4"/>
                  </a:solidFill>
                  <a:latin typeface="ヒラギノ丸ゴ Pro W4"/>
                  <a:ea typeface="ヒラギノ丸ゴ Pro W4"/>
                  <a:cs typeface="ヒラギノ丸ゴ Pro W4"/>
                </a:rPr>
                <a:t>(×2)</a:t>
              </a:r>
              <a:endParaRPr kumimoji="1" lang="ja-JP" altLang="en-US" sz="2800" dirty="0">
                <a:solidFill>
                  <a:srgbClr val="B000D4"/>
                </a:solidFill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6022973" y="4372570"/>
              <a:ext cx="114935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>
                  <a:ln>
                    <a:solidFill>
                      <a:srgbClr val="FF0000"/>
                    </a:solidFill>
                  </a:ln>
                  <a:solidFill>
                    <a:srgbClr val="FF0000"/>
                  </a:solidFill>
                  <a:latin typeface="ヒラギノ丸ゴ Pro W4"/>
                  <a:ea typeface="ヒラギノ丸ゴ Pro W4"/>
                  <a:cs typeface="ヒラギノ丸ゴ Pro W4"/>
                </a:rPr>
                <a:t>SXS</a:t>
              </a:r>
              <a:endParaRPr kumimoji="1" lang="ja-JP" altLang="en-US" sz="28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cxnSp>
          <p:nvCxnSpPr>
            <p:cNvPr id="46" name="直線コネクタ 45"/>
            <p:cNvCxnSpPr/>
            <p:nvPr/>
          </p:nvCxnSpPr>
          <p:spPr>
            <a:xfrm rot="10800000">
              <a:off x="8001000" y="4140200"/>
              <a:ext cx="406400" cy="311398"/>
            </a:xfrm>
            <a:prstGeom prst="line">
              <a:avLst/>
            </a:prstGeom>
            <a:ln w="38100" cap="flat" cmpd="sng" algn="ctr">
              <a:solidFill>
                <a:srgbClr val="77C70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/>
            <p:cNvCxnSpPr/>
            <p:nvPr/>
          </p:nvCxnSpPr>
          <p:spPr>
            <a:xfrm rot="10800000" flipV="1">
              <a:off x="6826250" y="4386588"/>
              <a:ext cx="768357" cy="274311"/>
            </a:xfrm>
            <a:prstGeom prst="line">
              <a:avLst/>
            </a:prstGeom>
            <a:ln w="38100" cap="flat" cmpd="sng" algn="ctr">
              <a:solidFill>
                <a:srgbClr val="77C70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/>
            <p:cNvCxnSpPr/>
            <p:nvPr/>
          </p:nvCxnSpPr>
          <p:spPr>
            <a:xfrm rot="10800000" flipV="1">
              <a:off x="6699251" y="3928378"/>
              <a:ext cx="384176" cy="261610"/>
            </a:xfrm>
            <a:prstGeom prst="line">
              <a:avLst/>
            </a:prstGeom>
            <a:ln w="38100" cap="flat" cmpd="sng" algn="ctr">
              <a:solidFill>
                <a:srgbClr val="77C70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コネクタ 56"/>
            <p:cNvCxnSpPr/>
            <p:nvPr/>
          </p:nvCxnSpPr>
          <p:spPr>
            <a:xfrm rot="5400000">
              <a:off x="6693228" y="1509710"/>
              <a:ext cx="523221" cy="257178"/>
            </a:xfrm>
            <a:prstGeom prst="line">
              <a:avLst/>
            </a:prstGeom>
            <a:ln w="38100" cap="flat" cmpd="sng" algn="ctr">
              <a:solidFill>
                <a:srgbClr val="77C70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/>
            <p:cNvCxnSpPr/>
            <p:nvPr/>
          </p:nvCxnSpPr>
          <p:spPr>
            <a:xfrm rot="16200000" flipV="1">
              <a:off x="6145459" y="1494219"/>
              <a:ext cx="344002" cy="2"/>
            </a:xfrm>
            <a:prstGeom prst="line">
              <a:avLst/>
            </a:prstGeom>
            <a:ln w="38100" cap="flat" cmpd="sng" algn="ctr">
              <a:solidFill>
                <a:srgbClr val="77C70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>
            <a:xfrm rot="10800000">
              <a:off x="7848600" y="5930901"/>
              <a:ext cx="561978" cy="321609"/>
            </a:xfrm>
            <a:prstGeom prst="line">
              <a:avLst/>
            </a:prstGeom>
            <a:ln w="38100" cap="flat" cmpd="sng" algn="ctr">
              <a:solidFill>
                <a:srgbClr val="77C70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テキスト ボックス 9"/>
          <p:cNvSpPr txBox="1">
            <a:spLocks noChangeArrowheads="1"/>
          </p:cNvSpPr>
          <p:nvPr/>
        </p:nvSpPr>
        <p:spPr bwMode="auto">
          <a:xfrm>
            <a:off x="143024" y="5010090"/>
            <a:ext cx="6762601" cy="12516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69875" indent="-366713">
              <a:spcBef>
                <a:spcPts val="200"/>
              </a:spcBef>
              <a:buFont typeface="Wingdings" charset="2"/>
              <a:buChar char="²"/>
            </a:pPr>
            <a:r>
              <a:rPr lang="en-US" altLang="ja-JP" sz="2400" dirty="0" smtClean="0">
                <a:solidFill>
                  <a:schemeClr val="tx1"/>
                </a:solidFill>
                <a:latin typeface="ヒラギノ丸ゴ Pro W4"/>
                <a:ea typeface="ヒラギノ丸ゴ Pro W4"/>
                <a:cs typeface="ヒラギノ丸ゴ Pro W4"/>
              </a:rPr>
              <a:t>0.3-600 </a:t>
            </a:r>
            <a:r>
              <a:rPr lang="en-US" altLang="ja-JP" sz="2400" dirty="0" err="1" smtClean="0">
                <a:solidFill>
                  <a:schemeClr val="tx1"/>
                </a:solidFill>
                <a:latin typeface="ヒラギノ丸ゴ Pro W4"/>
                <a:ea typeface="ヒラギノ丸ゴ Pro W4"/>
                <a:cs typeface="ヒラギノ丸ゴ Pro W4"/>
              </a:rPr>
              <a:t>keV</a:t>
            </a:r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、</a:t>
            </a:r>
            <a:r>
              <a:rPr lang="ja-JP" altLang="en-US" sz="2400" dirty="0" smtClean="0">
                <a:solidFill>
                  <a:schemeClr val="tx1"/>
                </a:solidFill>
                <a:latin typeface="ヒラギノ丸ゴ Pro W4"/>
                <a:ea typeface="ヒラギノ丸ゴ Pro W4"/>
                <a:cs typeface="ヒラギノ丸ゴ Pro W4"/>
              </a:rPr>
              <a:t>「すざく」を大きく凌ぐ感度</a:t>
            </a:r>
            <a:endParaRPr lang="en-US" altLang="ja-JP" sz="2400" dirty="0" smtClean="0">
              <a:solidFill>
                <a:schemeClr val="tx1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marL="269875" indent="-366713">
              <a:spcBef>
                <a:spcPts val="200"/>
              </a:spcBef>
              <a:buFont typeface="Wingdings" charset="2"/>
              <a:buChar char="²"/>
            </a:pPr>
            <a:r>
              <a:rPr lang="ja-JP" altLang="en-US" sz="2400" dirty="0" smtClean="0">
                <a:solidFill>
                  <a:schemeClr val="tx1"/>
                </a:solidFill>
                <a:latin typeface="ヒラギノ丸ゴ Pro W4"/>
                <a:ea typeface="ヒラギノ丸ゴ Pro W4"/>
                <a:cs typeface="ヒラギノ丸ゴ Pro W4"/>
              </a:rPr>
              <a:t>日本は総力戦、</a:t>
            </a:r>
            <a:r>
              <a:rPr lang="en-US" altLang="ja-JP" sz="2400" dirty="0" smtClean="0">
                <a:solidFill>
                  <a:schemeClr val="tx1"/>
                </a:solidFill>
                <a:latin typeface="ヒラギノ丸ゴ Pro W4"/>
                <a:ea typeface="ヒラギノ丸ゴ Pro W4"/>
                <a:cs typeface="ヒラギノ丸ゴ Pro W4"/>
              </a:rPr>
              <a:t>~25</a:t>
            </a:r>
            <a:r>
              <a:rPr lang="ja-JP" altLang="en-US" sz="2400" dirty="0" smtClean="0">
                <a:solidFill>
                  <a:schemeClr val="tx1"/>
                </a:solidFill>
                <a:latin typeface="ヒラギノ丸ゴ Pro W4"/>
                <a:ea typeface="ヒラギノ丸ゴ Pro W4"/>
                <a:cs typeface="ヒラギノ丸ゴ Pro W4"/>
              </a:rPr>
              <a:t>機関、高橋忠幸プロマネ</a:t>
            </a:r>
            <a:endParaRPr lang="en-US" altLang="ja-JP" sz="2400" dirty="0" smtClean="0">
              <a:solidFill>
                <a:schemeClr val="tx1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marL="269875" indent="-366713">
              <a:spcBef>
                <a:spcPts val="200"/>
              </a:spcBef>
              <a:buFont typeface="Wingdings" charset="2"/>
              <a:buChar char="²"/>
            </a:pPr>
            <a:r>
              <a:rPr lang="ja-JP" altLang="en-US" sz="2400" dirty="0" smtClean="0">
                <a:solidFill>
                  <a:schemeClr val="tx1"/>
                </a:solidFill>
                <a:latin typeface="ヒラギノ丸ゴ Pro W4"/>
                <a:ea typeface="ヒラギノ丸ゴ Pro W4"/>
                <a:cs typeface="ヒラギノ丸ゴ Pro W4"/>
              </a:rPr>
              <a:t>広範な国際協力。</a:t>
            </a:r>
            <a:r>
              <a:rPr lang="en-US" altLang="ja-JP" sz="2400" dirty="0" smtClean="0">
                <a:solidFill>
                  <a:schemeClr val="tx1"/>
                </a:solidFill>
                <a:latin typeface="ヒラギノ丸ゴ Pro W4"/>
                <a:ea typeface="ヒラギノ丸ゴ Pro W4"/>
                <a:cs typeface="ヒラギノ丸ゴ Pro W4"/>
              </a:rPr>
              <a:t>NASA</a:t>
            </a:r>
            <a:r>
              <a:rPr lang="ja-JP" altLang="en-US" sz="2400" dirty="0" smtClean="0">
                <a:solidFill>
                  <a:schemeClr val="tx1"/>
                </a:solidFill>
                <a:latin typeface="ヒラギノ丸ゴ Pro W4"/>
                <a:ea typeface="ヒラギノ丸ゴ Pro W4"/>
                <a:cs typeface="ヒラギノ丸ゴ Pro W4"/>
              </a:rPr>
              <a:t>、</a:t>
            </a:r>
            <a:r>
              <a:rPr lang="en-US" altLang="ja-JP" sz="2400" dirty="0" smtClean="0">
                <a:solidFill>
                  <a:schemeClr val="tx1"/>
                </a:solidFill>
                <a:latin typeface="ヒラギノ丸ゴ Pro W4"/>
                <a:ea typeface="ヒラギノ丸ゴ Pro W4"/>
                <a:cs typeface="ヒラギノ丸ゴ Pro W4"/>
              </a:rPr>
              <a:t>ESA</a:t>
            </a:r>
            <a:r>
              <a:rPr lang="ja-JP" altLang="en-US" sz="2400" dirty="0" smtClean="0">
                <a:solidFill>
                  <a:schemeClr val="tx1"/>
                </a:solidFill>
                <a:latin typeface="ヒラギノ丸ゴ Pro W4"/>
                <a:ea typeface="ヒラギノ丸ゴ Pro W4"/>
                <a:cs typeface="ヒラギノ丸ゴ Pro W4"/>
              </a:rPr>
              <a:t>、カナダ</a:t>
            </a:r>
            <a:endParaRPr lang="en-US" altLang="ja-JP" sz="2400" dirty="0">
              <a:solidFill>
                <a:schemeClr val="tx1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7405687" y="1380629"/>
            <a:ext cx="152082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H</a:t>
            </a:r>
            <a:r>
              <a:rPr kumimoji="1" lang="en-US" altLang="ja-JP" sz="32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XT</a:t>
            </a:r>
            <a:endParaRPr kumimoji="1" lang="ja-JP" altLang="en-US" sz="3200" dirty="0">
              <a:solidFill>
                <a:srgbClr val="0000FF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75" name="フリーフォーム 74"/>
          <p:cNvSpPr/>
          <p:nvPr/>
        </p:nvSpPr>
        <p:spPr>
          <a:xfrm flipV="1">
            <a:off x="8016877" y="1876505"/>
            <a:ext cx="101600" cy="266590"/>
          </a:xfrm>
          <a:custGeom>
            <a:avLst/>
            <a:gdLst>
              <a:gd name="connsiteX0" fmla="*/ 0 w 508000"/>
              <a:gd name="connsiteY0" fmla="*/ 685800 h 685800"/>
              <a:gd name="connsiteX1" fmla="*/ 0 w 508000"/>
              <a:gd name="connsiteY1" fmla="*/ 12700 h 685800"/>
              <a:gd name="connsiteX2" fmla="*/ 508000 w 508000"/>
              <a:gd name="connsiteY2" fmla="*/ 0 h 685800"/>
              <a:gd name="connsiteX3" fmla="*/ 508000 w 508000"/>
              <a:gd name="connsiteY3" fmla="*/ 0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8000" h="685800">
                <a:moveTo>
                  <a:pt x="0" y="685800"/>
                </a:moveTo>
                <a:lnTo>
                  <a:pt x="0" y="12700"/>
                </a:lnTo>
                <a:lnTo>
                  <a:pt x="508000" y="0"/>
                </a:lnTo>
                <a:lnTo>
                  <a:pt x="508000" y="0"/>
                </a:lnTo>
              </a:path>
            </a:pathLst>
          </a:custGeom>
          <a:ln w="38100" cap="flat" cmpd="sng" algn="ctr">
            <a:solidFill>
              <a:srgbClr val="E46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endParaRPr kumimoji="1" lang="ja-JP" altLang="en-US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7289802" y="2286050"/>
            <a:ext cx="1854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>Soft/Hard</a:t>
            </a:r>
            <a:endParaRPr kumimoji="1" lang="ja-JP" altLang="en-US" sz="2400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cxnSp>
        <p:nvCxnSpPr>
          <p:cNvPr id="78" name="直線コネクタ 77"/>
          <p:cNvCxnSpPr/>
          <p:nvPr/>
        </p:nvCxnSpPr>
        <p:spPr>
          <a:xfrm rot="5400000">
            <a:off x="7466060" y="2069405"/>
            <a:ext cx="434877" cy="1588"/>
          </a:xfrm>
          <a:prstGeom prst="line">
            <a:avLst/>
          </a:prstGeom>
          <a:ln w="381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テキスト ボックス 79"/>
          <p:cNvSpPr txBox="1"/>
          <p:nvPr/>
        </p:nvSpPr>
        <p:spPr>
          <a:xfrm>
            <a:off x="8054978" y="1851967"/>
            <a:ext cx="950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>X/</a:t>
            </a:r>
            <a:r>
              <a:rPr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>γ</a:t>
            </a:r>
            <a:endParaRPr kumimoji="1" lang="ja-JP" altLang="en-US" sz="2400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cxnSp>
        <p:nvCxnSpPr>
          <p:cNvPr id="81" name="直線コネクタ 80"/>
          <p:cNvCxnSpPr/>
          <p:nvPr/>
        </p:nvCxnSpPr>
        <p:spPr>
          <a:xfrm rot="5400000">
            <a:off x="8177671" y="1360659"/>
            <a:ext cx="205458" cy="1588"/>
          </a:xfrm>
          <a:prstGeom prst="line">
            <a:avLst/>
          </a:prstGeom>
          <a:ln w="381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テキスト ボックス 82"/>
          <p:cNvSpPr txBox="1"/>
          <p:nvPr/>
        </p:nvSpPr>
        <p:spPr>
          <a:xfrm>
            <a:off x="7391400" y="89693"/>
            <a:ext cx="1674813" cy="1235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r>
              <a:rPr kumimoji="1"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>Telescope</a:t>
            </a:r>
            <a:br>
              <a:rPr kumimoji="1"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</a:br>
            <a:r>
              <a:rPr kumimoji="1"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>Imager</a:t>
            </a:r>
          </a:p>
          <a:p>
            <a:pPr>
              <a:lnSpc>
                <a:spcPts val="2200"/>
              </a:lnSpc>
            </a:pPr>
            <a:r>
              <a:rPr lang="en-US" altLang="ja-JP" sz="2400" dirty="0" err="1" smtClean="0">
                <a:latin typeface="ヒラギノ丸ゴ Pro W4"/>
                <a:ea typeface="ヒラギノ丸ゴ Pro W4"/>
                <a:cs typeface="ヒラギノ丸ゴ Pro W4"/>
              </a:rPr>
              <a:t>Spectrom</a:t>
            </a:r>
            <a:r>
              <a:rPr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>.</a:t>
            </a:r>
            <a:br>
              <a:rPr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</a:br>
            <a:r>
              <a:rPr kumimoji="1"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>Detector</a:t>
            </a:r>
            <a:endParaRPr kumimoji="1" lang="ja-JP" altLang="en-US" sz="2400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86" name="日付プレースホルダ 8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2012/1/22</a:t>
            </a:r>
            <a:endParaRPr lang="ja-JP" altLang="en-US"/>
          </a:p>
        </p:txBody>
      </p:sp>
      <p:sp>
        <p:nvSpPr>
          <p:cNvPr id="87" name="スライド番号プレースホルダ 8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1BDA-2E40-3F47-806F-FB85C33315FA}" type="slidenum">
              <a:rPr lang="ja-JP" altLang="en-US" smtClean="0"/>
              <a:pPr/>
              <a:t>12</a:t>
            </a:fld>
            <a:endParaRPr lang="ja-JP" altLang="en-US"/>
          </a:p>
        </p:txBody>
      </p:sp>
      <p:sp>
        <p:nvSpPr>
          <p:cNvPr id="88" name="フッター プレースホルダ 8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/>
              <a:t>CRC</a:t>
            </a:r>
            <a:r>
              <a:rPr lang="ja-JP" altLang="en-US" dirty="0" smtClean="0"/>
              <a:t>タウンミーティング＠東工大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日付プレースホルダ 8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2012/1/22</a:t>
            </a:r>
            <a:endParaRPr lang="ja-JP" altLang="en-US" dirty="0"/>
          </a:p>
        </p:txBody>
      </p:sp>
      <p:sp>
        <p:nvSpPr>
          <p:cNvPr id="87" name="スライド番号プレースホルダ 8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1BDA-2E40-3F47-806F-FB85C33315FA}" type="slidenum">
              <a:rPr lang="ja-JP" altLang="en-US" smtClean="0"/>
              <a:pPr/>
              <a:t>13</a:t>
            </a:fld>
            <a:endParaRPr lang="ja-JP" altLang="en-US"/>
          </a:p>
        </p:txBody>
      </p:sp>
      <p:sp>
        <p:nvSpPr>
          <p:cNvPr id="88" name="フッター プレースホルダ 8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/>
              <a:t>CRC</a:t>
            </a:r>
            <a:r>
              <a:rPr lang="ja-JP" altLang="en-US" dirty="0" smtClean="0"/>
              <a:t>タウンミーティング＠東工大</a:t>
            </a:r>
            <a:endParaRPr lang="ja-JP" altLang="en-US" dirty="0"/>
          </a:p>
        </p:txBody>
      </p:sp>
      <p:sp>
        <p:nvSpPr>
          <p:cNvPr id="30" name="Rectangle 111"/>
          <p:cNvSpPr txBox="1">
            <a:spLocks noChangeArrowheads="1"/>
          </p:cNvSpPr>
          <p:nvPr/>
        </p:nvSpPr>
        <p:spPr bwMode="auto">
          <a:xfrm>
            <a:off x="431800" y="63501"/>
            <a:ext cx="7616374" cy="663574"/>
          </a:xfrm>
          <a:prstGeom prst="rect">
            <a:avLst/>
          </a:prstGeom>
          <a:solidFill>
            <a:srgbClr val="B7FFFF"/>
          </a:solidFill>
          <a:ln w="28575" cmpd="sng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ヒラギノ丸ゴ Pro W4"/>
                <a:ea typeface="ヒラギノ丸ゴ Pro W4"/>
                <a:cs typeface="ヒラギノ丸ゴ Pro W4"/>
              </a:rPr>
              <a:t>§4. </a:t>
            </a:r>
            <a:r>
              <a:rPr kumimoji="1" lang="ja-JP" altLang="en-US" sz="3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ヒラギノ丸ゴ Pro W4"/>
                <a:ea typeface="ヒラギノ丸ゴ Pro W4"/>
                <a:cs typeface="ヒラギノ丸ゴ Pro W4"/>
              </a:rPr>
              <a:t>「すざく」から</a:t>
            </a:r>
            <a:r>
              <a:rPr kumimoji="1" lang="en-US" altLang="ja-JP" sz="3800" b="0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ヒラギノ丸ゴ Pro W4"/>
                <a:ea typeface="ヒラギノ丸ゴ Pro W4"/>
                <a:cs typeface="ヒラギノ丸ゴ Pro W4"/>
              </a:rPr>
              <a:t>ASTRO-H</a:t>
            </a:r>
            <a:r>
              <a:rPr kumimoji="1" lang="ja-JP" altLang="en-US" sz="3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ヒラギノ丸ゴ Pro W4"/>
                <a:ea typeface="ヒラギノ丸ゴ Pro W4"/>
                <a:cs typeface="ヒラギノ丸ゴ Pro W4"/>
              </a:rPr>
              <a:t>へ</a:t>
            </a:r>
            <a:endParaRPr kumimoji="1" lang="en-US" altLang="ja-JP" sz="3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ヒラギノ丸ゴ Pro W4"/>
              <a:ea typeface="ヒラギノ丸ゴ Pro W4"/>
              <a:cs typeface="ヒラギノ丸ゴ Pro W4"/>
            </a:endParaRPr>
          </a:p>
        </p:txBody>
      </p:sp>
      <p:grpSp>
        <p:nvGrpSpPr>
          <p:cNvPr id="7" name="図形グループ 6"/>
          <p:cNvGrpSpPr/>
          <p:nvPr/>
        </p:nvGrpSpPr>
        <p:grpSpPr>
          <a:xfrm>
            <a:off x="4671566" y="1958878"/>
            <a:ext cx="4341588" cy="4422295"/>
            <a:chOff x="110453" y="1927454"/>
            <a:chExt cx="4341588" cy="4422295"/>
          </a:xfrm>
        </p:grpSpPr>
        <p:pic>
          <p:nvPicPr>
            <p:cNvPr id="8" name="Picture 4" descr="vFv_all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10453" y="1927454"/>
              <a:ext cx="4165600" cy="332581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</p:pic>
        <p:pic>
          <p:nvPicPr>
            <p:cNvPr id="9" name="Picture 1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38829" y="4951111"/>
              <a:ext cx="4113212" cy="1227137"/>
            </a:xfrm>
            <a:prstGeom prst="rect">
              <a:avLst/>
            </a:prstGeom>
            <a:solidFill>
              <a:srgbClr val="FFFFFF"/>
            </a:solidFill>
            <a:ln w="3175" cap="flat" cmpd="sng" algn="ctr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</p:pic>
        <p:sp>
          <p:nvSpPr>
            <p:cNvPr id="10" name="Text Box 17"/>
            <p:cNvSpPr txBox="1">
              <a:spLocks noChangeArrowheads="1"/>
            </p:cNvSpPr>
            <p:nvPr/>
          </p:nvSpPr>
          <p:spPr bwMode="auto">
            <a:xfrm>
              <a:off x="634328" y="2237016"/>
              <a:ext cx="109378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altLang="ja-JP" sz="22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ヒラギノ丸ゴ Pro W4"/>
                  <a:ea typeface="ヒラギノ丸ゴ Pro W4"/>
                  <a:cs typeface="ヒラギノ丸ゴ Pro W4"/>
                </a:rPr>
                <a:t>ν</a:t>
              </a:r>
              <a:r>
                <a:rPr lang="en-US" altLang="ja-JP" sz="2200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ヒラギノ丸ゴ Pro W4"/>
                  <a:ea typeface="ヒラギノ丸ゴ Pro W4"/>
                  <a:cs typeface="ヒラギノ丸ゴ Pro W4"/>
                </a:rPr>
                <a:t>F</a:t>
              </a:r>
              <a:r>
                <a:rPr lang="en-US" altLang="ja-JP" sz="22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ヒラギノ丸ゴ Pro W4"/>
                  <a:ea typeface="ヒラギノ丸ゴ Pro W4"/>
                  <a:cs typeface="ヒラギノ丸ゴ Pro W4"/>
                </a:rPr>
                <a:t>ν</a:t>
              </a:r>
              <a:endParaRPr lang="en-US" altLang="ja-JP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1538566" y="5949639"/>
              <a:ext cx="1891799" cy="4001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ja-JP" sz="2000" dirty="0">
                  <a:latin typeface="ヒラギノ丸ゴ Pro W4"/>
                  <a:ea typeface="ヒラギノ丸ゴ Pro W4"/>
                  <a:cs typeface="ヒラギノ丸ゴ Pro W4"/>
                </a:rPr>
                <a:t>Energy  (</a:t>
              </a:r>
              <a:r>
                <a:rPr lang="en-US" altLang="ja-JP" sz="2000" dirty="0" err="1">
                  <a:latin typeface="ヒラギノ丸ゴ Pro W4"/>
                  <a:ea typeface="ヒラギノ丸ゴ Pro W4"/>
                  <a:cs typeface="ヒラギノ丸ゴ Pro W4"/>
                </a:rPr>
                <a:t>keV</a:t>
              </a:r>
              <a:r>
                <a:rPr lang="en-US" altLang="ja-JP" sz="2000" dirty="0">
                  <a:latin typeface="ヒラギノ丸ゴ Pro W4"/>
                  <a:ea typeface="ヒラギノ丸ゴ Pro W4"/>
                  <a:cs typeface="ヒラギノ丸ゴ Pro W4"/>
                </a:rPr>
                <a:t>) </a:t>
              </a:r>
            </a:p>
          </p:txBody>
        </p:sp>
        <p:sp>
          <p:nvSpPr>
            <p:cNvPr id="12" name="Text Box 21"/>
            <p:cNvSpPr txBox="1">
              <a:spLocks noChangeArrowheads="1"/>
            </p:cNvSpPr>
            <p:nvPr/>
          </p:nvSpPr>
          <p:spPr bwMode="auto">
            <a:xfrm>
              <a:off x="1718743" y="5401727"/>
              <a:ext cx="2463799" cy="34881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ja-JP" sz="2000" dirty="0" smtClean="0">
                  <a:latin typeface="ヒラギノ丸ゴ Pro W4"/>
                  <a:ea typeface="ヒラギノ丸ゴ Pro W4"/>
                  <a:cs typeface="ヒラギノ丸ゴ Pro W4"/>
                </a:rPr>
                <a:t>   χ</a:t>
              </a:r>
              <a:r>
                <a:rPr lang="en-US" altLang="ja-JP" sz="2000" baseline="-25000" dirty="0" smtClean="0">
                  <a:latin typeface="ヒラギノ丸ゴ Pro W4"/>
                  <a:ea typeface="ヒラギノ丸ゴ Pro W4"/>
                  <a:cs typeface="ヒラギノ丸ゴ Pro W4"/>
                </a:rPr>
                <a:t>r</a:t>
              </a:r>
              <a:r>
                <a:rPr lang="en-US" altLang="ja-JP" sz="2000" baseline="30000" dirty="0" smtClean="0">
                  <a:latin typeface="ヒラギノ丸ゴ Pro W4"/>
                  <a:ea typeface="ヒラギノ丸ゴ Pro W4"/>
                  <a:cs typeface="ヒラギノ丸ゴ Pro W4"/>
                </a:rPr>
                <a:t>2</a:t>
              </a:r>
              <a:r>
                <a:rPr lang="en-US" altLang="ja-JP" sz="2000" dirty="0">
                  <a:latin typeface="ヒラギノ丸ゴ Pro W4"/>
                  <a:ea typeface="ヒラギノ丸ゴ Pro W4"/>
                  <a:cs typeface="ヒラギノ丸ゴ Pro W4"/>
                </a:rPr>
                <a:t>=1.13 (349)</a:t>
              </a:r>
            </a:p>
          </p:txBody>
        </p:sp>
        <p:sp>
          <p:nvSpPr>
            <p:cNvPr id="13" name="正方形/長方形 12"/>
            <p:cNvSpPr/>
            <p:nvPr/>
          </p:nvSpPr>
          <p:spPr>
            <a:xfrm rot="20937439">
              <a:off x="2298136" y="2374681"/>
              <a:ext cx="110927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000" dirty="0" smtClean="0">
                  <a:solidFill>
                    <a:srgbClr val="DD0000"/>
                  </a:solidFill>
                  <a:latin typeface="ヒラギノ丸ゴ Pro W4"/>
                  <a:ea typeface="ヒラギノ丸ゴ Pro W4"/>
                  <a:cs typeface="ヒラギノ丸ゴ Pro W4"/>
                </a:rPr>
                <a:t>τ〜1.5 </a:t>
              </a:r>
              <a:endParaRPr lang="ja-JP" altLang="en-US" sz="2000" dirty="0"/>
            </a:p>
          </p:txBody>
        </p:sp>
        <p:sp>
          <p:nvSpPr>
            <p:cNvPr id="14" name="正方形/長方形 13"/>
            <p:cNvSpPr/>
            <p:nvPr/>
          </p:nvSpPr>
          <p:spPr>
            <a:xfrm rot="1348178">
              <a:off x="2371712" y="3227755"/>
              <a:ext cx="110927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000" dirty="0" smtClean="0">
                  <a:solidFill>
                    <a:srgbClr val="0000FC"/>
                  </a:solidFill>
                  <a:latin typeface="ヒラギノ丸ゴ Pro W4"/>
                  <a:ea typeface="ヒラギノ丸ゴ Pro W4"/>
                  <a:cs typeface="ヒラギノ丸ゴ Pro W4"/>
                </a:rPr>
                <a:t>τ〜0.4</a:t>
              </a:r>
              <a:endParaRPr lang="ja-JP" altLang="en-US" sz="2000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 rot="4275822">
              <a:off x="634328" y="3794562"/>
              <a:ext cx="12709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000" dirty="0" err="1" smtClean="0">
                  <a:solidFill>
                    <a:srgbClr val="F79646"/>
                  </a:solidFill>
                  <a:latin typeface="ヒラギノ丸ゴ Pro W4"/>
                  <a:ea typeface="ヒラギノ丸ゴ Pro W4"/>
                  <a:cs typeface="ヒラギノ丸ゴ Pro W4"/>
                </a:rPr>
                <a:t>diskBB</a:t>
              </a:r>
              <a:endParaRPr kumimoji="1" lang="ja-JP" altLang="en-US" sz="2000" dirty="0">
                <a:solidFill>
                  <a:srgbClr val="F79646"/>
                </a:solidFill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2737142" y="2800647"/>
              <a:ext cx="14605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8000"/>
                  </a:solidFill>
                  <a:latin typeface="ヒラギノ丸ゴ Pro W4"/>
                  <a:ea typeface="ヒラギノ丸ゴ Pro W4"/>
                  <a:cs typeface="ヒラギノ丸ゴ Pro W4"/>
                </a:rPr>
                <a:t>Reflection</a:t>
              </a:r>
              <a:endParaRPr kumimoji="1" lang="ja-JP" altLang="en-US" sz="2000" dirty="0">
                <a:solidFill>
                  <a:srgbClr val="008000"/>
                </a:solidFill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2045616" y="4125636"/>
              <a:ext cx="14605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8000"/>
                  </a:solidFill>
                  <a:latin typeface="ヒラギノ丸ゴ Pro W4"/>
                  <a:ea typeface="ヒラギノ丸ゴ Pro W4"/>
                  <a:cs typeface="ヒラギノ丸ゴ Pro W4"/>
                </a:rPr>
                <a:t>Reflection</a:t>
              </a:r>
              <a:endParaRPr kumimoji="1" lang="ja-JP" altLang="en-US" sz="2000" dirty="0">
                <a:solidFill>
                  <a:srgbClr val="008000"/>
                </a:solidFill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1361403" y="3211512"/>
              <a:ext cx="8763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000" dirty="0" smtClean="0">
                  <a:latin typeface="ヒラギノ丸ゴ Pro W4"/>
                  <a:ea typeface="ヒラギノ丸ゴ Pro W4"/>
                  <a:cs typeface="ヒラギノ丸ゴ Pro W4"/>
                </a:rPr>
                <a:t>Fe-K</a:t>
              </a:r>
              <a:endParaRPr kumimoji="1" lang="ja-JP" altLang="en-US" sz="2000" dirty="0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549658" y="5786605"/>
              <a:ext cx="419726" cy="300082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70000"/>
                </a:lnSpc>
              </a:pPr>
              <a:r>
                <a:rPr lang="en-US" altLang="ja-JP" dirty="0" smtClean="0">
                  <a:latin typeface="ヒラギノ丸ゴ Pro W4"/>
                  <a:ea typeface="ヒラギノ丸ゴ Pro W4"/>
                  <a:cs typeface="ヒラギノ丸ゴ Pro W4"/>
                </a:rPr>
                <a:t>1</a:t>
              </a:r>
              <a:endParaRPr kumimoji="1" lang="ja-JP" altLang="en-US" dirty="0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1817977" y="5801963"/>
              <a:ext cx="519382" cy="300082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70000"/>
                </a:lnSpc>
              </a:pPr>
              <a:r>
                <a:rPr lang="en-US" altLang="ja-JP" dirty="0" smtClean="0">
                  <a:latin typeface="ヒラギノ丸ゴ Pro W4"/>
                  <a:ea typeface="ヒラギノ丸ゴ Pro W4"/>
                  <a:cs typeface="ヒラギノ丸ゴ Pro W4"/>
                </a:rPr>
                <a:t>10</a:t>
              </a:r>
              <a:endParaRPr kumimoji="1" lang="ja-JP" altLang="en-US" dirty="0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3124199" y="5785029"/>
              <a:ext cx="651933" cy="300082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70000"/>
                </a:lnSpc>
              </a:pPr>
              <a:r>
                <a:rPr lang="en-US" altLang="ja-JP" dirty="0" smtClean="0">
                  <a:latin typeface="ヒラギノ丸ゴ Pro W4"/>
                  <a:ea typeface="ヒラギノ丸ゴ Pro W4"/>
                  <a:cs typeface="ヒラギノ丸ゴ Pro W4"/>
                </a:rPr>
                <a:t>100</a:t>
              </a:r>
              <a:endParaRPr kumimoji="1" lang="ja-JP" altLang="en-US" dirty="0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</p:grpSp>
      <p:sp>
        <p:nvSpPr>
          <p:cNvPr id="22" name="テキスト ボックス 21"/>
          <p:cNvSpPr txBox="1"/>
          <p:nvPr/>
        </p:nvSpPr>
        <p:spPr>
          <a:xfrm>
            <a:off x="194816" y="1472129"/>
            <a:ext cx="4399190" cy="2123658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90000" indent="-97200">
              <a:buFont typeface="Arial"/>
              <a:buChar char="•"/>
            </a:pPr>
            <a:r>
              <a:rPr kumimoji="1"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我々は</a:t>
            </a:r>
            <a:r>
              <a:rPr kumimoji="1" lang="en-US" altLang="ja-JP" sz="2200" dirty="0" smtClean="0">
                <a:latin typeface="ヒラギノ丸ゴ Pro W4"/>
                <a:ea typeface="ヒラギノ丸ゴ Pro W4"/>
                <a:cs typeface="ヒラギノ丸ゴ Pro W4"/>
              </a:rPr>
              <a:t>BH</a:t>
            </a:r>
            <a:r>
              <a:rPr kumimoji="1"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連星</a:t>
            </a:r>
            <a:r>
              <a:rPr kumimoji="1" lang="en-US" altLang="ja-JP" sz="2200" dirty="0" smtClean="0"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kumimoji="1" lang="en-US" altLang="ja-JP" sz="2200" dirty="0" err="1" smtClean="0">
                <a:latin typeface="ヒラギノ丸ゴ Pro W4"/>
                <a:ea typeface="ヒラギノ丸ゴ Pro W4"/>
                <a:cs typeface="ヒラギノ丸ゴ Pro W4"/>
              </a:rPr>
              <a:t>Cyg</a:t>
            </a:r>
            <a:r>
              <a:rPr kumimoji="1" lang="en-US" altLang="ja-JP" sz="2200" dirty="0" smtClean="0">
                <a:latin typeface="ヒラギノ丸ゴ Pro W4"/>
                <a:ea typeface="ヒラギノ丸ゴ Pro W4"/>
                <a:cs typeface="ヒラギノ丸ゴ Pro W4"/>
              </a:rPr>
              <a:t> X-1 </a:t>
            </a:r>
            <a:r>
              <a:rPr kumimoji="1"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ハード状態の放射を、円盤</a:t>
            </a:r>
            <a:r>
              <a:rPr kumimoji="1" lang="en-US" altLang="ja-JP" sz="2200" dirty="0" smtClean="0">
                <a:latin typeface="ヒラギノ丸ゴ Pro W4"/>
                <a:ea typeface="ヒラギノ丸ゴ Pro W4"/>
                <a:cs typeface="ヒラギノ丸ゴ Pro W4"/>
              </a:rPr>
              <a:t>(</a:t>
            </a:r>
            <a:r>
              <a:rPr kumimoji="1" lang="en-US" altLang="ja-JP" sz="2200" i="1" dirty="0" smtClean="0">
                <a:latin typeface="ヒラギノ丸ゴ Pro W4"/>
                <a:ea typeface="ヒラギノ丸ゴ Pro W4"/>
                <a:cs typeface="ヒラギノ丸ゴ Pro W4"/>
              </a:rPr>
              <a:t>R</a:t>
            </a:r>
            <a:r>
              <a:rPr kumimoji="1" lang="en-US" altLang="ja-JP" sz="2200" baseline="-25000" dirty="0" smtClean="0">
                <a:latin typeface="ヒラギノ丸ゴ Pro W4"/>
                <a:ea typeface="ヒラギノ丸ゴ Pro W4"/>
                <a:cs typeface="ヒラギノ丸ゴ Pro W4"/>
              </a:rPr>
              <a:t>in</a:t>
            </a:r>
            <a:r>
              <a:rPr kumimoji="1" lang="en-US" altLang="ja-JP" sz="2200" dirty="0" smtClean="0">
                <a:latin typeface="ヒラギノ丸ゴ Pro W4"/>
                <a:ea typeface="ヒラギノ丸ゴ Pro W4"/>
                <a:cs typeface="ヒラギノ丸ゴ Pro W4"/>
              </a:rPr>
              <a:t>~10</a:t>
            </a:r>
            <a:r>
              <a:rPr kumimoji="1" lang="en-US" altLang="ja-JP" sz="2200" i="1" dirty="0" smtClean="0">
                <a:latin typeface="ヒラギノ丸ゴ Pro W4"/>
                <a:ea typeface="ヒラギノ丸ゴ Pro W4"/>
                <a:cs typeface="ヒラギノ丸ゴ Pro W4"/>
              </a:rPr>
              <a:t>R</a:t>
            </a:r>
            <a:r>
              <a:rPr kumimoji="1" lang="en-US" altLang="ja-JP" sz="2200" baseline="-25000" dirty="0" smtClean="0">
                <a:latin typeface="ヒラギノ丸ゴ Pro W4"/>
                <a:ea typeface="ヒラギノ丸ゴ Pro W4"/>
                <a:cs typeface="ヒラギノ丸ゴ Pro W4"/>
              </a:rPr>
              <a:t>s</a:t>
            </a:r>
            <a:r>
              <a:rPr kumimoji="1" lang="en-US" altLang="ja-JP" sz="2200" dirty="0" smtClean="0">
                <a:latin typeface="ヒラギノ丸ゴ Pro W4"/>
                <a:ea typeface="ヒラギノ丸ゴ Pro W4"/>
                <a:cs typeface="ヒラギノ丸ゴ Pro W4"/>
              </a:rPr>
              <a:t>)-</a:t>
            </a:r>
            <a:r>
              <a:rPr kumimoji="1"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コロナ描像で説明</a:t>
            </a:r>
            <a:r>
              <a:rPr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に成功。</a:t>
            </a:r>
            <a:endParaRPr lang="en-US" altLang="ja-JP" sz="2200" dirty="0" smtClean="0">
              <a:latin typeface="ヒラギノ丸ゴ Pro W4"/>
              <a:ea typeface="ヒラギノ丸ゴ Pro W4"/>
              <a:cs typeface="ヒラギノ丸ゴ Pro W4"/>
            </a:endParaRPr>
          </a:p>
          <a:p>
            <a:pPr marL="90000" indent="-97200">
              <a:buFont typeface="Arial"/>
              <a:buChar char="•"/>
            </a:pPr>
            <a:r>
              <a:rPr kumimoji="1" lang="en-US" altLang="ja-JP" sz="2200" i="1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ASTRO-H</a:t>
            </a:r>
            <a:r>
              <a:rPr lang="en-US" altLang="ja-JP" sz="2200" i="1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en-US" altLang="ja-JP" sz="22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HXI</a:t>
            </a:r>
            <a:r>
              <a:rPr lang="ja-JP" altLang="en-US" sz="22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では硬Ｘ線感度が２桁アップする</a:t>
            </a:r>
            <a:r>
              <a:rPr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ので</a:t>
            </a:r>
            <a:r>
              <a:rPr lang="en-US" altLang="ja-JP" sz="2200" dirty="0" smtClean="0">
                <a:latin typeface="ヒラギノ丸ゴ Pro W4"/>
                <a:ea typeface="ヒラギノ丸ゴ Pro W4"/>
                <a:cs typeface="ヒラギノ丸ゴ Pro W4"/>
              </a:rPr>
              <a:t>...</a:t>
            </a:r>
            <a:endParaRPr kumimoji="1" lang="en-US" altLang="ja-JP" sz="2200" dirty="0" smtClean="0">
              <a:latin typeface="ヒラギノ丸ゴ Pro W4"/>
              <a:ea typeface="ヒラギノ丸ゴ Pro W4"/>
              <a:cs typeface="ヒラギノ丸ゴ Pro W4"/>
            </a:endParaRPr>
          </a:p>
          <a:p>
            <a:pPr>
              <a:buFont typeface="Arial"/>
              <a:buChar char="•"/>
            </a:pPr>
            <a:endParaRPr kumimoji="1" lang="ja-JP" altLang="en-US" sz="2200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953263" y="939800"/>
            <a:ext cx="3958291" cy="1200328"/>
          </a:xfrm>
          <a:prstGeom prst="rect">
            <a:avLst/>
          </a:prstGeom>
          <a:solidFill>
            <a:srgbClr val="A1FFD5"/>
          </a:solidFill>
          <a:ln w="28575" cmpd="sng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「すざく」による</a:t>
            </a:r>
            <a:r>
              <a:rPr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en-US" altLang="ja-JP" sz="2400" dirty="0" err="1" smtClean="0">
                <a:latin typeface="ヒラギノ丸ゴ Pro W4"/>
                <a:ea typeface="ヒラギノ丸ゴ Pro W4"/>
                <a:cs typeface="ヒラギノ丸ゴ Pro W4"/>
              </a:rPr>
              <a:t>Cyg</a:t>
            </a:r>
            <a:r>
              <a:rPr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> X-1 </a:t>
            </a:r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の広帯域スペクトル</a:t>
            </a:r>
            <a:r>
              <a:rPr kumimoji="1" lang="en-US" altLang="ja-JP" sz="2400" dirty="0" smtClean="0">
                <a:solidFill>
                  <a:srgbClr val="BB00DB"/>
                </a:solidFill>
                <a:latin typeface="ヒラギノ丸ゴ Pro W4"/>
                <a:ea typeface="ヒラギノ丸ゴ Pro W4"/>
                <a:cs typeface="ヒラギノ丸ゴ Pro W4"/>
              </a:rPr>
              <a:t>(Makishima, Yamada+08)</a:t>
            </a:r>
            <a:endParaRPr kumimoji="1" lang="ja-JP" altLang="en-US" sz="2400" dirty="0">
              <a:solidFill>
                <a:srgbClr val="BB00DB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95952" y="3378647"/>
            <a:ext cx="4399190" cy="2616101"/>
          </a:xfrm>
          <a:prstGeom prst="rect">
            <a:avLst/>
          </a:prstGeom>
          <a:solidFill>
            <a:srgbClr val="FFFF00">
              <a:alpha val="53000"/>
            </a:srgbClr>
          </a:solidFill>
          <a:ln w="190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90000" indent="-187200">
              <a:spcBef>
                <a:spcPts val="600"/>
              </a:spcBef>
              <a:buFont typeface="Arial"/>
              <a:buChar char="•"/>
            </a:pPr>
            <a:r>
              <a:rPr kumimoji="1"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他の多くの</a:t>
            </a:r>
            <a:r>
              <a:rPr kumimoji="1" lang="en-US" altLang="ja-JP" sz="22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BH</a:t>
            </a:r>
            <a:r>
              <a:rPr kumimoji="1" lang="ja-JP" altLang="en-US" sz="22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連星</a:t>
            </a:r>
            <a:r>
              <a:rPr kumimoji="1"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で同様な</a:t>
            </a:r>
            <a:r>
              <a:rPr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スペクトル分解</a:t>
            </a:r>
            <a:r>
              <a:rPr lang="en-US" altLang="ja-JP" sz="2200" dirty="0" smtClean="0">
                <a:latin typeface="ヒラギノ丸ゴ Pro W4"/>
                <a:ea typeface="ヒラギノ丸ゴ Pro W4"/>
                <a:cs typeface="ヒラギノ丸ゴ Pro W4"/>
              </a:rPr>
              <a:t>⇒</a:t>
            </a:r>
            <a:r>
              <a:rPr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モデルを精密化。</a:t>
            </a:r>
            <a:endParaRPr lang="en-US" altLang="ja-JP" sz="2200" dirty="0" smtClean="0">
              <a:latin typeface="ヒラギノ丸ゴ Pro W4"/>
              <a:ea typeface="ヒラギノ丸ゴ Pro W4"/>
              <a:cs typeface="ヒラギノ丸ゴ Pro W4"/>
            </a:endParaRPr>
          </a:p>
          <a:p>
            <a:pPr marL="90000" indent="-187200">
              <a:spcBef>
                <a:spcPts val="600"/>
              </a:spcBef>
              <a:buFont typeface="Arial"/>
              <a:buChar char="•"/>
            </a:pPr>
            <a:r>
              <a:rPr lang="en-US" altLang="ja-JP" sz="22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AGN</a:t>
            </a:r>
            <a:r>
              <a:rPr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にこの手法を用い連続成分を正確に決定</a:t>
            </a:r>
            <a:r>
              <a:rPr lang="en-US" altLang="ja-JP" sz="2200" dirty="0" smtClean="0">
                <a:latin typeface="ヒラギノ丸ゴ Pro W4"/>
                <a:ea typeface="ヒラギノ丸ゴ Pro W4"/>
                <a:cs typeface="ヒラギノ丸ゴ Pro W4"/>
              </a:rPr>
              <a:t>⇒</a:t>
            </a:r>
            <a:r>
              <a:rPr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鉄輝線の相対論的な広がり</a:t>
            </a:r>
            <a:r>
              <a:rPr lang="en-US" altLang="ja-JP" sz="2200" dirty="0" smtClean="0">
                <a:latin typeface="ヒラギノ丸ゴ Pro W4"/>
                <a:ea typeface="ヒラギノ丸ゴ Pro W4"/>
                <a:cs typeface="ヒラギノ丸ゴ Pro W4"/>
              </a:rPr>
              <a:t>⇒BH</a:t>
            </a:r>
            <a:r>
              <a:rPr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スピンを推定。</a:t>
            </a:r>
            <a:endParaRPr lang="en-US" altLang="ja-JP" sz="2200" dirty="0" smtClean="0">
              <a:latin typeface="ヒラギノ丸ゴ Pro W4"/>
              <a:ea typeface="ヒラギノ丸ゴ Pro W4"/>
              <a:cs typeface="ヒラギノ丸ゴ Pro W4"/>
            </a:endParaRPr>
          </a:p>
          <a:p>
            <a:pPr marL="90000" indent="-187200">
              <a:spcBef>
                <a:spcPts val="600"/>
              </a:spcBef>
              <a:buFont typeface="Arial"/>
              <a:buChar char="•"/>
            </a:pPr>
            <a:r>
              <a:rPr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近傍銀河に見られる</a:t>
            </a:r>
            <a:r>
              <a:rPr lang="ja-JP" altLang="en-US" sz="22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大光度Ｘ線天体</a:t>
            </a:r>
            <a:r>
              <a:rPr lang="en-US" altLang="ja-JP" sz="22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 (ULX) </a:t>
            </a:r>
            <a:r>
              <a:rPr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は、中質量</a:t>
            </a:r>
            <a:r>
              <a:rPr lang="en-US" altLang="ja-JP" sz="2200" dirty="0" smtClean="0">
                <a:latin typeface="ヒラギノ丸ゴ Pro W4"/>
                <a:ea typeface="ヒラギノ丸ゴ Pro W4"/>
                <a:cs typeface="ヒラギノ丸ゴ Pro W4"/>
              </a:rPr>
              <a:t>BH</a:t>
            </a:r>
            <a:r>
              <a:rPr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か？</a:t>
            </a:r>
            <a:endParaRPr kumimoji="1" lang="en-US" altLang="ja-JP" sz="2200" dirty="0" smtClean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25" name="Rectangle 111"/>
          <p:cNvSpPr txBox="1">
            <a:spLocks noChangeArrowheads="1"/>
          </p:cNvSpPr>
          <p:nvPr/>
        </p:nvSpPr>
        <p:spPr bwMode="auto">
          <a:xfrm>
            <a:off x="430344" y="904875"/>
            <a:ext cx="4380922" cy="395656"/>
          </a:xfrm>
          <a:prstGeom prst="rect">
            <a:avLst/>
          </a:prstGeom>
          <a:solidFill>
            <a:srgbClr val="B7FFFF"/>
          </a:solidFill>
          <a:ln w="28575" cmpd="sng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ヒラギノ丸ゴ Pro W4"/>
                <a:ea typeface="ヒラギノ丸ゴ Pro W4"/>
                <a:cs typeface="ヒラギノ丸ゴ Pro W4"/>
              </a:rPr>
              <a:t>(4-1) </a:t>
            </a:r>
            <a:r>
              <a:rPr kumimoji="1" lang="ja-JP" altLang="en-US" sz="2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ヒラギノ丸ゴ Pro W4"/>
                <a:ea typeface="ヒラギノ丸ゴ Pro W4"/>
                <a:cs typeface="ヒラギノ丸ゴ Pro W4"/>
              </a:rPr>
              <a:t>ブラックホール</a:t>
            </a:r>
            <a:r>
              <a:rPr kumimoji="1" lang="en-US" altLang="ja-JP" sz="2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ヒラギノ丸ゴ Pro W4"/>
                <a:ea typeface="ヒラギノ丸ゴ Pro W4"/>
                <a:cs typeface="ヒラギノ丸ゴ Pro W4"/>
              </a:rPr>
              <a:t>(BH)</a:t>
            </a:r>
            <a:endParaRPr kumimoji="1" lang="en-US" altLang="ja-JP" sz="2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ヒラギノ丸ゴ Pro W4"/>
              <a:ea typeface="ヒラギノ丸ゴ Pro W4"/>
              <a:cs typeface="ヒラギノ丸ゴ Pro W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日付プレースホルダ 8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2012/1/22</a:t>
            </a:r>
            <a:endParaRPr lang="ja-JP" altLang="en-US" dirty="0"/>
          </a:p>
        </p:txBody>
      </p:sp>
      <p:sp>
        <p:nvSpPr>
          <p:cNvPr id="87" name="スライド番号プレースホルダ 8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1BDA-2E40-3F47-806F-FB85C33315FA}" type="slidenum">
              <a:rPr lang="ja-JP" altLang="en-US" smtClean="0"/>
              <a:pPr/>
              <a:t>14</a:t>
            </a:fld>
            <a:endParaRPr lang="ja-JP" altLang="en-US"/>
          </a:p>
        </p:txBody>
      </p:sp>
      <p:sp>
        <p:nvSpPr>
          <p:cNvPr id="88" name="フッター プレースホルダ 8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/>
              <a:t>CRC</a:t>
            </a:r>
            <a:r>
              <a:rPr lang="ja-JP" altLang="en-US" dirty="0" smtClean="0"/>
              <a:t>タウンミーティング＠東工大</a:t>
            </a:r>
            <a:endParaRPr lang="ja-JP" altLang="en-US" dirty="0"/>
          </a:p>
        </p:txBody>
      </p:sp>
      <p:sp>
        <p:nvSpPr>
          <p:cNvPr id="7" name="Rectangle 111"/>
          <p:cNvSpPr txBox="1">
            <a:spLocks noChangeArrowheads="1"/>
          </p:cNvSpPr>
          <p:nvPr/>
        </p:nvSpPr>
        <p:spPr bwMode="auto">
          <a:xfrm>
            <a:off x="391205" y="186255"/>
            <a:ext cx="4180795" cy="474145"/>
          </a:xfrm>
          <a:prstGeom prst="rect">
            <a:avLst/>
          </a:prstGeom>
          <a:solidFill>
            <a:srgbClr val="B7FFFF"/>
          </a:solidFill>
          <a:ln w="28575" cmpd="sng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ヒラギノ丸ゴ Pro W4"/>
                <a:ea typeface="ヒラギノ丸ゴ Pro W4"/>
                <a:cs typeface="ヒラギノ丸ゴ Pro W4"/>
              </a:rPr>
              <a:t>(4-</a:t>
            </a:r>
            <a:r>
              <a:rPr lang="en-US" altLang="ja-JP" sz="3600" kern="0" dirty="0" smtClean="0">
                <a:latin typeface="ヒラギノ丸ゴ Pro W4"/>
                <a:ea typeface="ヒラギノ丸ゴ Pro W4"/>
                <a:cs typeface="ヒラギノ丸ゴ Pro W4"/>
              </a:rPr>
              <a:t>2</a:t>
            </a:r>
            <a:r>
              <a:rPr kumimoji="1" lang="en-US" altLang="ja-JP" sz="3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ヒラギノ丸ゴ Pro W4"/>
                <a:ea typeface="ヒラギノ丸ゴ Pro W4"/>
                <a:cs typeface="ヒラギノ丸ゴ Pro W4"/>
              </a:rPr>
              <a:t>) </a:t>
            </a:r>
            <a:r>
              <a:rPr lang="ja-JP" altLang="en-US" sz="3600" kern="0" dirty="0" smtClean="0">
                <a:latin typeface="ヒラギノ丸ゴ Pro W4"/>
                <a:ea typeface="ヒラギノ丸ゴ Pro W4"/>
                <a:cs typeface="ヒラギノ丸ゴ Pro W4"/>
              </a:rPr>
              <a:t>マグネター</a:t>
            </a:r>
            <a:endParaRPr kumimoji="1" lang="en-US" altLang="ja-JP" sz="3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05915" y="824429"/>
            <a:ext cx="4707647" cy="1933863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270000" indent="-187200">
              <a:spcBef>
                <a:spcPts val="400"/>
              </a:spcBef>
            </a:pPr>
            <a:r>
              <a:rPr lang="ja-JP" altLang="en-US" sz="2500" dirty="0" smtClean="0">
                <a:latin typeface="ヒラギノ丸ゴ Pro W4"/>
                <a:ea typeface="ヒラギノ丸ゴ Pro W4"/>
                <a:cs typeface="ヒラギノ丸ゴ Pro W4"/>
              </a:rPr>
              <a:t>「すざく」の成果：</a:t>
            </a:r>
            <a:endParaRPr lang="en-US" altLang="ja-JP" sz="2500" dirty="0" smtClean="0">
              <a:latin typeface="ヒラギノ丸ゴ Pro W4"/>
              <a:ea typeface="ヒラギノ丸ゴ Pro W4"/>
              <a:cs typeface="ヒラギノ丸ゴ Pro W4"/>
            </a:endParaRPr>
          </a:p>
          <a:p>
            <a:pPr marL="270000" indent="-187200">
              <a:spcBef>
                <a:spcPts val="400"/>
              </a:spcBef>
              <a:buFont typeface="Arial"/>
              <a:buChar char="•"/>
            </a:pPr>
            <a:r>
              <a:rPr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マグネターは軟Ｘ線成分に加え</a:t>
            </a:r>
            <a:r>
              <a:rPr lang="en-US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、異様に</a:t>
            </a:r>
            <a:r>
              <a:rPr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硬いハード成分をもつ。</a:t>
            </a:r>
            <a:endParaRPr lang="en-US" altLang="ja-JP" sz="2200" dirty="0" smtClean="0">
              <a:latin typeface="ヒラギノ丸ゴ Pro W4"/>
              <a:ea typeface="ヒラギノ丸ゴ Pro W4"/>
              <a:cs typeface="ヒラギノ丸ゴ Pro W4"/>
            </a:endParaRPr>
          </a:p>
          <a:p>
            <a:pPr marL="270000" indent="-187200">
              <a:spcBef>
                <a:spcPts val="400"/>
              </a:spcBef>
              <a:buFont typeface="Arial"/>
              <a:buChar char="•"/>
            </a:pPr>
            <a:r>
              <a:rPr kumimoji="1"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年齢とともにハード成分は弱く、しかし硬くなる。</a:t>
            </a:r>
            <a:endParaRPr lang="en-US" altLang="ja-JP" sz="2200" dirty="0" smtClean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902463" y="1095744"/>
            <a:ext cx="3958291" cy="1200328"/>
          </a:xfrm>
          <a:prstGeom prst="rect">
            <a:avLst/>
          </a:prstGeom>
          <a:solidFill>
            <a:srgbClr val="A1FFD5"/>
          </a:solidFill>
          <a:ln w="28575" cmpd="sng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「すざく」による</a:t>
            </a:r>
            <a:r>
              <a:rPr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マグネターの広帯域スペクトル</a:t>
            </a:r>
            <a:r>
              <a:rPr kumimoji="1" lang="en-US" altLang="ja-JP" sz="2400" dirty="0" smtClean="0">
                <a:solidFill>
                  <a:srgbClr val="BB00DB"/>
                </a:solidFill>
                <a:latin typeface="ヒラギノ丸ゴ Pro W4"/>
                <a:ea typeface="ヒラギノ丸ゴ Pro W4"/>
                <a:cs typeface="ヒラギノ丸ゴ Pro W4"/>
              </a:rPr>
              <a:t>(Enoto+10a, 10b, 11)</a:t>
            </a:r>
            <a:endParaRPr kumimoji="1" lang="ja-JP" altLang="en-US" sz="2400" dirty="0">
              <a:solidFill>
                <a:srgbClr val="BB00DB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10910" y="2844800"/>
            <a:ext cx="4399190" cy="2062103"/>
          </a:xfrm>
          <a:prstGeom prst="rect">
            <a:avLst/>
          </a:prstGeom>
          <a:solidFill>
            <a:srgbClr val="FFFF00">
              <a:alpha val="21000"/>
            </a:srgbClr>
          </a:solidFill>
          <a:ln w="190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90000" indent="-187200">
              <a:spcBef>
                <a:spcPts val="600"/>
              </a:spcBef>
            </a:pPr>
            <a:r>
              <a:rPr lang="ja-JP" altLang="en-US" sz="2500" dirty="0" smtClean="0">
                <a:latin typeface="ヒラギノ丸ゴ Pro W4"/>
                <a:ea typeface="ヒラギノ丸ゴ Pro W4"/>
                <a:cs typeface="ヒラギノ丸ゴ Pro W4"/>
              </a:rPr>
              <a:t>我々の仮説</a:t>
            </a:r>
            <a:r>
              <a:rPr lang="en-US" altLang="ja-JP" sz="2500" dirty="0" smtClean="0">
                <a:latin typeface="ヒラギノ丸ゴ Pro W4"/>
                <a:ea typeface="ヒラギノ丸ゴ Pro W4"/>
                <a:cs typeface="ヒラギノ丸ゴ Pro W4"/>
              </a:rPr>
              <a:t> (</a:t>
            </a:r>
            <a:r>
              <a:rPr lang="en-US" altLang="ja-JP" sz="2500" dirty="0" smtClean="0">
                <a:solidFill>
                  <a:srgbClr val="B000D4"/>
                </a:solidFill>
                <a:latin typeface="ヒラギノ丸ゴ Pro W4"/>
                <a:ea typeface="ヒラギノ丸ゴ Pro W4"/>
                <a:cs typeface="ヒラギノ丸ゴ Pro W4"/>
              </a:rPr>
              <a:t>Enoto+10b</a:t>
            </a:r>
            <a:r>
              <a:rPr lang="en-US" altLang="ja-JP" sz="2500" dirty="0" smtClean="0">
                <a:latin typeface="ヒラギノ丸ゴ Pro W4"/>
                <a:ea typeface="ヒラギノ丸ゴ Pro W4"/>
                <a:cs typeface="ヒラギノ丸ゴ Pro W4"/>
              </a:rPr>
              <a:t>)</a:t>
            </a:r>
            <a:r>
              <a:rPr lang="ja-JP" altLang="en-US" sz="2500" dirty="0" smtClean="0">
                <a:latin typeface="ヒラギノ丸ゴ Pro W4"/>
                <a:ea typeface="ヒラギノ丸ゴ Pro W4"/>
                <a:cs typeface="ヒラギノ丸ゴ Pro W4"/>
              </a:rPr>
              <a:t>：</a:t>
            </a:r>
          </a:p>
          <a:p>
            <a:pPr marL="90000" indent="-187200">
              <a:spcBef>
                <a:spcPts val="600"/>
              </a:spcBef>
              <a:buFont typeface="Arial"/>
              <a:buChar char="•"/>
            </a:pPr>
            <a:r>
              <a:rPr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マグネター磁気圏で</a:t>
            </a:r>
            <a:r>
              <a:rPr lang="en-US" altLang="ja-JP" sz="2200" dirty="0" err="1" smtClean="0">
                <a:latin typeface="ヒラギノ丸ゴ Pro W4"/>
                <a:ea typeface="ヒラギノ丸ゴ Pro W4"/>
                <a:cs typeface="ヒラギノ丸ゴ Pro W4"/>
              </a:rPr>
              <a:t>e</a:t>
            </a:r>
            <a:r>
              <a:rPr lang="en-US" altLang="ja-JP" sz="2200" baseline="30000" dirty="0" err="1" smtClean="0">
                <a:latin typeface="ヒラギノ丸ゴ Pro W4"/>
                <a:ea typeface="ヒラギノ丸ゴ Pro W4"/>
                <a:cs typeface="ヒラギノ丸ゴ Pro W4"/>
              </a:rPr>
              <a:t>+</a:t>
            </a:r>
            <a:r>
              <a:rPr lang="en-US" altLang="ja-JP" sz="2200" dirty="0" err="1" smtClean="0">
                <a:latin typeface="ヒラギノ丸ゴ Pro W4"/>
                <a:ea typeface="ヒラギノ丸ゴ Pro W4"/>
                <a:cs typeface="ヒラギノ丸ゴ Pro W4"/>
              </a:rPr>
              <a:t>e</a:t>
            </a:r>
            <a:r>
              <a:rPr lang="en-US" altLang="ja-JP" sz="2200" baseline="30000" dirty="0" smtClean="0">
                <a:latin typeface="ヒラギノ丸ゴ Pro W4"/>
                <a:ea typeface="ヒラギノ丸ゴ Pro W4"/>
                <a:cs typeface="ヒラギノ丸ゴ Pro W4"/>
              </a:rPr>
              <a:t>-</a:t>
            </a:r>
            <a:r>
              <a:rPr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対生成</a:t>
            </a:r>
            <a:endParaRPr lang="en-US" altLang="ja-JP" sz="2200" dirty="0" smtClean="0">
              <a:latin typeface="ヒラギノ丸ゴ Pro W4"/>
              <a:ea typeface="ヒラギノ丸ゴ Pro W4"/>
              <a:cs typeface="ヒラギノ丸ゴ Pro W4"/>
            </a:endParaRPr>
          </a:p>
          <a:p>
            <a:pPr marL="90000" indent="-187200">
              <a:spcBef>
                <a:spcPts val="600"/>
              </a:spcBef>
              <a:buFont typeface="Arial"/>
              <a:buChar char="•"/>
            </a:pPr>
            <a:r>
              <a:rPr lang="en-US" altLang="ja-JP" sz="2200" dirty="0" err="1" smtClean="0">
                <a:latin typeface="ヒラギノ丸ゴ Pro W4"/>
                <a:ea typeface="ヒラギノ丸ゴ Pro W4"/>
                <a:cs typeface="ヒラギノ丸ゴ Pro W4"/>
              </a:rPr>
              <a:t>e</a:t>
            </a:r>
            <a:r>
              <a:rPr lang="en-US" altLang="ja-JP" sz="2200" baseline="30000" dirty="0" smtClean="0">
                <a:latin typeface="ヒラギノ丸ゴ Pro W4"/>
                <a:ea typeface="ヒラギノ丸ゴ Pro W4"/>
                <a:cs typeface="ヒラギノ丸ゴ Pro W4"/>
              </a:rPr>
              <a:t>+</a:t>
            </a:r>
            <a:r>
              <a:rPr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が星表面で対消滅</a:t>
            </a:r>
            <a:r>
              <a:rPr lang="en-US" altLang="ja-JP" sz="2200" dirty="0" smtClean="0">
                <a:latin typeface="ヒラギノ丸ゴ Pro W4"/>
                <a:ea typeface="ヒラギノ丸ゴ Pro W4"/>
                <a:cs typeface="ヒラギノ丸ゴ Pro W4"/>
              </a:rPr>
              <a:t>⇒511 </a:t>
            </a:r>
            <a:r>
              <a:rPr lang="en-US" altLang="ja-JP" sz="2200" dirty="0" err="1" smtClean="0">
                <a:latin typeface="ヒラギノ丸ゴ Pro W4"/>
                <a:ea typeface="ヒラギノ丸ゴ Pro W4"/>
                <a:cs typeface="ヒラギノ丸ゴ Pro W4"/>
              </a:rPr>
              <a:t>keV</a:t>
            </a:r>
            <a:endParaRPr lang="en-US" altLang="ja-JP" sz="2200" dirty="0" smtClean="0">
              <a:latin typeface="ヒラギノ丸ゴ Pro W4"/>
              <a:ea typeface="ヒラギノ丸ゴ Pro W4"/>
              <a:cs typeface="ヒラギノ丸ゴ Pro W4"/>
            </a:endParaRPr>
          </a:p>
          <a:p>
            <a:pPr marL="90000" indent="-187200">
              <a:spcBef>
                <a:spcPts val="600"/>
              </a:spcBef>
              <a:buFont typeface="Arial"/>
              <a:buChar char="•"/>
            </a:pPr>
            <a:r>
              <a:rPr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この光子が超強磁場で２光子分裂を繰り返しハード成分を生成</a:t>
            </a:r>
            <a:endParaRPr kumimoji="1" lang="en-US" altLang="ja-JP" sz="2200" dirty="0" smtClean="0">
              <a:latin typeface="ヒラギノ丸ゴ Pro W4"/>
              <a:ea typeface="ヒラギノ丸ゴ Pro W4"/>
              <a:cs typeface="ヒラギノ丸ゴ Pro W4"/>
            </a:endParaRPr>
          </a:p>
        </p:txBody>
      </p:sp>
      <p:grpSp>
        <p:nvGrpSpPr>
          <p:cNvPr id="46" name="図形グループ 45"/>
          <p:cNvGrpSpPr/>
          <p:nvPr/>
        </p:nvGrpSpPr>
        <p:grpSpPr>
          <a:xfrm>
            <a:off x="4813300" y="156588"/>
            <a:ext cx="3826808" cy="769441"/>
            <a:chOff x="4813300" y="156588"/>
            <a:chExt cx="3826808" cy="769441"/>
          </a:xfrm>
        </p:grpSpPr>
        <p:sp>
          <p:nvSpPr>
            <p:cNvPr id="29" name="正方形/長方形 28"/>
            <p:cNvSpPr/>
            <p:nvPr/>
          </p:nvSpPr>
          <p:spPr>
            <a:xfrm>
              <a:off x="4813300" y="156588"/>
              <a:ext cx="3826808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2200" dirty="0" smtClean="0">
                  <a:latin typeface="ヒラギノ丸ゴ Pro W4"/>
                  <a:ea typeface="ヒラギノ丸ゴ Pro W4"/>
                  <a:cs typeface="ヒラギノ丸ゴ Pro W4"/>
                </a:rPr>
                <a:t>10</a:t>
              </a:r>
              <a:r>
                <a:rPr lang="en-US" altLang="ja-JP" sz="2200" baseline="30000" dirty="0" smtClean="0">
                  <a:latin typeface="ヒラギノ丸ゴ Pro W4"/>
                  <a:ea typeface="ヒラギノ丸ゴ Pro W4"/>
                  <a:cs typeface="ヒラギノ丸ゴ Pro W4"/>
                </a:rPr>
                <a:t>14-15 </a:t>
              </a:r>
              <a:r>
                <a:rPr lang="en-US" altLang="ja-JP" sz="2200" dirty="0" smtClean="0">
                  <a:latin typeface="ヒラギノ丸ゴ Pro W4"/>
                  <a:ea typeface="ヒラギノ丸ゴ Pro W4"/>
                  <a:cs typeface="ヒラギノ丸ゴ Pro W4"/>
                </a:rPr>
                <a:t>G </a:t>
              </a:r>
              <a:r>
                <a:rPr lang="ja-JP" altLang="en-US" sz="2200" dirty="0" smtClean="0">
                  <a:latin typeface="ヒラギノ丸ゴ Pro W4"/>
                  <a:ea typeface="ヒラギノ丸ゴ Pro W4"/>
                  <a:cs typeface="ヒラギノ丸ゴ Pro W4"/>
                </a:rPr>
                <a:t>の超強磁場をもつとされる特異な孤立中性子星</a:t>
              </a:r>
              <a:endParaRPr lang="ja-JP" altLang="en-US" sz="2200" dirty="0"/>
            </a:p>
          </p:txBody>
        </p:sp>
        <p:sp>
          <p:nvSpPr>
            <p:cNvPr id="30" name="左大かっこ 29"/>
            <p:cNvSpPr/>
            <p:nvPr/>
          </p:nvSpPr>
          <p:spPr>
            <a:xfrm>
              <a:off x="4815795" y="160855"/>
              <a:ext cx="55924" cy="663574"/>
            </a:xfrm>
            <a:prstGeom prst="leftBracket">
              <a:avLst/>
            </a:prstGeom>
            <a:ln w="28575" cap="flat" cmpd="sng" algn="ctr">
              <a:solidFill>
                <a:schemeClr val="tx1">
                  <a:lumMod val="95000"/>
                  <a:lumOff val="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右大かっこ 31"/>
            <p:cNvSpPr/>
            <p:nvPr/>
          </p:nvSpPr>
          <p:spPr>
            <a:xfrm>
              <a:off x="8534400" y="186255"/>
              <a:ext cx="58752" cy="663574"/>
            </a:xfrm>
            <a:prstGeom prst="rightBracket">
              <a:avLst/>
            </a:prstGeom>
            <a:ln w="28575" cap="flat" cmpd="sng" algn="ctr">
              <a:solidFill>
                <a:schemeClr val="tx1">
                  <a:lumMod val="95000"/>
                  <a:lumOff val="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3" name="テキスト ボックス 32"/>
          <p:cNvSpPr txBox="1"/>
          <p:nvPr/>
        </p:nvSpPr>
        <p:spPr>
          <a:xfrm>
            <a:off x="223609" y="4969411"/>
            <a:ext cx="4465185" cy="1292662"/>
          </a:xfrm>
          <a:prstGeom prst="rect">
            <a:avLst/>
          </a:prstGeom>
          <a:solidFill>
            <a:srgbClr val="FFFF00">
              <a:alpha val="53000"/>
            </a:srgbClr>
          </a:solidFill>
          <a:ln w="190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90000" indent="-187200">
              <a:spcBef>
                <a:spcPts val="600"/>
              </a:spcBef>
            </a:pPr>
            <a:r>
              <a:rPr lang="en-US" altLang="ja-JP" sz="2500" i="1" dirty="0" smtClean="0">
                <a:latin typeface="ヒラギノ丸ゴ Pro W4"/>
                <a:ea typeface="ヒラギノ丸ゴ Pro W4"/>
                <a:cs typeface="ヒラギノ丸ゴ Pro W4"/>
              </a:rPr>
              <a:t>ASTRO-H </a:t>
            </a:r>
            <a:r>
              <a:rPr lang="ja-JP" altLang="en-US" sz="2500" dirty="0" smtClean="0">
                <a:latin typeface="ヒラギノ丸ゴ Pro W4"/>
                <a:ea typeface="ヒラギノ丸ゴ Pro W4"/>
                <a:cs typeface="ヒラギノ丸ゴ Pro W4"/>
              </a:rPr>
              <a:t>を用いて：</a:t>
            </a:r>
            <a:endParaRPr lang="en-US" altLang="ja-JP" sz="2500" dirty="0" smtClean="0">
              <a:latin typeface="ヒラギノ丸ゴ Pro W4"/>
              <a:ea typeface="ヒラギノ丸ゴ Pro W4"/>
              <a:cs typeface="ヒラギノ丸ゴ Pro W4"/>
            </a:endParaRPr>
          </a:p>
          <a:p>
            <a:pPr marL="90000" indent="-187200">
              <a:spcBef>
                <a:spcPts val="600"/>
              </a:spcBef>
            </a:pPr>
            <a:r>
              <a:rPr lang="en-US" altLang="ja-JP" sz="2500" dirty="0" smtClean="0"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ja-JP" altLang="en-US" sz="2500" dirty="0" smtClean="0">
                <a:latin typeface="ヒラギノ丸ゴ Pro W4"/>
                <a:ea typeface="ヒラギノ丸ゴ Pro W4"/>
                <a:cs typeface="ヒラギノ丸ゴ Pro W4"/>
              </a:rPr>
              <a:t>仮説が</a:t>
            </a:r>
            <a:r>
              <a:rPr lang="ja-JP" altLang="en-US" sz="2300" dirty="0" smtClean="0">
                <a:latin typeface="ヒラギノ丸ゴ Pro W4"/>
                <a:ea typeface="ヒラギノ丸ゴ Pro W4"/>
                <a:cs typeface="ヒラギノ丸ゴ Pro W4"/>
              </a:rPr>
              <a:t>予言する＞</a:t>
            </a:r>
            <a:r>
              <a:rPr lang="en-US" altLang="ja-JP" sz="2300" dirty="0" smtClean="0">
                <a:latin typeface="ヒラギノ丸ゴ Pro W4"/>
                <a:ea typeface="ヒラギノ丸ゴ Pro W4"/>
                <a:cs typeface="ヒラギノ丸ゴ Pro W4"/>
              </a:rPr>
              <a:t>511 </a:t>
            </a:r>
            <a:r>
              <a:rPr lang="en-US" altLang="ja-JP" sz="2300" dirty="0" err="1" smtClean="0">
                <a:latin typeface="ヒラギノ丸ゴ Pro W4"/>
                <a:ea typeface="ヒラギノ丸ゴ Pro W4"/>
                <a:cs typeface="ヒラギノ丸ゴ Pro W4"/>
              </a:rPr>
              <a:t>keV</a:t>
            </a:r>
            <a:r>
              <a:rPr lang="ja-JP" altLang="en-US" sz="2300" dirty="0" smtClean="0">
                <a:latin typeface="ヒラギノ丸ゴ Pro W4"/>
                <a:ea typeface="ヒラギノ丸ゴ Pro W4"/>
                <a:cs typeface="ヒラギノ丸ゴ Pro W4"/>
              </a:rPr>
              <a:t>での鋭いカットオフを</a:t>
            </a:r>
            <a:r>
              <a:rPr lang="en-US" altLang="ja-JP" sz="2300" dirty="0" smtClean="0">
                <a:latin typeface="ヒラギノ丸ゴ Pro W4"/>
                <a:ea typeface="ヒラギノ丸ゴ Pro W4"/>
                <a:cs typeface="ヒラギノ丸ゴ Pro W4"/>
              </a:rPr>
              <a:t>SGD</a:t>
            </a:r>
            <a:r>
              <a:rPr lang="ja-JP" altLang="en-US" sz="2300" dirty="0" smtClean="0">
                <a:latin typeface="ヒラギノ丸ゴ Pro W4"/>
                <a:ea typeface="ヒラギノ丸ゴ Pro W4"/>
                <a:cs typeface="ヒラギノ丸ゴ Pro W4"/>
              </a:rPr>
              <a:t>で探査</a:t>
            </a:r>
            <a:endParaRPr lang="en-US" altLang="ja-JP" sz="2300" dirty="0" smtClean="0">
              <a:latin typeface="ヒラギノ丸ゴ Pro W4"/>
              <a:ea typeface="ヒラギノ丸ゴ Pro W4"/>
              <a:cs typeface="ヒラギノ丸ゴ Pro W4"/>
            </a:endParaRPr>
          </a:p>
        </p:txBody>
      </p:sp>
      <p:pic>
        <p:nvPicPr>
          <p:cNvPr id="34" name="図 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8219" y="2359572"/>
            <a:ext cx="3942081" cy="3736429"/>
          </a:xfrm>
          <a:prstGeom prst="rect">
            <a:avLst/>
          </a:prstGeom>
        </p:spPr>
      </p:pic>
      <p:sp>
        <p:nvSpPr>
          <p:cNvPr id="35" name="フリーフォーム 34"/>
          <p:cNvSpPr/>
          <p:nvPr/>
        </p:nvSpPr>
        <p:spPr>
          <a:xfrm>
            <a:off x="7569200" y="2908300"/>
            <a:ext cx="1320800" cy="1816100"/>
          </a:xfrm>
          <a:custGeom>
            <a:avLst/>
            <a:gdLst>
              <a:gd name="connsiteX0" fmla="*/ 0 w 1320800"/>
              <a:gd name="connsiteY0" fmla="*/ 304800 h 2222500"/>
              <a:gd name="connsiteX1" fmla="*/ 1244600 w 1320800"/>
              <a:gd name="connsiteY1" fmla="*/ 0 h 2222500"/>
              <a:gd name="connsiteX2" fmla="*/ 1320800 w 1320800"/>
              <a:gd name="connsiteY2" fmla="*/ 2222500 h 2222500"/>
              <a:gd name="connsiteX3" fmla="*/ 1320800 w 1320800"/>
              <a:gd name="connsiteY3" fmla="*/ 2222500 h 222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20800" h="2222500">
                <a:moveTo>
                  <a:pt x="0" y="304800"/>
                </a:moveTo>
                <a:lnTo>
                  <a:pt x="1244600" y="0"/>
                </a:lnTo>
                <a:lnTo>
                  <a:pt x="1320800" y="2222500"/>
                </a:lnTo>
                <a:lnTo>
                  <a:pt x="1320800" y="2222500"/>
                </a:lnTo>
              </a:path>
            </a:pathLst>
          </a:custGeom>
          <a:ln w="44450">
            <a:solidFill>
              <a:srgbClr val="FF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FF0000"/>
              </a:solidFill>
            </a:endParaRPr>
          </a:p>
        </p:txBody>
      </p:sp>
      <p:sp>
        <p:nvSpPr>
          <p:cNvPr id="37" name="フリーフォーム 36"/>
          <p:cNvSpPr/>
          <p:nvPr/>
        </p:nvSpPr>
        <p:spPr>
          <a:xfrm>
            <a:off x="7759700" y="2946400"/>
            <a:ext cx="1066800" cy="1854200"/>
          </a:xfrm>
          <a:custGeom>
            <a:avLst/>
            <a:gdLst>
              <a:gd name="connsiteX0" fmla="*/ 0 w 1066800"/>
              <a:gd name="connsiteY0" fmla="*/ 533400 h 1854200"/>
              <a:gd name="connsiteX1" fmla="*/ 1016000 w 1066800"/>
              <a:gd name="connsiteY1" fmla="*/ 0 h 1854200"/>
              <a:gd name="connsiteX2" fmla="*/ 1066800 w 1066800"/>
              <a:gd name="connsiteY2" fmla="*/ 1854200 h 1854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6800" h="1854200">
                <a:moveTo>
                  <a:pt x="0" y="533400"/>
                </a:moveTo>
                <a:lnTo>
                  <a:pt x="1016000" y="0"/>
                </a:lnTo>
                <a:lnTo>
                  <a:pt x="1066800" y="1854200"/>
                </a:lnTo>
              </a:path>
            </a:pathLst>
          </a:custGeom>
          <a:ln w="44450">
            <a:solidFill>
              <a:schemeClr val="accent6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フリーフォーム 38"/>
          <p:cNvSpPr/>
          <p:nvPr/>
        </p:nvSpPr>
        <p:spPr>
          <a:xfrm>
            <a:off x="7327900" y="2997200"/>
            <a:ext cx="1460500" cy="1866900"/>
          </a:xfrm>
          <a:custGeom>
            <a:avLst/>
            <a:gdLst>
              <a:gd name="connsiteX0" fmla="*/ 0 w 1460500"/>
              <a:gd name="connsiteY0" fmla="*/ 1117600 h 1676400"/>
              <a:gd name="connsiteX1" fmla="*/ 1435100 w 1460500"/>
              <a:gd name="connsiteY1" fmla="*/ 0 h 1676400"/>
              <a:gd name="connsiteX2" fmla="*/ 1460500 w 1460500"/>
              <a:gd name="connsiteY2" fmla="*/ 1676400 h 167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60500" h="1676400">
                <a:moveTo>
                  <a:pt x="0" y="1117600"/>
                </a:moveTo>
                <a:lnTo>
                  <a:pt x="1435100" y="0"/>
                </a:lnTo>
                <a:lnTo>
                  <a:pt x="1460500" y="1676400"/>
                </a:lnTo>
              </a:path>
            </a:pathLst>
          </a:custGeom>
          <a:ln w="44450">
            <a:solidFill>
              <a:srgbClr val="008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フリーフォーム 39"/>
          <p:cNvSpPr/>
          <p:nvPr/>
        </p:nvSpPr>
        <p:spPr>
          <a:xfrm>
            <a:off x="7607300" y="3035300"/>
            <a:ext cx="1168400" cy="1676400"/>
          </a:xfrm>
          <a:custGeom>
            <a:avLst/>
            <a:gdLst>
              <a:gd name="connsiteX0" fmla="*/ 0 w 1168400"/>
              <a:gd name="connsiteY0" fmla="*/ 1346200 h 1676400"/>
              <a:gd name="connsiteX1" fmla="*/ 1130300 w 1168400"/>
              <a:gd name="connsiteY1" fmla="*/ 0 h 1676400"/>
              <a:gd name="connsiteX2" fmla="*/ 1168400 w 1168400"/>
              <a:gd name="connsiteY2" fmla="*/ 1676400 h 167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68400" h="1676400">
                <a:moveTo>
                  <a:pt x="0" y="1346200"/>
                </a:moveTo>
                <a:lnTo>
                  <a:pt x="1130300" y="0"/>
                </a:lnTo>
                <a:lnTo>
                  <a:pt x="1168400" y="1676400"/>
                </a:lnTo>
              </a:path>
            </a:pathLst>
          </a:custGeom>
          <a:ln w="44450">
            <a:solidFill>
              <a:srgbClr val="0000FF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5" name="図形グループ 44"/>
          <p:cNvGrpSpPr/>
          <p:nvPr/>
        </p:nvGrpSpPr>
        <p:grpSpPr>
          <a:xfrm>
            <a:off x="5803900" y="2749233"/>
            <a:ext cx="812800" cy="2595880"/>
            <a:chOff x="5740400" y="2634933"/>
            <a:chExt cx="812800" cy="2595880"/>
          </a:xfrm>
        </p:grpSpPr>
        <p:sp>
          <p:nvSpPr>
            <p:cNvPr id="41" name="テキスト ボックス 40"/>
            <p:cNvSpPr txBox="1"/>
            <p:nvPr/>
          </p:nvSpPr>
          <p:spPr>
            <a:xfrm>
              <a:off x="5740400" y="2634933"/>
              <a:ext cx="812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dirty="0" smtClean="0">
                  <a:solidFill>
                    <a:srgbClr val="FF0000"/>
                  </a:solidFill>
                  <a:latin typeface="ヒラギノ丸ゴ Pro W4"/>
                  <a:ea typeface="ヒラギノ丸ゴ Pro W4"/>
                  <a:cs typeface="ヒラギノ丸ゴ Pro W4"/>
                </a:rPr>
                <a:t>若い</a:t>
              </a:r>
              <a:endParaRPr kumimoji="1" lang="ja-JP" altLang="en-US" sz="2000" dirty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5740400" y="4830703"/>
              <a:ext cx="812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dirty="0" smtClean="0">
                  <a:solidFill>
                    <a:srgbClr val="0000FF"/>
                  </a:solidFill>
                  <a:latin typeface="ヒラギノ丸ゴ Pro W4"/>
                  <a:ea typeface="ヒラギノ丸ゴ Pro W4"/>
                  <a:cs typeface="ヒラギノ丸ゴ Pro W4"/>
                </a:rPr>
                <a:t>老齢</a:t>
              </a:r>
              <a:endParaRPr kumimoji="1" lang="ja-JP" altLang="en-US" sz="2000" dirty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cxnSp>
          <p:nvCxnSpPr>
            <p:cNvPr id="44" name="直線矢印コネクタ 43"/>
            <p:cNvCxnSpPr/>
            <p:nvPr/>
          </p:nvCxnSpPr>
          <p:spPr>
            <a:xfrm rot="5400000">
              <a:off x="5200650" y="3917950"/>
              <a:ext cx="1714500" cy="1588"/>
            </a:xfrm>
            <a:prstGeom prst="straightConnector1">
              <a:avLst/>
            </a:prstGeom>
            <a:ln w="57150" cap="flat" cmpd="sng" algn="ctr">
              <a:solidFill>
                <a:srgbClr val="B000D4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図形グループ 27"/>
          <p:cNvGrpSpPr/>
          <p:nvPr/>
        </p:nvGrpSpPr>
        <p:grpSpPr>
          <a:xfrm>
            <a:off x="7569200" y="4565134"/>
            <a:ext cx="1447800" cy="461665"/>
            <a:chOff x="7569200" y="4565134"/>
            <a:chExt cx="1447800" cy="461665"/>
          </a:xfrm>
        </p:grpSpPr>
        <p:cxnSp>
          <p:nvCxnSpPr>
            <p:cNvPr id="25" name="直線矢印コネクタ 24"/>
            <p:cNvCxnSpPr/>
            <p:nvPr/>
          </p:nvCxnSpPr>
          <p:spPr>
            <a:xfrm>
              <a:off x="7569200" y="4969411"/>
              <a:ext cx="1447800" cy="1588"/>
            </a:xfrm>
            <a:prstGeom prst="straightConnector1">
              <a:avLst/>
            </a:prstGeom>
            <a:ln w="381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テキスト ボックス 26"/>
            <p:cNvSpPr txBox="1"/>
            <p:nvPr/>
          </p:nvSpPr>
          <p:spPr>
            <a:xfrm>
              <a:off x="7869892" y="4565134"/>
              <a:ext cx="8804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smtClean="0">
                  <a:latin typeface="ヒラギノ丸ゴ Pro W4"/>
                  <a:ea typeface="ヒラギノ丸ゴ Pro W4"/>
                  <a:cs typeface="ヒラギノ丸ゴ Pro W4"/>
                </a:rPr>
                <a:t>SGD</a:t>
              </a:r>
              <a:endParaRPr kumimoji="1" lang="ja-JP" altLang="en-US" sz="2400" dirty="0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7" grpId="0" animBg="1"/>
      <p:bldP spid="39" grpId="0" animBg="1"/>
      <p:bldP spid="4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日付プレースホルダ 8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2012/1/22</a:t>
            </a:r>
            <a:endParaRPr lang="ja-JP" altLang="en-US"/>
          </a:p>
        </p:txBody>
      </p:sp>
      <p:sp>
        <p:nvSpPr>
          <p:cNvPr id="87" name="スライド番号プレースホルダ 8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1BDA-2E40-3F47-806F-FB85C33315FA}" type="slidenum">
              <a:rPr lang="ja-JP" altLang="en-US" smtClean="0">
                <a:latin typeface="ヒラギノ丸ゴ Pro W4"/>
                <a:ea typeface="ヒラギノ丸ゴ Pro W4"/>
                <a:cs typeface="ヒラギノ丸ゴ Pro W4"/>
              </a:rPr>
              <a:pPr/>
              <a:t>15</a:t>
            </a:fld>
            <a:endParaRPr lang="ja-JP" altLang="en-US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88" name="フッター プレースホルダ 8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/>
              <a:t>CRC</a:t>
            </a:r>
            <a:r>
              <a:rPr lang="ja-JP" altLang="en-US" dirty="0" smtClean="0"/>
              <a:t>タウンミーティング＠東工大</a:t>
            </a:r>
            <a:endParaRPr lang="ja-JP" altLang="en-US" dirty="0"/>
          </a:p>
        </p:txBody>
      </p:sp>
      <p:sp>
        <p:nvSpPr>
          <p:cNvPr id="31" name="Rectangle 111"/>
          <p:cNvSpPr txBox="1">
            <a:spLocks noChangeArrowheads="1"/>
          </p:cNvSpPr>
          <p:nvPr/>
        </p:nvSpPr>
        <p:spPr bwMode="auto">
          <a:xfrm>
            <a:off x="273050" y="203200"/>
            <a:ext cx="4349750" cy="663574"/>
          </a:xfrm>
          <a:prstGeom prst="rect">
            <a:avLst/>
          </a:prstGeom>
          <a:solidFill>
            <a:srgbClr val="B7FFFF"/>
          </a:solidFill>
          <a:ln w="28575" cmpd="sng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ヒラギノ丸ゴ Pro W4"/>
                <a:ea typeface="ヒラギノ丸ゴ Pro W4"/>
                <a:cs typeface="ヒラギノ丸ゴ Pro W4"/>
              </a:rPr>
              <a:t>(4-3) </a:t>
            </a: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ヒラギノ丸ゴ Pro W4"/>
                <a:ea typeface="ヒラギノ丸ゴ Pro W4"/>
                <a:cs typeface="ヒラギノ丸ゴ Pro W4"/>
              </a:rPr>
              <a:t>弱磁場中性子星</a:t>
            </a:r>
            <a:endParaRPr kumimoji="1" lang="en-US" altLang="ja-JP" sz="3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ヒラギノ丸ゴ Pro W4"/>
              <a:ea typeface="ヒラギノ丸ゴ Pro W4"/>
              <a:cs typeface="ヒラギノ丸ゴ Pro W4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>
            <a:lum bright="-16000" contrast="28000"/>
          </a:blip>
          <a:stretch>
            <a:fillRect/>
          </a:stretch>
        </p:blipFill>
        <p:spPr>
          <a:xfrm>
            <a:off x="210213" y="1567451"/>
            <a:ext cx="4225630" cy="4442330"/>
          </a:xfrm>
          <a:prstGeom prst="rect">
            <a:avLst/>
          </a:prstGeom>
        </p:spPr>
      </p:pic>
      <p:sp>
        <p:nvSpPr>
          <p:cNvPr id="10" name="台形 9"/>
          <p:cNvSpPr/>
          <p:nvPr/>
        </p:nvSpPr>
        <p:spPr>
          <a:xfrm>
            <a:off x="495300" y="1540133"/>
            <a:ext cx="228600" cy="1749166"/>
          </a:xfrm>
          <a:prstGeom prst="trapezoid">
            <a:avLst/>
          </a:prstGeom>
          <a:scene3d>
            <a:camera prst="orthographicFront">
              <a:rot lat="0" lon="54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4782696" y="427535"/>
            <a:ext cx="4056504" cy="830997"/>
          </a:xfrm>
          <a:prstGeom prst="rect">
            <a:avLst/>
          </a:prstGeom>
          <a:solidFill>
            <a:srgbClr val="A1FFD5"/>
          </a:solidFill>
          <a:ln w="38100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「すざく」による</a:t>
            </a:r>
            <a:r>
              <a:rPr kumimoji="1"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kumimoji="1" lang="en-US" altLang="ja-JP" sz="2400" dirty="0" err="1" smtClean="0">
                <a:latin typeface="ヒラギノ丸ゴ Pro W4"/>
                <a:ea typeface="ヒラギノ丸ゴ Pro W4"/>
                <a:cs typeface="ヒラギノ丸ゴ Pro W4"/>
              </a:rPr>
              <a:t>Aql</a:t>
            </a:r>
            <a:r>
              <a:rPr kumimoji="1"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> X-1 </a:t>
            </a:r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の観測結果</a:t>
            </a:r>
            <a:r>
              <a:rPr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> (Sakurai</a:t>
            </a:r>
            <a:r>
              <a:rPr lang="en-US" altLang="ja-JP" sz="2000" dirty="0" smtClean="0">
                <a:latin typeface="ヒラギノ丸ゴ Pro W4"/>
                <a:ea typeface="ヒラギノ丸ゴ Pro W4"/>
                <a:cs typeface="ヒラギノ丸ゴ Pro W4"/>
              </a:rPr>
              <a:t>+2012</a:t>
            </a:r>
            <a:r>
              <a:rPr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>)</a:t>
            </a:r>
            <a:endParaRPr kumimoji="1" lang="ja-JP" altLang="en-US" sz="2400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grpSp>
        <p:nvGrpSpPr>
          <p:cNvPr id="55" name="図形グループ 54"/>
          <p:cNvGrpSpPr/>
          <p:nvPr/>
        </p:nvGrpSpPr>
        <p:grpSpPr>
          <a:xfrm>
            <a:off x="140207" y="1016757"/>
            <a:ext cx="1862673" cy="1174542"/>
            <a:chOff x="80427" y="955674"/>
            <a:chExt cx="1862673" cy="1174542"/>
          </a:xfrm>
        </p:grpSpPr>
        <p:cxnSp>
          <p:nvCxnSpPr>
            <p:cNvPr id="12" name="直線矢印コネクタ 11"/>
            <p:cNvCxnSpPr/>
            <p:nvPr/>
          </p:nvCxnSpPr>
          <p:spPr>
            <a:xfrm rot="16200000" flipH="1">
              <a:off x="640990" y="1713671"/>
              <a:ext cx="571816" cy="261274"/>
            </a:xfrm>
            <a:prstGeom prst="straightConnector1">
              <a:avLst/>
            </a:prstGeom>
            <a:ln w="28575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テキスト ボックス 70"/>
            <p:cNvSpPr txBox="1"/>
            <p:nvPr/>
          </p:nvSpPr>
          <p:spPr>
            <a:xfrm>
              <a:off x="292100" y="1067214"/>
              <a:ext cx="787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solidFill>
                    <a:srgbClr val="FF0000"/>
                  </a:solidFill>
                  <a:latin typeface="ヒラギノ丸ゴ Pro W4"/>
                  <a:ea typeface="ヒラギノ丸ゴ Pro W4"/>
                  <a:cs typeface="ヒラギノ丸ゴ Pro W4"/>
                </a:rPr>
                <a:t>円盤</a:t>
              </a:r>
              <a:endParaRPr kumimoji="1" lang="ja-JP" altLang="en-US" sz="2400" dirty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grpSp>
          <p:nvGrpSpPr>
            <p:cNvPr id="21" name="図形グループ 28"/>
            <p:cNvGrpSpPr/>
            <p:nvPr/>
          </p:nvGrpSpPr>
          <p:grpSpPr>
            <a:xfrm>
              <a:off x="80427" y="1248032"/>
              <a:ext cx="1862672" cy="616266"/>
              <a:chOff x="702727" y="1095632"/>
              <a:chExt cx="1862672" cy="616266"/>
            </a:xfrm>
          </p:grpSpPr>
          <p:sp>
            <p:nvSpPr>
              <p:cNvPr id="24" name="円/楕円 23"/>
              <p:cNvSpPr/>
              <p:nvPr/>
            </p:nvSpPr>
            <p:spPr>
              <a:xfrm>
                <a:off x="1871132" y="1095632"/>
                <a:ext cx="685800" cy="61626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ヒラギノ丸ゴ Pro W4"/>
                  <a:ea typeface="ヒラギノ丸ゴ Pro W4"/>
                  <a:cs typeface="ヒラギノ丸ゴ Pro W4"/>
                </a:endParaRPr>
              </a:p>
            </p:txBody>
          </p:sp>
          <p:sp>
            <p:nvSpPr>
              <p:cNvPr id="26" name="台形 25"/>
              <p:cNvSpPr/>
              <p:nvPr/>
            </p:nvSpPr>
            <p:spPr>
              <a:xfrm rot="5400000">
                <a:off x="1138760" y="850495"/>
                <a:ext cx="263267" cy="1135334"/>
              </a:xfrm>
              <a:prstGeom prst="trapezoid">
                <a:avLst>
                  <a:gd name="adj" fmla="val 31432"/>
                </a:avLst>
              </a:prstGeom>
              <a:gradFill flip="none" rotWithShape="1">
                <a:gsLst>
                  <a:gs pos="0">
                    <a:schemeClr val="accent6">
                      <a:lumMod val="75000"/>
                    </a:schemeClr>
                  </a:gs>
                  <a:gs pos="100000">
                    <a:srgbClr val="FFFFFF"/>
                  </a:gs>
                  <a:gs pos="78000">
                    <a:srgbClr val="FFFF00"/>
                  </a:gs>
                </a:gsLst>
                <a:lin ang="16200000" scaled="0"/>
                <a:tileRect/>
              </a:gra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ヒラギノ丸ゴ Pro W4"/>
                  <a:ea typeface="ヒラギノ丸ゴ Pro W4"/>
                  <a:cs typeface="ヒラギノ丸ゴ Pro W4"/>
                </a:endParaRPr>
              </a:p>
            </p:txBody>
          </p:sp>
          <p:sp>
            <p:nvSpPr>
              <p:cNvPr id="27" name="正方形/長方形 26"/>
              <p:cNvSpPr/>
              <p:nvPr/>
            </p:nvSpPr>
            <p:spPr>
              <a:xfrm>
                <a:off x="1879599" y="1281905"/>
                <a:ext cx="685800" cy="250957"/>
              </a:xfrm>
              <a:prstGeom prst="rect">
                <a:avLst/>
              </a:prstGeom>
              <a:solidFill>
                <a:srgbClr val="F700F7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ヒラギノ丸ゴ Pro W4"/>
                  <a:ea typeface="ヒラギノ丸ゴ Pro W4"/>
                  <a:cs typeface="ヒラギノ丸ゴ Pro W4"/>
                </a:endParaRPr>
              </a:p>
            </p:txBody>
          </p:sp>
        </p:grpSp>
        <p:cxnSp>
          <p:nvCxnSpPr>
            <p:cNvPr id="15" name="直線矢印コネクタ 14"/>
            <p:cNvCxnSpPr/>
            <p:nvPr/>
          </p:nvCxnSpPr>
          <p:spPr>
            <a:xfrm rot="16200000" flipH="1">
              <a:off x="1517130" y="1704246"/>
              <a:ext cx="615479" cy="236460"/>
            </a:xfrm>
            <a:prstGeom prst="straightConnector1">
              <a:avLst/>
            </a:prstGeom>
            <a:ln>
              <a:solidFill>
                <a:srgbClr val="B000D4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テキスト ボックス 81"/>
            <p:cNvSpPr txBox="1"/>
            <p:nvPr/>
          </p:nvSpPr>
          <p:spPr>
            <a:xfrm>
              <a:off x="926898" y="955674"/>
              <a:ext cx="6438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solidFill>
                    <a:srgbClr val="FF0000"/>
                  </a:solidFill>
                  <a:latin typeface="ヒラギノ丸ゴ Pro W4"/>
                  <a:ea typeface="ヒラギノ丸ゴ Pro W4"/>
                  <a:cs typeface="ヒラギノ丸ゴ Pro W4"/>
                </a:rPr>
                <a:t>(A)</a:t>
              </a:r>
              <a:endParaRPr kumimoji="1" lang="ja-JP" altLang="en-US" sz="2400" dirty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</p:grpSp>
      <p:sp>
        <p:nvSpPr>
          <p:cNvPr id="83" name="テキスト ボックス 82"/>
          <p:cNvSpPr txBox="1"/>
          <p:nvPr/>
        </p:nvSpPr>
        <p:spPr>
          <a:xfrm>
            <a:off x="935365" y="2351037"/>
            <a:ext cx="643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>(A)</a:t>
            </a:r>
            <a:endParaRPr kumimoji="1" lang="ja-JP" altLang="en-US" sz="2400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1807941" y="3153207"/>
            <a:ext cx="643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>(B)</a:t>
            </a:r>
            <a:endParaRPr kumimoji="1" lang="ja-JP" altLang="en-US" sz="2400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1502431" y="4569097"/>
            <a:ext cx="998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>(C)</a:t>
            </a:r>
            <a:endParaRPr kumimoji="1" lang="ja-JP" altLang="en-US" sz="2400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4694108" y="4084411"/>
            <a:ext cx="4145092" cy="1938992"/>
          </a:xfrm>
          <a:prstGeom prst="rect">
            <a:avLst/>
          </a:prstGeom>
          <a:solidFill>
            <a:srgbClr val="FFFF00">
              <a:alpha val="57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>(</a:t>
            </a:r>
            <a:r>
              <a:rPr kumimoji="1"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>C</a:t>
            </a:r>
            <a:r>
              <a:rPr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>)</a:t>
            </a:r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を</a:t>
            </a:r>
            <a:r>
              <a:rPr lang="en-US" altLang="ja-JP" sz="2400" i="1" dirty="0" smtClean="0">
                <a:latin typeface="ヒラギノ丸ゴ Pro W4"/>
                <a:ea typeface="ヒラギノ丸ゴ Pro W4"/>
                <a:cs typeface="ヒラギノ丸ゴ Pro W4"/>
              </a:rPr>
              <a:t>ASTRO-H</a:t>
            </a:r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で</a:t>
            </a:r>
            <a:r>
              <a:rPr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>⇒</a:t>
            </a:r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パルス検出できそう。その軌道ドップラーから</a:t>
            </a:r>
            <a:r>
              <a:rPr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>NS</a:t>
            </a:r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質量を推定</a:t>
            </a:r>
            <a:r>
              <a:rPr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>⇒</a:t>
            </a:r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明るいときのバースト半径と合わせ</a:t>
            </a:r>
            <a:r>
              <a:rPr lang="ja-JP" altLang="en-US" sz="24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原子核</a:t>
            </a:r>
            <a:r>
              <a:rPr lang="en-US" altLang="ja-JP" sz="24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EOS</a:t>
            </a:r>
            <a:r>
              <a:rPr lang="ja-JP" altLang="en-US" sz="24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に制限</a:t>
            </a:r>
            <a:endParaRPr kumimoji="1" lang="ja-JP" altLang="en-US" sz="2400" dirty="0">
              <a:solidFill>
                <a:srgbClr val="FF0000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grpSp>
        <p:nvGrpSpPr>
          <p:cNvPr id="113" name="図形グループ 112"/>
          <p:cNvGrpSpPr/>
          <p:nvPr/>
        </p:nvGrpSpPr>
        <p:grpSpPr>
          <a:xfrm>
            <a:off x="1943100" y="1454843"/>
            <a:ext cx="2806699" cy="1291383"/>
            <a:chOff x="2133600" y="1023043"/>
            <a:chExt cx="2806699" cy="1291383"/>
          </a:xfrm>
        </p:grpSpPr>
        <p:grpSp>
          <p:nvGrpSpPr>
            <p:cNvPr id="66" name="図形グループ 65"/>
            <p:cNvGrpSpPr/>
            <p:nvPr/>
          </p:nvGrpSpPr>
          <p:grpSpPr>
            <a:xfrm>
              <a:off x="2411543" y="1023043"/>
              <a:ext cx="2354532" cy="1126464"/>
              <a:chOff x="2411543" y="1023043"/>
              <a:chExt cx="2354532" cy="1126464"/>
            </a:xfrm>
          </p:grpSpPr>
          <p:grpSp>
            <p:nvGrpSpPr>
              <p:cNvPr id="34" name="図形グループ 40"/>
              <p:cNvGrpSpPr/>
              <p:nvPr/>
            </p:nvGrpSpPr>
            <p:grpSpPr>
              <a:xfrm>
                <a:off x="2411543" y="1140180"/>
                <a:ext cx="2354532" cy="1009327"/>
                <a:chOff x="4198668" y="1167605"/>
                <a:chExt cx="2354532" cy="1009327"/>
              </a:xfrm>
            </p:grpSpPr>
            <p:sp>
              <p:nvSpPr>
                <p:cNvPr id="36" name="円/楕円 35"/>
                <p:cNvSpPr/>
                <p:nvPr/>
              </p:nvSpPr>
              <p:spPr>
                <a:xfrm>
                  <a:off x="4775200" y="1167605"/>
                  <a:ext cx="901700" cy="999861"/>
                </a:xfrm>
                <a:prstGeom prst="ellipse">
                  <a:avLst/>
                </a:prstGeom>
                <a:gradFill flip="none" rotWithShape="1">
                  <a:gsLst>
                    <a:gs pos="97000">
                      <a:srgbClr val="0DFA4B"/>
                    </a:gs>
                    <a:gs pos="0">
                      <a:srgbClr val="FFFFFF"/>
                    </a:gs>
                  </a:gsLst>
                  <a:lin ang="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ヒラギノ丸ゴ Pro W4"/>
                    <a:ea typeface="ヒラギノ丸ゴ Pro W4"/>
                    <a:cs typeface="ヒラギノ丸ゴ Pro W4"/>
                  </a:endParaRPr>
                </a:p>
              </p:txBody>
            </p:sp>
            <p:sp>
              <p:nvSpPr>
                <p:cNvPr id="37" name="円/楕円 36"/>
                <p:cNvSpPr/>
                <p:nvPr/>
              </p:nvSpPr>
              <p:spPr>
                <a:xfrm flipH="1">
                  <a:off x="5676900" y="1177071"/>
                  <a:ext cx="876300" cy="999861"/>
                </a:xfrm>
                <a:prstGeom prst="ellipse">
                  <a:avLst/>
                </a:prstGeom>
                <a:gradFill flip="none" rotWithShape="1">
                  <a:gsLst>
                    <a:gs pos="100000">
                      <a:srgbClr val="0DFA4B"/>
                    </a:gs>
                    <a:gs pos="0">
                      <a:srgbClr val="FFFFFF"/>
                    </a:gs>
                  </a:gsLst>
                  <a:lin ang="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ヒラギノ丸ゴ Pro W4"/>
                    <a:ea typeface="ヒラギノ丸ゴ Pro W4"/>
                    <a:cs typeface="ヒラギノ丸ゴ Pro W4"/>
                  </a:endParaRPr>
                </a:p>
              </p:txBody>
            </p:sp>
            <p:sp>
              <p:nvSpPr>
                <p:cNvPr id="38" name="円/楕円 37"/>
                <p:cNvSpPr/>
                <p:nvPr/>
              </p:nvSpPr>
              <p:spPr>
                <a:xfrm>
                  <a:off x="5334000" y="1365296"/>
                  <a:ext cx="685800" cy="616266"/>
                </a:xfrm>
                <a:prstGeom prst="ellipse">
                  <a:avLst/>
                </a:prstGeom>
                <a:solidFill>
                  <a:srgbClr val="F700F7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ヒラギノ丸ゴ Pro W4"/>
                    <a:ea typeface="ヒラギノ丸ゴ Pro W4"/>
                    <a:cs typeface="ヒラギノ丸ゴ Pro W4"/>
                  </a:endParaRPr>
                </a:p>
              </p:txBody>
            </p:sp>
            <p:sp>
              <p:nvSpPr>
                <p:cNvPr id="39" name="台形 38"/>
                <p:cNvSpPr/>
                <p:nvPr/>
              </p:nvSpPr>
              <p:spPr>
                <a:xfrm rot="5400000">
                  <a:off x="4418801" y="1292000"/>
                  <a:ext cx="263266" cy="703532"/>
                </a:xfrm>
                <a:prstGeom prst="trapezoid">
                  <a:avLst>
                    <a:gd name="adj" fmla="val 31432"/>
                  </a:avLst>
                </a:prstGeom>
                <a:gradFill flip="none" rotWithShape="1"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rgbClr val="FFFFFF"/>
                    </a:gs>
                    <a:gs pos="78000">
                      <a:srgbClr val="FFFF00"/>
                    </a:gs>
                  </a:gsLst>
                  <a:lin ang="16200000" scaled="0"/>
                  <a:tileRect/>
                </a:gra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ヒラギノ丸ゴ Pro W4"/>
                    <a:ea typeface="ヒラギノ丸ゴ Pro W4"/>
                    <a:cs typeface="ヒラギノ丸ゴ Pro W4"/>
                  </a:endParaRPr>
                </a:p>
              </p:txBody>
            </p:sp>
          </p:grpSp>
          <p:sp>
            <p:nvSpPr>
              <p:cNvPr id="85" name="テキスト ボックス 84"/>
              <p:cNvSpPr txBox="1"/>
              <p:nvPr/>
            </p:nvSpPr>
            <p:spPr>
              <a:xfrm>
                <a:off x="2660283" y="1023043"/>
                <a:ext cx="64386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400" dirty="0" smtClean="0">
                    <a:solidFill>
                      <a:srgbClr val="008000"/>
                    </a:solidFill>
                    <a:latin typeface="ヒラギノ丸ゴ Pro W4"/>
                    <a:ea typeface="ヒラギノ丸ゴ Pro W4"/>
                    <a:cs typeface="ヒラギノ丸ゴ Pro W4"/>
                  </a:rPr>
                  <a:t>(B)</a:t>
                </a:r>
                <a:endParaRPr kumimoji="1" lang="ja-JP" altLang="en-US" sz="2400" dirty="0">
                  <a:solidFill>
                    <a:srgbClr val="008000"/>
                  </a:solidFill>
                  <a:latin typeface="ヒラギノ丸ゴ Pro W4"/>
                  <a:ea typeface="ヒラギノ丸ゴ Pro W4"/>
                  <a:cs typeface="ヒラギノ丸ゴ Pro W4"/>
                </a:endParaRPr>
              </a:p>
            </p:txBody>
          </p:sp>
        </p:grpSp>
        <p:sp>
          <p:nvSpPr>
            <p:cNvPr id="19" name="テキスト ボックス 18"/>
            <p:cNvSpPr txBox="1"/>
            <p:nvPr/>
          </p:nvSpPr>
          <p:spPr>
            <a:xfrm>
              <a:off x="2133600" y="1914316"/>
              <a:ext cx="280669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dirty="0" smtClean="0">
                  <a:solidFill>
                    <a:srgbClr val="008000"/>
                  </a:solidFill>
                  <a:latin typeface="ヒラギノ丸ゴ Pro W4"/>
                  <a:ea typeface="ヒラギノ丸ゴ Pro W4"/>
                  <a:cs typeface="ヒラギノ丸ゴ Pro W4"/>
                </a:rPr>
                <a:t>高温コンプトンコロナ</a:t>
              </a:r>
              <a:endParaRPr kumimoji="1" lang="ja-JP" altLang="en-US" sz="2000" dirty="0">
                <a:solidFill>
                  <a:srgbClr val="008000"/>
                </a:solidFill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cxnSp>
          <p:nvCxnSpPr>
            <p:cNvPr id="70" name="直線矢印コネクタ 69"/>
            <p:cNvCxnSpPr/>
            <p:nvPr/>
          </p:nvCxnSpPr>
          <p:spPr>
            <a:xfrm>
              <a:off x="3409936" y="1364251"/>
              <a:ext cx="151739" cy="53088"/>
            </a:xfrm>
            <a:prstGeom prst="straightConnector1">
              <a:avLst/>
            </a:prstGeom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矢印コネクタ 72"/>
            <p:cNvCxnSpPr/>
            <p:nvPr/>
          </p:nvCxnSpPr>
          <p:spPr>
            <a:xfrm>
              <a:off x="3335952" y="1645467"/>
              <a:ext cx="225723" cy="1588"/>
            </a:xfrm>
            <a:prstGeom prst="straightConnector1">
              <a:avLst/>
            </a:prstGeom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矢印コネクタ 74"/>
            <p:cNvCxnSpPr/>
            <p:nvPr/>
          </p:nvCxnSpPr>
          <p:spPr>
            <a:xfrm flipV="1">
              <a:off x="3458568" y="1864298"/>
              <a:ext cx="152400" cy="75418"/>
            </a:xfrm>
            <a:prstGeom prst="straightConnector1">
              <a:avLst/>
            </a:prstGeom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矢印コネクタ 76"/>
            <p:cNvCxnSpPr/>
            <p:nvPr/>
          </p:nvCxnSpPr>
          <p:spPr>
            <a:xfrm rot="5400000" flipH="1" flipV="1">
              <a:off x="3604822" y="1945862"/>
              <a:ext cx="152400" cy="140108"/>
            </a:xfrm>
            <a:prstGeom prst="straightConnector1">
              <a:avLst/>
            </a:prstGeom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矢印コネクタ 80"/>
            <p:cNvCxnSpPr/>
            <p:nvPr/>
          </p:nvCxnSpPr>
          <p:spPr>
            <a:xfrm rot="16200000" flipH="1">
              <a:off x="3581695" y="1194869"/>
              <a:ext cx="186363" cy="152400"/>
            </a:xfrm>
            <a:prstGeom prst="straightConnector1">
              <a:avLst/>
            </a:prstGeom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矢印コネクタ 98"/>
            <p:cNvCxnSpPr/>
            <p:nvPr/>
          </p:nvCxnSpPr>
          <p:spPr>
            <a:xfrm flipH="1">
              <a:off x="4211121" y="1402351"/>
              <a:ext cx="159985" cy="53088"/>
            </a:xfrm>
            <a:prstGeom prst="straightConnector1">
              <a:avLst/>
            </a:prstGeom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矢印コネクタ 99"/>
            <p:cNvCxnSpPr/>
            <p:nvPr/>
          </p:nvCxnSpPr>
          <p:spPr>
            <a:xfrm flipH="1">
              <a:off x="4211121" y="1683567"/>
              <a:ext cx="237989" cy="1588"/>
            </a:xfrm>
            <a:prstGeom prst="straightConnector1">
              <a:avLst/>
            </a:prstGeom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矢印コネクタ 100"/>
            <p:cNvCxnSpPr/>
            <p:nvPr/>
          </p:nvCxnSpPr>
          <p:spPr>
            <a:xfrm flipH="1" flipV="1">
              <a:off x="4159150" y="1902398"/>
              <a:ext cx="160681" cy="75418"/>
            </a:xfrm>
            <a:prstGeom prst="straightConnector1">
              <a:avLst/>
            </a:prstGeom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矢印コネクタ 101"/>
            <p:cNvCxnSpPr/>
            <p:nvPr/>
          </p:nvCxnSpPr>
          <p:spPr>
            <a:xfrm rot="16200000" flipV="1">
              <a:off x="4009089" y="1980155"/>
              <a:ext cx="152400" cy="147722"/>
            </a:xfrm>
            <a:prstGeom prst="straightConnector1">
              <a:avLst/>
            </a:prstGeom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線矢印コネクタ 102"/>
            <p:cNvCxnSpPr/>
            <p:nvPr/>
          </p:nvCxnSpPr>
          <p:spPr>
            <a:xfrm rot="5400000">
              <a:off x="3998587" y="1228828"/>
              <a:ext cx="186363" cy="160681"/>
            </a:xfrm>
            <a:prstGeom prst="straightConnector1">
              <a:avLst/>
            </a:prstGeom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" name="図形グループ 113"/>
          <p:cNvGrpSpPr/>
          <p:nvPr/>
        </p:nvGrpSpPr>
        <p:grpSpPr>
          <a:xfrm>
            <a:off x="2297675" y="3290361"/>
            <a:ext cx="2181621" cy="2082938"/>
            <a:chOff x="2348475" y="3684061"/>
            <a:chExt cx="2181621" cy="2082938"/>
          </a:xfrm>
        </p:grpSpPr>
        <p:grpSp>
          <p:nvGrpSpPr>
            <p:cNvPr id="67" name="図形グループ 66"/>
            <p:cNvGrpSpPr/>
            <p:nvPr/>
          </p:nvGrpSpPr>
          <p:grpSpPr>
            <a:xfrm>
              <a:off x="2348475" y="3684061"/>
              <a:ext cx="2181621" cy="2082938"/>
              <a:chOff x="2348475" y="3684061"/>
              <a:chExt cx="2181621" cy="2082938"/>
            </a:xfrm>
          </p:grpSpPr>
          <p:grpSp>
            <p:nvGrpSpPr>
              <p:cNvPr id="47" name="図形グループ 46"/>
              <p:cNvGrpSpPr/>
              <p:nvPr/>
            </p:nvGrpSpPr>
            <p:grpSpPr>
              <a:xfrm>
                <a:off x="2348475" y="3684061"/>
                <a:ext cx="2181621" cy="2082938"/>
                <a:chOff x="6870700" y="1146434"/>
                <a:chExt cx="2181621" cy="2082938"/>
              </a:xfrm>
            </p:grpSpPr>
            <p:grpSp>
              <p:nvGrpSpPr>
                <p:cNvPr id="48" name="図形グループ 77"/>
                <p:cNvGrpSpPr/>
                <p:nvPr/>
              </p:nvGrpSpPr>
              <p:grpSpPr>
                <a:xfrm>
                  <a:off x="6870700" y="1512333"/>
                  <a:ext cx="2181621" cy="1307378"/>
                  <a:chOff x="6870700" y="1512333"/>
                  <a:chExt cx="2181621" cy="1307378"/>
                </a:xfrm>
              </p:grpSpPr>
              <p:sp>
                <p:nvSpPr>
                  <p:cNvPr id="50" name="円/楕円 49"/>
                  <p:cNvSpPr/>
                  <p:nvPr/>
                </p:nvSpPr>
                <p:spPr>
                  <a:xfrm flipH="1">
                    <a:off x="8253843" y="1534084"/>
                    <a:ext cx="798478" cy="1222127"/>
                  </a:xfrm>
                  <a:prstGeom prst="ellipse">
                    <a:avLst/>
                  </a:prstGeom>
                  <a:gradFill flip="none" rotWithShape="1">
                    <a:gsLst>
                      <a:gs pos="100000">
                        <a:srgbClr val="0DFA4B"/>
                      </a:gs>
                      <a:gs pos="0">
                        <a:srgbClr val="FFFFFF"/>
                      </a:gs>
                    </a:gsLst>
                    <a:lin ang="0" scaled="1"/>
                    <a:tileRect/>
                  </a:gra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>
                      <a:latin typeface="ヒラギノ丸ゴ Pro W4"/>
                      <a:ea typeface="ヒラギノ丸ゴ Pro W4"/>
                      <a:cs typeface="ヒラギノ丸ゴ Pro W4"/>
                    </a:endParaRPr>
                  </a:p>
                </p:txBody>
              </p:sp>
              <p:sp>
                <p:nvSpPr>
                  <p:cNvPr id="51" name="円/楕円 50"/>
                  <p:cNvSpPr/>
                  <p:nvPr/>
                </p:nvSpPr>
                <p:spPr>
                  <a:xfrm>
                    <a:off x="7352143" y="1570962"/>
                    <a:ext cx="901700" cy="1248749"/>
                  </a:xfrm>
                  <a:prstGeom prst="ellipse">
                    <a:avLst/>
                  </a:prstGeom>
                  <a:gradFill flip="none" rotWithShape="1">
                    <a:gsLst>
                      <a:gs pos="100000">
                        <a:srgbClr val="0DFA4B"/>
                      </a:gs>
                      <a:gs pos="0">
                        <a:srgbClr val="FFFFFF"/>
                      </a:gs>
                    </a:gsLst>
                    <a:lin ang="0" scaled="1"/>
                    <a:tileRect/>
                  </a:gra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>
                      <a:latin typeface="ヒラギノ丸ゴ Pro W4"/>
                      <a:ea typeface="ヒラギノ丸ゴ Pro W4"/>
                      <a:cs typeface="ヒラギノ丸ゴ Pro W4"/>
                    </a:endParaRPr>
                  </a:p>
                </p:txBody>
              </p:sp>
              <p:grpSp>
                <p:nvGrpSpPr>
                  <p:cNvPr id="52" name="図形グループ 69"/>
                  <p:cNvGrpSpPr/>
                  <p:nvPr/>
                </p:nvGrpSpPr>
                <p:grpSpPr>
                  <a:xfrm>
                    <a:off x="7769973" y="1512333"/>
                    <a:ext cx="1102747" cy="1223664"/>
                    <a:chOff x="7452473" y="1899683"/>
                    <a:chExt cx="1102747" cy="1223664"/>
                  </a:xfrm>
                </p:grpSpPr>
                <p:grpSp>
                  <p:nvGrpSpPr>
                    <p:cNvPr id="58" name="図形グループ 59"/>
                    <p:cNvGrpSpPr/>
                    <p:nvPr/>
                  </p:nvGrpSpPr>
                  <p:grpSpPr>
                    <a:xfrm rot="19872255">
                      <a:off x="7452473" y="2195270"/>
                      <a:ext cx="601736" cy="928077"/>
                      <a:chOff x="7349585" y="2053473"/>
                      <a:chExt cx="784664" cy="928077"/>
                    </a:xfrm>
                  </p:grpSpPr>
                  <p:sp>
                    <p:nvSpPr>
                      <p:cNvPr id="63" name="円/楕円 62"/>
                      <p:cNvSpPr/>
                      <p:nvPr/>
                    </p:nvSpPr>
                    <p:spPr>
                      <a:xfrm>
                        <a:off x="7349585" y="2053473"/>
                        <a:ext cx="784664" cy="928077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 cap="flat" cmpd="sng" algn="ctr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1">
                        <a:schemeClr val="accent1"/>
                      </a:lnRef>
                      <a:fillRef idx="3">
                        <a:schemeClr val="accent1"/>
                      </a:fillRef>
                      <a:effectRef idx="2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 dirty="0">
                          <a:solidFill>
                            <a:srgbClr val="FFFFFF"/>
                          </a:solidFill>
                          <a:latin typeface="ヒラギノ丸ゴ Pro W4"/>
                          <a:ea typeface="ヒラギノ丸ゴ Pro W4"/>
                          <a:cs typeface="ヒラギノ丸ゴ Pro W4"/>
                        </a:endParaRPr>
                      </a:p>
                    </p:txBody>
                  </p:sp>
                  <p:sp>
                    <p:nvSpPr>
                      <p:cNvPr id="64" name="円/楕円 63"/>
                      <p:cNvSpPr/>
                      <p:nvPr/>
                    </p:nvSpPr>
                    <p:spPr>
                      <a:xfrm>
                        <a:off x="7461471" y="2186743"/>
                        <a:ext cx="603884" cy="668635"/>
                      </a:xfrm>
                      <a:prstGeom prst="ellipse">
                        <a:avLst/>
                      </a:prstGeom>
                      <a:noFill/>
                      <a:ln w="19050" cap="flat" cmpd="sng" algn="ctr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1">
                        <a:schemeClr val="accent1"/>
                      </a:lnRef>
                      <a:fillRef idx="3">
                        <a:schemeClr val="accent1"/>
                      </a:fillRef>
                      <a:effectRef idx="2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>
                          <a:latin typeface="ヒラギノ丸ゴ Pro W4"/>
                          <a:ea typeface="ヒラギノ丸ゴ Pro W4"/>
                          <a:cs typeface="ヒラギノ丸ゴ Pro W4"/>
                        </a:endParaRPr>
                      </a:p>
                    </p:txBody>
                  </p:sp>
                  <p:sp>
                    <p:nvSpPr>
                      <p:cNvPr id="65" name="円/楕円 64"/>
                      <p:cNvSpPr/>
                      <p:nvPr/>
                    </p:nvSpPr>
                    <p:spPr>
                      <a:xfrm>
                        <a:off x="7564902" y="2322983"/>
                        <a:ext cx="352415" cy="426799"/>
                      </a:xfrm>
                      <a:prstGeom prst="ellipse">
                        <a:avLst/>
                      </a:prstGeom>
                      <a:noFill/>
                      <a:ln w="19050" cap="flat" cmpd="sng" algn="ctr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1">
                        <a:schemeClr val="accent1"/>
                      </a:lnRef>
                      <a:fillRef idx="3">
                        <a:schemeClr val="accent1"/>
                      </a:fillRef>
                      <a:effectRef idx="2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>
                          <a:latin typeface="ヒラギノ丸ゴ Pro W4"/>
                          <a:ea typeface="ヒラギノ丸ゴ Pro W4"/>
                          <a:cs typeface="ヒラギノ丸ゴ Pro W4"/>
                        </a:endParaRPr>
                      </a:p>
                    </p:txBody>
                  </p:sp>
                </p:grpSp>
                <p:grpSp>
                  <p:nvGrpSpPr>
                    <p:cNvPr id="59" name="図形グループ 65"/>
                    <p:cNvGrpSpPr/>
                    <p:nvPr/>
                  </p:nvGrpSpPr>
                  <p:grpSpPr>
                    <a:xfrm rot="9459295">
                      <a:off x="7918931" y="1899683"/>
                      <a:ext cx="636289" cy="928077"/>
                      <a:chOff x="7256732" y="2070462"/>
                      <a:chExt cx="820468" cy="928077"/>
                    </a:xfrm>
                  </p:grpSpPr>
                  <p:sp>
                    <p:nvSpPr>
                      <p:cNvPr id="60" name="円/楕円 59"/>
                      <p:cNvSpPr/>
                      <p:nvPr/>
                    </p:nvSpPr>
                    <p:spPr>
                      <a:xfrm>
                        <a:off x="7256732" y="2070462"/>
                        <a:ext cx="820468" cy="928077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 cap="flat" cmpd="sng" algn="ctr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1">
                        <a:schemeClr val="accent1"/>
                      </a:lnRef>
                      <a:fillRef idx="3">
                        <a:schemeClr val="accent1"/>
                      </a:fillRef>
                      <a:effectRef idx="2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>
                          <a:latin typeface="ヒラギノ丸ゴ Pro W4"/>
                          <a:ea typeface="ヒラギノ丸ゴ Pro W4"/>
                          <a:cs typeface="ヒラギノ丸ゴ Pro W4"/>
                        </a:endParaRPr>
                      </a:p>
                    </p:txBody>
                  </p:sp>
                  <p:sp>
                    <p:nvSpPr>
                      <p:cNvPr id="61" name="円/楕円 60"/>
                      <p:cNvSpPr/>
                      <p:nvPr/>
                    </p:nvSpPr>
                    <p:spPr>
                      <a:xfrm>
                        <a:off x="7412502" y="2202332"/>
                        <a:ext cx="603884" cy="668635"/>
                      </a:xfrm>
                      <a:prstGeom prst="ellipse">
                        <a:avLst/>
                      </a:prstGeom>
                      <a:noFill/>
                      <a:ln w="19050" cap="flat" cmpd="sng" algn="ctr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1">
                        <a:schemeClr val="accent1"/>
                      </a:lnRef>
                      <a:fillRef idx="3">
                        <a:schemeClr val="accent1"/>
                      </a:fillRef>
                      <a:effectRef idx="2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>
                          <a:latin typeface="ヒラギノ丸ゴ Pro W4"/>
                          <a:ea typeface="ヒラギノ丸ゴ Pro W4"/>
                          <a:cs typeface="ヒラギノ丸ゴ Pro W4"/>
                        </a:endParaRPr>
                      </a:p>
                    </p:txBody>
                  </p:sp>
                  <p:sp>
                    <p:nvSpPr>
                      <p:cNvPr id="62" name="円/楕円 61"/>
                      <p:cNvSpPr/>
                      <p:nvPr/>
                    </p:nvSpPr>
                    <p:spPr>
                      <a:xfrm>
                        <a:off x="7522942" y="2314047"/>
                        <a:ext cx="400800" cy="426799"/>
                      </a:xfrm>
                      <a:prstGeom prst="ellipse">
                        <a:avLst/>
                      </a:prstGeom>
                      <a:noFill/>
                      <a:ln w="19050" cap="flat" cmpd="sng" algn="ctr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1">
                        <a:schemeClr val="accent1"/>
                      </a:lnRef>
                      <a:fillRef idx="3">
                        <a:schemeClr val="accent1"/>
                      </a:fillRef>
                      <a:effectRef idx="2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>
                          <a:latin typeface="ヒラギノ丸ゴ Pro W4"/>
                          <a:ea typeface="ヒラギノ丸ゴ Pro W4"/>
                          <a:cs typeface="ヒラギノ丸ゴ Pro W4"/>
                        </a:endParaRPr>
                      </a:p>
                    </p:txBody>
                  </p:sp>
                </p:grpSp>
              </p:grpSp>
              <p:sp>
                <p:nvSpPr>
                  <p:cNvPr id="53" name="円/楕円 14"/>
                  <p:cNvSpPr/>
                  <p:nvPr/>
                </p:nvSpPr>
                <p:spPr>
                  <a:xfrm>
                    <a:off x="7980793" y="1835882"/>
                    <a:ext cx="685800" cy="61626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>
                      <a:latin typeface="ヒラギノ丸ゴ Pro W4"/>
                      <a:ea typeface="ヒラギノ丸ゴ Pro W4"/>
                      <a:cs typeface="ヒラギノ丸ゴ Pro W4"/>
                    </a:endParaRPr>
                  </a:p>
                </p:txBody>
              </p:sp>
              <p:sp>
                <p:nvSpPr>
                  <p:cNvPr id="54" name="台形 53"/>
                  <p:cNvSpPr/>
                  <p:nvPr/>
                </p:nvSpPr>
                <p:spPr>
                  <a:xfrm rot="5400000">
                    <a:off x="7090833" y="1771349"/>
                    <a:ext cx="263266" cy="703532"/>
                  </a:xfrm>
                  <a:prstGeom prst="trapezoid">
                    <a:avLst>
                      <a:gd name="adj" fmla="val 31432"/>
                    </a:avLst>
                  </a:prstGeom>
                  <a:gradFill flip="none" rotWithShape="1">
                    <a:gsLst>
                      <a:gs pos="0">
                        <a:schemeClr val="accent6">
                          <a:lumMod val="75000"/>
                        </a:schemeClr>
                      </a:gs>
                      <a:gs pos="100000">
                        <a:srgbClr val="FFFFFF"/>
                      </a:gs>
                      <a:gs pos="78000">
                        <a:srgbClr val="FFFF00"/>
                      </a:gs>
                    </a:gsLst>
                    <a:lin ang="16200000" scaled="0"/>
                    <a:tileRect/>
                  </a:gradFill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>
                      <a:latin typeface="ヒラギノ丸ゴ Pro W4"/>
                      <a:ea typeface="ヒラギノ丸ゴ Pro W4"/>
                      <a:cs typeface="ヒラギノ丸ゴ Pro W4"/>
                    </a:endParaRPr>
                  </a:p>
                </p:txBody>
              </p:sp>
              <p:sp>
                <p:nvSpPr>
                  <p:cNvPr id="56" name="円/楕円 55"/>
                  <p:cNvSpPr/>
                  <p:nvPr/>
                </p:nvSpPr>
                <p:spPr>
                  <a:xfrm rot="20222504">
                    <a:off x="8134700" y="1853082"/>
                    <a:ext cx="208043" cy="113000"/>
                  </a:xfrm>
                  <a:prstGeom prst="ellipse">
                    <a:avLst/>
                  </a:prstGeom>
                  <a:solidFill>
                    <a:srgbClr val="F700F7"/>
                  </a:soli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>
                      <a:latin typeface="ヒラギノ丸ゴ Pro W4"/>
                      <a:ea typeface="ヒラギノ丸ゴ Pro W4"/>
                      <a:cs typeface="ヒラギノ丸ゴ Pro W4"/>
                    </a:endParaRPr>
                  </a:p>
                </p:txBody>
              </p:sp>
              <p:sp>
                <p:nvSpPr>
                  <p:cNvPr id="57" name="円/楕円 56"/>
                  <p:cNvSpPr/>
                  <p:nvPr/>
                </p:nvSpPr>
                <p:spPr>
                  <a:xfrm rot="20222504">
                    <a:off x="8354120" y="2330122"/>
                    <a:ext cx="208043" cy="113000"/>
                  </a:xfrm>
                  <a:prstGeom prst="ellipse">
                    <a:avLst/>
                  </a:prstGeom>
                  <a:solidFill>
                    <a:srgbClr val="F700F7"/>
                  </a:soli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>
                      <a:latin typeface="ヒラギノ丸ゴ Pro W4"/>
                      <a:ea typeface="ヒラギノ丸ゴ Pro W4"/>
                      <a:cs typeface="ヒラギノ丸ゴ Pro W4"/>
                    </a:endParaRPr>
                  </a:p>
                </p:txBody>
              </p:sp>
            </p:grpSp>
            <p:cxnSp>
              <p:nvCxnSpPr>
                <p:cNvPr id="49" name="直線コネクタ 48"/>
                <p:cNvCxnSpPr/>
                <p:nvPr/>
              </p:nvCxnSpPr>
              <p:spPr>
                <a:xfrm rot="5400000">
                  <a:off x="7268863" y="2179792"/>
                  <a:ext cx="2082938" cy="16221"/>
                </a:xfrm>
                <a:prstGeom prst="line">
                  <a:avLst/>
                </a:prstGeom>
                <a:ln w="28575" cmpd="sng">
                  <a:solidFill>
                    <a:schemeClr val="tx1"/>
                  </a:solidFill>
                  <a:prstDash val="dashDot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0" name="テキスト ボックス 89"/>
              <p:cNvSpPr txBox="1"/>
              <p:nvPr/>
            </p:nvSpPr>
            <p:spPr>
              <a:xfrm>
                <a:off x="2451809" y="4793606"/>
                <a:ext cx="6383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400" dirty="0" smtClean="0">
                    <a:solidFill>
                      <a:srgbClr val="0000FF"/>
                    </a:solidFill>
                    <a:latin typeface="ヒラギノ丸ゴ Pro W4"/>
                    <a:ea typeface="ヒラギノ丸ゴ Pro W4"/>
                    <a:cs typeface="ヒラギノ丸ゴ Pro W4"/>
                  </a:rPr>
                  <a:t>(C)</a:t>
                </a:r>
                <a:endParaRPr kumimoji="1" lang="ja-JP" altLang="en-US" sz="2400" dirty="0">
                  <a:solidFill>
                    <a:srgbClr val="0000FF"/>
                  </a:solidFill>
                  <a:latin typeface="ヒラギノ丸ゴ Pro W4"/>
                  <a:ea typeface="ヒラギノ丸ゴ Pro W4"/>
                  <a:cs typeface="ヒラギノ丸ゴ Pro W4"/>
                </a:endParaRPr>
              </a:p>
            </p:txBody>
          </p:sp>
        </p:grpSp>
        <p:cxnSp>
          <p:nvCxnSpPr>
            <p:cNvPr id="104" name="直線矢印コネクタ 103"/>
            <p:cNvCxnSpPr/>
            <p:nvPr/>
          </p:nvCxnSpPr>
          <p:spPr>
            <a:xfrm rot="5400000" flipH="1">
              <a:off x="3862061" y="5063142"/>
              <a:ext cx="292476" cy="168916"/>
            </a:xfrm>
            <a:prstGeom prst="straightConnector1">
              <a:avLst/>
            </a:prstGeom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矢印コネクタ 105"/>
            <p:cNvCxnSpPr/>
            <p:nvPr/>
          </p:nvCxnSpPr>
          <p:spPr>
            <a:xfrm rot="10800000">
              <a:off x="3975453" y="4962796"/>
              <a:ext cx="257223" cy="190967"/>
            </a:xfrm>
            <a:prstGeom prst="straightConnector1">
              <a:avLst/>
            </a:prstGeom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線矢印コネクタ 107"/>
            <p:cNvCxnSpPr/>
            <p:nvPr/>
          </p:nvCxnSpPr>
          <p:spPr>
            <a:xfrm>
              <a:off x="3374053" y="4186479"/>
              <a:ext cx="241047" cy="156880"/>
            </a:xfrm>
            <a:prstGeom prst="straightConnector1">
              <a:avLst/>
            </a:prstGeom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矢印コネクタ 109"/>
            <p:cNvCxnSpPr/>
            <p:nvPr/>
          </p:nvCxnSpPr>
          <p:spPr>
            <a:xfrm>
              <a:off x="3304151" y="4280683"/>
              <a:ext cx="337459" cy="129721"/>
            </a:xfrm>
            <a:prstGeom prst="straightConnector1">
              <a:avLst/>
            </a:prstGeom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テキスト ボックス 90"/>
          <p:cNvSpPr txBox="1"/>
          <p:nvPr/>
        </p:nvSpPr>
        <p:spPr>
          <a:xfrm>
            <a:off x="4435843" y="1406316"/>
            <a:ext cx="4619257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AutoNum type="alphaUcParenBoth"/>
            </a:pPr>
            <a:r>
              <a:rPr kumimoji="1" lang="ja-JP" altLang="en-US" sz="22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赤道降着</a:t>
            </a:r>
            <a:r>
              <a:rPr kumimoji="1"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：大光度のとき。</a:t>
            </a:r>
            <a:r>
              <a:rPr kumimoji="1" lang="en-US" altLang="ja-JP" sz="2200" dirty="0" smtClean="0">
                <a:latin typeface="ヒラギノ丸ゴ Pro W4"/>
                <a:ea typeface="ヒラギノ丸ゴ Pro W4"/>
                <a:cs typeface="ヒラギノ丸ゴ Pro W4"/>
              </a:rPr>
              <a:t>NS</a:t>
            </a:r>
            <a:r>
              <a:rPr kumimoji="1"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の赤道部分が光る。</a:t>
            </a:r>
            <a:r>
              <a:rPr kumimoji="1" lang="en-US" altLang="ja-JP" sz="2200" i="1" dirty="0" smtClean="0">
                <a:latin typeface="ヒラギノ丸ゴ Pro W4"/>
                <a:ea typeface="ヒラギノ丸ゴ Pro W4"/>
                <a:cs typeface="ヒラギノ丸ゴ Pro W4"/>
              </a:rPr>
              <a:t>R</a:t>
            </a:r>
            <a:r>
              <a:rPr kumimoji="1" lang="en-US" altLang="ja-JP" sz="2200" baseline="-25000" dirty="0" smtClean="0">
                <a:latin typeface="ヒラギノ丸ゴ Pro W4"/>
                <a:ea typeface="ヒラギノ丸ゴ Pro W4"/>
                <a:cs typeface="ヒラギノ丸ゴ Pro W4"/>
              </a:rPr>
              <a:t>bb</a:t>
            </a:r>
            <a:r>
              <a:rPr lang="en-US" altLang="ja-JP" sz="2200" dirty="0" smtClean="0">
                <a:latin typeface="ヒラギノ丸ゴ Pro W4"/>
                <a:ea typeface="ヒラギノ丸ゴ Pro W4"/>
                <a:cs typeface="ヒラギノ丸ゴ Pro W4"/>
              </a:rPr>
              <a:t>~3 km</a:t>
            </a:r>
          </a:p>
          <a:p>
            <a:pPr marL="342900" indent="-342900">
              <a:spcBef>
                <a:spcPts val="600"/>
              </a:spcBef>
              <a:buAutoNum type="alphaUcParenBoth"/>
            </a:pPr>
            <a:r>
              <a:rPr lang="ja-JP" altLang="en-US" sz="2200" dirty="0" smtClean="0">
                <a:solidFill>
                  <a:srgbClr val="008000"/>
                </a:solidFill>
                <a:latin typeface="ヒラギノ丸ゴ Pro W4"/>
                <a:ea typeface="ヒラギノ丸ゴ Pro W4"/>
                <a:cs typeface="ヒラギノ丸ゴ Pro W4"/>
              </a:rPr>
              <a:t>全</a:t>
            </a:r>
            <a:r>
              <a:rPr kumimoji="1" lang="ja-JP" altLang="en-US" sz="2200" dirty="0" smtClean="0">
                <a:solidFill>
                  <a:srgbClr val="008000"/>
                </a:solidFill>
                <a:latin typeface="ヒラギノ丸ゴ Pro W4"/>
                <a:ea typeface="ヒラギノ丸ゴ Pro W4"/>
                <a:cs typeface="ヒラギノ丸ゴ Pro W4"/>
              </a:rPr>
              <a:t>面降着</a:t>
            </a:r>
            <a:r>
              <a:rPr kumimoji="1"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：球対称な高温コロナが降着、</a:t>
            </a:r>
            <a:r>
              <a:rPr kumimoji="1" lang="en-US" altLang="ja-JP" sz="2200" dirty="0" smtClean="0">
                <a:latin typeface="ヒラギノ丸ゴ Pro W4"/>
                <a:ea typeface="ヒラギノ丸ゴ Pro W4"/>
                <a:cs typeface="ヒラギノ丸ゴ Pro W4"/>
              </a:rPr>
              <a:t>NS</a:t>
            </a:r>
            <a:r>
              <a:rPr kumimoji="1"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全面からの黒体放射をコンプトン散乱し硬Ｘ線に。</a:t>
            </a:r>
            <a:r>
              <a:rPr kumimoji="1" lang="en-US" altLang="ja-JP" sz="2200" dirty="0" smtClean="0">
                <a:latin typeface="ヒラギノ丸ゴ Pro W4"/>
                <a:ea typeface="ヒラギノ丸ゴ Pro W4"/>
                <a:cs typeface="ヒラギノ丸ゴ Pro W4"/>
              </a:rPr>
              <a:t>  </a:t>
            </a:r>
          </a:p>
          <a:p>
            <a:pPr marL="342900" indent="-342900">
              <a:spcBef>
                <a:spcPts val="600"/>
              </a:spcBef>
              <a:buAutoNum type="alphaUcParenBoth"/>
            </a:pPr>
            <a:r>
              <a:rPr lang="en-US" altLang="ja-JP" sz="22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ja-JP" altLang="en-US" sz="22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磁極降着</a:t>
            </a:r>
            <a:r>
              <a:rPr lang="en-US" altLang="ja-JP" sz="22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(?)</a:t>
            </a:r>
            <a:r>
              <a:rPr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：</a:t>
            </a:r>
            <a:r>
              <a:rPr lang="en-US" altLang="ja-JP" sz="2200" i="1" dirty="0" err="1" smtClean="0">
                <a:latin typeface="ヒラギノ丸ゴ Pro W4"/>
                <a:ea typeface="ヒラギノ丸ゴ Pro W4"/>
                <a:cs typeface="ヒラギノ丸ゴ Pro W4"/>
              </a:rPr>
              <a:t>R</a:t>
            </a:r>
            <a:r>
              <a:rPr lang="en-US" altLang="ja-JP" sz="2200" baseline="-25000" dirty="0" err="1" smtClean="0">
                <a:latin typeface="ヒラギノ丸ゴ Pro W4"/>
                <a:ea typeface="ヒラギノ丸ゴ Pro W4"/>
                <a:cs typeface="ヒラギノ丸ゴ Pro W4"/>
              </a:rPr>
              <a:t>bb</a:t>
            </a:r>
            <a:r>
              <a:rPr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は再び</a:t>
            </a:r>
            <a:r>
              <a:rPr lang="en-US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減少</a:t>
            </a:r>
            <a:r>
              <a:rPr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。磁気圏がせり出しパルサー的に。</a:t>
            </a:r>
            <a:endParaRPr kumimoji="1" lang="ja-JP" altLang="en-US" sz="2200" dirty="0">
              <a:latin typeface="ヒラギノ丸ゴ Pro W4"/>
              <a:ea typeface="ヒラギノ丸ゴ Pro W4"/>
              <a:cs typeface="ヒラギノ丸ゴ Pro W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日付プレースホルダ 8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2012/1/22</a:t>
            </a:r>
            <a:endParaRPr lang="ja-JP" altLang="en-US" dirty="0"/>
          </a:p>
        </p:txBody>
      </p:sp>
      <p:sp>
        <p:nvSpPr>
          <p:cNvPr id="87" name="スライド番号プレースホルダ 8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1BDA-2E40-3F47-806F-FB85C33315FA}" type="slidenum">
              <a:rPr lang="ja-JP" altLang="en-US" smtClean="0"/>
              <a:pPr/>
              <a:t>16</a:t>
            </a:fld>
            <a:endParaRPr lang="ja-JP" altLang="en-US"/>
          </a:p>
        </p:txBody>
      </p:sp>
      <p:sp>
        <p:nvSpPr>
          <p:cNvPr id="88" name="フッター プレースホルダ 8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/>
              <a:t>CRC</a:t>
            </a:r>
            <a:r>
              <a:rPr lang="ja-JP" altLang="en-US" dirty="0" smtClean="0"/>
              <a:t>タウンミーティング＠東工大</a:t>
            </a:r>
            <a:endParaRPr lang="ja-JP" altLang="en-US" dirty="0"/>
          </a:p>
        </p:txBody>
      </p:sp>
      <p:sp>
        <p:nvSpPr>
          <p:cNvPr id="7" name="Rectangle 111"/>
          <p:cNvSpPr txBox="1">
            <a:spLocks noChangeArrowheads="1"/>
          </p:cNvSpPr>
          <p:nvPr/>
        </p:nvSpPr>
        <p:spPr bwMode="auto">
          <a:xfrm>
            <a:off x="389549" y="284120"/>
            <a:ext cx="3509351" cy="663574"/>
          </a:xfrm>
          <a:prstGeom prst="rect">
            <a:avLst/>
          </a:prstGeom>
          <a:solidFill>
            <a:srgbClr val="B7FFFF"/>
          </a:solidFill>
          <a:ln w="28575" cmpd="sng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ヒラギノ丸ゴ Pro W4"/>
                <a:ea typeface="ヒラギノ丸ゴ Pro W4"/>
                <a:cs typeface="ヒラギノ丸ゴ Pro W4"/>
              </a:rPr>
              <a:t>(4-4) </a:t>
            </a:r>
            <a:r>
              <a:rPr lang="ja-JP" altLang="en-US" sz="3600" kern="0" dirty="0" smtClean="0">
                <a:latin typeface="ヒラギノ丸ゴ Pro W4"/>
                <a:ea typeface="ヒラギノ丸ゴ Pro W4"/>
                <a:cs typeface="ヒラギノ丸ゴ Pro W4"/>
              </a:rPr>
              <a:t>銀河団</a:t>
            </a:r>
            <a:endParaRPr kumimoji="1" lang="en-US" altLang="ja-JP" sz="3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657138" y="596900"/>
            <a:ext cx="4029662" cy="1508105"/>
          </a:xfrm>
          <a:prstGeom prst="rect">
            <a:avLst/>
          </a:prstGeom>
          <a:solidFill>
            <a:srgbClr val="A1FFD5"/>
          </a:solidFill>
          <a:ln w="28575" cmpd="sng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「すざく」：非熱的硬Ｘ線に厳しい上限。</a:t>
            </a:r>
            <a:r>
              <a:rPr lang="en-US" altLang="ja-JP" sz="2400" i="1" dirty="0" err="1" smtClean="0">
                <a:latin typeface="ヒラギノ丸ゴ Pro W4"/>
                <a:ea typeface="ヒラギノ丸ゴ Pro W4"/>
                <a:cs typeface="ヒラギノ丸ゴ Pro W4"/>
              </a:rPr>
              <a:t>BeppoSAX</a:t>
            </a:r>
            <a:r>
              <a:rPr lang="en-US" altLang="ja-JP" sz="2400" i="1" dirty="0" smtClean="0"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による「検出」を否定</a:t>
            </a:r>
            <a:r>
              <a:rPr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kumimoji="1" lang="en-US" altLang="ja-JP" sz="2000" dirty="0" smtClean="0">
                <a:solidFill>
                  <a:srgbClr val="BB00DB"/>
                </a:solidFill>
                <a:latin typeface="ヒラギノ丸ゴ Pro W4"/>
                <a:ea typeface="ヒラギノ丸ゴ Pro W4"/>
                <a:cs typeface="ヒラギノ丸ゴ Pro W4"/>
              </a:rPr>
              <a:t>(Nakazawa+09)</a:t>
            </a:r>
            <a:endParaRPr kumimoji="1" lang="ja-JP" altLang="en-US" sz="2000" dirty="0">
              <a:solidFill>
                <a:srgbClr val="BB00DB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7950" y="1066800"/>
            <a:ext cx="4397508" cy="49439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7200">
              <a:lnSpc>
                <a:spcPct val="120000"/>
              </a:lnSpc>
              <a:spcBef>
                <a:spcPts val="1200"/>
              </a:spcBef>
              <a:buFont typeface="Arial"/>
              <a:buChar char="•"/>
            </a:pPr>
            <a:r>
              <a:rPr lang="en-US" altLang="ja-JP" sz="2200" dirty="0" err="1" smtClean="0">
                <a:latin typeface="ヒラギノ丸ゴ Pro W4"/>
                <a:ea typeface="ヒラギノ丸ゴ Pro W4"/>
                <a:cs typeface="ヒラギノ丸ゴ Pro W4"/>
              </a:rPr>
              <a:t>z</a:t>
            </a:r>
            <a:r>
              <a:rPr lang="en-US" altLang="ja-JP" sz="2200" dirty="0" smtClean="0">
                <a:latin typeface="ヒラギノ丸ゴ Pro W4"/>
                <a:ea typeface="ヒラギノ丸ゴ Pro W4"/>
                <a:cs typeface="ヒラギノ丸ゴ Pro W4"/>
              </a:rPr>
              <a:t>=0.1~0.9</a:t>
            </a:r>
            <a:r>
              <a:rPr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の</a:t>
            </a:r>
            <a:r>
              <a:rPr lang="en-US" altLang="ja-JP" sz="2200" dirty="0" smtClean="0">
                <a:latin typeface="ヒラギノ丸ゴ Pro W4"/>
                <a:ea typeface="ヒラギノ丸ゴ Pro W4"/>
                <a:cs typeface="ヒラギノ丸ゴ Pro W4"/>
              </a:rPr>
              <a:t>34</a:t>
            </a:r>
            <a:r>
              <a:rPr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個の銀河団で、プラズマの空間広がり</a:t>
            </a:r>
            <a:r>
              <a:rPr lang="en-US" altLang="ja-JP" sz="2200" dirty="0" smtClean="0">
                <a:latin typeface="ヒラギノ丸ゴ Pro W4"/>
                <a:ea typeface="ヒラギノ丸ゴ Pro W4"/>
                <a:cs typeface="ヒラギノ丸ゴ Pro W4"/>
              </a:rPr>
              <a:t>(</a:t>
            </a:r>
            <a:r>
              <a:rPr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Ｘ線</a:t>
            </a:r>
            <a:r>
              <a:rPr lang="en-US" altLang="ja-JP" sz="2200" dirty="0" smtClean="0">
                <a:latin typeface="ヒラギノ丸ゴ Pro W4"/>
                <a:ea typeface="ヒラギノ丸ゴ Pro W4"/>
                <a:cs typeface="ヒラギノ丸ゴ Pro W4"/>
              </a:rPr>
              <a:t>)</a:t>
            </a:r>
            <a:r>
              <a:rPr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と銀河の空間分布</a:t>
            </a:r>
            <a:r>
              <a:rPr lang="en-US" altLang="ja-JP" sz="2200" dirty="0" smtClean="0">
                <a:latin typeface="ヒラギノ丸ゴ Pro W4"/>
                <a:ea typeface="ヒラギノ丸ゴ Pro W4"/>
                <a:cs typeface="ヒラギノ丸ゴ Pro W4"/>
              </a:rPr>
              <a:t>(</a:t>
            </a:r>
            <a:r>
              <a:rPr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可視光</a:t>
            </a:r>
            <a:r>
              <a:rPr lang="en-US" altLang="ja-JP" sz="2200" dirty="0" smtClean="0">
                <a:latin typeface="ヒラギノ丸ゴ Pro W4"/>
                <a:ea typeface="ヒラギノ丸ゴ Pro W4"/>
                <a:cs typeface="ヒラギノ丸ゴ Pro W4"/>
              </a:rPr>
              <a:t>)</a:t>
            </a:r>
            <a:r>
              <a:rPr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を比較。</a:t>
            </a:r>
            <a:endParaRPr lang="en-US" altLang="ja-JP" sz="2200" dirty="0" smtClean="0">
              <a:latin typeface="ヒラギノ丸ゴ Pro W4"/>
              <a:ea typeface="ヒラギノ丸ゴ Pro W4"/>
              <a:cs typeface="ヒラギノ丸ゴ Pro W4"/>
            </a:endParaRPr>
          </a:p>
          <a:p>
            <a:pPr marL="180000" indent="-187200">
              <a:lnSpc>
                <a:spcPct val="110000"/>
              </a:lnSpc>
              <a:spcBef>
                <a:spcPts val="1200"/>
              </a:spcBef>
              <a:buFont typeface="Arial"/>
              <a:buChar char="•"/>
            </a:pPr>
            <a:r>
              <a:rPr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近傍の銀河団ほど、銀河がプラズマ中心に集中することを発見</a:t>
            </a:r>
            <a:r>
              <a:rPr lang="en-US" altLang="ja-JP" sz="2200" dirty="0" smtClean="0"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en-US" altLang="ja-JP" sz="2400" dirty="0" smtClean="0">
                <a:solidFill>
                  <a:srgbClr val="BB00DB"/>
                </a:solidFill>
                <a:latin typeface="ヒラギノ丸ゴ Pro W4"/>
                <a:ea typeface="ヒラギノ丸ゴ Pro W4"/>
                <a:cs typeface="ヒラギノ丸ゴ Pro W4"/>
              </a:rPr>
              <a:t>(</a:t>
            </a:r>
            <a:r>
              <a:rPr lang="en-US" altLang="ja-JP" sz="2400" dirty="0" err="1" smtClean="0">
                <a:solidFill>
                  <a:srgbClr val="BB00DB"/>
                </a:solidFill>
                <a:latin typeface="ヒラギノ丸ゴ Pro W4"/>
                <a:ea typeface="ヒラギノ丸ゴ Pro W4"/>
                <a:cs typeface="ヒラギノ丸ゴ Pro W4"/>
              </a:rPr>
              <a:t>Xu</a:t>
            </a:r>
            <a:r>
              <a:rPr lang="en-US" altLang="ja-JP" sz="2400" dirty="0" smtClean="0">
                <a:solidFill>
                  <a:srgbClr val="BB00DB"/>
                </a:solidFill>
                <a:latin typeface="ヒラギノ丸ゴ Pro W4"/>
                <a:ea typeface="ヒラギノ丸ゴ Pro W4"/>
                <a:cs typeface="ヒラギノ丸ゴ Pro W4"/>
              </a:rPr>
              <a:t>, Inada, Makishima)</a:t>
            </a:r>
            <a:r>
              <a:rPr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。</a:t>
            </a:r>
            <a:endParaRPr lang="en-US" altLang="ja-JP" sz="2200" dirty="0" smtClean="0">
              <a:latin typeface="ヒラギノ丸ゴ Pro W4"/>
              <a:ea typeface="ヒラギノ丸ゴ Pro W4"/>
              <a:cs typeface="ヒラギノ丸ゴ Pro W4"/>
            </a:endParaRPr>
          </a:p>
          <a:p>
            <a:pPr marL="180000" indent="-187200">
              <a:lnSpc>
                <a:spcPct val="120000"/>
              </a:lnSpc>
              <a:spcBef>
                <a:spcPts val="1200"/>
              </a:spcBef>
              <a:buFont typeface="Arial"/>
              <a:buChar char="•"/>
            </a:pPr>
            <a:r>
              <a:rPr kumimoji="1"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銀河はプラズマの抵抗で</a:t>
            </a:r>
            <a:r>
              <a:rPr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宇宙年齢かけポテンシャル中心へ</a:t>
            </a:r>
            <a:r>
              <a:rPr kumimoji="1"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落下。</a:t>
            </a:r>
            <a:r>
              <a:rPr kumimoji="1" lang="en-US" altLang="ja-JP" sz="2200" dirty="0" smtClean="0">
                <a:solidFill>
                  <a:srgbClr val="B000D4"/>
                </a:solidFill>
                <a:latin typeface="ヒラギノ丸ゴ Pro W4"/>
                <a:ea typeface="ヒラギノ丸ゴ Pro W4"/>
                <a:cs typeface="ヒラギノ丸ゴ Pro W4"/>
              </a:rPr>
              <a:t>Makishima+2001</a:t>
            </a:r>
            <a:r>
              <a:rPr kumimoji="1"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の予言</a:t>
            </a:r>
            <a:r>
              <a:rPr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を実証。</a:t>
            </a:r>
            <a:endParaRPr lang="en-US" altLang="ja-JP" sz="2200" dirty="0" smtClean="0">
              <a:latin typeface="ヒラギノ丸ゴ Pro W4"/>
              <a:ea typeface="ヒラギノ丸ゴ Pro W4"/>
              <a:cs typeface="ヒラギノ丸ゴ Pro W4"/>
            </a:endParaRPr>
          </a:p>
          <a:p>
            <a:pPr marL="180000" indent="-187200">
              <a:lnSpc>
                <a:spcPct val="120000"/>
              </a:lnSpc>
              <a:spcBef>
                <a:spcPts val="1200"/>
              </a:spcBef>
              <a:buFont typeface="Arial"/>
              <a:buChar char="•"/>
            </a:pPr>
            <a:r>
              <a:rPr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銀河が失った力学的エネルギー</a:t>
            </a:r>
            <a:r>
              <a:rPr lang="en-US" altLang="ja-JP" sz="2200" dirty="0" smtClean="0">
                <a:latin typeface="ヒラギノ丸ゴ Pro W4"/>
                <a:ea typeface="ヒラギノ丸ゴ Pro W4"/>
                <a:cs typeface="ヒラギノ丸ゴ Pro W4"/>
              </a:rPr>
              <a:t>⇒</a:t>
            </a:r>
            <a:r>
              <a:rPr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プラズマ加熱と粒子加速</a:t>
            </a:r>
            <a:endParaRPr kumimoji="1" lang="ja-JP" altLang="en-US" sz="2200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657138" y="2362200"/>
            <a:ext cx="4019550" cy="3447097"/>
          </a:xfrm>
          <a:prstGeom prst="rect">
            <a:avLst/>
          </a:prstGeom>
          <a:solidFill>
            <a:srgbClr val="FFFF00">
              <a:alpha val="43000"/>
            </a:srgbClr>
          </a:solidFill>
          <a:ln w="28575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200" i="1" dirty="0" smtClean="0">
                <a:latin typeface="ヒラギノ丸ゴ Pro W4"/>
                <a:ea typeface="ヒラギノ丸ゴ Pro W4"/>
                <a:cs typeface="ヒラギノ丸ゴ Pro W4"/>
              </a:rPr>
              <a:t>ASTRO-H</a:t>
            </a:r>
            <a:r>
              <a:rPr kumimoji="1" lang="en-US" altLang="ja-JP" sz="2200" dirty="0" smtClean="0">
                <a:latin typeface="ヒラギノ丸ゴ Pro W4"/>
                <a:ea typeface="ヒラギノ丸ゴ Pro W4"/>
                <a:cs typeface="ヒラギノ丸ゴ Pro W4"/>
              </a:rPr>
              <a:t>:</a:t>
            </a:r>
          </a:p>
          <a:p>
            <a:pPr marL="180000" indent="-187200">
              <a:spcBef>
                <a:spcPts val="600"/>
              </a:spcBef>
              <a:buFont typeface="Arial"/>
              <a:buChar char="•"/>
            </a:pPr>
            <a:r>
              <a:rPr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銀河がプラズマを引きずる現場を</a:t>
            </a:r>
            <a:r>
              <a:rPr lang="en-US" altLang="ja-JP" sz="22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SXS</a:t>
            </a:r>
            <a:r>
              <a:rPr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でドップラー計測。</a:t>
            </a:r>
            <a:endParaRPr lang="en-US" altLang="ja-JP" sz="2200" dirty="0" smtClean="0">
              <a:latin typeface="ヒラギノ丸ゴ Pro W4"/>
              <a:ea typeface="ヒラギノ丸ゴ Pro W4"/>
              <a:cs typeface="ヒラギノ丸ゴ Pro W4"/>
            </a:endParaRPr>
          </a:p>
          <a:p>
            <a:pPr marL="180000" indent="-187200">
              <a:spcBef>
                <a:spcPts val="600"/>
              </a:spcBef>
              <a:buFont typeface="Arial"/>
              <a:buChar char="•"/>
            </a:pPr>
            <a:r>
              <a:rPr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真の非熱的信号（</a:t>
            </a:r>
            <a:r>
              <a:rPr lang="en-US" altLang="ja-JP" sz="2200" dirty="0" smtClean="0">
                <a:latin typeface="ヒラギノ丸ゴ Pro W4"/>
                <a:ea typeface="ヒラギノ丸ゴ Pro W4"/>
                <a:cs typeface="ヒラギノ丸ゴ Pro W4"/>
              </a:rPr>
              <a:t>IC</a:t>
            </a:r>
            <a:r>
              <a:rPr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放射）を</a:t>
            </a:r>
            <a:r>
              <a:rPr lang="en-US" altLang="ja-JP" sz="22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HXI</a:t>
            </a:r>
            <a:r>
              <a:rPr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を用いて深く探査。</a:t>
            </a:r>
            <a:endParaRPr lang="en-US" altLang="ja-JP" sz="2200" dirty="0" smtClean="0">
              <a:latin typeface="ヒラギノ丸ゴ Pro W4"/>
              <a:ea typeface="ヒラギノ丸ゴ Pro W4"/>
              <a:cs typeface="ヒラギノ丸ゴ Pro W4"/>
            </a:endParaRPr>
          </a:p>
          <a:p>
            <a:pPr marL="180000" indent="-187200">
              <a:spcBef>
                <a:spcPts val="600"/>
              </a:spcBef>
              <a:buFont typeface="Arial"/>
              <a:buChar char="•"/>
            </a:pPr>
            <a:r>
              <a:rPr lang="ja-JP" altLang="en-US" sz="22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構造形成終了後の宇宙最大のエネルギーフローを解明。</a:t>
            </a:r>
            <a:endParaRPr lang="en-US" altLang="ja-JP" sz="2200" dirty="0" smtClean="0">
              <a:solidFill>
                <a:srgbClr val="0000FF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marL="180000" indent="-187200">
              <a:spcBef>
                <a:spcPts val="600"/>
              </a:spcBef>
              <a:buFont typeface="Arial"/>
              <a:buChar char="•"/>
            </a:pPr>
            <a:r>
              <a:rPr kumimoji="1" lang="ja-JP" altLang="en-US" sz="22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銀河団は最高エネルギー</a:t>
            </a:r>
            <a:r>
              <a:rPr kumimoji="1" lang="en-US" altLang="ja-JP" sz="22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/>
            </a:r>
            <a:br>
              <a:rPr kumimoji="1" lang="en-US" altLang="ja-JP" sz="22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</a:br>
            <a:r>
              <a:rPr kumimoji="1" lang="ja-JP" altLang="en-US" sz="22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宇宙</a:t>
            </a:r>
            <a:r>
              <a:rPr lang="ja-JP" altLang="en-US" sz="22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線</a:t>
            </a:r>
            <a:r>
              <a:rPr kumimoji="1" lang="ja-JP" altLang="en-US" sz="22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の加速現場かも？</a:t>
            </a:r>
            <a:endParaRPr kumimoji="1" lang="en-US" altLang="ja-JP" sz="2200" dirty="0" smtClean="0">
              <a:solidFill>
                <a:srgbClr val="0000FF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13" name="動作設定ボタン: ユーザー設定 12">
            <a:hlinkClick r:id="rId2" action="ppaction://hlinksldjump" highlightClick="1"/>
          </p:cNvPr>
          <p:cNvSpPr/>
          <p:nvPr/>
        </p:nvSpPr>
        <p:spPr>
          <a:xfrm>
            <a:off x="7213600" y="5962329"/>
            <a:ext cx="304800" cy="306064"/>
          </a:xfrm>
          <a:prstGeom prst="actionButtonBlank">
            <a:avLst/>
          </a:prstGeom>
          <a:solidFill>
            <a:srgbClr val="77C70E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テキスト ボックス 34"/>
          <p:cNvSpPr txBox="1"/>
          <p:nvPr/>
        </p:nvSpPr>
        <p:spPr>
          <a:xfrm>
            <a:off x="284027" y="2111292"/>
            <a:ext cx="1954229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ヒラギノ丸ゴ Pro W4"/>
                <a:ea typeface="ヒラギノ丸ゴ Pro W4"/>
                <a:cs typeface="ヒラギノ丸ゴ Pro W4"/>
              </a:rPr>
              <a:t>コンパクト天体</a:t>
            </a:r>
            <a:endParaRPr kumimoji="1" lang="ja-JP" altLang="en-US" sz="2800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380396" y="146398"/>
            <a:ext cx="8011206" cy="734843"/>
          </a:xfrm>
          <a:prstGeom prst="rect">
            <a:avLst/>
          </a:prstGeom>
          <a:solidFill>
            <a:srgbClr val="FF6600">
              <a:alpha val="30000"/>
            </a:srgbClr>
          </a:solidFill>
          <a:ln w="28575" cmpd="sng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ja-JP" sz="3500" dirty="0" smtClean="0">
                <a:latin typeface="ヒラギノ丸ゴ Pro W4"/>
                <a:ea typeface="ヒラギノ丸ゴ Pro W4"/>
                <a:cs typeface="ヒラギノ丸ゴ Pro W4"/>
              </a:rPr>
              <a:t>(1-1) </a:t>
            </a:r>
            <a:r>
              <a:rPr lang="ja-JP" altLang="en-US" sz="3500" dirty="0" smtClean="0">
                <a:latin typeface="ヒラギノ丸ゴ Pro W4"/>
                <a:ea typeface="ヒラギノ丸ゴ Pro W4"/>
                <a:cs typeface="ヒラギノ丸ゴ Pro W4"/>
              </a:rPr>
              <a:t>Ｘ線放射の分類と関連する現象</a:t>
            </a:r>
            <a:endParaRPr kumimoji="1" lang="ja-JP" altLang="en-US" sz="35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ヒラギノ丸ゴ Pro W4"/>
              <a:ea typeface="ヒラギノ丸ゴ Pro W4"/>
              <a:cs typeface="ヒラギノ丸ゴ Pro W4"/>
            </a:endParaRPr>
          </a:p>
        </p:txBody>
      </p:sp>
      <p:grpSp>
        <p:nvGrpSpPr>
          <p:cNvPr id="9" name="図形グループ 8"/>
          <p:cNvGrpSpPr/>
          <p:nvPr/>
        </p:nvGrpSpPr>
        <p:grpSpPr>
          <a:xfrm>
            <a:off x="2937632" y="2186456"/>
            <a:ext cx="3082170" cy="2944582"/>
            <a:chOff x="2937632" y="1976952"/>
            <a:chExt cx="3082170" cy="2944582"/>
          </a:xfrm>
        </p:grpSpPr>
        <p:cxnSp>
          <p:nvCxnSpPr>
            <p:cNvPr id="10" name="直線コネクタ 9"/>
            <p:cNvCxnSpPr/>
            <p:nvPr/>
          </p:nvCxnSpPr>
          <p:spPr>
            <a:xfrm rot="10800000" flipV="1">
              <a:off x="2937633" y="3904279"/>
              <a:ext cx="2041149" cy="259743"/>
            </a:xfrm>
            <a:prstGeom prst="line">
              <a:avLst/>
            </a:prstGeom>
            <a:ln w="5715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 rot="5400000">
              <a:off x="2755918" y="2215355"/>
              <a:ext cx="2187074" cy="1710270"/>
            </a:xfrm>
            <a:prstGeom prst="line">
              <a:avLst/>
            </a:prstGeom>
            <a:ln w="5715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rot="16200000" flipH="1">
              <a:off x="3571432" y="3110110"/>
              <a:ext cx="2944581" cy="678265"/>
            </a:xfrm>
            <a:prstGeom prst="line">
              <a:avLst/>
            </a:prstGeom>
            <a:ln w="5715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/>
            <p:nvPr/>
          </p:nvCxnSpPr>
          <p:spPr>
            <a:xfrm rot="5400000">
              <a:off x="5116504" y="4018234"/>
              <a:ext cx="1169649" cy="636944"/>
            </a:xfrm>
            <a:prstGeom prst="line">
              <a:avLst/>
            </a:prstGeom>
            <a:ln w="5715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 rot="10800000">
              <a:off x="2937632" y="4164025"/>
              <a:ext cx="2445224" cy="757509"/>
            </a:xfrm>
            <a:prstGeom prst="line">
              <a:avLst/>
            </a:prstGeom>
            <a:ln w="5715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>
            <a:xfrm rot="16200000" flipH="1">
              <a:off x="4474732" y="2206810"/>
              <a:ext cx="1774926" cy="1315211"/>
            </a:xfrm>
            <a:prstGeom prst="line">
              <a:avLst/>
            </a:prstGeom>
            <a:ln w="5715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rot="10800000" flipV="1">
              <a:off x="5310701" y="3751879"/>
              <a:ext cx="709101" cy="94680"/>
            </a:xfrm>
            <a:prstGeom prst="line">
              <a:avLst/>
            </a:prstGeom>
            <a:ln w="5715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テキスト ボックス 16"/>
          <p:cNvSpPr txBox="1"/>
          <p:nvPr/>
        </p:nvSpPr>
        <p:spPr>
          <a:xfrm flipH="1">
            <a:off x="3775581" y="1724790"/>
            <a:ext cx="2077220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非熱的放射</a:t>
            </a:r>
            <a:endParaRPr kumimoji="1" lang="ja-JP" altLang="en-US" sz="2800" dirty="0">
              <a:solidFill>
                <a:srgbClr val="FF0000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 flipH="1">
            <a:off x="3971977" y="5131038"/>
            <a:ext cx="2632066" cy="954107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光学的に薄い熱的放射</a:t>
            </a:r>
            <a:endParaRPr kumimoji="1" lang="ja-JP" altLang="en-US" sz="2800" dirty="0">
              <a:solidFill>
                <a:srgbClr val="0000FF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 flipH="1">
            <a:off x="680849" y="4041350"/>
            <a:ext cx="2313471" cy="954107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>
                <a:solidFill>
                  <a:srgbClr val="008000"/>
                </a:solidFill>
                <a:latin typeface="ヒラギノ丸ゴ Pro W4"/>
                <a:ea typeface="ヒラギノ丸ゴ Pro W4"/>
                <a:cs typeface="ヒラギノ丸ゴ Pro W4"/>
              </a:rPr>
              <a:t>光学的に厚い熱的放射</a:t>
            </a:r>
            <a:endParaRPr kumimoji="1" lang="ja-JP" altLang="en-US" sz="2800" dirty="0">
              <a:solidFill>
                <a:srgbClr val="008000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 flipH="1">
            <a:off x="6019802" y="3499717"/>
            <a:ext cx="2214684" cy="523220"/>
          </a:xfrm>
          <a:prstGeom prst="rect">
            <a:avLst/>
          </a:prstGeom>
          <a:noFill/>
          <a:ln>
            <a:solidFill>
              <a:srgbClr val="F700F7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F700F7"/>
                </a:solidFill>
                <a:latin typeface="ヒラギノ丸ゴ Pro W4"/>
                <a:ea typeface="ヒラギノ丸ゴ Pro W4"/>
                <a:cs typeface="ヒラギノ丸ゴ Pro W4"/>
              </a:rPr>
              <a:t>原子の輝線</a:t>
            </a:r>
            <a:endParaRPr kumimoji="1" lang="ja-JP" altLang="en-US" sz="2800" dirty="0">
              <a:solidFill>
                <a:srgbClr val="F700F7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 rot="19007419">
            <a:off x="4960707" y="3242526"/>
            <a:ext cx="128438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600" dirty="0" err="1" smtClean="0">
                <a:latin typeface="ヒラギノ丸ゴ Pro W4"/>
                <a:ea typeface="ヒラギノ丸ゴ Pro W4"/>
                <a:cs typeface="ヒラギノ丸ゴ Pro W4"/>
              </a:rPr>
              <a:t>SNRs</a:t>
            </a:r>
            <a:endParaRPr kumimoji="1" lang="ja-JP" altLang="en-US" sz="2600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540109" y="4548507"/>
            <a:ext cx="225707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600" dirty="0" smtClean="0">
                <a:latin typeface="ヒラギノ丸ゴ Pro W4"/>
                <a:ea typeface="ヒラギノ丸ゴ Pro W4"/>
                <a:cs typeface="ヒラギノ丸ゴ Pro W4"/>
              </a:rPr>
              <a:t>銀河団</a:t>
            </a:r>
            <a:endParaRPr kumimoji="1" lang="ja-JP" altLang="en-US" sz="2600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852802" y="4015340"/>
            <a:ext cx="282542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600" dirty="0" smtClean="0">
                <a:latin typeface="ヒラギノ丸ゴ Pro W4"/>
                <a:ea typeface="ヒラギノ丸ゴ Pro W4"/>
                <a:cs typeface="ヒラギノ丸ゴ Pro W4"/>
              </a:rPr>
              <a:t>星のコロナ</a:t>
            </a:r>
            <a:endParaRPr kumimoji="1" lang="ja-JP" altLang="en-US" sz="2600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 rot="1030578">
            <a:off x="2330889" y="2963024"/>
            <a:ext cx="190519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600" dirty="0" smtClean="0">
                <a:latin typeface="ヒラギノ丸ゴ Pro W4"/>
                <a:ea typeface="ヒラギノ丸ゴ Pro W4"/>
                <a:cs typeface="ヒラギノ丸ゴ Pro W4"/>
              </a:rPr>
              <a:t>活動銀河核</a:t>
            </a:r>
            <a:endParaRPr kumimoji="1" lang="ja-JP" altLang="en-US" sz="2600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 rot="20431710">
            <a:off x="5446400" y="2608504"/>
            <a:ext cx="165359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600" dirty="0" smtClean="0">
                <a:latin typeface="ヒラギノ丸ゴ Pro W4"/>
                <a:ea typeface="ヒラギノ丸ゴ Pro W4"/>
                <a:cs typeface="ヒラギノ丸ゴ Pro W4"/>
              </a:rPr>
              <a:t>星間分子</a:t>
            </a:r>
            <a:endParaRPr kumimoji="1" lang="ja-JP" altLang="en-US" sz="2600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244817" y="2596195"/>
            <a:ext cx="160798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600" dirty="0" smtClean="0">
                <a:latin typeface="ヒラギノ丸ゴ Pro W4"/>
                <a:ea typeface="ヒラギノ丸ゴ Pro W4"/>
                <a:cs typeface="ヒラギノ丸ゴ Pro W4"/>
              </a:rPr>
              <a:t>ジェット</a:t>
            </a:r>
            <a:endParaRPr lang="en-US" altLang="ja-JP" sz="2600" dirty="0" smtClean="0">
              <a:latin typeface="ヒラギノ丸ゴ Pro W4"/>
              <a:ea typeface="ヒラギノ丸ゴ Pro W4"/>
              <a:cs typeface="ヒラギノ丸ゴ Pro W4"/>
            </a:endParaRPr>
          </a:p>
          <a:p>
            <a:r>
              <a:rPr kumimoji="1" lang="en-US" altLang="ja-JP" sz="2600" dirty="0" smtClean="0">
                <a:latin typeface="ヒラギノ丸ゴ Pro W4"/>
                <a:ea typeface="ヒラギノ丸ゴ Pro W4"/>
                <a:cs typeface="ヒラギノ丸ゴ Pro W4"/>
              </a:rPr>
              <a:t>GRB</a:t>
            </a:r>
            <a:endParaRPr kumimoji="1" lang="ja-JP" altLang="en-US" sz="2600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 rot="19261688">
            <a:off x="2924116" y="4893734"/>
            <a:ext cx="151316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600" dirty="0" smtClean="0">
                <a:latin typeface="ヒラギノ丸ゴ Pro W4"/>
                <a:ea typeface="ヒラギノ丸ゴ Pro W4"/>
                <a:cs typeface="ヒラギノ丸ゴ Pro W4"/>
              </a:rPr>
              <a:t>白色矮星</a:t>
            </a:r>
            <a:endParaRPr kumimoji="1" lang="ja-JP" altLang="en-US" sz="2600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 rot="19638046">
            <a:off x="1995451" y="4362815"/>
            <a:ext cx="271286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600" dirty="0" smtClean="0">
                <a:latin typeface="ヒラギノ丸ゴ Pro W4"/>
                <a:ea typeface="ヒラギノ丸ゴ Pro W4"/>
                <a:cs typeface="ヒラギノ丸ゴ Pro W4"/>
              </a:rPr>
              <a:t>ブラックホール</a:t>
            </a:r>
            <a:endParaRPr kumimoji="1" lang="ja-JP" altLang="en-US" sz="2600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 rot="1030578">
            <a:off x="970377" y="3417259"/>
            <a:ext cx="245733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600" dirty="0" smtClean="0">
                <a:latin typeface="ヒラギノ丸ゴ Pro W4"/>
                <a:ea typeface="ヒラギノ丸ゴ Pro W4"/>
                <a:cs typeface="ヒラギノ丸ゴ Pro W4"/>
              </a:rPr>
              <a:t>降着中性子星</a:t>
            </a:r>
            <a:endParaRPr kumimoji="1" lang="ja-JP" altLang="en-US" sz="2600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 rot="889357">
            <a:off x="1122003" y="1958215"/>
            <a:ext cx="308140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2600" dirty="0" smtClean="0">
                <a:latin typeface="ヒラギノ丸ゴ Pro W4"/>
                <a:ea typeface="ヒラギノ丸ゴ Pro W4"/>
                <a:cs typeface="ヒラギノ丸ゴ Pro W4"/>
              </a:rPr>
              <a:t>パルサー</a:t>
            </a:r>
            <a:r>
              <a:rPr kumimoji="1" lang="en-US" altLang="ja-JP" sz="2600" dirty="0" smtClean="0">
                <a:latin typeface="ヒラギノ丸ゴ Pro W4"/>
                <a:ea typeface="ヒラギノ丸ゴ Pro W4"/>
                <a:cs typeface="ヒラギノ丸ゴ Pro W4"/>
              </a:rPr>
              <a:t/>
            </a:r>
            <a:br>
              <a:rPr kumimoji="1" lang="en-US" altLang="ja-JP" sz="2600" dirty="0" smtClean="0">
                <a:latin typeface="ヒラギノ丸ゴ Pro W4"/>
                <a:ea typeface="ヒラギノ丸ゴ Pro W4"/>
                <a:cs typeface="ヒラギノ丸ゴ Pro W4"/>
              </a:rPr>
            </a:br>
            <a:r>
              <a:rPr kumimoji="1" lang="en-US" altLang="ja-JP" sz="2600" dirty="0" smtClean="0">
                <a:latin typeface="ヒラギノ丸ゴ Pro W4"/>
                <a:ea typeface="ヒラギノ丸ゴ Pro W4"/>
                <a:cs typeface="ヒラギノ丸ゴ Pro W4"/>
              </a:rPr>
              <a:t>PWN</a:t>
            </a:r>
            <a:endParaRPr kumimoji="1" lang="ja-JP" altLang="en-US" sz="2600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210407" y="1084047"/>
            <a:ext cx="1932679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ヒラギノ丸ゴ Pro W4"/>
                <a:ea typeface="ヒラギノ丸ゴ Pro W4"/>
                <a:cs typeface="ヒラギノ丸ゴ Pro W4"/>
              </a:rPr>
              <a:t>粒子加速</a:t>
            </a:r>
            <a:endParaRPr kumimoji="1" lang="ja-JP" altLang="en-US" sz="2800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84028" y="5025801"/>
            <a:ext cx="1954229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ヒラギノ丸ゴ Pro W4"/>
                <a:ea typeface="ヒラギノ丸ゴ Pro W4"/>
                <a:cs typeface="ヒラギノ丸ゴ Pro W4"/>
              </a:rPr>
              <a:t>降着現象</a:t>
            </a:r>
            <a:endParaRPr kumimoji="1" lang="ja-JP" altLang="en-US" sz="2800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631848" y="5040950"/>
            <a:ext cx="2330677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ヒラギノ丸ゴ Pro W4"/>
                <a:ea typeface="ヒラギノ丸ゴ Pro W4"/>
                <a:cs typeface="ヒラギノ丸ゴ Pro W4"/>
              </a:rPr>
              <a:t>プラズマ診断</a:t>
            </a:r>
            <a:endParaRPr kumimoji="1" lang="ja-JP" altLang="en-US" sz="2800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239541" y="2965527"/>
            <a:ext cx="1649297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ヒラギノ丸ゴ Pro W4"/>
                <a:ea typeface="ヒラギノ丸ゴ Pro W4"/>
                <a:cs typeface="ヒラギノ丸ゴ Pro W4"/>
              </a:rPr>
              <a:t>元素合成</a:t>
            </a:r>
            <a:endParaRPr kumimoji="1" lang="ja-JP" altLang="en-US" sz="2800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 flipH="1">
            <a:off x="6284834" y="958690"/>
            <a:ext cx="2677691" cy="156966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chemeClr val="accent2">
                    <a:lumMod val="7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サイクロトロン線</a:t>
            </a:r>
            <a:endParaRPr lang="en-US" altLang="ja-JP" sz="2400" dirty="0" smtClean="0">
              <a:solidFill>
                <a:schemeClr val="accent2">
                  <a:lumMod val="7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r>
              <a:rPr lang="ja-JP" altLang="en-US" sz="2400" dirty="0" smtClean="0">
                <a:solidFill>
                  <a:schemeClr val="accent2">
                    <a:lumMod val="7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核ガンマ線</a:t>
            </a:r>
            <a:endParaRPr lang="en-US" altLang="ja-JP" sz="2400" dirty="0" smtClean="0">
              <a:solidFill>
                <a:schemeClr val="accent2">
                  <a:lumMod val="7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r>
              <a:rPr kumimoji="1" lang="en-US" altLang="ja-JP" sz="2400" dirty="0" err="1" smtClean="0">
                <a:solidFill>
                  <a:schemeClr val="accent2">
                    <a:lumMod val="7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e+e</a:t>
            </a:r>
            <a:r>
              <a:rPr kumimoji="1" lang="en-US" altLang="ja-JP" sz="2400" dirty="0" smtClean="0">
                <a:solidFill>
                  <a:schemeClr val="accent2">
                    <a:lumMod val="7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-</a:t>
            </a:r>
            <a:r>
              <a:rPr kumimoji="1" lang="ja-JP" altLang="en-US" sz="2400" dirty="0" smtClean="0">
                <a:solidFill>
                  <a:schemeClr val="accent2">
                    <a:lumMod val="7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対消滅線</a:t>
            </a:r>
            <a:endParaRPr kumimoji="1" lang="en-US" altLang="ja-JP" sz="2400" dirty="0" smtClean="0">
              <a:solidFill>
                <a:schemeClr val="accent2">
                  <a:lumMod val="7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r>
              <a:rPr kumimoji="1" lang="ja-JP" altLang="en-US" sz="2400" dirty="0" smtClean="0">
                <a:solidFill>
                  <a:schemeClr val="accent2">
                    <a:lumMod val="75000"/>
                  </a:schemeClr>
                </a:solidFill>
                <a:latin typeface="ヒラギノ丸ゴ Pro W4"/>
                <a:ea typeface="ヒラギノ丸ゴ Pro W4"/>
                <a:cs typeface="ヒラギノ丸ゴ Pro W4"/>
              </a:rPr>
              <a:t>残存粒子の痕跡</a:t>
            </a:r>
            <a:endParaRPr kumimoji="1" lang="ja-JP" altLang="en-US" sz="2400" dirty="0">
              <a:solidFill>
                <a:schemeClr val="accent2">
                  <a:lumMod val="75000"/>
                </a:schemeClr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40" name="日付プレースホルダ 3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2012/1/22</a:t>
            </a:r>
            <a:endParaRPr lang="ja-JP" altLang="en-US"/>
          </a:p>
        </p:txBody>
      </p:sp>
      <p:sp>
        <p:nvSpPr>
          <p:cNvPr id="41" name="スライド番号プレースホルダ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1BDA-2E40-3F47-806F-FB85C33315FA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42" name="フッター プレースホルダ 4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CRC</a:t>
            </a:r>
            <a:r>
              <a:rPr lang="ja-JP" altLang="en-US" smtClean="0"/>
              <a:t>タウンミーティング＠東工大</a:t>
            </a: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852" y="204183"/>
            <a:ext cx="4908856" cy="591526"/>
          </a:xfrm>
          <a:solidFill>
            <a:srgbClr val="FAC09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noAutofit/>
          </a:bodyPr>
          <a:lstStyle/>
          <a:p>
            <a:r>
              <a:rPr lang="en-US" altLang="ja-JP" sz="3800" dirty="0" smtClean="0">
                <a:latin typeface="ヒラギノ丸ゴ Pro W4"/>
                <a:ea typeface="ヒラギノ丸ゴ Pro W4"/>
                <a:cs typeface="ヒラギノ丸ゴ Pro W4"/>
              </a:rPr>
              <a:t>(1-2)</a:t>
            </a:r>
            <a:r>
              <a:rPr lang="ja-JP" altLang="en-US" sz="3800" dirty="0" smtClean="0">
                <a:latin typeface="ヒラギノ丸ゴ Pro W4"/>
                <a:ea typeface="ヒラギノ丸ゴ Pro W4"/>
                <a:cs typeface="ヒラギノ丸ゴ Pro W4"/>
              </a:rPr>
              <a:t>Ｘ線のメリット</a:t>
            </a:r>
            <a:endParaRPr lang="ja-JP" altLang="en-US" sz="3800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6" name="Text Box 170"/>
          <p:cNvSpPr txBox="1">
            <a:spLocks noChangeArrowheads="1"/>
          </p:cNvSpPr>
          <p:nvPr/>
        </p:nvSpPr>
        <p:spPr bwMode="auto">
          <a:xfrm rot="16200000">
            <a:off x="3021618" y="1974838"/>
            <a:ext cx="24066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600" dirty="0" smtClean="0">
                <a:latin typeface="ヒラギノ丸ゴ Pro W4"/>
                <a:ea typeface="ヒラギノ丸ゴ Pro W4"/>
                <a:cs typeface="ヒラギノ丸ゴ Pro W4"/>
              </a:rPr>
              <a:t>半径</a:t>
            </a:r>
            <a:r>
              <a:rPr lang="en-US" altLang="ja-JP" sz="2600" dirty="0" smtClean="0">
                <a:latin typeface="ヒラギノ丸ゴ Pro W4"/>
                <a:ea typeface="ヒラギノ丸ゴ Pro W4"/>
                <a:cs typeface="ヒラギノ丸ゴ Pro W4"/>
              </a:rPr>
              <a:t> (</a:t>
            </a:r>
            <a:r>
              <a:rPr lang="en-US" altLang="ja-JP" sz="2600" dirty="0">
                <a:latin typeface="ヒラギノ丸ゴ Pro W4"/>
                <a:ea typeface="ヒラギノ丸ゴ Pro W4"/>
                <a:cs typeface="ヒラギノ丸ゴ Pro W4"/>
              </a:rPr>
              <a:t>cm)</a:t>
            </a:r>
          </a:p>
        </p:txBody>
      </p:sp>
      <p:sp>
        <p:nvSpPr>
          <p:cNvPr id="7" name="Text Box 171"/>
          <p:cNvSpPr txBox="1">
            <a:spLocks noChangeArrowheads="1"/>
          </p:cNvSpPr>
          <p:nvPr/>
        </p:nvSpPr>
        <p:spPr bwMode="auto">
          <a:xfrm rot="5400000">
            <a:off x="6791606" y="4841334"/>
            <a:ext cx="52322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質量（</a:t>
            </a:r>
            <a:r>
              <a:rPr lang="en-US" altLang="ja-JP" sz="2200" i="1" dirty="0">
                <a:latin typeface="ヒラギノ丸ゴ Pro W4"/>
                <a:ea typeface="ヒラギノ丸ゴ Pro W4"/>
                <a:cs typeface="ヒラギノ丸ゴ Pro W4"/>
              </a:rPr>
              <a:t>M</a:t>
            </a:r>
            <a:r>
              <a:rPr lang="en-US" altLang="ja-JP" sz="2200" baseline="-25000" dirty="0">
                <a:latin typeface="ヒラギノ丸ゴ Pro W4"/>
                <a:ea typeface="ヒラギノ丸ゴ Pro W4"/>
                <a:cs typeface="ヒラギノ丸ゴ Pro W4"/>
              </a:rPr>
              <a:t>◎</a:t>
            </a:r>
            <a:r>
              <a:rPr lang="en-US" altLang="ja-JP" sz="2200" dirty="0">
                <a:latin typeface="ヒラギノ丸ゴ Pro W4"/>
                <a:ea typeface="ヒラギノ丸ゴ Pro W4"/>
                <a:cs typeface="ヒラギノ丸ゴ Pro W4"/>
              </a:rPr>
              <a:t>)</a:t>
            </a:r>
          </a:p>
        </p:txBody>
      </p:sp>
      <p:grpSp>
        <p:nvGrpSpPr>
          <p:cNvPr id="8" name="Group 147"/>
          <p:cNvGrpSpPr>
            <a:grpSpLocks/>
          </p:cNvGrpSpPr>
          <p:nvPr/>
        </p:nvGrpSpPr>
        <p:grpSpPr bwMode="auto">
          <a:xfrm rot="5400000" flipH="1">
            <a:off x="4638204" y="1391370"/>
            <a:ext cx="4595813" cy="3827462"/>
            <a:chOff x="1248" y="1008"/>
            <a:chExt cx="3600" cy="2688"/>
          </a:xfrm>
        </p:grpSpPr>
        <p:sp>
          <p:nvSpPr>
            <p:cNvPr id="9" name="Line 137"/>
            <p:cNvSpPr>
              <a:spLocks noChangeShapeType="1"/>
            </p:cNvSpPr>
            <p:nvPr/>
          </p:nvSpPr>
          <p:spPr bwMode="auto">
            <a:xfrm>
              <a:off x="1248" y="2160"/>
              <a:ext cx="360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10" name="Line 139"/>
            <p:cNvSpPr>
              <a:spLocks noChangeShapeType="1"/>
            </p:cNvSpPr>
            <p:nvPr/>
          </p:nvSpPr>
          <p:spPr bwMode="auto">
            <a:xfrm>
              <a:off x="1248" y="1776"/>
              <a:ext cx="360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11" name="Line 140"/>
            <p:cNvSpPr>
              <a:spLocks noChangeShapeType="1"/>
            </p:cNvSpPr>
            <p:nvPr/>
          </p:nvSpPr>
          <p:spPr bwMode="auto">
            <a:xfrm>
              <a:off x="1248" y="2544"/>
              <a:ext cx="360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12" name="Line 141"/>
            <p:cNvSpPr>
              <a:spLocks noChangeShapeType="1"/>
            </p:cNvSpPr>
            <p:nvPr/>
          </p:nvSpPr>
          <p:spPr bwMode="auto">
            <a:xfrm>
              <a:off x="1248" y="2928"/>
              <a:ext cx="360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13" name="Line 142"/>
            <p:cNvSpPr>
              <a:spLocks noChangeShapeType="1"/>
            </p:cNvSpPr>
            <p:nvPr/>
          </p:nvSpPr>
          <p:spPr bwMode="auto">
            <a:xfrm>
              <a:off x="1248" y="3312"/>
              <a:ext cx="360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14" name="Line 143"/>
            <p:cNvSpPr>
              <a:spLocks noChangeShapeType="1"/>
            </p:cNvSpPr>
            <p:nvPr/>
          </p:nvSpPr>
          <p:spPr bwMode="auto">
            <a:xfrm>
              <a:off x="1248" y="3696"/>
              <a:ext cx="360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15" name="Line 144"/>
            <p:cNvSpPr>
              <a:spLocks noChangeShapeType="1"/>
            </p:cNvSpPr>
            <p:nvPr/>
          </p:nvSpPr>
          <p:spPr bwMode="auto">
            <a:xfrm>
              <a:off x="1248" y="1392"/>
              <a:ext cx="360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16" name="Line 145"/>
            <p:cNvSpPr>
              <a:spLocks noChangeShapeType="1"/>
            </p:cNvSpPr>
            <p:nvPr/>
          </p:nvSpPr>
          <p:spPr bwMode="auto">
            <a:xfrm>
              <a:off x="1248" y="1008"/>
              <a:ext cx="360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</p:grpSp>
      <p:grpSp>
        <p:nvGrpSpPr>
          <p:cNvPr id="17" name="Group 158"/>
          <p:cNvGrpSpPr>
            <a:grpSpLocks/>
          </p:cNvGrpSpPr>
          <p:nvPr/>
        </p:nvGrpSpPr>
        <p:grpSpPr bwMode="auto">
          <a:xfrm rot="5400000" flipH="1">
            <a:off x="4734906" y="1362795"/>
            <a:ext cx="4584700" cy="3895725"/>
            <a:chOff x="1248" y="1152"/>
            <a:chExt cx="3072" cy="2304"/>
          </a:xfrm>
        </p:grpSpPr>
        <p:sp>
          <p:nvSpPr>
            <p:cNvPr id="18" name="Line 148"/>
            <p:cNvSpPr>
              <a:spLocks noChangeShapeType="1"/>
            </p:cNvSpPr>
            <p:nvPr/>
          </p:nvSpPr>
          <p:spPr bwMode="auto">
            <a:xfrm>
              <a:off x="1248" y="1152"/>
              <a:ext cx="0" cy="230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19" name="Line 149"/>
            <p:cNvSpPr>
              <a:spLocks noChangeShapeType="1"/>
            </p:cNvSpPr>
            <p:nvPr/>
          </p:nvSpPr>
          <p:spPr bwMode="auto">
            <a:xfrm>
              <a:off x="1632" y="1152"/>
              <a:ext cx="0" cy="230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20" name="Line 150"/>
            <p:cNvSpPr>
              <a:spLocks noChangeShapeType="1"/>
            </p:cNvSpPr>
            <p:nvPr/>
          </p:nvSpPr>
          <p:spPr bwMode="auto">
            <a:xfrm>
              <a:off x="2016" y="1152"/>
              <a:ext cx="0" cy="230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21" name="Line 151"/>
            <p:cNvSpPr>
              <a:spLocks noChangeShapeType="1"/>
            </p:cNvSpPr>
            <p:nvPr/>
          </p:nvSpPr>
          <p:spPr bwMode="auto">
            <a:xfrm>
              <a:off x="2400" y="1152"/>
              <a:ext cx="0" cy="230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22" name="Line 153"/>
            <p:cNvSpPr>
              <a:spLocks noChangeShapeType="1"/>
            </p:cNvSpPr>
            <p:nvPr/>
          </p:nvSpPr>
          <p:spPr bwMode="auto">
            <a:xfrm>
              <a:off x="2784" y="1152"/>
              <a:ext cx="0" cy="230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23" name="Line 154"/>
            <p:cNvSpPr>
              <a:spLocks noChangeShapeType="1"/>
            </p:cNvSpPr>
            <p:nvPr/>
          </p:nvSpPr>
          <p:spPr bwMode="auto">
            <a:xfrm>
              <a:off x="3168" y="1152"/>
              <a:ext cx="0" cy="230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24" name="Line 155"/>
            <p:cNvSpPr>
              <a:spLocks noChangeShapeType="1"/>
            </p:cNvSpPr>
            <p:nvPr/>
          </p:nvSpPr>
          <p:spPr bwMode="auto">
            <a:xfrm>
              <a:off x="3552" y="1152"/>
              <a:ext cx="0" cy="230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25" name="Line 156"/>
            <p:cNvSpPr>
              <a:spLocks noChangeShapeType="1"/>
            </p:cNvSpPr>
            <p:nvPr/>
          </p:nvSpPr>
          <p:spPr bwMode="auto">
            <a:xfrm>
              <a:off x="3936" y="1152"/>
              <a:ext cx="0" cy="230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26" name="Line 157"/>
            <p:cNvSpPr>
              <a:spLocks noChangeShapeType="1"/>
            </p:cNvSpPr>
            <p:nvPr/>
          </p:nvSpPr>
          <p:spPr bwMode="auto">
            <a:xfrm>
              <a:off x="4320" y="1152"/>
              <a:ext cx="0" cy="230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</p:grpSp>
      <p:sp>
        <p:nvSpPr>
          <p:cNvPr id="27" name="Text Box 160"/>
          <p:cNvSpPr txBox="1">
            <a:spLocks noChangeArrowheads="1"/>
          </p:cNvSpPr>
          <p:nvPr/>
        </p:nvSpPr>
        <p:spPr bwMode="auto">
          <a:xfrm rot="5400000" flipH="1">
            <a:off x="2467682" y="3253849"/>
            <a:ext cx="457048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>
            <a:prstTxWarp prst="textNoShape">
              <a:avLst/>
            </a:prstTxWarp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altLang="ja-JP" sz="1900" dirty="0">
                <a:latin typeface="ヒラギノ丸ゴ Pro W4"/>
                <a:ea typeface="ヒラギノ丸ゴ Pro W4"/>
                <a:cs typeface="ヒラギノ丸ゴ Pro W4"/>
              </a:rPr>
              <a:t>10</a:t>
            </a:r>
            <a:r>
              <a:rPr lang="en-US" altLang="ja-JP" sz="1900" baseline="30000" dirty="0">
                <a:latin typeface="ヒラギノ丸ゴ Pro W4"/>
                <a:ea typeface="ヒラギノ丸ゴ Pro W4"/>
                <a:cs typeface="ヒラギノ丸ゴ Pro W4"/>
              </a:rPr>
              <a:t>24</a:t>
            </a:r>
          </a:p>
          <a:p>
            <a:pPr>
              <a:spcBef>
                <a:spcPts val="0"/>
              </a:spcBef>
              <a:defRPr/>
            </a:pPr>
            <a:r>
              <a:rPr lang="en-US" altLang="ja-JP" sz="1900" dirty="0">
                <a:latin typeface="ヒラギノ丸ゴ Pro W4"/>
                <a:ea typeface="ヒラギノ丸ゴ Pro W4"/>
                <a:cs typeface="ヒラギノ丸ゴ Pro W4"/>
              </a:rPr>
              <a:t>   10</a:t>
            </a:r>
            <a:r>
              <a:rPr lang="en-US" altLang="ja-JP" sz="1900" baseline="30000" dirty="0">
                <a:latin typeface="ヒラギノ丸ゴ Pro W4"/>
                <a:ea typeface="ヒラギノ丸ゴ Pro W4"/>
                <a:cs typeface="ヒラギノ丸ゴ Pro W4"/>
              </a:rPr>
              <a:t>21</a:t>
            </a:r>
            <a:r>
              <a:rPr lang="en-US" altLang="ja-JP" sz="1900" dirty="0">
                <a:latin typeface="ヒラギノ丸ゴ Pro W4"/>
                <a:ea typeface="ヒラギノ丸ゴ Pro W4"/>
                <a:cs typeface="ヒラギノ丸ゴ Pro W4"/>
              </a:rPr>
              <a:t>  </a:t>
            </a:r>
          </a:p>
          <a:p>
            <a:pPr>
              <a:spcBef>
                <a:spcPts val="0"/>
              </a:spcBef>
              <a:defRPr/>
            </a:pPr>
            <a:endParaRPr lang="en-US" altLang="ja-JP" sz="1900" dirty="0">
              <a:latin typeface="ヒラギノ丸ゴ Pro W4"/>
              <a:ea typeface="ヒラギノ丸ゴ Pro W4"/>
              <a:cs typeface="ヒラギノ丸ゴ Pro W4"/>
            </a:endParaRPr>
          </a:p>
          <a:p>
            <a:pPr>
              <a:spcBef>
                <a:spcPts val="0"/>
              </a:spcBef>
              <a:defRPr/>
            </a:pPr>
            <a:r>
              <a:rPr lang="en-US" altLang="ja-JP" sz="1900" dirty="0">
                <a:latin typeface="ヒラギノ丸ゴ Pro W4"/>
                <a:ea typeface="ヒラギノ丸ゴ Pro W4"/>
                <a:cs typeface="ヒラギノ丸ゴ Pro W4"/>
              </a:rPr>
              <a:t>10</a:t>
            </a:r>
            <a:r>
              <a:rPr lang="en-US" altLang="ja-JP" sz="1900" baseline="30000" dirty="0">
                <a:latin typeface="ヒラギノ丸ゴ Pro W4"/>
                <a:ea typeface="ヒラギノ丸ゴ Pro W4"/>
                <a:cs typeface="ヒラギノ丸ゴ Pro W4"/>
              </a:rPr>
              <a:t>18</a:t>
            </a:r>
            <a:r>
              <a:rPr lang="en-US" altLang="ja-JP" sz="1900" dirty="0">
                <a:latin typeface="ヒラギノ丸ゴ Pro W4"/>
                <a:ea typeface="ヒラギノ丸ゴ Pro W4"/>
                <a:cs typeface="ヒラギノ丸ゴ Pro W4"/>
              </a:rPr>
              <a:t>  </a:t>
            </a:r>
          </a:p>
          <a:p>
            <a:pPr>
              <a:spcBef>
                <a:spcPts val="0"/>
              </a:spcBef>
              <a:defRPr/>
            </a:pPr>
            <a:endParaRPr lang="en-US" altLang="ja-JP" sz="1900" dirty="0">
              <a:latin typeface="ヒラギノ丸ゴ Pro W4"/>
              <a:ea typeface="ヒラギノ丸ゴ Pro W4"/>
              <a:cs typeface="ヒラギノ丸ゴ Pro W4"/>
            </a:endParaRPr>
          </a:p>
          <a:p>
            <a:pPr>
              <a:spcBef>
                <a:spcPts val="0"/>
              </a:spcBef>
              <a:defRPr/>
            </a:pPr>
            <a:r>
              <a:rPr lang="en-US" altLang="ja-JP" sz="1900" dirty="0">
                <a:latin typeface="ヒラギノ丸ゴ Pro W4"/>
                <a:ea typeface="ヒラギノ丸ゴ Pro W4"/>
                <a:cs typeface="ヒラギノ丸ゴ Pro W4"/>
              </a:rPr>
              <a:t>10</a:t>
            </a:r>
            <a:r>
              <a:rPr lang="en-US" altLang="ja-JP" sz="1900" baseline="30000" dirty="0">
                <a:latin typeface="ヒラギノ丸ゴ Pro W4"/>
                <a:ea typeface="ヒラギノ丸ゴ Pro W4"/>
                <a:cs typeface="ヒラギノ丸ゴ Pro W4"/>
              </a:rPr>
              <a:t>15</a:t>
            </a:r>
            <a:r>
              <a:rPr lang="en-US" altLang="ja-JP" sz="1900" dirty="0">
                <a:latin typeface="ヒラギノ丸ゴ Pro W4"/>
                <a:ea typeface="ヒラギノ丸ゴ Pro W4"/>
                <a:cs typeface="ヒラギノ丸ゴ Pro W4"/>
              </a:rPr>
              <a:t>  </a:t>
            </a:r>
          </a:p>
          <a:p>
            <a:pPr>
              <a:spcBef>
                <a:spcPts val="0"/>
              </a:spcBef>
              <a:defRPr/>
            </a:pPr>
            <a:endParaRPr lang="en-US" altLang="ja-JP" sz="1900" dirty="0">
              <a:latin typeface="ヒラギノ丸ゴ Pro W4"/>
              <a:ea typeface="ヒラギノ丸ゴ Pro W4"/>
              <a:cs typeface="ヒラギノ丸ゴ Pro W4"/>
            </a:endParaRPr>
          </a:p>
          <a:p>
            <a:pPr>
              <a:spcBef>
                <a:spcPts val="0"/>
              </a:spcBef>
              <a:defRPr/>
            </a:pPr>
            <a:r>
              <a:rPr lang="en-US" altLang="ja-JP" sz="1900" dirty="0">
                <a:latin typeface="ヒラギノ丸ゴ Pro W4"/>
                <a:ea typeface="ヒラギノ丸ゴ Pro W4"/>
                <a:cs typeface="ヒラギノ丸ゴ Pro W4"/>
              </a:rPr>
              <a:t>10</a:t>
            </a:r>
            <a:r>
              <a:rPr lang="en-US" altLang="ja-JP" sz="1900" baseline="30000" dirty="0">
                <a:latin typeface="ヒラギノ丸ゴ Pro W4"/>
                <a:ea typeface="ヒラギノ丸ゴ Pro W4"/>
                <a:cs typeface="ヒラギノ丸ゴ Pro W4"/>
              </a:rPr>
              <a:t>12</a:t>
            </a:r>
            <a:r>
              <a:rPr lang="en-US" altLang="ja-JP" sz="1900" dirty="0">
                <a:latin typeface="ヒラギノ丸ゴ Pro W4"/>
                <a:ea typeface="ヒラギノ丸ゴ Pro W4"/>
                <a:cs typeface="ヒラギノ丸ゴ Pro W4"/>
              </a:rPr>
              <a:t> </a:t>
            </a:r>
          </a:p>
          <a:p>
            <a:pPr>
              <a:spcBef>
                <a:spcPts val="0"/>
              </a:spcBef>
              <a:defRPr/>
            </a:pPr>
            <a:endParaRPr lang="en-US" altLang="ja-JP" sz="1900" dirty="0">
              <a:latin typeface="ヒラギノ丸ゴ Pro W4"/>
              <a:ea typeface="ヒラギノ丸ゴ Pro W4"/>
              <a:cs typeface="ヒラギノ丸ゴ Pro W4"/>
            </a:endParaRPr>
          </a:p>
          <a:p>
            <a:pPr>
              <a:spcBef>
                <a:spcPts val="0"/>
              </a:spcBef>
              <a:defRPr/>
            </a:pPr>
            <a:r>
              <a:rPr lang="en-US" altLang="ja-JP" sz="1900" dirty="0">
                <a:latin typeface="ヒラギノ丸ゴ Pro W4"/>
                <a:ea typeface="ヒラギノ丸ゴ Pro W4"/>
                <a:cs typeface="ヒラギノ丸ゴ Pro W4"/>
              </a:rPr>
              <a:t>10</a:t>
            </a:r>
            <a:r>
              <a:rPr lang="en-US" altLang="ja-JP" sz="1900" baseline="30000" dirty="0">
                <a:latin typeface="ヒラギノ丸ゴ Pro W4"/>
                <a:ea typeface="ヒラギノ丸ゴ Pro W4"/>
                <a:cs typeface="ヒラギノ丸ゴ Pro W4"/>
              </a:rPr>
              <a:t>9</a:t>
            </a:r>
            <a:r>
              <a:rPr lang="en-US" altLang="ja-JP" sz="1900" dirty="0">
                <a:latin typeface="ヒラギノ丸ゴ Pro W4"/>
                <a:ea typeface="ヒラギノ丸ゴ Pro W4"/>
                <a:cs typeface="ヒラギノ丸ゴ Pro W4"/>
              </a:rPr>
              <a:t> </a:t>
            </a:r>
          </a:p>
          <a:p>
            <a:pPr>
              <a:spcBef>
                <a:spcPts val="0"/>
              </a:spcBef>
              <a:defRPr/>
            </a:pPr>
            <a:endParaRPr lang="en-US" altLang="ja-JP" sz="1900" dirty="0">
              <a:latin typeface="ヒラギノ丸ゴ Pro W4"/>
              <a:ea typeface="ヒラギノ丸ゴ Pro W4"/>
              <a:cs typeface="ヒラギノ丸ゴ Pro W4"/>
            </a:endParaRPr>
          </a:p>
          <a:p>
            <a:pPr>
              <a:spcBef>
                <a:spcPts val="0"/>
              </a:spcBef>
              <a:defRPr/>
            </a:pPr>
            <a:r>
              <a:rPr lang="en-US" altLang="ja-JP" sz="1900" dirty="0">
                <a:latin typeface="ヒラギノ丸ゴ Pro W4"/>
                <a:ea typeface="ヒラギノ丸ゴ Pro W4"/>
                <a:cs typeface="ヒラギノ丸ゴ Pro W4"/>
              </a:rPr>
              <a:t>10</a:t>
            </a:r>
            <a:r>
              <a:rPr lang="en-US" altLang="ja-JP" sz="1900" baseline="30000" dirty="0">
                <a:latin typeface="ヒラギノ丸ゴ Pro W4"/>
                <a:ea typeface="ヒラギノ丸ゴ Pro W4"/>
                <a:cs typeface="ヒラギノ丸ゴ Pro W4"/>
              </a:rPr>
              <a:t>6</a:t>
            </a:r>
            <a:r>
              <a:rPr lang="en-US" altLang="ja-JP" sz="1900" dirty="0">
                <a:latin typeface="ヒラギノ丸ゴ Pro W4"/>
                <a:ea typeface="ヒラギノ丸ゴ Pro W4"/>
                <a:cs typeface="ヒラギノ丸ゴ Pro W4"/>
              </a:rPr>
              <a:t>  </a:t>
            </a:r>
          </a:p>
          <a:p>
            <a:pPr>
              <a:spcBef>
                <a:spcPts val="0"/>
              </a:spcBef>
              <a:defRPr/>
            </a:pPr>
            <a:endParaRPr lang="en-US" altLang="ja-JP" sz="1900" dirty="0">
              <a:latin typeface="ヒラギノ丸ゴ Pro W4"/>
              <a:ea typeface="ヒラギノ丸ゴ Pro W4"/>
              <a:cs typeface="ヒラギノ丸ゴ Pro W4"/>
            </a:endParaRPr>
          </a:p>
          <a:p>
            <a:pPr>
              <a:spcBef>
                <a:spcPts val="0"/>
              </a:spcBef>
              <a:defRPr/>
            </a:pPr>
            <a:r>
              <a:rPr lang="en-US" altLang="ja-JP" sz="1900" dirty="0">
                <a:latin typeface="ヒラギノ丸ゴ Pro W4"/>
                <a:ea typeface="ヒラギノ丸ゴ Pro W4"/>
                <a:cs typeface="ヒラギノ丸ゴ Pro W4"/>
              </a:rPr>
              <a:t>10</a:t>
            </a:r>
            <a:r>
              <a:rPr lang="en-US" altLang="ja-JP" sz="1900" baseline="30000" dirty="0">
                <a:latin typeface="ヒラギノ丸ゴ Pro W4"/>
                <a:ea typeface="ヒラギノ丸ゴ Pro W4"/>
                <a:cs typeface="ヒラギノ丸ゴ Pro W4"/>
              </a:rPr>
              <a:t>3</a:t>
            </a:r>
            <a:endParaRPr lang="en-US" altLang="ja-JP" sz="1900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28" name="Text Box 162"/>
          <p:cNvSpPr txBox="1">
            <a:spLocks noChangeArrowheads="1"/>
          </p:cNvSpPr>
          <p:nvPr/>
        </p:nvSpPr>
        <p:spPr bwMode="auto">
          <a:xfrm rot="5400000" flipH="1">
            <a:off x="5856476" y="5483939"/>
            <a:ext cx="492443" cy="582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ja-JP" sz="2000" dirty="0">
                <a:latin typeface="ヒラギノ丸ゴ Pro W4"/>
                <a:ea typeface="ヒラギノ丸ゴ Pro W4"/>
                <a:cs typeface="ヒラギノ丸ゴ Pro W4"/>
              </a:rPr>
              <a:t>10</a:t>
            </a:r>
            <a:r>
              <a:rPr lang="en-US" altLang="ja-JP" sz="2000" baseline="30000" dirty="0">
                <a:latin typeface="ヒラギノ丸ゴ Pro W4"/>
                <a:ea typeface="ヒラギノ丸ゴ Pro W4"/>
                <a:cs typeface="ヒラギノ丸ゴ Pro W4"/>
              </a:rPr>
              <a:t>3</a:t>
            </a:r>
            <a:endParaRPr lang="en-US" altLang="ja-JP" sz="2000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29" name="Text Box 163"/>
          <p:cNvSpPr txBox="1">
            <a:spLocks noChangeArrowheads="1"/>
          </p:cNvSpPr>
          <p:nvPr/>
        </p:nvSpPr>
        <p:spPr bwMode="auto">
          <a:xfrm rot="5400000" flipH="1">
            <a:off x="5427426" y="5548896"/>
            <a:ext cx="492443" cy="444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ja-JP" sz="2000" dirty="0">
                <a:latin typeface="ヒラギノ丸ゴ Pro W4"/>
                <a:ea typeface="ヒラギノ丸ゴ Pro W4"/>
                <a:cs typeface="ヒラギノ丸ゴ Pro W4"/>
              </a:rPr>
              <a:t>1</a:t>
            </a:r>
          </a:p>
        </p:txBody>
      </p:sp>
      <p:sp>
        <p:nvSpPr>
          <p:cNvPr id="30" name="Rectangle 169"/>
          <p:cNvSpPr>
            <a:spLocks noChangeArrowheads="1"/>
          </p:cNvSpPr>
          <p:nvPr/>
        </p:nvSpPr>
        <p:spPr bwMode="auto">
          <a:xfrm rot="5400000" flipH="1">
            <a:off x="4632649" y="1385813"/>
            <a:ext cx="4584700" cy="38496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31" name="AutoShape 168"/>
          <p:cNvSpPr>
            <a:spLocks noChangeArrowheads="1"/>
          </p:cNvSpPr>
          <p:nvPr/>
        </p:nvSpPr>
        <p:spPr bwMode="auto">
          <a:xfrm rot="5400000" flipH="1">
            <a:off x="6264599" y="2381175"/>
            <a:ext cx="214312" cy="212725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ja-JP" altLang="en-US">
              <a:solidFill>
                <a:srgbClr val="0000FE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32" name="Text Box 162"/>
          <p:cNvSpPr txBox="1">
            <a:spLocks noChangeArrowheads="1"/>
          </p:cNvSpPr>
          <p:nvPr/>
        </p:nvSpPr>
        <p:spPr bwMode="auto">
          <a:xfrm rot="5400000" flipH="1">
            <a:off x="6469320" y="5459414"/>
            <a:ext cx="492443" cy="623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ja-JP" sz="2000" dirty="0">
                <a:latin typeface="ヒラギノ丸ゴ Pro W4"/>
                <a:ea typeface="ヒラギノ丸ゴ Pro W4"/>
                <a:cs typeface="ヒラギノ丸ゴ Pro W4"/>
              </a:rPr>
              <a:t>10</a:t>
            </a:r>
            <a:r>
              <a:rPr lang="en-US" altLang="ja-JP" sz="2000" baseline="30000" dirty="0">
                <a:latin typeface="ヒラギノ丸ゴ Pro W4"/>
                <a:ea typeface="ヒラギノ丸ゴ Pro W4"/>
                <a:cs typeface="ヒラギノ丸ゴ Pro W4"/>
              </a:rPr>
              <a:t>6</a:t>
            </a:r>
            <a:endParaRPr lang="en-US" altLang="ja-JP" sz="2000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33" name="Text Box 162"/>
          <p:cNvSpPr txBox="1">
            <a:spLocks noChangeArrowheads="1"/>
          </p:cNvSpPr>
          <p:nvPr/>
        </p:nvSpPr>
        <p:spPr bwMode="auto">
          <a:xfrm rot="5400000" flipH="1">
            <a:off x="7090193" y="5445091"/>
            <a:ext cx="492443" cy="646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ja-JP" sz="2000" dirty="0">
                <a:latin typeface="ヒラギノ丸ゴ Pro W4"/>
                <a:ea typeface="ヒラギノ丸ゴ Pro W4"/>
                <a:cs typeface="ヒラギノ丸ゴ Pro W4"/>
              </a:rPr>
              <a:t>10</a:t>
            </a:r>
            <a:r>
              <a:rPr lang="en-US" altLang="ja-JP" sz="2000" baseline="30000" dirty="0">
                <a:latin typeface="ヒラギノ丸ゴ Pro W4"/>
                <a:ea typeface="ヒラギノ丸ゴ Pro W4"/>
                <a:cs typeface="ヒラギノ丸ゴ Pro W4"/>
              </a:rPr>
              <a:t>9</a:t>
            </a:r>
            <a:endParaRPr lang="en-US" altLang="ja-JP" sz="2000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34" name="Text Box 162"/>
          <p:cNvSpPr txBox="1">
            <a:spLocks noChangeArrowheads="1"/>
          </p:cNvSpPr>
          <p:nvPr/>
        </p:nvSpPr>
        <p:spPr bwMode="auto">
          <a:xfrm rot="5400000" flipH="1">
            <a:off x="7637826" y="5417082"/>
            <a:ext cx="492443" cy="708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ja-JP" sz="2000" dirty="0">
                <a:latin typeface="ヒラギノ丸ゴ Pro W4"/>
                <a:ea typeface="ヒラギノ丸ゴ Pro W4"/>
                <a:cs typeface="ヒラギノ丸ゴ Pro W4"/>
              </a:rPr>
              <a:t>10</a:t>
            </a:r>
            <a:r>
              <a:rPr lang="en-US" altLang="ja-JP" sz="2000" baseline="30000" dirty="0">
                <a:latin typeface="ヒラギノ丸ゴ Pro W4"/>
                <a:ea typeface="ヒラギノ丸ゴ Pro W4"/>
                <a:cs typeface="ヒラギノ丸ゴ Pro W4"/>
              </a:rPr>
              <a:t>12</a:t>
            </a:r>
            <a:endParaRPr lang="en-US" altLang="ja-JP" sz="2000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35" name="Text Box 162"/>
          <p:cNvSpPr txBox="1">
            <a:spLocks noChangeArrowheads="1"/>
          </p:cNvSpPr>
          <p:nvPr/>
        </p:nvSpPr>
        <p:spPr bwMode="auto">
          <a:xfrm rot="5400000" flipH="1">
            <a:off x="8230394" y="5385964"/>
            <a:ext cx="492443" cy="764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ja-JP" sz="2000" dirty="0">
                <a:latin typeface="ヒラギノ丸ゴ Pro W4"/>
                <a:ea typeface="ヒラギノ丸ゴ Pro W4"/>
                <a:cs typeface="ヒラギノ丸ゴ Pro W4"/>
              </a:rPr>
              <a:t>10</a:t>
            </a:r>
            <a:r>
              <a:rPr lang="en-US" altLang="ja-JP" sz="2000" baseline="30000" dirty="0">
                <a:latin typeface="ヒラギノ丸ゴ Pro W4"/>
                <a:ea typeface="ヒラギノ丸ゴ Pro W4"/>
                <a:cs typeface="ヒラギノ丸ゴ Pro W4"/>
              </a:rPr>
              <a:t>15</a:t>
            </a:r>
            <a:endParaRPr lang="en-US" altLang="ja-JP" sz="2000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36" name="円/楕円 68"/>
          <p:cNvSpPr>
            <a:spLocks noChangeArrowheads="1"/>
          </p:cNvSpPr>
          <p:nvPr/>
        </p:nvSpPr>
        <p:spPr bwMode="auto">
          <a:xfrm rot="5400000" flipH="1">
            <a:off x="5379567" y="4379045"/>
            <a:ext cx="193675" cy="2540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lang="ja-JP" altLang="en-US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37" name="円/楕円 69"/>
          <p:cNvSpPr>
            <a:spLocks noChangeArrowheads="1"/>
          </p:cNvSpPr>
          <p:nvPr/>
        </p:nvSpPr>
        <p:spPr bwMode="auto">
          <a:xfrm rot="5400000" flipH="1">
            <a:off x="5523237" y="4946575"/>
            <a:ext cx="144462" cy="168275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lang="ja-JP" altLang="en-US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38" name="AutoShape 168"/>
          <p:cNvSpPr>
            <a:spLocks noChangeArrowheads="1"/>
          </p:cNvSpPr>
          <p:nvPr/>
        </p:nvSpPr>
        <p:spPr bwMode="auto">
          <a:xfrm rot="5400000" flipH="1">
            <a:off x="7373468" y="1683469"/>
            <a:ext cx="214312" cy="338137"/>
          </a:xfrm>
          <a:prstGeom prst="roundRect">
            <a:avLst>
              <a:gd name="adj" fmla="val 16667"/>
            </a:avLst>
          </a:prstGeom>
          <a:solidFill>
            <a:srgbClr val="2BFFA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ja-JP" altLang="en-US">
              <a:solidFill>
                <a:srgbClr val="0000FE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39" name="AutoShape 168"/>
          <p:cNvSpPr>
            <a:spLocks noChangeArrowheads="1"/>
          </p:cNvSpPr>
          <p:nvPr/>
        </p:nvSpPr>
        <p:spPr bwMode="auto">
          <a:xfrm rot="5400000" flipH="1">
            <a:off x="8064823" y="1242938"/>
            <a:ext cx="214313" cy="339725"/>
          </a:xfrm>
          <a:prstGeom prst="roundRect">
            <a:avLst>
              <a:gd name="adj" fmla="val 16667"/>
            </a:avLst>
          </a:prstGeom>
          <a:solidFill>
            <a:srgbClr val="009804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ja-JP" altLang="en-US">
              <a:solidFill>
                <a:srgbClr val="0000FE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grpSp>
        <p:nvGrpSpPr>
          <p:cNvPr id="40" name="図形グループ 85"/>
          <p:cNvGrpSpPr>
            <a:grpSpLocks/>
          </p:cNvGrpSpPr>
          <p:nvPr/>
        </p:nvGrpSpPr>
        <p:grpSpPr bwMode="auto">
          <a:xfrm rot="5400000" flipH="1">
            <a:off x="4702499" y="1268338"/>
            <a:ext cx="4025900" cy="3494087"/>
            <a:chOff x="2288119" y="2023532"/>
            <a:chExt cx="4282021" cy="3145031"/>
          </a:xfrm>
        </p:grpSpPr>
        <p:cxnSp>
          <p:nvCxnSpPr>
            <p:cNvPr id="41" name="直線コネクタ 65"/>
            <p:cNvCxnSpPr>
              <a:cxnSpLocks noChangeShapeType="1"/>
            </p:cNvCxnSpPr>
            <p:nvPr/>
          </p:nvCxnSpPr>
          <p:spPr bwMode="auto">
            <a:xfrm flipV="1">
              <a:off x="2716639" y="2214017"/>
              <a:ext cx="3341553" cy="2708997"/>
            </a:xfrm>
            <a:prstGeom prst="line">
              <a:avLst/>
            </a:prstGeom>
            <a:noFill/>
            <a:ln w="19050">
              <a:solidFill>
                <a:srgbClr val="FF6600"/>
              </a:solidFill>
              <a:round/>
              <a:headEnd/>
              <a:tailEnd/>
            </a:ln>
          </p:spPr>
        </p:cxnSp>
        <p:cxnSp>
          <p:nvCxnSpPr>
            <p:cNvPr id="42" name="直線コネクタ 66"/>
            <p:cNvCxnSpPr>
              <a:cxnSpLocks noChangeShapeType="1"/>
            </p:cNvCxnSpPr>
            <p:nvPr/>
          </p:nvCxnSpPr>
          <p:spPr bwMode="auto">
            <a:xfrm flipV="1">
              <a:off x="2895600" y="2396404"/>
              <a:ext cx="3341553" cy="2708997"/>
            </a:xfrm>
            <a:prstGeom prst="line">
              <a:avLst/>
            </a:prstGeom>
            <a:noFill/>
            <a:ln w="19050">
              <a:solidFill>
                <a:srgbClr val="FF6600"/>
              </a:solidFill>
              <a:round/>
              <a:headEnd/>
              <a:tailEnd/>
            </a:ln>
          </p:spPr>
        </p:cxnSp>
        <p:cxnSp>
          <p:nvCxnSpPr>
            <p:cNvPr id="43" name="直線コネクタ 71"/>
            <p:cNvCxnSpPr>
              <a:cxnSpLocks noChangeShapeType="1"/>
            </p:cNvCxnSpPr>
            <p:nvPr/>
          </p:nvCxnSpPr>
          <p:spPr bwMode="auto">
            <a:xfrm flipV="1">
              <a:off x="2410877" y="2023532"/>
              <a:ext cx="3496736" cy="2825745"/>
            </a:xfrm>
            <a:prstGeom prst="line">
              <a:avLst/>
            </a:prstGeom>
            <a:noFill/>
            <a:ln w="19050">
              <a:solidFill>
                <a:srgbClr val="FF6600"/>
              </a:solidFill>
              <a:round/>
              <a:headEnd/>
              <a:tailEnd/>
            </a:ln>
          </p:spPr>
        </p:cxnSp>
        <p:cxnSp>
          <p:nvCxnSpPr>
            <p:cNvPr id="44" name="直線コネクタ 72"/>
            <p:cNvCxnSpPr>
              <a:cxnSpLocks noChangeShapeType="1"/>
            </p:cNvCxnSpPr>
            <p:nvPr/>
          </p:nvCxnSpPr>
          <p:spPr bwMode="auto">
            <a:xfrm flipV="1">
              <a:off x="2288119" y="2595026"/>
              <a:ext cx="2514600" cy="2057400"/>
            </a:xfrm>
            <a:prstGeom prst="line">
              <a:avLst/>
            </a:prstGeom>
            <a:noFill/>
            <a:ln w="19050">
              <a:solidFill>
                <a:srgbClr val="FF6600"/>
              </a:solidFill>
              <a:round/>
              <a:headEnd/>
              <a:tailEnd/>
            </a:ln>
          </p:spPr>
        </p:cxnSp>
        <p:cxnSp>
          <p:nvCxnSpPr>
            <p:cNvPr id="45" name="直線コネクタ 83"/>
            <p:cNvCxnSpPr>
              <a:cxnSpLocks noChangeShapeType="1"/>
            </p:cNvCxnSpPr>
            <p:nvPr/>
          </p:nvCxnSpPr>
          <p:spPr bwMode="auto">
            <a:xfrm flipV="1">
              <a:off x="3228587" y="2459566"/>
              <a:ext cx="3341553" cy="2708997"/>
            </a:xfrm>
            <a:prstGeom prst="line">
              <a:avLst/>
            </a:prstGeom>
            <a:noFill/>
            <a:ln w="19050">
              <a:solidFill>
                <a:srgbClr val="FF6600"/>
              </a:solidFill>
              <a:round/>
              <a:headEnd/>
              <a:tailEnd/>
            </a:ln>
          </p:spPr>
        </p:cxnSp>
      </p:grpSp>
      <p:cxnSp>
        <p:nvCxnSpPr>
          <p:cNvPr id="46" name="直線コネクタ 87"/>
          <p:cNvCxnSpPr>
            <a:cxnSpLocks noChangeShapeType="1"/>
          </p:cNvCxnSpPr>
          <p:nvPr/>
        </p:nvCxnSpPr>
        <p:spPr bwMode="auto">
          <a:xfrm rot="10800000" flipV="1">
            <a:off x="7144867" y="1127844"/>
            <a:ext cx="1676400" cy="677863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/>
          </a:ln>
        </p:spPr>
      </p:cxnSp>
      <p:cxnSp>
        <p:nvCxnSpPr>
          <p:cNvPr id="47" name="直線コネクタ 89"/>
          <p:cNvCxnSpPr>
            <a:cxnSpLocks noChangeShapeType="1"/>
          </p:cNvCxnSpPr>
          <p:nvPr/>
        </p:nvCxnSpPr>
        <p:spPr bwMode="auto">
          <a:xfrm rot="10800000" flipV="1">
            <a:off x="7195667" y="1331044"/>
            <a:ext cx="1663700" cy="66040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/>
          </a:ln>
        </p:spPr>
      </p:cxnSp>
      <p:sp>
        <p:nvSpPr>
          <p:cNvPr id="48" name="角丸四角形 90"/>
          <p:cNvSpPr>
            <a:spLocks noChangeArrowheads="1"/>
          </p:cNvSpPr>
          <p:nvPr/>
        </p:nvSpPr>
        <p:spPr bwMode="auto">
          <a:xfrm rot="7911307" flipH="1">
            <a:off x="5472436" y="4022651"/>
            <a:ext cx="2006600" cy="106362"/>
          </a:xfrm>
          <a:prstGeom prst="roundRect">
            <a:avLst>
              <a:gd name="adj" fmla="val 16667"/>
            </a:avLst>
          </a:prstGeom>
          <a:solidFill>
            <a:srgbClr val="FB9FF5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ja-JP" altLang="en-US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49" name="テキスト ボックス 91"/>
          <p:cNvSpPr txBox="1">
            <a:spLocks noChangeArrowheads="1"/>
          </p:cNvSpPr>
          <p:nvPr/>
        </p:nvSpPr>
        <p:spPr bwMode="auto">
          <a:xfrm rot="18754285" flipH="1">
            <a:off x="6013773" y="2435151"/>
            <a:ext cx="13096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ja-JP" sz="200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10</a:t>
            </a:r>
            <a:r>
              <a:rPr lang="en-US" altLang="ja-JP" sz="2000" baseline="3000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6</a:t>
            </a:r>
            <a:r>
              <a:rPr lang="en-US" altLang="ja-JP" sz="200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 K</a:t>
            </a:r>
            <a:endParaRPr lang="ja-JP" altLang="en-US" sz="2000">
              <a:solidFill>
                <a:srgbClr val="FF0000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50" name="テキスト ボックス 92"/>
          <p:cNvSpPr txBox="1">
            <a:spLocks noChangeArrowheads="1"/>
          </p:cNvSpPr>
          <p:nvPr/>
        </p:nvSpPr>
        <p:spPr bwMode="auto">
          <a:xfrm rot="18648502" flipH="1">
            <a:off x="5604198" y="2654226"/>
            <a:ext cx="8588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ja-JP" sz="2000" dirty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10</a:t>
            </a:r>
            <a:r>
              <a:rPr lang="en-US" altLang="ja-JP" sz="2000" baseline="30000" dirty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4 </a:t>
            </a:r>
            <a:r>
              <a:rPr lang="en-US" altLang="ja-JP" sz="2000" dirty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K</a:t>
            </a:r>
            <a:endParaRPr lang="ja-JP" altLang="en-US" sz="2000" dirty="0">
              <a:solidFill>
                <a:srgbClr val="FF0000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51" name="テキスト ボックス 93"/>
          <p:cNvSpPr txBox="1">
            <a:spLocks noChangeArrowheads="1"/>
          </p:cNvSpPr>
          <p:nvPr/>
        </p:nvSpPr>
        <p:spPr bwMode="auto">
          <a:xfrm rot="18921189" flipH="1">
            <a:off x="7174259" y="2160496"/>
            <a:ext cx="1000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ja-JP" sz="2000" dirty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10</a:t>
            </a:r>
            <a:r>
              <a:rPr lang="en-US" altLang="ja-JP" sz="2000" baseline="30000" dirty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10</a:t>
            </a:r>
            <a:r>
              <a:rPr lang="en-US" altLang="ja-JP" sz="2000" dirty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K</a:t>
            </a:r>
            <a:endParaRPr lang="ja-JP" altLang="en-US" sz="2000" dirty="0">
              <a:solidFill>
                <a:srgbClr val="FF0000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52" name="テキスト ボックス 94"/>
          <p:cNvSpPr txBox="1">
            <a:spLocks noChangeArrowheads="1"/>
          </p:cNvSpPr>
          <p:nvPr/>
        </p:nvSpPr>
        <p:spPr bwMode="auto">
          <a:xfrm rot="18883343" flipH="1">
            <a:off x="7271867" y="2674070"/>
            <a:ext cx="1108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ja-JP" sz="200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10</a:t>
            </a:r>
            <a:r>
              <a:rPr lang="en-US" altLang="ja-JP" sz="2000" baseline="3000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12</a:t>
            </a:r>
            <a:r>
              <a:rPr lang="en-US" altLang="ja-JP" sz="200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 K</a:t>
            </a:r>
            <a:endParaRPr lang="ja-JP" altLang="en-US" sz="2000">
              <a:solidFill>
                <a:srgbClr val="FF0000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53" name="テキスト ボックス 95"/>
          <p:cNvSpPr txBox="1">
            <a:spLocks noChangeArrowheads="1"/>
          </p:cNvSpPr>
          <p:nvPr/>
        </p:nvSpPr>
        <p:spPr bwMode="auto">
          <a:xfrm rot="18630221" flipH="1">
            <a:off x="6594798" y="2328788"/>
            <a:ext cx="10048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ja-JP" sz="200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10</a:t>
            </a:r>
            <a:r>
              <a:rPr lang="en-US" altLang="ja-JP" sz="2000" baseline="3000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8</a:t>
            </a:r>
            <a:r>
              <a:rPr lang="en-US" altLang="ja-JP" sz="200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 K</a:t>
            </a:r>
            <a:endParaRPr lang="ja-JP" altLang="en-US" sz="2000">
              <a:solidFill>
                <a:srgbClr val="FF0000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54" name="テキスト ボックス 97"/>
          <p:cNvSpPr txBox="1">
            <a:spLocks noChangeArrowheads="1"/>
          </p:cNvSpPr>
          <p:nvPr/>
        </p:nvSpPr>
        <p:spPr bwMode="auto">
          <a:xfrm rot="20225690" flipH="1">
            <a:off x="6940080" y="1182097"/>
            <a:ext cx="1270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ja-JP">
                <a:solidFill>
                  <a:srgbClr val="3366FF"/>
                </a:solidFill>
                <a:latin typeface="ヒラギノ丸ゴ Pro W4"/>
                <a:ea typeface="ヒラギノ丸ゴ Pro W4"/>
                <a:cs typeface="ヒラギノ丸ゴ Pro W4"/>
              </a:rPr>
              <a:t>10</a:t>
            </a:r>
            <a:r>
              <a:rPr lang="en-US" altLang="ja-JP" baseline="30000">
                <a:solidFill>
                  <a:srgbClr val="3366FF"/>
                </a:solidFill>
                <a:latin typeface="ヒラギノ丸ゴ Pro W4"/>
                <a:ea typeface="ヒラギノ丸ゴ Pro W4"/>
                <a:cs typeface="ヒラギノ丸ゴ Pro W4"/>
              </a:rPr>
              <a:t>3</a:t>
            </a:r>
            <a:r>
              <a:rPr lang="en-US" altLang="ja-JP">
                <a:solidFill>
                  <a:srgbClr val="3366FF"/>
                </a:solidFill>
                <a:latin typeface="ヒラギノ丸ゴ Pro W4"/>
                <a:ea typeface="ヒラギノ丸ゴ Pro W4"/>
                <a:cs typeface="ヒラギノ丸ゴ Pro W4"/>
              </a:rPr>
              <a:t>ρ</a:t>
            </a:r>
            <a:r>
              <a:rPr lang="en-US" altLang="ja-JP" baseline="-25000">
                <a:solidFill>
                  <a:srgbClr val="3366FF"/>
                </a:solidFill>
                <a:latin typeface="ヒラギノ丸ゴ Pro W4"/>
                <a:ea typeface="ヒラギノ丸ゴ Pro W4"/>
                <a:cs typeface="ヒラギノ丸ゴ Pro W4"/>
              </a:rPr>
              <a:t>0</a:t>
            </a:r>
            <a:endParaRPr lang="ja-JP" altLang="en-US" baseline="-25000">
              <a:solidFill>
                <a:srgbClr val="3366FF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55" name="テキスト ボックス 99"/>
          <p:cNvSpPr txBox="1">
            <a:spLocks noChangeArrowheads="1"/>
          </p:cNvSpPr>
          <p:nvPr/>
        </p:nvSpPr>
        <p:spPr bwMode="auto">
          <a:xfrm rot="20315263" flipH="1">
            <a:off x="7984655" y="1537697"/>
            <a:ext cx="1270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ja-JP">
                <a:solidFill>
                  <a:srgbClr val="3366FF"/>
                </a:solidFill>
                <a:latin typeface="ヒラギノ丸ゴ Pro W4"/>
                <a:ea typeface="ヒラギノ丸ゴ Pro W4"/>
                <a:cs typeface="ヒラギノ丸ゴ Pro W4"/>
              </a:rPr>
              <a:t>10</a:t>
            </a:r>
            <a:r>
              <a:rPr lang="en-US" altLang="ja-JP" baseline="30000">
                <a:solidFill>
                  <a:srgbClr val="3366FF"/>
                </a:solidFill>
                <a:latin typeface="ヒラギノ丸ゴ Pro W4"/>
                <a:ea typeface="ヒラギノ丸ゴ Pro W4"/>
                <a:cs typeface="ヒラギノ丸ゴ Pro W4"/>
              </a:rPr>
              <a:t>6</a:t>
            </a:r>
            <a:r>
              <a:rPr lang="en-US" altLang="ja-JP">
                <a:solidFill>
                  <a:srgbClr val="3366FF"/>
                </a:solidFill>
                <a:latin typeface="ヒラギノ丸ゴ Pro W4"/>
                <a:ea typeface="ヒラギノ丸ゴ Pro W4"/>
                <a:cs typeface="ヒラギノ丸ゴ Pro W4"/>
              </a:rPr>
              <a:t>ρ</a:t>
            </a:r>
            <a:r>
              <a:rPr lang="en-US" altLang="ja-JP" baseline="-25000">
                <a:solidFill>
                  <a:srgbClr val="3366FF"/>
                </a:solidFill>
                <a:latin typeface="ヒラギノ丸ゴ Pro W4"/>
                <a:ea typeface="ヒラギノ丸ゴ Pro W4"/>
                <a:cs typeface="ヒラギノ丸ゴ Pro W4"/>
              </a:rPr>
              <a:t>0</a:t>
            </a:r>
            <a:endParaRPr lang="ja-JP" altLang="en-US" baseline="-25000">
              <a:solidFill>
                <a:srgbClr val="3366FF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56" name="テキスト ボックス 101"/>
          <p:cNvSpPr txBox="1">
            <a:spLocks noChangeArrowheads="1"/>
          </p:cNvSpPr>
          <p:nvPr/>
        </p:nvSpPr>
        <p:spPr bwMode="auto">
          <a:xfrm flipH="1">
            <a:off x="5370042" y="3456684"/>
            <a:ext cx="7159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ja-JP" altLang="en-US" sz="2400" dirty="0" smtClean="0">
                <a:solidFill>
                  <a:srgbClr val="008000"/>
                </a:solidFill>
                <a:latin typeface="ヒラギノ丸ゴ Pro W4"/>
                <a:ea typeface="ヒラギノ丸ゴ Pro W4"/>
                <a:cs typeface="ヒラギノ丸ゴ Pro W4"/>
              </a:rPr>
              <a:t>星</a:t>
            </a:r>
            <a:endParaRPr lang="ja-JP" altLang="en-US" sz="2400" dirty="0">
              <a:solidFill>
                <a:srgbClr val="008000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57" name="テキスト ボックス 102"/>
          <p:cNvSpPr txBox="1">
            <a:spLocks noChangeArrowheads="1"/>
          </p:cNvSpPr>
          <p:nvPr/>
        </p:nvSpPr>
        <p:spPr bwMode="auto">
          <a:xfrm flipH="1">
            <a:off x="4457913" y="4514678"/>
            <a:ext cx="16203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ja-JP" altLang="en-US" sz="2400" dirty="0" smtClean="0">
                <a:solidFill>
                  <a:srgbClr val="008000"/>
                </a:solidFill>
                <a:latin typeface="ヒラギノ丸ゴ Pro W4"/>
                <a:ea typeface="ヒラギノ丸ゴ Pro W4"/>
                <a:cs typeface="ヒラギノ丸ゴ Pro W4"/>
              </a:rPr>
              <a:t>白色矮星</a:t>
            </a:r>
            <a:endParaRPr lang="ja-JP" altLang="en-US" sz="2400" dirty="0">
              <a:solidFill>
                <a:srgbClr val="008000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58" name="テキスト ボックス 103"/>
          <p:cNvSpPr txBox="1">
            <a:spLocks noChangeArrowheads="1"/>
          </p:cNvSpPr>
          <p:nvPr/>
        </p:nvSpPr>
        <p:spPr bwMode="auto">
          <a:xfrm flipH="1">
            <a:off x="5215019" y="5036258"/>
            <a:ext cx="14845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ja-JP" altLang="en-US" sz="2400" dirty="0" smtClean="0">
                <a:solidFill>
                  <a:srgbClr val="008000"/>
                </a:solidFill>
                <a:latin typeface="ヒラギノ丸ゴ Pro W4"/>
                <a:ea typeface="ヒラギノ丸ゴ Pro W4"/>
                <a:cs typeface="ヒラギノ丸ゴ Pro W4"/>
              </a:rPr>
              <a:t>中性子星</a:t>
            </a:r>
            <a:endParaRPr lang="ja-JP" altLang="en-US" sz="2400" dirty="0">
              <a:solidFill>
                <a:srgbClr val="008000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59" name="テキスト ボックス 104"/>
          <p:cNvSpPr txBox="1">
            <a:spLocks noChangeArrowheads="1"/>
          </p:cNvSpPr>
          <p:nvPr/>
        </p:nvSpPr>
        <p:spPr bwMode="auto">
          <a:xfrm rot="18559972" flipH="1">
            <a:off x="5631186" y="3629826"/>
            <a:ext cx="257968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ja-JP" sz="2200" dirty="0" smtClean="0">
                <a:latin typeface="ヒラギノ丸ゴ Pro W4"/>
                <a:ea typeface="ヒラギノ丸ゴ Pro W4"/>
                <a:cs typeface="ヒラギノ丸ゴ Pro W4"/>
              </a:rPr>
              <a:t>black holes</a:t>
            </a:r>
            <a:endParaRPr lang="ja-JP" altLang="en-US" sz="2200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60" name="テキスト ボックス 106"/>
          <p:cNvSpPr txBox="1">
            <a:spLocks noChangeArrowheads="1"/>
          </p:cNvSpPr>
          <p:nvPr/>
        </p:nvSpPr>
        <p:spPr bwMode="auto">
          <a:xfrm flipH="1">
            <a:off x="6465654" y="1441798"/>
            <a:ext cx="10643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ja-JP" altLang="en-US" sz="2400" dirty="0" smtClean="0">
                <a:solidFill>
                  <a:srgbClr val="008000"/>
                </a:solidFill>
                <a:latin typeface="ヒラギノ丸ゴ Pro W4"/>
                <a:ea typeface="ヒラギノ丸ゴ Pro W4"/>
                <a:cs typeface="ヒラギノ丸ゴ Pro W4"/>
              </a:rPr>
              <a:t>銀河</a:t>
            </a:r>
            <a:r>
              <a:rPr lang="en-US" altLang="ja-JP" sz="2400" dirty="0" smtClean="0">
                <a:solidFill>
                  <a:srgbClr val="008000"/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endParaRPr lang="ja-JP" altLang="en-US" sz="2400" dirty="0">
              <a:solidFill>
                <a:srgbClr val="008000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61" name="テキスト ボックス 107"/>
          <p:cNvSpPr txBox="1">
            <a:spLocks noChangeArrowheads="1"/>
          </p:cNvSpPr>
          <p:nvPr/>
        </p:nvSpPr>
        <p:spPr bwMode="auto">
          <a:xfrm flipH="1">
            <a:off x="7925917" y="950044"/>
            <a:ext cx="1162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ja-JP" altLang="en-US" sz="2400" dirty="0" smtClean="0">
                <a:solidFill>
                  <a:srgbClr val="008000"/>
                </a:solidFill>
                <a:latin typeface="ヒラギノ丸ゴ Pro W4"/>
                <a:ea typeface="ヒラギノ丸ゴ Pro W4"/>
                <a:cs typeface="ヒラギノ丸ゴ Pro W4"/>
              </a:rPr>
              <a:t>銀河団</a:t>
            </a:r>
            <a:endParaRPr lang="ja-JP" altLang="en-US" sz="2400" dirty="0">
              <a:solidFill>
                <a:srgbClr val="008000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62" name="円/楕円 113"/>
          <p:cNvSpPr>
            <a:spLocks noChangeArrowheads="1"/>
          </p:cNvSpPr>
          <p:nvPr/>
        </p:nvSpPr>
        <p:spPr bwMode="auto">
          <a:xfrm rot="3719475" flipH="1">
            <a:off x="5525617" y="3785319"/>
            <a:ext cx="203200" cy="381000"/>
          </a:xfrm>
          <a:prstGeom prst="ellipse">
            <a:avLst/>
          </a:prstGeom>
          <a:solidFill>
            <a:srgbClr val="F7FFBD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lang="ja-JP" altLang="en-US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63" name="円/楕円 62"/>
          <p:cNvSpPr/>
          <p:nvPr/>
        </p:nvSpPr>
        <p:spPr>
          <a:xfrm rot="5400000" flipH="1">
            <a:off x="4939036" y="4081388"/>
            <a:ext cx="142875" cy="169863"/>
          </a:xfrm>
          <a:prstGeom prst="ellipse">
            <a:avLst/>
          </a:prstGeom>
          <a:solidFill>
            <a:srgbClr val="69FF38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64" name="テキスト ボックス 101"/>
          <p:cNvSpPr txBox="1">
            <a:spLocks noChangeArrowheads="1"/>
          </p:cNvSpPr>
          <p:nvPr/>
        </p:nvSpPr>
        <p:spPr bwMode="auto">
          <a:xfrm flipH="1">
            <a:off x="4264221" y="3923273"/>
            <a:ext cx="121602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ja-JP" altLang="en-US" sz="2400" dirty="0" smtClean="0">
                <a:solidFill>
                  <a:srgbClr val="008000"/>
                </a:solidFill>
                <a:latin typeface="ヒラギノ丸ゴ Pro W4"/>
                <a:ea typeface="ヒラギノ丸ゴ Pro W4"/>
                <a:cs typeface="ヒラギノ丸ゴ Pro W4"/>
              </a:rPr>
              <a:t>木星</a:t>
            </a:r>
            <a:endParaRPr lang="ja-JP" altLang="en-US" sz="2400" dirty="0">
              <a:solidFill>
                <a:srgbClr val="008000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65" name="Text Box 162"/>
          <p:cNvSpPr txBox="1">
            <a:spLocks noChangeArrowheads="1"/>
          </p:cNvSpPr>
          <p:nvPr/>
        </p:nvSpPr>
        <p:spPr bwMode="auto">
          <a:xfrm rot="5400000" flipH="1">
            <a:off x="4782819" y="5479057"/>
            <a:ext cx="492443" cy="64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ja-JP" sz="2000" dirty="0">
                <a:latin typeface="ヒラギノ丸ゴ Pro W4"/>
                <a:ea typeface="ヒラギノ丸ゴ Pro W4"/>
                <a:cs typeface="ヒラギノ丸ゴ Pro W4"/>
              </a:rPr>
              <a:t>10</a:t>
            </a:r>
            <a:r>
              <a:rPr lang="en-US" altLang="ja-JP" sz="2000" baseline="30000" dirty="0">
                <a:latin typeface="ヒラギノ丸ゴ Pro W4"/>
                <a:ea typeface="ヒラギノ丸ゴ Pro W4"/>
                <a:cs typeface="ヒラギノ丸ゴ Pro W4"/>
              </a:rPr>
              <a:t>-3</a:t>
            </a:r>
            <a:endParaRPr lang="en-US" altLang="ja-JP" sz="2000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66" name="テキスト ボックス 86"/>
          <p:cNvSpPr txBox="1">
            <a:spLocks noChangeArrowheads="1"/>
          </p:cNvSpPr>
          <p:nvPr/>
        </p:nvSpPr>
        <p:spPr bwMode="auto">
          <a:xfrm rot="18964640">
            <a:off x="7908494" y="3667266"/>
            <a:ext cx="11122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ja-JP" altLang="en-US" sz="24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深い</a:t>
            </a:r>
            <a:endParaRPr lang="ja-JP" altLang="en-US" sz="2400" dirty="0">
              <a:solidFill>
                <a:srgbClr val="FF0000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67" name="テキスト ボックス 96"/>
          <p:cNvSpPr txBox="1">
            <a:spLocks noChangeArrowheads="1"/>
          </p:cNvSpPr>
          <p:nvPr/>
        </p:nvSpPr>
        <p:spPr bwMode="auto">
          <a:xfrm>
            <a:off x="4995803" y="624622"/>
            <a:ext cx="3895674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>
              <a:lnSpc>
                <a:spcPct val="85000"/>
              </a:lnSpc>
            </a:pPr>
            <a:r>
              <a:rPr lang="ja-JP" altLang="en-US" sz="2400" dirty="0" smtClean="0">
                <a:solidFill>
                  <a:srgbClr val="8D06AC"/>
                </a:solidFill>
                <a:latin typeface="ヒラギノ丸ゴ Pro W4"/>
                <a:ea typeface="ヒラギノ丸ゴ Pro W4"/>
                <a:cs typeface="ヒラギノ丸ゴ Pro W4"/>
              </a:rPr>
              <a:t>自己重力系のビリアル温度</a:t>
            </a:r>
            <a:endParaRPr lang="ja-JP" altLang="en-US" sz="2400" dirty="0">
              <a:solidFill>
                <a:srgbClr val="8D06AC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cxnSp>
        <p:nvCxnSpPr>
          <p:cNvPr id="68" name="直線矢印コネクタ 67"/>
          <p:cNvCxnSpPr/>
          <p:nvPr/>
        </p:nvCxnSpPr>
        <p:spPr>
          <a:xfrm rot="16200000" flipH="1">
            <a:off x="5701907" y="1459620"/>
            <a:ext cx="2438400" cy="2438400"/>
          </a:xfrm>
          <a:prstGeom prst="straightConnector1">
            <a:avLst/>
          </a:prstGeom>
          <a:ln w="76200" cap="flat" cmpd="sng" algn="ctr">
            <a:solidFill>
              <a:srgbClr val="F5B5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テキスト ボックス 105"/>
          <p:cNvSpPr txBox="1">
            <a:spLocks noChangeArrowheads="1"/>
          </p:cNvSpPr>
          <p:nvPr/>
        </p:nvSpPr>
        <p:spPr bwMode="auto">
          <a:xfrm flipH="1">
            <a:off x="5355755" y="1967632"/>
            <a:ext cx="137001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ja-JP" altLang="en-US" sz="2200" dirty="0" smtClean="0">
                <a:solidFill>
                  <a:srgbClr val="008000"/>
                </a:solidFill>
                <a:latin typeface="ヒラギノ丸ゴ Pro W4"/>
                <a:ea typeface="ヒラギノ丸ゴ Pro W4"/>
                <a:cs typeface="ヒラギノ丸ゴ Pro W4"/>
              </a:rPr>
              <a:t>球状星団</a:t>
            </a:r>
            <a:endParaRPr lang="ja-JP" altLang="en-US" sz="2200" dirty="0">
              <a:solidFill>
                <a:srgbClr val="008000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70" name="テキスト ボックス 59"/>
          <p:cNvSpPr txBox="1">
            <a:spLocks noChangeArrowheads="1"/>
          </p:cNvSpPr>
          <p:nvPr/>
        </p:nvSpPr>
        <p:spPr bwMode="auto">
          <a:xfrm>
            <a:off x="150041" y="1066001"/>
            <a:ext cx="4172675" cy="4924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76225" indent="-276225">
              <a:spcBef>
                <a:spcPts val="1200"/>
              </a:spcBef>
              <a:buFontTx/>
              <a:buAutoNum type="arabicParenBoth"/>
            </a:pPr>
            <a:r>
              <a:rPr lang="en-US" altLang="ja-JP" sz="22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ja-JP" altLang="en-US" sz="22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Ｘ線光子の</a:t>
            </a:r>
            <a:r>
              <a:rPr lang="en-US" altLang="ja-JP" sz="2200" i="1" dirty="0" err="1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h</a:t>
            </a:r>
            <a:r>
              <a:rPr lang="en-US" altLang="ja-JP" sz="2200" dirty="0" err="1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ν</a:t>
            </a:r>
            <a:r>
              <a:rPr lang="en-US" altLang="ja-JP" sz="22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~</a:t>
            </a:r>
            <a:r>
              <a:rPr lang="ja-JP" altLang="en-US" sz="22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自己重力系のビリアル温度</a:t>
            </a:r>
            <a:endParaRPr lang="en-US" altLang="ja-JP" sz="2200" dirty="0" smtClean="0">
              <a:solidFill>
                <a:srgbClr val="0000FF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marL="276225" indent="-276225">
              <a:spcBef>
                <a:spcPts val="1200"/>
              </a:spcBef>
              <a:buFontTx/>
              <a:buAutoNum type="arabicParenBoth"/>
            </a:pPr>
            <a:r>
              <a:rPr lang="ja-JP" altLang="en-US" sz="2200" dirty="0" smtClean="0">
                <a:solidFill>
                  <a:srgbClr val="800000"/>
                </a:solidFill>
                <a:latin typeface="ヒラギノ丸ゴ Pro W4"/>
                <a:ea typeface="ヒラギノ丸ゴ Pro W4"/>
                <a:cs typeface="ヒラギノ丸ゴ Pro W4"/>
              </a:rPr>
              <a:t>宇宙で最も卓越する既知</a:t>
            </a:r>
            <a:r>
              <a:rPr lang="en-US" altLang="ja-JP" sz="2200" dirty="0" smtClean="0">
                <a:solidFill>
                  <a:srgbClr val="800000"/>
                </a:solidFill>
                <a:latin typeface="ヒラギノ丸ゴ Pro W4"/>
                <a:ea typeface="ヒラギノ丸ゴ Pro W4"/>
                <a:cs typeface="ヒラギノ丸ゴ Pro W4"/>
              </a:rPr>
              <a:t/>
            </a:r>
            <a:br>
              <a:rPr lang="en-US" altLang="ja-JP" sz="2200" dirty="0" smtClean="0">
                <a:solidFill>
                  <a:srgbClr val="800000"/>
                </a:solidFill>
                <a:latin typeface="ヒラギノ丸ゴ Pro W4"/>
                <a:ea typeface="ヒラギノ丸ゴ Pro W4"/>
                <a:cs typeface="ヒラギノ丸ゴ Pro W4"/>
              </a:rPr>
            </a:br>
            <a:r>
              <a:rPr lang="ja-JP" altLang="en-US" sz="2200" dirty="0" smtClean="0">
                <a:solidFill>
                  <a:srgbClr val="800000"/>
                </a:solidFill>
                <a:latin typeface="ヒラギノ丸ゴ Pro W4"/>
                <a:ea typeface="ヒラギノ丸ゴ Pro W4"/>
                <a:cs typeface="ヒラギノ丸ゴ Pro W4"/>
              </a:rPr>
              <a:t>のバリオン成分は、Ｘ線</a:t>
            </a:r>
            <a:r>
              <a:rPr lang="en-US" altLang="ja-JP" sz="2200" dirty="0" smtClean="0">
                <a:solidFill>
                  <a:srgbClr val="800000"/>
                </a:solidFill>
                <a:latin typeface="ヒラギノ丸ゴ Pro W4"/>
                <a:ea typeface="ヒラギノ丸ゴ Pro W4"/>
                <a:cs typeface="ヒラギノ丸ゴ Pro W4"/>
              </a:rPr>
              <a:t/>
            </a:r>
            <a:br>
              <a:rPr lang="en-US" altLang="ja-JP" sz="2200" dirty="0" smtClean="0">
                <a:solidFill>
                  <a:srgbClr val="800000"/>
                </a:solidFill>
                <a:latin typeface="ヒラギノ丸ゴ Pro W4"/>
                <a:ea typeface="ヒラギノ丸ゴ Pro W4"/>
                <a:cs typeface="ヒラギノ丸ゴ Pro W4"/>
              </a:rPr>
            </a:br>
            <a:r>
              <a:rPr lang="ja-JP" altLang="en-US" sz="2200" dirty="0" smtClean="0">
                <a:solidFill>
                  <a:srgbClr val="800000"/>
                </a:solidFill>
                <a:latin typeface="ヒラギノ丸ゴ Pro W4"/>
                <a:ea typeface="ヒラギノ丸ゴ Pro W4"/>
                <a:cs typeface="ヒラギノ丸ゴ Pro W4"/>
              </a:rPr>
              <a:t>でのみ検出可能</a:t>
            </a:r>
            <a:endParaRPr lang="en-US" altLang="ja-JP" sz="2200" dirty="0" smtClean="0">
              <a:solidFill>
                <a:srgbClr val="800000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marL="276225" indent="-276225">
              <a:spcBef>
                <a:spcPts val="1200"/>
              </a:spcBef>
              <a:buFontTx/>
              <a:buAutoNum type="arabicParenBoth"/>
            </a:pPr>
            <a:r>
              <a:rPr lang="en-US" altLang="ja-JP" sz="22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ja-JP" altLang="en-US" sz="22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化合状態によらない元素</a:t>
            </a:r>
            <a:r>
              <a:rPr lang="en-US" altLang="ja-JP" sz="22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/>
            </a:r>
            <a:br>
              <a:rPr lang="en-US" altLang="ja-JP" sz="22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</a:br>
            <a:r>
              <a:rPr lang="ja-JP" altLang="en-US" sz="22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組成分析が可能</a:t>
            </a:r>
            <a:endParaRPr lang="en-US" altLang="ja-JP" sz="2200" dirty="0" smtClean="0">
              <a:solidFill>
                <a:srgbClr val="0000FF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marL="276225" indent="-276225">
              <a:spcBef>
                <a:spcPts val="1200"/>
              </a:spcBef>
              <a:buFontTx/>
              <a:buAutoNum type="arabicParenBoth"/>
            </a:pPr>
            <a:r>
              <a:rPr lang="en-US" altLang="ja-JP" sz="2200" dirty="0" smtClean="0">
                <a:solidFill>
                  <a:srgbClr val="800000"/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ja-JP" altLang="en-US" sz="2200" dirty="0" smtClean="0">
                <a:solidFill>
                  <a:srgbClr val="800000"/>
                </a:solidFill>
                <a:latin typeface="ヒラギノ丸ゴ Pro W4"/>
                <a:ea typeface="ヒラギノ丸ゴ Pro W4"/>
                <a:cs typeface="ヒラギノ丸ゴ Pro W4"/>
              </a:rPr>
              <a:t>Ｘ線では超高エネルギー</a:t>
            </a:r>
            <a:r>
              <a:rPr lang="en-US" altLang="ja-JP" sz="2200" dirty="0" smtClean="0">
                <a:solidFill>
                  <a:srgbClr val="800000"/>
                </a:solidFill>
                <a:latin typeface="ヒラギノ丸ゴ Pro W4"/>
                <a:ea typeface="ヒラギノ丸ゴ Pro W4"/>
                <a:cs typeface="ヒラギノ丸ゴ Pro W4"/>
              </a:rPr>
              <a:t/>
            </a:r>
            <a:br>
              <a:rPr lang="en-US" altLang="ja-JP" sz="2200" dirty="0" smtClean="0">
                <a:solidFill>
                  <a:srgbClr val="800000"/>
                </a:solidFill>
                <a:latin typeface="ヒラギノ丸ゴ Pro W4"/>
                <a:ea typeface="ヒラギノ丸ゴ Pro W4"/>
                <a:cs typeface="ヒラギノ丸ゴ Pro W4"/>
              </a:rPr>
            </a:br>
            <a:r>
              <a:rPr lang="ja-JP" altLang="en-US" sz="2200" dirty="0" smtClean="0">
                <a:solidFill>
                  <a:srgbClr val="800000"/>
                </a:solidFill>
                <a:latin typeface="ヒラギノ丸ゴ Pro W4"/>
                <a:ea typeface="ヒラギノ丸ゴ Pro W4"/>
                <a:cs typeface="ヒラギノ丸ゴ Pro W4"/>
              </a:rPr>
              <a:t>の電子まで検知可能で、</a:t>
            </a:r>
            <a:r>
              <a:rPr lang="en-US" altLang="ja-JP" sz="2200" dirty="0" smtClean="0">
                <a:solidFill>
                  <a:srgbClr val="800000"/>
                </a:solidFill>
                <a:latin typeface="ヒラギノ丸ゴ Pro W4"/>
                <a:ea typeface="ヒラギノ丸ゴ Pro W4"/>
                <a:cs typeface="ヒラギノ丸ゴ Pro W4"/>
              </a:rPr>
              <a:t/>
            </a:r>
            <a:br>
              <a:rPr lang="en-US" altLang="ja-JP" sz="2200" dirty="0" smtClean="0">
                <a:solidFill>
                  <a:srgbClr val="800000"/>
                </a:solidFill>
                <a:latin typeface="ヒラギノ丸ゴ Pro W4"/>
                <a:ea typeface="ヒラギノ丸ゴ Pro W4"/>
                <a:cs typeface="ヒラギノ丸ゴ Pro W4"/>
              </a:rPr>
            </a:br>
            <a:r>
              <a:rPr lang="ja-JP" altLang="en-US" sz="2200" dirty="0" smtClean="0">
                <a:solidFill>
                  <a:srgbClr val="800000"/>
                </a:solidFill>
                <a:latin typeface="ヒラギノ丸ゴ Pro W4"/>
                <a:ea typeface="ヒラギノ丸ゴ Pro W4"/>
                <a:cs typeface="ヒラギノ丸ゴ Pro W4"/>
              </a:rPr>
              <a:t>親粒子より圧倒的に多数</a:t>
            </a:r>
            <a:endParaRPr lang="en-US" altLang="ja-JP" sz="2200" dirty="0" smtClean="0">
              <a:solidFill>
                <a:srgbClr val="0000FF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marL="276225" indent="-276225">
              <a:spcBef>
                <a:spcPts val="1200"/>
              </a:spcBef>
              <a:buFontTx/>
              <a:buAutoNum type="arabicParenBoth"/>
            </a:pPr>
            <a:r>
              <a:rPr lang="ja-JP" altLang="en-US" sz="22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高い物質透過力をもつ</a:t>
            </a:r>
            <a:endParaRPr lang="en-US" altLang="ja-JP" sz="2200" dirty="0" smtClean="0">
              <a:solidFill>
                <a:srgbClr val="0000FF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 marL="276225" indent="-276225">
              <a:spcBef>
                <a:spcPts val="1200"/>
              </a:spcBef>
              <a:buFontTx/>
              <a:buAutoNum type="arabicParenBoth"/>
            </a:pPr>
            <a:r>
              <a:rPr lang="en-US" altLang="ja-JP" sz="2200" dirty="0" smtClean="0">
                <a:solidFill>
                  <a:srgbClr val="800000"/>
                </a:solidFill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lang="ja-JP" altLang="en-US" sz="2200" dirty="0" smtClean="0">
                <a:solidFill>
                  <a:srgbClr val="800000"/>
                </a:solidFill>
                <a:latin typeface="ヒラギノ丸ゴ Pro W4"/>
                <a:ea typeface="ヒラギノ丸ゴ Pro W4"/>
                <a:cs typeface="ヒラギノ丸ゴ Pro W4"/>
              </a:rPr>
              <a:t>低い環境バックグラウンド</a:t>
            </a:r>
            <a:endParaRPr lang="en-US" altLang="ja-JP" sz="2200" dirty="0">
              <a:solidFill>
                <a:srgbClr val="800000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71" name="テキスト ボックス 86"/>
          <p:cNvSpPr txBox="1">
            <a:spLocks noChangeArrowheads="1"/>
          </p:cNvSpPr>
          <p:nvPr/>
        </p:nvSpPr>
        <p:spPr bwMode="auto">
          <a:xfrm rot="18964640">
            <a:off x="5047269" y="1150099"/>
            <a:ext cx="11122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ja-JP" altLang="en-US" sz="24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浅い</a:t>
            </a:r>
            <a:endParaRPr lang="ja-JP" altLang="en-US" sz="2400" dirty="0">
              <a:solidFill>
                <a:srgbClr val="FF0000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72" name="日付プレースホルダ 7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2012/1/22</a:t>
            </a:r>
            <a:endParaRPr lang="ja-JP" altLang="en-US"/>
          </a:p>
        </p:txBody>
      </p:sp>
      <p:sp>
        <p:nvSpPr>
          <p:cNvPr id="73" name="スライド番号プレースホルダ 7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1BDA-2E40-3F47-806F-FB85C33315FA}" type="slidenum">
              <a:rPr lang="ja-JP" altLang="en-US" smtClean="0"/>
              <a:pPr/>
              <a:t>3</a:t>
            </a:fld>
            <a:endParaRPr lang="ja-JP" altLang="en-US"/>
          </a:p>
        </p:txBody>
      </p:sp>
      <p:sp>
        <p:nvSpPr>
          <p:cNvPr id="74" name="フッター プレースホルダ 7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CRC</a:t>
            </a:r>
            <a:r>
              <a:rPr lang="ja-JP" altLang="en-US" smtClean="0"/>
              <a:t>タウンミーティング＠東工大</a:t>
            </a: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19278" y="218775"/>
            <a:ext cx="6075361" cy="591526"/>
          </a:xfrm>
          <a:solidFill>
            <a:srgbClr val="FAC090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noAutofit/>
          </a:bodyPr>
          <a:lstStyle/>
          <a:p>
            <a:r>
              <a:rPr lang="en-US" altLang="ja-JP" sz="3600" dirty="0" smtClean="0">
                <a:latin typeface="ヒラギノ丸ゴ Pro W4"/>
                <a:ea typeface="ヒラギノ丸ゴ Pro W4"/>
                <a:cs typeface="ヒラギノ丸ゴ Pro W4"/>
              </a:rPr>
              <a:t>(1-3) </a:t>
            </a:r>
            <a:r>
              <a:rPr lang="ja-JP" altLang="en-US" sz="3600" dirty="0" smtClean="0">
                <a:latin typeface="ヒラギノ丸ゴ Pro W4"/>
                <a:ea typeface="ヒラギノ丸ゴ Pro W4"/>
                <a:cs typeface="ヒラギノ丸ゴ Pro W4"/>
              </a:rPr>
              <a:t>Ｘ線は大気を貫けない</a:t>
            </a:r>
            <a:endParaRPr lang="ja-JP" altLang="en-US" sz="3600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grpSp>
        <p:nvGrpSpPr>
          <p:cNvPr id="102" name="図形グループ 101"/>
          <p:cNvGrpSpPr/>
          <p:nvPr/>
        </p:nvGrpSpPr>
        <p:grpSpPr>
          <a:xfrm>
            <a:off x="5733971" y="5020459"/>
            <a:ext cx="2819400" cy="1323191"/>
            <a:chOff x="303701" y="1422866"/>
            <a:chExt cx="2819400" cy="1323191"/>
          </a:xfrm>
        </p:grpSpPr>
        <p:pic>
          <p:nvPicPr>
            <p:cNvPr id="75" name="Picture 6"/>
            <p:cNvPicPr>
              <a:picLocks noChangeAspect="1" noChangeArrowheads="1"/>
            </p:cNvPicPr>
            <p:nvPr/>
          </p:nvPicPr>
          <p:blipFill>
            <a:blip r:embed="rId2"/>
            <a:srcRect b="19104"/>
            <a:stretch>
              <a:fillRect/>
            </a:stretch>
          </p:blipFill>
          <p:spPr bwMode="auto">
            <a:xfrm>
              <a:off x="463228" y="1422866"/>
              <a:ext cx="1734204" cy="111138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</p:pic>
        <p:sp>
          <p:nvSpPr>
            <p:cNvPr id="73" name="Text Box 4"/>
            <p:cNvSpPr txBox="1">
              <a:spLocks noChangeArrowheads="1"/>
            </p:cNvSpPr>
            <p:nvPr/>
          </p:nvSpPr>
          <p:spPr bwMode="auto">
            <a:xfrm>
              <a:off x="303701" y="2349182"/>
              <a:ext cx="2819400" cy="39687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pPr algn="ctr"/>
              <a:r>
                <a:rPr lang="ja-JP" altLang="en-US" sz="2400" dirty="0" smtClean="0">
                  <a:latin typeface="ヒラギノ丸ゴ Pro W4"/>
                  <a:ea typeface="ヒラギノ丸ゴ Pro W4"/>
                  <a:cs typeface="ヒラギノ丸ゴ Pro W4"/>
                </a:rPr>
                <a:t>はくちょう</a:t>
              </a:r>
              <a:r>
                <a:rPr lang="en-US" altLang="ja-JP" sz="2400" dirty="0" smtClean="0">
                  <a:latin typeface="ヒラギノ丸ゴ Pro W4"/>
                  <a:ea typeface="ヒラギノ丸ゴ Pro W4"/>
                  <a:cs typeface="ヒラギノ丸ゴ Pro W4"/>
                </a:rPr>
                <a:t> </a:t>
              </a:r>
              <a:r>
                <a:rPr lang="en-US" altLang="ja-JP" sz="2400" dirty="0">
                  <a:latin typeface="ヒラギノ丸ゴ Pro W4"/>
                  <a:ea typeface="ヒラギノ丸ゴ Pro W4"/>
                  <a:cs typeface="ヒラギノ丸ゴ Pro W4"/>
                </a:rPr>
                <a:t>(1979)</a:t>
              </a:r>
            </a:p>
          </p:txBody>
        </p:sp>
      </p:grpSp>
      <p:grpSp>
        <p:nvGrpSpPr>
          <p:cNvPr id="103" name="図形グループ 102"/>
          <p:cNvGrpSpPr/>
          <p:nvPr/>
        </p:nvGrpSpPr>
        <p:grpSpPr>
          <a:xfrm>
            <a:off x="3262958" y="4545936"/>
            <a:ext cx="2258188" cy="1570114"/>
            <a:chOff x="3366578" y="1032405"/>
            <a:chExt cx="2258188" cy="1570114"/>
          </a:xfrm>
        </p:grpSpPr>
        <p:pic>
          <p:nvPicPr>
            <p:cNvPr id="78" name="Picture 9"/>
            <p:cNvPicPr>
              <a:picLocks noChangeAspect="1" noChangeArrowheads="1"/>
            </p:cNvPicPr>
            <p:nvPr/>
          </p:nvPicPr>
          <p:blipFill>
            <a:blip r:embed="rId3"/>
            <a:srcRect t="19308" b="13919"/>
            <a:stretch>
              <a:fillRect/>
            </a:stretch>
          </p:blipFill>
          <p:spPr bwMode="auto">
            <a:xfrm>
              <a:off x="3366578" y="1465451"/>
              <a:ext cx="2258188" cy="113706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</p:pic>
        <p:sp>
          <p:nvSpPr>
            <p:cNvPr id="88" name="Text Box 22"/>
            <p:cNvSpPr txBox="1">
              <a:spLocks noChangeArrowheads="1"/>
            </p:cNvSpPr>
            <p:nvPr/>
          </p:nvSpPr>
          <p:spPr bwMode="auto">
            <a:xfrm>
              <a:off x="3366578" y="1032405"/>
              <a:ext cx="2201635" cy="457200"/>
            </a:xfrm>
            <a:prstGeom prst="rect">
              <a:avLst/>
            </a:prstGeom>
            <a:solidFill>
              <a:srgbClr val="FFFF35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r>
                <a:rPr lang="ja-JP" altLang="en-US" sz="2400" dirty="0" smtClean="0">
                  <a:latin typeface="ヒラギノ丸ゴ Pro W4"/>
                  <a:ea typeface="ヒラギノ丸ゴ Pro W4"/>
                  <a:cs typeface="ヒラギノ丸ゴ Pro W4"/>
                </a:rPr>
                <a:t>てんま</a:t>
              </a:r>
              <a:r>
                <a:rPr lang="en-US" altLang="ja-JP" sz="2400" dirty="0" smtClean="0">
                  <a:latin typeface="ヒラギノ丸ゴ Pro W4"/>
                  <a:ea typeface="ヒラギノ丸ゴ Pro W4"/>
                  <a:cs typeface="ヒラギノ丸ゴ Pro W4"/>
                </a:rPr>
                <a:t> </a:t>
              </a:r>
              <a:r>
                <a:rPr lang="en-US" altLang="ja-JP" sz="2400" dirty="0">
                  <a:latin typeface="ヒラギノ丸ゴ Pro W4"/>
                  <a:ea typeface="ヒラギノ丸ゴ Pro W4"/>
                  <a:cs typeface="ヒラギノ丸ゴ Pro W4"/>
                </a:rPr>
                <a:t>(1983)</a:t>
              </a:r>
            </a:p>
          </p:txBody>
        </p:sp>
      </p:grpSp>
      <p:grpSp>
        <p:nvGrpSpPr>
          <p:cNvPr id="107" name="図形グループ 106"/>
          <p:cNvGrpSpPr/>
          <p:nvPr/>
        </p:nvGrpSpPr>
        <p:grpSpPr>
          <a:xfrm>
            <a:off x="3529411" y="1035295"/>
            <a:ext cx="2400955" cy="3202052"/>
            <a:chOff x="6412311" y="921618"/>
            <a:chExt cx="2400955" cy="3202052"/>
          </a:xfrm>
        </p:grpSpPr>
        <p:pic>
          <p:nvPicPr>
            <p:cNvPr id="85" name="Picture 17" descr="raiseSA"/>
            <p:cNvPicPr>
              <a:picLocks noChangeAspect="1" noChangeArrowheads="1"/>
            </p:cNvPicPr>
            <p:nvPr/>
          </p:nvPicPr>
          <p:blipFill>
            <a:blip r:embed="rId4">
              <a:lum bright="22000" contrast="24000"/>
            </a:blip>
            <a:srcRect l="20468" t="17901" r="9357"/>
            <a:stretch>
              <a:fillRect/>
            </a:stretch>
          </p:blipFill>
          <p:spPr bwMode="auto">
            <a:xfrm>
              <a:off x="6578601" y="921618"/>
              <a:ext cx="2052952" cy="32020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" name="Text Box 28"/>
            <p:cNvSpPr txBox="1">
              <a:spLocks noChangeArrowheads="1"/>
            </p:cNvSpPr>
            <p:nvPr/>
          </p:nvSpPr>
          <p:spPr bwMode="auto">
            <a:xfrm>
              <a:off x="6412311" y="3473456"/>
              <a:ext cx="2400955" cy="415498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85000"/>
                </a:lnSpc>
                <a:spcBef>
                  <a:spcPct val="50000"/>
                </a:spcBef>
              </a:pPr>
              <a:r>
                <a:rPr lang="ja-JP" altLang="en-US" sz="2400" dirty="0" smtClean="0">
                  <a:solidFill>
                    <a:srgbClr val="7E0000"/>
                  </a:solidFill>
                  <a:latin typeface="ヒラギノ丸ゴ Pro W4"/>
                  <a:ea typeface="ヒラギノ丸ゴ Pro W4"/>
                  <a:cs typeface="ヒラギノ丸ゴ Pro W4"/>
                </a:rPr>
                <a:t>すざく</a:t>
              </a:r>
              <a:r>
                <a:rPr lang="en-US" altLang="ja-JP" sz="2400" dirty="0" smtClean="0">
                  <a:solidFill>
                    <a:srgbClr val="7E0000"/>
                  </a:solidFill>
                  <a:latin typeface="ヒラギノ丸ゴ Pro W4"/>
                  <a:ea typeface="ヒラギノ丸ゴ Pro W4"/>
                  <a:cs typeface="ヒラギノ丸ゴ Pro W4"/>
                </a:rPr>
                <a:t> </a:t>
              </a:r>
              <a:r>
                <a:rPr lang="en-US" altLang="ja-JP" sz="2400" dirty="0">
                  <a:solidFill>
                    <a:srgbClr val="7E0000"/>
                  </a:solidFill>
                  <a:latin typeface="ヒラギノ丸ゴ Pro W4"/>
                  <a:ea typeface="ヒラギノ丸ゴ Pro W4"/>
                  <a:cs typeface="ヒラギノ丸ゴ Pro W4"/>
                </a:rPr>
                <a:t>(2005)</a:t>
              </a:r>
            </a:p>
          </p:txBody>
        </p:sp>
      </p:grpSp>
      <p:grpSp>
        <p:nvGrpSpPr>
          <p:cNvPr id="106" name="図形グループ 105"/>
          <p:cNvGrpSpPr/>
          <p:nvPr/>
        </p:nvGrpSpPr>
        <p:grpSpPr>
          <a:xfrm>
            <a:off x="6316584" y="2561070"/>
            <a:ext cx="2590800" cy="1965441"/>
            <a:chOff x="6400800" y="4378209"/>
            <a:chExt cx="2590800" cy="1965441"/>
          </a:xfrm>
        </p:grpSpPr>
        <p:pic>
          <p:nvPicPr>
            <p:cNvPr id="99" name="Picture 10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440487" y="4649458"/>
              <a:ext cx="2197100" cy="1694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0" name="Text Box 28"/>
            <p:cNvSpPr txBox="1">
              <a:spLocks noChangeArrowheads="1"/>
            </p:cNvSpPr>
            <p:nvPr/>
          </p:nvSpPr>
          <p:spPr bwMode="auto">
            <a:xfrm>
              <a:off x="6400800" y="4378209"/>
              <a:ext cx="2590800" cy="415498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85000"/>
                </a:lnSpc>
                <a:spcBef>
                  <a:spcPct val="50000"/>
                </a:spcBef>
              </a:pPr>
              <a:r>
                <a:rPr lang="en-US" altLang="ja-JP" sz="2400" i="1" dirty="0" smtClean="0">
                  <a:solidFill>
                    <a:srgbClr val="7E0000"/>
                  </a:solidFill>
                  <a:latin typeface="ヒラギノ丸ゴ Pro W4"/>
                  <a:ea typeface="ヒラギノ丸ゴ Pro W4"/>
                  <a:cs typeface="ヒラギノ丸ゴ Pro W4"/>
                </a:rPr>
                <a:t>MAXI</a:t>
              </a:r>
              <a:r>
                <a:rPr lang="en-US" altLang="ja-JP" sz="2400" dirty="0" smtClean="0">
                  <a:solidFill>
                    <a:srgbClr val="7E0000"/>
                  </a:solidFill>
                  <a:latin typeface="ヒラギノ丸ゴ Pro W4"/>
                  <a:ea typeface="ヒラギノ丸ゴ Pro W4"/>
                  <a:cs typeface="ヒラギノ丸ゴ Pro W4"/>
                </a:rPr>
                <a:t> </a:t>
              </a:r>
              <a:r>
                <a:rPr lang="en-US" altLang="ja-JP" sz="2400" dirty="0">
                  <a:solidFill>
                    <a:srgbClr val="7E0000"/>
                  </a:solidFill>
                  <a:latin typeface="ヒラギノ丸ゴ Pro W4"/>
                  <a:ea typeface="ヒラギノ丸ゴ Pro W4"/>
                  <a:cs typeface="ヒラギノ丸ゴ Pro W4"/>
                </a:rPr>
                <a:t>(</a:t>
              </a:r>
              <a:r>
                <a:rPr lang="en-US" altLang="ja-JP" sz="2400" dirty="0" smtClean="0">
                  <a:solidFill>
                    <a:srgbClr val="7E0000"/>
                  </a:solidFill>
                  <a:latin typeface="ヒラギノ丸ゴ Pro W4"/>
                  <a:ea typeface="ヒラギノ丸ゴ Pro W4"/>
                  <a:cs typeface="ヒラギノ丸ゴ Pro W4"/>
                </a:rPr>
                <a:t>2009)</a:t>
              </a:r>
              <a:endParaRPr lang="en-US" altLang="ja-JP" sz="2400" dirty="0">
                <a:solidFill>
                  <a:srgbClr val="7E0000"/>
                </a:solidFill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</p:grpSp>
      <p:grpSp>
        <p:nvGrpSpPr>
          <p:cNvPr id="105" name="図形グループ 104"/>
          <p:cNvGrpSpPr/>
          <p:nvPr/>
        </p:nvGrpSpPr>
        <p:grpSpPr>
          <a:xfrm>
            <a:off x="390517" y="3758202"/>
            <a:ext cx="2590800" cy="2227792"/>
            <a:chOff x="152400" y="4063993"/>
            <a:chExt cx="2590800" cy="2227792"/>
          </a:xfrm>
        </p:grpSpPr>
        <p:pic>
          <p:nvPicPr>
            <p:cNvPr id="81" name="Picture 12"/>
            <p:cNvPicPr>
              <a:picLocks noChangeAspect="1" noChangeArrowheads="1"/>
            </p:cNvPicPr>
            <p:nvPr/>
          </p:nvPicPr>
          <p:blipFill>
            <a:blip r:embed="rId6"/>
            <a:srcRect r="8333" b="8186"/>
            <a:stretch>
              <a:fillRect/>
            </a:stretch>
          </p:blipFill>
          <p:spPr bwMode="auto">
            <a:xfrm>
              <a:off x="228600" y="4063993"/>
              <a:ext cx="2514600" cy="1905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</p:pic>
        <p:sp>
          <p:nvSpPr>
            <p:cNvPr id="86" name="Text Box 19"/>
            <p:cNvSpPr txBox="1">
              <a:spLocks noChangeArrowheads="1"/>
            </p:cNvSpPr>
            <p:nvPr/>
          </p:nvSpPr>
          <p:spPr bwMode="auto">
            <a:xfrm>
              <a:off x="152400" y="5834585"/>
              <a:ext cx="2362200" cy="457200"/>
            </a:xfrm>
            <a:prstGeom prst="rect">
              <a:avLst/>
            </a:prstGeom>
            <a:solidFill>
              <a:srgbClr val="FFFF35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r>
                <a:rPr lang="ja-JP" altLang="en-US" sz="2400" dirty="0" smtClean="0">
                  <a:latin typeface="ヒラギノ丸ゴ Pro W4"/>
                  <a:ea typeface="ヒラギノ丸ゴ Pro W4"/>
                  <a:cs typeface="ヒラギノ丸ゴ Pro W4"/>
                </a:rPr>
                <a:t>ぎんが</a:t>
              </a:r>
              <a:r>
                <a:rPr lang="en-US" altLang="ja-JP" sz="2400" dirty="0" smtClean="0">
                  <a:latin typeface="ヒラギノ丸ゴ Pro W4"/>
                  <a:ea typeface="ヒラギノ丸ゴ Pro W4"/>
                  <a:cs typeface="ヒラギノ丸ゴ Pro W4"/>
                </a:rPr>
                <a:t> (</a:t>
              </a:r>
              <a:r>
                <a:rPr lang="en-US" altLang="ja-JP" sz="2400" dirty="0">
                  <a:latin typeface="ヒラギノ丸ゴ Pro W4"/>
                  <a:ea typeface="ヒラギノ丸ゴ Pro W4"/>
                  <a:cs typeface="ヒラギノ丸ゴ Pro W4"/>
                </a:rPr>
                <a:t>1987)</a:t>
              </a:r>
            </a:p>
          </p:txBody>
        </p:sp>
      </p:grpSp>
      <p:grpSp>
        <p:nvGrpSpPr>
          <p:cNvPr id="104" name="図形グループ 103"/>
          <p:cNvGrpSpPr/>
          <p:nvPr/>
        </p:nvGrpSpPr>
        <p:grpSpPr>
          <a:xfrm>
            <a:off x="600672" y="1483303"/>
            <a:ext cx="2895600" cy="2519328"/>
            <a:chOff x="2133600" y="2801578"/>
            <a:chExt cx="2895600" cy="2519328"/>
          </a:xfrm>
        </p:grpSpPr>
        <p:pic>
          <p:nvPicPr>
            <p:cNvPr id="83" name="Picture 14"/>
            <p:cNvPicPr>
              <a:picLocks noChangeAspect="1" noChangeArrowheads="1"/>
            </p:cNvPicPr>
            <p:nvPr/>
          </p:nvPicPr>
          <p:blipFill>
            <a:blip r:embed="rId7"/>
            <a:srcRect l="6667" b="5815"/>
            <a:stretch>
              <a:fillRect/>
            </a:stretch>
          </p:blipFill>
          <p:spPr bwMode="auto">
            <a:xfrm>
              <a:off x="2133600" y="3263506"/>
              <a:ext cx="2895600" cy="2057400"/>
            </a:xfrm>
            <a:prstGeom prst="rect">
              <a:avLst/>
            </a:prstGeom>
            <a:noFill/>
            <a:ln w="28575">
              <a:solidFill>
                <a:schemeClr val="bg1"/>
              </a:solidFill>
              <a:miter lim="800000"/>
              <a:headEnd/>
              <a:tailEnd/>
            </a:ln>
          </p:spPr>
        </p:pic>
        <p:sp>
          <p:nvSpPr>
            <p:cNvPr id="90" name="Text Box 25"/>
            <p:cNvSpPr txBox="1">
              <a:spLocks noChangeArrowheads="1"/>
            </p:cNvSpPr>
            <p:nvPr/>
          </p:nvSpPr>
          <p:spPr bwMode="auto">
            <a:xfrm>
              <a:off x="2133600" y="2801578"/>
              <a:ext cx="2286000" cy="457200"/>
            </a:xfrm>
            <a:prstGeom prst="rect">
              <a:avLst/>
            </a:prstGeom>
            <a:solidFill>
              <a:srgbClr val="FFFF35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ja-JP" altLang="en-US" sz="2400" dirty="0" smtClean="0">
                  <a:latin typeface="ヒラギノ丸ゴ Pro W4"/>
                  <a:ea typeface="ヒラギノ丸ゴ Pro W4"/>
                  <a:cs typeface="ヒラギノ丸ゴ Pro W4"/>
                </a:rPr>
                <a:t>あすか</a:t>
              </a:r>
              <a:r>
                <a:rPr lang="en-US" altLang="ja-JP" sz="2400" dirty="0" smtClean="0">
                  <a:latin typeface="ヒラギノ丸ゴ Pro W4"/>
                  <a:ea typeface="ヒラギノ丸ゴ Pro W4"/>
                  <a:cs typeface="ヒラギノ丸ゴ Pro W4"/>
                </a:rPr>
                <a:t> </a:t>
              </a:r>
              <a:r>
                <a:rPr lang="en-US" altLang="ja-JP" sz="2400" dirty="0">
                  <a:latin typeface="ヒラギノ丸ゴ Pro W4"/>
                  <a:ea typeface="ヒラギノ丸ゴ Pro W4"/>
                  <a:cs typeface="ヒラギノ丸ゴ Pro W4"/>
                </a:rPr>
                <a:t>(1993)</a:t>
              </a:r>
            </a:p>
          </p:txBody>
        </p:sp>
      </p:grpSp>
      <p:sp>
        <p:nvSpPr>
          <p:cNvPr id="109" name="テキスト ボックス 108"/>
          <p:cNvSpPr txBox="1"/>
          <p:nvPr/>
        </p:nvSpPr>
        <p:spPr>
          <a:xfrm>
            <a:off x="6488512" y="693003"/>
            <a:ext cx="2278379" cy="1077218"/>
          </a:xfrm>
          <a:prstGeom prst="rect">
            <a:avLst/>
          </a:prstGeom>
          <a:solidFill>
            <a:srgbClr val="B7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3200" i="1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ASTRO</a:t>
            </a:r>
            <a:r>
              <a:rPr kumimoji="1" lang="en-US" altLang="ja-JP" sz="32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-</a:t>
            </a:r>
            <a:r>
              <a:rPr kumimoji="1" lang="en-US" altLang="ja-JP" sz="3200" i="1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H</a:t>
            </a:r>
            <a:r>
              <a:rPr kumimoji="1" lang="en-US" altLang="ja-JP" sz="32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 (2014)</a:t>
            </a:r>
            <a:endParaRPr kumimoji="1" lang="ja-JP" altLang="en-US" sz="3200" dirty="0">
              <a:solidFill>
                <a:srgbClr val="FF0000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111" name="フリーフォーム 110"/>
          <p:cNvSpPr/>
          <p:nvPr/>
        </p:nvSpPr>
        <p:spPr>
          <a:xfrm>
            <a:off x="6122737" y="2232526"/>
            <a:ext cx="2593474" cy="2513263"/>
          </a:xfrm>
          <a:custGeom>
            <a:avLst/>
            <a:gdLst>
              <a:gd name="connsiteX0" fmla="*/ 2593474 w 2593474"/>
              <a:gd name="connsiteY0" fmla="*/ 2513263 h 2513263"/>
              <a:gd name="connsiteX1" fmla="*/ 0 w 2593474"/>
              <a:gd name="connsiteY1" fmla="*/ 2499895 h 2513263"/>
              <a:gd name="connsiteX2" fmla="*/ 0 w 2593474"/>
              <a:gd name="connsiteY2" fmla="*/ 0 h 2513263"/>
              <a:gd name="connsiteX3" fmla="*/ 2593474 w 2593474"/>
              <a:gd name="connsiteY3" fmla="*/ 13369 h 2513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3474" h="2513263">
                <a:moveTo>
                  <a:pt x="2593474" y="2513263"/>
                </a:moveTo>
                <a:lnTo>
                  <a:pt x="0" y="2499895"/>
                </a:lnTo>
                <a:lnTo>
                  <a:pt x="0" y="0"/>
                </a:lnTo>
                <a:lnTo>
                  <a:pt x="2593474" y="13369"/>
                </a:lnTo>
              </a:path>
            </a:pathLst>
          </a:custGeom>
          <a:ln w="76200" cap="flat" cmpd="sng" algn="ctr">
            <a:solidFill>
              <a:schemeClr val="accent3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Line 23"/>
          <p:cNvSpPr>
            <a:spLocks noChangeShapeType="1"/>
          </p:cNvSpPr>
          <p:nvPr/>
        </p:nvSpPr>
        <p:spPr bwMode="auto">
          <a:xfrm flipH="1" flipV="1">
            <a:off x="2791995" y="4876800"/>
            <a:ext cx="541021" cy="457200"/>
          </a:xfrm>
          <a:prstGeom prst="line">
            <a:avLst/>
          </a:prstGeom>
          <a:noFill/>
          <a:ln w="114300" cap="flat" cmpd="sng" algn="ctr">
            <a:solidFill>
              <a:srgbClr val="FF85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112" name="Line 23"/>
          <p:cNvSpPr>
            <a:spLocks noChangeShapeType="1"/>
          </p:cNvSpPr>
          <p:nvPr/>
        </p:nvSpPr>
        <p:spPr bwMode="auto">
          <a:xfrm flipH="1" flipV="1">
            <a:off x="5439892" y="5520230"/>
            <a:ext cx="781797" cy="0"/>
          </a:xfrm>
          <a:prstGeom prst="line">
            <a:avLst/>
          </a:prstGeom>
          <a:noFill/>
          <a:ln w="114300" cap="flat" cmpd="sng" algn="ctr">
            <a:solidFill>
              <a:srgbClr val="FF85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113" name="Line 23"/>
          <p:cNvSpPr>
            <a:spLocks noChangeShapeType="1"/>
          </p:cNvSpPr>
          <p:nvPr/>
        </p:nvSpPr>
        <p:spPr bwMode="auto">
          <a:xfrm flipV="1">
            <a:off x="2593473" y="3657599"/>
            <a:ext cx="0" cy="708495"/>
          </a:xfrm>
          <a:prstGeom prst="line">
            <a:avLst/>
          </a:prstGeom>
          <a:noFill/>
          <a:ln w="114300" cap="flat" cmpd="sng" algn="ctr">
            <a:solidFill>
              <a:srgbClr val="FF85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114" name="Line 23"/>
          <p:cNvSpPr>
            <a:spLocks noChangeShapeType="1"/>
          </p:cNvSpPr>
          <p:nvPr/>
        </p:nvSpPr>
        <p:spPr bwMode="auto">
          <a:xfrm flipV="1">
            <a:off x="3262958" y="2561069"/>
            <a:ext cx="667358" cy="423649"/>
          </a:xfrm>
          <a:prstGeom prst="line">
            <a:avLst/>
          </a:prstGeom>
          <a:noFill/>
          <a:ln w="114300" cap="flat" cmpd="sng" algn="ctr">
            <a:solidFill>
              <a:srgbClr val="FF85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115" name="Line 23"/>
          <p:cNvSpPr>
            <a:spLocks noChangeShapeType="1"/>
          </p:cNvSpPr>
          <p:nvPr/>
        </p:nvSpPr>
        <p:spPr bwMode="auto">
          <a:xfrm flipV="1">
            <a:off x="5454306" y="1164042"/>
            <a:ext cx="967366" cy="606178"/>
          </a:xfrm>
          <a:prstGeom prst="line">
            <a:avLst/>
          </a:prstGeom>
          <a:noFill/>
          <a:ln w="114300" cap="flat" cmpd="sng" algn="ctr">
            <a:solidFill>
              <a:srgbClr val="FF85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116" name="Line 23"/>
          <p:cNvSpPr>
            <a:spLocks noChangeShapeType="1"/>
          </p:cNvSpPr>
          <p:nvPr/>
        </p:nvSpPr>
        <p:spPr bwMode="auto">
          <a:xfrm flipH="1" flipV="1">
            <a:off x="8084701" y="1770219"/>
            <a:ext cx="257193" cy="633052"/>
          </a:xfrm>
          <a:prstGeom prst="line">
            <a:avLst/>
          </a:prstGeom>
          <a:noFill/>
          <a:ln w="114300" cap="flat" cmpd="sng" algn="ctr">
            <a:solidFill>
              <a:srgbClr val="FF85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117" name="日付プレースホルダ 1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2012/1/22</a:t>
            </a:r>
            <a:endParaRPr lang="ja-JP" altLang="en-US"/>
          </a:p>
        </p:txBody>
      </p:sp>
      <p:sp>
        <p:nvSpPr>
          <p:cNvPr id="118" name="スライド番号プレースホルダ 1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1BDA-2E40-3F47-806F-FB85C33315FA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119" name="フッター プレースホルダ 1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CRC</a:t>
            </a:r>
            <a:r>
              <a:rPr lang="ja-JP" altLang="en-US" smtClean="0"/>
              <a:t>タウンミーティング＠東工大</a:t>
            </a: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112" grpId="0" animBg="1"/>
      <p:bldP spid="113" grpId="0" animBg="1"/>
      <p:bldP spid="114" grpId="0" animBg="1"/>
      <p:bldP spid="115" grpId="0" animBg="1"/>
      <p:bldP spid="1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04584" y="1159923"/>
            <a:ext cx="6756118" cy="488430"/>
          </a:xfrm>
          <a:solidFill>
            <a:srgbClr val="FFFF00"/>
          </a:solidFill>
          <a:ln w="28575" cmpd="sng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altLang="ja-JP" sz="3600" dirty="0" smtClean="0">
                <a:latin typeface="ヒラギノ丸ゴ Pro W4"/>
                <a:ea typeface="ヒラギノ丸ゴ Pro W4"/>
                <a:cs typeface="ヒラギノ丸ゴ Pro W4"/>
              </a:rPr>
              <a:t>(2-1) </a:t>
            </a:r>
            <a:r>
              <a:rPr lang="ja-JP" altLang="en-US" sz="3600" dirty="0" smtClean="0">
                <a:latin typeface="ヒラギノ丸ゴ Pro W4"/>
                <a:ea typeface="ヒラギノ丸ゴ Pro W4"/>
                <a:cs typeface="ヒラギノ丸ゴ Pro W4"/>
              </a:rPr>
              <a:t>光子を用いる利点と欠点</a:t>
            </a:r>
            <a:endParaRPr lang="ja-JP" altLang="en-US" sz="3600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53515" y="1823617"/>
            <a:ext cx="8261842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ja-JP" altLang="en-US" sz="2800" dirty="0" smtClean="0">
                <a:latin typeface="ヒラギノ丸ゴ Pro W4"/>
                <a:ea typeface="ヒラギノ丸ゴ Pro W4"/>
                <a:cs typeface="ヒラギノ丸ゴ Pro W4"/>
              </a:rPr>
              <a:t>荷電粒子の直接検出に比べ、Ｘ線・</a:t>
            </a:r>
            <a:r>
              <a:rPr lang="en-US" altLang="ja-JP" sz="2800" dirty="0" err="1" smtClean="0">
                <a:latin typeface="ヒラギノ丸ゴ Pro W4"/>
                <a:ea typeface="ヒラギノ丸ゴ Pro W4"/>
                <a:cs typeface="ヒラギノ丸ゴ Pro W4"/>
              </a:rPr>
              <a:t>γ</a:t>
            </a:r>
            <a:r>
              <a:rPr lang="ja-JP" altLang="en-US" sz="2800" dirty="0" smtClean="0">
                <a:latin typeface="ヒラギノ丸ゴ Pro W4"/>
                <a:ea typeface="ヒラギノ丸ゴ Pro W4"/>
                <a:cs typeface="ヒラギノ丸ゴ Pro W4"/>
              </a:rPr>
              <a:t>線は</a:t>
            </a:r>
            <a:r>
              <a:rPr lang="en-US" altLang="ja-JP" sz="2800" dirty="0" smtClean="0">
                <a:latin typeface="ヒラギノ丸ゴ Pro W4"/>
                <a:ea typeface="ヒラギノ丸ゴ Pro W4"/>
                <a:cs typeface="ヒラギノ丸ゴ Pro W4"/>
              </a:rPr>
              <a:t>---</a:t>
            </a:r>
          </a:p>
          <a:p>
            <a:pPr>
              <a:spcBef>
                <a:spcPts val="1200"/>
              </a:spcBef>
            </a:pPr>
            <a:r>
              <a:rPr lang="en-US" altLang="ja-JP" sz="28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Merits:</a:t>
            </a:r>
          </a:p>
          <a:p>
            <a:pPr>
              <a:spcBef>
                <a:spcPts val="600"/>
              </a:spcBef>
              <a:buFont typeface="Arial"/>
              <a:buChar char="•"/>
            </a:pPr>
            <a:r>
              <a:rPr lang="ja-JP" altLang="en-US" sz="28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直進でき撮像が容易</a:t>
            </a:r>
            <a:endParaRPr lang="en-US" altLang="ja-JP" sz="2800" dirty="0" smtClean="0">
              <a:solidFill>
                <a:srgbClr val="0000FF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>
              <a:spcBef>
                <a:spcPts val="600"/>
              </a:spcBef>
            </a:pPr>
            <a:r>
              <a:rPr lang="ja-JP" altLang="ja-JP" sz="28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  <a:sym typeface="Wingdings"/>
              </a:rPr>
              <a:t>　</a:t>
            </a:r>
            <a:r>
              <a:rPr lang="ja-JP" altLang="en-US" sz="28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  <a:sym typeface="Wingdings"/>
              </a:rPr>
              <a:t>　</a:t>
            </a:r>
            <a:r>
              <a:rPr lang="ja-JP" altLang="en-US" sz="28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加速源の位置や形状</a:t>
            </a:r>
            <a:r>
              <a:rPr lang="ja-JP" altLang="en-US" sz="28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  <a:sym typeface="Wingdings"/>
              </a:rPr>
              <a:t>天文学的同定</a:t>
            </a:r>
            <a:endParaRPr lang="en-US" altLang="ja-JP" sz="2800" dirty="0" smtClean="0">
              <a:solidFill>
                <a:srgbClr val="0000FF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>
              <a:spcBef>
                <a:spcPts val="600"/>
              </a:spcBef>
              <a:buFont typeface="Arial"/>
              <a:buChar char="•"/>
            </a:pPr>
            <a:r>
              <a:rPr lang="ja-JP" altLang="en-US" sz="28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２次粒子としてキャリヤ数が多い</a:t>
            </a:r>
            <a:r>
              <a:rPr lang="ja-JP" altLang="en-US" sz="28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  <a:sym typeface="Wingdings"/>
              </a:rPr>
              <a:t>情報の増幅</a:t>
            </a:r>
            <a:endParaRPr lang="en-US" altLang="ja-JP" sz="2800" dirty="0" smtClean="0">
              <a:solidFill>
                <a:srgbClr val="0000FF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>
              <a:spcBef>
                <a:spcPts val="1800"/>
              </a:spcBef>
            </a:pPr>
            <a:r>
              <a:rPr lang="en-US" altLang="ja-JP" sz="2800" dirty="0" smtClean="0">
                <a:solidFill>
                  <a:srgbClr val="800000"/>
                </a:solidFill>
                <a:latin typeface="ヒラギノ丸ゴ Pro W4"/>
                <a:ea typeface="ヒラギノ丸ゴ Pro W4"/>
                <a:cs typeface="ヒラギノ丸ゴ Pro W4"/>
              </a:rPr>
              <a:t>Demerits:</a:t>
            </a:r>
          </a:p>
          <a:p>
            <a:pPr>
              <a:spcBef>
                <a:spcPts val="600"/>
              </a:spcBef>
              <a:buFont typeface="Arial"/>
              <a:buChar char="•"/>
            </a:pPr>
            <a:r>
              <a:rPr lang="ja-JP" altLang="en-US" sz="2800" dirty="0" smtClean="0">
                <a:solidFill>
                  <a:srgbClr val="800000"/>
                </a:solidFill>
                <a:latin typeface="ヒラギノ丸ゴ Pro W4"/>
                <a:ea typeface="ヒラギノ丸ゴ Pro W4"/>
                <a:cs typeface="ヒラギノ丸ゴ Pro W4"/>
              </a:rPr>
              <a:t>２次粒子なので、親となる宇宙線の情報が間接的。</a:t>
            </a:r>
            <a:endParaRPr lang="en-US" altLang="ja-JP" sz="2800" dirty="0" smtClean="0">
              <a:solidFill>
                <a:srgbClr val="800000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>
              <a:spcBef>
                <a:spcPts val="600"/>
              </a:spcBef>
              <a:buFont typeface="Arial"/>
              <a:buChar char="•"/>
            </a:pPr>
            <a:r>
              <a:rPr lang="ja-JP" altLang="en-US" sz="2800" dirty="0" smtClean="0">
                <a:solidFill>
                  <a:srgbClr val="800000"/>
                </a:solidFill>
                <a:latin typeface="ヒラギノ丸ゴ Pro W4"/>
                <a:ea typeface="ヒラギノ丸ゴ Pro W4"/>
                <a:cs typeface="ヒラギノ丸ゴ Pro W4"/>
              </a:rPr>
              <a:t>感度が、ハドロンより電子（陽電子）に偏る。</a:t>
            </a:r>
            <a:endParaRPr lang="en-US" altLang="ja-JP" sz="2800" dirty="0" smtClean="0">
              <a:solidFill>
                <a:srgbClr val="800000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40422" y="235692"/>
            <a:ext cx="8418964" cy="769441"/>
          </a:xfrm>
          <a:prstGeom prst="rect">
            <a:avLst/>
          </a:prstGeom>
          <a:solidFill>
            <a:srgbClr val="FFFF00"/>
          </a:solidFill>
          <a:ln w="2857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4400" dirty="0" smtClean="0">
                <a:latin typeface="ヒラギノ丸ゴ Pro W4"/>
                <a:ea typeface="ヒラギノ丸ゴ Pro W4"/>
                <a:cs typeface="ヒラギノ丸ゴ Pro W4"/>
              </a:rPr>
              <a:t>§2</a:t>
            </a:r>
            <a:r>
              <a:rPr kumimoji="1" lang="en-US" altLang="ja-JP" sz="4400" dirty="0" smtClean="0">
                <a:latin typeface="ヒラギノ丸ゴ Pro W4"/>
                <a:ea typeface="ヒラギノ丸ゴ Pro W4"/>
                <a:cs typeface="ヒラギノ丸ゴ Pro W4"/>
              </a:rPr>
              <a:t>. </a:t>
            </a:r>
            <a:r>
              <a:rPr kumimoji="1" lang="ja-JP" altLang="en-US" sz="4400" dirty="0" smtClean="0">
                <a:latin typeface="ヒラギノ丸ゴ Pro W4"/>
                <a:ea typeface="ヒラギノ丸ゴ Pro W4"/>
                <a:cs typeface="ヒラギノ丸ゴ Pro W4"/>
              </a:rPr>
              <a:t>光子で探る宇宙線加速現象</a:t>
            </a:r>
            <a:endParaRPr kumimoji="1" lang="ja-JP" altLang="en-US" sz="4400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6" name="日付プレースホル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2012/1/22</a:t>
            </a: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1BDA-2E40-3F47-806F-FB85C33315FA}" type="slidenum">
              <a:rPr lang="ja-JP" altLang="en-US" smtClean="0"/>
              <a:pPr/>
              <a:t>5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CRC</a:t>
            </a:r>
            <a:r>
              <a:rPr lang="ja-JP" altLang="en-US" smtClean="0"/>
              <a:t>タウンミーティング＠東工大</a:t>
            </a: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下矢印 16"/>
          <p:cNvSpPr/>
          <p:nvPr/>
        </p:nvSpPr>
        <p:spPr>
          <a:xfrm>
            <a:off x="3844056" y="3684347"/>
            <a:ext cx="497543" cy="389648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28310" y="91659"/>
            <a:ext cx="5368240" cy="488430"/>
          </a:xfrm>
          <a:solidFill>
            <a:srgbClr val="FFFF00"/>
          </a:solidFill>
          <a:ln w="28575" cmpd="sng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altLang="ja-JP" sz="3600" dirty="0" smtClean="0">
                <a:latin typeface="ヒラギノ丸ゴ Pro W4"/>
                <a:ea typeface="ヒラギノ丸ゴ Pro W4"/>
                <a:cs typeface="ヒラギノ丸ゴ Pro W4"/>
              </a:rPr>
              <a:t>(2-2) </a:t>
            </a:r>
            <a:r>
              <a:rPr lang="ja-JP" altLang="en-US" sz="3600" dirty="0" smtClean="0">
                <a:latin typeface="ヒラギノ丸ゴ Pro W4"/>
                <a:ea typeface="ヒラギノ丸ゴ Pro W4"/>
                <a:cs typeface="ヒラギノ丸ゴ Pro W4"/>
              </a:rPr>
              <a:t>謎解きのステップ</a:t>
            </a:r>
            <a:endParaRPr lang="ja-JP" altLang="en-US" sz="3600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40423" y="3099991"/>
            <a:ext cx="5603913" cy="523220"/>
          </a:xfrm>
          <a:prstGeom prst="rect">
            <a:avLst/>
          </a:prstGeom>
          <a:solidFill>
            <a:srgbClr val="CCFFCC"/>
          </a:solidFill>
          <a:ln w="2857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ja-JP" altLang="en-US" sz="28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粒子スペクトルと粒子</a:t>
            </a:r>
            <a:r>
              <a:rPr lang="en-US" altLang="ja-JP" sz="2800" i="1" dirty="0" err="1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E</a:t>
            </a:r>
            <a:r>
              <a:rPr lang="en-US" altLang="ja-JP" sz="2800" baseline="-25000" dirty="0" err="1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max</a:t>
            </a:r>
            <a:r>
              <a:rPr lang="ja-JP" altLang="en-US" sz="28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の推定</a:t>
            </a:r>
            <a:endParaRPr lang="en-US" altLang="ja-JP" sz="2800" dirty="0" smtClean="0">
              <a:solidFill>
                <a:srgbClr val="0000FF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5997" y="1859779"/>
            <a:ext cx="3378059" cy="523220"/>
          </a:xfrm>
          <a:prstGeom prst="rect">
            <a:avLst/>
          </a:prstGeom>
          <a:solidFill>
            <a:srgbClr val="D7FF6F"/>
          </a:solidFill>
          <a:ln w="2857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ja-JP" altLang="en-US" sz="28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被加速粒子の特定</a:t>
            </a:r>
            <a:endParaRPr lang="en-US" altLang="ja-JP" sz="2400" dirty="0" smtClean="0">
              <a:solidFill>
                <a:srgbClr val="0000FF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870882" y="1859779"/>
            <a:ext cx="3639734" cy="523220"/>
          </a:xfrm>
          <a:prstGeom prst="rect">
            <a:avLst/>
          </a:prstGeom>
          <a:solidFill>
            <a:srgbClr val="D7FF6F"/>
          </a:solidFill>
          <a:ln w="2857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ja-JP" altLang="en-US" sz="28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光子放射機構の特定</a:t>
            </a:r>
            <a:endParaRPr lang="en-US" altLang="ja-JP" sz="2400" dirty="0" smtClean="0">
              <a:solidFill>
                <a:srgbClr val="0000FF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40423" y="4806300"/>
            <a:ext cx="2867418" cy="1384995"/>
          </a:xfrm>
          <a:prstGeom prst="rect">
            <a:avLst/>
          </a:prstGeom>
          <a:solidFill>
            <a:srgbClr val="FFC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ja-JP" altLang="en-US" sz="2800" dirty="0" smtClean="0">
                <a:latin typeface="ヒラギノ丸ゴ Pro W4"/>
                <a:ea typeface="ヒラギノ丸ゴ Pro W4"/>
                <a:cs typeface="ヒラギノ丸ゴ Pro W4"/>
              </a:rPr>
              <a:t>予期せぬ</a:t>
            </a:r>
            <a:r>
              <a:rPr lang="en-US" altLang="ja-JP" sz="2800" dirty="0" smtClean="0">
                <a:latin typeface="ヒラギノ丸ゴ Pro W4"/>
                <a:ea typeface="ヒラギノ丸ゴ Pro W4"/>
                <a:cs typeface="ヒラギノ丸ゴ Pro W4"/>
              </a:rPr>
              <a:t>/exotic</a:t>
            </a:r>
            <a:r>
              <a:rPr lang="ja-JP" altLang="en-US" sz="2800" dirty="0" smtClean="0">
                <a:latin typeface="ヒラギノ丸ゴ Pro W4"/>
                <a:ea typeface="ヒラギノ丸ゴ Pro W4"/>
                <a:cs typeface="ヒラギノ丸ゴ Pro W4"/>
              </a:rPr>
              <a:t>な現象を捉えるセンス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48160" y="4073995"/>
            <a:ext cx="6931879" cy="523220"/>
          </a:xfrm>
          <a:prstGeom prst="rect">
            <a:avLst/>
          </a:prstGeom>
          <a:solidFill>
            <a:srgbClr val="A1FFD5"/>
          </a:solidFill>
          <a:ln w="2857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ja-JP" altLang="en-US" sz="28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加速機構の特定とその</a:t>
            </a:r>
            <a:r>
              <a:rPr lang="en-US" altLang="ja-JP" sz="2800" dirty="0" err="1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energetics</a:t>
            </a:r>
            <a:r>
              <a:rPr lang="ja-JP" altLang="en-US" sz="28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の理解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944336" y="3166184"/>
            <a:ext cx="26858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altLang="ja-JP" sz="2400" i="1" dirty="0" err="1" smtClean="0">
                <a:latin typeface="ヒラギノ丸ゴ Pro W4"/>
                <a:ea typeface="ヒラギノ丸ゴ Pro W4"/>
                <a:cs typeface="ヒラギノ丸ゴ Pro W4"/>
              </a:rPr>
              <a:t>E</a:t>
            </a:r>
            <a:r>
              <a:rPr lang="en-US" altLang="ja-JP" sz="3200" baseline="-25000" dirty="0" err="1" smtClean="0">
                <a:latin typeface="ヒラギノ丸ゴ Pro W4"/>
                <a:ea typeface="ヒラギノ丸ゴ Pro W4"/>
                <a:cs typeface="ヒラギノ丸ゴ Pro W4"/>
              </a:rPr>
              <a:t>max</a:t>
            </a:r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＞</a:t>
            </a:r>
            <a:r>
              <a:rPr lang="en-US" altLang="ja-JP" sz="2400" i="1" dirty="0" err="1" smtClean="0">
                <a:latin typeface="ヒラギノ丸ゴ Pro W4"/>
                <a:ea typeface="ヒラギノ丸ゴ Pro W4"/>
                <a:cs typeface="ヒラギノ丸ゴ Pro W4"/>
              </a:rPr>
              <a:t>E</a:t>
            </a:r>
            <a:r>
              <a:rPr lang="en-US" altLang="ja-JP" sz="3200" baseline="-25000" dirty="0" err="1" smtClean="0">
                <a:latin typeface="ヒラギノ丸ゴ Pro W4"/>
                <a:ea typeface="ヒラギノ丸ゴ Pro W4"/>
                <a:cs typeface="ヒラギノ丸ゴ Pro W4"/>
              </a:rPr>
              <a:t>knee</a:t>
            </a:r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？</a:t>
            </a:r>
            <a:r>
              <a:rPr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>  </a:t>
            </a:r>
            <a:r>
              <a:rPr lang="en-US" altLang="ja-JP" sz="2400" i="1" dirty="0" err="1" smtClean="0">
                <a:latin typeface="ヒラギノ丸ゴ Pro W4"/>
                <a:ea typeface="ヒラギノ丸ゴ Pro W4"/>
                <a:cs typeface="ヒラギノ丸ゴ Pro W4"/>
              </a:rPr>
              <a:t>E</a:t>
            </a:r>
            <a:r>
              <a:rPr lang="en-US" altLang="ja-JP" sz="2400" baseline="-25000" dirty="0" err="1" smtClean="0">
                <a:latin typeface="ヒラギノ丸ゴ Pro W4"/>
                <a:ea typeface="ヒラギノ丸ゴ Pro W4"/>
                <a:cs typeface="ヒラギノ丸ゴ Pro W4"/>
              </a:rPr>
              <a:t>max</a:t>
            </a:r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＞</a:t>
            </a:r>
            <a:r>
              <a:rPr lang="en-US" altLang="ja-JP" sz="2400" i="1" dirty="0" smtClean="0">
                <a:latin typeface="ヒラギノ丸ゴ Pro W4"/>
                <a:ea typeface="ヒラギノ丸ゴ Pro W4"/>
                <a:cs typeface="ヒラギノ丸ゴ Pro W4"/>
              </a:rPr>
              <a:t>E</a:t>
            </a:r>
            <a:r>
              <a:rPr lang="en-US" altLang="ja-JP" sz="2400" baseline="-25000" dirty="0" smtClean="0">
                <a:latin typeface="ヒラギノ丸ゴ Pro W4"/>
                <a:ea typeface="ヒラギノ丸ゴ Pro W4"/>
                <a:cs typeface="ヒラギノ丸ゴ Pro W4"/>
              </a:rPr>
              <a:t>GZK </a:t>
            </a:r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？</a:t>
            </a:r>
            <a:endParaRPr lang="en-US" altLang="ja-JP" sz="2400" baseline="-25000" dirty="0" smtClean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15" name="下矢印 14"/>
          <p:cNvSpPr/>
          <p:nvPr/>
        </p:nvSpPr>
        <p:spPr>
          <a:xfrm>
            <a:off x="4098190" y="1420252"/>
            <a:ext cx="497543" cy="635937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83834" y="1268771"/>
            <a:ext cx="8083897" cy="461665"/>
          </a:xfrm>
          <a:prstGeom prst="rect">
            <a:avLst/>
          </a:prstGeom>
          <a:solidFill>
            <a:srgbClr val="FFFFFF">
              <a:alpha val="53000"/>
            </a:srgb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位置、広がり、光子強度、光子スペクトル、変動の有無</a:t>
            </a:r>
            <a:endParaRPr lang="en-US" altLang="ja-JP" sz="2400" dirty="0" smtClean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16" name="下矢印 15"/>
          <p:cNvSpPr/>
          <p:nvPr/>
        </p:nvSpPr>
        <p:spPr>
          <a:xfrm>
            <a:off x="4098190" y="2318318"/>
            <a:ext cx="497543" cy="781674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88052" y="2389481"/>
            <a:ext cx="8218700" cy="461665"/>
          </a:xfrm>
          <a:prstGeom prst="rect">
            <a:avLst/>
          </a:prstGeom>
          <a:solidFill>
            <a:srgbClr val="FFFFFF">
              <a:alpha val="42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 err="1" smtClean="0">
                <a:latin typeface="ヒラギノ丸ゴ Pro W4"/>
                <a:ea typeface="ヒラギノ丸ゴ Pro W4"/>
                <a:cs typeface="ヒラギノ丸ゴ Pro W4"/>
              </a:rPr>
              <a:t>Leptonic</a:t>
            </a:r>
            <a:r>
              <a:rPr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> (SR, IC, </a:t>
            </a:r>
            <a:r>
              <a:rPr lang="en-US" altLang="ja-JP" sz="2400" dirty="0" err="1" smtClean="0">
                <a:latin typeface="ヒラギノ丸ゴ Pro W4"/>
                <a:ea typeface="ヒラギノ丸ゴ Pro W4"/>
                <a:cs typeface="ヒラギノ丸ゴ Pro W4"/>
              </a:rPr>
              <a:t>Bremss</a:t>
            </a:r>
            <a:r>
              <a:rPr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>)  or </a:t>
            </a:r>
            <a:r>
              <a:rPr lang="en-US" altLang="ja-JP" sz="2400" dirty="0" err="1" smtClean="0">
                <a:latin typeface="ヒラギノ丸ゴ Pro W4"/>
                <a:ea typeface="ヒラギノ丸ゴ Pro W4"/>
                <a:cs typeface="ヒラギノ丸ゴ Pro W4"/>
              </a:rPr>
              <a:t>Hadronic</a:t>
            </a:r>
            <a:r>
              <a:rPr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> (π</a:t>
            </a:r>
            <a:r>
              <a:rPr lang="en-US" altLang="ja-JP" sz="2400" baseline="30000" dirty="0" smtClean="0">
                <a:latin typeface="ヒラギノ丸ゴ Pro W4"/>
                <a:ea typeface="ヒラギノ丸ゴ Pro W4"/>
                <a:cs typeface="ヒラギノ丸ゴ Pro W4"/>
              </a:rPr>
              <a:t>0</a:t>
            </a:r>
            <a:r>
              <a:rPr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>, </a:t>
            </a:r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陽子</a:t>
            </a:r>
            <a:r>
              <a:rPr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>SR)</a:t>
            </a:r>
          </a:p>
        </p:txBody>
      </p:sp>
      <p:sp>
        <p:nvSpPr>
          <p:cNvPr id="18" name="左右矢印 17"/>
          <p:cNvSpPr/>
          <p:nvPr/>
        </p:nvSpPr>
        <p:spPr>
          <a:xfrm>
            <a:off x="3844056" y="1925249"/>
            <a:ext cx="1026826" cy="457750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661198" y="4661747"/>
            <a:ext cx="4071998" cy="1526572"/>
          </a:xfrm>
          <a:prstGeom prst="rect">
            <a:avLst/>
          </a:prstGeom>
          <a:solidFill>
            <a:srgbClr val="B7FF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ja-JP" altLang="en-US" sz="2800" dirty="0" smtClean="0">
                <a:latin typeface="ヒラギノ丸ゴ Pro W4"/>
                <a:ea typeface="ヒラギノ丸ゴ Pro W4"/>
                <a:cs typeface="ヒラギノ丸ゴ Pro W4"/>
              </a:rPr>
              <a:t>物理的な一般論の構築</a:t>
            </a:r>
            <a:endParaRPr lang="en-US" altLang="ja-JP" sz="2800" dirty="0" smtClean="0">
              <a:latin typeface="ヒラギノ丸ゴ Pro W4"/>
              <a:ea typeface="ヒラギノ丸ゴ Pro W4"/>
              <a:cs typeface="ヒラギノ丸ゴ Pro W4"/>
            </a:endParaRP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電子と陽子の加速の違い</a:t>
            </a:r>
            <a:endParaRPr lang="en-US" altLang="ja-JP" sz="2400" dirty="0" smtClean="0">
              <a:latin typeface="ヒラギノ丸ゴ Pro W4"/>
              <a:ea typeface="ヒラギノ丸ゴ Pro W4"/>
              <a:cs typeface="ヒラギノ丸ゴ Pro W4"/>
            </a:endParaRP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スケーリング則</a:t>
            </a:r>
            <a:endParaRPr lang="en-US" altLang="ja-JP" sz="2400" dirty="0" smtClean="0">
              <a:latin typeface="ヒラギノ丸ゴ Pro W4"/>
              <a:ea typeface="ヒラギノ丸ゴ Pro W4"/>
              <a:cs typeface="ヒラギノ丸ゴ Pro W4"/>
            </a:endParaRP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エネルギー非等分配の法則</a:t>
            </a:r>
          </a:p>
        </p:txBody>
      </p:sp>
      <p:sp>
        <p:nvSpPr>
          <p:cNvPr id="20" name="曲折矢印 19"/>
          <p:cNvSpPr/>
          <p:nvPr/>
        </p:nvSpPr>
        <p:spPr>
          <a:xfrm rot="10800000">
            <a:off x="3223129" y="4622465"/>
            <a:ext cx="557650" cy="523220"/>
          </a:xfrm>
          <a:prstGeom prst="bentArrow">
            <a:avLst/>
          </a:prstGeom>
          <a:solidFill>
            <a:schemeClr val="bg1">
              <a:lumMod val="65000"/>
            </a:schemeClr>
          </a:solidFill>
          <a:ln w="38100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28997" y="766880"/>
            <a:ext cx="6643646" cy="523220"/>
          </a:xfrm>
          <a:prstGeom prst="rect">
            <a:avLst/>
          </a:prstGeom>
          <a:solidFill>
            <a:srgbClr val="FFFF00"/>
          </a:solidFill>
          <a:ln w="2857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ja-JP" altLang="en-US" sz="2800" dirty="0" smtClean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rPr>
              <a:t>加速天体に関する高エネルギー光子情報</a:t>
            </a:r>
            <a:endParaRPr lang="en-US" altLang="ja-JP" sz="2400" dirty="0" smtClean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21" name="曲折矢印 20"/>
          <p:cNvSpPr/>
          <p:nvPr/>
        </p:nvSpPr>
        <p:spPr>
          <a:xfrm rot="10800000" flipH="1">
            <a:off x="4111254" y="4643925"/>
            <a:ext cx="508110" cy="523220"/>
          </a:xfrm>
          <a:prstGeom prst="bentArrow">
            <a:avLst/>
          </a:prstGeom>
          <a:solidFill>
            <a:schemeClr val="bg1">
              <a:lumMod val="65000"/>
            </a:schemeClr>
          </a:solidFill>
          <a:ln w="38100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" name="日付プレースホルダ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2012/1/22</a:t>
            </a:r>
            <a:endParaRPr lang="ja-JP" altLang="en-US"/>
          </a:p>
        </p:txBody>
      </p:sp>
      <p:sp>
        <p:nvSpPr>
          <p:cNvPr id="24" name="スライド番号プレースホルダ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1BDA-2E40-3F47-806F-FB85C33315FA}" type="slidenum">
              <a:rPr lang="ja-JP" altLang="en-US" smtClean="0"/>
              <a:pPr/>
              <a:t>6</a:t>
            </a:fld>
            <a:endParaRPr lang="ja-JP" altLang="en-US"/>
          </a:p>
        </p:txBody>
      </p:sp>
      <p:sp>
        <p:nvSpPr>
          <p:cNvPr id="25" name="フッター プレースホルダ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CRC</a:t>
            </a:r>
            <a:r>
              <a:rPr lang="ja-JP" altLang="en-US" smtClean="0"/>
              <a:t>タウンミーティング＠東工大</a:t>
            </a: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09600" y="892175"/>
            <a:ext cx="76200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ja-JP" altLang="en-US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2439672" y="5477675"/>
            <a:ext cx="400109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 sz="2400" dirty="0" err="1">
                <a:solidFill>
                  <a:srgbClr val="0000F6"/>
                </a:solidFill>
                <a:latin typeface="ヒラギノ丸ゴ Pro W4"/>
                <a:ea typeface="ヒラギノ丸ゴ Pro W4"/>
                <a:cs typeface="ヒラギノ丸ゴ Pro W4"/>
              </a:rPr>
              <a:t>eV</a:t>
            </a:r>
            <a:endParaRPr lang="en-US" altLang="ja-JP" sz="2400" dirty="0">
              <a:solidFill>
                <a:srgbClr val="0000F6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3315904" y="5481649"/>
            <a:ext cx="565078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 sz="2400" dirty="0" err="1">
                <a:solidFill>
                  <a:srgbClr val="0000F6"/>
                </a:solidFill>
                <a:latin typeface="ヒラギノ丸ゴ Pro W4"/>
                <a:ea typeface="ヒラギノ丸ゴ Pro W4"/>
                <a:cs typeface="ヒラギノ丸ゴ Pro W4"/>
              </a:rPr>
              <a:t>keV</a:t>
            </a:r>
            <a:endParaRPr lang="en-US" altLang="ja-JP" sz="2400" dirty="0">
              <a:solidFill>
                <a:srgbClr val="0000F6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4181593" y="5481649"/>
            <a:ext cx="693728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 sz="2400" dirty="0" err="1">
                <a:solidFill>
                  <a:srgbClr val="0000F6"/>
                </a:solidFill>
                <a:latin typeface="ヒラギノ丸ゴ Pro W4"/>
                <a:ea typeface="ヒラギノ丸ゴ Pro W4"/>
                <a:cs typeface="ヒラギノ丸ゴ Pro W4"/>
              </a:rPr>
              <a:t>MeV</a:t>
            </a:r>
            <a:endParaRPr lang="en-US" altLang="ja-JP" sz="2400" dirty="0">
              <a:solidFill>
                <a:srgbClr val="0000F6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6176114" y="5481649"/>
            <a:ext cx="580466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 sz="2400" dirty="0" err="1">
                <a:solidFill>
                  <a:srgbClr val="0000F6"/>
                </a:solidFill>
                <a:latin typeface="ヒラギノ丸ゴ Pro W4"/>
                <a:ea typeface="ヒラギノ丸ゴ Pro W4"/>
                <a:cs typeface="ヒラギノ丸ゴ Pro W4"/>
              </a:rPr>
              <a:t>TeV</a:t>
            </a:r>
            <a:endParaRPr lang="en-US" altLang="ja-JP" sz="2400" dirty="0">
              <a:solidFill>
                <a:srgbClr val="0000F6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5230584" y="5480062"/>
            <a:ext cx="635558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 sz="2400" dirty="0" err="1">
                <a:solidFill>
                  <a:srgbClr val="0000F6"/>
                </a:solidFill>
                <a:latin typeface="ヒラギノ丸ゴ Pro W4"/>
                <a:ea typeface="ヒラギノ丸ゴ Pro W4"/>
                <a:cs typeface="ヒラギノ丸ゴ Pro W4"/>
              </a:rPr>
              <a:t>GeV</a:t>
            </a:r>
            <a:endParaRPr lang="en-US" altLang="ja-JP" sz="2400" dirty="0">
              <a:solidFill>
                <a:srgbClr val="0000F6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grpSp>
        <p:nvGrpSpPr>
          <p:cNvPr id="15" name="Group 112"/>
          <p:cNvGrpSpPr>
            <a:grpSpLocks/>
          </p:cNvGrpSpPr>
          <p:nvPr/>
        </p:nvGrpSpPr>
        <p:grpSpPr bwMode="auto">
          <a:xfrm>
            <a:off x="938228" y="1292666"/>
            <a:ext cx="693738" cy="3489327"/>
            <a:chOff x="660" y="859"/>
            <a:chExt cx="437" cy="2198"/>
          </a:xfrm>
        </p:grpSpPr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683" y="859"/>
              <a:ext cx="38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altLang="ja-JP" sz="2400" dirty="0" err="1">
                  <a:solidFill>
                    <a:srgbClr val="008B00"/>
                  </a:solidFill>
                  <a:latin typeface="ヒラギノ丸ゴ Pro W4"/>
                  <a:ea typeface="ヒラギノ丸ゴ Pro W4"/>
                  <a:cs typeface="ヒラギノ丸ゴ Pro W4"/>
                </a:rPr>
                <a:t>PeV</a:t>
              </a:r>
              <a:endParaRPr lang="en-US" altLang="ja-JP" sz="2400" dirty="0">
                <a:solidFill>
                  <a:srgbClr val="008B00"/>
                </a:solidFill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683" y="1276"/>
              <a:ext cx="36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altLang="ja-JP" sz="2400">
                  <a:solidFill>
                    <a:srgbClr val="008B00"/>
                  </a:solidFill>
                  <a:latin typeface="ヒラギノ丸ゴ Pro W4"/>
                  <a:ea typeface="ヒラギノ丸ゴ Pro W4"/>
                  <a:cs typeface="ヒラギノ丸ゴ Pro W4"/>
                </a:rPr>
                <a:t>TeV</a:t>
              </a:r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671" y="1616"/>
              <a:ext cx="40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altLang="ja-JP" sz="2400" dirty="0" err="1">
                  <a:solidFill>
                    <a:srgbClr val="008B00"/>
                  </a:solidFill>
                  <a:latin typeface="ヒラギノ丸ゴ Pro W4"/>
                  <a:ea typeface="ヒラギノ丸ゴ Pro W4"/>
                  <a:cs typeface="ヒラギノ丸ゴ Pro W4"/>
                </a:rPr>
                <a:t>GeV</a:t>
              </a:r>
              <a:endParaRPr lang="en-US" altLang="ja-JP" sz="2400" dirty="0">
                <a:solidFill>
                  <a:srgbClr val="008B00"/>
                </a:solidFill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660" y="2042"/>
              <a:ext cx="43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altLang="ja-JP" sz="2400" dirty="0" err="1">
                  <a:solidFill>
                    <a:srgbClr val="008B00"/>
                  </a:solidFill>
                  <a:latin typeface="ヒラギノ丸ゴ Pro W4"/>
                  <a:ea typeface="ヒラギノ丸ゴ Pro W4"/>
                  <a:cs typeface="ヒラギノ丸ゴ Pro W4"/>
                </a:rPr>
                <a:t>MeV</a:t>
              </a:r>
              <a:endParaRPr lang="en-US" altLang="ja-JP" sz="2400" dirty="0">
                <a:solidFill>
                  <a:srgbClr val="008B00"/>
                </a:solidFill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707" y="2412"/>
              <a:ext cx="35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altLang="ja-JP" sz="2400" dirty="0" err="1">
                  <a:solidFill>
                    <a:srgbClr val="008B00"/>
                  </a:solidFill>
                  <a:latin typeface="ヒラギノ丸ゴ Pro W4"/>
                  <a:ea typeface="ヒラギノ丸ゴ Pro W4"/>
                  <a:cs typeface="ヒラギノ丸ゴ Pro W4"/>
                </a:rPr>
                <a:t>keV</a:t>
              </a:r>
              <a:endParaRPr lang="en-US" altLang="ja-JP" sz="2400" dirty="0">
                <a:solidFill>
                  <a:srgbClr val="008B00"/>
                </a:solidFill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735" y="2824"/>
              <a:ext cx="25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altLang="ja-JP" sz="2400" dirty="0" err="1">
                  <a:solidFill>
                    <a:srgbClr val="008B00"/>
                  </a:solidFill>
                  <a:latin typeface="ヒラギノ丸ゴ Pro W4"/>
                  <a:ea typeface="ヒラギノ丸ゴ Pro W4"/>
                  <a:cs typeface="ヒラギノ丸ゴ Pro W4"/>
                </a:rPr>
                <a:t>eV</a:t>
              </a:r>
              <a:endParaRPr lang="en-US" altLang="ja-JP" sz="2400" dirty="0">
                <a:solidFill>
                  <a:srgbClr val="008B00"/>
                </a:solidFill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</p:grp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1431155" y="5451487"/>
            <a:ext cx="670029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 sz="2400" dirty="0" err="1">
                <a:solidFill>
                  <a:srgbClr val="0000F6"/>
                </a:solidFill>
                <a:latin typeface="ヒラギノ丸ゴ Pro W4"/>
                <a:ea typeface="ヒラギノ丸ゴ Pro W4"/>
                <a:cs typeface="ヒラギノ丸ゴ Pro W4"/>
              </a:rPr>
              <a:t>meV</a:t>
            </a:r>
            <a:endParaRPr lang="en-US" altLang="ja-JP" sz="2400" dirty="0">
              <a:solidFill>
                <a:srgbClr val="0000F6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 rot="16200000">
            <a:off x="-1168331" y="2974204"/>
            <a:ext cx="3590727" cy="430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ja-JP" altLang="en-US" sz="2800" dirty="0">
                <a:solidFill>
                  <a:srgbClr val="008B00"/>
                </a:solidFill>
                <a:latin typeface="ヒラギノ丸ゴ Pro W4"/>
                <a:ea typeface="ヒラギノ丸ゴ Pro W4"/>
                <a:cs typeface="ヒラギノ丸ゴ Pro W4"/>
              </a:rPr>
              <a:t>電子</a:t>
            </a:r>
            <a:r>
              <a:rPr lang="ja-JP" altLang="en-US" sz="2800" dirty="0" smtClean="0">
                <a:solidFill>
                  <a:srgbClr val="008B00"/>
                </a:solidFill>
                <a:latin typeface="ヒラギノ丸ゴ Pro W4"/>
                <a:ea typeface="ヒラギノ丸ゴ Pro W4"/>
                <a:cs typeface="ヒラギノ丸ゴ Pro W4"/>
              </a:rPr>
              <a:t>の最高エネルギー</a:t>
            </a:r>
            <a:endParaRPr lang="ja-JP" altLang="en-US" sz="2800" dirty="0">
              <a:solidFill>
                <a:srgbClr val="008B00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grpSp>
        <p:nvGrpSpPr>
          <p:cNvPr id="88" name="図形グループ 87"/>
          <p:cNvGrpSpPr/>
          <p:nvPr/>
        </p:nvGrpSpPr>
        <p:grpSpPr>
          <a:xfrm>
            <a:off x="1636714" y="1077115"/>
            <a:ext cx="6946914" cy="4472763"/>
            <a:chOff x="1636713" y="1440982"/>
            <a:chExt cx="8549916" cy="4147018"/>
          </a:xfrm>
        </p:grpSpPr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670050" y="1440982"/>
              <a:ext cx="6637118" cy="4016374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ja-JP" altLang="en-US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22" name="Freeform 19"/>
            <p:cNvSpPr>
              <a:spLocks/>
            </p:cNvSpPr>
            <p:nvPr/>
          </p:nvSpPr>
          <p:spPr bwMode="auto">
            <a:xfrm>
              <a:off x="3124200" y="4283075"/>
              <a:ext cx="492125" cy="342900"/>
            </a:xfrm>
            <a:custGeom>
              <a:avLst/>
              <a:gdLst/>
              <a:ahLst/>
              <a:cxnLst>
                <a:cxn ang="0">
                  <a:pos x="10" y="188"/>
                </a:cxn>
                <a:cxn ang="0">
                  <a:pos x="10" y="188"/>
                </a:cxn>
                <a:cxn ang="0">
                  <a:pos x="0" y="160"/>
                </a:cxn>
                <a:cxn ang="0">
                  <a:pos x="0" y="150"/>
                </a:cxn>
                <a:cxn ang="0">
                  <a:pos x="10" y="132"/>
                </a:cxn>
                <a:cxn ang="0">
                  <a:pos x="19" y="113"/>
                </a:cxn>
                <a:cxn ang="0">
                  <a:pos x="38" y="94"/>
                </a:cxn>
                <a:cxn ang="0">
                  <a:pos x="85" y="57"/>
                </a:cxn>
                <a:cxn ang="0">
                  <a:pos x="113" y="38"/>
                </a:cxn>
                <a:cxn ang="0">
                  <a:pos x="131" y="28"/>
                </a:cxn>
                <a:cxn ang="0">
                  <a:pos x="150" y="19"/>
                </a:cxn>
                <a:cxn ang="0">
                  <a:pos x="178" y="10"/>
                </a:cxn>
                <a:cxn ang="0">
                  <a:pos x="216" y="0"/>
                </a:cxn>
                <a:cxn ang="0">
                  <a:pos x="225" y="0"/>
                </a:cxn>
                <a:cxn ang="0">
                  <a:pos x="235" y="0"/>
                </a:cxn>
                <a:cxn ang="0">
                  <a:pos x="263" y="0"/>
                </a:cxn>
                <a:cxn ang="0">
                  <a:pos x="281" y="10"/>
                </a:cxn>
                <a:cxn ang="0">
                  <a:pos x="300" y="19"/>
                </a:cxn>
                <a:cxn ang="0">
                  <a:pos x="300" y="28"/>
                </a:cxn>
                <a:cxn ang="0">
                  <a:pos x="310" y="38"/>
                </a:cxn>
                <a:cxn ang="0">
                  <a:pos x="310" y="57"/>
                </a:cxn>
                <a:cxn ang="0">
                  <a:pos x="300" y="75"/>
                </a:cxn>
                <a:cxn ang="0">
                  <a:pos x="291" y="94"/>
                </a:cxn>
                <a:cxn ang="0">
                  <a:pos x="281" y="103"/>
                </a:cxn>
                <a:cxn ang="0">
                  <a:pos x="272" y="113"/>
                </a:cxn>
                <a:cxn ang="0">
                  <a:pos x="253" y="132"/>
                </a:cxn>
                <a:cxn ang="0">
                  <a:pos x="235" y="150"/>
                </a:cxn>
                <a:cxn ang="0">
                  <a:pos x="216" y="169"/>
                </a:cxn>
                <a:cxn ang="0">
                  <a:pos x="197" y="178"/>
                </a:cxn>
                <a:cxn ang="0">
                  <a:pos x="178" y="188"/>
                </a:cxn>
                <a:cxn ang="0">
                  <a:pos x="150" y="206"/>
                </a:cxn>
                <a:cxn ang="0">
                  <a:pos x="122" y="216"/>
                </a:cxn>
                <a:cxn ang="0">
                  <a:pos x="94" y="216"/>
                </a:cxn>
                <a:cxn ang="0">
                  <a:pos x="85" y="216"/>
                </a:cxn>
                <a:cxn ang="0">
                  <a:pos x="75" y="216"/>
                </a:cxn>
                <a:cxn ang="0">
                  <a:pos x="47" y="216"/>
                </a:cxn>
                <a:cxn ang="0">
                  <a:pos x="28" y="206"/>
                </a:cxn>
                <a:cxn ang="0">
                  <a:pos x="19" y="197"/>
                </a:cxn>
                <a:cxn ang="0">
                  <a:pos x="10" y="188"/>
                </a:cxn>
              </a:cxnLst>
              <a:rect l="0" t="0" r="r" b="b"/>
              <a:pathLst>
                <a:path w="310" h="216">
                  <a:moveTo>
                    <a:pt x="10" y="188"/>
                  </a:moveTo>
                  <a:lnTo>
                    <a:pt x="10" y="188"/>
                  </a:lnTo>
                  <a:lnTo>
                    <a:pt x="0" y="160"/>
                  </a:lnTo>
                  <a:lnTo>
                    <a:pt x="0" y="150"/>
                  </a:lnTo>
                  <a:lnTo>
                    <a:pt x="10" y="132"/>
                  </a:lnTo>
                  <a:lnTo>
                    <a:pt x="19" y="113"/>
                  </a:lnTo>
                  <a:lnTo>
                    <a:pt x="38" y="94"/>
                  </a:lnTo>
                  <a:lnTo>
                    <a:pt x="85" y="57"/>
                  </a:lnTo>
                  <a:lnTo>
                    <a:pt x="113" y="38"/>
                  </a:lnTo>
                  <a:lnTo>
                    <a:pt x="131" y="28"/>
                  </a:lnTo>
                  <a:lnTo>
                    <a:pt x="150" y="19"/>
                  </a:lnTo>
                  <a:lnTo>
                    <a:pt x="178" y="10"/>
                  </a:lnTo>
                  <a:lnTo>
                    <a:pt x="216" y="0"/>
                  </a:lnTo>
                  <a:lnTo>
                    <a:pt x="225" y="0"/>
                  </a:lnTo>
                  <a:lnTo>
                    <a:pt x="235" y="0"/>
                  </a:lnTo>
                  <a:lnTo>
                    <a:pt x="263" y="0"/>
                  </a:lnTo>
                  <a:lnTo>
                    <a:pt x="281" y="10"/>
                  </a:lnTo>
                  <a:lnTo>
                    <a:pt x="300" y="19"/>
                  </a:lnTo>
                  <a:lnTo>
                    <a:pt x="300" y="28"/>
                  </a:lnTo>
                  <a:lnTo>
                    <a:pt x="310" y="38"/>
                  </a:lnTo>
                  <a:lnTo>
                    <a:pt x="310" y="57"/>
                  </a:lnTo>
                  <a:lnTo>
                    <a:pt x="300" y="75"/>
                  </a:lnTo>
                  <a:lnTo>
                    <a:pt x="291" y="94"/>
                  </a:lnTo>
                  <a:lnTo>
                    <a:pt x="281" y="103"/>
                  </a:lnTo>
                  <a:lnTo>
                    <a:pt x="272" y="113"/>
                  </a:lnTo>
                  <a:lnTo>
                    <a:pt x="253" y="132"/>
                  </a:lnTo>
                  <a:lnTo>
                    <a:pt x="235" y="150"/>
                  </a:lnTo>
                  <a:lnTo>
                    <a:pt x="216" y="169"/>
                  </a:lnTo>
                  <a:lnTo>
                    <a:pt x="197" y="178"/>
                  </a:lnTo>
                  <a:lnTo>
                    <a:pt x="178" y="188"/>
                  </a:lnTo>
                  <a:lnTo>
                    <a:pt x="150" y="206"/>
                  </a:lnTo>
                  <a:lnTo>
                    <a:pt x="122" y="216"/>
                  </a:lnTo>
                  <a:lnTo>
                    <a:pt x="94" y="216"/>
                  </a:lnTo>
                  <a:lnTo>
                    <a:pt x="85" y="216"/>
                  </a:lnTo>
                  <a:lnTo>
                    <a:pt x="75" y="216"/>
                  </a:lnTo>
                  <a:lnTo>
                    <a:pt x="47" y="216"/>
                  </a:lnTo>
                  <a:lnTo>
                    <a:pt x="28" y="206"/>
                  </a:lnTo>
                  <a:lnTo>
                    <a:pt x="19" y="197"/>
                  </a:lnTo>
                  <a:lnTo>
                    <a:pt x="10" y="188"/>
                  </a:lnTo>
                  <a:close/>
                </a:path>
              </a:pathLst>
            </a:custGeom>
            <a:solidFill>
              <a:srgbClr val="FFFF00"/>
            </a:solidFill>
            <a:ln w="14288">
              <a:solidFill>
                <a:srgbClr val="CCB3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ja-JP" altLang="en-US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23" name="Freeform 20"/>
            <p:cNvSpPr>
              <a:spLocks/>
            </p:cNvSpPr>
            <p:nvPr/>
          </p:nvSpPr>
          <p:spPr bwMode="auto">
            <a:xfrm>
              <a:off x="3749675" y="3863975"/>
              <a:ext cx="669925" cy="417513"/>
            </a:xfrm>
            <a:custGeom>
              <a:avLst/>
              <a:gdLst/>
              <a:ahLst/>
              <a:cxnLst>
                <a:cxn ang="0">
                  <a:pos x="9" y="235"/>
                </a:cxn>
                <a:cxn ang="0">
                  <a:pos x="9" y="225"/>
                </a:cxn>
                <a:cxn ang="0">
                  <a:pos x="0" y="197"/>
                </a:cxn>
                <a:cxn ang="0">
                  <a:pos x="9" y="188"/>
                </a:cxn>
                <a:cxn ang="0">
                  <a:pos x="28" y="160"/>
                </a:cxn>
                <a:cxn ang="0">
                  <a:pos x="38" y="150"/>
                </a:cxn>
                <a:cxn ang="0">
                  <a:pos x="47" y="141"/>
                </a:cxn>
                <a:cxn ang="0">
                  <a:pos x="75" y="113"/>
                </a:cxn>
                <a:cxn ang="0">
                  <a:pos x="103" y="85"/>
                </a:cxn>
                <a:cxn ang="0">
                  <a:pos x="150" y="57"/>
                </a:cxn>
                <a:cxn ang="0">
                  <a:pos x="169" y="47"/>
                </a:cxn>
                <a:cxn ang="0">
                  <a:pos x="188" y="38"/>
                </a:cxn>
                <a:cxn ang="0">
                  <a:pos x="225" y="19"/>
                </a:cxn>
                <a:cxn ang="0">
                  <a:pos x="262" y="10"/>
                </a:cxn>
                <a:cxn ang="0">
                  <a:pos x="309" y="0"/>
                </a:cxn>
                <a:cxn ang="0">
                  <a:pos x="328" y="0"/>
                </a:cxn>
                <a:cxn ang="0">
                  <a:pos x="347" y="0"/>
                </a:cxn>
                <a:cxn ang="0">
                  <a:pos x="384" y="0"/>
                </a:cxn>
                <a:cxn ang="0">
                  <a:pos x="403" y="10"/>
                </a:cxn>
                <a:cxn ang="0">
                  <a:pos x="412" y="19"/>
                </a:cxn>
                <a:cxn ang="0">
                  <a:pos x="412" y="29"/>
                </a:cxn>
                <a:cxn ang="0">
                  <a:pos x="422" y="38"/>
                </a:cxn>
                <a:cxn ang="0">
                  <a:pos x="422" y="57"/>
                </a:cxn>
                <a:cxn ang="0">
                  <a:pos x="412" y="66"/>
                </a:cxn>
                <a:cxn ang="0">
                  <a:pos x="394" y="104"/>
                </a:cxn>
                <a:cxn ang="0">
                  <a:pos x="384" y="113"/>
                </a:cxn>
                <a:cxn ang="0">
                  <a:pos x="375" y="122"/>
                </a:cxn>
                <a:cxn ang="0">
                  <a:pos x="347" y="150"/>
                </a:cxn>
                <a:cxn ang="0">
                  <a:pos x="319" y="178"/>
                </a:cxn>
                <a:cxn ang="0">
                  <a:pos x="272" y="207"/>
                </a:cxn>
                <a:cxn ang="0">
                  <a:pos x="253" y="216"/>
                </a:cxn>
                <a:cxn ang="0">
                  <a:pos x="234" y="225"/>
                </a:cxn>
                <a:cxn ang="0">
                  <a:pos x="188" y="244"/>
                </a:cxn>
                <a:cxn ang="0">
                  <a:pos x="150" y="253"/>
                </a:cxn>
                <a:cxn ang="0">
                  <a:pos x="113" y="263"/>
                </a:cxn>
                <a:cxn ang="0">
                  <a:pos x="94" y="263"/>
                </a:cxn>
                <a:cxn ang="0">
                  <a:pos x="75" y="263"/>
                </a:cxn>
                <a:cxn ang="0">
                  <a:pos x="38" y="263"/>
                </a:cxn>
                <a:cxn ang="0">
                  <a:pos x="19" y="253"/>
                </a:cxn>
                <a:cxn ang="0">
                  <a:pos x="9" y="244"/>
                </a:cxn>
                <a:cxn ang="0">
                  <a:pos x="9" y="235"/>
                </a:cxn>
              </a:cxnLst>
              <a:rect l="0" t="0" r="r" b="b"/>
              <a:pathLst>
                <a:path w="422" h="263">
                  <a:moveTo>
                    <a:pt x="9" y="235"/>
                  </a:moveTo>
                  <a:lnTo>
                    <a:pt x="9" y="225"/>
                  </a:lnTo>
                  <a:lnTo>
                    <a:pt x="0" y="197"/>
                  </a:lnTo>
                  <a:lnTo>
                    <a:pt x="9" y="188"/>
                  </a:lnTo>
                  <a:lnTo>
                    <a:pt x="28" y="160"/>
                  </a:lnTo>
                  <a:lnTo>
                    <a:pt x="38" y="150"/>
                  </a:lnTo>
                  <a:lnTo>
                    <a:pt x="47" y="141"/>
                  </a:lnTo>
                  <a:lnTo>
                    <a:pt x="75" y="113"/>
                  </a:lnTo>
                  <a:lnTo>
                    <a:pt x="103" y="85"/>
                  </a:lnTo>
                  <a:lnTo>
                    <a:pt x="150" y="57"/>
                  </a:lnTo>
                  <a:lnTo>
                    <a:pt x="169" y="47"/>
                  </a:lnTo>
                  <a:lnTo>
                    <a:pt x="188" y="38"/>
                  </a:lnTo>
                  <a:lnTo>
                    <a:pt x="225" y="19"/>
                  </a:lnTo>
                  <a:lnTo>
                    <a:pt x="262" y="10"/>
                  </a:lnTo>
                  <a:lnTo>
                    <a:pt x="309" y="0"/>
                  </a:lnTo>
                  <a:lnTo>
                    <a:pt x="328" y="0"/>
                  </a:lnTo>
                  <a:lnTo>
                    <a:pt x="347" y="0"/>
                  </a:lnTo>
                  <a:lnTo>
                    <a:pt x="384" y="0"/>
                  </a:lnTo>
                  <a:lnTo>
                    <a:pt x="403" y="10"/>
                  </a:lnTo>
                  <a:lnTo>
                    <a:pt x="412" y="19"/>
                  </a:lnTo>
                  <a:lnTo>
                    <a:pt x="412" y="29"/>
                  </a:lnTo>
                  <a:lnTo>
                    <a:pt x="422" y="38"/>
                  </a:lnTo>
                  <a:lnTo>
                    <a:pt x="422" y="57"/>
                  </a:lnTo>
                  <a:lnTo>
                    <a:pt x="412" y="66"/>
                  </a:lnTo>
                  <a:lnTo>
                    <a:pt x="394" y="104"/>
                  </a:lnTo>
                  <a:lnTo>
                    <a:pt x="384" y="113"/>
                  </a:lnTo>
                  <a:lnTo>
                    <a:pt x="375" y="122"/>
                  </a:lnTo>
                  <a:lnTo>
                    <a:pt x="347" y="150"/>
                  </a:lnTo>
                  <a:lnTo>
                    <a:pt x="319" y="178"/>
                  </a:lnTo>
                  <a:lnTo>
                    <a:pt x="272" y="207"/>
                  </a:lnTo>
                  <a:lnTo>
                    <a:pt x="253" y="216"/>
                  </a:lnTo>
                  <a:lnTo>
                    <a:pt x="234" y="225"/>
                  </a:lnTo>
                  <a:lnTo>
                    <a:pt x="188" y="244"/>
                  </a:lnTo>
                  <a:lnTo>
                    <a:pt x="150" y="253"/>
                  </a:lnTo>
                  <a:lnTo>
                    <a:pt x="113" y="263"/>
                  </a:lnTo>
                  <a:lnTo>
                    <a:pt x="94" y="263"/>
                  </a:lnTo>
                  <a:lnTo>
                    <a:pt x="75" y="263"/>
                  </a:lnTo>
                  <a:lnTo>
                    <a:pt x="38" y="263"/>
                  </a:lnTo>
                  <a:lnTo>
                    <a:pt x="19" y="253"/>
                  </a:lnTo>
                  <a:lnTo>
                    <a:pt x="9" y="244"/>
                  </a:lnTo>
                  <a:lnTo>
                    <a:pt x="9" y="235"/>
                  </a:lnTo>
                  <a:close/>
                </a:path>
              </a:pathLst>
            </a:custGeom>
            <a:solidFill>
              <a:srgbClr val="FFFF00"/>
            </a:solidFill>
            <a:ln w="14288">
              <a:solidFill>
                <a:srgbClr val="CCB3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ja-JP" altLang="en-US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grpSp>
          <p:nvGrpSpPr>
            <p:cNvPr id="26" name="Group 24"/>
            <p:cNvGrpSpPr>
              <a:grpSpLocks/>
            </p:cNvGrpSpPr>
            <p:nvPr/>
          </p:nvGrpSpPr>
          <p:grpSpPr bwMode="auto">
            <a:xfrm>
              <a:off x="1636713" y="1808163"/>
              <a:ext cx="147637" cy="2932112"/>
              <a:chOff x="1127" y="1221"/>
              <a:chExt cx="93" cy="1847"/>
            </a:xfrm>
          </p:grpSpPr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1127" y="1221"/>
                <a:ext cx="9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ja-JP" altLang="en-US">
                  <a:latin typeface="ヒラギノ丸ゴ Pro W4"/>
                  <a:ea typeface="ヒラギノ丸ゴ Pro W4"/>
                  <a:cs typeface="ヒラギノ丸ゴ Pro W4"/>
                </a:endParaRPr>
              </a:p>
            </p:txBody>
          </p:sp>
          <p:sp>
            <p:nvSpPr>
              <p:cNvPr id="28" name="Line 26"/>
              <p:cNvSpPr>
                <a:spLocks noChangeShapeType="1"/>
              </p:cNvSpPr>
              <p:nvPr/>
            </p:nvSpPr>
            <p:spPr bwMode="auto">
              <a:xfrm>
                <a:off x="1127" y="1596"/>
                <a:ext cx="9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ja-JP" altLang="en-US">
                  <a:latin typeface="ヒラギノ丸ゴ Pro W4"/>
                  <a:ea typeface="ヒラギノ丸ゴ Pro W4"/>
                  <a:cs typeface="ヒラギノ丸ゴ Pro W4"/>
                </a:endParaRPr>
              </a:p>
            </p:txBody>
          </p:sp>
          <p:sp>
            <p:nvSpPr>
              <p:cNvPr id="29" name="Line 27"/>
              <p:cNvSpPr>
                <a:spLocks noChangeShapeType="1"/>
              </p:cNvSpPr>
              <p:nvPr/>
            </p:nvSpPr>
            <p:spPr bwMode="auto">
              <a:xfrm>
                <a:off x="1127" y="1924"/>
                <a:ext cx="9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ja-JP" altLang="en-US">
                  <a:latin typeface="ヒラギノ丸ゴ Pro W4"/>
                  <a:ea typeface="ヒラギノ丸ゴ Pro W4"/>
                  <a:cs typeface="ヒラギノ丸ゴ Pro W4"/>
                </a:endParaRPr>
              </a:p>
            </p:txBody>
          </p:sp>
          <p:sp>
            <p:nvSpPr>
              <p:cNvPr id="30" name="Line 28"/>
              <p:cNvSpPr>
                <a:spLocks noChangeShapeType="1"/>
              </p:cNvSpPr>
              <p:nvPr/>
            </p:nvSpPr>
            <p:spPr bwMode="auto">
              <a:xfrm>
                <a:off x="1127" y="2327"/>
                <a:ext cx="9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ja-JP" altLang="en-US">
                  <a:latin typeface="ヒラギノ丸ゴ Pro W4"/>
                  <a:ea typeface="ヒラギノ丸ゴ Pro W4"/>
                  <a:cs typeface="ヒラギノ丸ゴ Pro W4"/>
                </a:endParaRPr>
              </a:p>
            </p:txBody>
          </p:sp>
          <p:sp>
            <p:nvSpPr>
              <p:cNvPr id="31" name="Line 29"/>
              <p:cNvSpPr>
                <a:spLocks noChangeShapeType="1"/>
              </p:cNvSpPr>
              <p:nvPr/>
            </p:nvSpPr>
            <p:spPr bwMode="auto">
              <a:xfrm>
                <a:off x="1127" y="2645"/>
                <a:ext cx="9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ja-JP" altLang="en-US">
                  <a:latin typeface="ヒラギノ丸ゴ Pro W4"/>
                  <a:ea typeface="ヒラギノ丸ゴ Pro W4"/>
                  <a:cs typeface="ヒラギノ丸ゴ Pro W4"/>
                </a:endParaRPr>
              </a:p>
            </p:txBody>
          </p:sp>
          <p:sp>
            <p:nvSpPr>
              <p:cNvPr id="32" name="Line 30"/>
              <p:cNvSpPr>
                <a:spLocks noChangeShapeType="1"/>
              </p:cNvSpPr>
              <p:nvPr/>
            </p:nvSpPr>
            <p:spPr bwMode="auto">
              <a:xfrm>
                <a:off x="1127" y="3067"/>
                <a:ext cx="9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ja-JP" altLang="en-US">
                  <a:latin typeface="ヒラギノ丸ゴ Pro W4"/>
                  <a:ea typeface="ヒラギノ丸ゴ Pro W4"/>
                  <a:cs typeface="ヒラギノ丸ゴ Pro W4"/>
                </a:endParaRPr>
              </a:p>
            </p:txBody>
          </p:sp>
        </p:grpSp>
        <p:grpSp>
          <p:nvGrpSpPr>
            <p:cNvPr id="33" name="Group 31"/>
            <p:cNvGrpSpPr>
              <a:grpSpLocks/>
            </p:cNvGrpSpPr>
            <p:nvPr/>
          </p:nvGrpSpPr>
          <p:grpSpPr bwMode="auto">
            <a:xfrm>
              <a:off x="2797175" y="5468938"/>
              <a:ext cx="4718050" cy="119062"/>
              <a:chOff x="1858" y="3507"/>
              <a:chExt cx="2972" cy="75"/>
            </a:xfrm>
          </p:grpSpPr>
          <p:sp>
            <p:nvSpPr>
              <p:cNvPr id="34" name="Line 32"/>
              <p:cNvSpPr>
                <a:spLocks noChangeShapeType="1"/>
              </p:cNvSpPr>
              <p:nvPr/>
            </p:nvSpPr>
            <p:spPr bwMode="auto">
              <a:xfrm>
                <a:off x="1858" y="3507"/>
                <a:ext cx="1" cy="75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ja-JP" altLang="en-US">
                  <a:latin typeface="ヒラギノ丸ゴ Pro W4"/>
                  <a:ea typeface="ヒラギノ丸ゴ Pro W4"/>
                  <a:cs typeface="ヒラギノ丸ゴ Pro W4"/>
                </a:endParaRPr>
              </a:p>
            </p:txBody>
          </p:sp>
          <p:sp>
            <p:nvSpPr>
              <p:cNvPr id="35" name="Line 33"/>
              <p:cNvSpPr>
                <a:spLocks noChangeShapeType="1"/>
              </p:cNvSpPr>
              <p:nvPr/>
            </p:nvSpPr>
            <p:spPr bwMode="auto">
              <a:xfrm>
                <a:off x="2598" y="3507"/>
                <a:ext cx="1" cy="75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ja-JP" altLang="en-US">
                  <a:latin typeface="ヒラギノ丸ゴ Pro W4"/>
                  <a:ea typeface="ヒラギノ丸ゴ Pro W4"/>
                  <a:cs typeface="ヒラギノ丸ゴ Pro W4"/>
                </a:endParaRPr>
              </a:p>
            </p:txBody>
          </p:sp>
          <p:sp>
            <p:nvSpPr>
              <p:cNvPr id="36" name="Line 34"/>
              <p:cNvSpPr>
                <a:spLocks noChangeShapeType="1"/>
              </p:cNvSpPr>
              <p:nvPr/>
            </p:nvSpPr>
            <p:spPr bwMode="auto">
              <a:xfrm>
                <a:off x="3339" y="3507"/>
                <a:ext cx="1" cy="75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ja-JP" altLang="en-US">
                  <a:latin typeface="ヒラギノ丸ゴ Pro W4"/>
                  <a:ea typeface="ヒラギノ丸ゴ Pro W4"/>
                  <a:cs typeface="ヒラギノ丸ゴ Pro W4"/>
                </a:endParaRPr>
              </a:p>
            </p:txBody>
          </p:sp>
          <p:sp>
            <p:nvSpPr>
              <p:cNvPr id="37" name="Line 35"/>
              <p:cNvSpPr>
                <a:spLocks noChangeShapeType="1"/>
              </p:cNvSpPr>
              <p:nvPr/>
            </p:nvSpPr>
            <p:spPr bwMode="auto">
              <a:xfrm>
                <a:off x="4098" y="3507"/>
                <a:ext cx="1" cy="75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ja-JP" altLang="en-US">
                  <a:latin typeface="ヒラギノ丸ゴ Pro W4"/>
                  <a:ea typeface="ヒラギノ丸ゴ Pro W4"/>
                  <a:cs typeface="ヒラギノ丸ゴ Pro W4"/>
                </a:endParaRPr>
              </a:p>
            </p:txBody>
          </p:sp>
          <p:sp>
            <p:nvSpPr>
              <p:cNvPr id="38" name="Line 36"/>
              <p:cNvSpPr>
                <a:spLocks noChangeShapeType="1"/>
              </p:cNvSpPr>
              <p:nvPr/>
            </p:nvSpPr>
            <p:spPr bwMode="auto">
              <a:xfrm>
                <a:off x="4829" y="3507"/>
                <a:ext cx="1" cy="75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ja-JP" altLang="en-US">
                  <a:latin typeface="ヒラギノ丸ゴ Pro W4"/>
                  <a:ea typeface="ヒラギノ丸ゴ Pro W4"/>
                  <a:cs typeface="ヒラギノ丸ゴ Pro W4"/>
                </a:endParaRPr>
              </a:p>
            </p:txBody>
          </p:sp>
        </p:grpSp>
        <p:sp>
          <p:nvSpPr>
            <p:cNvPr id="39" name="Rectangle 49"/>
            <p:cNvSpPr>
              <a:spLocks noChangeArrowheads="1"/>
            </p:cNvSpPr>
            <p:nvPr/>
          </p:nvSpPr>
          <p:spPr bwMode="auto">
            <a:xfrm>
              <a:off x="1974849" y="4397374"/>
              <a:ext cx="1641476" cy="202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65000"/>
                </a:lnSpc>
              </a:pPr>
              <a:r>
                <a:rPr lang="ja-JP" altLang="en-US" sz="2000">
                  <a:solidFill>
                    <a:srgbClr val="000000"/>
                  </a:solidFill>
                  <a:latin typeface="ヒラギノ丸ゴ Pro W4"/>
                  <a:ea typeface="ヒラギノ丸ゴ Pro W4"/>
                  <a:cs typeface="ヒラギノ丸ゴ Pro W4"/>
                </a:rPr>
                <a:t>太陽コロナ</a:t>
              </a:r>
              <a:endParaRPr lang="ja-JP" altLang="en-US" sz="2000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40" name="Rectangle 50"/>
            <p:cNvSpPr>
              <a:spLocks noChangeArrowheads="1"/>
            </p:cNvSpPr>
            <p:nvPr/>
          </p:nvSpPr>
          <p:spPr bwMode="auto">
            <a:xfrm>
              <a:off x="3276599" y="3738562"/>
              <a:ext cx="1277546" cy="285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ja-JP" altLang="en-US" sz="2000" dirty="0">
                  <a:solidFill>
                    <a:srgbClr val="000000"/>
                  </a:solidFill>
                  <a:latin typeface="ヒラギノ丸ゴ Pro W4"/>
                  <a:ea typeface="ヒラギノ丸ゴ Pro W4"/>
                  <a:cs typeface="ヒラギノ丸ゴ Pro W4"/>
                </a:rPr>
                <a:t>銀河団</a:t>
              </a:r>
              <a:endParaRPr lang="ja-JP" altLang="en-US" sz="2000" dirty="0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41" name="Rectangle 51"/>
            <p:cNvSpPr>
              <a:spLocks noChangeArrowheads="1"/>
            </p:cNvSpPr>
            <p:nvPr/>
          </p:nvSpPr>
          <p:spPr bwMode="auto">
            <a:xfrm>
              <a:off x="3689350" y="3406775"/>
              <a:ext cx="1309688" cy="223838"/>
            </a:xfrm>
            <a:prstGeom prst="rect">
              <a:avLst/>
            </a:prstGeom>
            <a:solidFill>
              <a:srgbClr val="00FF0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ja-JP" altLang="en-US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grpSp>
          <p:nvGrpSpPr>
            <p:cNvPr id="42" name="Group 114"/>
            <p:cNvGrpSpPr>
              <a:grpSpLocks/>
            </p:cNvGrpSpPr>
            <p:nvPr/>
          </p:nvGrpSpPr>
          <p:grpSpPr bwMode="auto">
            <a:xfrm>
              <a:off x="2139951" y="2019336"/>
              <a:ext cx="5761038" cy="254000"/>
              <a:chOff x="1348" y="1142"/>
              <a:chExt cx="3629" cy="160"/>
            </a:xfrm>
          </p:grpSpPr>
          <p:sp>
            <p:nvSpPr>
              <p:cNvPr id="43" name="Rectangle 54"/>
              <p:cNvSpPr>
                <a:spLocks noChangeArrowheads="1"/>
              </p:cNvSpPr>
              <p:nvPr/>
            </p:nvSpPr>
            <p:spPr bwMode="auto">
              <a:xfrm>
                <a:off x="1348" y="1159"/>
                <a:ext cx="1521" cy="140"/>
              </a:xfrm>
              <a:prstGeom prst="rect">
                <a:avLst/>
              </a:prstGeom>
              <a:solidFill>
                <a:srgbClr val="00E0FF"/>
              </a:solidFill>
              <a:ln w="9525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ja-JP" altLang="en-US">
                  <a:latin typeface="ヒラギノ丸ゴ Pro W4"/>
                  <a:ea typeface="ヒラギノ丸ゴ Pro W4"/>
                  <a:cs typeface="ヒラギノ丸ゴ Pro W4"/>
                </a:endParaRPr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/>
            </p:nvSpPr>
            <p:spPr bwMode="auto">
              <a:xfrm>
                <a:off x="3542" y="1159"/>
                <a:ext cx="1425" cy="143"/>
              </a:xfrm>
              <a:prstGeom prst="rect">
                <a:avLst/>
              </a:prstGeom>
              <a:solidFill>
                <a:srgbClr val="FF00FF"/>
              </a:solidFill>
              <a:ln w="9525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ja-JP" altLang="en-US">
                  <a:latin typeface="ヒラギノ丸ゴ Pro W4"/>
                  <a:ea typeface="ヒラギノ丸ゴ Pro W4"/>
                  <a:cs typeface="ヒラギノ丸ゴ Pro W4"/>
                </a:endParaRPr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/>
            </p:nvSpPr>
            <p:spPr bwMode="auto">
              <a:xfrm>
                <a:off x="1348" y="1142"/>
                <a:ext cx="3629" cy="148"/>
              </a:xfrm>
              <a:prstGeom prst="rect">
                <a:avLst/>
              </a:prstGeom>
              <a:noFill/>
              <a:ln w="28575" cap="rnd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ja-JP" altLang="en-US">
                  <a:latin typeface="ヒラギノ丸ゴ Pro W4"/>
                  <a:ea typeface="ヒラギノ丸ゴ Pro W4"/>
                  <a:cs typeface="ヒラギノ丸ゴ Pro W4"/>
                </a:endParaRPr>
              </a:p>
            </p:txBody>
          </p:sp>
        </p:grpSp>
        <p:sp>
          <p:nvSpPr>
            <p:cNvPr id="46" name="Rectangle 57"/>
            <p:cNvSpPr>
              <a:spLocks noChangeArrowheads="1"/>
            </p:cNvSpPr>
            <p:nvPr/>
          </p:nvSpPr>
          <p:spPr bwMode="auto">
            <a:xfrm>
              <a:off x="8032260" y="1983795"/>
              <a:ext cx="2154369" cy="3424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altLang="ja-JP" sz="2400" dirty="0" err="1" smtClean="0">
                  <a:latin typeface="ヒラギノ丸ゴ Pro W4"/>
                  <a:ea typeface="ヒラギノ丸ゴ Pro W4"/>
                  <a:cs typeface="ヒラギノ丸ゴ Pro W4"/>
                </a:rPr>
                <a:t>TeV</a:t>
              </a:r>
              <a:r>
                <a:rPr lang="en-US" altLang="ja-JP" sz="2400" dirty="0" smtClean="0">
                  <a:latin typeface="ヒラギノ丸ゴ Pro W4"/>
                  <a:ea typeface="ヒラギノ丸ゴ Pro W4"/>
                  <a:cs typeface="ヒラギノ丸ゴ Pro W4"/>
                </a:rPr>
                <a:t> BLZ</a:t>
              </a:r>
              <a:endParaRPr lang="ja-JP" altLang="en-US" sz="2400" dirty="0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47" name="Rectangle 58"/>
            <p:cNvSpPr>
              <a:spLocks noChangeArrowheads="1"/>
            </p:cNvSpPr>
            <p:nvPr/>
          </p:nvSpPr>
          <p:spPr bwMode="auto">
            <a:xfrm>
              <a:off x="3797299" y="3325812"/>
              <a:ext cx="2252452" cy="3424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ja-JP" altLang="en-US" sz="2400" dirty="0">
                  <a:solidFill>
                    <a:srgbClr val="000000"/>
                  </a:solidFill>
                  <a:latin typeface="ヒラギノ丸ゴ Pro W4"/>
                  <a:ea typeface="ヒラギノ丸ゴ Pro W4"/>
                  <a:cs typeface="ヒラギノ丸ゴ Pro W4"/>
                </a:rPr>
                <a:t>太陽フレア</a:t>
              </a:r>
              <a:endParaRPr lang="ja-JP" altLang="en-US" sz="2400" dirty="0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grpSp>
          <p:nvGrpSpPr>
            <p:cNvPr id="48" name="Group 115"/>
            <p:cNvGrpSpPr>
              <a:grpSpLocks/>
            </p:cNvGrpSpPr>
            <p:nvPr/>
          </p:nvGrpSpPr>
          <p:grpSpPr bwMode="auto">
            <a:xfrm>
              <a:off x="3617520" y="2254262"/>
              <a:ext cx="3925888" cy="242888"/>
              <a:chOff x="2287" y="1221"/>
              <a:chExt cx="2473" cy="153"/>
            </a:xfrm>
          </p:grpSpPr>
          <p:sp>
            <p:nvSpPr>
              <p:cNvPr id="49" name="Rectangle 60"/>
              <p:cNvSpPr>
                <a:spLocks noChangeArrowheads="1"/>
              </p:cNvSpPr>
              <p:nvPr/>
            </p:nvSpPr>
            <p:spPr bwMode="auto">
              <a:xfrm>
                <a:off x="2287" y="1233"/>
                <a:ext cx="590" cy="141"/>
              </a:xfrm>
              <a:prstGeom prst="rect">
                <a:avLst/>
              </a:prstGeom>
              <a:solidFill>
                <a:srgbClr val="00E0FF"/>
              </a:solidFill>
              <a:ln w="9525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ja-JP" altLang="en-US">
                  <a:latin typeface="ヒラギノ丸ゴ Pro W4"/>
                  <a:ea typeface="ヒラギノ丸ゴ Pro W4"/>
                  <a:cs typeface="ヒラギノ丸ゴ Pro W4"/>
                </a:endParaRPr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/>
            </p:nvSpPr>
            <p:spPr bwMode="auto">
              <a:xfrm>
                <a:off x="3819" y="1221"/>
                <a:ext cx="922" cy="138"/>
              </a:xfrm>
              <a:prstGeom prst="rect">
                <a:avLst/>
              </a:prstGeom>
              <a:solidFill>
                <a:srgbClr val="FF4000"/>
              </a:solidFill>
              <a:ln w="9525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ja-JP" altLang="en-US">
                  <a:latin typeface="ヒラギノ丸ゴ Pro W4"/>
                  <a:ea typeface="ヒラギノ丸ゴ Pro W4"/>
                  <a:cs typeface="ヒラギノ丸ゴ Pro W4"/>
                </a:endParaRPr>
              </a:p>
            </p:txBody>
          </p:sp>
          <p:sp>
            <p:nvSpPr>
              <p:cNvPr id="51" name="Rectangle 62"/>
              <p:cNvSpPr>
                <a:spLocks noChangeArrowheads="1"/>
              </p:cNvSpPr>
              <p:nvPr/>
            </p:nvSpPr>
            <p:spPr bwMode="auto">
              <a:xfrm>
                <a:off x="2296" y="1223"/>
                <a:ext cx="2464" cy="149"/>
              </a:xfrm>
              <a:prstGeom prst="rect">
                <a:avLst/>
              </a:prstGeom>
              <a:noFill/>
              <a:ln w="28575" cap="rnd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ja-JP" altLang="en-US">
                  <a:latin typeface="ヒラギノ丸ゴ Pro W4"/>
                  <a:ea typeface="ヒラギノ丸ゴ Pro W4"/>
                  <a:cs typeface="ヒラギノ丸ゴ Pro W4"/>
                </a:endParaRPr>
              </a:p>
            </p:txBody>
          </p:sp>
        </p:grpSp>
        <p:sp>
          <p:nvSpPr>
            <p:cNvPr id="52" name="Rectangle 63"/>
            <p:cNvSpPr>
              <a:spLocks noChangeArrowheads="1"/>
            </p:cNvSpPr>
            <p:nvPr/>
          </p:nvSpPr>
          <p:spPr bwMode="auto">
            <a:xfrm>
              <a:off x="7735281" y="2333862"/>
              <a:ext cx="1749910" cy="3424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altLang="ja-JP" sz="2400" dirty="0">
                  <a:solidFill>
                    <a:srgbClr val="000000"/>
                  </a:solidFill>
                  <a:latin typeface="ヒラギノ丸ゴ Pro W4"/>
                  <a:ea typeface="ヒラギノ丸ゴ Pro W4"/>
                  <a:cs typeface="ヒラギノ丸ゴ Pro W4"/>
                </a:rPr>
                <a:t>SN1006</a:t>
              </a:r>
              <a:endParaRPr lang="en-US" altLang="ja-JP" sz="2400" dirty="0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grpSp>
          <p:nvGrpSpPr>
            <p:cNvPr id="53" name="Group 116"/>
            <p:cNvGrpSpPr>
              <a:grpSpLocks/>
            </p:cNvGrpSpPr>
            <p:nvPr/>
          </p:nvGrpSpPr>
          <p:grpSpPr bwMode="auto">
            <a:xfrm>
              <a:off x="2201863" y="2490788"/>
              <a:ext cx="4910137" cy="260350"/>
              <a:chOff x="1387" y="1439"/>
              <a:chExt cx="3093" cy="164"/>
            </a:xfrm>
          </p:grpSpPr>
          <p:sp>
            <p:nvSpPr>
              <p:cNvPr id="54" name="Line 65"/>
              <p:cNvSpPr>
                <a:spLocks noChangeShapeType="1"/>
              </p:cNvSpPr>
              <p:nvPr/>
            </p:nvSpPr>
            <p:spPr bwMode="auto">
              <a:xfrm>
                <a:off x="2390" y="1594"/>
                <a:ext cx="703" cy="1"/>
              </a:xfrm>
              <a:prstGeom prst="line">
                <a:avLst/>
              </a:prstGeom>
              <a:noFill/>
              <a:ln w="9525" cap="rnd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ja-JP" altLang="en-US">
                  <a:latin typeface="ヒラギノ丸ゴ Pro W4"/>
                  <a:ea typeface="ヒラギノ丸ゴ Pro W4"/>
                  <a:cs typeface="ヒラギノ丸ゴ Pro W4"/>
                </a:endParaRPr>
              </a:p>
            </p:txBody>
          </p:sp>
          <p:sp>
            <p:nvSpPr>
              <p:cNvPr id="55" name="Rectangle 66"/>
              <p:cNvSpPr>
                <a:spLocks noChangeArrowheads="1"/>
              </p:cNvSpPr>
              <p:nvPr/>
            </p:nvSpPr>
            <p:spPr bwMode="auto">
              <a:xfrm>
                <a:off x="1396" y="1439"/>
                <a:ext cx="1003" cy="155"/>
              </a:xfrm>
              <a:prstGeom prst="rect">
                <a:avLst/>
              </a:prstGeom>
              <a:solidFill>
                <a:srgbClr val="00E0FF"/>
              </a:solidFill>
              <a:ln w="9525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ja-JP" altLang="en-US">
                  <a:latin typeface="ヒラギノ丸ゴ Pro W4"/>
                  <a:ea typeface="ヒラギノ丸ゴ Pro W4"/>
                  <a:cs typeface="ヒラギノ丸ゴ Pro W4"/>
                </a:endParaRPr>
              </a:p>
            </p:txBody>
          </p:sp>
          <p:sp>
            <p:nvSpPr>
              <p:cNvPr id="56" name="Rectangle 67"/>
              <p:cNvSpPr>
                <a:spLocks noChangeArrowheads="1"/>
              </p:cNvSpPr>
              <p:nvPr/>
            </p:nvSpPr>
            <p:spPr bwMode="auto">
              <a:xfrm>
                <a:off x="2858" y="1440"/>
                <a:ext cx="1613" cy="160"/>
              </a:xfrm>
              <a:prstGeom prst="rect">
                <a:avLst/>
              </a:prstGeom>
              <a:solidFill>
                <a:srgbClr val="FF00FF"/>
              </a:solidFill>
              <a:ln w="9525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ja-JP" altLang="en-US">
                  <a:latin typeface="ヒラギノ丸ゴ Pro W4"/>
                  <a:ea typeface="ヒラギノ丸ゴ Pro W4"/>
                  <a:cs typeface="ヒラギノ丸ゴ Pro W4"/>
                </a:endParaRPr>
              </a:p>
            </p:txBody>
          </p:sp>
          <p:sp>
            <p:nvSpPr>
              <p:cNvPr id="57" name="Rectangle 68"/>
              <p:cNvSpPr>
                <a:spLocks noChangeArrowheads="1"/>
              </p:cNvSpPr>
              <p:nvPr/>
            </p:nvSpPr>
            <p:spPr bwMode="auto">
              <a:xfrm>
                <a:off x="1387" y="1444"/>
                <a:ext cx="3093" cy="159"/>
              </a:xfrm>
              <a:prstGeom prst="rect">
                <a:avLst/>
              </a:prstGeom>
              <a:noFill/>
              <a:ln w="28575" cap="rnd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ja-JP" altLang="en-US">
                  <a:latin typeface="ヒラギノ丸ゴ Pro W4"/>
                  <a:ea typeface="ヒラギノ丸ゴ Pro W4"/>
                  <a:cs typeface="ヒラギノ丸ゴ Pro W4"/>
                </a:endParaRPr>
              </a:p>
            </p:txBody>
          </p:sp>
        </p:grpSp>
        <p:sp>
          <p:nvSpPr>
            <p:cNvPr id="58" name="Rectangle 69"/>
            <p:cNvSpPr>
              <a:spLocks noChangeArrowheads="1"/>
            </p:cNvSpPr>
            <p:nvPr/>
          </p:nvSpPr>
          <p:spPr bwMode="auto">
            <a:xfrm>
              <a:off x="1693252" y="2881313"/>
              <a:ext cx="446088" cy="223837"/>
            </a:xfrm>
            <a:prstGeom prst="rect">
              <a:avLst/>
            </a:prstGeom>
            <a:solidFill>
              <a:srgbClr val="00E0FF"/>
            </a:solidFill>
            <a:ln w="9525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ja-JP" altLang="en-US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59" name="Rectangle 71"/>
            <p:cNvSpPr>
              <a:spLocks noChangeArrowheads="1"/>
            </p:cNvSpPr>
            <p:nvPr/>
          </p:nvSpPr>
          <p:spPr bwMode="auto">
            <a:xfrm>
              <a:off x="3659188" y="2881313"/>
              <a:ext cx="833437" cy="223837"/>
            </a:xfrm>
            <a:prstGeom prst="rect">
              <a:avLst/>
            </a:prstGeom>
            <a:solidFill>
              <a:srgbClr val="FF400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ja-JP" altLang="en-US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60" name="Rectangle 70"/>
            <p:cNvSpPr>
              <a:spLocks noChangeArrowheads="1"/>
            </p:cNvSpPr>
            <p:nvPr/>
          </p:nvSpPr>
          <p:spPr bwMode="auto">
            <a:xfrm>
              <a:off x="1693009" y="2865438"/>
              <a:ext cx="2768600" cy="252412"/>
            </a:xfrm>
            <a:prstGeom prst="rect">
              <a:avLst/>
            </a:prstGeom>
            <a:noFill/>
            <a:ln w="28575" cap="rnd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ja-JP" altLang="en-US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61" name="Rectangle 72"/>
            <p:cNvSpPr>
              <a:spLocks noChangeArrowheads="1"/>
            </p:cNvSpPr>
            <p:nvPr/>
          </p:nvSpPr>
          <p:spPr bwMode="auto">
            <a:xfrm>
              <a:off x="6486212" y="1569375"/>
              <a:ext cx="1499157" cy="219075"/>
            </a:xfrm>
            <a:prstGeom prst="rect">
              <a:avLst/>
            </a:prstGeom>
            <a:solidFill>
              <a:srgbClr val="FF400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ja-JP" altLang="en-US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62" name="Rectangle 73"/>
            <p:cNvSpPr>
              <a:spLocks noChangeArrowheads="1"/>
            </p:cNvSpPr>
            <p:nvPr/>
          </p:nvSpPr>
          <p:spPr bwMode="auto">
            <a:xfrm>
              <a:off x="2633663" y="1569375"/>
              <a:ext cx="3719513" cy="219075"/>
            </a:xfrm>
            <a:prstGeom prst="rect">
              <a:avLst/>
            </a:prstGeom>
            <a:solidFill>
              <a:srgbClr val="00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ja-JP" altLang="en-US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63" name="Rectangle 74"/>
            <p:cNvSpPr>
              <a:spLocks noChangeArrowheads="1"/>
            </p:cNvSpPr>
            <p:nvPr/>
          </p:nvSpPr>
          <p:spPr bwMode="auto">
            <a:xfrm>
              <a:off x="2659063" y="1555750"/>
              <a:ext cx="5311775" cy="252413"/>
            </a:xfrm>
            <a:prstGeom prst="rect">
              <a:avLst/>
            </a:prstGeom>
            <a:noFill/>
            <a:ln w="19050" cap="rnd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ja-JP" altLang="en-US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64" name="Rectangle 75"/>
            <p:cNvSpPr>
              <a:spLocks noChangeArrowheads="1"/>
            </p:cNvSpPr>
            <p:nvPr/>
          </p:nvSpPr>
          <p:spPr bwMode="auto">
            <a:xfrm>
              <a:off x="8300397" y="1468574"/>
              <a:ext cx="1749910" cy="3424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ja-JP" altLang="en-US" sz="2400" dirty="0">
                  <a:solidFill>
                    <a:srgbClr val="000000"/>
                  </a:solidFill>
                  <a:latin typeface="ヒラギノ丸ゴ Pro W4"/>
                  <a:ea typeface="ヒラギノ丸ゴ Pro W4"/>
                  <a:cs typeface="ヒラギノ丸ゴ Pro W4"/>
                </a:rPr>
                <a:t>かに星雲</a:t>
              </a:r>
              <a:endParaRPr lang="ja-JP" altLang="en-US" sz="2400" dirty="0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65" name="Rectangle 76"/>
            <p:cNvSpPr>
              <a:spLocks noChangeArrowheads="1"/>
            </p:cNvSpPr>
            <p:nvPr/>
          </p:nvSpPr>
          <p:spPr bwMode="auto">
            <a:xfrm>
              <a:off x="4595725" y="2832488"/>
              <a:ext cx="2403475" cy="3424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ja-JP" altLang="en-US" sz="2400" dirty="0">
                  <a:solidFill>
                    <a:srgbClr val="000000"/>
                  </a:solidFill>
                  <a:latin typeface="ヒラギノ丸ゴ Pro W4"/>
                  <a:ea typeface="ヒラギノ丸ゴ Pro W4"/>
                  <a:cs typeface="ヒラギノ丸ゴ Pro W4"/>
                </a:rPr>
                <a:t>電波ローブ</a:t>
              </a:r>
              <a:endParaRPr lang="ja-JP" altLang="en-US" sz="2400" dirty="0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66" name="Line 80"/>
            <p:cNvSpPr>
              <a:spLocks noChangeShapeType="1"/>
            </p:cNvSpPr>
            <p:nvPr/>
          </p:nvSpPr>
          <p:spPr bwMode="auto">
            <a:xfrm flipV="1">
              <a:off x="1905000" y="2187575"/>
              <a:ext cx="6019800" cy="3124200"/>
            </a:xfrm>
            <a:prstGeom prst="line">
              <a:avLst/>
            </a:prstGeom>
            <a:noFill/>
            <a:ln w="38100" cap="flat" cmpd="sng" algn="ctr">
              <a:solidFill>
                <a:srgbClr val="0000FF"/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68" name="Rectangle 82"/>
            <p:cNvSpPr>
              <a:spLocks noChangeArrowheads="1"/>
            </p:cNvSpPr>
            <p:nvPr/>
          </p:nvSpPr>
          <p:spPr bwMode="auto">
            <a:xfrm>
              <a:off x="3962399" y="4232274"/>
              <a:ext cx="1660231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lnSpc>
                  <a:spcPct val="95000"/>
                </a:lnSpc>
              </a:pPr>
              <a:r>
                <a:rPr lang="ja-JP" altLang="en-US" sz="2000" dirty="0">
                  <a:solidFill>
                    <a:srgbClr val="000000"/>
                  </a:solidFill>
                  <a:latin typeface="ヒラギノ丸ゴ Pro W4"/>
                  <a:ea typeface="ヒラギノ丸ゴ Pro W4"/>
                  <a:cs typeface="ヒラギノ丸ゴ Pro W4"/>
                </a:rPr>
                <a:t>降着円盤</a:t>
              </a:r>
              <a:endParaRPr lang="ja-JP" altLang="en-US" sz="2000" dirty="0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83" name="Rectangle 97"/>
            <p:cNvSpPr>
              <a:spLocks noChangeArrowheads="1"/>
            </p:cNvSpPr>
            <p:nvPr/>
          </p:nvSpPr>
          <p:spPr bwMode="auto">
            <a:xfrm>
              <a:off x="2586778" y="4016373"/>
              <a:ext cx="1282700" cy="285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altLang="ja-JP" sz="2000" dirty="0" err="1">
                  <a:solidFill>
                    <a:srgbClr val="000000"/>
                  </a:solidFill>
                  <a:latin typeface="ヒラギノ丸ゴ Pro W4"/>
                  <a:ea typeface="ヒラギノ丸ゴ Pro W4"/>
                  <a:cs typeface="ヒラギノ丸ゴ Pro W4"/>
                </a:rPr>
                <a:t>SNRs</a:t>
              </a:r>
              <a:endParaRPr lang="en-US" altLang="ja-JP" sz="2000" dirty="0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84" name="Freeform 98"/>
            <p:cNvSpPr>
              <a:spLocks/>
            </p:cNvSpPr>
            <p:nvPr/>
          </p:nvSpPr>
          <p:spPr bwMode="auto">
            <a:xfrm>
              <a:off x="3429000" y="4092575"/>
              <a:ext cx="492125" cy="342900"/>
            </a:xfrm>
            <a:custGeom>
              <a:avLst/>
              <a:gdLst/>
              <a:ahLst/>
              <a:cxnLst>
                <a:cxn ang="0">
                  <a:pos x="10" y="188"/>
                </a:cxn>
                <a:cxn ang="0">
                  <a:pos x="10" y="188"/>
                </a:cxn>
                <a:cxn ang="0">
                  <a:pos x="0" y="160"/>
                </a:cxn>
                <a:cxn ang="0">
                  <a:pos x="0" y="150"/>
                </a:cxn>
                <a:cxn ang="0">
                  <a:pos x="10" y="132"/>
                </a:cxn>
                <a:cxn ang="0">
                  <a:pos x="19" y="113"/>
                </a:cxn>
                <a:cxn ang="0">
                  <a:pos x="38" y="94"/>
                </a:cxn>
                <a:cxn ang="0">
                  <a:pos x="85" y="57"/>
                </a:cxn>
                <a:cxn ang="0">
                  <a:pos x="113" y="38"/>
                </a:cxn>
                <a:cxn ang="0">
                  <a:pos x="131" y="28"/>
                </a:cxn>
                <a:cxn ang="0">
                  <a:pos x="150" y="19"/>
                </a:cxn>
                <a:cxn ang="0">
                  <a:pos x="178" y="10"/>
                </a:cxn>
                <a:cxn ang="0">
                  <a:pos x="216" y="0"/>
                </a:cxn>
                <a:cxn ang="0">
                  <a:pos x="225" y="0"/>
                </a:cxn>
                <a:cxn ang="0">
                  <a:pos x="235" y="0"/>
                </a:cxn>
                <a:cxn ang="0">
                  <a:pos x="263" y="0"/>
                </a:cxn>
                <a:cxn ang="0">
                  <a:pos x="281" y="10"/>
                </a:cxn>
                <a:cxn ang="0">
                  <a:pos x="300" y="19"/>
                </a:cxn>
                <a:cxn ang="0">
                  <a:pos x="300" y="28"/>
                </a:cxn>
                <a:cxn ang="0">
                  <a:pos x="310" y="38"/>
                </a:cxn>
                <a:cxn ang="0">
                  <a:pos x="310" y="57"/>
                </a:cxn>
                <a:cxn ang="0">
                  <a:pos x="300" y="75"/>
                </a:cxn>
                <a:cxn ang="0">
                  <a:pos x="291" y="94"/>
                </a:cxn>
                <a:cxn ang="0">
                  <a:pos x="281" y="103"/>
                </a:cxn>
                <a:cxn ang="0">
                  <a:pos x="272" y="113"/>
                </a:cxn>
                <a:cxn ang="0">
                  <a:pos x="253" y="132"/>
                </a:cxn>
                <a:cxn ang="0">
                  <a:pos x="235" y="150"/>
                </a:cxn>
                <a:cxn ang="0">
                  <a:pos x="216" y="169"/>
                </a:cxn>
                <a:cxn ang="0">
                  <a:pos x="197" y="178"/>
                </a:cxn>
                <a:cxn ang="0">
                  <a:pos x="178" y="188"/>
                </a:cxn>
                <a:cxn ang="0">
                  <a:pos x="150" y="206"/>
                </a:cxn>
                <a:cxn ang="0">
                  <a:pos x="122" y="216"/>
                </a:cxn>
                <a:cxn ang="0">
                  <a:pos x="94" y="216"/>
                </a:cxn>
                <a:cxn ang="0">
                  <a:pos x="85" y="216"/>
                </a:cxn>
                <a:cxn ang="0">
                  <a:pos x="75" y="216"/>
                </a:cxn>
                <a:cxn ang="0">
                  <a:pos x="47" y="216"/>
                </a:cxn>
                <a:cxn ang="0">
                  <a:pos x="28" y="206"/>
                </a:cxn>
                <a:cxn ang="0">
                  <a:pos x="19" y="197"/>
                </a:cxn>
                <a:cxn ang="0">
                  <a:pos x="10" y="188"/>
                </a:cxn>
              </a:cxnLst>
              <a:rect l="0" t="0" r="r" b="b"/>
              <a:pathLst>
                <a:path w="310" h="216">
                  <a:moveTo>
                    <a:pt x="10" y="188"/>
                  </a:moveTo>
                  <a:lnTo>
                    <a:pt x="10" y="188"/>
                  </a:lnTo>
                  <a:lnTo>
                    <a:pt x="0" y="160"/>
                  </a:lnTo>
                  <a:lnTo>
                    <a:pt x="0" y="150"/>
                  </a:lnTo>
                  <a:lnTo>
                    <a:pt x="10" y="132"/>
                  </a:lnTo>
                  <a:lnTo>
                    <a:pt x="19" y="113"/>
                  </a:lnTo>
                  <a:lnTo>
                    <a:pt x="38" y="94"/>
                  </a:lnTo>
                  <a:lnTo>
                    <a:pt x="85" y="57"/>
                  </a:lnTo>
                  <a:lnTo>
                    <a:pt x="113" y="38"/>
                  </a:lnTo>
                  <a:lnTo>
                    <a:pt x="131" y="28"/>
                  </a:lnTo>
                  <a:lnTo>
                    <a:pt x="150" y="19"/>
                  </a:lnTo>
                  <a:lnTo>
                    <a:pt x="178" y="10"/>
                  </a:lnTo>
                  <a:lnTo>
                    <a:pt x="216" y="0"/>
                  </a:lnTo>
                  <a:lnTo>
                    <a:pt x="225" y="0"/>
                  </a:lnTo>
                  <a:lnTo>
                    <a:pt x="235" y="0"/>
                  </a:lnTo>
                  <a:lnTo>
                    <a:pt x="263" y="0"/>
                  </a:lnTo>
                  <a:lnTo>
                    <a:pt x="281" y="10"/>
                  </a:lnTo>
                  <a:lnTo>
                    <a:pt x="300" y="19"/>
                  </a:lnTo>
                  <a:lnTo>
                    <a:pt x="300" y="28"/>
                  </a:lnTo>
                  <a:lnTo>
                    <a:pt x="310" y="38"/>
                  </a:lnTo>
                  <a:lnTo>
                    <a:pt x="310" y="57"/>
                  </a:lnTo>
                  <a:lnTo>
                    <a:pt x="300" y="75"/>
                  </a:lnTo>
                  <a:lnTo>
                    <a:pt x="291" y="94"/>
                  </a:lnTo>
                  <a:lnTo>
                    <a:pt x="281" y="103"/>
                  </a:lnTo>
                  <a:lnTo>
                    <a:pt x="272" y="113"/>
                  </a:lnTo>
                  <a:lnTo>
                    <a:pt x="253" y="132"/>
                  </a:lnTo>
                  <a:lnTo>
                    <a:pt x="235" y="150"/>
                  </a:lnTo>
                  <a:lnTo>
                    <a:pt x="216" y="169"/>
                  </a:lnTo>
                  <a:lnTo>
                    <a:pt x="197" y="178"/>
                  </a:lnTo>
                  <a:lnTo>
                    <a:pt x="178" y="188"/>
                  </a:lnTo>
                  <a:lnTo>
                    <a:pt x="150" y="206"/>
                  </a:lnTo>
                  <a:lnTo>
                    <a:pt x="122" y="216"/>
                  </a:lnTo>
                  <a:lnTo>
                    <a:pt x="94" y="216"/>
                  </a:lnTo>
                  <a:lnTo>
                    <a:pt x="85" y="216"/>
                  </a:lnTo>
                  <a:lnTo>
                    <a:pt x="75" y="216"/>
                  </a:lnTo>
                  <a:lnTo>
                    <a:pt x="47" y="216"/>
                  </a:lnTo>
                  <a:lnTo>
                    <a:pt x="28" y="206"/>
                  </a:lnTo>
                  <a:lnTo>
                    <a:pt x="19" y="197"/>
                  </a:lnTo>
                  <a:lnTo>
                    <a:pt x="10" y="188"/>
                  </a:lnTo>
                  <a:close/>
                </a:path>
              </a:pathLst>
            </a:custGeom>
            <a:solidFill>
              <a:srgbClr val="FFFF00"/>
            </a:solidFill>
            <a:ln w="14288">
              <a:solidFill>
                <a:srgbClr val="CCB300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ja-JP" altLang="en-US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85" name="Freeform 99"/>
            <p:cNvSpPr>
              <a:spLocks/>
            </p:cNvSpPr>
            <p:nvPr/>
          </p:nvSpPr>
          <p:spPr bwMode="auto">
            <a:xfrm>
              <a:off x="3681413" y="4168775"/>
              <a:ext cx="357187" cy="282575"/>
            </a:xfrm>
            <a:custGeom>
              <a:avLst/>
              <a:gdLst/>
              <a:ahLst/>
              <a:cxnLst>
                <a:cxn ang="0">
                  <a:pos x="10" y="159"/>
                </a:cxn>
                <a:cxn ang="0">
                  <a:pos x="10" y="159"/>
                </a:cxn>
                <a:cxn ang="0">
                  <a:pos x="0" y="141"/>
                </a:cxn>
                <a:cxn ang="0">
                  <a:pos x="0" y="131"/>
                </a:cxn>
                <a:cxn ang="0">
                  <a:pos x="10" y="112"/>
                </a:cxn>
                <a:cxn ang="0">
                  <a:pos x="10" y="103"/>
                </a:cxn>
                <a:cxn ang="0">
                  <a:pos x="19" y="94"/>
                </a:cxn>
                <a:cxn ang="0">
                  <a:pos x="28" y="75"/>
                </a:cxn>
                <a:cxn ang="0">
                  <a:pos x="47" y="56"/>
                </a:cxn>
                <a:cxn ang="0">
                  <a:pos x="57" y="47"/>
                </a:cxn>
                <a:cxn ang="0">
                  <a:pos x="75" y="38"/>
                </a:cxn>
                <a:cxn ang="0">
                  <a:pos x="85" y="28"/>
                </a:cxn>
                <a:cxn ang="0">
                  <a:pos x="103" y="19"/>
                </a:cxn>
                <a:cxn ang="0">
                  <a:pos x="122" y="9"/>
                </a:cxn>
                <a:cxn ang="0">
                  <a:pos x="150" y="0"/>
                </a:cxn>
                <a:cxn ang="0">
                  <a:pos x="160" y="0"/>
                </a:cxn>
                <a:cxn ang="0">
                  <a:pos x="169" y="0"/>
                </a:cxn>
                <a:cxn ang="0">
                  <a:pos x="188" y="0"/>
                </a:cxn>
                <a:cxn ang="0">
                  <a:pos x="207" y="0"/>
                </a:cxn>
                <a:cxn ang="0">
                  <a:pos x="216" y="9"/>
                </a:cxn>
                <a:cxn ang="0">
                  <a:pos x="216" y="9"/>
                </a:cxn>
                <a:cxn ang="0">
                  <a:pos x="225" y="19"/>
                </a:cxn>
                <a:cxn ang="0">
                  <a:pos x="225" y="28"/>
                </a:cxn>
                <a:cxn ang="0">
                  <a:pos x="225" y="47"/>
                </a:cxn>
                <a:cxn ang="0">
                  <a:pos x="225" y="66"/>
                </a:cxn>
                <a:cxn ang="0">
                  <a:pos x="216" y="75"/>
                </a:cxn>
                <a:cxn ang="0">
                  <a:pos x="216" y="84"/>
                </a:cxn>
                <a:cxn ang="0">
                  <a:pos x="197" y="103"/>
                </a:cxn>
                <a:cxn ang="0">
                  <a:pos x="178" y="122"/>
                </a:cxn>
                <a:cxn ang="0">
                  <a:pos x="169" y="131"/>
                </a:cxn>
                <a:cxn ang="0">
                  <a:pos x="150" y="141"/>
                </a:cxn>
                <a:cxn ang="0">
                  <a:pos x="122" y="159"/>
                </a:cxn>
                <a:cxn ang="0">
                  <a:pos x="85" y="178"/>
                </a:cxn>
                <a:cxn ang="0">
                  <a:pos x="66" y="178"/>
                </a:cxn>
                <a:cxn ang="0">
                  <a:pos x="57" y="178"/>
                </a:cxn>
                <a:cxn ang="0">
                  <a:pos x="38" y="178"/>
                </a:cxn>
                <a:cxn ang="0">
                  <a:pos x="19" y="169"/>
                </a:cxn>
                <a:cxn ang="0">
                  <a:pos x="19" y="169"/>
                </a:cxn>
                <a:cxn ang="0">
                  <a:pos x="10" y="159"/>
                </a:cxn>
              </a:cxnLst>
              <a:rect l="0" t="0" r="r" b="b"/>
              <a:pathLst>
                <a:path w="225" h="178">
                  <a:moveTo>
                    <a:pt x="10" y="159"/>
                  </a:moveTo>
                  <a:lnTo>
                    <a:pt x="10" y="159"/>
                  </a:lnTo>
                  <a:lnTo>
                    <a:pt x="0" y="141"/>
                  </a:lnTo>
                  <a:lnTo>
                    <a:pt x="0" y="131"/>
                  </a:lnTo>
                  <a:lnTo>
                    <a:pt x="10" y="112"/>
                  </a:lnTo>
                  <a:lnTo>
                    <a:pt x="10" y="103"/>
                  </a:lnTo>
                  <a:lnTo>
                    <a:pt x="19" y="94"/>
                  </a:lnTo>
                  <a:lnTo>
                    <a:pt x="28" y="75"/>
                  </a:lnTo>
                  <a:lnTo>
                    <a:pt x="47" y="56"/>
                  </a:lnTo>
                  <a:lnTo>
                    <a:pt x="57" y="47"/>
                  </a:lnTo>
                  <a:lnTo>
                    <a:pt x="75" y="38"/>
                  </a:lnTo>
                  <a:lnTo>
                    <a:pt x="85" y="28"/>
                  </a:lnTo>
                  <a:lnTo>
                    <a:pt x="103" y="19"/>
                  </a:lnTo>
                  <a:lnTo>
                    <a:pt x="122" y="9"/>
                  </a:lnTo>
                  <a:lnTo>
                    <a:pt x="150" y="0"/>
                  </a:lnTo>
                  <a:lnTo>
                    <a:pt x="160" y="0"/>
                  </a:lnTo>
                  <a:lnTo>
                    <a:pt x="169" y="0"/>
                  </a:lnTo>
                  <a:lnTo>
                    <a:pt x="188" y="0"/>
                  </a:lnTo>
                  <a:lnTo>
                    <a:pt x="207" y="0"/>
                  </a:lnTo>
                  <a:lnTo>
                    <a:pt x="216" y="9"/>
                  </a:lnTo>
                  <a:lnTo>
                    <a:pt x="216" y="9"/>
                  </a:lnTo>
                  <a:lnTo>
                    <a:pt x="225" y="19"/>
                  </a:lnTo>
                  <a:lnTo>
                    <a:pt x="225" y="28"/>
                  </a:lnTo>
                  <a:lnTo>
                    <a:pt x="225" y="47"/>
                  </a:lnTo>
                  <a:lnTo>
                    <a:pt x="225" y="66"/>
                  </a:lnTo>
                  <a:lnTo>
                    <a:pt x="216" y="75"/>
                  </a:lnTo>
                  <a:lnTo>
                    <a:pt x="216" y="84"/>
                  </a:lnTo>
                  <a:lnTo>
                    <a:pt x="197" y="103"/>
                  </a:lnTo>
                  <a:lnTo>
                    <a:pt x="178" y="122"/>
                  </a:lnTo>
                  <a:lnTo>
                    <a:pt x="169" y="131"/>
                  </a:lnTo>
                  <a:lnTo>
                    <a:pt x="150" y="141"/>
                  </a:lnTo>
                  <a:lnTo>
                    <a:pt x="122" y="159"/>
                  </a:lnTo>
                  <a:lnTo>
                    <a:pt x="85" y="178"/>
                  </a:lnTo>
                  <a:lnTo>
                    <a:pt x="66" y="178"/>
                  </a:lnTo>
                  <a:lnTo>
                    <a:pt x="57" y="178"/>
                  </a:lnTo>
                  <a:lnTo>
                    <a:pt x="38" y="178"/>
                  </a:lnTo>
                  <a:lnTo>
                    <a:pt x="19" y="169"/>
                  </a:lnTo>
                  <a:lnTo>
                    <a:pt x="19" y="169"/>
                  </a:lnTo>
                  <a:lnTo>
                    <a:pt x="10" y="159"/>
                  </a:lnTo>
                  <a:close/>
                </a:path>
              </a:pathLst>
            </a:custGeom>
            <a:solidFill>
              <a:schemeClr val="tx1"/>
            </a:solidFill>
            <a:ln w="142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ja-JP" altLang="en-US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100" name="Rectangle 57"/>
            <p:cNvSpPr>
              <a:spLocks noChangeArrowheads="1"/>
            </p:cNvSpPr>
            <p:nvPr/>
          </p:nvSpPr>
          <p:spPr bwMode="auto">
            <a:xfrm>
              <a:off x="7153155" y="2617204"/>
              <a:ext cx="2154369" cy="3424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altLang="ja-JP" sz="2400" dirty="0" err="1" smtClean="0">
                  <a:latin typeface="ヒラギノ丸ゴ Pro W4"/>
                  <a:ea typeface="ヒラギノ丸ゴ Pro W4"/>
                  <a:cs typeface="ヒラギノ丸ゴ Pro W4"/>
                </a:rPr>
                <a:t>GeV</a:t>
              </a:r>
              <a:r>
                <a:rPr lang="en-US" altLang="ja-JP" sz="2400" dirty="0" smtClean="0">
                  <a:latin typeface="ヒラギノ丸ゴ Pro W4"/>
                  <a:ea typeface="ヒラギノ丸ゴ Pro W4"/>
                  <a:cs typeface="ヒラギノ丸ゴ Pro W4"/>
                </a:rPr>
                <a:t> BLZ</a:t>
              </a:r>
              <a:endParaRPr lang="ja-JP" altLang="en-US" sz="2400" dirty="0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</p:grpSp>
      <p:sp>
        <p:nvSpPr>
          <p:cNvPr id="86" name="Rectangle 111"/>
          <p:cNvSpPr txBox="1">
            <a:spLocks noChangeArrowheads="1"/>
          </p:cNvSpPr>
          <p:nvPr/>
        </p:nvSpPr>
        <p:spPr bwMode="auto">
          <a:xfrm>
            <a:off x="522288" y="228600"/>
            <a:ext cx="8088312" cy="663575"/>
          </a:xfrm>
          <a:prstGeom prst="rect">
            <a:avLst/>
          </a:prstGeom>
          <a:solidFill>
            <a:srgbClr val="FFFF00"/>
          </a:solidFill>
          <a:ln w="28575" cmpd="sng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ヒラギノ丸ゴ Pro W4"/>
                <a:ea typeface="ヒラギノ丸ゴ Pro W4"/>
                <a:cs typeface="ヒラギノ丸ゴ Pro W4"/>
              </a:rPr>
              <a:t>(2-3) </a:t>
            </a:r>
            <a:r>
              <a:rPr kumimoji="1" lang="ja-JP" altLang="en-US" sz="3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ヒラギノ丸ゴ Pro W4"/>
                <a:ea typeface="ヒラギノ丸ゴ Pro W4"/>
                <a:cs typeface="ヒラギノ丸ゴ Pro W4"/>
              </a:rPr>
              <a:t>１次電子と２次光子のエネルギー</a:t>
            </a:r>
            <a:endParaRPr kumimoji="1" lang="en-US" altLang="ja-JP" sz="3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ヒラギノ丸ゴ Pro W4"/>
              <a:ea typeface="ヒラギノ丸ゴ Pro W4"/>
              <a:cs typeface="ヒラギノ丸ゴ Pro W4"/>
            </a:endParaRPr>
          </a:p>
        </p:txBody>
      </p:sp>
      <p:grpSp>
        <p:nvGrpSpPr>
          <p:cNvPr id="90" name="図形グループ 89"/>
          <p:cNvGrpSpPr/>
          <p:nvPr/>
        </p:nvGrpSpPr>
        <p:grpSpPr>
          <a:xfrm>
            <a:off x="5471129" y="3235731"/>
            <a:ext cx="3007238" cy="1740676"/>
            <a:chOff x="5222362" y="3313113"/>
            <a:chExt cx="3007238" cy="1740676"/>
          </a:xfrm>
          <a:effectLst/>
        </p:grpSpPr>
        <p:sp>
          <p:nvSpPr>
            <p:cNvPr id="89" name="正方形/長方形 88"/>
            <p:cNvSpPr/>
            <p:nvPr/>
          </p:nvSpPr>
          <p:spPr>
            <a:xfrm>
              <a:off x="5222362" y="3313113"/>
              <a:ext cx="3007238" cy="1740673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69" name="Group 131"/>
            <p:cNvGrpSpPr>
              <a:grpSpLocks/>
            </p:cNvGrpSpPr>
            <p:nvPr/>
          </p:nvGrpSpPr>
          <p:grpSpPr bwMode="auto">
            <a:xfrm>
              <a:off x="5337751" y="3329763"/>
              <a:ext cx="2562225" cy="1724026"/>
              <a:chOff x="3759" y="2001"/>
              <a:chExt cx="1614" cy="1086"/>
            </a:xfrm>
          </p:grpSpPr>
          <p:sp>
            <p:nvSpPr>
              <p:cNvPr id="71" name="Rectangle 85"/>
              <p:cNvSpPr>
                <a:spLocks noChangeArrowheads="1"/>
              </p:cNvSpPr>
              <p:nvPr/>
            </p:nvSpPr>
            <p:spPr bwMode="auto">
              <a:xfrm>
                <a:off x="3761" y="2006"/>
                <a:ext cx="253" cy="140"/>
              </a:xfrm>
              <a:prstGeom prst="rect">
                <a:avLst/>
              </a:prstGeom>
              <a:solidFill>
                <a:srgbClr val="FF4000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ja-JP" altLang="en-US">
                  <a:latin typeface="ヒラギノ丸ゴ Pro W4"/>
                  <a:ea typeface="ヒラギノ丸ゴ Pro W4"/>
                  <a:cs typeface="ヒラギノ丸ゴ Pro W4"/>
                </a:endParaRPr>
              </a:p>
            </p:txBody>
          </p:sp>
          <p:sp>
            <p:nvSpPr>
              <p:cNvPr id="72" name="Rectangle 86"/>
              <p:cNvSpPr>
                <a:spLocks noChangeArrowheads="1"/>
              </p:cNvSpPr>
              <p:nvPr/>
            </p:nvSpPr>
            <p:spPr bwMode="auto">
              <a:xfrm>
                <a:off x="3761" y="2193"/>
                <a:ext cx="253" cy="141"/>
              </a:xfrm>
              <a:prstGeom prst="rect">
                <a:avLst/>
              </a:prstGeom>
              <a:solidFill>
                <a:srgbClr val="FF00FF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ja-JP" altLang="en-US">
                  <a:latin typeface="ヒラギノ丸ゴ Pro W4"/>
                  <a:ea typeface="ヒラギノ丸ゴ Pro W4"/>
                  <a:cs typeface="ヒラギノ丸ゴ Pro W4"/>
                </a:endParaRPr>
              </a:p>
            </p:txBody>
          </p:sp>
          <p:sp>
            <p:nvSpPr>
              <p:cNvPr id="73" name="Rectangle 87"/>
              <p:cNvSpPr>
                <a:spLocks noChangeArrowheads="1"/>
              </p:cNvSpPr>
              <p:nvPr/>
            </p:nvSpPr>
            <p:spPr bwMode="auto">
              <a:xfrm>
                <a:off x="3761" y="2381"/>
                <a:ext cx="253" cy="140"/>
              </a:xfrm>
              <a:prstGeom prst="rect">
                <a:avLst/>
              </a:prstGeom>
              <a:solidFill>
                <a:srgbClr val="00DEFF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ja-JP" altLang="en-US">
                  <a:latin typeface="ヒラギノ丸ゴ Pro W4"/>
                  <a:ea typeface="ヒラギノ丸ゴ Pro W4"/>
                  <a:cs typeface="ヒラギノ丸ゴ Pro W4"/>
                </a:endParaRPr>
              </a:p>
            </p:txBody>
          </p:sp>
          <p:sp>
            <p:nvSpPr>
              <p:cNvPr id="74" name="Rectangle 88"/>
              <p:cNvSpPr>
                <a:spLocks noChangeArrowheads="1"/>
              </p:cNvSpPr>
              <p:nvPr/>
            </p:nvSpPr>
            <p:spPr bwMode="auto">
              <a:xfrm>
                <a:off x="3761" y="2549"/>
                <a:ext cx="253" cy="141"/>
              </a:xfrm>
              <a:prstGeom prst="rect">
                <a:avLst/>
              </a:prstGeom>
              <a:solidFill>
                <a:srgbClr val="00FF00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ja-JP" altLang="en-US">
                  <a:latin typeface="ヒラギノ丸ゴ Pro W4"/>
                  <a:ea typeface="ヒラギノ丸ゴ Pro W4"/>
                  <a:cs typeface="ヒラギノ丸ゴ Pro W4"/>
                </a:endParaRPr>
              </a:p>
            </p:txBody>
          </p:sp>
          <p:sp>
            <p:nvSpPr>
              <p:cNvPr id="75" name="Rectangle 89"/>
              <p:cNvSpPr>
                <a:spLocks noChangeArrowheads="1"/>
              </p:cNvSpPr>
              <p:nvPr/>
            </p:nvSpPr>
            <p:spPr bwMode="auto">
              <a:xfrm>
                <a:off x="4080" y="2721"/>
                <a:ext cx="115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ja-JP" altLang="en-US" sz="1800" dirty="0">
                    <a:latin typeface="ヒラギノ丸ゴ Pro W4"/>
                    <a:ea typeface="ヒラギノ丸ゴ Pro W4"/>
                    <a:cs typeface="ヒラギノ丸ゴ Pro W4"/>
                  </a:rPr>
                  <a:t>熱的プラズマ放射</a:t>
                </a:r>
              </a:p>
            </p:txBody>
          </p:sp>
          <p:sp>
            <p:nvSpPr>
              <p:cNvPr id="76" name="Rectangle 90"/>
              <p:cNvSpPr>
                <a:spLocks noChangeArrowheads="1"/>
              </p:cNvSpPr>
              <p:nvPr/>
            </p:nvSpPr>
            <p:spPr bwMode="auto">
              <a:xfrm>
                <a:off x="4047" y="2001"/>
                <a:ext cx="86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ja-JP" altLang="en-US" sz="1800">
                    <a:solidFill>
                      <a:srgbClr val="000000"/>
                    </a:solidFill>
                    <a:latin typeface="ヒラギノ丸ゴ Pro W4"/>
                    <a:ea typeface="ヒラギノ丸ゴ Pro W4"/>
                    <a:cs typeface="ヒラギノ丸ゴ Pro W4"/>
                  </a:rPr>
                  <a:t>逆コンプトン</a:t>
                </a:r>
                <a:endParaRPr lang="ja-JP" altLang="en-US" sz="1800">
                  <a:latin typeface="ヒラギノ丸ゴ Pro W4"/>
                  <a:ea typeface="ヒラギノ丸ゴ Pro W4"/>
                  <a:cs typeface="ヒラギノ丸ゴ Pro W4"/>
                </a:endParaRPr>
              </a:p>
            </p:txBody>
          </p:sp>
          <p:sp>
            <p:nvSpPr>
              <p:cNvPr id="77" name="Rectangle 91"/>
              <p:cNvSpPr>
                <a:spLocks noChangeArrowheads="1"/>
              </p:cNvSpPr>
              <p:nvPr/>
            </p:nvSpPr>
            <p:spPr bwMode="auto">
              <a:xfrm>
                <a:off x="4047" y="2366"/>
                <a:ext cx="1008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ja-JP" altLang="en-US" sz="1800" dirty="0">
                    <a:solidFill>
                      <a:srgbClr val="000000"/>
                    </a:solidFill>
                    <a:latin typeface="ヒラギノ丸ゴ Pro W4"/>
                    <a:ea typeface="ヒラギノ丸ゴ Pro W4"/>
                    <a:cs typeface="ヒラギノ丸ゴ Pro W4"/>
                  </a:rPr>
                  <a:t>シンクロトロン</a:t>
                </a:r>
                <a:endParaRPr lang="ja-JP" altLang="en-US" sz="1800" dirty="0">
                  <a:latin typeface="ヒラギノ丸ゴ Pro W4"/>
                  <a:ea typeface="ヒラギノ丸ゴ Pro W4"/>
                  <a:cs typeface="ヒラギノ丸ゴ Pro W4"/>
                </a:endParaRPr>
              </a:p>
            </p:txBody>
          </p:sp>
          <p:sp>
            <p:nvSpPr>
              <p:cNvPr id="78" name="Rectangle 92"/>
              <p:cNvSpPr>
                <a:spLocks noChangeArrowheads="1"/>
              </p:cNvSpPr>
              <p:nvPr/>
            </p:nvSpPr>
            <p:spPr bwMode="auto">
              <a:xfrm>
                <a:off x="4075" y="2548"/>
                <a:ext cx="1026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ja-JP" altLang="en-US" sz="1800">
                    <a:solidFill>
                      <a:srgbClr val="000000"/>
                    </a:solidFill>
                    <a:latin typeface="ヒラギノ丸ゴ Pro W4"/>
                    <a:ea typeface="ヒラギノ丸ゴ Pro W4"/>
                    <a:cs typeface="ヒラギノ丸ゴ Pro W4"/>
                  </a:rPr>
                  <a:t>非熱的制動放射</a:t>
                </a:r>
                <a:endParaRPr lang="ja-JP" altLang="en-US" sz="1800">
                  <a:latin typeface="ヒラギノ丸ゴ Pro W4"/>
                  <a:ea typeface="ヒラギノ丸ゴ Pro W4"/>
                  <a:cs typeface="ヒラギノ丸ゴ Pro W4"/>
                </a:endParaRPr>
              </a:p>
            </p:txBody>
          </p:sp>
          <p:sp>
            <p:nvSpPr>
              <p:cNvPr id="79" name="Rectangle 93"/>
              <p:cNvSpPr>
                <a:spLocks noChangeArrowheads="1"/>
              </p:cNvSpPr>
              <p:nvPr/>
            </p:nvSpPr>
            <p:spPr bwMode="auto">
              <a:xfrm>
                <a:off x="4056" y="2188"/>
                <a:ext cx="1317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ja-JP" altLang="en-US" sz="1800" dirty="0">
                    <a:solidFill>
                      <a:srgbClr val="000000"/>
                    </a:solidFill>
                    <a:latin typeface="ヒラギノ丸ゴ Pro W4"/>
                    <a:ea typeface="ヒラギノ丸ゴ Pro W4"/>
                    <a:cs typeface="ヒラギノ丸ゴ Pro W4"/>
                  </a:rPr>
                  <a:t>シンクロ自己コンプ</a:t>
                </a:r>
                <a:endParaRPr lang="ja-JP" altLang="en-US" sz="1800" dirty="0">
                  <a:latin typeface="ヒラギノ丸ゴ Pro W4"/>
                  <a:ea typeface="ヒラギノ丸ゴ Pro W4"/>
                  <a:cs typeface="ヒラギノ丸ゴ Pro W4"/>
                </a:endParaRPr>
              </a:p>
            </p:txBody>
          </p:sp>
          <p:sp>
            <p:nvSpPr>
              <p:cNvPr id="80" name="AutoShape 94"/>
              <p:cNvSpPr>
                <a:spLocks noChangeArrowheads="1"/>
              </p:cNvSpPr>
              <p:nvPr/>
            </p:nvSpPr>
            <p:spPr bwMode="auto">
              <a:xfrm>
                <a:off x="3759" y="2727"/>
                <a:ext cx="234" cy="160"/>
              </a:xfrm>
              <a:prstGeom prst="roundRect">
                <a:avLst>
                  <a:gd name="adj" fmla="val 46875"/>
                </a:avLst>
              </a:prstGeom>
              <a:solidFill>
                <a:srgbClr val="FFFF00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ja-JP" altLang="en-US">
                  <a:latin typeface="ヒラギノ丸ゴ Pro W4"/>
                  <a:ea typeface="ヒラギノ丸ゴ Pro W4"/>
                  <a:cs typeface="ヒラギノ丸ゴ Pro W4"/>
                </a:endParaRPr>
              </a:p>
            </p:txBody>
          </p:sp>
          <p:sp>
            <p:nvSpPr>
              <p:cNvPr id="81" name="AutoShape 95"/>
              <p:cNvSpPr>
                <a:spLocks noChangeArrowheads="1"/>
              </p:cNvSpPr>
              <p:nvPr/>
            </p:nvSpPr>
            <p:spPr bwMode="auto">
              <a:xfrm>
                <a:off x="3759" y="2916"/>
                <a:ext cx="234" cy="160"/>
              </a:xfrm>
              <a:prstGeom prst="roundRect">
                <a:avLst>
                  <a:gd name="adj" fmla="val 46875"/>
                </a:avLst>
              </a:prstGeom>
              <a:solidFill>
                <a:schemeClr val="tx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ja-JP" altLang="en-US">
                  <a:latin typeface="ヒラギノ丸ゴ Pro W4"/>
                  <a:ea typeface="ヒラギノ丸ゴ Pro W4"/>
                  <a:cs typeface="ヒラギノ丸ゴ Pro W4"/>
                </a:endParaRPr>
              </a:p>
            </p:txBody>
          </p:sp>
          <p:sp>
            <p:nvSpPr>
              <p:cNvPr id="82" name="Rectangle 96"/>
              <p:cNvSpPr>
                <a:spLocks noChangeArrowheads="1"/>
              </p:cNvSpPr>
              <p:nvPr/>
            </p:nvSpPr>
            <p:spPr bwMode="auto">
              <a:xfrm>
                <a:off x="4095" y="2913"/>
                <a:ext cx="59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ja-JP" altLang="en-US" sz="1800" dirty="0">
                    <a:solidFill>
                      <a:srgbClr val="000000"/>
                    </a:solidFill>
                    <a:latin typeface="ヒラギノ丸ゴ Pro W4"/>
                    <a:ea typeface="ヒラギノ丸ゴ Pro W4"/>
                    <a:cs typeface="ヒラギノ丸ゴ Pro W4"/>
                  </a:rPr>
                  <a:t>黒体放射</a:t>
                </a:r>
                <a:endParaRPr lang="ja-JP" altLang="en-US" sz="1800" dirty="0">
                  <a:latin typeface="ヒラギノ丸ゴ Pro W4"/>
                  <a:ea typeface="ヒラギノ丸ゴ Pro W4"/>
                  <a:cs typeface="ヒラギノ丸ゴ Pro W4"/>
                </a:endParaRPr>
              </a:p>
            </p:txBody>
          </p:sp>
        </p:grpSp>
      </p:grpSp>
      <p:grpSp>
        <p:nvGrpSpPr>
          <p:cNvPr id="113" name="図形グループ 112"/>
          <p:cNvGrpSpPr/>
          <p:nvPr/>
        </p:nvGrpSpPr>
        <p:grpSpPr>
          <a:xfrm>
            <a:off x="1771833" y="1546281"/>
            <a:ext cx="5126808" cy="1910743"/>
            <a:chOff x="1771833" y="1546281"/>
            <a:chExt cx="5126808" cy="1910743"/>
          </a:xfrm>
        </p:grpSpPr>
        <p:cxnSp>
          <p:nvCxnSpPr>
            <p:cNvPr id="92" name="直線コネクタ 91"/>
            <p:cNvCxnSpPr/>
            <p:nvPr/>
          </p:nvCxnSpPr>
          <p:spPr>
            <a:xfrm flipV="1">
              <a:off x="1936854" y="1546281"/>
              <a:ext cx="4961787" cy="1663754"/>
            </a:xfrm>
            <a:prstGeom prst="line">
              <a:avLst/>
            </a:prstGeom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テキスト ボックス 98"/>
            <p:cNvSpPr txBox="1"/>
            <p:nvPr/>
          </p:nvSpPr>
          <p:spPr>
            <a:xfrm rot="20560203">
              <a:off x="1771833" y="2995359"/>
              <a:ext cx="14979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dirty="0" smtClean="0">
                  <a:solidFill>
                    <a:srgbClr val="FF0000"/>
                  </a:solidFill>
                  <a:latin typeface="ヒラギノ丸ゴ Pro W4"/>
                  <a:ea typeface="ヒラギノ丸ゴ Pro W4"/>
                  <a:cs typeface="ヒラギノ丸ゴ Pro W4"/>
                </a:rPr>
                <a:t>CMB-IC</a:t>
              </a:r>
              <a:endParaRPr kumimoji="1" lang="ja-JP" altLang="en-US" sz="2400" dirty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</p:grp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784693" y="5820819"/>
            <a:ext cx="2872581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ja-JP" altLang="en-US" sz="3200" dirty="0">
                <a:solidFill>
                  <a:srgbClr val="0000F6"/>
                </a:solidFill>
                <a:latin typeface="ヒラギノ丸ゴ Pro W4"/>
                <a:ea typeface="ヒラギノ丸ゴ Pro W4"/>
                <a:cs typeface="ヒラギノ丸ゴ Pro W4"/>
              </a:rPr>
              <a:t>光子エネルギー</a:t>
            </a:r>
            <a:endParaRPr lang="ja-JP" altLang="en-US" sz="3200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grpSp>
        <p:nvGrpSpPr>
          <p:cNvPr id="111" name="図形グループ 110"/>
          <p:cNvGrpSpPr/>
          <p:nvPr/>
        </p:nvGrpSpPr>
        <p:grpSpPr>
          <a:xfrm>
            <a:off x="1601683" y="1028700"/>
            <a:ext cx="3948217" cy="1292335"/>
            <a:chOff x="1601683" y="1028700"/>
            <a:chExt cx="3948217" cy="1292335"/>
          </a:xfrm>
        </p:grpSpPr>
        <p:cxnSp>
          <p:nvCxnSpPr>
            <p:cNvPr id="101" name="直線コネクタ 100"/>
            <p:cNvCxnSpPr/>
            <p:nvPr/>
          </p:nvCxnSpPr>
          <p:spPr>
            <a:xfrm flipV="1">
              <a:off x="1695554" y="1028700"/>
              <a:ext cx="3854346" cy="1292335"/>
            </a:xfrm>
            <a:prstGeom prst="line">
              <a:avLst/>
            </a:prstGeom>
            <a:ln w="571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テキスト ボックス 105"/>
            <p:cNvSpPr txBox="1"/>
            <p:nvPr/>
          </p:nvSpPr>
          <p:spPr>
            <a:xfrm rot="20560203">
              <a:off x="1601683" y="1565780"/>
              <a:ext cx="18217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dirty="0" smtClean="0">
                  <a:solidFill>
                    <a:srgbClr val="0000FF"/>
                  </a:solidFill>
                  <a:latin typeface="ヒラギノ丸ゴ Pro W4"/>
                  <a:ea typeface="ヒラギノ丸ゴ Pro W4"/>
                  <a:cs typeface="ヒラギノ丸ゴ Pro W4"/>
                </a:rPr>
                <a:t>SR, </a:t>
              </a:r>
              <a:r>
                <a:rPr lang="en-US" altLang="ja-JP" sz="2400" dirty="0" smtClean="0">
                  <a:solidFill>
                    <a:srgbClr val="0000FF"/>
                  </a:solidFill>
                  <a:latin typeface="ヒラギノ丸ゴ Pro W4"/>
                  <a:ea typeface="ヒラギノ丸ゴ Pro W4"/>
                  <a:cs typeface="ヒラギノ丸ゴ Pro W4"/>
                </a:rPr>
                <a:t>1μG</a:t>
              </a:r>
              <a:endParaRPr kumimoji="1" lang="ja-JP" altLang="en-US" sz="2400" dirty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</p:grpSp>
      <p:grpSp>
        <p:nvGrpSpPr>
          <p:cNvPr id="112" name="図形グループ 111"/>
          <p:cNvGrpSpPr/>
          <p:nvPr/>
        </p:nvGrpSpPr>
        <p:grpSpPr>
          <a:xfrm>
            <a:off x="1590691" y="1295401"/>
            <a:ext cx="4479909" cy="1616813"/>
            <a:chOff x="1590691" y="1295401"/>
            <a:chExt cx="4479909" cy="1616813"/>
          </a:xfrm>
        </p:grpSpPr>
        <p:cxnSp>
          <p:nvCxnSpPr>
            <p:cNvPr id="104" name="直線コネクタ 103"/>
            <p:cNvCxnSpPr/>
            <p:nvPr/>
          </p:nvCxnSpPr>
          <p:spPr>
            <a:xfrm flipV="1">
              <a:off x="1590691" y="1295401"/>
              <a:ext cx="4479909" cy="1544278"/>
            </a:xfrm>
            <a:prstGeom prst="line">
              <a:avLst/>
            </a:prstGeom>
            <a:ln w="571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テキスト ボックス 106"/>
            <p:cNvSpPr txBox="1"/>
            <p:nvPr/>
          </p:nvSpPr>
          <p:spPr>
            <a:xfrm rot="20560203">
              <a:off x="1754082" y="2450549"/>
              <a:ext cx="18217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dirty="0" smtClean="0">
                  <a:solidFill>
                    <a:srgbClr val="0000FF"/>
                  </a:solidFill>
                  <a:latin typeface="ヒラギノ丸ゴ Pro W4"/>
                  <a:ea typeface="ヒラギノ丸ゴ Pro W4"/>
                  <a:cs typeface="ヒラギノ丸ゴ Pro W4"/>
                </a:rPr>
                <a:t>SR, </a:t>
              </a:r>
              <a:r>
                <a:rPr lang="en-US" altLang="ja-JP" sz="2400" dirty="0" smtClean="0">
                  <a:solidFill>
                    <a:srgbClr val="0000FF"/>
                  </a:solidFill>
                  <a:latin typeface="ヒラギノ丸ゴ Pro W4"/>
                  <a:ea typeface="ヒラギノ丸ゴ Pro W4"/>
                  <a:cs typeface="ヒラギノ丸ゴ Pro W4"/>
                </a:rPr>
                <a:t>1mG</a:t>
              </a:r>
              <a:endParaRPr kumimoji="1" lang="ja-JP" altLang="en-US" sz="2400" dirty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</p:grpSp>
      <p:sp>
        <p:nvSpPr>
          <p:cNvPr id="108" name="日付プレースホルダ 10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2012/1/22</a:t>
            </a:r>
            <a:endParaRPr lang="ja-JP" altLang="en-US"/>
          </a:p>
        </p:txBody>
      </p:sp>
      <p:sp>
        <p:nvSpPr>
          <p:cNvPr id="109" name="スライド番号プレースホルダ 10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1BDA-2E40-3F47-806F-FB85C33315FA}" type="slidenum">
              <a:rPr lang="ja-JP" altLang="en-US" smtClean="0"/>
              <a:pPr/>
              <a:t>7</a:t>
            </a:fld>
            <a:endParaRPr lang="ja-JP" altLang="en-US"/>
          </a:p>
        </p:txBody>
      </p:sp>
      <p:sp>
        <p:nvSpPr>
          <p:cNvPr id="110" name="フッター プレースホルダ 10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CRC</a:t>
            </a:r>
            <a:r>
              <a:rPr lang="ja-JP" altLang="en-US" smtClean="0"/>
              <a:t>タウンミーティング＠東工大</a:t>
            </a:r>
            <a:endParaRPr lang="ja-JP" altLang="en-US"/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2475222" y="4778911"/>
            <a:ext cx="28163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i="1" dirty="0" smtClean="0">
                <a:latin typeface="ヒラギノ丸ゴ Pro W4"/>
                <a:ea typeface="ヒラギノ丸ゴ Pro W4"/>
                <a:cs typeface="ヒラギノ丸ゴ Pro W4"/>
              </a:rPr>
              <a:t>(</a:t>
            </a:r>
            <a:r>
              <a:rPr kumimoji="1" lang="en-US" altLang="ja-JP" sz="2800" i="1" dirty="0" err="1" smtClean="0">
                <a:latin typeface="ヒラギノ丸ゴ Pro W4"/>
                <a:ea typeface="ヒラギノ丸ゴ Pro W4"/>
                <a:cs typeface="ヒラギノ丸ゴ Pro W4"/>
              </a:rPr>
              <a:t>Leptonic</a:t>
            </a:r>
            <a:r>
              <a:rPr kumimoji="1" lang="ja-JP" altLang="en-US" sz="2800" i="1" dirty="0" smtClean="0">
                <a:latin typeface="ヒラギノ丸ゴ Pro W4"/>
                <a:ea typeface="ヒラギノ丸ゴ Pro W4"/>
                <a:cs typeface="ヒラギノ丸ゴ Pro W4"/>
              </a:rPr>
              <a:t>描像</a:t>
            </a:r>
            <a:r>
              <a:rPr kumimoji="1" lang="en-US" altLang="ja-JP" sz="2800" i="1" dirty="0" smtClean="0">
                <a:latin typeface="ヒラギノ丸ゴ Pro W4"/>
                <a:ea typeface="ヒラギノ丸ゴ Pro W4"/>
                <a:cs typeface="ヒラギノ丸ゴ Pro W4"/>
              </a:rPr>
              <a:t>)</a:t>
            </a:r>
            <a:endParaRPr kumimoji="1" lang="ja-JP" altLang="en-US" sz="2800" i="1" dirty="0">
              <a:latin typeface="ヒラギノ丸ゴ Pro W4"/>
              <a:ea typeface="ヒラギノ丸ゴ Pro W4"/>
              <a:cs typeface="ヒラギノ丸ゴ Pro W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134" y="792431"/>
            <a:ext cx="5711472" cy="548136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6197600" y="4859366"/>
            <a:ext cx="264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B000D4"/>
                </a:solidFill>
                <a:latin typeface="ヒラギノ丸ゴ Pro W4"/>
                <a:ea typeface="ヒラギノ丸ゴ Pro W4"/>
                <a:cs typeface="ヒラギノ丸ゴ Pro W4"/>
              </a:rPr>
              <a:t>Makishima (1999)</a:t>
            </a:r>
          </a:p>
          <a:p>
            <a:r>
              <a:rPr kumimoji="1" lang="ja-JP" altLang="en-US" sz="2000" dirty="0" smtClean="0">
                <a:solidFill>
                  <a:srgbClr val="B000D4"/>
                </a:solidFill>
                <a:latin typeface="ヒラギノ丸ゴ Pro W4"/>
                <a:ea typeface="ヒラギノ丸ゴ Pro W4"/>
                <a:cs typeface="ヒラギノ丸ゴ Pro W4"/>
              </a:rPr>
              <a:t>牧島、物理学会誌</a:t>
            </a:r>
            <a:r>
              <a:rPr kumimoji="1" lang="en-US" altLang="ja-JP" sz="2000" dirty="0" smtClean="0">
                <a:solidFill>
                  <a:srgbClr val="B000D4"/>
                </a:solidFill>
                <a:latin typeface="ヒラギノ丸ゴ Pro W4"/>
                <a:ea typeface="ヒラギノ丸ゴ Pro W4"/>
                <a:cs typeface="ヒラギノ丸ゴ Pro W4"/>
              </a:rPr>
              <a:t> 2008</a:t>
            </a:r>
            <a:r>
              <a:rPr kumimoji="1" lang="ja-JP" altLang="en-US" sz="2000" dirty="0" smtClean="0">
                <a:solidFill>
                  <a:srgbClr val="B000D4"/>
                </a:solidFill>
                <a:latin typeface="ヒラギノ丸ゴ Pro W4"/>
                <a:ea typeface="ヒラギノ丸ゴ Pro W4"/>
                <a:cs typeface="ヒラギノ丸ゴ Pro W4"/>
              </a:rPr>
              <a:t>年８月号</a:t>
            </a:r>
            <a:endParaRPr kumimoji="1" lang="ja-JP" altLang="en-US" sz="2000" dirty="0">
              <a:solidFill>
                <a:srgbClr val="B000D4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5" name="Rectangle 111"/>
          <p:cNvSpPr txBox="1">
            <a:spLocks noChangeArrowheads="1"/>
          </p:cNvSpPr>
          <p:nvPr/>
        </p:nvSpPr>
        <p:spPr bwMode="auto">
          <a:xfrm>
            <a:off x="1182688" y="152400"/>
            <a:ext cx="7110412" cy="663575"/>
          </a:xfrm>
          <a:prstGeom prst="rect">
            <a:avLst/>
          </a:prstGeom>
          <a:solidFill>
            <a:srgbClr val="FFFF00"/>
          </a:solidFill>
          <a:ln w="28575" cmpd="sng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ヒラギノ丸ゴ Pro W4"/>
                <a:ea typeface="ヒラギノ丸ゴ Pro W4"/>
                <a:cs typeface="ヒラギノ丸ゴ Pro W4"/>
              </a:rPr>
              <a:t>(2-</a:t>
            </a:r>
            <a:r>
              <a:rPr lang="en-US" altLang="ja-JP" sz="3400" kern="0" dirty="0" smtClean="0">
                <a:latin typeface="ヒラギノ丸ゴ Pro W4"/>
                <a:ea typeface="ヒラギノ丸ゴ Pro W4"/>
                <a:cs typeface="ヒラギノ丸ゴ Pro W4"/>
              </a:rPr>
              <a:t>4</a:t>
            </a:r>
            <a:r>
              <a:rPr kumimoji="1" lang="en-US" altLang="ja-JP" sz="3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ヒラギノ丸ゴ Pro W4"/>
                <a:ea typeface="ヒラギノ丸ゴ Pro W4"/>
                <a:cs typeface="ヒラギノ丸ゴ Pro W4"/>
              </a:rPr>
              <a:t>) </a:t>
            </a:r>
            <a:r>
              <a:rPr kumimoji="1" lang="ja-JP" altLang="en-US" sz="3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ヒラギノ丸ゴ Pro W4"/>
                <a:ea typeface="ヒラギノ丸ゴ Pro W4"/>
                <a:cs typeface="ヒラギノ丸ゴ Pro W4"/>
              </a:rPr>
              <a:t>加速現象のスケーリング則</a:t>
            </a:r>
            <a:endParaRPr kumimoji="1" lang="en-US" altLang="ja-JP" sz="3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753100" y="1085671"/>
            <a:ext cx="3327400" cy="3524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kumimoji="1"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標準的解釈</a:t>
            </a:r>
            <a:r>
              <a:rPr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：粒子は、ラーマー半径</a:t>
            </a:r>
            <a:r>
              <a:rPr lang="en-US" altLang="ja-JP" sz="2200" dirty="0" smtClean="0">
                <a:latin typeface="ヒラギノ丸ゴ Pro W4"/>
                <a:ea typeface="ヒラギノ丸ゴ Pro W4"/>
                <a:cs typeface="ヒラギノ丸ゴ Pro W4"/>
              </a:rPr>
              <a:t>〜</a:t>
            </a:r>
            <a:r>
              <a:rPr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系の寸法まで、フェルミ過程などで統計的に加速される</a:t>
            </a:r>
            <a:r>
              <a:rPr lang="en-US" altLang="ja-JP" sz="2200" dirty="0" smtClean="0">
                <a:latin typeface="ヒラギノ丸ゴ Pro W4"/>
                <a:ea typeface="ヒラギノ丸ゴ Pro W4"/>
                <a:cs typeface="ヒラギノ丸ゴ Pro W4"/>
              </a:rPr>
              <a:t> (</a:t>
            </a:r>
            <a:r>
              <a:rPr lang="en-US" altLang="ja-JP" sz="2200" dirty="0" err="1" smtClean="0">
                <a:latin typeface="ヒラギノ丸ゴ Pro W4"/>
                <a:ea typeface="ヒラギノ丸ゴ Pro W4"/>
                <a:cs typeface="ヒラギノ丸ゴ Pro W4"/>
              </a:rPr>
              <a:t>Hillas</a:t>
            </a:r>
            <a:r>
              <a:rPr lang="en-US" altLang="ja-JP" sz="2200" dirty="0" smtClean="0">
                <a:latin typeface="ヒラギノ丸ゴ Pro W4"/>
                <a:ea typeface="ヒラギノ丸ゴ Pro W4"/>
                <a:cs typeface="ヒラギノ丸ゴ Pro W4"/>
              </a:rPr>
              <a:t> 1984)</a:t>
            </a:r>
            <a:r>
              <a:rPr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。</a:t>
            </a:r>
            <a:endParaRPr lang="en-US" altLang="ja-JP" sz="2200" dirty="0" smtClean="0">
              <a:latin typeface="ヒラギノ丸ゴ Pro W4"/>
              <a:ea typeface="ヒラギノ丸ゴ Pro W4"/>
              <a:cs typeface="ヒラギノ丸ゴ Pro W4"/>
            </a:endParaRPr>
          </a:p>
          <a:p>
            <a:pPr>
              <a:spcBef>
                <a:spcPts val="1800"/>
              </a:spcBef>
            </a:pPr>
            <a:r>
              <a:rPr lang="ja-JP" altLang="en-US" sz="22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別解釈：ローレンツ力</a:t>
            </a:r>
            <a:r>
              <a:rPr lang="en-US" altLang="ja-JP" sz="22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/>
            </a:r>
            <a:br>
              <a:rPr lang="en-US" altLang="ja-JP" sz="22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</a:br>
            <a:r>
              <a:rPr lang="ja-JP" altLang="en-US" sz="22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が粒子を電場加速する。</a:t>
            </a:r>
            <a:r>
              <a:rPr lang="en-US" altLang="ja-JP" sz="22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/>
            </a:r>
            <a:br>
              <a:rPr lang="en-US" altLang="ja-JP" sz="22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</a:br>
            <a:r>
              <a:rPr lang="ja-JP" altLang="en-US" sz="22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電子と陽子は同様に加速。</a:t>
            </a:r>
            <a:endParaRPr lang="en-US" altLang="ja-JP" sz="2200" dirty="0" smtClean="0">
              <a:solidFill>
                <a:srgbClr val="FF0000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>
              <a:spcBef>
                <a:spcPts val="1200"/>
              </a:spcBef>
            </a:pPr>
            <a:endParaRPr lang="en-US" altLang="ja-JP" sz="2200" dirty="0" smtClean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038600" y="4123104"/>
            <a:ext cx="2000306" cy="1200328"/>
          </a:xfrm>
          <a:prstGeom prst="rect">
            <a:avLst/>
          </a:prstGeom>
          <a:solidFill>
            <a:srgbClr val="B7FFFF"/>
          </a:solidFill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 err="1" smtClean="0">
                <a:latin typeface="ヒラギノ丸ゴ Pro W4"/>
                <a:ea typeface="ヒラギノ丸ゴ Pro W4"/>
                <a:cs typeface="ヒラギノ丸ゴ Pro W4"/>
              </a:rPr>
              <a:t>v</a:t>
            </a:r>
            <a:r>
              <a:rPr kumimoji="1" lang="en-US" altLang="ja-JP" sz="2400" i="1" dirty="0" smtClean="0">
                <a:latin typeface="ヒラギノ丸ゴ Pro W4"/>
                <a:ea typeface="ヒラギノ丸ゴ Pro W4"/>
                <a:cs typeface="ヒラギノ丸ゴ Pro W4"/>
              </a:rPr>
              <a:t> </a:t>
            </a:r>
            <a:r>
              <a:rPr kumimoji="1"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>: </a:t>
            </a:r>
            <a:r>
              <a:rPr kumimoji="1"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系の</a:t>
            </a:r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速度</a:t>
            </a:r>
            <a:endParaRPr lang="en-US" altLang="ja-JP" sz="2400" dirty="0" smtClean="0">
              <a:latin typeface="ヒラギノ丸ゴ Pro W4"/>
              <a:ea typeface="ヒラギノ丸ゴ Pro W4"/>
              <a:cs typeface="ヒラギノ丸ゴ Pro W4"/>
            </a:endParaRPr>
          </a:p>
          <a:p>
            <a:r>
              <a:rPr kumimoji="1" lang="en-US" altLang="ja-JP" sz="2400" i="1" dirty="0" smtClean="0">
                <a:latin typeface="ヒラギノ丸ゴ Pro W4"/>
                <a:ea typeface="ヒラギノ丸ゴ Pro W4"/>
                <a:cs typeface="ヒラギノ丸ゴ Pro W4"/>
              </a:rPr>
              <a:t>L </a:t>
            </a:r>
            <a:r>
              <a:rPr kumimoji="1"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>: </a:t>
            </a:r>
            <a:r>
              <a:rPr kumimoji="1"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系の寸法</a:t>
            </a:r>
            <a:endParaRPr kumimoji="1" lang="en-US" altLang="ja-JP" sz="2400" dirty="0" smtClean="0">
              <a:latin typeface="ヒラギノ丸ゴ Pro W4"/>
              <a:ea typeface="ヒラギノ丸ゴ Pro W4"/>
              <a:cs typeface="ヒラギノ丸ゴ Pro W4"/>
            </a:endParaRPr>
          </a:p>
          <a:p>
            <a:r>
              <a:rPr lang="en-US" altLang="ja-JP" sz="2400" i="1" dirty="0" smtClean="0">
                <a:latin typeface="ヒラギノ丸ゴ Pro W4"/>
                <a:ea typeface="ヒラギノ丸ゴ Pro W4"/>
                <a:cs typeface="ヒラギノ丸ゴ Pro W4"/>
              </a:rPr>
              <a:t>B </a:t>
            </a:r>
            <a:r>
              <a:rPr lang="en-US" altLang="ja-JP" sz="2400" dirty="0" smtClean="0">
                <a:latin typeface="ヒラギノ丸ゴ Pro W4"/>
                <a:ea typeface="ヒラギノ丸ゴ Pro W4"/>
                <a:cs typeface="ヒラギノ丸ゴ Pro W4"/>
              </a:rPr>
              <a:t>: </a:t>
            </a:r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磁場強度</a:t>
            </a:r>
            <a:endParaRPr kumimoji="1" lang="ja-JP" altLang="en-US" sz="2400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8" name="日付プレースホル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2012/1/22</a:t>
            </a:r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1BDA-2E40-3F47-806F-FB85C33315FA}" type="slidenum">
              <a:rPr lang="ja-JP" altLang="en-US" smtClean="0"/>
              <a:pPr/>
              <a:t>8</a:t>
            </a:fld>
            <a:endParaRPr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CRC</a:t>
            </a:r>
            <a:r>
              <a:rPr lang="ja-JP" altLang="en-US" smtClean="0"/>
              <a:t>タウンミーティング＠東工大</a:t>
            </a: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1"/>
          <p:cNvSpPr txBox="1">
            <a:spLocks noChangeArrowheads="1"/>
          </p:cNvSpPr>
          <p:nvPr/>
        </p:nvSpPr>
        <p:spPr bwMode="auto">
          <a:xfrm>
            <a:off x="533854" y="101600"/>
            <a:ext cx="8025946" cy="663575"/>
          </a:xfrm>
          <a:prstGeom prst="rect">
            <a:avLst/>
          </a:prstGeom>
          <a:solidFill>
            <a:srgbClr val="FFFF00"/>
          </a:solidFill>
          <a:ln w="28575" cmpd="sng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ヒラギノ丸ゴ Pro W4"/>
                <a:ea typeface="ヒラギノ丸ゴ Pro W4"/>
                <a:cs typeface="ヒラギノ丸ゴ Pro W4"/>
              </a:rPr>
              <a:t>(2-</a:t>
            </a:r>
            <a:r>
              <a:rPr lang="en-US" altLang="ja-JP" sz="3400" kern="0" dirty="0" smtClean="0">
                <a:latin typeface="ヒラギノ丸ゴ Pro W4"/>
                <a:ea typeface="ヒラギノ丸ゴ Pro W4"/>
                <a:cs typeface="ヒラギノ丸ゴ Pro W4"/>
              </a:rPr>
              <a:t>5</a:t>
            </a:r>
            <a:r>
              <a:rPr kumimoji="1" lang="en-US" altLang="ja-JP" sz="3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ヒラギノ丸ゴ Pro W4"/>
                <a:ea typeface="ヒラギノ丸ゴ Pro W4"/>
                <a:cs typeface="ヒラギノ丸ゴ Pro W4"/>
              </a:rPr>
              <a:t>) </a:t>
            </a:r>
            <a:r>
              <a:rPr kumimoji="1" lang="ja-JP" altLang="en-US" sz="3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ヒラギノ丸ゴ Pro W4"/>
                <a:ea typeface="ヒラギノ丸ゴ Pro W4"/>
                <a:cs typeface="ヒラギノ丸ゴ Pro W4"/>
              </a:rPr>
              <a:t>雷雲からのガンマ線</a:t>
            </a:r>
            <a:r>
              <a:rPr lang="ja-JP" altLang="en-US" sz="3400" kern="0" dirty="0" smtClean="0">
                <a:latin typeface="ヒラギノ丸ゴ Pro W4"/>
                <a:ea typeface="ヒラギノ丸ゴ Pro W4"/>
                <a:cs typeface="ヒラギノ丸ゴ Pro W4"/>
              </a:rPr>
              <a:t>：静電場加速</a:t>
            </a:r>
            <a:endParaRPr kumimoji="1" lang="en-US" altLang="ja-JP" sz="3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28599" y="739775"/>
            <a:ext cx="87122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GROWTH (Gamma-</a:t>
            </a:r>
            <a:r>
              <a:rPr lang="en-US" altLang="ja-JP" sz="24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Ray Observations from Winter </a:t>
            </a:r>
            <a:r>
              <a:rPr lang="en-US" altLang="ja-JP" sz="2400" dirty="0" err="1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THunder</a:t>
            </a:r>
            <a:r>
              <a:rPr lang="en-US" altLang="ja-JP" sz="24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 clouds)</a:t>
            </a:r>
            <a:r>
              <a:rPr lang="ja-JP" altLang="en-US" sz="2400" dirty="0" smtClean="0">
                <a:latin typeface="ヒラギノ丸ゴ Pro W4"/>
                <a:ea typeface="ヒラギノ丸ゴ Pro W4"/>
                <a:cs typeface="ヒラギノ丸ゴ Pro W4"/>
              </a:rPr>
              <a:t>プロジェクト：理研＋東大＋柏崎刈羽原発</a:t>
            </a:r>
            <a:endParaRPr kumimoji="1" lang="ja-JP" altLang="en-US" sz="2400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grpSp>
        <p:nvGrpSpPr>
          <p:cNvPr id="17" name="図形グループ 16"/>
          <p:cNvGrpSpPr/>
          <p:nvPr/>
        </p:nvGrpSpPr>
        <p:grpSpPr>
          <a:xfrm>
            <a:off x="5600699" y="1697773"/>
            <a:ext cx="3365501" cy="3768702"/>
            <a:chOff x="228599" y="2614099"/>
            <a:chExt cx="3365501" cy="3426815"/>
          </a:xfrm>
        </p:grpSpPr>
        <p:pic>
          <p:nvPicPr>
            <p:cNvPr id="8" name="図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8599" y="2614099"/>
              <a:ext cx="3365501" cy="3426815"/>
            </a:xfrm>
            <a:prstGeom prst="rect">
              <a:avLst/>
            </a:prstGeom>
          </p:spPr>
        </p:pic>
        <p:sp>
          <p:nvSpPr>
            <p:cNvPr id="14" name="テキスト ボックス 13"/>
            <p:cNvSpPr txBox="1"/>
            <p:nvPr/>
          </p:nvSpPr>
          <p:spPr>
            <a:xfrm>
              <a:off x="1130300" y="4450493"/>
              <a:ext cx="2413000" cy="6996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200" dirty="0" smtClean="0">
                  <a:solidFill>
                    <a:srgbClr val="0000FF"/>
                  </a:solidFill>
                  <a:latin typeface="ヒラギノ丸ゴ Pro W4"/>
                  <a:ea typeface="ヒラギノ丸ゴ Pro W4"/>
                  <a:cs typeface="ヒラギノ丸ゴ Pro W4"/>
                </a:rPr>
                <a:t>スペクトルは</a:t>
              </a:r>
              <a:r>
                <a:rPr kumimoji="1" lang="en-US" altLang="ja-JP" sz="2200" dirty="0" smtClean="0">
                  <a:solidFill>
                    <a:srgbClr val="0000FF"/>
                  </a:solidFill>
                  <a:latin typeface="ヒラギノ丸ゴ Pro W4"/>
                  <a:ea typeface="ヒラギノ丸ゴ Pro W4"/>
                  <a:cs typeface="ヒラギノ丸ゴ Pro W4"/>
                </a:rPr>
                <a:t>10 </a:t>
              </a:r>
              <a:r>
                <a:rPr kumimoji="1" lang="en-US" altLang="ja-JP" sz="2200" dirty="0" err="1" smtClean="0">
                  <a:solidFill>
                    <a:srgbClr val="0000FF"/>
                  </a:solidFill>
                  <a:latin typeface="ヒラギノ丸ゴ Pro W4"/>
                  <a:ea typeface="ヒラギノ丸ゴ Pro W4"/>
                  <a:cs typeface="ヒラギノ丸ゴ Pro W4"/>
                </a:rPr>
                <a:t>MeV</a:t>
              </a:r>
              <a:r>
                <a:rPr kumimoji="1" lang="ja-JP" altLang="en-US" sz="2200" dirty="0" smtClean="0">
                  <a:solidFill>
                    <a:srgbClr val="0000FF"/>
                  </a:solidFill>
                  <a:latin typeface="ヒラギノ丸ゴ Pro W4"/>
                  <a:ea typeface="ヒラギノ丸ゴ Pro W4"/>
                  <a:cs typeface="ヒラギノ丸ゴ Pro W4"/>
                </a:rPr>
                <a:t>まで延びる</a:t>
              </a:r>
              <a:endParaRPr kumimoji="1" lang="ja-JP" altLang="en-US" sz="2200" dirty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</p:grpSp>
      <p:sp>
        <p:nvSpPr>
          <p:cNvPr id="16" name="テキスト ボックス 15"/>
          <p:cNvSpPr txBox="1"/>
          <p:nvPr/>
        </p:nvSpPr>
        <p:spPr>
          <a:xfrm>
            <a:off x="177799" y="1583472"/>
            <a:ext cx="5346700" cy="1107996"/>
          </a:xfrm>
          <a:prstGeom prst="rect">
            <a:avLst/>
          </a:prstGeom>
          <a:solidFill>
            <a:srgbClr val="B7FFFF"/>
          </a:solidFill>
        </p:spPr>
        <p:txBody>
          <a:bodyPr wrap="square" rtlCol="0">
            <a:spAutoFit/>
          </a:bodyPr>
          <a:lstStyle/>
          <a:p>
            <a:r>
              <a:rPr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日本海沿岸の冬雷雲から、５季で</a:t>
            </a:r>
            <a:r>
              <a:rPr lang="en-US" altLang="ja-JP" sz="2200" dirty="0" smtClean="0">
                <a:latin typeface="ヒラギノ丸ゴ Pro W4"/>
                <a:ea typeface="ヒラギノ丸ゴ Pro W4"/>
                <a:cs typeface="ヒラギノ丸ゴ Pro W4"/>
              </a:rPr>
              <a:t>14</a:t>
            </a:r>
            <a:r>
              <a:rPr lang="ja-JP" altLang="en-US" sz="2200" dirty="0" smtClean="0">
                <a:latin typeface="ヒラギノ丸ゴ Pro W4"/>
                <a:ea typeface="ヒラギノ丸ゴ Pro W4"/>
                <a:cs typeface="ヒラギノ丸ゴ Pro W4"/>
              </a:rPr>
              <a:t>例も、ガンマ線シャワーの検出に成功。うち５例は継続時間＜１秒で、落雷に同期。</a:t>
            </a:r>
            <a:endParaRPr kumimoji="1" lang="ja-JP" altLang="en-US" sz="2200" dirty="0">
              <a:latin typeface="ヒラギノ丸ゴ Pro W4"/>
              <a:ea typeface="ヒラギノ丸ゴ Pro W4"/>
              <a:cs typeface="ヒラギノ丸ゴ Pro W4"/>
            </a:endParaRPr>
          </a:p>
        </p:txBody>
      </p:sp>
      <p:grpSp>
        <p:nvGrpSpPr>
          <p:cNvPr id="23" name="図形グループ 22"/>
          <p:cNvGrpSpPr/>
          <p:nvPr/>
        </p:nvGrpSpPr>
        <p:grpSpPr>
          <a:xfrm>
            <a:off x="228599" y="2621826"/>
            <a:ext cx="5372100" cy="2710319"/>
            <a:chOff x="4177845" y="3502045"/>
            <a:chExt cx="5372100" cy="2710319"/>
          </a:xfrm>
        </p:grpSpPr>
        <p:grpSp>
          <p:nvGrpSpPr>
            <p:cNvPr id="13" name="図形グループ 12"/>
            <p:cNvGrpSpPr/>
            <p:nvPr/>
          </p:nvGrpSpPr>
          <p:grpSpPr>
            <a:xfrm>
              <a:off x="4318000" y="4093686"/>
              <a:ext cx="4686300" cy="2118678"/>
              <a:chOff x="4051300" y="3820478"/>
              <a:chExt cx="4686300" cy="2118678"/>
            </a:xfrm>
          </p:grpSpPr>
          <p:pic>
            <p:nvPicPr>
              <p:cNvPr id="10" name="図 9" descr="20101230_growth_MP_IC_1320_1350.png"/>
              <p:cNvPicPr>
                <a:picLocks noChangeAspect="1"/>
              </p:cNvPicPr>
              <p:nvPr/>
            </p:nvPicPr>
            <p:blipFill>
              <a:blip r:embed="rId3"/>
              <a:srcRect l="7918" t="95079" r="12039"/>
              <a:stretch>
                <a:fillRect/>
              </a:stretch>
            </p:blipFill>
            <p:spPr>
              <a:xfrm>
                <a:off x="4051300" y="5601653"/>
                <a:ext cx="4686300" cy="337503"/>
              </a:xfrm>
              <a:prstGeom prst="rect">
                <a:avLst/>
              </a:prstGeom>
            </p:spPr>
          </p:pic>
          <p:pic>
            <p:nvPicPr>
              <p:cNvPr id="11" name="図 10" descr="20101230_growth_MP_IC_1320_1350.png"/>
              <p:cNvPicPr>
                <a:picLocks noChangeAspect="1"/>
              </p:cNvPicPr>
              <p:nvPr/>
            </p:nvPicPr>
            <p:blipFill>
              <a:blip r:embed="rId3"/>
              <a:srcRect l="7918" r="12039" b="74028"/>
              <a:stretch>
                <a:fillRect/>
              </a:stretch>
            </p:blipFill>
            <p:spPr>
              <a:xfrm>
                <a:off x="4051300" y="3820478"/>
                <a:ext cx="4686300" cy="1781175"/>
              </a:xfrm>
              <a:prstGeom prst="rect">
                <a:avLst/>
              </a:prstGeom>
            </p:spPr>
          </p:pic>
        </p:grpSp>
        <p:sp>
          <p:nvSpPr>
            <p:cNvPr id="15" name="テキスト ボックス 14"/>
            <p:cNvSpPr txBox="1"/>
            <p:nvPr/>
          </p:nvSpPr>
          <p:spPr>
            <a:xfrm>
              <a:off x="4177845" y="3502045"/>
              <a:ext cx="53721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200" dirty="0" smtClean="0">
                  <a:solidFill>
                    <a:srgbClr val="0000FF"/>
                  </a:solidFill>
                  <a:latin typeface="ヒラギノ丸ゴ Pro W4"/>
                  <a:ea typeface="ヒラギノ丸ゴ Pro W4"/>
                  <a:cs typeface="ヒラギノ丸ゴ Pro W4"/>
                </a:rPr>
                <a:t>残る９例では、ガンマ線は数分間も続き、落雷に同期せず、むしろ落雷で停止！</a:t>
              </a:r>
              <a:endParaRPr kumimoji="1" lang="ja-JP" altLang="en-US" sz="2200" dirty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cxnSp>
          <p:nvCxnSpPr>
            <p:cNvPr id="19" name="直線矢印コネクタ 18"/>
            <p:cNvCxnSpPr/>
            <p:nvPr/>
          </p:nvCxnSpPr>
          <p:spPr>
            <a:xfrm>
              <a:off x="5308600" y="4784457"/>
              <a:ext cx="732367" cy="1588"/>
            </a:xfrm>
            <a:prstGeom prst="straightConnector1">
              <a:avLst/>
            </a:prstGeom>
            <a:ln>
              <a:solidFill>
                <a:srgbClr val="0000FF"/>
              </a:solidFill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テキスト ボックス 21"/>
            <p:cNvSpPr txBox="1"/>
            <p:nvPr/>
          </p:nvSpPr>
          <p:spPr>
            <a:xfrm>
              <a:off x="5338235" y="4764880"/>
              <a:ext cx="82973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dirty="0" smtClean="0">
                  <a:solidFill>
                    <a:srgbClr val="0000FF"/>
                  </a:solidFill>
                  <a:latin typeface="ヒラギノ丸ゴ Pro W4"/>
                  <a:ea typeface="ヒラギノ丸ゴ Pro W4"/>
                  <a:cs typeface="ヒラギノ丸ゴ Pro W4"/>
                </a:rPr>
                <a:t>５分</a:t>
              </a:r>
              <a:endParaRPr kumimoji="1" lang="ja-JP" altLang="en-US" sz="2000" dirty="0">
                <a:solidFill>
                  <a:srgbClr val="0000FF"/>
                </a:solidFill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800099" y="5344845"/>
            <a:ext cx="8166101" cy="1276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kumimoji="1" lang="en-US" altLang="ja-JP" dirty="0" smtClean="0">
                <a:solidFill>
                  <a:srgbClr val="B000D4"/>
                </a:solidFill>
                <a:latin typeface="ヒラギノ丸ゴ Pro W4"/>
                <a:ea typeface="ヒラギノ丸ゴ Pro W4"/>
                <a:cs typeface="ヒラギノ丸ゴ Pro W4"/>
              </a:rPr>
              <a:t>Tsuchiya, </a:t>
            </a:r>
            <a:r>
              <a:rPr kumimoji="1" lang="en-US" altLang="ja-JP" dirty="0" err="1" smtClean="0">
                <a:solidFill>
                  <a:srgbClr val="B000D4"/>
                </a:solidFill>
                <a:latin typeface="ヒラギノ丸ゴ Pro W4"/>
                <a:ea typeface="ヒラギノ丸ゴ Pro W4"/>
                <a:cs typeface="ヒラギノ丸ゴ Pro W4"/>
              </a:rPr>
              <a:t>Enoto</a:t>
            </a:r>
            <a:r>
              <a:rPr kumimoji="1" lang="en-US" altLang="ja-JP" dirty="0" smtClean="0">
                <a:solidFill>
                  <a:srgbClr val="B000D4"/>
                </a:solidFill>
                <a:latin typeface="ヒラギノ丸ゴ Pro W4"/>
                <a:ea typeface="ヒラギノ丸ゴ Pro W4"/>
                <a:cs typeface="ヒラギノ丸ゴ Pro W4"/>
              </a:rPr>
              <a:t> + 2011: </a:t>
            </a:r>
            <a:r>
              <a:rPr kumimoji="1" lang="en-US" altLang="ja-JP" i="1" dirty="0" err="1" smtClean="0">
                <a:solidFill>
                  <a:srgbClr val="B000D4"/>
                </a:solidFill>
                <a:latin typeface="ヒラギノ丸ゴ Pro W4"/>
                <a:ea typeface="ヒラギノ丸ゴ Pro W4"/>
                <a:cs typeface="ヒラギノ丸ゴ Pro W4"/>
              </a:rPr>
              <a:t>J.Geog.Res</a:t>
            </a:r>
            <a:r>
              <a:rPr kumimoji="1" lang="en-US" altLang="ja-JP" dirty="0" smtClean="0">
                <a:solidFill>
                  <a:srgbClr val="B000D4"/>
                </a:solidFill>
                <a:latin typeface="ヒラギノ丸ゴ Pro W4"/>
                <a:ea typeface="ヒラギノ丸ゴ Pro W4"/>
                <a:cs typeface="ヒラギノ丸ゴ Pro W4"/>
              </a:rPr>
              <a:t>. 116, D015161</a:t>
            </a:r>
          </a:p>
          <a:p>
            <a:pPr>
              <a:lnSpc>
                <a:spcPct val="85000"/>
              </a:lnSpc>
            </a:pPr>
            <a:r>
              <a:rPr lang="en-US" altLang="ja-JP" dirty="0" smtClean="0">
                <a:solidFill>
                  <a:srgbClr val="B000D4"/>
                </a:solidFill>
                <a:latin typeface="ヒラギノ丸ゴ Pro W4"/>
                <a:ea typeface="ヒラギノ丸ゴ Pro W4"/>
                <a:cs typeface="ヒラギノ丸ゴ Pro W4"/>
              </a:rPr>
              <a:t>Tsuchiya, </a:t>
            </a:r>
            <a:r>
              <a:rPr lang="en-US" altLang="ja-JP" dirty="0" err="1" smtClean="0">
                <a:solidFill>
                  <a:srgbClr val="B000D4"/>
                </a:solidFill>
                <a:latin typeface="ヒラギノ丸ゴ Pro W4"/>
                <a:ea typeface="ヒラギノ丸ゴ Pro W4"/>
                <a:cs typeface="ヒラギノ丸ゴ Pro W4"/>
              </a:rPr>
              <a:t>Enoto</a:t>
            </a:r>
            <a:r>
              <a:rPr lang="en-US" altLang="ja-JP" dirty="0" smtClean="0">
                <a:solidFill>
                  <a:srgbClr val="B000D4"/>
                </a:solidFill>
                <a:latin typeface="ヒラギノ丸ゴ Pro W4"/>
                <a:ea typeface="ヒラギノ丸ゴ Pro W4"/>
                <a:cs typeface="ヒラギノ丸ゴ Pro W4"/>
              </a:rPr>
              <a:t>, Torii + 2009</a:t>
            </a:r>
            <a:r>
              <a:rPr lang="en-US" altLang="ja-JP" i="1" dirty="0" smtClean="0">
                <a:solidFill>
                  <a:srgbClr val="B000D4"/>
                </a:solidFill>
                <a:latin typeface="ヒラギノ丸ゴ Pro W4"/>
                <a:ea typeface="ヒラギノ丸ゴ Pro W4"/>
                <a:cs typeface="ヒラギノ丸ゴ Pro W4"/>
              </a:rPr>
              <a:t>, </a:t>
            </a:r>
            <a:r>
              <a:rPr lang="en-US" altLang="ja-JP" i="1" dirty="0" err="1" smtClean="0">
                <a:solidFill>
                  <a:srgbClr val="B000D4"/>
                </a:solidFill>
                <a:latin typeface="ヒラギノ丸ゴ Pro W4"/>
                <a:ea typeface="ヒラギノ丸ゴ Pro W4"/>
                <a:cs typeface="ヒラギノ丸ゴ Pro W4"/>
              </a:rPr>
              <a:t>PhysRev.Lett</a:t>
            </a:r>
            <a:r>
              <a:rPr lang="en-US" altLang="ja-JP" i="1" dirty="0" smtClean="0">
                <a:solidFill>
                  <a:srgbClr val="B000D4"/>
                </a:solidFill>
                <a:latin typeface="ヒラギノ丸ゴ Pro W4"/>
                <a:ea typeface="ヒラギノ丸ゴ Pro W4"/>
                <a:cs typeface="ヒラギノ丸ゴ Pro W4"/>
              </a:rPr>
              <a:t>. </a:t>
            </a:r>
            <a:r>
              <a:rPr lang="en-US" altLang="ja-JP" dirty="0" smtClean="0">
                <a:solidFill>
                  <a:srgbClr val="B000D4"/>
                </a:solidFill>
                <a:latin typeface="ヒラギノ丸ゴ Pro W4"/>
                <a:ea typeface="ヒラギノ丸ゴ Pro W4"/>
                <a:cs typeface="ヒラギノ丸ゴ Pro W4"/>
              </a:rPr>
              <a:t>102, iDD255003</a:t>
            </a:r>
            <a:endParaRPr kumimoji="1" lang="en-US" altLang="ja-JP" dirty="0" smtClean="0">
              <a:solidFill>
                <a:srgbClr val="B000D4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>
              <a:lnSpc>
                <a:spcPct val="85000"/>
              </a:lnSpc>
            </a:pPr>
            <a:r>
              <a:rPr lang="ja-JP" altLang="en-US" dirty="0" smtClean="0">
                <a:solidFill>
                  <a:srgbClr val="B000D4"/>
                </a:solidFill>
                <a:latin typeface="ヒラギノ丸ゴ Pro W4"/>
                <a:ea typeface="ヒラギノ丸ゴ Pro W4"/>
                <a:cs typeface="ヒラギノ丸ゴ Pro W4"/>
              </a:rPr>
              <a:t>榎戸輝揚、土屋晴文：天文月報、</a:t>
            </a:r>
            <a:r>
              <a:rPr lang="en-US" altLang="ja-JP" dirty="0" smtClean="0">
                <a:solidFill>
                  <a:srgbClr val="B000D4"/>
                </a:solidFill>
                <a:latin typeface="ヒラギノ丸ゴ Pro W4"/>
                <a:ea typeface="ヒラギノ丸ゴ Pro W4"/>
                <a:cs typeface="ヒラギノ丸ゴ Pro W4"/>
              </a:rPr>
              <a:t>2008</a:t>
            </a:r>
            <a:r>
              <a:rPr lang="ja-JP" altLang="en-US" dirty="0" smtClean="0">
                <a:solidFill>
                  <a:srgbClr val="B000D4"/>
                </a:solidFill>
                <a:latin typeface="ヒラギノ丸ゴ Pro W4"/>
                <a:ea typeface="ヒラギノ丸ゴ Pro W4"/>
                <a:cs typeface="ヒラギノ丸ゴ Pro W4"/>
              </a:rPr>
              <a:t>年</a:t>
            </a:r>
            <a:r>
              <a:rPr lang="en-US" altLang="ja-JP" dirty="0" smtClean="0">
                <a:solidFill>
                  <a:srgbClr val="B000D4"/>
                </a:solidFill>
                <a:latin typeface="ヒラギノ丸ゴ Pro W4"/>
                <a:ea typeface="ヒラギノ丸ゴ Pro W4"/>
                <a:cs typeface="ヒラギノ丸ゴ Pro W4"/>
              </a:rPr>
              <a:t>11</a:t>
            </a:r>
            <a:r>
              <a:rPr lang="ja-JP" altLang="en-US" dirty="0" smtClean="0">
                <a:solidFill>
                  <a:srgbClr val="B000D4"/>
                </a:solidFill>
                <a:latin typeface="ヒラギノ丸ゴ Pro W4"/>
                <a:ea typeface="ヒラギノ丸ゴ Pro W4"/>
                <a:cs typeface="ヒラギノ丸ゴ Pro W4"/>
              </a:rPr>
              <a:t>月号</a:t>
            </a:r>
            <a:endParaRPr lang="en-US" altLang="ja-JP" dirty="0" smtClean="0">
              <a:solidFill>
                <a:srgbClr val="B000D4"/>
              </a:solidFill>
              <a:latin typeface="ヒラギノ丸ゴ Pro W4"/>
              <a:ea typeface="ヒラギノ丸ゴ Pro W4"/>
              <a:cs typeface="ヒラギノ丸ゴ Pro W4"/>
            </a:endParaRPr>
          </a:p>
          <a:p>
            <a:pPr>
              <a:lnSpc>
                <a:spcPct val="85000"/>
              </a:lnSpc>
            </a:pPr>
            <a:r>
              <a:rPr lang="en-US" altLang="ja-JP" dirty="0" smtClean="0">
                <a:solidFill>
                  <a:srgbClr val="B000D4"/>
                </a:solidFill>
                <a:latin typeface="ヒラギノ丸ゴ Pro W4"/>
                <a:ea typeface="ヒラギノ丸ゴ Pro W4"/>
                <a:cs typeface="ヒラギノ丸ゴ Pro W4"/>
              </a:rPr>
              <a:t>Tsuchiya, </a:t>
            </a:r>
            <a:r>
              <a:rPr lang="en-US" altLang="ja-JP" dirty="0" err="1" smtClean="0">
                <a:solidFill>
                  <a:srgbClr val="B000D4"/>
                </a:solidFill>
                <a:latin typeface="ヒラギノ丸ゴ Pro W4"/>
                <a:ea typeface="ヒラギノ丸ゴ Pro W4"/>
                <a:cs typeface="ヒラギノ丸ゴ Pro W4"/>
              </a:rPr>
              <a:t>Enoto</a:t>
            </a:r>
            <a:r>
              <a:rPr lang="en-US" altLang="ja-JP" dirty="0" smtClean="0">
                <a:solidFill>
                  <a:srgbClr val="B000D4"/>
                </a:solidFill>
                <a:latin typeface="ヒラギノ丸ゴ Pro W4"/>
                <a:ea typeface="ヒラギノ丸ゴ Pro W4"/>
                <a:cs typeface="ヒラギノ丸ゴ Pro W4"/>
              </a:rPr>
              <a:t> + 2007: </a:t>
            </a:r>
            <a:r>
              <a:rPr lang="en-US" altLang="ja-JP" i="1" dirty="0" err="1" smtClean="0">
                <a:solidFill>
                  <a:srgbClr val="B000D4"/>
                </a:solidFill>
                <a:latin typeface="ヒラギノ丸ゴ Pro W4"/>
                <a:ea typeface="ヒラギノ丸ゴ Pro W4"/>
                <a:cs typeface="ヒラギノ丸ゴ Pro W4"/>
              </a:rPr>
              <a:t>PhysRev.Lett</a:t>
            </a:r>
            <a:r>
              <a:rPr lang="en-US" altLang="ja-JP" dirty="0" smtClean="0">
                <a:solidFill>
                  <a:srgbClr val="B000D4"/>
                </a:solidFill>
                <a:latin typeface="ヒラギノ丸ゴ Pro W4"/>
                <a:ea typeface="ヒラギノ丸ゴ Pro W4"/>
                <a:cs typeface="ヒラギノ丸ゴ Pro W4"/>
              </a:rPr>
              <a:t>. 99, iD165002</a:t>
            </a:r>
          </a:p>
          <a:p>
            <a:pPr>
              <a:lnSpc>
                <a:spcPct val="85000"/>
              </a:lnSpc>
            </a:pPr>
            <a:endParaRPr kumimoji="1" lang="ja-JP" altLang="en-US" dirty="0">
              <a:solidFill>
                <a:srgbClr val="B000D4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cxnSp>
        <p:nvCxnSpPr>
          <p:cNvPr id="25" name="直線矢印コネクタ 24"/>
          <p:cNvCxnSpPr/>
          <p:nvPr/>
        </p:nvCxnSpPr>
        <p:spPr>
          <a:xfrm rot="10800000">
            <a:off x="2946400" y="3905826"/>
            <a:ext cx="368300" cy="170875"/>
          </a:xfrm>
          <a:prstGeom prst="straightConnector1">
            <a:avLst/>
          </a:prstGeom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3314700" y="3905826"/>
            <a:ext cx="1155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0000"/>
                </a:solidFill>
                <a:latin typeface="ヒラギノ丸ゴ Pro W4"/>
                <a:ea typeface="ヒラギノ丸ゴ Pro W4"/>
                <a:cs typeface="ヒラギノ丸ゴ Pro W4"/>
              </a:rPr>
              <a:t>落雷</a:t>
            </a:r>
            <a:endParaRPr kumimoji="1" lang="ja-JP" altLang="en-US" sz="2400" dirty="0">
              <a:solidFill>
                <a:srgbClr val="FF0000"/>
              </a:solidFill>
              <a:latin typeface="ヒラギノ丸ゴ Pro W4"/>
              <a:ea typeface="ヒラギノ丸ゴ Pro W4"/>
              <a:cs typeface="ヒラギノ丸ゴ Pro W4"/>
            </a:endParaRPr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2012/1/22</a:t>
            </a:r>
            <a:endParaRPr lang="ja-JP" alt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1BDA-2E40-3F47-806F-FB85C33315FA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30" name="フッター プレースホルダ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CRC</a:t>
            </a:r>
            <a:r>
              <a:rPr lang="ja-JP" altLang="en-US" smtClean="0"/>
              <a:t>タウンミーティング＠東工大</a:t>
            </a: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2056</TotalTime>
  <Words>2212</Words>
  <Application>Microsoft Macintosh PowerPoint</Application>
  <PresentationFormat>画面に合わせる (4:3)</PresentationFormat>
  <Paragraphs>340</Paragraphs>
  <Slides>16</Slides>
  <Notes>0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7" baseType="lpstr">
      <vt:lpstr>Office テーマ</vt:lpstr>
      <vt:lpstr>はじめに</vt:lpstr>
      <vt:lpstr>スライド 2</vt:lpstr>
      <vt:lpstr>(1-2)Ｘ線のメリット</vt:lpstr>
      <vt:lpstr>(1-3) Ｘ線は大気を貫けない</vt:lpstr>
      <vt:lpstr>(2-1) 光子を用いる利点と欠点</vt:lpstr>
      <vt:lpstr>(2-2) 謎解きのステップ</vt:lpstr>
      <vt:lpstr>スライド 7</vt:lpstr>
      <vt:lpstr>スライド 8</vt:lpstr>
      <vt:lpstr>スライド 9</vt:lpstr>
      <vt:lpstr>スライド 10</vt:lpstr>
      <vt:lpstr>スライド 11</vt:lpstr>
      <vt:lpstr>スライド 12</vt:lpstr>
      <vt:lpstr>スライド 13</vt:lpstr>
      <vt:lpstr>スライド 14</vt:lpstr>
      <vt:lpstr>スライド 15</vt:lpstr>
      <vt:lpstr>スライド 16</vt:lpstr>
    </vt:vector>
  </TitlesOfParts>
  <Company>東京大学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Ｘ線のメリット</dc:title>
  <dc:creator>牧島 一夫</dc:creator>
  <cp:lastModifiedBy>牧島 一夫</cp:lastModifiedBy>
  <cp:revision>74</cp:revision>
  <cp:lastPrinted>2012-01-22T00:55:04Z</cp:lastPrinted>
  <dcterms:created xsi:type="dcterms:W3CDTF">2012-01-22T08:36:39Z</dcterms:created>
  <dcterms:modified xsi:type="dcterms:W3CDTF">2012-01-22T08:37:12Z</dcterms:modified>
</cp:coreProperties>
</file>