
<file path=[Content_Types].xml><?xml version="1.0" encoding="utf-8"?>
<Types xmlns="http://schemas.openxmlformats.org/package/2006/content-types">
  <Default Extension="xml" ContentType="application/xml"/>
  <Default Extension="pdf" ContentType="application/pd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700" r:id="rId5"/>
  </p:sldMasterIdLst>
  <p:notesMasterIdLst>
    <p:notesMasterId r:id="rId29"/>
  </p:notesMasterIdLst>
  <p:sldIdLst>
    <p:sldId id="280" r:id="rId6"/>
    <p:sldId id="282" r:id="rId7"/>
    <p:sldId id="283" r:id="rId8"/>
    <p:sldId id="265" r:id="rId9"/>
    <p:sldId id="264" r:id="rId10"/>
    <p:sldId id="257" r:id="rId11"/>
    <p:sldId id="266" r:id="rId12"/>
    <p:sldId id="275" r:id="rId13"/>
    <p:sldId id="268" r:id="rId14"/>
    <p:sldId id="269" r:id="rId15"/>
    <p:sldId id="270" r:id="rId16"/>
    <p:sldId id="276" r:id="rId17"/>
    <p:sldId id="267" r:id="rId18"/>
    <p:sldId id="271" r:id="rId19"/>
    <p:sldId id="263" r:id="rId20"/>
    <p:sldId id="258" r:id="rId21"/>
    <p:sldId id="259" r:id="rId22"/>
    <p:sldId id="262" r:id="rId23"/>
    <p:sldId id="260" r:id="rId24"/>
    <p:sldId id="261" r:id="rId25"/>
    <p:sldId id="272" r:id="rId26"/>
    <p:sldId id="273" r:id="rId27"/>
    <p:sldId id="27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 autoAdjust="0"/>
    <p:restoredTop sz="85366" autoAdjust="0"/>
  </p:normalViewPr>
  <p:slideViewPr>
    <p:cSldViewPr snapToGrid="0" snapToObjects="1">
      <p:cViewPr varScale="1">
        <p:scale>
          <a:sx n="79" d="100"/>
          <a:sy n="79" d="100"/>
        </p:scale>
        <p:origin x="-13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10E8C-5924-F64F-9ABE-0CAC47195508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8C1DC-38CD-FA4C-8786-F6B3A6B33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4812F6-2008-DE49-8013-605F57F39DE5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393B36-643C-E64A-9E76-4E4965D5A3EB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WFIRST can map Lyα galaxies over a field this size.</a:t>
            </a:r>
          </a:p>
          <a:p>
            <a:r>
              <a:rPr lang="en-US" dirty="0" smtClean="0"/>
              <a:t> (163 </a:t>
            </a:r>
            <a:r>
              <a:rPr lang="en-US" dirty="0" err="1" smtClean="0"/>
              <a:t>cMpc</a:t>
            </a:r>
            <a:r>
              <a:rPr lang="en-US" dirty="0" smtClean="0"/>
              <a:t>, ~ 1 deg.)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8C1DC-38CD-FA4C-8786-F6B3A6B33A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22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82CCA1-29DD-BE48-8851-0341E4555549}" type="slidenum">
              <a:rPr lang="en-US"/>
              <a:pPr/>
              <a:t>13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Windows for z&gt;7 Lyman-</a:t>
            </a:r>
            <a:r>
              <a:rPr lang="en-US" sz="1100" dirty="0" smtClean="0">
                <a:sym typeface="Symbol" charset="0"/>
              </a:rPr>
              <a:t> </a:t>
            </a:r>
            <a:r>
              <a:rPr lang="en-US" dirty="0" smtClean="0"/>
              <a:t>Searches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Tilvi’s</a:t>
            </a:r>
            <a:r>
              <a:rPr lang="en-US" dirty="0" smtClean="0"/>
              <a:t> </a:t>
            </a:r>
            <a:r>
              <a:rPr lang="en-US" dirty="0" err="1" smtClean="0"/>
              <a:t>grism</a:t>
            </a:r>
            <a:r>
              <a:rPr lang="en-US" dirty="0" smtClean="0"/>
              <a:t> simulations-  samples for 10.8, 15, 20 A/pixel</a:t>
            </a:r>
          </a:p>
          <a:p>
            <a:endParaRPr lang="en-US" dirty="0" smtClean="0"/>
          </a:p>
          <a:p>
            <a:r>
              <a:rPr lang="en-US" dirty="0" smtClean="0"/>
              <a:t>Left hand panel is like the planned </a:t>
            </a:r>
            <a:r>
              <a:rPr lang="en-US" dirty="0" err="1" smtClean="0"/>
              <a:t>grism</a:t>
            </a:r>
            <a:r>
              <a:rPr lang="en-US" dirty="0" smtClean="0"/>
              <a:t>.   This is for 120 </a:t>
            </a:r>
            <a:r>
              <a:rPr lang="en-US" dirty="0" err="1" smtClean="0"/>
              <a:t>ksec</a:t>
            </a:r>
            <a:r>
              <a:rPr lang="en-US" dirty="0" smtClean="0"/>
              <a:t>, which is comparable to a cosmic dawn deep field.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8C1DC-38CD-FA4C-8786-F6B3A6B33A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3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8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8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24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121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547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325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7631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0886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32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3947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27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05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69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96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583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924C7-D7BC-8D4E-BA76-DCB6F9A69D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252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1149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787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189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134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551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12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63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902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1758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915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975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460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1515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1515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1515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1515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15151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18748532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0365AC-26B0-BF44-B408-40D2B4440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2A8B47C-A835-F140-928C-C1B228A45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D7C73B-5856-2341-BF66-2C7B0B84A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B9CD79-D98B-9346-AC57-B50B72B1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96059E-71C4-B946-B923-E27D74DB0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967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29665-5148-C545-BF1D-5DD158F8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7C2EE7-B8AB-024C-B289-8DFFD49A5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910E74-44D4-BE4C-BD5B-33FDF113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7682C2-3C5F-3847-AA28-8667B5AB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E2B1EF-01F0-0246-B067-8E72C1B9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339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1D565-9325-E043-9D55-C30FF529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F1733B-7F70-B540-84D3-5B421342E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17E83F-7E17-4D42-8D36-D0848054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70744F-2395-2A41-999A-847181DF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1C8EA7-B99D-6A4B-B885-52C750C1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358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A5464E-B3CD-0F4F-AA2B-B46BE76A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E89ECC-9968-F946-930C-2F5110450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54E60A-C5CD-6441-81ED-269638949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C0F8CA-57EE-CC4B-9544-2B6060F8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BA1041-02FB-0F40-B3E0-0586B3B9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84C469-5596-534C-8621-49B899F8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693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654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0A6E56-268E-264B-8F17-81227114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1E3E9B-62B4-AF4D-9281-F8BCBFEB0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640C79-2FCF-D342-8BF5-516AC88DF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ACCDF56-A97D-AD4A-870E-F06C8D3D3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3CB2EC1-1720-1847-84DE-74D3D49E9A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EB55DBF-9541-224A-9CCB-B6D040D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599D63F-FD41-814A-9014-403845E2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99F4A64-4E1E-B641-94DE-A884665B8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250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64A141-7905-B64F-A02B-BDE5DE4C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1C48E0-3C59-8C45-80F2-BB4F565C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43FD34-E8ED-1947-A2A1-8B7CB426C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EEE765-A3C3-F343-9E24-2FCAAEF0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6341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AD35BE-3015-C845-B06F-97F103B9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20FC24E-A7D3-024D-AFF4-AE276D40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D8379A-E5D7-FA47-8B3D-74E23F17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403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96E2EE-1525-FE4B-A4BE-69D62E19F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DA3E4F-0A82-0740-88B6-00C11E8F9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88AED4-A06A-B648-A5CC-6C22BB3AD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EC55E5-2E9D-F34E-B25D-4EDE15B0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570186-A4F6-994A-8476-2F8E765E1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F6AC85-9C7C-AF46-83F5-73419C1A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323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73C5DE-4046-EB4D-8E8E-B7870C519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01BCEC-0BAB-5C4A-8355-E730C3DFED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414B1D-3F85-0B4A-A1AA-2F494FF05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9CD9CF-C885-1940-A841-391F0A17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4DAEC4-318E-C341-91EC-13FAFC9B1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9ACE33-3407-244F-990B-E7F69408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671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B3905-6E57-B54A-A9B1-3CCBF9503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337571-82CC-954E-B8A4-9A3CC64F5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C77037-BDD8-B945-ABA3-571CEE2A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CE9690-0BE8-5242-85D0-B07EA324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A4993C-D8A3-FE4B-9180-48E203B4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7257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58138F-FF2D-8341-86FC-7289F2630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B54A9B-B68D-8C4A-85A4-4C4965DF9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ABB2E0-D184-5F41-BAF1-1557A1BA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7E16E9-8488-5B41-93F9-AE3E71A1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607C0D-8CB4-1E45-A84E-CAF90DD5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716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02786-918C-D846-A5E6-705928AE41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Sec 2 - Project Overview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138057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4694" y="179727"/>
            <a:ext cx="5627084" cy="1062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1" y="1600202"/>
            <a:ext cx="8229599" cy="45259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04951" y="6356352"/>
            <a:ext cx="360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SRR/MDR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meatbal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1" y="21168"/>
            <a:ext cx="649110" cy="5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83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1380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94" y="179727"/>
            <a:ext cx="5627084" cy="1062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02786-918C-D846-A5E6-705928AE41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SRR/MDR Mission Summary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2/27 - 3/2/18</a:t>
            </a:r>
          </a:p>
        </p:txBody>
      </p:sp>
      <p:pic>
        <p:nvPicPr>
          <p:cNvPr id="7" name="Picture 6" descr="meatb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1" y="21168"/>
            <a:ext cx="649110" cy="5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3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561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6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60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2512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258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890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706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063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4723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492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06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9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1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7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54D72-7B79-2642-9856-CC7F909C6D4D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A59B-3647-7B40-8616-8F088188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1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45AC-86B8-6541-B8F8-E81B4419317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65F0-2C5D-0C4C-8115-B4BB0D3B698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3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D527E0A-4741-4F3D-B2B7-49212C7A81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6E0364-5079-4251-A3DA-CE2267A18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76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F2386E-571E-274F-8356-48F21674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7E2087-DB89-AD44-B0A8-309808180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35CDC-C673-7547-8A6D-4ADE019C7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DBFAC9-BB97-794F-87D7-0DFCE5C87F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98E310-B262-3D44-8FBF-14E9EADF0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E6962D-E0B9-F140-9EA4-531160194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9092D0-0C7B-0246-AFC2-C1CBFA0238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26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54D72-7B79-2642-9856-CC7F909C6D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A59B-3647-7B40-8616-8F088188C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60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2.wdp"/><Relationship Id="rId5" Type="http://schemas.openxmlformats.org/officeDocument/2006/relationships/image" Target="../media/image29.jpeg"/><Relationship Id="rId6" Type="http://schemas.microsoft.com/office/2007/relationships/hdphoto" Target="../media/hdphoto1.wdp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0235" y="458985"/>
            <a:ext cx="6523491" cy="186653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4800" dirty="0" smtClean="0">
                <a:solidFill>
                  <a:srgbClr val="FFFF00"/>
                </a:solidFill>
              </a:rPr>
              <a:t>Studying Inhomogeneous </a:t>
            </a:r>
            <a:r>
              <a:rPr lang="en-US" sz="4800" dirty="0" err="1" smtClean="0">
                <a:solidFill>
                  <a:srgbClr val="FFFF00"/>
                </a:solidFill>
              </a:rPr>
              <a:t>Reionization</a:t>
            </a:r>
            <a:r>
              <a:rPr lang="en-US" sz="4800" dirty="0" smtClean="0">
                <a:solidFill>
                  <a:srgbClr val="FFFF00"/>
                </a:solidFill>
              </a:rPr>
              <a:t> at z&gt;7 using Lyman Alpha Surveys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812" y="3295753"/>
            <a:ext cx="4626222" cy="128690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FFFF00"/>
                </a:solidFill>
              </a:rPr>
              <a:t>James E. Rhoads</a:t>
            </a:r>
          </a:p>
          <a:p>
            <a:pPr algn="l"/>
            <a:r>
              <a:rPr lang="en-US" sz="2400" dirty="0" smtClean="0">
                <a:solidFill>
                  <a:srgbClr val="FFFF00"/>
                </a:solidFill>
              </a:rPr>
              <a:t>NASA Goddard Space Flight Center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058" y="5018662"/>
            <a:ext cx="4797297" cy="120032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Based on work with multiple collaborations– the LAGER team, the DAWN Survey team, the WFIRST Cosmic Dawn team,  the FIGS team– </a:t>
            </a:r>
          </a:p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and other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20217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be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8958"/>
          <a:stretch>
            <a:fillRect/>
          </a:stretch>
        </p:blipFill>
        <p:spPr>
          <a:xfrm>
            <a:off x="0" y="-1"/>
            <a:ext cx="9160036" cy="6858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767" y="274638"/>
            <a:ext cx="7645033" cy="804860"/>
          </a:xfrm>
        </p:spPr>
        <p:txBody>
          <a:bodyPr/>
          <a:lstStyle/>
          <a:p>
            <a:pPr algn="l"/>
            <a:r>
              <a:rPr lang="en-US" dirty="0" smtClean="0"/>
              <a:t>Bubbles in LAGER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9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3" descr="be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8958"/>
          <a:stretch>
            <a:fillRect/>
          </a:stretch>
        </p:blipFill>
        <p:spPr>
          <a:xfrm>
            <a:off x="0" y="0"/>
            <a:ext cx="5080396" cy="2794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767" y="274638"/>
            <a:ext cx="7645033" cy="804860"/>
          </a:xfrm>
        </p:spPr>
        <p:txBody>
          <a:bodyPr/>
          <a:lstStyle/>
          <a:p>
            <a:pPr algn="l"/>
            <a:r>
              <a:rPr lang="en-US" dirty="0" smtClean="0"/>
              <a:t>Bubbles in LAGER</a:t>
            </a:r>
            <a:endParaRPr lang="en-US" dirty="0"/>
          </a:p>
        </p:txBody>
      </p:sp>
      <p:pic>
        <p:nvPicPr>
          <p:cNvPr id="4" name="Content Placeholder 3" descr="zz2017f1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8" t="656" r="-1142"/>
          <a:stretch/>
        </p:blipFill>
        <p:spPr>
          <a:xfrm>
            <a:off x="0" y="1079498"/>
            <a:ext cx="6413500" cy="5724319"/>
          </a:xfr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>
            <a:off x="2983610" y="0"/>
            <a:ext cx="6160390" cy="4828396"/>
          </a:xfrm>
          <a:prstGeom prst="rect">
            <a:avLst/>
          </a:prstGeom>
          <a:noFill/>
        </p:spPr>
      </p:pic>
      <p:sp>
        <p:nvSpPr>
          <p:cNvPr id="3" name="Donut 2"/>
          <p:cNvSpPr/>
          <p:nvPr/>
        </p:nvSpPr>
        <p:spPr>
          <a:xfrm>
            <a:off x="1652461" y="3763677"/>
            <a:ext cx="872132" cy="917969"/>
          </a:xfrm>
          <a:prstGeom prst="donut">
            <a:avLst>
              <a:gd name="adj" fmla="val 108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endCxn id="3" idx="6"/>
          </p:cNvCxnSpPr>
          <p:nvPr/>
        </p:nvCxnSpPr>
        <p:spPr>
          <a:xfrm flipH="1">
            <a:off x="2524593" y="3182296"/>
            <a:ext cx="3888907" cy="10403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图片 1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3610" y="1172"/>
            <a:ext cx="6160390" cy="4828396"/>
          </a:xfrm>
          <a:prstGeom prst="rect">
            <a:avLst/>
          </a:prstGeom>
          <a:noFill/>
        </p:spPr>
      </p:pic>
      <p:sp>
        <p:nvSpPr>
          <p:cNvPr id="7" name="Donut 6"/>
          <p:cNvSpPr/>
          <p:nvPr/>
        </p:nvSpPr>
        <p:spPr>
          <a:xfrm>
            <a:off x="6273232" y="2126630"/>
            <a:ext cx="1744264" cy="1637047"/>
          </a:xfrm>
          <a:prstGeom prst="donut">
            <a:avLst>
              <a:gd name="adj" fmla="val 108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1667" y="4222662"/>
            <a:ext cx="385233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The ionizing photon production from these brightest LAGER sources appears sufficient to produce a local ionized bubble – </a:t>
            </a:r>
            <a:r>
              <a:rPr lang="en-US" sz="2400" i="1" dirty="0" err="1" smtClean="0">
                <a:solidFill>
                  <a:srgbClr val="FF0000"/>
                </a:solidFill>
              </a:rPr>
              <a:t>Malhotra</a:t>
            </a:r>
            <a:r>
              <a:rPr lang="en-US" sz="2400" i="1" dirty="0" smtClean="0">
                <a:solidFill>
                  <a:srgbClr val="FF0000"/>
                </a:solidFill>
              </a:rPr>
              <a:t> et al 2018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8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949"/>
            <a:ext cx="8229600" cy="7527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Mimimum</a:t>
            </a:r>
            <a:r>
              <a:rPr lang="en-US" dirty="0" smtClean="0"/>
              <a:t> Volume of Ionized Gas</a:t>
            </a:r>
            <a:endParaRPr lang="en-US" dirty="0"/>
          </a:p>
        </p:txBody>
      </p:sp>
      <p:pic>
        <p:nvPicPr>
          <p:cNvPr id="4" name="Content Placeholder 3" descr="lager_volumes_1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2428" r="180" b="7287"/>
          <a:stretch/>
        </p:blipFill>
        <p:spPr>
          <a:xfrm>
            <a:off x="5072189" y="2944368"/>
            <a:ext cx="3657600" cy="3429000"/>
          </a:xfrm>
        </p:spPr>
      </p:pic>
      <p:sp>
        <p:nvSpPr>
          <p:cNvPr id="6" name="TextBox 5"/>
          <p:cNvSpPr txBox="1"/>
          <p:nvPr/>
        </p:nvSpPr>
        <p:spPr>
          <a:xfrm>
            <a:off x="457200" y="1012610"/>
            <a:ext cx="3695596" cy="539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Following </a:t>
            </a:r>
            <a:r>
              <a:rPr lang="en-US" sz="2400" dirty="0" err="1" smtClean="0"/>
              <a:t>Malhotra</a:t>
            </a:r>
            <a:r>
              <a:rPr lang="en-US" sz="2400" dirty="0" smtClean="0"/>
              <a:t> &amp; Rhoads 2006: 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Each Lyα galaxy observed with IGM transmission T &gt;~ 0.5 implies an ionized region.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union of those ionized bubbles implies volume ionized &amp; neutral fractions.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Applications to redshift 6.5 in MR06,  to be updated in Rhoads + </a:t>
            </a:r>
            <a:r>
              <a:rPr lang="en-US" sz="2400" dirty="0" err="1" smtClean="0"/>
              <a:t>Malhotra</a:t>
            </a:r>
            <a:r>
              <a:rPr lang="en-US" sz="2400" dirty="0" smtClean="0"/>
              <a:t> 2018 in prep</a:t>
            </a:r>
            <a:endParaRPr lang="en-US" sz="24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6543" y="913211"/>
            <a:ext cx="4020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z=7, in LAGER: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20% of the volume, in projection, lies within 1.2 </a:t>
            </a:r>
            <a:r>
              <a:rPr lang="en-US" sz="2400" dirty="0" err="1" smtClean="0"/>
              <a:t>pMpc</a:t>
            </a:r>
            <a:r>
              <a:rPr lang="en-US" sz="2400" dirty="0" smtClean="0"/>
              <a:t> of a LAGER object in COSMOS  </a:t>
            </a:r>
            <a:endParaRPr lang="en-US" sz="2400" dirty="0"/>
          </a:p>
        </p:txBody>
      </p:sp>
      <p:sp>
        <p:nvSpPr>
          <p:cNvPr id="9" name="Donut 8"/>
          <p:cNvSpPr/>
          <p:nvPr/>
        </p:nvSpPr>
        <p:spPr>
          <a:xfrm>
            <a:off x="5119105" y="2852203"/>
            <a:ext cx="3567695" cy="3552651"/>
          </a:xfrm>
          <a:prstGeom prst="donut">
            <a:avLst>
              <a:gd name="adj" fmla="val 12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0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DAWN: The Deep And Wide Narrowband Survey</a:t>
            </a:r>
            <a:endParaRPr lang="en-US" dirty="0"/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0936" y="1483967"/>
            <a:ext cx="5437166" cy="473728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DAWN is an NOAO survey program using the 4m </a:t>
            </a:r>
            <a:r>
              <a:rPr lang="en-US" sz="2400" dirty="0" err="1" smtClean="0"/>
              <a:t>Mayall</a:t>
            </a:r>
            <a:r>
              <a:rPr lang="en-US" sz="2400" dirty="0" smtClean="0"/>
              <a:t> telescope at </a:t>
            </a:r>
            <a:r>
              <a:rPr lang="en-US" sz="2400" dirty="0" err="1" smtClean="0"/>
              <a:t>Kitt</a:t>
            </a:r>
            <a:r>
              <a:rPr lang="en-US" sz="2400" dirty="0" smtClean="0"/>
              <a:t> Peak + NEWFIRM camera (28’ </a:t>
            </a:r>
            <a:r>
              <a:rPr lang="en-US" sz="2400" dirty="0" err="1" smtClean="0"/>
              <a:t>FoV</a:t>
            </a:r>
            <a:r>
              <a:rPr lang="en-US" sz="2400" dirty="0" smtClean="0"/>
              <a:t>) + 1.06 micron narrowband filter (35Å FWHM)</a:t>
            </a:r>
            <a:r>
              <a:rPr lang="en-US" sz="2400" i="1" dirty="0" smtClean="0"/>
              <a:t>.  [Rhoads et al 2018 in prep]</a:t>
            </a:r>
          </a:p>
          <a:p>
            <a:r>
              <a:rPr lang="en-US" sz="2400" dirty="0" smtClean="0"/>
              <a:t>Five fields, 3 at full depth (9e-18 erg/cm2/s);  total area 1 square degree. </a:t>
            </a:r>
          </a:p>
          <a:p>
            <a:r>
              <a:rPr lang="en-US" sz="2400" dirty="0" smtClean="0"/>
              <a:t>Sensitive to Lyα at z=7.7 </a:t>
            </a:r>
            <a:r>
              <a:rPr lang="en-US" sz="2400" i="1" dirty="0" smtClean="0"/>
              <a:t>[</a:t>
            </a:r>
            <a:r>
              <a:rPr lang="en-US" sz="2400" i="1" dirty="0" err="1" smtClean="0"/>
              <a:t>Tilvi</a:t>
            </a:r>
            <a:r>
              <a:rPr lang="en-US" sz="2400" i="1" dirty="0" smtClean="0"/>
              <a:t> et al 2018 in prep], </a:t>
            </a:r>
            <a:r>
              <a:rPr lang="en-US" sz="2400" dirty="0" smtClean="0"/>
              <a:t>Hα at z=0.62 </a:t>
            </a:r>
            <a:r>
              <a:rPr lang="en-US" sz="2400" i="1" dirty="0" smtClean="0"/>
              <a:t>[Coughlin et al 2018 in press], </a:t>
            </a:r>
            <a:r>
              <a:rPr lang="en-US" sz="2400" dirty="0" smtClean="0"/>
              <a:t>[OIII] at z=1.45, etc. </a:t>
            </a:r>
          </a:p>
          <a:p>
            <a:endParaRPr lang="en-US" sz="2400" dirty="0"/>
          </a:p>
          <a:p>
            <a:r>
              <a:rPr lang="en-US" sz="2400" dirty="0" smtClean="0"/>
              <a:t>Top right: The DAWN survey filter</a:t>
            </a:r>
          </a:p>
          <a:p>
            <a:r>
              <a:rPr lang="en-US" sz="2400" dirty="0" smtClean="0"/>
              <a:t>Middle right: NB image; lower right: J band image.</a:t>
            </a:r>
            <a:endParaRPr lang="en-US" sz="2400" dirty="0"/>
          </a:p>
        </p:txBody>
      </p:sp>
      <p:pic>
        <p:nvPicPr>
          <p:cNvPr id="2" name="Picture 1" descr="barr35A_1067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34" y="711160"/>
            <a:ext cx="2893400" cy="2893400"/>
          </a:xfrm>
          <a:prstGeom prst="rect">
            <a:avLst/>
          </a:prstGeom>
        </p:spPr>
      </p:pic>
      <p:pic>
        <p:nvPicPr>
          <p:cNvPr id="6" name="Content Placeholder 3" descr="z7p7_egs_v6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t="18844" r="13752" b="18427"/>
          <a:stretch/>
        </p:blipFill>
        <p:spPr>
          <a:xfrm>
            <a:off x="6379036" y="3604560"/>
            <a:ext cx="2542817" cy="28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17"/>
            <a:ext cx="8229600" cy="866876"/>
          </a:xfrm>
        </p:spPr>
        <p:txBody>
          <a:bodyPr/>
          <a:lstStyle/>
          <a:p>
            <a:r>
              <a:rPr lang="en-US" dirty="0" smtClean="0"/>
              <a:t>DAWN Survey z=7.7 LAEs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64409"/>
            <a:ext cx="8229600" cy="732511"/>
          </a:xfrm>
        </p:spPr>
        <p:txBody>
          <a:bodyPr/>
          <a:lstStyle/>
          <a:p>
            <a:r>
              <a:rPr lang="en-US" dirty="0" err="1" smtClean="0"/>
              <a:t>Tilvi</a:t>
            </a:r>
            <a:r>
              <a:rPr lang="en-US" dirty="0" smtClean="0"/>
              <a:t> et al 2018 in preparation</a:t>
            </a:r>
            <a:endParaRPr lang="en-US" dirty="0"/>
          </a:p>
        </p:txBody>
      </p:sp>
      <p:pic>
        <p:nvPicPr>
          <p:cNvPr id="4" name="Picture 3" descr="z8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13092"/>
            <a:ext cx="4118652" cy="5158029"/>
          </a:xfrm>
          <a:prstGeom prst="rect">
            <a:avLst/>
          </a:prstGeom>
        </p:spPr>
      </p:pic>
      <p:pic>
        <p:nvPicPr>
          <p:cNvPr id="5" name="Picture 4" descr="SM_z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54" y="1013092"/>
            <a:ext cx="4118652" cy="51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1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xmlns="" id="{C5E27871-8EB7-1B4A-A129-F74EF761DD54}"/>
              </a:ext>
            </a:extLst>
          </p:cNvPr>
          <p:cNvSpPr txBox="1">
            <a:spLocks/>
          </p:cNvSpPr>
          <p:nvPr/>
        </p:nvSpPr>
        <p:spPr>
          <a:xfrm>
            <a:off x="7334250" y="6376778"/>
            <a:ext cx="323850" cy="335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C86E3C4-A1D0-489B-9286-E645F5D012E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0CBE83-2ED6-0F40-9FAD-5044D9CB2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8318" y="1484313"/>
            <a:ext cx="4109753" cy="5126477"/>
          </a:xfrm>
          <a:prstGeom prst="rect">
            <a:avLst/>
          </a:prstGeom>
          <a:effectLst>
            <a:outerShdw blurRad="25400" dist="12700" rotWithShape="0">
              <a:srgbClr val="000000">
                <a:alpha val="3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B76FCC-5E79-CB4E-B6A6-621661AE2550}"/>
              </a:ext>
            </a:extLst>
          </p:cNvPr>
          <p:cNvSpPr txBox="1"/>
          <p:nvPr/>
        </p:nvSpPr>
        <p:spPr>
          <a:xfrm>
            <a:off x="7877986" y="2759549"/>
            <a:ext cx="981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MACS </a:t>
            </a:r>
          </a:p>
          <a:p>
            <a:pPr defTabSz="914400"/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J1206.2</a:t>
            </a:r>
          </a:p>
          <a:p>
            <a:pPr defTabSz="914400"/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0847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75F526-12D6-E240-A2ED-51EF09907775}"/>
              </a:ext>
            </a:extLst>
          </p:cNvPr>
          <p:cNvSpPr txBox="1"/>
          <p:nvPr/>
        </p:nvSpPr>
        <p:spPr>
          <a:xfrm>
            <a:off x="1266445" y="2759549"/>
            <a:ext cx="1133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srgbClr val="FF0000"/>
                </a:solidFill>
                <a:latin typeface="Calibri"/>
              </a:rPr>
              <a:t>Postman </a:t>
            </a:r>
          </a:p>
          <a:p>
            <a:pPr defTabSz="914400"/>
            <a:r>
              <a:rPr lang="en-US" sz="2000" dirty="0">
                <a:solidFill>
                  <a:srgbClr val="FF0000"/>
                </a:solidFill>
                <a:latin typeface="Calibri"/>
              </a:rPr>
              <a:t>HST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B63AAB-4186-964C-9A4F-E7665FF13CB1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6445" y="1491532"/>
            <a:ext cx="6611541" cy="5267247"/>
          </a:xfrm>
          <a:prstGeom prst="rect">
            <a:avLst/>
          </a:prstGeom>
          <a:effectLst>
            <a:outerShdw blurRad="25400" dist="12700" rotWithShape="0">
              <a:srgbClr val="000000">
                <a:alpha val="3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3BC97AC-B206-8A41-928E-78E68A83A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2903" t="1208" r="2172" b="3137"/>
          <a:stretch/>
        </p:blipFill>
        <p:spPr>
          <a:xfrm>
            <a:off x="4356428" y="3578024"/>
            <a:ext cx="351168" cy="44141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5400" dist="12700" rotWithShape="0">
              <a:srgbClr val="000000">
                <a:alpha val="3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F0D6F9-5CC9-D944-B763-4E4649924F4E}"/>
              </a:ext>
            </a:extLst>
          </p:cNvPr>
          <p:cNvSpPr txBox="1"/>
          <p:nvPr/>
        </p:nvSpPr>
        <p:spPr>
          <a:xfrm>
            <a:off x="198907" y="1642457"/>
            <a:ext cx="170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FF0000"/>
                </a:solidFill>
                <a:latin typeface="Calibri"/>
              </a:rPr>
              <a:t>WFIRST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8C49CD6-0286-1645-A4FA-19915736902B}"/>
              </a:ext>
            </a:extLst>
          </p:cNvPr>
          <p:cNvGrpSpPr>
            <a:grpSpLocks noChangeAspect="1"/>
          </p:cNvGrpSpPr>
          <p:nvPr/>
        </p:nvGrpSpPr>
        <p:grpSpPr>
          <a:xfrm>
            <a:off x="1476944" y="1392254"/>
            <a:ext cx="6167623" cy="4910834"/>
            <a:chOff x="1745863" y="1531604"/>
            <a:chExt cx="5769624" cy="37549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AA50594F-CB63-9E40-B7A3-B3018134D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45863" y="1531604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9B9D8A01-970E-B548-9F1E-212257972C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45863" y="2635262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60C4957-ACC4-1240-A086-B89FE570F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45863" y="3601009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DE1BE91-27FC-4045-B7E7-9977C6522D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9165" y="2060645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3B1DB0A-81AA-3140-A87E-9EE61F5218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9165" y="3153958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5587BF1-49D1-F746-9CA3-17BAB4C59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9165" y="4115241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94FD2B1-19D9-2145-91E5-FC9B9EE845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582799" y="1543248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2EF5A46B-846F-2C49-8C06-2C25E3095F7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582799" y="2646906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32B2663-DF45-974E-91DC-F522583C8D6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582799" y="3612653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41A61DB-BDE4-3746-B72C-1FFE5C07579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09497" y="2072289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497B233-CF7B-F34A-AEB9-EC05A5B57E9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09497" y="3165602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34E4D61-2B5C-7F4A-AD67-3B9C7AD9049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09497" y="4126885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220823E-ED70-0E46-9051-CD44DC55C7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3516" y="2303260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9E2DDBCE-E0D3-C44E-BC35-BA37F4D0DC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3516" y="3396573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511E1BB7-FD0D-0A4A-96C1-09C63C2129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3516" y="4357856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9245F462-28B5-B049-A7DF-F7A32334D4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49049" y="2303260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DC82E9CB-3880-964E-B3CB-DC2139873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49049" y="3396573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63889561-234B-3A4B-A0B1-A5F20E4CBB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49049" y="4357856"/>
              <a:ext cx="932688" cy="928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89AB97C7-D92C-F647-8B74-1E99E2045425}"/>
              </a:ext>
            </a:extLst>
          </p:cNvPr>
          <p:cNvCxnSpPr/>
          <p:nvPr/>
        </p:nvCxnSpPr>
        <p:spPr>
          <a:xfrm>
            <a:off x="1471085" y="6378219"/>
            <a:ext cx="6180667" cy="14111"/>
          </a:xfrm>
          <a:prstGeom prst="straightConnector1">
            <a:avLst/>
          </a:prstGeom>
          <a:ln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4F59A52-A79A-A249-94F8-55201A344A97}"/>
              </a:ext>
            </a:extLst>
          </p:cNvPr>
          <p:cNvSpPr txBox="1"/>
          <p:nvPr/>
        </p:nvSpPr>
        <p:spPr>
          <a:xfrm>
            <a:off x="1534584" y="6053670"/>
            <a:ext cx="74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white"/>
                </a:solidFill>
                <a:latin typeface="Calibri"/>
              </a:rPr>
              <a:t>0.79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deg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How wide is “W”?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5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530"/>
            <a:ext cx="8229600" cy="1013333"/>
          </a:xfrm>
        </p:spPr>
        <p:txBody>
          <a:bodyPr/>
          <a:lstStyle/>
          <a:p>
            <a:r>
              <a:rPr lang="en-US" dirty="0" smtClean="0"/>
              <a:t>Prospects for </a:t>
            </a:r>
            <a:r>
              <a:rPr lang="en-US" smtClean="0"/>
              <a:t>LAEs with WFIRST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t="32144" r="4418" b="32304"/>
          <a:stretch/>
        </p:blipFill>
        <p:spPr bwMode="auto">
          <a:xfrm>
            <a:off x="304055" y="1144863"/>
            <a:ext cx="8549304" cy="4507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055" y="5652763"/>
            <a:ext cx="83827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Fields of view:   WFC3-IR  (bottom left), JWST </a:t>
            </a:r>
            <a:r>
              <a:rPr lang="en-US" sz="2800" dirty="0" err="1" smtClean="0"/>
              <a:t>NIRCam</a:t>
            </a:r>
            <a:r>
              <a:rPr lang="en-US" sz="2800" dirty="0" smtClean="0"/>
              <a:t> (bottom right), WFIRST (top)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2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557" y="165670"/>
            <a:ext cx="7772400" cy="1834277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5400" dirty="0" smtClean="0"/>
              <a:t>Studying Cosmic Dawn with WFIRST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612" y="1887059"/>
            <a:ext cx="5908484" cy="284398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2800" dirty="0" smtClean="0">
                <a:solidFill>
                  <a:srgbClr val="FFFF00"/>
                </a:solidFill>
              </a:rPr>
              <a:t>James E</a:t>
            </a:r>
            <a:r>
              <a:rPr lang="en-US" sz="2800" dirty="0">
                <a:solidFill>
                  <a:srgbClr val="FFFF00"/>
                </a:solidFill>
              </a:rPr>
              <a:t>. Rhoads, </a:t>
            </a:r>
            <a:r>
              <a:rPr lang="en-US" sz="2800" dirty="0" err="1" smtClean="0">
                <a:solidFill>
                  <a:srgbClr val="FFFF00"/>
                </a:solidFill>
              </a:rPr>
              <a:t>Sangeeta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Malhotra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sz="2800" dirty="0" err="1" smtClean="0">
                <a:solidFill>
                  <a:srgbClr val="FFFF00"/>
                </a:solidFill>
              </a:rPr>
              <a:t>Xiaohui</a:t>
            </a:r>
            <a:r>
              <a:rPr lang="en-US" sz="2800" dirty="0" smtClean="0">
                <a:solidFill>
                  <a:srgbClr val="FFFF00"/>
                </a:solidFill>
              </a:rPr>
              <a:t> Fan, Steven Finkelstein, </a:t>
            </a:r>
          </a:p>
          <a:p>
            <a:pPr algn="l">
              <a:lnSpc>
                <a:spcPct val="80000"/>
              </a:lnSpc>
            </a:pPr>
            <a:r>
              <a:rPr lang="en-US" sz="2800" dirty="0" smtClean="0">
                <a:solidFill>
                  <a:srgbClr val="FFFF00"/>
                </a:solidFill>
              </a:rPr>
              <a:t>Rolf </a:t>
            </a:r>
            <a:r>
              <a:rPr lang="en-US" sz="2800" dirty="0">
                <a:solidFill>
                  <a:srgbClr val="FFFF00"/>
                </a:solidFill>
              </a:rPr>
              <a:t>Jansen, </a:t>
            </a:r>
            <a:r>
              <a:rPr lang="en-US" sz="2800" dirty="0" err="1" smtClean="0">
                <a:solidFill>
                  <a:srgbClr val="FFFF00"/>
                </a:solidFill>
              </a:rPr>
              <a:t>Hannes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Jensen, 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sz="2800" dirty="0" err="1" smtClean="0">
                <a:solidFill>
                  <a:srgbClr val="FFFF00"/>
                </a:solidFill>
              </a:rPr>
              <a:t>Garrelt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Mellema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r>
              <a:rPr lang="en-US" sz="2800" dirty="0" smtClean="0">
                <a:solidFill>
                  <a:srgbClr val="FFFF00"/>
                </a:solidFill>
              </a:rPr>
              <a:t>Casey </a:t>
            </a:r>
            <a:r>
              <a:rPr lang="en-US" sz="2800" dirty="0" err="1">
                <a:solidFill>
                  <a:srgbClr val="FFFF00"/>
                </a:solidFill>
              </a:rPr>
              <a:t>Papovich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sz="2800" dirty="0" err="1" smtClean="0">
                <a:solidFill>
                  <a:srgbClr val="FFFF00"/>
                </a:solidFill>
              </a:rPr>
              <a:t>Vithal</a:t>
            </a:r>
            <a:r>
              <a:rPr lang="en-US" sz="2800" dirty="0" smtClean="0">
                <a:solidFill>
                  <a:srgbClr val="FFFF00"/>
                </a:solidFill>
              </a:rPr>
              <a:t> S</a:t>
            </a:r>
            <a:r>
              <a:rPr lang="en-US" sz="2800" dirty="0">
                <a:solidFill>
                  <a:srgbClr val="FFFF00"/>
                </a:solidFill>
              </a:rPr>
              <a:t>. </a:t>
            </a:r>
            <a:r>
              <a:rPr lang="en-US" sz="2800" dirty="0" err="1">
                <a:solidFill>
                  <a:srgbClr val="FFFF00"/>
                </a:solidFill>
              </a:rPr>
              <a:t>Tilvi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Rogier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Windhorst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sz="2800" dirty="0" err="1" smtClean="0">
                <a:solidFill>
                  <a:srgbClr val="FFFF00"/>
                </a:solidFill>
              </a:rPr>
              <a:t>Isak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Wold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r>
              <a:rPr lang="en-US" sz="2800" dirty="0" smtClean="0">
                <a:solidFill>
                  <a:srgbClr val="FFFF00"/>
                </a:solidFill>
              </a:rPr>
              <a:t>Erik  </a:t>
            </a:r>
            <a:r>
              <a:rPr lang="en-US" sz="2800" dirty="0" err="1">
                <a:solidFill>
                  <a:srgbClr val="FFFF00"/>
                </a:solidFill>
              </a:rPr>
              <a:t>Zackrisson</a:t>
            </a:r>
            <a:r>
              <a:rPr lang="en-US" sz="2800" dirty="0">
                <a:solidFill>
                  <a:srgbClr val="FFFF00"/>
                </a:solidFill>
              </a:rPr>
              <a:t>. 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l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07778" y="3649929"/>
            <a:ext cx="2733483" cy="2913684"/>
            <a:chOff x="207778" y="3649929"/>
            <a:chExt cx="2733483" cy="2913684"/>
          </a:xfrm>
        </p:grpSpPr>
        <p:sp>
          <p:nvSpPr>
            <p:cNvPr id="11" name="Rectangle 10"/>
            <p:cNvSpPr/>
            <p:nvPr/>
          </p:nvSpPr>
          <p:spPr>
            <a:xfrm>
              <a:off x="906937" y="4953224"/>
              <a:ext cx="5025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rPr>
                <a:t>F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7778" y="4953224"/>
              <a:ext cx="6762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rPr>
                <a:t>W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4581" y="4953224"/>
              <a:ext cx="3692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rPr>
                <a:t>I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73429" y="4953224"/>
              <a:ext cx="5745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rPr>
                <a:t>R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10346" y="4953224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rPr>
                <a:t>T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31578" y="4953224"/>
              <a:ext cx="51197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rPr>
                <a:t>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5793" y="3649929"/>
              <a:ext cx="62119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rPr>
                <a:t>D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3655" y="4314532"/>
              <a:ext cx="6078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rPr>
                <a:t>A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6181" y="5640283"/>
              <a:ext cx="64080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</a:rPr>
                <a:t>N</a:t>
              </a:r>
            </a:p>
          </p:txBody>
        </p:sp>
      </p:grpSp>
      <p:pic>
        <p:nvPicPr>
          <p:cNvPr id="21" name="Picture 20" descr="lae_predi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78" y="1466500"/>
            <a:ext cx="5006693" cy="50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5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50" y="274638"/>
            <a:ext cx="9004450" cy="634082"/>
          </a:xfrm>
        </p:spPr>
        <p:txBody>
          <a:bodyPr>
            <a:noAutofit/>
          </a:bodyPr>
          <a:lstStyle/>
          <a:p>
            <a:r>
              <a:rPr lang="en-US" sz="3600" dirty="0" smtClean="0"/>
              <a:t>Deep </a:t>
            </a:r>
            <a:r>
              <a:rPr lang="en-US" sz="3600" dirty="0" err="1" smtClean="0"/>
              <a:t>Slitless</a:t>
            </a:r>
            <a:r>
              <a:rPr lang="en-US" sz="3600" dirty="0" smtClean="0"/>
              <a:t> Spectroscopy from Space</a:t>
            </a:r>
            <a:endParaRPr lang="en-US" sz="3600" dirty="0"/>
          </a:p>
        </p:txBody>
      </p:sp>
      <p:pic>
        <p:nvPicPr>
          <p:cNvPr id="4" name="Content Placeholder 3" descr="Screen Shot 2016-06-13 at 12.02.33 PM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96752"/>
            <a:ext cx="8855266" cy="487005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95536" y="1844824"/>
            <a:ext cx="8236050" cy="39578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HST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slitless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spectroscopy:  Deep programs, looking for Lyman break and Lyman alpha galaxies in the epoch of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reionization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: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GRAPES: HUDF, G800 10 orbits x 4 PAs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PEARS: G800, 8 fields to 5 x 4 PAs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FIGS: G102, 4 fields  8x5PAs  </a:t>
            </a:r>
            <a:r>
              <a:rPr lang="en-US" b="1" dirty="0" smtClean="0">
                <a:solidFill>
                  <a:srgbClr val="FFFF00"/>
                </a:solidFill>
              </a:rPr>
              <a:t>[Nor </a:t>
            </a:r>
            <a:r>
              <a:rPr lang="en-US" b="1" dirty="0" err="1" smtClean="0">
                <a:solidFill>
                  <a:srgbClr val="FFFF00"/>
                </a:solidFill>
              </a:rPr>
              <a:t>Pirzkal’s</a:t>
            </a:r>
            <a:r>
              <a:rPr lang="en-US" b="1" dirty="0" smtClean="0">
                <a:solidFill>
                  <a:srgbClr val="FFFF00"/>
                </a:solidFill>
              </a:rPr>
              <a:t> talk]</a:t>
            </a:r>
            <a:endParaRPr lang="en-US" dirty="0" smtClean="0">
              <a:solidFill>
                <a:srgbClr val="FFFF00"/>
              </a:solidFill>
              <a:latin typeface="Calibri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GLASS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Shallower, wider surveys emphasizing galaxy physics: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3dHST: G141, c. 2 orbit depth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WISPS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WFIRST can do such surveys ~ 100 times more efficiently.</a:t>
            </a:r>
          </a:p>
        </p:txBody>
      </p:sp>
    </p:spTree>
    <p:extLst>
      <p:ext uri="{BB962C8B-B14F-4D97-AF65-F5344CB8AC3E}">
        <p14:creationId xmlns:p14="http://schemas.microsoft.com/office/powerpoint/2010/main" val="325491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fig1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3297"/>
            <a:ext cx="9144000" cy="2913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167" y="505222"/>
            <a:ext cx="7175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Simulated WFIRST </a:t>
            </a:r>
            <a:r>
              <a:rPr lang="en-US" sz="3600" dirty="0" err="1" smtClean="0"/>
              <a:t>grism</a:t>
            </a:r>
            <a:r>
              <a:rPr lang="en-US" sz="3600" dirty="0" smtClean="0"/>
              <a:t> observations (</a:t>
            </a:r>
            <a:r>
              <a:rPr lang="en-US" sz="3600" dirty="0" err="1" smtClean="0"/>
              <a:t>Tilvi</a:t>
            </a:r>
            <a:r>
              <a:rPr lang="en-US" sz="3600" dirty="0" smtClean="0"/>
              <a:t>)-  crowding is a significant consideration, but can be solved using observations at multiple roll angles.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309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Why study </a:t>
            </a:r>
            <a:r>
              <a:rPr lang="en-US" dirty="0" err="1" smtClean="0">
                <a:solidFill>
                  <a:srgbClr val="FFFF00"/>
                </a:solidFill>
              </a:rPr>
              <a:t>reionization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2517" y="1624050"/>
            <a:ext cx="8229600" cy="4254500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rgbClr val="FFFF00"/>
              </a:solidFill>
            </a:endParaRP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The first time that bound objects (stars, galaxies, black holes) had a significant impact on the universe around them.</a:t>
            </a: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The topology of </a:t>
            </a:r>
            <a:r>
              <a:rPr lang="en-US" dirty="0" err="1" smtClean="0">
                <a:solidFill>
                  <a:srgbClr val="FFFF00"/>
                </a:solidFill>
              </a:rPr>
              <a:t>reionization</a:t>
            </a:r>
            <a:r>
              <a:rPr lang="en-US" dirty="0" smtClean="0">
                <a:solidFill>
                  <a:srgbClr val="FFFF00"/>
                </a:solidFill>
              </a:rPr>
              <a:t> can give clues about the ionizing sources.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0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rect_lamsli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417"/>
            <a:ext cx="9144000" cy="3548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59" y="320204"/>
            <a:ext cx="81937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WFIRST </a:t>
            </a:r>
            <a:r>
              <a:rPr lang="en-US" sz="4000" dirty="0" err="1" smtClean="0"/>
              <a:t>Grism</a:t>
            </a:r>
            <a:r>
              <a:rPr lang="en-US" sz="4000" dirty="0" smtClean="0"/>
              <a:t> Simulation Results</a:t>
            </a:r>
          </a:p>
          <a:p>
            <a:endParaRPr lang="en-US" dirty="0" smtClean="0"/>
          </a:p>
          <a:p>
            <a:r>
              <a:rPr lang="en-US" sz="2400" dirty="0" smtClean="0"/>
              <a:t>Reconstruction of data cubes from </a:t>
            </a:r>
            <a:r>
              <a:rPr lang="en-US" sz="2400" dirty="0" err="1" smtClean="0"/>
              <a:t>grism</a:t>
            </a:r>
            <a:r>
              <a:rPr lang="en-US" sz="2400" dirty="0" smtClean="0"/>
              <a:t> data--  Work led by </a:t>
            </a:r>
            <a:r>
              <a:rPr lang="en-US" sz="2400" dirty="0" err="1" smtClean="0"/>
              <a:t>Isak</a:t>
            </a:r>
            <a:r>
              <a:rPr lang="en-US" sz="2400" dirty="0" smtClean="0"/>
              <a:t> </a:t>
            </a:r>
            <a:r>
              <a:rPr lang="en-US" sz="2400" dirty="0" err="1" smtClean="0"/>
              <a:t>Wold</a:t>
            </a:r>
            <a:endParaRPr lang="en-US" sz="2400" dirty="0" smtClean="0"/>
          </a:p>
          <a:p>
            <a:r>
              <a:rPr lang="en-US" sz="2400" dirty="0" smtClean="0"/>
              <a:t>Left: Simulated input direct image.   </a:t>
            </a:r>
          </a:p>
          <a:p>
            <a:r>
              <a:rPr lang="en-US" sz="2400" dirty="0" smtClean="0"/>
              <a:t>Right:  Simulated WFIRST continuum subtracted data cube slice.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58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b="1" dirty="0" smtClean="0">
                <a:solidFill>
                  <a:srgbClr val="0070C0"/>
                </a:solidFill>
                <a:sym typeface="Symbol"/>
              </a:rPr>
              <a:t>Cross-</a:t>
            </a:r>
            <a:r>
              <a:rPr lang="sv-SE" sz="3600" b="1" dirty="0" err="1" smtClean="0">
                <a:solidFill>
                  <a:srgbClr val="0070C0"/>
                </a:solidFill>
                <a:sym typeface="Symbol"/>
              </a:rPr>
              <a:t>correlating</a:t>
            </a:r>
            <a:r>
              <a:rPr lang="sv-SE" sz="3600" b="1" dirty="0" smtClean="0">
                <a:solidFill>
                  <a:srgbClr val="0070C0"/>
                </a:solidFill>
                <a:sym typeface="Symbol"/>
              </a:rPr>
              <a:t> the 21 cm signal </a:t>
            </a:r>
            <a:r>
              <a:rPr lang="sv-SE" sz="3600" b="1" dirty="0" err="1" smtClean="0">
                <a:solidFill>
                  <a:srgbClr val="0070C0"/>
                </a:solidFill>
                <a:sym typeface="Symbol"/>
              </a:rPr>
              <a:t>with</a:t>
            </a:r>
            <a:r>
              <a:rPr lang="sv-SE" sz="3600" b="1" dirty="0" smtClean="0">
                <a:solidFill>
                  <a:srgbClr val="0070C0"/>
                </a:solidFill>
                <a:sym typeface="Symbol"/>
              </a:rPr>
              <a:t> Ly-emitters in the </a:t>
            </a:r>
            <a:r>
              <a:rPr lang="sv-SE" sz="3600" b="1" dirty="0" err="1" smtClean="0">
                <a:solidFill>
                  <a:srgbClr val="0070C0"/>
                </a:solidFill>
                <a:sym typeface="Symbol"/>
              </a:rPr>
              <a:t>epoch</a:t>
            </a:r>
            <a:r>
              <a:rPr lang="sv-SE" sz="3600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sv-SE" sz="3600" b="1" dirty="0" err="1" smtClean="0">
                <a:solidFill>
                  <a:srgbClr val="0070C0"/>
                </a:solidFill>
                <a:sym typeface="Symbol"/>
              </a:rPr>
              <a:t>of</a:t>
            </a:r>
            <a:r>
              <a:rPr lang="sv-SE" sz="3600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sv-SE" sz="3600" b="1" dirty="0" err="1" smtClean="0">
                <a:solidFill>
                  <a:srgbClr val="0070C0"/>
                </a:solidFill>
                <a:sym typeface="Symbol"/>
              </a:rPr>
              <a:t>reionization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499992" y="6165304"/>
            <a:ext cx="259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</a:t>
            </a:r>
            <a:r>
              <a:rPr lang="en-US" dirty="0"/>
              <a:t>Credit: </a:t>
            </a:r>
            <a:r>
              <a:rPr lang="sv-SE" dirty="0" smtClean="0"/>
              <a:t>D. Reynolds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4176464" cy="41851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36096" y="3573017"/>
            <a:ext cx="288032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760134" y="3284984"/>
            <a:ext cx="981179" cy="41999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5796136" y="4149080"/>
            <a:ext cx="1080120" cy="36004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508104" y="2780928"/>
            <a:ext cx="360040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12" idx="1"/>
          </p:cNvCxnSpPr>
          <p:nvPr/>
        </p:nvCxnSpPr>
        <p:spPr>
          <a:xfrm>
            <a:off x="5811263" y="3058692"/>
            <a:ext cx="930050" cy="10869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580112" y="4625553"/>
            <a:ext cx="1296144" cy="37923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76256" y="3933056"/>
            <a:ext cx="18778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21 cm from</a:t>
            </a:r>
            <a:br>
              <a:rPr lang="sv-S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sv-S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neutral</a:t>
            </a:r>
            <a:br>
              <a:rPr lang="sv-S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sv-S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hydrogen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41313" y="2905780"/>
            <a:ext cx="20791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Ly</a:t>
            </a:r>
            <a:r>
              <a:rPr lang="sv-SE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/>
              </a:rPr>
              <a:t>-emitters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772816"/>
            <a:ext cx="4420249" cy="4693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sv-SE" sz="2300" dirty="0" smtClean="0"/>
              <a:t>Ly</a:t>
            </a:r>
            <a:r>
              <a:rPr lang="sv-SE" sz="2300" dirty="0" smtClean="0">
                <a:sym typeface="Symbol"/>
              </a:rPr>
              <a:t> </a:t>
            </a:r>
            <a:r>
              <a:rPr lang="sv-SE" sz="2300" dirty="0" err="1" smtClean="0">
                <a:sym typeface="Symbol"/>
              </a:rPr>
              <a:t>more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easily</a:t>
            </a:r>
            <a:r>
              <a:rPr lang="sv-SE" sz="2300" dirty="0" smtClean="0">
                <a:sym typeface="Symbol"/>
              </a:rPr>
              <a:t> transmitted from </a:t>
            </a:r>
            <a:br>
              <a:rPr lang="sv-SE" sz="2300" dirty="0" smtClean="0">
                <a:sym typeface="Symbol"/>
              </a:rPr>
            </a:br>
            <a:r>
              <a:rPr lang="sv-SE" sz="2300" dirty="0" err="1" smtClean="0">
                <a:sym typeface="Symbol"/>
              </a:rPr>
              <a:t>ionized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bubbles</a:t>
            </a:r>
            <a:r>
              <a:rPr lang="sv-SE" sz="2300" dirty="0" smtClean="0">
                <a:sym typeface="Symbol"/>
              </a:rPr>
              <a:t> in the </a:t>
            </a:r>
            <a:r>
              <a:rPr lang="sv-SE" sz="2300" dirty="0" err="1" smtClean="0">
                <a:sym typeface="Symbol"/>
              </a:rPr>
              <a:t>intergalactic</a:t>
            </a:r>
            <a:r>
              <a:rPr lang="sv-SE" sz="2300" dirty="0" smtClean="0">
                <a:sym typeface="Symbol"/>
              </a:rPr>
              <a:t> </a:t>
            </a:r>
            <a:br>
              <a:rPr lang="sv-SE" sz="2300" dirty="0" smtClean="0">
                <a:sym typeface="Symbol"/>
              </a:rPr>
            </a:br>
            <a:r>
              <a:rPr lang="sv-SE" sz="2300" dirty="0" smtClean="0">
                <a:sym typeface="Symbol"/>
              </a:rPr>
              <a:t>medium  Anti-</a:t>
            </a:r>
            <a:r>
              <a:rPr lang="sv-SE" sz="2300" dirty="0" err="1" smtClean="0">
                <a:sym typeface="Symbol"/>
              </a:rPr>
              <a:t>correlation</a:t>
            </a:r>
            <a:r>
              <a:rPr lang="sv-SE" sz="2300" dirty="0" smtClean="0">
                <a:sym typeface="Symbol"/>
              </a:rPr>
              <a:t> </a:t>
            </a:r>
            <a:br>
              <a:rPr lang="sv-SE" sz="2300" dirty="0" smtClean="0">
                <a:sym typeface="Symbol"/>
              </a:rPr>
            </a:br>
            <a:r>
              <a:rPr lang="sv-SE" sz="2300" dirty="0" err="1" smtClean="0">
                <a:sym typeface="Symbol"/>
              </a:rPr>
              <a:t>expected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between</a:t>
            </a:r>
            <a:r>
              <a:rPr lang="sv-SE" sz="2300" dirty="0" smtClean="0">
                <a:sym typeface="Symbol"/>
              </a:rPr>
              <a:t> 21 cm</a:t>
            </a:r>
            <a:r>
              <a:rPr lang="sv-SE" sz="2300" dirty="0">
                <a:sym typeface="Symbol"/>
              </a:rPr>
              <a:t> </a:t>
            </a:r>
            <a:r>
              <a:rPr lang="sv-SE" sz="2300" dirty="0" smtClean="0">
                <a:sym typeface="Symbol"/>
              </a:rPr>
              <a:t>and </a:t>
            </a:r>
            <a:br>
              <a:rPr lang="sv-SE" sz="2300" dirty="0" smtClean="0">
                <a:sym typeface="Symbol"/>
              </a:rPr>
            </a:br>
            <a:r>
              <a:rPr lang="sv-SE" sz="2300" dirty="0" smtClean="0"/>
              <a:t>Ly</a:t>
            </a:r>
            <a:r>
              <a:rPr lang="sv-SE" sz="2300" dirty="0" smtClean="0">
                <a:sym typeface="Symbol"/>
              </a:rPr>
              <a:t>-emitters in the </a:t>
            </a:r>
            <a:r>
              <a:rPr lang="sv-SE" sz="2300" dirty="0" err="1" smtClean="0">
                <a:sym typeface="Symbol"/>
              </a:rPr>
              <a:t>partially</a:t>
            </a:r>
            <a:r>
              <a:rPr lang="sv-SE" sz="2300" dirty="0" smtClean="0">
                <a:sym typeface="Symbol"/>
              </a:rPr>
              <a:t> </a:t>
            </a:r>
            <a:br>
              <a:rPr lang="sv-SE" sz="2300" dirty="0" smtClean="0">
                <a:sym typeface="Symbol"/>
              </a:rPr>
            </a:br>
            <a:r>
              <a:rPr lang="sv-SE" sz="2300" dirty="0" err="1" smtClean="0">
                <a:sym typeface="Symbol"/>
              </a:rPr>
              <a:t>reionized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Universe</a:t>
            </a:r>
            <a:endParaRPr lang="sv-SE" sz="2300" dirty="0" smtClean="0">
              <a:sym typeface="Symbol"/>
            </a:endParaRPr>
          </a:p>
          <a:p>
            <a:pPr algn="just"/>
            <a:endParaRPr lang="sv-SE" sz="2300" dirty="0">
              <a:sym typeface="Symbol"/>
            </a:endParaRPr>
          </a:p>
          <a:p>
            <a:pPr algn="just"/>
            <a:r>
              <a:rPr lang="sv-SE" sz="2300" dirty="0" err="1" smtClean="0">
                <a:sym typeface="Symbol"/>
              </a:rPr>
              <a:t>Measuring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this</a:t>
            </a:r>
            <a:r>
              <a:rPr lang="sv-SE" sz="2300" dirty="0" smtClean="0">
                <a:sym typeface="Symbol"/>
              </a:rPr>
              <a:t> anti-</a:t>
            </a:r>
            <a:r>
              <a:rPr lang="sv-SE" sz="2300" dirty="0" err="1" smtClean="0">
                <a:sym typeface="Symbol"/>
              </a:rPr>
              <a:t>correlation</a:t>
            </a:r>
            <a:r>
              <a:rPr lang="sv-SE" sz="2300" dirty="0" smtClean="0">
                <a:sym typeface="Symbol"/>
              </a:rPr>
              <a:t/>
            </a:r>
            <a:br>
              <a:rPr lang="sv-SE" sz="2300" dirty="0" smtClean="0">
                <a:sym typeface="Symbol"/>
              </a:rPr>
            </a:br>
            <a:r>
              <a:rPr lang="sv-SE" sz="2300" dirty="0" err="1" smtClean="0">
                <a:sym typeface="Symbol"/>
              </a:rPr>
              <a:t>will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confirm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that</a:t>
            </a:r>
            <a:r>
              <a:rPr lang="sv-SE" sz="2300" dirty="0" smtClean="0">
                <a:sym typeface="Symbol"/>
              </a:rPr>
              <a:t> the </a:t>
            </a:r>
            <a:r>
              <a:rPr lang="sv-SE" sz="2300" dirty="0" err="1" smtClean="0">
                <a:sym typeface="Symbol"/>
              </a:rPr>
              <a:t>redshifted</a:t>
            </a:r>
            <a:r>
              <a:rPr lang="sv-SE" sz="2300" dirty="0" smtClean="0">
                <a:sym typeface="Symbol"/>
              </a:rPr>
              <a:t> </a:t>
            </a:r>
            <a:br>
              <a:rPr lang="sv-SE" sz="2300" dirty="0" smtClean="0">
                <a:sym typeface="Symbol"/>
              </a:rPr>
            </a:br>
            <a:r>
              <a:rPr lang="sv-SE" sz="2300" dirty="0" smtClean="0">
                <a:sym typeface="Symbol"/>
              </a:rPr>
              <a:t>21 cm signal </a:t>
            </a:r>
            <a:r>
              <a:rPr lang="sv-SE" sz="2300" dirty="0" err="1" smtClean="0">
                <a:sym typeface="Symbol"/>
              </a:rPr>
              <a:t>seen</a:t>
            </a:r>
            <a:r>
              <a:rPr lang="sv-SE" sz="2300" dirty="0" smtClean="0">
                <a:sym typeface="Symbol"/>
              </a:rPr>
              <a:t> by SKA is real </a:t>
            </a:r>
            <a:br>
              <a:rPr lang="sv-SE" sz="2300" dirty="0" smtClean="0">
                <a:sym typeface="Symbol"/>
              </a:rPr>
            </a:br>
            <a:r>
              <a:rPr lang="sv-SE" sz="2300" dirty="0" smtClean="0">
                <a:sym typeface="Symbol"/>
              </a:rPr>
              <a:t>(i.e. not </a:t>
            </a:r>
            <a:r>
              <a:rPr lang="sv-SE" sz="2300" dirty="0" err="1" smtClean="0">
                <a:sym typeface="Symbol"/>
              </a:rPr>
              <a:t>due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to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foregrounds</a:t>
            </a:r>
            <a:r>
              <a:rPr lang="sv-SE" sz="2300" dirty="0" smtClean="0">
                <a:sym typeface="Symbol"/>
              </a:rPr>
              <a:t>) and</a:t>
            </a:r>
            <a:br>
              <a:rPr lang="sv-SE" sz="2300" dirty="0" smtClean="0">
                <a:sym typeface="Symbol"/>
              </a:rPr>
            </a:br>
            <a:r>
              <a:rPr lang="sv-SE" sz="2300" dirty="0" smtClean="0">
                <a:sym typeface="Symbol"/>
              </a:rPr>
              <a:t>provides strong </a:t>
            </a:r>
            <a:r>
              <a:rPr lang="sv-SE" sz="2300" dirty="0" err="1" smtClean="0">
                <a:sym typeface="Symbol"/>
              </a:rPr>
              <a:t>constraints</a:t>
            </a:r>
            <a:r>
              <a:rPr lang="sv-SE" sz="2300" dirty="0" smtClean="0">
                <a:sym typeface="Symbol"/>
              </a:rPr>
              <a:t> on </a:t>
            </a:r>
            <a:br>
              <a:rPr lang="sv-SE" sz="2300" dirty="0" smtClean="0">
                <a:sym typeface="Symbol"/>
              </a:rPr>
            </a:br>
            <a:r>
              <a:rPr lang="sv-SE" sz="2300" dirty="0" err="1" smtClean="0">
                <a:sym typeface="Symbol"/>
              </a:rPr>
              <a:t>cosmic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reionization</a:t>
            </a:r>
            <a:r>
              <a:rPr lang="sv-SE" sz="2300" dirty="0" smtClean="0">
                <a:sym typeface="Symbol"/>
              </a:rPr>
              <a:t> scenarios</a:t>
            </a:r>
            <a:endParaRPr lang="en-US" sz="2300" dirty="0"/>
          </a:p>
        </p:txBody>
      </p:sp>
      <p:sp>
        <p:nvSpPr>
          <p:cNvPr id="14" name="TextBox 13"/>
          <p:cNvSpPr txBox="1"/>
          <p:nvPr/>
        </p:nvSpPr>
        <p:spPr>
          <a:xfrm>
            <a:off x="1127391" y="1412776"/>
            <a:ext cx="675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WFIRST Cosmic Dawn SIT member Erik </a:t>
            </a:r>
            <a:r>
              <a:rPr lang="en-US" i="1" dirty="0" err="1" smtClean="0"/>
              <a:t>Zackrisson</a:t>
            </a:r>
            <a:r>
              <a:rPr lang="en-US" i="1" dirty="0" smtClean="0"/>
              <a:t> is leading this effort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341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/>
          <a:stretch/>
        </p:blipFill>
        <p:spPr bwMode="auto">
          <a:xfrm>
            <a:off x="75500" y="2020465"/>
            <a:ext cx="4856540" cy="469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3782" y="1773684"/>
            <a:ext cx="388843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300" dirty="0" smtClean="0"/>
              <a:t>WFIRST HLS </a:t>
            </a:r>
            <a:r>
              <a:rPr lang="sv-SE" sz="2300" dirty="0" err="1" smtClean="0"/>
              <a:t>deep</a:t>
            </a:r>
            <a:r>
              <a:rPr lang="sv-SE" sz="2300" dirty="0" smtClean="0"/>
              <a:t> </a:t>
            </a:r>
            <a:r>
              <a:rPr lang="sv-SE" sz="2300" dirty="0" err="1" smtClean="0"/>
              <a:t>field</a:t>
            </a:r>
            <a:r>
              <a:rPr lang="sv-SE" sz="2300" dirty="0" smtClean="0"/>
              <a:t/>
            </a:r>
            <a:br>
              <a:rPr lang="sv-SE" sz="2300" dirty="0" smtClean="0"/>
            </a:br>
            <a:r>
              <a:rPr lang="sv-SE" sz="2300" dirty="0" err="1" smtClean="0"/>
              <a:t>grism</a:t>
            </a:r>
            <a:r>
              <a:rPr lang="sv-SE" sz="2300" dirty="0" smtClean="0"/>
              <a:t> observations </a:t>
            </a:r>
            <a:r>
              <a:rPr lang="sv-SE" sz="2300" dirty="0" smtClean="0">
                <a:sym typeface="Symbol"/>
              </a:rPr>
              <a:t>over 5 deg</a:t>
            </a:r>
            <a:r>
              <a:rPr lang="sv-SE" sz="2300" baseline="30000" dirty="0" smtClean="0">
                <a:sym typeface="Symbol"/>
              </a:rPr>
              <a:t>2 </a:t>
            </a:r>
            <a:r>
              <a:rPr lang="sv-SE" sz="2300" dirty="0" smtClean="0"/>
              <a:t>down </a:t>
            </a:r>
            <a:r>
              <a:rPr lang="sv-SE" sz="2300" dirty="0" err="1" smtClean="0"/>
              <a:t>to</a:t>
            </a:r>
            <a:r>
              <a:rPr lang="sv-SE" sz="2300" dirty="0" smtClean="0"/>
              <a:t> 5</a:t>
            </a:r>
            <a:r>
              <a:rPr lang="sv-SE" sz="2300" dirty="0" smtClean="0">
                <a:sym typeface="Symbol"/>
              </a:rPr>
              <a:t>10</a:t>
            </a:r>
            <a:r>
              <a:rPr lang="sv-SE" sz="2300" baseline="30000" dirty="0" smtClean="0">
                <a:sym typeface="Symbol"/>
              </a:rPr>
              <a:t>-18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erg</a:t>
            </a:r>
            <a:r>
              <a:rPr lang="sv-SE" sz="2300" dirty="0" smtClean="0">
                <a:sym typeface="Symbol"/>
              </a:rPr>
              <a:t> s</a:t>
            </a:r>
            <a:r>
              <a:rPr lang="sv-SE" sz="2300" baseline="30000" dirty="0" smtClean="0">
                <a:sym typeface="Symbol"/>
              </a:rPr>
              <a:t>-1</a:t>
            </a:r>
            <a:r>
              <a:rPr lang="sv-SE" sz="2300" dirty="0" smtClean="0">
                <a:sym typeface="Symbol"/>
              </a:rPr>
              <a:t> cm</a:t>
            </a:r>
            <a:r>
              <a:rPr lang="sv-SE" sz="2300" baseline="30000" dirty="0" smtClean="0">
                <a:sym typeface="Symbol"/>
              </a:rPr>
              <a:t>-2 </a:t>
            </a:r>
            <a:r>
              <a:rPr lang="sv-SE" sz="2300" dirty="0" smtClean="0">
                <a:sym typeface="Symbol"/>
              </a:rPr>
              <a:t></a:t>
            </a:r>
          </a:p>
          <a:p>
            <a:r>
              <a:rPr lang="pl-PL" sz="2300" dirty="0" smtClean="0">
                <a:sym typeface="Symbol"/>
              </a:rPr>
              <a:t>4000</a:t>
            </a:r>
            <a:r>
              <a:rPr lang="sv-SE" sz="2300" dirty="0" smtClean="0">
                <a:sym typeface="Symbol"/>
              </a:rPr>
              <a:t> </a:t>
            </a:r>
            <a:r>
              <a:rPr lang="sv-SE" sz="2300" dirty="0" err="1" smtClean="0">
                <a:sym typeface="Symbol"/>
              </a:rPr>
              <a:t>LAEs</a:t>
            </a:r>
            <a:r>
              <a:rPr lang="sv-SE" sz="2300" dirty="0" smtClean="0">
                <a:sym typeface="Symbol"/>
              </a:rPr>
              <a:t> at</a:t>
            </a:r>
            <a:r>
              <a:rPr lang="pl-PL" sz="2300" dirty="0" smtClean="0">
                <a:sym typeface="Symbol"/>
              </a:rPr>
              <a:t> z = 7</a:t>
            </a:r>
          </a:p>
          <a:p>
            <a:r>
              <a:rPr lang="pl-PL" sz="2300" dirty="0" smtClean="0">
                <a:sym typeface="Symbol"/>
              </a:rPr>
              <a:t>1500 </a:t>
            </a:r>
            <a:r>
              <a:rPr lang="sv-SE" sz="2300" dirty="0" err="1" smtClean="0">
                <a:sym typeface="Symbol"/>
              </a:rPr>
              <a:t>LAEs</a:t>
            </a:r>
            <a:r>
              <a:rPr lang="sv-SE" sz="2300" dirty="0" smtClean="0">
                <a:sym typeface="Symbol"/>
              </a:rPr>
              <a:t> at</a:t>
            </a:r>
            <a:r>
              <a:rPr lang="pl-PL" sz="2300" dirty="0" smtClean="0">
                <a:sym typeface="Symbol"/>
              </a:rPr>
              <a:t> z = 8</a:t>
            </a:r>
          </a:p>
          <a:p>
            <a:r>
              <a:rPr lang="sv-SE" sz="2300" dirty="0" smtClean="0">
                <a:sym typeface="Symbol"/>
              </a:rPr>
              <a:t>  </a:t>
            </a:r>
            <a:r>
              <a:rPr lang="pl-PL" sz="2300" dirty="0" smtClean="0">
                <a:sym typeface="Symbol"/>
              </a:rPr>
              <a:t>300 </a:t>
            </a:r>
            <a:r>
              <a:rPr lang="sv-SE" sz="2300" dirty="0" err="1" smtClean="0">
                <a:sym typeface="Symbol"/>
              </a:rPr>
              <a:t>LAEs</a:t>
            </a:r>
            <a:r>
              <a:rPr lang="sv-SE" sz="2300" dirty="0" smtClean="0">
                <a:sym typeface="Symbol"/>
              </a:rPr>
              <a:t> at </a:t>
            </a:r>
            <a:r>
              <a:rPr lang="pl-PL" sz="2300" dirty="0" smtClean="0">
                <a:sym typeface="Symbol"/>
              </a:rPr>
              <a:t>z = 9</a:t>
            </a:r>
            <a:r>
              <a:rPr lang="sv-SE" sz="2400" dirty="0" smtClean="0">
                <a:sym typeface="Symbol"/>
              </a:rPr>
              <a:t> </a:t>
            </a:r>
            <a:r>
              <a:rPr lang="sv-SE" sz="2400" dirty="0" smtClean="0"/>
              <a:t>  </a:t>
            </a:r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4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b="1" dirty="0" err="1" smtClean="0">
                <a:solidFill>
                  <a:srgbClr val="0070C0"/>
                </a:solidFill>
              </a:rPr>
              <a:t>Comparing</a:t>
            </a:r>
            <a:r>
              <a:rPr lang="sv-SE" b="1" dirty="0" smtClean="0">
                <a:solidFill>
                  <a:srgbClr val="0070C0"/>
                </a:solidFill>
              </a:rPr>
              <a:t> </a:t>
            </a:r>
            <a:r>
              <a:rPr lang="sv-SE" b="1" dirty="0" err="1" smtClean="0">
                <a:solidFill>
                  <a:srgbClr val="0070C0"/>
                </a:solidFill>
              </a:rPr>
              <a:t>Lyman</a:t>
            </a:r>
            <a:r>
              <a:rPr lang="sv-SE" b="1" dirty="0" smtClean="0">
                <a:solidFill>
                  <a:srgbClr val="0070C0"/>
                </a:solidFill>
              </a:rPr>
              <a:t> </a:t>
            </a:r>
            <a:r>
              <a:rPr lang="sv-SE" b="1" dirty="0" err="1" smtClean="0">
                <a:solidFill>
                  <a:srgbClr val="0070C0"/>
                </a:solidFill>
              </a:rPr>
              <a:t>Alpha</a:t>
            </a:r>
            <a:r>
              <a:rPr lang="sv-SE" b="1" dirty="0" smtClean="0">
                <a:solidFill>
                  <a:srgbClr val="0070C0"/>
                </a:solidFill>
              </a:rPr>
              <a:t> and 21cm </a:t>
            </a:r>
            <a:r>
              <a:rPr lang="sv-SE" b="1" dirty="0" err="1" smtClean="0">
                <a:solidFill>
                  <a:srgbClr val="0070C0"/>
                </a:solidFill>
              </a:rPr>
              <a:t>with</a:t>
            </a:r>
            <a:r>
              <a:rPr lang="sv-SE" b="1" dirty="0" smtClean="0">
                <a:solidFill>
                  <a:srgbClr val="0070C0"/>
                </a:solidFill>
              </a:rPr>
              <a:t> WFIRST </a:t>
            </a:r>
            <a:r>
              <a:rPr lang="sv-SE" b="1" dirty="0" smtClean="0">
                <a:solidFill>
                  <a:srgbClr val="0070C0"/>
                </a:solidFill>
                <a:sym typeface="Symbol"/>
              </a:rPr>
              <a:t>and SKA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0295" y="3984446"/>
            <a:ext cx="41582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300" b="1" dirty="0" smtClean="0"/>
          </a:p>
          <a:p>
            <a:r>
              <a:rPr lang="sv-SE" sz="2300" b="1" dirty="0" smtClean="0"/>
              <a:t>If IGM </a:t>
            </a:r>
            <a:r>
              <a:rPr lang="sv-SE" sz="2300" b="1" dirty="0" err="1" smtClean="0"/>
              <a:t>mostly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ionized</a:t>
            </a:r>
            <a:r>
              <a:rPr lang="sv-SE" sz="2300" b="1" dirty="0" smtClean="0"/>
              <a:t> at z </a:t>
            </a:r>
            <a:r>
              <a:rPr lang="sv-SE" sz="2300" b="1" dirty="0" smtClean="0">
                <a:sym typeface="Symbol"/>
              </a:rPr>
              <a:t> 7 </a:t>
            </a:r>
            <a:endParaRPr lang="sv-SE" sz="2300" b="1" dirty="0"/>
          </a:p>
          <a:p>
            <a:r>
              <a:rPr lang="sv-SE" sz="2300" b="1" dirty="0" err="1" smtClean="0"/>
              <a:t>Much</a:t>
            </a:r>
            <a:r>
              <a:rPr lang="sv-SE" sz="2300" b="1" dirty="0" smtClean="0"/>
              <a:t> stronger 21 cm – Ly</a:t>
            </a:r>
            <a:r>
              <a:rPr lang="sv-SE" sz="2300" b="1" dirty="0" smtClean="0">
                <a:sym typeface="Symbol"/>
              </a:rPr>
              <a:t></a:t>
            </a:r>
            <a:r>
              <a:rPr lang="sv-SE" sz="2300" b="1" dirty="0" smtClean="0"/>
              <a:t> </a:t>
            </a:r>
            <a:br>
              <a:rPr lang="sv-SE" sz="2300" b="1" dirty="0" smtClean="0"/>
            </a:br>
            <a:r>
              <a:rPr lang="sv-SE" sz="2300" b="1" dirty="0" smtClean="0"/>
              <a:t>cross-</a:t>
            </a:r>
            <a:r>
              <a:rPr lang="sv-SE" sz="2300" b="1" dirty="0" err="1" smtClean="0"/>
              <a:t>correlation</a:t>
            </a:r>
            <a:r>
              <a:rPr lang="sv-SE" sz="2300" b="1" dirty="0" smtClean="0"/>
              <a:t> </a:t>
            </a:r>
            <a:r>
              <a:rPr lang="sv-SE" sz="2300" b="1" dirty="0" smtClean="0">
                <a:sym typeface="Symbol"/>
              </a:rPr>
              <a:t> signal </a:t>
            </a:r>
            <a:r>
              <a:rPr lang="sv-SE" sz="2300" b="1" dirty="0" smtClean="0"/>
              <a:t>at </a:t>
            </a:r>
            <a:br>
              <a:rPr lang="sv-SE" sz="2300" b="1" dirty="0" smtClean="0"/>
            </a:br>
            <a:r>
              <a:rPr lang="sv-SE" sz="2300" b="1" dirty="0" smtClean="0"/>
              <a:t>z = 8-9 (WFIRST) </a:t>
            </a:r>
            <a:br>
              <a:rPr lang="sv-SE" sz="2300" b="1" dirty="0" smtClean="0"/>
            </a:br>
            <a:r>
              <a:rPr lang="sv-SE" sz="2300" b="1" dirty="0" err="1" smtClean="0"/>
              <a:t>than</a:t>
            </a:r>
            <a:r>
              <a:rPr lang="sv-SE" sz="2300" b="1" dirty="0" smtClean="0"/>
              <a:t> at z</a:t>
            </a:r>
            <a:r>
              <a:rPr lang="sv-SE" sz="2300" b="1" dirty="0"/>
              <a:t> </a:t>
            </a:r>
            <a:r>
              <a:rPr lang="sv-SE" sz="2300" b="1" dirty="0" smtClean="0">
                <a:sym typeface="Symbol"/>
              </a:rPr>
              <a:t> 7 (</a:t>
            </a:r>
            <a:r>
              <a:rPr lang="sv-SE" sz="2300" b="1" dirty="0" err="1" smtClean="0">
                <a:sym typeface="Symbol"/>
              </a:rPr>
              <a:t>e.g</a:t>
            </a:r>
            <a:r>
              <a:rPr lang="sv-SE" sz="2300" b="1" dirty="0" smtClean="0">
                <a:sym typeface="Symbol"/>
              </a:rPr>
              <a:t>. Subaru HSC)</a:t>
            </a:r>
            <a:endParaRPr lang="sv-SE" sz="2300" b="1" dirty="0" smtClean="0"/>
          </a:p>
          <a:p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99592" y="5363924"/>
            <a:ext cx="1535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D6A300"/>
                </a:solidFill>
              </a:rPr>
              <a:t>Anti-</a:t>
            </a:r>
            <a:r>
              <a:rPr lang="sv-SE" sz="1600" b="1" dirty="0" err="1" smtClean="0">
                <a:solidFill>
                  <a:srgbClr val="D6A300"/>
                </a:solidFill>
              </a:rPr>
              <a:t>correlation</a:t>
            </a:r>
            <a:endParaRPr lang="en-US" sz="1600" b="1" dirty="0">
              <a:solidFill>
                <a:srgbClr val="D6A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2658398"/>
            <a:ext cx="2327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7030A0"/>
                </a:solidFill>
              </a:rPr>
              <a:t>No </a:t>
            </a:r>
            <a:r>
              <a:rPr lang="sv-SE" sz="1600" b="1" dirty="0" err="1" smtClean="0">
                <a:solidFill>
                  <a:srgbClr val="7030A0"/>
                </a:solidFill>
              </a:rPr>
              <a:t>significant</a:t>
            </a:r>
            <a:r>
              <a:rPr lang="sv-SE" sz="1600" b="1" dirty="0" smtClean="0">
                <a:solidFill>
                  <a:srgbClr val="7030A0"/>
                </a:solidFill>
              </a:rPr>
              <a:t> </a:t>
            </a:r>
            <a:r>
              <a:rPr lang="sv-SE" sz="1600" b="1" dirty="0" err="1" smtClean="0">
                <a:solidFill>
                  <a:srgbClr val="7030A0"/>
                </a:solidFill>
              </a:rPr>
              <a:t>correlation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8982" y="1189468"/>
            <a:ext cx="7647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Team member Erik </a:t>
            </a:r>
            <a:r>
              <a:rPr lang="en-US" sz="2400" i="1" dirty="0" err="1" smtClean="0"/>
              <a:t>Zackrisson</a:t>
            </a:r>
            <a:r>
              <a:rPr lang="en-US" sz="2400" i="1" dirty="0" smtClean="0"/>
              <a:t> leading this topic for WFIRST Cosmic Dawn SIT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03240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44863"/>
            <a:ext cx="9144000" cy="571313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6"/>
          <p:cNvPicPr>
            <a:picLocks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7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8" t="32144" r="4418" b="32304"/>
          <a:stretch/>
        </p:blipFill>
        <p:spPr bwMode="auto">
          <a:xfrm>
            <a:off x="5537062" y="5402793"/>
            <a:ext cx="3473276" cy="1272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86"/>
            <a:ext cx="8229600" cy="88776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Summary and Conclusions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19" y="1704617"/>
            <a:ext cx="5479443" cy="497038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Wide-field Lyman Alpha Surveys are a powerful tool to test inhomogeneous </a:t>
            </a:r>
            <a:r>
              <a:rPr lang="en-US" dirty="0" err="1" smtClean="0"/>
              <a:t>reionization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For now, we can do these searches with </a:t>
            </a:r>
            <a:r>
              <a:rPr lang="en-US" dirty="0" err="1" smtClean="0"/>
              <a:t>DECam</a:t>
            </a:r>
            <a:r>
              <a:rPr lang="en-US" dirty="0" smtClean="0"/>
              <a:t>, HSC, NEWFIRM, ...</a:t>
            </a:r>
          </a:p>
          <a:p>
            <a:r>
              <a:rPr lang="en-US" dirty="0" smtClean="0"/>
              <a:t>We have </a:t>
            </a:r>
            <a:r>
              <a:rPr lang="en-US" dirty="0" err="1" smtClean="0"/>
              <a:t>spectroscopically</a:t>
            </a:r>
            <a:r>
              <a:rPr lang="en-US" dirty="0" smtClean="0"/>
              <a:t> confirmed LAEs at z=7.0 in LAGER, and z=7.7 in DAWN.</a:t>
            </a:r>
          </a:p>
          <a:p>
            <a:r>
              <a:rPr lang="en-US" dirty="0" smtClean="0"/>
              <a:t>These samples provide some of the first direct evidence for ionized bubbles in the IGM.</a:t>
            </a:r>
          </a:p>
          <a:p>
            <a:r>
              <a:rPr lang="en-US" dirty="0" smtClean="0"/>
              <a:t>WFIRST will enable similar searches at a wider range of redshifts, 7 &lt; z &lt; 14.	</a:t>
            </a:r>
            <a:endParaRPr lang="en-US" dirty="0"/>
          </a:p>
        </p:txBody>
      </p:sp>
      <p:pic>
        <p:nvPicPr>
          <p:cNvPr id="8" name="Content Placeholder 3" descr="zz2017f1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8" t="5298" r="-1142" b="-1208"/>
          <a:stretch/>
        </p:blipFill>
        <p:spPr>
          <a:xfrm>
            <a:off x="6215084" y="1170432"/>
            <a:ext cx="2928916" cy="2523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62" b="41905"/>
          <a:stretch/>
        </p:blipFill>
        <p:spPr>
          <a:xfrm>
            <a:off x="5537062" y="3360601"/>
            <a:ext cx="3606938" cy="20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5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96" name="AutoShape 12"/>
          <p:cNvSpPr>
            <a:spLocks noChangeArrowheads="1"/>
          </p:cNvSpPr>
          <p:nvPr/>
        </p:nvSpPr>
        <p:spPr bwMode="auto">
          <a:xfrm>
            <a:off x="228600" y="990600"/>
            <a:ext cx="6324600" cy="5181600"/>
          </a:xfrm>
          <a:custGeom>
            <a:avLst/>
            <a:gdLst>
              <a:gd name="G0" fmla="+- 7092 0 0"/>
              <a:gd name="G1" fmla="+- 21600 0 7092"/>
              <a:gd name="G2" fmla="*/ 7092 1 2"/>
              <a:gd name="G3" fmla="+- 21600 0 G2"/>
              <a:gd name="G4" fmla="+/ 7092 21600 2"/>
              <a:gd name="G5" fmla="+/ G1 0 2"/>
              <a:gd name="G6" fmla="*/ 21600 21600 7092"/>
              <a:gd name="G7" fmla="*/ G6 1 2"/>
              <a:gd name="G8" fmla="+- 21600 0 G7"/>
              <a:gd name="G9" fmla="*/ 21600 1 2"/>
              <a:gd name="G10" fmla="+- 7092 0 G9"/>
              <a:gd name="G11" fmla="?: G10 G8 0"/>
              <a:gd name="G12" fmla="?: G10 G7 21600"/>
              <a:gd name="T0" fmla="*/ 18054 w 21600"/>
              <a:gd name="T1" fmla="*/ 10800 h 21600"/>
              <a:gd name="T2" fmla="*/ 10800 w 21600"/>
              <a:gd name="T3" fmla="*/ 21600 h 21600"/>
              <a:gd name="T4" fmla="*/ 3546 w 21600"/>
              <a:gd name="T5" fmla="*/ 10800 h 21600"/>
              <a:gd name="T6" fmla="*/ 10800 w 21600"/>
              <a:gd name="T7" fmla="*/ 0 h 21600"/>
              <a:gd name="T8" fmla="*/ 5346 w 21600"/>
              <a:gd name="T9" fmla="*/ 5346 h 21600"/>
              <a:gd name="T10" fmla="*/ 16254 w 21600"/>
              <a:gd name="T11" fmla="*/ 162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092" y="21600"/>
                </a:lnTo>
                <a:lnTo>
                  <a:pt x="1450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CCFF">
              <a:alpha val="39999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00395" name="AutoShape 11"/>
          <p:cNvSpPr>
            <a:spLocks noChangeArrowheads="1"/>
          </p:cNvSpPr>
          <p:nvPr/>
        </p:nvSpPr>
        <p:spPr bwMode="auto">
          <a:xfrm flipV="1">
            <a:off x="1295400" y="1371600"/>
            <a:ext cx="7239000" cy="4953000"/>
          </a:xfrm>
          <a:custGeom>
            <a:avLst/>
            <a:gdLst>
              <a:gd name="G0" fmla="+- 4753 0 0"/>
              <a:gd name="G1" fmla="+- 21600 0 4753"/>
              <a:gd name="G2" fmla="*/ 4753 1 2"/>
              <a:gd name="G3" fmla="+- 21600 0 G2"/>
              <a:gd name="G4" fmla="+/ 4753 21600 2"/>
              <a:gd name="G5" fmla="+/ G1 0 2"/>
              <a:gd name="G6" fmla="*/ 21600 21600 4753"/>
              <a:gd name="G7" fmla="*/ G6 1 2"/>
              <a:gd name="G8" fmla="+- 21600 0 G7"/>
              <a:gd name="G9" fmla="*/ 21600 1 2"/>
              <a:gd name="G10" fmla="+- 4753 0 G9"/>
              <a:gd name="G11" fmla="?: G10 G8 0"/>
              <a:gd name="G12" fmla="?: G10 G7 21600"/>
              <a:gd name="T0" fmla="*/ 19223 w 21600"/>
              <a:gd name="T1" fmla="*/ 10800 h 21600"/>
              <a:gd name="T2" fmla="*/ 10800 w 21600"/>
              <a:gd name="T3" fmla="*/ 21600 h 21600"/>
              <a:gd name="T4" fmla="*/ 2377 w 21600"/>
              <a:gd name="T5" fmla="*/ 10800 h 21600"/>
              <a:gd name="T6" fmla="*/ 10800 w 21600"/>
              <a:gd name="T7" fmla="*/ 0 h 21600"/>
              <a:gd name="T8" fmla="*/ 4177 w 21600"/>
              <a:gd name="T9" fmla="*/ 4177 h 21600"/>
              <a:gd name="T10" fmla="*/ 17423 w 21600"/>
              <a:gd name="T11" fmla="*/ 174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753" y="21600"/>
                </a:lnTo>
                <a:lnTo>
                  <a:pt x="1684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FF">
              <a:alpha val="39999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00398" name="Oval 14"/>
          <p:cNvSpPr>
            <a:spLocks noChangeArrowheads="1"/>
          </p:cNvSpPr>
          <p:nvPr/>
        </p:nvSpPr>
        <p:spPr bwMode="auto">
          <a:xfrm rot="1500000">
            <a:off x="942975" y="2270125"/>
            <a:ext cx="7153275" cy="3187700"/>
          </a:xfrm>
          <a:prstGeom prst="ellipse">
            <a:avLst/>
          </a:prstGeom>
          <a:solidFill>
            <a:srgbClr val="00FF00">
              <a:alpha val="39999"/>
            </a:srgbClr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Desired Properties of Reionization Tests</a:t>
            </a:r>
          </a:p>
        </p:txBody>
      </p:sp>
      <p:sp>
        <p:nvSpPr>
          <p:cNvPr id="400388" name="Text Box 4"/>
          <p:cNvSpPr txBox="1">
            <a:spLocks noChangeArrowheads="1"/>
          </p:cNvSpPr>
          <p:nvPr/>
        </p:nvSpPr>
        <p:spPr bwMode="auto">
          <a:xfrm>
            <a:off x="3048000" y="3124200"/>
            <a:ext cx="1600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cs typeface="+mn-cs"/>
              </a:rPr>
              <a:t>Lyman alpha</a:t>
            </a:r>
          </a:p>
        </p:txBody>
      </p:sp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838200" y="1828800"/>
            <a:ext cx="1828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cs typeface="+mn-cs"/>
              </a:rPr>
              <a:t>Gunn-Peterson</a:t>
            </a:r>
          </a:p>
        </p:txBody>
      </p:sp>
      <p:sp>
        <p:nvSpPr>
          <p:cNvPr id="400390" name="Text Box 6"/>
          <p:cNvSpPr txBox="1">
            <a:spLocks noChangeArrowheads="1"/>
          </p:cNvSpPr>
          <p:nvPr/>
        </p:nvSpPr>
        <p:spPr bwMode="auto">
          <a:xfrm>
            <a:off x="5105400" y="4419600"/>
            <a:ext cx="1600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cs typeface="+mn-cs"/>
              </a:rPr>
              <a:t>CMB polari-zation</a:t>
            </a:r>
          </a:p>
        </p:txBody>
      </p:sp>
      <p:sp>
        <p:nvSpPr>
          <p:cNvPr id="400391" name="Text Box 7"/>
          <p:cNvSpPr txBox="1">
            <a:spLocks noChangeArrowheads="1"/>
          </p:cNvSpPr>
          <p:nvPr/>
        </p:nvSpPr>
        <p:spPr bwMode="auto">
          <a:xfrm>
            <a:off x="2209800" y="4572000"/>
            <a:ext cx="1905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cs typeface="+mn-cs"/>
              </a:rPr>
              <a:t>GRB afterglow spectra</a:t>
            </a:r>
          </a:p>
        </p:txBody>
      </p:sp>
      <p:sp>
        <p:nvSpPr>
          <p:cNvPr id="400392" name="Text Box 8"/>
          <p:cNvSpPr txBox="1">
            <a:spLocks noChangeArrowheads="1"/>
          </p:cNvSpPr>
          <p:nvPr/>
        </p:nvSpPr>
        <p:spPr bwMode="auto">
          <a:xfrm>
            <a:off x="6096000" y="3429000"/>
            <a:ext cx="1600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cs typeface="+mn-cs"/>
              </a:rPr>
              <a:t>21cm wide angle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4114800" y="1752600"/>
            <a:ext cx="1828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cs typeface="+mn-cs"/>
              </a:rPr>
              <a:t>21 cm mapping</a:t>
            </a:r>
          </a:p>
        </p:txBody>
      </p:sp>
      <p:sp>
        <p:nvSpPr>
          <p:cNvPr id="400399" name="WordArt 15"/>
          <p:cNvSpPr>
            <a:spLocks noChangeArrowheads="1" noChangeShapeType="1" noTextEdit="1"/>
          </p:cNvSpPr>
          <p:nvPr/>
        </p:nvSpPr>
        <p:spPr bwMode="auto">
          <a:xfrm rot="5903816">
            <a:off x="6591300" y="2019300"/>
            <a:ext cx="762000" cy="990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7398"/>
              </a:avLst>
            </a:prstTxWarp>
          </a:bodyPr>
          <a:lstStyle/>
          <a:p>
            <a:pPr algn="ctr"/>
            <a:r>
              <a:rPr lang="en-US" sz="1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2106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Arial"/>
                <a:ea typeface="Arial"/>
                <a:cs typeface="Arial"/>
              </a:rPr>
              <a:t>central</a:t>
            </a:r>
          </a:p>
        </p:txBody>
      </p:sp>
      <p:sp>
        <p:nvSpPr>
          <p:cNvPr id="400400" name="WordArt 16"/>
          <p:cNvSpPr>
            <a:spLocks noChangeArrowheads="1" noChangeShapeType="1" noTextEdit="1"/>
          </p:cNvSpPr>
          <p:nvPr/>
        </p:nvSpPr>
        <p:spPr bwMode="auto">
          <a:xfrm rot="358388">
            <a:off x="2133600" y="1981200"/>
            <a:ext cx="1219200" cy="457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2424"/>
              </a:avLst>
            </a:prstTxWarp>
          </a:bodyPr>
          <a:lstStyle/>
          <a:p>
            <a:pPr algn="ctr"/>
            <a:r>
              <a:rPr lang="en-US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  <a:ea typeface="Arial Black"/>
                <a:cs typeface="Arial Black"/>
              </a:rPr>
              <a:t>Available</a:t>
            </a:r>
          </a:p>
        </p:txBody>
      </p:sp>
      <p:sp>
        <p:nvSpPr>
          <p:cNvPr id="400401" name="WordArt 17"/>
          <p:cNvSpPr>
            <a:spLocks noChangeArrowheads="1" noChangeShapeType="1" noTextEdit="1"/>
          </p:cNvSpPr>
          <p:nvPr/>
        </p:nvSpPr>
        <p:spPr bwMode="auto">
          <a:xfrm>
            <a:off x="533400" y="990600"/>
            <a:ext cx="431800" cy="542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1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Local</a:t>
            </a:r>
          </a:p>
        </p:txBody>
      </p:sp>
      <p:sp>
        <p:nvSpPr>
          <p:cNvPr id="400402" name="Text Box 18"/>
          <p:cNvSpPr txBox="1">
            <a:spLocks noChangeArrowheads="1"/>
          </p:cNvSpPr>
          <p:nvPr/>
        </p:nvSpPr>
        <p:spPr bwMode="auto">
          <a:xfrm>
            <a:off x="7086600" y="137160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cs typeface="+mn-cs"/>
              </a:rPr>
              <a:t>Disclaimer: your figure of merit may vary</a:t>
            </a:r>
          </a:p>
        </p:txBody>
      </p:sp>
    </p:spTree>
    <p:extLst>
      <p:ext uri="{BB962C8B-B14F-4D97-AF65-F5344CB8AC3E}">
        <p14:creationId xmlns:p14="http://schemas.microsoft.com/office/powerpoint/2010/main" val="27302085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0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0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0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0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0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00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40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8" grpId="0" animBg="1"/>
      <p:bldP spid="400399" grpId="0" animBg="1"/>
      <p:bldP spid="400400" grpId="0" animBg="1"/>
      <p:bldP spid="400401" grpId="0" animBg="1"/>
      <p:bldP spid="4004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7760"/>
          </a:xfrm>
        </p:spPr>
        <p:txBody>
          <a:bodyPr/>
          <a:lstStyle/>
          <a:p>
            <a:r>
              <a:rPr lang="en-US" dirty="0" err="1" smtClean="0"/>
              <a:t>Reionization</a:t>
            </a:r>
            <a:r>
              <a:rPr lang="en-US" dirty="0" smtClean="0"/>
              <a:t> History Constraints</a:t>
            </a:r>
            <a:endParaRPr lang="en-US" dirty="0"/>
          </a:p>
        </p:txBody>
      </p:sp>
      <p:pic>
        <p:nvPicPr>
          <p:cNvPr id="4" name="Content Placeholder 3" descr="PlanckXLVII_f17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-511"/>
          <a:stretch/>
        </p:blipFill>
        <p:spPr>
          <a:xfrm>
            <a:off x="457200" y="1162398"/>
            <a:ext cx="4010565" cy="4963765"/>
          </a:xfrm>
        </p:spPr>
      </p:pic>
      <p:sp>
        <p:nvSpPr>
          <p:cNvPr id="5" name="TextBox 4"/>
          <p:cNvSpPr txBox="1"/>
          <p:nvPr/>
        </p:nvSpPr>
        <p:spPr>
          <a:xfrm>
            <a:off x="4834978" y="1278414"/>
            <a:ext cx="38518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Neutral fraction vs. Redshift from Planck XLVII paper.</a:t>
            </a:r>
          </a:p>
          <a:p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Blue bands give the 1σ and 2σ error regions inferred from CMB data.</a:t>
            </a:r>
          </a:p>
          <a:p>
            <a:r>
              <a:rPr lang="en-US" sz="2400" dirty="0" smtClean="0"/>
              <a:t>Red points are published neutral fraction measurements; black points are limits (both upper and lower).</a:t>
            </a:r>
          </a:p>
          <a:p>
            <a:r>
              <a:rPr lang="en-US" sz="2400" dirty="0" smtClean="0"/>
              <a:t>Upper bounds here include current </a:t>
            </a:r>
            <a:r>
              <a:rPr lang="en-US" sz="2400" dirty="0" err="1" smtClean="0"/>
              <a:t>LyA</a:t>
            </a:r>
            <a:r>
              <a:rPr lang="en-US" sz="2400" dirty="0" smtClean="0"/>
              <a:t> constraints.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026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sv-SE" sz="3600" dirty="0" smtClean="0">
                <a:cs typeface="+mj-cs"/>
              </a:rPr>
              <a:t>Simulation </a:t>
            </a:r>
            <a:r>
              <a:rPr lang="sv-SE" sz="3600" dirty="0" err="1" smtClean="0">
                <a:cs typeface="+mj-cs"/>
              </a:rPr>
              <a:t>Results</a:t>
            </a:r>
            <a:r>
              <a:rPr lang="sv-SE" sz="3600" dirty="0"/>
              <a:t> </a:t>
            </a:r>
            <a:r>
              <a:rPr lang="sv-SE" sz="3600" dirty="0" smtClean="0">
                <a:cs typeface="+mj-cs"/>
              </a:rPr>
              <a:t>- from </a:t>
            </a:r>
            <a:r>
              <a:rPr lang="sv-SE" sz="3600" dirty="0" err="1" smtClean="0">
                <a:cs typeface="+mj-cs"/>
              </a:rPr>
              <a:t>work</a:t>
            </a:r>
            <a:r>
              <a:rPr lang="sv-SE" sz="3600" dirty="0" smtClean="0">
                <a:cs typeface="+mj-cs"/>
              </a:rPr>
              <a:t> </a:t>
            </a:r>
            <a:r>
              <a:rPr lang="sv-SE" sz="3600" dirty="0" err="1" smtClean="0">
                <a:cs typeface="+mj-cs"/>
              </a:rPr>
              <a:t>of</a:t>
            </a:r>
            <a:r>
              <a:rPr lang="sv-SE" sz="3600" dirty="0" smtClean="0">
                <a:cs typeface="+mj-cs"/>
              </a:rPr>
              <a:t> </a:t>
            </a:r>
            <a:r>
              <a:rPr lang="sv-SE" sz="3600" dirty="0" err="1" smtClean="0">
                <a:cs typeface="+mj-cs"/>
              </a:rPr>
              <a:t>Iliev</a:t>
            </a:r>
            <a:r>
              <a:rPr lang="sv-SE" sz="3600" dirty="0" smtClean="0">
                <a:cs typeface="+mj-cs"/>
              </a:rPr>
              <a:t>, </a:t>
            </a:r>
            <a:r>
              <a:rPr lang="sv-SE" sz="3600" dirty="0" err="1" smtClean="0">
                <a:cs typeface="+mj-cs"/>
              </a:rPr>
              <a:t>Mellema</a:t>
            </a:r>
            <a:r>
              <a:rPr lang="sv-SE" sz="3600" dirty="0" smtClean="0">
                <a:cs typeface="+mj-cs"/>
              </a:rPr>
              <a:t>, Shapiro, and </a:t>
            </a:r>
            <a:r>
              <a:rPr lang="sv-SE" sz="3600" dirty="0" err="1" smtClean="0">
                <a:cs typeface="+mj-cs"/>
              </a:rPr>
              <a:t>collaborators</a:t>
            </a:r>
            <a:endParaRPr lang="en-US" sz="3600" dirty="0" smtClean="0">
              <a:cs typeface="+mj-cs"/>
            </a:endParaRPr>
          </a:p>
        </p:txBody>
      </p:sp>
      <p:sp>
        <p:nvSpPr>
          <p:cNvPr id="491523" name="Rectangle 3"/>
          <p:cNvSpPr>
            <a:spLocks noChangeArrowheads="1"/>
          </p:cNvSpPr>
          <p:nvPr/>
        </p:nvSpPr>
        <p:spPr bwMode="auto">
          <a:xfrm>
            <a:off x="228601" y="1981200"/>
            <a:ext cx="347413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buFontTx/>
              <a:buChar char="•"/>
              <a:defRPr/>
            </a:pPr>
            <a:r>
              <a:rPr lang="sv-SE" sz="2400" dirty="0">
                <a:cs typeface="+mn-cs"/>
              </a:rPr>
              <a:t>Movie </a:t>
            </a:r>
            <a:r>
              <a:rPr lang="sv-SE" sz="2400" dirty="0" err="1">
                <a:cs typeface="+mn-cs"/>
              </a:rPr>
              <a:t>of</a:t>
            </a:r>
            <a:r>
              <a:rPr lang="sv-SE" sz="2400" dirty="0">
                <a:cs typeface="+mn-cs"/>
              </a:rPr>
              <a:t> </a:t>
            </a:r>
            <a:r>
              <a:rPr lang="sv-SE" sz="2400" dirty="0" err="1">
                <a:cs typeface="+mn-cs"/>
              </a:rPr>
              <a:t>density</a:t>
            </a:r>
            <a:r>
              <a:rPr lang="sv-SE" sz="2400" dirty="0">
                <a:cs typeface="+mn-cs"/>
              </a:rPr>
              <a:t> </a:t>
            </a:r>
            <a:r>
              <a:rPr lang="sv-SE" sz="2400" dirty="0" err="1">
                <a:cs typeface="+mn-cs"/>
              </a:rPr>
              <a:t>field</a:t>
            </a:r>
            <a:r>
              <a:rPr lang="sv-SE" sz="2400" dirty="0">
                <a:cs typeface="+mn-cs"/>
              </a:rPr>
              <a:t> and HII regions</a:t>
            </a:r>
          </a:p>
          <a:p>
            <a:pPr marL="342900" indent="-342900" algn="l">
              <a:buFontTx/>
              <a:buChar char="•"/>
              <a:defRPr/>
            </a:pPr>
            <a:r>
              <a:rPr lang="sv-SE" sz="2400" dirty="0">
                <a:cs typeface="+mn-cs"/>
              </a:rPr>
              <a:t>Green: neutral</a:t>
            </a:r>
          </a:p>
          <a:p>
            <a:pPr marL="342900" indent="-342900" algn="l">
              <a:buFontTx/>
              <a:buChar char="•"/>
              <a:defRPr/>
            </a:pPr>
            <a:r>
              <a:rPr lang="sv-SE" sz="2400" dirty="0">
                <a:cs typeface="+mn-cs"/>
              </a:rPr>
              <a:t>Red: </a:t>
            </a:r>
            <a:r>
              <a:rPr lang="sv-SE" sz="2400" dirty="0" err="1">
                <a:cs typeface="+mn-cs"/>
              </a:rPr>
              <a:t>Ionized</a:t>
            </a:r>
            <a:endParaRPr lang="sv-SE" sz="2400" dirty="0">
              <a:cs typeface="+mn-cs"/>
            </a:endParaRPr>
          </a:p>
          <a:p>
            <a:pPr marL="342900" indent="-342900" algn="l">
              <a:buFontTx/>
              <a:buChar char="•"/>
              <a:defRPr/>
            </a:pPr>
            <a:endParaRPr lang="sv-SE" sz="2400" dirty="0">
              <a:cs typeface="+mn-cs"/>
            </a:endParaRPr>
          </a:p>
          <a:p>
            <a:pPr marL="342900" indent="-342900" algn="l">
              <a:buFontTx/>
              <a:buChar char="•"/>
              <a:defRPr/>
            </a:pPr>
            <a:r>
              <a:rPr lang="sv-SE" sz="2400" dirty="0">
                <a:cs typeface="+mn-cs"/>
              </a:rPr>
              <a:t>Note: </a:t>
            </a:r>
            <a:r>
              <a:rPr lang="sv-SE" sz="2400" dirty="0" err="1">
                <a:cs typeface="+mn-cs"/>
              </a:rPr>
              <a:t>clustering</a:t>
            </a:r>
            <a:r>
              <a:rPr lang="sv-SE" sz="2400" dirty="0">
                <a:cs typeface="+mn-cs"/>
              </a:rPr>
              <a:t> &amp;  </a:t>
            </a:r>
            <a:r>
              <a:rPr lang="sv-SE" sz="2400" dirty="0" err="1">
                <a:cs typeface="+mn-cs"/>
              </a:rPr>
              <a:t>overlap</a:t>
            </a:r>
            <a:r>
              <a:rPr lang="sv-SE" sz="2400" dirty="0">
                <a:cs typeface="+mn-cs"/>
              </a:rPr>
              <a:t>.</a:t>
            </a:r>
          </a:p>
          <a:p>
            <a:pPr marL="342900" indent="-342900" algn="l">
              <a:buFontTx/>
              <a:buChar char="•"/>
              <a:defRPr/>
            </a:pPr>
            <a:r>
              <a:rPr lang="sv-SE" sz="2400" dirty="0">
                <a:cs typeface="+mn-cs"/>
              </a:rPr>
              <a:t>From z=20 </a:t>
            </a:r>
            <a:r>
              <a:rPr lang="sv-SE" sz="2400" dirty="0" err="1">
                <a:cs typeface="+mn-cs"/>
              </a:rPr>
              <a:t>to</a:t>
            </a:r>
            <a:r>
              <a:rPr lang="sv-SE" sz="2400" dirty="0">
                <a:cs typeface="+mn-cs"/>
              </a:rPr>
              <a:t> 10 (WMAP3 parameters). </a:t>
            </a:r>
            <a:endParaRPr lang="en-US" sz="2400" dirty="0">
              <a:cs typeface="+mn-cs"/>
            </a:endParaRPr>
          </a:p>
        </p:txBody>
      </p:sp>
      <p:sp>
        <p:nvSpPr>
          <p:cNvPr id="491524" name="AutoShape 4"/>
          <p:cNvSpPr>
            <a:spLocks noChangeArrowheads="1"/>
          </p:cNvSpPr>
          <p:nvPr/>
        </p:nvSpPr>
        <p:spPr bwMode="auto">
          <a:xfrm>
            <a:off x="4506320" y="5826221"/>
            <a:ext cx="4226382" cy="626968"/>
          </a:xfrm>
          <a:prstGeom prst="leftRightArrow">
            <a:avLst>
              <a:gd name="adj1" fmla="val 50000"/>
              <a:gd name="adj2" fmla="val 1324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sv-SE" sz="1800">
                <a:latin typeface="Tahoma" charset="0"/>
                <a:cs typeface="+mn-cs"/>
              </a:rPr>
              <a:t>35/h Mpc</a:t>
            </a:r>
            <a:endParaRPr lang="en-US" sz="1800">
              <a:latin typeface="Tahoma" charset="0"/>
              <a:cs typeface="+mn-cs"/>
            </a:endParaRPr>
          </a:p>
        </p:txBody>
      </p:sp>
      <p:pic>
        <p:nvPicPr>
          <p:cNvPr id="491525" name="Picture 5" descr="xz_35Mpc_wmap3_406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0062" y="1500623"/>
            <a:ext cx="4282640" cy="42826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84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711" y="3705"/>
            <a:ext cx="8688436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Inhomogeneous </a:t>
            </a:r>
            <a:r>
              <a:rPr lang="en-US" sz="3600" dirty="0" err="1" smtClean="0"/>
              <a:t>Reionization</a:t>
            </a:r>
            <a:r>
              <a:rPr lang="en-US" sz="3600" dirty="0" smtClean="0"/>
              <a:t> and Lyman α Galaxies</a:t>
            </a:r>
            <a:endParaRPr lang="en-US" sz="3600" dirty="0"/>
          </a:p>
        </p:txBody>
      </p:sp>
      <p:pic>
        <p:nvPicPr>
          <p:cNvPr id="4" name="Picture 3" descr="j12f1ac_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69" y="1098959"/>
            <a:ext cx="4954362" cy="4966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8760" y="1167048"/>
            <a:ext cx="33603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Neutral and ionized regions / observed Lyα galaxies.</a:t>
            </a:r>
          </a:p>
          <a:p>
            <a:endParaRPr lang="en-US" sz="2400" dirty="0"/>
          </a:p>
          <a:p>
            <a:r>
              <a:rPr lang="en-US" sz="2400" dirty="0" smtClean="0"/>
              <a:t>Figures from </a:t>
            </a:r>
            <a:r>
              <a:rPr lang="en-US" sz="2400" dirty="0"/>
              <a:t>Jensen et al 2012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Ionized bubbles modulate visibility of Lyα.</a:t>
            </a:r>
          </a:p>
          <a:p>
            <a:r>
              <a:rPr lang="en-US" sz="2400" dirty="0" smtClean="0"/>
              <a:t>This is used to infer properties of the bubbles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69" name="TextBox 68"/>
          <p:cNvSpPr txBox="1"/>
          <p:nvPr/>
        </p:nvSpPr>
        <p:spPr>
          <a:xfrm>
            <a:off x="2743201" y="6065818"/>
            <a:ext cx="594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Clustering test references: </a:t>
            </a:r>
            <a:r>
              <a:rPr lang="en-US" sz="1600" dirty="0" err="1" smtClean="0"/>
              <a:t>Furlanetto</a:t>
            </a:r>
            <a:r>
              <a:rPr lang="en-US" sz="1600" dirty="0" smtClean="0"/>
              <a:t> et al 2005, </a:t>
            </a:r>
            <a:r>
              <a:rPr lang="en-US" sz="1600" dirty="0" err="1" smtClean="0"/>
              <a:t>McQuinn</a:t>
            </a:r>
            <a:r>
              <a:rPr lang="en-US" sz="1600" dirty="0" smtClean="0"/>
              <a:t> et al 2007; Jensen et al 2012, 2014.</a:t>
            </a:r>
            <a:endParaRPr lang="en-US" sz="16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0881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7760"/>
          </a:xfrm>
        </p:spPr>
        <p:txBody>
          <a:bodyPr/>
          <a:lstStyle/>
          <a:p>
            <a:r>
              <a:rPr lang="en-US" dirty="0" err="1" smtClean="0"/>
              <a:t>Reionization</a:t>
            </a:r>
            <a:r>
              <a:rPr lang="en-US" dirty="0" smtClean="0"/>
              <a:t> History Constraints</a:t>
            </a:r>
            <a:endParaRPr lang="en-US" dirty="0"/>
          </a:p>
        </p:txBody>
      </p:sp>
      <p:pic>
        <p:nvPicPr>
          <p:cNvPr id="4" name="Content Placeholder 3" descr="PlanckXLVII_f17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-511"/>
          <a:stretch/>
        </p:blipFill>
        <p:spPr>
          <a:xfrm>
            <a:off x="457200" y="1162398"/>
            <a:ext cx="8229600" cy="4963765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4122221" y="2897914"/>
            <a:ext cx="1025066" cy="461665"/>
          </a:xfrm>
          <a:prstGeom prst="rect">
            <a:avLst/>
          </a:prstGeom>
          <a:solidFill>
            <a:schemeClr val="accent2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LAGER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110773" y="2844365"/>
            <a:ext cx="2447920" cy="46166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DAWN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89700" y="1851237"/>
            <a:ext cx="3285470" cy="1846659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WFIRST</a:t>
            </a:r>
          </a:p>
          <a:p>
            <a:pPr algn="ctr"/>
            <a:endParaRPr lang="en-US" sz="2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2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76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LAGER Survey</a:t>
            </a:r>
            <a:endParaRPr lang="en-US" dirty="0"/>
          </a:p>
        </p:txBody>
      </p:sp>
      <p:pic>
        <p:nvPicPr>
          <p:cNvPr id="4" name="Content Placeholder 3" descr="lager_gloss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 b="2943"/>
          <a:stretch>
            <a:fillRect/>
          </a:stretch>
        </p:blipFill>
        <p:spPr>
          <a:xfrm>
            <a:off x="0" y="697651"/>
            <a:ext cx="9144000" cy="5028847"/>
          </a:xfrm>
        </p:spPr>
      </p:pic>
      <p:sp>
        <p:nvSpPr>
          <p:cNvPr id="5" name="TextBox 4"/>
          <p:cNvSpPr txBox="1"/>
          <p:nvPr/>
        </p:nvSpPr>
        <p:spPr>
          <a:xfrm>
            <a:off x="232512" y="5780163"/>
            <a:ext cx="8674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Sangeeta</a:t>
            </a:r>
            <a:r>
              <a:rPr lang="en-US" sz="2000" dirty="0" smtClean="0"/>
              <a:t> </a:t>
            </a:r>
            <a:r>
              <a:rPr lang="en-US" sz="2000" dirty="0" err="1" smtClean="0"/>
              <a:t>Malhotra</a:t>
            </a:r>
            <a:r>
              <a:rPr lang="en-US" sz="2000" dirty="0" smtClean="0"/>
              <a:t>, </a:t>
            </a:r>
            <a:r>
              <a:rPr lang="en-US" sz="2000" dirty="0" err="1" smtClean="0"/>
              <a:t>Junxian</a:t>
            </a:r>
            <a:r>
              <a:rPr lang="en-US" sz="2000" dirty="0" smtClean="0"/>
              <a:t> Wang, </a:t>
            </a:r>
            <a:r>
              <a:rPr lang="en-US" sz="2000" dirty="0" err="1" smtClean="0"/>
              <a:t>Zhenya</a:t>
            </a:r>
            <a:r>
              <a:rPr lang="en-US" sz="2000" dirty="0" smtClean="0"/>
              <a:t> </a:t>
            </a:r>
            <a:r>
              <a:rPr lang="en-US" sz="2000" dirty="0" err="1" smtClean="0"/>
              <a:t>Zheng</a:t>
            </a:r>
            <a:r>
              <a:rPr lang="en-US" sz="2000" dirty="0" smtClean="0"/>
              <a:t>, Polo </a:t>
            </a:r>
            <a:r>
              <a:rPr lang="en-US" sz="2000" dirty="0" err="1" smtClean="0"/>
              <a:t>Infante</a:t>
            </a:r>
            <a:r>
              <a:rPr lang="en-US" sz="2000" dirty="0" smtClean="0"/>
              <a:t>; </a:t>
            </a:r>
          </a:p>
          <a:p>
            <a:pPr algn="ctr"/>
            <a:r>
              <a:rPr lang="en-US" dirty="0" smtClean="0"/>
              <a:t>James Rhoads, Alistair Walker, </a:t>
            </a:r>
            <a:r>
              <a:rPr lang="en-US" dirty="0" err="1" smtClean="0"/>
              <a:t>Weida</a:t>
            </a:r>
            <a:r>
              <a:rPr lang="en-US" dirty="0" smtClean="0"/>
              <a:t> Hu, </a:t>
            </a:r>
            <a:r>
              <a:rPr lang="en-US" dirty="0" err="1" smtClean="0"/>
              <a:t>XianZhong</a:t>
            </a:r>
            <a:r>
              <a:rPr lang="en-US" dirty="0" smtClean="0"/>
              <a:t> </a:t>
            </a:r>
            <a:r>
              <a:rPr lang="en-US" dirty="0" err="1" smtClean="0"/>
              <a:t>Zheng</a:t>
            </a:r>
            <a:r>
              <a:rPr lang="en-US" dirty="0" smtClean="0"/>
              <a:t>, </a:t>
            </a:r>
            <a:r>
              <a:rPr lang="en-US" dirty="0" err="1" smtClean="0"/>
              <a:t>Linhua</a:t>
            </a:r>
            <a:r>
              <a:rPr lang="en-US" dirty="0" smtClean="0"/>
              <a:t> Jiang, </a:t>
            </a:r>
            <a:r>
              <a:rPr lang="en-US" dirty="0" err="1" smtClean="0"/>
              <a:t>Chunyan</a:t>
            </a:r>
            <a:r>
              <a:rPr lang="en-US" dirty="0" smtClean="0"/>
              <a:t> Jiang, Alicia Gonzalez, </a:t>
            </a:r>
            <a:r>
              <a:rPr lang="en-US" dirty="0" err="1" smtClean="0"/>
              <a:t>Xu</a:t>
            </a:r>
            <a:r>
              <a:rPr lang="en-US" dirty="0" smtClean="0"/>
              <a:t> Kong,  Pascale </a:t>
            </a:r>
            <a:r>
              <a:rPr lang="en-US" dirty="0" err="1" smtClean="0"/>
              <a:t>Hibon</a:t>
            </a:r>
            <a:r>
              <a:rPr lang="en-US" dirty="0" smtClean="0"/>
              <a:t>, Gaspar </a:t>
            </a:r>
            <a:r>
              <a:rPr lang="en-US" dirty="0" err="1" smtClean="0"/>
              <a:t>Galaz</a:t>
            </a:r>
            <a:r>
              <a:rPr lang="en-US" dirty="0" smtClean="0"/>
              <a:t>, Felipe </a:t>
            </a:r>
            <a:r>
              <a:rPr lang="en-US" dirty="0" err="1" smtClean="0"/>
              <a:t>Barrientos</a:t>
            </a:r>
            <a:r>
              <a:rPr lang="en-US" dirty="0" smtClean="0"/>
              <a:t>, </a:t>
            </a:r>
            <a:r>
              <a:rPr lang="en-US" dirty="0" err="1" smtClean="0"/>
              <a:t>Huan</a:t>
            </a:r>
            <a:r>
              <a:rPr lang="en-US" dirty="0" smtClean="0"/>
              <a:t> Yang</a:t>
            </a:r>
            <a:endParaRPr lang="en-US" dirty="0"/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582" y="3345149"/>
            <a:ext cx="2874418" cy="19491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613475"/>
            <a:ext cx="2009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</a:t>
            </a:r>
            <a:r>
              <a:rPr lang="en-US" sz="2400" dirty="0" smtClean="0"/>
              <a:t>yman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dirty="0" smtClean="0"/>
              <a:t>lpha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G</a:t>
            </a:r>
            <a:r>
              <a:rPr lang="en-US" sz="2400" dirty="0" smtClean="0"/>
              <a:t>alaxies in the </a:t>
            </a:r>
            <a:r>
              <a:rPr lang="en-US" sz="2400" b="1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/>
              <a:t>poch of </a:t>
            </a:r>
            <a:r>
              <a:rPr lang="en-US" sz="2400" b="1" dirty="0" err="1" smtClean="0">
                <a:solidFill>
                  <a:srgbClr val="FF0000"/>
                </a:solidFill>
              </a:rPr>
              <a:t>R</a:t>
            </a:r>
            <a:r>
              <a:rPr lang="en-US" sz="2400" dirty="0" err="1" smtClean="0"/>
              <a:t>eionization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980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0"/>
          </a:xfrm>
        </p:spPr>
        <p:txBody>
          <a:bodyPr/>
          <a:lstStyle/>
          <a:p>
            <a:pPr algn="l"/>
            <a:r>
              <a:rPr lang="en-US" dirty="0" smtClean="0"/>
              <a:t>LAGER - first deep field</a:t>
            </a:r>
            <a:endParaRPr lang="en-US" dirty="0"/>
          </a:p>
        </p:txBody>
      </p:sp>
      <p:pic>
        <p:nvPicPr>
          <p:cNvPr id="4" name="Content Placeholder 3" descr="zz2017f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8" t="656" r="-1142"/>
          <a:stretch/>
        </p:blipFill>
        <p:spPr>
          <a:xfrm>
            <a:off x="0" y="1079498"/>
            <a:ext cx="6413500" cy="5724319"/>
          </a:xfrm>
        </p:spPr>
      </p:pic>
      <p:sp>
        <p:nvSpPr>
          <p:cNvPr id="5" name="TextBox 4"/>
          <p:cNvSpPr txBox="1"/>
          <p:nvPr/>
        </p:nvSpPr>
        <p:spPr>
          <a:xfrm>
            <a:off x="6303833" y="432843"/>
            <a:ext cx="2723499" cy="735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Circles mark candidate </a:t>
            </a:r>
            <a:r>
              <a:rPr lang="en-US" sz="2400" dirty="0" smtClean="0"/>
              <a:t>z~7 LAEs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Already more candidates than all prior z&gt;=6.9 narrowband searches combined.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b="1" dirty="0" err="1" smtClean="0">
                <a:solidFill>
                  <a:srgbClr val="FF6600"/>
                </a:solidFill>
              </a:rPr>
              <a:t>Zhenya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</a:rPr>
              <a:t>Zheng’s</a:t>
            </a:r>
            <a:r>
              <a:rPr lang="en-US" sz="2400" b="1" dirty="0" smtClean="0">
                <a:solidFill>
                  <a:srgbClr val="FF6600"/>
                </a:solidFill>
              </a:rPr>
              <a:t> talk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Zheng</a:t>
            </a:r>
            <a:r>
              <a:rPr lang="en-US" dirty="0" smtClean="0"/>
              <a:t> et al 2017, </a:t>
            </a:r>
            <a:r>
              <a:rPr lang="en-US" dirty="0" err="1" smtClean="0"/>
              <a:t>ApJ</a:t>
            </a:r>
            <a:r>
              <a:rPr lang="en-US" dirty="0" smtClean="0"/>
              <a:t> 842, L22</a:t>
            </a:r>
            <a:endParaRPr lang="en-US" b="1" dirty="0" smtClean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 err="1" smtClean="0">
                <a:solidFill>
                  <a:srgbClr val="FF6600"/>
                </a:solidFill>
              </a:rPr>
              <a:t>Weida</a:t>
            </a:r>
            <a:r>
              <a:rPr lang="en-US" sz="2400" b="1" dirty="0" smtClean="0">
                <a:solidFill>
                  <a:srgbClr val="FF6600"/>
                </a:solidFill>
              </a:rPr>
              <a:t> Hu’s poster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Hu et al 2017, </a:t>
            </a:r>
            <a:r>
              <a:rPr lang="en-US" dirty="0" err="1" smtClean="0"/>
              <a:t>ApJ</a:t>
            </a:r>
            <a:r>
              <a:rPr lang="en-US" dirty="0" smtClean="0"/>
              <a:t> 845, L16</a:t>
            </a:r>
          </a:p>
          <a:p>
            <a:pPr marL="285750" indent="-285750">
              <a:buFont typeface="Arial"/>
              <a:buChar char="•"/>
            </a:pPr>
            <a:endParaRPr lang="en-US" sz="2400" b="1" dirty="0" smtClean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914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1162</Words>
  <Application>Microsoft Macintosh PowerPoint</Application>
  <PresentationFormat>On-screen Show (4:3)</PresentationFormat>
  <Paragraphs>161</Paragraphs>
  <Slides>23</Slides>
  <Notes>5</Notes>
  <HiddenSlides>2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Office Theme</vt:lpstr>
      <vt:lpstr>1_Office Theme</vt:lpstr>
      <vt:lpstr>2_Office Theme</vt:lpstr>
      <vt:lpstr>3_Office Theme</vt:lpstr>
      <vt:lpstr>4_Office Theme</vt:lpstr>
      <vt:lpstr>Studying Inhomogeneous Reionization at z&gt;7 using Lyman Alpha Surveys</vt:lpstr>
      <vt:lpstr>PowerPoint Presentation</vt:lpstr>
      <vt:lpstr>Desired Properties of Reionization Tests</vt:lpstr>
      <vt:lpstr>Reionization History Constraints</vt:lpstr>
      <vt:lpstr>Simulation Results - from work of Iliev, Mellema, Shapiro, and collaborators</vt:lpstr>
      <vt:lpstr>Inhomogeneous Reionization and Lyman α Galaxies</vt:lpstr>
      <vt:lpstr>Reionization History Constraints</vt:lpstr>
      <vt:lpstr>The LAGER Survey</vt:lpstr>
      <vt:lpstr>LAGER - first deep field</vt:lpstr>
      <vt:lpstr>Bubbles in LAGER</vt:lpstr>
      <vt:lpstr>Bubbles in LAGER</vt:lpstr>
      <vt:lpstr>Mimimum Volume of Ionized Gas</vt:lpstr>
      <vt:lpstr>DAWN: The Deep And Wide Narrowband Survey</vt:lpstr>
      <vt:lpstr>DAWN Survey z=7.7 LAEs</vt:lpstr>
      <vt:lpstr>     How wide is “W”?</vt:lpstr>
      <vt:lpstr>Prospects for LAEs with WFIRST</vt:lpstr>
      <vt:lpstr>Studying Cosmic Dawn with WFIRST</vt:lpstr>
      <vt:lpstr>Deep Slitless Spectroscopy from Space</vt:lpstr>
      <vt:lpstr>PowerPoint Presentation</vt:lpstr>
      <vt:lpstr>PowerPoint Presentation</vt:lpstr>
      <vt:lpstr>Cross-correlating the 21 cm signal with Ly-emitters in the epoch of reionization</vt:lpstr>
      <vt:lpstr>Comparing Lyman Alpha and 21cm with WFIRST and SKA</vt:lpstr>
      <vt:lpstr>Summary and 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Inhomogeneous Reionization at z&gt;7 using Lyman Alpha Surveys</dc:title>
  <dc:creator>James Rhoads</dc:creator>
  <cp:lastModifiedBy>James Rhoads</cp:lastModifiedBy>
  <cp:revision>47</cp:revision>
  <dcterms:created xsi:type="dcterms:W3CDTF">2018-03-25T12:03:56Z</dcterms:created>
  <dcterms:modified xsi:type="dcterms:W3CDTF">2018-03-27T08:16:49Z</dcterms:modified>
</cp:coreProperties>
</file>