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0" r:id="rId1"/>
  </p:sldMasterIdLst>
  <p:notesMasterIdLst>
    <p:notesMasterId r:id="rId38"/>
  </p:notesMasterIdLst>
  <p:sldIdLst>
    <p:sldId id="604" r:id="rId2"/>
    <p:sldId id="827" r:id="rId3"/>
    <p:sldId id="743" r:id="rId4"/>
    <p:sldId id="772" r:id="rId5"/>
    <p:sldId id="814" r:id="rId6"/>
    <p:sldId id="812" r:id="rId7"/>
    <p:sldId id="808" r:id="rId8"/>
    <p:sldId id="777" r:id="rId9"/>
    <p:sldId id="793" r:id="rId10"/>
    <p:sldId id="840" r:id="rId11"/>
    <p:sldId id="868" r:id="rId12"/>
    <p:sldId id="918" r:id="rId13"/>
    <p:sldId id="920" r:id="rId14"/>
    <p:sldId id="921" r:id="rId15"/>
    <p:sldId id="922" r:id="rId16"/>
    <p:sldId id="935" r:id="rId17"/>
    <p:sldId id="839" r:id="rId18"/>
    <p:sldId id="923" r:id="rId19"/>
    <p:sldId id="926" r:id="rId20"/>
    <p:sldId id="927" r:id="rId21"/>
    <p:sldId id="925" r:id="rId22"/>
    <p:sldId id="929" r:id="rId23"/>
    <p:sldId id="928" r:id="rId24"/>
    <p:sldId id="930" r:id="rId25"/>
    <p:sldId id="931" r:id="rId26"/>
    <p:sldId id="932" r:id="rId27"/>
    <p:sldId id="933" r:id="rId28"/>
    <p:sldId id="934" r:id="rId29"/>
    <p:sldId id="936" r:id="rId30"/>
    <p:sldId id="938" r:id="rId31"/>
    <p:sldId id="942" r:id="rId32"/>
    <p:sldId id="939" r:id="rId33"/>
    <p:sldId id="940" r:id="rId34"/>
    <p:sldId id="919" r:id="rId35"/>
    <p:sldId id="779" r:id="rId36"/>
    <p:sldId id="819" r:id="rId37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00FF"/>
    <a:srgbClr val="0033CC"/>
    <a:srgbClr val="00CC00"/>
    <a:srgbClr val="FF0066"/>
    <a:srgbClr val="00FFCC"/>
    <a:srgbClr val="FF3300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06"/>
  </p:normalViewPr>
  <p:slideViewPr>
    <p:cSldViewPr>
      <p:cViewPr varScale="1">
        <p:scale>
          <a:sx n="112" d="100"/>
          <a:sy n="112" d="100"/>
        </p:scale>
        <p:origin x="624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11" Type="http://schemas.openxmlformats.org/officeDocument/2006/relationships/slide" Target="slides/slide34.xml"/><Relationship Id="rId12" Type="http://schemas.openxmlformats.org/officeDocument/2006/relationships/slide" Target="slides/slide35.xml"/><Relationship Id="rId1" Type="http://schemas.openxmlformats.org/officeDocument/2006/relationships/slide" Target="slides/slide7.xml"/><Relationship Id="rId2" Type="http://schemas.openxmlformats.org/officeDocument/2006/relationships/slide" Target="slides/slide17.xml"/><Relationship Id="rId3" Type="http://schemas.openxmlformats.org/officeDocument/2006/relationships/slide" Target="slides/slide21.xml"/><Relationship Id="rId4" Type="http://schemas.openxmlformats.org/officeDocument/2006/relationships/slide" Target="slides/slide22.xml"/><Relationship Id="rId5" Type="http://schemas.openxmlformats.org/officeDocument/2006/relationships/slide" Target="slides/slide23.xml"/><Relationship Id="rId6" Type="http://schemas.openxmlformats.org/officeDocument/2006/relationships/slide" Target="slides/slide24.xml"/><Relationship Id="rId7" Type="http://schemas.openxmlformats.org/officeDocument/2006/relationships/slide" Target="slides/slide25.xml"/><Relationship Id="rId8" Type="http://schemas.openxmlformats.org/officeDocument/2006/relationships/slide" Target="slides/slide26.xml"/><Relationship Id="rId9" Type="http://schemas.openxmlformats.org/officeDocument/2006/relationships/slide" Target="slides/slide27.xml"/><Relationship Id="rId10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31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2400" y="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30300" y="685800"/>
            <a:ext cx="4673600" cy="35052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331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419600"/>
            <a:ext cx="5105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331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31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2400" y="88392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C0979DC-AE22-A947-BDDE-B6DAECEC37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8802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0" charset="0"/>
        <a:ea typeface="ＭＳ Ｐゴシック" pitchFamily="-110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DF02A88-EE5E-754C-A3B2-3F51DB56A5D2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1575" y="696913"/>
            <a:ext cx="4641850" cy="3481387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57E34A-FAB1-4A47-8DF3-43C0D27D644E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57E34A-FAB1-4A47-8DF3-43C0D27D644E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143E9A-B04B-FB41-BC59-5251832B9F34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57E34A-FAB1-4A47-8DF3-43C0D27D644E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57E34A-FAB1-4A47-8DF3-43C0D27D644E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57E34A-FAB1-4A47-8DF3-43C0D27D644E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57E34A-FAB1-4A47-8DF3-43C0D27D644E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9264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143E9A-B04B-FB41-BC59-5251832B9F34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764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8CCDA68-9857-5547-B6BC-A31E4BDDFB6C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781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1C6322A-9C57-6F42-9909-3F1AB1A17AF8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8CCDA68-9857-5547-B6BC-A31E4BDDFB6C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0140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3204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787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66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50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522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161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061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028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9998B35-AA63-C14E-B22E-18A293E31526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Shape 1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36F59FE5-1FBF-784A-9DF4-9455E1354920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AAF1DCC-BEB2-E94E-98FB-2465EF5A74E2}" type="slidenum">
              <a:rPr lang="en-US" sz="1200"/>
              <a:pPr eaLnBrk="1" hangingPunct="1"/>
              <a:t>35</a:t>
            </a:fld>
            <a:endParaRPr lang="en-US" sz="1200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5C143E9A-B04B-FB41-BC59-5251832B9F34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F8CCDA68-9857-5547-B6BC-A31E4BDDFB6C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9998B35-AA63-C14E-B22E-18A293E31526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DF02A88-EE5E-754C-A3B2-3F51DB56A5D2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71575" y="696913"/>
            <a:ext cx="4641850" cy="3481387"/>
          </a:xfrm>
          <a:solidFill>
            <a:srgbClr val="FFFFFF"/>
          </a:solidFill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8500" y="4410075"/>
            <a:ext cx="5588000" cy="4176713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7A5CC15E-3A5F-2D4F-ADA5-DDEF415C8251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66E9DD49-516D-0245-9A69-2D4F23A5D1BA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657E34A-FAB1-4A47-8DF3-43C0D27D644E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6388" y="739588"/>
            <a:ext cx="8513762" cy="2729753"/>
          </a:xfrm>
        </p:spPr>
        <p:txBody>
          <a:bodyPr>
            <a:noAutofit/>
          </a:bodyPr>
          <a:lstStyle>
            <a:lvl1pPr algn="l">
              <a:lnSpc>
                <a:spcPts val="10800"/>
              </a:lnSpc>
              <a:defRPr sz="10000" b="1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6388" y="3505200"/>
            <a:ext cx="4683050" cy="1344706"/>
          </a:xfrm>
        </p:spPr>
        <p:txBody>
          <a:bodyPr anchor="b">
            <a:normAutofit/>
          </a:bodyPr>
          <a:lstStyle>
            <a:lvl1pPr marL="0" indent="0" algn="l">
              <a:buNone/>
              <a:defRPr sz="4400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209800" y="6275388"/>
            <a:ext cx="5638800" cy="365125"/>
          </a:xfrm>
        </p:spPr>
        <p:txBody>
          <a:bodyPr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8F87C8-7B85-374B-BA40-5B795A10AB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29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3" y="1227427"/>
            <a:ext cx="3657600" cy="566738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94096">
            <a:off x="4845353" y="975801"/>
            <a:ext cx="3496570" cy="4747249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3" y="1799793"/>
            <a:ext cx="3657600" cy="3991408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053EB-50FE-0D42-AE01-BB224BDE10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424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319004">
            <a:off x="2075968" y="741009"/>
            <a:ext cx="4914362" cy="3240064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E95A50-80DC-BC48-A81B-8EC049DDC1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66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4"/>
          </p:nvPr>
        </p:nvSpPr>
        <p:spPr>
          <a:xfrm rot="21346724">
            <a:off x="436037" y="494284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011" y="4329953"/>
            <a:ext cx="7907151" cy="927847"/>
          </a:xfrm>
        </p:spPr>
        <p:txBody>
          <a:bodyPr anchor="b">
            <a:no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634196" y="5257800"/>
            <a:ext cx="7904950" cy="990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0" indent="0">
              <a:buNone/>
              <a:defRPr sz="1800"/>
            </a:lvl2pPr>
            <a:lvl3pPr marL="0" indent="0">
              <a:buNone/>
              <a:defRPr sz="1800"/>
            </a:lvl3pPr>
            <a:lvl4pPr marL="0" indent="0">
              <a:buNone/>
              <a:defRPr sz="1800"/>
            </a:lvl4pPr>
            <a:lvl5pPr marL="0" indent="0">
              <a:buNone/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 rot="152337">
            <a:off x="4118577" y="735553"/>
            <a:ext cx="4663440" cy="3030003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84CD2-02AD-9744-AA4B-9FA907243F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6380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spcBef>
                <a:spcPts val="20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74224-87D6-0144-A8F1-90F1DB376D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946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72400" y="685801"/>
            <a:ext cx="757518" cy="5440680"/>
          </a:xfrm>
        </p:spPr>
        <p:txBody>
          <a:bodyPr vert="eaVert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1825" y="685801"/>
            <a:ext cx="6561137" cy="5440680"/>
          </a:xfrm>
        </p:spPr>
        <p:txBody>
          <a:bodyPr vert="eaVer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235F6-FB19-CE4C-91D4-8B9BAD8EA6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426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669C5-780F-9E49-B94E-49D8C25F62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3050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spcBef>
                <a:spcPts val="2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600"/>
              </a:spcBef>
              <a:defRPr/>
            </a:lvl3pPr>
            <a:lvl4pPr>
              <a:spcBef>
                <a:spcPts val="600"/>
              </a:spcBef>
              <a:defRPr/>
            </a:lvl4pPr>
            <a:lvl5pPr>
              <a:spcBef>
                <a:spcPts val="600"/>
              </a:spcBef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0A56D-FCCD-DC46-9A09-1E3C4FF639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25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8355714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515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151" y="4822206"/>
            <a:ext cx="8511989" cy="1446975"/>
          </a:xfrm>
        </p:spPr>
        <p:txBody>
          <a:bodyPr lIns="0" tIns="0" rIns="0" bIns="0">
            <a:noAutofit/>
          </a:bodyPr>
          <a:lstStyle>
            <a:lvl1pPr algn="l">
              <a:lnSpc>
                <a:spcPts val="13800"/>
              </a:lnSpc>
              <a:defRPr sz="13500" b="1" cap="none" spc="-25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4874" y="3525980"/>
            <a:ext cx="4428426" cy="1270752"/>
          </a:xfrm>
        </p:spPr>
        <p:txBody>
          <a:bodyPr lIns="0" tIns="0" rIns="0" bIns="0" anchor="b">
            <a:normAutofit/>
          </a:bodyPr>
          <a:lstStyle>
            <a:lvl1pPr marL="0" indent="0" algn="l">
              <a:buNone/>
              <a:defRPr sz="4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idx="13"/>
          </p:nvPr>
        </p:nvSpPr>
        <p:spPr>
          <a:xfrm rot="21263043">
            <a:off x="5231118" y="261015"/>
            <a:ext cx="3433660" cy="4204035"/>
          </a:xfrm>
          <a:prstGeom prst="rect">
            <a:avLst/>
          </a:prstGeom>
          <a:noFill/>
          <a:ln w="177800" cap="sq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</p:spTree>
    <p:extLst>
      <p:ext uri="{BB962C8B-B14F-4D97-AF65-F5344CB8AC3E}">
        <p14:creationId xmlns:p14="http://schemas.microsoft.com/office/powerpoint/2010/main" val="678344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2012" y="2057400"/>
            <a:ext cx="3863788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1646" y="2057400"/>
            <a:ext cx="3867912" cy="4068763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7DB664-FE59-2D4D-B065-0EC88CAB39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31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8" name="Rectangle 7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9" name="Rectangle 8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10" name="Rectangle 9"/>
          <p:cNvSpPr/>
          <p:nvPr/>
        </p:nvSpPr>
        <p:spPr>
          <a:xfrm flipH="1">
            <a:off x="4573588" y="1693863"/>
            <a:ext cx="19050" cy="4389437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100000">
                <a:schemeClr val="tx2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775" y="582706"/>
            <a:ext cx="7918450" cy="788894"/>
          </a:xfrm>
        </p:spPr>
        <p:txBody>
          <a:bodyPr>
            <a:noAutofit/>
          </a:bodyPr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5545" y="1546412"/>
            <a:ext cx="3867912" cy="464950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936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313" y="1545018"/>
            <a:ext cx="3867912" cy="466344"/>
          </a:xfrm>
        </p:spPr>
        <p:txBody>
          <a:bodyPr anchor="b">
            <a:noAutofit/>
          </a:bodyPr>
          <a:lstStyle>
            <a:lvl1pPr marL="0" indent="0" algn="ctr">
              <a:buNone/>
              <a:defRPr sz="26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313" y="2147887"/>
            <a:ext cx="3867912" cy="395128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0FFA04-F496-1947-A87C-C633B57217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566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F0094-C222-F44F-BF6C-1130C3FCE3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208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3ADD50-5CAD-7841-876C-863EE79EE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40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825" y="1720103"/>
            <a:ext cx="3657600" cy="1162050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2650" y="658906"/>
            <a:ext cx="3819338" cy="5467258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000"/>
            </a:lvl1pPr>
            <a:lvl2pPr>
              <a:spcBef>
                <a:spcPts val="600"/>
              </a:spcBef>
              <a:defRPr sz="1800"/>
            </a:lvl2pPr>
            <a:lvl3pPr>
              <a:spcBef>
                <a:spcPts val="600"/>
              </a:spcBef>
              <a:defRPr sz="1800"/>
            </a:lvl3pPr>
            <a:lvl4pPr>
              <a:spcBef>
                <a:spcPts val="600"/>
              </a:spcBef>
              <a:defRPr sz="1800"/>
            </a:lvl4pPr>
            <a:lvl5pPr>
              <a:spcBef>
                <a:spcPts val="600"/>
              </a:spcBef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825" y="2877671"/>
            <a:ext cx="3657600" cy="2339788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65CE79-8764-C24F-B777-895B428F04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87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2775" y="582613"/>
            <a:ext cx="7918450" cy="7889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989013" y="2044700"/>
            <a:ext cx="7165975" cy="40814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75388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05038" y="6275388"/>
            <a:ext cx="56435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  <a:latin typeface="Times New Roman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077200" y="6275388"/>
            <a:ext cx="609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343A274E-73EF-A546-A519-BA56618042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19" r:id="rId1"/>
    <p:sldLayoutId id="2147484308" r:id="rId2"/>
    <p:sldLayoutId id="2147484320" r:id="rId3"/>
    <p:sldLayoutId id="2147484321" r:id="rId4"/>
    <p:sldLayoutId id="2147484309" r:id="rId5"/>
    <p:sldLayoutId id="2147484322" r:id="rId6"/>
    <p:sldLayoutId id="2147484310" r:id="rId7"/>
    <p:sldLayoutId id="2147484311" r:id="rId8"/>
    <p:sldLayoutId id="2147484312" r:id="rId9"/>
    <p:sldLayoutId id="2147484313" r:id="rId10"/>
    <p:sldLayoutId id="2147484314" r:id="rId11"/>
    <p:sldLayoutId id="2147484315" r:id="rId12"/>
    <p:sldLayoutId id="2147484316" r:id="rId13"/>
    <p:sldLayoutId id="2147484317" r:id="rId14"/>
    <p:sldLayoutId id="2147484318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kern="1200">
          <a:solidFill>
            <a:schemeClr val="accent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200">
          <a:solidFill>
            <a:schemeClr val="accent1"/>
          </a:solidFill>
          <a:latin typeface="Century Gothic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sz="2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6858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0350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371600" indent="-336550" algn="l" rtl="0" eaLnBrk="0" fontAlgn="base" hangingPunct="0">
        <a:spcBef>
          <a:spcPct val="20000"/>
        </a:spcBef>
        <a:spcAft>
          <a:spcPct val="0"/>
        </a:spcAft>
        <a:buClr>
          <a:srgbClr val="949FBF"/>
        </a:buClr>
        <a:buSzPct val="90000"/>
        <a:buFont typeface="Wingdings 2" charset="0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1720850" indent="-3492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90000"/>
        <a:buFont typeface="Wingdings 2" charset="0"/>
        <a:buChar char="Ü"/>
        <a:defRPr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8.tiff"/><Relationship Id="rId5" Type="http://schemas.openxmlformats.org/officeDocument/2006/relationships/image" Target="../media/image1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3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2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4.jp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glass.astro.ucla.edu" TargetMode="External"/><Relationship Id="rId4" Type="http://schemas.openxmlformats.org/officeDocument/2006/relationships/hyperlink" Target="https://archive.stsci.edu/prepds/glass/" TargetMode="External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2209800" y="5638800"/>
            <a:ext cx="51054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b="1" dirty="0" smtClean="0">
                <a:solidFill>
                  <a:srgbClr val="6600FF"/>
                </a:solidFill>
              </a:rPr>
              <a:t>TOMMASO TREU (UCLA)</a:t>
            </a:r>
          </a:p>
          <a:p>
            <a:pPr algn="ctr" eaLnBrk="1" hangingPunct="1"/>
            <a:r>
              <a:rPr lang="en-US" sz="1800" b="1" dirty="0" smtClean="0">
                <a:solidFill>
                  <a:srgbClr val="6600FF"/>
                </a:solidFill>
              </a:rPr>
              <a:t>CHARLOTTE MASON (UCLA)</a:t>
            </a:r>
            <a:endParaRPr lang="en-US" sz="1800" b="1" dirty="0">
              <a:solidFill>
                <a:srgbClr val="6600FF"/>
              </a:solidFill>
            </a:endParaRPr>
          </a:p>
        </p:txBody>
      </p:sp>
      <p:pic>
        <p:nvPicPr>
          <p:cNvPr id="16387" name="Picture 1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76"/>
            <a:ext cx="6248400" cy="1850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304800" y="1981200"/>
            <a:ext cx="8513762" cy="2729753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4800" dirty="0">
                <a:solidFill>
                  <a:srgbClr val="FF0000"/>
                </a:solidFill>
              </a:rPr>
              <a:t>Constraints on cosmic reionization from Lyα studies: current state of affairs and outlook for JWST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12700" y="6243935"/>
            <a:ext cx="8978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Schmidt et al. (2016); six clusters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6096000" y="51054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Schmidt+ 2014</a:t>
            </a:r>
          </a:p>
        </p:txBody>
      </p:sp>
      <p:pic>
        <p:nvPicPr>
          <p:cNvPr id="2" name="Picture 1" descr="ELstack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5666"/>
            <a:ext cx="9144000" cy="25383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04800" y="914400"/>
            <a:ext cx="838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First measurement of spatial extension of (stacked) </a:t>
            </a:r>
            <a:r>
              <a:rPr lang="en-US" sz="3600" b="1" dirty="0" err="1" smtClean="0">
                <a:solidFill>
                  <a:srgbClr val="FF0000"/>
                </a:solidFill>
              </a:rPr>
              <a:t>lya</a:t>
            </a:r>
            <a:r>
              <a:rPr lang="en-US" sz="3600" b="1" dirty="0" smtClean="0">
                <a:solidFill>
                  <a:srgbClr val="FF0000"/>
                </a:solidFill>
              </a:rPr>
              <a:t> at z&gt;7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818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12700" y="6243935"/>
            <a:ext cx="89789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rgbClr val="000000"/>
                </a:solidFill>
              </a:rPr>
              <a:t>Schmidt et al. (2016); six clusters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6096000" y="51054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Schmidt+ 2014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9144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S</a:t>
            </a:r>
            <a:r>
              <a:rPr lang="en-US" sz="3600" b="1" dirty="0" smtClean="0">
                <a:solidFill>
                  <a:srgbClr val="FF0000"/>
                </a:solidFill>
              </a:rPr>
              <a:t>patial extension of (stacked) </a:t>
            </a:r>
            <a:r>
              <a:rPr lang="en-US" sz="3600" b="1" dirty="0" err="1" smtClean="0">
                <a:solidFill>
                  <a:srgbClr val="FF0000"/>
                </a:solidFill>
              </a:rPr>
              <a:t>lya</a:t>
            </a:r>
            <a:r>
              <a:rPr lang="en-US" sz="3600" b="1" dirty="0" smtClean="0">
                <a:solidFill>
                  <a:srgbClr val="FF0000"/>
                </a:solidFill>
              </a:rPr>
              <a:t> at z&gt;7 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9800" y="2286000"/>
            <a:ext cx="4394200" cy="3390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00" y="2209800"/>
            <a:ext cx="5080000" cy="36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8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2209800"/>
            <a:ext cx="8513763" cy="2730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dirty="0" smtClean="0">
                <a:solidFill>
                  <a:srgbClr val="FF33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Ground Based Follow-up</a:t>
            </a:r>
            <a:endParaRPr lang="en-US" sz="5400" dirty="0">
              <a:solidFill>
                <a:srgbClr val="FF33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59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6096000" y="51054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Schmidt+ 2014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6858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 faint multiply-imaged </a:t>
            </a:r>
            <a:r>
              <a:rPr lang="en-US" sz="3600" b="1" dirty="0" err="1" smtClean="0">
                <a:solidFill>
                  <a:srgbClr val="FF0000"/>
                </a:solidFill>
              </a:rPr>
              <a:t>lya</a:t>
            </a:r>
            <a:r>
              <a:rPr lang="en-US" sz="3600" b="1" dirty="0" smtClean="0">
                <a:solidFill>
                  <a:srgbClr val="FF0000"/>
                </a:solidFill>
              </a:rPr>
              <a:t> emitter at z~7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pic>
        <p:nvPicPr>
          <p:cNvPr id="2" name="Picture 1" descr="MACS2129_Keck.jpg_800_598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6858000" cy="5126355"/>
          </a:xfrm>
          <a:prstGeom prst="rect">
            <a:avLst/>
          </a:prstGeom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4724400" y="1600200"/>
            <a:ext cx="36576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Huang et al. 2016b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690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6096000" y="51054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Schmidt+ 2014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762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 faint multiply-imaged </a:t>
            </a:r>
            <a:r>
              <a:rPr lang="en-US" sz="3600" b="1" dirty="0" err="1" smtClean="0">
                <a:solidFill>
                  <a:srgbClr val="FF0000"/>
                </a:solidFill>
              </a:rPr>
              <a:t>lya</a:t>
            </a:r>
            <a:r>
              <a:rPr lang="en-US" sz="3600" b="1" dirty="0" smtClean="0">
                <a:solidFill>
                  <a:srgbClr val="FF0000"/>
                </a:solidFill>
              </a:rPr>
              <a:t> emitter at z~7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4724400" y="1600200"/>
            <a:ext cx="36576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Huang et al. (2016)</a:t>
            </a:r>
            <a:endParaRPr lang="en-US" dirty="0"/>
          </a:p>
        </p:txBody>
      </p:sp>
      <p:pic>
        <p:nvPicPr>
          <p:cNvPr id="3" name="Picture 2" descr="MACS2129_multiimgsource_glassspectr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371600"/>
            <a:ext cx="7467600" cy="52769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" y="6172200"/>
            <a:ext cx="2526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Huang et al. 2016b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76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6096000" y="51054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Schmidt+ 2014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762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 faint multiply-imaged </a:t>
            </a:r>
            <a:r>
              <a:rPr lang="en-US" sz="3600" b="1" dirty="0" err="1" smtClean="0">
                <a:solidFill>
                  <a:srgbClr val="FF0000"/>
                </a:solidFill>
              </a:rPr>
              <a:t>lya</a:t>
            </a:r>
            <a:r>
              <a:rPr lang="en-US" sz="3600" b="1" dirty="0" smtClean="0">
                <a:solidFill>
                  <a:srgbClr val="FF0000"/>
                </a:solidFill>
              </a:rPr>
              <a:t> emitter at z~7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4724400" y="1600200"/>
            <a:ext cx="36576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Huang et al. (2016)</a:t>
            </a:r>
            <a:endParaRPr lang="en-US" dirty="0"/>
          </a:p>
        </p:txBody>
      </p:sp>
      <p:pic>
        <p:nvPicPr>
          <p:cNvPr id="2" name="Picture 1" descr="deimos_spec_all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4267200" cy="5486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24400" y="1905000"/>
            <a:ext cx="4038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Magnification=3-11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UV</a:t>
            </a:r>
            <a:r>
              <a:rPr lang="en-US" dirty="0" smtClean="0">
                <a:solidFill>
                  <a:schemeClr val="bg1"/>
                </a:solidFill>
              </a:rPr>
              <a:t>=-18.6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M*~10</a:t>
            </a:r>
            <a:r>
              <a:rPr lang="en-US" baseline="30000" dirty="0" smtClean="0">
                <a:solidFill>
                  <a:schemeClr val="bg1"/>
                </a:solidFill>
              </a:rPr>
              <a:t>7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Msun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5400" y="5257800"/>
            <a:ext cx="25266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Huang et al. 2016b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1163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6096000" y="51054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Schmidt+ 2014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04800" y="7620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A </a:t>
            </a:r>
            <a:r>
              <a:rPr lang="en-US" sz="3600" b="1" dirty="0" smtClean="0">
                <a:solidFill>
                  <a:srgbClr val="FF0000"/>
                </a:solidFill>
              </a:rPr>
              <a:t>ultra-faint </a:t>
            </a:r>
            <a:r>
              <a:rPr lang="en-US" sz="3600" b="1" dirty="0" err="1" smtClean="0">
                <a:solidFill>
                  <a:srgbClr val="FF0000"/>
                </a:solidFill>
              </a:rPr>
              <a:t>lya</a:t>
            </a:r>
            <a:r>
              <a:rPr lang="en-US" sz="3600" b="1" dirty="0" smtClean="0">
                <a:solidFill>
                  <a:srgbClr val="FF0000"/>
                </a:solidFill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</a:rPr>
              <a:t>emitter at </a:t>
            </a:r>
            <a:r>
              <a:rPr lang="en-US" sz="3600" b="1" dirty="0" smtClean="0">
                <a:solidFill>
                  <a:srgbClr val="FF0000"/>
                </a:solidFill>
              </a:rPr>
              <a:t>z</a:t>
            </a:r>
            <a:r>
              <a:rPr lang="en-US" sz="3600" b="1" dirty="0" smtClean="0">
                <a:solidFill>
                  <a:srgbClr val="FF0000"/>
                </a:solidFill>
              </a:rPr>
              <a:t>=7.64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4724400" y="1600200"/>
            <a:ext cx="3657600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/>
              <a:t>Huang et al. (2016)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38800" y="2598468"/>
            <a:ext cx="4038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Magnification=3-11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baseline="-25000" dirty="0" smtClean="0">
                <a:solidFill>
                  <a:schemeClr val="bg1"/>
                </a:solidFill>
              </a:rPr>
              <a:t>UV</a:t>
            </a:r>
            <a:r>
              <a:rPr lang="en-US" dirty="0" smtClean="0">
                <a:solidFill>
                  <a:schemeClr val="bg1"/>
                </a:solidFill>
              </a:rPr>
              <a:t>=-</a:t>
            </a:r>
            <a:r>
              <a:rPr lang="en-US" dirty="0" smtClean="0">
                <a:solidFill>
                  <a:schemeClr val="bg1"/>
                </a:solidFill>
              </a:rPr>
              <a:t>19.6</a:t>
            </a:r>
            <a:endParaRPr lang="en-US" dirty="0" smtClean="0">
              <a:solidFill>
                <a:schemeClr val="bg1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M</a:t>
            </a:r>
            <a:r>
              <a:rPr lang="en-US" dirty="0" smtClean="0">
                <a:solidFill>
                  <a:schemeClr val="bg1"/>
                </a:solidFill>
              </a:rPr>
              <a:t>*~3x10</a:t>
            </a:r>
            <a:r>
              <a:rPr lang="en-US" baseline="30000" dirty="0">
                <a:solidFill>
                  <a:schemeClr val="bg1"/>
                </a:solidFill>
              </a:rPr>
              <a:t>8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Msun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0" y="2069181"/>
            <a:ext cx="22172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Hoag et al. 2017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1295400"/>
            <a:ext cx="4544008" cy="3069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4312223"/>
            <a:ext cx="5867400" cy="244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73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Ongoing Follow</a:t>
            </a:r>
            <a:r>
              <a:rPr lang="en-US" sz="5400" b="1" dirty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-up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6200" y="1371600"/>
            <a:ext cx="9067800" cy="415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Keck/MOSFIRE+DEIMOS (PI: </a:t>
            </a:r>
            <a:r>
              <a:rPr lang="en-US" dirty="0" err="1" smtClean="0">
                <a:solidFill>
                  <a:srgbClr val="000000"/>
                </a:solidFill>
              </a:rPr>
              <a:t>Bradac</a:t>
            </a:r>
            <a:r>
              <a:rPr lang="en-US" dirty="0" smtClean="0">
                <a:solidFill>
                  <a:srgbClr val="000000"/>
                </a:solidFill>
              </a:rPr>
              <a:t> &amp; </a:t>
            </a:r>
            <a:r>
              <a:rPr lang="en-US" dirty="0" err="1" smtClean="0">
                <a:solidFill>
                  <a:srgbClr val="000000"/>
                </a:solidFill>
              </a:rPr>
              <a:t>Trenti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9</a:t>
            </a:r>
            <a:r>
              <a:rPr lang="en-US" dirty="0" smtClean="0">
                <a:solidFill>
                  <a:srgbClr val="000000"/>
                </a:solidFill>
              </a:rPr>
              <a:t> clusters visible from Keck, up to 8-10 </a:t>
            </a:r>
            <a:r>
              <a:rPr lang="en-US" dirty="0" err="1" smtClean="0">
                <a:solidFill>
                  <a:srgbClr val="000000"/>
                </a:solidFill>
              </a:rPr>
              <a:t>hrs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integration</a:t>
            </a:r>
            <a:r>
              <a:rPr lang="en-US" dirty="0" smtClean="0">
                <a:solidFill>
                  <a:srgbClr val="000000"/>
                </a:solidFill>
              </a:rPr>
              <a:t> per target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Several detections at z&lt;8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VLT/KMOS (PI: Fontana)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6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Clusters visible from VLT, up to 15 </a:t>
            </a:r>
            <a:r>
              <a:rPr lang="en-US" dirty="0" err="1" smtClean="0">
                <a:solidFill>
                  <a:srgbClr val="000000"/>
                </a:solidFill>
              </a:rPr>
              <a:t>hrs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b="1" dirty="0" smtClean="0">
                <a:solidFill>
                  <a:srgbClr val="000000"/>
                </a:solidFill>
              </a:rPr>
              <a:t>integration</a:t>
            </a:r>
            <a:r>
              <a:rPr lang="en-US" dirty="0" smtClean="0">
                <a:solidFill>
                  <a:srgbClr val="000000"/>
                </a:solidFill>
              </a:rPr>
              <a:t> per target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Observations completed, analysis </a:t>
            </a:r>
            <a:r>
              <a:rPr lang="en-US" dirty="0" smtClean="0">
                <a:solidFill>
                  <a:srgbClr val="000000"/>
                </a:solidFill>
              </a:rPr>
              <a:t>in progress (Mason et al</a:t>
            </a:r>
            <a:r>
              <a:rPr lang="en-US" dirty="0" smtClean="0">
                <a:solidFill>
                  <a:srgbClr val="000000"/>
                </a:solidFill>
              </a:rPr>
              <a:t>.)</a:t>
            </a:r>
            <a:endParaRPr lang="en-US" dirty="0" smtClean="0">
              <a:solidFill>
                <a:srgbClr val="000000"/>
              </a:solidFill>
            </a:endParaRP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JWST-ERS (PI: </a:t>
            </a:r>
            <a:r>
              <a:rPr lang="en-US" dirty="0" err="1" smtClean="0">
                <a:solidFill>
                  <a:srgbClr val="000000"/>
                </a:solidFill>
              </a:rPr>
              <a:t>Treu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After launch..</a:t>
            </a:r>
            <a:endParaRPr lang="en-US" dirty="0" smtClean="0">
              <a:solidFill>
                <a:srgbClr val="000000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lvl="1" eaLnBrk="1" hangingPunct="1">
              <a:buFont typeface="Arial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  <a:p>
            <a:pPr eaLnBrk="1" hangingPunct="1">
              <a:buFont typeface="Arial" charset="0"/>
              <a:buChar char="•"/>
            </a:pPr>
            <a:endParaRPr lang="en-US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135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2209800"/>
            <a:ext cx="8513763" cy="2730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 dirty="0" smtClean="0">
                <a:solidFill>
                  <a:srgbClr val="FF33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Inferences about Reionization</a:t>
            </a:r>
            <a:endParaRPr lang="en-US" sz="5400" dirty="0">
              <a:solidFill>
                <a:srgbClr val="FF33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099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76200"/>
            <a:ext cx="7772400" cy="147002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Toy models. </a:t>
            </a: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What’s the </a:t>
            </a: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spatial distribution </a:t>
            </a: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4800" dirty="0" err="1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lya</a:t>
            </a: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optical depth?</a:t>
            </a:r>
            <a:endParaRPr lang="en-US" sz="4800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77000" y="6019800"/>
            <a:ext cx="21398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Tilvi</a:t>
            </a:r>
            <a:r>
              <a:rPr lang="en-US" dirty="0" smtClean="0">
                <a:solidFill>
                  <a:srgbClr val="FF0000"/>
                </a:solidFill>
              </a:rPr>
              <a:t> et al. 2014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" y="2743200"/>
            <a:ext cx="75663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Bayesian inference from observations </a:t>
            </a:r>
          </a:p>
          <a:p>
            <a:pPr algn="ctr"/>
            <a:r>
              <a:rPr lang="en-US" sz="3600" b="1" dirty="0" smtClean="0">
                <a:solidFill>
                  <a:srgbClr val="0000FF"/>
                </a:solidFill>
              </a:rPr>
              <a:t>(Treu et al. 2012, 2013)</a:t>
            </a:r>
            <a:endParaRPr lang="en-US" sz="3600" b="1" dirty="0">
              <a:solidFill>
                <a:srgbClr val="0000FF"/>
              </a:solidFill>
            </a:endParaRPr>
          </a:p>
        </p:txBody>
      </p:sp>
      <p:pic>
        <p:nvPicPr>
          <p:cNvPr id="5" name="Picture 4" descr="tilvi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4038600"/>
            <a:ext cx="6354861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87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Outline</a:t>
            </a:r>
            <a:endParaRPr lang="en-US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4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8229600" cy="4876800"/>
          </a:xfrm>
        </p:spPr>
        <p:txBody>
          <a:bodyPr>
            <a:normAutofit/>
          </a:bodyPr>
          <a:lstStyle/>
          <a:p>
            <a:pPr marL="609600" indent="-609600"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Introduction. </a:t>
            </a:r>
          </a:p>
          <a:p>
            <a:pPr marL="952500" lvl="1" indent="-609600" eaLnBrk="1" hangingPunct="1">
              <a:buFont typeface="Arial" charset="0"/>
              <a:buChar char="•"/>
              <a:defRPr/>
            </a:pPr>
            <a:r>
              <a:rPr lang="en-US" b="1" dirty="0" err="1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Reionization</a:t>
            </a:r>
            <a:endParaRPr lang="en-US" b="1" dirty="0" smtClean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 marL="952500" lvl="1" indent="-609600"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The power of gravitational telescopes</a:t>
            </a:r>
          </a:p>
          <a:p>
            <a:pPr marL="609600" indent="-609600" eaLnBrk="1" hangingPunct="1">
              <a:buClr>
                <a:srgbClr val="949FBF"/>
              </a:buClr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The </a:t>
            </a:r>
            <a:r>
              <a:rPr lang="en-US" b="1" dirty="0" err="1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Grism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Lens Amplified survey from Space (GLASS)</a:t>
            </a:r>
          </a:p>
          <a:p>
            <a:pPr marL="952500" lvl="1" indent="-609600"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Status Update</a:t>
            </a:r>
          </a:p>
          <a:p>
            <a:pPr marL="952500" lvl="1" indent="-609600" eaLnBrk="1" hangingPunct="1">
              <a:buFont typeface="Arial" charset="0"/>
              <a:buChar char="•"/>
              <a:defRPr/>
            </a:pPr>
            <a:r>
              <a:rPr lang="en-US" b="1" dirty="0" err="1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Lya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at the epoch of 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reionization</a:t>
            </a:r>
          </a:p>
          <a:p>
            <a:pPr marL="609600" indent="-609600"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Inferences about </a:t>
            </a:r>
            <a:r>
              <a:rPr lang="en-US" b="1" dirty="0" err="1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reioinization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from </a:t>
            </a:r>
            <a:r>
              <a:rPr lang="en-US" b="1" dirty="0" err="1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Lya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emitters</a:t>
            </a:r>
          </a:p>
          <a:p>
            <a:pPr marL="609600" indent="-609600" eaLnBrk="1" hangingPunct="1">
              <a:buFont typeface="Arial" charset="0"/>
              <a:buChar char="•"/>
              <a:defRPr/>
            </a:pP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The GLASS-JWST-ERS program</a:t>
            </a:r>
            <a:endParaRPr lang="en-US" b="1" dirty="0" smtClean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495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76200"/>
            <a:ext cx="7772400" cy="147002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Patchy!</a:t>
            </a:r>
            <a:endParaRPr lang="en-US" sz="4800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096000"/>
            <a:ext cx="82575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Pentericci</a:t>
            </a:r>
            <a:r>
              <a:rPr lang="en-US" dirty="0" smtClean="0">
                <a:solidFill>
                  <a:srgbClr val="FF0000"/>
                </a:solidFill>
              </a:rPr>
              <a:t> et al. 2014 (models by TT); See also </a:t>
            </a:r>
            <a:r>
              <a:rPr lang="en-US" dirty="0" err="1" smtClean="0">
                <a:solidFill>
                  <a:srgbClr val="FF0000"/>
                </a:solidFill>
              </a:rPr>
              <a:t>Tilvi</a:t>
            </a:r>
            <a:r>
              <a:rPr lang="en-US" dirty="0" smtClean="0">
                <a:solidFill>
                  <a:srgbClr val="FF0000"/>
                </a:solidFill>
              </a:rPr>
              <a:t> et al. 2014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4634386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5800" y="1219200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736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 multi-scale approach</a:t>
            </a:r>
            <a:endParaRPr lang="en-US" sz="54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78" y="1219200"/>
            <a:ext cx="8478044" cy="502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6400800"/>
            <a:ext cx="1827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Mesinger+15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48600" y="411480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28609" y="1900535"/>
            <a:ext cx="886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CGM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9600" y="5638800"/>
            <a:ext cx="7328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ISM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6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Forward model</a:t>
            </a:r>
            <a:endParaRPr lang="en-US" sz="54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396335"/>
            <a:ext cx="2217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Mason, TT,+18a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" y="1219200"/>
            <a:ext cx="9144000" cy="4784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700" y="5341603"/>
            <a:ext cx="8763000" cy="85859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306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Effective </a:t>
            </a:r>
            <a:r>
              <a:rPr lang="en-US" sz="5400" b="1" dirty="0" err="1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Dv</a:t>
            </a:r>
            <a:r>
              <a:rPr lang="en-US" sz="5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model</a:t>
            </a:r>
            <a:endParaRPr lang="en-US" sz="54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400800"/>
            <a:ext cx="2163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Mason, TT+18a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64007"/>
            <a:ext cx="9144000" cy="433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55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Bayesian Inference</a:t>
            </a:r>
            <a:endParaRPr lang="en-US" sz="54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400800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Mason,TT+18a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05400" y="2971800"/>
            <a:ext cx="3352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Much tighter constraints than those based on fractions, because we are using the </a:t>
            </a:r>
            <a:r>
              <a:rPr lang="en-US" smtClean="0">
                <a:solidFill>
                  <a:srgbClr val="FF0000"/>
                </a:solidFill>
              </a:rPr>
              <a:t>full information content!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9" y="1417638"/>
            <a:ext cx="4572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42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39" y="1565912"/>
            <a:ext cx="4572000" cy="4572000"/>
          </a:xfrm>
          <a:prstGeom prst="rect">
            <a:avLst/>
          </a:prstGeom>
        </p:spPr>
      </p:pic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In context</a:t>
            </a:r>
            <a:endParaRPr lang="en-US" sz="54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400800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Mason,TT+18a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98670" y="1981200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detectable galaxies (MUV &lt; -17) + </a:t>
            </a:r>
            <a:r>
              <a:rPr lang="en-US" dirty="0">
                <a:solidFill>
                  <a:srgbClr val="6600FF"/>
                </a:solidFill>
              </a:rPr>
              <a:t>ultra-faint galaxies (MUV &lt; -12)</a:t>
            </a:r>
          </a:p>
        </p:txBody>
      </p:sp>
      <p:sp>
        <p:nvSpPr>
          <p:cNvPr id="7" name="Rectangle 6"/>
          <p:cNvSpPr/>
          <p:nvPr/>
        </p:nvSpPr>
        <p:spPr>
          <a:xfrm>
            <a:off x="5275660" y="3020915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f</a:t>
            </a:r>
            <a:r>
              <a:rPr lang="en-US" baseline="-25000" dirty="0" err="1">
                <a:solidFill>
                  <a:schemeClr val="bg1"/>
                </a:solidFill>
              </a:rPr>
              <a:t>esc</a:t>
            </a:r>
            <a:r>
              <a:rPr lang="en-US" dirty="0">
                <a:solidFill>
                  <a:schemeClr val="bg1"/>
                </a:solidFill>
              </a:rPr>
              <a:t> = 0.1 - 0.3C = 1 </a:t>
            </a:r>
            <a:r>
              <a:rPr lang="mr-IN" dirty="0" smtClean="0">
                <a:solidFill>
                  <a:schemeClr val="bg1"/>
                </a:solidFill>
              </a:rPr>
              <a:t>–</a:t>
            </a:r>
            <a:r>
              <a:rPr lang="en-US" dirty="0" smtClean="0">
                <a:solidFill>
                  <a:schemeClr val="bg1"/>
                </a:solidFill>
              </a:rPr>
              <a:t> 6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log </a:t>
            </a:r>
            <a:r>
              <a:rPr lang="en-US" dirty="0" err="1">
                <a:solidFill>
                  <a:schemeClr val="bg1"/>
                </a:solidFill>
              </a:rPr>
              <a:t>ξ</a:t>
            </a:r>
            <a:r>
              <a:rPr lang="en-US" baseline="-25000" dirty="0" err="1">
                <a:solidFill>
                  <a:schemeClr val="bg1"/>
                </a:solidFill>
              </a:rPr>
              <a:t>ion</a:t>
            </a:r>
            <a:r>
              <a:rPr lang="en-US" dirty="0">
                <a:solidFill>
                  <a:schemeClr val="bg1"/>
                </a:solidFill>
              </a:rPr>
              <a:t> ~ 25.2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b="40291"/>
          <a:stretch/>
        </p:blipFill>
        <p:spPr>
          <a:xfrm>
            <a:off x="5593074" y="4060630"/>
            <a:ext cx="2833370" cy="1806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What about z&gt;7.5 detections?</a:t>
            </a:r>
            <a:endParaRPr lang="en-US" sz="44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400800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Mason,TT+18b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1003838"/>
            <a:ext cx="8686800" cy="575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54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 physical explanation</a:t>
            </a:r>
            <a:endParaRPr lang="en-US" sz="44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400800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Mason,TT+18b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9398"/>
            <a:ext cx="9144000" cy="629485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981200" y="4038600"/>
            <a:ext cx="6248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venir" charset="0"/>
              </a:rPr>
              <a:t>UV </a:t>
            </a:r>
            <a:r>
              <a:rPr lang="en-US" b="1">
                <a:solidFill>
                  <a:schemeClr val="bg1"/>
                </a:solidFill>
                <a:latin typeface="Avenir" charset="0"/>
              </a:rPr>
              <a:t>bright </a:t>
            </a:r>
            <a:r>
              <a:rPr lang="en-US" b="1" smtClean="0">
                <a:solidFill>
                  <a:schemeClr val="bg1"/>
                </a:solidFill>
                <a:latin typeface="Avenir" charset="0"/>
              </a:rPr>
              <a:t>galaxies live </a:t>
            </a:r>
            <a:r>
              <a:rPr lang="en-US" b="1" dirty="0">
                <a:solidFill>
                  <a:schemeClr val="bg1"/>
                </a:solidFill>
                <a:latin typeface="Avenir" charset="0"/>
              </a:rPr>
              <a:t>in </a:t>
            </a:r>
            <a:r>
              <a:rPr lang="en-US" b="1" dirty="0" err="1">
                <a:solidFill>
                  <a:schemeClr val="bg1"/>
                </a:solidFill>
                <a:latin typeface="Avenir" charset="0"/>
              </a:rPr>
              <a:t>overdensities</a:t>
            </a:r>
            <a:r>
              <a:rPr lang="en-US" b="1" dirty="0">
                <a:solidFill>
                  <a:schemeClr val="bg1"/>
                </a:solidFill>
                <a:latin typeface="Avenir" charset="0"/>
              </a:rPr>
              <a:t>, always further from neutral </a:t>
            </a:r>
            <a:r>
              <a:rPr lang="en-US" b="1" dirty="0" smtClean="0">
                <a:solidFill>
                  <a:schemeClr val="bg1"/>
                </a:solidFill>
                <a:latin typeface="Avenir" charset="0"/>
              </a:rPr>
              <a:t>patches, and have higher intrinsic </a:t>
            </a:r>
            <a:r>
              <a:rPr lang="en-US" b="1" dirty="0" err="1" smtClean="0">
                <a:solidFill>
                  <a:schemeClr val="bg1"/>
                </a:solidFill>
                <a:latin typeface="Avenir" charset="0"/>
              </a:rPr>
              <a:t>Dv</a:t>
            </a:r>
            <a:endParaRPr lang="en-US" b="1" dirty="0">
              <a:solidFill>
                <a:schemeClr val="bg1"/>
              </a:solidFill>
              <a:effectLst/>
              <a:latin typeface="Aveni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746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But also selection effects</a:t>
            </a:r>
            <a:endParaRPr lang="en-US" sz="44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6400800"/>
            <a:ext cx="21098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Mason,TT+18b</a:t>
            </a:r>
            <a:endParaRPr lang="en-US" dirty="0">
              <a:solidFill>
                <a:srgbClr val="0033CC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143000"/>
            <a:ext cx="6231359" cy="5119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57600" y="6262200"/>
            <a:ext cx="3995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Intrinsic EW must be high too!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287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584" y="857251"/>
            <a:ext cx="9041141" cy="5113667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Shape 85"/>
          <p:cNvSpPr txBox="1">
            <a:spLocks noGrp="1"/>
          </p:cNvSpPr>
          <p:nvPr>
            <p:ph type="ctrTitle"/>
          </p:nvPr>
        </p:nvSpPr>
        <p:spPr>
          <a:xfrm>
            <a:off x="1143000" y="889556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b" anchorCtr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</a:pPr>
            <a:r>
              <a:rPr lang="en-US" sz="36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Through the looking GLASS:</a:t>
            </a:r>
            <a:r>
              <a:rPr lang="en-US" sz="3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br>
              <a:rPr lang="en-US" sz="30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</a:br>
            <a:r>
              <a:rPr lang="en-US" sz="27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a JWST exploration of galaxy</a:t>
            </a:r>
            <a:r>
              <a:rPr lang="en-US" sz="2700" b="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 </a:t>
            </a:r>
            <a:r>
              <a:rPr lang="en-US" sz="2700" dirty="0">
                <a:solidFill>
                  <a:schemeClr val="tx1"/>
                </a:solidFill>
                <a:ea typeface="Calibri"/>
                <a:cs typeface="Calibri"/>
                <a:sym typeface="Calibri"/>
              </a:rPr>
              <a:t>formation and evolution from cosmic dawn to present day</a:t>
            </a:r>
            <a:r>
              <a:rPr lang="en-US" sz="2700" b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/>
            </a:r>
            <a:br>
              <a:rPr lang="en-US" sz="2700" b="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2700" b="0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304800"/>
            <a:ext cx="7772400" cy="93662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Cosmic </a:t>
            </a:r>
            <a:r>
              <a:rPr lang="en-US" sz="4800" dirty="0" err="1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reionization</a:t>
            </a:r>
            <a:endParaRPr lang="en-US" sz="4800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2" name="Picture 2" descr="reioniz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88841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95400" y="33528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</a:rPr>
              <a:t>Whodunit</a:t>
            </a:r>
            <a:r>
              <a:rPr lang="en-US" sz="3600" dirty="0" smtClean="0">
                <a:solidFill>
                  <a:srgbClr val="FF0000"/>
                </a:solidFill>
              </a:rPr>
              <a:t>?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" name="Picture 2" descr="butler-service-butler-for-you1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630"/>
          <a:stretch/>
        </p:blipFill>
        <p:spPr>
          <a:xfrm>
            <a:off x="685800" y="4038600"/>
            <a:ext cx="3429000" cy="2585749"/>
          </a:xfrm>
          <a:prstGeom prst="rect">
            <a:avLst/>
          </a:prstGeom>
        </p:spPr>
      </p:pic>
      <p:pic>
        <p:nvPicPr>
          <p:cNvPr id="4" name="Picture 3" descr="oldlady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5" r="9184"/>
          <a:stretch/>
        </p:blipFill>
        <p:spPr>
          <a:xfrm>
            <a:off x="5334000" y="4038600"/>
            <a:ext cx="3048000" cy="26125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2000" y="4114800"/>
            <a:ext cx="11930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galaxies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410200" y="4114800"/>
            <a:ext cx="110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quasars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title"/>
          </p:nvPr>
        </p:nvSpPr>
        <p:spPr>
          <a:xfrm>
            <a:off x="629841" y="1200150"/>
            <a:ext cx="2949178" cy="8763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b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</a:pPr>
            <a:r>
              <a:rPr lang="en-US" sz="2400" b="1" dirty="0">
                <a:solidFill>
                  <a:srgbClr val="FF0000"/>
                </a:solidFill>
                <a:ea typeface="Times New Roman" charset="0"/>
                <a:cs typeface="Times New Roman" charset="0"/>
                <a:sym typeface="Calibri"/>
              </a:rPr>
              <a:t>Primary Target and Observing Modes </a:t>
            </a:r>
            <a:endParaRPr sz="2400" b="1" dirty="0">
              <a:solidFill>
                <a:srgbClr val="FF0000"/>
              </a:solidFill>
              <a:ea typeface="Times New Roman" charset="0"/>
              <a:cs typeface="Times New Roman" charset="0"/>
              <a:sym typeface="Calibri"/>
            </a:endParaRPr>
          </a:p>
        </p:txBody>
      </p:sp>
      <p:pic>
        <p:nvPicPr>
          <p:cNvPr id="100" name="Shape 10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35783" y="870234"/>
            <a:ext cx="4600868" cy="513051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>
            <a:spLocks noGrp="1"/>
          </p:cNvSpPr>
          <p:nvPr>
            <p:ph type="body" idx="2"/>
          </p:nvPr>
        </p:nvSpPr>
        <p:spPr>
          <a:xfrm>
            <a:off x="629841" y="2400300"/>
            <a:ext cx="2949178" cy="285869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214313" indent="-21431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NIRISS Wide Field </a:t>
            </a: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Slitless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 Spectroscopy 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R~150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 (F115, F150W, F200W): 35ks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Parallel NIRCAM imaging (F090W, F115W, F150W, F277W, F200W, F356W, F444W) 30ks; mAB~29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NIRSPEC MOS R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</a:rPr>
              <a:t>~2700 </a:t>
            </a: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(F100LP, F170LP, F290LP): 52ks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214313" indent="-21431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1600"/>
              <a:buFont typeface="Arial"/>
              <a:buChar char="•"/>
            </a:pPr>
            <a:r>
              <a:rPr lang="en-US" sz="14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Parallel NIRCAM imaging (F090W, F115W, F150W, F277W, F200W, F356W, F444W) 50ks; mAB~29.4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214313" indent="-13811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1600"/>
            </a:pP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</a:pPr>
            <a:r>
              <a:rPr lang="en-US" sz="3300" b="1" dirty="0">
                <a:solidFill>
                  <a:srgbClr val="FF0000"/>
                </a:solidFill>
                <a:ea typeface="Times New Roman" charset="0"/>
                <a:cs typeface="Times New Roman" charset="0"/>
                <a:sym typeface="Calibri"/>
              </a:rPr>
              <a:t>Team</a:t>
            </a:r>
            <a:endParaRPr sz="3300" b="1" dirty="0">
              <a:solidFill>
                <a:srgbClr val="FF0000"/>
              </a:solidFill>
              <a:ea typeface="Times New Roman" charset="0"/>
              <a:cs typeface="Times New Roman" charset="0"/>
              <a:sym typeface="Calibri"/>
            </a:endParaRPr>
          </a:p>
        </p:txBody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171450" indent="-14382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35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L.Abramson</a:t>
            </a: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M.Bradac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G.Brammer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A.Fontana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A.Henry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A.Hoag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K.Huang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C.Mason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T.Morishita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L.Pentericci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X.Wang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sp>
        <p:nvSpPr>
          <p:cNvPr id="93" name="Shape 93"/>
          <p:cNvSpPr txBox="1">
            <a:spLocks noGrp="1"/>
          </p:cNvSpPr>
          <p:nvPr>
            <p:ph type="body" idx="2"/>
          </p:nvPr>
        </p:nvSpPr>
        <p:spPr>
          <a:xfrm>
            <a:off x="3886200" y="222646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171450" indent="-143828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350" dirty="0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M.Bagley</a:t>
            </a:r>
            <a:endParaRPr sz="135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I.Balestra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G.Bartosch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S.Bernard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R.Gavazzi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C.Grillo</a:t>
            </a:r>
            <a:endParaRPr lang="en-US" sz="1400" dirty="0" smtClean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 smtClean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K.Glazebrook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T.Jones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P.Kelly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D.Lange-Vagle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M.Malkan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</a:pPr>
            <a:r>
              <a:rPr lang="en-US" sz="1400" dirty="0" err="1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D.Marchesini</a:t>
            </a:r>
            <a:endParaRPr sz="14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</p:txBody>
      </p:sp>
      <p:sp>
        <p:nvSpPr>
          <p:cNvPr id="94" name="Shape 94"/>
          <p:cNvSpPr txBox="1"/>
          <p:nvPr/>
        </p:nvSpPr>
        <p:spPr>
          <a:xfrm>
            <a:off x="6629400" y="2283825"/>
            <a:ext cx="2393100" cy="383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/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A.Mercurio</a:t>
            </a:r>
            <a:endParaRPr sz="1400" dirty="0">
              <a:solidFill>
                <a:schemeClr val="bg1"/>
              </a:solidFill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B.Poggianti</a:t>
            </a:r>
            <a:endParaRPr sz="1400" dirty="0">
              <a:solidFill>
                <a:schemeClr val="bg1"/>
              </a:solidFill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P.Rosati</a:t>
            </a:r>
            <a:endParaRPr sz="1400" dirty="0">
              <a:solidFill>
                <a:schemeClr val="bg1"/>
              </a:solidFill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C.Scarlata</a:t>
            </a:r>
            <a:endParaRPr sz="1400" dirty="0">
              <a:solidFill>
                <a:schemeClr val="bg1"/>
              </a:solidFill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K.B.Schmidt</a:t>
            </a:r>
            <a:endParaRPr sz="1400" dirty="0">
              <a:solidFill>
                <a:schemeClr val="bg1"/>
              </a:solidFill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H.Shipley</a:t>
            </a:r>
            <a:endParaRPr sz="1400" dirty="0">
              <a:solidFill>
                <a:schemeClr val="bg1"/>
              </a:solidFill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M.Trenti</a:t>
            </a:r>
            <a:endParaRPr sz="1400" dirty="0">
              <a:solidFill>
                <a:schemeClr val="bg1"/>
              </a:solidFill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E.Vanzella</a:t>
            </a:r>
            <a:endParaRPr sz="1400" dirty="0">
              <a:solidFill>
                <a:schemeClr val="bg1"/>
              </a:solidFill>
            </a:endParaRPr>
          </a:p>
          <a:p>
            <a:pPr marL="171450" indent="-143828">
              <a:lnSpc>
                <a:spcPct val="7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</a:pPr>
            <a:r>
              <a:rPr lang="en-US" sz="1400" dirty="0" err="1">
                <a:solidFill>
                  <a:schemeClr val="bg1"/>
                </a:solidFill>
              </a:rPr>
              <a:t>B.Vulcani</a:t>
            </a:r>
            <a:endParaRPr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</a:pPr>
            <a:r>
              <a:rPr lang="en-US" sz="33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Key Science Drivers</a:t>
            </a:r>
            <a:endParaRPr sz="33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 marL="171450" indent="-17145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What sources ionized the universe and when?</a:t>
            </a:r>
            <a:endParaRPr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" indent="-17145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/>
              <a:buChar char="•"/>
            </a:pPr>
            <a:r>
              <a:rPr lang="en-US" sz="21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How do baryons cycle though galaxies?</a:t>
            </a:r>
            <a:endParaRPr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171450" indent="-381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1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indent="-3810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</a:pPr>
            <a:endParaRPr sz="2100" dirty="0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 txBox="1"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ctr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</a:pPr>
            <a:r>
              <a:rPr lang="en-US" sz="3300" b="1" dirty="0">
                <a:solidFill>
                  <a:srgbClr val="FF0000"/>
                </a:solidFill>
                <a:ea typeface="Calibri"/>
                <a:cs typeface="Calibri"/>
                <a:sym typeface="Calibri"/>
              </a:rPr>
              <a:t>Science Enabling Products</a:t>
            </a:r>
            <a:endParaRPr sz="3300" b="1" dirty="0">
              <a:solidFill>
                <a:srgbClr val="FF0000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28650" y="222646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68569" tIns="34275" rIns="68569" bIns="34275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Stage I. Working version of:</a:t>
            </a:r>
            <a:endParaRPr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28650" lvl="1" indent="-28575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Object-based multi-instrument exploration tool</a:t>
            </a:r>
            <a:endParaRPr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28650" lvl="1" indent="-28575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RA/DEC based NIRISS forced-extraction tool</a:t>
            </a:r>
            <a:endParaRPr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28650" lvl="1" indent="-28575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Spectroscopic templates of z&gt;5 sources</a:t>
            </a:r>
            <a:endParaRPr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28650" lvl="1" indent="-28575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Spectral quantities/catalogs</a:t>
            </a:r>
            <a:endParaRPr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28650" lvl="1" indent="-28575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NIRCAM-parallel catalogs of z&gt;7 galaxies</a:t>
            </a:r>
            <a:endParaRPr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bg1"/>
              </a:buClr>
              <a:buSzPts val="28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Stage II: </a:t>
            </a:r>
            <a:endParaRPr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  <a:sym typeface="Arial"/>
            </a:endParaRPr>
          </a:p>
          <a:p>
            <a:pPr marL="628650" lvl="1" indent="-28575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Quantitative comparison of NIRISS and NIRSPEC spectra</a:t>
            </a:r>
            <a:endParaRPr sz="1800" dirty="0">
              <a:solidFill>
                <a:schemeClr val="bg1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marL="628650" lvl="1" indent="-28575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bg1"/>
              </a:buClr>
              <a:buSzPts val="2400"/>
              <a:buFont typeface="Arial" charset="0"/>
              <a:buChar char="•"/>
            </a:pPr>
            <a:r>
              <a:rPr lang="en-US" sz="1800" dirty="0">
                <a:solidFill>
                  <a:schemeClr val="bg1"/>
                </a:solidFill>
                <a:latin typeface="Times New Roman" charset="0"/>
                <a:ea typeface="Times New Roman" charset="0"/>
                <a:cs typeface="Times New Roman" charset="0"/>
                <a:sym typeface="Arial"/>
              </a:rPr>
              <a:t>Updated and improved versions </a:t>
            </a:r>
            <a:r>
              <a:rPr lang="en-US" sz="180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of Stage I products</a:t>
            </a:r>
            <a:endParaRPr sz="18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Summary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76200" y="1371600"/>
            <a:ext cx="90678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Something very interesting is happening at z&gt;8: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The IGM is becoming neutral (see Planck’s optical depth)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And/or </a:t>
            </a:r>
            <a:r>
              <a:rPr lang="en-US" dirty="0" smtClean="0">
                <a:solidFill>
                  <a:srgbClr val="000000"/>
                </a:solidFill>
              </a:rPr>
              <a:t>galaxies are changing rapidly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Lensing magnification allows us to probe the low luminosity regime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Preliminary results from GLASS show several confirmed </a:t>
            </a:r>
            <a:r>
              <a:rPr lang="en-US" dirty="0" err="1" smtClean="0">
                <a:solidFill>
                  <a:srgbClr val="000000"/>
                </a:solidFill>
              </a:rPr>
              <a:t>lya</a:t>
            </a:r>
            <a:r>
              <a:rPr lang="en-US" dirty="0" smtClean="0">
                <a:solidFill>
                  <a:srgbClr val="000000"/>
                </a:solidFill>
              </a:rPr>
              <a:t> </a:t>
            </a:r>
            <a:r>
              <a:rPr lang="en-US" dirty="0" smtClean="0">
                <a:solidFill>
                  <a:srgbClr val="000000"/>
                </a:solidFill>
              </a:rPr>
              <a:t>emitters at z~7 but a dearth of strong emitters at z~8.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This is in contrast with recent results for very bright objects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Follow-up is ongoing to confirm candidates and determine purity and completeness and quantify statistics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Based on our models, the data are consistent with a scenario where the universe is becoming neutral between z~8 and 7. Faint </a:t>
            </a:r>
            <a:r>
              <a:rPr lang="en-US" dirty="0" smtClean="0">
                <a:solidFill>
                  <a:srgbClr val="000000"/>
                </a:solidFill>
              </a:rPr>
              <a:t>galaxies have not had time to carve out transparent bubbles around them by </a:t>
            </a:r>
            <a:r>
              <a:rPr lang="en-US" dirty="0" smtClean="0">
                <a:solidFill>
                  <a:srgbClr val="000000"/>
                </a:solidFill>
              </a:rPr>
              <a:t>z~7.</a:t>
            </a:r>
          </a:p>
          <a:p>
            <a:pPr eaLnBrk="1" hangingPunct="1"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JWST-ERS will provide new insights (e.g. </a:t>
            </a:r>
            <a:r>
              <a:rPr lang="en-US" dirty="0" err="1" smtClean="0">
                <a:solidFill>
                  <a:srgbClr val="000000"/>
                </a:solidFill>
              </a:rPr>
              <a:t>Dv</a:t>
            </a:r>
            <a:r>
              <a:rPr lang="en-US" dirty="0" smtClean="0">
                <a:solidFill>
                  <a:srgbClr val="000000"/>
                </a:solidFill>
              </a:rPr>
              <a:t>, spatial offset, </a:t>
            </a:r>
            <a:r>
              <a:rPr lang="en-US" dirty="0" err="1" smtClean="0">
                <a:solidFill>
                  <a:srgbClr val="000000"/>
                </a:solidFill>
              </a:rPr>
              <a:t>etc</a:t>
            </a:r>
            <a:r>
              <a:rPr lang="en-US" dirty="0" smtClean="0">
                <a:solidFill>
                  <a:srgbClr val="000000"/>
                </a:solidFill>
              </a:rPr>
              <a:t>)</a:t>
            </a:r>
            <a:endParaRPr lang="en-US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60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b="1" dirty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Credits</a:t>
            </a:r>
          </a:p>
        </p:txBody>
      </p:sp>
      <p:sp>
        <p:nvSpPr>
          <p:cNvPr id="55298" name="TextBox 2"/>
          <p:cNvSpPr txBox="1">
            <a:spLocks noChangeArrowheads="1"/>
          </p:cNvSpPr>
          <p:nvPr/>
        </p:nvSpPr>
        <p:spPr bwMode="auto">
          <a:xfrm>
            <a:off x="533400" y="1219200"/>
            <a:ext cx="7924800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2"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K.Schmidt</a:t>
            </a:r>
            <a:r>
              <a:rPr lang="en-US" sz="2000" dirty="0" smtClean="0">
                <a:solidFill>
                  <a:srgbClr val="000000"/>
                </a:solidFill>
              </a:rPr>
              <a:t> (AIP)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L.Abramson</a:t>
            </a:r>
            <a:r>
              <a:rPr lang="en-US" sz="2000" dirty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(UCLA)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i="1" dirty="0" err="1" smtClean="0">
                <a:solidFill>
                  <a:srgbClr val="000000"/>
                </a:solidFill>
              </a:rPr>
              <a:t>S.Bernard</a:t>
            </a:r>
            <a:r>
              <a:rPr lang="en-US" sz="2000" dirty="0" smtClean="0">
                <a:solidFill>
                  <a:srgbClr val="000000"/>
                </a:solidFill>
              </a:rPr>
              <a:t> (Melbourne)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M.Bradac</a:t>
            </a:r>
            <a:r>
              <a:rPr lang="en-US" sz="2000" dirty="0" smtClean="0">
                <a:solidFill>
                  <a:srgbClr val="000000"/>
                </a:solidFill>
              </a:rPr>
              <a:t> (UCD)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G.Brammer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STScI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M.Dijkstra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UoO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A.Dressler</a:t>
            </a:r>
            <a:r>
              <a:rPr lang="en-US" sz="2000" dirty="0" smtClean="0">
                <a:solidFill>
                  <a:srgbClr val="000000"/>
                </a:solidFill>
              </a:rPr>
              <a:t> (OCIW)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A.Fontana</a:t>
            </a:r>
            <a:r>
              <a:rPr lang="en-US" sz="2000" dirty="0" smtClean="0">
                <a:solidFill>
                  <a:srgbClr val="000000"/>
                </a:solidFill>
              </a:rPr>
              <a:t> (Roma)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R.Gavazzi</a:t>
            </a:r>
            <a:r>
              <a:rPr lang="en-US" sz="2000" dirty="0" smtClean="0">
                <a:solidFill>
                  <a:srgbClr val="000000"/>
                </a:solidFill>
              </a:rPr>
              <a:t> (IAP)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L.Guaita</a:t>
            </a:r>
            <a:r>
              <a:rPr lang="en-US" sz="2000" dirty="0" smtClean="0">
                <a:solidFill>
                  <a:srgbClr val="000000"/>
                </a:solidFill>
              </a:rPr>
              <a:t> (Roma)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A.Henry</a:t>
            </a:r>
            <a:r>
              <a:rPr lang="en-US" sz="2000" dirty="0" smtClean="0">
                <a:solidFill>
                  <a:srgbClr val="000000"/>
                </a:solidFill>
              </a:rPr>
              <a:t> (NASA)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i="1" dirty="0" err="1" smtClean="0">
                <a:solidFill>
                  <a:srgbClr val="000000"/>
                </a:solidFill>
              </a:rPr>
              <a:t>A.Hoag</a:t>
            </a:r>
            <a:r>
              <a:rPr lang="en-US" sz="2000" i="1" dirty="0" smtClean="0">
                <a:solidFill>
                  <a:srgbClr val="000000"/>
                </a:solidFill>
              </a:rPr>
              <a:t> (UCD)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>
                <a:solidFill>
                  <a:srgbClr val="000000"/>
                </a:solidFill>
              </a:rPr>
              <a:t>K.Huang</a:t>
            </a:r>
            <a:r>
              <a:rPr lang="en-US" sz="2000" dirty="0">
                <a:solidFill>
                  <a:srgbClr val="000000"/>
                </a:solidFill>
              </a:rPr>
              <a:t> (UCD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  <a:endParaRPr lang="en-US" sz="2000" i="1" dirty="0" smtClean="0">
              <a:solidFill>
                <a:srgbClr val="000000"/>
              </a:solidFill>
            </a:endParaRP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T.Jones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IfA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P.Kelly</a:t>
            </a:r>
            <a:r>
              <a:rPr lang="en-US" sz="2000" dirty="0" smtClean="0">
                <a:solidFill>
                  <a:srgbClr val="000000"/>
                </a:solidFill>
              </a:rPr>
              <a:t> (UCB)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M.Malkan</a:t>
            </a:r>
            <a:r>
              <a:rPr lang="en-US" sz="2000" dirty="0" smtClean="0">
                <a:solidFill>
                  <a:srgbClr val="000000"/>
                </a:solidFill>
              </a:rPr>
              <a:t> (UCLA)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i="1" dirty="0" err="1" smtClean="0">
                <a:solidFill>
                  <a:srgbClr val="000000"/>
                </a:solidFill>
              </a:rPr>
              <a:t>T.Morishita</a:t>
            </a:r>
            <a:r>
              <a:rPr lang="en-US" sz="2000" i="1" dirty="0" smtClean="0">
                <a:solidFill>
                  <a:srgbClr val="000000"/>
                </a:solidFill>
              </a:rPr>
              <a:t> (UCLA)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i="1" dirty="0" err="1" smtClean="0">
                <a:solidFill>
                  <a:srgbClr val="000000"/>
                </a:solidFill>
              </a:rPr>
              <a:t>C.Mason</a:t>
            </a:r>
            <a:r>
              <a:rPr lang="en-US" sz="2000" i="1" dirty="0" smtClean="0">
                <a:solidFill>
                  <a:srgbClr val="000000"/>
                </a:solidFill>
              </a:rPr>
              <a:t> (UCLA)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L.Pentericci</a:t>
            </a:r>
            <a:r>
              <a:rPr lang="en-US" sz="2000" dirty="0" smtClean="0">
                <a:solidFill>
                  <a:srgbClr val="000000"/>
                </a:solidFill>
              </a:rPr>
              <a:t> (Roma)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B.Poggianti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Padova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M.Stiavelli</a:t>
            </a:r>
            <a:r>
              <a:rPr lang="en-US" sz="2000" dirty="0" smtClean="0">
                <a:solidFill>
                  <a:srgbClr val="000000"/>
                </a:solidFill>
              </a:rPr>
              <a:t> (</a:t>
            </a:r>
            <a:r>
              <a:rPr lang="en-US" sz="2000" dirty="0" err="1" smtClean="0">
                <a:solidFill>
                  <a:srgbClr val="000000"/>
                </a:solidFill>
              </a:rPr>
              <a:t>STScI</a:t>
            </a:r>
            <a:r>
              <a:rPr lang="en-US" sz="2000" dirty="0" smtClean="0">
                <a:solidFill>
                  <a:srgbClr val="000000"/>
                </a:solidFill>
              </a:rPr>
              <a:t>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M.Trenti</a:t>
            </a:r>
            <a:r>
              <a:rPr lang="en-US" sz="2000" dirty="0" smtClean="0">
                <a:solidFill>
                  <a:srgbClr val="000000"/>
                </a:solidFill>
              </a:rPr>
              <a:t> (Melbourne)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A.vdLinden</a:t>
            </a:r>
            <a:r>
              <a:rPr lang="en-US" sz="2000" dirty="0" smtClean="0">
                <a:solidFill>
                  <a:srgbClr val="000000"/>
                </a:solidFill>
              </a:rPr>
              <a:t> (Stanford/Dark)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dirty="0" err="1" smtClean="0">
                <a:solidFill>
                  <a:srgbClr val="000000"/>
                </a:solidFill>
              </a:rPr>
              <a:t>B.Vulcani</a:t>
            </a:r>
            <a:r>
              <a:rPr lang="en-US" sz="2000" dirty="0" smtClean="0">
                <a:solidFill>
                  <a:srgbClr val="000000"/>
                </a:solidFill>
              </a:rPr>
              <a:t> (Melbourne)</a:t>
            </a:r>
          </a:p>
          <a:p>
            <a:pPr eaLnBrk="1" hangingPunct="1">
              <a:buFont typeface="Arial"/>
              <a:buChar char="•"/>
              <a:defRPr/>
            </a:pPr>
            <a:r>
              <a:rPr lang="en-US" sz="2000" i="1" dirty="0" err="1" smtClean="0">
                <a:solidFill>
                  <a:srgbClr val="000000"/>
                </a:solidFill>
              </a:rPr>
              <a:t>X.Wang</a:t>
            </a:r>
            <a:r>
              <a:rPr lang="en-US" sz="2000" i="1" dirty="0" smtClean="0">
                <a:solidFill>
                  <a:srgbClr val="000000"/>
                </a:solidFill>
              </a:rPr>
              <a:t> (UCLA)</a:t>
            </a:r>
            <a:endParaRPr lang="en-US" sz="2000" dirty="0">
              <a:solidFill>
                <a:srgbClr val="000000"/>
              </a:solidFill>
            </a:endParaRPr>
          </a:p>
          <a:p>
            <a:pPr eaLnBrk="1" hangingPunct="1">
              <a:buFont typeface="Arial"/>
              <a:buChar char="•"/>
              <a:defRPr/>
            </a:pPr>
            <a:endParaRPr lang="en-US" sz="2000" i="1" dirty="0" smtClean="0">
              <a:solidFill>
                <a:srgbClr val="000090"/>
              </a:solidFill>
            </a:endParaRPr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33400" y="5943600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TEAM: </a:t>
            </a:r>
            <a:r>
              <a:rPr lang="en-US" dirty="0" err="1" smtClean="0">
                <a:solidFill>
                  <a:srgbClr val="FF0000"/>
                </a:solidFill>
                <a:hlinkClick r:id="rId3"/>
              </a:rPr>
              <a:t>glass.astro.ucla.edu</a:t>
            </a:r>
            <a:r>
              <a:rPr lang="en-US" dirty="0" smtClean="0">
                <a:solidFill>
                  <a:srgbClr val="FF0000"/>
                </a:solidFill>
              </a:rPr>
              <a:t>; </a:t>
            </a:r>
          </a:p>
          <a:p>
            <a:pPr eaLnBrk="1" hangingPunct="1"/>
            <a:r>
              <a:rPr lang="en-US" dirty="0" smtClean="0">
                <a:solidFill>
                  <a:srgbClr val="FF0000"/>
                </a:solidFill>
              </a:rPr>
              <a:t>DATA: </a:t>
            </a:r>
            <a:r>
              <a:rPr lang="en-US" dirty="0" smtClean="0">
                <a:hlinkClick r:id="rId4"/>
              </a:rPr>
              <a:t>https</a:t>
            </a:r>
            <a:r>
              <a:rPr lang="en-US" dirty="0">
                <a:hlinkClick r:id="rId4"/>
              </a:rPr>
              <a:t>://archive.stsci.edu/prepds/glass/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7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04800" y="2209800"/>
            <a:ext cx="8513763" cy="27305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5400">
                <a:solidFill>
                  <a:srgbClr val="FF33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152784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76200"/>
            <a:ext cx="7772400" cy="147002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Is decline in </a:t>
            </a:r>
            <a:r>
              <a:rPr lang="en-US" sz="4800" dirty="0" err="1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lya</a:t>
            </a: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a smoking gun of </a:t>
            </a:r>
            <a:r>
              <a:rPr lang="en-US" sz="4800" dirty="0" err="1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reionization</a:t>
            </a: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?</a:t>
            </a:r>
            <a:endParaRPr lang="en-US" sz="4800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2771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62100"/>
            <a:ext cx="55626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15000" y="2438400"/>
            <a:ext cx="3200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33CC"/>
                </a:solidFill>
              </a:rPr>
              <a:t>What about bright objects with strong </a:t>
            </a:r>
            <a:r>
              <a:rPr lang="en-US" dirty="0" err="1" smtClean="0">
                <a:solidFill>
                  <a:srgbClr val="0033CC"/>
                </a:solidFill>
              </a:rPr>
              <a:t>lya</a:t>
            </a:r>
            <a:r>
              <a:rPr lang="en-US" dirty="0" smtClean="0">
                <a:solidFill>
                  <a:srgbClr val="0033CC"/>
                </a:solidFill>
              </a:rPr>
              <a:t> emission? (</a:t>
            </a:r>
            <a:r>
              <a:rPr lang="en-US" dirty="0" err="1" smtClean="0">
                <a:solidFill>
                  <a:srgbClr val="0033CC"/>
                </a:solidFill>
              </a:rPr>
              <a:t>Roberts</a:t>
            </a:r>
            <a:r>
              <a:rPr lang="en-US" dirty="0" smtClean="0">
                <a:solidFill>
                  <a:srgbClr val="0033CC"/>
                </a:solidFill>
              </a:rPr>
              <a:t>-</a:t>
            </a:r>
            <a:r>
              <a:rPr lang="en-US" dirty="0" err="1" smtClean="0">
                <a:solidFill>
                  <a:srgbClr val="0033CC"/>
                </a:solidFill>
              </a:rPr>
              <a:t>Borsani</a:t>
            </a:r>
            <a:r>
              <a:rPr lang="en-US" dirty="0" smtClean="0">
                <a:solidFill>
                  <a:srgbClr val="0033CC"/>
                </a:solidFill>
              </a:rPr>
              <a:t>+,Stark+..)</a:t>
            </a:r>
            <a:endParaRPr lang="en-US" dirty="0">
              <a:solidFill>
                <a:srgbClr val="0033CC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4442" y="6519446"/>
            <a:ext cx="32928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33CC"/>
                </a:solidFill>
              </a:rPr>
              <a:t>See also </a:t>
            </a:r>
            <a:r>
              <a:rPr lang="en-US" sz="1600" dirty="0" err="1" smtClean="0">
                <a:solidFill>
                  <a:srgbClr val="0033CC"/>
                </a:solidFill>
              </a:rPr>
              <a:t>Schenker</a:t>
            </a:r>
            <a:r>
              <a:rPr lang="en-US" sz="1600" dirty="0" smtClean="0">
                <a:solidFill>
                  <a:srgbClr val="0033CC"/>
                </a:solidFill>
              </a:rPr>
              <a:t>+,</a:t>
            </a:r>
            <a:r>
              <a:rPr lang="en-US" sz="1600" dirty="0" err="1" smtClean="0">
                <a:solidFill>
                  <a:srgbClr val="0033CC"/>
                </a:solidFill>
              </a:rPr>
              <a:t>Pentericci</a:t>
            </a:r>
            <a:r>
              <a:rPr lang="en-US" sz="1600" dirty="0" smtClean="0">
                <a:solidFill>
                  <a:srgbClr val="0033CC"/>
                </a:solidFill>
              </a:rPr>
              <a:t>+,Ono_</a:t>
            </a:r>
            <a:endParaRPr lang="en-US" sz="1600" dirty="0">
              <a:solidFill>
                <a:srgbClr val="0033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533400" y="76200"/>
            <a:ext cx="7772400" cy="1470025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  <a:defRPr/>
            </a:pP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Faint galaxies are needed for </a:t>
            </a:r>
            <a:r>
              <a:rPr lang="en-US" sz="4800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reionization</a:t>
            </a:r>
            <a:endParaRPr lang="en-US" sz="4800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1828800"/>
            <a:ext cx="6172200" cy="47048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8400" y="6248400"/>
            <a:ext cx="2586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Schmidt et al 2014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2514600" y="2971800"/>
            <a:ext cx="4343400" cy="0"/>
          </a:xfrm>
          <a:prstGeom prst="line">
            <a:avLst/>
          </a:prstGeom>
          <a:ln w="76200" cmpd="sng"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438400" y="2438400"/>
            <a:ext cx="434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Requires magnification with HST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5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1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40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086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The tool: HST </a:t>
            </a:r>
            <a:r>
              <a:rPr lang="en-US" b="1" dirty="0" err="1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grisms</a:t>
            </a:r>
            <a:endParaRPr lang="en-US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2530" name="Picture 1" descr="g102_orient_spectr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2750"/>
            <a:ext cx="91440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847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800" b="1" dirty="0">
                <a:solidFill>
                  <a:srgbClr val="6600FF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          </a:t>
            </a:r>
            <a:r>
              <a:rPr lang="en-US" sz="4800" b="1" dirty="0" smtClean="0">
                <a:solidFill>
                  <a:srgbClr val="FF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Strengths</a:t>
            </a:r>
            <a:endParaRPr lang="en-US" sz="4800" b="1" dirty="0">
              <a:solidFill>
                <a:srgbClr val="FF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4818" name="Picture 5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372427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ClrTx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Spectrum of everything in the field of view</a:t>
            </a:r>
          </a:p>
          <a:p>
            <a:pPr>
              <a:buClrTx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High sensitivity 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and angular resolution owing </a:t>
            </a:r>
            <a:r>
              <a:rPr lang="en-US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to lensing magnification</a:t>
            </a:r>
          </a:p>
          <a:p>
            <a:pPr>
              <a:buClrTx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Excellent photometric 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redshift owing to HFF/CLASH photometry</a:t>
            </a:r>
            <a:endParaRPr lang="en-US" b="1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  <a:p>
            <a:pPr>
              <a:buClrTx/>
              <a:buFont typeface="Arial" charset="0"/>
              <a:buChar char="•"/>
            </a:pPr>
            <a:r>
              <a:rPr lang="en-US" b="1" dirty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Uninterrupted wavelength coverage, potentially able to detect weaker and redder nebular 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lines</a:t>
            </a:r>
          </a:p>
          <a:p>
            <a:pPr>
              <a:buClrTx/>
              <a:buFont typeface="Arial" charset="0"/>
              <a:buChar char="•"/>
            </a:pP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Many </a:t>
            </a:r>
            <a:r>
              <a:rPr lang="en-US" b="1" dirty="0" err="1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l.o.s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reduce cosmic variance and </a:t>
            </a:r>
            <a:r>
              <a:rPr lang="en-US" b="1" dirty="0" err="1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lya</a:t>
            </a:r>
            <a:r>
              <a:rPr lang="en-US" b="1" dirty="0" smtClean="0">
                <a:solidFill>
                  <a:srgbClr val="000000"/>
                </a:solidFill>
                <a:latin typeface="Century Gothic" charset="0"/>
                <a:ea typeface="ＭＳ Ｐゴシック" charset="0"/>
                <a:cs typeface="ＭＳ Ｐゴシック" charset="0"/>
              </a:rPr>
              <a:t> patchiness effects (c.f. Robertson et al. 2014)</a:t>
            </a:r>
            <a:endParaRPr lang="en-US" b="1" dirty="0">
              <a:solidFill>
                <a:srgbClr val="000000"/>
              </a:solidFill>
              <a:latin typeface="Century Gothic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5" descr="glass_logo_horz_whit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28600"/>
            <a:ext cx="2057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extBox 4"/>
          <p:cNvSpPr txBox="1">
            <a:spLocks noChangeArrowheads="1"/>
          </p:cNvSpPr>
          <p:nvPr/>
        </p:nvSpPr>
        <p:spPr bwMode="auto">
          <a:xfrm>
            <a:off x="304800" y="5581472"/>
            <a:ext cx="5029200" cy="1200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dirty="0" smtClean="0">
                <a:solidFill>
                  <a:schemeClr val="bg1"/>
                </a:solidFill>
              </a:rPr>
              <a:t>Also, confirmed </a:t>
            </a:r>
            <a:r>
              <a:rPr lang="en-US" dirty="0" err="1">
                <a:solidFill>
                  <a:schemeClr val="bg1"/>
                </a:solidFill>
              </a:rPr>
              <a:t>lya</a:t>
            </a:r>
            <a:r>
              <a:rPr lang="en-US" dirty="0">
                <a:solidFill>
                  <a:schemeClr val="bg1"/>
                </a:solidFill>
              </a:rPr>
              <a:t> in multiply imaged sources at z=6.1 and 6.4 (Boone+13, Balestra+13, Vanzella+14)</a:t>
            </a:r>
          </a:p>
        </p:txBody>
      </p:sp>
      <p:sp>
        <p:nvSpPr>
          <p:cNvPr id="36868" name="TextBox 7"/>
          <p:cNvSpPr txBox="1">
            <a:spLocks noChangeArrowheads="1"/>
          </p:cNvSpPr>
          <p:nvPr/>
        </p:nvSpPr>
        <p:spPr bwMode="auto">
          <a:xfrm>
            <a:off x="6096000" y="5105400"/>
            <a:ext cx="2076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Schmidt+ 2014</a:t>
            </a:r>
          </a:p>
        </p:txBody>
      </p:sp>
      <p:pic>
        <p:nvPicPr>
          <p:cNvPr id="3" name="Picture 2" descr="ELobj_4bw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375" y="-8053"/>
            <a:ext cx="3873625" cy="6858000"/>
          </a:xfrm>
          <a:prstGeom prst="rect">
            <a:avLst/>
          </a:prstGeom>
        </p:spPr>
      </p:pic>
      <p:pic>
        <p:nvPicPr>
          <p:cNvPr id="6" name="Picture 5" descr="MACS2129_899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8" b="55669"/>
          <a:stretch/>
        </p:blipFill>
        <p:spPr>
          <a:xfrm>
            <a:off x="27988" y="2476491"/>
            <a:ext cx="5306012" cy="255270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86000" y="5024735"/>
            <a:ext cx="2578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Schmidt et al. 2016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1066800"/>
            <a:ext cx="5334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 smtClean="0">
                <a:solidFill>
                  <a:srgbClr val="FF0000"/>
                </a:solidFill>
              </a:rPr>
              <a:t>Lya</a:t>
            </a:r>
            <a:r>
              <a:rPr lang="en-US" sz="4400" b="1" dirty="0" smtClean="0">
                <a:solidFill>
                  <a:srgbClr val="FF0000"/>
                </a:solidFill>
              </a:rPr>
              <a:t> at z~7 and above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wilight">
  <a:themeElements>
    <a:clrScheme name="Custom 5">
      <a:dk1>
        <a:sysClr val="windowText" lastClr="000000"/>
      </a:dk1>
      <a:lt1>
        <a:srgbClr val="FFFFFF"/>
      </a:lt1>
      <a:dk2>
        <a:srgbClr val="54638C"/>
      </a:dk2>
      <a:lt2>
        <a:srgbClr val="8D9AB3"/>
      </a:lt2>
      <a:accent1>
        <a:srgbClr val="FFAF03"/>
      </a:accent1>
      <a:accent2>
        <a:srgbClr val="FDE689"/>
      </a:accent2>
      <a:accent3>
        <a:srgbClr val="9E82E7"/>
      </a:accent3>
      <a:accent4>
        <a:srgbClr val="9735BB"/>
      </a:accent4>
      <a:accent5>
        <a:srgbClr val="BF2B2B"/>
      </a:accent5>
      <a:accent6>
        <a:srgbClr val="ED7307"/>
      </a:accent6>
      <a:hlink>
        <a:srgbClr val="FFAF03"/>
      </a:hlink>
      <a:folHlink>
        <a:srgbClr val="FDE689"/>
      </a:folHlink>
    </a:clrScheme>
    <a:fontScheme name="Twilight">
      <a:majorFont>
        <a:latin typeface="Century Gothic"/>
        <a:ea typeface=""/>
        <a:cs typeface=""/>
        <a:font script="Jpan" typeface="ＭＳ Ｐゴシック"/>
      </a:majorFont>
      <a:minorFont>
        <a:latin typeface="Century Gothic"/>
        <a:ea typeface=""/>
        <a:cs typeface=""/>
        <a:font script="Jpan" typeface="ＭＳ Ｐゴシック"/>
      </a:minorFont>
    </a:fontScheme>
    <a:fmtScheme name="Twilight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60000"/>
                <a:satMod val="130000"/>
              </a:schemeClr>
            </a:gs>
            <a:gs pos="100000">
              <a:schemeClr val="phClr">
                <a:tint val="100000"/>
                <a:shade val="94000"/>
                <a:satMod val="135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60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190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38100" dist="12700" dir="5400000">
              <a:srgbClr val="FFFFFF">
                <a:alpha val="75000"/>
              </a:srgbClr>
            </a:innerShdw>
            <a:outerShdw blurRad="88900" dist="50800" dir="5400000" sx="102000" sy="102000" algn="tr" rotWithShape="0">
              <a:srgbClr val="808080">
                <a:alpha val="50000"/>
              </a:srgbClr>
            </a:outerShdw>
          </a:effectLst>
        </a:effectStyle>
        <a:effectStyle>
          <a:effectLst>
            <a:outerShdw blurRad="317500" dist="762000" dir="5400000" sy="45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alanced" dir="tl"/>
          </a:scene3d>
          <a:sp3d extrusionH="12700" prstMaterial="softEdge">
            <a:bevelT w="38100" h="1270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200000"/>
              </a:schemeClr>
              <a:schemeClr val="phClr">
                <a:tint val="30000"/>
                <a:satMod val="30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200000"/>
              </a:schemeClr>
              <a:schemeClr val="phClr">
                <a:tint val="50000"/>
                <a:satMod val="15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Twilight.thmx</Template>
  <TotalTime>56797</TotalTime>
  <Words>1039</Words>
  <Application>Microsoft Macintosh PowerPoint</Application>
  <PresentationFormat>On-screen Show (4:3)</PresentationFormat>
  <Paragraphs>225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4" baseType="lpstr">
      <vt:lpstr>Avenir</vt:lpstr>
      <vt:lpstr>Calibri</vt:lpstr>
      <vt:lpstr>Century Gothic</vt:lpstr>
      <vt:lpstr>ＭＳ Ｐゴシック</vt:lpstr>
      <vt:lpstr>Times New Roman</vt:lpstr>
      <vt:lpstr>Wingdings 2</vt:lpstr>
      <vt:lpstr>Arial</vt:lpstr>
      <vt:lpstr>Twilight</vt:lpstr>
      <vt:lpstr>Constraints on cosmic reionization from Lyα studies: current state of affairs and outlook for JWST</vt:lpstr>
      <vt:lpstr>Outline</vt:lpstr>
      <vt:lpstr>Cosmic reionization</vt:lpstr>
      <vt:lpstr>Is decline in lya a smoking gun of reionization?</vt:lpstr>
      <vt:lpstr>Faint galaxies are needed for reionization</vt:lpstr>
      <vt:lpstr>PowerPoint Presentation</vt:lpstr>
      <vt:lpstr>The tool: HST grisms</vt:lpstr>
      <vt:lpstr>           Strengths</vt:lpstr>
      <vt:lpstr>PowerPoint Presentation</vt:lpstr>
      <vt:lpstr>PowerPoint Presentation</vt:lpstr>
      <vt:lpstr>PowerPoint Presentation</vt:lpstr>
      <vt:lpstr>Ground Based Follow-up</vt:lpstr>
      <vt:lpstr>PowerPoint Presentation</vt:lpstr>
      <vt:lpstr>PowerPoint Presentation</vt:lpstr>
      <vt:lpstr>PowerPoint Presentation</vt:lpstr>
      <vt:lpstr>PowerPoint Presentation</vt:lpstr>
      <vt:lpstr>Ongoing Follow-up</vt:lpstr>
      <vt:lpstr>Inferences about Reionization</vt:lpstr>
      <vt:lpstr>Toy models. What’s the spatial distribution of lya optical depth?</vt:lpstr>
      <vt:lpstr>Patchy!</vt:lpstr>
      <vt:lpstr>A multi-scale approach</vt:lpstr>
      <vt:lpstr>Forward model</vt:lpstr>
      <vt:lpstr>Effective Dv model</vt:lpstr>
      <vt:lpstr>Bayesian Inference</vt:lpstr>
      <vt:lpstr>In context</vt:lpstr>
      <vt:lpstr>What about z&gt;7.5 detections?</vt:lpstr>
      <vt:lpstr>A physical explanation</vt:lpstr>
      <vt:lpstr>But also selection effects</vt:lpstr>
      <vt:lpstr>Through the looking GLASS:  a JWST exploration of galaxy formation and evolution from cosmic dawn to present day </vt:lpstr>
      <vt:lpstr>Primary Target and Observing Modes </vt:lpstr>
      <vt:lpstr>Team</vt:lpstr>
      <vt:lpstr>Key Science Drivers</vt:lpstr>
      <vt:lpstr>Science Enabling Products</vt:lpstr>
      <vt:lpstr>Summary</vt:lpstr>
      <vt:lpstr>Credits</vt:lpstr>
      <vt:lpstr>The end</vt:lpstr>
    </vt:vector>
  </TitlesOfParts>
  <Company>University of California Santa Barbara</Company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Dark matter and black holes over cosmic time</dc:title>
  <dc:creator>Tommaso Lorenzo Treu</dc:creator>
  <cp:lastModifiedBy>Microsoft Office User</cp:lastModifiedBy>
  <cp:revision>494</cp:revision>
  <cp:lastPrinted>2015-04-15T10:52:43Z</cp:lastPrinted>
  <dcterms:created xsi:type="dcterms:W3CDTF">2011-11-02T21:52:59Z</dcterms:created>
  <dcterms:modified xsi:type="dcterms:W3CDTF">2018-03-19T17:30:31Z</dcterms:modified>
</cp:coreProperties>
</file>