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eps" ContentType="image/unknown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7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8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9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0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1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2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35" r:id="rId4"/>
    <p:sldMasterId id="2147493648" r:id="rId5"/>
    <p:sldMasterId id="2147493776" r:id="rId6"/>
    <p:sldMasterId id="2147493812" r:id="rId7"/>
    <p:sldMasterId id="2147493825" r:id="rId8"/>
    <p:sldMasterId id="2147493888" r:id="rId9"/>
    <p:sldMasterId id="2147493902" r:id="rId10"/>
    <p:sldMasterId id="2147493926" r:id="rId11"/>
    <p:sldMasterId id="2147493950" r:id="rId12"/>
    <p:sldMasterId id="2147493952" r:id="rId13"/>
    <p:sldMasterId id="2147493964" r:id="rId14"/>
    <p:sldMasterId id="2147493976" r:id="rId15"/>
    <p:sldMasterId id="2147494025" r:id="rId16"/>
    <p:sldMasterId id="2147494053" r:id="rId17"/>
    <p:sldMasterId id="2147494065" r:id="rId18"/>
    <p:sldMasterId id="2147494067" r:id="rId19"/>
    <p:sldMasterId id="2147494094" r:id="rId20"/>
    <p:sldMasterId id="2147494106" r:id="rId21"/>
    <p:sldMasterId id="2147494119" r:id="rId22"/>
    <p:sldMasterId id="2147494172" r:id="rId23"/>
    <p:sldMasterId id="2147494184" r:id="rId24"/>
    <p:sldMasterId id="2147494197" r:id="rId25"/>
    <p:sldMasterId id="2147494209" r:id="rId26"/>
  </p:sldMasterIdLst>
  <p:notesMasterIdLst>
    <p:notesMasterId r:id="rId76"/>
  </p:notesMasterIdLst>
  <p:handoutMasterIdLst>
    <p:handoutMasterId r:id="rId77"/>
  </p:handoutMasterIdLst>
  <p:sldIdLst>
    <p:sldId id="900" r:id="rId27"/>
    <p:sldId id="901" r:id="rId28"/>
    <p:sldId id="902" r:id="rId29"/>
    <p:sldId id="904" r:id="rId30"/>
    <p:sldId id="905" r:id="rId31"/>
    <p:sldId id="923" r:id="rId32"/>
    <p:sldId id="907" r:id="rId33"/>
    <p:sldId id="910" r:id="rId34"/>
    <p:sldId id="922" r:id="rId35"/>
    <p:sldId id="919" r:id="rId36"/>
    <p:sldId id="918" r:id="rId37"/>
    <p:sldId id="920" r:id="rId38"/>
    <p:sldId id="921" r:id="rId39"/>
    <p:sldId id="766" r:id="rId40"/>
    <p:sldId id="698" r:id="rId41"/>
    <p:sldId id="699" r:id="rId42"/>
    <p:sldId id="782" r:id="rId43"/>
    <p:sldId id="809" r:id="rId44"/>
    <p:sldId id="739" r:id="rId45"/>
    <p:sldId id="915" r:id="rId46"/>
    <p:sldId id="917" r:id="rId47"/>
    <p:sldId id="761" r:id="rId48"/>
    <p:sldId id="808" r:id="rId49"/>
    <p:sldId id="859" r:id="rId50"/>
    <p:sldId id="767" r:id="rId51"/>
    <p:sldId id="851" r:id="rId52"/>
    <p:sldId id="852" r:id="rId53"/>
    <p:sldId id="774" r:id="rId54"/>
    <p:sldId id="776" r:id="rId55"/>
    <p:sldId id="777" r:id="rId56"/>
    <p:sldId id="882" r:id="rId57"/>
    <p:sldId id="788" r:id="rId58"/>
    <p:sldId id="789" r:id="rId59"/>
    <p:sldId id="790" r:id="rId60"/>
    <p:sldId id="791" r:id="rId61"/>
    <p:sldId id="737" r:id="rId62"/>
    <p:sldId id="884" r:id="rId63"/>
    <p:sldId id="931" r:id="rId64"/>
    <p:sldId id="886" r:id="rId65"/>
    <p:sldId id="887" r:id="rId66"/>
    <p:sldId id="869" r:id="rId67"/>
    <p:sldId id="928" r:id="rId68"/>
    <p:sldId id="930" r:id="rId69"/>
    <p:sldId id="877" r:id="rId70"/>
    <p:sldId id="878" r:id="rId71"/>
    <p:sldId id="879" r:id="rId72"/>
    <p:sldId id="862" r:id="rId73"/>
    <p:sldId id="823" r:id="rId74"/>
    <p:sldId id="932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402"/>
    <a:srgbClr val="B14FFD"/>
    <a:srgbClr val="1D781E"/>
    <a:srgbClr val="228B23"/>
    <a:srgbClr val="D0D8E8"/>
    <a:srgbClr val="E9EDF4"/>
    <a:srgbClr val="9B3840"/>
    <a:srgbClr val="BDA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944" autoAdjust="0"/>
    <p:restoredTop sz="50051" autoAdjust="0"/>
  </p:normalViewPr>
  <p:slideViewPr>
    <p:cSldViewPr snapToGrid="0" snapToObjects="1">
      <p:cViewPr varScale="1">
        <p:scale>
          <a:sx n="131" d="100"/>
          <a:sy n="131" d="100"/>
        </p:scale>
        <p:origin x="12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8" d="100"/>
        <a:sy n="88" d="100"/>
      </p:scale>
      <p:origin x="0" y="23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5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5.xml"/><Relationship Id="rId2" Type="http://schemas.openxmlformats.org/officeDocument/2006/relationships/customXml" Target="../customXml/item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rikahamden:Desktop:11281-17_devices_QE_Summ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47283962922401"/>
          <c:y val="2.6213592233009699E-2"/>
          <c:w val="0.83254396325459301"/>
          <c:h val="0.8023574657334500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'D13'!$A$1</c:f>
              <c:strCache>
                <c:ptCount val="1"/>
                <c:pt idx="0">
                  <c:v>JPL: 2015-01-21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'D13'!$A$3:$A$41</c:f>
              <c:numCache>
                <c:formatCode>General</c:formatCode>
                <c:ptCount val="39"/>
                <c:pt idx="0">
                  <c:v>650</c:v>
                </c:pt>
                <c:pt idx="1">
                  <c:v>600</c:v>
                </c:pt>
                <c:pt idx="2">
                  <c:v>550</c:v>
                </c:pt>
                <c:pt idx="3">
                  <c:v>520</c:v>
                </c:pt>
                <c:pt idx="4">
                  <c:v>510</c:v>
                </c:pt>
                <c:pt idx="5">
                  <c:v>500</c:v>
                </c:pt>
                <c:pt idx="6">
                  <c:v>490</c:v>
                </c:pt>
                <c:pt idx="7">
                  <c:v>480</c:v>
                </c:pt>
                <c:pt idx="8">
                  <c:v>470</c:v>
                </c:pt>
                <c:pt idx="9">
                  <c:v>460</c:v>
                </c:pt>
                <c:pt idx="10">
                  <c:v>450</c:v>
                </c:pt>
                <c:pt idx="11">
                  <c:v>440</c:v>
                </c:pt>
                <c:pt idx="12">
                  <c:v>430</c:v>
                </c:pt>
                <c:pt idx="13">
                  <c:v>420</c:v>
                </c:pt>
                <c:pt idx="14">
                  <c:v>410</c:v>
                </c:pt>
                <c:pt idx="15">
                  <c:v>400</c:v>
                </c:pt>
                <c:pt idx="16">
                  <c:v>390</c:v>
                </c:pt>
                <c:pt idx="17">
                  <c:v>380</c:v>
                </c:pt>
                <c:pt idx="18">
                  <c:v>370</c:v>
                </c:pt>
                <c:pt idx="19">
                  <c:v>360</c:v>
                </c:pt>
                <c:pt idx="20">
                  <c:v>350</c:v>
                </c:pt>
                <c:pt idx="21">
                  <c:v>340</c:v>
                </c:pt>
                <c:pt idx="22">
                  <c:v>330</c:v>
                </c:pt>
                <c:pt idx="23">
                  <c:v>320</c:v>
                </c:pt>
                <c:pt idx="24">
                  <c:v>310</c:v>
                </c:pt>
                <c:pt idx="25">
                  <c:v>300</c:v>
                </c:pt>
                <c:pt idx="26">
                  <c:v>290</c:v>
                </c:pt>
                <c:pt idx="27">
                  <c:v>280</c:v>
                </c:pt>
                <c:pt idx="28">
                  <c:v>270</c:v>
                </c:pt>
                <c:pt idx="29">
                  <c:v>260</c:v>
                </c:pt>
                <c:pt idx="30">
                  <c:v>253.7</c:v>
                </c:pt>
                <c:pt idx="31">
                  <c:v>238.5</c:v>
                </c:pt>
                <c:pt idx="32">
                  <c:v>229.6</c:v>
                </c:pt>
                <c:pt idx="33">
                  <c:v>221.4</c:v>
                </c:pt>
                <c:pt idx="34">
                  <c:v>210</c:v>
                </c:pt>
                <c:pt idx="35">
                  <c:v>200</c:v>
                </c:pt>
                <c:pt idx="36">
                  <c:v>190</c:v>
                </c:pt>
                <c:pt idx="37">
                  <c:v>182</c:v>
                </c:pt>
                <c:pt idx="38">
                  <c:v>170</c:v>
                </c:pt>
              </c:numCache>
            </c:numRef>
          </c:xVal>
          <c:yVal>
            <c:numRef>
              <c:f>'D13'!$D$3:$D$41</c:f>
              <c:numCache>
                <c:formatCode>General</c:formatCode>
                <c:ptCount val="39"/>
                <c:pt idx="0">
                  <c:v>0.754927576663458</c:v>
                </c:pt>
                <c:pt idx="1">
                  <c:v>0.78930110514938101</c:v>
                </c:pt>
                <c:pt idx="2">
                  <c:v>0.79256658811910596</c:v>
                </c:pt>
                <c:pt idx="3">
                  <c:v>0.75516738325286403</c:v>
                </c:pt>
                <c:pt idx="4">
                  <c:v>0.74260265974731698</c:v>
                </c:pt>
                <c:pt idx="5">
                  <c:v>0.73374638253333802</c:v>
                </c:pt>
                <c:pt idx="6">
                  <c:v>0.67655512009378804</c:v>
                </c:pt>
                <c:pt idx="7">
                  <c:v>0.67994003303983097</c:v>
                </c:pt>
                <c:pt idx="8">
                  <c:v>0.71299268025239404</c:v>
                </c:pt>
                <c:pt idx="9">
                  <c:v>0.68957251767104599</c:v>
                </c:pt>
                <c:pt idx="10">
                  <c:v>0.68310505933797505</c:v>
                </c:pt>
                <c:pt idx="11">
                  <c:v>0.66058076734941595</c:v>
                </c:pt>
                <c:pt idx="12">
                  <c:v>0.62874254761407899</c:v>
                </c:pt>
                <c:pt idx="13">
                  <c:v>0.59423894867530003</c:v>
                </c:pt>
                <c:pt idx="14">
                  <c:v>0.56030313034413204</c:v>
                </c:pt>
                <c:pt idx="15">
                  <c:v>0.542072239800655</c:v>
                </c:pt>
                <c:pt idx="16">
                  <c:v>0.49854532952151898</c:v>
                </c:pt>
                <c:pt idx="17">
                  <c:v>0.43967094950726499</c:v>
                </c:pt>
                <c:pt idx="18">
                  <c:v>0.38027330431582002</c:v>
                </c:pt>
                <c:pt idx="19">
                  <c:v>0.374296255508695</c:v>
                </c:pt>
                <c:pt idx="20">
                  <c:v>0.36953317368317401</c:v>
                </c:pt>
                <c:pt idx="21">
                  <c:v>0.36209634014430297</c:v>
                </c:pt>
                <c:pt idx="22">
                  <c:v>0.382924074124528</c:v>
                </c:pt>
                <c:pt idx="23">
                  <c:v>0.35200327918562102</c:v>
                </c:pt>
                <c:pt idx="24">
                  <c:v>0.28129098262282098</c:v>
                </c:pt>
                <c:pt idx="25">
                  <c:v>0.23459776089079901</c:v>
                </c:pt>
                <c:pt idx="26">
                  <c:v>0.201500283270234</c:v>
                </c:pt>
                <c:pt idx="27">
                  <c:v>0.17890254695065499</c:v>
                </c:pt>
                <c:pt idx="28">
                  <c:v>0.20590721879263699</c:v>
                </c:pt>
                <c:pt idx="29">
                  <c:v>0.19713729375367101</c:v>
                </c:pt>
                <c:pt idx="30">
                  <c:v>0.27265854106589799</c:v>
                </c:pt>
                <c:pt idx="31">
                  <c:v>0.388815174375018</c:v>
                </c:pt>
                <c:pt idx="32">
                  <c:v>0.395522664841709</c:v>
                </c:pt>
                <c:pt idx="33">
                  <c:v>0.461583872390877</c:v>
                </c:pt>
                <c:pt idx="34">
                  <c:v>0.56635741092206804</c:v>
                </c:pt>
                <c:pt idx="35">
                  <c:v>0.464394645088891</c:v>
                </c:pt>
                <c:pt idx="36">
                  <c:v>0.33515185231997302</c:v>
                </c:pt>
                <c:pt idx="37">
                  <c:v>0.22211135943124699</c:v>
                </c:pt>
                <c:pt idx="38">
                  <c:v>0.13144212699212801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E11-4BED-A2EA-28E0EB4B6BAC}"/>
            </c:ext>
          </c:extLst>
        </c:ser>
        <c:ser>
          <c:idx val="1"/>
          <c:order val="1"/>
          <c:tx>
            <c:strRef>
              <c:f>Models!$J$2</c:f>
              <c:strCache>
                <c:ptCount val="1"/>
                <c:pt idx="0">
                  <c:v>FIREBall 3-layer ARC Model</c:v>
                </c:pt>
              </c:strCache>
            </c:strRef>
          </c:tx>
          <c:spPr>
            <a:ln w="19050" cap="rnd">
              <a:solidFill>
                <a:schemeClr val="dk1"/>
              </a:solidFill>
              <a:round/>
            </a:ln>
            <a:effectLst/>
          </c:spPr>
          <c:marker>
            <c:symbol val="none"/>
          </c:marker>
          <c:xVal>
            <c:numRef>
              <c:f>Models!$A$3:$A$903</c:f>
              <c:numCache>
                <c:formatCode>General</c:formatCode>
                <c:ptCount val="901"/>
                <c:pt idx="0">
                  <c:v>100</c:v>
                </c:pt>
                <c:pt idx="1">
                  <c:v>101</c:v>
                </c:pt>
                <c:pt idx="2">
                  <c:v>102</c:v>
                </c:pt>
                <c:pt idx="3">
                  <c:v>103</c:v>
                </c:pt>
                <c:pt idx="4">
                  <c:v>104</c:v>
                </c:pt>
                <c:pt idx="5">
                  <c:v>105</c:v>
                </c:pt>
                <c:pt idx="6">
                  <c:v>106</c:v>
                </c:pt>
                <c:pt idx="7">
                  <c:v>107</c:v>
                </c:pt>
                <c:pt idx="8">
                  <c:v>108</c:v>
                </c:pt>
                <c:pt idx="9">
                  <c:v>109</c:v>
                </c:pt>
                <c:pt idx="10">
                  <c:v>110</c:v>
                </c:pt>
                <c:pt idx="11">
                  <c:v>111</c:v>
                </c:pt>
                <c:pt idx="12">
                  <c:v>112</c:v>
                </c:pt>
                <c:pt idx="13">
                  <c:v>113</c:v>
                </c:pt>
                <c:pt idx="14">
                  <c:v>114</c:v>
                </c:pt>
                <c:pt idx="15">
                  <c:v>115</c:v>
                </c:pt>
                <c:pt idx="16">
                  <c:v>116</c:v>
                </c:pt>
                <c:pt idx="17">
                  <c:v>117</c:v>
                </c:pt>
                <c:pt idx="18">
                  <c:v>118</c:v>
                </c:pt>
                <c:pt idx="19">
                  <c:v>119</c:v>
                </c:pt>
                <c:pt idx="20">
                  <c:v>120</c:v>
                </c:pt>
                <c:pt idx="21">
                  <c:v>121</c:v>
                </c:pt>
                <c:pt idx="22">
                  <c:v>122</c:v>
                </c:pt>
                <c:pt idx="23">
                  <c:v>123</c:v>
                </c:pt>
                <c:pt idx="24">
                  <c:v>124</c:v>
                </c:pt>
                <c:pt idx="25">
                  <c:v>125</c:v>
                </c:pt>
                <c:pt idx="26">
                  <c:v>126</c:v>
                </c:pt>
                <c:pt idx="27">
                  <c:v>127</c:v>
                </c:pt>
                <c:pt idx="28">
                  <c:v>128</c:v>
                </c:pt>
                <c:pt idx="29">
                  <c:v>129</c:v>
                </c:pt>
                <c:pt idx="30">
                  <c:v>130</c:v>
                </c:pt>
                <c:pt idx="31">
                  <c:v>131</c:v>
                </c:pt>
                <c:pt idx="32">
                  <c:v>132</c:v>
                </c:pt>
                <c:pt idx="33">
                  <c:v>133</c:v>
                </c:pt>
                <c:pt idx="34">
                  <c:v>134</c:v>
                </c:pt>
                <c:pt idx="35">
                  <c:v>135</c:v>
                </c:pt>
                <c:pt idx="36">
                  <c:v>136</c:v>
                </c:pt>
                <c:pt idx="37">
                  <c:v>137</c:v>
                </c:pt>
                <c:pt idx="38">
                  <c:v>138</c:v>
                </c:pt>
                <c:pt idx="39">
                  <c:v>139</c:v>
                </c:pt>
                <c:pt idx="40">
                  <c:v>140</c:v>
                </c:pt>
                <c:pt idx="41">
                  <c:v>141</c:v>
                </c:pt>
                <c:pt idx="42">
                  <c:v>142</c:v>
                </c:pt>
                <c:pt idx="43">
                  <c:v>143</c:v>
                </c:pt>
                <c:pt idx="44">
                  <c:v>144</c:v>
                </c:pt>
                <c:pt idx="45">
                  <c:v>145</c:v>
                </c:pt>
                <c:pt idx="46">
                  <c:v>146</c:v>
                </c:pt>
                <c:pt idx="47">
                  <c:v>147</c:v>
                </c:pt>
                <c:pt idx="48">
                  <c:v>148</c:v>
                </c:pt>
                <c:pt idx="49">
                  <c:v>149</c:v>
                </c:pt>
                <c:pt idx="50">
                  <c:v>150</c:v>
                </c:pt>
                <c:pt idx="51">
                  <c:v>151</c:v>
                </c:pt>
                <c:pt idx="52">
                  <c:v>152</c:v>
                </c:pt>
                <c:pt idx="53">
                  <c:v>153</c:v>
                </c:pt>
                <c:pt idx="54">
                  <c:v>154</c:v>
                </c:pt>
                <c:pt idx="55">
                  <c:v>155</c:v>
                </c:pt>
                <c:pt idx="56">
                  <c:v>156</c:v>
                </c:pt>
                <c:pt idx="57">
                  <c:v>157</c:v>
                </c:pt>
                <c:pt idx="58">
                  <c:v>158</c:v>
                </c:pt>
                <c:pt idx="59">
                  <c:v>159</c:v>
                </c:pt>
                <c:pt idx="60">
                  <c:v>160</c:v>
                </c:pt>
                <c:pt idx="61">
                  <c:v>161</c:v>
                </c:pt>
                <c:pt idx="62">
                  <c:v>162</c:v>
                </c:pt>
                <c:pt idx="63">
                  <c:v>163</c:v>
                </c:pt>
                <c:pt idx="64">
                  <c:v>164</c:v>
                </c:pt>
                <c:pt idx="65">
                  <c:v>165</c:v>
                </c:pt>
                <c:pt idx="66">
                  <c:v>166</c:v>
                </c:pt>
                <c:pt idx="67">
                  <c:v>167</c:v>
                </c:pt>
                <c:pt idx="68">
                  <c:v>168</c:v>
                </c:pt>
                <c:pt idx="69">
                  <c:v>169</c:v>
                </c:pt>
                <c:pt idx="70">
                  <c:v>170</c:v>
                </c:pt>
                <c:pt idx="71">
                  <c:v>171</c:v>
                </c:pt>
                <c:pt idx="72">
                  <c:v>172</c:v>
                </c:pt>
                <c:pt idx="73">
                  <c:v>173</c:v>
                </c:pt>
                <c:pt idx="74">
                  <c:v>174</c:v>
                </c:pt>
                <c:pt idx="75">
                  <c:v>175</c:v>
                </c:pt>
                <c:pt idx="76">
                  <c:v>176</c:v>
                </c:pt>
                <c:pt idx="77">
                  <c:v>177</c:v>
                </c:pt>
                <c:pt idx="78">
                  <c:v>178</c:v>
                </c:pt>
                <c:pt idx="79">
                  <c:v>179</c:v>
                </c:pt>
                <c:pt idx="80">
                  <c:v>180</c:v>
                </c:pt>
                <c:pt idx="81">
                  <c:v>181</c:v>
                </c:pt>
                <c:pt idx="82">
                  <c:v>182</c:v>
                </c:pt>
                <c:pt idx="83">
                  <c:v>183</c:v>
                </c:pt>
                <c:pt idx="84">
                  <c:v>184</c:v>
                </c:pt>
                <c:pt idx="85">
                  <c:v>185</c:v>
                </c:pt>
                <c:pt idx="86">
                  <c:v>186</c:v>
                </c:pt>
                <c:pt idx="87">
                  <c:v>187</c:v>
                </c:pt>
                <c:pt idx="88">
                  <c:v>188</c:v>
                </c:pt>
                <c:pt idx="89">
                  <c:v>189</c:v>
                </c:pt>
                <c:pt idx="90">
                  <c:v>190</c:v>
                </c:pt>
                <c:pt idx="91">
                  <c:v>191</c:v>
                </c:pt>
                <c:pt idx="92">
                  <c:v>192</c:v>
                </c:pt>
                <c:pt idx="93">
                  <c:v>193</c:v>
                </c:pt>
                <c:pt idx="94">
                  <c:v>194</c:v>
                </c:pt>
                <c:pt idx="95">
                  <c:v>195</c:v>
                </c:pt>
                <c:pt idx="96">
                  <c:v>196</c:v>
                </c:pt>
                <c:pt idx="97">
                  <c:v>197</c:v>
                </c:pt>
                <c:pt idx="98">
                  <c:v>198</c:v>
                </c:pt>
                <c:pt idx="99">
                  <c:v>199</c:v>
                </c:pt>
                <c:pt idx="100">
                  <c:v>200</c:v>
                </c:pt>
                <c:pt idx="101">
                  <c:v>201</c:v>
                </c:pt>
                <c:pt idx="102">
                  <c:v>202</c:v>
                </c:pt>
                <c:pt idx="103">
                  <c:v>203</c:v>
                </c:pt>
                <c:pt idx="104">
                  <c:v>204</c:v>
                </c:pt>
                <c:pt idx="105">
                  <c:v>205</c:v>
                </c:pt>
                <c:pt idx="106">
                  <c:v>206</c:v>
                </c:pt>
                <c:pt idx="107">
                  <c:v>207</c:v>
                </c:pt>
                <c:pt idx="108">
                  <c:v>208</c:v>
                </c:pt>
                <c:pt idx="109">
                  <c:v>209</c:v>
                </c:pt>
                <c:pt idx="110">
                  <c:v>210</c:v>
                </c:pt>
                <c:pt idx="111">
                  <c:v>211</c:v>
                </c:pt>
                <c:pt idx="112">
                  <c:v>212</c:v>
                </c:pt>
                <c:pt idx="113">
                  <c:v>213</c:v>
                </c:pt>
                <c:pt idx="114">
                  <c:v>214</c:v>
                </c:pt>
                <c:pt idx="115">
                  <c:v>215</c:v>
                </c:pt>
                <c:pt idx="116">
                  <c:v>216</c:v>
                </c:pt>
                <c:pt idx="117">
                  <c:v>217</c:v>
                </c:pt>
                <c:pt idx="118">
                  <c:v>218</c:v>
                </c:pt>
                <c:pt idx="119">
                  <c:v>219</c:v>
                </c:pt>
                <c:pt idx="120">
                  <c:v>220</c:v>
                </c:pt>
                <c:pt idx="121">
                  <c:v>221</c:v>
                </c:pt>
                <c:pt idx="122">
                  <c:v>222</c:v>
                </c:pt>
                <c:pt idx="123">
                  <c:v>223</c:v>
                </c:pt>
                <c:pt idx="124">
                  <c:v>224</c:v>
                </c:pt>
                <c:pt idx="125">
                  <c:v>225</c:v>
                </c:pt>
                <c:pt idx="126">
                  <c:v>226</c:v>
                </c:pt>
                <c:pt idx="127">
                  <c:v>227</c:v>
                </c:pt>
                <c:pt idx="128">
                  <c:v>228</c:v>
                </c:pt>
                <c:pt idx="129">
                  <c:v>229</c:v>
                </c:pt>
                <c:pt idx="130">
                  <c:v>230</c:v>
                </c:pt>
                <c:pt idx="131">
                  <c:v>231</c:v>
                </c:pt>
                <c:pt idx="132">
                  <c:v>232</c:v>
                </c:pt>
                <c:pt idx="133">
                  <c:v>233</c:v>
                </c:pt>
                <c:pt idx="134">
                  <c:v>234</c:v>
                </c:pt>
                <c:pt idx="135">
                  <c:v>235</c:v>
                </c:pt>
                <c:pt idx="136">
                  <c:v>236</c:v>
                </c:pt>
                <c:pt idx="137">
                  <c:v>237</c:v>
                </c:pt>
                <c:pt idx="138">
                  <c:v>238</c:v>
                </c:pt>
                <c:pt idx="139">
                  <c:v>239</c:v>
                </c:pt>
                <c:pt idx="140">
                  <c:v>240</c:v>
                </c:pt>
                <c:pt idx="141">
                  <c:v>241</c:v>
                </c:pt>
                <c:pt idx="142">
                  <c:v>242</c:v>
                </c:pt>
                <c:pt idx="143">
                  <c:v>243</c:v>
                </c:pt>
                <c:pt idx="144">
                  <c:v>244</c:v>
                </c:pt>
                <c:pt idx="145">
                  <c:v>245</c:v>
                </c:pt>
                <c:pt idx="146">
                  <c:v>246</c:v>
                </c:pt>
                <c:pt idx="147">
                  <c:v>247</c:v>
                </c:pt>
                <c:pt idx="148">
                  <c:v>248</c:v>
                </c:pt>
                <c:pt idx="149">
                  <c:v>249</c:v>
                </c:pt>
                <c:pt idx="150">
                  <c:v>250</c:v>
                </c:pt>
                <c:pt idx="151">
                  <c:v>251</c:v>
                </c:pt>
                <c:pt idx="152">
                  <c:v>252</c:v>
                </c:pt>
                <c:pt idx="153">
                  <c:v>253</c:v>
                </c:pt>
                <c:pt idx="154">
                  <c:v>254</c:v>
                </c:pt>
                <c:pt idx="155">
                  <c:v>255</c:v>
                </c:pt>
                <c:pt idx="156">
                  <c:v>256</c:v>
                </c:pt>
                <c:pt idx="157">
                  <c:v>257</c:v>
                </c:pt>
                <c:pt idx="158">
                  <c:v>258</c:v>
                </c:pt>
                <c:pt idx="159">
                  <c:v>259</c:v>
                </c:pt>
                <c:pt idx="160">
                  <c:v>260</c:v>
                </c:pt>
                <c:pt idx="161">
                  <c:v>261</c:v>
                </c:pt>
                <c:pt idx="162">
                  <c:v>262</c:v>
                </c:pt>
                <c:pt idx="163">
                  <c:v>263</c:v>
                </c:pt>
                <c:pt idx="164">
                  <c:v>264</c:v>
                </c:pt>
                <c:pt idx="165">
                  <c:v>265</c:v>
                </c:pt>
                <c:pt idx="166">
                  <c:v>266</c:v>
                </c:pt>
                <c:pt idx="167">
                  <c:v>267</c:v>
                </c:pt>
                <c:pt idx="168">
                  <c:v>268</c:v>
                </c:pt>
                <c:pt idx="169">
                  <c:v>269</c:v>
                </c:pt>
                <c:pt idx="170">
                  <c:v>270</c:v>
                </c:pt>
                <c:pt idx="171">
                  <c:v>271</c:v>
                </c:pt>
                <c:pt idx="172">
                  <c:v>272</c:v>
                </c:pt>
                <c:pt idx="173">
                  <c:v>273</c:v>
                </c:pt>
                <c:pt idx="174">
                  <c:v>274</c:v>
                </c:pt>
                <c:pt idx="175">
                  <c:v>275</c:v>
                </c:pt>
                <c:pt idx="176">
                  <c:v>276</c:v>
                </c:pt>
                <c:pt idx="177">
                  <c:v>277</c:v>
                </c:pt>
                <c:pt idx="178">
                  <c:v>278</c:v>
                </c:pt>
                <c:pt idx="179">
                  <c:v>279</c:v>
                </c:pt>
                <c:pt idx="180">
                  <c:v>280</c:v>
                </c:pt>
                <c:pt idx="181">
                  <c:v>281</c:v>
                </c:pt>
                <c:pt idx="182">
                  <c:v>282</c:v>
                </c:pt>
                <c:pt idx="183">
                  <c:v>283</c:v>
                </c:pt>
                <c:pt idx="184">
                  <c:v>284</c:v>
                </c:pt>
                <c:pt idx="185">
                  <c:v>285</c:v>
                </c:pt>
                <c:pt idx="186">
                  <c:v>286</c:v>
                </c:pt>
                <c:pt idx="187">
                  <c:v>287</c:v>
                </c:pt>
                <c:pt idx="188">
                  <c:v>288</c:v>
                </c:pt>
                <c:pt idx="189">
                  <c:v>289</c:v>
                </c:pt>
                <c:pt idx="190">
                  <c:v>290</c:v>
                </c:pt>
                <c:pt idx="191">
                  <c:v>291</c:v>
                </c:pt>
                <c:pt idx="192">
                  <c:v>292</c:v>
                </c:pt>
                <c:pt idx="193">
                  <c:v>293</c:v>
                </c:pt>
                <c:pt idx="194">
                  <c:v>294</c:v>
                </c:pt>
                <c:pt idx="195">
                  <c:v>295</c:v>
                </c:pt>
                <c:pt idx="196">
                  <c:v>296</c:v>
                </c:pt>
                <c:pt idx="197">
                  <c:v>297</c:v>
                </c:pt>
                <c:pt idx="198">
                  <c:v>298</c:v>
                </c:pt>
                <c:pt idx="199">
                  <c:v>299</c:v>
                </c:pt>
                <c:pt idx="200">
                  <c:v>300</c:v>
                </c:pt>
                <c:pt idx="201">
                  <c:v>301</c:v>
                </c:pt>
                <c:pt idx="202">
                  <c:v>302</c:v>
                </c:pt>
                <c:pt idx="203">
                  <c:v>303</c:v>
                </c:pt>
                <c:pt idx="204">
                  <c:v>304</c:v>
                </c:pt>
                <c:pt idx="205">
                  <c:v>305</c:v>
                </c:pt>
                <c:pt idx="206">
                  <c:v>306</c:v>
                </c:pt>
                <c:pt idx="207">
                  <c:v>307</c:v>
                </c:pt>
                <c:pt idx="208">
                  <c:v>308</c:v>
                </c:pt>
                <c:pt idx="209">
                  <c:v>309</c:v>
                </c:pt>
                <c:pt idx="210">
                  <c:v>310</c:v>
                </c:pt>
                <c:pt idx="211">
                  <c:v>311</c:v>
                </c:pt>
                <c:pt idx="212">
                  <c:v>312</c:v>
                </c:pt>
                <c:pt idx="213">
                  <c:v>313</c:v>
                </c:pt>
                <c:pt idx="214">
                  <c:v>314</c:v>
                </c:pt>
                <c:pt idx="215">
                  <c:v>315</c:v>
                </c:pt>
                <c:pt idx="216">
                  <c:v>316</c:v>
                </c:pt>
                <c:pt idx="217">
                  <c:v>317</c:v>
                </c:pt>
                <c:pt idx="218">
                  <c:v>318</c:v>
                </c:pt>
                <c:pt idx="219">
                  <c:v>319</c:v>
                </c:pt>
                <c:pt idx="220">
                  <c:v>320</c:v>
                </c:pt>
                <c:pt idx="221">
                  <c:v>321</c:v>
                </c:pt>
                <c:pt idx="222">
                  <c:v>322</c:v>
                </c:pt>
                <c:pt idx="223">
                  <c:v>323</c:v>
                </c:pt>
                <c:pt idx="224">
                  <c:v>324</c:v>
                </c:pt>
                <c:pt idx="225">
                  <c:v>325</c:v>
                </c:pt>
                <c:pt idx="226">
                  <c:v>326</c:v>
                </c:pt>
                <c:pt idx="227">
                  <c:v>327</c:v>
                </c:pt>
                <c:pt idx="228">
                  <c:v>328</c:v>
                </c:pt>
                <c:pt idx="229">
                  <c:v>329</c:v>
                </c:pt>
                <c:pt idx="230">
                  <c:v>330</c:v>
                </c:pt>
                <c:pt idx="231">
                  <c:v>331</c:v>
                </c:pt>
                <c:pt idx="232">
                  <c:v>332</c:v>
                </c:pt>
                <c:pt idx="233">
                  <c:v>333</c:v>
                </c:pt>
                <c:pt idx="234">
                  <c:v>334</c:v>
                </c:pt>
                <c:pt idx="235">
                  <c:v>335</c:v>
                </c:pt>
                <c:pt idx="236">
                  <c:v>336</c:v>
                </c:pt>
                <c:pt idx="237">
                  <c:v>337</c:v>
                </c:pt>
                <c:pt idx="238">
                  <c:v>338</c:v>
                </c:pt>
                <c:pt idx="239">
                  <c:v>339</c:v>
                </c:pt>
                <c:pt idx="240">
                  <c:v>340</c:v>
                </c:pt>
                <c:pt idx="241">
                  <c:v>341</c:v>
                </c:pt>
                <c:pt idx="242">
                  <c:v>342</c:v>
                </c:pt>
                <c:pt idx="243">
                  <c:v>343</c:v>
                </c:pt>
                <c:pt idx="244">
                  <c:v>344</c:v>
                </c:pt>
                <c:pt idx="245">
                  <c:v>345</c:v>
                </c:pt>
                <c:pt idx="246">
                  <c:v>346</c:v>
                </c:pt>
                <c:pt idx="247">
                  <c:v>347</c:v>
                </c:pt>
                <c:pt idx="248">
                  <c:v>348</c:v>
                </c:pt>
                <c:pt idx="249">
                  <c:v>349</c:v>
                </c:pt>
                <c:pt idx="250">
                  <c:v>350</c:v>
                </c:pt>
                <c:pt idx="251">
                  <c:v>351</c:v>
                </c:pt>
                <c:pt idx="252">
                  <c:v>352</c:v>
                </c:pt>
                <c:pt idx="253">
                  <c:v>353</c:v>
                </c:pt>
                <c:pt idx="254">
                  <c:v>354</c:v>
                </c:pt>
                <c:pt idx="255">
                  <c:v>355</c:v>
                </c:pt>
                <c:pt idx="256">
                  <c:v>356</c:v>
                </c:pt>
                <c:pt idx="257">
                  <c:v>357</c:v>
                </c:pt>
                <c:pt idx="258">
                  <c:v>358</c:v>
                </c:pt>
                <c:pt idx="259">
                  <c:v>359</c:v>
                </c:pt>
                <c:pt idx="260">
                  <c:v>360</c:v>
                </c:pt>
                <c:pt idx="261">
                  <c:v>361</c:v>
                </c:pt>
                <c:pt idx="262">
                  <c:v>362</c:v>
                </c:pt>
                <c:pt idx="263">
                  <c:v>363</c:v>
                </c:pt>
                <c:pt idx="264">
                  <c:v>364</c:v>
                </c:pt>
                <c:pt idx="265">
                  <c:v>365</c:v>
                </c:pt>
                <c:pt idx="266">
                  <c:v>366</c:v>
                </c:pt>
                <c:pt idx="267">
                  <c:v>367</c:v>
                </c:pt>
                <c:pt idx="268">
                  <c:v>368</c:v>
                </c:pt>
                <c:pt idx="269">
                  <c:v>369</c:v>
                </c:pt>
                <c:pt idx="270">
                  <c:v>370</c:v>
                </c:pt>
                <c:pt idx="271">
                  <c:v>371</c:v>
                </c:pt>
                <c:pt idx="272">
                  <c:v>372</c:v>
                </c:pt>
                <c:pt idx="273">
                  <c:v>373</c:v>
                </c:pt>
                <c:pt idx="274">
                  <c:v>374</c:v>
                </c:pt>
                <c:pt idx="275">
                  <c:v>375</c:v>
                </c:pt>
                <c:pt idx="276">
                  <c:v>376</c:v>
                </c:pt>
                <c:pt idx="277">
                  <c:v>377</c:v>
                </c:pt>
                <c:pt idx="278">
                  <c:v>378</c:v>
                </c:pt>
                <c:pt idx="279">
                  <c:v>379</c:v>
                </c:pt>
                <c:pt idx="280">
                  <c:v>380</c:v>
                </c:pt>
                <c:pt idx="281">
                  <c:v>381</c:v>
                </c:pt>
                <c:pt idx="282">
                  <c:v>382</c:v>
                </c:pt>
                <c:pt idx="283">
                  <c:v>383</c:v>
                </c:pt>
                <c:pt idx="284">
                  <c:v>384</c:v>
                </c:pt>
                <c:pt idx="285">
                  <c:v>385</c:v>
                </c:pt>
                <c:pt idx="286">
                  <c:v>386</c:v>
                </c:pt>
                <c:pt idx="287">
                  <c:v>387</c:v>
                </c:pt>
                <c:pt idx="288">
                  <c:v>388</c:v>
                </c:pt>
                <c:pt idx="289">
                  <c:v>389</c:v>
                </c:pt>
                <c:pt idx="290">
                  <c:v>390</c:v>
                </c:pt>
                <c:pt idx="291">
                  <c:v>391</c:v>
                </c:pt>
                <c:pt idx="292">
                  <c:v>392</c:v>
                </c:pt>
                <c:pt idx="293">
                  <c:v>393</c:v>
                </c:pt>
                <c:pt idx="294">
                  <c:v>394</c:v>
                </c:pt>
                <c:pt idx="295">
                  <c:v>395</c:v>
                </c:pt>
                <c:pt idx="296">
                  <c:v>396</c:v>
                </c:pt>
                <c:pt idx="297">
                  <c:v>397</c:v>
                </c:pt>
                <c:pt idx="298">
                  <c:v>398</c:v>
                </c:pt>
                <c:pt idx="299">
                  <c:v>399</c:v>
                </c:pt>
                <c:pt idx="300">
                  <c:v>400</c:v>
                </c:pt>
                <c:pt idx="301">
                  <c:v>401</c:v>
                </c:pt>
                <c:pt idx="302">
                  <c:v>402</c:v>
                </c:pt>
                <c:pt idx="303">
                  <c:v>403</c:v>
                </c:pt>
                <c:pt idx="304">
                  <c:v>404</c:v>
                </c:pt>
                <c:pt idx="305">
                  <c:v>405</c:v>
                </c:pt>
                <c:pt idx="306">
                  <c:v>406</c:v>
                </c:pt>
                <c:pt idx="307">
                  <c:v>407</c:v>
                </c:pt>
                <c:pt idx="308">
                  <c:v>408</c:v>
                </c:pt>
                <c:pt idx="309">
                  <c:v>409</c:v>
                </c:pt>
                <c:pt idx="310">
                  <c:v>410</c:v>
                </c:pt>
                <c:pt idx="311">
                  <c:v>411</c:v>
                </c:pt>
                <c:pt idx="312">
                  <c:v>412</c:v>
                </c:pt>
                <c:pt idx="313">
                  <c:v>413</c:v>
                </c:pt>
                <c:pt idx="314">
                  <c:v>414</c:v>
                </c:pt>
                <c:pt idx="315">
                  <c:v>415</c:v>
                </c:pt>
                <c:pt idx="316">
                  <c:v>416</c:v>
                </c:pt>
                <c:pt idx="317">
                  <c:v>417</c:v>
                </c:pt>
                <c:pt idx="318">
                  <c:v>418</c:v>
                </c:pt>
                <c:pt idx="319">
                  <c:v>419</c:v>
                </c:pt>
                <c:pt idx="320">
                  <c:v>420</c:v>
                </c:pt>
                <c:pt idx="321">
                  <c:v>421</c:v>
                </c:pt>
                <c:pt idx="322">
                  <c:v>422</c:v>
                </c:pt>
                <c:pt idx="323">
                  <c:v>423</c:v>
                </c:pt>
                <c:pt idx="324">
                  <c:v>424</c:v>
                </c:pt>
                <c:pt idx="325">
                  <c:v>425</c:v>
                </c:pt>
                <c:pt idx="326">
                  <c:v>426</c:v>
                </c:pt>
                <c:pt idx="327">
                  <c:v>427</c:v>
                </c:pt>
                <c:pt idx="328">
                  <c:v>428</c:v>
                </c:pt>
                <c:pt idx="329">
                  <c:v>429</c:v>
                </c:pt>
                <c:pt idx="330">
                  <c:v>430</c:v>
                </c:pt>
                <c:pt idx="331">
                  <c:v>431</c:v>
                </c:pt>
                <c:pt idx="332">
                  <c:v>432</c:v>
                </c:pt>
                <c:pt idx="333">
                  <c:v>433</c:v>
                </c:pt>
                <c:pt idx="334">
                  <c:v>434</c:v>
                </c:pt>
                <c:pt idx="335">
                  <c:v>435</c:v>
                </c:pt>
                <c:pt idx="336">
                  <c:v>436</c:v>
                </c:pt>
                <c:pt idx="337">
                  <c:v>437</c:v>
                </c:pt>
                <c:pt idx="338">
                  <c:v>438</c:v>
                </c:pt>
                <c:pt idx="339">
                  <c:v>439</c:v>
                </c:pt>
                <c:pt idx="340">
                  <c:v>440</c:v>
                </c:pt>
                <c:pt idx="341">
                  <c:v>441</c:v>
                </c:pt>
                <c:pt idx="342">
                  <c:v>442</c:v>
                </c:pt>
                <c:pt idx="343">
                  <c:v>443</c:v>
                </c:pt>
                <c:pt idx="344">
                  <c:v>444</c:v>
                </c:pt>
                <c:pt idx="345">
                  <c:v>445</c:v>
                </c:pt>
                <c:pt idx="346">
                  <c:v>446</c:v>
                </c:pt>
                <c:pt idx="347">
                  <c:v>447</c:v>
                </c:pt>
                <c:pt idx="348">
                  <c:v>448</c:v>
                </c:pt>
                <c:pt idx="349">
                  <c:v>449</c:v>
                </c:pt>
                <c:pt idx="350">
                  <c:v>450</c:v>
                </c:pt>
                <c:pt idx="351">
                  <c:v>451</c:v>
                </c:pt>
                <c:pt idx="352">
                  <c:v>452</c:v>
                </c:pt>
                <c:pt idx="353">
                  <c:v>453</c:v>
                </c:pt>
                <c:pt idx="354">
                  <c:v>454</c:v>
                </c:pt>
                <c:pt idx="355">
                  <c:v>455</c:v>
                </c:pt>
                <c:pt idx="356">
                  <c:v>456</c:v>
                </c:pt>
                <c:pt idx="357">
                  <c:v>457</c:v>
                </c:pt>
                <c:pt idx="358">
                  <c:v>458</c:v>
                </c:pt>
                <c:pt idx="359">
                  <c:v>459</c:v>
                </c:pt>
                <c:pt idx="360">
                  <c:v>460</c:v>
                </c:pt>
                <c:pt idx="361">
                  <c:v>461</c:v>
                </c:pt>
                <c:pt idx="362">
                  <c:v>462</c:v>
                </c:pt>
                <c:pt idx="363">
                  <c:v>463</c:v>
                </c:pt>
                <c:pt idx="364">
                  <c:v>464</c:v>
                </c:pt>
                <c:pt idx="365">
                  <c:v>465</c:v>
                </c:pt>
                <c:pt idx="366">
                  <c:v>466</c:v>
                </c:pt>
                <c:pt idx="367">
                  <c:v>467</c:v>
                </c:pt>
                <c:pt idx="368">
                  <c:v>468</c:v>
                </c:pt>
                <c:pt idx="369">
                  <c:v>469</c:v>
                </c:pt>
                <c:pt idx="370">
                  <c:v>470</c:v>
                </c:pt>
                <c:pt idx="371">
                  <c:v>471</c:v>
                </c:pt>
                <c:pt idx="372">
                  <c:v>472</c:v>
                </c:pt>
                <c:pt idx="373">
                  <c:v>473</c:v>
                </c:pt>
                <c:pt idx="374">
                  <c:v>474</c:v>
                </c:pt>
                <c:pt idx="375">
                  <c:v>475</c:v>
                </c:pt>
                <c:pt idx="376">
                  <c:v>476</c:v>
                </c:pt>
                <c:pt idx="377">
                  <c:v>477</c:v>
                </c:pt>
                <c:pt idx="378">
                  <c:v>478</c:v>
                </c:pt>
                <c:pt idx="379">
                  <c:v>479</c:v>
                </c:pt>
                <c:pt idx="380">
                  <c:v>480</c:v>
                </c:pt>
                <c:pt idx="381">
                  <c:v>481</c:v>
                </c:pt>
                <c:pt idx="382">
                  <c:v>482</c:v>
                </c:pt>
                <c:pt idx="383">
                  <c:v>483</c:v>
                </c:pt>
                <c:pt idx="384">
                  <c:v>484</c:v>
                </c:pt>
                <c:pt idx="385">
                  <c:v>485</c:v>
                </c:pt>
                <c:pt idx="386">
                  <c:v>486</c:v>
                </c:pt>
                <c:pt idx="387">
                  <c:v>487</c:v>
                </c:pt>
                <c:pt idx="388">
                  <c:v>488</c:v>
                </c:pt>
                <c:pt idx="389">
                  <c:v>489</c:v>
                </c:pt>
                <c:pt idx="390">
                  <c:v>490</c:v>
                </c:pt>
                <c:pt idx="391">
                  <c:v>491</c:v>
                </c:pt>
                <c:pt idx="392">
                  <c:v>492</c:v>
                </c:pt>
                <c:pt idx="393">
                  <c:v>493</c:v>
                </c:pt>
                <c:pt idx="394">
                  <c:v>494</c:v>
                </c:pt>
                <c:pt idx="395">
                  <c:v>495</c:v>
                </c:pt>
                <c:pt idx="396">
                  <c:v>496</c:v>
                </c:pt>
                <c:pt idx="397">
                  <c:v>497</c:v>
                </c:pt>
                <c:pt idx="398">
                  <c:v>498</c:v>
                </c:pt>
                <c:pt idx="399">
                  <c:v>499</c:v>
                </c:pt>
                <c:pt idx="400">
                  <c:v>500</c:v>
                </c:pt>
                <c:pt idx="401">
                  <c:v>501</c:v>
                </c:pt>
                <c:pt idx="402">
                  <c:v>502</c:v>
                </c:pt>
                <c:pt idx="403">
                  <c:v>503</c:v>
                </c:pt>
                <c:pt idx="404">
                  <c:v>504</c:v>
                </c:pt>
                <c:pt idx="405">
                  <c:v>505</c:v>
                </c:pt>
                <c:pt idx="406">
                  <c:v>506</c:v>
                </c:pt>
                <c:pt idx="407">
                  <c:v>507</c:v>
                </c:pt>
                <c:pt idx="408">
                  <c:v>508</c:v>
                </c:pt>
                <c:pt idx="409">
                  <c:v>509</c:v>
                </c:pt>
                <c:pt idx="410">
                  <c:v>510</c:v>
                </c:pt>
                <c:pt idx="411">
                  <c:v>511</c:v>
                </c:pt>
                <c:pt idx="412">
                  <c:v>512</c:v>
                </c:pt>
                <c:pt idx="413">
                  <c:v>513</c:v>
                </c:pt>
                <c:pt idx="414">
                  <c:v>514</c:v>
                </c:pt>
                <c:pt idx="415">
                  <c:v>515</c:v>
                </c:pt>
                <c:pt idx="416">
                  <c:v>516</c:v>
                </c:pt>
                <c:pt idx="417">
                  <c:v>517</c:v>
                </c:pt>
                <c:pt idx="418">
                  <c:v>518</c:v>
                </c:pt>
                <c:pt idx="419">
                  <c:v>519</c:v>
                </c:pt>
                <c:pt idx="420">
                  <c:v>520</c:v>
                </c:pt>
                <c:pt idx="421">
                  <c:v>521</c:v>
                </c:pt>
                <c:pt idx="422">
                  <c:v>522</c:v>
                </c:pt>
                <c:pt idx="423">
                  <c:v>523</c:v>
                </c:pt>
                <c:pt idx="424">
                  <c:v>524</c:v>
                </c:pt>
                <c:pt idx="425">
                  <c:v>525</c:v>
                </c:pt>
                <c:pt idx="426">
                  <c:v>526</c:v>
                </c:pt>
                <c:pt idx="427">
                  <c:v>527</c:v>
                </c:pt>
                <c:pt idx="428">
                  <c:v>528</c:v>
                </c:pt>
                <c:pt idx="429">
                  <c:v>529</c:v>
                </c:pt>
                <c:pt idx="430">
                  <c:v>530</c:v>
                </c:pt>
                <c:pt idx="431">
                  <c:v>531</c:v>
                </c:pt>
                <c:pt idx="432">
                  <c:v>532</c:v>
                </c:pt>
                <c:pt idx="433">
                  <c:v>533</c:v>
                </c:pt>
                <c:pt idx="434">
                  <c:v>534</c:v>
                </c:pt>
                <c:pt idx="435">
                  <c:v>535</c:v>
                </c:pt>
                <c:pt idx="436">
                  <c:v>536</c:v>
                </c:pt>
                <c:pt idx="437">
                  <c:v>537</c:v>
                </c:pt>
                <c:pt idx="438">
                  <c:v>538</c:v>
                </c:pt>
                <c:pt idx="439">
                  <c:v>539</c:v>
                </c:pt>
                <c:pt idx="440">
                  <c:v>540</c:v>
                </c:pt>
                <c:pt idx="441">
                  <c:v>541</c:v>
                </c:pt>
                <c:pt idx="442">
                  <c:v>542</c:v>
                </c:pt>
                <c:pt idx="443">
                  <c:v>543</c:v>
                </c:pt>
                <c:pt idx="444">
                  <c:v>544</c:v>
                </c:pt>
                <c:pt idx="445">
                  <c:v>545</c:v>
                </c:pt>
                <c:pt idx="446">
                  <c:v>546</c:v>
                </c:pt>
                <c:pt idx="447">
                  <c:v>547</c:v>
                </c:pt>
                <c:pt idx="448">
                  <c:v>548</c:v>
                </c:pt>
                <c:pt idx="449">
                  <c:v>549</c:v>
                </c:pt>
                <c:pt idx="450">
                  <c:v>550</c:v>
                </c:pt>
                <c:pt idx="451">
                  <c:v>551</c:v>
                </c:pt>
                <c:pt idx="452">
                  <c:v>552</c:v>
                </c:pt>
                <c:pt idx="453">
                  <c:v>553</c:v>
                </c:pt>
                <c:pt idx="454">
                  <c:v>554</c:v>
                </c:pt>
                <c:pt idx="455">
                  <c:v>555</c:v>
                </c:pt>
                <c:pt idx="456">
                  <c:v>556</c:v>
                </c:pt>
                <c:pt idx="457">
                  <c:v>557</c:v>
                </c:pt>
                <c:pt idx="458">
                  <c:v>558</c:v>
                </c:pt>
                <c:pt idx="459">
                  <c:v>559</c:v>
                </c:pt>
                <c:pt idx="460">
                  <c:v>560</c:v>
                </c:pt>
                <c:pt idx="461">
                  <c:v>561</c:v>
                </c:pt>
                <c:pt idx="462">
                  <c:v>562</c:v>
                </c:pt>
                <c:pt idx="463">
                  <c:v>563</c:v>
                </c:pt>
                <c:pt idx="464">
                  <c:v>564</c:v>
                </c:pt>
                <c:pt idx="465">
                  <c:v>565</c:v>
                </c:pt>
                <c:pt idx="466">
                  <c:v>566</c:v>
                </c:pt>
                <c:pt idx="467">
                  <c:v>567</c:v>
                </c:pt>
                <c:pt idx="468">
                  <c:v>568</c:v>
                </c:pt>
                <c:pt idx="469">
                  <c:v>569</c:v>
                </c:pt>
                <c:pt idx="470">
                  <c:v>570</c:v>
                </c:pt>
                <c:pt idx="471">
                  <c:v>571</c:v>
                </c:pt>
                <c:pt idx="472">
                  <c:v>572</c:v>
                </c:pt>
                <c:pt idx="473">
                  <c:v>573</c:v>
                </c:pt>
                <c:pt idx="474">
                  <c:v>574</c:v>
                </c:pt>
                <c:pt idx="475">
                  <c:v>575</c:v>
                </c:pt>
                <c:pt idx="476">
                  <c:v>576</c:v>
                </c:pt>
                <c:pt idx="477">
                  <c:v>577</c:v>
                </c:pt>
                <c:pt idx="478">
                  <c:v>578</c:v>
                </c:pt>
                <c:pt idx="479">
                  <c:v>579</c:v>
                </c:pt>
                <c:pt idx="480">
                  <c:v>580</c:v>
                </c:pt>
                <c:pt idx="481">
                  <c:v>581</c:v>
                </c:pt>
                <c:pt idx="482">
                  <c:v>582</c:v>
                </c:pt>
                <c:pt idx="483">
                  <c:v>583</c:v>
                </c:pt>
                <c:pt idx="484">
                  <c:v>584</c:v>
                </c:pt>
                <c:pt idx="485">
                  <c:v>585</c:v>
                </c:pt>
                <c:pt idx="486">
                  <c:v>586</c:v>
                </c:pt>
                <c:pt idx="487">
                  <c:v>587</c:v>
                </c:pt>
                <c:pt idx="488">
                  <c:v>588</c:v>
                </c:pt>
                <c:pt idx="489">
                  <c:v>589</c:v>
                </c:pt>
                <c:pt idx="490">
                  <c:v>590</c:v>
                </c:pt>
                <c:pt idx="491">
                  <c:v>591</c:v>
                </c:pt>
                <c:pt idx="492">
                  <c:v>592</c:v>
                </c:pt>
                <c:pt idx="493">
                  <c:v>593</c:v>
                </c:pt>
                <c:pt idx="494">
                  <c:v>594</c:v>
                </c:pt>
                <c:pt idx="495">
                  <c:v>595</c:v>
                </c:pt>
                <c:pt idx="496">
                  <c:v>596</c:v>
                </c:pt>
                <c:pt idx="497">
                  <c:v>597</c:v>
                </c:pt>
                <c:pt idx="498">
                  <c:v>598</c:v>
                </c:pt>
                <c:pt idx="499">
                  <c:v>599</c:v>
                </c:pt>
                <c:pt idx="500">
                  <c:v>600</c:v>
                </c:pt>
                <c:pt idx="501">
                  <c:v>601</c:v>
                </c:pt>
                <c:pt idx="502">
                  <c:v>602</c:v>
                </c:pt>
                <c:pt idx="503">
                  <c:v>603</c:v>
                </c:pt>
                <c:pt idx="504">
                  <c:v>604</c:v>
                </c:pt>
                <c:pt idx="505">
                  <c:v>605</c:v>
                </c:pt>
                <c:pt idx="506">
                  <c:v>606</c:v>
                </c:pt>
                <c:pt idx="507">
                  <c:v>607</c:v>
                </c:pt>
                <c:pt idx="508">
                  <c:v>608</c:v>
                </c:pt>
                <c:pt idx="509">
                  <c:v>609</c:v>
                </c:pt>
                <c:pt idx="510">
                  <c:v>610</c:v>
                </c:pt>
                <c:pt idx="511">
                  <c:v>611</c:v>
                </c:pt>
                <c:pt idx="512">
                  <c:v>612</c:v>
                </c:pt>
                <c:pt idx="513">
                  <c:v>613</c:v>
                </c:pt>
                <c:pt idx="514">
                  <c:v>614</c:v>
                </c:pt>
                <c:pt idx="515">
                  <c:v>615</c:v>
                </c:pt>
                <c:pt idx="516">
                  <c:v>616</c:v>
                </c:pt>
                <c:pt idx="517">
                  <c:v>617</c:v>
                </c:pt>
                <c:pt idx="518">
                  <c:v>618</c:v>
                </c:pt>
                <c:pt idx="519">
                  <c:v>619</c:v>
                </c:pt>
                <c:pt idx="520">
                  <c:v>620</c:v>
                </c:pt>
                <c:pt idx="521">
                  <c:v>621</c:v>
                </c:pt>
                <c:pt idx="522">
                  <c:v>622</c:v>
                </c:pt>
                <c:pt idx="523">
                  <c:v>623</c:v>
                </c:pt>
                <c:pt idx="524">
                  <c:v>624</c:v>
                </c:pt>
                <c:pt idx="525">
                  <c:v>625</c:v>
                </c:pt>
                <c:pt idx="526">
                  <c:v>626</c:v>
                </c:pt>
                <c:pt idx="527">
                  <c:v>627</c:v>
                </c:pt>
                <c:pt idx="528">
                  <c:v>628</c:v>
                </c:pt>
                <c:pt idx="529">
                  <c:v>629</c:v>
                </c:pt>
                <c:pt idx="530">
                  <c:v>630</c:v>
                </c:pt>
                <c:pt idx="531">
                  <c:v>631</c:v>
                </c:pt>
                <c:pt idx="532">
                  <c:v>632</c:v>
                </c:pt>
                <c:pt idx="533">
                  <c:v>633</c:v>
                </c:pt>
                <c:pt idx="534">
                  <c:v>634</c:v>
                </c:pt>
                <c:pt idx="535">
                  <c:v>635</c:v>
                </c:pt>
                <c:pt idx="536">
                  <c:v>636</c:v>
                </c:pt>
                <c:pt idx="537">
                  <c:v>637</c:v>
                </c:pt>
                <c:pt idx="538">
                  <c:v>638</c:v>
                </c:pt>
                <c:pt idx="539">
                  <c:v>639</c:v>
                </c:pt>
                <c:pt idx="540">
                  <c:v>640</c:v>
                </c:pt>
                <c:pt idx="541">
                  <c:v>641</c:v>
                </c:pt>
                <c:pt idx="542">
                  <c:v>642</c:v>
                </c:pt>
                <c:pt idx="543">
                  <c:v>643</c:v>
                </c:pt>
                <c:pt idx="544">
                  <c:v>644</c:v>
                </c:pt>
                <c:pt idx="545">
                  <c:v>645</c:v>
                </c:pt>
                <c:pt idx="546">
                  <c:v>646</c:v>
                </c:pt>
                <c:pt idx="547">
                  <c:v>647</c:v>
                </c:pt>
                <c:pt idx="548">
                  <c:v>648</c:v>
                </c:pt>
                <c:pt idx="549">
                  <c:v>649</c:v>
                </c:pt>
                <c:pt idx="550">
                  <c:v>650</c:v>
                </c:pt>
                <c:pt idx="551">
                  <c:v>651</c:v>
                </c:pt>
                <c:pt idx="552">
                  <c:v>652</c:v>
                </c:pt>
                <c:pt idx="553">
                  <c:v>653</c:v>
                </c:pt>
                <c:pt idx="554">
                  <c:v>654</c:v>
                </c:pt>
                <c:pt idx="555">
                  <c:v>655</c:v>
                </c:pt>
                <c:pt idx="556">
                  <c:v>656</c:v>
                </c:pt>
                <c:pt idx="557">
                  <c:v>657</c:v>
                </c:pt>
                <c:pt idx="558">
                  <c:v>658</c:v>
                </c:pt>
                <c:pt idx="559">
                  <c:v>659</c:v>
                </c:pt>
                <c:pt idx="560">
                  <c:v>660</c:v>
                </c:pt>
                <c:pt idx="561">
                  <c:v>661</c:v>
                </c:pt>
                <c:pt idx="562">
                  <c:v>662</c:v>
                </c:pt>
                <c:pt idx="563">
                  <c:v>663</c:v>
                </c:pt>
                <c:pt idx="564">
                  <c:v>664</c:v>
                </c:pt>
                <c:pt idx="565">
                  <c:v>665</c:v>
                </c:pt>
                <c:pt idx="566">
                  <c:v>666</c:v>
                </c:pt>
                <c:pt idx="567">
                  <c:v>667</c:v>
                </c:pt>
                <c:pt idx="568">
                  <c:v>668</c:v>
                </c:pt>
                <c:pt idx="569">
                  <c:v>669</c:v>
                </c:pt>
                <c:pt idx="570">
                  <c:v>670</c:v>
                </c:pt>
                <c:pt idx="571">
                  <c:v>671</c:v>
                </c:pt>
                <c:pt idx="572">
                  <c:v>672</c:v>
                </c:pt>
                <c:pt idx="573">
                  <c:v>673</c:v>
                </c:pt>
                <c:pt idx="574">
                  <c:v>674</c:v>
                </c:pt>
                <c:pt idx="575">
                  <c:v>675</c:v>
                </c:pt>
                <c:pt idx="576">
                  <c:v>676</c:v>
                </c:pt>
                <c:pt idx="577">
                  <c:v>677</c:v>
                </c:pt>
                <c:pt idx="578">
                  <c:v>678</c:v>
                </c:pt>
                <c:pt idx="579">
                  <c:v>679</c:v>
                </c:pt>
                <c:pt idx="580">
                  <c:v>680</c:v>
                </c:pt>
                <c:pt idx="581">
                  <c:v>681</c:v>
                </c:pt>
                <c:pt idx="582">
                  <c:v>682</c:v>
                </c:pt>
                <c:pt idx="583">
                  <c:v>683</c:v>
                </c:pt>
                <c:pt idx="584">
                  <c:v>684</c:v>
                </c:pt>
                <c:pt idx="585">
                  <c:v>685</c:v>
                </c:pt>
                <c:pt idx="586">
                  <c:v>686</c:v>
                </c:pt>
                <c:pt idx="587">
                  <c:v>687</c:v>
                </c:pt>
                <c:pt idx="588">
                  <c:v>688</c:v>
                </c:pt>
                <c:pt idx="589">
                  <c:v>689</c:v>
                </c:pt>
                <c:pt idx="590">
                  <c:v>690</c:v>
                </c:pt>
                <c:pt idx="591">
                  <c:v>691</c:v>
                </c:pt>
                <c:pt idx="592">
                  <c:v>692</c:v>
                </c:pt>
                <c:pt idx="593">
                  <c:v>693</c:v>
                </c:pt>
                <c:pt idx="594">
                  <c:v>694</c:v>
                </c:pt>
                <c:pt idx="595">
                  <c:v>695</c:v>
                </c:pt>
                <c:pt idx="596">
                  <c:v>696</c:v>
                </c:pt>
                <c:pt idx="597">
                  <c:v>697</c:v>
                </c:pt>
                <c:pt idx="598">
                  <c:v>698</c:v>
                </c:pt>
                <c:pt idx="599">
                  <c:v>699</c:v>
                </c:pt>
                <c:pt idx="600">
                  <c:v>700</c:v>
                </c:pt>
                <c:pt idx="601">
                  <c:v>701</c:v>
                </c:pt>
                <c:pt idx="602">
                  <c:v>702</c:v>
                </c:pt>
                <c:pt idx="603">
                  <c:v>703</c:v>
                </c:pt>
                <c:pt idx="604">
                  <c:v>704</c:v>
                </c:pt>
                <c:pt idx="605">
                  <c:v>705</c:v>
                </c:pt>
                <c:pt idx="606">
                  <c:v>706</c:v>
                </c:pt>
                <c:pt idx="607">
                  <c:v>707</c:v>
                </c:pt>
                <c:pt idx="608">
                  <c:v>708</c:v>
                </c:pt>
                <c:pt idx="609">
                  <c:v>709</c:v>
                </c:pt>
                <c:pt idx="610">
                  <c:v>710</c:v>
                </c:pt>
                <c:pt idx="611">
                  <c:v>711</c:v>
                </c:pt>
                <c:pt idx="612">
                  <c:v>712</c:v>
                </c:pt>
                <c:pt idx="613">
                  <c:v>713</c:v>
                </c:pt>
                <c:pt idx="614">
                  <c:v>714</c:v>
                </c:pt>
                <c:pt idx="615">
                  <c:v>715</c:v>
                </c:pt>
                <c:pt idx="616">
                  <c:v>716</c:v>
                </c:pt>
                <c:pt idx="617">
                  <c:v>717</c:v>
                </c:pt>
                <c:pt idx="618">
                  <c:v>718</c:v>
                </c:pt>
                <c:pt idx="619">
                  <c:v>719</c:v>
                </c:pt>
                <c:pt idx="620">
                  <c:v>720</c:v>
                </c:pt>
                <c:pt idx="621">
                  <c:v>721</c:v>
                </c:pt>
                <c:pt idx="622">
                  <c:v>722</c:v>
                </c:pt>
                <c:pt idx="623">
                  <c:v>723</c:v>
                </c:pt>
                <c:pt idx="624">
                  <c:v>724</c:v>
                </c:pt>
                <c:pt idx="625">
                  <c:v>725</c:v>
                </c:pt>
                <c:pt idx="626">
                  <c:v>726</c:v>
                </c:pt>
                <c:pt idx="627">
                  <c:v>727</c:v>
                </c:pt>
                <c:pt idx="628">
                  <c:v>728</c:v>
                </c:pt>
                <c:pt idx="629">
                  <c:v>729</c:v>
                </c:pt>
                <c:pt idx="630">
                  <c:v>730</c:v>
                </c:pt>
                <c:pt idx="631">
                  <c:v>731</c:v>
                </c:pt>
                <c:pt idx="632">
                  <c:v>732</c:v>
                </c:pt>
                <c:pt idx="633">
                  <c:v>733</c:v>
                </c:pt>
                <c:pt idx="634">
                  <c:v>734</c:v>
                </c:pt>
                <c:pt idx="635">
                  <c:v>735</c:v>
                </c:pt>
                <c:pt idx="636">
                  <c:v>736</c:v>
                </c:pt>
                <c:pt idx="637">
                  <c:v>737</c:v>
                </c:pt>
                <c:pt idx="638">
                  <c:v>738</c:v>
                </c:pt>
                <c:pt idx="639">
                  <c:v>739</c:v>
                </c:pt>
                <c:pt idx="640">
                  <c:v>740</c:v>
                </c:pt>
                <c:pt idx="641">
                  <c:v>741</c:v>
                </c:pt>
                <c:pt idx="642">
                  <c:v>742</c:v>
                </c:pt>
                <c:pt idx="643">
                  <c:v>743</c:v>
                </c:pt>
                <c:pt idx="644">
                  <c:v>744</c:v>
                </c:pt>
                <c:pt idx="645">
                  <c:v>745</c:v>
                </c:pt>
                <c:pt idx="646">
                  <c:v>746</c:v>
                </c:pt>
                <c:pt idx="647">
                  <c:v>747</c:v>
                </c:pt>
                <c:pt idx="648">
                  <c:v>748</c:v>
                </c:pt>
                <c:pt idx="649">
                  <c:v>749</c:v>
                </c:pt>
                <c:pt idx="650">
                  <c:v>750</c:v>
                </c:pt>
                <c:pt idx="651">
                  <c:v>751</c:v>
                </c:pt>
                <c:pt idx="652">
                  <c:v>752</c:v>
                </c:pt>
                <c:pt idx="653">
                  <c:v>753</c:v>
                </c:pt>
                <c:pt idx="654">
                  <c:v>754</c:v>
                </c:pt>
                <c:pt idx="655">
                  <c:v>755</c:v>
                </c:pt>
                <c:pt idx="656">
                  <c:v>756</c:v>
                </c:pt>
                <c:pt idx="657">
                  <c:v>757</c:v>
                </c:pt>
                <c:pt idx="658">
                  <c:v>758</c:v>
                </c:pt>
                <c:pt idx="659">
                  <c:v>759</c:v>
                </c:pt>
                <c:pt idx="660">
                  <c:v>760</c:v>
                </c:pt>
                <c:pt idx="661">
                  <c:v>761</c:v>
                </c:pt>
                <c:pt idx="662">
                  <c:v>762</c:v>
                </c:pt>
                <c:pt idx="663">
                  <c:v>763</c:v>
                </c:pt>
                <c:pt idx="664">
                  <c:v>764</c:v>
                </c:pt>
                <c:pt idx="665">
                  <c:v>765</c:v>
                </c:pt>
                <c:pt idx="666">
                  <c:v>766</c:v>
                </c:pt>
                <c:pt idx="667">
                  <c:v>767</c:v>
                </c:pt>
                <c:pt idx="668">
                  <c:v>768</c:v>
                </c:pt>
                <c:pt idx="669">
                  <c:v>769</c:v>
                </c:pt>
                <c:pt idx="670">
                  <c:v>770</c:v>
                </c:pt>
                <c:pt idx="671">
                  <c:v>771</c:v>
                </c:pt>
                <c:pt idx="672">
                  <c:v>772</c:v>
                </c:pt>
                <c:pt idx="673">
                  <c:v>773</c:v>
                </c:pt>
                <c:pt idx="674">
                  <c:v>774</c:v>
                </c:pt>
                <c:pt idx="675">
                  <c:v>775</c:v>
                </c:pt>
                <c:pt idx="676">
                  <c:v>776</c:v>
                </c:pt>
                <c:pt idx="677">
                  <c:v>777</c:v>
                </c:pt>
                <c:pt idx="678">
                  <c:v>778</c:v>
                </c:pt>
                <c:pt idx="679">
                  <c:v>779</c:v>
                </c:pt>
                <c:pt idx="680">
                  <c:v>780</c:v>
                </c:pt>
                <c:pt idx="681">
                  <c:v>781</c:v>
                </c:pt>
                <c:pt idx="682">
                  <c:v>782</c:v>
                </c:pt>
                <c:pt idx="683">
                  <c:v>783</c:v>
                </c:pt>
                <c:pt idx="684">
                  <c:v>784</c:v>
                </c:pt>
                <c:pt idx="685">
                  <c:v>785</c:v>
                </c:pt>
                <c:pt idx="686">
                  <c:v>786</c:v>
                </c:pt>
                <c:pt idx="687">
                  <c:v>787</c:v>
                </c:pt>
                <c:pt idx="688">
                  <c:v>788</c:v>
                </c:pt>
                <c:pt idx="689">
                  <c:v>789</c:v>
                </c:pt>
                <c:pt idx="690">
                  <c:v>790</c:v>
                </c:pt>
                <c:pt idx="691">
                  <c:v>791</c:v>
                </c:pt>
                <c:pt idx="692">
                  <c:v>792</c:v>
                </c:pt>
                <c:pt idx="693">
                  <c:v>793</c:v>
                </c:pt>
                <c:pt idx="694">
                  <c:v>794</c:v>
                </c:pt>
                <c:pt idx="695">
                  <c:v>795</c:v>
                </c:pt>
                <c:pt idx="696">
                  <c:v>796</c:v>
                </c:pt>
                <c:pt idx="697">
                  <c:v>797</c:v>
                </c:pt>
                <c:pt idx="698">
                  <c:v>798</c:v>
                </c:pt>
                <c:pt idx="699">
                  <c:v>799</c:v>
                </c:pt>
                <c:pt idx="700">
                  <c:v>800</c:v>
                </c:pt>
                <c:pt idx="701">
                  <c:v>801</c:v>
                </c:pt>
                <c:pt idx="702">
                  <c:v>802</c:v>
                </c:pt>
                <c:pt idx="703">
                  <c:v>803</c:v>
                </c:pt>
                <c:pt idx="704">
                  <c:v>804</c:v>
                </c:pt>
                <c:pt idx="705">
                  <c:v>805</c:v>
                </c:pt>
                <c:pt idx="706">
                  <c:v>806</c:v>
                </c:pt>
                <c:pt idx="707">
                  <c:v>807</c:v>
                </c:pt>
                <c:pt idx="708">
                  <c:v>808</c:v>
                </c:pt>
                <c:pt idx="709">
                  <c:v>809</c:v>
                </c:pt>
                <c:pt idx="710">
                  <c:v>810</c:v>
                </c:pt>
                <c:pt idx="711">
                  <c:v>811</c:v>
                </c:pt>
                <c:pt idx="712">
                  <c:v>812</c:v>
                </c:pt>
                <c:pt idx="713">
                  <c:v>813</c:v>
                </c:pt>
                <c:pt idx="714">
                  <c:v>814</c:v>
                </c:pt>
                <c:pt idx="715">
                  <c:v>815</c:v>
                </c:pt>
                <c:pt idx="716">
                  <c:v>816</c:v>
                </c:pt>
                <c:pt idx="717">
                  <c:v>817</c:v>
                </c:pt>
                <c:pt idx="718">
                  <c:v>818</c:v>
                </c:pt>
                <c:pt idx="719">
                  <c:v>819</c:v>
                </c:pt>
                <c:pt idx="720">
                  <c:v>820</c:v>
                </c:pt>
                <c:pt idx="721">
                  <c:v>821</c:v>
                </c:pt>
                <c:pt idx="722">
                  <c:v>822</c:v>
                </c:pt>
                <c:pt idx="723">
                  <c:v>823</c:v>
                </c:pt>
                <c:pt idx="724">
                  <c:v>824</c:v>
                </c:pt>
                <c:pt idx="725">
                  <c:v>825</c:v>
                </c:pt>
                <c:pt idx="726">
                  <c:v>826</c:v>
                </c:pt>
                <c:pt idx="727">
                  <c:v>827</c:v>
                </c:pt>
                <c:pt idx="728">
                  <c:v>828</c:v>
                </c:pt>
                <c:pt idx="729">
                  <c:v>829</c:v>
                </c:pt>
                <c:pt idx="730">
                  <c:v>830</c:v>
                </c:pt>
                <c:pt idx="731">
                  <c:v>831</c:v>
                </c:pt>
                <c:pt idx="732">
                  <c:v>832</c:v>
                </c:pt>
                <c:pt idx="733">
                  <c:v>833</c:v>
                </c:pt>
                <c:pt idx="734">
                  <c:v>834</c:v>
                </c:pt>
                <c:pt idx="735">
                  <c:v>835</c:v>
                </c:pt>
                <c:pt idx="736">
                  <c:v>836</c:v>
                </c:pt>
                <c:pt idx="737">
                  <c:v>837</c:v>
                </c:pt>
                <c:pt idx="738">
                  <c:v>838</c:v>
                </c:pt>
                <c:pt idx="739">
                  <c:v>839</c:v>
                </c:pt>
                <c:pt idx="740">
                  <c:v>840</c:v>
                </c:pt>
                <c:pt idx="741">
                  <c:v>841</c:v>
                </c:pt>
                <c:pt idx="742">
                  <c:v>842</c:v>
                </c:pt>
                <c:pt idx="743">
                  <c:v>843</c:v>
                </c:pt>
                <c:pt idx="744">
                  <c:v>844</c:v>
                </c:pt>
                <c:pt idx="745">
                  <c:v>845</c:v>
                </c:pt>
                <c:pt idx="746">
                  <c:v>846</c:v>
                </c:pt>
                <c:pt idx="747">
                  <c:v>847</c:v>
                </c:pt>
                <c:pt idx="748">
                  <c:v>848</c:v>
                </c:pt>
                <c:pt idx="749">
                  <c:v>849</c:v>
                </c:pt>
                <c:pt idx="750">
                  <c:v>850</c:v>
                </c:pt>
                <c:pt idx="751">
                  <c:v>851</c:v>
                </c:pt>
                <c:pt idx="752">
                  <c:v>852</c:v>
                </c:pt>
                <c:pt idx="753">
                  <c:v>853</c:v>
                </c:pt>
                <c:pt idx="754">
                  <c:v>854</c:v>
                </c:pt>
                <c:pt idx="755">
                  <c:v>855</c:v>
                </c:pt>
                <c:pt idx="756">
                  <c:v>856</c:v>
                </c:pt>
                <c:pt idx="757">
                  <c:v>857</c:v>
                </c:pt>
                <c:pt idx="758">
                  <c:v>858</c:v>
                </c:pt>
                <c:pt idx="759">
                  <c:v>859</c:v>
                </c:pt>
                <c:pt idx="760">
                  <c:v>860</c:v>
                </c:pt>
                <c:pt idx="761">
                  <c:v>861</c:v>
                </c:pt>
                <c:pt idx="762">
                  <c:v>862</c:v>
                </c:pt>
                <c:pt idx="763">
                  <c:v>863</c:v>
                </c:pt>
                <c:pt idx="764">
                  <c:v>864</c:v>
                </c:pt>
                <c:pt idx="765">
                  <c:v>865</c:v>
                </c:pt>
                <c:pt idx="766">
                  <c:v>866</c:v>
                </c:pt>
                <c:pt idx="767">
                  <c:v>867</c:v>
                </c:pt>
                <c:pt idx="768">
                  <c:v>868</c:v>
                </c:pt>
                <c:pt idx="769">
                  <c:v>869</c:v>
                </c:pt>
                <c:pt idx="770">
                  <c:v>870</c:v>
                </c:pt>
                <c:pt idx="771">
                  <c:v>871</c:v>
                </c:pt>
                <c:pt idx="772">
                  <c:v>872</c:v>
                </c:pt>
                <c:pt idx="773">
                  <c:v>873</c:v>
                </c:pt>
                <c:pt idx="774">
                  <c:v>874</c:v>
                </c:pt>
                <c:pt idx="775">
                  <c:v>875</c:v>
                </c:pt>
                <c:pt idx="776">
                  <c:v>876</c:v>
                </c:pt>
                <c:pt idx="777">
                  <c:v>877</c:v>
                </c:pt>
                <c:pt idx="778">
                  <c:v>878</c:v>
                </c:pt>
                <c:pt idx="779">
                  <c:v>879</c:v>
                </c:pt>
                <c:pt idx="780">
                  <c:v>880</c:v>
                </c:pt>
                <c:pt idx="781">
                  <c:v>881</c:v>
                </c:pt>
                <c:pt idx="782">
                  <c:v>882</c:v>
                </c:pt>
                <c:pt idx="783">
                  <c:v>883</c:v>
                </c:pt>
                <c:pt idx="784">
                  <c:v>884</c:v>
                </c:pt>
                <c:pt idx="785">
                  <c:v>885</c:v>
                </c:pt>
                <c:pt idx="786">
                  <c:v>886</c:v>
                </c:pt>
                <c:pt idx="787">
                  <c:v>887</c:v>
                </c:pt>
                <c:pt idx="788">
                  <c:v>888</c:v>
                </c:pt>
                <c:pt idx="789">
                  <c:v>889</c:v>
                </c:pt>
                <c:pt idx="790">
                  <c:v>890</c:v>
                </c:pt>
                <c:pt idx="791">
                  <c:v>891</c:v>
                </c:pt>
                <c:pt idx="792">
                  <c:v>892</c:v>
                </c:pt>
                <c:pt idx="793">
                  <c:v>893</c:v>
                </c:pt>
                <c:pt idx="794">
                  <c:v>894</c:v>
                </c:pt>
                <c:pt idx="795">
                  <c:v>895</c:v>
                </c:pt>
                <c:pt idx="796">
                  <c:v>896</c:v>
                </c:pt>
                <c:pt idx="797">
                  <c:v>897</c:v>
                </c:pt>
                <c:pt idx="798">
                  <c:v>898</c:v>
                </c:pt>
                <c:pt idx="799">
                  <c:v>899</c:v>
                </c:pt>
                <c:pt idx="800">
                  <c:v>900</c:v>
                </c:pt>
                <c:pt idx="801">
                  <c:v>901</c:v>
                </c:pt>
                <c:pt idx="802">
                  <c:v>902</c:v>
                </c:pt>
                <c:pt idx="803">
                  <c:v>903</c:v>
                </c:pt>
                <c:pt idx="804">
                  <c:v>904</c:v>
                </c:pt>
                <c:pt idx="805">
                  <c:v>905</c:v>
                </c:pt>
                <c:pt idx="806">
                  <c:v>906</c:v>
                </c:pt>
                <c:pt idx="807">
                  <c:v>907</c:v>
                </c:pt>
                <c:pt idx="808">
                  <c:v>908</c:v>
                </c:pt>
                <c:pt idx="809">
                  <c:v>909</c:v>
                </c:pt>
                <c:pt idx="810">
                  <c:v>910</c:v>
                </c:pt>
                <c:pt idx="811">
                  <c:v>911</c:v>
                </c:pt>
                <c:pt idx="812">
                  <c:v>912</c:v>
                </c:pt>
                <c:pt idx="813">
                  <c:v>913</c:v>
                </c:pt>
                <c:pt idx="814">
                  <c:v>914</c:v>
                </c:pt>
                <c:pt idx="815">
                  <c:v>915</c:v>
                </c:pt>
                <c:pt idx="816">
                  <c:v>916</c:v>
                </c:pt>
                <c:pt idx="817">
                  <c:v>917</c:v>
                </c:pt>
                <c:pt idx="818">
                  <c:v>918</c:v>
                </c:pt>
                <c:pt idx="819">
                  <c:v>919</c:v>
                </c:pt>
                <c:pt idx="820">
                  <c:v>920</c:v>
                </c:pt>
                <c:pt idx="821">
                  <c:v>921</c:v>
                </c:pt>
                <c:pt idx="822">
                  <c:v>922</c:v>
                </c:pt>
                <c:pt idx="823">
                  <c:v>923</c:v>
                </c:pt>
                <c:pt idx="824">
                  <c:v>924</c:v>
                </c:pt>
                <c:pt idx="825">
                  <c:v>925</c:v>
                </c:pt>
                <c:pt idx="826">
                  <c:v>926</c:v>
                </c:pt>
                <c:pt idx="827">
                  <c:v>927</c:v>
                </c:pt>
                <c:pt idx="828">
                  <c:v>928</c:v>
                </c:pt>
                <c:pt idx="829">
                  <c:v>929</c:v>
                </c:pt>
                <c:pt idx="830">
                  <c:v>930</c:v>
                </c:pt>
                <c:pt idx="831">
                  <c:v>931</c:v>
                </c:pt>
                <c:pt idx="832">
                  <c:v>932</c:v>
                </c:pt>
                <c:pt idx="833">
                  <c:v>933</c:v>
                </c:pt>
                <c:pt idx="834">
                  <c:v>934</c:v>
                </c:pt>
                <c:pt idx="835">
                  <c:v>935</c:v>
                </c:pt>
                <c:pt idx="836">
                  <c:v>936</c:v>
                </c:pt>
                <c:pt idx="837">
                  <c:v>937</c:v>
                </c:pt>
                <c:pt idx="838">
                  <c:v>938</c:v>
                </c:pt>
                <c:pt idx="839">
                  <c:v>939</c:v>
                </c:pt>
                <c:pt idx="840">
                  <c:v>940</c:v>
                </c:pt>
                <c:pt idx="841">
                  <c:v>941</c:v>
                </c:pt>
                <c:pt idx="842">
                  <c:v>942</c:v>
                </c:pt>
                <c:pt idx="843">
                  <c:v>943</c:v>
                </c:pt>
                <c:pt idx="844">
                  <c:v>944</c:v>
                </c:pt>
                <c:pt idx="845">
                  <c:v>945</c:v>
                </c:pt>
                <c:pt idx="846">
                  <c:v>946</c:v>
                </c:pt>
                <c:pt idx="847">
                  <c:v>947</c:v>
                </c:pt>
                <c:pt idx="848">
                  <c:v>948</c:v>
                </c:pt>
                <c:pt idx="849">
                  <c:v>949</c:v>
                </c:pt>
                <c:pt idx="850">
                  <c:v>950</c:v>
                </c:pt>
                <c:pt idx="851">
                  <c:v>951</c:v>
                </c:pt>
                <c:pt idx="852">
                  <c:v>952</c:v>
                </c:pt>
                <c:pt idx="853">
                  <c:v>953</c:v>
                </c:pt>
                <c:pt idx="854">
                  <c:v>954</c:v>
                </c:pt>
                <c:pt idx="855">
                  <c:v>955</c:v>
                </c:pt>
                <c:pt idx="856">
                  <c:v>956</c:v>
                </c:pt>
                <c:pt idx="857">
                  <c:v>957</c:v>
                </c:pt>
                <c:pt idx="858">
                  <c:v>958</c:v>
                </c:pt>
                <c:pt idx="859">
                  <c:v>959</c:v>
                </c:pt>
                <c:pt idx="860">
                  <c:v>960</c:v>
                </c:pt>
                <c:pt idx="861">
                  <c:v>961</c:v>
                </c:pt>
                <c:pt idx="862">
                  <c:v>962</c:v>
                </c:pt>
                <c:pt idx="863">
                  <c:v>963</c:v>
                </c:pt>
                <c:pt idx="864">
                  <c:v>964</c:v>
                </c:pt>
                <c:pt idx="865">
                  <c:v>965</c:v>
                </c:pt>
                <c:pt idx="866">
                  <c:v>966</c:v>
                </c:pt>
                <c:pt idx="867">
                  <c:v>967</c:v>
                </c:pt>
                <c:pt idx="868">
                  <c:v>968</c:v>
                </c:pt>
                <c:pt idx="869">
                  <c:v>969</c:v>
                </c:pt>
                <c:pt idx="870">
                  <c:v>970</c:v>
                </c:pt>
                <c:pt idx="871">
                  <c:v>971</c:v>
                </c:pt>
                <c:pt idx="872">
                  <c:v>972</c:v>
                </c:pt>
                <c:pt idx="873">
                  <c:v>973</c:v>
                </c:pt>
                <c:pt idx="874">
                  <c:v>974</c:v>
                </c:pt>
                <c:pt idx="875">
                  <c:v>975</c:v>
                </c:pt>
                <c:pt idx="876">
                  <c:v>976</c:v>
                </c:pt>
                <c:pt idx="877">
                  <c:v>977</c:v>
                </c:pt>
                <c:pt idx="878">
                  <c:v>978</c:v>
                </c:pt>
                <c:pt idx="879">
                  <c:v>979</c:v>
                </c:pt>
                <c:pt idx="880">
                  <c:v>980</c:v>
                </c:pt>
                <c:pt idx="881">
                  <c:v>981</c:v>
                </c:pt>
                <c:pt idx="882">
                  <c:v>982</c:v>
                </c:pt>
                <c:pt idx="883">
                  <c:v>983</c:v>
                </c:pt>
                <c:pt idx="884">
                  <c:v>984</c:v>
                </c:pt>
                <c:pt idx="885">
                  <c:v>985</c:v>
                </c:pt>
                <c:pt idx="886">
                  <c:v>986</c:v>
                </c:pt>
                <c:pt idx="887">
                  <c:v>987</c:v>
                </c:pt>
                <c:pt idx="888">
                  <c:v>988</c:v>
                </c:pt>
                <c:pt idx="889">
                  <c:v>989</c:v>
                </c:pt>
                <c:pt idx="890">
                  <c:v>990</c:v>
                </c:pt>
                <c:pt idx="891">
                  <c:v>991</c:v>
                </c:pt>
                <c:pt idx="892">
                  <c:v>992</c:v>
                </c:pt>
                <c:pt idx="893">
                  <c:v>993</c:v>
                </c:pt>
                <c:pt idx="894">
                  <c:v>994</c:v>
                </c:pt>
                <c:pt idx="895">
                  <c:v>995</c:v>
                </c:pt>
                <c:pt idx="896">
                  <c:v>996</c:v>
                </c:pt>
                <c:pt idx="897">
                  <c:v>997</c:v>
                </c:pt>
                <c:pt idx="898">
                  <c:v>998</c:v>
                </c:pt>
                <c:pt idx="899">
                  <c:v>999</c:v>
                </c:pt>
                <c:pt idx="900">
                  <c:v>1000</c:v>
                </c:pt>
              </c:numCache>
            </c:numRef>
          </c:xVal>
          <c:yVal>
            <c:numRef>
              <c:f>Models!$J$3:$J$903</c:f>
              <c:numCache>
                <c:formatCode>General</c:formatCode>
                <c:ptCount val="901"/>
                <c:pt idx="0">
                  <c:v>1.8235999999999999E-2</c:v>
                </c:pt>
                <c:pt idx="1">
                  <c:v>1.8756999999999999E-2</c:v>
                </c:pt>
                <c:pt idx="2">
                  <c:v>1.9278E-2</c:v>
                </c:pt>
                <c:pt idx="3">
                  <c:v>1.9799000000000001E-2</c:v>
                </c:pt>
                <c:pt idx="4">
                  <c:v>2.0320000000000001E-2</c:v>
                </c:pt>
                <c:pt idx="5">
                  <c:v>2.0840000000000001E-2</c:v>
                </c:pt>
                <c:pt idx="6">
                  <c:v>2.1361000000000002E-2</c:v>
                </c:pt>
                <c:pt idx="7">
                  <c:v>2.1884000000000001E-2</c:v>
                </c:pt>
                <c:pt idx="8">
                  <c:v>2.2409999999999999E-2</c:v>
                </c:pt>
                <c:pt idx="9">
                  <c:v>2.2941E-2</c:v>
                </c:pt>
                <c:pt idx="10">
                  <c:v>2.3477999999999999E-2</c:v>
                </c:pt>
                <c:pt idx="11">
                  <c:v>2.4024E-2</c:v>
                </c:pt>
                <c:pt idx="12">
                  <c:v>2.4580000000000001E-2</c:v>
                </c:pt>
                <c:pt idx="13">
                  <c:v>2.5148E-2</c:v>
                </c:pt>
                <c:pt idx="14">
                  <c:v>2.5728999999999998E-2</c:v>
                </c:pt>
                <c:pt idx="15">
                  <c:v>2.6325999999999999E-2</c:v>
                </c:pt>
                <c:pt idx="16">
                  <c:v>2.6939999999999999E-2</c:v>
                </c:pt>
                <c:pt idx="17">
                  <c:v>2.7571999999999999E-2</c:v>
                </c:pt>
                <c:pt idx="18">
                  <c:v>2.8223999999999999E-2</c:v>
                </c:pt>
                <c:pt idx="19">
                  <c:v>2.8895000000000001E-2</c:v>
                </c:pt>
                <c:pt idx="20">
                  <c:v>2.9586000000000001E-2</c:v>
                </c:pt>
                <c:pt idx="21">
                  <c:v>3.0297999999999999E-2</c:v>
                </c:pt>
                <c:pt idx="22">
                  <c:v>3.1029999999999999E-2</c:v>
                </c:pt>
                <c:pt idx="23">
                  <c:v>3.1782999999999999E-2</c:v>
                </c:pt>
                <c:pt idx="24">
                  <c:v>3.2554E-2</c:v>
                </c:pt>
                <c:pt idx="25">
                  <c:v>3.3345E-2</c:v>
                </c:pt>
                <c:pt idx="26">
                  <c:v>3.4152000000000002E-2</c:v>
                </c:pt>
                <c:pt idx="27">
                  <c:v>3.4973999999999998E-2</c:v>
                </c:pt>
                <c:pt idx="28">
                  <c:v>3.5811000000000003E-2</c:v>
                </c:pt>
                <c:pt idx="29">
                  <c:v>3.6658000000000003E-2</c:v>
                </c:pt>
                <c:pt idx="30">
                  <c:v>3.7515E-2</c:v>
                </c:pt>
                <c:pt idx="31">
                  <c:v>3.8379000000000003E-2</c:v>
                </c:pt>
                <c:pt idx="32">
                  <c:v>3.9246999999999997E-2</c:v>
                </c:pt>
                <c:pt idx="33">
                  <c:v>4.0114999999999998E-2</c:v>
                </c:pt>
                <c:pt idx="34">
                  <c:v>4.0981999999999998E-2</c:v>
                </c:pt>
                <c:pt idx="35">
                  <c:v>4.1843999999999999E-2</c:v>
                </c:pt>
                <c:pt idx="36">
                  <c:v>4.2698E-2</c:v>
                </c:pt>
                <c:pt idx="37">
                  <c:v>4.3541000000000003E-2</c:v>
                </c:pt>
                <c:pt idx="38">
                  <c:v>4.4371000000000001E-2</c:v>
                </c:pt>
                <c:pt idx="39">
                  <c:v>4.5185000000000003E-2</c:v>
                </c:pt>
                <c:pt idx="40">
                  <c:v>4.6089999999999999E-2</c:v>
                </c:pt>
                <c:pt idx="41">
                  <c:v>4.8682999999999997E-2</c:v>
                </c:pt>
                <c:pt idx="42">
                  <c:v>5.1035999999999998E-2</c:v>
                </c:pt>
                <c:pt idx="43">
                  <c:v>5.3217E-2</c:v>
                </c:pt>
                <c:pt idx="44">
                  <c:v>5.5331999999999999E-2</c:v>
                </c:pt>
                <c:pt idx="45">
                  <c:v>5.7521999999999997E-2</c:v>
                </c:pt>
                <c:pt idx="46">
                  <c:v>6.0075999999999997E-2</c:v>
                </c:pt>
                <c:pt idx="47">
                  <c:v>6.2944E-2</c:v>
                </c:pt>
                <c:pt idx="48">
                  <c:v>6.6177E-2</c:v>
                </c:pt>
                <c:pt idx="49">
                  <c:v>6.9837999999999997E-2</c:v>
                </c:pt>
                <c:pt idx="50">
                  <c:v>7.3931999999999998E-2</c:v>
                </c:pt>
                <c:pt idx="51">
                  <c:v>7.9347000000000001E-2</c:v>
                </c:pt>
                <c:pt idx="52">
                  <c:v>8.5234000000000004E-2</c:v>
                </c:pt>
                <c:pt idx="53">
                  <c:v>9.1389999999999999E-2</c:v>
                </c:pt>
                <c:pt idx="54">
                  <c:v>9.7770999999999997E-2</c:v>
                </c:pt>
                <c:pt idx="55">
                  <c:v>0.10426299999999999</c:v>
                </c:pt>
                <c:pt idx="56">
                  <c:v>0.11076800000000001</c:v>
                </c:pt>
                <c:pt idx="57">
                  <c:v>0.117211</c:v>
                </c:pt>
                <c:pt idx="58">
                  <c:v>0.123514</c:v>
                </c:pt>
                <c:pt idx="59">
                  <c:v>0.12970200000000001</c:v>
                </c:pt>
                <c:pt idx="60">
                  <c:v>0.13574900000000001</c:v>
                </c:pt>
                <c:pt idx="61">
                  <c:v>0.140019</c:v>
                </c:pt>
                <c:pt idx="62">
                  <c:v>0.14410000000000001</c:v>
                </c:pt>
                <c:pt idx="63">
                  <c:v>0.148032</c:v>
                </c:pt>
                <c:pt idx="64">
                  <c:v>0.151841</c:v>
                </c:pt>
                <c:pt idx="65">
                  <c:v>0.155614</c:v>
                </c:pt>
                <c:pt idx="66">
                  <c:v>0.15962799999999999</c:v>
                </c:pt>
                <c:pt idx="67">
                  <c:v>0.1638</c:v>
                </c:pt>
                <c:pt idx="68">
                  <c:v>0.16819400000000001</c:v>
                </c:pt>
                <c:pt idx="69">
                  <c:v>0.172879</c:v>
                </c:pt>
                <c:pt idx="70">
                  <c:v>0.17791000000000001</c:v>
                </c:pt>
                <c:pt idx="71">
                  <c:v>0.184776</c:v>
                </c:pt>
                <c:pt idx="72">
                  <c:v>0.19223399999999999</c:v>
                </c:pt>
                <c:pt idx="73">
                  <c:v>0.200237</c:v>
                </c:pt>
                <c:pt idx="74">
                  <c:v>0.208898</c:v>
                </c:pt>
                <c:pt idx="75">
                  <c:v>0.218276</c:v>
                </c:pt>
                <c:pt idx="76">
                  <c:v>0.22931000000000001</c:v>
                </c:pt>
                <c:pt idx="77">
                  <c:v>0.24129200000000001</c:v>
                </c:pt>
                <c:pt idx="78">
                  <c:v>0.25414999999999999</c:v>
                </c:pt>
                <c:pt idx="79">
                  <c:v>0.26794400000000002</c:v>
                </c:pt>
                <c:pt idx="80">
                  <c:v>0.28279500000000002</c:v>
                </c:pt>
                <c:pt idx="81">
                  <c:v>0.29902600000000001</c:v>
                </c:pt>
                <c:pt idx="82">
                  <c:v>0.31630399999999997</c:v>
                </c:pt>
                <c:pt idx="83">
                  <c:v>0.33469599999999999</c:v>
                </c:pt>
                <c:pt idx="84">
                  <c:v>0.35420499999999999</c:v>
                </c:pt>
                <c:pt idx="85">
                  <c:v>0.37481700000000001</c:v>
                </c:pt>
                <c:pt idx="86">
                  <c:v>0.39639099999999999</c:v>
                </c:pt>
                <c:pt idx="87">
                  <c:v>0.418933</c:v>
                </c:pt>
                <c:pt idx="88">
                  <c:v>0.442442</c:v>
                </c:pt>
                <c:pt idx="89">
                  <c:v>0.46677400000000002</c:v>
                </c:pt>
                <c:pt idx="90">
                  <c:v>0.49134299999999997</c:v>
                </c:pt>
                <c:pt idx="91">
                  <c:v>0.51638700000000004</c:v>
                </c:pt>
                <c:pt idx="92">
                  <c:v>0.541736</c:v>
                </c:pt>
                <c:pt idx="93">
                  <c:v>0.56674100000000005</c:v>
                </c:pt>
                <c:pt idx="94">
                  <c:v>0.59138100000000005</c:v>
                </c:pt>
                <c:pt idx="95">
                  <c:v>0.61536100000000005</c:v>
                </c:pt>
                <c:pt idx="96">
                  <c:v>0.63812100000000005</c:v>
                </c:pt>
                <c:pt idx="97">
                  <c:v>0.65959100000000004</c:v>
                </c:pt>
                <c:pt idx="98">
                  <c:v>0.67939700000000003</c:v>
                </c:pt>
                <c:pt idx="99">
                  <c:v>0.69697600000000004</c:v>
                </c:pt>
                <c:pt idx="100">
                  <c:v>0.71237200000000001</c:v>
                </c:pt>
                <c:pt idx="101">
                  <c:v>0.72536</c:v>
                </c:pt>
                <c:pt idx="102">
                  <c:v>0.73568800000000001</c:v>
                </c:pt>
                <c:pt idx="103">
                  <c:v>0.74336999999999998</c:v>
                </c:pt>
                <c:pt idx="104">
                  <c:v>0.74819599999999997</c:v>
                </c:pt>
                <c:pt idx="105">
                  <c:v>0.75037200000000004</c:v>
                </c:pt>
                <c:pt idx="106">
                  <c:v>0.75005999999999995</c:v>
                </c:pt>
                <c:pt idx="107">
                  <c:v>0.74731899999999996</c:v>
                </c:pt>
                <c:pt idx="108">
                  <c:v>0.74237299999999995</c:v>
                </c:pt>
                <c:pt idx="109">
                  <c:v>0.73537300000000005</c:v>
                </c:pt>
                <c:pt idx="110">
                  <c:v>0.72662300000000002</c:v>
                </c:pt>
                <c:pt idx="111">
                  <c:v>0.71648400000000001</c:v>
                </c:pt>
                <c:pt idx="112">
                  <c:v>0.70508599999999999</c:v>
                </c:pt>
                <c:pt idx="113">
                  <c:v>0.69269400000000003</c:v>
                </c:pt>
                <c:pt idx="114">
                  <c:v>0.67948299999999995</c:v>
                </c:pt>
                <c:pt idx="115">
                  <c:v>0.665655</c:v>
                </c:pt>
                <c:pt idx="116">
                  <c:v>0.65142199999999995</c:v>
                </c:pt>
                <c:pt idx="117">
                  <c:v>0.63691799999999998</c:v>
                </c:pt>
                <c:pt idx="118">
                  <c:v>0.62237799999999999</c:v>
                </c:pt>
                <c:pt idx="119">
                  <c:v>0.60783799999999999</c:v>
                </c:pt>
                <c:pt idx="120">
                  <c:v>0.59345300000000001</c:v>
                </c:pt>
                <c:pt idx="121">
                  <c:v>0.57984999999999998</c:v>
                </c:pt>
                <c:pt idx="122">
                  <c:v>0.56650500000000004</c:v>
                </c:pt>
                <c:pt idx="123">
                  <c:v>0.55341499999999999</c:v>
                </c:pt>
                <c:pt idx="124">
                  <c:v>0.54068899999999998</c:v>
                </c:pt>
                <c:pt idx="125">
                  <c:v>0.52829899999999996</c:v>
                </c:pt>
                <c:pt idx="126">
                  <c:v>0.51989099999999999</c:v>
                </c:pt>
                <c:pt idx="127">
                  <c:v>0.51166</c:v>
                </c:pt>
                <c:pt idx="128">
                  <c:v>0.50368900000000005</c:v>
                </c:pt>
                <c:pt idx="129">
                  <c:v>0.49593199999999998</c:v>
                </c:pt>
                <c:pt idx="130">
                  <c:v>0.48839900000000003</c:v>
                </c:pt>
                <c:pt idx="131">
                  <c:v>0.48305700000000001</c:v>
                </c:pt>
                <c:pt idx="132">
                  <c:v>0.477991</c:v>
                </c:pt>
                <c:pt idx="133">
                  <c:v>0.47316200000000003</c:v>
                </c:pt>
                <c:pt idx="134">
                  <c:v>0.46855200000000002</c:v>
                </c:pt>
                <c:pt idx="135">
                  <c:v>0.46415699999999999</c:v>
                </c:pt>
                <c:pt idx="136">
                  <c:v>0.45674199999999998</c:v>
                </c:pt>
                <c:pt idx="137">
                  <c:v>0.449633</c:v>
                </c:pt>
                <c:pt idx="138">
                  <c:v>0.44279600000000002</c:v>
                </c:pt>
                <c:pt idx="139">
                  <c:v>0.43623600000000001</c:v>
                </c:pt>
                <c:pt idx="140">
                  <c:v>0.42993100000000001</c:v>
                </c:pt>
                <c:pt idx="141">
                  <c:v>0.42076599999999997</c:v>
                </c:pt>
                <c:pt idx="142">
                  <c:v>0.41194199999999997</c:v>
                </c:pt>
                <c:pt idx="143">
                  <c:v>0.40343299999999999</c:v>
                </c:pt>
                <c:pt idx="144">
                  <c:v>0.39523200000000003</c:v>
                </c:pt>
                <c:pt idx="145">
                  <c:v>0.38732299999999997</c:v>
                </c:pt>
                <c:pt idx="146">
                  <c:v>0.37878699999999998</c:v>
                </c:pt>
                <c:pt idx="147">
                  <c:v>0.370587</c:v>
                </c:pt>
                <c:pt idx="148">
                  <c:v>0.36272500000000002</c:v>
                </c:pt>
                <c:pt idx="149">
                  <c:v>0.355186</c:v>
                </c:pt>
                <c:pt idx="150">
                  <c:v>0.347941</c:v>
                </c:pt>
                <c:pt idx="151">
                  <c:v>0.34061399999999997</c:v>
                </c:pt>
                <c:pt idx="152">
                  <c:v>0.333592</c:v>
                </c:pt>
                <c:pt idx="153">
                  <c:v>0.32686700000000002</c:v>
                </c:pt>
                <c:pt idx="154">
                  <c:v>0.32042700000000002</c:v>
                </c:pt>
                <c:pt idx="155">
                  <c:v>0.31425199999999998</c:v>
                </c:pt>
                <c:pt idx="156">
                  <c:v>0.30785699999999999</c:v>
                </c:pt>
                <c:pt idx="157">
                  <c:v>0.30174299999999998</c:v>
                </c:pt>
                <c:pt idx="158">
                  <c:v>0.29589900000000002</c:v>
                </c:pt>
                <c:pt idx="159">
                  <c:v>0.29031899999999999</c:v>
                </c:pt>
                <c:pt idx="160">
                  <c:v>0.28498000000000001</c:v>
                </c:pt>
                <c:pt idx="161">
                  <c:v>0.27970600000000001</c:v>
                </c:pt>
                <c:pt idx="162">
                  <c:v>0.274673</c:v>
                </c:pt>
                <c:pt idx="163">
                  <c:v>0.26987</c:v>
                </c:pt>
                <c:pt idx="164">
                  <c:v>0.26529199999999997</c:v>
                </c:pt>
                <c:pt idx="165">
                  <c:v>0.26092199999999999</c:v>
                </c:pt>
                <c:pt idx="166">
                  <c:v>0.257463</c:v>
                </c:pt>
                <c:pt idx="167">
                  <c:v>0.25414999999999999</c:v>
                </c:pt>
                <c:pt idx="168">
                  <c:v>0.25097199999999997</c:v>
                </c:pt>
                <c:pt idx="169">
                  <c:v>0.247923</c:v>
                </c:pt>
                <c:pt idx="170">
                  <c:v>0.24499299999999999</c:v>
                </c:pt>
                <c:pt idx="171">
                  <c:v>0.244086</c:v>
                </c:pt>
                <c:pt idx="172">
                  <c:v>0.24313299999999999</c:v>
                </c:pt>
                <c:pt idx="173">
                  <c:v>0.242148</c:v>
                </c:pt>
                <c:pt idx="174">
                  <c:v>0.24113599999999999</c:v>
                </c:pt>
                <c:pt idx="175">
                  <c:v>0.24010600000000001</c:v>
                </c:pt>
                <c:pt idx="176">
                  <c:v>0.24195800000000001</c:v>
                </c:pt>
                <c:pt idx="177">
                  <c:v>0.24357799999999999</c:v>
                </c:pt>
                <c:pt idx="178">
                  <c:v>0.24499000000000001</c:v>
                </c:pt>
                <c:pt idx="179">
                  <c:v>0.24621399999999999</c:v>
                </c:pt>
                <c:pt idx="180">
                  <c:v>0.24727099999999999</c:v>
                </c:pt>
                <c:pt idx="181">
                  <c:v>0.25035099999999999</c:v>
                </c:pt>
                <c:pt idx="182">
                  <c:v>0.25313400000000003</c:v>
                </c:pt>
                <c:pt idx="183">
                  <c:v>0.25564599999999998</c:v>
                </c:pt>
                <c:pt idx="184">
                  <c:v>0.25790999999999997</c:v>
                </c:pt>
                <c:pt idx="185">
                  <c:v>0.25994499999999998</c:v>
                </c:pt>
                <c:pt idx="186">
                  <c:v>0.26594499999999999</c:v>
                </c:pt>
                <c:pt idx="187">
                  <c:v>0.27153100000000002</c:v>
                </c:pt>
                <c:pt idx="188">
                  <c:v>0.27672000000000002</c:v>
                </c:pt>
                <c:pt idx="189">
                  <c:v>0.281528</c:v>
                </c:pt>
                <c:pt idx="190">
                  <c:v>0.28596899999999997</c:v>
                </c:pt>
                <c:pt idx="191">
                  <c:v>0.29314899999999999</c:v>
                </c:pt>
                <c:pt idx="192">
                  <c:v>0.300182</c:v>
                </c:pt>
                <c:pt idx="193">
                  <c:v>0.307058</c:v>
                </c:pt>
                <c:pt idx="194">
                  <c:v>0.31376500000000002</c:v>
                </c:pt>
                <c:pt idx="195">
                  <c:v>0.32028899999999999</c:v>
                </c:pt>
                <c:pt idx="196">
                  <c:v>0.32637100000000002</c:v>
                </c:pt>
                <c:pt idx="197">
                  <c:v>0.332486</c:v>
                </c:pt>
                <c:pt idx="198">
                  <c:v>0.33862799999999998</c:v>
                </c:pt>
                <c:pt idx="199">
                  <c:v>0.34478999999999999</c:v>
                </c:pt>
                <c:pt idx="200">
                  <c:v>0.350966</c:v>
                </c:pt>
                <c:pt idx="201">
                  <c:v>0.35574699999999998</c:v>
                </c:pt>
                <c:pt idx="202">
                  <c:v>0.36058299999999999</c:v>
                </c:pt>
                <c:pt idx="203">
                  <c:v>0.36546899999999999</c:v>
                </c:pt>
                <c:pt idx="204">
                  <c:v>0.37040899999999999</c:v>
                </c:pt>
                <c:pt idx="205">
                  <c:v>0.37540200000000001</c:v>
                </c:pt>
                <c:pt idx="206">
                  <c:v>0.37924799999999997</c:v>
                </c:pt>
                <c:pt idx="207">
                  <c:v>0.38314100000000001</c:v>
                </c:pt>
                <c:pt idx="208">
                  <c:v>0.38708100000000001</c:v>
                </c:pt>
                <c:pt idx="209">
                  <c:v>0.391067</c:v>
                </c:pt>
                <c:pt idx="210">
                  <c:v>0.39509</c:v>
                </c:pt>
                <c:pt idx="211">
                  <c:v>0.39835199999999998</c:v>
                </c:pt>
                <c:pt idx="212">
                  <c:v>0.40165200000000001</c:v>
                </c:pt>
                <c:pt idx="213">
                  <c:v>0.40498699999999999</c:v>
                </c:pt>
                <c:pt idx="214">
                  <c:v>0.40835500000000002</c:v>
                </c:pt>
                <c:pt idx="215">
                  <c:v>0.41175800000000001</c:v>
                </c:pt>
                <c:pt idx="216">
                  <c:v>0.41465999999999997</c:v>
                </c:pt>
                <c:pt idx="217">
                  <c:v>0.41759299999999999</c:v>
                </c:pt>
                <c:pt idx="218">
                  <c:v>0.420545</c:v>
                </c:pt>
                <c:pt idx="219">
                  <c:v>0.42352499999999998</c:v>
                </c:pt>
                <c:pt idx="220">
                  <c:v>0.42653200000000002</c:v>
                </c:pt>
                <c:pt idx="221">
                  <c:v>0.42919099999999999</c:v>
                </c:pt>
                <c:pt idx="222">
                  <c:v>0.43188300000000002</c:v>
                </c:pt>
                <c:pt idx="223">
                  <c:v>0.43460100000000002</c:v>
                </c:pt>
                <c:pt idx="224">
                  <c:v>0.43734299999999998</c:v>
                </c:pt>
                <c:pt idx="225">
                  <c:v>0.44010700000000003</c:v>
                </c:pt>
                <c:pt idx="226">
                  <c:v>0.44259300000000001</c:v>
                </c:pt>
                <c:pt idx="227">
                  <c:v>0.44508900000000001</c:v>
                </c:pt>
                <c:pt idx="228">
                  <c:v>0.447604</c:v>
                </c:pt>
                <c:pt idx="229">
                  <c:v>0.45013799999999998</c:v>
                </c:pt>
                <c:pt idx="230">
                  <c:v>0.45268900000000001</c:v>
                </c:pt>
                <c:pt idx="231">
                  <c:v>0.45499299999999998</c:v>
                </c:pt>
                <c:pt idx="232">
                  <c:v>0.45731300000000003</c:v>
                </c:pt>
                <c:pt idx="233">
                  <c:v>0.45964899999999997</c:v>
                </c:pt>
                <c:pt idx="234">
                  <c:v>0.46200000000000002</c:v>
                </c:pt>
                <c:pt idx="235">
                  <c:v>0.46436300000000003</c:v>
                </c:pt>
                <c:pt idx="236">
                  <c:v>0.46647699999999997</c:v>
                </c:pt>
                <c:pt idx="237">
                  <c:v>0.46860400000000002</c:v>
                </c:pt>
                <c:pt idx="238">
                  <c:v>0.470744</c:v>
                </c:pt>
                <c:pt idx="239">
                  <c:v>0.47289399999999998</c:v>
                </c:pt>
                <c:pt idx="240">
                  <c:v>0.47504800000000003</c:v>
                </c:pt>
                <c:pt idx="241">
                  <c:v>0.476906</c:v>
                </c:pt>
                <c:pt idx="242">
                  <c:v>0.47877399999999998</c:v>
                </c:pt>
                <c:pt idx="243">
                  <c:v>0.48065200000000002</c:v>
                </c:pt>
                <c:pt idx="244">
                  <c:v>0.48254200000000003</c:v>
                </c:pt>
                <c:pt idx="245">
                  <c:v>0.48444199999999998</c:v>
                </c:pt>
                <c:pt idx="246">
                  <c:v>0.48589199999999999</c:v>
                </c:pt>
                <c:pt idx="247">
                  <c:v>0.48735000000000001</c:v>
                </c:pt>
                <c:pt idx="248">
                  <c:v>0.48881599999999997</c:v>
                </c:pt>
                <c:pt idx="249">
                  <c:v>0.49027700000000002</c:v>
                </c:pt>
                <c:pt idx="250">
                  <c:v>0.49173899999999998</c:v>
                </c:pt>
                <c:pt idx="251">
                  <c:v>0.49244900000000003</c:v>
                </c:pt>
                <c:pt idx="252">
                  <c:v>0.49316599999999999</c:v>
                </c:pt>
                <c:pt idx="253">
                  <c:v>0.49389100000000002</c:v>
                </c:pt>
                <c:pt idx="254">
                  <c:v>0.49462800000000001</c:v>
                </c:pt>
                <c:pt idx="255">
                  <c:v>0.49537199999999998</c:v>
                </c:pt>
                <c:pt idx="256">
                  <c:v>0.49561699999999997</c:v>
                </c:pt>
                <c:pt idx="257">
                  <c:v>0.49584899999999998</c:v>
                </c:pt>
                <c:pt idx="258">
                  <c:v>0.49606699999999998</c:v>
                </c:pt>
                <c:pt idx="259">
                  <c:v>0.49626700000000001</c:v>
                </c:pt>
                <c:pt idx="260">
                  <c:v>0.49645099999999998</c:v>
                </c:pt>
                <c:pt idx="261">
                  <c:v>0.49821500000000002</c:v>
                </c:pt>
                <c:pt idx="262">
                  <c:v>0.49982599999999999</c:v>
                </c:pt>
                <c:pt idx="263">
                  <c:v>0.50129100000000004</c:v>
                </c:pt>
                <c:pt idx="264">
                  <c:v>0.50261500000000003</c:v>
                </c:pt>
                <c:pt idx="265">
                  <c:v>0.50380499999999995</c:v>
                </c:pt>
                <c:pt idx="266">
                  <c:v>0.50878400000000001</c:v>
                </c:pt>
                <c:pt idx="267">
                  <c:v>0.51348499999999997</c:v>
                </c:pt>
                <c:pt idx="268">
                  <c:v>0.51790700000000001</c:v>
                </c:pt>
                <c:pt idx="269">
                  <c:v>0.52205000000000001</c:v>
                </c:pt>
                <c:pt idx="270">
                  <c:v>0.52590499999999996</c:v>
                </c:pt>
                <c:pt idx="271">
                  <c:v>0.53327999999999998</c:v>
                </c:pt>
                <c:pt idx="272">
                  <c:v>0.54050399999999998</c:v>
                </c:pt>
                <c:pt idx="273">
                  <c:v>0.54756099999999996</c:v>
                </c:pt>
                <c:pt idx="274">
                  <c:v>0.55443600000000004</c:v>
                </c:pt>
                <c:pt idx="275">
                  <c:v>0.56111500000000003</c:v>
                </c:pt>
                <c:pt idx="276">
                  <c:v>0.56903000000000004</c:v>
                </c:pt>
                <c:pt idx="277">
                  <c:v>0.57696000000000003</c:v>
                </c:pt>
                <c:pt idx="278">
                  <c:v>0.58489800000000003</c:v>
                </c:pt>
                <c:pt idx="279">
                  <c:v>0.59283300000000005</c:v>
                </c:pt>
                <c:pt idx="280">
                  <c:v>0.60075599999999996</c:v>
                </c:pt>
                <c:pt idx="281">
                  <c:v>0.607769</c:v>
                </c:pt>
                <c:pt idx="282">
                  <c:v>0.61482499999999995</c:v>
                </c:pt>
                <c:pt idx="283">
                  <c:v>0.62192700000000001</c:v>
                </c:pt>
                <c:pt idx="284">
                  <c:v>0.62907299999999999</c:v>
                </c:pt>
                <c:pt idx="285">
                  <c:v>0.63626000000000005</c:v>
                </c:pt>
                <c:pt idx="286">
                  <c:v>0.64212199999999997</c:v>
                </c:pt>
                <c:pt idx="287">
                  <c:v>0.64801200000000003</c:v>
                </c:pt>
                <c:pt idx="288">
                  <c:v>0.65392899999999998</c:v>
                </c:pt>
                <c:pt idx="289">
                  <c:v>0.65986999999999996</c:v>
                </c:pt>
                <c:pt idx="290">
                  <c:v>0.66583300000000001</c:v>
                </c:pt>
                <c:pt idx="291">
                  <c:v>0.67094399999999998</c:v>
                </c:pt>
                <c:pt idx="292">
                  <c:v>0.676064</c:v>
                </c:pt>
                <c:pt idx="293">
                  <c:v>0.68118900000000004</c:v>
                </c:pt>
                <c:pt idx="294">
                  <c:v>0.68631799999999998</c:v>
                </c:pt>
                <c:pt idx="295">
                  <c:v>0.69145400000000001</c:v>
                </c:pt>
                <c:pt idx="296">
                  <c:v>0.696079</c:v>
                </c:pt>
                <c:pt idx="297">
                  <c:v>0.70070299999999996</c:v>
                </c:pt>
                <c:pt idx="298">
                  <c:v>0.70532700000000004</c:v>
                </c:pt>
                <c:pt idx="299">
                  <c:v>0.70994900000000005</c:v>
                </c:pt>
                <c:pt idx="300">
                  <c:v>0.71456600000000003</c:v>
                </c:pt>
                <c:pt idx="301">
                  <c:v>0.71880599999999994</c:v>
                </c:pt>
                <c:pt idx="302">
                  <c:v>0.72303899999999999</c:v>
                </c:pt>
                <c:pt idx="303">
                  <c:v>0.72726599999999997</c:v>
                </c:pt>
                <c:pt idx="304">
                  <c:v>0.73148400000000002</c:v>
                </c:pt>
                <c:pt idx="305">
                  <c:v>0.73569300000000004</c:v>
                </c:pt>
                <c:pt idx="306">
                  <c:v>0.73958699999999999</c:v>
                </c:pt>
                <c:pt idx="307">
                  <c:v>0.74346900000000005</c:v>
                </c:pt>
                <c:pt idx="308">
                  <c:v>0.74734</c:v>
                </c:pt>
                <c:pt idx="309">
                  <c:v>0.75119899999999995</c:v>
                </c:pt>
                <c:pt idx="310">
                  <c:v>0.75504400000000005</c:v>
                </c:pt>
                <c:pt idx="311">
                  <c:v>0.75861100000000004</c:v>
                </c:pt>
                <c:pt idx="312">
                  <c:v>0.76216300000000003</c:v>
                </c:pt>
                <c:pt idx="313">
                  <c:v>0.76569299999999996</c:v>
                </c:pt>
                <c:pt idx="314">
                  <c:v>0.769208</c:v>
                </c:pt>
                <c:pt idx="315">
                  <c:v>0.77270700000000003</c:v>
                </c:pt>
                <c:pt idx="316">
                  <c:v>0.77595800000000004</c:v>
                </c:pt>
                <c:pt idx="317">
                  <c:v>0.77919300000000002</c:v>
                </c:pt>
                <c:pt idx="318">
                  <c:v>0.78241000000000005</c:v>
                </c:pt>
                <c:pt idx="319">
                  <c:v>0.78561000000000003</c:v>
                </c:pt>
                <c:pt idx="320">
                  <c:v>0.78879600000000005</c:v>
                </c:pt>
                <c:pt idx="321">
                  <c:v>0.79176400000000002</c:v>
                </c:pt>
                <c:pt idx="322">
                  <c:v>0.79471199999999997</c:v>
                </c:pt>
                <c:pt idx="323">
                  <c:v>0.79764100000000004</c:v>
                </c:pt>
                <c:pt idx="324">
                  <c:v>0.80055100000000001</c:v>
                </c:pt>
                <c:pt idx="325">
                  <c:v>0.80344199999999999</c:v>
                </c:pt>
                <c:pt idx="326">
                  <c:v>0.80614200000000003</c:v>
                </c:pt>
                <c:pt idx="327">
                  <c:v>0.80881899999999995</c:v>
                </c:pt>
                <c:pt idx="328">
                  <c:v>0.81147599999999998</c:v>
                </c:pt>
                <c:pt idx="329">
                  <c:v>0.814114</c:v>
                </c:pt>
                <c:pt idx="330">
                  <c:v>0.81673099999999998</c:v>
                </c:pt>
                <c:pt idx="331">
                  <c:v>0.81918400000000002</c:v>
                </c:pt>
                <c:pt idx="332">
                  <c:v>0.82161700000000004</c:v>
                </c:pt>
                <c:pt idx="333">
                  <c:v>0.82402900000000001</c:v>
                </c:pt>
                <c:pt idx="334">
                  <c:v>0.82642099999999996</c:v>
                </c:pt>
                <c:pt idx="335">
                  <c:v>0.82879000000000003</c:v>
                </c:pt>
                <c:pt idx="336">
                  <c:v>0.83101899999999995</c:v>
                </c:pt>
                <c:pt idx="337">
                  <c:v>0.83322700000000005</c:v>
                </c:pt>
                <c:pt idx="338">
                  <c:v>0.83541500000000002</c:v>
                </c:pt>
                <c:pt idx="339">
                  <c:v>0.83758299999999997</c:v>
                </c:pt>
                <c:pt idx="340">
                  <c:v>0.83973100000000001</c:v>
                </c:pt>
                <c:pt idx="341">
                  <c:v>0.84175999999999995</c:v>
                </c:pt>
                <c:pt idx="342">
                  <c:v>0.84377000000000002</c:v>
                </c:pt>
                <c:pt idx="343">
                  <c:v>0.84576099999999999</c:v>
                </c:pt>
                <c:pt idx="344">
                  <c:v>0.84773100000000001</c:v>
                </c:pt>
                <c:pt idx="345">
                  <c:v>0.84968200000000005</c:v>
                </c:pt>
                <c:pt idx="346">
                  <c:v>0.85153000000000001</c:v>
                </c:pt>
                <c:pt idx="347">
                  <c:v>0.85335799999999995</c:v>
                </c:pt>
                <c:pt idx="348">
                  <c:v>0.85516700000000001</c:v>
                </c:pt>
                <c:pt idx="349">
                  <c:v>0.85695600000000005</c:v>
                </c:pt>
                <c:pt idx="350">
                  <c:v>0.85872400000000004</c:v>
                </c:pt>
                <c:pt idx="351">
                  <c:v>0.86040499999999998</c:v>
                </c:pt>
                <c:pt idx="352">
                  <c:v>0.86206700000000003</c:v>
                </c:pt>
                <c:pt idx="353">
                  <c:v>0.86370899999999995</c:v>
                </c:pt>
                <c:pt idx="354">
                  <c:v>0.86533300000000002</c:v>
                </c:pt>
                <c:pt idx="355">
                  <c:v>0.86693699999999996</c:v>
                </c:pt>
                <c:pt idx="356">
                  <c:v>0.86846599999999996</c:v>
                </c:pt>
                <c:pt idx="357">
                  <c:v>0.86997599999999997</c:v>
                </c:pt>
                <c:pt idx="358">
                  <c:v>0.87146699999999999</c:v>
                </c:pt>
                <c:pt idx="359">
                  <c:v>0.87294000000000005</c:v>
                </c:pt>
                <c:pt idx="360">
                  <c:v>0.87439500000000003</c:v>
                </c:pt>
                <c:pt idx="361">
                  <c:v>0.87578299999999998</c:v>
                </c:pt>
                <c:pt idx="362">
                  <c:v>0.87715299999999996</c:v>
                </c:pt>
                <c:pt idx="363">
                  <c:v>0.87850499999999998</c:v>
                </c:pt>
                <c:pt idx="364">
                  <c:v>0.87983900000000004</c:v>
                </c:pt>
                <c:pt idx="365">
                  <c:v>0.88115500000000002</c:v>
                </c:pt>
                <c:pt idx="366">
                  <c:v>0.88241199999999997</c:v>
                </c:pt>
                <c:pt idx="367">
                  <c:v>0.88365400000000005</c:v>
                </c:pt>
                <c:pt idx="368">
                  <c:v>0.88487800000000005</c:v>
                </c:pt>
                <c:pt idx="369">
                  <c:v>0.88608600000000004</c:v>
                </c:pt>
                <c:pt idx="370">
                  <c:v>0.88727599999999995</c:v>
                </c:pt>
                <c:pt idx="371">
                  <c:v>0.88841300000000001</c:v>
                </c:pt>
                <c:pt idx="372">
                  <c:v>0.88953300000000002</c:v>
                </c:pt>
                <c:pt idx="373">
                  <c:v>0.89063700000000001</c:v>
                </c:pt>
                <c:pt idx="374">
                  <c:v>0.89172499999999999</c:v>
                </c:pt>
                <c:pt idx="375">
                  <c:v>0.89279600000000003</c:v>
                </c:pt>
                <c:pt idx="376">
                  <c:v>0.89381699999999997</c:v>
                </c:pt>
                <c:pt idx="377">
                  <c:v>0.89482300000000004</c:v>
                </c:pt>
                <c:pt idx="378">
                  <c:v>0.89581299999999997</c:v>
                </c:pt>
                <c:pt idx="379">
                  <c:v>0.896787</c:v>
                </c:pt>
                <c:pt idx="380">
                  <c:v>0.89774500000000002</c:v>
                </c:pt>
                <c:pt idx="381">
                  <c:v>0.89866000000000001</c:v>
                </c:pt>
                <c:pt idx="382">
                  <c:v>0.899559</c:v>
                </c:pt>
                <c:pt idx="383">
                  <c:v>0.90044299999999999</c:v>
                </c:pt>
                <c:pt idx="384">
                  <c:v>0.901312</c:v>
                </c:pt>
                <c:pt idx="385">
                  <c:v>0.90216799999999997</c:v>
                </c:pt>
                <c:pt idx="386">
                  <c:v>0.90298500000000004</c:v>
                </c:pt>
                <c:pt idx="387">
                  <c:v>0.90378800000000004</c:v>
                </c:pt>
                <c:pt idx="388">
                  <c:v>0.90457600000000005</c:v>
                </c:pt>
                <c:pt idx="389">
                  <c:v>0.90534999999999999</c:v>
                </c:pt>
                <c:pt idx="390">
                  <c:v>0.906111</c:v>
                </c:pt>
                <c:pt idx="391">
                  <c:v>0.90683499999999995</c:v>
                </c:pt>
                <c:pt idx="392">
                  <c:v>0.90754599999999996</c:v>
                </c:pt>
                <c:pt idx="393">
                  <c:v>0.90824300000000002</c:v>
                </c:pt>
                <c:pt idx="394">
                  <c:v>0.90892600000000001</c:v>
                </c:pt>
                <c:pt idx="395">
                  <c:v>0.90959599999999996</c:v>
                </c:pt>
                <c:pt idx="396">
                  <c:v>0.91023100000000001</c:v>
                </c:pt>
                <c:pt idx="397">
                  <c:v>0.91085300000000002</c:v>
                </c:pt>
                <c:pt idx="398">
                  <c:v>0.91146300000000002</c:v>
                </c:pt>
                <c:pt idx="399">
                  <c:v>0.91205999999999998</c:v>
                </c:pt>
                <c:pt idx="400">
                  <c:v>0.91264500000000004</c:v>
                </c:pt>
                <c:pt idx="401">
                  <c:v>0.91319899999999998</c:v>
                </c:pt>
                <c:pt idx="402">
                  <c:v>0.91374100000000003</c:v>
                </c:pt>
                <c:pt idx="403">
                  <c:v>0.91427199999999997</c:v>
                </c:pt>
                <c:pt idx="404">
                  <c:v>0.91478999999999999</c:v>
                </c:pt>
                <c:pt idx="405">
                  <c:v>0.91529899999999997</c:v>
                </c:pt>
                <c:pt idx="406">
                  <c:v>0.91577751238704197</c:v>
                </c:pt>
                <c:pt idx="407">
                  <c:v>0.91624700000000003</c:v>
                </c:pt>
                <c:pt idx="408">
                  <c:v>0.91670399999999996</c:v>
                </c:pt>
                <c:pt idx="409">
                  <c:v>0.91715000000000002</c:v>
                </c:pt>
                <c:pt idx="410">
                  <c:v>0.91758600000000001</c:v>
                </c:pt>
                <c:pt idx="411">
                  <c:v>0.91799500000000001</c:v>
                </c:pt>
                <c:pt idx="412">
                  <c:v>0.91839400000000004</c:v>
                </c:pt>
                <c:pt idx="413">
                  <c:v>0.91878199999999999</c:v>
                </c:pt>
                <c:pt idx="414">
                  <c:v>0.91915851538385696</c:v>
                </c:pt>
                <c:pt idx="415">
                  <c:v>0.91952800000000001</c:v>
                </c:pt>
                <c:pt idx="416">
                  <c:v>0.91987200000000002</c:v>
                </c:pt>
                <c:pt idx="417">
                  <c:v>0.92020599999999997</c:v>
                </c:pt>
                <c:pt idx="418">
                  <c:v>0.92053099999999999</c:v>
                </c:pt>
                <c:pt idx="419">
                  <c:v>0.92084600000000005</c:v>
                </c:pt>
                <c:pt idx="420">
                  <c:v>0.92115199999999997</c:v>
                </c:pt>
                <c:pt idx="421">
                  <c:v>0.921435</c:v>
                </c:pt>
                <c:pt idx="422">
                  <c:v>0.921709</c:v>
                </c:pt>
                <c:pt idx="423">
                  <c:v>0.92197399999999996</c:v>
                </c:pt>
                <c:pt idx="424">
                  <c:v>0.92222999999999999</c:v>
                </c:pt>
                <c:pt idx="425">
                  <c:v>0.92247652065756502</c:v>
                </c:pt>
                <c:pt idx="426">
                  <c:v>0.92270399999999997</c:v>
                </c:pt>
                <c:pt idx="427">
                  <c:v>0.922920521728267</c:v>
                </c:pt>
                <c:pt idx="428">
                  <c:v>0.92313199999999995</c:v>
                </c:pt>
                <c:pt idx="429">
                  <c:v>0.92333152285154796</c:v>
                </c:pt>
                <c:pt idx="430">
                  <c:v>0.92352599999999996</c:v>
                </c:pt>
                <c:pt idx="431">
                  <c:v>0.92369999999999997</c:v>
                </c:pt>
                <c:pt idx="432">
                  <c:v>0.92386352459212695</c:v>
                </c:pt>
                <c:pt idx="433">
                  <c:v>0.92402152518769898</c:v>
                </c:pt>
                <c:pt idx="434">
                  <c:v>0.92417152579769901</c:v>
                </c:pt>
                <c:pt idx="435">
                  <c:v>0.92431352642209996</c:v>
                </c:pt>
                <c:pt idx="436">
                  <c:v>0.92443752703690996</c:v>
                </c:pt>
                <c:pt idx="437">
                  <c:v>0.92455552766059801</c:v>
                </c:pt>
                <c:pt idx="438">
                  <c:v>0.92466405659734696</c:v>
                </c:pt>
                <c:pt idx="439">
                  <c:v>0.924768057891179</c:v>
                </c:pt>
                <c:pt idx="440">
                  <c:v>0.92486405920902004</c:v>
                </c:pt>
                <c:pt idx="441">
                  <c:v>0.92494306050937203</c:v>
                </c:pt>
                <c:pt idx="442">
                  <c:v>0.92501459274811504</c:v>
                </c:pt>
                <c:pt idx="443">
                  <c:v>0.92508059475641602</c:v>
                </c:pt>
                <c:pt idx="444">
                  <c:v>0.92513959680290403</c:v>
                </c:pt>
                <c:pt idx="445">
                  <c:v>0.92519259887577199</c:v>
                </c:pt>
                <c:pt idx="446">
                  <c:v>0.92522960092491902</c:v>
                </c:pt>
                <c:pt idx="447">
                  <c:v>0.92525667168704295</c:v>
                </c:pt>
                <c:pt idx="448">
                  <c:v>0.92528167519034599</c:v>
                </c:pt>
                <c:pt idx="449">
                  <c:v>0.92529967875708297</c:v>
                </c:pt>
                <c:pt idx="450">
                  <c:v>0.92531221882221204</c:v>
                </c:pt>
                <c:pt idx="451">
                  <c:v>0.92531122309346103</c:v>
                </c:pt>
                <c:pt idx="452">
                  <c:v>0.925302765336532</c:v>
                </c:pt>
                <c:pt idx="453">
                  <c:v>0.92528684773269998</c:v>
                </c:pt>
                <c:pt idx="454">
                  <c:v>0.92526885438306194</c:v>
                </c:pt>
                <c:pt idx="455">
                  <c:v>0.92524340123573701</c:v>
                </c:pt>
                <c:pt idx="456">
                  <c:v>0.92520494949754595</c:v>
                </c:pt>
                <c:pt idx="457">
                  <c:v>0.92516149932532998</c:v>
                </c:pt>
                <c:pt idx="458">
                  <c:v>0.92511205076101299</c:v>
                </c:pt>
                <c:pt idx="459">
                  <c:v>0.92505614697225302</c:v>
                </c:pt>
                <c:pt idx="460">
                  <c:v>0.92499670246224397</c:v>
                </c:pt>
                <c:pt idx="461">
                  <c:v>0.92492425932644995</c:v>
                </c:pt>
                <c:pt idx="462">
                  <c:v>0.92484981775975805</c:v>
                </c:pt>
                <c:pt idx="463">
                  <c:v>0.92476792413936204</c:v>
                </c:pt>
                <c:pt idx="464">
                  <c:v>0.92468303371086702</c:v>
                </c:pt>
                <c:pt idx="465">
                  <c:v>0.92459214661133904</c:v>
                </c:pt>
                <c:pt idx="466">
                  <c:v>0.92448881106233904</c:v>
                </c:pt>
                <c:pt idx="467">
                  <c:v>0.92438193100937505</c:v>
                </c:pt>
                <c:pt idx="468">
                  <c:v>0.92426960448989104</c:v>
                </c:pt>
                <c:pt idx="469">
                  <c:v>0.92415473191856301</c:v>
                </c:pt>
                <c:pt idx="470">
                  <c:v>0.92403296640029098</c:v>
                </c:pt>
                <c:pt idx="471">
                  <c:v>0.92390165445000805</c:v>
                </c:pt>
                <c:pt idx="472">
                  <c:v>0.92376634754721598</c:v>
                </c:pt>
                <c:pt idx="473">
                  <c:v>0.92362704574198695</c:v>
                </c:pt>
                <c:pt idx="474">
                  <c:v>0.92348085916524303</c:v>
                </c:pt>
                <c:pt idx="475">
                  <c:v>0.92333312520214295</c:v>
                </c:pt>
                <c:pt idx="476">
                  <c:v>0.92317539723256203</c:v>
                </c:pt>
                <c:pt idx="477">
                  <c:v>0.92301223356795004</c:v>
                </c:pt>
                <c:pt idx="478">
                  <c:v>0.92284607853300105</c:v>
                </c:pt>
                <c:pt idx="479">
                  <c:v>0.92267449126510703</c:v>
                </c:pt>
                <c:pt idx="480">
                  <c:v>0.92250035449275503</c:v>
                </c:pt>
                <c:pt idx="481">
                  <c:v>0.92231534688254302</c:v>
                </c:pt>
                <c:pt idx="482">
                  <c:v>0.92212778980301602</c:v>
                </c:pt>
                <c:pt idx="483">
                  <c:v>0.92193580556174803</c:v>
                </c:pt>
                <c:pt idx="484">
                  <c:v>0.92173696044665099</c:v>
                </c:pt>
                <c:pt idx="485">
                  <c:v>0.92153900233209496</c:v>
                </c:pt>
                <c:pt idx="486">
                  <c:v>0.921327750388927</c:v>
                </c:pt>
                <c:pt idx="487">
                  <c:v>0.92111538411461003</c:v>
                </c:pt>
                <c:pt idx="488">
                  <c:v>0.92089816501952104</c:v>
                </c:pt>
                <c:pt idx="489">
                  <c:v>0.92067996335472702</c:v>
                </c:pt>
                <c:pt idx="490">
                  <c:v>0.92045734771926802</c:v>
                </c:pt>
                <c:pt idx="491">
                  <c:v>0.92022631914377695</c:v>
                </c:pt>
                <c:pt idx="492">
                  <c:v>0.91999231128956005</c:v>
                </c:pt>
                <c:pt idx="493">
                  <c:v>0.919754895720721</c:v>
                </c:pt>
                <c:pt idx="494">
                  <c:v>0.91951307504130197</c:v>
                </c:pt>
                <c:pt idx="495">
                  <c:v>0.91926685251255302</c:v>
                </c:pt>
                <c:pt idx="496">
                  <c:v>0.91901265285413003</c:v>
                </c:pt>
                <c:pt idx="497">
                  <c:v>0.91875262914178402</c:v>
                </c:pt>
                <c:pt idx="498">
                  <c:v>0.91849205952255397</c:v>
                </c:pt>
                <c:pt idx="499">
                  <c:v>0.91822524704295905</c:v>
                </c:pt>
                <c:pt idx="500">
                  <c:v>0.91795546870206302</c:v>
                </c:pt>
                <c:pt idx="501">
                  <c:v>0.91767829890612396</c:v>
                </c:pt>
                <c:pt idx="502">
                  <c:v>0.91739532238584098</c:v>
                </c:pt>
                <c:pt idx="503">
                  <c:v>0.91711038492568397</c:v>
                </c:pt>
                <c:pt idx="504">
                  <c:v>0.91682064751594605</c:v>
                </c:pt>
                <c:pt idx="505">
                  <c:v>0.91652753427600897</c:v>
                </c:pt>
                <c:pt idx="506">
                  <c:v>0.91622604453296597</c:v>
                </c:pt>
                <c:pt idx="507">
                  <c:v>0.915922183441649</c:v>
                </c:pt>
                <c:pt idx="508">
                  <c:v>0.91561353949861402</c:v>
                </c:pt>
                <c:pt idx="509">
                  <c:v>0.91530153120292901</c:v>
                </c:pt>
                <c:pt idx="510">
                  <c:v>0.91498474811275299</c:v>
                </c:pt>
                <c:pt idx="511">
                  <c:v>0.91466060499577695</c:v>
                </c:pt>
                <c:pt idx="512">
                  <c:v>0.91433269489126601</c:v>
                </c:pt>
                <c:pt idx="513">
                  <c:v>0.91400002419331206</c:v>
                </c:pt>
                <c:pt idx="514">
                  <c:v>0.91366400928867997</c:v>
                </c:pt>
                <c:pt idx="515">
                  <c:v>0.91332283199104403</c:v>
                </c:pt>
                <c:pt idx="516">
                  <c:v>0.91297431425307796</c:v>
                </c:pt>
                <c:pt idx="517">
                  <c:v>0.91262205261114004</c:v>
                </c:pt>
                <c:pt idx="518">
                  <c:v>0.91226705465183799</c:v>
                </c:pt>
                <c:pt idx="519">
                  <c:v>0.911906918793296</c:v>
                </c:pt>
                <c:pt idx="520">
                  <c:v>0.91154305866485597</c:v>
                </c:pt>
                <c:pt idx="521">
                  <c:v>0.91117187664019805</c:v>
                </c:pt>
                <c:pt idx="522">
                  <c:v>0.91079697865923603</c:v>
                </c:pt>
                <c:pt idx="523">
                  <c:v>0.91041456844143898</c:v>
                </c:pt>
                <c:pt idx="524">
                  <c:v>0.91002945252543599</c:v>
                </c:pt>
                <c:pt idx="525">
                  <c:v>0.90963824389542702</c:v>
                </c:pt>
                <c:pt idx="526">
                  <c:v>0.90924173591848001</c:v>
                </c:pt>
                <c:pt idx="527">
                  <c:v>0.90883874310298496</c:v>
                </c:pt>
                <c:pt idx="528">
                  <c:v>0.90843067791481302</c:v>
                </c:pt>
                <c:pt idx="529">
                  <c:v>0.90801794233994104</c:v>
                </c:pt>
                <c:pt idx="530">
                  <c:v>0.90759835319367099</c:v>
                </c:pt>
                <c:pt idx="531">
                  <c:v>0.90717249167767899</c:v>
                </c:pt>
                <c:pt idx="532">
                  <c:v>0.90674158425292295</c:v>
                </c:pt>
                <c:pt idx="533">
                  <c:v>0.90630424479114702</c:v>
                </c:pt>
                <c:pt idx="534">
                  <c:v>0.90586148521926901</c:v>
                </c:pt>
                <c:pt idx="535">
                  <c:v>0.90541231081686002</c:v>
                </c:pt>
                <c:pt idx="536">
                  <c:v>0.90495789810438199</c:v>
                </c:pt>
                <c:pt idx="537">
                  <c:v>0.90449530959644697</c:v>
                </c:pt>
                <c:pt idx="538">
                  <c:v>0.90402911448971401</c:v>
                </c:pt>
                <c:pt idx="539">
                  <c:v>0.90355377216007904</c:v>
                </c:pt>
                <c:pt idx="540">
                  <c:v>0.90307206460078104</c:v>
                </c:pt>
                <c:pt idx="541">
                  <c:v>0.90258376590915002</c:v>
                </c:pt>
                <c:pt idx="542">
                  <c:v>0.90209011946661599</c:v>
                </c:pt>
                <c:pt idx="543">
                  <c:v>0.90158737516407705</c:v>
                </c:pt>
                <c:pt idx="544">
                  <c:v>0.90107791676085602</c:v>
                </c:pt>
                <c:pt idx="545">
                  <c:v>0.90056215175627996</c:v>
                </c:pt>
                <c:pt idx="546">
                  <c:v>0.90003945586484002</c:v>
                </c:pt>
                <c:pt idx="547">
                  <c:v>0.89950770770686195</c:v>
                </c:pt>
                <c:pt idx="548">
                  <c:v>0.89897067249308604</c:v>
                </c:pt>
                <c:pt idx="549">
                  <c:v>0.89842423436924801</c:v>
                </c:pt>
                <c:pt idx="550">
                  <c:v>0.89786978337863799</c:v>
                </c:pt>
                <c:pt idx="551">
                  <c:v>0.89731020981556697</c:v>
                </c:pt>
                <c:pt idx="552">
                  <c:v>0.89674225967732102</c:v>
                </c:pt>
                <c:pt idx="553">
                  <c:v>0.89616397290100303</c:v>
                </c:pt>
                <c:pt idx="554">
                  <c:v>0.89557909476994102</c:v>
                </c:pt>
                <c:pt idx="555">
                  <c:v>0.89498489649355295</c:v>
                </c:pt>
                <c:pt idx="556">
                  <c:v>0.89438387412794296</c:v>
                </c:pt>
                <c:pt idx="557">
                  <c:v>0.89377256674233496</c:v>
                </c:pt>
                <c:pt idx="558">
                  <c:v>0.89315335730365797</c:v>
                </c:pt>
                <c:pt idx="559">
                  <c:v>0.89252351732203705</c:v>
                </c:pt>
                <c:pt idx="560">
                  <c:v>0.89188443793351901</c:v>
                </c:pt>
                <c:pt idx="561">
                  <c:v>0.89123858158988201</c:v>
                </c:pt>
                <c:pt idx="562">
                  <c:v>0.89058252125542303</c:v>
                </c:pt>
                <c:pt idx="563">
                  <c:v>0.88991688721237905</c:v>
                </c:pt>
                <c:pt idx="564">
                  <c:v>0.889239718985396</c:v>
                </c:pt>
                <c:pt idx="565">
                  <c:v>0.88855029750272796</c:v>
                </c:pt>
                <c:pt idx="566">
                  <c:v>0.88785727156079997</c:v>
                </c:pt>
                <c:pt idx="567">
                  <c:v>0.88715436187943997</c:v>
                </c:pt>
                <c:pt idx="568">
                  <c:v>0.88643826415794402</c:v>
                </c:pt>
                <c:pt idx="569">
                  <c:v>0.88571268579360396</c:v>
                </c:pt>
                <c:pt idx="570">
                  <c:v>0.884974341216062</c:v>
                </c:pt>
                <c:pt idx="571">
                  <c:v>0.88423033137346396</c:v>
                </c:pt>
                <c:pt idx="572">
                  <c:v>0.88347457608773305</c:v>
                </c:pt>
                <c:pt idx="573">
                  <c:v>0.88270706096693996</c:v>
                </c:pt>
                <c:pt idx="574">
                  <c:v>0.88192512748683305</c:v>
                </c:pt>
                <c:pt idx="575">
                  <c:v>0.88113110695691399</c:v>
                </c:pt>
                <c:pt idx="576">
                  <c:v>0.88033325829030995</c:v>
                </c:pt>
                <c:pt idx="577">
                  <c:v>0.87952103218286504</c:v>
                </c:pt>
                <c:pt idx="578">
                  <c:v>0.87869812808218095</c:v>
                </c:pt>
                <c:pt idx="579">
                  <c:v>0.87785857987014004</c:v>
                </c:pt>
                <c:pt idx="580">
                  <c:v>0.87700436111692504</c:v>
                </c:pt>
                <c:pt idx="581">
                  <c:v>0.87614869620105396</c:v>
                </c:pt>
                <c:pt idx="582">
                  <c:v>0.87527643115488296</c:v>
                </c:pt>
                <c:pt idx="583">
                  <c:v>0.87439090956439003</c:v>
                </c:pt>
                <c:pt idx="584">
                  <c:v>0.87349212896811901</c:v>
                </c:pt>
                <c:pt idx="585">
                  <c:v>0.87257550880696499</c:v>
                </c:pt>
                <c:pt idx="586">
                  <c:v>0.87165716145500405</c:v>
                </c:pt>
                <c:pt idx="587">
                  <c:v>0.870721967932087</c:v>
                </c:pt>
                <c:pt idx="588">
                  <c:v>0.86977093668267802</c:v>
                </c:pt>
                <c:pt idx="589">
                  <c:v>0.86880446716909798</c:v>
                </c:pt>
                <c:pt idx="590">
                  <c:v>0.86782390164276901</c:v>
                </c:pt>
                <c:pt idx="591">
                  <c:v>0.86683767203454098</c:v>
                </c:pt>
                <c:pt idx="592">
                  <c:v>0.86583640686959795</c:v>
                </c:pt>
                <c:pt idx="593">
                  <c:v>0.86481942675567802</c:v>
                </c:pt>
                <c:pt idx="594">
                  <c:v>0.86378541728753599</c:v>
                </c:pt>
                <c:pt idx="595">
                  <c:v>0.86273343716836104</c:v>
                </c:pt>
                <c:pt idx="596">
                  <c:v>0.86167893690299402</c:v>
                </c:pt>
                <c:pt idx="597">
                  <c:v>0.86060744110818199</c:v>
                </c:pt>
                <c:pt idx="598">
                  <c:v>0.85951938780494397</c:v>
                </c:pt>
                <c:pt idx="599">
                  <c:v>0.85841309830100698</c:v>
                </c:pt>
                <c:pt idx="600">
                  <c:v>0.85728634212931498</c:v>
                </c:pt>
                <c:pt idx="601">
                  <c:v>0.85616103361664397</c:v>
                </c:pt>
                <c:pt idx="602">
                  <c:v>0.85501530136398796</c:v>
                </c:pt>
                <c:pt idx="603">
                  <c:v>0.85385272978629001</c:v>
                </c:pt>
                <c:pt idx="604">
                  <c:v>0.85266943544815199</c:v>
                </c:pt>
                <c:pt idx="605">
                  <c:v>0.85146936317039001</c:v>
                </c:pt>
                <c:pt idx="606">
                  <c:v>0.85027152753360302</c:v>
                </c:pt>
                <c:pt idx="607">
                  <c:v>0.84905336587842495</c:v>
                </c:pt>
                <c:pt idx="608">
                  <c:v>0.84781587511898404</c:v>
                </c:pt>
                <c:pt idx="609">
                  <c:v>0.84656036559571202</c:v>
                </c:pt>
                <c:pt idx="610">
                  <c:v>0.84528202637444205</c:v>
                </c:pt>
                <c:pt idx="611">
                  <c:v>0.84400364977482401</c:v>
                </c:pt>
                <c:pt idx="612">
                  <c:v>0.842705096204867</c:v>
                </c:pt>
                <c:pt idx="613">
                  <c:v>0.84138735674377896</c:v>
                </c:pt>
                <c:pt idx="614">
                  <c:v>0.84004521641443597</c:v>
                </c:pt>
                <c:pt idx="615">
                  <c:v>0.838684275727406</c:v>
                </c:pt>
                <c:pt idx="616">
                  <c:v>0.83732867317524295</c:v>
                </c:pt>
                <c:pt idx="617">
                  <c:v>0.83595164581936998</c:v>
                </c:pt>
                <c:pt idx="618">
                  <c:v>0.834552986807094</c:v>
                </c:pt>
                <c:pt idx="619">
                  <c:v>0.83313172050474005</c:v>
                </c:pt>
                <c:pt idx="620">
                  <c:v>0.83168883358497803</c:v>
                </c:pt>
                <c:pt idx="621">
                  <c:v>0.83024971222244104</c:v>
                </c:pt>
                <c:pt idx="622">
                  <c:v>0.82878836780232301</c:v>
                </c:pt>
                <c:pt idx="623">
                  <c:v>0.82730385466844802</c:v>
                </c:pt>
                <c:pt idx="624">
                  <c:v>0.82579813594125795</c:v>
                </c:pt>
                <c:pt idx="625">
                  <c:v>0.82426706614675405</c:v>
                </c:pt>
                <c:pt idx="626">
                  <c:v>0.82274306526528496</c:v>
                </c:pt>
                <c:pt idx="627">
                  <c:v>0.82119639350326001</c:v>
                </c:pt>
                <c:pt idx="628">
                  <c:v>0.81962475645876798</c:v>
                </c:pt>
                <c:pt idx="629">
                  <c:v>0.81803044822558602</c:v>
                </c:pt>
                <c:pt idx="630">
                  <c:v>0.81641219055634295</c:v>
                </c:pt>
                <c:pt idx="631">
                  <c:v>0.81480206811368805</c:v>
                </c:pt>
                <c:pt idx="632">
                  <c:v>0.81316841451237998</c:v>
                </c:pt>
                <c:pt idx="633">
                  <c:v>0.81151181432650799</c:v>
                </c:pt>
                <c:pt idx="634">
                  <c:v>0.80982820872213801</c:v>
                </c:pt>
                <c:pt idx="635">
                  <c:v>0.80812173485461702</c:v>
                </c:pt>
                <c:pt idx="636">
                  <c:v>0.806426161250268</c:v>
                </c:pt>
                <c:pt idx="637">
                  <c:v>0.80470711082721802</c:v>
                </c:pt>
                <c:pt idx="638">
                  <c:v>0.80296312782480805</c:v>
                </c:pt>
                <c:pt idx="639">
                  <c:v>0.80119404556362095</c:v>
                </c:pt>
                <c:pt idx="640">
                  <c:v>0.79939880628167004</c:v>
                </c:pt>
                <c:pt idx="641">
                  <c:v>0.79761218204090301</c:v>
                </c:pt>
                <c:pt idx="642">
                  <c:v>0.795799055033376</c:v>
                </c:pt>
                <c:pt idx="643">
                  <c:v>0.79396355161072096</c:v>
                </c:pt>
                <c:pt idx="644">
                  <c:v>0.79209849829572598</c:v>
                </c:pt>
                <c:pt idx="645">
                  <c:v>0.79020734994564801</c:v>
                </c:pt>
                <c:pt idx="646">
                  <c:v>0.78833620837293505</c:v>
                </c:pt>
                <c:pt idx="647">
                  <c:v>0.78644120167337905</c:v>
                </c:pt>
                <c:pt idx="648">
                  <c:v>0.78451898153174304</c:v>
                </c:pt>
                <c:pt idx="649">
                  <c:v>0.782570640798259</c:v>
                </c:pt>
                <c:pt idx="650">
                  <c:v>0.78059517395408196</c:v>
                </c:pt>
                <c:pt idx="651">
                  <c:v>0.77863957717797005</c:v>
                </c:pt>
                <c:pt idx="652">
                  <c:v>0.77665688240906505</c:v>
                </c:pt>
                <c:pt idx="653">
                  <c:v>0.77464740521339104</c:v>
                </c:pt>
                <c:pt idx="654">
                  <c:v>0.77261167463714997</c:v>
                </c:pt>
                <c:pt idx="655">
                  <c:v>0.77054794728387099</c:v>
                </c:pt>
                <c:pt idx="656">
                  <c:v>0.768502926215888</c:v>
                </c:pt>
                <c:pt idx="657">
                  <c:v>0.76643056246361096</c:v>
                </c:pt>
                <c:pt idx="658">
                  <c:v>0.76433142169707802</c:v>
                </c:pt>
                <c:pt idx="659">
                  <c:v>0.76220325929578003</c:v>
                </c:pt>
                <c:pt idx="660">
                  <c:v>0.76004773202186104</c:v>
                </c:pt>
                <c:pt idx="661">
                  <c:v>0.75791583305958699</c:v>
                </c:pt>
                <c:pt idx="662">
                  <c:v>0.75575483300802404</c:v>
                </c:pt>
                <c:pt idx="663">
                  <c:v>0.75356694401873503</c:v>
                </c:pt>
                <c:pt idx="664">
                  <c:v>0.75135091383277897</c:v>
                </c:pt>
                <c:pt idx="665">
                  <c:v>0.74910678337773595</c:v>
                </c:pt>
                <c:pt idx="666">
                  <c:v>0.74688694880441997</c:v>
                </c:pt>
                <c:pt idx="667">
                  <c:v>0.744641186810033</c:v>
                </c:pt>
                <c:pt idx="668">
                  <c:v>0.74236669767539198</c:v>
                </c:pt>
                <c:pt idx="669">
                  <c:v>0.74006403130440002</c:v>
                </c:pt>
                <c:pt idx="670">
                  <c:v>0.737733404011504</c:v>
                </c:pt>
                <c:pt idx="671">
                  <c:v>0.73542632517197803</c:v>
                </c:pt>
                <c:pt idx="672">
                  <c:v>0.73309026930832399</c:v>
                </c:pt>
                <c:pt idx="673">
                  <c:v>0.73072760255856894</c:v>
                </c:pt>
                <c:pt idx="674">
                  <c:v>0.72833514321104198</c:v>
                </c:pt>
                <c:pt idx="675">
                  <c:v>0.72591423638491903</c:v>
                </c:pt>
                <c:pt idx="676">
                  <c:v>0.72353429069146002</c:v>
                </c:pt>
                <c:pt idx="677">
                  <c:v>0.72112652880539296</c:v>
                </c:pt>
                <c:pt idx="678">
                  <c:v>0.71868991650237102</c:v>
                </c:pt>
                <c:pt idx="679">
                  <c:v>0.71622664100746603</c:v>
                </c:pt>
                <c:pt idx="680">
                  <c:v>0.71373438297202496</c:v>
                </c:pt>
                <c:pt idx="681">
                  <c:v>0.71126718438939696</c:v>
                </c:pt>
                <c:pt idx="682">
                  <c:v>0.70877019972463096</c:v>
                </c:pt>
                <c:pt idx="683">
                  <c:v>0.70624640241446901</c:v>
                </c:pt>
                <c:pt idx="684">
                  <c:v>0.70369185206489004</c:v>
                </c:pt>
                <c:pt idx="685">
                  <c:v>0.70110951674025401</c:v>
                </c:pt>
                <c:pt idx="686">
                  <c:v>0.69856350180107096</c:v>
                </c:pt>
                <c:pt idx="687">
                  <c:v>0.695987839064096</c:v>
                </c:pt>
                <c:pt idx="688">
                  <c:v>0.69338593678731397</c:v>
                </c:pt>
                <c:pt idx="689">
                  <c:v>0.69075481125579596</c:v>
                </c:pt>
                <c:pt idx="690">
                  <c:v>0.68809415933977502</c:v>
                </c:pt>
                <c:pt idx="691">
                  <c:v>0.68547405929446803</c:v>
                </c:pt>
                <c:pt idx="692">
                  <c:v>0.68282731799179397</c:v>
                </c:pt>
                <c:pt idx="693">
                  <c:v>0.68015135706284002</c:v>
                </c:pt>
                <c:pt idx="694">
                  <c:v>0.67744856540888798</c:v>
                </c:pt>
                <c:pt idx="695">
                  <c:v>0.67471409700484497</c:v>
                </c:pt>
                <c:pt idx="696">
                  <c:v>0.67202805000364796</c:v>
                </c:pt>
                <c:pt idx="697">
                  <c:v>0.66931487452539395</c:v>
                </c:pt>
                <c:pt idx="698">
                  <c:v>0.66657291031577104</c:v>
                </c:pt>
                <c:pt idx="699">
                  <c:v>0.66380289712252705</c:v>
                </c:pt>
                <c:pt idx="700">
                  <c:v>0.66100311702909897</c:v>
                </c:pt>
                <c:pt idx="701">
                  <c:v>0.65824705663999705</c:v>
                </c:pt>
                <c:pt idx="702">
                  <c:v>0.65546045449594204</c:v>
                </c:pt>
                <c:pt idx="703">
                  <c:v>0.65264869005659998</c:v>
                </c:pt>
                <c:pt idx="704">
                  <c:v>0.649806759922816</c:v>
                </c:pt>
                <c:pt idx="705">
                  <c:v>0.646938167356647</c:v>
                </c:pt>
                <c:pt idx="706">
                  <c:v>0.64411420874379199</c:v>
                </c:pt>
                <c:pt idx="707">
                  <c:v>0.64126386976069105</c:v>
                </c:pt>
                <c:pt idx="708">
                  <c:v>0.63838472200692997</c:v>
                </c:pt>
                <c:pt idx="709">
                  <c:v>0.63547894385216797</c:v>
                </c:pt>
                <c:pt idx="710">
                  <c:v>0.63254411629711804</c:v>
                </c:pt>
                <c:pt idx="711">
                  <c:v>0.62966071150012504</c:v>
                </c:pt>
                <c:pt idx="712">
                  <c:v>0.62675026078225604</c:v>
                </c:pt>
                <c:pt idx="713">
                  <c:v>0.62381279614533502</c:v>
                </c:pt>
                <c:pt idx="714">
                  <c:v>0.62084761714582104</c:v>
                </c:pt>
                <c:pt idx="715">
                  <c:v>0.61785496358973402</c:v>
                </c:pt>
                <c:pt idx="716">
                  <c:v>0.614918852695856</c:v>
                </c:pt>
                <c:pt idx="717">
                  <c:v>0.61195577321015004</c:v>
                </c:pt>
                <c:pt idx="718">
                  <c:v>0.60896682864514695</c:v>
                </c:pt>
                <c:pt idx="719">
                  <c:v>0.60594990589493403</c:v>
                </c:pt>
                <c:pt idx="720">
                  <c:v>0.60290575596854001</c:v>
                </c:pt>
                <c:pt idx="721">
                  <c:v>0.59992321975510698</c:v>
                </c:pt>
                <c:pt idx="722">
                  <c:v>0.59691629687397896</c:v>
                </c:pt>
                <c:pt idx="723">
                  <c:v>0.59388320719290999</c:v>
                </c:pt>
                <c:pt idx="724">
                  <c:v>0.59082294944132896</c:v>
                </c:pt>
                <c:pt idx="725">
                  <c:v>0.58773550913503303</c:v>
                </c:pt>
                <c:pt idx="726">
                  <c:v>0.58468930941310004</c:v>
                </c:pt>
                <c:pt idx="727">
                  <c:v>0.58161737217785103</c:v>
                </c:pt>
                <c:pt idx="728">
                  <c:v>0.57852007454416998</c:v>
                </c:pt>
                <c:pt idx="729">
                  <c:v>0.57539516362144605</c:v>
                </c:pt>
                <c:pt idx="730">
                  <c:v>0.57224312967212898</c:v>
                </c:pt>
                <c:pt idx="731">
                  <c:v>0.56916584226858902</c:v>
                </c:pt>
                <c:pt idx="732">
                  <c:v>0.56606152898329298</c:v>
                </c:pt>
                <c:pt idx="733">
                  <c:v>0.56293449705391596</c:v>
                </c:pt>
                <c:pt idx="734">
                  <c:v>0.55978009000465601</c:v>
                </c:pt>
                <c:pt idx="735">
                  <c:v>0.55660091735453898</c:v>
                </c:pt>
                <c:pt idx="736">
                  <c:v>0.55350063993144405</c:v>
                </c:pt>
                <c:pt idx="737">
                  <c:v>0.55037548685141002</c:v>
                </c:pt>
                <c:pt idx="738">
                  <c:v>0.54722760616993704</c:v>
                </c:pt>
                <c:pt idx="739">
                  <c:v>0.54405284450728797</c:v>
                </c:pt>
                <c:pt idx="740">
                  <c:v>0.54085538874949801</c:v>
                </c:pt>
                <c:pt idx="741">
                  <c:v>0.53771094802527497</c:v>
                </c:pt>
                <c:pt idx="742">
                  <c:v>0.53454422673452895</c:v>
                </c:pt>
                <c:pt idx="743">
                  <c:v>0.53135148323609305</c:v>
                </c:pt>
                <c:pt idx="744">
                  <c:v>0.52813462646049303</c:v>
                </c:pt>
                <c:pt idx="745">
                  <c:v>0.52489492290726103</c:v>
                </c:pt>
                <c:pt idx="746">
                  <c:v>0.52171296867705397</c:v>
                </c:pt>
                <c:pt idx="747">
                  <c:v>0.51850736095375605</c:v>
                </c:pt>
                <c:pt idx="748">
                  <c:v>0.51527765798990099</c:v>
                </c:pt>
                <c:pt idx="749">
                  <c:v>0.51202512364756303</c:v>
                </c:pt>
                <c:pt idx="750">
                  <c:v>0.50874853932664099</c:v>
                </c:pt>
                <c:pt idx="751">
                  <c:v>0.50557078806011702</c:v>
                </c:pt>
                <c:pt idx="752">
                  <c:v>0.50237076554145699</c:v>
                </c:pt>
                <c:pt idx="753">
                  <c:v>0.49914669255430599</c:v>
                </c:pt>
                <c:pt idx="754">
                  <c:v>0.49590236273060301</c:v>
                </c:pt>
                <c:pt idx="755">
                  <c:v>0.49263448503934198</c:v>
                </c:pt>
                <c:pt idx="756">
                  <c:v>0.48943366991367299</c:v>
                </c:pt>
                <c:pt idx="757">
                  <c:v>0.48621307155275101</c:v>
                </c:pt>
                <c:pt idx="758">
                  <c:v>0.48297030440372302</c:v>
                </c:pt>
                <c:pt idx="759">
                  <c:v>0.47970473763112198</c:v>
                </c:pt>
                <c:pt idx="760">
                  <c:v>0.476419566170108</c:v>
                </c:pt>
                <c:pt idx="761">
                  <c:v>0.47320487060633198</c:v>
                </c:pt>
                <c:pt idx="762">
                  <c:v>0.46997049283841402</c:v>
                </c:pt>
                <c:pt idx="763">
                  <c:v>0.46671580224713799</c:v>
                </c:pt>
                <c:pt idx="764">
                  <c:v>0.46343954217063399</c:v>
                </c:pt>
                <c:pt idx="765">
                  <c:v>0.46014052312223302</c:v>
                </c:pt>
                <c:pt idx="766">
                  <c:v>0.456921812034499</c:v>
                </c:pt>
                <c:pt idx="767">
                  <c:v>0.45368220411629601</c:v>
                </c:pt>
                <c:pt idx="768">
                  <c:v>0.45042214327840202</c:v>
                </c:pt>
                <c:pt idx="769">
                  <c:v>0.447141896973558</c:v>
                </c:pt>
                <c:pt idx="770">
                  <c:v>0.443841355586163</c:v>
                </c:pt>
                <c:pt idx="771">
                  <c:v>0.440623273163466</c:v>
                </c:pt>
                <c:pt idx="772">
                  <c:v>0.43738725358387198</c:v>
                </c:pt>
                <c:pt idx="773">
                  <c:v>0.43413043658638201</c:v>
                </c:pt>
                <c:pt idx="774">
                  <c:v>0.43085570221494701</c:v>
                </c:pt>
                <c:pt idx="775">
                  <c:v>0.427559519180573</c:v>
                </c:pt>
                <c:pt idx="776">
                  <c:v>0.42435351609334498</c:v>
                </c:pt>
                <c:pt idx="777">
                  <c:v>0.42112787266440899</c:v>
                </c:pt>
                <c:pt idx="778">
                  <c:v>0.41788384046312799</c:v>
                </c:pt>
                <c:pt idx="779">
                  <c:v>0.41462244288408201</c:v>
                </c:pt>
                <c:pt idx="780">
                  <c:v>0.41134146465638299</c:v>
                </c:pt>
                <c:pt idx="781">
                  <c:v>0.40815407723062902</c:v>
                </c:pt>
                <c:pt idx="782">
                  <c:v>0.40494888560984799</c:v>
                </c:pt>
                <c:pt idx="783">
                  <c:v>0.40172701448873199</c:v>
                </c:pt>
                <c:pt idx="784">
                  <c:v>0.39848788679387298</c:v>
                </c:pt>
                <c:pt idx="785">
                  <c:v>0.39523024955500602</c:v>
                </c:pt>
                <c:pt idx="786">
                  <c:v>0.39207170041647399</c:v>
                </c:pt>
                <c:pt idx="787">
                  <c:v>0.38889643295801701</c:v>
                </c:pt>
                <c:pt idx="788">
                  <c:v>0.38570567938752198</c:v>
                </c:pt>
                <c:pt idx="789">
                  <c:v>0.38249700778444301</c:v>
                </c:pt>
                <c:pt idx="790">
                  <c:v>0.37927241221094699</c:v>
                </c:pt>
                <c:pt idx="791">
                  <c:v>0.376128619276206</c:v>
                </c:pt>
                <c:pt idx="792">
                  <c:v>0.37296829384137198</c:v>
                </c:pt>
                <c:pt idx="793">
                  <c:v>0.36979201587062799</c:v>
                </c:pt>
                <c:pt idx="794">
                  <c:v>0.366599474944583</c:v>
                </c:pt>
                <c:pt idx="795">
                  <c:v>0.36339276202751503</c:v>
                </c:pt>
                <c:pt idx="796">
                  <c:v>0.36026865154111298</c:v>
                </c:pt>
                <c:pt idx="797">
                  <c:v>0.35713074874963102</c:v>
                </c:pt>
                <c:pt idx="798">
                  <c:v>0.35397757453170298</c:v>
                </c:pt>
                <c:pt idx="799">
                  <c:v>0.35080983058606002</c:v>
                </c:pt>
                <c:pt idx="800">
                  <c:v>0.34762684804028499</c:v>
                </c:pt>
                <c:pt idx="801">
                  <c:v>0.34455664995518998</c:v>
                </c:pt>
                <c:pt idx="802">
                  <c:v>0.34147278288322702</c:v>
                </c:pt>
                <c:pt idx="803">
                  <c:v>0.33837626426300699</c:v>
                </c:pt>
                <c:pt idx="804">
                  <c:v>0.33526618528736002</c:v>
                </c:pt>
                <c:pt idx="805">
                  <c:v>0.33214126355312101</c:v>
                </c:pt>
                <c:pt idx="806">
                  <c:v>0.32908254238387002</c:v>
                </c:pt>
                <c:pt idx="807">
                  <c:v>0.32601184854360299</c:v>
                </c:pt>
                <c:pt idx="808">
                  <c:v>0.32292637013061598</c:v>
                </c:pt>
                <c:pt idx="809">
                  <c:v>0.31982893736023799</c:v>
                </c:pt>
                <c:pt idx="810">
                  <c:v>0.316718343592297</c:v>
                </c:pt>
                <c:pt idx="811">
                  <c:v>0.31372989181470401</c:v>
                </c:pt>
                <c:pt idx="812">
                  <c:v>0.31073024334486499</c:v>
                </c:pt>
                <c:pt idx="813">
                  <c:v>0.307719307755972</c:v>
                </c:pt>
                <c:pt idx="814">
                  <c:v>0.30469641870567599</c:v>
                </c:pt>
                <c:pt idx="815">
                  <c:v>0.30166142439176702</c:v>
                </c:pt>
                <c:pt idx="816">
                  <c:v>0.29872574384706402</c:v>
                </c:pt>
                <c:pt idx="817">
                  <c:v>0.29577881010898999</c:v>
                </c:pt>
                <c:pt idx="818">
                  <c:v>0.29282298961407899</c:v>
                </c:pt>
                <c:pt idx="819">
                  <c:v>0.28985549312120401</c:v>
                </c:pt>
                <c:pt idx="820">
                  <c:v>0.286876335136933</c:v>
                </c:pt>
                <c:pt idx="821">
                  <c:v>0.28400176212413297</c:v>
                </c:pt>
                <c:pt idx="822">
                  <c:v>0.28111664961433602</c:v>
                </c:pt>
                <c:pt idx="823">
                  <c:v>0.27822298968395498</c:v>
                </c:pt>
                <c:pt idx="824">
                  <c:v>0.27531837271455101</c:v>
                </c:pt>
                <c:pt idx="825">
                  <c:v>0.272404074583184</c:v>
                </c:pt>
                <c:pt idx="826">
                  <c:v>0.26956800793188401</c:v>
                </c:pt>
                <c:pt idx="827">
                  <c:v>0.26672219800913899</c:v>
                </c:pt>
                <c:pt idx="828">
                  <c:v>0.26386810460316301</c:v>
                </c:pt>
                <c:pt idx="829">
                  <c:v>0.26100426063522297</c:v>
                </c:pt>
                <c:pt idx="830">
                  <c:v>0.25813186794589899</c:v>
                </c:pt>
                <c:pt idx="831">
                  <c:v>0.255370259606163</c:v>
                </c:pt>
                <c:pt idx="832">
                  <c:v>0.25260152278516801</c:v>
                </c:pt>
                <c:pt idx="833">
                  <c:v>0.24982376990569999</c:v>
                </c:pt>
                <c:pt idx="834">
                  <c:v>0.24703804051800499</c:v>
                </c:pt>
                <c:pt idx="835">
                  <c:v>0.24424365199821799</c:v>
                </c:pt>
                <c:pt idx="836">
                  <c:v>0.241533674249264</c:v>
                </c:pt>
                <c:pt idx="837">
                  <c:v>0.23881735840611701</c:v>
                </c:pt>
                <c:pt idx="838">
                  <c:v>0.23609293780471999</c:v>
                </c:pt>
                <c:pt idx="839">
                  <c:v>0.23336124462371499</c:v>
                </c:pt>
                <c:pt idx="840">
                  <c:v>0.23062232201349001</c:v>
                </c:pt>
                <c:pt idx="841">
                  <c:v>0.22800231992390699</c:v>
                </c:pt>
                <c:pt idx="842">
                  <c:v>0.225374917657367</c:v>
                </c:pt>
                <c:pt idx="843">
                  <c:v>0.22274195527625301</c:v>
                </c:pt>
                <c:pt idx="844">
                  <c:v>0.22010312554168501</c:v>
                </c:pt>
                <c:pt idx="845">
                  <c:v>0.217458348166473</c:v>
                </c:pt>
                <c:pt idx="846">
                  <c:v>0.21493449035520301</c:v>
                </c:pt>
                <c:pt idx="847">
                  <c:v>0.21240726490829401</c:v>
                </c:pt>
                <c:pt idx="848">
                  <c:v>0.20987309693047401</c:v>
                </c:pt>
                <c:pt idx="849">
                  <c:v>0.20733429094257699</c:v>
                </c:pt>
                <c:pt idx="850">
                  <c:v>0.20479141200377499</c:v>
                </c:pt>
                <c:pt idx="851">
                  <c:v>0.20230838474948201</c:v>
                </c:pt>
                <c:pt idx="852">
                  <c:v>0.19982090097909699</c:v>
                </c:pt>
                <c:pt idx="853">
                  <c:v>0.19732944421693199</c:v>
                </c:pt>
                <c:pt idx="854">
                  <c:v>0.194832464323724</c:v>
                </c:pt>
                <c:pt idx="855">
                  <c:v>0.19233313919339101</c:v>
                </c:pt>
                <c:pt idx="856">
                  <c:v>0.189960812652615</c:v>
                </c:pt>
                <c:pt idx="857">
                  <c:v>0.18758567499676601</c:v>
                </c:pt>
                <c:pt idx="858">
                  <c:v>0.18520672756812201</c:v>
                </c:pt>
                <c:pt idx="859">
                  <c:v>0.182824850126896</c:v>
                </c:pt>
                <c:pt idx="860">
                  <c:v>0.18044071568799</c:v>
                </c:pt>
                <c:pt idx="861">
                  <c:v>0.17815431632511999</c:v>
                </c:pt>
                <c:pt idx="862">
                  <c:v>0.175865186904478</c:v>
                </c:pt>
                <c:pt idx="863">
                  <c:v>0.17357497587139301</c:v>
                </c:pt>
                <c:pt idx="864">
                  <c:v>0.171282373010432</c:v>
                </c:pt>
                <c:pt idx="865">
                  <c:v>0.168986734214991</c:v>
                </c:pt>
                <c:pt idx="866">
                  <c:v>0.166791869967473</c:v>
                </c:pt>
                <c:pt idx="867">
                  <c:v>0.16459594610278599</c:v>
                </c:pt>
                <c:pt idx="868">
                  <c:v>0.162399269572887</c:v>
                </c:pt>
                <c:pt idx="869">
                  <c:v>0.16020192572900499</c:v>
                </c:pt>
                <c:pt idx="870">
                  <c:v>0.15800283252036401</c:v>
                </c:pt>
                <c:pt idx="871">
                  <c:v>0.155905603002094</c:v>
                </c:pt>
                <c:pt idx="872">
                  <c:v>0.15380874003694101</c:v>
                </c:pt>
                <c:pt idx="873">
                  <c:v>0.15171193407928599</c:v>
                </c:pt>
                <c:pt idx="874">
                  <c:v>0.149614387285642</c:v>
                </c:pt>
                <c:pt idx="875">
                  <c:v>0.14751819760867901</c:v>
                </c:pt>
                <c:pt idx="876">
                  <c:v>0.14549089288039599</c:v>
                </c:pt>
                <c:pt idx="877">
                  <c:v>0.143463611774403</c:v>
                </c:pt>
                <c:pt idx="878">
                  <c:v>0.14143868581980301</c:v>
                </c:pt>
                <c:pt idx="879">
                  <c:v>0.139413122985907</c:v>
                </c:pt>
                <c:pt idx="880">
                  <c:v>0.13739006099024301</c:v>
                </c:pt>
                <c:pt idx="881">
                  <c:v>0.13550556065800901</c:v>
                </c:pt>
                <c:pt idx="882">
                  <c:v>0.13362347830041499</c:v>
                </c:pt>
                <c:pt idx="883">
                  <c:v>0.131742789124702</c:v>
                </c:pt>
                <c:pt idx="884">
                  <c:v>0.12986477220057199</c:v>
                </c:pt>
                <c:pt idx="885">
                  <c:v>0.12798889701939301</c:v>
                </c:pt>
                <c:pt idx="886">
                  <c:v>0.12618442145616601</c:v>
                </c:pt>
                <c:pt idx="887">
                  <c:v>0.12438203118656201</c:v>
                </c:pt>
                <c:pt idx="888">
                  <c:v>0.12258226165205401</c:v>
                </c:pt>
                <c:pt idx="889">
                  <c:v>0.120784830195399</c:v>
                </c:pt>
                <c:pt idx="890">
                  <c:v>0.118991948836522</c:v>
                </c:pt>
                <c:pt idx="891">
                  <c:v>0.117304429410482</c:v>
                </c:pt>
                <c:pt idx="892">
                  <c:v>0.11561998125154201</c:v>
                </c:pt>
                <c:pt idx="893">
                  <c:v>0.113939940721048</c:v>
                </c:pt>
                <c:pt idx="894">
                  <c:v>0.112262034331213</c:v>
                </c:pt>
                <c:pt idx="895">
                  <c:v>0.110588806324123</c:v>
                </c:pt>
                <c:pt idx="896">
                  <c:v>0.108986847704199</c:v>
                </c:pt>
                <c:pt idx="897">
                  <c:v>0.107389284203015</c:v>
                </c:pt>
                <c:pt idx="898">
                  <c:v>0.105795247908923</c:v>
                </c:pt>
                <c:pt idx="899">
                  <c:v>0.104205915302317</c:v>
                </c:pt>
                <c:pt idx="900">
                  <c:v>0.10262047571084799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67-4A1F-9DA6-30B938AF0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05467520"/>
        <c:axId val="-305464032"/>
      </c:scatterChart>
      <c:valAx>
        <c:axId val="-305467520"/>
        <c:scaling>
          <c:orientation val="minMax"/>
          <c:max val="650"/>
          <c:min val="1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(nm)</a:t>
                </a:r>
              </a:p>
            </c:rich>
          </c:tx>
          <c:layout>
            <c:manualLayout>
              <c:xMode val="edge"/>
              <c:yMode val="edge"/>
              <c:x val="0.42642935258092701"/>
              <c:y val="0.906087416156314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05464032"/>
        <c:crosses val="autoZero"/>
        <c:crossBetween val="midCat"/>
        <c:majorUnit val="50"/>
      </c:valAx>
      <c:valAx>
        <c:axId val="-30546403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QE</a:t>
                </a:r>
              </a:p>
            </c:rich>
          </c:tx>
          <c:layout>
            <c:manualLayout>
              <c:xMode val="edge"/>
              <c:yMode val="edge"/>
              <c:x val="1.1111111111111099E-2"/>
              <c:y val="0.358568460192476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05467520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063757655293103"/>
          <c:y val="0.53356372120151596"/>
          <c:w val="0.35102909011373601"/>
          <c:h val="0.15046515018956"/>
        </c:manualLayout>
      </c:layout>
      <c:overlay val="0"/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1A3E9-6C66-7046-9BDF-3532AAEDACB9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52A7A-A90C-9247-8FB9-ADD70FB99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66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6F593-B0C8-D740-B732-37D810023035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0CCB4-5634-0948-8424-4CFD25B3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30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0CCB4-5634-0948-8424-4CFD25B372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8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0CCB4-5634-0948-8424-4CFD25B372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14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9AA4C-82E5-4149-A580-DFD3379816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31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69371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64483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4584D-4DD8-4B45-902E-A216EC8A0D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9A68-AEC0-8F42-ACDD-CBF2374719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5DCA-9AEC-2240-B282-00E662CE04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5A4-997D-CA43-AC24-F8084F56C7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A64-E788-FE45-BB67-8C34A30F8F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71DB-EADA-0D49-B9ED-3E8C343B08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2F68-1A37-B042-BB3E-43A92801F4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912-46B3-9B4E-861F-5BA0FFCBEE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AA13-5A47-BB48-B3E4-EB3F73FC2C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447800" y="3276600"/>
            <a:ext cx="7696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828800" y="2753380"/>
            <a:ext cx="7315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2000" b="1" spc="200" dirty="0">
                <a:solidFill>
                  <a:prstClr val="black"/>
                </a:solidFill>
                <a:cs typeface="Tahoma" pitchFamily="34" charset="0"/>
              </a:rPr>
              <a:t>Keck Cosmic Web Imager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6400" y="5943600"/>
            <a:ext cx="3390900" cy="7747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295400" y="2029363"/>
            <a:ext cx="2863184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solidFill>
                  <a:prstClr val="black"/>
                </a:solidFill>
                <a:latin typeface="Arial" charset="0"/>
              </a:rPr>
              <a:t>KCWI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9407452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143000" y="609600"/>
            <a:ext cx="80010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143000" y="76202"/>
            <a:ext cx="8001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1066800" y="122238"/>
            <a:ext cx="7924800" cy="487362"/>
          </a:xfrm>
        </p:spPr>
        <p:txBody>
          <a:bodyPr/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990600"/>
            <a:ext cx="8077200" cy="5029200"/>
          </a:xfrm>
        </p:spPr>
        <p:txBody>
          <a:bodyPr/>
          <a:lstStyle>
            <a:lvl1pPr>
              <a:buFont typeface="Wingdings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810000" y="6629400"/>
            <a:ext cx="4114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19800"/>
            <a:ext cx="3001780" cy="68580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0" y="76200"/>
            <a:ext cx="921258" cy="599758"/>
            <a:chOff x="2877636" y="2434068"/>
            <a:chExt cx="2901601" cy="1785566"/>
          </a:xfrm>
        </p:grpSpPr>
        <p:pic>
          <p:nvPicPr>
            <p:cNvPr id="15" name="Picture 14" descr="cosmic-web-galaxie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3358" y="2434068"/>
              <a:ext cx="2822065" cy="17855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77636" y="2681183"/>
              <a:ext cx="2901601" cy="1282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EEECE1"/>
                  </a:solidFill>
                  <a:latin typeface="Helvetica"/>
                  <a:cs typeface="Helvetica"/>
                </a:rPr>
                <a:t>KCWI</a:t>
              </a:r>
            </a:p>
          </p:txBody>
        </p:sp>
      </p:grp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52602"/>
            <a:ext cx="7772400" cy="1362075"/>
          </a:xfrm>
        </p:spPr>
        <p:txBody>
          <a:bodyPr anchor="b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124202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124200"/>
            <a:ext cx="82296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0" y="6152322"/>
            <a:ext cx="3001780" cy="6858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0" y="6258242"/>
            <a:ext cx="921258" cy="599758"/>
            <a:chOff x="2877636" y="2434068"/>
            <a:chExt cx="2901601" cy="1785566"/>
          </a:xfrm>
        </p:grpSpPr>
        <p:pic>
          <p:nvPicPr>
            <p:cNvPr id="10" name="Picture 9" descr="cosmic-web-galaxie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3358" y="2434068"/>
              <a:ext cx="2822065" cy="178556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77636" y="2681183"/>
              <a:ext cx="2901601" cy="1282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EEECE1"/>
                  </a:solidFill>
                  <a:latin typeface="Helvetica"/>
                  <a:cs typeface="Helvetica"/>
                </a:rPr>
                <a:t>KCWI</a:t>
              </a:r>
            </a:p>
          </p:txBody>
        </p:sp>
      </p:grp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3124200" y="6705600"/>
            <a:ext cx="22860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" y="6161157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12691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B74FCC4-A516-8F43-9036-89521C12C293}" type="datetime1">
              <a:rPr lang="en-US" smtClean="0">
                <a:solidFill>
                  <a:srgbClr val="000000"/>
                </a:solidFill>
                <a:sym typeface="Gill Sans" pitchFamily="-112" charset="0"/>
              </a:rPr>
              <a:t>3/27/18</a:t>
            </a:fld>
            <a:endParaRPr lang="en-US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sym typeface="Gill Sans" pitchFamily="-112" charset="0"/>
              </a:rPr>
              <a:t>Sakura CLAW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pitchFamily="-112" charset="0"/>
                <a:ea typeface="ヒラギノ角ゴ ProN W3" pitchFamily="-112" charset="-128"/>
                <a:cs typeface="ヒラギノ角ゴ ProN W3" pitchFamily="-112" charset="-128"/>
              </a:defRPr>
            </a:lvl1pPr>
          </a:lstStyle>
          <a:p>
            <a:pPr>
              <a:defRPr/>
            </a:pPr>
            <a:fld id="{8984D03B-5DDF-E044-AAA8-97C171B04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447800" y="3276600"/>
            <a:ext cx="7696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828800" y="2753380"/>
            <a:ext cx="7315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2000" b="1" spc="200" dirty="0">
                <a:solidFill>
                  <a:prstClr val="black"/>
                </a:solidFill>
                <a:cs typeface="Tahoma" pitchFamily="34" charset="0"/>
              </a:rPr>
              <a:t>Keck Cosmic Web Imager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6400" y="5943600"/>
            <a:ext cx="3390900" cy="7747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295400" y="2029363"/>
            <a:ext cx="2863184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solidFill>
                  <a:prstClr val="black"/>
                </a:solidFill>
                <a:latin typeface="Arial" charset="0"/>
              </a:rPr>
              <a:t>KCWI</a:t>
            </a:r>
          </a:p>
        </p:txBody>
      </p:sp>
    </p:spTree>
    <p:extLst/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143000" y="609600"/>
            <a:ext cx="80010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143000" y="76202"/>
            <a:ext cx="8001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1066800" y="122238"/>
            <a:ext cx="7924800" cy="487362"/>
          </a:xfrm>
        </p:spPr>
        <p:txBody>
          <a:bodyPr/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990600"/>
            <a:ext cx="8077200" cy="5029200"/>
          </a:xfrm>
        </p:spPr>
        <p:txBody>
          <a:bodyPr/>
          <a:lstStyle>
            <a:lvl1pPr>
              <a:buFont typeface="Wingdings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810000" y="6629400"/>
            <a:ext cx="4114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019800"/>
            <a:ext cx="3001780" cy="68580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0" y="76200"/>
            <a:ext cx="921258" cy="599758"/>
            <a:chOff x="2877636" y="2434068"/>
            <a:chExt cx="2901601" cy="1785566"/>
          </a:xfrm>
        </p:grpSpPr>
        <p:pic>
          <p:nvPicPr>
            <p:cNvPr id="15" name="Picture 14" descr="cosmic-web-galaxie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3358" y="2434068"/>
              <a:ext cx="2822065" cy="17855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77636" y="2681183"/>
              <a:ext cx="2901601" cy="1282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EEECE1"/>
                  </a:solidFill>
                  <a:latin typeface="Helvetica"/>
                  <a:cs typeface="Helvetica"/>
                </a:rPr>
                <a:t>KCWI</a:t>
              </a:r>
            </a:p>
          </p:txBody>
        </p:sp>
      </p:grpSp>
    </p:spTree>
    <p:extLst/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52602"/>
            <a:ext cx="7772400" cy="1362075"/>
          </a:xfrm>
        </p:spPr>
        <p:txBody>
          <a:bodyPr anchor="b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124202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124200"/>
            <a:ext cx="82296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0" y="6152322"/>
            <a:ext cx="3001780" cy="6858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0" y="6258242"/>
            <a:ext cx="921258" cy="599758"/>
            <a:chOff x="2877636" y="2434068"/>
            <a:chExt cx="2901601" cy="1785566"/>
          </a:xfrm>
        </p:grpSpPr>
        <p:pic>
          <p:nvPicPr>
            <p:cNvPr id="10" name="Picture 9" descr="cosmic-web-galaxie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3358" y="2434068"/>
              <a:ext cx="2822065" cy="178556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77636" y="2681183"/>
              <a:ext cx="2901601" cy="1282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EEECE1"/>
                  </a:solidFill>
                  <a:latin typeface="Helvetica"/>
                  <a:cs typeface="Helvetica"/>
                </a:rPr>
                <a:t>KCWI</a:t>
              </a:r>
            </a:p>
          </p:txBody>
        </p:sp>
      </p:grpSp>
    </p:spTree>
    <p:extLst/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3124200" y="6705600"/>
            <a:ext cx="22860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" y="6161157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4B4C1B8D-4F6D-0E4A-8B6B-9973602C57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68AD5C8F-7A59-D14B-A70E-673D0AFDC4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588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6425741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25741"/>
            <a:ext cx="457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41684" y="6400800"/>
            <a:ext cx="2446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|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0" y="6705600"/>
            <a:ext cx="2362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5" y="6172200"/>
            <a:ext cx="3001780" cy="685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B6B0-99D4-E747-B632-CFE24EE57A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E859-A837-8F41-9DE2-6216085CAD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379B1-A612-AE41-B455-70DAA5127F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A3D3-20F0-644F-B49C-D4FA2359C8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3174A-6229-FE4B-BA12-F9B2B6BED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88DC-3B6A-B249-A428-6AA8EBBF54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DF1E-9640-C94A-B9DA-86221E487F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AF5F-27AC-5847-82A2-104F684178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4033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10BD-248F-DD4A-ABB0-EA114FB24E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BA8F-2502-2D44-A805-F8DC3537B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D691-4377-FD48-9667-FF87973671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Kecks faint 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E164-13EE-5B4E-B757-3794FAFEB2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Caltech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6096002"/>
            <a:ext cx="6762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Ucsc_fiatslu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6097588"/>
            <a:ext cx="7588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ECKWordmark_RGB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5576" y="6134102"/>
            <a:ext cx="2486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8AD7-C9F7-E54B-875F-8C19B5BA0D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A0D6-1310-5C4C-A0CB-EF14F111E9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7E376-257C-F045-9829-361FF2248D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7C5D-28A0-984D-B549-A47F0388A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BB18-081C-4545-88F5-FFB578933E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E446-57A1-9443-8FB7-7D987B1AFA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A8C28-94C7-414B-9708-2477012E0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6B3C-CB2E-F643-A9E2-3EE20C0F65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C7B8-ECBF-3642-879C-C50F03571E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D5F1-C587-8940-8092-57EBEDC347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AD19-E1E5-C342-A1FF-7C25E3C542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Kecks faint 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B96E-BEB5-B343-BA16-B606C20AE3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Caltech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6762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Ucsc_fiatslu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6097588"/>
            <a:ext cx="7588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ECKWordmark_RGB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5575" y="6134100"/>
            <a:ext cx="2486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9AF6-034B-1346-86D7-9C7852BA9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724E-2F8A-8E47-B31E-C9F9E432EE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8827-5363-314D-86E2-B95F9D5FD6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4DEF-B232-C545-976C-7FA7BA3CD9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82A6-1BB5-234D-8D2A-0B0D499B8B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E61AD-2F15-7E40-9C4A-3E4281906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1D2-01C6-E54A-9FC4-77170D91BE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A157-60B7-6347-A6C5-FD06D072B0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66A02-3490-4E47-A34E-E7B044455D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8479-C764-6344-9F12-19261E9050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45F11-A08D-CD4C-B2D8-26393DC018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3C39D-A81A-5349-A26C-557AB1DEC1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615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B1D4-E58E-4040-9ECE-41E0FF52FD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528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A6CC-918D-CB41-A2A6-1DC1A11BAB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5649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F22A5-E1D4-6B46-B2B3-192A3CC3C0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288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97B0-2CEC-3143-8BC5-3CE5C2E55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82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FC5EC-D589-B542-A199-6AC2ED303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91AD-076F-B145-92CF-981A0F9FE2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46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4F6D4-BA73-7C4E-A5B2-1CABA954D6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863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2DD7-306B-2F41-A7E0-36BCC34886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930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0698-71F9-274B-9709-511129977E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408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CA2C-B007-7241-A1C4-259EB14C7A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343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7CD6-9B76-E644-BC61-2937FA81C9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271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7BC9442-7853-C248-A144-6A04BBD26AA3}" type="datetime1">
              <a:rPr lang="en-US" smtClean="0">
                <a:solidFill>
                  <a:srgbClr val="000000"/>
                </a:solidFill>
                <a:sym typeface="Gill Sans" pitchFamily="-112" charset="0"/>
              </a:rPr>
              <a:t>3/27/18</a:t>
            </a:fld>
            <a:endParaRPr lang="en-US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sym typeface="Gill Sans" pitchFamily="-112" charset="0"/>
              </a:rPr>
              <a:t>Sakura CLAW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pitchFamily="-112" charset="0"/>
                <a:ea typeface="ヒラギノ角ゴ ProN W3" pitchFamily="-112" charset="-128"/>
                <a:cs typeface="ヒラギノ角ゴ ProN W3" pitchFamily="-112" charset="-128"/>
              </a:defRPr>
            </a:lvl1pPr>
          </a:lstStyle>
          <a:p>
            <a:pPr>
              <a:defRPr/>
            </a:pPr>
            <a:fld id="{8984D03B-5DDF-E044-AAA8-97C171B04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092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Kecks faint 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3390-6169-DE4E-B739-14901DF96C5A}" type="datetime1">
              <a:rPr lang="en-US" smtClean="0"/>
              <a:t>3/27/18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ltech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6762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Ucsc_fiatslu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6097588"/>
            <a:ext cx="7588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ECKWordmark_RGB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5575" y="6134100"/>
            <a:ext cx="2486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5651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3106-2BB0-AF42-B355-F3540F4F2D0C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627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39C0-8377-5F4E-B247-B7B542DD769C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67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48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848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40A62-A336-CE4F-991B-AA9266BBC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1E18-A77D-5349-82F7-59142D2D706B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126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2F9E-83DE-F846-9D1B-BDEDF7156FFF}" type="datetime1">
              <a:rPr lang="en-US" smtClean="0"/>
              <a:t>3/27/18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927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4A177-5BE1-1141-B069-190DFE0CF316}" type="datetime1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149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E03A-EB42-E247-BF0F-7F52460A5457}" type="datetime1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234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8544-59D4-F84B-8E2C-7DD05DFC9F98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6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90F0-9DEF-4D44-8344-04216F81DAD4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947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ACF9-7402-D343-B061-D2734E10D1ED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593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57CF-0CFC-1A48-8544-5E99B2B82EE9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9635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6334684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93C8-AF83-DC43-84EB-5275E5BE9BB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710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17D40-C8D1-AB42-B148-8F9769FD3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7847-511D-944A-AF06-972021A6C7B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5545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00327-2299-6B4D-BCBB-AFD6E57769B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8965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09486-3EB9-3C4D-8327-54D95ED8481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638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C52D-17D6-BE4D-9551-43D9CF03B90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240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4709-9BA6-C449-A326-95A6131151C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09913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FF32-E749-2046-8D5C-3163EF7214F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53963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E7B0-8C30-5747-B587-AB9B7A71D1E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914177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C4A1-00E7-2C4B-8F33-FEFA0A16518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0135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4626-B100-2B41-85A7-CB9CEE85900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5371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71F2-F8DD-E34A-94D1-26BEF74CBDB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28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06683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225CF-4265-E540-BBFB-042F56C47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449893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9345992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7067368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089458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4485518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349740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7333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296345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2141498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79076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E7CE4-3847-044B-952E-9C6228EE9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305932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505442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831906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3427135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147802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3194559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08096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991185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994770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29286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CD8E8-4CB2-2A48-9B3C-C15E6D302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882863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63125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A8C28-94C7-414B-9708-2477012E0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57777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E61AD-2F15-7E40-9C4A-3E4281906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5702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FC5EC-D589-B542-A199-6AC2ED303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3183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48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848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40A62-A336-CE4F-991B-AA9266BBC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22196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17D40-C8D1-AB42-B148-8F9769FD3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27644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225CF-4265-E540-BBFB-042F56C47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0002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E7CE4-3847-044B-952E-9C6228EE9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29715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CD8E8-4CB2-2A48-9B3C-C15E6D302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883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DEB0E-3178-2849-AF9E-2116E7448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DEB0E-3178-2849-AF9E-2116E7448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45612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FE011-2183-9C4D-8133-43E87E63C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42966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B8AC7-375F-E04C-ACEB-0609A31D1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2441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56787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707593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117325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9536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542256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88416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650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FE011-2183-9C4D-8133-43E87E63C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860992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37157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9436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382916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6349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Kecks faint 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FD4EF-A4EC-754F-AB62-8192D1C71FB2}" type="datetime1">
              <a:rPr lang="en-US" smtClean="0"/>
              <a:t>3/27/18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ltech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6762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Ucsc_fiatslu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6097588"/>
            <a:ext cx="7588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ECKWordmark_RGB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5575" y="6134100"/>
            <a:ext cx="2486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92088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59D8-93B5-BD41-8845-44D994356A76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4773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CF25-89B3-874B-940D-DE5EE60ED7DC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6916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28A9D-256D-B045-AC6C-03B8D03801CA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0874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09A9-BDBD-7740-AADB-1327F904F55F}" type="datetime1">
              <a:rPr lang="en-US" smtClean="0"/>
              <a:t>3/27/18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96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B8AC7-375F-E04C-ACEB-0609A31D1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D3EB-61E5-CE49-A6E2-A8889310333C}" type="datetime1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0365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6C70-9F33-4B49-B29B-7A46665274B8}" type="datetime1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1775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72EF-FA5C-304E-A17E-CEE600A26FE8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2791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287-4B09-A140-BBFD-CD59A3B19010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7368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F0EA-C8FF-6E46-AFA2-3B1069E46184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676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F1DE-8F15-9142-8B51-3D91D552B9A7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5525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A8C28-94C7-414B-9708-2477012E0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E61AD-2F15-7E40-9C4A-3E4281906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FC5EC-D589-B542-A199-6AC2ED303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48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848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40A62-A336-CE4F-991B-AA9266BBC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C357-B182-D540-9923-24613FBEE7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17D40-C8D1-AB42-B148-8F9769FD3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225CF-4265-E540-BBFB-042F56C47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E7CE4-3847-044B-952E-9C6228EE9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CD8E8-4CB2-2A48-9B3C-C15E6D302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DEB0E-3178-2849-AF9E-2116E7448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FE011-2183-9C4D-8133-43E87E63C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B8AC7-375F-E04C-ACEB-0609A31D1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BFB7-B58E-934C-8D01-92CC878F90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2BCB-00AD-5347-93CA-5C7AB889C4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12B5-B251-0540-BD62-48DC6B7880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552646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8CA63-861C-C741-8AF8-FB66DDD737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8AE8-C1B6-FC40-986F-8058D4B5BB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D0DE-A049-D540-AE4C-173BE3406D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E8EB-C438-6043-9857-B223009967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105E-D92F-EA40-9031-DFDDC2EEB7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F01A-9FA8-ED49-A942-1AECDC4828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DA6E4-A663-604D-93E9-153BA6EF17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759200"/>
            <a:ext cx="2962181" cy="3098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089434" y="3759200"/>
            <a:ext cx="2962227" cy="3098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78915" y="3759200"/>
            <a:ext cx="2965085" cy="3098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84165" y="1780067"/>
            <a:ext cx="2474043" cy="329786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03928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4278086"/>
            <a:ext cx="9144000" cy="25799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35905" y="2104139"/>
            <a:ext cx="2253930" cy="3006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30744" y="2104139"/>
            <a:ext cx="2253930" cy="3006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925583" y="2104139"/>
            <a:ext cx="2253930" cy="3006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934293" y="3682997"/>
            <a:ext cx="3189801" cy="31750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32018" y="2190974"/>
            <a:ext cx="1448941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77701" y="2168488"/>
            <a:ext cx="1469954" cy="34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993455" y="2168488"/>
            <a:ext cx="1469954" cy="34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8474" y="1014456"/>
            <a:ext cx="2675317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280674" y="1014456"/>
            <a:ext cx="2675317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941741" y="2483407"/>
            <a:ext cx="3256373" cy="2750281"/>
          </a:xfrm>
          <a:solidFill>
            <a:schemeClr val="bg1">
              <a:lumMod val="95000"/>
            </a:schemeClr>
          </a:solidFill>
        </p:spPr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5"/>
          <p:cNvSpPr>
            <a:spLocks noGrp="1"/>
          </p:cNvSpPr>
          <p:nvPr>
            <p:ph type="pic" sz="quarter" idx="4294967295"/>
          </p:nvPr>
        </p:nvSpPr>
        <p:spPr>
          <a:xfrm>
            <a:off x="685541" y="2809408"/>
            <a:ext cx="3508763" cy="2910075"/>
          </a:xfrm>
          <a:solidFill>
            <a:schemeClr val="bg1">
              <a:lumMod val="95000"/>
            </a:schemeClr>
          </a:solidFill>
        </p:spPr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08343" y="2825399"/>
            <a:ext cx="3491822" cy="2878138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3351" y="1709531"/>
            <a:ext cx="2483322" cy="514847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58921" y="1709531"/>
            <a:ext cx="2483322" cy="217667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90583" y="4180824"/>
            <a:ext cx="2451660" cy="267717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498609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47346" y="1709531"/>
            <a:ext cx="2483322" cy="514847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51776" y="1709531"/>
            <a:ext cx="2483322" cy="217667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51776" y="4180824"/>
            <a:ext cx="2451660" cy="267717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0118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42820" y="0"/>
            <a:ext cx="290118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29172" y="2699255"/>
            <a:ext cx="2020856" cy="1334528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3561572" y="2699254"/>
            <a:ext cx="2020856" cy="133452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929172" y="4373597"/>
            <a:ext cx="2020856" cy="1334528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3561572" y="4373596"/>
            <a:ext cx="2020856" cy="133452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6175707" y="2699254"/>
            <a:ext cx="2020856" cy="133452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175707" y="4373596"/>
            <a:ext cx="2020856" cy="133452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892265" y="1112989"/>
            <a:ext cx="939748" cy="124884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171390" y="1112989"/>
            <a:ext cx="939748" cy="124884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6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3450515" y="1113555"/>
            <a:ext cx="939748" cy="124884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892265" y="2799822"/>
            <a:ext cx="939748" cy="124884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2171390" y="2799822"/>
            <a:ext cx="939748" cy="124884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3450515" y="2800389"/>
            <a:ext cx="939748" cy="124884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892265" y="4508630"/>
            <a:ext cx="939748" cy="124884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2171390" y="4508630"/>
            <a:ext cx="939748" cy="124884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3450515" y="4509197"/>
            <a:ext cx="939748" cy="124884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41874" y="1980371"/>
            <a:ext cx="1979335" cy="209338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621247" y="1980371"/>
            <a:ext cx="1979335" cy="209338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41874" y="4205943"/>
            <a:ext cx="1979335" cy="209338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621247" y="4205942"/>
            <a:ext cx="1979335" cy="209338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1491367"/>
            <a:ext cx="7057665" cy="3305907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57665" y="1"/>
            <a:ext cx="2086335" cy="3305907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057665" y="3305907"/>
            <a:ext cx="2086335" cy="355209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284815" cy="2895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284815" y="0"/>
            <a:ext cx="2284815" cy="2895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572000" y="0"/>
            <a:ext cx="2284815" cy="2895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856815" y="0"/>
            <a:ext cx="2284815" cy="2895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2284815" cy="33608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389205" y="0"/>
            <a:ext cx="2284815" cy="33608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3497192"/>
            <a:ext cx="2284815" cy="33608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389205" y="3497192"/>
            <a:ext cx="2272894" cy="33608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469980" y="0"/>
            <a:ext cx="2284815" cy="33608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859185" y="0"/>
            <a:ext cx="2284815" cy="33608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469980" y="3497192"/>
            <a:ext cx="2284815" cy="33608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859185" y="3497192"/>
            <a:ext cx="2272894" cy="33608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382573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489543" y="0"/>
            <a:ext cx="1845999" cy="33909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489731" y="3490215"/>
            <a:ext cx="1845999" cy="336778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5417500" y="0"/>
            <a:ext cx="1815101" cy="249475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5417500" y="2594074"/>
            <a:ext cx="1815101" cy="426392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321823" y="0"/>
            <a:ext cx="1822177" cy="469127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314371" y="4790585"/>
            <a:ext cx="1829629" cy="206741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845999" cy="33909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88" y="3490215"/>
            <a:ext cx="1845999" cy="336778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927957" y="0"/>
            <a:ext cx="1815101" cy="249475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927957" y="2594074"/>
            <a:ext cx="1815101" cy="426392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832280" y="0"/>
            <a:ext cx="1822177" cy="469127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824828" y="4790585"/>
            <a:ext cx="1829629" cy="206741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557709" y="2783852"/>
            <a:ext cx="4586291" cy="275497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2783852"/>
            <a:ext cx="4586291" cy="275497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4557709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586291" y="0"/>
            <a:ext cx="4557709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347373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796627" y="0"/>
            <a:ext cx="6347373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344666" y="0"/>
            <a:ext cx="213539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63566" y="0"/>
            <a:ext cx="213539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86779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226793" y="0"/>
            <a:ext cx="3549194" cy="6858000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96748" y="0"/>
            <a:ext cx="3549194" cy="6858000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159755" y="0"/>
            <a:ext cx="398424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398424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17380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970192" y="0"/>
            <a:ext cx="617380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935905" y="2659224"/>
            <a:ext cx="2253930" cy="1931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3430743" y="2659224"/>
            <a:ext cx="2253930" cy="1931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5925583" y="2659224"/>
            <a:ext cx="2253930" cy="1931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935905" y="763278"/>
            <a:ext cx="2253930" cy="15962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3430743" y="763278"/>
            <a:ext cx="2253930" cy="15962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5925583" y="763278"/>
            <a:ext cx="2253930" cy="15962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935905" y="3690384"/>
            <a:ext cx="2253930" cy="15962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3430743" y="3690384"/>
            <a:ext cx="2253930" cy="15962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5925583" y="3690384"/>
            <a:ext cx="2253930" cy="15962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572000" y="342900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572000" y="342900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56181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572000" y="342900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525520" y="2559375"/>
            <a:ext cx="1128435" cy="15041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019734" y="2557415"/>
            <a:ext cx="1128435" cy="15041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512479" y="2557415"/>
            <a:ext cx="1128435" cy="15041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463991" y="2424793"/>
            <a:ext cx="1506703" cy="20084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5502742" y="0"/>
            <a:ext cx="364125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364125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918972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0A9C-C3F2-C641-A4C3-B4239F5E36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A00B-1AEF-BB44-B389-D5A8FB34E0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A877-AA3E-5341-9457-A3263AA618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08367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DA67-37B7-C44F-B3CF-A8169212A2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F55C-FBFB-5E49-A270-B2D33C27ED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6CE2-BE91-1E4D-BC88-75D74597C3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2AF0C-6FB8-2240-ACEC-668D48DB3F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A8DA-EF5F-8C4A-BE6F-D7AA014C1C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DF95-BC2C-DF43-8FE8-60974721B6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D23-B6E2-DB45-88CA-B4E0DAD0BB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AD4D-F1E5-0048-A6F9-3C7B6EE7CD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7131-74AD-514D-977D-4FCA9EC2E5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62F2-8990-8B4C-A66B-1B9E11EFAD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42" Type="http://schemas.openxmlformats.org/officeDocument/2006/relationships/slideLayout" Target="../slideLayouts/slideLayout78.xml"/><Relationship Id="rId47" Type="http://schemas.openxmlformats.org/officeDocument/2006/relationships/slideLayout" Target="../slideLayouts/slideLayout83.xml"/><Relationship Id="rId50" Type="http://schemas.openxmlformats.org/officeDocument/2006/relationships/slideLayout" Target="../slideLayouts/slideLayout86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45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4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4" Type="http://schemas.openxmlformats.org/officeDocument/2006/relationships/slideLayout" Target="../slideLayouts/slideLayout8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43" Type="http://schemas.openxmlformats.org/officeDocument/2006/relationships/slideLayout" Target="../slideLayouts/slideLayout79.xml"/><Relationship Id="rId48" Type="http://schemas.openxmlformats.org/officeDocument/2006/relationships/slideLayout" Target="../slideLayouts/slideLayout84.xml"/><Relationship Id="rId8" Type="http://schemas.openxmlformats.org/officeDocument/2006/relationships/slideLayout" Target="../slideLayouts/slideLayout44.xml"/><Relationship Id="rId51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4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77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2095500"/>
            <a:ext cx="7353300" cy="267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0171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3536" r:id="rId1"/>
    <p:sldLayoutId id="2147493537" r:id="rId2"/>
    <p:sldLayoutId id="2147493538" r:id="rId3"/>
    <p:sldLayoutId id="2147493539" r:id="rId4"/>
    <p:sldLayoutId id="2147493540" r:id="rId5"/>
    <p:sldLayoutId id="2147493541" r:id="rId6"/>
    <p:sldLayoutId id="2147493542" r:id="rId7"/>
    <p:sldLayoutId id="2147493543" r:id="rId8"/>
    <p:sldLayoutId id="2147493544" r:id="rId9"/>
    <p:sldLayoutId id="2147493545" r:id="rId10"/>
    <p:sldLayoutId id="2147493546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D74DEA4-27CE-4760-AFFD-4950E1B9AB4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3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953" r:id="rId1"/>
    <p:sldLayoutId id="2147493954" r:id="rId2"/>
    <p:sldLayoutId id="2147493955" r:id="rId3"/>
    <p:sldLayoutId id="2147493956" r:id="rId4"/>
    <p:sldLayoutId id="2147493957" r:id="rId5"/>
    <p:sldLayoutId id="2147493958" r:id="rId6"/>
    <p:sldLayoutId id="2147493959" r:id="rId7"/>
    <p:sldLayoutId id="2147493960" r:id="rId8"/>
    <p:sldLayoutId id="2147493961" r:id="rId9"/>
    <p:sldLayoutId id="2147493962" r:id="rId10"/>
    <p:sldLayoutId id="214749396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CE90F64-663B-954E-8780-95BEB5FBC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7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965" r:id="rId1"/>
    <p:sldLayoutId id="2147493966" r:id="rId2"/>
    <p:sldLayoutId id="2147493967" r:id="rId3"/>
    <p:sldLayoutId id="2147493968" r:id="rId4"/>
    <p:sldLayoutId id="2147493969" r:id="rId5"/>
    <p:sldLayoutId id="2147493970" r:id="rId6"/>
    <p:sldLayoutId id="2147493971" r:id="rId7"/>
    <p:sldLayoutId id="2147493972" r:id="rId8"/>
    <p:sldLayoutId id="2147493973" r:id="rId9"/>
    <p:sldLayoutId id="2147493974" r:id="rId10"/>
    <p:sldLayoutId id="214749397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8C076-D74B-DB4F-995D-857B5A23FE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8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977" r:id="rId1"/>
    <p:sldLayoutId id="2147493978" r:id="rId2"/>
    <p:sldLayoutId id="2147493979" r:id="rId3"/>
    <p:sldLayoutId id="2147493980" r:id="rId4"/>
    <p:sldLayoutId id="2147493981" r:id="rId5"/>
    <p:sldLayoutId id="2147493982" r:id="rId6"/>
    <p:sldLayoutId id="2147493983" r:id="rId7"/>
    <p:sldLayoutId id="2147493984" r:id="rId8"/>
    <p:sldLayoutId id="2147493985" r:id="rId9"/>
    <p:sldLayoutId id="2147493986" r:id="rId10"/>
    <p:sldLayoutId id="2147493987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A6A22-4F24-0D41-8A13-BF0078E16A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5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026" r:id="rId1"/>
    <p:sldLayoutId id="2147494027" r:id="rId2"/>
    <p:sldLayoutId id="2147494028" r:id="rId3"/>
    <p:sldLayoutId id="2147494029" r:id="rId4"/>
    <p:sldLayoutId id="2147494030" r:id="rId5"/>
    <p:sldLayoutId id="2147494031" r:id="rId6"/>
    <p:sldLayoutId id="2147494032" r:id="rId7"/>
    <p:sldLayoutId id="2147494033" r:id="rId8"/>
    <p:sldLayoutId id="2147494034" r:id="rId9"/>
    <p:sldLayoutId id="2147494035" r:id="rId10"/>
    <p:sldLayoutId id="214749403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93F91-9C29-7C47-8BE4-379804AB48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6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054" r:id="rId1"/>
    <p:sldLayoutId id="2147494055" r:id="rId2"/>
    <p:sldLayoutId id="2147494056" r:id="rId3"/>
    <p:sldLayoutId id="2147494057" r:id="rId4"/>
    <p:sldLayoutId id="2147494058" r:id="rId5"/>
    <p:sldLayoutId id="2147494059" r:id="rId6"/>
    <p:sldLayoutId id="2147494060" r:id="rId7"/>
    <p:sldLayoutId id="2147494061" r:id="rId8"/>
    <p:sldLayoutId id="2147494062" r:id="rId9"/>
    <p:sldLayoutId id="2147494063" r:id="rId10"/>
    <p:sldLayoutId id="2147494064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248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848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14800" y="63246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FF0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CF76F6D-80AA-E546-94DC-FF85029D5685}" type="slidenum">
              <a:rPr lang="en-US">
                <a:sym typeface="Gill Sans" pitchFamily="-112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itchFamily="-112" charset="0"/>
              <a:sym typeface="Gill Sans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0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066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0000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C717-E1CB-F54E-937A-EFED051BC042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Sakura CLAW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6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068" r:id="rId1"/>
    <p:sldLayoutId id="2147494069" r:id="rId2"/>
    <p:sldLayoutId id="2147494070" r:id="rId3"/>
    <p:sldLayoutId id="2147494071" r:id="rId4"/>
    <p:sldLayoutId id="2147494072" r:id="rId5"/>
    <p:sldLayoutId id="2147494073" r:id="rId6"/>
    <p:sldLayoutId id="2147494074" r:id="rId7"/>
    <p:sldLayoutId id="2147494075" r:id="rId8"/>
    <p:sldLayoutId id="2147494076" r:id="rId9"/>
    <p:sldLayoutId id="2147494077" r:id="rId10"/>
    <p:sldLayoutId id="2147494078" r:id="rId11"/>
    <p:sldLayoutId id="2147494079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22973-F6C8-A44C-B19A-9D79AB550EE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pitchFamily="-65" charset="0"/>
              </a:rPr>
              <a:t>3/27/18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Arial" pitchFamily="-65" charset="0"/>
                <a:cs typeface="Arial" pitchFamily="-65" charset="0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Arial" pitchFamily="-65" charset="0"/>
                <a:cs typeface="Arial" pitchFamily="-65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Arial" pitchFamily="-65" charset="0"/>
              <a:cs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97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095" r:id="rId1"/>
    <p:sldLayoutId id="2147494096" r:id="rId2"/>
    <p:sldLayoutId id="2147494097" r:id="rId3"/>
    <p:sldLayoutId id="2147494098" r:id="rId4"/>
    <p:sldLayoutId id="2147494099" r:id="rId5"/>
    <p:sldLayoutId id="2147494100" r:id="rId6"/>
    <p:sldLayoutId id="2147494101" r:id="rId7"/>
    <p:sldLayoutId id="2147494102" r:id="rId8"/>
    <p:sldLayoutId id="2147494103" r:id="rId9"/>
    <p:sldLayoutId id="2147494104" r:id="rId10"/>
    <p:sldLayoutId id="2147494105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2095500"/>
            <a:ext cx="7353300" cy="267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01135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4107" r:id="rId1"/>
    <p:sldLayoutId id="2147494108" r:id="rId2"/>
    <p:sldLayoutId id="2147494109" r:id="rId3"/>
    <p:sldLayoutId id="2147494110" r:id="rId4"/>
    <p:sldLayoutId id="2147494111" r:id="rId5"/>
    <p:sldLayoutId id="2147494112" r:id="rId6"/>
    <p:sldLayoutId id="2147494113" r:id="rId7"/>
    <p:sldLayoutId id="2147494114" r:id="rId8"/>
    <p:sldLayoutId id="2147494115" r:id="rId9"/>
    <p:sldLayoutId id="2147494116" r:id="rId10"/>
    <p:sldLayoutId id="2147494117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2095500"/>
            <a:ext cx="7353300" cy="267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20946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4120" r:id="rId1"/>
    <p:sldLayoutId id="2147494121" r:id="rId2"/>
    <p:sldLayoutId id="2147494122" r:id="rId3"/>
    <p:sldLayoutId id="2147494123" r:id="rId4"/>
    <p:sldLayoutId id="2147494124" r:id="rId5"/>
    <p:sldLayoutId id="2147494125" r:id="rId6"/>
    <p:sldLayoutId id="2147494126" r:id="rId7"/>
    <p:sldLayoutId id="2147494127" r:id="rId8"/>
    <p:sldLayoutId id="2147494128" r:id="rId9"/>
    <p:sldLayoutId id="2147494129" r:id="rId10"/>
    <p:sldLayoutId id="2147494130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pitchFamily="-112" charset="0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E5776CFA-3248-B34D-A742-344867CA1874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/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54D87556-A302-B34B-82A1-4062285CE270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1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49" r:id="rId1"/>
    <p:sldLayoutId id="2147493650" r:id="rId2"/>
    <p:sldLayoutId id="2147493651" r:id="rId3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624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Sans Unicode" pitchFamily="-112" charset="-52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848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112" charset="0"/>
              </a:rPr>
              <a:t>Second level</a:t>
            </a:r>
          </a:p>
          <a:p>
            <a:pPr lvl="2"/>
            <a:r>
              <a:rPr lang="en-US">
                <a:sym typeface="Arial" pitchFamily="-112" charset="0"/>
              </a:rPr>
              <a:t>Third level</a:t>
            </a:r>
          </a:p>
          <a:p>
            <a:pPr lvl="3"/>
            <a:r>
              <a:rPr lang="en-US">
                <a:sym typeface="Arial" pitchFamily="-112" charset="0"/>
              </a:rPr>
              <a:t>Fourth level</a:t>
            </a:r>
          </a:p>
          <a:p>
            <a:pPr lvl="4"/>
            <a:r>
              <a:rPr lang="en-US">
                <a:sym typeface="Arial" pitchFamily="-112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894264" y="6273800"/>
            <a:ext cx="28733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FF00"/>
                </a:solidFill>
                <a:latin typeface="+mn-lt"/>
                <a:ea typeface="Arial" charset="0"/>
                <a:cs typeface="Arial" charset="0"/>
                <a:sym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053BDC-1305-F449-9F3E-333D29627E1D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8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73" r:id="rId1"/>
    <p:sldLayoutId id="2147494174" r:id="rId2"/>
    <p:sldLayoutId id="2147494175" r:id="rId3"/>
    <p:sldLayoutId id="2147494176" r:id="rId4"/>
    <p:sldLayoutId id="2147494177" r:id="rId5"/>
    <p:sldLayoutId id="2147494178" r:id="rId6"/>
    <p:sldLayoutId id="2147494179" r:id="rId7"/>
    <p:sldLayoutId id="2147494180" r:id="rId8"/>
    <p:sldLayoutId id="2147494181" r:id="rId9"/>
    <p:sldLayoutId id="2147494182" r:id="rId10"/>
    <p:sldLayoutId id="2147494183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Lucida Sans Unicode" pitchFamily="-112" charset="-5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-112" charset="0"/>
        </a:defRPr>
      </a:lvl1pPr>
      <a:lvl2pPr marL="704850" indent="-285750" algn="l" rtl="0" eaLnBrk="0" fontAlgn="base" hangingPunct="0">
        <a:spcBef>
          <a:spcPts val="500"/>
        </a:spcBef>
        <a:spcAft>
          <a:spcPct val="0"/>
        </a:spcAft>
        <a:buClr>
          <a:srgbClr val="3333CC"/>
        </a:buClr>
        <a:buSzPct val="100000"/>
        <a:buFont typeface="Arial" pitchFamily="-112" charset="0"/>
        <a:buChar char="–"/>
        <a:defRPr sz="2000">
          <a:solidFill>
            <a:srgbClr val="3333CC"/>
          </a:solidFill>
          <a:latin typeface="+mn-lt"/>
          <a:ea typeface="+mn-ea"/>
          <a:cs typeface="+mn-cs"/>
          <a:sym typeface="Arial" pitchFamily="-112" charset="0"/>
        </a:defRPr>
      </a:lvl2pPr>
      <a:lvl3pPr marL="1104900" indent="-228600" algn="l" rtl="0" eaLnBrk="0" fontAlgn="base" hangingPunct="0">
        <a:spcBef>
          <a:spcPts val="500"/>
        </a:spcBef>
        <a:spcAft>
          <a:spcPct val="0"/>
        </a:spcAft>
        <a:buClr>
          <a:srgbClr val="FF0000"/>
        </a:buClr>
        <a:buSzPct val="100000"/>
        <a:buFont typeface="Arial" pitchFamily="-112" charset="0"/>
        <a:buChar char="•"/>
        <a:defRPr sz="2000">
          <a:solidFill>
            <a:srgbClr val="FF0000"/>
          </a:solidFill>
          <a:latin typeface="+mn-lt"/>
          <a:ea typeface="+mn-ea"/>
          <a:cs typeface="+mn-cs"/>
          <a:sym typeface="Arial" pitchFamily="-112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CC99"/>
        </a:buClr>
        <a:buSzPct val="100000"/>
        <a:buFont typeface="Arial" pitchFamily="-112" charset="0"/>
        <a:buChar char="–"/>
        <a:defRPr sz="2000">
          <a:solidFill>
            <a:srgbClr val="00CC99"/>
          </a:solidFill>
          <a:latin typeface="+mn-lt"/>
          <a:ea typeface="+mn-ea"/>
          <a:cs typeface="+mn-cs"/>
          <a:sym typeface="Arial" pitchFamily="-112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pitchFamily="-112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pitchFamily="-112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73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85" r:id="rId1"/>
    <p:sldLayoutId id="2147494186" r:id="rId2"/>
    <p:sldLayoutId id="2147494187" r:id="rId3"/>
    <p:sldLayoutId id="2147494188" r:id="rId4"/>
    <p:sldLayoutId id="2147494189" r:id="rId5"/>
    <p:sldLayoutId id="2147494190" r:id="rId6"/>
    <p:sldLayoutId id="2147494191" r:id="rId7"/>
    <p:sldLayoutId id="2147494192" r:id="rId8"/>
    <p:sldLayoutId id="2147494193" r:id="rId9"/>
    <p:sldLayoutId id="2147494194" r:id="rId10"/>
    <p:sldLayoutId id="2147494195" r:id="rId11"/>
    <p:sldLayoutId id="2147494196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99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4426B-2378-FD4D-8772-FCC1512BA45A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Sakura CLAW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3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8" r:id="rId1"/>
    <p:sldLayoutId id="2147494199" r:id="rId2"/>
    <p:sldLayoutId id="2147494200" r:id="rId3"/>
    <p:sldLayoutId id="2147494201" r:id="rId4"/>
    <p:sldLayoutId id="2147494202" r:id="rId5"/>
    <p:sldLayoutId id="2147494203" r:id="rId6"/>
    <p:sldLayoutId id="2147494204" r:id="rId7"/>
    <p:sldLayoutId id="2147494205" r:id="rId8"/>
    <p:sldLayoutId id="2147494206" r:id="rId9"/>
    <p:sldLayoutId id="2147494207" r:id="rId10"/>
    <p:sldLayoutId id="214749420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624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Sans Unicode" pitchFamily="-112" charset="-52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848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112" charset="0"/>
              </a:rPr>
              <a:t>Second level</a:t>
            </a:r>
          </a:p>
          <a:p>
            <a:pPr lvl="2"/>
            <a:r>
              <a:rPr lang="en-US">
                <a:sym typeface="Arial" pitchFamily="-112" charset="0"/>
              </a:rPr>
              <a:t>Third level</a:t>
            </a:r>
          </a:p>
          <a:p>
            <a:pPr lvl="3"/>
            <a:r>
              <a:rPr lang="en-US">
                <a:sym typeface="Arial" pitchFamily="-112" charset="0"/>
              </a:rPr>
              <a:t>Fourth level</a:t>
            </a:r>
          </a:p>
          <a:p>
            <a:pPr lvl="4"/>
            <a:r>
              <a:rPr lang="en-US">
                <a:sym typeface="Arial" pitchFamily="-112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894263" y="6273800"/>
            <a:ext cx="28733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FF00"/>
                </a:solidFill>
                <a:latin typeface="+mn-lt"/>
                <a:ea typeface="Arial" charset="0"/>
                <a:cs typeface="Arial" charset="0"/>
                <a:sym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053BDC-1305-F449-9F3E-333D29627E1D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210" r:id="rId1"/>
    <p:sldLayoutId id="2147494211" r:id="rId2"/>
    <p:sldLayoutId id="2147494212" r:id="rId3"/>
    <p:sldLayoutId id="2147494213" r:id="rId4"/>
    <p:sldLayoutId id="2147494214" r:id="rId5"/>
    <p:sldLayoutId id="2147494215" r:id="rId6"/>
    <p:sldLayoutId id="2147494216" r:id="rId7"/>
    <p:sldLayoutId id="2147494217" r:id="rId8"/>
    <p:sldLayoutId id="2147494218" r:id="rId9"/>
    <p:sldLayoutId id="2147494219" r:id="rId10"/>
    <p:sldLayoutId id="214749422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Lucida Sans Unicode" pitchFamily="-112" charset="-5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-112" charset="0"/>
        </a:defRPr>
      </a:lvl1pPr>
      <a:lvl2pPr marL="704850" indent="-285750" algn="l" rtl="0" eaLnBrk="0" fontAlgn="base" hangingPunct="0">
        <a:spcBef>
          <a:spcPts val="500"/>
        </a:spcBef>
        <a:spcAft>
          <a:spcPct val="0"/>
        </a:spcAft>
        <a:buClr>
          <a:srgbClr val="3333CC"/>
        </a:buClr>
        <a:buSzPct val="100000"/>
        <a:buFont typeface="Arial" pitchFamily="-112" charset="0"/>
        <a:buChar char="–"/>
        <a:defRPr sz="2000">
          <a:solidFill>
            <a:srgbClr val="3333CC"/>
          </a:solidFill>
          <a:latin typeface="+mn-lt"/>
          <a:ea typeface="+mn-ea"/>
          <a:cs typeface="+mn-cs"/>
          <a:sym typeface="Arial" pitchFamily="-112" charset="0"/>
        </a:defRPr>
      </a:lvl2pPr>
      <a:lvl3pPr marL="1104900" indent="-228600" algn="l" rtl="0" eaLnBrk="0" fontAlgn="base" hangingPunct="0">
        <a:spcBef>
          <a:spcPts val="500"/>
        </a:spcBef>
        <a:spcAft>
          <a:spcPct val="0"/>
        </a:spcAft>
        <a:buClr>
          <a:srgbClr val="FF0000"/>
        </a:buClr>
        <a:buSzPct val="100000"/>
        <a:buFont typeface="Arial" pitchFamily="-112" charset="0"/>
        <a:buChar char="•"/>
        <a:defRPr sz="2000">
          <a:solidFill>
            <a:srgbClr val="FF0000"/>
          </a:solidFill>
          <a:latin typeface="+mn-lt"/>
          <a:ea typeface="+mn-ea"/>
          <a:cs typeface="+mn-cs"/>
          <a:sym typeface="Arial" pitchFamily="-112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CC99"/>
        </a:buClr>
        <a:buSzPct val="100000"/>
        <a:buFont typeface="Arial" pitchFamily="-112" charset="0"/>
        <a:buChar char="–"/>
        <a:defRPr sz="2000">
          <a:solidFill>
            <a:srgbClr val="00CC99"/>
          </a:solidFill>
          <a:latin typeface="+mn-lt"/>
          <a:ea typeface="+mn-ea"/>
          <a:cs typeface="+mn-cs"/>
          <a:sym typeface="Arial" pitchFamily="-112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pitchFamily="-112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pitchFamily="-112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624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Sans Unicode" pitchFamily="-112" charset="-52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848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112" charset="0"/>
              </a:rPr>
              <a:t>Second level</a:t>
            </a:r>
          </a:p>
          <a:p>
            <a:pPr lvl="2"/>
            <a:r>
              <a:rPr lang="en-US">
                <a:sym typeface="Arial" pitchFamily="-112" charset="0"/>
              </a:rPr>
              <a:t>Third level</a:t>
            </a:r>
          </a:p>
          <a:p>
            <a:pPr lvl="3"/>
            <a:r>
              <a:rPr lang="en-US">
                <a:sym typeface="Arial" pitchFamily="-112" charset="0"/>
              </a:rPr>
              <a:t>Fourth level</a:t>
            </a:r>
          </a:p>
          <a:p>
            <a:pPr lvl="4"/>
            <a:r>
              <a:rPr lang="en-US">
                <a:sym typeface="Arial" pitchFamily="-112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894264" y="6273800"/>
            <a:ext cx="28733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FF00"/>
                </a:solidFill>
                <a:latin typeface="+mn-lt"/>
                <a:ea typeface="Arial" charset="0"/>
                <a:cs typeface="Arial" charset="0"/>
                <a:sym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053BDC-1305-F449-9F3E-333D29627E1D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0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77" r:id="rId1"/>
    <p:sldLayoutId id="2147493778" r:id="rId2"/>
    <p:sldLayoutId id="2147493779" r:id="rId3"/>
    <p:sldLayoutId id="2147493780" r:id="rId4"/>
    <p:sldLayoutId id="2147493781" r:id="rId5"/>
    <p:sldLayoutId id="2147493782" r:id="rId6"/>
    <p:sldLayoutId id="2147493783" r:id="rId7"/>
    <p:sldLayoutId id="2147493784" r:id="rId8"/>
    <p:sldLayoutId id="2147493785" r:id="rId9"/>
    <p:sldLayoutId id="2147493786" r:id="rId10"/>
    <p:sldLayoutId id="2147493787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Lucida Sans Unicode" pitchFamily="-112" charset="-5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pitchFamily="-112" charset="-5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Lucida Sans Unicode" charset="-52"/>
          <a:ea typeface="ヒラギノ角ゴ ProN W3" charset="-128"/>
          <a:cs typeface="ヒラギノ角ゴ ProN W3" charset="-128"/>
          <a:sym typeface="Lucida Sans Unicode" charset="-52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-112" charset="0"/>
        </a:defRPr>
      </a:lvl1pPr>
      <a:lvl2pPr marL="704850" indent="-285750" algn="l" rtl="0" eaLnBrk="0" fontAlgn="base" hangingPunct="0">
        <a:spcBef>
          <a:spcPts val="500"/>
        </a:spcBef>
        <a:spcAft>
          <a:spcPct val="0"/>
        </a:spcAft>
        <a:buClr>
          <a:srgbClr val="3333CC"/>
        </a:buClr>
        <a:buSzPct val="100000"/>
        <a:buFont typeface="Arial" pitchFamily="-112" charset="0"/>
        <a:buChar char="–"/>
        <a:defRPr sz="2000">
          <a:solidFill>
            <a:srgbClr val="3333CC"/>
          </a:solidFill>
          <a:latin typeface="+mn-lt"/>
          <a:ea typeface="+mn-ea"/>
          <a:cs typeface="+mn-cs"/>
          <a:sym typeface="Arial" pitchFamily="-112" charset="0"/>
        </a:defRPr>
      </a:lvl2pPr>
      <a:lvl3pPr marL="1104900" indent="-228600" algn="l" rtl="0" eaLnBrk="0" fontAlgn="base" hangingPunct="0">
        <a:spcBef>
          <a:spcPts val="500"/>
        </a:spcBef>
        <a:spcAft>
          <a:spcPct val="0"/>
        </a:spcAft>
        <a:buClr>
          <a:srgbClr val="FF0000"/>
        </a:buClr>
        <a:buSzPct val="100000"/>
        <a:buFont typeface="Arial" pitchFamily="-112" charset="0"/>
        <a:buChar char="•"/>
        <a:defRPr sz="2000">
          <a:solidFill>
            <a:srgbClr val="FF0000"/>
          </a:solidFill>
          <a:latin typeface="+mn-lt"/>
          <a:ea typeface="+mn-ea"/>
          <a:cs typeface="+mn-cs"/>
          <a:sym typeface="Arial" pitchFamily="-112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CC99"/>
        </a:buClr>
        <a:buSzPct val="100000"/>
        <a:buFont typeface="Arial" pitchFamily="-112" charset="0"/>
        <a:buChar char="–"/>
        <a:defRPr sz="2000">
          <a:solidFill>
            <a:srgbClr val="00CC99"/>
          </a:solidFill>
          <a:latin typeface="+mn-lt"/>
          <a:ea typeface="+mn-ea"/>
          <a:cs typeface="+mn-cs"/>
          <a:sym typeface="Arial" pitchFamily="-112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pitchFamily="-112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pitchFamily="-112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Arial" charset="0"/>
        <a:buChar char="»"/>
        <a:defRPr sz="2000">
          <a:solidFill>
            <a:srgbClr val="FFFF00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fld id="{FAFFDBF1-410C-014B-B0B5-9C8CA78A33AE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-65" charset="0"/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r>
              <a:rPr lang="en-US">
                <a:solidFill>
                  <a:prstClr val="black">
                    <a:tint val="75000"/>
                  </a:prstClr>
                </a:solidFill>
                <a:ea typeface="Arial" pitchFamily="-65" charset="0"/>
                <a:cs typeface="Arial" pitchFamily="-65" charset="0"/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  <a:ea typeface="Arial" pitchFamily="-65" charset="0"/>
                <a:cs typeface="Arial" pitchFamily="-65" charset="0"/>
              </a:rPr>
              <a:pPr defTabSz="4571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Arial" pitchFamily="-65" charset="0"/>
              <a:cs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8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13" r:id="rId1"/>
    <p:sldLayoutId id="2147493814" r:id="rId2"/>
    <p:sldLayoutId id="2147493815" r:id="rId3"/>
    <p:sldLayoutId id="2147493816" r:id="rId4"/>
    <p:sldLayoutId id="2147493817" r:id="rId5"/>
    <p:sldLayoutId id="2147493818" r:id="rId6"/>
    <p:sldLayoutId id="2147493819" r:id="rId7"/>
    <p:sldLayoutId id="2147493820" r:id="rId8"/>
    <p:sldLayoutId id="2147493821" r:id="rId9"/>
    <p:sldLayoutId id="2147493822" r:id="rId10"/>
    <p:sldLayoutId id="21474938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"/>
          <a:ea typeface="+mj-ea"/>
          <a:cs typeface="Gill San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ill Sans"/>
          <a:ea typeface="+mn-ea"/>
          <a:cs typeface="Gill San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ill Sans"/>
          <a:ea typeface="+mn-ea"/>
          <a:cs typeface="Gill San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ill Sans"/>
          <a:ea typeface="+mn-ea"/>
          <a:cs typeface="Gill San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ill Sans"/>
          <a:ea typeface="+mn-ea"/>
          <a:cs typeface="Gill San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ill Sans"/>
          <a:ea typeface="+mn-ea"/>
          <a:cs typeface="Gill San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3"/>
          <p:cNvSpPr>
            <a:spLocks noGrp="1"/>
          </p:cNvSpPr>
          <p:nvPr>
            <p:ph type="title"/>
          </p:nvPr>
        </p:nvSpPr>
        <p:spPr bwMode="auto">
          <a:xfrm>
            <a:off x="628814" y="365125"/>
            <a:ext cx="7886372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Oval 4"/>
          <p:cNvSpPr/>
          <p:nvPr userDrawn="1"/>
        </p:nvSpPr>
        <p:spPr>
          <a:xfrm rot="16200000">
            <a:off x="8294501" y="366092"/>
            <a:ext cx="260350" cy="1965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6853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814" y="1825625"/>
            <a:ext cx="7886372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9"/>
          <p:cNvSpPr txBox="1">
            <a:spLocks noChangeArrowheads="1"/>
          </p:cNvSpPr>
          <p:nvPr userDrawn="1"/>
        </p:nvSpPr>
        <p:spPr bwMode="auto">
          <a:xfrm>
            <a:off x="8282188" y="340519"/>
            <a:ext cx="284381" cy="17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4" tIns="34292" rIns="68584" bIns="34292">
            <a:prstTxWarp prst="textNoShape">
              <a:avLst/>
            </a:prstTxWarp>
            <a:spAutoFit/>
          </a:bodyPr>
          <a:lstStyle/>
          <a:p>
            <a:pPr algn="ctr" defTabSz="685388" fontAlgn="base">
              <a:spcBef>
                <a:spcPct val="0"/>
              </a:spcBef>
              <a:spcAft>
                <a:spcPct val="0"/>
              </a:spcAft>
              <a:defRPr/>
            </a:pPr>
            <a:fld id="{BFD91BCA-C809-4C48-B87B-3D154F839C7D}" type="slidenum">
              <a:rPr lang="id-ID" sz="675">
                <a:solidFill>
                  <a:srgbClr val="FFFFFF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 defTabSz="68538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id-ID" sz="675" dirty="0">
                <a:solidFill>
                  <a:srgbClr val="FFFFFF"/>
                </a:solidFill>
                <a:latin typeface="Montserrat Light" charset="0"/>
                <a:ea typeface="Montserrat Light" charset="0"/>
                <a:cs typeface="Montserrat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0007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27" r:id="rId1"/>
    <p:sldLayoutId id="2147493828" r:id="rId2"/>
    <p:sldLayoutId id="2147493829" r:id="rId3"/>
    <p:sldLayoutId id="2147493830" r:id="rId4"/>
    <p:sldLayoutId id="2147493831" r:id="rId5"/>
    <p:sldLayoutId id="2147493832" r:id="rId6"/>
    <p:sldLayoutId id="2147493833" r:id="rId7"/>
    <p:sldLayoutId id="2147493834" r:id="rId8"/>
    <p:sldLayoutId id="2147493835" r:id="rId9"/>
    <p:sldLayoutId id="2147493836" r:id="rId10"/>
    <p:sldLayoutId id="2147493837" r:id="rId11"/>
    <p:sldLayoutId id="2147493838" r:id="rId12"/>
    <p:sldLayoutId id="2147493839" r:id="rId13"/>
    <p:sldLayoutId id="2147493840" r:id="rId14"/>
    <p:sldLayoutId id="2147493841" r:id="rId15"/>
    <p:sldLayoutId id="2147493842" r:id="rId16"/>
    <p:sldLayoutId id="2147493843" r:id="rId17"/>
    <p:sldLayoutId id="2147493844" r:id="rId18"/>
    <p:sldLayoutId id="2147493845" r:id="rId19"/>
    <p:sldLayoutId id="2147493846" r:id="rId20"/>
    <p:sldLayoutId id="2147493847" r:id="rId21"/>
    <p:sldLayoutId id="2147493848" r:id="rId22"/>
    <p:sldLayoutId id="2147493849" r:id="rId23"/>
    <p:sldLayoutId id="2147493850" r:id="rId24"/>
    <p:sldLayoutId id="2147493851" r:id="rId25"/>
    <p:sldLayoutId id="2147493852" r:id="rId26"/>
    <p:sldLayoutId id="2147493853" r:id="rId27"/>
    <p:sldLayoutId id="2147493854" r:id="rId28"/>
    <p:sldLayoutId id="2147493855" r:id="rId29"/>
    <p:sldLayoutId id="2147493856" r:id="rId30"/>
    <p:sldLayoutId id="2147493857" r:id="rId31"/>
    <p:sldLayoutId id="2147493858" r:id="rId32"/>
    <p:sldLayoutId id="2147493859" r:id="rId33"/>
    <p:sldLayoutId id="2147493860" r:id="rId34"/>
    <p:sldLayoutId id="2147493861" r:id="rId35"/>
    <p:sldLayoutId id="2147493862" r:id="rId36"/>
    <p:sldLayoutId id="2147493863" r:id="rId37"/>
    <p:sldLayoutId id="2147493864" r:id="rId38"/>
    <p:sldLayoutId id="2147493865" r:id="rId39"/>
    <p:sldLayoutId id="2147493866" r:id="rId40"/>
    <p:sldLayoutId id="2147493867" r:id="rId41"/>
    <p:sldLayoutId id="2147493868" r:id="rId42"/>
    <p:sldLayoutId id="2147493869" r:id="rId43"/>
    <p:sldLayoutId id="2147493870" r:id="rId44"/>
    <p:sldLayoutId id="2147493871" r:id="rId45"/>
    <p:sldLayoutId id="2147493872" r:id="rId46"/>
    <p:sldLayoutId id="2147493873" r:id="rId47"/>
    <p:sldLayoutId id="2147493874" r:id="rId48"/>
    <p:sldLayoutId id="2147493875" r:id="rId49"/>
    <p:sldLayoutId id="2147494171" r:id="rId50"/>
  </p:sldLayoutIdLst>
  <p:transition/>
  <p:hf hdr="0" dt="0"/>
  <p:txStyles>
    <p:titleStyle>
      <a:lvl1pPr algn="l" defTabSz="685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251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  <a:lvl2pPr algn="l" defTabSz="685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51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2pPr>
      <a:lvl3pPr algn="l" defTabSz="685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51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3pPr>
      <a:lvl4pPr algn="l" defTabSz="685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51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4pPr>
      <a:lvl5pPr algn="l" defTabSz="685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51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5pPr>
      <a:lvl6pPr marL="171496" algn="l" defTabSz="685388" rtl="0" fontAlgn="base">
        <a:lnSpc>
          <a:spcPct val="90000"/>
        </a:lnSpc>
        <a:spcBef>
          <a:spcPct val="0"/>
        </a:spcBef>
        <a:spcAft>
          <a:spcPct val="0"/>
        </a:spcAft>
        <a:defRPr sz="2251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6pPr>
      <a:lvl7pPr marL="342991" algn="l" defTabSz="685388" rtl="0" fontAlgn="base">
        <a:lnSpc>
          <a:spcPct val="90000"/>
        </a:lnSpc>
        <a:spcBef>
          <a:spcPct val="0"/>
        </a:spcBef>
        <a:spcAft>
          <a:spcPct val="0"/>
        </a:spcAft>
        <a:defRPr sz="2251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7pPr>
      <a:lvl8pPr marL="514487" algn="l" defTabSz="685388" rtl="0" fontAlgn="base">
        <a:lnSpc>
          <a:spcPct val="90000"/>
        </a:lnSpc>
        <a:spcBef>
          <a:spcPct val="0"/>
        </a:spcBef>
        <a:spcAft>
          <a:spcPct val="0"/>
        </a:spcAft>
        <a:defRPr sz="2251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8pPr>
      <a:lvl9pPr marL="685983" algn="l" defTabSz="685388" rtl="0" fontAlgn="base">
        <a:lnSpc>
          <a:spcPct val="90000"/>
        </a:lnSpc>
        <a:spcBef>
          <a:spcPct val="0"/>
        </a:spcBef>
        <a:spcAft>
          <a:spcPct val="0"/>
        </a:spcAft>
        <a:defRPr sz="2251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9pPr>
    </p:titleStyle>
    <p:bodyStyle>
      <a:lvl1pPr marL="128622" indent="-128622" algn="l" defTabSz="685388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-103" charset="0"/>
        <a:defRPr lang="en-US" sz="18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  <a:lvl2pPr marL="342396" indent="-170900" algn="l" defTabSz="68538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-103" charset="0"/>
        <a:defRPr lang="en-US" sz="15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2pPr>
      <a:lvl3pPr marL="685388" indent="-342396" algn="l" defTabSz="68538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-103" charset="0"/>
        <a:defRPr lang="en-US" sz="135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3pPr>
      <a:lvl4pPr marL="1028379" indent="-513892" algn="l" defTabSz="68538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-103" charset="0"/>
        <a:defRPr lang="en-US" sz="12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4pPr>
      <a:lvl5pPr marL="1371370" indent="-685388" algn="l" defTabSz="68538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-103" charset="0"/>
        <a:defRPr lang="en-US" sz="12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5pPr>
      <a:lvl6pPr marL="1886076" indent="-171462" algn="l" defTabSz="6858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98" indent="-171462" algn="l" defTabSz="6858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921" indent="-171462" algn="l" defTabSz="6858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44" indent="-171462" algn="l" defTabSz="6858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23" algn="l" defTabSz="6858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46" algn="l" defTabSz="6858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68" algn="l" defTabSz="6858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91" algn="l" defTabSz="6858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14" algn="l" defTabSz="6858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37" algn="l" defTabSz="6858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60" algn="l" defTabSz="6858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83" algn="l" defTabSz="6858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8B372-AB2D-B945-9448-AA04EE40F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2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89" r:id="rId1"/>
    <p:sldLayoutId id="2147493890" r:id="rId2"/>
    <p:sldLayoutId id="2147493891" r:id="rId3"/>
    <p:sldLayoutId id="2147493892" r:id="rId4"/>
    <p:sldLayoutId id="2147493893" r:id="rId5"/>
    <p:sldLayoutId id="2147493894" r:id="rId6"/>
    <p:sldLayoutId id="2147493895" r:id="rId7"/>
    <p:sldLayoutId id="2147493896" r:id="rId8"/>
    <p:sldLayoutId id="2147493897" r:id="rId9"/>
    <p:sldLayoutId id="2147493898" r:id="rId10"/>
    <p:sldLayoutId id="214749389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901D2-1860-684D-BC2B-91395DA03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5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903" r:id="rId1"/>
    <p:sldLayoutId id="2147493904" r:id="rId2"/>
    <p:sldLayoutId id="2147493905" r:id="rId3"/>
    <p:sldLayoutId id="2147493906" r:id="rId4"/>
    <p:sldLayoutId id="2147493907" r:id="rId5"/>
    <p:sldLayoutId id="2147493908" r:id="rId6"/>
    <p:sldLayoutId id="2147493909" r:id="rId7"/>
    <p:sldLayoutId id="2147493910" r:id="rId8"/>
    <p:sldLayoutId id="2147493911" r:id="rId9"/>
    <p:sldLayoutId id="2147493912" r:id="rId10"/>
    <p:sldLayoutId id="214749391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D74DEA4-27CE-4760-AFFD-4950E1B9AB4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7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927" r:id="rId1"/>
    <p:sldLayoutId id="2147493928" r:id="rId2"/>
    <p:sldLayoutId id="2147493929" r:id="rId3"/>
    <p:sldLayoutId id="2147493930" r:id="rId4"/>
    <p:sldLayoutId id="2147493931" r:id="rId5"/>
    <p:sldLayoutId id="2147493932" r:id="rId6"/>
    <p:sldLayoutId id="2147493933" r:id="rId7"/>
    <p:sldLayoutId id="2147493934" r:id="rId8"/>
    <p:sldLayoutId id="2147493935" r:id="rId9"/>
    <p:sldLayoutId id="2147493936" r:id="rId10"/>
    <p:sldLayoutId id="2147493937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248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848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14800" y="63246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FF0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CF76F6D-80AA-E546-94DC-FF85029D5685}" type="slidenum">
              <a:rPr lang="en-US">
                <a:sym typeface="Gill Sans" pitchFamily="-112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itchFamily="-112" charset="0"/>
              <a:sym typeface="Gill Sans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4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951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Sans Unicode" pitchFamily="-65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0000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10.jpe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9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13" Type="http://schemas.openxmlformats.org/officeDocument/2006/relationships/image" Target="../media/image71.tiff"/><Relationship Id="rId3" Type="http://schemas.openxmlformats.org/officeDocument/2006/relationships/image" Target="../media/image61.tiff"/><Relationship Id="rId7" Type="http://schemas.openxmlformats.org/officeDocument/2006/relationships/image" Target="../media/image65.tiff"/><Relationship Id="rId12" Type="http://schemas.openxmlformats.org/officeDocument/2006/relationships/image" Target="../media/image70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64.tiff"/><Relationship Id="rId11" Type="http://schemas.openxmlformats.org/officeDocument/2006/relationships/image" Target="../media/image69.tiff"/><Relationship Id="rId5" Type="http://schemas.openxmlformats.org/officeDocument/2006/relationships/image" Target="../media/image63.tiff"/><Relationship Id="rId15" Type="http://schemas.openxmlformats.org/officeDocument/2006/relationships/image" Target="../media/image73.tiff"/><Relationship Id="rId10" Type="http://schemas.openxmlformats.org/officeDocument/2006/relationships/image" Target="../media/image68.tiff"/><Relationship Id="rId4" Type="http://schemas.openxmlformats.org/officeDocument/2006/relationships/image" Target="../media/image62.tiff"/><Relationship Id="rId9" Type="http://schemas.openxmlformats.org/officeDocument/2006/relationships/image" Target="../media/image67.tiff"/><Relationship Id="rId14" Type="http://schemas.openxmlformats.org/officeDocument/2006/relationships/image" Target="../media/image72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9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6" Type="http://schemas.openxmlformats.org/officeDocument/2006/relationships/image" Target="../media/image94.tiff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tiff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4.emf"/><Relationship Id="rId7" Type="http://schemas.openxmlformats.org/officeDocument/2006/relationships/image" Target="../media/image108.emf"/><Relationship Id="rId2" Type="http://schemas.openxmlformats.org/officeDocument/2006/relationships/image" Target="../media/image103.eps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113.tiff"/><Relationship Id="rId4" Type="http://schemas.openxmlformats.org/officeDocument/2006/relationships/image" Target="../media/image11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2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2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19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5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149.png"/><Relationship Id="rId9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00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8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8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211645" cy="7086600"/>
          </a:xfrm>
          <a:prstGeom prst="rect">
            <a:avLst/>
          </a:prstGeom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11" r="984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00" y="4612776"/>
            <a:ext cx="2743200" cy="239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654592-BF07-C847-9C54-F5785FEF0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2125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2099732" y="0"/>
            <a:ext cx="7255935" cy="1642544"/>
          </a:xfrm>
        </p:spPr>
        <p:txBody>
          <a:bodyPr/>
          <a:lstStyle/>
          <a:p>
            <a:pPr eaLnBrk="1" hangingPunct="1"/>
            <a:r>
              <a:rPr lang="en-US" sz="4000" dirty="0"/>
              <a:t>Imaging the IGM/CGM/CQM 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102552"/>
              </a:clrFrom>
              <a:clrTo>
                <a:srgbClr val="10255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42286" y1="71126" x2="42286" y2="71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034" t="35418" r="14463" b="20821"/>
          <a:stretch/>
        </p:blipFill>
        <p:spPr>
          <a:xfrm>
            <a:off x="5906684" y="5181600"/>
            <a:ext cx="3259087" cy="16764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98" b="99102" l="54135" r="96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851"/>
          <a:stretch>
            <a:fillRect/>
          </a:stretch>
        </p:blipFill>
        <p:spPr bwMode="auto">
          <a:xfrm>
            <a:off x="-63500" y="67734"/>
            <a:ext cx="26670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2307191"/>
            <a:ext cx="1828800" cy="210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1"/>
          <p:cNvSpPr txBox="1">
            <a:spLocks/>
          </p:cNvSpPr>
          <p:nvPr/>
        </p:nvSpPr>
        <p:spPr>
          <a:xfrm>
            <a:off x="1270000" y="4517891"/>
            <a:ext cx="7086600" cy="2286000"/>
          </a:xfrm>
          <a:prstGeom prst="rect">
            <a:avLst/>
          </a:prstGeom>
        </p:spPr>
        <p:txBody>
          <a:bodyPr vert="horz"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N W3"/>
              <a:cs typeface="ヒラギノ角ゴ ProN W3"/>
              <a:sym typeface="Gill Sans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N W3"/>
              <a:cs typeface="ヒラギノ角ゴ ProN W3"/>
              <a:sym typeface="Gill Sans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</a:rPr>
              <a:t>Sakura CLAW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N W3"/>
              <a:cs typeface="ヒラギノ角ゴ ProN W3"/>
              <a:sym typeface="Gill Sans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N W3"/>
                <a:cs typeface="ヒラギノ角ゴ ProN W3"/>
                <a:sym typeface="Gill Sans" pitchFamily="34" charset="0"/>
              </a:rPr>
              <a:t>Tokyo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N W3"/>
                <a:cs typeface="ヒラギノ角ゴ ProN W3"/>
                <a:sym typeface="Gill Sans" pitchFamily="34" charset="0"/>
              </a:rPr>
              <a:t>26-30 March 2018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12900" y="4132248"/>
            <a:ext cx="6400800" cy="1236108"/>
          </a:xfrm>
        </p:spPr>
        <p:txBody>
          <a:bodyPr/>
          <a:lstStyle/>
          <a:p>
            <a:r>
              <a:rPr lang="en-US" sz="2000" i="1" dirty="0"/>
              <a:t>Christopher Martin</a:t>
            </a:r>
          </a:p>
          <a:p>
            <a:r>
              <a:rPr lang="en-US" sz="2000" i="1" dirty="0"/>
              <a:t>California Institute of Technology</a:t>
            </a:r>
          </a:p>
          <a:p>
            <a:r>
              <a:rPr lang="en-US" sz="2000" i="1" dirty="0"/>
              <a:t>For PCWI, KCWI, FIREBALL,ISTOS Team</a:t>
            </a:r>
          </a:p>
        </p:txBody>
      </p:sp>
      <p:sp>
        <p:nvSpPr>
          <p:cNvPr id="10" name="Subtitle 1"/>
          <p:cNvSpPr txBox="1">
            <a:spLocks/>
          </p:cNvSpPr>
          <p:nvPr/>
        </p:nvSpPr>
        <p:spPr>
          <a:xfrm>
            <a:off x="2840477" y="891252"/>
            <a:ext cx="6400800" cy="2807445"/>
          </a:xfrm>
          <a:prstGeom prst="rect">
            <a:avLst/>
          </a:prstGeom>
        </p:spPr>
        <p:txBody>
          <a:bodyPr vert="horz"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9pPr>
          </a:lstStyle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N W3"/>
                <a:sym typeface="Gill Sans" pitchFamily="34" charset="0"/>
              </a:rPr>
              <a:t>Goals/Program/Techniques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N W3"/>
                <a:sym typeface="Gill Sans" pitchFamily="34" charset="0"/>
              </a:rPr>
              <a:t>FIREBALL-2</a:t>
            </a:r>
          </a:p>
          <a:p>
            <a:pPr marL="457200" lvl="0" indent="-457200" algn="l">
              <a:buFontTx/>
              <a:buAutoNum type="arabicPeriod"/>
              <a:defRPr/>
            </a:pPr>
            <a:r>
              <a:rPr lang="en-US" i="1" dirty="0">
                <a:solidFill>
                  <a:srgbClr val="FFFFFF"/>
                </a:solidFill>
              </a:rPr>
              <a:t>PCWI Proto-Galactic Disks</a:t>
            </a:r>
          </a:p>
          <a:p>
            <a:pPr marL="457200" lvl="0" indent="-457200" algn="l">
              <a:buFontTx/>
              <a:buAutoNum type="arabicPeriod"/>
              <a:defRPr/>
            </a:pPr>
            <a:r>
              <a:rPr lang="en-US" i="1" dirty="0">
                <a:solidFill>
                  <a:srgbClr val="FFFFFF"/>
                </a:solidFill>
              </a:rPr>
              <a:t>KCWI Overview</a:t>
            </a:r>
          </a:p>
          <a:p>
            <a:pPr marL="457200" lvl="0" indent="-457200" algn="l">
              <a:buFontTx/>
              <a:buAutoNum type="arabicPeriod"/>
              <a:defRPr/>
            </a:pPr>
            <a:r>
              <a:rPr lang="en-US" i="1" dirty="0">
                <a:solidFill>
                  <a:srgbClr val="FFFFFF"/>
                </a:solidFill>
              </a:rPr>
              <a:t>KCWI: PGDs </a:t>
            </a:r>
            <a:r>
              <a:rPr lang="en-US" i="1" dirty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en-US" i="1" dirty="0">
                <a:solidFill>
                  <a:srgbClr val="FFFFFF"/>
                </a:solidFill>
              </a:rPr>
              <a:t> Multi-Filament Inflows</a:t>
            </a:r>
          </a:p>
          <a:p>
            <a:pPr marL="457200" lvl="0" indent="-457200" algn="l">
              <a:buFontTx/>
              <a:buAutoNum type="arabicPeriod"/>
              <a:defRPr/>
            </a:pPr>
            <a:r>
              <a:rPr lang="en-US" i="1" dirty="0">
                <a:solidFill>
                  <a:srgbClr val="FFFFFF"/>
                </a:solidFill>
              </a:rPr>
              <a:t>Keck Cosmic Reionization Mapper (KCRM)</a:t>
            </a:r>
          </a:p>
          <a:p>
            <a:pPr marL="457200" lvl="0" indent="-457200" algn="l">
              <a:buFontTx/>
              <a:buAutoNum type="arabicPeriod"/>
              <a:defRPr/>
            </a:pPr>
            <a:r>
              <a:rPr lang="en-US" i="1" dirty="0">
                <a:solidFill>
                  <a:srgbClr val="FFFFFF"/>
                </a:solidFill>
              </a:rPr>
              <a:t>XCWI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N W3"/>
              <a:sym typeface="Gill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60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900" y="1701027"/>
            <a:ext cx="5143500" cy="46953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Laser Cut </a:t>
            </a:r>
            <a:r>
              <a:rPr lang="en-US" dirty="0" err="1"/>
              <a:t>Multiobject</a:t>
            </a:r>
            <a:br>
              <a:rPr lang="en-US" dirty="0"/>
            </a:br>
            <a:r>
              <a:rPr lang="en-US" dirty="0"/>
              <a:t>Mask Carousel loaded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1E8634-B9DF-FD45-A07B-19465876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D4CE17-538C-A24C-85B0-8CAF668F2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1162-8DB5-3B4B-897B-36890B3A5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1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66" y="1216520"/>
            <a:ext cx="7269668" cy="484644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395856" y="606368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Detector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Spectrograph/Detector/</a:t>
            </a:r>
            <a:r>
              <a:rPr lang="en-US" sz="4000" b="1" dirty="0" err="1"/>
              <a:t>Cryosystem</a:t>
            </a:r>
            <a:endParaRPr lang="en-US" sz="4000" b="1" dirty="0"/>
          </a:p>
        </p:txBody>
      </p:sp>
      <p:sp>
        <p:nvSpPr>
          <p:cNvPr id="8" name="ZoneTexte 1"/>
          <p:cNvSpPr txBox="1"/>
          <p:nvPr/>
        </p:nvSpPr>
        <p:spPr>
          <a:xfrm>
            <a:off x="7184374" y="607941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Cryo-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cooler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9" name="Connecteur droit avec flèche 3"/>
          <p:cNvCxnSpPr>
            <a:stCxn id="2" idx="0"/>
          </p:cNvCxnSpPr>
          <p:nvPr/>
        </p:nvCxnSpPr>
        <p:spPr>
          <a:xfrm flipV="1">
            <a:off x="3924206" y="3778329"/>
            <a:ext cx="1565302" cy="2285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1"/>
          <p:cNvSpPr txBox="1"/>
          <p:nvPr/>
        </p:nvSpPr>
        <p:spPr>
          <a:xfrm>
            <a:off x="4660210" y="606368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Cold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strap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1" name="Connecteur droit avec flèche 3"/>
          <p:cNvCxnSpPr>
            <a:stCxn id="10" idx="0"/>
          </p:cNvCxnSpPr>
          <p:nvPr/>
        </p:nvCxnSpPr>
        <p:spPr>
          <a:xfrm flipV="1">
            <a:off x="5278328" y="3854529"/>
            <a:ext cx="360474" cy="2209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83017" y="1219200"/>
            <a:ext cx="118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Robert 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68718" y="1450032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Gillian K.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2800" y="1232972"/>
            <a:ext cx="112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Bruno M.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9" name="Connecteur droit avec flèche 3"/>
          <p:cNvCxnSpPr/>
          <p:nvPr/>
        </p:nvCxnSpPr>
        <p:spPr>
          <a:xfrm flipH="1" flipV="1">
            <a:off x="6584911" y="4006927"/>
            <a:ext cx="1275292" cy="2116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ZoneTexte 1"/>
          <p:cNvSpPr txBox="1"/>
          <p:nvPr/>
        </p:nvSpPr>
        <p:spPr>
          <a:xfrm>
            <a:off x="6171978" y="605209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Getter</a:t>
            </a:r>
          </a:p>
        </p:txBody>
      </p:sp>
      <p:cxnSp>
        <p:nvCxnSpPr>
          <p:cNvPr id="24" name="Connecteur droit avec flèche 3"/>
          <p:cNvCxnSpPr>
            <a:stCxn id="22" idx="0"/>
          </p:cNvCxnSpPr>
          <p:nvPr/>
        </p:nvCxnSpPr>
        <p:spPr>
          <a:xfrm flipH="1" flipV="1">
            <a:off x="5971972" y="4006928"/>
            <a:ext cx="612940" cy="20451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ZoneTexte 1"/>
          <p:cNvSpPr txBox="1"/>
          <p:nvPr/>
        </p:nvSpPr>
        <p:spPr>
          <a:xfrm>
            <a:off x="5576298" y="1567591"/>
            <a:ext cx="1146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Focal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Corrector</a:t>
            </a:r>
          </a:p>
        </p:txBody>
      </p:sp>
      <p:sp>
        <p:nvSpPr>
          <p:cNvPr id="28" name="ZoneTexte 1"/>
          <p:cNvSpPr txBox="1"/>
          <p:nvPr/>
        </p:nvSpPr>
        <p:spPr>
          <a:xfrm>
            <a:off x="3799766" y="354205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MGS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15B89-FFFF-884B-9F44-8874223F6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DDC7B-5E05-494C-9779-A7C261A6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D5C8F-7A59-D14B-A70E-673D0AFDC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5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Science Detector</a:t>
            </a:r>
            <a:br>
              <a:rPr lang="en-US" sz="3600" dirty="0"/>
            </a:br>
            <a:r>
              <a:rPr lang="en-US" sz="3200" dirty="0">
                <a:solidFill>
                  <a:srgbClr val="00B050"/>
                </a:solidFill>
              </a:rPr>
              <a:t>Flight device 13 QE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590249" y="2344790"/>
          <a:ext cx="8096551" cy="4353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921884D5-41E0-49AD-A8D9-026623C812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079" y="0"/>
            <a:ext cx="2349256" cy="2197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574" y="1417638"/>
            <a:ext cx="295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Reprocess Batch #1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MBE 2014.12.15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Three layer AR coating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QE testing at JPL.</a:t>
            </a:r>
          </a:p>
        </p:txBody>
      </p:sp>
      <p:sp>
        <p:nvSpPr>
          <p:cNvPr id="3" name="Rectangle 2"/>
          <p:cNvSpPr/>
          <p:nvPr/>
        </p:nvSpPr>
        <p:spPr>
          <a:xfrm>
            <a:off x="2133600" y="2438400"/>
            <a:ext cx="381000" cy="3505200"/>
          </a:xfrm>
          <a:prstGeom prst="rect">
            <a:avLst/>
          </a:prstGeom>
          <a:solidFill>
            <a:srgbClr val="7030A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24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System Performance</a:t>
            </a:r>
            <a:br>
              <a:rPr lang="en-US" sz="3600" b="1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srgbClr val="1D781E"/>
                </a:solidFill>
              </a:rPr>
              <a:t>Photon-counting image of calibration arc in Field 3 multi-slit mask</a:t>
            </a:r>
            <a:endParaRPr lang="en-US" sz="3600" dirty="0">
              <a:solidFill>
                <a:srgbClr val="1D781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2268" y="6491625"/>
            <a:ext cx="80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Before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4537" y="6459359"/>
            <a:ext cx="65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1428430"/>
            <a:ext cx="5486400" cy="5247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r="7025"/>
          <a:stretch/>
        </p:blipFill>
        <p:spPr>
          <a:xfrm>
            <a:off x="5257800" y="2362200"/>
            <a:ext cx="3733800" cy="3134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3908" y="1905000"/>
            <a:ext cx="292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Individual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slitlet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 spectral extraction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74682-37AC-1447-9DBD-C18300976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5C1BE6-0B26-344D-A5DF-73B1A26F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E64A-9DE7-E843-B024-B4B539B5FA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67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2125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</a:rPr>
              <a:t>FIREBALL-2 Ready to Fly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54768"/>
            <a:ext cx="7848600" cy="5410200"/>
          </a:xfrm>
        </p:spPr>
        <p:txBody>
          <a:bodyPr/>
          <a:lstStyle/>
          <a:p>
            <a:pPr>
              <a:buClr>
                <a:srgbClr val="FFFF00"/>
              </a:buClr>
            </a:pPr>
            <a:r>
              <a:rPr lang="en-US" dirty="0">
                <a:solidFill>
                  <a:srgbClr val="FFFF00"/>
                </a:solidFill>
              </a:rPr>
              <a:t>UV optics measured efficiency 17%</a:t>
            </a:r>
          </a:p>
          <a:p>
            <a:pPr>
              <a:buClr>
                <a:srgbClr val="FFFF00"/>
              </a:buClr>
            </a:pPr>
            <a:r>
              <a:rPr lang="en-US" dirty="0">
                <a:solidFill>
                  <a:srgbClr val="FFFF00"/>
                </a:solidFill>
              </a:rPr>
              <a:t>High efficiency photon-counting detector (&gt;50%) </a:t>
            </a:r>
          </a:p>
          <a:p>
            <a:pPr>
              <a:buClr>
                <a:srgbClr val="FFFF00"/>
              </a:buClr>
            </a:pPr>
            <a:r>
              <a:rPr lang="en-US" dirty="0">
                <a:solidFill>
                  <a:srgbClr val="FFFF00"/>
                </a:solidFill>
                <a:sym typeface="Wingdings"/>
              </a:rPr>
              <a:t>Improved guidance algorithms validated in several sky tests</a:t>
            </a:r>
          </a:p>
          <a:p>
            <a:pPr>
              <a:buClr>
                <a:srgbClr val="FFFF00"/>
              </a:buClr>
            </a:pPr>
            <a:r>
              <a:rPr lang="en-US" dirty="0">
                <a:solidFill>
                  <a:srgbClr val="FFFF00"/>
                </a:solidFill>
                <a:sym typeface="Wingdings"/>
              </a:rPr>
              <a:t>End-to-end test observing spectrum of </a:t>
            </a:r>
            <a:r>
              <a:rPr lang="en-US" dirty="0" err="1">
                <a:solidFill>
                  <a:srgbClr val="FFFF00"/>
                </a:solidFill>
                <a:sym typeface="Wingdings"/>
              </a:rPr>
              <a:t>artifical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 UV source while guiding 4-axis on artificial stars hanging on flight-chain simulator</a:t>
            </a:r>
          </a:p>
          <a:p>
            <a:pPr>
              <a:buClr>
                <a:srgbClr val="FFFF00"/>
              </a:buClr>
            </a:pPr>
            <a:r>
              <a:rPr lang="en-US" dirty="0">
                <a:solidFill>
                  <a:srgbClr val="FFFF00"/>
                </a:solidFill>
                <a:sym typeface="Wingdings"/>
              </a:rPr>
              <a:t>Successful pre-flight integration campaign at Ft. Sumner</a:t>
            </a:r>
          </a:p>
          <a:p>
            <a:pPr>
              <a:buClr>
                <a:srgbClr val="FFFF00"/>
              </a:buClr>
            </a:pPr>
            <a:r>
              <a:rPr lang="en-US" dirty="0">
                <a:solidFill>
                  <a:srgbClr val="FFFF00"/>
                </a:solidFill>
                <a:sym typeface="Wingdings"/>
              </a:rPr>
              <a:t>Successful compatibility test</a:t>
            </a:r>
          </a:p>
          <a:p>
            <a:pPr>
              <a:buClr>
                <a:srgbClr val="FFFF00"/>
              </a:buClr>
            </a:pPr>
            <a:r>
              <a:rPr lang="en-US" b="1" i="1" dirty="0">
                <a:solidFill>
                  <a:srgbClr val="FF0000"/>
                </a:solidFill>
                <a:sym typeface="Wingdings"/>
              </a:rPr>
              <a:t>FIREBALL-2 is READY FOR FLIGHT [Sept 2018]</a:t>
            </a:r>
            <a:endParaRPr lang="en-US" b="1" i="1" dirty="0">
              <a:solidFill>
                <a:srgbClr val="FF0000"/>
              </a:solidFill>
            </a:endParaRPr>
          </a:p>
          <a:p>
            <a:pPr>
              <a:buClr>
                <a:srgbClr val="FFFF00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3400" y="2895601"/>
            <a:ext cx="8382000" cy="2514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9pPr>
          </a:lstStyle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N W3"/>
              <a:sym typeface="Gill Sans" pitchFamily="34" charset="0"/>
            </a:endParaRPr>
          </a:p>
        </p:txBody>
      </p:sp>
      <p:sp>
        <p:nvSpPr>
          <p:cNvPr id="9" name="Date Placeholder 2"/>
          <p:cNvSpPr txBox="1">
            <a:spLocks/>
          </p:cNvSpPr>
          <p:nvPr/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-65" charset="0"/>
                <a:cs typeface="Arial" pitchFamily="-65" charset="0"/>
              </a:rPr>
              <a:t>SPIE 24 May 2006	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-65" charset="0"/>
                <a:cs typeface="Arial" pitchFamily="-65" charset="0"/>
              </a:rPr>
              <a:t>IGM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A8BF9-08D0-374D-BCEE-A74ECF4DC792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 charset="0"/>
            </a:endParaRPr>
          </a:p>
        </p:txBody>
      </p:sp>
      <p:pic>
        <p:nvPicPr>
          <p:cNvPr id="14" name="Picture 40"/>
          <p:cNvPicPr>
            <a:picLocks noChangeAspect="1" noChangeArrowheads="1"/>
          </p:cNvPicPr>
          <p:nvPr/>
        </p:nvPicPr>
        <p:blipFill>
          <a:blip r:embed="rId3"/>
          <a:srcRect l="19823" r="19823" b="46329"/>
          <a:stretch>
            <a:fillRect/>
          </a:stretch>
        </p:blipFill>
        <p:spPr bwMode="auto">
          <a:xfrm>
            <a:off x="228600" y="5867402"/>
            <a:ext cx="835025" cy="847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1" y="6019802"/>
            <a:ext cx="563563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Picture 39"/>
          <p:cNvPicPr>
            <a:picLocks noChangeAspect="1" noChangeArrowheads="1"/>
          </p:cNvPicPr>
          <p:nvPr/>
        </p:nvPicPr>
        <p:blipFill>
          <a:blip r:embed="rId5">
            <a:lum contrast="40000"/>
          </a:blip>
          <a:srcRect/>
          <a:stretch>
            <a:fillRect/>
          </a:stretch>
        </p:blipFill>
        <p:spPr bwMode="auto">
          <a:xfrm>
            <a:off x="4354512" y="6096000"/>
            <a:ext cx="143668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" name="Picture 4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5576" y="5867400"/>
            <a:ext cx="809625" cy="800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5791200"/>
            <a:ext cx="800100" cy="8001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5867400"/>
            <a:ext cx="129540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8187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Alpha_annot-sm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32"/>
          <a:stretch/>
        </p:blipFill>
        <p:spPr>
          <a:xfrm>
            <a:off x="0" y="1345914"/>
            <a:ext cx="9144000" cy="4826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412" y="6029662"/>
            <a:ext cx="799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Caltech Press Release April 28 – Results from Palomar Cosmic Web Imager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Martin et al. 2014b</a:t>
            </a:r>
            <a:endParaRPr kumimoji="1" lang="ja-JP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pic>
        <p:nvPicPr>
          <p:cNvPr id="4" name="Picture 3" descr="Cosmic Web Lya blob velocity.jpe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89922" l="10000" r="94063">
                        <a14:foregroundMark x1="24583" y1="76938" x2="24583" y2="76938"/>
                        <a14:foregroundMark x1="32604" y1="81008" x2="32604" y2="81008"/>
                        <a14:foregroundMark x1="94063" y1="56589" x2="94063" y2="56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427264"/>
            <a:ext cx="5556793" cy="5973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5420380"/>
            <a:ext cx="152189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Intensity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9682" y="5410200"/>
            <a:ext cx="1422134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Velocity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48400" y="2743200"/>
            <a:ext cx="1004985" cy="685800"/>
            <a:chOff x="6248400" y="2743200"/>
            <a:chExt cx="1004985" cy="685800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6248400" y="3048000"/>
              <a:ext cx="533400" cy="381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DB0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6324600" y="2743200"/>
              <a:ext cx="928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DB02"/>
                  </a:solidFill>
                  <a:effectLst/>
                  <a:uLnTx/>
                  <a:uFillTx/>
                  <a:latin typeface="Arial" pitchFamily="-65" charset="0"/>
                  <a:ea typeface="Arial" pitchFamily="-65" charset="0"/>
                  <a:cs typeface="Arial" pitchFamily="-65" charset="0"/>
                </a:rPr>
                <a:t>L(Blob)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DB02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43217" y="2590800"/>
            <a:ext cx="1338583" cy="838200"/>
            <a:chOff x="5443217" y="2590800"/>
            <a:chExt cx="1338583" cy="838200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5715000" y="2971800"/>
              <a:ext cx="1066800" cy="4572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5443217" y="2590800"/>
              <a:ext cx="710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-65" charset="0"/>
                  <a:ea typeface="Arial" pitchFamily="-65" charset="0"/>
                  <a:cs typeface="Arial" pitchFamily="-65" charset="0"/>
                </a:rPr>
                <a:t>L(</a:t>
              </a: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-65" charset="0"/>
                  <a:ea typeface="Arial" pitchFamily="-65" charset="0"/>
                  <a:cs typeface="Arial" pitchFamily="-65" charset="0"/>
                </a:rPr>
                <a:t>Fil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-65" charset="0"/>
                  <a:ea typeface="Arial" pitchFamily="-65" charset="0"/>
                  <a:cs typeface="Arial" pitchFamily="-65" charset="0"/>
                </a:rPr>
                <a:t>)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sp>
        <p:nvSpPr>
          <p:cNvPr id="16" name="Title 12">
            <a:extLst>
              <a:ext uri="{FF2B5EF4-FFF2-40B4-BE49-F238E27FC236}">
                <a16:creationId xmlns:a16="http://schemas.microsoft.com/office/drawing/2014/main" id="{B93556D7-34F2-1643-9549-A316AD660D10}"/>
              </a:ext>
            </a:extLst>
          </p:cNvPr>
          <p:cNvSpPr txBox="1">
            <a:spLocks/>
          </p:cNvSpPr>
          <p:nvPr/>
        </p:nvSpPr>
        <p:spPr bwMode="auto">
          <a:xfrm>
            <a:off x="457200" y="173038"/>
            <a:ext cx="82296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Lucida Sans Unicode" pitchFamily="-112" charset="-5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pitchFamily="-112" charset="-5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pitchFamily="-112" charset="-5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pitchFamily="-112" charset="-5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pitchFamily="-112" charset="-5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charset="-5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charset="-5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charset="-5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charset="-52"/>
              </a:defRPr>
            </a:lvl9pPr>
          </a:lstStyle>
          <a:p>
            <a:pPr defTabSz="914400"/>
            <a:r>
              <a:rPr lang="en-US" kern="0" dirty="0">
                <a:solidFill>
                  <a:schemeClr val="bg1"/>
                </a:solidFill>
                <a:latin typeface="Gill Sans"/>
                <a:cs typeface="Gill Sans"/>
              </a:rPr>
              <a:t>3. PCWI: </a:t>
            </a:r>
            <a:br>
              <a:rPr lang="en-US" kern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kern="0" dirty="0" err="1">
                <a:solidFill>
                  <a:schemeClr val="bg1"/>
                </a:solidFill>
                <a:latin typeface="Gill Sans"/>
                <a:cs typeface="Gill Sans"/>
              </a:rPr>
              <a:t>Kinematically</a:t>
            </a:r>
            <a:r>
              <a:rPr lang="en-US" kern="0" dirty="0">
                <a:solidFill>
                  <a:schemeClr val="bg1"/>
                </a:solidFill>
                <a:latin typeface="Gill Sans"/>
                <a:cs typeface="Gill Sans"/>
              </a:rPr>
              <a:t> Linked Filaments (LAB2)</a:t>
            </a:r>
            <a:endParaRPr lang="en-US" sz="2000" kern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5743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4903856-CFA9-DD45-A406-21AC03E1AA65}"/>
              </a:ext>
            </a:extLst>
          </p:cNvPr>
          <p:cNvGrpSpPr/>
          <p:nvPr/>
        </p:nvGrpSpPr>
        <p:grpSpPr>
          <a:xfrm>
            <a:off x="6320030" y="367061"/>
            <a:ext cx="2642746" cy="1895270"/>
            <a:chOff x="6320030" y="367061"/>
            <a:chExt cx="2642746" cy="189527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956CEB2-9244-2D4F-8F39-4B202E76377A}"/>
                </a:ext>
              </a:extLst>
            </p:cNvPr>
            <p:cNvGrpSpPr/>
            <p:nvPr/>
          </p:nvGrpSpPr>
          <p:grpSpPr>
            <a:xfrm>
              <a:off x="6800193" y="367061"/>
              <a:ext cx="2162583" cy="1895270"/>
              <a:chOff x="6687983" y="333129"/>
              <a:chExt cx="2162583" cy="189527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22A84DB-C3D6-2A46-B9CF-9B8721D51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604" t="73382" r="33772"/>
              <a:stretch/>
            </p:blipFill>
            <p:spPr>
              <a:xfrm>
                <a:off x="6687983" y="760172"/>
                <a:ext cx="2162583" cy="146822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D2794E-EBA2-5F4B-84D7-7C1326BA0232}"/>
                  </a:ext>
                </a:extLst>
              </p:cNvPr>
              <p:cNvSpPr txBox="1"/>
              <p:nvPr/>
            </p:nvSpPr>
            <p:spPr>
              <a:xfrm>
                <a:off x="6862052" y="333129"/>
                <a:ext cx="1838795" cy="369247"/>
              </a:xfrm>
              <a:prstGeom prst="rect">
                <a:avLst/>
              </a:prstGeom>
              <a:noFill/>
            </p:spPr>
            <p:txBody>
              <a:bodyPr wrap="none" lIns="91356" tIns="45678" rIns="91356" bIns="45678" rtlCol="0">
                <a:spAutoFit/>
              </a:bodyPr>
              <a:lstStyle/>
              <a:p>
                <a:pPr marL="0" marR="0" lvl="0" indent="0" algn="l" defTabSz="4566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"/>
                    <a:ea typeface="+mn-ea"/>
                    <a:cs typeface="Gill Sans"/>
                  </a:rPr>
                  <a:t>Cantalupo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"/>
                    <a:ea typeface="+mn-ea"/>
                    <a:cs typeface="Gill Sans"/>
                  </a:rPr>
                  <a:t> 06 Sim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8EE81C4-89A8-A14A-88E7-984FC8ED90BB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5" t="68967" r="87912" b="8871"/>
            <a:stretch/>
          </p:blipFill>
          <p:spPr bwMode="auto">
            <a:xfrm>
              <a:off x="6320030" y="796559"/>
              <a:ext cx="480163" cy="14552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894" y="216445"/>
            <a:ext cx="5920688" cy="865395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cs typeface="Gill Sans"/>
              </a:rPr>
              <a:t>3. CGM Emission &amp; Kinematics</a:t>
            </a:r>
            <a:br>
              <a:rPr lang="en-US" sz="3200" dirty="0">
                <a:solidFill>
                  <a:schemeClr val="bg1"/>
                </a:solidFill>
                <a:cs typeface="Gill Sans"/>
              </a:rPr>
            </a:br>
            <a:r>
              <a:rPr lang="en-US" sz="3200" dirty="0">
                <a:solidFill>
                  <a:schemeClr val="bg1"/>
                </a:solidFill>
                <a:cs typeface="Gill Sans"/>
              </a:rPr>
              <a:t>z~3 Lyman α blob</a:t>
            </a:r>
            <a:endParaRPr lang="en-US" sz="1800" dirty="0">
              <a:solidFill>
                <a:srgbClr val="FF0000"/>
              </a:solidFill>
              <a:cs typeface="Gill Sans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56365"/>
            <a:ext cx="2133600" cy="365125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B0083-6714-8B4F-B794-5E51A3BB2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173" y="6248400"/>
            <a:ext cx="858216" cy="373566"/>
          </a:xfrm>
          <a:prstGeom prst="rect">
            <a:avLst/>
          </a:prstGeom>
          <a:noFill/>
        </p:spPr>
        <p:txBody>
          <a:bodyPr wrap="none" lIns="91325" tIns="45663" rIns="91325" bIns="45663" rtlCol="0">
            <a:spAutoFit/>
          </a:bodyPr>
          <a:lstStyle/>
          <a:p>
            <a:pPr marL="0" marR="0" lvl="0" indent="0" algn="ctr" defTabSz="913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4669Å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69" y="1748969"/>
            <a:ext cx="4270232" cy="4872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314723" y="1379637"/>
            <a:ext cx="993515" cy="373566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pPr marL="0" marR="0" lvl="0" indent="0" algn="l" defTabSz="456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n-ea"/>
                <a:cs typeface="Gill Sans"/>
              </a:rPr>
              <a:t>Emission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9519" y="6435183"/>
            <a:ext cx="1542102" cy="369247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pPr marL="0" marR="0" lvl="0" indent="0" algn="l" defTabSz="456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n-ea"/>
                <a:cs typeface="Gill Sans"/>
              </a:rPr>
              <a:t>Spectral Image</a:t>
            </a:r>
          </a:p>
        </p:txBody>
      </p:sp>
      <p:sp>
        <p:nvSpPr>
          <p:cNvPr id="6" name="Rectangle 5"/>
          <p:cNvSpPr/>
          <p:nvPr/>
        </p:nvSpPr>
        <p:spPr>
          <a:xfrm rot="2692055">
            <a:off x="2628579" y="2521409"/>
            <a:ext cx="382848" cy="363269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marL="0" marR="0" lvl="0" indent="0" algn="ctr" defTabSz="456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Fig4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319" y="2387596"/>
            <a:ext cx="3278295" cy="40123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221" y="6466703"/>
            <a:ext cx="347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Martin+2014b, PCWI IGM Paper I.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8F207C-E325-C645-8B6E-AD05DAF99F6F}"/>
              </a:ext>
            </a:extLst>
          </p:cNvPr>
          <p:cNvGrpSpPr/>
          <p:nvPr/>
        </p:nvGrpSpPr>
        <p:grpSpPr>
          <a:xfrm>
            <a:off x="3142594" y="759442"/>
            <a:ext cx="5088955" cy="3213468"/>
            <a:chOff x="3142594" y="759442"/>
            <a:chExt cx="5088955" cy="32134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3E1570-AA09-214F-ADEF-A294F888B6C8}"/>
                </a:ext>
              </a:extLst>
            </p:cNvPr>
            <p:cNvGrpSpPr/>
            <p:nvPr/>
          </p:nvGrpSpPr>
          <p:grpSpPr>
            <a:xfrm>
              <a:off x="3142594" y="794104"/>
              <a:ext cx="5088955" cy="3178806"/>
              <a:chOff x="3142594" y="794104"/>
              <a:chExt cx="5088955" cy="3178806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59F33555-CDEB-A84D-ADE0-3E57B37E28DD}"/>
                  </a:ext>
                </a:extLst>
              </p:cNvPr>
              <p:cNvCxnSpPr/>
              <p:nvPr/>
            </p:nvCxnSpPr>
            <p:spPr>
              <a:xfrm flipH="1">
                <a:off x="3142594" y="3226676"/>
                <a:ext cx="746234" cy="74623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5B38BAB-65FD-5540-9DA4-CC5AC14F79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61774" y="2726431"/>
                <a:ext cx="0" cy="101525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13F916F-17C3-8141-B1BB-C540545FA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1549" y="794104"/>
                <a:ext cx="0" cy="101525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462091D3-7482-CE4B-8CFA-89F35CB38DF2}"/>
                </a:ext>
              </a:extLst>
            </p:cNvPr>
            <p:cNvSpPr/>
            <p:nvPr/>
          </p:nvSpPr>
          <p:spPr>
            <a:xfrm>
              <a:off x="4470124" y="759442"/>
              <a:ext cx="2177122" cy="1609723"/>
            </a:xfrm>
            <a:prstGeom prst="cloud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               Gas inflowing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&amp; increasing density &amp; turbulence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3766C-F7BC-4944-9C97-009F54573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5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152402"/>
            <a:ext cx="8382000" cy="905933"/>
          </a:xfrm>
        </p:spPr>
        <p:txBody>
          <a:bodyPr/>
          <a:lstStyle/>
          <a:p>
            <a:pPr eaLnBrk="1" hangingPunct="1"/>
            <a:r>
              <a:rPr lang="en-US" dirty="0"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\</a:t>
            </a:r>
            <a:endParaRPr lang="en-US" sz="2400" dirty="0">
              <a:solidFill>
                <a:srgbClr val="008000"/>
              </a:solidFill>
              <a:latin typeface="Gill Sans" pitchFamily="-112" charset="0"/>
              <a:sym typeface="Gill Sans" pitchFamily="-11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0189" y="6392349"/>
            <a:ext cx="121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/>
              </a:rPr>
              <a:t>Martin+15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78"/>
          <a:stretch/>
        </p:blipFill>
        <p:spPr>
          <a:xfrm>
            <a:off x="279400" y="1147249"/>
            <a:ext cx="8661400" cy="5336386"/>
          </a:xfrm>
          <a:prstGeom prst="rect">
            <a:avLst/>
          </a:prstGeom>
        </p:spPr>
      </p:pic>
      <p:pic>
        <p:nvPicPr>
          <p:cNvPr id="2" name="Picture 1" descr="FIg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9470"/>
          <a:stretch/>
        </p:blipFill>
        <p:spPr>
          <a:xfrm>
            <a:off x="4715935" y="3454417"/>
            <a:ext cx="4293141" cy="2937933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1EE8309A-6C58-1948-86F3-562F1852CDFE}"/>
              </a:ext>
            </a:extLst>
          </p:cNvPr>
          <p:cNvSpPr txBox="1">
            <a:spLocks/>
          </p:cNvSpPr>
          <p:nvPr/>
        </p:nvSpPr>
        <p:spPr bwMode="auto">
          <a:xfrm>
            <a:off x="457200" y="173038"/>
            <a:ext cx="82296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Lucida Sans Unicode" pitchFamily="-112" charset="-5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pitchFamily="-112" charset="-5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pitchFamily="-112" charset="-5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pitchFamily="-112" charset="-5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pitchFamily="-112" charset="-5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charset="-5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charset="-5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charset="-5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charset="-52"/>
                <a:ea typeface="ヒラギノ角ゴ ProN W3" charset="-128"/>
                <a:cs typeface="ヒラギノ角ゴ ProN W3" charset="-128"/>
                <a:sym typeface="Lucida Sans Unicode" charset="-52"/>
              </a:defRPr>
            </a:lvl9pPr>
          </a:lstStyle>
          <a:p>
            <a:pPr defTabSz="914400"/>
            <a:r>
              <a:rPr lang="en-US" kern="0" dirty="0">
                <a:solidFill>
                  <a:schemeClr val="bg1"/>
                </a:solidFill>
                <a:latin typeface="Gill Sans"/>
                <a:cs typeface="Gill Sans"/>
              </a:rPr>
              <a:t>3. PCWI: </a:t>
            </a:r>
            <a:br>
              <a:rPr lang="en-US" kern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kern="0" dirty="0">
                <a:solidFill>
                  <a:schemeClr val="bg1"/>
                </a:solidFill>
                <a:latin typeface="Gill Sans"/>
                <a:cs typeface="Gill Sans"/>
              </a:rPr>
              <a:t>Discovery of Lyα Proto-Galactic Disks (PGDs)</a:t>
            </a:r>
            <a:endParaRPr lang="en-US" sz="2000" kern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8A952B-5712-8C44-8907-E6DC2F4B0B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3E61AD-2F15-7E40-9C4A-3E42819066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7389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286" y="4082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/>
              <a:t>Protogalactic</a:t>
            </a:r>
            <a:r>
              <a:rPr kumimoji="1" lang="en-US" altLang="ja-JP" dirty="0"/>
              <a:t> Disk: Model</a:t>
            </a:r>
            <a:endParaRPr kumimoji="1" lang="ja-JP" altLang="en-US" dirty="0"/>
          </a:p>
        </p:txBody>
      </p:sp>
      <p:pic>
        <p:nvPicPr>
          <p:cNvPr id="3" name="Picture 2" descr="FIg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82" y="1536700"/>
            <a:ext cx="6864508" cy="471362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7394CD-DAFD-9242-8E08-466C9168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2EAB4-43F2-3C47-9B5A-42796089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0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6651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ill Sans"/>
                <a:cs typeface="Gill Sans"/>
              </a:rPr>
              <a:t>3. PCWI: </a:t>
            </a:r>
            <a:br>
              <a:rPr lang="en-US" sz="320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3200" dirty="0">
                <a:solidFill>
                  <a:schemeClr val="bg1"/>
                </a:solidFill>
                <a:latin typeface="Gill Sans"/>
                <a:cs typeface="Gill Sans"/>
              </a:rPr>
              <a:t>Discovery of Lyα Proto-Galactic Disks (PGDs)</a:t>
            </a:r>
            <a:endParaRPr lang="en-US" sz="20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57200" y="4597397"/>
          <a:ext cx="8187265" cy="2116670"/>
        </p:xfrm>
        <a:graphic>
          <a:graphicData uri="http://schemas.openxmlformats.org/drawingml/2006/table">
            <a:tbl>
              <a:tblPr firstRow="1" firstCol="1" bandRow="1"/>
              <a:tblGrid>
                <a:gridCol w="8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8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8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8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8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8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5193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 Narrow" charset="0"/>
                          <a:ea typeface="Times New Roman" charset="0"/>
                        </a:rPr>
                        <a:t>Disk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 Narrow" charset="0"/>
                          <a:ea typeface="Times New Roman" charset="0"/>
                        </a:rPr>
                        <a:t>z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 Narrow" charset="0"/>
                          <a:ea typeface="Times New Roman" charset="0"/>
                        </a:rPr>
                        <a:t>R</a:t>
                      </a:r>
                      <a:r>
                        <a:rPr lang="en-US" sz="2000" b="1" baseline="-25000" dirty="0" err="1">
                          <a:effectLst/>
                          <a:latin typeface="Arial Narrow" charset="0"/>
                          <a:ea typeface="Times New Roman" charset="0"/>
                        </a:rPr>
                        <a:t>max</a:t>
                      </a:r>
                      <a:endParaRPr lang="en-US" sz="2000" b="1" baseline="-25000" dirty="0">
                        <a:effectLst/>
                        <a:latin typeface="Arial Narrow" charset="0"/>
                        <a:ea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 Narrow" charset="0"/>
                          <a:ea typeface="Times New Roman" charset="0"/>
                        </a:rPr>
                        <a:t>[</a:t>
                      </a:r>
                      <a:r>
                        <a:rPr lang="en-US" sz="2000" b="1" dirty="0" err="1">
                          <a:effectLst/>
                          <a:latin typeface="Arial Narrow" charset="0"/>
                          <a:ea typeface="Times New Roman" charset="0"/>
                        </a:rPr>
                        <a:t>kpc</a:t>
                      </a:r>
                      <a:r>
                        <a:rPr lang="en-US" sz="2000" b="1" dirty="0">
                          <a:effectLst/>
                          <a:latin typeface="Arial Narrow" charset="0"/>
                          <a:ea typeface="Times New Roman" charset="0"/>
                        </a:rPr>
                        <a:t>]</a:t>
                      </a:r>
                      <a:endParaRPr lang="en-US" sz="2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 Narrow" charset="0"/>
                          <a:ea typeface="Times New Roman" charset="0"/>
                        </a:rPr>
                        <a:t>Log M</a:t>
                      </a:r>
                      <a:r>
                        <a:rPr lang="en-US" sz="2000" b="1" baseline="-25000">
                          <a:effectLst/>
                          <a:latin typeface="Arial Narrow" charset="0"/>
                          <a:ea typeface="Times New Roman" charset="0"/>
                        </a:rPr>
                        <a:t>h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 Narrow" charset="0"/>
                          <a:ea typeface="Times New Roman" charset="0"/>
                        </a:rPr>
                        <a:t>c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Symbol" charset="2"/>
                          <a:ea typeface="Times New Roman" charset="0"/>
                        </a:rPr>
                        <a:t>l</a:t>
                      </a:r>
                      <a:r>
                        <a:rPr lang="en-US" sz="2000" b="1" baseline="-25000">
                          <a:effectLst/>
                          <a:latin typeface="Arial Narrow" charset="0"/>
                          <a:ea typeface="Times New Roman" charset="0"/>
                        </a:rPr>
                        <a:t>b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 Narrow" charset="0"/>
                          <a:ea typeface="Times New Roman" charset="0"/>
                        </a:rPr>
                        <a:t>T</a:t>
                      </a:r>
                      <a:r>
                        <a:rPr lang="en-US" sz="2000" b="1" baseline="-25000">
                          <a:effectLst/>
                          <a:latin typeface="Arial Narrow" charset="0"/>
                          <a:ea typeface="Times New Roman" charset="0"/>
                        </a:rPr>
                        <a:t>orb</a:t>
                      </a:r>
                      <a:r>
                        <a:rPr lang="en-US" sz="2000" b="1">
                          <a:effectLst/>
                          <a:latin typeface="Arial Narrow" charset="0"/>
                          <a:ea typeface="Times New Roman" charset="0"/>
                        </a:rPr>
                        <a:t> [Gyr]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 Narrow" charset="0"/>
                          <a:ea typeface="Times New Roman" charset="0"/>
                        </a:rPr>
                        <a:t>T</a:t>
                      </a:r>
                      <a:r>
                        <a:rPr lang="en-US" sz="2000" b="1" baseline="-25000">
                          <a:effectLst/>
                          <a:latin typeface="Arial Narrow" charset="0"/>
                          <a:ea typeface="Times New Roman" charset="0"/>
                        </a:rPr>
                        <a:t>vir</a:t>
                      </a:r>
                      <a:r>
                        <a:rPr lang="en-US" sz="2000" b="1">
                          <a:effectLst/>
                          <a:latin typeface="Arial Narrow" charset="0"/>
                          <a:ea typeface="Times New Roman" charset="0"/>
                        </a:rPr>
                        <a:t> [Gyr]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Symbol" charset="2"/>
                          <a:ea typeface="Times New Roman" charset="0"/>
                        </a:rPr>
                        <a:t>s</a:t>
                      </a:r>
                      <a:r>
                        <a:rPr lang="en-US" sz="2000" b="1" baseline="-25000">
                          <a:effectLst/>
                          <a:latin typeface="Arial Narrow" charset="0"/>
                          <a:ea typeface="Times New Roman" charset="0"/>
                        </a:rPr>
                        <a:t>v </a:t>
                      </a:r>
                      <a:r>
                        <a:rPr lang="en-US" sz="2000" b="1">
                          <a:effectLst/>
                          <a:latin typeface="Arial Narrow" charset="0"/>
                          <a:ea typeface="Times New Roman" charset="0"/>
                        </a:rPr>
                        <a:t>[km/s]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 Narrow" charset="0"/>
                          <a:ea typeface="Times New Roman" charset="0"/>
                        </a:rPr>
                        <a:t>#Fila-</a:t>
                      </a:r>
                      <a:r>
                        <a:rPr lang="en-US" sz="2000" b="1" dirty="0" err="1">
                          <a:effectLst/>
                          <a:latin typeface="Arial Narrow" charset="0"/>
                          <a:ea typeface="Times New Roman" charset="0"/>
                        </a:rPr>
                        <a:t>ments</a:t>
                      </a:r>
                      <a:endParaRPr lang="en-US" sz="2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UM287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2.28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65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13.0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3.2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0.14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0.9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2.8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53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1+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Q1549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2.84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110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12.6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3.1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0.30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2.0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1.6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44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2+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13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Q1009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2.65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45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12.7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1.7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0.24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0.8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2.4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54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1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Q1700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2.74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65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12.3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1.1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0.39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2.1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1.5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charset="0"/>
                          <a:ea typeface="Times New Roman" charset="0"/>
                        </a:rPr>
                        <a:t>52</a:t>
                      </a:r>
                      <a:endParaRPr lang="en-US" sz="2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 charset="0"/>
                          <a:ea typeface="Times New Roman" charset="0"/>
                        </a:rPr>
                        <a:t>2?</a:t>
                      </a:r>
                      <a:endParaRPr lang="en-US" sz="2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 descr="Fig3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15997" r="5954" b="33878"/>
          <a:stretch/>
        </p:blipFill>
        <p:spPr>
          <a:xfrm>
            <a:off x="628648" y="1005962"/>
            <a:ext cx="7844368" cy="359143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35EAD-6FEA-304E-BD9F-3C51C6C04A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C4FE2-3433-764C-94F3-111D9096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197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Content Placeholder 3" descr="LyaL100Sim1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23" t="47321" r="49592" b="6671"/>
          <a:stretch>
            <a:fillRect/>
          </a:stretch>
        </p:blipFill>
        <p:spPr>
          <a:xfrm>
            <a:off x="5096934" y="4404804"/>
            <a:ext cx="2663469" cy="2453196"/>
          </a:xfrm>
        </p:spPr>
      </p:pic>
      <p:sp>
        <p:nvSpPr>
          <p:cNvPr id="37785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152402"/>
            <a:ext cx="8382000" cy="905933"/>
          </a:xfrm>
        </p:spPr>
        <p:txBody>
          <a:bodyPr/>
          <a:lstStyle/>
          <a:p>
            <a:pPr eaLnBrk="1" hangingPunct="1"/>
            <a:r>
              <a:rPr lang="en-US" dirty="0"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1. IGM Project: </a:t>
            </a:r>
            <a:r>
              <a:rPr lang="en-US" dirty="0">
                <a:solidFill>
                  <a:srgbClr val="FF0000"/>
                </a:solidFill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I. Goals</a:t>
            </a:r>
            <a:br>
              <a:rPr lang="en-US" dirty="0">
                <a:solidFill>
                  <a:srgbClr val="FF0000"/>
                </a:solidFill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</a:br>
            <a:r>
              <a:rPr lang="en-US" sz="2400" dirty="0">
                <a:solidFill>
                  <a:srgbClr val="008000"/>
                </a:solidFill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Imaging &amp; Mapping the Hidden Cosmic Web of Baryons</a:t>
            </a:r>
            <a:endParaRPr lang="en-US" sz="2400" dirty="0">
              <a:solidFill>
                <a:srgbClr val="008000"/>
              </a:solidFill>
              <a:latin typeface="Gill Sans" pitchFamily="-112" charset="0"/>
              <a:sym typeface="Gill Sans" pitchFamily="-112" charset="0"/>
            </a:endParaRPr>
          </a:p>
        </p:txBody>
      </p:sp>
      <p:sp>
        <p:nvSpPr>
          <p:cNvPr id="377862" name="Rectangle 5"/>
          <p:cNvSpPr>
            <a:spLocks/>
          </p:cNvSpPr>
          <p:nvPr/>
        </p:nvSpPr>
        <p:spPr bwMode="auto">
          <a:xfrm>
            <a:off x="4465806" y="1158063"/>
            <a:ext cx="3925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100" tIns="38100" rIns="38100" bIns="38100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B. Discover/Map CGM Baryons,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Co-evolution with Galaxies</a:t>
            </a:r>
          </a:p>
        </p:txBody>
      </p:sp>
      <p:sp>
        <p:nvSpPr>
          <p:cNvPr id="377863" name="Rectangle 6"/>
          <p:cNvSpPr>
            <a:spLocks/>
          </p:cNvSpPr>
          <p:nvPr/>
        </p:nvSpPr>
        <p:spPr bwMode="auto">
          <a:xfrm>
            <a:off x="473116" y="3973958"/>
            <a:ext cx="3775137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C. Discover &amp; Map IGM Baryons,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Correlate with Cosmic Web &amp; Galaxies</a:t>
            </a:r>
          </a:p>
        </p:txBody>
      </p:sp>
      <p:sp>
        <p:nvSpPr>
          <p:cNvPr id="377864" name="Rectangle 7"/>
          <p:cNvSpPr>
            <a:spLocks/>
          </p:cNvSpPr>
          <p:nvPr/>
        </p:nvSpPr>
        <p:spPr bwMode="auto">
          <a:xfrm>
            <a:off x="4938183" y="3979929"/>
            <a:ext cx="301909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D. Cosmological Applications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CGM/IGM Emission Mapping</a:t>
            </a:r>
          </a:p>
        </p:txBody>
      </p:sp>
      <p:pic>
        <p:nvPicPr>
          <p:cNvPr id="66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5047" y="1778223"/>
            <a:ext cx="2088688" cy="213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265" y="4604903"/>
            <a:ext cx="2675467" cy="208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45047" y="3548892"/>
            <a:ext cx="1008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N W3"/>
              </a:rPr>
              <a:t>Agertz+09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533" y="1732787"/>
            <a:ext cx="3219599" cy="2229553"/>
          </a:xfrm>
          <a:prstGeom prst="rect">
            <a:avLst/>
          </a:prstGeom>
        </p:spPr>
      </p:pic>
      <p:sp>
        <p:nvSpPr>
          <p:cNvPr id="21" name="Rectangle 5"/>
          <p:cNvSpPr>
            <a:spLocks/>
          </p:cNvSpPr>
          <p:nvPr/>
        </p:nvSpPr>
        <p:spPr bwMode="auto">
          <a:xfrm>
            <a:off x="461528" y="1158063"/>
            <a:ext cx="3925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100" tIns="38100" rIns="38100" bIns="38100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Decode Lyα Emission &amp;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UV Line Diagnostics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45046" y="2228559"/>
            <a:ext cx="3610653" cy="1376867"/>
            <a:chOff x="5345046" y="2228559"/>
            <a:chExt cx="3610653" cy="1376867"/>
          </a:xfrm>
        </p:grpSpPr>
        <p:grpSp>
          <p:nvGrpSpPr>
            <p:cNvPr id="41" name="Group 40"/>
            <p:cNvGrpSpPr/>
            <p:nvPr/>
          </p:nvGrpSpPr>
          <p:grpSpPr>
            <a:xfrm>
              <a:off x="5582114" y="2413227"/>
              <a:ext cx="3078225" cy="1192199"/>
              <a:chOff x="1481666" y="2446867"/>
              <a:chExt cx="3078225" cy="1192199"/>
            </a:xfrm>
          </p:grpSpPr>
          <p:cxnSp>
            <p:nvCxnSpPr>
              <p:cNvPr id="7" name="Straight Arrow Connector 6"/>
              <p:cNvCxnSpPr/>
              <p:nvPr/>
            </p:nvCxnSpPr>
            <p:spPr bwMode="auto">
              <a:xfrm>
                <a:off x="2497667" y="3048000"/>
                <a:ext cx="668866" cy="406400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9E3F0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5" name="Straight Arrow Connector 74"/>
              <p:cNvCxnSpPr/>
              <p:nvPr/>
            </p:nvCxnSpPr>
            <p:spPr bwMode="auto">
              <a:xfrm flipH="1" flipV="1">
                <a:off x="1481666" y="2446867"/>
                <a:ext cx="499534" cy="262467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9E3F0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3477255" y="3269734"/>
                <a:ext cx="1082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E3F01"/>
                    </a:solidFill>
                    <a:effectLst/>
                    <a:uLnTx/>
                    <a:uFillTx/>
                    <a:latin typeface="Arial"/>
                    <a:ea typeface="ヒラギノ角ゴ ProN W3"/>
                  </a:rPr>
                  <a:t>Outflows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E3F01"/>
                  </a:solidFill>
                  <a:effectLst/>
                  <a:uLnTx/>
                  <a:uFillTx/>
                  <a:latin typeface="Arial"/>
                  <a:ea typeface="ヒラギノ角ゴ ProN W3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5345046" y="2228559"/>
              <a:ext cx="3160225" cy="920972"/>
              <a:chOff x="1161503" y="2042361"/>
              <a:chExt cx="3160225" cy="920972"/>
            </a:xfrm>
          </p:grpSpPr>
          <p:cxnSp>
            <p:nvCxnSpPr>
              <p:cNvPr id="49" name="Straight Arrow Connector 48"/>
              <p:cNvCxnSpPr/>
              <p:nvPr/>
            </p:nvCxnSpPr>
            <p:spPr bwMode="auto">
              <a:xfrm flipH="1">
                <a:off x="2624667" y="2227027"/>
                <a:ext cx="719219" cy="338373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7" name="Straight Arrow Connector 56"/>
              <p:cNvCxnSpPr/>
              <p:nvPr/>
            </p:nvCxnSpPr>
            <p:spPr bwMode="auto">
              <a:xfrm flipV="1">
                <a:off x="1161503" y="2700867"/>
                <a:ext cx="1008096" cy="262466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6" name="TextBox 75"/>
              <p:cNvSpPr txBox="1"/>
              <p:nvPr/>
            </p:nvSpPr>
            <p:spPr>
              <a:xfrm>
                <a:off x="3418641" y="2042361"/>
                <a:ext cx="9030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ヒラギノ角ゴ ProN W3"/>
                  </a:rPr>
                  <a:t>Inflows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ヒラギノ角ゴ ProN W3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305650" y="2609735"/>
              <a:ext cx="2650049" cy="646331"/>
              <a:chOff x="6305650" y="2609735"/>
              <a:chExt cx="2650049" cy="646331"/>
            </a:xfrm>
          </p:grpSpPr>
          <p:sp>
            <p:nvSpPr>
              <p:cNvPr id="4" name="Curved Left Arrow 3"/>
              <p:cNvSpPr/>
              <p:nvPr/>
            </p:nvSpPr>
            <p:spPr bwMode="auto">
              <a:xfrm>
                <a:off x="6305650" y="2659802"/>
                <a:ext cx="569117" cy="551640"/>
              </a:xfrm>
              <a:prstGeom prst="curvedLeftArrow">
                <a:avLst/>
              </a:prstGeom>
              <a:solidFill>
                <a:srgbClr val="228B23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590077" y="2609735"/>
                <a:ext cx="13656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8B23"/>
                    </a:solidFill>
                    <a:effectLst/>
                    <a:uLnTx/>
                    <a:uFillTx/>
                    <a:latin typeface="Arial"/>
                    <a:ea typeface="ヒラギノ角ゴ ProN W3"/>
                  </a:rPr>
                  <a:t>Angular Momentum</a:t>
                </a:r>
              </a:p>
            </p:txBody>
          </p:sp>
        </p:grpSp>
      </p:grp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E61AD-2F15-7E40-9C4A-3E428190663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 charset="0"/>
                <a:sym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864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002" y="362700"/>
            <a:ext cx="8769659" cy="515357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  <a:t>PCWI Pilot Survey</a:t>
            </a:r>
            <a:b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600" dirty="0" err="1">
                <a:solidFill>
                  <a:schemeClr val="bg1"/>
                </a:solidFill>
              </a:rPr>
              <a:t>Donal</a:t>
            </a:r>
            <a:r>
              <a:rPr lang="en-US" sz="1600" dirty="0">
                <a:solidFill>
                  <a:schemeClr val="bg1"/>
                </a:solidFill>
              </a:rPr>
              <a:t> O’Sullivan, Matt </a:t>
            </a:r>
            <a:r>
              <a:rPr lang="en-US" sz="1600" dirty="0" err="1">
                <a:solidFill>
                  <a:schemeClr val="bg1"/>
                </a:solidFill>
              </a:rPr>
              <a:t>Matuszewski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Prachi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Parahar</a:t>
            </a:r>
            <a:r>
              <a:rPr lang="en-US" sz="1600" dirty="0">
                <a:solidFill>
                  <a:schemeClr val="bg1"/>
                </a:solidFill>
              </a:rPr>
              <a:t>, CM </a:t>
            </a:r>
            <a:r>
              <a:rPr lang="en-US" sz="1600" dirty="0"/>
              <a:t>CM</a:t>
            </a:r>
            <a:br>
              <a:rPr lang="en-US" sz="1600" dirty="0"/>
            </a:br>
            <a:endParaRPr lang="en-US" sz="16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27" y="1066308"/>
            <a:ext cx="168769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544"/>
          <a:stretch/>
        </p:blipFill>
        <p:spPr>
          <a:xfrm>
            <a:off x="1552954" y="1084005"/>
            <a:ext cx="1348918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4579"/>
          <a:stretch/>
        </p:blipFill>
        <p:spPr>
          <a:xfrm>
            <a:off x="2776998" y="1093623"/>
            <a:ext cx="1391225" cy="2240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8672"/>
          <a:stretch/>
        </p:blipFill>
        <p:spPr>
          <a:xfrm>
            <a:off x="4006608" y="1120843"/>
            <a:ext cx="1321196" cy="22463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9493"/>
          <a:stretch/>
        </p:blipFill>
        <p:spPr>
          <a:xfrm>
            <a:off x="5205733" y="1141373"/>
            <a:ext cx="1353614" cy="2204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9289"/>
          <a:stretch/>
        </p:blipFill>
        <p:spPr>
          <a:xfrm>
            <a:off x="6453365" y="1071499"/>
            <a:ext cx="1382887" cy="228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0791"/>
          <a:stretch/>
        </p:blipFill>
        <p:spPr>
          <a:xfrm>
            <a:off x="7726189" y="1121803"/>
            <a:ext cx="1327239" cy="22003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6" y="3381280"/>
            <a:ext cx="1637731" cy="2286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8472"/>
          <a:stretch/>
        </p:blipFill>
        <p:spPr>
          <a:xfrm>
            <a:off x="1513376" y="3343521"/>
            <a:ext cx="1418260" cy="233503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/>
          <a:srcRect l="18283"/>
          <a:stretch/>
        </p:blipFill>
        <p:spPr>
          <a:xfrm>
            <a:off x="2753819" y="3394424"/>
            <a:ext cx="1472086" cy="2286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/>
          <a:srcRect l="17739"/>
          <a:stretch/>
        </p:blipFill>
        <p:spPr>
          <a:xfrm>
            <a:off x="3975947" y="3392953"/>
            <a:ext cx="1454721" cy="22402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/>
          <a:srcRect l="21027"/>
          <a:stretch/>
        </p:blipFill>
        <p:spPr>
          <a:xfrm>
            <a:off x="5205733" y="3370005"/>
            <a:ext cx="1432561" cy="2286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4"/>
          <a:srcRect l="17146"/>
          <a:stretch/>
        </p:blipFill>
        <p:spPr>
          <a:xfrm>
            <a:off x="6455400" y="3351600"/>
            <a:ext cx="1361582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/>
          <a:srcRect l="20281"/>
          <a:stretch/>
        </p:blipFill>
        <p:spPr>
          <a:xfrm>
            <a:off x="7719715" y="3333195"/>
            <a:ext cx="1386615" cy="23000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4D03B-5DDF-E044-AAA8-97C171B04C8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 pitchFamily="-112" charset="0"/>
                <a:ea typeface="ヒラギノ角ゴ ProN W3" pitchFamily="-112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 pitchFamily="-112" charset="0"/>
              <a:ea typeface="ヒラギノ角ゴ ProN W3" pitchFamily="-112" charset="-12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BAD95-B64E-6342-A458-D7A415CA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sym typeface="Gill Sans" pitchFamily="-112" charset="0"/>
              </a:rPr>
              <a:t>Sakura CLAW</a:t>
            </a:r>
          </a:p>
        </p:txBody>
      </p:sp>
    </p:spTree>
    <p:extLst>
      <p:ext uri="{BB962C8B-B14F-4D97-AF65-F5344CB8AC3E}">
        <p14:creationId xmlns:p14="http://schemas.microsoft.com/office/powerpoint/2010/main" val="3056893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002" y="362700"/>
            <a:ext cx="8769659" cy="515357"/>
          </a:xfrm>
        </p:spPr>
        <p:txBody>
          <a:bodyPr>
            <a:noAutofit/>
          </a:bodyPr>
          <a:lstStyle/>
          <a:p>
            <a:r>
              <a:rPr lang="en-US" sz="3600" b="0" dirty="0" err="1">
                <a:latin typeface="Gill Sans"/>
                <a:cs typeface="Gill Sans"/>
              </a:rPr>
              <a:t>Protogalactic</a:t>
            </a:r>
            <a:r>
              <a:rPr lang="en-US" sz="3600" b="0" dirty="0">
                <a:latin typeface="Gill Sans"/>
                <a:cs typeface="Gill Sans"/>
              </a:rPr>
              <a:t> Disk Candidates</a:t>
            </a:r>
            <a:br>
              <a:rPr lang="en-US" sz="3600" b="0" dirty="0">
                <a:latin typeface="Gill Sans"/>
                <a:cs typeface="Gill Sans"/>
              </a:rPr>
            </a:br>
            <a:r>
              <a:rPr lang="en-US" sz="2800" dirty="0">
                <a:latin typeface="Gill Sans"/>
                <a:cs typeface="Gill Sans"/>
              </a:rPr>
              <a:t>Mean shear &lt;L&gt; vs.  Area &amp; Axis Ratio</a:t>
            </a:r>
            <a:endParaRPr lang="en-US" sz="1200" b="0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02" y="1024814"/>
            <a:ext cx="5748291" cy="574829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D46C51-20E9-9841-B000-5979753F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7C5D6-F040-7847-BA96-86AD7A23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5EAD-6FEA-304E-BD9F-3C51C6C04A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405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Table 60"/>
          <p:cNvGraphicFramePr>
            <a:graphicFrameLocks noGrp="1"/>
          </p:cNvGraphicFramePr>
          <p:nvPr>
            <p:extLst/>
          </p:nvPr>
        </p:nvGraphicFramePr>
        <p:xfrm>
          <a:off x="601960" y="5417850"/>
          <a:ext cx="7869522" cy="12234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250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5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1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49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Slicer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Field of View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Spatial Resolution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Spectral Resolution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7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Small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20” x 8”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0.6” x  0.35”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Å</a:t>
                      </a:r>
                      <a:r>
                        <a:rPr lang="en-US" baseline="0" dirty="0"/>
                        <a:t>  (R 20,000)</a:t>
                      </a:r>
                      <a:endParaRPr lang="en-US" dirty="0"/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7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Medium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20” x 16” 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0.6” x</a:t>
                      </a:r>
                      <a:r>
                        <a:rPr lang="en-US" baseline="0" dirty="0"/>
                        <a:t> 0.7”</a:t>
                      </a:r>
                      <a:endParaRPr lang="en-US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0.45 </a:t>
                      </a:r>
                      <a:r>
                        <a:rPr lang="en-US" dirty="0" err="1"/>
                        <a:t>Å</a:t>
                      </a:r>
                      <a:r>
                        <a:rPr lang="en-US" dirty="0"/>
                        <a:t>  (R 10,000)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7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Large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20” x 32” 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0.6” x 1.4”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0.90 </a:t>
                      </a:r>
                      <a:r>
                        <a:rPr lang="en-US" baseline="0" dirty="0" err="1"/>
                        <a:t>Å</a:t>
                      </a:r>
                      <a:r>
                        <a:rPr lang="en-US" baseline="0" dirty="0"/>
                        <a:t>     (R 5,000)</a:t>
                      </a:r>
                      <a:endParaRPr lang="en-US" dirty="0"/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096643" y="1104131"/>
            <a:ext cx="4666894" cy="3993854"/>
            <a:chOff x="3807684" y="723900"/>
            <a:chExt cx="5082316" cy="4349366"/>
          </a:xfrm>
          <a:effectLst/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6213" y="3449301"/>
              <a:ext cx="1143000" cy="1621949"/>
            </a:xfrm>
            <a:prstGeom prst="rect">
              <a:avLst/>
            </a:prstGeom>
            <a:ln>
              <a:solidFill>
                <a:srgbClr val="00FF00"/>
              </a:solidFill>
            </a:ln>
            <a:effectLst/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0062" y="3455723"/>
              <a:ext cx="1143000" cy="1615409"/>
            </a:xfrm>
            <a:prstGeom prst="rect">
              <a:avLst/>
            </a:prstGeom>
            <a:ln>
              <a:solidFill>
                <a:srgbClr val="00FF00"/>
              </a:solidFill>
            </a:ln>
            <a:effectLst/>
          </p:spPr>
        </p:pic>
        <p:sp>
          <p:nvSpPr>
            <p:cNvPr id="46" name="TextBox 45"/>
            <p:cNvSpPr txBox="1"/>
            <p:nvPr/>
          </p:nvSpPr>
          <p:spPr>
            <a:xfrm>
              <a:off x="5480813" y="4701800"/>
              <a:ext cx="1250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Continuum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7684" y="723900"/>
              <a:ext cx="3240815" cy="248447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5" name="TextBox 54"/>
            <p:cNvSpPr txBox="1"/>
            <p:nvPr/>
          </p:nvSpPr>
          <p:spPr>
            <a:xfrm>
              <a:off x="4060062" y="4703934"/>
              <a:ext cx="457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Hβ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807684" y="723900"/>
              <a:ext cx="3357318" cy="402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DSS		  Stephan’s Quintet</a:t>
              </a: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5502275" y="1644650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502275" y="2333774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502275" y="1673374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502275" y="1705124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502275" y="1733699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502275" y="1765449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502275" y="1796978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502275" y="1828728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506213" y="1857303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503038" y="1917628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502275" y="1948115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506213" y="1977953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502275" y="2012878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502275" y="2047803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502275" y="2082728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502275" y="2148907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502275" y="2180729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5502275" y="2212479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5503038" y="2244229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5506213" y="2272804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5503038" y="2304554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5502275" y="2116661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502275" y="1887718"/>
              <a:ext cx="475487" cy="3175"/>
            </a:xfrm>
            <a:prstGeom prst="line">
              <a:avLst/>
            </a:prstGeom>
            <a:ln w="3175" cmpd="sng">
              <a:solidFill>
                <a:srgbClr val="00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177614" y="1488427"/>
              <a:ext cx="991536" cy="898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24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Slitlet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spectra</a:t>
              </a:r>
            </a:p>
          </p:txBody>
        </p:sp>
        <p:pic>
          <p:nvPicPr>
            <p:cNvPr id="88" name="Picture 87" descr="sq_raw.pn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350667" y="1937418"/>
              <a:ext cx="3605465" cy="147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cxnSp>
          <p:nvCxnSpPr>
            <p:cNvPr id="93" name="Straight Connector 92"/>
            <p:cNvCxnSpPr/>
            <p:nvPr/>
          </p:nvCxnSpPr>
          <p:spPr>
            <a:xfrm flipV="1">
              <a:off x="5977762" y="871286"/>
              <a:ext cx="1439037" cy="773364"/>
            </a:xfrm>
            <a:prstGeom prst="line">
              <a:avLst/>
            </a:prstGeom>
            <a:ln w="12700" cmpd="sng">
              <a:solidFill>
                <a:srgbClr val="00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977762" y="2336950"/>
              <a:ext cx="1439037" cy="2089000"/>
            </a:xfrm>
            <a:prstGeom prst="line">
              <a:avLst/>
            </a:prstGeom>
            <a:ln w="12700" cmpd="sng">
              <a:solidFill>
                <a:srgbClr val="00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88" idx="0"/>
              <a:endCxn id="88" idx="2"/>
            </p:cNvCxnSpPr>
            <p:nvPr/>
          </p:nvCxnSpPr>
          <p:spPr>
            <a:xfrm>
              <a:off x="7416800" y="2674018"/>
              <a:ext cx="1473200" cy="0"/>
            </a:xfrm>
            <a:prstGeom prst="straightConnector1">
              <a:avLst/>
            </a:prstGeom>
            <a:ln>
              <a:solidFill>
                <a:srgbClr val="00FF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8070850" y="2502052"/>
              <a:ext cx="287258" cy="338554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λ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H="1">
              <a:off x="4819651" y="2400300"/>
              <a:ext cx="787399" cy="941639"/>
            </a:xfrm>
            <a:prstGeom prst="straightConnector1">
              <a:avLst/>
            </a:prstGeom>
            <a:ln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5759450" y="2400300"/>
              <a:ext cx="292100" cy="941639"/>
            </a:xfrm>
            <a:prstGeom prst="straightConnector1">
              <a:avLst/>
            </a:prstGeom>
            <a:ln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05154" y="112350"/>
            <a:ext cx="9837616" cy="1143000"/>
          </a:xfrm>
        </p:spPr>
        <p:txBody>
          <a:bodyPr>
            <a:normAutofit/>
          </a:bodyPr>
          <a:lstStyle/>
          <a:p>
            <a:r>
              <a:rPr lang="en-US" sz="3600" dirty="0">
                <a:cs typeface="Gill Sans"/>
              </a:rPr>
              <a:t>4. KCWI: Flexible &amp; Powerful 2D Spectroscopy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2920" y="3203168"/>
            <a:ext cx="3365024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Strengths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Blue coverage (3500-6000Å)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Red coverage (5600-10500Å)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Precision Sky Subtraction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Flexible observing modes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High Resolution (R~20,000)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0" name="Picture 49" descr="DSC_032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04" y="1070385"/>
            <a:ext cx="3515440" cy="197743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25607" y="1148050"/>
            <a:ext cx="2775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3 selectable image slicers!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35EAD-6FEA-304E-BD9F-3C51C6C04A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05EEF-76A1-734B-B118-85B4CCE0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440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" y="16933"/>
            <a:ext cx="9144000" cy="6829778"/>
          </a:xfrm>
          <a:prstGeom prst="rect">
            <a:avLst/>
          </a:prstGeom>
        </p:spPr>
      </p:pic>
      <p:sp>
        <p:nvSpPr>
          <p:cNvPr id="35430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5969187" cy="1066800"/>
          </a:xfrm>
        </p:spPr>
        <p:txBody>
          <a:bodyPr>
            <a:normAutofit fontScale="90000"/>
          </a:bodyPr>
          <a:lstStyle/>
          <a:p>
            <a:r>
              <a:rPr lang="en-US" b="0" dirty="0">
                <a:cs typeface="Gill Sans"/>
              </a:rPr>
              <a:t>Keck Cosmic Web Imager </a:t>
            </a:r>
            <a:br>
              <a:rPr lang="en-US" b="0" dirty="0">
                <a:cs typeface="Gill Sans"/>
              </a:rPr>
            </a:br>
            <a:r>
              <a:rPr lang="en-US" sz="2400" b="0" i="1" dirty="0">
                <a:solidFill>
                  <a:srgbClr val="008000"/>
                </a:solidFill>
                <a:cs typeface="Gill Sans"/>
              </a:rPr>
              <a:t>Team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048" y="4334061"/>
            <a:ext cx="984809" cy="2096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029200"/>
            <a:ext cx="1193180" cy="1277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029200"/>
            <a:ext cx="950988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999" y="5029200"/>
            <a:ext cx="888492" cy="1330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4" t="-14107"/>
          <a:stretch/>
        </p:blipFill>
        <p:spPr>
          <a:xfrm>
            <a:off x="3583447" y="5114567"/>
            <a:ext cx="1190063" cy="1415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6248400"/>
            <a:ext cx="758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Connie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Rockosi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Arial" pitchFamily="-65" charset="0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8554" y="6334780"/>
            <a:ext cx="682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Drew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Phillips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3200" y="6334780"/>
            <a:ext cx="760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Harland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Epps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2128" y="6491721"/>
            <a:ext cx="1046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Sean Adkins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16937" y="6450280"/>
            <a:ext cx="1537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Matt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Matuszewski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Arial" pitchFamily="-65" charset="0"/>
              <a:cs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34055" y="1638981"/>
            <a:ext cx="1295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Alex Delacroix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Arial" pitchFamily="-65" charset="0"/>
              <a:cs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18912" y="1202771"/>
            <a:ext cx="68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Bob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Weber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5301" y="1305580"/>
            <a:ext cx="576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Jason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Fucik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Arial" pitchFamily="-65" charset="0"/>
              <a:cs typeface="Gill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1600200"/>
            <a:ext cx="571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Steve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Kaye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0600" y="1295400"/>
            <a:ext cx="664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Randy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Bartos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Arial" pitchFamily="-65" charset="0"/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1295400"/>
            <a:ext cx="903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Patrick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Morrissey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29000" y="1447800"/>
            <a:ext cx="67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Anna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Moore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40969" y="1447800"/>
            <a:ext cx="528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Don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Neill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43200" y="1524000"/>
            <a:ext cx="451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CM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14600" y="3962400"/>
            <a:ext cx="749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Daphne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876800" y="914400"/>
            <a:ext cx="3886200" cy="38862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876800" y="914400"/>
            <a:ext cx="3276600" cy="32766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876800" y="914400"/>
            <a:ext cx="3886200" cy="38862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20088" y="6347011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5947" y="12844"/>
            <a:ext cx="1030874" cy="150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8040146" y="1230562"/>
            <a:ext cx="1110304" cy="307777"/>
          </a:xfrm>
          <a:prstGeom prst="rect">
            <a:avLst/>
          </a:prstGeom>
          <a:solidFill>
            <a:schemeClr val="tx1">
              <a:alpha val="2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Jason Weiss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4" name="Picture 33" descr="IMG_0470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4039" y="22440"/>
            <a:ext cx="1043981" cy="15087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037222" y="1230562"/>
            <a:ext cx="1009892" cy="307777"/>
          </a:xfrm>
          <a:prstGeom prst="rect">
            <a:avLst/>
          </a:prstGeom>
          <a:solidFill>
            <a:schemeClr val="tx1">
              <a:alpha val="2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Steve Kaye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47776" y="6034448"/>
            <a:ext cx="96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Hector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Rodreguez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Arial" pitchFamily="-65" charset="0"/>
              <a:cs typeface="Gill San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63917" y="6379878"/>
            <a:ext cx="799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Shawn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Callahan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23377" y="3332856"/>
            <a:ext cx="734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Kirk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Seaman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077" y="1971020"/>
            <a:ext cx="906923" cy="136939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801" y="5499441"/>
            <a:ext cx="866990" cy="8569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42"/>
          <a:stretch/>
        </p:blipFill>
        <p:spPr>
          <a:xfrm>
            <a:off x="4842706" y="4284431"/>
            <a:ext cx="1337970" cy="1727423"/>
          </a:xfrm>
          <a:prstGeom prst="rect">
            <a:avLst/>
          </a:prstGeom>
        </p:spPr>
      </p:pic>
      <p:pic>
        <p:nvPicPr>
          <p:cNvPr id="10242" name="Picture 2" descr="mage result for Donal O'Sullivan Caltech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801" y="29409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994555" y="3859232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Donal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 O’Sullivan</a:t>
            </a:r>
          </a:p>
        </p:txBody>
      </p:sp>
      <p:pic>
        <p:nvPicPr>
          <p:cNvPr id="10244" name="Picture 4" descr="ellon Mays Weisenfeld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7100" y="2942019"/>
            <a:ext cx="878401" cy="1065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922300" y="3984136"/>
            <a:ext cx="119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Prachi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Parihar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Arial" pitchFamily="-65" charset="0"/>
              <a:cs typeface="Gill San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1950" y="3708169"/>
            <a:ext cx="1237947" cy="132103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206842" y="3415037"/>
            <a:ext cx="1582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Marty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Crabill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Arial" pitchFamily="-65" charset="0"/>
              <a:cs typeface="Gill San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25" y="3684105"/>
            <a:ext cx="1359673" cy="157435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470000" y="3426023"/>
            <a:ext cx="1582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Ray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Arial" pitchFamily="-65" charset="0"/>
                <a:cs typeface="Gill Sans"/>
              </a:rPr>
              <a:t>Zarzaca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Arial" pitchFamily="-65" charset="0"/>
              <a:cs typeface="Gill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Sakura CLAW</a:t>
            </a:r>
          </a:p>
        </p:txBody>
      </p:sp>
    </p:spTree>
    <p:extLst>
      <p:ext uri="{BB962C8B-B14F-4D97-AF65-F5344CB8AC3E}">
        <p14:creationId xmlns:p14="http://schemas.microsoft.com/office/powerpoint/2010/main" val="3037226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Gill Sans"/>
              </a:rPr>
              <a:t>KCWI Broad </a:t>
            </a:r>
            <a:r>
              <a:rPr lang="en-US" dirty="0" err="1">
                <a:cs typeface="Gill Sans"/>
              </a:rPr>
              <a:t>Bandpass</a:t>
            </a:r>
            <a:endParaRPr lang="en-US" dirty="0">
              <a:cs typeface="Gill Sans"/>
            </a:endParaRPr>
          </a:p>
        </p:txBody>
      </p:sp>
      <p:pic>
        <p:nvPicPr>
          <p:cNvPr id="15" name="Picture 14" descr="https://lh6.googleusercontent.com/9ZecFGswJeDhFCsXNMVPdwEqWKOIuhAWrQ9xHSY5mV22xtKGeDKY1KSwqmN_F7yQf95jSGxzKdaArgbjoZqeS51xgToYh3uHPBFYbxkMR0TuNTMqVxGzDz9bqTGtEJNWy4UzMHx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5" y="1757880"/>
            <a:ext cx="7955569" cy="40262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Sakura CLAW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16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5792"/>
            <a:ext cx="8229600" cy="775515"/>
          </a:xfrm>
        </p:spPr>
        <p:txBody>
          <a:bodyPr>
            <a:noAutofit/>
          </a:bodyPr>
          <a:lstStyle/>
          <a:p>
            <a:r>
              <a:rPr lang="en-US" sz="3200" b="1" dirty="0">
                <a:cs typeface="Gill Sans"/>
              </a:rPr>
              <a:t>KCWI-B 1</a:t>
            </a:r>
            <a:r>
              <a:rPr lang="en-US" sz="3200" b="1" baseline="30000" dirty="0">
                <a:cs typeface="Gill Sans"/>
              </a:rPr>
              <a:t>st</a:t>
            </a:r>
            <a:r>
              <a:rPr lang="en-US" sz="3200" b="1" dirty="0">
                <a:cs typeface="Gill Sans"/>
              </a:rPr>
              <a:t> Light: M3 Core</a:t>
            </a:r>
            <a:br>
              <a:rPr lang="en-US" sz="3200" dirty="0">
                <a:cs typeface="Gill Sans"/>
              </a:rPr>
            </a:br>
            <a:r>
              <a:rPr lang="en-US" sz="3200" i="1" dirty="0">
                <a:cs typeface="Gill Sans"/>
              </a:rPr>
              <a:t>Abundances, Stellar Pops, Kinematics, IMBH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2134"/>
            <a:ext cx="9144000" cy="51435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364454" y="1452731"/>
            <a:ext cx="30403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85809" y="1001308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20”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39758" y="5942468"/>
            <a:ext cx="5602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2 x 10 </a:t>
            </a:r>
            <a:r>
              <a:rPr lang="en-US" dirty="0">
                <a:solidFill>
                  <a:prstClr val="black"/>
                </a:solidFill>
              </a:rPr>
              <a:t>minutes exposures with BH2 and Small Slicer </a:t>
            </a:r>
            <a:r>
              <a:rPr lang="en-US">
                <a:solidFill>
                  <a:prstClr val="black"/>
                </a:solidFill>
                <a:sym typeface="Wingdings"/>
              </a:rPr>
              <a:t> </a:t>
            </a:r>
          </a:p>
          <a:p>
            <a:pPr algn="ctr"/>
            <a:r>
              <a:rPr lang="en-US" dirty="0">
                <a:solidFill>
                  <a:prstClr val="black"/>
                </a:solidFill>
                <a:sym typeface="Wingdings"/>
              </a:rPr>
              <a:t>Highest Spatial and Spectral Resolution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20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74537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33" t="9551" r="4500" b="11423"/>
          <a:stretch/>
        </p:blipFill>
        <p:spPr>
          <a:xfrm>
            <a:off x="70808" y="929057"/>
            <a:ext cx="3198667" cy="278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Jupiter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mr-IN" dirty="0">
                <a:solidFill>
                  <a:srgbClr val="FFFF00"/>
                </a:solidFill>
              </a:rPr>
              <a:t>–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i="1" dirty="0">
                <a:solidFill>
                  <a:srgbClr val="FFFF00"/>
                </a:solidFill>
              </a:rPr>
              <a:t>Exoplanet Analog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08" y="3787441"/>
            <a:ext cx="3200400" cy="2781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0808" y="6174343"/>
            <a:ext cx="3265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KCWI Focal plane camera mosaic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73202-B961-B84C-9A5B-0ADFA5E3F4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7915" y="947171"/>
            <a:ext cx="24838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slicer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grating at: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3900Å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4500Å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5100Å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≈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 (1Å)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~1 s exposures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(twilight)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7900" y="3341359"/>
            <a:ext cx="229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KCWI IFU mosaic (3x2)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921771"/>
            <a:ext cx="3193015" cy="278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467100" y="3348645"/>
            <a:ext cx="99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8379" y="832871"/>
            <a:ext cx="122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+12.6 km/s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16300" y="832871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-12.6 km/s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6536809"/>
            <a:ext cx="252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I.dePater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KCWI team +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467100" y="4203323"/>
            <a:ext cx="5503210" cy="1645921"/>
            <a:chOff x="3467100" y="4203323"/>
            <a:chExt cx="5503210" cy="164592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7100" y="4203324"/>
              <a:ext cx="2660098" cy="16459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03398" y="4203323"/>
              <a:ext cx="2766912" cy="16459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914400" y="1890068"/>
            <a:ext cx="14677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 Equatorial Belt (NEB)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28700" y="2157884"/>
            <a:ext cx="118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Equatorial zone (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EqZ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4400" y="2442864"/>
            <a:ext cx="1445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 Equatorial Belt (SEB)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Sakura CLAW</a:t>
            </a:r>
          </a:p>
        </p:txBody>
      </p:sp>
    </p:spTree>
    <p:extLst>
      <p:ext uri="{BB962C8B-B14F-4D97-AF65-F5344CB8AC3E}">
        <p14:creationId xmlns:p14="http://schemas.microsoft.com/office/powerpoint/2010/main" val="3869116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4226" y="205259"/>
            <a:ext cx="8769659" cy="82910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Guitar Nebula</a:t>
            </a:r>
            <a:b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400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Analyzing Physics of Pulsar Wind Nebulae </a:t>
            </a:r>
            <a:r>
              <a:rPr lang="mr-IN" sz="2400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400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30 km/s slices</a:t>
            </a:r>
            <a:endParaRPr lang="en-US" sz="18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330557" y="6406792"/>
            <a:ext cx="1066800" cy="2286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4D03B-5DDF-E044-AAA8-97C171B04C8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 pitchFamily="-112" charset="0"/>
                <a:ea typeface="ヒラギノ角ゴ ProN W3" pitchFamily="-112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 pitchFamily="-112" charset="0"/>
              <a:ea typeface="ヒラギノ角ゴ ProN W3" pitchFamily="-112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449689" y="-190794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KCWI 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0" y="3387430"/>
            <a:ext cx="497329" cy="4973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44" y="1275970"/>
            <a:ext cx="3580773" cy="14293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63" y="1302934"/>
            <a:ext cx="3580773" cy="14293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44" y="2826774"/>
            <a:ext cx="3580773" cy="1429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63" y="2857631"/>
            <a:ext cx="3580773" cy="14293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91" y="4311449"/>
            <a:ext cx="3580773" cy="14293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62" y="4311449"/>
            <a:ext cx="3580773" cy="1429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588" y="6194612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Kulkarni,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Kyne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91286" y="5913199"/>
            <a:ext cx="3221523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KCRM: 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[NII], [SII]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cs typeface="Arial" pitchFamily="-112" charset="0"/>
                <a:sym typeface="Gill Sans" pitchFamily="-112" charset="0"/>
              </a:rPr>
              <a:t>Sakura CLAW</a:t>
            </a:r>
          </a:p>
        </p:txBody>
      </p:sp>
    </p:spTree>
    <p:extLst>
      <p:ext uri="{BB962C8B-B14F-4D97-AF65-F5344CB8AC3E}">
        <p14:creationId xmlns:p14="http://schemas.microsoft.com/office/powerpoint/2010/main" val="1568683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85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M51</a:t>
            </a: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914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90" y="2099251"/>
            <a:ext cx="306705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4436" name="Rectangle 3"/>
          <p:cNvSpPr>
            <a:spLocks/>
          </p:cNvSpPr>
          <p:nvPr/>
        </p:nvSpPr>
        <p:spPr bwMode="auto">
          <a:xfrm>
            <a:off x="329169" y="5675510"/>
            <a:ext cx="2000548" cy="265457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wrap="none" lIns="28575" tIns="28575" rIns="28575" bIns="28575">
            <a:prstTxWarp prst="textNoShape">
              <a:avLst/>
            </a:prstTxWarp>
            <a:spAutoFit/>
          </a:bodyPr>
          <a:lstStyle/>
          <a:p>
            <a:r>
              <a:rPr lang="en-US" sz="1350" b="1">
                <a:solidFill>
                  <a:prstClr val="white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rPr>
              <a:t>M51 – Whirlpool Galaxy</a:t>
            </a:r>
          </a:p>
        </p:txBody>
      </p:sp>
      <p:sp>
        <p:nvSpPr>
          <p:cNvPr id="914437" name="Rectangle 4"/>
          <p:cNvSpPr>
            <a:spLocks/>
          </p:cNvSpPr>
          <p:nvPr/>
        </p:nvSpPr>
        <p:spPr bwMode="auto">
          <a:xfrm>
            <a:off x="210767" y="2099251"/>
            <a:ext cx="1086836" cy="265457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wrap="none" lIns="28575" tIns="28575" rIns="28575" bIns="28575">
            <a:prstTxWarp prst="textNoShape">
              <a:avLst/>
            </a:prstTxWarp>
            <a:spAutoFit/>
          </a:bodyPr>
          <a:lstStyle/>
          <a:p>
            <a:r>
              <a:rPr lang="en-US" sz="1350" b="1" dirty="0">
                <a:solidFill>
                  <a:srgbClr val="3366FF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rPr>
              <a:t>GALEX – UV</a:t>
            </a:r>
          </a:p>
        </p:txBody>
      </p:sp>
      <p:sp>
        <p:nvSpPr>
          <p:cNvPr id="914438" name="Rectangle 5"/>
          <p:cNvSpPr>
            <a:spLocks/>
          </p:cNvSpPr>
          <p:nvPr/>
        </p:nvSpPr>
        <p:spPr bwMode="auto">
          <a:xfrm>
            <a:off x="210767" y="2344763"/>
            <a:ext cx="1471557" cy="265457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wrap="none" lIns="28575" tIns="28575" rIns="28575" bIns="28575">
            <a:prstTxWarp prst="textNoShape">
              <a:avLst/>
            </a:prstTxWarp>
            <a:spAutoFit/>
          </a:bodyPr>
          <a:lstStyle/>
          <a:p>
            <a:r>
              <a:rPr lang="en-US" sz="1350" b="1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rPr>
              <a:t>Spitzer – Infrared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69889" y="2099251"/>
            <a:ext cx="4542654" cy="3291675"/>
            <a:chOff x="0" y="0"/>
            <a:chExt cx="4460" cy="3009"/>
          </a:xfrm>
        </p:grpSpPr>
        <p:sp>
          <p:nvSpPr>
            <p:cNvPr id="914446" name="Rectangle 7"/>
            <p:cNvSpPr>
              <a:spLocks/>
            </p:cNvSpPr>
            <p:nvPr/>
          </p:nvSpPr>
          <p:spPr bwMode="auto">
            <a:xfrm>
              <a:off x="0" y="1386"/>
              <a:ext cx="320" cy="323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14447" name="Line 8"/>
            <p:cNvSpPr>
              <a:spLocks noChangeShapeType="1"/>
            </p:cNvSpPr>
            <p:nvPr/>
          </p:nvSpPr>
          <p:spPr bwMode="auto">
            <a:xfrm rot="10800000" flipH="1">
              <a:off x="6" y="0"/>
              <a:ext cx="1719" cy="13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14448" name="Line 9"/>
            <p:cNvSpPr>
              <a:spLocks noChangeShapeType="1"/>
            </p:cNvSpPr>
            <p:nvPr/>
          </p:nvSpPr>
          <p:spPr bwMode="auto">
            <a:xfrm>
              <a:off x="2" y="1700"/>
              <a:ext cx="1723" cy="1309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pic>
          <p:nvPicPr>
            <p:cNvPr id="914449" name="Picture 10"/>
            <p:cNvPicPr>
              <a:picLocks noChangeAspect="1" noChangeArrowheads="1"/>
            </p:cNvPicPr>
            <p:nvPr/>
          </p:nvPicPr>
          <p:blipFill>
            <a:blip r:embed="rId3"/>
            <a:srcRect l="30020" t="34209" r="55899" b="53966"/>
            <a:stretch>
              <a:fillRect/>
            </a:stretch>
          </p:blipFill>
          <p:spPr bwMode="auto">
            <a:xfrm>
              <a:off x="1743" y="0"/>
              <a:ext cx="2717" cy="299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</p:pic>
      </p:grpSp>
      <p:sp>
        <p:nvSpPr>
          <p:cNvPr id="25" name="Rectangle 4"/>
          <p:cNvSpPr>
            <a:spLocks/>
          </p:cNvSpPr>
          <p:nvPr/>
        </p:nvSpPr>
        <p:spPr bwMode="auto">
          <a:xfrm>
            <a:off x="6000201" y="277966"/>
            <a:ext cx="2731069" cy="42704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wrap="none" lIns="28575" tIns="28575" rIns="28575" bIns="28575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rPr>
              <a:t>KCWI – High Velocity [OIII] Emission</a:t>
            </a:r>
          </a:p>
          <a:p>
            <a:r>
              <a:rPr lang="en-US" sz="1200" b="1" dirty="0">
                <a:solidFill>
                  <a:srgbClr val="FFFF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rPr>
              <a:t>Traces shocks from stellar feedback</a:t>
            </a:r>
          </a:p>
        </p:txBody>
      </p:sp>
      <p:sp>
        <p:nvSpPr>
          <p:cNvPr id="27" name="Rectangle 4"/>
          <p:cNvSpPr>
            <a:spLocks/>
          </p:cNvSpPr>
          <p:nvPr/>
        </p:nvSpPr>
        <p:spPr bwMode="auto">
          <a:xfrm>
            <a:off x="8151115" y="2292955"/>
            <a:ext cx="357021" cy="242374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wrap="none" lIns="28575" tIns="28575" rIns="28575" bIns="28575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rPr>
              <a:t>SFA</a:t>
            </a:r>
          </a:p>
        </p:txBody>
      </p:sp>
      <p:sp>
        <p:nvSpPr>
          <p:cNvPr id="31" name="Rectangle 4"/>
          <p:cNvSpPr>
            <a:spLocks/>
          </p:cNvSpPr>
          <p:nvPr/>
        </p:nvSpPr>
        <p:spPr bwMode="auto">
          <a:xfrm>
            <a:off x="8146882" y="3145671"/>
            <a:ext cx="365485" cy="242374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wrap="none" lIns="28575" tIns="28575" rIns="28575" bIns="28575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rPr>
              <a:t>SFR</a:t>
            </a:r>
          </a:p>
        </p:txBody>
      </p:sp>
      <p:sp>
        <p:nvSpPr>
          <p:cNvPr id="29" name="Rectangle 4"/>
          <p:cNvSpPr>
            <a:spLocks/>
          </p:cNvSpPr>
          <p:nvPr/>
        </p:nvSpPr>
        <p:spPr bwMode="auto">
          <a:xfrm>
            <a:off x="8199967" y="4030908"/>
            <a:ext cx="244346" cy="242374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wrap="square" lIns="28575" tIns="28575" rIns="28575" bIns="28575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rPr>
              <a:t>M</a:t>
            </a:r>
            <a:r>
              <a:rPr lang="en-US" sz="1200" b="1" baseline="-25000" dirty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rPr>
              <a:t>*</a:t>
            </a:r>
            <a:endParaRPr lang="en-US" sz="1200" b="1" dirty="0">
              <a:solidFill>
                <a:prstClr val="black"/>
              </a:solidFill>
              <a:latin typeface="Arial" pitchFamily="34" charset="0"/>
              <a:ea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57" t="4488" r="1623" b="1622"/>
          <a:stretch/>
        </p:blipFill>
        <p:spPr>
          <a:xfrm>
            <a:off x="6014922" y="731250"/>
            <a:ext cx="2902184" cy="187897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1057" t="4488" r="1623" b="1622"/>
          <a:stretch/>
        </p:blipFill>
        <p:spPr>
          <a:xfrm>
            <a:off x="2732283" y="3027405"/>
            <a:ext cx="2787596" cy="1811024"/>
          </a:xfrm>
          <a:prstGeom prst="rect">
            <a:avLst/>
          </a:prstGeom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3"/>
          <a:srcRect l="30020" t="34209" r="55899" b="53966"/>
          <a:stretch>
            <a:fillRect/>
          </a:stretch>
        </p:blipFill>
        <p:spPr bwMode="auto">
          <a:xfrm>
            <a:off x="5993930" y="3452661"/>
            <a:ext cx="2841286" cy="313304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3" name="Rectangle 4"/>
          <p:cNvSpPr>
            <a:spLocks/>
          </p:cNvSpPr>
          <p:nvPr/>
        </p:nvSpPr>
        <p:spPr bwMode="auto">
          <a:xfrm>
            <a:off x="6000201" y="2900159"/>
            <a:ext cx="2664255" cy="265457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wrap="none" lIns="28575" tIns="28575" rIns="28575" bIns="28575">
            <a:prstTxWarp prst="textNoShape">
              <a:avLst/>
            </a:prstTxWarp>
            <a:spAutoFit/>
          </a:bodyPr>
          <a:lstStyle/>
          <a:p>
            <a:r>
              <a:rPr lang="en-US" sz="1350" b="1" dirty="0">
                <a:solidFill>
                  <a:srgbClr val="3366FF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rPr>
              <a:t>GALEX – UV – Tracing OB stars</a:t>
            </a:r>
          </a:p>
        </p:txBody>
      </p:sp>
      <p:sp>
        <p:nvSpPr>
          <p:cNvPr id="34" name="Rectangle 5"/>
          <p:cNvSpPr>
            <a:spLocks/>
          </p:cNvSpPr>
          <p:nvPr/>
        </p:nvSpPr>
        <p:spPr bwMode="auto">
          <a:xfrm>
            <a:off x="6000201" y="3145671"/>
            <a:ext cx="3039358" cy="265457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wrap="none" lIns="28575" tIns="28575" rIns="28575" bIns="28575">
            <a:prstTxWarp prst="textNoShape">
              <a:avLst/>
            </a:prstTxWarp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rPr>
              <a:t>Spitzer – Infrared – Tracing gas/dust</a:t>
            </a:r>
          </a:p>
        </p:txBody>
      </p:sp>
      <p:cxnSp>
        <p:nvCxnSpPr>
          <p:cNvPr id="18" name="Elbow Connector 17"/>
          <p:cNvCxnSpPr/>
          <p:nvPr/>
        </p:nvCxnSpPr>
        <p:spPr>
          <a:xfrm rot="10800000" flipV="1">
            <a:off x="5542985" y="1720043"/>
            <a:ext cx="457200" cy="1665592"/>
          </a:xfrm>
          <a:prstGeom prst="bentConnector3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0800000">
            <a:off x="5536729" y="3599117"/>
            <a:ext cx="457200" cy="1665592"/>
          </a:xfrm>
          <a:prstGeom prst="bentConnector3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903114" y="3361092"/>
            <a:ext cx="1242065" cy="3080700"/>
            <a:chOff x="684" y="-432"/>
            <a:chExt cx="1264" cy="3135"/>
          </a:xfrm>
        </p:grpSpPr>
        <p:sp>
          <p:nvSpPr>
            <p:cNvPr id="914442" name="Line 12"/>
            <p:cNvSpPr>
              <a:spLocks noChangeShapeType="1"/>
            </p:cNvSpPr>
            <p:nvPr/>
          </p:nvSpPr>
          <p:spPr bwMode="auto">
            <a:xfrm rot="10800000">
              <a:off x="712" y="759"/>
              <a:ext cx="1196" cy="813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14443" name="Rectangle 13"/>
            <p:cNvSpPr>
              <a:spLocks/>
            </p:cNvSpPr>
            <p:nvPr/>
          </p:nvSpPr>
          <p:spPr bwMode="auto">
            <a:xfrm rot="18420001">
              <a:off x="1259" y="735"/>
              <a:ext cx="396" cy="223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wrap="none" lIns="28575" tIns="28575" rIns="28575" bIns="28575">
              <a:prstTxWarp prst="textNoShape">
                <a:avLst/>
              </a:prstTxWarp>
              <a:spAutoFit/>
            </a:bodyPr>
            <a:lstStyle/>
            <a:p>
              <a:r>
                <a:rPr lang="en-US" sz="1350" dirty="0">
                  <a:solidFill>
                    <a:srgbClr val="8064A2">
                      <a:lumMod val="50000"/>
                    </a:srgbClr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rPr>
                <a:t>TIME</a:t>
              </a:r>
            </a:p>
          </p:txBody>
        </p:sp>
        <p:sp>
          <p:nvSpPr>
            <p:cNvPr id="914444" name="Rectangle 14"/>
            <p:cNvSpPr>
              <a:spLocks/>
            </p:cNvSpPr>
            <p:nvPr/>
          </p:nvSpPr>
          <p:spPr bwMode="auto">
            <a:xfrm rot="18420001">
              <a:off x="1139" y="1893"/>
              <a:ext cx="1260" cy="359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wrap="none" lIns="28575" tIns="28575" rIns="28575" bIns="28575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rPr>
                <a:t>STAR FORMATION</a:t>
              </a:r>
              <a:br>
                <a:rPr lang="en-US" sz="1200" b="1" dirty="0">
                  <a:solidFill>
                    <a:srgbClr val="FFFF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rPr>
              </a:br>
              <a:r>
                <a:rPr lang="en-US" sz="1200" b="1" dirty="0">
                  <a:solidFill>
                    <a:srgbClr val="FFFF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rPr>
                <a:t>(DUST OBSCURED)</a:t>
              </a:r>
            </a:p>
          </p:txBody>
        </p:sp>
        <p:sp>
          <p:nvSpPr>
            <p:cNvPr id="914445" name="Rectangle 15"/>
            <p:cNvSpPr>
              <a:spLocks/>
            </p:cNvSpPr>
            <p:nvPr/>
          </p:nvSpPr>
          <p:spPr bwMode="auto">
            <a:xfrm rot="18480001">
              <a:off x="210" y="42"/>
              <a:ext cx="1307" cy="359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wrap="none" lIns="28575" tIns="28575" rIns="28575" bIns="28575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rPr>
                <a:t>DUST DISRUPTED </a:t>
              </a:r>
              <a:endParaRPr lang="en-US" sz="1200" b="1" dirty="0">
                <a:solidFill>
                  <a:prstClr val="black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endParaRPr>
            </a:p>
            <a:p>
              <a:r>
                <a:rPr lang="en-US" sz="1200" b="1" dirty="0">
                  <a:solidFill>
                    <a:srgbClr val="FFFF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rPr>
                <a:t>BY MASSIVE STARS</a:t>
              </a:r>
            </a:p>
          </p:txBody>
        </p:sp>
      </p:grpSp>
      <p:cxnSp>
        <p:nvCxnSpPr>
          <p:cNvPr id="7" name="Straight Arrow Connector 6"/>
          <p:cNvCxnSpPr>
            <a:stCxn id="8" idx="2"/>
          </p:cNvCxnSpPr>
          <p:nvPr/>
        </p:nvCxnSpPr>
        <p:spPr>
          <a:xfrm flipH="1">
            <a:off x="3671579" y="1837053"/>
            <a:ext cx="338777" cy="132856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87414" y="1121472"/>
            <a:ext cx="384588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prstClr val="white"/>
                </a:solidFill>
              </a:rPr>
              <a:t>KCWI-traced high velocity gas shocks (red) are produced by supernova from massive stars (blue) and disrupt gas to shut down star formation.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0627" y="172004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767" y="205977"/>
            <a:ext cx="534383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M51 High Velocity Shock Feedback</a:t>
            </a:r>
          </a:p>
          <a:p>
            <a:r>
              <a:rPr lang="en-US" sz="2400" b="1" i="1" dirty="0">
                <a:solidFill>
                  <a:prstClr val="white"/>
                </a:solidFill>
              </a:rPr>
              <a:t>Explaining Star Formation Feedback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767" y="6522737"/>
            <a:ext cx="313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Hamden, Darvish, Martin+2018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66" y="4951915"/>
            <a:ext cx="2126105" cy="135317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565639" y="5910339"/>
            <a:ext cx="3221523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KCRM: H</a:t>
            </a:r>
            <a:r>
              <a:rPr lang="en-US" sz="28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, [NII], [SII]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710468" y="5529350"/>
            <a:ext cx="2809411" cy="11017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91426" y="5490844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2.5 KPC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1686395-FA0D-6E45-8FD3-F4B65D64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Sakura CLAW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AE213A1-4CD3-1741-BC32-39CD6E88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DFBB92-C005-43D9-9778-00FB885FDCD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74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08" y="3265111"/>
            <a:ext cx="3742867" cy="347585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10938" y="839513"/>
            <a:ext cx="5701203" cy="2217106"/>
            <a:chOff x="377591" y="687249"/>
            <a:chExt cx="8423261" cy="32756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307" y="687250"/>
              <a:ext cx="4286250" cy="291465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7557" y="687250"/>
              <a:ext cx="4024533" cy="291465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307" y="687250"/>
              <a:ext cx="4290446" cy="291465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175752" y="687249"/>
              <a:ext cx="76431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100" dirty="0">
                  <a:solidFill>
                    <a:prstClr val="white"/>
                  </a:solidFill>
                </a:rPr>
                <a:t>KCWI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31144" y="687249"/>
              <a:ext cx="94288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100" dirty="0">
                  <a:solidFill>
                    <a:prstClr val="white"/>
                  </a:solidFill>
                </a:rPr>
                <a:t>R band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b="18702"/>
            <a:stretch/>
          </p:blipFill>
          <p:spPr>
            <a:xfrm>
              <a:off x="377591" y="3601900"/>
              <a:ext cx="8423261" cy="36101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512654" y="3020759"/>
            <a:ext cx="43245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</a:rPr>
              <a:t>KCWI Intensity Scale -- electrons (1000 = 24.8 mag/arcsec</a:t>
            </a:r>
            <a:r>
              <a:rPr lang="en-US" sz="1350" baseline="30000" dirty="0">
                <a:solidFill>
                  <a:prstClr val="black"/>
                </a:solidFill>
              </a:rPr>
              <a:t>2</a:t>
            </a:r>
            <a:r>
              <a:rPr lang="en-US" sz="135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18190" y="169669"/>
            <a:ext cx="8525810" cy="5636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Dark Matter Project: Ultra Diffuse Galaxies</a:t>
            </a:r>
            <a:br>
              <a:rPr lang="en-US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3100" i="1" dirty="0">
                <a:latin typeface="Calibri" charset="0"/>
                <a:ea typeface="Calibri" charset="0"/>
                <a:cs typeface="Calibri" charset="0"/>
              </a:rPr>
              <a:t>Stellar Pops, Abundances, Kinematics, Dark Matter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836" y="835858"/>
            <a:ext cx="1470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Van </a:t>
            </a:r>
            <a:r>
              <a:rPr lang="en-US" dirty="0" err="1">
                <a:solidFill>
                  <a:prstClr val="black"/>
                </a:solidFill>
              </a:rPr>
              <a:t>Dokkum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r>
              <a:rPr lang="en-US" dirty="0">
                <a:solidFill>
                  <a:prstClr val="black"/>
                </a:solidFill>
              </a:rPr>
              <a:t>Martin</a:t>
            </a:r>
          </a:p>
          <a:p>
            <a:r>
              <a:rPr lang="en-US" dirty="0" err="1">
                <a:solidFill>
                  <a:prstClr val="black"/>
                </a:solidFill>
              </a:rPr>
              <a:t>Matuszewski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Abraham+17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73232" y="6391480"/>
            <a:ext cx="457490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KCRM: </a:t>
            </a:r>
            <a:r>
              <a:rPr lang="en-US" dirty="0" err="1">
                <a:solidFill>
                  <a:srgbClr val="FF0000"/>
                </a:solidFill>
              </a:rPr>
              <a:t>CaT</a:t>
            </a:r>
            <a:r>
              <a:rPr lang="en-US" dirty="0">
                <a:solidFill>
                  <a:srgbClr val="FF0000"/>
                </a:solidFill>
              </a:rPr>
              <a:t>, CaH2, </a:t>
            </a:r>
            <a:r>
              <a:rPr lang="en-US" dirty="0" err="1">
                <a:solidFill>
                  <a:srgbClr val="FF0000"/>
                </a:solidFill>
              </a:rPr>
              <a:t>TiO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NaI</a:t>
            </a:r>
            <a:r>
              <a:rPr lang="en-US" dirty="0">
                <a:solidFill>
                  <a:srgbClr val="FF0000"/>
                </a:solidFill>
              </a:rPr>
              <a:t>, KI, </a:t>
            </a:r>
            <a:r>
              <a:rPr lang="en-US" dirty="0" err="1">
                <a:solidFill>
                  <a:srgbClr val="FF0000"/>
                </a:solidFill>
              </a:rPr>
              <a:t>FeH</a:t>
            </a:r>
            <a:r>
              <a:rPr lang="en-US" dirty="0">
                <a:solidFill>
                  <a:srgbClr val="FF0000"/>
                </a:solidFill>
              </a:rPr>
              <a:t> (Wing-Ford)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12141" y="1671936"/>
            <a:ext cx="1535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Medium Slicer</a:t>
            </a:r>
          </a:p>
          <a:p>
            <a:r>
              <a:rPr lang="en-US" dirty="0">
                <a:solidFill>
                  <a:prstClr val="black"/>
                </a:solidFill>
              </a:rPr>
              <a:t>BM grating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t="3726" b="3280"/>
          <a:stretch/>
        </p:blipFill>
        <p:spPr>
          <a:xfrm>
            <a:off x="4184751" y="3331858"/>
            <a:ext cx="4542320" cy="303752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FEF389-EC5D-7642-915D-FF62FB15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9DAD4-5E9C-7748-A043-AF2A92A4B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FBBF-7303-CB4D-AEA9-103CE1822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33" y="5903632"/>
            <a:ext cx="3479800" cy="280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066" y="2116668"/>
            <a:ext cx="4340364" cy="375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4734" y="1784403"/>
            <a:ext cx="214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pitchFamily="-65" charset="0"/>
                <a:cs typeface="Arial" pitchFamily="-65" charset="0"/>
              </a:rPr>
              <a:t>Velocity Profile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4734" y="6183867"/>
            <a:ext cx="149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Stewart+2013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567" y="2153735"/>
            <a:ext cx="4173512" cy="3722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1117" y="6182267"/>
            <a:ext cx="408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Pichon+11; Ceverino+10, Danovich+12,14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334" y="1752137"/>
            <a:ext cx="214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pitchFamily="-65" charset="0"/>
                <a:cs typeface="Arial" pitchFamily="-65" charset="0"/>
              </a:rPr>
              <a:t>Cold Gas Profile</a:t>
            </a:r>
          </a:p>
        </p:txBody>
      </p:sp>
      <p:sp>
        <p:nvSpPr>
          <p:cNvPr id="16" name="Rectangle 1"/>
          <p:cNvSpPr>
            <a:spLocks noGrp="1" noChangeArrowheads="1"/>
          </p:cNvSpPr>
          <p:nvPr>
            <p:ph type="title"/>
          </p:nvPr>
        </p:nvSpPr>
        <p:spPr>
          <a:xfrm>
            <a:off x="364066" y="355600"/>
            <a:ext cx="8398934" cy="8001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Gill Sans"/>
                <a:cs typeface="Gill Sans"/>
              </a:rPr>
              <a:t>B. CGM Inflows: How does gas get into galaxies?</a:t>
            </a:r>
            <a:br>
              <a:rPr lang="en-US" sz="3200" dirty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Cold Filament Accretion  Large Angular Momentum  Giant Rotating Disks/Rings of Gas</a:t>
            </a:r>
            <a:endParaRPr lang="en-US" sz="2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35EAD-6FEA-304E-BD9F-3C51C6C04A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CC0A5-C03F-6740-A362-F5129764A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560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453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30081"/>
            <a:ext cx="8229600" cy="506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1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Quadruple Lensed Quasar</a:t>
            </a:r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3600" i="1" dirty="0">
                <a:latin typeface="Calibri" charset="0"/>
                <a:ea typeface="Calibri" charset="0"/>
                <a:cs typeface="Calibri" charset="0"/>
              </a:rPr>
              <a:t>Young Galaxy Maps, IGM Maps</a:t>
            </a:r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3202-B961-B84C-9A5B-0ADFA5E3F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1510" y="4807466"/>
            <a:ext cx="1609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Small</a:t>
            </a:r>
            <a:r>
              <a:rPr lang="en-US" dirty="0">
                <a:solidFill>
                  <a:prstClr val="black"/>
                </a:solidFill>
              </a:rPr>
              <a:t> slicer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BL</a:t>
            </a:r>
            <a:r>
              <a:rPr lang="en-US" dirty="0">
                <a:solidFill>
                  <a:prstClr val="black"/>
                </a:solidFill>
              </a:rPr>
              <a:t> Grating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R </a:t>
            </a:r>
            <a:r>
              <a:rPr lang="en-US" b="1" dirty="0">
                <a:solidFill>
                  <a:prstClr val="black"/>
                </a:solidFill>
              </a:rPr>
              <a:t>≈</a:t>
            </a:r>
            <a:r>
              <a:rPr lang="en-US" dirty="0">
                <a:solidFill>
                  <a:prstClr val="black"/>
                </a:solidFill>
              </a:rPr>
              <a:t> 5000 (1Å)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3500 to 5500 </a:t>
            </a:r>
            <a:r>
              <a:rPr lang="en-US" dirty="0" err="1">
                <a:solidFill>
                  <a:prstClr val="black"/>
                </a:solidFill>
              </a:rPr>
              <a:t>Å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600s (twilight)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41110" y="4546600"/>
            <a:ext cx="365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8’’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8217027" y="2971800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20’’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698" y="6673334"/>
            <a:ext cx="2788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K.Rubin</a:t>
            </a:r>
            <a:r>
              <a:rPr lang="en-US" sz="2000" dirty="0">
                <a:solidFill>
                  <a:srgbClr val="FFFF00"/>
                </a:solidFill>
              </a:rPr>
              <a:t> + KCWI team + </a:t>
            </a:r>
          </a:p>
        </p:txBody>
      </p:sp>
    </p:spTree>
    <p:extLst>
      <p:ext uri="{BB962C8B-B14F-4D97-AF65-F5344CB8AC3E}">
        <p14:creationId xmlns:p14="http://schemas.microsoft.com/office/powerpoint/2010/main" val="558474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"/>
            <a:ext cx="9144000" cy="745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 KCWI CQM Observations</a:t>
            </a:r>
            <a:br>
              <a:rPr lang="en-US" dirty="0"/>
            </a:br>
            <a:r>
              <a:rPr lang="en-US" sz="4000" dirty="0"/>
              <a:t>Starting Fall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5121275"/>
          </a:xfrm>
        </p:spPr>
        <p:txBody>
          <a:bodyPr>
            <a:noAutofit/>
          </a:bodyPr>
          <a:lstStyle/>
          <a:p>
            <a:r>
              <a:rPr lang="en-US" sz="2000" b="1" dirty="0"/>
              <a:t>Kinematic/Disk/Rotating Structure Properties</a:t>
            </a:r>
          </a:p>
          <a:p>
            <a:pPr lvl="1"/>
            <a:r>
              <a:rPr lang="en-US" sz="2000" b="1" i="1" dirty="0">
                <a:solidFill>
                  <a:srgbClr val="FF0000"/>
                </a:solidFill>
              </a:rPr>
              <a:t>Are they really disks!!?? (vs. discrete blobs, </a:t>
            </a:r>
            <a:r>
              <a:rPr lang="en-US" sz="2000" b="1" i="1" dirty="0" err="1">
                <a:solidFill>
                  <a:srgbClr val="FF0000"/>
                </a:solidFill>
              </a:rPr>
              <a:t>superpositions</a:t>
            </a:r>
            <a:r>
              <a:rPr lang="en-US" sz="2000" b="1" i="1" dirty="0">
                <a:solidFill>
                  <a:srgbClr val="FF0000"/>
                </a:solidFill>
              </a:rPr>
              <a:t>, outflows, </a:t>
            </a:r>
            <a:r>
              <a:rPr lang="en-US" sz="2000" b="1" i="1" dirty="0" err="1">
                <a:solidFill>
                  <a:srgbClr val="FF0000"/>
                </a:solidFill>
              </a:rPr>
              <a:t>etc</a:t>
            </a:r>
            <a:r>
              <a:rPr lang="is-IS" sz="2000" b="1" i="1" dirty="0">
                <a:solidFill>
                  <a:srgbClr val="FF0000"/>
                </a:solidFill>
              </a:rPr>
              <a:t>…)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sz="2000" b="1" i="1" dirty="0">
                <a:solidFill>
                  <a:srgbClr val="FF0000"/>
                </a:solidFill>
              </a:rPr>
              <a:t>Radial/</a:t>
            </a:r>
            <a:r>
              <a:rPr lang="en-US" sz="2000" b="1" i="1" dirty="0" err="1">
                <a:solidFill>
                  <a:srgbClr val="FF0000"/>
                </a:solidFill>
              </a:rPr>
              <a:t>Inspiral</a:t>
            </a:r>
            <a:r>
              <a:rPr lang="en-US" sz="2000" b="1" i="1" dirty="0">
                <a:solidFill>
                  <a:srgbClr val="FF0000"/>
                </a:solidFill>
              </a:rPr>
              <a:t> flow?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Circular velocity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Size, Dark Matter Halo mass, baryonic mass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Morphology, </a:t>
            </a:r>
            <a:r>
              <a:rPr lang="en-US" sz="2000" dirty="0" err="1">
                <a:solidFill>
                  <a:srgbClr val="002060"/>
                </a:solidFill>
              </a:rPr>
              <a:t>Clumpiness</a:t>
            </a:r>
            <a:r>
              <a:rPr lang="en-US" sz="2000" dirty="0">
                <a:solidFill>
                  <a:srgbClr val="002060"/>
                </a:solidFill>
              </a:rPr>
              <a:t>, Radiative transfer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</a:rPr>
              <a:t>Metal lines</a:t>
            </a:r>
          </a:p>
          <a:p>
            <a:r>
              <a:rPr lang="en-US" sz="2000" b="1" dirty="0"/>
              <a:t>Filament properties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Number, length, size, mass/length, dominant filament</a:t>
            </a:r>
            <a:r>
              <a:rPr lang="en-US" sz="2000" dirty="0"/>
              <a:t>, </a:t>
            </a:r>
          </a:p>
          <a:p>
            <a:r>
              <a:rPr lang="en-US" sz="2000" b="1" dirty="0"/>
              <a:t>Halo and Environmental Properties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Halo mass, concentration, radius</a:t>
            </a:r>
          </a:p>
          <a:p>
            <a:r>
              <a:rPr lang="en-US" sz="2000" b="1" dirty="0"/>
              <a:t>Black Hole/AGN vs. Halo Properties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Halo mass vs. AGN luminosity [BH mass]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D6EA5-D851-5C43-BB6F-832AC6342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37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002" y="362700"/>
            <a:ext cx="8769659" cy="515357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  <a:t>QSO 1002</a:t>
            </a:r>
            <a:br>
              <a:rPr lang="en-US" sz="1600" dirty="0"/>
            </a:br>
            <a:endParaRPr lang="en-US" sz="16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34623" t="20185" r="12692" b="35791"/>
          <a:stretch/>
        </p:blipFill>
        <p:spPr>
          <a:xfrm rot="5400000">
            <a:off x="1166116" y="1565925"/>
            <a:ext cx="3575405" cy="37911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4D03B-5DDF-E044-AAA8-97C171B04C8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1878" t="36553" r="61948" b="20748"/>
          <a:stretch/>
        </p:blipFill>
        <p:spPr>
          <a:xfrm>
            <a:off x="5181600" y="1865040"/>
            <a:ext cx="3102794" cy="3692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8129" y="1724403"/>
            <a:ext cx="184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PCWI 1 </a:t>
            </a:r>
            <a:r>
              <a:rPr lang="en-US" sz="2800">
                <a:solidFill>
                  <a:srgbClr val="FFFFFF"/>
                </a:solidFill>
              </a:rPr>
              <a:t>hr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6787" y="1724403"/>
            <a:ext cx="184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KCWI 1 </a:t>
            </a:r>
            <a:r>
              <a:rPr lang="en-US" sz="2800" dirty="0" err="1">
                <a:solidFill>
                  <a:srgbClr val="FFFFFF"/>
                </a:solidFill>
              </a:rPr>
              <a:t>hr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3018" y="6177290"/>
            <a:ext cx="5108643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KCRM: </a:t>
            </a:r>
            <a:r>
              <a:rPr lang="en-US" sz="2800" dirty="0" err="1">
                <a:solidFill>
                  <a:srgbClr val="FF0000"/>
                </a:solidFill>
              </a:rPr>
              <a:t>Ly</a:t>
            </a:r>
            <a:r>
              <a:rPr lang="en-US" sz="2800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 CGM/CQM 4&lt;z&lt;7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ED95-FBA3-8645-AA0B-AFFDC54AD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sym typeface="Gill Sans" pitchFamily="-112" charset="0"/>
              </a:rPr>
              <a:t>Sakura CLAW</a:t>
            </a:r>
          </a:p>
        </p:txBody>
      </p:sp>
    </p:spTree>
    <p:extLst>
      <p:ext uri="{BB962C8B-B14F-4D97-AF65-F5344CB8AC3E}">
        <p14:creationId xmlns:p14="http://schemas.microsoft.com/office/powerpoint/2010/main" val="25510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2293" y="247124"/>
            <a:ext cx="8769659" cy="515357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  <a:t>Q1002</a:t>
            </a:r>
            <a:b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600" dirty="0">
                <a:solidFill>
                  <a:schemeClr val="bg1"/>
                </a:solidFill>
              </a:rPr>
              <a:t>KCWI Channel Maps Show Rotating Structures</a:t>
            </a:r>
            <a:endParaRPr lang="en-US" sz="16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151238" y="5351204"/>
            <a:ext cx="2045371" cy="438294"/>
          </a:xfrm>
        </p:spPr>
        <p:txBody>
          <a:bodyPr/>
          <a:lstStyle/>
          <a:p>
            <a:pPr>
              <a:defRPr/>
            </a:pPr>
            <a:fld id="{8984D03B-5DDF-E044-AAA8-97C171B04C8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451" t="22824" r="81204" b="32110"/>
          <a:stretch/>
        </p:blipFill>
        <p:spPr>
          <a:xfrm>
            <a:off x="471948" y="825909"/>
            <a:ext cx="2224455" cy="2507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326" t="21650" r="80012" b="26304"/>
          <a:stretch/>
        </p:blipFill>
        <p:spPr>
          <a:xfrm>
            <a:off x="5905068" y="825909"/>
            <a:ext cx="2722489" cy="2940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756" t="29280" r="81234" b="23447"/>
          <a:stretch/>
        </p:blipFill>
        <p:spPr>
          <a:xfrm>
            <a:off x="3151237" y="3510115"/>
            <a:ext cx="2367373" cy="2676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539" t="22825" r="32451" b="32109"/>
          <a:stretch/>
        </p:blipFill>
        <p:spPr>
          <a:xfrm>
            <a:off x="3151238" y="825909"/>
            <a:ext cx="2367371" cy="2507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8278" t="24884" r="31376" b="24070"/>
          <a:stretch/>
        </p:blipFill>
        <p:spPr>
          <a:xfrm>
            <a:off x="471948" y="3401960"/>
            <a:ext cx="2224455" cy="2884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6922" t="30764" r="30416" b="19300"/>
          <a:stretch/>
        </p:blipFill>
        <p:spPr>
          <a:xfrm>
            <a:off x="5905067" y="3588773"/>
            <a:ext cx="2722491" cy="2827698"/>
          </a:xfrm>
          <a:prstGeom prst="rect">
            <a:avLst/>
          </a:prstGeom>
        </p:spPr>
      </p:pic>
      <p:sp>
        <p:nvSpPr>
          <p:cNvPr id="8" name="7-Point Star 7"/>
          <p:cNvSpPr/>
          <p:nvPr/>
        </p:nvSpPr>
        <p:spPr bwMode="auto">
          <a:xfrm>
            <a:off x="4229407" y="2222575"/>
            <a:ext cx="447716" cy="447716"/>
          </a:xfrm>
          <a:prstGeom prst="star7">
            <a:avLst/>
          </a:prstGeom>
          <a:solidFill>
            <a:srgbClr val="BDAC4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4" name="7-Point Star 13"/>
          <p:cNvSpPr/>
          <p:nvPr/>
        </p:nvSpPr>
        <p:spPr bwMode="auto">
          <a:xfrm>
            <a:off x="1473160" y="2198310"/>
            <a:ext cx="447716" cy="447716"/>
          </a:xfrm>
          <a:prstGeom prst="star7">
            <a:avLst/>
          </a:prstGeom>
          <a:solidFill>
            <a:srgbClr val="BDAC4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5" name="7-Point Star 14"/>
          <p:cNvSpPr/>
          <p:nvPr/>
        </p:nvSpPr>
        <p:spPr bwMode="auto">
          <a:xfrm>
            <a:off x="7042454" y="2296313"/>
            <a:ext cx="447716" cy="447716"/>
          </a:xfrm>
          <a:prstGeom prst="star7">
            <a:avLst/>
          </a:prstGeom>
          <a:solidFill>
            <a:srgbClr val="BDAC4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6" name="7-Point Star 15"/>
          <p:cNvSpPr/>
          <p:nvPr/>
        </p:nvSpPr>
        <p:spPr bwMode="auto">
          <a:xfrm>
            <a:off x="4173923" y="4606238"/>
            <a:ext cx="447716" cy="447716"/>
          </a:xfrm>
          <a:prstGeom prst="star7">
            <a:avLst/>
          </a:prstGeom>
          <a:solidFill>
            <a:srgbClr val="BDAC4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7" name="7-Point Star 16"/>
          <p:cNvSpPr/>
          <p:nvPr/>
        </p:nvSpPr>
        <p:spPr bwMode="auto">
          <a:xfrm>
            <a:off x="1360317" y="4705704"/>
            <a:ext cx="447716" cy="447716"/>
          </a:xfrm>
          <a:prstGeom prst="star7">
            <a:avLst/>
          </a:prstGeom>
          <a:solidFill>
            <a:srgbClr val="BDAC4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9" name="7-Point Star 18"/>
          <p:cNvSpPr/>
          <p:nvPr/>
        </p:nvSpPr>
        <p:spPr bwMode="auto">
          <a:xfrm>
            <a:off x="7042454" y="4554906"/>
            <a:ext cx="447716" cy="447716"/>
          </a:xfrm>
          <a:prstGeom prst="star7">
            <a:avLst/>
          </a:prstGeom>
          <a:solidFill>
            <a:srgbClr val="BDAC4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19433" y="998775"/>
            <a:ext cx="0" cy="2271251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4361" y="191936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15”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044" y="327002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540&lt;v&lt;675 km/s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89792" y="327002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675&lt;v&lt;810 km/s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21181" y="327002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810&lt;v&lt;945 km/s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2786" y="6140873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945&lt;v&lt;1080 km/s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63534" y="6140873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1080&lt;v&lt;1215 km/s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94923" y="6140873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1215&lt;v&lt;1380 km/s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B22922-C97B-584B-A7AC-4E660326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sym typeface="Gill Sans" pitchFamily="-112" charset="0"/>
              </a:rPr>
              <a:t>Sakura CLAW</a:t>
            </a:r>
          </a:p>
        </p:txBody>
      </p:sp>
    </p:spTree>
    <p:extLst>
      <p:ext uri="{BB962C8B-B14F-4D97-AF65-F5344CB8AC3E}">
        <p14:creationId xmlns:p14="http://schemas.microsoft.com/office/powerpoint/2010/main" val="1238981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7221" y="221205"/>
            <a:ext cx="4849511" cy="829102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Q1002</a:t>
            </a:r>
            <a:b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600" dirty="0">
                <a:solidFill>
                  <a:schemeClr val="bg1"/>
                </a:solidFill>
              </a:rPr>
              <a:t>2 Disks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One </a:t>
            </a:r>
            <a:r>
              <a:rPr lang="en-US" sz="1600">
                <a:solidFill>
                  <a:schemeClr val="bg1"/>
                </a:solidFill>
              </a:rPr>
              <a:t>Centered on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QSO</a:t>
            </a:r>
            <a:endParaRPr lang="en-US" sz="16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449689" y="-190794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KCWI Data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2244" t="13624" r="60784" b="58839"/>
          <a:stretch/>
        </p:blipFill>
        <p:spPr>
          <a:xfrm rot="16200000" flipH="1">
            <a:off x="3207530" y="2541239"/>
            <a:ext cx="2828895" cy="214343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257045" y="584791"/>
            <a:ext cx="4886955" cy="6273209"/>
            <a:chOff x="4257045" y="584791"/>
            <a:chExt cx="4886955" cy="627320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r="60242"/>
            <a:stretch/>
          </p:blipFill>
          <p:spPr>
            <a:xfrm>
              <a:off x="5508495" y="584791"/>
              <a:ext cx="3635505" cy="6273209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25" name="Oval 24"/>
            <p:cNvSpPr/>
            <p:nvPr/>
          </p:nvSpPr>
          <p:spPr bwMode="auto">
            <a:xfrm>
              <a:off x="4257045" y="3446720"/>
              <a:ext cx="1191816" cy="1463040"/>
            </a:xfrm>
            <a:prstGeom prst="ellips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9955" y="688206"/>
            <a:ext cx="4991134" cy="5886060"/>
            <a:chOff x="99955" y="688206"/>
            <a:chExt cx="4991134" cy="5886060"/>
          </a:xfrm>
        </p:grpSpPr>
        <p:grpSp>
          <p:nvGrpSpPr>
            <p:cNvPr id="24" name="Group 23"/>
            <p:cNvGrpSpPr/>
            <p:nvPr/>
          </p:nvGrpSpPr>
          <p:grpSpPr>
            <a:xfrm>
              <a:off x="99955" y="688206"/>
              <a:ext cx="4991134" cy="5886060"/>
              <a:chOff x="99955" y="688206"/>
              <a:chExt cx="4991134" cy="588606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2064" r="59891"/>
              <a:stretch/>
            </p:blipFill>
            <p:spPr>
              <a:xfrm>
                <a:off x="99955" y="688206"/>
                <a:ext cx="3490063" cy="5886060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</p:pic>
          <p:sp>
            <p:nvSpPr>
              <p:cNvPr id="23" name="Oval 22"/>
              <p:cNvSpPr/>
              <p:nvPr/>
            </p:nvSpPr>
            <p:spPr bwMode="auto">
              <a:xfrm rot="19629465">
                <a:off x="3630037" y="2377093"/>
                <a:ext cx="1461052" cy="196990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7197" y="1275527"/>
              <a:ext cx="1422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Intensity (data)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18361" y="1275527"/>
              <a:ext cx="1422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Intensity (model)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7197" y="3027182"/>
              <a:ext cx="1422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Velocity (data)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27885" y="3019334"/>
              <a:ext cx="1422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Velocity (model)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5062" y="5673786"/>
              <a:ext cx="1422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Disk (model)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13128" y="5673786"/>
              <a:ext cx="1422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Radial (model)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685398" y="5186956"/>
            <a:ext cx="1727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ROTATION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ONLY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</a:rPr>
              <a:t>Xi</a:t>
            </a:r>
            <a:r>
              <a:rPr lang="en-US" sz="2400" baseline="30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~100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D2C9E7-614B-BC45-8234-A543924D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sym typeface="Gill Sans" pitchFamily="-112" charset="0"/>
              </a:rPr>
              <a:t>Sakura CLAW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2D672-9850-3343-AFCD-09805E95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4D03B-5DDF-E044-AAA8-97C171B04C8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7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/>
          <p:nvPr/>
        </p:nvPicPr>
        <p:blipFill rotWithShape="1">
          <a:blip r:embed="rId2"/>
          <a:srcRect l="12244" t="13624" r="60784" b="58839"/>
          <a:stretch/>
        </p:blipFill>
        <p:spPr>
          <a:xfrm rot="16200000" flipH="1">
            <a:off x="3199889" y="2595197"/>
            <a:ext cx="2828895" cy="21434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0109"/>
          <a:stretch/>
        </p:blipFill>
        <p:spPr>
          <a:xfrm>
            <a:off x="-89451" y="673253"/>
            <a:ext cx="3647661" cy="58671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70063" y="361694"/>
            <a:ext cx="4849511" cy="829102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  <a:t>Q1002</a:t>
            </a:r>
            <a:b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800">
                <a:solidFill>
                  <a:schemeClr val="bg1"/>
                </a:solidFill>
              </a:rPr>
              <a:t>Evidence 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for </a:t>
            </a:r>
            <a:r>
              <a:rPr lang="en-US" sz="1800" dirty="0">
                <a:solidFill>
                  <a:schemeClr val="bg1"/>
                </a:solidFill>
              </a:rPr>
              <a:t>Radial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Inflow?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449689" y="-190794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KCWI Data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746" y="1222736"/>
            <a:ext cx="1422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Intensity (data)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23327" y="1212797"/>
            <a:ext cx="1422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Intensity (model)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258" y="2997365"/>
            <a:ext cx="1422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Velocity (data)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17946" y="2989517"/>
            <a:ext cx="1422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Velocity (model)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7075" y="5723481"/>
            <a:ext cx="1422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Disk (model)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95141" y="5723481"/>
            <a:ext cx="1422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Radial (model)</a:t>
            </a:r>
          </a:p>
        </p:txBody>
      </p:sp>
      <p:grpSp>
        <p:nvGrpSpPr>
          <p:cNvPr id="5" name="Group 4"/>
          <p:cNvGrpSpPr/>
          <p:nvPr/>
        </p:nvGrpSpPr>
        <p:grpSpPr>
          <a:xfrm rot="17220693">
            <a:off x="3931223" y="2484086"/>
            <a:ext cx="995974" cy="1560668"/>
            <a:chOff x="924946" y="1856715"/>
            <a:chExt cx="745951" cy="1158962"/>
          </a:xfrm>
        </p:grpSpPr>
        <p:sp>
          <p:nvSpPr>
            <p:cNvPr id="22" name="Right Arrow 21"/>
            <p:cNvSpPr/>
            <p:nvPr/>
          </p:nvSpPr>
          <p:spPr bwMode="auto">
            <a:xfrm rot="7013845">
              <a:off x="1248267" y="2014612"/>
              <a:ext cx="341992" cy="158713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3" name="Right Arrow 22"/>
            <p:cNvSpPr/>
            <p:nvPr/>
          </p:nvSpPr>
          <p:spPr bwMode="auto">
            <a:xfrm rot="17813845" flipH="1" flipV="1">
              <a:off x="872199" y="2749463"/>
              <a:ext cx="318961" cy="213468"/>
            </a:xfrm>
            <a:prstGeom prst="rightArrow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" name="Right Arrow 23"/>
            <p:cNvSpPr/>
            <p:nvPr/>
          </p:nvSpPr>
          <p:spPr bwMode="auto">
            <a:xfrm rot="17813845" flipH="1" flipV="1">
              <a:off x="1048015" y="2539241"/>
              <a:ext cx="224579" cy="134622"/>
            </a:xfrm>
            <a:prstGeom prst="rightArrow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" name="Right Arrow 24"/>
            <p:cNvSpPr/>
            <p:nvPr/>
          </p:nvSpPr>
          <p:spPr bwMode="auto">
            <a:xfrm rot="7013845">
              <a:off x="1210665" y="2277883"/>
              <a:ext cx="155484" cy="120164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" name="Right Arrow 25"/>
            <p:cNvSpPr/>
            <p:nvPr/>
          </p:nvSpPr>
          <p:spPr bwMode="auto">
            <a:xfrm rot="7947574">
              <a:off x="1420545" y="2157073"/>
              <a:ext cx="341992" cy="158713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 bwMode="auto">
            <a:xfrm rot="7947574">
              <a:off x="1303431" y="2360710"/>
              <a:ext cx="155484" cy="120164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" name="Right Arrow 27"/>
            <p:cNvSpPr/>
            <p:nvPr/>
          </p:nvSpPr>
          <p:spPr bwMode="auto">
            <a:xfrm rot="5680917">
              <a:off x="1052799" y="1948354"/>
              <a:ext cx="341992" cy="158713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9" name="Right Arrow 28"/>
            <p:cNvSpPr/>
            <p:nvPr/>
          </p:nvSpPr>
          <p:spPr bwMode="auto">
            <a:xfrm rot="5680917">
              <a:off x="1104648" y="2241442"/>
              <a:ext cx="155484" cy="120164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9947"/>
          <a:stretch/>
        </p:blipFill>
        <p:spPr>
          <a:xfrm>
            <a:off x="5501439" y="580003"/>
            <a:ext cx="3662439" cy="627320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5400000">
            <a:off x="4704814" y="3956284"/>
            <a:ext cx="723915" cy="854194"/>
            <a:chOff x="1122308" y="1856715"/>
            <a:chExt cx="548589" cy="641819"/>
          </a:xfrm>
        </p:grpSpPr>
        <p:sp>
          <p:nvSpPr>
            <p:cNvPr id="32" name="Right Arrow 31"/>
            <p:cNvSpPr/>
            <p:nvPr/>
          </p:nvSpPr>
          <p:spPr bwMode="auto">
            <a:xfrm rot="7013845">
              <a:off x="1248267" y="2014612"/>
              <a:ext cx="341992" cy="158713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5" name="Right Arrow 34"/>
            <p:cNvSpPr/>
            <p:nvPr/>
          </p:nvSpPr>
          <p:spPr bwMode="auto">
            <a:xfrm rot="7013845">
              <a:off x="1210665" y="2277883"/>
              <a:ext cx="155484" cy="120164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6" name="Right Arrow 35"/>
            <p:cNvSpPr/>
            <p:nvPr/>
          </p:nvSpPr>
          <p:spPr bwMode="auto">
            <a:xfrm rot="7947574">
              <a:off x="1420545" y="2157073"/>
              <a:ext cx="341992" cy="158713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7" name="Right Arrow 36"/>
            <p:cNvSpPr/>
            <p:nvPr/>
          </p:nvSpPr>
          <p:spPr bwMode="auto">
            <a:xfrm rot="7947574">
              <a:off x="1303431" y="2360710"/>
              <a:ext cx="155484" cy="120164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8" name="Right Arrow 37"/>
            <p:cNvSpPr/>
            <p:nvPr/>
          </p:nvSpPr>
          <p:spPr bwMode="auto">
            <a:xfrm rot="5680917">
              <a:off x="1052799" y="1948354"/>
              <a:ext cx="341992" cy="158713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9" name="Right Arrow 38"/>
            <p:cNvSpPr/>
            <p:nvPr/>
          </p:nvSpPr>
          <p:spPr bwMode="auto">
            <a:xfrm rot="5680917">
              <a:off x="1104648" y="2241442"/>
              <a:ext cx="155484" cy="120164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030833" y="5186956"/>
            <a:ext cx="3022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ROTATION+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</a:rPr>
              <a:t>LINEAR ZONAL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</a:rPr>
              <a:t>RADIAL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</a:rPr>
              <a:t>Xi</a:t>
            </a:r>
            <a:r>
              <a:rPr lang="en-US" sz="2400" baseline="30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~50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D9E75-429C-A645-8AFC-40DD48E55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sym typeface="Gill Sans" pitchFamily="-112" charset="0"/>
              </a:rPr>
              <a:t>Sakura CLAW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B3280-AF3D-804D-89CC-CC77CF355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4D03B-5DDF-E044-AAA8-97C171B04C8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0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286" y="4082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latin typeface="Gill Sans"/>
                <a:cs typeface="Gill Sans"/>
              </a:rPr>
              <a:t>Cold Flow </a:t>
            </a:r>
            <a:r>
              <a:rPr kumimoji="1" lang="en-US" altLang="ja-JP" dirty="0" err="1">
                <a:latin typeface="Gill Sans"/>
                <a:cs typeface="Gill Sans"/>
              </a:rPr>
              <a:t>Inspiral</a:t>
            </a:r>
            <a:endParaRPr kumimoji="1" lang="ja-JP" altLang="en-US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13621" y="5975684"/>
            <a:ext cx="131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Dekel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1074" y="1423571"/>
            <a:ext cx="226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Density/Flow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91606"/>
          <a:stretch/>
        </p:blipFill>
        <p:spPr>
          <a:xfrm rot="5400000">
            <a:off x="4348196" y="3817252"/>
            <a:ext cx="767586" cy="35492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79380" y="1861171"/>
            <a:ext cx="9031547" cy="3471683"/>
            <a:chOff x="-335156" y="1654361"/>
            <a:chExt cx="9569560" cy="36784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35156" y="1654361"/>
              <a:ext cx="9144000" cy="354927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59872"/>
            <a:stretch/>
          </p:blipFill>
          <p:spPr>
            <a:xfrm>
              <a:off x="3435733" y="1654361"/>
              <a:ext cx="3669323" cy="35492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58645" r="8868"/>
            <a:stretch/>
          </p:blipFill>
          <p:spPr>
            <a:xfrm>
              <a:off x="6263807" y="1877409"/>
              <a:ext cx="2970597" cy="345544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-546832" y="15257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91683"/>
          <a:stretch/>
        </p:blipFill>
        <p:spPr>
          <a:xfrm rot="5400000">
            <a:off x="6983124" y="3867729"/>
            <a:ext cx="760466" cy="34554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2543" r="50512"/>
          <a:stretch/>
        </p:blipFill>
        <p:spPr>
          <a:xfrm rot="5400000">
            <a:off x="1552297" y="3812708"/>
            <a:ext cx="635031" cy="354927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95518" y="1434328"/>
            <a:ext cx="193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Azimuthal Velocity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06241" y="146969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Radial Velocity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35EAD-6FEA-304E-BD9F-3C51C6C04A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3A4732-68D9-6249-8CE5-118F791A6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520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286" y="4082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479"/>
          </a:xfrm>
        </p:spPr>
        <p:txBody>
          <a:bodyPr>
            <a:noAutofit/>
          </a:bodyPr>
          <a:lstStyle/>
          <a:p>
            <a:r>
              <a:rPr kumimoji="1" lang="en-US" altLang="ja-JP" sz="3600" dirty="0"/>
              <a:t>Multi-Filament Inflow (MFI)</a:t>
            </a:r>
            <a:br>
              <a:rPr kumimoji="1" lang="en-US" altLang="ja-JP" sz="3600" dirty="0"/>
            </a:br>
            <a:r>
              <a:rPr kumimoji="1" lang="en-US" altLang="ja-JP" sz="3600" i="1" dirty="0"/>
              <a:t>How Forming Galaxies Get Raw Food</a:t>
            </a:r>
            <a:endParaRPr kumimoji="1" lang="ja-JP" altLang="en-US" sz="3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099F9-5DF4-3147-9A8D-258033245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86" t="44431" r="-1067" b="16595"/>
          <a:stretch/>
        </p:blipFill>
        <p:spPr>
          <a:xfrm>
            <a:off x="606175" y="1571946"/>
            <a:ext cx="7675642" cy="490077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C9FFB6-549E-AE4A-B680-673F7E939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67830B-2970-3741-9544-CE4BBC494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29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286" y="4082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479"/>
          </a:xfrm>
        </p:spPr>
        <p:txBody>
          <a:bodyPr>
            <a:noAutofit/>
          </a:bodyPr>
          <a:lstStyle/>
          <a:p>
            <a:r>
              <a:rPr kumimoji="1" lang="en-US" altLang="ja-JP" sz="3600" dirty="0"/>
              <a:t>Multi-Filament Inflow (MFI): Model 3c(</a:t>
            </a:r>
            <a:r>
              <a:rPr kumimoji="1" lang="en-US" altLang="ja-JP" sz="3600" dirty="0" err="1"/>
              <a:t>i</a:t>
            </a:r>
            <a:r>
              <a:rPr kumimoji="1" lang="en-US" altLang="ja-JP" sz="3600" dirty="0"/>
              <a:t>)</a:t>
            </a:r>
            <a:endParaRPr kumimoji="1" lang="ja-JP" alt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9F51D3-C196-D749-9A38-22DD2DCAF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571500" y="1686253"/>
            <a:ext cx="4000499" cy="491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D003A2-D415-7A4B-BE14-2835ADCBC120}"/>
              </a:ext>
            </a:extLst>
          </p:cNvPr>
          <p:cNvSpPr txBox="1"/>
          <p:nvPr/>
        </p:nvSpPr>
        <p:spPr>
          <a:xfrm>
            <a:off x="1008993" y="1179851"/>
            <a:ext cx="3407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Azimuthal Flow (</a:t>
            </a:r>
            <a:r>
              <a:rPr lang="en-US" sz="2400" b="1" dirty="0" err="1"/>
              <a:t>Faceon</a:t>
            </a:r>
            <a:r>
              <a:rPr lang="en-US" sz="2400" b="1" dirty="0"/>
              <a:t>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072A3-603B-3F41-B85C-68EC031673F1}"/>
              </a:ext>
            </a:extLst>
          </p:cNvPr>
          <p:cNvSpPr txBox="1"/>
          <p:nvPr/>
        </p:nvSpPr>
        <p:spPr>
          <a:xfrm>
            <a:off x="6059215" y="1135116"/>
            <a:ext cx="180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As Observed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F1CAA3-B5EC-1B49-BC3C-42E6F2161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295" y="1686253"/>
            <a:ext cx="4152900" cy="4940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31828E-64DB-7A46-A306-5120527DC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32E1-989C-B448-BB86-320963DE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62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33B9188-B92C-2E43-8FA9-385150530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45" r="9312"/>
          <a:stretch/>
        </p:blipFill>
        <p:spPr>
          <a:xfrm>
            <a:off x="915078" y="2947546"/>
            <a:ext cx="3170976" cy="3739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286" y="4082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60382" y="152878"/>
            <a:ext cx="8229600" cy="414814"/>
          </a:xfrm>
        </p:spPr>
        <p:txBody>
          <a:bodyPr>
            <a:noAutofit/>
          </a:bodyPr>
          <a:lstStyle/>
          <a:p>
            <a:r>
              <a:rPr kumimoji="1" lang="en-US" altLang="ja-JP" sz="3600" dirty="0"/>
              <a:t>Multi-Filament Inflow (MFI): Model 3c(</a:t>
            </a:r>
            <a:r>
              <a:rPr kumimoji="1" lang="en-US" altLang="ja-JP" sz="3600" dirty="0" err="1"/>
              <a:t>i</a:t>
            </a:r>
            <a:r>
              <a:rPr kumimoji="1" lang="en-US" altLang="ja-JP" sz="3600" dirty="0"/>
              <a:t>)</a:t>
            </a:r>
            <a:endParaRPr kumimoji="1" lang="ja-JP" alt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9F51D3-C196-D749-9A38-22DD2DCAF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24"/>
          <a:stretch/>
        </p:blipFill>
        <p:spPr>
          <a:xfrm>
            <a:off x="4921935" y="2723917"/>
            <a:ext cx="3259512" cy="3882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D003A2-D415-7A4B-BE14-2835ADCBC120}"/>
              </a:ext>
            </a:extLst>
          </p:cNvPr>
          <p:cNvSpPr txBox="1"/>
          <p:nvPr/>
        </p:nvSpPr>
        <p:spPr>
          <a:xfrm>
            <a:off x="988765" y="2306545"/>
            <a:ext cx="321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Radial Flow: 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072A3-603B-3F41-B85C-68EC031673F1}"/>
              </a:ext>
            </a:extLst>
          </p:cNvPr>
          <p:cNvSpPr txBox="1"/>
          <p:nvPr/>
        </p:nvSpPr>
        <p:spPr>
          <a:xfrm>
            <a:off x="4910647" y="2269486"/>
            <a:ext cx="328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Radial Flow: MFI Model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7E1B48-FFB1-FE4B-915B-F533E14CD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01" r="264"/>
          <a:stretch/>
        </p:blipFill>
        <p:spPr>
          <a:xfrm>
            <a:off x="64473" y="2324496"/>
            <a:ext cx="890639" cy="424158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B7CA8C-8BC4-EB43-957E-F84A3DE40B9B}"/>
              </a:ext>
            </a:extLst>
          </p:cNvPr>
          <p:cNvGrpSpPr/>
          <p:nvPr/>
        </p:nvGrpSpPr>
        <p:grpSpPr>
          <a:xfrm>
            <a:off x="380441" y="2062636"/>
            <a:ext cx="8266365" cy="4184997"/>
            <a:chOff x="549593" y="1657494"/>
            <a:chExt cx="8266365" cy="4184997"/>
          </a:xfrm>
        </p:grpSpPr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20ECB944-5D35-A445-A9EE-C279888E469F}"/>
                </a:ext>
              </a:extLst>
            </p:cNvPr>
            <p:cNvSpPr/>
            <p:nvPr/>
          </p:nvSpPr>
          <p:spPr>
            <a:xfrm rot="3010377">
              <a:off x="7812220" y="2749279"/>
              <a:ext cx="578069" cy="1429407"/>
            </a:xfrm>
            <a:prstGeom prst="downArrow">
              <a:avLst/>
            </a:prstGeom>
            <a:solidFill>
              <a:srgbClr val="B14F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C22D1ED1-91D1-EB4C-B399-F19F3CB9BB94}"/>
                </a:ext>
              </a:extLst>
            </p:cNvPr>
            <p:cNvSpPr/>
            <p:nvPr/>
          </p:nvSpPr>
          <p:spPr>
            <a:xfrm rot="19185119">
              <a:off x="5559966" y="2269254"/>
              <a:ext cx="578069" cy="1429407"/>
            </a:xfrm>
            <a:prstGeom prst="downArrow">
              <a:avLst/>
            </a:prstGeom>
            <a:solidFill>
              <a:srgbClr val="B14F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251BE3EA-4694-8341-9833-942619D3A8C0}"/>
                </a:ext>
              </a:extLst>
            </p:cNvPr>
            <p:cNvSpPr/>
            <p:nvPr/>
          </p:nvSpPr>
          <p:spPr>
            <a:xfrm rot="1299783">
              <a:off x="2792256" y="2230579"/>
              <a:ext cx="578069" cy="1429407"/>
            </a:xfrm>
            <a:prstGeom prst="downArrow">
              <a:avLst/>
            </a:prstGeom>
            <a:solidFill>
              <a:srgbClr val="B14F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D8DDF492-CBCD-0349-B044-306A75FD7CF6}"/>
                </a:ext>
              </a:extLst>
            </p:cNvPr>
            <p:cNvSpPr/>
            <p:nvPr/>
          </p:nvSpPr>
          <p:spPr>
            <a:xfrm rot="16200000">
              <a:off x="1405871" y="3653857"/>
              <a:ext cx="578069" cy="1429407"/>
            </a:xfrm>
            <a:prstGeom prst="downArrow">
              <a:avLst/>
            </a:prstGeom>
            <a:solidFill>
              <a:srgbClr val="B14F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7C47F334-1A97-9C48-B53C-007E7B600A6F}"/>
                </a:ext>
              </a:extLst>
            </p:cNvPr>
            <p:cNvSpPr/>
            <p:nvPr/>
          </p:nvSpPr>
          <p:spPr>
            <a:xfrm rot="12721023">
              <a:off x="2183728" y="4413084"/>
              <a:ext cx="578069" cy="1429407"/>
            </a:xfrm>
            <a:prstGeom prst="downArrow">
              <a:avLst/>
            </a:prstGeom>
            <a:solidFill>
              <a:srgbClr val="B14F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18BDA9-608B-8D4E-ACB7-56EC840AB631}"/>
                </a:ext>
              </a:extLst>
            </p:cNvPr>
            <p:cNvSpPr txBox="1"/>
            <p:nvPr/>
          </p:nvSpPr>
          <p:spPr>
            <a:xfrm>
              <a:off x="549593" y="1657494"/>
              <a:ext cx="951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B14FFD"/>
                  </a:solidFill>
                </a:rPr>
                <a:t>INFLOW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CFEBE9-3358-674F-93C8-67D01CED5D68}"/>
              </a:ext>
            </a:extLst>
          </p:cNvPr>
          <p:cNvGrpSpPr/>
          <p:nvPr/>
        </p:nvGrpSpPr>
        <p:grpSpPr>
          <a:xfrm>
            <a:off x="2629353" y="3966152"/>
            <a:ext cx="5423708" cy="2824581"/>
            <a:chOff x="2867441" y="3533669"/>
            <a:chExt cx="5423708" cy="2824581"/>
          </a:xfrm>
        </p:grpSpPr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D8E46B96-2E00-0D46-96F9-7E862C4FA05A}"/>
                </a:ext>
              </a:extLst>
            </p:cNvPr>
            <p:cNvSpPr/>
            <p:nvPr/>
          </p:nvSpPr>
          <p:spPr>
            <a:xfrm rot="3645661">
              <a:off x="5474446" y="4030307"/>
              <a:ext cx="578069" cy="142940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24F7DE66-20BD-5444-B74A-1BBEAD53BA2B}"/>
                </a:ext>
              </a:extLst>
            </p:cNvPr>
            <p:cNvSpPr/>
            <p:nvPr/>
          </p:nvSpPr>
          <p:spPr>
            <a:xfrm rot="19162835">
              <a:off x="7713080" y="4749399"/>
              <a:ext cx="578069" cy="142940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BBBF3A82-6053-EF4E-979A-7E0562370ADF}"/>
                </a:ext>
              </a:extLst>
            </p:cNvPr>
            <p:cNvSpPr/>
            <p:nvPr/>
          </p:nvSpPr>
          <p:spPr>
            <a:xfrm rot="15017112">
              <a:off x="3014028" y="3387082"/>
              <a:ext cx="578069" cy="871244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84ADCC-4BB4-504E-BC29-BA39F7ED4AE3}"/>
                </a:ext>
              </a:extLst>
            </p:cNvPr>
            <p:cNvSpPr txBox="1"/>
            <p:nvPr/>
          </p:nvSpPr>
          <p:spPr>
            <a:xfrm>
              <a:off x="3303062" y="5988918"/>
              <a:ext cx="1139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OUTFLOW</a:t>
              </a:r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45709B70-63A9-024B-A310-1CF35FE67EF8}"/>
                </a:ext>
              </a:extLst>
            </p:cNvPr>
            <p:cNvSpPr/>
            <p:nvPr/>
          </p:nvSpPr>
          <p:spPr>
            <a:xfrm rot="17919201">
              <a:off x="3067310" y="4122730"/>
              <a:ext cx="578069" cy="871244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0388B96-B25B-B544-9C11-D30111353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20" y="647155"/>
            <a:ext cx="7321716" cy="1545696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86B03B3-6B79-1E42-B26D-3E2A3F76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13569C84-CF10-4641-95B5-DC5A8A40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3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1. IGM Project: </a:t>
            </a:r>
            <a:r>
              <a:rPr lang="en-US" dirty="0">
                <a:solidFill>
                  <a:srgbClr val="FF0000"/>
                </a:solidFill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II. Program</a:t>
            </a:r>
            <a:br>
              <a:rPr lang="en-US" dirty="0">
                <a:solidFill>
                  <a:srgbClr val="FF0000"/>
                </a:solidFill>
                <a:latin typeface="Gill Sans" pitchFamily="-112" charset="0"/>
                <a:sym typeface="Gill Sans" pitchFamily="-112" charset="0"/>
              </a:rPr>
            </a:br>
            <a:r>
              <a:rPr lang="en-US" sz="2400" dirty="0">
                <a:solidFill>
                  <a:srgbClr val="008000"/>
                </a:solidFill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Imaging &amp; Mapping the Hidden Cosmic Web of Baryons</a:t>
            </a:r>
            <a:endParaRPr lang="en-US" sz="2400" dirty="0">
              <a:solidFill>
                <a:srgbClr val="008000"/>
              </a:solidFill>
              <a:latin typeface="Gill Sans" pitchFamily="-112" charset="0"/>
              <a:sym typeface="Gill Sans" pitchFamily="-11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6190" y="4343400"/>
            <a:ext cx="50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12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0.1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7190" y="4343400"/>
            <a:ext cx="50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0.3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60590" y="4343400"/>
            <a:ext cx="50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0.7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01501" y="4343400"/>
            <a:ext cx="50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5.7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35956" y="4343400"/>
            <a:ext cx="313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50056" y="4343400"/>
            <a:ext cx="313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4856" y="4343400"/>
            <a:ext cx="50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1.5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93056" y="4343400"/>
            <a:ext cx="50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0.9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38467" y="4343400"/>
            <a:ext cx="63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0.75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478256" y="5520268"/>
            <a:ext cx="2057400" cy="304800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WHIM Grows, SF dies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383256" y="5520268"/>
            <a:ext cx="1676400" cy="304800"/>
          </a:xfrm>
          <a:prstGeom prst="rect">
            <a:avLst/>
          </a:prstGeom>
          <a:solidFill>
            <a:srgbClr val="3366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Star Formation Epoch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6019800" y="5520268"/>
            <a:ext cx="829736" cy="304800"/>
          </a:xfrm>
          <a:prstGeom prst="rect">
            <a:avLst/>
          </a:prstGeom>
          <a:solidFill>
            <a:srgbClr val="009B0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SF Grows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6821656" y="5520268"/>
            <a:ext cx="990600" cy="30480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Reionization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478256" y="5029200"/>
            <a:ext cx="5410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706856" y="5029200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087856" y="5029200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3680522" y="5029200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044588" y="5029200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958988" y="5029200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602447" y="5029200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6101967" y="5029200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6855497" y="5029200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7422753" y="5029200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2478256" y="6206068"/>
            <a:ext cx="5410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706856" y="5977468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3612786" y="5977468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4518740" y="5977468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5661716" y="5977468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6423713" y="5977468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7219578" y="5977468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7625961" y="5977468"/>
            <a:ext cx="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402056" y="6282268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0.13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356312" y="6282268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0.2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246379" y="6282268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0.3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413712" y="6282268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0.5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00045" y="6282268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0.7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78985" y="6282268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1.0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419245" y="6282268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1.2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056" y="4343400"/>
            <a:ext cx="2293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Time since Big Bang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Redshift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33400" y="6282268"/>
            <a:ext cx="193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Wavelength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μm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9409" y="5486403"/>
            <a:ext cx="16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Cosmic Epoch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81000" y="1295400"/>
            <a:ext cx="4114800" cy="3970867"/>
            <a:chOff x="381000" y="1295400"/>
            <a:chExt cx="4114800" cy="3970867"/>
          </a:xfrm>
        </p:grpSpPr>
        <p:pic>
          <p:nvPicPr>
            <p:cNvPr id="377860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514600"/>
              <a:ext cx="2667000" cy="154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7862" name="Rectangle 5"/>
            <p:cNvSpPr>
              <a:spLocks/>
            </p:cNvSpPr>
            <p:nvPr/>
          </p:nvSpPr>
          <p:spPr bwMode="auto">
            <a:xfrm>
              <a:off x="1066800" y="1295400"/>
              <a:ext cx="1366837" cy="119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38100" bIns="38100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ISTOS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Explorer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1250-2800Å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0.05&lt;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z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Lucida Grande" pitchFamily="-112" charset="0"/>
                  <a:cs typeface="Lucida Grande" pitchFamily="-112" charset="0"/>
                  <a:sym typeface="Gill Sans" pitchFamily="-112" charset="0"/>
                </a:rPr>
                <a:t>Ly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Lucida Grande" pitchFamily="-112" charset="0"/>
                  <a:cs typeface="Lucida Grande" pitchFamily="-112" charset="0"/>
                  <a:sym typeface="Gill Sans" pitchFamily="-112" charset="0"/>
                </a:rPr>
                <a:t>α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&lt;1.2</a:t>
              </a: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2667000" y="5037667"/>
              <a:ext cx="1828800" cy="228600"/>
            </a:xfrm>
            <a:prstGeom prst="rect">
              <a:avLst/>
            </a:prstGeom>
            <a:solidFill>
              <a:srgbClr val="DE85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rPr>
                <a:t>ISTOS... 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8001" y="1066800"/>
            <a:ext cx="1828800" cy="4199467"/>
            <a:chOff x="3048001" y="1066800"/>
            <a:chExt cx="1828800" cy="4199467"/>
          </a:xfrm>
        </p:grpSpPr>
        <p:pic>
          <p:nvPicPr>
            <p:cNvPr id="377861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1" y="2209800"/>
              <a:ext cx="1828800" cy="2102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7863" name="Rectangle 6"/>
            <p:cNvSpPr>
              <a:spLocks/>
            </p:cNvSpPr>
            <p:nvPr/>
          </p:nvSpPr>
          <p:spPr bwMode="auto">
            <a:xfrm>
              <a:off x="3276600" y="1066800"/>
              <a:ext cx="1366837" cy="119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38100" bIns="38100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FIREBALL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Balloon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2050-2250Å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0.7&lt;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z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Lucida Grande" pitchFamily="-112" charset="0"/>
                  <a:cs typeface="Lucida Grande" pitchFamily="-112" charset="0"/>
                  <a:sym typeface="Gill Sans" pitchFamily="-112" charset="0"/>
                </a:rPr>
                <a:t>Ly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Lucida Grande" pitchFamily="-112" charset="0"/>
                  <a:cs typeface="Lucida Grande" pitchFamily="-112" charset="0"/>
                  <a:sym typeface="Gill Sans" pitchFamily="-112" charset="0"/>
                </a:rPr>
                <a:t>α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&lt;0.85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725333" y="5037667"/>
              <a:ext cx="228600" cy="228600"/>
            </a:xfrm>
            <a:prstGeom prst="rect">
              <a:avLst/>
            </a:prstGeom>
            <a:solidFill>
              <a:srgbClr val="660066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rPr>
                <a:t>F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724400" y="1219200"/>
            <a:ext cx="3657600" cy="4047067"/>
            <a:chOff x="4724400" y="1219200"/>
            <a:chExt cx="3657600" cy="4047067"/>
          </a:xfrm>
        </p:grpSpPr>
        <p:pic>
          <p:nvPicPr>
            <p:cNvPr id="10" name="Picture 15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62600" y="1905000"/>
              <a:ext cx="2819400" cy="2459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77864" name="Rectangle 7"/>
            <p:cNvSpPr>
              <a:spLocks/>
            </p:cNvSpPr>
            <p:nvPr/>
          </p:nvSpPr>
          <p:spPr bwMode="auto">
            <a:xfrm>
              <a:off x="6781800" y="1219200"/>
              <a:ext cx="1410643" cy="118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38100" bIns="38100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KCWI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Keck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3500-10,500Å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2.0&lt;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z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Lucida Grande" pitchFamily="-112" charset="0"/>
                  <a:cs typeface="Lucida Grande" pitchFamily="-112" charset="0"/>
                  <a:sym typeface="Gill Sans" pitchFamily="-112" charset="0"/>
                </a:rPr>
                <a:t>Ly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Lucida Grande" pitchFamily="-112" charset="0"/>
                  <a:cs typeface="Lucida Grande" pitchFamily="-112" charset="0"/>
                  <a:sym typeface="Gill Sans" pitchFamily="-112" charset="0"/>
                </a:rPr>
                <a:t>α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112" charset="0"/>
                  <a:ea typeface="Gill Sans" pitchFamily="-112" charset="0"/>
                  <a:cs typeface="Gill Sans" pitchFamily="-112" charset="0"/>
                  <a:sym typeface="Gill Sans" pitchFamily="-112" charset="0"/>
                </a:rPr>
                <a:t>&lt;7.2</a:t>
              </a: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4724400" y="5037667"/>
              <a:ext cx="11430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rPr>
                <a:t>KCWI-B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5867400" y="5037667"/>
              <a:ext cx="1447800" cy="228600"/>
            </a:xfrm>
            <a:prstGeom prst="rect">
              <a:avLst/>
            </a:prstGeom>
            <a:solidFill>
              <a:srgbClr val="E0726D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rPr>
                <a:t>KCWI-R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7767068" y="4343400"/>
            <a:ext cx="1172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Billion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 pitchFamily="-65" charset="0"/>
              </a:rPr>
              <a:t>yrs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Arial" pitchFamily="-65" charset="0"/>
              <a:cs typeface="Arial" pitchFamily="-65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35EAD-6FEA-304E-BD9F-3C51C6C04A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B500C3-37A8-334E-B639-2B62F6BD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694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286" y="4082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479"/>
          </a:xfrm>
        </p:spPr>
        <p:txBody>
          <a:bodyPr>
            <a:noAutofit/>
          </a:bodyPr>
          <a:lstStyle/>
          <a:p>
            <a:r>
              <a:rPr kumimoji="1" lang="en-US" altLang="ja-JP" sz="3600" dirty="0"/>
              <a:t>Multi-Filament Inflow (MFI): Model 3c(</a:t>
            </a:r>
            <a:r>
              <a:rPr kumimoji="1" lang="en-US" altLang="ja-JP" sz="3600" dirty="0" err="1"/>
              <a:t>i</a:t>
            </a:r>
            <a:r>
              <a:rPr kumimoji="1" lang="en-US" altLang="ja-JP" sz="3600" dirty="0"/>
              <a:t>)</a:t>
            </a:r>
            <a:endParaRPr kumimoji="1" lang="ja-JP" alt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9F51D3-C196-D749-9A38-22DD2DCAF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24"/>
          <a:stretch/>
        </p:blipFill>
        <p:spPr>
          <a:xfrm>
            <a:off x="4708627" y="1686253"/>
            <a:ext cx="4126624" cy="491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D003A2-D415-7A4B-BE14-2835ADCBC120}"/>
              </a:ext>
            </a:extLst>
          </p:cNvPr>
          <p:cNvSpPr txBox="1"/>
          <p:nvPr/>
        </p:nvSpPr>
        <p:spPr>
          <a:xfrm>
            <a:off x="947279" y="1179852"/>
            <a:ext cx="3444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Radial Flow: As Observed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072A3-603B-3F41-B85C-68EC031673F1}"/>
              </a:ext>
            </a:extLst>
          </p:cNvPr>
          <p:cNvSpPr txBox="1"/>
          <p:nvPr/>
        </p:nvSpPr>
        <p:spPr>
          <a:xfrm>
            <a:off x="5150743" y="1191398"/>
            <a:ext cx="328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Radial Flow: MFI Model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A1C182-9FEF-D34E-8647-58D962187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8785" y="2085778"/>
            <a:ext cx="3603690" cy="442376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C42F1-D7A9-9243-8E72-4091AE76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>
                <a:solidFill>
                  <a:prstClr val="black">
                    <a:tint val="75000"/>
                  </a:prstClr>
                </a:solidFill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E1FE6-553B-4F47-97B2-1B44A14C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19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6746" y="0"/>
            <a:ext cx="6217253" cy="1524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UM287/Slug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Radial Flow Direction = Direction of Extended Filament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271EE-0D2C-174B-9C74-AFF1FFFA2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030" y="3255019"/>
            <a:ext cx="7020910" cy="29098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18D69A-C5D0-F94C-BC1C-E3F0F03F272D}"/>
              </a:ext>
            </a:extLst>
          </p:cNvPr>
          <p:cNvSpPr txBox="1"/>
          <p:nvPr/>
        </p:nvSpPr>
        <p:spPr>
          <a:xfrm>
            <a:off x="773704" y="618109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N(H)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4FE468-7214-F942-93EC-1D36E4E93627}"/>
              </a:ext>
            </a:extLst>
          </p:cNvPr>
          <p:cNvSpPr txBox="1"/>
          <p:nvPr/>
        </p:nvSpPr>
        <p:spPr>
          <a:xfrm>
            <a:off x="2838986" y="618697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v(model)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BDD248-9309-674A-99D9-B1A68CF835B1}"/>
              </a:ext>
            </a:extLst>
          </p:cNvPr>
          <p:cNvSpPr txBox="1"/>
          <p:nvPr/>
        </p:nvSpPr>
        <p:spPr>
          <a:xfrm>
            <a:off x="4659632" y="618922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Radial Mass Flux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8A2B51-2F87-DC43-9F58-AFEED5BB6006}"/>
              </a:ext>
            </a:extLst>
          </p:cNvPr>
          <p:cNvSpPr txBox="1"/>
          <p:nvPr/>
        </p:nvSpPr>
        <p:spPr>
          <a:xfrm>
            <a:off x="6960880" y="618109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Radial velocity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A3A76-8FE6-544F-86ED-3B50E1F80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151" y="3238774"/>
            <a:ext cx="2284849" cy="292608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114A9A5-B1C2-0A4B-B8DC-1C60C5CC7F60}"/>
              </a:ext>
            </a:extLst>
          </p:cNvPr>
          <p:cNvGrpSpPr/>
          <p:nvPr/>
        </p:nvGrpSpPr>
        <p:grpSpPr>
          <a:xfrm>
            <a:off x="122111" y="-400450"/>
            <a:ext cx="8438180" cy="4800617"/>
            <a:chOff x="122111" y="-400450"/>
            <a:chExt cx="8438180" cy="48006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CB617F4-9110-C546-8A81-E97515448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57256" y="179365"/>
              <a:ext cx="3075607" cy="2716874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C4D39C0-BB3C-6A47-B565-5090D2E25EDE}"/>
                </a:ext>
              </a:extLst>
            </p:cNvPr>
            <p:cNvGrpSpPr/>
            <p:nvPr/>
          </p:nvGrpSpPr>
          <p:grpSpPr>
            <a:xfrm>
              <a:off x="680158" y="-400450"/>
              <a:ext cx="7880133" cy="4800617"/>
              <a:chOff x="680158" y="-2092594"/>
              <a:chExt cx="7880133" cy="4800617"/>
            </a:xfrm>
          </p:grpSpPr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EEE1DFA7-926B-1742-B403-0682048F3487}"/>
                  </a:ext>
                </a:extLst>
              </p:cNvPr>
              <p:cNvSpPr/>
              <p:nvPr/>
            </p:nvSpPr>
            <p:spPr bwMode="auto">
              <a:xfrm rot="5400000" flipV="1">
                <a:off x="75813" y="989582"/>
                <a:ext cx="2322786" cy="1114096"/>
              </a:xfrm>
              <a:prstGeom prst="arc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02699955-962D-B94A-9316-91DD5BFAA3B3}"/>
                  </a:ext>
                </a:extLst>
              </p:cNvPr>
              <p:cNvSpPr/>
              <p:nvPr/>
            </p:nvSpPr>
            <p:spPr bwMode="auto">
              <a:xfrm rot="5400000" flipV="1">
                <a:off x="2395533" y="989582"/>
                <a:ext cx="2322786" cy="1114096"/>
              </a:xfrm>
              <a:prstGeom prst="arc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9B4688E4-A025-2841-B2A9-DC3E6B65D0EC}"/>
                  </a:ext>
                </a:extLst>
              </p:cNvPr>
              <p:cNvSpPr/>
              <p:nvPr/>
            </p:nvSpPr>
            <p:spPr bwMode="auto">
              <a:xfrm rot="5400000" flipV="1">
                <a:off x="4635867" y="989582"/>
                <a:ext cx="2322786" cy="1114096"/>
              </a:xfrm>
              <a:prstGeom prst="arc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0B69B5C9-29CB-7549-A27B-D7D4766025F7}"/>
                  </a:ext>
                </a:extLst>
              </p:cNvPr>
              <p:cNvSpPr/>
              <p:nvPr/>
            </p:nvSpPr>
            <p:spPr bwMode="auto">
              <a:xfrm rot="5400000" flipV="1">
                <a:off x="6841850" y="989582"/>
                <a:ext cx="2322786" cy="1114096"/>
              </a:xfrm>
              <a:prstGeom prst="arc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3D9A010A-9AF2-C44E-987B-2DA98A8189A0}"/>
                  </a:ext>
                </a:extLst>
              </p:cNvPr>
              <p:cNvSpPr/>
              <p:nvPr/>
            </p:nvSpPr>
            <p:spPr bwMode="auto">
              <a:xfrm rot="5400000" flipV="1">
                <a:off x="789276" y="-1754206"/>
                <a:ext cx="1924450" cy="1247673"/>
              </a:xfrm>
              <a:prstGeom prst="arc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BB941D-7D9D-3D4D-9488-C56645F3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sym typeface="Gill Sans" pitchFamily="-112" charset="0"/>
              </a:rPr>
              <a:t>Sakura CLAW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ABFDB-B648-6344-A2D0-E5057C74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4D03B-5DDF-E044-AAA8-97C171B04C8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0339" y="120675"/>
            <a:ext cx="7330188" cy="668358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KCWI CQM Imaging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HS1549 – Multi-Filament Inflow 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A95E1-92FC-064B-8037-4BADA4FD9484}"/>
              </a:ext>
            </a:extLst>
          </p:cNvPr>
          <p:cNvSpPr txBox="1"/>
          <p:nvPr/>
        </p:nvSpPr>
        <p:spPr>
          <a:xfrm>
            <a:off x="799818" y="81360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3398BC-C0E7-0845-85D4-6F477A1819B0}"/>
              </a:ext>
            </a:extLst>
          </p:cNvPr>
          <p:cNvSpPr txBox="1"/>
          <p:nvPr/>
        </p:nvSpPr>
        <p:spPr>
          <a:xfrm>
            <a:off x="2923931" y="81360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FB1A8-14F0-F74A-8425-43436BC50DCD}"/>
              </a:ext>
            </a:extLst>
          </p:cNvPr>
          <p:cNvSpPr txBox="1"/>
          <p:nvPr/>
        </p:nvSpPr>
        <p:spPr>
          <a:xfrm>
            <a:off x="4985026" y="81360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3b(ii)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0EE47-87D9-694D-8769-B410451B715A}"/>
              </a:ext>
            </a:extLst>
          </p:cNvPr>
          <p:cNvSpPr txBox="1"/>
          <p:nvPr/>
        </p:nvSpPr>
        <p:spPr>
          <a:xfrm>
            <a:off x="7430842" y="81360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FE6DF-9E9F-0A4F-91DB-B27BD3C4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6" y="1431891"/>
            <a:ext cx="4369822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02D48-CBDC-974C-8BE6-3E055649B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454" y="1431400"/>
            <a:ext cx="2154383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87C56A-0859-2B42-A456-157F8493E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555" y="1431400"/>
            <a:ext cx="2150450" cy="2743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A2B8C3-3934-384C-8D99-6B44AA1E4494}"/>
              </a:ext>
            </a:extLst>
          </p:cNvPr>
          <p:cNvSpPr txBox="1"/>
          <p:nvPr/>
        </p:nvSpPr>
        <p:spPr>
          <a:xfrm>
            <a:off x="799818" y="11189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7C058-D8DB-9B49-88B9-8D95B2A22FC0}"/>
              </a:ext>
            </a:extLst>
          </p:cNvPr>
          <p:cNvSpPr txBox="1"/>
          <p:nvPr/>
        </p:nvSpPr>
        <p:spPr>
          <a:xfrm>
            <a:off x="3126950" y="11189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7E97C5-6404-5646-B3EA-B2396488DE7A}"/>
              </a:ext>
            </a:extLst>
          </p:cNvPr>
          <p:cNvSpPr txBox="1"/>
          <p:nvPr/>
        </p:nvSpPr>
        <p:spPr>
          <a:xfrm>
            <a:off x="5414641" y="112375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844B6A-F790-3D4F-BA81-935CFCAB932A}"/>
              </a:ext>
            </a:extLst>
          </p:cNvPr>
          <p:cNvSpPr txBox="1"/>
          <p:nvPr/>
        </p:nvSpPr>
        <p:spPr>
          <a:xfrm>
            <a:off x="7670527" y="11189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432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EF8C49D-116E-0044-ABAC-2B49F6744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492" y="4113187"/>
            <a:ext cx="2249565" cy="2743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A17B24-D852-B74F-B72C-F8EA19B30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9536" y="4089563"/>
            <a:ext cx="2171417" cy="2743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23641E-D925-2B45-A1C7-6881BC8C0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523" y="4059974"/>
            <a:ext cx="2057400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979A6F-84CC-3C4D-9D39-3A919D8803FE}"/>
              </a:ext>
            </a:extLst>
          </p:cNvPr>
          <p:cNvSpPr txBox="1"/>
          <p:nvPr/>
        </p:nvSpPr>
        <p:spPr>
          <a:xfrm>
            <a:off x="2703463" y="443021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</a:rPr>
              <a:t>N(H) [</a:t>
            </a:r>
            <a:r>
              <a:rPr lang="en-US" b="1" dirty="0" err="1">
                <a:solidFill>
                  <a:schemeClr val="bg1"/>
                </a:solidFill>
                <a:latin typeface="Arial"/>
              </a:rPr>
              <a:t>Faceon</a:t>
            </a:r>
            <a:r>
              <a:rPr lang="en-US" b="1" dirty="0">
                <a:solidFill>
                  <a:schemeClr val="bg1"/>
                </a:solidFill>
                <a:latin typeface="Arial"/>
              </a:rPr>
              <a:t>]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CF0C92-15C7-1D4B-B2AB-0B7965C3A82C}"/>
              </a:ext>
            </a:extLst>
          </p:cNvPr>
          <p:cNvSpPr txBox="1"/>
          <p:nvPr/>
        </p:nvSpPr>
        <p:spPr>
          <a:xfrm>
            <a:off x="5394090" y="442306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chemeClr val="bg1"/>
                </a:solidFill>
                <a:latin typeface="Arial"/>
              </a:rPr>
              <a:t>dM</a:t>
            </a:r>
            <a:r>
              <a:rPr lang="en-US" b="1" dirty="0">
                <a:solidFill>
                  <a:schemeClr val="bg1"/>
                </a:solidFill>
                <a:latin typeface="Arial"/>
              </a:rPr>
              <a:t>/</a:t>
            </a:r>
            <a:r>
              <a:rPr lang="en-US" b="1" dirty="0" err="1">
                <a:solidFill>
                  <a:schemeClr val="bg1"/>
                </a:solidFill>
                <a:latin typeface="Arial"/>
              </a:rPr>
              <a:t>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9B0B84-0BEA-B44A-B502-9ED69E2ADC39}"/>
              </a:ext>
            </a:extLst>
          </p:cNvPr>
          <p:cNvSpPr txBox="1"/>
          <p:nvPr/>
        </p:nvSpPr>
        <p:spPr>
          <a:xfrm>
            <a:off x="7497815" y="442306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</a:rPr>
              <a:t>v(radial)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91DF0D1-288A-A64D-996B-5510D9E38F0C}"/>
              </a:ext>
            </a:extLst>
          </p:cNvPr>
          <p:cNvGrpSpPr/>
          <p:nvPr/>
        </p:nvGrpSpPr>
        <p:grpSpPr>
          <a:xfrm>
            <a:off x="5151744" y="4924043"/>
            <a:ext cx="4113670" cy="1562540"/>
            <a:chOff x="4196249" y="4924043"/>
            <a:chExt cx="4113670" cy="1562540"/>
          </a:xfrm>
          <a:solidFill>
            <a:srgbClr val="00B0F0"/>
          </a:solidFill>
        </p:grpSpPr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AD868665-7464-CC4C-AE1F-DB131CD28EAC}"/>
                </a:ext>
              </a:extLst>
            </p:cNvPr>
            <p:cNvSpPr/>
            <p:nvPr/>
          </p:nvSpPr>
          <p:spPr bwMode="auto">
            <a:xfrm rot="3398531">
              <a:off x="5559001" y="4700547"/>
              <a:ext cx="267288" cy="714280"/>
            </a:xfrm>
            <a:prstGeom prst="downArrow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14437E12-8AFE-8D45-9B9A-6B57EA89CA7C}"/>
                </a:ext>
              </a:extLst>
            </p:cNvPr>
            <p:cNvSpPr/>
            <p:nvPr/>
          </p:nvSpPr>
          <p:spPr bwMode="auto">
            <a:xfrm rot="3398531">
              <a:off x="7819135" y="4743264"/>
              <a:ext cx="267288" cy="714280"/>
            </a:xfrm>
            <a:prstGeom prst="downArrow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8CEBF4F6-E5E3-2047-A52F-12FAFC679171}"/>
                </a:ext>
              </a:extLst>
            </p:cNvPr>
            <p:cNvSpPr/>
            <p:nvPr/>
          </p:nvSpPr>
          <p:spPr bwMode="auto">
            <a:xfrm rot="12478550">
              <a:off x="4196249" y="5772303"/>
              <a:ext cx="267288" cy="714280"/>
            </a:xfrm>
            <a:prstGeom prst="downArrow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1" name="Down Arrow 30">
              <a:extLst>
                <a:ext uri="{FF2B5EF4-FFF2-40B4-BE49-F238E27FC236}">
                  <a16:creationId xmlns:a16="http://schemas.microsoft.com/office/drawing/2014/main" id="{825F393E-3790-3C4C-91BC-83669458BD23}"/>
                </a:ext>
              </a:extLst>
            </p:cNvPr>
            <p:cNvSpPr/>
            <p:nvPr/>
          </p:nvSpPr>
          <p:spPr bwMode="auto">
            <a:xfrm rot="12478550">
              <a:off x="6350632" y="5772303"/>
              <a:ext cx="267288" cy="714280"/>
            </a:xfrm>
            <a:prstGeom prst="downArrow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pic>
        <p:nvPicPr>
          <p:cNvPr id="33" name="Picture 32" descr="Quasar-sm.jpg">
            <a:extLst>
              <a:ext uri="{FF2B5EF4-FFF2-40B4-BE49-F238E27FC236}">
                <a16:creationId xmlns:a16="http://schemas.microsoft.com/office/drawing/2014/main" id="{C88187F3-EB5E-7D48-97A9-76D47E0A5B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0" t="20119" r="29311" b="15716"/>
          <a:stretch/>
        </p:blipFill>
        <p:spPr>
          <a:xfrm rot="12090417" flipV="1">
            <a:off x="-37551" y="4089253"/>
            <a:ext cx="3431254" cy="2022302"/>
          </a:xfrm>
          <a:prstGeom prst="rect">
            <a:avLst/>
          </a:prstGeom>
        </p:spPr>
      </p:pic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D6221B4C-976C-C244-9C8D-E354A040A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sym typeface="Gill Sans" pitchFamily="-112" charset="0"/>
              </a:rPr>
              <a:t>Sakura CLAW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4E1B95E3-B0E5-454D-A606-A93A6CE1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4D03B-5DDF-E044-AAA8-97C171B04C8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4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2720" y="102114"/>
            <a:ext cx="8757920" cy="118722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KCWI Multi Filament Inflow </a:t>
            </a:r>
            <a:r>
              <a:rPr lang="en-US" dirty="0" err="1">
                <a:solidFill>
                  <a:schemeClr val="bg1"/>
                </a:solidFill>
              </a:rPr>
              <a:t>Protogalaxies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&gt;4 discovered to date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2F9E40-5475-C744-8A0C-B8D131F5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9" r="50393"/>
          <a:stretch/>
        </p:blipFill>
        <p:spPr>
          <a:xfrm>
            <a:off x="1524001" y="1498015"/>
            <a:ext cx="1453239" cy="21031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CDB4BF-CEEC-B646-ABC4-AD7EDB4AE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8" r="53954"/>
          <a:stretch/>
        </p:blipFill>
        <p:spPr>
          <a:xfrm>
            <a:off x="1498039" y="4464242"/>
            <a:ext cx="1321923" cy="20116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FFC507E-0AF3-4248-89B4-63A7801A7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0" t="-872" r="52702" b="1959"/>
          <a:stretch/>
        </p:blipFill>
        <p:spPr>
          <a:xfrm>
            <a:off x="6002804" y="1289338"/>
            <a:ext cx="1752172" cy="2286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49B53E-8FAE-3847-940A-065FA2AB87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1" t="1202" r="52355" b="16"/>
          <a:stretch/>
        </p:blipFill>
        <p:spPr>
          <a:xfrm>
            <a:off x="5891018" y="4362641"/>
            <a:ext cx="1621488" cy="2377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BBDDC3-E5FF-1446-837B-09E6A0AE49A1}"/>
              </a:ext>
            </a:extLst>
          </p:cNvPr>
          <p:cNvSpPr txBox="1"/>
          <p:nvPr/>
        </p:nvSpPr>
        <p:spPr>
          <a:xfrm>
            <a:off x="1557909" y="10981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QSO1009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BC5B3C-95E9-4746-B433-ACA8548ED21D}"/>
              </a:ext>
            </a:extLst>
          </p:cNvPr>
          <p:cNvSpPr txBox="1"/>
          <p:nvPr/>
        </p:nvSpPr>
        <p:spPr>
          <a:xfrm>
            <a:off x="6301918" y="102434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QSO0221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64F7B4-9313-7041-A4A9-981CF44532D5}"/>
              </a:ext>
            </a:extLst>
          </p:cNvPr>
          <p:cNvSpPr txBox="1"/>
          <p:nvPr/>
        </p:nvSpPr>
        <p:spPr>
          <a:xfrm>
            <a:off x="1694770" y="406443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UM287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CEDE6C-3FFC-2F4E-A14F-09B2C5A3530A}"/>
              </a:ext>
            </a:extLst>
          </p:cNvPr>
          <p:cNvSpPr txBox="1"/>
          <p:nvPr/>
        </p:nvSpPr>
        <p:spPr>
          <a:xfrm>
            <a:off x="6273596" y="39675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QSO1549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A4F01F-19A3-B444-8C26-47C2674B2421}"/>
              </a:ext>
            </a:extLst>
          </p:cNvPr>
          <p:cNvSpPr txBox="1"/>
          <p:nvPr/>
        </p:nvSpPr>
        <p:spPr>
          <a:xfrm>
            <a:off x="1838457" y="1812001"/>
            <a:ext cx="699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D89A6C-5098-904E-B8BF-29D3327D8673}"/>
              </a:ext>
            </a:extLst>
          </p:cNvPr>
          <p:cNvSpPr txBox="1"/>
          <p:nvPr/>
        </p:nvSpPr>
        <p:spPr>
          <a:xfrm>
            <a:off x="6669901" y="1950743"/>
            <a:ext cx="699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783569-0F50-9244-93BF-DEA32F383A48}"/>
              </a:ext>
            </a:extLst>
          </p:cNvPr>
          <p:cNvSpPr txBox="1"/>
          <p:nvPr/>
        </p:nvSpPr>
        <p:spPr>
          <a:xfrm>
            <a:off x="6669901" y="4682901"/>
            <a:ext cx="699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0D1190-96BE-6048-8116-64EDD53C0FB2}"/>
              </a:ext>
            </a:extLst>
          </p:cNvPr>
          <p:cNvGrpSpPr/>
          <p:nvPr/>
        </p:nvGrpSpPr>
        <p:grpSpPr>
          <a:xfrm>
            <a:off x="-50799" y="1335455"/>
            <a:ext cx="6400081" cy="5389783"/>
            <a:chOff x="-50799" y="1335455"/>
            <a:chExt cx="6400081" cy="53897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62BCC87-DACF-F648-9F0B-4207ECF66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806"/>
            <a:stretch/>
          </p:blipFill>
          <p:spPr>
            <a:xfrm>
              <a:off x="-50799" y="1498015"/>
              <a:ext cx="1675813" cy="210312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700336-8632-6745-A0C4-7F61C6135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759" r="3248"/>
            <a:stretch/>
          </p:blipFill>
          <p:spPr>
            <a:xfrm>
              <a:off x="136338" y="4464242"/>
              <a:ext cx="1366665" cy="20116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7B38E33-C407-AE47-90A6-53F06F612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752" t="986" r="3697"/>
            <a:stretch/>
          </p:blipFill>
          <p:spPr>
            <a:xfrm>
              <a:off x="4622437" y="1335455"/>
              <a:ext cx="1726845" cy="2286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AF1CF08-FE1A-7D47-A93D-0F5E34C9D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855" r="1136"/>
            <a:stretch/>
          </p:blipFill>
          <p:spPr>
            <a:xfrm>
              <a:off x="4165038" y="4347798"/>
              <a:ext cx="1856063" cy="237744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16AEC6-0D6E-5744-A186-7805506F7D58}"/>
                </a:ext>
              </a:extLst>
            </p:cNvPr>
            <p:cNvSpPr txBox="1"/>
            <p:nvPr/>
          </p:nvSpPr>
          <p:spPr>
            <a:xfrm>
              <a:off x="492685" y="1812001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DISK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2BF79B-BD2B-7B4D-922F-D91EA976DF34}"/>
                </a:ext>
              </a:extLst>
            </p:cNvPr>
            <p:cNvSpPr txBox="1"/>
            <p:nvPr/>
          </p:nvSpPr>
          <p:spPr>
            <a:xfrm>
              <a:off x="5324129" y="1950743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DISK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9BC172D-1B0B-BD4C-8D69-118D14EDFC66}"/>
                </a:ext>
              </a:extLst>
            </p:cNvPr>
            <p:cNvSpPr txBox="1"/>
            <p:nvPr/>
          </p:nvSpPr>
          <p:spPr>
            <a:xfrm>
              <a:off x="5132663" y="4682901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DISK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BE956EC-FE3B-9F42-88DF-D5A0CD1067D2}"/>
                </a:ext>
              </a:extLst>
            </p:cNvPr>
            <p:cNvSpPr txBox="1"/>
            <p:nvPr/>
          </p:nvSpPr>
          <p:spPr>
            <a:xfrm>
              <a:off x="459462" y="6269079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DISK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1861EBBB-B7CC-0246-9F96-28D42C267651}"/>
              </a:ext>
            </a:extLst>
          </p:cNvPr>
          <p:cNvSpPr txBox="1"/>
          <p:nvPr/>
        </p:nvSpPr>
        <p:spPr>
          <a:xfrm>
            <a:off x="1805234" y="6269079"/>
            <a:ext cx="699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DATA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DBF403-6581-494B-A3F0-0C808209B743}"/>
              </a:ext>
            </a:extLst>
          </p:cNvPr>
          <p:cNvGrpSpPr/>
          <p:nvPr/>
        </p:nvGrpSpPr>
        <p:grpSpPr>
          <a:xfrm>
            <a:off x="2819962" y="1315135"/>
            <a:ext cx="6343796" cy="5399149"/>
            <a:chOff x="2819962" y="1315135"/>
            <a:chExt cx="6343796" cy="539914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67EA4DD-7CC9-2D41-BA56-DCA620DBF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486"/>
            <a:stretch/>
          </p:blipFill>
          <p:spPr>
            <a:xfrm>
              <a:off x="2891623" y="1508175"/>
              <a:ext cx="1521563" cy="210312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5403837-5C7E-E549-A1BD-BB296EE4E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6273"/>
            <a:stretch/>
          </p:blipFill>
          <p:spPr>
            <a:xfrm>
              <a:off x="2819962" y="4494722"/>
              <a:ext cx="1397512" cy="201168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8CC7B8C-063C-E142-B548-1D3A45EA9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730"/>
            <a:stretch/>
          </p:blipFill>
          <p:spPr>
            <a:xfrm>
              <a:off x="7669359" y="1315135"/>
              <a:ext cx="1450769" cy="2286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0D1DA97-B6FA-9043-AA46-DED2913FF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464"/>
            <a:stretch/>
          </p:blipFill>
          <p:spPr>
            <a:xfrm>
              <a:off x="7439146" y="4336844"/>
              <a:ext cx="1724612" cy="237744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8F8938F-EC0B-264B-AC9C-E004A8E13E0E}"/>
                </a:ext>
              </a:extLst>
            </p:cNvPr>
            <p:cNvSpPr txBox="1"/>
            <p:nvPr/>
          </p:nvSpPr>
          <p:spPr>
            <a:xfrm>
              <a:off x="3283072" y="1812001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MFI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E57AC0A-6F28-D845-972D-75E583EBC138}"/>
                </a:ext>
              </a:extLst>
            </p:cNvPr>
            <p:cNvSpPr txBox="1"/>
            <p:nvPr/>
          </p:nvSpPr>
          <p:spPr>
            <a:xfrm>
              <a:off x="8114516" y="1950743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MFI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DADC076-42B9-894B-8601-DE15B24CB43F}"/>
                </a:ext>
              </a:extLst>
            </p:cNvPr>
            <p:cNvSpPr txBox="1"/>
            <p:nvPr/>
          </p:nvSpPr>
          <p:spPr>
            <a:xfrm>
              <a:off x="8355351" y="4682901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MFI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FFB930B-5F0A-B940-A313-8D6C9E03BEF9}"/>
                </a:ext>
              </a:extLst>
            </p:cNvPr>
            <p:cNvSpPr txBox="1"/>
            <p:nvPr/>
          </p:nvSpPr>
          <p:spPr>
            <a:xfrm>
              <a:off x="3249849" y="6269079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MFI</a:t>
              </a:r>
            </a:p>
          </p:txBody>
        </p: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9ADD101-0E0C-2747-B076-9DA5E2E9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sym typeface="Gill Sans" pitchFamily="-112" charset="0"/>
              </a:rPr>
              <a:t>Sakura CLAW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68D5424-38CB-4544-9475-1EDE7BD1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4D03B-5DDF-E044-AAA8-97C171B04C8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ionexpl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36757" r="29021" b="8559"/>
          <a:stretch/>
        </p:blipFill>
        <p:spPr>
          <a:xfrm rot="5400000">
            <a:off x="1318803" y="-1137362"/>
            <a:ext cx="6533777" cy="9160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102552"/>
              </a:clrFrom>
              <a:clrTo>
                <a:srgbClr val="10255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2286" y1="71126" x2="42286" y2="71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034" t="35418" r="14463" b="20821"/>
          <a:stretch/>
        </p:blipFill>
        <p:spPr>
          <a:xfrm>
            <a:off x="5906684" y="5227872"/>
            <a:ext cx="3259087" cy="1676400"/>
          </a:xfrm>
          <a:prstGeom prst="rect">
            <a:avLst/>
          </a:prstGeom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11" r="984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6200" y="4464611"/>
            <a:ext cx="2743200" cy="239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99491" y="27434"/>
            <a:ext cx="7772400" cy="4804697"/>
          </a:xfrm>
        </p:spPr>
        <p:txBody>
          <a:bodyPr/>
          <a:lstStyle/>
          <a:p>
            <a:pPr algn="l"/>
            <a:r>
              <a:rPr lang="en-US" sz="4400" dirty="0"/>
              <a:t>6. KCWI Red Channel</a:t>
            </a:r>
            <a:br>
              <a:rPr lang="en-US" sz="4400" dirty="0"/>
            </a:br>
            <a:r>
              <a:rPr lang="en-US" sz="4400" dirty="0"/>
              <a:t>Keck Cosmic Reionization Mapper (KCRM)</a:t>
            </a:r>
            <a:br>
              <a:rPr lang="en-US" sz="4400" dirty="0"/>
            </a:br>
            <a:br>
              <a:rPr lang="en-US" sz="4400" dirty="0"/>
            </a:br>
            <a:endParaRPr lang="en-US" sz="44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52D76-2170-5445-BD4F-E7D8C48F49E6}"/>
              </a:ext>
            </a:extLst>
          </p:cNvPr>
          <p:cNvSpPr/>
          <p:nvPr/>
        </p:nvSpPr>
        <p:spPr>
          <a:xfrm>
            <a:off x="699490" y="300541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/>
              <a:t>Now Fully 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/>
              <a:t>in Preliminary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/>
              <a:t>Commissioning 2020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760854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472" y="274638"/>
            <a:ext cx="6053328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prstClr val="black"/>
                </a:solidFill>
                <a:ea typeface="ＭＳ Ｐゴシック" pitchFamily="-65" charset="-128"/>
                <a:cs typeface="Gill Sans"/>
              </a:rPr>
              <a:t>Reionization Epoch</a:t>
            </a:r>
            <a:br>
              <a:rPr lang="en-US" sz="4000" dirty="0">
                <a:solidFill>
                  <a:prstClr val="black"/>
                </a:solidFill>
                <a:ea typeface="ＭＳ Ｐゴシック" pitchFamily="-65" charset="-128"/>
                <a:cs typeface="Gill Sans"/>
              </a:rPr>
            </a:br>
            <a:r>
              <a:rPr lang="en-US" sz="3100" dirty="0">
                <a:solidFill>
                  <a:srgbClr val="C00000"/>
                </a:solidFill>
                <a:ea typeface="ＭＳ Ｐゴシック" pitchFamily="-65" charset="-128"/>
                <a:cs typeface="Gill Sans"/>
              </a:rPr>
              <a:t>Observations vs. Models</a:t>
            </a:r>
            <a:endParaRPr lang="en-US" dirty="0">
              <a:cs typeface="Gill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265" y="1417638"/>
            <a:ext cx="5129784" cy="47694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flipH="1">
            <a:off x="-32484" y="6540450"/>
            <a:ext cx="283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Furlanetto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Mesinger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07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017" t="50065" r="3192" b="1932"/>
          <a:stretch/>
        </p:blipFill>
        <p:spPr>
          <a:xfrm>
            <a:off x="199715" y="4611318"/>
            <a:ext cx="1920240" cy="1956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861" t="1751" r="2169" b="49513"/>
          <a:stretch/>
        </p:blipFill>
        <p:spPr>
          <a:xfrm>
            <a:off x="199715" y="584638"/>
            <a:ext cx="1920240" cy="1978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28" t="50307" r="50819" b="1497"/>
          <a:stretch/>
        </p:blipFill>
        <p:spPr>
          <a:xfrm>
            <a:off x="199715" y="2584465"/>
            <a:ext cx="1920240" cy="19872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114432" y="1550094"/>
            <a:ext cx="12962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01568" y="1550094"/>
            <a:ext cx="0" cy="7999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10712" y="2351718"/>
            <a:ext cx="3118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14432" y="3556728"/>
            <a:ext cx="12962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01568" y="2971800"/>
            <a:ext cx="0" cy="5849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83280" y="2971800"/>
            <a:ext cx="2103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513832" y="4313446"/>
            <a:ext cx="1140833" cy="2357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05288" y="5574504"/>
            <a:ext cx="14517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57016" y="3874008"/>
            <a:ext cx="0" cy="17004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57016" y="3874008"/>
            <a:ext cx="12252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076770" y="1481328"/>
            <a:ext cx="1778448" cy="4233672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0514" y="-134321"/>
            <a:ext cx="102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Topology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955" y="575323"/>
            <a:ext cx="127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1-Q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HII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=0.74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05288" y="256063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1-Q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HII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=0.53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98120" y="4559376"/>
            <a:ext cx="128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1-Q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HII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=0.18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6083768" y="6232021"/>
            <a:ext cx="206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Robertson+13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A6BD0C-0230-5543-B7D8-663F5ABC6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43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231746" y="794699"/>
            <a:ext cx="13716000" cy="13716000"/>
            <a:chOff x="1231746" y="794699"/>
            <a:chExt cx="13716000" cy="13716000"/>
          </a:xfrm>
        </p:grpSpPr>
        <p:sp>
          <p:nvSpPr>
            <p:cNvPr id="478" name="7-Point Star 477"/>
            <p:cNvSpPr/>
            <p:nvPr/>
          </p:nvSpPr>
          <p:spPr>
            <a:xfrm>
              <a:off x="7714465" y="6502650"/>
              <a:ext cx="308854" cy="300002"/>
            </a:xfrm>
            <a:prstGeom prst="star7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79" name="Arc 478"/>
            <p:cNvSpPr/>
            <p:nvPr/>
          </p:nvSpPr>
          <p:spPr>
            <a:xfrm rot="18567286">
              <a:off x="1231746" y="794699"/>
              <a:ext cx="13716000" cy="13716000"/>
            </a:xfrm>
            <a:prstGeom prst="arc">
              <a:avLst>
                <a:gd name="adj1" fmla="val 14657557"/>
                <a:gd name="adj2" fmla="val 17936351"/>
              </a:avLst>
            </a:prstGeom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84" name="TextBox 483"/>
            <p:cNvSpPr txBox="1"/>
            <p:nvPr/>
          </p:nvSpPr>
          <p:spPr>
            <a:xfrm>
              <a:off x="7114969" y="5936339"/>
              <a:ext cx="7008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Local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QSO</a:t>
              </a:r>
            </a:p>
          </p:txBody>
        </p:sp>
        <p:sp>
          <p:nvSpPr>
            <p:cNvPr id="489" name="Arc 488"/>
            <p:cNvSpPr/>
            <p:nvPr/>
          </p:nvSpPr>
          <p:spPr>
            <a:xfrm rot="18567286">
              <a:off x="1848750" y="1388404"/>
              <a:ext cx="12801600" cy="12801600"/>
            </a:xfrm>
            <a:prstGeom prst="arc">
              <a:avLst>
                <a:gd name="adj1" fmla="val 14657557"/>
                <a:gd name="adj2" fmla="val 17936351"/>
              </a:avLst>
            </a:prstGeom>
            <a:ln w="1270000">
              <a:solidFill>
                <a:schemeClr val="accent4">
                  <a:lumMod val="20000"/>
                  <a:lumOff val="80000"/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4704792" y="1594632"/>
              <a:ext cx="112883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QSO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Ionization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Front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42638" y="1155893"/>
              <a:ext cx="3101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QSO Ionization Front Emission</a:t>
              </a:r>
            </a:p>
          </p:txBody>
        </p:sp>
        <p:cxnSp>
          <p:nvCxnSpPr>
            <p:cNvPr id="491" name="Straight Arrow Connector 490"/>
            <p:cNvCxnSpPr/>
            <p:nvPr/>
          </p:nvCxnSpPr>
          <p:spPr>
            <a:xfrm flipH="1" flipV="1">
              <a:off x="5558890" y="1240506"/>
              <a:ext cx="554844" cy="45021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035647" y="800144"/>
            <a:ext cx="3040320" cy="4821946"/>
            <a:chOff x="1035647" y="800144"/>
            <a:chExt cx="3040320" cy="4821946"/>
          </a:xfrm>
        </p:grpSpPr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1035647" y="2581770"/>
              <a:ext cx="3040320" cy="30403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1448614" y="800144"/>
              <a:ext cx="18838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Galaxy Ionization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Front Emission</a:t>
              </a:r>
            </a:p>
          </p:txBody>
        </p:sp>
        <p:cxnSp>
          <p:nvCxnSpPr>
            <p:cNvPr id="492" name="Straight Arrow Connector 491"/>
            <p:cNvCxnSpPr/>
            <p:nvPr/>
          </p:nvCxnSpPr>
          <p:spPr>
            <a:xfrm>
              <a:off x="2390041" y="1436845"/>
              <a:ext cx="154803" cy="107141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73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black"/>
                </a:solidFill>
                <a:ea typeface="ＭＳ Ｐゴシック" pitchFamily="-65" charset="-128"/>
                <a:cs typeface="Gill Sans"/>
              </a:rPr>
              <a:t>Reionization Epoch</a:t>
            </a:r>
            <a:br>
              <a:rPr lang="en-US" sz="3600" dirty="0">
                <a:solidFill>
                  <a:prstClr val="black"/>
                </a:solidFill>
                <a:ea typeface="ＭＳ Ｐゴシック" pitchFamily="-65" charset="-128"/>
                <a:cs typeface="Gill Sans"/>
              </a:rPr>
            </a:br>
            <a:r>
              <a:rPr lang="en-US" sz="2800" dirty="0">
                <a:solidFill>
                  <a:srgbClr val="C00000"/>
                </a:solidFill>
                <a:ea typeface="ＭＳ Ｐゴシック" pitchFamily="-65" charset="-128"/>
                <a:cs typeface="Gill Sans"/>
              </a:rPr>
              <a:t>KCRM Observables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4638" y="1787331"/>
            <a:ext cx="103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cMpc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12" name="Straight Arrow Connector 111"/>
          <p:cNvCxnSpPr>
            <a:stCxn id="5" idx="3"/>
          </p:cNvCxnSpPr>
          <p:nvPr/>
        </p:nvCxnSpPr>
        <p:spPr>
          <a:xfrm flipV="1">
            <a:off x="3154728" y="1962084"/>
            <a:ext cx="1336394" cy="9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5" idx="1"/>
          </p:cNvCxnSpPr>
          <p:nvPr/>
        </p:nvCxnSpPr>
        <p:spPr>
          <a:xfrm flipH="1" flipV="1">
            <a:off x="702254" y="1962311"/>
            <a:ext cx="1422384" cy="96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22772" y="2998257"/>
            <a:ext cx="2614634" cy="3744586"/>
            <a:chOff x="122772" y="2998257"/>
            <a:chExt cx="2614634" cy="3744586"/>
          </a:xfrm>
        </p:grpSpPr>
        <p:grpSp>
          <p:nvGrpSpPr>
            <p:cNvPr id="33" name="Group 32"/>
            <p:cNvGrpSpPr/>
            <p:nvPr/>
          </p:nvGrpSpPr>
          <p:grpSpPr>
            <a:xfrm>
              <a:off x="122772" y="2998257"/>
              <a:ext cx="2614634" cy="3744586"/>
              <a:chOff x="122772" y="2998257"/>
              <a:chExt cx="2614634" cy="3744586"/>
            </a:xfrm>
          </p:grpSpPr>
          <p:sp>
            <p:nvSpPr>
              <p:cNvPr id="256" name="Oval 255"/>
              <p:cNvSpPr>
                <a:spLocks noChangeAspect="1"/>
              </p:cNvSpPr>
              <p:nvPr/>
            </p:nvSpPr>
            <p:spPr>
              <a:xfrm>
                <a:off x="278435" y="2998257"/>
                <a:ext cx="2458971" cy="2458971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  <a:alpha val="40000"/>
                </a:schemeClr>
              </a:solidFill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474" name="5-Point Star 473"/>
              <p:cNvSpPr/>
              <p:nvPr/>
            </p:nvSpPr>
            <p:spPr>
              <a:xfrm>
                <a:off x="1378577" y="4024155"/>
                <a:ext cx="299965" cy="299965"/>
              </a:xfrm>
              <a:prstGeom prst="star5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22772" y="6373511"/>
                <a:ext cx="2317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Ly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Symbol" charset="2"/>
                    <a:cs typeface="Symbol" charset="2"/>
                  </a:rPr>
                  <a:t>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Emitter Clustering</a:t>
                </a:r>
              </a:p>
            </p:txBody>
          </p:sp>
          <p:cxnSp>
            <p:nvCxnSpPr>
              <p:cNvPr id="500" name="Straight Arrow Connector 499"/>
              <p:cNvCxnSpPr/>
              <p:nvPr/>
            </p:nvCxnSpPr>
            <p:spPr>
              <a:xfrm flipV="1">
                <a:off x="1358724" y="4387228"/>
                <a:ext cx="116955" cy="2011041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1" name="TextBox 480"/>
            <p:cNvSpPr txBox="1"/>
            <p:nvPr/>
          </p:nvSpPr>
          <p:spPr>
            <a:xfrm>
              <a:off x="910460" y="3675477"/>
              <a:ext cx="1130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SF Galaxy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96506" y="2469795"/>
            <a:ext cx="7113898" cy="3328673"/>
            <a:chOff x="1396506" y="2469795"/>
            <a:chExt cx="7113898" cy="3328673"/>
          </a:xfrm>
        </p:grpSpPr>
        <p:sp>
          <p:nvSpPr>
            <p:cNvPr id="485" name="TextBox 484"/>
            <p:cNvSpPr txBox="1"/>
            <p:nvPr/>
          </p:nvSpPr>
          <p:spPr>
            <a:xfrm>
              <a:off x="5567291" y="2679146"/>
              <a:ext cx="2943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High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gas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Ly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Symbol" charset="2"/>
                  <a:cs typeface="Symbol" charset="2"/>
                </a:rPr>
                <a:t>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Fluorescence</a:t>
              </a:r>
            </a:p>
          </p:txBody>
        </p:sp>
        <p:sp>
          <p:nvSpPr>
            <p:cNvPr id="7" name="Oval 6"/>
            <p:cNvSpPr/>
            <p:nvPr/>
          </p:nvSpPr>
          <p:spPr>
            <a:xfrm rot="1593669">
              <a:off x="1396506" y="2469795"/>
              <a:ext cx="281135" cy="5306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87" name="Oval 486"/>
            <p:cNvSpPr/>
            <p:nvPr/>
          </p:nvSpPr>
          <p:spPr>
            <a:xfrm rot="5972510">
              <a:off x="1746214" y="5392553"/>
              <a:ext cx="281135" cy="5306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88" name="Oval 487"/>
            <p:cNvSpPr/>
            <p:nvPr/>
          </p:nvSpPr>
          <p:spPr>
            <a:xfrm rot="11093542">
              <a:off x="4091134" y="3627478"/>
              <a:ext cx="281135" cy="5306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9" name="Straight Arrow Connector 8"/>
            <p:cNvCxnSpPr>
              <a:stCxn id="485" idx="1"/>
              <a:endCxn id="488" idx="2"/>
            </p:cNvCxnSpPr>
            <p:nvPr/>
          </p:nvCxnSpPr>
          <p:spPr>
            <a:xfrm flipH="1">
              <a:off x="4371757" y="2863812"/>
              <a:ext cx="1195534" cy="104100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1970571" y="3335123"/>
            <a:ext cx="7085299" cy="1238184"/>
            <a:chOff x="1970571" y="3335123"/>
            <a:chExt cx="7085299" cy="1238184"/>
          </a:xfrm>
        </p:grpSpPr>
        <p:sp>
          <p:nvSpPr>
            <p:cNvPr id="482" name="TextBox 481"/>
            <p:cNvSpPr txBox="1"/>
            <p:nvPr/>
          </p:nvSpPr>
          <p:spPr>
            <a:xfrm>
              <a:off x="1970571" y="4203975"/>
              <a:ext cx="1130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SF Galaxy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437035" y="3335123"/>
              <a:ext cx="6618835" cy="923330"/>
              <a:chOff x="2437035" y="3335123"/>
              <a:chExt cx="6618835" cy="923330"/>
            </a:xfrm>
          </p:grpSpPr>
          <p:sp>
            <p:nvSpPr>
              <p:cNvPr id="475" name="5-Point Star 474"/>
              <p:cNvSpPr/>
              <p:nvPr/>
            </p:nvSpPr>
            <p:spPr>
              <a:xfrm>
                <a:off x="2437035" y="3950430"/>
                <a:ext cx="299965" cy="299965"/>
              </a:xfrm>
              <a:prstGeom prst="star5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71" name="TextBox 470"/>
              <p:cNvSpPr txBox="1"/>
              <p:nvPr/>
            </p:nvSpPr>
            <p:spPr>
              <a:xfrm>
                <a:off x="5106584" y="3335123"/>
                <a:ext cx="394928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Ly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Symbol" charset="2"/>
                    <a:cs typeface="Symbol" charset="2"/>
                  </a:rPr>
                  <a:t>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Emitter Luminosity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Ly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Symbol" charset="2"/>
                    <a:cs typeface="Symbol" charset="2"/>
                  </a:rPr>
                  <a:t>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Emitter Line Profile (Bubble radius)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Ly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Symbol" charset="2"/>
                    <a:cs typeface="Symbol" charset="2"/>
                  </a:rPr>
                  <a:t>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Emitter Redshift compared to 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Symbol" charset="2"/>
                    <a:cs typeface="Symbol" charset="2"/>
                  </a:rPr>
                  <a:t>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z</a:t>
                </a:r>
              </a:p>
            </p:txBody>
          </p:sp>
          <p:cxnSp>
            <p:nvCxnSpPr>
              <p:cNvPr id="494" name="Straight Arrow Connector 493"/>
              <p:cNvCxnSpPr>
                <a:stCxn id="471" idx="1"/>
              </p:cNvCxnSpPr>
              <p:nvPr/>
            </p:nvCxnSpPr>
            <p:spPr>
              <a:xfrm flipH="1">
                <a:off x="2719758" y="3796788"/>
                <a:ext cx="2386826" cy="298220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/>
          <p:cNvGrpSpPr/>
          <p:nvPr/>
        </p:nvGrpSpPr>
        <p:grpSpPr>
          <a:xfrm>
            <a:off x="4905647" y="4358376"/>
            <a:ext cx="3495564" cy="1904448"/>
            <a:chOff x="4905647" y="4358376"/>
            <a:chExt cx="3495564" cy="1904448"/>
          </a:xfrm>
        </p:grpSpPr>
        <p:sp>
          <p:nvSpPr>
            <p:cNvPr id="495" name="TextBox 494"/>
            <p:cNvSpPr txBox="1"/>
            <p:nvPr/>
          </p:nvSpPr>
          <p:spPr>
            <a:xfrm>
              <a:off x="5449339" y="5672892"/>
              <a:ext cx="2258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Gunn-Peterson Gaps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5647" y="4358376"/>
              <a:ext cx="3495564" cy="1348977"/>
            </a:xfrm>
            <a:prstGeom prst="rect">
              <a:avLst/>
            </a:prstGeom>
          </p:spPr>
        </p:pic>
        <p:cxnSp>
          <p:nvCxnSpPr>
            <p:cNvPr id="496" name="Straight Arrow Connector 495"/>
            <p:cNvCxnSpPr>
              <a:stCxn id="476" idx="3"/>
            </p:cNvCxnSpPr>
            <p:nvPr/>
          </p:nvCxnSpPr>
          <p:spPr>
            <a:xfrm flipV="1">
              <a:off x="6273212" y="5419416"/>
              <a:ext cx="481404" cy="84340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-349029" y="375259"/>
            <a:ext cx="2172986" cy="3130415"/>
            <a:chOff x="-349029" y="375259"/>
            <a:chExt cx="2172986" cy="3130415"/>
          </a:xfrm>
        </p:grpSpPr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-349029" y="1772720"/>
              <a:ext cx="1732954" cy="173295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73" name="5-Point Star 472"/>
            <p:cNvSpPr/>
            <p:nvPr/>
          </p:nvSpPr>
          <p:spPr>
            <a:xfrm>
              <a:off x="363096" y="2530641"/>
              <a:ext cx="299965" cy="299965"/>
            </a:xfrm>
            <a:prstGeom prst="star5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-52141" y="2242006"/>
              <a:ext cx="1130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SF Galaxy</a:t>
              </a:r>
            </a:p>
          </p:txBody>
        </p:sp>
        <p:sp>
          <p:nvSpPr>
            <p:cNvPr id="497" name="TextBox 496"/>
            <p:cNvSpPr txBox="1"/>
            <p:nvPr/>
          </p:nvSpPr>
          <p:spPr>
            <a:xfrm>
              <a:off x="-59892" y="375259"/>
              <a:ext cx="1883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Galaxy Halo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(Residual HI)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498" name="Straight Arrow Connector 497"/>
            <p:cNvCxnSpPr>
              <a:stCxn id="497" idx="2"/>
            </p:cNvCxnSpPr>
            <p:nvPr/>
          </p:nvCxnSpPr>
          <p:spPr>
            <a:xfrm flipH="1">
              <a:off x="592347" y="1021590"/>
              <a:ext cx="289686" cy="1236789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9" name="TextBox 498"/>
          <p:cNvSpPr txBox="1"/>
          <p:nvPr/>
        </p:nvSpPr>
        <p:spPr>
          <a:xfrm>
            <a:off x="6452601" y="1673370"/>
            <a:ext cx="208326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Lensed Versions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All of These!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739433" y="4507071"/>
            <a:ext cx="4533779" cy="1940419"/>
            <a:chOff x="1739433" y="4507071"/>
            <a:chExt cx="4533779" cy="1940419"/>
          </a:xfrm>
        </p:grpSpPr>
        <p:sp>
          <p:nvSpPr>
            <p:cNvPr id="477" name="7-Point Star 476"/>
            <p:cNvSpPr/>
            <p:nvPr/>
          </p:nvSpPr>
          <p:spPr>
            <a:xfrm>
              <a:off x="2034327" y="4507071"/>
              <a:ext cx="308854" cy="300002"/>
            </a:xfrm>
            <a:prstGeom prst="star7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76" name="TextBox 475"/>
            <p:cNvSpPr txBox="1"/>
            <p:nvPr/>
          </p:nvSpPr>
          <p:spPr>
            <a:xfrm>
              <a:off x="3447374" y="6078158"/>
              <a:ext cx="28258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Background QSO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Ly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Symbol" charset="2"/>
                  <a:cs typeface="Symbol" charset="2"/>
                </a:rPr>
                <a:t>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forest</a:t>
              </a:r>
            </a:p>
          </p:txBody>
        </p:sp>
        <p:cxnSp>
          <p:nvCxnSpPr>
            <p:cNvPr id="493" name="Straight Arrow Connector 492"/>
            <p:cNvCxnSpPr>
              <a:stCxn id="476" idx="1"/>
            </p:cNvCxnSpPr>
            <p:nvPr/>
          </p:nvCxnSpPr>
          <p:spPr>
            <a:xfrm flipH="1" flipV="1">
              <a:off x="2269345" y="4811414"/>
              <a:ext cx="1178029" cy="145141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3" name="TextBox 482"/>
            <p:cNvSpPr txBox="1"/>
            <p:nvPr/>
          </p:nvSpPr>
          <p:spPr>
            <a:xfrm>
              <a:off x="1739433" y="4852118"/>
              <a:ext cx="1351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Background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QSO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9FC99-2CD0-A142-9005-FD2B031C0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Sakura CLAW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4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64936" y="505396"/>
            <a:ext cx="8382000" cy="1322165"/>
          </a:xfrm>
        </p:spPr>
        <p:txBody>
          <a:bodyPr/>
          <a:lstStyle/>
          <a:p>
            <a:r>
              <a:rPr lang="en-US" sz="4000" dirty="0">
                <a:latin typeface="Gill Sans"/>
                <a:ea typeface="ＭＳ Ｐゴシック" charset="0"/>
                <a:cs typeface="Gill Sans"/>
              </a:rPr>
              <a:t>7. XCWI</a:t>
            </a:r>
            <a:br>
              <a:rPr lang="en-US" sz="4000" dirty="0">
                <a:latin typeface="Gill Sans"/>
                <a:ea typeface="ＭＳ Ｐゴシック" charset="0"/>
                <a:cs typeface="Gill Sans"/>
              </a:rPr>
            </a:br>
            <a:r>
              <a:rPr lang="en-US" sz="2000" dirty="0" err="1">
                <a:latin typeface="Gill Sans"/>
                <a:ea typeface="ＭＳ Ｐゴシック" charset="0"/>
                <a:cs typeface="Gill Sans"/>
              </a:rPr>
              <a:t>eXplorer</a:t>
            </a:r>
            <a:r>
              <a:rPr lang="en-US" sz="2000" dirty="0">
                <a:latin typeface="Gill Sans"/>
                <a:ea typeface="ＭＳ Ｐゴシック" charset="0"/>
                <a:cs typeface="Gill Sans"/>
              </a:rPr>
              <a:t> Cosmic Web Imager</a:t>
            </a:r>
            <a:br>
              <a:rPr lang="en-US" sz="2000" i="1" dirty="0">
                <a:latin typeface="Gill Sans"/>
                <a:ea typeface="ＭＳ Ｐゴシック" charset="0"/>
                <a:cs typeface="Gill Sans"/>
              </a:rPr>
            </a:br>
            <a:r>
              <a:rPr lang="en-US" sz="2000" i="1" dirty="0">
                <a:solidFill>
                  <a:srgbClr val="008000"/>
                </a:solidFill>
                <a:latin typeface="Gill Sans"/>
                <a:ea typeface="ＭＳ Ｐゴシック" charset="0"/>
                <a:cs typeface="Gill Sans"/>
              </a:rPr>
              <a:t>Revealing the Cosmic Cycle of Baryons</a:t>
            </a:r>
            <a:br>
              <a:rPr lang="en-US" sz="2000" i="1" dirty="0">
                <a:solidFill>
                  <a:srgbClr val="008000"/>
                </a:solidFill>
                <a:latin typeface="Gill Sans"/>
                <a:ea typeface="ＭＳ Ｐゴシック" charset="0"/>
                <a:cs typeface="Gill Sans"/>
              </a:rPr>
            </a:br>
            <a:r>
              <a:rPr lang="en-US" sz="2000" i="1" dirty="0">
                <a:solidFill>
                  <a:srgbClr val="0070C0"/>
                </a:solidFill>
                <a:latin typeface="Gill Sans"/>
                <a:ea typeface="ＭＳ Ｐゴシック" charset="0"/>
                <a:cs typeface="Gill Sans"/>
              </a:rPr>
              <a:t>Imaging Spectroscopy and Narrow-band Imaging in the Far and Near UV</a:t>
            </a:r>
            <a:br>
              <a:rPr lang="en-US" sz="2000" i="1" dirty="0">
                <a:solidFill>
                  <a:srgbClr val="0070C0"/>
                </a:solidFill>
                <a:latin typeface="Gill Sans"/>
                <a:ea typeface="ＭＳ Ｐゴシック" charset="0"/>
                <a:cs typeface="Gill Sans"/>
              </a:rPr>
            </a:br>
            <a:r>
              <a:rPr lang="en-US" sz="2000" i="1" dirty="0" err="1">
                <a:solidFill>
                  <a:srgbClr val="7030A0"/>
                </a:solidFill>
                <a:latin typeface="Gill Sans"/>
                <a:ea typeface="ＭＳ Ｐゴシック" charset="0"/>
                <a:cs typeface="Gill Sans"/>
              </a:rPr>
              <a:t>Ly</a:t>
            </a:r>
            <a:r>
              <a:rPr lang="en-US" sz="2000" i="1" dirty="0" err="1">
                <a:solidFill>
                  <a:srgbClr val="7030A0"/>
                </a:solidFill>
                <a:latin typeface="Symbol" pitchFamily="2" charset="2"/>
                <a:ea typeface="ＭＳ Ｐゴシック" charset="0"/>
                <a:cs typeface="Gill Sans"/>
              </a:rPr>
              <a:t>a</a:t>
            </a:r>
            <a:r>
              <a:rPr lang="en-US" sz="2000" i="1" dirty="0">
                <a:solidFill>
                  <a:srgbClr val="7030A0"/>
                </a:solidFill>
                <a:latin typeface="Gill Sans"/>
                <a:ea typeface="ＭＳ Ｐゴシック" charset="0"/>
                <a:cs typeface="Gill Sans"/>
              </a:rPr>
              <a:t> 0.01&lt;z&lt;1.3</a:t>
            </a:r>
            <a:br>
              <a:rPr lang="en-US" sz="2000" i="1" dirty="0">
                <a:solidFill>
                  <a:srgbClr val="0070C0"/>
                </a:solidFill>
                <a:latin typeface="Gill Sans"/>
                <a:ea typeface="ＭＳ Ｐゴシック" charset="0"/>
                <a:cs typeface="Gill Sans"/>
              </a:rPr>
            </a:br>
            <a:r>
              <a:rPr lang="en-US" sz="2000" i="1" dirty="0">
                <a:solidFill>
                  <a:srgbClr val="FF0000"/>
                </a:solidFill>
                <a:latin typeface="Gill Sans"/>
                <a:ea typeface="ＭＳ Ｐゴシック" charset="0"/>
                <a:cs typeface="Gill Sans"/>
              </a:rPr>
              <a:t>Caltech, JPL (</a:t>
            </a:r>
            <a:r>
              <a:rPr lang="en-US" sz="2000" i="1" dirty="0" err="1">
                <a:solidFill>
                  <a:srgbClr val="FF0000"/>
                </a:solidFill>
                <a:latin typeface="Gill Sans"/>
                <a:ea typeface="ＭＳ Ｐゴシック" charset="0"/>
                <a:cs typeface="Gill Sans"/>
              </a:rPr>
              <a:t>Nikzad</a:t>
            </a:r>
            <a:r>
              <a:rPr lang="en-US" sz="2000" i="1" dirty="0">
                <a:solidFill>
                  <a:srgbClr val="FF0000"/>
                </a:solidFill>
                <a:latin typeface="Gill Sans"/>
                <a:ea typeface="ＭＳ Ｐゴシック" charset="0"/>
                <a:cs typeface="Gill Sans"/>
              </a:rPr>
              <a:t>), LAM (Milliard), U. Arizona (Hamden), Columbia+ (</a:t>
            </a:r>
            <a:r>
              <a:rPr lang="en-US" sz="2000" i="1" dirty="0" err="1">
                <a:solidFill>
                  <a:srgbClr val="FF0000"/>
                </a:solidFill>
                <a:latin typeface="Gill Sans"/>
                <a:ea typeface="ＭＳ Ｐゴシック" charset="0"/>
                <a:cs typeface="Gill Sans"/>
              </a:rPr>
              <a:t>Schiminovich</a:t>
            </a:r>
            <a:r>
              <a:rPr lang="en-US" sz="2000" i="1" dirty="0">
                <a:solidFill>
                  <a:srgbClr val="FF0000"/>
                </a:solidFill>
                <a:latin typeface="Gill Sans"/>
                <a:ea typeface="ＭＳ Ｐゴシック" charset="0"/>
                <a:cs typeface="Gill Sans"/>
              </a:rPr>
              <a:t>)++</a:t>
            </a:r>
            <a:endParaRPr lang="en-US" sz="2000" i="1" dirty="0">
              <a:solidFill>
                <a:srgbClr val="008000"/>
              </a:solidFill>
              <a:latin typeface="Gill Sans"/>
              <a:ea typeface="ＭＳ Ｐゴシック" charset="0"/>
              <a:cs typeface="Gill Sans"/>
            </a:endParaRPr>
          </a:p>
        </p:txBody>
      </p:sp>
      <p:sp>
        <p:nvSpPr>
          <p:cNvPr id="29699" name="Content Placeholder 6"/>
          <p:cNvSpPr>
            <a:spLocks noGrp="1"/>
          </p:cNvSpPr>
          <p:nvPr>
            <p:ph idx="4294967295"/>
          </p:nvPr>
        </p:nvSpPr>
        <p:spPr>
          <a:xfrm>
            <a:off x="288736" y="2068883"/>
            <a:ext cx="8534400" cy="2145031"/>
          </a:xfrm>
          <a:solidFill>
            <a:srgbClr val="D9D9D9"/>
          </a:solidFill>
        </p:spPr>
        <p:txBody>
          <a:bodyPr/>
          <a:lstStyle/>
          <a:p>
            <a:pPr>
              <a:buFont typeface="Times" charset="0"/>
              <a:buNone/>
            </a:pPr>
            <a:r>
              <a:rPr lang="en-US" sz="1600" b="1" dirty="0">
                <a:latin typeface="Gill Sans"/>
                <a:ea typeface="ＭＳ Ｐゴシック" charset="0"/>
                <a:cs typeface="Gill Sans"/>
              </a:rPr>
              <a:t>Instrument</a:t>
            </a:r>
          </a:p>
          <a:p>
            <a:pPr>
              <a:buFont typeface="Times" charset="0"/>
              <a:buNone/>
            </a:pPr>
            <a:r>
              <a:rPr lang="en-US" sz="1600" dirty="0">
                <a:latin typeface="Gill Sans"/>
                <a:ea typeface="ＭＳ Ｐゴシック" charset="0"/>
                <a:cs typeface="Gill Sans"/>
              </a:rPr>
              <a:t>1 meter telescope, Integral Field Spectrograph (1200-2600Å), Photon-counting UV CCD</a:t>
            </a:r>
          </a:p>
          <a:p>
            <a:pPr>
              <a:buFont typeface="Times" charset="0"/>
              <a:buNone/>
            </a:pPr>
            <a:r>
              <a:rPr lang="en-US" sz="1600" b="1" dirty="0">
                <a:latin typeface="Gill Sans"/>
                <a:ea typeface="ＭＳ Ｐゴシック" charset="0"/>
                <a:cs typeface="Gill Sans"/>
              </a:rPr>
              <a:t>Science Goals</a:t>
            </a:r>
          </a:p>
          <a:p>
            <a:pPr>
              <a:buFontTx/>
              <a:buAutoNum type="circleNumDbPlain"/>
            </a:pPr>
            <a:r>
              <a:rPr lang="en-US" sz="1600" dirty="0">
                <a:latin typeface="Gill Sans"/>
                <a:ea typeface="ＭＳ Ｐゴシック" charset="0"/>
                <a:cs typeface="Gill Sans"/>
              </a:rPr>
              <a:t>Decode the star formation laws at low and high redshift</a:t>
            </a:r>
          </a:p>
          <a:p>
            <a:pPr>
              <a:buFontTx/>
              <a:buAutoNum type="circleNumDbPlain"/>
            </a:pPr>
            <a:r>
              <a:rPr lang="en-US" sz="1600" b="1" dirty="0">
                <a:solidFill>
                  <a:srgbClr val="FF0000"/>
                </a:solidFill>
                <a:latin typeface="Gill Sans"/>
                <a:ea typeface="ＭＳ Ｐゴシック" charset="0"/>
                <a:cs typeface="Gill Sans"/>
              </a:rPr>
              <a:t>Decode Lyman </a:t>
            </a:r>
            <a:r>
              <a:rPr lang="en-US" sz="1600" b="1" dirty="0">
                <a:solidFill>
                  <a:srgbClr val="FF0000"/>
                </a:solidFill>
                <a:latin typeface="Symbol" pitchFamily="2" charset="2"/>
                <a:ea typeface="ＭＳ Ｐゴシック" charset="0"/>
                <a:cs typeface="Gill Sans"/>
              </a:rPr>
              <a:t>a</a:t>
            </a:r>
            <a:r>
              <a:rPr lang="en-US" sz="1600" b="1" dirty="0">
                <a:solidFill>
                  <a:srgbClr val="FF0000"/>
                </a:solidFill>
                <a:latin typeface="Gill Sans"/>
                <a:ea typeface="ＭＳ Ｐゴシック" charset="0"/>
                <a:cs typeface="Gill Sans"/>
              </a:rPr>
              <a:t> emission at low and high redshift</a:t>
            </a:r>
          </a:p>
          <a:p>
            <a:pPr>
              <a:buFontTx/>
              <a:buAutoNum type="circleNumDbPlain"/>
            </a:pPr>
            <a:r>
              <a:rPr lang="en-US" sz="1600" b="1" dirty="0">
                <a:solidFill>
                  <a:srgbClr val="FF0000"/>
                </a:solidFill>
                <a:latin typeface="Gill Sans"/>
                <a:ea typeface="ＭＳ Ｐゴシック" charset="0"/>
                <a:cs typeface="Gill Sans"/>
              </a:rPr>
              <a:t>Discover &amp; map </a:t>
            </a:r>
            <a:r>
              <a:rPr lang="en-US" sz="1600" b="1" dirty="0" err="1">
                <a:solidFill>
                  <a:srgbClr val="FF0000"/>
                </a:solidFill>
                <a:latin typeface="Gill Sans"/>
                <a:ea typeface="ＭＳ Ｐゴシック" charset="0"/>
                <a:cs typeface="Gill Sans"/>
              </a:rPr>
              <a:t>Circum</a:t>
            </a:r>
            <a:r>
              <a:rPr lang="en-US" sz="1600" b="1" dirty="0">
                <a:solidFill>
                  <a:srgbClr val="FF0000"/>
                </a:solidFill>
                <a:latin typeface="Gill Sans"/>
                <a:ea typeface="ＭＳ Ｐゴシック" charset="0"/>
                <a:cs typeface="Gill Sans"/>
              </a:rPr>
              <a:t>-galactic medium to explore IGM-galaxy co-evolution</a:t>
            </a:r>
          </a:p>
          <a:p>
            <a:pPr>
              <a:buFontTx/>
              <a:buAutoNum type="circleNumDbPlain"/>
            </a:pPr>
            <a:r>
              <a:rPr lang="en-US" sz="1600" dirty="0">
                <a:latin typeface="Gill Sans"/>
                <a:ea typeface="ＭＳ Ｐゴシック" charset="0"/>
                <a:cs typeface="Gill Sans"/>
              </a:rPr>
              <a:t>Explore the extended, low surface brightness UV Universe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936" y="4156198"/>
            <a:ext cx="3917228" cy="26661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8736" y="4214991"/>
            <a:ext cx="3820927" cy="2607351"/>
            <a:chOff x="533400" y="2512900"/>
            <a:chExt cx="6032500" cy="411650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105150"/>
              <a:ext cx="4330700" cy="352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857"/>
            <a:stretch>
              <a:fillRect/>
            </a:stretch>
          </p:blipFill>
          <p:spPr bwMode="auto">
            <a:xfrm>
              <a:off x="4267200" y="2512900"/>
              <a:ext cx="2298700" cy="228600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 rot="10800000" flipV="1">
              <a:off x="2057400" y="4800600"/>
              <a:ext cx="4495800" cy="533399"/>
            </a:xfrm>
            <a:prstGeom prst="line">
              <a:avLst/>
            </a:prstGeom>
            <a:noFill/>
            <a:ln w="9525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4200">
                <a:solidFill>
                  <a:srgbClr val="000000"/>
                </a:solidFill>
                <a:latin typeface="Gill Sans"/>
                <a:ea typeface="ヒラギノ角ゴ ProN W3" charset="-128"/>
                <a:cs typeface="Gill Sans"/>
                <a:sym typeface="Gill Sans" charset="0"/>
              </a:endParaRPr>
            </a:p>
          </p:txBody>
        </p:sp>
        <p:sp>
          <p:nvSpPr>
            <p:cNvPr id="10" name="Rectangle 6"/>
            <p:cNvSpPr>
              <a:spLocks/>
            </p:cNvSpPr>
            <p:nvPr/>
          </p:nvSpPr>
          <p:spPr bwMode="auto">
            <a:xfrm>
              <a:off x="1676400" y="4953001"/>
              <a:ext cx="381000" cy="3810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4200">
                <a:solidFill>
                  <a:srgbClr val="000000"/>
                </a:solidFill>
                <a:latin typeface="Gill Sans"/>
                <a:ea typeface="ヒラギノ角ゴ ProN W3" pitchFamily="-112" charset="-128"/>
                <a:cs typeface="Gill Sans"/>
                <a:sym typeface="Gill Sans" pitchFamily="-112" charset="0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rot="10800000" flipV="1">
              <a:off x="1676400" y="2514600"/>
              <a:ext cx="2590800" cy="2438400"/>
            </a:xfrm>
            <a:prstGeom prst="line">
              <a:avLst/>
            </a:prstGeom>
            <a:noFill/>
            <a:ln w="9525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4200">
                <a:solidFill>
                  <a:srgbClr val="000000"/>
                </a:solidFill>
                <a:latin typeface="Gill Sans"/>
                <a:ea typeface="ヒラギノ角ゴ ProN W3" charset="-128"/>
                <a:cs typeface="Gill Sans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986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9FA74-94CF-494C-ABC6-A4202D7FD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>
                <a:solidFill>
                  <a:srgbClr val="FFFF00"/>
                </a:solidFill>
                <a:latin typeface="Gill Sans"/>
                <a:cs typeface="Gill Sans"/>
              </a:rPr>
              <a:t>Summary</a:t>
            </a:r>
            <a:br>
              <a:rPr lang="en-US" sz="3600" b="0" dirty="0">
                <a:solidFill>
                  <a:srgbClr val="FFFF00"/>
                </a:solidFill>
                <a:latin typeface="Gill Sans"/>
                <a:cs typeface="Gill Sans"/>
              </a:rPr>
            </a:br>
            <a:endParaRPr lang="en-US" sz="16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200015-A98D-024B-8695-87392D925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057382"/>
            <a:ext cx="7848600" cy="5410200"/>
          </a:xfrm>
        </p:spPr>
        <p:txBody>
          <a:bodyPr/>
          <a:lstStyle/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We are beginning to image the CGM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FIREBALL-2 will map </a:t>
            </a:r>
            <a:r>
              <a:rPr lang="en-US" sz="2000" dirty="0" err="1">
                <a:solidFill>
                  <a:srgbClr val="FFFF00"/>
                </a:solidFill>
              </a:rPr>
              <a:t>Ly</a:t>
            </a:r>
            <a:r>
              <a:rPr lang="en-US" sz="2000" dirty="0" err="1">
                <a:solidFill>
                  <a:srgbClr val="FFFF00"/>
                </a:solidFill>
                <a:latin typeface="Symbol" pitchFamily="2" charset="2"/>
              </a:rPr>
              <a:t>a</a:t>
            </a:r>
            <a:r>
              <a:rPr lang="en-US" sz="2000" dirty="0">
                <a:solidFill>
                  <a:srgbClr val="FFFF00"/>
                </a:solidFill>
              </a:rPr>
              <a:t> and CGM at z~0.7 and test new technology for space missions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PCWI results confirmed and deepened by KCWI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KCWI is working as expected and delivering superb data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Multi-Filament Inflow Models provide an excellent fit to KCWI observations of 4 Proto-Galactic </a:t>
            </a:r>
            <a:r>
              <a:rPr lang="en-US" sz="2000" dirty="0" err="1">
                <a:solidFill>
                  <a:srgbClr val="FFFF00"/>
                </a:solidFill>
              </a:rPr>
              <a:t>Inspirals</a:t>
            </a:r>
            <a:endParaRPr lang="en-US" sz="2000" dirty="0">
              <a:solidFill>
                <a:srgbClr val="FFFF00"/>
              </a:solidFill>
            </a:endParaRP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KCRM (KCWI red channel to z[</a:t>
            </a:r>
            <a:r>
              <a:rPr lang="en-US" sz="2000" dirty="0" err="1">
                <a:solidFill>
                  <a:srgbClr val="FFFF00"/>
                </a:solidFill>
              </a:rPr>
              <a:t>Ly</a:t>
            </a:r>
            <a:r>
              <a:rPr lang="en-US" sz="2000" dirty="0" err="1">
                <a:solidFill>
                  <a:srgbClr val="FFFF00"/>
                </a:solidFill>
                <a:latin typeface="Symbol" pitchFamily="2" charset="2"/>
              </a:rPr>
              <a:t>a</a:t>
            </a:r>
            <a:r>
              <a:rPr lang="en-US" sz="2000" dirty="0">
                <a:solidFill>
                  <a:srgbClr val="FFFF00"/>
                </a:solidFill>
              </a:rPr>
              <a:t>]~8) is fully funded and under development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XCWI will perform low surface </a:t>
            </a:r>
            <a:r>
              <a:rPr lang="en-US" sz="2000" dirty="0" err="1">
                <a:solidFill>
                  <a:srgbClr val="FFFF00"/>
                </a:solidFill>
              </a:rPr>
              <a:t>brightneds</a:t>
            </a:r>
            <a:r>
              <a:rPr lang="en-US" sz="2000" dirty="0">
                <a:solidFill>
                  <a:srgbClr val="FFFF00"/>
                </a:solidFill>
              </a:rPr>
              <a:t> imaging spectroscopy over 1200Å&lt;l&lt;2800Å and map low redshift CGM and IGM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Thanks: FIREBALL=2 team (Milliard, </a:t>
            </a:r>
            <a:r>
              <a:rPr lang="en-US" sz="2000" dirty="0" err="1">
                <a:solidFill>
                  <a:srgbClr val="FFFF00"/>
                </a:solidFill>
              </a:rPr>
              <a:t>Schiminovich</a:t>
            </a:r>
            <a:r>
              <a:rPr lang="en-US" sz="2000" dirty="0">
                <a:solidFill>
                  <a:srgbClr val="FFFF00"/>
                </a:solidFill>
              </a:rPr>
              <a:t>, Hamden,+), CWI team, KCWI team (Morrissey, </a:t>
            </a:r>
            <a:r>
              <a:rPr lang="en-US" sz="2000" dirty="0" err="1">
                <a:solidFill>
                  <a:srgbClr val="FFFF00"/>
                </a:solidFill>
              </a:rPr>
              <a:t>Matuszewski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Rizzi</a:t>
            </a:r>
            <a:r>
              <a:rPr lang="en-US" sz="2000" dirty="0">
                <a:solidFill>
                  <a:srgbClr val="FFFF00"/>
                </a:solidFill>
              </a:rPr>
              <a:t>,+), KCRM and XCWI teams. Thanks to CLAW </a:t>
            </a:r>
            <a:r>
              <a:rPr lang="en-US" sz="2000" dirty="0" err="1">
                <a:solidFill>
                  <a:srgbClr val="FFFF00"/>
                </a:solidFill>
              </a:rPr>
              <a:t>orginizers</a:t>
            </a:r>
            <a:endParaRPr lang="en-US" sz="2000" dirty="0">
              <a:solidFill>
                <a:srgbClr val="FFFF00"/>
              </a:solidFill>
            </a:endParaRP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endParaRPr lang="en-US" sz="2000" dirty="0">
              <a:solidFill>
                <a:srgbClr val="FFFF00"/>
              </a:solidFill>
            </a:endParaRP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27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9FA74-94CF-494C-ABC6-A4202D7FD3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2569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BE63D-81F3-A340-9EDF-48EC2FD91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228F0-F5E2-5149-BDD8-610BB10A60B1}"/>
              </a:ext>
            </a:extLst>
          </p:cNvPr>
          <p:cNvSpPr txBox="1"/>
          <p:nvPr/>
        </p:nvSpPr>
        <p:spPr>
          <a:xfrm>
            <a:off x="1696482" y="2938924"/>
            <a:ext cx="58272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00E402"/>
                </a:solidFill>
                <a:latin typeface="Calibri"/>
              </a:rPr>
              <a:t>本日は、ご</a:t>
            </a:r>
            <a:r>
              <a:rPr lang="ja-JP" altLang="en-US" sz="4000">
                <a:solidFill>
                  <a:srgbClr val="00E402"/>
                </a:solidFill>
                <a:latin typeface="Calibri"/>
              </a:rPr>
              <a:t>清聴</a:t>
            </a:r>
            <a:endParaRPr lang="en-US" altLang="ja-JP" sz="4000" dirty="0">
              <a:solidFill>
                <a:srgbClr val="00E402"/>
              </a:solidFill>
              <a:latin typeface="Calibri"/>
            </a:endParaRPr>
          </a:p>
          <a:p>
            <a:pPr algn="ctr"/>
            <a:r>
              <a:rPr lang="ja-JP" altLang="en-US" sz="4000">
                <a:solidFill>
                  <a:srgbClr val="00E402"/>
                </a:solidFill>
                <a:latin typeface="Calibri"/>
              </a:rPr>
              <a:t>あ</a:t>
            </a:r>
            <a:r>
              <a:rPr lang="ja-JP" altLang="en-US" sz="4000" dirty="0">
                <a:solidFill>
                  <a:srgbClr val="00E402"/>
                </a:solidFill>
                <a:latin typeface="Calibri"/>
              </a:rPr>
              <a:t>りがとうございました</a:t>
            </a:r>
            <a:endParaRPr lang="en-US" sz="4000" dirty="0">
              <a:solidFill>
                <a:srgbClr val="00E4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99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1. IGM Project: </a:t>
            </a:r>
            <a:r>
              <a:rPr lang="en-US" dirty="0">
                <a:solidFill>
                  <a:srgbClr val="FF0000"/>
                </a:solidFill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III. Methods</a:t>
            </a:r>
            <a:br>
              <a:rPr lang="en-US" dirty="0">
                <a:solidFill>
                  <a:srgbClr val="FF0000"/>
                </a:solidFill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</a:br>
            <a:r>
              <a:rPr lang="en-US" sz="2400" dirty="0">
                <a:solidFill>
                  <a:srgbClr val="008000"/>
                </a:solidFill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Imaging &amp; Mapping the Hidden Cosmic Web of Baryons</a:t>
            </a:r>
            <a:endParaRPr lang="en-US" sz="2400" dirty="0">
              <a:solidFill>
                <a:srgbClr val="008000"/>
              </a:solidFill>
              <a:latin typeface="Gill Sans" pitchFamily="-112" charset="0"/>
              <a:sym typeface="Gill Sans" pitchFamily="-112" charset="0"/>
            </a:endParaRPr>
          </a:p>
        </p:txBody>
      </p:sp>
      <p:sp>
        <p:nvSpPr>
          <p:cNvPr id="377862" name="Rectangle 5"/>
          <p:cNvSpPr>
            <a:spLocks/>
          </p:cNvSpPr>
          <p:nvPr/>
        </p:nvSpPr>
        <p:spPr bwMode="auto">
          <a:xfrm>
            <a:off x="207794" y="1312333"/>
            <a:ext cx="302647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A. Imaging/Multiplexed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UV Emission Line Spectroscopy</a:t>
            </a:r>
          </a:p>
        </p:txBody>
      </p:sp>
      <p:sp>
        <p:nvSpPr>
          <p:cNvPr id="377863" name="Rectangle 6"/>
          <p:cNvSpPr>
            <a:spLocks/>
          </p:cNvSpPr>
          <p:nvPr/>
        </p:nvSpPr>
        <p:spPr bwMode="auto">
          <a:xfrm>
            <a:off x="3819970" y="1286933"/>
            <a:ext cx="153317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B. Precision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Sky Subtraction</a:t>
            </a:r>
          </a:p>
        </p:txBody>
      </p:sp>
      <p:sp>
        <p:nvSpPr>
          <p:cNvPr id="377864" name="Rectangle 7"/>
          <p:cNvSpPr>
            <a:spLocks/>
          </p:cNvSpPr>
          <p:nvPr/>
        </p:nvSpPr>
        <p:spPr bwMode="auto">
          <a:xfrm>
            <a:off x="6044427" y="1329266"/>
            <a:ext cx="288540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C. High Efficiency,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Low Noise,  Photon-Counting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Detectors</a:t>
            </a:r>
          </a:p>
        </p:txBody>
      </p:sp>
      <p:pic>
        <p:nvPicPr>
          <p:cNvPr id="6" name="Picture 5" descr="WebSlices08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067" y="2006205"/>
            <a:ext cx="2465686" cy="2457137"/>
          </a:xfrm>
          <a:prstGeom prst="rect">
            <a:avLst/>
          </a:prstGeom>
        </p:spPr>
      </p:pic>
      <p:pic>
        <p:nvPicPr>
          <p:cNvPr id="7" name="Picture 6" descr="fig3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798" y="4190498"/>
            <a:ext cx="2252135" cy="2457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347" y="2237207"/>
            <a:ext cx="3054281" cy="2129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867" y="4582772"/>
            <a:ext cx="1295400" cy="2071921"/>
          </a:xfrm>
          <a:prstGeom prst="rect">
            <a:avLst/>
          </a:prstGeom>
          <a:ln w="25400"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096" y="2006205"/>
            <a:ext cx="2874251" cy="1993121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3944" y="4463342"/>
            <a:ext cx="2450465" cy="1983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35EAD-6FEA-304E-BD9F-3C51C6C04A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FC2A0C-F757-364E-B857-9474B9DF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Sakura CLAW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281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33400" y="2895601"/>
            <a:ext cx="8382000" cy="2514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34" charset="0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-112" charset="0"/>
              </a:defRPr>
            </a:lvl9pPr>
          </a:lstStyle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N W3"/>
              <a:sym typeface="Gill Sans" pitchFamily="34" charset="0"/>
            </a:endParaRPr>
          </a:p>
        </p:txBody>
      </p:sp>
      <p:sp>
        <p:nvSpPr>
          <p:cNvPr id="82125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</a:rPr>
              <a:t>2. FIREBALL-2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838200"/>
            <a:ext cx="8343900" cy="6210298"/>
          </a:xfrm>
        </p:spPr>
        <p:txBody>
          <a:bodyPr/>
          <a:lstStyle/>
          <a:p>
            <a:pPr algn="l"/>
            <a:r>
              <a:rPr lang="en-US" sz="2000" dirty="0">
                <a:solidFill>
                  <a:srgbClr val="FFFF00"/>
                </a:solidFill>
              </a:rPr>
              <a:t>Science: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1</a:t>
            </a:r>
            <a:r>
              <a:rPr lang="en-US" sz="2000" baseline="30000" dirty="0">
                <a:solidFill>
                  <a:srgbClr val="FFFF00"/>
                </a:solidFill>
              </a:rPr>
              <a:t>st</a:t>
            </a:r>
            <a:r>
              <a:rPr lang="en-US" sz="2000" dirty="0">
                <a:solidFill>
                  <a:srgbClr val="FFFF00"/>
                </a:solidFill>
              </a:rPr>
              <a:t> wide-field, multi-object UV imaging spectroscopy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1</a:t>
            </a:r>
            <a:r>
              <a:rPr lang="en-US" sz="2000" baseline="30000" dirty="0">
                <a:solidFill>
                  <a:srgbClr val="FFFF00"/>
                </a:solidFill>
              </a:rPr>
              <a:t>st</a:t>
            </a:r>
            <a:r>
              <a:rPr lang="en-US" sz="2000" dirty="0">
                <a:solidFill>
                  <a:srgbClr val="FFFF00"/>
                </a:solidFill>
              </a:rPr>
              <a:t> emission constraints on z=0.7 LAE, CGM. CQM</a:t>
            </a:r>
          </a:p>
          <a:p>
            <a:pPr algn="l"/>
            <a:endParaRPr lang="en-US" sz="2000" dirty="0">
              <a:solidFill>
                <a:srgbClr val="FFFF00"/>
              </a:solidFill>
            </a:endParaRPr>
          </a:p>
          <a:p>
            <a:pPr algn="l"/>
            <a:r>
              <a:rPr lang="en-US" sz="2000" dirty="0">
                <a:solidFill>
                  <a:srgbClr val="FFFF00"/>
                </a:solidFill>
              </a:rPr>
              <a:t>Technology: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1</a:t>
            </a:r>
            <a:r>
              <a:rPr lang="en-US" sz="2000" baseline="30000" dirty="0">
                <a:solidFill>
                  <a:srgbClr val="FFFF00"/>
                </a:solidFill>
              </a:rPr>
              <a:t>st</a:t>
            </a:r>
            <a:r>
              <a:rPr lang="en-US" sz="2000" dirty="0">
                <a:solidFill>
                  <a:srgbClr val="FFFF00"/>
                </a:solidFill>
              </a:rPr>
              <a:t> High Efficiency UV Photon-counting detector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Low red-leak demonstration of EMCCD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High-efficiency/low-scatter anamorphic UV grating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Wide-field imaging UV spectrometer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Precision 4-axis pointing system for balloon gondola</a:t>
            </a:r>
          </a:p>
          <a:p>
            <a:pPr algn="l"/>
            <a:endParaRPr lang="en-US" sz="2000" dirty="0">
              <a:solidFill>
                <a:srgbClr val="FFFF00"/>
              </a:solidFill>
            </a:endParaRPr>
          </a:p>
          <a:p>
            <a:pPr algn="l"/>
            <a:r>
              <a:rPr lang="en-US" sz="2000" dirty="0">
                <a:solidFill>
                  <a:srgbClr val="FFFF00"/>
                </a:solidFill>
              </a:rPr>
              <a:t>Training: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FB-1/FB-2: 9 GRAs, of which 5 are women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FB-2: 3 Post-doctoral scholars, all women</a:t>
            </a:r>
          </a:p>
          <a:p>
            <a:pPr marL="342900" indent="-342900" algn="l">
              <a:buFont typeface="Arial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algn="l"/>
            <a:r>
              <a:rPr lang="en-US" sz="2000" i="1" dirty="0">
                <a:solidFill>
                  <a:srgbClr val="FFFF00"/>
                </a:solidFill>
              </a:rPr>
              <a:t>Science/Technology Pathfinder for for MIDEX, UV probes, LUVOIR</a:t>
            </a:r>
          </a:p>
          <a:p>
            <a:pPr algn="l"/>
            <a:endParaRPr lang="en-US" sz="2000" dirty="0">
              <a:solidFill>
                <a:srgbClr val="FFFF00"/>
              </a:solidFill>
            </a:endParaRPr>
          </a:p>
          <a:p>
            <a:pPr algn="l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553200" y="637053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6A8BF9-08D0-374D-BCEE-A74ECF4DC79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-65" charset="0"/>
                <a:cs typeface="Arial" pitchFamily="-65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-65" charset="0"/>
              <a:cs typeface="Arial" pitchFamily="-65" charset="0"/>
            </a:endParaRPr>
          </a:p>
        </p:txBody>
      </p:sp>
      <p:pic>
        <p:nvPicPr>
          <p:cNvPr id="11" name="Picture 40"/>
          <p:cNvPicPr>
            <a:picLocks noChangeAspect="1" noChangeArrowheads="1"/>
          </p:cNvPicPr>
          <p:nvPr/>
        </p:nvPicPr>
        <p:blipFill>
          <a:blip r:embed="rId3"/>
          <a:srcRect l="19823" r="19823" b="46329"/>
          <a:stretch>
            <a:fillRect/>
          </a:stretch>
        </p:blipFill>
        <p:spPr bwMode="auto">
          <a:xfrm>
            <a:off x="228600" y="5881582"/>
            <a:ext cx="835025" cy="847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1" y="6033982"/>
            <a:ext cx="563563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39"/>
          <p:cNvPicPr>
            <a:picLocks noChangeAspect="1" noChangeArrowheads="1"/>
          </p:cNvPicPr>
          <p:nvPr/>
        </p:nvPicPr>
        <p:blipFill>
          <a:blip r:embed="rId5">
            <a:lum contrast="40000"/>
          </a:blip>
          <a:srcRect/>
          <a:stretch>
            <a:fillRect/>
          </a:stretch>
        </p:blipFill>
        <p:spPr bwMode="auto">
          <a:xfrm>
            <a:off x="4354512" y="6110180"/>
            <a:ext cx="143668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4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5576" y="5881580"/>
            <a:ext cx="809625" cy="800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5805380"/>
            <a:ext cx="800100" cy="8001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5881580"/>
            <a:ext cx="1295400" cy="777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181074-C149-2040-9E02-F0F7622872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5748" y="381000"/>
            <a:ext cx="2208252" cy="39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1239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82000" cy="1447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FIREBALL-2</a:t>
            </a:r>
            <a:br>
              <a:rPr lang="en-US" dirty="0"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</a:br>
            <a:r>
              <a:rPr lang="en-US" sz="2400" dirty="0"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Faint Intergalactic Redshifted Emission Balloon</a:t>
            </a:r>
            <a:br>
              <a:rPr lang="en-US" sz="2400" dirty="0">
                <a:latin typeface="Gill Sans" pitchFamily="-112" charset="0"/>
                <a:sym typeface="Gill Sans" pitchFamily="-112" charset="0"/>
              </a:rPr>
            </a:br>
            <a:r>
              <a:rPr lang="en-US" sz="2400" dirty="0">
                <a:solidFill>
                  <a:srgbClr val="008000"/>
                </a:solidFill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Probing Galaxy and CGM Lyα Emission with Multi-Object Spectroscopy</a:t>
            </a:r>
            <a:endParaRPr lang="en-US" sz="2400" dirty="0">
              <a:solidFill>
                <a:srgbClr val="008000"/>
              </a:solidFill>
              <a:latin typeface="Gill Sans" pitchFamily="-112" charset="0"/>
              <a:sym typeface="Gill Sans" pitchFamily="-112" charset="0"/>
            </a:endParaRPr>
          </a:p>
        </p:txBody>
      </p:sp>
      <p:sp>
        <p:nvSpPr>
          <p:cNvPr id="3809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1447800"/>
          </a:xfrm>
          <a:solidFill>
            <a:srgbClr val="D9D9D9"/>
          </a:solidFill>
        </p:spPr>
        <p:txBody>
          <a:bodyPr/>
          <a:lstStyle/>
          <a:p>
            <a:pPr marL="304800" indent="-304800" eaLnBrk="1" hangingPunct="1">
              <a:spcBef>
                <a:spcPct val="0"/>
              </a:spcBef>
              <a:buFont typeface="Arial" pitchFamily="-112" charset="0"/>
              <a:buNone/>
            </a:pPr>
            <a:r>
              <a:rPr lang="en-US" sz="1800" b="1"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Goals</a:t>
            </a:r>
            <a:endParaRPr lang="en-US">
              <a:latin typeface="Gill Sans" pitchFamily="-112" charset="0"/>
              <a:sym typeface="Gill Sans" pitchFamily="-112" charset="0"/>
            </a:endParaRPr>
          </a:p>
          <a:p>
            <a:pPr marL="304800" indent="-304800" eaLnBrk="1" hangingPunct="1">
              <a:spcBef>
                <a:spcPts val="400"/>
              </a:spcBef>
              <a:buSzPct val="99000"/>
              <a:buFont typeface="Arial" pitchFamily="-112" charset="0"/>
              <a:buAutoNum type="arabicParenBoth"/>
            </a:pPr>
            <a:r>
              <a:rPr lang="en-US" sz="1800"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Discover &amp; map Circum-galactic medium to explore IGM-galaxy co-evolution</a:t>
            </a:r>
            <a:endParaRPr lang="en-US">
              <a:latin typeface="Gill Sans" pitchFamily="-112" charset="0"/>
              <a:sym typeface="Gill Sans" pitchFamily="-112" charset="0"/>
            </a:endParaRPr>
          </a:p>
          <a:p>
            <a:pPr marL="304800" indent="-304800" eaLnBrk="1" hangingPunct="1">
              <a:spcBef>
                <a:spcPts val="400"/>
              </a:spcBef>
              <a:buSzPct val="99000"/>
              <a:buFont typeface="Arial" pitchFamily="-112" charset="0"/>
              <a:buAutoNum type="arabicParenBoth"/>
            </a:pPr>
            <a:r>
              <a:rPr lang="en-US" sz="1800"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Pathfind UV integral field spectroscopy</a:t>
            </a:r>
            <a:endParaRPr lang="en-US">
              <a:latin typeface="Gill Sans" pitchFamily="-112" charset="0"/>
              <a:sym typeface="Gill Sans" pitchFamily="-112" charset="0"/>
            </a:endParaRPr>
          </a:p>
          <a:p>
            <a:pPr marL="304800" indent="-304800" eaLnBrk="1" hangingPunct="1">
              <a:spcBef>
                <a:spcPts val="400"/>
              </a:spcBef>
              <a:buSzPct val="99000"/>
              <a:buFont typeface="Arial" pitchFamily="-112" charset="0"/>
              <a:buAutoNum type="arabicParenBoth"/>
            </a:pPr>
            <a:r>
              <a:rPr lang="en-US" sz="1800">
                <a:latin typeface="Gill Sans" pitchFamily="-112" charset="0"/>
                <a:ea typeface="Gill Sans" pitchFamily="-112" charset="0"/>
                <a:cs typeface="Gill Sans" pitchFamily="-112" charset="0"/>
                <a:sym typeface="Gill Sans" pitchFamily="-112" charset="0"/>
              </a:rPr>
              <a:t>Pathfind next generation high performance UV detectors</a:t>
            </a:r>
            <a:endParaRPr lang="en-US" sz="1800">
              <a:latin typeface="Gill Sans" pitchFamily="-112" charset="0"/>
              <a:sym typeface="Gill Sans" pitchFamily="-11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832" y="3261043"/>
            <a:ext cx="2212493" cy="9498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44" y="4021160"/>
            <a:ext cx="1783492" cy="3795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44" y="4454140"/>
            <a:ext cx="1379368" cy="415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44" y="4942727"/>
            <a:ext cx="1557743" cy="4968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844" y="5468967"/>
            <a:ext cx="1296532" cy="413855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16" name="TextBox 15"/>
          <p:cNvSpPr txBox="1"/>
          <p:nvPr/>
        </p:nvSpPr>
        <p:spPr>
          <a:xfrm>
            <a:off x="3991819" y="3696985"/>
            <a:ext cx="1476967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JPL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Shouleh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 </a:t>
            </a:r>
            <a:r>
              <a:rPr kumimoji="0" lang="en-US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Nikzad</a:t>
            </a:r>
            <a:endParaRPr kumimoji="0" lang="en-US" sz="13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April Jewell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Tim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Goodsall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 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Todd Jones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John Hennessey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Alex Carver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Michael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Hoenk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Sam Chang+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58776" y="3696985"/>
            <a:ext cx="140606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LAM/CNES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Bruno Milliard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Robert Grange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Samuel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Quiret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Didier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Vibert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Didier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Ferrand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Marc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Jacquet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Frederi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Mirc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+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34413" y="3696985"/>
            <a:ext cx="1696820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Columbia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David </a:t>
            </a:r>
            <a:r>
              <a:rPr kumimoji="0" lang="en-US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Schiminovich</a:t>
            </a:r>
            <a:endParaRPr kumimoji="0" lang="en-US" sz="13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Lauren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Corlies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Jose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Zorilla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Julia Gross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Nicole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Melso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Michele Limon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Sam Gordon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Hwei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Ru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Ong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+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660" y="3696985"/>
            <a:ext cx="1840343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Caltech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Christopher Martin- PI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Erika Hamden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Nicole Lingner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Gillian </a:t>
            </a:r>
            <a:r>
              <a:rPr kumimoji="0" lang="en-US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Kyne</a:t>
            </a:r>
            <a:endParaRPr kumimoji="0" lang="en-US" sz="13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Patrick Morrissey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Matt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Matuszewski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Donal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 O’Sullivan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Marty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Crabill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 Neue Thin"/>
              </a:rPr>
              <a:t>+</a:t>
            </a:r>
          </a:p>
          <a:p>
            <a:pPr marL="0" marR="0" lvl="0" indent="0" algn="l" defTabSz="685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 Neue Thi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F5D686-8BE4-8F44-9485-8FD2AF0D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Sakura CLAW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326FB-E52A-5B44-997D-F8216F3A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62BE-701B-0C47-BC12-A8C6D02949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1295400"/>
          </a:xfrm>
        </p:spPr>
        <p:txBody>
          <a:bodyPr/>
          <a:lstStyle/>
          <a:p>
            <a:pPr marL="514350" lvl="0" indent="-514350" defTabSz="457177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dirty="0">
                <a:latin typeface="Gill Sans"/>
                <a:ea typeface="+mn-ea"/>
                <a:cs typeface="Gill Sans"/>
              </a:rPr>
              <a:t>FIREBALL-2: Galaxy/CGM Lyα Photometry</a:t>
            </a:r>
            <a:br>
              <a:rPr lang="en-US" sz="2800" dirty="0">
                <a:latin typeface="Gill Sans"/>
                <a:ea typeface="+mn-ea"/>
                <a:cs typeface="Gill Sans"/>
              </a:rPr>
            </a:br>
            <a:r>
              <a:rPr lang="en-US" altLang="ja-JP" sz="2800" i="1" dirty="0">
                <a:solidFill>
                  <a:srgbClr val="FF0000"/>
                </a:solidFill>
                <a:latin typeface="Gill Sans"/>
                <a:cs typeface="Gill Sans"/>
              </a:rPr>
              <a:t>Ly</a:t>
            </a:r>
            <a:r>
              <a:rPr lang="en-US" altLang="ja-JP" sz="2800" dirty="0">
                <a:solidFill>
                  <a:srgbClr val="FF0000"/>
                </a:solidFill>
                <a:latin typeface="Gill Sans"/>
                <a:cs typeface="Gill Sans"/>
              </a:rPr>
              <a:t>α</a:t>
            </a:r>
            <a:r>
              <a:rPr lang="en-US" altLang="ja-JP" sz="2800" i="1" dirty="0">
                <a:solidFill>
                  <a:srgbClr val="FF0000"/>
                </a:solidFill>
                <a:latin typeface="Gill Sans"/>
                <a:cs typeface="Gill Sans"/>
              </a:rPr>
              <a:t> Luminosity Function and Radial Profile</a:t>
            </a:r>
            <a:r>
              <a:rPr lang="en-US" altLang="ja-JP" sz="2800" i="1" dirty="0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</a:t>
            </a:r>
            <a:br>
              <a:rPr lang="en-US" altLang="ja-JP" sz="2800" i="1" dirty="0">
                <a:solidFill>
                  <a:srgbClr val="FF0000"/>
                </a:solidFill>
                <a:latin typeface="Gill Sans"/>
                <a:cs typeface="Gill Sans"/>
              </a:rPr>
            </a:br>
            <a:r>
              <a:rPr lang="en-US" altLang="ja-JP" sz="2800" i="1" dirty="0">
                <a:solidFill>
                  <a:srgbClr val="FF0000"/>
                </a:solidFill>
                <a:latin typeface="Gill Sans"/>
                <a:cs typeface="Gill Sans"/>
              </a:rPr>
              <a:t>s</a:t>
            </a:r>
            <a:r>
              <a:rPr lang="en-US" sz="2800" i="1" dirty="0">
                <a:solidFill>
                  <a:srgbClr val="FF0000"/>
                </a:solidFill>
                <a:latin typeface="Gill Sans"/>
                <a:ea typeface="+mn-ea"/>
                <a:cs typeface="Gill Sans"/>
              </a:rPr>
              <a:t>eparate Galaxy/Wind/CGM Emission</a:t>
            </a:r>
            <a:endParaRPr lang="en-US" sz="2800" b="0" i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0" y="3505200"/>
            <a:ext cx="51816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52600"/>
            <a:ext cx="850158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1" y="-4983"/>
            <a:ext cx="843566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909" y="5382707"/>
            <a:ext cx="4183112" cy="1470310"/>
          </a:xfrm>
          <a:solidFill>
            <a:schemeClr val="bg2"/>
          </a:solidFill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Targeted at Galaxy Concentration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at z~0.7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C93B8-5778-054C-AB8B-48D32E90D44C}"/>
              </a:ext>
            </a:extLst>
          </p:cNvPr>
          <p:cNvSpPr txBox="1"/>
          <p:nvPr/>
        </p:nvSpPr>
        <p:spPr>
          <a:xfrm>
            <a:off x="605909" y="123290"/>
            <a:ext cx="2946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Multi Object Mask</a:t>
            </a:r>
          </a:p>
        </p:txBody>
      </p:sp>
    </p:spTree>
    <p:extLst>
      <p:ext uri="{BB962C8B-B14F-4D97-AF65-F5344CB8AC3E}">
        <p14:creationId xmlns:p14="http://schemas.microsoft.com/office/powerpoint/2010/main" val="40627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2" charset="0"/>
            <a:ea typeface="ヒラギノ角ゴ ProN W3" pitchFamily="-112" charset="-128"/>
            <a:cs typeface="ヒラギノ角ゴ ProN W3" pitchFamily="-112" charset="-128"/>
            <a:sym typeface="Gill San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2" charset="0"/>
            <a:ea typeface="ヒラギノ角ゴ ProN W3" pitchFamily="-112" charset="-128"/>
            <a:cs typeface="ヒラギノ角ゴ ProN W3" pitchFamily="-112" charset="-128"/>
            <a:sym typeface="Gill Sans" pitchFamily="-112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Lucida Sans Unicod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kcwi-ddr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_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2" charset="0"/>
            <a:ea typeface="ヒラギノ角ゴ ProN W3" pitchFamily="-112" charset="-128"/>
            <a:cs typeface="ヒラギノ角ゴ ProN W3" pitchFamily="-112" charset="-128"/>
            <a:sym typeface="Gill San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2" charset="0"/>
            <a:ea typeface="ヒラギノ角ゴ ProN W3" pitchFamily="-112" charset="-128"/>
            <a:cs typeface="ヒラギノ角ゴ ProN W3" pitchFamily="-112" charset="-128"/>
            <a:sym typeface="Gill Sans" pitchFamily="-112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2" charset="0"/>
            <a:ea typeface="ヒラギノ角ゴ ProN W3" pitchFamily="-112" charset="-128"/>
            <a:cs typeface="ヒラギノ角ゴ ProN W3" pitchFamily="-112" charset="-128"/>
            <a:sym typeface="Gill San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2" charset="0"/>
            <a:ea typeface="ヒラギノ角ゴ ProN W3" pitchFamily="-112" charset="-128"/>
            <a:cs typeface="ヒラギノ角ゴ ProN W3" pitchFamily="-112" charset="-128"/>
            <a:sym typeface="Gill Sans" pitchFamily="-112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_Default - Title and Content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D9D9D9"/>
      </a:accent1>
      <a:accent2>
        <a:srgbClr val="333399"/>
      </a:accent2>
      <a:accent3>
        <a:srgbClr val="AAAAAA"/>
      </a:accent3>
      <a:accent4>
        <a:srgbClr val="000000"/>
      </a:accent4>
      <a:accent5>
        <a:srgbClr val="E9E9E9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Lucida Sans Unicode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Arial" pitchFamily="-110" charset="0"/>
            <a:cs typeface="Arial" pitchFamily="-110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kcwi-ddr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3_Default - Title and Content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D9D9D9"/>
      </a:accent1>
      <a:accent2>
        <a:srgbClr val="333399"/>
      </a:accent2>
      <a:accent3>
        <a:srgbClr val="AAAAAA"/>
      </a:accent3>
      <a:accent4>
        <a:srgbClr val="000000"/>
      </a:accent4>
      <a:accent5>
        <a:srgbClr val="E9E9E9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Lucida Sans Unicode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Default - Title and Content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D9D9D9"/>
      </a:accent1>
      <a:accent2>
        <a:srgbClr val="333399"/>
      </a:accent2>
      <a:accent3>
        <a:srgbClr val="AAAAAA"/>
      </a:accent3>
      <a:accent4>
        <a:srgbClr val="000000"/>
      </a:accent4>
      <a:accent5>
        <a:srgbClr val="E9E9E9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Lucida Sans Unicode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Nova - Slidedizer">
  <a:themeElements>
    <a:clrScheme name="Nova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6AE7E"/>
      </a:accent2>
      <a:accent3>
        <a:srgbClr val="484F6F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Lucida Sans Unicod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kcwi-ddr-template.potx</Template>
  <TotalTime>41046</TotalTime>
  <Words>1982</Words>
  <Application>Microsoft Macintosh PowerPoint</Application>
  <PresentationFormat>On-screen Show (4:3)</PresentationFormat>
  <Paragraphs>629</Paragraphs>
  <Slides>49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49</vt:i4>
      </vt:variant>
    </vt:vector>
  </HeadingPairs>
  <TitlesOfParts>
    <vt:vector size="95" baseType="lpstr">
      <vt:lpstr>HG創英角ｺﾞｼｯｸUB</vt:lpstr>
      <vt:lpstr>ＭＳ Ｐゴシック</vt:lpstr>
      <vt:lpstr>ヒラギノ角ゴ ProN W3</vt:lpstr>
      <vt:lpstr>Arial</vt:lpstr>
      <vt:lpstr>Arial Narrow</vt:lpstr>
      <vt:lpstr>Calibri</vt:lpstr>
      <vt:lpstr>Calibri Light</vt:lpstr>
      <vt:lpstr>Franklin Gothic Book</vt:lpstr>
      <vt:lpstr>Franklin Gothic Medium</vt:lpstr>
      <vt:lpstr>Gill Sans</vt:lpstr>
      <vt:lpstr>Helvetica</vt:lpstr>
      <vt:lpstr>Helvetica Neue Thin</vt:lpstr>
      <vt:lpstr>Lato Light</vt:lpstr>
      <vt:lpstr>Lucida Grande</vt:lpstr>
      <vt:lpstr>Lucida Sans Unicode</vt:lpstr>
      <vt:lpstr>Mangal</vt:lpstr>
      <vt:lpstr>Montserrat Hairline</vt:lpstr>
      <vt:lpstr>Montserrat Light</vt:lpstr>
      <vt:lpstr>Symbol</vt:lpstr>
      <vt:lpstr>Tahoma</vt:lpstr>
      <vt:lpstr>Times</vt:lpstr>
      <vt:lpstr>Times New Roman</vt:lpstr>
      <vt:lpstr>Wingdings</vt:lpstr>
      <vt:lpstr>Title - Center</vt:lpstr>
      <vt:lpstr>4_Office Theme</vt:lpstr>
      <vt:lpstr>2_Default - Title and Content</vt:lpstr>
      <vt:lpstr>10_Office Theme</vt:lpstr>
      <vt:lpstr>Nova - Slidedizer</vt:lpstr>
      <vt:lpstr>11_Office Theme</vt:lpstr>
      <vt:lpstr>12_Office Theme</vt:lpstr>
      <vt:lpstr>5_Office Theme</vt:lpstr>
      <vt:lpstr>18_Blank Presentation</vt:lpstr>
      <vt:lpstr>8_Office Theme</vt:lpstr>
      <vt:lpstr>9_Office Theme</vt:lpstr>
      <vt:lpstr>13_Office Theme</vt:lpstr>
      <vt:lpstr>16_Office Theme</vt:lpstr>
      <vt:lpstr>1_Office Theme</vt:lpstr>
      <vt:lpstr>21_Blank Presentation</vt:lpstr>
      <vt:lpstr>1_kcwi-ddr-template</vt:lpstr>
      <vt:lpstr>2_Office Theme</vt:lpstr>
      <vt:lpstr>1_Title - Center</vt:lpstr>
      <vt:lpstr>2_Title - Center</vt:lpstr>
      <vt:lpstr>4_Default - Title and Content</vt:lpstr>
      <vt:lpstr>1_Default Design</vt:lpstr>
      <vt:lpstr>kcwi-ddr-template</vt:lpstr>
      <vt:lpstr>3_Default - Title and Content</vt:lpstr>
      <vt:lpstr>Imaging the IGM/CGM/CQM  </vt:lpstr>
      <vt:lpstr>1. IGM Project: I. Goals Imaging &amp; Mapping the Hidden Cosmic Web of Baryons</vt:lpstr>
      <vt:lpstr>B. CGM Inflows: How does gas get into galaxies? Cold Filament Accretion  Large Angular Momentum  Giant Rotating Disks/Rings of Gas</vt:lpstr>
      <vt:lpstr>1. IGM Project: II. Program Imaging &amp; Mapping the Hidden Cosmic Web of Baryons</vt:lpstr>
      <vt:lpstr>1. IGM Project: III. Methods Imaging &amp; Mapping the Hidden Cosmic Web of Baryons</vt:lpstr>
      <vt:lpstr>2. FIREBALL-2</vt:lpstr>
      <vt:lpstr>FIREBALL-2 Faint Intergalactic Redshifted Emission Balloon Probing Galaxy and CGM Lyα Emission with Multi-Object Spectroscopy</vt:lpstr>
      <vt:lpstr>FIREBALL-2: Galaxy/CGM Lyα Photometry Lyα Luminosity Function and Radial Profile separate Galaxy/Wind/CGM Emission</vt:lpstr>
      <vt:lpstr>Targeted at Galaxy Concentration at z~0.7 </vt:lpstr>
      <vt:lpstr>Laser Cut Multiobject Mask Carousel loaded</vt:lpstr>
      <vt:lpstr>Spectrograph/Detector/Cryosystem</vt:lpstr>
      <vt:lpstr>Science Detector Flight device 13 QE</vt:lpstr>
      <vt:lpstr>System Performance Photon-counting image of calibration arc in Field 3 multi-slit mask</vt:lpstr>
      <vt:lpstr>FIREBALL-2 Ready to Fly</vt:lpstr>
      <vt:lpstr>PowerPoint Presentation</vt:lpstr>
      <vt:lpstr>3. CGM Emission &amp; Kinematics z~3 Lyman α blob</vt:lpstr>
      <vt:lpstr>\</vt:lpstr>
      <vt:lpstr>Protogalactic Disk: Model</vt:lpstr>
      <vt:lpstr>3. PCWI:  Discovery of Lyα Proto-Galactic Disks (PGDs)</vt:lpstr>
      <vt:lpstr>PCWI Pilot Survey Donal O’Sullivan, Matt Matuszewski, Prachi Parahar, CM CM </vt:lpstr>
      <vt:lpstr>Protogalactic Disk Candidates Mean shear &lt;L&gt; vs.  Area &amp; Axis Ratio</vt:lpstr>
      <vt:lpstr>4. KCWI: Flexible &amp; Powerful 2D Spectroscopy</vt:lpstr>
      <vt:lpstr>Keck Cosmic Web Imager  Team</vt:lpstr>
      <vt:lpstr>KCWI Broad Bandpass</vt:lpstr>
      <vt:lpstr>KCWI-B 1st Light: M3 Core Abundances, Stellar Pops, Kinematics, IMBH</vt:lpstr>
      <vt:lpstr>Jupiter – Exoplanet Analog</vt:lpstr>
      <vt:lpstr>Guitar Nebula Analyzing Physics of Pulsar Wind Nebulae – 30 km/s slices</vt:lpstr>
      <vt:lpstr>PowerPoint Presentation</vt:lpstr>
      <vt:lpstr>Dark Matter Project: Ultra Diffuse Galaxies Stellar Pops, Abundances, Kinematics, Dark Matter</vt:lpstr>
      <vt:lpstr>Quadruple Lensed Quasar Young Galaxy Maps, IGM Maps</vt:lpstr>
      <vt:lpstr>5. KCWI CQM Observations Starting Fall 2017</vt:lpstr>
      <vt:lpstr>QSO 1002 </vt:lpstr>
      <vt:lpstr>Q1002 KCWI Channel Maps Show Rotating Structures</vt:lpstr>
      <vt:lpstr>Q1002 2 Disks One Centered on QSO</vt:lpstr>
      <vt:lpstr>Q1002 Evidence  for Radial  Inflow?</vt:lpstr>
      <vt:lpstr>Cold Flow Inspiral</vt:lpstr>
      <vt:lpstr>Multi-Filament Inflow (MFI) How Forming Galaxies Get Raw Food</vt:lpstr>
      <vt:lpstr>Multi-Filament Inflow (MFI): Model 3c(i)</vt:lpstr>
      <vt:lpstr>Multi-Filament Inflow (MFI): Model 3c(i)</vt:lpstr>
      <vt:lpstr>Multi-Filament Inflow (MFI): Model 3c(i)</vt:lpstr>
      <vt:lpstr>UM287/Slug Radial Flow Direction = Direction of Extended Filament</vt:lpstr>
      <vt:lpstr>KCWI CQM Imaging HS1549 – Multi-Filament Inflow Model</vt:lpstr>
      <vt:lpstr>KCWI Multi Filament Inflow Protogalaxies &gt;4 discovered to date</vt:lpstr>
      <vt:lpstr>6. KCWI Red Channel Keck Cosmic Reionization Mapper (KCRM)  </vt:lpstr>
      <vt:lpstr>Reionization Epoch Observations vs. Models</vt:lpstr>
      <vt:lpstr>Reionization Epoch KCRM Observables</vt:lpstr>
      <vt:lpstr>7. XCWI eXplorer Cosmic Web Imager Revealing the Cosmic Cycle of Baryons Imaging Spectroscopy and Narrow-band Imaging in the Far and Near UV Lya 0.01&lt;z&lt;1.3 Caltech, JPL (Nikzad), LAM (Milliard), U. Arizona (Hamden), Columbia+ (Schiminovich)++</vt:lpstr>
      <vt:lpstr>Summary 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Microsoft Office User</cp:lastModifiedBy>
  <cp:revision>659</cp:revision>
  <dcterms:created xsi:type="dcterms:W3CDTF">2010-04-12T23:12:02Z</dcterms:created>
  <dcterms:modified xsi:type="dcterms:W3CDTF">2018-03-28T00:08:05Z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