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321" r:id="rId2"/>
    <p:sldId id="399" r:id="rId3"/>
    <p:sldId id="323" r:id="rId4"/>
    <p:sldId id="330" r:id="rId5"/>
    <p:sldId id="367" r:id="rId6"/>
    <p:sldId id="386" r:id="rId7"/>
    <p:sldId id="387" r:id="rId8"/>
    <p:sldId id="388" r:id="rId9"/>
    <p:sldId id="400" r:id="rId10"/>
    <p:sldId id="327" r:id="rId11"/>
    <p:sldId id="334" r:id="rId12"/>
    <p:sldId id="335" r:id="rId13"/>
    <p:sldId id="337" r:id="rId14"/>
    <p:sldId id="338" r:id="rId15"/>
    <p:sldId id="341" r:id="rId16"/>
    <p:sldId id="363" r:id="rId17"/>
    <p:sldId id="390" r:id="rId18"/>
    <p:sldId id="393" r:id="rId19"/>
    <p:sldId id="394" r:id="rId20"/>
    <p:sldId id="355" r:id="rId21"/>
    <p:sldId id="405" r:id="rId22"/>
    <p:sldId id="395" r:id="rId23"/>
    <p:sldId id="383" r:id="rId24"/>
    <p:sldId id="283" r:id="rId25"/>
    <p:sldId id="369" r:id="rId26"/>
    <p:sldId id="404" r:id="rId27"/>
    <p:sldId id="380" r:id="rId28"/>
    <p:sldId id="381" r:id="rId29"/>
    <p:sldId id="401" r:id="rId30"/>
    <p:sldId id="365" r:id="rId31"/>
    <p:sldId id="398" r:id="rId32"/>
    <p:sldId id="402" r:id="rId33"/>
    <p:sldId id="403" r:id="rId3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CB4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3F5760-BA7F-469E-8E9F-98191FA96920}">
  <a:tblStyle styleId="{243F5760-BA7F-469E-8E9F-98191FA969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12" y="-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1199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5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9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9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10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19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73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7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7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8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8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9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0999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11" descr="HETEXLogodu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" y="58738"/>
            <a:ext cx="228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ack-border10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65" y="0"/>
            <a:ext cx="1557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28437" y="955935"/>
            <a:ext cx="8862152" cy="1755297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 algn="ctr">
              <a:lnSpc>
                <a:spcPct val="100000"/>
              </a:lnSpc>
            </a:pPr>
            <a:endParaRPr lang="en-US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3600" spc="-1" dirty="0"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 smtClean="0">
                <a:uFill>
                  <a:solidFill>
                    <a:srgbClr val="FFFFFF"/>
                  </a:solidFill>
                </a:uFill>
              </a:rPr>
              <a:t>The First HETDEX Data-Mining: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Searching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Escape from z ~ 2 Star Forming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Galaxies</a:t>
            </a:r>
            <a:endParaRPr lang="en-US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 smtClean="0">
                <a:uFill>
                  <a:solidFill>
                    <a:srgbClr val="FFFFFF"/>
                  </a:solidFill>
                </a:uFill>
              </a:rPr>
              <a:t>(a progress report)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3196655" y="3053284"/>
            <a:ext cx="4466755" cy="1897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Robin Ciardullo, </a:t>
            </a:r>
            <a:r>
              <a:rPr lang="en-US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Will </a:t>
            </a:r>
            <a:r>
              <a:rPr lang="en-US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Bowman, </a:t>
            </a:r>
            <a:endParaRPr lang="en-US" sz="24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en-US" sz="24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Caryl</a:t>
            </a:r>
            <a:r>
              <a:rPr lang="en-US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4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Gronwall</a:t>
            </a:r>
            <a:r>
              <a:rPr lang="en-US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and the HETDEX Team</a:t>
            </a:r>
            <a:endParaRPr lang="en-US" sz="24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88673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208773" y="188136"/>
            <a:ext cx="3098956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sample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311760" y="881268"/>
            <a:ext cx="8521851" cy="423369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4272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Arial"/>
              <a:buChar char="●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3D-HST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sample:</a:t>
            </a:r>
            <a:endParaRPr lang="en-US" sz="22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40140" lvl="1" indent="-34290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Wingdings" charset="2"/>
              <a:buChar char="§"/>
            </a:pPr>
            <a:r>
              <a:rPr lang="en-US" sz="2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Extension of work by Greg </a:t>
            </a:r>
            <a:r>
              <a:rPr lang="en-US" sz="2200" b="0" strike="noStrike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Zeimann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al. (2014)</a:t>
            </a:r>
          </a:p>
          <a:p>
            <a:pPr marL="940140" lvl="1" indent="-34290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Wingdings" charset="2"/>
              <a:buChar char="§"/>
            </a:pPr>
            <a:r>
              <a:rPr lang="en-US" sz="2200" i="1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m</a:t>
            </a:r>
            <a:r>
              <a:rPr lang="en-US" sz="2200" i="1" spc="-1" baseline="-25000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&lt; 26 with strongest line (typically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5007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) brighter than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~ 5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× 10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-17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ergs/cm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/s</a:t>
            </a:r>
            <a:endParaRPr lang="en-US" sz="2200" b="0" strike="noStrike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40140" lvl="1" indent="-342900">
              <a:spcAft>
                <a:spcPts val="600"/>
              </a:spcAft>
              <a:buClr>
                <a:srgbClr val="595959"/>
              </a:buClr>
              <a:buFont typeface="Wingdings" charset="2"/>
              <a:buChar char="§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Restricted to redshift range </a:t>
            </a:r>
            <a:r>
              <a:rPr lang="en-US" sz="22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1.90 &lt; z &lt; </a:t>
            </a:r>
            <a:r>
              <a:rPr lang="en-US" sz="2200" b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2.35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, where multiple emission lines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yield u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nambiguous redshifts</a:t>
            </a:r>
            <a:endParaRPr lang="en-US" sz="2200" b="1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40140" lvl="1" indent="-34290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Wingdings" charset="2"/>
              <a:buChar char="§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Detectable lines include </a:t>
            </a:r>
            <a:r>
              <a:rPr lang="en-US" sz="22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</a:t>
            </a:r>
            <a:r>
              <a:rPr lang="en-US" sz="22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II</a:t>
            </a:r>
            <a:r>
              <a:rPr lang="en-US" sz="22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 </a:t>
            </a:r>
            <a:r>
              <a:rPr lang="en-US" sz="22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3727</a:t>
            </a:r>
            <a:r>
              <a:rPr lang="en-US" sz="2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200" b="0" strike="noStrike" spc="-1" dirty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[Ne III</a:t>
            </a:r>
            <a:r>
              <a:rPr lang="en-US" sz="2200" b="0" strike="noStrike" spc="-1" dirty="0" smtClean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 </a:t>
            </a:r>
            <a:r>
              <a:rPr lang="en-US" sz="2200" b="0" strike="noStrike" spc="-1" dirty="0" smtClean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b="0" strike="noStrike" spc="-1" dirty="0" smtClean="0">
                <a:solidFill>
                  <a:srgbClr val="33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3869</a:t>
            </a:r>
            <a:r>
              <a:rPr lang="en-US" sz="2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200" b="0" strike="noStrike" spc="-1" dirty="0" err="1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en-US" sz="2200" b="0" strike="noStrike" spc="-1" dirty="0" err="1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d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200" b="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en-US" sz="2200" b="0" strike="noStrike" spc="-1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g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200" b="0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lang="en-US" sz="2200" b="0" strike="noStrike" spc="-1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b</a:t>
            </a:r>
            <a:r>
              <a:rPr lang="en-US" sz="2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and </a:t>
            </a:r>
            <a:r>
              <a:rPr lang="en-US" sz="22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[O III</a:t>
            </a:r>
            <a:r>
              <a:rPr lang="en-US" sz="22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 </a:t>
            </a:r>
            <a:r>
              <a:rPr lang="en-US" sz="22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ll</a:t>
            </a:r>
            <a:r>
              <a:rPr lang="en-US" sz="22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4959,5007</a:t>
            </a:r>
            <a:endParaRPr lang="en-US" sz="2200" b="0" strike="noStrike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40140" lvl="1" indent="-342900">
              <a:lnSpc>
                <a:spcPct val="100000"/>
              </a:lnSpc>
              <a:spcAft>
                <a:spcPts val="600"/>
              </a:spcAft>
              <a:buClr>
                <a:srgbClr val="595959"/>
              </a:buClr>
              <a:buFont typeface="Wingdings" charset="2"/>
              <a:buChar char="§"/>
            </a:pPr>
            <a:r>
              <a:rPr lang="en-US" sz="2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Skelton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al. (2014) provides matched-aperture photometry from 0.3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m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 &lt;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&lt; 8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m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 (rest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-frame </a:t>
            </a:r>
            <a:r>
              <a:rPr lang="en-US" sz="2200" b="0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Ly</a:t>
            </a:r>
            <a:r>
              <a:rPr lang="en-US" sz="2200" b="0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3 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m</a:t>
            </a: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m)</a:t>
            </a:r>
            <a:endParaRPr lang="en-US" sz="2200" b="0" strike="noStrike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317160">
              <a:lnSpc>
                <a:spcPct val="100000"/>
              </a:lnSpc>
              <a:buClr>
                <a:srgbClr val="595959"/>
              </a:buClr>
              <a:buFont typeface="Arial"/>
              <a:buChar char="○"/>
            </a:pP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01940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94140" y="815102"/>
            <a:ext cx="1083259" cy="174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r="850"/>
          <a:stretch/>
        </p:blipFill>
        <p:spPr>
          <a:xfrm>
            <a:off x="583831" y="535782"/>
            <a:ext cx="7540633" cy="233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610" y="2925049"/>
            <a:ext cx="7996776" cy="22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22785" y="1050976"/>
            <a:ext cx="76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reduced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27866" y="1384845"/>
            <a:ext cx="117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contamination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727866" y="1732182"/>
            <a:ext cx="117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continuum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37056" y="2080419"/>
            <a:ext cx="117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smoothed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37168" y="4893813"/>
            <a:ext cx="46679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200" dirty="0" err="1" smtClean="0"/>
              <a:t>z</a:t>
            </a:r>
            <a:r>
              <a:rPr lang="en-US" sz="1200" baseline="-25000" dirty="0" err="1" smtClean="0"/>
              <a:t>phot</a:t>
            </a:r>
            <a:endParaRPr lang="en-US" sz="1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760" y="4751134"/>
            <a:ext cx="327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0.3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7278099" y="4751131"/>
            <a:ext cx="45575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1.0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638" y="4751133"/>
            <a:ext cx="327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2.0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8782" y="4751133"/>
            <a:ext cx="327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5.0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3768" y="4922348"/>
            <a:ext cx="617045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100" dirty="0" err="1" smtClean="0"/>
              <a:t>λ</a:t>
            </a:r>
            <a:r>
              <a:rPr lang="en-US" sz="1100" dirty="0" smtClean="0"/>
              <a:t> (</a:t>
            </a:r>
            <a:r>
              <a:rPr lang="en-US" sz="1100" dirty="0" err="1" smtClean="0"/>
              <a:t>μm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8310" y="28532"/>
            <a:ext cx="411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3D-HST Object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5788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13" y="3222633"/>
            <a:ext cx="8685775" cy="186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113" y="1093243"/>
            <a:ext cx="8685774" cy="19973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68516" y="256820"/>
            <a:ext cx="429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3D-HST </a:t>
            </a:r>
            <a:r>
              <a:rPr lang="en-US" sz="2800" dirty="0" smtClean="0"/>
              <a:t>Objects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48451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45"/>
          <p:cNvPicPr/>
          <p:nvPr/>
        </p:nvPicPr>
        <p:blipFill rotWithShape="1">
          <a:blip r:embed="rId2"/>
          <a:srcRect l="5992" r="15752"/>
          <a:stretch/>
        </p:blipFill>
        <p:spPr>
          <a:xfrm>
            <a:off x="6122163" y="27432"/>
            <a:ext cx="2948566" cy="2798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2" name="Shape 146"/>
          <p:cNvPicPr/>
          <p:nvPr/>
        </p:nvPicPr>
        <p:blipFill rotWithShape="1">
          <a:blip r:embed="rId3"/>
          <a:srcRect l="7419" r="16508"/>
          <a:stretch/>
        </p:blipFill>
        <p:spPr>
          <a:xfrm>
            <a:off x="3137118" y="27432"/>
            <a:ext cx="2863781" cy="2798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3" name="CustomShape 3"/>
          <p:cNvSpPr/>
          <p:nvPr/>
        </p:nvSpPr>
        <p:spPr>
          <a:xfrm>
            <a:off x="1235155" y="2729934"/>
            <a:ext cx="902094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AEGIS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7203115" y="2729934"/>
            <a:ext cx="132984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GOODS-N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Shape 144"/>
          <p:cNvPicPr/>
          <p:nvPr/>
        </p:nvPicPr>
        <p:blipFill rotWithShape="1">
          <a:blip r:embed="rId4"/>
          <a:srcRect l="5807" r="16214" b="1920"/>
          <a:stretch/>
        </p:blipFill>
        <p:spPr>
          <a:xfrm>
            <a:off x="68305" y="28536"/>
            <a:ext cx="2957100" cy="27964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CustomShape 3"/>
          <p:cNvSpPr/>
          <p:nvPr/>
        </p:nvSpPr>
        <p:spPr>
          <a:xfrm>
            <a:off x="4184671" y="2739654"/>
            <a:ext cx="1281034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COSMOS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" name="Table 2"/>
          <p:cNvGraphicFramePr/>
          <p:nvPr>
            <p:extLst>
              <p:ext uri="{D42A27DB-BD31-4B8C-83A1-F6EECF244321}">
                <p14:modId xmlns:p14="http://schemas.microsoft.com/office/powerpoint/2010/main" val="794767602"/>
              </p:ext>
            </p:extLst>
          </p:nvPr>
        </p:nvGraphicFramePr>
        <p:xfrm>
          <a:off x="313959" y="4130904"/>
          <a:ext cx="8305597" cy="853440"/>
        </p:xfrm>
        <a:graphic>
          <a:graphicData uri="http://schemas.openxmlformats.org/drawingml/2006/table">
            <a:tbl>
              <a:tblPr/>
              <a:tblGrid>
                <a:gridCol w="1812387"/>
                <a:gridCol w="1469890"/>
                <a:gridCol w="1596652"/>
                <a:gridCol w="1842605"/>
                <a:gridCol w="1584063"/>
              </a:tblGrid>
              <a:tr h="38232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AEGIS</a:t>
                      </a:r>
                      <a:endParaRPr lang="en-US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COSMOS</a:t>
                      </a:r>
                      <a:endParaRPr lang="en-US" sz="2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GOODS-N</a:t>
                      </a:r>
                      <a:endParaRPr lang="en-US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Total</a:t>
                      </a:r>
                      <a:endParaRPr lang="en-US" sz="2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38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z ~ 2 </a:t>
                      </a:r>
                      <a:r>
                        <a:rPr lang="en-US" sz="2200" b="0" strike="noStrike" spc="-1" dirty="0" err="1">
                          <a:solidFill>
                            <a:srgbClr val="008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oELGs</a:t>
                      </a:r>
                      <a:endParaRPr lang="en-US" sz="2200" b="0" strike="noStrike" spc="-1" dirty="0">
                        <a:solidFill>
                          <a:srgbClr val="008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494</a:t>
                      </a:r>
                      <a:endParaRPr lang="en-US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297</a:t>
                      </a:r>
                      <a:endParaRPr lang="en-US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491</a:t>
                      </a:r>
                      <a:endParaRPr lang="en-US" sz="2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1282</a:t>
                      </a:r>
                      <a:endParaRPr lang="en-US" sz="2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6640" y="3224495"/>
            <a:ext cx="831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The 3D-HST </a:t>
            </a:r>
            <a:r>
              <a:rPr lang="en-US" sz="2200" dirty="0" smtClean="0"/>
              <a:t>northern </a:t>
            </a:r>
            <a:r>
              <a:rPr lang="en-US" sz="2200" dirty="0" smtClean="0"/>
              <a:t>survey </a:t>
            </a:r>
            <a:r>
              <a:rPr lang="en-US" sz="2200" dirty="0" smtClean="0"/>
              <a:t>regions; the dots show the </a:t>
            </a:r>
            <a:r>
              <a:rPr lang="en-US" sz="2200" dirty="0" smtClean="0"/>
              <a:t>locations of 1.90 </a:t>
            </a:r>
            <a:r>
              <a:rPr lang="en-US" sz="2200" dirty="0" smtClean="0"/>
              <a:t>&lt; z &lt; 2.35 </a:t>
            </a:r>
            <a:r>
              <a:rPr lang="en-US" sz="2200" dirty="0" err="1" smtClean="0">
                <a:solidFill>
                  <a:srgbClr val="008000"/>
                </a:solidFill>
              </a:rPr>
              <a:t>oELGs</a:t>
            </a:r>
            <a:endParaRPr 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2498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11760" y="616176"/>
            <a:ext cx="8520120" cy="102460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</a:t>
            </a:r>
            <a:r>
              <a:rPr lang="en-US" sz="2800" b="0" strike="noStrike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sample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– Continuum Magnitude and Redshift Distributions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Shape 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1828358"/>
            <a:ext cx="4274774" cy="32060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625" y="1828358"/>
            <a:ext cx="4274774" cy="32060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49842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"/>
          <p:cNvGraphicFramePr/>
          <p:nvPr>
            <p:extLst>
              <p:ext uri="{D42A27DB-BD31-4B8C-83A1-F6EECF244321}">
                <p14:modId xmlns:p14="http://schemas.microsoft.com/office/powerpoint/2010/main" val="1035963558"/>
              </p:ext>
            </p:extLst>
          </p:nvPr>
        </p:nvGraphicFramePr>
        <p:xfrm>
          <a:off x="4719338" y="2083088"/>
          <a:ext cx="4171356" cy="2264519"/>
        </p:xfrm>
        <a:graphic>
          <a:graphicData uri="http://schemas.openxmlformats.org/drawingml/2006/table">
            <a:tbl>
              <a:tblPr/>
              <a:tblGrid>
                <a:gridCol w="1774030"/>
                <a:gridCol w="2397326"/>
              </a:tblGrid>
              <a:tr h="354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FIELD</a:t>
                      </a:r>
                      <a:endParaRPr lang="en-US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50%</a:t>
                      </a:r>
                      <a:r>
                        <a:rPr lang="en-US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 Completeness Limit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(× 10</a:t>
                      </a:r>
                      <a:r>
                        <a:rPr lang="en-US" sz="1400" b="1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-17 </a:t>
                      </a:r>
                      <a:r>
                        <a:rPr lang="en-US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ergs/cm</a:t>
                      </a:r>
                      <a:r>
                        <a:rPr lang="en-US" sz="1400" b="1" strike="noStrike" spc="-1" baseline="300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2</a:t>
                      </a:r>
                      <a:r>
                        <a:rPr lang="en-US" sz="1400" b="1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"/>
                        </a:rPr>
                        <a:t>/s)</a:t>
                      </a:r>
                      <a:endParaRPr lang="en-US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9EEB"/>
                    </a:solidFill>
                  </a:tcPr>
                </a:tc>
              </a:tr>
              <a:tr h="58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AEGIS</a:t>
                      </a:r>
                      <a:endParaRPr lang="en-US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4.7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COSMOS</a:t>
                      </a:r>
                      <a:endParaRPr lang="en-US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5.9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GOODS-N</a:t>
                      </a:r>
                      <a:endParaRPr lang="en-US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080" marR="9108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0" name="TextShape 1"/>
          <p:cNvSpPr txBox="1"/>
          <p:nvPr/>
        </p:nvSpPr>
        <p:spPr>
          <a:xfrm>
            <a:off x="340302" y="687516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</a:t>
            </a:r>
            <a:r>
              <a:rPr lang="en-US" sz="2800" b="0" strike="noStrike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sample:  </a:t>
            </a:r>
            <a:r>
              <a:rPr lang="en-US" sz="28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[O III] </a:t>
            </a:r>
            <a:r>
              <a:rPr lang="en-US" sz="28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ea typeface="Arial"/>
                <a:cs typeface="Symbol" charset="2"/>
              </a:rPr>
              <a:t>l</a:t>
            </a:r>
            <a:r>
              <a:rPr lang="en-US" sz="2800" b="0" strike="noStrike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5007  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F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lux </a:t>
            </a:r>
            <a:r>
              <a:rPr lang="en-US" sz="2800" spc="-1" dirty="0"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istribution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Shape 164"/>
          <p:cNvPicPr/>
          <p:nvPr/>
        </p:nvPicPr>
        <p:blipFill rotWithShape="1">
          <a:blip r:embed="rId2"/>
          <a:srcRect l="1039" r="-1"/>
          <a:stretch/>
        </p:blipFill>
        <p:spPr>
          <a:xfrm>
            <a:off x="166608" y="1516739"/>
            <a:ext cx="4357228" cy="34198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590924" y="3746840"/>
            <a:ext cx="276225" cy="18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241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52" y="742257"/>
            <a:ext cx="5820875" cy="43438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6" name="CustomShape 3"/>
          <p:cNvSpPr/>
          <p:nvPr/>
        </p:nvSpPr>
        <p:spPr>
          <a:xfrm>
            <a:off x="6036537" y="1994876"/>
            <a:ext cx="3093191" cy="31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just"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Our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new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sample of 3D-HST </a:t>
            </a:r>
            <a:r>
              <a:rPr lang="en-US" sz="22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oELGs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is &gt; 5 times that studied by Hagen et al. (2016), and thus extends over a wider range of stellar mass (including the range of continuum-selected galaxies).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914" y="713383"/>
            <a:ext cx="31930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The Star-Forming Galaxy Main Sequence</a:t>
            </a:r>
            <a:endParaRPr lang="en-US" sz="2600" dirty="0"/>
          </a:p>
        </p:txBody>
      </p:sp>
      <p:pic>
        <p:nvPicPr>
          <p:cNvPr id="4" name="Picture 3" descr="ms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" y="676080"/>
            <a:ext cx="54864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8943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45" y="1740654"/>
            <a:ext cx="3881651" cy="33375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64"/>
          <p:cNvSpPr txBox="1"/>
          <p:nvPr/>
        </p:nvSpPr>
        <p:spPr>
          <a:xfrm rot="16200000">
            <a:off x="-904174" y="3030977"/>
            <a:ext cx="3195802" cy="72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Flux (10</a:t>
            </a:r>
            <a:r>
              <a:rPr lang="en-US" spc="-1" baseline="30000" dirty="0" smtClean="0">
                <a:uFill>
                  <a:solidFill>
                    <a:srgbClr val="FFFFFF"/>
                  </a:solidFill>
                </a:uFill>
              </a:rPr>
              <a:t>-17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ergs/cm</a:t>
            </a:r>
            <a:r>
              <a:rPr lang="en-US" spc="-1" baseline="30000" dirty="0" smtClean="0"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</a:rPr>
              <a:t>/s)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40139" y="14539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VIRUS</a:t>
            </a:r>
            <a:r>
              <a:rPr lang="en" dirty="0" smtClean="0"/>
              <a:t> </a:t>
            </a:r>
            <a:r>
              <a:rPr lang="en-US" dirty="0" smtClean="0"/>
              <a:t>Observations</a:t>
            </a: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699" y="710167"/>
            <a:ext cx="8593265" cy="944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HETDEX </a:t>
            </a:r>
            <a:r>
              <a:rPr lang="en-US" sz="2200" dirty="0" smtClean="0">
                <a:solidFill>
                  <a:schemeClr val="tx1"/>
                </a:solidFill>
              </a:rPr>
              <a:t>science verification is surveying GOODS-N, COSMOS, and AEGIS for </a:t>
            </a:r>
            <a:r>
              <a:rPr lang="en-US" sz="2200" dirty="0" smtClean="0">
                <a:solidFill>
                  <a:srgbClr val="0000FF"/>
                </a:solidFill>
              </a:rPr>
              <a:t>LAEs</a:t>
            </a:r>
            <a:r>
              <a:rPr lang="en-US" sz="2200" dirty="0" smtClean="0">
                <a:solidFill>
                  <a:schemeClr val="tx1"/>
                </a:solidFill>
              </a:rPr>
              <a:t> between 1.90 </a:t>
            </a:r>
            <a:r>
              <a:rPr lang="en-US" sz="2200" i="1" dirty="0" smtClean="0">
                <a:solidFill>
                  <a:schemeClr val="tx1"/>
                </a:solidFill>
              </a:rPr>
              <a:t>&lt; z</a:t>
            </a:r>
            <a:r>
              <a:rPr lang="en-US" sz="2200" dirty="0" smtClean="0">
                <a:solidFill>
                  <a:schemeClr val="tx1"/>
                </a:solidFill>
              </a:rPr>
              <a:t> &lt; 3.5</a:t>
            </a:r>
            <a:endParaRPr sz="2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6" y="1754923"/>
            <a:ext cx="3370681" cy="3260166"/>
          </a:xfrm>
          <a:prstGeom prst="rect">
            <a:avLst/>
          </a:prstGeom>
        </p:spPr>
      </p:pic>
      <p:sp>
        <p:nvSpPr>
          <p:cNvPr id="8" name="Shape 264"/>
          <p:cNvSpPr txBox="1"/>
          <p:nvPr/>
        </p:nvSpPr>
        <p:spPr>
          <a:xfrm>
            <a:off x="2397524" y="2049831"/>
            <a:ext cx="1355694" cy="57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black</a:t>
            </a:r>
            <a:r>
              <a:rPr lang="en" sz="1200" dirty="0" smtClean="0"/>
              <a:t>: </a:t>
            </a:r>
            <a:r>
              <a:rPr lang="en-US" sz="1200" dirty="0" smtClean="0"/>
              <a:t>spec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red</a:t>
            </a:r>
            <a:r>
              <a:rPr lang="en" sz="1200" dirty="0" smtClean="0"/>
              <a:t>: </a:t>
            </a:r>
            <a:r>
              <a:rPr lang="en-US" sz="1200" dirty="0" smtClean="0"/>
              <a:t>measured</a:t>
            </a:r>
            <a:endParaRPr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252691" y="1669300"/>
            <a:ext cx="4877037" cy="352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i="1" dirty="0" smtClean="0">
                <a:solidFill>
                  <a:schemeClr val="tx1"/>
                </a:solidFill>
              </a:rPr>
              <a:t>R </a:t>
            </a:r>
            <a:r>
              <a:rPr lang="en-US" sz="2200" dirty="0" smtClean="0">
                <a:solidFill>
                  <a:schemeClr val="tx1"/>
                </a:solidFill>
              </a:rPr>
              <a:t>~ </a:t>
            </a:r>
            <a:r>
              <a:rPr lang="en-US" sz="2200" dirty="0" smtClean="0">
                <a:solidFill>
                  <a:schemeClr val="tx1"/>
                </a:solidFill>
              </a:rPr>
              <a:t>800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IFU spectroscopy between  3500 </a:t>
            </a:r>
            <a:r>
              <a:rPr lang="en-US" sz="2200" dirty="0" err="1" smtClean="0">
                <a:solidFill>
                  <a:schemeClr val="tx1"/>
                </a:solidFill>
              </a:rPr>
              <a:t>Å</a:t>
            </a:r>
            <a:r>
              <a:rPr lang="en-US" sz="2200" dirty="0" smtClean="0">
                <a:solidFill>
                  <a:schemeClr val="tx1"/>
                </a:solidFill>
              </a:rPr>
              <a:t> &lt; </a:t>
            </a:r>
            <a:r>
              <a:rPr lang="en-US" sz="2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200" dirty="0" smtClean="0">
                <a:solidFill>
                  <a:schemeClr val="tx1"/>
                </a:solidFill>
              </a:rPr>
              <a:t> &lt; 5500 </a:t>
            </a:r>
            <a:r>
              <a:rPr lang="en-US" sz="2200" dirty="0" err="1" smtClean="0">
                <a:solidFill>
                  <a:schemeClr val="tx1"/>
                </a:solidFill>
              </a:rPr>
              <a:t>Å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448 1.5″ fibers per </a:t>
            </a:r>
            <a:r>
              <a:rPr lang="en-US" sz="2200" dirty="0" smtClean="0">
                <a:solidFill>
                  <a:schemeClr val="tx1"/>
                </a:solidFill>
              </a:rPr>
              <a:t>IFU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2 spectrographs per IFU; 2 CCDs per spectrograph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Started with 16 IFUs; now </a:t>
            </a:r>
            <a:r>
              <a:rPr lang="en-US" sz="2200" smtClean="0">
                <a:solidFill>
                  <a:schemeClr val="tx1"/>
                </a:solidFill>
              </a:rPr>
              <a:t>at 32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6.1 × 3 minute exposures per field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Flux limit ~ 6 × 10</a:t>
            </a:r>
            <a:r>
              <a:rPr lang="en-US" sz="2200" baseline="30000" dirty="0" smtClean="0">
                <a:solidFill>
                  <a:schemeClr val="tx1"/>
                </a:solidFill>
              </a:rPr>
              <a:t>-17 </a:t>
            </a:r>
            <a:r>
              <a:rPr lang="en-US" sz="2200" dirty="0" smtClean="0">
                <a:solidFill>
                  <a:schemeClr val="tx1"/>
                </a:solidFill>
              </a:rPr>
              <a:t>ergs/cm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/s in our 3D-HST range 1.90 &lt; </a:t>
            </a:r>
            <a:r>
              <a:rPr lang="en-US" sz="2200" i="1" dirty="0" smtClean="0">
                <a:solidFill>
                  <a:schemeClr val="tx1"/>
                </a:solidFill>
              </a:rPr>
              <a:t>z</a:t>
            </a:r>
            <a:r>
              <a:rPr lang="en-US" sz="2200" dirty="0" smtClean="0">
                <a:solidFill>
                  <a:schemeClr val="tx1"/>
                </a:solidFill>
              </a:rPr>
              <a:t> &lt; 2.35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9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40139" y="4307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HETDEX </a:t>
            </a:r>
            <a:r>
              <a:rPr lang="en-US" dirty="0" smtClean="0"/>
              <a:t>Science Verification Frames</a:t>
            </a: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081441" y="1095403"/>
            <a:ext cx="5062559" cy="3484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Most comprehensive observations to date are in AEGIS.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94 AEGIS </a:t>
            </a:r>
            <a:r>
              <a:rPr lang="en-US" sz="2200" dirty="0" err="1" smtClean="0">
                <a:solidFill>
                  <a:schemeClr val="tx1"/>
                </a:solidFill>
              </a:rPr>
              <a:t>pointings</a:t>
            </a:r>
            <a:r>
              <a:rPr lang="en-US" sz="2200" dirty="0" smtClean="0">
                <a:solidFill>
                  <a:schemeClr val="tx1"/>
                </a:solidFill>
              </a:rPr>
              <a:t> completed </a:t>
            </a:r>
            <a:r>
              <a:rPr lang="en-US" sz="2200" dirty="0" smtClean="0">
                <a:solidFill>
                  <a:schemeClr val="tx1"/>
                </a:solidFill>
              </a:rPr>
              <a:t>(mostly with </a:t>
            </a:r>
            <a:r>
              <a:rPr lang="en-US" sz="2200" dirty="0" smtClean="0">
                <a:solidFill>
                  <a:schemeClr val="tx1"/>
                </a:solidFill>
              </a:rPr>
              <a:t>~ 16 IFUs per </a:t>
            </a:r>
            <a:r>
              <a:rPr lang="en-US" sz="2200" dirty="0" smtClean="0">
                <a:solidFill>
                  <a:schemeClr val="tx1"/>
                </a:solidFill>
              </a:rPr>
              <a:t>pointing)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COSMOS and GOODS-N survey on-</a:t>
            </a:r>
            <a:r>
              <a:rPr lang="en-US" sz="2200" dirty="0" smtClean="0">
                <a:solidFill>
                  <a:schemeClr val="tx1"/>
                </a:solidFill>
              </a:rPr>
              <a:t>going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10" name="Shape 26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610" r="17043"/>
          <a:stretch/>
        </p:blipFill>
        <p:spPr>
          <a:xfrm>
            <a:off x="70924" y="1070076"/>
            <a:ext cx="4056846" cy="40381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595726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ya_3dhst_detections_hist-lya-flu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" y="1159633"/>
            <a:ext cx="4095009" cy="36628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40139" y="4307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HETDEX </a:t>
            </a:r>
            <a:r>
              <a:rPr lang="en-US" dirty="0" smtClean="0"/>
              <a:t>Science Verification Frames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027503" y="1369699"/>
            <a:ext cx="99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HETDEX flux limit</a:t>
            </a:r>
            <a:endParaRPr lang="en-US" sz="1200" dirty="0"/>
          </a:p>
        </p:txBody>
      </p:sp>
      <p:cxnSp>
        <p:nvCxnSpPr>
          <p:cNvPr id="4" name="Straight Arrow Connector 3"/>
          <p:cNvCxnSpPr/>
          <p:nvPr/>
        </p:nvCxnSpPr>
        <p:spPr>
          <a:xfrm rot="14400000" flipH="1">
            <a:off x="1641154" y="1854800"/>
            <a:ext cx="342499" cy="185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97804" y="1243583"/>
            <a:ext cx="1" cy="3108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hape 262"/>
          <p:cNvSpPr txBox="1">
            <a:spLocks noGrp="1"/>
          </p:cNvSpPr>
          <p:nvPr>
            <p:ph type="body" idx="1"/>
          </p:nvPr>
        </p:nvSpPr>
        <p:spPr>
          <a:xfrm>
            <a:off x="4081441" y="1095403"/>
            <a:ext cx="5062559" cy="3484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Most comprehensive observations to date are in AEGIS.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94 AEGIS </a:t>
            </a:r>
            <a:r>
              <a:rPr lang="en-US" sz="2200" dirty="0" err="1" smtClean="0">
                <a:solidFill>
                  <a:schemeClr val="tx1"/>
                </a:solidFill>
              </a:rPr>
              <a:t>pointings</a:t>
            </a:r>
            <a:r>
              <a:rPr lang="en-US" sz="2200" dirty="0" smtClean="0">
                <a:solidFill>
                  <a:schemeClr val="tx1"/>
                </a:solidFill>
              </a:rPr>
              <a:t> completed </a:t>
            </a:r>
            <a:r>
              <a:rPr lang="en-US" sz="2200" dirty="0" smtClean="0">
                <a:solidFill>
                  <a:schemeClr val="tx1"/>
                </a:solidFill>
              </a:rPr>
              <a:t>(mostly with </a:t>
            </a:r>
            <a:r>
              <a:rPr lang="en-US" sz="2200" dirty="0" smtClean="0">
                <a:solidFill>
                  <a:schemeClr val="tx1"/>
                </a:solidFill>
              </a:rPr>
              <a:t>~ 16 IFUs per </a:t>
            </a:r>
            <a:r>
              <a:rPr lang="en-US" sz="2200" dirty="0" smtClean="0">
                <a:solidFill>
                  <a:schemeClr val="tx1"/>
                </a:solidFill>
              </a:rPr>
              <a:t>pointing)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COSMOS and GOODS-N survey on-going</a:t>
            </a:r>
          </a:p>
          <a:p>
            <a:pPr algn="just">
              <a:spcBef>
                <a:spcPts val="4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First (incomplete) </a:t>
            </a:r>
            <a:r>
              <a:rPr lang="en-US" sz="2200" dirty="0" smtClean="0">
                <a:solidFill>
                  <a:srgbClr val="0000FF"/>
                </a:solidFill>
              </a:rPr>
              <a:t>LAE</a:t>
            </a:r>
            <a:r>
              <a:rPr lang="en-US" sz="2200" dirty="0" smtClean="0">
                <a:solidFill>
                  <a:schemeClr val="tx1"/>
                </a:solidFill>
              </a:rPr>
              <a:t> catalog </a:t>
            </a:r>
            <a:r>
              <a:rPr lang="en-US" sz="2200" dirty="0" smtClean="0">
                <a:solidFill>
                  <a:schemeClr val="tx1"/>
                </a:solidFill>
              </a:rPr>
              <a:t>of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AEGIS in hand </a:t>
            </a:r>
          </a:p>
          <a:p>
            <a:pPr algn="just">
              <a:spcBef>
                <a:spcPts val="1600"/>
              </a:spcBef>
            </a:pPr>
            <a:endParaRPr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18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23" y="102593"/>
            <a:ext cx="8520600" cy="572700"/>
          </a:xfrm>
        </p:spPr>
        <p:txBody>
          <a:bodyPr/>
          <a:lstStyle/>
          <a:p>
            <a:pPr algn="ctr"/>
            <a:r>
              <a:rPr lang="en-US" dirty="0" smtClean="0"/>
              <a:t>High-</a:t>
            </a:r>
            <a:r>
              <a:rPr lang="en-US" i="1" dirty="0" smtClean="0"/>
              <a:t>z</a:t>
            </a:r>
            <a:r>
              <a:rPr lang="en-US" dirty="0" smtClean="0"/>
              <a:t> Galaxies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781506"/>
            <a:ext cx="8520600" cy="602459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Galaxies at </a:t>
            </a:r>
            <a:r>
              <a:rPr lang="en-US" sz="24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</a:rPr>
              <a:t> &gt; 2 are classified by the method of selection: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93053" y="1390482"/>
            <a:ext cx="4644841" cy="3075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Lyman-break galaxies (LBGs)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Sub-mm Galaxies (SMGs)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Extremely Red Galaxies (EROs)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Optical Emission-Line Galaxies (</a:t>
            </a:r>
            <a:r>
              <a:rPr lang="en-US" sz="2000" dirty="0" err="1" smtClean="0">
                <a:solidFill>
                  <a:srgbClr val="008000"/>
                </a:solidFill>
              </a:rPr>
              <a:t>oELGs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-342900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(and NAGs – none of the above galaxies)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26753" y="1400202"/>
            <a:ext cx="4644841" cy="435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i="1" dirty="0" err="1" smtClean="0">
                <a:solidFill>
                  <a:schemeClr val="tx1"/>
                </a:solidFill>
              </a:rPr>
              <a:t>BzK</a:t>
            </a:r>
            <a:r>
              <a:rPr lang="en-US" sz="2000" dirty="0" smtClean="0">
                <a:solidFill>
                  <a:schemeClr val="tx1"/>
                </a:solidFill>
              </a:rPr>
              <a:t>, BX/BM, and </a:t>
            </a:r>
            <a:r>
              <a:rPr lang="en-US" sz="2000" i="1" dirty="0" smtClean="0">
                <a:solidFill>
                  <a:schemeClr val="tx1"/>
                </a:solidFill>
              </a:rPr>
              <a:t>UGR</a:t>
            </a:r>
            <a:r>
              <a:rPr lang="en-US" sz="2000" dirty="0" smtClean="0">
                <a:solidFill>
                  <a:schemeClr val="tx1"/>
                </a:solidFill>
              </a:rPr>
              <a:t> galaxies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Distant Red Galaxies (DRGs)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IRAC Extremely Red Galaxies (IEROs)</a:t>
            </a:r>
          </a:p>
          <a:p>
            <a:pPr marL="457200" lvl="1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err="1" smtClean="0">
                <a:solidFill>
                  <a:srgbClr val="0000FF"/>
                </a:solidFill>
              </a:rPr>
              <a:t>Ly</a:t>
            </a:r>
            <a:r>
              <a:rPr lang="en-US" sz="2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Emitting Galaxies (</a:t>
            </a:r>
            <a:r>
              <a:rPr lang="en-US" sz="2000" dirty="0" smtClean="0">
                <a:solidFill>
                  <a:srgbClr val="0000FF"/>
                </a:solidFill>
              </a:rPr>
              <a:t>LAEs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1143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13122" y="4358226"/>
            <a:ext cx="7049762" cy="60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Aft>
                <a:spcPts val="600"/>
              </a:spcAft>
              <a:buFont typeface="Arial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ask: make sense of this High-</a:t>
            </a:r>
            <a:r>
              <a:rPr lang="en-US" sz="24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</a:rPr>
              <a:t> Galaxy zoo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4232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gis-flux-function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426464"/>
            <a:ext cx="4315968" cy="35661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0" name="TextShape 1"/>
          <p:cNvSpPr txBox="1"/>
          <p:nvPr/>
        </p:nvSpPr>
        <p:spPr>
          <a:xfrm>
            <a:off x="1113121" y="544836"/>
            <a:ext cx="703549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Note on the Depth of the Two Samples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4366854" y="1337844"/>
            <a:ext cx="4595194" cy="371291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5007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completeness limit is ~ 5 × 10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-17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ergs/cm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/s</a:t>
            </a:r>
          </a:p>
          <a:p>
            <a:pPr marL="57150">
              <a:buClr>
                <a:srgbClr val="595959"/>
              </a:buClr>
            </a:pPr>
            <a:endParaRPr lang="en-US" sz="1800" spc="-1" dirty="0" smtClean="0">
              <a:solidFill>
                <a:srgbClr val="595959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99987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" y="1426765"/>
            <a:ext cx="4318357" cy="35669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Shape 2"/>
          <p:cNvSpPr txBox="1"/>
          <p:nvPr/>
        </p:nvSpPr>
        <p:spPr>
          <a:xfrm>
            <a:off x="4366854" y="1337844"/>
            <a:ext cx="4595194" cy="371291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5007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completeness limit is ~ 5 × 10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-17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ergs/cm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s.</a:t>
            </a:r>
            <a:endParaRPr lang="en-US" sz="2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observed ratio of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5007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en-US" sz="2200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z="2200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b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is ~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6.</a:t>
            </a:r>
            <a:endParaRPr lang="en-US" sz="2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Case B 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2200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z="2200" spc="-1" dirty="0" err="1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b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ratio is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~ 25</a:t>
            </a:r>
            <a:endParaRPr lang="en-US" sz="2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If the escape fraction is 100%, then 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for the faintest 3D-HST sources should be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~ 2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× 10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-16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ergs/cm</a:t>
            </a:r>
            <a:r>
              <a:rPr lang="en-US" sz="2200" spc="-1" baseline="30000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s, or ~ 3.3 times brighter than the HETDEX limit.</a:t>
            </a:r>
            <a:endParaRPr lang="en-US" sz="18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285750">
              <a:buClr>
                <a:srgbClr val="595959"/>
              </a:buClr>
              <a:buFont typeface="Arial"/>
              <a:buChar char="•"/>
            </a:pPr>
            <a:endParaRPr lang="en-US" sz="1800" spc="-1" dirty="0" smtClean="0">
              <a:solidFill>
                <a:srgbClr val="595959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113121" y="544836"/>
            <a:ext cx="703549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Note on the Depth of the Two Samples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88982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" y="1426765"/>
            <a:ext cx="4318357" cy="35669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Shape 2"/>
          <p:cNvSpPr txBox="1"/>
          <p:nvPr/>
        </p:nvSpPr>
        <p:spPr>
          <a:xfrm>
            <a:off x="4395400" y="1337844"/>
            <a:ext cx="4652273" cy="371291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At the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l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5007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limit, galaxies with 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2200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escape fractions below ~ 33% will be undetectable.</a:t>
            </a: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Brighter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sources can probe to lower escape fractions</a:t>
            </a: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*This argument assumes </a:t>
            </a:r>
            <a:r>
              <a:rPr lang="en-US" sz="2200" spc="-1" dirty="0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[O III]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is not attenuated by dust; we actually probe deeper than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this.</a:t>
            </a:r>
            <a:endParaRPr lang="en-US" sz="2200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285750" algn="just">
              <a:spcAft>
                <a:spcPts val="6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**A few HETDEX science 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verifi-cation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fields have deeper 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data.</a:t>
            </a:r>
            <a:endParaRPr lang="en-US" sz="1800" spc="-1" dirty="0" smtClean="0">
              <a:solidFill>
                <a:srgbClr val="595959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1113121" y="544836"/>
            <a:ext cx="7035492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Note on the Depth of the Two Samples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005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11760" y="530568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Ly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charset="2"/>
                <a:ea typeface="Arial"/>
                <a:cs typeface="Symbol" charset="2"/>
              </a:rPr>
              <a:t>a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escape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fraction: the Case B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Ly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charset="2"/>
                <a:ea typeface="Arial"/>
                <a:cs typeface="Symbol" charset="2"/>
              </a:rPr>
              <a:t>a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/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 charset="2"/>
                <a:ea typeface="Arial"/>
                <a:cs typeface="Symbol" charset="2"/>
              </a:rPr>
              <a:t>b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ratio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28437" y="1123824"/>
            <a:ext cx="8862151" cy="2985269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380" indent="-342900">
              <a:lnSpc>
                <a:spcPct val="100000"/>
              </a:lnSpc>
              <a:spcAft>
                <a:spcPts val="48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b="0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hydrogen recombination rate that produces an n=2 electron is</a:t>
            </a:r>
          </a:p>
          <a:p>
            <a:pPr marL="457380" indent="-342900">
              <a:lnSpc>
                <a:spcPct val="100000"/>
              </a:lnSpc>
              <a:spcAft>
                <a:spcPts val="4200"/>
              </a:spcAft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The hydrogen recombination rate that produces an n=2 electron via a 4 ➝ 2 transition is</a:t>
            </a:r>
          </a:p>
          <a:p>
            <a:pPr marL="457380" indent="-3429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75% of the 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recombinations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will land in the n=2 p-orbital and produce a 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photon.  So </a:t>
            </a:r>
            <a:r>
              <a:rPr lang="en-US" sz="2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t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he ratio of 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Ly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a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z="2200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Symbol" charset="2"/>
                <a:cs typeface="Symbol" charset="2"/>
              </a:rPr>
              <a:t>b</a:t>
            </a:r>
            <a:r>
              <a:rPr lang="en-US" sz="2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 is therefore</a:t>
            </a:r>
          </a:p>
          <a:p>
            <a:pPr marL="114480">
              <a:buClr>
                <a:srgbClr val="595959"/>
              </a:buClr>
            </a:pPr>
            <a:endParaRPr lang="en-US" sz="1800" spc="-1" dirty="0" smtClean="0">
              <a:solidFill>
                <a:srgbClr val="595959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45968"/>
              </p:ext>
            </p:extLst>
          </p:nvPr>
        </p:nvGraphicFramePr>
        <p:xfrm>
          <a:off x="2562802" y="1628717"/>
          <a:ext cx="3853421" cy="49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2362200" imgH="304800" progId="Equation.3">
                  <p:embed/>
                </p:oleObj>
              </mc:Choice>
              <mc:Fallback>
                <p:oleObj name="Equation" r:id="rId3" imgW="2362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802" y="1628717"/>
                        <a:ext cx="3853421" cy="49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8375"/>
              </p:ext>
            </p:extLst>
          </p:nvPr>
        </p:nvGraphicFramePr>
        <p:xfrm>
          <a:off x="2634157" y="2882072"/>
          <a:ext cx="3865163" cy="51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5" imgW="2362200" imgH="317500" progId="Equation.3">
                  <p:embed/>
                </p:oleObj>
              </mc:Choice>
              <mc:Fallback>
                <p:oleObj name="Equation" r:id="rId5" imgW="2362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157" y="2882072"/>
                        <a:ext cx="3865163" cy="519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74612"/>
              </p:ext>
            </p:extLst>
          </p:nvPr>
        </p:nvGraphicFramePr>
        <p:xfrm>
          <a:off x="500789" y="4212787"/>
          <a:ext cx="8179535" cy="9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7" imgW="5803900" imgH="660400" progId="Equation.3">
                  <p:embed/>
                </p:oleObj>
              </mc:Choice>
              <mc:Fallback>
                <p:oleObj name="Equation" r:id="rId7" imgW="5803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89" y="4212787"/>
                        <a:ext cx="8179535" cy="9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05272" y="4437251"/>
            <a:ext cx="414172" cy="43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815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355730" y="587705"/>
            <a:ext cx="66501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Looking </a:t>
            </a:r>
            <a:r>
              <a:rPr lang="en-US" dirty="0" smtClean="0"/>
              <a:t>for </a:t>
            </a:r>
            <a:r>
              <a:rPr lang="en-US" dirty="0" err="1" smtClean="0">
                <a:solidFill>
                  <a:srgbClr val="0000FF"/>
                </a:solidFill>
              </a:rPr>
              <a:t>Ly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/>
              <a:t> in 3D-HST Galaxies</a:t>
            </a:r>
            <a:endParaRPr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28334" y="1266618"/>
            <a:ext cx="8562467" cy="3762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Currently, </a:t>
            </a:r>
            <a:r>
              <a:rPr lang="en-US" sz="2200" dirty="0" smtClean="0">
                <a:solidFill>
                  <a:schemeClr val="tx1"/>
                </a:solidFill>
              </a:rPr>
              <a:t>~ 750 out of the 1282 </a:t>
            </a:r>
            <a:r>
              <a:rPr lang="en-US" sz="2200" dirty="0" err="1" smtClean="0">
                <a:solidFill>
                  <a:srgbClr val="008000"/>
                </a:solidFill>
              </a:rPr>
              <a:t>oELGs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in our sample have been observed by HETDEX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The 3D-HST </a:t>
            </a:r>
            <a:r>
              <a:rPr lang="en-US" sz="2200" dirty="0" err="1" smtClean="0">
                <a:solidFill>
                  <a:schemeClr val="tx1"/>
                </a:solidFill>
              </a:rPr>
              <a:t>grism</a:t>
            </a:r>
            <a:r>
              <a:rPr lang="en-US" sz="2200" dirty="0" smtClean="0">
                <a:solidFill>
                  <a:schemeClr val="tx1"/>
                </a:solidFill>
              </a:rPr>
              <a:t> redshifts have a precision of </a:t>
            </a:r>
            <a:r>
              <a:rPr lang="en-US" sz="2200" dirty="0" err="1" smtClean="0">
                <a:solidFill>
                  <a:schemeClr val="tx1"/>
                </a:solidFill>
              </a:rPr>
              <a:t>Δ</a:t>
            </a:r>
            <a:r>
              <a:rPr lang="en-US" sz="2200" i="1" dirty="0" err="1" smtClean="0">
                <a:solidFill>
                  <a:schemeClr val="tx1"/>
                </a:solidFill>
              </a:rPr>
              <a:t>z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~ 0.005, or ~6 </a:t>
            </a:r>
            <a:r>
              <a:rPr lang="en-US" sz="2200" dirty="0" err="1" smtClean="0">
                <a:solidFill>
                  <a:schemeClr val="tx1"/>
                </a:solidFill>
              </a:rPr>
              <a:t>Å</a:t>
            </a:r>
            <a:r>
              <a:rPr lang="en-US" sz="2200" dirty="0" smtClean="0">
                <a:solidFill>
                  <a:schemeClr val="tx1"/>
                </a:solidFill>
              </a:rPr>
              <a:t>.  </a:t>
            </a:r>
            <a:r>
              <a:rPr lang="en-US" sz="2200" dirty="0" smtClean="0">
                <a:solidFill>
                  <a:schemeClr val="tx1"/>
                </a:solidFill>
              </a:rPr>
              <a:t>We </a:t>
            </a:r>
            <a:r>
              <a:rPr lang="en-US" sz="2200" dirty="0" smtClean="0">
                <a:solidFill>
                  <a:schemeClr val="tx1"/>
                </a:solidFill>
              </a:rPr>
              <a:t>therefore </a:t>
            </a:r>
            <a:r>
              <a:rPr lang="en-US" sz="2200" dirty="0" smtClean="0">
                <a:solidFill>
                  <a:schemeClr val="tx1"/>
                </a:solidFill>
              </a:rPr>
              <a:t>search </a:t>
            </a:r>
            <a:r>
              <a:rPr lang="en-US" sz="2200" dirty="0" smtClean="0">
                <a:solidFill>
                  <a:schemeClr val="tx1"/>
                </a:solidFill>
              </a:rPr>
              <a:t>a ± </a:t>
            </a:r>
            <a:r>
              <a:rPr lang="en-US" sz="2200" dirty="0" smtClean="0">
                <a:solidFill>
                  <a:schemeClr val="tx1"/>
                </a:solidFill>
              </a:rPr>
              <a:t>6 </a:t>
            </a:r>
            <a:r>
              <a:rPr lang="en-US" sz="2200" dirty="0" err="1" smtClean="0">
                <a:solidFill>
                  <a:schemeClr val="tx1"/>
                </a:solidFill>
              </a:rPr>
              <a:t>σ</a:t>
            </a:r>
            <a:r>
              <a:rPr lang="en-US" sz="2200" dirty="0" smtClean="0">
                <a:solidFill>
                  <a:schemeClr val="tx1"/>
                </a:solidFill>
              </a:rPr>
              <a:t> (~ 72 </a:t>
            </a:r>
            <a:r>
              <a:rPr lang="en-US" sz="2200" dirty="0" err="1" smtClean="0">
                <a:solidFill>
                  <a:schemeClr val="tx1"/>
                </a:solidFill>
              </a:rPr>
              <a:t>Å</a:t>
            </a:r>
            <a:r>
              <a:rPr lang="en-US" sz="2200" dirty="0" smtClean="0">
                <a:solidFill>
                  <a:schemeClr val="tx1"/>
                </a:solidFill>
              </a:rPr>
              <a:t>) </a:t>
            </a:r>
            <a:r>
              <a:rPr lang="en-US" sz="2200" dirty="0" smtClean="0">
                <a:solidFill>
                  <a:schemeClr val="tx1"/>
                </a:solidFill>
              </a:rPr>
              <a:t>region around </a:t>
            </a:r>
            <a:r>
              <a:rPr lang="en-US" sz="2200" dirty="0" smtClean="0">
                <a:solidFill>
                  <a:schemeClr val="tx1"/>
                </a:solidFill>
              </a:rPr>
              <a:t>the wavelength implied by </a:t>
            </a:r>
            <a:r>
              <a:rPr lang="en-US" sz="2200" dirty="0" smtClean="0">
                <a:solidFill>
                  <a:srgbClr val="008000"/>
                </a:solidFill>
              </a:rPr>
              <a:t>[O III] </a:t>
            </a:r>
            <a:r>
              <a:rPr lang="en-US" sz="22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l</a:t>
            </a:r>
            <a:r>
              <a:rPr lang="en-US" sz="2200" dirty="0" smtClean="0">
                <a:solidFill>
                  <a:srgbClr val="008000"/>
                </a:solidFill>
              </a:rPr>
              <a:t>5007 </a:t>
            </a:r>
            <a:r>
              <a:rPr lang="en-US" sz="2200" dirty="0" smtClean="0">
                <a:solidFill>
                  <a:schemeClr val="tx1"/>
                </a:solidFill>
              </a:rPr>
              <a:t>for </a:t>
            </a:r>
            <a:r>
              <a:rPr lang="en-US" sz="2200" dirty="0" err="1" smtClean="0">
                <a:solidFill>
                  <a:schemeClr val="tx1"/>
                </a:solidFill>
              </a:rPr>
              <a:t>redshifted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.</a:t>
            </a:r>
            <a:endParaRPr lang="en-US" sz="2200" dirty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just">
              <a:spcAft>
                <a:spcPts val="18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At this limit, we are </a:t>
            </a:r>
            <a:r>
              <a:rPr lang="en-US" sz="2200" dirty="0" smtClean="0">
                <a:solidFill>
                  <a:schemeClr val="tx1"/>
                </a:solidFill>
              </a:rPr>
              <a:t>(currently) susceptible to </a:t>
            </a:r>
            <a:r>
              <a:rPr lang="en-US" sz="2200" dirty="0" smtClean="0">
                <a:solidFill>
                  <a:schemeClr val="tx1"/>
                </a:solidFill>
              </a:rPr>
              <a:t>false detections (i.e., noise spikes and artifacts masquerading as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). </a:t>
            </a:r>
            <a:r>
              <a:rPr lang="en-US" sz="2200" dirty="0" smtClean="0">
                <a:solidFill>
                  <a:schemeClr val="tx1"/>
                </a:solidFill>
              </a:rPr>
              <a:t>So</a:t>
            </a:r>
            <a:r>
              <a:rPr lang="en-US" sz="2200" dirty="0" smtClean="0">
                <a:solidFill>
                  <a:schemeClr val="tx1"/>
                </a:solidFill>
              </a:rPr>
              <a:t> we also </a:t>
            </a:r>
            <a:r>
              <a:rPr lang="en-US" sz="2200" dirty="0" smtClean="0">
                <a:solidFill>
                  <a:schemeClr val="tx1"/>
                </a:solidFill>
              </a:rPr>
              <a:t>search regions </a:t>
            </a:r>
            <a:r>
              <a:rPr lang="en-US" sz="2200" dirty="0" smtClean="0">
                <a:solidFill>
                  <a:schemeClr val="tx1"/>
                </a:solidFill>
              </a:rPr>
              <a:t>outside of </a:t>
            </a:r>
            <a:r>
              <a:rPr lang="en-US" sz="2200" dirty="0" smtClean="0">
                <a:solidFill>
                  <a:schemeClr val="tx1"/>
                </a:solidFill>
              </a:rPr>
              <a:t>the detection window.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68887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Real versus False Detections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0" y="1152475"/>
            <a:ext cx="5142378" cy="38567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 rot="1817363">
            <a:off x="2013838" y="2675599"/>
            <a:ext cx="2916569" cy="14946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stomShape 3"/>
          <p:cNvSpPr/>
          <p:nvPr/>
        </p:nvSpPr>
        <p:spPr>
          <a:xfrm>
            <a:off x="3493422" y="2171800"/>
            <a:ext cx="1529866" cy="4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Real detections</a:t>
            </a:r>
            <a:endParaRPr lang="en-US" sz="14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Shape 248"/>
          <p:cNvSpPr txBox="1">
            <a:spLocks noGrp="1"/>
          </p:cNvSpPr>
          <p:nvPr>
            <p:ph type="body" idx="1"/>
          </p:nvPr>
        </p:nvSpPr>
        <p:spPr>
          <a:xfrm>
            <a:off x="5508519" y="1380762"/>
            <a:ext cx="3524882" cy="3384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HETDEX detections with S/N </a:t>
            </a:r>
            <a:r>
              <a:rPr lang="en-US" sz="2600" dirty="0" smtClean="0">
                <a:solidFill>
                  <a:schemeClr val="tx1"/>
                </a:solidFill>
              </a:rPr>
              <a:t>≲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5 are likely </a:t>
            </a:r>
            <a:r>
              <a:rPr lang="en-US" sz="2200" dirty="0" smtClean="0">
                <a:solidFill>
                  <a:schemeClr val="tx1"/>
                </a:solidFill>
              </a:rPr>
              <a:t>false.</a:t>
            </a:r>
            <a:endParaRPr lang="en-US" sz="2200" dirty="0">
              <a:solidFill>
                <a:schemeClr val="tx1"/>
              </a:solidFill>
            </a:endParaRPr>
          </a:p>
          <a:p>
            <a:pPr marL="114300" indent="0" algn="just">
              <a:spcAft>
                <a:spcPts val="18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Only ~ 50 detections likely to be real</a:t>
            </a:r>
          </a:p>
        </p:txBody>
      </p:sp>
    </p:spTree>
    <p:extLst>
      <p:ext uri="{BB962C8B-B14F-4D97-AF65-F5344CB8AC3E}">
        <p14:creationId xmlns:p14="http://schemas.microsoft.com/office/powerpoint/2010/main" val="306485643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7043216" cy="5143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06847" y="1754925"/>
            <a:ext cx="2037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Thus far, only ~ 50 </a:t>
            </a:r>
            <a:r>
              <a:rPr lang="en-US" sz="2200" dirty="0" err="1" smtClean="0">
                <a:solidFill>
                  <a:srgbClr val="008000"/>
                </a:solidFill>
              </a:rPr>
              <a:t>oELGs</a:t>
            </a:r>
            <a:r>
              <a:rPr lang="en-US" sz="2200" dirty="0" smtClean="0"/>
              <a:t> have “secure” detections in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latin typeface="Symbol" charset="2"/>
                <a:cs typeface="Symbol" charset="2"/>
              </a:rPr>
              <a:t>.</a:t>
            </a:r>
            <a:endParaRPr lang="en-US" sz="2200" dirty="0">
              <a:latin typeface="Symbol" charset="2"/>
              <a:cs typeface="Symbol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6852" y="9144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3" y="2663568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" y="9144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674" y="2659020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364" y="3981396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3800" y="4596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19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8068" cy="5143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45388" y="9144"/>
            <a:ext cx="1284370" cy="1155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6847" y="1754925"/>
            <a:ext cx="2037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Thus far, only ~ 50 </a:t>
            </a:r>
            <a:r>
              <a:rPr lang="en-US" sz="2200" dirty="0" err="1" smtClean="0">
                <a:solidFill>
                  <a:srgbClr val="008000"/>
                </a:solidFill>
              </a:rPr>
              <a:t>oELGs</a:t>
            </a:r>
            <a:r>
              <a:rPr lang="en-US" sz="2200" dirty="0" smtClean="0"/>
              <a:t> have “secure” detections in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latin typeface="Symbol" charset="2"/>
                <a:cs typeface="Symbol" charset="2"/>
              </a:rPr>
              <a:t>.</a:t>
            </a:r>
            <a:endParaRPr lang="en-US" sz="22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125897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1019155"/>
            <a:ext cx="8943975" cy="31337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7705" y="4465845"/>
            <a:ext cx="7877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Thus far, only ~ 50 </a:t>
            </a:r>
            <a:r>
              <a:rPr lang="en-US" sz="2200" dirty="0" err="1" smtClean="0">
                <a:solidFill>
                  <a:srgbClr val="008000"/>
                </a:solidFill>
              </a:rPr>
              <a:t>oELGs</a:t>
            </a:r>
            <a:r>
              <a:rPr lang="en-US" sz="2200" dirty="0" smtClean="0"/>
              <a:t> have “secure” detections in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latin typeface="Symbol" charset="2"/>
                <a:cs typeface="Symbol" charset="2"/>
              </a:rPr>
              <a:t>.</a:t>
            </a:r>
            <a:endParaRPr lang="en-US" sz="22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145509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03" y="188210"/>
            <a:ext cx="1415060" cy="5727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91" y="3292615"/>
            <a:ext cx="8764514" cy="1729609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Somewhat surprisingly,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detections are not restricted to the brightest </a:t>
            </a:r>
            <a:r>
              <a:rPr lang="en-US" sz="2200" dirty="0" smtClean="0">
                <a:solidFill>
                  <a:srgbClr val="008000"/>
                </a:solidFill>
              </a:rPr>
              <a:t>[O III] </a:t>
            </a:r>
            <a:r>
              <a:rPr lang="en-US" sz="2200" dirty="0" smtClean="0">
                <a:solidFill>
                  <a:schemeClr val="tx1"/>
                </a:solidFill>
              </a:rPr>
              <a:t>sources (i.e., those which probe faintest).  There is marginal evidence (~95% confidence) that </a:t>
            </a:r>
            <a:r>
              <a:rPr lang="en-US" sz="2200" dirty="0" err="1" smtClean="0">
                <a:solidFill>
                  <a:srgbClr val="0000FF"/>
                </a:solidFill>
              </a:rPr>
              <a:t>Ly</a:t>
            </a:r>
            <a:r>
              <a:rPr lang="en-US" sz="2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200" dirty="0" smtClean="0">
                <a:solidFill>
                  <a:schemeClr val="tx1"/>
                </a:solidFill>
              </a:rPr>
              <a:t> escapes more easily from small galaxies.</a:t>
            </a:r>
            <a:endParaRPr lang="en-US" sz="2200" dirty="0">
              <a:latin typeface="Symbol" charset="2"/>
              <a:cs typeface="Symbol" charset="2"/>
            </a:endParaRPr>
          </a:p>
        </p:txBody>
      </p:sp>
      <p:pic>
        <p:nvPicPr>
          <p:cNvPr id="8" name="Picture 7" descr="lya_3dhst_detections_size-OIIIfl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87" y="1029168"/>
            <a:ext cx="2926080" cy="21945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lya_3dhst_detections_mass-sf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" y="1029168"/>
            <a:ext cx="2926080" cy="21945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 descr="lya_3dhst_detections_beta-OIIIflu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3" y="1041534"/>
            <a:ext cx="2926080" cy="21945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37480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7479" y="2054546"/>
            <a:ext cx="3949437" cy="30604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Shape 2"/>
          <p:cNvSpPr txBox="1"/>
          <p:nvPr/>
        </p:nvSpPr>
        <p:spPr>
          <a:xfrm>
            <a:off x="254676" y="867000"/>
            <a:ext cx="8650288" cy="150143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114480" algn="just">
              <a:buClr>
                <a:srgbClr val="595959"/>
              </a:buClr>
            </a:pPr>
            <a:r>
              <a:rPr lang="en-US" sz="2200" spc="-1" dirty="0"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ontinuum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-selection and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sub-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mm</a:t>
            </a:r>
            <a:r>
              <a:rPr lang="en-US" sz="2200" spc="-1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techniques 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generally pick out high mass galaxies, while methods which identify objects via 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emission</a:t>
            </a:r>
            <a:r>
              <a:rPr lang="en-US" sz="2200" spc="-1" dirty="0">
                <a:uFill>
                  <a:solidFill>
                    <a:srgbClr val="FFFFFF"/>
                  </a:solidFill>
                </a:uFill>
              </a:rPr>
              <a:t>-lines (either </a:t>
            </a:r>
            <a:r>
              <a:rPr lang="en-US" sz="2200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LAEs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lang="en-US" sz="2200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</a:rPr>
              <a:t>oELGs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) tend to </a:t>
            </a:r>
            <a:r>
              <a:rPr lang="en-US" sz="2200" spc="-1" dirty="0">
                <a:uFill>
                  <a:solidFill>
                    <a:srgbClr val="FFFFFF"/>
                  </a:solidFill>
                </a:uFill>
              </a:rPr>
              <a:t>find lower-mass objects.</a:t>
            </a:r>
          </a:p>
          <a:p>
            <a:pPr marL="114480" algn="just">
              <a:lnSpc>
                <a:spcPct val="100000"/>
              </a:lnSpc>
              <a:buClr>
                <a:srgbClr val="595959"/>
              </a:buClr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Shape 69"/>
          <p:cNvPicPr/>
          <p:nvPr/>
        </p:nvPicPr>
        <p:blipFill>
          <a:blip r:embed="rId2"/>
          <a:stretch/>
        </p:blipFill>
        <p:spPr>
          <a:xfrm>
            <a:off x="5192718" y="2156304"/>
            <a:ext cx="3838680" cy="286452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5608415" y="2230212"/>
            <a:ext cx="1594729" cy="4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Hagen et al. 2016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2680746" y="159600"/>
            <a:ext cx="4654439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</a:rPr>
              <a:t>Galaxy Selection at High-</a:t>
            </a:r>
            <a:r>
              <a:rPr lang="en-US" sz="2800" i="1" spc="-1" dirty="0" smtClean="0">
                <a:uFill>
                  <a:solidFill>
                    <a:srgbClr val="FFFFFF"/>
                  </a:solidFill>
                </a:uFill>
              </a:rPr>
              <a:t>z</a:t>
            </a:r>
            <a:endParaRPr lang="en-US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264365" y="2382692"/>
            <a:ext cx="4773217" cy="2596728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114480" algn="just">
              <a:lnSpc>
                <a:spcPct val="100000"/>
              </a:lnSpc>
              <a:spcAft>
                <a:spcPts val="1200"/>
              </a:spcAft>
              <a:buClr>
                <a:srgbClr val="595959"/>
              </a:buClr>
            </a:pP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The lessens learned from one class may not carry over to another.  We must carefully bootstrap our way from type to type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114480" algn="just">
              <a:lnSpc>
                <a:spcPct val="100000"/>
              </a:lnSpc>
              <a:spcAft>
                <a:spcPts val="1200"/>
              </a:spcAft>
              <a:buClr>
                <a:srgbClr val="595959"/>
              </a:buClr>
            </a:pP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Since </a:t>
            </a:r>
            <a:r>
              <a:rPr lang="en-US" sz="22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z="22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r>
              <a:rPr 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appear to be stellar-mass matched objects, we begin there.</a:t>
            </a:r>
            <a:endParaRPr lang="en-US" sz="2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algn="just">
              <a:lnSpc>
                <a:spcPct val="100000"/>
              </a:lnSpc>
              <a:buClr>
                <a:srgbClr val="595959"/>
              </a:buClr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27525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252556" y="131129"/>
            <a:ext cx="54251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Recovering </a:t>
            </a:r>
            <a:r>
              <a:rPr lang="en-US" dirty="0" smtClean="0">
                <a:solidFill>
                  <a:srgbClr val="0000FF"/>
                </a:solidFill>
              </a:rPr>
              <a:t>LAEs</a:t>
            </a:r>
            <a:r>
              <a:rPr lang="en-US" dirty="0" smtClean="0"/>
              <a:t> in 3D-HST</a:t>
            </a:r>
            <a:endParaRPr dirty="0"/>
          </a:p>
        </p:txBody>
      </p:sp>
      <p:pic>
        <p:nvPicPr>
          <p:cNvPr id="6" name="Shape 273"/>
          <p:cNvPicPr preferRelativeResize="0"/>
          <p:nvPr/>
        </p:nvPicPr>
        <p:blipFill rotWithShape="1">
          <a:blip r:embed="rId3">
            <a:alphaModFix/>
          </a:blip>
          <a:srcRect l="45307" t="13439" r="5066" b="11894"/>
          <a:stretch/>
        </p:blipFill>
        <p:spPr>
          <a:xfrm>
            <a:off x="517850" y="3164106"/>
            <a:ext cx="4301299" cy="19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62"/>
          <p:cNvSpPr txBox="1">
            <a:spLocks noGrp="1"/>
          </p:cNvSpPr>
          <p:nvPr>
            <p:ph type="body" idx="1"/>
          </p:nvPr>
        </p:nvSpPr>
        <p:spPr>
          <a:xfrm>
            <a:off x="99895" y="738703"/>
            <a:ext cx="4951960" cy="2357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In AEGIS, </a:t>
            </a:r>
            <a:r>
              <a:rPr lang="en-US" sz="2200" dirty="0">
                <a:solidFill>
                  <a:schemeClr val="tx1"/>
                </a:solidFill>
              </a:rPr>
              <a:t>o</a:t>
            </a:r>
            <a:r>
              <a:rPr lang="en" sz="2200" dirty="0" smtClean="0">
                <a:solidFill>
                  <a:schemeClr val="tx1"/>
                </a:solidFill>
              </a:rPr>
              <a:t>nly ~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15 to </a:t>
            </a:r>
            <a:r>
              <a:rPr lang="en" sz="2200" dirty="0" smtClean="0">
                <a:solidFill>
                  <a:schemeClr val="tx1"/>
                </a:solidFill>
              </a:rPr>
              <a:t>20</a:t>
            </a:r>
            <a:r>
              <a:rPr lang="en-US" sz="2200" dirty="0" smtClean="0">
                <a:solidFill>
                  <a:schemeClr val="tx1"/>
                </a:solidFill>
              </a:rPr>
              <a:t> HETDEX </a:t>
            </a:r>
            <a:r>
              <a:rPr lang="en-US" sz="2200" dirty="0" smtClean="0">
                <a:solidFill>
                  <a:srgbClr val="0000FF"/>
                </a:solidFill>
              </a:rPr>
              <a:t>LAEs</a:t>
            </a:r>
            <a:r>
              <a:rPr lang="en" sz="2200" dirty="0" smtClean="0">
                <a:solidFill>
                  <a:schemeClr val="tx1"/>
                </a:solidFill>
              </a:rPr>
              <a:t> </a:t>
            </a:r>
            <a:r>
              <a:rPr lang="en" sz="2200" dirty="0">
                <a:solidFill>
                  <a:schemeClr val="tx1"/>
                </a:solidFill>
              </a:rPr>
              <a:t>lie in the 3D-HST </a:t>
            </a:r>
            <a:r>
              <a:rPr lang="en" sz="2200" dirty="0" smtClean="0">
                <a:solidFill>
                  <a:schemeClr val="tx1"/>
                </a:solidFill>
              </a:rPr>
              <a:t>footprint</a:t>
            </a:r>
            <a:r>
              <a:rPr lang="en-US" sz="2200" dirty="0" smtClean="0">
                <a:solidFill>
                  <a:schemeClr val="tx1"/>
                </a:solidFill>
              </a:rPr>
              <a:t> (5 cases of ambiguous counterparts)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fainter than the </a:t>
            </a:r>
            <a:r>
              <a:rPr lang="en-US" sz="2200" i="1" dirty="0" err="1" smtClean="0">
                <a:solidFill>
                  <a:schemeClr val="tx1"/>
                </a:solidFill>
              </a:rPr>
              <a:t>m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 ~ 26 limit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lie on contaminated regions</a:t>
            </a:r>
            <a:endParaRPr sz="2200" dirty="0">
              <a:solidFill>
                <a:schemeClr val="tx1"/>
              </a:solidFill>
            </a:endParaRPr>
          </a:p>
        </p:txBody>
      </p:sp>
      <p:pic>
        <p:nvPicPr>
          <p:cNvPr id="8" name="Shape 263"/>
          <p:cNvPicPr preferRelativeResize="0"/>
          <p:nvPr/>
        </p:nvPicPr>
        <p:blipFill rotWithShape="1">
          <a:blip r:embed="rId4">
            <a:alphaModFix/>
          </a:blip>
          <a:srcRect l="7610" r="17043"/>
          <a:stretch/>
        </p:blipFill>
        <p:spPr>
          <a:xfrm>
            <a:off x="5180293" y="856060"/>
            <a:ext cx="3726424" cy="34670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95172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252556" y="131129"/>
            <a:ext cx="54251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Recovering </a:t>
            </a:r>
            <a:r>
              <a:rPr lang="en-US" dirty="0" smtClean="0">
                <a:solidFill>
                  <a:srgbClr val="0000FF"/>
                </a:solidFill>
              </a:rPr>
              <a:t>LAEs</a:t>
            </a:r>
            <a:r>
              <a:rPr lang="en-US" dirty="0" smtClean="0"/>
              <a:t> in 3D-HST</a:t>
            </a: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9895" y="738703"/>
            <a:ext cx="4951960" cy="2357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In AEGIS, </a:t>
            </a:r>
            <a:r>
              <a:rPr lang="en-US" sz="2200" dirty="0">
                <a:solidFill>
                  <a:schemeClr val="tx1"/>
                </a:solidFill>
              </a:rPr>
              <a:t>o</a:t>
            </a:r>
            <a:r>
              <a:rPr lang="en" sz="2200" dirty="0" smtClean="0">
                <a:solidFill>
                  <a:schemeClr val="tx1"/>
                </a:solidFill>
              </a:rPr>
              <a:t>nly ~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15 to </a:t>
            </a:r>
            <a:r>
              <a:rPr lang="en" sz="2200" dirty="0" smtClean="0">
                <a:solidFill>
                  <a:schemeClr val="tx1"/>
                </a:solidFill>
              </a:rPr>
              <a:t>20</a:t>
            </a:r>
            <a:r>
              <a:rPr lang="en-US" sz="2200" dirty="0" smtClean="0">
                <a:solidFill>
                  <a:schemeClr val="tx1"/>
                </a:solidFill>
              </a:rPr>
              <a:t> HETDEX </a:t>
            </a:r>
            <a:r>
              <a:rPr lang="en-US" sz="2200" dirty="0" smtClean="0">
                <a:solidFill>
                  <a:srgbClr val="0000FF"/>
                </a:solidFill>
              </a:rPr>
              <a:t>LAEs</a:t>
            </a:r>
            <a:r>
              <a:rPr lang="en" sz="2200" dirty="0" smtClean="0">
                <a:solidFill>
                  <a:schemeClr val="tx1"/>
                </a:solidFill>
              </a:rPr>
              <a:t> lie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" sz="2200" dirty="0" smtClean="0">
                <a:solidFill>
                  <a:schemeClr val="tx1"/>
                </a:solidFill>
              </a:rPr>
              <a:t>in </a:t>
            </a:r>
            <a:r>
              <a:rPr lang="en" sz="2200" dirty="0">
                <a:solidFill>
                  <a:schemeClr val="tx1"/>
                </a:solidFill>
              </a:rPr>
              <a:t>the 3D-HST </a:t>
            </a:r>
            <a:r>
              <a:rPr lang="en" sz="2200" dirty="0" smtClean="0">
                <a:solidFill>
                  <a:schemeClr val="tx1"/>
                </a:solidFill>
              </a:rPr>
              <a:t>footprint</a:t>
            </a:r>
            <a:r>
              <a:rPr lang="en-US" sz="2200" dirty="0" smtClean="0">
                <a:solidFill>
                  <a:schemeClr val="tx1"/>
                </a:solidFill>
              </a:rPr>
              <a:t> (5 cases of ambiguous counterparts)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fainter than the </a:t>
            </a:r>
            <a:r>
              <a:rPr lang="en-US" sz="2200" i="1" dirty="0" err="1" smtClean="0">
                <a:solidFill>
                  <a:schemeClr val="tx1"/>
                </a:solidFill>
              </a:rPr>
              <a:t>m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 ~ 26 limit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lie on contaminated regions</a:t>
            </a:r>
            <a:endParaRPr sz="2200" dirty="0">
              <a:solidFill>
                <a:schemeClr val="tx1"/>
              </a:solidFill>
            </a:endParaRPr>
          </a:p>
        </p:txBody>
      </p:sp>
      <p:pic>
        <p:nvPicPr>
          <p:cNvPr id="7" name="Shape 282"/>
          <p:cNvPicPr preferRelativeResize="0"/>
          <p:nvPr/>
        </p:nvPicPr>
        <p:blipFill rotWithShape="1">
          <a:blip r:embed="rId3">
            <a:alphaModFix/>
          </a:blip>
          <a:srcRect l="44866" t="18621" r="5579" b="11895"/>
          <a:stretch/>
        </p:blipFill>
        <p:spPr>
          <a:xfrm>
            <a:off x="516063" y="3278242"/>
            <a:ext cx="43048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63"/>
          <p:cNvPicPr preferRelativeResize="0"/>
          <p:nvPr/>
        </p:nvPicPr>
        <p:blipFill rotWithShape="1">
          <a:blip r:embed="rId4">
            <a:alphaModFix/>
          </a:blip>
          <a:srcRect l="7610" r="17043"/>
          <a:stretch/>
        </p:blipFill>
        <p:spPr>
          <a:xfrm>
            <a:off x="5180293" y="856060"/>
            <a:ext cx="3726424" cy="34670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994767" y="4451511"/>
            <a:ext cx="2791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⟵ </a:t>
            </a:r>
            <a:r>
              <a:rPr lang="en-US" sz="2200" dirty="0" smtClean="0"/>
              <a:t>A </a:t>
            </a:r>
            <a:r>
              <a:rPr lang="en-US" sz="2200" dirty="0" smtClean="0"/>
              <a:t>“nice” detection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342859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2252556" y="131129"/>
            <a:ext cx="54251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Recovering </a:t>
            </a:r>
            <a:r>
              <a:rPr lang="en-US" dirty="0" smtClean="0">
                <a:solidFill>
                  <a:srgbClr val="0000FF"/>
                </a:solidFill>
              </a:rPr>
              <a:t>LAEs</a:t>
            </a:r>
            <a:r>
              <a:rPr lang="en-US" dirty="0" smtClean="0"/>
              <a:t> in 3D-HST</a:t>
            </a:r>
            <a:endParaRPr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9895" y="738702"/>
            <a:ext cx="4951960" cy="440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In AEGIS, </a:t>
            </a:r>
            <a:r>
              <a:rPr lang="en-US" sz="2200" dirty="0">
                <a:solidFill>
                  <a:schemeClr val="tx1"/>
                </a:solidFill>
              </a:rPr>
              <a:t>o</a:t>
            </a:r>
            <a:r>
              <a:rPr lang="en" sz="2200" dirty="0" smtClean="0">
                <a:solidFill>
                  <a:schemeClr val="tx1"/>
                </a:solidFill>
              </a:rPr>
              <a:t>nly ~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15 to </a:t>
            </a:r>
            <a:r>
              <a:rPr lang="en" sz="2200" dirty="0" smtClean="0">
                <a:solidFill>
                  <a:schemeClr val="tx1"/>
                </a:solidFill>
              </a:rPr>
              <a:t>20</a:t>
            </a:r>
            <a:r>
              <a:rPr lang="en-US" sz="2200" dirty="0" smtClean="0">
                <a:solidFill>
                  <a:schemeClr val="tx1"/>
                </a:solidFill>
              </a:rPr>
              <a:t> HETDEX </a:t>
            </a:r>
            <a:r>
              <a:rPr lang="en-US" sz="2200" dirty="0" smtClean="0">
                <a:solidFill>
                  <a:srgbClr val="0000FF"/>
                </a:solidFill>
              </a:rPr>
              <a:t>LAEs</a:t>
            </a:r>
            <a:r>
              <a:rPr lang="en" sz="2200" dirty="0" smtClean="0">
                <a:solidFill>
                  <a:schemeClr val="tx1"/>
                </a:solidFill>
              </a:rPr>
              <a:t> lie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" sz="2200" dirty="0" smtClean="0">
                <a:solidFill>
                  <a:schemeClr val="tx1"/>
                </a:solidFill>
              </a:rPr>
              <a:t>in </a:t>
            </a:r>
            <a:r>
              <a:rPr lang="en" sz="2200" dirty="0">
                <a:solidFill>
                  <a:schemeClr val="tx1"/>
                </a:solidFill>
              </a:rPr>
              <a:t>the 3D-HST </a:t>
            </a:r>
            <a:r>
              <a:rPr lang="en" sz="2200" dirty="0" smtClean="0">
                <a:solidFill>
                  <a:schemeClr val="tx1"/>
                </a:solidFill>
              </a:rPr>
              <a:t>footprint</a:t>
            </a:r>
            <a:r>
              <a:rPr lang="en-US" sz="2200" dirty="0" smtClean="0">
                <a:solidFill>
                  <a:schemeClr val="tx1"/>
                </a:solidFill>
              </a:rPr>
              <a:t> (5 cases of ambiguous counterparts)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fainter than the </a:t>
            </a:r>
            <a:r>
              <a:rPr lang="en-US" sz="2200" i="1" dirty="0" err="1" smtClean="0">
                <a:solidFill>
                  <a:schemeClr val="tx1"/>
                </a:solidFill>
              </a:rPr>
              <a:t>m</a:t>
            </a:r>
            <a:r>
              <a:rPr lang="en-US" sz="2200" i="1" baseline="-25000" dirty="0" err="1" smtClean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 ~ 26 limit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Some lie on contaminated </a:t>
            </a:r>
            <a:r>
              <a:rPr lang="en-US" sz="2200" dirty="0" smtClean="0">
                <a:solidFill>
                  <a:schemeClr val="tx1"/>
                </a:solidFill>
              </a:rPr>
              <a:t>regions</a:t>
            </a:r>
          </a:p>
          <a:p>
            <a:pPr marL="400050" indent="-285750" algn="just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M</a:t>
            </a:r>
            <a:r>
              <a:rPr lang="en-US" sz="2200" dirty="0" smtClean="0">
                <a:solidFill>
                  <a:schemeClr val="tx1"/>
                </a:solidFill>
              </a:rPr>
              <a:t>ore expected as HETDEX detections reach </a:t>
            </a:r>
            <a:r>
              <a:rPr lang="en-US" sz="2200" dirty="0" smtClean="0">
                <a:solidFill>
                  <a:schemeClr val="tx1"/>
                </a:solidFill>
              </a:rPr>
              <a:t>their </a:t>
            </a:r>
            <a:r>
              <a:rPr lang="en-US" sz="2200" dirty="0" smtClean="0">
                <a:solidFill>
                  <a:schemeClr val="tx1"/>
                </a:solidFill>
              </a:rPr>
              <a:t>limit and catalogs in the COSMOS and GOODS-N fields are produced.</a:t>
            </a:r>
            <a:endParaRPr sz="2200" dirty="0">
              <a:solidFill>
                <a:schemeClr val="tx1"/>
              </a:solidFill>
            </a:endParaRPr>
          </a:p>
        </p:txBody>
      </p:sp>
      <p:pic>
        <p:nvPicPr>
          <p:cNvPr id="8" name="Shape 263"/>
          <p:cNvPicPr preferRelativeResize="0"/>
          <p:nvPr/>
        </p:nvPicPr>
        <p:blipFill rotWithShape="1">
          <a:blip r:embed="rId3">
            <a:alphaModFix/>
          </a:blip>
          <a:srcRect l="7610" r="17043"/>
          <a:stretch/>
        </p:blipFill>
        <p:spPr>
          <a:xfrm>
            <a:off x="5180293" y="856060"/>
            <a:ext cx="3726424" cy="346704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1110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114" y="59789"/>
            <a:ext cx="2071520" cy="57270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65" y="695898"/>
            <a:ext cx="8919235" cy="4447602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3D-HST/HETDEX data mining has begun, even with non-optimized HETDEX software.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The percentage of 1.90 &lt; </a:t>
            </a:r>
            <a:r>
              <a:rPr lang="en-US" sz="2400" i="1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>
                <a:solidFill>
                  <a:schemeClr val="tx1"/>
                </a:solidFill>
              </a:rPr>
              <a:t> &lt; 2.35 </a:t>
            </a:r>
            <a:r>
              <a:rPr lang="en-US" sz="2400" dirty="0" err="1" smtClean="0">
                <a:solidFill>
                  <a:srgbClr val="008000"/>
                </a:solidFill>
              </a:rPr>
              <a:t>oELGs</a:t>
            </a:r>
            <a:r>
              <a:rPr lang="en-US" sz="2400" dirty="0" smtClean="0">
                <a:solidFill>
                  <a:schemeClr val="tx1"/>
                </a:solidFill>
              </a:rPr>
              <a:t> that emit </a:t>
            </a:r>
            <a:r>
              <a:rPr lang="en-US" sz="2400" dirty="0" err="1" smtClean="0">
                <a:solidFill>
                  <a:srgbClr val="0000FF"/>
                </a:solidFill>
              </a:rPr>
              <a:t>Ly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at levels brighter than the HETDEX limit (~ 6 × 10</a:t>
            </a:r>
            <a:r>
              <a:rPr lang="en-US" sz="2400" baseline="30000" dirty="0" smtClean="0">
                <a:solidFill>
                  <a:schemeClr val="tx1"/>
                </a:solidFill>
              </a:rPr>
              <a:t>-17 </a:t>
            </a:r>
            <a:r>
              <a:rPr lang="en-US" sz="2400" dirty="0" smtClean="0">
                <a:solidFill>
                  <a:schemeClr val="tx1"/>
                </a:solidFill>
              </a:rPr>
              <a:t>ergs/cm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/s) is small (~ 5%).  If </a:t>
            </a:r>
            <a:r>
              <a:rPr lang="en-US" sz="2400" dirty="0" err="1" smtClean="0">
                <a:solidFill>
                  <a:srgbClr val="0000FF"/>
                </a:solidFill>
              </a:rPr>
              <a:t>Ly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is leaking out from these galaxies, it is doing so at a very low level (a couple of percent)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So far, the only marginal correlation we see between </a:t>
            </a:r>
            <a:r>
              <a:rPr lang="en-US" sz="2400" dirty="0" err="1" smtClean="0">
                <a:solidFill>
                  <a:srgbClr val="0000FF"/>
                </a:solidFill>
              </a:rPr>
              <a:t>Ly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emission </a:t>
            </a:r>
            <a:r>
              <a:rPr lang="en-US" sz="2400" dirty="0" err="1" smtClean="0">
                <a:solidFill>
                  <a:srgbClr val="008000"/>
                </a:solidFill>
              </a:rPr>
              <a:t>oELG</a:t>
            </a:r>
            <a:r>
              <a:rPr lang="en-US" sz="2400" dirty="0" smtClean="0">
                <a:solidFill>
                  <a:schemeClr val="tx1"/>
                </a:solidFill>
              </a:rPr>
              <a:t> property is with galaxy size.  But our ability to explore this topic is changing rapidly!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33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/>
          <p:cNvSpPr/>
          <p:nvPr/>
        </p:nvSpPr>
        <p:spPr>
          <a:xfrm>
            <a:off x="1408176" y="2178886"/>
            <a:ext cx="1839239" cy="174728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1207008" y="2066854"/>
            <a:ext cx="559321" cy="559321"/>
          </a:xfrm>
          <a:prstGeom prst="ellipse">
            <a:avLst/>
          </a:prstGeom>
          <a:solidFill>
            <a:srgbClr val="0070C0">
              <a:alpha val="5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8528" y="2040280"/>
            <a:ext cx="485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the properties of </a:t>
            </a:r>
            <a:r>
              <a:rPr lang="en-US" sz="2400" dirty="0" smtClean="0">
                <a:solidFill>
                  <a:srgbClr val="0000FF"/>
                </a:solidFill>
              </a:rPr>
              <a:t>LAEs</a:t>
            </a:r>
            <a:r>
              <a:rPr lang="en-US" sz="2400" dirty="0" smtClean="0"/>
              <a:t> related to those of </a:t>
            </a:r>
            <a:r>
              <a:rPr lang="en-US" sz="2400" dirty="0" err="1" smtClean="0">
                <a:solidFill>
                  <a:srgbClr val="008000"/>
                </a:solidFill>
              </a:rPr>
              <a:t>oELGS</a:t>
            </a:r>
            <a:r>
              <a:rPr lang="en-US" sz="2400" dirty="0" smtClean="0"/>
              <a:t>? 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/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What makes an </a:t>
            </a:r>
            <a:r>
              <a:rPr lang="en-US" sz="2400" dirty="0" smtClean="0">
                <a:solidFill>
                  <a:srgbClr val="0000FF"/>
                </a:solidFill>
              </a:rPr>
              <a:t>LAE</a:t>
            </a:r>
            <a:r>
              <a:rPr lang="en-US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LAE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TextShape 1"/>
          <p:cNvSpPr txBox="1"/>
          <p:nvPr/>
        </p:nvSpPr>
        <p:spPr>
          <a:xfrm>
            <a:off x="2438100" y="573376"/>
            <a:ext cx="5482175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1:  </a:t>
            </a:r>
            <a:r>
              <a:rPr lang="en-US" sz="2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versus 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2800" b="0" strike="noStrike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86316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5"/>
          <p:cNvSpPr/>
          <p:nvPr/>
        </p:nvSpPr>
        <p:spPr>
          <a:xfrm>
            <a:off x="1554480" y="2179549"/>
            <a:ext cx="559321" cy="559321"/>
          </a:xfrm>
          <a:prstGeom prst="ellipse">
            <a:avLst/>
          </a:prstGeom>
          <a:solidFill>
            <a:srgbClr val="0070C0">
              <a:alpha val="5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2438100" y="573376"/>
            <a:ext cx="5482175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1:  </a:t>
            </a:r>
            <a:r>
              <a:rPr lang="en-US" sz="2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versus 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2800" b="0" strike="noStrike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1408176" y="2178886"/>
            <a:ext cx="1839239" cy="174728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8528" y="2040280"/>
            <a:ext cx="485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the properties of </a:t>
            </a:r>
            <a:r>
              <a:rPr lang="en-US" sz="2400" dirty="0" smtClean="0">
                <a:solidFill>
                  <a:srgbClr val="0000FF"/>
                </a:solidFill>
              </a:rPr>
              <a:t>LAEs</a:t>
            </a:r>
            <a:r>
              <a:rPr lang="en-US" sz="2400" dirty="0" smtClean="0"/>
              <a:t> related to those of </a:t>
            </a:r>
            <a:r>
              <a:rPr lang="en-US" sz="2400" dirty="0" err="1" smtClean="0">
                <a:solidFill>
                  <a:srgbClr val="008000"/>
                </a:solidFill>
              </a:rPr>
              <a:t>oELGS</a:t>
            </a:r>
            <a:r>
              <a:rPr lang="en-US" sz="2400" dirty="0" smtClean="0"/>
              <a:t>? 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/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What makes an </a:t>
            </a:r>
            <a:r>
              <a:rPr lang="en-US" sz="2400" dirty="0" smtClean="0">
                <a:solidFill>
                  <a:srgbClr val="0000FF"/>
                </a:solidFill>
              </a:rPr>
              <a:t>LAE</a:t>
            </a:r>
            <a:r>
              <a:rPr lang="en-US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LAE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9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201168" y="1580400"/>
            <a:ext cx="3383280" cy="3200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z~2 galaxies</a:t>
            </a:r>
          </a:p>
        </p:txBody>
      </p:sp>
      <p:sp>
        <p:nvSpPr>
          <p:cNvPr id="7" name="CustomShape 5"/>
          <p:cNvSpPr/>
          <p:nvPr/>
        </p:nvSpPr>
        <p:spPr>
          <a:xfrm>
            <a:off x="1554480" y="2179549"/>
            <a:ext cx="559321" cy="559321"/>
          </a:xfrm>
          <a:prstGeom prst="ellipse">
            <a:avLst/>
          </a:prstGeom>
          <a:solidFill>
            <a:srgbClr val="0070C0">
              <a:alpha val="5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1408176" y="2178886"/>
            <a:ext cx="1839239" cy="174728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626867" y="630448"/>
            <a:ext cx="6678724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2:  </a:t>
            </a:r>
            <a:r>
              <a:rPr lang="en-US" sz="2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versus </a:t>
            </a:r>
            <a:r>
              <a:rPr lang="en-US" sz="2800" b="0" strike="noStrike" spc="-1" dirty="0" smtClean="0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LBGs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etc.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6965" y="2040280"/>
            <a:ext cx="4623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the properties of </a:t>
            </a:r>
            <a:r>
              <a:rPr lang="en-US" sz="2400" dirty="0" smtClean="0">
                <a:solidFill>
                  <a:srgbClr val="0000FF"/>
                </a:solidFill>
              </a:rPr>
              <a:t>LAEs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008000"/>
                </a:solidFill>
              </a:rPr>
              <a:t>oELGs</a:t>
            </a:r>
            <a:r>
              <a:rPr lang="en-US" sz="2400" dirty="0" smtClean="0"/>
              <a:t> related to those of </a:t>
            </a:r>
            <a:r>
              <a:rPr lang="en-US" sz="2400" dirty="0" smtClean="0">
                <a:solidFill>
                  <a:srgbClr val="660066"/>
                </a:solidFill>
              </a:rPr>
              <a:t>LBGs, </a:t>
            </a:r>
            <a:r>
              <a:rPr lang="en-US" sz="2400" i="1" dirty="0" err="1" smtClean="0">
                <a:solidFill>
                  <a:srgbClr val="660066"/>
                </a:solidFill>
              </a:rPr>
              <a:t>BzK</a:t>
            </a:r>
            <a:r>
              <a:rPr lang="en-US" sz="2400" i="1" dirty="0" err="1" smtClean="0">
                <a:solidFill>
                  <a:srgbClr val="660066"/>
                </a:solidFill>
              </a:rPr>
              <a:t>s</a:t>
            </a:r>
            <a:r>
              <a:rPr lang="en-US" sz="2400" dirty="0" smtClean="0">
                <a:solidFill>
                  <a:srgbClr val="660066"/>
                </a:solidFill>
              </a:rPr>
              <a:t>, etc.</a:t>
            </a:r>
            <a:endParaRPr lang="en-US" sz="2400" dirty="0" smtClean="0"/>
          </a:p>
          <a:p>
            <a:pPr marL="285750" indent="-285750" algn="just">
              <a:buFont typeface="Arial"/>
              <a:buChar char="•"/>
            </a:pPr>
            <a:endParaRPr lang="en-US" sz="2400" dirty="0"/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low-mass galaxies differ from high-mass galaxies?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11131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7043" y="1284092"/>
            <a:ext cx="4067171" cy="3859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z~2 galaxies</a:t>
            </a:r>
          </a:p>
        </p:txBody>
      </p:sp>
      <p:sp>
        <p:nvSpPr>
          <p:cNvPr id="7" name="CustomShape 5"/>
          <p:cNvSpPr/>
          <p:nvPr/>
        </p:nvSpPr>
        <p:spPr>
          <a:xfrm>
            <a:off x="1554480" y="2179549"/>
            <a:ext cx="559321" cy="559321"/>
          </a:xfrm>
          <a:prstGeom prst="ellipse">
            <a:avLst/>
          </a:prstGeom>
          <a:solidFill>
            <a:srgbClr val="0070C0">
              <a:alpha val="5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1408176" y="2178886"/>
            <a:ext cx="1839239" cy="174728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626867" y="630448"/>
            <a:ext cx="6678724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2:  </a:t>
            </a:r>
            <a:r>
              <a:rPr lang="en-US" sz="2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versus </a:t>
            </a:r>
            <a:r>
              <a:rPr lang="en-US" sz="2800" b="0" strike="noStrike" spc="-1" dirty="0" smtClean="0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LBGs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etc.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6965" y="2040280"/>
            <a:ext cx="4623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the properties of </a:t>
            </a:r>
            <a:r>
              <a:rPr lang="en-US" sz="2400" dirty="0" smtClean="0">
                <a:solidFill>
                  <a:srgbClr val="0000FF"/>
                </a:solidFill>
              </a:rPr>
              <a:t>LAEs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rgbClr val="008000"/>
                </a:solidFill>
              </a:rPr>
              <a:t>oELGs</a:t>
            </a:r>
            <a:r>
              <a:rPr lang="en-US" sz="2400" dirty="0" smtClean="0"/>
              <a:t> related to those of </a:t>
            </a:r>
            <a:r>
              <a:rPr lang="en-US" sz="2400" dirty="0" smtClean="0">
                <a:solidFill>
                  <a:srgbClr val="660066"/>
                </a:solidFill>
              </a:rPr>
              <a:t>LBGs, </a:t>
            </a:r>
            <a:r>
              <a:rPr lang="en-US" sz="2400" i="1" dirty="0" err="1" smtClean="0">
                <a:solidFill>
                  <a:srgbClr val="660066"/>
                </a:solidFill>
              </a:rPr>
              <a:t>BzK</a:t>
            </a:r>
            <a:r>
              <a:rPr lang="en-US" sz="2400" i="1" dirty="0" err="1" smtClean="0">
                <a:solidFill>
                  <a:srgbClr val="660066"/>
                </a:solidFill>
              </a:rPr>
              <a:t>s</a:t>
            </a:r>
            <a:r>
              <a:rPr lang="en-US" sz="2400" dirty="0" smtClean="0">
                <a:solidFill>
                  <a:srgbClr val="660066"/>
                </a:solidFill>
              </a:rPr>
              <a:t>, etc.</a:t>
            </a:r>
            <a:endParaRPr lang="en-US" sz="2400" dirty="0" smtClean="0"/>
          </a:p>
          <a:p>
            <a:pPr marL="285750" indent="-285750" algn="just">
              <a:buFont typeface="Arial"/>
              <a:buChar char="•"/>
            </a:pPr>
            <a:endParaRPr lang="en-US" sz="2400" dirty="0"/>
          </a:p>
          <a:p>
            <a:pPr marL="285750" indent="-285750" algn="just">
              <a:buFont typeface="Arial"/>
              <a:buChar char="•"/>
            </a:pPr>
            <a:r>
              <a:rPr lang="en-US" sz="2400" dirty="0" smtClean="0"/>
              <a:t>How do low-mass galaxies differ from high-mass galaxies?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6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57043" y="1284092"/>
            <a:ext cx="4067171" cy="3859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z~2 galaxies</a:t>
            </a:r>
          </a:p>
        </p:txBody>
      </p:sp>
      <p:sp>
        <p:nvSpPr>
          <p:cNvPr id="7" name="CustomShape 5"/>
          <p:cNvSpPr/>
          <p:nvPr/>
        </p:nvSpPr>
        <p:spPr>
          <a:xfrm>
            <a:off x="1554480" y="2179549"/>
            <a:ext cx="559321" cy="559321"/>
          </a:xfrm>
          <a:prstGeom prst="ellipse">
            <a:avLst/>
          </a:prstGeom>
          <a:solidFill>
            <a:srgbClr val="0070C0">
              <a:alpha val="5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LAEs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1408176" y="2178886"/>
            <a:ext cx="1839239" cy="174728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oELGs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626867" y="630448"/>
            <a:ext cx="6678724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2:  </a:t>
            </a:r>
            <a:r>
              <a:rPr lang="en-US" sz="2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LAEs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/</a:t>
            </a:r>
            <a:r>
              <a:rPr lang="en-US" sz="2800" b="0" strike="noStrike" spc="-1" dirty="0" err="1" smtClean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oELGs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versus </a:t>
            </a:r>
            <a:r>
              <a:rPr lang="en-US" sz="2800" b="0" strike="noStrike" spc="-1" dirty="0" smtClean="0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LBGs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, etc.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Shape 3"/>
          <p:cNvSpPr txBox="1"/>
          <p:nvPr/>
        </p:nvSpPr>
        <p:spPr>
          <a:xfrm>
            <a:off x="4252691" y="1451988"/>
            <a:ext cx="4877038" cy="341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417"/>
              </a:spcBef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Properties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interest:</a:t>
            </a: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Size</a:t>
            </a: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Morphology (elongation, </a:t>
            </a: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Sérsic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Stellar Mass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Star formation rate</a:t>
            </a: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Dust (stellar attenuation)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Clustering</a:t>
            </a:r>
            <a:r>
              <a:rPr lang="en-US" sz="2400" spc="-1" dirty="0" smtClean="0">
                <a:uFill>
                  <a:solidFill>
                    <a:srgbClr val="FFFFFF"/>
                  </a:solidFill>
                </a:uFill>
              </a:rPr>
              <a:t>, bias</a:t>
            </a:r>
          </a:p>
          <a:p>
            <a:pPr marL="571500" lvl="1" indent="-285750">
              <a:spcBef>
                <a:spcPts val="600"/>
              </a:spcBef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Metallicity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350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394" y="302280"/>
            <a:ext cx="4395399" cy="572400"/>
          </a:xfrm>
        </p:spPr>
        <p:txBody>
          <a:bodyPr/>
          <a:lstStyle/>
          <a:p>
            <a:pPr algn="ctr"/>
            <a:r>
              <a:rPr lang="en-US" dirty="0" smtClean="0"/>
              <a:t>The Surveys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393" y="998727"/>
            <a:ext cx="8219968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To compare </a:t>
            </a:r>
            <a:r>
              <a:rPr lang="en-US" sz="2400" dirty="0">
                <a:solidFill>
                  <a:srgbClr val="0000FF"/>
                </a:solidFill>
              </a:rPr>
              <a:t>LAEs</a:t>
            </a:r>
            <a:r>
              <a:rPr lang="en-US" sz="2400" dirty="0">
                <a:solidFill>
                  <a:schemeClr val="tx1"/>
                </a:solidFill>
              </a:rPr>
              <a:t> with </a:t>
            </a:r>
            <a:r>
              <a:rPr lang="en-US" sz="2400" dirty="0" err="1">
                <a:solidFill>
                  <a:srgbClr val="008000"/>
                </a:solidFill>
              </a:rPr>
              <a:t>oELGs</a:t>
            </a:r>
            <a:r>
              <a:rPr lang="en-US" sz="2400" dirty="0">
                <a:solidFill>
                  <a:schemeClr val="tx1"/>
                </a:solidFill>
              </a:rPr>
              <a:t>, we </a:t>
            </a:r>
            <a:r>
              <a:rPr lang="en-US" sz="2400" dirty="0" smtClean="0">
                <a:solidFill>
                  <a:schemeClr val="tx1"/>
                </a:solidFill>
              </a:rPr>
              <a:t>are using </a:t>
            </a:r>
            <a:r>
              <a:rPr lang="en-US" sz="2400" dirty="0">
                <a:solidFill>
                  <a:schemeClr val="tx1"/>
                </a:solidFill>
              </a:rPr>
              <a:t>two large surveys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 smtClean="0"/>
          </a:p>
          <a:p>
            <a:pPr marL="684213" lvl="1" indent="-341313" algn="just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3D-HST </a:t>
            </a:r>
            <a:r>
              <a:rPr lang="en-US" sz="2400" dirty="0" smtClean="0">
                <a:solidFill>
                  <a:schemeClr val="tx1"/>
                </a:solidFill>
              </a:rPr>
              <a:t>(2</a:t>
            </a:r>
            <a:r>
              <a:rPr lang="en-US" sz="2400" dirty="0">
                <a:solidFill>
                  <a:schemeClr val="tx1"/>
                </a:solidFill>
              </a:rPr>
              <a:t>-orbit HST </a:t>
            </a:r>
            <a:r>
              <a:rPr lang="en-US" sz="2400" dirty="0" smtClean="0">
                <a:solidFill>
                  <a:schemeClr val="tx1"/>
                </a:solidFill>
              </a:rPr>
              <a:t>exposures </a:t>
            </a:r>
            <a:r>
              <a:rPr lang="en-US" sz="2400" dirty="0">
                <a:solidFill>
                  <a:schemeClr val="tx1"/>
                </a:solidFill>
              </a:rPr>
              <a:t>with the </a:t>
            </a:r>
            <a:r>
              <a:rPr lang="en-US" sz="2400" dirty="0" smtClean="0">
                <a:solidFill>
                  <a:schemeClr val="tx1"/>
                </a:solidFill>
              </a:rPr>
              <a:t>WFC G141 </a:t>
            </a:r>
            <a:r>
              <a:rPr lang="en-US" sz="2400" dirty="0" err="1" smtClean="0">
                <a:solidFill>
                  <a:schemeClr val="tx1"/>
                </a:solidFill>
              </a:rPr>
              <a:t>grism</a:t>
            </a:r>
            <a:r>
              <a:rPr lang="en-US" sz="2400" dirty="0" smtClean="0">
                <a:solidFill>
                  <a:schemeClr val="tx1"/>
                </a:solidFill>
              </a:rPr>
              <a:t>, covering 1.08 </a:t>
            </a:r>
            <a:r>
              <a:rPr lang="en-US" sz="2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m &lt; </a:t>
            </a:r>
            <a:r>
              <a:rPr lang="en-US" sz="2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&lt; 1.68 </a:t>
            </a:r>
            <a:r>
              <a:rPr lang="en-US" sz="2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m at </a:t>
            </a:r>
            <a:r>
              <a:rPr lang="en-US" sz="2400" i="1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 ~ 130)</a:t>
            </a:r>
            <a:endParaRPr lang="en-US" sz="2400" dirty="0">
              <a:solidFill>
                <a:schemeClr val="tx1"/>
              </a:solidFill>
            </a:endParaRPr>
          </a:p>
          <a:p>
            <a:pPr marL="684213" lvl="1" indent="-341313" algn="just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HETDEX </a:t>
            </a:r>
            <a:r>
              <a:rPr lang="en-US" sz="2400" dirty="0" smtClean="0">
                <a:solidFill>
                  <a:schemeClr val="tx1"/>
                </a:solidFill>
              </a:rPr>
              <a:t>science verification (</a:t>
            </a:r>
            <a:r>
              <a:rPr lang="en-US" sz="2400" dirty="0">
                <a:solidFill>
                  <a:schemeClr val="tx1"/>
                </a:solidFill>
              </a:rPr>
              <a:t>18.3 min </a:t>
            </a:r>
            <a:r>
              <a:rPr lang="en-US" sz="2400" dirty="0" smtClean="0">
                <a:solidFill>
                  <a:schemeClr val="tx1"/>
                </a:solidFill>
              </a:rPr>
              <a:t>IFU exposures </a:t>
            </a:r>
            <a:r>
              <a:rPr lang="en-US" sz="2400" dirty="0">
                <a:solidFill>
                  <a:schemeClr val="tx1"/>
                </a:solidFill>
              </a:rPr>
              <a:t>with the Hobby-</a:t>
            </a:r>
            <a:r>
              <a:rPr lang="en-US" sz="2400" dirty="0" err="1">
                <a:solidFill>
                  <a:schemeClr val="tx1"/>
                </a:solidFill>
              </a:rPr>
              <a:t>Eberly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Telescope, covering 3500 </a:t>
            </a:r>
            <a:r>
              <a:rPr lang="en-US" sz="2400" dirty="0" err="1" smtClean="0">
                <a:solidFill>
                  <a:schemeClr val="tx1"/>
                </a:solidFill>
              </a:rPr>
              <a:t>Å</a:t>
            </a:r>
            <a:r>
              <a:rPr lang="en-US" sz="2400" dirty="0" smtClean="0">
                <a:solidFill>
                  <a:schemeClr val="tx1"/>
                </a:solidFill>
              </a:rPr>
              <a:t> &lt; </a:t>
            </a:r>
            <a:r>
              <a:rPr lang="en-US" sz="24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&lt; 5500 </a:t>
            </a:r>
            <a:r>
              <a:rPr lang="en-US" sz="2400" dirty="0" err="1" smtClean="0">
                <a:solidFill>
                  <a:schemeClr val="tx1"/>
                </a:solidFill>
              </a:rPr>
              <a:t>Å</a:t>
            </a:r>
            <a:r>
              <a:rPr lang="en-US" sz="2400" dirty="0" smtClean="0">
                <a:solidFill>
                  <a:schemeClr val="tx1"/>
                </a:solidFill>
              </a:rPr>
              <a:t> at </a:t>
            </a:r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 ~ </a:t>
            </a:r>
            <a:r>
              <a:rPr lang="en-US" sz="2400" dirty="0" smtClean="0">
                <a:solidFill>
                  <a:schemeClr val="tx1"/>
                </a:solidFill>
              </a:rPr>
              <a:t>750)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Both surveys focus on well-observed regions of space, such as COSMOS, GOODS-N, and AEGIS.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8476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1737</Words>
  <Application>Microsoft Macintosh PowerPoint</Application>
  <PresentationFormat>On-screen Show (16:9)</PresentationFormat>
  <Paragraphs>203</Paragraphs>
  <Slides>33</Slides>
  <Notes>11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Simple Light</vt:lpstr>
      <vt:lpstr>Equation</vt:lpstr>
      <vt:lpstr>PowerPoint Presentation</vt:lpstr>
      <vt:lpstr>High-z Galaxies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 Observations</vt:lpstr>
      <vt:lpstr>HETDEX Science Verification Frames</vt:lpstr>
      <vt:lpstr>HETDEX Science Verification Frames</vt:lpstr>
      <vt:lpstr>PowerPoint Presentation</vt:lpstr>
      <vt:lpstr>PowerPoint Presentation</vt:lpstr>
      <vt:lpstr>PowerPoint Presentation</vt:lpstr>
      <vt:lpstr>PowerPoint Presentation</vt:lpstr>
      <vt:lpstr>Looking for Lya in 3D-HST Galaxies</vt:lpstr>
      <vt:lpstr>Real versus False Detections</vt:lpstr>
      <vt:lpstr>PowerPoint Presentation</vt:lpstr>
      <vt:lpstr>PowerPoint Presentation</vt:lpstr>
      <vt:lpstr>PowerPoint Presentation</vt:lpstr>
      <vt:lpstr>Results</vt:lpstr>
      <vt:lpstr>Recovering LAEs in 3D-HST</vt:lpstr>
      <vt:lpstr>Recovering LAEs in 3D-HST</vt:lpstr>
      <vt:lpstr>Recovering LAEs in 3D-HST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</dc:creator>
  <cp:lastModifiedBy>Robin Ciardullo</cp:lastModifiedBy>
  <cp:revision>125</cp:revision>
  <cp:lastPrinted>2018-03-21T08:37:50Z</cp:lastPrinted>
  <dcterms:modified xsi:type="dcterms:W3CDTF">2018-03-27T07:31:28Z</dcterms:modified>
</cp:coreProperties>
</file>