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310" r:id="rId2"/>
    <p:sldId id="312" r:id="rId3"/>
    <p:sldId id="313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30" r:id="rId19"/>
    <p:sldId id="332" r:id="rId20"/>
    <p:sldId id="258" r:id="rId21"/>
    <p:sldId id="345" r:id="rId22"/>
    <p:sldId id="361" r:id="rId23"/>
    <p:sldId id="357" r:id="rId24"/>
    <p:sldId id="360" r:id="rId25"/>
    <p:sldId id="359" r:id="rId26"/>
    <p:sldId id="358" r:id="rId27"/>
    <p:sldId id="356" r:id="rId28"/>
    <p:sldId id="354" r:id="rId29"/>
    <p:sldId id="355" r:id="rId30"/>
    <p:sldId id="309" r:id="rId31"/>
    <p:sldId id="351" r:id="rId32"/>
    <p:sldId id="352" r:id="rId33"/>
    <p:sldId id="350" r:id="rId34"/>
    <p:sldId id="362" r:id="rId35"/>
    <p:sldId id="333" r:id="rId36"/>
    <p:sldId id="344" r:id="rId37"/>
    <p:sldId id="343" r:id="rId38"/>
    <p:sldId id="334" r:id="rId39"/>
    <p:sldId id="335" r:id="rId40"/>
    <p:sldId id="336" r:id="rId41"/>
    <p:sldId id="337" r:id="rId42"/>
    <p:sldId id="338" r:id="rId43"/>
    <p:sldId id="339" r:id="rId44"/>
    <p:sldId id="340" r:id="rId45"/>
    <p:sldId id="363" r:id="rId46"/>
    <p:sldId id="364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467AD8E-AC84-8D4C-B574-EE12AAB97328}">
          <p14:sldIdLst>
            <p14:sldId id="310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30"/>
            <p14:sldId id="332"/>
            <p14:sldId id="258"/>
            <p14:sldId id="345"/>
            <p14:sldId id="361"/>
            <p14:sldId id="357"/>
            <p14:sldId id="360"/>
            <p14:sldId id="359"/>
            <p14:sldId id="358"/>
            <p14:sldId id="356"/>
            <p14:sldId id="354"/>
            <p14:sldId id="355"/>
            <p14:sldId id="309"/>
            <p14:sldId id="351"/>
            <p14:sldId id="352"/>
            <p14:sldId id="350"/>
            <p14:sldId id="362"/>
            <p14:sldId id="333"/>
            <p14:sldId id="344"/>
            <p14:sldId id="343"/>
            <p14:sldId id="334"/>
            <p14:sldId id="335"/>
            <p14:sldId id="336"/>
            <p14:sldId id="337"/>
            <p14:sldId id="338"/>
            <p14:sldId id="339"/>
            <p14:sldId id="340"/>
            <p14:sldId id="363"/>
            <p14:sldId id="364"/>
          </p14:sldIdLst>
        </p14:section>
        <p14:section name="Untitled Section" id="{C22AD3DB-3F63-9947-A31D-89AB2006DF8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56"/>
    <p:restoredTop sz="86146" autoAdjust="0"/>
  </p:normalViewPr>
  <p:slideViewPr>
    <p:cSldViewPr snapToGrid="0" snapToObjects="1">
      <p:cViewPr varScale="1">
        <p:scale>
          <a:sx n="92" d="100"/>
          <a:sy n="92" d="100"/>
        </p:scale>
        <p:origin x="14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8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C624D-F10B-8D41-AB22-0D1E75586193}" type="datetimeFigureOut">
              <a:rPr lang="sv-SE" smtClean="0"/>
              <a:t>2018-03-30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942A9-E24A-9844-954B-03F93C3E925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220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942A9-E24A-9844-954B-03F93C3E925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3914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942A9-E24A-9844-954B-03F93C3E925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549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942A9-E24A-9844-954B-03F93C3E925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69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1" dirty="0" err="1"/>
              <a:t>Homogenizied</a:t>
            </a:r>
            <a:r>
              <a:rPr lang="sv-SE" sz="1200" b="1" dirty="0"/>
              <a:t>:  </a:t>
            </a:r>
            <a:r>
              <a:rPr lang="sv-SE" sz="1200" b="1" dirty="0" err="1"/>
              <a:t>logged</a:t>
            </a:r>
            <a:r>
              <a:rPr lang="sv-SE" sz="1200" b="1" dirty="0"/>
              <a:t> and </a:t>
            </a:r>
            <a:r>
              <a:rPr lang="sv-SE" sz="1200" b="1" dirty="0" err="1"/>
              <a:t>subtracted</a:t>
            </a:r>
            <a:r>
              <a:rPr lang="sv-SE" sz="1200" b="1" dirty="0"/>
              <a:t> the exponent, to </a:t>
            </a:r>
            <a:r>
              <a:rPr lang="sv-SE" sz="1200" b="1" dirty="0" err="1"/>
              <a:t>give</a:t>
            </a:r>
            <a:r>
              <a:rPr lang="sv-SE" sz="1200" b="1" dirty="0"/>
              <a:t> </a:t>
            </a:r>
            <a:r>
              <a:rPr lang="sv-SE" sz="1200" b="1" dirty="0" err="1"/>
              <a:t>values</a:t>
            </a:r>
            <a:r>
              <a:rPr lang="sv-SE" sz="1200" b="1" dirty="0"/>
              <a:t> </a:t>
            </a:r>
            <a:r>
              <a:rPr lang="sv-SE" sz="1200" b="1" dirty="0" err="1"/>
              <a:t>close</a:t>
            </a:r>
            <a:r>
              <a:rPr lang="sv-SE" sz="1200" b="1" dirty="0"/>
              <a:t> to 1, </a:t>
            </a:r>
            <a:r>
              <a:rPr lang="sv-SE" sz="1200" b="1" dirty="0" err="1"/>
              <a:t>without</a:t>
            </a:r>
            <a:r>
              <a:rPr lang="sv-SE" sz="1200" b="1" dirty="0"/>
              <a:t> </a:t>
            </a:r>
            <a:r>
              <a:rPr lang="sv-SE" sz="1200" b="1" dirty="0" err="1"/>
              <a:t>whitening</a:t>
            </a:r>
            <a:r>
              <a:rPr lang="sv-SE" sz="1200" b="1" dirty="0"/>
              <a:t> the data (</a:t>
            </a:r>
            <a:r>
              <a:rPr lang="sv-SE" sz="1200" b="1" dirty="0" err="1"/>
              <a:t>does</a:t>
            </a:r>
            <a:r>
              <a:rPr lang="sv-SE" sz="1200" b="1" dirty="0"/>
              <a:t> not </a:t>
            </a:r>
            <a:r>
              <a:rPr lang="sv-SE" sz="1200" b="1" dirty="0" err="1"/>
              <a:t>becomeas</a:t>
            </a:r>
            <a:r>
              <a:rPr lang="sv-SE" sz="1200" b="1" dirty="0"/>
              <a:t> </a:t>
            </a:r>
            <a:r>
              <a:rPr lang="sv-SE" sz="1200" b="1" dirty="0" err="1"/>
              <a:t>subjected</a:t>
            </a:r>
            <a:r>
              <a:rPr lang="sv-SE" sz="1200" b="1" dirty="0"/>
              <a:t> to the </a:t>
            </a:r>
            <a:r>
              <a:rPr lang="sv-SE" sz="1200" b="1" dirty="0" err="1"/>
              <a:t>sample</a:t>
            </a:r>
            <a:r>
              <a:rPr lang="sv-SE" sz="1200" b="1" dirty="0"/>
              <a:t> / </a:t>
            </a:r>
            <a:r>
              <a:rPr lang="sv-SE" sz="1200" b="1" dirty="0" err="1"/>
              <a:t>more</a:t>
            </a:r>
            <a:r>
              <a:rPr lang="sv-SE" sz="1200" b="1" dirty="0"/>
              <a:t> </a:t>
            </a:r>
            <a:r>
              <a:rPr lang="sv-SE" sz="1200" b="1" dirty="0" err="1"/>
              <a:t>generalizable</a:t>
            </a:r>
            <a:r>
              <a:rPr lang="sv-SE" sz="1200" b="1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is the </a:t>
            </a:r>
            <a:r>
              <a:rPr lang="sv-SE" sz="1200" dirty="0" err="1"/>
              <a:t>percentage</a:t>
            </a:r>
            <a:r>
              <a:rPr lang="sv-SE" sz="1200" dirty="0"/>
              <a:t> </a:t>
            </a:r>
            <a:r>
              <a:rPr lang="sv-SE" sz="1200" dirty="0" err="1"/>
              <a:t>of</a:t>
            </a:r>
            <a:r>
              <a:rPr lang="sv-SE" sz="1200" dirty="0"/>
              <a:t> the </a:t>
            </a:r>
            <a:r>
              <a:rPr lang="sv-SE" sz="1200" dirty="0" err="1"/>
              <a:t>variane</a:t>
            </a:r>
            <a:r>
              <a:rPr lang="sv-SE" sz="1200" dirty="0"/>
              <a:t> </a:t>
            </a:r>
            <a:r>
              <a:rPr lang="sv-SE" sz="1200" dirty="0" err="1"/>
              <a:t>that</a:t>
            </a:r>
            <a:r>
              <a:rPr lang="sv-SE" sz="1200" dirty="0"/>
              <a:t> is </a:t>
            </a:r>
            <a:r>
              <a:rPr lang="sv-SE" sz="1200" dirty="0" err="1"/>
              <a:t>captured</a:t>
            </a:r>
            <a:r>
              <a:rPr lang="sv-SE" sz="1200" dirty="0"/>
              <a:t> by the </a:t>
            </a:r>
            <a:r>
              <a:rPr lang="sv-SE" sz="1200" dirty="0" err="1"/>
              <a:t>paramter</a:t>
            </a:r>
            <a:r>
              <a:rPr lang="sv-SE" sz="1200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b="1" dirty="0"/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942A9-E24A-9844-954B-03F93C3E9255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4413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1" dirty="0" err="1"/>
              <a:t>Homogenizied</a:t>
            </a:r>
            <a:r>
              <a:rPr lang="sv-SE" sz="1200" b="1" dirty="0"/>
              <a:t>:  </a:t>
            </a:r>
            <a:r>
              <a:rPr lang="sv-SE" sz="1200" b="1" dirty="0" err="1"/>
              <a:t>logged</a:t>
            </a:r>
            <a:r>
              <a:rPr lang="sv-SE" sz="1200" b="1" dirty="0"/>
              <a:t> and </a:t>
            </a:r>
            <a:r>
              <a:rPr lang="sv-SE" sz="1200" b="1" dirty="0" err="1"/>
              <a:t>subtracted</a:t>
            </a:r>
            <a:r>
              <a:rPr lang="sv-SE" sz="1200" b="1" dirty="0"/>
              <a:t> the exponent, to </a:t>
            </a:r>
            <a:r>
              <a:rPr lang="sv-SE" sz="1200" b="1" dirty="0" err="1"/>
              <a:t>give</a:t>
            </a:r>
            <a:r>
              <a:rPr lang="sv-SE" sz="1200" b="1" dirty="0"/>
              <a:t> </a:t>
            </a:r>
            <a:r>
              <a:rPr lang="sv-SE" sz="1200" b="1" dirty="0" err="1"/>
              <a:t>values</a:t>
            </a:r>
            <a:r>
              <a:rPr lang="sv-SE" sz="1200" b="1" dirty="0"/>
              <a:t> </a:t>
            </a:r>
            <a:r>
              <a:rPr lang="sv-SE" sz="1200" b="1" dirty="0" err="1"/>
              <a:t>close</a:t>
            </a:r>
            <a:r>
              <a:rPr lang="sv-SE" sz="1200" b="1" dirty="0"/>
              <a:t> to 1, </a:t>
            </a:r>
            <a:r>
              <a:rPr lang="sv-SE" sz="1200" b="1" dirty="0" err="1"/>
              <a:t>without</a:t>
            </a:r>
            <a:r>
              <a:rPr lang="sv-SE" sz="1200" b="1" dirty="0"/>
              <a:t> </a:t>
            </a:r>
            <a:r>
              <a:rPr lang="sv-SE" sz="1200" b="1" dirty="0" err="1"/>
              <a:t>whitening</a:t>
            </a:r>
            <a:r>
              <a:rPr lang="sv-SE" sz="1200" b="1" dirty="0"/>
              <a:t> the data (</a:t>
            </a:r>
            <a:r>
              <a:rPr lang="sv-SE" sz="1200" b="1" dirty="0" err="1"/>
              <a:t>does</a:t>
            </a:r>
            <a:r>
              <a:rPr lang="sv-SE" sz="1200" b="1" dirty="0"/>
              <a:t> not </a:t>
            </a:r>
            <a:r>
              <a:rPr lang="sv-SE" sz="1200" b="1" dirty="0" err="1"/>
              <a:t>becomeas</a:t>
            </a:r>
            <a:r>
              <a:rPr lang="sv-SE" sz="1200" b="1" dirty="0"/>
              <a:t> </a:t>
            </a:r>
            <a:r>
              <a:rPr lang="sv-SE" sz="1200" b="1" dirty="0" err="1"/>
              <a:t>subjected</a:t>
            </a:r>
            <a:r>
              <a:rPr lang="sv-SE" sz="1200" b="1" dirty="0"/>
              <a:t> to the </a:t>
            </a:r>
            <a:r>
              <a:rPr lang="sv-SE" sz="1200" b="1" dirty="0" err="1"/>
              <a:t>sample</a:t>
            </a:r>
            <a:r>
              <a:rPr lang="sv-SE" sz="1200" b="1" dirty="0"/>
              <a:t> / </a:t>
            </a:r>
            <a:r>
              <a:rPr lang="sv-SE" sz="1200" b="1" dirty="0" err="1"/>
              <a:t>more</a:t>
            </a:r>
            <a:r>
              <a:rPr lang="sv-SE" sz="1200" b="1" dirty="0"/>
              <a:t> </a:t>
            </a:r>
            <a:r>
              <a:rPr lang="sv-SE" sz="1200" b="1" dirty="0" err="1"/>
              <a:t>generalizable</a:t>
            </a:r>
            <a:r>
              <a:rPr lang="sv-SE" sz="1200" b="1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is the </a:t>
            </a:r>
            <a:r>
              <a:rPr lang="sv-SE" sz="1200" dirty="0" err="1"/>
              <a:t>percentage</a:t>
            </a:r>
            <a:r>
              <a:rPr lang="sv-SE" sz="1200" dirty="0"/>
              <a:t> </a:t>
            </a:r>
            <a:r>
              <a:rPr lang="sv-SE" sz="1200" dirty="0" err="1"/>
              <a:t>of</a:t>
            </a:r>
            <a:r>
              <a:rPr lang="sv-SE" sz="1200" dirty="0"/>
              <a:t> the </a:t>
            </a:r>
            <a:r>
              <a:rPr lang="sv-SE" sz="1200" dirty="0" err="1"/>
              <a:t>variane</a:t>
            </a:r>
            <a:r>
              <a:rPr lang="sv-SE" sz="1200" dirty="0"/>
              <a:t> </a:t>
            </a:r>
            <a:r>
              <a:rPr lang="sv-SE" sz="1200" dirty="0" err="1"/>
              <a:t>that</a:t>
            </a:r>
            <a:r>
              <a:rPr lang="sv-SE" sz="1200" dirty="0"/>
              <a:t> is </a:t>
            </a:r>
            <a:r>
              <a:rPr lang="sv-SE" sz="1200" dirty="0" err="1"/>
              <a:t>captured</a:t>
            </a:r>
            <a:r>
              <a:rPr lang="sv-SE" sz="1200" dirty="0"/>
              <a:t> by the </a:t>
            </a:r>
            <a:r>
              <a:rPr lang="sv-SE" sz="1200" dirty="0" err="1"/>
              <a:t>paramter</a:t>
            </a:r>
            <a:r>
              <a:rPr lang="sv-SE" sz="1200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b="1" dirty="0"/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942A9-E24A-9844-954B-03F93C3E9255}" type="slidenum">
              <a:rPr lang="sv-SE" smtClean="0"/>
              <a:t>45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1891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1" dirty="0" err="1"/>
              <a:t>Homogenizied</a:t>
            </a:r>
            <a:r>
              <a:rPr lang="sv-SE" sz="1200" b="1" dirty="0"/>
              <a:t>:  </a:t>
            </a:r>
            <a:r>
              <a:rPr lang="sv-SE" sz="1200" b="1" dirty="0" err="1"/>
              <a:t>logged</a:t>
            </a:r>
            <a:r>
              <a:rPr lang="sv-SE" sz="1200" b="1" dirty="0"/>
              <a:t> and </a:t>
            </a:r>
            <a:r>
              <a:rPr lang="sv-SE" sz="1200" b="1" dirty="0" err="1"/>
              <a:t>subtracted</a:t>
            </a:r>
            <a:r>
              <a:rPr lang="sv-SE" sz="1200" b="1" dirty="0"/>
              <a:t> the exponent, to </a:t>
            </a:r>
            <a:r>
              <a:rPr lang="sv-SE" sz="1200" b="1" dirty="0" err="1"/>
              <a:t>give</a:t>
            </a:r>
            <a:r>
              <a:rPr lang="sv-SE" sz="1200" b="1" dirty="0"/>
              <a:t> </a:t>
            </a:r>
            <a:r>
              <a:rPr lang="sv-SE" sz="1200" b="1" dirty="0" err="1"/>
              <a:t>values</a:t>
            </a:r>
            <a:r>
              <a:rPr lang="sv-SE" sz="1200" b="1" dirty="0"/>
              <a:t> </a:t>
            </a:r>
            <a:r>
              <a:rPr lang="sv-SE" sz="1200" b="1" dirty="0" err="1"/>
              <a:t>close</a:t>
            </a:r>
            <a:r>
              <a:rPr lang="sv-SE" sz="1200" b="1" dirty="0"/>
              <a:t> to 1, </a:t>
            </a:r>
            <a:r>
              <a:rPr lang="sv-SE" sz="1200" b="1" dirty="0" err="1"/>
              <a:t>without</a:t>
            </a:r>
            <a:r>
              <a:rPr lang="sv-SE" sz="1200" b="1" dirty="0"/>
              <a:t> </a:t>
            </a:r>
            <a:r>
              <a:rPr lang="sv-SE" sz="1200" b="1" dirty="0" err="1"/>
              <a:t>whitening</a:t>
            </a:r>
            <a:r>
              <a:rPr lang="sv-SE" sz="1200" b="1" dirty="0"/>
              <a:t> the data (</a:t>
            </a:r>
            <a:r>
              <a:rPr lang="sv-SE" sz="1200" b="1" dirty="0" err="1"/>
              <a:t>does</a:t>
            </a:r>
            <a:r>
              <a:rPr lang="sv-SE" sz="1200" b="1" dirty="0"/>
              <a:t> not </a:t>
            </a:r>
            <a:r>
              <a:rPr lang="sv-SE" sz="1200" b="1" dirty="0" err="1"/>
              <a:t>becomeas</a:t>
            </a:r>
            <a:r>
              <a:rPr lang="sv-SE" sz="1200" b="1" dirty="0"/>
              <a:t> </a:t>
            </a:r>
            <a:r>
              <a:rPr lang="sv-SE" sz="1200" b="1" dirty="0" err="1"/>
              <a:t>subjected</a:t>
            </a:r>
            <a:r>
              <a:rPr lang="sv-SE" sz="1200" b="1" dirty="0"/>
              <a:t> to the </a:t>
            </a:r>
            <a:r>
              <a:rPr lang="sv-SE" sz="1200" b="1" dirty="0" err="1"/>
              <a:t>sample</a:t>
            </a:r>
            <a:r>
              <a:rPr lang="sv-SE" sz="1200" b="1" dirty="0"/>
              <a:t> / </a:t>
            </a:r>
            <a:r>
              <a:rPr lang="sv-SE" sz="1200" b="1" dirty="0" err="1"/>
              <a:t>more</a:t>
            </a:r>
            <a:r>
              <a:rPr lang="sv-SE" sz="1200" b="1" dirty="0"/>
              <a:t> </a:t>
            </a:r>
            <a:r>
              <a:rPr lang="sv-SE" sz="1200" b="1" dirty="0" err="1"/>
              <a:t>generalizable</a:t>
            </a:r>
            <a:r>
              <a:rPr lang="sv-SE" sz="1200" b="1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is the </a:t>
            </a:r>
            <a:r>
              <a:rPr lang="sv-SE" sz="1200" dirty="0" err="1"/>
              <a:t>percentage</a:t>
            </a:r>
            <a:r>
              <a:rPr lang="sv-SE" sz="1200" dirty="0"/>
              <a:t> </a:t>
            </a:r>
            <a:r>
              <a:rPr lang="sv-SE" sz="1200" dirty="0" err="1"/>
              <a:t>of</a:t>
            </a:r>
            <a:r>
              <a:rPr lang="sv-SE" sz="1200" dirty="0"/>
              <a:t> the </a:t>
            </a:r>
            <a:r>
              <a:rPr lang="sv-SE" sz="1200" dirty="0" err="1"/>
              <a:t>variane</a:t>
            </a:r>
            <a:r>
              <a:rPr lang="sv-SE" sz="1200" dirty="0"/>
              <a:t> </a:t>
            </a:r>
            <a:r>
              <a:rPr lang="sv-SE" sz="1200" dirty="0" err="1"/>
              <a:t>that</a:t>
            </a:r>
            <a:r>
              <a:rPr lang="sv-SE" sz="1200" dirty="0"/>
              <a:t> is </a:t>
            </a:r>
            <a:r>
              <a:rPr lang="sv-SE" sz="1200" dirty="0" err="1"/>
              <a:t>captured</a:t>
            </a:r>
            <a:r>
              <a:rPr lang="sv-SE" sz="1200" dirty="0"/>
              <a:t> by the </a:t>
            </a:r>
            <a:r>
              <a:rPr lang="sv-SE" sz="1200" dirty="0" err="1"/>
              <a:t>paramter</a:t>
            </a:r>
            <a:r>
              <a:rPr lang="sv-SE" sz="1200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b="1" dirty="0"/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942A9-E24A-9844-954B-03F93C3E9255}" type="slidenum">
              <a:rPr lang="sv-SE" smtClean="0"/>
              <a:t>46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5361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0574F-628B-E647-9AC0-7880DA1A219C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1C2B5-6B7F-ED45-B0ED-81AD61D53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85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0574F-628B-E647-9AC0-7880DA1A219C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1C2B5-6B7F-ED45-B0ED-81AD61D53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57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0574F-628B-E647-9AC0-7880DA1A219C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1C2B5-6B7F-ED45-B0ED-81AD61D53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16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0574F-628B-E647-9AC0-7880DA1A219C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1C2B5-6B7F-ED45-B0ED-81AD61D53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06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0574F-628B-E647-9AC0-7880DA1A219C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1C2B5-6B7F-ED45-B0ED-81AD61D53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64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0574F-628B-E647-9AC0-7880DA1A219C}" type="datetimeFigureOut">
              <a:rPr lang="en-US" smtClean="0"/>
              <a:t>3/30/18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1C2B5-6B7F-ED45-B0ED-81AD61D53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74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0574F-628B-E647-9AC0-7880DA1A219C}" type="datetimeFigureOut">
              <a:rPr lang="en-US" smtClean="0"/>
              <a:t>3/30/18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1C2B5-6B7F-ED45-B0ED-81AD61D53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2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0574F-628B-E647-9AC0-7880DA1A219C}" type="datetimeFigureOut">
              <a:rPr lang="en-US" smtClean="0"/>
              <a:t>3/30/18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1C2B5-6B7F-ED45-B0ED-81AD61D53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86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0574F-628B-E647-9AC0-7880DA1A219C}" type="datetimeFigureOut">
              <a:rPr lang="en-US" smtClean="0"/>
              <a:t>3/30/18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1C2B5-6B7F-ED45-B0ED-81AD61D53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01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0574F-628B-E647-9AC0-7880DA1A219C}" type="datetimeFigureOut">
              <a:rPr lang="en-US" smtClean="0"/>
              <a:t>3/30/18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1C2B5-6B7F-ED45-B0ED-81AD61D53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72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0574F-628B-E647-9AC0-7880DA1A219C}" type="datetimeFigureOut">
              <a:rPr lang="en-US" smtClean="0"/>
              <a:t>3/30/18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1C2B5-6B7F-ED45-B0ED-81AD61D53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47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0574F-628B-E647-9AC0-7880DA1A219C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1C2B5-6B7F-ED45-B0ED-81AD61D53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146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>
        <a:defRPr>
          <a:solidFill>
            <a:schemeClr val="tx2"/>
          </a:solidFill>
        </a:defRPr>
      </a:lvl2pPr>
      <a:lvl3pPr>
        <a:defRPr>
          <a:solidFill>
            <a:schemeClr val="tx2"/>
          </a:solidFill>
        </a:defRPr>
      </a:lvl3pPr>
      <a:lvl4pPr>
        <a:defRPr>
          <a:solidFill>
            <a:schemeClr val="tx2"/>
          </a:solidFill>
        </a:defRPr>
      </a:lvl4pPr>
      <a:lvl5pPr>
        <a:defRPr>
          <a:solidFill>
            <a:schemeClr val="tx2"/>
          </a:solidFill>
        </a:defRPr>
      </a:lvl5pPr>
      <a:lvl6pPr>
        <a:defRPr>
          <a:solidFill>
            <a:schemeClr val="tx2"/>
          </a:solidFill>
        </a:defRPr>
      </a:lvl6pPr>
      <a:lvl7pPr>
        <a:defRPr>
          <a:solidFill>
            <a:schemeClr val="tx2"/>
          </a:solidFill>
        </a:defRPr>
      </a:lvl7pPr>
      <a:lvl8pPr>
        <a:defRPr>
          <a:solidFill>
            <a:schemeClr val="tx2"/>
          </a:solidFill>
        </a:defRPr>
      </a:lvl8pPr>
      <a:lvl9pPr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(null)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(null)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(null)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(null)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(null)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(null)"/><Relationship Id="rId2" Type="http://schemas.openxmlformats.org/officeDocument/2006/relationships/image" Target="../media/image23.(null)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(null)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(null)"/><Relationship Id="rId3" Type="http://schemas.openxmlformats.org/officeDocument/2006/relationships/image" Target="../media/image24.(null)"/><Relationship Id="rId7" Type="http://schemas.openxmlformats.org/officeDocument/2006/relationships/image" Target="../media/image28.(null)"/><Relationship Id="rId2" Type="http://schemas.openxmlformats.org/officeDocument/2006/relationships/image" Target="../media/image23.(null)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(null)"/><Relationship Id="rId5" Type="http://schemas.openxmlformats.org/officeDocument/2006/relationships/image" Target="../media/image27.(null)"/><Relationship Id="rId4" Type="http://schemas.openxmlformats.org/officeDocument/2006/relationships/image" Target="../media/image26.(null)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image" Target="../media/image51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(null)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(null)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(null)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2388" y="456280"/>
            <a:ext cx="8577730" cy="2492188"/>
          </a:xfrm>
        </p:spPr>
        <p:txBody>
          <a:bodyPr>
            <a:normAutofit/>
          </a:bodyPr>
          <a:lstStyle/>
          <a:p>
            <a:r>
              <a:rPr lang="en-US" dirty="0"/>
              <a:t>Mechanical energy production by </a:t>
            </a:r>
            <a:br>
              <a:rPr lang="en-US" dirty="0"/>
            </a:br>
            <a:r>
              <a:rPr lang="en-US" dirty="0"/>
              <a:t>starbursts and Predicting Lyman alpha output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282388" y="2775653"/>
            <a:ext cx="857773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  <a:latin typeface="+mj-lt"/>
                <a:cs typeface="Comic Sans MS"/>
              </a:rPr>
              <a:t>Matthew Hayes</a:t>
            </a:r>
            <a:r>
              <a:rPr lang="en-US" dirty="0">
                <a:latin typeface="+mj-lt"/>
                <a:cs typeface="Comic Sans MS"/>
              </a:rPr>
              <a:t> &amp; </a:t>
            </a:r>
            <a:r>
              <a:rPr lang="en-US" dirty="0">
                <a:solidFill>
                  <a:schemeClr val="accent2"/>
                </a:solidFill>
                <a:latin typeface="+mj-lt"/>
                <a:cs typeface="Comic Sans MS"/>
              </a:rPr>
              <a:t>Axel </a:t>
            </a:r>
            <a:r>
              <a:rPr lang="en-US" dirty="0" err="1">
                <a:solidFill>
                  <a:schemeClr val="accent2"/>
                </a:solidFill>
                <a:latin typeface="+mj-lt"/>
                <a:cs typeface="Comic Sans MS"/>
              </a:rPr>
              <a:t>Runnholm</a:t>
            </a:r>
            <a:r>
              <a:rPr lang="en-US" dirty="0">
                <a:solidFill>
                  <a:schemeClr val="accent2"/>
                </a:solidFill>
                <a:latin typeface="+mj-lt"/>
                <a:cs typeface="Comic Sans MS"/>
              </a:rPr>
              <a:t> </a:t>
            </a:r>
            <a:r>
              <a:rPr lang="en-US" dirty="0">
                <a:latin typeface="+mj-lt"/>
                <a:cs typeface="Comic Sans MS"/>
              </a:rPr>
              <a:t>(Stockholm University) and </a:t>
            </a:r>
            <a:r>
              <a:rPr lang="en-US" dirty="0">
                <a:solidFill>
                  <a:srgbClr val="FEB80A"/>
                </a:solidFill>
                <a:latin typeface="+mj-lt"/>
                <a:cs typeface="Comic Sans MS"/>
              </a:rPr>
              <a:t>LARS team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230" y="5662714"/>
            <a:ext cx="983488" cy="9362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88" y="5682772"/>
            <a:ext cx="960067" cy="916225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2036933" y="5738812"/>
            <a:ext cx="2367734" cy="804141"/>
            <a:chOff x="-5428904" y="3476290"/>
            <a:chExt cx="2543986" cy="8640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/>
            <a:srcRect r="80721"/>
            <a:stretch/>
          </p:blipFill>
          <p:spPr>
            <a:xfrm>
              <a:off x="-5428904" y="3476290"/>
              <a:ext cx="916795" cy="8640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/>
            <a:srcRect l="19639" t="52421" r="76911" b="7451"/>
            <a:stretch/>
          </p:blipFill>
          <p:spPr>
            <a:xfrm>
              <a:off x="-4519529" y="3476290"/>
              <a:ext cx="408939" cy="8640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/>
            <a:srcRect l="43802" t="52421" r="51842" b="7451"/>
            <a:stretch/>
          </p:blipFill>
          <p:spPr>
            <a:xfrm>
              <a:off x="-4141761" y="3476290"/>
              <a:ext cx="516243" cy="8640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/>
            <a:srcRect l="67256" t="52421" r="29908" b="7451"/>
            <a:stretch/>
          </p:blipFill>
          <p:spPr>
            <a:xfrm>
              <a:off x="-3645239" y="3476290"/>
              <a:ext cx="336056" cy="8640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/>
            <a:srcRect l="84264" t="52421" r="11987" b="7451"/>
            <a:stretch/>
          </p:blipFill>
          <p:spPr>
            <a:xfrm>
              <a:off x="-3329198" y="3476290"/>
              <a:ext cx="444280" cy="864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9887" y="5682772"/>
            <a:ext cx="1753158" cy="9162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DC1A69-EF57-4446-8B2A-1F1C238BA1F4}"/>
              </a:ext>
            </a:extLst>
          </p:cNvPr>
          <p:cNvSpPr txBox="1"/>
          <p:nvPr/>
        </p:nvSpPr>
        <p:spPr>
          <a:xfrm>
            <a:off x="282388" y="4356100"/>
            <a:ext cx="8577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strike="sngStrike" dirty="0" err="1">
                <a:solidFill>
                  <a:schemeClr val="tx2"/>
                </a:solidFill>
              </a:rPr>
              <a:t>Snow</a:t>
            </a:r>
            <a:r>
              <a:rPr lang="sv-SE" sz="2400" dirty="0" err="1">
                <a:solidFill>
                  <a:schemeClr val="tx2"/>
                </a:solidFill>
              </a:rPr>
              <a:t>Sakura</a:t>
            </a:r>
            <a:r>
              <a:rPr lang="sv-SE" sz="2400" dirty="0">
                <a:solidFill>
                  <a:schemeClr val="tx2"/>
                </a:solidFill>
              </a:rPr>
              <a:t> Cosmic </a:t>
            </a:r>
            <a:r>
              <a:rPr lang="sv-SE" sz="2400" dirty="0" err="1">
                <a:solidFill>
                  <a:schemeClr val="tx2"/>
                </a:solidFill>
              </a:rPr>
              <a:t>Lyman</a:t>
            </a:r>
            <a:r>
              <a:rPr lang="sv-SE" sz="2400" dirty="0">
                <a:solidFill>
                  <a:schemeClr val="tx2"/>
                </a:solidFill>
              </a:rPr>
              <a:t> </a:t>
            </a:r>
            <a:r>
              <a:rPr lang="sv-SE" sz="2400" dirty="0" err="1">
                <a:solidFill>
                  <a:schemeClr val="tx2"/>
                </a:solidFill>
              </a:rPr>
              <a:t>Alpha</a:t>
            </a:r>
            <a:r>
              <a:rPr lang="sv-SE" sz="2400" dirty="0">
                <a:solidFill>
                  <a:schemeClr val="tx2"/>
                </a:solidFill>
              </a:rPr>
              <a:t> Workshop, Tokyo 2018</a:t>
            </a:r>
          </a:p>
        </p:txBody>
      </p:sp>
    </p:spTree>
    <p:extLst>
      <p:ext uri="{BB962C8B-B14F-4D97-AF65-F5344CB8AC3E}">
        <p14:creationId xmlns:p14="http://schemas.microsoft.com/office/powerpoint/2010/main" val="2016457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697"/>
            <a:ext cx="8229600" cy="1143000"/>
          </a:xfrm>
        </p:spPr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DFC761-7C00-1549-8B65-092EDAD2CEA2}"/>
              </a:ext>
            </a:extLst>
          </p:cNvPr>
          <p:cNvSpPr txBox="1">
            <a:spLocks/>
          </p:cNvSpPr>
          <p:nvPr/>
        </p:nvSpPr>
        <p:spPr>
          <a:xfrm>
            <a:off x="171447" y="913760"/>
            <a:ext cx="8801100" cy="4715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200" dirty="0">
                <a:solidFill>
                  <a:schemeClr val="tx2"/>
                </a:solidFill>
              </a:rPr>
              <a:t>SPECTRAL MODELS &amp; FITTING</a:t>
            </a:r>
          </a:p>
          <a:p>
            <a:r>
              <a:rPr lang="en-US" sz="2200" dirty="0">
                <a:solidFill>
                  <a:schemeClr val="tx2"/>
                </a:solidFill>
              </a:rPr>
              <a:t>High-res (0.3 </a:t>
            </a:r>
            <a:r>
              <a:rPr lang="en-US" sz="2200" dirty="0" err="1">
                <a:solidFill>
                  <a:schemeClr val="tx2"/>
                </a:solidFill>
              </a:rPr>
              <a:t>Å</a:t>
            </a:r>
            <a:r>
              <a:rPr lang="en-US" sz="2200" dirty="0">
                <a:solidFill>
                  <a:schemeClr val="tx2"/>
                </a:solidFill>
              </a:rPr>
              <a:t>) UV and optical </a:t>
            </a:r>
            <a:r>
              <a:rPr lang="en-US" sz="2200" i="1" dirty="0">
                <a:solidFill>
                  <a:schemeClr val="tx2"/>
                </a:solidFill>
              </a:rPr>
              <a:t>Starburst99: </a:t>
            </a:r>
            <a:r>
              <a:rPr lang="en-US" sz="2200" dirty="0">
                <a:solidFill>
                  <a:schemeClr val="tx2"/>
                </a:solidFill>
              </a:rPr>
              <a:t>GE tracks, Z=0.001 to solar  </a:t>
            </a:r>
          </a:p>
          <a:p>
            <a:r>
              <a:rPr lang="en-US" sz="2200" dirty="0">
                <a:solidFill>
                  <a:schemeClr val="tx2"/>
                </a:solidFill>
              </a:rPr>
              <a:t>Convolved to different R in UV and optical +fit </a:t>
            </a:r>
            <a:r>
              <a:rPr lang="en-US" sz="2200" i="1" dirty="0" err="1">
                <a:solidFill>
                  <a:schemeClr val="tx2"/>
                </a:solidFill>
              </a:rPr>
              <a:t>v</a:t>
            </a:r>
            <a:r>
              <a:rPr lang="en-US" sz="2200" baseline="-25000" dirty="0" err="1">
                <a:solidFill>
                  <a:schemeClr val="tx2"/>
                </a:solidFill>
              </a:rPr>
              <a:t>disp</a:t>
            </a:r>
            <a:endParaRPr lang="en-US" sz="2200" baseline="-25000" dirty="0">
              <a:solidFill>
                <a:schemeClr val="tx2"/>
              </a:solidFill>
            </a:endParaRPr>
          </a:p>
          <a:p>
            <a:r>
              <a:rPr lang="en-US" sz="2200" dirty="0" err="1">
                <a:solidFill>
                  <a:schemeClr val="tx2"/>
                </a:solidFill>
              </a:rPr>
              <a:t>Calzetti</a:t>
            </a:r>
            <a:r>
              <a:rPr lang="en-US" sz="2200" dirty="0">
                <a:solidFill>
                  <a:schemeClr val="tx2"/>
                </a:solidFill>
              </a:rPr>
              <a:t> dust</a:t>
            </a:r>
          </a:p>
          <a:p>
            <a:r>
              <a:rPr lang="en-US" sz="2200" dirty="0">
                <a:solidFill>
                  <a:schemeClr val="tx2"/>
                </a:solidFill>
              </a:rPr>
              <a:t>MCMC posterior sampling</a:t>
            </a:r>
          </a:p>
          <a:p>
            <a:pPr marL="0" indent="0">
              <a:buNone/>
            </a:pPr>
            <a:endParaRPr lang="en-US" sz="2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STAR FORMATION HISTORY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Simple stellar population (’burst’)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Constant star-formation rate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u="sng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Multiple bursts</a:t>
            </a:r>
            <a:r>
              <a:rPr lang="en-US" sz="2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(N=2, but code does &gt;N)</a:t>
            </a:r>
            <a:br>
              <a:rPr lang="en-US" sz="220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US" sz="2200" i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</a:t>
            </a:r>
            <a:r>
              <a:rPr lang="en-US" sz="2200" baseline="-25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dyn</a:t>
            </a:r>
            <a:r>
              <a:rPr lang="en-US" sz="2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~ </a:t>
            </a:r>
            <a:r>
              <a:rPr lang="en-US" sz="2200" i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</a:t>
            </a:r>
            <a:r>
              <a:rPr lang="en-US" sz="2200" baseline="-25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ff</a:t>
            </a:r>
            <a:r>
              <a:rPr lang="en-US" sz="2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~ 10-25 </a:t>
            </a:r>
            <a:r>
              <a:rPr lang="en-US" sz="22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Myr</a:t>
            </a:r>
            <a:br>
              <a:rPr lang="en-US" sz="220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US" sz="2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star formation is very clustered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5122" name="Picture 2" descr="Image result">
            <a:extLst>
              <a:ext uri="{FF2B5EF4-FFF2-40B4-BE49-F238E27FC236}">
                <a16:creationId xmlns:a16="http://schemas.microsoft.com/office/drawing/2014/main" id="{F6BB848F-2110-2746-944F-464CBFA45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682" y="2302154"/>
            <a:ext cx="1329205" cy="139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spiral galaxy">
            <a:extLst>
              <a:ext uri="{FF2B5EF4-FFF2-40B4-BE49-F238E27FC236}">
                <a16:creationId xmlns:a16="http://schemas.microsoft.com/office/drawing/2014/main" id="{C29E002B-010D-3144-97B5-4854D6099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282" y="2862890"/>
            <a:ext cx="1357623" cy="13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eso 338 ig 04">
            <a:extLst>
              <a:ext uri="{FF2B5EF4-FFF2-40B4-BE49-F238E27FC236}">
                <a16:creationId xmlns:a16="http://schemas.microsoft.com/office/drawing/2014/main" id="{A0413BA8-D3C8-0841-9273-505FDD1DBA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5" t="14363" r="52457" b="12913"/>
          <a:stretch/>
        </p:blipFill>
        <p:spPr bwMode="auto">
          <a:xfrm>
            <a:off x="6375400" y="3402266"/>
            <a:ext cx="2553645" cy="239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4AA123-3128-DC43-A257-1F19C257CA8C}"/>
              </a:ext>
            </a:extLst>
          </p:cNvPr>
          <p:cNvSpPr/>
          <p:nvPr/>
        </p:nvSpPr>
        <p:spPr>
          <a:xfrm>
            <a:off x="171446" y="5891519"/>
            <a:ext cx="8801101" cy="830997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à"/>
            </a:pPr>
            <a:r>
              <a:rPr lang="en-US" sz="2400" b="1" dirty="0">
                <a:solidFill>
                  <a:schemeClr val="accent2"/>
                </a:solidFill>
              </a:rPr>
              <a:t>age, mass, </a:t>
            </a:r>
            <a:r>
              <a:rPr lang="en-US" sz="2400" b="1" i="1" dirty="0" err="1">
                <a:solidFill>
                  <a:schemeClr val="accent2"/>
                </a:solidFill>
              </a:rPr>
              <a:t>v</a:t>
            </a:r>
            <a:r>
              <a:rPr lang="en-US" sz="2400" b="1" baseline="-25000" dirty="0" err="1">
                <a:solidFill>
                  <a:schemeClr val="accent2"/>
                </a:solidFill>
              </a:rPr>
              <a:t>disp</a:t>
            </a:r>
            <a:r>
              <a:rPr lang="en-US" sz="2400" b="1" dirty="0">
                <a:solidFill>
                  <a:schemeClr val="accent2"/>
                </a:solidFill>
              </a:rPr>
              <a:t>, reddening</a:t>
            </a:r>
          </a:p>
          <a:p>
            <a:pPr marL="1257300" lvl="2" indent="-342900">
              <a:buFont typeface="Wingdings" pitchFamily="2" charset="2"/>
              <a:buChar char="à"/>
            </a:pPr>
            <a:r>
              <a:rPr lang="en-US" sz="2400" b="1" dirty="0">
                <a:solidFill>
                  <a:schemeClr val="accent2"/>
                </a:solidFill>
              </a:rPr>
              <a:t>Ionizing photos for H, He, He+ </a:t>
            </a:r>
            <a:r>
              <a:rPr lang="en-US" sz="2400" b="1" dirty="0">
                <a:solidFill>
                  <a:schemeClr val="accent2"/>
                </a:solidFill>
                <a:sym typeface="Wingdings" pitchFamily="2" charset="2"/>
              </a:rPr>
              <a:t>, SN rate and wind energy</a:t>
            </a:r>
            <a:endParaRPr lang="en-US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888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9312"/>
            <a:ext cx="8229600" cy="1143000"/>
          </a:xfrm>
        </p:spPr>
        <p:txBody>
          <a:bodyPr/>
          <a:lstStyle/>
          <a:p>
            <a:r>
              <a:rPr lang="en-US" dirty="0"/>
              <a:t>An example fit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616D202-91E9-E24D-AD39-65936811E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932" y="4140200"/>
            <a:ext cx="4797029" cy="2132013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719FA9E-A8D0-2841-B268-F3535410F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75" y="983688"/>
            <a:ext cx="6257925" cy="27813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CA930CA-FD8E-9E47-8C68-0DFB6FF19FCB}"/>
              </a:ext>
            </a:extLst>
          </p:cNvPr>
          <p:cNvSpPr/>
          <p:nvPr/>
        </p:nvSpPr>
        <p:spPr>
          <a:xfrm>
            <a:off x="3371850" y="1957388"/>
            <a:ext cx="457200" cy="14859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EE6F78A-7B4A-B149-9ADF-86C4EB442D89}"/>
              </a:ext>
            </a:extLst>
          </p:cNvPr>
          <p:cNvCxnSpPr/>
          <p:nvPr/>
        </p:nvCxnSpPr>
        <p:spPr>
          <a:xfrm>
            <a:off x="3829050" y="1957388"/>
            <a:ext cx="5014911" cy="218281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C6C2B1E-FF6B-8240-98B8-B292B8AEB258}"/>
              </a:ext>
            </a:extLst>
          </p:cNvPr>
          <p:cNvCxnSpPr>
            <a:cxnSpLocks/>
          </p:cNvCxnSpPr>
          <p:nvPr/>
        </p:nvCxnSpPr>
        <p:spPr>
          <a:xfrm>
            <a:off x="3371850" y="3424006"/>
            <a:ext cx="675082" cy="289900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E961395-044E-9643-AF8C-20D37F5C4F03}"/>
              </a:ext>
            </a:extLst>
          </p:cNvPr>
          <p:cNvSpPr txBox="1"/>
          <p:nvPr/>
        </p:nvSpPr>
        <p:spPr>
          <a:xfrm>
            <a:off x="141882" y="4043270"/>
            <a:ext cx="36935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Excellent fits to the </a:t>
            </a:r>
            <a:r>
              <a:rPr lang="sv-SE" sz="2400" dirty="0" err="1"/>
              <a:t>opt</a:t>
            </a:r>
            <a:r>
              <a:rPr lang="sv-SE" sz="2400" dirty="0"/>
              <a:t>/UV </a:t>
            </a:r>
            <a:r>
              <a:rPr lang="sv-SE" sz="2400" dirty="0" err="1"/>
              <a:t>continuum</a:t>
            </a:r>
            <a:r>
              <a:rPr lang="sv-SE" sz="2400" dirty="0"/>
              <a:t> </a:t>
            </a:r>
            <a:r>
              <a:rPr lang="sv-SE" sz="2400" dirty="0" err="1"/>
              <a:t>shape</a:t>
            </a: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 err="1"/>
              <a:t>Wind</a:t>
            </a:r>
            <a:r>
              <a:rPr lang="sv-SE" sz="2400" dirty="0"/>
              <a:t> and </a:t>
            </a:r>
            <a:r>
              <a:rPr lang="sv-SE" sz="2400" dirty="0" err="1"/>
              <a:t>photospheric</a:t>
            </a:r>
            <a:r>
              <a:rPr lang="sv-SE" sz="2400" dirty="0"/>
              <a:t> </a:t>
            </a:r>
            <a:r>
              <a:rPr lang="sv-SE" sz="2400" dirty="0" err="1"/>
              <a:t>lines</a:t>
            </a:r>
            <a:r>
              <a:rPr lang="sv-SE" sz="2400" dirty="0"/>
              <a:t> </a:t>
            </a:r>
            <a:r>
              <a:rPr lang="sv-SE" sz="2400" dirty="0" err="1"/>
              <a:t>well</a:t>
            </a:r>
            <a:r>
              <a:rPr lang="sv-SE" sz="2400" dirty="0"/>
              <a:t> </a:t>
            </a:r>
            <a:r>
              <a:rPr lang="sv-SE" sz="2400" dirty="0" err="1"/>
              <a:t>reproduced</a:t>
            </a: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D58C0-3AF2-7A47-8AC2-F9D3EAF0C675}"/>
              </a:ext>
            </a:extLst>
          </p:cNvPr>
          <p:cNvSpPr txBox="1"/>
          <p:nvPr/>
        </p:nvSpPr>
        <p:spPr>
          <a:xfrm>
            <a:off x="1879599" y="1343300"/>
            <a:ext cx="3517901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</a:rPr>
              <a:t>3.3 Myr, 234 </a:t>
            </a:r>
            <a:r>
              <a:rPr lang="sv-SE" sz="1600" dirty="0" err="1">
                <a:solidFill>
                  <a:schemeClr val="bg1"/>
                </a:solidFill>
              </a:rPr>
              <a:t>Msun</a:t>
            </a:r>
            <a:r>
              <a:rPr lang="sv-SE" sz="1600" dirty="0">
                <a:solidFill>
                  <a:schemeClr val="bg1"/>
                </a:solidFill>
              </a:rPr>
              <a:t>		E</a:t>
            </a:r>
            <a:r>
              <a:rPr lang="sv-SE" sz="1600" baseline="-25000" dirty="0">
                <a:solidFill>
                  <a:schemeClr val="bg1"/>
                </a:solidFill>
              </a:rPr>
              <a:t>B-V</a:t>
            </a:r>
            <a:r>
              <a:rPr lang="sv-SE" sz="1600" dirty="0">
                <a:solidFill>
                  <a:schemeClr val="bg1"/>
                </a:solidFill>
              </a:rPr>
              <a:t> = 1.95</a:t>
            </a:r>
          </a:p>
          <a:p>
            <a:r>
              <a:rPr lang="sv-SE" sz="1600" dirty="0">
                <a:solidFill>
                  <a:schemeClr val="bg1"/>
                </a:solidFill>
              </a:rPr>
              <a:t>11 Myr, 204 </a:t>
            </a:r>
            <a:r>
              <a:rPr lang="sv-SE" sz="1600" dirty="0" err="1">
                <a:solidFill>
                  <a:schemeClr val="bg1"/>
                </a:solidFill>
              </a:rPr>
              <a:t>Msun</a:t>
            </a:r>
            <a:r>
              <a:rPr lang="sv-SE" sz="1600" dirty="0">
                <a:solidFill>
                  <a:schemeClr val="bg1"/>
                </a:solidFill>
              </a:rPr>
              <a:t>		Chi2 =1.8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C164D4-5857-1040-B36F-50490149FA9A}"/>
              </a:ext>
            </a:extLst>
          </p:cNvPr>
          <p:cNvSpPr txBox="1"/>
          <p:nvPr/>
        </p:nvSpPr>
        <p:spPr>
          <a:xfrm>
            <a:off x="4692551" y="4433861"/>
            <a:ext cx="1308297" cy="46504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sv-S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995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82CF8F-52EB-EB47-AEAA-89275637B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933" y="4153693"/>
            <a:ext cx="4797028" cy="2132012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9F695A-0D16-0144-B877-0CB7E31FF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74" y="983688"/>
            <a:ext cx="6257925" cy="2781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9312"/>
            <a:ext cx="8229600" cy="1143000"/>
          </a:xfrm>
        </p:spPr>
        <p:txBody>
          <a:bodyPr/>
          <a:lstStyle/>
          <a:p>
            <a:r>
              <a:rPr lang="en-US" dirty="0"/>
              <a:t>An example fit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A930CA-FD8E-9E47-8C68-0DFB6FF19FCB}"/>
              </a:ext>
            </a:extLst>
          </p:cNvPr>
          <p:cNvSpPr/>
          <p:nvPr/>
        </p:nvSpPr>
        <p:spPr>
          <a:xfrm>
            <a:off x="2414588" y="1957388"/>
            <a:ext cx="1200150" cy="14859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EE6F78A-7B4A-B149-9ADF-86C4EB442D89}"/>
              </a:ext>
            </a:extLst>
          </p:cNvPr>
          <p:cNvCxnSpPr>
            <a:cxnSpLocks/>
          </p:cNvCxnSpPr>
          <p:nvPr/>
        </p:nvCxnSpPr>
        <p:spPr>
          <a:xfrm>
            <a:off x="3614738" y="1957388"/>
            <a:ext cx="5229223" cy="218281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C6C2B1E-FF6B-8240-98B8-B292B8AEB258}"/>
              </a:ext>
            </a:extLst>
          </p:cNvPr>
          <p:cNvCxnSpPr>
            <a:cxnSpLocks/>
          </p:cNvCxnSpPr>
          <p:nvPr/>
        </p:nvCxnSpPr>
        <p:spPr>
          <a:xfrm>
            <a:off x="2414588" y="3443288"/>
            <a:ext cx="1632344" cy="287972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B74FF3C-A1F3-784B-8F1E-58AFBB422C28}"/>
              </a:ext>
            </a:extLst>
          </p:cNvPr>
          <p:cNvSpPr txBox="1"/>
          <p:nvPr/>
        </p:nvSpPr>
        <p:spPr>
          <a:xfrm>
            <a:off x="141882" y="4043270"/>
            <a:ext cx="36935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Excellent fits to the </a:t>
            </a:r>
            <a:r>
              <a:rPr lang="sv-SE" sz="2400" dirty="0" err="1"/>
              <a:t>opt</a:t>
            </a:r>
            <a:r>
              <a:rPr lang="sv-SE" sz="2400" dirty="0"/>
              <a:t>/UV </a:t>
            </a:r>
            <a:r>
              <a:rPr lang="sv-SE" sz="2400" dirty="0" err="1"/>
              <a:t>continuum</a:t>
            </a:r>
            <a:r>
              <a:rPr lang="sv-SE" sz="2400" dirty="0"/>
              <a:t> </a:t>
            </a:r>
            <a:r>
              <a:rPr lang="sv-SE" sz="2400" dirty="0" err="1"/>
              <a:t>shape</a:t>
            </a: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 err="1"/>
              <a:t>Wind</a:t>
            </a:r>
            <a:r>
              <a:rPr lang="sv-SE" sz="2400" dirty="0"/>
              <a:t> and </a:t>
            </a:r>
            <a:r>
              <a:rPr lang="sv-SE" sz="2400" dirty="0" err="1"/>
              <a:t>photospheric</a:t>
            </a:r>
            <a:r>
              <a:rPr lang="sv-SE" sz="2400" dirty="0"/>
              <a:t> </a:t>
            </a:r>
            <a:r>
              <a:rPr lang="sv-SE" sz="2400" dirty="0" err="1"/>
              <a:t>lines</a:t>
            </a:r>
            <a:r>
              <a:rPr lang="sv-SE" sz="2400" dirty="0"/>
              <a:t> </a:t>
            </a:r>
            <a:r>
              <a:rPr lang="sv-SE" sz="2400" dirty="0" err="1"/>
              <a:t>well</a:t>
            </a:r>
            <a:r>
              <a:rPr lang="sv-SE" sz="2400" dirty="0"/>
              <a:t> </a:t>
            </a:r>
            <a:r>
              <a:rPr lang="sv-SE" sz="2400" dirty="0" err="1"/>
              <a:t>reproduced</a:t>
            </a: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 err="1"/>
              <a:t>Balmer</a:t>
            </a:r>
            <a:r>
              <a:rPr lang="sv-SE" sz="2400" dirty="0"/>
              <a:t> absorption </a:t>
            </a:r>
            <a:r>
              <a:rPr lang="sv-SE" sz="2400" dirty="0" err="1"/>
              <a:t>good</a:t>
            </a:r>
            <a:r>
              <a:rPr lang="sv-SE" sz="2400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0399CA-CB97-B942-A1B0-79F184E05BBD}"/>
              </a:ext>
            </a:extLst>
          </p:cNvPr>
          <p:cNvSpPr txBox="1"/>
          <p:nvPr/>
        </p:nvSpPr>
        <p:spPr>
          <a:xfrm>
            <a:off x="3116460" y="1343300"/>
            <a:ext cx="3517901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</a:rPr>
              <a:t>3.3 Myr, 234 </a:t>
            </a:r>
            <a:r>
              <a:rPr lang="sv-SE" sz="1600" dirty="0" err="1">
                <a:solidFill>
                  <a:schemeClr val="bg1"/>
                </a:solidFill>
              </a:rPr>
              <a:t>Msun</a:t>
            </a:r>
            <a:r>
              <a:rPr lang="sv-SE" sz="1600" dirty="0">
                <a:solidFill>
                  <a:schemeClr val="bg1"/>
                </a:solidFill>
              </a:rPr>
              <a:t>		E</a:t>
            </a:r>
            <a:r>
              <a:rPr lang="sv-SE" sz="1600" baseline="-25000" dirty="0">
                <a:solidFill>
                  <a:schemeClr val="bg1"/>
                </a:solidFill>
              </a:rPr>
              <a:t>B-V</a:t>
            </a:r>
            <a:r>
              <a:rPr lang="sv-SE" sz="1600" dirty="0">
                <a:solidFill>
                  <a:schemeClr val="bg1"/>
                </a:solidFill>
              </a:rPr>
              <a:t> = 1.95</a:t>
            </a:r>
          </a:p>
          <a:p>
            <a:r>
              <a:rPr lang="sv-SE" sz="1600" dirty="0">
                <a:solidFill>
                  <a:schemeClr val="bg1"/>
                </a:solidFill>
              </a:rPr>
              <a:t>11 Myr, 204 </a:t>
            </a:r>
            <a:r>
              <a:rPr lang="sv-SE" sz="1600" dirty="0" err="1">
                <a:solidFill>
                  <a:schemeClr val="bg1"/>
                </a:solidFill>
              </a:rPr>
              <a:t>Msun</a:t>
            </a:r>
            <a:r>
              <a:rPr lang="sv-SE" sz="1600" dirty="0">
                <a:solidFill>
                  <a:schemeClr val="bg1"/>
                </a:solidFill>
              </a:rPr>
              <a:t>		Chi2 =1.8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1C91F6-1066-E648-9B49-225C1B9C5788}"/>
              </a:ext>
            </a:extLst>
          </p:cNvPr>
          <p:cNvSpPr txBox="1"/>
          <p:nvPr/>
        </p:nvSpPr>
        <p:spPr>
          <a:xfrm>
            <a:off x="7010400" y="4430240"/>
            <a:ext cx="1308297" cy="46504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sv-S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746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480" y="0"/>
            <a:ext cx="8229600" cy="1143000"/>
          </a:xfrm>
        </p:spPr>
        <p:txBody>
          <a:bodyPr/>
          <a:lstStyle/>
          <a:p>
            <a:r>
              <a:rPr lang="en-US" dirty="0"/>
              <a:t>Is two populations motivated?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0DACF8-D167-FE4A-8CE6-1B4C01031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4" y="1814511"/>
            <a:ext cx="7758113" cy="32325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178E00-D13B-3E42-ABA1-787EB6E2B2B1}"/>
              </a:ext>
            </a:extLst>
          </p:cNvPr>
          <p:cNvSpPr txBox="1"/>
          <p:nvPr/>
        </p:nvSpPr>
        <p:spPr>
          <a:xfrm>
            <a:off x="657224" y="5487736"/>
            <a:ext cx="6415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Median chi-</a:t>
            </a:r>
            <a:r>
              <a:rPr lang="sv-SE" sz="2400" dirty="0" err="1"/>
              <a:t>squared</a:t>
            </a:r>
            <a:r>
              <a:rPr lang="sv-SE" sz="2400" dirty="0"/>
              <a:t> per </a:t>
            </a:r>
            <a:r>
              <a:rPr lang="sv-SE" sz="2400" dirty="0" err="1"/>
              <a:t>d.o.f</a:t>
            </a:r>
            <a:r>
              <a:rPr lang="sv-SE" sz="2400" dirty="0"/>
              <a:t>. is </a:t>
            </a:r>
            <a:r>
              <a:rPr lang="sv-SE" sz="2400" dirty="0" err="1"/>
              <a:t>reduced</a:t>
            </a:r>
            <a:r>
              <a:rPr lang="sv-SE" sz="2400" dirty="0"/>
              <a:t> by 26%</a:t>
            </a:r>
          </a:p>
        </p:txBody>
      </p:sp>
    </p:spTree>
    <p:extLst>
      <p:ext uri="{BB962C8B-B14F-4D97-AF65-F5344CB8AC3E}">
        <p14:creationId xmlns:p14="http://schemas.microsoft.com/office/powerpoint/2010/main" val="1842182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480" y="342900"/>
            <a:ext cx="8229600" cy="1143000"/>
          </a:xfrm>
        </p:spPr>
        <p:txBody>
          <a:bodyPr/>
          <a:lstStyle/>
          <a:p>
            <a:r>
              <a:rPr lang="en-US" dirty="0"/>
              <a:t>Is two populations motivated?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9893A8-218C-7B47-BAFA-5A2910E05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80" y="1235074"/>
            <a:ext cx="8161020" cy="3400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E5CD80-6045-7A4A-A635-F70476AF29FB}"/>
              </a:ext>
            </a:extLst>
          </p:cNvPr>
          <p:cNvSpPr txBox="1"/>
          <p:nvPr/>
        </p:nvSpPr>
        <p:spPr>
          <a:xfrm>
            <a:off x="561181" y="5207000"/>
            <a:ext cx="7884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E(B-V) from the </a:t>
            </a:r>
            <a:r>
              <a:rPr lang="sv-SE" sz="2400" dirty="0" err="1"/>
              <a:t>continuum</a:t>
            </a:r>
            <a:r>
              <a:rPr lang="sv-SE" sz="2400" dirty="0"/>
              <a:t> </a:t>
            </a:r>
            <a:r>
              <a:rPr lang="sv-SE" sz="2400" dirty="0" err="1"/>
              <a:t>agrees</a:t>
            </a:r>
            <a:r>
              <a:rPr lang="sv-SE" sz="2400" dirty="0"/>
              <a:t> </a:t>
            </a:r>
            <a:r>
              <a:rPr lang="sv-SE" sz="2400" dirty="0" err="1"/>
              <a:t>with</a:t>
            </a:r>
            <a:r>
              <a:rPr lang="sv-SE" sz="2400" dirty="0"/>
              <a:t> Ha/Hb.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 err="1"/>
              <a:t>Improves</a:t>
            </a:r>
            <a:r>
              <a:rPr lang="sv-SE" sz="2400" dirty="0"/>
              <a:t> </a:t>
            </a:r>
            <a:r>
              <a:rPr lang="sv-SE" sz="2400" dirty="0" err="1"/>
              <a:t>with</a:t>
            </a:r>
            <a:r>
              <a:rPr lang="sv-SE" sz="2400" dirty="0"/>
              <a:t> </a:t>
            </a:r>
            <a:r>
              <a:rPr lang="sv-SE" sz="2400" dirty="0" err="1"/>
              <a:t>two</a:t>
            </a:r>
            <a:r>
              <a:rPr lang="sv-SE" sz="2400" dirty="0"/>
              <a:t> populations (</a:t>
            </a:r>
            <a:r>
              <a:rPr lang="sv-SE" sz="2400" dirty="0" err="1"/>
              <a:t>but</a:t>
            </a:r>
            <a:r>
              <a:rPr lang="sv-SE" sz="2400" dirty="0"/>
              <a:t> </a:t>
            </a:r>
            <a:r>
              <a:rPr lang="sv-SE" sz="2400" dirty="0" err="1"/>
              <a:t>was</a:t>
            </a:r>
            <a:r>
              <a:rPr lang="sv-SE" sz="2400" dirty="0"/>
              <a:t> </a:t>
            </a:r>
            <a:r>
              <a:rPr lang="sv-SE" sz="2400" dirty="0" err="1"/>
              <a:t>pretty</a:t>
            </a:r>
            <a:r>
              <a:rPr lang="sv-SE" sz="2400" dirty="0"/>
              <a:t> </a:t>
            </a:r>
            <a:r>
              <a:rPr lang="sv-SE" sz="2400" dirty="0" err="1"/>
              <a:t>good</a:t>
            </a:r>
            <a:r>
              <a:rPr lang="sv-SE" sz="2400" dirty="0"/>
              <a:t> </a:t>
            </a:r>
            <a:r>
              <a:rPr lang="sv-SE" sz="2400" dirty="0" err="1"/>
              <a:t>anyway</a:t>
            </a:r>
            <a:r>
              <a:rPr lang="sv-SE" sz="2400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CF609-2B31-F745-8C86-8D3AFCEABA90}"/>
              </a:ext>
            </a:extLst>
          </p:cNvPr>
          <p:cNvSpPr txBox="1"/>
          <p:nvPr/>
        </p:nvSpPr>
        <p:spPr>
          <a:xfrm>
            <a:off x="1485900" y="1651001"/>
            <a:ext cx="13208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v-SE" sz="1600" b="1" dirty="0" err="1">
                <a:solidFill>
                  <a:schemeClr val="bg1"/>
                </a:solidFill>
              </a:rPr>
              <a:t>Pear</a:t>
            </a:r>
            <a:r>
              <a:rPr lang="sv-SE" sz="1600" b="1" dirty="0">
                <a:solidFill>
                  <a:schemeClr val="bg1"/>
                </a:solidFill>
              </a:rPr>
              <a:t> = 0.75</a:t>
            </a:r>
          </a:p>
          <a:p>
            <a:r>
              <a:rPr lang="sv-SE" sz="1600" b="1" dirty="0" err="1">
                <a:solidFill>
                  <a:schemeClr val="bg1"/>
                </a:solidFill>
              </a:rPr>
              <a:t>Prob</a:t>
            </a:r>
            <a:r>
              <a:rPr lang="sv-SE" sz="1600" b="1" dirty="0">
                <a:solidFill>
                  <a:schemeClr val="bg1"/>
                </a:solidFill>
              </a:rPr>
              <a:t> = 7e-7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1BDDCD-F0A1-DD4B-AB2D-08FC0BDAABA5}"/>
              </a:ext>
            </a:extLst>
          </p:cNvPr>
          <p:cNvSpPr txBox="1"/>
          <p:nvPr/>
        </p:nvSpPr>
        <p:spPr>
          <a:xfrm>
            <a:off x="4914900" y="1651001"/>
            <a:ext cx="13208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v-SE" sz="1600" b="1" dirty="0" err="1">
                <a:solidFill>
                  <a:schemeClr val="bg1"/>
                </a:solidFill>
              </a:rPr>
              <a:t>Pear</a:t>
            </a:r>
            <a:r>
              <a:rPr lang="sv-SE" sz="1600" b="1" dirty="0">
                <a:solidFill>
                  <a:schemeClr val="bg1"/>
                </a:solidFill>
              </a:rPr>
              <a:t> = 0.82</a:t>
            </a:r>
          </a:p>
          <a:p>
            <a:r>
              <a:rPr lang="sv-SE" sz="1600" b="1" dirty="0" err="1">
                <a:solidFill>
                  <a:schemeClr val="bg1"/>
                </a:solidFill>
              </a:rPr>
              <a:t>Prob</a:t>
            </a:r>
            <a:r>
              <a:rPr lang="sv-SE" sz="1600" b="1" dirty="0">
                <a:solidFill>
                  <a:schemeClr val="bg1"/>
                </a:solidFill>
              </a:rPr>
              <a:t> = 1e-7</a:t>
            </a:r>
          </a:p>
        </p:txBody>
      </p:sp>
    </p:spTree>
    <p:extLst>
      <p:ext uri="{BB962C8B-B14F-4D97-AF65-F5344CB8AC3E}">
        <p14:creationId xmlns:p14="http://schemas.microsoft.com/office/powerpoint/2010/main" val="1035818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F10999-BD63-F446-96F7-03F69505F8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7" t="8854" r="51693" b="47396"/>
          <a:stretch/>
        </p:blipFill>
        <p:spPr>
          <a:xfrm>
            <a:off x="271462" y="1143000"/>
            <a:ext cx="2400301" cy="2400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E77104-8885-084F-9D8D-7338291BEF8E}"/>
              </a:ext>
            </a:extLst>
          </p:cNvPr>
          <p:cNvSpPr txBox="1"/>
          <p:nvPr/>
        </p:nvSpPr>
        <p:spPr>
          <a:xfrm>
            <a:off x="5222081" y="1143000"/>
            <a:ext cx="3756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1 population and Ha (</a:t>
            </a:r>
            <a:r>
              <a:rPr lang="sv-SE" sz="2400" dirty="0" err="1"/>
              <a:t>uncorrected</a:t>
            </a:r>
            <a:r>
              <a:rPr lang="sv-SE" sz="2400" dirty="0"/>
              <a:t> for dust):  bad </a:t>
            </a:r>
            <a:r>
              <a:rPr lang="sv-SE" sz="2400" dirty="0" err="1"/>
              <a:t>correlation</a:t>
            </a:r>
            <a:r>
              <a:rPr lang="sv-SE" sz="2400" dirty="0"/>
              <a:t> (P=0.2)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1CC5F39-95A6-304A-9162-BA0DADB13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28ADAF-85F1-5742-B373-0F5F46FF0076}"/>
              </a:ext>
            </a:extLst>
          </p:cNvPr>
          <p:cNvSpPr txBox="1">
            <a:spLocks/>
          </p:cNvSpPr>
          <p:nvPr/>
        </p:nvSpPr>
        <p:spPr>
          <a:xfrm>
            <a:off x="42148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Q(HI) Photon budgets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6A195D-9484-474D-8C83-943512777B2B}"/>
              </a:ext>
            </a:extLst>
          </p:cNvPr>
          <p:cNvSpPr txBox="1"/>
          <p:nvPr/>
        </p:nvSpPr>
        <p:spPr>
          <a:xfrm>
            <a:off x="736600" y="1332468"/>
            <a:ext cx="11430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v-SE" sz="1400" b="1" dirty="0" err="1">
                <a:solidFill>
                  <a:schemeClr val="bg1"/>
                </a:solidFill>
              </a:rPr>
              <a:t>Pear</a:t>
            </a:r>
            <a:r>
              <a:rPr lang="sv-SE" sz="1400" b="1" dirty="0">
                <a:solidFill>
                  <a:schemeClr val="bg1"/>
                </a:solidFill>
              </a:rPr>
              <a:t> = 0.24</a:t>
            </a:r>
          </a:p>
          <a:p>
            <a:r>
              <a:rPr lang="sv-SE" sz="1400" b="1" dirty="0" err="1">
                <a:solidFill>
                  <a:schemeClr val="bg1"/>
                </a:solidFill>
              </a:rPr>
              <a:t>Prob</a:t>
            </a:r>
            <a:r>
              <a:rPr lang="sv-SE" sz="1400" b="1" dirty="0">
                <a:solidFill>
                  <a:schemeClr val="bg1"/>
                </a:solidFill>
              </a:rPr>
              <a:t> = 0.19</a:t>
            </a:r>
          </a:p>
        </p:txBody>
      </p:sp>
    </p:spTree>
    <p:extLst>
      <p:ext uri="{BB962C8B-B14F-4D97-AF65-F5344CB8AC3E}">
        <p14:creationId xmlns:p14="http://schemas.microsoft.com/office/powerpoint/2010/main" val="3630814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F10999-BD63-F446-96F7-03F69505F8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7" t="8854" r="51693" b="5989"/>
          <a:stretch/>
        </p:blipFill>
        <p:spPr>
          <a:xfrm>
            <a:off x="271462" y="1143000"/>
            <a:ext cx="2400301" cy="46720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921BB9-C574-E348-B55D-A2171D3E4930}"/>
              </a:ext>
            </a:extLst>
          </p:cNvPr>
          <p:cNvSpPr txBox="1"/>
          <p:nvPr/>
        </p:nvSpPr>
        <p:spPr>
          <a:xfrm>
            <a:off x="5222081" y="1143000"/>
            <a:ext cx="3756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1 population and Ha (</a:t>
            </a:r>
            <a:r>
              <a:rPr lang="sv-SE" sz="2400" dirty="0" err="1"/>
              <a:t>uncorrected</a:t>
            </a:r>
            <a:r>
              <a:rPr lang="sv-SE" sz="2400" dirty="0"/>
              <a:t> for dust):  bad </a:t>
            </a:r>
            <a:r>
              <a:rPr lang="sv-SE" sz="2400" dirty="0" err="1"/>
              <a:t>correlation</a:t>
            </a:r>
            <a:r>
              <a:rPr lang="sv-SE" sz="2400" dirty="0"/>
              <a:t> (P=0.2)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Simple (Ha/Hb) dust </a:t>
            </a:r>
            <a:r>
              <a:rPr lang="sv-SE" sz="2400" dirty="0" err="1"/>
              <a:t>correction</a:t>
            </a:r>
            <a:r>
              <a:rPr lang="sv-SE" sz="2400" dirty="0"/>
              <a:t> to Ha </a:t>
            </a:r>
            <a:r>
              <a:rPr lang="sv-SE" sz="2400" dirty="0" err="1"/>
              <a:t>helps</a:t>
            </a:r>
            <a:r>
              <a:rPr lang="sv-SE" sz="2400" dirty="0"/>
              <a:t> (</a:t>
            </a:r>
            <a:r>
              <a:rPr lang="sv-SE" sz="2400" dirty="0" err="1"/>
              <a:t>but</a:t>
            </a:r>
            <a:r>
              <a:rPr lang="sv-SE" sz="2400" dirty="0"/>
              <a:t> not </a:t>
            </a:r>
            <a:r>
              <a:rPr lang="sv-SE" sz="2400" dirty="0" err="1"/>
              <a:t>much</a:t>
            </a:r>
            <a:r>
              <a:rPr lang="sv-SE" sz="2400" dirty="0"/>
              <a:t>).  P=0.14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7B46FD2-E10A-1442-92E7-BACD96B9F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F228A82-8C37-FC48-B24B-6E6E8AAD3D70}"/>
              </a:ext>
            </a:extLst>
          </p:cNvPr>
          <p:cNvSpPr txBox="1">
            <a:spLocks/>
          </p:cNvSpPr>
          <p:nvPr/>
        </p:nvSpPr>
        <p:spPr>
          <a:xfrm>
            <a:off x="42148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Q(HI) Photon budgets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51C5F0-89D9-8E4D-B871-67B0423D66A3}"/>
              </a:ext>
            </a:extLst>
          </p:cNvPr>
          <p:cNvSpPr txBox="1"/>
          <p:nvPr/>
        </p:nvSpPr>
        <p:spPr>
          <a:xfrm>
            <a:off x="736600" y="1332468"/>
            <a:ext cx="11430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v-SE" sz="1400" b="1" dirty="0" err="1">
                <a:solidFill>
                  <a:schemeClr val="bg1"/>
                </a:solidFill>
              </a:rPr>
              <a:t>Pear</a:t>
            </a:r>
            <a:r>
              <a:rPr lang="sv-SE" sz="1400" b="1" dirty="0">
                <a:solidFill>
                  <a:schemeClr val="bg1"/>
                </a:solidFill>
              </a:rPr>
              <a:t> = 0.24</a:t>
            </a:r>
          </a:p>
          <a:p>
            <a:r>
              <a:rPr lang="sv-SE" sz="1400" b="1" dirty="0" err="1">
                <a:solidFill>
                  <a:schemeClr val="bg1"/>
                </a:solidFill>
              </a:rPr>
              <a:t>Prob</a:t>
            </a:r>
            <a:r>
              <a:rPr lang="sv-SE" sz="1400" b="1" dirty="0">
                <a:solidFill>
                  <a:schemeClr val="bg1"/>
                </a:solidFill>
              </a:rPr>
              <a:t> = 0.19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DD39E4-1DB0-6B4C-869A-D6B76FE5AE93}"/>
              </a:ext>
            </a:extLst>
          </p:cNvPr>
          <p:cNvSpPr txBox="1"/>
          <p:nvPr/>
        </p:nvSpPr>
        <p:spPr>
          <a:xfrm>
            <a:off x="723900" y="3599369"/>
            <a:ext cx="10414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v-SE" sz="1400" b="1" dirty="0" err="1">
                <a:solidFill>
                  <a:schemeClr val="bg1"/>
                </a:solidFill>
              </a:rPr>
              <a:t>Pear</a:t>
            </a:r>
            <a:r>
              <a:rPr lang="sv-SE" sz="1400" b="1" dirty="0">
                <a:solidFill>
                  <a:schemeClr val="bg1"/>
                </a:solidFill>
              </a:rPr>
              <a:t> = 0.27</a:t>
            </a:r>
          </a:p>
          <a:p>
            <a:r>
              <a:rPr lang="sv-SE" sz="1400" b="1" dirty="0" err="1">
                <a:solidFill>
                  <a:schemeClr val="bg1"/>
                </a:solidFill>
              </a:rPr>
              <a:t>Prob</a:t>
            </a:r>
            <a:r>
              <a:rPr lang="sv-SE" sz="1400" b="1" dirty="0">
                <a:solidFill>
                  <a:schemeClr val="bg1"/>
                </a:solidFill>
              </a:rPr>
              <a:t> = 0.14</a:t>
            </a:r>
          </a:p>
        </p:txBody>
      </p:sp>
    </p:spTree>
    <p:extLst>
      <p:ext uri="{BB962C8B-B14F-4D97-AF65-F5344CB8AC3E}">
        <p14:creationId xmlns:p14="http://schemas.microsoft.com/office/powerpoint/2010/main" val="3675058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480" y="0"/>
            <a:ext cx="8229600" cy="1143000"/>
          </a:xfrm>
        </p:spPr>
        <p:txBody>
          <a:bodyPr/>
          <a:lstStyle/>
          <a:p>
            <a:r>
              <a:rPr lang="en-US" dirty="0"/>
              <a:t>Q(HI) Photon budgets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F10999-BD63-F446-96F7-03F69505F8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7" t="8854" r="7943" b="5989"/>
          <a:stretch/>
        </p:blipFill>
        <p:spPr>
          <a:xfrm>
            <a:off x="271462" y="1143000"/>
            <a:ext cx="4800601" cy="46720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397E7B-5FAB-BE46-B6F8-941296D048C0}"/>
              </a:ext>
            </a:extLst>
          </p:cNvPr>
          <p:cNvSpPr txBox="1"/>
          <p:nvPr/>
        </p:nvSpPr>
        <p:spPr>
          <a:xfrm>
            <a:off x="5222081" y="1143000"/>
            <a:ext cx="375681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1 population and Ha (</a:t>
            </a:r>
            <a:r>
              <a:rPr lang="sv-SE" sz="2400" dirty="0" err="1"/>
              <a:t>uncorrected</a:t>
            </a:r>
            <a:r>
              <a:rPr lang="sv-SE" sz="2400" dirty="0"/>
              <a:t> for dust):  bad </a:t>
            </a:r>
            <a:r>
              <a:rPr lang="sv-SE" sz="2400" dirty="0" err="1"/>
              <a:t>correlation</a:t>
            </a:r>
            <a:r>
              <a:rPr lang="sv-SE" sz="2400" dirty="0"/>
              <a:t> (P=0.2)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Simple (Ha/Hb) dust </a:t>
            </a:r>
            <a:r>
              <a:rPr lang="sv-SE" sz="2400" dirty="0" err="1"/>
              <a:t>correction</a:t>
            </a:r>
            <a:r>
              <a:rPr lang="sv-SE" sz="2400" dirty="0"/>
              <a:t> to Ha </a:t>
            </a:r>
            <a:r>
              <a:rPr lang="sv-SE" sz="2400" dirty="0" err="1"/>
              <a:t>helps</a:t>
            </a:r>
            <a:r>
              <a:rPr lang="sv-SE" sz="2400" dirty="0"/>
              <a:t> (</a:t>
            </a:r>
            <a:r>
              <a:rPr lang="sv-SE" sz="2400" dirty="0" err="1"/>
              <a:t>but</a:t>
            </a:r>
            <a:r>
              <a:rPr lang="sv-SE" sz="2400" dirty="0"/>
              <a:t> not </a:t>
            </a:r>
            <a:r>
              <a:rPr lang="sv-SE" sz="2400" dirty="0" err="1"/>
              <a:t>much</a:t>
            </a:r>
            <a:r>
              <a:rPr lang="sv-SE" sz="2400" dirty="0"/>
              <a:t>).  P=0.14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2 populations gets the </a:t>
            </a:r>
            <a:r>
              <a:rPr lang="sv-SE" sz="2400" dirty="0" err="1"/>
              <a:t>answer</a:t>
            </a:r>
            <a:r>
              <a:rPr lang="sv-SE" sz="2400" dirty="0"/>
              <a:t> right.  P~10</a:t>
            </a:r>
            <a:r>
              <a:rPr lang="sv-SE" sz="2400" baseline="30000" dirty="0"/>
              <a:t>-4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baseline="30000" dirty="0"/>
          </a:p>
          <a:p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 gets the O stars right</a:t>
            </a:r>
            <a:endParaRPr lang="sv-SE" sz="2400" dirty="0">
              <a:solidFill>
                <a:schemeClr val="accent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E466FF-E15F-E845-96E3-AF4FA1FB6B37}"/>
              </a:ext>
            </a:extLst>
          </p:cNvPr>
          <p:cNvSpPr txBox="1"/>
          <p:nvPr/>
        </p:nvSpPr>
        <p:spPr>
          <a:xfrm>
            <a:off x="736600" y="1332468"/>
            <a:ext cx="11430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v-SE" sz="1400" b="1" dirty="0" err="1">
                <a:solidFill>
                  <a:schemeClr val="bg1"/>
                </a:solidFill>
              </a:rPr>
              <a:t>Pear</a:t>
            </a:r>
            <a:r>
              <a:rPr lang="sv-SE" sz="1400" b="1" dirty="0">
                <a:solidFill>
                  <a:schemeClr val="bg1"/>
                </a:solidFill>
              </a:rPr>
              <a:t> = 0.24</a:t>
            </a:r>
          </a:p>
          <a:p>
            <a:r>
              <a:rPr lang="sv-SE" sz="1400" b="1" dirty="0" err="1">
                <a:solidFill>
                  <a:schemeClr val="bg1"/>
                </a:solidFill>
              </a:rPr>
              <a:t>Prob</a:t>
            </a:r>
            <a:r>
              <a:rPr lang="sv-SE" sz="1400" b="1" dirty="0">
                <a:solidFill>
                  <a:schemeClr val="bg1"/>
                </a:solidFill>
              </a:rPr>
              <a:t> = 0.19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4FB364-EBA1-6F43-8A48-2AE661E40C8A}"/>
              </a:ext>
            </a:extLst>
          </p:cNvPr>
          <p:cNvSpPr txBox="1"/>
          <p:nvPr/>
        </p:nvSpPr>
        <p:spPr>
          <a:xfrm>
            <a:off x="3031331" y="1332468"/>
            <a:ext cx="11430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v-SE" sz="1400" b="1" dirty="0" err="1">
                <a:solidFill>
                  <a:schemeClr val="bg1"/>
                </a:solidFill>
              </a:rPr>
              <a:t>Pear</a:t>
            </a:r>
            <a:r>
              <a:rPr lang="sv-SE" sz="1400" b="1" dirty="0">
                <a:solidFill>
                  <a:schemeClr val="bg1"/>
                </a:solidFill>
              </a:rPr>
              <a:t> = 0.38</a:t>
            </a:r>
          </a:p>
          <a:p>
            <a:r>
              <a:rPr lang="sv-SE" sz="1400" b="1" dirty="0" err="1">
                <a:solidFill>
                  <a:schemeClr val="bg1"/>
                </a:solidFill>
              </a:rPr>
              <a:t>Prob</a:t>
            </a:r>
            <a:r>
              <a:rPr lang="sv-SE" sz="1400" b="1" dirty="0">
                <a:solidFill>
                  <a:schemeClr val="bg1"/>
                </a:solidFill>
              </a:rPr>
              <a:t> = 0.03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BD29CA-1D1E-4E4C-B2BF-A356007A8C70}"/>
              </a:ext>
            </a:extLst>
          </p:cNvPr>
          <p:cNvSpPr txBox="1"/>
          <p:nvPr/>
        </p:nvSpPr>
        <p:spPr>
          <a:xfrm>
            <a:off x="3042047" y="3599369"/>
            <a:ext cx="1225154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v-SE" sz="1400" b="1" dirty="0" err="1">
                <a:solidFill>
                  <a:schemeClr val="bg1"/>
                </a:solidFill>
              </a:rPr>
              <a:t>Pear</a:t>
            </a:r>
            <a:r>
              <a:rPr lang="sv-SE" sz="1400" b="1" dirty="0">
                <a:solidFill>
                  <a:schemeClr val="bg1"/>
                </a:solidFill>
              </a:rPr>
              <a:t> = 0.62</a:t>
            </a:r>
          </a:p>
          <a:p>
            <a:r>
              <a:rPr lang="sv-SE" sz="1400" b="1" dirty="0" err="1">
                <a:solidFill>
                  <a:schemeClr val="bg1"/>
                </a:solidFill>
              </a:rPr>
              <a:t>Prob</a:t>
            </a:r>
            <a:r>
              <a:rPr lang="sv-SE" sz="1400" b="1" dirty="0">
                <a:solidFill>
                  <a:schemeClr val="bg1"/>
                </a:solidFill>
              </a:rPr>
              <a:t> = 1.4e-4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089518-340A-9741-9D43-F81A709C3C53}"/>
              </a:ext>
            </a:extLst>
          </p:cNvPr>
          <p:cNvSpPr txBox="1"/>
          <p:nvPr/>
        </p:nvSpPr>
        <p:spPr>
          <a:xfrm>
            <a:off x="723900" y="3599369"/>
            <a:ext cx="10414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v-SE" sz="1400" b="1" dirty="0" err="1">
                <a:solidFill>
                  <a:schemeClr val="bg1"/>
                </a:solidFill>
              </a:rPr>
              <a:t>Pear</a:t>
            </a:r>
            <a:r>
              <a:rPr lang="sv-SE" sz="1400" b="1" dirty="0">
                <a:solidFill>
                  <a:schemeClr val="bg1"/>
                </a:solidFill>
              </a:rPr>
              <a:t> = 0.27</a:t>
            </a:r>
          </a:p>
          <a:p>
            <a:r>
              <a:rPr lang="sv-SE" sz="1400" b="1" dirty="0" err="1">
                <a:solidFill>
                  <a:schemeClr val="bg1"/>
                </a:solidFill>
              </a:rPr>
              <a:t>Prob</a:t>
            </a:r>
            <a:r>
              <a:rPr lang="sv-SE" sz="1400" b="1" dirty="0">
                <a:solidFill>
                  <a:schemeClr val="bg1"/>
                </a:solidFill>
              </a:rPr>
              <a:t> = 0.14</a:t>
            </a:r>
          </a:p>
        </p:txBody>
      </p:sp>
    </p:spTree>
    <p:extLst>
      <p:ext uri="{BB962C8B-B14F-4D97-AF65-F5344CB8AC3E}">
        <p14:creationId xmlns:p14="http://schemas.microsoft.com/office/powerpoint/2010/main" val="2536704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CD4504-4B44-9A4D-9130-8640BB1F7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1" y="1040388"/>
            <a:ext cx="5384800" cy="4038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E85258-9290-7147-9318-3D4F33792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253" y="1040388"/>
            <a:ext cx="3272936" cy="2337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972CC0-214D-CC43-8C6B-36BCA2842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0253" y="3530599"/>
            <a:ext cx="3272936" cy="233781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7085EA6-3FA1-484B-8649-08AD2B0BC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02612"/>
            <a:ext cx="8229600" cy="1143000"/>
          </a:xfrm>
        </p:spPr>
        <p:txBody>
          <a:bodyPr/>
          <a:lstStyle/>
          <a:p>
            <a:r>
              <a:rPr lang="en-US" dirty="0"/>
              <a:t>A hidden population of stars</a:t>
            </a:r>
          </a:p>
        </p:txBody>
      </p:sp>
    </p:spTree>
    <p:extLst>
      <p:ext uri="{BB962C8B-B14F-4D97-AF65-F5344CB8AC3E}">
        <p14:creationId xmlns:p14="http://schemas.microsoft.com/office/powerpoint/2010/main" val="1384770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2612"/>
            <a:ext cx="8229600" cy="1143000"/>
          </a:xfrm>
        </p:spPr>
        <p:txBody>
          <a:bodyPr/>
          <a:lstStyle/>
          <a:p>
            <a:r>
              <a:rPr lang="en-US" dirty="0"/>
              <a:t>A hidden population of stars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CD4504-4B44-9A4D-9130-8640BB1F7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1" y="1040388"/>
            <a:ext cx="5384800" cy="4038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E85258-9290-7147-9318-3D4F33792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253" y="1040388"/>
            <a:ext cx="3272936" cy="2337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3BC42E-ED5F-C849-B4A9-0A3942CFF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11" y="1040388"/>
            <a:ext cx="5384800" cy="4038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983AE4-08C9-FC46-8917-E5985A20F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0251" y="1040388"/>
            <a:ext cx="3272938" cy="23378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2EEE5B-F2CC-794F-9A15-CC0999553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0253" y="3530599"/>
            <a:ext cx="3272936" cy="23378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AD692B-FBAA-DE41-9426-A8AFE1DE78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0251" y="3530598"/>
            <a:ext cx="3272938" cy="2337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9EAC2D-4D58-0941-894A-CAFCE2E04659}"/>
              </a:ext>
            </a:extLst>
          </p:cNvPr>
          <p:cNvSpPr txBox="1"/>
          <p:nvPr/>
        </p:nvSpPr>
        <p:spPr>
          <a:xfrm>
            <a:off x="155820" y="5153944"/>
            <a:ext cx="83785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err="1"/>
              <a:t>Multiple</a:t>
            </a:r>
            <a:r>
              <a:rPr lang="sv-SE" sz="2400" dirty="0"/>
              <a:t> population </a:t>
            </a:r>
            <a:r>
              <a:rPr lang="sv-SE" sz="2400" dirty="0" err="1"/>
              <a:t>fitting</a:t>
            </a:r>
            <a:r>
              <a:rPr lang="sv-SE" sz="2400" dirty="0"/>
              <a:t>: </a:t>
            </a:r>
          </a:p>
          <a:p>
            <a:r>
              <a:rPr lang="sv-SE" sz="2400" dirty="0"/>
              <a:t>	- </a:t>
            </a:r>
            <a:r>
              <a:rPr lang="sv-SE" sz="2400" dirty="0" err="1"/>
              <a:t>Increases</a:t>
            </a:r>
            <a:r>
              <a:rPr lang="sv-SE" sz="2400" dirty="0"/>
              <a:t> the age by a </a:t>
            </a:r>
            <a:r>
              <a:rPr lang="sv-SE" sz="2400" dirty="0" err="1"/>
              <a:t>factor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3</a:t>
            </a:r>
          </a:p>
          <a:p>
            <a:r>
              <a:rPr lang="sv-SE" sz="2400" dirty="0"/>
              <a:t>	- </a:t>
            </a:r>
            <a:r>
              <a:rPr lang="sv-SE" sz="2400" dirty="0" err="1"/>
              <a:t>Increases</a:t>
            </a:r>
            <a:r>
              <a:rPr lang="sv-SE" sz="2400" dirty="0"/>
              <a:t> the </a:t>
            </a:r>
            <a:r>
              <a:rPr lang="sv-SE" sz="2400" dirty="0" err="1"/>
              <a:t>mechanical</a:t>
            </a:r>
            <a:r>
              <a:rPr lang="sv-SE" sz="2400" dirty="0"/>
              <a:t> </a:t>
            </a:r>
            <a:r>
              <a:rPr lang="sv-SE" sz="2400" dirty="0" err="1"/>
              <a:t>energy</a:t>
            </a:r>
            <a:r>
              <a:rPr lang="sv-SE" sz="2400" dirty="0"/>
              <a:t> input by 4-10 x</a:t>
            </a:r>
          </a:p>
          <a:p>
            <a:r>
              <a:rPr lang="sv-SE" sz="2400" dirty="0"/>
              <a:t>I </a:t>
            </a:r>
            <a:r>
              <a:rPr lang="sv-SE" sz="2400" dirty="0" err="1"/>
              <a:t>don’t</a:t>
            </a:r>
            <a:r>
              <a:rPr lang="sv-SE" sz="2400" dirty="0"/>
              <a:t> </a:t>
            </a:r>
            <a:r>
              <a:rPr lang="sv-SE" sz="2400" dirty="0" err="1"/>
              <a:t>think</a:t>
            </a:r>
            <a:r>
              <a:rPr lang="sv-SE" sz="2400" dirty="0"/>
              <a:t> </a:t>
            </a:r>
            <a:r>
              <a:rPr lang="sv-SE" sz="2400" dirty="0" err="1"/>
              <a:t>they</a:t>
            </a:r>
            <a:r>
              <a:rPr lang="sv-SE" sz="2400" dirty="0"/>
              <a:t> </a:t>
            </a:r>
            <a:r>
              <a:rPr lang="sv-SE" sz="2400" dirty="0" err="1"/>
              <a:t>are</a:t>
            </a:r>
            <a:r>
              <a:rPr lang="sv-SE" sz="2400" dirty="0"/>
              <a:t> pre-SN </a:t>
            </a:r>
            <a:r>
              <a:rPr lang="sv-SE" sz="2400" dirty="0">
                <a:sym typeface="Wingdings" pitchFamily="2" charset="2"/>
              </a:rPr>
              <a:t> </a:t>
            </a:r>
            <a:r>
              <a:rPr lang="sv-SE" sz="2400" dirty="0" err="1">
                <a:sym typeface="Wingdings" pitchFamily="2" charset="2"/>
              </a:rPr>
              <a:t>hence</a:t>
            </a:r>
            <a:r>
              <a:rPr lang="sv-SE" sz="2400" dirty="0">
                <a:sym typeface="Wingdings" pitchFamily="2" charset="2"/>
              </a:rPr>
              <a:t> </a:t>
            </a:r>
            <a:r>
              <a:rPr lang="sv-SE" sz="2400" dirty="0"/>
              <a:t>Lya and </a:t>
            </a:r>
            <a:r>
              <a:rPr lang="sv-SE" sz="2400" dirty="0" err="1"/>
              <a:t>LyC</a:t>
            </a:r>
            <a:r>
              <a:rPr lang="sv-SE" sz="2400" dirty="0"/>
              <a:t> radiators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623E24-3536-0C43-9603-D12F8FBEB0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0251" y="3530596"/>
            <a:ext cx="3272938" cy="233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1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Objectives of my talk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3DB7FEB2-34C5-5047-9959-2EECAE8C9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784" y="1305353"/>
            <a:ext cx="8523793" cy="452596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FEB80A"/>
                </a:solidFill>
              </a:rPr>
              <a:t>To demonstrate that: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600" dirty="0"/>
              <a:t>Green Pea galaxies may have injected more mechanical energy than is obvious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en-US" sz="2600" dirty="0"/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600" dirty="0"/>
              <a:t>We can predict the Lyman alpha luminosity of a galaxy reasonably well (after many years of saying we can’t – sorry about that)</a:t>
            </a:r>
            <a:endParaRPr lang="en-US" sz="2600" dirty="0">
              <a:solidFill>
                <a:srgbClr val="A9D7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0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0999BA-A90F-C345-9D5D-7BD9869FE0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D5EEB-99C3-2140-B61D-BAA12925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580" y="2251890"/>
            <a:ext cx="3197420" cy="287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1B24F9-9F2C-7C41-A40D-23C3FF7F6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632" y="2215121"/>
            <a:ext cx="3611236" cy="2325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CAB1D7-1E69-384C-8E9D-222167F89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479" y="1"/>
            <a:ext cx="3492500" cy="2324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CB692D-5FCB-C943-8389-C46DA8D0A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8455"/>
            <a:ext cx="2524308" cy="36447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4B510C-6067-9146-AFA5-38E8D92CC9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31"/>
          <a:stretch/>
        </p:blipFill>
        <p:spPr>
          <a:xfrm>
            <a:off x="0" y="4226453"/>
            <a:ext cx="3139742" cy="26315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AA4B1B-B5A0-D444-82A8-9281B1D3CE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"/>
            <a:ext cx="3492500" cy="2324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E3051E-7DEA-FA4C-9F9E-242B0038B0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2026" y="4223549"/>
            <a:ext cx="1848047" cy="26344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56F81E-DDE0-7A48-9BA5-B3D84E346E5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512"/>
          <a:stretch/>
        </p:blipFill>
        <p:spPr>
          <a:xfrm>
            <a:off x="6154220" y="1"/>
            <a:ext cx="3195216" cy="2324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0A93F5-2770-824D-B89E-19720E7F2E2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0794"/>
          <a:stretch/>
        </p:blipFill>
        <p:spPr>
          <a:xfrm>
            <a:off x="4128229" y="4223552"/>
            <a:ext cx="3622537" cy="26344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BA5022-5848-CB4E-B6CC-1B0E602FE8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6831" y="4226453"/>
            <a:ext cx="1767171" cy="263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22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Predicting the </a:t>
            </a:r>
            <a:r>
              <a:rPr lang="en-US" dirty="0" err="1"/>
              <a:t>Lya</a:t>
            </a:r>
            <a:r>
              <a:rPr lang="en-US" dirty="0"/>
              <a:t> output of galaxies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9D8465-4051-C04B-9006-9DA40E0FF442}"/>
              </a:ext>
            </a:extLst>
          </p:cNvPr>
          <p:cNvSpPr/>
          <p:nvPr/>
        </p:nvSpPr>
        <p:spPr>
          <a:xfrm>
            <a:off x="552450" y="1091337"/>
            <a:ext cx="8013700" cy="3293209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sv-SE" sz="2600" b="1" i="1" dirty="0">
                <a:solidFill>
                  <a:schemeClr val="accent2"/>
                </a:solidFill>
              </a:rPr>
              <a:t>’</a:t>
            </a:r>
            <a:r>
              <a:rPr lang="sv-SE" sz="2600" b="1" i="1" dirty="0" err="1">
                <a:solidFill>
                  <a:schemeClr val="accent2"/>
                </a:solidFill>
              </a:rPr>
              <a:t>Lyman</a:t>
            </a:r>
            <a:r>
              <a:rPr lang="sv-SE" sz="2600" b="1" i="1" dirty="0">
                <a:solidFill>
                  <a:schemeClr val="accent2"/>
                </a:solidFill>
              </a:rPr>
              <a:t> </a:t>
            </a:r>
            <a:r>
              <a:rPr lang="sv-SE" sz="2600" b="1" i="1" dirty="0" err="1">
                <a:solidFill>
                  <a:schemeClr val="accent2"/>
                </a:solidFill>
              </a:rPr>
              <a:t>alpha</a:t>
            </a:r>
            <a:r>
              <a:rPr lang="sv-SE" sz="2600" b="1" i="1" dirty="0">
                <a:solidFill>
                  <a:schemeClr val="accent2"/>
                </a:solidFill>
              </a:rPr>
              <a:t> is a </a:t>
            </a:r>
            <a:r>
              <a:rPr lang="sv-SE" sz="2600" b="1" i="1" dirty="0" err="1">
                <a:solidFill>
                  <a:schemeClr val="accent2"/>
                </a:solidFill>
              </a:rPr>
              <a:t>complex</a:t>
            </a:r>
            <a:r>
              <a:rPr lang="sv-SE" sz="2600" b="1" i="1" dirty="0">
                <a:solidFill>
                  <a:schemeClr val="accent2"/>
                </a:solidFill>
              </a:rPr>
              <a:t>, </a:t>
            </a:r>
            <a:r>
              <a:rPr lang="sv-SE" sz="2600" b="1" i="1" dirty="0" err="1">
                <a:solidFill>
                  <a:schemeClr val="accent2"/>
                </a:solidFill>
              </a:rPr>
              <a:t>multiparametric</a:t>
            </a:r>
            <a:r>
              <a:rPr lang="sv-SE" sz="2600" b="1" i="1" dirty="0">
                <a:solidFill>
                  <a:schemeClr val="accent2"/>
                </a:solidFill>
              </a:rPr>
              <a:t> problem </a:t>
            </a:r>
            <a:r>
              <a:rPr lang="sv-SE" sz="2600" b="1" i="1" dirty="0" err="1">
                <a:solidFill>
                  <a:schemeClr val="accent2"/>
                </a:solidFill>
              </a:rPr>
              <a:t>with</a:t>
            </a:r>
            <a:r>
              <a:rPr lang="sv-SE" sz="2600" b="1" i="1" dirty="0">
                <a:solidFill>
                  <a:schemeClr val="accent2"/>
                </a:solidFill>
              </a:rPr>
              <a:t> a </a:t>
            </a:r>
            <a:r>
              <a:rPr lang="sv-SE" sz="2600" b="1" i="1" dirty="0" err="1">
                <a:solidFill>
                  <a:schemeClr val="accent2"/>
                </a:solidFill>
              </a:rPr>
              <a:t>large</a:t>
            </a:r>
            <a:r>
              <a:rPr lang="sv-SE" sz="2600" b="1" i="1" dirty="0">
                <a:solidFill>
                  <a:schemeClr val="accent2"/>
                </a:solidFill>
              </a:rPr>
              <a:t> </a:t>
            </a:r>
            <a:r>
              <a:rPr lang="sv-SE" sz="2600" b="1" i="1" dirty="0" err="1">
                <a:solidFill>
                  <a:schemeClr val="accent2"/>
                </a:solidFill>
              </a:rPr>
              <a:t>variety</a:t>
            </a:r>
            <a:r>
              <a:rPr lang="sv-SE" sz="2600" b="1" i="1" dirty="0">
                <a:solidFill>
                  <a:schemeClr val="accent2"/>
                </a:solidFill>
              </a:rPr>
              <a:t> </a:t>
            </a:r>
            <a:r>
              <a:rPr lang="sv-SE" sz="2600" b="1" i="1" dirty="0" err="1">
                <a:solidFill>
                  <a:schemeClr val="accent2"/>
                </a:solidFill>
              </a:rPr>
              <a:t>of</a:t>
            </a:r>
            <a:r>
              <a:rPr lang="sv-SE" sz="2600" b="1" i="1" dirty="0">
                <a:solidFill>
                  <a:schemeClr val="accent2"/>
                </a:solidFill>
              </a:rPr>
              <a:t> </a:t>
            </a:r>
            <a:r>
              <a:rPr lang="sv-SE" sz="2600" b="1" i="1" dirty="0" err="1">
                <a:solidFill>
                  <a:schemeClr val="accent2"/>
                </a:solidFill>
              </a:rPr>
              <a:t>results</a:t>
            </a:r>
            <a:r>
              <a:rPr lang="sv-SE" sz="2600" b="1" i="1" dirty="0">
                <a:solidFill>
                  <a:schemeClr val="accent2"/>
                </a:solidFill>
              </a:rPr>
              <a:t>’ </a:t>
            </a:r>
          </a:p>
          <a:p>
            <a:r>
              <a:rPr lang="sv-SE" sz="2600" dirty="0">
                <a:solidFill>
                  <a:schemeClr val="accent2"/>
                </a:solidFill>
              </a:rPr>
              <a:t>	– J.M. Mas-Hesse, Madrid, </a:t>
            </a:r>
            <a:r>
              <a:rPr lang="sv-SE" sz="2600" dirty="0" err="1">
                <a:solidFill>
                  <a:schemeClr val="accent2"/>
                </a:solidFill>
              </a:rPr>
              <a:t>Sometime</a:t>
            </a:r>
            <a:r>
              <a:rPr lang="sv-SE" sz="2600" dirty="0">
                <a:solidFill>
                  <a:schemeClr val="accent2"/>
                </a:solidFill>
              </a:rPr>
              <a:t> in 2003</a:t>
            </a:r>
          </a:p>
          <a:p>
            <a:endParaRPr lang="sv-SE" sz="2600" b="1" dirty="0"/>
          </a:p>
          <a:p>
            <a:endParaRPr lang="sv-SE" sz="26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sv-SE" sz="2600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’In order to </a:t>
            </a:r>
            <a:r>
              <a:rPr lang="sv-SE" sz="2600" b="1" i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see</a:t>
            </a:r>
            <a:r>
              <a:rPr lang="sv-SE" sz="2600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Lya </a:t>
            </a:r>
            <a:r>
              <a:rPr lang="sv-SE" sz="2600" b="1" i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you</a:t>
            </a:r>
            <a:r>
              <a:rPr lang="sv-SE" sz="2600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sv-SE" sz="2600" b="1" i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need</a:t>
            </a:r>
            <a:r>
              <a:rPr lang="sv-SE" sz="2600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a </a:t>
            </a:r>
            <a:r>
              <a:rPr lang="sv-SE" sz="2600" b="1" i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handful</a:t>
            </a:r>
            <a:r>
              <a:rPr lang="sv-SE" sz="2600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sv-SE" sz="2600" b="1" i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of</a:t>
            </a:r>
            <a:r>
              <a:rPr lang="sv-SE" sz="2600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sv-SE" sz="2600" b="1" i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things</a:t>
            </a:r>
            <a:r>
              <a:rPr lang="sv-SE" sz="2600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to be </a:t>
            </a:r>
            <a:r>
              <a:rPr lang="sv-SE" sz="2600" b="1" i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true</a:t>
            </a:r>
            <a:r>
              <a:rPr lang="sv-SE" sz="2600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’ </a:t>
            </a:r>
          </a:p>
          <a:p>
            <a:r>
              <a:rPr lang="sv-SE" sz="26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	– D. Stark, Tokyo, 28 </a:t>
            </a:r>
            <a:r>
              <a:rPr lang="sv-SE" sz="2600" i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March</a:t>
            </a:r>
            <a:r>
              <a:rPr lang="sv-SE" sz="26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2018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2EBF86-4C30-C24A-A45F-A0E9FE5DBCE0}"/>
              </a:ext>
            </a:extLst>
          </p:cNvPr>
          <p:cNvSpPr/>
          <p:nvPr/>
        </p:nvSpPr>
        <p:spPr>
          <a:xfrm>
            <a:off x="552450" y="4710837"/>
            <a:ext cx="8013700" cy="1292662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sv-SE" sz="2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The </a:t>
            </a:r>
            <a:r>
              <a:rPr lang="sv-SE" sz="2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challenge</a:t>
            </a:r>
            <a:r>
              <a:rPr lang="sv-SE" sz="2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:</a:t>
            </a:r>
          </a:p>
          <a:p>
            <a:endParaRPr lang="sv-SE" sz="26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sv-SE" sz="2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	To </a:t>
            </a:r>
            <a:r>
              <a:rPr lang="sv-SE" sz="2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predict</a:t>
            </a:r>
            <a:r>
              <a:rPr lang="sv-SE" sz="2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sv-SE" sz="2600" b="1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L</a:t>
            </a:r>
            <a:r>
              <a:rPr lang="sv-SE" sz="2600" b="1" baseline="-250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Lya</a:t>
            </a:r>
            <a:r>
              <a:rPr lang="sv-SE" sz="2600" b="1" baseline="300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Out</a:t>
            </a:r>
            <a:r>
              <a:rPr lang="sv-SE" sz="2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[ = </a:t>
            </a:r>
            <a:r>
              <a:rPr lang="sv-SE" sz="2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L</a:t>
            </a:r>
            <a:r>
              <a:rPr lang="sv-SE" sz="2600" b="1" baseline="-250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Lya</a:t>
            </a:r>
            <a:r>
              <a:rPr lang="sv-SE" sz="2600" b="1" baseline="300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Int</a:t>
            </a:r>
            <a:r>
              <a:rPr lang="sv-SE" sz="2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* </a:t>
            </a:r>
            <a:r>
              <a:rPr lang="sv-SE" sz="2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fesc</a:t>
            </a:r>
            <a:r>
              <a:rPr lang="sv-SE" sz="2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(Lya) ] from a </a:t>
            </a:r>
            <a:r>
              <a:rPr lang="sv-SE" sz="2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galaxy</a:t>
            </a:r>
            <a:r>
              <a:rPr lang="sv-SE" sz="2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2197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Predicting the </a:t>
            </a:r>
            <a:r>
              <a:rPr lang="en-US" dirty="0" err="1"/>
              <a:t>Lya</a:t>
            </a:r>
            <a:r>
              <a:rPr lang="en-US" dirty="0"/>
              <a:t> output of galaxies</a:t>
            </a:r>
          </a:p>
        </p:txBody>
      </p:sp>
      <p:pic>
        <p:nvPicPr>
          <p:cNvPr id="4" name="Picture 3" descr="Screen Shot 2016-03-15 at 8.54.47 AM.png">
            <a:extLst>
              <a:ext uri="{FF2B5EF4-FFF2-40B4-BE49-F238E27FC236}">
                <a16:creationId xmlns:a16="http://schemas.microsoft.com/office/drawing/2014/main" id="{674852EE-F351-2D46-92C5-66A07B0B6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139" y="912495"/>
            <a:ext cx="4283242" cy="4207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9101AB-E469-D243-913D-0D4C2843EFF6}"/>
              </a:ext>
            </a:extLst>
          </p:cNvPr>
          <p:cNvSpPr txBox="1"/>
          <p:nvPr/>
        </p:nvSpPr>
        <p:spPr>
          <a:xfrm>
            <a:off x="5813982" y="1092101"/>
            <a:ext cx="27009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</a:rPr>
              <a:t>Charlot</a:t>
            </a:r>
            <a:r>
              <a:rPr lang="en-US" sz="2200" b="1" dirty="0">
                <a:solidFill>
                  <a:srgbClr val="FF0000"/>
                </a:solidFill>
              </a:rPr>
              <a:t> &amp; Fall 1993</a:t>
            </a:r>
          </a:p>
        </p:txBody>
      </p:sp>
    </p:spTree>
    <p:extLst>
      <p:ext uri="{BB962C8B-B14F-4D97-AF65-F5344CB8AC3E}">
        <p14:creationId xmlns:p14="http://schemas.microsoft.com/office/powerpoint/2010/main" val="3500537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Predicting the </a:t>
            </a:r>
            <a:r>
              <a:rPr lang="en-US" dirty="0" err="1"/>
              <a:t>Lya</a:t>
            </a:r>
            <a:r>
              <a:rPr lang="en-US" dirty="0"/>
              <a:t> output of galaxies</a:t>
            </a:r>
          </a:p>
        </p:txBody>
      </p:sp>
      <p:pic>
        <p:nvPicPr>
          <p:cNvPr id="4" name="Picture 3" descr="Screen Shot 2016-03-15 at 8.54.47 AM.png">
            <a:extLst>
              <a:ext uri="{FF2B5EF4-FFF2-40B4-BE49-F238E27FC236}">
                <a16:creationId xmlns:a16="http://schemas.microsoft.com/office/drawing/2014/main" id="{674852EE-F351-2D46-92C5-66A07B0B6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139" y="912495"/>
            <a:ext cx="4283242" cy="4207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9101AB-E469-D243-913D-0D4C2843EFF6}"/>
              </a:ext>
            </a:extLst>
          </p:cNvPr>
          <p:cNvSpPr txBox="1"/>
          <p:nvPr/>
        </p:nvSpPr>
        <p:spPr>
          <a:xfrm>
            <a:off x="5813982" y="1092101"/>
            <a:ext cx="27009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</a:rPr>
              <a:t>Charlot</a:t>
            </a:r>
            <a:r>
              <a:rPr lang="en-US" sz="2200" b="1" dirty="0">
                <a:solidFill>
                  <a:srgbClr val="FF0000"/>
                </a:solidFill>
              </a:rPr>
              <a:t> &amp; Fall 1993</a:t>
            </a:r>
          </a:p>
        </p:txBody>
      </p:sp>
      <p:pic>
        <p:nvPicPr>
          <p:cNvPr id="5" name="Picture 4" descr="Screen Shot 2016-03-16 at 11.59.59 AM.png">
            <a:extLst>
              <a:ext uri="{FF2B5EF4-FFF2-40B4-BE49-F238E27FC236}">
                <a16:creationId xmlns:a16="http://schemas.microsoft.com/office/drawing/2014/main" id="{42B15651-DDD9-9A47-9DB7-5662722730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6" r="46784"/>
          <a:stretch/>
        </p:blipFill>
        <p:spPr>
          <a:xfrm>
            <a:off x="444500" y="2541500"/>
            <a:ext cx="3871915" cy="39417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96B90E-889D-754D-85B4-DE3B68133771}"/>
              </a:ext>
            </a:extLst>
          </p:cNvPr>
          <p:cNvSpPr txBox="1"/>
          <p:nvPr/>
        </p:nvSpPr>
        <p:spPr>
          <a:xfrm>
            <a:off x="2535400" y="2567081"/>
            <a:ext cx="189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Scarlata+2009</a:t>
            </a:r>
          </a:p>
        </p:txBody>
      </p:sp>
    </p:spTree>
    <p:extLst>
      <p:ext uri="{BB962C8B-B14F-4D97-AF65-F5344CB8AC3E}">
        <p14:creationId xmlns:p14="http://schemas.microsoft.com/office/powerpoint/2010/main" val="2805729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Predicting the </a:t>
            </a:r>
            <a:r>
              <a:rPr lang="en-US" dirty="0" err="1"/>
              <a:t>Lya</a:t>
            </a:r>
            <a:r>
              <a:rPr lang="en-US" dirty="0"/>
              <a:t> output of galaxies</a:t>
            </a:r>
          </a:p>
        </p:txBody>
      </p:sp>
      <p:pic>
        <p:nvPicPr>
          <p:cNvPr id="4" name="Picture 3" descr="Screen Shot 2016-03-15 at 8.54.47 AM.png">
            <a:extLst>
              <a:ext uri="{FF2B5EF4-FFF2-40B4-BE49-F238E27FC236}">
                <a16:creationId xmlns:a16="http://schemas.microsoft.com/office/drawing/2014/main" id="{674852EE-F351-2D46-92C5-66A07B0B6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139" y="912495"/>
            <a:ext cx="4283242" cy="4207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9101AB-E469-D243-913D-0D4C2843EFF6}"/>
              </a:ext>
            </a:extLst>
          </p:cNvPr>
          <p:cNvSpPr txBox="1"/>
          <p:nvPr/>
        </p:nvSpPr>
        <p:spPr>
          <a:xfrm>
            <a:off x="5813982" y="1092101"/>
            <a:ext cx="27009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</a:rPr>
              <a:t>Charlot</a:t>
            </a:r>
            <a:r>
              <a:rPr lang="en-US" sz="2200" b="1" dirty="0">
                <a:solidFill>
                  <a:srgbClr val="FF0000"/>
                </a:solidFill>
              </a:rPr>
              <a:t> &amp; Fall 1993</a:t>
            </a:r>
          </a:p>
        </p:txBody>
      </p:sp>
      <p:pic>
        <p:nvPicPr>
          <p:cNvPr id="5" name="Picture 4" descr="Screen Shot 2016-03-16 at 11.59.59 AM.png">
            <a:extLst>
              <a:ext uri="{FF2B5EF4-FFF2-40B4-BE49-F238E27FC236}">
                <a16:creationId xmlns:a16="http://schemas.microsoft.com/office/drawing/2014/main" id="{42B15651-DDD9-9A47-9DB7-5662722730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6" r="46784"/>
          <a:stretch/>
        </p:blipFill>
        <p:spPr>
          <a:xfrm>
            <a:off x="444500" y="2541500"/>
            <a:ext cx="3871915" cy="39417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96B90E-889D-754D-85B4-DE3B68133771}"/>
              </a:ext>
            </a:extLst>
          </p:cNvPr>
          <p:cNvSpPr txBox="1"/>
          <p:nvPr/>
        </p:nvSpPr>
        <p:spPr>
          <a:xfrm>
            <a:off x="2535400" y="2567081"/>
            <a:ext cx="189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Scarlata+2009</a:t>
            </a:r>
          </a:p>
        </p:txBody>
      </p:sp>
      <p:pic>
        <p:nvPicPr>
          <p:cNvPr id="8" name="Picture 7" descr="apquants_20rP_beta_Fesc.pdf">
            <a:extLst>
              <a:ext uri="{FF2B5EF4-FFF2-40B4-BE49-F238E27FC236}">
                <a16:creationId xmlns:a16="http://schemas.microsoft.com/office/drawing/2014/main" id="{1E019B04-DC4F-A341-9427-93EB08ECC3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2"/>
          <a:stretch/>
        </p:blipFill>
        <p:spPr>
          <a:xfrm>
            <a:off x="4106055" y="2921488"/>
            <a:ext cx="4673066" cy="34192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9C4DE1-53E9-D94E-8F6A-74CD632A2BEE}"/>
              </a:ext>
            </a:extLst>
          </p:cNvPr>
          <p:cNvSpPr txBox="1"/>
          <p:nvPr/>
        </p:nvSpPr>
        <p:spPr>
          <a:xfrm>
            <a:off x="7251053" y="3164169"/>
            <a:ext cx="156896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MH+2014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904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Predicting the </a:t>
            </a:r>
            <a:r>
              <a:rPr lang="en-US" dirty="0" err="1"/>
              <a:t>Lya</a:t>
            </a:r>
            <a:r>
              <a:rPr lang="en-US" dirty="0"/>
              <a:t> output of galaxies</a:t>
            </a:r>
          </a:p>
        </p:txBody>
      </p:sp>
      <p:pic>
        <p:nvPicPr>
          <p:cNvPr id="4" name="Picture 3" descr="Screen Shot 2016-03-15 at 8.54.47 AM.png">
            <a:extLst>
              <a:ext uri="{FF2B5EF4-FFF2-40B4-BE49-F238E27FC236}">
                <a16:creationId xmlns:a16="http://schemas.microsoft.com/office/drawing/2014/main" id="{674852EE-F351-2D46-92C5-66A07B0B6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139" y="912495"/>
            <a:ext cx="4283242" cy="4207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9101AB-E469-D243-913D-0D4C2843EFF6}"/>
              </a:ext>
            </a:extLst>
          </p:cNvPr>
          <p:cNvSpPr txBox="1"/>
          <p:nvPr/>
        </p:nvSpPr>
        <p:spPr>
          <a:xfrm>
            <a:off x="5813982" y="1092101"/>
            <a:ext cx="27009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</a:rPr>
              <a:t>Charlot</a:t>
            </a:r>
            <a:r>
              <a:rPr lang="en-US" sz="2200" b="1" dirty="0">
                <a:solidFill>
                  <a:srgbClr val="FF0000"/>
                </a:solidFill>
              </a:rPr>
              <a:t> &amp; Fall 1993</a:t>
            </a:r>
          </a:p>
        </p:txBody>
      </p:sp>
      <p:pic>
        <p:nvPicPr>
          <p:cNvPr id="5" name="Picture 4" descr="Screen Shot 2016-03-16 at 11.59.59 AM.png">
            <a:extLst>
              <a:ext uri="{FF2B5EF4-FFF2-40B4-BE49-F238E27FC236}">
                <a16:creationId xmlns:a16="http://schemas.microsoft.com/office/drawing/2014/main" id="{42B15651-DDD9-9A47-9DB7-5662722730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6" r="46784"/>
          <a:stretch/>
        </p:blipFill>
        <p:spPr>
          <a:xfrm>
            <a:off x="444500" y="2541500"/>
            <a:ext cx="3871915" cy="39417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96B90E-889D-754D-85B4-DE3B68133771}"/>
              </a:ext>
            </a:extLst>
          </p:cNvPr>
          <p:cNvSpPr txBox="1"/>
          <p:nvPr/>
        </p:nvSpPr>
        <p:spPr>
          <a:xfrm>
            <a:off x="2535400" y="2567081"/>
            <a:ext cx="189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Scarlata+2009</a:t>
            </a:r>
          </a:p>
        </p:txBody>
      </p:sp>
      <p:pic>
        <p:nvPicPr>
          <p:cNvPr id="8" name="Picture 7" descr="apquants_20rP_beta_Fesc.pdf">
            <a:extLst>
              <a:ext uri="{FF2B5EF4-FFF2-40B4-BE49-F238E27FC236}">
                <a16:creationId xmlns:a16="http://schemas.microsoft.com/office/drawing/2014/main" id="{1E019B04-DC4F-A341-9427-93EB08ECC3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2"/>
          <a:stretch/>
        </p:blipFill>
        <p:spPr>
          <a:xfrm>
            <a:off x="4106055" y="2921488"/>
            <a:ext cx="4673066" cy="34192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9C4DE1-53E9-D94E-8F6A-74CD632A2BEE}"/>
              </a:ext>
            </a:extLst>
          </p:cNvPr>
          <p:cNvSpPr txBox="1"/>
          <p:nvPr/>
        </p:nvSpPr>
        <p:spPr>
          <a:xfrm>
            <a:off x="7251053" y="3164169"/>
            <a:ext cx="156896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MH+2014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pic>
        <p:nvPicPr>
          <p:cNvPr id="12" name="Picture 11" descr="delv_ewlya_hern.eps">
            <a:extLst>
              <a:ext uri="{FF2B5EF4-FFF2-40B4-BE49-F238E27FC236}">
                <a16:creationId xmlns:a16="http://schemas.microsoft.com/office/drawing/2014/main" id="{9D69FE08-03EB-4545-A3DD-4C0E532FD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59" y="970535"/>
            <a:ext cx="5095444" cy="50954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F8EB24-F724-414B-ACFB-83F69FA624E3}"/>
              </a:ext>
            </a:extLst>
          </p:cNvPr>
          <p:cNvSpPr txBox="1"/>
          <p:nvPr/>
        </p:nvSpPr>
        <p:spPr>
          <a:xfrm>
            <a:off x="664887" y="1022892"/>
            <a:ext cx="341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Expanded from </a:t>
            </a:r>
            <a:r>
              <a:rPr lang="en-US" b="1" dirty="0">
                <a:solidFill>
                  <a:srgbClr val="FF0000"/>
                </a:solidFill>
              </a:rPr>
              <a:t>MH 2015</a:t>
            </a:r>
          </a:p>
        </p:txBody>
      </p:sp>
    </p:spTree>
    <p:extLst>
      <p:ext uri="{BB962C8B-B14F-4D97-AF65-F5344CB8AC3E}">
        <p14:creationId xmlns:p14="http://schemas.microsoft.com/office/powerpoint/2010/main" val="1482173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Predicting the </a:t>
            </a:r>
            <a:r>
              <a:rPr lang="en-US" dirty="0" err="1"/>
              <a:t>Lya</a:t>
            </a:r>
            <a:r>
              <a:rPr lang="en-US" dirty="0"/>
              <a:t> output of galaxies</a:t>
            </a:r>
          </a:p>
        </p:txBody>
      </p:sp>
      <p:pic>
        <p:nvPicPr>
          <p:cNvPr id="4" name="Picture 3" descr="Screen Shot 2016-03-15 at 8.54.47 AM.png">
            <a:extLst>
              <a:ext uri="{FF2B5EF4-FFF2-40B4-BE49-F238E27FC236}">
                <a16:creationId xmlns:a16="http://schemas.microsoft.com/office/drawing/2014/main" id="{674852EE-F351-2D46-92C5-66A07B0B6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139" y="912495"/>
            <a:ext cx="4283242" cy="4207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9101AB-E469-D243-913D-0D4C2843EFF6}"/>
              </a:ext>
            </a:extLst>
          </p:cNvPr>
          <p:cNvSpPr txBox="1"/>
          <p:nvPr/>
        </p:nvSpPr>
        <p:spPr>
          <a:xfrm>
            <a:off x="5813982" y="1092101"/>
            <a:ext cx="27009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</a:rPr>
              <a:t>Charlot</a:t>
            </a:r>
            <a:r>
              <a:rPr lang="en-US" sz="2200" b="1" dirty="0">
                <a:solidFill>
                  <a:srgbClr val="FF0000"/>
                </a:solidFill>
              </a:rPr>
              <a:t> &amp; Fall 1993</a:t>
            </a:r>
          </a:p>
        </p:txBody>
      </p:sp>
      <p:pic>
        <p:nvPicPr>
          <p:cNvPr id="5" name="Picture 4" descr="Screen Shot 2016-03-16 at 11.59.59 AM.png">
            <a:extLst>
              <a:ext uri="{FF2B5EF4-FFF2-40B4-BE49-F238E27FC236}">
                <a16:creationId xmlns:a16="http://schemas.microsoft.com/office/drawing/2014/main" id="{42B15651-DDD9-9A47-9DB7-5662722730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6" r="46784"/>
          <a:stretch/>
        </p:blipFill>
        <p:spPr>
          <a:xfrm>
            <a:off x="444500" y="2541500"/>
            <a:ext cx="3871915" cy="39417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96B90E-889D-754D-85B4-DE3B68133771}"/>
              </a:ext>
            </a:extLst>
          </p:cNvPr>
          <p:cNvSpPr txBox="1"/>
          <p:nvPr/>
        </p:nvSpPr>
        <p:spPr>
          <a:xfrm>
            <a:off x="2535400" y="2567081"/>
            <a:ext cx="189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Scarlata+2009</a:t>
            </a:r>
          </a:p>
        </p:txBody>
      </p:sp>
      <p:pic>
        <p:nvPicPr>
          <p:cNvPr id="8" name="Picture 7" descr="apquants_20rP_beta_Fesc.pdf">
            <a:extLst>
              <a:ext uri="{FF2B5EF4-FFF2-40B4-BE49-F238E27FC236}">
                <a16:creationId xmlns:a16="http://schemas.microsoft.com/office/drawing/2014/main" id="{1E019B04-DC4F-A341-9427-93EB08ECC3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2"/>
          <a:stretch/>
        </p:blipFill>
        <p:spPr>
          <a:xfrm>
            <a:off x="4106055" y="2921488"/>
            <a:ext cx="4673066" cy="34192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9C4DE1-53E9-D94E-8F6A-74CD632A2BEE}"/>
              </a:ext>
            </a:extLst>
          </p:cNvPr>
          <p:cNvSpPr txBox="1"/>
          <p:nvPr/>
        </p:nvSpPr>
        <p:spPr>
          <a:xfrm>
            <a:off x="7251053" y="3164169"/>
            <a:ext cx="156896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MH+2014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pic>
        <p:nvPicPr>
          <p:cNvPr id="12" name="Picture 11" descr="delv_ewlya_hern.eps">
            <a:extLst>
              <a:ext uri="{FF2B5EF4-FFF2-40B4-BE49-F238E27FC236}">
                <a16:creationId xmlns:a16="http://schemas.microsoft.com/office/drawing/2014/main" id="{9D69FE08-03EB-4545-A3DD-4C0E532FD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59" y="970535"/>
            <a:ext cx="5095444" cy="50954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F8EB24-F724-414B-ACFB-83F69FA624E3}"/>
              </a:ext>
            </a:extLst>
          </p:cNvPr>
          <p:cNvSpPr txBox="1"/>
          <p:nvPr/>
        </p:nvSpPr>
        <p:spPr>
          <a:xfrm>
            <a:off x="664887" y="1022892"/>
            <a:ext cx="341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Expanded from </a:t>
            </a:r>
            <a:r>
              <a:rPr lang="en-US" b="1" dirty="0">
                <a:solidFill>
                  <a:srgbClr val="FF0000"/>
                </a:solidFill>
              </a:rPr>
              <a:t>MH 2015</a:t>
            </a:r>
          </a:p>
        </p:txBody>
      </p:sp>
      <p:pic>
        <p:nvPicPr>
          <p:cNvPr id="14" name="Picture 13" descr="Screen Shot 2016-03-08 at 4.45.26 PM.png">
            <a:extLst>
              <a:ext uri="{FF2B5EF4-FFF2-40B4-BE49-F238E27FC236}">
                <a16:creationId xmlns:a16="http://schemas.microsoft.com/office/drawing/2014/main" id="{86CEF31A-20FC-1240-8AD3-433A5A7EB8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266" y="1173377"/>
            <a:ext cx="4965785" cy="38718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CF8AFAD-87E2-1147-8396-EE3EA48641D6}"/>
              </a:ext>
            </a:extLst>
          </p:cNvPr>
          <p:cNvSpPr txBox="1"/>
          <p:nvPr/>
        </p:nvSpPr>
        <p:spPr>
          <a:xfrm>
            <a:off x="4276266" y="4801883"/>
            <a:ext cx="2829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Henry et al 2015</a:t>
            </a:r>
          </a:p>
        </p:txBody>
      </p:sp>
    </p:spTree>
    <p:extLst>
      <p:ext uri="{BB962C8B-B14F-4D97-AF65-F5344CB8AC3E}">
        <p14:creationId xmlns:p14="http://schemas.microsoft.com/office/powerpoint/2010/main" val="975246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Predicting the </a:t>
            </a:r>
            <a:r>
              <a:rPr lang="en-US" dirty="0" err="1"/>
              <a:t>Lya</a:t>
            </a:r>
            <a:r>
              <a:rPr lang="en-US" dirty="0"/>
              <a:t> output of galaxies</a:t>
            </a:r>
          </a:p>
        </p:txBody>
      </p:sp>
      <p:pic>
        <p:nvPicPr>
          <p:cNvPr id="4" name="Picture 3" descr="Screen Shot 2016-03-15 at 8.54.47 AM.png">
            <a:extLst>
              <a:ext uri="{FF2B5EF4-FFF2-40B4-BE49-F238E27FC236}">
                <a16:creationId xmlns:a16="http://schemas.microsoft.com/office/drawing/2014/main" id="{674852EE-F351-2D46-92C5-66A07B0B6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139" y="912495"/>
            <a:ext cx="4283242" cy="4207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9101AB-E469-D243-913D-0D4C2843EFF6}"/>
              </a:ext>
            </a:extLst>
          </p:cNvPr>
          <p:cNvSpPr txBox="1"/>
          <p:nvPr/>
        </p:nvSpPr>
        <p:spPr>
          <a:xfrm>
            <a:off x="5813982" y="1092101"/>
            <a:ext cx="27009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</a:rPr>
              <a:t>Charlot</a:t>
            </a:r>
            <a:r>
              <a:rPr lang="en-US" sz="2200" b="1" dirty="0">
                <a:solidFill>
                  <a:srgbClr val="FF0000"/>
                </a:solidFill>
              </a:rPr>
              <a:t> &amp; Fall 1993</a:t>
            </a:r>
          </a:p>
        </p:txBody>
      </p:sp>
      <p:pic>
        <p:nvPicPr>
          <p:cNvPr id="5" name="Picture 4" descr="Screen Shot 2016-03-16 at 11.59.59 AM.png">
            <a:extLst>
              <a:ext uri="{FF2B5EF4-FFF2-40B4-BE49-F238E27FC236}">
                <a16:creationId xmlns:a16="http://schemas.microsoft.com/office/drawing/2014/main" id="{42B15651-DDD9-9A47-9DB7-5662722730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6" r="46784"/>
          <a:stretch/>
        </p:blipFill>
        <p:spPr>
          <a:xfrm>
            <a:off x="444500" y="2541500"/>
            <a:ext cx="3871915" cy="39417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96B90E-889D-754D-85B4-DE3B68133771}"/>
              </a:ext>
            </a:extLst>
          </p:cNvPr>
          <p:cNvSpPr txBox="1"/>
          <p:nvPr/>
        </p:nvSpPr>
        <p:spPr>
          <a:xfrm>
            <a:off x="2535400" y="2567081"/>
            <a:ext cx="189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Scarlata+2009</a:t>
            </a:r>
          </a:p>
        </p:txBody>
      </p:sp>
      <p:pic>
        <p:nvPicPr>
          <p:cNvPr id="8" name="Picture 7" descr="apquants_20rP_beta_Fesc.pdf">
            <a:extLst>
              <a:ext uri="{FF2B5EF4-FFF2-40B4-BE49-F238E27FC236}">
                <a16:creationId xmlns:a16="http://schemas.microsoft.com/office/drawing/2014/main" id="{1E019B04-DC4F-A341-9427-93EB08ECC3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2"/>
          <a:stretch/>
        </p:blipFill>
        <p:spPr>
          <a:xfrm>
            <a:off x="4106055" y="2921488"/>
            <a:ext cx="4673066" cy="34192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9C4DE1-53E9-D94E-8F6A-74CD632A2BEE}"/>
              </a:ext>
            </a:extLst>
          </p:cNvPr>
          <p:cNvSpPr txBox="1"/>
          <p:nvPr/>
        </p:nvSpPr>
        <p:spPr>
          <a:xfrm>
            <a:off x="7251053" y="3164169"/>
            <a:ext cx="156896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MH+2014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pic>
        <p:nvPicPr>
          <p:cNvPr id="12" name="Picture 11" descr="delv_ewlya_hern.eps">
            <a:extLst>
              <a:ext uri="{FF2B5EF4-FFF2-40B4-BE49-F238E27FC236}">
                <a16:creationId xmlns:a16="http://schemas.microsoft.com/office/drawing/2014/main" id="{9D69FE08-03EB-4545-A3DD-4C0E532FD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59" y="970535"/>
            <a:ext cx="5095444" cy="50954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F8EB24-F724-414B-ACFB-83F69FA624E3}"/>
              </a:ext>
            </a:extLst>
          </p:cNvPr>
          <p:cNvSpPr txBox="1"/>
          <p:nvPr/>
        </p:nvSpPr>
        <p:spPr>
          <a:xfrm>
            <a:off x="664887" y="1022892"/>
            <a:ext cx="341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Expanded from </a:t>
            </a:r>
            <a:r>
              <a:rPr lang="en-US" b="1" dirty="0">
                <a:solidFill>
                  <a:srgbClr val="FF0000"/>
                </a:solidFill>
              </a:rPr>
              <a:t>MH 2015</a:t>
            </a:r>
          </a:p>
        </p:txBody>
      </p:sp>
      <p:pic>
        <p:nvPicPr>
          <p:cNvPr id="14" name="Picture 13" descr="Screen Shot 2016-03-08 at 4.45.26 PM.png">
            <a:extLst>
              <a:ext uri="{FF2B5EF4-FFF2-40B4-BE49-F238E27FC236}">
                <a16:creationId xmlns:a16="http://schemas.microsoft.com/office/drawing/2014/main" id="{86CEF31A-20FC-1240-8AD3-433A5A7EB8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266" y="1173377"/>
            <a:ext cx="4965785" cy="38718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CF8AFAD-87E2-1147-8396-EE3EA48641D6}"/>
              </a:ext>
            </a:extLst>
          </p:cNvPr>
          <p:cNvSpPr txBox="1"/>
          <p:nvPr/>
        </p:nvSpPr>
        <p:spPr>
          <a:xfrm>
            <a:off x="4276266" y="4801883"/>
            <a:ext cx="2829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Henry et al 2015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8339A5-4ABE-3E48-A3BC-4FB67930A2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04" y="2711597"/>
            <a:ext cx="5022580" cy="39416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8C9DE6-417C-614F-8198-976F97738ED9}"/>
              </a:ext>
            </a:extLst>
          </p:cNvPr>
          <p:cNvSpPr txBox="1"/>
          <p:nvPr/>
        </p:nvSpPr>
        <p:spPr>
          <a:xfrm>
            <a:off x="2089598" y="2955669"/>
            <a:ext cx="341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Cowie+2011</a:t>
            </a:r>
          </a:p>
        </p:txBody>
      </p:sp>
    </p:spTree>
    <p:extLst>
      <p:ext uri="{BB962C8B-B14F-4D97-AF65-F5344CB8AC3E}">
        <p14:creationId xmlns:p14="http://schemas.microsoft.com/office/powerpoint/2010/main" val="13988478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Predicting the </a:t>
            </a:r>
            <a:r>
              <a:rPr lang="en-US" dirty="0" err="1"/>
              <a:t>Lya</a:t>
            </a:r>
            <a:r>
              <a:rPr lang="en-US" dirty="0"/>
              <a:t> output of galaxies</a:t>
            </a:r>
          </a:p>
        </p:txBody>
      </p:sp>
      <p:pic>
        <p:nvPicPr>
          <p:cNvPr id="4" name="Picture 3" descr="Screen Shot 2016-03-15 at 8.54.47 AM.png">
            <a:extLst>
              <a:ext uri="{FF2B5EF4-FFF2-40B4-BE49-F238E27FC236}">
                <a16:creationId xmlns:a16="http://schemas.microsoft.com/office/drawing/2014/main" id="{674852EE-F351-2D46-92C5-66A07B0B6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139" y="912495"/>
            <a:ext cx="4283242" cy="4207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9101AB-E469-D243-913D-0D4C2843EFF6}"/>
              </a:ext>
            </a:extLst>
          </p:cNvPr>
          <p:cNvSpPr txBox="1"/>
          <p:nvPr/>
        </p:nvSpPr>
        <p:spPr>
          <a:xfrm>
            <a:off x="5813982" y="1092101"/>
            <a:ext cx="27009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</a:rPr>
              <a:t>Charlot</a:t>
            </a:r>
            <a:r>
              <a:rPr lang="en-US" sz="2200" b="1" dirty="0">
                <a:solidFill>
                  <a:srgbClr val="FF0000"/>
                </a:solidFill>
              </a:rPr>
              <a:t> &amp; Fall 1993</a:t>
            </a:r>
          </a:p>
        </p:txBody>
      </p:sp>
      <p:pic>
        <p:nvPicPr>
          <p:cNvPr id="5" name="Picture 4" descr="Screen Shot 2016-03-16 at 11.59.59 AM.png">
            <a:extLst>
              <a:ext uri="{FF2B5EF4-FFF2-40B4-BE49-F238E27FC236}">
                <a16:creationId xmlns:a16="http://schemas.microsoft.com/office/drawing/2014/main" id="{42B15651-DDD9-9A47-9DB7-5662722730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6" r="46784"/>
          <a:stretch/>
        </p:blipFill>
        <p:spPr>
          <a:xfrm>
            <a:off x="444500" y="2541500"/>
            <a:ext cx="3871915" cy="39417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96B90E-889D-754D-85B4-DE3B68133771}"/>
              </a:ext>
            </a:extLst>
          </p:cNvPr>
          <p:cNvSpPr txBox="1"/>
          <p:nvPr/>
        </p:nvSpPr>
        <p:spPr>
          <a:xfrm>
            <a:off x="2535400" y="2567081"/>
            <a:ext cx="189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Scarlata+2009</a:t>
            </a:r>
          </a:p>
        </p:txBody>
      </p:sp>
      <p:pic>
        <p:nvPicPr>
          <p:cNvPr id="8" name="Picture 7" descr="apquants_20rP_beta_Fesc.pdf">
            <a:extLst>
              <a:ext uri="{FF2B5EF4-FFF2-40B4-BE49-F238E27FC236}">
                <a16:creationId xmlns:a16="http://schemas.microsoft.com/office/drawing/2014/main" id="{1E019B04-DC4F-A341-9427-93EB08ECC3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2"/>
          <a:stretch/>
        </p:blipFill>
        <p:spPr>
          <a:xfrm>
            <a:off x="4106055" y="2921488"/>
            <a:ext cx="4673066" cy="34192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9C4DE1-53E9-D94E-8F6A-74CD632A2BEE}"/>
              </a:ext>
            </a:extLst>
          </p:cNvPr>
          <p:cNvSpPr txBox="1"/>
          <p:nvPr/>
        </p:nvSpPr>
        <p:spPr>
          <a:xfrm>
            <a:off x="7251053" y="3164169"/>
            <a:ext cx="156896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MH+2014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pic>
        <p:nvPicPr>
          <p:cNvPr id="12" name="Picture 11" descr="delv_ewlya_hern.eps">
            <a:extLst>
              <a:ext uri="{FF2B5EF4-FFF2-40B4-BE49-F238E27FC236}">
                <a16:creationId xmlns:a16="http://schemas.microsoft.com/office/drawing/2014/main" id="{9D69FE08-03EB-4545-A3DD-4C0E532FD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59" y="970535"/>
            <a:ext cx="5095444" cy="50954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F8EB24-F724-414B-ACFB-83F69FA624E3}"/>
              </a:ext>
            </a:extLst>
          </p:cNvPr>
          <p:cNvSpPr txBox="1"/>
          <p:nvPr/>
        </p:nvSpPr>
        <p:spPr>
          <a:xfrm>
            <a:off x="664887" y="1022892"/>
            <a:ext cx="341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Expanded from </a:t>
            </a:r>
            <a:r>
              <a:rPr lang="en-US" b="1" dirty="0">
                <a:solidFill>
                  <a:srgbClr val="FF0000"/>
                </a:solidFill>
              </a:rPr>
              <a:t>MH 2015</a:t>
            </a:r>
          </a:p>
        </p:txBody>
      </p:sp>
      <p:pic>
        <p:nvPicPr>
          <p:cNvPr id="14" name="Picture 13" descr="Screen Shot 2016-03-08 at 4.45.26 PM.png">
            <a:extLst>
              <a:ext uri="{FF2B5EF4-FFF2-40B4-BE49-F238E27FC236}">
                <a16:creationId xmlns:a16="http://schemas.microsoft.com/office/drawing/2014/main" id="{86CEF31A-20FC-1240-8AD3-433A5A7EB8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266" y="1173377"/>
            <a:ext cx="4965785" cy="38718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CF8AFAD-87E2-1147-8396-EE3EA48641D6}"/>
              </a:ext>
            </a:extLst>
          </p:cNvPr>
          <p:cNvSpPr txBox="1"/>
          <p:nvPr/>
        </p:nvSpPr>
        <p:spPr>
          <a:xfrm>
            <a:off x="4276266" y="4801883"/>
            <a:ext cx="2829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Henry et al 2015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8339A5-4ABE-3E48-A3BC-4FB67930A2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04" y="2711597"/>
            <a:ext cx="5022580" cy="39416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8C9DE6-417C-614F-8198-976F97738ED9}"/>
              </a:ext>
            </a:extLst>
          </p:cNvPr>
          <p:cNvSpPr txBox="1"/>
          <p:nvPr/>
        </p:nvSpPr>
        <p:spPr>
          <a:xfrm>
            <a:off x="2089598" y="2955669"/>
            <a:ext cx="341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Cowie+2011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F73E024-C947-C947-BFC5-3BFF7FC324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3963"/>
            <a:ext cx="9144000" cy="673007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86465C5-C191-9D4D-B1CF-AFBFF0D3C9B4}"/>
              </a:ext>
            </a:extLst>
          </p:cNvPr>
          <p:cNvSpPr txBox="1"/>
          <p:nvPr/>
        </p:nvSpPr>
        <p:spPr>
          <a:xfrm>
            <a:off x="5502327" y="609600"/>
            <a:ext cx="1114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FF0000"/>
                </a:solidFill>
              </a:rPr>
              <a:t>MH+2014</a:t>
            </a:r>
          </a:p>
        </p:txBody>
      </p:sp>
    </p:spTree>
    <p:extLst>
      <p:ext uri="{BB962C8B-B14F-4D97-AF65-F5344CB8AC3E}">
        <p14:creationId xmlns:p14="http://schemas.microsoft.com/office/powerpoint/2010/main" val="36368633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Predicting the </a:t>
            </a:r>
            <a:r>
              <a:rPr lang="en-US" dirty="0" err="1"/>
              <a:t>Lya</a:t>
            </a:r>
            <a:r>
              <a:rPr lang="en-US" dirty="0"/>
              <a:t> output of galaxies</a:t>
            </a:r>
          </a:p>
        </p:txBody>
      </p:sp>
      <p:pic>
        <p:nvPicPr>
          <p:cNvPr id="4" name="Picture 3" descr="Screen Shot 2016-03-15 at 8.54.47 AM.png">
            <a:extLst>
              <a:ext uri="{FF2B5EF4-FFF2-40B4-BE49-F238E27FC236}">
                <a16:creationId xmlns:a16="http://schemas.microsoft.com/office/drawing/2014/main" id="{674852EE-F351-2D46-92C5-66A07B0B6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139" y="912495"/>
            <a:ext cx="4283242" cy="4207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9101AB-E469-D243-913D-0D4C2843EFF6}"/>
              </a:ext>
            </a:extLst>
          </p:cNvPr>
          <p:cNvSpPr txBox="1"/>
          <p:nvPr/>
        </p:nvSpPr>
        <p:spPr>
          <a:xfrm>
            <a:off x="5813982" y="1092101"/>
            <a:ext cx="27009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</a:rPr>
              <a:t>Charlot</a:t>
            </a:r>
            <a:r>
              <a:rPr lang="en-US" sz="2200" b="1" dirty="0">
                <a:solidFill>
                  <a:srgbClr val="FF0000"/>
                </a:solidFill>
              </a:rPr>
              <a:t> &amp; Fall 1993</a:t>
            </a:r>
          </a:p>
        </p:txBody>
      </p:sp>
      <p:pic>
        <p:nvPicPr>
          <p:cNvPr id="5" name="Picture 4" descr="Screen Shot 2016-03-16 at 11.59.59 AM.png">
            <a:extLst>
              <a:ext uri="{FF2B5EF4-FFF2-40B4-BE49-F238E27FC236}">
                <a16:creationId xmlns:a16="http://schemas.microsoft.com/office/drawing/2014/main" id="{42B15651-DDD9-9A47-9DB7-5662722730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6" r="46784"/>
          <a:stretch/>
        </p:blipFill>
        <p:spPr>
          <a:xfrm>
            <a:off x="444500" y="2541500"/>
            <a:ext cx="3871915" cy="39417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96B90E-889D-754D-85B4-DE3B68133771}"/>
              </a:ext>
            </a:extLst>
          </p:cNvPr>
          <p:cNvSpPr txBox="1"/>
          <p:nvPr/>
        </p:nvSpPr>
        <p:spPr>
          <a:xfrm>
            <a:off x="2535400" y="2567081"/>
            <a:ext cx="189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Scarlata+2009</a:t>
            </a:r>
          </a:p>
        </p:txBody>
      </p:sp>
      <p:pic>
        <p:nvPicPr>
          <p:cNvPr id="8" name="Picture 7" descr="apquants_20rP_beta_Fesc.pdf">
            <a:extLst>
              <a:ext uri="{FF2B5EF4-FFF2-40B4-BE49-F238E27FC236}">
                <a16:creationId xmlns:a16="http://schemas.microsoft.com/office/drawing/2014/main" id="{1E019B04-DC4F-A341-9427-93EB08ECC3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2"/>
          <a:stretch/>
        </p:blipFill>
        <p:spPr>
          <a:xfrm>
            <a:off x="4106055" y="2921488"/>
            <a:ext cx="4673066" cy="34192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9C4DE1-53E9-D94E-8F6A-74CD632A2BEE}"/>
              </a:ext>
            </a:extLst>
          </p:cNvPr>
          <p:cNvSpPr txBox="1"/>
          <p:nvPr/>
        </p:nvSpPr>
        <p:spPr>
          <a:xfrm>
            <a:off x="7251053" y="3164169"/>
            <a:ext cx="156896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MH+2014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pic>
        <p:nvPicPr>
          <p:cNvPr id="12" name="Picture 11" descr="delv_ewlya_hern.eps">
            <a:extLst>
              <a:ext uri="{FF2B5EF4-FFF2-40B4-BE49-F238E27FC236}">
                <a16:creationId xmlns:a16="http://schemas.microsoft.com/office/drawing/2014/main" id="{9D69FE08-03EB-4545-A3DD-4C0E532FD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59" y="970535"/>
            <a:ext cx="5095444" cy="50954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F8EB24-F724-414B-ACFB-83F69FA624E3}"/>
              </a:ext>
            </a:extLst>
          </p:cNvPr>
          <p:cNvSpPr txBox="1"/>
          <p:nvPr/>
        </p:nvSpPr>
        <p:spPr>
          <a:xfrm>
            <a:off x="664887" y="1022892"/>
            <a:ext cx="341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Expanded from </a:t>
            </a:r>
            <a:r>
              <a:rPr lang="en-US" b="1" dirty="0">
                <a:solidFill>
                  <a:srgbClr val="FF0000"/>
                </a:solidFill>
              </a:rPr>
              <a:t>MH 2015</a:t>
            </a:r>
          </a:p>
        </p:txBody>
      </p:sp>
      <p:pic>
        <p:nvPicPr>
          <p:cNvPr id="14" name="Picture 13" descr="Screen Shot 2016-03-08 at 4.45.26 PM.png">
            <a:extLst>
              <a:ext uri="{FF2B5EF4-FFF2-40B4-BE49-F238E27FC236}">
                <a16:creationId xmlns:a16="http://schemas.microsoft.com/office/drawing/2014/main" id="{86CEF31A-20FC-1240-8AD3-433A5A7EB8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266" y="1173377"/>
            <a:ext cx="4965785" cy="38718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CF8AFAD-87E2-1147-8396-EE3EA48641D6}"/>
              </a:ext>
            </a:extLst>
          </p:cNvPr>
          <p:cNvSpPr txBox="1"/>
          <p:nvPr/>
        </p:nvSpPr>
        <p:spPr>
          <a:xfrm>
            <a:off x="4276266" y="4801883"/>
            <a:ext cx="2829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Henry et al 2015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8339A5-4ABE-3E48-A3BC-4FB67930A2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04" y="2711597"/>
            <a:ext cx="5022580" cy="39416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8C9DE6-417C-614F-8198-976F97738ED9}"/>
              </a:ext>
            </a:extLst>
          </p:cNvPr>
          <p:cNvSpPr txBox="1"/>
          <p:nvPr/>
        </p:nvSpPr>
        <p:spPr>
          <a:xfrm>
            <a:off x="2089598" y="2955669"/>
            <a:ext cx="341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Cowie+2011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F73E024-C947-C947-BFC5-3BFF7FC324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3963"/>
            <a:ext cx="9144000" cy="673007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86465C5-C191-9D4D-B1CF-AFBFF0D3C9B4}"/>
              </a:ext>
            </a:extLst>
          </p:cNvPr>
          <p:cNvSpPr txBox="1"/>
          <p:nvPr/>
        </p:nvSpPr>
        <p:spPr>
          <a:xfrm>
            <a:off x="5502327" y="609600"/>
            <a:ext cx="1114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FF0000"/>
                </a:solidFill>
              </a:rPr>
              <a:t>MH+2014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128FAB-2795-9448-8566-4A4CEAF1B8A2}"/>
              </a:ext>
            </a:extLst>
          </p:cNvPr>
          <p:cNvSpPr/>
          <p:nvPr/>
        </p:nvSpPr>
        <p:spPr>
          <a:xfrm>
            <a:off x="3708400" y="6483283"/>
            <a:ext cx="1574800" cy="310753"/>
          </a:xfrm>
          <a:prstGeom prst="rect">
            <a:avLst/>
          </a:prstGeom>
          <a:solidFill>
            <a:srgbClr val="FFFF00">
              <a:alpha val="36000"/>
            </a:srgbClr>
          </a:solidFill>
          <a:ln w="26424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68F7F74-C524-394E-AB33-9CAF1046CEB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694" t="95236" r="43150" b="147"/>
          <a:stretch/>
        </p:blipFill>
        <p:spPr>
          <a:xfrm>
            <a:off x="749902" y="2091860"/>
            <a:ext cx="6151147" cy="1293942"/>
          </a:xfrm>
          <a:prstGeom prst="rect">
            <a:avLst/>
          </a:prstGeom>
          <a:ln w="47625">
            <a:solidFill>
              <a:srgbClr val="FFFF00"/>
            </a:solidFill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8B7597-40F0-DD49-8D22-0E86357D8DC0}"/>
              </a:ext>
            </a:extLst>
          </p:cNvPr>
          <p:cNvCxnSpPr>
            <a:cxnSpLocks/>
          </p:cNvCxnSpPr>
          <p:nvPr/>
        </p:nvCxnSpPr>
        <p:spPr>
          <a:xfrm>
            <a:off x="738984" y="3387085"/>
            <a:ext cx="3001509" cy="3128534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684C0CA-E17E-8F40-9713-AC1E2680C0E2}"/>
              </a:ext>
            </a:extLst>
          </p:cNvPr>
          <p:cNvCxnSpPr>
            <a:cxnSpLocks/>
          </p:cNvCxnSpPr>
          <p:nvPr/>
        </p:nvCxnSpPr>
        <p:spPr>
          <a:xfrm flipH="1">
            <a:off x="5265106" y="3405058"/>
            <a:ext cx="1661962" cy="3013074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628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Part I – Green Peas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3436FA-7DAA-2944-A71D-923FCE3FE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666" y="1143000"/>
            <a:ext cx="5414433" cy="4060825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583B246B-C41C-4A4B-AE8D-F8C8704FF678}"/>
              </a:ext>
            </a:extLst>
          </p:cNvPr>
          <p:cNvSpPr txBox="1"/>
          <p:nvPr/>
        </p:nvSpPr>
        <p:spPr>
          <a:xfrm>
            <a:off x="4622800" y="5203825"/>
            <a:ext cx="485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/>
              <a:t>Observed</a:t>
            </a:r>
            <a:r>
              <a:rPr lang="sv-SE" b="1" dirty="0"/>
              <a:t> </a:t>
            </a:r>
            <a:r>
              <a:rPr lang="sv-SE" b="1" dirty="0" err="1"/>
              <a:t>growing</a:t>
            </a:r>
            <a:r>
              <a:rPr lang="sv-SE" b="1" dirty="0"/>
              <a:t> </a:t>
            </a:r>
            <a:r>
              <a:rPr lang="sv-SE" b="1" dirty="0" err="1"/>
              <a:t>wild</a:t>
            </a:r>
            <a:r>
              <a:rPr lang="sv-SE" b="1" dirty="0"/>
              <a:t> </a:t>
            </a:r>
            <a:r>
              <a:rPr lang="sv-SE" b="1" dirty="0" err="1"/>
              <a:t>near</a:t>
            </a:r>
            <a:r>
              <a:rPr lang="sv-SE" b="1" dirty="0"/>
              <a:t> Shinjuku Station</a:t>
            </a:r>
          </a:p>
        </p:txBody>
      </p:sp>
    </p:spTree>
    <p:extLst>
      <p:ext uri="{BB962C8B-B14F-4D97-AF65-F5344CB8AC3E}">
        <p14:creationId xmlns:p14="http://schemas.microsoft.com/office/powerpoint/2010/main" val="37478410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8"/>
            <a:ext cx="8229600" cy="1143000"/>
          </a:xfrm>
        </p:spPr>
        <p:txBody>
          <a:bodyPr/>
          <a:lstStyle/>
          <a:p>
            <a:r>
              <a:rPr lang="en-US" dirty="0"/>
              <a:t>Putting it all together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5039" y="1020852"/>
            <a:ext cx="8634040" cy="5016758"/>
          </a:xfrm>
          <a:prstGeom prst="rect">
            <a:avLst/>
          </a:prstGeom>
          <a:solidFill>
            <a:srgbClr val="FFFFFF"/>
          </a:solidFill>
          <a:ln w="28575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Lyman alpha emitting galaxies are/have: </a:t>
            </a:r>
          </a:p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	lower stellar mass</a:t>
            </a:r>
            <a:endParaRPr lang="en-US" sz="2000" dirty="0"/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	younger</a:t>
            </a:r>
            <a:endParaRPr lang="en-US" sz="2000" dirty="0"/>
          </a:p>
          <a:p>
            <a:r>
              <a:rPr lang="en-US" sz="2000" b="1" dirty="0">
                <a:solidFill>
                  <a:srgbClr val="E46C0A"/>
                </a:solidFill>
              </a:rPr>
              <a:t>	more compact</a:t>
            </a:r>
            <a:endParaRPr lang="en-US" sz="2000" dirty="0">
              <a:solidFill>
                <a:srgbClr val="E46C0A"/>
              </a:solidFill>
            </a:endParaRPr>
          </a:p>
          <a:p>
            <a:r>
              <a:rPr lang="en-US" sz="2000" b="1" dirty="0"/>
              <a:t> 	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higher Ha EW</a:t>
            </a:r>
            <a:endParaRPr lang="en-US" sz="2000" dirty="0"/>
          </a:p>
          <a:p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	bluer</a:t>
            </a:r>
            <a:endParaRPr lang="en-US" sz="2000" dirty="0"/>
          </a:p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	less dusty</a:t>
            </a:r>
            <a:endParaRPr lang="en-US" sz="2000" dirty="0"/>
          </a:p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	lower metallicity</a:t>
            </a:r>
            <a:endParaRPr lang="en-US" sz="2000" dirty="0"/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	more strongly ionizing</a:t>
            </a:r>
            <a:endParaRPr lang="en-US" sz="2000" b="1" dirty="0">
              <a:solidFill>
                <a:srgbClr val="000000"/>
              </a:solidFill>
            </a:endParaRPr>
          </a:p>
          <a:p>
            <a:r>
              <a:rPr lang="en-US" sz="2000" b="1" dirty="0">
                <a:solidFill>
                  <a:srgbClr val="000000"/>
                </a:solidFill>
              </a:rPr>
              <a:t>	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lower in HI mass</a:t>
            </a:r>
            <a:r>
              <a:rPr lang="en-US" sz="2000" dirty="0">
                <a:solidFill>
                  <a:srgbClr val="000000"/>
                </a:solidFill>
              </a:rPr>
              <a:t>	</a:t>
            </a:r>
          </a:p>
          <a:p>
            <a:r>
              <a:rPr lang="en-US" sz="2000" b="1" dirty="0">
                <a:solidFill>
                  <a:srgbClr val="000000"/>
                </a:solidFill>
              </a:rPr>
              <a:t>	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faster outflows</a:t>
            </a:r>
            <a:endParaRPr lang="en-US" sz="2000" dirty="0"/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	lower HI covering fractions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b="1" dirty="0">
                <a:solidFill>
                  <a:srgbClr val="000000"/>
                </a:solidFill>
              </a:rPr>
              <a:t>	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lower HI column densities</a:t>
            </a:r>
            <a:endParaRPr lang="en-US" sz="2000" dirty="0"/>
          </a:p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	larger halos</a:t>
            </a:r>
            <a:endParaRPr lang="en-US" sz="2000" dirty="0"/>
          </a:p>
          <a:p>
            <a:r>
              <a:rPr lang="en-US" sz="2000" b="1" dirty="0">
                <a:solidFill>
                  <a:schemeClr val="bg1"/>
                </a:solidFill>
                <a:sym typeface="Wingdings"/>
              </a:rPr>
              <a:t>	more turbulent velocity fields </a:t>
            </a:r>
            <a:r>
              <a:rPr lang="en-US" sz="2000" b="1" dirty="0">
                <a:solidFill>
                  <a:schemeClr val="bg1"/>
                </a:solidFill>
              </a:rPr>
              <a:t>	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than non </a:t>
            </a:r>
            <a:r>
              <a:rPr lang="en-US" sz="2000" dirty="0" err="1">
                <a:solidFill>
                  <a:schemeClr val="bg1"/>
                </a:solidFill>
              </a:rPr>
              <a:t>Lya</a:t>
            </a:r>
            <a:r>
              <a:rPr lang="en-US" sz="2000" dirty="0">
                <a:solidFill>
                  <a:schemeClr val="bg1"/>
                </a:solidFill>
              </a:rPr>
              <a:t> emitting galaxies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017513-9F9B-1147-87EF-DACAFD2E3D9C}"/>
              </a:ext>
            </a:extLst>
          </p:cNvPr>
          <p:cNvSpPr txBox="1"/>
          <p:nvPr/>
        </p:nvSpPr>
        <p:spPr>
          <a:xfrm>
            <a:off x="5048412" y="4879989"/>
            <a:ext cx="168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>
                <a:solidFill>
                  <a:schemeClr val="bg1"/>
                </a:solidFill>
              </a:rPr>
              <a:t>Saas</a:t>
            </a:r>
            <a:r>
              <a:rPr lang="sv-SE" b="1" dirty="0">
                <a:solidFill>
                  <a:schemeClr val="bg1"/>
                </a:solidFill>
              </a:rPr>
              <a:t> </a:t>
            </a:r>
            <a:r>
              <a:rPr lang="sv-SE" b="1" dirty="0" err="1">
                <a:solidFill>
                  <a:schemeClr val="bg1"/>
                </a:solidFill>
              </a:rPr>
              <a:t>Fee</a:t>
            </a:r>
            <a:r>
              <a:rPr lang="sv-SE" b="1" dirty="0">
                <a:solidFill>
                  <a:schemeClr val="bg1"/>
                </a:solidFill>
              </a:rPr>
              <a:t> 2015</a:t>
            </a:r>
          </a:p>
        </p:txBody>
      </p:sp>
      <p:pic>
        <p:nvPicPr>
          <p:cNvPr id="5" name="Picture 4" descr="Screen Shot 2016-03-17 at 11.49.07 PM.png">
            <a:extLst>
              <a:ext uri="{FF2B5EF4-FFF2-40B4-BE49-F238E27FC236}">
                <a16:creationId xmlns:a16="http://schemas.microsoft.com/office/drawing/2014/main" id="{C93C4C84-F5F2-624E-B194-45A38F147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12" y="2641599"/>
            <a:ext cx="3930488" cy="218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143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8"/>
            <a:ext cx="8229600" cy="1143000"/>
          </a:xfrm>
        </p:spPr>
        <p:txBody>
          <a:bodyPr/>
          <a:lstStyle/>
          <a:p>
            <a:r>
              <a:rPr lang="en-US" dirty="0"/>
              <a:t>Putting it all together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5039" y="1020852"/>
            <a:ext cx="8634040" cy="5016758"/>
          </a:xfrm>
          <a:prstGeom prst="rect">
            <a:avLst/>
          </a:prstGeom>
          <a:solidFill>
            <a:srgbClr val="FFFFFF"/>
          </a:solidFill>
          <a:ln w="28575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Lyman alpha emitting galaxies are/have: </a:t>
            </a:r>
          </a:p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	lower stellar mass</a:t>
            </a:r>
            <a:endParaRPr lang="en-US" sz="2000" dirty="0"/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	younger</a:t>
            </a:r>
            <a:endParaRPr lang="en-US" sz="2000" dirty="0"/>
          </a:p>
          <a:p>
            <a:r>
              <a:rPr lang="en-US" sz="2000" b="1" dirty="0">
                <a:solidFill>
                  <a:srgbClr val="E46C0A"/>
                </a:solidFill>
              </a:rPr>
              <a:t>	more compact</a:t>
            </a:r>
            <a:endParaRPr lang="en-US" sz="2000" dirty="0">
              <a:solidFill>
                <a:srgbClr val="E46C0A"/>
              </a:solidFill>
            </a:endParaRPr>
          </a:p>
          <a:p>
            <a:r>
              <a:rPr lang="en-US" sz="2000" b="1" dirty="0"/>
              <a:t> 	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higher Ha EW</a:t>
            </a:r>
            <a:endParaRPr lang="en-US" sz="2000" dirty="0"/>
          </a:p>
          <a:p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	bluer</a:t>
            </a:r>
            <a:endParaRPr lang="en-US" sz="2000" dirty="0"/>
          </a:p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	less dusty</a:t>
            </a:r>
            <a:endParaRPr lang="en-US" sz="2000" dirty="0"/>
          </a:p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	lower metallicity</a:t>
            </a:r>
            <a:endParaRPr lang="en-US" sz="2000" dirty="0"/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	more strongly ionizing</a:t>
            </a:r>
            <a:endParaRPr lang="en-US" sz="2000" b="1" dirty="0">
              <a:solidFill>
                <a:srgbClr val="000000"/>
              </a:solidFill>
            </a:endParaRPr>
          </a:p>
          <a:p>
            <a:r>
              <a:rPr lang="en-US" sz="2000" b="1" dirty="0">
                <a:solidFill>
                  <a:srgbClr val="000000"/>
                </a:solidFill>
              </a:rPr>
              <a:t>	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lower in HI mass</a:t>
            </a:r>
            <a:r>
              <a:rPr lang="en-US" sz="2000" dirty="0">
                <a:solidFill>
                  <a:srgbClr val="000000"/>
                </a:solidFill>
              </a:rPr>
              <a:t>	</a:t>
            </a:r>
          </a:p>
          <a:p>
            <a:r>
              <a:rPr lang="en-US" sz="2000" b="1" dirty="0">
                <a:solidFill>
                  <a:srgbClr val="000000"/>
                </a:solidFill>
              </a:rPr>
              <a:t>	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faster outflows</a:t>
            </a:r>
            <a:endParaRPr lang="en-US" sz="2000" dirty="0"/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	lower HI covering fractions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b="1" dirty="0">
                <a:solidFill>
                  <a:srgbClr val="000000"/>
                </a:solidFill>
              </a:rPr>
              <a:t>	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lower HI column densities</a:t>
            </a:r>
            <a:endParaRPr lang="en-US" sz="2000" dirty="0"/>
          </a:p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	larger halos</a:t>
            </a:r>
            <a:endParaRPr lang="en-US" sz="2000" dirty="0"/>
          </a:p>
          <a:p>
            <a:r>
              <a:rPr lang="en-US" sz="2000" b="1" dirty="0">
                <a:solidFill>
                  <a:schemeClr val="bg1"/>
                </a:solidFill>
                <a:sym typeface="Wingdings"/>
              </a:rPr>
              <a:t>	more turbulent velocity fields </a:t>
            </a:r>
            <a:r>
              <a:rPr lang="en-US" sz="2000" b="1" dirty="0">
                <a:solidFill>
                  <a:schemeClr val="bg1"/>
                </a:solidFill>
              </a:rPr>
              <a:t>	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than non </a:t>
            </a:r>
            <a:r>
              <a:rPr lang="en-US" sz="2000" dirty="0" err="1">
                <a:solidFill>
                  <a:schemeClr val="bg1"/>
                </a:solidFill>
              </a:rPr>
              <a:t>Lya</a:t>
            </a:r>
            <a:r>
              <a:rPr lang="en-US" sz="2000" dirty="0">
                <a:solidFill>
                  <a:schemeClr val="bg1"/>
                </a:solidFill>
              </a:rPr>
              <a:t> emitting galaxies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107061" y="1564951"/>
            <a:ext cx="3163757" cy="113402"/>
          </a:xfrm>
          <a:prstGeom prst="straightConnector1">
            <a:avLst/>
          </a:prstGeom>
          <a:ln>
            <a:solidFill>
              <a:srgbClr val="604A7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930611" y="1859797"/>
            <a:ext cx="3340207" cy="1524568"/>
          </a:xfrm>
          <a:prstGeom prst="straightConnector1">
            <a:avLst/>
          </a:prstGeom>
          <a:ln>
            <a:solidFill>
              <a:srgbClr val="604A7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70818" y="1564951"/>
            <a:ext cx="2120513" cy="646331"/>
          </a:xfrm>
          <a:prstGeom prst="rect">
            <a:avLst/>
          </a:prstGeom>
          <a:noFill/>
          <a:ln w="28575" cmpd="sng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Mass-metallicity relation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817215" y="2048707"/>
            <a:ext cx="3453603" cy="1954392"/>
          </a:xfrm>
          <a:prstGeom prst="straightConnector1">
            <a:avLst/>
          </a:prstGeom>
          <a:ln>
            <a:solidFill>
              <a:srgbClr val="604A7B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978082" y="1848457"/>
            <a:ext cx="4292736" cy="76477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70818" y="2507407"/>
            <a:ext cx="2120513" cy="646331"/>
          </a:xfrm>
          <a:prstGeom prst="rect">
            <a:avLst/>
          </a:prstGeom>
          <a:noFill/>
          <a:ln w="19050" cmpd="sng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Evolution   related 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482011" y="2431785"/>
            <a:ext cx="3788807" cy="31108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270818" y="4936364"/>
            <a:ext cx="2120513" cy="646331"/>
          </a:xfrm>
          <a:prstGeom prst="rect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Feedback related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686124" y="2182301"/>
            <a:ext cx="3584694" cy="2838472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686124" y="4285221"/>
            <a:ext cx="3584694" cy="829618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568485" y="2742867"/>
            <a:ext cx="4702333" cy="16023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542514" y="2936395"/>
            <a:ext cx="3728304" cy="16124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270818" y="4120797"/>
            <a:ext cx="2120513" cy="646331"/>
          </a:xfrm>
          <a:prstGeom prst="rect">
            <a:avLst/>
          </a:prstGeom>
          <a:noFill/>
          <a:ln w="19050" cmpd="sng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Dust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related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1978082" y="3108977"/>
            <a:ext cx="4292736" cy="1334986"/>
          </a:xfrm>
          <a:prstGeom prst="straightConnector1">
            <a:avLst/>
          </a:prstGeom>
          <a:ln>
            <a:solidFill>
              <a:srgbClr val="95373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568485" y="2822270"/>
            <a:ext cx="4702333" cy="1462951"/>
          </a:xfrm>
          <a:prstGeom prst="straightConnector1">
            <a:avLst/>
          </a:prstGeom>
          <a:ln>
            <a:solidFill>
              <a:srgbClr val="95373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394064" y="5495401"/>
            <a:ext cx="1876754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990822" y="4936364"/>
            <a:ext cx="2279996" cy="46067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4143222" y="4608261"/>
            <a:ext cx="2127596" cy="65126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3536597" y="3097637"/>
            <a:ext cx="2734221" cy="58147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270818" y="3355943"/>
            <a:ext cx="2120513" cy="646331"/>
          </a:xfrm>
          <a:prstGeom prst="rect">
            <a:avLst/>
          </a:prstGeom>
          <a:noFill/>
          <a:ln w="19050" cmpd="sng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Scattering related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3990822" y="3868465"/>
            <a:ext cx="2279996" cy="1007974"/>
          </a:xfrm>
          <a:prstGeom prst="straightConnector1">
            <a:avLst/>
          </a:prstGeom>
          <a:ln>
            <a:solidFill>
              <a:srgbClr val="779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2297077" y="3679109"/>
            <a:ext cx="3973741" cy="1554803"/>
          </a:xfrm>
          <a:prstGeom prst="straightConnector1">
            <a:avLst/>
          </a:prstGeom>
          <a:ln>
            <a:solidFill>
              <a:srgbClr val="779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4143222" y="3784478"/>
            <a:ext cx="2138888" cy="823783"/>
          </a:xfrm>
          <a:prstGeom prst="straightConnector1">
            <a:avLst/>
          </a:prstGeom>
          <a:ln>
            <a:solidFill>
              <a:srgbClr val="779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686124" y="3591208"/>
            <a:ext cx="3584694" cy="694013"/>
          </a:xfrm>
          <a:prstGeom prst="straightConnector1">
            <a:avLst/>
          </a:prstGeom>
          <a:ln>
            <a:solidFill>
              <a:srgbClr val="779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2930611" y="3521459"/>
            <a:ext cx="3351499" cy="481640"/>
          </a:xfrm>
          <a:prstGeom prst="straightConnector1">
            <a:avLst/>
          </a:prstGeom>
          <a:ln>
            <a:solidFill>
              <a:srgbClr val="779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3536597" y="3438289"/>
            <a:ext cx="2745513" cy="240820"/>
          </a:xfrm>
          <a:prstGeom prst="straightConnector1">
            <a:avLst/>
          </a:prstGeom>
          <a:ln>
            <a:solidFill>
              <a:srgbClr val="779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15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8"/>
            <a:ext cx="8229600" cy="1143000"/>
          </a:xfrm>
        </p:spPr>
        <p:txBody>
          <a:bodyPr/>
          <a:lstStyle/>
          <a:p>
            <a:r>
              <a:rPr lang="en-US" dirty="0"/>
              <a:t>Putting it all together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5039" y="1020852"/>
            <a:ext cx="8634040" cy="5016758"/>
          </a:xfrm>
          <a:prstGeom prst="rect">
            <a:avLst/>
          </a:prstGeom>
          <a:solidFill>
            <a:srgbClr val="FFFFFF"/>
          </a:solidFill>
          <a:ln w="28575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Lyman alpha emitting galaxies are/have: </a:t>
            </a:r>
          </a:p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	lower stellar mass</a:t>
            </a:r>
            <a:endParaRPr lang="en-US" sz="2000" dirty="0"/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	younger</a:t>
            </a:r>
            <a:endParaRPr lang="en-US" sz="2000" dirty="0"/>
          </a:p>
          <a:p>
            <a:r>
              <a:rPr lang="en-US" sz="2000" b="1" dirty="0">
                <a:solidFill>
                  <a:srgbClr val="E46C0A"/>
                </a:solidFill>
              </a:rPr>
              <a:t>	more compact</a:t>
            </a:r>
            <a:endParaRPr lang="en-US" sz="2000" dirty="0">
              <a:solidFill>
                <a:srgbClr val="E46C0A"/>
              </a:solidFill>
            </a:endParaRPr>
          </a:p>
          <a:p>
            <a:r>
              <a:rPr lang="en-US" sz="2000" b="1" dirty="0"/>
              <a:t> 	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higher Ha EW</a:t>
            </a:r>
            <a:endParaRPr lang="en-US" sz="2000" dirty="0"/>
          </a:p>
          <a:p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	bluer</a:t>
            </a:r>
            <a:endParaRPr lang="en-US" sz="2000" dirty="0"/>
          </a:p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	less dusty</a:t>
            </a:r>
            <a:endParaRPr lang="en-US" sz="2000" dirty="0"/>
          </a:p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	lower metallicity</a:t>
            </a:r>
            <a:endParaRPr lang="en-US" sz="2000" dirty="0"/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	more strongly ionizing</a:t>
            </a:r>
            <a:endParaRPr lang="en-US" sz="2000" b="1" dirty="0">
              <a:solidFill>
                <a:srgbClr val="000000"/>
              </a:solidFill>
            </a:endParaRPr>
          </a:p>
          <a:p>
            <a:r>
              <a:rPr lang="en-US" sz="2000" b="1" dirty="0">
                <a:solidFill>
                  <a:srgbClr val="000000"/>
                </a:solidFill>
              </a:rPr>
              <a:t>	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lower in HI mass</a:t>
            </a:r>
            <a:r>
              <a:rPr lang="en-US" sz="2000" dirty="0">
                <a:solidFill>
                  <a:srgbClr val="000000"/>
                </a:solidFill>
              </a:rPr>
              <a:t>	</a:t>
            </a:r>
          </a:p>
          <a:p>
            <a:r>
              <a:rPr lang="en-US" sz="2000" b="1" dirty="0">
                <a:solidFill>
                  <a:srgbClr val="000000"/>
                </a:solidFill>
              </a:rPr>
              <a:t>	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faster outflows</a:t>
            </a:r>
            <a:endParaRPr lang="en-US" sz="2000" dirty="0"/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	lower HI covering fractions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b="1" dirty="0">
                <a:solidFill>
                  <a:srgbClr val="000000"/>
                </a:solidFill>
              </a:rPr>
              <a:t>	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lower HI column densities</a:t>
            </a:r>
            <a:endParaRPr lang="en-US" sz="2000" dirty="0"/>
          </a:p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	larger halos</a:t>
            </a:r>
            <a:endParaRPr lang="en-US" sz="2000" dirty="0"/>
          </a:p>
          <a:p>
            <a:r>
              <a:rPr lang="en-US" sz="2000" b="1" dirty="0">
                <a:solidFill>
                  <a:schemeClr val="bg1"/>
                </a:solidFill>
                <a:sym typeface="Wingdings"/>
              </a:rPr>
              <a:t>	more turbulent velocity fields </a:t>
            </a:r>
            <a:r>
              <a:rPr lang="en-US" sz="2000" b="1" dirty="0">
                <a:solidFill>
                  <a:schemeClr val="bg1"/>
                </a:solidFill>
              </a:rPr>
              <a:t>	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than non </a:t>
            </a:r>
            <a:r>
              <a:rPr lang="en-US" sz="2000" dirty="0" err="1">
                <a:solidFill>
                  <a:schemeClr val="bg1"/>
                </a:solidFill>
              </a:rPr>
              <a:t>Lya</a:t>
            </a:r>
            <a:r>
              <a:rPr lang="en-US" sz="2000" dirty="0">
                <a:solidFill>
                  <a:schemeClr val="bg1"/>
                </a:solidFill>
              </a:rPr>
              <a:t> emitting galaxies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107061" y="1564951"/>
            <a:ext cx="3163757" cy="113402"/>
          </a:xfrm>
          <a:prstGeom prst="straightConnector1">
            <a:avLst/>
          </a:prstGeom>
          <a:ln>
            <a:solidFill>
              <a:srgbClr val="604A7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930611" y="1859797"/>
            <a:ext cx="3340207" cy="1524568"/>
          </a:xfrm>
          <a:prstGeom prst="straightConnector1">
            <a:avLst/>
          </a:prstGeom>
          <a:ln>
            <a:solidFill>
              <a:srgbClr val="604A7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70818" y="1564951"/>
            <a:ext cx="2120513" cy="646331"/>
          </a:xfrm>
          <a:prstGeom prst="rect">
            <a:avLst/>
          </a:prstGeom>
          <a:noFill/>
          <a:ln w="28575" cmpd="sng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Mass-metallicity relation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817215" y="2048707"/>
            <a:ext cx="3453603" cy="1954392"/>
          </a:xfrm>
          <a:prstGeom prst="straightConnector1">
            <a:avLst/>
          </a:prstGeom>
          <a:ln>
            <a:solidFill>
              <a:srgbClr val="604A7B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978082" y="1848457"/>
            <a:ext cx="4292736" cy="76477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70818" y="2507407"/>
            <a:ext cx="2120513" cy="646331"/>
          </a:xfrm>
          <a:prstGeom prst="rect">
            <a:avLst/>
          </a:prstGeom>
          <a:noFill/>
          <a:ln w="19050" cmpd="sng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Evolution   related 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482011" y="2431785"/>
            <a:ext cx="3788807" cy="31108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270818" y="4936364"/>
            <a:ext cx="2120513" cy="646331"/>
          </a:xfrm>
          <a:prstGeom prst="rect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Feedback related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686124" y="2182301"/>
            <a:ext cx="3584694" cy="2838472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686124" y="4285221"/>
            <a:ext cx="3584694" cy="829618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568485" y="2742867"/>
            <a:ext cx="4702333" cy="16023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542514" y="2936395"/>
            <a:ext cx="3728304" cy="16124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270818" y="4120797"/>
            <a:ext cx="2120513" cy="646331"/>
          </a:xfrm>
          <a:prstGeom prst="rect">
            <a:avLst/>
          </a:prstGeom>
          <a:noFill/>
          <a:ln w="19050" cmpd="sng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Dust related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1978082" y="3108977"/>
            <a:ext cx="4292736" cy="1334986"/>
          </a:xfrm>
          <a:prstGeom prst="straightConnector1">
            <a:avLst/>
          </a:prstGeom>
          <a:ln>
            <a:solidFill>
              <a:srgbClr val="95373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568485" y="2822270"/>
            <a:ext cx="4702333" cy="1462951"/>
          </a:xfrm>
          <a:prstGeom prst="straightConnector1">
            <a:avLst/>
          </a:prstGeom>
          <a:ln>
            <a:solidFill>
              <a:srgbClr val="95373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394064" y="5495401"/>
            <a:ext cx="1876754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990822" y="4936364"/>
            <a:ext cx="2279996" cy="46067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4143222" y="4608261"/>
            <a:ext cx="2127596" cy="65126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3536597" y="3097637"/>
            <a:ext cx="2734221" cy="58147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270818" y="3355943"/>
            <a:ext cx="2120513" cy="646331"/>
          </a:xfrm>
          <a:prstGeom prst="rect">
            <a:avLst/>
          </a:prstGeom>
          <a:noFill/>
          <a:ln w="19050" cmpd="sng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Scattering related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3990822" y="3868465"/>
            <a:ext cx="2279996" cy="1007974"/>
          </a:xfrm>
          <a:prstGeom prst="straightConnector1">
            <a:avLst/>
          </a:prstGeom>
          <a:ln>
            <a:solidFill>
              <a:srgbClr val="779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2297077" y="3679109"/>
            <a:ext cx="3973741" cy="1554803"/>
          </a:xfrm>
          <a:prstGeom prst="straightConnector1">
            <a:avLst/>
          </a:prstGeom>
          <a:ln>
            <a:solidFill>
              <a:srgbClr val="779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4143222" y="3784478"/>
            <a:ext cx="2138888" cy="823783"/>
          </a:xfrm>
          <a:prstGeom prst="straightConnector1">
            <a:avLst/>
          </a:prstGeom>
          <a:ln>
            <a:solidFill>
              <a:srgbClr val="779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686124" y="3591208"/>
            <a:ext cx="3584694" cy="694013"/>
          </a:xfrm>
          <a:prstGeom prst="straightConnector1">
            <a:avLst/>
          </a:prstGeom>
          <a:ln>
            <a:solidFill>
              <a:srgbClr val="779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2930611" y="3521459"/>
            <a:ext cx="3351499" cy="481640"/>
          </a:xfrm>
          <a:prstGeom prst="straightConnector1">
            <a:avLst/>
          </a:prstGeom>
          <a:ln>
            <a:solidFill>
              <a:srgbClr val="779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3536597" y="3438289"/>
            <a:ext cx="2745513" cy="240820"/>
          </a:xfrm>
          <a:prstGeom prst="straightConnector1">
            <a:avLst/>
          </a:prstGeom>
          <a:ln>
            <a:solidFill>
              <a:srgbClr val="779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Curved Left Arrow 52"/>
          <p:cNvSpPr/>
          <p:nvPr/>
        </p:nvSpPr>
        <p:spPr>
          <a:xfrm flipV="1">
            <a:off x="8478153" y="1787254"/>
            <a:ext cx="482114" cy="2680225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Curved Left Arrow 30"/>
          <p:cNvSpPr/>
          <p:nvPr/>
        </p:nvSpPr>
        <p:spPr>
          <a:xfrm flipV="1">
            <a:off x="8478153" y="2712886"/>
            <a:ext cx="482114" cy="2680225"/>
          </a:xfrm>
          <a:prstGeom prst="curved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Curved Left Arrow 31"/>
          <p:cNvSpPr/>
          <p:nvPr/>
        </p:nvSpPr>
        <p:spPr>
          <a:xfrm flipV="1">
            <a:off x="8478153" y="2712885"/>
            <a:ext cx="482114" cy="1071592"/>
          </a:xfrm>
          <a:prstGeom prst="curvedLeftArrow">
            <a:avLst>
              <a:gd name="adj1" fmla="val 25000"/>
              <a:gd name="adj2" fmla="val 50000"/>
              <a:gd name="adj3" fmla="val 29878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Curved Left Arrow 34"/>
          <p:cNvSpPr/>
          <p:nvPr/>
        </p:nvSpPr>
        <p:spPr>
          <a:xfrm flipV="1">
            <a:off x="8478153" y="1670051"/>
            <a:ext cx="482114" cy="1071592"/>
          </a:xfrm>
          <a:prstGeom prst="curvedLeftArrow">
            <a:avLst>
              <a:gd name="adj1" fmla="val 25000"/>
              <a:gd name="adj2" fmla="val 50000"/>
              <a:gd name="adj3" fmla="val 29878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Curved Left Arrow 36"/>
          <p:cNvSpPr/>
          <p:nvPr/>
        </p:nvSpPr>
        <p:spPr>
          <a:xfrm>
            <a:off x="8478153" y="3097637"/>
            <a:ext cx="482114" cy="1923136"/>
          </a:xfrm>
          <a:prstGeom prst="curvedLeftArrow">
            <a:avLst>
              <a:gd name="adj1" fmla="val 25000"/>
              <a:gd name="adj2" fmla="val 50000"/>
              <a:gd name="adj3" fmla="val 29878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3376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Predicting the </a:t>
            </a:r>
            <a:r>
              <a:rPr lang="en-US" dirty="0" err="1"/>
              <a:t>Lya</a:t>
            </a:r>
            <a:r>
              <a:rPr lang="en-US" dirty="0"/>
              <a:t> output of galaxies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544037-39CF-9044-9CA0-13E763ADB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541" y="1143000"/>
            <a:ext cx="4408559" cy="3549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1EB33C-7F99-5F43-96B4-E0F042CFA0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09" r="12726"/>
          <a:stretch/>
        </p:blipFill>
        <p:spPr>
          <a:xfrm>
            <a:off x="171450" y="3317031"/>
            <a:ext cx="3860800" cy="723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CFFB9F-8A45-6A42-A484-63799C56CC02}"/>
              </a:ext>
            </a:extLst>
          </p:cNvPr>
          <p:cNvSpPr txBox="1"/>
          <p:nvPr/>
        </p:nvSpPr>
        <p:spPr>
          <a:xfrm>
            <a:off x="5250960" y="1416050"/>
            <a:ext cx="1563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chemeClr val="bg1"/>
                </a:solidFill>
              </a:rPr>
              <a:t>Yang+2017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B24DCD-0C2E-DD46-B172-6715D9F0A2D4}"/>
              </a:ext>
            </a:extLst>
          </p:cNvPr>
          <p:cNvSpPr txBox="1"/>
          <p:nvPr/>
        </p:nvSpPr>
        <p:spPr>
          <a:xfrm>
            <a:off x="241300" y="1187192"/>
            <a:ext cx="37211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Yang et al 2017:  a </a:t>
            </a:r>
            <a:r>
              <a:rPr lang="sv-SE" sz="2400" dirty="0" err="1"/>
              <a:t>very</a:t>
            </a:r>
            <a:r>
              <a:rPr lang="sv-SE" sz="2400" dirty="0"/>
              <a:t> </a:t>
            </a:r>
            <a:r>
              <a:rPr lang="sv-SE" sz="2400" dirty="0" err="1"/>
              <a:t>nice</a:t>
            </a:r>
            <a:r>
              <a:rPr lang="sv-SE" sz="2400" dirty="0"/>
              <a:t> </a:t>
            </a:r>
            <a:r>
              <a:rPr lang="sv-SE" sz="2400" dirty="0" err="1"/>
              <a:t>way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</a:t>
            </a:r>
            <a:r>
              <a:rPr lang="sv-SE" sz="2400" dirty="0" err="1"/>
              <a:t>predicting</a:t>
            </a:r>
            <a:r>
              <a:rPr lang="sv-SE" sz="2400" dirty="0"/>
              <a:t> Lya </a:t>
            </a:r>
            <a:r>
              <a:rPr lang="sv-SE" sz="2400" dirty="0" err="1"/>
              <a:t>escape</a:t>
            </a:r>
            <a:r>
              <a:rPr lang="sv-SE" sz="2400" dirty="0"/>
              <a:t> </a:t>
            </a:r>
            <a:r>
              <a:rPr lang="sv-SE" sz="2400" dirty="0" err="1"/>
              <a:t>fraction</a:t>
            </a:r>
            <a:r>
              <a:rPr lang="sv-SE" sz="2400" dirty="0"/>
              <a:t> as a </a:t>
            </a:r>
            <a:r>
              <a:rPr lang="sv-SE" sz="2400" dirty="0" err="1"/>
              <a:t>product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E(B-V) and V(</a:t>
            </a:r>
            <a:r>
              <a:rPr lang="sv-SE" sz="2400" dirty="0" err="1"/>
              <a:t>redpeak</a:t>
            </a:r>
            <a:r>
              <a:rPr lang="sv-SE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BUT – is </a:t>
            </a:r>
            <a:r>
              <a:rPr lang="sv-SE" sz="2400" dirty="0" err="1"/>
              <a:t>using</a:t>
            </a:r>
            <a:r>
              <a:rPr lang="sv-SE" sz="2400" dirty="0"/>
              <a:t> a Lya </a:t>
            </a:r>
            <a:r>
              <a:rPr lang="sv-SE" sz="2400" dirty="0" err="1"/>
              <a:t>observable</a:t>
            </a:r>
            <a:r>
              <a:rPr lang="sv-SE" sz="2400" dirty="0"/>
              <a:t> to </a:t>
            </a:r>
            <a:r>
              <a:rPr lang="sv-SE" sz="2400" dirty="0" err="1"/>
              <a:t>predict</a:t>
            </a:r>
            <a:r>
              <a:rPr lang="sv-SE" sz="2400" dirty="0"/>
              <a:t> Lya</a:t>
            </a:r>
          </a:p>
          <a:p>
            <a:endParaRPr lang="sv-SE" sz="2400" dirty="0"/>
          </a:p>
          <a:p>
            <a:endParaRPr lang="sv-SE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D91B65-3FB1-A143-9264-05E01B2B9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85113"/>
            <a:ext cx="9144000" cy="87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0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7222"/>
            <a:ext cx="8229600" cy="1143000"/>
          </a:xfrm>
        </p:spPr>
        <p:txBody>
          <a:bodyPr/>
          <a:lstStyle/>
          <a:p>
            <a:r>
              <a:rPr lang="en-US" dirty="0"/>
              <a:t>Putting it all together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5039" y="893852"/>
            <a:ext cx="8634040" cy="5016758"/>
          </a:xfrm>
          <a:prstGeom prst="rect">
            <a:avLst/>
          </a:prstGeom>
          <a:solidFill>
            <a:srgbClr val="FFFFFF"/>
          </a:solidFill>
          <a:ln w="28575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Lyman alpha emitting galaxies are/have: </a:t>
            </a:r>
          </a:p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	lower stellar mass</a:t>
            </a:r>
            <a:endParaRPr lang="en-US" sz="2000" dirty="0"/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	younger</a:t>
            </a:r>
            <a:endParaRPr lang="en-US" sz="2000" dirty="0"/>
          </a:p>
          <a:p>
            <a:r>
              <a:rPr lang="en-US" sz="2000" b="1" dirty="0">
                <a:solidFill>
                  <a:srgbClr val="E46C0A"/>
                </a:solidFill>
              </a:rPr>
              <a:t>	more compact</a:t>
            </a:r>
            <a:endParaRPr lang="en-US" sz="2000" dirty="0">
              <a:solidFill>
                <a:srgbClr val="E46C0A"/>
              </a:solidFill>
            </a:endParaRPr>
          </a:p>
          <a:p>
            <a:r>
              <a:rPr lang="en-US" sz="2000" b="1" dirty="0"/>
              <a:t> 	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higher Ha EW</a:t>
            </a:r>
            <a:endParaRPr lang="en-US" sz="2000" dirty="0"/>
          </a:p>
          <a:p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	bluer</a:t>
            </a:r>
            <a:endParaRPr lang="en-US" sz="2000" dirty="0"/>
          </a:p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	less dusty</a:t>
            </a:r>
            <a:endParaRPr lang="en-US" sz="2000" dirty="0"/>
          </a:p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	lower metallicity</a:t>
            </a:r>
            <a:endParaRPr lang="en-US" sz="2000" dirty="0"/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	more strongly ionizing</a:t>
            </a:r>
            <a:endParaRPr lang="en-US" sz="2000" b="1" dirty="0">
              <a:solidFill>
                <a:srgbClr val="000000"/>
              </a:solidFill>
            </a:endParaRPr>
          </a:p>
          <a:p>
            <a:r>
              <a:rPr lang="en-US" sz="2000" b="1" dirty="0">
                <a:solidFill>
                  <a:srgbClr val="000000"/>
                </a:solidFill>
              </a:rPr>
              <a:t>	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lower in HI mass</a:t>
            </a:r>
            <a:r>
              <a:rPr lang="en-US" sz="2000" dirty="0">
                <a:solidFill>
                  <a:srgbClr val="000000"/>
                </a:solidFill>
              </a:rPr>
              <a:t>	</a:t>
            </a:r>
          </a:p>
          <a:p>
            <a:r>
              <a:rPr lang="en-US" sz="2000" b="1" dirty="0">
                <a:solidFill>
                  <a:srgbClr val="000000"/>
                </a:solidFill>
              </a:rPr>
              <a:t>	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faster outflows</a:t>
            </a:r>
            <a:endParaRPr lang="en-US" sz="2000" dirty="0"/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	lower HI covering fractions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b="1" dirty="0">
                <a:solidFill>
                  <a:srgbClr val="000000"/>
                </a:solidFill>
              </a:rPr>
              <a:t>	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lower HI column densities</a:t>
            </a:r>
            <a:endParaRPr lang="en-US" sz="2000" dirty="0"/>
          </a:p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	larger halos</a:t>
            </a:r>
            <a:endParaRPr lang="en-US" sz="2000" dirty="0"/>
          </a:p>
          <a:p>
            <a:r>
              <a:rPr lang="en-US" sz="2000" b="1" dirty="0">
                <a:solidFill>
                  <a:schemeClr val="bg1"/>
                </a:solidFill>
                <a:sym typeface="Wingdings"/>
              </a:rPr>
              <a:t>	more turbulent velocity fields </a:t>
            </a:r>
            <a:r>
              <a:rPr lang="en-US" sz="2000" b="1" dirty="0">
                <a:solidFill>
                  <a:schemeClr val="bg1"/>
                </a:solidFill>
              </a:rPr>
              <a:t>	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than non </a:t>
            </a:r>
            <a:r>
              <a:rPr lang="en-US" sz="2000" dirty="0" err="1">
                <a:solidFill>
                  <a:schemeClr val="bg1"/>
                </a:solidFill>
              </a:rPr>
              <a:t>Lya</a:t>
            </a:r>
            <a:r>
              <a:rPr lang="en-US" sz="2000" dirty="0">
                <a:solidFill>
                  <a:schemeClr val="bg1"/>
                </a:solidFill>
              </a:rPr>
              <a:t> emitting galaxies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107061" y="1437951"/>
            <a:ext cx="3163757" cy="113402"/>
          </a:xfrm>
          <a:prstGeom prst="straightConnector1">
            <a:avLst/>
          </a:prstGeom>
          <a:ln>
            <a:solidFill>
              <a:srgbClr val="604A7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930611" y="1732797"/>
            <a:ext cx="3340207" cy="1524568"/>
          </a:xfrm>
          <a:prstGeom prst="straightConnector1">
            <a:avLst/>
          </a:prstGeom>
          <a:ln>
            <a:solidFill>
              <a:srgbClr val="604A7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70818" y="1437951"/>
            <a:ext cx="2120513" cy="646331"/>
          </a:xfrm>
          <a:prstGeom prst="rect">
            <a:avLst/>
          </a:prstGeom>
          <a:noFill/>
          <a:ln w="28575" cmpd="sng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Mass-metallicity relation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817215" y="1921707"/>
            <a:ext cx="3453603" cy="1954392"/>
          </a:xfrm>
          <a:prstGeom prst="straightConnector1">
            <a:avLst/>
          </a:prstGeom>
          <a:ln>
            <a:solidFill>
              <a:srgbClr val="604A7B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978082" y="1721457"/>
            <a:ext cx="4292736" cy="76477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70818" y="2380407"/>
            <a:ext cx="2120513" cy="646331"/>
          </a:xfrm>
          <a:prstGeom prst="rect">
            <a:avLst/>
          </a:prstGeom>
          <a:noFill/>
          <a:ln w="19050" cmpd="sng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Evolution   related 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482011" y="2304785"/>
            <a:ext cx="3788807" cy="31108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270818" y="4809364"/>
            <a:ext cx="2120513" cy="646331"/>
          </a:xfrm>
          <a:prstGeom prst="rect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Feedback related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686124" y="2055301"/>
            <a:ext cx="3584694" cy="2838472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686124" y="4158221"/>
            <a:ext cx="3584694" cy="829618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568485" y="2615867"/>
            <a:ext cx="4702333" cy="16023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542514" y="2809395"/>
            <a:ext cx="3728304" cy="16124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270818" y="3993797"/>
            <a:ext cx="2120513" cy="646331"/>
          </a:xfrm>
          <a:prstGeom prst="rect">
            <a:avLst/>
          </a:prstGeom>
          <a:noFill/>
          <a:ln w="19050" cmpd="sng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Dust related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1978082" y="2981977"/>
            <a:ext cx="4292736" cy="1334986"/>
          </a:xfrm>
          <a:prstGeom prst="straightConnector1">
            <a:avLst/>
          </a:prstGeom>
          <a:ln>
            <a:solidFill>
              <a:srgbClr val="95373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568485" y="2695270"/>
            <a:ext cx="4702333" cy="1462951"/>
          </a:xfrm>
          <a:prstGeom prst="straightConnector1">
            <a:avLst/>
          </a:prstGeom>
          <a:ln>
            <a:solidFill>
              <a:srgbClr val="95373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394064" y="5368401"/>
            <a:ext cx="1876754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990822" y="4809364"/>
            <a:ext cx="2279996" cy="46067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4143222" y="4481261"/>
            <a:ext cx="2127596" cy="65126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3536597" y="2970637"/>
            <a:ext cx="2734221" cy="58147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270818" y="3228943"/>
            <a:ext cx="2120513" cy="646331"/>
          </a:xfrm>
          <a:prstGeom prst="rect">
            <a:avLst/>
          </a:prstGeom>
          <a:noFill/>
          <a:ln w="19050" cmpd="sng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Scattering related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3990822" y="3741465"/>
            <a:ext cx="2279996" cy="1007974"/>
          </a:xfrm>
          <a:prstGeom prst="straightConnector1">
            <a:avLst/>
          </a:prstGeom>
          <a:ln>
            <a:solidFill>
              <a:srgbClr val="779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2297077" y="3552109"/>
            <a:ext cx="3973741" cy="1554803"/>
          </a:xfrm>
          <a:prstGeom prst="straightConnector1">
            <a:avLst/>
          </a:prstGeom>
          <a:ln>
            <a:solidFill>
              <a:srgbClr val="779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4143222" y="3657478"/>
            <a:ext cx="2138888" cy="823783"/>
          </a:xfrm>
          <a:prstGeom prst="straightConnector1">
            <a:avLst/>
          </a:prstGeom>
          <a:ln>
            <a:solidFill>
              <a:srgbClr val="779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686124" y="3464208"/>
            <a:ext cx="3584694" cy="694013"/>
          </a:xfrm>
          <a:prstGeom prst="straightConnector1">
            <a:avLst/>
          </a:prstGeom>
          <a:ln>
            <a:solidFill>
              <a:srgbClr val="779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2930611" y="3394459"/>
            <a:ext cx="3351499" cy="481640"/>
          </a:xfrm>
          <a:prstGeom prst="straightConnector1">
            <a:avLst/>
          </a:prstGeom>
          <a:ln>
            <a:solidFill>
              <a:srgbClr val="779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3536597" y="3311289"/>
            <a:ext cx="2745513" cy="240820"/>
          </a:xfrm>
          <a:prstGeom prst="straightConnector1">
            <a:avLst/>
          </a:prstGeom>
          <a:ln>
            <a:solidFill>
              <a:srgbClr val="779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Curved Left Arrow 52"/>
          <p:cNvSpPr/>
          <p:nvPr/>
        </p:nvSpPr>
        <p:spPr>
          <a:xfrm flipV="1">
            <a:off x="8478153" y="1660254"/>
            <a:ext cx="482114" cy="2680225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Curved Left Arrow 30"/>
          <p:cNvSpPr/>
          <p:nvPr/>
        </p:nvSpPr>
        <p:spPr>
          <a:xfrm flipV="1">
            <a:off x="8478153" y="2585886"/>
            <a:ext cx="482114" cy="2680225"/>
          </a:xfrm>
          <a:prstGeom prst="curved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Curved Left Arrow 31"/>
          <p:cNvSpPr/>
          <p:nvPr/>
        </p:nvSpPr>
        <p:spPr>
          <a:xfrm flipV="1">
            <a:off x="8478153" y="2585885"/>
            <a:ext cx="482114" cy="1071592"/>
          </a:xfrm>
          <a:prstGeom prst="curvedLeftArrow">
            <a:avLst>
              <a:gd name="adj1" fmla="val 25000"/>
              <a:gd name="adj2" fmla="val 50000"/>
              <a:gd name="adj3" fmla="val 29878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Curved Left Arrow 34"/>
          <p:cNvSpPr/>
          <p:nvPr/>
        </p:nvSpPr>
        <p:spPr>
          <a:xfrm flipV="1">
            <a:off x="8478153" y="1543051"/>
            <a:ext cx="482114" cy="1071592"/>
          </a:xfrm>
          <a:prstGeom prst="curvedLeftArrow">
            <a:avLst>
              <a:gd name="adj1" fmla="val 25000"/>
              <a:gd name="adj2" fmla="val 50000"/>
              <a:gd name="adj3" fmla="val 29878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Curved Left Arrow 36"/>
          <p:cNvSpPr/>
          <p:nvPr/>
        </p:nvSpPr>
        <p:spPr>
          <a:xfrm>
            <a:off x="8478153" y="2970637"/>
            <a:ext cx="482114" cy="1923136"/>
          </a:xfrm>
          <a:prstGeom prst="curvedLeftArrow">
            <a:avLst>
              <a:gd name="adj1" fmla="val 25000"/>
              <a:gd name="adj2" fmla="val 50000"/>
              <a:gd name="adj3" fmla="val 29878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EE5B97-8F61-7F4A-9F10-6D18A8E366C7}"/>
              </a:ext>
            </a:extLst>
          </p:cNvPr>
          <p:cNvSpPr txBox="1"/>
          <p:nvPr/>
        </p:nvSpPr>
        <p:spPr>
          <a:xfrm>
            <a:off x="245039" y="5943600"/>
            <a:ext cx="86340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600" b="1" i="1" dirty="0" err="1">
                <a:solidFill>
                  <a:schemeClr val="accent2"/>
                </a:solidFill>
              </a:rPr>
              <a:t>Wouldn’t</a:t>
            </a:r>
            <a:r>
              <a:rPr lang="sv-SE" sz="2600" b="1" i="1" dirty="0">
                <a:solidFill>
                  <a:schemeClr val="accent2"/>
                </a:solidFill>
              </a:rPr>
              <a:t> it be </a:t>
            </a:r>
            <a:r>
              <a:rPr lang="sv-SE" sz="2600" b="1" i="1" dirty="0" err="1">
                <a:solidFill>
                  <a:schemeClr val="accent2"/>
                </a:solidFill>
              </a:rPr>
              <a:t>awesome</a:t>
            </a:r>
            <a:r>
              <a:rPr lang="sv-SE" sz="2600" b="1" i="1" dirty="0">
                <a:solidFill>
                  <a:schemeClr val="accent2"/>
                </a:solidFill>
              </a:rPr>
              <a:t> </a:t>
            </a:r>
            <a:r>
              <a:rPr lang="sv-SE" sz="2600" b="1" i="1" dirty="0" err="1">
                <a:solidFill>
                  <a:schemeClr val="accent2"/>
                </a:solidFill>
              </a:rPr>
              <a:t>if</a:t>
            </a:r>
            <a:r>
              <a:rPr lang="sv-SE" sz="2600" b="1" i="1" dirty="0">
                <a:solidFill>
                  <a:schemeClr val="accent2"/>
                </a:solidFill>
              </a:rPr>
              <a:t> </a:t>
            </a:r>
            <a:r>
              <a:rPr lang="sv-SE" sz="2600" b="1" i="1" dirty="0" err="1">
                <a:solidFill>
                  <a:schemeClr val="accent2"/>
                </a:solidFill>
              </a:rPr>
              <a:t>somebody</a:t>
            </a:r>
            <a:r>
              <a:rPr lang="sv-SE" sz="2600" b="1" i="1" dirty="0">
                <a:solidFill>
                  <a:schemeClr val="accent2"/>
                </a:solidFill>
              </a:rPr>
              <a:t> </a:t>
            </a:r>
            <a:r>
              <a:rPr lang="sv-SE" sz="2600" b="1" i="1" dirty="0" err="1">
                <a:solidFill>
                  <a:schemeClr val="accent2"/>
                </a:solidFill>
              </a:rPr>
              <a:t>had</a:t>
            </a:r>
            <a:r>
              <a:rPr lang="sv-SE" sz="2600" b="1" i="1" dirty="0">
                <a:solidFill>
                  <a:schemeClr val="accent2"/>
                </a:solidFill>
              </a:rPr>
              <a:t> </a:t>
            </a:r>
            <a:r>
              <a:rPr lang="sv-SE" sz="2600" b="1" i="1" dirty="0" err="1">
                <a:solidFill>
                  <a:schemeClr val="accent2"/>
                </a:solidFill>
              </a:rPr>
              <a:t>assembled</a:t>
            </a:r>
            <a:r>
              <a:rPr lang="sv-SE" sz="2600" b="1" i="1" dirty="0">
                <a:solidFill>
                  <a:schemeClr val="accent2"/>
                </a:solidFill>
              </a:rPr>
              <a:t> all </a:t>
            </a:r>
            <a:r>
              <a:rPr lang="sv-SE" sz="2600" b="1" i="1" dirty="0" err="1">
                <a:solidFill>
                  <a:schemeClr val="accent2"/>
                </a:solidFill>
              </a:rPr>
              <a:t>this</a:t>
            </a:r>
            <a:r>
              <a:rPr lang="sv-SE" sz="2600" b="1" i="1" dirty="0">
                <a:solidFill>
                  <a:schemeClr val="accent2"/>
                </a:solidFill>
              </a:rPr>
              <a:t> in a </a:t>
            </a:r>
            <a:r>
              <a:rPr lang="sv-SE" sz="2600" b="1" i="1" dirty="0" err="1">
                <a:solidFill>
                  <a:schemeClr val="accent2"/>
                </a:solidFill>
              </a:rPr>
              <a:t>homogeneously</a:t>
            </a:r>
            <a:r>
              <a:rPr lang="sv-SE" sz="2600" b="1" i="1" dirty="0">
                <a:solidFill>
                  <a:schemeClr val="accent2"/>
                </a:solidFill>
              </a:rPr>
              <a:t> </a:t>
            </a:r>
            <a:r>
              <a:rPr lang="sv-SE" sz="2600" b="1" i="1" dirty="0" err="1">
                <a:solidFill>
                  <a:schemeClr val="accent2"/>
                </a:solidFill>
              </a:rPr>
              <a:t>selected</a:t>
            </a:r>
            <a:r>
              <a:rPr lang="sv-SE" sz="2600" b="1" i="1" dirty="0">
                <a:solidFill>
                  <a:schemeClr val="accent2"/>
                </a:solidFill>
              </a:rPr>
              <a:t> </a:t>
            </a:r>
            <a:r>
              <a:rPr lang="sv-SE" sz="2600" b="1" i="1" dirty="0" err="1">
                <a:solidFill>
                  <a:schemeClr val="accent2"/>
                </a:solidFill>
              </a:rPr>
              <a:t>sample</a:t>
            </a:r>
            <a:r>
              <a:rPr lang="sv-SE" sz="2600" b="1" i="1" dirty="0">
                <a:solidFill>
                  <a:schemeClr val="accent2"/>
                </a:solidFill>
              </a:rPr>
              <a:t> </a:t>
            </a:r>
            <a:r>
              <a:rPr lang="sv-SE" sz="2600" b="1" i="1" dirty="0" err="1">
                <a:solidFill>
                  <a:schemeClr val="accent2"/>
                </a:solidFill>
              </a:rPr>
              <a:t>of</a:t>
            </a:r>
            <a:r>
              <a:rPr lang="sv-SE" sz="2600" b="1" i="1" dirty="0">
                <a:solidFill>
                  <a:schemeClr val="accent2"/>
                </a:solidFill>
              </a:rPr>
              <a:t> </a:t>
            </a:r>
            <a:r>
              <a:rPr lang="sv-SE" sz="2600" b="1" i="1" dirty="0" err="1">
                <a:solidFill>
                  <a:schemeClr val="accent2"/>
                </a:solidFill>
              </a:rPr>
              <a:t>galaxies</a:t>
            </a:r>
            <a:r>
              <a:rPr lang="sv-SE" sz="2600" b="1" i="1" dirty="0">
                <a:solidFill>
                  <a:schemeClr val="accent2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0771181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Predicting the </a:t>
            </a:r>
            <a:r>
              <a:rPr lang="en-US" dirty="0" err="1"/>
              <a:t>Lya</a:t>
            </a:r>
            <a:r>
              <a:rPr lang="en-US" dirty="0"/>
              <a:t> output of galaxies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E70EE0-0B78-D04A-B5B7-B7CFE6149C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042"/>
          <a:stretch/>
        </p:blipFill>
        <p:spPr>
          <a:xfrm>
            <a:off x="138264" y="880226"/>
            <a:ext cx="1639947" cy="12139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D88C15-41A5-EF43-A584-CFD3A53277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29"/>
          <a:stretch/>
        </p:blipFill>
        <p:spPr>
          <a:xfrm>
            <a:off x="5951667" y="3801109"/>
            <a:ext cx="1351340" cy="1315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D2E1C3-1370-2C4B-8E01-BECCACBD9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684" y="2723212"/>
            <a:ext cx="2225700" cy="16709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2AE94B-9D3C-764D-B8E8-3699361FF6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40" r="9346"/>
          <a:stretch/>
        </p:blipFill>
        <p:spPr>
          <a:xfrm>
            <a:off x="7399934" y="873569"/>
            <a:ext cx="1511649" cy="12163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847C5E-F568-3A49-A333-0727484FF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5703" y="873570"/>
            <a:ext cx="1827879" cy="12163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117110-77AE-B54E-B06E-430DF1289890}"/>
              </a:ext>
            </a:extLst>
          </p:cNvPr>
          <p:cNvSpPr txBox="1"/>
          <p:nvPr/>
        </p:nvSpPr>
        <p:spPr>
          <a:xfrm>
            <a:off x="4453192" y="849833"/>
            <a:ext cx="994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Bangla MN"/>
                <a:cs typeface="Bangla MN"/>
              </a:rPr>
              <a:t>Chandra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5B74E5-73FB-1B43-83F2-A49DAD78AFCA}"/>
              </a:ext>
            </a:extLst>
          </p:cNvPr>
          <p:cNvSpPr txBox="1"/>
          <p:nvPr/>
        </p:nvSpPr>
        <p:spPr>
          <a:xfrm>
            <a:off x="7348474" y="1789613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Bangla MN"/>
                <a:cs typeface="Bangla MN"/>
              </a:rPr>
              <a:t>GALEX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BF7573-7CFF-AD45-886A-5BA94052B2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6152" y="873570"/>
            <a:ext cx="1644937" cy="12163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34D6CC7-F59E-D34B-9147-92BD508A423D}"/>
              </a:ext>
            </a:extLst>
          </p:cNvPr>
          <p:cNvSpPr txBox="1"/>
          <p:nvPr/>
        </p:nvSpPr>
        <p:spPr>
          <a:xfrm>
            <a:off x="5506845" y="857171"/>
            <a:ext cx="1512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Bangla MN"/>
                <a:cs typeface="Bangla MN"/>
              </a:rPr>
              <a:t>XMM-Newton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D4B12A-E5B3-CB46-869A-BC5CA35211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7960"/>
          <a:stretch/>
        </p:blipFill>
        <p:spPr>
          <a:xfrm>
            <a:off x="7593815" y="2315889"/>
            <a:ext cx="1333680" cy="13021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46BB24-D155-D446-A479-F8F8AE8317A3}"/>
              </a:ext>
            </a:extLst>
          </p:cNvPr>
          <p:cNvSpPr txBox="1"/>
          <p:nvPr/>
        </p:nvSpPr>
        <p:spPr>
          <a:xfrm>
            <a:off x="7552850" y="2295917"/>
            <a:ext cx="696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Bangla MN"/>
                <a:cs typeface="Bangla MN"/>
              </a:rPr>
              <a:t>Sloan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B05B8AC-ED25-F04A-9D4B-614755FF60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858"/>
          <a:stretch/>
        </p:blipFill>
        <p:spPr>
          <a:xfrm>
            <a:off x="7399934" y="3788578"/>
            <a:ext cx="1527561" cy="13282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71829CD-8EC7-F447-98AC-ED2F3D3B6CC7}"/>
              </a:ext>
            </a:extLst>
          </p:cNvPr>
          <p:cNvSpPr txBox="1"/>
          <p:nvPr/>
        </p:nvSpPr>
        <p:spPr>
          <a:xfrm>
            <a:off x="8349270" y="4830074"/>
            <a:ext cx="642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Bangla MN"/>
                <a:cs typeface="Bangla MN"/>
              </a:rPr>
              <a:t>NOT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A3C5DBB-5478-5349-B7AE-074E4761A7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2532"/>
          <a:stretch/>
        </p:blipFill>
        <p:spPr>
          <a:xfrm>
            <a:off x="5965180" y="2315890"/>
            <a:ext cx="1520550" cy="13021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6843D0C-9FA3-6648-8501-AFF665F57164}"/>
              </a:ext>
            </a:extLst>
          </p:cNvPr>
          <p:cNvSpPr txBox="1"/>
          <p:nvPr/>
        </p:nvSpPr>
        <p:spPr>
          <a:xfrm>
            <a:off x="5896904" y="3307493"/>
            <a:ext cx="645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Bangla MN"/>
                <a:cs typeface="Bangla MN"/>
              </a:rPr>
              <a:t>GTC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680578-482F-AC41-9616-CFDE21FBC30D}"/>
              </a:ext>
            </a:extLst>
          </p:cNvPr>
          <p:cNvSpPr txBox="1"/>
          <p:nvPr/>
        </p:nvSpPr>
        <p:spPr>
          <a:xfrm>
            <a:off x="5911177" y="4832467"/>
            <a:ext cx="111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Bangla MN"/>
                <a:cs typeface="Bangla MN"/>
              </a:rPr>
              <a:t>CAHA 3.5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69F5AFB-F93E-2C41-9843-B8B0379F3FD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954" r="14304"/>
          <a:stretch/>
        </p:blipFill>
        <p:spPr>
          <a:xfrm>
            <a:off x="7491385" y="5288899"/>
            <a:ext cx="1451318" cy="134619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523C6FB-EE9E-F94D-9A9E-D4301EDF00B9}"/>
              </a:ext>
            </a:extLst>
          </p:cNvPr>
          <p:cNvSpPr txBox="1"/>
          <p:nvPr/>
        </p:nvSpPr>
        <p:spPr>
          <a:xfrm>
            <a:off x="8248857" y="5257216"/>
            <a:ext cx="739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Bangla MN"/>
                <a:cs typeface="Bangla MN"/>
              </a:rPr>
              <a:t>CFHT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87F9C-5C4C-944C-B29F-5442ABB38F6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687"/>
          <a:stretch/>
        </p:blipFill>
        <p:spPr>
          <a:xfrm>
            <a:off x="5709657" y="5288899"/>
            <a:ext cx="1629536" cy="13514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13D4B10-4098-8946-AE33-0E4460F83703}"/>
              </a:ext>
            </a:extLst>
          </p:cNvPr>
          <p:cNvSpPr txBox="1"/>
          <p:nvPr/>
        </p:nvSpPr>
        <p:spPr>
          <a:xfrm>
            <a:off x="5667492" y="6320609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Bangla MN"/>
                <a:cs typeface="Bangla MN"/>
              </a:rPr>
              <a:t>Spitzer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F0C70C5-965A-5446-AD1A-A5FA901986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16007" y="5288899"/>
            <a:ext cx="1780680" cy="134540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66C576D-2DE3-2D4D-A0F5-CD17BF67A9F6}"/>
              </a:ext>
            </a:extLst>
          </p:cNvPr>
          <p:cNvSpPr txBox="1"/>
          <p:nvPr/>
        </p:nvSpPr>
        <p:spPr>
          <a:xfrm>
            <a:off x="3761673" y="6334516"/>
            <a:ext cx="669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Bangla MN"/>
                <a:cs typeface="Bangla MN"/>
              </a:rPr>
              <a:t>WISE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3739F40-C233-5C44-96D2-F713FF7F248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0282"/>
          <a:stretch/>
        </p:blipFill>
        <p:spPr>
          <a:xfrm>
            <a:off x="2047549" y="5283602"/>
            <a:ext cx="1698536" cy="135679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FDCA8E4-6379-4849-B22E-AEDB1AF270DE}"/>
              </a:ext>
            </a:extLst>
          </p:cNvPr>
          <p:cNvSpPr txBox="1"/>
          <p:nvPr/>
        </p:nvSpPr>
        <p:spPr>
          <a:xfrm>
            <a:off x="1987886" y="6348455"/>
            <a:ext cx="1028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Bangla MN"/>
                <a:cs typeface="Bangla MN"/>
              </a:rPr>
              <a:t>Herschel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E3CD908-468E-9343-9D96-FADC7A6D668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0004" y="5283507"/>
            <a:ext cx="1808453" cy="135459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A0F40E7-121B-D544-B167-848652CBF413}"/>
              </a:ext>
            </a:extLst>
          </p:cNvPr>
          <p:cNvSpPr txBox="1"/>
          <p:nvPr/>
        </p:nvSpPr>
        <p:spPr>
          <a:xfrm>
            <a:off x="89039" y="5251227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Bangla MN"/>
                <a:cs typeface="Bangla MN"/>
              </a:rPr>
              <a:t>SOFIA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168BEF2-2C21-864F-B0EE-771B55727E1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0680" r="16652"/>
          <a:stretch/>
        </p:blipFill>
        <p:spPr>
          <a:xfrm>
            <a:off x="156554" y="3788384"/>
            <a:ext cx="1446602" cy="129847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3991158-E8EA-8E41-ABAD-E825BD9DBB0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33467" y="3788578"/>
            <a:ext cx="1739963" cy="129828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E49A701-4E2F-4D4C-89A8-BA58A1425FDC}"/>
              </a:ext>
            </a:extLst>
          </p:cNvPr>
          <p:cNvSpPr txBox="1"/>
          <p:nvPr/>
        </p:nvSpPr>
        <p:spPr>
          <a:xfrm>
            <a:off x="87079" y="3755867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Bangla MN"/>
                <a:cs typeface="Bangla MN"/>
              </a:rPr>
              <a:t>NRO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E7B771-7CEB-9A4E-91C9-43C2179F096D}"/>
              </a:ext>
            </a:extLst>
          </p:cNvPr>
          <p:cNvSpPr txBox="1"/>
          <p:nvPr/>
        </p:nvSpPr>
        <p:spPr>
          <a:xfrm>
            <a:off x="1678847" y="3762287"/>
            <a:ext cx="704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Bangla MN"/>
                <a:cs typeface="Bangla MN"/>
              </a:rPr>
              <a:t>IRAM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14BE58D-97D6-D446-911D-1B72D1E1A18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7802"/>
          <a:stretch/>
        </p:blipFill>
        <p:spPr>
          <a:xfrm>
            <a:off x="153505" y="2277300"/>
            <a:ext cx="1624706" cy="131994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5216109-6546-9847-89E0-8103A078D552}"/>
              </a:ext>
            </a:extLst>
          </p:cNvPr>
          <p:cNvSpPr txBox="1"/>
          <p:nvPr/>
        </p:nvSpPr>
        <p:spPr>
          <a:xfrm>
            <a:off x="86394" y="2253262"/>
            <a:ext cx="701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Bangla MN"/>
                <a:cs typeface="Bangla MN"/>
              </a:rPr>
              <a:t>APEX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D80163B-A4F0-1E40-9457-AF71EAC4815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64022" y="2277300"/>
            <a:ext cx="1509408" cy="131399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5A8BE52-C53B-F74C-BF2C-46BE51BA409F}"/>
              </a:ext>
            </a:extLst>
          </p:cNvPr>
          <p:cNvSpPr txBox="1"/>
          <p:nvPr/>
        </p:nvSpPr>
        <p:spPr>
          <a:xfrm>
            <a:off x="1908502" y="2253564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Bangla MN"/>
                <a:cs typeface="Bangla MN"/>
              </a:rPr>
              <a:t>GBT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13F17A-7C32-EE45-A360-1BCE0BED902B}"/>
              </a:ext>
            </a:extLst>
          </p:cNvPr>
          <p:cNvSpPr txBox="1"/>
          <p:nvPr/>
        </p:nvSpPr>
        <p:spPr>
          <a:xfrm>
            <a:off x="84281" y="1791132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Bangla MN"/>
                <a:cs typeface="Bangla MN"/>
              </a:rPr>
              <a:t>VLA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80021D2-77D5-8D4B-8F38-9D9050E867C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r="22592"/>
          <a:stretch/>
        </p:blipFill>
        <p:spPr>
          <a:xfrm>
            <a:off x="1938456" y="880226"/>
            <a:ext cx="1461327" cy="120822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B233131-7B18-FC49-A65B-F4122ED58799}"/>
              </a:ext>
            </a:extLst>
          </p:cNvPr>
          <p:cNvSpPr txBox="1"/>
          <p:nvPr/>
        </p:nvSpPr>
        <p:spPr>
          <a:xfrm>
            <a:off x="1876797" y="1784279"/>
            <a:ext cx="806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Bangla MN"/>
                <a:cs typeface="Bangla MN"/>
              </a:rPr>
              <a:t>GMRT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85C39FB-AE1C-8D44-BDC3-516DF762A262}"/>
              </a:ext>
            </a:extLst>
          </p:cNvPr>
          <p:cNvSpPr txBox="1"/>
          <p:nvPr/>
        </p:nvSpPr>
        <p:spPr>
          <a:xfrm>
            <a:off x="5308428" y="270031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Bangla MN"/>
                <a:cs typeface="Bangla MN"/>
              </a:rPr>
              <a:t>HST</a:t>
            </a:r>
          </a:p>
        </p:txBody>
      </p:sp>
      <p:pic>
        <p:nvPicPr>
          <p:cNvPr id="45" name="Picture 44" descr="larslogo.png">
            <a:extLst>
              <a:ext uri="{FF2B5EF4-FFF2-40B4-BE49-F238E27FC236}">
                <a16:creationId xmlns:a16="http://schemas.microsoft.com/office/drawing/2014/main" id="{78F3F40B-DF8E-AD47-9781-803A9BFBF14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t="1322" r="760" b="1480"/>
          <a:stretch/>
        </p:blipFill>
        <p:spPr>
          <a:xfrm>
            <a:off x="929258" y="839417"/>
            <a:ext cx="7059042" cy="40614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35F6E3-B95D-9A44-9964-080BB8D0BC12}"/>
              </a:ext>
            </a:extLst>
          </p:cNvPr>
          <p:cNvSpPr txBox="1"/>
          <p:nvPr/>
        </p:nvSpPr>
        <p:spPr>
          <a:xfrm>
            <a:off x="929258" y="5086858"/>
            <a:ext cx="7059042" cy="1015663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3000" b="1" i="1" dirty="0">
                <a:solidFill>
                  <a:schemeClr val="bg1"/>
                </a:solidFill>
              </a:rPr>
              <a:t>A team </a:t>
            </a:r>
            <a:r>
              <a:rPr lang="sv-SE" sz="3000" b="1" i="1" dirty="0" err="1">
                <a:solidFill>
                  <a:schemeClr val="bg1"/>
                </a:solidFill>
              </a:rPr>
              <a:t>of</a:t>
            </a:r>
            <a:r>
              <a:rPr lang="sv-SE" sz="3000" b="1" i="1" dirty="0">
                <a:solidFill>
                  <a:schemeClr val="bg1"/>
                </a:solidFill>
              </a:rPr>
              <a:t> ~30 expert, </a:t>
            </a:r>
            <a:r>
              <a:rPr lang="sv-SE" sz="3000" b="1" i="1" dirty="0" err="1">
                <a:solidFill>
                  <a:schemeClr val="bg1"/>
                </a:solidFill>
              </a:rPr>
              <a:t>hardworking</a:t>
            </a:r>
            <a:r>
              <a:rPr lang="sv-SE" sz="3000" b="1" i="1" dirty="0">
                <a:solidFill>
                  <a:schemeClr val="bg1"/>
                </a:solidFill>
              </a:rPr>
              <a:t> </a:t>
            </a:r>
            <a:r>
              <a:rPr lang="sv-SE" sz="3000" b="1" i="1" dirty="0" err="1">
                <a:solidFill>
                  <a:schemeClr val="bg1"/>
                </a:solidFill>
              </a:rPr>
              <a:t>observers</a:t>
            </a:r>
            <a:r>
              <a:rPr lang="sv-SE" sz="3000" b="1" i="1" dirty="0">
                <a:solidFill>
                  <a:schemeClr val="bg1"/>
                </a:solidFill>
              </a:rPr>
              <a:t> and </a:t>
            </a:r>
            <a:r>
              <a:rPr lang="sv-SE" sz="3000" b="1" i="1" dirty="0" err="1">
                <a:solidFill>
                  <a:schemeClr val="bg1"/>
                </a:solidFill>
              </a:rPr>
              <a:t>theorists</a:t>
            </a:r>
            <a:r>
              <a:rPr lang="sv-SE" sz="3000" b="1" i="1" dirty="0">
                <a:solidFill>
                  <a:schemeClr val="bg1"/>
                </a:solidFill>
              </a:rPr>
              <a:t> from 8 </a:t>
            </a:r>
            <a:r>
              <a:rPr lang="sv-SE" sz="3000" b="1" i="1" dirty="0" err="1">
                <a:solidFill>
                  <a:schemeClr val="bg1"/>
                </a:solidFill>
              </a:rPr>
              <a:t>countries</a:t>
            </a:r>
            <a:r>
              <a:rPr lang="sv-SE" sz="3000" b="1" i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878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Predicting the </a:t>
            </a:r>
            <a:r>
              <a:rPr lang="en-US" dirty="0" err="1"/>
              <a:t>Lya</a:t>
            </a:r>
            <a:r>
              <a:rPr lang="en-US" dirty="0"/>
              <a:t> output of galaxies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CF9D7-C2F6-4748-9FB6-8A7655169A1F}"/>
              </a:ext>
            </a:extLst>
          </p:cNvPr>
          <p:cNvSpPr txBox="1"/>
          <p:nvPr/>
        </p:nvSpPr>
        <p:spPr>
          <a:xfrm>
            <a:off x="6337300" y="1282680"/>
            <a:ext cx="2590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err="1">
                <a:solidFill>
                  <a:schemeClr val="accent2"/>
                </a:solidFill>
              </a:rPr>
              <a:t>Physical</a:t>
            </a:r>
            <a:r>
              <a:rPr lang="sv-SE" sz="2400" b="1" dirty="0">
                <a:solidFill>
                  <a:schemeClr val="accent2"/>
                </a:solidFill>
              </a:rPr>
              <a:t> </a:t>
            </a:r>
            <a:r>
              <a:rPr lang="sv-SE" sz="2400" b="1" dirty="0" err="1">
                <a:solidFill>
                  <a:schemeClr val="accent2"/>
                </a:solidFill>
              </a:rPr>
              <a:t>Quantities</a:t>
            </a:r>
            <a:endParaRPr lang="sv-SE" sz="2400" b="1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accent2"/>
                </a:solidFill>
              </a:rPr>
              <a:t>SFR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 err="1">
                <a:solidFill>
                  <a:schemeClr val="accent2"/>
                </a:solidFill>
              </a:rPr>
              <a:t>V</a:t>
            </a:r>
            <a:r>
              <a:rPr lang="sv-SE" sz="2400" baseline="-25000" dirty="0" err="1">
                <a:solidFill>
                  <a:schemeClr val="accent2"/>
                </a:solidFill>
              </a:rPr>
              <a:t>max</a:t>
            </a:r>
            <a:endParaRPr lang="sv-SE" sz="2400" baseline="-25000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>
                <a:solidFill>
                  <a:schemeClr val="accent2"/>
                </a:solidFill>
              </a:rPr>
              <a:t>N</a:t>
            </a:r>
            <a:r>
              <a:rPr lang="sv-SE" sz="2400" baseline="-25000" dirty="0">
                <a:solidFill>
                  <a:schemeClr val="accent2"/>
                </a:solidFill>
              </a:rPr>
              <a:t>HI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>
                <a:solidFill>
                  <a:schemeClr val="accent2"/>
                </a:solidFill>
              </a:rPr>
              <a:t>Q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 err="1">
                <a:solidFill>
                  <a:schemeClr val="accent2"/>
                </a:solidFill>
              </a:rPr>
              <a:t>M</a:t>
            </a:r>
            <a:r>
              <a:rPr lang="sv-SE" sz="2400" baseline="-25000" dirty="0" err="1">
                <a:solidFill>
                  <a:schemeClr val="accent2"/>
                </a:solidFill>
              </a:rPr>
              <a:t>stell</a:t>
            </a:r>
            <a:endParaRPr lang="sv-SE" sz="2400" baseline="-25000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>
                <a:solidFill>
                  <a:schemeClr val="accent2"/>
                </a:solidFill>
              </a:rPr>
              <a:t>E(B-V)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accent2"/>
                </a:solidFill>
              </a:rPr>
              <a:t>O/H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 err="1">
                <a:solidFill>
                  <a:schemeClr val="accent2"/>
                </a:solidFill>
              </a:rPr>
              <a:t>r</a:t>
            </a:r>
            <a:r>
              <a:rPr lang="sv-SE" sz="2400" baseline="-25000" dirty="0" err="1">
                <a:solidFill>
                  <a:schemeClr val="accent2"/>
                </a:solidFill>
              </a:rPr>
              <a:t>UV</a:t>
            </a:r>
            <a:endParaRPr lang="sv-SE" sz="2400" baseline="-25000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>
                <a:solidFill>
                  <a:schemeClr val="accent2"/>
                </a:solidFill>
              </a:rPr>
              <a:t>M</a:t>
            </a:r>
            <a:r>
              <a:rPr lang="sv-SE" sz="2400" baseline="-25000" dirty="0">
                <a:solidFill>
                  <a:schemeClr val="accent2"/>
                </a:solidFill>
              </a:rPr>
              <a:t>HI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A3F060-2313-5D40-A89E-612724E75401}"/>
              </a:ext>
            </a:extLst>
          </p:cNvPr>
          <p:cNvSpPr txBox="1"/>
          <p:nvPr/>
        </p:nvSpPr>
        <p:spPr>
          <a:xfrm>
            <a:off x="2311400" y="6845280"/>
            <a:ext cx="31115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err="1"/>
              <a:t>Observable</a:t>
            </a:r>
            <a:r>
              <a:rPr lang="sv-SE" sz="2400" b="1" dirty="0"/>
              <a:t> </a:t>
            </a:r>
            <a:r>
              <a:rPr lang="sv-SE" sz="2400" b="1" dirty="0" err="1"/>
              <a:t>Quantities</a:t>
            </a:r>
            <a:endParaRPr lang="sv-SE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UV </a:t>
            </a:r>
            <a:r>
              <a:rPr lang="sv-SE" sz="2400" dirty="0" err="1"/>
              <a:t>continuum</a:t>
            </a: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Ha</a:t>
            </a:r>
            <a:endParaRPr lang="sv-SE" sz="2400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Hb</a:t>
            </a:r>
            <a:endParaRPr lang="sv-SE" sz="2400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OIII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OII</a:t>
            </a:r>
            <a:endParaRPr lang="sv-SE" sz="2400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Rest 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Rest 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Rest 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/>
              <a:t>S</a:t>
            </a:r>
            <a:r>
              <a:rPr lang="sv-SE" sz="2400" baseline="-25000" dirty="0"/>
              <a:t>21cm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AFCFBD-4B20-604D-A2B5-760AECC6C9B6}"/>
              </a:ext>
            </a:extLst>
          </p:cNvPr>
          <p:cNvSpPr txBox="1"/>
          <p:nvPr/>
        </p:nvSpPr>
        <p:spPr>
          <a:xfrm>
            <a:off x="190500" y="1054080"/>
            <a:ext cx="60071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200" dirty="0" err="1"/>
              <a:t>Assembled</a:t>
            </a:r>
            <a:r>
              <a:rPr lang="sv-SE" sz="2200" dirty="0"/>
              <a:t> the full LARS hypertable </a:t>
            </a:r>
            <a:r>
              <a:rPr lang="sv-SE" sz="2200" dirty="0" err="1"/>
              <a:t>of</a:t>
            </a:r>
            <a:r>
              <a:rPr lang="sv-SE" sz="2200" dirty="0"/>
              <a:t> </a:t>
            </a:r>
            <a:r>
              <a:rPr lang="sv-SE" sz="2200" dirty="0" err="1"/>
              <a:t>quantities</a:t>
            </a:r>
            <a:r>
              <a:rPr lang="sv-SE" sz="2200" dirty="0"/>
              <a:t> (</a:t>
            </a:r>
            <a:r>
              <a:rPr lang="sv-SE" sz="2200" dirty="0" err="1"/>
              <a:t>measured</a:t>
            </a:r>
            <a:r>
              <a:rPr lang="sv-SE" sz="2200" dirty="0"/>
              <a:t> by </a:t>
            </a:r>
            <a:r>
              <a:rPr lang="sv-SE" sz="2200" dirty="0" err="1"/>
              <a:t>Runnholm</a:t>
            </a:r>
            <a:r>
              <a:rPr lang="sv-SE" sz="2200" dirty="0"/>
              <a:t>, Melinder, Rivera-Thorsen, </a:t>
            </a:r>
            <a:r>
              <a:rPr lang="sv-SE" sz="2200" dirty="0" err="1"/>
              <a:t>Herenz</a:t>
            </a:r>
            <a:r>
              <a:rPr lang="sv-SE" sz="2200" dirty="0"/>
              <a:t>, Bridge, MH)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200" dirty="0" err="1"/>
              <a:t>Explored</a:t>
            </a:r>
            <a:r>
              <a:rPr lang="sv-SE" sz="2200" dirty="0"/>
              <a:t> PCA, LDA, PCT, CCR, ETC...  </a:t>
            </a:r>
            <a:br>
              <a:rPr lang="sv-SE" sz="2200" dirty="0"/>
            </a:br>
            <a:r>
              <a:rPr lang="sv-SE" sz="2200" dirty="0"/>
              <a:t>Went to </a:t>
            </a:r>
            <a:r>
              <a:rPr lang="sv-SE" sz="2200" dirty="0" err="1"/>
              <a:t>statistical</a:t>
            </a:r>
            <a:r>
              <a:rPr lang="sv-SE" sz="2200" dirty="0"/>
              <a:t> </a:t>
            </a:r>
            <a:r>
              <a:rPr lang="sv-SE" sz="2200" dirty="0" err="1"/>
              <a:t>consultants</a:t>
            </a:r>
            <a:r>
              <a:rPr lang="sv-SE" sz="2200" dirty="0"/>
              <a:t> in the </a:t>
            </a:r>
            <a:r>
              <a:rPr lang="sv-SE" sz="2200" dirty="0" err="1"/>
              <a:t>math</a:t>
            </a:r>
            <a:r>
              <a:rPr lang="sv-SE" sz="2200" dirty="0"/>
              <a:t> </a:t>
            </a:r>
            <a:r>
              <a:rPr lang="sv-SE" sz="2200" dirty="0" err="1"/>
              <a:t>dept</a:t>
            </a:r>
            <a:r>
              <a:rPr lang="sv-SE" sz="2200" dirty="0"/>
              <a:t>: ”</a:t>
            </a:r>
            <a:r>
              <a:rPr lang="sv-SE" sz="2200" dirty="0" err="1"/>
              <a:t>Why</a:t>
            </a:r>
            <a:r>
              <a:rPr lang="sv-SE" sz="2200" dirty="0"/>
              <a:t> </a:t>
            </a:r>
            <a:r>
              <a:rPr lang="sv-SE" sz="2200" dirty="0" err="1"/>
              <a:t>don’t</a:t>
            </a:r>
            <a:r>
              <a:rPr lang="sv-SE" sz="2200" dirty="0"/>
              <a:t> </a:t>
            </a:r>
            <a:r>
              <a:rPr lang="sv-SE" sz="2200" dirty="0" err="1"/>
              <a:t>you</a:t>
            </a:r>
            <a:r>
              <a:rPr lang="sv-SE" sz="2200" dirty="0"/>
              <a:t> try </a:t>
            </a:r>
            <a:r>
              <a:rPr lang="sv-SE" sz="2200" dirty="0" err="1"/>
              <a:t>performed</a:t>
            </a:r>
            <a:r>
              <a:rPr lang="sv-SE" sz="2200" dirty="0"/>
              <a:t> </a:t>
            </a:r>
            <a:r>
              <a:rPr lang="sv-SE" sz="2200" dirty="0" err="1"/>
              <a:t>multivariate</a:t>
            </a:r>
            <a:r>
              <a:rPr lang="sv-SE" sz="2200" dirty="0"/>
              <a:t> </a:t>
            </a:r>
            <a:r>
              <a:rPr lang="sv-SE" sz="2200" dirty="0" err="1"/>
              <a:t>linear</a:t>
            </a:r>
            <a:r>
              <a:rPr lang="sv-SE" sz="2200" dirty="0"/>
              <a:t> regression </a:t>
            </a:r>
            <a:r>
              <a:rPr lang="sv-SE" sz="2200" dirty="0" err="1"/>
              <a:t>backwards</a:t>
            </a:r>
            <a:r>
              <a:rPr lang="sv-SE" sz="2200" dirty="0"/>
              <a:t> </a:t>
            </a:r>
            <a:r>
              <a:rPr lang="sv-SE" sz="2200" dirty="0" err="1"/>
              <a:t>selection</a:t>
            </a:r>
            <a:r>
              <a:rPr lang="sv-SE" sz="2200" dirty="0"/>
              <a:t>?”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200" dirty="0" err="1"/>
              <a:t>Homogenized</a:t>
            </a:r>
            <a:r>
              <a:rPr lang="sv-SE" sz="2200" dirty="0"/>
              <a:t>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200" dirty="0" err="1"/>
              <a:t>Performed</a:t>
            </a:r>
            <a:r>
              <a:rPr lang="sv-SE" sz="2200" dirty="0"/>
              <a:t> </a:t>
            </a:r>
            <a:r>
              <a:rPr lang="sv-SE" sz="2200" dirty="0" err="1"/>
              <a:t>multivariate</a:t>
            </a:r>
            <a:r>
              <a:rPr lang="sv-SE" sz="2200" dirty="0"/>
              <a:t> </a:t>
            </a:r>
            <a:r>
              <a:rPr lang="sv-SE" sz="2200" dirty="0" err="1"/>
              <a:t>linear</a:t>
            </a:r>
            <a:r>
              <a:rPr lang="sv-SE" sz="2200" dirty="0"/>
              <a:t> regression </a:t>
            </a:r>
            <a:r>
              <a:rPr lang="sv-SE" sz="2200" dirty="0" err="1"/>
              <a:t>of</a:t>
            </a:r>
            <a:r>
              <a:rPr lang="sv-SE" sz="2200" dirty="0"/>
              <a:t> </a:t>
            </a:r>
            <a:r>
              <a:rPr lang="sv-SE" sz="2200" dirty="0" err="1"/>
              <a:t>L</a:t>
            </a:r>
            <a:r>
              <a:rPr lang="sv-SE" sz="2200" baseline="-25000" dirty="0" err="1"/>
              <a:t>Lya</a:t>
            </a:r>
            <a:r>
              <a:rPr lang="sv-SE" sz="2200" dirty="0"/>
              <a:t> vs {ALL}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200" dirty="0" err="1"/>
              <a:t>Compute</a:t>
            </a:r>
            <a:r>
              <a:rPr lang="sv-SE" sz="2200" dirty="0"/>
              <a:t> </a:t>
            </a:r>
            <a:r>
              <a:rPr lang="sv-SE" sz="2200" i="1" dirty="0"/>
              <a:t>R</a:t>
            </a:r>
            <a:r>
              <a:rPr lang="sv-SE" sz="2200" i="1" baseline="30000" dirty="0"/>
              <a:t>2</a:t>
            </a:r>
            <a:r>
              <a:rPr lang="sv-SE" sz="2200" i="1" dirty="0"/>
              <a:t> </a:t>
            </a:r>
            <a:r>
              <a:rPr lang="sv-SE" sz="2200" dirty="0"/>
              <a:t>for all </a:t>
            </a:r>
            <a:r>
              <a:rPr lang="sv-SE" sz="2200" dirty="0" err="1"/>
              <a:t>quantities</a:t>
            </a:r>
            <a:r>
              <a:rPr lang="sv-SE" sz="2200" dirty="0"/>
              <a:t>, and </a:t>
            </a:r>
            <a:r>
              <a:rPr lang="sv-SE" sz="2200" dirty="0" err="1"/>
              <a:t>execut</a:t>
            </a:r>
            <a:r>
              <a:rPr lang="sv-SE" sz="2200" dirty="0"/>
              <a:t> </a:t>
            </a:r>
            <a:r>
              <a:rPr lang="sv-SE" sz="2200" dirty="0" err="1"/>
              <a:t>backwards</a:t>
            </a:r>
            <a:r>
              <a:rPr lang="sv-SE" sz="2200" dirty="0"/>
              <a:t> </a:t>
            </a:r>
            <a:r>
              <a:rPr lang="sv-SE" sz="2200" dirty="0" err="1"/>
              <a:t>selection</a:t>
            </a:r>
            <a:r>
              <a:rPr lang="sv-SE" sz="22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177358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Predicting the </a:t>
            </a:r>
            <a:r>
              <a:rPr lang="en-US" dirty="0" err="1"/>
              <a:t>Lya</a:t>
            </a:r>
            <a:r>
              <a:rPr lang="en-US" dirty="0"/>
              <a:t> output of galaxies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9D4C1A-A0B2-7D4B-B84A-193D6C0CE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143000"/>
            <a:ext cx="5842000" cy="43815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5CF9D7-C2F6-4748-9FB6-8A7655169A1F}"/>
              </a:ext>
            </a:extLst>
          </p:cNvPr>
          <p:cNvSpPr txBox="1"/>
          <p:nvPr/>
        </p:nvSpPr>
        <p:spPr>
          <a:xfrm>
            <a:off x="6337300" y="1282680"/>
            <a:ext cx="2590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err="1">
                <a:solidFill>
                  <a:schemeClr val="accent2"/>
                </a:solidFill>
              </a:rPr>
              <a:t>Physical</a:t>
            </a:r>
            <a:r>
              <a:rPr lang="sv-SE" sz="2400" b="1" dirty="0">
                <a:solidFill>
                  <a:schemeClr val="accent2"/>
                </a:solidFill>
              </a:rPr>
              <a:t> </a:t>
            </a:r>
            <a:r>
              <a:rPr lang="sv-SE" sz="2400" b="1" dirty="0" err="1">
                <a:solidFill>
                  <a:schemeClr val="accent2"/>
                </a:solidFill>
              </a:rPr>
              <a:t>Quantities</a:t>
            </a:r>
            <a:endParaRPr lang="sv-SE" sz="2400" b="1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accent2"/>
                </a:solidFill>
              </a:rPr>
              <a:t>SFR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 err="1">
                <a:solidFill>
                  <a:schemeClr val="accent2"/>
                </a:solidFill>
              </a:rPr>
              <a:t>V</a:t>
            </a:r>
            <a:r>
              <a:rPr lang="sv-SE" sz="2400" baseline="-25000" dirty="0" err="1">
                <a:solidFill>
                  <a:schemeClr val="accent2"/>
                </a:solidFill>
              </a:rPr>
              <a:t>max</a:t>
            </a:r>
            <a:endParaRPr lang="sv-SE" sz="2400" baseline="-25000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>
                <a:solidFill>
                  <a:schemeClr val="accent2"/>
                </a:solidFill>
              </a:rPr>
              <a:t>N</a:t>
            </a:r>
            <a:r>
              <a:rPr lang="sv-SE" sz="2400" baseline="-25000" dirty="0">
                <a:solidFill>
                  <a:schemeClr val="accent2"/>
                </a:solidFill>
              </a:rPr>
              <a:t>HI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>
                <a:solidFill>
                  <a:schemeClr val="accent2"/>
                </a:solidFill>
              </a:rPr>
              <a:t>Q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 err="1">
                <a:solidFill>
                  <a:schemeClr val="accent2"/>
                </a:solidFill>
              </a:rPr>
              <a:t>M</a:t>
            </a:r>
            <a:r>
              <a:rPr lang="sv-SE" sz="2400" baseline="-25000" dirty="0" err="1">
                <a:solidFill>
                  <a:schemeClr val="accent2"/>
                </a:solidFill>
              </a:rPr>
              <a:t>stell</a:t>
            </a:r>
            <a:endParaRPr lang="sv-SE" sz="2400" baseline="-25000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>
                <a:solidFill>
                  <a:schemeClr val="accent2"/>
                </a:solidFill>
              </a:rPr>
              <a:t>E(B-V)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accent2"/>
                </a:solidFill>
              </a:rPr>
              <a:t>O/H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 err="1">
                <a:solidFill>
                  <a:schemeClr val="accent2"/>
                </a:solidFill>
              </a:rPr>
              <a:t>r</a:t>
            </a:r>
            <a:r>
              <a:rPr lang="sv-SE" sz="2400" baseline="-25000" dirty="0" err="1">
                <a:solidFill>
                  <a:schemeClr val="accent2"/>
                </a:solidFill>
              </a:rPr>
              <a:t>UV</a:t>
            </a:r>
            <a:endParaRPr lang="sv-SE" sz="2400" baseline="-25000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>
                <a:solidFill>
                  <a:schemeClr val="accent2"/>
                </a:solidFill>
              </a:rPr>
              <a:t>M</a:t>
            </a:r>
            <a:r>
              <a:rPr lang="sv-SE" sz="2400" baseline="-25000" dirty="0">
                <a:solidFill>
                  <a:schemeClr val="accent2"/>
                </a:solidFill>
              </a:rPr>
              <a:t>HI</a:t>
            </a:r>
          </a:p>
        </p:txBody>
      </p:sp>
    </p:spTree>
    <p:extLst>
      <p:ext uri="{BB962C8B-B14F-4D97-AF65-F5344CB8AC3E}">
        <p14:creationId xmlns:p14="http://schemas.microsoft.com/office/powerpoint/2010/main" val="2906883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Predicting the </a:t>
            </a:r>
            <a:r>
              <a:rPr lang="en-US" dirty="0" err="1"/>
              <a:t>Lya</a:t>
            </a:r>
            <a:r>
              <a:rPr lang="en-US" dirty="0"/>
              <a:t> output of galaxies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8698C8-C5B3-5045-B10C-B23B3A61E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143000"/>
            <a:ext cx="5842000" cy="43815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3D88ED-7BEF-3742-B618-F6D922EB7C2F}"/>
              </a:ext>
            </a:extLst>
          </p:cNvPr>
          <p:cNvSpPr txBox="1"/>
          <p:nvPr/>
        </p:nvSpPr>
        <p:spPr>
          <a:xfrm>
            <a:off x="6337300" y="1282680"/>
            <a:ext cx="2590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err="1">
                <a:solidFill>
                  <a:schemeClr val="accent2"/>
                </a:solidFill>
              </a:rPr>
              <a:t>Physical</a:t>
            </a:r>
            <a:r>
              <a:rPr lang="sv-SE" sz="2400" b="1" dirty="0">
                <a:solidFill>
                  <a:schemeClr val="accent2"/>
                </a:solidFill>
              </a:rPr>
              <a:t> </a:t>
            </a:r>
            <a:r>
              <a:rPr lang="sv-SE" sz="2400" b="1" dirty="0" err="1">
                <a:solidFill>
                  <a:schemeClr val="accent2"/>
                </a:solidFill>
              </a:rPr>
              <a:t>Quantities</a:t>
            </a:r>
            <a:endParaRPr lang="sv-SE" sz="2400" b="1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accent2"/>
                </a:solidFill>
              </a:rPr>
              <a:t>SFR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 err="1">
                <a:solidFill>
                  <a:schemeClr val="accent2"/>
                </a:solidFill>
              </a:rPr>
              <a:t>V</a:t>
            </a:r>
            <a:r>
              <a:rPr lang="sv-SE" sz="2400" baseline="-25000" dirty="0" err="1">
                <a:solidFill>
                  <a:schemeClr val="accent2"/>
                </a:solidFill>
              </a:rPr>
              <a:t>max</a:t>
            </a:r>
            <a:endParaRPr lang="sv-SE" sz="2400" baseline="-25000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>
                <a:solidFill>
                  <a:schemeClr val="accent2"/>
                </a:solidFill>
              </a:rPr>
              <a:t>N</a:t>
            </a:r>
            <a:r>
              <a:rPr lang="sv-SE" sz="2400" baseline="-25000" dirty="0">
                <a:solidFill>
                  <a:schemeClr val="accent2"/>
                </a:solidFill>
              </a:rPr>
              <a:t>HI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>
                <a:solidFill>
                  <a:schemeClr val="accent2"/>
                </a:solidFill>
              </a:rPr>
              <a:t>Q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 err="1">
                <a:solidFill>
                  <a:schemeClr val="accent2"/>
                </a:solidFill>
              </a:rPr>
              <a:t>M</a:t>
            </a:r>
            <a:r>
              <a:rPr lang="sv-SE" sz="2400" baseline="-25000" dirty="0" err="1">
                <a:solidFill>
                  <a:schemeClr val="accent2"/>
                </a:solidFill>
              </a:rPr>
              <a:t>stell</a:t>
            </a:r>
            <a:endParaRPr lang="sv-SE" sz="2400" baseline="-25000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>
                <a:solidFill>
                  <a:schemeClr val="accent2"/>
                </a:solidFill>
              </a:rPr>
              <a:t>E(B-V)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accent2"/>
                </a:solidFill>
              </a:rPr>
              <a:t>O/H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 err="1">
                <a:solidFill>
                  <a:schemeClr val="accent2"/>
                </a:solidFill>
              </a:rPr>
              <a:t>r</a:t>
            </a:r>
            <a:r>
              <a:rPr lang="sv-SE" sz="2400" baseline="-25000" dirty="0" err="1">
                <a:solidFill>
                  <a:schemeClr val="accent2"/>
                </a:solidFill>
              </a:rPr>
              <a:t>UV</a:t>
            </a:r>
            <a:endParaRPr lang="sv-SE" sz="2400" baseline="-25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3763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Predicting the </a:t>
            </a:r>
            <a:r>
              <a:rPr lang="en-US" dirty="0" err="1"/>
              <a:t>Lya</a:t>
            </a:r>
            <a:r>
              <a:rPr lang="en-US" dirty="0"/>
              <a:t> output of galaxies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32716F-12E7-374F-B981-C85FCDEDA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143000"/>
            <a:ext cx="5842000" cy="43815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16F2C2-9145-F04D-BCE3-F0DF94C59FA4}"/>
              </a:ext>
            </a:extLst>
          </p:cNvPr>
          <p:cNvSpPr txBox="1"/>
          <p:nvPr/>
        </p:nvSpPr>
        <p:spPr>
          <a:xfrm>
            <a:off x="6337300" y="1282680"/>
            <a:ext cx="2590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err="1">
                <a:solidFill>
                  <a:schemeClr val="accent2"/>
                </a:solidFill>
              </a:rPr>
              <a:t>Physical</a:t>
            </a:r>
            <a:r>
              <a:rPr lang="sv-SE" sz="2400" b="1" dirty="0">
                <a:solidFill>
                  <a:schemeClr val="accent2"/>
                </a:solidFill>
              </a:rPr>
              <a:t> </a:t>
            </a:r>
            <a:r>
              <a:rPr lang="sv-SE" sz="2400" b="1" dirty="0" err="1">
                <a:solidFill>
                  <a:schemeClr val="accent2"/>
                </a:solidFill>
              </a:rPr>
              <a:t>Quantities</a:t>
            </a:r>
            <a:endParaRPr lang="sv-SE" sz="2400" b="1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accent2"/>
                </a:solidFill>
              </a:rPr>
              <a:t>SFR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 err="1">
                <a:solidFill>
                  <a:schemeClr val="accent2"/>
                </a:solidFill>
              </a:rPr>
              <a:t>V</a:t>
            </a:r>
            <a:r>
              <a:rPr lang="sv-SE" sz="2400" baseline="-25000" dirty="0" err="1">
                <a:solidFill>
                  <a:schemeClr val="accent2"/>
                </a:solidFill>
              </a:rPr>
              <a:t>max</a:t>
            </a:r>
            <a:endParaRPr lang="sv-SE" sz="2400" baseline="-25000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>
                <a:solidFill>
                  <a:schemeClr val="accent2"/>
                </a:solidFill>
              </a:rPr>
              <a:t>N</a:t>
            </a:r>
            <a:r>
              <a:rPr lang="sv-SE" sz="2400" baseline="-25000" dirty="0">
                <a:solidFill>
                  <a:schemeClr val="accent2"/>
                </a:solidFill>
              </a:rPr>
              <a:t>HI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>
                <a:solidFill>
                  <a:schemeClr val="accent2"/>
                </a:solidFill>
              </a:rPr>
              <a:t>Q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 err="1">
                <a:solidFill>
                  <a:schemeClr val="accent2"/>
                </a:solidFill>
              </a:rPr>
              <a:t>M</a:t>
            </a:r>
            <a:r>
              <a:rPr lang="sv-SE" sz="2400" baseline="-25000" dirty="0" err="1">
                <a:solidFill>
                  <a:schemeClr val="accent2"/>
                </a:solidFill>
              </a:rPr>
              <a:t>stell</a:t>
            </a:r>
            <a:endParaRPr lang="sv-SE" sz="2400" baseline="-25000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>
                <a:solidFill>
                  <a:schemeClr val="accent2"/>
                </a:solidFill>
              </a:rPr>
              <a:t>E(B-V)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accent2"/>
                </a:solidFill>
              </a:rPr>
              <a:t>O/H</a:t>
            </a:r>
          </a:p>
        </p:txBody>
      </p:sp>
    </p:spTree>
    <p:extLst>
      <p:ext uri="{BB962C8B-B14F-4D97-AF65-F5344CB8AC3E}">
        <p14:creationId xmlns:p14="http://schemas.microsoft.com/office/powerpoint/2010/main" val="3365152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Part I – Green Peas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3436FA-7DAA-2944-A71D-923FCE3FE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666" y="1143000"/>
            <a:ext cx="5414433" cy="406082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A6ADD77-3A4C-3E42-85E5-9693EE5147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11" t="55981" r="61298" b="25232"/>
          <a:stretch/>
        </p:blipFill>
        <p:spPr>
          <a:xfrm>
            <a:off x="292100" y="2991289"/>
            <a:ext cx="3073400" cy="3333311"/>
          </a:xfrm>
          <a:prstGeom prst="rect">
            <a:avLst/>
          </a:prstGeom>
          <a:ln w="50800">
            <a:solidFill>
              <a:schemeClr val="accent2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E386E2-EA2C-3B4F-AA3E-CE958FBA0F70}"/>
              </a:ext>
            </a:extLst>
          </p:cNvPr>
          <p:cNvSpPr/>
          <p:nvPr/>
        </p:nvSpPr>
        <p:spPr>
          <a:xfrm>
            <a:off x="4724400" y="3314700"/>
            <a:ext cx="990600" cy="1054100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031232C-504C-A548-8B2B-70DE3FBE3720}"/>
              </a:ext>
            </a:extLst>
          </p:cNvPr>
          <p:cNvCxnSpPr>
            <a:cxnSpLocks/>
          </p:cNvCxnSpPr>
          <p:nvPr/>
        </p:nvCxnSpPr>
        <p:spPr>
          <a:xfrm>
            <a:off x="3365500" y="2963862"/>
            <a:ext cx="1358900" cy="350838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9655EA9-538E-B940-B352-4FDF6C47E45E}"/>
              </a:ext>
            </a:extLst>
          </p:cNvPr>
          <p:cNvCxnSpPr>
            <a:cxnSpLocks/>
          </p:cNvCxnSpPr>
          <p:nvPr/>
        </p:nvCxnSpPr>
        <p:spPr>
          <a:xfrm flipV="1">
            <a:off x="3365500" y="4368800"/>
            <a:ext cx="2349500" cy="1978026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7C1E68C-F678-3F47-A638-5016DAE5E13F}"/>
              </a:ext>
            </a:extLst>
          </p:cNvPr>
          <p:cNvSpPr txBox="1"/>
          <p:nvPr/>
        </p:nvSpPr>
        <p:spPr>
          <a:xfrm>
            <a:off x="4622800" y="5203825"/>
            <a:ext cx="485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/>
              <a:t>Observed</a:t>
            </a:r>
            <a:r>
              <a:rPr lang="sv-SE" b="1" dirty="0"/>
              <a:t> </a:t>
            </a:r>
            <a:r>
              <a:rPr lang="sv-SE" b="1" dirty="0" err="1"/>
              <a:t>growing</a:t>
            </a:r>
            <a:r>
              <a:rPr lang="sv-SE" b="1" dirty="0"/>
              <a:t> </a:t>
            </a:r>
            <a:r>
              <a:rPr lang="sv-SE" b="1" dirty="0" err="1"/>
              <a:t>wild</a:t>
            </a:r>
            <a:r>
              <a:rPr lang="sv-SE" b="1" dirty="0"/>
              <a:t> </a:t>
            </a:r>
            <a:r>
              <a:rPr lang="sv-SE" b="1" dirty="0" err="1"/>
              <a:t>near</a:t>
            </a:r>
            <a:r>
              <a:rPr lang="sv-SE" b="1" dirty="0"/>
              <a:t> Shinjuku Station</a:t>
            </a:r>
          </a:p>
        </p:txBody>
      </p:sp>
    </p:spTree>
    <p:extLst>
      <p:ext uri="{BB962C8B-B14F-4D97-AF65-F5344CB8AC3E}">
        <p14:creationId xmlns:p14="http://schemas.microsoft.com/office/powerpoint/2010/main" val="42387596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Predicting the </a:t>
            </a:r>
            <a:r>
              <a:rPr lang="en-US" dirty="0" err="1"/>
              <a:t>Lya</a:t>
            </a:r>
            <a:r>
              <a:rPr lang="en-US" dirty="0"/>
              <a:t> output of galaxies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F13B37-1913-F742-B260-23D0BE07E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143000"/>
            <a:ext cx="5842000" cy="43815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FA41F3-B592-2040-8C77-15CB6918140C}"/>
              </a:ext>
            </a:extLst>
          </p:cNvPr>
          <p:cNvSpPr txBox="1"/>
          <p:nvPr/>
        </p:nvSpPr>
        <p:spPr>
          <a:xfrm>
            <a:off x="6337300" y="1282680"/>
            <a:ext cx="259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err="1">
                <a:solidFill>
                  <a:schemeClr val="accent2"/>
                </a:solidFill>
              </a:rPr>
              <a:t>Physical</a:t>
            </a:r>
            <a:r>
              <a:rPr lang="sv-SE" sz="2400" b="1" dirty="0">
                <a:solidFill>
                  <a:schemeClr val="accent2"/>
                </a:solidFill>
              </a:rPr>
              <a:t> </a:t>
            </a:r>
            <a:r>
              <a:rPr lang="sv-SE" sz="2400" b="1" dirty="0" err="1">
                <a:solidFill>
                  <a:schemeClr val="accent2"/>
                </a:solidFill>
              </a:rPr>
              <a:t>Quantities</a:t>
            </a:r>
            <a:endParaRPr lang="sv-SE" sz="2400" b="1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accent2"/>
                </a:solidFill>
              </a:rPr>
              <a:t>SFR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 err="1">
                <a:solidFill>
                  <a:schemeClr val="accent2"/>
                </a:solidFill>
              </a:rPr>
              <a:t>V</a:t>
            </a:r>
            <a:r>
              <a:rPr lang="sv-SE" sz="2400" baseline="-25000" dirty="0" err="1">
                <a:solidFill>
                  <a:schemeClr val="accent2"/>
                </a:solidFill>
              </a:rPr>
              <a:t>max</a:t>
            </a:r>
            <a:endParaRPr lang="sv-SE" sz="2400" baseline="-25000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>
                <a:solidFill>
                  <a:schemeClr val="accent2"/>
                </a:solidFill>
              </a:rPr>
              <a:t>N</a:t>
            </a:r>
            <a:r>
              <a:rPr lang="sv-SE" sz="2400" baseline="-25000" dirty="0">
                <a:solidFill>
                  <a:schemeClr val="accent2"/>
                </a:solidFill>
              </a:rPr>
              <a:t>HI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>
                <a:solidFill>
                  <a:schemeClr val="accent2"/>
                </a:solidFill>
              </a:rPr>
              <a:t>Q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 err="1">
                <a:solidFill>
                  <a:schemeClr val="accent2"/>
                </a:solidFill>
              </a:rPr>
              <a:t>M</a:t>
            </a:r>
            <a:r>
              <a:rPr lang="sv-SE" sz="2400" baseline="-25000" dirty="0" err="1">
                <a:solidFill>
                  <a:schemeClr val="accent2"/>
                </a:solidFill>
              </a:rPr>
              <a:t>stell</a:t>
            </a:r>
            <a:endParaRPr lang="sv-SE" sz="2400" baseline="-25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7900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Predicting the </a:t>
            </a:r>
            <a:r>
              <a:rPr lang="en-US" dirty="0" err="1"/>
              <a:t>Lya</a:t>
            </a:r>
            <a:r>
              <a:rPr lang="en-US" dirty="0"/>
              <a:t> output of galaxies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0BC58D-D644-5A40-B42C-252E97EAD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143000"/>
            <a:ext cx="5842000" cy="43815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E43A29-9972-8E40-891A-031AEF6DFA22}"/>
              </a:ext>
            </a:extLst>
          </p:cNvPr>
          <p:cNvSpPr txBox="1"/>
          <p:nvPr/>
        </p:nvSpPr>
        <p:spPr>
          <a:xfrm>
            <a:off x="6337300" y="1282680"/>
            <a:ext cx="259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err="1">
                <a:solidFill>
                  <a:schemeClr val="accent2"/>
                </a:solidFill>
              </a:rPr>
              <a:t>Physical</a:t>
            </a:r>
            <a:r>
              <a:rPr lang="sv-SE" sz="2400" b="1" dirty="0">
                <a:solidFill>
                  <a:schemeClr val="accent2"/>
                </a:solidFill>
              </a:rPr>
              <a:t> </a:t>
            </a:r>
            <a:r>
              <a:rPr lang="sv-SE" sz="2400" b="1" dirty="0" err="1">
                <a:solidFill>
                  <a:schemeClr val="accent2"/>
                </a:solidFill>
              </a:rPr>
              <a:t>Quantities</a:t>
            </a:r>
            <a:endParaRPr lang="sv-SE" sz="2400" b="1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accent2"/>
                </a:solidFill>
              </a:rPr>
              <a:t>SFR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 err="1">
                <a:solidFill>
                  <a:schemeClr val="accent2"/>
                </a:solidFill>
              </a:rPr>
              <a:t>V</a:t>
            </a:r>
            <a:r>
              <a:rPr lang="sv-SE" sz="2400" baseline="-25000" dirty="0" err="1">
                <a:solidFill>
                  <a:schemeClr val="accent2"/>
                </a:solidFill>
              </a:rPr>
              <a:t>max</a:t>
            </a:r>
            <a:endParaRPr lang="sv-SE" sz="2400" baseline="-25000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>
                <a:solidFill>
                  <a:schemeClr val="accent2"/>
                </a:solidFill>
              </a:rPr>
              <a:t>N</a:t>
            </a:r>
            <a:r>
              <a:rPr lang="sv-SE" sz="2400" baseline="-25000" dirty="0">
                <a:solidFill>
                  <a:schemeClr val="accent2"/>
                </a:solidFill>
              </a:rPr>
              <a:t>HI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>
                <a:solidFill>
                  <a:schemeClr val="accent2"/>
                </a:solidFill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22022087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Predicting the </a:t>
            </a:r>
            <a:r>
              <a:rPr lang="en-US" dirty="0" err="1"/>
              <a:t>Lya</a:t>
            </a:r>
            <a:r>
              <a:rPr lang="en-US" dirty="0"/>
              <a:t> output of galaxies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F2DA10-1CB5-F04A-8E97-A7854BBA3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143000"/>
            <a:ext cx="5842000" cy="43815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2453EE-F41D-6642-BCC9-454B2BFE20F6}"/>
              </a:ext>
            </a:extLst>
          </p:cNvPr>
          <p:cNvSpPr txBox="1"/>
          <p:nvPr/>
        </p:nvSpPr>
        <p:spPr>
          <a:xfrm>
            <a:off x="6337300" y="128268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err="1">
                <a:solidFill>
                  <a:schemeClr val="accent2"/>
                </a:solidFill>
              </a:rPr>
              <a:t>Physical</a:t>
            </a:r>
            <a:r>
              <a:rPr lang="sv-SE" sz="2400" b="1" dirty="0">
                <a:solidFill>
                  <a:schemeClr val="accent2"/>
                </a:solidFill>
              </a:rPr>
              <a:t> </a:t>
            </a:r>
            <a:r>
              <a:rPr lang="sv-SE" sz="2400" b="1" dirty="0" err="1">
                <a:solidFill>
                  <a:schemeClr val="accent2"/>
                </a:solidFill>
              </a:rPr>
              <a:t>Quantities</a:t>
            </a:r>
            <a:endParaRPr lang="sv-SE" sz="2400" b="1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accent2"/>
                </a:solidFill>
              </a:rPr>
              <a:t>SFR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 err="1">
                <a:solidFill>
                  <a:schemeClr val="accent2"/>
                </a:solidFill>
              </a:rPr>
              <a:t>V</a:t>
            </a:r>
            <a:r>
              <a:rPr lang="sv-SE" sz="2400" baseline="-25000" dirty="0" err="1">
                <a:solidFill>
                  <a:schemeClr val="accent2"/>
                </a:solidFill>
              </a:rPr>
              <a:t>max</a:t>
            </a:r>
            <a:endParaRPr lang="sv-SE" sz="2400" baseline="-25000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>
                <a:solidFill>
                  <a:schemeClr val="accent2"/>
                </a:solidFill>
              </a:rPr>
              <a:t>N</a:t>
            </a:r>
            <a:r>
              <a:rPr lang="sv-SE" sz="2400" baseline="-25000" dirty="0">
                <a:solidFill>
                  <a:schemeClr val="accent2"/>
                </a:solidFill>
              </a:rPr>
              <a:t>HI</a:t>
            </a:r>
          </a:p>
        </p:txBody>
      </p:sp>
    </p:spTree>
    <p:extLst>
      <p:ext uri="{BB962C8B-B14F-4D97-AF65-F5344CB8AC3E}">
        <p14:creationId xmlns:p14="http://schemas.microsoft.com/office/powerpoint/2010/main" val="18721127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Predicting the </a:t>
            </a:r>
            <a:r>
              <a:rPr lang="en-US" dirty="0" err="1"/>
              <a:t>Lya</a:t>
            </a:r>
            <a:r>
              <a:rPr lang="en-US" dirty="0"/>
              <a:t> output of galaxies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711AF3-2E82-CA4C-8F71-9E2F91149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143000"/>
            <a:ext cx="5842000" cy="43815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FBD332-4C25-454F-84D3-42525CD5DF19}"/>
              </a:ext>
            </a:extLst>
          </p:cNvPr>
          <p:cNvSpPr txBox="1"/>
          <p:nvPr/>
        </p:nvSpPr>
        <p:spPr>
          <a:xfrm>
            <a:off x="6337300" y="128268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err="1">
                <a:solidFill>
                  <a:schemeClr val="accent2"/>
                </a:solidFill>
              </a:rPr>
              <a:t>Physical</a:t>
            </a:r>
            <a:r>
              <a:rPr lang="sv-SE" sz="2400" b="1" dirty="0">
                <a:solidFill>
                  <a:schemeClr val="accent2"/>
                </a:solidFill>
              </a:rPr>
              <a:t> </a:t>
            </a:r>
            <a:r>
              <a:rPr lang="sv-SE" sz="2400" b="1" dirty="0" err="1">
                <a:solidFill>
                  <a:schemeClr val="accent2"/>
                </a:solidFill>
              </a:rPr>
              <a:t>Quantities</a:t>
            </a:r>
            <a:endParaRPr lang="sv-SE" sz="2400" b="1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accent2"/>
                </a:solidFill>
              </a:rPr>
              <a:t>SFR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 err="1">
                <a:solidFill>
                  <a:schemeClr val="accent2"/>
                </a:solidFill>
              </a:rPr>
              <a:t>V</a:t>
            </a:r>
            <a:r>
              <a:rPr lang="sv-SE" sz="2400" baseline="-25000" dirty="0" err="1">
                <a:solidFill>
                  <a:schemeClr val="accent2"/>
                </a:solidFill>
              </a:rPr>
              <a:t>max</a:t>
            </a:r>
            <a:endParaRPr lang="sv-SE" sz="2400" baseline="-25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1566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Predicting the </a:t>
            </a:r>
            <a:r>
              <a:rPr lang="en-US" dirty="0" err="1"/>
              <a:t>Lya</a:t>
            </a:r>
            <a:r>
              <a:rPr lang="en-US" dirty="0"/>
              <a:t> output of galaxies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E0ACE7-782E-E748-879C-080199673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143000"/>
            <a:ext cx="5842000" cy="43815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3F23A0-CBED-0C4E-86C7-3A235692747A}"/>
              </a:ext>
            </a:extLst>
          </p:cNvPr>
          <p:cNvSpPr txBox="1"/>
          <p:nvPr/>
        </p:nvSpPr>
        <p:spPr>
          <a:xfrm>
            <a:off x="6337300" y="128268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err="1">
                <a:solidFill>
                  <a:schemeClr val="accent2"/>
                </a:solidFill>
              </a:rPr>
              <a:t>Physical</a:t>
            </a:r>
            <a:r>
              <a:rPr lang="sv-SE" sz="2400" b="1" dirty="0">
                <a:solidFill>
                  <a:schemeClr val="accent2"/>
                </a:solidFill>
              </a:rPr>
              <a:t> </a:t>
            </a:r>
            <a:r>
              <a:rPr lang="sv-SE" sz="2400" b="1" dirty="0" err="1">
                <a:solidFill>
                  <a:schemeClr val="accent2"/>
                </a:solidFill>
              </a:rPr>
              <a:t>Quantities</a:t>
            </a:r>
            <a:endParaRPr lang="sv-SE" sz="2400" b="1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accent2"/>
                </a:solidFill>
              </a:rPr>
              <a:t>SFR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ED3718-9A47-0D46-9394-57CB19726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1143000"/>
            <a:ext cx="5842000" cy="43815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1091124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Future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A3F060-2313-5D40-A89E-612724E75401}"/>
              </a:ext>
            </a:extLst>
          </p:cNvPr>
          <p:cNvSpPr txBox="1"/>
          <p:nvPr/>
        </p:nvSpPr>
        <p:spPr>
          <a:xfrm>
            <a:off x="2311400" y="6845280"/>
            <a:ext cx="31115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err="1"/>
              <a:t>Observable</a:t>
            </a:r>
            <a:r>
              <a:rPr lang="sv-SE" sz="2400" b="1" dirty="0"/>
              <a:t> </a:t>
            </a:r>
            <a:r>
              <a:rPr lang="sv-SE" sz="2400" b="1" dirty="0" err="1"/>
              <a:t>Quantities</a:t>
            </a:r>
            <a:endParaRPr lang="sv-SE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UV </a:t>
            </a:r>
            <a:r>
              <a:rPr lang="sv-SE" sz="2400" dirty="0" err="1"/>
              <a:t>continuum</a:t>
            </a: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Ha</a:t>
            </a:r>
            <a:endParaRPr lang="sv-SE" sz="2400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Hb</a:t>
            </a:r>
            <a:endParaRPr lang="sv-SE" sz="2400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OIII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OII</a:t>
            </a:r>
            <a:endParaRPr lang="sv-SE" sz="2400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Rest 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Rest 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Rest 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/>
              <a:t>S</a:t>
            </a:r>
            <a:r>
              <a:rPr lang="sv-SE" sz="2400" baseline="-25000" dirty="0"/>
              <a:t>21cm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AFCFBD-4B20-604D-A2B5-760AECC6C9B6}"/>
              </a:ext>
            </a:extLst>
          </p:cNvPr>
          <p:cNvSpPr txBox="1"/>
          <p:nvPr/>
        </p:nvSpPr>
        <p:spPr>
          <a:xfrm>
            <a:off x="444500" y="1070550"/>
            <a:ext cx="81661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/>
              <a:t>More</a:t>
            </a:r>
            <a:r>
              <a:rPr lang="sv-SE" sz="2400" dirty="0"/>
              <a:t> independent </a:t>
            </a:r>
            <a:r>
              <a:rPr lang="sv-SE" sz="2400" dirty="0" err="1"/>
              <a:t>quantities</a:t>
            </a:r>
            <a:endParaRPr lang="sv-SE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400" dirty="0" err="1"/>
              <a:t>Vshear</a:t>
            </a:r>
            <a:r>
              <a:rPr lang="sv-SE" sz="2400" dirty="0"/>
              <a:t>/</a:t>
            </a:r>
            <a:r>
              <a:rPr lang="sv-SE" sz="2400" dirty="0" err="1"/>
              <a:t>Vmax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</a:t>
            </a:r>
            <a:r>
              <a:rPr lang="sv-SE" sz="2400" dirty="0" err="1"/>
              <a:t>ionized</a:t>
            </a:r>
            <a:r>
              <a:rPr lang="sv-SE" sz="2400" dirty="0"/>
              <a:t> and </a:t>
            </a:r>
            <a:r>
              <a:rPr lang="sv-SE" sz="2400" dirty="0" err="1"/>
              <a:t>atomic</a:t>
            </a:r>
            <a:r>
              <a:rPr lang="sv-SE" sz="2400" dirty="0"/>
              <a:t> gas), </a:t>
            </a:r>
            <a:r>
              <a:rPr lang="sv-SE" sz="2400" dirty="0" err="1"/>
              <a:t>turbulence</a:t>
            </a:r>
            <a:r>
              <a:rPr lang="sv-SE" sz="2400" dirty="0"/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400" dirty="0" err="1"/>
              <a:t>Morphological</a:t>
            </a:r>
            <a:r>
              <a:rPr lang="sv-SE" sz="2400" dirty="0"/>
              <a:t> </a:t>
            </a:r>
            <a:r>
              <a:rPr lang="sv-SE" sz="2400" dirty="0" err="1"/>
              <a:t>quantities</a:t>
            </a:r>
            <a:endParaRPr lang="sv-SE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400" dirty="0"/>
              <a:t>Stellar </a:t>
            </a:r>
            <a:r>
              <a:rPr lang="sv-SE" sz="2400" dirty="0" err="1"/>
              <a:t>properties</a:t>
            </a:r>
            <a:r>
              <a:rPr lang="sv-SE" sz="2400" dirty="0"/>
              <a:t> [</a:t>
            </a:r>
            <a:r>
              <a:rPr lang="sv-SE" sz="2400" dirty="0" err="1"/>
              <a:t>e.g</a:t>
            </a:r>
            <a:r>
              <a:rPr lang="sv-SE" sz="2400" dirty="0"/>
              <a:t>. 1st </a:t>
            </a:r>
            <a:r>
              <a:rPr lang="sv-SE" sz="2400" dirty="0" err="1"/>
              <a:t>half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talk]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400" dirty="0"/>
              <a:t>…s</a:t>
            </a:r>
          </a:p>
          <a:p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/>
              <a:t>More</a:t>
            </a:r>
            <a:r>
              <a:rPr lang="sv-SE" sz="2400" dirty="0"/>
              <a:t> independent </a:t>
            </a:r>
            <a:r>
              <a:rPr lang="sv-SE" sz="2400" dirty="0" err="1"/>
              <a:t>quantities</a:t>
            </a:r>
            <a:r>
              <a:rPr lang="sv-SE" sz="2400" dirty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400" dirty="0" err="1"/>
              <a:t>dv</a:t>
            </a:r>
            <a:r>
              <a:rPr lang="sv-SE" sz="2400" baseline="-25000" dirty="0" err="1"/>
              <a:t>red</a:t>
            </a:r>
            <a:r>
              <a:rPr lang="sv-SE" sz="2400" dirty="0"/>
              <a:t> to </a:t>
            </a:r>
            <a:r>
              <a:rPr lang="sv-SE" sz="2400" dirty="0" err="1"/>
              <a:t>avoid</a:t>
            </a:r>
            <a:r>
              <a:rPr lang="sv-SE" sz="2400" dirty="0"/>
              <a:t> </a:t>
            </a:r>
            <a:r>
              <a:rPr lang="sv-SE" sz="2400" dirty="0" err="1"/>
              <a:t>damping</a:t>
            </a:r>
            <a:r>
              <a:rPr lang="sv-SE" sz="2400" dirty="0"/>
              <a:t> </a:t>
            </a:r>
            <a:r>
              <a:rPr lang="sv-SE" sz="2400" dirty="0" err="1"/>
              <a:t>wing</a:t>
            </a:r>
            <a:r>
              <a:rPr lang="sv-SE" sz="2400" dirty="0"/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400" dirty="0" err="1"/>
              <a:t>Asymmetry</a:t>
            </a:r>
            <a:r>
              <a:rPr lang="sv-SE" sz="2400" dirty="0"/>
              <a:t> / </a:t>
            </a:r>
            <a:r>
              <a:rPr lang="sv-SE" sz="2400" dirty="0" err="1"/>
              <a:t>skew</a:t>
            </a:r>
            <a:endParaRPr lang="sv-SE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400" dirty="0" err="1"/>
              <a:t>Comment</a:t>
            </a:r>
            <a:r>
              <a:rPr lang="sv-SE" sz="2400" dirty="0"/>
              <a:t>/suggestions </a:t>
            </a:r>
            <a:r>
              <a:rPr lang="sv-SE" sz="2400" dirty="0" err="1"/>
              <a:t>welcome</a:t>
            </a:r>
            <a:r>
              <a:rPr lang="sv-SE" sz="2400" dirty="0"/>
              <a:t>!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Pure </a:t>
            </a:r>
            <a:r>
              <a:rPr lang="sv-SE" sz="2400" dirty="0" err="1"/>
              <a:t>observable</a:t>
            </a:r>
            <a:r>
              <a:rPr lang="sv-SE" sz="2400" dirty="0"/>
              <a:t> input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27430586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A3F060-2313-5D40-A89E-612724E75401}"/>
              </a:ext>
            </a:extLst>
          </p:cNvPr>
          <p:cNvSpPr txBox="1"/>
          <p:nvPr/>
        </p:nvSpPr>
        <p:spPr>
          <a:xfrm>
            <a:off x="2311400" y="6845280"/>
            <a:ext cx="31115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err="1"/>
              <a:t>Observable</a:t>
            </a:r>
            <a:r>
              <a:rPr lang="sv-SE" sz="2400" b="1" dirty="0"/>
              <a:t> </a:t>
            </a:r>
            <a:r>
              <a:rPr lang="sv-SE" sz="2400" b="1" dirty="0" err="1"/>
              <a:t>Quantities</a:t>
            </a:r>
            <a:endParaRPr lang="sv-SE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UV </a:t>
            </a:r>
            <a:r>
              <a:rPr lang="sv-SE" sz="2400" dirty="0" err="1"/>
              <a:t>continuum</a:t>
            </a: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Ha</a:t>
            </a:r>
            <a:endParaRPr lang="sv-SE" sz="2400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Hb</a:t>
            </a:r>
            <a:endParaRPr lang="sv-SE" sz="2400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OIII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OII</a:t>
            </a:r>
            <a:endParaRPr lang="sv-SE" sz="2400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Rest 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Rest 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Rest 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/>
              <a:t>S</a:t>
            </a:r>
            <a:r>
              <a:rPr lang="sv-SE" sz="2400" baseline="-25000" dirty="0"/>
              <a:t>21cm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AFCFBD-4B20-604D-A2B5-760AECC6C9B6}"/>
              </a:ext>
            </a:extLst>
          </p:cNvPr>
          <p:cNvSpPr txBox="1"/>
          <p:nvPr/>
        </p:nvSpPr>
        <p:spPr>
          <a:xfrm>
            <a:off x="444500" y="1362650"/>
            <a:ext cx="81661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accent2"/>
                </a:solidFill>
              </a:rPr>
              <a:t>Optical+UV</a:t>
            </a:r>
            <a:r>
              <a:rPr lang="sv-SE" sz="2400" dirty="0">
                <a:solidFill>
                  <a:schemeClr val="accent2"/>
                </a:solidFill>
              </a:rPr>
              <a:t> </a:t>
            </a:r>
            <a:r>
              <a:rPr lang="sv-SE" sz="2400" dirty="0" err="1">
                <a:solidFill>
                  <a:schemeClr val="accent2"/>
                </a:solidFill>
              </a:rPr>
              <a:t>fitting</a:t>
            </a:r>
            <a:r>
              <a:rPr lang="sv-SE" sz="2400" dirty="0">
                <a:solidFill>
                  <a:schemeClr val="accent2"/>
                </a:solidFill>
              </a:rPr>
              <a:t> </a:t>
            </a:r>
            <a:r>
              <a:rPr lang="sv-SE" sz="2400" dirty="0" err="1">
                <a:solidFill>
                  <a:schemeClr val="accent2"/>
                </a:solidFill>
              </a:rPr>
              <a:t>of</a:t>
            </a:r>
            <a:r>
              <a:rPr lang="sv-SE" sz="2400" dirty="0">
                <a:solidFill>
                  <a:schemeClr val="accent2"/>
                </a:solidFill>
              </a:rPr>
              <a:t> stellar populations </a:t>
            </a:r>
            <a:r>
              <a:rPr lang="sv-SE" sz="2400" dirty="0" err="1">
                <a:solidFill>
                  <a:schemeClr val="accent2"/>
                </a:solidFill>
              </a:rPr>
              <a:t>works</a:t>
            </a:r>
            <a:r>
              <a:rPr lang="sv-SE" sz="2400" dirty="0">
                <a:solidFill>
                  <a:schemeClr val="accent2"/>
                </a:solidFill>
              </a:rPr>
              <a:t> </a:t>
            </a:r>
            <a:r>
              <a:rPr lang="sv-SE" sz="2400" dirty="0" err="1">
                <a:solidFill>
                  <a:schemeClr val="accent2"/>
                </a:solidFill>
              </a:rPr>
              <a:t>very</a:t>
            </a:r>
            <a:r>
              <a:rPr lang="sv-SE" sz="2400" dirty="0">
                <a:solidFill>
                  <a:schemeClr val="accent2"/>
                </a:solidFill>
              </a:rPr>
              <a:t> </a:t>
            </a:r>
            <a:r>
              <a:rPr lang="sv-SE" sz="2400" dirty="0" err="1">
                <a:solidFill>
                  <a:schemeClr val="accent2"/>
                </a:solidFill>
              </a:rPr>
              <a:t>well</a:t>
            </a:r>
            <a:r>
              <a:rPr lang="sv-SE" sz="2400" dirty="0">
                <a:solidFill>
                  <a:schemeClr val="accent2"/>
                </a:solidFill>
              </a:rPr>
              <a:t> </a:t>
            </a:r>
            <a:r>
              <a:rPr lang="sv-SE" sz="2400" dirty="0" err="1">
                <a:solidFill>
                  <a:schemeClr val="accent2"/>
                </a:solidFill>
              </a:rPr>
              <a:t>when</a:t>
            </a:r>
            <a:r>
              <a:rPr lang="sv-SE" sz="2400" dirty="0">
                <a:solidFill>
                  <a:schemeClr val="accent2"/>
                </a:solidFill>
              </a:rPr>
              <a:t> </a:t>
            </a:r>
            <a:r>
              <a:rPr lang="sv-SE" sz="2400" dirty="0" err="1">
                <a:solidFill>
                  <a:schemeClr val="accent2"/>
                </a:solidFill>
              </a:rPr>
              <a:t>multiple</a:t>
            </a:r>
            <a:r>
              <a:rPr lang="sv-SE" sz="2400" dirty="0">
                <a:solidFill>
                  <a:schemeClr val="accent2"/>
                </a:solidFill>
              </a:rPr>
              <a:t> populations </a:t>
            </a:r>
            <a:r>
              <a:rPr lang="sv-SE" sz="2400" dirty="0" err="1">
                <a:solidFill>
                  <a:schemeClr val="accent2"/>
                </a:solidFill>
              </a:rPr>
              <a:t>are</a:t>
            </a:r>
            <a:r>
              <a:rPr lang="sv-SE" sz="2400" dirty="0">
                <a:solidFill>
                  <a:schemeClr val="accent2"/>
                </a:solidFill>
              </a:rPr>
              <a:t> </a:t>
            </a:r>
            <a:r>
              <a:rPr lang="sv-SE" sz="2400" dirty="0" err="1">
                <a:solidFill>
                  <a:schemeClr val="accent2"/>
                </a:solidFill>
              </a:rPr>
              <a:t>included</a:t>
            </a:r>
            <a:r>
              <a:rPr lang="sv-SE" sz="2400" dirty="0">
                <a:solidFill>
                  <a:schemeClr val="accent2"/>
                </a:solidFill>
              </a:rPr>
              <a:t>.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accent2"/>
                </a:solidFill>
              </a:rPr>
              <a:t>Mass-</a:t>
            </a:r>
            <a:r>
              <a:rPr lang="sv-SE" sz="2400" dirty="0" err="1">
                <a:solidFill>
                  <a:schemeClr val="accent2"/>
                </a:solidFill>
              </a:rPr>
              <a:t>weighted</a:t>
            </a:r>
            <a:r>
              <a:rPr lang="sv-SE" sz="2400" dirty="0">
                <a:solidFill>
                  <a:schemeClr val="accent2"/>
                </a:solidFill>
              </a:rPr>
              <a:t> recent SFH </a:t>
            </a:r>
            <a:r>
              <a:rPr lang="sv-SE" sz="2400" dirty="0" err="1">
                <a:solidFill>
                  <a:schemeClr val="accent2"/>
                </a:solidFill>
              </a:rPr>
              <a:t>increases</a:t>
            </a:r>
            <a:r>
              <a:rPr lang="sv-SE" sz="2400" dirty="0">
                <a:solidFill>
                  <a:schemeClr val="accent2"/>
                </a:solidFill>
              </a:rPr>
              <a:t> in age ~3x</a:t>
            </a:r>
            <a:br>
              <a:rPr lang="sv-SE" sz="2400" dirty="0">
                <a:solidFill>
                  <a:schemeClr val="accent2"/>
                </a:solidFill>
              </a:rPr>
            </a:b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 </a:t>
            </a:r>
            <a:r>
              <a:rPr lang="sv-SE" sz="2400" dirty="0" err="1">
                <a:solidFill>
                  <a:schemeClr val="accent2"/>
                </a:solidFill>
                <a:sym typeface="Wingdings" pitchFamily="2" charset="2"/>
              </a:rPr>
              <a:t>number</a:t>
            </a: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sv-SE" sz="2400" dirty="0" err="1">
                <a:solidFill>
                  <a:schemeClr val="accent2"/>
                </a:solidFill>
                <a:sym typeface="Wingdings" pitchFamily="2" charset="2"/>
              </a:rPr>
              <a:t>of</a:t>
            </a: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 SN and </a:t>
            </a:r>
            <a:r>
              <a:rPr lang="sv-SE" sz="2400" dirty="0" err="1">
                <a:solidFill>
                  <a:schemeClr val="accent2"/>
                </a:solidFill>
                <a:sym typeface="Wingdings" pitchFamily="2" charset="2"/>
              </a:rPr>
              <a:t>mechanical</a:t>
            </a: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sv-SE" sz="2400" dirty="0" err="1">
                <a:solidFill>
                  <a:schemeClr val="accent2"/>
                </a:solidFill>
                <a:sym typeface="Wingdings" pitchFamily="2" charset="2"/>
              </a:rPr>
              <a:t>energy</a:t>
            </a: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sv-SE" sz="2400" dirty="0" err="1">
                <a:solidFill>
                  <a:schemeClr val="accent2"/>
                </a:solidFill>
                <a:sym typeface="Wingdings" pitchFamily="2" charset="2"/>
              </a:rPr>
              <a:t>increases</a:t>
            </a: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 4-10x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accent2"/>
              </a:solidFill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Multi-</a:t>
            </a:r>
            <a:r>
              <a:rPr lang="sv-SE" sz="2400" dirty="0" err="1">
                <a:solidFill>
                  <a:schemeClr val="accent2"/>
                </a:solidFill>
                <a:sym typeface="Wingdings" pitchFamily="2" charset="2"/>
              </a:rPr>
              <a:t>parametric</a:t>
            </a: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sv-SE" sz="2400" dirty="0" err="1">
                <a:solidFill>
                  <a:schemeClr val="accent2"/>
                </a:solidFill>
                <a:sym typeface="Wingdings" pitchFamily="2" charset="2"/>
              </a:rPr>
              <a:t>linear</a:t>
            </a: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sv-SE" sz="2400" dirty="0" err="1">
                <a:solidFill>
                  <a:schemeClr val="accent2"/>
                </a:solidFill>
                <a:sym typeface="Wingdings" pitchFamily="2" charset="2"/>
              </a:rPr>
              <a:t>models</a:t>
            </a: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sv-SE" sz="2400" dirty="0" err="1">
                <a:solidFill>
                  <a:schemeClr val="accent2"/>
                </a:solidFill>
                <a:sym typeface="Wingdings" pitchFamily="2" charset="2"/>
              </a:rPr>
              <a:t>can</a:t>
            </a: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sv-SE" sz="2400" dirty="0" err="1">
                <a:solidFill>
                  <a:schemeClr val="accent2"/>
                </a:solidFill>
                <a:sym typeface="Wingdings" pitchFamily="2" charset="2"/>
              </a:rPr>
              <a:t>well</a:t>
            </a: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sv-SE" sz="2400" dirty="0" err="1">
                <a:solidFill>
                  <a:schemeClr val="accent2"/>
                </a:solidFill>
                <a:sym typeface="Wingdings" pitchFamily="2" charset="2"/>
              </a:rPr>
              <a:t>predict</a:t>
            </a: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 the Lya output </a:t>
            </a:r>
            <a:r>
              <a:rPr lang="sv-SE" sz="2400" dirty="0" err="1">
                <a:solidFill>
                  <a:schemeClr val="accent2"/>
                </a:solidFill>
                <a:sym typeface="Wingdings" pitchFamily="2" charset="2"/>
              </a:rPr>
              <a:t>of</a:t>
            </a: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sv-SE" sz="2400" dirty="0" err="1">
                <a:solidFill>
                  <a:schemeClr val="accent2"/>
                </a:solidFill>
                <a:sym typeface="Wingdings" pitchFamily="2" charset="2"/>
              </a:rPr>
              <a:t>galaxies</a:t>
            </a: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accent2"/>
                </a:solidFill>
                <a:sym typeface="Wingdings" pitchFamily="2" charset="2"/>
              </a:rPr>
              <a:t>Predicting</a:t>
            </a: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 Lya output </a:t>
            </a:r>
            <a:r>
              <a:rPr lang="sv-SE" sz="2400" dirty="0" err="1">
                <a:solidFill>
                  <a:schemeClr val="accent2"/>
                </a:solidFill>
                <a:sym typeface="Wingdings" pitchFamily="2" charset="2"/>
              </a:rPr>
              <a:t>of</a:t>
            </a: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 LARS </a:t>
            </a:r>
            <a:r>
              <a:rPr lang="sv-SE" sz="2400" dirty="0" err="1">
                <a:solidFill>
                  <a:schemeClr val="accent2"/>
                </a:solidFill>
                <a:sym typeface="Wingdings" pitchFamily="2" charset="2"/>
              </a:rPr>
              <a:t>galaxies</a:t>
            </a: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sv-SE" sz="2400" dirty="0" err="1">
                <a:solidFill>
                  <a:schemeClr val="accent2"/>
                </a:solidFill>
                <a:sym typeface="Wingdings" pitchFamily="2" charset="2"/>
              </a:rPr>
              <a:t>works</a:t>
            </a: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sv-SE" sz="2400" dirty="0" err="1">
                <a:solidFill>
                  <a:schemeClr val="accent2"/>
                </a:solidFill>
                <a:sym typeface="Wingdings" pitchFamily="2" charset="2"/>
              </a:rPr>
              <a:t>better</a:t>
            </a: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sv-SE" sz="2400" dirty="0" err="1">
                <a:solidFill>
                  <a:schemeClr val="accent2"/>
                </a:solidFill>
                <a:sym typeface="Wingdings" pitchFamily="2" charset="2"/>
              </a:rPr>
              <a:t>than</a:t>
            </a: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sv-SE" sz="2400" dirty="0" err="1">
                <a:solidFill>
                  <a:schemeClr val="accent2"/>
                </a:solidFill>
                <a:sym typeface="Wingdings" pitchFamily="2" charset="2"/>
              </a:rPr>
              <a:t>we</a:t>
            </a: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sv-SE" sz="2400" dirty="0" err="1">
                <a:solidFill>
                  <a:schemeClr val="accent2"/>
                </a:solidFill>
                <a:sym typeface="Wingdings" pitchFamily="2" charset="2"/>
              </a:rPr>
              <a:t>thought</a:t>
            </a: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.  [</a:t>
            </a:r>
            <a:r>
              <a:rPr lang="sv-SE" sz="2400" dirty="0" err="1">
                <a:solidFill>
                  <a:schemeClr val="accent2"/>
                </a:solidFill>
                <a:sym typeface="Wingdings" pitchFamily="2" charset="2"/>
              </a:rPr>
              <a:t>also</a:t>
            </a: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sv-SE" sz="2400" dirty="0" err="1">
                <a:solidFill>
                  <a:schemeClr val="accent2"/>
                </a:solidFill>
                <a:sym typeface="Wingdings" pitchFamily="2" charset="2"/>
              </a:rPr>
              <a:t>big</a:t>
            </a: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sv-SE" sz="2400" dirty="0" err="1">
                <a:solidFill>
                  <a:schemeClr val="accent2"/>
                </a:solidFill>
                <a:sym typeface="Wingdings" pitchFamily="2" charset="2"/>
              </a:rPr>
              <a:t>help</a:t>
            </a: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 from new data </a:t>
            </a:r>
            <a:r>
              <a:rPr lang="sv-SE" sz="2400" dirty="0" err="1">
                <a:solidFill>
                  <a:schemeClr val="accent2"/>
                </a:solidFill>
                <a:sym typeface="Wingdings" pitchFamily="2" charset="2"/>
              </a:rPr>
              <a:t>reduction</a:t>
            </a: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sv-SE" sz="2400" dirty="0" err="1">
                <a:solidFill>
                  <a:schemeClr val="accent2"/>
                </a:solidFill>
                <a:sym typeface="Wingdings" pitchFamily="2" charset="2"/>
              </a:rPr>
              <a:t>efforts</a:t>
            </a: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accent2"/>
                </a:solidFill>
                <a:sym typeface="Wingdings" pitchFamily="2" charset="2"/>
              </a:rPr>
              <a:t>We</a:t>
            </a: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sv-SE" sz="2400" dirty="0" err="1">
                <a:solidFill>
                  <a:schemeClr val="accent2"/>
                </a:solidFill>
                <a:sym typeface="Wingdings" pitchFamily="2" charset="2"/>
              </a:rPr>
              <a:t>know</a:t>
            </a: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 in </a:t>
            </a:r>
            <a:r>
              <a:rPr lang="sv-SE" sz="2400" dirty="0" err="1">
                <a:solidFill>
                  <a:schemeClr val="accent2"/>
                </a:solidFill>
                <a:sym typeface="Wingdings" pitchFamily="2" charset="2"/>
              </a:rPr>
              <a:t>what</a:t>
            </a: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 order to start </a:t>
            </a:r>
            <a:r>
              <a:rPr lang="sv-SE" sz="2400" dirty="0" err="1">
                <a:solidFill>
                  <a:schemeClr val="accent2"/>
                </a:solidFill>
                <a:sym typeface="Wingdings" pitchFamily="2" charset="2"/>
              </a:rPr>
              <a:t>obtaining</a:t>
            </a: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 data to </a:t>
            </a:r>
            <a:r>
              <a:rPr lang="sv-SE" sz="2400" dirty="0" err="1">
                <a:solidFill>
                  <a:schemeClr val="accent2"/>
                </a:solidFill>
                <a:sym typeface="Wingdings" pitchFamily="2" charset="2"/>
              </a:rPr>
              <a:t>predict</a:t>
            </a: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 Lya: SFR, </a:t>
            </a:r>
            <a:r>
              <a:rPr lang="sv-SE" sz="2400" dirty="0" err="1">
                <a:solidFill>
                  <a:schemeClr val="accent2"/>
                </a:solidFill>
                <a:sym typeface="Wingdings" pitchFamily="2" charset="2"/>
              </a:rPr>
              <a:t>V</a:t>
            </a:r>
            <a:r>
              <a:rPr lang="sv-SE" sz="2400" baseline="-25000" dirty="0" err="1">
                <a:solidFill>
                  <a:schemeClr val="accent2"/>
                </a:solidFill>
                <a:sym typeface="Wingdings" pitchFamily="2" charset="2"/>
              </a:rPr>
              <a:t>out</a:t>
            </a:r>
            <a:r>
              <a:rPr lang="sv-SE" sz="2400" dirty="0">
                <a:solidFill>
                  <a:schemeClr val="accent2"/>
                </a:solidFill>
                <a:sym typeface="Wingdings" pitchFamily="2" charset="2"/>
              </a:rPr>
              <a:t>, NHI,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accent2"/>
              </a:solidFill>
              <a:sym typeface="Wingdings" pitchFamily="2" charset="2"/>
            </a:endParaRPr>
          </a:p>
          <a:p>
            <a:endParaRPr lang="sv-SE" sz="2400" dirty="0">
              <a:solidFill>
                <a:schemeClr val="accent2"/>
              </a:solidFill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108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3436FA-7DAA-2944-A71D-923FCE3FE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29" t="59109" r="25802" b="29007"/>
          <a:stretch/>
        </p:blipFill>
        <p:spPr>
          <a:xfrm>
            <a:off x="812800" y="0"/>
            <a:ext cx="7277099" cy="14328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D7D72F-C45C-504F-A96F-65AABE160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784" y="1305353"/>
            <a:ext cx="8523793" cy="452596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FEB80A"/>
                </a:solidFill>
              </a:rPr>
              <a:t>Observed to be: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 dirty="0"/>
              <a:t>Compact, highly star-forming, very strong line-emitting, </a:t>
            </a:r>
            <a:r>
              <a:rPr lang="en-US" sz="2400" dirty="0" err="1"/>
              <a:t>Lya</a:t>
            </a:r>
            <a:r>
              <a:rPr lang="en-US" sz="2400" dirty="0"/>
              <a:t>-emitting, LyC-emitting galaxies.   ’Analogs’?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A9D7E2"/>
                </a:solidFill>
              </a:rPr>
              <a:t>Undermetallic</a:t>
            </a:r>
            <a:r>
              <a:rPr lang="en-US" sz="2400" dirty="0">
                <a:solidFill>
                  <a:srgbClr val="A9D7E2"/>
                </a:solidFill>
              </a:rPr>
              <a:t> and </a:t>
            </a:r>
            <a:r>
              <a:rPr lang="en-US" sz="2400" u="sng" dirty="0">
                <a:solidFill>
                  <a:srgbClr val="A9D7E2"/>
                </a:solidFill>
              </a:rPr>
              <a:t>YOUNG</a:t>
            </a:r>
            <a:r>
              <a:rPr lang="en-US" sz="2400" dirty="0">
                <a:solidFill>
                  <a:srgbClr val="A9D7E2"/>
                </a:solidFill>
              </a:rPr>
              <a:t>.  Possibly pre-supernova (</a:t>
            </a:r>
            <a:r>
              <a:rPr lang="en-US" sz="2400" dirty="0" err="1">
                <a:solidFill>
                  <a:srgbClr val="A9D7E2"/>
                </a:solidFill>
              </a:rPr>
              <a:t>Jaskot</a:t>
            </a:r>
            <a:r>
              <a:rPr lang="en-US" sz="2400" dirty="0">
                <a:solidFill>
                  <a:srgbClr val="A9D7E2"/>
                </a:solidFill>
              </a:rPr>
              <a:t>+_</a:t>
            </a:r>
          </a:p>
        </p:txBody>
      </p:sp>
      <p:pic>
        <p:nvPicPr>
          <p:cNvPr id="1026" name="Picture 2" descr="Image result for green-pea galaxies">
            <a:extLst>
              <a:ext uri="{FF2B5EF4-FFF2-40B4-BE49-F238E27FC236}">
                <a16:creationId xmlns:a16="http://schemas.microsoft.com/office/drawing/2014/main" id="{75EAB265-14A5-CC4C-BC21-06500BFE6D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93"/>
          <a:stretch/>
        </p:blipFill>
        <p:spPr bwMode="auto">
          <a:xfrm>
            <a:off x="309785" y="4362276"/>
            <a:ext cx="1239616" cy="228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9A5F0B-9F4A-094C-93D4-0C32C2792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8077" y="4362276"/>
            <a:ext cx="3612423" cy="2260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9B77F1-3549-3141-939A-4DC47458E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026" y="4362276"/>
            <a:ext cx="341145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13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3436FA-7DAA-2944-A71D-923FCE3FED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29" t="59109" r="25802" b="29007"/>
          <a:stretch/>
        </p:blipFill>
        <p:spPr>
          <a:xfrm>
            <a:off x="812800" y="0"/>
            <a:ext cx="7277099" cy="14328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D7D72F-C45C-504F-A96F-65AABE160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784" y="1419653"/>
            <a:ext cx="8523793" cy="82907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b="1" dirty="0">
                <a:solidFill>
                  <a:srgbClr val="FEB80A"/>
                </a:solidFill>
              </a:rPr>
              <a:t>The ‘puzzle’:  </a:t>
            </a:r>
            <a:r>
              <a:rPr lang="en-US" sz="2800" dirty="0"/>
              <a:t>How can they be LCEs if they are so young? </a:t>
            </a:r>
            <a:endParaRPr lang="en-US" sz="2800" dirty="0">
              <a:solidFill>
                <a:srgbClr val="A9D7E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E3E865-DAD2-4F4E-9436-8E84BF47E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299" y="2234033"/>
            <a:ext cx="4172465" cy="41724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9732FC-97C4-1C4E-97C3-2221EC31B93B}"/>
              </a:ext>
            </a:extLst>
          </p:cNvPr>
          <p:cNvSpPr txBox="1"/>
          <p:nvPr/>
        </p:nvSpPr>
        <p:spPr>
          <a:xfrm>
            <a:off x="4558782" y="6175414"/>
            <a:ext cx="42999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solidFill>
                  <a:schemeClr val="bg1"/>
                </a:solidFill>
              </a:rPr>
              <a:t>Log age (Myr)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406CE6-C658-124E-AED3-F8984199CD01}"/>
              </a:ext>
            </a:extLst>
          </p:cNvPr>
          <p:cNvSpPr txBox="1"/>
          <p:nvPr/>
        </p:nvSpPr>
        <p:spPr>
          <a:xfrm rot="16200000">
            <a:off x="6721943" y="4204724"/>
            <a:ext cx="431071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solidFill>
                  <a:srgbClr val="0070C0"/>
                </a:solidFill>
              </a:rPr>
              <a:t>Log  </a:t>
            </a:r>
            <a:r>
              <a:rPr lang="sv-SE" b="1" dirty="0" err="1">
                <a:solidFill>
                  <a:srgbClr val="0070C0"/>
                </a:solidFill>
              </a:rPr>
              <a:t>Emech</a:t>
            </a:r>
            <a:r>
              <a:rPr lang="sv-SE" b="1" dirty="0">
                <a:solidFill>
                  <a:srgbClr val="0070C0"/>
                </a:solidFill>
              </a:rPr>
              <a:t>  (</a:t>
            </a:r>
            <a:r>
              <a:rPr lang="sv-SE" b="1" dirty="0" err="1">
                <a:solidFill>
                  <a:srgbClr val="0070C0"/>
                </a:solidFill>
              </a:rPr>
              <a:t>erg</a:t>
            </a:r>
            <a:r>
              <a:rPr lang="sv-SE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AA375E-B9D2-6447-AE64-391E11419708}"/>
              </a:ext>
            </a:extLst>
          </p:cNvPr>
          <p:cNvSpPr txBox="1"/>
          <p:nvPr/>
        </p:nvSpPr>
        <p:spPr>
          <a:xfrm rot="16200000">
            <a:off x="2657217" y="4135600"/>
            <a:ext cx="417246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solidFill>
                  <a:schemeClr val="bg1"/>
                </a:solidFill>
              </a:rPr>
              <a:t>Log Q  (</a:t>
            </a:r>
            <a:r>
              <a:rPr lang="sv-SE" b="1" dirty="0" err="1">
                <a:solidFill>
                  <a:schemeClr val="bg1"/>
                </a:solidFill>
              </a:rPr>
              <a:t>photon</a:t>
            </a:r>
            <a:r>
              <a:rPr lang="sv-SE" b="1" dirty="0">
                <a:solidFill>
                  <a:schemeClr val="bg1"/>
                </a:solidFill>
              </a:rPr>
              <a:t>/sec)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A9123C8-6585-6041-944F-CE4E0AC079FD}"/>
              </a:ext>
            </a:extLst>
          </p:cNvPr>
          <p:cNvSpPr txBox="1">
            <a:spLocks/>
          </p:cNvSpPr>
          <p:nvPr/>
        </p:nvSpPr>
        <p:spPr>
          <a:xfrm>
            <a:off x="155168" y="2420653"/>
            <a:ext cx="4166042" cy="38055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>
                <a:solidFill>
                  <a:srgbClr val="00B0F0"/>
                </a:solidFill>
              </a:rPr>
              <a:t>SSP models: Q decreases rapidly with t:  100x less by 7 </a:t>
            </a:r>
            <a:r>
              <a:rPr lang="en-US" sz="2400" dirty="0" err="1">
                <a:solidFill>
                  <a:srgbClr val="00B0F0"/>
                </a:solidFill>
              </a:rPr>
              <a:t>Myr</a:t>
            </a:r>
            <a:r>
              <a:rPr lang="en-US" sz="2400" dirty="0">
                <a:solidFill>
                  <a:srgbClr val="00B0F0"/>
                </a:solidFill>
              </a:rPr>
              <a:t>.</a:t>
            </a:r>
          </a:p>
          <a:p>
            <a:pPr marL="0" indent="0">
              <a:buFont typeface="Arial"/>
              <a:buNone/>
            </a:pPr>
            <a:endParaRPr lang="en-US" sz="2400" dirty="0">
              <a:solidFill>
                <a:srgbClr val="00B0F0"/>
              </a:solidFill>
            </a:endParaRPr>
          </a:p>
          <a:p>
            <a:pPr marL="0" indent="0">
              <a:buFont typeface="Arial"/>
              <a:buNone/>
            </a:pPr>
            <a:r>
              <a:rPr lang="en-US" sz="2400" dirty="0">
                <a:solidFill>
                  <a:srgbClr val="00B0F0"/>
                </a:solidFill>
              </a:rPr>
              <a:t>Most energy comes from </a:t>
            </a:r>
            <a:r>
              <a:rPr lang="en-US" sz="2400" dirty="0" err="1">
                <a:solidFill>
                  <a:srgbClr val="00B0F0"/>
                </a:solidFill>
              </a:rPr>
              <a:t>SNe</a:t>
            </a:r>
            <a:r>
              <a:rPr lang="en-US" sz="2400" dirty="0">
                <a:solidFill>
                  <a:srgbClr val="00B0F0"/>
                </a:solidFill>
              </a:rPr>
              <a:t>: must wait &gt;~4-5 </a:t>
            </a:r>
            <a:r>
              <a:rPr lang="en-US" sz="2400" dirty="0" err="1">
                <a:solidFill>
                  <a:srgbClr val="00B0F0"/>
                </a:solidFill>
              </a:rPr>
              <a:t>Myr</a:t>
            </a:r>
            <a:r>
              <a:rPr lang="en-US" sz="2400" dirty="0">
                <a:solidFill>
                  <a:srgbClr val="00B0F0"/>
                </a:solidFill>
              </a:rPr>
              <a:t>, then thermalize.  (longer if there is a massive progenitor problem)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F57E24-0F31-574C-90EF-21A4188E36E1}"/>
              </a:ext>
            </a:extLst>
          </p:cNvPr>
          <p:cNvSpPr txBox="1"/>
          <p:nvPr/>
        </p:nvSpPr>
        <p:spPr>
          <a:xfrm>
            <a:off x="6708773" y="2247180"/>
            <a:ext cx="208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err="1">
                <a:solidFill>
                  <a:srgbClr val="FF0000"/>
                </a:solidFill>
              </a:rPr>
              <a:t>Leitherer</a:t>
            </a:r>
            <a:r>
              <a:rPr lang="sv-SE" b="1" dirty="0">
                <a:solidFill>
                  <a:srgbClr val="FF0000"/>
                </a:solidFill>
              </a:rPr>
              <a:t> 1999,2014</a:t>
            </a:r>
          </a:p>
        </p:txBody>
      </p:sp>
    </p:spTree>
    <p:extLst>
      <p:ext uri="{BB962C8B-B14F-4D97-AF65-F5344CB8AC3E}">
        <p14:creationId xmlns:p14="http://schemas.microsoft.com/office/powerpoint/2010/main" val="518659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3436FA-7DAA-2944-A71D-923FCE3FED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29" t="59109" r="25802" b="29007"/>
          <a:stretch/>
        </p:blipFill>
        <p:spPr>
          <a:xfrm>
            <a:off x="812800" y="0"/>
            <a:ext cx="7277099" cy="14328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D7D72F-C45C-504F-A96F-65AABE160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782" y="1635553"/>
            <a:ext cx="8523793" cy="16156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err="1">
                <a:solidFill>
                  <a:srgbClr val="FEB80A"/>
                </a:solidFill>
              </a:rPr>
              <a:t>Runnholm</a:t>
            </a:r>
            <a:r>
              <a:rPr lang="en-US" sz="2800" b="1" dirty="0">
                <a:solidFill>
                  <a:srgbClr val="FEB80A"/>
                </a:solidFill>
              </a:rPr>
              <a:t> MSc thesis:  </a:t>
            </a:r>
            <a:r>
              <a:rPr lang="en-US" sz="2800" b="1" i="1" dirty="0">
                <a:solidFill>
                  <a:srgbClr val="FEB80A"/>
                </a:solidFill>
              </a:rPr>
              <a:t>How much energy have starbursts injected into their ISM?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EB80A"/>
                </a:solidFill>
              </a:rPr>
              <a:t>(Actually wanted to examine wind energetics, not </a:t>
            </a:r>
            <a:r>
              <a:rPr lang="en-US" sz="2400" dirty="0" err="1">
                <a:solidFill>
                  <a:srgbClr val="FEB80A"/>
                </a:solidFill>
              </a:rPr>
              <a:t>Lya</a:t>
            </a:r>
            <a:r>
              <a:rPr lang="en-US" sz="2400" dirty="0">
                <a:solidFill>
                  <a:srgbClr val="FEB80A"/>
                </a:solidFill>
              </a:rPr>
              <a:t>)</a:t>
            </a:r>
          </a:p>
          <a:p>
            <a:pPr marL="0" indent="0">
              <a:buNone/>
            </a:pPr>
            <a:endParaRPr lang="en-US" sz="2800" dirty="0">
              <a:solidFill>
                <a:srgbClr val="FEB80A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FEB80A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A9D7E2"/>
              </a:solidFill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A9123C8-6585-6041-944F-CE4E0AC079FD}"/>
              </a:ext>
            </a:extLst>
          </p:cNvPr>
          <p:cNvSpPr txBox="1">
            <a:spLocks/>
          </p:cNvSpPr>
          <p:nvPr/>
        </p:nvSpPr>
        <p:spPr>
          <a:xfrm>
            <a:off x="309782" y="3251201"/>
            <a:ext cx="8523793" cy="3492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b="1" dirty="0">
                <a:solidFill>
                  <a:srgbClr val="00B0F0"/>
                </a:solidFill>
              </a:rPr>
              <a:t>Need precise 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F0"/>
                </a:solidFill>
              </a:rPr>
              <a:t>Not a job for conventional broadband SED modeling [SFH/age precision too course]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B0F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F0"/>
                </a:solidFill>
              </a:rPr>
              <a:t>Partly a job for emission line / </a:t>
            </a:r>
            <a:r>
              <a:rPr lang="en-US" sz="2400" dirty="0" err="1">
                <a:solidFill>
                  <a:srgbClr val="00B0F0"/>
                </a:solidFill>
              </a:rPr>
              <a:t>photoionzation</a:t>
            </a:r>
            <a:r>
              <a:rPr lang="en-US" sz="2400" dirty="0">
                <a:solidFill>
                  <a:srgbClr val="00B0F0"/>
                </a:solidFill>
              </a:rPr>
              <a:t> models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B0F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b="1" dirty="0"/>
              <a:t>This is a job for stellar spectral modeling</a:t>
            </a:r>
          </a:p>
        </p:txBody>
      </p:sp>
    </p:spTree>
    <p:extLst>
      <p:ext uri="{BB962C8B-B14F-4D97-AF65-F5344CB8AC3E}">
        <p14:creationId xmlns:p14="http://schemas.microsoft.com/office/powerpoint/2010/main" val="1020336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4045C07-6220-9D4A-B4F8-4884FAC5A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Evolution of stellar features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ECEAE3-D643-F044-AE1F-2FD5E3E8A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13" y="970347"/>
            <a:ext cx="7920099" cy="2640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F729F1-F5B6-8D4A-B823-393592E506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38"/>
          <a:stretch/>
        </p:blipFill>
        <p:spPr>
          <a:xfrm>
            <a:off x="328213" y="3411906"/>
            <a:ext cx="7920100" cy="243045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767C6A9-E062-814E-B31D-3C838CEB55D3}"/>
              </a:ext>
            </a:extLst>
          </p:cNvPr>
          <p:cNvCxnSpPr/>
          <p:nvPr/>
        </p:nvCxnSpPr>
        <p:spPr>
          <a:xfrm flipV="1">
            <a:off x="7551738" y="3803651"/>
            <a:ext cx="0" cy="12604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B2814B0-6D89-FD4C-A3B8-8C3D9AE263AA}"/>
              </a:ext>
            </a:extLst>
          </p:cNvPr>
          <p:cNvSpPr txBox="1"/>
          <p:nvPr/>
        </p:nvSpPr>
        <p:spPr>
          <a:xfrm>
            <a:off x="7652101" y="4209856"/>
            <a:ext cx="119489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accent1">
                    <a:lumMod val="75000"/>
                  </a:schemeClr>
                </a:solidFill>
              </a:rPr>
              <a:t>1 to 16 Myr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BE0BD1D-0420-AA4E-BE26-5C0E1F3C9BF1}"/>
              </a:ext>
            </a:extLst>
          </p:cNvPr>
          <p:cNvSpPr/>
          <p:nvPr/>
        </p:nvSpPr>
        <p:spPr>
          <a:xfrm>
            <a:off x="7560627" y="2267578"/>
            <a:ext cx="219406" cy="763996"/>
          </a:xfrm>
          <a:custGeom>
            <a:avLst/>
            <a:gdLst>
              <a:gd name="connsiteX0" fmla="*/ 0 w 219406"/>
              <a:gd name="connsiteY0" fmla="*/ 182197 h 763996"/>
              <a:gd name="connsiteX1" fmla="*/ 129025 w 219406"/>
              <a:gd name="connsiteY1" fmla="*/ 30732 h 763996"/>
              <a:gd name="connsiteX2" fmla="*/ 213173 w 219406"/>
              <a:gd name="connsiteY2" fmla="*/ 715130 h 763996"/>
              <a:gd name="connsiteX3" fmla="*/ 213173 w 219406"/>
              <a:gd name="connsiteY3" fmla="*/ 709520 h 763996"/>
              <a:gd name="connsiteX4" fmla="*/ 213173 w 219406"/>
              <a:gd name="connsiteY4" fmla="*/ 709520 h 763996"/>
              <a:gd name="connsiteX5" fmla="*/ 213173 w 219406"/>
              <a:gd name="connsiteY5" fmla="*/ 709520 h 763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406" h="763996">
                <a:moveTo>
                  <a:pt x="0" y="182197"/>
                </a:moveTo>
                <a:cubicBezTo>
                  <a:pt x="46748" y="62053"/>
                  <a:pt x="93496" y="-58090"/>
                  <a:pt x="129025" y="30732"/>
                </a:cubicBezTo>
                <a:cubicBezTo>
                  <a:pt x="164554" y="119554"/>
                  <a:pt x="213173" y="715130"/>
                  <a:pt x="213173" y="715130"/>
                </a:cubicBezTo>
                <a:cubicBezTo>
                  <a:pt x="227198" y="828261"/>
                  <a:pt x="213173" y="709520"/>
                  <a:pt x="213173" y="709520"/>
                </a:cubicBezTo>
                <a:lnTo>
                  <a:pt x="213173" y="709520"/>
                </a:lnTo>
                <a:lnTo>
                  <a:pt x="213173" y="709520"/>
                </a:lnTo>
              </a:path>
            </a:pathLst>
          </a:custGeom>
          <a:noFill/>
          <a:ln w="38100">
            <a:solidFill>
              <a:schemeClr val="accent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14FFBC-D73B-CE42-92A8-9FEA23187BAA}"/>
              </a:ext>
            </a:extLst>
          </p:cNvPr>
          <p:cNvSpPr txBox="1"/>
          <p:nvPr/>
        </p:nvSpPr>
        <p:spPr>
          <a:xfrm>
            <a:off x="7864183" y="2327862"/>
            <a:ext cx="119489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accent1">
                    <a:lumMod val="75000"/>
                  </a:schemeClr>
                </a:solidFill>
              </a:rPr>
              <a:t>1 to 16 Myr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5368D3-EA3F-B24E-9B1F-82AA9DABA4A0}"/>
              </a:ext>
            </a:extLst>
          </p:cNvPr>
          <p:cNvSpPr txBox="1"/>
          <p:nvPr/>
        </p:nvSpPr>
        <p:spPr>
          <a:xfrm>
            <a:off x="88900" y="5938668"/>
            <a:ext cx="8970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P </a:t>
            </a:r>
            <a:r>
              <a:rPr lang="sv-SE" sz="2400" dirty="0" err="1"/>
              <a:t>Cyg</a:t>
            </a:r>
            <a:r>
              <a:rPr lang="sv-SE" sz="2400" dirty="0"/>
              <a:t> </a:t>
            </a:r>
            <a:r>
              <a:rPr lang="sv-SE" sz="2400" dirty="0" err="1"/>
              <a:t>wind</a:t>
            </a:r>
            <a:r>
              <a:rPr lang="sv-SE" sz="2400" dirty="0"/>
              <a:t> </a:t>
            </a:r>
            <a:r>
              <a:rPr lang="sv-SE" sz="2400" dirty="0" err="1"/>
              <a:t>lines</a:t>
            </a:r>
            <a:r>
              <a:rPr lang="sv-SE" sz="2400" dirty="0"/>
              <a:t>  { </a:t>
            </a:r>
            <a:r>
              <a:rPr lang="sv-SE" sz="2400" dirty="0">
                <a:solidFill>
                  <a:schemeClr val="accent2"/>
                </a:solidFill>
              </a:rPr>
              <a:t>O VI</a:t>
            </a:r>
            <a:r>
              <a:rPr lang="sv-SE" sz="2400" dirty="0"/>
              <a:t>, </a:t>
            </a:r>
            <a:r>
              <a:rPr lang="sv-SE" sz="2400" dirty="0">
                <a:solidFill>
                  <a:schemeClr val="accent2"/>
                </a:solidFill>
              </a:rPr>
              <a:t>N V</a:t>
            </a:r>
            <a:r>
              <a:rPr lang="sv-SE" sz="2400" dirty="0"/>
              <a:t>, </a:t>
            </a:r>
            <a:r>
              <a:rPr lang="sv-SE" sz="2400" dirty="0">
                <a:solidFill>
                  <a:schemeClr val="accent2"/>
                </a:solidFill>
              </a:rPr>
              <a:t>C IV</a:t>
            </a:r>
            <a:r>
              <a:rPr lang="sv-SE" sz="2400" dirty="0"/>
              <a:t> } at &lt;7 Myr.   ~O stars</a:t>
            </a:r>
          </a:p>
          <a:p>
            <a:r>
              <a:rPr lang="sv-SE" sz="2400" dirty="0" err="1"/>
              <a:t>Photospheric</a:t>
            </a:r>
            <a:r>
              <a:rPr lang="sv-SE" sz="2400" dirty="0"/>
              <a:t> </a:t>
            </a:r>
            <a:r>
              <a:rPr lang="sv-SE" sz="2400" dirty="0" err="1"/>
              <a:t>lines</a:t>
            </a:r>
            <a:r>
              <a:rPr lang="sv-SE" sz="2400" dirty="0"/>
              <a:t>  { </a:t>
            </a:r>
            <a:r>
              <a:rPr lang="sv-SE" sz="2400" dirty="0">
                <a:solidFill>
                  <a:schemeClr val="accent2"/>
                </a:solidFill>
              </a:rPr>
              <a:t>C III</a:t>
            </a:r>
            <a:r>
              <a:rPr lang="sv-SE" sz="2400" dirty="0"/>
              <a:t> 1175, </a:t>
            </a:r>
            <a:r>
              <a:rPr lang="sv-SE" sz="2400" dirty="0">
                <a:solidFill>
                  <a:schemeClr val="accent2"/>
                </a:solidFill>
              </a:rPr>
              <a:t>C </a:t>
            </a:r>
            <a:r>
              <a:rPr lang="sv-SE" sz="2400" dirty="0" err="1">
                <a:solidFill>
                  <a:schemeClr val="accent2"/>
                </a:solidFill>
              </a:rPr>
              <a:t>III+Si</a:t>
            </a:r>
            <a:r>
              <a:rPr lang="sv-SE" sz="2400" dirty="0">
                <a:solidFill>
                  <a:schemeClr val="accent2"/>
                </a:solidFill>
              </a:rPr>
              <a:t> III</a:t>
            </a:r>
            <a:r>
              <a:rPr lang="sv-SE" sz="2400" dirty="0"/>
              <a:t> ~1300Å }. 10 -30Myr.  ~B stars</a:t>
            </a:r>
          </a:p>
        </p:txBody>
      </p:sp>
    </p:spTree>
    <p:extLst>
      <p:ext uri="{BB962C8B-B14F-4D97-AF65-F5344CB8AC3E}">
        <p14:creationId xmlns:p14="http://schemas.microsoft.com/office/powerpoint/2010/main" val="1410534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697"/>
            <a:ext cx="8229600" cy="1143000"/>
          </a:xfrm>
        </p:spPr>
        <p:txBody>
          <a:bodyPr/>
          <a:lstStyle/>
          <a:p>
            <a:r>
              <a:rPr lang="en-US" dirty="0"/>
              <a:t>Goal and Sample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59924"/>
            <a:ext cx="8229600" cy="26716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2"/>
                </a:solidFill>
              </a:rPr>
              <a:t>SAMPLE &amp; OBSERVATIONAL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All HST COS-observed galaxies covering &gt;=2 P </a:t>
            </a:r>
            <a:r>
              <a:rPr lang="en-US" sz="2400" dirty="0" err="1">
                <a:solidFill>
                  <a:schemeClr val="accent2"/>
                </a:solidFill>
              </a:rPr>
              <a:t>Cyg</a:t>
            </a:r>
            <a:r>
              <a:rPr lang="en-US" sz="2400" dirty="0">
                <a:solidFill>
                  <a:schemeClr val="accent2"/>
                </a:solidFill>
              </a:rPr>
              <a:t>/wind lines</a:t>
            </a:r>
            <a:br>
              <a:rPr lang="en-US" sz="2400" dirty="0">
                <a:solidFill>
                  <a:schemeClr val="accent2"/>
                </a:solidFill>
              </a:rPr>
            </a:br>
            <a:r>
              <a:rPr lang="en-US" sz="2400" dirty="0">
                <a:solidFill>
                  <a:schemeClr val="accent2"/>
                </a:solidFill>
                <a:sym typeface="Wingdings" pitchFamily="2" charset="2"/>
              </a:rPr>
              <a:t>(helps to remove a degeneracy between metals and age)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  <a:sym typeface="Wingdings" pitchFamily="2" charset="2"/>
              </a:rPr>
              <a:t>Matched with SDSS optical spectroscopy</a:t>
            </a:r>
            <a:br>
              <a:rPr lang="en-US" sz="2400" dirty="0">
                <a:solidFill>
                  <a:schemeClr val="accent2"/>
                </a:solidFill>
                <a:sym typeface="Wingdings" pitchFamily="2" charset="2"/>
              </a:rPr>
            </a:br>
            <a:r>
              <a:rPr lang="en-US" sz="2400" dirty="0">
                <a:solidFill>
                  <a:schemeClr val="accent2"/>
                </a:solidFill>
                <a:sym typeface="Wingdings" pitchFamily="2" charset="2"/>
              </a:rPr>
              <a:t>(Note R~20,000 for COS and ~2000 for Sloan)</a:t>
            </a:r>
          </a:p>
          <a:p>
            <a:pPr marL="0" indent="0">
              <a:buNone/>
            </a:pPr>
            <a:br>
              <a:rPr lang="en-US" sz="2400" dirty="0">
                <a:solidFill>
                  <a:schemeClr val="accent2"/>
                </a:solidFill>
              </a:rPr>
            </a:br>
            <a:r>
              <a:rPr lang="en-US" sz="2400" dirty="0">
                <a:solidFill>
                  <a:schemeClr val="accent2"/>
                </a:solidFill>
              </a:rPr>
              <a:t>		</a:t>
            </a:r>
            <a:r>
              <a:rPr lang="en-US" sz="2400" dirty="0">
                <a:solidFill>
                  <a:schemeClr val="accent2"/>
                </a:solidFill>
                <a:sym typeface="Wingdings" pitchFamily="2" charset="2"/>
              </a:rPr>
              <a:t> Green Peas (Henry+), LBG analogs (Heckman+) </a:t>
            </a:r>
            <a:br>
              <a:rPr lang="en-US" sz="2400" dirty="0">
                <a:solidFill>
                  <a:schemeClr val="accent2"/>
                </a:solidFill>
                <a:sym typeface="Wingdings" pitchFamily="2" charset="2"/>
              </a:rPr>
            </a:br>
            <a:r>
              <a:rPr lang="en-US" sz="2400" dirty="0">
                <a:solidFill>
                  <a:schemeClr val="accent2"/>
                </a:solidFill>
                <a:sym typeface="Wingdings" pitchFamily="2" charset="2"/>
              </a:rPr>
              <a:t>							</a:t>
            </a:r>
            <a:r>
              <a:rPr lang="en-US" sz="2400" b="1" dirty="0">
                <a:solidFill>
                  <a:schemeClr val="accent2"/>
                </a:solidFill>
              </a:rPr>
              <a:t>A biased sample of 34 objects</a:t>
            </a:r>
          </a:p>
          <a:p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DFC761-7C00-1549-8B65-092EDAD2CEA2}"/>
              </a:ext>
            </a:extLst>
          </p:cNvPr>
          <p:cNvSpPr txBox="1">
            <a:spLocks/>
          </p:cNvSpPr>
          <p:nvPr/>
        </p:nvSpPr>
        <p:spPr>
          <a:xfrm>
            <a:off x="457200" y="1058146"/>
            <a:ext cx="8229600" cy="17572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>
                <a:solidFill>
                  <a:schemeClr val="tx2"/>
                </a:solidFill>
              </a:rPr>
              <a:t>GOAL</a:t>
            </a:r>
          </a:p>
          <a:p>
            <a:r>
              <a:rPr lang="en-US" sz="2400" dirty="0">
                <a:solidFill>
                  <a:schemeClr val="tx2"/>
                </a:solidFill>
              </a:rPr>
              <a:t>To estimate what range of </a:t>
            </a:r>
            <a:r>
              <a:rPr lang="en-US" sz="2400" b="1" dirty="0">
                <a:solidFill>
                  <a:schemeClr val="tx2"/>
                </a:solidFill>
              </a:rPr>
              <a:t>recent</a:t>
            </a:r>
            <a:r>
              <a:rPr lang="en-US" sz="2400" dirty="0">
                <a:solidFill>
                  <a:schemeClr val="tx2"/>
                </a:solidFill>
              </a:rPr>
              <a:t> star-formation histories are permitted for local starbursts</a:t>
            </a:r>
          </a:p>
          <a:p>
            <a:r>
              <a:rPr lang="en-US" sz="2400" dirty="0">
                <a:solidFill>
                  <a:schemeClr val="tx2"/>
                </a:solidFill>
              </a:rPr>
              <a:t>Convert this to </a:t>
            </a:r>
            <a:r>
              <a:rPr lang="en-US" sz="2400" b="1" dirty="0">
                <a:solidFill>
                  <a:schemeClr val="tx2"/>
                </a:solidFill>
              </a:rPr>
              <a:t>recent</a:t>
            </a:r>
            <a:r>
              <a:rPr lang="en-US" sz="2400" dirty="0">
                <a:solidFill>
                  <a:schemeClr val="tx2"/>
                </a:solidFill>
              </a:rPr>
              <a:t> mechanical energy injection</a:t>
            </a:r>
          </a:p>
        </p:txBody>
      </p:sp>
    </p:spTree>
    <p:extLst>
      <p:ext uri="{BB962C8B-B14F-4D97-AF65-F5344CB8AC3E}">
        <p14:creationId xmlns:p14="http://schemas.microsoft.com/office/powerpoint/2010/main" val="18897315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Smal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ClaritySmall.thmx</Template>
  <TotalTime>9525</TotalTime>
  <Words>1534</Words>
  <Application>Microsoft Macintosh PowerPoint</Application>
  <PresentationFormat>On-screen Show (4:3)</PresentationFormat>
  <Paragraphs>424</Paragraphs>
  <Slides>46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Bangla MN</vt:lpstr>
      <vt:lpstr>Calibri</vt:lpstr>
      <vt:lpstr>Comic Sans MS</vt:lpstr>
      <vt:lpstr>Wingdings</vt:lpstr>
      <vt:lpstr>ClaritySmal</vt:lpstr>
      <vt:lpstr>Mechanical energy production by  starbursts and Predicting Lyman alpha output</vt:lpstr>
      <vt:lpstr>Objectives of my talk</vt:lpstr>
      <vt:lpstr>Part I – Green Peas</vt:lpstr>
      <vt:lpstr>Part I – Green Peas</vt:lpstr>
      <vt:lpstr>PowerPoint Presentation</vt:lpstr>
      <vt:lpstr>PowerPoint Presentation</vt:lpstr>
      <vt:lpstr>PowerPoint Presentation</vt:lpstr>
      <vt:lpstr>Evolution of stellar features</vt:lpstr>
      <vt:lpstr>Goal and Sample</vt:lpstr>
      <vt:lpstr>Methods</vt:lpstr>
      <vt:lpstr>An example fit</vt:lpstr>
      <vt:lpstr>An example fit</vt:lpstr>
      <vt:lpstr>Is two populations motivated?</vt:lpstr>
      <vt:lpstr>Is two populations motivated?</vt:lpstr>
      <vt:lpstr>PowerPoint Presentation</vt:lpstr>
      <vt:lpstr>PowerPoint Presentation</vt:lpstr>
      <vt:lpstr>Q(HI) Photon budgets</vt:lpstr>
      <vt:lpstr>A hidden population of stars</vt:lpstr>
      <vt:lpstr>A hidden population of stars</vt:lpstr>
      <vt:lpstr>PowerPoint Presentation</vt:lpstr>
      <vt:lpstr>Predicting the Lya output of galaxies</vt:lpstr>
      <vt:lpstr>Predicting the Lya output of galaxies</vt:lpstr>
      <vt:lpstr>Predicting the Lya output of galaxies</vt:lpstr>
      <vt:lpstr>Predicting the Lya output of galaxies</vt:lpstr>
      <vt:lpstr>Predicting the Lya output of galaxies</vt:lpstr>
      <vt:lpstr>Predicting the Lya output of galaxies</vt:lpstr>
      <vt:lpstr>Predicting the Lya output of galaxies</vt:lpstr>
      <vt:lpstr>Predicting the Lya output of galaxies</vt:lpstr>
      <vt:lpstr>Predicting the Lya output of galaxies</vt:lpstr>
      <vt:lpstr>Putting it all together</vt:lpstr>
      <vt:lpstr>Putting it all together</vt:lpstr>
      <vt:lpstr>Putting it all together</vt:lpstr>
      <vt:lpstr>Predicting the Lya output of galaxies</vt:lpstr>
      <vt:lpstr>Putting it all together</vt:lpstr>
      <vt:lpstr>Predicting the Lya output of galaxies</vt:lpstr>
      <vt:lpstr>Predicting the Lya output of galaxies</vt:lpstr>
      <vt:lpstr>Predicting the Lya output of galaxies</vt:lpstr>
      <vt:lpstr>Predicting the Lya output of galaxies</vt:lpstr>
      <vt:lpstr>Predicting the Lya output of galaxies</vt:lpstr>
      <vt:lpstr>Predicting the Lya output of galaxies</vt:lpstr>
      <vt:lpstr>Predicting the Lya output of galaxies</vt:lpstr>
      <vt:lpstr>Predicting the Lya output of galaxies</vt:lpstr>
      <vt:lpstr>Predicting the Lya output of galaxies</vt:lpstr>
      <vt:lpstr>Predicting the Lya output of galaxies</vt:lpstr>
      <vt:lpstr>Future</vt:lpstr>
      <vt:lpstr>Conclusions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 and Indirect Observations of Atomic Gas in Lyα Agnostic Galaxies</dc:title>
  <dc:creator>Matthew Hayes</dc:creator>
  <cp:lastModifiedBy>Microsoft Office User</cp:lastModifiedBy>
  <cp:revision>228</cp:revision>
  <cp:lastPrinted>2018-03-29T05:48:13Z</cp:lastPrinted>
  <dcterms:created xsi:type="dcterms:W3CDTF">2017-03-17T15:22:31Z</dcterms:created>
  <dcterms:modified xsi:type="dcterms:W3CDTF">2018-03-30T05:23:47Z</dcterms:modified>
</cp:coreProperties>
</file>