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9"/>
  </p:notesMasterIdLst>
  <p:sldIdLst>
    <p:sldId id="256" r:id="rId2"/>
    <p:sldId id="257" r:id="rId3"/>
    <p:sldId id="289" r:id="rId4"/>
    <p:sldId id="266" r:id="rId5"/>
    <p:sldId id="300" r:id="rId6"/>
    <p:sldId id="301" r:id="rId7"/>
    <p:sldId id="267" r:id="rId8"/>
    <p:sldId id="259" r:id="rId9"/>
    <p:sldId id="260" r:id="rId10"/>
    <p:sldId id="290" r:id="rId11"/>
    <p:sldId id="268" r:id="rId12"/>
    <p:sldId id="262" r:id="rId13"/>
    <p:sldId id="264" r:id="rId14"/>
    <p:sldId id="275" r:id="rId15"/>
    <p:sldId id="280" r:id="rId16"/>
    <p:sldId id="281" r:id="rId17"/>
    <p:sldId id="283" r:id="rId18"/>
    <p:sldId id="271" r:id="rId19"/>
    <p:sldId id="273" r:id="rId20"/>
    <p:sldId id="291" r:id="rId21"/>
    <p:sldId id="269" r:id="rId22"/>
    <p:sldId id="292" r:id="rId23"/>
    <p:sldId id="293" r:id="rId24"/>
    <p:sldId id="294" r:id="rId25"/>
    <p:sldId id="295" r:id="rId26"/>
    <p:sldId id="296" r:id="rId27"/>
    <p:sldId id="297" r:id="rId28"/>
    <p:sldId id="298" r:id="rId29"/>
    <p:sldId id="299" r:id="rId30"/>
    <p:sldId id="303" r:id="rId31"/>
    <p:sldId id="263" r:id="rId32"/>
    <p:sldId id="277" r:id="rId33"/>
    <p:sldId id="279" r:id="rId34"/>
    <p:sldId id="284" r:id="rId35"/>
    <p:sldId id="285" r:id="rId36"/>
    <p:sldId id="287" r:id="rId37"/>
    <p:sldId id="302" r:id="rId38"/>
  </p:sldIdLst>
  <p:sldSz cx="9144000" cy="6858000" type="screen4x3"/>
  <p:notesSz cx="6858000" cy="9144000"/>
  <p:defaultTextStyle>
    <a:defPPr>
      <a:defRPr lang="ja-JP"/>
    </a:defPPr>
    <a:lvl1pPr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F75"/>
    <a:srgbClr val="E3F6F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84" autoAdjust="0"/>
  </p:normalViewPr>
  <p:slideViewPr>
    <p:cSldViewPr>
      <p:cViewPr>
        <p:scale>
          <a:sx n="110" d="100"/>
          <a:sy n="110" d="100"/>
        </p:scale>
        <p:origin x="-432" y="1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4" Type="http://schemas.openxmlformats.org/officeDocument/2006/relationships/slide" Target="slides/slide9.xml"/><Relationship Id="rId5" Type="http://schemas.openxmlformats.org/officeDocument/2006/relationships/slide" Target="slides/slide12.xml"/><Relationship Id="rId6" Type="http://schemas.openxmlformats.org/officeDocument/2006/relationships/slide" Target="slides/slide33.xml"/><Relationship Id="rId1" Type="http://schemas.openxmlformats.org/officeDocument/2006/relationships/slide" Target="slides/slide4.xml"/><Relationship Id="rId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C494D-66D3-F046-8A0C-D6BFEE8CFE39}" type="datetimeFigureOut">
              <a:rPr lang="en-US" smtClean="0"/>
              <a:t>11/10/12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C2D5E-5506-3541-99EF-3CA2A541957A}" type="slidenum">
              <a:rPr lang="en-US" smtClean="0"/>
              <a:t>‹#›</a:t>
            </a:fld>
            <a:endParaRPr lang="en-US"/>
          </a:p>
        </p:txBody>
      </p:sp>
    </p:spTree>
    <p:extLst>
      <p:ext uri="{BB962C8B-B14F-4D97-AF65-F5344CB8AC3E}">
        <p14:creationId xmlns:p14="http://schemas.microsoft.com/office/powerpoint/2010/main" val="4142755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837AC-A6F0-4340-B946-818595D313E5}" type="slidenum">
              <a:rPr lang="en-US" altLang="ja-JP"/>
              <a:pPr/>
              <a:t>7</a:t>
            </a:fld>
            <a:endParaRPr lang="en-US" altLang="ja-JP"/>
          </a:p>
        </p:txBody>
      </p:sp>
      <p:sp>
        <p:nvSpPr>
          <p:cNvPr id="51202" name="Rectangle 2"/>
          <p:cNvSpPr>
            <a:spLocks noGrp="1" noRot="1" noChangeAspect="1" noChangeArrowheads="1" noTextEdit="1"/>
          </p:cNvSpPr>
          <p:nvPr>
            <p:ph type="sldImg"/>
          </p:nvPr>
        </p:nvSpPr>
        <p:spPr bwMode="auto">
          <a:xfrm>
            <a:off x="1141413" y="685800"/>
            <a:ext cx="4573587"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3583" y="4342869"/>
            <a:ext cx="5030835" cy="4115863"/>
          </a:xfrm>
          <a:prstGeom prst="rect">
            <a:avLst/>
          </a:prstGeom>
          <a:solidFill>
            <a:srgbClr val="FFFFFF"/>
          </a:solidFill>
          <a:ln>
            <a:solidFill>
              <a:srgbClr val="000000"/>
            </a:solidFill>
            <a:miter lim="800000"/>
            <a:headEnd/>
            <a:tailEnd/>
          </a:ln>
        </p:spPr>
        <p:txBody>
          <a:bodyPr lIns="91420" tIns="45710" rIns="91420" bIns="45710"/>
          <a:lstStyle/>
          <a:p>
            <a:r>
              <a:rPr lang="en-US" altLang="ja-JP"/>
              <a:t>So the calibration of the hadron interaction models at high energy is indispensable. </a:t>
            </a:r>
          </a:p>
          <a:p>
            <a:r>
              <a:rPr lang="en-US" altLang="ja-JP"/>
              <a:t>The dominant contribution to the energy flux is very forward region. So knowledge of the energy distribution of particles emitted in the very forward region in hadron interaction is very important. However so far only UA7 experiment has obtained data in the energy range exceeding 10 to14th eV. </a:t>
            </a:r>
          </a:p>
          <a:p>
            <a:endParaRPr lang="en-US" altLang="ja-JP"/>
          </a:p>
          <a:p>
            <a:r>
              <a:rPr lang="en-US" altLang="ja-JP"/>
              <a:t>Now the largest and highest energy accelerator </a:t>
            </a:r>
            <a:r>
              <a:rPr lang="ja-JP" altLang="en-US"/>
              <a:t>“</a:t>
            </a:r>
            <a:r>
              <a:rPr lang="en-US" altLang="ja-JP"/>
              <a:t>LHC</a:t>
            </a:r>
            <a:r>
              <a:rPr lang="ja-JP" altLang="en-US"/>
              <a:t>”</a:t>
            </a:r>
            <a:r>
              <a:rPr lang="en-US" altLang="ja-JP"/>
              <a:t>  is under construction at CERN. </a:t>
            </a:r>
          </a:p>
          <a:p>
            <a:r>
              <a:rPr lang="en-US" altLang="ja-JP"/>
              <a:t>At the LHC interaction point, 7TeV-7TeV proton will collide. It correspond to 10to17th eV in the laboratory system.</a:t>
            </a:r>
          </a:p>
          <a:p>
            <a:r>
              <a:rPr lang="en-US" altLang="ja-JP"/>
              <a:t>It is 3 orders more than that of the UA7 experiment and near the range of  ultra high energy cosmic rays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99808-5CA7-C645-81BE-1CFE0308EC42}" type="slidenum">
              <a:rPr lang="en-US" altLang="ja-JP"/>
              <a:pPr/>
              <a:t>9</a:t>
            </a:fld>
            <a:endParaRPr lang="en-US" altLang="ja-JP"/>
          </a:p>
        </p:txBody>
      </p:sp>
      <p:sp>
        <p:nvSpPr>
          <p:cNvPr id="12290" name="Rectangle 2"/>
          <p:cNvSpPr>
            <a:spLocks noGrp="1" noRot="1" noChangeAspect="1" noChangeArrowheads="1" noTextEdit="1"/>
          </p:cNvSpPr>
          <p:nvPr>
            <p:ph type="sldImg"/>
          </p:nvPr>
        </p:nvSpPr>
        <p:spPr bwMode="auto">
          <a:xfrm>
            <a:off x="1141413" y="685800"/>
            <a:ext cx="4573587"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3583" y="4342869"/>
            <a:ext cx="5030835" cy="4115863"/>
          </a:xfrm>
          <a:prstGeom prst="rect">
            <a:avLst/>
          </a:prstGeom>
          <a:solidFill>
            <a:srgbClr val="FFFFFF"/>
          </a:solidFill>
          <a:ln>
            <a:solidFill>
              <a:srgbClr val="000000"/>
            </a:solidFill>
            <a:miter lim="800000"/>
            <a:headEnd/>
            <a:tailEnd/>
          </a:ln>
        </p:spPr>
        <p:txBody>
          <a:bodyPr lIns="91420" tIns="45710" rIns="91420" bIns="45710"/>
          <a:lstStyle/>
          <a:p>
            <a:r>
              <a:rPr lang="en-US" altLang="ja-JP"/>
              <a:t>The Arm#1 and Arm#2 , each detector has two sampling and imaging calorimeters.</a:t>
            </a:r>
          </a:p>
          <a:p>
            <a:r>
              <a:rPr lang="en-US" altLang="ja-JP"/>
              <a:t>The each calorimeter are made of 44 r.l. tungsten layer and 16 scintillator layers and 4 position sensitive layers.</a:t>
            </a:r>
          </a:p>
          <a:p>
            <a:r>
              <a:rPr lang="en-US" altLang="ja-JP"/>
              <a:t>The position sensitive layers of Arm#1 are made of  XY pair of scintillating fiber bundles. </a:t>
            </a:r>
          </a:p>
          <a:p>
            <a:r>
              <a:rPr lang="en-US" altLang="ja-JP"/>
              <a:t>The position sensitive layers of Arm#2 are made of  XY silicon strip detectors. </a:t>
            </a:r>
          </a:p>
          <a:p>
            <a:r>
              <a:rPr lang="en-US" altLang="ja-JP"/>
              <a:t>Two independent calorimeters allow to reconstruct neutral pion from pair photons.</a:t>
            </a:r>
          </a:p>
          <a:p>
            <a:endParaRPr lang="en-US" altLang="ja-JP"/>
          </a:p>
          <a:p>
            <a:r>
              <a:rPr lang="en-US" altLang="ja-JP"/>
              <a:t>The energy resolution is less than 5% for  photons with more than 100GeV and about  30 % for neutrons.</a:t>
            </a:r>
          </a:p>
          <a:p>
            <a:r>
              <a:rPr lang="en-US" altLang="ja-JP"/>
              <a:t>The position resolution of Scintillating fibers in Arm1 is less than 200 um.</a:t>
            </a:r>
          </a:p>
          <a:p>
            <a:r>
              <a:rPr lang="en-US" altLang="ja-JP"/>
              <a:t>And position resolution of silicon detectors in Arm2 is about 40um.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6FC726A-7270-1C42-9716-978334ADFB38}" type="slidenum">
              <a:rPr lang="en-US" altLang="ja-JP"/>
              <a:pPr/>
              <a:t>11</a:t>
            </a:fld>
            <a:endParaRPr lang="en-US" altLang="ja-JP"/>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bwMode="auto">
          <a:xfrm>
            <a:off x="915116" y="4342869"/>
            <a:ext cx="5027769" cy="4115863"/>
          </a:xfrm>
          <a:prstGeom prst="rect">
            <a:avLst/>
          </a:prstGeom>
          <a:solidFill>
            <a:srgbClr val="FFFFFF"/>
          </a:solidFill>
          <a:ln>
            <a:solidFill>
              <a:srgbClr val="000000"/>
            </a:solidFill>
            <a:miter lim="800000"/>
            <a:headEnd/>
            <a:tailEnd/>
          </a:ln>
        </p:spPr>
        <p:txBody>
          <a:bodyPr lIns="91431" tIns="45716" rIns="91431" bIns="45716"/>
          <a:lstStyle/>
          <a:p>
            <a:r>
              <a:rPr lang="en-US" altLang="ja-JP"/>
              <a:t>Next, I present what we can measure. </a:t>
            </a:r>
          </a:p>
          <a:p>
            <a:r>
              <a:rPr lang="en-US" altLang="ja-JP"/>
              <a:t>We can measure energy spectra and transverse momentum distribution of gamma-ray with more than 100GeV </a:t>
            </a:r>
          </a:p>
          <a:p>
            <a:r>
              <a:rPr lang="en-US" altLang="ja-JP"/>
              <a:t>and neutral hadrons it</a:t>
            </a:r>
            <a:r>
              <a:rPr lang="ja-JP" altLang="en-US"/>
              <a:t>’</a:t>
            </a:r>
            <a:r>
              <a:rPr lang="en-US" altLang="ja-JP"/>
              <a:t>s mainly neutrons with more than a few hundreds GeV, and neutral pions  with more than 700GeV</a:t>
            </a:r>
          </a:p>
          <a:p>
            <a:r>
              <a:rPr lang="en-US" altLang="ja-JP"/>
              <a:t>at rapidity range from 8.4 to infinity.</a:t>
            </a:r>
          </a:p>
          <a:p>
            <a:endParaRPr lang="en-US" altLang="ja-JP"/>
          </a:p>
          <a:p>
            <a:r>
              <a:rPr lang="en-US" altLang="ja-JP"/>
              <a:t>because we don</a:t>
            </a:r>
            <a:r>
              <a:rPr lang="ja-JP" altLang="en-US"/>
              <a:t>’</a:t>
            </a:r>
            <a:r>
              <a:rPr lang="en-US" altLang="ja-JP"/>
              <a:t>t have own central detectors and LHCf trigger is completely independent on ATLAS trigger, </a:t>
            </a:r>
          </a:p>
          <a:p>
            <a:r>
              <a:rPr lang="en-US" altLang="ja-JP"/>
              <a:t>so LHCf can measure only inclusive spectra . However we are recording ATLAS event ID number event by event,</a:t>
            </a:r>
          </a:p>
          <a:p>
            <a:r>
              <a:rPr lang="en-US" altLang="ja-JP"/>
              <a:t>so it is possible to identify coincidence events with ATLAS event and to analyze with ATALS in future.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3501008"/>
            <a:ext cx="9144000" cy="335699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95536" y="1600200"/>
            <a:ext cx="8424936" cy="1780108"/>
          </a:xfrm>
        </p:spPr>
        <p:txBody>
          <a:bodyPr anchor="b">
            <a:normAutofit/>
          </a:bodyPr>
          <a:lstStyle>
            <a:lvl1pPr>
              <a:defRPr sz="4400">
                <a:solidFill>
                  <a:schemeClr val="tx1"/>
                </a:solidFill>
                <a:latin typeface="Arial Black"/>
                <a:cs typeface="Britannic Bold"/>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800">
                <a:solidFill>
                  <a:srgbClr val="FFFFFF"/>
                </a:solidFill>
                <a:latin typeface="Abadi MT Condensed Extra Bold"/>
                <a:cs typeface="Abadi MT Condensed Extra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a:lvl1pPr>
          </a:lstStyle>
          <a:p>
            <a:pPr>
              <a:defRPr/>
            </a:pPr>
            <a:fld id="{9A153F1A-A6D7-EA49-A9B5-172A95259F0F}" type="slidenum">
              <a:rPr lang="en-US"/>
              <a:pPr>
                <a:defRPr/>
              </a:pPr>
              <a:t>‹#›</a:t>
            </a:fld>
            <a:endParaRPr lang="en-US"/>
          </a:p>
        </p:txBody>
      </p:sp>
    </p:spTree>
    <p:extLst>
      <p:ext uri="{BB962C8B-B14F-4D97-AF65-F5344CB8AC3E}">
        <p14:creationId xmlns:p14="http://schemas.microsoft.com/office/powerpoint/2010/main" val="61467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057DC809-E1EA-374E-88A6-C2E1ABCD3BED}" type="slidenum">
              <a:rPr lang="en-US" altLang="ja-JP"/>
              <a:pPr>
                <a:defRPr/>
              </a:pPr>
              <a:t>‹#›</a:t>
            </a:fld>
            <a:endParaRPr lang="en-US" altLang="ja-JP"/>
          </a:p>
        </p:txBody>
      </p:sp>
    </p:spTree>
    <p:extLst>
      <p:ext uri="{BB962C8B-B14F-4D97-AF65-F5344CB8AC3E}">
        <p14:creationId xmlns:p14="http://schemas.microsoft.com/office/powerpoint/2010/main" val="21575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22"/>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smtClean="0"/>
            </a:lvl1pPr>
          </a:lstStyle>
          <a:p>
            <a:pPr>
              <a:defRPr/>
            </a:pPr>
            <a:fld id="{184A2D3D-CC95-5C45-A4B2-DE10DF1F72DF}" type="slidenum">
              <a:rPr lang="en-US" altLang="ja-JP"/>
              <a:pPr>
                <a:defRPr/>
              </a:pPr>
              <a:t>‹#›</a:t>
            </a:fld>
            <a:endParaRPr lang="en-US" altLang="ja-JP"/>
          </a:p>
        </p:txBody>
      </p:sp>
    </p:spTree>
    <p:extLst>
      <p:ext uri="{BB962C8B-B14F-4D97-AF65-F5344CB8AC3E}">
        <p14:creationId xmlns:p14="http://schemas.microsoft.com/office/powerpoint/2010/main" val="41191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49" y="908721"/>
            <a:ext cx="8458200" cy="5217442"/>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Title 6"/>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lvl1pPr>
              <a:defRPr lang="en-US" dirty="0"/>
            </a:lvl1pPr>
          </a:lstStyle>
          <a:p>
            <a:pPr lvl="0"/>
            <a:r>
              <a:rPr lang="en-US" altLang="ja-JP"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D4313888-4A0B-5C4C-956F-FB4E50F184E2}" type="slidenum">
              <a:rPr lang="en-US" altLang="ja-JP"/>
              <a:pPr>
                <a:defRPr/>
              </a:pPr>
              <a:t>‹#›</a:t>
            </a:fld>
            <a:endParaRPr lang="en-US" altLang="ja-JP"/>
          </a:p>
        </p:txBody>
      </p:sp>
    </p:spTree>
    <p:extLst>
      <p:ext uri="{BB962C8B-B14F-4D97-AF65-F5344CB8AC3E}">
        <p14:creationId xmlns:p14="http://schemas.microsoft.com/office/powerpoint/2010/main" val="89247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ltLang="ja-JP"/>
          </a:p>
        </p:txBody>
      </p:sp>
      <p:sp>
        <p:nvSpPr>
          <p:cNvPr id="11" name="Footer Placeholder 4"/>
          <p:cNvSpPr>
            <a:spLocks noGrp="1"/>
          </p:cNvSpPr>
          <p:nvPr>
            <p:ph type="ftr" sz="quarter" idx="11"/>
          </p:nvPr>
        </p:nvSpPr>
        <p:spPr/>
        <p:txBody>
          <a:bodyPr/>
          <a:lstStyle>
            <a:lvl1pPr>
              <a:defRPr/>
            </a:lvl1pPr>
          </a:lstStyle>
          <a:p>
            <a:pPr>
              <a:defRPr/>
            </a:pPr>
            <a:endParaRPr lang="en-US" altLang="ja-JP"/>
          </a:p>
        </p:txBody>
      </p:sp>
      <p:sp>
        <p:nvSpPr>
          <p:cNvPr id="12" name="Slide Number Placeholder 5"/>
          <p:cNvSpPr>
            <a:spLocks noGrp="1"/>
          </p:cNvSpPr>
          <p:nvPr>
            <p:ph type="sldNum" sz="quarter" idx="12"/>
          </p:nvPr>
        </p:nvSpPr>
        <p:spPr/>
        <p:txBody>
          <a:bodyPr/>
          <a:lstStyle>
            <a:lvl1pPr>
              <a:defRPr smtClean="0"/>
            </a:lvl1pPr>
          </a:lstStyle>
          <a:p>
            <a:pPr>
              <a:defRPr/>
            </a:pPr>
            <a:fld id="{4CC2D3AA-67A6-4647-9982-92FCCCB77A70}" type="slidenum">
              <a:rPr lang="en-US" altLang="ja-JP"/>
              <a:pPr>
                <a:defRPr/>
              </a:pPr>
              <a:t>‹#›</a:t>
            </a:fld>
            <a:endParaRPr lang="en-US" altLang="ja-JP"/>
          </a:p>
        </p:txBody>
      </p:sp>
    </p:spTree>
    <p:extLst>
      <p:ext uri="{BB962C8B-B14F-4D97-AF65-F5344CB8AC3E}">
        <p14:creationId xmlns:p14="http://schemas.microsoft.com/office/powerpoint/2010/main" val="18977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ja-JP"/>
          </a:p>
        </p:txBody>
      </p:sp>
      <p:sp>
        <p:nvSpPr>
          <p:cNvPr id="6" name="Footer Placeholder 4"/>
          <p:cNvSpPr>
            <a:spLocks noGrp="1"/>
          </p:cNvSpPr>
          <p:nvPr>
            <p:ph type="ftr" sz="quarter" idx="16"/>
          </p:nvPr>
        </p:nvSpPr>
        <p:spPr/>
        <p:txBody>
          <a:bodyPr/>
          <a:lstStyle>
            <a:lvl1pPr>
              <a:defRPr/>
            </a:lvl1pPr>
          </a:lstStyle>
          <a:p>
            <a:pPr>
              <a:defRPr/>
            </a:pPr>
            <a:endParaRPr lang="en-US" altLang="ja-JP"/>
          </a:p>
        </p:txBody>
      </p:sp>
      <p:sp>
        <p:nvSpPr>
          <p:cNvPr id="7" name="Slide Number Placeholder 5"/>
          <p:cNvSpPr>
            <a:spLocks noGrp="1"/>
          </p:cNvSpPr>
          <p:nvPr>
            <p:ph type="sldNum" sz="quarter" idx="17"/>
          </p:nvPr>
        </p:nvSpPr>
        <p:spPr/>
        <p:txBody>
          <a:bodyPr/>
          <a:lstStyle>
            <a:lvl1pPr>
              <a:defRPr/>
            </a:lvl1pPr>
          </a:lstStyle>
          <a:p>
            <a:pPr>
              <a:defRPr/>
            </a:pPr>
            <a:fld id="{B87FE90D-B02B-6144-BC6A-6B7E6B569230}" type="slidenum">
              <a:rPr lang="en-US" altLang="ja-JP"/>
              <a:pPr>
                <a:defRPr/>
              </a:pPr>
              <a:t>‹#›</a:t>
            </a:fld>
            <a:endParaRPr lang="en-US" altLang="ja-JP"/>
          </a:p>
        </p:txBody>
      </p:sp>
    </p:spTree>
    <p:extLst>
      <p:ext uri="{BB962C8B-B14F-4D97-AF65-F5344CB8AC3E}">
        <p14:creationId xmlns:p14="http://schemas.microsoft.com/office/powerpoint/2010/main" val="39250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60DA1DF8-5D44-D249-A4C2-A8CFC9FA4A15}" type="slidenum">
              <a:rPr lang="en-US" altLang="ja-JP"/>
              <a:pPr>
                <a:defRPr/>
              </a:pPr>
              <a:t>‹#›</a:t>
            </a:fld>
            <a:endParaRPr lang="en-US" altLang="ja-JP"/>
          </a:p>
        </p:txBody>
      </p:sp>
    </p:spTree>
    <p:extLst>
      <p:ext uri="{BB962C8B-B14F-4D97-AF65-F5344CB8AC3E}">
        <p14:creationId xmlns:p14="http://schemas.microsoft.com/office/powerpoint/2010/main" val="10680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352FDFF3-C874-2043-BB04-1903AA518EF6}" type="slidenum">
              <a:rPr lang="en-US" altLang="ja-JP"/>
              <a:pPr>
                <a:defRPr/>
              </a:pPr>
              <a:t>‹#›</a:t>
            </a:fld>
            <a:endParaRPr lang="en-US" altLang="ja-JP"/>
          </a:p>
        </p:txBody>
      </p:sp>
    </p:spTree>
    <p:extLst>
      <p:ext uri="{BB962C8B-B14F-4D97-AF65-F5344CB8AC3E}">
        <p14:creationId xmlns:p14="http://schemas.microsoft.com/office/powerpoint/2010/main" val="201203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2"/>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7"/>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ltLang="ja-JP"/>
          </a:p>
        </p:txBody>
      </p:sp>
      <p:sp>
        <p:nvSpPr>
          <p:cNvPr id="10" name="Footer Placeholder 2"/>
          <p:cNvSpPr>
            <a:spLocks noGrp="1"/>
          </p:cNvSpPr>
          <p:nvPr>
            <p:ph type="ftr" sz="quarter" idx="11"/>
          </p:nvPr>
        </p:nvSpPr>
        <p:spPr/>
        <p:txBody>
          <a:bodyPr/>
          <a:lstStyle>
            <a:lvl1pPr>
              <a:defRPr/>
            </a:lvl1pPr>
          </a:lstStyle>
          <a:p>
            <a:pPr>
              <a:defRPr/>
            </a:pPr>
            <a:endParaRPr lang="en-US" altLang="ja-JP"/>
          </a:p>
        </p:txBody>
      </p:sp>
      <p:sp>
        <p:nvSpPr>
          <p:cNvPr id="11" name="Slide Number Placeholder 3"/>
          <p:cNvSpPr>
            <a:spLocks noGrp="1"/>
          </p:cNvSpPr>
          <p:nvPr>
            <p:ph type="sldNum" sz="quarter" idx="12"/>
          </p:nvPr>
        </p:nvSpPr>
        <p:spPr/>
        <p:txBody>
          <a:bodyPr/>
          <a:lstStyle>
            <a:lvl1pPr>
              <a:defRPr smtClean="0"/>
            </a:lvl1pPr>
          </a:lstStyle>
          <a:p>
            <a:pPr>
              <a:defRPr/>
            </a:pPr>
            <a:fld id="{01CE8CB0-61A2-FC41-8B40-2E868236F339}" type="slidenum">
              <a:rPr lang="en-US" altLang="ja-JP"/>
              <a:pPr>
                <a:defRPr/>
              </a:pPr>
              <a:t>‹#›</a:t>
            </a:fld>
            <a:endParaRPr lang="en-US" altLang="ja-JP"/>
          </a:p>
        </p:txBody>
      </p:sp>
    </p:spTree>
    <p:extLst>
      <p:ext uri="{BB962C8B-B14F-4D97-AF65-F5344CB8AC3E}">
        <p14:creationId xmlns:p14="http://schemas.microsoft.com/office/powerpoint/2010/main" val="303317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7"/>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ltLang="ja-JP"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smtClean="0"/>
            </a:lvl1pPr>
          </a:lstStyle>
          <a:p>
            <a:pPr>
              <a:defRPr/>
            </a:pPr>
            <a:fld id="{1AF1EB7E-E479-5940-8D7C-E9AF4B018EC4}" type="slidenum">
              <a:rPr lang="en-US" altLang="ja-JP"/>
              <a:pPr>
                <a:defRPr/>
              </a:pPr>
              <a:t>‹#›</a:t>
            </a:fld>
            <a:endParaRPr lang="en-US" altLang="ja-JP"/>
          </a:p>
        </p:txBody>
      </p:sp>
    </p:spTree>
    <p:extLst>
      <p:ext uri="{BB962C8B-B14F-4D97-AF65-F5344CB8AC3E}">
        <p14:creationId xmlns:p14="http://schemas.microsoft.com/office/powerpoint/2010/main" val="338950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2"/>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6"/>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ltLang="ja-JP"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smtClean="0"/>
            </a:lvl1pPr>
          </a:lstStyle>
          <a:p>
            <a:pPr>
              <a:defRPr/>
            </a:pPr>
            <a:fld id="{B38A435C-FF3C-5F4B-B38D-7B171562E310}" type="slidenum">
              <a:rPr lang="en-US" altLang="ja-JP"/>
              <a:pPr>
                <a:defRPr/>
              </a:pPr>
              <a:t>‹#›</a:t>
            </a:fld>
            <a:endParaRPr lang="en-US" altLang="ja-JP"/>
          </a:p>
        </p:txBody>
      </p:sp>
    </p:spTree>
    <p:extLst>
      <p:ext uri="{BB962C8B-B14F-4D97-AF65-F5344CB8AC3E}">
        <p14:creationId xmlns:p14="http://schemas.microsoft.com/office/powerpoint/2010/main" val="1035006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40000">
              <a:schemeClr val="bg1">
                <a:tint val="94000"/>
                <a:shade val="94000"/>
                <a:alpha val="100000"/>
                <a:satMod val="114000"/>
                <a:lumMod val="114000"/>
              </a:schemeClr>
            </a:gs>
            <a:gs pos="74000">
              <a:schemeClr val="bg1">
                <a:tint val="94000"/>
                <a:shade val="94000"/>
                <a:satMod val="128000"/>
                <a:lumMod val="100000"/>
              </a:schemeClr>
            </a:gs>
            <a:gs pos="100000">
              <a:srgbClr val="E3F6FC"/>
            </a:gs>
          </a:gsLst>
          <a:path path="circle">
            <a:fillToRect l="20000" t="-40000" r="20000" b="140000"/>
          </a:path>
        </a:gradFill>
        <a:effectLst/>
      </p:bgPr>
    </p:bg>
    <p:spTree>
      <p:nvGrpSpPr>
        <p:cNvPr id="1" name=""/>
        <p:cNvGrpSpPr/>
        <p:nvPr/>
      </p:nvGrpSpPr>
      <p:grpSpPr>
        <a:xfrm>
          <a:off x="0" y="0"/>
          <a:ext cx="0" cy="0"/>
          <a:chOff x="0" y="0"/>
          <a:chExt cx="0" cy="0"/>
        </a:xfrm>
      </p:grpSpPr>
      <p:sp>
        <p:nvSpPr>
          <p:cNvPr id="14" name="Rounded Rectangle 13"/>
          <p:cNvSpPr/>
          <p:nvPr/>
        </p:nvSpPr>
        <p:spPr>
          <a:xfrm>
            <a:off x="0" y="0"/>
            <a:ext cx="9144000" cy="781050"/>
          </a:xfrm>
          <a:prstGeom prst="roundRect">
            <a:avLst>
              <a:gd name="adj" fmla="val 0"/>
            </a:avLst>
          </a:prstGeom>
          <a:gradFill flip="none" rotWithShape="1">
            <a:gsLst>
              <a:gs pos="0">
                <a:srgbClr val="000090"/>
              </a:gs>
              <a:gs pos="100000">
                <a:srgbClr val="000090"/>
              </a:gs>
            </a:gsLst>
            <a:lin ang="16200000" scaled="0"/>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193675" y="155575"/>
            <a:ext cx="7737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en-US" dirty="0"/>
          </a:p>
        </p:txBody>
      </p:sp>
      <p:sp>
        <p:nvSpPr>
          <p:cNvPr id="4" name="Date Placeholder 3"/>
          <p:cNvSpPr>
            <a:spLocks noGrp="1"/>
          </p:cNvSpPr>
          <p:nvPr>
            <p:ph type="dt" sz="half" idx="2"/>
          </p:nvPr>
        </p:nvSpPr>
        <p:spPr>
          <a:xfrm>
            <a:off x="5164138" y="6426200"/>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cs typeface="+mn-cs"/>
              </a:defRPr>
            </a:lvl1pPr>
          </a:lstStyle>
          <a:p>
            <a:pPr>
              <a:defRPr/>
            </a:pPr>
            <a:endParaRPr lang="en-US" altLang="ja-JP"/>
          </a:p>
        </p:txBody>
      </p:sp>
      <p:sp>
        <p:nvSpPr>
          <p:cNvPr id="5" name="Footer Placeholder 4"/>
          <p:cNvSpPr>
            <a:spLocks noGrp="1"/>
          </p:cNvSpPr>
          <p:nvPr>
            <p:ph type="ftr" sz="quarter" idx="3"/>
          </p:nvPr>
        </p:nvSpPr>
        <p:spPr>
          <a:xfrm>
            <a:off x="193675" y="6426200"/>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n-US" altLang="ja-JP"/>
          </a:p>
        </p:txBody>
      </p:sp>
      <p:sp>
        <p:nvSpPr>
          <p:cNvPr id="6" name="Slide Number Placeholder 5"/>
          <p:cNvSpPr>
            <a:spLocks noGrp="1"/>
          </p:cNvSpPr>
          <p:nvPr>
            <p:ph type="sldNum" sz="quarter" idx="4"/>
          </p:nvPr>
        </p:nvSpPr>
        <p:spPr>
          <a:xfrm>
            <a:off x="3990975" y="6426200"/>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cs typeface="+mn-cs"/>
              </a:defRPr>
            </a:lvl1pPr>
          </a:lstStyle>
          <a:p>
            <a:pPr>
              <a:defRPr/>
            </a:pPr>
            <a:fld id="{844F483A-F4C2-F44C-826A-1D848D9FC96B}" type="slidenum">
              <a:rPr lang="en-US" altLang="ja-JP"/>
              <a:pPr>
                <a:defRPr/>
              </a:pPr>
              <a:t>‹#›</a:t>
            </a:fld>
            <a:endParaRPr lang="en-US" altLang="ja-JP"/>
          </a:p>
        </p:txBody>
      </p:sp>
      <p:sp>
        <p:nvSpPr>
          <p:cNvPr id="1031" name="Text Placeholder 2"/>
          <p:cNvSpPr>
            <a:spLocks noGrp="1"/>
          </p:cNvSpPr>
          <p:nvPr>
            <p:ph type="body" idx="1"/>
          </p:nvPr>
        </p:nvSpPr>
        <p:spPr bwMode="auto">
          <a:xfrm>
            <a:off x="358775" y="941388"/>
            <a:ext cx="845820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pic>
        <p:nvPicPr>
          <p:cNvPr id="21" name="図 5"/>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935940" y="-14458"/>
            <a:ext cx="1208060" cy="79208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1" r:id="rId2"/>
    <p:sldLayoutId id="2147483697" r:id="rId3"/>
    <p:sldLayoutId id="2147483692" r:id="rId4"/>
    <p:sldLayoutId id="2147483693" r:id="rId5"/>
    <p:sldLayoutId id="2147483694" r:id="rId6"/>
    <p:sldLayoutId id="2147483698" r:id="rId7"/>
    <p:sldLayoutId id="2147483699" r:id="rId8"/>
    <p:sldLayoutId id="2147483700" r:id="rId9"/>
    <p:sldLayoutId id="2147483695" r:id="rId10"/>
    <p:sldLayoutId id="2147483701" r:id="rId11"/>
  </p:sldLayoutIdLst>
  <p:txStyles>
    <p:titleStyle>
      <a:lvl1pPr algn="ctr" rtl="0" eaLnBrk="1" fontAlgn="base" hangingPunct="1">
        <a:spcBef>
          <a:spcPct val="0"/>
        </a:spcBef>
        <a:spcAft>
          <a:spcPct val="0"/>
        </a:spcAft>
        <a:defRPr sz="3200" kern="1200">
          <a:solidFill>
            <a:srgbClr val="FFFFFF"/>
          </a:solidFill>
          <a:latin typeface="Arial Black"/>
          <a:ea typeface="ＭＳ Ｐゴシック" charset="0"/>
          <a:cs typeface="Britannic Bold"/>
        </a:defRPr>
      </a:lvl1pPr>
      <a:lvl2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2pPr>
      <a:lvl3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3pPr>
      <a:lvl4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4pPr>
      <a:lvl5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rgbClr val="000090"/>
        </a:buClr>
        <a:buSzPct val="66000"/>
        <a:buFont typeface="Wingdings" charset="0"/>
        <a:buChar char="q"/>
        <a:defRPr sz="2400" kern="1200">
          <a:solidFill>
            <a:srgbClr val="000090"/>
          </a:solidFill>
          <a:latin typeface="Arial"/>
          <a:ea typeface="ＭＳ Ｐゴシック" charset="0"/>
          <a:cs typeface="Arial"/>
        </a:defRPr>
      </a:lvl1pPr>
      <a:lvl2pPr marL="576263" indent="-273050" algn="l" rtl="0" eaLnBrk="1" fontAlgn="base" hangingPunct="1">
        <a:spcBef>
          <a:spcPct val="20000"/>
        </a:spcBef>
        <a:spcAft>
          <a:spcPct val="0"/>
        </a:spcAft>
        <a:buClr>
          <a:srgbClr val="000090"/>
        </a:buClr>
        <a:buSzPct val="110000"/>
        <a:buFont typeface="Courier New" charset="0"/>
        <a:buChar char="o"/>
        <a:defRPr sz="2200" kern="1200">
          <a:solidFill>
            <a:srgbClr val="000090"/>
          </a:solidFill>
          <a:latin typeface="Arial"/>
          <a:ea typeface="ＭＳ Ｐゴシック" charset="0"/>
          <a:cs typeface="Arial"/>
        </a:defRPr>
      </a:lvl2pPr>
      <a:lvl3pPr marL="855663" indent="-228600" algn="l" rtl="0" eaLnBrk="1" fontAlgn="base" hangingPunct="1">
        <a:spcBef>
          <a:spcPct val="20000"/>
        </a:spcBef>
        <a:spcAft>
          <a:spcPct val="0"/>
        </a:spcAft>
        <a:buClr>
          <a:schemeClr val="tx2"/>
        </a:buClr>
        <a:buSzPct val="60000"/>
        <a:buFont typeface="Wingdings" charset="2"/>
        <a:buChar char="u"/>
        <a:defRPr sz="2000" kern="1200">
          <a:solidFill>
            <a:srgbClr val="000090"/>
          </a:solidFill>
          <a:latin typeface="Arial"/>
          <a:ea typeface="ＭＳ Ｐゴシック" charset="0"/>
          <a:cs typeface="Arial"/>
        </a:defRPr>
      </a:lvl3pPr>
      <a:lvl4pPr marL="1143000" indent="-228600" algn="l" rtl="0" eaLnBrk="1" fontAlgn="base" hangingPunct="1">
        <a:spcBef>
          <a:spcPct val="20000"/>
        </a:spcBef>
        <a:spcAft>
          <a:spcPct val="0"/>
        </a:spcAft>
        <a:buClr>
          <a:schemeClr val="tx2"/>
        </a:buClr>
        <a:buSzPct val="100000"/>
        <a:buFont typeface="Wingdings" charset="2"/>
        <a:buChar char="§"/>
        <a:defRPr kern="1200">
          <a:solidFill>
            <a:srgbClr val="000090"/>
          </a:solidFill>
          <a:latin typeface="Arial"/>
          <a:ea typeface="ＭＳ Ｐゴシック" charset="0"/>
          <a:cs typeface="Arial"/>
        </a:defRPr>
      </a:lvl4pPr>
      <a:lvl5pPr marL="1462088" indent="-228600" algn="l" rtl="0" eaLnBrk="1" fontAlgn="base" hangingPunct="1">
        <a:spcBef>
          <a:spcPct val="20000"/>
        </a:spcBef>
        <a:spcAft>
          <a:spcPct val="0"/>
        </a:spcAft>
        <a:buClr>
          <a:schemeClr val="accent1"/>
        </a:buClr>
        <a:buSzPct val="100000"/>
        <a:buFont typeface="Symbol" charset="0"/>
        <a:buChar char=""/>
        <a:defRPr sz="1600" kern="1200">
          <a:solidFill>
            <a:srgbClr val="000090"/>
          </a:solidFill>
          <a:latin typeface="Arial"/>
          <a:ea typeface="ＭＳ Ｐゴシック" charset="0"/>
          <a:cs typeface="Arial"/>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1.bin"/><Relationship Id="rId5" Type="http://schemas.openxmlformats.org/officeDocument/2006/relationships/image" Target="../media/image3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gi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2.wmf"/><Relationship Id="rId5" Type="http://schemas.openxmlformats.org/officeDocument/2006/relationships/image" Target="../media/image54.png"/><Relationship Id="rId6" Type="http://schemas.openxmlformats.org/officeDocument/2006/relationships/oleObject" Target="../embeddings/oleObject3.bin"/><Relationship Id="rId7" Type="http://schemas.openxmlformats.org/officeDocument/2006/relationships/image" Target="../media/image5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gif"/><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gif"/><Relationship Id="rId3" Type="http://schemas.openxmlformats.org/officeDocument/2006/relationships/image" Target="../media/image6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oleObject" Target="../embeddings/oleObject4.bin"/><Relationship Id="rId9"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11560" y="980728"/>
            <a:ext cx="8383960" cy="1526588"/>
          </a:xfrm>
        </p:spPr>
        <p:txBody>
          <a:bodyPr>
            <a:normAutofit fontScale="90000"/>
          </a:bodyPr>
          <a:lstStyle/>
          <a:p>
            <a:pPr algn="l"/>
            <a:r>
              <a:rPr lang="en-US" altLang="ja-JP" sz="4800" dirty="0" smtClean="0">
                <a:cs typeface="Arial Black"/>
              </a:rPr>
              <a:t>Results </a:t>
            </a:r>
            <a:r>
              <a:rPr lang="en-US" altLang="ja-JP" sz="4800" smtClean="0">
                <a:cs typeface="Arial Black"/>
              </a:rPr>
              <a:t>and plans </a:t>
            </a:r>
            <a:br>
              <a:rPr lang="en-US" altLang="ja-JP" sz="4800" smtClean="0">
                <a:cs typeface="Arial Black"/>
              </a:rPr>
            </a:br>
            <a:r>
              <a:rPr lang="en-US" altLang="ja-JP" sz="4800" smtClean="0">
                <a:cs typeface="Arial Black"/>
              </a:rPr>
              <a:t>from </a:t>
            </a:r>
            <a:r>
              <a:rPr lang="en-US" altLang="ja-JP" sz="4800" dirty="0" smtClean="0">
                <a:cs typeface="Arial Black"/>
              </a:rPr>
              <a:t>LHCf</a:t>
            </a:r>
            <a:r>
              <a:rPr lang="ja-JP" altLang="en-US" sz="4800" dirty="0" smtClean="0">
                <a:cs typeface="Arial Black"/>
              </a:rPr>
              <a:t>　</a:t>
            </a:r>
            <a:endParaRPr lang="en-US" altLang="ja-JP" sz="4800" dirty="0">
              <a:cs typeface="Arial Black"/>
            </a:endParaRPr>
          </a:p>
        </p:txBody>
      </p:sp>
      <p:sp>
        <p:nvSpPr>
          <p:cNvPr id="2051" name="Rectangle 3"/>
          <p:cNvSpPr>
            <a:spLocks noGrp="1" noChangeArrowheads="1"/>
          </p:cNvSpPr>
          <p:nvPr>
            <p:ph type="subTitle" idx="1"/>
          </p:nvPr>
        </p:nvSpPr>
        <p:spPr>
          <a:xfrm>
            <a:off x="179512" y="4365104"/>
            <a:ext cx="8352927" cy="1656184"/>
          </a:xfrm>
        </p:spPr>
        <p:txBody>
          <a:bodyPr>
            <a:normAutofit/>
          </a:bodyPr>
          <a:lstStyle/>
          <a:p>
            <a:pPr>
              <a:defRPr/>
            </a:pPr>
            <a:r>
              <a:rPr lang="en-US" altLang="ja-JP" sz="3200" dirty="0" smtClean="0">
                <a:latin typeface="Arial"/>
                <a:cs typeface="Arial"/>
              </a:rPr>
              <a:t>Hiroaki MENJO </a:t>
            </a:r>
          </a:p>
          <a:p>
            <a:pPr>
              <a:spcBef>
                <a:spcPts val="0"/>
              </a:spcBef>
              <a:defRPr/>
            </a:pPr>
            <a:r>
              <a:rPr lang="en-US" altLang="ja-JP" dirty="0" smtClean="0">
                <a:latin typeface="Arial"/>
                <a:cs typeface="Arial"/>
              </a:rPr>
              <a:t>(KMI, Nagoya University, Japan)</a:t>
            </a:r>
          </a:p>
          <a:p>
            <a:pPr>
              <a:defRPr/>
            </a:pPr>
            <a:r>
              <a:rPr lang="en-US" altLang="ja-JP" dirty="0" smtClean="0">
                <a:latin typeface="Arial"/>
                <a:cs typeface="Arial"/>
              </a:rPr>
              <a:t>On behalf of the LHCf collaboration</a:t>
            </a:r>
          </a:p>
        </p:txBody>
      </p:sp>
      <p:pic>
        <p:nvPicPr>
          <p:cNvPr id="4" name="Picture 3" descr="KMI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4437112"/>
            <a:ext cx="1152128" cy="1134672"/>
          </a:xfrm>
          <a:prstGeom prst="rect">
            <a:avLst/>
          </a:prstGeom>
        </p:spPr>
      </p:pic>
      <p:sp>
        <p:nvSpPr>
          <p:cNvPr id="5" name="TextBox 4"/>
          <p:cNvSpPr txBox="1"/>
          <p:nvPr/>
        </p:nvSpPr>
        <p:spPr>
          <a:xfrm>
            <a:off x="985162" y="6165304"/>
            <a:ext cx="7403262" cy="707886"/>
          </a:xfrm>
          <a:prstGeom prst="rect">
            <a:avLst/>
          </a:prstGeom>
          <a:noFill/>
        </p:spPr>
        <p:txBody>
          <a:bodyPr wrap="none" rtlCol="0">
            <a:spAutoFit/>
          </a:bodyPr>
          <a:lstStyle/>
          <a:p>
            <a:pPr algn="ctr"/>
            <a:r>
              <a:rPr lang="en-US" i="1" dirty="0" smtClean="0">
                <a:solidFill>
                  <a:schemeClr val="bg1"/>
                </a:solidFill>
              </a:rPr>
              <a:t>Mini-workshop ”UHECR </a:t>
            </a:r>
            <a:r>
              <a:rPr lang="en-US" i="1" dirty="0">
                <a:solidFill>
                  <a:schemeClr val="bg1"/>
                </a:solidFill>
              </a:rPr>
              <a:t>and hadron interaction in the LHC </a:t>
            </a:r>
            <a:r>
              <a:rPr lang="en-US" i="1" dirty="0" smtClean="0">
                <a:solidFill>
                  <a:schemeClr val="bg1"/>
                </a:solidFill>
              </a:rPr>
              <a:t>era” </a:t>
            </a:r>
            <a:br>
              <a:rPr lang="en-US" i="1" dirty="0" smtClean="0">
                <a:solidFill>
                  <a:schemeClr val="bg1"/>
                </a:solidFill>
              </a:rPr>
            </a:br>
            <a:r>
              <a:rPr lang="en-US" i="1" dirty="0" smtClean="0">
                <a:solidFill>
                  <a:schemeClr val="bg1"/>
                </a:solidFill>
              </a:rPr>
              <a:t>@ ICRR, 12 Oct. 2011</a:t>
            </a:r>
            <a:endParaRPr lang="en-US" i="1" dirty="0">
              <a:solidFill>
                <a:schemeClr val="bg1"/>
              </a:solidFill>
            </a:endParaRPr>
          </a:p>
        </p:txBody>
      </p:sp>
      <p:pic>
        <p:nvPicPr>
          <p:cNvPr id="8"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2836" y="4365104"/>
            <a:ext cx="2086647" cy="1368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img_0127_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267" y="0"/>
            <a:ext cx="3006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3300"/>
                </a:solidFill>
                <a:miter lim="800000"/>
                <a:headEnd/>
                <a:tailEnd/>
              </a14:hiddenLine>
            </a:ext>
          </a:extLst>
        </p:spPr>
      </p:pic>
      <p:sp>
        <p:nvSpPr>
          <p:cNvPr id="3" name="Title 2"/>
          <p:cNvSpPr>
            <a:spLocks noGrp="1"/>
          </p:cNvSpPr>
          <p:nvPr>
            <p:ph type="title"/>
          </p:nvPr>
        </p:nvSpPr>
        <p:spPr/>
        <p:txBody>
          <a:bodyPr/>
          <a:lstStyle/>
          <a:p>
            <a:r>
              <a:rPr lang="en-US" dirty="0" smtClean="0"/>
              <a:t>Photos</a:t>
            </a:r>
            <a:endParaRPr lang="en-US" dirty="0"/>
          </a:p>
        </p:txBody>
      </p:sp>
      <p:pic>
        <p:nvPicPr>
          <p:cNvPr id="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47" y="0"/>
            <a:ext cx="509136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7" name="Straight Arrow Connector 6"/>
          <p:cNvCxnSpPr/>
          <p:nvPr/>
        </p:nvCxnSpPr>
        <p:spPr>
          <a:xfrm flipV="1">
            <a:off x="8423920" y="4653136"/>
            <a:ext cx="720080" cy="216024"/>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961715" y="4077072"/>
            <a:ext cx="1182285" cy="523220"/>
          </a:xfrm>
          <a:prstGeom prst="rect">
            <a:avLst/>
          </a:prstGeom>
          <a:noFill/>
        </p:spPr>
        <p:txBody>
          <a:bodyPr wrap="none" rtlCol="0">
            <a:spAutoFit/>
          </a:bodyPr>
          <a:lstStyle/>
          <a:p>
            <a:r>
              <a:rPr lang="en-US" sz="2800" dirty="0" smtClean="0">
                <a:solidFill>
                  <a:srgbClr val="FF0000"/>
                </a:solidFill>
              </a:rPr>
              <a:t>90mm</a:t>
            </a:r>
            <a:endParaRPr lang="en-US" sz="2800" dirty="0">
              <a:solidFill>
                <a:srgbClr val="FF0000"/>
              </a:solidFill>
            </a:endParaRPr>
          </a:p>
        </p:txBody>
      </p:sp>
      <p:cxnSp>
        <p:nvCxnSpPr>
          <p:cNvPr id="10" name="Straight Arrow Connector 9"/>
          <p:cNvCxnSpPr/>
          <p:nvPr/>
        </p:nvCxnSpPr>
        <p:spPr>
          <a:xfrm>
            <a:off x="6156176" y="4509120"/>
            <a:ext cx="1944216" cy="36004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88224" y="4077072"/>
            <a:ext cx="1381984" cy="523220"/>
          </a:xfrm>
          <a:prstGeom prst="rect">
            <a:avLst/>
          </a:prstGeom>
          <a:noFill/>
        </p:spPr>
        <p:txBody>
          <a:bodyPr wrap="none" rtlCol="0">
            <a:spAutoFit/>
          </a:bodyPr>
          <a:lstStyle/>
          <a:p>
            <a:r>
              <a:rPr lang="en-US" sz="2800" dirty="0" smtClean="0">
                <a:solidFill>
                  <a:srgbClr val="FF0000"/>
                </a:solidFill>
              </a:rPr>
              <a:t>280mm</a:t>
            </a:r>
            <a:endParaRPr lang="en-US" sz="2800" dirty="0">
              <a:solidFill>
                <a:srgbClr val="FF0000"/>
              </a:solidFill>
            </a:endParaRPr>
          </a:p>
        </p:txBody>
      </p:sp>
      <p:cxnSp>
        <p:nvCxnSpPr>
          <p:cNvPr id="12" name="Straight Arrow Connector 11"/>
          <p:cNvCxnSpPr/>
          <p:nvPr/>
        </p:nvCxnSpPr>
        <p:spPr>
          <a:xfrm>
            <a:off x="6300192" y="0"/>
            <a:ext cx="0" cy="4365104"/>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28184" y="1484784"/>
            <a:ext cx="1381984" cy="523220"/>
          </a:xfrm>
          <a:prstGeom prst="rect">
            <a:avLst/>
          </a:prstGeom>
          <a:noFill/>
        </p:spPr>
        <p:txBody>
          <a:bodyPr wrap="none" rtlCol="0">
            <a:spAutoFit/>
          </a:bodyPr>
          <a:lstStyle/>
          <a:p>
            <a:r>
              <a:rPr lang="en-US" sz="2800" dirty="0" smtClean="0">
                <a:solidFill>
                  <a:srgbClr val="FF0000"/>
                </a:solidFill>
              </a:rPr>
              <a:t>620mm</a:t>
            </a:r>
            <a:endParaRPr lang="en-US" sz="2800" dirty="0">
              <a:solidFill>
                <a:srgbClr val="FF0000"/>
              </a:solidFill>
            </a:endParaRPr>
          </a:p>
        </p:txBody>
      </p:sp>
      <p:sp>
        <p:nvSpPr>
          <p:cNvPr id="15" name="Line 27"/>
          <p:cNvSpPr>
            <a:spLocks noChangeShapeType="1"/>
          </p:cNvSpPr>
          <p:nvPr/>
        </p:nvSpPr>
        <p:spPr bwMode="auto">
          <a:xfrm flipV="1">
            <a:off x="2795457" y="836712"/>
            <a:ext cx="216024" cy="504056"/>
          </a:xfrm>
          <a:prstGeom prst="line">
            <a:avLst/>
          </a:prstGeom>
          <a:noFill/>
          <a:ln w="7620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TextBox 15"/>
          <p:cNvSpPr txBox="1"/>
          <p:nvPr/>
        </p:nvSpPr>
        <p:spPr>
          <a:xfrm>
            <a:off x="1931361" y="548680"/>
            <a:ext cx="1149674" cy="461665"/>
          </a:xfrm>
          <a:prstGeom prst="rect">
            <a:avLst/>
          </a:prstGeom>
          <a:noFill/>
        </p:spPr>
        <p:txBody>
          <a:bodyPr wrap="none" rtlCol="0">
            <a:spAutoFit/>
          </a:bodyPr>
          <a:lstStyle/>
          <a:p>
            <a:r>
              <a:rPr lang="en-US" sz="2400" dirty="0" smtClean="0">
                <a:solidFill>
                  <a:schemeClr val="bg1"/>
                </a:solidFill>
              </a:rPr>
              <a:t>ATLAS</a:t>
            </a:r>
            <a:endParaRPr lang="en-US" sz="2400" dirty="0">
              <a:solidFill>
                <a:schemeClr val="bg1"/>
              </a:solidFill>
            </a:endParaRPr>
          </a:p>
        </p:txBody>
      </p:sp>
      <p:pic>
        <p:nvPicPr>
          <p:cNvPr id="21" name="Picture 3" descr="C:\Documents and Settings\研究用\My Documents\LHCf\ppt\D論\公聴会\fig\manipontan_norm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372181"/>
            <a:ext cx="2376264" cy="351317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
          <p:cNvGrpSpPr>
            <a:grpSpLocks/>
          </p:cNvGrpSpPr>
          <p:nvPr/>
        </p:nvGrpSpPr>
        <p:grpSpPr bwMode="auto">
          <a:xfrm>
            <a:off x="15875" y="6119205"/>
            <a:ext cx="2819400" cy="458333"/>
            <a:chOff x="624" y="3526"/>
            <a:chExt cx="2417" cy="392"/>
          </a:xfrm>
        </p:grpSpPr>
        <p:sp>
          <p:nvSpPr>
            <p:cNvPr id="23" name="Line 5"/>
            <p:cNvSpPr>
              <a:spLocks noChangeShapeType="1"/>
            </p:cNvSpPr>
            <p:nvPr/>
          </p:nvSpPr>
          <p:spPr bwMode="auto">
            <a:xfrm flipV="1">
              <a:off x="624" y="3531"/>
              <a:ext cx="1313" cy="158"/>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 name="Text Box 6"/>
            <p:cNvSpPr txBox="1">
              <a:spLocks noChangeArrowheads="1"/>
            </p:cNvSpPr>
            <p:nvPr/>
          </p:nvSpPr>
          <p:spPr bwMode="auto">
            <a:xfrm rot="21000000">
              <a:off x="676" y="3526"/>
              <a:ext cx="2365"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dirty="0">
                  <a:solidFill>
                    <a:srgbClr val="000099"/>
                  </a:solidFill>
                </a:rPr>
                <a:t>neutral beam axis</a:t>
              </a:r>
            </a:p>
          </p:txBody>
        </p:sp>
      </p:grpSp>
      <p:grpSp>
        <p:nvGrpSpPr>
          <p:cNvPr id="25" name="Group 7"/>
          <p:cNvGrpSpPr>
            <a:grpSpLocks/>
          </p:cNvGrpSpPr>
          <p:nvPr/>
        </p:nvGrpSpPr>
        <p:grpSpPr bwMode="auto">
          <a:xfrm>
            <a:off x="2483768" y="3212976"/>
            <a:ext cx="3384550" cy="3470275"/>
            <a:chOff x="2790" y="1104"/>
            <a:chExt cx="2902" cy="2976"/>
          </a:xfrm>
        </p:grpSpPr>
        <p:grpSp>
          <p:nvGrpSpPr>
            <p:cNvPr id="26" name="Group 8"/>
            <p:cNvGrpSpPr>
              <a:grpSpLocks/>
            </p:cNvGrpSpPr>
            <p:nvPr/>
          </p:nvGrpSpPr>
          <p:grpSpPr bwMode="auto">
            <a:xfrm>
              <a:off x="2790" y="1104"/>
              <a:ext cx="2902" cy="2976"/>
              <a:chOff x="2790" y="1104"/>
              <a:chExt cx="2902" cy="2976"/>
            </a:xfrm>
          </p:grpSpPr>
          <p:pic>
            <p:nvPicPr>
              <p:cNvPr id="29" name="Picture 9" descr="C:\Documents and Settings\研究用\My Documents\LHCf\ppt\学会\JPS\JPS09Spring\lhcf_arm1_transversal_disp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 y="1536"/>
                <a:ext cx="2371" cy="254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10"/>
              <p:cNvGrpSpPr>
                <a:grpSpLocks/>
              </p:cNvGrpSpPr>
              <p:nvPr/>
            </p:nvGrpSpPr>
            <p:grpSpPr bwMode="auto">
              <a:xfrm>
                <a:off x="2790" y="1104"/>
                <a:ext cx="732" cy="2966"/>
                <a:chOff x="293" y="1152"/>
                <a:chExt cx="640" cy="2630"/>
              </a:xfrm>
            </p:grpSpPr>
            <p:sp>
              <p:nvSpPr>
                <p:cNvPr id="31" name="Text Box 11"/>
                <p:cNvSpPr txBox="1">
                  <a:spLocks noChangeArrowheads="1"/>
                </p:cNvSpPr>
                <p:nvPr/>
              </p:nvSpPr>
              <p:spPr bwMode="auto">
                <a:xfrm>
                  <a:off x="491" y="1152"/>
                  <a:ext cx="44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200"/>
                    <a:t>η</a:t>
                  </a:r>
                </a:p>
              </p:txBody>
            </p:sp>
            <p:sp>
              <p:nvSpPr>
                <p:cNvPr id="32" name="Text Box 12"/>
                <p:cNvSpPr txBox="1">
                  <a:spLocks noChangeArrowheads="1"/>
                </p:cNvSpPr>
                <p:nvPr/>
              </p:nvSpPr>
              <p:spPr bwMode="auto">
                <a:xfrm>
                  <a:off x="316" y="2640"/>
                  <a:ext cx="44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3200"/>
                    <a:t>∞</a:t>
                  </a:r>
                </a:p>
              </p:txBody>
            </p:sp>
            <p:sp>
              <p:nvSpPr>
                <p:cNvPr id="33" name="Text Box 13"/>
                <p:cNvSpPr txBox="1">
                  <a:spLocks noChangeArrowheads="1"/>
                </p:cNvSpPr>
                <p:nvPr/>
              </p:nvSpPr>
              <p:spPr bwMode="auto">
                <a:xfrm>
                  <a:off x="293" y="1952"/>
                  <a:ext cx="455"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a:t>8.7</a:t>
                  </a:r>
                </a:p>
              </p:txBody>
            </p:sp>
            <p:grpSp>
              <p:nvGrpSpPr>
                <p:cNvPr id="34" name="Group 14"/>
                <p:cNvGrpSpPr>
                  <a:grpSpLocks/>
                </p:cNvGrpSpPr>
                <p:nvPr/>
              </p:nvGrpSpPr>
              <p:grpSpPr bwMode="auto">
                <a:xfrm>
                  <a:off x="636" y="1526"/>
                  <a:ext cx="144" cy="2256"/>
                  <a:chOff x="432" y="1862"/>
                  <a:chExt cx="144" cy="2256"/>
                </a:xfrm>
              </p:grpSpPr>
              <p:grpSp>
                <p:nvGrpSpPr>
                  <p:cNvPr id="35" name="Group 15"/>
                  <p:cNvGrpSpPr>
                    <a:grpSpLocks/>
                  </p:cNvGrpSpPr>
                  <p:nvPr/>
                </p:nvGrpSpPr>
                <p:grpSpPr bwMode="auto">
                  <a:xfrm>
                    <a:off x="432" y="1862"/>
                    <a:ext cx="144" cy="2256"/>
                    <a:chOff x="240" y="1862"/>
                    <a:chExt cx="144" cy="2256"/>
                  </a:xfrm>
                </p:grpSpPr>
                <p:sp>
                  <p:nvSpPr>
                    <p:cNvPr id="37" name="Line 16"/>
                    <p:cNvSpPr>
                      <a:spLocks noChangeShapeType="1"/>
                    </p:cNvSpPr>
                    <p:nvPr/>
                  </p:nvSpPr>
                  <p:spPr bwMode="auto">
                    <a:xfrm flipV="1">
                      <a:off x="299" y="1862"/>
                      <a:ext cx="0" cy="225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17"/>
                    <p:cNvSpPr>
                      <a:spLocks noChangeShapeType="1"/>
                    </p:cNvSpPr>
                    <p:nvPr/>
                  </p:nvSpPr>
                  <p:spPr bwMode="auto">
                    <a:xfrm>
                      <a:off x="240" y="31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6" name="Line 18"/>
                  <p:cNvSpPr>
                    <a:spLocks noChangeShapeType="1"/>
                  </p:cNvSpPr>
                  <p:nvPr/>
                </p:nvSpPr>
                <p:spPr bwMode="auto">
                  <a:xfrm>
                    <a:off x="432"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sp>
          <p:nvSpPr>
            <p:cNvPr id="27" name="Text Box 19"/>
            <p:cNvSpPr txBox="1">
              <a:spLocks noChangeArrowheads="1"/>
            </p:cNvSpPr>
            <p:nvPr/>
          </p:nvSpPr>
          <p:spPr bwMode="auto">
            <a:xfrm>
              <a:off x="3360" y="1386"/>
              <a:ext cx="1929"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a:solidFill>
                    <a:srgbClr val="000099"/>
                  </a:solidFill>
                </a:rPr>
                <a:t>Shadow of beam pipes</a:t>
              </a:r>
            </a:p>
            <a:p>
              <a:r>
                <a:rPr lang="en-US" altLang="ja-JP" sz="1600">
                  <a:solidFill>
                    <a:srgbClr val="000099"/>
                  </a:solidFill>
                </a:rPr>
                <a:t>between IP and TAN</a:t>
              </a:r>
            </a:p>
          </p:txBody>
        </p:sp>
        <p:sp>
          <p:nvSpPr>
            <p:cNvPr id="28" name="Freeform 20"/>
            <p:cNvSpPr>
              <a:spLocks/>
            </p:cNvSpPr>
            <p:nvPr/>
          </p:nvSpPr>
          <p:spPr bwMode="auto">
            <a:xfrm>
              <a:off x="3835" y="1887"/>
              <a:ext cx="1518" cy="307"/>
            </a:xfrm>
            <a:custGeom>
              <a:avLst/>
              <a:gdLst>
                <a:gd name="T0" fmla="*/ 0 w 1056"/>
                <a:gd name="T1" fmla="*/ 0 h 288"/>
                <a:gd name="T2" fmla="*/ 1056 w 1056"/>
                <a:gd name="T3" fmla="*/ 0 h 288"/>
                <a:gd name="T4" fmla="*/ 960 w 1056"/>
                <a:gd name="T5" fmla="*/ 288 h 288"/>
              </a:gdLst>
              <a:ahLst/>
              <a:cxnLst>
                <a:cxn ang="0">
                  <a:pos x="T0" y="T1"/>
                </a:cxn>
                <a:cxn ang="0">
                  <a:pos x="T2" y="T3"/>
                </a:cxn>
                <a:cxn ang="0">
                  <a:pos x="T4" y="T5"/>
                </a:cxn>
              </a:cxnLst>
              <a:rect l="0" t="0" r="r" b="b"/>
              <a:pathLst>
                <a:path w="1056" h="288">
                  <a:moveTo>
                    <a:pt x="0" y="0"/>
                  </a:moveTo>
                  <a:lnTo>
                    <a:pt x="1056" y="0"/>
                  </a:lnTo>
                  <a:lnTo>
                    <a:pt x="960" y="288"/>
                  </a:lnTo>
                </a:path>
              </a:pathLst>
            </a:custGeom>
            <a:noFill/>
            <a:ln w="31750">
              <a:solidFill>
                <a:srgbClr val="3366FF"/>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9" name="TextBox 38"/>
          <p:cNvSpPr txBox="1"/>
          <p:nvPr/>
        </p:nvSpPr>
        <p:spPr>
          <a:xfrm>
            <a:off x="5540930" y="5085184"/>
            <a:ext cx="3603070" cy="1323439"/>
          </a:xfrm>
          <a:prstGeom prst="rect">
            <a:avLst/>
          </a:prstGeom>
          <a:noFill/>
        </p:spPr>
        <p:txBody>
          <a:bodyPr wrap="none" rtlCol="0">
            <a:spAutoFit/>
          </a:bodyPr>
          <a:lstStyle/>
          <a:p>
            <a:r>
              <a:rPr lang="en-US" dirty="0" smtClean="0"/>
              <a:t>Pseudo-rapidity range.</a:t>
            </a:r>
          </a:p>
          <a:p>
            <a:r>
              <a:rPr lang="en-US" dirty="0" smtClean="0"/>
              <a:t>η &gt; 8.7 @ zero crossing angle</a:t>
            </a:r>
          </a:p>
          <a:p>
            <a:r>
              <a:rPr lang="en-US" dirty="0"/>
              <a:t>η &gt; </a:t>
            </a:r>
            <a:r>
              <a:rPr lang="en-US" dirty="0" smtClean="0"/>
              <a:t>8.4 </a:t>
            </a:r>
            <a:r>
              <a:rPr lang="en-US" dirty="0"/>
              <a:t>@ </a:t>
            </a:r>
            <a:r>
              <a:rPr lang="en-US" dirty="0" smtClean="0"/>
              <a:t>140urad </a:t>
            </a:r>
          </a:p>
          <a:p>
            <a:endParaRPr lang="en-US" dirty="0"/>
          </a:p>
        </p:txBody>
      </p:sp>
    </p:spTree>
    <p:extLst>
      <p:ext uri="{BB962C8B-B14F-4D97-AF65-F5344CB8AC3E}">
        <p14:creationId xmlns:p14="http://schemas.microsoft.com/office/powerpoint/2010/main" val="16318053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03455" y="764704"/>
            <a:ext cx="3456384" cy="3079540"/>
            <a:chOff x="4444152" y="1802676"/>
            <a:chExt cx="4088288" cy="3642548"/>
          </a:xfrm>
        </p:grpSpPr>
        <p:pic>
          <p:nvPicPr>
            <p:cNvPr id="24" name="Picture 3" descr="C:\Documents and Settings\sako\デスクトップ\USER\sako\Presentation\LHCf_Presentations\CERN_seminar_20110517\lhcf_aperture_100ur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152" y="1854003"/>
              <a:ext cx="3574188" cy="342511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グループ化 4096"/>
            <p:cNvGrpSpPr/>
            <p:nvPr/>
          </p:nvGrpSpPr>
          <p:grpSpPr>
            <a:xfrm>
              <a:off x="7380982" y="1802676"/>
              <a:ext cx="1151458" cy="3642548"/>
              <a:chOff x="7597006" y="1800123"/>
              <a:chExt cx="1151458" cy="3642548"/>
            </a:xfrm>
          </p:grpSpPr>
          <p:sp>
            <p:nvSpPr>
              <p:cNvPr id="28" name="正方形/長方形 35"/>
              <p:cNvSpPr/>
              <p:nvPr/>
            </p:nvSpPr>
            <p:spPr>
              <a:xfrm>
                <a:off x="7874318" y="1952764"/>
                <a:ext cx="874146" cy="3489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Group 1064"/>
              <p:cNvGrpSpPr>
                <a:grpSpLocks/>
              </p:cNvGrpSpPr>
              <p:nvPr/>
            </p:nvGrpSpPr>
            <p:grpSpPr bwMode="auto">
              <a:xfrm>
                <a:off x="7597006" y="1800123"/>
                <a:ext cx="791418" cy="3573093"/>
                <a:chOff x="264" y="1092"/>
                <a:chExt cx="600" cy="2690"/>
              </a:xfrm>
              <a:solidFill>
                <a:schemeClr val="bg1"/>
              </a:solidFill>
            </p:grpSpPr>
            <p:sp>
              <p:nvSpPr>
                <p:cNvPr id="30" name="Text Box 1046"/>
                <p:cNvSpPr txBox="1">
                  <a:spLocks noChangeArrowheads="1"/>
                </p:cNvSpPr>
                <p:nvPr/>
              </p:nvSpPr>
              <p:spPr bwMode="auto">
                <a:xfrm>
                  <a:off x="492" y="1092"/>
                  <a:ext cx="372" cy="3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t>η</a:t>
                  </a:r>
                </a:p>
              </p:txBody>
            </p:sp>
            <p:sp>
              <p:nvSpPr>
                <p:cNvPr id="31" name="Text Box 1048"/>
                <p:cNvSpPr txBox="1">
                  <a:spLocks noChangeArrowheads="1"/>
                </p:cNvSpPr>
                <p:nvPr/>
              </p:nvSpPr>
              <p:spPr bwMode="auto">
                <a:xfrm>
                  <a:off x="316" y="2640"/>
                  <a:ext cx="372" cy="3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t>∞</a:t>
                  </a:r>
                </a:p>
              </p:txBody>
            </p:sp>
            <p:sp>
              <p:nvSpPr>
                <p:cNvPr id="32" name="Text Box 1049"/>
                <p:cNvSpPr txBox="1">
                  <a:spLocks noChangeArrowheads="1"/>
                </p:cNvSpPr>
                <p:nvPr/>
              </p:nvSpPr>
              <p:spPr bwMode="auto">
                <a:xfrm>
                  <a:off x="264" y="1668"/>
                  <a:ext cx="410"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t>8.5</a:t>
                  </a:r>
                  <a:endParaRPr lang="en-US" altLang="ja-JP" sz="2000" dirty="0"/>
                </a:p>
              </p:txBody>
            </p:sp>
            <p:grpSp>
              <p:nvGrpSpPr>
                <p:cNvPr id="33" name="Group 1051"/>
                <p:cNvGrpSpPr>
                  <a:grpSpLocks/>
                </p:cNvGrpSpPr>
                <p:nvPr/>
              </p:nvGrpSpPr>
              <p:grpSpPr bwMode="auto">
                <a:xfrm>
                  <a:off x="636" y="1526"/>
                  <a:ext cx="144" cy="2256"/>
                  <a:chOff x="432" y="1862"/>
                  <a:chExt cx="144" cy="2256"/>
                </a:xfrm>
                <a:grpFill/>
              </p:grpSpPr>
              <p:grpSp>
                <p:nvGrpSpPr>
                  <p:cNvPr id="34" name="Group 1047"/>
                  <p:cNvGrpSpPr>
                    <a:grpSpLocks/>
                  </p:cNvGrpSpPr>
                  <p:nvPr/>
                </p:nvGrpSpPr>
                <p:grpSpPr bwMode="auto">
                  <a:xfrm>
                    <a:off x="432" y="1862"/>
                    <a:ext cx="144" cy="2256"/>
                    <a:chOff x="240" y="1862"/>
                    <a:chExt cx="144" cy="2256"/>
                  </a:xfrm>
                  <a:grpFill/>
                </p:grpSpPr>
                <p:sp>
                  <p:nvSpPr>
                    <p:cNvPr id="36" name="Line 1042"/>
                    <p:cNvSpPr>
                      <a:spLocks noChangeShapeType="1"/>
                    </p:cNvSpPr>
                    <p:nvPr/>
                  </p:nvSpPr>
                  <p:spPr bwMode="auto">
                    <a:xfrm flipV="1">
                      <a:off x="299" y="1862"/>
                      <a:ext cx="0" cy="2256"/>
                    </a:xfrm>
                    <a:prstGeom prst="line">
                      <a:avLst/>
                    </a:prstGeom>
                    <a:grpFill/>
                    <a:ln w="28575">
                      <a:solidFill>
                        <a:schemeClr val="tx1"/>
                      </a:solidFill>
                      <a:round/>
                      <a:headEnd/>
                      <a:tailEnd type="triangle" w="med" len="med"/>
                    </a:ln>
                    <a:extLst/>
                  </p:spPr>
                  <p:txBody>
                    <a:bodyPr/>
                    <a:lstStyle/>
                    <a:p>
                      <a:endParaRPr lang="ja-JP" altLang="en-US"/>
                    </a:p>
                  </p:txBody>
                </p:sp>
                <p:sp>
                  <p:nvSpPr>
                    <p:cNvPr id="37" name="Line 1045"/>
                    <p:cNvSpPr>
                      <a:spLocks noChangeShapeType="1"/>
                    </p:cNvSpPr>
                    <p:nvPr/>
                  </p:nvSpPr>
                  <p:spPr bwMode="auto">
                    <a:xfrm>
                      <a:off x="240" y="3168"/>
                      <a:ext cx="144" cy="0"/>
                    </a:xfrm>
                    <a:prstGeom prst="line">
                      <a:avLst/>
                    </a:prstGeom>
                    <a:grpFill/>
                    <a:ln w="9525">
                      <a:solidFill>
                        <a:schemeClr val="tx1"/>
                      </a:solidFill>
                      <a:round/>
                      <a:headEnd/>
                      <a:tailEnd/>
                    </a:ln>
                    <a:extLst/>
                  </p:spPr>
                  <p:txBody>
                    <a:bodyPr/>
                    <a:lstStyle/>
                    <a:p>
                      <a:endParaRPr lang="ja-JP" altLang="en-US"/>
                    </a:p>
                  </p:txBody>
                </p:sp>
              </p:grpSp>
              <p:sp>
                <p:nvSpPr>
                  <p:cNvPr id="35" name="Line 1050"/>
                  <p:cNvSpPr>
                    <a:spLocks noChangeShapeType="1"/>
                  </p:cNvSpPr>
                  <p:nvPr/>
                </p:nvSpPr>
                <p:spPr bwMode="auto">
                  <a:xfrm>
                    <a:off x="432" y="2166"/>
                    <a:ext cx="144" cy="0"/>
                  </a:xfrm>
                  <a:prstGeom prst="line">
                    <a:avLst/>
                  </a:prstGeom>
                  <a:grpFill/>
                  <a:ln w="9525">
                    <a:solidFill>
                      <a:schemeClr val="tx1"/>
                    </a:solidFill>
                    <a:round/>
                    <a:headEnd/>
                    <a:tailEnd/>
                  </a:ln>
                  <a:extLst/>
                </p:spPr>
                <p:txBody>
                  <a:bodyPr/>
                  <a:lstStyle/>
                  <a:p>
                    <a:endParaRPr lang="ja-JP" altLang="en-US"/>
                  </a:p>
                </p:txBody>
              </p:sp>
            </p:grpSp>
          </p:grpSp>
        </p:grpSp>
      </p:grpSp>
      <p:sp>
        <p:nvSpPr>
          <p:cNvPr id="21" name="Slide Number Placeholder 5"/>
          <p:cNvSpPr>
            <a:spLocks noGrp="1"/>
          </p:cNvSpPr>
          <p:nvPr>
            <p:ph type="sldNum" sz="quarter" idx="12"/>
          </p:nvPr>
        </p:nvSpPr>
        <p:spPr/>
        <p:txBody>
          <a:bodyPr/>
          <a:lstStyle/>
          <a:p>
            <a:fld id="{628BF2BA-B944-F342-9F45-2C6E0DA24622}" type="slidenum">
              <a:rPr lang="en-US" altLang="ja-JP"/>
              <a:pPr/>
              <a:t>11</a:t>
            </a:fld>
            <a:endParaRPr lang="en-US" altLang="ja-JP"/>
          </a:p>
        </p:txBody>
      </p:sp>
      <p:pic>
        <p:nvPicPr>
          <p:cNvPr id="77826" name="Picture 2" descr="C:\Documents and Settings\研究用\My Documents\LHCf\ppt\D論\公聴会\fig\psudorapidity_090314tmp.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3621088"/>
            <a:ext cx="7315200" cy="3236912"/>
          </a:xfrm>
          <a:prstGeom prst="rect">
            <a:avLst/>
          </a:prstGeom>
          <a:noFill/>
          <a:extLst>
            <a:ext uri="{909E8E84-426E-40dd-AFC4-6F175D3DCCD1}">
              <a14:hiddenFill xmlns:a14="http://schemas.microsoft.com/office/drawing/2010/main">
                <a:solidFill>
                  <a:srgbClr val="FFFFFF"/>
                </a:solidFill>
              </a14:hiddenFill>
            </a:ext>
          </a:extLst>
        </p:spPr>
      </p:pic>
      <p:sp>
        <p:nvSpPr>
          <p:cNvPr id="77827" name="AutoShape 3"/>
          <p:cNvSpPr>
            <a:spLocks noChangeArrowheads="1"/>
          </p:cNvSpPr>
          <p:nvPr/>
        </p:nvSpPr>
        <p:spPr bwMode="auto">
          <a:xfrm>
            <a:off x="107504" y="908720"/>
            <a:ext cx="5422380" cy="2448272"/>
          </a:xfrm>
          <a:prstGeom prst="roundRect">
            <a:avLst>
              <a:gd name="adj" fmla="val 1666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8" name="Rectangle 4"/>
          <p:cNvSpPr>
            <a:spLocks noGrp="1" noChangeArrowheads="1"/>
          </p:cNvSpPr>
          <p:nvPr>
            <p:ph type="title"/>
          </p:nvPr>
        </p:nvSpPr>
        <p:spPr>
          <a:xfrm>
            <a:off x="193675" y="155575"/>
            <a:ext cx="5026397" cy="503238"/>
          </a:xfrm>
        </p:spPr>
        <p:txBody>
          <a:bodyPr/>
          <a:lstStyle/>
          <a:p>
            <a:r>
              <a:rPr lang="en-US" altLang="ja-JP" dirty="0"/>
              <a:t>LHCf can measure</a:t>
            </a:r>
          </a:p>
        </p:txBody>
      </p:sp>
      <p:sp>
        <p:nvSpPr>
          <p:cNvPr id="77829" name="Text Box 5"/>
          <p:cNvSpPr txBox="1">
            <a:spLocks noChangeArrowheads="1"/>
          </p:cNvSpPr>
          <p:nvPr/>
        </p:nvSpPr>
        <p:spPr bwMode="auto">
          <a:xfrm>
            <a:off x="-861467" y="1160661"/>
            <a:ext cx="7305675" cy="59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altLang="ja-JP" b="1" dirty="0">
                <a:solidFill>
                  <a:srgbClr val="000099"/>
                </a:solidFill>
                <a:latin typeface="Calibri" charset="0"/>
              </a:rPr>
              <a:t>Energy spectra and </a:t>
            </a:r>
            <a:br>
              <a:rPr lang="en-US" altLang="ja-JP" b="1" dirty="0">
                <a:solidFill>
                  <a:srgbClr val="000099"/>
                </a:solidFill>
                <a:latin typeface="Calibri" charset="0"/>
              </a:rPr>
            </a:br>
            <a:r>
              <a:rPr lang="en-US" altLang="ja-JP" b="1" dirty="0">
                <a:solidFill>
                  <a:srgbClr val="000099"/>
                </a:solidFill>
                <a:latin typeface="Calibri" charset="0"/>
              </a:rPr>
              <a:t>Transverse momentum </a:t>
            </a:r>
            <a:r>
              <a:rPr lang="en-US" altLang="ja-JP" b="1" dirty="0" err="1" smtClean="0">
                <a:solidFill>
                  <a:srgbClr val="000099"/>
                </a:solidFill>
                <a:latin typeface="Calibri" charset="0"/>
              </a:rPr>
              <a:t>distbution</a:t>
            </a:r>
            <a:r>
              <a:rPr lang="en-US" altLang="ja-JP" b="1" dirty="0" smtClean="0">
                <a:solidFill>
                  <a:srgbClr val="000099"/>
                </a:solidFill>
                <a:latin typeface="Calibri" charset="0"/>
              </a:rPr>
              <a:t> </a:t>
            </a:r>
            <a:r>
              <a:rPr lang="en-US" altLang="ja-JP" b="1" dirty="0">
                <a:solidFill>
                  <a:srgbClr val="000099"/>
                </a:solidFill>
                <a:latin typeface="Calibri" charset="0"/>
              </a:rPr>
              <a:t>of </a:t>
            </a:r>
          </a:p>
        </p:txBody>
      </p:sp>
      <p:sp>
        <p:nvSpPr>
          <p:cNvPr id="77830" name="Text Box 6"/>
          <p:cNvSpPr txBox="1">
            <a:spLocks noChangeArrowheads="1"/>
          </p:cNvSpPr>
          <p:nvPr/>
        </p:nvSpPr>
        <p:spPr bwMode="auto">
          <a:xfrm>
            <a:off x="1331640" y="3356992"/>
            <a:ext cx="2855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a:latin typeface="Arial Black" charset="0"/>
              </a:rPr>
              <a:t> </a:t>
            </a:r>
            <a:r>
              <a:rPr lang="en-US" altLang="ja-JP" sz="2400" b="1" dirty="0">
                <a:solidFill>
                  <a:srgbClr val="000099"/>
                </a:solidFill>
                <a:latin typeface="Calibri" charset="0"/>
              </a:rPr>
              <a:t>Multiplicity@14TeV </a:t>
            </a:r>
          </a:p>
        </p:txBody>
      </p:sp>
      <p:sp>
        <p:nvSpPr>
          <p:cNvPr id="77831" name="Rectangle 7"/>
          <p:cNvSpPr>
            <a:spLocks noChangeArrowheads="1"/>
          </p:cNvSpPr>
          <p:nvPr/>
        </p:nvSpPr>
        <p:spPr bwMode="auto">
          <a:xfrm>
            <a:off x="5004048" y="3429000"/>
            <a:ext cx="277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dirty="0">
                <a:solidFill>
                  <a:srgbClr val="000099"/>
                </a:solidFill>
                <a:latin typeface="Calibri" charset="0"/>
              </a:rPr>
              <a:t>Energy Flux @14TeV</a:t>
            </a:r>
          </a:p>
        </p:txBody>
      </p:sp>
      <p:sp>
        <p:nvSpPr>
          <p:cNvPr id="77832" name="Text Box 8"/>
          <p:cNvSpPr txBox="1">
            <a:spLocks noChangeArrowheads="1"/>
          </p:cNvSpPr>
          <p:nvPr/>
        </p:nvSpPr>
        <p:spPr bwMode="auto">
          <a:xfrm>
            <a:off x="152400" y="5029200"/>
            <a:ext cx="285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i="1">
                <a:solidFill>
                  <a:srgbClr val="FF0000"/>
                </a:solidFill>
              </a:rPr>
              <a:t>Low multiplicity !! </a:t>
            </a:r>
          </a:p>
        </p:txBody>
      </p:sp>
      <p:sp>
        <p:nvSpPr>
          <p:cNvPr id="77833" name="Text Box 9"/>
          <p:cNvSpPr txBox="1">
            <a:spLocks noChangeArrowheads="1"/>
          </p:cNvSpPr>
          <p:nvPr/>
        </p:nvSpPr>
        <p:spPr bwMode="auto">
          <a:xfrm>
            <a:off x="6202363" y="4953000"/>
            <a:ext cx="2941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i="1">
                <a:solidFill>
                  <a:srgbClr val="FF0000"/>
                </a:solidFill>
              </a:rPr>
              <a:t>High energy flux !! </a:t>
            </a:r>
          </a:p>
        </p:txBody>
      </p:sp>
      <p:sp>
        <p:nvSpPr>
          <p:cNvPr id="77834" name="Text Box 10"/>
          <p:cNvSpPr txBox="1">
            <a:spLocks noChangeArrowheads="1"/>
          </p:cNvSpPr>
          <p:nvPr/>
        </p:nvSpPr>
        <p:spPr bwMode="auto">
          <a:xfrm>
            <a:off x="6457950" y="6521450"/>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a:t>simulated by DPMJET3</a:t>
            </a:r>
          </a:p>
        </p:txBody>
      </p:sp>
      <p:sp>
        <p:nvSpPr>
          <p:cNvPr id="77835" name="Text Box 11"/>
          <p:cNvSpPr txBox="1">
            <a:spLocks noChangeArrowheads="1"/>
          </p:cNvSpPr>
          <p:nvPr/>
        </p:nvSpPr>
        <p:spPr bwMode="auto">
          <a:xfrm>
            <a:off x="254546" y="1689869"/>
            <a:ext cx="5327099" cy="9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spcBef>
                <a:spcPct val="20000"/>
              </a:spcBef>
              <a:buFontTx/>
              <a:buChar char="•"/>
            </a:pPr>
            <a:r>
              <a:rPr lang="en-US" altLang="ja-JP" b="1" dirty="0">
                <a:solidFill>
                  <a:srgbClr val="000099"/>
                </a:solidFill>
                <a:latin typeface="Calibri" charset="0"/>
              </a:rPr>
              <a:t> Gamma-rays (E&gt;100GeV,dE/E&lt;5%)</a:t>
            </a:r>
          </a:p>
          <a:p>
            <a:pPr>
              <a:lnSpc>
                <a:spcPct val="80000"/>
              </a:lnSpc>
              <a:spcBef>
                <a:spcPct val="20000"/>
              </a:spcBef>
              <a:buFontTx/>
              <a:buChar char="•"/>
            </a:pPr>
            <a:r>
              <a:rPr lang="en-US" altLang="ja-JP" b="1" dirty="0">
                <a:solidFill>
                  <a:srgbClr val="000099"/>
                </a:solidFill>
                <a:latin typeface="Calibri" charset="0"/>
              </a:rPr>
              <a:t> Neutral Hadrons (E&gt;a few 100 </a:t>
            </a:r>
            <a:r>
              <a:rPr lang="en-US" altLang="ja-JP" b="1" dirty="0" err="1">
                <a:solidFill>
                  <a:srgbClr val="000099"/>
                </a:solidFill>
                <a:latin typeface="Calibri" charset="0"/>
              </a:rPr>
              <a:t>GeV</a:t>
            </a:r>
            <a:r>
              <a:rPr lang="en-US" altLang="ja-JP" b="1" dirty="0">
                <a:solidFill>
                  <a:srgbClr val="000099"/>
                </a:solidFill>
                <a:latin typeface="Calibri" charset="0"/>
              </a:rPr>
              <a:t>, </a:t>
            </a:r>
            <a:r>
              <a:rPr lang="en-US" altLang="ja-JP" b="1" dirty="0" err="1">
                <a:solidFill>
                  <a:srgbClr val="000099"/>
                </a:solidFill>
                <a:latin typeface="Calibri" charset="0"/>
              </a:rPr>
              <a:t>dE</a:t>
            </a:r>
            <a:r>
              <a:rPr lang="en-US" altLang="ja-JP" b="1" dirty="0">
                <a:solidFill>
                  <a:srgbClr val="000099"/>
                </a:solidFill>
                <a:latin typeface="Calibri" charset="0"/>
              </a:rPr>
              <a:t>/E~30%)</a:t>
            </a:r>
          </a:p>
          <a:p>
            <a:pPr>
              <a:lnSpc>
                <a:spcPct val="80000"/>
              </a:lnSpc>
              <a:spcBef>
                <a:spcPct val="20000"/>
              </a:spcBef>
              <a:buFontTx/>
              <a:buChar char="•"/>
            </a:pPr>
            <a:r>
              <a:rPr lang="en-US" altLang="ja-JP" b="1" dirty="0">
                <a:solidFill>
                  <a:srgbClr val="000099"/>
                </a:solidFill>
                <a:latin typeface="Calibri" charset="0"/>
              </a:rPr>
              <a:t> </a:t>
            </a:r>
            <a:r>
              <a:rPr lang="en-US" altLang="ja-JP" b="1" dirty="0" smtClean="0">
                <a:solidFill>
                  <a:srgbClr val="000099"/>
                </a:solidFill>
                <a:latin typeface="Calibri" charset="0"/>
              </a:rPr>
              <a:t>π</a:t>
            </a:r>
            <a:r>
              <a:rPr lang="en-US" altLang="ja-JP" b="1" baseline="30000" dirty="0" smtClean="0">
                <a:solidFill>
                  <a:srgbClr val="000099"/>
                </a:solidFill>
                <a:latin typeface="Calibri" charset="0"/>
              </a:rPr>
              <a:t>0</a:t>
            </a:r>
            <a:r>
              <a:rPr lang="en-US" altLang="ja-JP" b="1" dirty="0" smtClean="0">
                <a:solidFill>
                  <a:srgbClr val="000099"/>
                </a:solidFill>
                <a:latin typeface="Calibri" charset="0"/>
              </a:rPr>
              <a:t> (</a:t>
            </a:r>
            <a:r>
              <a:rPr lang="en-US" altLang="ja-JP" b="1" dirty="0">
                <a:solidFill>
                  <a:srgbClr val="000099"/>
                </a:solidFill>
                <a:latin typeface="Calibri" charset="0"/>
              </a:rPr>
              <a:t>E</a:t>
            </a:r>
            <a:r>
              <a:rPr lang="en-US" altLang="ja-JP" b="1" dirty="0" smtClean="0">
                <a:solidFill>
                  <a:srgbClr val="000099"/>
                </a:solidFill>
                <a:latin typeface="Calibri" charset="0"/>
              </a:rPr>
              <a:t>&gt;600GeV</a:t>
            </a:r>
            <a:r>
              <a:rPr lang="en-US" altLang="ja-JP" b="1" dirty="0">
                <a:solidFill>
                  <a:srgbClr val="000099"/>
                </a:solidFill>
                <a:latin typeface="Calibri" charset="0"/>
              </a:rPr>
              <a:t>, </a:t>
            </a:r>
            <a:r>
              <a:rPr lang="en-US" altLang="ja-JP" b="1" dirty="0" err="1">
                <a:solidFill>
                  <a:srgbClr val="000099"/>
                </a:solidFill>
                <a:latin typeface="Calibri" charset="0"/>
              </a:rPr>
              <a:t>dE</a:t>
            </a:r>
            <a:r>
              <a:rPr lang="en-US" altLang="ja-JP" b="1" dirty="0">
                <a:solidFill>
                  <a:srgbClr val="000099"/>
                </a:solidFill>
                <a:latin typeface="Calibri" charset="0"/>
              </a:rPr>
              <a:t>/E&lt;3%)</a:t>
            </a:r>
            <a:endParaRPr lang="en-US" altLang="ja-JP" sz="1800" dirty="0"/>
          </a:p>
        </p:txBody>
      </p:sp>
      <p:sp>
        <p:nvSpPr>
          <p:cNvPr id="77836" name="Text Box 12"/>
          <p:cNvSpPr txBox="1">
            <a:spLocks noChangeArrowheads="1"/>
          </p:cNvSpPr>
          <p:nvPr/>
        </p:nvSpPr>
        <p:spPr bwMode="auto">
          <a:xfrm>
            <a:off x="827584" y="2564904"/>
            <a:ext cx="45834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dirty="0">
                <a:solidFill>
                  <a:srgbClr val="000099"/>
                </a:solidFill>
                <a:latin typeface="Calibri" charset="0"/>
              </a:rPr>
              <a:t>at </a:t>
            </a:r>
            <a:r>
              <a:rPr lang="en-US" altLang="ja-JP" sz="2800" b="1" dirty="0" smtClean="0">
                <a:solidFill>
                  <a:srgbClr val="000099"/>
                </a:solidFill>
                <a:latin typeface="Calibri" charset="0"/>
              </a:rPr>
              <a:t>pseudo</a:t>
            </a:r>
            <a:r>
              <a:rPr lang="en-US" altLang="ja-JP" sz="2800" b="1" dirty="0">
                <a:solidFill>
                  <a:srgbClr val="000099"/>
                </a:solidFill>
                <a:latin typeface="Calibri" charset="0"/>
              </a:rPr>
              <a:t>-rapidity range &gt;8.4</a:t>
            </a:r>
          </a:p>
        </p:txBody>
      </p:sp>
      <p:sp>
        <p:nvSpPr>
          <p:cNvPr id="3" name="TextBox 2"/>
          <p:cNvSpPr txBox="1"/>
          <p:nvPr/>
        </p:nvSpPr>
        <p:spPr>
          <a:xfrm>
            <a:off x="5292080" y="332656"/>
            <a:ext cx="3187792" cy="707886"/>
          </a:xfrm>
          <a:prstGeom prst="rect">
            <a:avLst/>
          </a:prstGeom>
          <a:solidFill>
            <a:schemeClr val="bg1"/>
          </a:solidFill>
          <a:ln>
            <a:solidFill>
              <a:schemeClr val="tx1"/>
            </a:solidFill>
          </a:ln>
        </p:spPr>
        <p:txBody>
          <a:bodyPr wrap="none" rtlCol="0">
            <a:spAutoFit/>
          </a:bodyPr>
          <a:lstStyle/>
          <a:p>
            <a:r>
              <a:rPr lang="en-US" dirty="0" smtClean="0"/>
              <a:t>Front view of calorimeters </a:t>
            </a:r>
            <a:br>
              <a:rPr lang="en-US" dirty="0" smtClean="0"/>
            </a:br>
            <a:r>
              <a:rPr lang="en-US" dirty="0" smtClean="0"/>
              <a:t>@ 1</a:t>
            </a:r>
            <a:r>
              <a:rPr lang="en-US" altLang="ja-JP" dirty="0" smtClean="0"/>
              <a:t>00μrad </a:t>
            </a:r>
            <a:r>
              <a:rPr lang="en-US" altLang="ja-JP" dirty="0"/>
              <a:t>crossing angle</a:t>
            </a:r>
            <a:endParaRPr lang="en-US" dirty="0" smtClean="0"/>
          </a:p>
        </p:txBody>
      </p:sp>
      <p:cxnSp>
        <p:nvCxnSpPr>
          <p:cNvPr id="5" name="Straight Arrow Connector 4"/>
          <p:cNvCxnSpPr/>
          <p:nvPr/>
        </p:nvCxnSpPr>
        <p:spPr>
          <a:xfrm flipH="1">
            <a:off x="6444208" y="1340768"/>
            <a:ext cx="144016"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88224" y="1340768"/>
            <a:ext cx="144016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44208" y="1052736"/>
            <a:ext cx="1691789" cy="307777"/>
          </a:xfrm>
          <a:prstGeom prst="rect">
            <a:avLst/>
          </a:prstGeom>
          <a:noFill/>
        </p:spPr>
        <p:txBody>
          <a:bodyPr wrap="none" rtlCol="0">
            <a:spAutoFit/>
          </a:bodyPr>
          <a:lstStyle/>
          <a:p>
            <a:r>
              <a:rPr lang="en-US" sz="1400" dirty="0" smtClean="0"/>
              <a:t>beam pipe shadow</a:t>
            </a:r>
          </a:p>
        </p:txBody>
      </p:sp>
    </p:spTree>
    <p:extLst>
      <p:ext uri="{BB962C8B-B14F-4D97-AF65-F5344CB8AC3E}">
        <p14:creationId xmlns:p14="http://schemas.microsoft.com/office/powerpoint/2010/main" val="893858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AEEA850-83A2-F244-AB8E-0733726A2D22}" type="slidenum">
              <a:rPr lang="en-US" altLang="ja-JP"/>
              <a:pPr/>
              <a:t>12</a:t>
            </a:fld>
            <a:endParaRPr lang="en-US" altLang="ja-JP"/>
          </a:p>
        </p:txBody>
      </p:sp>
      <p:sp>
        <p:nvSpPr>
          <p:cNvPr id="49154" name="Rectangle 2"/>
          <p:cNvSpPr>
            <a:spLocks noGrp="1" noChangeArrowheads="1"/>
          </p:cNvSpPr>
          <p:nvPr>
            <p:ph type="title"/>
          </p:nvPr>
        </p:nvSpPr>
        <p:spPr/>
        <p:txBody>
          <a:bodyPr/>
          <a:lstStyle/>
          <a:p>
            <a:r>
              <a:rPr lang="en-US" altLang="ja-JP"/>
              <a:t>Operation in 2009-2010</a:t>
            </a:r>
          </a:p>
        </p:txBody>
      </p:sp>
      <p:sp>
        <p:nvSpPr>
          <p:cNvPr id="49156" name="Text Box 4"/>
          <p:cNvSpPr txBox="1">
            <a:spLocks noChangeArrowheads="1"/>
          </p:cNvSpPr>
          <p:nvPr/>
        </p:nvSpPr>
        <p:spPr bwMode="auto">
          <a:xfrm>
            <a:off x="533400" y="990600"/>
            <a:ext cx="309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u="sng">
                <a:effectLst>
                  <a:outerShdw blurRad="38100" dist="38100" dir="2700000" algn="tl">
                    <a:srgbClr val="DDDDDD"/>
                  </a:outerShdw>
                </a:effectLst>
              </a:rPr>
              <a:t>At 450GeV+450GeV </a:t>
            </a:r>
          </a:p>
        </p:txBody>
      </p:sp>
      <p:sp>
        <p:nvSpPr>
          <p:cNvPr id="49157" name="Text Box 5"/>
          <p:cNvSpPr txBox="1">
            <a:spLocks noChangeArrowheads="1"/>
          </p:cNvSpPr>
          <p:nvPr/>
        </p:nvSpPr>
        <p:spPr bwMode="auto">
          <a:xfrm>
            <a:off x="762000" y="1371600"/>
            <a:ext cx="7045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a:t> 06 Dec. –15 Dec. in 2009 </a:t>
            </a:r>
          </a:p>
          <a:p>
            <a:r>
              <a:rPr lang="en-US" altLang="ja-JP"/>
              <a:t>       27.7 hours for physics, 2.6 hours for commissioning </a:t>
            </a:r>
          </a:p>
          <a:p>
            <a:r>
              <a:rPr lang="en-US" altLang="ja-JP"/>
              <a:t>       ~2,800 and ~3,700 shower events in Arm1 and Arm2 </a:t>
            </a:r>
          </a:p>
          <a:p>
            <a:pPr>
              <a:buFontTx/>
              <a:buChar char="•"/>
            </a:pPr>
            <a:r>
              <a:rPr lang="en-US" altLang="ja-JP"/>
              <a:t> 02 May – 27 May in 2010 </a:t>
            </a:r>
          </a:p>
          <a:p>
            <a:r>
              <a:rPr lang="en-US" altLang="ja-JP"/>
              <a:t>       ~15 hours for physics  </a:t>
            </a:r>
          </a:p>
          <a:p>
            <a:r>
              <a:rPr lang="en-US" altLang="ja-JP"/>
              <a:t>       ~44,000 and  ~63,000 shower events in Arm1 and Arm2 </a:t>
            </a:r>
          </a:p>
          <a:p>
            <a:r>
              <a:rPr lang="en-US" altLang="ja-JP"/>
              <a:t>           </a:t>
            </a:r>
          </a:p>
        </p:txBody>
      </p:sp>
      <p:sp>
        <p:nvSpPr>
          <p:cNvPr id="49160" name="Text Box 8"/>
          <p:cNvSpPr txBox="1">
            <a:spLocks noChangeArrowheads="1"/>
          </p:cNvSpPr>
          <p:nvPr/>
        </p:nvSpPr>
        <p:spPr bwMode="auto">
          <a:xfrm>
            <a:off x="582761" y="3304545"/>
            <a:ext cx="281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u="sng" dirty="0">
                <a:effectLst>
                  <a:outerShdw blurRad="38100" dist="38100" dir="2700000" algn="tl">
                    <a:srgbClr val="DDDDDD"/>
                  </a:outerShdw>
                </a:effectLst>
              </a:rPr>
              <a:t>At 3.5TeV+3.5TeV</a:t>
            </a:r>
            <a:r>
              <a:rPr lang="en-US" altLang="ja-JP" sz="2400" u="sng" dirty="0"/>
              <a:t> </a:t>
            </a:r>
          </a:p>
        </p:txBody>
      </p:sp>
      <p:sp>
        <p:nvSpPr>
          <p:cNvPr id="49161" name="Text Box 9"/>
          <p:cNvSpPr txBox="1">
            <a:spLocks noChangeArrowheads="1"/>
          </p:cNvSpPr>
          <p:nvPr/>
        </p:nvSpPr>
        <p:spPr bwMode="auto">
          <a:xfrm>
            <a:off x="887561" y="3761745"/>
            <a:ext cx="75008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Char char="•"/>
            </a:pPr>
            <a:r>
              <a:rPr lang="en-US" altLang="ja-JP" dirty="0"/>
              <a:t> 30 Mar. – 19 July in 2010 </a:t>
            </a:r>
          </a:p>
          <a:p>
            <a:r>
              <a:rPr lang="en-US" altLang="ja-JP" dirty="0"/>
              <a:t>       ~ 150 hours for physics with several </a:t>
            </a:r>
            <a:r>
              <a:rPr lang="en-US" altLang="ja-JP" dirty="0" smtClean="0"/>
              <a:t>setup</a:t>
            </a:r>
            <a:br>
              <a:rPr lang="en-US" altLang="ja-JP" dirty="0" smtClean="0"/>
            </a:br>
            <a:r>
              <a:rPr lang="ja-JP" altLang="en-US" dirty="0" smtClean="0"/>
              <a:t>　　　</a:t>
            </a:r>
            <a:r>
              <a:rPr lang="en-US" altLang="ja-JP" dirty="0" smtClean="0"/>
              <a:t>With zero crossing angle and with 100μrad crossing angle.</a:t>
            </a:r>
            <a:endParaRPr lang="en-US" altLang="ja-JP" dirty="0"/>
          </a:p>
          <a:p>
            <a:r>
              <a:rPr lang="en-US" altLang="ja-JP" dirty="0"/>
              <a:t>       ~2x10</a:t>
            </a:r>
            <a:r>
              <a:rPr lang="en-US" altLang="ja-JP" baseline="30000" dirty="0"/>
              <a:t>8</a:t>
            </a:r>
            <a:r>
              <a:rPr lang="en-US" altLang="ja-JP" dirty="0"/>
              <a:t> and ~2x10</a:t>
            </a:r>
            <a:r>
              <a:rPr lang="en-US" altLang="ja-JP" baseline="30000" dirty="0"/>
              <a:t>8</a:t>
            </a:r>
            <a:r>
              <a:rPr lang="en-US" altLang="ja-JP" dirty="0"/>
              <a:t> shower events in Arm1 and Arm2 </a:t>
            </a:r>
          </a:p>
        </p:txBody>
      </p:sp>
      <p:sp>
        <p:nvSpPr>
          <p:cNvPr id="49162" name="Text Box 10"/>
          <p:cNvSpPr txBox="1">
            <a:spLocks noChangeArrowheads="1"/>
          </p:cNvSpPr>
          <p:nvPr/>
        </p:nvSpPr>
        <p:spPr bwMode="auto">
          <a:xfrm>
            <a:off x="539552" y="5301208"/>
            <a:ext cx="81682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ja-JP" dirty="0" smtClean="0">
                <a:solidFill>
                  <a:srgbClr val="FF3300"/>
                </a:solidFill>
              </a:rPr>
              <a:t>Operation at √s = 900GeV and 7TeV has been completed successfully.</a:t>
            </a:r>
            <a:br>
              <a:rPr lang="en-US" altLang="ja-JP" dirty="0" smtClean="0">
                <a:solidFill>
                  <a:srgbClr val="FF3300"/>
                </a:solidFill>
              </a:rPr>
            </a:br>
            <a:r>
              <a:rPr lang="en-US" altLang="ja-JP" dirty="0" smtClean="0">
                <a:solidFill>
                  <a:srgbClr val="FF3300"/>
                </a:solidFill>
              </a:rPr>
              <a:t>The detectors has been removed from the LHC tunnels at July 2010, and will be upgraded for the future operations.  </a:t>
            </a:r>
            <a:endParaRPr lang="en-US" altLang="ja-JP" dirty="0">
              <a:solidFill>
                <a:srgbClr val="FF3300"/>
              </a:solidFill>
            </a:endParaRPr>
          </a:p>
        </p:txBody>
      </p:sp>
    </p:spTree>
    <p:extLst>
      <p:ext uri="{BB962C8B-B14F-4D97-AF65-F5344CB8AC3E}">
        <p14:creationId xmlns:p14="http://schemas.microsoft.com/office/powerpoint/2010/main" val="7469585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Forward photon spectrum </a:t>
            </a:r>
            <a:r>
              <a:rPr lang="en-US" dirty="0" smtClean="0">
                <a:solidFill>
                  <a:srgbClr val="000000"/>
                </a:solidFill>
              </a:rPr>
              <a:t>at </a:t>
            </a:r>
            <a:r>
              <a:rPr lang="en-US" altLang="ja-JP" dirty="0">
                <a:solidFill>
                  <a:srgbClr val="000000"/>
                </a:solidFill>
              </a:rPr>
              <a:t>√s = </a:t>
            </a:r>
            <a:r>
              <a:rPr lang="en-US" altLang="ja-JP" dirty="0" smtClean="0">
                <a:solidFill>
                  <a:srgbClr val="000000"/>
                </a:solidFill>
              </a:rPr>
              <a:t>7TeV p-p collisions</a:t>
            </a:r>
            <a:endParaRPr lang="en-US" dirty="0">
              <a:solidFill>
                <a:srgbClr val="000000"/>
              </a:solidFill>
            </a:endParaRPr>
          </a:p>
        </p:txBody>
      </p:sp>
      <p:sp>
        <p:nvSpPr>
          <p:cNvPr id="3" name="Subtitle 2"/>
          <p:cNvSpPr>
            <a:spLocks noGrp="1"/>
          </p:cNvSpPr>
          <p:nvPr>
            <p:ph type="subTitle" idx="1"/>
          </p:nvPr>
        </p:nvSpPr>
        <p:spPr>
          <a:xfrm>
            <a:off x="395536" y="3717032"/>
            <a:ext cx="8424936" cy="2808312"/>
          </a:xfrm>
        </p:spPr>
        <p:txBody>
          <a:bodyPr>
            <a:normAutofit/>
          </a:bodyPr>
          <a:lstStyle/>
          <a:p>
            <a:r>
              <a:rPr lang="en-US" altLang="ja-JP" sz="2400" dirty="0" smtClean="0"/>
              <a:t>“ Measurement </a:t>
            </a:r>
            <a:r>
              <a:rPr lang="en-US" altLang="ja-JP" sz="2400" dirty="0"/>
              <a:t>of zero degree single photon </a:t>
            </a:r>
            <a:r>
              <a:rPr lang="en-US" altLang="ja-JP" sz="2400" dirty="0" smtClean="0"/>
              <a:t>energy spectra </a:t>
            </a:r>
            <a:br>
              <a:rPr lang="en-US" altLang="ja-JP" sz="2400" dirty="0" smtClean="0"/>
            </a:br>
            <a:r>
              <a:rPr lang="en-US" altLang="ja-JP" sz="2400" dirty="0" smtClean="0"/>
              <a:t>for √</a:t>
            </a:r>
            <a:r>
              <a:rPr lang="en-US" altLang="ja-JP" sz="2400" dirty="0"/>
              <a:t>s = 7 TeV proton-proton collisions at </a:t>
            </a:r>
            <a:r>
              <a:rPr lang="en-US" altLang="ja-JP" sz="2400" dirty="0" smtClean="0"/>
              <a:t>LHC “</a:t>
            </a:r>
          </a:p>
          <a:p>
            <a:r>
              <a:rPr lang="en-US" altLang="ja-JP" sz="2400" dirty="0" smtClean="0"/>
              <a:t>O. Adriani, et al., PLB</a:t>
            </a:r>
            <a:r>
              <a:rPr lang="en-US" altLang="ja-JP" sz="2400" dirty="0"/>
              <a:t>, Vol.</a:t>
            </a:r>
            <a:r>
              <a:rPr lang="en-US" altLang="ja-JP" sz="2400" dirty="0" smtClean="0"/>
              <a:t>703-2</a:t>
            </a:r>
            <a:r>
              <a:rPr lang="en-US" altLang="ja-JP" sz="2400" dirty="0"/>
              <a:t>, p.128-134 (09/2011)</a:t>
            </a:r>
            <a:endParaRPr lang="en-US" sz="2400" dirty="0"/>
          </a:p>
          <a:p>
            <a:endParaRPr lang="en-US" altLang="ja-JP" sz="2400" dirty="0" smtClean="0"/>
          </a:p>
          <a:p>
            <a:endParaRPr lang="en-US" altLang="ja-JP" sz="2400" dirty="0"/>
          </a:p>
          <a:p>
            <a:endParaRPr lang="en-US" altLang="ja-JP" sz="2400" dirty="0"/>
          </a:p>
        </p:txBody>
      </p:sp>
    </p:spTree>
    <p:extLst>
      <p:ext uri="{BB962C8B-B14F-4D97-AF65-F5344CB8AC3E}">
        <p14:creationId xmlns:p14="http://schemas.microsoft.com/office/powerpoint/2010/main" val="19452063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848" y="764705"/>
            <a:ext cx="8605639" cy="5544615"/>
          </a:xfrm>
        </p:spPr>
        <p:txBody>
          <a:bodyPr/>
          <a:lstStyle/>
          <a:p>
            <a:r>
              <a:rPr lang="en-US" u="sng" dirty="0" smtClean="0">
                <a:solidFill>
                  <a:schemeClr val="tx1"/>
                </a:solidFill>
              </a:rPr>
              <a:t>DATA</a:t>
            </a:r>
          </a:p>
          <a:p>
            <a:pPr lvl="1"/>
            <a:r>
              <a:rPr lang="en-US" dirty="0">
                <a:solidFill>
                  <a:schemeClr val="tx1"/>
                </a:solidFill>
                <a:latin typeface="Calibri" charset="0"/>
              </a:rPr>
              <a:t>15 May 2010 17:45-21:23, </a:t>
            </a:r>
            <a:r>
              <a:rPr lang="en-US" dirty="0" smtClean="0">
                <a:solidFill>
                  <a:schemeClr val="tx1"/>
                </a:solidFill>
                <a:latin typeface="Calibri" charset="0"/>
              </a:rPr>
              <a:t>at Low </a:t>
            </a:r>
            <a:r>
              <a:rPr lang="en-US" dirty="0">
                <a:solidFill>
                  <a:schemeClr val="tx1"/>
                </a:solidFill>
                <a:latin typeface="Calibri" charset="0"/>
              </a:rPr>
              <a:t>Luminosity </a:t>
            </a:r>
            <a:r>
              <a:rPr lang="en-US" dirty="0" smtClean="0">
                <a:solidFill>
                  <a:schemeClr val="tx1"/>
                </a:solidFill>
                <a:latin typeface="Calibri" charset="0"/>
              </a:rPr>
              <a:t>6x10</a:t>
            </a:r>
            <a:r>
              <a:rPr lang="en-US" baseline="30000" dirty="0" smtClean="0">
                <a:solidFill>
                  <a:schemeClr val="tx1"/>
                </a:solidFill>
                <a:latin typeface="Calibri" charset="0"/>
              </a:rPr>
              <a:t>28</a:t>
            </a:r>
            <a:r>
              <a:rPr lang="en-US" dirty="0" smtClean="0">
                <a:solidFill>
                  <a:schemeClr val="tx1"/>
                </a:solidFill>
                <a:latin typeface="Calibri" charset="0"/>
              </a:rPr>
              <a:t>cm</a:t>
            </a:r>
            <a:r>
              <a:rPr lang="en-US" baseline="30000" dirty="0" smtClean="0">
                <a:solidFill>
                  <a:schemeClr val="tx1"/>
                </a:solidFill>
                <a:latin typeface="Calibri" charset="0"/>
              </a:rPr>
              <a:t>-2</a:t>
            </a:r>
            <a:r>
              <a:rPr lang="en-US" dirty="0" smtClean="0">
                <a:solidFill>
                  <a:schemeClr val="tx1"/>
                </a:solidFill>
                <a:latin typeface="Calibri" charset="0"/>
              </a:rPr>
              <a:t>s</a:t>
            </a:r>
            <a:r>
              <a:rPr lang="en-US" baseline="30000" dirty="0" smtClean="0">
                <a:solidFill>
                  <a:schemeClr val="tx1"/>
                </a:solidFill>
                <a:latin typeface="Calibri" charset="0"/>
              </a:rPr>
              <a:t>-1</a:t>
            </a:r>
            <a:endParaRPr lang="en-US" baseline="30000" dirty="0">
              <a:solidFill>
                <a:schemeClr val="tx1"/>
              </a:solidFill>
            </a:endParaRPr>
          </a:p>
          <a:p>
            <a:pPr lvl="1"/>
            <a:r>
              <a:rPr lang="en-US" dirty="0">
                <a:solidFill>
                  <a:schemeClr val="tx1"/>
                </a:solidFill>
                <a:latin typeface="Calibri" charset="0"/>
              </a:rPr>
              <a:t>0.68 nb-1 for Arm1, 0.53nb-1 for </a:t>
            </a:r>
            <a:r>
              <a:rPr lang="en-US" dirty="0" smtClean="0">
                <a:solidFill>
                  <a:schemeClr val="tx1"/>
                </a:solidFill>
                <a:latin typeface="Calibri" charset="0"/>
              </a:rPr>
              <a:t>Arm2</a:t>
            </a:r>
          </a:p>
          <a:p>
            <a:r>
              <a:rPr lang="en-US" sz="2800" u="sng" dirty="0" smtClean="0">
                <a:solidFill>
                  <a:schemeClr val="tx1"/>
                </a:solidFill>
                <a:latin typeface="Calibri" charset="0"/>
              </a:rPr>
              <a:t>MC</a:t>
            </a:r>
          </a:p>
          <a:p>
            <a:pPr lvl="1"/>
            <a:r>
              <a:rPr lang="en-US" dirty="0" smtClean="0">
                <a:solidFill>
                  <a:schemeClr val="tx1"/>
                </a:solidFill>
              </a:rPr>
              <a:t>DPMJET3.0</a:t>
            </a:r>
            <a:r>
              <a:rPr lang="ja-JP" altLang="en-US" dirty="0" smtClean="0">
                <a:solidFill>
                  <a:schemeClr val="tx1"/>
                </a:solidFill>
              </a:rPr>
              <a:t>４</a:t>
            </a:r>
            <a:r>
              <a:rPr lang="en-US" dirty="0" smtClean="0">
                <a:solidFill>
                  <a:schemeClr val="tx1"/>
                </a:solidFill>
              </a:rPr>
              <a:t>, QGSJETII03, SYBILL2.1, EPOS1.99</a:t>
            </a:r>
            <a:br>
              <a:rPr lang="en-US" dirty="0" smtClean="0">
                <a:solidFill>
                  <a:schemeClr val="tx1"/>
                </a:solidFill>
              </a:rPr>
            </a:br>
            <a:r>
              <a:rPr lang="en-US" dirty="0" smtClean="0">
                <a:solidFill>
                  <a:schemeClr val="tx1"/>
                </a:solidFill>
              </a:rPr>
              <a:t>PYTHIA 8.145 with the default parameters.</a:t>
            </a:r>
          </a:p>
          <a:p>
            <a:pPr lvl="1"/>
            <a:r>
              <a:rPr lang="en-US" dirty="0" smtClean="0">
                <a:solidFill>
                  <a:schemeClr val="tx1"/>
                </a:solidFill>
              </a:rPr>
              <a:t>10</a:t>
            </a:r>
            <a:r>
              <a:rPr lang="en-US" baseline="30000" dirty="0" smtClean="0">
                <a:solidFill>
                  <a:schemeClr val="tx1"/>
                </a:solidFill>
              </a:rPr>
              <a:t>7</a:t>
            </a:r>
            <a:r>
              <a:rPr lang="en-US" dirty="0" smtClean="0">
                <a:solidFill>
                  <a:schemeClr val="tx1"/>
                </a:solidFill>
              </a:rPr>
              <a:t> inelastic p-p collisions by each model. </a:t>
            </a:r>
          </a:p>
          <a:p>
            <a:r>
              <a:rPr lang="en-US" u="sng" dirty="0" smtClean="0">
                <a:solidFill>
                  <a:schemeClr val="tx1"/>
                </a:solidFill>
              </a:rPr>
              <a:t>Analysis Procedure</a:t>
            </a:r>
          </a:p>
          <a:p>
            <a:pPr lvl="1"/>
            <a:r>
              <a:rPr lang="en-US" dirty="0">
                <a:solidFill>
                  <a:srgbClr val="000000"/>
                </a:solidFill>
                <a:latin typeface="Trebuchet MS" charset="0"/>
              </a:rPr>
              <a:t>Energy Reconstruction from total energy deposition </a:t>
            </a:r>
            <a:r>
              <a:rPr lang="en-US" dirty="0" smtClean="0">
                <a:solidFill>
                  <a:srgbClr val="000000"/>
                </a:solidFill>
                <a:latin typeface="Trebuchet MS" charset="0"/>
              </a:rPr>
              <a:t/>
            </a:r>
            <a:br>
              <a:rPr lang="en-US" dirty="0" smtClean="0">
                <a:solidFill>
                  <a:srgbClr val="000000"/>
                </a:solidFill>
                <a:latin typeface="Trebuchet MS" charset="0"/>
              </a:rPr>
            </a:br>
            <a:r>
              <a:rPr lang="en-US" dirty="0" smtClean="0">
                <a:solidFill>
                  <a:srgbClr val="000000"/>
                </a:solidFill>
                <a:latin typeface="Trebuchet MS" charset="0"/>
              </a:rPr>
              <a:t>in </a:t>
            </a:r>
            <a:r>
              <a:rPr lang="en-US" dirty="0">
                <a:solidFill>
                  <a:srgbClr val="000000"/>
                </a:solidFill>
                <a:latin typeface="Trebuchet MS" charset="0"/>
              </a:rPr>
              <a:t>a tower with some corrections, shower leakage out etc</a:t>
            </a:r>
            <a:r>
              <a:rPr lang="en-US" dirty="0" smtClean="0">
                <a:solidFill>
                  <a:srgbClr val="000000"/>
                </a:solidFill>
                <a:latin typeface="Trebuchet MS" charset="0"/>
              </a:rPr>
              <a:t>.</a:t>
            </a:r>
          </a:p>
          <a:p>
            <a:pPr lvl="1"/>
            <a:r>
              <a:rPr lang="en-US" dirty="0">
                <a:solidFill>
                  <a:srgbClr val="000000"/>
                </a:solidFill>
                <a:latin typeface="Trebuchet MS" charset="0"/>
              </a:rPr>
              <a:t>Particle Identification </a:t>
            </a:r>
            <a:r>
              <a:rPr lang="en-US" dirty="0" smtClean="0">
                <a:solidFill>
                  <a:srgbClr val="000000"/>
                </a:solidFill>
                <a:latin typeface="Trebuchet MS" charset="0"/>
              </a:rPr>
              <a:t/>
            </a:r>
            <a:br>
              <a:rPr lang="en-US" dirty="0" smtClean="0">
                <a:solidFill>
                  <a:srgbClr val="000000"/>
                </a:solidFill>
                <a:latin typeface="Trebuchet MS" charset="0"/>
              </a:rPr>
            </a:br>
            <a:r>
              <a:rPr lang="en-US" dirty="0" smtClean="0">
                <a:solidFill>
                  <a:srgbClr val="000000"/>
                </a:solidFill>
                <a:latin typeface="Trebuchet MS" charset="0"/>
              </a:rPr>
              <a:t>by </a:t>
            </a:r>
            <a:r>
              <a:rPr lang="en-US" dirty="0">
                <a:solidFill>
                  <a:srgbClr val="000000"/>
                </a:solidFill>
                <a:latin typeface="Trebuchet MS" charset="0"/>
              </a:rPr>
              <a:t>shape of longitudinal shower </a:t>
            </a:r>
            <a:r>
              <a:rPr lang="en-US" dirty="0" smtClean="0">
                <a:solidFill>
                  <a:srgbClr val="000000"/>
                </a:solidFill>
                <a:latin typeface="Trebuchet MS" charset="0"/>
              </a:rPr>
              <a:t>development.</a:t>
            </a:r>
          </a:p>
          <a:p>
            <a:pPr lvl="1"/>
            <a:r>
              <a:rPr lang="en-US" dirty="0" smtClean="0">
                <a:solidFill>
                  <a:srgbClr val="000000"/>
                </a:solidFill>
                <a:latin typeface="Trebuchet MS" charset="0"/>
              </a:rPr>
              <a:t>Cut multi-particle events.</a:t>
            </a:r>
          </a:p>
          <a:p>
            <a:pPr lvl="1"/>
            <a:r>
              <a:rPr lang="en-US" dirty="0" smtClean="0">
                <a:solidFill>
                  <a:srgbClr val="000000"/>
                </a:solidFill>
                <a:latin typeface="Trebuchet MS" charset="0"/>
              </a:rPr>
              <a:t>Two Pseudo</a:t>
            </a:r>
            <a:r>
              <a:rPr lang="en-US" dirty="0">
                <a:solidFill>
                  <a:srgbClr val="000000"/>
                </a:solidFill>
                <a:latin typeface="Trebuchet MS" charset="0"/>
              </a:rPr>
              <a:t>-rapidity selections</a:t>
            </a:r>
            <a:r>
              <a:rPr lang="en-US" dirty="0" smtClean="0">
                <a:solidFill>
                  <a:srgbClr val="000000"/>
                </a:solidFill>
                <a:latin typeface="Trebuchet MS" charset="0"/>
              </a:rPr>
              <a:t>,  η&gt;10.94 and</a:t>
            </a:r>
            <a:r>
              <a:rPr lang="en-US" dirty="0">
                <a:solidFill>
                  <a:srgbClr val="000000"/>
                </a:solidFill>
                <a:latin typeface="Trebuchet MS" charset="0"/>
              </a:rPr>
              <a:t> </a:t>
            </a:r>
            <a:r>
              <a:rPr lang="en-US" dirty="0" smtClean="0">
                <a:solidFill>
                  <a:srgbClr val="000000"/>
                </a:solidFill>
                <a:latin typeface="Trebuchet MS" charset="0"/>
              </a:rPr>
              <a:t>8.81&lt;</a:t>
            </a:r>
            <a:r>
              <a:rPr lang="en-US" dirty="0">
                <a:solidFill>
                  <a:srgbClr val="000000"/>
                </a:solidFill>
                <a:latin typeface="Trebuchet MS" charset="0"/>
              </a:rPr>
              <a:t>η</a:t>
            </a:r>
            <a:r>
              <a:rPr lang="en-US" dirty="0" smtClean="0">
                <a:solidFill>
                  <a:srgbClr val="000000"/>
                </a:solidFill>
                <a:latin typeface="Trebuchet MS" charset="0"/>
              </a:rPr>
              <a:t>&lt;8.9.</a:t>
            </a:r>
          </a:p>
          <a:p>
            <a:pPr lvl="1"/>
            <a:r>
              <a:rPr lang="en-US" dirty="0" smtClean="0">
                <a:solidFill>
                  <a:srgbClr val="000000"/>
                </a:solidFill>
                <a:latin typeface="Trebuchet MS" charset="0"/>
              </a:rPr>
              <a:t>Combine spectra between the two detectors.</a:t>
            </a:r>
            <a:endParaRPr lang="en-US" dirty="0">
              <a:solidFill>
                <a:srgbClr val="000000"/>
              </a:solidFill>
              <a:latin typeface="Trebuchet MS" charset="0"/>
            </a:endParaRPr>
          </a:p>
        </p:txBody>
      </p:sp>
      <p:sp>
        <p:nvSpPr>
          <p:cNvPr id="3" name="Title 2"/>
          <p:cNvSpPr>
            <a:spLocks noGrp="1"/>
          </p:cNvSpPr>
          <p:nvPr>
            <p:ph type="title"/>
          </p:nvPr>
        </p:nvSpPr>
        <p:spPr/>
        <p:txBody>
          <a:bodyPr/>
          <a:lstStyle/>
          <a:p>
            <a:r>
              <a:rPr lang="en-US" dirty="0" smtClean="0"/>
              <a:t>Analysis for the photon spectra</a:t>
            </a:r>
            <a:endParaRPr lang="en-US" dirty="0"/>
          </a:p>
        </p:txBody>
      </p:sp>
    </p:spTree>
    <p:extLst>
      <p:ext uri="{BB962C8B-B14F-4D97-AF65-F5344CB8AC3E}">
        <p14:creationId xmlns:p14="http://schemas.microsoft.com/office/powerpoint/2010/main" val="41913022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Event sample  </a:t>
            </a:r>
            <a:endParaRPr lang="en-US" dirty="0"/>
          </a:p>
        </p:txBody>
      </p:sp>
      <p:pic>
        <p:nvPicPr>
          <p:cNvPr id="4" name="Picture 3" descr="arm2pi0sample01.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96752"/>
            <a:ext cx="63351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205" y="908720"/>
            <a:ext cx="5984331" cy="369332"/>
          </a:xfrm>
          <a:prstGeom prst="rect">
            <a:avLst/>
          </a:prstGeom>
          <a:solidFill>
            <a:srgbClr val="FFFF00"/>
          </a:solidFill>
        </p:spPr>
        <p:txBody>
          <a:bodyPr wrap="none" rtlCol="0">
            <a:spAutoFit/>
          </a:bodyPr>
          <a:lstStyle/>
          <a:p>
            <a:r>
              <a:rPr lang="en-US" sz="1800" dirty="0" smtClean="0">
                <a:solidFill>
                  <a:srgbClr val="FF0000"/>
                </a:solidFill>
              </a:rPr>
              <a:t>Longitudinal development measured by scintillator layers </a:t>
            </a:r>
            <a:endParaRPr lang="en-US" sz="1800" dirty="0">
              <a:solidFill>
                <a:srgbClr val="FF0000"/>
              </a:solidFill>
            </a:endParaRPr>
          </a:p>
        </p:txBody>
      </p:sp>
      <p:sp>
        <p:nvSpPr>
          <p:cNvPr id="6" name="TextBox 5"/>
          <p:cNvSpPr txBox="1"/>
          <p:nvPr/>
        </p:nvSpPr>
        <p:spPr>
          <a:xfrm>
            <a:off x="827584" y="2924944"/>
            <a:ext cx="5188590" cy="369332"/>
          </a:xfrm>
          <a:prstGeom prst="rect">
            <a:avLst/>
          </a:prstGeom>
          <a:solidFill>
            <a:srgbClr val="FFFF00"/>
          </a:solidFill>
        </p:spPr>
        <p:txBody>
          <a:bodyPr wrap="none" rtlCol="0">
            <a:spAutoFit/>
          </a:bodyPr>
          <a:lstStyle/>
          <a:p>
            <a:r>
              <a:rPr lang="en-US" sz="1800" dirty="0" smtClean="0">
                <a:solidFill>
                  <a:srgbClr val="FF0000"/>
                </a:solidFill>
              </a:rPr>
              <a:t>Lateral distribution measured by silicon detectors</a:t>
            </a:r>
            <a:endParaRPr lang="en-US" sz="1800" dirty="0">
              <a:solidFill>
                <a:srgbClr val="FF0000"/>
              </a:solidFill>
            </a:endParaRPr>
          </a:p>
        </p:txBody>
      </p:sp>
      <p:sp>
        <p:nvSpPr>
          <p:cNvPr id="7" name="TextBox 6"/>
          <p:cNvSpPr txBox="1"/>
          <p:nvPr/>
        </p:nvSpPr>
        <p:spPr>
          <a:xfrm>
            <a:off x="755576" y="3212976"/>
            <a:ext cx="1016798" cy="400110"/>
          </a:xfrm>
          <a:prstGeom prst="rect">
            <a:avLst/>
          </a:prstGeom>
          <a:noFill/>
        </p:spPr>
        <p:txBody>
          <a:bodyPr wrap="none" rtlCol="0">
            <a:spAutoFit/>
          </a:bodyPr>
          <a:lstStyle/>
          <a:p>
            <a:r>
              <a:rPr lang="en-US" i="1" dirty="0" smtClean="0"/>
              <a:t>X-view </a:t>
            </a:r>
            <a:endParaRPr lang="en-US" i="1" dirty="0"/>
          </a:p>
        </p:txBody>
      </p:sp>
      <p:sp>
        <p:nvSpPr>
          <p:cNvPr id="8" name="TextBox 7"/>
          <p:cNvSpPr txBox="1"/>
          <p:nvPr/>
        </p:nvSpPr>
        <p:spPr>
          <a:xfrm>
            <a:off x="755576" y="4581128"/>
            <a:ext cx="997762" cy="400110"/>
          </a:xfrm>
          <a:prstGeom prst="rect">
            <a:avLst/>
          </a:prstGeom>
          <a:noFill/>
        </p:spPr>
        <p:txBody>
          <a:bodyPr wrap="none" rtlCol="0">
            <a:spAutoFit/>
          </a:bodyPr>
          <a:lstStyle/>
          <a:p>
            <a:r>
              <a:rPr lang="en-US" i="1" dirty="0"/>
              <a:t>Y</a:t>
            </a:r>
            <a:r>
              <a:rPr lang="en-US" i="1" dirty="0" smtClean="0"/>
              <a:t>-view </a:t>
            </a:r>
            <a:endParaRPr lang="en-US" i="1" dirty="0"/>
          </a:p>
        </p:txBody>
      </p:sp>
      <p:sp>
        <p:nvSpPr>
          <p:cNvPr id="9" name="TextBox 8"/>
          <p:cNvSpPr txBox="1"/>
          <p:nvPr/>
        </p:nvSpPr>
        <p:spPr>
          <a:xfrm>
            <a:off x="1619672" y="1268760"/>
            <a:ext cx="1505540" cy="369332"/>
          </a:xfrm>
          <a:prstGeom prst="rect">
            <a:avLst/>
          </a:prstGeom>
          <a:noFill/>
        </p:spPr>
        <p:txBody>
          <a:bodyPr wrap="none" rtlCol="0">
            <a:spAutoFit/>
          </a:bodyPr>
          <a:lstStyle/>
          <a:p>
            <a:r>
              <a:rPr lang="en-US" sz="1800" dirty="0" smtClean="0"/>
              <a:t>25mm Tower</a:t>
            </a:r>
            <a:endParaRPr lang="en-US" sz="1800" dirty="0"/>
          </a:p>
        </p:txBody>
      </p:sp>
      <p:sp>
        <p:nvSpPr>
          <p:cNvPr id="10" name="TextBox 9"/>
          <p:cNvSpPr txBox="1"/>
          <p:nvPr/>
        </p:nvSpPr>
        <p:spPr>
          <a:xfrm>
            <a:off x="4860032" y="1268760"/>
            <a:ext cx="1355359" cy="338554"/>
          </a:xfrm>
          <a:prstGeom prst="rect">
            <a:avLst/>
          </a:prstGeom>
          <a:noFill/>
        </p:spPr>
        <p:txBody>
          <a:bodyPr wrap="none" rtlCol="0">
            <a:spAutoFit/>
          </a:bodyPr>
          <a:lstStyle/>
          <a:p>
            <a:r>
              <a:rPr lang="en-US" sz="1600" dirty="0" smtClean="0"/>
              <a:t>32mm Tower</a:t>
            </a:r>
            <a:endParaRPr lang="en-US" sz="1600" dirty="0"/>
          </a:p>
        </p:txBody>
      </p:sp>
      <p:sp>
        <p:nvSpPr>
          <p:cNvPr id="11" name="TextBox 10"/>
          <p:cNvSpPr txBox="1"/>
          <p:nvPr/>
        </p:nvSpPr>
        <p:spPr>
          <a:xfrm>
            <a:off x="1691680" y="1628800"/>
            <a:ext cx="1402948" cy="707886"/>
          </a:xfrm>
          <a:prstGeom prst="rect">
            <a:avLst/>
          </a:prstGeom>
          <a:noFill/>
        </p:spPr>
        <p:txBody>
          <a:bodyPr wrap="none" rtlCol="0">
            <a:spAutoFit/>
          </a:bodyPr>
          <a:lstStyle/>
          <a:p>
            <a:r>
              <a:rPr lang="en-US" sz="1800" dirty="0" smtClean="0">
                <a:solidFill>
                  <a:srgbClr val="FF0000"/>
                </a:solidFill>
                <a:latin typeface="Wingdings"/>
                <a:ea typeface="Wingdings"/>
                <a:cs typeface="Wingdings"/>
                <a:sym typeface="Wingdings"/>
              </a:rPr>
              <a:t></a:t>
            </a:r>
            <a:r>
              <a:rPr lang="en-US" dirty="0" smtClean="0">
                <a:solidFill>
                  <a:srgbClr val="FF0000"/>
                </a:solidFill>
                <a:sym typeface="Wingdings"/>
              </a:rPr>
              <a:t>600GeV </a:t>
            </a:r>
            <a:br>
              <a:rPr lang="en-US" dirty="0" smtClean="0">
                <a:solidFill>
                  <a:srgbClr val="FF0000"/>
                </a:solidFill>
                <a:sym typeface="Wingdings"/>
              </a:rPr>
            </a:br>
            <a:r>
              <a:rPr lang="ja-JP" altLang="en-US" dirty="0" smtClean="0">
                <a:solidFill>
                  <a:srgbClr val="FF0000"/>
                </a:solidFill>
                <a:sym typeface="Wingdings"/>
              </a:rPr>
              <a:t>　　</a:t>
            </a:r>
            <a:r>
              <a:rPr lang="en-US" dirty="0" smtClean="0">
                <a:solidFill>
                  <a:srgbClr val="FF0000"/>
                </a:solidFill>
                <a:sym typeface="Wingdings"/>
              </a:rPr>
              <a:t>photon</a:t>
            </a:r>
            <a:endParaRPr lang="en-US" dirty="0">
              <a:solidFill>
                <a:srgbClr val="FF0000"/>
              </a:solidFill>
            </a:endParaRPr>
          </a:p>
        </p:txBody>
      </p:sp>
      <p:sp>
        <p:nvSpPr>
          <p:cNvPr id="13" name="TextBox 12"/>
          <p:cNvSpPr txBox="1"/>
          <p:nvPr/>
        </p:nvSpPr>
        <p:spPr>
          <a:xfrm>
            <a:off x="4860032" y="1628800"/>
            <a:ext cx="1377300" cy="707886"/>
          </a:xfrm>
          <a:prstGeom prst="rect">
            <a:avLst/>
          </a:prstGeom>
          <a:noFill/>
        </p:spPr>
        <p:txBody>
          <a:bodyPr wrap="none" rtlCol="0">
            <a:spAutoFit/>
          </a:bodyPr>
          <a:lstStyle/>
          <a:p>
            <a:r>
              <a:rPr lang="en-US" sz="1800" dirty="0" smtClean="0">
                <a:solidFill>
                  <a:srgbClr val="FF0000"/>
                </a:solidFill>
                <a:latin typeface="Wingdings"/>
                <a:ea typeface="Wingdings"/>
                <a:cs typeface="Wingdings"/>
                <a:sym typeface="Wingdings"/>
              </a:rPr>
              <a:t></a:t>
            </a:r>
            <a:r>
              <a:rPr lang="en-US" altLang="ja-JP" dirty="0" smtClean="0">
                <a:solidFill>
                  <a:srgbClr val="FF0000"/>
                </a:solidFill>
                <a:sym typeface="Wingdings"/>
              </a:rPr>
              <a:t>42</a:t>
            </a:r>
            <a:r>
              <a:rPr lang="en-US" dirty="0" smtClean="0">
                <a:solidFill>
                  <a:srgbClr val="FF0000"/>
                </a:solidFill>
                <a:sym typeface="Wingdings"/>
              </a:rPr>
              <a:t>0GeV </a:t>
            </a:r>
            <a:br>
              <a:rPr lang="en-US" dirty="0" smtClean="0">
                <a:solidFill>
                  <a:srgbClr val="FF0000"/>
                </a:solidFill>
                <a:sym typeface="Wingdings"/>
              </a:rPr>
            </a:br>
            <a:r>
              <a:rPr lang="ja-JP" altLang="en-US" dirty="0" smtClean="0">
                <a:solidFill>
                  <a:srgbClr val="FF0000"/>
                </a:solidFill>
                <a:sym typeface="Wingdings"/>
              </a:rPr>
              <a:t>　　</a:t>
            </a:r>
            <a:r>
              <a:rPr lang="en-US" dirty="0" smtClean="0">
                <a:solidFill>
                  <a:srgbClr val="FF0000"/>
                </a:solidFill>
                <a:sym typeface="Wingdings"/>
              </a:rPr>
              <a:t>photon</a:t>
            </a:r>
            <a:endParaRPr lang="en-US" dirty="0">
              <a:solidFill>
                <a:srgbClr val="FF0000"/>
              </a:solidFill>
            </a:endParaRPr>
          </a:p>
        </p:txBody>
      </p:sp>
      <p:sp>
        <p:nvSpPr>
          <p:cNvPr id="14" name="TextBox 13"/>
          <p:cNvSpPr txBox="1"/>
          <p:nvPr/>
        </p:nvSpPr>
        <p:spPr>
          <a:xfrm>
            <a:off x="6597987" y="3861048"/>
            <a:ext cx="1994807" cy="707886"/>
          </a:xfrm>
          <a:prstGeom prst="rect">
            <a:avLst/>
          </a:prstGeom>
          <a:noFill/>
          <a:ln w="38100" cmpd="sng">
            <a:solidFill>
              <a:srgbClr val="FF0000"/>
            </a:solidFill>
          </a:ln>
        </p:spPr>
        <p:txBody>
          <a:bodyPr wrap="none" rtlCol="0">
            <a:spAutoFit/>
          </a:bodyPr>
          <a:lstStyle>
            <a:defPPr>
              <a:defRPr lang="ja-JP"/>
            </a:defPPr>
            <a:lvl1pPr>
              <a:defRPr>
                <a:solidFill>
                  <a:srgbClr val="FF0000"/>
                </a:solidFill>
              </a:defRPr>
            </a:lvl1pPr>
          </a:lstStyle>
          <a:p>
            <a:r>
              <a:rPr lang="en-US" dirty="0"/>
              <a:t>Hit </a:t>
            </a:r>
            <a:r>
              <a:rPr lang="en-US" dirty="0" smtClean="0"/>
              <a:t>position,</a:t>
            </a:r>
          </a:p>
          <a:p>
            <a:r>
              <a:rPr lang="en-US" dirty="0" smtClean="0"/>
              <a:t>Multi-hit search.</a:t>
            </a:r>
            <a:endParaRPr lang="en-US" dirty="0"/>
          </a:p>
        </p:txBody>
      </p:sp>
      <p:sp>
        <p:nvSpPr>
          <p:cNvPr id="18" name="TextBox 17"/>
          <p:cNvSpPr txBox="1"/>
          <p:nvPr/>
        </p:nvSpPr>
        <p:spPr>
          <a:xfrm>
            <a:off x="6439187" y="1412776"/>
            <a:ext cx="2525301" cy="1323439"/>
          </a:xfrm>
          <a:prstGeom prst="rect">
            <a:avLst/>
          </a:prstGeom>
          <a:noFill/>
          <a:ln w="38100" cmpd="sng">
            <a:solidFill>
              <a:srgbClr val="FF0000"/>
            </a:solidFill>
          </a:ln>
        </p:spPr>
        <p:txBody>
          <a:bodyPr wrap="none" rtlCol="0">
            <a:spAutoFit/>
          </a:bodyPr>
          <a:lstStyle/>
          <a:p>
            <a:r>
              <a:rPr lang="en-US" dirty="0" smtClean="0">
                <a:solidFill>
                  <a:srgbClr val="FF0000"/>
                </a:solidFill>
              </a:rPr>
              <a:t>Total Energy deposit</a:t>
            </a:r>
          </a:p>
          <a:p>
            <a:r>
              <a:rPr lang="en-US" dirty="0" smtClean="0">
                <a:solidFill>
                  <a:srgbClr val="FF0000"/>
                </a:solidFill>
                <a:latin typeface="Wingdings"/>
                <a:ea typeface="Wingdings"/>
                <a:cs typeface="Wingdings"/>
                <a:sym typeface="Wingdings"/>
              </a:rPr>
              <a:t> </a:t>
            </a:r>
            <a:r>
              <a:rPr lang="en-US" dirty="0" smtClean="0">
                <a:solidFill>
                  <a:srgbClr val="FF0000"/>
                </a:solidFill>
              </a:rPr>
              <a:t>Energy</a:t>
            </a:r>
            <a:endParaRPr lang="en-US" dirty="0">
              <a:solidFill>
                <a:srgbClr val="FF0000"/>
              </a:solidFill>
            </a:endParaRPr>
          </a:p>
          <a:p>
            <a:r>
              <a:rPr lang="en-US" dirty="0" smtClean="0">
                <a:solidFill>
                  <a:srgbClr val="FF0000"/>
                </a:solidFill>
              </a:rPr>
              <a:t>  Shape </a:t>
            </a:r>
          </a:p>
          <a:p>
            <a:r>
              <a:rPr lang="en-US" dirty="0" smtClean="0">
                <a:solidFill>
                  <a:srgbClr val="FF0000"/>
                </a:solidFill>
                <a:latin typeface="Wingdings"/>
                <a:ea typeface="Wingdings"/>
                <a:cs typeface="Wingdings"/>
                <a:sym typeface="Wingdings"/>
              </a:rPr>
              <a:t> </a:t>
            </a:r>
            <a:r>
              <a:rPr lang="en-US" dirty="0" smtClean="0">
                <a:solidFill>
                  <a:srgbClr val="FF0000"/>
                </a:solidFill>
              </a:rPr>
              <a:t>PID</a:t>
            </a:r>
            <a:endParaRPr lang="en-US" dirty="0">
              <a:solidFill>
                <a:srgbClr val="FF0000"/>
              </a:solidFill>
            </a:endParaRPr>
          </a:p>
        </p:txBody>
      </p:sp>
      <p:sp>
        <p:nvSpPr>
          <p:cNvPr id="15" name="Right Arrow 14"/>
          <p:cNvSpPr/>
          <p:nvPr/>
        </p:nvSpPr>
        <p:spPr>
          <a:xfrm>
            <a:off x="6156176" y="1844824"/>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a:off x="6156176" y="4005064"/>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043608" y="5949280"/>
            <a:ext cx="4342505" cy="369332"/>
          </a:xfrm>
          <a:prstGeom prst="rect">
            <a:avLst/>
          </a:prstGeom>
          <a:solidFill>
            <a:srgbClr val="FFFF00"/>
          </a:solidFill>
        </p:spPr>
        <p:txBody>
          <a:bodyPr wrap="none" rtlCol="0">
            <a:spAutoFit/>
          </a:bodyPr>
          <a:lstStyle>
            <a:defPPr>
              <a:defRPr lang="ja-JP"/>
            </a:defPPr>
            <a:lvl1pPr>
              <a:defRPr sz="1800">
                <a:solidFill>
                  <a:srgbClr val="FF0000"/>
                </a:solidFill>
              </a:defRPr>
            </a:lvl1pPr>
          </a:lstStyle>
          <a:p>
            <a:r>
              <a:rPr lang="en-US" dirty="0" smtClean="0"/>
              <a:t>π</a:t>
            </a:r>
            <a:r>
              <a:rPr lang="en-US" baseline="30000" dirty="0" smtClean="0"/>
              <a:t>0</a:t>
            </a:r>
            <a:r>
              <a:rPr lang="en-US" dirty="0" smtClean="0"/>
              <a:t> mass reconstruction from two photon.</a:t>
            </a:r>
            <a:endParaRPr lang="en-US" dirty="0"/>
          </a:p>
        </p:txBody>
      </p:sp>
      <p:sp>
        <p:nvSpPr>
          <p:cNvPr id="12" name="Bent Arrow 11"/>
          <p:cNvSpPr/>
          <p:nvPr/>
        </p:nvSpPr>
        <p:spPr>
          <a:xfrm rot="10800000" flipH="1">
            <a:off x="611560" y="6093296"/>
            <a:ext cx="432048" cy="360040"/>
          </a:xfrm>
          <a:prstGeom prst="bentArrow">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TextBox 19"/>
          <p:cNvSpPr txBox="1"/>
          <p:nvPr/>
        </p:nvSpPr>
        <p:spPr>
          <a:xfrm>
            <a:off x="6156176" y="5877272"/>
            <a:ext cx="2322796" cy="400110"/>
          </a:xfrm>
          <a:prstGeom prst="rect">
            <a:avLst/>
          </a:prstGeom>
          <a:noFill/>
          <a:ln w="38100" cmpd="sng">
            <a:solidFill>
              <a:srgbClr val="FF0000"/>
            </a:solidFill>
          </a:ln>
        </p:spPr>
        <p:txBody>
          <a:bodyPr wrap="none" rtlCol="0">
            <a:spAutoFit/>
          </a:bodyPr>
          <a:lstStyle>
            <a:defPPr>
              <a:defRPr lang="ja-JP"/>
            </a:defPPr>
            <a:lvl1pPr>
              <a:defRPr>
                <a:solidFill>
                  <a:srgbClr val="FF0000"/>
                </a:solidFill>
              </a:defRPr>
            </a:lvl1pPr>
          </a:lstStyle>
          <a:p>
            <a:r>
              <a:rPr lang="en-US" dirty="0" smtClean="0"/>
              <a:t>Systematic studies</a:t>
            </a:r>
            <a:endParaRPr lang="en-US" dirty="0"/>
          </a:p>
        </p:txBody>
      </p:sp>
      <p:sp>
        <p:nvSpPr>
          <p:cNvPr id="21" name="Right Arrow 20"/>
          <p:cNvSpPr/>
          <p:nvPr/>
        </p:nvSpPr>
        <p:spPr>
          <a:xfrm>
            <a:off x="5724128" y="5917342"/>
            <a:ext cx="360040" cy="432048"/>
          </a:xfrm>
          <a:prstGeom prst="rightArrow">
            <a:avLst/>
          </a:prstGeom>
          <a:solidFill>
            <a:srgbClr val="FF0000"/>
          </a:solid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816030433"/>
              </p:ext>
            </p:extLst>
          </p:nvPr>
        </p:nvGraphicFramePr>
        <p:xfrm>
          <a:off x="1043608" y="6309320"/>
          <a:ext cx="1872208" cy="468052"/>
        </p:xfrm>
        <a:graphic>
          <a:graphicData uri="http://schemas.openxmlformats.org/presentationml/2006/ole">
            <mc:AlternateContent xmlns:mc="http://schemas.openxmlformats.org/markup-compatibility/2006">
              <mc:Choice xmlns:v="urn:schemas-microsoft-com:vml" Requires="v">
                <p:oleObj spid="_x0000_s1047" name="Equation" r:id="rId4" imgW="1117600" imgH="279400" progId="Equation.3">
                  <p:embed/>
                </p:oleObj>
              </mc:Choice>
              <mc:Fallback>
                <p:oleObj name="Equation" r:id="rId4" imgW="1117600" imgH="279400" progId="Equation.3">
                  <p:embed/>
                  <p:pic>
                    <p:nvPicPr>
                      <p:cNvPr id="0" name=""/>
                      <p:cNvPicPr/>
                      <p:nvPr/>
                    </p:nvPicPr>
                    <p:blipFill>
                      <a:blip r:embed="rId5"/>
                      <a:stretch>
                        <a:fillRect/>
                      </a:stretch>
                    </p:blipFill>
                    <p:spPr>
                      <a:xfrm>
                        <a:off x="1043608" y="6309320"/>
                        <a:ext cx="1872208" cy="468052"/>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507002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716016" y="3212976"/>
            <a:ext cx="3816424" cy="3621933"/>
            <a:chOff x="4716016" y="3212976"/>
            <a:chExt cx="3816424" cy="362193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0032" y="3223816"/>
              <a:ext cx="3672408" cy="35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4716016" y="3212976"/>
              <a:ext cx="190802" cy="36219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Content Placeholder 1"/>
          <p:cNvSpPr>
            <a:spLocks noGrp="1"/>
          </p:cNvSpPr>
          <p:nvPr>
            <p:ph idx="1"/>
          </p:nvPr>
        </p:nvSpPr>
        <p:spPr>
          <a:xfrm>
            <a:off x="9383" y="1052736"/>
            <a:ext cx="8458200" cy="4497363"/>
          </a:xfrm>
        </p:spPr>
        <p:txBody>
          <a:bodyPr/>
          <a:lstStyle/>
          <a:p>
            <a:pPr>
              <a:buFont typeface="Wingdings" charset="2"/>
              <a:buChar char="q"/>
            </a:pPr>
            <a:r>
              <a:rPr lang="en-US" altLang="ja-JP" dirty="0" smtClean="0"/>
              <a:t>Event selection and correction</a:t>
            </a:r>
          </a:p>
          <a:p>
            <a:pPr lvl="1">
              <a:buFont typeface="Calibri" pitchFamily="34" charset="0"/>
              <a:buChar char="–"/>
            </a:pPr>
            <a:r>
              <a:rPr lang="en-US" altLang="ja-JP" sz="2000" dirty="0" smtClean="0"/>
              <a:t>Select </a:t>
            </a:r>
            <a:r>
              <a:rPr lang="en-US" altLang="ja-JP" sz="2000" dirty="0"/>
              <a:t>events &lt;L</a:t>
            </a:r>
            <a:r>
              <a:rPr lang="en-US" altLang="ja-JP" sz="2000" baseline="-25000" dirty="0"/>
              <a:t>90%</a:t>
            </a:r>
            <a:r>
              <a:rPr lang="en-US" altLang="ja-JP" sz="2000" dirty="0"/>
              <a:t> threshold and multiply P/</a:t>
            </a:r>
            <a:r>
              <a:rPr lang="el-GR" altLang="ja-JP" sz="2000" dirty="0"/>
              <a:t>ε</a:t>
            </a:r>
            <a:endParaRPr lang="en-US" altLang="ja-JP" sz="2000" dirty="0"/>
          </a:p>
          <a:p>
            <a:pPr marL="457200" lvl="1" indent="0">
              <a:buNone/>
            </a:pPr>
            <a:r>
              <a:rPr lang="en-US" altLang="ja-JP" sz="1600" dirty="0"/>
              <a:t>            </a:t>
            </a:r>
            <a:r>
              <a:rPr lang="el-GR" altLang="ja-JP" sz="1600" dirty="0"/>
              <a:t>ε</a:t>
            </a:r>
            <a:r>
              <a:rPr lang="en-US" altLang="ja-JP" sz="1600" dirty="0"/>
              <a:t> (photon detection efficiency) and P (photon purity)</a:t>
            </a:r>
            <a:endParaRPr lang="ja-JP" altLang="en-US" sz="1600" dirty="0"/>
          </a:p>
          <a:p>
            <a:pPr lvl="1">
              <a:buFont typeface="Calibri" pitchFamily="34" charset="0"/>
              <a:buChar char="–"/>
            </a:pPr>
            <a:r>
              <a:rPr lang="en-US" altLang="ja-JP" sz="2000" dirty="0"/>
              <a:t>By normalizing MC template L</a:t>
            </a:r>
            <a:r>
              <a:rPr lang="en-US" altLang="ja-JP" sz="2000" baseline="-25000" dirty="0"/>
              <a:t>90%</a:t>
            </a:r>
            <a:r>
              <a:rPr lang="en-US" altLang="ja-JP" sz="2000" dirty="0"/>
              <a:t> to data, </a:t>
            </a:r>
            <a:r>
              <a:rPr lang="en-US" altLang="ja-JP" sz="2000" dirty="0" smtClean="0"/>
              <a:t/>
            </a:r>
            <a:br>
              <a:rPr lang="en-US" altLang="ja-JP" sz="2000" dirty="0" smtClean="0"/>
            </a:br>
            <a:r>
              <a:rPr lang="el-GR" altLang="ja-JP" sz="2000" dirty="0" smtClean="0"/>
              <a:t>ε</a:t>
            </a:r>
            <a:r>
              <a:rPr lang="en-US" altLang="ja-JP" sz="2000" dirty="0" smtClean="0"/>
              <a:t> </a:t>
            </a:r>
            <a:r>
              <a:rPr lang="en-US" altLang="ja-JP" sz="2000" dirty="0"/>
              <a:t>and P for certain L</a:t>
            </a:r>
            <a:r>
              <a:rPr lang="en-US" altLang="ja-JP" sz="2000" baseline="-25000" dirty="0"/>
              <a:t>90%</a:t>
            </a:r>
            <a:r>
              <a:rPr lang="en-US" altLang="ja-JP" sz="2000" dirty="0"/>
              <a:t> threshold are determined.</a:t>
            </a:r>
          </a:p>
          <a:p>
            <a:endParaRPr lang="en-US" sz="2000" dirty="0"/>
          </a:p>
        </p:txBody>
      </p:sp>
      <p:sp>
        <p:nvSpPr>
          <p:cNvPr id="3" name="Title 2"/>
          <p:cNvSpPr>
            <a:spLocks noGrp="1"/>
          </p:cNvSpPr>
          <p:nvPr>
            <p:ph type="title"/>
          </p:nvPr>
        </p:nvSpPr>
        <p:spPr/>
        <p:txBody>
          <a:bodyPr/>
          <a:lstStyle/>
          <a:p>
            <a:r>
              <a:rPr lang="en-US" dirty="0" smtClean="0"/>
              <a:t>Particle Identification</a:t>
            </a:r>
            <a:endParaRPr lang="en-US" dirty="0"/>
          </a:p>
        </p:txBody>
      </p:sp>
      <p:grpSp>
        <p:nvGrpSpPr>
          <p:cNvPr id="21" name="Group 20"/>
          <p:cNvGrpSpPr/>
          <p:nvPr/>
        </p:nvGrpSpPr>
        <p:grpSpPr>
          <a:xfrm>
            <a:off x="143455" y="3284984"/>
            <a:ext cx="4531331" cy="3384376"/>
            <a:chOff x="323528" y="3573016"/>
            <a:chExt cx="4145686" cy="3096344"/>
          </a:xfrm>
        </p:grpSpPr>
        <p:grpSp>
          <p:nvGrpSpPr>
            <p:cNvPr id="20" name="Group 19"/>
            <p:cNvGrpSpPr/>
            <p:nvPr/>
          </p:nvGrpSpPr>
          <p:grpSpPr>
            <a:xfrm>
              <a:off x="323528" y="3573016"/>
              <a:ext cx="4145686" cy="3096344"/>
              <a:chOff x="323528" y="3573016"/>
              <a:chExt cx="4145686" cy="3096344"/>
            </a:xfrm>
          </p:grpSpPr>
          <p:sp>
            <p:nvSpPr>
              <p:cNvPr id="14" name="Rectangle 13"/>
              <p:cNvSpPr/>
              <p:nvPr/>
            </p:nvSpPr>
            <p:spPr>
              <a:xfrm>
                <a:off x="395536" y="3573016"/>
                <a:ext cx="288032" cy="288032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2" descr="C:\Documents and Settings\sako\デスクトップ\USER\sako\LHCf\Paper\7TeVphoton2011\analysis_slides\Mitsuka\FiguresForBackup_Arm1\PID\L209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910411" y="3254573"/>
                <a:ext cx="3013150"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45078" y="4941168"/>
                <a:ext cx="1080120" cy="1440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389094" y="6525344"/>
                <a:ext cx="1080120" cy="1440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rot="16200000">
                <a:off x="274987" y="3724936"/>
                <a:ext cx="435636" cy="338554"/>
              </a:xfrm>
              <a:prstGeom prst="rect">
                <a:avLst/>
              </a:prstGeom>
              <a:noFill/>
            </p:spPr>
            <p:txBody>
              <a:bodyPr wrap="none" rtlCol="0">
                <a:spAutoFit/>
              </a:bodyPr>
              <a:lstStyle/>
              <a:p>
                <a:r>
                  <a:rPr lang="en-US" sz="1600" dirty="0" err="1" smtClean="0"/>
                  <a:t>dE</a:t>
                </a:r>
                <a:endParaRPr lang="en-US" sz="1600" dirty="0"/>
              </a:p>
            </p:txBody>
          </p:sp>
          <p:sp>
            <p:nvSpPr>
              <p:cNvPr id="15" name="TextBox 14"/>
              <p:cNvSpPr txBox="1"/>
              <p:nvPr/>
            </p:nvSpPr>
            <p:spPr>
              <a:xfrm rot="16200000">
                <a:off x="-177834" y="5627028"/>
                <a:ext cx="1405152" cy="338554"/>
              </a:xfrm>
              <a:prstGeom prst="rect">
                <a:avLst/>
              </a:prstGeom>
              <a:noFill/>
            </p:spPr>
            <p:txBody>
              <a:bodyPr wrap="none" rtlCol="0">
                <a:spAutoFit/>
              </a:bodyPr>
              <a:lstStyle/>
              <a:p>
                <a:r>
                  <a:rPr lang="en-US" sz="1600" dirty="0" smtClean="0"/>
                  <a:t>Integral of </a:t>
                </a:r>
                <a:r>
                  <a:rPr lang="en-US" sz="1600" dirty="0" err="1" smtClean="0"/>
                  <a:t>dE</a:t>
                </a:r>
                <a:endParaRPr lang="en-US" sz="1600" dirty="0"/>
              </a:p>
            </p:txBody>
          </p:sp>
          <p:sp>
            <p:nvSpPr>
              <p:cNvPr id="17" name="TextBox 16"/>
              <p:cNvSpPr txBox="1"/>
              <p:nvPr/>
            </p:nvSpPr>
            <p:spPr>
              <a:xfrm>
                <a:off x="899592" y="3789040"/>
                <a:ext cx="916274" cy="369332"/>
              </a:xfrm>
              <a:prstGeom prst="rect">
                <a:avLst/>
              </a:prstGeom>
              <a:solidFill>
                <a:srgbClr val="FFFF00"/>
              </a:solidFill>
            </p:spPr>
            <p:txBody>
              <a:bodyPr wrap="none" rtlCol="0">
                <a:spAutoFit/>
              </a:bodyPr>
              <a:lstStyle/>
              <a:p>
                <a:r>
                  <a:rPr lang="en-US" sz="1800" dirty="0" smtClean="0"/>
                  <a:t>Photon</a:t>
                </a:r>
              </a:p>
            </p:txBody>
          </p:sp>
          <p:sp>
            <p:nvSpPr>
              <p:cNvPr id="18" name="TextBox 17"/>
              <p:cNvSpPr txBox="1"/>
              <p:nvPr/>
            </p:nvSpPr>
            <p:spPr>
              <a:xfrm>
                <a:off x="3203848" y="3789040"/>
                <a:ext cx="941747" cy="369332"/>
              </a:xfrm>
              <a:prstGeom prst="rect">
                <a:avLst/>
              </a:prstGeom>
              <a:solidFill>
                <a:srgbClr val="FFFF00"/>
              </a:solidFill>
            </p:spPr>
            <p:txBody>
              <a:bodyPr wrap="none" rtlCol="0">
                <a:spAutoFit/>
              </a:bodyPr>
              <a:lstStyle/>
              <a:p>
                <a:r>
                  <a:rPr lang="en-US" sz="1800" dirty="0" smtClean="0">
                    <a:solidFill>
                      <a:srgbClr val="FF0000"/>
                    </a:solidFill>
                  </a:rPr>
                  <a:t>Hadron</a:t>
                </a:r>
              </a:p>
            </p:txBody>
          </p:sp>
        </p:grpSp>
        <p:sp>
          <p:nvSpPr>
            <p:cNvPr id="7" name="TextBox 6"/>
            <p:cNvSpPr txBox="1"/>
            <p:nvPr/>
          </p:nvSpPr>
          <p:spPr>
            <a:xfrm>
              <a:off x="2771800" y="4797152"/>
              <a:ext cx="1641295" cy="307777"/>
            </a:xfrm>
            <a:prstGeom prst="rect">
              <a:avLst/>
            </a:prstGeom>
            <a:noFill/>
          </p:spPr>
          <p:txBody>
            <a:bodyPr wrap="none" rtlCol="0">
              <a:spAutoFit/>
            </a:bodyPr>
            <a:lstStyle/>
            <a:p>
              <a:r>
                <a:rPr lang="en-US" sz="1400" dirty="0" smtClean="0"/>
                <a:t>Calorimeter layers</a:t>
              </a:r>
              <a:endParaRPr lang="en-US" sz="1400" dirty="0"/>
            </a:p>
          </p:txBody>
        </p:sp>
        <p:sp>
          <p:nvSpPr>
            <p:cNvPr id="11" name="TextBox 10"/>
            <p:cNvSpPr txBox="1"/>
            <p:nvPr/>
          </p:nvSpPr>
          <p:spPr>
            <a:xfrm>
              <a:off x="2771800" y="6361583"/>
              <a:ext cx="1641295" cy="307777"/>
            </a:xfrm>
            <a:prstGeom prst="rect">
              <a:avLst/>
            </a:prstGeom>
            <a:noFill/>
          </p:spPr>
          <p:txBody>
            <a:bodyPr wrap="none" rtlCol="0">
              <a:spAutoFit/>
            </a:bodyPr>
            <a:lstStyle/>
            <a:p>
              <a:r>
                <a:rPr lang="en-US" sz="1400" dirty="0" smtClean="0"/>
                <a:t>Calorimeter layers</a:t>
              </a:r>
              <a:endParaRPr lang="en-US" sz="1400" dirty="0"/>
            </a:p>
          </p:txBody>
        </p:sp>
      </p:grpSp>
      <p:grpSp>
        <p:nvGrpSpPr>
          <p:cNvPr id="25" name="Group 24"/>
          <p:cNvGrpSpPr/>
          <p:nvPr/>
        </p:nvGrpSpPr>
        <p:grpSpPr>
          <a:xfrm>
            <a:off x="6156176" y="1124744"/>
            <a:ext cx="2808312" cy="1224136"/>
            <a:chOff x="6444208" y="1124744"/>
            <a:chExt cx="2520280" cy="1224136"/>
          </a:xfrm>
        </p:grpSpPr>
        <p:sp>
          <p:nvSpPr>
            <p:cNvPr id="23" name="Rectangle 22"/>
            <p:cNvSpPr/>
            <p:nvPr/>
          </p:nvSpPr>
          <p:spPr>
            <a:xfrm>
              <a:off x="6444208" y="1340768"/>
              <a:ext cx="2520280" cy="1008112"/>
            </a:xfrm>
            <a:prstGeom prst="rect">
              <a:avLst/>
            </a:prstGeom>
            <a:ln w="38100" cmpd="sng">
              <a:solidFill>
                <a:srgbClr val="00009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a:off x="6660232" y="1556792"/>
              <a:ext cx="2160240" cy="707886"/>
            </a:xfrm>
            <a:prstGeom prst="rect">
              <a:avLst/>
            </a:prstGeom>
            <a:noFill/>
          </p:spPr>
          <p:txBody>
            <a:bodyPr wrap="square" rtlCol="0">
              <a:spAutoFit/>
            </a:bodyPr>
            <a:lstStyle/>
            <a:p>
              <a:pPr algn="ctr"/>
              <a:r>
                <a:rPr lang="en-US" b="1" dirty="0" err="1" smtClean="0">
                  <a:solidFill>
                    <a:srgbClr val="000090"/>
                  </a:solidFill>
                </a:rPr>
                <a:t>Elemag</a:t>
              </a:r>
              <a:r>
                <a:rPr lang="en-US" b="1" dirty="0">
                  <a:solidFill>
                    <a:srgbClr val="000090"/>
                  </a:solidFill>
                </a:rPr>
                <a:t>:</a:t>
              </a:r>
              <a:r>
                <a:rPr lang="en-US" b="1" dirty="0" smtClean="0">
                  <a:solidFill>
                    <a:srgbClr val="000090"/>
                  </a:solidFill>
                </a:rPr>
                <a:t>    44r.l.</a:t>
              </a:r>
            </a:p>
            <a:p>
              <a:pPr algn="ctr"/>
              <a:r>
                <a:rPr lang="en-US" b="1" dirty="0" err="1" smtClean="0">
                  <a:solidFill>
                    <a:srgbClr val="000090"/>
                  </a:solidFill>
                </a:rPr>
                <a:t>Hadronic</a:t>
              </a:r>
              <a:r>
                <a:rPr lang="en-US" b="1" dirty="0" smtClean="0">
                  <a:solidFill>
                    <a:srgbClr val="000090"/>
                  </a:solidFill>
                </a:rPr>
                <a:t>:   1.7λ</a:t>
              </a:r>
              <a:endParaRPr lang="en-US" b="1" dirty="0">
                <a:solidFill>
                  <a:srgbClr val="000090"/>
                </a:solidFill>
              </a:endParaRPr>
            </a:p>
          </p:txBody>
        </p:sp>
        <p:sp>
          <p:nvSpPr>
            <p:cNvPr id="24" name="TextBox 23"/>
            <p:cNvSpPr txBox="1"/>
            <p:nvPr/>
          </p:nvSpPr>
          <p:spPr>
            <a:xfrm>
              <a:off x="6444208" y="1124744"/>
              <a:ext cx="2407956" cy="400110"/>
            </a:xfrm>
            <a:prstGeom prst="rect">
              <a:avLst/>
            </a:prstGeom>
            <a:solidFill>
              <a:schemeClr val="bg1"/>
            </a:solidFill>
          </p:spPr>
          <p:txBody>
            <a:bodyPr wrap="none" rtlCol="0">
              <a:spAutoFit/>
            </a:bodyPr>
            <a:lstStyle/>
            <a:p>
              <a:r>
                <a:rPr lang="en-US" b="1" dirty="0" smtClean="0">
                  <a:solidFill>
                    <a:srgbClr val="000090"/>
                  </a:solidFill>
                </a:rPr>
                <a:t>Calorimeter Depth</a:t>
              </a:r>
              <a:endParaRPr lang="en-US" b="1" dirty="0">
                <a:solidFill>
                  <a:srgbClr val="000090"/>
                </a:solidFill>
              </a:endParaRPr>
            </a:p>
          </p:txBody>
        </p:sp>
      </p:grpSp>
      <p:sp>
        <p:nvSpPr>
          <p:cNvPr id="27" name="TextBox 26"/>
          <p:cNvSpPr txBox="1"/>
          <p:nvPr/>
        </p:nvSpPr>
        <p:spPr>
          <a:xfrm>
            <a:off x="5868144" y="2996952"/>
            <a:ext cx="2094420" cy="400110"/>
          </a:xfrm>
          <a:prstGeom prst="rect">
            <a:avLst/>
          </a:prstGeom>
          <a:noFill/>
        </p:spPr>
        <p:txBody>
          <a:bodyPr wrap="none" rtlCol="0">
            <a:spAutoFit/>
          </a:bodyPr>
          <a:lstStyle/>
          <a:p>
            <a:r>
              <a:rPr lang="en-US" altLang="ja-JP" i="1" dirty="0"/>
              <a:t>L</a:t>
            </a:r>
            <a:r>
              <a:rPr lang="en-US" altLang="ja-JP" i="1" baseline="-25000" dirty="0"/>
              <a:t>90%</a:t>
            </a:r>
            <a:r>
              <a:rPr lang="en-US" altLang="ja-JP" i="1" dirty="0"/>
              <a:t> </a:t>
            </a:r>
            <a:r>
              <a:rPr lang="en-US" altLang="ja-JP" i="1" dirty="0" smtClean="0"/>
              <a:t>Distribution</a:t>
            </a:r>
            <a:endParaRPr lang="en-US" i="1" dirty="0"/>
          </a:p>
        </p:txBody>
      </p:sp>
      <p:cxnSp>
        <p:nvCxnSpPr>
          <p:cNvPr id="37" name="Straight Arrow Connector 36"/>
          <p:cNvCxnSpPr/>
          <p:nvPr/>
        </p:nvCxnSpPr>
        <p:spPr>
          <a:xfrm>
            <a:off x="2555776" y="5301208"/>
            <a:ext cx="0" cy="108012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923928" y="5301208"/>
            <a:ext cx="0" cy="1080120"/>
          </a:xfrm>
          <a:prstGeom prst="straightConnector1">
            <a:avLst/>
          </a:prstGeom>
          <a:ln w="5715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55576" y="5301208"/>
            <a:ext cx="3168352" cy="0"/>
          </a:xfrm>
          <a:prstGeom prst="line">
            <a:avLst/>
          </a:prstGeom>
          <a:ln w="5715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7584" y="5301208"/>
            <a:ext cx="1728192" cy="0"/>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3146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hsampl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12" y="2384767"/>
            <a:ext cx="4882944" cy="1836321"/>
          </a:xfrm>
          <a:prstGeom prst="rect">
            <a:avLst/>
          </a:prstGeom>
        </p:spPr>
      </p:pic>
      <p:sp>
        <p:nvSpPr>
          <p:cNvPr id="15" name="テキスト ボックス 24"/>
          <p:cNvSpPr txBox="1"/>
          <p:nvPr/>
        </p:nvSpPr>
        <p:spPr>
          <a:xfrm>
            <a:off x="4932041" y="2636912"/>
            <a:ext cx="3888432" cy="400110"/>
          </a:xfrm>
          <a:prstGeom prst="rect">
            <a:avLst/>
          </a:prstGeom>
          <a:solidFill>
            <a:schemeClr val="bg1"/>
          </a:solidFill>
        </p:spPr>
        <p:txBody>
          <a:bodyPr wrap="square" rtlCol="0">
            <a:spAutoFit/>
          </a:bodyPr>
          <a:lstStyle/>
          <a:p>
            <a:r>
              <a:rPr lang="en-US" altLang="ja-JP" b="1" dirty="0" smtClean="0"/>
              <a:t>Double</a:t>
            </a:r>
            <a:r>
              <a:rPr kumimoji="1" lang="en-US" altLang="ja-JP" b="1" dirty="0" smtClean="0"/>
              <a:t> hit detection efficiency</a:t>
            </a:r>
            <a:endParaRPr kumimoji="1" lang="ja-JP" altLang="en-US" b="1" dirty="0"/>
          </a:p>
        </p:txBody>
      </p:sp>
      <p:sp>
        <p:nvSpPr>
          <p:cNvPr id="2" name="Content Placeholder 1"/>
          <p:cNvSpPr>
            <a:spLocks noGrp="1"/>
          </p:cNvSpPr>
          <p:nvPr>
            <p:ph idx="1"/>
          </p:nvPr>
        </p:nvSpPr>
        <p:spPr>
          <a:xfrm>
            <a:off x="179512" y="836712"/>
            <a:ext cx="8458200" cy="1296144"/>
          </a:xfrm>
        </p:spPr>
        <p:txBody>
          <a:bodyPr/>
          <a:lstStyle/>
          <a:p>
            <a:r>
              <a:rPr lang="en-US" sz="2000" dirty="0" smtClean="0"/>
              <a:t>Event cut of multi-peak events,</a:t>
            </a:r>
          </a:p>
          <a:p>
            <a:pPr lvl="1"/>
            <a:r>
              <a:rPr lang="en-US" sz="2000" dirty="0" smtClean="0"/>
              <a:t>Identify multi-peaks in one tower by position sensitive layers.</a:t>
            </a:r>
          </a:p>
          <a:p>
            <a:pPr lvl="1"/>
            <a:r>
              <a:rPr lang="en-US" sz="2000" dirty="0" smtClean="0"/>
              <a:t>Select only the single peak events for spectra.  </a:t>
            </a:r>
            <a:endParaRPr lang="en-US" sz="2000" dirty="0"/>
          </a:p>
        </p:txBody>
      </p:sp>
      <p:sp>
        <p:nvSpPr>
          <p:cNvPr id="3" name="Title 2"/>
          <p:cNvSpPr>
            <a:spLocks noGrp="1"/>
          </p:cNvSpPr>
          <p:nvPr>
            <p:ph type="title"/>
          </p:nvPr>
        </p:nvSpPr>
        <p:spPr/>
        <p:txBody>
          <a:bodyPr/>
          <a:lstStyle/>
          <a:p>
            <a:r>
              <a:rPr lang="en-US" dirty="0" smtClean="0"/>
              <a:t>Multi-hit identification</a:t>
            </a:r>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5240498" y="2617622"/>
            <a:ext cx="3344659" cy="41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455" y="4725645"/>
            <a:ext cx="3893025" cy="17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 name="Rectangle 11"/>
          <p:cNvSpPr>
            <a:spLocks/>
          </p:cNvSpPr>
          <p:nvPr/>
        </p:nvSpPr>
        <p:spPr bwMode="auto">
          <a:xfrm>
            <a:off x="8186248" y="4268019"/>
            <a:ext cx="73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400" dirty="0">
                <a:solidFill>
                  <a:srgbClr val="D90B00"/>
                </a:solidFill>
                <a:ea typeface="ＭＳ Ｐゴシック" charset="-128"/>
              </a:rPr>
              <a:t>Arm1</a:t>
            </a:r>
          </a:p>
        </p:txBody>
      </p:sp>
      <p:sp>
        <p:nvSpPr>
          <p:cNvPr id="7" name="Rectangle 11"/>
          <p:cNvSpPr>
            <a:spLocks/>
          </p:cNvSpPr>
          <p:nvPr/>
        </p:nvSpPr>
        <p:spPr bwMode="auto">
          <a:xfrm>
            <a:off x="8172400" y="5877272"/>
            <a:ext cx="73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400" dirty="0" smtClean="0">
                <a:solidFill>
                  <a:srgbClr val="0070C0"/>
                </a:solidFill>
                <a:ea typeface="ＭＳ Ｐゴシック" charset="-128"/>
              </a:rPr>
              <a:t>Arm2</a:t>
            </a:r>
            <a:endParaRPr lang="en-US" altLang="ja-JP" sz="2400" dirty="0">
              <a:solidFill>
                <a:srgbClr val="0070C0"/>
              </a:solidFill>
              <a:ea typeface="ＭＳ Ｐゴシック" charset="-128"/>
            </a:endParaRPr>
          </a:p>
        </p:txBody>
      </p:sp>
      <p:sp>
        <p:nvSpPr>
          <p:cNvPr id="10" name="AutoShape 10"/>
          <p:cNvSpPr>
            <a:spLocks/>
          </p:cNvSpPr>
          <p:nvPr/>
        </p:nvSpPr>
        <p:spPr bwMode="auto">
          <a:xfrm>
            <a:off x="4877196" y="4736445"/>
            <a:ext cx="4067416" cy="1717218"/>
          </a:xfrm>
          <a:prstGeom prst="roundRect">
            <a:avLst>
              <a:gd name="adj" fmla="val 4713"/>
            </a:avLst>
          </a:prstGeom>
          <a:noFill/>
          <a:ln w="254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endParaRPr lang="ja-JP" altLang="en-US"/>
          </a:p>
        </p:txBody>
      </p:sp>
      <p:sp>
        <p:nvSpPr>
          <p:cNvPr id="11" name="AutoShape 9"/>
          <p:cNvSpPr>
            <a:spLocks/>
          </p:cNvSpPr>
          <p:nvPr/>
        </p:nvSpPr>
        <p:spPr bwMode="auto">
          <a:xfrm>
            <a:off x="4877196" y="3019227"/>
            <a:ext cx="4067416" cy="1679417"/>
          </a:xfrm>
          <a:prstGeom prst="roundRect">
            <a:avLst>
              <a:gd name="adj" fmla="val 4819"/>
            </a:avLst>
          </a:prstGeom>
          <a:noFill/>
          <a:ln w="25400" cap="flat">
            <a:solidFill>
              <a:srgbClr val="D90B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endParaRPr lang="ja-JP" altLang="en-US"/>
          </a:p>
        </p:txBody>
      </p:sp>
      <p:sp>
        <p:nvSpPr>
          <p:cNvPr id="13" name="Rectangle 13"/>
          <p:cNvSpPr>
            <a:spLocks/>
          </p:cNvSpPr>
          <p:nvPr/>
        </p:nvSpPr>
        <p:spPr bwMode="auto">
          <a:xfrm>
            <a:off x="5204120" y="3175829"/>
            <a:ext cx="13401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000" dirty="0">
                <a:ea typeface="ＭＳ Ｐゴシック" charset="-128"/>
              </a:rPr>
              <a:t>Small tower</a:t>
            </a:r>
          </a:p>
        </p:txBody>
      </p:sp>
      <p:sp>
        <p:nvSpPr>
          <p:cNvPr id="14" name="Rectangle 14"/>
          <p:cNvSpPr>
            <a:spLocks/>
          </p:cNvSpPr>
          <p:nvPr/>
        </p:nvSpPr>
        <p:spPr bwMode="auto">
          <a:xfrm>
            <a:off x="7299055" y="3175829"/>
            <a:ext cx="13529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defPPr>
              <a:defRPr lang="en-US"/>
            </a:defPPr>
            <a:lvl1pPr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1pPr>
            <a:lvl2pPr marL="4572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2pPr>
            <a:lvl3pPr marL="9144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3pPr>
            <a:lvl4pPr marL="13716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4pPr>
            <a:lvl5pPr marL="1828800" algn="ctr" rtl="0" fontAlgn="base">
              <a:spcBef>
                <a:spcPct val="0"/>
              </a:spcBef>
              <a:spcAft>
                <a:spcPct val="0"/>
              </a:spcAft>
              <a:defRPr sz="3600" kern="1200">
                <a:solidFill>
                  <a:schemeClr val="tx1"/>
                </a:solidFill>
                <a:latin typeface="Worstveld Sling Bold Oblique" charset="0"/>
                <a:ea typeface="ヒラギノ角ゴ ProN W6" charset="0"/>
                <a:cs typeface="ヒラギノ角ゴ ProN W6" charset="0"/>
                <a:sym typeface="Worstveld Sling Bold Oblique" charset="0"/>
              </a:defRPr>
            </a:lvl5pPr>
            <a:lvl6pPr marL="22860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6pPr>
            <a:lvl7pPr marL="27432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7pPr>
            <a:lvl8pPr marL="32004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8pPr>
            <a:lvl9pPr marL="3657600" algn="l" defTabSz="914400" rtl="0" eaLnBrk="1" latinLnBrk="0" hangingPunct="1">
              <a:defRPr sz="3600" kern="1200">
                <a:solidFill>
                  <a:schemeClr val="tx1"/>
                </a:solidFill>
                <a:latin typeface="Worstveld Sling Bold Oblique" charset="0"/>
                <a:ea typeface="ヒラギノ角ゴ ProN W6" charset="0"/>
                <a:cs typeface="ヒラギノ角ゴ ProN W6" charset="0"/>
                <a:sym typeface="Worstveld Sling Bold Oblique" charset="0"/>
              </a:defRPr>
            </a:lvl9pPr>
          </a:lstStyle>
          <a:p>
            <a:pPr>
              <a:tabLst>
                <a:tab pos="1066800" algn="l"/>
              </a:tabLst>
            </a:pPr>
            <a:r>
              <a:rPr lang="en-US" altLang="ja-JP" sz="2000" dirty="0">
                <a:ea typeface="ＭＳ Ｐゴシック" charset="-128"/>
              </a:rPr>
              <a:t>Large tower</a:t>
            </a:r>
          </a:p>
        </p:txBody>
      </p:sp>
      <p:sp>
        <p:nvSpPr>
          <p:cNvPr id="16" name="テキスト ボックス 8"/>
          <p:cNvSpPr txBox="1"/>
          <p:nvPr/>
        </p:nvSpPr>
        <p:spPr>
          <a:xfrm>
            <a:off x="2771800" y="4797152"/>
            <a:ext cx="1656184" cy="1015663"/>
          </a:xfrm>
          <a:prstGeom prst="rect">
            <a:avLst/>
          </a:prstGeom>
          <a:solidFill>
            <a:schemeClr val="bg1"/>
          </a:solidFill>
        </p:spPr>
        <p:txBody>
          <a:bodyPr wrap="square" rtlCol="0">
            <a:spAutoFit/>
          </a:bodyPr>
          <a:lstStyle/>
          <a:p>
            <a:r>
              <a:rPr kumimoji="1" lang="en-US" altLang="ja-JP" b="1" dirty="0" smtClean="0"/>
              <a:t>Single hit detection efficiency</a:t>
            </a:r>
            <a:endParaRPr kumimoji="1" lang="ja-JP" altLang="en-US" b="1" dirty="0"/>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431" y="4705381"/>
            <a:ext cx="25431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95536" y="2168743"/>
            <a:ext cx="3775944" cy="400110"/>
          </a:xfrm>
          <a:prstGeom prst="rect">
            <a:avLst/>
          </a:prstGeom>
          <a:solidFill>
            <a:schemeClr val="bg1"/>
          </a:solidFill>
        </p:spPr>
        <p:txBody>
          <a:bodyPr wrap="none" rtlCol="0">
            <a:spAutoFit/>
          </a:bodyPr>
          <a:lstStyle/>
          <a:p>
            <a:r>
              <a:rPr lang="en-US" u="sng" dirty="0" smtClean="0"/>
              <a:t>An example of multi peak event</a:t>
            </a:r>
            <a:endParaRPr lang="en-US" u="sng" dirty="0"/>
          </a:p>
        </p:txBody>
      </p:sp>
    </p:spTree>
    <p:extLst>
      <p:ext uri="{BB962C8B-B14F-4D97-AF65-F5344CB8AC3E}">
        <p14:creationId xmlns:p14="http://schemas.microsoft.com/office/powerpoint/2010/main" val="1451142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731838"/>
            <a:ext cx="6624736" cy="5217442"/>
          </a:xfrm>
        </p:spPr>
        <p:txBody>
          <a:bodyPr/>
          <a:lstStyle/>
          <a:p>
            <a:r>
              <a:rPr lang="en-US" sz="1800" dirty="0" smtClean="0"/>
              <a:t>Pseudo-rapidity selection, η</a:t>
            </a:r>
            <a:r>
              <a:rPr lang="en-US" sz="1800" dirty="0"/>
              <a:t>&gt;10.94 and 8.81&lt;η&lt;</a:t>
            </a:r>
            <a:r>
              <a:rPr lang="en-US" sz="1800" dirty="0" smtClean="0"/>
              <a:t>8.9</a:t>
            </a:r>
          </a:p>
          <a:p>
            <a:r>
              <a:rPr lang="en-US" sz="1800" dirty="0" smtClean="0"/>
              <a:t>Normalized by number of inelastic collisions with assumption as inelastic cross section of 71.5mb</a:t>
            </a:r>
            <a:br>
              <a:rPr lang="en-US" sz="1800" dirty="0" smtClean="0"/>
            </a:br>
            <a:r>
              <a:rPr lang="en-US" sz="1800" dirty="0" smtClean="0"/>
              <a:t>( &lt;-&gt;73.5±0.6</a:t>
            </a:r>
            <a:r>
              <a:rPr lang="en-US" sz="1800" baseline="30000" dirty="0" smtClean="0"/>
              <a:t>stat.</a:t>
            </a:r>
            <a:r>
              <a:rPr lang="en-US" sz="1800" dirty="0" smtClean="0"/>
              <a:t>        </a:t>
            </a:r>
            <a:r>
              <a:rPr lang="en-US" sz="1800" baseline="30000" dirty="0"/>
              <a:t>s</a:t>
            </a:r>
            <a:r>
              <a:rPr lang="en-US" sz="1800" baseline="30000" dirty="0" smtClean="0"/>
              <a:t>ys.</a:t>
            </a:r>
            <a:r>
              <a:rPr lang="en-US" sz="1800" dirty="0" smtClean="0"/>
              <a:t> </a:t>
            </a:r>
            <a:r>
              <a:rPr lang="en-US" sz="1800" dirty="0" err="1" smtClean="0"/>
              <a:t>mb</a:t>
            </a:r>
            <a:r>
              <a:rPr lang="en-US" sz="1800" dirty="0" smtClean="0"/>
              <a:t> by TOTEM )</a:t>
            </a:r>
            <a:endParaRPr lang="en-US" sz="1800" baseline="30000" dirty="0"/>
          </a:p>
          <a:p>
            <a:r>
              <a:rPr lang="en-US" sz="1800" dirty="0" smtClean="0"/>
              <a:t>Spectra in the two detectors are </a:t>
            </a:r>
            <a:br>
              <a:rPr lang="en-US" sz="1800" dirty="0" smtClean="0"/>
            </a:br>
            <a:r>
              <a:rPr lang="en-US" sz="1800" dirty="0" smtClean="0"/>
              <a:t>consistent within errors.</a:t>
            </a:r>
          </a:p>
          <a:p>
            <a:pPr marL="0" indent="0">
              <a:buNone/>
            </a:pPr>
            <a:r>
              <a:rPr lang="en-US" sz="1800" dirty="0" smtClean="0">
                <a:latin typeface="Wingdings"/>
                <a:ea typeface="Wingdings"/>
                <a:cs typeface="Wingdings"/>
                <a:sym typeface="Wingdings"/>
              </a:rPr>
              <a:t></a:t>
            </a:r>
            <a:r>
              <a:rPr lang="en-US" sz="1800" dirty="0">
                <a:latin typeface="Wingdings"/>
                <a:ea typeface="Wingdings"/>
                <a:cs typeface="Wingdings"/>
                <a:sym typeface="Wingdings"/>
              </a:rPr>
              <a:t> </a:t>
            </a:r>
            <a:r>
              <a:rPr lang="en-US" sz="1800" dirty="0" smtClean="0">
                <a:sym typeface="Wingdings"/>
              </a:rPr>
              <a:t>Combined between spectra of Arm1 and Arm2</a:t>
            </a:r>
            <a:r>
              <a:rPr lang="en-US" sz="1800" dirty="0">
                <a:sym typeface="Wingdings"/>
              </a:rPr>
              <a:t/>
            </a:r>
            <a:br>
              <a:rPr lang="en-US" sz="1800" dirty="0">
                <a:sym typeface="Wingdings"/>
              </a:rPr>
            </a:br>
            <a:r>
              <a:rPr lang="en-US" sz="1800" dirty="0" smtClean="0">
                <a:sym typeface="Wingdings"/>
              </a:rPr>
              <a:t>        by weighted average according to errors</a:t>
            </a:r>
            <a:endParaRPr lang="en-US" sz="1800" dirty="0"/>
          </a:p>
        </p:txBody>
      </p:sp>
      <p:sp>
        <p:nvSpPr>
          <p:cNvPr id="3" name="Title 2"/>
          <p:cNvSpPr>
            <a:spLocks noGrp="1"/>
          </p:cNvSpPr>
          <p:nvPr>
            <p:ph type="title"/>
          </p:nvPr>
        </p:nvSpPr>
        <p:spPr>
          <a:xfrm>
            <a:off x="193675" y="155575"/>
            <a:ext cx="7906717" cy="503238"/>
          </a:xfrm>
        </p:spPr>
        <p:txBody>
          <a:bodyPr/>
          <a:lstStyle/>
          <a:p>
            <a:r>
              <a:rPr lang="en-US" sz="2800" dirty="0" smtClean="0"/>
              <a:t>Comparison between the two detector</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2120" y="548681"/>
            <a:ext cx="3505696" cy="2922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3140968"/>
            <a:ext cx="7925277" cy="3677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31840" y="4437112"/>
            <a:ext cx="1928733" cy="707886"/>
          </a:xfrm>
          <a:prstGeom prst="rect">
            <a:avLst/>
          </a:prstGeom>
          <a:noFill/>
          <a:ln>
            <a:solidFill>
              <a:srgbClr val="FFFFFF"/>
            </a:solidFill>
          </a:ln>
        </p:spPr>
        <p:txBody>
          <a:bodyPr wrap="none" rtlCol="0">
            <a:spAutoFit/>
          </a:bodyPr>
          <a:lstStyle/>
          <a:p>
            <a:r>
              <a:rPr lang="en-US" b="1" dirty="0" smtClean="0">
                <a:solidFill>
                  <a:srgbClr val="FF0000"/>
                </a:solidFill>
              </a:rPr>
              <a:t>Arm1 detector  </a:t>
            </a:r>
          </a:p>
          <a:p>
            <a:r>
              <a:rPr lang="en-US" b="1" dirty="0" smtClean="0">
                <a:solidFill>
                  <a:srgbClr val="3366FF"/>
                </a:solidFill>
              </a:rPr>
              <a:t>Arm2 detector</a:t>
            </a:r>
            <a:endParaRPr lang="en-US" dirty="0">
              <a:solidFill>
                <a:schemeClr val="bg1"/>
              </a:solidFill>
            </a:endParaRPr>
          </a:p>
        </p:txBody>
      </p:sp>
      <p:sp>
        <p:nvSpPr>
          <p:cNvPr id="7" name="TextBox 6"/>
          <p:cNvSpPr txBox="1"/>
          <p:nvPr/>
        </p:nvSpPr>
        <p:spPr>
          <a:xfrm>
            <a:off x="2051720" y="1556792"/>
            <a:ext cx="539092" cy="523220"/>
          </a:xfrm>
          <a:prstGeom prst="rect">
            <a:avLst/>
          </a:prstGeom>
          <a:noFill/>
        </p:spPr>
        <p:txBody>
          <a:bodyPr wrap="none" rtlCol="0">
            <a:spAutoFit/>
          </a:bodyPr>
          <a:lstStyle/>
          <a:p>
            <a:r>
              <a:rPr lang="en-US" sz="1400" dirty="0" smtClean="0">
                <a:solidFill>
                  <a:schemeClr val="tx2">
                    <a:lumMod val="75000"/>
                  </a:schemeClr>
                </a:solidFill>
              </a:rPr>
              <a:t>+1.8</a:t>
            </a:r>
          </a:p>
          <a:p>
            <a:r>
              <a:rPr lang="en-US" sz="1400" dirty="0" smtClean="0">
                <a:solidFill>
                  <a:schemeClr val="tx2">
                    <a:lumMod val="75000"/>
                  </a:schemeClr>
                </a:solidFill>
              </a:rPr>
              <a:t>-1.3</a:t>
            </a:r>
            <a:endParaRPr lang="en-US" sz="1400" dirty="0">
              <a:solidFill>
                <a:schemeClr val="tx2">
                  <a:lumMod val="75000"/>
                </a:schemeClr>
              </a:solidFill>
            </a:endParaRPr>
          </a:p>
        </p:txBody>
      </p:sp>
    </p:spTree>
    <p:extLst>
      <p:ext uri="{BB962C8B-B14F-4D97-AF65-F5344CB8AC3E}">
        <p14:creationId xmlns:p14="http://schemas.microsoft.com/office/powerpoint/2010/main" val="26883831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9646"/>
            <a:ext cx="8443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Comparison between MC’s</a:t>
            </a:r>
            <a:endParaRPr lang="en-US" dirty="0"/>
          </a:p>
        </p:txBody>
      </p:sp>
      <p:sp>
        <p:nvSpPr>
          <p:cNvPr id="5" name="Text Box 5"/>
          <p:cNvSpPr txBox="1">
            <a:spLocks noChangeArrowheads="1"/>
          </p:cNvSpPr>
          <p:nvPr/>
        </p:nvSpPr>
        <p:spPr bwMode="auto">
          <a:xfrm>
            <a:off x="539552" y="836712"/>
            <a:ext cx="8136904" cy="294953"/>
          </a:xfrm>
          <a:prstGeom prst="rect">
            <a:avLst/>
          </a:prstGeom>
          <a:noFill/>
          <a:ln>
            <a:noFill/>
          </a:ln>
          <a:effec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2000" b="1" dirty="0">
                <a:solidFill>
                  <a:srgbClr val="FF0000"/>
                </a:solidFill>
                <a:latin typeface="Arial" charset="0"/>
              </a:rPr>
              <a:t>DPMJET 3.04 </a:t>
            </a:r>
            <a:r>
              <a:rPr lang="en-US" sz="2000" b="1" dirty="0" smtClean="0">
                <a:solidFill>
                  <a:srgbClr val="0070C0"/>
                </a:solidFill>
                <a:latin typeface="Arial" charset="0"/>
              </a:rPr>
              <a:t> </a:t>
            </a:r>
            <a:r>
              <a:rPr lang="en-US" sz="2000" b="1" dirty="0" smtClean="0">
                <a:solidFill>
                  <a:schemeClr val="tx2">
                    <a:lumMod val="40000"/>
                    <a:lumOff val="60000"/>
                  </a:schemeClr>
                </a:solidFill>
                <a:latin typeface="Arial" charset="0"/>
              </a:rPr>
              <a:t>QGSJETII-03 </a:t>
            </a:r>
            <a:r>
              <a:rPr lang="en-US" sz="2000" b="1" dirty="0" smtClean="0">
                <a:solidFill>
                  <a:srgbClr val="00B050"/>
                </a:solidFill>
                <a:latin typeface="Arial" charset="0"/>
              </a:rPr>
              <a:t>SIBYLL </a:t>
            </a:r>
            <a:r>
              <a:rPr lang="en-US" sz="2000" b="1" dirty="0">
                <a:solidFill>
                  <a:srgbClr val="00B050"/>
                </a:solidFill>
                <a:latin typeface="Arial" charset="0"/>
              </a:rPr>
              <a:t>2.1 </a:t>
            </a:r>
            <a:r>
              <a:rPr lang="en-US" sz="2000" b="1" dirty="0">
                <a:solidFill>
                  <a:srgbClr val="FF00FF"/>
                </a:solidFill>
                <a:latin typeface="Arial" charset="0"/>
              </a:rPr>
              <a:t>EPOS 1.99 </a:t>
            </a:r>
            <a:r>
              <a:rPr lang="en-US" sz="2000" b="1" dirty="0">
                <a:solidFill>
                  <a:srgbClr val="FFFF00"/>
                </a:solidFill>
                <a:latin typeface="Arial" charset="0"/>
              </a:rPr>
              <a:t>PYTHIA 8.145</a:t>
            </a:r>
          </a:p>
        </p:txBody>
      </p:sp>
      <p:sp>
        <p:nvSpPr>
          <p:cNvPr id="7" name="TextBox 6"/>
          <p:cNvSpPr txBox="1"/>
          <p:nvPr/>
        </p:nvSpPr>
        <p:spPr>
          <a:xfrm>
            <a:off x="4355976" y="1196752"/>
            <a:ext cx="3968492" cy="369332"/>
          </a:xfrm>
          <a:prstGeom prst="rect">
            <a:avLst/>
          </a:prstGeom>
          <a:pattFill prst="pct50">
            <a:fgClr>
              <a:srgbClr val="000090"/>
            </a:fgClr>
            <a:bgClr>
              <a:prstClr val="white"/>
            </a:bgClr>
          </a:pattFill>
          <a:ln>
            <a:solidFill>
              <a:schemeClr val="tx1"/>
            </a:solidFill>
          </a:ln>
        </p:spPr>
        <p:txBody>
          <a:bodyPr wrap="none" rtlCol="0">
            <a:spAutoFit/>
          </a:bodyPr>
          <a:lstStyle/>
          <a:p>
            <a:r>
              <a:rPr lang="en-US" sz="1800" b="1" dirty="0" smtClean="0">
                <a:solidFill>
                  <a:srgbClr val="000090"/>
                </a:solidFill>
              </a:rPr>
              <a:t>Blue hatch: Statistics errors of MC  </a:t>
            </a:r>
            <a:endParaRPr lang="en-US" sz="1800" b="1" dirty="0">
              <a:solidFill>
                <a:srgbClr val="000090"/>
              </a:solidFill>
            </a:endParaRPr>
          </a:p>
        </p:txBody>
      </p:sp>
      <p:sp>
        <p:nvSpPr>
          <p:cNvPr id="8" name="TextBox 7"/>
          <p:cNvSpPr txBox="1"/>
          <p:nvPr/>
        </p:nvSpPr>
        <p:spPr>
          <a:xfrm>
            <a:off x="683568" y="1196752"/>
            <a:ext cx="3571636" cy="369332"/>
          </a:xfrm>
          <a:prstGeom prst="rect">
            <a:avLst/>
          </a:prstGeom>
          <a:pattFill prst="pct50">
            <a:fgClr>
              <a:schemeClr val="bg1">
                <a:lumMod val="50000"/>
              </a:schemeClr>
            </a:fgClr>
            <a:bgClr>
              <a:prstClr val="white"/>
            </a:bgClr>
          </a:pattFill>
          <a:ln>
            <a:solidFill>
              <a:srgbClr val="000000"/>
            </a:solidFill>
          </a:ln>
        </p:spPr>
        <p:txBody>
          <a:bodyPr wrap="none" rtlCol="0">
            <a:spAutoFit/>
          </a:bodyPr>
          <a:lstStyle/>
          <a:p>
            <a:r>
              <a:rPr lang="en-US" sz="1800" b="1" dirty="0"/>
              <a:t>Gray hatch : Systematic </a:t>
            </a:r>
            <a:r>
              <a:rPr lang="en-US" sz="1800" b="1" dirty="0" smtClean="0"/>
              <a:t>Errors </a:t>
            </a:r>
            <a:endParaRPr lang="en-US" sz="1800" b="1" dirty="0"/>
          </a:p>
        </p:txBody>
      </p:sp>
    </p:spTree>
    <p:extLst>
      <p:ext uri="{BB962C8B-B14F-4D97-AF65-F5344CB8AC3E}">
        <p14:creationId xmlns:p14="http://schemas.microsoft.com/office/powerpoint/2010/main" val="12320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6408712" cy="3129211"/>
          </a:xfrm>
        </p:spPr>
        <p:txBody>
          <a:bodyPr/>
          <a:lstStyle/>
          <a:p>
            <a:r>
              <a:rPr lang="en-US" sz="2800" dirty="0" smtClean="0"/>
              <a:t>Introduction </a:t>
            </a:r>
          </a:p>
          <a:p>
            <a:r>
              <a:rPr lang="en-US" sz="2800" dirty="0" smtClean="0"/>
              <a:t>The LHCf experiment</a:t>
            </a:r>
            <a:br>
              <a:rPr lang="en-US" sz="2800" dirty="0" smtClean="0"/>
            </a:br>
            <a:r>
              <a:rPr lang="en-US" sz="2800" dirty="0" smtClean="0"/>
              <a:t> </a:t>
            </a:r>
            <a:r>
              <a:rPr lang="en-US" sz="2000" dirty="0" smtClean="0"/>
              <a:t>-An LHC forward experiment-</a:t>
            </a:r>
          </a:p>
          <a:p>
            <a:r>
              <a:rPr lang="en-US" sz="2800" dirty="0" smtClean="0"/>
              <a:t>Forward photon </a:t>
            </a:r>
            <a:br>
              <a:rPr lang="en-US" sz="2800" dirty="0" smtClean="0"/>
            </a:br>
            <a:r>
              <a:rPr lang="en-US" sz="2800" dirty="0" smtClean="0"/>
              <a:t>energy spectrum </a:t>
            </a:r>
            <a:br>
              <a:rPr lang="en-US" sz="2800" dirty="0" smtClean="0"/>
            </a:br>
            <a:r>
              <a:rPr lang="en-US" sz="2800" dirty="0"/>
              <a:t>at </a:t>
            </a:r>
            <a:r>
              <a:rPr lang="en-US" altLang="ja-JP" sz="2800" dirty="0"/>
              <a:t>√s = 7eV </a:t>
            </a:r>
            <a:r>
              <a:rPr lang="en-US" altLang="ja-JP" sz="2800" dirty="0" smtClean="0"/>
              <a:t>p-p collisions</a:t>
            </a:r>
          </a:p>
          <a:p>
            <a:r>
              <a:rPr lang="en-US" sz="2800" dirty="0" smtClean="0"/>
              <a:t>Future plans </a:t>
            </a:r>
          </a:p>
          <a:p>
            <a:r>
              <a:rPr lang="en-US" sz="2800" dirty="0" smtClean="0"/>
              <a:t>Summary</a:t>
            </a:r>
            <a:endParaRPr lang="en-US" sz="2800" dirty="0"/>
          </a:p>
        </p:txBody>
      </p:sp>
      <p:sp>
        <p:nvSpPr>
          <p:cNvPr id="3" name="Title 2"/>
          <p:cNvSpPr>
            <a:spLocks noGrp="1"/>
          </p:cNvSpPr>
          <p:nvPr>
            <p:ph type="title"/>
          </p:nvPr>
        </p:nvSpPr>
        <p:spPr/>
        <p:txBody>
          <a:bodyPr/>
          <a:lstStyle/>
          <a:p>
            <a:r>
              <a:rPr lang="en-US" sz="4000" dirty="0" smtClean="0"/>
              <a:t>Contents</a:t>
            </a:r>
            <a:endParaRPr lang="en-US" sz="4000" dirty="0"/>
          </a:p>
        </p:txBody>
      </p:sp>
      <p:grpSp>
        <p:nvGrpSpPr>
          <p:cNvPr id="22" name="Group 21"/>
          <p:cNvGrpSpPr/>
          <p:nvPr/>
        </p:nvGrpSpPr>
        <p:grpSpPr>
          <a:xfrm>
            <a:off x="4937126" y="2564904"/>
            <a:ext cx="3910270" cy="4320480"/>
            <a:chOff x="4937125" y="2237184"/>
            <a:chExt cx="4206875" cy="4648200"/>
          </a:xfrm>
        </p:grpSpPr>
        <p:grpSp>
          <p:nvGrpSpPr>
            <p:cNvPr id="5" name="Group 20"/>
            <p:cNvGrpSpPr>
              <a:grpSpLocks/>
            </p:cNvGrpSpPr>
            <p:nvPr/>
          </p:nvGrpSpPr>
          <p:grpSpPr bwMode="auto">
            <a:xfrm>
              <a:off x="4937125" y="2237184"/>
              <a:ext cx="4206875" cy="4648200"/>
              <a:chOff x="48" y="1296"/>
              <a:chExt cx="2650" cy="2928"/>
            </a:xfrm>
          </p:grpSpPr>
          <p:pic>
            <p:nvPicPr>
              <p:cNvPr id="6" name="Picture 3" descr="enesp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1296"/>
                <a:ext cx="265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8"/>
              <p:cNvSpPr>
                <a:spLocks/>
              </p:cNvSpPr>
              <p:nvPr/>
            </p:nvSpPr>
            <p:spPr bwMode="auto">
              <a:xfrm>
                <a:off x="1552" y="2384"/>
                <a:ext cx="1080" cy="880"/>
              </a:xfrm>
              <a:custGeom>
                <a:avLst/>
                <a:gdLst>
                  <a:gd name="T0" fmla="*/ 80 w 1080"/>
                  <a:gd name="T1" fmla="*/ 112 h 880"/>
                  <a:gd name="T2" fmla="*/ 464 w 1080"/>
                  <a:gd name="T3" fmla="*/ 688 h 880"/>
                  <a:gd name="T4" fmla="*/ 896 w 1080"/>
                  <a:gd name="T5" fmla="*/ 784 h 880"/>
                  <a:gd name="T6" fmla="*/ 944 w 1080"/>
                  <a:gd name="T7" fmla="*/ 112 h 880"/>
                  <a:gd name="T8" fmla="*/ 80 w 1080"/>
                  <a:gd name="T9" fmla="*/ 112 h 880"/>
                </a:gdLst>
                <a:ahLst/>
                <a:cxnLst>
                  <a:cxn ang="0">
                    <a:pos x="T0" y="T1"/>
                  </a:cxn>
                  <a:cxn ang="0">
                    <a:pos x="T2" y="T3"/>
                  </a:cxn>
                  <a:cxn ang="0">
                    <a:pos x="T4" y="T5"/>
                  </a:cxn>
                  <a:cxn ang="0">
                    <a:pos x="T6" y="T7"/>
                  </a:cxn>
                  <a:cxn ang="0">
                    <a:pos x="T8" y="T9"/>
                  </a:cxn>
                </a:cxnLst>
                <a:rect l="0" t="0" r="r" b="b"/>
                <a:pathLst>
                  <a:path w="1080" h="880">
                    <a:moveTo>
                      <a:pt x="80" y="112"/>
                    </a:moveTo>
                    <a:cubicBezTo>
                      <a:pt x="0" y="208"/>
                      <a:pt x="328" y="576"/>
                      <a:pt x="464" y="688"/>
                    </a:cubicBezTo>
                    <a:cubicBezTo>
                      <a:pt x="600" y="800"/>
                      <a:pt x="816" y="880"/>
                      <a:pt x="896" y="784"/>
                    </a:cubicBezTo>
                    <a:cubicBezTo>
                      <a:pt x="976" y="688"/>
                      <a:pt x="1080" y="224"/>
                      <a:pt x="944" y="112"/>
                    </a:cubicBezTo>
                    <a:cubicBezTo>
                      <a:pt x="808" y="0"/>
                      <a:pt x="160" y="16"/>
                      <a:pt x="80" y="11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8" name="Text Box 4"/>
            <p:cNvSpPr txBox="1">
              <a:spLocks noChangeArrowheads="1"/>
            </p:cNvSpPr>
            <p:nvPr/>
          </p:nvSpPr>
          <p:spPr bwMode="auto">
            <a:xfrm>
              <a:off x="7527925" y="4214192"/>
              <a:ext cx="914400" cy="396875"/>
            </a:xfrm>
            <a:prstGeom prst="rect">
              <a:avLst/>
            </a:prstGeom>
            <a:noFill/>
            <a:ln w="9525">
              <a:noFill/>
              <a:miter lim="800000"/>
              <a:headEnd/>
              <a:tailEnd/>
            </a:ln>
            <a:effectLst/>
          </p:spPr>
          <p:txBody>
            <a:bodyPr>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a:solidFill>
                    <a:srgbClr val="3399FF"/>
                  </a:solidFill>
                  <a:effectLst>
                    <a:outerShdw blurRad="38100" dist="38100" dir="2700000" algn="tl">
                      <a:srgbClr val="DDDDDD"/>
                    </a:outerShdw>
                  </a:effectLst>
                  <a:latin typeface="Arial Black" charset="0"/>
                  <a:cs typeface="Arial" charset="0"/>
                </a:rPr>
                <a:t>LHC</a:t>
              </a:r>
            </a:p>
          </p:txBody>
        </p:sp>
        <p:sp>
          <p:nvSpPr>
            <p:cNvPr id="9" name="Line 5"/>
            <p:cNvSpPr>
              <a:spLocks noChangeShapeType="1"/>
            </p:cNvSpPr>
            <p:nvPr/>
          </p:nvSpPr>
          <p:spPr bwMode="auto">
            <a:xfrm flipV="1">
              <a:off x="7908925" y="45951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sp>
          <p:nvSpPr>
            <p:cNvPr id="10" name="Line 6"/>
            <p:cNvSpPr>
              <a:spLocks noChangeShapeType="1"/>
            </p:cNvSpPr>
            <p:nvPr/>
          </p:nvSpPr>
          <p:spPr bwMode="auto">
            <a:xfrm flipV="1">
              <a:off x="7146925" y="36045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sp>
          <p:nvSpPr>
            <p:cNvPr id="11" name="Text Box 7"/>
            <p:cNvSpPr txBox="1">
              <a:spLocks noChangeArrowheads="1"/>
            </p:cNvSpPr>
            <p:nvPr/>
          </p:nvSpPr>
          <p:spPr bwMode="auto">
            <a:xfrm>
              <a:off x="6765925" y="3283917"/>
              <a:ext cx="1032118" cy="430459"/>
            </a:xfrm>
            <a:prstGeom prst="rect">
              <a:avLst/>
            </a:prstGeom>
            <a:noFill/>
            <a:ln w="9525">
              <a:noFill/>
              <a:miter lim="800000"/>
              <a:headEnd/>
              <a:tailEnd/>
            </a:ln>
            <a:effectLst/>
          </p:spPr>
          <p:txBody>
            <a:bodyPr wrap="squar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smtClean="0">
                  <a:solidFill>
                    <a:srgbClr val="3399FF"/>
                  </a:solidFill>
                  <a:effectLst>
                    <a:outerShdw blurRad="38100" dist="38100" dir="2700000" algn="tl">
                      <a:srgbClr val="DDDDDD"/>
                    </a:outerShdw>
                  </a:effectLst>
                  <a:latin typeface="Arial Black" charset="0"/>
                  <a:cs typeface="Arial" charset="0"/>
                </a:rPr>
                <a:t>SppS</a:t>
              </a:r>
              <a:endParaRPr kumimoji="0" lang="en-US" altLang="ja-JP" sz="2000" dirty="0">
                <a:solidFill>
                  <a:srgbClr val="3399FF"/>
                </a:solidFill>
                <a:effectLst>
                  <a:outerShdw blurRad="38100" dist="38100" dir="2700000" algn="tl">
                    <a:srgbClr val="DDDDDD"/>
                  </a:outerShdw>
                </a:effectLst>
                <a:latin typeface="Arial Black" charset="0"/>
                <a:cs typeface="Arial" charset="0"/>
              </a:endParaRPr>
            </a:p>
          </p:txBody>
        </p:sp>
        <p:sp>
          <p:nvSpPr>
            <p:cNvPr id="15" name="Text Box 4"/>
            <p:cNvSpPr txBox="1">
              <a:spLocks noChangeArrowheads="1"/>
            </p:cNvSpPr>
            <p:nvPr/>
          </p:nvSpPr>
          <p:spPr bwMode="auto">
            <a:xfrm>
              <a:off x="7223125" y="3588717"/>
              <a:ext cx="1524000" cy="396875"/>
            </a:xfrm>
            <a:prstGeom prst="rect">
              <a:avLst/>
            </a:prstGeom>
            <a:noFill/>
            <a:ln w="9525">
              <a:noFill/>
              <a:miter lim="800000"/>
              <a:headEnd/>
              <a:tailEnd/>
            </a:ln>
            <a:effectLst/>
          </p:spPr>
          <p:txBody>
            <a:bodyPr>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a:solidFill>
                    <a:srgbClr val="3399FF"/>
                  </a:solidFill>
                  <a:effectLst>
                    <a:outerShdw blurRad="38100" dist="38100" dir="2700000" algn="tl">
                      <a:srgbClr val="DDDDDD"/>
                    </a:outerShdw>
                  </a:effectLst>
                  <a:latin typeface="Arial Black" charset="0"/>
                  <a:cs typeface="Arial" charset="0"/>
                </a:rPr>
                <a:t>Tevatron</a:t>
              </a:r>
            </a:p>
          </p:txBody>
        </p:sp>
        <p:sp>
          <p:nvSpPr>
            <p:cNvPr id="16" name="Line 5"/>
            <p:cNvSpPr>
              <a:spLocks noChangeShapeType="1"/>
            </p:cNvSpPr>
            <p:nvPr/>
          </p:nvSpPr>
          <p:spPr bwMode="auto">
            <a:xfrm flipV="1">
              <a:off x="7451725" y="3909392"/>
              <a:ext cx="0" cy="457200"/>
            </a:xfrm>
            <a:prstGeom prst="line">
              <a:avLst/>
            </a:prstGeom>
            <a:noFill/>
            <a:ln w="57150">
              <a:solidFill>
                <a:srgbClr val="3399FF"/>
              </a:solidFill>
              <a:round/>
              <a:headEnd type="triangle" w="med" len="med"/>
              <a:tailEnd/>
            </a:ln>
            <a:effectLst/>
          </p:spPr>
          <p:txBody>
            <a:bodyPr/>
            <a:lstStyle/>
            <a:p>
              <a:pPr defTabSz="457200" fontAlgn="auto">
                <a:spcBef>
                  <a:spcPts val="0"/>
                </a:spcBef>
                <a:spcAft>
                  <a:spcPts val="0"/>
                </a:spcAft>
                <a:defRPr/>
              </a:pPr>
              <a:endParaRPr kumimoji="0" lang="en-GB" sz="1800">
                <a:effectLst>
                  <a:outerShdw blurRad="38100" dist="38100" dir="2700000" algn="tl">
                    <a:srgbClr val="000000">
                      <a:alpha val="43137"/>
                    </a:srgbClr>
                  </a:outerShdw>
                </a:effectLst>
                <a:latin typeface="+mn-lt"/>
                <a:ea typeface="+mn-ea"/>
                <a:cs typeface="+mn-cs"/>
              </a:endParaRPr>
            </a:p>
          </p:txBody>
        </p:sp>
      </p:grpSp>
      <p:sp>
        <p:nvSpPr>
          <p:cNvPr id="18" name="TextBox 17"/>
          <p:cNvSpPr txBox="1"/>
          <p:nvPr/>
        </p:nvSpPr>
        <p:spPr>
          <a:xfrm>
            <a:off x="4978008" y="764704"/>
            <a:ext cx="3698448" cy="523220"/>
          </a:xfrm>
          <a:prstGeom prst="rect">
            <a:avLst/>
          </a:prstGeom>
          <a:noFill/>
        </p:spPr>
        <p:txBody>
          <a:bodyPr wrap="none" rtlCol="0">
            <a:spAutoFit/>
          </a:bodyPr>
          <a:lstStyle/>
          <a:p>
            <a:r>
              <a:rPr lang="en-US" sz="2800" dirty="0" smtClean="0"/>
              <a:t>Large Hadron Collider</a:t>
            </a:r>
            <a:endParaRPr lang="en-US" sz="2800" dirty="0"/>
          </a:p>
        </p:txBody>
      </p:sp>
      <p:sp>
        <p:nvSpPr>
          <p:cNvPr id="19" name="TextBox 18"/>
          <p:cNvSpPr txBox="1"/>
          <p:nvPr/>
        </p:nvSpPr>
        <p:spPr>
          <a:xfrm>
            <a:off x="4427984" y="1124744"/>
            <a:ext cx="4739323" cy="369332"/>
          </a:xfrm>
          <a:prstGeom prst="rect">
            <a:avLst/>
          </a:prstGeom>
          <a:noFill/>
        </p:spPr>
        <p:txBody>
          <a:bodyPr wrap="none" rtlCol="0">
            <a:spAutoFit/>
          </a:bodyPr>
          <a:lstStyle/>
          <a:p>
            <a:r>
              <a:rPr lang="en-US" sz="1800" dirty="0" smtClean="0"/>
              <a:t>-The most powerful accelerator on the earth- </a:t>
            </a:r>
            <a:endParaRPr lang="en-US" sz="1800" dirty="0"/>
          </a:p>
        </p:txBody>
      </p:sp>
      <p:sp>
        <p:nvSpPr>
          <p:cNvPr id="20" name="Down Arrow 19"/>
          <p:cNvSpPr/>
          <p:nvPr/>
        </p:nvSpPr>
        <p:spPr>
          <a:xfrm>
            <a:off x="6444208" y="1484784"/>
            <a:ext cx="792088"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p:cNvSpPr txBox="1"/>
          <p:nvPr/>
        </p:nvSpPr>
        <p:spPr>
          <a:xfrm>
            <a:off x="4572000" y="1916832"/>
            <a:ext cx="4511872" cy="1015663"/>
          </a:xfrm>
          <a:prstGeom prst="rect">
            <a:avLst/>
          </a:prstGeom>
          <a:solidFill>
            <a:srgbClr val="FFFFFF">
              <a:alpha val="65000"/>
            </a:srgbClr>
          </a:solidFill>
        </p:spPr>
        <p:txBody>
          <a:bodyPr wrap="none" rtlCol="0">
            <a:spAutoFit/>
          </a:bodyPr>
          <a:lstStyle/>
          <a:p>
            <a:r>
              <a:rPr lang="en-US" sz="2400" dirty="0" smtClean="0"/>
              <a:t>Ultra High Energy Cosmic Rays </a:t>
            </a:r>
            <a:r>
              <a:rPr lang="en-US" sz="2400" dirty="0"/>
              <a:t/>
            </a:r>
            <a:br>
              <a:rPr lang="en-US" sz="2400" dirty="0"/>
            </a:br>
            <a:r>
              <a:rPr lang="en-US" sz="1800" dirty="0" smtClean="0"/>
              <a:t>What is the most powerful accelerator </a:t>
            </a:r>
          </a:p>
          <a:p>
            <a:r>
              <a:rPr lang="en-US" sz="1800" dirty="0" smtClean="0"/>
              <a:t>in the Universe ?</a:t>
            </a:r>
            <a:endParaRPr lang="en-US" sz="1800" dirty="0"/>
          </a:p>
        </p:txBody>
      </p:sp>
      <p:sp>
        <p:nvSpPr>
          <p:cNvPr id="28" name="Text Box 7"/>
          <p:cNvSpPr txBox="1">
            <a:spLocks noChangeArrowheads="1"/>
          </p:cNvSpPr>
          <p:nvPr/>
        </p:nvSpPr>
        <p:spPr bwMode="auto">
          <a:xfrm>
            <a:off x="7020272" y="3429000"/>
            <a:ext cx="959349" cy="400110"/>
          </a:xfrm>
          <a:prstGeom prst="rect">
            <a:avLst/>
          </a:prstGeom>
          <a:noFill/>
          <a:ln w="9525">
            <a:noFill/>
            <a:miter lim="800000"/>
            <a:headEnd/>
            <a:tailEnd/>
          </a:ln>
          <a:effectLst/>
        </p:spPr>
        <p:txBody>
          <a:bodyPr wrap="square">
            <a:spAutoFit/>
          </a:bodyPr>
          <a:lstStyle>
            <a:lvl1pPr defTabSz="457200">
              <a:defRPr kumimoji="1" sz="2400">
                <a:solidFill>
                  <a:schemeClr val="tx1"/>
                </a:solidFill>
                <a:latin typeface="Times New Roman" charset="0"/>
                <a:ea typeface="ＭＳ Ｐゴシック" charset="0"/>
                <a:cs typeface="ＭＳ Ｐゴシック" charset="0"/>
              </a:defRPr>
            </a:lvl1pPr>
            <a:lvl2pPr marL="742950" indent="-285750" defTabSz="457200">
              <a:defRPr kumimoji="1" sz="2400">
                <a:solidFill>
                  <a:schemeClr val="tx1"/>
                </a:solidFill>
                <a:latin typeface="Times New Roman" charset="0"/>
                <a:ea typeface="ＭＳ Ｐゴシック" charset="0"/>
              </a:defRPr>
            </a:lvl2pPr>
            <a:lvl3pPr marL="1143000" indent="-228600" defTabSz="457200">
              <a:defRPr kumimoji="1" sz="2400">
                <a:solidFill>
                  <a:schemeClr val="tx1"/>
                </a:solidFill>
                <a:latin typeface="Times New Roman" charset="0"/>
                <a:ea typeface="ＭＳ Ｐゴシック" charset="0"/>
              </a:defRPr>
            </a:lvl3pPr>
            <a:lvl4pPr marL="1600200" indent="-228600" defTabSz="457200">
              <a:defRPr kumimoji="1" sz="2400">
                <a:solidFill>
                  <a:schemeClr val="tx1"/>
                </a:solidFill>
                <a:latin typeface="Times New Roman" charset="0"/>
                <a:ea typeface="ＭＳ Ｐゴシック" charset="0"/>
              </a:defRPr>
            </a:lvl4pPr>
            <a:lvl5pPr marL="2057400" indent="-228600" defTabSz="4572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kumimoji="0" lang="en-US" altLang="ja-JP" sz="2000" dirty="0">
                <a:solidFill>
                  <a:srgbClr val="3399FF"/>
                </a:solidFill>
                <a:effectLst>
                  <a:outerShdw blurRad="38100" dist="38100" dir="2700000" algn="tl">
                    <a:srgbClr val="DDDDDD"/>
                  </a:outerShdw>
                </a:effectLst>
                <a:latin typeface="Arial Black" charset="0"/>
                <a:cs typeface="Arial" charset="0"/>
              </a:rPr>
              <a:t>-</a:t>
            </a:r>
          </a:p>
        </p:txBody>
      </p:sp>
    </p:spTree>
    <p:extLst>
      <p:ext uri="{BB962C8B-B14F-4D97-AF65-F5344CB8AC3E}">
        <p14:creationId xmlns:p14="http://schemas.microsoft.com/office/powerpoint/2010/main" val="4171051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9646"/>
            <a:ext cx="8443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Comparison between MC’s</a:t>
            </a:r>
            <a:endParaRPr lang="en-US" dirty="0"/>
          </a:p>
        </p:txBody>
      </p:sp>
      <p:sp>
        <p:nvSpPr>
          <p:cNvPr id="5" name="Text Box 5"/>
          <p:cNvSpPr txBox="1">
            <a:spLocks noChangeArrowheads="1"/>
          </p:cNvSpPr>
          <p:nvPr/>
        </p:nvSpPr>
        <p:spPr bwMode="auto">
          <a:xfrm>
            <a:off x="539552" y="836712"/>
            <a:ext cx="8136904" cy="294953"/>
          </a:xfrm>
          <a:prstGeom prst="rect">
            <a:avLst/>
          </a:prstGeom>
          <a:noFill/>
          <a:ln>
            <a:noFill/>
          </a:ln>
          <a:effec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2000" b="1" dirty="0">
                <a:solidFill>
                  <a:srgbClr val="FF0000"/>
                </a:solidFill>
                <a:latin typeface="Arial" charset="0"/>
              </a:rPr>
              <a:t>DPMJET 3.04 </a:t>
            </a:r>
            <a:r>
              <a:rPr lang="en-US" sz="2000" b="1" dirty="0" smtClean="0">
                <a:solidFill>
                  <a:srgbClr val="0070C0"/>
                </a:solidFill>
                <a:latin typeface="Arial" charset="0"/>
              </a:rPr>
              <a:t> </a:t>
            </a:r>
            <a:r>
              <a:rPr lang="en-US" sz="2000" b="1" dirty="0" smtClean="0">
                <a:solidFill>
                  <a:schemeClr val="tx2">
                    <a:lumMod val="40000"/>
                    <a:lumOff val="60000"/>
                  </a:schemeClr>
                </a:solidFill>
                <a:latin typeface="Arial" charset="0"/>
              </a:rPr>
              <a:t>QGSJETII-03 </a:t>
            </a:r>
            <a:r>
              <a:rPr lang="en-US" sz="2000" b="1" dirty="0" smtClean="0">
                <a:solidFill>
                  <a:srgbClr val="00B050"/>
                </a:solidFill>
                <a:latin typeface="Arial" charset="0"/>
              </a:rPr>
              <a:t>SIBYLL </a:t>
            </a:r>
            <a:r>
              <a:rPr lang="en-US" sz="2000" b="1" dirty="0">
                <a:solidFill>
                  <a:srgbClr val="00B050"/>
                </a:solidFill>
                <a:latin typeface="Arial" charset="0"/>
              </a:rPr>
              <a:t>2.1 </a:t>
            </a:r>
            <a:r>
              <a:rPr lang="en-US" sz="2000" b="1" dirty="0">
                <a:solidFill>
                  <a:srgbClr val="FF00FF"/>
                </a:solidFill>
                <a:latin typeface="Arial" charset="0"/>
              </a:rPr>
              <a:t>EPOS 1.99 </a:t>
            </a:r>
            <a:r>
              <a:rPr lang="en-US" sz="2000" b="1" dirty="0">
                <a:solidFill>
                  <a:srgbClr val="FFFF00"/>
                </a:solidFill>
                <a:latin typeface="Arial" charset="0"/>
              </a:rPr>
              <a:t>PYTHIA 8.145</a:t>
            </a:r>
          </a:p>
        </p:txBody>
      </p:sp>
      <p:sp>
        <p:nvSpPr>
          <p:cNvPr id="7" name="TextBox 6"/>
          <p:cNvSpPr txBox="1"/>
          <p:nvPr/>
        </p:nvSpPr>
        <p:spPr>
          <a:xfrm>
            <a:off x="4355976" y="1196752"/>
            <a:ext cx="3968492" cy="369332"/>
          </a:xfrm>
          <a:prstGeom prst="rect">
            <a:avLst/>
          </a:prstGeom>
          <a:pattFill prst="pct50">
            <a:fgClr>
              <a:srgbClr val="000090"/>
            </a:fgClr>
            <a:bgClr>
              <a:prstClr val="white"/>
            </a:bgClr>
          </a:pattFill>
          <a:ln>
            <a:solidFill>
              <a:schemeClr val="tx1"/>
            </a:solidFill>
          </a:ln>
        </p:spPr>
        <p:txBody>
          <a:bodyPr wrap="none" rtlCol="0">
            <a:spAutoFit/>
          </a:bodyPr>
          <a:lstStyle/>
          <a:p>
            <a:r>
              <a:rPr lang="en-US" sz="1800" b="1" dirty="0" smtClean="0">
                <a:solidFill>
                  <a:srgbClr val="000090"/>
                </a:solidFill>
              </a:rPr>
              <a:t>Blue hatch: Statistics errors of MC  </a:t>
            </a:r>
            <a:endParaRPr lang="en-US" sz="1800" b="1" dirty="0">
              <a:solidFill>
                <a:srgbClr val="000090"/>
              </a:solidFill>
            </a:endParaRPr>
          </a:p>
        </p:txBody>
      </p:sp>
      <p:sp>
        <p:nvSpPr>
          <p:cNvPr id="8" name="TextBox 7"/>
          <p:cNvSpPr txBox="1"/>
          <p:nvPr/>
        </p:nvSpPr>
        <p:spPr>
          <a:xfrm>
            <a:off x="683568" y="1196752"/>
            <a:ext cx="3571636" cy="369332"/>
          </a:xfrm>
          <a:prstGeom prst="rect">
            <a:avLst/>
          </a:prstGeom>
          <a:pattFill prst="pct50">
            <a:fgClr>
              <a:schemeClr val="bg1">
                <a:lumMod val="50000"/>
              </a:schemeClr>
            </a:fgClr>
            <a:bgClr>
              <a:prstClr val="white"/>
            </a:bgClr>
          </a:pattFill>
          <a:ln>
            <a:solidFill>
              <a:srgbClr val="000000"/>
            </a:solidFill>
          </a:ln>
        </p:spPr>
        <p:txBody>
          <a:bodyPr wrap="none" rtlCol="0">
            <a:spAutoFit/>
          </a:bodyPr>
          <a:lstStyle/>
          <a:p>
            <a:r>
              <a:rPr lang="en-US" sz="1800" b="1" dirty="0"/>
              <a:t>Gray hatch : Systematic </a:t>
            </a:r>
            <a:r>
              <a:rPr lang="en-US" sz="1800" b="1" dirty="0" smtClean="0"/>
              <a:t>Errors </a:t>
            </a:r>
            <a:endParaRPr lang="en-US" sz="1800" b="1" dirty="0"/>
          </a:p>
        </p:txBody>
      </p:sp>
      <p:sp>
        <p:nvSpPr>
          <p:cNvPr id="2" name="TextBox 1"/>
          <p:cNvSpPr txBox="1"/>
          <p:nvPr/>
        </p:nvSpPr>
        <p:spPr>
          <a:xfrm>
            <a:off x="325110" y="4221088"/>
            <a:ext cx="8567370" cy="461665"/>
          </a:xfrm>
          <a:prstGeom prst="rect">
            <a:avLst/>
          </a:prstGeom>
          <a:solidFill>
            <a:srgbClr val="FFFFFF"/>
          </a:solidFill>
          <a:ln w="38100" cmpd="sng">
            <a:solidFill>
              <a:srgbClr val="FF0000"/>
            </a:solidFill>
          </a:ln>
        </p:spPr>
        <p:txBody>
          <a:bodyPr wrap="none" rtlCol="0">
            <a:spAutoFit/>
          </a:bodyPr>
          <a:lstStyle/>
          <a:p>
            <a:r>
              <a:rPr lang="en-US" sz="2400" dirty="0" smtClean="0">
                <a:solidFill>
                  <a:srgbClr val="FF0000"/>
                </a:solidFill>
              </a:rPr>
              <a:t>No model are not able to reproduce the LHCf results perfectly</a:t>
            </a:r>
            <a:endParaRPr lang="en-US" sz="2400" dirty="0">
              <a:solidFill>
                <a:srgbClr val="FF0000"/>
              </a:solidFill>
            </a:endParaRPr>
          </a:p>
        </p:txBody>
      </p:sp>
    </p:spTree>
    <p:extLst>
      <p:ext uri="{BB962C8B-B14F-4D97-AF65-F5344CB8AC3E}">
        <p14:creationId xmlns:p14="http://schemas.microsoft.com/office/powerpoint/2010/main" val="4166383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712968" cy="5760640"/>
          </a:xfrm>
        </p:spPr>
        <p:txBody>
          <a:bodyPr/>
          <a:lstStyle/>
          <a:p>
            <a:r>
              <a:rPr lang="en-US" sz="2800" dirty="0" smtClean="0"/>
              <a:t>Ongoing analysis  </a:t>
            </a:r>
          </a:p>
          <a:p>
            <a:pPr lvl="1"/>
            <a:r>
              <a:rPr lang="en-US" sz="2400" dirty="0" smtClean="0"/>
              <a:t>Energy spectrum of photons </a:t>
            </a:r>
            <a:br>
              <a:rPr lang="en-US" sz="2400" dirty="0" smtClean="0"/>
            </a:br>
            <a:r>
              <a:rPr lang="en-US" sz="2400" dirty="0" smtClean="0"/>
              <a:t>in the wider pseudo-rapidity range. </a:t>
            </a:r>
          </a:p>
          <a:p>
            <a:pPr lvl="1"/>
            <a:r>
              <a:rPr lang="en-US" sz="2400" dirty="0" smtClean="0"/>
              <a:t>P</a:t>
            </a:r>
            <a:r>
              <a:rPr lang="en-US" sz="2400" baseline="-25000" dirty="0" smtClean="0"/>
              <a:t>T</a:t>
            </a:r>
            <a:r>
              <a:rPr lang="en-US" sz="2400" dirty="0" smtClean="0"/>
              <a:t> distribution </a:t>
            </a:r>
          </a:p>
          <a:p>
            <a:pPr lvl="1"/>
            <a:r>
              <a:rPr lang="en-US" sz="2400" dirty="0" smtClean="0"/>
              <a:t>Hadron spectra</a:t>
            </a:r>
          </a:p>
          <a:p>
            <a:pPr lvl="1"/>
            <a:r>
              <a:rPr lang="en-US" sz="2400" dirty="0" smtClean="0"/>
              <a:t>π</a:t>
            </a:r>
            <a:r>
              <a:rPr lang="en-US" sz="2400" baseline="30000" dirty="0" smtClean="0"/>
              <a:t>0</a:t>
            </a:r>
            <a:r>
              <a:rPr lang="en-US" sz="2400" dirty="0" smtClean="0"/>
              <a:t> spectra </a:t>
            </a:r>
            <a:endParaRPr lang="en-US" sz="2400" dirty="0"/>
          </a:p>
          <a:p>
            <a:pPr lvl="1"/>
            <a:r>
              <a:rPr lang="en-US" sz="2400" dirty="0" smtClean="0"/>
              <a:t>Photon and Hadron energy spectra at 900GeV.</a:t>
            </a:r>
            <a:endParaRPr lang="en-US" sz="2800" dirty="0"/>
          </a:p>
          <a:p>
            <a:r>
              <a:rPr lang="en-US" sz="2800" dirty="0" smtClean="0"/>
              <a:t>Future operations</a:t>
            </a:r>
          </a:p>
          <a:p>
            <a:pPr lvl="1"/>
            <a:r>
              <a:rPr lang="en-US" sz="2400" dirty="0" smtClean="0"/>
              <a:t>p-p collisions at the LHC designed </a:t>
            </a:r>
            <a:r>
              <a:rPr lang="en-US" sz="2400" dirty="0"/>
              <a:t>energy, </a:t>
            </a:r>
            <a:r>
              <a:rPr lang="en-US" sz="2400" dirty="0" smtClean="0"/>
              <a:t/>
            </a:r>
            <a:br>
              <a:rPr lang="en-US" sz="2400" dirty="0" smtClean="0"/>
            </a:br>
            <a:r>
              <a:rPr lang="en-US" altLang="ja-JP" sz="2400" dirty="0" smtClean="0"/>
              <a:t>√</a:t>
            </a:r>
            <a:r>
              <a:rPr lang="en-US" altLang="ja-JP" sz="2400" dirty="0"/>
              <a:t>s = </a:t>
            </a:r>
            <a:r>
              <a:rPr lang="en-US" sz="2400" dirty="0" smtClean="0"/>
              <a:t>14TeV in 2014.</a:t>
            </a:r>
          </a:p>
          <a:p>
            <a:pPr lvl="1"/>
            <a:r>
              <a:rPr lang="en-US" sz="2400" dirty="0" smtClean="0"/>
              <a:t>Planning operations in 2012 and 2013.</a:t>
            </a:r>
          </a:p>
          <a:p>
            <a:pPr lvl="2"/>
            <a:r>
              <a:rPr lang="en-US" dirty="0" smtClean="0"/>
              <a:t> p-</a:t>
            </a:r>
            <a:r>
              <a:rPr lang="en-US" dirty="0" err="1" smtClean="0"/>
              <a:t>Pb</a:t>
            </a:r>
            <a:r>
              <a:rPr lang="en-US" dirty="0" smtClean="0"/>
              <a:t> collisions at LHC </a:t>
            </a:r>
          </a:p>
          <a:p>
            <a:pPr lvl="2"/>
            <a:r>
              <a:rPr lang="en-US" dirty="0"/>
              <a:t> O</a:t>
            </a:r>
            <a:r>
              <a:rPr lang="en-US" dirty="0" smtClean="0"/>
              <a:t>perations at RHIC</a:t>
            </a:r>
            <a:br>
              <a:rPr lang="en-US" dirty="0" smtClean="0"/>
            </a:br>
            <a:endParaRPr lang="en-US" dirty="0"/>
          </a:p>
        </p:txBody>
      </p:sp>
      <p:sp>
        <p:nvSpPr>
          <p:cNvPr id="3" name="Title 2"/>
          <p:cNvSpPr>
            <a:spLocks noGrp="1"/>
          </p:cNvSpPr>
          <p:nvPr>
            <p:ph type="title"/>
          </p:nvPr>
        </p:nvSpPr>
        <p:spPr/>
        <p:txBody>
          <a:bodyPr/>
          <a:lstStyle/>
          <a:p>
            <a:r>
              <a:rPr lang="en-US" dirty="0" smtClean="0"/>
              <a:t>Next Plans</a:t>
            </a:r>
            <a:endParaRPr lang="en-US" dirty="0"/>
          </a:p>
        </p:txBody>
      </p:sp>
    </p:spTree>
    <p:extLst>
      <p:ext uri="{BB962C8B-B14F-4D97-AF65-F5344CB8AC3E}">
        <p14:creationId xmlns:p14="http://schemas.microsoft.com/office/powerpoint/2010/main" val="36295549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848" y="908721"/>
            <a:ext cx="8677647" cy="2736303"/>
          </a:xfrm>
        </p:spPr>
        <p:txBody>
          <a:bodyPr/>
          <a:lstStyle/>
          <a:p>
            <a:r>
              <a:rPr lang="en-US" dirty="0" smtClean="0"/>
              <a:t>In the paper, we selected the limited pseudo-rapidity ranges.</a:t>
            </a:r>
          </a:p>
          <a:p>
            <a:pPr lvl="1"/>
            <a:r>
              <a:rPr lang="en-US" dirty="0" smtClean="0"/>
              <a:t> </a:t>
            </a:r>
            <a:r>
              <a:rPr lang="en-US" sz="2400" dirty="0"/>
              <a:t>η&gt;10.94 and 8.81&lt;η&lt;</a:t>
            </a:r>
            <a:r>
              <a:rPr lang="en-US" sz="2400" dirty="0" smtClean="0"/>
              <a:t>8.9</a:t>
            </a:r>
          </a:p>
          <a:p>
            <a:r>
              <a:rPr lang="en-US" dirty="0" smtClean="0"/>
              <a:t>The coverage will be improved </a:t>
            </a:r>
            <a:br>
              <a:rPr lang="en-US" dirty="0" smtClean="0"/>
            </a:br>
            <a:r>
              <a:rPr lang="en-US" dirty="0" smtClean="0"/>
              <a:t>to the full acceptance of the detector.</a:t>
            </a:r>
          </a:p>
          <a:p>
            <a:pPr lvl="1"/>
            <a:r>
              <a:rPr lang="en-US" dirty="0"/>
              <a:t> </a:t>
            </a:r>
            <a:r>
              <a:rPr lang="en-US" sz="2400" dirty="0"/>
              <a:t>η</a:t>
            </a:r>
            <a:r>
              <a:rPr lang="en-US" sz="2400" dirty="0" smtClean="0"/>
              <a:t>&gt;8.7 @ zero beam crossing angle.</a:t>
            </a:r>
          </a:p>
          <a:p>
            <a:pPr lvl="1"/>
            <a:r>
              <a:rPr lang="en-US" dirty="0"/>
              <a:t> </a:t>
            </a:r>
            <a:r>
              <a:rPr lang="en-US" sz="2400" dirty="0"/>
              <a:t>η&gt;</a:t>
            </a:r>
            <a:r>
              <a:rPr lang="en-US" sz="2400" dirty="0" smtClean="0"/>
              <a:t>8.5 </a:t>
            </a:r>
            <a:r>
              <a:rPr lang="en-US" sz="2400" dirty="0"/>
              <a:t>@ </a:t>
            </a:r>
            <a:r>
              <a:rPr lang="en-US" sz="2400" dirty="0" smtClean="0"/>
              <a:t>100urad </a:t>
            </a:r>
            <a:r>
              <a:rPr lang="en-US" sz="2400" dirty="0"/>
              <a:t>beam crossing angle.</a:t>
            </a:r>
          </a:p>
          <a:p>
            <a:pPr lvl="1"/>
            <a:endParaRPr lang="en-US" dirty="0" smtClean="0"/>
          </a:p>
        </p:txBody>
      </p:sp>
      <p:sp>
        <p:nvSpPr>
          <p:cNvPr id="3" name="Title 2"/>
          <p:cNvSpPr>
            <a:spLocks noGrp="1"/>
          </p:cNvSpPr>
          <p:nvPr>
            <p:ph type="title"/>
          </p:nvPr>
        </p:nvSpPr>
        <p:spPr/>
        <p:txBody>
          <a:bodyPr/>
          <a:lstStyle/>
          <a:p>
            <a:r>
              <a:rPr lang="en-US" dirty="0" smtClean="0"/>
              <a:t>Pseudo-Rapidity coverage</a:t>
            </a:r>
            <a:endParaRPr lang="en-US" dirty="0"/>
          </a:p>
        </p:txBody>
      </p:sp>
      <p:pic>
        <p:nvPicPr>
          <p:cNvPr id="4" name="Picture 3" descr="c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693029"/>
            <a:ext cx="5976664" cy="2832315"/>
          </a:xfrm>
          <a:prstGeom prst="rect">
            <a:avLst/>
          </a:prstGeom>
        </p:spPr>
      </p:pic>
      <p:sp>
        <p:nvSpPr>
          <p:cNvPr id="5" name="TextBox 4"/>
          <p:cNvSpPr txBox="1"/>
          <p:nvPr/>
        </p:nvSpPr>
        <p:spPr>
          <a:xfrm>
            <a:off x="5940152" y="3873242"/>
            <a:ext cx="2879464" cy="707886"/>
          </a:xfrm>
          <a:prstGeom prst="rect">
            <a:avLst/>
          </a:prstGeom>
          <a:noFill/>
        </p:spPr>
        <p:txBody>
          <a:bodyPr wrap="none" rtlCol="0">
            <a:spAutoFit/>
          </a:bodyPr>
          <a:lstStyle/>
          <a:p>
            <a:r>
              <a:rPr lang="en-US" dirty="0" smtClean="0"/>
              <a:t>Selected area </a:t>
            </a:r>
            <a:br>
              <a:rPr lang="en-US" dirty="0" smtClean="0"/>
            </a:br>
            <a:r>
              <a:rPr lang="en-US" dirty="0" smtClean="0"/>
              <a:t>of analysis in the paper. </a:t>
            </a:r>
            <a:endParaRPr lang="en-US" dirty="0"/>
          </a:p>
        </p:txBody>
      </p:sp>
    </p:spTree>
    <p:extLst>
      <p:ext uri="{BB962C8B-B14F-4D97-AF65-F5344CB8AC3E}">
        <p14:creationId xmlns:p14="http://schemas.microsoft.com/office/powerpoint/2010/main" val="20933543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0032" y="1268760"/>
            <a:ext cx="4032449" cy="4281339"/>
          </a:xfrm>
        </p:spPr>
        <p:txBody>
          <a:bodyPr/>
          <a:lstStyle/>
          <a:p>
            <a:pPr marL="0" indent="0">
              <a:buNone/>
            </a:pPr>
            <a:r>
              <a:rPr lang="en-US" dirty="0" smtClean="0"/>
              <a:t>P</a:t>
            </a:r>
            <a:r>
              <a:rPr lang="en-US" baseline="-25000" dirty="0" smtClean="0"/>
              <a:t>T</a:t>
            </a:r>
            <a:r>
              <a:rPr lang="en-US" dirty="0" smtClean="0"/>
              <a:t> acceptance </a:t>
            </a:r>
            <a:br>
              <a:rPr lang="en-US" dirty="0" smtClean="0"/>
            </a:br>
            <a:r>
              <a:rPr lang="en-US" dirty="0" smtClean="0"/>
              <a:t>at zero beam crossing angle </a:t>
            </a:r>
            <a:endParaRPr lang="en-US" dirty="0"/>
          </a:p>
          <a:p>
            <a:r>
              <a:rPr lang="en-US" dirty="0" smtClean="0"/>
              <a:t>P</a:t>
            </a:r>
            <a:r>
              <a:rPr lang="en-US" baseline="-25000" dirty="0" smtClean="0"/>
              <a:t>T</a:t>
            </a:r>
            <a:r>
              <a:rPr lang="en-US" dirty="0" smtClean="0"/>
              <a:t> &lt; 0.2GeV/c @450GeV</a:t>
            </a:r>
          </a:p>
          <a:p>
            <a:r>
              <a:rPr lang="en-US" dirty="0"/>
              <a:t>P</a:t>
            </a:r>
            <a:r>
              <a:rPr lang="en-US" baseline="-25000" dirty="0"/>
              <a:t>T</a:t>
            </a:r>
            <a:r>
              <a:rPr lang="en-US" dirty="0"/>
              <a:t> &lt; </a:t>
            </a:r>
            <a:r>
              <a:rPr lang="en-US" dirty="0" smtClean="0"/>
              <a:t>0.5GeV</a:t>
            </a:r>
            <a:r>
              <a:rPr lang="en-US" dirty="0"/>
              <a:t>/c </a:t>
            </a:r>
            <a:r>
              <a:rPr lang="en-US" dirty="0" smtClean="0"/>
              <a:t>@1TeV</a:t>
            </a:r>
          </a:p>
          <a:p>
            <a:r>
              <a:rPr lang="en-US" dirty="0"/>
              <a:t>P</a:t>
            </a:r>
            <a:r>
              <a:rPr lang="en-US" baseline="-25000" dirty="0"/>
              <a:t>T</a:t>
            </a:r>
            <a:r>
              <a:rPr lang="en-US" dirty="0"/>
              <a:t> &lt; </a:t>
            </a:r>
            <a:r>
              <a:rPr lang="en-US" dirty="0" smtClean="0"/>
              <a:t>1.0GeV</a:t>
            </a:r>
            <a:r>
              <a:rPr lang="en-US" dirty="0"/>
              <a:t>/c </a:t>
            </a:r>
            <a:r>
              <a:rPr lang="en-US" dirty="0" smtClean="0"/>
              <a:t>@2TeV</a:t>
            </a:r>
            <a:endParaRPr lang="en-US" dirty="0"/>
          </a:p>
          <a:p>
            <a:r>
              <a:rPr lang="en-US" dirty="0"/>
              <a:t>P</a:t>
            </a:r>
            <a:r>
              <a:rPr lang="en-US" baseline="-25000" dirty="0"/>
              <a:t>T</a:t>
            </a:r>
            <a:r>
              <a:rPr lang="en-US" dirty="0"/>
              <a:t> &lt; </a:t>
            </a:r>
            <a:r>
              <a:rPr lang="en-US" dirty="0" smtClean="0"/>
              <a:t>2.5GeV</a:t>
            </a:r>
            <a:r>
              <a:rPr lang="en-US" dirty="0"/>
              <a:t>/c </a:t>
            </a:r>
            <a:r>
              <a:rPr lang="en-US" dirty="0" smtClean="0"/>
              <a:t>@5TeV</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a:t>
            </a:r>
            <a:r>
              <a:rPr lang="en-US" baseline="-25000" dirty="0" smtClean="0"/>
              <a:t>T</a:t>
            </a:r>
            <a:r>
              <a:rPr lang="en-US" dirty="0" smtClean="0"/>
              <a:t> acceptance for </a:t>
            </a:r>
            <a:r>
              <a:rPr lang="en-US" dirty="0" err="1" smtClean="0">
                <a:latin typeface="Lucida Grande"/>
                <a:ea typeface="Lucida Grande"/>
                <a:cs typeface="Lucida Grande"/>
              </a:rPr>
              <a:t>ϒ</a:t>
            </a:r>
            <a:r>
              <a:rPr lang="en-US" dirty="0"/>
              <a:t> </a:t>
            </a:r>
            <a:r>
              <a:rPr lang="en-US" dirty="0" smtClean="0"/>
              <a:t>and n</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296" y="1737361"/>
            <a:ext cx="4585712" cy="4316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1244" y="4126230"/>
            <a:ext cx="3281839" cy="1354455"/>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6"/>
          <p:cNvSpPr>
            <a:spLocks/>
          </p:cNvSpPr>
          <p:nvPr/>
        </p:nvSpPr>
        <p:spPr bwMode="auto">
          <a:xfrm flipV="1">
            <a:off x="2441451" y="4669155"/>
            <a:ext cx="557213" cy="518637"/>
          </a:xfrm>
          <a:custGeom>
            <a:avLst/>
            <a:gdLst>
              <a:gd name="T0" fmla="*/ 0 w 21600"/>
              <a:gd name="T1" fmla="*/ 13297 h 21610"/>
              <a:gd name="T2" fmla="*/ 8352 w 21600"/>
              <a:gd name="T3" fmla="*/ 4944 h 21610"/>
              <a:gd name="T4" fmla="*/ 4196 w 21600"/>
              <a:gd name="T5" fmla="*/ 789 h 21610"/>
              <a:gd name="T6" fmla="*/ 4992 w 21600"/>
              <a:gd name="T7" fmla="*/ 10 h 21610"/>
              <a:gd name="T8" fmla="*/ 21460 w 21600"/>
              <a:gd name="T9" fmla="*/ 151 h 21610"/>
              <a:gd name="T10" fmla="*/ 21600 w 21600"/>
              <a:gd name="T11" fmla="*/ 16611 h 21610"/>
              <a:gd name="T12" fmla="*/ 20821 w 21600"/>
              <a:gd name="T13" fmla="*/ 17412 h 21610"/>
              <a:gd name="T14" fmla="*/ 16665 w 21600"/>
              <a:gd name="T15" fmla="*/ 13257 h 21610"/>
              <a:gd name="T16" fmla="*/ 8312 w 21600"/>
              <a:gd name="T17" fmla="*/ 21610 h 21610"/>
              <a:gd name="T18" fmla="*/ 0 w 21600"/>
              <a:gd name="T19" fmla="*/ 13297 h 2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10">
                <a:moveTo>
                  <a:pt x="0" y="13297"/>
                </a:moveTo>
                <a:lnTo>
                  <a:pt x="8352" y="4944"/>
                </a:lnTo>
                <a:cubicBezTo>
                  <a:pt x="8352" y="4944"/>
                  <a:pt x="4221" y="838"/>
                  <a:pt x="4196" y="789"/>
                </a:cubicBezTo>
                <a:cubicBezTo>
                  <a:pt x="3405" y="0"/>
                  <a:pt x="4992" y="10"/>
                  <a:pt x="4992" y="10"/>
                </a:cubicBezTo>
                <a:lnTo>
                  <a:pt x="21460" y="151"/>
                </a:lnTo>
                <a:cubicBezTo>
                  <a:pt x="21460" y="151"/>
                  <a:pt x="21582" y="16594"/>
                  <a:pt x="21600" y="16611"/>
                </a:cubicBezTo>
                <a:cubicBezTo>
                  <a:pt x="21501" y="18354"/>
                  <a:pt x="20821" y="17412"/>
                  <a:pt x="20821" y="17412"/>
                </a:cubicBezTo>
                <a:lnTo>
                  <a:pt x="16665" y="13257"/>
                </a:lnTo>
                <a:lnTo>
                  <a:pt x="8312" y="21610"/>
                </a:lnTo>
                <a:lnTo>
                  <a:pt x="0" y="13297"/>
                </a:lnTo>
                <a:close/>
              </a:path>
            </a:pathLst>
          </a:cu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6" tIns="41148" rIns="82296" bIns="41148"/>
          <a:lstStyle/>
          <a:p>
            <a:endParaRPr lang="en-US"/>
          </a:p>
        </p:txBody>
      </p:sp>
      <p:sp>
        <p:nvSpPr>
          <p:cNvPr id="9" name="TextBox 8"/>
          <p:cNvSpPr txBox="1"/>
          <p:nvPr/>
        </p:nvSpPr>
        <p:spPr>
          <a:xfrm>
            <a:off x="1043608" y="1196752"/>
            <a:ext cx="2769508" cy="584776"/>
          </a:xfrm>
          <a:prstGeom prst="rect">
            <a:avLst/>
          </a:prstGeom>
          <a:noFill/>
        </p:spPr>
        <p:txBody>
          <a:bodyPr wrap="none" rtlCol="0">
            <a:spAutoFit/>
          </a:bodyPr>
          <a:lstStyle/>
          <a:p>
            <a:r>
              <a:rPr lang="en-US" sz="3200" dirty="0" err="1">
                <a:latin typeface="Trebuchet MS" charset="0"/>
              </a:rPr>
              <a:t>pp</a:t>
            </a:r>
            <a:r>
              <a:rPr lang="en-US" sz="3200" dirty="0">
                <a:latin typeface="Trebuchet MS" charset="0"/>
              </a:rPr>
              <a:t> 7TeV, EPOS</a:t>
            </a:r>
            <a:endParaRPr lang="en-US" sz="3200" dirty="0"/>
          </a:p>
        </p:txBody>
      </p:sp>
      <p:cxnSp>
        <p:nvCxnSpPr>
          <p:cNvPr id="11" name="Straight Arrow Connector 10"/>
          <p:cNvCxnSpPr/>
          <p:nvPr/>
        </p:nvCxnSpPr>
        <p:spPr>
          <a:xfrm flipH="1">
            <a:off x="5436096" y="5373216"/>
            <a:ext cx="230425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52320" y="5445224"/>
            <a:ext cx="493620" cy="400110"/>
          </a:xfrm>
          <a:prstGeom prst="rect">
            <a:avLst/>
          </a:prstGeom>
          <a:noFill/>
        </p:spPr>
        <p:txBody>
          <a:bodyPr wrap="none" rtlCol="0">
            <a:spAutoFit/>
          </a:bodyPr>
          <a:lstStyle/>
          <a:p>
            <a:r>
              <a:rPr lang="en-US" dirty="0" smtClean="0"/>
              <a:t>I.P</a:t>
            </a:r>
            <a:endParaRPr lang="en-US" dirty="0"/>
          </a:p>
        </p:txBody>
      </p:sp>
      <p:cxnSp>
        <p:nvCxnSpPr>
          <p:cNvPr id="14" name="Straight Arrow Connector 13"/>
          <p:cNvCxnSpPr/>
          <p:nvPr/>
        </p:nvCxnSpPr>
        <p:spPr>
          <a:xfrm flipH="1" flipV="1">
            <a:off x="5436096" y="4653136"/>
            <a:ext cx="2263034" cy="72008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436096" y="4653136"/>
            <a:ext cx="0" cy="720080"/>
          </a:xfrm>
          <a:prstGeom prst="straightConnector1">
            <a:avLst/>
          </a:prstGeom>
          <a:ln w="57150" cmpd="sng">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915727" y="4652818"/>
            <a:ext cx="923675" cy="400110"/>
          </a:xfrm>
          <a:prstGeom prst="rect">
            <a:avLst/>
          </a:prstGeom>
          <a:noFill/>
        </p:spPr>
        <p:txBody>
          <a:bodyPr wrap="none" rtlCol="0">
            <a:spAutoFit/>
          </a:bodyPr>
          <a:lstStyle/>
          <a:p>
            <a:r>
              <a:rPr lang="en-US" dirty="0" smtClean="0"/>
              <a:t>P</a:t>
            </a:r>
            <a:r>
              <a:rPr lang="en-US" baseline="-25000" dirty="0" smtClean="0"/>
              <a:t>T</a:t>
            </a:r>
            <a:r>
              <a:rPr lang="en-US" dirty="0"/>
              <a:t>=</a:t>
            </a:r>
            <a:r>
              <a:rPr lang="en-US" dirty="0" err="1" smtClean="0"/>
              <a:t>Eθ</a:t>
            </a:r>
            <a:r>
              <a:rPr lang="en-US" dirty="0" smtClean="0"/>
              <a:t> </a:t>
            </a:r>
            <a:endParaRPr lang="en-US" dirty="0"/>
          </a:p>
        </p:txBody>
      </p:sp>
    </p:spTree>
    <p:extLst>
      <p:ext uri="{BB962C8B-B14F-4D97-AF65-F5344CB8AC3E}">
        <p14:creationId xmlns:p14="http://schemas.microsoft.com/office/powerpoint/2010/main" val="17709636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849" y="908720"/>
            <a:ext cx="8458200" cy="432047"/>
          </a:xfrm>
        </p:spPr>
        <p:txBody>
          <a:bodyPr/>
          <a:lstStyle/>
          <a:p>
            <a:r>
              <a:rPr lang="en-US" dirty="0" smtClean="0"/>
              <a:t>Huge model dependency of spectra in the forward region.</a:t>
            </a:r>
          </a:p>
          <a:p>
            <a:r>
              <a:rPr lang="en-US" dirty="0" smtClean="0"/>
              <a:t>Energy resolution for hadrons ~ 30%.</a:t>
            </a:r>
          </a:p>
        </p:txBody>
      </p:sp>
      <p:sp>
        <p:nvSpPr>
          <p:cNvPr id="3" name="Title 2"/>
          <p:cNvSpPr>
            <a:spLocks noGrp="1"/>
          </p:cNvSpPr>
          <p:nvPr>
            <p:ph type="title"/>
          </p:nvPr>
        </p:nvSpPr>
        <p:spPr/>
        <p:txBody>
          <a:bodyPr/>
          <a:lstStyle/>
          <a:p>
            <a:r>
              <a:rPr lang="en-US" dirty="0" smtClean="0"/>
              <a:t>Neutron measurement</a:t>
            </a:r>
            <a:endParaRPr lang="en-US" dirty="0"/>
          </a:p>
        </p:txBody>
      </p:sp>
      <p:pic>
        <p:nvPicPr>
          <p:cNvPr id="4" name="Picture 8" descr="C:\Documents and Settings\毛受弘彰\デスクトップ\neutron20mmenerg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235845"/>
            <a:ext cx="4413445" cy="3361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672" y="2463279"/>
            <a:ext cx="6330579" cy="461665"/>
          </a:xfrm>
          <a:prstGeom prst="rect">
            <a:avLst/>
          </a:prstGeom>
          <a:noFill/>
        </p:spPr>
        <p:txBody>
          <a:bodyPr wrap="none" rtlCol="0">
            <a:spAutoFit/>
          </a:bodyPr>
          <a:lstStyle/>
          <a:p>
            <a:r>
              <a:rPr lang="en-US" sz="2400" dirty="0" smtClean="0"/>
              <a:t>Model predictions of 20mm cal. @ 14TeV p-p</a:t>
            </a:r>
            <a:endParaRPr lang="en-US" sz="2400" dirty="0"/>
          </a:p>
        </p:txBody>
      </p:sp>
      <p:sp>
        <p:nvSpPr>
          <p:cNvPr id="6" name="TextBox 5"/>
          <p:cNvSpPr txBox="1"/>
          <p:nvPr/>
        </p:nvSpPr>
        <p:spPr>
          <a:xfrm>
            <a:off x="827584" y="3051759"/>
            <a:ext cx="3123020" cy="461665"/>
          </a:xfrm>
          <a:prstGeom prst="rect">
            <a:avLst/>
          </a:prstGeom>
          <a:noFill/>
        </p:spPr>
        <p:txBody>
          <a:bodyPr wrap="none" rtlCol="0">
            <a:spAutoFit/>
          </a:bodyPr>
          <a:lstStyle/>
          <a:p>
            <a:r>
              <a:rPr lang="en-US" sz="2400" dirty="0" smtClean="0"/>
              <a:t>w/o energy resolution</a:t>
            </a:r>
            <a:endParaRPr lang="en-US" sz="2400" dirty="0"/>
          </a:p>
        </p:txBody>
      </p:sp>
      <p:pic>
        <p:nvPicPr>
          <p:cNvPr id="7" name="Picture 12" descr="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14144"/>
            <a:ext cx="4176464" cy="375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0" y="2924944"/>
            <a:ext cx="4464496" cy="504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5652120" y="3068960"/>
            <a:ext cx="2626791" cy="461665"/>
          </a:xfrm>
          <a:prstGeom prst="rect">
            <a:avLst/>
          </a:prstGeom>
          <a:noFill/>
        </p:spPr>
        <p:txBody>
          <a:bodyPr wrap="none" rtlCol="0">
            <a:spAutoFit/>
          </a:bodyPr>
          <a:lstStyle/>
          <a:p>
            <a:r>
              <a:rPr lang="en-US" sz="2400" dirty="0" smtClean="0"/>
              <a:t>w/ 30% resolution</a:t>
            </a:r>
            <a:endParaRPr lang="en-US" sz="2400" dirty="0"/>
          </a:p>
        </p:txBody>
      </p:sp>
      <p:sp>
        <p:nvSpPr>
          <p:cNvPr id="10" name="Right Arrow 9"/>
          <p:cNvSpPr/>
          <p:nvPr/>
        </p:nvSpPr>
        <p:spPr>
          <a:xfrm>
            <a:off x="4067944" y="4293096"/>
            <a:ext cx="720080" cy="100811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36088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627784" y="1269578"/>
            <a:ext cx="7737475" cy="503238"/>
          </a:xfrm>
        </p:spPr>
        <p:txBody>
          <a:bodyPr/>
          <a:lstStyle/>
          <a:p>
            <a:r>
              <a:rPr lang="en-US" dirty="0" smtClean="0">
                <a:solidFill>
                  <a:srgbClr val="000000"/>
                </a:solidFill>
              </a:rPr>
              <a:t>Neutron </a:t>
            </a:r>
            <a:br>
              <a:rPr lang="en-US" dirty="0" smtClean="0">
                <a:solidFill>
                  <a:srgbClr val="000000"/>
                </a:solidFill>
              </a:rPr>
            </a:br>
            <a:r>
              <a:rPr lang="en-US" dirty="0" smtClean="0">
                <a:solidFill>
                  <a:srgbClr val="000000"/>
                </a:solidFill>
              </a:rPr>
              <a:t>measurement</a:t>
            </a:r>
            <a:br>
              <a:rPr lang="en-US" dirty="0" smtClean="0">
                <a:solidFill>
                  <a:srgbClr val="000000"/>
                </a:solidFill>
              </a:rPr>
            </a:br>
            <a:r>
              <a:rPr lang="en-US" dirty="0" smtClean="0">
                <a:solidFill>
                  <a:srgbClr val="000000"/>
                </a:solidFill>
              </a:rPr>
              <a:t>@ 7TeV p-p </a:t>
            </a:r>
            <a:endParaRPr lang="en-US" dirty="0">
              <a:solidFill>
                <a:srgbClr val="000000"/>
              </a:solidFill>
            </a:endParaRPr>
          </a:p>
        </p:txBody>
      </p:sp>
      <p:pic>
        <p:nvPicPr>
          <p:cNvPr id="4" name="Picture 3" descr="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4608512" cy="3219038"/>
          </a:xfrm>
          <a:prstGeom prst="rect">
            <a:avLst/>
          </a:prstGeom>
        </p:spPr>
      </p:pic>
      <p:pic>
        <p:nvPicPr>
          <p:cNvPr id="5" name="Picture 4" descr="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4604"/>
            <a:ext cx="4499991" cy="3363395"/>
          </a:xfrm>
          <a:prstGeom prst="rect">
            <a:avLst/>
          </a:prstGeom>
        </p:spPr>
      </p:pic>
      <p:pic>
        <p:nvPicPr>
          <p:cNvPr id="8" name="Picture 7" descr="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503531"/>
            <a:ext cx="4644008" cy="3381853"/>
          </a:xfrm>
          <a:prstGeom prst="rect">
            <a:avLst/>
          </a:prstGeom>
        </p:spPr>
      </p:pic>
    </p:spTree>
    <p:extLst>
      <p:ext uri="{BB962C8B-B14F-4D97-AF65-F5344CB8AC3E}">
        <p14:creationId xmlns:p14="http://schemas.microsoft.com/office/powerpoint/2010/main" val="37628140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Pi0 measurement </a:t>
            </a:r>
            <a:endParaRPr lang="en-US" dirty="0"/>
          </a:p>
        </p:txBody>
      </p:sp>
      <p:sp>
        <p:nvSpPr>
          <p:cNvPr id="32" name="TextBox 31"/>
          <p:cNvSpPr txBox="1"/>
          <p:nvPr/>
        </p:nvSpPr>
        <p:spPr>
          <a:xfrm>
            <a:off x="1420091" y="6684818"/>
            <a:ext cx="184666" cy="400110"/>
          </a:xfrm>
          <a:prstGeom prst="rect">
            <a:avLst/>
          </a:prstGeom>
          <a:noFill/>
        </p:spPr>
        <p:txBody>
          <a:bodyPr wrap="none" rtlCol="0">
            <a:spAutoFit/>
          </a:bodyPr>
          <a:lstStyle/>
          <a:p>
            <a:endParaRPr lang="en-US" dirty="0"/>
          </a:p>
        </p:txBody>
      </p:sp>
      <p:grpSp>
        <p:nvGrpSpPr>
          <p:cNvPr id="61" name="Group 10"/>
          <p:cNvGrpSpPr>
            <a:grpSpLocks/>
          </p:cNvGrpSpPr>
          <p:nvPr/>
        </p:nvGrpSpPr>
        <p:grpSpPr bwMode="auto">
          <a:xfrm>
            <a:off x="6361" y="1412776"/>
            <a:ext cx="3688179" cy="2088232"/>
            <a:chOff x="539330" y="19770130"/>
            <a:chExt cx="8995910" cy="5184576"/>
          </a:xfrm>
        </p:grpSpPr>
        <p:graphicFrame>
          <p:nvGraphicFramePr>
            <p:cNvPr id="62" name="Object 2"/>
            <p:cNvGraphicFramePr>
              <a:graphicFrameLocks noChangeAspect="1"/>
            </p:cNvGraphicFramePr>
            <p:nvPr/>
          </p:nvGraphicFramePr>
          <p:xfrm>
            <a:off x="4499770" y="23946594"/>
            <a:ext cx="1829914" cy="1008112"/>
          </p:xfrm>
          <a:graphic>
            <a:graphicData uri="http://schemas.openxmlformats.org/presentationml/2006/ole">
              <mc:AlternateContent xmlns:mc="http://schemas.openxmlformats.org/markup-compatibility/2006">
                <mc:Choice xmlns:v="urn:schemas-microsoft-com:vml" Requires="v">
                  <p:oleObj spid="_x0000_s21531" name="Equation" r:id="rId3" imgW="736280" imgH="406224" progId="Equation.3">
                    <p:embed/>
                  </p:oleObj>
                </mc:Choice>
                <mc:Fallback>
                  <p:oleObj name="Equation" r:id="rId3" imgW="736280"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770" y="23946594"/>
                          <a:ext cx="182991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Cube 49"/>
            <p:cNvSpPr/>
            <p:nvPr/>
          </p:nvSpPr>
          <p:spPr>
            <a:xfrm flipH="1">
              <a:off x="2685040" y="21474215"/>
              <a:ext cx="1337424" cy="1399926"/>
            </a:xfrm>
            <a:prstGeom prst="cube">
              <a:avLst>
                <a:gd name="adj" fmla="val 14245"/>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4" name="Cube 50"/>
            <p:cNvSpPr/>
            <p:nvPr/>
          </p:nvSpPr>
          <p:spPr>
            <a:xfrm flipH="1">
              <a:off x="2801270" y="21551555"/>
              <a:ext cx="1337424" cy="1399926"/>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5" name="Cube 51"/>
            <p:cNvSpPr/>
            <p:nvPr/>
          </p:nvSpPr>
          <p:spPr>
            <a:xfrm flipH="1">
              <a:off x="2971005" y="21646877"/>
              <a:ext cx="1337424" cy="1399926"/>
            </a:xfrm>
            <a:prstGeom prst="cube">
              <a:avLst>
                <a:gd name="adj" fmla="val 14245"/>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6" name="Cube 52"/>
            <p:cNvSpPr/>
            <p:nvPr/>
          </p:nvSpPr>
          <p:spPr>
            <a:xfrm flipH="1">
              <a:off x="3113988" y="21718367"/>
              <a:ext cx="1337424" cy="1399926"/>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7" name="Cube 35"/>
            <p:cNvSpPr/>
            <p:nvPr/>
          </p:nvSpPr>
          <p:spPr>
            <a:xfrm flipH="1">
              <a:off x="981168" y="20233465"/>
              <a:ext cx="2144735" cy="2144735"/>
            </a:xfrm>
            <a:prstGeom prst="cube">
              <a:avLst>
                <a:gd name="adj" fmla="val 8900"/>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8" name="Cube 39"/>
            <p:cNvSpPr/>
            <p:nvPr/>
          </p:nvSpPr>
          <p:spPr>
            <a:xfrm flipH="1">
              <a:off x="1136067" y="20325864"/>
              <a:ext cx="2144735" cy="2144735"/>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69" name="Cube 40"/>
            <p:cNvSpPr/>
            <p:nvPr/>
          </p:nvSpPr>
          <p:spPr>
            <a:xfrm flipH="1">
              <a:off x="1314797" y="20422756"/>
              <a:ext cx="2144735" cy="2144735"/>
            </a:xfrm>
            <a:prstGeom prst="cube">
              <a:avLst>
                <a:gd name="adj" fmla="val 8900"/>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70" name="Cube 41"/>
            <p:cNvSpPr/>
            <p:nvPr/>
          </p:nvSpPr>
          <p:spPr>
            <a:xfrm flipH="1">
              <a:off x="1468118" y="20509084"/>
              <a:ext cx="2144735" cy="2144735"/>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sp>
          <p:nvSpPr>
            <p:cNvPr id="71" name="Oval 53"/>
            <p:cNvSpPr/>
            <p:nvPr/>
          </p:nvSpPr>
          <p:spPr>
            <a:xfrm>
              <a:off x="8025337" y="24334018"/>
              <a:ext cx="179410" cy="177793"/>
            </a:xfrm>
            <a:prstGeom prst="ellipse">
              <a:avLst/>
            </a:prstGeom>
            <a:solidFill>
              <a:srgbClr val="252771"/>
            </a:solidFill>
            <a:ln>
              <a:solidFill>
                <a:srgbClr val="171845"/>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sz="1000"/>
            </a:p>
          </p:txBody>
        </p:sp>
        <p:cxnSp>
          <p:nvCxnSpPr>
            <p:cNvPr id="72" name="Straight Connector 55"/>
            <p:cNvCxnSpPr/>
            <p:nvPr/>
          </p:nvCxnSpPr>
          <p:spPr>
            <a:xfrm rot="10800000">
              <a:off x="3736958" y="22438616"/>
              <a:ext cx="4380466" cy="19906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TextBox 56"/>
            <p:cNvSpPr txBox="1">
              <a:spLocks noChangeArrowheads="1"/>
            </p:cNvSpPr>
            <p:nvPr/>
          </p:nvSpPr>
          <p:spPr bwMode="auto">
            <a:xfrm>
              <a:off x="7668539" y="23559136"/>
              <a:ext cx="1866701" cy="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altLang="ja-JP" sz="1200" b="1">
                  <a:solidFill>
                    <a:srgbClr val="171845"/>
                  </a:solidFill>
                </a:rPr>
                <a:t>I.P.1</a:t>
              </a:r>
              <a:endParaRPr lang="it-IT" altLang="ja-JP" sz="1200" b="1">
                <a:solidFill>
                  <a:srgbClr val="171845"/>
                </a:solidFill>
              </a:endParaRPr>
            </a:p>
          </p:txBody>
        </p:sp>
        <p:cxnSp>
          <p:nvCxnSpPr>
            <p:cNvPr id="74" name="Straight Arrow Connector 59"/>
            <p:cNvCxnSpPr/>
            <p:nvPr/>
          </p:nvCxnSpPr>
          <p:spPr>
            <a:xfrm rot="10800000">
              <a:off x="2663673" y="21187714"/>
              <a:ext cx="5461689" cy="3233613"/>
            </a:xfrm>
            <a:prstGeom prst="straightConnector1">
              <a:avLst/>
            </a:prstGeom>
            <a:ln w="12700" cmpd="sng">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sp>
          <p:nvSpPr>
            <p:cNvPr id="75" name="Arc 62"/>
            <p:cNvSpPr/>
            <p:nvPr/>
          </p:nvSpPr>
          <p:spPr>
            <a:xfrm flipH="1">
              <a:off x="6440813" y="23522836"/>
              <a:ext cx="333417" cy="584178"/>
            </a:xfrm>
            <a:prstGeom prst="arc">
              <a:avLst/>
            </a:prstGeom>
            <a:ln>
              <a:solidFill>
                <a:srgbClr val="171845"/>
              </a:solidFill>
            </a:ln>
          </p:spPr>
          <p:style>
            <a:lnRef idx="1">
              <a:schemeClr val="accent1"/>
            </a:lnRef>
            <a:fillRef idx="0">
              <a:schemeClr val="accent1"/>
            </a:fillRef>
            <a:effectRef idx="0">
              <a:schemeClr val="accent1"/>
            </a:effectRef>
            <a:fontRef idx="minor">
              <a:schemeClr val="tx1"/>
            </a:fontRef>
          </p:style>
          <p:txBody>
            <a:bodyPr lIns="91424" tIns="45712" rIns="91424" bIns="45712" anchor="ctr"/>
            <a:lstStyle/>
            <a:p>
              <a:pPr algn="ctr">
                <a:defRPr/>
              </a:pPr>
              <a:endParaRPr lang="it-IT" sz="1000"/>
            </a:p>
          </p:txBody>
        </p:sp>
        <p:sp>
          <p:nvSpPr>
            <p:cNvPr id="76" name="TextBox 63"/>
            <p:cNvSpPr txBox="1">
              <a:spLocks noChangeArrowheads="1"/>
            </p:cNvSpPr>
            <p:nvPr/>
          </p:nvSpPr>
          <p:spPr bwMode="auto">
            <a:xfrm>
              <a:off x="6299970" y="22722458"/>
              <a:ext cx="714905" cy="10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it-IT" altLang="ja-JP" sz="1400" b="1" i="1">
                  <a:solidFill>
                    <a:srgbClr val="171845"/>
                  </a:solidFill>
                  <a:sym typeface="Symbol" charset="0"/>
                </a:rPr>
                <a:t></a:t>
              </a:r>
              <a:endParaRPr lang="it-IT" altLang="ja-JP" sz="1400" b="1" i="1">
                <a:solidFill>
                  <a:srgbClr val="171845"/>
                </a:solidFill>
              </a:endParaRPr>
            </a:p>
          </p:txBody>
        </p:sp>
        <p:sp>
          <p:nvSpPr>
            <p:cNvPr id="77" name="TextBox 64"/>
            <p:cNvSpPr txBox="1">
              <a:spLocks noChangeArrowheads="1"/>
            </p:cNvSpPr>
            <p:nvPr/>
          </p:nvSpPr>
          <p:spPr bwMode="auto">
            <a:xfrm>
              <a:off x="3379098" y="20115668"/>
              <a:ext cx="2323446" cy="10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it-IT" altLang="ja-JP" sz="1400" b="1">
                  <a:solidFill>
                    <a:srgbClr val="171845"/>
                  </a:solidFill>
                  <a:sym typeface="Symbol" charset="0"/>
                </a:rPr>
                <a:t></a:t>
              </a:r>
              <a:r>
                <a:rPr lang="it-IT" altLang="ja-JP" sz="1400" b="1" baseline="-25000">
                  <a:solidFill>
                    <a:srgbClr val="171845"/>
                  </a:solidFill>
                  <a:sym typeface="Symbol" charset="0"/>
                </a:rPr>
                <a:t>1</a:t>
              </a:r>
              <a:r>
                <a:rPr lang="it-IT" altLang="ja-JP" sz="1400" b="1">
                  <a:solidFill>
                    <a:srgbClr val="171845"/>
                  </a:solidFill>
                  <a:sym typeface="Symbol" charset="0"/>
                </a:rPr>
                <a:t>(E</a:t>
              </a:r>
              <a:r>
                <a:rPr lang="it-IT" altLang="ja-JP" sz="1400" b="1" baseline="-25000">
                  <a:solidFill>
                    <a:srgbClr val="171845"/>
                  </a:solidFill>
                  <a:sym typeface="Symbol" charset="0"/>
                </a:rPr>
                <a:t>1</a:t>
              </a:r>
              <a:r>
                <a:rPr lang="it-IT" altLang="ja-JP" sz="1400" b="1">
                  <a:solidFill>
                    <a:srgbClr val="171845"/>
                  </a:solidFill>
                  <a:sym typeface="Symbol" charset="0"/>
                </a:rPr>
                <a:t>)</a:t>
              </a:r>
              <a:endParaRPr lang="it-IT" altLang="ja-JP" sz="1400" b="1">
                <a:solidFill>
                  <a:srgbClr val="171845"/>
                </a:solidFill>
              </a:endParaRPr>
            </a:p>
          </p:txBody>
        </p:sp>
        <p:sp>
          <p:nvSpPr>
            <p:cNvPr id="78" name="TextBox 65"/>
            <p:cNvSpPr txBox="1">
              <a:spLocks noChangeArrowheads="1"/>
            </p:cNvSpPr>
            <p:nvPr/>
          </p:nvSpPr>
          <p:spPr bwMode="auto">
            <a:xfrm>
              <a:off x="3021648" y="23380407"/>
              <a:ext cx="2323446" cy="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it-IT" altLang="ja-JP" sz="1200" b="1" dirty="0">
                  <a:solidFill>
                    <a:srgbClr val="171845"/>
                  </a:solidFill>
                  <a:sym typeface="Symbol" charset="0"/>
                </a:rPr>
                <a:t></a:t>
              </a:r>
              <a:r>
                <a:rPr lang="it-IT" altLang="ja-JP" sz="1200" b="1" baseline="-25000" dirty="0">
                  <a:solidFill>
                    <a:srgbClr val="171845"/>
                  </a:solidFill>
                  <a:sym typeface="Symbol" charset="0"/>
                </a:rPr>
                <a:t>2</a:t>
              </a:r>
              <a:r>
                <a:rPr lang="it-IT" altLang="ja-JP" sz="1200" b="1" dirty="0">
                  <a:solidFill>
                    <a:srgbClr val="171845"/>
                  </a:solidFill>
                  <a:sym typeface="Symbol" charset="0"/>
                </a:rPr>
                <a:t>(E</a:t>
              </a:r>
              <a:r>
                <a:rPr lang="it-IT" altLang="ja-JP" sz="1200" b="1" baseline="-25000" dirty="0">
                  <a:solidFill>
                    <a:srgbClr val="171845"/>
                  </a:solidFill>
                  <a:sym typeface="Symbol" charset="0"/>
                </a:rPr>
                <a:t>2</a:t>
              </a:r>
              <a:r>
                <a:rPr lang="it-IT" altLang="ja-JP" sz="1200" b="1" dirty="0">
                  <a:solidFill>
                    <a:srgbClr val="171845"/>
                  </a:solidFill>
                  <a:sym typeface="Symbol" charset="0"/>
                </a:rPr>
                <a:t>)</a:t>
              </a:r>
              <a:endParaRPr lang="it-IT" altLang="ja-JP" sz="1200" b="1" dirty="0">
                <a:solidFill>
                  <a:srgbClr val="171845"/>
                </a:solidFill>
              </a:endParaRPr>
            </a:p>
          </p:txBody>
        </p:sp>
        <p:cxnSp>
          <p:nvCxnSpPr>
            <p:cNvPr id="79" name="Straight Arrow Connector 67"/>
            <p:cNvCxnSpPr/>
            <p:nvPr/>
          </p:nvCxnSpPr>
          <p:spPr>
            <a:xfrm>
              <a:off x="4140234" y="21282960"/>
              <a:ext cx="3826358" cy="1896989"/>
            </a:xfrm>
            <a:prstGeom prst="straightConnector1">
              <a:avLst/>
            </a:prstGeom>
            <a:ln w="57150" cmpd="sng">
              <a:solidFill>
                <a:srgbClr val="25277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68"/>
            <p:cNvSpPr txBox="1">
              <a:spLocks noChangeArrowheads="1"/>
            </p:cNvSpPr>
            <p:nvPr/>
          </p:nvSpPr>
          <p:spPr bwMode="auto">
            <a:xfrm>
              <a:off x="5507883" y="21498323"/>
              <a:ext cx="2144721" cy="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altLang="ja-JP" sz="1200" b="1">
                  <a:solidFill>
                    <a:srgbClr val="171845"/>
                  </a:solidFill>
                </a:rPr>
                <a:t>140m</a:t>
              </a:r>
              <a:endParaRPr lang="it-IT" altLang="ja-JP" sz="1200" b="1">
                <a:solidFill>
                  <a:srgbClr val="171845"/>
                </a:solidFill>
              </a:endParaRPr>
            </a:p>
          </p:txBody>
        </p:sp>
        <p:cxnSp>
          <p:nvCxnSpPr>
            <p:cNvPr id="81" name="Straight Connector 70"/>
            <p:cNvCxnSpPr/>
            <p:nvPr/>
          </p:nvCxnSpPr>
          <p:spPr>
            <a:xfrm rot="16200000" flipH="1">
              <a:off x="2324037" y="21527350"/>
              <a:ext cx="1596964" cy="917691"/>
            </a:xfrm>
            <a:prstGeom prst="line">
              <a:avLst/>
            </a:prstGeom>
            <a:ln w="15875">
              <a:solidFill>
                <a:srgbClr val="171845"/>
              </a:solidFill>
              <a:prstDash val="sysDot"/>
            </a:ln>
          </p:spPr>
          <p:style>
            <a:lnRef idx="1">
              <a:schemeClr val="accent1"/>
            </a:lnRef>
            <a:fillRef idx="0">
              <a:schemeClr val="accent1"/>
            </a:fillRef>
            <a:effectRef idx="0">
              <a:schemeClr val="accent1"/>
            </a:effectRef>
            <a:fontRef idx="minor">
              <a:schemeClr val="tx1"/>
            </a:fontRef>
          </p:style>
        </p:cxnSp>
        <p:sp>
          <p:nvSpPr>
            <p:cNvPr id="82" name="TextBox 71"/>
            <p:cNvSpPr txBox="1">
              <a:spLocks noChangeArrowheads="1"/>
            </p:cNvSpPr>
            <p:nvPr/>
          </p:nvSpPr>
          <p:spPr bwMode="auto">
            <a:xfrm>
              <a:off x="2128011" y="21366754"/>
              <a:ext cx="869806" cy="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altLang="ja-JP" sz="1200" b="1" i="1">
                  <a:solidFill>
                    <a:srgbClr val="171845"/>
                  </a:solidFill>
                </a:rPr>
                <a:t>R</a:t>
              </a:r>
              <a:endParaRPr lang="it-IT" altLang="ja-JP" sz="1200" b="1" i="1">
                <a:solidFill>
                  <a:srgbClr val="171845"/>
                </a:solidFill>
              </a:endParaRPr>
            </a:p>
          </p:txBody>
        </p:sp>
        <p:cxnSp>
          <p:nvCxnSpPr>
            <p:cNvPr id="83" name="Straight Arrow Connector 73"/>
            <p:cNvCxnSpPr/>
            <p:nvPr/>
          </p:nvCxnSpPr>
          <p:spPr>
            <a:xfrm rot="10800000">
              <a:off x="3557549" y="22795789"/>
              <a:ext cx="4551936" cy="1609663"/>
            </a:xfrm>
            <a:prstGeom prst="straightConnector1">
              <a:avLst/>
            </a:prstGeom>
            <a:ln w="12700" cmpd="sng">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Connector 76"/>
            <p:cNvCxnSpPr>
              <a:cxnSpLocks noChangeAspect="1"/>
            </p:cNvCxnSpPr>
            <p:nvPr/>
          </p:nvCxnSpPr>
          <p:spPr>
            <a:xfrm rot="10800000">
              <a:off x="552032" y="20441617"/>
              <a:ext cx="717641" cy="3889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78"/>
            <p:cNvCxnSpPr>
              <a:cxnSpLocks noChangeAspect="1"/>
            </p:cNvCxnSpPr>
            <p:nvPr/>
          </p:nvCxnSpPr>
          <p:spPr>
            <a:xfrm rot="10800000">
              <a:off x="539330" y="22062392"/>
              <a:ext cx="719229" cy="38892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79"/>
            <p:cNvCxnSpPr>
              <a:cxnSpLocks noChangeAspect="1"/>
            </p:cNvCxnSpPr>
            <p:nvPr/>
          </p:nvCxnSpPr>
          <p:spPr>
            <a:xfrm rot="10800000">
              <a:off x="2147671" y="19770130"/>
              <a:ext cx="504889" cy="27462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0"/>
            <p:cNvCxnSpPr>
              <a:cxnSpLocks noChangeAspect="1"/>
            </p:cNvCxnSpPr>
            <p:nvPr/>
          </p:nvCxnSpPr>
          <p:spPr>
            <a:xfrm rot="10800000">
              <a:off x="2338195" y="22594185"/>
              <a:ext cx="504889" cy="2746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1"/>
            <p:cNvCxnSpPr>
              <a:cxnSpLocks noChangeAspect="1"/>
            </p:cNvCxnSpPr>
            <p:nvPr/>
          </p:nvCxnSpPr>
          <p:spPr>
            <a:xfrm rot="10800000">
              <a:off x="3316218" y="21203588"/>
              <a:ext cx="349294" cy="18731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95" name="Picture 50" descr="C:\Documents and Settings\研究用\My Documents\LHCf\ppt\学会\JPS\JPS09Spring\effmap_04_LL_081208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258947"/>
            <a:ext cx="4639816" cy="3826237"/>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4860032" y="836712"/>
            <a:ext cx="2950347" cy="707886"/>
          </a:xfrm>
          <a:prstGeom prst="rect">
            <a:avLst/>
          </a:prstGeom>
          <a:noFill/>
        </p:spPr>
        <p:txBody>
          <a:bodyPr wrap="none" rtlCol="0">
            <a:spAutoFit/>
          </a:bodyPr>
          <a:lstStyle/>
          <a:p>
            <a:r>
              <a:rPr lang="en-US" dirty="0" smtClean="0"/>
              <a:t>Geometrical acceptance </a:t>
            </a:r>
            <a:br>
              <a:rPr lang="en-US" dirty="0" smtClean="0"/>
            </a:br>
            <a:r>
              <a:rPr lang="en-US" dirty="0" smtClean="0"/>
              <a:t>at one detector position.</a:t>
            </a:r>
            <a:endParaRPr lang="en-US" dirty="0"/>
          </a:p>
        </p:txBody>
      </p:sp>
      <p:grpSp>
        <p:nvGrpSpPr>
          <p:cNvPr id="97" name="Group 2048"/>
          <p:cNvGrpSpPr>
            <a:grpSpLocks/>
          </p:cNvGrpSpPr>
          <p:nvPr/>
        </p:nvGrpSpPr>
        <p:grpSpPr bwMode="auto">
          <a:xfrm>
            <a:off x="395959" y="4797151"/>
            <a:ext cx="3095921" cy="1618952"/>
            <a:chOff x="18397314" y="36475986"/>
            <a:chExt cx="7915372" cy="4139168"/>
          </a:xfrm>
        </p:grpSpPr>
        <p:sp>
          <p:nvSpPr>
            <p:cNvPr id="98" name="Cube 49"/>
            <p:cNvSpPr/>
            <p:nvPr/>
          </p:nvSpPr>
          <p:spPr>
            <a:xfrm flipH="1">
              <a:off x="20543024" y="38180071"/>
              <a:ext cx="1337424" cy="1399926"/>
            </a:xfrm>
            <a:prstGeom prst="cube">
              <a:avLst>
                <a:gd name="adj" fmla="val 14245"/>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99" name="Cube 50"/>
            <p:cNvSpPr/>
            <p:nvPr/>
          </p:nvSpPr>
          <p:spPr>
            <a:xfrm flipH="1">
              <a:off x="20659254" y="38257411"/>
              <a:ext cx="1337424" cy="1399926"/>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0" name="Cube 51"/>
            <p:cNvSpPr/>
            <p:nvPr/>
          </p:nvSpPr>
          <p:spPr>
            <a:xfrm flipH="1">
              <a:off x="20828989" y="38352733"/>
              <a:ext cx="1337424" cy="1399926"/>
            </a:xfrm>
            <a:prstGeom prst="cube">
              <a:avLst>
                <a:gd name="adj" fmla="val 14245"/>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1" name="Cube 52"/>
            <p:cNvSpPr/>
            <p:nvPr/>
          </p:nvSpPr>
          <p:spPr>
            <a:xfrm flipH="1">
              <a:off x="20971972" y="38424223"/>
              <a:ext cx="1337424" cy="1399926"/>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2" name="Cube 35"/>
            <p:cNvSpPr/>
            <p:nvPr/>
          </p:nvSpPr>
          <p:spPr>
            <a:xfrm flipH="1">
              <a:off x="18839152" y="36939321"/>
              <a:ext cx="2144735" cy="2144735"/>
            </a:xfrm>
            <a:prstGeom prst="cube">
              <a:avLst>
                <a:gd name="adj" fmla="val 8900"/>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3" name="Cube 39"/>
            <p:cNvSpPr/>
            <p:nvPr/>
          </p:nvSpPr>
          <p:spPr>
            <a:xfrm flipH="1">
              <a:off x="18994051" y="37031720"/>
              <a:ext cx="2144735" cy="2144735"/>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4" name="Cube 40"/>
            <p:cNvSpPr/>
            <p:nvPr/>
          </p:nvSpPr>
          <p:spPr>
            <a:xfrm flipH="1">
              <a:off x="19172781" y="37128612"/>
              <a:ext cx="2144735" cy="2144735"/>
            </a:xfrm>
            <a:prstGeom prst="cube">
              <a:avLst>
                <a:gd name="adj" fmla="val 8900"/>
              </a:avLst>
            </a:prstGeom>
            <a:solidFill>
              <a:srgbClr val="3333CC"/>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5" name="Cube 41"/>
            <p:cNvSpPr/>
            <p:nvPr/>
          </p:nvSpPr>
          <p:spPr>
            <a:xfrm flipH="1">
              <a:off x="19326102" y="37214940"/>
              <a:ext cx="2144735" cy="2144735"/>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sp>
          <p:nvSpPr>
            <p:cNvPr id="106" name="Oval 53"/>
            <p:cNvSpPr/>
            <p:nvPr/>
          </p:nvSpPr>
          <p:spPr>
            <a:xfrm>
              <a:off x="24446075" y="40436872"/>
              <a:ext cx="178284" cy="178282"/>
            </a:xfrm>
            <a:prstGeom prst="ellipse">
              <a:avLst/>
            </a:prstGeom>
            <a:solidFill>
              <a:srgbClr val="252771"/>
            </a:solidFill>
            <a:ln>
              <a:solidFill>
                <a:srgbClr val="171845"/>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it-IT"/>
            </a:p>
          </p:txBody>
        </p:sp>
        <p:cxnSp>
          <p:nvCxnSpPr>
            <p:cNvPr id="107" name="Straight Connector 55"/>
            <p:cNvCxnSpPr/>
            <p:nvPr/>
          </p:nvCxnSpPr>
          <p:spPr>
            <a:xfrm flipH="1" flipV="1">
              <a:off x="21593534" y="39145932"/>
              <a:ext cx="2996457" cy="136182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56"/>
            <p:cNvSpPr txBox="1">
              <a:spLocks noChangeArrowheads="1"/>
            </p:cNvSpPr>
            <p:nvPr/>
          </p:nvSpPr>
          <p:spPr bwMode="auto">
            <a:xfrm>
              <a:off x="24445986" y="39644338"/>
              <a:ext cx="1866700" cy="78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altLang="ja-JP" sz="1400" b="1" dirty="0">
                  <a:solidFill>
                    <a:srgbClr val="171845"/>
                  </a:solidFill>
                </a:rPr>
                <a:t>I.P.1</a:t>
              </a:r>
              <a:endParaRPr lang="it-IT" altLang="ja-JP" sz="1400" b="1" dirty="0">
                <a:solidFill>
                  <a:srgbClr val="171845"/>
                </a:solidFill>
              </a:endParaRPr>
            </a:p>
          </p:txBody>
        </p:sp>
        <p:cxnSp>
          <p:nvCxnSpPr>
            <p:cNvPr id="109" name="Straight Arrow Connector 59"/>
            <p:cNvCxnSpPr/>
            <p:nvPr/>
          </p:nvCxnSpPr>
          <p:spPr>
            <a:xfrm flipH="1" flipV="1">
              <a:off x="21853443" y="38707743"/>
              <a:ext cx="2663517" cy="1800012"/>
            </a:xfrm>
            <a:prstGeom prst="straightConnector1">
              <a:avLst/>
            </a:prstGeom>
            <a:ln w="12700" cmpd="sng">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73"/>
            <p:cNvCxnSpPr/>
            <p:nvPr/>
          </p:nvCxnSpPr>
          <p:spPr>
            <a:xfrm flipH="1" flipV="1">
              <a:off x="21348663" y="39573382"/>
              <a:ext cx="3241329" cy="934373"/>
            </a:xfrm>
            <a:prstGeom prst="straightConnector1">
              <a:avLst/>
            </a:prstGeom>
            <a:ln w="12700" cmpd="sng">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1" name="Straight Connector 76"/>
            <p:cNvCxnSpPr>
              <a:cxnSpLocks noChangeAspect="1"/>
            </p:cNvCxnSpPr>
            <p:nvPr/>
          </p:nvCxnSpPr>
          <p:spPr>
            <a:xfrm rot="10800000">
              <a:off x="18410202" y="37146158"/>
              <a:ext cx="717431" cy="390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78"/>
            <p:cNvCxnSpPr>
              <a:cxnSpLocks noChangeAspect="1"/>
            </p:cNvCxnSpPr>
            <p:nvPr/>
          </p:nvCxnSpPr>
          <p:spPr>
            <a:xfrm rot="10800000">
              <a:off x="18397314" y="38767886"/>
              <a:ext cx="719580" cy="3887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79"/>
            <p:cNvCxnSpPr>
              <a:cxnSpLocks noChangeAspect="1"/>
            </p:cNvCxnSpPr>
            <p:nvPr/>
          </p:nvCxnSpPr>
          <p:spPr>
            <a:xfrm rot="10800000">
              <a:off x="20006165" y="36475986"/>
              <a:ext cx="504779" cy="27494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80"/>
            <p:cNvCxnSpPr>
              <a:cxnSpLocks noChangeAspect="1"/>
            </p:cNvCxnSpPr>
            <p:nvPr/>
          </p:nvCxnSpPr>
          <p:spPr>
            <a:xfrm rot="10800000">
              <a:off x="20197336" y="39300587"/>
              <a:ext cx="502631" cy="2727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81"/>
            <p:cNvCxnSpPr>
              <a:cxnSpLocks noChangeAspect="1"/>
            </p:cNvCxnSpPr>
            <p:nvPr/>
          </p:nvCxnSpPr>
          <p:spPr>
            <a:xfrm rot="10800000">
              <a:off x="21172527" y="37910841"/>
              <a:ext cx="350124" cy="18472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18" name="Object 179"/>
          <p:cNvGraphicFramePr>
            <a:graphicFrameLocks noChangeAspect="1"/>
          </p:cNvGraphicFramePr>
          <p:nvPr>
            <p:extLst>
              <p:ext uri="{D42A27DB-BD31-4B8C-83A1-F6EECF244321}">
                <p14:modId xmlns:p14="http://schemas.microsoft.com/office/powerpoint/2010/main" val="1384538596"/>
              </p:ext>
            </p:extLst>
          </p:nvPr>
        </p:nvGraphicFramePr>
        <p:xfrm>
          <a:off x="2699792" y="908720"/>
          <a:ext cx="1800697" cy="1380865"/>
        </p:xfrm>
        <a:graphic>
          <a:graphicData uri="http://schemas.openxmlformats.org/presentationml/2006/ole">
            <mc:AlternateContent xmlns:mc="http://schemas.openxmlformats.org/markup-compatibility/2006">
              <mc:Choice xmlns:v="urn:schemas-microsoft-com:vml" Requires="v">
                <p:oleObj spid="_x0000_s21532" name="Equation" r:id="rId6" imgW="1028700" imgH="787400" progId="Equation.3">
                  <p:embed/>
                </p:oleObj>
              </mc:Choice>
              <mc:Fallback>
                <p:oleObj name="Equation" r:id="rId6" imgW="1028700" imgH="787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908720"/>
                        <a:ext cx="1800697" cy="1380865"/>
                      </a:xfrm>
                      <a:prstGeom prst="rect">
                        <a:avLst/>
                      </a:prstGeom>
                      <a:noFill/>
                      <a:ln>
                        <a:noFill/>
                      </a:ln>
                    </p:spPr>
                  </p:pic>
                </p:oleObj>
              </mc:Fallback>
            </mc:AlternateContent>
          </a:graphicData>
        </a:graphic>
      </p:graphicFrame>
      <p:sp>
        <p:nvSpPr>
          <p:cNvPr id="119" name="TextBox 118"/>
          <p:cNvSpPr txBox="1"/>
          <p:nvPr/>
        </p:nvSpPr>
        <p:spPr>
          <a:xfrm>
            <a:off x="251520" y="980728"/>
            <a:ext cx="954608" cy="400110"/>
          </a:xfrm>
          <a:prstGeom prst="rect">
            <a:avLst/>
          </a:prstGeom>
          <a:noFill/>
        </p:spPr>
        <p:txBody>
          <a:bodyPr wrap="none" rtlCol="0">
            <a:spAutoFit/>
          </a:bodyPr>
          <a:lstStyle/>
          <a:p>
            <a:r>
              <a:rPr lang="en-US" dirty="0" smtClean="0"/>
              <a:t>Type 1</a:t>
            </a:r>
            <a:endParaRPr lang="en-US" dirty="0"/>
          </a:p>
        </p:txBody>
      </p:sp>
      <p:sp>
        <p:nvSpPr>
          <p:cNvPr id="120" name="TextBox 119"/>
          <p:cNvSpPr txBox="1"/>
          <p:nvPr/>
        </p:nvSpPr>
        <p:spPr>
          <a:xfrm>
            <a:off x="169040" y="3861048"/>
            <a:ext cx="5051032" cy="1015663"/>
          </a:xfrm>
          <a:prstGeom prst="rect">
            <a:avLst/>
          </a:prstGeom>
          <a:noFill/>
        </p:spPr>
        <p:txBody>
          <a:bodyPr wrap="none" rtlCol="0">
            <a:spAutoFit/>
          </a:bodyPr>
          <a:lstStyle/>
          <a:p>
            <a:r>
              <a:rPr lang="en-US" dirty="0" smtClean="0"/>
              <a:t>Type 2</a:t>
            </a:r>
          </a:p>
          <a:p>
            <a:r>
              <a:rPr lang="en-US" dirty="0" smtClean="0"/>
              <a:t>Two photon on one calorimeter.</a:t>
            </a:r>
          </a:p>
          <a:p>
            <a:r>
              <a:rPr lang="en-US" dirty="0" smtClean="0"/>
              <a:t>Improve the efficiency for high energy pi0’s </a:t>
            </a:r>
            <a:endParaRPr lang="en-US" dirty="0"/>
          </a:p>
        </p:txBody>
      </p:sp>
    </p:spTree>
    <p:extLst>
      <p:ext uri="{BB962C8B-B14F-4D97-AF65-F5344CB8AC3E}">
        <p14:creationId xmlns:p14="http://schemas.microsoft.com/office/powerpoint/2010/main" val="1596804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Pi0 analysis @ 7TeV </a:t>
            </a:r>
            <a:r>
              <a:rPr lang="en-US" dirty="0" err="1" smtClean="0"/>
              <a:t>pp</a:t>
            </a:r>
            <a:r>
              <a:rPr lang="en-US" dirty="0" smtClean="0"/>
              <a:t> is ongoing</a:t>
            </a:r>
            <a:endParaRPr lang="en-US" dirty="0"/>
          </a:p>
        </p:txBody>
      </p:sp>
      <p:grpSp>
        <p:nvGrpSpPr>
          <p:cNvPr id="4" name="Group 143"/>
          <p:cNvGrpSpPr>
            <a:grpSpLocks/>
          </p:cNvGrpSpPr>
          <p:nvPr/>
        </p:nvGrpSpPr>
        <p:grpSpPr bwMode="auto">
          <a:xfrm>
            <a:off x="-36512" y="908720"/>
            <a:ext cx="6192688" cy="2376264"/>
            <a:chOff x="17229372" y="21714339"/>
            <a:chExt cx="13913357" cy="6852650"/>
          </a:xfrm>
        </p:grpSpPr>
        <p:pic>
          <p:nvPicPr>
            <p:cNvPr id="5" name="Picture 135" descr="pi0mass_arm1.v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1210" y="21714339"/>
              <a:ext cx="7212674" cy="68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7"/>
            <p:cNvSpPr>
              <a:spLocks noChangeArrowheads="1"/>
            </p:cNvSpPr>
            <p:nvPr/>
          </p:nvSpPr>
          <p:spPr bwMode="auto">
            <a:xfrm>
              <a:off x="18685343" y="22506427"/>
              <a:ext cx="3384376" cy="3478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p>
              <a:endParaRPr lang="en-US" sz="1100"/>
            </a:p>
          </p:txBody>
        </p:sp>
        <p:sp>
          <p:nvSpPr>
            <p:cNvPr id="7" name="TextBox 221"/>
            <p:cNvSpPr txBox="1">
              <a:spLocks noChangeArrowheads="1"/>
            </p:cNvSpPr>
            <p:nvPr/>
          </p:nvSpPr>
          <p:spPr bwMode="auto">
            <a:xfrm rot="16200000">
              <a:off x="15881392" y="23638383"/>
              <a:ext cx="3312366" cy="616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algn="r" eaLnBrk="1" hangingPunct="1"/>
              <a:r>
                <a:rPr lang="en-US" sz="1600" u="sng">
                  <a:cs typeface="Arial" charset="0"/>
                </a:rPr>
                <a:t>Event /MeV</a:t>
              </a:r>
            </a:p>
          </p:txBody>
        </p:sp>
        <p:sp>
          <p:nvSpPr>
            <p:cNvPr id="8" name="TextBox 136"/>
            <p:cNvSpPr txBox="1">
              <a:spLocks noChangeArrowheads="1"/>
            </p:cNvSpPr>
            <p:nvPr/>
          </p:nvSpPr>
          <p:spPr bwMode="auto">
            <a:xfrm>
              <a:off x="18757356" y="22434419"/>
              <a:ext cx="1708415" cy="72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2000" u="sng">
                  <a:solidFill>
                    <a:srgbClr val="FF0000"/>
                  </a:solidFill>
                  <a:latin typeface="Arial Black" charset="0"/>
                  <a:cs typeface="Arial Black" charset="0"/>
                </a:rPr>
                <a:t>Arm1</a:t>
              </a:r>
            </a:p>
          </p:txBody>
        </p:sp>
        <p:pic>
          <p:nvPicPr>
            <p:cNvPr id="9" name="Picture 138" descr="mas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90001" y="22022884"/>
              <a:ext cx="6552728" cy="61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23"/>
            <p:cNvSpPr txBox="1">
              <a:spLocks noChangeArrowheads="1"/>
            </p:cNvSpPr>
            <p:nvPr/>
          </p:nvSpPr>
          <p:spPr bwMode="auto">
            <a:xfrm rot="16200000">
              <a:off x="22938174" y="23710389"/>
              <a:ext cx="3312366" cy="616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algn="r" eaLnBrk="1" hangingPunct="1"/>
              <a:r>
                <a:rPr lang="en-US" sz="1600" u="sng">
                  <a:cs typeface="Arial" charset="0"/>
                </a:rPr>
                <a:t>Event /MeV</a:t>
              </a:r>
            </a:p>
          </p:txBody>
        </p:sp>
        <p:sp>
          <p:nvSpPr>
            <p:cNvPr id="11" name="TextBox 142"/>
            <p:cNvSpPr txBox="1">
              <a:spLocks noChangeArrowheads="1"/>
            </p:cNvSpPr>
            <p:nvPr/>
          </p:nvSpPr>
          <p:spPr bwMode="auto">
            <a:xfrm>
              <a:off x="19878861" y="27907022"/>
              <a:ext cx="4260243" cy="560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400"/>
                <a:t>Reconstructed mass [MeV]</a:t>
              </a:r>
            </a:p>
          </p:txBody>
        </p:sp>
        <p:sp>
          <p:nvSpPr>
            <p:cNvPr id="12" name="TextBox 225"/>
            <p:cNvSpPr txBox="1">
              <a:spLocks noChangeArrowheads="1"/>
            </p:cNvSpPr>
            <p:nvPr/>
          </p:nvSpPr>
          <p:spPr bwMode="auto">
            <a:xfrm>
              <a:off x="26431587" y="27835016"/>
              <a:ext cx="4260243" cy="560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400" dirty="0"/>
                <a:t>Reconstructed mass [MeV]</a:t>
              </a:r>
            </a:p>
          </p:txBody>
        </p:sp>
        <p:sp>
          <p:nvSpPr>
            <p:cNvPr id="13" name="TextBox 226"/>
            <p:cNvSpPr txBox="1">
              <a:spLocks noChangeArrowheads="1"/>
            </p:cNvSpPr>
            <p:nvPr/>
          </p:nvSpPr>
          <p:spPr bwMode="auto">
            <a:xfrm>
              <a:off x="25670123" y="22506434"/>
              <a:ext cx="1708415" cy="72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2000" u="sng" dirty="0">
                  <a:solidFill>
                    <a:srgbClr val="0000FF"/>
                  </a:solidFill>
                  <a:latin typeface="Arial Black" charset="0"/>
                  <a:cs typeface="Arial Black" charset="0"/>
                </a:rPr>
                <a:t>Arm2</a:t>
              </a:r>
            </a:p>
          </p:txBody>
        </p:sp>
      </p:grpSp>
      <p:grpSp>
        <p:nvGrpSpPr>
          <p:cNvPr id="14" name="Group 183"/>
          <p:cNvGrpSpPr>
            <a:grpSpLocks/>
          </p:cNvGrpSpPr>
          <p:nvPr/>
        </p:nvGrpSpPr>
        <p:grpSpPr bwMode="auto">
          <a:xfrm>
            <a:off x="539552" y="3573016"/>
            <a:ext cx="6192688" cy="2953848"/>
            <a:chOff x="16989497" y="29131165"/>
            <a:chExt cx="14338565" cy="6839363"/>
          </a:xfrm>
        </p:grpSpPr>
        <p:grpSp>
          <p:nvGrpSpPr>
            <p:cNvPr id="15" name="Group 181"/>
            <p:cNvGrpSpPr>
              <a:grpSpLocks/>
            </p:cNvGrpSpPr>
            <p:nvPr/>
          </p:nvGrpSpPr>
          <p:grpSpPr bwMode="auto">
            <a:xfrm>
              <a:off x="17499259" y="29347190"/>
              <a:ext cx="6624734" cy="5976522"/>
              <a:chOff x="17499262" y="29347195"/>
              <a:chExt cx="6624736" cy="5976523"/>
            </a:xfrm>
          </p:grpSpPr>
          <p:pic>
            <p:nvPicPr>
              <p:cNvPr id="26" name="Picture 144" descr="energy.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99262" y="29347195"/>
                <a:ext cx="6624736" cy="597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80"/>
              <p:cNvSpPr>
                <a:spLocks noChangeArrowheads="1"/>
              </p:cNvSpPr>
              <p:nvPr/>
            </p:nvSpPr>
            <p:spPr bwMode="auto">
              <a:xfrm>
                <a:off x="18397315" y="29635227"/>
                <a:ext cx="3888434" cy="36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p>
                <a:endParaRPr lang="en-US" sz="1100"/>
              </a:p>
            </p:txBody>
          </p:sp>
        </p:grpSp>
        <p:pic>
          <p:nvPicPr>
            <p:cNvPr id="16" name="Picture 147" descr="energy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41381" y="29131165"/>
              <a:ext cx="6883410" cy="678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31"/>
            <p:cNvSpPr txBox="1">
              <a:spLocks noChangeArrowheads="1"/>
            </p:cNvSpPr>
            <p:nvPr/>
          </p:nvSpPr>
          <p:spPr bwMode="auto">
            <a:xfrm>
              <a:off x="21482475" y="29779236"/>
              <a:ext cx="2080222" cy="88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2400" u="sng">
                  <a:solidFill>
                    <a:srgbClr val="FF0000"/>
                  </a:solidFill>
                  <a:latin typeface="Arial Black" charset="0"/>
                  <a:cs typeface="Arial Black" charset="0"/>
                </a:rPr>
                <a:t>Arm1</a:t>
              </a:r>
            </a:p>
          </p:txBody>
        </p:sp>
        <p:sp>
          <p:nvSpPr>
            <p:cNvPr id="18" name="TextBox 232"/>
            <p:cNvSpPr txBox="1">
              <a:spLocks noChangeArrowheads="1"/>
            </p:cNvSpPr>
            <p:nvPr/>
          </p:nvSpPr>
          <p:spPr bwMode="auto">
            <a:xfrm>
              <a:off x="28467252" y="29779236"/>
              <a:ext cx="2080222" cy="88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2400" u="sng">
                  <a:solidFill>
                    <a:srgbClr val="0000FF"/>
                  </a:solidFill>
                  <a:latin typeface="Arial Black" charset="0"/>
                  <a:cs typeface="Arial Black" charset="0"/>
                </a:rPr>
                <a:t>Arm2</a:t>
              </a:r>
            </a:p>
          </p:txBody>
        </p:sp>
        <p:sp>
          <p:nvSpPr>
            <p:cNvPr id="19" name="TextBox 148"/>
            <p:cNvSpPr txBox="1">
              <a:spLocks noChangeArrowheads="1"/>
            </p:cNvSpPr>
            <p:nvPr/>
          </p:nvSpPr>
          <p:spPr bwMode="auto">
            <a:xfrm rot="16200000">
              <a:off x="16132160" y="30186507"/>
              <a:ext cx="2361350" cy="6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600"/>
                <a:t>Event /GeV</a:t>
              </a:r>
            </a:p>
          </p:txBody>
        </p:sp>
        <p:sp>
          <p:nvSpPr>
            <p:cNvPr id="20" name="TextBox 234"/>
            <p:cNvSpPr txBox="1">
              <a:spLocks noChangeArrowheads="1"/>
            </p:cNvSpPr>
            <p:nvPr/>
          </p:nvSpPr>
          <p:spPr bwMode="auto">
            <a:xfrm rot="16200000">
              <a:off x="23269661" y="30381472"/>
              <a:ext cx="2361350" cy="6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600"/>
                <a:t>Event /GeV</a:t>
              </a:r>
            </a:p>
          </p:txBody>
        </p:sp>
        <p:sp>
          <p:nvSpPr>
            <p:cNvPr id="21" name="TextBox 149"/>
            <p:cNvSpPr txBox="1">
              <a:spLocks noChangeArrowheads="1"/>
            </p:cNvSpPr>
            <p:nvPr/>
          </p:nvSpPr>
          <p:spPr bwMode="auto">
            <a:xfrm>
              <a:off x="18829359" y="35251845"/>
              <a:ext cx="5297905" cy="6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600"/>
                <a:t>Reconstructed energy [GeV]</a:t>
              </a:r>
            </a:p>
          </p:txBody>
        </p:sp>
        <p:sp>
          <p:nvSpPr>
            <p:cNvPr id="22" name="TextBox 236"/>
            <p:cNvSpPr txBox="1">
              <a:spLocks noChangeArrowheads="1"/>
            </p:cNvSpPr>
            <p:nvPr/>
          </p:nvSpPr>
          <p:spPr bwMode="auto">
            <a:xfrm>
              <a:off x="26030157" y="35323852"/>
              <a:ext cx="5297905" cy="6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600"/>
                <a:t>Reconstructed energy [GeV]</a:t>
              </a:r>
            </a:p>
          </p:txBody>
        </p:sp>
        <p:sp>
          <p:nvSpPr>
            <p:cNvPr id="23" name="Rectangle 22"/>
            <p:cNvSpPr/>
            <p:nvPr/>
          </p:nvSpPr>
          <p:spPr bwMode="auto">
            <a:xfrm>
              <a:off x="18253956" y="29635784"/>
              <a:ext cx="208307" cy="36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54000" tIns="10800" rIns="54000" bIns="10800">
              <a:spAutoFit/>
            </a:bodyPr>
            <a:lstStyle/>
            <a:p>
              <a:pPr>
                <a:defRPr/>
              </a:pPr>
              <a:endParaRPr lang="en-US" sz="1100"/>
            </a:p>
          </p:txBody>
        </p:sp>
        <p:sp>
          <p:nvSpPr>
            <p:cNvPr id="24" name="TextBox 182"/>
            <p:cNvSpPr txBox="1">
              <a:spLocks noChangeArrowheads="1"/>
            </p:cNvSpPr>
            <p:nvPr/>
          </p:nvSpPr>
          <p:spPr bwMode="auto">
            <a:xfrm>
              <a:off x="20917592" y="30499297"/>
              <a:ext cx="2798239" cy="6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charset="0"/>
                  <a:ea typeface="ＭＳ Ｐゴシック" charset="0"/>
                  <a:cs typeface="ＭＳ Ｐゴシック" charset="0"/>
                </a:defRPr>
              </a:lvl1pPr>
              <a:lvl2pPr marL="742950" indent="-285750" eaLnBrk="0" hangingPunct="0">
                <a:defRPr kumimoji="1" sz="3200">
                  <a:solidFill>
                    <a:schemeClr val="tx1"/>
                  </a:solidFill>
                  <a:latin typeface="Arial" charset="0"/>
                  <a:ea typeface="ＭＳ Ｐゴシック" charset="0"/>
                </a:defRPr>
              </a:lvl2pPr>
              <a:lvl3pPr marL="1143000" indent="-228600" eaLnBrk="0" hangingPunct="0">
                <a:defRPr kumimoji="1" sz="3200">
                  <a:solidFill>
                    <a:schemeClr val="tx1"/>
                  </a:solidFill>
                  <a:latin typeface="Arial" charset="0"/>
                  <a:ea typeface="ＭＳ Ｐゴシック" charset="0"/>
                </a:defRPr>
              </a:lvl3pPr>
              <a:lvl4pPr marL="1600200" indent="-228600" eaLnBrk="0" hangingPunct="0">
                <a:defRPr kumimoji="1" sz="3200">
                  <a:solidFill>
                    <a:schemeClr val="tx1"/>
                  </a:solidFill>
                  <a:latin typeface="Arial" charset="0"/>
                  <a:ea typeface="ＭＳ Ｐゴシック" charset="0"/>
                </a:defRPr>
              </a:lvl4pPr>
              <a:lvl5pPr marL="2057400" indent="-228600" eaLnBrk="0" hangingPunct="0">
                <a:defRPr kumimoji="1" sz="32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0"/>
                </a:defRPr>
              </a:lvl9pPr>
            </a:lstStyle>
            <a:p>
              <a:pPr eaLnBrk="1" hangingPunct="1"/>
              <a:r>
                <a:rPr lang="en-US" sz="1600">
                  <a:solidFill>
                    <a:srgbClr val="FF99FF"/>
                  </a:solidFill>
                  <a:latin typeface="Arial Black" charset="0"/>
                  <a:cs typeface="Arial Black" charset="0"/>
                </a:rPr>
                <a:t>preliminary</a:t>
              </a:r>
            </a:p>
          </p:txBody>
        </p:sp>
        <p:sp>
          <p:nvSpPr>
            <p:cNvPr id="25" name="TextBox 24"/>
            <p:cNvSpPr txBox="1"/>
            <p:nvPr/>
          </p:nvSpPr>
          <p:spPr>
            <a:xfrm>
              <a:off x="28045592" y="30498905"/>
              <a:ext cx="2042906" cy="499705"/>
            </a:xfrm>
            <a:prstGeom prst="rect">
              <a:avLst/>
            </a:prstGeom>
            <a:noFill/>
          </p:spPr>
          <p:txBody>
            <a:bodyPr wrap="none">
              <a:spAutoFit/>
            </a:bodyPr>
            <a:lstStyle/>
            <a:p>
              <a:pPr>
                <a:defRPr/>
              </a:pPr>
              <a:r>
                <a:rPr lang="en-US" sz="1100" dirty="0">
                  <a:solidFill>
                    <a:schemeClr val="accent2">
                      <a:lumMod val="60000"/>
                      <a:lumOff val="40000"/>
                    </a:schemeClr>
                  </a:solidFill>
                  <a:latin typeface="Arial Black"/>
                  <a:cs typeface="Arial Black"/>
                </a:rPr>
                <a:t>preliminary</a:t>
              </a:r>
            </a:p>
          </p:txBody>
        </p:sp>
      </p:grpSp>
    </p:spTree>
    <p:extLst>
      <p:ext uri="{BB962C8B-B14F-4D97-AF65-F5344CB8AC3E}">
        <p14:creationId xmlns:p14="http://schemas.microsoft.com/office/powerpoint/2010/main" val="1264394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η     (</a:t>
            </a:r>
            <a:r>
              <a:rPr lang="en-US" dirty="0" smtClean="0">
                <a:latin typeface="Wingdings"/>
                <a:ea typeface="Wingdings"/>
                <a:cs typeface="Wingdings"/>
                <a:sym typeface="Wingdings"/>
              </a:rPr>
              <a:t></a:t>
            </a:r>
            <a:r>
              <a:rPr lang="en-US" dirty="0" err="1" smtClean="0">
                <a:latin typeface="Wingdings"/>
                <a:ea typeface="Wingdings"/>
                <a:cs typeface="Wingdings"/>
                <a:sym typeface="Wingdings"/>
              </a:rPr>
              <a:t>γ</a:t>
            </a:r>
            <a:r>
              <a:rPr lang="en-US" dirty="0" err="1" smtClean="0">
                <a:latin typeface="Lucida Grande"/>
                <a:ea typeface="Lucida Grande"/>
                <a:cs typeface="Lucida Grande"/>
                <a:sym typeface="Wingdings"/>
              </a:rPr>
              <a:t>γ</a:t>
            </a:r>
            <a:r>
              <a:rPr lang="en-US" dirty="0" smtClean="0">
                <a:latin typeface="Lucida Grande"/>
                <a:ea typeface="Lucida Grande"/>
                <a:cs typeface="Lucida Grande"/>
                <a:sym typeface="Wingdings"/>
              </a:rPr>
              <a:t>)</a:t>
            </a:r>
            <a:endParaRPr lang="en-US" dirty="0"/>
          </a:p>
          <a:p>
            <a:r>
              <a:rPr lang="en-US" dirty="0" smtClean="0"/>
              <a:t>K</a:t>
            </a:r>
            <a:r>
              <a:rPr lang="en-US" baseline="30000" dirty="0" smtClean="0"/>
              <a:t>0</a:t>
            </a:r>
            <a:r>
              <a:rPr lang="en-US" baseline="-25000" dirty="0" smtClean="0"/>
              <a:t>s   </a:t>
            </a:r>
            <a:r>
              <a:rPr lang="en-US" dirty="0" smtClean="0"/>
              <a:t>(</a:t>
            </a:r>
            <a:r>
              <a:rPr lang="en-US" dirty="0" smtClean="0">
                <a:latin typeface="Wingdings"/>
                <a:ea typeface="Wingdings"/>
                <a:cs typeface="Wingdings"/>
                <a:sym typeface="Wingdings"/>
              </a:rPr>
              <a:t></a:t>
            </a:r>
            <a:r>
              <a:rPr lang="en-US" dirty="0" smtClean="0">
                <a:ea typeface="Wingdings"/>
                <a:sym typeface="Wingdings"/>
              </a:rPr>
              <a:t>π</a:t>
            </a:r>
            <a:r>
              <a:rPr lang="en-US" baseline="30000" dirty="0" smtClean="0">
                <a:ea typeface="Wingdings"/>
                <a:sym typeface="Wingdings"/>
              </a:rPr>
              <a:t>0</a:t>
            </a:r>
            <a:r>
              <a:rPr lang="en-US" dirty="0" smtClean="0">
                <a:ea typeface="Lucida Grande"/>
                <a:sym typeface="Wingdings"/>
              </a:rPr>
              <a:t>π</a:t>
            </a:r>
            <a:r>
              <a:rPr lang="en-US" baseline="30000" dirty="0" smtClean="0">
                <a:ea typeface="Lucida Grande"/>
                <a:sym typeface="Wingdings"/>
              </a:rPr>
              <a:t>0</a:t>
            </a:r>
            <a:r>
              <a:rPr lang="en-US" dirty="0" smtClean="0">
                <a:latin typeface="Wingdings"/>
                <a:ea typeface="Wingdings"/>
                <a:cs typeface="Wingdings"/>
                <a:sym typeface="Wingdings"/>
              </a:rPr>
              <a:t></a:t>
            </a:r>
            <a:r>
              <a:rPr lang="en-US" dirty="0" smtClean="0">
                <a:ea typeface="Wingdings"/>
                <a:sym typeface="Wingdings"/>
              </a:rPr>
              <a:t>4</a:t>
            </a:r>
            <a:r>
              <a:rPr lang="en-US" dirty="0" smtClean="0">
                <a:latin typeface="Wingdings"/>
                <a:ea typeface="Wingdings"/>
                <a:cs typeface="Wingdings"/>
                <a:sym typeface="Wingdings"/>
              </a:rPr>
              <a:t>γ</a:t>
            </a:r>
            <a:r>
              <a:rPr lang="en-US" dirty="0">
                <a:latin typeface="Lucida Grande"/>
                <a:ea typeface="Lucida Grande"/>
                <a:cs typeface="Lucida Grande"/>
                <a:sym typeface="Wingdings"/>
              </a:rPr>
              <a:t>)</a:t>
            </a:r>
            <a:endParaRPr lang="en-US" dirty="0">
              <a:latin typeface="Wingdings"/>
              <a:ea typeface="Wingdings"/>
              <a:cs typeface="Wingdings"/>
              <a:sym typeface="Wingdings"/>
            </a:endParaRPr>
          </a:p>
          <a:p>
            <a:r>
              <a:rPr lang="en-US" dirty="0" err="1" smtClean="0">
                <a:latin typeface="Lucida Grande"/>
                <a:ea typeface="Lucida Grande"/>
                <a:cs typeface="Lucida Grande"/>
              </a:rPr>
              <a:t>Λ</a:t>
            </a:r>
            <a:r>
              <a:rPr lang="en-US" dirty="0" smtClean="0">
                <a:latin typeface="Lucida Grande"/>
                <a:ea typeface="Lucida Grande"/>
                <a:cs typeface="Lucida Grande"/>
              </a:rPr>
              <a:t>    </a:t>
            </a:r>
            <a:r>
              <a:rPr lang="en-US" dirty="0" smtClean="0"/>
              <a:t>(</a:t>
            </a:r>
            <a:r>
              <a:rPr lang="en-US" dirty="0" smtClean="0">
                <a:latin typeface="Wingdings"/>
                <a:ea typeface="Wingdings"/>
                <a:cs typeface="Wingdings"/>
                <a:sym typeface="Wingdings"/>
              </a:rPr>
              <a:t></a:t>
            </a:r>
            <a:r>
              <a:rPr lang="en-US" dirty="0" smtClean="0">
                <a:ea typeface="Lucida Grande"/>
                <a:sym typeface="Wingdings"/>
              </a:rPr>
              <a:t>π</a:t>
            </a:r>
            <a:r>
              <a:rPr lang="en-US" baseline="30000" dirty="0" smtClean="0">
                <a:ea typeface="Lucida Grande"/>
                <a:sym typeface="Wingdings"/>
              </a:rPr>
              <a:t>0</a:t>
            </a:r>
            <a:r>
              <a:rPr lang="en-US" dirty="0" smtClean="0">
                <a:ea typeface="Lucida Grande"/>
                <a:sym typeface="Wingdings"/>
              </a:rPr>
              <a:t>n</a:t>
            </a:r>
            <a:r>
              <a:rPr lang="en-US" dirty="0">
                <a:latin typeface="Lucida Grande"/>
                <a:ea typeface="Lucida Grande"/>
                <a:cs typeface="Lucida Grande"/>
                <a:sym typeface="Wingdings"/>
              </a:rPr>
              <a:t>)</a:t>
            </a:r>
            <a:endParaRPr lang="en-US" dirty="0"/>
          </a:p>
          <a:p>
            <a:endParaRPr lang="en-US" baseline="30000" dirty="0" smtClean="0"/>
          </a:p>
          <a:p>
            <a:endParaRPr lang="en-US" baseline="-25000" dirty="0"/>
          </a:p>
          <a:p>
            <a:pPr marL="0" indent="0">
              <a:buNone/>
            </a:pPr>
            <a:endParaRPr lang="en-US" baseline="-25000" dirty="0"/>
          </a:p>
        </p:txBody>
      </p:sp>
      <p:sp>
        <p:nvSpPr>
          <p:cNvPr id="3" name="Title 2"/>
          <p:cNvSpPr>
            <a:spLocks noGrp="1"/>
          </p:cNvSpPr>
          <p:nvPr>
            <p:ph type="title"/>
          </p:nvPr>
        </p:nvSpPr>
        <p:spPr/>
        <p:txBody>
          <a:bodyPr/>
          <a:lstStyle/>
          <a:p>
            <a:r>
              <a:rPr lang="en-US" dirty="0" smtClean="0"/>
              <a:t>Other particles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068960"/>
            <a:ext cx="5058249" cy="3437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12976"/>
            <a:ext cx="1693863" cy="679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3419872" y="3212976"/>
            <a:ext cx="2736850" cy="4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3100" b="1" dirty="0">
                <a:solidFill>
                  <a:srgbClr val="FF0000"/>
                </a:solidFill>
                <a:latin typeface="Arial" charset="0"/>
              </a:rPr>
              <a:t>Pi0 events </a:t>
            </a:r>
          </a:p>
        </p:txBody>
      </p:sp>
      <p:sp>
        <p:nvSpPr>
          <p:cNvPr id="7" name="Text Box 8"/>
          <p:cNvSpPr txBox="1">
            <a:spLocks noChangeArrowheads="1"/>
          </p:cNvSpPr>
          <p:nvPr/>
        </p:nvSpPr>
        <p:spPr bwMode="auto">
          <a:xfrm>
            <a:off x="2483768" y="3789040"/>
            <a:ext cx="397192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3200" b="1" dirty="0">
                <a:solidFill>
                  <a:srgbClr val="FF0000"/>
                </a:solidFill>
                <a:latin typeface="Arial" charset="0"/>
              </a:rPr>
              <a:t>Eta Candidate</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470" y="4365104"/>
            <a:ext cx="679450" cy="679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t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3140968"/>
            <a:ext cx="3167262" cy="3212976"/>
          </a:xfrm>
          <a:prstGeom prst="rect">
            <a:avLst/>
          </a:prstGeom>
        </p:spPr>
      </p:pic>
      <p:cxnSp>
        <p:nvCxnSpPr>
          <p:cNvPr id="12" name="Straight Connector 11"/>
          <p:cNvCxnSpPr/>
          <p:nvPr/>
        </p:nvCxnSpPr>
        <p:spPr>
          <a:xfrm>
            <a:off x="395536" y="2420888"/>
            <a:ext cx="828092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1520" y="2492896"/>
            <a:ext cx="5388164" cy="707886"/>
          </a:xfrm>
          <a:prstGeom prst="rect">
            <a:avLst/>
          </a:prstGeom>
          <a:noFill/>
        </p:spPr>
        <p:txBody>
          <a:bodyPr wrap="none" rtlCol="0">
            <a:spAutoFit/>
          </a:bodyPr>
          <a:lstStyle/>
          <a:p>
            <a:r>
              <a:rPr lang="en-US" dirty="0" smtClean="0"/>
              <a:t>Data measured by Arm2 </a:t>
            </a:r>
            <a:br>
              <a:rPr lang="en-US" dirty="0" smtClean="0"/>
            </a:br>
            <a:r>
              <a:rPr lang="en-US" dirty="0" smtClean="0"/>
              <a:t>(all data at 7TeV p-p with zero crossing angle)</a:t>
            </a:r>
            <a:endParaRPr lang="en-US" dirty="0"/>
          </a:p>
        </p:txBody>
      </p:sp>
      <p:sp>
        <p:nvSpPr>
          <p:cNvPr id="15" name="TextBox 14"/>
          <p:cNvSpPr txBox="1"/>
          <p:nvPr/>
        </p:nvSpPr>
        <p:spPr>
          <a:xfrm>
            <a:off x="7020272" y="2636912"/>
            <a:ext cx="1197764" cy="400110"/>
          </a:xfrm>
          <a:prstGeom prst="rect">
            <a:avLst/>
          </a:prstGeom>
          <a:noFill/>
        </p:spPr>
        <p:txBody>
          <a:bodyPr wrap="none" rtlCol="0">
            <a:spAutoFit/>
          </a:bodyPr>
          <a:lstStyle/>
          <a:p>
            <a:r>
              <a:rPr lang="en-US" dirty="0" err="1" smtClean="0"/>
              <a:t>E</a:t>
            </a:r>
            <a:r>
              <a:rPr lang="en-US" baseline="-25000" dirty="0" err="1"/>
              <a:t>η</a:t>
            </a:r>
            <a:r>
              <a:rPr lang="en-US" dirty="0" smtClean="0"/>
              <a:t>&gt;2TeV </a:t>
            </a:r>
            <a:endParaRPr lang="en-US" dirty="0"/>
          </a:p>
        </p:txBody>
      </p:sp>
    </p:spTree>
    <p:extLst>
      <p:ext uri="{BB962C8B-B14F-4D97-AF65-F5344CB8AC3E}">
        <p14:creationId xmlns:p14="http://schemas.microsoft.com/office/powerpoint/2010/main" val="25494613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03846"/>
            <a:ext cx="8784976" cy="5217442"/>
          </a:xfrm>
        </p:spPr>
        <p:txBody>
          <a:bodyPr/>
          <a:lstStyle/>
          <a:p>
            <a:r>
              <a:rPr lang="en-US" sz="2000" dirty="0" smtClean="0"/>
              <a:t>Beam energy of 450GeV </a:t>
            </a:r>
          </a:p>
          <a:p>
            <a:pPr lvl="1"/>
            <a:r>
              <a:rPr lang="en-US" sz="2000" dirty="0" smtClean="0"/>
              <a:t>No efficiency for pi0 </a:t>
            </a:r>
          </a:p>
          <a:p>
            <a:pPr lvl="1"/>
            <a:r>
              <a:rPr lang="en-US" sz="2000" dirty="0" smtClean="0"/>
              <a:t>~ energy @ beam test SPS</a:t>
            </a:r>
            <a:endParaRPr lang="en-US" sz="2000" dirty="0"/>
          </a:p>
        </p:txBody>
      </p:sp>
      <p:sp>
        <p:nvSpPr>
          <p:cNvPr id="3" name="Title 2"/>
          <p:cNvSpPr>
            <a:spLocks noGrp="1"/>
          </p:cNvSpPr>
          <p:nvPr>
            <p:ph type="title"/>
          </p:nvPr>
        </p:nvSpPr>
        <p:spPr/>
        <p:txBody>
          <a:bodyPr/>
          <a:lstStyle/>
          <a:p>
            <a:r>
              <a:rPr lang="en-US" dirty="0" smtClean="0"/>
              <a:t>900GeV p-p analysis</a:t>
            </a:r>
            <a:endParaRPr lang="en-US" dirty="0"/>
          </a:p>
        </p:txBody>
      </p:sp>
      <p:pic>
        <p:nvPicPr>
          <p:cNvPr id="4" name="Picture 3" descr="900GeV.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0" y="3537312"/>
            <a:ext cx="8784976" cy="3320688"/>
          </a:xfrm>
          <a:prstGeom prst="rect">
            <a:avLst/>
          </a:prstGeom>
        </p:spPr>
      </p:pic>
      <p:pic>
        <p:nvPicPr>
          <p:cNvPr id="5" name="Picture 4" descr="900GeV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3" y="2204864"/>
            <a:ext cx="1493066" cy="1628800"/>
          </a:xfrm>
          <a:prstGeom prst="rect">
            <a:avLst/>
          </a:prstGeom>
        </p:spPr>
      </p:pic>
      <p:sp>
        <p:nvSpPr>
          <p:cNvPr id="6" name="TextBox 5"/>
          <p:cNvSpPr txBox="1"/>
          <p:nvPr/>
        </p:nvSpPr>
        <p:spPr>
          <a:xfrm>
            <a:off x="611560" y="2247255"/>
            <a:ext cx="5418220" cy="461665"/>
          </a:xfrm>
          <a:prstGeom prst="rect">
            <a:avLst/>
          </a:prstGeom>
          <a:noFill/>
        </p:spPr>
        <p:txBody>
          <a:bodyPr wrap="none" rtlCol="0">
            <a:spAutoFit/>
          </a:bodyPr>
          <a:lstStyle/>
          <a:p>
            <a:r>
              <a:rPr lang="en-US" sz="2400" u="sng" dirty="0" smtClean="0"/>
              <a:t>Preliminary results from Arm1 analysis </a:t>
            </a:r>
            <a:endParaRPr lang="en-US" sz="2400" u="sng" dirty="0"/>
          </a:p>
        </p:txBody>
      </p:sp>
      <p:sp>
        <p:nvSpPr>
          <p:cNvPr id="7" name="TextBox 6"/>
          <p:cNvSpPr txBox="1"/>
          <p:nvPr/>
        </p:nvSpPr>
        <p:spPr>
          <a:xfrm>
            <a:off x="1339273" y="2713182"/>
            <a:ext cx="5173211" cy="707886"/>
          </a:xfrm>
          <a:prstGeom prst="rect">
            <a:avLst/>
          </a:prstGeom>
          <a:noFill/>
        </p:spPr>
        <p:txBody>
          <a:bodyPr wrap="none" rtlCol="0">
            <a:spAutoFit/>
          </a:bodyPr>
          <a:lstStyle/>
          <a:p>
            <a:pPr marL="342900" indent="-342900">
              <a:buFont typeface="Arial"/>
              <a:buChar char="•"/>
            </a:pPr>
            <a:r>
              <a:rPr lang="en-US" dirty="0" smtClean="0"/>
              <a:t>No correction of PID efficiency and purity</a:t>
            </a:r>
          </a:p>
          <a:p>
            <a:pPr marL="342900" indent="-342900">
              <a:buFont typeface="Arial"/>
              <a:buChar char="•"/>
            </a:pPr>
            <a:r>
              <a:rPr lang="en-US" dirty="0" smtClean="0"/>
              <a:t>Normalized by number of entries </a:t>
            </a:r>
            <a:endParaRPr lang="en-US" dirty="0"/>
          </a:p>
        </p:txBody>
      </p:sp>
      <p:sp>
        <p:nvSpPr>
          <p:cNvPr id="8" name="TextBox 7"/>
          <p:cNvSpPr txBox="1"/>
          <p:nvPr/>
        </p:nvSpPr>
        <p:spPr>
          <a:xfrm>
            <a:off x="4067944" y="1340768"/>
            <a:ext cx="3481818" cy="707886"/>
          </a:xfrm>
          <a:prstGeom prst="rect">
            <a:avLst/>
          </a:prstGeom>
          <a:noFill/>
        </p:spPr>
        <p:txBody>
          <a:bodyPr wrap="none" rtlCol="0">
            <a:spAutoFit/>
          </a:bodyPr>
          <a:lstStyle/>
          <a:p>
            <a:pPr marL="342900" indent="-342900">
              <a:buFont typeface="Wingdings" charset="0"/>
              <a:buChar char="è"/>
            </a:pPr>
            <a:r>
              <a:rPr lang="en-US" dirty="0" smtClean="0">
                <a:solidFill>
                  <a:srgbClr val="000090"/>
                </a:solidFill>
                <a:sym typeface="Wingdings"/>
              </a:rPr>
              <a:t>The detector </a:t>
            </a:r>
            <a:r>
              <a:rPr lang="en-US" dirty="0">
                <a:solidFill>
                  <a:srgbClr val="000090"/>
                </a:solidFill>
                <a:sym typeface="Wingdings"/>
              </a:rPr>
              <a:t>response </a:t>
            </a:r>
            <a:r>
              <a:rPr lang="en-US" dirty="0" smtClean="0">
                <a:solidFill>
                  <a:srgbClr val="000090"/>
                </a:solidFill>
                <a:sym typeface="Wingdings"/>
              </a:rPr>
              <a:t/>
            </a:r>
            <a:br>
              <a:rPr lang="en-US" dirty="0" smtClean="0">
                <a:solidFill>
                  <a:srgbClr val="000090"/>
                </a:solidFill>
                <a:sym typeface="Wingdings"/>
              </a:rPr>
            </a:br>
            <a:r>
              <a:rPr lang="en-US" dirty="0" smtClean="0">
                <a:solidFill>
                  <a:srgbClr val="000090"/>
                </a:solidFill>
                <a:sym typeface="Wingdings"/>
              </a:rPr>
              <a:t>for hadrons is well known. </a:t>
            </a:r>
            <a:endParaRPr lang="en-US" dirty="0">
              <a:solidFill>
                <a:srgbClr val="000090"/>
              </a:solidFill>
            </a:endParaRPr>
          </a:p>
        </p:txBody>
      </p:sp>
    </p:spTree>
    <p:extLst>
      <p:ext uri="{BB962C8B-B14F-4D97-AF65-F5344CB8AC3E}">
        <p14:creationId xmlns:p14="http://schemas.microsoft.com/office/powerpoint/2010/main" val="32133074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704"/>
            <a:ext cx="9115354" cy="5976664"/>
          </a:xfrm>
          <a:prstGeom prst="rect">
            <a:avLst/>
          </a:prstGeom>
        </p:spPr>
      </p:pic>
      <p:sp>
        <p:nvSpPr>
          <p:cNvPr id="12" name="Rectangle 11"/>
          <p:cNvSpPr/>
          <p:nvPr/>
        </p:nvSpPr>
        <p:spPr>
          <a:xfrm>
            <a:off x="179512" y="1052736"/>
            <a:ext cx="8964488" cy="5688632"/>
          </a:xfrm>
          <a:prstGeom prst="rect">
            <a:avLst/>
          </a:prstGeom>
          <a:solidFill>
            <a:schemeClr val="lt1">
              <a:alpha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The LHCf collaboration</a:t>
            </a:r>
            <a:endParaRPr lang="en-US" dirty="0"/>
          </a:p>
        </p:txBody>
      </p:sp>
      <p:pic>
        <p:nvPicPr>
          <p:cNvPr id="5" name="Picture 3" descr="japa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358169">
            <a:off x="239902" y="1351251"/>
            <a:ext cx="650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ran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896065">
            <a:off x="235818" y="3399000"/>
            <a:ext cx="57626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tal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19929612">
            <a:off x="248570" y="4332700"/>
            <a:ext cx="5873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usa"/>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9858855">
            <a:off x="249586" y="3832182"/>
            <a:ext cx="5889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pain"/>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9855089">
            <a:off x="266675" y="5705171"/>
            <a:ext cx="57626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swis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9972755">
            <a:off x="289439" y="5991360"/>
            <a:ext cx="6111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0"/>
            <a:ext cx="9144000" cy="908720"/>
          </a:xfrm>
          <a:prstGeom prst="rect">
            <a:avLst/>
          </a:prstGeom>
          <a:solidFill>
            <a:srgbClr val="00009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solidFill>
                  <a:srgbClr val="FFFFFF"/>
                </a:solidFill>
                <a:latin typeface="Arial Black"/>
                <a:cs typeface="Arial Black"/>
              </a:rPr>
              <a:t>The LHCf collaboration</a:t>
            </a:r>
            <a:endParaRPr lang="en-US" sz="4400" dirty="0">
              <a:solidFill>
                <a:srgbClr val="FFFFFF"/>
              </a:solidFill>
              <a:latin typeface="Arial Black"/>
              <a:cs typeface="Arial Black"/>
            </a:endParaRPr>
          </a:p>
        </p:txBody>
      </p:sp>
      <p:sp>
        <p:nvSpPr>
          <p:cNvPr id="14" name="Text Box 2"/>
          <p:cNvSpPr txBox="1">
            <a:spLocks noChangeArrowheads="1"/>
          </p:cNvSpPr>
          <p:nvPr/>
        </p:nvSpPr>
        <p:spPr bwMode="auto">
          <a:xfrm>
            <a:off x="891450" y="1052736"/>
            <a:ext cx="8218487" cy="542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800" b="1" dirty="0" err="1">
                <a:latin typeface="Arial"/>
                <a:cs typeface="Arial"/>
              </a:rPr>
              <a:t>K.Fukatsu</a:t>
            </a:r>
            <a:r>
              <a:rPr lang="en-US" altLang="ja-JP" sz="1800" b="1" dirty="0">
                <a:latin typeface="Arial"/>
                <a:cs typeface="Arial"/>
              </a:rPr>
              <a:t>, </a:t>
            </a:r>
            <a:r>
              <a:rPr lang="en-US" altLang="ja-JP" sz="1800" b="1" dirty="0" err="1">
                <a:latin typeface="Arial"/>
                <a:cs typeface="Arial"/>
              </a:rPr>
              <a:t>T.Iso</a:t>
            </a:r>
            <a:r>
              <a:rPr lang="en-US" altLang="ja-JP" sz="1800" b="1" dirty="0">
                <a:latin typeface="Arial"/>
                <a:cs typeface="Arial"/>
              </a:rPr>
              <a:t>, </a:t>
            </a:r>
            <a:r>
              <a:rPr lang="en-US" altLang="ja-JP" sz="1800" b="1" dirty="0" err="1">
                <a:latin typeface="Arial"/>
                <a:cs typeface="Arial"/>
              </a:rPr>
              <a:t>Y.Itow</a:t>
            </a:r>
            <a:r>
              <a:rPr lang="en-US" altLang="ja-JP" sz="1800" b="1" dirty="0">
                <a:latin typeface="Arial"/>
                <a:cs typeface="Arial"/>
              </a:rPr>
              <a:t>, </a:t>
            </a:r>
            <a:r>
              <a:rPr lang="en-US" altLang="ja-JP" sz="1800" b="1" dirty="0" err="1">
                <a:latin typeface="Arial"/>
                <a:cs typeface="Arial"/>
              </a:rPr>
              <a:t>K.Kawade</a:t>
            </a:r>
            <a:r>
              <a:rPr lang="en-US" altLang="ja-JP" sz="1800" b="1" dirty="0">
                <a:latin typeface="Arial"/>
                <a:cs typeface="Arial"/>
              </a:rPr>
              <a:t>, </a:t>
            </a:r>
            <a:r>
              <a:rPr lang="en-US" altLang="ja-JP" sz="1800" b="1" dirty="0" err="1">
                <a:latin typeface="Arial"/>
                <a:cs typeface="Arial"/>
              </a:rPr>
              <a:t>T.Mase</a:t>
            </a:r>
            <a:r>
              <a:rPr lang="en-US" altLang="ja-JP" sz="1800" b="1" dirty="0">
                <a:latin typeface="Arial"/>
                <a:cs typeface="Arial"/>
              </a:rPr>
              <a:t>, </a:t>
            </a:r>
            <a:r>
              <a:rPr lang="en-US" altLang="ja-JP" sz="1800" b="1" dirty="0" err="1">
                <a:latin typeface="Arial"/>
                <a:cs typeface="Arial"/>
              </a:rPr>
              <a:t>K.Masuda</a:t>
            </a:r>
            <a:r>
              <a:rPr lang="en-US" altLang="ja-JP" sz="1800" b="1" dirty="0">
                <a:latin typeface="Arial"/>
                <a:cs typeface="Arial"/>
              </a:rPr>
              <a:t>, </a:t>
            </a:r>
            <a:r>
              <a:rPr lang="en-US" altLang="ja-JP" sz="1800" b="1" dirty="0" err="1">
                <a:latin typeface="Arial"/>
                <a:cs typeface="Arial"/>
              </a:rPr>
              <a:t>Y.Matsubara</a:t>
            </a:r>
            <a:r>
              <a:rPr lang="en-US" altLang="ja-JP" sz="1800" b="1" dirty="0">
                <a:latin typeface="Arial"/>
                <a:cs typeface="Arial"/>
              </a:rPr>
              <a:t>, </a:t>
            </a:r>
            <a:r>
              <a:rPr lang="en-US" altLang="ja-JP" sz="1800" b="1" dirty="0" err="1">
                <a:latin typeface="Arial"/>
                <a:cs typeface="Arial"/>
              </a:rPr>
              <a:t>G.Mitsuka</a:t>
            </a:r>
            <a:r>
              <a:rPr lang="en-US" altLang="ja-JP" sz="1800" b="1" dirty="0">
                <a:latin typeface="Arial"/>
                <a:cs typeface="Arial"/>
              </a:rPr>
              <a:t>, </a:t>
            </a:r>
            <a:r>
              <a:rPr lang="en-US" altLang="ja-JP" sz="1800" b="1" dirty="0" err="1">
                <a:latin typeface="Arial"/>
                <a:cs typeface="Arial"/>
              </a:rPr>
              <a:t>Y.Muraki</a:t>
            </a:r>
            <a:r>
              <a:rPr lang="en-US" altLang="ja-JP" sz="1800" b="1" dirty="0">
                <a:latin typeface="Arial"/>
                <a:cs typeface="Arial"/>
              </a:rPr>
              <a:t>, </a:t>
            </a:r>
            <a:r>
              <a:rPr lang="en-US" altLang="ja-JP" sz="1800" b="1" dirty="0" err="1">
                <a:latin typeface="Arial"/>
                <a:cs typeface="Arial"/>
              </a:rPr>
              <a:t>T.Sako</a:t>
            </a:r>
            <a:r>
              <a:rPr lang="en-US" altLang="ja-JP" sz="1800" b="1" dirty="0">
                <a:latin typeface="Arial"/>
                <a:cs typeface="Arial"/>
              </a:rPr>
              <a:t>, </a:t>
            </a:r>
            <a:r>
              <a:rPr lang="en-US" altLang="ja-JP" sz="1800" b="1" dirty="0" err="1">
                <a:latin typeface="Arial"/>
                <a:cs typeface="Arial"/>
              </a:rPr>
              <a:t>K.Suzuki</a:t>
            </a:r>
            <a:r>
              <a:rPr lang="en-US" altLang="ja-JP" sz="1800" b="1" dirty="0">
                <a:latin typeface="Arial"/>
                <a:cs typeface="Arial"/>
              </a:rPr>
              <a:t>, </a:t>
            </a:r>
            <a:r>
              <a:rPr lang="en-US" altLang="ja-JP" sz="1800" b="1" dirty="0" err="1">
                <a:latin typeface="Arial"/>
                <a:cs typeface="Arial"/>
              </a:rPr>
              <a:t>K.Taki</a:t>
            </a:r>
            <a:r>
              <a:rPr lang="en-US" altLang="ja-JP" sz="1800" b="1" dirty="0">
                <a:latin typeface="Arial"/>
                <a:cs typeface="Arial"/>
              </a:rPr>
              <a:t>          </a:t>
            </a:r>
            <a:r>
              <a:rPr lang="en-US" altLang="ja-JP" sz="1800" i="1" dirty="0">
                <a:latin typeface="Arial"/>
                <a:cs typeface="Arial"/>
              </a:rPr>
              <a:t>Solar-Terrestrial Environment Laboratory, Nagoya </a:t>
            </a:r>
            <a:r>
              <a:rPr lang="en-US" altLang="ja-JP" sz="1800" i="1" dirty="0" smtClean="0">
                <a:latin typeface="Arial"/>
                <a:cs typeface="Arial"/>
              </a:rPr>
              <a:t>Univ.</a:t>
            </a:r>
          </a:p>
          <a:p>
            <a:pPr eaLnBrk="1" hangingPunct="1">
              <a:defRPr/>
            </a:pPr>
            <a:r>
              <a:rPr lang="en-US" altLang="ja-JP" sz="1800" b="1" dirty="0" err="1" smtClean="0">
                <a:latin typeface="Arial"/>
                <a:cs typeface="Arial"/>
              </a:rPr>
              <a:t>H.Menjo</a:t>
            </a:r>
            <a:r>
              <a:rPr lang="en-US" altLang="ja-JP" sz="1800" b="1" dirty="0" smtClean="0">
                <a:latin typeface="Arial"/>
                <a:cs typeface="Arial"/>
              </a:rPr>
              <a:t>                     </a:t>
            </a:r>
            <a:r>
              <a:rPr lang="en-US" altLang="ja-JP" sz="1800" i="1" dirty="0">
                <a:latin typeface="Arial"/>
                <a:cs typeface="Arial"/>
              </a:rPr>
              <a:t>Kobayashi-Maskawa Institute, Nagoya </a:t>
            </a:r>
            <a:r>
              <a:rPr lang="en-US" altLang="ja-JP" sz="1800" i="1" dirty="0" smtClean="0">
                <a:latin typeface="Arial"/>
                <a:cs typeface="Arial"/>
              </a:rPr>
              <a:t>Univ.</a:t>
            </a:r>
            <a:endParaRPr lang="en-US" altLang="ja-JP" sz="1800" b="1" dirty="0">
              <a:latin typeface="Arial"/>
              <a:cs typeface="Arial"/>
            </a:endParaRPr>
          </a:p>
          <a:p>
            <a:pPr eaLnBrk="1" hangingPunct="1">
              <a:defRPr/>
            </a:pPr>
            <a:r>
              <a:rPr lang="en-US" altLang="ja-JP" sz="1800" b="1" dirty="0" err="1">
                <a:latin typeface="Arial"/>
                <a:cs typeface="Arial"/>
              </a:rPr>
              <a:t>K.Yoshida</a:t>
            </a:r>
            <a:r>
              <a:rPr lang="en-US" altLang="ja-JP" sz="1800" b="1" dirty="0">
                <a:latin typeface="Arial"/>
                <a:cs typeface="Arial"/>
              </a:rPr>
              <a:t>                  </a:t>
            </a:r>
            <a:r>
              <a:rPr lang="en-US" altLang="ja-JP" sz="1800" i="1" dirty="0">
                <a:latin typeface="Arial"/>
                <a:cs typeface="Arial"/>
              </a:rPr>
              <a:t>Shibaura Institute of </a:t>
            </a:r>
            <a:r>
              <a:rPr lang="en-US" altLang="ja-JP" sz="1800" i="1" dirty="0" smtClean="0">
                <a:latin typeface="Arial"/>
                <a:cs typeface="Arial"/>
              </a:rPr>
              <a:t>Technology</a:t>
            </a:r>
            <a:endParaRPr lang="en-US" altLang="ja-JP" sz="1800" i="1" dirty="0">
              <a:latin typeface="Arial"/>
              <a:cs typeface="Arial"/>
            </a:endParaRPr>
          </a:p>
          <a:p>
            <a:pPr eaLnBrk="1" hangingPunct="1">
              <a:defRPr/>
            </a:pPr>
            <a:r>
              <a:rPr lang="en-US" altLang="ja-JP" sz="1800" b="1" dirty="0" err="1" smtClean="0">
                <a:latin typeface="Arial"/>
                <a:cs typeface="Arial"/>
              </a:rPr>
              <a:t>K.Kasahara</a:t>
            </a:r>
            <a:r>
              <a:rPr lang="en-US" altLang="ja-JP" sz="1800" b="1" dirty="0" smtClean="0">
                <a:latin typeface="Arial"/>
                <a:cs typeface="Arial"/>
              </a:rPr>
              <a:t>, </a:t>
            </a:r>
            <a:r>
              <a:rPr lang="en-US" altLang="ja-JP" sz="1800" b="1" dirty="0" err="1">
                <a:latin typeface="Arial"/>
                <a:cs typeface="Arial"/>
              </a:rPr>
              <a:t>T.Suzuki</a:t>
            </a:r>
            <a:r>
              <a:rPr lang="en-US" altLang="ja-JP" sz="1800" b="1" dirty="0">
                <a:latin typeface="Arial"/>
                <a:cs typeface="Arial"/>
              </a:rPr>
              <a:t>, </a:t>
            </a:r>
            <a:r>
              <a:rPr lang="en-US" altLang="ja-JP" sz="1800" b="1" dirty="0" err="1" smtClean="0">
                <a:latin typeface="Arial"/>
                <a:cs typeface="Arial"/>
              </a:rPr>
              <a:t>S.Torii</a:t>
            </a:r>
            <a:r>
              <a:rPr lang="en-US" altLang="ja-JP" sz="1800" b="1" dirty="0">
                <a:latin typeface="Arial"/>
                <a:cs typeface="Arial"/>
              </a:rPr>
              <a:t> </a:t>
            </a:r>
            <a:r>
              <a:rPr lang="en-US" altLang="ja-JP" sz="1800" b="1" dirty="0" smtClean="0">
                <a:latin typeface="Arial"/>
                <a:cs typeface="Arial"/>
              </a:rPr>
              <a:t>  </a:t>
            </a:r>
            <a:r>
              <a:rPr lang="en-US" altLang="ja-JP" sz="1800" i="1" dirty="0" err="1" smtClean="0">
                <a:latin typeface="Arial"/>
                <a:cs typeface="Arial"/>
              </a:rPr>
              <a:t>Waseda</a:t>
            </a:r>
            <a:r>
              <a:rPr lang="en-US" altLang="ja-JP" sz="1800" i="1" dirty="0" smtClean="0">
                <a:latin typeface="Arial"/>
                <a:cs typeface="Arial"/>
              </a:rPr>
              <a:t> Univ.</a:t>
            </a:r>
            <a:br>
              <a:rPr lang="en-US" altLang="ja-JP" sz="1800" i="1" dirty="0" smtClean="0">
                <a:latin typeface="Arial"/>
                <a:cs typeface="Arial"/>
              </a:rPr>
            </a:br>
            <a:r>
              <a:rPr lang="en-US" altLang="ja-JP" sz="1800" b="1" dirty="0" err="1" smtClean="0">
                <a:latin typeface="Arial"/>
                <a:cs typeface="Arial"/>
              </a:rPr>
              <a:t>Y.Shimizu</a:t>
            </a:r>
            <a:r>
              <a:rPr lang="en-US" altLang="ja-JP" sz="1800" b="1" dirty="0" smtClean="0">
                <a:latin typeface="Arial"/>
                <a:cs typeface="Arial"/>
              </a:rPr>
              <a:t>                  </a:t>
            </a:r>
            <a:r>
              <a:rPr lang="en-US" altLang="ja-JP" sz="1800" i="1" dirty="0">
                <a:latin typeface="Arial"/>
                <a:cs typeface="Arial"/>
              </a:rPr>
              <a:t>JAXA</a:t>
            </a:r>
            <a:br>
              <a:rPr lang="en-US" altLang="ja-JP" sz="1800" i="1" dirty="0">
                <a:latin typeface="Arial"/>
                <a:cs typeface="Arial"/>
              </a:rPr>
            </a:br>
            <a:r>
              <a:rPr lang="en-US" altLang="ja-JP" sz="1800" b="1" dirty="0" err="1" smtClean="0">
                <a:latin typeface="Arial"/>
                <a:cs typeface="Arial"/>
              </a:rPr>
              <a:t>T.Tamura</a:t>
            </a:r>
            <a:r>
              <a:rPr lang="en-US" altLang="ja-JP" sz="1800" b="1" dirty="0" smtClean="0">
                <a:latin typeface="Arial"/>
                <a:cs typeface="Arial"/>
              </a:rPr>
              <a:t>                   </a:t>
            </a:r>
            <a:r>
              <a:rPr lang="en-US" altLang="ja-JP" sz="1800" i="1" dirty="0">
                <a:latin typeface="Arial"/>
                <a:cs typeface="Arial"/>
              </a:rPr>
              <a:t>Kanagawa </a:t>
            </a:r>
            <a:r>
              <a:rPr lang="en-US" altLang="ja-JP" sz="1800" i="1" dirty="0" smtClean="0">
                <a:latin typeface="Arial"/>
                <a:cs typeface="Arial"/>
              </a:rPr>
              <a:t>University</a:t>
            </a:r>
            <a:endParaRPr lang="en-US" altLang="ja-JP" sz="1800" i="1" dirty="0">
              <a:latin typeface="Arial"/>
              <a:cs typeface="Arial"/>
            </a:endParaRPr>
          </a:p>
          <a:p>
            <a:pPr eaLnBrk="1" hangingPunct="1">
              <a:lnSpc>
                <a:spcPct val="150000"/>
              </a:lnSpc>
              <a:defRPr/>
            </a:pPr>
            <a:r>
              <a:rPr lang="en-US" altLang="ja-JP" sz="1800" b="1" dirty="0" err="1">
                <a:latin typeface="Arial"/>
                <a:cs typeface="Arial"/>
              </a:rPr>
              <a:t>M.Haguenauer</a:t>
            </a:r>
            <a:r>
              <a:rPr lang="en-US" altLang="ja-JP" sz="1800" b="1" dirty="0">
                <a:latin typeface="Arial"/>
                <a:cs typeface="Arial"/>
              </a:rPr>
              <a:t>          </a:t>
            </a:r>
            <a:r>
              <a:rPr lang="en-US" altLang="ja-JP" sz="1800" i="1" dirty="0" err="1">
                <a:latin typeface="Arial"/>
                <a:cs typeface="Arial"/>
              </a:rPr>
              <a:t>Ecole</a:t>
            </a:r>
            <a:r>
              <a:rPr lang="en-US" altLang="ja-JP" sz="1800" i="1" dirty="0">
                <a:latin typeface="Arial"/>
                <a:cs typeface="Arial"/>
              </a:rPr>
              <a:t> </a:t>
            </a:r>
            <a:r>
              <a:rPr lang="en-US" altLang="ja-JP" sz="1800" i="1" dirty="0" err="1">
                <a:latin typeface="Arial"/>
                <a:cs typeface="Arial"/>
              </a:rPr>
              <a:t>Polytechnique</a:t>
            </a:r>
            <a:r>
              <a:rPr lang="en-US" altLang="ja-JP" sz="1800" i="1" dirty="0">
                <a:latin typeface="Arial"/>
                <a:cs typeface="Arial"/>
              </a:rPr>
              <a:t>, France</a:t>
            </a:r>
          </a:p>
          <a:p>
            <a:pPr eaLnBrk="1" hangingPunct="1">
              <a:lnSpc>
                <a:spcPct val="150000"/>
              </a:lnSpc>
              <a:defRPr/>
            </a:pPr>
            <a:r>
              <a:rPr lang="en-US" altLang="ja-JP" sz="1800" b="1" dirty="0" err="1">
                <a:latin typeface="Arial"/>
                <a:cs typeface="Arial"/>
              </a:rPr>
              <a:t>W.C.Turner</a:t>
            </a:r>
            <a:r>
              <a:rPr lang="en-US" altLang="ja-JP" sz="1800" b="1" dirty="0">
                <a:latin typeface="Arial"/>
                <a:cs typeface="Arial"/>
              </a:rPr>
              <a:t>                </a:t>
            </a:r>
            <a:r>
              <a:rPr lang="en-US" altLang="ja-JP" sz="1800" i="1" dirty="0">
                <a:latin typeface="Arial"/>
                <a:cs typeface="Arial"/>
              </a:rPr>
              <a:t>LBNL, Berkeley, USA</a:t>
            </a:r>
          </a:p>
          <a:p>
            <a:pPr eaLnBrk="1" hangingPunct="1">
              <a:lnSpc>
                <a:spcPct val="150000"/>
              </a:lnSpc>
              <a:defRPr/>
            </a:pPr>
            <a:r>
              <a:rPr lang="en-US" altLang="ja-JP" sz="1800" b="1" dirty="0" err="1">
                <a:latin typeface="Arial"/>
                <a:cs typeface="Arial"/>
              </a:rPr>
              <a:t>O.Adriani</a:t>
            </a:r>
            <a:r>
              <a:rPr lang="en-US" altLang="ja-JP" sz="1800" b="1" dirty="0">
                <a:latin typeface="Arial"/>
                <a:cs typeface="Arial"/>
              </a:rPr>
              <a:t>, </a:t>
            </a:r>
            <a:r>
              <a:rPr lang="en-US" altLang="ja-JP" sz="1800" b="1" dirty="0" err="1">
                <a:latin typeface="Arial"/>
                <a:cs typeface="Arial"/>
              </a:rPr>
              <a:t>L.Bonechi</a:t>
            </a:r>
            <a:r>
              <a:rPr lang="en-US" altLang="ja-JP" sz="1800" b="1" dirty="0">
                <a:latin typeface="Arial"/>
                <a:cs typeface="Arial"/>
              </a:rPr>
              <a:t>, </a:t>
            </a:r>
            <a:r>
              <a:rPr lang="en-US" altLang="ja-JP" sz="1800" b="1" dirty="0" err="1">
                <a:latin typeface="Arial"/>
                <a:cs typeface="Arial"/>
              </a:rPr>
              <a:t>M.Bongi</a:t>
            </a:r>
            <a:r>
              <a:rPr lang="en-US" altLang="ja-JP" sz="1800" b="1" dirty="0">
                <a:latin typeface="Arial"/>
                <a:cs typeface="Arial"/>
              </a:rPr>
              <a:t>, </a:t>
            </a:r>
            <a:r>
              <a:rPr lang="en-US" altLang="ja-JP" sz="1800" b="1" dirty="0" err="1">
                <a:latin typeface="Arial"/>
                <a:cs typeface="Arial"/>
              </a:rPr>
              <a:t>R.D’Alessandro</a:t>
            </a:r>
            <a:r>
              <a:rPr lang="en-US" altLang="ja-JP" sz="1800" b="1" dirty="0">
                <a:latin typeface="Arial"/>
                <a:cs typeface="Arial"/>
              </a:rPr>
              <a:t>, </a:t>
            </a:r>
            <a:r>
              <a:rPr lang="en-US" altLang="ja-JP" sz="1800" b="1" dirty="0" err="1">
                <a:latin typeface="Arial"/>
                <a:cs typeface="Arial"/>
              </a:rPr>
              <a:t>M.Grandi</a:t>
            </a:r>
            <a:r>
              <a:rPr lang="en-US" altLang="ja-JP" sz="1800" b="1" dirty="0">
                <a:latin typeface="Arial"/>
                <a:cs typeface="Arial"/>
              </a:rPr>
              <a:t>, </a:t>
            </a:r>
            <a:endParaRPr lang="en-US" altLang="ja-JP" sz="1800" b="1" dirty="0" smtClean="0">
              <a:latin typeface="Arial"/>
              <a:cs typeface="Arial"/>
            </a:endParaRPr>
          </a:p>
          <a:p>
            <a:pPr eaLnBrk="1" hangingPunct="1">
              <a:defRPr/>
            </a:pPr>
            <a:r>
              <a:rPr lang="en-US" altLang="ja-JP" sz="1800" b="1" dirty="0" err="1" smtClean="0">
                <a:latin typeface="Arial"/>
                <a:cs typeface="Arial"/>
              </a:rPr>
              <a:t>P.Papini</a:t>
            </a:r>
            <a:r>
              <a:rPr lang="en-US" altLang="ja-JP" sz="1800" b="1" dirty="0">
                <a:latin typeface="Arial"/>
                <a:cs typeface="Arial"/>
              </a:rPr>
              <a:t>, </a:t>
            </a:r>
            <a:r>
              <a:rPr lang="en-US" altLang="ja-JP" sz="1800" b="1" dirty="0" err="1">
                <a:latin typeface="Arial"/>
                <a:cs typeface="Arial"/>
              </a:rPr>
              <a:t>S.Ricciarini</a:t>
            </a:r>
            <a:r>
              <a:rPr lang="en-US" altLang="ja-JP" sz="1800" b="1" dirty="0">
                <a:latin typeface="Arial"/>
                <a:cs typeface="Arial"/>
              </a:rPr>
              <a:t>, </a:t>
            </a:r>
            <a:r>
              <a:rPr lang="en-US" altLang="ja-JP" sz="1800" b="1" dirty="0" err="1">
                <a:latin typeface="Arial"/>
                <a:cs typeface="Arial"/>
              </a:rPr>
              <a:t>G.Castellini</a:t>
            </a:r>
            <a:endParaRPr lang="en-US" altLang="ja-JP" sz="1800" b="1" dirty="0">
              <a:latin typeface="Arial"/>
              <a:cs typeface="Arial"/>
            </a:endParaRPr>
          </a:p>
          <a:p>
            <a:pPr eaLnBrk="1" hangingPunct="1">
              <a:defRPr/>
            </a:pPr>
            <a:r>
              <a:rPr lang="en-US" altLang="ja-JP" sz="1800" b="1" dirty="0" smtClean="0">
                <a:latin typeface="Arial"/>
                <a:cs typeface="Arial"/>
              </a:rPr>
              <a:t>                                    </a:t>
            </a:r>
            <a:r>
              <a:rPr lang="en-US" altLang="ja-JP" sz="1800" i="1" dirty="0" smtClean="0">
                <a:latin typeface="Arial"/>
                <a:cs typeface="Arial"/>
              </a:rPr>
              <a:t>INFN</a:t>
            </a:r>
            <a:r>
              <a:rPr lang="en-US" altLang="ja-JP" sz="1800" i="1" dirty="0">
                <a:latin typeface="Arial"/>
                <a:cs typeface="Arial"/>
              </a:rPr>
              <a:t>, Univ. di Firenze, Italy</a:t>
            </a:r>
          </a:p>
          <a:p>
            <a:pPr eaLnBrk="1" hangingPunct="1">
              <a:lnSpc>
                <a:spcPct val="150000"/>
              </a:lnSpc>
              <a:defRPr/>
            </a:pPr>
            <a:r>
              <a:rPr lang="en-US" altLang="ja-JP" sz="1800" b="1" dirty="0" err="1">
                <a:latin typeface="Arial"/>
                <a:cs typeface="Arial"/>
              </a:rPr>
              <a:t>K.Noda</a:t>
            </a:r>
            <a:r>
              <a:rPr lang="en-US" altLang="ja-JP" sz="1800" b="1" dirty="0">
                <a:latin typeface="Arial"/>
                <a:cs typeface="Arial"/>
              </a:rPr>
              <a:t>, </a:t>
            </a:r>
            <a:r>
              <a:rPr lang="en-US" altLang="ja-JP" sz="1800" b="1" dirty="0" err="1">
                <a:latin typeface="Arial"/>
                <a:cs typeface="Arial"/>
              </a:rPr>
              <a:t>A.Tricomi</a:t>
            </a:r>
            <a:r>
              <a:rPr lang="en-US" altLang="ja-JP" sz="1800" b="1" dirty="0">
                <a:latin typeface="Arial"/>
                <a:cs typeface="Arial"/>
              </a:rPr>
              <a:t>    </a:t>
            </a:r>
            <a:r>
              <a:rPr lang="en-US" altLang="ja-JP" sz="1800" b="1" dirty="0" smtClean="0">
                <a:latin typeface="Arial"/>
                <a:cs typeface="Arial"/>
              </a:rPr>
              <a:t> </a:t>
            </a:r>
            <a:r>
              <a:rPr lang="en-US" altLang="ja-JP" sz="1800" i="1" dirty="0" smtClean="0">
                <a:latin typeface="Arial"/>
                <a:cs typeface="Arial"/>
              </a:rPr>
              <a:t>INFN</a:t>
            </a:r>
            <a:r>
              <a:rPr lang="en-US" altLang="ja-JP" sz="1800" i="1" dirty="0">
                <a:latin typeface="Arial"/>
                <a:cs typeface="Arial"/>
              </a:rPr>
              <a:t>, Univ. di Catania, Italy  </a:t>
            </a:r>
          </a:p>
          <a:p>
            <a:pPr eaLnBrk="1" hangingPunct="1">
              <a:lnSpc>
                <a:spcPct val="150000"/>
              </a:lnSpc>
              <a:defRPr/>
            </a:pPr>
            <a:r>
              <a:rPr lang="en-US" altLang="ja-JP" sz="1800" b="1" dirty="0" err="1">
                <a:latin typeface="Arial"/>
                <a:cs typeface="Arial"/>
              </a:rPr>
              <a:t>J.Velasco</a:t>
            </a:r>
            <a:r>
              <a:rPr lang="en-US" altLang="ja-JP" sz="1800" b="1" dirty="0">
                <a:latin typeface="Arial"/>
                <a:cs typeface="Arial"/>
              </a:rPr>
              <a:t>, </a:t>
            </a:r>
            <a:r>
              <a:rPr lang="en-US" altLang="ja-JP" sz="1800" b="1" dirty="0" err="1">
                <a:latin typeface="Arial"/>
                <a:cs typeface="Arial"/>
              </a:rPr>
              <a:t>A.Faus</a:t>
            </a:r>
            <a:r>
              <a:rPr lang="en-US" altLang="ja-JP" sz="1800" b="1" dirty="0">
                <a:latin typeface="Arial"/>
                <a:cs typeface="Arial"/>
              </a:rPr>
              <a:t>     </a:t>
            </a:r>
            <a:r>
              <a:rPr lang="en-US" altLang="ja-JP" sz="1800" i="1" dirty="0" smtClean="0">
                <a:latin typeface="Arial"/>
                <a:cs typeface="Arial"/>
              </a:rPr>
              <a:t>IFIC</a:t>
            </a:r>
            <a:r>
              <a:rPr lang="en-US" altLang="ja-JP" sz="1800" i="1" dirty="0">
                <a:latin typeface="Arial"/>
                <a:cs typeface="Arial"/>
              </a:rPr>
              <a:t>, Centro </a:t>
            </a:r>
            <a:r>
              <a:rPr lang="en-US" altLang="ja-JP" sz="1800" i="1" dirty="0" err="1">
                <a:latin typeface="Arial"/>
                <a:cs typeface="Arial"/>
              </a:rPr>
              <a:t>Mixto</a:t>
            </a:r>
            <a:r>
              <a:rPr lang="en-US" altLang="ja-JP" sz="1800" i="1" dirty="0">
                <a:latin typeface="Arial"/>
                <a:cs typeface="Arial"/>
              </a:rPr>
              <a:t> CSIC-UVEG, Spain</a:t>
            </a:r>
          </a:p>
          <a:p>
            <a:pPr eaLnBrk="1" hangingPunct="1">
              <a:lnSpc>
                <a:spcPct val="150000"/>
              </a:lnSpc>
              <a:defRPr/>
            </a:pPr>
            <a:r>
              <a:rPr lang="en-US" altLang="ja-JP" sz="1800" b="1" dirty="0" smtClean="0">
                <a:latin typeface="Arial"/>
                <a:cs typeface="Arial"/>
              </a:rPr>
              <a:t>A-</a:t>
            </a:r>
            <a:r>
              <a:rPr lang="en-US" altLang="ja-JP" sz="1800" b="1" dirty="0" err="1" smtClean="0">
                <a:latin typeface="Arial"/>
                <a:cs typeface="Arial"/>
              </a:rPr>
              <a:t>L.Perrot</a:t>
            </a:r>
            <a:r>
              <a:rPr lang="en-US" altLang="ja-JP" sz="1800" i="1" dirty="0" smtClean="0">
                <a:latin typeface="Arial"/>
                <a:cs typeface="Arial"/>
              </a:rPr>
              <a:t>                  CERN, </a:t>
            </a:r>
            <a:r>
              <a:rPr lang="en-US" altLang="ja-JP" sz="1800" i="1" dirty="0">
                <a:latin typeface="Arial"/>
                <a:cs typeface="Arial"/>
              </a:rPr>
              <a:t>Switzerland</a:t>
            </a:r>
          </a:p>
        </p:txBody>
      </p:sp>
    </p:spTree>
    <p:extLst>
      <p:ext uri="{BB962C8B-B14F-4D97-AF65-F5344CB8AC3E}">
        <p14:creationId xmlns:p14="http://schemas.microsoft.com/office/powerpoint/2010/main" val="9530635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p-p collisions at the LHC designed energy, </a:t>
            </a:r>
            <a:br>
              <a:rPr lang="en-US" sz="2600" dirty="0"/>
            </a:br>
            <a:r>
              <a:rPr lang="en-US" altLang="ja-JP" sz="2600" dirty="0"/>
              <a:t>√s = </a:t>
            </a:r>
            <a:r>
              <a:rPr lang="en-US" sz="2600" dirty="0"/>
              <a:t>14TeV in 2014</a:t>
            </a:r>
            <a:r>
              <a:rPr lang="en-US" sz="2600" dirty="0" smtClean="0"/>
              <a:t>.</a:t>
            </a:r>
          </a:p>
          <a:p>
            <a:endParaRPr lang="en-US" sz="2600" dirty="0"/>
          </a:p>
          <a:p>
            <a:r>
              <a:rPr lang="en-US" sz="2600" dirty="0"/>
              <a:t>Planning operations in 2012 and 2013.</a:t>
            </a:r>
          </a:p>
          <a:p>
            <a:pPr lvl="1"/>
            <a:r>
              <a:rPr lang="en-US" dirty="0"/>
              <a:t> p-</a:t>
            </a:r>
            <a:r>
              <a:rPr lang="en-US" dirty="0" err="1"/>
              <a:t>Pb</a:t>
            </a:r>
            <a:r>
              <a:rPr lang="en-US" dirty="0"/>
              <a:t> collisions at </a:t>
            </a:r>
            <a:r>
              <a:rPr lang="en-US" dirty="0" smtClean="0"/>
              <a:t>LHC</a:t>
            </a:r>
          </a:p>
          <a:p>
            <a:pPr lvl="2"/>
            <a:r>
              <a:rPr lang="en-US" dirty="0" smtClean="0"/>
              <a:t>This is planed in Dec.2012 (final decision will be in Feb. 2012)</a:t>
            </a:r>
          </a:p>
          <a:p>
            <a:pPr lvl="2"/>
            <a:endParaRPr lang="en-US" dirty="0" smtClean="0"/>
          </a:p>
          <a:p>
            <a:pPr lvl="1"/>
            <a:r>
              <a:rPr lang="en-US" dirty="0" smtClean="0"/>
              <a:t> </a:t>
            </a:r>
            <a:r>
              <a:rPr lang="en-US" dirty="0"/>
              <a:t>Operations at </a:t>
            </a:r>
            <a:r>
              <a:rPr lang="en-US" dirty="0" smtClean="0"/>
              <a:t>RHIC</a:t>
            </a:r>
          </a:p>
          <a:p>
            <a:pPr lvl="2"/>
            <a:r>
              <a:rPr lang="en-US" dirty="0" smtClean="0"/>
              <a:t>We are contacting with RHIC people.  </a:t>
            </a:r>
          </a:p>
          <a:p>
            <a:pPr lvl="2"/>
            <a:r>
              <a:rPr lang="en-US" dirty="0" smtClean="0"/>
              <a:t>p-p collisions at </a:t>
            </a:r>
            <a:r>
              <a:rPr lang="en-US" altLang="ja-JP" dirty="0"/>
              <a:t>√s = </a:t>
            </a:r>
            <a:r>
              <a:rPr lang="en-US" altLang="ja-JP" dirty="0" smtClean="0"/>
              <a:t>500G</a:t>
            </a:r>
            <a:r>
              <a:rPr lang="en-US" dirty="0" smtClean="0"/>
              <a:t>eV</a:t>
            </a:r>
          </a:p>
          <a:p>
            <a:pPr lvl="2"/>
            <a:r>
              <a:rPr lang="en-US" dirty="0" smtClean="0"/>
              <a:t>Ion collisions </a:t>
            </a:r>
            <a:endParaRPr lang="en-US" dirty="0"/>
          </a:p>
          <a:p>
            <a:endParaRPr lang="en-US" dirty="0"/>
          </a:p>
        </p:txBody>
      </p:sp>
      <p:sp>
        <p:nvSpPr>
          <p:cNvPr id="3" name="Title 2"/>
          <p:cNvSpPr>
            <a:spLocks noGrp="1"/>
          </p:cNvSpPr>
          <p:nvPr>
            <p:ph type="title"/>
          </p:nvPr>
        </p:nvSpPr>
        <p:spPr/>
        <p:txBody>
          <a:bodyPr/>
          <a:lstStyle/>
          <a:p>
            <a:r>
              <a:rPr lang="en-US" dirty="0" smtClean="0"/>
              <a:t>Future Operations </a:t>
            </a:r>
            <a:endParaRPr lang="en-US" dirty="0"/>
          </a:p>
        </p:txBody>
      </p:sp>
    </p:spTree>
    <p:extLst>
      <p:ext uri="{BB962C8B-B14F-4D97-AF65-F5344CB8AC3E}">
        <p14:creationId xmlns:p14="http://schemas.microsoft.com/office/powerpoint/2010/main" val="149000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849" y="1091878"/>
            <a:ext cx="8458200" cy="5217442"/>
          </a:xfrm>
        </p:spPr>
        <p:txBody>
          <a:bodyPr/>
          <a:lstStyle/>
          <a:p>
            <a:r>
              <a:rPr lang="en-US" dirty="0" smtClean="0"/>
              <a:t>LHCf is one LHC experiment dedicated for cosmic ray </a:t>
            </a:r>
            <a:r>
              <a:rPr lang="en-US" dirty="0"/>
              <a:t>p</a:t>
            </a:r>
            <a:r>
              <a:rPr lang="en-US" dirty="0" smtClean="0"/>
              <a:t>hysics. The aim is to calibrate the hadron interaction models which are used in air shower simulations.</a:t>
            </a:r>
          </a:p>
          <a:p>
            <a:r>
              <a:rPr lang="en-US" dirty="0" smtClean="0"/>
              <a:t>LHCf measured photon forward energy spectra in the pseudo-rapidity ranges, </a:t>
            </a:r>
            <a:r>
              <a:rPr lang="en-US" dirty="0"/>
              <a:t>η&gt;10.94 and 8.81&lt;η&lt;</a:t>
            </a:r>
            <a:r>
              <a:rPr lang="en-US" dirty="0" smtClean="0"/>
              <a:t>8.9 </a:t>
            </a:r>
            <a:br>
              <a:rPr lang="en-US" dirty="0" smtClean="0"/>
            </a:br>
            <a:r>
              <a:rPr lang="en-US" dirty="0" smtClean="0"/>
              <a:t>at </a:t>
            </a:r>
            <a:r>
              <a:rPr lang="en-US" altLang="ja-JP" dirty="0"/>
              <a:t>√s = </a:t>
            </a:r>
            <a:r>
              <a:rPr lang="en-US" altLang="ja-JP" dirty="0" smtClean="0"/>
              <a:t>7</a:t>
            </a:r>
            <a:r>
              <a:rPr lang="en-US" dirty="0" smtClean="0"/>
              <a:t>TeV proton-proton collisions.  </a:t>
            </a:r>
          </a:p>
          <a:p>
            <a:r>
              <a:rPr lang="en-US" dirty="0" smtClean="0"/>
              <a:t>We compared the spectra with several interaction models</a:t>
            </a:r>
          </a:p>
          <a:p>
            <a:pPr lvl="1">
              <a:buFont typeface="Calibri" pitchFamily="34" charset="0"/>
              <a:buChar char="–"/>
            </a:pPr>
            <a:r>
              <a:rPr kumimoji="1" lang="en-US" altLang="ja-JP" sz="2000" dirty="0" smtClean="0"/>
              <a:t>None </a:t>
            </a:r>
            <a:r>
              <a:rPr kumimoji="1" lang="en-US" altLang="ja-JP" sz="2000" dirty="0"/>
              <a:t>of the models perfectly agree with data</a:t>
            </a:r>
          </a:p>
          <a:p>
            <a:pPr lvl="1">
              <a:buFont typeface="Calibri" pitchFamily="34" charset="0"/>
              <a:buChar char="–"/>
            </a:pPr>
            <a:r>
              <a:rPr lang="en-US" altLang="ja-JP" sz="2000" dirty="0"/>
              <a:t>Large </a:t>
            </a:r>
            <a:r>
              <a:rPr lang="en-US" altLang="ja-JP" sz="2000" dirty="0" smtClean="0"/>
              <a:t>discrepancy especially in the high energy with all models.</a:t>
            </a:r>
          </a:p>
          <a:p>
            <a:r>
              <a:rPr lang="en-US" dirty="0" smtClean="0"/>
              <a:t>Analysis is ongoing. Results at </a:t>
            </a:r>
            <a:r>
              <a:rPr lang="en-US" altLang="ja-JP" dirty="0"/>
              <a:t>√s = 7</a:t>
            </a:r>
            <a:r>
              <a:rPr lang="en-US" dirty="0"/>
              <a:t>TeV </a:t>
            </a:r>
            <a:r>
              <a:rPr lang="en-US" dirty="0" smtClean="0"/>
              <a:t>p-p </a:t>
            </a:r>
            <a:r>
              <a:rPr lang="en-US" dirty="0"/>
              <a:t>collisions</a:t>
            </a:r>
            <a:r>
              <a:rPr lang="en-US" dirty="0" smtClean="0"/>
              <a:t>, energy spectra of photon, hadron, PT distributions and etc., will be provided soon and many results from future operations, p-p at 14TeV, p-A also.</a:t>
            </a:r>
            <a:endParaRPr lang="en-US" dirty="0"/>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2736169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7576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4086583"/>
            <a:ext cx="3600400" cy="2771417"/>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5"/>
          <p:cNvSpPr>
            <a:spLocks noGrp="1"/>
          </p:cNvSpPr>
          <p:nvPr>
            <p:ph type="sldNum" sz="quarter" idx="12"/>
          </p:nvPr>
        </p:nvSpPr>
        <p:spPr/>
        <p:txBody>
          <a:bodyPr/>
          <a:lstStyle/>
          <a:p>
            <a:fld id="{02C3A443-696C-7245-A324-CC96E0AB9077}" type="slidenum">
              <a:rPr lang="en-US" altLang="ja-JP"/>
              <a:pPr/>
              <a:t>33</a:t>
            </a:fld>
            <a:endParaRPr lang="en-US" altLang="ja-JP"/>
          </a:p>
        </p:txBody>
      </p:sp>
      <p:sp>
        <p:nvSpPr>
          <p:cNvPr id="61442" name="Rectangle 2"/>
          <p:cNvSpPr>
            <a:spLocks noGrp="1" noChangeArrowheads="1"/>
          </p:cNvSpPr>
          <p:nvPr>
            <p:ph type="title"/>
          </p:nvPr>
        </p:nvSpPr>
        <p:spPr/>
        <p:txBody>
          <a:bodyPr/>
          <a:lstStyle/>
          <a:p>
            <a:r>
              <a:rPr lang="en-US" altLang="ja-JP" sz="4400">
                <a:latin typeface="Symbol" charset="0"/>
              </a:rPr>
              <a:t>p</a:t>
            </a:r>
            <a:r>
              <a:rPr lang="en-US" altLang="ja-JP" baseline="30000"/>
              <a:t>0</a:t>
            </a:r>
            <a:r>
              <a:rPr lang="en-US" altLang="ja-JP"/>
              <a:t> reconstruction</a:t>
            </a:r>
          </a:p>
        </p:txBody>
      </p:sp>
      <p:pic>
        <p:nvPicPr>
          <p:cNvPr id="61450" name="Picture 10" descr="C:\Documents and Settings\研究用\デスクトップ\LHCC_July2010\pi0energy_100706_all.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05313" y="1031875"/>
            <a:ext cx="4433887" cy="3006725"/>
          </a:xfrm>
          <a:prstGeom prst="rect">
            <a:avLst/>
          </a:prstGeom>
          <a:noFill/>
          <a:extLst>
            <a:ext uri="{909E8E84-426E-40dd-AFC4-6F175D3DCCD1}">
              <a14:hiddenFill xmlns:a14="http://schemas.microsoft.com/office/drawing/2010/main">
                <a:solidFill>
                  <a:srgbClr val="FFFFFF"/>
                </a:solidFill>
              </a14:hiddenFill>
            </a:ext>
          </a:extLst>
        </p:spPr>
      </p:pic>
      <p:sp>
        <p:nvSpPr>
          <p:cNvPr id="61453" name="Text Box 13"/>
          <p:cNvSpPr txBox="1">
            <a:spLocks noChangeArrowheads="1"/>
          </p:cNvSpPr>
          <p:nvPr/>
        </p:nvSpPr>
        <p:spPr bwMode="auto">
          <a:xfrm>
            <a:off x="4510088" y="3870325"/>
            <a:ext cx="371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a:t>Reconstructed mass @ Arm2</a:t>
            </a:r>
          </a:p>
        </p:txBody>
      </p:sp>
      <p:sp>
        <p:nvSpPr>
          <p:cNvPr id="61454" name="Text Box 14"/>
          <p:cNvSpPr txBox="1">
            <a:spLocks noChangeArrowheads="1"/>
          </p:cNvSpPr>
          <p:nvPr/>
        </p:nvSpPr>
        <p:spPr bwMode="auto">
          <a:xfrm>
            <a:off x="4114800" y="822325"/>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a:t>measured energy spectrum @ Arm2</a:t>
            </a:r>
          </a:p>
        </p:txBody>
      </p:sp>
      <p:sp>
        <p:nvSpPr>
          <p:cNvPr id="61456" name="Text Box 16"/>
          <p:cNvSpPr txBox="1">
            <a:spLocks noChangeArrowheads="1"/>
          </p:cNvSpPr>
          <p:nvPr/>
        </p:nvSpPr>
        <p:spPr bwMode="auto">
          <a:xfrm>
            <a:off x="7086600" y="1295400"/>
            <a:ext cx="142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solidFill>
                  <a:srgbClr val="FF99CC"/>
                </a:solidFill>
              </a:rPr>
              <a:t>preliminary</a:t>
            </a:r>
          </a:p>
        </p:txBody>
      </p:sp>
      <p:sp>
        <p:nvSpPr>
          <p:cNvPr id="61457" name="Text Box 17"/>
          <p:cNvSpPr txBox="1">
            <a:spLocks noChangeArrowheads="1"/>
          </p:cNvSpPr>
          <p:nvPr/>
        </p:nvSpPr>
        <p:spPr bwMode="auto">
          <a:xfrm>
            <a:off x="136525" y="569913"/>
            <a:ext cx="3078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An example of </a:t>
            </a:r>
            <a:r>
              <a:rPr lang="en-US" altLang="ja-JP" sz="3600">
                <a:latin typeface="Symbol" charset="0"/>
              </a:rPr>
              <a:t>p</a:t>
            </a:r>
            <a:r>
              <a:rPr lang="en-US" altLang="ja-JP" sz="2400" baseline="30000">
                <a:latin typeface="Arial Black" charset="0"/>
              </a:rPr>
              <a:t>0 </a:t>
            </a:r>
            <a:r>
              <a:rPr lang="en-US" altLang="ja-JP"/>
              <a:t>events</a:t>
            </a:r>
          </a:p>
        </p:txBody>
      </p:sp>
      <p:sp>
        <p:nvSpPr>
          <p:cNvPr id="61458" name="Text Box 18"/>
          <p:cNvSpPr txBox="1">
            <a:spLocks noChangeArrowheads="1"/>
          </p:cNvSpPr>
          <p:nvPr/>
        </p:nvSpPr>
        <p:spPr bwMode="auto">
          <a:xfrm>
            <a:off x="152400" y="5426918"/>
            <a:ext cx="4495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90500" indent="-190500">
              <a:defRPr kumimoji="1" sz="2400">
                <a:solidFill>
                  <a:schemeClr val="tx1"/>
                </a:solidFill>
                <a:latin typeface="Times New Roman" charset="0"/>
                <a:ea typeface="ＭＳ Ｐゴシック" charset="0"/>
                <a:cs typeface="ＭＳ Ｐゴシック" charset="0"/>
              </a:defRPr>
            </a:lvl1pPr>
            <a:lvl2pPr>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fontAlgn="base">
              <a:spcBef>
                <a:spcPct val="0"/>
              </a:spcBef>
              <a:spcAft>
                <a:spcPct val="0"/>
              </a:spcAft>
              <a:defRPr kumimoji="1" sz="2400">
                <a:solidFill>
                  <a:schemeClr val="tx1"/>
                </a:solidFill>
                <a:latin typeface="Times New Roman" charset="0"/>
                <a:ea typeface="ＭＳ Ｐゴシック" charset="0"/>
              </a:defRPr>
            </a:lvl6pPr>
            <a:lvl7pPr fontAlgn="base">
              <a:spcBef>
                <a:spcPct val="0"/>
              </a:spcBef>
              <a:spcAft>
                <a:spcPct val="0"/>
              </a:spcAft>
              <a:defRPr kumimoji="1" sz="2400">
                <a:solidFill>
                  <a:schemeClr val="tx1"/>
                </a:solidFill>
                <a:latin typeface="Times New Roman" charset="0"/>
                <a:ea typeface="ＭＳ Ｐゴシック" charset="0"/>
              </a:defRPr>
            </a:lvl7pPr>
            <a:lvl8pPr fontAlgn="base">
              <a:spcBef>
                <a:spcPct val="0"/>
              </a:spcBef>
              <a:spcAft>
                <a:spcPct val="0"/>
              </a:spcAft>
              <a:defRPr kumimoji="1" sz="2400">
                <a:solidFill>
                  <a:schemeClr val="tx1"/>
                </a:solidFill>
                <a:latin typeface="Times New Roman" charset="0"/>
                <a:ea typeface="ＭＳ Ｐゴシック" charset="0"/>
              </a:defRPr>
            </a:lvl8pPr>
            <a:lvl9pPr fontAlgn="base">
              <a:spcBef>
                <a:spcPct val="0"/>
              </a:spcBef>
              <a:spcAft>
                <a:spcPct val="0"/>
              </a:spcAft>
              <a:defRPr kumimoji="1" sz="2400">
                <a:solidFill>
                  <a:schemeClr val="tx1"/>
                </a:solidFill>
                <a:latin typeface="Times New Roman" charset="0"/>
                <a:ea typeface="ＭＳ Ｐゴシック" charset="0"/>
              </a:defRPr>
            </a:lvl9pPr>
          </a:lstStyle>
          <a:p>
            <a:pPr>
              <a:buFontTx/>
              <a:buChar char="•"/>
            </a:pPr>
            <a:r>
              <a:rPr lang="en-US" altLang="ja-JP" sz="1600" dirty="0">
                <a:latin typeface="Arial" charset="0"/>
              </a:rPr>
              <a:t>Pi0</a:t>
            </a:r>
            <a:r>
              <a:rPr lang="ja-JP" altLang="en-US" sz="1600" dirty="0">
                <a:latin typeface="Arial" charset="0"/>
              </a:rPr>
              <a:t>’</a:t>
            </a:r>
            <a:r>
              <a:rPr lang="en-US" altLang="ja-JP" sz="1600" dirty="0">
                <a:latin typeface="Arial" charset="0"/>
              </a:rPr>
              <a:t>s are a main source of electromagnetic </a:t>
            </a:r>
            <a:r>
              <a:rPr lang="en-US" altLang="ja-JP" sz="1600" dirty="0" err="1">
                <a:latin typeface="Arial" charset="0"/>
              </a:rPr>
              <a:t>secondaries</a:t>
            </a:r>
            <a:r>
              <a:rPr lang="en-US" altLang="ja-JP" sz="1600" dirty="0">
                <a:latin typeface="Arial" charset="0"/>
              </a:rPr>
              <a:t> in high energy collisions. </a:t>
            </a:r>
          </a:p>
          <a:p>
            <a:pPr>
              <a:buFontTx/>
              <a:buChar char="•"/>
            </a:pPr>
            <a:r>
              <a:rPr lang="en-US" altLang="ja-JP" sz="1600" dirty="0">
                <a:latin typeface="Arial" charset="0"/>
              </a:rPr>
              <a:t>The mass peak is very useful to confirm the detector performances and to estimate the systematic error of energy scale.</a:t>
            </a:r>
          </a:p>
        </p:txBody>
      </p:sp>
      <p:pic>
        <p:nvPicPr>
          <p:cNvPr id="61460" name="Picture 20" descr="C:\Documents and Settings\研究用\My Documents\LHCf\ppt\Conference\WISH2010\pi0sample-0.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219200"/>
            <a:ext cx="213360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61461" name="Picture 21" descr="C:\Documents and Settings\研究用\My Documents\LHCf\ppt\Conference\WISH2010\pi0sample-1.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33600" y="1219200"/>
            <a:ext cx="2438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1462" name="Picture 22" descr="C:\Documents and Settings\研究用\My Documents\LHCf\ppt\Conference\WISH2010\pi0sample-pos.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200" y="2332038"/>
            <a:ext cx="4419600" cy="1096962"/>
          </a:xfrm>
          <a:prstGeom prst="rect">
            <a:avLst/>
          </a:prstGeom>
          <a:noFill/>
          <a:extLst>
            <a:ext uri="{909E8E84-426E-40dd-AFC4-6F175D3DCCD1}">
              <a14:hiddenFill xmlns:a14="http://schemas.microsoft.com/office/drawing/2010/main">
                <a:solidFill>
                  <a:srgbClr val="FFFFFF"/>
                </a:solidFill>
              </a14:hiddenFill>
            </a:ext>
          </a:extLst>
        </p:spPr>
      </p:pic>
      <p:sp>
        <p:nvSpPr>
          <p:cNvPr id="61463" name="Text Box 23"/>
          <p:cNvSpPr txBox="1">
            <a:spLocks noChangeArrowheads="1"/>
          </p:cNvSpPr>
          <p:nvPr/>
        </p:nvSpPr>
        <p:spPr bwMode="auto">
          <a:xfrm>
            <a:off x="1219200" y="1203325"/>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25mm</a:t>
            </a:r>
          </a:p>
        </p:txBody>
      </p:sp>
      <p:sp>
        <p:nvSpPr>
          <p:cNvPr id="61464" name="Text Box 24"/>
          <p:cNvSpPr txBox="1">
            <a:spLocks noChangeArrowheads="1"/>
          </p:cNvSpPr>
          <p:nvPr/>
        </p:nvSpPr>
        <p:spPr bwMode="auto">
          <a:xfrm>
            <a:off x="3505200" y="12192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32mm</a:t>
            </a:r>
          </a:p>
        </p:txBody>
      </p:sp>
      <p:sp>
        <p:nvSpPr>
          <p:cNvPr id="61465" name="Text Box 25"/>
          <p:cNvSpPr txBox="1">
            <a:spLocks noChangeArrowheads="1"/>
          </p:cNvSpPr>
          <p:nvPr/>
        </p:nvSpPr>
        <p:spPr bwMode="auto">
          <a:xfrm>
            <a:off x="288925" y="2117725"/>
            <a:ext cx="238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Silicon strip-X view </a:t>
            </a:r>
          </a:p>
        </p:txBody>
      </p:sp>
      <p:grpSp>
        <p:nvGrpSpPr>
          <p:cNvPr id="21" name="Group 20"/>
          <p:cNvGrpSpPr>
            <a:grpSpLocks noChangeAspect="1"/>
          </p:cNvGrpSpPr>
          <p:nvPr/>
        </p:nvGrpSpPr>
        <p:grpSpPr>
          <a:xfrm>
            <a:off x="395536" y="3501008"/>
            <a:ext cx="3803051" cy="1937419"/>
            <a:chOff x="179512" y="3501008"/>
            <a:chExt cx="3786182" cy="1928826"/>
          </a:xfrm>
        </p:grpSpPr>
        <p:sp>
          <p:nvSpPr>
            <p:cNvPr id="22" name="Rounded Rectangle 21"/>
            <p:cNvSpPr/>
            <p:nvPr/>
          </p:nvSpPr>
          <p:spPr>
            <a:xfrm>
              <a:off x="179512" y="3501008"/>
              <a:ext cx="3786182" cy="1928826"/>
            </a:xfrm>
            <a:prstGeom prst="roundRect">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graphicFrame>
          <p:nvGraphicFramePr>
            <p:cNvPr id="23" name="Object 22"/>
            <p:cNvGraphicFramePr>
              <a:graphicFrameLocks noChangeAspect="1"/>
            </p:cNvGraphicFramePr>
            <p:nvPr/>
          </p:nvGraphicFramePr>
          <p:xfrm>
            <a:off x="2702047" y="3516888"/>
            <a:ext cx="1138238" cy="627062"/>
          </p:xfrm>
          <a:graphic>
            <a:graphicData uri="http://schemas.openxmlformats.org/presentationml/2006/ole">
              <mc:AlternateContent xmlns:mc="http://schemas.openxmlformats.org/markup-compatibility/2006">
                <mc:Choice xmlns:v="urn:schemas-microsoft-com:vml" Requires="v">
                  <p:oleObj spid="_x0000_s19504" name="Equation" r:id="rId8" imgW="736560" imgH="406080" progId="Equation.3">
                    <p:embed/>
                  </p:oleObj>
                </mc:Choice>
                <mc:Fallback>
                  <p:oleObj name="Equation" r:id="rId8" imgW="73656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2047" y="3516888"/>
                          <a:ext cx="1138238"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ube 23"/>
            <p:cNvSpPr/>
            <p:nvPr/>
          </p:nvSpPr>
          <p:spPr>
            <a:xfrm flipH="1">
              <a:off x="1045093" y="4186899"/>
              <a:ext cx="534572" cy="559554"/>
            </a:xfrm>
            <a:prstGeom prst="cube">
              <a:avLst>
                <a:gd name="adj" fmla="val 14245"/>
              </a:avLst>
            </a:prstGeom>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25" name="Cube 24"/>
            <p:cNvSpPr/>
            <p:nvPr/>
          </p:nvSpPr>
          <p:spPr>
            <a:xfrm flipH="1">
              <a:off x="1091550" y="4217812"/>
              <a:ext cx="534572" cy="559554"/>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26" name="Cube 25"/>
            <p:cNvSpPr/>
            <p:nvPr/>
          </p:nvSpPr>
          <p:spPr>
            <a:xfrm flipH="1">
              <a:off x="1159394" y="4255912"/>
              <a:ext cx="534572" cy="559554"/>
            </a:xfrm>
            <a:prstGeom prst="cube">
              <a:avLst>
                <a:gd name="adj" fmla="val 14245"/>
              </a:avLst>
            </a:prstGeom>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27" name="Cube 26"/>
            <p:cNvSpPr/>
            <p:nvPr/>
          </p:nvSpPr>
          <p:spPr>
            <a:xfrm flipH="1">
              <a:off x="1216544" y="4284487"/>
              <a:ext cx="534572" cy="559554"/>
            </a:xfrm>
            <a:prstGeom prst="cube">
              <a:avLst>
                <a:gd name="adj" fmla="val 14245"/>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28" name="Cube 27"/>
            <p:cNvSpPr/>
            <p:nvPr/>
          </p:nvSpPr>
          <p:spPr>
            <a:xfrm flipH="1">
              <a:off x="364051" y="3690968"/>
              <a:ext cx="857256" cy="857256"/>
            </a:xfrm>
            <a:prstGeom prst="cube">
              <a:avLst>
                <a:gd name="adj" fmla="val 8900"/>
              </a:avLst>
            </a:prstGeom>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29" name="Cube 28"/>
            <p:cNvSpPr/>
            <p:nvPr/>
          </p:nvSpPr>
          <p:spPr>
            <a:xfrm flipH="1">
              <a:off x="425964" y="3727900"/>
              <a:ext cx="857256" cy="857256"/>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30" name="Cube 29"/>
            <p:cNvSpPr/>
            <p:nvPr/>
          </p:nvSpPr>
          <p:spPr>
            <a:xfrm flipH="1">
              <a:off x="497403" y="3766628"/>
              <a:ext cx="857256" cy="857256"/>
            </a:xfrm>
            <a:prstGeom prst="cube">
              <a:avLst>
                <a:gd name="adj" fmla="val 8900"/>
              </a:avLst>
            </a:prstGeom>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31" name="Cube 30"/>
            <p:cNvSpPr/>
            <p:nvPr/>
          </p:nvSpPr>
          <p:spPr>
            <a:xfrm flipH="1">
              <a:off x="558686" y="3801134"/>
              <a:ext cx="857256" cy="857256"/>
            </a:xfrm>
            <a:prstGeom prst="cube">
              <a:avLst>
                <a:gd name="adj" fmla="val 8900"/>
              </a:avLst>
            </a:prstGeom>
            <a:solidFill>
              <a:schemeClr val="tx1">
                <a:lumMod val="65000"/>
                <a:lumOff val="35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32" name="Oval 31"/>
            <p:cNvSpPr/>
            <p:nvPr/>
          </p:nvSpPr>
          <p:spPr>
            <a:xfrm>
              <a:off x="3179877" y="5329818"/>
              <a:ext cx="71438" cy="71438"/>
            </a:xfrm>
            <a:prstGeom prst="ellipse">
              <a:avLst/>
            </a:prstGeom>
            <a:solidFill>
              <a:srgbClr val="252771"/>
            </a:solidFill>
            <a:ln>
              <a:solidFill>
                <a:srgbClr val="171845"/>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cxnSp>
          <p:nvCxnSpPr>
            <p:cNvPr id="33" name="Straight Connector 32"/>
            <p:cNvCxnSpPr/>
            <p:nvPr/>
          </p:nvCxnSpPr>
          <p:spPr>
            <a:xfrm rot="10800000">
              <a:off x="1465366" y="4572580"/>
              <a:ext cx="1751675" cy="7953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37001" y="5019842"/>
              <a:ext cx="746279" cy="369316"/>
            </a:xfrm>
            <a:prstGeom prst="rect">
              <a:avLst/>
            </a:prstGeom>
            <a:noFill/>
          </p:spPr>
          <p:txBody>
            <a:bodyPr wrap="square" lIns="91424" tIns="45712" rIns="91424" bIns="45712" rtlCol="0">
              <a:spAutoFit/>
            </a:bodyPr>
            <a:lstStyle/>
            <a:p>
              <a:r>
                <a:rPr lang="en-US" b="1" dirty="0" smtClean="0">
                  <a:solidFill>
                    <a:srgbClr val="171845"/>
                  </a:solidFill>
                </a:rPr>
                <a:t>I.P.1</a:t>
              </a:r>
              <a:endParaRPr lang="it-IT" b="1" dirty="0">
                <a:solidFill>
                  <a:srgbClr val="171845"/>
                </a:solidFill>
              </a:endParaRPr>
            </a:p>
          </p:txBody>
        </p:sp>
        <p:cxnSp>
          <p:nvCxnSpPr>
            <p:cNvPr id="35" name="Straight Arrow Connector 34"/>
            <p:cNvCxnSpPr/>
            <p:nvPr/>
          </p:nvCxnSpPr>
          <p:spPr>
            <a:xfrm rot="10800000">
              <a:off x="1036737" y="4072512"/>
              <a:ext cx="2182184" cy="1291594"/>
            </a:xfrm>
            <a:prstGeom prst="straightConnector1">
              <a:avLst/>
            </a:prstGeom>
            <a:ln w="15875">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flipH="1">
              <a:off x="2546460" y="5005970"/>
              <a:ext cx="133350" cy="233365"/>
            </a:xfrm>
            <a:prstGeom prst="arc">
              <a:avLst/>
            </a:prstGeom>
            <a:ln>
              <a:solidFill>
                <a:srgbClr val="171845"/>
              </a:solidFill>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it-IT"/>
            </a:p>
          </p:txBody>
        </p:sp>
        <p:sp>
          <p:nvSpPr>
            <p:cNvPr id="37" name="TextBox 36"/>
            <p:cNvSpPr txBox="1"/>
            <p:nvPr/>
          </p:nvSpPr>
          <p:spPr>
            <a:xfrm>
              <a:off x="2541697" y="4731897"/>
              <a:ext cx="285752" cy="400093"/>
            </a:xfrm>
            <a:prstGeom prst="rect">
              <a:avLst/>
            </a:prstGeom>
            <a:noFill/>
          </p:spPr>
          <p:txBody>
            <a:bodyPr wrap="square" lIns="91424" tIns="45712" rIns="91424" bIns="45712" rtlCol="0">
              <a:spAutoFit/>
            </a:bodyPr>
            <a:lstStyle/>
            <a:p>
              <a:r>
                <a:rPr lang="it-IT" sz="2000" b="1" i="1" dirty="0" smtClean="0">
                  <a:solidFill>
                    <a:srgbClr val="171845"/>
                  </a:solidFill>
                  <a:sym typeface="Symbol"/>
                </a:rPr>
                <a:t></a:t>
              </a:r>
              <a:endParaRPr lang="it-IT" sz="2000" b="1" i="1" dirty="0">
                <a:solidFill>
                  <a:srgbClr val="171845"/>
                </a:solidFill>
              </a:endParaRPr>
            </a:p>
          </p:txBody>
        </p:sp>
        <p:sp>
          <p:nvSpPr>
            <p:cNvPr id="38" name="TextBox 37"/>
            <p:cNvSpPr txBox="1"/>
            <p:nvPr/>
          </p:nvSpPr>
          <p:spPr>
            <a:xfrm>
              <a:off x="1322488" y="3643884"/>
              <a:ext cx="928694" cy="400093"/>
            </a:xfrm>
            <a:prstGeom prst="rect">
              <a:avLst/>
            </a:prstGeom>
            <a:noFill/>
          </p:spPr>
          <p:txBody>
            <a:bodyPr wrap="square" lIns="91424" tIns="45712" rIns="91424" bIns="45712" rtlCol="0">
              <a:spAutoFit/>
            </a:bodyPr>
            <a:lstStyle/>
            <a:p>
              <a:r>
                <a:rPr lang="it-IT" sz="2000" b="1" dirty="0" smtClean="0">
                  <a:solidFill>
                    <a:srgbClr val="171845"/>
                  </a:solidFill>
                  <a:sym typeface="Symbol"/>
                </a:rPr>
                <a:t></a:t>
              </a:r>
              <a:r>
                <a:rPr lang="it-IT" sz="2000" b="1" baseline="-25000" dirty="0" smtClean="0">
                  <a:solidFill>
                    <a:srgbClr val="171845"/>
                  </a:solidFill>
                  <a:sym typeface="Symbol"/>
                </a:rPr>
                <a:t>1</a:t>
              </a:r>
              <a:r>
                <a:rPr lang="it-IT" sz="2000" b="1" dirty="0" smtClean="0">
                  <a:solidFill>
                    <a:srgbClr val="171845"/>
                  </a:solidFill>
                  <a:sym typeface="Symbol"/>
                </a:rPr>
                <a:t>(E</a:t>
              </a:r>
              <a:r>
                <a:rPr lang="it-IT" sz="2000" b="1" baseline="-25000" dirty="0" smtClean="0">
                  <a:solidFill>
                    <a:srgbClr val="171845"/>
                  </a:solidFill>
                  <a:sym typeface="Symbol"/>
                </a:rPr>
                <a:t>1</a:t>
              </a:r>
              <a:r>
                <a:rPr lang="it-IT" sz="2000" b="1" dirty="0" smtClean="0">
                  <a:solidFill>
                    <a:srgbClr val="171845"/>
                  </a:solidFill>
                  <a:sym typeface="Symbol"/>
                </a:rPr>
                <a:t>)</a:t>
              </a:r>
              <a:endParaRPr lang="it-IT" sz="2000" b="1" dirty="0">
                <a:solidFill>
                  <a:srgbClr val="171845"/>
                </a:solidFill>
              </a:endParaRPr>
            </a:p>
          </p:txBody>
        </p:sp>
        <p:sp>
          <p:nvSpPr>
            <p:cNvPr id="39" name="TextBox 38"/>
            <p:cNvSpPr txBox="1"/>
            <p:nvPr/>
          </p:nvSpPr>
          <p:spPr>
            <a:xfrm>
              <a:off x="1179612" y="4948404"/>
              <a:ext cx="928694" cy="369316"/>
            </a:xfrm>
            <a:prstGeom prst="rect">
              <a:avLst/>
            </a:prstGeom>
            <a:noFill/>
          </p:spPr>
          <p:txBody>
            <a:bodyPr wrap="square" lIns="91424" tIns="45712" rIns="91424" bIns="45712" rtlCol="0">
              <a:spAutoFit/>
            </a:bodyPr>
            <a:lstStyle/>
            <a:p>
              <a:r>
                <a:rPr lang="it-IT" b="1" dirty="0" smtClean="0">
                  <a:solidFill>
                    <a:srgbClr val="171845"/>
                  </a:solidFill>
                  <a:sym typeface="Symbol"/>
                </a:rPr>
                <a:t></a:t>
              </a:r>
              <a:r>
                <a:rPr lang="it-IT" b="1" baseline="-25000" dirty="0" smtClean="0">
                  <a:solidFill>
                    <a:srgbClr val="171845"/>
                  </a:solidFill>
                  <a:sym typeface="Symbol"/>
                </a:rPr>
                <a:t>2</a:t>
              </a:r>
              <a:r>
                <a:rPr lang="it-IT" b="1" dirty="0" smtClean="0">
                  <a:solidFill>
                    <a:srgbClr val="171845"/>
                  </a:solidFill>
                  <a:sym typeface="Symbol"/>
                </a:rPr>
                <a:t>(E</a:t>
              </a:r>
              <a:r>
                <a:rPr lang="it-IT" b="1" baseline="-25000" dirty="0" smtClean="0">
                  <a:solidFill>
                    <a:srgbClr val="171845"/>
                  </a:solidFill>
                  <a:sym typeface="Symbol"/>
                </a:rPr>
                <a:t>2</a:t>
              </a:r>
              <a:r>
                <a:rPr lang="it-IT" b="1" dirty="0" smtClean="0">
                  <a:solidFill>
                    <a:srgbClr val="171845"/>
                  </a:solidFill>
                  <a:sym typeface="Symbol"/>
                </a:rPr>
                <a:t>)</a:t>
              </a:r>
              <a:endParaRPr lang="it-IT" b="1" dirty="0">
                <a:solidFill>
                  <a:srgbClr val="171845"/>
                </a:solidFill>
              </a:endParaRPr>
            </a:p>
          </p:txBody>
        </p:sp>
        <p:cxnSp>
          <p:nvCxnSpPr>
            <p:cNvPr id="40" name="Straight Arrow Connector 39"/>
            <p:cNvCxnSpPr/>
            <p:nvPr/>
          </p:nvCxnSpPr>
          <p:spPr>
            <a:xfrm>
              <a:off x="1679679" y="4215388"/>
              <a:ext cx="1785950" cy="714380"/>
            </a:xfrm>
            <a:prstGeom prst="straightConnector1">
              <a:avLst/>
            </a:prstGeom>
            <a:ln w="15875">
              <a:solidFill>
                <a:srgbClr val="25277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94059" y="4234024"/>
              <a:ext cx="857256" cy="369316"/>
            </a:xfrm>
            <a:prstGeom prst="rect">
              <a:avLst/>
            </a:prstGeom>
            <a:noFill/>
          </p:spPr>
          <p:txBody>
            <a:bodyPr wrap="square" lIns="91424" tIns="45712" rIns="91424" bIns="45712" rtlCol="0">
              <a:spAutoFit/>
            </a:bodyPr>
            <a:lstStyle/>
            <a:p>
              <a:r>
                <a:rPr lang="en-US" b="1" dirty="0" smtClean="0">
                  <a:solidFill>
                    <a:srgbClr val="171845"/>
                  </a:solidFill>
                </a:rPr>
                <a:t>140m</a:t>
              </a:r>
              <a:endParaRPr lang="it-IT" b="1" dirty="0">
                <a:solidFill>
                  <a:srgbClr val="171845"/>
                </a:solidFill>
              </a:endParaRPr>
            </a:p>
          </p:txBody>
        </p:sp>
        <p:cxnSp>
          <p:nvCxnSpPr>
            <p:cNvPr id="42" name="Straight Connector 41"/>
            <p:cNvCxnSpPr/>
            <p:nvPr/>
          </p:nvCxnSpPr>
          <p:spPr>
            <a:xfrm rot="16200000" flipH="1">
              <a:off x="901006" y="4208243"/>
              <a:ext cx="638179" cy="366716"/>
            </a:xfrm>
            <a:prstGeom prst="line">
              <a:avLst/>
            </a:prstGeom>
            <a:ln w="15875">
              <a:solidFill>
                <a:srgbClr val="171845"/>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22422" y="4143950"/>
              <a:ext cx="347666" cy="369316"/>
            </a:xfrm>
            <a:prstGeom prst="rect">
              <a:avLst/>
            </a:prstGeom>
            <a:noFill/>
          </p:spPr>
          <p:txBody>
            <a:bodyPr wrap="square" lIns="91424" tIns="45712" rIns="91424" bIns="45712" rtlCol="0">
              <a:spAutoFit/>
            </a:bodyPr>
            <a:lstStyle/>
            <a:p>
              <a:r>
                <a:rPr lang="en-US" b="1" i="1" dirty="0" smtClean="0">
                  <a:solidFill>
                    <a:srgbClr val="171845"/>
                  </a:solidFill>
                </a:rPr>
                <a:t>R</a:t>
              </a:r>
              <a:endParaRPr lang="it-IT" b="1" i="1" dirty="0">
                <a:solidFill>
                  <a:srgbClr val="171845"/>
                </a:solidFill>
              </a:endParaRPr>
            </a:p>
          </p:txBody>
        </p:sp>
        <p:cxnSp>
          <p:nvCxnSpPr>
            <p:cNvPr id="44" name="Straight Arrow Connector 43"/>
            <p:cNvCxnSpPr/>
            <p:nvPr/>
          </p:nvCxnSpPr>
          <p:spPr>
            <a:xfrm rot="10800000">
              <a:off x="1393926" y="4715454"/>
              <a:ext cx="1819284" cy="642942"/>
            </a:xfrm>
            <a:prstGeom prst="straightConnector1">
              <a:avLst/>
            </a:prstGeom>
            <a:ln w="15875">
              <a:solidFill>
                <a:srgbClr val="17184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ChangeAspect="1"/>
            </p:cNvCxnSpPr>
            <p:nvPr/>
          </p:nvCxnSpPr>
          <p:spPr>
            <a:xfrm rot="10800000">
              <a:off x="191482" y="3773614"/>
              <a:ext cx="288037" cy="1560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Aspect="1"/>
            </p:cNvCxnSpPr>
            <p:nvPr/>
          </p:nvCxnSpPr>
          <p:spPr>
            <a:xfrm rot="10800000">
              <a:off x="186722" y="4421320"/>
              <a:ext cx="288037" cy="1560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ChangeAspect="1"/>
            </p:cNvCxnSpPr>
            <p:nvPr/>
          </p:nvCxnSpPr>
          <p:spPr>
            <a:xfrm rot="10800000">
              <a:off x="830188" y="3506009"/>
              <a:ext cx="201792" cy="1093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ChangeAspect="1"/>
            </p:cNvCxnSpPr>
            <p:nvPr/>
          </p:nvCxnSpPr>
          <p:spPr>
            <a:xfrm rot="10800000">
              <a:off x="906547" y="4634814"/>
              <a:ext cx="201623" cy="1092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noChangeAspect="1"/>
            </p:cNvCxnSpPr>
            <p:nvPr/>
          </p:nvCxnSpPr>
          <p:spPr>
            <a:xfrm rot="10800000">
              <a:off x="1297663" y="4078115"/>
              <a:ext cx="139116" cy="7535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47342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8291264" cy="720080"/>
          </a:xfrm>
        </p:spPr>
        <p:txBody>
          <a:bodyPr/>
          <a:lstStyle/>
          <a:p>
            <a:r>
              <a:rPr kumimoji="1" lang="en-US" altLang="ja-JP" dirty="0" smtClean="0">
                <a:solidFill>
                  <a:schemeClr val="bg1"/>
                </a:solidFill>
              </a:rPr>
              <a:t>Summary of systematic errors</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pPr>
              <a:defRPr/>
            </a:pPr>
            <a:fld id="{CC49E88B-F741-4987-8B47-4595B3CC818C}" type="slidenum">
              <a:rPr lang="ja-JP" altLang="en-US" smtClean="0">
                <a:solidFill>
                  <a:prstClr val="black">
                    <a:tint val="75000"/>
                  </a:prstClr>
                </a:solidFill>
              </a:rPr>
              <a:pPr>
                <a:defRPr/>
              </a:pPr>
              <a:t>34</a:t>
            </a:fld>
            <a:endParaRPr lang="ja-JP" altLang="en-US">
              <a:solidFill>
                <a:prstClr val="black">
                  <a:tint val="75000"/>
                </a:prstClr>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47664" y="831112"/>
            <a:ext cx="5976664" cy="602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3297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51520" y="116632"/>
            <a:ext cx="8696802" cy="638686"/>
          </a:xfrm>
        </p:spPr>
        <p:txBody>
          <a:bodyPr lIns="0" tIns="0" rIns="0" bIns="0" anchor="t"/>
          <a:lstStyle/>
          <a:p>
            <a:pPr algn="l">
              <a:lnSpc>
                <a:spcPct val="95000"/>
              </a:lnSpc>
            </a:pPr>
            <a:r>
              <a:rPr lang="en-US" sz="3900" dirty="0">
                <a:solidFill>
                  <a:srgbClr val="DEDEDE"/>
                </a:solidFill>
                <a:latin typeface="Trebuchet MS" charset="0"/>
              </a:rPr>
              <a:t>P</a:t>
            </a:r>
            <a:r>
              <a:rPr lang="en-US" sz="3900" baseline="-25000" dirty="0">
                <a:solidFill>
                  <a:srgbClr val="DEDEDE"/>
                </a:solidFill>
                <a:latin typeface="Trebuchet MS" charset="0"/>
              </a:rPr>
              <a:t>T</a:t>
            </a:r>
            <a:r>
              <a:rPr lang="en-US" sz="3900" dirty="0">
                <a:solidFill>
                  <a:srgbClr val="DEDEDE"/>
                </a:solidFill>
                <a:latin typeface="Trebuchet MS" charset="0"/>
              </a:rPr>
              <a:t> distribution for photons </a:t>
            </a:r>
            <a:br>
              <a:rPr lang="en-US" sz="3900" dirty="0">
                <a:solidFill>
                  <a:srgbClr val="DEDEDE"/>
                </a:solidFill>
                <a:latin typeface="Trebuchet MS" charset="0"/>
              </a:rPr>
            </a:br>
            <a:endParaRPr lang="en-US" sz="2600" dirty="0">
              <a:solidFill>
                <a:srgbClr val="DEDEDE"/>
              </a:solidFill>
              <a:latin typeface="Trebuchet MS" charset="0"/>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 y="1737361"/>
            <a:ext cx="4585712" cy="431671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7268" y="4126230"/>
            <a:ext cx="3281839" cy="1354455"/>
          </a:xfrm>
          <a:prstGeom prst="rect">
            <a:avLst/>
          </a:prstGeom>
          <a:noFill/>
          <a:extLst>
            <a:ext uri="{909E8E84-426E-40dd-AFC4-6F175D3DCCD1}">
              <a14:hiddenFill xmlns:a14="http://schemas.microsoft.com/office/drawing/2010/main">
                <a:solidFill>
                  <a:srgbClr val="FFFFFF"/>
                </a:solidFill>
              </a14:hiddenFill>
            </a:ext>
          </a:extLst>
        </p:spPr>
      </p:pic>
      <p:sp>
        <p:nvSpPr>
          <p:cNvPr id="19462" name="Freeform 6"/>
          <p:cNvSpPr>
            <a:spLocks/>
          </p:cNvSpPr>
          <p:nvPr/>
        </p:nvSpPr>
        <p:spPr bwMode="auto">
          <a:xfrm flipV="1">
            <a:off x="2657475" y="4669155"/>
            <a:ext cx="557213" cy="518637"/>
          </a:xfrm>
          <a:custGeom>
            <a:avLst/>
            <a:gdLst>
              <a:gd name="T0" fmla="*/ 0 w 21600"/>
              <a:gd name="T1" fmla="*/ 13297 h 21610"/>
              <a:gd name="T2" fmla="*/ 8352 w 21600"/>
              <a:gd name="T3" fmla="*/ 4944 h 21610"/>
              <a:gd name="T4" fmla="*/ 4196 w 21600"/>
              <a:gd name="T5" fmla="*/ 789 h 21610"/>
              <a:gd name="T6" fmla="*/ 4992 w 21600"/>
              <a:gd name="T7" fmla="*/ 10 h 21610"/>
              <a:gd name="T8" fmla="*/ 21460 w 21600"/>
              <a:gd name="T9" fmla="*/ 151 h 21610"/>
              <a:gd name="T10" fmla="*/ 21600 w 21600"/>
              <a:gd name="T11" fmla="*/ 16611 h 21610"/>
              <a:gd name="T12" fmla="*/ 20821 w 21600"/>
              <a:gd name="T13" fmla="*/ 17412 h 21610"/>
              <a:gd name="T14" fmla="*/ 16665 w 21600"/>
              <a:gd name="T15" fmla="*/ 13257 h 21610"/>
              <a:gd name="T16" fmla="*/ 8312 w 21600"/>
              <a:gd name="T17" fmla="*/ 21610 h 21610"/>
              <a:gd name="T18" fmla="*/ 0 w 21600"/>
              <a:gd name="T19" fmla="*/ 13297 h 2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10">
                <a:moveTo>
                  <a:pt x="0" y="13297"/>
                </a:moveTo>
                <a:lnTo>
                  <a:pt x="8352" y="4944"/>
                </a:lnTo>
                <a:cubicBezTo>
                  <a:pt x="8352" y="4944"/>
                  <a:pt x="4221" y="838"/>
                  <a:pt x="4196" y="789"/>
                </a:cubicBezTo>
                <a:cubicBezTo>
                  <a:pt x="3405" y="0"/>
                  <a:pt x="4992" y="10"/>
                  <a:pt x="4992" y="10"/>
                </a:cubicBezTo>
                <a:lnTo>
                  <a:pt x="21460" y="151"/>
                </a:lnTo>
                <a:cubicBezTo>
                  <a:pt x="21460" y="151"/>
                  <a:pt x="21582" y="16594"/>
                  <a:pt x="21600" y="16611"/>
                </a:cubicBezTo>
                <a:cubicBezTo>
                  <a:pt x="21501" y="18354"/>
                  <a:pt x="20821" y="17412"/>
                  <a:pt x="20821" y="17412"/>
                </a:cubicBezTo>
                <a:lnTo>
                  <a:pt x="16665" y="13257"/>
                </a:lnTo>
                <a:lnTo>
                  <a:pt x="8312" y="21610"/>
                </a:lnTo>
                <a:lnTo>
                  <a:pt x="0" y="13297"/>
                </a:lnTo>
                <a:close/>
              </a:path>
            </a:pathLst>
          </a:cu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6" tIns="41148" rIns="82296" bIns="41148"/>
          <a:lstStyle/>
          <a:p>
            <a:endParaRPr lang="en-US"/>
          </a:p>
        </p:txBody>
      </p:sp>
      <p:sp>
        <p:nvSpPr>
          <p:cNvPr id="2" name="TextBox 1"/>
          <p:cNvSpPr txBox="1"/>
          <p:nvPr/>
        </p:nvSpPr>
        <p:spPr>
          <a:xfrm>
            <a:off x="1259632" y="1196752"/>
            <a:ext cx="2769508" cy="584776"/>
          </a:xfrm>
          <a:prstGeom prst="rect">
            <a:avLst/>
          </a:prstGeom>
          <a:noFill/>
        </p:spPr>
        <p:txBody>
          <a:bodyPr wrap="none" rtlCol="0">
            <a:spAutoFit/>
          </a:bodyPr>
          <a:lstStyle/>
          <a:p>
            <a:r>
              <a:rPr lang="en-US" sz="3200" dirty="0" err="1">
                <a:latin typeface="Trebuchet MS" charset="0"/>
              </a:rPr>
              <a:t>pp</a:t>
            </a:r>
            <a:r>
              <a:rPr lang="en-US" sz="3200" dirty="0">
                <a:latin typeface="Trebuchet MS" charset="0"/>
              </a:rPr>
              <a:t> 7TeV, EPOS</a:t>
            </a:r>
            <a:endParaRPr lang="en-US" sz="3200" dirty="0"/>
          </a:p>
        </p:txBody>
      </p:sp>
    </p:spTree>
    <p:extLst>
      <p:ext uri="{BB962C8B-B14F-4D97-AF65-F5344CB8AC3E}">
        <p14:creationId xmlns:p14="http://schemas.microsoft.com/office/powerpoint/2010/main" val="55350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4013200" cy="720080"/>
          </a:xfrm>
        </p:spPr>
        <p:txBody>
          <a:bodyPr/>
          <a:lstStyle/>
          <a:p>
            <a:r>
              <a:rPr kumimoji="1" lang="en-US" altLang="ja-JP" dirty="0" smtClean="0"/>
              <a:t>Front Counter</a:t>
            </a:r>
            <a:endParaRPr kumimoji="1" lang="ja-JP" altLang="en-US" dirty="0"/>
          </a:p>
        </p:txBody>
      </p:sp>
      <p:pic>
        <p:nvPicPr>
          <p:cNvPr id="7" name="Picture 17" descr="run056_scan003_residual_lo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770070"/>
            <a:ext cx="4024932" cy="311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7C68C355-BE26-462F-B3CD-37F67C8ED64F}" type="slidenum">
              <a:rPr lang="ja-JP" altLang="en-US" smtClean="0">
                <a:solidFill>
                  <a:prstClr val="black">
                    <a:tint val="75000"/>
                  </a:prstClr>
                </a:solidFill>
              </a:rPr>
              <a:pPr>
                <a:defRPr/>
              </a:pPr>
              <a:t>36</a:t>
            </a:fld>
            <a:endParaRPr lang="ja-JP" altLang="en-US">
              <a:solidFill>
                <a:prstClr val="black">
                  <a:tint val="75000"/>
                </a:prstClr>
              </a:solidFill>
            </a:endParaRPr>
          </a:p>
        </p:txBody>
      </p:sp>
      <p:sp>
        <p:nvSpPr>
          <p:cNvPr id="8" name="コンテンツ プレースホルダー 2"/>
          <p:cNvSpPr txBox="1">
            <a:spLocks/>
          </p:cNvSpPr>
          <p:nvPr/>
        </p:nvSpPr>
        <p:spPr bwMode="auto">
          <a:xfrm>
            <a:off x="107504" y="1268760"/>
            <a:ext cx="41148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Char char="ü"/>
            </a:pPr>
            <a:r>
              <a:rPr lang="en-US" altLang="ja-JP" sz="2400" dirty="0" smtClean="0"/>
              <a:t>Fixed scintillation counter</a:t>
            </a:r>
          </a:p>
          <a:p>
            <a:pPr>
              <a:buFont typeface="Wingdings" pitchFamily="2" charset="2"/>
              <a:buChar char="ü"/>
            </a:pPr>
            <a:r>
              <a:rPr lang="en-US" altLang="ja-JP" sz="2400" dirty="0" smtClean="0"/>
              <a:t>L=</a:t>
            </a:r>
            <a:r>
              <a:rPr lang="en-US" altLang="ja-JP" sz="2400" dirty="0" err="1" smtClean="0"/>
              <a:t>CxR</a:t>
            </a:r>
            <a:r>
              <a:rPr lang="en-US" altLang="ja-JP" sz="2400" baseline="-25000" dirty="0" err="1" smtClean="0"/>
              <a:t>FC</a:t>
            </a:r>
            <a:r>
              <a:rPr lang="en-US" altLang="ja-JP" sz="2400" baseline="-25000" dirty="0" smtClean="0"/>
              <a:t> </a:t>
            </a:r>
            <a:r>
              <a:rPr lang="en-US" altLang="ja-JP" sz="2400" dirty="0" smtClean="0"/>
              <a:t>; conversion coefficient calibrated during </a:t>
            </a:r>
            <a:r>
              <a:rPr lang="en-US" altLang="ja-JP" sz="2400" dirty="0" err="1" smtClean="0"/>
              <a:t>VdM</a:t>
            </a:r>
            <a:r>
              <a:rPr lang="en-US" altLang="ja-JP" sz="2400" dirty="0" smtClean="0"/>
              <a:t> scans </a:t>
            </a:r>
          </a:p>
        </p:txBody>
      </p:sp>
      <p:pic>
        <p:nvPicPr>
          <p:cNvPr id="9" name="Picture 2" descr="LHCf_20060130_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32656"/>
            <a:ext cx="46085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コンテンツ プレースホルダー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57725" y="3717032"/>
            <a:ext cx="2952328" cy="2952328"/>
          </a:xfrm>
        </p:spPr>
      </p:pic>
      <p:sp>
        <p:nvSpPr>
          <p:cNvPr id="10" name="フリーフォーム 9"/>
          <p:cNvSpPr/>
          <p:nvPr/>
        </p:nvSpPr>
        <p:spPr>
          <a:xfrm>
            <a:off x="4643439" y="1628800"/>
            <a:ext cx="1171575" cy="1775669"/>
          </a:xfrm>
          <a:custGeom>
            <a:avLst/>
            <a:gdLst>
              <a:gd name="connsiteX0" fmla="*/ 114300 w 1171575"/>
              <a:gd name="connsiteY0" fmla="*/ 28575 h 2443162"/>
              <a:gd name="connsiteX1" fmla="*/ 1171575 w 1171575"/>
              <a:gd name="connsiteY1" fmla="*/ 400050 h 2443162"/>
              <a:gd name="connsiteX2" fmla="*/ 1100137 w 1171575"/>
              <a:gd name="connsiteY2" fmla="*/ 2443162 h 2443162"/>
              <a:gd name="connsiteX3" fmla="*/ 0 w 1171575"/>
              <a:gd name="connsiteY3" fmla="*/ 2043112 h 2443162"/>
              <a:gd name="connsiteX4" fmla="*/ 0 w 1171575"/>
              <a:gd name="connsiteY4" fmla="*/ 0 h 2443162"/>
              <a:gd name="connsiteX5" fmla="*/ 0 w 1171575"/>
              <a:gd name="connsiteY5" fmla="*/ 0 h 244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5" h="2443162">
                <a:moveTo>
                  <a:pt x="114300" y="28575"/>
                </a:moveTo>
                <a:lnTo>
                  <a:pt x="1171575" y="400050"/>
                </a:lnTo>
                <a:lnTo>
                  <a:pt x="1100137" y="2443162"/>
                </a:lnTo>
                <a:lnTo>
                  <a:pt x="0" y="2043112"/>
                </a:lnTo>
                <a:lnTo>
                  <a:pt x="0" y="0"/>
                </a:lnTo>
                <a:lnTo>
                  <a:pt x="0" y="0"/>
                </a:lnTo>
              </a:path>
            </a:pathLst>
          </a:custGeom>
          <a:solidFill>
            <a:srgbClr val="FFFF99">
              <a:alpha val="50196"/>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直線コネクタ 11"/>
          <p:cNvCxnSpPr>
            <a:stCxn id="10" idx="1"/>
          </p:cNvCxnSpPr>
          <p:nvPr/>
        </p:nvCxnSpPr>
        <p:spPr>
          <a:xfrm>
            <a:off x="5815014" y="1919553"/>
            <a:ext cx="1421282" cy="18505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0" idx="4"/>
          </p:cNvCxnSpPr>
          <p:nvPr/>
        </p:nvCxnSpPr>
        <p:spPr>
          <a:xfrm flipH="1">
            <a:off x="4222304" y="1628800"/>
            <a:ext cx="421135" cy="214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296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pi0</a:t>
            </a:r>
            <a:endParaRPr lang="en-US" dirty="0"/>
          </a:p>
        </p:txBody>
      </p:sp>
      <p:pic>
        <p:nvPicPr>
          <p:cNvPr id="4" name="Picture 3" descr="pi0de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813047" cy="4176464"/>
          </a:xfrm>
          <a:prstGeom prst="rect">
            <a:avLst/>
          </a:prstGeom>
        </p:spPr>
      </p:pic>
    </p:spTree>
    <p:extLst>
      <p:ext uri="{BB962C8B-B14F-4D97-AF65-F5344CB8AC3E}">
        <p14:creationId xmlns:p14="http://schemas.microsoft.com/office/powerpoint/2010/main" val="226844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5578176"/>
            <a:ext cx="4248472" cy="12188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4" descr="xmax_auger20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934" y="3763860"/>
            <a:ext cx="3995614" cy="297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12"/>
          </p:nvPr>
        </p:nvSpPr>
        <p:spPr/>
        <p:txBody>
          <a:bodyPr/>
          <a:lstStyle/>
          <a:p>
            <a:fld id="{2C5EB6C6-8020-3A46-94B9-6436EDCD0022}" type="slidenum">
              <a:rPr lang="en-US" altLang="ja-JP"/>
              <a:pPr/>
              <a:t>4</a:t>
            </a:fld>
            <a:endParaRPr lang="en-US" altLang="ja-JP"/>
          </a:p>
        </p:txBody>
      </p:sp>
      <p:sp>
        <p:nvSpPr>
          <p:cNvPr id="53250" name="Rectangle 2"/>
          <p:cNvSpPr>
            <a:spLocks noGrp="1" noChangeArrowheads="1"/>
          </p:cNvSpPr>
          <p:nvPr>
            <p:ph type="title"/>
          </p:nvPr>
        </p:nvSpPr>
        <p:spPr/>
        <p:txBody>
          <a:bodyPr/>
          <a:lstStyle/>
          <a:p>
            <a:r>
              <a:rPr lang="en-US" altLang="ja-JP"/>
              <a:t>Introduction</a:t>
            </a:r>
          </a:p>
        </p:txBody>
      </p:sp>
      <p:sp>
        <p:nvSpPr>
          <p:cNvPr id="53254" name="Rectangle 6"/>
          <p:cNvSpPr>
            <a:spLocks noChangeArrowheads="1"/>
          </p:cNvSpPr>
          <p:nvPr/>
        </p:nvSpPr>
        <p:spPr bwMode="auto">
          <a:xfrm rot="20400000">
            <a:off x="6859910" y="3955346"/>
            <a:ext cx="148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0" lang="en-US" altLang="ja-JP" sz="2400" b="1" dirty="0">
                <a:solidFill>
                  <a:srgbClr val="FF0000"/>
                </a:solidFill>
                <a:latin typeface="Times New Roman" charset="0"/>
              </a:rPr>
              <a:t>PROTON</a:t>
            </a:r>
          </a:p>
        </p:txBody>
      </p:sp>
      <p:sp>
        <p:nvSpPr>
          <p:cNvPr id="53255" name="Rectangle 7"/>
          <p:cNvSpPr>
            <a:spLocks noChangeArrowheads="1"/>
          </p:cNvSpPr>
          <p:nvPr/>
        </p:nvSpPr>
        <p:spPr bwMode="auto">
          <a:xfrm rot="20400000">
            <a:off x="7326635" y="5338092"/>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0" lang="en-US" altLang="ja-JP" sz="2400" b="1" dirty="0">
                <a:solidFill>
                  <a:schemeClr val="tx2"/>
                </a:solidFill>
                <a:latin typeface="Times New Roman" charset="0"/>
              </a:rPr>
              <a:t>IRON</a:t>
            </a:r>
          </a:p>
        </p:txBody>
      </p:sp>
      <p:sp>
        <p:nvSpPr>
          <p:cNvPr id="53256" name="Line 8"/>
          <p:cNvSpPr>
            <a:spLocks noChangeShapeType="1"/>
          </p:cNvSpPr>
          <p:nvPr/>
        </p:nvSpPr>
        <p:spPr bwMode="auto">
          <a:xfrm flipH="1">
            <a:off x="8079110" y="4195936"/>
            <a:ext cx="0" cy="4572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57" name="Text Box 9"/>
          <p:cNvSpPr txBox="1">
            <a:spLocks noChangeArrowheads="1"/>
          </p:cNvSpPr>
          <p:nvPr/>
        </p:nvSpPr>
        <p:spPr bwMode="auto">
          <a:xfrm>
            <a:off x="4211960" y="3501008"/>
            <a:ext cx="432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1800" b="1" dirty="0"/>
              <a:t>X</a:t>
            </a:r>
            <a:r>
              <a:rPr lang="en-US" altLang="ja-JP" sz="1800" b="1" baseline="-25000" dirty="0"/>
              <a:t>max</a:t>
            </a:r>
            <a:r>
              <a:rPr lang="en-US" altLang="ja-JP" sz="1800" b="1" dirty="0"/>
              <a:t> distribution measured by AUGER</a:t>
            </a:r>
          </a:p>
        </p:txBody>
      </p:sp>
      <p:pic>
        <p:nvPicPr>
          <p:cNvPr id="53259"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685800"/>
            <a:ext cx="35814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60" name="Text Box 12"/>
          <p:cNvSpPr txBox="1">
            <a:spLocks noChangeArrowheads="1"/>
          </p:cNvSpPr>
          <p:nvPr/>
        </p:nvSpPr>
        <p:spPr bwMode="auto">
          <a:xfrm>
            <a:off x="4419600" y="762000"/>
            <a:ext cx="3853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t>Extensive air shower observation  </a:t>
            </a:r>
          </a:p>
        </p:txBody>
      </p:sp>
      <p:sp>
        <p:nvSpPr>
          <p:cNvPr id="53261" name="Text Box 13"/>
          <p:cNvSpPr txBox="1">
            <a:spLocks noChangeArrowheads="1"/>
          </p:cNvSpPr>
          <p:nvPr/>
        </p:nvSpPr>
        <p:spPr bwMode="auto">
          <a:xfrm>
            <a:off x="5160963" y="1050925"/>
            <a:ext cx="26597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sz="1800"/>
              <a:t> longitudinal distribution  </a:t>
            </a:r>
          </a:p>
          <a:p>
            <a:pPr>
              <a:buFontTx/>
              <a:buChar char="•"/>
            </a:pPr>
            <a:r>
              <a:rPr lang="en-US" altLang="ja-JP" sz="1800"/>
              <a:t> lateral distribution </a:t>
            </a:r>
          </a:p>
          <a:p>
            <a:pPr>
              <a:buFontTx/>
              <a:buChar char="•"/>
            </a:pPr>
            <a:r>
              <a:rPr lang="en-US" altLang="ja-JP" sz="1800"/>
              <a:t> Arrival direction </a:t>
            </a:r>
          </a:p>
        </p:txBody>
      </p:sp>
      <p:sp>
        <p:nvSpPr>
          <p:cNvPr id="53262" name="Text Box 14"/>
          <p:cNvSpPr txBox="1">
            <a:spLocks noChangeArrowheads="1"/>
          </p:cNvSpPr>
          <p:nvPr/>
        </p:nvSpPr>
        <p:spPr bwMode="auto">
          <a:xfrm>
            <a:off x="4543872" y="2362200"/>
            <a:ext cx="3020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t>Astrophysical parameters </a:t>
            </a:r>
          </a:p>
        </p:txBody>
      </p:sp>
      <p:sp>
        <p:nvSpPr>
          <p:cNvPr id="53263" name="Text Box 15"/>
          <p:cNvSpPr txBox="1">
            <a:spLocks noChangeArrowheads="1"/>
          </p:cNvSpPr>
          <p:nvPr/>
        </p:nvSpPr>
        <p:spPr bwMode="auto">
          <a:xfrm>
            <a:off x="5228085" y="2651125"/>
            <a:ext cx="22236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sz="1800" dirty="0"/>
              <a:t> Spectrum</a:t>
            </a:r>
          </a:p>
          <a:p>
            <a:pPr>
              <a:buFontTx/>
              <a:buChar char="•"/>
            </a:pPr>
            <a:r>
              <a:rPr lang="en-US" altLang="ja-JP" sz="1800" dirty="0"/>
              <a:t> Composition</a:t>
            </a:r>
          </a:p>
          <a:p>
            <a:pPr>
              <a:buFontTx/>
              <a:buChar char="•"/>
            </a:pPr>
            <a:r>
              <a:rPr lang="en-US" altLang="ja-JP" sz="1800" dirty="0"/>
              <a:t> Source distribution </a:t>
            </a:r>
          </a:p>
        </p:txBody>
      </p:sp>
      <p:sp>
        <p:nvSpPr>
          <p:cNvPr id="53264" name="AutoShape 16"/>
          <p:cNvSpPr>
            <a:spLocks noChangeArrowheads="1"/>
          </p:cNvSpPr>
          <p:nvPr/>
        </p:nvSpPr>
        <p:spPr bwMode="auto">
          <a:xfrm>
            <a:off x="5181600" y="2057400"/>
            <a:ext cx="685800" cy="381000"/>
          </a:xfrm>
          <a:prstGeom prst="downArrow">
            <a:avLst>
              <a:gd name="adj1" fmla="val 50000"/>
              <a:gd name="adj2"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sz="1800"/>
          </a:p>
        </p:txBody>
      </p:sp>
      <p:sp>
        <p:nvSpPr>
          <p:cNvPr id="53265" name="Text Box 17"/>
          <p:cNvSpPr txBox="1">
            <a:spLocks noChangeArrowheads="1"/>
          </p:cNvSpPr>
          <p:nvPr/>
        </p:nvSpPr>
        <p:spPr bwMode="auto">
          <a:xfrm>
            <a:off x="5942013" y="2057400"/>
            <a:ext cx="2865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b="1">
                <a:solidFill>
                  <a:srgbClr val="FF3300"/>
                </a:solidFill>
              </a:rPr>
              <a:t>Air shower development </a:t>
            </a:r>
          </a:p>
        </p:txBody>
      </p:sp>
      <p:sp>
        <p:nvSpPr>
          <p:cNvPr id="53266" name="Text Box 18"/>
          <p:cNvSpPr txBox="1">
            <a:spLocks noChangeArrowheads="1"/>
          </p:cNvSpPr>
          <p:nvPr/>
        </p:nvSpPr>
        <p:spPr bwMode="auto">
          <a:xfrm>
            <a:off x="1247775" y="674688"/>
            <a:ext cx="1390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b="1">
                <a:solidFill>
                  <a:schemeClr val="bg1"/>
                </a:solidFill>
              </a:rPr>
              <a:t>HECRs</a:t>
            </a:r>
          </a:p>
        </p:txBody>
      </p:sp>
      <p:sp>
        <p:nvSpPr>
          <p:cNvPr id="19" name="TextBox 5"/>
          <p:cNvSpPr txBox="1">
            <a:spLocks noChangeArrowheads="1"/>
          </p:cNvSpPr>
          <p:nvPr/>
        </p:nvSpPr>
        <p:spPr bwMode="auto">
          <a:xfrm>
            <a:off x="6915481" y="6498933"/>
            <a:ext cx="2200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ＭＳ Ｐゴシック" charset="0"/>
                <a:cs typeface="ＭＳ Ｐゴシック" charset="0"/>
              </a:defRPr>
            </a:lvl1pPr>
            <a:lvl2pPr marL="742950" indent="-285750" eaLnBrk="0" hangingPunct="0">
              <a:defRPr kumimoji="1" sz="2000">
                <a:solidFill>
                  <a:schemeClr val="tx1"/>
                </a:solidFill>
                <a:latin typeface="Arial" charset="0"/>
                <a:ea typeface="ＭＳ Ｐゴシック" charset="0"/>
              </a:defRPr>
            </a:lvl2pPr>
            <a:lvl3pPr marL="1143000" indent="-228600" eaLnBrk="0" hangingPunct="0">
              <a:defRPr kumimoji="1" sz="2000">
                <a:solidFill>
                  <a:schemeClr val="tx1"/>
                </a:solidFill>
                <a:latin typeface="Arial" charset="0"/>
                <a:ea typeface="ＭＳ Ｐゴシック" charset="0"/>
              </a:defRPr>
            </a:lvl3pPr>
            <a:lvl4pPr marL="1600200" indent="-228600" eaLnBrk="0" hangingPunct="0">
              <a:defRPr kumimoji="1" sz="2000">
                <a:solidFill>
                  <a:schemeClr val="tx1"/>
                </a:solidFill>
                <a:latin typeface="Arial" charset="0"/>
                <a:ea typeface="ＭＳ Ｐゴシック" charset="0"/>
              </a:defRPr>
            </a:lvl4pPr>
            <a:lvl5pPr marL="2057400" indent="-228600" eaLnBrk="0" hangingPunct="0">
              <a:defRPr kumimoji="1" sz="20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0"/>
              </a:defRPr>
            </a:lvl9pPr>
          </a:lstStyle>
          <a:p>
            <a:pPr eaLnBrk="1" hangingPunct="1"/>
            <a:r>
              <a:rPr lang="en-US" sz="1600" dirty="0"/>
              <a:t>Auger Coll. ICRC2011</a:t>
            </a:r>
          </a:p>
        </p:txBody>
      </p:sp>
      <p:sp>
        <p:nvSpPr>
          <p:cNvPr id="2" name="TextBox 1"/>
          <p:cNvSpPr txBox="1"/>
          <p:nvPr/>
        </p:nvSpPr>
        <p:spPr>
          <a:xfrm>
            <a:off x="6504148" y="6053226"/>
            <a:ext cx="660140" cy="400110"/>
          </a:xfrm>
          <a:prstGeom prst="rect">
            <a:avLst/>
          </a:prstGeom>
          <a:noFill/>
        </p:spPr>
        <p:txBody>
          <a:bodyPr wrap="none" rtlCol="0">
            <a:spAutoFit/>
          </a:bodyPr>
          <a:lstStyle/>
          <a:p>
            <a:r>
              <a:rPr lang="en-US" dirty="0" smtClean="0"/>
              <a:t>10</a:t>
            </a:r>
            <a:r>
              <a:rPr lang="en-US" baseline="30000" dirty="0" smtClean="0"/>
              <a:t>19</a:t>
            </a:r>
            <a:endParaRPr lang="en-US" dirty="0"/>
          </a:p>
        </p:txBody>
      </p:sp>
      <p:sp>
        <p:nvSpPr>
          <p:cNvPr id="21" name="TextBox 20"/>
          <p:cNvSpPr txBox="1"/>
          <p:nvPr/>
        </p:nvSpPr>
        <p:spPr>
          <a:xfrm>
            <a:off x="4919972" y="6021288"/>
            <a:ext cx="660140" cy="400110"/>
          </a:xfrm>
          <a:prstGeom prst="rect">
            <a:avLst/>
          </a:prstGeom>
          <a:noFill/>
        </p:spPr>
        <p:txBody>
          <a:bodyPr wrap="none" rtlCol="0">
            <a:spAutoFit/>
          </a:bodyPr>
          <a:lstStyle/>
          <a:p>
            <a:r>
              <a:rPr lang="en-US" dirty="0" smtClean="0"/>
              <a:t>10</a:t>
            </a:r>
            <a:r>
              <a:rPr lang="en-US" baseline="30000" dirty="0" smtClean="0"/>
              <a:t>18</a:t>
            </a:r>
            <a:endParaRPr lang="en-US" dirty="0"/>
          </a:p>
        </p:txBody>
      </p:sp>
      <p:sp>
        <p:nvSpPr>
          <p:cNvPr id="3" name="TextBox 2"/>
          <p:cNvSpPr txBox="1"/>
          <p:nvPr/>
        </p:nvSpPr>
        <p:spPr>
          <a:xfrm>
            <a:off x="251520" y="4437112"/>
            <a:ext cx="3789732" cy="923330"/>
          </a:xfrm>
          <a:prstGeom prst="rect">
            <a:avLst/>
          </a:prstGeom>
          <a:noFill/>
        </p:spPr>
        <p:txBody>
          <a:bodyPr wrap="none" rtlCol="0">
            <a:spAutoFit/>
          </a:bodyPr>
          <a:lstStyle/>
          <a:p>
            <a:r>
              <a:rPr lang="en-US" sz="1800" i="1" dirty="0" smtClean="0"/>
              <a:t>X</a:t>
            </a:r>
            <a:r>
              <a:rPr lang="en-US" sz="1800" i="1" baseline="-25000" dirty="0" smtClean="0"/>
              <a:t>max</a:t>
            </a:r>
          </a:p>
          <a:p>
            <a:r>
              <a:rPr lang="en-US" sz="1800" dirty="0"/>
              <a:t> </a:t>
            </a:r>
            <a:r>
              <a:rPr lang="en-US" sz="1800" dirty="0" smtClean="0"/>
              <a:t> the depth of air shower maximum.</a:t>
            </a:r>
            <a:br>
              <a:rPr lang="en-US" sz="1800" dirty="0" smtClean="0"/>
            </a:br>
            <a:r>
              <a:rPr lang="en-US" sz="1800" dirty="0" smtClean="0"/>
              <a:t>  An indicator of CR composition   </a:t>
            </a:r>
            <a:endParaRPr lang="en-US" sz="1800" dirty="0"/>
          </a:p>
        </p:txBody>
      </p:sp>
      <p:sp>
        <p:nvSpPr>
          <p:cNvPr id="4" name="TextBox 3"/>
          <p:cNvSpPr txBox="1"/>
          <p:nvPr/>
        </p:nvSpPr>
        <p:spPr>
          <a:xfrm>
            <a:off x="107504" y="5651956"/>
            <a:ext cx="4355976" cy="369332"/>
          </a:xfrm>
          <a:prstGeom prst="rect">
            <a:avLst/>
          </a:prstGeom>
          <a:noFill/>
          <a:ln>
            <a:noFill/>
          </a:ln>
        </p:spPr>
        <p:txBody>
          <a:bodyPr wrap="square" rtlCol="0">
            <a:spAutoFit/>
          </a:bodyPr>
          <a:lstStyle/>
          <a:p>
            <a:r>
              <a:rPr lang="en-US" sz="1800" dirty="0" smtClean="0">
                <a:solidFill>
                  <a:srgbClr val="021B2B"/>
                </a:solidFill>
              </a:rPr>
              <a:t>Uncertainty of hadron interaction models</a:t>
            </a:r>
            <a:endParaRPr lang="en-US" sz="1800" dirty="0">
              <a:solidFill>
                <a:srgbClr val="021B2B"/>
              </a:solidFill>
            </a:endParaRPr>
          </a:p>
        </p:txBody>
      </p:sp>
      <p:sp>
        <p:nvSpPr>
          <p:cNvPr id="5" name="TextBox 4"/>
          <p:cNvSpPr txBox="1"/>
          <p:nvPr/>
        </p:nvSpPr>
        <p:spPr>
          <a:xfrm>
            <a:off x="595952" y="6237312"/>
            <a:ext cx="3544000" cy="400110"/>
          </a:xfrm>
          <a:prstGeom prst="rect">
            <a:avLst/>
          </a:prstGeom>
          <a:noFill/>
          <a:ln>
            <a:solidFill>
              <a:srgbClr val="FFFFFF"/>
            </a:solidFill>
          </a:ln>
        </p:spPr>
        <p:txBody>
          <a:bodyPr wrap="none" rtlCol="0">
            <a:spAutoFit/>
          </a:bodyPr>
          <a:lstStyle/>
          <a:p>
            <a:r>
              <a:rPr lang="en-US" dirty="0" smtClean="0">
                <a:solidFill>
                  <a:srgbClr val="021B2B"/>
                </a:solidFill>
              </a:rPr>
              <a:t>Error of &lt;X</a:t>
            </a:r>
            <a:r>
              <a:rPr lang="en-US" baseline="-25000" dirty="0" smtClean="0">
                <a:solidFill>
                  <a:srgbClr val="021B2B"/>
                </a:solidFill>
              </a:rPr>
              <a:t>max</a:t>
            </a:r>
            <a:r>
              <a:rPr lang="en-US" dirty="0" smtClean="0">
                <a:solidFill>
                  <a:srgbClr val="021B2B"/>
                </a:solidFill>
              </a:rPr>
              <a:t>&gt; measurement</a:t>
            </a:r>
            <a:endParaRPr lang="en-US" dirty="0">
              <a:solidFill>
                <a:srgbClr val="021B2B"/>
              </a:solidFill>
            </a:endParaRPr>
          </a:p>
        </p:txBody>
      </p:sp>
      <p:sp>
        <p:nvSpPr>
          <p:cNvPr id="6" name="TextBox 5"/>
          <p:cNvSpPr txBox="1"/>
          <p:nvPr/>
        </p:nvSpPr>
        <p:spPr>
          <a:xfrm rot="5400000">
            <a:off x="2183633" y="5899007"/>
            <a:ext cx="424315" cy="584776"/>
          </a:xfrm>
          <a:prstGeom prst="rect">
            <a:avLst/>
          </a:prstGeom>
          <a:noFill/>
        </p:spPr>
        <p:txBody>
          <a:bodyPr wrap="none" rtlCol="0">
            <a:spAutoFit/>
          </a:bodyPr>
          <a:lstStyle/>
          <a:p>
            <a:r>
              <a:rPr lang="en-US" sz="3200" dirty="0" smtClean="0"/>
              <a:t>&gt;</a:t>
            </a:r>
            <a:endParaRPr lang="en-US" sz="3200" dirty="0"/>
          </a:p>
        </p:txBody>
      </p:sp>
    </p:spTree>
    <p:extLst>
      <p:ext uri="{BB962C8B-B14F-4D97-AF65-F5344CB8AC3E}">
        <p14:creationId xmlns:p14="http://schemas.microsoft.com/office/powerpoint/2010/main" val="2036245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ja-JP" dirty="0"/>
              <a:t>Air Shower</a:t>
            </a:r>
          </a:p>
        </p:txBody>
      </p:sp>
      <p:pic>
        <p:nvPicPr>
          <p:cNvPr id="64532" name="Picture 20" descr="C:\Documents and Settings\研究用\My Documents\LHCf\ppt\D論\公聴会\airshower\airshower_2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3554413" cy="5611813"/>
          </a:xfrm>
          <a:prstGeom prst="rect">
            <a:avLst/>
          </a:prstGeom>
          <a:noFill/>
          <a:extLst>
            <a:ext uri="{909E8E84-426E-40dd-AFC4-6F175D3DCCD1}">
              <a14:hiddenFill xmlns:a14="http://schemas.microsoft.com/office/drawing/2010/main">
                <a:solidFill>
                  <a:srgbClr val="FFFFFF"/>
                </a:solidFill>
              </a14:hiddenFill>
            </a:ext>
          </a:extLst>
        </p:spPr>
      </p:pic>
      <p:pic>
        <p:nvPicPr>
          <p:cNvPr id="64533" name="Picture 21" descr="C:\Documents and Settings\研究用\My Documents\LHCf\ppt\D論\公聴会\airshower\airshower_2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3554413" cy="5611813"/>
          </a:xfrm>
          <a:prstGeom prst="rect">
            <a:avLst/>
          </a:prstGeom>
          <a:noFill/>
          <a:extLst>
            <a:ext uri="{909E8E84-426E-40dd-AFC4-6F175D3DCCD1}">
              <a14:hiddenFill xmlns:a14="http://schemas.microsoft.com/office/drawing/2010/main">
                <a:solidFill>
                  <a:srgbClr val="FFFFFF"/>
                </a:solidFill>
              </a14:hiddenFill>
            </a:ext>
          </a:extLst>
        </p:spPr>
      </p:pic>
      <p:pic>
        <p:nvPicPr>
          <p:cNvPr id="64534" name="Picture 22" descr="C:\Documents and Settings\研究用\My Documents\LHCf\ppt\D論\公聴会\airshower\airshower_2_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3554413" cy="5611813"/>
          </a:xfrm>
          <a:prstGeom prst="rect">
            <a:avLst/>
          </a:prstGeom>
          <a:noFill/>
          <a:extLst>
            <a:ext uri="{909E8E84-426E-40dd-AFC4-6F175D3DCCD1}">
              <a14:hiddenFill xmlns:a14="http://schemas.microsoft.com/office/drawing/2010/main">
                <a:solidFill>
                  <a:srgbClr val="FFFFFF"/>
                </a:solidFill>
              </a14:hiddenFill>
            </a:ext>
          </a:extLst>
        </p:spPr>
      </p:pic>
      <p:pic>
        <p:nvPicPr>
          <p:cNvPr id="64535" name="Picture 23" descr="C:\Documents and Settings\研究用\My Documents\LHCf\ppt\D論\公聴会\airshower\airshower_2_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914400"/>
            <a:ext cx="3554413" cy="5611813"/>
          </a:xfrm>
          <a:prstGeom prst="rect">
            <a:avLst/>
          </a:prstGeom>
          <a:noFill/>
          <a:extLst>
            <a:ext uri="{909E8E84-426E-40dd-AFC4-6F175D3DCCD1}">
              <a14:hiddenFill xmlns:a14="http://schemas.microsoft.com/office/drawing/2010/main">
                <a:solidFill>
                  <a:srgbClr val="FFFFFF"/>
                </a:solidFill>
              </a14:hiddenFill>
            </a:ext>
          </a:extLst>
        </p:spPr>
      </p:pic>
      <p:pic>
        <p:nvPicPr>
          <p:cNvPr id="64536" name="Picture 24" descr="C:\Documents and Settings\研究用\My Documents\LHCf\ppt\D論\公聴会\airshower\airshower_2_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3554413" cy="5657850"/>
          </a:xfrm>
          <a:prstGeom prst="rect">
            <a:avLst/>
          </a:prstGeom>
          <a:noFill/>
          <a:extLst>
            <a:ext uri="{909E8E84-426E-40dd-AFC4-6F175D3DCCD1}">
              <a14:hiddenFill xmlns:a14="http://schemas.microsoft.com/office/drawing/2010/main">
                <a:solidFill>
                  <a:srgbClr val="FFFFFF"/>
                </a:solidFill>
              </a14:hiddenFill>
            </a:ext>
          </a:extLst>
        </p:spPr>
      </p:pic>
      <p:pic>
        <p:nvPicPr>
          <p:cNvPr id="64537" name="Picture 25" descr="C:\Documents and Settings\研究用\My Documents\LHCf\ppt\D論\公聴会\airshower\airshower_2_6.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914400"/>
            <a:ext cx="3554413" cy="5657850"/>
          </a:xfrm>
          <a:prstGeom prst="rect">
            <a:avLst/>
          </a:prstGeom>
          <a:noFill/>
          <a:extLst>
            <a:ext uri="{909E8E84-426E-40dd-AFC4-6F175D3DCCD1}">
              <a14:hiddenFill xmlns:a14="http://schemas.microsoft.com/office/drawing/2010/main">
                <a:solidFill>
                  <a:srgbClr val="FFFFFF"/>
                </a:solidFill>
              </a14:hiddenFill>
            </a:ext>
          </a:extLst>
        </p:spPr>
      </p:pic>
      <p:grpSp>
        <p:nvGrpSpPr>
          <p:cNvPr id="64547" name="Group 35"/>
          <p:cNvGrpSpPr>
            <a:grpSpLocks/>
          </p:cNvGrpSpPr>
          <p:nvPr/>
        </p:nvGrpSpPr>
        <p:grpSpPr bwMode="auto">
          <a:xfrm>
            <a:off x="685800" y="1066800"/>
            <a:ext cx="7989888" cy="5356225"/>
            <a:chOff x="432" y="672"/>
            <a:chExt cx="5033" cy="3374"/>
          </a:xfrm>
        </p:grpSpPr>
        <p:grpSp>
          <p:nvGrpSpPr>
            <p:cNvPr id="64543" name="Group 31"/>
            <p:cNvGrpSpPr>
              <a:grpSpLocks/>
            </p:cNvGrpSpPr>
            <p:nvPr/>
          </p:nvGrpSpPr>
          <p:grpSpPr bwMode="auto">
            <a:xfrm>
              <a:off x="432" y="3936"/>
              <a:ext cx="1776" cy="96"/>
              <a:chOff x="432" y="3936"/>
              <a:chExt cx="1776" cy="96"/>
            </a:xfrm>
          </p:grpSpPr>
          <p:sp>
            <p:nvSpPr>
              <p:cNvPr id="64539" name="AutoShape 27"/>
              <p:cNvSpPr>
                <a:spLocks noChangeArrowheads="1"/>
              </p:cNvSpPr>
              <p:nvPr/>
            </p:nvSpPr>
            <p:spPr bwMode="auto">
              <a:xfrm>
                <a:off x="432" y="3936"/>
                <a:ext cx="288" cy="9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40" name="AutoShape 28"/>
              <p:cNvSpPr>
                <a:spLocks noChangeArrowheads="1"/>
              </p:cNvSpPr>
              <p:nvPr/>
            </p:nvSpPr>
            <p:spPr bwMode="auto">
              <a:xfrm>
                <a:off x="960" y="3936"/>
                <a:ext cx="288" cy="9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41" name="AutoShape 29"/>
              <p:cNvSpPr>
                <a:spLocks noChangeArrowheads="1"/>
              </p:cNvSpPr>
              <p:nvPr/>
            </p:nvSpPr>
            <p:spPr bwMode="auto">
              <a:xfrm>
                <a:off x="1392" y="3936"/>
                <a:ext cx="288" cy="9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42" name="AutoShape 30"/>
              <p:cNvSpPr>
                <a:spLocks noChangeArrowheads="1"/>
              </p:cNvSpPr>
              <p:nvPr/>
            </p:nvSpPr>
            <p:spPr bwMode="auto">
              <a:xfrm>
                <a:off x="1920" y="3936"/>
                <a:ext cx="288" cy="9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544" name="Text Box 32"/>
            <p:cNvSpPr txBox="1">
              <a:spLocks noChangeArrowheads="1"/>
            </p:cNvSpPr>
            <p:nvPr/>
          </p:nvSpPr>
          <p:spPr bwMode="auto">
            <a:xfrm>
              <a:off x="2592" y="672"/>
              <a:ext cx="287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ltLang="ja-JP" sz="2800" dirty="0"/>
            </a:p>
          </p:txBody>
        </p:sp>
        <p:pic>
          <p:nvPicPr>
            <p:cNvPr id="64546" name="Picture 34" descr="C:\Documents and Settings\研究用\My Documents\LHCf\ppt\D論\公聴会\airshower\tele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 y="2304"/>
              <a:ext cx="1598" cy="174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851920" y="980728"/>
            <a:ext cx="4076056" cy="1938992"/>
          </a:xfrm>
          <a:prstGeom prst="rect">
            <a:avLst/>
          </a:prstGeom>
          <a:noFill/>
        </p:spPr>
        <p:txBody>
          <a:bodyPr wrap="none" rtlCol="0">
            <a:spAutoFit/>
          </a:bodyPr>
          <a:lstStyle/>
          <a:p>
            <a:pPr marL="342900" indent="-342900">
              <a:buFont typeface="Arial"/>
              <a:buChar char="•"/>
            </a:pPr>
            <a:r>
              <a:rPr lang="en-US" dirty="0" smtClean="0"/>
              <a:t>90% of shower particles are </a:t>
            </a:r>
            <a:br>
              <a:rPr lang="en-US" dirty="0" smtClean="0"/>
            </a:br>
            <a:r>
              <a:rPr lang="en-US" dirty="0" smtClean="0"/>
              <a:t>electromagnetic components.</a:t>
            </a:r>
          </a:p>
          <a:p>
            <a:pPr marL="342900" indent="-342900">
              <a:buFont typeface="Arial"/>
              <a:buChar char="•"/>
            </a:pPr>
            <a:endParaRPr lang="en-US" dirty="0"/>
          </a:p>
          <a:p>
            <a:pPr marL="342900" indent="-342900">
              <a:buFont typeface="Arial"/>
              <a:buChar char="•"/>
            </a:pPr>
            <a:r>
              <a:rPr lang="en-US" dirty="0" smtClean="0"/>
              <a:t>Feature of First interaction </a:t>
            </a:r>
            <a:br>
              <a:rPr lang="en-US" dirty="0" smtClean="0"/>
            </a:br>
            <a:r>
              <a:rPr lang="en-US" dirty="0" smtClean="0"/>
              <a:t>between CR and air is effective </a:t>
            </a:r>
            <a:br>
              <a:rPr lang="en-US" dirty="0" smtClean="0"/>
            </a:br>
            <a:r>
              <a:rPr lang="en-US" dirty="0" smtClean="0"/>
              <a:t>to whole air shower shape. </a:t>
            </a:r>
            <a:endParaRPr lang="en-US" dirty="0"/>
          </a:p>
        </p:txBody>
      </p:sp>
      <p:sp>
        <p:nvSpPr>
          <p:cNvPr id="3" name="Rectangle 2"/>
          <p:cNvSpPr/>
          <p:nvPr/>
        </p:nvSpPr>
        <p:spPr>
          <a:xfrm>
            <a:off x="4139952" y="3068960"/>
            <a:ext cx="4572000" cy="1631216"/>
          </a:xfrm>
          <a:prstGeom prst="rect">
            <a:avLst/>
          </a:prstGeom>
        </p:spPr>
        <p:txBody>
          <a:bodyPr>
            <a:spAutoFit/>
          </a:bodyPr>
          <a:lstStyle/>
          <a:p>
            <a:pPr marL="0" indent="0" algn="ctr">
              <a:buNone/>
            </a:pPr>
            <a:r>
              <a:rPr lang="en-US" altLang="ja-JP" u="sng" dirty="0" smtClean="0">
                <a:latin typeface="Arial Black" charset="0"/>
              </a:rPr>
              <a:t>Key parameters </a:t>
            </a:r>
            <a:br>
              <a:rPr lang="en-US" altLang="ja-JP" u="sng" dirty="0" smtClean="0">
                <a:latin typeface="Arial Black" charset="0"/>
              </a:rPr>
            </a:br>
            <a:r>
              <a:rPr lang="en-US" altLang="ja-JP" u="sng" dirty="0" smtClean="0">
                <a:latin typeface="Arial Black" charset="0"/>
              </a:rPr>
              <a:t>for air shower development</a:t>
            </a:r>
          </a:p>
          <a:p>
            <a:pPr marL="0" indent="0" algn="ctr">
              <a:buNone/>
            </a:pPr>
            <a:r>
              <a:rPr lang="en-US" altLang="ja-JP" dirty="0" smtClean="0">
                <a:latin typeface="Arial Black" charset="0"/>
              </a:rPr>
              <a:t>Total </a:t>
            </a:r>
            <a:r>
              <a:rPr lang="en-US" altLang="ja-JP" dirty="0">
                <a:latin typeface="Arial Black" charset="0"/>
              </a:rPr>
              <a:t>cross section</a:t>
            </a:r>
            <a:br>
              <a:rPr lang="en-US" altLang="ja-JP" dirty="0">
                <a:latin typeface="Arial Black" charset="0"/>
              </a:rPr>
            </a:br>
            <a:r>
              <a:rPr lang="en-US" altLang="ja-JP" dirty="0">
                <a:latin typeface="Arial Black" charset="0"/>
              </a:rPr>
              <a:t>Multiplicity  </a:t>
            </a:r>
            <a:br>
              <a:rPr lang="en-US" altLang="ja-JP" dirty="0">
                <a:latin typeface="Arial Black" charset="0"/>
              </a:rPr>
            </a:br>
            <a:r>
              <a:rPr lang="en-US" altLang="ja-JP" dirty="0">
                <a:latin typeface="Arial Black" charset="0"/>
              </a:rPr>
              <a:t>Inelasticity/Secondary spectra</a:t>
            </a:r>
            <a:endParaRPr lang="en-US" dirty="0"/>
          </a:p>
        </p:txBody>
      </p:sp>
    </p:spTree>
    <p:extLst>
      <p:ext uri="{BB962C8B-B14F-4D97-AF65-F5344CB8AC3E}">
        <p14:creationId xmlns:p14="http://schemas.microsoft.com/office/powerpoint/2010/main" val="15575446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parameters </a:t>
            </a:r>
            <a:endParaRPr lang="en-US" dirty="0"/>
          </a:p>
        </p:txBody>
      </p:sp>
      <p:sp>
        <p:nvSpPr>
          <p:cNvPr id="3" name="Content Placeholder 2"/>
          <p:cNvSpPr>
            <a:spLocks noGrp="1"/>
          </p:cNvSpPr>
          <p:nvPr>
            <p:ph idx="1"/>
          </p:nvPr>
        </p:nvSpPr>
        <p:spPr>
          <a:xfrm>
            <a:off x="395536" y="836712"/>
            <a:ext cx="8229600" cy="5000625"/>
          </a:xfrm>
        </p:spPr>
        <p:txBody>
          <a:bodyPr/>
          <a:lstStyle/>
          <a:p>
            <a:pPr marL="0" indent="0" algn="ctr">
              <a:buNone/>
            </a:pPr>
            <a:r>
              <a:rPr lang="en-US" altLang="ja-JP" dirty="0" smtClean="0">
                <a:latin typeface="Arial Black" charset="0"/>
              </a:rPr>
              <a:t>Total </a:t>
            </a:r>
            <a:r>
              <a:rPr lang="en-US" altLang="ja-JP" dirty="0">
                <a:latin typeface="Arial Black" charset="0"/>
              </a:rPr>
              <a:t>cross </a:t>
            </a:r>
            <a:r>
              <a:rPr lang="en-US" altLang="ja-JP" dirty="0" smtClean="0">
                <a:latin typeface="Arial Black" charset="0"/>
              </a:rPr>
              <a:t>section</a:t>
            </a:r>
            <a:r>
              <a:rPr lang="en-US" altLang="ja-JP" dirty="0">
                <a:latin typeface="Arial Black" charset="0"/>
              </a:rPr>
              <a:t/>
            </a:r>
            <a:br>
              <a:rPr lang="en-US" altLang="ja-JP" dirty="0">
                <a:latin typeface="Arial Black" charset="0"/>
              </a:rPr>
            </a:br>
            <a:r>
              <a:rPr lang="en-US" altLang="ja-JP" dirty="0" smtClean="0">
                <a:latin typeface="Arial Black" charset="0"/>
              </a:rPr>
              <a:t>Multiplicity  </a:t>
            </a:r>
            <a:br>
              <a:rPr lang="en-US" altLang="ja-JP" dirty="0" smtClean="0">
                <a:latin typeface="Arial Black" charset="0"/>
              </a:rPr>
            </a:br>
            <a:r>
              <a:rPr lang="en-US" altLang="ja-JP" dirty="0" smtClean="0">
                <a:latin typeface="Arial Black" charset="0"/>
              </a:rPr>
              <a:t>Inelasticity</a:t>
            </a:r>
            <a:r>
              <a:rPr lang="en-US" altLang="ja-JP" dirty="0">
                <a:latin typeface="Arial Black" charset="0"/>
              </a:rPr>
              <a:t>/Secondary spectra</a:t>
            </a:r>
            <a:endParaRPr lang="en-US" dirty="0"/>
          </a:p>
        </p:txBody>
      </p:sp>
      <p:sp>
        <p:nvSpPr>
          <p:cNvPr id="4" name="Slide Number Placeholder 3"/>
          <p:cNvSpPr>
            <a:spLocks noGrp="1"/>
          </p:cNvSpPr>
          <p:nvPr>
            <p:ph type="sldNum" sz="quarter" idx="12"/>
          </p:nvPr>
        </p:nvSpPr>
        <p:spPr/>
        <p:txBody>
          <a:bodyPr/>
          <a:lstStyle/>
          <a:p>
            <a:fld id="{B1D30FA6-92FD-6D40-B65A-D045A678675D}" type="slidenum">
              <a:rPr lang="en-US" altLang="ja-JP" smtClean="0"/>
              <a:pPr/>
              <a:t>6</a:t>
            </a:fld>
            <a:endParaRPr lang="en-US" altLang="ja-JP"/>
          </a:p>
        </p:txBody>
      </p:sp>
      <p:pic>
        <p:nvPicPr>
          <p:cNvPr id="14" name="Picture 13" descr="key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8223"/>
            <a:ext cx="9144000" cy="3009089"/>
          </a:xfrm>
          <a:prstGeom prst="rect">
            <a:avLst/>
          </a:prstGeom>
        </p:spPr>
      </p:pic>
      <p:sp>
        <p:nvSpPr>
          <p:cNvPr id="15" name="TextBox 14"/>
          <p:cNvSpPr txBox="1"/>
          <p:nvPr/>
        </p:nvSpPr>
        <p:spPr>
          <a:xfrm>
            <a:off x="2274184" y="2541054"/>
            <a:ext cx="4818096" cy="707886"/>
          </a:xfrm>
          <a:prstGeom prst="rect">
            <a:avLst/>
          </a:prstGeom>
          <a:noFill/>
        </p:spPr>
        <p:txBody>
          <a:bodyPr wrap="none" rtlCol="0">
            <a:spAutoFit/>
          </a:bodyPr>
          <a:lstStyle/>
          <a:p>
            <a:r>
              <a:rPr lang="en-US" dirty="0" smtClean="0"/>
              <a:t>Predictions by hadron interaction models </a:t>
            </a:r>
            <a:br>
              <a:rPr lang="en-US" dirty="0" smtClean="0"/>
            </a:br>
            <a:r>
              <a:rPr lang="en-US" dirty="0" smtClean="0"/>
              <a:t>which are used in air shower simulation </a:t>
            </a:r>
            <a:endParaRPr lang="en-US" dirty="0"/>
          </a:p>
        </p:txBody>
      </p:sp>
      <p:sp>
        <p:nvSpPr>
          <p:cNvPr id="16" name="TextBox 15"/>
          <p:cNvSpPr txBox="1"/>
          <p:nvPr/>
        </p:nvSpPr>
        <p:spPr>
          <a:xfrm>
            <a:off x="1217621" y="6237312"/>
            <a:ext cx="7170803" cy="523220"/>
          </a:xfrm>
          <a:prstGeom prst="rect">
            <a:avLst/>
          </a:prstGeom>
          <a:noFill/>
        </p:spPr>
        <p:txBody>
          <a:bodyPr wrap="none" rtlCol="0">
            <a:spAutoFit/>
          </a:bodyPr>
          <a:lstStyle/>
          <a:p>
            <a:r>
              <a:rPr lang="en-US" sz="2800" dirty="0" smtClean="0"/>
              <a:t>Big discrepancy in the high energy region !!!</a:t>
            </a:r>
            <a:endParaRPr lang="en-US" sz="2800" dirty="0"/>
          </a:p>
        </p:txBody>
      </p:sp>
    </p:spTree>
    <p:extLst>
      <p:ext uri="{BB962C8B-B14F-4D97-AF65-F5344CB8AC3E}">
        <p14:creationId xmlns:p14="http://schemas.microsoft.com/office/powerpoint/2010/main" val="17066380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708920"/>
            <a:ext cx="5459412" cy="3744416"/>
            <a:chOff x="0" y="2708920"/>
            <a:chExt cx="5459412" cy="3744416"/>
          </a:xfrm>
        </p:grpSpPr>
        <p:pic>
          <p:nvPicPr>
            <p:cNvPr id="50190" name="Picture 14" descr="20030418-under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241" y="2805832"/>
              <a:ext cx="5424171" cy="3647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780928"/>
              <a:ext cx="1187624"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3995936" y="2708920"/>
              <a:ext cx="1440160"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3995936" y="6093296"/>
              <a:ext cx="144016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8" name="Slide Number Placeholder 5"/>
          <p:cNvSpPr>
            <a:spLocks noGrp="1"/>
          </p:cNvSpPr>
          <p:nvPr>
            <p:ph type="sldNum" sz="quarter" idx="12"/>
          </p:nvPr>
        </p:nvSpPr>
        <p:spPr/>
        <p:txBody>
          <a:bodyPr/>
          <a:lstStyle/>
          <a:p>
            <a:fld id="{69CA9D3E-7FA2-A847-ADB5-55E682A68609}" type="slidenum">
              <a:rPr lang="en-US" altLang="ja-JP"/>
              <a:pPr/>
              <a:t>7</a:t>
            </a:fld>
            <a:endParaRPr lang="en-US" altLang="ja-JP"/>
          </a:p>
        </p:txBody>
      </p:sp>
      <p:pic>
        <p:nvPicPr>
          <p:cNvPr id="50178" name="Picture 2" descr="C:\Documents and Settings\研究用\My Documents\LHCf\ppt\ICRC\2007\Oral\collision_image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38200"/>
            <a:ext cx="9144000" cy="1366664"/>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title"/>
          </p:nvPr>
        </p:nvSpPr>
        <p:spPr/>
        <p:txBody>
          <a:bodyPr/>
          <a:lstStyle/>
          <a:p>
            <a:r>
              <a:rPr lang="en-US" altLang="ja-JP" sz="3200" b="1">
                <a:latin typeface="Arial" charset="0"/>
              </a:rPr>
              <a:t>The Large Hadron Collider (LHC)</a:t>
            </a:r>
            <a:endParaRPr lang="en-US" altLang="ja-JP" sz="2800">
              <a:latin typeface="Arial" charset="0"/>
            </a:endParaRPr>
          </a:p>
        </p:txBody>
      </p:sp>
      <p:sp>
        <p:nvSpPr>
          <p:cNvPr id="50183" name="Text Box 7"/>
          <p:cNvSpPr txBox="1">
            <a:spLocks noChangeArrowheads="1"/>
          </p:cNvSpPr>
          <p:nvPr/>
        </p:nvSpPr>
        <p:spPr bwMode="auto">
          <a:xfrm>
            <a:off x="179512" y="836712"/>
            <a:ext cx="8153400" cy="2283702"/>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143250" algn="l"/>
              </a:tabLst>
              <a:defRPr kumimoji="1" sz="2400">
                <a:solidFill>
                  <a:schemeClr val="tx1"/>
                </a:solidFill>
                <a:latin typeface="Times New Roman" charset="0"/>
                <a:ea typeface="ＭＳ Ｐゴシック" charset="0"/>
                <a:cs typeface="ＭＳ Ｐゴシック" charset="0"/>
              </a:defRPr>
            </a:lvl1pPr>
            <a:lvl2pPr>
              <a:tabLst>
                <a:tab pos="3143250" algn="l"/>
              </a:tabLst>
              <a:defRPr kumimoji="1" sz="2400">
                <a:solidFill>
                  <a:schemeClr val="tx1"/>
                </a:solidFill>
                <a:latin typeface="Times New Roman" charset="0"/>
                <a:ea typeface="ＭＳ Ｐゴシック" charset="0"/>
              </a:defRPr>
            </a:lvl2pPr>
            <a:lvl3pPr>
              <a:tabLst>
                <a:tab pos="3143250" algn="l"/>
              </a:tabLst>
              <a:defRPr kumimoji="1" sz="2400">
                <a:solidFill>
                  <a:schemeClr val="tx1"/>
                </a:solidFill>
                <a:latin typeface="Times New Roman" charset="0"/>
                <a:ea typeface="ＭＳ Ｐゴシック" charset="0"/>
              </a:defRPr>
            </a:lvl3pPr>
            <a:lvl4pPr>
              <a:tabLst>
                <a:tab pos="3143250" algn="l"/>
              </a:tabLst>
              <a:defRPr kumimoji="1" sz="2400">
                <a:solidFill>
                  <a:schemeClr val="tx1"/>
                </a:solidFill>
                <a:latin typeface="Times New Roman" charset="0"/>
                <a:ea typeface="ＭＳ Ｐゴシック" charset="0"/>
              </a:defRPr>
            </a:lvl4pPr>
            <a:lvl5pPr>
              <a:tabLst>
                <a:tab pos="3143250" algn="l"/>
              </a:tabLst>
              <a:defRPr kumimoji="1" sz="2400">
                <a:solidFill>
                  <a:schemeClr val="tx1"/>
                </a:solidFill>
                <a:latin typeface="Times New Roman" charset="0"/>
                <a:ea typeface="ＭＳ Ｐゴシック" charset="0"/>
              </a:defRPr>
            </a:lvl5pPr>
            <a:lvl6pPr fontAlgn="base">
              <a:spcBef>
                <a:spcPct val="0"/>
              </a:spcBef>
              <a:spcAft>
                <a:spcPct val="0"/>
              </a:spcAft>
              <a:tabLst>
                <a:tab pos="3143250" algn="l"/>
              </a:tabLst>
              <a:defRPr kumimoji="1" sz="2400">
                <a:solidFill>
                  <a:schemeClr val="tx1"/>
                </a:solidFill>
                <a:latin typeface="Times New Roman" charset="0"/>
                <a:ea typeface="ＭＳ Ｐゴシック" charset="0"/>
              </a:defRPr>
            </a:lvl6pPr>
            <a:lvl7pPr fontAlgn="base">
              <a:spcBef>
                <a:spcPct val="0"/>
              </a:spcBef>
              <a:spcAft>
                <a:spcPct val="0"/>
              </a:spcAft>
              <a:tabLst>
                <a:tab pos="3143250" algn="l"/>
              </a:tabLst>
              <a:defRPr kumimoji="1" sz="2400">
                <a:solidFill>
                  <a:schemeClr val="tx1"/>
                </a:solidFill>
                <a:latin typeface="Times New Roman" charset="0"/>
                <a:ea typeface="ＭＳ Ｐゴシック" charset="0"/>
              </a:defRPr>
            </a:lvl7pPr>
            <a:lvl8pPr fontAlgn="base">
              <a:spcBef>
                <a:spcPct val="0"/>
              </a:spcBef>
              <a:spcAft>
                <a:spcPct val="0"/>
              </a:spcAft>
              <a:tabLst>
                <a:tab pos="3143250" algn="l"/>
              </a:tabLst>
              <a:defRPr kumimoji="1" sz="2400">
                <a:solidFill>
                  <a:schemeClr val="tx1"/>
                </a:solidFill>
                <a:latin typeface="Times New Roman" charset="0"/>
                <a:ea typeface="ＭＳ Ｐゴシック" charset="0"/>
              </a:defRPr>
            </a:lvl8pPr>
            <a:lvl9pPr fontAlgn="base">
              <a:spcBef>
                <a:spcPct val="0"/>
              </a:spcBef>
              <a:spcAft>
                <a:spcPct val="0"/>
              </a:spcAft>
              <a:tabLst>
                <a:tab pos="3143250" algn="l"/>
              </a:tabLst>
              <a:defRPr kumimoji="1" sz="2400">
                <a:solidFill>
                  <a:schemeClr val="tx1"/>
                </a:solidFill>
                <a:latin typeface="Times New Roman" charset="0"/>
                <a:ea typeface="ＭＳ Ｐゴシック" charset="0"/>
              </a:defRPr>
            </a:lvl9pPr>
          </a:lstStyle>
          <a:p>
            <a:r>
              <a:rPr lang="en-US" altLang="ja-JP" sz="2800" b="1" dirty="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pp</a:t>
            </a:r>
            <a:r>
              <a:rPr lang="en-US" altLang="ja-JP" sz="2800" b="1" dirty="0" smtClean="0">
                <a:effectLst>
                  <a:outerShdw blurRad="38100" dist="38100" dir="2700000" algn="tl">
                    <a:srgbClr val="DDDDDD"/>
                  </a:outerShdw>
                </a:effectLst>
                <a:latin typeface="Arial" charset="0"/>
              </a:rPr>
              <a:t>    7TeV+7TeV  </a:t>
            </a:r>
            <a:r>
              <a:rPr lang="en-US" altLang="ja-JP" sz="2800"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10</a:t>
            </a:r>
            <a:r>
              <a:rPr lang="en-US" altLang="ja-JP" sz="2800" b="1" baseline="30000" dirty="0">
                <a:effectLst>
                  <a:outerShdw blurRad="38100" dist="38100" dir="2700000" algn="tl">
                    <a:srgbClr val="DDDDDD"/>
                  </a:outerShdw>
                </a:effectLst>
                <a:latin typeface="Arial" charset="0"/>
              </a:rPr>
              <a:t>17</a:t>
            </a:r>
            <a:r>
              <a:rPr lang="en-US" altLang="ja-JP" sz="2800" b="1" dirty="0">
                <a:effectLst>
                  <a:outerShdw blurRad="38100" dist="38100" dir="2700000" algn="tl">
                    <a:srgbClr val="DDDDDD"/>
                  </a:outerShdw>
                </a:effectLst>
                <a:latin typeface="Arial" charset="0"/>
              </a:rPr>
              <a:t>eV</a:t>
            </a:r>
          </a:p>
          <a:p>
            <a:pPr>
              <a:lnSpc>
                <a:spcPct val="90000"/>
              </a:lnSpc>
            </a:pP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b="1" dirty="0" err="1">
                <a:effectLst>
                  <a:outerShdw blurRad="38100" dist="38100" dir="2700000" algn="tl">
                    <a:srgbClr val="DDDDDD"/>
                  </a:outerShdw>
                </a:effectLst>
                <a:latin typeface="Arial" charset="0"/>
              </a:rPr>
              <a:t>pp</a:t>
            </a:r>
            <a:r>
              <a:rPr lang="ja-JP" altLang="en-US" sz="2800" dirty="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3.5TeV+3.5TeV </a:t>
            </a:r>
            <a:r>
              <a:rPr lang="en-US" altLang="ja-JP" sz="2800" dirty="0">
                <a:effectLst>
                  <a:outerShdw blurRad="38100" dist="38100" dir="2700000" algn="tl">
                    <a:srgbClr val="DDDDDD"/>
                  </a:outerShdw>
                </a:effectLst>
                <a:latin typeface="Arial" charset="0"/>
              </a:rPr>
              <a:t> 	</a:t>
            </a:r>
            <a:r>
              <a:rPr lang="en-US" altLang="ja-JP" sz="2800"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2.6x10</a:t>
            </a:r>
            <a:r>
              <a:rPr lang="en-US" altLang="ja-JP" sz="2800" b="1" baseline="30000" dirty="0">
                <a:effectLst>
                  <a:outerShdw blurRad="38100" dist="38100" dir="2700000" algn="tl">
                    <a:srgbClr val="DDDDDD"/>
                  </a:outerShdw>
                </a:effectLst>
                <a:latin typeface="Arial" charset="0"/>
              </a:rPr>
              <a:t>16</a:t>
            </a:r>
            <a:r>
              <a:rPr lang="en-US" altLang="ja-JP" sz="2800" b="1" dirty="0">
                <a:effectLst>
                  <a:outerShdw blurRad="38100" dist="38100" dir="2700000" algn="tl">
                    <a:srgbClr val="DDDDDD"/>
                  </a:outerShdw>
                </a:effectLst>
                <a:latin typeface="Arial" charset="0"/>
              </a:rPr>
              <a:t>eV</a:t>
            </a:r>
          </a:p>
          <a:p>
            <a:pPr>
              <a:lnSpc>
                <a:spcPct val="90000"/>
              </a:lnSpc>
            </a:pPr>
            <a:r>
              <a:rPr lang="en-US" altLang="ja-JP" sz="2800" b="1" dirty="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pp</a:t>
            </a:r>
            <a:r>
              <a:rPr lang="en-US" altLang="ja-JP" sz="2800" b="1" dirty="0" smtClean="0">
                <a:effectLst>
                  <a:outerShdw blurRad="38100" dist="38100" dir="2700000" algn="tl">
                    <a:srgbClr val="DDDDDD"/>
                  </a:outerShdw>
                </a:effectLst>
                <a:latin typeface="Arial" charset="0"/>
              </a:rPr>
              <a:t> 450GeV</a:t>
            </a:r>
            <a:r>
              <a:rPr lang="en-US" altLang="ja-JP" sz="2800" b="1" dirty="0">
                <a:effectLst>
                  <a:outerShdw blurRad="38100" dist="38100" dir="2700000" algn="tl">
                    <a:srgbClr val="DDDDDD"/>
                  </a:outerShdw>
                </a:effectLst>
                <a:latin typeface="Arial" charset="0"/>
              </a:rPr>
              <a:t>+450GeV </a:t>
            </a:r>
            <a:r>
              <a:rPr lang="en-US" altLang="ja-JP" sz="2800" b="1" dirty="0" smtClean="0">
                <a:effectLst>
                  <a:outerShdw blurRad="38100" dist="38100" dir="2700000" algn="tl">
                    <a:srgbClr val="DDDDDD"/>
                  </a:outerShdw>
                </a:effectLst>
                <a:latin typeface="Arial" charset="0"/>
              </a:rPr>
              <a:t> </a:t>
            </a:r>
            <a:r>
              <a:rPr lang="en-US" altLang="ja-JP" sz="2800" dirty="0">
                <a:effectLst>
                  <a:outerShdw blurRad="38100" dist="38100" dir="2700000" algn="tl">
                    <a:srgbClr val="DDDDDD"/>
                  </a:outerShdw>
                </a:effectLst>
                <a:latin typeface="Wingdings"/>
                <a:ea typeface="Wingdings"/>
                <a:cs typeface="Wingdings"/>
                <a:sym typeface="Wingdings"/>
              </a:rPr>
              <a:t></a:t>
            </a:r>
            <a:r>
              <a:rPr lang="en-US" altLang="ja-JP" sz="2000" dirty="0" smtClean="0">
                <a:effectLst>
                  <a:outerShdw blurRad="38100" dist="38100" dir="2700000" algn="tl">
                    <a:srgbClr val="DDDDDD"/>
                  </a:outerShdw>
                </a:effectLst>
                <a:latin typeface="Arial" charset="0"/>
              </a:rPr>
              <a:t>  </a:t>
            </a:r>
            <a:r>
              <a:rPr lang="en-US" altLang="ja-JP" sz="2800" b="1" dirty="0" err="1" smtClean="0">
                <a:effectLst>
                  <a:outerShdw blurRad="38100" dist="38100" dir="2700000" algn="tl">
                    <a:srgbClr val="DDDDDD"/>
                  </a:outerShdw>
                </a:effectLst>
                <a:latin typeface="Arial" charset="0"/>
              </a:rPr>
              <a:t>E</a:t>
            </a:r>
            <a:r>
              <a:rPr lang="en-US" altLang="ja-JP" sz="2800" b="1" baseline="-25000" dirty="0" err="1" smtClean="0">
                <a:effectLst>
                  <a:outerShdw blurRad="38100" dist="38100" dir="2700000" algn="tl">
                    <a:srgbClr val="DDDDDD"/>
                  </a:outerShdw>
                </a:effectLst>
                <a:latin typeface="Arial" charset="0"/>
              </a:rPr>
              <a:t>lab</a:t>
            </a:r>
            <a:r>
              <a:rPr lang="en-US" altLang="ja-JP" sz="2800" b="1" baseline="-25000" dirty="0" smtClean="0">
                <a:effectLst>
                  <a:outerShdw blurRad="38100" dist="38100" dir="2700000" algn="tl">
                    <a:srgbClr val="DDDDDD"/>
                  </a:outerShdw>
                </a:effectLst>
                <a:latin typeface="Arial" charset="0"/>
              </a:rPr>
              <a:t> </a:t>
            </a:r>
            <a:r>
              <a:rPr lang="en-US" altLang="ja-JP" sz="2800" b="1" dirty="0">
                <a:effectLst>
                  <a:outerShdw blurRad="38100" dist="38100" dir="2700000" algn="tl">
                    <a:srgbClr val="DDDDDD"/>
                  </a:outerShdw>
                </a:effectLst>
                <a:latin typeface="Arial" charset="0"/>
              </a:rPr>
              <a:t>= 2x10</a:t>
            </a:r>
            <a:r>
              <a:rPr lang="en-US" altLang="ja-JP" sz="2800" b="1" baseline="30000" dirty="0">
                <a:effectLst>
                  <a:outerShdw blurRad="38100" dist="38100" dir="2700000" algn="tl">
                    <a:srgbClr val="DDDDDD"/>
                  </a:outerShdw>
                </a:effectLst>
                <a:latin typeface="Arial" charset="0"/>
              </a:rPr>
              <a:t>14</a:t>
            </a:r>
            <a:r>
              <a:rPr lang="en-US" altLang="ja-JP" sz="2800" b="1" dirty="0">
                <a:effectLst>
                  <a:outerShdw blurRad="38100" dist="38100" dir="2700000" algn="tl">
                    <a:srgbClr val="DDDDDD"/>
                  </a:outerShdw>
                </a:effectLst>
                <a:latin typeface="Arial" charset="0"/>
              </a:rPr>
              <a:t>eV</a:t>
            </a:r>
          </a:p>
          <a:p>
            <a:endParaRPr lang="en-US" altLang="ja-JP" sz="3200" b="1" dirty="0">
              <a:effectLst>
                <a:outerShdw blurRad="38100" dist="38100" dir="2700000" algn="tl">
                  <a:srgbClr val="DDDDDD"/>
                </a:outerShdw>
              </a:effectLst>
              <a:latin typeface="Arial" charset="0"/>
            </a:endParaRPr>
          </a:p>
          <a:p>
            <a:endParaRPr lang="en-US" altLang="ja-JP" sz="3200" b="1" dirty="0">
              <a:effectLst>
                <a:outerShdw blurRad="38100" dist="38100" dir="2700000" algn="tl">
                  <a:srgbClr val="DDDDDD"/>
                </a:outerShdw>
              </a:effectLst>
              <a:latin typeface="Arial" charset="0"/>
            </a:endParaRPr>
          </a:p>
        </p:txBody>
      </p:sp>
      <p:sp>
        <p:nvSpPr>
          <p:cNvPr id="50185" name="Text Box 9"/>
          <p:cNvSpPr txBox="1">
            <a:spLocks noChangeArrowheads="1"/>
          </p:cNvSpPr>
          <p:nvPr/>
        </p:nvSpPr>
        <p:spPr bwMode="auto">
          <a:xfrm>
            <a:off x="7380312" y="836712"/>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800" b="1" dirty="0" smtClean="0"/>
              <a:t>2014-</a:t>
            </a:r>
            <a:endParaRPr lang="en-US" altLang="ja-JP" sz="2800" b="1" dirty="0"/>
          </a:p>
        </p:txBody>
      </p:sp>
      <p:sp>
        <p:nvSpPr>
          <p:cNvPr id="50191" name="Text Box 15"/>
          <p:cNvSpPr txBox="1">
            <a:spLocks noChangeArrowheads="1"/>
          </p:cNvSpPr>
          <p:nvPr/>
        </p:nvSpPr>
        <p:spPr bwMode="auto">
          <a:xfrm>
            <a:off x="1187624" y="5949280"/>
            <a:ext cx="20129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b="1" dirty="0">
                <a:solidFill>
                  <a:srgbClr val="FF0000"/>
                </a:solidFill>
              </a:rPr>
              <a:t>ATLAS/LHCf</a:t>
            </a:r>
          </a:p>
        </p:txBody>
      </p:sp>
      <p:sp>
        <p:nvSpPr>
          <p:cNvPr id="50192" name="Text Box 16"/>
          <p:cNvSpPr txBox="1">
            <a:spLocks noChangeArrowheads="1"/>
          </p:cNvSpPr>
          <p:nvPr/>
        </p:nvSpPr>
        <p:spPr bwMode="auto">
          <a:xfrm>
            <a:off x="3779912" y="5661248"/>
            <a:ext cx="863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a:solidFill>
                  <a:srgbClr val="FF0000"/>
                </a:solidFill>
              </a:rPr>
              <a:t>LHCb</a:t>
            </a:r>
          </a:p>
        </p:txBody>
      </p:sp>
      <p:sp>
        <p:nvSpPr>
          <p:cNvPr id="50193" name="Text Box 17"/>
          <p:cNvSpPr txBox="1">
            <a:spLocks noChangeArrowheads="1"/>
          </p:cNvSpPr>
          <p:nvPr/>
        </p:nvSpPr>
        <p:spPr bwMode="auto">
          <a:xfrm>
            <a:off x="2411760" y="3501008"/>
            <a:ext cx="1708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a:solidFill>
                  <a:srgbClr val="FF0000"/>
                </a:solidFill>
              </a:rPr>
              <a:t>CMS/TOTEM</a:t>
            </a:r>
          </a:p>
        </p:txBody>
      </p:sp>
      <p:sp>
        <p:nvSpPr>
          <p:cNvPr id="50194" name="Text Box 18"/>
          <p:cNvSpPr txBox="1">
            <a:spLocks noChangeArrowheads="1"/>
          </p:cNvSpPr>
          <p:nvPr/>
        </p:nvSpPr>
        <p:spPr bwMode="auto">
          <a:xfrm>
            <a:off x="107504" y="5229200"/>
            <a:ext cx="947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dirty="0">
                <a:solidFill>
                  <a:srgbClr val="FF0000"/>
                </a:solidFill>
              </a:rPr>
              <a:t>ALICE</a:t>
            </a:r>
          </a:p>
        </p:txBody>
      </p:sp>
      <p:sp>
        <p:nvSpPr>
          <p:cNvPr id="20" name="Text Box 25"/>
          <p:cNvSpPr txBox="1">
            <a:spLocks noChangeArrowheads="1"/>
          </p:cNvSpPr>
          <p:nvPr/>
        </p:nvSpPr>
        <p:spPr bwMode="auto">
          <a:xfrm>
            <a:off x="4788024" y="2852936"/>
            <a:ext cx="4152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u="sng" dirty="0">
                <a:latin typeface="Arial Black" charset="0"/>
              </a:rPr>
              <a:t>Key parameters </a:t>
            </a:r>
          </a:p>
          <a:p>
            <a:r>
              <a:rPr lang="en-US" altLang="ja-JP" u="sng" dirty="0">
                <a:latin typeface="Arial Black" charset="0"/>
              </a:rPr>
              <a:t>for air shower developments</a:t>
            </a:r>
          </a:p>
        </p:txBody>
      </p:sp>
      <p:sp>
        <p:nvSpPr>
          <p:cNvPr id="21" name="Rectangle 26"/>
          <p:cNvSpPr txBox="1">
            <a:spLocks noChangeArrowheads="1"/>
          </p:cNvSpPr>
          <p:nvPr/>
        </p:nvSpPr>
        <p:spPr bwMode="auto">
          <a:xfrm>
            <a:off x="4860032" y="3645024"/>
            <a:ext cx="472440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00090"/>
              </a:buClr>
              <a:buSzPct val="66000"/>
              <a:buFont typeface="Wingdings" charset="0"/>
              <a:buChar char="q"/>
              <a:defRPr sz="2400" kern="1200">
                <a:solidFill>
                  <a:srgbClr val="000090"/>
                </a:solidFill>
                <a:latin typeface="Arial"/>
                <a:ea typeface="ＭＳ Ｐゴシック" charset="0"/>
                <a:cs typeface="Arial"/>
              </a:defRPr>
            </a:lvl1pPr>
            <a:lvl2pPr marL="576263" indent="-273050" algn="l" rtl="0" eaLnBrk="1" fontAlgn="base" hangingPunct="1">
              <a:spcBef>
                <a:spcPct val="20000"/>
              </a:spcBef>
              <a:spcAft>
                <a:spcPct val="0"/>
              </a:spcAft>
              <a:buClr>
                <a:srgbClr val="000090"/>
              </a:buClr>
              <a:buSzPct val="110000"/>
              <a:buFont typeface="Courier New" charset="0"/>
              <a:buChar char="o"/>
              <a:defRPr sz="2200" kern="1200">
                <a:solidFill>
                  <a:srgbClr val="000090"/>
                </a:solidFill>
                <a:latin typeface="Arial"/>
                <a:ea typeface="ＭＳ Ｐゴシック" charset="0"/>
                <a:cs typeface="Arial"/>
              </a:defRPr>
            </a:lvl2pPr>
            <a:lvl3pPr marL="855663" indent="-228600" algn="l" rtl="0" eaLnBrk="1" fontAlgn="base" hangingPunct="1">
              <a:spcBef>
                <a:spcPct val="20000"/>
              </a:spcBef>
              <a:spcAft>
                <a:spcPct val="0"/>
              </a:spcAft>
              <a:buClr>
                <a:schemeClr val="tx2"/>
              </a:buClr>
              <a:buSzPct val="60000"/>
              <a:buFont typeface="Wingdings" charset="2"/>
              <a:buChar char="u"/>
              <a:defRPr sz="2000" kern="1200">
                <a:solidFill>
                  <a:srgbClr val="000090"/>
                </a:solidFill>
                <a:latin typeface="Arial"/>
                <a:ea typeface="ＭＳ Ｐゴシック" charset="0"/>
                <a:cs typeface="Arial"/>
              </a:defRPr>
            </a:lvl3pPr>
            <a:lvl4pPr marL="1143000" indent="-228600" algn="l" rtl="0" eaLnBrk="1" fontAlgn="base" hangingPunct="1">
              <a:spcBef>
                <a:spcPct val="20000"/>
              </a:spcBef>
              <a:spcAft>
                <a:spcPct val="0"/>
              </a:spcAft>
              <a:buClr>
                <a:schemeClr val="tx2"/>
              </a:buClr>
              <a:buSzPct val="100000"/>
              <a:buFont typeface="Wingdings" charset="2"/>
              <a:buChar char="§"/>
              <a:defRPr kern="1200">
                <a:solidFill>
                  <a:srgbClr val="000090"/>
                </a:solidFill>
                <a:latin typeface="Arial"/>
                <a:ea typeface="ＭＳ Ｐゴシック" charset="0"/>
                <a:cs typeface="Arial"/>
              </a:defRPr>
            </a:lvl4pPr>
            <a:lvl5pPr marL="1462088" indent="-228600" algn="l" rtl="0" eaLnBrk="1" fontAlgn="base" hangingPunct="1">
              <a:spcBef>
                <a:spcPct val="20000"/>
              </a:spcBef>
              <a:spcAft>
                <a:spcPct val="0"/>
              </a:spcAft>
              <a:buClr>
                <a:schemeClr val="accent1"/>
              </a:buClr>
              <a:buSzPct val="100000"/>
              <a:buFont typeface="Symbol" charset="0"/>
              <a:buChar char=""/>
              <a:defRPr sz="1600" kern="1200">
                <a:solidFill>
                  <a:srgbClr val="000090"/>
                </a:solidFill>
                <a:latin typeface="Arial"/>
                <a:ea typeface="ＭＳ Ｐゴシック" charset="0"/>
                <a:cs typeface="Arial"/>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altLang="ja-JP" sz="1800" dirty="0" smtClean="0">
                <a:latin typeface="Arial Black" charset="0"/>
              </a:rPr>
              <a:t>Total cross section</a:t>
            </a:r>
            <a:br>
              <a:rPr lang="en-US" altLang="ja-JP" sz="1800" dirty="0" smtClean="0">
                <a:latin typeface="Arial Black" charset="0"/>
              </a:rPr>
            </a:br>
            <a:r>
              <a:rPr lang="en-US" altLang="ja-JP" sz="1800" dirty="0" smtClean="0">
                <a:latin typeface="Arial Black" charset="0"/>
              </a:rPr>
              <a:t>    </a:t>
            </a:r>
            <a:r>
              <a:rPr lang="en-US" altLang="ja-JP" sz="2000" dirty="0" smtClean="0">
                <a:latin typeface="Arial Black" charset="0"/>
                <a:cs typeface="Arial" charset="0"/>
              </a:rPr>
              <a:t>↔</a:t>
            </a:r>
            <a:r>
              <a:rPr lang="en-US" altLang="ja-JP" sz="1800" dirty="0" smtClean="0">
                <a:latin typeface="Arial Black" charset="0"/>
                <a:cs typeface="Arial" charset="0"/>
              </a:rPr>
              <a:t> TOTEM, ATLAS, CMS</a:t>
            </a:r>
            <a:endParaRPr lang="en-US" altLang="ja-JP" sz="1600" dirty="0" smtClean="0">
              <a:latin typeface="Arial Black" charset="0"/>
            </a:endParaRPr>
          </a:p>
          <a:p>
            <a:r>
              <a:rPr lang="en-US" altLang="ja-JP" sz="1800" dirty="0" smtClean="0">
                <a:latin typeface="Arial Black" charset="0"/>
              </a:rPr>
              <a:t>Multiplicity  </a:t>
            </a:r>
            <a:br>
              <a:rPr lang="en-US" altLang="ja-JP" sz="1800" dirty="0" smtClean="0">
                <a:latin typeface="Arial Black" charset="0"/>
              </a:rPr>
            </a:br>
            <a:r>
              <a:rPr lang="en-US" altLang="ja-JP" sz="1800" dirty="0" smtClean="0">
                <a:latin typeface="Arial Black" charset="0"/>
              </a:rPr>
              <a:t>    </a:t>
            </a:r>
            <a:r>
              <a:rPr lang="en-US" altLang="ja-JP" sz="2000" dirty="0" smtClean="0">
                <a:latin typeface="Arial Black" charset="0"/>
                <a:cs typeface="Arial" charset="0"/>
              </a:rPr>
              <a:t>↔ </a:t>
            </a:r>
            <a:r>
              <a:rPr lang="en-US" altLang="ja-JP" sz="1800" dirty="0" smtClean="0">
                <a:latin typeface="Arial Black" charset="0"/>
                <a:cs typeface="Arial" charset="0"/>
              </a:rPr>
              <a:t>Central detectors</a:t>
            </a:r>
            <a:endParaRPr lang="en-US" altLang="ja-JP" sz="1600" dirty="0" smtClean="0">
              <a:latin typeface="Arial Black" charset="0"/>
            </a:endParaRPr>
          </a:p>
          <a:p>
            <a:r>
              <a:rPr lang="en-US" altLang="ja-JP" sz="1800" dirty="0" smtClean="0">
                <a:latin typeface="Arial Black" charset="0"/>
              </a:rPr>
              <a:t>Inelasticity/Secondary spectra</a:t>
            </a:r>
            <a:br>
              <a:rPr lang="en-US" altLang="ja-JP" sz="1800" dirty="0" smtClean="0">
                <a:latin typeface="Arial Black" charset="0"/>
              </a:rPr>
            </a:br>
            <a:r>
              <a:rPr lang="en-US" altLang="ja-JP" sz="1800" dirty="0" smtClean="0">
                <a:latin typeface="Arial Black" charset="0"/>
              </a:rPr>
              <a:t>    </a:t>
            </a:r>
            <a:r>
              <a:rPr lang="en-US" altLang="ja-JP" sz="2000" b="1" dirty="0" smtClean="0">
                <a:latin typeface="Arial Black" charset="0"/>
                <a:cs typeface="Arial" charset="0"/>
              </a:rPr>
              <a:t>↔</a:t>
            </a:r>
            <a:r>
              <a:rPr lang="en-US" altLang="ja-JP" sz="2000" dirty="0" smtClean="0">
                <a:latin typeface="Arial Black" charset="0"/>
                <a:cs typeface="Arial" charset="0"/>
              </a:rPr>
              <a:t> </a:t>
            </a:r>
            <a:r>
              <a:rPr lang="en-US" altLang="ja-JP" sz="1800" dirty="0" smtClean="0">
                <a:latin typeface="Arial Black" charset="0"/>
                <a:cs typeface="Arial" charset="0"/>
              </a:rPr>
              <a:t>Forward calorimeters</a:t>
            </a:r>
            <a:r>
              <a:rPr lang="en-US" altLang="ja-JP" sz="2000" dirty="0" smtClean="0">
                <a:latin typeface="Arial Black" charset="0"/>
                <a:cs typeface="Arial" charset="0"/>
              </a:rPr>
              <a:t> </a:t>
            </a:r>
            <a:br>
              <a:rPr lang="en-US" altLang="ja-JP" sz="2000" dirty="0" smtClean="0">
                <a:latin typeface="Arial Black" charset="0"/>
                <a:cs typeface="Arial" charset="0"/>
              </a:rPr>
            </a:br>
            <a:r>
              <a:rPr lang="en-US" altLang="ja-JP" sz="2000" dirty="0" smtClean="0">
                <a:latin typeface="Arial Black" charset="0"/>
                <a:cs typeface="Arial" charset="0"/>
              </a:rPr>
              <a:t>       </a:t>
            </a:r>
            <a:r>
              <a:rPr lang="en-US" altLang="ja-JP" dirty="0" smtClean="0">
                <a:solidFill>
                  <a:srgbClr val="FF3300"/>
                </a:solidFill>
                <a:latin typeface="Arial Black" charset="0"/>
                <a:cs typeface="Arial" charset="0"/>
              </a:rPr>
              <a:t>LHCf</a:t>
            </a:r>
            <a:r>
              <a:rPr lang="en-US" altLang="ja-JP" sz="1800" dirty="0" smtClean="0">
                <a:latin typeface="Arial Black" charset="0"/>
                <a:cs typeface="Arial" charset="0"/>
              </a:rPr>
              <a:t>, ZDCs </a:t>
            </a:r>
            <a:endParaRPr lang="en-US" altLang="ja-JP" sz="1800" dirty="0">
              <a:latin typeface="Arial Black" charset="0"/>
            </a:endParaRPr>
          </a:p>
        </p:txBody>
      </p:sp>
    </p:spTree>
    <p:extLst>
      <p:ext uri="{BB962C8B-B14F-4D97-AF65-F5344CB8AC3E}">
        <p14:creationId xmlns:p14="http://schemas.microsoft.com/office/powerpoint/2010/main" val="389756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8" name="Group 4"/>
          <p:cNvGrpSpPr>
            <a:grpSpLocks/>
          </p:cNvGrpSpPr>
          <p:nvPr/>
        </p:nvGrpSpPr>
        <p:grpSpPr bwMode="auto">
          <a:xfrm>
            <a:off x="2564383" y="1274763"/>
            <a:ext cx="6491287" cy="2868612"/>
            <a:chOff x="1488" y="2513"/>
            <a:chExt cx="4089" cy="1807"/>
          </a:xfrm>
        </p:grpSpPr>
        <p:pic>
          <p:nvPicPr>
            <p:cNvPr id="10260" name="Picture 5" descr="gas_dist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88" y="2513"/>
              <a:ext cx="4089"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Text Box 6"/>
            <p:cNvSpPr txBox="1">
              <a:spLocks noChangeArrowheads="1"/>
            </p:cNvSpPr>
            <p:nvPr/>
          </p:nvSpPr>
          <p:spPr bwMode="auto">
            <a:xfrm>
              <a:off x="4224" y="2544"/>
              <a:ext cx="10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3200">
                  <a:solidFill>
                    <a:prstClr val="black"/>
                  </a:solidFill>
                  <a:latin typeface="Arial Black" pitchFamily="34" charset="0"/>
                </a:rPr>
                <a:t>ATLAS</a:t>
              </a:r>
            </a:p>
          </p:txBody>
        </p:sp>
      </p:grpSp>
      <p:sp>
        <p:nvSpPr>
          <p:cNvPr id="10242" name="Rectangle 2"/>
          <p:cNvSpPr>
            <a:spLocks noGrp="1" noChangeArrowheads="1"/>
          </p:cNvSpPr>
          <p:nvPr>
            <p:ph type="title"/>
          </p:nvPr>
        </p:nvSpPr>
        <p:spPr>
          <a:xfrm>
            <a:off x="457200" y="71438"/>
            <a:ext cx="8229600" cy="796925"/>
          </a:xfrm>
        </p:spPr>
        <p:txBody>
          <a:bodyPr/>
          <a:lstStyle/>
          <a:p>
            <a:pPr eaLnBrk="1" hangingPunct="1"/>
            <a:r>
              <a:rPr lang="en-US" altLang="ja-JP" sz="3600" b="1" dirty="0" smtClean="0">
                <a:solidFill>
                  <a:schemeClr val="bg1"/>
                </a:solidFill>
              </a:rPr>
              <a:t>The LHCf experiment</a:t>
            </a:r>
          </a:p>
        </p:txBody>
      </p:sp>
      <p:sp>
        <p:nvSpPr>
          <p:cNvPr id="10243" name="Rectangle 18"/>
          <p:cNvSpPr>
            <a:spLocks noChangeArrowheads="1"/>
          </p:cNvSpPr>
          <p:nvPr/>
        </p:nvSpPr>
        <p:spPr bwMode="auto">
          <a:xfrm>
            <a:off x="990600" y="4876800"/>
            <a:ext cx="3886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a:solidFill>
                <a:prstClr val="black"/>
              </a:solidFill>
            </a:endParaRPr>
          </a:p>
        </p:txBody>
      </p:sp>
      <p:grpSp>
        <p:nvGrpSpPr>
          <p:cNvPr id="10245" name="Group 36"/>
          <p:cNvGrpSpPr>
            <a:grpSpLocks/>
          </p:cNvGrpSpPr>
          <p:nvPr/>
        </p:nvGrpSpPr>
        <p:grpSpPr bwMode="auto">
          <a:xfrm>
            <a:off x="304800" y="3886200"/>
            <a:ext cx="2590800" cy="2971800"/>
            <a:chOff x="144" y="2352"/>
            <a:chExt cx="1477" cy="1968"/>
          </a:xfrm>
        </p:grpSpPr>
        <p:pic>
          <p:nvPicPr>
            <p:cNvPr id="10262" name="Picture 37" descr="tan_assembling_photo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 y="2352"/>
              <a:ext cx="147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38"/>
            <p:cNvSpPr txBox="1">
              <a:spLocks noChangeArrowheads="1"/>
            </p:cNvSpPr>
            <p:nvPr/>
          </p:nvSpPr>
          <p:spPr bwMode="auto">
            <a:xfrm>
              <a:off x="528" y="3792"/>
              <a:ext cx="77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3200" b="1">
                  <a:solidFill>
                    <a:prstClr val="black"/>
                  </a:solidFill>
                  <a:latin typeface="Calibri" pitchFamily="34" charset="0"/>
                </a:rPr>
                <a:t>96mm</a:t>
              </a:r>
            </a:p>
          </p:txBody>
        </p:sp>
        <p:sp>
          <p:nvSpPr>
            <p:cNvPr id="10264" name="Line 39"/>
            <p:cNvSpPr>
              <a:spLocks noChangeShapeType="1"/>
            </p:cNvSpPr>
            <p:nvPr/>
          </p:nvSpPr>
          <p:spPr bwMode="auto">
            <a:xfrm>
              <a:off x="768" y="3744"/>
              <a:ext cx="288" cy="1"/>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grpSp>
      <p:sp>
        <p:nvSpPr>
          <p:cNvPr id="10246" name="Text Box 40"/>
          <p:cNvSpPr txBox="1">
            <a:spLocks noChangeArrowheads="1"/>
          </p:cNvSpPr>
          <p:nvPr/>
        </p:nvSpPr>
        <p:spPr bwMode="auto">
          <a:xfrm>
            <a:off x="3184525" y="52546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endParaRPr lang="ja-JP" altLang="ja-JP">
              <a:solidFill>
                <a:prstClr val="black"/>
              </a:solidFill>
              <a:latin typeface="Calibri" pitchFamily="34" charset="0"/>
            </a:endParaRPr>
          </a:p>
        </p:txBody>
      </p:sp>
      <p:sp>
        <p:nvSpPr>
          <p:cNvPr id="10247" name="Text Box 41"/>
          <p:cNvSpPr txBox="1">
            <a:spLocks noChangeArrowheads="1"/>
          </p:cNvSpPr>
          <p:nvPr/>
        </p:nvSpPr>
        <p:spPr bwMode="auto">
          <a:xfrm>
            <a:off x="2971800" y="5805264"/>
            <a:ext cx="5802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dirty="0">
                <a:solidFill>
                  <a:prstClr val="black"/>
                </a:solidFill>
                <a:latin typeface="Calibri" pitchFamily="34" charset="0"/>
              </a:rPr>
              <a:t>TAN -Neutral Particle Absorber-</a:t>
            </a:r>
          </a:p>
          <a:p>
            <a:pPr eaLnBrk="1" fontAlgn="base" hangingPunct="1">
              <a:spcBef>
                <a:spcPct val="0"/>
              </a:spcBef>
              <a:spcAft>
                <a:spcPct val="0"/>
              </a:spcAft>
            </a:pPr>
            <a:r>
              <a:rPr lang="en-US" altLang="ja-JP" dirty="0">
                <a:solidFill>
                  <a:prstClr val="black"/>
                </a:solidFill>
                <a:latin typeface="Calibri" pitchFamily="34" charset="0"/>
              </a:rPr>
              <a:t>     transition from one common beam pipe to two pipes</a:t>
            </a:r>
            <a:endParaRPr lang="ja-JP" altLang="en-US" dirty="0">
              <a:solidFill>
                <a:prstClr val="black"/>
              </a:solidFill>
              <a:latin typeface="Calibri" pitchFamily="34" charset="0"/>
            </a:endParaRPr>
          </a:p>
          <a:p>
            <a:pPr eaLnBrk="1" fontAlgn="base" hangingPunct="1">
              <a:spcBef>
                <a:spcPct val="0"/>
              </a:spcBef>
              <a:spcAft>
                <a:spcPct val="0"/>
              </a:spcAft>
            </a:pPr>
            <a:r>
              <a:rPr lang="ja-JP" altLang="en-US" dirty="0">
                <a:solidFill>
                  <a:prstClr val="black"/>
                </a:solidFill>
                <a:latin typeface="Calibri" pitchFamily="34" charset="0"/>
              </a:rPr>
              <a:t>　　</a:t>
            </a:r>
            <a:r>
              <a:rPr lang="en-US" altLang="ja-JP" dirty="0">
                <a:solidFill>
                  <a:prstClr val="black"/>
                </a:solidFill>
                <a:latin typeface="Calibri" pitchFamily="34" charset="0"/>
              </a:rPr>
              <a:t>Slot : 100mm(w) x 607mm(H) x 1000mm(T)  </a:t>
            </a:r>
          </a:p>
        </p:txBody>
      </p:sp>
      <p:sp>
        <p:nvSpPr>
          <p:cNvPr id="10249" name="Line 7"/>
          <p:cNvSpPr>
            <a:spLocks noChangeShapeType="1"/>
          </p:cNvSpPr>
          <p:nvPr/>
        </p:nvSpPr>
        <p:spPr bwMode="auto">
          <a:xfrm>
            <a:off x="2267744" y="2646363"/>
            <a:ext cx="5257800" cy="10668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10250" name="Text Box 8"/>
          <p:cNvSpPr txBox="1">
            <a:spLocks noChangeArrowheads="1"/>
          </p:cNvSpPr>
          <p:nvPr/>
        </p:nvSpPr>
        <p:spPr bwMode="auto">
          <a:xfrm>
            <a:off x="4858544" y="2798763"/>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a:solidFill>
                  <a:prstClr val="black"/>
                </a:solidFill>
                <a:latin typeface="Calibri" pitchFamily="34" charset="0"/>
              </a:rPr>
              <a:t>140m</a:t>
            </a:r>
          </a:p>
        </p:txBody>
      </p:sp>
      <p:grpSp>
        <p:nvGrpSpPr>
          <p:cNvPr id="10251" name="Group 10"/>
          <p:cNvGrpSpPr>
            <a:grpSpLocks/>
          </p:cNvGrpSpPr>
          <p:nvPr/>
        </p:nvGrpSpPr>
        <p:grpSpPr bwMode="auto">
          <a:xfrm>
            <a:off x="2773288" y="1340768"/>
            <a:ext cx="2590800" cy="457200"/>
            <a:chOff x="1680" y="2448"/>
            <a:chExt cx="1632" cy="288"/>
          </a:xfrm>
        </p:grpSpPr>
        <p:sp>
          <p:nvSpPr>
            <p:cNvPr id="10258" name="Line 11"/>
            <p:cNvSpPr>
              <a:spLocks noChangeShapeType="1"/>
            </p:cNvSpPr>
            <p:nvPr/>
          </p:nvSpPr>
          <p:spPr bwMode="auto">
            <a:xfrm flipH="1">
              <a:off x="1680" y="2448"/>
              <a:ext cx="384" cy="2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10259" name="Line 12"/>
            <p:cNvSpPr>
              <a:spLocks noChangeShapeType="1"/>
            </p:cNvSpPr>
            <p:nvPr/>
          </p:nvSpPr>
          <p:spPr bwMode="auto">
            <a:xfrm>
              <a:off x="2058" y="2460"/>
              <a:ext cx="12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grpSp>
      <p:sp>
        <p:nvSpPr>
          <p:cNvPr id="10252" name="Text Box 13"/>
          <p:cNvSpPr txBox="1">
            <a:spLocks noChangeArrowheads="1"/>
          </p:cNvSpPr>
          <p:nvPr/>
        </p:nvSpPr>
        <p:spPr bwMode="auto">
          <a:xfrm>
            <a:off x="3394869" y="836712"/>
            <a:ext cx="4481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800" dirty="0">
                <a:solidFill>
                  <a:prstClr val="black"/>
                </a:solidFill>
                <a:latin typeface="Arial Black" pitchFamily="34" charset="0"/>
              </a:rPr>
              <a:t>LHCf Detector(Arm#1)</a:t>
            </a:r>
          </a:p>
        </p:txBody>
      </p:sp>
      <p:sp>
        <p:nvSpPr>
          <p:cNvPr id="10253" name="Text Box 14"/>
          <p:cNvSpPr txBox="1">
            <a:spLocks noChangeArrowheads="1"/>
          </p:cNvSpPr>
          <p:nvPr/>
        </p:nvSpPr>
        <p:spPr bwMode="auto">
          <a:xfrm>
            <a:off x="142875" y="30273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a:solidFill>
                  <a:prstClr val="black"/>
                </a:solidFill>
                <a:latin typeface="Calibri" pitchFamily="34" charset="0"/>
              </a:rPr>
              <a:t>Two independent detectors at either side of IP1</a:t>
            </a:r>
            <a:r>
              <a:rPr lang="ja-JP" altLang="en-US" sz="2400">
                <a:solidFill>
                  <a:prstClr val="black"/>
                </a:solidFill>
                <a:latin typeface="Calibri" pitchFamily="34" charset="0"/>
              </a:rPr>
              <a:t>  </a:t>
            </a:r>
            <a:r>
              <a:rPr lang="en-US" altLang="ja-JP" sz="2400">
                <a:solidFill>
                  <a:prstClr val="black"/>
                </a:solidFill>
                <a:latin typeface="Calibri" pitchFamily="34" charset="0"/>
              </a:rPr>
              <a:t>( Arm#1, Arm#2 )</a:t>
            </a:r>
          </a:p>
        </p:txBody>
      </p:sp>
      <p:grpSp>
        <p:nvGrpSpPr>
          <p:cNvPr id="10254" name="Group 15"/>
          <p:cNvGrpSpPr>
            <a:grpSpLocks/>
          </p:cNvGrpSpPr>
          <p:nvPr/>
        </p:nvGrpSpPr>
        <p:grpSpPr bwMode="auto">
          <a:xfrm>
            <a:off x="2372519" y="1503363"/>
            <a:ext cx="733425" cy="733425"/>
            <a:chOff x="1008" y="672"/>
            <a:chExt cx="510" cy="510"/>
          </a:xfrm>
        </p:grpSpPr>
        <p:sp>
          <p:nvSpPr>
            <p:cNvPr id="10256" name="Rectangle 16"/>
            <p:cNvSpPr>
              <a:spLocks noChangeArrowheads="1"/>
            </p:cNvSpPr>
            <p:nvPr/>
          </p:nvSpPr>
          <p:spPr bwMode="auto">
            <a:xfrm>
              <a:off x="1056" y="720"/>
              <a:ext cx="408" cy="40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a:solidFill>
                  <a:prstClr val="black"/>
                </a:solidFill>
              </a:endParaRPr>
            </a:p>
          </p:txBody>
        </p:sp>
        <p:sp>
          <p:nvSpPr>
            <p:cNvPr id="10257" name="Rectangle 17"/>
            <p:cNvSpPr>
              <a:spLocks noChangeArrowheads="1"/>
            </p:cNvSpPr>
            <p:nvPr/>
          </p:nvSpPr>
          <p:spPr bwMode="auto">
            <a:xfrm>
              <a:off x="1008" y="672"/>
              <a:ext cx="510" cy="51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a:solidFill>
                  <a:prstClr val="black"/>
                </a:solidFill>
              </a:endParaRPr>
            </a:p>
          </p:txBody>
        </p:sp>
      </p:grpSp>
      <p:sp>
        <p:nvSpPr>
          <p:cNvPr id="10255" name="Line 42"/>
          <p:cNvSpPr>
            <a:spLocks noChangeShapeType="1"/>
          </p:cNvSpPr>
          <p:nvPr/>
        </p:nvSpPr>
        <p:spPr bwMode="auto">
          <a:xfrm flipH="1" flipV="1">
            <a:off x="7601744" y="3713163"/>
            <a:ext cx="1600200" cy="30480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2" name="スライド番号プレースホルダー 1"/>
          <p:cNvSpPr>
            <a:spLocks noGrp="1"/>
          </p:cNvSpPr>
          <p:nvPr>
            <p:ph type="sldNum" sz="quarter" idx="12"/>
          </p:nvPr>
        </p:nvSpPr>
        <p:spPr/>
        <p:txBody>
          <a:bodyPr/>
          <a:lstStyle/>
          <a:p>
            <a:pPr>
              <a:defRPr/>
            </a:pPr>
            <a:fld id="{7C68C355-BE26-462F-B3CD-37F67C8ED64F}" type="slidenum">
              <a:rPr lang="ja-JP" altLang="en-US" smtClean="0">
                <a:solidFill>
                  <a:prstClr val="black">
                    <a:tint val="75000"/>
                  </a:prstClr>
                </a:solidFill>
              </a:rPr>
              <a:pPr>
                <a:defRPr/>
              </a:pPr>
              <a:t>8</a:t>
            </a:fld>
            <a:endParaRPr lang="ja-JP" altLang="en-US">
              <a:solidFill>
                <a:prstClr val="black">
                  <a:tint val="75000"/>
                </a:prstClr>
              </a:solidFill>
            </a:endParaRPr>
          </a:p>
        </p:txBody>
      </p:sp>
      <p:sp>
        <p:nvSpPr>
          <p:cNvPr id="43" name="Line 14"/>
          <p:cNvSpPr>
            <a:spLocks noChangeShapeType="1"/>
          </p:cNvSpPr>
          <p:nvPr/>
        </p:nvSpPr>
        <p:spPr bwMode="auto">
          <a:xfrm>
            <a:off x="3659734" y="4167535"/>
            <a:ext cx="41127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15"/>
          <p:cNvSpPr>
            <a:spLocks noChangeShapeType="1"/>
          </p:cNvSpPr>
          <p:nvPr/>
        </p:nvSpPr>
        <p:spPr bwMode="auto">
          <a:xfrm>
            <a:off x="3659734" y="5839153"/>
            <a:ext cx="41127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Freeform 23"/>
          <p:cNvSpPr>
            <a:spLocks/>
          </p:cNvSpPr>
          <p:nvPr/>
        </p:nvSpPr>
        <p:spPr bwMode="auto">
          <a:xfrm>
            <a:off x="3659734" y="4712041"/>
            <a:ext cx="928576" cy="681030"/>
          </a:xfrm>
          <a:custGeom>
            <a:avLst/>
            <a:gdLst>
              <a:gd name="T0" fmla="*/ 0 w 1270"/>
              <a:gd name="T1" fmla="*/ 0 h 454"/>
              <a:gd name="T2" fmla="*/ 2147483647 w 1270"/>
              <a:gd name="T3" fmla="*/ 0 h 454"/>
              <a:gd name="T4" fmla="*/ 2147483647 w 1270"/>
              <a:gd name="T5" fmla="*/ 2147483647 h 454"/>
              <a:gd name="T6" fmla="*/ 0 w 1270"/>
              <a:gd name="T7" fmla="*/ 2147483647 h 454"/>
              <a:gd name="T8" fmla="*/ 0 60000 65536"/>
              <a:gd name="T9" fmla="*/ 0 60000 65536"/>
              <a:gd name="T10" fmla="*/ 0 60000 65536"/>
              <a:gd name="T11" fmla="*/ 0 60000 65536"/>
              <a:gd name="T12" fmla="*/ 0 w 1270"/>
              <a:gd name="T13" fmla="*/ 0 h 454"/>
              <a:gd name="T14" fmla="*/ 1270 w 1270"/>
              <a:gd name="T15" fmla="*/ 454 h 454"/>
            </a:gdLst>
            <a:ahLst/>
            <a:cxnLst>
              <a:cxn ang="T8">
                <a:pos x="T0" y="T1"/>
              </a:cxn>
              <a:cxn ang="T9">
                <a:pos x="T2" y="T3"/>
              </a:cxn>
              <a:cxn ang="T10">
                <a:pos x="T4" y="T5"/>
              </a:cxn>
              <a:cxn ang="T11">
                <a:pos x="T6" y="T7"/>
              </a:cxn>
            </a:cxnLst>
            <a:rect l="T12" t="T13" r="T14" b="T15"/>
            <a:pathLst>
              <a:path w="1270" h="454">
                <a:moveTo>
                  <a:pt x="0" y="0"/>
                </a:moveTo>
                <a:lnTo>
                  <a:pt x="1270" y="0"/>
                </a:lnTo>
                <a:lnTo>
                  <a:pt x="1270" y="454"/>
                </a:lnTo>
                <a:lnTo>
                  <a:pt x="0" y="454"/>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kumimoji="0" lang="en-GB" altLang="ja-JP">
              <a:latin typeface="Rockwell" pitchFamily="18" charset="0"/>
              <a:cs typeface="Arial" pitchFamily="34" charset="0"/>
            </a:endParaRPr>
          </a:p>
        </p:txBody>
      </p:sp>
      <p:sp>
        <p:nvSpPr>
          <p:cNvPr id="46" name="Line 11"/>
          <p:cNvSpPr>
            <a:spLocks noChangeShapeType="1"/>
          </p:cNvSpPr>
          <p:nvPr/>
        </p:nvSpPr>
        <p:spPr bwMode="auto">
          <a:xfrm flipH="1" flipV="1">
            <a:off x="4821644" y="4291359"/>
            <a:ext cx="2055565" cy="730242"/>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 name="Line 12"/>
          <p:cNvSpPr>
            <a:spLocks noChangeShapeType="1"/>
          </p:cNvSpPr>
          <p:nvPr/>
        </p:nvSpPr>
        <p:spPr bwMode="auto">
          <a:xfrm flipH="1" flipV="1">
            <a:off x="5394663" y="4210396"/>
            <a:ext cx="1482546" cy="811204"/>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 name="Line 16"/>
          <p:cNvSpPr>
            <a:spLocks noChangeShapeType="1"/>
          </p:cNvSpPr>
          <p:nvPr/>
        </p:nvSpPr>
        <p:spPr bwMode="auto">
          <a:xfrm>
            <a:off x="4472436" y="4535831"/>
            <a:ext cx="2339693" cy="48577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17"/>
          <p:cNvSpPr>
            <a:spLocks noChangeShapeType="1"/>
          </p:cNvSpPr>
          <p:nvPr/>
        </p:nvSpPr>
        <p:spPr bwMode="auto">
          <a:xfrm>
            <a:off x="6812129" y="5021600"/>
            <a:ext cx="960322"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18"/>
          <p:cNvSpPr>
            <a:spLocks noChangeShapeType="1"/>
          </p:cNvSpPr>
          <p:nvPr/>
        </p:nvSpPr>
        <p:spPr bwMode="auto">
          <a:xfrm flipV="1">
            <a:off x="4654977" y="5021600"/>
            <a:ext cx="2157153" cy="565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AutoShape 19"/>
          <p:cNvSpPr>
            <a:spLocks noChangeArrowheads="1"/>
          </p:cNvSpPr>
          <p:nvPr/>
        </p:nvSpPr>
        <p:spPr bwMode="auto">
          <a:xfrm>
            <a:off x="7242291" y="4778715"/>
            <a:ext cx="231747" cy="485770"/>
          </a:xfrm>
          <a:prstGeom prst="irregularSeal1">
            <a:avLst/>
          </a:prstGeom>
          <a:solidFill>
            <a:srgbClr val="FF9900"/>
          </a:solidFill>
          <a:ln w="9525">
            <a:solidFill>
              <a:schemeClr val="tx1"/>
            </a:solidFill>
            <a:miter lim="800000"/>
            <a:headEnd/>
            <a:tailEnd/>
          </a:ln>
        </p:spPr>
        <p:txBody>
          <a:bodyPr wrap="none" anchor="ctr"/>
          <a:lstStyle/>
          <a:p>
            <a:pPr defTabSz="457200"/>
            <a:endParaRPr kumimoji="0" lang="en-GB" altLang="ja-JP">
              <a:latin typeface="Rockwell" pitchFamily="18" charset="0"/>
              <a:cs typeface="Arial" pitchFamily="34" charset="0"/>
            </a:endParaRPr>
          </a:p>
        </p:txBody>
      </p:sp>
      <p:sp>
        <p:nvSpPr>
          <p:cNvPr id="52" name="Line 20"/>
          <p:cNvSpPr>
            <a:spLocks noChangeShapeType="1"/>
          </p:cNvSpPr>
          <p:nvPr/>
        </p:nvSpPr>
        <p:spPr bwMode="auto">
          <a:xfrm flipH="1" flipV="1">
            <a:off x="4554976" y="4453282"/>
            <a:ext cx="2255566" cy="568319"/>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3" name="Line 21"/>
          <p:cNvSpPr>
            <a:spLocks noChangeShapeType="1"/>
          </p:cNvSpPr>
          <p:nvPr/>
        </p:nvSpPr>
        <p:spPr bwMode="auto">
          <a:xfrm>
            <a:off x="3659734" y="4535831"/>
            <a:ext cx="830163" cy="0"/>
          </a:xfrm>
          <a:prstGeom prst="line">
            <a:avLst/>
          </a:prstGeom>
          <a:noFill/>
          <a:ln w="571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22"/>
          <p:cNvSpPr>
            <a:spLocks noChangeShapeType="1"/>
          </p:cNvSpPr>
          <p:nvPr/>
        </p:nvSpPr>
        <p:spPr bwMode="auto">
          <a:xfrm>
            <a:off x="3693068" y="5586744"/>
            <a:ext cx="96190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Rectangle 24"/>
          <p:cNvSpPr>
            <a:spLocks noChangeArrowheads="1"/>
          </p:cNvSpPr>
          <p:nvPr/>
        </p:nvSpPr>
        <p:spPr bwMode="auto">
          <a:xfrm>
            <a:off x="3770846" y="4772365"/>
            <a:ext cx="758734" cy="565144"/>
          </a:xfrm>
          <a:prstGeom prst="rect">
            <a:avLst/>
          </a:prstGeom>
          <a:solidFill>
            <a:srgbClr val="0000FF">
              <a:alpha val="50195"/>
            </a:srgbClr>
          </a:solidFill>
          <a:ln w="9525">
            <a:solidFill>
              <a:schemeClr val="tx1"/>
            </a:solidFill>
            <a:miter lim="800000"/>
            <a:headEnd/>
            <a:tailEnd/>
          </a:ln>
        </p:spPr>
        <p:txBody>
          <a:bodyPr wrap="none" anchor="ctr"/>
          <a:lstStyle/>
          <a:p>
            <a:pPr defTabSz="457200"/>
            <a:endParaRPr kumimoji="0" lang="en-GB" altLang="ja-JP">
              <a:solidFill>
                <a:srgbClr val="000099"/>
              </a:solidFill>
              <a:latin typeface="Rockwell" pitchFamily="18" charset="0"/>
              <a:cs typeface="Arial" pitchFamily="34" charset="0"/>
            </a:endParaRPr>
          </a:p>
        </p:txBody>
      </p:sp>
      <p:sp>
        <p:nvSpPr>
          <p:cNvPr id="56" name="Text Box 25"/>
          <p:cNvSpPr txBox="1">
            <a:spLocks noChangeArrowheads="1"/>
          </p:cNvSpPr>
          <p:nvPr/>
        </p:nvSpPr>
        <p:spPr bwMode="auto">
          <a:xfrm>
            <a:off x="6009252" y="4269134"/>
            <a:ext cx="2490787" cy="369888"/>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Charged particles</a:t>
            </a:r>
            <a:r>
              <a:rPr kumimoji="0" lang="ja-JP" altLang="en-US" dirty="0">
                <a:solidFill>
                  <a:srgbClr val="33CC33"/>
                </a:solidFill>
                <a:effectLst>
                  <a:outerShdw blurRad="38100" dist="38100" dir="2700000" algn="tl">
                    <a:srgbClr val="C0C0C0"/>
                  </a:outerShdw>
                </a:effectLst>
                <a:latin typeface="Rockwell" pitchFamily="18" charset="0"/>
                <a:ea typeface="ＭＳ Ｐ明朝" pitchFamily="18" charset="-128"/>
              </a:rPr>
              <a:t> </a:t>
            </a: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a:t>
            </a:r>
          </a:p>
        </p:txBody>
      </p:sp>
      <p:sp>
        <p:nvSpPr>
          <p:cNvPr id="58" name="Text Box 27"/>
          <p:cNvSpPr txBox="1">
            <a:spLocks noChangeArrowheads="1"/>
          </p:cNvSpPr>
          <p:nvPr/>
        </p:nvSpPr>
        <p:spPr bwMode="auto">
          <a:xfrm>
            <a:off x="6372200" y="3789040"/>
            <a:ext cx="1168400" cy="366712"/>
          </a:xfrm>
          <a:prstGeom prst="rect">
            <a:avLst/>
          </a:prstGeom>
          <a:noFill/>
          <a:ln w="9525">
            <a:noFill/>
            <a:miter lim="800000"/>
            <a:headEnd/>
            <a:tailEnd/>
          </a:ln>
          <a:effectLst/>
        </p:spPr>
        <p:txBody>
          <a:bodyPr wrap="none">
            <a:spAutoFit/>
          </a:bodyPr>
          <a:lstStyle/>
          <a:p>
            <a:pPr algn="ctr" defTabSz="457200">
              <a:defRPr/>
            </a:pPr>
            <a:r>
              <a:rPr kumimoji="0" lang="en-US" altLang="ja-JP" dirty="0">
                <a:effectLst>
                  <a:outerShdw blurRad="38100" dist="38100" dir="2700000" algn="tl">
                    <a:srgbClr val="C0C0C0"/>
                  </a:outerShdw>
                </a:effectLst>
                <a:latin typeface="Rockwell" pitchFamily="18" charset="0"/>
                <a:ea typeface="ＭＳ Ｐ明朝" pitchFamily="18" charset="-128"/>
              </a:rPr>
              <a:t>Beam pipe</a:t>
            </a:r>
          </a:p>
        </p:txBody>
      </p:sp>
      <p:sp>
        <p:nvSpPr>
          <p:cNvPr id="59" name="Line 13"/>
          <p:cNvSpPr>
            <a:spLocks noChangeShapeType="1"/>
          </p:cNvSpPr>
          <p:nvPr/>
        </p:nvSpPr>
        <p:spPr bwMode="auto">
          <a:xfrm flipH="1">
            <a:off x="4258150" y="5021600"/>
            <a:ext cx="2420646"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 name="Rectangle 29"/>
          <p:cNvSpPr>
            <a:spLocks noChangeArrowheads="1"/>
          </p:cNvSpPr>
          <p:nvPr/>
        </p:nvSpPr>
        <p:spPr bwMode="auto">
          <a:xfrm>
            <a:off x="3513702" y="4162772"/>
            <a:ext cx="882650" cy="365125"/>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FF0000"/>
                </a:solidFill>
                <a:effectLst>
                  <a:outerShdw blurRad="38100" dist="38100" dir="2700000" algn="tl">
                    <a:srgbClr val="C0C0C0"/>
                  </a:outerShdw>
                </a:effectLst>
                <a:latin typeface="Rockwell" pitchFamily="18" charset="0"/>
                <a:ea typeface="ＭＳ Ｐ明朝" pitchFamily="18" charset="-128"/>
              </a:rPr>
              <a:t>Protons</a:t>
            </a:r>
          </a:p>
        </p:txBody>
      </p:sp>
      <p:sp>
        <p:nvSpPr>
          <p:cNvPr id="61" name="Line 11"/>
          <p:cNvSpPr>
            <a:spLocks noChangeShapeType="1"/>
          </p:cNvSpPr>
          <p:nvPr/>
        </p:nvSpPr>
        <p:spPr bwMode="auto">
          <a:xfrm flipH="1">
            <a:off x="4780379" y="5019146"/>
            <a:ext cx="2033004" cy="858126"/>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 name="Line 12"/>
          <p:cNvSpPr>
            <a:spLocks noChangeShapeType="1"/>
          </p:cNvSpPr>
          <p:nvPr/>
        </p:nvSpPr>
        <p:spPr bwMode="auto">
          <a:xfrm flipH="1">
            <a:off x="5336827" y="5036088"/>
            <a:ext cx="1482546" cy="811204"/>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 name="Line 20"/>
          <p:cNvSpPr>
            <a:spLocks noChangeShapeType="1"/>
          </p:cNvSpPr>
          <p:nvPr/>
        </p:nvSpPr>
        <p:spPr bwMode="auto">
          <a:xfrm flipH="1">
            <a:off x="4509651" y="5019693"/>
            <a:ext cx="2240578" cy="714705"/>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4" name="Text Box 25"/>
          <p:cNvSpPr txBox="1">
            <a:spLocks noChangeArrowheads="1"/>
          </p:cNvSpPr>
          <p:nvPr/>
        </p:nvSpPr>
        <p:spPr bwMode="auto">
          <a:xfrm>
            <a:off x="5709214" y="5507384"/>
            <a:ext cx="2419350" cy="369888"/>
          </a:xfrm>
          <a:prstGeom prst="rect">
            <a:avLst/>
          </a:prstGeom>
          <a:noFill/>
          <a:ln w="9525">
            <a:noFill/>
            <a:miter lim="800000"/>
            <a:headEnd/>
            <a:tailEnd/>
          </a:ln>
          <a:effectLst/>
        </p:spPr>
        <p:txBody>
          <a:bodyPr wrap="none">
            <a:spAutoFit/>
          </a:bodyPr>
          <a:lstStyle/>
          <a:p>
            <a:pPr algn="ctr" defTabSz="457200">
              <a:defRPr/>
            </a:pP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Charged particles</a:t>
            </a:r>
            <a:r>
              <a:rPr kumimoji="0" lang="ja-JP" altLang="en-US" dirty="0">
                <a:solidFill>
                  <a:srgbClr val="33CC33"/>
                </a:solidFill>
                <a:effectLst>
                  <a:outerShdw blurRad="38100" dist="38100" dir="2700000" algn="tl">
                    <a:srgbClr val="C0C0C0"/>
                  </a:outerShdw>
                </a:effectLst>
                <a:latin typeface="Rockwell" pitchFamily="18" charset="0"/>
                <a:ea typeface="ＭＳ Ｐ明朝" pitchFamily="18" charset="-128"/>
              </a:rPr>
              <a:t> </a:t>
            </a:r>
            <a:r>
              <a:rPr kumimoji="0" lang="en-US" altLang="ja-JP" dirty="0">
                <a:solidFill>
                  <a:srgbClr val="33CC33"/>
                </a:solidFill>
                <a:effectLst>
                  <a:outerShdw blurRad="38100" dist="38100" dir="2700000" algn="tl">
                    <a:srgbClr val="C0C0C0"/>
                  </a:outerShdw>
                </a:effectLst>
                <a:latin typeface="Rockwell" pitchFamily="18" charset="0"/>
                <a:ea typeface="ＭＳ Ｐ明朝" pitchFamily="18" charset="-128"/>
              </a:rPr>
              <a:t>(-)</a:t>
            </a:r>
          </a:p>
        </p:txBody>
      </p:sp>
      <p:sp>
        <p:nvSpPr>
          <p:cNvPr id="57" name="Rectangle 26"/>
          <p:cNvSpPr>
            <a:spLocks noChangeArrowheads="1"/>
          </p:cNvSpPr>
          <p:nvPr/>
        </p:nvSpPr>
        <p:spPr bwMode="auto">
          <a:xfrm>
            <a:off x="4132861" y="5000972"/>
            <a:ext cx="2755833" cy="461665"/>
          </a:xfrm>
          <a:prstGeom prst="rect">
            <a:avLst/>
          </a:prstGeom>
          <a:noFill/>
          <a:ln w="9525">
            <a:noFill/>
            <a:miter lim="800000"/>
            <a:headEnd/>
            <a:tailEnd/>
          </a:ln>
          <a:effectLst/>
        </p:spPr>
        <p:txBody>
          <a:bodyPr wrap="none">
            <a:spAutoFit/>
          </a:bodyPr>
          <a:lstStyle/>
          <a:p>
            <a:pPr algn="ctr" defTabSz="457200">
              <a:defRPr/>
            </a:pPr>
            <a:r>
              <a:rPr kumimoji="0" lang="en-US" altLang="ja-JP" sz="2400" b="1" dirty="0">
                <a:solidFill>
                  <a:srgbClr val="0000FF"/>
                </a:solidFill>
                <a:effectLst>
                  <a:outerShdw blurRad="38100" dist="38100" dir="2700000" algn="tl">
                    <a:srgbClr val="C0C0C0"/>
                  </a:outerShdw>
                </a:effectLst>
                <a:latin typeface="Rockwell" pitchFamily="18" charset="0"/>
                <a:ea typeface="ＭＳ Ｐ明朝" pitchFamily="18" charset="-128"/>
              </a:rPr>
              <a:t>Neutral particles</a:t>
            </a:r>
          </a:p>
        </p:txBody>
      </p:sp>
    </p:spTree>
    <p:extLst>
      <p:ext uri="{BB962C8B-B14F-4D97-AF65-F5344CB8AC3E}">
        <p14:creationId xmlns:p14="http://schemas.microsoft.com/office/powerpoint/2010/main" val="32168569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C6351463-BD5B-2F4A-AB87-C5D9D9301C33}" type="slidenum">
              <a:rPr lang="en-US" altLang="ja-JP"/>
              <a:pPr/>
              <a:t>9</a:t>
            </a:fld>
            <a:endParaRPr lang="en-US" altLang="ja-JP"/>
          </a:p>
        </p:txBody>
      </p:sp>
      <p:pic>
        <p:nvPicPr>
          <p:cNvPr id="11269" name="Picture 5" descr="LHCf_20060130_image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2813" y="3429000"/>
            <a:ext cx="4421187"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Line 6"/>
          <p:cNvSpPr>
            <a:spLocks noChangeShapeType="1"/>
          </p:cNvSpPr>
          <p:nvPr/>
        </p:nvSpPr>
        <p:spPr bwMode="auto">
          <a:xfrm flipH="1" flipV="1">
            <a:off x="4910138" y="5329238"/>
            <a:ext cx="373062" cy="67468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 name="Line 7"/>
          <p:cNvSpPr>
            <a:spLocks noChangeShapeType="1"/>
          </p:cNvSpPr>
          <p:nvPr/>
        </p:nvSpPr>
        <p:spPr bwMode="auto">
          <a:xfrm flipH="1" flipV="1">
            <a:off x="5118100" y="6256338"/>
            <a:ext cx="228600" cy="36195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 name="Text Box 8"/>
          <p:cNvSpPr txBox="1">
            <a:spLocks noChangeArrowheads="1"/>
          </p:cNvSpPr>
          <p:nvPr/>
        </p:nvSpPr>
        <p:spPr bwMode="auto">
          <a:xfrm>
            <a:off x="4343400" y="5529263"/>
            <a:ext cx="773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Impact" charset="0"/>
              </a:rPr>
              <a:t>40mm</a:t>
            </a:r>
          </a:p>
        </p:txBody>
      </p:sp>
      <p:sp>
        <p:nvSpPr>
          <p:cNvPr id="11273" name="Text Box 9"/>
          <p:cNvSpPr txBox="1">
            <a:spLocks noChangeArrowheads="1"/>
          </p:cNvSpPr>
          <p:nvPr/>
        </p:nvSpPr>
        <p:spPr bwMode="auto">
          <a:xfrm>
            <a:off x="4530725" y="6324600"/>
            <a:ext cx="77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Impact" charset="0"/>
              </a:rPr>
              <a:t>20mm</a:t>
            </a:r>
          </a:p>
        </p:txBody>
      </p:sp>
      <p:grpSp>
        <p:nvGrpSpPr>
          <p:cNvPr id="11289" name="Group 25"/>
          <p:cNvGrpSpPr>
            <a:grpSpLocks/>
          </p:cNvGrpSpPr>
          <p:nvPr/>
        </p:nvGrpSpPr>
        <p:grpSpPr bwMode="auto">
          <a:xfrm>
            <a:off x="3810000" y="1128713"/>
            <a:ext cx="5486400" cy="2757487"/>
            <a:chOff x="2400" y="711"/>
            <a:chExt cx="3456" cy="1737"/>
          </a:xfrm>
        </p:grpSpPr>
        <p:grpSp>
          <p:nvGrpSpPr>
            <p:cNvPr id="11287" name="Group 23"/>
            <p:cNvGrpSpPr>
              <a:grpSpLocks/>
            </p:cNvGrpSpPr>
            <p:nvPr/>
          </p:nvGrpSpPr>
          <p:grpSpPr bwMode="auto">
            <a:xfrm>
              <a:off x="2496" y="711"/>
              <a:ext cx="3360" cy="1737"/>
              <a:chOff x="2448" y="711"/>
              <a:chExt cx="3360" cy="1737"/>
            </a:xfrm>
          </p:grpSpPr>
          <p:pic>
            <p:nvPicPr>
              <p:cNvPr id="11277" name="Picture 13" descr="lhcf_geometria_arm2_2tow_ne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48" y="711"/>
                <a:ext cx="3360"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9" name="Line 15"/>
              <p:cNvSpPr>
                <a:spLocks noChangeShapeType="1"/>
              </p:cNvSpPr>
              <p:nvPr/>
            </p:nvSpPr>
            <p:spPr bwMode="auto">
              <a:xfrm flipV="1">
                <a:off x="4896" y="2064"/>
                <a:ext cx="192" cy="96"/>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0" name="Line 16"/>
              <p:cNvSpPr>
                <a:spLocks noChangeShapeType="1"/>
              </p:cNvSpPr>
              <p:nvPr/>
            </p:nvSpPr>
            <p:spPr bwMode="auto">
              <a:xfrm flipV="1">
                <a:off x="5040" y="1776"/>
                <a:ext cx="240" cy="96"/>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1" name="Text Box 17"/>
              <p:cNvSpPr txBox="1">
                <a:spLocks noChangeArrowheads="1"/>
              </p:cNvSpPr>
              <p:nvPr/>
            </p:nvSpPr>
            <p:spPr bwMode="auto">
              <a:xfrm>
                <a:off x="4646" y="2164"/>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25mm</a:t>
                </a:r>
              </a:p>
            </p:txBody>
          </p:sp>
          <p:sp>
            <p:nvSpPr>
              <p:cNvPr id="11282" name="Text Box 18"/>
              <p:cNvSpPr txBox="1">
                <a:spLocks noChangeArrowheads="1"/>
              </p:cNvSpPr>
              <p:nvPr/>
            </p:nvSpPr>
            <p:spPr bwMode="auto">
              <a:xfrm>
                <a:off x="5136" y="1910"/>
                <a:ext cx="5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Impact" charset="0"/>
                  </a:rPr>
                  <a:t>32mm</a:t>
                </a:r>
              </a:p>
            </p:txBody>
          </p:sp>
        </p:grpSp>
        <p:sp>
          <p:nvSpPr>
            <p:cNvPr id="11288" name="Rectangle 24"/>
            <p:cNvSpPr>
              <a:spLocks noChangeArrowheads="1"/>
            </p:cNvSpPr>
            <p:nvPr/>
          </p:nvSpPr>
          <p:spPr bwMode="auto">
            <a:xfrm>
              <a:off x="2400" y="768"/>
              <a:ext cx="1056"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266" name="Rectangle 2"/>
          <p:cNvSpPr>
            <a:spLocks noGrp="1" noChangeArrowheads="1"/>
          </p:cNvSpPr>
          <p:nvPr>
            <p:ph type="title"/>
          </p:nvPr>
        </p:nvSpPr>
        <p:spPr/>
        <p:txBody>
          <a:bodyPr/>
          <a:lstStyle/>
          <a:p>
            <a:r>
              <a:rPr lang="en-US" altLang="ja-JP" dirty="0"/>
              <a:t>The LHCf </a:t>
            </a:r>
            <a:r>
              <a:rPr lang="en-US" altLang="ja-JP" dirty="0" smtClean="0"/>
              <a:t>Detectors</a:t>
            </a:r>
            <a:endParaRPr lang="en-US" altLang="ja-JP" dirty="0"/>
          </a:p>
        </p:txBody>
      </p:sp>
      <p:sp>
        <p:nvSpPr>
          <p:cNvPr id="11267" name="Text Box 3"/>
          <p:cNvSpPr txBox="1">
            <a:spLocks noChangeArrowheads="1"/>
          </p:cNvSpPr>
          <p:nvPr/>
        </p:nvSpPr>
        <p:spPr bwMode="auto">
          <a:xfrm>
            <a:off x="5949950" y="60801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1276" name="Text Box 12"/>
          <p:cNvSpPr txBox="1">
            <a:spLocks noChangeArrowheads="1"/>
          </p:cNvSpPr>
          <p:nvPr/>
        </p:nvSpPr>
        <p:spPr bwMode="auto">
          <a:xfrm>
            <a:off x="152400" y="2844800"/>
            <a:ext cx="3349625" cy="20240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tabLst>
                <a:tab pos="1338263" algn="l"/>
              </a:tabLst>
              <a:defRPr kumimoji="1" sz="2400">
                <a:solidFill>
                  <a:schemeClr val="tx1"/>
                </a:solidFill>
                <a:latin typeface="Times New Roman" charset="0"/>
                <a:ea typeface="ＭＳ Ｐゴシック" charset="0"/>
                <a:cs typeface="ＭＳ Ｐゴシック" charset="0"/>
              </a:defRPr>
            </a:lvl1pPr>
            <a:lvl2pPr>
              <a:tabLst>
                <a:tab pos="1338263" algn="l"/>
              </a:tabLst>
              <a:defRPr kumimoji="1" sz="2400">
                <a:solidFill>
                  <a:schemeClr val="tx1"/>
                </a:solidFill>
                <a:latin typeface="Times New Roman" charset="0"/>
                <a:ea typeface="ＭＳ Ｐゴシック" charset="0"/>
              </a:defRPr>
            </a:lvl2pPr>
            <a:lvl3pPr>
              <a:tabLst>
                <a:tab pos="1338263" algn="l"/>
              </a:tabLst>
              <a:defRPr kumimoji="1" sz="2400">
                <a:solidFill>
                  <a:schemeClr val="tx1"/>
                </a:solidFill>
                <a:latin typeface="Times New Roman" charset="0"/>
                <a:ea typeface="ＭＳ Ｐゴシック" charset="0"/>
              </a:defRPr>
            </a:lvl3pPr>
            <a:lvl4pPr>
              <a:tabLst>
                <a:tab pos="1338263" algn="l"/>
              </a:tabLst>
              <a:defRPr kumimoji="1" sz="2400">
                <a:solidFill>
                  <a:schemeClr val="tx1"/>
                </a:solidFill>
                <a:latin typeface="Times New Roman" charset="0"/>
                <a:ea typeface="ＭＳ Ｐゴシック" charset="0"/>
              </a:defRPr>
            </a:lvl4pPr>
            <a:lvl5pPr>
              <a:tabLst>
                <a:tab pos="1338263" algn="l"/>
              </a:tabLst>
              <a:defRPr kumimoji="1" sz="2400">
                <a:solidFill>
                  <a:schemeClr val="tx1"/>
                </a:solidFill>
                <a:latin typeface="Times New Roman" charset="0"/>
                <a:ea typeface="ＭＳ Ｐゴシック" charset="0"/>
              </a:defRPr>
            </a:lvl5pPr>
            <a:lvl6pPr fontAlgn="base">
              <a:spcBef>
                <a:spcPct val="0"/>
              </a:spcBef>
              <a:spcAft>
                <a:spcPct val="0"/>
              </a:spcAft>
              <a:tabLst>
                <a:tab pos="1338263" algn="l"/>
              </a:tabLst>
              <a:defRPr kumimoji="1" sz="2400">
                <a:solidFill>
                  <a:schemeClr val="tx1"/>
                </a:solidFill>
                <a:latin typeface="Times New Roman" charset="0"/>
                <a:ea typeface="ＭＳ Ｐゴシック" charset="0"/>
              </a:defRPr>
            </a:lvl6pPr>
            <a:lvl7pPr fontAlgn="base">
              <a:spcBef>
                <a:spcPct val="0"/>
              </a:spcBef>
              <a:spcAft>
                <a:spcPct val="0"/>
              </a:spcAft>
              <a:tabLst>
                <a:tab pos="1338263" algn="l"/>
              </a:tabLst>
              <a:defRPr kumimoji="1" sz="2400">
                <a:solidFill>
                  <a:schemeClr val="tx1"/>
                </a:solidFill>
                <a:latin typeface="Times New Roman" charset="0"/>
                <a:ea typeface="ＭＳ Ｐゴシック" charset="0"/>
              </a:defRPr>
            </a:lvl7pPr>
            <a:lvl8pPr fontAlgn="base">
              <a:spcBef>
                <a:spcPct val="0"/>
              </a:spcBef>
              <a:spcAft>
                <a:spcPct val="0"/>
              </a:spcAft>
              <a:tabLst>
                <a:tab pos="1338263" algn="l"/>
              </a:tabLst>
              <a:defRPr kumimoji="1" sz="2400">
                <a:solidFill>
                  <a:schemeClr val="tx1"/>
                </a:solidFill>
                <a:latin typeface="Times New Roman" charset="0"/>
                <a:ea typeface="ＭＳ Ｐゴシック" charset="0"/>
              </a:defRPr>
            </a:lvl8pPr>
            <a:lvl9pPr fontAlgn="base">
              <a:spcBef>
                <a:spcPct val="0"/>
              </a:spcBef>
              <a:spcAft>
                <a:spcPct val="0"/>
              </a:spcAft>
              <a:tabLst>
                <a:tab pos="1338263" algn="l"/>
              </a:tabLst>
              <a:defRPr kumimoji="1" sz="2400">
                <a:solidFill>
                  <a:schemeClr val="tx1"/>
                </a:solidFill>
                <a:latin typeface="Times New Roman" charset="0"/>
                <a:ea typeface="ＭＳ Ｐゴシック" charset="0"/>
              </a:defRPr>
            </a:lvl9pPr>
          </a:lstStyle>
          <a:p>
            <a:r>
              <a:rPr lang="en-US" altLang="ja-JP" sz="1800" u="sng">
                <a:latin typeface="Arial" charset="0"/>
              </a:rPr>
              <a:t>Expected Performance </a:t>
            </a:r>
          </a:p>
          <a:p>
            <a:r>
              <a:rPr lang="en-US" altLang="ja-JP" sz="1800">
                <a:latin typeface="Arial" charset="0"/>
              </a:rPr>
              <a:t>  Energy resolution (&gt; 100GeV)</a:t>
            </a:r>
          </a:p>
          <a:p>
            <a:r>
              <a:rPr lang="en-US" altLang="ja-JP" sz="1800">
                <a:latin typeface="Arial" charset="0"/>
              </a:rPr>
              <a:t>       &lt; 5% 	for photons</a:t>
            </a:r>
          </a:p>
          <a:p>
            <a:r>
              <a:rPr lang="en-US" altLang="ja-JP" sz="1800">
                <a:latin typeface="Arial" charset="0"/>
              </a:rPr>
              <a:t>         30% 	for neutrons</a:t>
            </a:r>
          </a:p>
          <a:p>
            <a:r>
              <a:rPr lang="en-US" altLang="ja-JP" sz="1800">
                <a:latin typeface="Arial" charset="0"/>
              </a:rPr>
              <a:t>  Position resolution </a:t>
            </a:r>
            <a:br>
              <a:rPr lang="en-US" altLang="ja-JP" sz="1800">
                <a:latin typeface="Arial" charset="0"/>
              </a:rPr>
            </a:br>
            <a:r>
              <a:rPr lang="en-US" altLang="ja-JP" sz="1800">
                <a:latin typeface="Arial" charset="0"/>
              </a:rPr>
              <a:t>     &lt; 200</a:t>
            </a:r>
            <a:r>
              <a:rPr lang="en-US" altLang="ja-JP" sz="1800">
                <a:latin typeface="Arial" charset="0"/>
                <a:cs typeface="Arial" charset="0"/>
              </a:rPr>
              <a:t>μm (Arm#1)</a:t>
            </a:r>
          </a:p>
          <a:p>
            <a:r>
              <a:rPr lang="en-US" altLang="ja-JP" sz="1800">
                <a:latin typeface="Arial" charset="0"/>
                <a:cs typeface="Arial" charset="0"/>
              </a:rPr>
              <a:t>          40μm (Arm#2)</a:t>
            </a:r>
          </a:p>
        </p:txBody>
      </p:sp>
      <p:sp>
        <p:nvSpPr>
          <p:cNvPr id="11278" name="Rectangle 14"/>
          <p:cNvSpPr>
            <a:spLocks noChangeArrowheads="1"/>
          </p:cNvSpPr>
          <p:nvPr/>
        </p:nvSpPr>
        <p:spPr bwMode="auto">
          <a:xfrm>
            <a:off x="3886200" y="1204913"/>
            <a:ext cx="14478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5" name="Text Box 21"/>
          <p:cNvSpPr txBox="1">
            <a:spLocks noChangeArrowheads="1"/>
          </p:cNvSpPr>
          <p:nvPr/>
        </p:nvSpPr>
        <p:spPr bwMode="auto">
          <a:xfrm>
            <a:off x="0" y="850900"/>
            <a:ext cx="782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u="sng">
                <a:solidFill>
                  <a:srgbClr val="000099"/>
                </a:solidFill>
                <a:latin typeface="Arial Black" charset="0"/>
              </a:rPr>
              <a:t>Sampling and Positioning Calorimeters</a:t>
            </a:r>
            <a:r>
              <a:rPr lang="en-US" altLang="ja-JP" sz="2800">
                <a:solidFill>
                  <a:srgbClr val="000099"/>
                </a:solidFill>
              </a:rPr>
              <a:t> </a:t>
            </a:r>
          </a:p>
        </p:txBody>
      </p:sp>
      <p:sp>
        <p:nvSpPr>
          <p:cNvPr id="11286" name="Text Box 22"/>
          <p:cNvSpPr txBox="1">
            <a:spLocks noChangeArrowheads="1"/>
          </p:cNvSpPr>
          <p:nvPr/>
        </p:nvSpPr>
        <p:spPr bwMode="auto">
          <a:xfrm>
            <a:off x="0" y="1219200"/>
            <a:ext cx="5513388"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a:t> W (44 r.l  , 1.7λ</a:t>
            </a:r>
            <a:r>
              <a:rPr lang="en-US" altLang="ja-JP" baseline="-25000">
                <a:latin typeface="Times" charset="0"/>
              </a:rPr>
              <a:t>I</a:t>
            </a:r>
            <a:r>
              <a:rPr lang="en-US" altLang="ja-JP"/>
              <a:t> ) and Scintillator x 16 Layers</a:t>
            </a:r>
          </a:p>
          <a:p>
            <a:pPr>
              <a:buFontTx/>
              <a:buChar char="•"/>
            </a:pPr>
            <a:r>
              <a:rPr lang="en-US" altLang="ja-JP"/>
              <a:t> 4 positioning layers </a:t>
            </a:r>
            <a:br>
              <a:rPr lang="en-US" altLang="ja-JP"/>
            </a:br>
            <a:r>
              <a:rPr lang="en-US" altLang="ja-JP"/>
              <a:t>  XY-SciFi(Arm1) and  XY-Silicon strip(Arm#2)</a:t>
            </a:r>
          </a:p>
          <a:p>
            <a:pPr>
              <a:buFontTx/>
              <a:buChar char="•"/>
            </a:pPr>
            <a:r>
              <a:rPr lang="en-US" altLang="ja-JP" sz="1800"/>
              <a:t> </a:t>
            </a:r>
            <a:r>
              <a:rPr lang="en-US" altLang="ja-JP" b="1"/>
              <a:t>Each detector has two calorimeter towers, </a:t>
            </a:r>
            <a:br>
              <a:rPr lang="en-US" altLang="ja-JP" b="1"/>
            </a:br>
            <a:r>
              <a:rPr lang="en-US" altLang="ja-JP" b="1"/>
              <a:t>  which allow to reconstruct </a:t>
            </a:r>
            <a:r>
              <a:rPr lang="en-US" altLang="ja-JP" b="1">
                <a:latin typeface="Symbol" charset="0"/>
              </a:rPr>
              <a:t>p</a:t>
            </a:r>
            <a:r>
              <a:rPr lang="en-US" altLang="ja-JP" b="1" baseline="30000">
                <a:latin typeface="Symbol" charset="0"/>
              </a:rPr>
              <a:t>0</a:t>
            </a:r>
            <a:r>
              <a:rPr lang="en-US" altLang="ja-JP" b="1"/>
              <a:t> </a:t>
            </a:r>
          </a:p>
          <a:p>
            <a:pPr>
              <a:buFontTx/>
              <a:buChar char="•"/>
            </a:pPr>
            <a:endParaRPr lang="en-US" altLang="ja-JP" sz="2800" b="1"/>
          </a:p>
        </p:txBody>
      </p:sp>
      <p:sp>
        <p:nvSpPr>
          <p:cNvPr id="11290" name="Text Box 26"/>
          <p:cNvSpPr txBox="1">
            <a:spLocks noChangeArrowheads="1"/>
          </p:cNvSpPr>
          <p:nvPr/>
        </p:nvSpPr>
        <p:spPr bwMode="auto">
          <a:xfrm>
            <a:off x="0" y="4953000"/>
            <a:ext cx="2863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u="sng">
                <a:solidFill>
                  <a:srgbClr val="000099"/>
                </a:solidFill>
                <a:latin typeface="Arial Black" charset="0"/>
              </a:rPr>
              <a:t>Front Counter</a:t>
            </a:r>
          </a:p>
        </p:txBody>
      </p:sp>
      <p:sp>
        <p:nvSpPr>
          <p:cNvPr id="11291" name="Text Box 27"/>
          <p:cNvSpPr txBox="1">
            <a:spLocks noChangeArrowheads="1"/>
          </p:cNvSpPr>
          <p:nvPr/>
        </p:nvSpPr>
        <p:spPr bwMode="auto">
          <a:xfrm>
            <a:off x="76200" y="5334000"/>
            <a:ext cx="387826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ja-JP"/>
              <a:t> thin scintillators with 80x80mm</a:t>
            </a:r>
            <a:r>
              <a:rPr lang="en-US" altLang="ja-JP" baseline="30000"/>
              <a:t>2</a:t>
            </a:r>
          </a:p>
          <a:p>
            <a:pPr>
              <a:buFontTx/>
              <a:buChar char="•"/>
            </a:pPr>
            <a:r>
              <a:rPr lang="en-US" altLang="ja-JP" sz="1800"/>
              <a:t>  </a:t>
            </a:r>
            <a:r>
              <a:rPr lang="en-US" altLang="ja-JP" sz="1800" b="1"/>
              <a:t>To monitor beam condition. </a:t>
            </a:r>
          </a:p>
          <a:p>
            <a:pPr>
              <a:buFontTx/>
              <a:buChar char="•"/>
            </a:pPr>
            <a:r>
              <a:rPr lang="en-US" altLang="ja-JP" sz="1800" b="1"/>
              <a:t>  For background rejection of   </a:t>
            </a:r>
            <a:br>
              <a:rPr lang="en-US" altLang="ja-JP" sz="1800" b="1"/>
            </a:br>
            <a:r>
              <a:rPr lang="en-US" altLang="ja-JP" sz="1800" b="1"/>
              <a:t>   beam-residual gas collisions </a:t>
            </a:r>
            <a:br>
              <a:rPr lang="en-US" altLang="ja-JP" sz="1800" b="1"/>
            </a:br>
            <a:r>
              <a:rPr lang="en-US" altLang="ja-JP" sz="1800" b="1"/>
              <a:t>   by coincidence analysis</a:t>
            </a:r>
          </a:p>
        </p:txBody>
      </p:sp>
      <p:sp>
        <p:nvSpPr>
          <p:cNvPr id="11292" name="Text Box 28"/>
          <p:cNvSpPr txBox="1">
            <a:spLocks noChangeArrowheads="1"/>
          </p:cNvSpPr>
          <p:nvPr/>
        </p:nvSpPr>
        <p:spPr bwMode="auto">
          <a:xfrm>
            <a:off x="4860925" y="3084513"/>
            <a:ext cx="1871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000" i="1" dirty="0">
                <a:solidFill>
                  <a:srgbClr val="000099"/>
                </a:solidFill>
                <a:effectLst>
                  <a:outerShdw blurRad="38100" dist="38100" dir="2700000" algn="tl">
                    <a:srgbClr val="DDDDDD"/>
                  </a:outerShdw>
                </a:effectLst>
                <a:latin typeface="Arial Black"/>
                <a:cs typeface="Arial Black"/>
              </a:rPr>
              <a:t>Arm2</a:t>
            </a:r>
          </a:p>
        </p:txBody>
      </p:sp>
      <p:sp>
        <p:nvSpPr>
          <p:cNvPr id="11293" name="Text Box 29"/>
          <p:cNvSpPr txBox="1">
            <a:spLocks noChangeArrowheads="1"/>
          </p:cNvSpPr>
          <p:nvPr/>
        </p:nvSpPr>
        <p:spPr bwMode="auto">
          <a:xfrm>
            <a:off x="7380312" y="5965825"/>
            <a:ext cx="1871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4000" i="1" dirty="0">
                <a:solidFill>
                  <a:srgbClr val="FF3300"/>
                </a:solidFill>
                <a:effectLst>
                  <a:outerShdw blurRad="38100" dist="38100" dir="2700000" algn="tl">
                    <a:srgbClr val="DDDDDD"/>
                  </a:outerShdw>
                </a:effectLst>
                <a:latin typeface="Arial Black"/>
                <a:cs typeface="Arial Black"/>
              </a:rPr>
              <a:t>Arm1</a:t>
            </a:r>
          </a:p>
        </p:txBody>
      </p:sp>
    </p:spTree>
    <p:extLst>
      <p:ext uri="{BB962C8B-B14F-4D97-AF65-F5344CB8AC3E}">
        <p14:creationId xmlns:p14="http://schemas.microsoft.com/office/powerpoint/2010/main" val="30662698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HCf">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LHCf.pptx</Template>
  <TotalTime>4091</TotalTime>
  <Words>1701</Words>
  <Application>Microsoft Macintosh PowerPoint</Application>
  <PresentationFormat>On-screen Show (4:3)</PresentationFormat>
  <Paragraphs>394</Paragraphs>
  <Slides>37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LHCf</vt:lpstr>
      <vt:lpstr>Equation</vt:lpstr>
      <vt:lpstr>Results and plans  from LHCf　</vt:lpstr>
      <vt:lpstr>Contents</vt:lpstr>
      <vt:lpstr>The LHCf collaboration</vt:lpstr>
      <vt:lpstr>Introduction</vt:lpstr>
      <vt:lpstr>Air Shower</vt:lpstr>
      <vt:lpstr>Key parameters </vt:lpstr>
      <vt:lpstr>The Large Hadron Collider (LHC)</vt:lpstr>
      <vt:lpstr>The LHCf experiment</vt:lpstr>
      <vt:lpstr>The LHCf Detectors</vt:lpstr>
      <vt:lpstr>Photos</vt:lpstr>
      <vt:lpstr>LHCf can measure</vt:lpstr>
      <vt:lpstr>Operation in 2009-2010</vt:lpstr>
      <vt:lpstr>Forward photon spectrum at √s = 7TeV p-p collisions</vt:lpstr>
      <vt:lpstr>Analysis for the photon spectra</vt:lpstr>
      <vt:lpstr>Event sample  </vt:lpstr>
      <vt:lpstr>Particle Identification</vt:lpstr>
      <vt:lpstr>Multi-hit identification</vt:lpstr>
      <vt:lpstr>Comparison between the two detector</vt:lpstr>
      <vt:lpstr>Comparison between MC’s</vt:lpstr>
      <vt:lpstr>Comparison between MC’s</vt:lpstr>
      <vt:lpstr>Next Plans</vt:lpstr>
      <vt:lpstr>Pseudo-Rapidity coverage</vt:lpstr>
      <vt:lpstr>PT acceptance for ϒ and n</vt:lpstr>
      <vt:lpstr>Neutron measurement</vt:lpstr>
      <vt:lpstr>Neutron  measurement @ 7TeV p-p </vt:lpstr>
      <vt:lpstr>Pi0 measurement </vt:lpstr>
      <vt:lpstr>Pi0 analysis @ 7TeV pp is ongoing</vt:lpstr>
      <vt:lpstr>Other particles</vt:lpstr>
      <vt:lpstr>900GeV p-p analysis</vt:lpstr>
      <vt:lpstr>Future Operations </vt:lpstr>
      <vt:lpstr>Summary </vt:lpstr>
      <vt:lpstr>Backup slides</vt:lpstr>
      <vt:lpstr>p0 reconstruction</vt:lpstr>
      <vt:lpstr>Summary of systematic errors</vt:lpstr>
      <vt:lpstr>PT distribution for photons  </vt:lpstr>
      <vt:lpstr>Front Counter</vt:lpstr>
      <vt:lpstr>pi0</vt:lpstr>
    </vt:vector>
  </TitlesOfParts>
  <Company>STElab , Nagoya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analysis status  For Italian team</dc:title>
  <dc:creator>研究用</dc:creator>
  <cp:lastModifiedBy>Hiroaki MENJO</cp:lastModifiedBy>
  <cp:revision>112</cp:revision>
  <dcterms:created xsi:type="dcterms:W3CDTF">2010-12-29T16:05:01Z</dcterms:created>
  <dcterms:modified xsi:type="dcterms:W3CDTF">2011-10-12T06:24:23Z</dcterms:modified>
</cp:coreProperties>
</file>