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9"/>
  </p:notesMasterIdLst>
  <p:sldIdLst>
    <p:sldId id="288" r:id="rId2"/>
    <p:sldId id="351" r:id="rId3"/>
    <p:sldId id="355" r:id="rId4"/>
    <p:sldId id="366" r:id="rId5"/>
    <p:sldId id="356" r:id="rId6"/>
    <p:sldId id="357" r:id="rId7"/>
    <p:sldId id="365" r:id="rId8"/>
    <p:sldId id="358" r:id="rId9"/>
    <p:sldId id="359" r:id="rId10"/>
    <p:sldId id="360" r:id="rId11"/>
    <p:sldId id="361" r:id="rId12"/>
    <p:sldId id="362" r:id="rId13"/>
    <p:sldId id="363" r:id="rId14"/>
    <p:sldId id="369" r:id="rId15"/>
    <p:sldId id="428" r:id="rId16"/>
    <p:sldId id="429" r:id="rId17"/>
    <p:sldId id="352" r:id="rId18"/>
    <p:sldId id="353" r:id="rId19"/>
    <p:sldId id="354" r:id="rId20"/>
    <p:sldId id="364" r:id="rId21"/>
    <p:sldId id="430" r:id="rId22"/>
    <p:sldId id="435" r:id="rId23"/>
    <p:sldId id="434" r:id="rId24"/>
    <p:sldId id="431" r:id="rId25"/>
    <p:sldId id="432" r:id="rId26"/>
    <p:sldId id="379" r:id="rId27"/>
    <p:sldId id="383" r:id="rId28"/>
    <p:sldId id="382" r:id="rId29"/>
    <p:sldId id="376" r:id="rId30"/>
    <p:sldId id="413" r:id="rId31"/>
    <p:sldId id="436" r:id="rId32"/>
    <p:sldId id="437" r:id="rId33"/>
    <p:sldId id="433" r:id="rId34"/>
    <p:sldId id="380" r:id="rId35"/>
    <p:sldId id="385" r:id="rId36"/>
    <p:sldId id="452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96" r:id="rId46"/>
    <p:sldId id="438" r:id="rId47"/>
    <p:sldId id="416" r:id="rId48"/>
    <p:sldId id="417" r:id="rId49"/>
    <p:sldId id="399" r:id="rId50"/>
    <p:sldId id="400" r:id="rId51"/>
    <p:sldId id="440" r:id="rId52"/>
    <p:sldId id="451" r:id="rId53"/>
    <p:sldId id="401" r:id="rId54"/>
    <p:sldId id="402" r:id="rId55"/>
    <p:sldId id="403" r:id="rId56"/>
    <p:sldId id="405" r:id="rId57"/>
    <p:sldId id="408" r:id="rId58"/>
    <p:sldId id="410" r:id="rId59"/>
    <p:sldId id="439" r:id="rId60"/>
    <p:sldId id="493" r:id="rId61"/>
    <p:sldId id="454" r:id="rId62"/>
    <p:sldId id="455" r:id="rId63"/>
    <p:sldId id="456" r:id="rId64"/>
    <p:sldId id="457" r:id="rId65"/>
    <p:sldId id="458" r:id="rId66"/>
    <p:sldId id="459" r:id="rId67"/>
    <p:sldId id="460" r:id="rId68"/>
    <p:sldId id="461" r:id="rId69"/>
    <p:sldId id="462" r:id="rId70"/>
    <p:sldId id="463" r:id="rId71"/>
    <p:sldId id="464" r:id="rId72"/>
    <p:sldId id="465" r:id="rId73"/>
    <p:sldId id="466" r:id="rId74"/>
    <p:sldId id="467" r:id="rId75"/>
    <p:sldId id="468" r:id="rId76"/>
    <p:sldId id="469" r:id="rId77"/>
    <p:sldId id="470" r:id="rId78"/>
    <p:sldId id="471" r:id="rId79"/>
    <p:sldId id="472" r:id="rId80"/>
    <p:sldId id="473" r:id="rId81"/>
    <p:sldId id="474" r:id="rId82"/>
    <p:sldId id="475" r:id="rId83"/>
    <p:sldId id="476" r:id="rId84"/>
    <p:sldId id="494" r:id="rId85"/>
    <p:sldId id="495" r:id="rId86"/>
    <p:sldId id="479" r:id="rId87"/>
    <p:sldId id="480" r:id="rId88"/>
    <p:sldId id="481" r:id="rId89"/>
    <p:sldId id="496" r:id="rId90"/>
    <p:sldId id="483" r:id="rId91"/>
    <p:sldId id="484" r:id="rId92"/>
    <p:sldId id="485" r:id="rId93"/>
    <p:sldId id="486" r:id="rId94"/>
    <p:sldId id="497" r:id="rId95"/>
    <p:sldId id="488" r:id="rId96"/>
    <p:sldId id="489" r:id="rId97"/>
    <p:sldId id="490" r:id="rId98"/>
    <p:sldId id="491" r:id="rId99"/>
    <p:sldId id="492" r:id="rId100"/>
    <p:sldId id="498" r:id="rId101"/>
    <p:sldId id="499" r:id="rId102"/>
    <p:sldId id="500" r:id="rId103"/>
    <p:sldId id="501" r:id="rId104"/>
    <p:sldId id="502" r:id="rId105"/>
    <p:sldId id="503" r:id="rId106"/>
    <p:sldId id="504" r:id="rId107"/>
    <p:sldId id="505" r:id="rId108"/>
    <p:sldId id="506" r:id="rId109"/>
    <p:sldId id="507" r:id="rId110"/>
    <p:sldId id="508" r:id="rId111"/>
    <p:sldId id="509" r:id="rId112"/>
    <p:sldId id="510" r:id="rId113"/>
    <p:sldId id="511" r:id="rId114"/>
    <p:sldId id="512" r:id="rId115"/>
    <p:sldId id="513" r:id="rId116"/>
    <p:sldId id="514" r:id="rId117"/>
    <p:sldId id="515" r:id="rId118"/>
    <p:sldId id="516" r:id="rId119"/>
    <p:sldId id="517" r:id="rId120"/>
    <p:sldId id="518" r:id="rId121"/>
    <p:sldId id="519" r:id="rId122"/>
    <p:sldId id="520" r:id="rId123"/>
    <p:sldId id="521" r:id="rId124"/>
    <p:sldId id="522" r:id="rId125"/>
    <p:sldId id="523" r:id="rId126"/>
    <p:sldId id="524" r:id="rId127"/>
    <p:sldId id="525" r:id="rId12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29" d="100"/>
          <a:sy n="129" d="100"/>
        </p:scale>
        <p:origin x="8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2" Type="http://schemas.openxmlformats.org/officeDocument/2006/relationships/image" Target="../media/image201.wmf"/><Relationship Id="rId1" Type="http://schemas.openxmlformats.org/officeDocument/2006/relationships/image" Target="../media/image200.wmf"/><Relationship Id="rId6" Type="http://schemas.openxmlformats.org/officeDocument/2006/relationships/image" Target="../media/image205.emf"/><Relationship Id="rId5" Type="http://schemas.openxmlformats.org/officeDocument/2006/relationships/image" Target="../media/image204.wmf"/><Relationship Id="rId4" Type="http://schemas.openxmlformats.org/officeDocument/2006/relationships/image" Target="../media/image20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image" Target="../media/image208.emf"/><Relationship Id="rId1" Type="http://schemas.openxmlformats.org/officeDocument/2006/relationships/image" Target="../media/image207.emf"/><Relationship Id="rId5" Type="http://schemas.openxmlformats.org/officeDocument/2006/relationships/image" Target="../media/image211.emf"/><Relationship Id="rId4" Type="http://schemas.openxmlformats.org/officeDocument/2006/relationships/image" Target="../media/image21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2" Type="http://schemas.openxmlformats.org/officeDocument/2006/relationships/image" Target="../media/image214.wmf"/><Relationship Id="rId1" Type="http://schemas.openxmlformats.org/officeDocument/2006/relationships/image" Target="../media/image213.wmf"/><Relationship Id="rId5" Type="http://schemas.openxmlformats.org/officeDocument/2006/relationships/image" Target="../media/image217.wmf"/><Relationship Id="rId4" Type="http://schemas.openxmlformats.org/officeDocument/2006/relationships/image" Target="../media/image21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2" Type="http://schemas.openxmlformats.org/officeDocument/2006/relationships/image" Target="../media/image222.wmf"/><Relationship Id="rId1" Type="http://schemas.openxmlformats.org/officeDocument/2006/relationships/image" Target="../media/image221.wmf"/><Relationship Id="rId6" Type="http://schemas.openxmlformats.org/officeDocument/2006/relationships/image" Target="../media/image226.wmf"/><Relationship Id="rId5" Type="http://schemas.openxmlformats.org/officeDocument/2006/relationships/image" Target="../media/image225.wmf"/><Relationship Id="rId4" Type="http://schemas.openxmlformats.org/officeDocument/2006/relationships/image" Target="../media/image22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wmf"/><Relationship Id="rId2" Type="http://schemas.openxmlformats.org/officeDocument/2006/relationships/image" Target="../media/image225.wmf"/><Relationship Id="rId1" Type="http://schemas.openxmlformats.org/officeDocument/2006/relationships/image" Target="../media/image23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emf"/><Relationship Id="rId1" Type="http://schemas.openxmlformats.org/officeDocument/2006/relationships/image" Target="../media/image65.emf"/><Relationship Id="rId5" Type="http://schemas.openxmlformats.org/officeDocument/2006/relationships/image" Target="../media/image69.emf"/><Relationship Id="rId4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image" Target="../media/image144.wmf"/><Relationship Id="rId7" Type="http://schemas.openxmlformats.org/officeDocument/2006/relationships/image" Target="../media/image148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6" Type="http://schemas.openxmlformats.org/officeDocument/2006/relationships/image" Target="../media/image147.wmf"/><Relationship Id="rId11" Type="http://schemas.openxmlformats.org/officeDocument/2006/relationships/image" Target="../media/image152.wmf"/><Relationship Id="rId5" Type="http://schemas.openxmlformats.org/officeDocument/2006/relationships/image" Target="../media/image146.wmf"/><Relationship Id="rId10" Type="http://schemas.openxmlformats.org/officeDocument/2006/relationships/image" Target="../media/image151.wmf"/><Relationship Id="rId4" Type="http://schemas.openxmlformats.org/officeDocument/2006/relationships/image" Target="../media/image145.wmf"/><Relationship Id="rId9" Type="http://schemas.openxmlformats.org/officeDocument/2006/relationships/image" Target="../media/image15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3" Type="http://schemas.openxmlformats.org/officeDocument/2006/relationships/image" Target="../media/image155.wmf"/><Relationship Id="rId7" Type="http://schemas.openxmlformats.org/officeDocument/2006/relationships/image" Target="../media/image159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6" Type="http://schemas.openxmlformats.org/officeDocument/2006/relationships/image" Target="../media/image158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3" Type="http://schemas.openxmlformats.org/officeDocument/2006/relationships/image" Target="../media/image163.wmf"/><Relationship Id="rId7" Type="http://schemas.openxmlformats.org/officeDocument/2006/relationships/image" Target="../media/image148.wmf"/><Relationship Id="rId12" Type="http://schemas.openxmlformats.org/officeDocument/2006/relationships/image" Target="../media/image171.wmf"/><Relationship Id="rId2" Type="http://schemas.openxmlformats.org/officeDocument/2006/relationships/image" Target="../media/image162.wmf"/><Relationship Id="rId1" Type="http://schemas.openxmlformats.org/officeDocument/2006/relationships/image" Target="../media/image161.wmf"/><Relationship Id="rId6" Type="http://schemas.openxmlformats.org/officeDocument/2006/relationships/image" Target="../media/image166.wmf"/><Relationship Id="rId11" Type="http://schemas.openxmlformats.org/officeDocument/2006/relationships/image" Target="../media/image170.wmf"/><Relationship Id="rId5" Type="http://schemas.openxmlformats.org/officeDocument/2006/relationships/image" Target="../media/image165.wmf"/><Relationship Id="rId10" Type="http://schemas.openxmlformats.org/officeDocument/2006/relationships/image" Target="../media/image169.wmf"/><Relationship Id="rId4" Type="http://schemas.openxmlformats.org/officeDocument/2006/relationships/image" Target="../media/image164.wmf"/><Relationship Id="rId9" Type="http://schemas.openxmlformats.org/officeDocument/2006/relationships/image" Target="../media/image16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2.wmf"/><Relationship Id="rId1" Type="http://schemas.openxmlformats.org/officeDocument/2006/relationships/image" Target="../media/image171.wmf"/><Relationship Id="rId6" Type="http://schemas.openxmlformats.org/officeDocument/2006/relationships/image" Target="../media/image176.wmf"/><Relationship Id="rId5" Type="http://schemas.openxmlformats.org/officeDocument/2006/relationships/image" Target="../media/image175.wmf"/><Relationship Id="rId4" Type="http://schemas.openxmlformats.org/officeDocument/2006/relationships/image" Target="../media/image1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1CA06-496C-47AF-B69E-96689771F23D}" type="datetimeFigureOut">
              <a:rPr kumimoji="1" lang="ja-JP" altLang="en-US" smtClean="0"/>
              <a:t>2019/10/18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68D91-D181-43E1-92A5-BAB422AB5D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80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E674B-84F0-4A54-ADDE-19406073CD39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010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65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5766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79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355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E674B-84F0-4A54-ADDE-19406073CD39}" type="slidenum">
              <a:rPr lang="en-US" altLang="ja-JP" smtClean="0"/>
              <a:pPr/>
              <a:t>125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3392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E674B-84F0-4A54-ADDE-19406073CD39}" type="slidenum">
              <a:rPr lang="en-US" altLang="ja-JP" smtClean="0"/>
              <a:pPr/>
              <a:t>126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784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 rot="10800000" flipV="1">
            <a:off x="688733" y="3502025"/>
            <a:ext cx="7769469" cy="7143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0" y="7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3974126" y="457200"/>
            <a:ext cx="5169877" cy="381000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gray">
          <a:xfrm>
            <a:off x="1182566" y="476250"/>
            <a:ext cx="2825262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3974126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82"/>
            <a:ext cx="7772400" cy="720725"/>
          </a:xfrm>
        </p:spPr>
        <p:txBody>
          <a:bodyPr/>
          <a:lstStyle>
            <a:lvl1pPr algn="ctr">
              <a:defRPr sz="4431"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70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6666" y="5084770"/>
            <a:ext cx="2133600" cy="288925"/>
          </a:xfrm>
        </p:spPr>
        <p:txBody>
          <a:bodyPr/>
          <a:lstStyle>
            <a:lvl1pPr algn="ctr"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453070"/>
            <a:ext cx="2895600" cy="288925"/>
          </a:xfrm>
        </p:spPr>
        <p:txBody>
          <a:bodyPr/>
          <a:lstStyle>
            <a:lvl1pPr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3710-3FDB-451B-AFD1-4DF9B6628B5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9564" y="30163"/>
            <a:ext cx="2176097" cy="60960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811" y="30163"/>
            <a:ext cx="6389077" cy="60960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BE10D-809C-473B-A880-B6DD903B236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D5A9A-600D-40A2-8134-9D4E127A052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4254" y="1709745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4254" y="4589470"/>
            <a:ext cx="7886700" cy="1500187"/>
          </a:xfrm>
        </p:spPr>
        <p:txBody>
          <a:bodyPr/>
          <a:lstStyle>
            <a:lvl1pPr marL="0" indent="0">
              <a:buNone/>
              <a:defRPr sz="2215"/>
            </a:lvl1pPr>
            <a:lvl2pPr marL="422041" indent="0">
              <a:buNone/>
              <a:defRPr sz="1846"/>
            </a:lvl2pPr>
            <a:lvl3pPr marL="844083" indent="0">
              <a:buNone/>
              <a:defRPr sz="1662"/>
            </a:lvl3pPr>
            <a:lvl4pPr marL="1266124" indent="0">
              <a:buNone/>
              <a:defRPr sz="1477"/>
            </a:lvl4pPr>
            <a:lvl5pPr marL="1688165" indent="0">
              <a:buNone/>
              <a:defRPr sz="1477"/>
            </a:lvl5pPr>
            <a:lvl6pPr marL="2110207" indent="0">
              <a:buNone/>
              <a:defRPr sz="1477"/>
            </a:lvl6pPr>
            <a:lvl7pPr marL="2532248" indent="0">
              <a:buNone/>
              <a:defRPr sz="1477"/>
            </a:lvl7pPr>
            <a:lvl8pPr marL="2954289" indent="0">
              <a:buNone/>
              <a:defRPr sz="1477"/>
            </a:lvl8pPr>
            <a:lvl9pPr marL="3376331" indent="0">
              <a:buNone/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992B7-9B95-4360-B5D2-43570F4FEE5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44462" cy="49291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2338" y="1196975"/>
            <a:ext cx="4044462" cy="49291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005-99F4-4C2D-8ADD-07418D25031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6" y="365129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119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119" y="2505075"/>
            <a:ext cx="3868615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665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4C5A7-F5FC-47E4-A4EA-816290A88F2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4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545C-D58C-4E60-B535-12939566592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5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7E926-2299-44D5-B91D-8F6333A7ADF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1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666" y="987432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1F43-5B6E-4541-9E88-93531730274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666" y="987432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460E3-37EC-41F4-9736-1F6DA96B060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7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3975592" y="457207"/>
            <a:ext cx="5169877" cy="307975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gray">
          <a:xfrm>
            <a:off x="1184034" y="476250"/>
            <a:ext cx="2826727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 flipV="1">
            <a:off x="-7328" y="6742120"/>
            <a:ext cx="9158655" cy="7143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446472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638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8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3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8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4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5762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8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9E1AE-525C-4144-BE09-FF1DE9C525A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3975592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gray">
          <a:xfrm>
            <a:off x="219808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9270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58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5pPr>
      <a:lvl6pPr marL="422041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6pPr>
      <a:lvl7pPr marL="844083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7pPr>
      <a:lvl8pPr marL="1266124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8pPr>
      <a:lvl9pPr marL="1688165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gif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70.png"/><Relationship Id="rId18" Type="http://schemas.openxmlformats.org/officeDocument/2006/relationships/image" Target="../media/image383.png"/><Relationship Id="rId3" Type="http://schemas.openxmlformats.org/officeDocument/2006/relationships/image" Target="../media/image353.png"/><Relationship Id="rId21" Type="http://schemas.openxmlformats.org/officeDocument/2006/relationships/image" Target="../media/image385.png"/><Relationship Id="rId7" Type="http://schemas.openxmlformats.org/officeDocument/2006/relationships/image" Target="../media/image365.png"/><Relationship Id="rId12" Type="http://schemas.openxmlformats.org/officeDocument/2006/relationships/image" Target="../media/image369.png"/><Relationship Id="rId17" Type="http://schemas.openxmlformats.org/officeDocument/2006/relationships/image" Target="../media/image382.png"/><Relationship Id="rId2" Type="http://schemas.openxmlformats.org/officeDocument/2006/relationships/image" Target="../media/image256.png"/><Relationship Id="rId16" Type="http://schemas.openxmlformats.org/officeDocument/2006/relationships/image" Target="../media/image381.png"/><Relationship Id="rId20" Type="http://schemas.openxmlformats.org/officeDocument/2006/relationships/image" Target="../media/image37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70.png"/><Relationship Id="rId11" Type="http://schemas.openxmlformats.org/officeDocument/2006/relationships/image" Target="../media/image368.png"/><Relationship Id="rId5" Type="http://schemas.openxmlformats.org/officeDocument/2006/relationships/image" Target="../media/image356.png"/><Relationship Id="rId15" Type="http://schemas.openxmlformats.org/officeDocument/2006/relationships/image" Target="../media/image380.png"/><Relationship Id="rId10" Type="http://schemas.openxmlformats.org/officeDocument/2006/relationships/image" Target="../media/image367.png"/><Relationship Id="rId19" Type="http://schemas.openxmlformats.org/officeDocument/2006/relationships/image" Target="../media/image384.png"/><Relationship Id="rId4" Type="http://schemas.openxmlformats.org/officeDocument/2006/relationships/image" Target="../media/image354.png"/><Relationship Id="rId9" Type="http://schemas.openxmlformats.org/officeDocument/2006/relationships/image" Target="../media/image366.png"/><Relationship Id="rId14" Type="http://schemas.openxmlformats.org/officeDocument/2006/relationships/image" Target="../media/image3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7" Type="http://schemas.openxmlformats.org/officeDocument/2006/relationships/image" Target="../media/image391.png"/><Relationship Id="rId2" Type="http://schemas.openxmlformats.org/officeDocument/2006/relationships/image" Target="../media/image25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9.png"/><Relationship Id="rId5" Type="http://schemas.openxmlformats.org/officeDocument/2006/relationships/image" Target="../media/image3800.png"/><Relationship Id="rId4" Type="http://schemas.openxmlformats.org/officeDocument/2006/relationships/image" Target="../media/image259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9.png"/><Relationship Id="rId4" Type="http://schemas.openxmlformats.org/officeDocument/2006/relationships/image" Target="../media/image398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62.emf"/><Relationship Id="rId7" Type="http://schemas.openxmlformats.org/officeDocument/2006/relationships/image" Target="../media/image265.emf"/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4.emf"/><Relationship Id="rId5" Type="http://schemas.openxmlformats.org/officeDocument/2006/relationships/image" Target="../media/image263.emf"/><Relationship Id="rId4" Type="http://schemas.openxmlformats.org/officeDocument/2006/relationships/image" Target="../media/image402.png"/><Relationship Id="rId9" Type="http://schemas.openxmlformats.org/officeDocument/2006/relationships/image" Target="../media/image407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emf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409.png"/><Relationship Id="rId7" Type="http://schemas.openxmlformats.org/officeDocument/2006/relationships/image" Target="../media/image41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1.png"/><Relationship Id="rId5" Type="http://schemas.openxmlformats.org/officeDocument/2006/relationships/image" Target="../media/image411.png"/><Relationship Id="rId4" Type="http://schemas.openxmlformats.org/officeDocument/2006/relationships/image" Target="../media/image4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60.png"/><Relationship Id="rId7" Type="http://schemas.openxmlformats.org/officeDocument/2006/relationships/image" Target="../media/image419.png"/><Relationship Id="rId12" Type="http://schemas.openxmlformats.org/officeDocument/2006/relationships/image" Target="../media/image424.png"/><Relationship Id="rId2" Type="http://schemas.openxmlformats.org/officeDocument/2006/relationships/image" Target="../media/image25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8.png"/><Relationship Id="rId11" Type="http://schemas.openxmlformats.org/officeDocument/2006/relationships/image" Target="../media/image423.png"/><Relationship Id="rId5" Type="http://schemas.openxmlformats.org/officeDocument/2006/relationships/image" Target="../media/image417.png"/><Relationship Id="rId10" Type="http://schemas.openxmlformats.org/officeDocument/2006/relationships/image" Target="../media/image422.png"/><Relationship Id="rId4" Type="http://schemas.openxmlformats.org/officeDocument/2006/relationships/image" Target="../media/image416.png"/><Relationship Id="rId9" Type="http://schemas.openxmlformats.org/officeDocument/2006/relationships/image" Target="../media/image42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9.png"/><Relationship Id="rId5" Type="http://schemas.openxmlformats.org/officeDocument/2006/relationships/image" Target="../media/image428.png"/><Relationship Id="rId4" Type="http://schemas.openxmlformats.org/officeDocument/2006/relationships/image" Target="../media/image42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386.png"/><Relationship Id="rId7" Type="http://schemas.openxmlformats.org/officeDocument/2006/relationships/image" Target="../media/image111.emf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5.jpe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297.emf"/><Relationship Id="rId7" Type="http://schemas.openxmlformats.org/officeDocument/2006/relationships/image" Target="../media/image405.png"/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8.emf"/><Relationship Id="rId5" Type="http://schemas.openxmlformats.org/officeDocument/2006/relationships/image" Target="../media/image403.png"/><Relationship Id="rId10" Type="http://schemas.openxmlformats.org/officeDocument/2006/relationships/image" Target="../media/image300.jpeg"/><Relationship Id="rId4" Type="http://schemas.openxmlformats.org/officeDocument/2006/relationships/image" Target="../media/image401.png"/><Relationship Id="rId9" Type="http://schemas.openxmlformats.org/officeDocument/2006/relationships/image" Target="../media/image40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emf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25.png"/><Relationship Id="rId7" Type="http://schemas.openxmlformats.org/officeDocument/2006/relationships/image" Target="../media/image433.png"/><Relationship Id="rId2" Type="http://schemas.openxmlformats.org/officeDocument/2006/relationships/image" Target="../media/image30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30.png"/><Relationship Id="rId9" Type="http://schemas.openxmlformats.org/officeDocument/2006/relationships/image" Target="../media/image435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gif"/><Relationship Id="rId3" Type="http://schemas.openxmlformats.org/officeDocument/2006/relationships/image" Target="../media/image437.png"/><Relationship Id="rId7" Type="http://schemas.openxmlformats.org/officeDocument/2006/relationships/image" Target="../media/image440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9.png"/><Relationship Id="rId5" Type="http://schemas.openxmlformats.org/officeDocument/2006/relationships/image" Target="../media/image438.png"/><Relationship Id="rId4" Type="http://schemas.openxmlformats.org/officeDocument/2006/relationships/image" Target="../media/image303.emf"/><Relationship Id="rId9" Type="http://schemas.openxmlformats.org/officeDocument/2006/relationships/image" Target="../media/image305.gif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3" Type="http://schemas.openxmlformats.org/officeDocument/2006/relationships/image" Target="../media/image308.png"/><Relationship Id="rId7" Type="http://schemas.openxmlformats.org/officeDocument/2006/relationships/image" Target="../media/image448.png"/><Relationship Id="rId12" Type="http://schemas.openxmlformats.org/officeDocument/2006/relationships/image" Target="../media/image315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7.png"/><Relationship Id="rId11" Type="http://schemas.openxmlformats.org/officeDocument/2006/relationships/image" Target="../media/image314.png"/><Relationship Id="rId5" Type="http://schemas.openxmlformats.org/officeDocument/2006/relationships/image" Target="../media/image312.png"/><Relationship Id="rId10" Type="http://schemas.openxmlformats.org/officeDocument/2006/relationships/image" Target="../media/image313.png"/><Relationship Id="rId4" Type="http://schemas.openxmlformats.org/officeDocument/2006/relationships/image" Target="../media/image311.png"/><Relationship Id="rId9" Type="http://schemas.openxmlformats.org/officeDocument/2006/relationships/image" Target="../media/image45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339.png"/><Relationship Id="rId3" Type="http://schemas.openxmlformats.org/officeDocument/2006/relationships/image" Target="../media/image303.emf"/><Relationship Id="rId7" Type="http://schemas.openxmlformats.org/officeDocument/2006/relationships/image" Target="../media/image321.png"/><Relationship Id="rId12" Type="http://schemas.openxmlformats.org/officeDocument/2006/relationships/image" Target="../media/image33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20.png"/><Relationship Id="rId11" Type="http://schemas.openxmlformats.org/officeDocument/2006/relationships/image" Target="../media/image316.wmf"/><Relationship Id="rId5" Type="http://schemas.openxmlformats.org/officeDocument/2006/relationships/image" Target="../media/image319.png"/><Relationship Id="rId15" Type="http://schemas.openxmlformats.org/officeDocument/2006/relationships/image" Target="../media/image342.png"/><Relationship Id="rId10" Type="http://schemas.openxmlformats.org/officeDocument/2006/relationships/oleObject" Target="../embeddings/oleObject77.bin"/><Relationship Id="rId4" Type="http://schemas.openxmlformats.org/officeDocument/2006/relationships/image" Target="../media/image317.png"/><Relationship Id="rId9" Type="http://schemas.openxmlformats.org/officeDocument/2006/relationships/image" Target="../media/image337.png"/><Relationship Id="rId14" Type="http://schemas.openxmlformats.org/officeDocument/2006/relationships/image" Target="../media/image3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4.mp4"/><Relationship Id="rId7" Type="http://schemas.openxmlformats.org/officeDocument/2006/relationships/image" Target="../media/image23.png"/><Relationship Id="rId2" Type="http://schemas.microsoft.com/office/2007/relationships/media" Target="../media/media4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13" Type="http://schemas.openxmlformats.org/officeDocument/2006/relationships/image" Target="../media/image343.png"/><Relationship Id="rId3" Type="http://schemas.openxmlformats.org/officeDocument/2006/relationships/image" Target="../media/image452.png"/><Relationship Id="rId7" Type="http://schemas.openxmlformats.org/officeDocument/2006/relationships/image" Target="../media/image456.png"/><Relationship Id="rId12" Type="http://schemas.openxmlformats.org/officeDocument/2006/relationships/image" Target="../media/image462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5.png"/><Relationship Id="rId11" Type="http://schemas.openxmlformats.org/officeDocument/2006/relationships/image" Target="../media/image461.png"/><Relationship Id="rId5" Type="http://schemas.openxmlformats.org/officeDocument/2006/relationships/image" Target="../media/image454.png"/><Relationship Id="rId10" Type="http://schemas.openxmlformats.org/officeDocument/2006/relationships/image" Target="../media/image459.png"/><Relationship Id="rId4" Type="http://schemas.openxmlformats.org/officeDocument/2006/relationships/image" Target="../media/image453.png"/><Relationship Id="rId9" Type="http://schemas.openxmlformats.org/officeDocument/2006/relationships/image" Target="../media/image458.png"/><Relationship Id="rId14" Type="http://schemas.openxmlformats.org/officeDocument/2006/relationships/image" Target="../media/image464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466.png"/><Relationship Id="rId7" Type="http://schemas.openxmlformats.org/officeDocument/2006/relationships/image" Target="../media/image470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9.png"/><Relationship Id="rId5" Type="http://schemas.openxmlformats.org/officeDocument/2006/relationships/image" Target="../media/image468.png"/><Relationship Id="rId4" Type="http://schemas.openxmlformats.org/officeDocument/2006/relationships/image" Target="../media/image46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emf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8.png"/><Relationship Id="rId4" Type="http://schemas.openxmlformats.org/officeDocument/2006/relationships/image" Target="../media/image347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emf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9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8.png"/><Relationship Id="rId5" Type="http://schemas.openxmlformats.org/officeDocument/2006/relationships/image" Target="../media/image357.png"/><Relationship Id="rId4" Type="http://schemas.openxmlformats.org/officeDocument/2006/relationships/image" Target="../media/image351.e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3" Type="http://schemas.openxmlformats.org/officeDocument/2006/relationships/image" Target="../media/image360.png"/><Relationship Id="rId7" Type="http://schemas.openxmlformats.org/officeDocument/2006/relationships/image" Target="../media/image3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3.jpeg"/><Relationship Id="rId5" Type="http://schemas.openxmlformats.org/officeDocument/2006/relationships/image" Target="../media/image362.jpeg"/><Relationship Id="rId4" Type="http://schemas.openxmlformats.org/officeDocument/2006/relationships/image" Target="../media/image361.jpeg"/><Relationship Id="rId9" Type="http://schemas.openxmlformats.org/officeDocument/2006/relationships/image" Target="../media/image405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8.emf"/><Relationship Id="rId5" Type="http://schemas.openxmlformats.org/officeDocument/2006/relationships/image" Target="../media/image60.png"/><Relationship Id="rId4" Type="http://schemas.openxmlformats.org/officeDocument/2006/relationships/image" Target="../media/image407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1.png"/><Relationship Id="rId5" Type="http://schemas.openxmlformats.org/officeDocument/2006/relationships/image" Target="../media/image340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0.png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61.emf"/><Relationship Id="rId3" Type="http://schemas.openxmlformats.org/officeDocument/2006/relationships/image" Target="../media/image59.gif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58.jpeg"/><Relationship Id="rId16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9.emf"/><Relationship Id="rId3" Type="http://schemas.openxmlformats.org/officeDocument/2006/relationships/image" Target="../media/image70.jpeg"/><Relationship Id="rId7" Type="http://schemas.openxmlformats.org/officeDocument/2006/relationships/image" Target="../media/image66.e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8.wmf"/><Relationship Id="rId5" Type="http://schemas.openxmlformats.org/officeDocument/2006/relationships/image" Target="../media/image65.emf"/><Relationship Id="rId15" Type="http://schemas.openxmlformats.org/officeDocument/2006/relationships/image" Target="../media/image111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7.wmf"/><Relationship Id="rId1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4.png"/><Relationship Id="rId3" Type="http://schemas.openxmlformats.org/officeDocument/2006/relationships/image" Target="../media/image74.png"/><Relationship Id="rId7" Type="http://schemas.openxmlformats.org/officeDocument/2006/relationships/image" Target="../media/image75.emf"/><Relationship Id="rId12" Type="http://schemas.openxmlformats.org/officeDocument/2006/relationships/image" Target="../media/image12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0.png"/><Relationship Id="rId5" Type="http://schemas.openxmlformats.org/officeDocument/2006/relationships/image" Target="../media/image118.png"/><Relationship Id="rId10" Type="http://schemas.openxmlformats.org/officeDocument/2006/relationships/image" Target="../media/image1170.png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7" Type="http://schemas.openxmlformats.org/officeDocument/2006/relationships/image" Target="../media/image12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78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133.png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../media/image8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89.emf"/><Relationship Id="rId4" Type="http://schemas.openxmlformats.org/officeDocument/2006/relationships/image" Target="../media/image86.wmf"/><Relationship Id="rId9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50.png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4.emf"/><Relationship Id="rId7" Type="http://schemas.openxmlformats.org/officeDocument/2006/relationships/image" Target="NUL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95.emf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emf"/><Relationship Id="rId11" Type="http://schemas.openxmlformats.org/officeDocument/2006/relationships/image" Target="NULL"/><Relationship Id="rId5" Type="http://schemas.openxmlformats.org/officeDocument/2006/relationships/image" Target="../media/image99.emf"/><Relationship Id="rId10" Type="http://schemas.openxmlformats.org/officeDocument/2006/relationships/image" Target="NULL"/><Relationship Id="rId4" Type="http://schemas.openxmlformats.org/officeDocument/2006/relationships/image" Target="../media/image98.emf"/><Relationship Id="rId9" Type="http://schemas.openxmlformats.org/officeDocument/2006/relationships/image" Target="../media/image102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03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04.emf"/><Relationship Id="rId7" Type="http://schemas.openxmlformats.org/officeDocument/2006/relationships/image" Target="../media/image107.em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8.emf"/><Relationship Id="rId7" Type="http://schemas.openxmlformats.org/officeDocument/2006/relationships/image" Target="../media/image111.emf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10" Type="http://schemas.openxmlformats.org/officeDocument/2006/relationships/image" Target="../media/image114.emf"/><Relationship Id="rId4" Type="http://schemas.openxmlformats.org/officeDocument/2006/relationships/image" Target="NULL"/><Relationship Id="rId9" Type="http://schemas.openxmlformats.org/officeDocument/2006/relationships/image" Target="../media/image113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NULL"/><Relationship Id="rId7" Type="http://schemas.openxmlformats.org/officeDocument/2006/relationships/image" Target="../media/image172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emf"/><Relationship Id="rId11" Type="http://schemas.openxmlformats.org/officeDocument/2006/relationships/image" Target="../media/image174.png"/><Relationship Id="rId5" Type="http://schemas.openxmlformats.org/officeDocument/2006/relationships/image" Target="NULL"/><Relationship Id="rId10" Type="http://schemas.openxmlformats.org/officeDocument/2006/relationships/image" Target="../media/image175.png"/><Relationship Id="rId4" Type="http://schemas.openxmlformats.org/officeDocument/2006/relationships/image" Target="../media/image104.emf"/><Relationship Id="rId9" Type="http://schemas.openxmlformats.org/officeDocument/2006/relationships/image" Target="../media/image118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21.emf"/><Relationship Id="rId7" Type="http://schemas.openxmlformats.org/officeDocument/2006/relationships/image" Target="../media/image182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6.xm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149.wmf"/><Relationship Id="rId3" Type="http://schemas.openxmlformats.org/officeDocument/2006/relationships/oleObject" Target="../embeddings/oleObject12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46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48.wmf"/><Relationship Id="rId20" Type="http://schemas.openxmlformats.org/officeDocument/2006/relationships/image" Target="../media/image150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3.wmf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152.wmf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145.w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142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47.wmf"/><Relationship Id="rId22" Type="http://schemas.openxmlformats.org/officeDocument/2006/relationships/image" Target="../media/image151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160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57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4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156.wmf"/><Relationship Id="rId4" Type="http://schemas.openxmlformats.org/officeDocument/2006/relationships/image" Target="../media/image153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158.w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167.wmf"/><Relationship Id="rId26" Type="http://schemas.openxmlformats.org/officeDocument/2006/relationships/image" Target="../media/image171.wmf"/><Relationship Id="rId3" Type="http://schemas.openxmlformats.org/officeDocument/2006/relationships/oleObject" Target="../embeddings/oleObject31.bin"/><Relationship Id="rId21" Type="http://schemas.openxmlformats.org/officeDocument/2006/relationships/oleObject" Target="../embeddings/oleObject40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165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48.wmf"/><Relationship Id="rId20" Type="http://schemas.openxmlformats.org/officeDocument/2006/relationships/image" Target="../media/image168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2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170.wmf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10" Type="http://schemas.openxmlformats.org/officeDocument/2006/relationships/image" Target="../media/image164.w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161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166.wmf"/><Relationship Id="rId22" Type="http://schemas.openxmlformats.org/officeDocument/2006/relationships/image" Target="../media/image16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17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2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177.wmf"/><Relationship Id="rId10" Type="http://schemas.openxmlformats.org/officeDocument/2006/relationships/image" Target="../media/image174.wmf"/><Relationship Id="rId4" Type="http://schemas.openxmlformats.org/officeDocument/2006/relationships/image" Target="../media/image171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176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372.png"/><Relationship Id="rId7" Type="http://schemas.openxmlformats.org/officeDocument/2006/relationships/image" Target="../media/image237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373.png"/><Relationship Id="rId9" Type="http://schemas.openxmlformats.org/officeDocument/2006/relationships/image" Target="../media/image23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376.png"/><Relationship Id="rId7" Type="http://schemas.openxmlformats.org/officeDocument/2006/relationships/image" Target="../media/image24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png"/><Relationship Id="rId5" Type="http://schemas.openxmlformats.org/officeDocument/2006/relationships/image" Target="../media/image377.png"/><Relationship Id="rId4" Type="http://schemas.openxmlformats.org/officeDocument/2006/relationships/image" Target="../media/image240.png"/><Relationship Id="rId9" Type="http://schemas.openxmlformats.org/officeDocument/2006/relationships/image" Target="../media/image2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6.png"/><Relationship Id="rId4" Type="http://schemas.openxmlformats.org/officeDocument/2006/relationships/image" Target="../media/image37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30.png"/><Relationship Id="rId7" Type="http://schemas.openxmlformats.org/officeDocument/2006/relationships/image" Target="../media/image3650.png"/><Relationship Id="rId12" Type="http://schemas.openxmlformats.org/officeDocument/2006/relationships/image" Target="../media/image2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5.png"/><Relationship Id="rId11" Type="http://schemas.openxmlformats.org/officeDocument/2006/relationships/image" Target="../media/image250.png"/><Relationship Id="rId10" Type="http://schemas.openxmlformats.org/officeDocument/2006/relationships/image" Target="../media/image252.png"/><Relationship Id="rId9" Type="http://schemas.openxmlformats.org/officeDocument/2006/relationships/image" Target="../media/image251.png"/><Relationship Id="rId14" Type="http://schemas.openxmlformats.org/officeDocument/2006/relationships/image" Target="../media/image2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1.png"/><Relationship Id="rId5" Type="http://schemas.openxmlformats.org/officeDocument/2006/relationships/image" Target="../media/image248.png"/><Relationship Id="rId4" Type="http://schemas.openxmlformats.org/officeDocument/2006/relationships/image" Target="../media/image180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4.png"/><Relationship Id="rId4" Type="http://schemas.openxmlformats.org/officeDocument/2006/relationships/image" Target="../media/image18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image" Target="../media/image2550.png"/><Relationship Id="rId7" Type="http://schemas.openxmlformats.org/officeDocument/2006/relationships/image" Target="../media/image262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2.png"/><Relationship Id="rId5" Type="http://schemas.openxmlformats.org/officeDocument/2006/relationships/image" Target="../media/image2570.png"/><Relationship Id="rId10" Type="http://schemas.openxmlformats.org/officeDocument/2006/relationships/image" Target="../media/image186.png"/><Relationship Id="rId4" Type="http://schemas.openxmlformats.org/officeDocument/2006/relationships/image" Target="../media/image185.emf"/><Relationship Id="rId9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12" Type="http://schemas.openxmlformats.org/officeDocument/2006/relationships/image" Target="../media/image189.jpe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9.png"/><Relationship Id="rId11" Type="http://schemas.openxmlformats.org/officeDocument/2006/relationships/image" Target="../media/image188.emf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460.png"/><Relationship Id="rId7" Type="http://schemas.openxmlformats.org/officeDocument/2006/relationships/image" Target="../media/image285.png"/><Relationship Id="rId12" Type="http://schemas.openxmlformats.org/officeDocument/2006/relationships/image" Target="../media/image29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4.png"/><Relationship Id="rId11" Type="http://schemas.openxmlformats.org/officeDocument/2006/relationships/image" Target="../media/image185.emf"/><Relationship Id="rId5" Type="http://schemas.openxmlformats.org/officeDocument/2006/relationships/image" Target="../media/image481.png"/><Relationship Id="rId10" Type="http://schemas.openxmlformats.org/officeDocument/2006/relationships/image" Target="../media/image289.png"/><Relationship Id="rId4" Type="http://schemas.openxmlformats.org/officeDocument/2006/relationships/image" Target="../media/image47.png"/><Relationship Id="rId9" Type="http://schemas.openxmlformats.org/officeDocument/2006/relationships/image" Target="../media/image28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197.png"/><Relationship Id="rId3" Type="http://schemas.openxmlformats.org/officeDocument/2006/relationships/image" Target="../media/image55.png"/><Relationship Id="rId7" Type="http://schemas.openxmlformats.org/officeDocument/2006/relationships/image" Target="../media/image194.png"/><Relationship Id="rId12" Type="http://schemas.openxmlformats.org/officeDocument/2006/relationships/image" Target="../media/image296.png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11" Type="http://schemas.openxmlformats.org/officeDocument/2006/relationships/image" Target="../media/image63.png"/><Relationship Id="rId5" Type="http://schemas.openxmlformats.org/officeDocument/2006/relationships/image" Target="../media/image292.png"/><Relationship Id="rId10" Type="http://schemas.openxmlformats.org/officeDocument/2006/relationships/image" Target="../media/image295.png"/><Relationship Id="rId4" Type="http://schemas.openxmlformats.org/officeDocument/2006/relationships/image" Target="../media/image56.png"/><Relationship Id="rId9" Type="http://schemas.openxmlformats.org/officeDocument/2006/relationships/image" Target="../media/image196.png"/><Relationship Id="rId14" Type="http://schemas.openxmlformats.org/officeDocument/2006/relationships/image" Target="../media/image1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301.png"/><Relationship Id="rId7" Type="http://schemas.openxmlformats.org/officeDocument/2006/relationships/image" Target="../media/image30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96.wmf"/><Relationship Id="rId11" Type="http://schemas.openxmlformats.org/officeDocument/2006/relationships/image" Target="../media/image306.png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203.png"/><Relationship Id="rId4" Type="http://schemas.openxmlformats.org/officeDocument/2006/relationships/image" Target="../media/image197.emf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3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9.png"/><Relationship Id="rId5" Type="http://schemas.openxmlformats.org/officeDocument/2006/relationships/image" Target="../media/image199.png"/><Relationship Id="rId4" Type="http://schemas.openxmlformats.org/officeDocument/2006/relationships/image" Target="../media/image198.w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204.wmf"/><Relationship Id="rId3" Type="http://schemas.openxmlformats.org/officeDocument/2006/relationships/oleObject" Target="../embeddings/oleObject52.bin"/><Relationship Id="rId7" Type="http://schemas.openxmlformats.org/officeDocument/2006/relationships/image" Target="../media/image201.wmf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18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203.wmf"/><Relationship Id="rId5" Type="http://schemas.openxmlformats.org/officeDocument/2006/relationships/image" Target="../media/image206.jpeg"/><Relationship Id="rId15" Type="http://schemas.openxmlformats.org/officeDocument/2006/relationships/image" Target="../media/image205.emf"/><Relationship Id="rId10" Type="http://schemas.openxmlformats.org/officeDocument/2006/relationships/oleObject" Target="../embeddings/oleObject55.bin"/><Relationship Id="rId4" Type="http://schemas.openxmlformats.org/officeDocument/2006/relationships/image" Target="../media/image200.wmf"/><Relationship Id="rId9" Type="http://schemas.openxmlformats.org/officeDocument/2006/relationships/image" Target="../media/image202.wmf"/><Relationship Id="rId14" Type="http://schemas.openxmlformats.org/officeDocument/2006/relationships/oleObject" Target="../embeddings/oleObject57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211.emf"/><Relationship Id="rId3" Type="http://schemas.openxmlformats.org/officeDocument/2006/relationships/image" Target="../media/image212.png"/><Relationship Id="rId7" Type="http://schemas.openxmlformats.org/officeDocument/2006/relationships/image" Target="../media/image208.emf"/><Relationship Id="rId12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210.emf"/><Relationship Id="rId5" Type="http://schemas.openxmlformats.org/officeDocument/2006/relationships/image" Target="../media/image207.e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8.bin"/><Relationship Id="rId9" Type="http://schemas.openxmlformats.org/officeDocument/2006/relationships/image" Target="../media/image209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26.png"/><Relationship Id="rId7" Type="http://schemas.openxmlformats.org/officeDocument/2006/relationships/image" Target="../media/image330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219.png"/><Relationship Id="rId7" Type="http://schemas.openxmlformats.org/officeDocument/2006/relationships/image" Target="../media/image33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Relationship Id="rId9" Type="http://schemas.openxmlformats.org/officeDocument/2006/relationships/image" Target="../media/image33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13" Type="http://schemas.openxmlformats.org/officeDocument/2006/relationships/oleObject" Target="../embeddings/oleObject67.bin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2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19.emf"/><Relationship Id="rId11" Type="http://schemas.openxmlformats.org/officeDocument/2006/relationships/oleObject" Target="../embeddings/oleObject66.bin"/><Relationship Id="rId5" Type="http://schemas.openxmlformats.org/officeDocument/2006/relationships/image" Target="../media/image218.emf"/><Relationship Id="rId15" Type="http://schemas.openxmlformats.org/officeDocument/2006/relationships/image" Target="../media/image220.jpeg"/><Relationship Id="rId10" Type="http://schemas.openxmlformats.org/officeDocument/2006/relationships/image" Target="../media/image215.wmf"/><Relationship Id="rId4" Type="http://schemas.openxmlformats.org/officeDocument/2006/relationships/image" Target="../media/image213.wmf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217.wm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225.wmf"/><Relationship Id="rId3" Type="http://schemas.openxmlformats.org/officeDocument/2006/relationships/oleObject" Target="../embeddings/oleObject68.bin"/><Relationship Id="rId7" Type="http://schemas.openxmlformats.org/officeDocument/2006/relationships/image" Target="../media/image222.wmf"/><Relationship Id="rId12" Type="http://schemas.openxmlformats.org/officeDocument/2006/relationships/oleObject" Target="../embeddings/oleObject72.bin"/><Relationship Id="rId17" Type="http://schemas.openxmlformats.org/officeDocument/2006/relationships/image" Target="../media/image229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28.jpeg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224.wmf"/><Relationship Id="rId5" Type="http://schemas.openxmlformats.org/officeDocument/2006/relationships/image" Target="../media/image227.jpeg"/><Relationship Id="rId15" Type="http://schemas.openxmlformats.org/officeDocument/2006/relationships/image" Target="../media/image226.wmf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221.wmf"/><Relationship Id="rId9" Type="http://schemas.openxmlformats.org/officeDocument/2006/relationships/image" Target="../media/image223.wmf"/><Relationship Id="rId14" Type="http://schemas.openxmlformats.org/officeDocument/2006/relationships/oleObject" Target="../embeddings/oleObject73.bin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oleObject" Target="../embeddings/oleObject74.bin"/><Relationship Id="rId7" Type="http://schemas.openxmlformats.org/officeDocument/2006/relationships/image" Target="../media/image225.wmf"/><Relationship Id="rId12" Type="http://schemas.openxmlformats.org/officeDocument/2006/relationships/image" Target="../media/image23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5.bin"/><Relationship Id="rId11" Type="http://schemas.openxmlformats.org/officeDocument/2006/relationships/image" Target="../media/image232.jpeg"/><Relationship Id="rId5" Type="http://schemas.openxmlformats.org/officeDocument/2006/relationships/image" Target="../media/image231.emf"/><Relationship Id="rId10" Type="http://schemas.openxmlformats.org/officeDocument/2006/relationships/image" Target="../media/image226.wmf"/><Relationship Id="rId4" Type="http://schemas.openxmlformats.org/officeDocument/2006/relationships/image" Target="../media/image230.wmf"/><Relationship Id="rId9" Type="http://schemas.openxmlformats.org/officeDocument/2006/relationships/oleObject" Target="../embeddings/oleObject76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0" y="1016738"/>
            <a:ext cx="9144000" cy="2412269"/>
          </a:xfrm>
        </p:spPr>
        <p:txBody>
          <a:bodyPr/>
          <a:lstStyle/>
          <a:p>
            <a:r>
              <a:rPr lang="ja-JP" altLang="en-US" dirty="0"/>
              <a:t>天体素粒子物理学特論</a:t>
            </a:r>
            <a:r>
              <a:rPr lang="en-US" altLang="ja-JP" dirty="0"/>
              <a:t>II</a:t>
            </a:r>
            <a:br>
              <a:rPr lang="en-US" altLang="ja-JP" dirty="0"/>
            </a:br>
            <a:r>
              <a:rPr lang="en-US" altLang="ja-JP" sz="4400" dirty="0"/>
              <a:t>Advanced </a:t>
            </a:r>
            <a:r>
              <a:rPr lang="en-US" altLang="ja-JP" sz="4400" dirty="0" err="1"/>
              <a:t>Astroparticle</a:t>
            </a:r>
            <a:r>
              <a:rPr lang="en-US" altLang="ja-JP" sz="4400" dirty="0"/>
              <a:t> Physics II</a:t>
            </a:r>
            <a:endParaRPr lang="fr-FR" altLang="ja-JP" sz="4400" b="1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079612" y="3861052"/>
            <a:ext cx="7016824" cy="1836200"/>
          </a:xfrm>
        </p:spPr>
        <p:txBody>
          <a:bodyPr/>
          <a:lstStyle/>
          <a:p>
            <a:r>
              <a:rPr lang="en-US" altLang="ja-JP" dirty="0" err="1"/>
              <a:t>Katsuaki</a:t>
            </a:r>
            <a:r>
              <a:rPr lang="en-US" altLang="ja-JP" dirty="0"/>
              <a:t> Asano</a:t>
            </a:r>
          </a:p>
          <a:p>
            <a:r>
              <a:rPr lang="en-US" altLang="ja-JP" dirty="0"/>
              <a:t> Takashi </a:t>
            </a:r>
            <a:r>
              <a:rPr lang="en-US" altLang="ja-JP" dirty="0" err="1"/>
              <a:t>Sako</a:t>
            </a:r>
            <a:endParaRPr lang="en-US" altLang="ja-JP" dirty="0"/>
          </a:p>
          <a:p>
            <a:r>
              <a:rPr lang="en-US" altLang="ja-JP" dirty="0"/>
              <a:t>Masami </a:t>
            </a:r>
            <a:r>
              <a:rPr lang="ja-JP" altLang="en-US" dirty="0"/>
              <a:t>Ｏｕｃｈｉ</a:t>
            </a:r>
            <a:endParaRPr lang="en-US" altLang="ja-JP" dirty="0"/>
          </a:p>
          <a:p>
            <a:r>
              <a:rPr kumimoji="1" lang="en-US" altLang="ja-JP" dirty="0"/>
              <a:t>(</a:t>
            </a:r>
            <a:r>
              <a:rPr lang="en-US" altLang="ja-JP" dirty="0"/>
              <a:t>Institute for Cosmic Ray Research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026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Other high-energy objects</a:t>
            </a:r>
            <a:endParaRPr kumimoji="1" lang="ja-JP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2181" y="4001608"/>
            <a:ext cx="35333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Supernova and its remnant</a:t>
            </a:r>
          </a:p>
          <a:p>
            <a:endParaRPr lang="en-US" altLang="ja-JP" dirty="0"/>
          </a:p>
          <a:p>
            <a:r>
              <a:rPr lang="en-US" altLang="ja-JP" dirty="0"/>
              <a:t>Main source of cosmic-rays(?)</a:t>
            </a:r>
            <a:endParaRPr lang="ja-JP" altLang="en-U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191844" y="2244853"/>
            <a:ext cx="3363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Cassiopeia A exploded 1667</a:t>
            </a:r>
          </a:p>
        </p:txBody>
      </p:sp>
      <p:pic>
        <p:nvPicPr>
          <p:cNvPr id="8" name="Picture 11" descr="ファイル:Cassiopeia A Spitz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47" y="2705746"/>
            <a:ext cx="4824413" cy="38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6549172" y="4577409"/>
            <a:ext cx="576263" cy="649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817460" y="4583757"/>
            <a:ext cx="1000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～</a:t>
            </a:r>
            <a:r>
              <a:rPr lang="en-US" altLang="ja-JP">
                <a:solidFill>
                  <a:schemeClr val="bg1"/>
                </a:solidFill>
              </a:rPr>
              <a:t>2.3pc</a:t>
            </a:r>
          </a:p>
        </p:txBody>
      </p:sp>
      <p:pic>
        <p:nvPicPr>
          <p:cNvPr id="12" name="hubblecast6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58" y="847752"/>
            <a:ext cx="4875907" cy="27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2564904"/>
            <a:ext cx="9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 smtClean="0"/>
              <a:t>Pulsar</a:t>
            </a:r>
            <a:endParaRPr lang="en-US" altLang="ja-JP" sz="8800" dirty="0"/>
          </a:p>
        </p:txBody>
      </p:sp>
    </p:spTree>
    <p:extLst>
      <p:ext uri="{BB962C8B-B14F-4D97-AF65-F5344CB8AC3E}">
        <p14:creationId xmlns:p14="http://schemas.microsoft.com/office/powerpoint/2010/main" val="19224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</a:t>
            </a:r>
            <a:endParaRPr kumimoji="1" lang="ja-JP" altLang="en-US" dirty="0"/>
          </a:p>
        </p:txBody>
      </p:sp>
      <p:pic>
        <p:nvPicPr>
          <p:cNvPr id="30722" name="Picture 2" descr="「pulsar radio X-ray Fermi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304764"/>
            <a:ext cx="3626768" cy="52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9532" y="834560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Red: radio, Blue: gamma</a:t>
            </a:r>
            <a:endParaRPr kumimoji="1" lang="ja-JP" altLang="en-US" dirty="0"/>
          </a:p>
        </p:txBody>
      </p:sp>
      <p:pic>
        <p:nvPicPr>
          <p:cNvPr id="30724" name="Picture 4" descr="「pulsar outer gap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16418"/>
            <a:ext cx="4333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283968" y="3753036"/>
                <a:ext cx="4860032" cy="1212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Neutron star is the dense </a:t>
                </a:r>
                <a:r>
                  <a:rPr lang="en-US" altLang="ja-JP" dirty="0" smtClean="0"/>
                  <a:t>core left after a s</a:t>
                </a:r>
                <a:r>
                  <a:rPr kumimoji="1" lang="en-US" altLang="ja-JP" dirty="0" smtClean="0"/>
                  <a:t>upernova explosion.</a:t>
                </a:r>
              </a:p>
              <a:p>
                <a:r>
                  <a:rPr lang="en-US" altLang="ja-JP" dirty="0" smtClean="0"/>
                  <a:t>Radius: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∼10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kumimoji="1" lang="en-US" altLang="ja-JP" dirty="0" smtClean="0"/>
                  <a:t>, Mass: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1.4−2.2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Magnetic Field: typically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753036"/>
                <a:ext cx="4860032" cy="1212448"/>
              </a:xfrm>
              <a:prstGeom prst="rect">
                <a:avLst/>
              </a:prstGeom>
              <a:blipFill rotWithShape="0">
                <a:blip r:embed="rId4"/>
                <a:stretch>
                  <a:fillRect l="-1129" t="-3015" r="-2133" b="-6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 wind nebula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944724"/>
            <a:ext cx="3564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Pulsars release their rotation energy as a wind of electron-positron plasma.</a:t>
            </a:r>
            <a:endParaRPr kumimoji="1" lang="ja-JP" altLang="en-US" dirty="0"/>
          </a:p>
        </p:txBody>
      </p:sp>
      <p:pic>
        <p:nvPicPr>
          <p:cNvPr id="31748" name="Picture 4" descr="関連画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0465"/>
            <a:ext cx="3026569" cy="30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3913" y="5339445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X-ray image of G21.5-0.9</a:t>
            </a:r>
            <a:endParaRPr kumimoji="1" lang="ja-JP" altLang="en-US" dirty="0"/>
          </a:p>
        </p:txBody>
      </p:sp>
      <p:pic>
        <p:nvPicPr>
          <p:cNvPr id="31750" name="Picture 6" descr="「Crab pulsar spectrum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14" y="1406389"/>
            <a:ext cx="5157413" cy="40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463988" y="112474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Crab spectrum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96136" y="549372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Black: pulsar</a:t>
            </a:r>
          </a:p>
          <a:p>
            <a:r>
              <a:rPr lang="en-US" altLang="ja-JP" dirty="0" smtClean="0"/>
              <a:t>Blue: nebula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64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Dipole Magnetic Field</a:t>
            </a:r>
            <a:endParaRPr kumimoji="1" lang="ja-JP" altLang="en-US" dirty="0"/>
          </a:p>
        </p:txBody>
      </p:sp>
      <p:pic>
        <p:nvPicPr>
          <p:cNvPr id="32770" name="Picture 2" descr="「dipole magnetic field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9532" y="1052736"/>
            <a:ext cx="3276364" cy="280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31540" y="4221088"/>
                <a:ext cx="16821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Star radius: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4221088"/>
                <a:ext cx="168219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261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59532" y="4761148"/>
                <a:ext cx="1661672" cy="561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4761148"/>
                <a:ext cx="1661672" cy="561051"/>
              </a:xfrm>
              <a:prstGeom prst="rect">
                <a:avLst/>
              </a:prstGeom>
              <a:blipFill rotWithShape="0">
                <a:blip r:embed="rId4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231740" y="4761147"/>
                <a:ext cx="1656543" cy="564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740" y="4761147"/>
                <a:ext cx="1656543" cy="56432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427984" y="908720"/>
                <a:ext cx="3274743" cy="76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Ideal MHD condition + Spin: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 i="0" smtClean="0">
                            <a:latin typeface="Cambria Math" panose="02040503050406030204" pitchFamily="18" charset="0"/>
                          </a:rPr>
                          <m:t>𝛀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908720"/>
                <a:ext cx="3274743" cy="761940"/>
              </a:xfrm>
              <a:prstGeom prst="rect">
                <a:avLst/>
              </a:prstGeom>
              <a:blipFill rotWithShape="0">
                <a:blip r:embed="rId6"/>
                <a:stretch>
                  <a:fillRect l="-1487" t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572733" y="1700808"/>
                <a:ext cx="4432239" cy="1732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Gauss’s law:</a:t>
                </a:r>
                <a:r>
                  <a:rPr lang="ja-JP" alt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endParaRPr lang="en-US" altLang="ja-JP" dirty="0"/>
              </a:p>
              <a:p>
                <a:r>
                  <a:rPr kumimoji="1" lang="en-US" altLang="ja-JP" dirty="0" smtClean="0"/>
                  <a:t>Charge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𝛀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endParaRPr kumimoji="1"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Surface charge: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unc>
                          <m:func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func>
                      </m:e>
                    </m:d>
                  </m:oMath>
                </a14:m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1700808"/>
                <a:ext cx="4432239" cy="1732718"/>
              </a:xfrm>
              <a:prstGeom prst="rect">
                <a:avLst/>
              </a:prstGeom>
              <a:blipFill rotWithShape="0">
                <a:blip r:embed="rId7"/>
                <a:stretch>
                  <a:fillRect l="-1100" t="-24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/>
          <p:cNvCxnSpPr>
            <a:endCxn id="32770" idx="2"/>
          </p:cNvCxnSpPr>
          <p:nvPr/>
        </p:nvCxnSpPr>
        <p:spPr bwMode="auto">
          <a:xfrm flipV="1">
            <a:off x="1997713" y="1052736"/>
            <a:ext cx="1" cy="39604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031281" y="813485"/>
                <a:ext cx="246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281" y="813485"/>
                <a:ext cx="24686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7073" r="-17073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円弧 10"/>
          <p:cNvSpPr/>
          <p:nvPr/>
        </p:nvSpPr>
        <p:spPr bwMode="auto">
          <a:xfrm>
            <a:off x="2807804" y="4187728"/>
            <a:ext cx="3885606" cy="3885606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 bwMode="auto">
          <a:xfrm flipV="1">
            <a:off x="4750607" y="3808524"/>
            <a:ext cx="2413681" cy="20339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円弧 13"/>
          <p:cNvSpPr/>
          <p:nvPr/>
        </p:nvSpPr>
        <p:spPr bwMode="auto">
          <a:xfrm>
            <a:off x="4498579" y="5361303"/>
            <a:ext cx="504056" cy="504056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172916" y="4700053"/>
                <a:ext cx="115538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916" y="4700053"/>
                <a:ext cx="1155381" cy="57227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736894" y="4120213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894" y="4120213"/>
                <a:ext cx="250068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000675" y="4165344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75" y="4165344"/>
                <a:ext cx="250068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5309626" y="4245130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626" y="4245130"/>
                <a:ext cx="250068" cy="27699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533378" y="4395060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378" y="4395060"/>
                <a:ext cx="250068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757130" y="4556157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130" y="4556157"/>
                <a:ext cx="250068" cy="27699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6128589" y="4942997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589" y="4942997"/>
                <a:ext cx="250068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4634" r="-14634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285965" y="5149225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965" y="5149225"/>
                <a:ext cx="250068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14634" r="-14634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 flipV="1">
                <a:off x="6285965" y="5479648"/>
                <a:ext cx="41242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V="1">
                <a:off x="6285965" y="5479648"/>
                <a:ext cx="412420" cy="276999"/>
              </a:xfrm>
              <a:prstGeom prst="rect">
                <a:avLst/>
              </a:prstGeom>
              <a:blipFill rotWithShape="0">
                <a:blip r:embed="rId17"/>
                <a:stretch>
                  <a:fillRect t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6445830" y="5708285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30" y="5708285"/>
                <a:ext cx="250068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14634" r="-14634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6666244" y="4117391"/>
            <a:ext cx="2438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outside is vacuum, an electric field is formed.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Charged particles are pulled out.</a:t>
            </a:r>
            <a:endParaRPr kumimoji="1" lang="ja-JP" altLang="en-US" dirty="0"/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4750606" y="6093297"/>
            <a:ext cx="1942804" cy="70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テキスト ボックス 29"/>
          <p:cNvSpPr txBox="1"/>
          <p:nvPr/>
        </p:nvSpPr>
        <p:spPr>
          <a:xfrm>
            <a:off x="4585041" y="6163258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Potential Difference</a:t>
            </a:r>
            <a:endParaRPr kumimoji="1" lang="ja-JP" altLang="en-US" dirty="0"/>
          </a:p>
        </p:txBody>
      </p:sp>
      <p:cxnSp>
        <p:nvCxnSpPr>
          <p:cNvPr id="32" name="直線矢印コネクタ 31"/>
          <p:cNvCxnSpPr/>
          <p:nvPr/>
        </p:nvCxnSpPr>
        <p:spPr bwMode="auto">
          <a:xfrm flipV="1">
            <a:off x="4731502" y="3569273"/>
            <a:ext cx="1" cy="396044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4827189" y="3429504"/>
                <a:ext cx="2468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189" y="3429504"/>
                <a:ext cx="246862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20000" r="-17500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1729275" y="5672725"/>
                <a:ext cx="790088" cy="30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275" y="5672725"/>
                <a:ext cx="790088" cy="301749"/>
              </a:xfrm>
              <a:prstGeom prst="rect">
                <a:avLst/>
              </a:prstGeom>
              <a:blipFill rotWithShape="0">
                <a:blip r:embed="rId20"/>
                <a:stretch>
                  <a:fillRect l="-5426" r="-5426" b="-2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7011513" y="6076696"/>
                <a:ext cx="1818959" cy="566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513" y="6076696"/>
                <a:ext cx="1818959" cy="566181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 Magnetosphere</a:t>
            </a:r>
            <a:endParaRPr kumimoji="1" lang="ja-JP" altLang="en-US" dirty="0"/>
          </a:p>
        </p:txBody>
      </p:sp>
      <p:pic>
        <p:nvPicPr>
          <p:cNvPr id="33794" name="Picture 2" descr="「pulsar magnetosphere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908720"/>
            <a:ext cx="3257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27885" y="913404"/>
            <a:ext cx="4932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The magnetosphere is fulfilled by plasma.</a:t>
            </a:r>
          </a:p>
          <a:p>
            <a:r>
              <a:rPr lang="en-US" altLang="ja-JP" dirty="0" smtClean="0"/>
              <a:t>If we adopt ideal MHD for steady axially symmetric system,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833410"/>
            <a:ext cx="1368152" cy="4675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808820"/>
            <a:ext cx="2413350" cy="52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015716" y="6057292"/>
                <a:ext cx="471283" cy="472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716" y="6057292"/>
                <a:ext cx="471283" cy="4725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527885" y="2228727"/>
                <a:ext cx="5220580" cy="3734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If the magnetic field is strong enough, that is</a:t>
                </a:r>
              </a:p>
              <a:p>
                <a:r>
                  <a:rPr lang="en-US" altLang="ja-JP" dirty="0" smtClean="0"/>
                  <a:t>not deformed by the plasma. Then, the dipole field is maintained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altLang="ja-JP" dirty="0" smtClean="0"/>
                  <a:t>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 smtClean="0"/>
                  <a:t>This leads to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rigid rotation</a:t>
                </a:r>
                <a:r>
                  <a:rPr lang="en-US" altLang="ja-JP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kumimoji="1" lang="en-US" altLang="ja-JP" dirty="0" smtClean="0"/>
                  <a:t>.</a:t>
                </a:r>
              </a:p>
              <a:p>
                <a:r>
                  <a:rPr lang="en-US" altLang="ja-JP" dirty="0" smtClean="0"/>
                  <a:t>But, 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LC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/>
                  <a:t> so that the inertia of the plasma cannot be negligible. Then, the field is deformed, and open field lines appear.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 smtClean="0"/>
                  <a:t>As we already derived, the charge density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GJ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>
                              <a:latin typeface="Cambria Math" panose="02040503050406030204" pitchFamily="18" charset="0"/>
                            </a:rPr>
                            <m:t>𝛀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so-called </a:t>
                </a:r>
                <a:r>
                  <a:rPr lang="en-US" altLang="ja-JP" dirty="0" err="1">
                    <a:solidFill>
                      <a:srgbClr val="FF0000"/>
                    </a:solidFill>
                  </a:rPr>
                  <a:t>Goldreich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-Julian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density</a:t>
                </a:r>
                <a:r>
                  <a:rPr lang="en-US" altLang="ja-JP" dirty="0" smtClean="0"/>
                  <a:t>.</a:t>
                </a: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885" y="2228727"/>
                <a:ext cx="5220580" cy="3734036"/>
              </a:xfrm>
              <a:prstGeom prst="rect">
                <a:avLst/>
              </a:prstGeom>
              <a:blipFill rotWithShape="0">
                <a:blip r:embed="rId6"/>
                <a:stretch>
                  <a:fillRect l="-1051" t="-980" r="-1752" b="-1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69250" y="5864632"/>
                <a:ext cx="156138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pc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LC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250" y="5864632"/>
                <a:ext cx="1561388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4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Parallel Electric Field</a:t>
            </a:r>
            <a:endParaRPr kumimoji="1" lang="ja-JP" altLang="en-US" dirty="0"/>
          </a:p>
        </p:txBody>
      </p:sp>
      <p:pic>
        <p:nvPicPr>
          <p:cNvPr id="30722" name="Picture 2" descr="「polar cap outer gap pulsar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124744"/>
            <a:ext cx="3236555" cy="53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995936" y="1016732"/>
                <a:ext cx="4929722" cy="17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The particle density is not necessarily high enough to satisfy the GJ-density.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GJ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>
                              <a:latin typeface="Cambria Math" panose="02040503050406030204" pitchFamily="18" charset="0"/>
                            </a:rPr>
                            <m:t>𝛀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A parallel Field appears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GJ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1016732"/>
                <a:ext cx="4929722" cy="1740220"/>
              </a:xfrm>
              <a:prstGeom prst="rect">
                <a:avLst/>
              </a:prstGeom>
              <a:blipFill rotWithShape="0">
                <a:blip r:embed="rId3"/>
                <a:stretch>
                  <a:fillRect l="-1114" t="-2105" r="-1238" b="-14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995936" y="2888940"/>
                <a:ext cx="3376565" cy="817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potential difference:</a:t>
                </a:r>
              </a:p>
              <a:p>
                <a:r>
                  <a:rPr lang="en-US" altLang="ja-JP" dirty="0"/>
                  <a:t> </a:t>
                </a:r>
                <a:r>
                  <a:rPr lang="en-US" altLang="ja-JP" dirty="0" smtClean="0"/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pc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0)=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888940"/>
                <a:ext cx="3376565" cy="817403"/>
              </a:xfrm>
              <a:prstGeom prst="rect">
                <a:avLst/>
              </a:prstGeom>
              <a:blipFill rotWithShape="0">
                <a:blip r:embed="rId4"/>
                <a:stretch>
                  <a:fillRect l="-1627" t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707904" y="4041068"/>
                <a:ext cx="5488490" cy="838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If an electron is accelerated by this field.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=6.6×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num>
                              <m:den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km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4041068"/>
                <a:ext cx="5488490" cy="838563"/>
              </a:xfrm>
              <a:prstGeom prst="rect">
                <a:avLst/>
              </a:prstGeom>
              <a:blipFill rotWithShape="0">
                <a:blip r:embed="rId5"/>
                <a:stretch>
                  <a:fillRect l="-888" t="-43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Curvature Radiation</a:t>
            </a:r>
            <a:endParaRPr kumimoji="1" lang="ja-JP" altLang="en-US" dirty="0"/>
          </a:p>
        </p:txBody>
      </p:sp>
      <p:sp>
        <p:nvSpPr>
          <p:cNvPr id="5" name="フリーフォーム 4"/>
          <p:cNvSpPr/>
          <p:nvPr/>
        </p:nvSpPr>
        <p:spPr bwMode="auto">
          <a:xfrm>
            <a:off x="937260" y="1158240"/>
            <a:ext cx="2293620" cy="4572000"/>
          </a:xfrm>
          <a:custGeom>
            <a:avLst/>
            <a:gdLst>
              <a:gd name="connsiteX0" fmla="*/ 0 w 2293620"/>
              <a:gd name="connsiteY0" fmla="*/ 4572000 h 4572000"/>
              <a:gd name="connsiteX1" fmla="*/ 472440 w 2293620"/>
              <a:gd name="connsiteY1" fmla="*/ 1965960 h 4572000"/>
              <a:gd name="connsiteX2" fmla="*/ 2293620 w 2293620"/>
              <a:gd name="connsiteY2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3620" h="4572000">
                <a:moveTo>
                  <a:pt x="0" y="4572000"/>
                </a:moveTo>
                <a:cubicBezTo>
                  <a:pt x="45085" y="3649980"/>
                  <a:pt x="90170" y="2727960"/>
                  <a:pt x="472440" y="1965960"/>
                </a:cubicBezTo>
                <a:cubicBezTo>
                  <a:pt x="854710" y="1203960"/>
                  <a:pt x="1574165" y="601980"/>
                  <a:pt x="229362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808" y="6057292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Electrons moving along the magnetic field.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>
            <a:endCxn id="5" idx="1"/>
          </p:cNvCxnSpPr>
          <p:nvPr/>
        </p:nvCxnSpPr>
        <p:spPr bwMode="auto">
          <a:xfrm flipH="1" flipV="1">
            <a:off x="1409700" y="3124200"/>
            <a:ext cx="1974168" cy="1096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015716" y="3212976"/>
                <a:ext cx="2348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Curvature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716" y="3212976"/>
                <a:ext cx="2348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338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/>
          <p:cNvCxnSpPr>
            <a:stCxn id="5" idx="1"/>
          </p:cNvCxnSpPr>
          <p:nvPr/>
        </p:nvCxnSpPr>
        <p:spPr bwMode="auto">
          <a:xfrm flipV="1">
            <a:off x="1409700" y="980728"/>
            <a:ext cx="1290092" cy="21434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テキスト ボックス 13"/>
          <p:cNvSpPr txBox="1"/>
          <p:nvPr/>
        </p:nvSpPr>
        <p:spPr>
          <a:xfrm>
            <a:off x="1159978" y="1271083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Photons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8024" y="980728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Similar to the synchrotron.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3695308" y="1629563"/>
                <a:ext cx="5101718" cy="6194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≃ℏ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≃2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308" y="1629563"/>
                <a:ext cx="5101718" cy="6194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384475" y="2935047"/>
                <a:ext cx="1564018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475" y="2935047"/>
                <a:ext cx="1564018" cy="5558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4211960" y="252853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release rate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976813" y="3702928"/>
                <a:ext cx="2538708" cy="612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813" y="3702928"/>
                <a:ext cx="2538708" cy="6126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8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Pair-creation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1173703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Magnetic </a:t>
            </a:r>
            <a:r>
              <a:rPr lang="en-US" altLang="ja-JP" dirty="0"/>
              <a:t>p</a:t>
            </a:r>
            <a:r>
              <a:rPr kumimoji="1" lang="en-US" altLang="ja-JP" dirty="0" smtClean="0"/>
              <a:t>air creation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2" y="1664804"/>
            <a:ext cx="4485113" cy="42472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843" y="6198817"/>
            <a:ext cx="1512168" cy="426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385679" y="5881709"/>
                <a:ext cx="21864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679" y="5881709"/>
                <a:ext cx="218649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393" r="-1393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r="45785"/>
          <a:stretch/>
        </p:blipFill>
        <p:spPr>
          <a:xfrm>
            <a:off x="4792720" y="1032259"/>
            <a:ext cx="3708412" cy="6096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060" y="1749408"/>
            <a:ext cx="3332912" cy="6524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733" y="2403205"/>
            <a:ext cx="4572000" cy="60522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526" y="4247583"/>
            <a:ext cx="2590800" cy="1762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585327" y="3685619"/>
                <a:ext cx="17218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327" y="3685619"/>
                <a:ext cx="172181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76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4932040" y="3322771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Pair creation with X-rays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75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Pulsar spectrum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844824"/>
            <a:ext cx="7736154" cy="44894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932040" y="9354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Harding &amp; </a:t>
            </a:r>
            <a:r>
              <a:rPr lang="en-US" altLang="ja-JP" dirty="0" err="1" smtClean="0"/>
              <a:t>Kalapotharakos</a:t>
            </a:r>
            <a:r>
              <a:rPr lang="en-US" altLang="ja-JP" dirty="0" smtClean="0"/>
              <a:t> </a:t>
            </a:r>
            <a:r>
              <a:rPr lang="en-US" altLang="ja-JP" dirty="0"/>
              <a:t>2015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37677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21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Radio Emission</a:t>
            </a:r>
            <a:endParaRPr kumimoji="1" lang="ja-JP" altLang="en-US" dirty="0"/>
          </a:p>
        </p:txBody>
      </p:sp>
      <p:pic>
        <p:nvPicPr>
          <p:cNvPr id="3" name="Picture 6" descr="「Crab pulsar spectrum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72716"/>
            <a:ext cx="4177093" cy="32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/楕円 3"/>
          <p:cNvSpPr/>
          <p:nvPr/>
        </p:nvSpPr>
        <p:spPr bwMode="auto">
          <a:xfrm>
            <a:off x="395536" y="2497141"/>
            <a:ext cx="936104" cy="17599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4257092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Different Component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08004" y="1006382"/>
            <a:ext cx="378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Coherent curvature radiation (?)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616116" y="2257094"/>
                <a:ext cx="2592120" cy="471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dirty="0" smtClean="0"/>
                  <a:t>Luminosity: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116" y="2257094"/>
                <a:ext cx="2592120" cy="471604"/>
              </a:xfrm>
              <a:prstGeom prst="rect">
                <a:avLst/>
              </a:prstGeom>
              <a:blipFill rotWithShape="0">
                <a:blip r:embed="rId3"/>
                <a:stretch>
                  <a:fillRect l="-5412" t="-1282" b="-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896036" y="1700808"/>
                <a:ext cx="2150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Particle Number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kumimoji="1" lang="en-US" altLang="ja-JP" b="0" dirty="0" smtClean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036" y="1700808"/>
                <a:ext cx="215078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26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円/楕円 8"/>
          <p:cNvSpPr/>
          <p:nvPr/>
        </p:nvSpPr>
        <p:spPr bwMode="auto">
          <a:xfrm>
            <a:off x="6156176" y="5177268"/>
            <a:ext cx="108012" cy="10801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382349" y="3075188"/>
                <a:ext cx="4336572" cy="534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≃60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349" y="3075188"/>
                <a:ext cx="4336572" cy="534890"/>
              </a:xfrm>
              <a:prstGeom prst="rect">
                <a:avLst/>
              </a:prstGeom>
              <a:blipFill rotWithShape="0">
                <a:blip r:embed="rId5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3973352" y="3953238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Bunching</a:t>
            </a:r>
            <a:endParaRPr kumimoji="1" lang="ja-JP" altLang="en-US" dirty="0"/>
          </a:p>
        </p:txBody>
      </p:sp>
      <p:pic>
        <p:nvPicPr>
          <p:cNvPr id="34818" name="Picture 2" descr="関連画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9" b="66877"/>
          <a:stretch/>
        </p:blipFill>
        <p:spPr bwMode="auto">
          <a:xfrm>
            <a:off x="3376493" y="4385038"/>
            <a:ext cx="532163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矢印コネクタ 18"/>
          <p:cNvCxnSpPr/>
          <p:nvPr/>
        </p:nvCxnSpPr>
        <p:spPr bwMode="auto">
          <a:xfrm>
            <a:off x="6336196" y="4498392"/>
            <a:ext cx="14761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973706" y="4185084"/>
                <a:ext cx="201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706" y="4185084"/>
                <a:ext cx="20114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4242" r="-21212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円/楕円 21"/>
          <p:cNvSpPr/>
          <p:nvPr/>
        </p:nvSpPr>
        <p:spPr bwMode="auto">
          <a:xfrm>
            <a:off x="6287596" y="5081573"/>
            <a:ext cx="108012" cy="10801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円/楕円 22"/>
          <p:cNvSpPr/>
          <p:nvPr/>
        </p:nvSpPr>
        <p:spPr bwMode="auto">
          <a:xfrm>
            <a:off x="6264188" y="5321447"/>
            <a:ext cx="108012" cy="10801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6318194" y="5222086"/>
            <a:ext cx="108012" cy="10801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5" name="円/楕円 24"/>
          <p:cNvSpPr/>
          <p:nvPr/>
        </p:nvSpPr>
        <p:spPr bwMode="auto">
          <a:xfrm>
            <a:off x="6403228" y="5330098"/>
            <a:ext cx="108012" cy="10801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6" name="円/楕円 25"/>
          <p:cNvSpPr/>
          <p:nvPr/>
        </p:nvSpPr>
        <p:spPr bwMode="auto">
          <a:xfrm>
            <a:off x="6068340" y="5029427"/>
            <a:ext cx="540060" cy="4933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5596350" y="5814676"/>
                <a:ext cx="2693366" cy="7049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coh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𝑁𝑒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𝑁𝐿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350" y="5814676"/>
                <a:ext cx="2693366" cy="7049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02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Other high-energy objects</a:t>
            </a:r>
            <a:endParaRPr lang="ja-JP" altLang="en-US" dirty="0"/>
          </a:p>
        </p:txBody>
      </p:sp>
      <p:sp>
        <p:nvSpPr>
          <p:cNvPr id="1160211" name="Text Box 19"/>
          <p:cNvSpPr txBox="1">
            <a:spLocks noChangeArrowheads="1"/>
          </p:cNvSpPr>
          <p:nvPr/>
        </p:nvSpPr>
        <p:spPr bwMode="auto">
          <a:xfrm>
            <a:off x="219810" y="764879"/>
            <a:ext cx="808235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>
                <a:solidFill>
                  <a:srgbClr val="0000FF"/>
                </a:solidFill>
              </a:rPr>
              <a:t>Pulsar</a:t>
            </a:r>
            <a:endParaRPr lang="ja-JP" altLang="en-US" sz="1662" dirty="0">
              <a:solidFill>
                <a:srgbClr val="0000FF"/>
              </a:solidFill>
            </a:endParaRPr>
          </a:p>
        </p:txBody>
      </p:sp>
      <p:sp>
        <p:nvSpPr>
          <p:cNvPr id="1160212" name="Text Box 20"/>
          <p:cNvSpPr txBox="1">
            <a:spLocks noChangeArrowheads="1"/>
          </p:cNvSpPr>
          <p:nvPr/>
        </p:nvSpPr>
        <p:spPr bwMode="auto">
          <a:xfrm>
            <a:off x="3419874" y="1112986"/>
            <a:ext cx="3789485" cy="213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77" dirty="0">
                <a:solidFill>
                  <a:srgbClr val="FF0000"/>
                </a:solidFill>
              </a:rPr>
              <a:t>Strongly magnetized (typically 10</a:t>
            </a:r>
            <a:r>
              <a:rPr lang="en-US" altLang="ja-JP" sz="1477" baseline="30000" dirty="0">
                <a:solidFill>
                  <a:srgbClr val="FF0000"/>
                </a:solidFill>
              </a:rPr>
              <a:t>12</a:t>
            </a:r>
            <a:r>
              <a:rPr lang="en-US" altLang="ja-JP" sz="1477" dirty="0">
                <a:solidFill>
                  <a:srgbClr val="FF0000"/>
                </a:solidFill>
              </a:rPr>
              <a:t>G) neutron star, Spinning with a period of 1ms-1s. The radius is about 10km, and the density is</a:t>
            </a:r>
            <a:r>
              <a:rPr lang="ja-JP" altLang="en-US" sz="1477" dirty="0">
                <a:solidFill>
                  <a:srgbClr val="FF0000"/>
                </a:solidFill>
              </a:rPr>
              <a:t>～</a:t>
            </a:r>
            <a:r>
              <a:rPr lang="en-US" altLang="ja-JP" sz="1477" dirty="0">
                <a:solidFill>
                  <a:srgbClr val="FF0000"/>
                </a:solidFill>
              </a:rPr>
              <a:t>10</a:t>
            </a:r>
            <a:r>
              <a:rPr lang="en-US" altLang="ja-JP" sz="1477" baseline="30000" dirty="0">
                <a:solidFill>
                  <a:srgbClr val="FF0000"/>
                </a:solidFill>
              </a:rPr>
              <a:t>15</a:t>
            </a:r>
            <a:r>
              <a:rPr lang="en-US" altLang="ja-JP" sz="1477" dirty="0">
                <a:solidFill>
                  <a:srgbClr val="FF0000"/>
                </a:solidFill>
              </a:rPr>
              <a:t>g/cm</a:t>
            </a:r>
            <a:r>
              <a:rPr lang="en-US" altLang="ja-JP" sz="1477" baseline="30000" dirty="0">
                <a:solidFill>
                  <a:srgbClr val="FF0000"/>
                </a:solidFill>
              </a:rPr>
              <a:t>3</a:t>
            </a:r>
            <a:r>
              <a:rPr lang="en-US" altLang="ja-JP" sz="1477" dirty="0">
                <a:solidFill>
                  <a:srgbClr val="FF0000"/>
                </a:solidFill>
              </a:rPr>
              <a:t>.</a:t>
            </a:r>
            <a:r>
              <a:rPr lang="ja-JP" altLang="en-US" sz="1477" dirty="0">
                <a:solidFill>
                  <a:srgbClr val="FF0000"/>
                </a:solidFill>
              </a:rPr>
              <a:t> </a:t>
            </a:r>
            <a:r>
              <a:rPr lang="en-US" altLang="ja-JP" sz="1477" dirty="0">
                <a:solidFill>
                  <a:srgbClr val="FF0000"/>
                </a:solidFill>
              </a:rPr>
              <a:t>Periodic Pulse in radio, optical, X-ray and gamma-ray band.</a:t>
            </a:r>
            <a:endParaRPr lang="ja-JP" altLang="en-US" sz="1477" dirty="0">
              <a:solidFill>
                <a:srgbClr val="FF0000"/>
              </a:solidFill>
            </a:endParaRPr>
          </a:p>
          <a:p>
            <a:endParaRPr lang="ja-JP" altLang="en-US" sz="1477" dirty="0">
              <a:solidFill>
                <a:srgbClr val="FF0000"/>
              </a:solidFill>
            </a:endParaRPr>
          </a:p>
          <a:p>
            <a:endParaRPr lang="ja-JP" altLang="en-US" sz="1477" dirty="0">
              <a:solidFill>
                <a:srgbClr val="FF0000"/>
              </a:solidFill>
            </a:endParaRPr>
          </a:p>
          <a:p>
            <a:endParaRPr lang="en-US" altLang="ja-JP" sz="1477" dirty="0">
              <a:solidFill>
                <a:srgbClr val="FF0000"/>
              </a:solidFill>
            </a:endParaRPr>
          </a:p>
        </p:txBody>
      </p:sp>
      <p:pic>
        <p:nvPicPr>
          <p:cNvPr id="1160215" name="Picture 23" descr="%CE%91%CE%A3%CE%A4%CE%95%CE%A1%CE%99%CE%91+%CE%9D%CE%95%CE%A4%CE%A1%CE%9F%CE%9D%CE%99%CE%A9%CE%9D%2833%29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1" y="1115040"/>
            <a:ext cx="3058257" cy="22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0218" name="Text Box 26"/>
          <p:cNvSpPr txBox="1">
            <a:spLocks noChangeArrowheads="1"/>
          </p:cNvSpPr>
          <p:nvPr/>
        </p:nvSpPr>
        <p:spPr bwMode="auto">
          <a:xfrm>
            <a:off x="4175958" y="2665628"/>
            <a:ext cx="2028119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>
                <a:solidFill>
                  <a:srgbClr val="3333FF"/>
                </a:solidFill>
              </a:rPr>
              <a:t>Pulsar wind nebula</a:t>
            </a:r>
            <a:endParaRPr lang="ja-JP" altLang="en-US" sz="1662" dirty="0">
              <a:solidFill>
                <a:srgbClr val="3333FF"/>
              </a:solidFill>
            </a:endParaRPr>
          </a:p>
        </p:txBody>
      </p:sp>
      <p:sp>
        <p:nvSpPr>
          <p:cNvPr id="1160219" name="Text Box 27"/>
          <p:cNvSpPr txBox="1">
            <a:spLocks noChangeArrowheads="1"/>
          </p:cNvSpPr>
          <p:nvPr/>
        </p:nvSpPr>
        <p:spPr bwMode="auto">
          <a:xfrm>
            <a:off x="4127837" y="5604004"/>
            <a:ext cx="3789485" cy="12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77" dirty="0">
                <a:solidFill>
                  <a:srgbClr val="FF0000"/>
                </a:solidFill>
              </a:rPr>
              <a:t>X-ray image of the Crab pulsar wind nebula.</a:t>
            </a:r>
          </a:p>
          <a:p>
            <a:r>
              <a:rPr lang="en-US" altLang="ja-JP" sz="1477" dirty="0">
                <a:solidFill>
                  <a:srgbClr val="FF0000"/>
                </a:solidFill>
              </a:rPr>
              <a:t>Outflow of electron-positron plasma with a Lorentz factor Γ=10</a:t>
            </a:r>
            <a:r>
              <a:rPr lang="en-US" altLang="ja-JP" sz="1477" baseline="30000" dirty="0">
                <a:solidFill>
                  <a:srgbClr val="FF0000"/>
                </a:solidFill>
              </a:rPr>
              <a:t>6</a:t>
            </a:r>
            <a:r>
              <a:rPr lang="en-US" altLang="ja-JP" sz="1477" dirty="0">
                <a:solidFill>
                  <a:srgbClr val="FF0000"/>
                </a:solidFill>
              </a:rPr>
              <a:t>.</a:t>
            </a:r>
            <a:endParaRPr lang="ja-JP" altLang="en-US" sz="1477" dirty="0">
              <a:solidFill>
                <a:srgbClr val="FF0000"/>
              </a:solidFill>
            </a:endParaRPr>
          </a:p>
          <a:p>
            <a:endParaRPr lang="ja-JP" altLang="en-US" sz="1477" dirty="0">
              <a:solidFill>
                <a:srgbClr val="FF0000"/>
              </a:solidFill>
            </a:endParaRPr>
          </a:p>
        </p:txBody>
      </p:sp>
      <p:pic>
        <p:nvPicPr>
          <p:cNvPr id="3" name="crab_timelapse_l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5956" y="3046806"/>
            <a:ext cx="3749984" cy="2499990"/>
          </a:xfrm>
          <a:prstGeom prst="rect">
            <a:avLst/>
          </a:prstGeom>
        </p:spPr>
      </p:pic>
      <p:pic>
        <p:nvPicPr>
          <p:cNvPr id="7170" name="Picture 2" descr="ãGeminga light curveãã®ç»åæ¤ç´¢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0" y="3838460"/>
            <a:ext cx="3048273" cy="23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03550" y="6345324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Geminga</a:t>
            </a:r>
            <a:r>
              <a:rPr lang="en-US" altLang="ja-JP" dirty="0"/>
              <a:t> Gamma-ray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856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60218" grpId="0"/>
      <p:bldP spid="116021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 Wind</a:t>
            </a:r>
            <a:endParaRPr kumimoji="1" lang="ja-JP" altLang="en-US" dirty="0"/>
          </a:p>
        </p:txBody>
      </p:sp>
      <p:pic>
        <p:nvPicPr>
          <p:cNvPr id="3" name="Picture 2" descr="「pulsar magnetosphere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420888"/>
            <a:ext cx="2474825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矢印コネクタ 4"/>
          <p:cNvCxnSpPr/>
          <p:nvPr/>
        </p:nvCxnSpPr>
        <p:spPr bwMode="auto">
          <a:xfrm>
            <a:off x="503548" y="1556792"/>
            <a:ext cx="0" cy="612068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073" y="961864"/>
            <a:ext cx="7429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円/楕円 6"/>
          <p:cNvSpPr/>
          <p:nvPr/>
        </p:nvSpPr>
        <p:spPr bwMode="auto">
          <a:xfrm>
            <a:off x="3455876" y="1448780"/>
            <a:ext cx="1620180" cy="162018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9" name="直線矢印コネクタ 8"/>
          <p:cNvCxnSpPr>
            <a:stCxn id="7" idx="2"/>
          </p:cNvCxnSpPr>
          <p:nvPr/>
        </p:nvCxnSpPr>
        <p:spPr bwMode="auto">
          <a:xfrm flipV="1">
            <a:off x="3455876" y="2240868"/>
            <a:ext cx="828092" cy="180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654254" y="1909393"/>
                <a:ext cx="4313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LC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54" y="1909393"/>
                <a:ext cx="43133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9859" r="-4225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11"/>
          <p:cNvCxnSpPr>
            <a:stCxn id="7" idx="2"/>
          </p:cNvCxnSpPr>
          <p:nvPr/>
        </p:nvCxnSpPr>
        <p:spPr bwMode="auto">
          <a:xfrm>
            <a:off x="3455876" y="2258870"/>
            <a:ext cx="0" cy="95410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矢印コネクタ 12"/>
          <p:cNvCxnSpPr/>
          <p:nvPr/>
        </p:nvCxnSpPr>
        <p:spPr bwMode="auto">
          <a:xfrm>
            <a:off x="4281206" y="3095248"/>
            <a:ext cx="961795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矢印コネクタ 15"/>
          <p:cNvCxnSpPr/>
          <p:nvPr/>
        </p:nvCxnSpPr>
        <p:spPr bwMode="auto">
          <a:xfrm flipV="1">
            <a:off x="5076056" y="1007878"/>
            <a:ext cx="0" cy="117851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矢印コネクタ 17"/>
          <p:cNvCxnSpPr/>
          <p:nvPr/>
        </p:nvCxnSpPr>
        <p:spPr bwMode="auto">
          <a:xfrm flipH="1">
            <a:off x="3225654" y="1429760"/>
            <a:ext cx="1028508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147975" y="1448780"/>
                <a:ext cx="1900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975" y="1448780"/>
                <a:ext cx="19005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2500" r="-3125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/>
          <p:nvPr/>
        </p:nvSpPr>
        <p:spPr>
          <a:xfrm>
            <a:off x="5796136" y="1304763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Magnetic energy dominant.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6411896" y="1909393"/>
                <a:ext cx="1283108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𝑑𝑡𝑑𝑆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896" y="1909393"/>
                <a:ext cx="1283108" cy="5558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4280422" y="3209520"/>
                <a:ext cx="2536655" cy="566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422" y="3209520"/>
                <a:ext cx="2536655" cy="56618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6948264" y="3212976"/>
                <a:ext cx="2028311" cy="566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3212976"/>
                <a:ext cx="2028311" cy="56618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5896595" y="2661752"/>
                <a:ext cx="1228285" cy="393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b="0" dirty="0" smtClean="0"/>
                  <a:t>At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LC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595" y="2661752"/>
                <a:ext cx="1228285" cy="393377"/>
              </a:xfrm>
              <a:prstGeom prst="rect">
                <a:avLst/>
              </a:prstGeom>
              <a:blipFill rotWithShape="0">
                <a:blip r:embed="rId9"/>
                <a:stretch>
                  <a:fillRect l="-11386" t="-10938" r="-4455" b="-1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4723386" y="3932094"/>
                <a:ext cx="3471014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fName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fNam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386" y="3932094"/>
                <a:ext cx="3471014" cy="63831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3405811" y="4715349"/>
                <a:ext cx="4736425" cy="1931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LC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ja-JP" alt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kumimoji="1" lang="en-US" altLang="ja-JP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LC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fName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128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≃0.22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11" y="4715349"/>
                <a:ext cx="4736425" cy="19310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7468149" y="4760281"/>
                <a:ext cx="98854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LC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149" y="4760281"/>
                <a:ext cx="988540" cy="51860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4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「pulsar pdot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41" y="872591"/>
            <a:ext cx="4729041" cy="38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Spin-down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7184" y="979588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Spin-down of rigid sphere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39552" y="1484784"/>
                <a:ext cx="1724638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84784"/>
                <a:ext cx="1724638" cy="62235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3540" y="2242998"/>
                <a:ext cx="4414093" cy="1741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Moment of inertia: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=1.1×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km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1.4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40" y="2242998"/>
                <a:ext cx="4414093" cy="1741311"/>
              </a:xfrm>
              <a:prstGeom prst="rect">
                <a:avLst/>
              </a:prstGeom>
              <a:blipFill rotWithShape="0">
                <a:blip r:embed="rId4"/>
                <a:stretch>
                  <a:fillRect l="-1105" t="-20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37184" y="4761532"/>
                <a:ext cx="5937459" cy="1344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=−4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𝐼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kumimoji="1" lang="en-US" altLang="ja-JP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≃1.8×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km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45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84" y="4761532"/>
                <a:ext cx="5937459" cy="134427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007604" y="4223569"/>
                <a:ext cx="1066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4223569"/>
                <a:ext cx="106695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429" r="-4000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9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Current</a:t>
            </a:r>
            <a:endParaRPr kumimoji="1" lang="ja-JP" altLang="en-US" dirty="0"/>
          </a:p>
        </p:txBody>
      </p:sp>
      <p:pic>
        <p:nvPicPr>
          <p:cNvPr id="30722" name="Picture 2" descr="関連画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908720"/>
            <a:ext cx="47434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リーフォーム 2"/>
          <p:cNvSpPr/>
          <p:nvPr/>
        </p:nvSpPr>
        <p:spPr bwMode="auto">
          <a:xfrm>
            <a:off x="245327" y="3702205"/>
            <a:ext cx="215590" cy="89210"/>
          </a:xfrm>
          <a:custGeom>
            <a:avLst/>
            <a:gdLst>
              <a:gd name="connsiteX0" fmla="*/ 0 w 215590"/>
              <a:gd name="connsiteY0" fmla="*/ 0 h 89210"/>
              <a:gd name="connsiteX1" fmla="*/ 141249 w 215590"/>
              <a:gd name="connsiteY1" fmla="*/ 37171 h 89210"/>
              <a:gd name="connsiteX2" fmla="*/ 215590 w 215590"/>
              <a:gd name="connsiteY2" fmla="*/ 89210 h 8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90" h="89210">
                <a:moveTo>
                  <a:pt x="0" y="0"/>
                </a:moveTo>
                <a:cubicBezTo>
                  <a:pt x="52658" y="11151"/>
                  <a:pt x="105317" y="22303"/>
                  <a:pt x="141249" y="37171"/>
                </a:cubicBezTo>
                <a:cubicBezTo>
                  <a:pt x="177181" y="52039"/>
                  <a:pt x="196385" y="70624"/>
                  <a:pt x="215590" y="8921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フリーフォーム 3"/>
          <p:cNvSpPr/>
          <p:nvPr/>
        </p:nvSpPr>
        <p:spPr bwMode="auto">
          <a:xfrm>
            <a:off x="426720" y="2621280"/>
            <a:ext cx="2948940" cy="1158240"/>
          </a:xfrm>
          <a:custGeom>
            <a:avLst/>
            <a:gdLst>
              <a:gd name="connsiteX0" fmla="*/ 0 w 2948940"/>
              <a:gd name="connsiteY0" fmla="*/ 1158240 h 1158240"/>
              <a:gd name="connsiteX1" fmla="*/ 175260 w 2948940"/>
              <a:gd name="connsiteY1" fmla="*/ 929640 h 1158240"/>
              <a:gd name="connsiteX2" fmla="*/ 640080 w 2948940"/>
              <a:gd name="connsiteY2" fmla="*/ 556260 h 1158240"/>
              <a:gd name="connsiteX3" fmla="*/ 1097280 w 2948940"/>
              <a:gd name="connsiteY3" fmla="*/ 312420 h 1158240"/>
              <a:gd name="connsiteX4" fmla="*/ 1470660 w 2948940"/>
              <a:gd name="connsiteY4" fmla="*/ 205740 h 1158240"/>
              <a:gd name="connsiteX5" fmla="*/ 1836420 w 2948940"/>
              <a:gd name="connsiteY5" fmla="*/ 137160 h 1158240"/>
              <a:gd name="connsiteX6" fmla="*/ 2148840 w 2948940"/>
              <a:gd name="connsiteY6" fmla="*/ 114300 h 1158240"/>
              <a:gd name="connsiteX7" fmla="*/ 2415540 w 2948940"/>
              <a:gd name="connsiteY7" fmla="*/ 106680 h 1158240"/>
              <a:gd name="connsiteX8" fmla="*/ 2948940 w 2948940"/>
              <a:gd name="connsiteY8" fmla="*/ 0 h 1158240"/>
              <a:gd name="connsiteX9" fmla="*/ 2948940 w 2948940"/>
              <a:gd name="connsiteY9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8940" h="1158240">
                <a:moveTo>
                  <a:pt x="0" y="1158240"/>
                </a:moveTo>
                <a:cubicBezTo>
                  <a:pt x="34290" y="1094105"/>
                  <a:pt x="68580" y="1029970"/>
                  <a:pt x="175260" y="929640"/>
                </a:cubicBezTo>
                <a:cubicBezTo>
                  <a:pt x="281940" y="829310"/>
                  <a:pt x="486410" y="659130"/>
                  <a:pt x="640080" y="556260"/>
                </a:cubicBezTo>
                <a:cubicBezTo>
                  <a:pt x="793750" y="453390"/>
                  <a:pt x="958850" y="370840"/>
                  <a:pt x="1097280" y="312420"/>
                </a:cubicBezTo>
                <a:cubicBezTo>
                  <a:pt x="1235710" y="254000"/>
                  <a:pt x="1347470" y="234950"/>
                  <a:pt x="1470660" y="205740"/>
                </a:cubicBezTo>
                <a:cubicBezTo>
                  <a:pt x="1593850" y="176530"/>
                  <a:pt x="1723390" y="152400"/>
                  <a:pt x="1836420" y="137160"/>
                </a:cubicBezTo>
                <a:cubicBezTo>
                  <a:pt x="1949450" y="121920"/>
                  <a:pt x="2052320" y="119380"/>
                  <a:pt x="2148840" y="114300"/>
                </a:cubicBezTo>
                <a:cubicBezTo>
                  <a:pt x="2245360" y="109220"/>
                  <a:pt x="2282190" y="125730"/>
                  <a:pt x="2415540" y="106680"/>
                </a:cubicBezTo>
                <a:cubicBezTo>
                  <a:pt x="2548890" y="87630"/>
                  <a:pt x="2948940" y="0"/>
                  <a:pt x="2948940" y="0"/>
                </a:cubicBezTo>
                <a:lnTo>
                  <a:pt x="294894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フリーフォーム 4"/>
          <p:cNvSpPr/>
          <p:nvPr/>
        </p:nvSpPr>
        <p:spPr bwMode="auto">
          <a:xfrm>
            <a:off x="3078480" y="1295400"/>
            <a:ext cx="426745" cy="1333500"/>
          </a:xfrm>
          <a:custGeom>
            <a:avLst/>
            <a:gdLst>
              <a:gd name="connsiteX0" fmla="*/ 335280 w 426745"/>
              <a:gd name="connsiteY0" fmla="*/ 1333500 h 1333500"/>
              <a:gd name="connsiteX1" fmla="*/ 426720 w 426745"/>
              <a:gd name="connsiteY1" fmla="*/ 944880 h 1333500"/>
              <a:gd name="connsiteX2" fmla="*/ 327660 w 426745"/>
              <a:gd name="connsiteY2" fmla="*/ 472440 h 1333500"/>
              <a:gd name="connsiteX3" fmla="*/ 0 w 426745"/>
              <a:gd name="connsiteY3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45" h="1333500">
                <a:moveTo>
                  <a:pt x="335280" y="1333500"/>
                </a:moveTo>
                <a:cubicBezTo>
                  <a:pt x="381635" y="1210945"/>
                  <a:pt x="427990" y="1088390"/>
                  <a:pt x="426720" y="944880"/>
                </a:cubicBezTo>
                <a:cubicBezTo>
                  <a:pt x="425450" y="801370"/>
                  <a:pt x="398780" y="629920"/>
                  <a:pt x="327660" y="472440"/>
                </a:cubicBezTo>
                <a:cubicBezTo>
                  <a:pt x="256540" y="314960"/>
                  <a:pt x="128270" y="157480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フリーフォーム 5"/>
          <p:cNvSpPr/>
          <p:nvPr/>
        </p:nvSpPr>
        <p:spPr bwMode="auto">
          <a:xfrm>
            <a:off x="266700" y="1266301"/>
            <a:ext cx="2781300" cy="2452259"/>
          </a:xfrm>
          <a:custGeom>
            <a:avLst/>
            <a:gdLst>
              <a:gd name="connsiteX0" fmla="*/ 2781300 w 2781300"/>
              <a:gd name="connsiteY0" fmla="*/ 51959 h 2452259"/>
              <a:gd name="connsiteX1" fmla="*/ 2247900 w 2781300"/>
              <a:gd name="connsiteY1" fmla="*/ 6239 h 2452259"/>
              <a:gd name="connsiteX2" fmla="*/ 1615440 w 2781300"/>
              <a:gd name="connsiteY2" fmla="*/ 173879 h 2452259"/>
              <a:gd name="connsiteX3" fmla="*/ 1181100 w 2781300"/>
              <a:gd name="connsiteY3" fmla="*/ 440579 h 2452259"/>
              <a:gd name="connsiteX4" fmla="*/ 914400 w 2781300"/>
              <a:gd name="connsiteY4" fmla="*/ 692039 h 2452259"/>
              <a:gd name="connsiteX5" fmla="*/ 701040 w 2781300"/>
              <a:gd name="connsiteY5" fmla="*/ 996839 h 2452259"/>
              <a:gd name="connsiteX6" fmla="*/ 571500 w 2781300"/>
              <a:gd name="connsiteY6" fmla="*/ 1194959 h 2452259"/>
              <a:gd name="connsiteX7" fmla="*/ 381000 w 2781300"/>
              <a:gd name="connsiteY7" fmla="*/ 1568339 h 2452259"/>
              <a:gd name="connsiteX8" fmla="*/ 144780 w 2781300"/>
              <a:gd name="connsiteY8" fmla="*/ 2109359 h 2452259"/>
              <a:gd name="connsiteX9" fmla="*/ 0 w 2781300"/>
              <a:gd name="connsiteY9" fmla="*/ 2452259 h 24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1300" h="2452259">
                <a:moveTo>
                  <a:pt x="2781300" y="51959"/>
                </a:moveTo>
                <a:cubicBezTo>
                  <a:pt x="2611755" y="18939"/>
                  <a:pt x="2442210" y="-14081"/>
                  <a:pt x="2247900" y="6239"/>
                </a:cubicBezTo>
                <a:cubicBezTo>
                  <a:pt x="2053590" y="26559"/>
                  <a:pt x="1793240" y="101489"/>
                  <a:pt x="1615440" y="173879"/>
                </a:cubicBezTo>
                <a:cubicBezTo>
                  <a:pt x="1437640" y="246269"/>
                  <a:pt x="1297940" y="354219"/>
                  <a:pt x="1181100" y="440579"/>
                </a:cubicBezTo>
                <a:cubicBezTo>
                  <a:pt x="1064260" y="526939"/>
                  <a:pt x="994410" y="599329"/>
                  <a:pt x="914400" y="692039"/>
                </a:cubicBezTo>
                <a:cubicBezTo>
                  <a:pt x="834390" y="784749"/>
                  <a:pt x="758190" y="913019"/>
                  <a:pt x="701040" y="996839"/>
                </a:cubicBezTo>
                <a:cubicBezTo>
                  <a:pt x="643890" y="1080659"/>
                  <a:pt x="624840" y="1099709"/>
                  <a:pt x="571500" y="1194959"/>
                </a:cubicBezTo>
                <a:cubicBezTo>
                  <a:pt x="518160" y="1290209"/>
                  <a:pt x="452120" y="1415939"/>
                  <a:pt x="381000" y="1568339"/>
                </a:cubicBezTo>
                <a:cubicBezTo>
                  <a:pt x="309880" y="1720739"/>
                  <a:pt x="208280" y="1962039"/>
                  <a:pt x="144780" y="2109359"/>
                </a:cubicBezTo>
                <a:cubicBezTo>
                  <a:pt x="81280" y="2256679"/>
                  <a:pt x="40640" y="2354469"/>
                  <a:pt x="0" y="2452259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209254" y="4343785"/>
                <a:ext cx="8271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254" y="4343785"/>
                <a:ext cx="82715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206" r="-5147" b="-3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426720" y="4297619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Force on fluid: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863588" y="1488001"/>
                <a:ext cx="5690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1488001"/>
                <a:ext cx="56906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1828" r="-7527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045596" y="2459597"/>
                <a:ext cx="5690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596" y="2459597"/>
                <a:ext cx="56906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1828" r="-7527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266700" y="4905164"/>
            <a:ext cx="4447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current should be closed.</a:t>
            </a:r>
          </a:p>
          <a:p>
            <a:r>
              <a:rPr lang="en-US" altLang="ja-JP" dirty="0" smtClean="0"/>
              <a:t>Pulsar spin-down </a:t>
            </a:r>
            <a:r>
              <a:rPr lang="ja-JP" altLang="en-US" dirty="0" smtClean="0"/>
              <a:t>⇒ </a:t>
            </a:r>
            <a:r>
              <a:rPr lang="en-US" altLang="ja-JP" dirty="0" smtClean="0"/>
              <a:t>Accelerate Plasma</a:t>
            </a:r>
            <a:endParaRPr kumimoji="1" lang="ja-JP" altLang="en-US" dirty="0"/>
          </a:p>
        </p:txBody>
      </p:sp>
      <p:pic>
        <p:nvPicPr>
          <p:cNvPr id="30724" name="Picture 4" descr="関連画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56" y="1160748"/>
            <a:ext cx="3572552" cy="232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092" y="3702205"/>
            <a:ext cx="2546579" cy="728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389004" y="4888572"/>
                <a:ext cx="28958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at the light cylinder.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004" y="4888572"/>
                <a:ext cx="2895857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105" t="-33333" r="-4842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Pulsar wind nebula (PWN)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2184203" cy="176419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07" y="1431278"/>
            <a:ext cx="1308036" cy="100711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02522" y="1052736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Wind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291707" y="2678432"/>
                <a:ext cx="8784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≫1, </m:t>
                      </m:r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∼100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707" y="2678432"/>
                <a:ext cx="878446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4861" r="-4861" b="-54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3743908" y="1330394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 smtClean="0"/>
              <a:t>?</a:t>
            </a:r>
            <a:endParaRPr kumimoji="1" lang="ja-JP" altLang="en-US" sz="6600" dirty="0"/>
          </a:p>
        </p:txBody>
      </p:sp>
      <p:cxnSp>
        <p:nvCxnSpPr>
          <p:cNvPr id="10" name="直線矢印コネクタ 9"/>
          <p:cNvCxnSpPr/>
          <p:nvPr/>
        </p:nvCxnSpPr>
        <p:spPr bwMode="auto">
          <a:xfrm>
            <a:off x="4680012" y="1484784"/>
            <a:ext cx="9361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矢印コネクタ 10"/>
          <p:cNvCxnSpPr/>
          <p:nvPr/>
        </p:nvCxnSpPr>
        <p:spPr bwMode="auto">
          <a:xfrm>
            <a:off x="4680012" y="1736812"/>
            <a:ext cx="9361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矢印コネクタ 11"/>
          <p:cNvCxnSpPr/>
          <p:nvPr/>
        </p:nvCxnSpPr>
        <p:spPr bwMode="auto">
          <a:xfrm>
            <a:off x="4680012" y="2060848"/>
            <a:ext cx="9361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矢印コネクタ 12"/>
          <p:cNvCxnSpPr/>
          <p:nvPr/>
        </p:nvCxnSpPr>
        <p:spPr bwMode="auto">
          <a:xfrm>
            <a:off x="4680012" y="2348880"/>
            <a:ext cx="9361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211960" y="2636912"/>
                <a:ext cx="1497076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≪1, </m:t>
                      </m:r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636912"/>
                <a:ext cx="1497076" cy="557076"/>
              </a:xfrm>
              <a:prstGeom prst="rect">
                <a:avLst/>
              </a:prstGeom>
              <a:blipFill rotWithShape="0">
                <a:blip r:embed="rId5"/>
                <a:stretch>
                  <a:fillRect l="-2846" r="-407" b="-43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円弧 14"/>
          <p:cNvSpPr/>
          <p:nvPr/>
        </p:nvSpPr>
        <p:spPr bwMode="auto">
          <a:xfrm rot="2856499">
            <a:off x="3179774" y="386660"/>
            <a:ext cx="3096344" cy="3096344"/>
          </a:xfrm>
          <a:prstGeom prst="arc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96036" y="490544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Termination shock</a:t>
            </a:r>
            <a:endParaRPr kumimoji="1"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6192180" y="859876"/>
            <a:ext cx="1864966" cy="2055574"/>
            <a:chOff x="6192180" y="859876"/>
            <a:chExt cx="1864966" cy="2055574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3584" y="975459"/>
              <a:ext cx="1753562" cy="1939991"/>
            </a:xfrm>
            <a:prstGeom prst="rect">
              <a:avLst/>
            </a:prstGeom>
          </p:spPr>
        </p:pic>
        <p:sp>
          <p:nvSpPr>
            <p:cNvPr id="18" name="正方形/長方形 17"/>
            <p:cNvSpPr/>
            <p:nvPr/>
          </p:nvSpPr>
          <p:spPr bwMode="auto">
            <a:xfrm>
              <a:off x="6192180" y="859876"/>
              <a:ext cx="1512168" cy="1928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20" name="円弧 19"/>
          <p:cNvSpPr/>
          <p:nvPr/>
        </p:nvSpPr>
        <p:spPr bwMode="auto">
          <a:xfrm rot="2856499">
            <a:off x="4047857" y="-300839"/>
            <a:ext cx="4370462" cy="4370462"/>
          </a:xfrm>
          <a:prstGeom prst="arc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86277" y="28524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PWN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6192180" y="3193988"/>
                <a:ext cx="125790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≪1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en-US" altLang="ja-JP" b="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ave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en-US" altLang="ja-JP" b="0" dirty="0" smtClean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180" y="3193988"/>
                <a:ext cx="1257908" cy="553998"/>
              </a:xfrm>
              <a:prstGeom prst="rect">
                <a:avLst/>
              </a:prstGeom>
              <a:blipFill rotWithShape="0">
                <a:blip r:embed="rId7"/>
                <a:stretch>
                  <a:fillRect l="-3398" r="-485" b="-65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6421785" y="30163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Contact Discontinuity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412877" y="283398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SNR</a:t>
            </a:r>
            <a:endParaRPr kumimoji="1" lang="ja-JP" altLang="en-US" dirty="0"/>
          </a:p>
        </p:txBody>
      </p:sp>
      <p:pic>
        <p:nvPicPr>
          <p:cNvPr id="31746" name="Picture 2" descr="https://iopscience.iop.org/0004-637X/708/2/1254/downloadHRFigure/figure/apj326220f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4" y="3524545"/>
            <a:ext cx="4633583" cy="28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686735" y="6389522"/>
            <a:ext cx="370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Synchrotron + Inverse Compton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23728" y="3717031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Crab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902805" y="5542049"/>
                <a:ext cx="11961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∼140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05" y="5542049"/>
                <a:ext cx="119616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551" r="-3571" b="-32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「crab pulsar wind nebula」の画像検索結果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30" y="3959991"/>
            <a:ext cx="3892187" cy="25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7816" y="1880828"/>
            <a:ext cx="9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 smtClean="0"/>
              <a:t>Binary </a:t>
            </a:r>
          </a:p>
          <a:p>
            <a:pPr algn="ctr"/>
            <a:r>
              <a:rPr lang="en-US" altLang="ja-JP" sz="8800" dirty="0" smtClean="0"/>
              <a:t>Neutron Star</a:t>
            </a:r>
            <a:endParaRPr lang="en-US" altLang="ja-JP" sz="8800" dirty="0"/>
          </a:p>
        </p:txBody>
      </p:sp>
    </p:spTree>
    <p:extLst>
      <p:ext uri="{BB962C8B-B14F-4D97-AF65-F5344CB8AC3E}">
        <p14:creationId xmlns:p14="http://schemas.microsoft.com/office/powerpoint/2010/main" val="17976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Binary Neutron Star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" y="1304764"/>
            <a:ext cx="3747267" cy="431975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931084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Orbital decay of </a:t>
            </a:r>
            <a:r>
              <a:rPr lang="en-US" altLang="ja-JP" dirty="0" smtClean="0"/>
              <a:t>PSR </a:t>
            </a:r>
            <a:r>
              <a:rPr lang="en-US" altLang="ja-JP" dirty="0"/>
              <a:t>B1913+16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9863" y="4437112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Hulse</a:t>
            </a:r>
            <a:r>
              <a:rPr lang="en-US" altLang="ja-JP" dirty="0"/>
              <a:t>–Taylor binary</a:t>
            </a:r>
            <a:endParaRPr kumimoji="1" lang="ja-JP" altLang="en-US" dirty="0"/>
          </a:p>
        </p:txBody>
      </p:sp>
      <p:pic>
        <p:nvPicPr>
          <p:cNvPr id="32770" name="Picture 2" descr="「Binary pulsar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63" y="1854829"/>
            <a:ext cx="4882852" cy="27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685533" y="1485497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Orbital period 7.75 hour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63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Einstein Equation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40" y="2621321"/>
            <a:ext cx="3600400" cy="791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65980" y="3621081"/>
                <a:ext cx="2316852" cy="889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24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bSup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980" y="3621081"/>
                <a:ext cx="2316852" cy="889474"/>
              </a:xfrm>
              <a:prstGeom prst="rect">
                <a:avLst/>
              </a:prstGeom>
              <a:blipFill rotWithShape="0">
                <a:blip r:embed="rId3"/>
                <a:stretch>
                  <a:fillRect r="-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8" y="1772816"/>
                <a:ext cx="4565224" cy="30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772816"/>
                <a:ext cx="4565224" cy="304827"/>
              </a:xfrm>
              <a:prstGeom prst="rect">
                <a:avLst/>
              </a:prstGeom>
              <a:blipFill rotWithShape="0">
                <a:blip r:embed="rId4"/>
                <a:stretch>
                  <a:fillRect l="-534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718264" y="225198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Einstein equation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22032" y="4917225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Background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48496" y="4917225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Perturbation</a:t>
            </a:r>
            <a:endParaRPr kumimoji="1" lang="ja-JP" altLang="en-US" dirty="0"/>
          </a:p>
        </p:txBody>
      </p:sp>
      <p:cxnSp>
        <p:nvCxnSpPr>
          <p:cNvPr id="10" name="直線コネクタ 9"/>
          <p:cNvCxnSpPr>
            <a:stCxn id="7" idx="0"/>
          </p:cNvCxnSpPr>
          <p:nvPr/>
        </p:nvCxnSpPr>
        <p:spPr bwMode="auto">
          <a:xfrm flipV="1">
            <a:off x="1756368" y="4510555"/>
            <a:ext cx="345716" cy="4066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コネクタ 11"/>
          <p:cNvCxnSpPr/>
          <p:nvPr/>
        </p:nvCxnSpPr>
        <p:spPr bwMode="auto">
          <a:xfrm flipH="1" flipV="1">
            <a:off x="3008220" y="4413169"/>
            <a:ext cx="390008" cy="6120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5540741" y="2251989"/>
                <a:ext cx="2148986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First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741" y="2251989"/>
                <a:ext cx="2148986" cy="391646"/>
              </a:xfrm>
              <a:prstGeom prst="rect">
                <a:avLst/>
              </a:prstGeom>
              <a:blipFill rotWithShape="0">
                <a:blip r:embed="rId5"/>
                <a:stretch>
                  <a:fillRect l="-2557" t="-12308" b="-1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419165" y="5845774"/>
                <a:ext cx="196213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165" y="5845774"/>
                <a:ext cx="1962139" cy="5761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414452" y="3098497"/>
                <a:ext cx="2896755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452" y="3098497"/>
                <a:ext cx="2896755" cy="627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5540741" y="399668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vacuum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645301" y="4787895"/>
                <a:ext cx="2087302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301" y="4787895"/>
                <a:ext cx="2087302" cy="62799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/>
          <p:nvPr/>
        </p:nvSpPr>
        <p:spPr>
          <a:xfrm>
            <a:off x="6098528" y="5673309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Wave equation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3644830" y="1075099"/>
                <a:ext cx="13787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=0,1,2,3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830" y="1075099"/>
                <a:ext cx="137871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097" r="-3097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9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Gravitational Wave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1924" y="926380"/>
            <a:ext cx="474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gauge freedom saves the components.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6899" y="1321966"/>
            <a:ext cx="438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If a wave propagates along the x-axis,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36899" y="2086083"/>
                <a:ext cx="2697085" cy="1062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99" y="2086083"/>
                <a:ext cx="2697085" cy="106266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03548" y="3713191"/>
                <a:ext cx="2363789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Second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3713191"/>
                <a:ext cx="2363789" cy="391646"/>
              </a:xfrm>
              <a:prstGeom prst="rect">
                <a:avLst/>
              </a:prstGeom>
              <a:blipFill rotWithShape="0">
                <a:blip r:embed="rId3"/>
                <a:stretch>
                  <a:fillRect l="-2326" t="-12500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4" y="4104837"/>
            <a:ext cx="3600400" cy="791172"/>
          </a:xfrm>
          <a:prstGeom prst="rect">
            <a:avLst/>
          </a:prstGeom>
        </p:spPr>
      </p:pic>
      <p:sp>
        <p:nvSpPr>
          <p:cNvPr id="8" name="フリーフォーム 7"/>
          <p:cNvSpPr/>
          <p:nvPr/>
        </p:nvSpPr>
        <p:spPr bwMode="auto">
          <a:xfrm>
            <a:off x="1790700" y="4940457"/>
            <a:ext cx="1615440" cy="471502"/>
          </a:xfrm>
          <a:custGeom>
            <a:avLst/>
            <a:gdLst>
              <a:gd name="connsiteX0" fmla="*/ 0 w 1615440"/>
              <a:gd name="connsiteY0" fmla="*/ 0 h 471502"/>
              <a:gd name="connsiteX1" fmla="*/ 403860 w 1615440"/>
              <a:gd name="connsiteY1" fmla="*/ 350520 h 471502"/>
              <a:gd name="connsiteX2" fmla="*/ 1043940 w 1615440"/>
              <a:gd name="connsiteY2" fmla="*/ 457200 h 471502"/>
              <a:gd name="connsiteX3" fmla="*/ 1615440 w 1615440"/>
              <a:gd name="connsiteY3" fmla="*/ 68580 h 471502"/>
              <a:gd name="connsiteX4" fmla="*/ 1615440 w 1615440"/>
              <a:gd name="connsiteY4" fmla="*/ 68580 h 471502"/>
              <a:gd name="connsiteX5" fmla="*/ 1615440 w 1615440"/>
              <a:gd name="connsiteY5" fmla="*/ 68580 h 4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5440" h="471502">
                <a:moveTo>
                  <a:pt x="0" y="0"/>
                </a:moveTo>
                <a:cubicBezTo>
                  <a:pt x="114935" y="137160"/>
                  <a:pt x="229870" y="274320"/>
                  <a:pt x="403860" y="350520"/>
                </a:cubicBezTo>
                <a:cubicBezTo>
                  <a:pt x="577850" y="426720"/>
                  <a:pt x="842010" y="504190"/>
                  <a:pt x="1043940" y="457200"/>
                </a:cubicBezTo>
                <a:cubicBezTo>
                  <a:pt x="1245870" y="410210"/>
                  <a:pt x="1615440" y="68580"/>
                  <a:pt x="1615440" y="68580"/>
                </a:cubicBezTo>
                <a:lnTo>
                  <a:pt x="1615440" y="68580"/>
                </a:lnTo>
                <a:lnTo>
                  <a:pt x="1615440" y="6858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0700" y="5399928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transposition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6684" y="5879013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That can be interpreted as</a:t>
            </a:r>
          </a:p>
          <a:p>
            <a:r>
              <a:rPr lang="en-US" altLang="ja-JP" dirty="0"/>
              <a:t> </a:t>
            </a:r>
            <a:r>
              <a:rPr kumimoji="1" lang="en-US" altLang="ja-JP" dirty="0" smtClean="0"/>
              <a:t>the energy momentum tensor for the GW.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706576" y="2168860"/>
                <a:ext cx="1921808" cy="555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576" y="2168860"/>
                <a:ext cx="1921808" cy="5555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621023" y="1253962"/>
                <a:ext cx="202491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023" y="1253962"/>
                <a:ext cx="2024913" cy="5186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6205776" y="2797525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averaging over a significantly large scale.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55189" y="356469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 Flux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004048" y="4140422"/>
                <a:ext cx="2979341" cy="1081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𝑑𝑡𝑑𝑆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p>
                      </m:sSup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                    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140422"/>
                <a:ext cx="2979341" cy="108183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8" name="Picture 2" descr="https://upload.wikimedia.org/wikipedia/commons/b/b8/GravitationalWave_PlusPolarization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40" y="1615751"/>
            <a:ext cx="1106217" cy="110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upload.wikimedia.org/wikipedia/commons/b/b8/GravitationalWave_CrossPolarization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95" y="2721969"/>
            <a:ext cx="1128348" cy="11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GW Emission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155465" y="911199"/>
                <a:ext cx="2896755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465" y="911199"/>
                <a:ext cx="2896755" cy="627992"/>
              </a:xfrm>
              <a:prstGeom prst="rect">
                <a:avLst/>
              </a:prstGeom>
              <a:blipFill rotWithShape="0">
                <a:blip r:embed="rId2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346133" y="97534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722267" y="2995316"/>
                <a:ext cx="11141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=1,2,3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267" y="2995316"/>
                <a:ext cx="1114151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846" r="-3846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149153" y="3423356"/>
                <a:ext cx="1562735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153" y="3423356"/>
                <a:ext cx="1562735" cy="5204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2728314" y="350847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where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738343" y="3348496"/>
                <a:ext cx="1694053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343" y="3348496"/>
                <a:ext cx="1694053" cy="72654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508104" y="3453761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quadrupole moment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791643" y="4149080"/>
                <a:ext cx="1258999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𝑑𝑡𝑑𝑆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p>
                      </m:sSup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643" y="4149080"/>
                <a:ext cx="1258999" cy="5259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267807" y="4227403"/>
                <a:ext cx="1854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with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807" y="4227403"/>
                <a:ext cx="1854931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632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655199" y="4962847"/>
                <a:ext cx="644253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𝑗𝑙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𝑙𝑗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⃛"/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⃛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199" y="4962847"/>
                <a:ext cx="6442533" cy="6223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3517725" y="583596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where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354814" y="5737558"/>
                <a:ext cx="175881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814" y="5737558"/>
                <a:ext cx="1758815" cy="52039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6129604" y="1286699"/>
                <a:ext cx="2679195" cy="1399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nary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604" y="1286699"/>
                <a:ext cx="2679195" cy="139929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5729615" y="918977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Ref. Electromagnetic Field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829713" y="1687184"/>
                <a:ext cx="3182858" cy="771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nary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13" y="1687184"/>
                <a:ext cx="3182858" cy="77130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14182" y="2451280"/>
                <a:ext cx="4008085" cy="1143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With the conservation law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dirty="0" smtClean="0"/>
                  <a:t>,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82" y="2451280"/>
                <a:ext cx="4008085" cy="1143455"/>
              </a:xfrm>
              <a:prstGeom prst="rect">
                <a:avLst/>
              </a:prstGeom>
              <a:blipFill rotWithShape="0">
                <a:blip r:embed="rId12"/>
                <a:stretch>
                  <a:fillRect l="-1216" t="-3191" r="-3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16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4572000" y="872716"/>
            <a:ext cx="0" cy="56880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883505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Gravitational Wave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88024" y="883505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Electromagnetic Wave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14029"/>
            <a:ext cx="3096344" cy="6804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112060" y="1443058"/>
                <a:ext cx="286642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060" y="1443058"/>
                <a:ext cx="2866426" cy="6223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744892" y="2142125"/>
                <a:ext cx="2697085" cy="1062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2" y="2142125"/>
                <a:ext cx="2697085" cy="106266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364088" y="2509154"/>
                <a:ext cx="18306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0, 0)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2509154"/>
                <a:ext cx="183062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00" r="-3667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02005" y="3331071"/>
                <a:ext cx="3182858" cy="771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nary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05" y="3331071"/>
                <a:ext cx="3182858" cy="7713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正方形/長方形 11"/>
              <p:cNvSpPr/>
              <p:nvPr/>
            </p:nvSpPr>
            <p:spPr>
              <a:xfrm>
                <a:off x="5145855" y="3260209"/>
                <a:ext cx="2267094" cy="863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nary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855" y="3260209"/>
                <a:ext cx="2267094" cy="86363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5220072" y="4352808"/>
            <a:ext cx="3530600" cy="588962"/>
            <a:chOff x="3846" y="2651"/>
            <a:chExt cx="2224" cy="371"/>
          </a:xfrm>
        </p:grpSpPr>
        <p:pic>
          <p:nvPicPr>
            <p:cNvPr id="14" name="Picture 3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" y="2651"/>
              <a:ext cx="2224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5" name="Object 38"/>
            <p:cNvGraphicFramePr>
              <a:graphicFrameLocks noChangeAspect="1"/>
            </p:cNvGraphicFramePr>
            <p:nvPr/>
          </p:nvGraphicFramePr>
          <p:xfrm>
            <a:off x="4889" y="2696"/>
            <a:ext cx="151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2" name="数式" r:id="rId10" imgW="126720" imgH="203040" progId="Equation.3">
                    <p:embed/>
                  </p:oleObj>
                </mc:Choice>
                <mc:Fallback>
                  <p:oleObj name="数式" r:id="rId10" imgW="126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9" y="2696"/>
                          <a:ext cx="151" cy="2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28977" y="4102372"/>
                <a:ext cx="3252237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7" y="4102372"/>
                <a:ext cx="3252237" cy="72654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01064" y="4708010"/>
                <a:ext cx="2543260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𝑦𝑧𝑑𝑉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64" y="4708010"/>
                <a:ext cx="2543260" cy="726546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728265" y="5697252"/>
                <a:ext cx="250132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𝑑𝑡𝑑𝑆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65" y="5697252"/>
                <a:ext cx="2501326" cy="55585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正方形/長方形 19"/>
              <p:cNvSpPr/>
              <p:nvPr/>
            </p:nvSpPr>
            <p:spPr>
              <a:xfrm>
                <a:off x="5362787" y="5634799"/>
                <a:ext cx="1939762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𝑑𝑡𝑑𝑆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b="1" dirty="0"/>
              </a:p>
            </p:txBody>
          </p:sp>
        </mc:Choice>
        <mc:Fallback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787" y="5634799"/>
                <a:ext cx="1939762" cy="618311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5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098959"/>
              </p:ext>
            </p:extLst>
          </p:nvPr>
        </p:nvGraphicFramePr>
        <p:xfrm>
          <a:off x="467544" y="4460751"/>
          <a:ext cx="3060340" cy="2295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Image" r:id="rId5" imgW="6095238" imgH="4571429" progId="PSP6.Image">
                  <p:embed/>
                </p:oleObj>
              </mc:Choice>
              <mc:Fallback>
                <p:oleObj name="Image" r:id="rId5" imgW="6095238" imgH="4571429" progId="PSP6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460751"/>
                        <a:ext cx="3060340" cy="2295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7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Other high-energy objects</a:t>
            </a:r>
            <a:endParaRPr lang="ja-JP" altLang="en-US" dirty="0"/>
          </a:p>
        </p:txBody>
      </p:sp>
      <p:sp>
        <p:nvSpPr>
          <p:cNvPr id="1217542" name="Text Box 6"/>
          <p:cNvSpPr txBox="1">
            <a:spLocks noChangeArrowheads="1"/>
          </p:cNvSpPr>
          <p:nvPr/>
        </p:nvSpPr>
        <p:spPr bwMode="auto">
          <a:xfrm>
            <a:off x="147162" y="784877"/>
            <a:ext cx="1981633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>
                <a:solidFill>
                  <a:srgbClr val="0000FF"/>
                </a:solidFill>
              </a:rPr>
              <a:t>Gamma-Ray Burst</a:t>
            </a:r>
            <a:endParaRPr lang="ja-JP" altLang="en-US" sz="1662" dirty="0">
              <a:solidFill>
                <a:srgbClr val="0000FF"/>
              </a:solidFill>
            </a:endParaRPr>
          </a:p>
        </p:txBody>
      </p:sp>
      <p:sp>
        <p:nvSpPr>
          <p:cNvPr id="1217543" name="Text Box 7"/>
          <p:cNvSpPr txBox="1">
            <a:spLocks noChangeArrowheads="1"/>
          </p:cNvSpPr>
          <p:nvPr/>
        </p:nvSpPr>
        <p:spPr bwMode="auto">
          <a:xfrm>
            <a:off x="131022" y="3601092"/>
            <a:ext cx="4639389" cy="85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Most energetic explosion in the Universe.</a:t>
            </a:r>
          </a:p>
          <a:p>
            <a:r>
              <a:rPr lang="en-US" altLang="ja-JP" sz="1662" dirty="0">
                <a:solidFill>
                  <a:srgbClr val="FF0000"/>
                </a:solidFill>
              </a:rPr>
              <a:t>Relativistic Jet (Γ&gt;100) from a black hole at the death of a massive star.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pic>
        <p:nvPicPr>
          <p:cNvPr id="2" name="98054main_Hypernova_NASA WebV_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656" y="1173717"/>
            <a:ext cx="3428358" cy="233751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345" y="4653136"/>
            <a:ext cx="431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Prompt Emission (typically 0.1-1MeV)</a:t>
            </a:r>
            <a:endParaRPr lang="ja-JP" altLang="en-US" dirty="0"/>
          </a:p>
        </p:txBody>
      </p:sp>
      <p:pic>
        <p:nvPicPr>
          <p:cNvPr id="8196" name="Picture 4" descr="é¢é£ç»å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11" y="1490711"/>
            <a:ext cx="4155249" cy="41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35996" y="989049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Afterglow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77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Binary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9246" y="3340067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Two-body problem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 bwMode="auto">
          <a:xfrm>
            <a:off x="575556" y="1844824"/>
            <a:ext cx="288032" cy="28803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2228837" y="1844080"/>
            <a:ext cx="288032" cy="288032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フリーフォーム 5"/>
          <p:cNvSpPr/>
          <p:nvPr/>
        </p:nvSpPr>
        <p:spPr bwMode="auto">
          <a:xfrm>
            <a:off x="708660" y="2194560"/>
            <a:ext cx="800100" cy="960120"/>
          </a:xfrm>
          <a:custGeom>
            <a:avLst/>
            <a:gdLst>
              <a:gd name="connsiteX0" fmla="*/ 0 w 800100"/>
              <a:gd name="connsiteY0" fmla="*/ 0 h 960120"/>
              <a:gd name="connsiteX1" fmla="*/ 251460 w 800100"/>
              <a:gd name="connsiteY1" fmla="*/ 701040 h 960120"/>
              <a:gd name="connsiteX2" fmla="*/ 800100 w 800100"/>
              <a:gd name="connsiteY2" fmla="*/ 96012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60120">
                <a:moveTo>
                  <a:pt x="0" y="0"/>
                </a:moveTo>
                <a:cubicBezTo>
                  <a:pt x="59055" y="270510"/>
                  <a:pt x="118110" y="541020"/>
                  <a:pt x="251460" y="701040"/>
                </a:cubicBezTo>
                <a:cubicBezTo>
                  <a:pt x="384810" y="861060"/>
                  <a:pt x="592455" y="910590"/>
                  <a:pt x="800100" y="96012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フリーフォーム 6"/>
          <p:cNvSpPr/>
          <p:nvPr/>
        </p:nvSpPr>
        <p:spPr bwMode="auto">
          <a:xfrm rot="10800000">
            <a:off x="1542273" y="883960"/>
            <a:ext cx="800100" cy="960120"/>
          </a:xfrm>
          <a:custGeom>
            <a:avLst/>
            <a:gdLst>
              <a:gd name="connsiteX0" fmla="*/ 0 w 800100"/>
              <a:gd name="connsiteY0" fmla="*/ 0 h 960120"/>
              <a:gd name="connsiteX1" fmla="*/ 251460 w 800100"/>
              <a:gd name="connsiteY1" fmla="*/ 701040 h 960120"/>
              <a:gd name="connsiteX2" fmla="*/ 800100 w 800100"/>
              <a:gd name="connsiteY2" fmla="*/ 96012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60120">
                <a:moveTo>
                  <a:pt x="0" y="0"/>
                </a:moveTo>
                <a:cubicBezTo>
                  <a:pt x="59055" y="270510"/>
                  <a:pt x="118110" y="541020"/>
                  <a:pt x="251460" y="701040"/>
                </a:cubicBezTo>
                <a:cubicBezTo>
                  <a:pt x="384810" y="861060"/>
                  <a:pt x="592455" y="910590"/>
                  <a:pt x="800100" y="96012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93565" y="1536973"/>
                <a:ext cx="3625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65" y="1536973"/>
                <a:ext cx="362599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3559" r="-1695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161073" y="2225178"/>
                <a:ext cx="367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073" y="2225178"/>
                <a:ext cx="367921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3333" r="-1667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/>
          <p:cNvCxnSpPr>
            <a:endCxn id="5" idx="2"/>
          </p:cNvCxnSpPr>
          <p:nvPr/>
        </p:nvCxnSpPr>
        <p:spPr bwMode="auto">
          <a:xfrm>
            <a:off x="863588" y="1988096"/>
            <a:ext cx="13652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429435" y="1728729"/>
                <a:ext cx="2108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435" y="1728729"/>
                <a:ext cx="21082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1429" r="-5714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326945" y="3968620"/>
                <a:ext cx="3230243" cy="1062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45" y="3968620"/>
                <a:ext cx="3230243" cy="106285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564701" y="1162229"/>
                <a:ext cx="3255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701" y="1162229"/>
                <a:ext cx="3255315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24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355976" y="1728729"/>
                <a:ext cx="3924216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728729"/>
                <a:ext cx="3924216" cy="56387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5614473" y="2682952"/>
                <a:ext cx="2488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func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func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473" y="2682952"/>
                <a:ext cx="248875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90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6062962" y="3115550"/>
                <a:ext cx="178279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962" y="3115550"/>
                <a:ext cx="1782796" cy="818366"/>
              </a:xfrm>
              <a:prstGeom prst="rect">
                <a:avLst/>
              </a:prstGeom>
              <a:blipFill rotWithShape="0">
                <a:blip r:embed="rId9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031830" y="4202145"/>
                <a:ext cx="4572508" cy="683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⃛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, and averaging over orbital period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30" y="4202145"/>
                <a:ext cx="4572508" cy="683649"/>
              </a:xfrm>
              <a:prstGeom prst="rect">
                <a:avLst/>
              </a:prstGeom>
              <a:blipFill rotWithShape="0">
                <a:blip r:embed="rId10"/>
                <a:stretch>
                  <a:fillRect l="-1067" t="-5357" b="-13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4354036" y="5074236"/>
                <a:ext cx="3571362" cy="764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𝑑𝑡𝑑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036" y="5074236"/>
                <a:ext cx="3571362" cy="76424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097280" y="5366959"/>
                <a:ext cx="1363515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5366959"/>
                <a:ext cx="1363515" cy="56387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794" name="Picture 2" descr="「極座標」の画像検索結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84" y="2243036"/>
            <a:ext cx="2288218" cy="21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/>
              <p:cNvSpPr/>
              <p:nvPr/>
            </p:nvSpPr>
            <p:spPr>
              <a:xfrm>
                <a:off x="4354036" y="5866638"/>
                <a:ext cx="3033587" cy="762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𝑑𝑡𝑑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6" name="正方形/長方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036" y="5866638"/>
                <a:ext cx="3033587" cy="76283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4118517" y="296994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69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Orbital Evolution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2" y="1124744"/>
            <a:ext cx="36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Integrating over the solid angle,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755576" y="1567666"/>
                <a:ext cx="2738955" cy="1217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67666"/>
                <a:ext cx="2738955" cy="12178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663148" y="3304332"/>
                <a:ext cx="1475853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8" y="3304332"/>
                <a:ext cx="1475853" cy="5185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503548" y="292494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422498" y="4216804"/>
                <a:ext cx="3621056" cy="1174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𝑑𝑎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98" y="4216804"/>
                <a:ext cx="3621056" cy="11741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4932040" y="1129348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Orbital period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148064" y="1573232"/>
                <a:ext cx="2737737" cy="683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orb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573232"/>
                <a:ext cx="2737737" cy="6832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5076056" y="2492896"/>
            <a:ext cx="3111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Quadrupole oscillates twice</a:t>
            </a:r>
          </a:p>
          <a:p>
            <a:r>
              <a:rPr lang="en-US" altLang="ja-JP" dirty="0"/>
              <a:t> </a:t>
            </a:r>
            <a:r>
              <a:rPr kumimoji="1" lang="en-US" altLang="ja-JP" dirty="0" smtClean="0"/>
              <a:t>in an orbital period.</a:t>
            </a:r>
          </a:p>
          <a:p>
            <a:r>
              <a:rPr lang="en-US" altLang="ja-JP" dirty="0" smtClean="0"/>
              <a:t>The GW frequency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176409" y="3563602"/>
                <a:ext cx="4749249" cy="754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orb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≃190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.4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⊙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km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−3/2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409" y="3563602"/>
                <a:ext cx="4749249" cy="7540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4351211" y="4883320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Merging time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176409" y="5252652"/>
                <a:ext cx="4679807" cy="1129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merg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4|</m:t>
                          </m:r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256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≃0.37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km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409" y="5252652"/>
                <a:ext cx="4679807" cy="112992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631930" y="4463590"/>
                <a:ext cx="2022092" cy="402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930" y="4463590"/>
                <a:ext cx="2022092" cy="4029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4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GW detection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827584" y="980728"/>
                <a:ext cx="7786683" cy="700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𝑎𝐷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≃5.5×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Mpc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.4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km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980728"/>
                <a:ext cx="7786683" cy="70083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52" y="2749419"/>
            <a:ext cx="6259810" cy="14031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2" y="4185084"/>
            <a:ext cx="5813659" cy="250051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48064" y="176488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Chirp mass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6048164" y="2053434"/>
                <a:ext cx="2062937" cy="403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64" y="2053434"/>
                <a:ext cx="2062937" cy="4032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8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GW170817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4378265" cy="5148572"/>
          </a:xfrm>
          <a:prstGeom prst="rect">
            <a:avLst/>
          </a:prstGeom>
        </p:spPr>
      </p:pic>
      <p:pic>
        <p:nvPicPr>
          <p:cNvPr id="30724" name="Picture 4" descr="「GW170817 ngc fermi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387" y="2060848"/>
            <a:ext cx="4863953" cy="32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239852" y="6102847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Very weak short gamma-ray burst.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28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Kilonova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609020"/>
            <a:ext cx="4522975" cy="2952328"/>
          </a:xfrm>
          <a:prstGeom prst="rect">
            <a:avLst/>
          </a:prstGeom>
        </p:spPr>
      </p:pic>
      <p:pic>
        <p:nvPicPr>
          <p:cNvPr id="30722" name="Picture 2" descr="「GW170817」の画像検索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8" y="1194671"/>
            <a:ext cx="4270442" cy="20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7386" y="825339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NGC 4993    40Mpc</a:t>
            </a:r>
            <a:endParaRPr kumimoji="1" lang="ja-JP" altLang="en-US" dirty="0"/>
          </a:p>
        </p:txBody>
      </p:sp>
      <p:pic>
        <p:nvPicPr>
          <p:cNvPr id="7" name="Neutron Star Merg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0052" y="474558"/>
            <a:ext cx="3754088" cy="2815566"/>
          </a:xfrm>
          <a:prstGeom prst="rect">
            <a:avLst/>
          </a:prstGeom>
        </p:spPr>
      </p:pic>
      <p:pic>
        <p:nvPicPr>
          <p:cNvPr id="8" name="Picture 2" descr="「r-process」の画像検索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2" y="4257092"/>
            <a:ext cx="3190508" cy="137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395791" y="3873284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r-process </a:t>
            </a:r>
            <a:r>
              <a:rPr lang="en-US" altLang="ja-JP" dirty="0" smtClean="0"/>
              <a:t>nucleosynthesis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5394" y="5877272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Unstable nuclei. Heat source.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735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Heavy nuclei produced in binary merger</a:t>
            </a:r>
            <a:endParaRPr kumimoji="1" lang="ja-JP" altLang="en-US" dirty="0"/>
          </a:p>
        </p:txBody>
      </p:sp>
      <p:pic>
        <p:nvPicPr>
          <p:cNvPr id="2052" name="Picture 4" descr="「エジプト 金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2" y="2820747"/>
            <a:ext cx="1492609" cy="14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金閣寺」の画像検索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51" y="2785470"/>
            <a:ext cx="2136077" cy="160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07280" y="2812172"/>
            <a:ext cx="59984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Gold</a:t>
            </a:r>
            <a:endParaRPr lang="ja-JP" altLang="en-US" sz="1662" dirty="0"/>
          </a:p>
        </p:txBody>
      </p:sp>
      <p:pic>
        <p:nvPicPr>
          <p:cNvPr id="2056" name="Picture 8" descr="「原子力発電所」の画像検索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7" y="4789619"/>
            <a:ext cx="2258324" cy="15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広島 原爆」の画像検索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21" y="4824847"/>
            <a:ext cx="1763481" cy="14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972495" y="4500101"/>
            <a:ext cx="66236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 smtClean="0"/>
              <a:t>Uran</a:t>
            </a:r>
            <a:endParaRPr lang="ja-JP" altLang="en-US" sz="1662" dirty="0"/>
          </a:p>
        </p:txBody>
      </p:sp>
      <p:pic>
        <p:nvPicPr>
          <p:cNvPr id="16" name="Picture 4" descr="「甲状腺」の画像検索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04" y="1434932"/>
            <a:ext cx="2547915" cy="22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4952134" y="1094011"/>
            <a:ext cx="77296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Iodine</a:t>
            </a:r>
            <a:endParaRPr lang="ja-JP" altLang="en-US" sz="1662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64289" y="3752344"/>
            <a:ext cx="189507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Thyroid hormone</a:t>
            </a:r>
            <a:endParaRPr lang="ja-JP" altLang="en-US" sz="1662" dirty="0"/>
          </a:p>
        </p:txBody>
      </p:sp>
      <p:pic>
        <p:nvPicPr>
          <p:cNvPr id="20" name="Picture 6" descr="「r-process」の画像検索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02" y="4174734"/>
            <a:ext cx="4396154" cy="21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803" y="1087510"/>
            <a:ext cx="3323660" cy="16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Afterglow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18" y="1434934"/>
            <a:ext cx="3371143" cy="319585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66068" y="1634531"/>
            <a:ext cx="659155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 smtClean="0">
                <a:solidFill>
                  <a:srgbClr val="00B0F0"/>
                </a:solidFill>
              </a:rPr>
              <a:t>Radio</a:t>
            </a:r>
            <a:endParaRPr lang="ja-JP" altLang="en-US" sz="1477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63695" y="2026965"/>
            <a:ext cx="659155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 smtClean="0">
                <a:solidFill>
                  <a:srgbClr val="FFC000"/>
                </a:solidFill>
              </a:rPr>
              <a:t>Radio</a:t>
            </a:r>
            <a:endParaRPr lang="ja-JP" altLang="en-US" sz="1477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00827" y="2618996"/>
            <a:ext cx="79060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 smtClean="0">
                <a:solidFill>
                  <a:srgbClr val="00B050"/>
                </a:solidFill>
              </a:rPr>
              <a:t>Optical</a:t>
            </a:r>
            <a:endParaRPr lang="ja-JP" altLang="en-US" sz="1477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52971" y="3279665"/>
            <a:ext cx="736099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77" dirty="0" smtClean="0">
                <a:solidFill>
                  <a:srgbClr val="FF66FF"/>
                </a:solidFill>
              </a:rPr>
              <a:t>X-ray</a:t>
            </a:r>
            <a:endParaRPr lang="ja-JP" altLang="en-US" sz="1477" dirty="0">
              <a:solidFill>
                <a:srgbClr val="FF66FF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b="47592"/>
          <a:stretch/>
        </p:blipFill>
        <p:spPr>
          <a:xfrm>
            <a:off x="450927" y="1109670"/>
            <a:ext cx="3209608" cy="2147100"/>
          </a:xfrm>
          <a:prstGeom prst="rect">
            <a:avLst/>
          </a:prstGeom>
        </p:spPr>
      </p:pic>
      <p:pic>
        <p:nvPicPr>
          <p:cNvPr id="15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152">
            <a:off x="3346374" y="1026437"/>
            <a:ext cx="685800" cy="63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15" y="3362531"/>
            <a:ext cx="4553121" cy="292362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354839" y="5365221"/>
            <a:ext cx="3528530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Consistent with off-axis viewing</a:t>
            </a:r>
          </a:p>
          <a:p>
            <a:r>
              <a:rPr lang="en-US" altLang="ja-JP" sz="1662" dirty="0" smtClean="0"/>
              <a:t>of a relativistic jet.</a:t>
            </a:r>
            <a:endParaRPr lang="ja-JP" altLang="en-US" sz="1662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48767" y="591726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Particle Acceleration at the shock</a:t>
            </a:r>
          </a:p>
          <a:p>
            <a:r>
              <a:rPr lang="en-US" altLang="ja-JP" dirty="0" smtClean="0"/>
              <a:t>propagating in the circumstellar medium.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07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Superluminal Motion</a:t>
            </a:r>
            <a:endParaRPr kumimoji="1" lang="ja-JP" altLang="en-US" dirty="0"/>
          </a:p>
        </p:txBody>
      </p:sp>
      <p:pic>
        <p:nvPicPr>
          <p:cNvPr id="32770" name="Picture 2" descr="「GW170817 radio」の画像検索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33" y="1448780"/>
            <a:ext cx="3372722" cy="344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724128" y="971021"/>
                <a:ext cx="1221616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app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≃4.1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971021"/>
                <a:ext cx="1221616" cy="301686"/>
              </a:xfrm>
              <a:prstGeom prst="rect">
                <a:avLst/>
              </a:prstGeom>
              <a:blipFill rotWithShape="0">
                <a:blip r:embed="rId3"/>
                <a:stretch>
                  <a:fillRect l="-1500" r="-2500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4788024" y="5241103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Evidence of relativistic jet.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If we are on-axis, a usual bright</a:t>
            </a:r>
          </a:p>
          <a:p>
            <a:r>
              <a:rPr lang="en-US" altLang="ja-JP" dirty="0" smtClean="0"/>
              <a:t>gamma-ray burst would be seen.</a:t>
            </a:r>
            <a:endParaRPr kumimoji="1" lang="ja-JP" altLang="en-US" dirty="0"/>
          </a:p>
        </p:txBody>
      </p:sp>
      <p:pic>
        <p:nvPicPr>
          <p:cNvPr id="32772" name="Picture 4" descr="「GW170817 radio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2191"/>
            <a:ext cx="3768477" cy="523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19808" y="903375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Afterglow spectrum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6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short gamma-ray burst  light curv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52" y="992112"/>
            <a:ext cx="38100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Other high-energy objects</a:t>
            </a:r>
            <a:endParaRPr kumimoji="1" lang="ja-JP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47160" y="784877"/>
            <a:ext cx="2618024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>
                <a:solidFill>
                  <a:srgbClr val="0000FF"/>
                </a:solidFill>
              </a:rPr>
              <a:t>Short Gamma-Ray Burst</a:t>
            </a:r>
            <a:endParaRPr lang="ja-JP" altLang="en-US" sz="1662" dirty="0">
              <a:solidFill>
                <a:srgbClr val="0000FF"/>
              </a:solidFill>
            </a:endParaRPr>
          </a:p>
        </p:txBody>
      </p:sp>
      <p:pic>
        <p:nvPicPr>
          <p:cNvPr id="5" name="Picture 2" descr="ãéåæ³¢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0" y="4010361"/>
            <a:ext cx="3778771" cy="24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1500" y="6381328"/>
            <a:ext cx="504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Jet from a merger of binary neutron stars?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193" y="1557404"/>
            <a:ext cx="5169957" cy="188883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80012" y="118807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GW170817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24028" y="3797509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Detection of gravitational wave signal from a merger of binary neutron stars.</a:t>
            </a:r>
          </a:p>
          <a:p>
            <a:endParaRPr lang="en-US" altLang="ja-JP" dirty="0"/>
          </a:p>
          <a:p>
            <a:r>
              <a:rPr lang="en-US" altLang="ja-JP" dirty="0"/>
              <a:t>Accompanying a short gamma-ray burst, but very weak burst.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3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Cosmological History of Celestial Bodies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1" y="1736812"/>
            <a:ext cx="4333688" cy="32403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9" y="980728"/>
            <a:ext cx="456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Star formation rate (SFR) estimated from UV/IR observations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397023"/>
            <a:ext cx="531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Generation rate of high-energy objects </a:t>
            </a:r>
            <a:r>
              <a:rPr kumimoji="1" lang="ja-JP" altLang="en-US" dirty="0"/>
              <a:t>∝ </a:t>
            </a:r>
            <a:r>
              <a:rPr kumimoji="1" lang="en-US" altLang="ja-JP" dirty="0"/>
              <a:t>SFR</a:t>
            </a:r>
          </a:p>
          <a:p>
            <a:endParaRPr lang="en-US" altLang="ja-JP" dirty="0"/>
          </a:p>
          <a:p>
            <a:r>
              <a:rPr kumimoji="1" lang="en-US" altLang="ja-JP" dirty="0"/>
              <a:t>Observed high-energy neutrinos were mainly produced at z</a:t>
            </a:r>
            <a:r>
              <a:rPr kumimoji="1" lang="ja-JP" altLang="en-US" dirty="0"/>
              <a:t>～</a:t>
            </a:r>
            <a:r>
              <a:rPr kumimoji="1" lang="en-US" altLang="ja-JP" dirty="0"/>
              <a:t>2?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98" y="1229562"/>
            <a:ext cx="3692008" cy="302308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72733" y="829014"/>
            <a:ext cx="442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AGN (Active Supermassive BH) density</a:t>
            </a:r>
            <a:endParaRPr kumimoji="1" lang="ja-JP" altLang="en-US" dirty="0"/>
          </a:p>
        </p:txBody>
      </p:sp>
      <p:pic>
        <p:nvPicPr>
          <p:cNvPr id="10242" name="Picture 2" descr="ãstructure formation simulation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4283866"/>
            <a:ext cx="3208951" cy="24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205920" y="4304524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Simulation: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Structure formation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C033A0A1-1D7D-4666-81BF-FC53C3C43883}"/>
                  </a:ext>
                </a:extLst>
              </p:cNvPr>
              <p:cNvSpPr txBox="1"/>
              <p:nvPr/>
            </p:nvSpPr>
            <p:spPr>
              <a:xfrm>
                <a:off x="3059832" y="4717389"/>
                <a:ext cx="756104" cy="5195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033A0A1-1D7D-4666-81BF-FC53C3C43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4717389"/>
                <a:ext cx="756104" cy="519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2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Extragalactic Background Light (EBL)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1520788"/>
            <a:ext cx="4043590" cy="4083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19808" y="1052736"/>
                <a:ext cx="5152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Gamma-ray absorption due to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1052736"/>
                <a:ext cx="515256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947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93" y="1770038"/>
            <a:ext cx="4467967" cy="309256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424124" y="1436673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Target photons are EBL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63090" y="481818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relate to star formation history.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xmlns="" id="{FA04C3C3-4943-4DF7-A3DC-B5363F68195C}"/>
                  </a:ext>
                </a:extLst>
              </p:cNvPr>
              <p:cNvSpPr txBox="1"/>
              <p:nvPr/>
            </p:nvSpPr>
            <p:spPr>
              <a:xfrm>
                <a:off x="7128284" y="984389"/>
                <a:ext cx="159415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𝑡𝑔𝑡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A04C3C3-4943-4DF7-A3DC-B5363F681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284" y="984389"/>
                <a:ext cx="159415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7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Extragalactic Background Light (EBL)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9" y="944724"/>
            <a:ext cx="8568444" cy="556518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 bwMode="auto">
          <a:xfrm>
            <a:off x="5868144" y="6201308"/>
            <a:ext cx="3057514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874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Einstein equation term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8" y="5381527"/>
            <a:ext cx="3024336" cy="12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Particles in the Universe</a:t>
            </a:r>
            <a:endParaRPr kumimoji="1" lang="ja-JP" altLang="en-US" dirty="0"/>
          </a:p>
        </p:txBody>
      </p:sp>
      <p:pic>
        <p:nvPicPr>
          <p:cNvPr id="1026" name="Picture 2" descr="what is the universe made of pie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" y="944726"/>
            <a:ext cx="4724087" cy="27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/>
        </p:nvCxnSpPr>
        <p:spPr bwMode="auto">
          <a:xfrm flipH="1">
            <a:off x="1659906" y="2960948"/>
            <a:ext cx="535830" cy="28443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491559" y="6174518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Einstein equation</a:t>
            </a:r>
            <a:endParaRPr lang="ja-JP" altLang="en-US" dirty="0"/>
          </a:p>
        </p:txBody>
      </p:sp>
      <p:cxnSp>
        <p:nvCxnSpPr>
          <p:cNvPr id="13" name="直線コネクタ 12"/>
          <p:cNvCxnSpPr/>
          <p:nvPr/>
        </p:nvCxnSpPr>
        <p:spPr bwMode="auto">
          <a:xfrm>
            <a:off x="2363735" y="2060848"/>
            <a:ext cx="408067" cy="37444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 flipH="1">
            <a:off x="2771800" y="2060848"/>
            <a:ext cx="282020" cy="37444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6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80" y="3708238"/>
            <a:ext cx="2913699" cy="291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直線コネクタ 20"/>
          <p:cNvCxnSpPr/>
          <p:nvPr/>
        </p:nvCxnSpPr>
        <p:spPr bwMode="auto">
          <a:xfrm>
            <a:off x="2183714" y="2960948"/>
            <a:ext cx="1956238" cy="133214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2" name="Picture 8" descr="ãdark matter galaxy rotation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99" y="152638"/>
            <a:ext cx="4108078" cy="272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直線コネクタ 24"/>
          <p:cNvCxnSpPr/>
          <p:nvPr/>
        </p:nvCxnSpPr>
        <p:spPr bwMode="auto">
          <a:xfrm flipV="1">
            <a:off x="2363735" y="620691"/>
            <a:ext cx="2913829" cy="14401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4" name="Picture 10" descr="é¢é£ç»å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41" y="3882682"/>
            <a:ext cx="2915636" cy="22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直線コネクタ 34"/>
          <p:cNvCxnSpPr/>
          <p:nvPr/>
        </p:nvCxnSpPr>
        <p:spPr bwMode="auto">
          <a:xfrm>
            <a:off x="3053820" y="2060848"/>
            <a:ext cx="3426392" cy="200015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6491213" y="2861757"/>
                <a:ext cx="1727652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13" y="2861757"/>
                <a:ext cx="1727652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/>
          <p:cNvSpPr txBox="1"/>
          <p:nvPr/>
        </p:nvSpPr>
        <p:spPr>
          <a:xfrm>
            <a:off x="6714260" y="621680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Gases and Stars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20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Dark Matter/Energy suggests particles beyond Standard Model</a:t>
            </a:r>
            <a:endParaRPr kumimoji="1" lang="ja-JP" altLang="en-US" dirty="0"/>
          </a:p>
        </p:txBody>
      </p:sp>
      <p:pic>
        <p:nvPicPr>
          <p:cNvPr id="3" name="Picture 2" descr="http://upload.wikimedia.org/wikipedia/commons/thumb/0/00/Standard_Model_of_Elementary_Particles.svg/819px-Standard_Model_of_Elementary_Particl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7315200" cy="54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2" y="3140968"/>
            <a:ext cx="2070181" cy="21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200292" y="5445226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+Photon</a:t>
            </a:r>
          </a:p>
          <a:p>
            <a:r>
              <a:rPr lang="en-US" altLang="ja-JP" dirty="0"/>
              <a:t>  +Neutrino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27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Candidate of dark matter particles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3" y="1016732"/>
            <a:ext cx="478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Lightest Supersymmetric Particle: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 err="1"/>
              <a:t>Neutralino</a:t>
            </a:r>
            <a:r>
              <a:rPr lang="en-US" altLang="ja-JP" dirty="0"/>
              <a:t> (</a:t>
            </a:r>
            <a:r>
              <a:rPr lang="en-US" altLang="ja-JP" dirty="0" err="1"/>
              <a:t>Photino</a:t>
            </a:r>
            <a:r>
              <a:rPr lang="en-US" altLang="ja-JP" dirty="0"/>
              <a:t>, Neutral Wino (</a:t>
            </a:r>
            <a:r>
              <a:rPr lang="en-US" altLang="ja-JP" dirty="0" err="1"/>
              <a:t>Zino</a:t>
            </a:r>
            <a:r>
              <a:rPr lang="en-US" altLang="ja-JP" dirty="0"/>
              <a:t>), </a:t>
            </a:r>
            <a:r>
              <a:rPr lang="en-US" altLang="ja-JP" dirty="0" err="1"/>
              <a:t>Higgsino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 err="1"/>
              <a:t>Gravitino</a:t>
            </a:r>
            <a:endParaRPr lang="en-US" altLang="ja-JP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Sterile Neutrino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err="1"/>
              <a:t>Axion</a:t>
            </a:r>
            <a:endParaRPr lang="en-US" altLang="ja-JP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Others (primordial black hole, modified gravity…)</a:t>
            </a:r>
            <a:endParaRPr lang="ja-JP" altLang="en-US" dirty="0"/>
          </a:p>
        </p:txBody>
      </p:sp>
      <p:pic>
        <p:nvPicPr>
          <p:cNvPr id="10244" name="Picture 4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537012"/>
            <a:ext cx="4608512" cy="24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1502" y="3352346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How to detect?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10248" name="Picture 8" descr="ãLHC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32" y="1376774"/>
            <a:ext cx="3610708" cy="20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223834" y="92067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3333FF"/>
                </a:solidFill>
              </a:rPr>
              <a:t>LHC</a:t>
            </a:r>
            <a:endParaRPr lang="ja-JP" altLang="en-US" dirty="0">
              <a:solidFill>
                <a:srgbClr val="3333FF"/>
              </a:solidFill>
            </a:endParaRPr>
          </a:p>
        </p:txBody>
      </p:sp>
      <p:pic>
        <p:nvPicPr>
          <p:cNvPr id="10250" name="Picture 10" descr="ãXENON1T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34" y="4221090"/>
            <a:ext cx="3538701" cy="19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226994" y="387505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3333FF"/>
                </a:solidFill>
              </a:rPr>
              <a:t>XENON1T</a:t>
            </a:r>
            <a:endParaRPr lang="ja-JP" altLang="en-US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977118" y="3428987"/>
                <a:ext cx="20596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Others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118" y="3428985"/>
                <a:ext cx="205966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93" r="-1187" b="-28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810639" y="6282698"/>
                <a:ext cx="2105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Xe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Xe</m:t>
                      </m:r>
                      <m:r>
                        <a:rPr lang="en-US" altLang="ja-JP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637" y="6282696"/>
                <a:ext cx="210583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445" r="-1734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2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Introduction of </a:t>
            </a:r>
            <a:r>
              <a:rPr lang="en-US" altLang="ja-JP" dirty="0" err="1"/>
              <a:t>Astroparticle</a:t>
            </a:r>
            <a:r>
              <a:rPr lang="en-US" altLang="ja-JP" dirty="0"/>
              <a:t> Physics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616" y="94472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3333FF"/>
                </a:solidFill>
              </a:rPr>
              <a:t>Frontiers of the high-energy astrophysics, cosmic-ray observations, and observational cosmology.</a:t>
            </a:r>
            <a:endParaRPr lang="ja-JP" altLang="en-US" dirty="0">
              <a:solidFill>
                <a:srgbClr val="3333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774" y="1916834"/>
            <a:ext cx="8640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/>
              <a:t>In a narrow sense, </a:t>
            </a:r>
            <a:r>
              <a:rPr lang="en-US" altLang="ja-JP" sz="2800" dirty="0" err="1"/>
              <a:t>Astroparticle</a:t>
            </a:r>
            <a:r>
              <a:rPr lang="en-US" altLang="ja-JP" sz="2800" dirty="0"/>
              <a:t> Physics = Physics concerning </a:t>
            </a:r>
            <a:r>
              <a:rPr lang="en-US" altLang="ja-JP" sz="2800" dirty="0">
                <a:solidFill>
                  <a:srgbClr val="FF0000"/>
                </a:solidFill>
              </a:rPr>
              <a:t>Cosmic-rays, Gamma-rays, Neutrinos</a:t>
            </a:r>
            <a:r>
              <a:rPr lang="en-US" altLang="ja-JP" sz="2800" dirty="0"/>
              <a:t>, and </a:t>
            </a:r>
            <a:r>
              <a:rPr lang="en-US" altLang="ja-JP" sz="2800" dirty="0">
                <a:solidFill>
                  <a:srgbClr val="FF0000"/>
                </a:solidFill>
              </a:rPr>
              <a:t>Unknown particles </a:t>
            </a:r>
            <a:r>
              <a:rPr lang="en-US" altLang="ja-JP" sz="2800" dirty="0"/>
              <a:t>in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/>
              <a:t>Such particles are produced in </a:t>
            </a:r>
            <a:r>
              <a:rPr lang="en-US" altLang="ja-JP" sz="2800" dirty="0">
                <a:solidFill>
                  <a:srgbClr val="FF0000"/>
                </a:solidFill>
              </a:rPr>
              <a:t>high-energy astronomical phenomena </a:t>
            </a:r>
            <a:r>
              <a:rPr lang="en-US" altLang="ja-JP" sz="2800" dirty="0"/>
              <a:t>or from </a:t>
            </a:r>
            <a:r>
              <a:rPr lang="en-US" altLang="ja-JP" sz="2800" dirty="0">
                <a:solidFill>
                  <a:srgbClr val="FF0000"/>
                </a:solidFill>
              </a:rPr>
              <a:t>dark matters</a:t>
            </a:r>
            <a:r>
              <a:rPr lang="en-US" altLang="ja-JP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/>
              <a:t>The origins of such particles are discussed in the </a:t>
            </a:r>
            <a:r>
              <a:rPr lang="en-US" altLang="ja-JP" sz="2800" dirty="0">
                <a:solidFill>
                  <a:srgbClr val="FF0000"/>
                </a:solidFill>
              </a:rPr>
              <a:t>cosmological</a:t>
            </a:r>
            <a:r>
              <a:rPr lang="en-US" altLang="ja-JP" sz="2800" dirty="0"/>
              <a:t> context.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/>
              <a:t>In a broad sense, this includes topics of </a:t>
            </a:r>
            <a:r>
              <a:rPr lang="en-US" altLang="ja-JP" sz="2800" dirty="0">
                <a:solidFill>
                  <a:srgbClr val="FF0000"/>
                </a:solidFill>
              </a:rPr>
              <a:t>inflation, </a:t>
            </a:r>
            <a:r>
              <a:rPr lang="en-US" altLang="ja-JP" sz="2800" dirty="0" err="1">
                <a:solidFill>
                  <a:srgbClr val="FF0000"/>
                </a:solidFill>
              </a:rPr>
              <a:t>baryogenesis</a:t>
            </a:r>
            <a:r>
              <a:rPr lang="en-US" altLang="ja-JP" sz="2800" dirty="0">
                <a:solidFill>
                  <a:srgbClr val="FF0000"/>
                </a:solidFill>
              </a:rPr>
              <a:t>, dark energy</a:t>
            </a:r>
            <a:r>
              <a:rPr lang="en-US" altLang="ja-JP" sz="2800" dirty="0"/>
              <a:t>, and </a:t>
            </a:r>
            <a:r>
              <a:rPr lang="en-US" altLang="ja-JP" sz="2800" dirty="0">
                <a:solidFill>
                  <a:srgbClr val="FF0000"/>
                </a:solidFill>
              </a:rPr>
              <a:t>modified gravity</a:t>
            </a:r>
            <a:r>
              <a:rPr lang="en-US" altLang="ja-JP" sz="2800" dirty="0"/>
              <a:t>.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0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Indirect Search for dark matter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95536" y="944724"/>
                <a:ext cx="2446374" cy="560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ja-JP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nor/>
                            </m:rPr>
                            <a:rPr lang="ja-JP" altLang="en-US" dirty="0"/>
                            <m:t> 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altLang="ja-JP" b="0" i="0" dirty="0" smtClean="0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altLang="ja-JP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Secondary</m:t>
                      </m:r>
                      <m:r>
                        <a:rPr lang="en-US" altLang="ja-JP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Particles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944724"/>
                <a:ext cx="2446374" cy="560090"/>
              </a:xfrm>
              <a:prstGeom prst="rect">
                <a:avLst/>
              </a:prstGeom>
              <a:blipFill rotWithShape="0">
                <a:blip r:embed="rId2"/>
                <a:stretch>
                  <a:fillRect l="-1995" t="-1087" r="-7481" b="-18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" y="1952836"/>
            <a:ext cx="4092389" cy="30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8313" y="5193196"/>
            <a:ext cx="430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Searching for secondary gamma-rays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358" y="1621152"/>
            <a:ext cx="4716016" cy="2682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883449" y="989143"/>
                <a:ext cx="37135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Positron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dirty="0"/>
                  <a:t> and Antiproton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ja-JP" dirty="0"/>
                  <a:t> in</a:t>
                </a:r>
              </a:p>
              <a:p>
                <a:r>
                  <a:rPr lang="en-US" altLang="ja-JP" dirty="0"/>
                  <a:t>Cosmic-rays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447" y="989141"/>
                <a:ext cx="371358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314" t="-6604" r="-65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4572735" y="4636968"/>
            <a:ext cx="450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Secondary particles from dark matter?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23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Thermal relic dark matter</a:t>
            </a:r>
            <a:endParaRPr kumimoji="1" lang="ja-JP" altLang="en-US" dirty="0"/>
          </a:p>
        </p:txBody>
      </p:sp>
      <p:pic>
        <p:nvPicPr>
          <p:cNvPr id="16386" name="Picture 2" descr="ãthermal relic dark matter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1" y="1904058"/>
            <a:ext cx="3703154" cy="37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9808" y="980728"/>
            <a:ext cx="870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the very early universe, the dark matter density is determined by the thermal equilibrium. As</a:t>
            </a:r>
            <a:r>
              <a:rPr lang="en-US" altLang="ja-JP" dirty="0"/>
              <a:t> the temperature drops, the thermal equilibrium is violated (freeze-out).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11560" y="5697252"/>
                <a:ext cx="69252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amount of the dark matter suggests, the cross section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∼3×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697252"/>
                <a:ext cx="692529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704" t="-5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8" name="Picture 4" descr="ãgamma-ray dark matter cross section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25" y="2126019"/>
            <a:ext cx="5155283" cy="32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Accretion Disk and</a:t>
            </a:r>
          </a:p>
          <a:p>
            <a:pPr algn="ctr"/>
            <a:r>
              <a:rPr lang="en-US" altLang="ja-JP" sz="8800" dirty="0"/>
              <a:t>Relativistic Jet</a:t>
            </a:r>
          </a:p>
        </p:txBody>
      </p:sp>
    </p:spTree>
    <p:extLst>
      <p:ext uri="{BB962C8B-B14F-4D97-AF65-F5344CB8AC3E}">
        <p14:creationId xmlns:p14="http://schemas.microsoft.com/office/powerpoint/2010/main" val="13264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X-ray binary</a:t>
            </a:r>
            <a:endParaRPr kumimoji="1" lang="ja-JP" altLang="en-US" dirty="0"/>
          </a:p>
        </p:txBody>
      </p:sp>
      <p:pic>
        <p:nvPicPr>
          <p:cNvPr id="19458" name="Picture 2" descr="https://upload.wikimedia.org/wikipedia/commons/thumb/a/af/Cygnus_X-1.png/300px-Cygnus_X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700808"/>
            <a:ext cx="28575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7524" y="1016732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Cygnus X-1</a:t>
            </a:r>
          </a:p>
        </p:txBody>
      </p:sp>
      <p:pic>
        <p:nvPicPr>
          <p:cNvPr id="19460" name="Picture 4" descr="https://upload.wikimedia.org/wikipedia/commons/thumb/2/21/Chandra_image_of_Cygnus_X-1.jpg/1024px-Chandra_image_of_Cygnus_X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8" y="1448780"/>
            <a:ext cx="3662322" cy="36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59532" y="5301208"/>
                <a:ext cx="3748142" cy="66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Distance 1.9kpc (Galactic object)</a:t>
                </a:r>
              </a:p>
              <a:p>
                <a:r>
                  <a:rPr lang="en-US" altLang="ja-JP" dirty="0"/>
                  <a:t>Luminosity=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5301208"/>
                <a:ext cx="3748142" cy="667875"/>
              </a:xfrm>
              <a:prstGeom prst="rect">
                <a:avLst/>
              </a:prstGeom>
              <a:blipFill rotWithShape="0">
                <a:blip r:embed="rId4"/>
                <a:stretch>
                  <a:fillRect l="-1463" t="-5505" r="-650" b="-10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4437652" y="1201398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Black hole and accretion disk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824028" y="3717032"/>
                <a:ext cx="2803203" cy="381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Black hole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∼15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en-US" altLang="ja-JP" b="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28" y="3717032"/>
                <a:ext cx="2803203" cy="381451"/>
              </a:xfrm>
              <a:prstGeom prst="rect">
                <a:avLst/>
              </a:prstGeom>
              <a:blipFill rotWithShape="0">
                <a:blip r:embed="rId5"/>
                <a:stretch>
                  <a:fillRect l="-1739" t="-14516" b="-177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9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Active Galactic Nuclei</a:t>
            </a:r>
            <a:endParaRPr kumimoji="1" lang="ja-JP" altLang="en-US" dirty="0"/>
          </a:p>
        </p:txBody>
      </p:sp>
      <p:pic>
        <p:nvPicPr>
          <p:cNvPr id="18434" name="Picture 2" descr="ãAGN HST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872716"/>
            <a:ext cx="7016130" cy="50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35596" y="6165304"/>
            <a:ext cx="705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Very bright core = emission from the supermassive black holes.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42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Active Galactic Nuclei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403648" y="1016732"/>
            <a:ext cx="5904656" cy="5384274"/>
            <a:chOff x="1295636" y="1105066"/>
            <a:chExt cx="5904656" cy="5384274"/>
          </a:xfrm>
        </p:grpSpPr>
        <p:sp>
          <p:nvSpPr>
            <p:cNvPr id="5" name="円/楕円 4"/>
            <p:cNvSpPr/>
            <p:nvPr/>
          </p:nvSpPr>
          <p:spPr bwMode="auto">
            <a:xfrm>
              <a:off x="1295636" y="1520788"/>
              <a:ext cx="5904656" cy="4968552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879812" y="1105066"/>
              <a:ext cx="3169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Active Galactic Nuclei (AGN)</a:t>
              </a:r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 bwMode="auto">
            <a:xfrm>
              <a:off x="2505962" y="3384612"/>
              <a:ext cx="3484004" cy="310472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607419" y="3015280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Jet from BH</a:t>
              </a:r>
              <a:endParaRPr kumimoji="1" lang="ja-JP" altLang="en-US" dirty="0"/>
            </a:p>
          </p:txBody>
        </p:sp>
        <p:cxnSp>
          <p:nvCxnSpPr>
            <p:cNvPr id="10" name="直線コネクタ 9"/>
            <p:cNvCxnSpPr>
              <a:stCxn id="7" idx="0"/>
              <a:endCxn id="7" idx="4"/>
            </p:cNvCxnSpPr>
            <p:nvPr/>
          </p:nvCxnSpPr>
          <p:spPr bwMode="auto">
            <a:xfrm>
              <a:off x="4247964" y="3384612"/>
              <a:ext cx="0" cy="310472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テキスト ボックス 10"/>
            <p:cNvSpPr txBox="1"/>
            <p:nvPr/>
          </p:nvSpPr>
          <p:spPr>
            <a:xfrm>
              <a:off x="3137674" y="4281017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Blazar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348000" y="4281017"/>
              <a:ext cx="152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Radio Galaxy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pic>
          <p:nvPicPr>
            <p:cNvPr id="9218" name="Picture 2" descr="UGC 609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42116" y="2417240"/>
              <a:ext cx="995522" cy="128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s://upload.wikimedia.org/wikipedia/commons/thumb/3/39/M87_jet.jpg/1024px-M87_je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537" y="4696234"/>
              <a:ext cx="1193230" cy="1245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ãBlazarãã®ç»åæ¤ç´¢çµæ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9812" y="4701129"/>
              <a:ext cx="1224580" cy="1142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454967" y="2094074"/>
              <a:ext cx="1786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>
                  <a:solidFill>
                    <a:srgbClr val="00B050"/>
                  </a:solidFill>
                </a:rPr>
                <a:t>Seyfert</a:t>
              </a:r>
              <a:r>
                <a:rPr kumimoji="1" lang="en-US" altLang="ja-JP" dirty="0">
                  <a:solidFill>
                    <a:srgbClr val="00B050"/>
                  </a:solidFill>
                </a:rPr>
                <a:t> Galaxy</a:t>
              </a:r>
            </a:p>
            <a:p>
              <a:pPr algn="ctr"/>
              <a:r>
                <a:rPr lang="en-US" altLang="ja-JP" dirty="0">
                  <a:solidFill>
                    <a:srgbClr val="00B050"/>
                  </a:solidFill>
                </a:rPr>
                <a:t>Quasar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1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 Sky</a:t>
            </a:r>
            <a:endParaRPr kumimoji="1" lang="ja-JP" altLang="en-US" dirty="0"/>
          </a:p>
        </p:txBody>
      </p:sp>
      <p:pic>
        <p:nvPicPr>
          <p:cNvPr id="11266" name="Picture 2" descr="https://svs.gsfc.nasa.gov/vis/a010000/a011300/a011342/Femri_5_yr_with_blaz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" y="1016732"/>
            <a:ext cx="909137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95736" y="6309320"/>
            <a:ext cx="486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Most of Extra Galactic Sources are Blazars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70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M87</a:t>
            </a:r>
            <a:endParaRPr kumimoji="1" lang="ja-JP" altLang="en-US" dirty="0"/>
          </a:p>
        </p:txBody>
      </p:sp>
      <p:pic>
        <p:nvPicPr>
          <p:cNvPr id="3" name="Picture 2" descr="「M87 radio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1412776"/>
            <a:ext cx="3420380" cy="28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43508" y="1004488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 I radio galaxy (elliptical)</a:t>
            </a:r>
            <a:endParaRPr kumimoji="1" lang="ja-JP" altLang="en-US" dirty="0"/>
          </a:p>
        </p:txBody>
      </p:sp>
      <p:pic>
        <p:nvPicPr>
          <p:cNvPr id="9218" name="Picture 2" descr="M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004488"/>
            <a:ext cx="4466667" cy="52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76256" y="6343096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Optical Image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59815" y="4398348"/>
                <a:ext cx="3804247" cy="66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Distance 16.7Mpc (Virgo cluster),</a:t>
                </a:r>
              </a:p>
              <a:p>
                <a:r>
                  <a:rPr kumimoji="1" lang="en-US" altLang="ja-JP" dirty="0"/>
                  <a:t>Black hole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∼7×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5" y="4398348"/>
                <a:ext cx="3804247" cy="663964"/>
              </a:xfrm>
              <a:prstGeom prst="rect">
                <a:avLst/>
              </a:prstGeom>
              <a:blipFill rotWithShape="0">
                <a:blip r:embed="rId4"/>
                <a:stretch>
                  <a:fillRect l="-1282" t="-5556" r="-962" b="-101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 descr="ãM87 black holeãã®ç»åæ¤ç´¢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33" y="5211909"/>
            <a:ext cx="2245429" cy="14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Superluminal</a:t>
            </a:r>
            <a:r>
              <a:rPr kumimoji="1" lang="ja-JP" altLang="en-US" dirty="0"/>
              <a:t> </a:t>
            </a:r>
            <a:r>
              <a:rPr kumimoji="1" lang="en-US" altLang="ja-JP" dirty="0"/>
              <a:t>Motion</a:t>
            </a:r>
            <a:endParaRPr kumimoji="1" lang="ja-JP" altLang="en-US" dirty="0"/>
          </a:p>
        </p:txBody>
      </p:sp>
      <p:pic>
        <p:nvPicPr>
          <p:cNvPr id="73730" name="Picture 2" descr="http://images.nrao.edu/images/3c279_mosaic_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00808"/>
            <a:ext cx="3178234" cy="47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0079" y="1116743"/>
            <a:ext cx="2603598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/>
              <a:t>Blazar</a:t>
            </a:r>
            <a:r>
              <a:rPr lang="en-US" altLang="ja-JP" sz="1662" dirty="0"/>
              <a:t> 3C 279@z=0.536</a:t>
            </a:r>
          </a:p>
          <a:p>
            <a:r>
              <a:rPr lang="en-US" altLang="ja-JP" sz="1662" dirty="0"/>
              <a:t> 22GHz by VLBA</a:t>
            </a:r>
            <a:endParaRPr lang="ja-JP" altLang="en-US" sz="1662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45588" y="5821882"/>
            <a:ext cx="82105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62" dirty="0">
                <a:solidFill>
                  <a:schemeClr val="bg1"/>
                </a:solidFill>
              </a:rPr>
              <a:t>～</a:t>
            </a:r>
            <a:r>
              <a:rPr lang="en-US" altLang="ja-JP" sz="1662" dirty="0">
                <a:solidFill>
                  <a:schemeClr val="bg1"/>
                </a:solidFill>
              </a:rPr>
              <a:t>7.5c</a:t>
            </a:r>
            <a:endParaRPr lang="ja-JP" altLang="en-US" sz="1662" dirty="0">
              <a:solidFill>
                <a:schemeClr val="bg1"/>
              </a:solidFill>
            </a:endParaRPr>
          </a:p>
        </p:txBody>
      </p:sp>
      <p:pic>
        <p:nvPicPr>
          <p:cNvPr id="73732" name="Picture 4" descr="http://upload.wikimedia.org/wikipedia/commons/thumb/3/32/Superluminalmotion.gif/300px-Superluminalmo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3" y="1081336"/>
            <a:ext cx="263769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97" y="4764044"/>
            <a:ext cx="498461" cy="46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矢印コネクタ 5"/>
          <p:cNvCxnSpPr/>
          <p:nvPr/>
        </p:nvCxnSpPr>
        <p:spPr bwMode="auto">
          <a:xfrm flipV="1">
            <a:off x="4173186" y="4258771"/>
            <a:ext cx="1262910" cy="7976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30340" y="4236451"/>
                <a:ext cx="38831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534" y="4303739"/>
                <a:ext cx="422423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0145" r="-11594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9"/>
          <p:cNvCxnSpPr/>
          <p:nvPr/>
        </p:nvCxnSpPr>
        <p:spPr bwMode="auto">
          <a:xfrm>
            <a:off x="4173186" y="5056398"/>
            <a:ext cx="37222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フリーフォーム 10"/>
          <p:cNvSpPr/>
          <p:nvPr/>
        </p:nvSpPr>
        <p:spPr bwMode="auto">
          <a:xfrm>
            <a:off x="4532398" y="4850614"/>
            <a:ext cx="113488" cy="212789"/>
          </a:xfrm>
          <a:custGeom>
            <a:avLst/>
            <a:gdLst>
              <a:gd name="connsiteX0" fmla="*/ 0 w 122945"/>
              <a:gd name="connsiteY0" fmla="*/ 0 h 230521"/>
              <a:gd name="connsiteX1" fmla="*/ 99893 w 122945"/>
              <a:gd name="connsiteY1" fmla="*/ 92209 h 230521"/>
              <a:gd name="connsiteX2" fmla="*/ 122945 w 122945"/>
              <a:gd name="connsiteY2" fmla="*/ 230521 h 23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45" h="230521">
                <a:moveTo>
                  <a:pt x="0" y="0"/>
                </a:moveTo>
                <a:cubicBezTo>
                  <a:pt x="39701" y="26894"/>
                  <a:pt x="79402" y="53789"/>
                  <a:pt x="99893" y="92209"/>
                </a:cubicBezTo>
                <a:cubicBezTo>
                  <a:pt x="120384" y="130629"/>
                  <a:pt x="121664" y="180575"/>
                  <a:pt x="122945" y="23052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672860" y="4792293"/>
                <a:ext cx="196977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264" y="4905901"/>
                <a:ext cx="21352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000" r="-17143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コネクタ 13"/>
          <p:cNvCxnSpPr/>
          <p:nvPr/>
        </p:nvCxnSpPr>
        <p:spPr bwMode="auto">
          <a:xfrm>
            <a:off x="5436096" y="4258771"/>
            <a:ext cx="0" cy="8046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455731" y="4536602"/>
                <a:ext cx="77886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sty m:val="p"/>
                        </m:rPr>
                        <a:rPr lang="en-US" altLang="ja-JP" sz="1662" i="1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375" y="4628902"/>
                <a:ext cx="84510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5072" r="-5072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517551" y="5086481"/>
                <a:ext cx="80932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sty m:val="p"/>
                        </m:rPr>
                        <a:rPr lang="en-US" altLang="ja-JP" sz="1662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013" y="5224604"/>
                <a:ext cx="875561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895" r="-4895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>
            <a:off x="4173186" y="5121319"/>
            <a:ext cx="132938" cy="10707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7804460" y="5174858"/>
                <a:ext cx="856260" cy="371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292" i="1">
                              <a:latin typeface="Cambria Math" panose="02040503050406030204" pitchFamily="18" charset="0"/>
                            </a:rPr>
                            <m:t>arrival</m:t>
                          </m:r>
                        </m:sub>
                      </m:sSub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ja-JP" altLang="en-US" sz="1292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832" y="5320346"/>
                <a:ext cx="928972" cy="403380"/>
              </a:xfrm>
              <a:prstGeom prst="rect">
                <a:avLst/>
              </a:prstGeom>
              <a:blipFill rotWithShape="0">
                <a:blip r:embed="rId9"/>
                <a:stretch>
                  <a:fillRect l="-2632" r="-2632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矢印 20"/>
          <p:cNvSpPr/>
          <p:nvPr/>
        </p:nvSpPr>
        <p:spPr bwMode="auto">
          <a:xfrm>
            <a:off x="8255990" y="5121319"/>
            <a:ext cx="132938" cy="10707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5445833" y="4165597"/>
            <a:ext cx="132938" cy="10707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右矢印 22"/>
          <p:cNvSpPr/>
          <p:nvPr/>
        </p:nvSpPr>
        <p:spPr bwMode="auto">
          <a:xfrm>
            <a:off x="8259047" y="4276179"/>
            <a:ext cx="132938" cy="107077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7097820" y="3827813"/>
                <a:ext cx="1985159" cy="377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292" i="1">
                              <a:latin typeface="Cambria Math" panose="02040503050406030204" pitchFamily="18" charset="0"/>
                            </a:rPr>
                            <m:t>arrival</m:t>
                          </m:r>
                        </m:sub>
                      </m:sSub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292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29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m:rPr>
                              <m:sty m:val="p"/>
                            </m:rPr>
                            <a:rPr lang="en-US" altLang="ja-JP" sz="1292" i="1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ja-JP" sz="129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ja-JP" altLang="en-US" sz="1292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304" y="3861048"/>
                <a:ext cx="2149691" cy="409599"/>
              </a:xfrm>
              <a:prstGeom prst="rect">
                <a:avLst/>
              </a:prstGeom>
              <a:blipFill rotWithShape="0">
                <a:blip r:embed="rId10"/>
                <a:stretch>
                  <a:fillRect l="-567" r="-567"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054000" y="5584432"/>
                <a:ext cx="212987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altLang="ja-JP" sz="1662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833" y="5764051"/>
                <a:ext cx="23102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583" r="-2639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102491" y="5882759"/>
                <a:ext cx="1665136" cy="528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65" y="6087239"/>
                <a:ext cx="1801775" cy="57265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図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092" y="1626871"/>
            <a:ext cx="2683380" cy="1715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6348092" y="1354527"/>
                <a:ext cx="46019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099" y="1181654"/>
                <a:ext cx="498213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3415" r="-3659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8120368" y="3333946"/>
                <a:ext cx="97142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degree</m:t>
                          </m:r>
                        </m:e>
                      </m:d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065" y="3326025"/>
                <a:ext cx="1045158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488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6834250" y="2833468"/>
                <a:ext cx="170828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=0.997,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≃13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771" y="2783840"/>
                <a:ext cx="1853649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289" r="-197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Black hole and jet</a:t>
            </a:r>
            <a:endParaRPr kumimoji="1" lang="ja-JP" altLang="en-US" dirty="0"/>
          </a:p>
        </p:txBody>
      </p:sp>
      <p:pic>
        <p:nvPicPr>
          <p:cNvPr id="9218" name="Picture 2" descr="ãBlazar jet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436096" y="980728"/>
            <a:ext cx="3636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Blazar: Relativistic Jet from Super </a:t>
            </a:r>
            <a:r>
              <a:rPr lang="en-US" altLang="ja-JP" sz="2000" dirty="0">
                <a:solidFill>
                  <a:srgbClr val="FF0000"/>
                </a:solidFill>
              </a:rPr>
              <a:t>M</a:t>
            </a:r>
            <a:r>
              <a:rPr kumimoji="1" lang="en-US" altLang="ja-JP" sz="2000" dirty="0">
                <a:solidFill>
                  <a:srgbClr val="FF0000"/>
                </a:solidFill>
              </a:rPr>
              <a:t>assive Black Hole.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6120172" y="2394176"/>
                <a:ext cx="2102242" cy="86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&gt;10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2394176"/>
                <a:ext cx="2102242" cy="8649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5580112" y="2024844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Lorentz Factor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26586" y="3443822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Black Hole Mass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6200707" y="3964718"/>
                <a:ext cx="1941172" cy="294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07" y="3964718"/>
                <a:ext cx="1941172" cy="294632"/>
              </a:xfrm>
              <a:prstGeom prst="rect">
                <a:avLst/>
              </a:prstGeom>
              <a:blipFill rotWithShape="0">
                <a:blip r:embed="rId4"/>
                <a:stretch>
                  <a:fillRect l="-1567" r="-1254" b="-26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75556" y="5434892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Non-thermal Emission: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44491" y="449346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Jet Power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158114" y="5130065"/>
                <a:ext cx="2065437" cy="30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14" y="5130065"/>
                <a:ext cx="2065437" cy="304827"/>
              </a:xfrm>
              <a:prstGeom prst="rect">
                <a:avLst/>
              </a:prstGeom>
              <a:blipFill rotWithShape="0">
                <a:blip r:embed="rId5"/>
                <a:stretch>
                  <a:fillRect l="-1475" r="-1180" b="-2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4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Start of </a:t>
            </a:r>
            <a:r>
              <a:rPr kumimoji="1" lang="en-US" altLang="ja-JP" dirty="0" err="1"/>
              <a:t>Astroparticle</a:t>
            </a:r>
            <a:r>
              <a:rPr kumimoji="1" lang="en-US" altLang="ja-JP" dirty="0"/>
              <a:t> Physics</a:t>
            </a:r>
            <a:endParaRPr kumimoji="1" lang="ja-JP" altLang="en-US" dirty="0"/>
          </a:p>
        </p:txBody>
      </p:sp>
      <p:pic>
        <p:nvPicPr>
          <p:cNvPr id="3074" name="Picture 2" descr="https://upload.wikimedia.org/wikipedia/commons/5/5d/Hessbal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016734"/>
            <a:ext cx="3600400" cy="41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9513" y="5373216"/>
            <a:ext cx="4356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1911-1913 Victor Hess confirmed cosmic-rays.</a:t>
            </a:r>
          </a:p>
          <a:p>
            <a:r>
              <a:rPr lang="en-US" altLang="ja-JP" dirty="0"/>
              <a:t>Nobel Prize in 1936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18957" y="800710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Cosmic-rays: Relativistic nuclei</a:t>
            </a:r>
          </a:p>
          <a:p>
            <a:r>
              <a:rPr lang="en-US" altLang="ja-JP" dirty="0"/>
              <a:t>and leptons coming from space.</a:t>
            </a:r>
            <a:endParaRPr lang="ja-JP" altLang="en-US" dirty="0"/>
          </a:p>
        </p:txBody>
      </p:sp>
      <p:pic>
        <p:nvPicPr>
          <p:cNvPr id="3076" name="Picture 4" descr="ãcosmic-ray spectrum nuclei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40" y="1432565"/>
            <a:ext cx="4590734" cy="47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832142" y="6308554"/>
                <a:ext cx="2823017" cy="3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=0.94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140" y="6308554"/>
                <a:ext cx="2823017" cy="307200"/>
              </a:xfrm>
              <a:prstGeom prst="rect">
                <a:avLst/>
              </a:prstGeom>
              <a:blipFill rotWithShape="0">
                <a:blip r:embed="rId4"/>
                <a:stretch>
                  <a:fillRect l="-1296" r="-1296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7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 descr="sci_american_gehrels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124744"/>
            <a:ext cx="6340719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139" name="Rectangle 3"/>
          <p:cNvSpPr>
            <a:spLocks noGrp="1" noChangeArrowheads="1"/>
          </p:cNvSpPr>
          <p:nvPr>
            <p:ph type="title"/>
          </p:nvPr>
        </p:nvSpPr>
        <p:spPr>
          <a:xfrm>
            <a:off x="215516" y="170718"/>
            <a:ext cx="8222273" cy="507023"/>
          </a:xfrm>
        </p:spPr>
        <p:txBody>
          <a:bodyPr/>
          <a:lstStyle/>
          <a:p>
            <a:r>
              <a:rPr lang="en-US" altLang="ja-JP" dirty="0"/>
              <a:t>Gamma-ray bursts</a:t>
            </a:r>
            <a:endParaRPr lang="ja-JP" altLang="en-US" dirty="0"/>
          </a:p>
        </p:txBody>
      </p:sp>
      <p:graphicFrame>
        <p:nvGraphicFramePr>
          <p:cNvPr id="4751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734773"/>
              </p:ext>
            </p:extLst>
          </p:nvPr>
        </p:nvGraphicFramePr>
        <p:xfrm>
          <a:off x="2927666" y="5311347"/>
          <a:ext cx="4429857" cy="644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数式" r:id="rId4" imgW="1917360" imgH="279360" progId="Equation.3">
                  <p:embed/>
                </p:oleObj>
              </mc:Choice>
              <mc:Fallback>
                <p:oleObj name="数式" r:id="rId4" imgW="1917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666" y="5311347"/>
                        <a:ext cx="4429857" cy="644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578004"/>
      </p:ext>
    </p:extLst>
  </p:cSld>
  <p:clrMapOvr>
    <a:masterClrMapping/>
  </p:clrMapOvr>
  <p:transition advTm="60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 burst</a:t>
            </a:r>
            <a:endParaRPr kumimoji="1" lang="ja-JP" altLang="en-US" dirty="0"/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3904"/>
            <a:ext cx="5037992" cy="48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836735" y="2299189"/>
          <a:ext cx="1263162" cy="47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1" name="数式" r:id="rId4" imgW="609480" imgH="228600" progId="Equation.3">
                  <p:embed/>
                </p:oleObj>
              </mc:Choice>
              <mc:Fallback>
                <p:oleObj name="数式" r:id="rId4" imgW="609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735" y="2299189"/>
                        <a:ext cx="1263162" cy="47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308838" y="2763716"/>
          <a:ext cx="1236785" cy="47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2" name="数式" r:id="rId6" imgW="596880" imgH="228600" progId="Equation.3">
                  <p:embed/>
                </p:oleObj>
              </mc:Choice>
              <mc:Fallback>
                <p:oleObj name="数式" r:id="rId6" imgW="596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838" y="2763716"/>
                        <a:ext cx="1236785" cy="47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380320"/>
              </p:ext>
            </p:extLst>
          </p:nvPr>
        </p:nvGraphicFramePr>
        <p:xfrm>
          <a:off x="4568875" y="1715603"/>
          <a:ext cx="105508" cy="19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" name="数式" r:id="rId8" imgW="114120" imgH="215640" progId="Equation.3">
                  <p:embed/>
                </p:oleObj>
              </mc:Choice>
              <mc:Fallback>
                <p:oleObj name="数式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75" y="1715603"/>
                        <a:ext cx="105508" cy="199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920393"/>
              </p:ext>
            </p:extLst>
          </p:nvPr>
        </p:nvGraphicFramePr>
        <p:xfrm>
          <a:off x="5449721" y="1914895"/>
          <a:ext cx="3241431" cy="116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4" name="数式" r:id="rId10" imgW="1269720" imgH="457200" progId="Equation.3">
                  <p:embed/>
                </p:oleObj>
              </mc:Choice>
              <mc:Fallback>
                <p:oleObj name="数式" r:id="rId10" imgW="12697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721" y="1914895"/>
                        <a:ext cx="3241431" cy="116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2645020" y="4957396"/>
            <a:ext cx="0" cy="39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2497016" y="5290038"/>
          <a:ext cx="367812" cy="498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5" name="数式" r:id="rId12" imgW="177480" imgH="241200" progId="Equation.3">
                  <p:embed/>
                </p:oleObj>
              </mc:Choice>
              <mc:Fallback>
                <p:oleObj name="数式" r:id="rId12" imgW="177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016" y="5290038"/>
                        <a:ext cx="367812" cy="498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93046" y="1064378"/>
                <a:ext cx="4081182" cy="304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∼0.1−100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46" y="1064378"/>
                <a:ext cx="4081182" cy="304699"/>
              </a:xfrm>
              <a:prstGeom prst="rect">
                <a:avLst/>
              </a:prstGeom>
              <a:blipFill rotWithShape="0">
                <a:blip r:embed="rId14"/>
                <a:stretch>
                  <a:fillRect l="-1940" t="-30000" r="-299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114797" y="3093637"/>
                <a:ext cx="3813598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Huge number of gamma-ray with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=511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kumimoji="1" lang="en-US" altLang="ja-JP" dirty="0"/>
                  <a:t>.</a:t>
                </a:r>
              </a:p>
              <a:p>
                <a:r>
                  <a:rPr lang="en-US" altLang="ja-JP" dirty="0"/>
                  <a:t>Why can they escape without</a:t>
                </a:r>
              </a:p>
              <a:p>
                <a:r>
                  <a:rPr lang="en-US" altLang="ja-JP" dirty="0"/>
                  <a:t> 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dirty="0"/>
                  <a:t>?</a:t>
                </a:r>
              </a:p>
              <a:p>
                <a:endParaRPr lang="en-US" altLang="ja-JP" dirty="0"/>
              </a:p>
              <a:p>
                <a:r>
                  <a:rPr kumimoji="1" lang="en-US" altLang="ja-JP" sz="2400" dirty="0">
                    <a:solidFill>
                      <a:srgbClr val="FF0000"/>
                    </a:solidFill>
                  </a:rPr>
                  <a:t>Relativistic Motion! </a:t>
                </a:r>
              </a:p>
              <a:p>
                <a:r>
                  <a:rPr kumimoji="1" lang="en-US" altLang="ja-JP" dirty="0"/>
                  <a:t>In the rest frame, the photon energy is in the X-ray band.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797" y="3093637"/>
                <a:ext cx="3813598" cy="2400657"/>
              </a:xfrm>
              <a:prstGeom prst="rect">
                <a:avLst/>
              </a:prstGeom>
              <a:blipFill rotWithShape="0">
                <a:blip r:embed="rId15"/>
                <a:stretch>
                  <a:fillRect l="-2396" t="-1269" r="-319" b="-30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917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Black Hole</a:t>
            </a:r>
            <a:endParaRPr kumimoji="1" lang="ja-JP" altLang="en-US" dirty="0"/>
          </a:p>
        </p:txBody>
      </p:sp>
      <p:pic>
        <p:nvPicPr>
          <p:cNvPr id="17410" name="Picture 2" descr="ãblack hole geometry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952836"/>
            <a:ext cx="43719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43508" y="1052736"/>
            <a:ext cx="489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Concentration of mass in a compact region</a:t>
            </a:r>
          </a:p>
          <a:p>
            <a:r>
              <a:rPr lang="en-US" altLang="ja-JP" dirty="0"/>
              <a:t>induce a strongly deformed space-time.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36096" y="1052736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parameters are two.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55894" y="1831216"/>
            <a:ext cx="248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dirty="0"/>
          </a:p>
          <a:p>
            <a:r>
              <a:rPr lang="en-US" altLang="ja-JP" dirty="0"/>
              <a:t>Schwarzschild</a:t>
            </a:r>
            <a:r>
              <a:rPr kumimoji="1" lang="en-US" altLang="ja-JP" dirty="0"/>
              <a:t> radius: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328084" y="2540381"/>
                <a:ext cx="2915029" cy="899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BH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≃3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BH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kumimoji="1" lang="en-US" altLang="ja-JP" b="0" dirty="0">
                  <a:latin typeface="Cambria Math" panose="02040503050406030204" pitchFamily="18" charset="0"/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084" y="2540381"/>
                <a:ext cx="2915029" cy="8993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02754" y="3356992"/>
                <a:ext cx="31799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ja-JP" dirty="0"/>
              </a:p>
              <a:p>
                <a:r>
                  <a:rPr lang="en-US" altLang="ja-JP" dirty="0"/>
                  <a:t>Kerr parameter</a:t>
                </a:r>
                <a:r>
                  <a:rPr kumimoji="1" lang="en-US" altLang="ja-JP" dirty="0"/>
                  <a:t>: 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754" y="3356992"/>
                <a:ext cx="3179909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533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860032" y="4349446"/>
            <a:ext cx="36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Angular momentum of black hole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604" y="4718778"/>
            <a:ext cx="1836204" cy="7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Inner-most </a:t>
            </a:r>
            <a:r>
              <a:rPr lang="en-US" altLang="ja-JP" dirty="0"/>
              <a:t>S</a:t>
            </a:r>
            <a:r>
              <a:rPr kumimoji="1" lang="en-US" altLang="ja-JP" dirty="0"/>
              <a:t>table </a:t>
            </a:r>
            <a:r>
              <a:rPr lang="en-US" altLang="ja-JP" dirty="0"/>
              <a:t>C</a:t>
            </a:r>
            <a:r>
              <a:rPr kumimoji="1" lang="en-US" altLang="ja-JP" dirty="0"/>
              <a:t>ircular </a:t>
            </a:r>
            <a:r>
              <a:rPr lang="en-US" altLang="ja-JP" dirty="0"/>
              <a:t>O</a:t>
            </a:r>
            <a:r>
              <a:rPr kumimoji="1" lang="en-US" altLang="ja-JP" dirty="0"/>
              <a:t>rbit (ISCO)</a:t>
            </a:r>
            <a:endParaRPr kumimoji="1" lang="ja-JP" altLang="en-US" dirty="0"/>
          </a:p>
        </p:txBody>
      </p:sp>
      <p:pic>
        <p:nvPicPr>
          <p:cNvPr id="10242" name="Picture 2" descr="ãISCO orbit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1726312"/>
            <a:ext cx="3708412" cy="25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7504" y="1424443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Effective Potential (Newtonian)</a:t>
            </a:r>
            <a:endParaRPr kumimoji="1" lang="ja-JP" altLang="en-US" sz="1400" dirty="0"/>
          </a:p>
        </p:txBody>
      </p:sp>
      <p:cxnSp>
        <p:nvCxnSpPr>
          <p:cNvPr id="6" name="直線矢印コネクタ 5"/>
          <p:cNvCxnSpPr/>
          <p:nvPr/>
        </p:nvCxnSpPr>
        <p:spPr bwMode="auto">
          <a:xfrm flipH="1">
            <a:off x="6430674" y="2650382"/>
            <a:ext cx="252028" cy="60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テキスト ボックス 6"/>
          <p:cNvSpPr txBox="1"/>
          <p:nvPr/>
        </p:nvSpPr>
        <p:spPr>
          <a:xfrm>
            <a:off x="5458566" y="2264709"/>
            <a:ext cx="3682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Decreasing angular momentum of particle</a:t>
            </a:r>
            <a:endParaRPr kumimoji="1" lang="ja-JP" altLang="en-US" sz="1400" dirty="0"/>
          </a:p>
        </p:txBody>
      </p:sp>
      <p:pic>
        <p:nvPicPr>
          <p:cNvPr id="10244" name="Picture 4" descr="http://inspirehep.net/record/1458947/files/U-New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2" y="2458760"/>
            <a:ext cx="3368855" cy="249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959932" y="1441611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Effective Potential (GR)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 bwMode="auto">
          <a:xfrm flipH="1">
            <a:off x="1826919" y="3515233"/>
            <a:ext cx="252028" cy="60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103948" y="4603561"/>
                <a:ext cx="384316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−3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∓4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48" y="4603561"/>
                <a:ext cx="3843168" cy="563680"/>
              </a:xfrm>
              <a:prstGeom prst="rect">
                <a:avLst/>
              </a:prstGeom>
              <a:blipFill rotWithShape="0">
                <a:blip r:embed="rId5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133665" y="5468339"/>
                <a:ext cx="1648978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=0: 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=3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→1: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altLang="ja-JP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665" y="5468339"/>
                <a:ext cx="1648978" cy="787523"/>
              </a:xfrm>
              <a:prstGeom prst="rect">
                <a:avLst/>
              </a:prstGeom>
              <a:blipFill rotWithShape="0">
                <a:blip r:embed="rId6"/>
                <a:stretch>
                  <a:fillRect l="-1107" r="-7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498" y="1787563"/>
            <a:ext cx="2541813" cy="671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31540" y="5095864"/>
                <a:ext cx="1313116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𝐺𝑀𝑟</m:t>
                          </m:r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5095864"/>
                <a:ext cx="1313116" cy="309637"/>
              </a:xfrm>
              <a:prstGeom prst="rect">
                <a:avLst/>
              </a:prstGeom>
              <a:blipFill rotWithShape="0">
                <a:blip r:embed="rId8"/>
                <a:stretch>
                  <a:fillRect l="-3256" r="-2791" b="-7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061355" y="6257526"/>
                <a:ext cx="3704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Too small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No circular </a:t>
                </a:r>
                <a:r>
                  <a:rPr kumimoji="1" lang="en-US" altLang="ja-JP" dirty="0" err="1"/>
                  <a:t>oribit</a:t>
                </a:r>
                <a:r>
                  <a:rPr kumimoji="1" lang="en-US" altLang="ja-JP" dirty="0"/>
                  <a:t>.</a:t>
                </a:r>
                <a:r>
                  <a:rPr kumimoji="1" lang="ja-JP" altLang="en-US" dirty="0"/>
                  <a:t> </a:t>
                </a: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355" y="6257526"/>
                <a:ext cx="3704797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31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35068" y="2123161"/>
                <a:ext cx="4426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68" y="2123161"/>
                <a:ext cx="442685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9589" r="-4110"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572361" y="3429148"/>
                <a:ext cx="1910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361" y="3429148"/>
                <a:ext cx="19101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6114003" y="1428164"/>
                <a:ext cx="4426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003" y="1428164"/>
                <a:ext cx="442685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0959" r="-2740"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7812360" y="3919919"/>
                <a:ext cx="1910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3919919"/>
                <a:ext cx="191013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Black Hole and Accretion Disk</a:t>
            </a:r>
            <a:endParaRPr kumimoji="1" lang="ja-JP" altLang="en-US" dirty="0"/>
          </a:p>
        </p:txBody>
      </p:sp>
      <p:pic>
        <p:nvPicPr>
          <p:cNvPr id="10242" name="Picture 2" descr="ãaccretion disk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3" y="973089"/>
            <a:ext cx="4644516" cy="33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矢印コネクタ 5"/>
          <p:cNvCxnSpPr/>
          <p:nvPr/>
        </p:nvCxnSpPr>
        <p:spPr bwMode="auto">
          <a:xfrm flipH="1">
            <a:off x="2665099" y="1500375"/>
            <a:ext cx="612068" cy="11318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92224" y="1225668"/>
                <a:ext cx="4145750" cy="672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accent3"/>
                    </a:solidFill>
                  </a:rPr>
                  <a:t>Inner most stable circular orbit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endParaRPr kumimoji="1" lang="en-US" altLang="ja-JP" dirty="0">
                  <a:solidFill>
                    <a:schemeClr val="accent3"/>
                  </a:solidFill>
                </a:endParaRPr>
              </a:p>
              <a:p>
                <a:r>
                  <a:rPr lang="en-US" altLang="ja-JP" dirty="0">
                    <a:solidFill>
                      <a:schemeClr val="accent3"/>
                    </a:solidFill>
                  </a:rPr>
                  <a:t>(non-rotating BH)</a:t>
                </a:r>
                <a:endParaRPr kumimoji="1" lang="ja-JP" alt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4" y="1225668"/>
                <a:ext cx="4145750" cy="672492"/>
              </a:xfrm>
              <a:prstGeom prst="rect">
                <a:avLst/>
              </a:prstGeom>
              <a:blipFill rotWithShape="0">
                <a:blip r:embed="rId3"/>
                <a:stretch>
                  <a:fillRect l="-1176" t="-7273" b="-1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228408" y="1024063"/>
                <a:ext cx="2945615" cy="1684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per particle: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kumimoji="1" lang="en-US" altLang="ja-JP" b="0" i="1" dirty="0">
                    <a:latin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ja-JP" altLang="en-US" dirty="0"/>
                  <a:t> </a:t>
                </a:r>
                <a:r>
                  <a:rPr lang="en-US" altLang="ja-JP" dirty="0"/>
                  <a:t>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altLang="ja-JP" dirty="0"/>
                  <a:t>, 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Then,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=1/6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408" y="1024063"/>
                <a:ext cx="2945615" cy="1684051"/>
              </a:xfrm>
              <a:prstGeom prst="rect">
                <a:avLst/>
              </a:prstGeom>
              <a:blipFill rotWithShape="0">
                <a:blip r:embed="rId4"/>
                <a:stretch>
                  <a:fillRect l="-1863" t="-2174" b="-43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810847" y="2957048"/>
                <a:ext cx="4357668" cy="2445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general relativistic calculation</a:t>
                </a:r>
              </a:p>
              <a:p>
                <a:r>
                  <a:rPr lang="en-US" altLang="ja-JP" dirty="0"/>
                  <a:t>gives us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</m:e>
                        </m:rad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=0.057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In extremely rotating BH,</a:t>
                </a:r>
              </a:p>
              <a:p>
                <a:r>
                  <a:rPr lang="en-US" altLang="ja-JP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rad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847" y="2957048"/>
                <a:ext cx="4357668" cy="2445028"/>
              </a:xfrm>
              <a:prstGeom prst="rect">
                <a:avLst/>
              </a:prstGeom>
              <a:blipFill rotWithShape="0">
                <a:blip r:embed="rId5"/>
                <a:stretch>
                  <a:fillRect l="-1119" t="-12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15616" y="6350727"/>
                <a:ext cx="6604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(In the Sun, nuclear fusion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He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implies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=0.0068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6350727"/>
                <a:ext cx="660462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39" t="-13333" r="-277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92224" y="3601381"/>
                <a:ext cx="3508781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accent3"/>
                    </a:solidFill>
                  </a:rPr>
                  <a:t>In extremely rotating BH,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0.5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endParaRPr kumimoji="1" lang="ja-JP" alt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4" y="3601381"/>
                <a:ext cx="3508781" cy="391902"/>
              </a:xfrm>
              <a:prstGeom prst="rect">
                <a:avLst/>
              </a:prstGeom>
              <a:blipFill rotWithShape="0">
                <a:blip r:embed="rId7"/>
                <a:stretch>
                  <a:fillRect l="-1389" t="-14063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504490" y="5261883"/>
            <a:ext cx="790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5-40% of the rest mass energy can be converted into photons.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Very efficient energy conversion!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73116"/>
            <a:ext cx="2340260" cy="233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Physics in Accretion Disk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3" y="908720"/>
            <a:ext cx="8914587" cy="4929188"/>
          </a:xfrm>
        </p:spPr>
        <p:txBody>
          <a:bodyPr/>
          <a:lstStyle/>
          <a:p>
            <a:r>
              <a:rPr kumimoji="1" lang="en-US" altLang="ja-JP" dirty="0"/>
              <a:t>Gas rotates with nearly </a:t>
            </a:r>
            <a:r>
              <a:rPr lang="en-US" altLang="ja-JP" b="1" dirty="0" err="1"/>
              <a:t>Keplerian</a:t>
            </a:r>
            <a:r>
              <a:rPr kumimoji="1" lang="en-US" altLang="ja-JP" dirty="0"/>
              <a:t> motion.</a:t>
            </a:r>
          </a:p>
          <a:p>
            <a:pPr lvl="1"/>
            <a:r>
              <a:rPr lang="en-US" altLang="ja-JP" dirty="0"/>
              <a:t>Inner gas faster</a:t>
            </a:r>
          </a:p>
          <a:p>
            <a:pPr lvl="1"/>
            <a:r>
              <a:rPr kumimoji="1" lang="en-US" altLang="ja-JP" dirty="0"/>
              <a:t>Velocity Shear in radial direction.</a:t>
            </a:r>
          </a:p>
          <a:p>
            <a:r>
              <a:rPr lang="en-US" altLang="ja-JP" dirty="0"/>
              <a:t>Viscosity transports angular momentum.</a:t>
            </a:r>
          </a:p>
          <a:p>
            <a:pPr lvl="1"/>
            <a:r>
              <a:rPr lang="en-US" altLang="ja-JP" dirty="0"/>
              <a:t>Magnetic Field acts as viscosity.</a:t>
            </a:r>
          </a:p>
          <a:p>
            <a:r>
              <a:rPr kumimoji="1" lang="en-US" altLang="ja-JP" dirty="0"/>
              <a:t>Gas gradually falls inward.</a:t>
            </a:r>
          </a:p>
          <a:p>
            <a:r>
              <a:rPr lang="en-US" altLang="ja-JP" dirty="0"/>
              <a:t>Gravitational energy converts to heat via viscosity.</a:t>
            </a:r>
          </a:p>
          <a:p>
            <a:r>
              <a:rPr lang="en-US" altLang="ja-JP" dirty="0"/>
              <a:t>Photon emission from hot gas.</a:t>
            </a:r>
          </a:p>
        </p:txBody>
      </p:sp>
    </p:spTree>
    <p:extLst>
      <p:ext uri="{BB962C8B-B14F-4D97-AF65-F5344CB8AC3E}">
        <p14:creationId xmlns:p14="http://schemas.microsoft.com/office/powerpoint/2010/main" val="1281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Formulation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536" y="980728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Continuity Equation (Mass conservation)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331640" y="1520788"/>
                <a:ext cx="180940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520788"/>
                <a:ext cx="1809406" cy="526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219808" y="2218199"/>
            <a:ext cx="49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Motion Equation (Momentum conservation)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331640" y="2652268"/>
                <a:ext cx="583364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d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/3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652268"/>
                <a:ext cx="5833648" cy="526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231536" y="3358691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Energy conservation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26435" y="3978304"/>
                <a:ext cx="6441442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d>
                            <m:d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35" y="3978304"/>
                <a:ext cx="6441442" cy="6223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719976" y="5691108"/>
                <a:ext cx="4296882" cy="6283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ja-JP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ja-JP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976" y="5691108"/>
                <a:ext cx="4296882" cy="6283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3419872" y="521534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Viscosity Tensor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5436096" y="2652268"/>
            <a:ext cx="1656184" cy="59142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2947627" y="3074359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Pressure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54268" y="3089799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Gravity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95303" y="3089799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Viscosity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088" y="4591208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Viscous heating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22334" y="4591207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Radiative cooling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12497" y="3856591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Gravity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 bwMode="auto">
          <a:xfrm>
            <a:off x="7092280" y="5805264"/>
            <a:ext cx="924578" cy="50796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4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Viscosity (Phenomenological)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311860" y="1257190"/>
                <a:ext cx="2699072" cy="683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𝑑𝑅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860" y="1257190"/>
                <a:ext cx="2699072" cy="6830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ãcylindrical coordinat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6098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0" y="819385"/>
                <a:ext cx="3444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Cylindrical Coordinate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9385"/>
                <a:ext cx="344498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41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53464" y="2173395"/>
                <a:ext cx="158698" cy="1896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ja-JP" alt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1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acc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464" y="2173395"/>
                <a:ext cx="158698" cy="189667"/>
              </a:xfrm>
              <a:prstGeom prst="rect">
                <a:avLst/>
              </a:prstGeom>
              <a:blipFill rotWithShape="0">
                <a:blip r:embed="rId5"/>
                <a:stretch>
                  <a:fillRect l="-19231" t="-25806" r="-53846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619672" y="2886241"/>
                <a:ext cx="135422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sz="105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886241"/>
                <a:ext cx="135422" cy="161583"/>
              </a:xfrm>
              <a:prstGeom prst="rect">
                <a:avLst/>
              </a:prstGeom>
              <a:blipFill rotWithShape="0">
                <a:blip r:embed="rId6"/>
                <a:stretch>
                  <a:fillRect l="-18182" r="-1818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 bwMode="auto">
          <a:xfrm>
            <a:off x="2064284" y="2024453"/>
            <a:ext cx="798356" cy="14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277662" y="2083562"/>
                <a:ext cx="2882905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Kepler rotation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662" y="2083562"/>
                <a:ext cx="2882905" cy="656013"/>
              </a:xfrm>
              <a:prstGeom prst="rect">
                <a:avLst/>
              </a:prstGeom>
              <a:blipFill rotWithShape="0">
                <a:blip r:embed="rId7"/>
                <a:stretch>
                  <a:fillRect l="-19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4103948" y="2965523"/>
                <a:ext cx="3272627" cy="3917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𝜈𝜌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/>
                  <a:t>  </a:t>
                </a:r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48" y="2965523"/>
                <a:ext cx="3272627" cy="391710"/>
              </a:xfrm>
              <a:prstGeom prst="rect">
                <a:avLst/>
              </a:prstGeom>
              <a:blipFill rotWithShape="0">
                <a:blip r:embed="rId8"/>
                <a:stretch>
                  <a:fillRect l="-2607" t="-10769" r="-3724"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187624" y="3753036"/>
                <a:ext cx="5127814" cy="49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We define viscous torque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𝑅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</m:oMath>
                </a14:m>
                <a:r>
                  <a:rPr kumimoji="1" lang="en-US" altLang="ja-JP" dirty="0"/>
                  <a:t>, then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753036"/>
                <a:ext cx="5127814" cy="492892"/>
              </a:xfrm>
              <a:prstGeom prst="rect">
                <a:avLst/>
              </a:prstGeom>
              <a:blipFill rotWithShape="0">
                <a:blip r:embed="rId9"/>
                <a:stretch>
                  <a:fillRect l="-1070" r="-238" b="-24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460106" y="3690135"/>
                <a:ext cx="183293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vis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>
                              <a:latin typeface="Cambria Math" panose="02040503050406030204" pitchFamily="18" charset="0"/>
                            </a:rPr>
                            <m:t>𝑑𝑅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106" y="3690135"/>
                <a:ext cx="1832938" cy="55579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75556" y="4617132"/>
                <a:ext cx="3833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Alpha-viscosity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4617132"/>
                <a:ext cx="3833101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272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788024" y="4605358"/>
                <a:ext cx="3418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Non-dimensional parameter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605358"/>
                <a:ext cx="3418500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42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円/楕円 14"/>
          <p:cNvSpPr/>
          <p:nvPr/>
        </p:nvSpPr>
        <p:spPr bwMode="auto">
          <a:xfrm>
            <a:off x="1295636" y="5733256"/>
            <a:ext cx="432048" cy="43204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7" name="直線コネクタ 16"/>
          <p:cNvCxnSpPr/>
          <p:nvPr/>
        </p:nvCxnSpPr>
        <p:spPr bwMode="auto">
          <a:xfrm flipV="1">
            <a:off x="1835696" y="4974690"/>
            <a:ext cx="3276364" cy="7585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コネクタ 18"/>
          <p:cNvCxnSpPr/>
          <p:nvPr/>
        </p:nvCxnSpPr>
        <p:spPr bwMode="auto">
          <a:xfrm>
            <a:off x="1871700" y="6165304"/>
            <a:ext cx="3276364" cy="540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20"/>
          <p:cNvCxnSpPr/>
          <p:nvPr/>
        </p:nvCxnSpPr>
        <p:spPr bwMode="auto">
          <a:xfrm>
            <a:off x="1835696" y="5949280"/>
            <a:ext cx="540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矢印コネクタ 22"/>
          <p:cNvCxnSpPr/>
          <p:nvPr/>
        </p:nvCxnSpPr>
        <p:spPr bwMode="auto">
          <a:xfrm>
            <a:off x="4546393" y="5121188"/>
            <a:ext cx="0" cy="7976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4536032" y="5425769"/>
                <a:ext cx="2519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032" y="5425769"/>
                <a:ext cx="251992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7073" r="-17073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 descr="é¢é£ç»å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28" y="5979109"/>
            <a:ext cx="334136" cy="3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線矢印コネクタ 27"/>
          <p:cNvCxnSpPr/>
          <p:nvPr/>
        </p:nvCxnSpPr>
        <p:spPr bwMode="auto">
          <a:xfrm flipH="1">
            <a:off x="4788024" y="5972620"/>
            <a:ext cx="1" cy="3650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4842048" y="5979109"/>
                <a:ext cx="3898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48" y="5979109"/>
                <a:ext cx="389850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0938" r="-10938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/>
          <p:cNvSpPr txBox="1"/>
          <p:nvPr/>
        </p:nvSpPr>
        <p:spPr>
          <a:xfrm>
            <a:off x="4872985" y="6279515"/>
            <a:ext cx="4193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Vortex exchanges the angular momentum.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048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Magnetorotational</a:t>
            </a:r>
            <a:r>
              <a:rPr kumimoji="1" lang="en-US" altLang="ja-JP" dirty="0"/>
              <a:t> instability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872716"/>
            <a:ext cx="486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Origin of viscosity (</a:t>
            </a:r>
            <a:r>
              <a:rPr kumimoji="1" lang="en-US" altLang="ja-JP" dirty="0" err="1"/>
              <a:t>Balbus</a:t>
            </a:r>
            <a:r>
              <a:rPr kumimoji="1" lang="en-US" altLang="ja-JP" dirty="0"/>
              <a:t> &amp; Hawley 1991)</a:t>
            </a:r>
            <a:endParaRPr kumimoji="1" lang="ja-JP" altLang="en-US" dirty="0"/>
          </a:p>
        </p:txBody>
      </p:sp>
      <p:pic>
        <p:nvPicPr>
          <p:cNvPr id="11266" name="Picture 2" descr="ãmagneto-rotational instability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484784"/>
            <a:ext cx="27813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123728" y="1484784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Field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7784" y="230995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tension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95536" y="4113076"/>
                <a:ext cx="2862579" cy="497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Typical wave length: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𝐻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113076"/>
                <a:ext cx="2862579" cy="497187"/>
              </a:xfrm>
              <a:prstGeom prst="rect">
                <a:avLst/>
              </a:prstGeom>
              <a:blipFill rotWithShape="0">
                <a:blip r:embed="rId3"/>
                <a:stretch>
                  <a:fillRect l="-1919" t="-4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927098" y="4725144"/>
                <a:ext cx="2883033" cy="54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Alfven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𝜋𝜌</m:t>
                            </m:r>
                          </m:e>
                        </m:rad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98" y="4725144"/>
                <a:ext cx="2883033" cy="544765"/>
              </a:xfrm>
              <a:prstGeom prst="rect">
                <a:avLst/>
              </a:prstGeom>
              <a:blipFill rotWithShape="0">
                <a:blip r:embed="rId4"/>
                <a:stretch>
                  <a:fillRect l="-1691" b="-11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72364" y="5384790"/>
                <a:ext cx="5273623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Typical growing timescale: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 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4" y="5384790"/>
                <a:ext cx="5273623" cy="379656"/>
              </a:xfrm>
              <a:prstGeom prst="rect">
                <a:avLst/>
              </a:prstGeom>
              <a:blipFill rotWithShape="0">
                <a:blip r:embed="rId5"/>
                <a:stretch>
                  <a:fillRect l="-924" t="-9524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2364" y="6021288"/>
                <a:ext cx="2462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may grow as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4" y="6021288"/>
                <a:ext cx="246253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98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8" name="Picture 4" descr="http://www.cfca.nao.ac.jp/files/glbdsk8_snp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4077"/>
            <a:ext cx="3561099" cy="29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732240" y="83474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220072" y="4560887"/>
                <a:ext cx="22557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Effective viscosity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∼0.01−0.1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560887"/>
                <a:ext cx="2255746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2162" t="-4717" r="-18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Continuity Equation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331640" y="1520788"/>
                <a:ext cx="1914435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𝑑𝑅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520788"/>
                <a:ext cx="1914435" cy="526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33543" y="2312876"/>
                <a:ext cx="2799036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Integrating over z.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43" y="2312876"/>
                <a:ext cx="2799036" cy="412164"/>
              </a:xfrm>
              <a:prstGeom prst="rect">
                <a:avLst/>
              </a:prstGeom>
              <a:blipFill rotWithShape="0">
                <a:blip r:embed="rId3"/>
                <a:stretch>
                  <a:fillRect l="-1743" t="-130882" r="-16340" b="-192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971600" y="2938279"/>
                <a:ext cx="2463751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938279"/>
                <a:ext cx="2463751" cy="285656"/>
              </a:xfrm>
              <a:prstGeom prst="rect">
                <a:avLst/>
              </a:prstGeom>
              <a:blipFill rotWithShape="0">
                <a:blip r:embed="rId4"/>
                <a:stretch>
                  <a:fillRect l="-494" t="-10638" b="-191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50853" y="3472796"/>
                <a:ext cx="4190443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where the surface density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853" y="3472796"/>
                <a:ext cx="4190443" cy="412164"/>
              </a:xfrm>
              <a:prstGeom prst="rect">
                <a:avLst/>
              </a:prstGeom>
              <a:blipFill rotWithShape="0">
                <a:blip r:embed="rId5"/>
                <a:stretch>
                  <a:fillRect l="-1310" t="-132836" r="-7569" b="-1970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247964" y="2941335"/>
                <a:ext cx="1442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64" y="2941335"/>
                <a:ext cx="144257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814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73830" y="4332007"/>
            <a:ext cx="572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Just expressing that mass inflow rate is constant.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86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Particle Physics developed by cosmic-ray observation</a:t>
            </a:r>
            <a:endParaRPr kumimoji="1" lang="ja-JP" altLang="en-US" dirty="0"/>
          </a:p>
        </p:txBody>
      </p:sp>
      <p:pic>
        <p:nvPicPr>
          <p:cNvPr id="10242" name="Picture 2" descr="http://www1.odn.ne.jp/~cew99250/img/anderson_c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7" y="1808822"/>
            <a:ext cx="1393848" cy="20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3735" y="977825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1932</a:t>
            </a:r>
            <a:r>
              <a:rPr lang="ja-JP" altLang="en-US" sz="1600" dirty="0"/>
              <a:t> </a:t>
            </a:r>
            <a:r>
              <a:rPr lang="en-US" altLang="ja-JP" sz="1600" b="1" dirty="0"/>
              <a:t>Carl Anderson found</a:t>
            </a:r>
          </a:p>
          <a:p>
            <a:r>
              <a:rPr lang="en-US" altLang="ja-JP" sz="1600" b="1" dirty="0">
                <a:solidFill>
                  <a:srgbClr val="FF0000"/>
                </a:solidFill>
              </a:rPr>
              <a:t>Positrons</a:t>
            </a:r>
            <a:r>
              <a:rPr lang="en-US" altLang="ja-JP" sz="1600" b="1" dirty="0"/>
              <a:t> in cosmic-rays.</a:t>
            </a:r>
            <a:endParaRPr lang="en-US" altLang="ja-JP" sz="1600" dirty="0"/>
          </a:p>
          <a:p>
            <a:r>
              <a:rPr lang="en-US" altLang="ja-JP" sz="1600" dirty="0"/>
              <a:t>1937</a:t>
            </a:r>
            <a:r>
              <a:rPr lang="ja-JP" altLang="en-US" sz="1600" dirty="0"/>
              <a:t> </a:t>
            </a:r>
            <a:r>
              <a:rPr lang="en-US" altLang="ja-JP" sz="1600" dirty="0"/>
              <a:t>He found </a:t>
            </a:r>
            <a:r>
              <a:rPr lang="en-US" altLang="ja-JP" sz="1600" dirty="0">
                <a:solidFill>
                  <a:srgbClr val="FF0000"/>
                </a:solidFill>
              </a:rPr>
              <a:t>muons</a:t>
            </a:r>
            <a:r>
              <a:rPr lang="en-US" altLang="ja-JP" sz="1600" dirty="0"/>
              <a:t> too.</a:t>
            </a:r>
            <a:endParaRPr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3614" y="3534037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1936</a:t>
            </a:r>
            <a:r>
              <a:rPr lang="ja-JP" altLang="en-US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Nobel Prize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10246" name="Picture 6" descr="http://upload.wikimedia.org/wikipedia/commons/thumb/c/ca/Cecil_Powell.jpg/220px-Cecil_Pow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5" y="4547567"/>
            <a:ext cx="1451925" cy="205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213735" y="4016362"/>
            <a:ext cx="2528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1947</a:t>
            </a:r>
            <a:r>
              <a:rPr lang="ja-JP" altLang="en-US" sz="1600" dirty="0"/>
              <a:t> </a:t>
            </a:r>
            <a:r>
              <a:rPr lang="en-US" altLang="ja-JP" sz="1600" dirty="0"/>
              <a:t>Cecil Powell</a:t>
            </a:r>
            <a:r>
              <a:rPr lang="ja-JP" altLang="en-US" sz="1600" dirty="0"/>
              <a:t> </a:t>
            </a:r>
            <a:r>
              <a:rPr lang="en-US" altLang="ja-JP" sz="1600" b="1" dirty="0"/>
              <a:t>found</a:t>
            </a:r>
          </a:p>
          <a:p>
            <a:r>
              <a:rPr lang="en-US" altLang="ja-JP" sz="1600" b="1" dirty="0" err="1">
                <a:solidFill>
                  <a:srgbClr val="FF0000"/>
                </a:solidFill>
              </a:rPr>
              <a:t>Pions</a:t>
            </a:r>
            <a:r>
              <a:rPr lang="en-US" altLang="ja-JP" sz="1600" b="1" dirty="0"/>
              <a:t> in cosmic-rays.</a:t>
            </a:r>
            <a:endParaRPr lang="en-US" altLang="ja-JP" sz="1600" dirty="0"/>
          </a:p>
          <a:p>
            <a:endParaRPr lang="en-US" altLang="ja-JP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35596" y="6271565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1950</a:t>
            </a:r>
            <a:r>
              <a:rPr lang="ja-JP" altLang="en-US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Nobel Prize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57805" y="991389"/>
            <a:ext cx="496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1947</a:t>
            </a:r>
            <a:r>
              <a:rPr lang="ja-JP" altLang="en-US" sz="1600" dirty="0"/>
              <a:t> </a:t>
            </a:r>
            <a:r>
              <a:rPr lang="en-US" altLang="ja-JP" sz="1600" dirty="0"/>
              <a:t>George Rochester</a:t>
            </a:r>
            <a:r>
              <a:rPr lang="ja-JP" altLang="en-US" sz="1600" dirty="0"/>
              <a:t> </a:t>
            </a:r>
            <a:r>
              <a:rPr lang="en-US" altLang="ja-JP" sz="1600" dirty="0"/>
              <a:t>and  Clifford Butler found </a:t>
            </a:r>
            <a:r>
              <a:rPr lang="en-US" altLang="ja-JP" sz="1600" dirty="0">
                <a:solidFill>
                  <a:srgbClr val="FF0000"/>
                </a:solidFill>
              </a:rPr>
              <a:t>Kaons</a:t>
            </a:r>
            <a:r>
              <a:rPr lang="en-US" altLang="ja-JP" sz="1600" dirty="0"/>
              <a:t> in cosmic-rays.</a:t>
            </a:r>
          </a:p>
        </p:txBody>
      </p:sp>
      <p:pic>
        <p:nvPicPr>
          <p:cNvPr id="10248" name="Picture 8" descr="http://www-ps.kek.jp/jhf-np/K-decay/97121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59863"/>
            <a:ext cx="4188572" cy="206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254235" y="3924027"/>
            <a:ext cx="3960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Kaons include strange quarks.</a:t>
            </a:r>
          </a:p>
          <a:p>
            <a:r>
              <a:rPr lang="en-US" altLang="ja-JP" dirty="0"/>
              <a:t>Later, Kaons lead to the discovery of </a:t>
            </a:r>
            <a:r>
              <a:rPr lang="en-US" altLang="ja-JP" dirty="0">
                <a:solidFill>
                  <a:srgbClr val="FF0000"/>
                </a:solidFill>
              </a:rPr>
              <a:t>CP violation</a:t>
            </a:r>
            <a:r>
              <a:rPr lang="en-US" altLang="ja-JP" dirty="0"/>
              <a:t>.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54237" y="5157194"/>
            <a:ext cx="4768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Since then, the experimental particle physics had shifted to accelerators or reactors.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31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円弧 12"/>
          <p:cNvSpPr/>
          <p:nvPr/>
        </p:nvSpPr>
        <p:spPr bwMode="auto">
          <a:xfrm>
            <a:off x="1259652" y="3691402"/>
            <a:ext cx="5120952" cy="5120952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Momentum Equation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261" b="-6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47564" y="1567825"/>
                <a:ext cx="1705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567825"/>
                <a:ext cx="1705916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475" r="-392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358828" y="1297141"/>
                <a:ext cx="1245276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828" y="1297141"/>
                <a:ext cx="1245276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096272" y="2158516"/>
            <a:ext cx="779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Kepler rotation, balance between centrifugal and gravitational forces.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47564" y="2661019"/>
                <a:ext cx="170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2661019"/>
                <a:ext cx="170142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3333" r="-3226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096272" y="3117360"/>
                <a:ext cx="3115725" cy="6223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72" y="3117360"/>
                <a:ext cx="3115725" cy="6223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096272" y="3739710"/>
            <a:ext cx="80377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Integrating over z with the continuity eq. and finally integrating over R.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108650" y="4242213"/>
                <a:ext cx="2149306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650" y="4242213"/>
                <a:ext cx="2149306" cy="891719"/>
              </a:xfrm>
              <a:prstGeom prst="rect">
                <a:avLst/>
              </a:prstGeom>
              <a:blipFill rotWithShape="0">
                <a:blip r:embed="rId7"/>
                <a:stretch>
                  <a:fillRect b="-6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円弧 10"/>
          <p:cNvSpPr/>
          <p:nvPr/>
        </p:nvSpPr>
        <p:spPr bwMode="auto">
          <a:xfrm>
            <a:off x="2483768" y="5227489"/>
            <a:ext cx="1980220" cy="1980220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円/楕円 11"/>
          <p:cNvSpPr/>
          <p:nvPr/>
        </p:nvSpPr>
        <p:spPr bwMode="auto">
          <a:xfrm>
            <a:off x="3388080" y="5913276"/>
            <a:ext cx="432048" cy="43204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3604104" y="6129300"/>
            <a:ext cx="40282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7169339" y="5774776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9" y="5774776"/>
                <a:ext cx="23115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8421" r="-15789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256557" y="6228697"/>
                <a:ext cx="4011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57" y="6228697"/>
                <a:ext cx="40119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9091" r="-3030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4657756" y="562524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Disk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0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Momentum Equation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261" b="-6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47564" y="1567825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567825"/>
                <a:ext cx="1681038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475" r="-3261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519772" y="1567825"/>
            <a:ext cx="33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Neglecting the ram pressure,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43897" y="1498161"/>
                <a:ext cx="1346972" cy="526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897" y="1498161"/>
                <a:ext cx="1346972" cy="526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15616" y="2434582"/>
                <a:ext cx="4145430" cy="5785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434582"/>
                <a:ext cx="4145430" cy="5785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214093" y="3164316"/>
                <a:ext cx="1041504" cy="5266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93" y="3164316"/>
                <a:ext cx="1041504" cy="526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791580" y="3892278"/>
            <a:ext cx="703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Finally, the sound speed is expressed with the disk height as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214093" y="4455084"/>
                <a:ext cx="1620635" cy="5654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93" y="4455084"/>
                <a:ext cx="1620635" cy="56541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3383868" y="455312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305376" y="4455084"/>
                <a:ext cx="1371081" cy="51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76" y="4455084"/>
                <a:ext cx="1371081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4031940" y="1962393"/>
            <a:ext cx="47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Balance between the pressure and gravity.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3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Equation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532" y="1052736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Steady and axially symmetric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9532" y="1387155"/>
            <a:ext cx="2225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Integrating over z,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056037" y="1952406"/>
                <a:ext cx="1936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37" y="1952406"/>
                <a:ext cx="1936748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830" r="-629" b="-32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375756" y="2314050"/>
            <a:ext cx="5480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Advection of heat=Viscous Heating – Radiative Cooling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104993" y="2737249"/>
                <a:ext cx="2584297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vis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93" y="2737249"/>
                <a:ext cx="2584297" cy="7265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41085" y="3544586"/>
                <a:ext cx="1428340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85" y="3544586"/>
                <a:ext cx="1428340" cy="7265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295636" y="4271132"/>
            <a:ext cx="6285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When the disk is optically thick, the thermal radiation is</a:t>
            </a:r>
          </a:p>
          <a:p>
            <a:r>
              <a:rPr lang="en-US" altLang="ja-JP" dirty="0"/>
              <a:t>expressed with the effective temperature as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143329" y="5078469"/>
                <a:ext cx="7206781" cy="432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SB</m:t>
                        </m:r>
                      </m:sub>
                    </m:sSub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kumimoji="1" lang="ja-JP" altLang="en-US" dirty="0"/>
                  <a:t>   </a:t>
                </a:r>
                <a:r>
                  <a:rPr lang="en-US" altLang="ja-JP" dirty="0"/>
                  <a:t>where the </a:t>
                </a:r>
                <a:r>
                  <a:rPr lang="en-US" altLang="ja-JP" b="1" dirty="0"/>
                  <a:t>Stefan</a:t>
                </a:r>
                <a:r>
                  <a:rPr lang="en-US" altLang="ja-JP" dirty="0"/>
                  <a:t>–</a:t>
                </a:r>
                <a:r>
                  <a:rPr lang="en-US" altLang="ja-JP" b="1" dirty="0"/>
                  <a:t>Boltzmann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SB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60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29" y="5078469"/>
                <a:ext cx="7206781" cy="432106"/>
              </a:xfrm>
              <a:prstGeom prst="rect">
                <a:avLst/>
              </a:prstGeom>
              <a:blipFill rotWithShape="0">
                <a:blip r:embed="rId5"/>
                <a:stretch>
                  <a:fillRect t="-1408" b="-14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1104993" y="5644009"/>
                <a:ext cx="4936544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d>
                                    <m:dPr>
                                      <m:ctrlP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  <m:r>
                                        <a:rPr lang="en-US" altLang="ja-JP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93" y="5644009"/>
                <a:ext cx="4936544" cy="72654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4463988" y="6185889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Very rough estimate: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840252" y="6048793"/>
                <a:ext cx="1583510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6048793"/>
                <a:ext cx="1583510" cy="56534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5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105273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Continuity: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57852" y="1094574"/>
                <a:ext cx="1595693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852" y="1094574"/>
                <a:ext cx="1595693" cy="285656"/>
              </a:xfrm>
              <a:prstGeom prst="rect">
                <a:avLst/>
              </a:prstGeom>
              <a:blipFill rotWithShape="0">
                <a:blip r:embed="rId2"/>
                <a:stretch>
                  <a:fillRect l="-763" t="-13043" r="-1145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02628" y="1752491"/>
                <a:ext cx="1705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8" y="1752491"/>
                <a:ext cx="1705916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1475" r="-3929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101452" y="1417132"/>
                <a:ext cx="1245276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52" y="1417132"/>
                <a:ext cx="1245276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81864" y="2755277"/>
                <a:ext cx="170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64" y="2755277"/>
                <a:ext cx="170142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3115" r="-2867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096964" y="2494084"/>
                <a:ext cx="2149306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964" y="2494084"/>
                <a:ext cx="2149306" cy="891719"/>
              </a:xfrm>
              <a:prstGeom prst="rect">
                <a:avLst/>
              </a:prstGeom>
              <a:blipFill rotWithShape="0">
                <a:blip r:embed="rId6"/>
                <a:stretch>
                  <a:fillRect b="-6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95536" y="3752755"/>
                <a:ext cx="1681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JP" dirty="0">
                    <a:solidFill>
                      <a:srgbClr val="00B050"/>
                    </a:solidFill>
                  </a:rPr>
                  <a:t>-component: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752755"/>
                <a:ext cx="1681038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3333" r="-2899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179409" y="3654715"/>
                <a:ext cx="1918282" cy="51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09" y="3654715"/>
                <a:ext cx="1918282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02628" y="4565567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Energy (entropy):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531737" y="4585405"/>
                <a:ext cx="1936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737" y="4585405"/>
                <a:ext cx="19367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830" r="-629" b="-32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81864" y="5573249"/>
                <a:ext cx="4009752" cy="48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Alpha-viscosity model: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𝑃𝐻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ΣΩ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64" y="5573249"/>
                <a:ext cx="4009752" cy="484043"/>
              </a:xfrm>
              <a:prstGeom prst="rect">
                <a:avLst/>
              </a:prstGeom>
              <a:blipFill rotWithShape="0">
                <a:blip r:embed="rId10"/>
                <a:stretch>
                  <a:fillRect l="-1370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688124" y="1383159"/>
                <a:ext cx="2736455" cy="654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Parameters:</a:t>
                </a:r>
                <a:r>
                  <a:rPr kumimoji="1"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Variables: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124" y="1383159"/>
                <a:ext cx="2736455" cy="654988"/>
              </a:xfrm>
              <a:prstGeom prst="rect">
                <a:avLst/>
              </a:prstGeom>
              <a:blipFill rotWithShape="0">
                <a:blip r:embed="rId11"/>
                <a:stretch>
                  <a:fillRect l="-1782" t="-6542" b="-121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5"/>
          <p:cNvCxnSpPr/>
          <p:nvPr/>
        </p:nvCxnSpPr>
        <p:spPr bwMode="auto">
          <a:xfrm>
            <a:off x="7416316" y="2038147"/>
            <a:ext cx="0" cy="717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840252" y="2829207"/>
                <a:ext cx="12934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kumimoji="1" lang="en-US" altLang="ja-JP" dirty="0"/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</m:oMath>
                </a14:m>
                <a:r>
                  <a:rPr kumimoji="1" lang="en-US" altLang="ja-JP" dirty="0"/>
                  <a:t>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2829207"/>
                <a:ext cx="1293431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6132" t="-32609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850291" y="4944768"/>
                <a:ext cx="144488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291" y="4944768"/>
                <a:ext cx="1444883" cy="51860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5308047" y="22157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Equation of State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90858" y="3225599"/>
            <a:ext cx="313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depending on optical depth</a:t>
            </a:r>
          </a:p>
          <a:p>
            <a:r>
              <a:rPr lang="en-US" altLang="ja-JP" dirty="0"/>
              <a:t>and temperature.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083292" y="4875892"/>
                <a:ext cx="1583510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adv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292" y="4875892"/>
                <a:ext cx="1583510" cy="56534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1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Shakura-Sunyaev</a:t>
            </a:r>
            <a:r>
              <a:rPr lang="en-US" altLang="ja-JP" dirty="0"/>
              <a:t> Standard Disk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975234"/>
            <a:ext cx="473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disk is optically thick and hot enough.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75556" y="1536489"/>
                <a:ext cx="18687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≃0→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1536489"/>
                <a:ext cx="186878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932" r="-651" b="-3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19772" y="1415686"/>
                <a:ext cx="315689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SB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72" y="1415686"/>
                <a:ext cx="3156890" cy="5186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367644" y="2276872"/>
                <a:ext cx="5634555" cy="2015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SB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ja-JP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in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≃20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⊙</m:t>
                                      </m:r>
                                    </m:sub>
                                  </m:s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sSup>
                                    <m:sSupPr>
                                      <m:ctrlP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altLang="ja-JP" b="0" i="0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>
                                              <a:latin typeface="Cambria Math" panose="02040503050406030204" pitchFamily="18" charset="0"/>
                                            </a:rPr>
                                            <m:t>in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644" y="2276872"/>
                <a:ext cx="5634555" cy="201580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796136" y="4493896"/>
                <a:ext cx="20896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not depends 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493896"/>
                <a:ext cx="208961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624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67544" y="4962818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Total disk luminosity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935596" y="5186383"/>
                <a:ext cx="7441909" cy="1456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disk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𝑅𝑑𝑅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SB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𝐺𝑀</m:t>
                          </m:r>
                          <m:acc>
                            <m:accPr>
                              <m:chr m:val="̇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≃4.7×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p>
                      </m:sSup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=0.083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g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5186383"/>
                <a:ext cx="7441909" cy="145655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65488" y="198909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Effective temperature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70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Jet from </a:t>
            </a:r>
            <a:r>
              <a:rPr lang="en-US" altLang="ja-JP" dirty="0"/>
              <a:t>accretion </a:t>
            </a:r>
            <a:r>
              <a:rPr kumimoji="1" lang="en-US" altLang="ja-JP" dirty="0"/>
              <a:t>disk?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958158"/>
            <a:ext cx="726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accretion disk has been considered as the engine of the jets.</a:t>
            </a:r>
            <a:endParaRPr kumimoji="1" lang="ja-JP" altLang="en-US" dirty="0"/>
          </a:p>
        </p:txBody>
      </p:sp>
      <p:pic>
        <p:nvPicPr>
          <p:cNvPr id="12290" name="Picture 2" descr="ãBlandford Payneãã®ç»åæ¤ç´¢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61" y="1329214"/>
            <a:ext cx="4248472" cy="2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49029" y="43291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Blandford &amp; Payne (1982)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28" y="1483067"/>
            <a:ext cx="1960849" cy="260426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688" y="1318166"/>
            <a:ext cx="1831040" cy="296964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03029" y="4337647"/>
            <a:ext cx="43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Simulation: </a:t>
            </a:r>
            <a:r>
              <a:rPr kumimoji="1" lang="en-US" altLang="ja-JP" dirty="0" err="1"/>
              <a:t>Ohsuga</a:t>
            </a:r>
            <a:r>
              <a:rPr kumimoji="1" lang="en-US" altLang="ja-JP" dirty="0"/>
              <a:t> &amp; </a:t>
            </a:r>
            <a:r>
              <a:rPr kumimoji="1" lang="en-US" altLang="ja-JP" dirty="0" err="1"/>
              <a:t>Mineshige</a:t>
            </a:r>
            <a:r>
              <a:rPr kumimoji="1" lang="en-US" altLang="ja-JP" dirty="0"/>
              <a:t> (2011)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572733" y="5013176"/>
                <a:ext cx="44326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Magnetic and Radiative Forces produce</a:t>
                </a:r>
              </a:p>
              <a:p>
                <a:r>
                  <a:rPr lang="en-US" altLang="ja-JP" dirty="0"/>
                  <a:t> disk wind, whose velocity is typically</a:t>
                </a:r>
              </a:p>
              <a:p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0.1−0.3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733" y="5013176"/>
                <a:ext cx="4432624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100" t="-3289" r="-5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1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Fireball model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9808" y="944724"/>
            <a:ext cx="47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Applicable especially for gamma-ray burst.</a:t>
            </a:r>
            <a:endParaRPr kumimoji="1" lang="ja-JP" altLang="en-US" dirty="0"/>
          </a:p>
        </p:txBody>
      </p:sp>
      <p:pic>
        <p:nvPicPr>
          <p:cNvPr id="18438" name="Picture 6" descr="ãcollapsar simulation accretion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4" y="1736812"/>
            <a:ext cx="4272409" cy="25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19808" y="4473116"/>
                <a:ext cx="7180171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Viscous heating or neutrino pair annihilation: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US" altLang="ja-JP" dirty="0"/>
              </a:p>
              <a:p>
                <a:r>
                  <a:rPr lang="en-US" altLang="ja-JP" dirty="0"/>
                  <a:t> will deposit energy along the axis.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 err="1"/>
                  <a:t>Photon+electron</a:t>
                </a:r>
                <a:r>
                  <a:rPr lang="en-US" altLang="ja-JP" dirty="0"/>
                  <a:t>/positron energy density &gt;&gt; rest mass energy</a:t>
                </a:r>
              </a:p>
              <a:p>
                <a:r>
                  <a:rPr kumimoji="1" lang="en-US" altLang="ja-JP" dirty="0"/>
                  <a:t> =Radiation dominated plasma (fireball)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4473116"/>
                <a:ext cx="7180171" cy="1754326"/>
              </a:xfrm>
              <a:prstGeom prst="rect">
                <a:avLst/>
              </a:prstGeom>
              <a:blipFill rotWithShape="0">
                <a:blip r:embed="rId3"/>
                <a:stretch>
                  <a:fillRect l="-679" t="-2083" b="-4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699792" y="6309320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Radiation+small</a:t>
            </a:r>
            <a:r>
              <a:rPr kumimoji="1" lang="en-US" altLang="ja-JP" dirty="0">
                <a:solidFill>
                  <a:srgbClr val="FF0000"/>
                </a:solidFill>
              </a:rPr>
              <a:t> amount of baryon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Fireball = Fluid</a:t>
            </a:r>
            <a:endParaRPr lang="ja-JP" altLang="en-US" dirty="0"/>
          </a:p>
        </p:txBody>
      </p:sp>
      <p:graphicFrame>
        <p:nvGraphicFramePr>
          <p:cNvPr id="64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16917"/>
              </p:ext>
            </p:extLst>
          </p:nvPr>
        </p:nvGraphicFramePr>
        <p:xfrm>
          <a:off x="2818448" y="4286463"/>
          <a:ext cx="5252234" cy="204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数式" r:id="rId3" imgW="3327120" imgH="1295280" progId="Equation.3">
                  <p:embed/>
                </p:oleObj>
              </mc:Choice>
              <mc:Fallback>
                <p:oleObj name="数式" r:id="rId3" imgW="3327120" imgH="1295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8448" y="4286463"/>
                        <a:ext cx="5252234" cy="2044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738057"/>
              </p:ext>
            </p:extLst>
          </p:nvPr>
        </p:nvGraphicFramePr>
        <p:xfrm>
          <a:off x="6075914" y="6026390"/>
          <a:ext cx="252632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5" name="数式" r:id="rId5" imgW="1104840" imgH="266400" progId="Equation.3">
                  <p:embed/>
                </p:oleObj>
              </mc:Choice>
              <mc:Fallback>
                <p:oleObj name="数式" r:id="rId5" imgW="11048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914" y="6026390"/>
                        <a:ext cx="252632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223042" y="882441"/>
                <a:ext cx="882047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When the initial temperature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/>
                  <a:t>, huge amount of electron/positron are produced. </a:t>
                </a:r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kumimoji="1" lang="en-US" altLang="ja-JP" dirty="0"/>
                  <a:t>Photons are scattered by those particles (Thomson scattering).</a:t>
                </a:r>
              </a:p>
              <a:p>
                <a:r>
                  <a:rPr lang="en-US" altLang="ja-JP" dirty="0"/>
                  <a:t>Optical depth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42" y="882441"/>
                <a:ext cx="8820472" cy="1754326"/>
              </a:xfrm>
              <a:prstGeom prst="rect">
                <a:avLst/>
              </a:prstGeom>
              <a:blipFill rotWithShape="0">
                <a:blip r:embed="rId7"/>
                <a:stretch>
                  <a:fillRect l="-622" t="-2778" b="-4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9256" y="2403934"/>
            <a:ext cx="5468044" cy="71066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43673" y="3114597"/>
            <a:ext cx="681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Photons are confined in the plasma: One-fluid approximation.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59532" y="3570769"/>
                <a:ext cx="7711150" cy="647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Radiation energy density,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baryon rest mass energy density.</a:t>
                </a:r>
              </a:p>
              <a:p>
                <a:r>
                  <a:rPr lang="en-US" altLang="ja-JP" dirty="0"/>
                  <a:t>Spherically symmetric relativistic fluid equations: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3570769"/>
                <a:ext cx="7711150" cy="647550"/>
              </a:xfrm>
              <a:prstGeom prst="rect">
                <a:avLst/>
              </a:prstGeom>
              <a:blipFill rotWithShape="0">
                <a:blip r:embed="rId9"/>
                <a:stretch>
                  <a:fillRect l="-1897" t="-10377" r="-1028" b="-207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719572" y="4429003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Mass cons.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9572" y="508930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Momentum cons.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9572" y="5781435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Entropy cons.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830" y="1285317"/>
            <a:ext cx="5141182" cy="6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Steady solution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6147" name="Text Box 3"/>
              <p:cNvSpPr txBox="1">
                <a:spLocks noChangeArrowheads="1"/>
              </p:cNvSpPr>
              <p:nvPr/>
            </p:nvSpPr>
            <p:spPr bwMode="auto">
              <a:xfrm>
                <a:off x="550985" y="1345793"/>
                <a:ext cx="8242788" cy="496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ja-JP" sz="2585" dirty="0"/>
                  <a:t>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585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sz="2585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585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ja-JP" sz="2585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altLang="ja-JP" sz="2585" dirty="0"/>
                  <a:t>, we obtain</a:t>
                </a:r>
                <a:endParaRPr lang="ja-JP" altLang="en-US" sz="2585" dirty="0"/>
              </a:p>
            </p:txBody>
          </p:sp>
        </mc:Choice>
        <mc:Fallback xmlns="">
          <p:sp>
            <p:nvSpPr>
              <p:cNvPr id="64614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985" y="1345793"/>
                <a:ext cx="8242788" cy="496867"/>
              </a:xfrm>
              <a:prstGeom prst="rect">
                <a:avLst/>
              </a:prstGeom>
              <a:blipFill rotWithShape="0">
                <a:blip r:embed="rId3"/>
                <a:stretch>
                  <a:fillRect l="-1330" t="-13580" b="-271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4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408280"/>
              </p:ext>
            </p:extLst>
          </p:nvPr>
        </p:nvGraphicFramePr>
        <p:xfrm>
          <a:off x="728296" y="2453429"/>
          <a:ext cx="7688873" cy="989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数式" r:id="rId4" imgW="3352680" imgH="431640" progId="Equation.3">
                  <p:embed/>
                </p:oleObj>
              </mc:Choice>
              <mc:Fallback>
                <p:oleObj name="数式" r:id="rId4" imgW="335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296" y="2453429"/>
                        <a:ext cx="7688873" cy="989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60685"/>
              </p:ext>
            </p:extLst>
          </p:nvPr>
        </p:nvGraphicFramePr>
        <p:xfrm>
          <a:off x="815246" y="4473116"/>
          <a:ext cx="3853962" cy="61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数式" r:id="rId6" imgW="1422360" imgH="228600" progId="Equation.3">
                  <p:embed/>
                </p:oleObj>
              </mc:Choice>
              <mc:Fallback>
                <p:oleObj name="数式" r:id="rId6" imgW="1422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246" y="4473116"/>
                        <a:ext cx="3853962" cy="619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632160" y="3804899"/>
                <a:ext cx="8242788" cy="496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ja-JP" sz="2585" dirty="0"/>
                  <a:t>When </a:t>
                </a:r>
                <a14:m>
                  <m:oMath xmlns:m="http://schemas.openxmlformats.org/officeDocument/2006/math">
                    <m:r>
                      <a:rPr lang="en-US" altLang="ja-JP" sz="2585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ja-JP" sz="2585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altLang="ja-JP" sz="2585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585" dirty="0"/>
                  <a:t>, we obtain</a:t>
                </a:r>
                <a:endParaRPr lang="ja-JP" altLang="en-US" sz="2585" dirty="0"/>
              </a:p>
            </p:txBody>
          </p:sp>
        </mc:Choice>
        <mc:Fallback xmlns="">
          <p:sp>
            <p:nvSpPr>
              <p:cNvPr id="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160" y="3804899"/>
                <a:ext cx="8242788" cy="496867"/>
              </a:xfrm>
              <a:prstGeom prst="rect">
                <a:avLst/>
              </a:prstGeom>
              <a:blipFill rotWithShape="0">
                <a:blip r:embed="rId8"/>
                <a:stretch>
                  <a:fillRect l="-1331" t="-13415" b="-268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/>
          <p:cNvSpPr txBox="1"/>
          <p:nvPr/>
        </p:nvSpPr>
        <p:spPr>
          <a:xfrm>
            <a:off x="1403648" y="5266586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Efficient jet acceleration.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15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Rotation energy of black hole</a:t>
            </a:r>
            <a:endParaRPr kumimoji="1" lang="ja-JP" altLang="en-US" dirty="0"/>
          </a:p>
        </p:txBody>
      </p:sp>
      <p:pic>
        <p:nvPicPr>
          <p:cNvPr id="14338" name="Picture 2" descr="ãergospher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980728"/>
            <a:ext cx="3814634" cy="28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16" y="908720"/>
            <a:ext cx="3713497" cy="727004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 bwMode="auto">
          <a:xfrm flipH="1">
            <a:off x="3635896" y="1484784"/>
            <a:ext cx="324036" cy="2520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94807" y="1552146"/>
                <a:ext cx="2161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807" y="1552146"/>
                <a:ext cx="216123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535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442" y="2924944"/>
            <a:ext cx="2804504" cy="590891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 bwMode="auto">
          <a:xfrm flipH="1" flipV="1">
            <a:off x="3149644" y="2740278"/>
            <a:ext cx="1314344" cy="2857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5672664" y="3485022"/>
                <a:ext cx="2223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64" y="3485022"/>
                <a:ext cx="2223237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47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/>
          <p:cNvCxnSpPr/>
          <p:nvPr/>
        </p:nvCxnSpPr>
        <p:spPr bwMode="auto">
          <a:xfrm flipH="1">
            <a:off x="3635896" y="2240868"/>
            <a:ext cx="828092" cy="1654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464556" y="2095668"/>
                <a:ext cx="36775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kumimoji="1" lang="en-US" altLang="ja-JP" dirty="0"/>
                  <a:t>,</a:t>
                </a:r>
              </a:p>
              <a:p>
                <a:r>
                  <a:rPr lang="en-US" altLang="ja-JP" dirty="0"/>
                  <a:t> </a:t>
                </a:r>
                <a:r>
                  <a:rPr kumimoji="1" lang="en-US" altLang="ja-JP" dirty="0"/>
                  <a:t>the energy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can be negative.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556" y="2095668"/>
                <a:ext cx="3677545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325" t="-7547" r="-828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84372" y="3728281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Penrose process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749393" y="4738942"/>
                <a:ext cx="714650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/>
                  <a:t>The initial energy of particle outside the ergosphere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1" lang="en-US" altLang="ja-JP" sz="1600" dirty="0"/>
                  <a:t>.</a:t>
                </a:r>
              </a:p>
              <a:p>
                <a:r>
                  <a:rPr lang="en-US" altLang="ja-JP" sz="1600" dirty="0"/>
                  <a:t>It penetrate into the ergosphere, keeping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constant.</a:t>
                </a:r>
              </a:p>
              <a:p>
                <a:r>
                  <a:rPr lang="en-US" altLang="ja-JP" sz="1600" dirty="0"/>
                  <a:t>It decays into two particles. The energy of one can be negative.</a:t>
                </a:r>
              </a:p>
              <a:p>
                <a:r>
                  <a:rPr kumimoji="1" lang="en-US" altLang="ja-JP" sz="1600" dirty="0"/>
                  <a:t>The negative energy particle falls into the BH: energy of BH decreases!</a:t>
                </a:r>
              </a:p>
              <a:p>
                <a:r>
                  <a:rPr lang="en-US" altLang="ja-JP" sz="1600" dirty="0"/>
                  <a:t>The escaped other particle has energy larger than the initial value.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93" y="4738942"/>
                <a:ext cx="7146508" cy="1323439"/>
              </a:xfrm>
              <a:prstGeom prst="rect">
                <a:avLst/>
              </a:prstGeom>
              <a:blipFill rotWithShape="0">
                <a:blip r:embed="rId8"/>
                <a:stretch>
                  <a:fillRect l="-512" t="-1843" b="-50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/>
              <p:cNvSpPr/>
              <p:nvPr/>
            </p:nvSpPr>
            <p:spPr>
              <a:xfrm>
                <a:off x="3862583" y="3828011"/>
                <a:ext cx="3747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583" y="3828011"/>
                <a:ext cx="374718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/>
          <p:cNvCxnSpPr/>
          <p:nvPr/>
        </p:nvCxnSpPr>
        <p:spPr bwMode="auto">
          <a:xfrm flipH="1" flipV="1">
            <a:off x="2195737" y="2565315"/>
            <a:ext cx="732305" cy="4607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爆発 1 23"/>
          <p:cNvSpPr/>
          <p:nvPr/>
        </p:nvSpPr>
        <p:spPr bwMode="auto">
          <a:xfrm>
            <a:off x="2928042" y="2850605"/>
            <a:ext cx="406381" cy="537502"/>
          </a:xfrm>
          <a:prstGeom prst="irregularSeal1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decay</a:t>
            </a:r>
            <a:endParaRPr kumimoji="1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 flipH="1" flipV="1">
            <a:off x="3334423" y="3311323"/>
            <a:ext cx="625509" cy="7398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正方形/長方形 27"/>
              <p:cNvSpPr/>
              <p:nvPr/>
            </p:nvSpPr>
            <p:spPr>
              <a:xfrm>
                <a:off x="1801517" y="2750024"/>
                <a:ext cx="900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8" name="正方形/長方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17" y="2750024"/>
                <a:ext cx="900311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/>
          <p:cNvCxnSpPr/>
          <p:nvPr/>
        </p:nvCxnSpPr>
        <p:spPr bwMode="auto">
          <a:xfrm flipH="1">
            <a:off x="2670385" y="3285679"/>
            <a:ext cx="339917" cy="129920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正方形/長方形 31"/>
              <p:cNvSpPr/>
              <p:nvPr/>
            </p:nvSpPr>
            <p:spPr>
              <a:xfrm>
                <a:off x="2771800" y="4315252"/>
                <a:ext cx="38470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energy extraction!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2" name="正方形/長方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315252"/>
                <a:ext cx="3847015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13333" r="-792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/>
          <p:cNvSpPr txBox="1"/>
          <p:nvPr/>
        </p:nvSpPr>
        <p:spPr>
          <a:xfrm>
            <a:off x="642009" y="6090740"/>
            <a:ext cx="786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This process seems ad hoc. But this shows that the ergosphere can be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the place where the BH energy releases.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Breakthrough in </a:t>
            </a:r>
            <a:r>
              <a:rPr kumimoji="1" lang="en-US" altLang="ja-JP" dirty="0" err="1"/>
              <a:t>Astroparticle</a:t>
            </a:r>
            <a:r>
              <a:rPr kumimoji="1" lang="en-US" altLang="ja-JP" dirty="0"/>
              <a:t> Physics</a:t>
            </a:r>
            <a:endParaRPr kumimoji="1" lang="ja-JP" altLang="en-US" dirty="0"/>
          </a:p>
        </p:txBody>
      </p:sp>
      <p:pic>
        <p:nvPicPr>
          <p:cNvPr id="4098" name="Picture 2" descr="ãatmospheric neutrino earth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2" y="3577857"/>
            <a:ext cx="3405033" cy="307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atmospheric neutrino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4" y="944724"/>
            <a:ext cx="3172711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" y="758510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Atmospheric Neutrinos</a:t>
            </a:r>
            <a:endParaRPr lang="ja-JP" altLang="en-US" dirty="0"/>
          </a:p>
        </p:txBody>
      </p:sp>
      <p:pic>
        <p:nvPicPr>
          <p:cNvPr id="4102" name="Picture 6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14" y="1520788"/>
            <a:ext cx="3789244" cy="52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456573" y="836712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3333FF"/>
                </a:solidFill>
              </a:rPr>
              <a:t>Discovery of Neutrino Oscillation (1998)</a:t>
            </a:r>
          </a:p>
          <a:p>
            <a:r>
              <a:rPr lang="en-US" altLang="ja-JP" dirty="0">
                <a:solidFill>
                  <a:srgbClr val="3333FF"/>
                </a:solidFill>
              </a:rPr>
              <a:t> Neutrinos are massive!</a:t>
            </a:r>
          </a:p>
          <a:p>
            <a:r>
              <a:rPr lang="en-US" altLang="ja-JP" dirty="0">
                <a:solidFill>
                  <a:srgbClr val="3333FF"/>
                </a:solidFill>
              </a:rPr>
              <a:t>  </a:t>
            </a:r>
            <a:r>
              <a:rPr lang="ja-JP" altLang="en-US" dirty="0">
                <a:solidFill>
                  <a:srgbClr val="3333FF"/>
                </a:solidFill>
              </a:rPr>
              <a:t>⇒</a:t>
            </a:r>
            <a:r>
              <a:rPr lang="en-US" altLang="ja-JP" dirty="0">
                <a:solidFill>
                  <a:srgbClr val="3333FF"/>
                </a:solidFill>
              </a:rPr>
              <a:t>impact on particle physics</a:t>
            </a:r>
            <a:endParaRPr lang="ja-JP" altLang="en-US" dirty="0">
              <a:solidFill>
                <a:srgbClr val="3333FF"/>
              </a:solidFill>
            </a:endParaRPr>
          </a:p>
        </p:txBody>
      </p:sp>
      <p:pic>
        <p:nvPicPr>
          <p:cNvPr id="4104" name="Picture 8" descr="Takaaki Kajita 5171-2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63" y="1767968"/>
            <a:ext cx="1699456" cy="16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647258" y="3503620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Nobel prize 2015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Energy Release</a:t>
            </a:r>
            <a:endParaRPr kumimoji="1" lang="ja-JP" altLang="en-US" dirty="0"/>
          </a:p>
        </p:txBody>
      </p:sp>
      <p:pic>
        <p:nvPicPr>
          <p:cNvPr id="15362" name="Picture 2" descr="ãergosphere magnetic field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052736"/>
            <a:ext cx="2373379" cy="50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804" y="1977842"/>
            <a:ext cx="934200" cy="4471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080" y="2854902"/>
            <a:ext cx="2179800" cy="39852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348816" y="2497950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thickness of the ergosphere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892" y="3639562"/>
            <a:ext cx="3581100" cy="4957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56828" y="3253422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Volume of the ergosphere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85082" y="4336756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Energy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341" y="4310022"/>
            <a:ext cx="1518075" cy="4665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600844" y="494622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Timescale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1747" y="4934137"/>
            <a:ext cx="661725" cy="417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707904" y="5630298"/>
                <a:ext cx="2968057" cy="48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Release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630298"/>
                <a:ext cx="2968057" cy="485646"/>
              </a:xfrm>
              <a:prstGeom prst="rect">
                <a:avLst/>
              </a:prstGeom>
              <a:blipFill rotWithShape="0">
                <a:blip r:embed="rId8"/>
                <a:stretch>
                  <a:fillRect l="-1643" b="-37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961" y="5484321"/>
            <a:ext cx="1440225" cy="7776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10386" y="938198"/>
            <a:ext cx="5715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frame-dragging effect in the ergosphere</a:t>
            </a:r>
            <a:r>
              <a:rPr lang="en-US" altLang="ja-JP" dirty="0"/>
              <a:t>.</a:t>
            </a:r>
          </a:p>
          <a:p>
            <a:r>
              <a:rPr kumimoji="1" lang="en-US" altLang="ja-JP" dirty="0"/>
              <a:t>This will induce twisted magnetic fields. </a:t>
            </a:r>
          </a:p>
          <a:p>
            <a:r>
              <a:rPr lang="en-US" altLang="ja-JP" dirty="0"/>
              <a:t>The induced Poynting flux may propagate outward.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813035" y="4998793"/>
                <a:ext cx="6081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035" y="4998793"/>
                <a:ext cx="608115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8081" r="-2020" b="-9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5489157" y="4336756"/>
                <a:ext cx="7641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57" y="4336756"/>
                <a:ext cx="764184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6349" r="-794" b="-1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502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Ideal</a:t>
            </a:r>
            <a:r>
              <a:rPr kumimoji="1" lang="ja-JP" altLang="en-US" dirty="0"/>
              <a:t> </a:t>
            </a:r>
            <a:r>
              <a:rPr kumimoji="1" lang="en-US" altLang="ja-JP" dirty="0"/>
              <a:t>MHD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9808" y="877534"/>
                <a:ext cx="6500497" cy="190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Ohm’s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law: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kumimoji="1" lang="en-US" altLang="ja-JP" b="1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kumimoji="1" lang="en-US" altLang="ja-JP" dirty="0"/>
                  <a:t>: resistivity</a:t>
                </a:r>
              </a:p>
              <a:p>
                <a:r>
                  <a:rPr kumimoji="1" lang="en-US" altLang="ja-JP" dirty="0"/>
                  <a:t> In astronomical plasma,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a good approximation.</a:t>
                </a:r>
              </a:p>
              <a:p>
                <a:r>
                  <a:rPr lang="en-US" altLang="ja-JP" dirty="0"/>
                  <a:t> So, in the fluid rest frame, </a:t>
                </a:r>
                <a14:m>
                  <m:oMath xmlns:m="http://schemas.openxmlformats.org/officeDocument/2006/math">
                    <m:r>
                      <a:rPr lang="en-US" altLang="ja-JP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lang="en-US" altLang="ja-JP" dirty="0"/>
                  <a:t>(electrostatic shielding).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The Lorentz transformation of the electric field:</a:t>
                </a:r>
              </a:p>
              <a:p>
                <a:r>
                  <a:rPr kumimoji="1" lang="en-US" altLang="ja-JP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   </m:t>
                    </m:r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877534"/>
                <a:ext cx="6500497" cy="1901867"/>
              </a:xfrm>
              <a:prstGeom prst="rect">
                <a:avLst/>
              </a:prstGeom>
              <a:blipFill rotWithShape="0">
                <a:blip r:embed="rId2"/>
                <a:stretch>
                  <a:fillRect l="-750" t="-2564" r="-1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268203" y="2803464"/>
                <a:ext cx="440370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the ideal MHD condition is</a:t>
                </a:r>
              </a:p>
              <a:p>
                <a:r>
                  <a:rPr lang="en-US" altLang="ja-JP" dirty="0"/>
                  <a:t>          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ja-JP" altLang="en-US" sz="2800" b="1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03" y="2803464"/>
                <a:ext cx="4403706" cy="1077218"/>
              </a:xfrm>
              <a:prstGeom prst="rect">
                <a:avLst/>
              </a:prstGeom>
              <a:blipFill rotWithShape="0">
                <a:blip r:embed="rId3"/>
                <a:stretch>
                  <a:fillRect l="-1108" t="-4520" r="-2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22140" y="4152937"/>
            <a:ext cx="371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Force per unit volume on fluid is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970" y="3634130"/>
            <a:ext cx="2354995" cy="6029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15656" y="3673681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current is provided by </a:t>
            </a:r>
            <a:r>
              <a:rPr lang="en-US" altLang="ja-JP" dirty="0"/>
              <a:t>the </a:t>
            </a:r>
            <a:r>
              <a:rPr kumimoji="1" lang="en-US" altLang="ja-JP" dirty="0"/>
              <a:t>Maxwell eq.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28459" y="5047998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pressure + tension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583668" y="4457482"/>
                <a:ext cx="4219745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668" y="4457482"/>
                <a:ext cx="4219745" cy="5558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7068029" y="4664169"/>
                <a:ext cx="13340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029" y="4664169"/>
                <a:ext cx="133402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283" b="-28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106701" y="459817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where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59532" y="5310504"/>
                <a:ext cx="3941848" cy="668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density of EM field: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5310504"/>
                <a:ext cx="3941848" cy="668901"/>
              </a:xfrm>
              <a:prstGeom prst="rect">
                <a:avLst/>
              </a:prstGeom>
              <a:blipFill rotWithShape="0">
                <a:blip r:embed="rId7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59532" y="6048945"/>
                <a:ext cx="6250044" cy="46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Energy flux carried by EM field (Poynting flux):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6048945"/>
                <a:ext cx="6250044" cy="462947"/>
              </a:xfrm>
              <a:prstGeom prst="rect">
                <a:avLst/>
              </a:prstGeom>
              <a:blipFill rotWithShape="0">
                <a:blip r:embed="rId8"/>
                <a:stretch>
                  <a:fillRect l="-878" t="-3947"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783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Frozen-in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379440" y="1060028"/>
                <a:ext cx="2708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ideal </a:t>
                </a:r>
                <a:r>
                  <a:rPr kumimoji="1" lang="en-US" altLang="ja-JP" dirty="0"/>
                  <a:t>MHD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440" y="1060028"/>
                <a:ext cx="270869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798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43617"/>
          <a:stretch/>
        </p:blipFill>
        <p:spPr>
          <a:xfrm>
            <a:off x="219808" y="864392"/>
            <a:ext cx="1908212" cy="760604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 bwMode="auto">
          <a:xfrm>
            <a:off x="827584" y="1880828"/>
            <a:ext cx="1116124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379048" y="1617486"/>
                <a:ext cx="1843453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×(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048" y="1617486"/>
                <a:ext cx="1843453" cy="526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8" y="3082972"/>
            <a:ext cx="4242825" cy="29743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100" y="1702977"/>
            <a:ext cx="2724750" cy="11858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956" y="2944473"/>
            <a:ext cx="5112060" cy="53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652120" y="4119310"/>
                <a:ext cx="1313629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119310"/>
                <a:ext cx="1313629" cy="806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9923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Poynting Flux Dominated Jet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647564" y="1052736"/>
                <a:ext cx="103688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1052736"/>
                <a:ext cx="1036886" cy="55585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431540" y="198884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Conical jet</a:t>
            </a:r>
            <a:endParaRPr kumimoji="1" lang="ja-JP" altLang="en-US" dirty="0"/>
          </a:p>
        </p:txBody>
      </p:sp>
      <p:sp>
        <p:nvSpPr>
          <p:cNvPr id="5" name="二等辺三角形 4"/>
          <p:cNvSpPr/>
          <p:nvPr/>
        </p:nvSpPr>
        <p:spPr bwMode="auto">
          <a:xfrm rot="16200000">
            <a:off x="3275856" y="355304"/>
            <a:ext cx="972108" cy="3636404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0152" y="1772816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Cutting out a part of</a:t>
            </a:r>
          </a:p>
          <a:p>
            <a:r>
              <a:rPr kumimoji="1" lang="en-US" altLang="ja-JP" dirty="0"/>
              <a:t>spherical flow.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540" y="2875121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Assume </a:t>
            </a:r>
            <a:r>
              <a:rPr lang="en-US" altLang="ja-JP" dirty="0"/>
              <a:t>s</a:t>
            </a:r>
            <a:r>
              <a:rPr kumimoji="1" lang="en-US" altLang="ja-JP" dirty="0"/>
              <a:t>pherically symmetric.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223" y="2891693"/>
            <a:ext cx="1077231" cy="384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647564" y="3429000"/>
                <a:ext cx="6199774" cy="37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At a large distance, we can neglect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kumimoji="1" lang="en-US" altLang="ja-JP" dirty="0"/>
                  <a:t>, so that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3429000"/>
                <a:ext cx="6199774" cy="375231"/>
              </a:xfrm>
              <a:prstGeom prst="rect">
                <a:avLst/>
              </a:prstGeom>
              <a:blipFill rotWithShape="0">
                <a:blip r:embed="rId4"/>
                <a:stretch>
                  <a:fillRect l="-787" t="-14754" b="-180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32" y="3891714"/>
            <a:ext cx="3612498" cy="78822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076" y="4057407"/>
            <a:ext cx="2880450" cy="45684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9443" y="4772731"/>
            <a:ext cx="2546579" cy="72896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55774" y="5006404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Magnetization parameter: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829" y="5609329"/>
            <a:ext cx="1751625" cy="42768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20883" y="5678845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At the foot of the jet,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450" y="6238888"/>
            <a:ext cx="1415455" cy="42575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/>
          <a:srcRect l="1" r="427"/>
          <a:stretch/>
        </p:blipFill>
        <p:spPr>
          <a:xfrm>
            <a:off x="2977577" y="6182987"/>
            <a:ext cx="2530527" cy="4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3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Available Lorentz factor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1757379"/>
            <a:ext cx="2052228" cy="35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379440" y="1060028"/>
                <a:ext cx="4386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Steady state + ideal MHD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440" y="1060028"/>
                <a:ext cx="438658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111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r="43617"/>
          <a:stretch/>
        </p:blipFill>
        <p:spPr>
          <a:xfrm>
            <a:off x="219808" y="864392"/>
            <a:ext cx="1908212" cy="760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807804" y="1796588"/>
                <a:ext cx="4076309" cy="294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𝑟𝐵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iso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𝑟𝐵</m:t>
                            </m:r>
                          </m:e>
                        </m:d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804" y="1796588"/>
                <a:ext cx="4076309" cy="294696"/>
              </a:xfrm>
              <a:prstGeom prst="rect">
                <a:avLst/>
              </a:prstGeom>
              <a:blipFill rotWithShape="0">
                <a:blip r:embed="rId5"/>
                <a:stretch>
                  <a:fillRect l="-1497" t="-31250" r="-299" b="-3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440313" y="314824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But, when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284" y="3148245"/>
            <a:ext cx="1061785" cy="4105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24156" y="2260998"/>
            <a:ext cx="778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 the jet accelerates, the magnetic luminosity decreases with radius.</a:t>
            </a:r>
          </a:p>
          <a:p>
            <a:r>
              <a:rPr lang="en-US" altLang="ja-JP" dirty="0"/>
              <a:t>Energy transfer from magnetic to kinetic.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3863" y="3148245"/>
            <a:ext cx="22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,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40544" y="3141968"/>
            <a:ext cx="582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effective sound speed (Alfven speed) is</a:t>
            </a:r>
          </a:p>
          <a:p>
            <a:r>
              <a:rPr lang="en-US" altLang="ja-JP" dirty="0"/>
              <a:t>comparable to the jet speed. The acceleration stops.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97909" y="4087290"/>
                <a:ext cx="1560492" cy="371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ra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09" y="4087290"/>
                <a:ext cx="1560492" cy="371448"/>
              </a:xfrm>
              <a:prstGeom prst="rect">
                <a:avLst/>
              </a:prstGeom>
              <a:blipFill rotWithShape="0">
                <a:blip r:embed="rId7"/>
                <a:stretch>
                  <a:fillRect l="-351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508388" y="4679717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Total luminosity: 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935" y="4600370"/>
            <a:ext cx="2997225" cy="47628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596" y="5322246"/>
            <a:ext cx="2101950" cy="48600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311860" y="5451508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Inefficient acceleration.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408204" y="5451508"/>
                <a:ext cx="21472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/>
                  <a:t> is ideal)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204" y="5451508"/>
                <a:ext cx="2147254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273" t="-11475" r="-2273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758757" y="3815587"/>
                <a:ext cx="1947649" cy="634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𝜋𝜌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757" y="3815587"/>
                <a:ext cx="1947649" cy="63485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33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Axially symmetric jet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55056"/>
            <a:ext cx="2271221" cy="44582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944724"/>
            <a:ext cx="752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jet is confined by the disk wind. It seems parabolic, not conical.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999226" y="1448780"/>
                <a:ext cx="37598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Cylindrical Coordinate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26" y="1448780"/>
                <a:ext cx="375981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45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/>
          <p:cNvSpPr/>
          <p:nvPr/>
        </p:nvSpPr>
        <p:spPr bwMode="auto">
          <a:xfrm>
            <a:off x="5063510" y="2653848"/>
            <a:ext cx="798356" cy="14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3203848" y="1954540"/>
            <a:ext cx="2556284" cy="2502714"/>
            <a:chOff x="4247964" y="3410562"/>
            <a:chExt cx="2556284" cy="2502714"/>
          </a:xfrm>
        </p:grpSpPr>
        <p:cxnSp>
          <p:nvCxnSpPr>
            <p:cNvPr id="11" name="直線矢印コネクタ 10"/>
            <p:cNvCxnSpPr/>
            <p:nvPr/>
          </p:nvCxnSpPr>
          <p:spPr bwMode="auto">
            <a:xfrm>
              <a:off x="5063510" y="4869160"/>
              <a:ext cx="174073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線矢印コネクタ 11"/>
            <p:cNvCxnSpPr/>
            <p:nvPr/>
          </p:nvCxnSpPr>
          <p:spPr bwMode="auto">
            <a:xfrm flipH="1">
              <a:off x="4247964" y="4869160"/>
              <a:ext cx="815546" cy="10441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線矢印コネクタ 14"/>
            <p:cNvCxnSpPr/>
            <p:nvPr/>
          </p:nvCxnSpPr>
          <p:spPr bwMode="auto">
            <a:xfrm flipH="1" flipV="1">
              <a:off x="5034414" y="3418067"/>
              <a:ext cx="29096" cy="14510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コネクタ 19"/>
            <p:cNvCxnSpPr/>
            <p:nvPr/>
          </p:nvCxnSpPr>
          <p:spPr bwMode="auto">
            <a:xfrm>
              <a:off x="5063510" y="4869159"/>
              <a:ext cx="552606" cy="6152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5319618" y="4951118"/>
                  <a:ext cx="2311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9618" y="4951118"/>
                  <a:ext cx="231153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8421" r="-15789" b="-108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線コネクタ 22"/>
            <p:cNvCxnSpPr/>
            <p:nvPr/>
          </p:nvCxnSpPr>
          <p:spPr bwMode="auto">
            <a:xfrm flipV="1">
              <a:off x="5616116" y="4077072"/>
              <a:ext cx="0" cy="14073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円弧 23"/>
            <p:cNvSpPr/>
            <p:nvPr/>
          </p:nvSpPr>
          <p:spPr bwMode="auto">
            <a:xfrm rot="7699106">
              <a:off x="4699943" y="4496465"/>
              <a:ext cx="612068" cy="815538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4889879" y="5234716"/>
                  <a:ext cx="2389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5" name="テキスト ボックス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879" y="5234716"/>
                  <a:ext cx="238976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0769" r="-25641" b="-377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直線コネクタ 27"/>
            <p:cNvCxnSpPr>
              <a:cxnSpLocks noChangeAspect="1"/>
            </p:cNvCxnSpPr>
            <p:nvPr/>
          </p:nvCxnSpPr>
          <p:spPr bwMode="auto">
            <a:xfrm>
              <a:off x="5614167" y="4057464"/>
              <a:ext cx="193997" cy="216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5778248" y="4155813"/>
                  <a:ext cx="3288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8248" y="4155813"/>
                  <a:ext cx="32880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407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直線コネクタ 29"/>
            <p:cNvCxnSpPr>
              <a:cxnSpLocks/>
            </p:cNvCxnSpPr>
            <p:nvPr/>
          </p:nvCxnSpPr>
          <p:spPr bwMode="auto">
            <a:xfrm flipV="1">
              <a:off x="5621787" y="3729559"/>
              <a:ext cx="0" cy="3442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5501574" y="3410562"/>
                  <a:ext cx="30662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37" name="テキスト ボックス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1574" y="3410562"/>
                  <a:ext cx="306622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7843" b="-1555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線コネクタ 37"/>
            <p:cNvCxnSpPr>
              <a:cxnSpLocks/>
            </p:cNvCxnSpPr>
            <p:nvPr/>
          </p:nvCxnSpPr>
          <p:spPr bwMode="auto">
            <a:xfrm flipV="1">
              <a:off x="5629874" y="3943370"/>
              <a:ext cx="312778" cy="11409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5942652" y="3755715"/>
                  <a:ext cx="344966" cy="301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3" name="テキスト ボックス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2652" y="3755715"/>
                  <a:ext cx="344966" cy="30174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8929" b="-28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5407488" y="4335838"/>
                  <a:ext cx="1931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4" name="テキスト ボックス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7488" y="4335838"/>
                  <a:ext cx="193130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903" r="-9677" b="-217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3117273" y="4647698"/>
                <a:ext cx="817660" cy="573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273" y="4647698"/>
                <a:ext cx="817660" cy="57336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/>
          <p:cNvSpPr txBox="1"/>
          <p:nvPr/>
        </p:nvSpPr>
        <p:spPr>
          <a:xfrm>
            <a:off x="4128186" y="475550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Then,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/>
              <p:cNvSpPr txBox="1"/>
              <p:nvPr/>
            </p:nvSpPr>
            <p:spPr>
              <a:xfrm>
                <a:off x="4870236" y="4647698"/>
                <a:ext cx="396788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,0,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8" name="テキスト ボックス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236" y="4647698"/>
                <a:ext cx="3967881" cy="62235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/>
              <p:cNvSpPr txBox="1"/>
              <p:nvPr/>
            </p:nvSpPr>
            <p:spPr>
              <a:xfrm>
                <a:off x="3122432" y="5413776"/>
                <a:ext cx="4251292" cy="1244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en-US" altLang="ja-JP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ΔA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9" name="テキスト ボックス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432" y="5413776"/>
                <a:ext cx="4251292" cy="12447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86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MHD equations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14" y="919161"/>
            <a:ext cx="2483927" cy="64381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23528" y="1056404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Continuity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014" y="1022967"/>
            <a:ext cx="1868400" cy="5346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564921" y="1136885"/>
            <a:ext cx="21111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25" y="2457464"/>
            <a:ext cx="4396362" cy="1112655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 bwMode="auto">
          <a:xfrm>
            <a:off x="4212693" y="1255682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テキスト ボックス 13"/>
          <p:cNvSpPr txBox="1"/>
          <p:nvPr/>
        </p:nvSpPr>
        <p:spPr>
          <a:xfrm>
            <a:off x="356201" y="197320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Energy Conservation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4677811" y="3005225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865" y="2701167"/>
            <a:ext cx="3329240" cy="60811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663965" y="3309282"/>
            <a:ext cx="21111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06" y="4170292"/>
            <a:ext cx="6628934" cy="94321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53895" y="3645024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Momentum Conservation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815799" y="5274154"/>
                <a:ext cx="14957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ja-JP" dirty="0">
                    <a:solidFill>
                      <a:srgbClr val="0070C0"/>
                    </a:solidFill>
                  </a:rPr>
                  <a:t>-component</a:t>
                </a:r>
                <a:endParaRPr kumimoji="1" lang="ja-JP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99" y="5274154"/>
                <a:ext cx="149573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7347" t="-32609" r="-9796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/>
          <p:cNvCxnSpPr/>
          <p:nvPr/>
        </p:nvCxnSpPr>
        <p:spPr bwMode="auto">
          <a:xfrm>
            <a:off x="2538267" y="5412653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401" y="5107544"/>
            <a:ext cx="3842810" cy="587657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580787" y="5884291"/>
            <a:ext cx="211115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is constant along B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 bwMode="auto">
          <a:xfrm>
            <a:off x="4683692" y="1060858"/>
            <a:ext cx="1760516" cy="49670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5209865" y="2687615"/>
            <a:ext cx="3329240" cy="6216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3018401" y="5124559"/>
            <a:ext cx="3744416" cy="61838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6306" y="6237312"/>
            <a:ext cx="575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Below we skip the detailed calculation...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Line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04764"/>
            <a:ext cx="4784615" cy="471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040052" y="1520788"/>
                <a:ext cx="36215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Simulations show magnetic field</a:t>
                </a:r>
              </a:p>
              <a:p>
                <a:r>
                  <a:rPr lang="en-US" altLang="ja-JP" b="0" dirty="0"/>
                  <a:t>line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1.6</m:t>
                        </m:r>
                      </m:sup>
                    </m:sSup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52" y="1520788"/>
                <a:ext cx="362150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515" t="-4717" r="-673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184068" y="2888940"/>
                <a:ext cx="3804247" cy="1223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The magnetic field is the tangent</a:t>
                </a:r>
              </a:p>
              <a:p>
                <a:r>
                  <a:rPr lang="en-US" altLang="ja-JP" dirty="0"/>
                  <a:t>of the field line.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If we express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kumimoji="1" lang="en-US" altLang="ja-JP" dirty="0"/>
                  <a:t>,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068" y="2888940"/>
                <a:ext cx="3804247" cy="1223989"/>
              </a:xfrm>
              <a:prstGeom prst="rect">
                <a:avLst/>
              </a:prstGeom>
              <a:blipFill rotWithShape="0">
                <a:blip r:embed="rId4"/>
                <a:stretch>
                  <a:fillRect l="-1282" t="-2985" r="-962" b="-4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429" y="4359740"/>
            <a:ext cx="1027787" cy="3153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090" y="4300277"/>
            <a:ext cx="1592725" cy="374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364088" y="4941168"/>
                <a:ext cx="35538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at a large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941168"/>
                <a:ext cx="35538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544" t="-13333" r="-515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5664151"/>
            <a:ext cx="3084894" cy="97974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384242" y="5926628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Finally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21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Radio Observation of M87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21976"/>
            <a:ext cx="5250215" cy="4096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9944" y="1353505"/>
                <a:ext cx="231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4" y="1353505"/>
                <a:ext cx="231153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053" r="-13158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995936" y="4979709"/>
                <a:ext cx="193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979709"/>
                <a:ext cx="19313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539552" y="5233206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Asada+ 2012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5520" y="5741037"/>
            <a:ext cx="601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Bondi radius: at which escape velocity=sound velocity.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439912" y="6055779"/>
                <a:ext cx="1311256" cy="6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912" y="6055779"/>
                <a:ext cx="1311256" cy="6695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2029755" y="2677677"/>
                <a:ext cx="1057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1.7</m:t>
                          </m:r>
                        </m:sup>
                      </m:sSup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755" y="2677677"/>
                <a:ext cx="105759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4011960" y="1249585"/>
                <a:ext cx="822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960" y="1249585"/>
                <a:ext cx="822148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1151620" y="2117695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confinement</a:t>
            </a:r>
          </a:p>
          <a:p>
            <a:r>
              <a:rPr lang="en-US" altLang="ja-JP" dirty="0"/>
              <a:t>by external gas?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46860" y="765256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Free expansion</a:t>
            </a:r>
            <a:r>
              <a:rPr lang="en-US" altLang="ja-JP" dirty="0"/>
              <a:t>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590904" y="1434251"/>
                <a:ext cx="2672142" cy="408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=1.7→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904" y="1434251"/>
                <a:ext cx="2672142" cy="40876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図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2074" y="2206608"/>
            <a:ext cx="3924436" cy="3170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598118" y="2410373"/>
                <a:ext cx="2095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Viewing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𝜊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118" y="2410373"/>
                <a:ext cx="2095895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32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7045241" y="3188812"/>
                <a:ext cx="8544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41" y="3188812"/>
                <a:ext cx="854400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5000" r="-714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7344308" y="5363959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Asada+ 2014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02484" y="593705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Consistent?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4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Caveats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Blazar spectra suggest the magnetic field in the jet is very low!</a:t>
                </a:r>
              </a:p>
              <a:p>
                <a:r>
                  <a:rPr lang="en-US" altLang="ja-JP" dirty="0"/>
                  <a:t>Some blazars show a fast acceleration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altLang="ja-JP" dirty="0"/>
                  <a:t> 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∼10−100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altLang="ja-JP" dirty="0"/>
                  <a:t> ), which contradict the slow magnetic acceleration.</a:t>
                </a:r>
              </a:p>
              <a:p>
                <a:r>
                  <a:rPr kumimoji="1" lang="en-US" altLang="ja-JP" dirty="0"/>
                  <a:t>How to generate the required ordered magnetic field?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85" t="-13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High-Energy Cosmic-Rays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6984776" cy="481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637057" y="5805264"/>
                <a:ext cx="587135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What is the origin of such particles?</a:t>
                </a:r>
              </a:p>
              <a:p>
                <a:r>
                  <a:rPr lang="en-US" altLang="ja-JP" dirty="0"/>
                  <a:t>Protons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cannot be confined in our galaxy.</a:t>
                </a:r>
              </a:p>
              <a:p>
                <a:r>
                  <a:rPr lang="en-US" altLang="ja-JP" dirty="0"/>
                  <a:t>Extra-galactic origin!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057" y="5805264"/>
                <a:ext cx="5871351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935" t="-3289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9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/>
              <a:t>Particle </a:t>
            </a:r>
            <a:r>
              <a:rPr lang="en-US" altLang="ja-JP" sz="8800" dirty="0" smtClean="0"/>
              <a:t>Acceleration </a:t>
            </a:r>
            <a:endParaRPr lang="en-US" altLang="ja-JP" sz="8800" dirty="0"/>
          </a:p>
        </p:txBody>
      </p:sp>
    </p:spTree>
    <p:extLst>
      <p:ext uri="{BB962C8B-B14F-4D97-AF65-F5344CB8AC3E}">
        <p14:creationId xmlns:p14="http://schemas.microsoft.com/office/powerpoint/2010/main" val="42764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77ED00C-4BAB-4817-9DE7-652780E3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Cosmic Rays (Charged Particles)</a:t>
            </a:r>
            <a:endParaRPr kumimoji="1" lang="ja-JP" altLang="en-US" dirty="0"/>
          </a:p>
        </p:txBody>
      </p:sp>
      <p:pic>
        <p:nvPicPr>
          <p:cNvPr id="3" name="Picture 4" descr="ãcosmic-ray spectrum nucleiãã®ç»åæ¤ç´¢çµæ">
            <a:extLst>
              <a:ext uri="{FF2B5EF4-FFF2-40B4-BE49-F238E27FC236}">
                <a16:creationId xmlns="" xmlns:a16="http://schemas.microsoft.com/office/drawing/2014/main" id="{8E3B47B6-44D8-44B3-8E1F-3C9E79F8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" y="1268760"/>
            <a:ext cx="4590734" cy="47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="" xmlns:a16="http://schemas.microsoft.com/office/drawing/2014/main" id="{77C07C88-E1A3-4D17-BDED-DF3561F2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72" y="1052736"/>
            <a:ext cx="4701211" cy="316835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262C6B51-5A5B-45FA-9CA2-CB7B15DF679B}"/>
              </a:ext>
            </a:extLst>
          </p:cNvPr>
          <p:cNvSpPr txBox="1"/>
          <p:nvPr/>
        </p:nvSpPr>
        <p:spPr>
          <a:xfrm>
            <a:off x="5886370" y="125780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Electron+Positron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3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Gamma-Rays</a:t>
            </a:r>
            <a:endParaRPr kumimoji="1" lang="ja-JP" altLang="en-US" dirty="0"/>
          </a:p>
        </p:txBody>
      </p:sp>
      <p:pic>
        <p:nvPicPr>
          <p:cNvPr id="5124" name="Picture 4" descr="ãFermi allsky gamma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908720"/>
            <a:ext cx="8638134" cy="515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591780" y="6261344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Emission from high energy particles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51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Emission from blazars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" y="1304764"/>
            <a:ext cx="4859723" cy="507191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3528" y="868070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3C 279 (</a:t>
            </a:r>
            <a:r>
              <a:rPr kumimoji="1" lang="en-US" altLang="ja-JP" dirty="0" err="1"/>
              <a:t>Hayashida</a:t>
            </a:r>
            <a:r>
              <a:rPr lang="en-US" altLang="ja-JP" dirty="0"/>
              <a:t>+</a:t>
            </a:r>
            <a:r>
              <a:rPr kumimoji="1" lang="en-US" altLang="ja-JP" dirty="0"/>
              <a:t> 2015)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37402"/>
            <a:ext cx="4132113" cy="533721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152" y="868070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421(</a:t>
            </a:r>
            <a:r>
              <a:rPr kumimoji="1" lang="en-US" altLang="ja-JP" dirty="0" err="1"/>
              <a:t>Acciari</a:t>
            </a:r>
            <a:r>
              <a:rPr lang="en-US" altLang="ja-JP" dirty="0"/>
              <a:t>+</a:t>
            </a:r>
            <a:r>
              <a:rPr kumimoji="1" lang="en-US" altLang="ja-JP" dirty="0"/>
              <a:t> 2011)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47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Multi-Wavelength Observation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46639"/>
            <a:ext cx="6142852" cy="38673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945982" y="6314021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 (</a:t>
            </a:r>
            <a:r>
              <a:rPr kumimoji="1" lang="en-US" altLang="ja-JP" dirty="0" err="1"/>
              <a:t>Abdo</a:t>
            </a:r>
            <a:r>
              <a:rPr kumimoji="1" lang="en-US" altLang="ja-JP" dirty="0"/>
              <a:t>+ 2011)</a:t>
            </a:r>
            <a:endParaRPr kumimoji="1" lang="ja-JP" altLang="en-US" dirty="0"/>
          </a:p>
        </p:txBody>
      </p:sp>
      <p:pic>
        <p:nvPicPr>
          <p:cNvPr id="9218" name="Picture 2" descr="é¢é£ç»å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02" y="958975"/>
            <a:ext cx="2113521" cy="13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Fermi Telescope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1016732"/>
            <a:ext cx="2238382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ãSwift Telescope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59" y="951988"/>
            <a:ext cx="1468699" cy="13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VLBAãã®ç»åæ¤ç´¢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6" y="929219"/>
            <a:ext cx="1344598" cy="13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/>
        </p:nvCxnSpPr>
        <p:spPr bwMode="auto">
          <a:xfrm flipV="1">
            <a:off x="7092280" y="2204864"/>
            <a:ext cx="396044" cy="122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矢印コネクタ 7"/>
          <p:cNvCxnSpPr/>
          <p:nvPr/>
        </p:nvCxnSpPr>
        <p:spPr bwMode="auto">
          <a:xfrm>
            <a:off x="5436096" y="2168860"/>
            <a:ext cx="972108" cy="1332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コネクタ 9"/>
          <p:cNvCxnSpPr/>
          <p:nvPr/>
        </p:nvCxnSpPr>
        <p:spPr bwMode="auto">
          <a:xfrm>
            <a:off x="3527884" y="2204864"/>
            <a:ext cx="1117052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コネクタ 11"/>
          <p:cNvCxnSpPr/>
          <p:nvPr/>
        </p:nvCxnSpPr>
        <p:spPr bwMode="auto">
          <a:xfrm>
            <a:off x="3477677" y="2204864"/>
            <a:ext cx="518259" cy="900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>
            <a:off x="3527884" y="2204864"/>
            <a:ext cx="1585685" cy="15121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1503134" y="1988840"/>
            <a:ext cx="1249910" cy="33483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687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Supernova </a:t>
            </a:r>
            <a:r>
              <a:rPr kumimoji="1" lang="en-US" altLang="ja-JP" dirty="0" smtClean="0"/>
              <a:t>Remnant (SNR)</a:t>
            </a:r>
            <a:endParaRPr kumimoji="1" lang="ja-JP" altLang="en-US" dirty="0"/>
          </a:p>
        </p:txBody>
      </p:sp>
      <p:pic>
        <p:nvPicPr>
          <p:cNvPr id="3" name="Picture 5" descr="Supernova_Remnant_SN_1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1598735"/>
            <a:ext cx="3921369" cy="39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2289" y="1173774"/>
            <a:ext cx="3042821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/>
              <a:t>Supernova Remnant SN1006</a:t>
            </a:r>
          </a:p>
        </p:txBody>
      </p:sp>
      <p:pic>
        <p:nvPicPr>
          <p:cNvPr id="10" name="図 9">
            <a:extLst>
              <a:ext uri="{FF2B5EF4-FFF2-40B4-BE49-F238E27FC236}">
                <a16:creationId xmlns="" xmlns:a16="http://schemas.microsoft.com/office/drawing/2014/main" id="{40FD7A44-0546-441C-81C6-424647F68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964" y="2276872"/>
            <a:ext cx="4446471" cy="300643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554E2056-43A5-4C51-87F1-B9B736341848}"/>
              </a:ext>
            </a:extLst>
          </p:cNvPr>
          <p:cNvSpPr txBox="1"/>
          <p:nvPr/>
        </p:nvSpPr>
        <p:spPr>
          <a:xfrm>
            <a:off x="6084168" y="183355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Spectrum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0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Shock</a:t>
            </a:r>
            <a:r>
              <a:rPr lang="ja-JP" altLang="en-US" dirty="0" smtClean="0"/>
              <a:t> </a:t>
            </a:r>
            <a:r>
              <a:rPr lang="en-US" altLang="ja-JP" dirty="0" smtClean="0"/>
              <a:t>wave</a:t>
            </a:r>
            <a:endParaRPr lang="ja-JP" altLang="en-US" dirty="0"/>
          </a:p>
        </p:txBody>
      </p:sp>
      <p:grpSp>
        <p:nvGrpSpPr>
          <p:cNvPr id="1176601" name="Group 25"/>
          <p:cNvGrpSpPr>
            <a:grpSpLocks/>
          </p:cNvGrpSpPr>
          <p:nvPr/>
        </p:nvGrpSpPr>
        <p:grpSpPr bwMode="auto">
          <a:xfrm>
            <a:off x="383931" y="1368670"/>
            <a:ext cx="8330706" cy="4271596"/>
            <a:chOff x="262" y="754"/>
            <a:chExt cx="5685" cy="2915"/>
          </a:xfrm>
        </p:grpSpPr>
        <p:grpSp>
          <p:nvGrpSpPr>
            <p:cNvPr id="1176599" name="Group 23"/>
            <p:cNvGrpSpPr>
              <a:grpSpLocks/>
            </p:cNvGrpSpPr>
            <p:nvPr/>
          </p:nvGrpSpPr>
          <p:grpSpPr bwMode="auto">
            <a:xfrm>
              <a:off x="580" y="754"/>
              <a:ext cx="5367" cy="2915"/>
              <a:chOff x="81" y="512"/>
              <a:chExt cx="5367" cy="2915"/>
            </a:xfrm>
          </p:grpSpPr>
          <p:sp>
            <p:nvSpPr>
              <p:cNvPr id="1176584" name="Rectangle 8"/>
              <p:cNvSpPr>
                <a:spLocks noChangeArrowheads="1"/>
              </p:cNvSpPr>
              <p:nvPr/>
            </p:nvSpPr>
            <p:spPr bwMode="auto">
              <a:xfrm>
                <a:off x="489" y="799"/>
                <a:ext cx="4128" cy="1588"/>
              </a:xfrm>
              <a:prstGeom prst="rect">
                <a:avLst/>
              </a:prstGeom>
              <a:solidFill>
                <a:schemeClr val="accent1">
                  <a:alpha val="50999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ja-JP" sz="1662" dirty="0"/>
                  <a:t>                    </a:t>
                </a:r>
                <a:r>
                  <a:rPr lang="en-US" altLang="ja-JP" sz="2000" dirty="0" smtClean="0"/>
                  <a:t>Interstellar medium (ISM)</a:t>
                </a:r>
                <a:endParaRPr lang="en-US" altLang="ja-JP" sz="1400" dirty="0" smtClean="0"/>
              </a:p>
              <a:p>
                <a:pPr algn="ctr"/>
                <a:r>
                  <a:rPr lang="en-US" altLang="ja-JP" sz="1400" dirty="0"/>
                  <a:t> </a:t>
                </a:r>
                <a:r>
                  <a:rPr lang="en-US" altLang="ja-JP" sz="1400" dirty="0" smtClean="0"/>
                  <a:t>                     </a:t>
                </a:r>
                <a:r>
                  <a:rPr lang="ja-JP" altLang="en-US" sz="1662" dirty="0" smtClean="0"/>
                  <a:t>（</a:t>
                </a:r>
                <a:r>
                  <a:rPr lang="en-US" altLang="ja-JP" sz="1662" dirty="0" smtClean="0"/>
                  <a:t>plasma, </a:t>
                </a:r>
                <a:r>
                  <a:rPr lang="ja-JP" altLang="en-US" sz="1662" dirty="0" smtClean="0"/>
                  <a:t>～</a:t>
                </a:r>
                <a:r>
                  <a:rPr lang="en-US" altLang="ja-JP" sz="1662" dirty="0"/>
                  <a:t>1cm</a:t>
                </a:r>
                <a:r>
                  <a:rPr lang="en-US" altLang="ja-JP" sz="1662" baseline="30000" dirty="0"/>
                  <a:t>-3</a:t>
                </a:r>
                <a:r>
                  <a:rPr lang="en-US" altLang="ja-JP" sz="1662" dirty="0"/>
                  <a:t>, T</a:t>
                </a:r>
                <a:r>
                  <a:rPr lang="ja-JP" altLang="en-US" sz="1662" dirty="0"/>
                  <a:t>～</a:t>
                </a:r>
                <a:r>
                  <a:rPr lang="en-US" altLang="ja-JP" sz="1662" dirty="0"/>
                  <a:t>1eV</a:t>
                </a:r>
                <a:r>
                  <a:rPr lang="ja-JP" altLang="en-US" sz="1662" dirty="0"/>
                  <a:t>）</a:t>
                </a:r>
              </a:p>
              <a:p>
                <a:pPr algn="ctr"/>
                <a:r>
                  <a:rPr lang="ja-JP" altLang="en-US" sz="1662" dirty="0"/>
                  <a:t>          </a:t>
                </a:r>
                <a:r>
                  <a:rPr lang="en-US" altLang="ja-JP" sz="1662" dirty="0" smtClean="0"/>
                  <a:t>Rest frame</a:t>
                </a:r>
                <a:endParaRPr lang="ja-JP" altLang="en-US" sz="1662" dirty="0"/>
              </a:p>
            </p:txBody>
          </p:sp>
          <p:sp>
            <p:nvSpPr>
              <p:cNvPr id="1176585" name="Rectangle 9"/>
              <p:cNvSpPr>
                <a:spLocks noChangeArrowheads="1"/>
              </p:cNvSpPr>
              <p:nvPr/>
            </p:nvSpPr>
            <p:spPr bwMode="auto">
              <a:xfrm>
                <a:off x="489" y="663"/>
                <a:ext cx="726" cy="1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62"/>
              </a:p>
            </p:txBody>
          </p:sp>
          <p:sp>
            <p:nvSpPr>
              <p:cNvPr id="1176583" name="Freeform 7"/>
              <p:cNvSpPr>
                <a:spLocks/>
              </p:cNvSpPr>
              <p:nvPr/>
            </p:nvSpPr>
            <p:spPr bwMode="auto">
              <a:xfrm>
                <a:off x="398" y="663"/>
                <a:ext cx="999" cy="1850"/>
              </a:xfrm>
              <a:custGeom>
                <a:avLst/>
                <a:gdLst>
                  <a:gd name="T0" fmla="*/ 80 w 999"/>
                  <a:gd name="T1" fmla="*/ 198 h 1850"/>
                  <a:gd name="T2" fmla="*/ 86 w 999"/>
                  <a:gd name="T3" fmla="*/ 6 h 1850"/>
                  <a:gd name="T4" fmla="*/ 596 w 999"/>
                  <a:gd name="T5" fmla="*/ 162 h 1850"/>
                  <a:gd name="T6" fmla="*/ 914 w 999"/>
                  <a:gd name="T7" fmla="*/ 582 h 1850"/>
                  <a:gd name="T8" fmla="*/ 968 w 999"/>
                  <a:gd name="T9" fmla="*/ 1122 h 1850"/>
                  <a:gd name="T10" fmla="*/ 728 w 999"/>
                  <a:gd name="T11" fmla="*/ 1602 h 1850"/>
                  <a:gd name="T12" fmla="*/ 176 w 999"/>
                  <a:gd name="T13" fmla="*/ 1842 h 1850"/>
                  <a:gd name="T14" fmla="*/ 170 w 999"/>
                  <a:gd name="T15" fmla="*/ 1650 h 1850"/>
                  <a:gd name="T16" fmla="*/ 560 w 999"/>
                  <a:gd name="T17" fmla="*/ 1440 h 1850"/>
                  <a:gd name="T18" fmla="*/ 764 w 999"/>
                  <a:gd name="T19" fmla="*/ 1116 h 1850"/>
                  <a:gd name="T20" fmla="*/ 740 w 999"/>
                  <a:gd name="T21" fmla="*/ 630 h 1850"/>
                  <a:gd name="T22" fmla="*/ 518 w 999"/>
                  <a:gd name="T23" fmla="*/ 348 h 1850"/>
                  <a:gd name="T24" fmla="*/ 80 w 999"/>
                  <a:gd name="T25" fmla="*/ 198 h 1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9" h="1850">
                    <a:moveTo>
                      <a:pt x="80" y="198"/>
                    </a:moveTo>
                    <a:cubicBezTo>
                      <a:pt x="8" y="141"/>
                      <a:pt x="0" y="12"/>
                      <a:pt x="86" y="6"/>
                    </a:cubicBezTo>
                    <a:cubicBezTo>
                      <a:pt x="172" y="0"/>
                      <a:pt x="458" y="66"/>
                      <a:pt x="596" y="162"/>
                    </a:cubicBezTo>
                    <a:cubicBezTo>
                      <a:pt x="734" y="258"/>
                      <a:pt x="852" y="422"/>
                      <a:pt x="914" y="582"/>
                    </a:cubicBezTo>
                    <a:cubicBezTo>
                      <a:pt x="976" y="742"/>
                      <a:pt x="999" y="952"/>
                      <a:pt x="968" y="1122"/>
                    </a:cubicBezTo>
                    <a:cubicBezTo>
                      <a:pt x="937" y="1292"/>
                      <a:pt x="860" y="1482"/>
                      <a:pt x="728" y="1602"/>
                    </a:cubicBezTo>
                    <a:cubicBezTo>
                      <a:pt x="596" y="1722"/>
                      <a:pt x="269" y="1834"/>
                      <a:pt x="176" y="1842"/>
                    </a:cubicBezTo>
                    <a:cubicBezTo>
                      <a:pt x="83" y="1850"/>
                      <a:pt x="106" y="1717"/>
                      <a:pt x="170" y="1650"/>
                    </a:cubicBezTo>
                    <a:cubicBezTo>
                      <a:pt x="234" y="1583"/>
                      <a:pt x="461" y="1529"/>
                      <a:pt x="560" y="1440"/>
                    </a:cubicBezTo>
                    <a:cubicBezTo>
                      <a:pt x="659" y="1351"/>
                      <a:pt x="734" y="1251"/>
                      <a:pt x="764" y="1116"/>
                    </a:cubicBezTo>
                    <a:cubicBezTo>
                      <a:pt x="794" y="981"/>
                      <a:pt x="781" y="758"/>
                      <a:pt x="740" y="630"/>
                    </a:cubicBezTo>
                    <a:cubicBezTo>
                      <a:pt x="699" y="502"/>
                      <a:pt x="628" y="420"/>
                      <a:pt x="518" y="348"/>
                    </a:cubicBezTo>
                    <a:cubicBezTo>
                      <a:pt x="408" y="276"/>
                      <a:pt x="152" y="255"/>
                      <a:pt x="80" y="198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87" name="Freeform 11"/>
              <p:cNvSpPr>
                <a:spLocks/>
              </p:cNvSpPr>
              <p:nvPr/>
            </p:nvSpPr>
            <p:spPr bwMode="auto">
              <a:xfrm>
                <a:off x="505" y="512"/>
                <a:ext cx="1088" cy="2147"/>
              </a:xfrm>
              <a:custGeom>
                <a:avLst/>
                <a:gdLst>
                  <a:gd name="T0" fmla="*/ 30 w 1088"/>
                  <a:gd name="T1" fmla="*/ 151 h 2147"/>
                  <a:gd name="T2" fmla="*/ 166 w 1088"/>
                  <a:gd name="T3" fmla="*/ 15 h 2147"/>
                  <a:gd name="T4" fmla="*/ 665 w 1088"/>
                  <a:gd name="T5" fmla="*/ 242 h 2147"/>
                  <a:gd name="T6" fmla="*/ 982 w 1088"/>
                  <a:gd name="T7" fmla="*/ 605 h 2147"/>
                  <a:gd name="T8" fmla="*/ 1073 w 1088"/>
                  <a:gd name="T9" fmla="*/ 1240 h 2147"/>
                  <a:gd name="T10" fmla="*/ 891 w 1088"/>
                  <a:gd name="T11" fmla="*/ 1693 h 2147"/>
                  <a:gd name="T12" fmla="*/ 574 w 1088"/>
                  <a:gd name="T13" fmla="*/ 2011 h 2147"/>
                  <a:gd name="T14" fmla="*/ 166 w 1088"/>
                  <a:gd name="T15" fmla="*/ 2147 h 2147"/>
                  <a:gd name="T16" fmla="*/ 120 w 1088"/>
                  <a:gd name="T17" fmla="*/ 2011 h 2147"/>
                  <a:gd name="T18" fmla="*/ 619 w 1088"/>
                  <a:gd name="T19" fmla="*/ 1739 h 2147"/>
                  <a:gd name="T20" fmla="*/ 891 w 1088"/>
                  <a:gd name="T21" fmla="*/ 1149 h 2147"/>
                  <a:gd name="T22" fmla="*/ 710 w 1088"/>
                  <a:gd name="T23" fmla="*/ 559 h 2147"/>
                  <a:gd name="T24" fmla="*/ 347 w 1088"/>
                  <a:gd name="T25" fmla="*/ 242 h 2147"/>
                  <a:gd name="T26" fmla="*/ 30 w 1088"/>
                  <a:gd name="T27" fmla="*/ 151 h 2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8" h="2147">
                    <a:moveTo>
                      <a:pt x="30" y="151"/>
                    </a:moveTo>
                    <a:cubicBezTo>
                      <a:pt x="0" y="113"/>
                      <a:pt x="60" y="0"/>
                      <a:pt x="166" y="15"/>
                    </a:cubicBezTo>
                    <a:cubicBezTo>
                      <a:pt x="272" y="30"/>
                      <a:pt x="529" y="144"/>
                      <a:pt x="665" y="242"/>
                    </a:cubicBezTo>
                    <a:cubicBezTo>
                      <a:pt x="801" y="340"/>
                      <a:pt x="914" y="439"/>
                      <a:pt x="982" y="605"/>
                    </a:cubicBezTo>
                    <a:cubicBezTo>
                      <a:pt x="1050" y="771"/>
                      <a:pt x="1088" y="1059"/>
                      <a:pt x="1073" y="1240"/>
                    </a:cubicBezTo>
                    <a:cubicBezTo>
                      <a:pt x="1058" y="1421"/>
                      <a:pt x="974" y="1565"/>
                      <a:pt x="891" y="1693"/>
                    </a:cubicBezTo>
                    <a:cubicBezTo>
                      <a:pt x="808" y="1821"/>
                      <a:pt x="695" y="1935"/>
                      <a:pt x="574" y="2011"/>
                    </a:cubicBezTo>
                    <a:cubicBezTo>
                      <a:pt x="453" y="2087"/>
                      <a:pt x="242" y="2147"/>
                      <a:pt x="166" y="2147"/>
                    </a:cubicBezTo>
                    <a:cubicBezTo>
                      <a:pt x="90" y="2147"/>
                      <a:pt x="45" y="2079"/>
                      <a:pt x="120" y="2011"/>
                    </a:cubicBezTo>
                    <a:cubicBezTo>
                      <a:pt x="195" y="1943"/>
                      <a:pt x="491" y="1883"/>
                      <a:pt x="619" y="1739"/>
                    </a:cubicBezTo>
                    <a:cubicBezTo>
                      <a:pt x="747" y="1595"/>
                      <a:pt x="876" y="1346"/>
                      <a:pt x="891" y="1149"/>
                    </a:cubicBezTo>
                    <a:cubicBezTo>
                      <a:pt x="906" y="952"/>
                      <a:pt x="801" y="710"/>
                      <a:pt x="710" y="559"/>
                    </a:cubicBezTo>
                    <a:cubicBezTo>
                      <a:pt x="619" y="408"/>
                      <a:pt x="460" y="310"/>
                      <a:pt x="347" y="242"/>
                    </a:cubicBezTo>
                    <a:cubicBezTo>
                      <a:pt x="234" y="174"/>
                      <a:pt x="60" y="189"/>
                      <a:pt x="30" y="1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88" name="Line 12"/>
              <p:cNvSpPr>
                <a:spLocks noChangeShapeType="1"/>
              </p:cNvSpPr>
              <p:nvPr/>
            </p:nvSpPr>
            <p:spPr bwMode="auto">
              <a:xfrm flipV="1">
                <a:off x="353" y="2432"/>
                <a:ext cx="272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89" name="Text Box 13"/>
              <p:cNvSpPr txBox="1">
                <a:spLocks noChangeArrowheads="1"/>
              </p:cNvSpPr>
              <p:nvPr/>
            </p:nvSpPr>
            <p:spPr bwMode="auto">
              <a:xfrm>
                <a:off x="81" y="2840"/>
                <a:ext cx="1399" cy="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662" dirty="0" smtClean="0">
                    <a:solidFill>
                      <a:srgbClr val="008000"/>
                    </a:solidFill>
                  </a:rPr>
                  <a:t>Ejecta</a:t>
                </a:r>
                <a:endParaRPr lang="ja-JP" altLang="en-US" sz="1662" dirty="0">
                  <a:solidFill>
                    <a:srgbClr val="008000"/>
                  </a:solidFill>
                </a:endParaRPr>
              </a:p>
              <a:p>
                <a:r>
                  <a:rPr lang="ja-JP" altLang="en-US" sz="1662" dirty="0">
                    <a:solidFill>
                      <a:srgbClr val="008000"/>
                    </a:solidFill>
                  </a:rPr>
                  <a:t> </a:t>
                </a:r>
                <a:r>
                  <a:rPr lang="en-US" altLang="ja-JP" sz="1662" dirty="0" smtClean="0">
                    <a:solidFill>
                      <a:srgbClr val="008000"/>
                    </a:solidFill>
                  </a:rPr>
                  <a:t>(</a:t>
                </a:r>
                <a:r>
                  <a:rPr lang="ja-JP" altLang="en-US" sz="1662" dirty="0" smtClean="0">
                    <a:solidFill>
                      <a:srgbClr val="008000"/>
                    </a:solidFill>
                  </a:rPr>
                  <a:t>～</a:t>
                </a:r>
                <a:r>
                  <a:rPr lang="en-US" altLang="ja-JP" sz="1662" dirty="0">
                    <a:solidFill>
                      <a:srgbClr val="008000"/>
                    </a:solidFill>
                  </a:rPr>
                  <a:t>1</a:t>
                </a:r>
                <a:r>
                  <a:rPr lang="en-US" altLang="ja-JP" sz="1662" dirty="0" smtClean="0">
                    <a:solidFill>
                      <a:srgbClr val="008000"/>
                    </a:solidFill>
                  </a:rPr>
                  <a:t>-8000 km/s</a:t>
                </a:r>
                <a:r>
                  <a:rPr lang="en-US" altLang="ja-JP" sz="1662" dirty="0">
                    <a:solidFill>
                      <a:srgbClr val="008000"/>
                    </a:solidFill>
                  </a:rPr>
                  <a:t>)</a:t>
                </a:r>
              </a:p>
              <a:p>
                <a:endParaRPr lang="en-US" altLang="ja-JP" sz="1662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176590" name="Line 14"/>
              <p:cNvSpPr>
                <a:spLocks noChangeShapeType="1"/>
              </p:cNvSpPr>
              <p:nvPr/>
            </p:nvSpPr>
            <p:spPr bwMode="auto">
              <a:xfrm flipV="1">
                <a:off x="897" y="663"/>
                <a:ext cx="227" cy="227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91" name="Line 15"/>
              <p:cNvSpPr>
                <a:spLocks noChangeShapeType="1"/>
              </p:cNvSpPr>
              <p:nvPr/>
            </p:nvSpPr>
            <p:spPr bwMode="auto">
              <a:xfrm flipV="1">
                <a:off x="1260" y="1480"/>
                <a:ext cx="409" cy="0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92" name="Line 16"/>
              <p:cNvSpPr>
                <a:spLocks noChangeShapeType="1"/>
              </p:cNvSpPr>
              <p:nvPr/>
            </p:nvSpPr>
            <p:spPr bwMode="auto">
              <a:xfrm>
                <a:off x="897" y="2296"/>
                <a:ext cx="182" cy="363"/>
              </a:xfrm>
              <a:prstGeom prst="lin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93" name="AutoShape 17"/>
              <p:cNvSpPr>
                <a:spLocks noChangeArrowheads="1"/>
              </p:cNvSpPr>
              <p:nvPr/>
            </p:nvSpPr>
            <p:spPr bwMode="auto">
              <a:xfrm>
                <a:off x="172" y="1389"/>
                <a:ext cx="317" cy="362"/>
              </a:xfrm>
              <a:prstGeom prst="irregularSeal2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62"/>
              </a:p>
            </p:txBody>
          </p:sp>
          <p:sp>
            <p:nvSpPr>
              <p:cNvPr id="1176594" name="Line 18"/>
              <p:cNvSpPr>
                <a:spLocks noChangeShapeType="1"/>
              </p:cNvSpPr>
              <p:nvPr/>
            </p:nvSpPr>
            <p:spPr bwMode="auto">
              <a:xfrm flipH="1" flipV="1">
                <a:off x="1442" y="2115"/>
                <a:ext cx="363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95" name="Text Box 19"/>
              <p:cNvSpPr txBox="1">
                <a:spLocks noChangeArrowheads="1"/>
              </p:cNvSpPr>
              <p:nvPr/>
            </p:nvSpPr>
            <p:spPr bwMode="auto">
              <a:xfrm>
                <a:off x="1850" y="2478"/>
                <a:ext cx="2564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662" dirty="0" smtClean="0"/>
                  <a:t>ISM swept up in front of the ejecta</a:t>
                </a:r>
                <a:endParaRPr lang="ja-JP" altLang="en-US" sz="1662" dirty="0"/>
              </a:p>
            </p:txBody>
          </p:sp>
          <p:sp>
            <p:nvSpPr>
              <p:cNvPr id="1176596" name="Line 20"/>
              <p:cNvSpPr>
                <a:spLocks noChangeShapeType="1"/>
              </p:cNvSpPr>
              <p:nvPr/>
            </p:nvSpPr>
            <p:spPr bwMode="auto">
              <a:xfrm>
                <a:off x="1442" y="1706"/>
                <a:ext cx="453" cy="8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  <p:sp>
            <p:nvSpPr>
              <p:cNvPr id="1176597" name="Text Box 21"/>
              <p:cNvSpPr txBox="1">
                <a:spLocks noChangeArrowheads="1"/>
              </p:cNvSpPr>
              <p:nvPr/>
            </p:nvSpPr>
            <p:spPr bwMode="auto">
              <a:xfrm>
                <a:off x="1792" y="2754"/>
                <a:ext cx="3656" cy="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662" dirty="0" smtClean="0"/>
                  <a:t>Shock front</a:t>
                </a:r>
                <a:r>
                  <a:rPr lang="ja-JP" altLang="en-US" sz="1662" dirty="0" smtClean="0"/>
                  <a:t>： </a:t>
                </a:r>
                <a:r>
                  <a:rPr lang="en-US" altLang="ja-JP" sz="1662" dirty="0" smtClean="0"/>
                  <a:t>Boundary between the swept-up gas</a:t>
                </a:r>
              </a:p>
              <a:p>
                <a:r>
                  <a:rPr lang="en-US" altLang="ja-JP" sz="1662" dirty="0" smtClean="0"/>
                  <a:t>moving outward and the ISM at rest.</a:t>
                </a:r>
              </a:p>
              <a:p>
                <a:r>
                  <a:rPr lang="en-US" altLang="ja-JP" sz="1662" dirty="0" smtClean="0"/>
                  <a:t>This propagates faster than the sound speed.</a:t>
                </a:r>
                <a:endParaRPr lang="ja-JP" altLang="en-US" sz="1662" dirty="0"/>
              </a:p>
            </p:txBody>
          </p:sp>
          <p:sp>
            <p:nvSpPr>
              <p:cNvPr id="1176598" name="Freeform 22"/>
              <p:cNvSpPr>
                <a:spLocks/>
              </p:cNvSpPr>
              <p:nvPr/>
            </p:nvSpPr>
            <p:spPr bwMode="auto">
              <a:xfrm>
                <a:off x="1206" y="780"/>
                <a:ext cx="384" cy="1614"/>
              </a:xfrm>
              <a:custGeom>
                <a:avLst/>
                <a:gdLst>
                  <a:gd name="T0" fmla="*/ 0 w 384"/>
                  <a:gd name="T1" fmla="*/ 0 h 1614"/>
                  <a:gd name="T2" fmla="*/ 190 w 384"/>
                  <a:gd name="T3" fmla="*/ 201 h 1614"/>
                  <a:gd name="T4" fmla="*/ 354 w 384"/>
                  <a:gd name="T5" fmla="*/ 576 h 1614"/>
                  <a:gd name="T6" fmla="*/ 330 w 384"/>
                  <a:gd name="T7" fmla="*/ 1146 h 1614"/>
                  <a:gd name="T8" fmla="*/ 30 w 384"/>
                  <a:gd name="T9" fmla="*/ 1614 h 1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614">
                    <a:moveTo>
                      <a:pt x="0" y="0"/>
                    </a:moveTo>
                    <a:cubicBezTo>
                      <a:pt x="32" y="34"/>
                      <a:pt x="131" y="105"/>
                      <a:pt x="190" y="201"/>
                    </a:cubicBezTo>
                    <a:cubicBezTo>
                      <a:pt x="249" y="297"/>
                      <a:pt x="331" y="419"/>
                      <a:pt x="354" y="576"/>
                    </a:cubicBezTo>
                    <a:cubicBezTo>
                      <a:pt x="377" y="733"/>
                      <a:pt x="384" y="973"/>
                      <a:pt x="330" y="1146"/>
                    </a:cubicBezTo>
                    <a:cubicBezTo>
                      <a:pt x="276" y="1319"/>
                      <a:pt x="93" y="1516"/>
                      <a:pt x="30" y="1614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62"/>
              </a:p>
            </p:txBody>
          </p:sp>
        </p:grpSp>
        <p:sp>
          <p:nvSpPr>
            <p:cNvPr id="1176600" name="Text Box 24"/>
            <p:cNvSpPr txBox="1">
              <a:spLocks noChangeArrowheads="1"/>
            </p:cNvSpPr>
            <p:nvPr/>
          </p:nvSpPr>
          <p:spPr bwMode="auto">
            <a:xfrm>
              <a:off x="262" y="2041"/>
              <a:ext cx="17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77" dirty="0" smtClean="0">
                  <a:solidFill>
                    <a:srgbClr val="FF6600"/>
                  </a:solidFill>
                </a:rPr>
                <a:t>Kinetic Energy in explosion</a:t>
              </a:r>
              <a:endParaRPr lang="ja-JP" altLang="en-US" sz="1477" dirty="0" smtClean="0">
                <a:solidFill>
                  <a:srgbClr val="FF6600"/>
                </a:solidFill>
              </a:endParaRPr>
            </a:p>
            <a:p>
              <a:r>
                <a:rPr lang="ja-JP" altLang="en-US" sz="1477" dirty="0" smtClean="0">
                  <a:solidFill>
                    <a:srgbClr val="FF6600"/>
                  </a:solidFill>
                </a:rPr>
                <a:t>～</a:t>
              </a:r>
              <a:r>
                <a:rPr lang="en-US" altLang="ja-JP" sz="1477" dirty="0" smtClean="0">
                  <a:solidFill>
                    <a:srgbClr val="FF6600"/>
                  </a:solidFill>
                </a:rPr>
                <a:t>10</a:t>
              </a:r>
              <a:r>
                <a:rPr lang="en-US" altLang="ja-JP" sz="1477" baseline="30000" dirty="0" smtClean="0">
                  <a:solidFill>
                    <a:srgbClr val="FF6600"/>
                  </a:solidFill>
                </a:rPr>
                <a:t>51</a:t>
              </a:r>
              <a:r>
                <a:rPr lang="en-US" altLang="ja-JP" sz="1477" dirty="0" smtClean="0">
                  <a:solidFill>
                    <a:srgbClr val="FF6600"/>
                  </a:solidFill>
                </a:rPr>
                <a:t>erg</a:t>
              </a:r>
              <a:endParaRPr lang="en-US" altLang="ja-JP" sz="1477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15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Shock Jump Condition</a:t>
            </a:r>
            <a:endParaRPr lang="ja-JP" altLang="en-US" dirty="0"/>
          </a:p>
        </p:txBody>
      </p:sp>
      <p:sp>
        <p:nvSpPr>
          <p:cNvPr id="1178628" name="Line 4"/>
          <p:cNvSpPr>
            <a:spLocks noChangeShapeType="1"/>
          </p:cNvSpPr>
          <p:nvPr/>
        </p:nvSpPr>
        <p:spPr bwMode="auto">
          <a:xfrm>
            <a:off x="2312377" y="1235320"/>
            <a:ext cx="0" cy="25263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78629" name="Text Box 5"/>
          <p:cNvSpPr txBox="1">
            <a:spLocks noChangeArrowheads="1"/>
          </p:cNvSpPr>
          <p:nvPr/>
        </p:nvSpPr>
        <p:spPr bwMode="auto">
          <a:xfrm>
            <a:off x="755576" y="3860382"/>
            <a:ext cx="3353803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15" dirty="0" smtClean="0"/>
              <a:t>Shock front rest frame</a:t>
            </a:r>
            <a:endParaRPr lang="ja-JP" altLang="en-US" sz="2215" dirty="0"/>
          </a:p>
        </p:txBody>
      </p:sp>
      <p:sp>
        <p:nvSpPr>
          <p:cNvPr id="1178630" name="Line 6"/>
          <p:cNvSpPr>
            <a:spLocks noChangeShapeType="1"/>
          </p:cNvSpPr>
          <p:nvPr/>
        </p:nvSpPr>
        <p:spPr bwMode="auto">
          <a:xfrm flipH="1">
            <a:off x="2577612" y="2564423"/>
            <a:ext cx="132910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78631" name="Object 7"/>
          <p:cNvGraphicFramePr>
            <a:graphicFrameLocks noChangeAspect="1"/>
          </p:cNvGraphicFramePr>
          <p:nvPr/>
        </p:nvGraphicFramePr>
        <p:xfrm>
          <a:off x="2776905" y="1368669"/>
          <a:ext cx="618392" cy="40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" name="数式" r:id="rId3" imgW="330120" imgH="215640" progId="Equation.3">
                  <p:embed/>
                </p:oleObj>
              </mc:Choice>
              <mc:Fallback>
                <p:oleObj name="数式" r:id="rId3" imgW="330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905" y="1368669"/>
                        <a:ext cx="618392" cy="40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32" name="Object 8"/>
          <p:cNvGraphicFramePr>
            <a:graphicFrameLocks noChangeAspect="1"/>
          </p:cNvGraphicFramePr>
          <p:nvPr/>
        </p:nvGraphicFramePr>
        <p:xfrm>
          <a:off x="3043605" y="2498481"/>
          <a:ext cx="262303" cy="40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数式" r:id="rId5" imgW="139680" imgH="215640" progId="Equation.3">
                  <p:embed/>
                </p:oleObj>
              </mc:Choice>
              <mc:Fallback>
                <p:oleObj name="数式" r:id="rId5" imgW="139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605" y="2498481"/>
                        <a:ext cx="262303" cy="40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8633" name="Line 9"/>
          <p:cNvSpPr>
            <a:spLocks noChangeShapeType="1"/>
          </p:cNvSpPr>
          <p:nvPr/>
        </p:nvSpPr>
        <p:spPr bwMode="auto">
          <a:xfrm flipH="1">
            <a:off x="1248508" y="2564423"/>
            <a:ext cx="6638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78634" name="Object 10"/>
          <p:cNvGraphicFramePr>
            <a:graphicFrameLocks noChangeAspect="1"/>
          </p:cNvGraphicFramePr>
          <p:nvPr/>
        </p:nvGraphicFramePr>
        <p:xfrm>
          <a:off x="1447800" y="2498481"/>
          <a:ext cx="310662" cy="40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数式" r:id="rId7" imgW="164880" imgH="215640" progId="Equation.3">
                  <p:embed/>
                </p:oleObj>
              </mc:Choice>
              <mc:Fallback>
                <p:oleObj name="数式" r:id="rId7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498481"/>
                        <a:ext cx="310662" cy="40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35" name="Object 11"/>
          <p:cNvGraphicFramePr>
            <a:graphicFrameLocks noChangeAspect="1"/>
          </p:cNvGraphicFramePr>
          <p:nvPr/>
        </p:nvGraphicFramePr>
        <p:xfrm>
          <a:off x="1115158" y="1368669"/>
          <a:ext cx="690196" cy="40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数式" r:id="rId9" imgW="368280" imgH="215640" progId="Equation.3">
                  <p:embed/>
                </p:oleObj>
              </mc:Choice>
              <mc:Fallback>
                <p:oleObj name="数式" r:id="rId9" imgW="368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158" y="1368669"/>
                        <a:ext cx="690196" cy="40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36" name="Object 12"/>
          <p:cNvGraphicFramePr>
            <a:graphicFrameLocks noChangeAspect="1"/>
          </p:cNvGraphicFramePr>
          <p:nvPr/>
        </p:nvGraphicFramePr>
        <p:xfrm>
          <a:off x="2710962" y="3157904"/>
          <a:ext cx="999392" cy="40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name="数式" r:id="rId11" imgW="533160" imgH="215640" progId="Equation.3">
                  <p:embed/>
                </p:oleObj>
              </mc:Choice>
              <mc:Fallback>
                <p:oleObj name="数式" r:id="rId11" imgW="533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962" y="3157904"/>
                        <a:ext cx="999392" cy="40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37" name="Object 13"/>
          <p:cNvGraphicFramePr>
            <a:graphicFrameLocks noChangeAspect="1"/>
          </p:cNvGraphicFramePr>
          <p:nvPr/>
        </p:nvGraphicFramePr>
        <p:xfrm>
          <a:off x="983273" y="3163766"/>
          <a:ext cx="1094642" cy="40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1" name="数式" r:id="rId13" imgW="583920" imgH="215640" progId="Equation.3">
                  <p:embed/>
                </p:oleObj>
              </mc:Choice>
              <mc:Fallback>
                <p:oleObj name="数式" r:id="rId13" imgW="5839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273" y="3163766"/>
                        <a:ext cx="1094642" cy="40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8638" name="Text Box 14"/>
          <p:cNvSpPr txBox="1">
            <a:spLocks noChangeArrowheads="1"/>
          </p:cNvSpPr>
          <p:nvPr/>
        </p:nvSpPr>
        <p:spPr bwMode="auto">
          <a:xfrm>
            <a:off x="366347" y="4497267"/>
            <a:ext cx="4724370" cy="137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A gas with a velocity v</a:t>
            </a:r>
            <a:r>
              <a:rPr lang="en-US" altLang="ja-JP" sz="1662" baseline="-25000" dirty="0" smtClean="0"/>
              <a:t>1 </a:t>
            </a:r>
            <a:r>
              <a:rPr lang="en-US" altLang="ja-JP" sz="1662" dirty="0" smtClean="0"/>
              <a:t>decelerates</a:t>
            </a:r>
            <a:r>
              <a:rPr lang="ja-JP" altLang="en-US" sz="1662" dirty="0" smtClean="0"/>
              <a:t> </a:t>
            </a:r>
            <a:r>
              <a:rPr lang="en-US" altLang="ja-JP" sz="1662" dirty="0" smtClean="0"/>
              <a:t>at the</a:t>
            </a:r>
          </a:p>
          <a:p>
            <a:r>
              <a:rPr lang="en-US" altLang="ja-JP" sz="1662" dirty="0" smtClean="0"/>
              <a:t>shock front. The kinetic energy is dissipated</a:t>
            </a:r>
          </a:p>
          <a:p>
            <a:r>
              <a:rPr lang="en-US" altLang="ja-JP" sz="1662" dirty="0" smtClean="0"/>
              <a:t>to the heat energy.</a:t>
            </a:r>
          </a:p>
          <a:p>
            <a:r>
              <a:rPr lang="ja-JP" altLang="en-US" sz="1662" dirty="0" smtClean="0"/>
              <a:t> ⇒ </a:t>
            </a:r>
            <a:r>
              <a:rPr lang="en-US" altLang="ja-JP" sz="1662" dirty="0" smtClean="0"/>
              <a:t>Density</a:t>
            </a:r>
            <a:r>
              <a:rPr lang="ja-JP" altLang="en-US" sz="1662" dirty="0" smtClean="0"/>
              <a:t> </a:t>
            </a:r>
            <a:r>
              <a:rPr lang="en-US" altLang="ja-JP" sz="1662" dirty="0" smtClean="0"/>
              <a:t>and pressure increase</a:t>
            </a:r>
            <a:endParaRPr lang="ja-JP" altLang="en-US" sz="1662" dirty="0"/>
          </a:p>
          <a:p>
            <a:endParaRPr lang="ja-JP" altLang="en-US" sz="1662" dirty="0"/>
          </a:p>
        </p:txBody>
      </p:sp>
      <p:sp>
        <p:nvSpPr>
          <p:cNvPr id="1178639" name="Text Box 15"/>
          <p:cNvSpPr txBox="1">
            <a:spLocks noChangeArrowheads="1"/>
          </p:cNvSpPr>
          <p:nvPr/>
        </p:nvSpPr>
        <p:spPr bwMode="auto">
          <a:xfrm>
            <a:off x="4637942" y="1346679"/>
            <a:ext cx="4339650" cy="202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Given n</a:t>
            </a:r>
            <a:r>
              <a:rPr lang="en-US" altLang="ja-JP" sz="1662" baseline="-25000" dirty="0" smtClean="0"/>
              <a:t>1</a:t>
            </a:r>
            <a:r>
              <a:rPr lang="ja-JP" altLang="en-US" sz="1662" dirty="0" err="1"/>
              <a:t>、</a:t>
            </a:r>
            <a:r>
              <a:rPr lang="en-US" altLang="ja-JP" sz="1662" dirty="0"/>
              <a:t>T</a:t>
            </a:r>
            <a:r>
              <a:rPr lang="en-US" altLang="ja-JP" sz="1662" baseline="-25000" dirty="0"/>
              <a:t>1</a:t>
            </a:r>
            <a:r>
              <a:rPr lang="ja-JP" altLang="en-US" sz="1662" dirty="0" err="1"/>
              <a:t>、</a:t>
            </a:r>
            <a:r>
              <a:rPr lang="en-US" altLang="ja-JP" sz="1662" dirty="0" smtClean="0"/>
              <a:t>v</a:t>
            </a:r>
            <a:r>
              <a:rPr lang="en-US" altLang="ja-JP" sz="1662" baseline="-25000" dirty="0" smtClean="0"/>
              <a:t>1</a:t>
            </a:r>
            <a:r>
              <a:rPr lang="en-US" altLang="ja-JP" sz="1662" dirty="0" smtClean="0"/>
              <a:t>, how much are</a:t>
            </a:r>
            <a:r>
              <a:rPr lang="ja-JP" altLang="en-US" sz="1662" dirty="0" smtClean="0"/>
              <a:t> </a:t>
            </a:r>
            <a:r>
              <a:rPr lang="en-US" altLang="ja-JP" sz="1662" dirty="0"/>
              <a:t>n</a:t>
            </a:r>
            <a:r>
              <a:rPr lang="en-US" altLang="ja-JP" sz="1662" baseline="-25000" dirty="0"/>
              <a:t>2</a:t>
            </a:r>
            <a:r>
              <a:rPr lang="ja-JP" altLang="en-US" sz="1662" dirty="0" err="1"/>
              <a:t>、</a:t>
            </a:r>
            <a:r>
              <a:rPr lang="en-US" altLang="ja-JP" sz="1662" dirty="0"/>
              <a:t>T</a:t>
            </a:r>
            <a:r>
              <a:rPr lang="en-US" altLang="ja-JP" sz="1662" baseline="-25000" dirty="0"/>
              <a:t>2</a:t>
            </a:r>
            <a:r>
              <a:rPr lang="ja-JP" altLang="en-US" sz="1662" dirty="0" err="1"/>
              <a:t>、</a:t>
            </a:r>
            <a:r>
              <a:rPr lang="en-US" altLang="ja-JP" sz="1662" dirty="0" smtClean="0"/>
              <a:t>v</a:t>
            </a:r>
            <a:r>
              <a:rPr lang="en-US" altLang="ja-JP" sz="1662" baseline="-25000" dirty="0" smtClean="0"/>
              <a:t>2</a:t>
            </a:r>
            <a:r>
              <a:rPr lang="en-US" altLang="ja-JP" sz="1662" dirty="0" smtClean="0"/>
              <a:t>?</a:t>
            </a:r>
            <a:endParaRPr lang="ja-JP" altLang="en-US" sz="1662" dirty="0"/>
          </a:p>
          <a:p>
            <a:endParaRPr lang="ja-JP" altLang="en-US" sz="1662" dirty="0"/>
          </a:p>
          <a:p>
            <a:r>
              <a:rPr lang="en-US" altLang="ja-JP" sz="1846" dirty="0" smtClean="0"/>
              <a:t>Number</a:t>
            </a:r>
            <a:r>
              <a:rPr lang="ja-JP" altLang="en-US" sz="1846" dirty="0" smtClean="0"/>
              <a:t>：</a:t>
            </a:r>
            <a:endParaRPr lang="ja-JP" altLang="en-US" sz="1846" dirty="0"/>
          </a:p>
          <a:p>
            <a:endParaRPr lang="ja-JP" altLang="en-US" sz="1846" dirty="0"/>
          </a:p>
          <a:p>
            <a:r>
              <a:rPr lang="en-US" altLang="ja-JP" sz="1846" dirty="0" smtClean="0"/>
              <a:t>Momentum</a:t>
            </a:r>
            <a:r>
              <a:rPr lang="ja-JP" altLang="en-US" sz="1846" dirty="0" smtClean="0"/>
              <a:t>：</a:t>
            </a:r>
            <a:endParaRPr lang="ja-JP" altLang="en-US" sz="1846" dirty="0"/>
          </a:p>
          <a:p>
            <a:endParaRPr lang="ja-JP" altLang="en-US" sz="1846" dirty="0"/>
          </a:p>
          <a:p>
            <a:r>
              <a:rPr lang="en-US" altLang="ja-JP" sz="1846" dirty="0" smtClean="0"/>
              <a:t>Energy</a:t>
            </a:r>
            <a:r>
              <a:rPr lang="ja-JP" altLang="en-US" sz="1846" dirty="0" smtClean="0"/>
              <a:t>：</a:t>
            </a:r>
            <a:endParaRPr lang="ja-JP" altLang="en-US" sz="1846" baseline="-25000" dirty="0"/>
          </a:p>
        </p:txBody>
      </p:sp>
      <p:graphicFrame>
        <p:nvGraphicFramePr>
          <p:cNvPr id="1178640" name="Object 16"/>
          <p:cNvGraphicFramePr>
            <a:graphicFrameLocks noChangeAspect="1"/>
          </p:cNvGraphicFramePr>
          <p:nvPr>
            <p:extLst/>
          </p:nvPr>
        </p:nvGraphicFramePr>
        <p:xfrm>
          <a:off x="6219261" y="1881740"/>
          <a:ext cx="420565" cy="30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2" name="数式" r:id="rId15" imgW="190440" imgH="139680" progId="Equation.3">
                  <p:embed/>
                </p:oleObj>
              </mc:Choice>
              <mc:Fallback>
                <p:oleObj name="数式" r:id="rId15" imgW="19044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261" y="1881740"/>
                        <a:ext cx="420565" cy="307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41" name="Object 17"/>
          <p:cNvGraphicFramePr>
            <a:graphicFrameLocks noChangeAspect="1"/>
          </p:cNvGraphicFramePr>
          <p:nvPr>
            <p:extLst/>
          </p:nvPr>
        </p:nvGraphicFramePr>
        <p:xfrm>
          <a:off x="6149077" y="2366541"/>
          <a:ext cx="1317380" cy="44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数式" r:id="rId17" imgW="596880" imgH="203040" progId="Equation.3">
                  <p:embed/>
                </p:oleObj>
              </mc:Choice>
              <mc:Fallback>
                <p:oleObj name="数式" r:id="rId17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077" y="2366541"/>
                        <a:ext cx="1317380" cy="448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42" name="Object 18"/>
          <p:cNvGraphicFramePr>
            <a:graphicFrameLocks noChangeAspect="1"/>
          </p:cNvGraphicFramePr>
          <p:nvPr>
            <p:extLst/>
          </p:nvPr>
        </p:nvGraphicFramePr>
        <p:xfrm>
          <a:off x="6149077" y="2743420"/>
          <a:ext cx="2242038" cy="92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数式" r:id="rId19" imgW="1015920" imgH="419040" progId="Equation.3">
                  <p:embed/>
                </p:oleObj>
              </mc:Choice>
              <mc:Fallback>
                <p:oleObj name="数式" r:id="rId19" imgW="1015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077" y="2743420"/>
                        <a:ext cx="2242038" cy="924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644" name="Object 20"/>
          <p:cNvGraphicFramePr>
            <a:graphicFrameLocks noChangeAspect="1"/>
          </p:cNvGraphicFramePr>
          <p:nvPr/>
        </p:nvGraphicFramePr>
        <p:xfrm>
          <a:off x="5502520" y="4624754"/>
          <a:ext cx="364880" cy="30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数式" r:id="rId21" imgW="164880" imgH="139680" progId="Equation.3">
                  <p:embed/>
                </p:oleObj>
              </mc:Choice>
              <mc:Fallback>
                <p:oleObj name="数式" r:id="rId21" imgW="1648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520" y="4624754"/>
                        <a:ext cx="364880" cy="307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8645" name="Text Box 21"/>
          <p:cNvSpPr txBox="1">
            <a:spLocks noChangeArrowheads="1"/>
          </p:cNvSpPr>
          <p:nvPr/>
        </p:nvSpPr>
        <p:spPr bwMode="auto">
          <a:xfrm>
            <a:off x="5949462" y="4608636"/>
            <a:ext cx="1459054" cy="3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77" dirty="0" smtClean="0"/>
              <a:t>： </a:t>
            </a:r>
            <a:r>
              <a:rPr lang="en-US" altLang="ja-JP" sz="1477" dirty="0" smtClean="0"/>
              <a:t>proton mass</a:t>
            </a:r>
            <a:endParaRPr lang="ja-JP" altLang="en-US" sz="1477" dirty="0"/>
          </a:p>
        </p:txBody>
      </p:sp>
      <p:graphicFrame>
        <p:nvGraphicFramePr>
          <p:cNvPr id="1178646" name="Object 22"/>
          <p:cNvGraphicFramePr>
            <a:graphicFrameLocks noChangeAspect="1"/>
          </p:cNvGraphicFramePr>
          <p:nvPr/>
        </p:nvGraphicFramePr>
        <p:xfrm>
          <a:off x="5502520" y="5090746"/>
          <a:ext cx="27988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数式" r:id="rId23" imgW="126720" imgH="215640" progId="Equation.3">
                  <p:embed/>
                </p:oleObj>
              </mc:Choice>
              <mc:Fallback>
                <p:oleObj name="数式" r:id="rId23" imgW="126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520" y="5090746"/>
                        <a:ext cx="279888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8647" name="Text Box 23"/>
          <p:cNvSpPr txBox="1">
            <a:spLocks noChangeArrowheads="1"/>
          </p:cNvSpPr>
          <p:nvPr/>
        </p:nvSpPr>
        <p:spPr bwMode="auto">
          <a:xfrm>
            <a:off x="5946531" y="5187462"/>
            <a:ext cx="2741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77" dirty="0" smtClean="0"/>
              <a:t>：</a:t>
            </a:r>
            <a:r>
              <a:rPr lang="en-US" altLang="ja-JP" sz="1600" dirty="0"/>
              <a:t>heat capacity </a:t>
            </a:r>
            <a:r>
              <a:rPr lang="en-US" altLang="ja-JP" sz="1600" dirty="0" smtClean="0"/>
              <a:t>ratio</a:t>
            </a:r>
          </a:p>
          <a:p>
            <a:r>
              <a:rPr lang="en-US" altLang="ja-JP" sz="1600" dirty="0" smtClean="0"/>
              <a:t>for </a:t>
            </a:r>
            <a:r>
              <a:rPr lang="en-US" altLang="ja-JP" sz="1600" dirty="0"/>
              <a:t>a monatomic </a:t>
            </a:r>
            <a:r>
              <a:rPr lang="en-US" altLang="ja-JP" sz="1600" dirty="0" smtClean="0"/>
              <a:t>gas, </a:t>
            </a:r>
            <a:r>
              <a:rPr lang="en-US" altLang="ja-JP" sz="1477" dirty="0" smtClean="0"/>
              <a:t>5/3</a:t>
            </a:r>
            <a:endParaRPr lang="en-US" altLang="ja-JP" sz="1477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40117" y="853252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33FF"/>
                </a:solidFill>
              </a:rPr>
              <a:t>Upstream (ISM)</a:t>
            </a:r>
            <a:endParaRPr kumimoji="1" lang="ja-JP" altLang="en-US" dirty="0">
              <a:solidFill>
                <a:srgbClr val="3333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929" y="860825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3333FF"/>
                </a:solidFill>
              </a:rPr>
              <a:t>Down</a:t>
            </a:r>
            <a:r>
              <a:rPr kumimoji="1" lang="en-US" altLang="ja-JP" dirty="0" smtClean="0">
                <a:solidFill>
                  <a:srgbClr val="3333FF"/>
                </a:solidFill>
              </a:rPr>
              <a:t>stream</a:t>
            </a:r>
            <a:endParaRPr kumimoji="1" lang="ja-JP" alt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Shock Jump Condition</a:t>
            </a:r>
            <a:endParaRPr lang="ja-JP" altLang="en-US" dirty="0"/>
          </a:p>
        </p:txBody>
      </p:sp>
      <p:sp>
        <p:nvSpPr>
          <p:cNvPr id="1180676" name="Text Box 4"/>
          <p:cNvSpPr txBox="1">
            <a:spLocks noChangeArrowheads="1"/>
          </p:cNvSpPr>
          <p:nvPr/>
        </p:nvSpPr>
        <p:spPr bwMode="auto">
          <a:xfrm>
            <a:off x="252046" y="1059230"/>
            <a:ext cx="2961067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46" dirty="0" smtClean="0"/>
              <a:t>Sound speed in upstream</a:t>
            </a:r>
            <a:endParaRPr lang="ja-JP" altLang="en-US" sz="1846" dirty="0"/>
          </a:p>
        </p:txBody>
      </p:sp>
      <p:graphicFrame>
        <p:nvGraphicFramePr>
          <p:cNvPr id="1180677" name="Object 5"/>
          <p:cNvGraphicFramePr>
            <a:graphicFrameLocks noChangeAspect="1"/>
          </p:cNvGraphicFramePr>
          <p:nvPr>
            <p:extLst/>
          </p:nvPr>
        </p:nvGraphicFramePr>
        <p:xfrm>
          <a:off x="529004" y="1481260"/>
          <a:ext cx="3300046" cy="825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数式" r:id="rId3" imgW="1879560" imgH="469800" progId="Equation.3">
                  <p:embed/>
                </p:oleObj>
              </mc:Choice>
              <mc:Fallback>
                <p:oleObj name="数式" r:id="rId3" imgW="18795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04" y="1481260"/>
                        <a:ext cx="3300046" cy="825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0678" name="Text Box 6"/>
          <p:cNvSpPr txBox="1">
            <a:spLocks noChangeArrowheads="1"/>
          </p:cNvSpPr>
          <p:nvPr/>
        </p:nvSpPr>
        <p:spPr bwMode="auto">
          <a:xfrm>
            <a:off x="317989" y="2411780"/>
            <a:ext cx="1616148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46" dirty="0" smtClean="0"/>
              <a:t>Mach number</a:t>
            </a:r>
            <a:endParaRPr lang="ja-JP" altLang="en-US" sz="1846" dirty="0"/>
          </a:p>
        </p:txBody>
      </p:sp>
      <p:graphicFrame>
        <p:nvGraphicFramePr>
          <p:cNvPr id="1180679" name="Object 7"/>
          <p:cNvGraphicFramePr>
            <a:graphicFrameLocks noChangeAspect="1"/>
          </p:cNvGraphicFramePr>
          <p:nvPr>
            <p:extLst/>
          </p:nvPr>
        </p:nvGraphicFramePr>
        <p:xfrm>
          <a:off x="2309963" y="2279895"/>
          <a:ext cx="893885" cy="77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数式" r:id="rId5" imgW="495000" imgH="431640" progId="Equation.3">
                  <p:embed/>
                </p:oleObj>
              </mc:Choice>
              <mc:Fallback>
                <p:oleObj name="数式" r:id="rId5" imgW="495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963" y="2279895"/>
                        <a:ext cx="893885" cy="778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0680" name="Text Box 8"/>
          <p:cNvSpPr txBox="1">
            <a:spLocks noChangeArrowheads="1"/>
          </p:cNvSpPr>
          <p:nvPr/>
        </p:nvSpPr>
        <p:spPr bwMode="auto">
          <a:xfrm>
            <a:off x="517281" y="2943715"/>
            <a:ext cx="3757760" cy="6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62" dirty="0"/>
              <a:t>（</a:t>
            </a:r>
            <a:r>
              <a:rPr lang="en-US" altLang="ja-JP" sz="1662" dirty="0" smtClean="0"/>
              <a:t>v</a:t>
            </a:r>
            <a:r>
              <a:rPr lang="en-US" altLang="ja-JP" sz="1662" baseline="-25000" dirty="0" smtClean="0"/>
              <a:t>1</a:t>
            </a:r>
            <a:r>
              <a:rPr lang="ja-JP" altLang="en-US" sz="1662" dirty="0"/>
              <a:t> </a:t>
            </a:r>
            <a:r>
              <a:rPr lang="en-US" altLang="ja-JP" sz="1662" dirty="0" smtClean="0"/>
              <a:t>is the speed of the shock front</a:t>
            </a:r>
          </a:p>
          <a:p>
            <a:r>
              <a:rPr lang="en-US" altLang="ja-JP" sz="1662" dirty="0" smtClean="0"/>
              <a:t>          in the ISM rest frame.</a:t>
            </a:r>
            <a:r>
              <a:rPr lang="ja-JP" altLang="en-US" sz="1662" dirty="0" smtClean="0"/>
              <a:t>）</a:t>
            </a:r>
            <a:endParaRPr lang="ja-JP" altLang="en-US" sz="1662" dirty="0"/>
          </a:p>
        </p:txBody>
      </p:sp>
      <p:graphicFrame>
        <p:nvGraphicFramePr>
          <p:cNvPr id="1180681" name="Object 9"/>
          <p:cNvGraphicFramePr>
            <a:graphicFrameLocks noChangeAspect="1"/>
          </p:cNvGraphicFramePr>
          <p:nvPr/>
        </p:nvGraphicFramePr>
        <p:xfrm>
          <a:off x="317989" y="3628293"/>
          <a:ext cx="2505808" cy="820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4" name="数式" r:id="rId7" imgW="1396800" imgH="457200" progId="Equation.3">
                  <p:embed/>
                </p:oleObj>
              </mc:Choice>
              <mc:Fallback>
                <p:oleObj name="数式" r:id="rId7" imgW="139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89" y="3628293"/>
                        <a:ext cx="2505808" cy="820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0682" name="Rectangle 10"/>
          <p:cNvSpPr>
            <a:spLocks noChangeArrowheads="1"/>
          </p:cNvSpPr>
          <p:nvPr/>
        </p:nvSpPr>
        <p:spPr bwMode="auto">
          <a:xfrm>
            <a:off x="184639" y="1016732"/>
            <a:ext cx="4090402" cy="25308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62"/>
          </a:p>
        </p:txBody>
      </p:sp>
      <p:graphicFrame>
        <p:nvGraphicFramePr>
          <p:cNvPr id="1180683" name="Object 11"/>
          <p:cNvGraphicFramePr>
            <a:graphicFrameLocks noChangeAspect="1"/>
          </p:cNvGraphicFramePr>
          <p:nvPr/>
        </p:nvGraphicFramePr>
        <p:xfrm>
          <a:off x="1248508" y="4492870"/>
          <a:ext cx="1740877" cy="39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5" name="数式" r:id="rId9" imgW="965160" imgH="215640" progId="Equation.3">
                  <p:embed/>
                </p:oleObj>
              </mc:Choice>
              <mc:Fallback>
                <p:oleObj name="数式" r:id="rId9" imgW="965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8508" y="4492870"/>
                        <a:ext cx="1740877" cy="391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0684" name="Object 12"/>
          <p:cNvGraphicFramePr>
            <a:graphicFrameLocks noChangeAspect="1"/>
          </p:cNvGraphicFramePr>
          <p:nvPr/>
        </p:nvGraphicFramePr>
        <p:xfrm>
          <a:off x="383931" y="4957397"/>
          <a:ext cx="1069731" cy="75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数式" r:id="rId11" imgW="596880" imgH="419040" progId="Equation.3">
                  <p:embed/>
                </p:oleObj>
              </mc:Choice>
              <mc:Fallback>
                <p:oleObj name="数式" r:id="rId11" imgW="596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31" y="4957397"/>
                        <a:ext cx="1069731" cy="751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0685" name="Object 13"/>
          <p:cNvGraphicFramePr>
            <a:graphicFrameLocks noChangeAspect="1"/>
          </p:cNvGraphicFramePr>
          <p:nvPr/>
        </p:nvGraphicFramePr>
        <p:xfrm>
          <a:off x="4771293" y="1169378"/>
          <a:ext cx="3462704" cy="91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name="数式" r:id="rId13" imgW="1930320" imgH="507960" progId="Equation.3">
                  <p:embed/>
                </p:oleObj>
              </mc:Choice>
              <mc:Fallback>
                <p:oleObj name="数式" r:id="rId13" imgW="19303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1293" y="1169378"/>
                        <a:ext cx="3462704" cy="91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0686" name="Object 14"/>
          <p:cNvGraphicFramePr>
            <a:graphicFrameLocks noChangeAspect="1"/>
          </p:cNvGraphicFramePr>
          <p:nvPr/>
        </p:nvGraphicFramePr>
        <p:xfrm>
          <a:off x="4904643" y="2564423"/>
          <a:ext cx="2825262" cy="77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数式" r:id="rId15" imgW="1574640" imgH="431640" progId="Equation.3">
                  <p:embed/>
                </p:oleObj>
              </mc:Choice>
              <mc:Fallback>
                <p:oleObj name="数式" r:id="rId15" imgW="1574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4643" y="2564423"/>
                        <a:ext cx="2825262" cy="7751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0687" name="Line 15"/>
          <p:cNvSpPr>
            <a:spLocks noChangeShapeType="1"/>
          </p:cNvSpPr>
          <p:nvPr/>
        </p:nvSpPr>
        <p:spPr bwMode="auto">
          <a:xfrm flipV="1">
            <a:off x="2976197" y="3229708"/>
            <a:ext cx="4387362" cy="13950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80688" name="Object 16"/>
          <p:cNvGraphicFramePr>
            <a:graphicFrameLocks noChangeAspect="1"/>
          </p:cNvGraphicFramePr>
          <p:nvPr/>
        </p:nvGraphicFramePr>
        <p:xfrm>
          <a:off x="5169877" y="4425462"/>
          <a:ext cx="2574681" cy="168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9" name="数式" r:id="rId17" imgW="1434960" imgH="939600" progId="Equation.3">
                  <p:embed/>
                </p:oleObj>
              </mc:Choice>
              <mc:Fallback>
                <p:oleObj name="数式" r:id="rId17" imgW="1434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9877" y="4425462"/>
                        <a:ext cx="2574681" cy="1686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0689" name="Line 17"/>
          <p:cNvSpPr>
            <a:spLocks noChangeShapeType="1"/>
          </p:cNvSpPr>
          <p:nvPr/>
        </p:nvSpPr>
        <p:spPr bwMode="auto">
          <a:xfrm flipH="1">
            <a:off x="6498981" y="3628293"/>
            <a:ext cx="133350" cy="7312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0690" name="Line 18"/>
          <p:cNvSpPr>
            <a:spLocks noChangeShapeType="1"/>
          </p:cNvSpPr>
          <p:nvPr/>
        </p:nvSpPr>
        <p:spPr bwMode="auto">
          <a:xfrm flipV="1">
            <a:off x="1513743" y="4957396"/>
            <a:ext cx="3524250" cy="3985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0691" name="Line 19"/>
          <p:cNvSpPr>
            <a:spLocks noChangeShapeType="1"/>
          </p:cNvSpPr>
          <p:nvPr/>
        </p:nvSpPr>
        <p:spPr bwMode="auto">
          <a:xfrm flipH="1">
            <a:off x="1182566" y="4825512"/>
            <a:ext cx="331177" cy="199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26876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Propagation of a shock wave</a:t>
            </a:r>
            <a:endParaRPr lang="ja-JP" altLang="en-US" dirty="0"/>
          </a:p>
        </p:txBody>
      </p:sp>
      <p:grpSp>
        <p:nvGrpSpPr>
          <p:cNvPr id="1182728" name="Group 8"/>
          <p:cNvGrpSpPr>
            <a:grpSpLocks/>
          </p:cNvGrpSpPr>
          <p:nvPr/>
        </p:nvGrpSpPr>
        <p:grpSpPr bwMode="auto">
          <a:xfrm>
            <a:off x="252047" y="1502020"/>
            <a:ext cx="3456843" cy="3124200"/>
            <a:chOff x="353" y="1162"/>
            <a:chExt cx="2359" cy="2132"/>
          </a:xfrm>
        </p:grpSpPr>
        <p:sp>
          <p:nvSpPr>
            <p:cNvPr id="1182727" name="Rectangle 7"/>
            <p:cNvSpPr>
              <a:spLocks noChangeArrowheads="1"/>
            </p:cNvSpPr>
            <p:nvPr/>
          </p:nvSpPr>
          <p:spPr bwMode="auto">
            <a:xfrm>
              <a:off x="353" y="1162"/>
              <a:ext cx="2359" cy="21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62"/>
            </a:p>
          </p:txBody>
        </p:sp>
        <p:sp>
          <p:nvSpPr>
            <p:cNvPr id="1182725" name="Oval 5"/>
            <p:cNvSpPr>
              <a:spLocks noChangeArrowheads="1"/>
            </p:cNvSpPr>
            <p:nvPr/>
          </p:nvSpPr>
          <p:spPr bwMode="auto">
            <a:xfrm>
              <a:off x="943" y="1616"/>
              <a:ext cx="1179" cy="1179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62"/>
            </a:p>
          </p:txBody>
        </p:sp>
        <p:sp>
          <p:nvSpPr>
            <p:cNvPr id="1182726" name="Oval 6"/>
            <p:cNvSpPr>
              <a:spLocks noChangeArrowheads="1"/>
            </p:cNvSpPr>
            <p:nvPr/>
          </p:nvSpPr>
          <p:spPr bwMode="auto">
            <a:xfrm>
              <a:off x="1060" y="1730"/>
              <a:ext cx="952" cy="9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62"/>
            </a:p>
          </p:txBody>
        </p:sp>
      </p:grpSp>
      <p:sp>
        <p:nvSpPr>
          <p:cNvPr id="1182729" name="Text Box 9"/>
          <p:cNvSpPr txBox="1">
            <a:spLocks noChangeArrowheads="1"/>
          </p:cNvSpPr>
          <p:nvPr/>
        </p:nvSpPr>
        <p:spPr bwMode="auto">
          <a:xfrm>
            <a:off x="99647" y="1041890"/>
            <a:ext cx="2467342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Point source explosion</a:t>
            </a:r>
            <a:endParaRPr lang="ja-JP" altLang="en-US" sz="1662" dirty="0"/>
          </a:p>
        </p:txBody>
      </p:sp>
      <p:sp>
        <p:nvSpPr>
          <p:cNvPr id="1182730" name="Text Box 10"/>
          <p:cNvSpPr txBox="1">
            <a:spLocks noChangeArrowheads="1"/>
          </p:cNvSpPr>
          <p:nvPr/>
        </p:nvSpPr>
        <p:spPr bwMode="auto">
          <a:xfrm>
            <a:off x="451339" y="4026878"/>
            <a:ext cx="2246128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ISM</a:t>
            </a:r>
            <a:r>
              <a:rPr lang="ja-JP" altLang="en-US" sz="1662" dirty="0" smtClean="0"/>
              <a:t>（</a:t>
            </a:r>
            <a:r>
              <a:rPr lang="en-US" altLang="ja-JP" sz="1662" dirty="0" smtClean="0"/>
              <a:t>mass </a:t>
            </a:r>
            <a:r>
              <a:rPr lang="en-US" altLang="ja-JP" sz="1662" dirty="0" err="1" smtClean="0"/>
              <a:t>densityρ</a:t>
            </a:r>
            <a:r>
              <a:rPr lang="ja-JP" altLang="en-US" sz="1662" dirty="0"/>
              <a:t>）</a:t>
            </a:r>
          </a:p>
        </p:txBody>
      </p:sp>
      <p:sp>
        <p:nvSpPr>
          <p:cNvPr id="1182731" name="Line 11"/>
          <p:cNvSpPr>
            <a:spLocks noChangeShapeType="1"/>
          </p:cNvSpPr>
          <p:nvPr/>
        </p:nvSpPr>
        <p:spPr bwMode="auto">
          <a:xfrm flipV="1">
            <a:off x="2577612" y="2165839"/>
            <a:ext cx="199292" cy="1992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2732" name="Line 12"/>
          <p:cNvSpPr>
            <a:spLocks noChangeShapeType="1"/>
          </p:cNvSpPr>
          <p:nvPr/>
        </p:nvSpPr>
        <p:spPr bwMode="auto">
          <a:xfrm flipH="1" flipV="1">
            <a:off x="1182566" y="2165839"/>
            <a:ext cx="199292" cy="1992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2733" name="Line 13"/>
          <p:cNvSpPr>
            <a:spLocks noChangeShapeType="1"/>
          </p:cNvSpPr>
          <p:nvPr/>
        </p:nvSpPr>
        <p:spPr bwMode="auto">
          <a:xfrm flipH="1">
            <a:off x="1182566" y="3628292"/>
            <a:ext cx="199292" cy="1992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2734" name="Line 14"/>
          <p:cNvSpPr>
            <a:spLocks noChangeShapeType="1"/>
          </p:cNvSpPr>
          <p:nvPr/>
        </p:nvSpPr>
        <p:spPr bwMode="auto">
          <a:xfrm>
            <a:off x="2612781" y="3637085"/>
            <a:ext cx="199292" cy="20075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2735" name="Line 15"/>
          <p:cNvSpPr>
            <a:spLocks noChangeShapeType="1"/>
          </p:cNvSpPr>
          <p:nvPr/>
        </p:nvSpPr>
        <p:spPr bwMode="auto">
          <a:xfrm flipV="1">
            <a:off x="1979735" y="2631831"/>
            <a:ext cx="731226" cy="3985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82736" name="Object 16"/>
          <p:cNvGraphicFramePr>
            <a:graphicFrameLocks noChangeAspect="1"/>
          </p:cNvGraphicFramePr>
          <p:nvPr/>
        </p:nvGraphicFramePr>
        <p:xfrm>
          <a:off x="2179027" y="2831123"/>
          <a:ext cx="256442" cy="27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0" name="数式" r:id="rId3" imgW="152280" imgH="164880" progId="Equation.3">
                  <p:embed/>
                </p:oleObj>
              </mc:Choice>
              <mc:Fallback>
                <p:oleObj name="数式" r:id="rId3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027" y="2831123"/>
                        <a:ext cx="256442" cy="27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37" name="Line 17"/>
          <p:cNvSpPr>
            <a:spLocks noChangeShapeType="1"/>
          </p:cNvSpPr>
          <p:nvPr/>
        </p:nvSpPr>
        <p:spPr bwMode="auto">
          <a:xfrm>
            <a:off x="2671397" y="3034812"/>
            <a:ext cx="1992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82738" name="Object 18"/>
          <p:cNvGraphicFramePr>
            <a:graphicFrameLocks noChangeAspect="1"/>
          </p:cNvGraphicFramePr>
          <p:nvPr/>
        </p:nvGraphicFramePr>
        <p:xfrm>
          <a:off x="2910254" y="3030416"/>
          <a:ext cx="231531" cy="274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" name="数式" r:id="rId5" imgW="139680" imgH="164880" progId="Equation.3">
                  <p:embed/>
                </p:oleObj>
              </mc:Choice>
              <mc:Fallback>
                <p:oleObj name="数式" r:id="rId5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0254" y="3030416"/>
                        <a:ext cx="231531" cy="2740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39" name="Line 19"/>
          <p:cNvSpPr>
            <a:spLocks noChangeShapeType="1"/>
          </p:cNvSpPr>
          <p:nvPr/>
        </p:nvSpPr>
        <p:spPr bwMode="auto">
          <a:xfrm>
            <a:off x="2776904" y="3030416"/>
            <a:ext cx="199292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182740" name="Text Box 20"/>
          <p:cNvSpPr txBox="1">
            <a:spLocks noChangeArrowheads="1"/>
          </p:cNvSpPr>
          <p:nvPr/>
        </p:nvSpPr>
        <p:spPr bwMode="auto">
          <a:xfrm>
            <a:off x="1292177" y="1719550"/>
            <a:ext cx="2452916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>
                <a:solidFill>
                  <a:srgbClr val="FF0000"/>
                </a:solidFill>
              </a:rPr>
              <a:t>Shock front velocity v</a:t>
            </a:r>
            <a:endParaRPr lang="en-US" altLang="ja-JP" sz="1662" dirty="0">
              <a:solidFill>
                <a:srgbClr val="FF0000"/>
              </a:solidFill>
            </a:endParaRPr>
          </a:p>
        </p:txBody>
      </p:sp>
      <p:sp>
        <p:nvSpPr>
          <p:cNvPr id="1182741" name="Text Box 21"/>
          <p:cNvSpPr txBox="1">
            <a:spLocks noChangeArrowheads="1"/>
          </p:cNvSpPr>
          <p:nvPr/>
        </p:nvSpPr>
        <p:spPr bwMode="auto">
          <a:xfrm>
            <a:off x="252046" y="4692162"/>
            <a:ext cx="4221027" cy="60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Homogeneous shell approximation</a:t>
            </a:r>
          </a:p>
          <a:p>
            <a:r>
              <a:rPr lang="en-US" altLang="ja-JP" sz="1662" dirty="0"/>
              <a:t> </a:t>
            </a:r>
            <a:r>
              <a:rPr lang="en-US" altLang="ja-JP" sz="1662" dirty="0" smtClean="0"/>
              <a:t>                                 </a:t>
            </a:r>
            <a:r>
              <a:rPr lang="ja-JP" altLang="en-US" sz="1662" dirty="0" smtClean="0"/>
              <a:t>（</a:t>
            </a:r>
            <a:r>
              <a:rPr lang="en-US" altLang="ja-JP" sz="1662" dirty="0" smtClean="0"/>
              <a:t>Thickness Δ</a:t>
            </a:r>
            <a:r>
              <a:rPr lang="ja-JP" altLang="en-US" sz="1662" dirty="0"/>
              <a:t>）</a:t>
            </a:r>
          </a:p>
        </p:txBody>
      </p:sp>
      <p:sp>
        <p:nvSpPr>
          <p:cNvPr id="1182742" name="Text Box 22"/>
          <p:cNvSpPr txBox="1">
            <a:spLocks noChangeArrowheads="1"/>
          </p:cNvSpPr>
          <p:nvPr/>
        </p:nvSpPr>
        <p:spPr bwMode="auto">
          <a:xfrm>
            <a:off x="298939" y="5085184"/>
            <a:ext cx="1454244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Shell density</a:t>
            </a:r>
            <a:endParaRPr lang="ja-JP" altLang="en-US" sz="1662" dirty="0"/>
          </a:p>
        </p:txBody>
      </p:sp>
      <p:graphicFrame>
        <p:nvGraphicFramePr>
          <p:cNvPr id="1182743" name="Object 23"/>
          <p:cNvGraphicFramePr>
            <a:graphicFrameLocks noChangeAspect="1"/>
          </p:cNvGraphicFramePr>
          <p:nvPr>
            <p:extLst/>
          </p:nvPr>
        </p:nvGraphicFramePr>
        <p:xfrm>
          <a:off x="1836860" y="5120794"/>
          <a:ext cx="370742" cy="32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2" name="数式" r:id="rId7" imgW="228600" imgH="203040" progId="Equation.3">
                  <p:embed/>
                </p:oleObj>
              </mc:Choice>
              <mc:Fallback>
                <p:oleObj name="数式" r:id="rId7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860" y="5120794"/>
                        <a:ext cx="370742" cy="329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44" name="Text Box 24"/>
          <p:cNvSpPr txBox="1">
            <a:spLocks noChangeArrowheads="1"/>
          </p:cNvSpPr>
          <p:nvPr/>
        </p:nvSpPr>
        <p:spPr bwMode="auto">
          <a:xfrm>
            <a:off x="284285" y="5406103"/>
            <a:ext cx="869149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Volume</a:t>
            </a:r>
            <a:endParaRPr lang="ja-JP" altLang="en-US" sz="1662" dirty="0"/>
          </a:p>
        </p:txBody>
      </p:sp>
      <p:graphicFrame>
        <p:nvGraphicFramePr>
          <p:cNvPr id="1182745" name="Object 25"/>
          <p:cNvGraphicFramePr>
            <a:graphicFrameLocks noChangeAspect="1"/>
          </p:cNvGraphicFramePr>
          <p:nvPr>
            <p:extLst/>
          </p:nvPr>
        </p:nvGraphicFramePr>
        <p:xfrm>
          <a:off x="1182566" y="5377528"/>
          <a:ext cx="1258765" cy="35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3" name="数式" r:id="rId9" imgW="711000" imgH="203040" progId="Equation.3">
                  <p:embed/>
                </p:oleObj>
              </mc:Choice>
              <mc:Fallback>
                <p:oleObj name="数式" r:id="rId9" imgW="711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566" y="5377528"/>
                        <a:ext cx="1258765" cy="359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46" name="Text Box 26"/>
          <p:cNvSpPr txBox="1">
            <a:spLocks noChangeArrowheads="1"/>
          </p:cNvSpPr>
          <p:nvPr/>
        </p:nvSpPr>
        <p:spPr bwMode="auto">
          <a:xfrm>
            <a:off x="298939" y="5807864"/>
            <a:ext cx="205857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Mass conservation</a:t>
            </a:r>
            <a:endParaRPr lang="ja-JP" altLang="en-US" sz="1662" dirty="0"/>
          </a:p>
        </p:txBody>
      </p:sp>
      <p:graphicFrame>
        <p:nvGraphicFramePr>
          <p:cNvPr id="1182747" name="Object 27"/>
          <p:cNvGraphicFramePr>
            <a:graphicFrameLocks noChangeAspect="1"/>
          </p:cNvGraphicFramePr>
          <p:nvPr>
            <p:extLst/>
          </p:nvPr>
        </p:nvGraphicFramePr>
        <p:xfrm>
          <a:off x="1314451" y="6037353"/>
          <a:ext cx="1663211" cy="740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name="数式" r:id="rId11" imgW="939600" imgH="419040" progId="Equation.3">
                  <p:embed/>
                </p:oleObj>
              </mc:Choice>
              <mc:Fallback>
                <p:oleObj name="数式" r:id="rId11" imgW="939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1" y="6037353"/>
                        <a:ext cx="1663211" cy="740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48" name="Line 28"/>
          <p:cNvSpPr>
            <a:spLocks noChangeShapeType="1"/>
          </p:cNvSpPr>
          <p:nvPr/>
        </p:nvSpPr>
        <p:spPr bwMode="auto">
          <a:xfrm>
            <a:off x="3043605" y="6435937"/>
            <a:ext cx="26523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82749" name="Object 29"/>
          <p:cNvGraphicFramePr>
            <a:graphicFrameLocks noChangeAspect="1"/>
          </p:cNvGraphicFramePr>
          <p:nvPr>
            <p:extLst/>
          </p:nvPr>
        </p:nvGraphicFramePr>
        <p:xfrm>
          <a:off x="3391345" y="6247756"/>
          <a:ext cx="1100504" cy="313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5" name="数式" r:id="rId13" imgW="622080" imgH="177480" progId="Equation.3">
                  <p:embed/>
                </p:oleObj>
              </mc:Choice>
              <mc:Fallback>
                <p:oleObj name="数式" r:id="rId13" imgW="622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345" y="6247756"/>
                        <a:ext cx="1100504" cy="313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50" name="Text Box 30"/>
          <p:cNvSpPr txBox="1">
            <a:spLocks noChangeArrowheads="1"/>
          </p:cNvSpPr>
          <p:nvPr/>
        </p:nvSpPr>
        <p:spPr bwMode="auto">
          <a:xfrm>
            <a:off x="4421066" y="1173774"/>
            <a:ext cx="310533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Number flux</a:t>
            </a:r>
            <a:r>
              <a:rPr lang="ja-JP" altLang="en-US" sz="1662" dirty="0" smtClean="0"/>
              <a:t>         </a:t>
            </a:r>
            <a:r>
              <a:rPr lang="en-US" altLang="ja-JP" sz="1662" dirty="0" smtClean="0"/>
              <a:t>cons. gives</a:t>
            </a:r>
            <a:endParaRPr lang="ja-JP" altLang="en-US" sz="1662" dirty="0"/>
          </a:p>
        </p:txBody>
      </p:sp>
      <p:graphicFrame>
        <p:nvGraphicFramePr>
          <p:cNvPr id="1182751" name="Object 31"/>
          <p:cNvGraphicFramePr>
            <a:graphicFrameLocks noChangeAspect="1"/>
          </p:cNvGraphicFramePr>
          <p:nvPr>
            <p:extLst/>
          </p:nvPr>
        </p:nvGraphicFramePr>
        <p:xfrm>
          <a:off x="5757130" y="1233731"/>
          <a:ext cx="420566" cy="307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6" name="数式" r:id="rId15" imgW="190440" imgH="139680" progId="Equation.3">
                  <p:embed/>
                </p:oleObj>
              </mc:Choice>
              <mc:Fallback>
                <p:oleObj name="数式" r:id="rId15" imgW="19044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130" y="1233731"/>
                        <a:ext cx="420566" cy="307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2752" name="Object 32"/>
          <p:cNvGraphicFramePr>
            <a:graphicFrameLocks noChangeAspect="1"/>
          </p:cNvGraphicFramePr>
          <p:nvPr>
            <p:extLst/>
          </p:nvPr>
        </p:nvGraphicFramePr>
        <p:xfrm>
          <a:off x="7513760" y="984057"/>
          <a:ext cx="1343758" cy="77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数式" r:id="rId17" imgW="749160" imgH="431640" progId="Equation.3">
                  <p:embed/>
                </p:oleObj>
              </mc:Choice>
              <mc:Fallback>
                <p:oleObj name="数式" r:id="rId17" imgW="749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760" y="984057"/>
                        <a:ext cx="1343758" cy="77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53" name="Text Box 33"/>
          <p:cNvSpPr txBox="1">
            <a:spLocks noChangeArrowheads="1"/>
          </p:cNvSpPr>
          <p:nvPr/>
        </p:nvSpPr>
        <p:spPr bwMode="auto">
          <a:xfrm>
            <a:off x="4552950" y="1905001"/>
            <a:ext cx="3215945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Shell velocity in the ISM frame</a:t>
            </a:r>
            <a:endParaRPr lang="ja-JP" altLang="en-US" sz="1662" dirty="0"/>
          </a:p>
        </p:txBody>
      </p:sp>
      <p:graphicFrame>
        <p:nvGraphicFramePr>
          <p:cNvPr id="1182754" name="Object 34"/>
          <p:cNvGraphicFramePr>
            <a:graphicFrameLocks noChangeAspect="1"/>
          </p:cNvGraphicFramePr>
          <p:nvPr/>
        </p:nvGraphicFramePr>
        <p:xfrm>
          <a:off x="5303228" y="2165839"/>
          <a:ext cx="2072054" cy="707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8" name="数式" r:id="rId19" imgW="1155600" imgH="393480" progId="Equation.3">
                  <p:embed/>
                </p:oleObj>
              </mc:Choice>
              <mc:Fallback>
                <p:oleObj name="数式" r:id="rId19" imgW="1155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228" y="2165839"/>
                        <a:ext cx="2072054" cy="707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55" name="Text Box 35"/>
          <p:cNvSpPr txBox="1">
            <a:spLocks noChangeArrowheads="1"/>
          </p:cNvSpPr>
          <p:nvPr/>
        </p:nvSpPr>
        <p:spPr bwMode="auto">
          <a:xfrm>
            <a:off x="4569378" y="2825021"/>
            <a:ext cx="2226892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Shell energy density</a:t>
            </a:r>
            <a:endParaRPr lang="ja-JP" altLang="en-US" sz="1662" dirty="0"/>
          </a:p>
        </p:txBody>
      </p:sp>
      <p:graphicFrame>
        <p:nvGraphicFramePr>
          <p:cNvPr id="1182756" name="Object 36"/>
          <p:cNvGraphicFramePr>
            <a:graphicFrameLocks noChangeAspect="1"/>
          </p:cNvGraphicFramePr>
          <p:nvPr/>
        </p:nvGraphicFramePr>
        <p:xfrm>
          <a:off x="5037993" y="3096359"/>
          <a:ext cx="2642089" cy="146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数式" r:id="rId21" imgW="1473120" imgH="812520" progId="Equation.3">
                  <p:embed/>
                </p:oleObj>
              </mc:Choice>
              <mc:Fallback>
                <p:oleObj name="数式" r:id="rId21" imgW="147312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993" y="3096359"/>
                        <a:ext cx="2642089" cy="1462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57" name="Text Box 37"/>
          <p:cNvSpPr txBox="1">
            <a:spLocks noChangeArrowheads="1"/>
          </p:cNvSpPr>
          <p:nvPr/>
        </p:nvSpPr>
        <p:spPr bwMode="auto">
          <a:xfrm>
            <a:off x="4552950" y="4630616"/>
            <a:ext cx="1479892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Energy cons.</a:t>
            </a:r>
            <a:endParaRPr lang="ja-JP" altLang="en-US" sz="1662" dirty="0"/>
          </a:p>
        </p:txBody>
      </p:sp>
      <p:graphicFrame>
        <p:nvGraphicFramePr>
          <p:cNvPr id="1182758" name="Object 38"/>
          <p:cNvGraphicFramePr>
            <a:graphicFrameLocks noChangeAspect="1"/>
          </p:cNvGraphicFramePr>
          <p:nvPr/>
        </p:nvGraphicFramePr>
        <p:xfrm>
          <a:off x="4970585" y="4957397"/>
          <a:ext cx="3553558" cy="70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0" name="数式" r:id="rId23" imgW="1981080" imgH="393480" progId="Equation.3">
                  <p:embed/>
                </p:oleObj>
              </mc:Choice>
              <mc:Fallback>
                <p:oleObj name="数式" r:id="rId23" imgW="1981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585" y="4957397"/>
                        <a:ext cx="3553558" cy="707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2759" name="Object 39"/>
          <p:cNvGraphicFramePr>
            <a:graphicFrameLocks noChangeAspect="1"/>
          </p:cNvGraphicFramePr>
          <p:nvPr/>
        </p:nvGraphicFramePr>
        <p:xfrm>
          <a:off x="5169877" y="5622681"/>
          <a:ext cx="1298331" cy="84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1" name="数式" r:id="rId25" imgW="723600" imgH="469800" progId="Equation.3">
                  <p:embed/>
                </p:oleObj>
              </mc:Choice>
              <mc:Fallback>
                <p:oleObj name="数式" r:id="rId25" imgW="723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9877" y="5622681"/>
                        <a:ext cx="1298331" cy="84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51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Neutrinos</a:t>
            </a:r>
            <a:endParaRPr kumimoji="1" lang="ja-JP" altLang="en-US" dirty="0"/>
          </a:p>
        </p:txBody>
      </p:sp>
      <p:pic>
        <p:nvPicPr>
          <p:cNvPr id="9218" name="Picture 2" descr="ãIceCube neutrino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032448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08068" y="97143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IceCube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5280" y="3793686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Neutrino Detector in the Antarctic</a:t>
            </a:r>
            <a:endParaRPr lang="ja-JP" altLang="en-US" dirty="0"/>
          </a:p>
        </p:txBody>
      </p:sp>
      <p:pic>
        <p:nvPicPr>
          <p:cNvPr id="9220" name="Picture 4" descr="ãIceCube neutrino spectrum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16" y="1289494"/>
            <a:ext cx="4841268" cy="32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828383" y="597344"/>
                <a:ext cx="4097275" cy="8340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b="0" dirty="0"/>
                  <a:t>Neutrinos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What is the origin of such neutrinos?</a:t>
                </a:r>
                <a:endParaRPr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383" y="597344"/>
                <a:ext cx="4097275" cy="834074"/>
              </a:xfrm>
              <a:prstGeom prst="rect">
                <a:avLst/>
              </a:prstGeom>
              <a:blipFill rotWithShape="0">
                <a:blip r:embed="rId4"/>
                <a:stretch>
                  <a:fillRect l="-3423" t="-10949" r="-3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6" descr="ãIceCube neutrino skymapãã®ç»åæ¤ç´¢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83" y="4437112"/>
            <a:ext cx="3803708" cy="19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544108" y="6436301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Extra-galactic origin!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24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Propagation of a shock wave</a:t>
            </a:r>
            <a:endParaRPr lang="ja-JP" altLang="en-US" dirty="0"/>
          </a:p>
        </p:txBody>
      </p:sp>
      <p:graphicFrame>
        <p:nvGraphicFramePr>
          <p:cNvPr id="1184772" name="Object 4"/>
          <p:cNvGraphicFramePr>
            <a:graphicFrameLocks noChangeAspect="1"/>
          </p:cNvGraphicFramePr>
          <p:nvPr/>
        </p:nvGraphicFramePr>
        <p:xfrm>
          <a:off x="184639" y="1101969"/>
          <a:ext cx="1298331" cy="84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数式" r:id="rId3" imgW="723600" imgH="469800" progId="Equation.3">
                  <p:embed/>
                </p:oleObj>
              </mc:Choice>
              <mc:Fallback>
                <p:oleObj name="数式" r:id="rId3" imgW="723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39" y="1101969"/>
                        <a:ext cx="1298331" cy="84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3" name="Object 5"/>
          <p:cNvGraphicFramePr>
            <a:graphicFrameLocks noChangeAspect="1"/>
          </p:cNvGraphicFramePr>
          <p:nvPr>
            <p:extLst/>
          </p:nvPr>
        </p:nvGraphicFramePr>
        <p:xfrm>
          <a:off x="1876600" y="2061470"/>
          <a:ext cx="980343" cy="43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数式" r:id="rId5" imgW="545760" imgH="241200" progId="Equation.3">
                  <p:embed/>
                </p:oleObj>
              </mc:Choice>
              <mc:Fallback>
                <p:oleObj name="数式" r:id="rId5" imgW="545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600" y="2061470"/>
                        <a:ext cx="980343" cy="433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4774" name="Text Box 6"/>
          <p:cNvSpPr txBox="1">
            <a:spLocks noChangeArrowheads="1"/>
          </p:cNvSpPr>
          <p:nvPr/>
        </p:nvSpPr>
        <p:spPr bwMode="auto">
          <a:xfrm>
            <a:off x="621777" y="2094688"/>
            <a:ext cx="1127232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Assuming</a:t>
            </a:r>
            <a:endParaRPr lang="ja-JP" altLang="en-US" sz="1662" dirty="0"/>
          </a:p>
        </p:txBody>
      </p:sp>
      <p:graphicFrame>
        <p:nvGraphicFramePr>
          <p:cNvPr id="1184775" name="Object 7"/>
          <p:cNvGraphicFramePr>
            <a:graphicFrameLocks noChangeAspect="1"/>
          </p:cNvGraphicFramePr>
          <p:nvPr/>
        </p:nvGraphicFramePr>
        <p:xfrm>
          <a:off x="383931" y="2564424"/>
          <a:ext cx="3669323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数式" r:id="rId7" imgW="2044440" imgH="965160" progId="Equation.3">
                  <p:embed/>
                </p:oleObj>
              </mc:Choice>
              <mc:Fallback>
                <p:oleObj name="数式" r:id="rId7" imgW="204444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31" y="2564424"/>
                        <a:ext cx="3669323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4776" name="Line 8"/>
          <p:cNvSpPr>
            <a:spLocks noChangeShapeType="1"/>
          </p:cNvSpPr>
          <p:nvPr/>
        </p:nvSpPr>
        <p:spPr bwMode="auto">
          <a:xfrm>
            <a:off x="583223" y="4642338"/>
            <a:ext cx="33264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graphicFrame>
        <p:nvGraphicFramePr>
          <p:cNvPr id="1184777" name="Object 9"/>
          <p:cNvGraphicFramePr>
            <a:graphicFrameLocks noChangeAspect="1"/>
          </p:cNvGraphicFramePr>
          <p:nvPr/>
        </p:nvGraphicFramePr>
        <p:xfrm>
          <a:off x="1049216" y="4293577"/>
          <a:ext cx="1963615" cy="713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数式" r:id="rId9" imgW="1295280" imgH="469800" progId="Equation.3">
                  <p:embed/>
                </p:oleObj>
              </mc:Choice>
              <mc:Fallback>
                <p:oleObj name="数式" r:id="rId9" imgW="12952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216" y="4293577"/>
                        <a:ext cx="1963615" cy="7136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8" name="Object 10"/>
          <p:cNvGraphicFramePr>
            <a:graphicFrameLocks noChangeAspect="1"/>
          </p:cNvGraphicFramePr>
          <p:nvPr/>
        </p:nvGraphicFramePr>
        <p:xfrm>
          <a:off x="404446" y="5128847"/>
          <a:ext cx="3254620" cy="77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数式" r:id="rId11" imgW="2145960" imgH="507960" progId="Equation.3">
                  <p:embed/>
                </p:oleObj>
              </mc:Choice>
              <mc:Fallback>
                <p:oleObj name="数式" r:id="rId11" imgW="2145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46" y="5128847"/>
                        <a:ext cx="3254620" cy="770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9" name="Object 11"/>
          <p:cNvGraphicFramePr>
            <a:graphicFrameLocks noChangeAspect="1"/>
          </p:cNvGraphicFramePr>
          <p:nvPr/>
        </p:nvGraphicFramePr>
        <p:xfrm>
          <a:off x="4239358" y="1036027"/>
          <a:ext cx="4506057" cy="15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数式" r:id="rId13" imgW="2971800" imgH="1015920" progId="Equation.3">
                  <p:embed/>
                </p:oleObj>
              </mc:Choice>
              <mc:Fallback>
                <p:oleObj name="数式" r:id="rId13" imgW="297180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358" y="1036027"/>
                        <a:ext cx="4506057" cy="1541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4780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3" y="2690446"/>
            <a:ext cx="5020408" cy="360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4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Fermi Acceleration</a:t>
            </a:r>
            <a:endParaRPr kumimoji="1" lang="ja-JP" altLang="en-US" dirty="0"/>
          </a:p>
        </p:txBody>
      </p:sp>
      <p:pic>
        <p:nvPicPr>
          <p:cNvPr id="9220" name="Picture 4" descr="ãshock acceleration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8740"/>
            <a:ext cx="3996444" cy="29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219808" y="944724"/>
            <a:ext cx="787796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43" y="1466509"/>
            <a:ext cx="4662357" cy="314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67708" y="1088740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Collisionless</a:t>
            </a:r>
            <a:r>
              <a:rPr kumimoji="1" lang="en-US" altLang="ja-JP" dirty="0" smtClean="0"/>
              <a:t> Shock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87582" y="4905164"/>
            <a:ext cx="4713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Electromagnetic Field induced by</a:t>
            </a:r>
          </a:p>
          <a:p>
            <a:r>
              <a:rPr lang="en-US" altLang="ja-JP" dirty="0" smtClean="0"/>
              <a:t>plasma turbulence.</a:t>
            </a:r>
          </a:p>
          <a:p>
            <a:r>
              <a:rPr kumimoji="1" lang="en-US" altLang="ja-JP" dirty="0" smtClean="0"/>
              <a:t>This scatters charged particles.</a:t>
            </a:r>
          </a:p>
          <a:p>
            <a:r>
              <a:rPr lang="en-US" altLang="ja-JP" dirty="0" smtClean="0"/>
              <a:t>Then, the upstream plasma is decelerated,</a:t>
            </a:r>
          </a:p>
          <a:p>
            <a:r>
              <a:rPr lang="en-US" altLang="ja-JP" dirty="0" smtClean="0"/>
              <a:t>and heated.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46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Downstream Rest Frame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211960" y="162880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3563888" y="40098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Shock Front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180" y="139245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Upstream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3988" y="140348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2903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>
            <a:off x="3131840" y="257593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10800000">
            <a:off x="3887924" y="323794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35645" y="282089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 bwMode="auto">
          <a:xfrm flipH="1" flipV="1">
            <a:off x="3308901" y="1844824"/>
            <a:ext cx="1587135" cy="900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/>
          <p:cNvCxnSpPr/>
          <p:nvPr/>
        </p:nvCxnSpPr>
        <p:spPr bwMode="auto">
          <a:xfrm>
            <a:off x="3635896" y="2348880"/>
            <a:ext cx="338437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円弧 23"/>
          <p:cNvSpPr/>
          <p:nvPr/>
        </p:nvSpPr>
        <p:spPr bwMode="auto">
          <a:xfrm>
            <a:off x="3131839" y="2195757"/>
            <a:ext cx="1548173" cy="304214"/>
          </a:xfrm>
          <a:prstGeom prst="arc">
            <a:avLst>
              <a:gd name="adj1" fmla="val 16336349"/>
              <a:gd name="adj2" fmla="val 0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27879" y="1918758"/>
                <a:ext cx="320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879" y="1918758"/>
                <a:ext cx="320921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3208" r="-3774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4850620" y="2437437"/>
                <a:ext cx="3161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620" y="2437437"/>
                <a:ext cx="316177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5385" r="-1923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11560" y="4790206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the upstream rest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197650" y="5309624"/>
                <a:ext cx="31228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50" y="5309624"/>
                <a:ext cx="312284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0" r="-2534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467544" y="2575937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3333FF"/>
                </a:solidFill>
              </a:rPr>
              <a:t>ISM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3635896" y="3218758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218758"/>
                <a:ext cx="208710" cy="4730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27"/>
          <p:cNvSpPr>
            <a:spLocks noChangeShapeType="1"/>
          </p:cNvSpPr>
          <p:nvPr/>
        </p:nvSpPr>
        <p:spPr bwMode="auto">
          <a:xfrm flipV="1">
            <a:off x="8472180" y="4197302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7321243" y="5494290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 flipV="1">
            <a:off x="6671955" y="3765502"/>
            <a:ext cx="1800225" cy="17287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5175377" y="4868592"/>
                <a:ext cx="2358338" cy="435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unc>
                            <m:funcPr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func>
                        </m:e>
                      </m:acc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=−2/3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77" y="4868592"/>
                <a:ext cx="2358338" cy="43550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7927493" y="3842903"/>
                <a:ext cx="1104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493" y="3842903"/>
                <a:ext cx="1104277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648" r="-3297"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6743970" y="5718017"/>
                <a:ext cx="12774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970" y="5718017"/>
                <a:ext cx="1277401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429" r="-2857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3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Scattering in Upstream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211960" y="162880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3563888" y="40098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Shock Front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180" y="139245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Upstream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3988" y="140348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6264188" y="2539720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88" y="2539720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0000" r="-1666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 rot="10800000">
            <a:off x="5652119" y="2477216"/>
            <a:ext cx="49394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10800000">
            <a:off x="3239852" y="3237946"/>
            <a:ext cx="972108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6705" y="20562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2765059" y="2606424"/>
                <a:ext cx="1215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059" y="2606424"/>
                <a:ext cx="1215268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010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11560" y="4790206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the upstream rest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270947" y="5442125"/>
                <a:ext cx="31228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e>
                      </m:func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947" y="5442125"/>
                <a:ext cx="312284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170" r="-2534" b="-3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フリーフォーム 2"/>
          <p:cNvSpPr/>
          <p:nvPr/>
        </p:nvSpPr>
        <p:spPr bwMode="auto">
          <a:xfrm>
            <a:off x="2489691" y="2123423"/>
            <a:ext cx="964214" cy="1066800"/>
          </a:xfrm>
          <a:custGeom>
            <a:avLst/>
            <a:gdLst>
              <a:gd name="connsiteX0" fmla="*/ 964214 w 964214"/>
              <a:gd name="connsiteY0" fmla="*/ 0 h 1066800"/>
              <a:gd name="connsiteX1" fmla="*/ 49814 w 964214"/>
              <a:gd name="connsiteY1" fmla="*/ 480060 h 1066800"/>
              <a:gd name="connsiteX2" fmla="*/ 202214 w 964214"/>
              <a:gd name="connsiteY2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4214" h="1066800">
                <a:moveTo>
                  <a:pt x="964214" y="0"/>
                </a:moveTo>
                <a:cubicBezTo>
                  <a:pt x="570514" y="151130"/>
                  <a:pt x="176814" y="302260"/>
                  <a:pt x="49814" y="480060"/>
                </a:cubicBezTo>
                <a:cubicBezTo>
                  <a:pt x="-77186" y="657860"/>
                  <a:pt x="62514" y="862330"/>
                  <a:pt x="202214" y="106680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1079612" y="2883423"/>
            <a:ext cx="338437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円弧 21"/>
          <p:cNvSpPr/>
          <p:nvPr/>
        </p:nvSpPr>
        <p:spPr bwMode="auto">
          <a:xfrm rot="7575872">
            <a:off x="2457881" y="2707169"/>
            <a:ext cx="605500" cy="208645"/>
          </a:xfrm>
          <a:prstGeom prst="arc">
            <a:avLst>
              <a:gd name="adj1" fmla="val 16336349"/>
              <a:gd name="adj2" fmla="val 21491374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2758402" y="2928124"/>
                <a:ext cx="379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02" y="2928124"/>
                <a:ext cx="379848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2698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467544" y="2575937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3333FF"/>
                </a:solidFill>
              </a:rPr>
              <a:t>ISM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2879529" y="3386207"/>
                <a:ext cx="336952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29" y="3386207"/>
                <a:ext cx="336952" cy="5193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6867879" y="4988763"/>
                <a:ext cx="2196242" cy="464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unc>
                            <m:funcPr>
                              <m:ctrlPr>
                                <a:rPr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e>
                          </m:func>
                        </m:e>
                      </m:acc>
                      <m:r>
                        <a:rPr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=2/3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879" y="4988763"/>
                <a:ext cx="2196242" cy="46461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5218485" y="4422239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220072" y="5719227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V="1">
            <a:off x="5218485" y="4566702"/>
            <a:ext cx="2016125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5455403" y="5874655"/>
                <a:ext cx="1170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403" y="5874655"/>
                <a:ext cx="1170129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563" r="-3125" b="-1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5261088" y="4549342"/>
                <a:ext cx="11701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e>
                      </m:func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088" y="4549342"/>
                <a:ext cx="117012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563" r="-3646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0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Downstream Rest Frame Again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211960" y="1628800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3563888" y="400981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Shock Front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180" y="139245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Upstream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3988" y="140348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061" y="2195757"/>
                <a:ext cx="18484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9355" r="-12903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 bwMode="auto">
          <a:xfrm>
            <a:off x="3131840" y="2575937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右矢印 15"/>
          <p:cNvSpPr/>
          <p:nvPr/>
        </p:nvSpPr>
        <p:spPr bwMode="auto">
          <a:xfrm rot="10800000">
            <a:off x="3887924" y="3237947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35645" y="282089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Particle trajectory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 bwMode="auto">
          <a:xfrm>
            <a:off x="3995936" y="2024844"/>
            <a:ext cx="936104" cy="81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4850620" y="2437437"/>
                <a:ext cx="230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620" y="2437437"/>
                <a:ext cx="23025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1622" r="-16216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11560" y="4790206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the downstream rest frame,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638801" y="5332938"/>
                <a:ext cx="482228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400" b="0" i="0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kumimoji="1" lang="en-US" altLang="ja-JP" sz="24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𝛽</m:t>
                        </m:r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𝛽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e>
                    </m:fun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801" y="5332938"/>
                <a:ext cx="4822282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1391" r="-2023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467544" y="2575937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3333FF"/>
                </a:solidFill>
              </a:rPr>
              <a:t>ISM</a:t>
            </a:r>
            <a:endParaRPr kumimoji="1" lang="ja-JP" altLang="en-US" sz="2400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635896" y="3218758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218758"/>
                <a:ext cx="208710" cy="4730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6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Energy Gain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2016648" y="914975"/>
                <a:ext cx="51121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𝛽</m:t>
                        </m:r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𝛽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e>
                    </m:fun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648" y="914975"/>
                <a:ext cx="511216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48" r="-1909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452832" y="1383093"/>
                <a:ext cx="1778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832" y="1383093"/>
                <a:ext cx="177882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397" b="-1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3420180" y="2160280"/>
                <a:ext cx="1796902" cy="74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180" y="2160280"/>
                <a:ext cx="1796902" cy="74315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コネクタ 25"/>
          <p:cNvCxnSpPr/>
          <p:nvPr/>
        </p:nvCxnSpPr>
        <p:spPr bwMode="auto">
          <a:xfrm>
            <a:off x="5378561" y="3879145"/>
            <a:ext cx="0" cy="212423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テキスト ボックス 26"/>
          <p:cNvSpPr txBox="1"/>
          <p:nvPr/>
        </p:nvSpPr>
        <p:spPr>
          <a:xfrm>
            <a:off x="3773781" y="3642796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Upstream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30589" y="3653829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Downstream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290662" y="4446102"/>
                <a:ext cx="18484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662" y="4446102"/>
                <a:ext cx="184840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0000" r="-16667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矢印 29"/>
          <p:cNvSpPr/>
          <p:nvPr/>
        </p:nvSpPr>
        <p:spPr bwMode="auto">
          <a:xfrm>
            <a:off x="4298441" y="4826282"/>
            <a:ext cx="693943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1" name="右矢印 30"/>
          <p:cNvSpPr/>
          <p:nvPr/>
        </p:nvSpPr>
        <p:spPr bwMode="auto">
          <a:xfrm rot="10800000">
            <a:off x="5054525" y="5488292"/>
            <a:ext cx="324036" cy="26770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4796194" y="5440568"/>
                <a:ext cx="208710" cy="473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194" y="5440568"/>
                <a:ext cx="208710" cy="47301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テキスト ボックス 43"/>
          <p:cNvSpPr txBox="1"/>
          <p:nvPr/>
        </p:nvSpPr>
        <p:spPr>
          <a:xfrm>
            <a:off x="4634415" y="611931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Shock Front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217325" y="3085510"/>
                <a:ext cx="6494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B050"/>
                    </a:solidFill>
                  </a:rPr>
                  <a:t>Assuming</a:t>
                </a:r>
                <a:r>
                  <a:rPr kumimoji="1" lang="ja-JP" altLang="en-US" dirty="0" smtClean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ja-JP" dirty="0" smtClean="0">
                    <a:solidFill>
                      <a:srgbClr val="00B050"/>
                    </a:solidFill>
                  </a:rPr>
                  <a:t>continuous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</m:oMath>
                </a14:m>
                <a:r>
                  <a:rPr kumimoji="1" lang="en-US" altLang="ja-JP" dirty="0" smtClean="0">
                    <a:solidFill>
                      <a:srgbClr val="00B050"/>
                    </a:solidFill>
                  </a:rPr>
                  <a:t> around the shock front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25" y="3085510"/>
                <a:ext cx="6494855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845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Line 30"/>
          <p:cNvSpPr>
            <a:spLocks noChangeShapeType="1"/>
          </p:cNvSpPr>
          <p:nvPr/>
        </p:nvSpPr>
        <p:spPr bwMode="auto">
          <a:xfrm>
            <a:off x="4967151" y="4239185"/>
            <a:ext cx="1081087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3" name="Line 31"/>
          <p:cNvSpPr>
            <a:spLocks noChangeShapeType="1"/>
          </p:cNvSpPr>
          <p:nvPr/>
        </p:nvSpPr>
        <p:spPr bwMode="auto">
          <a:xfrm>
            <a:off x="4900549" y="5319305"/>
            <a:ext cx="1081088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55185" y="3643566"/>
                <a:ext cx="3475823" cy="2647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𝑑𝑡𝑑𝑆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CR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CR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85" y="3643566"/>
                <a:ext cx="3475823" cy="264700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372275" y="3693527"/>
                <a:ext cx="2338717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altLang="ja-JP" sz="20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0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ja-JP" sz="2000" i="1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ja-JP" sz="2000" i="1">
                                          <a:solidFill>
                                            <a:srgbClr val="3333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2000" i="1">
                                          <a:solidFill>
                                            <a:srgbClr val="3333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r>
                                        <a:rPr lang="en-US" altLang="ja-JP" sz="2000" i="1">
                                          <a:solidFill>
                                            <a:srgbClr val="3333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ja-JP" sz="20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CR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75" y="3693527"/>
                <a:ext cx="2338717" cy="80938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6345332" y="4787927"/>
                <a:ext cx="2329547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ja-JP" sz="20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lang="en-US" altLang="ja-JP" sz="2000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20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ja-JP" sz="2000" b="0" i="1" smtClean="0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ja-JP" sz="2000" i="1">
                                          <a:solidFill>
                                            <a:srgbClr val="3333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2000" i="1">
                                          <a:solidFill>
                                            <a:srgbClr val="3333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r>
                                        <a:rPr lang="en-US" altLang="ja-JP" sz="2000" i="1">
                                          <a:solidFill>
                                            <a:srgbClr val="3333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ja-JP" sz="20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00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CR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32" y="4787927"/>
                <a:ext cx="2329547" cy="80938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8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Escape Probability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2016648" y="914975"/>
                <a:ext cx="2485937" cy="894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ja-JP" sz="28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r>
                                <a:rPr lang="en-US" altLang="ja-JP" sz="28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800" b="0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esc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648" y="914975"/>
                <a:ext cx="2485937" cy="8946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951430" y="996247"/>
                <a:ext cx="1338123" cy="6926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esc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30" y="996247"/>
                <a:ext cx="1338123" cy="6926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151620" y="1916832"/>
                <a:ext cx="6272038" cy="4525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Probability repeating the process n times: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>
                                    <a:latin typeface="Cambria Math" panose="02040503050406030204" pitchFamily="18" charset="0"/>
                                  </a:rPr>
                                  <m:t>esc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Energy after n processes: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esc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The first term: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>
                                    <a:latin typeface="Cambria Math" panose="02040503050406030204" pitchFamily="18" charset="0"/>
                                  </a:rPr>
                                  <m:t>esc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1" lang="en-US" altLang="ja-JP" dirty="0" smtClean="0"/>
                  <a:t>, the geometric ratio: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esc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dirty="0" smtClean="0"/>
                  <a:t>,</a:t>
                </a:r>
              </a:p>
              <a:p>
                <a:r>
                  <a:rPr lang="en-US" altLang="ja-JP" dirty="0" smtClean="0"/>
                  <a:t>then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>
                                        <a:latin typeface="Cambria Math" panose="02040503050406030204" pitchFamily="18" charset="0"/>
                                      </a:rPr>
                                      <m:t>esc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esc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dirty="0" smtClean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esc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(1+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esc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esc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>
                                              <a:latin typeface="Cambria Math" panose="02040503050406030204" pitchFamily="18" charset="0"/>
                                            </a:rPr>
                                            <m:t>esc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620" y="1916832"/>
                <a:ext cx="6272038" cy="4525278"/>
              </a:xfrm>
              <a:prstGeom prst="rect">
                <a:avLst/>
              </a:prstGeom>
              <a:blipFill rotWithShape="0">
                <a:blip r:embed="rId4"/>
                <a:stretch>
                  <a:fillRect l="-875" t="-9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9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Spectral index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83568" y="1196752"/>
                <a:ext cx="5321457" cy="1528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̌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>
                                              <a:latin typeface="Cambria Math" panose="02040503050406030204" pitchFamily="18" charset="0"/>
                                            </a:rPr>
                                            <m:t>esc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esc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acc>
                                <m:accPr>
                                  <m:chr m:val="̌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sup>
                          </m:sSup>
                        </m:e>
                      </m:func>
                    </m:oMath>
                  </m:oMathPara>
                </a14:m>
                <a:endParaRPr lang="en-US" altLang="ja-JP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esc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̌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196752"/>
                <a:ext cx="5321457" cy="152849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863588" y="2902195"/>
                <a:ext cx="5659049" cy="1470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≪1,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≪1→</m:t>
                      </m:r>
                      <m:acc>
                        <m:accPr>
                          <m:chr m:val="̌"/>
                          <m:ctrlPr>
                            <a:rPr lang="ja-JP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𝑒𝑠𝑐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altLang="ja-JP" sz="24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−1−</m:t>
                          </m:r>
                          <m:acc>
                            <m:accPr>
                              <m:chr m:val="̌"/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902195"/>
                <a:ext cx="5659049" cy="14702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9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Simulations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7096" r="50000"/>
          <a:stretch/>
        </p:blipFill>
        <p:spPr>
          <a:xfrm>
            <a:off x="4355827" y="1816052"/>
            <a:ext cx="4572000" cy="3274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292080" y="1082379"/>
                <a:ext cx="29851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Unmagnetized pair plasma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082379"/>
                <a:ext cx="2985113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633" t="-5660" r="-8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7128284" y="5165989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Sironi</a:t>
            </a:r>
            <a:r>
              <a:rPr kumimoji="1" lang="en-US" altLang="ja-JP" dirty="0" smtClean="0"/>
              <a:t>+ 2013</a:t>
            </a:r>
            <a:endParaRPr kumimoji="1" lang="ja-JP" altLang="en-US" dirty="0"/>
          </a:p>
        </p:txBody>
      </p:sp>
      <p:pic>
        <p:nvPicPr>
          <p:cNvPr id="6" name="Fermi-ac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52" y="980728"/>
            <a:ext cx="4038600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Simulations (Non-relativistic)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1196752"/>
            <a:ext cx="3559702" cy="320735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141" y="1170260"/>
            <a:ext cx="3345146" cy="28101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040052" y="5373216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Park, </a:t>
            </a:r>
            <a:r>
              <a:rPr lang="en-US" altLang="ja-JP" sz="1600" dirty="0" err="1"/>
              <a:t>Caprioli</a:t>
            </a:r>
            <a:r>
              <a:rPr lang="en-US" altLang="ja-JP" sz="1600" dirty="0"/>
              <a:t>, &amp; </a:t>
            </a:r>
            <a:r>
              <a:rPr lang="en-US" altLang="ja-JP" sz="1600" dirty="0" err="1"/>
              <a:t>Spitkovsky</a:t>
            </a:r>
            <a:r>
              <a:rPr lang="ja-JP" altLang="en-US" sz="1600" dirty="0"/>
              <a:t> </a:t>
            </a:r>
            <a:r>
              <a:rPr lang="en-US" altLang="ja-JP" sz="1600" dirty="0"/>
              <a:t>2015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468764" y="4295027"/>
                <a:ext cx="1977528" cy="58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sh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=0.1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ep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764" y="4295027"/>
                <a:ext cx="1977528" cy="580928"/>
              </a:xfrm>
              <a:prstGeom prst="rect">
                <a:avLst/>
              </a:prstGeom>
              <a:blipFill rotWithShape="0">
                <a:blip r:embed="rId5"/>
                <a:stretch>
                  <a:fillRect l="-1538" r="-308" b="-115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6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Gamma-Rays</a:t>
            </a:r>
            <a:endParaRPr kumimoji="1" lang="ja-JP" altLang="en-US" dirty="0"/>
          </a:p>
        </p:txBody>
      </p:sp>
      <p:pic>
        <p:nvPicPr>
          <p:cNvPr id="5124" name="Picture 4" descr="ãFermi allsky gamma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8" y="908720"/>
            <a:ext cx="8638134" cy="515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29154" y="6250265"/>
            <a:ext cx="834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Galactic Plane (Cosmic-ray origin), Pulsars, Supernova Remnants, Blazars…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43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35" y="1376772"/>
            <a:ext cx="9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 smtClean="0"/>
              <a:t>Propagation of Cosmic-Rays </a:t>
            </a:r>
            <a:endParaRPr lang="en-US" altLang="ja-JP" sz="8800" dirty="0"/>
          </a:p>
        </p:txBody>
      </p:sp>
    </p:spTree>
    <p:extLst>
      <p:ext uri="{BB962C8B-B14F-4D97-AF65-F5344CB8AC3E}">
        <p14:creationId xmlns:p14="http://schemas.microsoft.com/office/powerpoint/2010/main" val="1367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Particle-wave interaction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31540" y="1160748"/>
                <a:ext cx="3988015" cy="1593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Width of the disk: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=300−500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endParaRPr kumimoji="1" lang="en-US" altLang="ja-JP" dirty="0" smtClean="0"/>
              </a:p>
              <a:p>
                <a:endParaRPr lang="en-US" altLang="ja-JP" dirty="0"/>
              </a:p>
              <a:p>
                <a:r>
                  <a:rPr kumimoji="1" lang="en-US" altLang="ja-JP" dirty="0" smtClean="0"/>
                  <a:t>Traveling time: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∼1000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kumimoji="1" lang="en-US" altLang="ja-JP" dirty="0" smtClean="0"/>
                  <a:t>?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 smtClean="0"/>
                  <a:t>No!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1160748"/>
                <a:ext cx="3988015" cy="1593641"/>
              </a:xfrm>
              <a:prstGeom prst="rect">
                <a:avLst/>
              </a:prstGeom>
              <a:blipFill rotWithShape="0">
                <a:blip r:embed="rId3"/>
                <a:stretch>
                  <a:fillRect l="-1376" t="-2672" b="-49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924944"/>
            <a:ext cx="3414610" cy="2328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23528" y="5391296"/>
                <a:ext cx="382027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CR Boron is secondary particles.</a:t>
                </a:r>
              </a:p>
              <a:p>
                <a:r>
                  <a:rPr lang="en-US" altLang="ja-JP" dirty="0" smtClean="0"/>
                  <a:t>High Boron production efficiency</a:t>
                </a:r>
                <a:endParaRPr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𝐼𝑆𝑀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𝑐𝑡</m:t>
                      </m:r>
                    </m:oMath>
                  </m:oMathPara>
                </a14:m>
                <a:endParaRPr lang="en-US" altLang="ja-JP" dirty="0" smtClean="0"/>
              </a:p>
              <a:p>
                <a:r>
                  <a:rPr kumimoji="1" lang="en-US" altLang="ja-JP" dirty="0"/>
                  <a:t> </a:t>
                </a:r>
                <a:r>
                  <a:rPr kumimoji="1" lang="en-US" altLang="ja-JP" dirty="0" smtClean="0"/>
                  <a:t>= long residual time: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∼10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391296"/>
                <a:ext cx="3820277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276" t="-2538" r="-797" b="-6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948264" y="1026752"/>
                <a:ext cx="839653" cy="5185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1026752"/>
                <a:ext cx="839653" cy="51854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112060" y="1093715"/>
                <a:ext cx="21668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Larmor radius</a:t>
                </a:r>
              </a:p>
              <a:p>
                <a:r>
                  <a:rPr lang="en-US" altLang="ja-JP" dirty="0" smtClean="0"/>
                  <a:t>Turbulence scale: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060" y="1093715"/>
                <a:ext cx="2166875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2535" t="-4717" b="-122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0"/>
          <p:cNvSpPr>
            <a:spLocks noChangeShapeType="1"/>
          </p:cNvSpPr>
          <p:nvPr/>
        </p:nvSpPr>
        <p:spPr bwMode="auto">
          <a:xfrm>
            <a:off x="6927464" y="1931323"/>
            <a:ext cx="702941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6942109" y="2236123"/>
            <a:ext cx="70294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7612832" y="1778923"/>
            <a:ext cx="1237469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Magnetic Line</a:t>
            </a:r>
            <a:endParaRPr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7615761" y="2083723"/>
            <a:ext cx="1465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Particle trajectory</a:t>
            </a:r>
            <a:endParaRPr lang="ja-JP" altLang="en-US" sz="14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4025385" y="2275809"/>
            <a:ext cx="3645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i="1" dirty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 l≪ </a:t>
            </a:r>
            <a:r>
              <a:rPr lang="en-US" altLang="ja-JP" sz="1800" i="1" dirty="0" err="1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r</a:t>
            </a:r>
            <a:r>
              <a:rPr lang="en-US" altLang="ja-JP" sz="1800" baseline="-25000" dirty="0" err="1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L</a:t>
            </a:r>
            <a:r>
              <a:rPr lang="en-US" altLang="ja-JP" sz="16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    …small fluctuation is negligible</a:t>
            </a:r>
            <a:endParaRPr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3997809" y="3614170"/>
            <a:ext cx="2752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i="1" dirty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 </a:t>
            </a:r>
            <a:r>
              <a:rPr lang="en-US" altLang="ja-JP" sz="1800" i="1" dirty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l≫ </a:t>
            </a:r>
            <a:r>
              <a:rPr lang="en-US" altLang="ja-JP" sz="1800" i="1" dirty="0" err="1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r</a:t>
            </a:r>
            <a:r>
              <a:rPr lang="en-US" altLang="ja-JP" sz="1800" baseline="-25000" dirty="0" err="1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L</a:t>
            </a:r>
            <a:r>
              <a:rPr lang="en-US" altLang="ja-JP" sz="1800" i="1" baseline="-250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…travel along the field</a:t>
            </a:r>
            <a:endParaRPr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4105273" y="5087306"/>
            <a:ext cx="1824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i="1" dirty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 l</a:t>
            </a:r>
            <a:r>
              <a:rPr lang="ja-JP" altLang="en-US" sz="1800" i="1" dirty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～ </a:t>
            </a:r>
            <a:r>
              <a:rPr lang="en-US" altLang="ja-JP" sz="1800" i="1" dirty="0" err="1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r</a:t>
            </a:r>
            <a:r>
              <a:rPr lang="en-US" altLang="ja-JP" sz="1800" baseline="-25000" dirty="0" err="1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L</a:t>
            </a:r>
            <a:r>
              <a:rPr lang="en-US" altLang="ja-JP" sz="1800" i="1" baseline="-250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 smtClean="0">
                <a:latin typeface="Times New Roman" panose="02020603050405020304" pitchFamily="18" charset="0"/>
                <a:ea typeface="ＭＳ Ｐゴシック" panose="020B0600070205080204" pitchFamily="50" charset="-128"/>
              </a:rPr>
              <a:t>…scattering</a:t>
            </a:r>
            <a:endParaRPr lang="ja-JP" altLang="en-US" sz="1600" dirty="0">
              <a:latin typeface="Times New Roman" panose="02020603050405020304" pitchFamily="18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67" name="Object 15"/>
          <p:cNvGraphicFramePr>
            <a:graphicFrameLocks noChangeAspect="1"/>
          </p:cNvGraphicFramePr>
          <p:nvPr>
            <p:extLst/>
          </p:nvPr>
        </p:nvGraphicFramePr>
        <p:xfrm>
          <a:off x="4148870" y="2687895"/>
          <a:ext cx="4776788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Paint Shop Pro Image" r:id="rId8" imgW="7395122" imgH="1648780" progId="PaintShopPro">
                  <p:embed/>
                </p:oleObj>
              </mc:Choice>
              <mc:Fallback>
                <p:oleObj name="Paint Shop Pro Image" r:id="rId8" imgW="7395122" imgH="164878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870" y="2687895"/>
                        <a:ext cx="4776788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 rotWithShape="1">
          <a:blip r:embed="rId10"/>
          <a:srcRect l="14874" t="71647" r="15923" b="2543"/>
          <a:stretch/>
        </p:blipFill>
        <p:spPr>
          <a:xfrm>
            <a:off x="4247964" y="5661248"/>
            <a:ext cx="4752528" cy="111612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/>
          <a:srcRect l="13704" t="40648" r="13424" b="39370"/>
          <a:stretch/>
        </p:blipFill>
        <p:spPr>
          <a:xfrm>
            <a:off x="3995936" y="4172663"/>
            <a:ext cx="5004556" cy="8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Diffusion</a:t>
            </a:r>
            <a:endParaRPr kumimoji="1" lang="ja-JP" altLang="en-US" dirty="0"/>
          </a:p>
        </p:txBody>
      </p:sp>
      <p:pic>
        <p:nvPicPr>
          <p:cNvPr id="22530" name="Picture 2" descr="https://upload.wikimedia.org/wikipedia/commons/c/c2/Brownian_motion_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5" y="1124744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37265" y="800708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Brownian motion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95536" y="3753036"/>
                <a:ext cx="2338589" cy="1219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Mean free path: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753036"/>
                <a:ext cx="2338589" cy="1219052"/>
              </a:xfrm>
              <a:prstGeom prst="rect">
                <a:avLst/>
              </a:prstGeom>
              <a:blipFill rotWithShape="0">
                <a:blip r:embed="rId3"/>
                <a:stretch>
                  <a:fillRect l="-2344" t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90032" y="5805264"/>
                <a:ext cx="2670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 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</m:t>
                      </m:r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en-US" altLang="ja-JP" b="0" i="1" dirty="0" smtClean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32" y="5805264"/>
                <a:ext cx="2670346" cy="276999"/>
              </a:xfrm>
              <a:prstGeom prst="rect">
                <a:avLst/>
              </a:prstGeom>
              <a:blipFill rotWithShape="0"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203848" y="921015"/>
                <a:ext cx="4397614" cy="1744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dirty="0" smtClean="0"/>
                  <a:t>Diffusion coefficient: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ja-JP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𝐷𝑡</m:t>
                    </m:r>
                  </m:oMath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ja-JP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𝑣𝑡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altLang="ja-JP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921015"/>
                <a:ext cx="4397614" cy="1744195"/>
              </a:xfrm>
              <a:prstGeom prst="rect">
                <a:avLst/>
              </a:prstGeom>
              <a:blipFill rotWithShape="0">
                <a:blip r:embed="rId5"/>
                <a:stretch>
                  <a:fillRect l="-3329" t="-4196" r="-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306827" y="5298585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One-scattering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445255" y="5953951"/>
                <a:ext cx="1240981" cy="6329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ja-JP" altLang="en-US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255" y="5953951"/>
                <a:ext cx="1240981" cy="63293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707904" y="5013831"/>
                <a:ext cx="3816301" cy="5557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  <m:r>
                        <a:rPr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013831"/>
                <a:ext cx="3816301" cy="55579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8079853" y="4358092"/>
                <a:ext cx="839653" cy="5185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853" y="4358092"/>
                <a:ext cx="839653" cy="51854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427326" y="6155090"/>
                <a:ext cx="23482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b="0" dirty="0" smtClean="0"/>
                  <a:t>So that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326" y="6155090"/>
                <a:ext cx="234827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959" t="-33333" r="-1036" b="-4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3123111" y="2614638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Turbulence spectrum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 bwMode="auto">
          <a:xfrm>
            <a:off x="3959933" y="4576199"/>
            <a:ext cx="27003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6221266" y="4219430"/>
                <a:ext cx="8779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266" y="4219430"/>
                <a:ext cx="877933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4861" r="-4861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矢印コネクタ 16"/>
          <p:cNvCxnSpPr/>
          <p:nvPr/>
        </p:nvCxnSpPr>
        <p:spPr bwMode="auto">
          <a:xfrm flipV="1">
            <a:off x="3959933" y="3035067"/>
            <a:ext cx="0" cy="154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304986" y="2999390"/>
                <a:ext cx="60830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986" y="2999390"/>
                <a:ext cx="608308" cy="55399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コネクタ 19"/>
          <p:cNvCxnSpPr/>
          <p:nvPr/>
        </p:nvCxnSpPr>
        <p:spPr bwMode="auto">
          <a:xfrm>
            <a:off x="4427985" y="3276389"/>
            <a:ext cx="1304566" cy="91476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045177" y="3351248"/>
                <a:ext cx="452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177" y="3351248"/>
                <a:ext cx="452240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0811" r="-2703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コネクタ 22"/>
          <p:cNvCxnSpPr/>
          <p:nvPr/>
        </p:nvCxnSpPr>
        <p:spPr bwMode="auto">
          <a:xfrm flipV="1">
            <a:off x="4932041" y="3628247"/>
            <a:ext cx="0" cy="9479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コネクタ 25"/>
          <p:cNvCxnSpPr/>
          <p:nvPr/>
        </p:nvCxnSpPr>
        <p:spPr bwMode="auto">
          <a:xfrm>
            <a:off x="3959932" y="3628247"/>
            <a:ext cx="97210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432137" y="4587856"/>
                <a:ext cx="942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=1/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137" y="4587856"/>
                <a:ext cx="942758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4516" r="-645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/>
          <p:cNvSpPr txBox="1"/>
          <p:nvPr/>
        </p:nvSpPr>
        <p:spPr>
          <a:xfrm>
            <a:off x="3564333" y="563096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Quasi-linear analysis gives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80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Kolmogorov turbulence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877655" y="3140968"/>
            <a:ext cx="27003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278986" y="2660190"/>
                <a:ext cx="1135439" cy="527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986" y="2660190"/>
                <a:ext cx="1135439" cy="52790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/>
          <p:cNvCxnSpPr/>
          <p:nvPr/>
        </p:nvCxnSpPr>
        <p:spPr bwMode="auto">
          <a:xfrm flipV="1">
            <a:off x="877655" y="1599836"/>
            <a:ext cx="0" cy="154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22708" y="1564159"/>
                <a:ext cx="60830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08" y="1564159"/>
                <a:ext cx="608308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/>
          <p:cNvCxnSpPr/>
          <p:nvPr/>
        </p:nvCxnSpPr>
        <p:spPr bwMode="auto">
          <a:xfrm>
            <a:off x="1345707" y="1841158"/>
            <a:ext cx="1304566" cy="91476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1962899" y="1916017"/>
                <a:ext cx="452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899" y="1916017"/>
                <a:ext cx="45224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0811" r="-2703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/>
          <p:cNvCxnSpPr/>
          <p:nvPr/>
        </p:nvCxnSpPr>
        <p:spPr bwMode="auto">
          <a:xfrm>
            <a:off x="1345707" y="1448780"/>
            <a:ext cx="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879575" y="1074669"/>
                <a:ext cx="3163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Energy injection at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75" y="1074669"/>
                <a:ext cx="316368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541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コネクタ 16"/>
          <p:cNvCxnSpPr/>
          <p:nvPr/>
        </p:nvCxnSpPr>
        <p:spPr bwMode="auto">
          <a:xfrm>
            <a:off x="1345707" y="1841158"/>
            <a:ext cx="0" cy="12998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190247" y="3249014"/>
                <a:ext cx="3109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247" y="3249014"/>
                <a:ext cx="31091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5686" r="-3922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矢印コネクタ 19"/>
          <p:cNvCxnSpPr/>
          <p:nvPr/>
        </p:nvCxnSpPr>
        <p:spPr bwMode="auto">
          <a:xfrm>
            <a:off x="1501166" y="2298540"/>
            <a:ext cx="586558" cy="457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テキスト ボックス 20"/>
          <p:cNvSpPr txBox="1"/>
          <p:nvPr/>
        </p:nvSpPr>
        <p:spPr>
          <a:xfrm>
            <a:off x="1619672" y="3261577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Cascade to smaller scale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31540" y="4041068"/>
                <a:ext cx="4107215" cy="994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Energy injection rate per unit mass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4041068"/>
                <a:ext cx="4107215" cy="994311"/>
              </a:xfrm>
              <a:prstGeom prst="rect">
                <a:avLst/>
              </a:prstGeom>
              <a:blipFill rotWithShape="0">
                <a:blip r:embed="rId7"/>
                <a:stretch>
                  <a:fillRect l="-1335" t="-3681" r="-2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566274" y="5174578"/>
                <a:ext cx="2277931" cy="624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74" y="5174578"/>
                <a:ext cx="2277931" cy="62497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528807" y="5935478"/>
                <a:ext cx="3021981" cy="766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Dimensional analysis gives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07" y="5935478"/>
                <a:ext cx="3021981" cy="766364"/>
              </a:xfrm>
              <a:prstGeom prst="rect">
                <a:avLst/>
              </a:prstGeom>
              <a:blipFill rotWithShape="0">
                <a:blip r:embed="rId9"/>
                <a:stretch>
                  <a:fillRect l="-1818" t="-4800" r="-1212" b="-8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5940932" y="2931152"/>
                <a:ext cx="1749645" cy="2873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932" y="2931152"/>
                <a:ext cx="1749645" cy="287323"/>
              </a:xfrm>
              <a:prstGeom prst="rect">
                <a:avLst/>
              </a:prstGeom>
              <a:blipFill rotWithShape="0">
                <a:blip r:embed="rId10"/>
                <a:stretch>
                  <a:fillRect l="-2091" t="-6383" b="-85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5906" y="245167"/>
            <a:ext cx="4835210" cy="2209943"/>
          </a:xfrm>
          <a:prstGeom prst="rect">
            <a:avLst/>
          </a:prstGeom>
        </p:spPr>
      </p:pic>
      <p:pic>
        <p:nvPicPr>
          <p:cNvPr id="22532" name="Picture 4" descr="「galactic disk thickness」の画像検索結果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/>
          <a:stretch/>
        </p:blipFill>
        <p:spPr bwMode="auto">
          <a:xfrm>
            <a:off x="4575945" y="3379873"/>
            <a:ext cx="2168227" cy="22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6872831" y="3694517"/>
                <a:ext cx="211301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Disk thickness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kumimoji="1" lang="en-US" altLang="ja-JP" dirty="0" smtClean="0"/>
              </a:p>
              <a:p>
                <a:endParaRPr lang="en-US" altLang="ja-JP" dirty="0"/>
              </a:p>
              <a:p>
                <a:r>
                  <a:rPr kumimoji="1" lang="en-US" altLang="ja-JP" dirty="0" smtClean="0"/>
                  <a:t>Escape time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831" y="3694517"/>
                <a:ext cx="2113014" cy="1477328"/>
              </a:xfrm>
              <a:prstGeom prst="rect">
                <a:avLst/>
              </a:prstGeom>
              <a:blipFill rotWithShape="0">
                <a:blip r:embed="rId13"/>
                <a:stretch>
                  <a:fillRect l="-2305" t="-28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Cosmic-Ray Spectrum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3" y="1169057"/>
            <a:ext cx="4088423" cy="3147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50900" y="1966684"/>
                <a:ext cx="54617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−2.7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808" y="1844824"/>
                <a:ext cx="59247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216" r="-2062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546747" y="2427365"/>
                <a:ext cx="54617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−3.1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976" y="2343895"/>
                <a:ext cx="59247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7216" r="-2062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344374" y="2992710"/>
                <a:ext cx="54617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−2.7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72" y="2956352"/>
                <a:ext cx="59247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6122" r="-2041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66437" y="4805516"/>
                <a:ext cx="4049955" cy="407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1662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ja-JP" altLang="en-US" sz="1662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=0→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662">
                                <a:latin typeface="Cambria Math" panose="02040503050406030204" pitchFamily="18" charset="0"/>
                              </a:rPr>
                              <m:t>esc</m:t>
                            </m:r>
                          </m:sub>
                        </m:sSub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1662" dirty="0"/>
                  <a:t>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esc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</m:oMath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37" y="4805516"/>
                <a:ext cx="4049955" cy="407356"/>
              </a:xfrm>
              <a:prstGeom prst="rect">
                <a:avLst/>
              </a:prstGeom>
              <a:blipFill rotWithShape="0">
                <a:blip r:embed="rId6"/>
                <a:stretch>
                  <a:fillRect l="-1506" t="-2985" r="-1054" b="-7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261483" y="5686782"/>
            <a:ext cx="359425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Cosmic-ray spectrum at injection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28132" y="5242596"/>
                <a:ext cx="1149097" cy="255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32" y="5242596"/>
                <a:ext cx="1149097" cy="255455"/>
              </a:xfrm>
              <a:prstGeom prst="rect">
                <a:avLst/>
              </a:prstGeom>
              <a:blipFill rotWithShape="0">
                <a:blip r:embed="rId7"/>
                <a:stretch>
                  <a:fillRect l="-2660" t="-2381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4153487" y="3006969"/>
            <a:ext cx="65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386889" y="6161232"/>
                <a:ext cx="1006686" cy="279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89" y="6161232"/>
                <a:ext cx="1006686" cy="279115"/>
              </a:xfrm>
              <a:prstGeom prst="rect">
                <a:avLst/>
              </a:prstGeom>
              <a:blipFill rotWithShape="0">
                <a:blip r:embed="rId8"/>
                <a:stretch>
                  <a:fillRect l="-120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932040" y="1497655"/>
                <a:ext cx="2526717" cy="414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585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sz="2585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585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sz="258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ja-JP" sz="258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85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+1/3)</m:t>
                          </m:r>
                        </m:sup>
                      </m:sSup>
                    </m:oMath>
                  </m:oMathPara>
                </a14:m>
                <a:endParaRPr lang="ja-JP" altLang="en-US" sz="2585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1497655"/>
                <a:ext cx="2526717" cy="41434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4596981" y="1120761"/>
            <a:ext cx="114807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We obtain</a:t>
            </a:r>
            <a:endParaRPr lang="ja-JP" altLang="en-US" sz="1662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00292" y="1896671"/>
            <a:ext cx="129875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s+1/3=2.7</a:t>
            </a:r>
            <a:endParaRPr lang="ja-JP" altLang="en-US" sz="1662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98367" y="5796376"/>
            <a:ext cx="260359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C</a:t>
            </a:r>
            <a:r>
              <a:rPr lang="en-US" altLang="ja-JP" sz="1662" baseline="-25000" dirty="0"/>
              <a:t>12</a:t>
            </a:r>
            <a:r>
              <a:rPr lang="en-US" altLang="ja-JP" sz="1662" dirty="0"/>
              <a:t>+p</a:t>
            </a:r>
            <a:r>
              <a:rPr lang="ja-JP" altLang="en-US" sz="1662" dirty="0"/>
              <a:t> ⇒ </a:t>
            </a:r>
            <a:r>
              <a:rPr lang="en-US" altLang="ja-JP" sz="1662" dirty="0"/>
              <a:t>B</a:t>
            </a:r>
            <a:r>
              <a:rPr lang="en-US" altLang="ja-JP" sz="1662" baseline="-25000" dirty="0"/>
              <a:t>11</a:t>
            </a:r>
            <a:r>
              <a:rPr lang="en-US" altLang="ja-JP" sz="1662" dirty="0"/>
              <a:t>+2p (90mb)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7200292" y="6303212"/>
                <a:ext cx="1461490" cy="348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662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ja-JP" sz="1662" b="0" i="0" smtClean="0">
                          <a:latin typeface="Cambria Math" panose="02040503050406030204" pitchFamily="18" charset="0"/>
                        </a:rPr>
                        <m:t>=2.4</m:t>
                      </m:r>
                      <m:r>
                        <a:rPr lang="en-US" altLang="ja-JP" sz="1662" b="0" i="1" smtClean="0">
                          <a:latin typeface="Cambria Math" panose="02040503050406030204" pitchFamily="18" charset="0"/>
                        </a:rPr>
                        <m:t>≠2.0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292" y="6303212"/>
                <a:ext cx="1461490" cy="34810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210695" y="4414585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Diffusion equation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919" y="3481045"/>
            <a:ext cx="3414610" cy="2328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498561" y="2775676"/>
                <a:ext cx="4645439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B/C-ratio is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−1/3</m:t>
                        </m:r>
                      </m:sup>
                    </m:sSup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561" y="2775676"/>
                <a:ext cx="4645439" cy="379656"/>
              </a:xfrm>
              <a:prstGeom prst="rect">
                <a:avLst/>
              </a:prstGeom>
              <a:blipFill rotWithShape="0">
                <a:blip r:embed="rId12"/>
                <a:stretch>
                  <a:fillRect l="-1181" t="-9524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/>
          <p:cNvCxnSpPr/>
          <p:nvPr/>
        </p:nvCxnSpPr>
        <p:spPr bwMode="auto">
          <a:xfrm flipV="1">
            <a:off x="1871700" y="2492896"/>
            <a:ext cx="0" cy="2827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テキスト ボックス 22"/>
          <p:cNvSpPr txBox="1"/>
          <p:nvPr/>
        </p:nvSpPr>
        <p:spPr>
          <a:xfrm>
            <a:off x="1583668" y="273250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Knee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34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 bwMode="auto">
          <a:xfrm>
            <a:off x="4476740" y="3543367"/>
            <a:ext cx="2869006" cy="286900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Cosmic-Ray Electron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" y="1169057"/>
            <a:ext cx="4660216" cy="2983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976746" y="1700808"/>
                <a:ext cx="54617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−3.1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808" y="1556792"/>
                <a:ext cx="59247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6186" r="-3093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317989" y="4220287"/>
            <a:ext cx="448231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Electrons lose energy via photon emission.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50334" y="4629285"/>
                <a:ext cx="3102709" cy="376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inj</m:t>
                        </m:r>
                        <m:r>
                          <a:rPr lang="en-US" altLang="ja-JP" sz="1662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662">
                                <a:latin typeface="Cambria Math" panose="02040503050406030204" pitchFamily="18" charset="0"/>
                              </a:rPr>
                              <m:t>cool</m:t>
                            </m:r>
                          </m:sub>
                        </m:sSub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ja-JP" sz="1662" dirty="0"/>
                  <a:t>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166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cool</m:t>
                        </m:r>
                      </m:sub>
                    </m:sSub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inj</m:t>
                        </m:r>
                        <m:r>
                          <a:rPr lang="en-US" altLang="ja-JP" sz="1662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28" y="4729308"/>
                <a:ext cx="3455433" cy="407804"/>
              </a:xfrm>
              <a:prstGeom prst="rect">
                <a:avLst/>
              </a:prstGeom>
              <a:blipFill rotWithShape="0">
                <a:blip r:embed="rId4"/>
                <a:stretch>
                  <a:fillRect l="-1767" b="-10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50334" y="5157192"/>
                <a:ext cx="109491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cool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34" y="5157192"/>
                <a:ext cx="1094915" cy="255776"/>
              </a:xfrm>
              <a:prstGeom prst="rect">
                <a:avLst/>
              </a:prstGeom>
              <a:blipFill rotWithShape="0">
                <a:blip r:embed="rId5"/>
                <a:stretch>
                  <a:fillRect l="-2235" r="-559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751" y="2120438"/>
            <a:ext cx="562708" cy="56270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862" y="2050909"/>
            <a:ext cx="665471" cy="665471"/>
          </a:xfrm>
          <a:prstGeom prst="rect">
            <a:avLst/>
          </a:prstGeom>
        </p:spPr>
      </p:pic>
      <p:sp>
        <p:nvSpPr>
          <p:cNvPr id="10" name="円弧 9"/>
          <p:cNvSpPr/>
          <p:nvPr/>
        </p:nvSpPr>
        <p:spPr bwMode="auto">
          <a:xfrm rot="13200235">
            <a:off x="5526682" y="-1051179"/>
            <a:ext cx="6048672" cy="6619554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2" name="直線矢印コネクタ 11"/>
          <p:cNvCxnSpPr>
            <a:stCxn id="8" idx="3"/>
          </p:cNvCxnSpPr>
          <p:nvPr/>
        </p:nvCxnSpPr>
        <p:spPr bwMode="auto">
          <a:xfrm flipV="1">
            <a:off x="5666459" y="2365498"/>
            <a:ext cx="1963111" cy="362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097301" y="2050908"/>
                <a:ext cx="1183850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cool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409" y="1936067"/>
                <a:ext cx="1292662" cy="335413"/>
              </a:xfrm>
              <a:prstGeom prst="rect">
                <a:avLst/>
              </a:prstGeom>
              <a:blipFill rotWithShape="0">
                <a:blip r:embed="rId8"/>
                <a:stretch>
                  <a:fillRect l="-2830" r="-472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7528179" y="1762657"/>
                <a:ext cx="1006686" cy="279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179" y="1762657"/>
                <a:ext cx="1006686" cy="279115"/>
              </a:xfrm>
              <a:prstGeom prst="rect">
                <a:avLst/>
              </a:prstGeom>
              <a:blipFill rotWithShape="0">
                <a:blip r:embed="rId9"/>
                <a:stretch>
                  <a:fillRect l="-1212" b="-30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5442100" y="2617052"/>
            <a:ext cx="126669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CR density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708793" y="2657544"/>
                <a:ext cx="633635" cy="267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62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b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793" y="2657544"/>
                <a:ext cx="633635" cy="267124"/>
              </a:xfrm>
              <a:prstGeom prst="rect">
                <a:avLst/>
              </a:prstGeom>
              <a:blipFill rotWithShape="0">
                <a:blip r:embed="rId10"/>
                <a:stretch>
                  <a:fillRect l="-3883" r="-1942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889" y="4724365"/>
            <a:ext cx="562708" cy="562708"/>
          </a:xfrm>
          <a:prstGeom prst="rect">
            <a:avLst/>
          </a:prstGeom>
        </p:spPr>
      </p:pic>
      <p:cxnSp>
        <p:nvCxnSpPr>
          <p:cNvPr id="19" name="直線矢印コネクタ 18"/>
          <p:cNvCxnSpPr>
            <a:stCxn id="18" idx="3"/>
          </p:cNvCxnSpPr>
          <p:nvPr/>
        </p:nvCxnSpPr>
        <p:spPr bwMode="auto">
          <a:xfrm flipV="1">
            <a:off x="4896896" y="5157192"/>
            <a:ext cx="843510" cy="8350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014305" y="5319013"/>
                <a:ext cx="31630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164" y="5476514"/>
                <a:ext cx="342722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2500" r="-1786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5644894" y="5446859"/>
            <a:ext cx="214353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smtClean="0"/>
              <a:t>Number of Sources 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7617602" y="5494830"/>
                <a:ext cx="524503" cy="2658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62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602" y="5494830"/>
                <a:ext cx="524503" cy="265842"/>
              </a:xfrm>
              <a:prstGeom prst="rect">
                <a:avLst/>
              </a:prstGeom>
              <a:blipFill rotWithShape="0">
                <a:blip r:embed="rId12"/>
                <a:stretch>
                  <a:fillRect l="-4651" r="-1163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5954094" y="4519401"/>
                <a:ext cx="3179845" cy="295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inj</m:t>
                          </m:r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+(1/3−1)/2)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094" y="4519401"/>
                <a:ext cx="3179845" cy="295787"/>
              </a:xfrm>
              <a:prstGeom prst="rect">
                <a:avLst/>
              </a:prstGeom>
              <a:blipFill rotWithShape="0">
                <a:blip r:embed="rId13"/>
                <a:stretch>
                  <a:fillRect l="-192" t="-2041" r="-768" b="-26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5666459" y="6306731"/>
                <a:ext cx="3302571" cy="414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585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sz="2585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585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sz="2585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ja-JP" sz="258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585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ja-JP" sz="258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+(1/3+1)/2)</m:t>
                          </m:r>
                        </m:sup>
                      </m:sSup>
                    </m:oMath>
                  </m:oMathPara>
                </a14:m>
                <a:endParaRPr lang="ja-JP" altLang="en-US" sz="2585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459" y="6306731"/>
                <a:ext cx="3302571" cy="41434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3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Knee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30174" y="908720"/>
                <a:ext cx="7130285" cy="649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knee energy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15.5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kumimoji="1" lang="en-US" altLang="ja-JP" dirty="0" smtClean="0"/>
                  <a:t>) corresponds to the maximum energy</a:t>
                </a:r>
              </a:p>
              <a:p>
                <a:r>
                  <a:rPr lang="en-US" altLang="ja-JP" dirty="0" smtClean="0"/>
                  <a:t>available in supernova remnants?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74" y="908720"/>
                <a:ext cx="7130285" cy="649409"/>
              </a:xfrm>
              <a:prstGeom prst="rect">
                <a:avLst/>
              </a:prstGeom>
              <a:blipFill rotWithShape="0">
                <a:blip r:embed="rId2"/>
                <a:stretch>
                  <a:fillRect l="-770" t="-6542" r="-86" b="-130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75556" y="2024844"/>
                <a:ext cx="7298408" cy="2660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timescale of round trip</a:t>
                </a:r>
                <a:r>
                  <a:rPr kumimoji="1" lang="ja-JP" altLang="en-US" dirty="0" smtClean="0"/>
                  <a:t>～</a:t>
                </a:r>
                <a:r>
                  <a:rPr kumimoji="1" lang="en-US" altLang="ja-JP" dirty="0" smtClean="0"/>
                  <a:t>residual time in the upstream,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ret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 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≥1)</m:t>
                    </m:r>
                  </m:oMath>
                </a14:m>
                <a:r>
                  <a:rPr kumimoji="1" lang="en-US" altLang="ja-JP" dirty="0" smtClean="0"/>
                  <a:t> </a:t>
                </a:r>
              </a:p>
              <a:p>
                <a:r>
                  <a:rPr lang="en-US" altLang="ja-JP" dirty="0" smtClean="0"/>
                  <a:t>Then the acceleration timescale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ret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𝐸𝑐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The size of the remnant should satisfy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.</a:t>
                </a:r>
              </a:p>
              <a:p>
                <a:endParaRPr kumimoji="1" lang="en-US" altLang="ja-JP" dirty="0" smtClean="0"/>
              </a:p>
              <a:p>
                <a:r>
                  <a:rPr lang="en-US" altLang="ja-JP" dirty="0" smtClean="0"/>
                  <a:t>Finally we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𝑒𝐵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=1.4×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3000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km</m:t>
                            </m:r>
                            <m: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pc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2024844"/>
                <a:ext cx="7298408" cy="2660408"/>
              </a:xfrm>
              <a:prstGeom prst="rect">
                <a:avLst/>
              </a:prstGeom>
              <a:blipFill rotWithShape="0">
                <a:blip r:embed="rId3"/>
                <a:stretch>
                  <a:fillRect l="-668" t="-1144" b="-4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7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Ultra High-Energy Cosmic-Rays</a:t>
            </a:r>
            <a:endParaRPr kumimoji="1" lang="ja-JP" altLang="en-US" dirty="0"/>
          </a:p>
        </p:txBody>
      </p:sp>
      <p:pic>
        <p:nvPicPr>
          <p:cNvPr id="23554" name="Picture 2" descr="「Hillas diagram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772816"/>
            <a:ext cx="5040635" cy="50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31540" y="1016732"/>
                <a:ext cx="7823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The size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kumimoji="1" lang="en-US" altLang="ja-JP" dirty="0" smtClean="0"/>
                  <a:t> of the accelerator should be larger than the Larmor radius.</a:t>
                </a:r>
              </a:p>
              <a:p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𝑒𝐵𝑅</m:t>
                    </m:r>
                  </m:oMath>
                </a14:m>
                <a:endParaRPr kumimoji="1" lang="ja-JP" altLang="en-US" i="1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1016732"/>
                <a:ext cx="782329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701" t="-75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6588809" y="5877272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Hillas</a:t>
            </a:r>
            <a:r>
              <a:rPr kumimoji="1" lang="en-US" altLang="ja-JP" dirty="0" smtClean="0"/>
              <a:t> diagram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77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2564904"/>
            <a:ext cx="9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 smtClean="0"/>
              <a:t>Radiation</a:t>
            </a:r>
            <a:endParaRPr lang="en-US" altLang="ja-JP" sz="8800" dirty="0"/>
          </a:p>
        </p:txBody>
      </p:sp>
    </p:spTree>
    <p:extLst>
      <p:ext uri="{BB962C8B-B14F-4D97-AF65-F5344CB8AC3E}">
        <p14:creationId xmlns:p14="http://schemas.microsoft.com/office/powerpoint/2010/main" val="33336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Relativistic Beaming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9808" y="2228311"/>
                <a:ext cx="4764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Lorentz transformation of angle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08" y="2228311"/>
                <a:ext cx="476457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23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r="63664"/>
          <a:stretch/>
        </p:blipFill>
        <p:spPr>
          <a:xfrm>
            <a:off x="1221636" y="2680106"/>
            <a:ext cx="1557228" cy="892313"/>
          </a:xfrm>
          <a:prstGeom prst="rect">
            <a:avLst/>
          </a:prstGeom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V="1">
            <a:off x="992188" y="90805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116013" y="1052513"/>
            <a:ext cx="3770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K</a:t>
            </a:r>
            <a:endParaRPr lang="ja-JP" altLang="en-US" sz="2400" dirty="0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V="1">
            <a:off x="2951820" y="91652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075645" y="1060992"/>
            <a:ext cx="530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/>
              <a:t>K</a:t>
            </a:r>
            <a:r>
              <a:rPr lang="en-US" altLang="ja-JP" sz="2400" dirty="0" smtClean="0"/>
              <a:t>’</a:t>
            </a:r>
            <a:endParaRPr lang="ja-JP" altLang="en-US" sz="2400" dirty="0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358464" y="1267891"/>
            <a:ext cx="433388" cy="431800"/>
          </a:xfrm>
          <a:prstGeom prst="rightArrow">
            <a:avLst>
              <a:gd name="adj1" fmla="val 50000"/>
              <a:gd name="adj2" fmla="val 2509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1" name="Object 18"/>
          <p:cNvGraphicFramePr>
            <a:graphicFrameLocks noChangeAspect="1"/>
          </p:cNvGraphicFramePr>
          <p:nvPr>
            <p:extLst/>
          </p:nvPr>
        </p:nvGraphicFramePr>
        <p:xfrm>
          <a:off x="4353506" y="916529"/>
          <a:ext cx="3857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数式" r:id="rId5" imgW="152280" imgH="177480" progId="Equation.3">
                  <p:embed/>
                </p:oleObj>
              </mc:Choice>
              <mc:Fallback>
                <p:oleObj name="数式" r:id="rId5" imgW="1522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3506" y="916529"/>
                        <a:ext cx="38576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2951820" y="1252810"/>
            <a:ext cx="1296987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" name="Freeform 22"/>
          <p:cNvSpPr>
            <a:spLocks/>
          </p:cNvSpPr>
          <p:nvPr/>
        </p:nvSpPr>
        <p:spPr bwMode="auto">
          <a:xfrm>
            <a:off x="3400289" y="1609204"/>
            <a:ext cx="133350" cy="266700"/>
          </a:xfrm>
          <a:custGeom>
            <a:avLst/>
            <a:gdLst>
              <a:gd name="T0" fmla="*/ 0 w 84"/>
              <a:gd name="T1" fmla="*/ 0 h 168"/>
              <a:gd name="T2" fmla="*/ 72 w 84"/>
              <a:gd name="T3" fmla="*/ 54 h 168"/>
              <a:gd name="T4" fmla="*/ 72 w 84"/>
              <a:gd name="T5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4" h="168">
                <a:moveTo>
                  <a:pt x="0" y="0"/>
                </a:moveTo>
                <a:cubicBezTo>
                  <a:pt x="24" y="8"/>
                  <a:pt x="36" y="12"/>
                  <a:pt x="72" y="54"/>
                </a:cubicBezTo>
                <a:cubicBezTo>
                  <a:pt x="84" y="126"/>
                  <a:pt x="72" y="89"/>
                  <a:pt x="72" y="16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992188" y="18446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951820" y="1853154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560736" y="1563444"/>
                <a:ext cx="2660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6" y="1563444"/>
                <a:ext cx="26609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455" r="-18182" b="-130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612278" y="2788133"/>
                <a:ext cx="5158785" cy="1074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Photons emitted isotropically in the frame K’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−1≤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In the frame K,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&lt;1,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&lt;1/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278" y="2788133"/>
                <a:ext cx="5158785" cy="1074140"/>
              </a:xfrm>
              <a:prstGeom prst="rect">
                <a:avLst/>
              </a:prstGeom>
              <a:blipFill rotWithShape="0">
                <a:blip r:embed="rId8"/>
                <a:stretch>
                  <a:fillRect l="-1064" t="-2825" r="-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utoShape 5"/>
          <p:cNvSpPr>
            <a:spLocks noChangeArrowheads="1"/>
          </p:cNvSpPr>
          <p:nvPr/>
        </p:nvSpPr>
        <p:spPr bwMode="auto">
          <a:xfrm rot="16200000">
            <a:off x="2015989" y="3189359"/>
            <a:ext cx="504825" cy="32416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3816214" y="4557784"/>
            <a:ext cx="144462" cy="5048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502499" y="4557784"/>
            <a:ext cx="719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01" y="4414909"/>
            <a:ext cx="7429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1196553" y="5229200"/>
                <a:ext cx="2136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Opening angle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553" y="5229200"/>
                <a:ext cx="213693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279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円/楕円 27"/>
          <p:cNvSpPr/>
          <p:nvPr/>
        </p:nvSpPr>
        <p:spPr bwMode="auto">
          <a:xfrm>
            <a:off x="467544" y="4617132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08518" y="4119941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Photons are collimated.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11819" y="4176348"/>
                <a:ext cx="2049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19" y="4176348"/>
                <a:ext cx="204992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0588" r="-17647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95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Blazars</a:t>
            </a:r>
            <a:endParaRPr kumimoji="1" lang="ja-JP" altLang="en-US" dirty="0"/>
          </a:p>
        </p:txBody>
      </p:sp>
      <p:pic>
        <p:nvPicPr>
          <p:cNvPr id="3" name="Supermassive Black Hole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02" y="1016732"/>
            <a:ext cx="4644517" cy="3096344"/>
          </a:xfrm>
          <a:prstGeom prst="rect">
            <a:avLst/>
          </a:prstGeom>
        </p:spPr>
      </p:pic>
      <p:pic>
        <p:nvPicPr>
          <p:cNvPr id="4" name="Picture 12" descr="Cy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35" y="4221088"/>
            <a:ext cx="5026025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41277" y="5121188"/>
            <a:ext cx="2904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Cygnus A</a:t>
            </a:r>
          </a:p>
          <a:p>
            <a:r>
              <a:rPr lang="en-US" altLang="ja-JP" dirty="0"/>
              <a:t>Radio image</a:t>
            </a:r>
          </a:p>
          <a:p>
            <a:r>
              <a:rPr lang="en-US" altLang="ja-JP" dirty="0"/>
              <a:t>Edge-on view of a blazar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32040" y="1448780"/>
            <a:ext cx="3756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On-axis view of</a:t>
            </a:r>
          </a:p>
          <a:p>
            <a:r>
              <a:rPr lang="en-US" altLang="ja-JP" dirty="0"/>
              <a:t>Relativistic Jet from a super massive black hole at the center of a galaxy.</a:t>
            </a:r>
          </a:p>
          <a:p>
            <a:endParaRPr lang="en-US" altLang="ja-JP" dirty="0"/>
          </a:p>
          <a:p>
            <a:r>
              <a:rPr lang="en-US" altLang="ja-JP" dirty="0"/>
              <a:t>Origin of high-energy </a:t>
            </a:r>
            <a:r>
              <a:rPr lang="en-US" altLang="ja-JP" dirty="0" err="1"/>
              <a:t>paerticles</a:t>
            </a:r>
            <a:r>
              <a:rPr lang="en-US" altLang="ja-JP" dirty="0"/>
              <a:t>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19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Synchrotron Emission</a:t>
            </a:r>
            <a:endParaRPr kumimoji="1" lang="ja-JP" altLang="en-US" dirty="0"/>
          </a:p>
        </p:txBody>
      </p:sp>
      <p:graphicFrame>
        <p:nvGraphicFramePr>
          <p:cNvPr id="3" name="Object 29"/>
          <p:cNvGraphicFramePr>
            <a:graphicFrameLocks noChangeAspect="1"/>
          </p:cNvGraphicFramePr>
          <p:nvPr>
            <p:extLst/>
          </p:nvPr>
        </p:nvGraphicFramePr>
        <p:xfrm>
          <a:off x="1403648" y="3063787"/>
          <a:ext cx="3970337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数式" r:id="rId3" imgW="2450880" imgH="419040" progId="Equation.3">
                  <p:embed/>
                </p:oleObj>
              </mc:Choice>
              <mc:Fallback>
                <p:oleObj name="数式" r:id="rId3" imgW="2450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063787"/>
                        <a:ext cx="3970337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23528" y="2559731"/>
            <a:ext cx="534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Accelerating charge emits photons with a rate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96136" y="3218052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Dipole approximation</a:t>
            </a:r>
            <a:endParaRPr kumimoji="1" lang="ja-JP" altLang="en-US" dirty="0"/>
          </a:p>
        </p:txBody>
      </p:sp>
      <p:pic>
        <p:nvPicPr>
          <p:cNvPr id="23554" name="Picture 2" descr="「gyromotion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" y="3963887"/>
            <a:ext cx="19050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91780" y="4503947"/>
                <a:ext cx="1079590" cy="8388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</m:oMath>
                  </m:oMathPara>
                </a14:m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780" y="4503947"/>
                <a:ext cx="1079590" cy="838884"/>
              </a:xfrm>
              <a:prstGeom prst="rect">
                <a:avLst/>
              </a:prstGeom>
              <a:blipFill rotWithShape="0">
                <a:blip r:embed="rId6"/>
                <a:stretch>
                  <a:fillRect l="-565" r="-565" b="-58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283968" y="4730393"/>
                <a:ext cx="2378664" cy="55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730393"/>
                <a:ext cx="2378664" cy="55470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1388644" y="1155575"/>
            <a:ext cx="609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Relativistic Electrons in a magnetic field emit photons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71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Typical photon energy</a:t>
            </a:r>
            <a:endParaRPr kumimoji="1" lang="ja-JP" altLang="en-US" dirty="0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60388" y="1557338"/>
            <a:ext cx="4465637" cy="44656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720975" y="2205038"/>
            <a:ext cx="1655763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344738" y="2349500"/>
          <a:ext cx="12684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数式" r:id="rId3" imgW="622080" imgH="419040" progId="Equation.3">
                  <p:embed/>
                </p:oleObj>
              </mc:Choice>
              <mc:Fallback>
                <p:oleObj name="数式" r:id="rId3" imgW="622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738" y="2349500"/>
                        <a:ext cx="1268412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45m-den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5229225"/>
            <a:ext cx="1408112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785938" y="5805488"/>
            <a:ext cx="719137" cy="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785938" y="5805488"/>
            <a:ext cx="503237" cy="50482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729038" y="5805488"/>
            <a:ext cx="647700" cy="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3729038" y="5300663"/>
            <a:ext cx="360362" cy="50482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4089400" y="5589588"/>
            <a:ext cx="153988" cy="215900"/>
          </a:xfrm>
          <a:custGeom>
            <a:avLst/>
            <a:gdLst>
              <a:gd name="T0" fmla="*/ 0 w 97"/>
              <a:gd name="T1" fmla="*/ 0 h 136"/>
              <a:gd name="T2" fmla="*/ 90 w 97"/>
              <a:gd name="T3" fmla="*/ 45 h 136"/>
              <a:gd name="T4" fmla="*/ 45 w 97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" h="136">
                <a:moveTo>
                  <a:pt x="0" y="0"/>
                </a:moveTo>
                <a:cubicBezTo>
                  <a:pt x="41" y="11"/>
                  <a:pt x="83" y="22"/>
                  <a:pt x="90" y="45"/>
                </a:cubicBezTo>
                <a:cubicBezTo>
                  <a:pt x="97" y="68"/>
                  <a:pt x="71" y="102"/>
                  <a:pt x="45" y="1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4232275" y="5373688"/>
            <a:ext cx="865188" cy="298450"/>
          </a:xfrm>
          <a:custGeom>
            <a:avLst/>
            <a:gdLst>
              <a:gd name="T0" fmla="*/ 0 w 545"/>
              <a:gd name="T1" fmla="*/ 181 h 188"/>
              <a:gd name="T2" fmla="*/ 273 w 545"/>
              <a:gd name="T3" fmla="*/ 45 h 188"/>
              <a:gd name="T4" fmla="*/ 227 w 545"/>
              <a:gd name="T5" fmla="*/ 181 h 188"/>
              <a:gd name="T6" fmla="*/ 545 w 545"/>
              <a:gd name="T7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5" h="188">
                <a:moveTo>
                  <a:pt x="0" y="181"/>
                </a:moveTo>
                <a:cubicBezTo>
                  <a:pt x="117" y="113"/>
                  <a:pt x="235" y="45"/>
                  <a:pt x="273" y="45"/>
                </a:cubicBezTo>
                <a:cubicBezTo>
                  <a:pt x="311" y="45"/>
                  <a:pt x="182" y="188"/>
                  <a:pt x="227" y="181"/>
                </a:cubicBezTo>
                <a:cubicBezTo>
                  <a:pt x="272" y="174"/>
                  <a:pt x="408" y="87"/>
                  <a:pt x="54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/>
        </p:nvGraphicFramePr>
        <p:xfrm>
          <a:off x="4754563" y="4941888"/>
          <a:ext cx="121602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5" name="数式" r:id="rId6" imgW="609480" imgH="203040" progId="Equation.3">
                  <p:embed/>
                </p:oleObj>
              </mc:Choice>
              <mc:Fallback>
                <p:oleObj name="数式" r:id="rId6" imgW="609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563" y="4941888"/>
                        <a:ext cx="1216025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1785938" y="3860800"/>
            <a:ext cx="935037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2720975" y="3860800"/>
            <a:ext cx="107950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2720975" y="3860800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2720975" y="4437063"/>
            <a:ext cx="287338" cy="71437"/>
          </a:xfrm>
          <a:custGeom>
            <a:avLst/>
            <a:gdLst>
              <a:gd name="T0" fmla="*/ 0 w 181"/>
              <a:gd name="T1" fmla="*/ 0 h 45"/>
              <a:gd name="T2" fmla="*/ 91 w 181"/>
              <a:gd name="T3" fmla="*/ 45 h 45"/>
              <a:gd name="T4" fmla="*/ 181 w 181"/>
              <a:gd name="T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" h="45">
                <a:moveTo>
                  <a:pt x="0" y="0"/>
                </a:moveTo>
                <a:cubicBezTo>
                  <a:pt x="30" y="22"/>
                  <a:pt x="61" y="45"/>
                  <a:pt x="91" y="45"/>
                </a:cubicBezTo>
                <a:cubicBezTo>
                  <a:pt x="121" y="45"/>
                  <a:pt x="151" y="22"/>
                  <a:pt x="18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18" name="Object 18"/>
          <p:cNvGraphicFramePr>
            <a:graphicFrameLocks noChangeAspect="1"/>
          </p:cNvGraphicFramePr>
          <p:nvPr/>
        </p:nvGraphicFramePr>
        <p:xfrm>
          <a:off x="3584575" y="3933825"/>
          <a:ext cx="75882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数式" r:id="rId8" imgW="380880" imgH="203040" progId="Equation.3">
                  <p:embed/>
                </p:oleObj>
              </mc:Choice>
              <mc:Fallback>
                <p:oleObj name="数式" r:id="rId8" imgW="380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575" y="3933825"/>
                        <a:ext cx="75882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reeform 19"/>
          <p:cNvSpPr>
            <a:spLocks/>
          </p:cNvSpPr>
          <p:nvPr/>
        </p:nvSpPr>
        <p:spPr bwMode="auto">
          <a:xfrm>
            <a:off x="2865438" y="4149725"/>
            <a:ext cx="777875" cy="539750"/>
          </a:xfrm>
          <a:custGeom>
            <a:avLst/>
            <a:gdLst>
              <a:gd name="T0" fmla="*/ 0 w 490"/>
              <a:gd name="T1" fmla="*/ 226 h 340"/>
              <a:gd name="T2" fmla="*/ 453 w 490"/>
              <a:gd name="T3" fmla="*/ 317 h 340"/>
              <a:gd name="T4" fmla="*/ 226 w 490"/>
              <a:gd name="T5" fmla="*/ 90 h 340"/>
              <a:gd name="T6" fmla="*/ 453 w 490"/>
              <a:gd name="T7" fmla="*/ 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0" h="340">
                <a:moveTo>
                  <a:pt x="0" y="226"/>
                </a:moveTo>
                <a:cubicBezTo>
                  <a:pt x="208" y="283"/>
                  <a:pt x="416" y="340"/>
                  <a:pt x="453" y="317"/>
                </a:cubicBezTo>
                <a:cubicBezTo>
                  <a:pt x="490" y="294"/>
                  <a:pt x="226" y="143"/>
                  <a:pt x="226" y="90"/>
                </a:cubicBezTo>
                <a:cubicBezTo>
                  <a:pt x="226" y="37"/>
                  <a:pt x="339" y="18"/>
                  <a:pt x="45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1712913" y="6453188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3224213" y="6165850"/>
            <a:ext cx="1368425" cy="298450"/>
          </a:xfrm>
          <a:custGeom>
            <a:avLst/>
            <a:gdLst>
              <a:gd name="T0" fmla="*/ 0 w 862"/>
              <a:gd name="T1" fmla="*/ 181 h 188"/>
              <a:gd name="T2" fmla="*/ 545 w 862"/>
              <a:gd name="T3" fmla="*/ 0 h 188"/>
              <a:gd name="T4" fmla="*/ 545 w 862"/>
              <a:gd name="T5" fmla="*/ 181 h 188"/>
              <a:gd name="T6" fmla="*/ 862 w 862"/>
              <a:gd name="T7" fmla="*/ 45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2" h="188">
                <a:moveTo>
                  <a:pt x="0" y="181"/>
                </a:moveTo>
                <a:cubicBezTo>
                  <a:pt x="227" y="90"/>
                  <a:pt x="454" y="0"/>
                  <a:pt x="545" y="0"/>
                </a:cubicBezTo>
                <a:cubicBezTo>
                  <a:pt x="636" y="0"/>
                  <a:pt x="492" y="174"/>
                  <a:pt x="545" y="181"/>
                </a:cubicBezTo>
                <a:cubicBezTo>
                  <a:pt x="598" y="188"/>
                  <a:pt x="730" y="116"/>
                  <a:pt x="862" y="4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22" name="Object 22"/>
          <p:cNvGraphicFramePr>
            <a:graphicFrameLocks noChangeAspect="1"/>
          </p:cNvGraphicFramePr>
          <p:nvPr/>
        </p:nvGraphicFramePr>
        <p:xfrm>
          <a:off x="4592638" y="5805488"/>
          <a:ext cx="11430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数式" r:id="rId10" imgW="558720" imgH="419040" progId="Equation.3">
                  <p:embed/>
                </p:oleObj>
              </mc:Choice>
              <mc:Fallback>
                <p:oleObj name="数式" r:id="rId10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638" y="5805488"/>
                        <a:ext cx="11430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3"/>
          <p:cNvGraphicFramePr>
            <a:graphicFrameLocks noChangeAspect="1"/>
          </p:cNvGraphicFramePr>
          <p:nvPr>
            <p:extLst/>
          </p:nvPr>
        </p:nvGraphicFramePr>
        <p:xfrm>
          <a:off x="5977254" y="1055271"/>
          <a:ext cx="197167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8" name="数式" r:id="rId12" imgW="1028520" imgH="419040" progId="Equation.3">
                  <p:embed/>
                </p:oleObj>
              </mc:Choice>
              <mc:Fallback>
                <p:oleObj name="数式" r:id="rId12" imgW="1028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7254" y="1055271"/>
                        <a:ext cx="1971675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1712913" y="5661025"/>
            <a:ext cx="217487" cy="2111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1785938" y="5949950"/>
            <a:ext cx="574675" cy="360363"/>
          </a:xfrm>
          <a:prstGeom prst="notchedRightArrow">
            <a:avLst>
              <a:gd name="adj1" fmla="val 50000"/>
              <a:gd name="adj2" fmla="val 398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3657600" y="5949950"/>
            <a:ext cx="576263" cy="360363"/>
          </a:xfrm>
          <a:prstGeom prst="notchedRightArrow">
            <a:avLst>
              <a:gd name="adj1" fmla="val 50000"/>
              <a:gd name="adj2" fmla="val 399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768244" y="5812473"/>
            <a:ext cx="7223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28" name="Object 28"/>
          <p:cNvGraphicFramePr>
            <a:graphicFrameLocks noChangeAspect="1"/>
          </p:cNvGraphicFramePr>
          <p:nvPr>
            <p:extLst/>
          </p:nvPr>
        </p:nvGraphicFramePr>
        <p:xfrm>
          <a:off x="5985794" y="2058194"/>
          <a:ext cx="2232025" cy="17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9" name="数式" r:id="rId14" imgW="850680" imgH="660240" progId="Equation.3">
                  <p:embed/>
                </p:oleObj>
              </mc:Choice>
              <mc:Fallback>
                <p:oleObj name="数式" r:id="rId14" imgW="850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794" y="2058194"/>
                        <a:ext cx="2232025" cy="173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5206999" y="4041537"/>
                <a:ext cx="3718261" cy="594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typ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=ℏ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=1.7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ja-JP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a:rPr lang="en-US" altLang="ja-JP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99" y="4041537"/>
                <a:ext cx="3718261" cy="59420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0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2154E-6 4.50867E-6 C 0.01553 0.00763 0.03122 0.01526 0.04691 0.02104 C 0.06261 0.02682 0.07846 0.03445 0.09383 0.03514 C 0.1092 0.03584 0.12522 0.02936 0.13915 0.0259 C 0.15308 0.02243 0.16717 0.01965 0.1779 0.0141 C 0.18863 0.00855 0.19615 0.00069 0.20384 -0.00694 " pathEditMode="relative" ptsTypes="aaaaaA"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626E-6 -1.84971E-6 L 0.27606 -1.84971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04 1.11022E-16 L 0.6052 -0.01157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5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022E-16 L 0.32049 -0.00509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3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Power-law energy distribution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873014"/>
            <a:ext cx="720090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6465888" y="5041664"/>
          <a:ext cx="26797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数式" r:id="rId4" imgW="736560" imgH="228600" progId="Equation.3">
                  <p:embed/>
                </p:oleObj>
              </mc:Choice>
              <mc:Fallback>
                <p:oleObj name="数式" r:id="rId4" imgW="73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5041664"/>
                        <a:ext cx="26797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/>
          </p:nvPr>
        </p:nvGraphicFramePr>
        <p:xfrm>
          <a:off x="4737100" y="2195277"/>
          <a:ext cx="2160588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数式" r:id="rId6" imgW="672840" imgH="266400" progId="Equation.3">
                  <p:embed/>
                </p:oleObj>
              </mc:Choice>
              <mc:Fallback>
                <p:oleObj name="数式" r:id="rId6" imgW="6728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100" y="2195277"/>
                        <a:ext cx="2160588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/>
          </p:nvPr>
        </p:nvGraphicFramePr>
        <p:xfrm>
          <a:off x="849313" y="2095264"/>
          <a:ext cx="127158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数式" r:id="rId8" imgW="431640" imgH="266400" progId="Equation.3">
                  <p:embed/>
                </p:oleObj>
              </mc:Choice>
              <mc:Fallback>
                <p:oleObj name="数式" r:id="rId8" imgW="4316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095264"/>
                        <a:ext cx="1271587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60388" y="6410089"/>
            <a:ext cx="78501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553450" y="6049727"/>
          <a:ext cx="44926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5" name="数式" r:id="rId10" imgW="164880" imgH="241200" progId="Equation.3">
                  <p:embed/>
                </p:oleObj>
              </mc:Choice>
              <mc:Fallback>
                <p:oleObj name="数式" r:id="rId10" imgW="16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450" y="6049727"/>
                        <a:ext cx="449263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488950" y="1369777"/>
            <a:ext cx="71438" cy="50403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/>
          </p:nvPr>
        </p:nvGraphicFramePr>
        <p:xfrm>
          <a:off x="631825" y="1080852"/>
          <a:ext cx="10826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6" name="数式" r:id="rId12" imgW="406080" imgH="241200" progId="Equation.3">
                  <p:embed/>
                </p:oleObj>
              </mc:Choice>
              <mc:Fallback>
                <p:oleObj name="数式" r:id="rId12" imgW="406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1080852"/>
                        <a:ext cx="1082675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6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Inverse Compton Scattering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 flipV="1">
            <a:off x="503548" y="1168586"/>
            <a:ext cx="1692188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円/楕円 4"/>
          <p:cNvSpPr/>
          <p:nvPr/>
        </p:nvSpPr>
        <p:spPr bwMode="auto">
          <a:xfrm>
            <a:off x="323528" y="1708646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01052" y="1390126"/>
                <a:ext cx="2049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52" y="1390126"/>
                <a:ext cx="204992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24242" r="-18182" b="-288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/>
          <p:cNvCxnSpPr/>
          <p:nvPr/>
        </p:nvCxnSpPr>
        <p:spPr bwMode="auto">
          <a:xfrm flipH="1" flipV="1">
            <a:off x="683568" y="2020198"/>
            <a:ext cx="1296144" cy="1056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27967" y="3023664"/>
                <a:ext cx="2076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Photon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67" y="3023664"/>
                <a:ext cx="207691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639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27967" y="1091207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Electron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 bwMode="auto">
          <a:xfrm flipV="1">
            <a:off x="786064" y="1803810"/>
            <a:ext cx="1589692" cy="1622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テキスト ボックス 15"/>
          <p:cNvSpPr txBox="1"/>
          <p:nvPr/>
        </p:nvSpPr>
        <p:spPr>
          <a:xfrm>
            <a:off x="1475656" y="2095763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Scattering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71900" y="108874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the electron rest frame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 bwMode="auto">
          <a:xfrm>
            <a:off x="5200523" y="2480412"/>
            <a:ext cx="360040" cy="36004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>
            <a:off x="3959932" y="1736087"/>
            <a:ext cx="1240591" cy="789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184692" y="1589465"/>
                <a:ext cx="9245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92" y="1589465"/>
                <a:ext cx="92454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974" r="-658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/>
          <p:cNvCxnSpPr/>
          <p:nvPr/>
        </p:nvCxnSpPr>
        <p:spPr bwMode="auto">
          <a:xfrm flipV="1">
            <a:off x="5560563" y="1727964"/>
            <a:ext cx="1240591" cy="7524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283968" y="2872115"/>
                <a:ext cx="2911182" cy="800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Thomson scattering</a:t>
                </a:r>
              </a:p>
              <a:p>
                <a:r>
                  <a:rPr lang="en-US" altLang="ja-JP" dirty="0" smtClean="0"/>
                  <a:t>cross 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2872115"/>
                <a:ext cx="2911182" cy="800091"/>
              </a:xfrm>
              <a:prstGeom prst="rect">
                <a:avLst/>
              </a:prstGeom>
              <a:blipFill rotWithShape="0">
                <a:blip r:embed="rId5"/>
                <a:stretch>
                  <a:fillRect l="-1887" t="-3817" b="-15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120172" y="2090307"/>
                <a:ext cx="7750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≃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2090307"/>
                <a:ext cx="77501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362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3019993" y="3907214"/>
                <a:ext cx="15602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993" y="3907214"/>
                <a:ext cx="156023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172" r="-391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/>
          <p:cNvSpPr txBox="1"/>
          <p:nvPr/>
        </p:nvSpPr>
        <p:spPr>
          <a:xfrm>
            <a:off x="323528" y="3861048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Typical photon energy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995889" y="4478819"/>
                <a:ext cx="6199261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1"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889" y="4478819"/>
                <a:ext cx="6199261" cy="5259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/>
          <p:cNvSpPr txBox="1"/>
          <p:nvPr/>
        </p:nvSpPr>
        <p:spPr>
          <a:xfrm>
            <a:off x="401052" y="5319751"/>
            <a:ext cx="31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detailed calculation gives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2811278" y="5811345"/>
                <a:ext cx="1169230" cy="656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syn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IC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ph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278" y="5811345"/>
                <a:ext cx="1169230" cy="6569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1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月 10"/>
          <p:cNvSpPr/>
          <p:nvPr/>
        </p:nvSpPr>
        <p:spPr bwMode="auto">
          <a:xfrm rot="10800000">
            <a:off x="241287" y="1387457"/>
            <a:ext cx="684076" cy="1224136"/>
          </a:xfrm>
          <a:prstGeom prst="mo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Doppler Factor</a:t>
            </a:r>
            <a:endParaRPr kumimoji="1" lang="ja-JP" altLang="en-US" dirty="0"/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 rot="16200000">
            <a:off x="1979241" y="371755"/>
            <a:ext cx="504825" cy="32416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3779466" y="1740180"/>
            <a:ext cx="144462" cy="5048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08407" y="1300172"/>
            <a:ext cx="719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99" y="1628800"/>
            <a:ext cx="7429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952333" y="1312944"/>
                <a:ext cx="2132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Opening angle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333" y="1312944"/>
                <a:ext cx="213231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286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503449" y="967970"/>
                <a:ext cx="2003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49" y="967970"/>
                <a:ext cx="20037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5000" r="-21875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71500" y="2774822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Plasma emitting photons</a:t>
            </a:r>
            <a:endParaRPr kumimoji="1" lang="ja-JP" altLang="en-US" dirty="0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591">
            <a:off x="5835976" y="3297340"/>
            <a:ext cx="7429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線コネクタ 14"/>
          <p:cNvCxnSpPr>
            <a:stCxn id="11" idx="3"/>
            <a:endCxn id="13" idx="1"/>
          </p:cNvCxnSpPr>
          <p:nvPr/>
        </p:nvCxnSpPr>
        <p:spPr bwMode="auto">
          <a:xfrm>
            <a:off x="583325" y="1999525"/>
            <a:ext cx="5262259" cy="155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円弧 15"/>
          <p:cNvSpPr/>
          <p:nvPr/>
        </p:nvSpPr>
        <p:spPr bwMode="auto">
          <a:xfrm rot="3810784">
            <a:off x="1864138" y="1703398"/>
            <a:ext cx="863650" cy="982793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2747738" y="2269734"/>
                <a:ext cx="213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738" y="2269734"/>
                <a:ext cx="21352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2857" r="-14286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308407" y="3933056"/>
                <a:ext cx="8647817" cy="1229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In the plasma rest frame, photons are isotropically emitted.</a:t>
                </a:r>
              </a:p>
              <a:p>
                <a:r>
                  <a:rPr kumimoji="1" lang="en-US" altLang="ja-JP" dirty="0" smtClean="0"/>
                  <a:t>The energy release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Doppler Factor: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func>
                          <m:func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kumimoji="1" lang="ja-JP" altLang="en-US" dirty="0" smtClean="0"/>
                  <a:t>    </a:t>
                </a:r>
                <a:r>
                  <a:rPr kumimoji="1"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1" lang="en-US" altLang="ja-JP" dirty="0" smtClean="0"/>
                  <a:t>, while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∼1/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|≪1</m:t>
                        </m:r>
                      </m:e>
                    </m:func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07" y="3933056"/>
                <a:ext cx="8647817" cy="1229311"/>
              </a:xfrm>
              <a:prstGeom prst="rect">
                <a:avLst/>
              </a:prstGeom>
              <a:blipFill rotWithShape="0">
                <a:blip r:embed="rId6"/>
                <a:stretch>
                  <a:fillRect l="-635" t="-2475" b="-19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613569" y="5317248"/>
                <a:ext cx="48470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69" y="5317248"/>
                <a:ext cx="4847096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1425974" y="5873156"/>
                <a:ext cx="6293518" cy="601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obs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974" y="5873156"/>
                <a:ext cx="6293518" cy="60144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6308044" y="5271081"/>
                <a:ext cx="139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Distance: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044" y="5271081"/>
                <a:ext cx="1398460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930" t="-13333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8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Synchrotron Self-Compton Emission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08820"/>
            <a:ext cx="6142852" cy="38673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03548" y="108874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Blazar Mrk421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7864" y="1439488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Synchrotron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8124" y="1439488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Inverse Compton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Electron-positron pair creation</a:t>
            </a:r>
            <a:endParaRPr kumimoji="1" lang="ja-JP" altLang="en-US" dirty="0"/>
          </a:p>
        </p:txBody>
      </p:sp>
      <p:graphicFrame>
        <p:nvGraphicFramePr>
          <p:cNvPr id="3" name="Object 47"/>
          <p:cNvGraphicFramePr>
            <a:graphicFrameLocks noChangeAspect="1"/>
          </p:cNvGraphicFramePr>
          <p:nvPr/>
        </p:nvGraphicFramePr>
        <p:xfrm>
          <a:off x="417513" y="836613"/>
          <a:ext cx="266382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数式" r:id="rId3" imgW="977760" imgH="228600" progId="Equation.3">
                  <p:embed/>
                </p:oleObj>
              </mc:Choice>
              <mc:Fallback>
                <p:oleObj name="数式" r:id="rId3" imgW="977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836613"/>
                        <a:ext cx="2663825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628801"/>
            <a:ext cx="6638763" cy="77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65155"/>
            <a:ext cx="3543560" cy="79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39"/>
          <p:cNvGraphicFramePr>
            <a:graphicFrameLocks noChangeAspect="1"/>
          </p:cNvGraphicFramePr>
          <p:nvPr>
            <p:extLst/>
          </p:nvPr>
        </p:nvGraphicFramePr>
        <p:xfrm>
          <a:off x="1475656" y="3159558"/>
          <a:ext cx="2638549" cy="447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数式" r:id="rId7" imgW="1422360" imgH="241200" progId="Equation.3">
                  <p:embed/>
                </p:oleObj>
              </mc:Choice>
              <mc:Fallback>
                <p:oleObj name="数式" r:id="rId7" imgW="1422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159558"/>
                        <a:ext cx="2638549" cy="447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107504" y="3139763"/>
            <a:ext cx="12811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/>
              <a:t>Only when</a:t>
            </a:r>
            <a:endParaRPr lang="ja-JP" altLang="en-US" dirty="0"/>
          </a:p>
        </p:txBody>
      </p:sp>
      <p:sp>
        <p:nvSpPr>
          <p:cNvPr id="8" name="Line 41"/>
          <p:cNvSpPr>
            <a:spLocks noChangeShapeType="1"/>
          </p:cNvSpPr>
          <p:nvPr/>
        </p:nvSpPr>
        <p:spPr bwMode="auto">
          <a:xfrm>
            <a:off x="1475656" y="5084241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" name="Line 42"/>
          <p:cNvSpPr>
            <a:spLocks noChangeShapeType="1"/>
          </p:cNvSpPr>
          <p:nvPr/>
        </p:nvSpPr>
        <p:spPr bwMode="auto">
          <a:xfrm flipV="1">
            <a:off x="1475656" y="4365104"/>
            <a:ext cx="11525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10" name="Object 43"/>
          <p:cNvGraphicFramePr>
            <a:graphicFrameLocks noChangeAspect="1"/>
          </p:cNvGraphicFramePr>
          <p:nvPr>
            <p:extLst/>
          </p:nvPr>
        </p:nvGraphicFramePr>
        <p:xfrm>
          <a:off x="2267818" y="5012804"/>
          <a:ext cx="32543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数式" r:id="rId9" imgW="126720" imgH="139680" progId="Equation.3">
                  <p:embed/>
                </p:oleObj>
              </mc:Choice>
              <mc:Fallback>
                <p:oleObj name="数式" r:id="rId9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818" y="5012804"/>
                        <a:ext cx="325438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4"/>
          <p:cNvGraphicFramePr>
            <a:graphicFrameLocks noChangeAspect="1"/>
          </p:cNvGraphicFramePr>
          <p:nvPr>
            <p:extLst/>
          </p:nvPr>
        </p:nvGraphicFramePr>
        <p:xfrm>
          <a:off x="1715368" y="4388916"/>
          <a:ext cx="42227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数式" r:id="rId11" imgW="164880" imgH="177480" progId="Equation.3">
                  <p:embed/>
                </p:oleObj>
              </mc:Choice>
              <mc:Fallback>
                <p:oleObj name="数式" r:id="rId11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5368" y="4388916"/>
                        <a:ext cx="422275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45"/>
          <p:cNvSpPr>
            <a:spLocks/>
          </p:cNvSpPr>
          <p:nvPr/>
        </p:nvSpPr>
        <p:spPr bwMode="auto">
          <a:xfrm>
            <a:off x="2196381" y="4725466"/>
            <a:ext cx="287337" cy="358775"/>
          </a:xfrm>
          <a:custGeom>
            <a:avLst/>
            <a:gdLst>
              <a:gd name="T0" fmla="*/ 0 w 181"/>
              <a:gd name="T1" fmla="*/ 0 h 226"/>
              <a:gd name="T2" fmla="*/ 136 w 181"/>
              <a:gd name="T3" fmla="*/ 90 h 226"/>
              <a:gd name="T4" fmla="*/ 181 w 181"/>
              <a:gd name="T5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" h="226">
                <a:moveTo>
                  <a:pt x="0" y="0"/>
                </a:moveTo>
                <a:cubicBezTo>
                  <a:pt x="53" y="26"/>
                  <a:pt x="106" y="52"/>
                  <a:pt x="136" y="90"/>
                </a:cubicBezTo>
                <a:cubicBezTo>
                  <a:pt x="166" y="128"/>
                  <a:pt x="173" y="177"/>
                  <a:pt x="181" y="22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graphicFrame>
        <p:nvGraphicFramePr>
          <p:cNvPr id="13" name="Object 46"/>
          <p:cNvGraphicFramePr>
            <a:graphicFrameLocks noChangeAspect="1"/>
          </p:cNvGraphicFramePr>
          <p:nvPr>
            <p:extLst/>
          </p:nvPr>
        </p:nvGraphicFramePr>
        <p:xfrm>
          <a:off x="2483718" y="4652441"/>
          <a:ext cx="3397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数式" r:id="rId13" imgW="190440" imgH="215640" progId="Equation.3">
                  <p:embed/>
                </p:oleObj>
              </mc:Choice>
              <mc:Fallback>
                <p:oleObj name="数式" r:id="rId13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18" y="4652441"/>
                        <a:ext cx="339725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6" name="Picture 2" descr="「gamma-ray burst cut-off spectrum」の画像検索結果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12" y="3052426"/>
            <a:ext cx="4714025" cy="36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292080" y="2683094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Gamma-ray burst spectrum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4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Hadronic Emission</a:t>
            </a:r>
            <a:endParaRPr lang="ja-JP" altLang="en-US" dirty="0"/>
          </a:p>
        </p:txBody>
      </p:sp>
      <p:graphicFrame>
        <p:nvGraphicFramePr>
          <p:cNvPr id="1231877" name="Object 5"/>
          <p:cNvGraphicFramePr>
            <a:graphicFrameLocks noChangeAspect="1"/>
          </p:cNvGraphicFramePr>
          <p:nvPr>
            <p:extLst/>
          </p:nvPr>
        </p:nvGraphicFramePr>
        <p:xfrm>
          <a:off x="588594" y="1444868"/>
          <a:ext cx="2590800" cy="1025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name="数式" r:id="rId3" imgW="1218960" imgH="482400" progId="Equation.3">
                  <p:embed/>
                </p:oleObj>
              </mc:Choice>
              <mc:Fallback>
                <p:oleObj name="数式" r:id="rId3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594" y="1444868"/>
                        <a:ext cx="2590800" cy="1025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878" name="Text Box 6"/>
          <p:cNvSpPr txBox="1">
            <a:spLocks noChangeArrowheads="1"/>
          </p:cNvSpPr>
          <p:nvPr/>
        </p:nvSpPr>
        <p:spPr bwMode="auto">
          <a:xfrm>
            <a:off x="219808" y="941463"/>
            <a:ext cx="2630848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Proton-Proton Collision</a:t>
            </a:r>
            <a:endParaRPr lang="ja-JP" altLang="en-US" sz="1662" dirty="0"/>
          </a:p>
        </p:txBody>
      </p:sp>
      <p:pic>
        <p:nvPicPr>
          <p:cNvPr id="1231880" name="Picture 8" descr="ncomms1472-f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3147646"/>
            <a:ext cx="3788020" cy="260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31881" name="Object 9"/>
          <p:cNvGraphicFramePr>
            <a:graphicFrameLocks noChangeAspect="1"/>
          </p:cNvGraphicFramePr>
          <p:nvPr/>
        </p:nvGraphicFramePr>
        <p:xfrm>
          <a:off x="1846385" y="4655528"/>
          <a:ext cx="1348154" cy="38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name="数式" r:id="rId6" imgW="838080" imgH="241200" progId="Equation.3">
                  <p:embed/>
                </p:oleObj>
              </mc:Choice>
              <mc:Fallback>
                <p:oleObj name="数式" r:id="rId6" imgW="838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385" y="4655528"/>
                        <a:ext cx="1348154" cy="388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882" name="Object 10"/>
          <p:cNvGraphicFramePr>
            <a:graphicFrameLocks noChangeAspect="1"/>
          </p:cNvGraphicFramePr>
          <p:nvPr/>
        </p:nvGraphicFramePr>
        <p:xfrm>
          <a:off x="1846384" y="5052646"/>
          <a:ext cx="1529862" cy="370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8" name="数式" r:id="rId8" imgW="838080" imgH="203040" progId="Equation.3">
                  <p:embed/>
                </p:oleObj>
              </mc:Choice>
              <mc:Fallback>
                <p:oleObj name="数式" r:id="rId8" imgW="838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384" y="5052646"/>
                        <a:ext cx="1529862" cy="370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883" name="Object 11"/>
          <p:cNvGraphicFramePr>
            <a:graphicFrameLocks noChangeAspect="1"/>
          </p:cNvGraphicFramePr>
          <p:nvPr/>
        </p:nvGraphicFramePr>
        <p:xfrm>
          <a:off x="6101862" y="970085"/>
          <a:ext cx="1594338" cy="502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" name="数式" r:id="rId10" imgW="723600" imgH="228600" progId="Equation.3">
                  <p:embed/>
                </p:oleObj>
              </mc:Choice>
              <mc:Fallback>
                <p:oleObj name="数式" r:id="rId10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1862" y="970085"/>
                        <a:ext cx="1594338" cy="5026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884" name="Text Box 12"/>
          <p:cNvSpPr txBox="1">
            <a:spLocks noChangeArrowheads="1"/>
          </p:cNvSpPr>
          <p:nvPr/>
        </p:nvSpPr>
        <p:spPr bwMode="auto">
          <a:xfrm>
            <a:off x="184639" y="2763716"/>
            <a:ext cx="158889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/>
              <a:t>(m</a:t>
            </a:r>
            <a:r>
              <a:rPr lang="en-US" altLang="ja-JP" sz="1662" baseline="-25000"/>
              <a:t>π</a:t>
            </a:r>
            <a:r>
              <a:rPr lang="en-US" altLang="ja-JP" sz="1662"/>
              <a:t>=135MeV)</a:t>
            </a:r>
          </a:p>
        </p:txBody>
      </p:sp>
      <p:sp>
        <p:nvSpPr>
          <p:cNvPr id="1231885" name="Text Box 13"/>
          <p:cNvSpPr txBox="1">
            <a:spLocks noChangeArrowheads="1"/>
          </p:cNvSpPr>
          <p:nvPr/>
        </p:nvSpPr>
        <p:spPr bwMode="auto">
          <a:xfrm>
            <a:off x="4421066" y="1041890"/>
            <a:ext cx="1324402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Gamma-ray</a:t>
            </a:r>
            <a:endParaRPr lang="ja-JP" altLang="en-US" sz="1662" dirty="0"/>
          </a:p>
        </p:txBody>
      </p:sp>
      <p:sp>
        <p:nvSpPr>
          <p:cNvPr id="1231886" name="Text Box 14"/>
          <p:cNvSpPr txBox="1">
            <a:spLocks noChangeArrowheads="1"/>
          </p:cNvSpPr>
          <p:nvPr/>
        </p:nvSpPr>
        <p:spPr bwMode="auto">
          <a:xfrm>
            <a:off x="4506058" y="1767255"/>
            <a:ext cx="105509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smtClean="0"/>
              <a:t>Neutrino</a:t>
            </a:r>
            <a:endParaRPr lang="ja-JP" altLang="en-US" sz="1662" dirty="0"/>
          </a:p>
        </p:txBody>
      </p:sp>
      <p:graphicFrame>
        <p:nvGraphicFramePr>
          <p:cNvPr id="1231888" name="Object 16"/>
          <p:cNvGraphicFramePr>
            <a:graphicFrameLocks noChangeAspect="1"/>
          </p:cNvGraphicFramePr>
          <p:nvPr>
            <p:extLst/>
          </p:nvPr>
        </p:nvGraphicFramePr>
        <p:xfrm>
          <a:off x="5934808" y="1690101"/>
          <a:ext cx="1928446" cy="550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0" name="数式" r:id="rId12" imgW="888840" imgH="253800" progId="Equation.3">
                  <p:embed/>
                </p:oleObj>
              </mc:Choice>
              <mc:Fallback>
                <p:oleObj name="数式" r:id="rId12" imgW="888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808" y="1690101"/>
                        <a:ext cx="1928446" cy="550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889" name="Object 17"/>
          <p:cNvGraphicFramePr>
            <a:graphicFrameLocks noChangeAspect="1"/>
          </p:cNvGraphicFramePr>
          <p:nvPr/>
        </p:nvGraphicFramePr>
        <p:xfrm>
          <a:off x="5901105" y="2365131"/>
          <a:ext cx="2564423" cy="583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1" name="数式" r:id="rId14" imgW="1117440" imgH="253800" progId="Equation.3">
                  <p:embed/>
                </p:oleObj>
              </mc:Choice>
              <mc:Fallback>
                <p:oleObj name="数式" r:id="rId14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1105" y="2365131"/>
                        <a:ext cx="2564423" cy="583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 descr="https://science.sciencemag.org/content/sci/327/5969/1103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4"/>
          <a:stretch/>
        </p:blipFill>
        <p:spPr bwMode="auto">
          <a:xfrm>
            <a:off x="4175956" y="3617160"/>
            <a:ext cx="2173138" cy="28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「gamma-ray SNR W44」の画像検索結果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30" y="3798489"/>
            <a:ext cx="2490728" cy="24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040834" y="3279420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Supernova remnant W44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25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Photopion</a:t>
            </a:r>
            <a:r>
              <a:rPr kumimoji="1" lang="en-US" altLang="ja-JP" dirty="0" smtClean="0"/>
              <a:t> Production</a:t>
            </a:r>
            <a:endParaRPr kumimoji="1" lang="ja-JP" altLang="en-US" dirty="0"/>
          </a:p>
        </p:txBody>
      </p:sp>
      <p:graphicFrame>
        <p:nvGraphicFramePr>
          <p:cNvPr id="3" name="Object 19"/>
          <p:cNvGraphicFramePr>
            <a:graphicFrameLocks noChangeAspect="1"/>
          </p:cNvGraphicFramePr>
          <p:nvPr>
            <p:extLst/>
          </p:nvPr>
        </p:nvGraphicFramePr>
        <p:xfrm>
          <a:off x="396390" y="872147"/>
          <a:ext cx="1944216" cy="920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数式" r:id="rId3" imgW="965160" imgH="457200" progId="Equation.3">
                  <p:embed/>
                </p:oleObj>
              </mc:Choice>
              <mc:Fallback>
                <p:oleObj name="数式" r:id="rId3" imgW="965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0" y="872147"/>
                        <a:ext cx="1944216" cy="920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14282"/>
            <a:ext cx="4466202" cy="313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9922" y="4848771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Photon energy in the proton rest frame.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08984" y="857032"/>
            <a:ext cx="381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Roughly 20% of energy goes to pion. Two photons 10%+10%.</a:t>
            </a:r>
          </a:p>
        </p:txBody>
      </p:sp>
      <p:graphicFrame>
        <p:nvGraphicFramePr>
          <p:cNvPr id="7" name="Object 16"/>
          <p:cNvGraphicFramePr>
            <a:graphicFrameLocks noChangeAspect="1"/>
          </p:cNvGraphicFramePr>
          <p:nvPr>
            <p:extLst/>
          </p:nvPr>
        </p:nvGraphicFramePr>
        <p:xfrm>
          <a:off x="5550224" y="1452578"/>
          <a:ext cx="1928446" cy="550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数式" r:id="rId6" imgW="888840" imgH="253800" progId="Equation.3">
                  <p:embed/>
                </p:oleObj>
              </mc:Choice>
              <mc:Fallback>
                <p:oleObj name="数式" r:id="rId6" imgW="888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0224" y="1452578"/>
                        <a:ext cx="1928446" cy="550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108984" y="1927739"/>
                <a:ext cx="3982180" cy="1342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Neutrino Energy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(1−</m:t>
                    </m:r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¼ of pion energy=5% of proton’s.</a:t>
                </a:r>
              </a:p>
              <a:p>
                <a:endParaRPr lang="en-US" altLang="ja-JP" dirty="0"/>
              </a:p>
              <a:p>
                <a:r>
                  <a:rPr lang="en-US" altLang="ja-JP" dirty="0" smtClean="0"/>
                  <a:t>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84" y="1927739"/>
                <a:ext cx="3982180" cy="1342740"/>
              </a:xfrm>
              <a:prstGeom prst="rect">
                <a:avLst/>
              </a:prstGeom>
              <a:blipFill rotWithShape="0">
                <a:blip r:embed="rId8"/>
                <a:stretch>
                  <a:fillRect l="-1225" t="-455" r="-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17"/>
          <p:cNvGraphicFramePr>
            <a:graphicFrameLocks noChangeAspect="1"/>
          </p:cNvGraphicFramePr>
          <p:nvPr>
            <p:extLst/>
          </p:nvPr>
        </p:nvGraphicFramePr>
        <p:xfrm>
          <a:off x="5550224" y="2698304"/>
          <a:ext cx="2564423" cy="583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数式" r:id="rId9" imgW="1117440" imgH="253800" progId="Equation.3">
                  <p:embed/>
                </p:oleObj>
              </mc:Choice>
              <mc:Fallback>
                <p:oleObj name="数式" r:id="rId9" imgW="11174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0224" y="2698304"/>
                        <a:ext cx="2564423" cy="583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119052" y="3208989"/>
            <a:ext cx="3113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Each 1/3 of muon energy</a:t>
            </a:r>
            <a:endParaRPr lang="en-US" altLang="ja-JP" dirty="0"/>
          </a:p>
          <a:p>
            <a:r>
              <a:rPr lang="en-US" altLang="ja-JP" dirty="0" smtClean="0"/>
              <a:t>   =5</a:t>
            </a:r>
            <a:r>
              <a:rPr lang="en-US" altLang="ja-JP" dirty="0"/>
              <a:t>% of proton’s.</a:t>
            </a:r>
          </a:p>
          <a:p>
            <a:endParaRPr kumimoji="1" lang="ja-JP" altLang="en-US" dirty="0"/>
          </a:p>
        </p:txBody>
      </p:sp>
      <p:pic>
        <p:nvPicPr>
          <p:cNvPr id="28677" name="Picture 5" descr="「neutrino spectrum blazar」の画像検索結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93" y="3965220"/>
            <a:ext cx="4235971" cy="27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120172" y="5768833"/>
            <a:ext cx="262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Blazar </a:t>
            </a:r>
            <a:r>
              <a:rPr lang="en-US" altLang="ja-JP" dirty="0">
                <a:solidFill>
                  <a:srgbClr val="FF0000"/>
                </a:solidFill>
              </a:rPr>
              <a:t>TXS </a:t>
            </a:r>
            <a:r>
              <a:rPr lang="en-US" altLang="ja-JP" dirty="0" smtClean="0">
                <a:solidFill>
                  <a:srgbClr val="FF0000"/>
                </a:solidFill>
              </a:rPr>
              <a:t>0506+056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Neutrino?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524" y="5764641"/>
            <a:ext cx="3852428" cy="88984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19922" y="5395309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Inelasticity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03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GZK cut-off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980728"/>
            <a:ext cx="35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Greisen-</a:t>
            </a:r>
            <a:r>
              <a:rPr lang="en-US" altLang="ja-JP" dirty="0" err="1" smtClean="0"/>
              <a:t>Zatsepin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Kuzmin</a:t>
            </a:r>
            <a:r>
              <a:rPr lang="en-US" altLang="ja-JP" dirty="0" smtClean="0"/>
              <a:t> </a:t>
            </a:r>
            <a:r>
              <a:rPr lang="en-US" altLang="ja-JP" dirty="0"/>
              <a:t>limit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56317" y="1570016"/>
                <a:ext cx="8031366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Ultra High-energy protons interact with cosmic microwave background.</a:t>
                </a:r>
              </a:p>
              <a:p>
                <a:r>
                  <a:rPr lang="en-US" altLang="ja-JP" dirty="0" smtClean="0"/>
                  <a:t>Producing </a:t>
                </a:r>
                <a:r>
                  <a:rPr lang="en-US" altLang="ja-JP" dirty="0" err="1" smtClean="0"/>
                  <a:t>pions</a:t>
                </a:r>
                <a:r>
                  <a:rPr lang="en-US" altLang="ja-JP" dirty="0" smtClean="0"/>
                  <a:t>, they lose their energy. Energy loss timescale:</a:t>
                </a:r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kumimoji="1" lang="en-US" altLang="ja-JP" dirty="0" smtClean="0"/>
              </a:p>
              <a:p>
                <a:r>
                  <a:rPr kumimoji="1" lang="en-US" altLang="ja-JP" dirty="0" smtClean="0"/>
                  <a:t>Only propagate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∼100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Mpc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17" y="1570016"/>
                <a:ext cx="8031366" cy="1754326"/>
              </a:xfrm>
              <a:prstGeom prst="rect">
                <a:avLst/>
              </a:prstGeom>
              <a:blipFill rotWithShape="0">
                <a:blip r:embed="rId2"/>
                <a:stretch>
                  <a:fillRect l="-607" t="-2091" b="-41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4" name="Picture 4" descr="「TA cosmic ray spectrum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2796214"/>
            <a:ext cx="5564819" cy="37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2168860"/>
            <a:ext cx="5913582" cy="6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-natural7">
  <a:themeElements>
    <a:clrScheme name="s-natural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7">
      <a:majorFont>
        <a:latin typeface="HGP創英角ﾎﾟｯﾌﾟ体"/>
        <a:ea typeface="HGP創英角ﾎﾟｯﾌﾟ体"/>
        <a:cs typeface=""/>
      </a:majorFont>
      <a:minorFont>
        <a:latin typeface="HGP創英角ﾎﾟｯﾌﾟ体"/>
        <a:ea typeface="HGP創英角ﾎﾟｯﾌﾟ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lnDef>
  </a:objectDefaults>
  <a:extraClrSchemeLst>
    <a:extraClrScheme>
      <a:clrScheme name="s-natural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6408</TotalTime>
  <Words>3488</Words>
  <Application>Microsoft Office PowerPoint</Application>
  <PresentationFormat>画面に合わせる (4:3)</PresentationFormat>
  <Paragraphs>1109</Paragraphs>
  <Slides>127</Slides>
  <Notes>5</Notes>
  <HiddenSlides>0</HiddenSlides>
  <MMClips>6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127</vt:i4>
      </vt:variant>
    </vt:vector>
  </HeadingPairs>
  <TitlesOfParts>
    <vt:vector size="138" baseType="lpstr">
      <vt:lpstr>HGP創英角ﾎﾟｯﾌﾟ体</vt:lpstr>
      <vt:lpstr>ＭＳ Ｐゴシック</vt:lpstr>
      <vt:lpstr>Arial</vt:lpstr>
      <vt:lpstr>Calibri</vt:lpstr>
      <vt:lpstr>Cambria Math</vt:lpstr>
      <vt:lpstr>Times New Roman</vt:lpstr>
      <vt:lpstr>1_s-natural7</vt:lpstr>
      <vt:lpstr>Image</vt:lpstr>
      <vt:lpstr>数式</vt:lpstr>
      <vt:lpstr>Paint Shop Pro Image</vt:lpstr>
      <vt:lpstr>Microsoft 数式 3.0</vt:lpstr>
      <vt:lpstr>天体素粒子物理学特論II Advanced Astroparticle Physics II</vt:lpstr>
      <vt:lpstr>Introduction of Astroparticle Physics</vt:lpstr>
      <vt:lpstr>Start of Astroparticle Physics</vt:lpstr>
      <vt:lpstr>Particle Physics developed by cosmic-ray observation</vt:lpstr>
      <vt:lpstr>Breakthrough in Astroparticle Physics</vt:lpstr>
      <vt:lpstr>Ultra High-Energy Cosmic-Rays</vt:lpstr>
      <vt:lpstr>Neutrinos</vt:lpstr>
      <vt:lpstr>Gamma-Rays</vt:lpstr>
      <vt:lpstr>Blazars</vt:lpstr>
      <vt:lpstr>Other high-energy objects</vt:lpstr>
      <vt:lpstr>Other high-energy objects</vt:lpstr>
      <vt:lpstr>Other high-energy objects</vt:lpstr>
      <vt:lpstr>Other high-energy objects</vt:lpstr>
      <vt:lpstr>Cosmological History of Celestial Bodies  </vt:lpstr>
      <vt:lpstr>Extragalactic Background Light (EBL)</vt:lpstr>
      <vt:lpstr>Extragalactic Background Light (EBL)</vt:lpstr>
      <vt:lpstr>Particles in the Universe</vt:lpstr>
      <vt:lpstr>Dark Matter/Energy suggests particles beyond Standard Model</vt:lpstr>
      <vt:lpstr>Candidate of dark matter particles</vt:lpstr>
      <vt:lpstr>Indirect Search for dark matter</vt:lpstr>
      <vt:lpstr>Thermal relic dark matter</vt:lpstr>
      <vt:lpstr>PowerPoint プレゼンテーション</vt:lpstr>
      <vt:lpstr>X-ray binary</vt:lpstr>
      <vt:lpstr>Active Galactic Nuclei</vt:lpstr>
      <vt:lpstr>Active Galactic Nuclei</vt:lpstr>
      <vt:lpstr>Gamma-ray Sky</vt:lpstr>
      <vt:lpstr>M87</vt:lpstr>
      <vt:lpstr>Superluminal Motion</vt:lpstr>
      <vt:lpstr>Black hole and jet</vt:lpstr>
      <vt:lpstr>Gamma-ray bursts</vt:lpstr>
      <vt:lpstr>Gamma-ray burst</vt:lpstr>
      <vt:lpstr>Black Hole</vt:lpstr>
      <vt:lpstr>Inner-most Stable Circular Orbit (ISCO)</vt:lpstr>
      <vt:lpstr>Black Hole and Accretion Disk</vt:lpstr>
      <vt:lpstr>Physics in Accretion Disk</vt:lpstr>
      <vt:lpstr>Formulation</vt:lpstr>
      <vt:lpstr>Viscosity (Phenomenological)</vt:lpstr>
      <vt:lpstr>Magnetorotational instability</vt:lpstr>
      <vt:lpstr>Continuity Equation</vt:lpstr>
      <vt:lpstr>Momentum Equation (R,θ)</vt:lpstr>
      <vt:lpstr>Momentum Equation (z)</vt:lpstr>
      <vt:lpstr>Energy Equation</vt:lpstr>
      <vt:lpstr>Summary</vt:lpstr>
      <vt:lpstr>Shakura-Sunyaev Standard Disk</vt:lpstr>
      <vt:lpstr>Jet from accretion disk?</vt:lpstr>
      <vt:lpstr>Fireball model</vt:lpstr>
      <vt:lpstr>Fireball = Fluid</vt:lpstr>
      <vt:lpstr>Steady solution</vt:lpstr>
      <vt:lpstr>Rotation energy of black hole</vt:lpstr>
      <vt:lpstr>Magnetic Energy Release</vt:lpstr>
      <vt:lpstr>Ideal MHD</vt:lpstr>
      <vt:lpstr>Frozen-in</vt:lpstr>
      <vt:lpstr>Poynting Flux Dominated Jet</vt:lpstr>
      <vt:lpstr>Available Lorentz factor</vt:lpstr>
      <vt:lpstr>Axially symmetric jet</vt:lpstr>
      <vt:lpstr>MHD equations</vt:lpstr>
      <vt:lpstr>Magnetic Line</vt:lpstr>
      <vt:lpstr>Radio Observation of M87</vt:lpstr>
      <vt:lpstr>Caveats</vt:lpstr>
      <vt:lpstr>PowerPoint プレゼンテーション</vt:lpstr>
      <vt:lpstr>Cosmic Rays (Charged Particles)</vt:lpstr>
      <vt:lpstr>Gamma-Rays</vt:lpstr>
      <vt:lpstr>Emission from blazars</vt:lpstr>
      <vt:lpstr>Multi-Wavelength Observation</vt:lpstr>
      <vt:lpstr>Supernova Remnant (SNR)</vt:lpstr>
      <vt:lpstr>Shock wave</vt:lpstr>
      <vt:lpstr>Shock Jump Condition</vt:lpstr>
      <vt:lpstr>Shock Jump Condition</vt:lpstr>
      <vt:lpstr>Propagation of a shock wave</vt:lpstr>
      <vt:lpstr>Propagation of a shock wave</vt:lpstr>
      <vt:lpstr>Fermi Acceleration</vt:lpstr>
      <vt:lpstr>Downstream Rest Frame</vt:lpstr>
      <vt:lpstr>Scattering in Upstream</vt:lpstr>
      <vt:lpstr>Downstream Rest Frame Again</vt:lpstr>
      <vt:lpstr>Energy Gain</vt:lpstr>
      <vt:lpstr>Escape Probability</vt:lpstr>
      <vt:lpstr>Spectral index</vt:lpstr>
      <vt:lpstr>Simulations</vt:lpstr>
      <vt:lpstr>Simulations (Non-relativistic)</vt:lpstr>
      <vt:lpstr>PowerPoint プレゼンテーション</vt:lpstr>
      <vt:lpstr>Particle-wave interaction</vt:lpstr>
      <vt:lpstr>Diffusion</vt:lpstr>
      <vt:lpstr>Kolmogorov turbulence</vt:lpstr>
      <vt:lpstr>Cosmic-Ray Spectrum</vt:lpstr>
      <vt:lpstr>Cosmic-Ray Electron</vt:lpstr>
      <vt:lpstr>Knee</vt:lpstr>
      <vt:lpstr>Ultra High-Energy Cosmic-Rays</vt:lpstr>
      <vt:lpstr>PowerPoint プレゼンテーション</vt:lpstr>
      <vt:lpstr>Relativistic Beaming</vt:lpstr>
      <vt:lpstr>Synchrotron Emission</vt:lpstr>
      <vt:lpstr>Typical photon energy</vt:lpstr>
      <vt:lpstr>Power-law energy distribution</vt:lpstr>
      <vt:lpstr>Inverse Compton Scattering</vt:lpstr>
      <vt:lpstr>Doppler Factor</vt:lpstr>
      <vt:lpstr>Synchrotron Self-Compton Emission</vt:lpstr>
      <vt:lpstr>Electron-positron pair creation</vt:lpstr>
      <vt:lpstr>Hadronic Emission</vt:lpstr>
      <vt:lpstr>Photopion Production</vt:lpstr>
      <vt:lpstr>GZK cut-off</vt:lpstr>
      <vt:lpstr>PowerPoint プレゼンテーション</vt:lpstr>
      <vt:lpstr>Pulsar</vt:lpstr>
      <vt:lpstr>Pulsar wind nebula</vt:lpstr>
      <vt:lpstr>Dipole Magnetic Field</vt:lpstr>
      <vt:lpstr>Pulsar Magnetosphere</vt:lpstr>
      <vt:lpstr>Parallel Electric Field</vt:lpstr>
      <vt:lpstr>Curvature Radiation</vt:lpstr>
      <vt:lpstr>Pair-creation</vt:lpstr>
      <vt:lpstr>Pulsar spectrum</vt:lpstr>
      <vt:lpstr>Radio Emission</vt:lpstr>
      <vt:lpstr>Pulsar Wind</vt:lpstr>
      <vt:lpstr>Spin-down</vt:lpstr>
      <vt:lpstr>Current</vt:lpstr>
      <vt:lpstr>Pulsar wind nebula (PWN)</vt:lpstr>
      <vt:lpstr>PowerPoint プレゼンテーション</vt:lpstr>
      <vt:lpstr>Binary Neutron Star</vt:lpstr>
      <vt:lpstr>Einstein Equation</vt:lpstr>
      <vt:lpstr>Gravitational Wave</vt:lpstr>
      <vt:lpstr>GW Emission</vt:lpstr>
      <vt:lpstr>Summary</vt:lpstr>
      <vt:lpstr>Binary</vt:lpstr>
      <vt:lpstr>Orbital Evolution</vt:lpstr>
      <vt:lpstr>GW detection</vt:lpstr>
      <vt:lpstr>GW170817</vt:lpstr>
      <vt:lpstr>Kilonova</vt:lpstr>
      <vt:lpstr>Heavy nuclei produced in binary merger</vt:lpstr>
      <vt:lpstr>Afterglow</vt:lpstr>
      <vt:lpstr>Superluminal Motion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天体素粒子物理学特論II</dc:title>
  <dc:creator>Asano</dc:creator>
  <cp:lastModifiedBy>Asano</cp:lastModifiedBy>
  <cp:revision>243</cp:revision>
  <dcterms:created xsi:type="dcterms:W3CDTF">2016-09-02T10:02:28Z</dcterms:created>
  <dcterms:modified xsi:type="dcterms:W3CDTF">2019-10-18T04:08:54Z</dcterms:modified>
</cp:coreProperties>
</file>