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sldIdLst>
    <p:sldId id="256" r:id="rId2"/>
    <p:sldId id="258" r:id="rId3"/>
    <p:sldId id="276" r:id="rId4"/>
    <p:sldId id="261" r:id="rId5"/>
    <p:sldId id="262" r:id="rId6"/>
    <p:sldId id="263" r:id="rId7"/>
    <p:sldId id="260" r:id="rId8"/>
    <p:sldId id="270" r:id="rId9"/>
    <p:sldId id="278" r:id="rId10"/>
    <p:sldId id="268" r:id="rId11"/>
    <p:sldId id="271" r:id="rId12"/>
    <p:sldId id="272" r:id="rId13"/>
    <p:sldId id="277" r:id="rId14"/>
    <p:sldId id="279" r:id="rId15"/>
    <p:sldId id="283" r:id="rId16"/>
    <p:sldId id="284" r:id="rId17"/>
    <p:sldId id="285" r:id="rId18"/>
    <p:sldId id="286" r:id="rId19"/>
    <p:sldId id="288" r:id="rId20"/>
    <p:sldId id="290" r:id="rId21"/>
    <p:sldId id="275" r:id="rId22"/>
    <p:sldId id="292" r:id="rId23"/>
    <p:sldId id="293" r:id="rId24"/>
    <p:sldId id="295" r:id="rId25"/>
    <p:sldId id="306" r:id="rId26"/>
    <p:sldId id="296" r:id="rId27"/>
    <p:sldId id="300" r:id="rId28"/>
    <p:sldId id="305" r:id="rId29"/>
    <p:sldId id="301" r:id="rId30"/>
    <p:sldId id="304" r:id="rId31"/>
    <p:sldId id="302" r:id="rId32"/>
    <p:sldId id="308" r:id="rId33"/>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Tahoma" panose="020B0604030504040204" pitchFamily="34" charset="0"/>
        <a:ea typeface="Helvetica" panose="020B0604020202020204" pitchFamily="34" charset="0"/>
        <a:cs typeface="Helvetica" panose="020B0604020202020204" pitchFamily="34" charset="0"/>
      </a:defRPr>
    </a:lvl1pPr>
    <a:lvl2pPr marL="457200" algn="l" rtl="0" fontAlgn="base">
      <a:spcBef>
        <a:spcPct val="0"/>
      </a:spcBef>
      <a:spcAft>
        <a:spcPct val="0"/>
      </a:spcAft>
      <a:defRPr kumimoji="1" kern="1200">
        <a:solidFill>
          <a:schemeClr val="tx1"/>
        </a:solidFill>
        <a:latin typeface="Tahoma" panose="020B0604030504040204" pitchFamily="34" charset="0"/>
        <a:ea typeface="Helvetica" panose="020B0604020202020204" pitchFamily="34" charset="0"/>
        <a:cs typeface="Helvetica" panose="020B0604020202020204" pitchFamily="34" charset="0"/>
      </a:defRPr>
    </a:lvl2pPr>
    <a:lvl3pPr marL="914400" algn="l" rtl="0" fontAlgn="base">
      <a:spcBef>
        <a:spcPct val="0"/>
      </a:spcBef>
      <a:spcAft>
        <a:spcPct val="0"/>
      </a:spcAft>
      <a:defRPr kumimoji="1" kern="1200">
        <a:solidFill>
          <a:schemeClr val="tx1"/>
        </a:solidFill>
        <a:latin typeface="Tahoma" panose="020B0604030504040204" pitchFamily="34" charset="0"/>
        <a:ea typeface="Helvetica" panose="020B0604020202020204" pitchFamily="34" charset="0"/>
        <a:cs typeface="Helvetica" panose="020B0604020202020204" pitchFamily="34" charset="0"/>
      </a:defRPr>
    </a:lvl3pPr>
    <a:lvl4pPr marL="1371600" algn="l" rtl="0" fontAlgn="base">
      <a:spcBef>
        <a:spcPct val="0"/>
      </a:spcBef>
      <a:spcAft>
        <a:spcPct val="0"/>
      </a:spcAft>
      <a:defRPr kumimoji="1" kern="1200">
        <a:solidFill>
          <a:schemeClr val="tx1"/>
        </a:solidFill>
        <a:latin typeface="Tahoma" panose="020B0604030504040204" pitchFamily="34" charset="0"/>
        <a:ea typeface="Helvetica" panose="020B0604020202020204" pitchFamily="34" charset="0"/>
        <a:cs typeface="Helvetica" panose="020B0604020202020204" pitchFamily="34" charset="0"/>
      </a:defRPr>
    </a:lvl4pPr>
    <a:lvl5pPr marL="1828800" algn="l" rtl="0" fontAlgn="base">
      <a:spcBef>
        <a:spcPct val="0"/>
      </a:spcBef>
      <a:spcAft>
        <a:spcPct val="0"/>
      </a:spcAft>
      <a:defRPr kumimoji="1" kern="1200">
        <a:solidFill>
          <a:schemeClr val="tx1"/>
        </a:solidFill>
        <a:latin typeface="Tahoma" panose="020B0604030504040204" pitchFamily="34" charset="0"/>
        <a:ea typeface="Helvetica" panose="020B0604020202020204" pitchFamily="34" charset="0"/>
        <a:cs typeface="Helvetica" panose="020B0604020202020204" pitchFamily="34" charset="0"/>
      </a:defRPr>
    </a:lvl5pPr>
    <a:lvl6pPr marL="2286000" algn="l" defTabSz="914400" rtl="0" eaLnBrk="1" latinLnBrk="0" hangingPunct="1">
      <a:defRPr kumimoji="1" kern="1200">
        <a:solidFill>
          <a:schemeClr val="tx1"/>
        </a:solidFill>
        <a:latin typeface="Tahoma" panose="020B0604030504040204" pitchFamily="34" charset="0"/>
        <a:ea typeface="Helvetica" panose="020B0604020202020204" pitchFamily="34" charset="0"/>
        <a:cs typeface="Helvetica" panose="020B0604020202020204" pitchFamily="34" charset="0"/>
      </a:defRPr>
    </a:lvl6pPr>
    <a:lvl7pPr marL="2743200" algn="l" defTabSz="914400" rtl="0" eaLnBrk="1" latinLnBrk="0" hangingPunct="1">
      <a:defRPr kumimoji="1" kern="1200">
        <a:solidFill>
          <a:schemeClr val="tx1"/>
        </a:solidFill>
        <a:latin typeface="Tahoma" panose="020B0604030504040204" pitchFamily="34" charset="0"/>
        <a:ea typeface="Helvetica" panose="020B0604020202020204" pitchFamily="34" charset="0"/>
        <a:cs typeface="Helvetica" panose="020B0604020202020204" pitchFamily="34" charset="0"/>
      </a:defRPr>
    </a:lvl7pPr>
    <a:lvl8pPr marL="3200400" algn="l" defTabSz="914400" rtl="0" eaLnBrk="1" latinLnBrk="0" hangingPunct="1">
      <a:defRPr kumimoji="1" kern="1200">
        <a:solidFill>
          <a:schemeClr val="tx1"/>
        </a:solidFill>
        <a:latin typeface="Tahoma" panose="020B0604030504040204" pitchFamily="34" charset="0"/>
        <a:ea typeface="Helvetica" panose="020B0604020202020204" pitchFamily="34" charset="0"/>
        <a:cs typeface="Helvetica" panose="020B0604020202020204" pitchFamily="34" charset="0"/>
      </a:defRPr>
    </a:lvl8pPr>
    <a:lvl9pPr marL="3657600" algn="l" defTabSz="914400" rtl="0" eaLnBrk="1" latinLnBrk="0" hangingPunct="1">
      <a:defRPr kumimoji="1" kern="1200">
        <a:solidFill>
          <a:schemeClr val="tx1"/>
        </a:solidFill>
        <a:latin typeface="Tahoma" panose="020B0604030504040204" pitchFamily="34" charset="0"/>
        <a:ea typeface="Helvetica" panose="020B0604020202020204" pitchFamily="34" charset="0"/>
        <a:cs typeface="Helvetica"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FFFF99"/>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11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ea typeface="ＭＳ Ｐゴシック" panose="020B0600070205080204" pitchFamily="50" charset="-128"/>
              </a:defRPr>
            </a:lvl1pPr>
          </a:lstStyle>
          <a:p>
            <a:endParaRPr lang="en-US" altLang="ja-JP"/>
          </a:p>
        </p:txBody>
      </p:sp>
      <p:sp>
        <p:nvSpPr>
          <p:cNvPr id="10243" name="Rectangle 3"/>
          <p:cNvSpPr>
            <a:spLocks noGrp="1" noChangeArrowheads="1"/>
          </p:cNvSpPr>
          <p:nvPr>
            <p:ph type="dt" idx="1"/>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ea typeface="ＭＳ Ｐゴシック" panose="020B0600070205080204" pitchFamily="50" charset="-128"/>
              </a:defRPr>
            </a:lvl1pPr>
          </a:lstStyle>
          <a:p>
            <a:endParaRPr lang="en-US" altLang="ja-JP"/>
          </a:p>
        </p:txBody>
      </p:sp>
      <p:sp>
        <p:nvSpPr>
          <p:cNvPr id="10244" name="Rectangle 4"/>
          <p:cNvSpPr>
            <a:spLocks noRot="1" noChangeArrowheads="1" noTextEdit="1"/>
          </p:cNvSpPr>
          <p:nvPr>
            <p:ph type="sldImg" idx="2"/>
          </p:nvPr>
        </p:nvSpPr>
        <p:spPr bwMode="auto">
          <a:xfrm>
            <a:off x="920750" y="746125"/>
            <a:ext cx="4967288" cy="3725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681038" y="4721225"/>
            <a:ext cx="5445125"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46" name="Rectangle 6"/>
          <p:cNvSpPr>
            <a:spLocks noGrp="1" noChangeArrowheads="1"/>
          </p:cNvSpPr>
          <p:nvPr>
            <p:ph type="ftr" sz="quarter" idx="4"/>
          </p:nvPr>
        </p:nvSpPr>
        <p:spPr bwMode="auto">
          <a:xfrm>
            <a:off x="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ea typeface="ＭＳ Ｐゴシック" panose="020B0600070205080204" pitchFamily="50" charset="-128"/>
              </a:defRPr>
            </a:lvl1pPr>
          </a:lstStyle>
          <a:p>
            <a:endParaRPr lang="en-US" altLang="ja-JP"/>
          </a:p>
        </p:txBody>
      </p:sp>
      <p:sp>
        <p:nvSpPr>
          <p:cNvPr id="10247" name="Rectangle 7"/>
          <p:cNvSpPr>
            <a:spLocks noGrp="1" noChangeArrowheads="1"/>
          </p:cNvSpPr>
          <p:nvPr>
            <p:ph type="sldNum" sz="quarter" idx="5"/>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ea typeface="ＭＳ Ｐゴシック" panose="020B0600070205080204" pitchFamily="50" charset="-128"/>
              </a:defRPr>
            </a:lvl1pPr>
          </a:lstStyle>
          <a:p>
            <a:fld id="{B1AA48C7-7E38-4D10-912B-3122669D6AC2}" type="slidenum">
              <a:rPr lang="en-US" altLang="ja-JP"/>
              <a:pPr/>
              <a:t>‹#›</a:t>
            </a:fld>
            <a:endParaRPr lang="en-US" altLang="ja-JP"/>
          </a:p>
        </p:txBody>
      </p:sp>
    </p:spTree>
    <p:extLst>
      <p:ext uri="{BB962C8B-B14F-4D97-AF65-F5344CB8AC3E}">
        <p14:creationId xmlns:p14="http://schemas.microsoft.com/office/powerpoint/2010/main" val="31727209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AF3A33-CC20-49C5-9131-3F03FFE85849}" type="slidenum">
              <a:rPr lang="en-US" altLang="ja-JP"/>
              <a:pPr/>
              <a:t>7</a:t>
            </a:fld>
            <a:endParaRPr lang="en-US" altLang="ja-JP"/>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674487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54544-FE09-4EAD-961A-7232B912B075}" type="slidenum">
              <a:rPr lang="en-US" altLang="ja-JP"/>
              <a:pPr/>
              <a:t>11</a:t>
            </a:fld>
            <a:endParaRPr lang="en-US" altLang="ja-JP"/>
          </a:p>
        </p:txBody>
      </p:sp>
      <p:sp>
        <p:nvSpPr>
          <p:cNvPr id="25602" name="Rectangle 2"/>
          <p:cNvSpPr>
            <a:spLocks noRot="1" noChangeArrowheads="1" noTextEdit="1"/>
          </p:cNvSpPr>
          <p:nvPr>
            <p:ph type="sldImg"/>
          </p:nvPr>
        </p:nvSpPr>
        <p:spPr>
          <a:xfrm>
            <a:off x="922338" y="747713"/>
            <a:ext cx="4964112" cy="3722687"/>
          </a:xfrm>
          <a:ln/>
        </p:spPr>
      </p:sp>
      <p:sp>
        <p:nvSpPr>
          <p:cNvPr id="25603" name="Rectangle 3"/>
          <p:cNvSpPr>
            <a:spLocks noGrp="1" noChangeArrowheads="1"/>
          </p:cNvSpPr>
          <p:nvPr>
            <p:ph type="body" idx="1"/>
          </p:nvPr>
        </p:nvSpPr>
        <p:spPr>
          <a:xfrm>
            <a:off x="681038" y="4719638"/>
            <a:ext cx="5445125" cy="4471987"/>
          </a:xfrm>
        </p:spPr>
        <p:txBody>
          <a:bodyPr/>
          <a:lstStyle/>
          <a:p>
            <a:endParaRPr lang="ja-JP" altLang="ja-JP"/>
          </a:p>
        </p:txBody>
      </p:sp>
    </p:spTree>
    <p:extLst>
      <p:ext uri="{BB962C8B-B14F-4D97-AF65-F5344CB8AC3E}">
        <p14:creationId xmlns:p14="http://schemas.microsoft.com/office/powerpoint/2010/main" val="3850831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924A96-DDB1-4915-B386-8FFA8365A16F}" type="slidenum">
              <a:rPr lang="en-US" altLang="ja-JP"/>
              <a:pPr/>
              <a:t>19</a:t>
            </a:fld>
            <a:endParaRPr lang="en-US" altLang="ja-JP"/>
          </a:p>
        </p:txBody>
      </p:sp>
      <p:sp>
        <p:nvSpPr>
          <p:cNvPr id="49154" name="Rectangle 2"/>
          <p:cNvSpPr>
            <a:spLocks noRot="1" noChangeArrowheads="1" noTextEdit="1"/>
          </p:cNvSpPr>
          <p:nvPr>
            <p:ph type="sldImg"/>
          </p:nvPr>
        </p:nvSpPr>
        <p:spPr>
          <a:xfrm>
            <a:off x="917575" y="742950"/>
            <a:ext cx="4970463" cy="3727450"/>
          </a:xfrm>
          <a:ln/>
        </p:spPr>
      </p:sp>
      <p:sp>
        <p:nvSpPr>
          <p:cNvPr id="49155" name="Rectangle 3"/>
          <p:cNvSpPr>
            <a:spLocks noGrp="1" noChangeArrowheads="1"/>
          </p:cNvSpPr>
          <p:nvPr>
            <p:ph type="body" idx="1"/>
          </p:nvPr>
        </p:nvSpPr>
        <p:spPr>
          <a:xfrm>
            <a:off x="681038" y="4721225"/>
            <a:ext cx="5445125" cy="4475163"/>
          </a:xfrm>
        </p:spPr>
        <p:txBody>
          <a:bodyPr/>
          <a:lstStyle/>
          <a:p>
            <a:endParaRPr lang="ja-JP" altLang="ja-JP"/>
          </a:p>
        </p:txBody>
      </p:sp>
    </p:spTree>
    <p:extLst>
      <p:ext uri="{BB962C8B-B14F-4D97-AF65-F5344CB8AC3E}">
        <p14:creationId xmlns:p14="http://schemas.microsoft.com/office/powerpoint/2010/main" val="2223839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898136-EFF8-4886-9FDA-E5C83181D95B}" type="slidenum">
              <a:rPr lang="en-US" altLang="ja-JP"/>
              <a:pPr/>
              <a:t>20</a:t>
            </a:fld>
            <a:endParaRPr lang="en-US" altLang="ja-JP"/>
          </a:p>
        </p:txBody>
      </p:sp>
      <p:sp>
        <p:nvSpPr>
          <p:cNvPr id="52226" name="Rectangle 2"/>
          <p:cNvSpPr>
            <a:spLocks noRot="1" noChangeArrowheads="1" noTextEdit="1"/>
          </p:cNvSpPr>
          <p:nvPr>
            <p:ph type="sldImg"/>
          </p:nvPr>
        </p:nvSpPr>
        <p:spPr>
          <a:xfrm>
            <a:off x="917575" y="742950"/>
            <a:ext cx="4970463" cy="3727450"/>
          </a:xfrm>
          <a:ln/>
        </p:spPr>
      </p:sp>
      <p:sp>
        <p:nvSpPr>
          <p:cNvPr id="52227" name="Rectangle 3"/>
          <p:cNvSpPr>
            <a:spLocks noGrp="1" noChangeArrowheads="1"/>
          </p:cNvSpPr>
          <p:nvPr>
            <p:ph type="body" idx="1"/>
          </p:nvPr>
        </p:nvSpPr>
        <p:spPr>
          <a:xfrm>
            <a:off x="681038" y="4721225"/>
            <a:ext cx="5445125" cy="4475163"/>
          </a:xfrm>
        </p:spPr>
        <p:txBody>
          <a:bodyPr/>
          <a:lstStyle/>
          <a:p>
            <a:endParaRPr lang="ja-JP" altLang="ja-JP"/>
          </a:p>
        </p:txBody>
      </p:sp>
    </p:spTree>
    <p:extLst>
      <p:ext uri="{BB962C8B-B14F-4D97-AF65-F5344CB8AC3E}">
        <p14:creationId xmlns:p14="http://schemas.microsoft.com/office/powerpoint/2010/main" val="2931956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598AA8-6753-4DA9-87A3-E74B969E21BF}" type="slidenum">
              <a:rPr lang="en-US" altLang="ja-JP"/>
              <a:pPr/>
              <a:t>30</a:t>
            </a:fld>
            <a:endParaRPr lang="en-US" altLang="ja-JP"/>
          </a:p>
        </p:txBody>
      </p:sp>
      <p:sp>
        <p:nvSpPr>
          <p:cNvPr id="79874" name="Rectangle 2"/>
          <p:cNvSpPr>
            <a:spLocks noRot="1" noChangeArrowheads="1" noTextEdit="1"/>
          </p:cNvSpPr>
          <p:nvPr>
            <p:ph type="sldImg"/>
          </p:nvPr>
        </p:nvSpPr>
        <p:spPr>
          <a:xfrm>
            <a:off x="920750" y="746125"/>
            <a:ext cx="4968875" cy="3725863"/>
          </a:xfrm>
          <a:ln/>
        </p:spPr>
      </p:sp>
      <p:sp>
        <p:nvSpPr>
          <p:cNvPr id="79875" name="Rectangle 3"/>
          <p:cNvSpPr>
            <a:spLocks noGrp="1" noChangeArrowheads="1"/>
          </p:cNvSpPr>
          <p:nvPr>
            <p:ph type="body" idx="1"/>
          </p:nvPr>
        </p:nvSpPr>
        <p:spPr>
          <a:xfrm>
            <a:off x="681038" y="4719638"/>
            <a:ext cx="5445125" cy="4473575"/>
          </a:xfrm>
        </p:spPr>
        <p:txBody>
          <a:bodyPr/>
          <a:lstStyle/>
          <a:p>
            <a:endParaRPr lang="ja-JP" altLang="ja-JP"/>
          </a:p>
        </p:txBody>
      </p:sp>
    </p:spTree>
    <p:extLst>
      <p:ext uri="{BB962C8B-B14F-4D97-AF65-F5344CB8AC3E}">
        <p14:creationId xmlns:p14="http://schemas.microsoft.com/office/powerpoint/2010/main" val="2934687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ja-JP" altLang="en-US" noProof="0" smtClean="0"/>
              <a:t>マスタ タイトルの書式設定</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ja-JP" altLang="en-US" noProof="0" smtClean="0"/>
              <a:t>マスタ サブタイトルの書式設定</a:t>
            </a:r>
          </a:p>
        </p:txBody>
      </p:sp>
      <p:sp>
        <p:nvSpPr>
          <p:cNvPr id="512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5" name="Rectangle 5"/>
          <p:cNvSpPr>
            <a:spLocks noGrp="1" noChangeArrowheads="1"/>
          </p:cNvSpPr>
          <p:nvPr>
            <p:ph type="ftr" sz="quarter" idx="3"/>
          </p:nvPr>
        </p:nvSpPr>
        <p:spPr/>
        <p:txBody>
          <a:bodyPr/>
          <a:lstStyle>
            <a:lvl1pPr>
              <a:defRPr/>
            </a:lvl1pPr>
          </a:lstStyle>
          <a:p>
            <a:endParaRPr lang="en-US" altLang="ja-JP"/>
          </a:p>
        </p:txBody>
      </p:sp>
      <p:sp>
        <p:nvSpPr>
          <p:cNvPr id="5126" name="Rectangle 6"/>
          <p:cNvSpPr>
            <a:spLocks noGrp="1" noChangeArrowheads="1"/>
          </p:cNvSpPr>
          <p:nvPr>
            <p:ph type="sldNum" sz="quarter" idx="4"/>
          </p:nvPr>
        </p:nvSpPr>
        <p:spPr/>
        <p:txBody>
          <a:bodyPr/>
          <a:lstStyle>
            <a:lvl1pPr>
              <a:defRPr/>
            </a:lvl1pPr>
          </a:lstStyle>
          <a:p>
            <a:fld id="{054943C6-02B6-4F2C-9F38-BB8110CB6D84}" type="slidenum">
              <a:rPr lang="en-US" altLang="ja-JP"/>
              <a:pPr/>
              <a:t>‹#›</a:t>
            </a:fld>
            <a:endParaRPr lang="en-US" altLang="ja-JP"/>
          </a:p>
        </p:txBody>
      </p:sp>
      <p:sp>
        <p:nvSpPr>
          <p:cNvPr id="5127" name="Rectangle 7"/>
          <p:cNvSpPr>
            <a:spLocks noGrp="1" noChangeArrowheads="1"/>
          </p:cNvSpPr>
          <p:nvPr>
            <p:ph type="dt" sz="quarter" idx="2"/>
          </p:nvPr>
        </p:nvSpPr>
        <p:spPr/>
        <p:txBody>
          <a:bodyPr/>
          <a:lstStyle>
            <a:lvl1pPr>
              <a:defRPr/>
            </a:lvl1pPr>
          </a:lstStyle>
          <a:p>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BAF64A9C-2CCE-4616-93C8-CEDCA8F43DBD}" type="slidenum">
              <a:rPr lang="en-US" altLang="ja-JP"/>
              <a:pPr/>
              <a:t>‹#›</a:t>
            </a:fld>
            <a:endParaRPr lang="en-US" altLang="ja-JP"/>
          </a:p>
        </p:txBody>
      </p:sp>
    </p:spTree>
    <p:extLst>
      <p:ext uri="{BB962C8B-B14F-4D97-AF65-F5344CB8AC3E}">
        <p14:creationId xmlns:p14="http://schemas.microsoft.com/office/powerpoint/2010/main" val="1903483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92100"/>
            <a:ext cx="2057400" cy="57277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92100"/>
            <a:ext cx="6019800" cy="57277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06FBFE73-ADD1-47F9-86B6-CF79A8E4D24B}" type="slidenum">
              <a:rPr lang="en-US" altLang="ja-JP"/>
              <a:pPr/>
              <a:t>‹#›</a:t>
            </a:fld>
            <a:endParaRPr lang="en-US" altLang="ja-JP"/>
          </a:p>
        </p:txBody>
      </p:sp>
    </p:spTree>
    <p:extLst>
      <p:ext uri="{BB962C8B-B14F-4D97-AF65-F5344CB8AC3E}">
        <p14:creationId xmlns:p14="http://schemas.microsoft.com/office/powerpoint/2010/main" val="3159856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92100"/>
            <a:ext cx="8229600" cy="13843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905000"/>
            <a:ext cx="40386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0" y="1905000"/>
            <a:ext cx="40386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4648200" y="4038600"/>
            <a:ext cx="40386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ー 5"/>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7" name="フッター プレースホルダー 6"/>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8" name="スライド番号プレースホルダー 7"/>
          <p:cNvSpPr>
            <a:spLocks noGrp="1"/>
          </p:cNvSpPr>
          <p:nvPr>
            <p:ph type="sldNum" sz="quarter" idx="12"/>
          </p:nvPr>
        </p:nvSpPr>
        <p:spPr>
          <a:xfrm>
            <a:off x="6553200" y="6245225"/>
            <a:ext cx="2133600" cy="476250"/>
          </a:xfrm>
        </p:spPr>
        <p:txBody>
          <a:bodyPr/>
          <a:lstStyle>
            <a:lvl1pPr>
              <a:defRPr/>
            </a:lvl1pPr>
          </a:lstStyle>
          <a:p>
            <a:fld id="{C367BAFB-786E-4022-970D-D1082812232A}" type="slidenum">
              <a:rPr lang="en-US" altLang="ja-JP"/>
              <a:pPr/>
              <a:t>‹#›</a:t>
            </a:fld>
            <a:endParaRPr lang="en-US" altLang="ja-JP"/>
          </a:p>
        </p:txBody>
      </p:sp>
    </p:spTree>
    <p:extLst>
      <p:ext uri="{BB962C8B-B14F-4D97-AF65-F5344CB8AC3E}">
        <p14:creationId xmlns:p14="http://schemas.microsoft.com/office/powerpoint/2010/main" val="188537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92100"/>
            <a:ext cx="8229600" cy="13843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905000"/>
            <a:ext cx="40386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0" y="1905000"/>
            <a:ext cx="40386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4648200" y="4038600"/>
            <a:ext cx="40386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ー 5"/>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7" name="フッター プレースホルダー 6"/>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8" name="スライド番号プレースホルダー 7"/>
          <p:cNvSpPr>
            <a:spLocks noGrp="1"/>
          </p:cNvSpPr>
          <p:nvPr>
            <p:ph type="sldNum" sz="quarter" idx="12"/>
          </p:nvPr>
        </p:nvSpPr>
        <p:spPr>
          <a:xfrm>
            <a:off x="6553200" y="6245225"/>
            <a:ext cx="2133600" cy="476250"/>
          </a:xfrm>
        </p:spPr>
        <p:txBody>
          <a:bodyPr/>
          <a:lstStyle>
            <a:lvl1pPr>
              <a:defRPr/>
            </a:lvl1pPr>
          </a:lstStyle>
          <a:p>
            <a:fld id="{D21D4A7C-751C-4A32-9EEF-DD3C3A17E5C8}" type="slidenum">
              <a:rPr lang="en-US" altLang="ja-JP"/>
              <a:pPr/>
              <a:t>‹#›</a:t>
            </a:fld>
            <a:endParaRPr lang="en-US" altLang="ja-JP"/>
          </a:p>
        </p:txBody>
      </p:sp>
    </p:spTree>
    <p:extLst>
      <p:ext uri="{BB962C8B-B14F-4D97-AF65-F5344CB8AC3E}">
        <p14:creationId xmlns:p14="http://schemas.microsoft.com/office/powerpoint/2010/main" val="3371243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92100"/>
            <a:ext cx="8229600" cy="13843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quarter" idx="1"/>
          </p:nvPr>
        </p:nvSpPr>
        <p:spPr>
          <a:xfrm>
            <a:off x="457200" y="1905000"/>
            <a:ext cx="40386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0" y="1905000"/>
            <a:ext cx="40386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457200" y="4038600"/>
            <a:ext cx="40386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ー 5"/>
          <p:cNvSpPr>
            <a:spLocks noGrp="1"/>
          </p:cNvSpPr>
          <p:nvPr>
            <p:ph sz="quarter" idx="4"/>
          </p:nvPr>
        </p:nvSpPr>
        <p:spPr>
          <a:xfrm>
            <a:off x="4648200" y="4038600"/>
            <a:ext cx="40386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8" name="フッター プレースホルダー 7"/>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a:xfrm>
            <a:off x="6553200" y="6245225"/>
            <a:ext cx="2133600" cy="476250"/>
          </a:xfrm>
        </p:spPr>
        <p:txBody>
          <a:bodyPr/>
          <a:lstStyle>
            <a:lvl1pPr>
              <a:defRPr/>
            </a:lvl1pPr>
          </a:lstStyle>
          <a:p>
            <a:fld id="{D395DC99-AEE0-4666-BEC7-41DA9746815D}" type="slidenum">
              <a:rPr lang="en-US" altLang="ja-JP"/>
              <a:pPr/>
              <a:t>‹#›</a:t>
            </a:fld>
            <a:endParaRPr lang="en-US" altLang="ja-JP"/>
          </a:p>
        </p:txBody>
      </p:sp>
    </p:spTree>
    <p:extLst>
      <p:ext uri="{BB962C8B-B14F-4D97-AF65-F5344CB8AC3E}">
        <p14:creationId xmlns:p14="http://schemas.microsoft.com/office/powerpoint/2010/main" val="274400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2CA1CCEB-FD49-4468-8401-98FF558848F5}" type="slidenum">
              <a:rPr lang="en-US" altLang="ja-JP"/>
              <a:pPr/>
              <a:t>‹#›</a:t>
            </a:fld>
            <a:endParaRPr lang="en-US" altLang="ja-JP"/>
          </a:p>
        </p:txBody>
      </p:sp>
    </p:spTree>
    <p:extLst>
      <p:ext uri="{BB962C8B-B14F-4D97-AF65-F5344CB8AC3E}">
        <p14:creationId xmlns:p14="http://schemas.microsoft.com/office/powerpoint/2010/main" val="872532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29895FDB-A8BD-4708-B78F-49FD059AD389}" type="slidenum">
              <a:rPr lang="en-US" altLang="ja-JP"/>
              <a:pPr/>
              <a:t>‹#›</a:t>
            </a:fld>
            <a:endParaRPr lang="en-US" altLang="ja-JP"/>
          </a:p>
        </p:txBody>
      </p:sp>
    </p:spTree>
    <p:extLst>
      <p:ext uri="{BB962C8B-B14F-4D97-AF65-F5344CB8AC3E}">
        <p14:creationId xmlns:p14="http://schemas.microsoft.com/office/powerpoint/2010/main" val="2777492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905000"/>
            <a:ext cx="40386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05000"/>
            <a:ext cx="40386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A7320BCD-DD06-4377-A4E5-5E84FEC0D411}" type="slidenum">
              <a:rPr lang="en-US" altLang="ja-JP"/>
              <a:pPr/>
              <a:t>‹#›</a:t>
            </a:fld>
            <a:endParaRPr lang="en-US" altLang="ja-JP"/>
          </a:p>
        </p:txBody>
      </p:sp>
    </p:spTree>
    <p:extLst>
      <p:ext uri="{BB962C8B-B14F-4D97-AF65-F5344CB8AC3E}">
        <p14:creationId xmlns:p14="http://schemas.microsoft.com/office/powerpoint/2010/main" val="2667073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98A6D9EE-DF84-40C9-80D2-408053520ED5}" type="slidenum">
              <a:rPr lang="en-US" altLang="ja-JP"/>
              <a:pPr/>
              <a:t>‹#›</a:t>
            </a:fld>
            <a:endParaRPr lang="en-US" altLang="ja-JP"/>
          </a:p>
        </p:txBody>
      </p:sp>
    </p:spTree>
    <p:extLst>
      <p:ext uri="{BB962C8B-B14F-4D97-AF65-F5344CB8AC3E}">
        <p14:creationId xmlns:p14="http://schemas.microsoft.com/office/powerpoint/2010/main" val="2252762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5C112F7C-0A86-4C26-9862-BC61CD692768}" type="slidenum">
              <a:rPr lang="en-US" altLang="ja-JP"/>
              <a:pPr/>
              <a:t>‹#›</a:t>
            </a:fld>
            <a:endParaRPr lang="en-US" altLang="ja-JP"/>
          </a:p>
        </p:txBody>
      </p:sp>
    </p:spTree>
    <p:extLst>
      <p:ext uri="{BB962C8B-B14F-4D97-AF65-F5344CB8AC3E}">
        <p14:creationId xmlns:p14="http://schemas.microsoft.com/office/powerpoint/2010/main" val="85540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830E1FD5-0C0D-4ADE-B48A-E2EE3A4C8BBE}" type="slidenum">
              <a:rPr lang="en-US" altLang="ja-JP"/>
              <a:pPr/>
              <a:t>‹#›</a:t>
            </a:fld>
            <a:endParaRPr lang="en-US" altLang="ja-JP"/>
          </a:p>
        </p:txBody>
      </p:sp>
    </p:spTree>
    <p:extLst>
      <p:ext uri="{BB962C8B-B14F-4D97-AF65-F5344CB8AC3E}">
        <p14:creationId xmlns:p14="http://schemas.microsoft.com/office/powerpoint/2010/main" val="2336954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CDD6F85C-DC57-44E3-B35B-A2B9CDD6B0C6}" type="slidenum">
              <a:rPr lang="en-US" altLang="ja-JP"/>
              <a:pPr/>
              <a:t>‹#›</a:t>
            </a:fld>
            <a:endParaRPr lang="en-US" altLang="ja-JP"/>
          </a:p>
        </p:txBody>
      </p:sp>
    </p:spTree>
    <p:extLst>
      <p:ext uri="{BB962C8B-B14F-4D97-AF65-F5344CB8AC3E}">
        <p14:creationId xmlns:p14="http://schemas.microsoft.com/office/powerpoint/2010/main" val="357705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B067BFE9-5082-43BA-BEE2-61B7D8BB2034}" type="slidenum">
              <a:rPr lang="en-US" altLang="ja-JP"/>
              <a:pPr/>
              <a:t>‹#›</a:t>
            </a:fld>
            <a:endParaRPr lang="en-US" altLang="ja-JP"/>
          </a:p>
        </p:txBody>
      </p:sp>
    </p:spTree>
    <p:extLst>
      <p:ext uri="{BB962C8B-B14F-4D97-AF65-F5344CB8AC3E}">
        <p14:creationId xmlns:p14="http://schemas.microsoft.com/office/powerpoint/2010/main" val="55068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099"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400">
                <a:effectLst>
                  <a:outerShdw blurRad="38100" dist="38100" dir="2700000" algn="tl">
                    <a:srgbClr val="010199"/>
                  </a:outerShdw>
                </a:effectLst>
                <a:latin typeface="Arial" panose="020B0604020202020204" pitchFamily="34" charset="0"/>
                <a:ea typeface="+mn-ea"/>
              </a:defRPr>
            </a:lvl1pPr>
          </a:lstStyle>
          <a:p>
            <a:endParaRPr lang="en-US" altLang="ja-JP"/>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400">
                <a:effectLst>
                  <a:outerShdw blurRad="38100" dist="38100" dir="2700000" algn="tl">
                    <a:srgbClr val="010199"/>
                  </a:outerShdw>
                </a:effectLst>
                <a:latin typeface="Arial" panose="020B0604020202020204" pitchFamily="34" charset="0"/>
                <a:ea typeface="+mn-ea"/>
              </a:defRPr>
            </a:lvl1pPr>
          </a:lstStyle>
          <a:p>
            <a:endParaRPr lang="en-US" altLang="ja-JP"/>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400">
                <a:effectLst>
                  <a:outerShdw blurRad="38100" dist="38100" dir="2700000" algn="tl">
                    <a:srgbClr val="010199"/>
                  </a:outerShdw>
                </a:effectLst>
                <a:latin typeface="Arial" panose="020B0604020202020204" pitchFamily="34" charset="0"/>
                <a:ea typeface="+mn-ea"/>
              </a:defRPr>
            </a:lvl1pPr>
          </a:lstStyle>
          <a:p>
            <a:fld id="{B2B4F99E-3362-4B6A-86D2-0AB87D7FE2FD}" type="slidenum">
              <a:rPr lang="en-US" altLang="ja-JP"/>
              <a:pPr/>
              <a:t>‹#›</a:t>
            </a:fld>
            <a:endParaRPr lang="en-US" altLang="ja-JP"/>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xStyles>
    <p:titleStyle>
      <a:lvl1pPr algn="l" rtl="0" fontAlgn="base">
        <a:spcBef>
          <a:spcPct val="0"/>
        </a:spcBef>
        <a:spcAft>
          <a:spcPct val="0"/>
        </a:spcAft>
        <a:defRPr kumimoji="1" sz="4400" kern="1200">
          <a:solidFill>
            <a:schemeClr val="tx2"/>
          </a:solidFill>
          <a:effectLst>
            <a:outerShdw blurRad="38100" dist="38100" dir="2700000" algn="tl">
              <a:srgbClr val="010199"/>
            </a:outerShdw>
          </a:effectLst>
          <a:latin typeface="+mj-lt"/>
          <a:ea typeface="+mj-ea"/>
          <a:cs typeface="+mj-cs"/>
        </a:defRPr>
      </a:lvl1pPr>
      <a:lvl2pPr algn="l" rtl="0" fontAlgn="base">
        <a:spcBef>
          <a:spcPct val="0"/>
        </a:spcBef>
        <a:spcAft>
          <a:spcPct val="0"/>
        </a:spcAft>
        <a:defRPr kumimoji="1" sz="4400">
          <a:solidFill>
            <a:schemeClr val="tx2"/>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lgn="l" rtl="0" fontAlgn="base">
        <a:spcBef>
          <a:spcPct val="0"/>
        </a:spcBef>
        <a:spcAft>
          <a:spcPct val="0"/>
        </a:spcAft>
        <a:defRPr kumimoji="1" sz="4400">
          <a:solidFill>
            <a:schemeClr val="tx2"/>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lgn="l" rtl="0" fontAlgn="base">
        <a:spcBef>
          <a:spcPct val="0"/>
        </a:spcBef>
        <a:spcAft>
          <a:spcPct val="0"/>
        </a:spcAft>
        <a:defRPr kumimoji="1" sz="4400">
          <a:solidFill>
            <a:schemeClr val="tx2"/>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lgn="l" rtl="0" fontAlgn="base">
        <a:spcBef>
          <a:spcPct val="0"/>
        </a:spcBef>
        <a:spcAft>
          <a:spcPct val="0"/>
        </a:spcAft>
        <a:defRPr kumimoji="1" sz="4400">
          <a:solidFill>
            <a:schemeClr val="tx2"/>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marL="457200" algn="l" rtl="0" fontAlgn="base">
        <a:spcBef>
          <a:spcPct val="0"/>
        </a:spcBef>
        <a:spcAft>
          <a:spcPct val="0"/>
        </a:spcAft>
        <a:defRPr kumimoji="1" sz="4400">
          <a:solidFill>
            <a:schemeClr val="tx2"/>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marL="914400" algn="l" rtl="0" fontAlgn="base">
        <a:spcBef>
          <a:spcPct val="0"/>
        </a:spcBef>
        <a:spcAft>
          <a:spcPct val="0"/>
        </a:spcAft>
        <a:defRPr kumimoji="1" sz="4400">
          <a:solidFill>
            <a:schemeClr val="tx2"/>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marL="1371600" algn="l" rtl="0" fontAlgn="base">
        <a:spcBef>
          <a:spcPct val="0"/>
        </a:spcBef>
        <a:spcAft>
          <a:spcPct val="0"/>
        </a:spcAft>
        <a:defRPr kumimoji="1" sz="4400">
          <a:solidFill>
            <a:schemeClr val="tx2"/>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marL="1828800" algn="l" rtl="0" fontAlgn="base">
        <a:spcBef>
          <a:spcPct val="0"/>
        </a:spcBef>
        <a:spcAft>
          <a:spcPct val="0"/>
        </a:spcAft>
        <a:defRPr kumimoji="1" sz="4400">
          <a:solidFill>
            <a:schemeClr val="tx2"/>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p:titleStyle>
    <p:bodyStyle>
      <a:lvl1pPr marL="342900" indent="-342900" algn="l" rtl="0" fontAlgn="base">
        <a:spcBef>
          <a:spcPct val="20000"/>
        </a:spcBef>
        <a:spcAft>
          <a:spcPct val="0"/>
        </a:spcAft>
        <a:buClr>
          <a:schemeClr val="hlink"/>
        </a:buClr>
        <a:buSzPct val="120000"/>
        <a:buChar char="•"/>
        <a:defRPr kumimoji="1" sz="3200" kern="1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Font typeface="Tahoma" panose="020B0604030504040204" pitchFamily="34" charset="0"/>
        <a:buChar char="–"/>
        <a:defRPr kumimoji="1" sz="2800" kern="1200">
          <a:solidFill>
            <a:schemeClr val="tx1"/>
          </a:solidFill>
          <a:effectLst>
            <a:outerShdw blurRad="38100" dist="38100" dir="2700000" algn="tl">
              <a:srgbClr val="010199"/>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kumimoji="1" sz="2400" kern="1200">
          <a:solidFill>
            <a:schemeClr val="tx1"/>
          </a:solidFill>
          <a:effectLst>
            <a:outerShdw blurRad="38100" dist="38100" dir="2700000" algn="tl">
              <a:srgbClr val="010199"/>
            </a:outerShdw>
          </a:effectLst>
          <a:latin typeface="+mn-lt"/>
          <a:ea typeface="+mn-ea"/>
          <a:cs typeface="+mn-cs"/>
        </a:defRPr>
      </a:lvl3pPr>
      <a:lvl4pPr marL="1600200" indent="-228600" algn="l" rtl="0" fontAlgn="base">
        <a:spcBef>
          <a:spcPct val="20000"/>
        </a:spcBef>
        <a:spcAft>
          <a:spcPct val="0"/>
        </a:spcAft>
        <a:buFont typeface="Tahoma" panose="020B0604030504040204" pitchFamily="34" charset="0"/>
        <a:buChar char="–"/>
        <a:defRPr kumimoji="1" sz="2000" kern="1200">
          <a:solidFill>
            <a:schemeClr val="tx1"/>
          </a:solidFill>
          <a:effectLst>
            <a:outerShdw blurRad="38100" dist="38100" dir="2700000" algn="tl">
              <a:srgbClr val="010199"/>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anose="05000000000000000000" pitchFamily="2" charset="2"/>
        <a:buChar char="v"/>
        <a:defRPr kumimoji="1" sz="2000" kern="1200">
          <a:solidFill>
            <a:schemeClr val="tx1"/>
          </a:solidFill>
          <a:effectLst>
            <a:outerShdw blurRad="38100" dist="38100" dir="2700000" algn="tl">
              <a:srgbClr val="010199"/>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4.xml"/><Relationship Id="rId4" Type="http://schemas.openxmlformats.org/officeDocument/2006/relationships/image" Target="../media/image24.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25.wmf"/><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28.wmf"/><Relationship Id="rId4" Type="http://schemas.openxmlformats.org/officeDocument/2006/relationships/image" Target="../media/image27.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http://www.slac.stanford.edu/spires/find/hep?key=5895545" TargetMode="External"/><Relationship Id="rId13" Type="http://schemas.openxmlformats.org/officeDocument/2006/relationships/hyperlink" Target="http://www.slac.stanford.edu/spires/find/hep?key=4374827" TargetMode="External"/><Relationship Id="rId3" Type="http://schemas.openxmlformats.org/officeDocument/2006/relationships/hyperlink" Target="http://www.slac.stanford.edu/spires/find/hep?key=6562930" TargetMode="External"/><Relationship Id="rId7" Type="http://schemas.openxmlformats.org/officeDocument/2006/relationships/hyperlink" Target="http://www.slac.stanford.edu/spires/find/hep?key=5968224" TargetMode="External"/><Relationship Id="rId12" Type="http://schemas.openxmlformats.org/officeDocument/2006/relationships/hyperlink" Target="http://www.slac.stanford.edu/spires/find/hep?key=4579836" TargetMode="External"/><Relationship Id="rId2" Type="http://schemas.openxmlformats.org/officeDocument/2006/relationships/hyperlink" Target="http://www.slac.stanford.edu/spires/find/hep?key=6727689" TargetMode="External"/><Relationship Id="rId1" Type="http://schemas.openxmlformats.org/officeDocument/2006/relationships/slideLayout" Target="../slideLayouts/slideLayout6.xml"/><Relationship Id="rId6" Type="http://schemas.openxmlformats.org/officeDocument/2006/relationships/hyperlink" Target="http://www.slac.stanford.edu/spires/find/hep?key=6046231" TargetMode="External"/><Relationship Id="rId11" Type="http://schemas.openxmlformats.org/officeDocument/2006/relationships/hyperlink" Target="http://www.slac.stanford.edu/spires/find/hep?key=4681061" TargetMode="External"/><Relationship Id="rId5" Type="http://schemas.openxmlformats.org/officeDocument/2006/relationships/hyperlink" Target="http://www.slac.stanford.edu/spires/find/hep?key=6242200" TargetMode="External"/><Relationship Id="rId10" Type="http://schemas.openxmlformats.org/officeDocument/2006/relationships/hyperlink" Target="http://www.slac.stanford.edu/spires/find/hep?key=5407346" TargetMode="External"/><Relationship Id="rId4" Type="http://schemas.openxmlformats.org/officeDocument/2006/relationships/hyperlink" Target="http://www.slac.stanford.edu/spires/find/hep?key=6547672" TargetMode="External"/><Relationship Id="rId9" Type="http://schemas.openxmlformats.org/officeDocument/2006/relationships/hyperlink" Target="http://www.slac.stanford.edu/spires/find/hep?key=5792932"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37.jpeg"/><Relationship Id="rId7" Type="http://schemas.openxmlformats.org/officeDocument/2006/relationships/image" Target="../media/image35.pn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34.png"/><Relationship Id="rId4" Type="http://schemas.openxmlformats.org/officeDocument/2006/relationships/oleObject" Target="../embeddings/oleObject4.bin"/><Relationship Id="rId9"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57338"/>
            <a:ext cx="7772400" cy="1431925"/>
          </a:xfrm>
        </p:spPr>
        <p:txBody>
          <a:bodyPr/>
          <a:lstStyle/>
          <a:p>
            <a:r>
              <a:rPr lang="en-US" altLang="ja-JP"/>
              <a:t>K2K and T2K</a:t>
            </a:r>
          </a:p>
        </p:txBody>
      </p:sp>
      <p:sp>
        <p:nvSpPr>
          <p:cNvPr id="2051" name="Rectangle 3"/>
          <p:cNvSpPr>
            <a:spLocks noGrp="1" noChangeArrowheads="1"/>
          </p:cNvSpPr>
          <p:nvPr>
            <p:ph type="subTitle" idx="1"/>
          </p:nvPr>
        </p:nvSpPr>
        <p:spPr>
          <a:xfrm>
            <a:off x="1227138" y="3644900"/>
            <a:ext cx="6729412" cy="1993900"/>
          </a:xfrm>
        </p:spPr>
        <p:txBody>
          <a:bodyPr/>
          <a:lstStyle/>
          <a:p>
            <a:pPr>
              <a:lnSpc>
                <a:spcPct val="80000"/>
              </a:lnSpc>
            </a:pPr>
            <a:r>
              <a:rPr lang="en-US" altLang="ja-JP" sz="2400">
                <a:latin typeface="Helvetica" panose="020B0604020202020204" pitchFamily="34" charset="0"/>
                <a:ea typeface="Helvetica" panose="020B0604020202020204" pitchFamily="34" charset="0"/>
                <a:cs typeface="Helvetica" panose="020B0604020202020204" pitchFamily="34" charset="0"/>
              </a:rPr>
              <a:t>2006/10/19</a:t>
            </a:r>
          </a:p>
          <a:p>
            <a:pPr>
              <a:lnSpc>
                <a:spcPct val="80000"/>
              </a:lnSpc>
            </a:pPr>
            <a:r>
              <a:rPr lang="en-US" altLang="ja-JP" sz="2400">
                <a:latin typeface="Helvetica" panose="020B0604020202020204" pitchFamily="34" charset="0"/>
                <a:ea typeface="Helvetica" panose="020B0604020202020204" pitchFamily="34" charset="0"/>
                <a:cs typeface="Helvetica" panose="020B0604020202020204" pitchFamily="34" charset="0"/>
              </a:rPr>
              <a:t>For the 2006 External Review Panel</a:t>
            </a:r>
          </a:p>
          <a:p>
            <a:pPr>
              <a:lnSpc>
                <a:spcPct val="80000"/>
              </a:lnSpc>
            </a:pPr>
            <a:endParaRPr lang="en-US" altLang="ja-JP" sz="2400">
              <a:latin typeface="Helvetica" panose="020B0604020202020204" pitchFamily="34" charset="0"/>
              <a:ea typeface="Helvetica" panose="020B0604020202020204" pitchFamily="34" charset="0"/>
              <a:cs typeface="Helvetica" panose="020B0604020202020204" pitchFamily="34" charset="0"/>
            </a:endParaRPr>
          </a:p>
          <a:p>
            <a:pPr>
              <a:lnSpc>
                <a:spcPct val="80000"/>
              </a:lnSpc>
            </a:pPr>
            <a:r>
              <a:rPr lang="en-US" altLang="ja-JP" sz="2400">
                <a:latin typeface="Helvetica" panose="020B0604020202020204" pitchFamily="34" charset="0"/>
                <a:ea typeface="Helvetica" panose="020B0604020202020204" pitchFamily="34" charset="0"/>
                <a:cs typeface="Helvetica" panose="020B0604020202020204" pitchFamily="34" charset="0"/>
              </a:rPr>
              <a:t>Masato Shiozawa</a:t>
            </a:r>
          </a:p>
          <a:p>
            <a:pPr>
              <a:lnSpc>
                <a:spcPct val="80000"/>
              </a:lnSpc>
            </a:pPr>
            <a:r>
              <a:rPr lang="en-US" altLang="ja-JP" sz="2400">
                <a:latin typeface="Helvetica" panose="020B0604020202020204" pitchFamily="34" charset="0"/>
                <a:ea typeface="Helvetica" panose="020B0604020202020204" pitchFamily="34" charset="0"/>
                <a:cs typeface="Helvetica" panose="020B0604020202020204" pitchFamily="34" charset="0"/>
              </a:rPr>
              <a:t>Kamioka Observatory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off"/>
          <p:cNvPicPr>
            <a:picLocks noChangeAspect="1" noChangeArrowheads="1"/>
          </p:cNvPicPr>
          <p:nvPr/>
        </p:nvPicPr>
        <p:blipFill>
          <a:blip r:embed="rId3">
            <a:extLst>
              <a:ext uri="{28A0092B-C50C-407E-A947-70E740481C1C}">
                <a14:useLocalDpi xmlns:a14="http://schemas.microsoft.com/office/drawing/2010/main" val="0"/>
              </a:ext>
            </a:extLst>
          </a:blip>
          <a:srcRect l="1999" t="1999" r="1999" b="676"/>
          <a:stretch>
            <a:fillRect/>
          </a:stretch>
        </p:blipFill>
        <p:spPr bwMode="auto">
          <a:xfrm>
            <a:off x="468313" y="620713"/>
            <a:ext cx="5184775" cy="5256212"/>
          </a:xfrm>
          <a:prstGeom prst="rect">
            <a:avLst/>
          </a:prstGeom>
          <a:solidFill>
            <a:schemeClr val="tx1"/>
          </a:solidFill>
        </p:spPr>
      </p:pic>
      <p:grpSp>
        <p:nvGrpSpPr>
          <p:cNvPr id="21507" name="Group 3"/>
          <p:cNvGrpSpPr>
            <a:grpSpLocks/>
          </p:cNvGrpSpPr>
          <p:nvPr/>
        </p:nvGrpSpPr>
        <p:grpSpPr bwMode="auto">
          <a:xfrm>
            <a:off x="6156325" y="765175"/>
            <a:ext cx="2916238" cy="2662238"/>
            <a:chOff x="3923" y="1078"/>
            <a:chExt cx="1837" cy="1677"/>
          </a:xfrm>
        </p:grpSpPr>
        <p:sp>
          <p:nvSpPr>
            <p:cNvPr id="21508" name="AutoShape 4"/>
            <p:cNvSpPr>
              <a:spLocks noChangeArrowheads="1"/>
            </p:cNvSpPr>
            <p:nvPr/>
          </p:nvSpPr>
          <p:spPr bwMode="auto">
            <a:xfrm>
              <a:off x="4139" y="1344"/>
              <a:ext cx="1300" cy="1411"/>
            </a:xfrm>
            <a:prstGeom prst="can">
              <a:avLst>
                <a:gd name="adj" fmla="val 27135"/>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509" name="AutoShape 5"/>
            <p:cNvSpPr>
              <a:spLocks noChangeArrowheads="1"/>
            </p:cNvSpPr>
            <p:nvPr/>
          </p:nvSpPr>
          <p:spPr bwMode="auto">
            <a:xfrm rot="16200000" flipH="1">
              <a:off x="4251" y="1866"/>
              <a:ext cx="589" cy="485"/>
            </a:xfrm>
            <a:prstGeom prst="can">
              <a:avLst>
                <a:gd name="adj" fmla="val 25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510" name="Line 6"/>
            <p:cNvSpPr>
              <a:spLocks noChangeShapeType="1"/>
            </p:cNvSpPr>
            <p:nvPr/>
          </p:nvSpPr>
          <p:spPr bwMode="auto">
            <a:xfrm>
              <a:off x="3923" y="2109"/>
              <a:ext cx="1678" cy="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11" name="Line 7"/>
            <p:cNvSpPr>
              <a:spLocks noChangeShapeType="1"/>
            </p:cNvSpPr>
            <p:nvPr/>
          </p:nvSpPr>
          <p:spPr bwMode="auto">
            <a:xfrm>
              <a:off x="4789" y="2109"/>
              <a:ext cx="487" cy="23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12" name="Line 8"/>
            <p:cNvSpPr>
              <a:spLocks noChangeShapeType="1"/>
            </p:cNvSpPr>
            <p:nvPr/>
          </p:nvSpPr>
          <p:spPr bwMode="auto">
            <a:xfrm flipV="1">
              <a:off x="4789" y="1168"/>
              <a:ext cx="2" cy="94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13" name="Text Box 9"/>
            <p:cNvSpPr txBox="1">
              <a:spLocks noChangeArrowheads="1"/>
            </p:cNvSpPr>
            <p:nvPr/>
          </p:nvSpPr>
          <p:spPr bwMode="auto">
            <a:xfrm>
              <a:off x="5488" y="1803"/>
              <a:ext cx="2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a:latin typeface="Times New Roman" panose="02020603050405020304" pitchFamily="18" charset="0"/>
                  <a:ea typeface="ＭＳ Ｐゴシック" panose="020B0600070205080204" pitchFamily="50" charset="-128"/>
                </a:rPr>
                <a:t>Z</a:t>
              </a:r>
            </a:p>
          </p:txBody>
        </p:sp>
        <p:sp>
          <p:nvSpPr>
            <p:cNvPr id="21514" name="Text Box 10"/>
            <p:cNvSpPr txBox="1">
              <a:spLocks noChangeArrowheads="1"/>
            </p:cNvSpPr>
            <p:nvPr/>
          </p:nvSpPr>
          <p:spPr bwMode="auto">
            <a:xfrm>
              <a:off x="5057" y="2348"/>
              <a:ext cx="31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a:latin typeface="Times New Roman" panose="02020603050405020304" pitchFamily="18" charset="0"/>
                  <a:ea typeface="ＭＳ Ｐゴシック" panose="020B0600070205080204" pitchFamily="50" charset="-128"/>
                </a:rPr>
                <a:t>X</a:t>
              </a:r>
            </a:p>
          </p:txBody>
        </p:sp>
        <p:sp>
          <p:nvSpPr>
            <p:cNvPr id="21515" name="Text Box 11"/>
            <p:cNvSpPr txBox="1">
              <a:spLocks noChangeArrowheads="1"/>
            </p:cNvSpPr>
            <p:nvPr/>
          </p:nvSpPr>
          <p:spPr bwMode="auto">
            <a:xfrm>
              <a:off x="4422" y="1078"/>
              <a:ext cx="2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a:latin typeface="Times New Roman" panose="02020603050405020304" pitchFamily="18" charset="0"/>
                  <a:ea typeface="ＭＳ Ｐゴシック" panose="020B0600070205080204" pitchFamily="50" charset="-128"/>
                </a:rPr>
                <a:t>Y</a:t>
              </a:r>
            </a:p>
          </p:txBody>
        </p:sp>
      </p:grpSp>
      <p:sp>
        <p:nvSpPr>
          <p:cNvPr id="21519" name="Text Box 15"/>
          <p:cNvSpPr txBox="1">
            <a:spLocks noChangeArrowheads="1"/>
          </p:cNvSpPr>
          <p:nvPr/>
        </p:nvSpPr>
        <p:spPr bwMode="auto">
          <a:xfrm>
            <a:off x="1908175" y="-26988"/>
            <a:ext cx="5327650" cy="64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3600">
                <a:latin typeface="Helvetica" panose="020B0604020202020204" pitchFamily="34" charset="0"/>
              </a:rPr>
              <a:t>Observed </a:t>
            </a:r>
            <a:r>
              <a:rPr lang="en-US" altLang="ja-JP" sz="3600">
                <a:latin typeface="Symbol" panose="05050102010706020507" pitchFamily="18" charset="2"/>
              </a:rPr>
              <a:t>n</a:t>
            </a:r>
            <a:r>
              <a:rPr lang="en-US" altLang="ja-JP" sz="3600">
                <a:latin typeface="Helvetica" panose="020B0604020202020204" pitchFamily="34" charset="0"/>
              </a:rPr>
              <a:t> events in KT</a:t>
            </a:r>
          </a:p>
        </p:txBody>
      </p:sp>
      <p:grpSp>
        <p:nvGrpSpPr>
          <p:cNvPr id="21520" name="Group 16"/>
          <p:cNvGrpSpPr>
            <a:grpSpLocks/>
          </p:cNvGrpSpPr>
          <p:nvPr/>
        </p:nvGrpSpPr>
        <p:grpSpPr bwMode="auto">
          <a:xfrm>
            <a:off x="1835150" y="1052513"/>
            <a:ext cx="2160588" cy="4827587"/>
            <a:chOff x="1383" y="1026"/>
            <a:chExt cx="1361" cy="3041"/>
          </a:xfrm>
        </p:grpSpPr>
        <p:sp>
          <p:nvSpPr>
            <p:cNvPr id="21521" name="Text Box 17"/>
            <p:cNvSpPr txBox="1">
              <a:spLocks noChangeArrowheads="1"/>
            </p:cNvSpPr>
            <p:nvPr/>
          </p:nvSpPr>
          <p:spPr bwMode="auto">
            <a:xfrm>
              <a:off x="1610" y="1298"/>
              <a:ext cx="318"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a:solidFill>
                    <a:schemeClr val="bg2"/>
                  </a:solidFill>
                  <a:latin typeface="Times New Roman" panose="02020603050405020304" pitchFamily="18" charset="0"/>
                  <a:ea typeface="ＭＳ Ｐゴシック" panose="020B0600070205080204" pitchFamily="50" charset="-128"/>
                </a:rPr>
                <a:t>Z</a:t>
              </a:r>
            </a:p>
          </p:txBody>
        </p:sp>
        <p:sp>
          <p:nvSpPr>
            <p:cNvPr id="21522" name="Text Box 18"/>
            <p:cNvSpPr txBox="1">
              <a:spLocks noChangeArrowheads="1"/>
            </p:cNvSpPr>
            <p:nvPr/>
          </p:nvSpPr>
          <p:spPr bwMode="auto">
            <a:xfrm>
              <a:off x="2018" y="2296"/>
              <a:ext cx="317"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a:solidFill>
                    <a:schemeClr val="bg2"/>
                  </a:solidFill>
                  <a:latin typeface="Times New Roman" panose="02020603050405020304" pitchFamily="18" charset="0"/>
                  <a:ea typeface="ＭＳ Ｐゴシック" panose="020B0600070205080204" pitchFamily="50" charset="-128"/>
                </a:rPr>
                <a:t>X</a:t>
              </a:r>
            </a:p>
          </p:txBody>
        </p:sp>
        <p:sp>
          <p:nvSpPr>
            <p:cNvPr id="21523" name="Text Box 19"/>
            <p:cNvSpPr txBox="1">
              <a:spLocks noChangeArrowheads="1"/>
            </p:cNvSpPr>
            <p:nvPr/>
          </p:nvSpPr>
          <p:spPr bwMode="auto">
            <a:xfrm>
              <a:off x="2018" y="3339"/>
              <a:ext cx="318"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a:solidFill>
                    <a:schemeClr val="bg2"/>
                  </a:solidFill>
                  <a:latin typeface="Times New Roman" panose="02020603050405020304" pitchFamily="18" charset="0"/>
                  <a:ea typeface="ＭＳ Ｐゴシック" panose="020B0600070205080204" pitchFamily="50" charset="-128"/>
                </a:rPr>
                <a:t>Y</a:t>
              </a:r>
            </a:p>
          </p:txBody>
        </p:sp>
        <p:sp>
          <p:nvSpPr>
            <p:cNvPr id="21524" name="Rectangle 20"/>
            <p:cNvSpPr>
              <a:spLocks noChangeArrowheads="1"/>
            </p:cNvSpPr>
            <p:nvPr/>
          </p:nvSpPr>
          <p:spPr bwMode="auto">
            <a:xfrm>
              <a:off x="1791" y="1842"/>
              <a:ext cx="681" cy="13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525" name="Rectangle 21"/>
            <p:cNvSpPr>
              <a:spLocks noChangeArrowheads="1"/>
            </p:cNvSpPr>
            <p:nvPr/>
          </p:nvSpPr>
          <p:spPr bwMode="auto">
            <a:xfrm>
              <a:off x="1791" y="2886"/>
              <a:ext cx="681" cy="13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526" name="Rectangle 22"/>
            <p:cNvSpPr>
              <a:spLocks noChangeArrowheads="1"/>
            </p:cNvSpPr>
            <p:nvPr/>
          </p:nvSpPr>
          <p:spPr bwMode="auto">
            <a:xfrm>
              <a:off x="1791" y="3930"/>
              <a:ext cx="681" cy="13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527" name="Line 23"/>
            <p:cNvSpPr>
              <a:spLocks noChangeShapeType="1"/>
            </p:cNvSpPr>
            <p:nvPr/>
          </p:nvSpPr>
          <p:spPr bwMode="auto">
            <a:xfrm flipV="1">
              <a:off x="1383" y="1026"/>
              <a:ext cx="0" cy="68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28" name="Line 24"/>
            <p:cNvSpPr>
              <a:spLocks noChangeShapeType="1"/>
            </p:cNvSpPr>
            <p:nvPr/>
          </p:nvSpPr>
          <p:spPr bwMode="auto">
            <a:xfrm flipV="1">
              <a:off x="2154" y="1026"/>
              <a:ext cx="0" cy="68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29" name="AutoShape 25"/>
            <p:cNvSpPr>
              <a:spLocks noChangeArrowheads="1"/>
            </p:cNvSpPr>
            <p:nvPr/>
          </p:nvSpPr>
          <p:spPr bwMode="auto">
            <a:xfrm>
              <a:off x="1429" y="1344"/>
              <a:ext cx="90" cy="181"/>
            </a:xfrm>
            <a:prstGeom prst="rightArrow">
              <a:avLst>
                <a:gd name="adj1" fmla="val 50000"/>
                <a:gd name="adj2" fmla="val 25000"/>
              </a:avLst>
            </a:prstGeom>
            <a:noFill/>
            <a:ln w="9525">
              <a:solidFill>
                <a:schemeClr val="accent2"/>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530" name="AutoShape 26"/>
            <p:cNvSpPr>
              <a:spLocks noChangeArrowheads="1"/>
            </p:cNvSpPr>
            <p:nvPr/>
          </p:nvSpPr>
          <p:spPr bwMode="auto">
            <a:xfrm flipH="1">
              <a:off x="2018" y="1344"/>
              <a:ext cx="90" cy="181"/>
            </a:xfrm>
            <a:prstGeom prst="rightArrow">
              <a:avLst>
                <a:gd name="adj1" fmla="val 50000"/>
                <a:gd name="adj2" fmla="val 25000"/>
              </a:avLst>
            </a:prstGeom>
            <a:noFill/>
            <a:ln w="9525">
              <a:solidFill>
                <a:schemeClr val="accent2"/>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531" name="Line 27"/>
            <p:cNvSpPr>
              <a:spLocks noChangeShapeType="1"/>
            </p:cNvSpPr>
            <p:nvPr/>
          </p:nvSpPr>
          <p:spPr bwMode="auto">
            <a:xfrm flipV="1">
              <a:off x="1565" y="2024"/>
              <a:ext cx="0" cy="726"/>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32" name="Line 28"/>
            <p:cNvSpPr>
              <a:spLocks noChangeShapeType="1"/>
            </p:cNvSpPr>
            <p:nvPr/>
          </p:nvSpPr>
          <p:spPr bwMode="auto">
            <a:xfrm flipV="1">
              <a:off x="2744" y="2024"/>
              <a:ext cx="0" cy="726"/>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33" name="Line 29"/>
            <p:cNvSpPr>
              <a:spLocks noChangeShapeType="1"/>
            </p:cNvSpPr>
            <p:nvPr/>
          </p:nvSpPr>
          <p:spPr bwMode="auto">
            <a:xfrm flipV="1">
              <a:off x="1565" y="3067"/>
              <a:ext cx="0" cy="681"/>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34" name="Line 30"/>
            <p:cNvSpPr>
              <a:spLocks noChangeShapeType="1"/>
            </p:cNvSpPr>
            <p:nvPr/>
          </p:nvSpPr>
          <p:spPr bwMode="auto">
            <a:xfrm flipV="1">
              <a:off x="2744" y="3067"/>
              <a:ext cx="0" cy="681"/>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35" name="AutoShape 31"/>
            <p:cNvSpPr>
              <a:spLocks noChangeArrowheads="1"/>
            </p:cNvSpPr>
            <p:nvPr/>
          </p:nvSpPr>
          <p:spPr bwMode="auto">
            <a:xfrm>
              <a:off x="1610" y="2341"/>
              <a:ext cx="90" cy="181"/>
            </a:xfrm>
            <a:prstGeom prst="rightArrow">
              <a:avLst>
                <a:gd name="adj1" fmla="val 50000"/>
                <a:gd name="adj2" fmla="val 25000"/>
              </a:avLst>
            </a:prstGeom>
            <a:noFill/>
            <a:ln w="9525">
              <a:solidFill>
                <a:schemeClr val="accent2"/>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536" name="AutoShape 32"/>
            <p:cNvSpPr>
              <a:spLocks noChangeArrowheads="1"/>
            </p:cNvSpPr>
            <p:nvPr/>
          </p:nvSpPr>
          <p:spPr bwMode="auto">
            <a:xfrm>
              <a:off x="1610" y="3385"/>
              <a:ext cx="90" cy="181"/>
            </a:xfrm>
            <a:prstGeom prst="rightArrow">
              <a:avLst>
                <a:gd name="adj1" fmla="val 50000"/>
                <a:gd name="adj2" fmla="val 25000"/>
              </a:avLst>
            </a:prstGeom>
            <a:noFill/>
            <a:ln w="9525">
              <a:solidFill>
                <a:schemeClr val="accent2"/>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537" name="AutoShape 33"/>
            <p:cNvSpPr>
              <a:spLocks noChangeArrowheads="1"/>
            </p:cNvSpPr>
            <p:nvPr/>
          </p:nvSpPr>
          <p:spPr bwMode="auto">
            <a:xfrm flipH="1">
              <a:off x="2608" y="2341"/>
              <a:ext cx="90" cy="181"/>
            </a:xfrm>
            <a:prstGeom prst="rightArrow">
              <a:avLst>
                <a:gd name="adj1" fmla="val 50000"/>
                <a:gd name="adj2" fmla="val 25000"/>
              </a:avLst>
            </a:prstGeom>
            <a:noFill/>
            <a:ln w="9525">
              <a:solidFill>
                <a:schemeClr val="accent2"/>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538" name="AutoShape 34"/>
            <p:cNvSpPr>
              <a:spLocks noChangeArrowheads="1"/>
            </p:cNvSpPr>
            <p:nvPr/>
          </p:nvSpPr>
          <p:spPr bwMode="auto">
            <a:xfrm flipH="1">
              <a:off x="2608" y="3385"/>
              <a:ext cx="90" cy="181"/>
            </a:xfrm>
            <a:prstGeom prst="rightArrow">
              <a:avLst>
                <a:gd name="adj1" fmla="val 50000"/>
                <a:gd name="adj2" fmla="val 25000"/>
              </a:avLst>
            </a:prstGeom>
            <a:noFill/>
            <a:ln w="9525">
              <a:solidFill>
                <a:schemeClr val="accent2"/>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21539" name="Text Box 35"/>
          <p:cNvSpPr txBox="1">
            <a:spLocks noChangeArrowheads="1"/>
          </p:cNvSpPr>
          <p:nvPr/>
        </p:nvSpPr>
        <p:spPr bwMode="auto">
          <a:xfrm>
            <a:off x="3565525" y="1339850"/>
            <a:ext cx="12954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1400" b="1">
                <a:solidFill>
                  <a:srgbClr val="000000"/>
                </a:solidFill>
                <a:latin typeface="Times New Roman" panose="02020603050405020304" pitchFamily="18" charset="0"/>
                <a:ea typeface="ＭＳ Ｐゴシック" panose="020B0600070205080204" pitchFamily="50" charset="-128"/>
              </a:rPr>
              <a:t>Black: Data</a:t>
            </a:r>
          </a:p>
          <a:p>
            <a:pPr>
              <a:spcBef>
                <a:spcPct val="50000"/>
              </a:spcBef>
            </a:pPr>
            <a:r>
              <a:rPr lang="en-US" altLang="ja-JP" sz="1400" b="1">
                <a:solidFill>
                  <a:srgbClr val="FF0000"/>
                </a:solidFill>
                <a:latin typeface="Times New Roman" panose="02020603050405020304" pitchFamily="18" charset="0"/>
                <a:ea typeface="ＭＳ Ｐゴシック" panose="020B0600070205080204" pitchFamily="50" charset="-128"/>
              </a:rPr>
              <a:t>Red   : MC</a:t>
            </a:r>
          </a:p>
        </p:txBody>
      </p:sp>
      <p:sp>
        <p:nvSpPr>
          <p:cNvPr id="21540" name="Text Box 36"/>
          <p:cNvSpPr txBox="1">
            <a:spLocks noChangeArrowheads="1"/>
          </p:cNvSpPr>
          <p:nvPr/>
        </p:nvSpPr>
        <p:spPr bwMode="auto">
          <a:xfrm>
            <a:off x="5797550" y="2195513"/>
            <a:ext cx="43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a:latin typeface="Symbol" panose="05050102010706020507" pitchFamily="18" charset="2"/>
                <a:ea typeface="ＭＳ Ｐゴシック" panose="020B0600070205080204" pitchFamily="50" charset="-128"/>
              </a:rPr>
              <a:t>n</a:t>
            </a:r>
          </a:p>
        </p:txBody>
      </p:sp>
      <p:graphicFrame>
        <p:nvGraphicFramePr>
          <p:cNvPr id="21541" name="Object 37"/>
          <p:cNvGraphicFramePr>
            <a:graphicFrameLocks noChangeAspect="1"/>
          </p:cNvGraphicFramePr>
          <p:nvPr/>
        </p:nvGraphicFramePr>
        <p:xfrm>
          <a:off x="1116013" y="6092825"/>
          <a:ext cx="7189787" cy="723900"/>
        </p:xfrm>
        <a:graphic>
          <a:graphicData uri="http://schemas.openxmlformats.org/presentationml/2006/ole">
            <mc:AlternateContent xmlns:mc="http://schemas.openxmlformats.org/markup-compatibility/2006">
              <mc:Choice xmlns:v="urn:schemas-microsoft-com:vml" Requires="v">
                <p:oleObj spid="_x0000_s21546" name="数式" r:id="rId4" imgW="2400120" imgH="241200" progId="Equation.3">
                  <p:embed/>
                </p:oleObj>
              </mc:Choice>
              <mc:Fallback>
                <p:oleObj name="数式" r:id="rId4" imgW="2400120" imgH="241200" progId="Equation.3">
                  <p:embed/>
                  <p:pic>
                    <p:nvPicPr>
                      <p:cNvPr id="0" name="Object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6092825"/>
                        <a:ext cx="7189787" cy="723900"/>
                      </a:xfrm>
                      <a:prstGeom prst="rect">
                        <a:avLst/>
                      </a:prstGeom>
                      <a:solidFill>
                        <a:srgbClr val="FF66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42" name="Text Box 38"/>
          <p:cNvSpPr txBox="1">
            <a:spLocks noChangeArrowheads="1"/>
          </p:cNvSpPr>
          <p:nvPr/>
        </p:nvSpPr>
        <p:spPr bwMode="auto">
          <a:xfrm>
            <a:off x="5795963" y="3789363"/>
            <a:ext cx="33480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400">
                <a:latin typeface="Helvetica" panose="020B0604020202020204" pitchFamily="34" charset="0"/>
              </a:rPr>
              <a:t>Very good agreement btw data and MC.</a:t>
            </a:r>
          </a:p>
        </p:txBody>
      </p:sp>
      <p:sp>
        <p:nvSpPr>
          <p:cNvPr id="21543" name="Text Box 39"/>
          <p:cNvSpPr txBox="1">
            <a:spLocks noChangeArrowheads="1"/>
          </p:cNvSpPr>
          <p:nvPr/>
        </p:nvSpPr>
        <p:spPr bwMode="auto">
          <a:xfrm>
            <a:off x="7864475" y="620713"/>
            <a:ext cx="595313"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400">
                <a:latin typeface="Helvetica" panose="020B0604020202020204" pitchFamily="34" charset="0"/>
              </a:rPr>
              <a:t>KT</a:t>
            </a:r>
          </a:p>
        </p:txBody>
      </p:sp>
      <p:sp>
        <p:nvSpPr>
          <p:cNvPr id="21544" name="Text Box 40"/>
          <p:cNvSpPr txBox="1">
            <a:spLocks noChangeArrowheads="1"/>
          </p:cNvSpPr>
          <p:nvPr/>
        </p:nvSpPr>
        <p:spPr bwMode="auto">
          <a:xfrm>
            <a:off x="5940425" y="3141663"/>
            <a:ext cx="71913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200">
                <a:latin typeface="Helvetica" panose="020B0604020202020204" pitchFamily="34" charset="0"/>
              </a:rPr>
              <a:t>Fiducial volume</a:t>
            </a:r>
          </a:p>
        </p:txBody>
      </p:sp>
      <p:sp>
        <p:nvSpPr>
          <p:cNvPr id="21545" name="Line 41"/>
          <p:cNvSpPr>
            <a:spLocks noChangeShapeType="1"/>
          </p:cNvSpPr>
          <p:nvPr/>
        </p:nvSpPr>
        <p:spPr bwMode="auto">
          <a:xfrm flipV="1">
            <a:off x="6659563" y="2781300"/>
            <a:ext cx="433387"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539750" y="-26988"/>
            <a:ext cx="7993063" cy="64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3600">
                <a:latin typeface="Helvetica" panose="020B0604020202020204" pitchFamily="34" charset="0"/>
              </a:rPr>
              <a:t>Spectrum fit at near detector</a:t>
            </a:r>
          </a:p>
        </p:txBody>
      </p:sp>
      <p:grpSp>
        <p:nvGrpSpPr>
          <p:cNvPr id="24592" name="Group 16"/>
          <p:cNvGrpSpPr>
            <a:grpSpLocks/>
          </p:cNvGrpSpPr>
          <p:nvPr/>
        </p:nvGrpSpPr>
        <p:grpSpPr bwMode="auto">
          <a:xfrm>
            <a:off x="755650" y="1906588"/>
            <a:ext cx="3384550" cy="3527425"/>
            <a:chOff x="3016" y="799"/>
            <a:chExt cx="2132" cy="2222"/>
          </a:xfrm>
        </p:grpSpPr>
        <p:pic>
          <p:nvPicPr>
            <p:cNvPr id="24593" name="Picture 17" descr="off2"/>
            <p:cNvPicPr>
              <a:picLocks noChangeAspect="1" noChangeArrowheads="1"/>
            </p:cNvPicPr>
            <p:nvPr/>
          </p:nvPicPr>
          <p:blipFill>
            <a:blip r:embed="rId3">
              <a:extLst>
                <a:ext uri="{28A0092B-C50C-407E-A947-70E740481C1C}">
                  <a14:useLocalDpi xmlns:a14="http://schemas.microsoft.com/office/drawing/2010/main" val="0"/>
                </a:ext>
              </a:extLst>
            </a:blip>
            <a:srcRect l="1985" t="2029" r="3970" b="-44"/>
            <a:stretch>
              <a:fillRect/>
            </a:stretch>
          </p:blipFill>
          <p:spPr bwMode="auto">
            <a:xfrm>
              <a:off x="3016" y="799"/>
              <a:ext cx="2132" cy="2222"/>
            </a:xfrm>
            <a:prstGeom prst="rect">
              <a:avLst/>
            </a:prstGeom>
            <a:solidFill>
              <a:schemeClr val="tx2"/>
            </a:solidFill>
          </p:spPr>
        </p:pic>
        <p:sp>
          <p:nvSpPr>
            <p:cNvPr id="24594" name="Text Box 18"/>
            <p:cNvSpPr txBox="1">
              <a:spLocks noChangeArrowheads="1"/>
            </p:cNvSpPr>
            <p:nvPr/>
          </p:nvSpPr>
          <p:spPr bwMode="auto">
            <a:xfrm>
              <a:off x="4513" y="1026"/>
              <a:ext cx="408" cy="28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a:solidFill>
                    <a:srgbClr val="000000"/>
                  </a:solidFill>
                  <a:latin typeface="Times New Roman" panose="02020603050405020304" pitchFamily="18" charset="0"/>
                  <a:ea typeface="ＭＳ Ｐゴシック" panose="020B0600070205080204" pitchFamily="50" charset="-128"/>
                </a:rPr>
                <a:t>P</a:t>
              </a:r>
              <a:r>
                <a:rPr lang="en-US" altLang="ja-JP" sz="2400" baseline="-25000">
                  <a:solidFill>
                    <a:srgbClr val="000000"/>
                  </a:solidFill>
                  <a:latin typeface="Symbol" panose="05050102010706020507" pitchFamily="18" charset="2"/>
                  <a:ea typeface="ＭＳ Ｐゴシック" panose="020B0600070205080204" pitchFamily="50" charset="-128"/>
                </a:rPr>
                <a:t>m</a:t>
              </a:r>
            </a:p>
          </p:txBody>
        </p:sp>
        <p:sp>
          <p:nvSpPr>
            <p:cNvPr id="24595" name="Text Box 19"/>
            <p:cNvSpPr txBox="1">
              <a:spLocks noChangeArrowheads="1"/>
            </p:cNvSpPr>
            <p:nvPr/>
          </p:nvSpPr>
          <p:spPr bwMode="auto">
            <a:xfrm>
              <a:off x="3606" y="2160"/>
              <a:ext cx="680" cy="28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a:solidFill>
                    <a:srgbClr val="000000"/>
                  </a:solidFill>
                  <a:latin typeface="Times New Roman" panose="02020603050405020304" pitchFamily="18" charset="0"/>
                  <a:ea typeface="ＭＳ Ｐゴシック" panose="020B0600070205080204" pitchFamily="50" charset="-128"/>
                </a:rPr>
                <a:t>cos</a:t>
              </a:r>
              <a:r>
                <a:rPr lang="en-US" altLang="ja-JP" sz="2400">
                  <a:solidFill>
                    <a:srgbClr val="000000"/>
                  </a:solidFill>
                  <a:latin typeface="Symbol" panose="05050102010706020507" pitchFamily="18" charset="2"/>
                  <a:ea typeface="ＭＳ Ｐゴシック" panose="020B0600070205080204" pitchFamily="50" charset="-128"/>
                </a:rPr>
                <a:t>q</a:t>
              </a:r>
              <a:r>
                <a:rPr lang="en-US" altLang="ja-JP" sz="2400" baseline="-25000">
                  <a:solidFill>
                    <a:srgbClr val="000000"/>
                  </a:solidFill>
                  <a:latin typeface="Symbol" panose="05050102010706020507" pitchFamily="18" charset="2"/>
                  <a:ea typeface="ＭＳ Ｐゴシック" panose="020B0600070205080204" pitchFamily="50" charset="-128"/>
                </a:rPr>
                <a:t>m</a:t>
              </a:r>
            </a:p>
          </p:txBody>
        </p:sp>
      </p:grpSp>
      <p:sp>
        <p:nvSpPr>
          <p:cNvPr id="24598" name="Text Box 22"/>
          <p:cNvSpPr txBox="1">
            <a:spLocks noChangeArrowheads="1"/>
          </p:cNvSpPr>
          <p:nvPr/>
        </p:nvSpPr>
        <p:spPr bwMode="auto">
          <a:xfrm>
            <a:off x="107950" y="981075"/>
            <a:ext cx="38179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2400">
                <a:latin typeface="Times New Roman" panose="02020603050405020304" pitchFamily="18" charset="0"/>
                <a:ea typeface="ＭＳ Ｐゴシック" panose="020B0600070205080204" pitchFamily="50" charset="-128"/>
              </a:rPr>
              <a:t>Fully Contained single-ring </a:t>
            </a:r>
            <a:r>
              <a:rPr lang="en-US" altLang="ja-JP" sz="2400">
                <a:latin typeface="Symbol" panose="05050102010706020507" pitchFamily="18" charset="2"/>
                <a:ea typeface="ＭＳ Ｐゴシック" panose="020B0600070205080204" pitchFamily="50" charset="-128"/>
              </a:rPr>
              <a:t>m </a:t>
            </a:r>
            <a:r>
              <a:rPr lang="en-US" altLang="ja-JP" sz="2400">
                <a:latin typeface="Times New Roman" panose="02020603050405020304" pitchFamily="18" charset="0"/>
                <a:ea typeface="ＭＳ Ｐゴシック" panose="020B0600070205080204" pitchFamily="50" charset="-128"/>
              </a:rPr>
              <a:t>( CCQE:60%)</a:t>
            </a:r>
          </a:p>
        </p:txBody>
      </p:sp>
      <p:sp>
        <p:nvSpPr>
          <p:cNvPr id="24601" name="Rectangle 25"/>
          <p:cNvSpPr>
            <a:spLocks noChangeArrowheads="1"/>
          </p:cNvSpPr>
          <p:nvPr/>
        </p:nvSpPr>
        <p:spPr bwMode="auto">
          <a:xfrm>
            <a:off x="3535363" y="5251450"/>
            <a:ext cx="777875" cy="177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4602" name="Text Box 26"/>
          <p:cNvSpPr txBox="1">
            <a:spLocks noChangeArrowheads="1"/>
          </p:cNvSpPr>
          <p:nvPr/>
        </p:nvSpPr>
        <p:spPr bwMode="auto">
          <a:xfrm>
            <a:off x="0" y="5362575"/>
            <a:ext cx="90344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a:latin typeface="Arial" panose="020B0604020202020204" pitchFamily="34" charset="0"/>
                <a:ea typeface="ＭＳ Ｐゴシック" panose="020B0600070205080204" pitchFamily="50" charset="-128"/>
              </a:rPr>
              <a:t>(</a:t>
            </a:r>
            <a:r>
              <a:rPr lang="en-US" altLang="ja-JP" sz="2800">
                <a:latin typeface="ＭＳ Ｐゴシック" panose="020B0600070205080204" pitchFamily="50" charset="-128"/>
                <a:ea typeface="ＭＳ Ｐゴシック" panose="020B0600070205080204" pitchFamily="50" charset="-128"/>
              </a:rPr>
              <a:t>p</a:t>
            </a:r>
            <a:r>
              <a:rPr lang="en-US" altLang="ja-JP" sz="2800">
                <a:latin typeface="Symbol" panose="05050102010706020507" pitchFamily="18" charset="2"/>
                <a:ea typeface="ＭＳ Ｐゴシック" panose="020B0600070205080204" pitchFamily="50" charset="-128"/>
              </a:rPr>
              <a:t>m</a:t>
            </a:r>
            <a:r>
              <a:rPr lang="en-US" altLang="ja-JP" sz="2800">
                <a:latin typeface="Arial" panose="020B0604020202020204" pitchFamily="34" charset="0"/>
                <a:ea typeface="ＭＳ Ｐゴシック" panose="020B0600070205080204" pitchFamily="50" charset="-128"/>
              </a:rPr>
              <a:t>, </a:t>
            </a:r>
            <a:r>
              <a:rPr lang="en-US" altLang="ja-JP" sz="2800">
                <a:latin typeface="Symbol" panose="05050102010706020507" pitchFamily="18" charset="2"/>
                <a:ea typeface="ＭＳ Ｐゴシック" panose="020B0600070205080204" pitchFamily="50" charset="-128"/>
              </a:rPr>
              <a:t>qm</a:t>
            </a:r>
            <a:r>
              <a:rPr lang="en-US" altLang="ja-JP" sz="2800">
                <a:latin typeface="Arial" panose="020B0604020202020204" pitchFamily="34" charset="0"/>
                <a:ea typeface="ＭＳ Ｐゴシック" panose="020B0600070205080204" pitchFamily="50" charset="-128"/>
              </a:rPr>
              <a:t>) for 1ring </a:t>
            </a:r>
            <a:r>
              <a:rPr lang="en-US" altLang="ja-JP" sz="2800">
                <a:latin typeface="Symbol" panose="05050102010706020507" pitchFamily="18" charset="2"/>
                <a:ea typeface="ＭＳ Ｐゴシック" panose="020B0600070205080204" pitchFamily="50" charset="-128"/>
              </a:rPr>
              <a:t>m</a:t>
            </a:r>
            <a:r>
              <a:rPr lang="en-US" altLang="ja-JP" sz="2800">
                <a:latin typeface="Arial" panose="020B0604020202020204" pitchFamily="34" charset="0"/>
                <a:ea typeface="ＭＳ Ｐゴシック" panose="020B0600070205080204" pitchFamily="50" charset="-128"/>
              </a:rPr>
              <a:t>-like sample (1KT), 1track, 2track QE </a:t>
            </a:r>
          </a:p>
          <a:p>
            <a:r>
              <a:rPr lang="en-US" altLang="ja-JP" sz="2800">
                <a:latin typeface="Arial" panose="020B0604020202020204" pitchFamily="34" charset="0"/>
                <a:ea typeface="ＭＳ Ｐゴシック" panose="020B0600070205080204" pitchFamily="50" charset="-128"/>
              </a:rPr>
              <a:t>and 2track nonQE sample (SciFi, SciBar)</a:t>
            </a:r>
          </a:p>
        </p:txBody>
      </p:sp>
      <p:sp>
        <p:nvSpPr>
          <p:cNvPr id="24603" name="AutoShape 27"/>
          <p:cNvSpPr>
            <a:spLocks noChangeArrowheads="1"/>
          </p:cNvSpPr>
          <p:nvPr/>
        </p:nvSpPr>
        <p:spPr bwMode="auto">
          <a:xfrm>
            <a:off x="1908175" y="6381750"/>
            <a:ext cx="576263" cy="260350"/>
          </a:xfrm>
          <a:prstGeom prst="rightArrow">
            <a:avLst>
              <a:gd name="adj1" fmla="val 50000"/>
              <a:gd name="adj2" fmla="val 55335"/>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4604" name="Text Box 28"/>
          <p:cNvSpPr txBox="1">
            <a:spLocks noChangeArrowheads="1"/>
          </p:cNvSpPr>
          <p:nvPr/>
        </p:nvSpPr>
        <p:spPr bwMode="auto">
          <a:xfrm>
            <a:off x="2771775" y="6165850"/>
            <a:ext cx="6003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a:solidFill>
                  <a:srgbClr val="FF0000"/>
                </a:solidFill>
                <a:latin typeface="Symbol" panose="05050102010706020507" pitchFamily="18" charset="2"/>
                <a:ea typeface="ＭＳ Ｐゴシック" panose="020B0600070205080204" pitchFamily="50" charset="-128"/>
              </a:rPr>
              <a:t>F</a:t>
            </a:r>
            <a:r>
              <a:rPr lang="en-US" altLang="ja-JP" sz="2800">
                <a:solidFill>
                  <a:srgbClr val="FF0000"/>
                </a:solidFill>
                <a:latin typeface="Arial" panose="020B0604020202020204" pitchFamily="34" charset="0"/>
                <a:ea typeface="ＭＳ Ｐゴシック" panose="020B0600070205080204" pitchFamily="50" charset="-128"/>
              </a:rPr>
              <a:t>(E</a:t>
            </a:r>
            <a:r>
              <a:rPr lang="en-US" altLang="ja-JP" sz="2800">
                <a:solidFill>
                  <a:srgbClr val="FF0000"/>
                </a:solidFill>
                <a:latin typeface="Symbol" panose="05050102010706020507" pitchFamily="18" charset="2"/>
                <a:ea typeface="ＭＳ Ｐゴシック" panose="020B0600070205080204" pitchFamily="50" charset="-128"/>
              </a:rPr>
              <a:t>n</a:t>
            </a:r>
            <a:r>
              <a:rPr lang="en-US" altLang="ja-JP" sz="2800">
                <a:solidFill>
                  <a:srgbClr val="FF0000"/>
                </a:solidFill>
                <a:latin typeface="Arial" panose="020B0604020202020204" pitchFamily="34" charset="0"/>
                <a:ea typeface="ＭＳ Ｐゴシック" panose="020B0600070205080204" pitchFamily="50" charset="-128"/>
              </a:rPr>
              <a:t>),  nonQE/QE ratio are obtained</a:t>
            </a:r>
          </a:p>
        </p:txBody>
      </p:sp>
      <p:pic>
        <p:nvPicPr>
          <p:cNvPr id="24605" name="Picture 29" descr="NDspectrum_shape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1288" y="1887538"/>
            <a:ext cx="3743325" cy="3525837"/>
          </a:xfrm>
          <a:prstGeom prst="rect">
            <a:avLst/>
          </a:prstGeom>
          <a:solidFill>
            <a:schemeClr val="tx2"/>
          </a:solidFill>
        </p:spPr>
      </p:pic>
      <p:sp>
        <p:nvSpPr>
          <p:cNvPr id="24606" name="AutoShape 30"/>
          <p:cNvSpPr>
            <a:spLocks noChangeArrowheads="1"/>
          </p:cNvSpPr>
          <p:nvPr/>
        </p:nvSpPr>
        <p:spPr bwMode="auto">
          <a:xfrm>
            <a:off x="4244975" y="3490913"/>
            <a:ext cx="903288" cy="485775"/>
          </a:xfrm>
          <a:prstGeom prst="rightArrow">
            <a:avLst>
              <a:gd name="adj1" fmla="val 50000"/>
              <a:gd name="adj2" fmla="val 464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24621" name="Group 45"/>
          <p:cNvGrpSpPr>
            <a:grpSpLocks/>
          </p:cNvGrpSpPr>
          <p:nvPr/>
        </p:nvGrpSpPr>
        <p:grpSpPr bwMode="auto">
          <a:xfrm>
            <a:off x="3854450" y="620713"/>
            <a:ext cx="1528763" cy="1109662"/>
            <a:chOff x="2779" y="391"/>
            <a:chExt cx="963" cy="699"/>
          </a:xfrm>
        </p:grpSpPr>
        <p:sp>
          <p:nvSpPr>
            <p:cNvPr id="24608" name="Oval 32"/>
            <p:cNvSpPr>
              <a:spLocks noChangeArrowheads="1"/>
            </p:cNvSpPr>
            <p:nvPr/>
          </p:nvSpPr>
          <p:spPr bwMode="auto">
            <a:xfrm>
              <a:off x="3053" y="453"/>
              <a:ext cx="669" cy="51"/>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4609" name="Oval 33"/>
            <p:cNvSpPr>
              <a:spLocks noChangeArrowheads="1"/>
            </p:cNvSpPr>
            <p:nvPr/>
          </p:nvSpPr>
          <p:spPr bwMode="auto">
            <a:xfrm>
              <a:off x="3053" y="1039"/>
              <a:ext cx="669" cy="51"/>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4610" name="Line 34"/>
            <p:cNvSpPr>
              <a:spLocks noChangeShapeType="1"/>
            </p:cNvSpPr>
            <p:nvPr/>
          </p:nvSpPr>
          <p:spPr bwMode="auto">
            <a:xfrm flipV="1">
              <a:off x="3053" y="478"/>
              <a:ext cx="0" cy="58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24611" name="Line 35"/>
            <p:cNvSpPr>
              <a:spLocks noChangeShapeType="1"/>
            </p:cNvSpPr>
            <p:nvPr/>
          </p:nvSpPr>
          <p:spPr bwMode="auto">
            <a:xfrm flipV="1">
              <a:off x="3722" y="478"/>
              <a:ext cx="0" cy="58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24612" name="Line 36"/>
            <p:cNvSpPr>
              <a:spLocks noChangeShapeType="1"/>
            </p:cNvSpPr>
            <p:nvPr/>
          </p:nvSpPr>
          <p:spPr bwMode="auto">
            <a:xfrm>
              <a:off x="2879" y="759"/>
              <a:ext cx="378" cy="0"/>
            </a:xfrm>
            <a:prstGeom prst="line">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24613" name="Oval 37"/>
            <p:cNvSpPr>
              <a:spLocks noChangeArrowheads="1"/>
            </p:cNvSpPr>
            <p:nvPr/>
          </p:nvSpPr>
          <p:spPr bwMode="auto">
            <a:xfrm rot="-3508558">
              <a:off x="3418" y="855"/>
              <a:ext cx="229" cy="88"/>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4614" name="Line 38"/>
            <p:cNvSpPr>
              <a:spLocks noChangeShapeType="1"/>
            </p:cNvSpPr>
            <p:nvPr/>
          </p:nvSpPr>
          <p:spPr bwMode="auto">
            <a:xfrm>
              <a:off x="3257" y="759"/>
              <a:ext cx="349" cy="5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24615" name="Line 39"/>
            <p:cNvSpPr>
              <a:spLocks noChangeShapeType="1"/>
            </p:cNvSpPr>
            <p:nvPr/>
          </p:nvSpPr>
          <p:spPr bwMode="auto">
            <a:xfrm>
              <a:off x="3257" y="759"/>
              <a:ext cx="203" cy="22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24616" name="Line 40"/>
            <p:cNvSpPr>
              <a:spLocks noChangeShapeType="1"/>
            </p:cNvSpPr>
            <p:nvPr/>
          </p:nvSpPr>
          <p:spPr bwMode="auto">
            <a:xfrm>
              <a:off x="3257" y="759"/>
              <a:ext cx="291" cy="15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24617" name="Line 41"/>
            <p:cNvSpPr>
              <a:spLocks noChangeShapeType="1"/>
            </p:cNvSpPr>
            <p:nvPr/>
          </p:nvSpPr>
          <p:spPr bwMode="auto">
            <a:xfrm flipV="1">
              <a:off x="3257" y="682"/>
              <a:ext cx="58" cy="77"/>
            </a:xfrm>
            <a:prstGeom prst="line">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24618" name="Text Box 42"/>
            <p:cNvSpPr txBox="1">
              <a:spLocks noChangeArrowheads="1"/>
            </p:cNvSpPr>
            <p:nvPr/>
          </p:nvSpPr>
          <p:spPr bwMode="auto">
            <a:xfrm>
              <a:off x="3497" y="754"/>
              <a:ext cx="24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sz="2800" i="1">
                  <a:solidFill>
                    <a:schemeClr val="folHlink"/>
                  </a:solidFill>
                  <a:latin typeface="Symbol" panose="05050102010706020507" pitchFamily="18" charset="2"/>
                  <a:ea typeface="ＭＳ Ｐゴシック" panose="020B0600070205080204" pitchFamily="50" charset="-128"/>
                </a:rPr>
                <a:t>m</a:t>
              </a:r>
            </a:p>
          </p:txBody>
        </p:sp>
        <p:sp>
          <p:nvSpPr>
            <p:cNvPr id="24619" name="Text Box 43"/>
            <p:cNvSpPr txBox="1">
              <a:spLocks noChangeArrowheads="1"/>
            </p:cNvSpPr>
            <p:nvPr/>
          </p:nvSpPr>
          <p:spPr bwMode="auto">
            <a:xfrm>
              <a:off x="2779" y="654"/>
              <a:ext cx="23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sz="2800" i="1">
                  <a:latin typeface="Symbol" panose="05050102010706020507" pitchFamily="18" charset="2"/>
                  <a:ea typeface="ＭＳ Ｐゴシック" panose="020B0600070205080204" pitchFamily="50" charset="-128"/>
                </a:rPr>
                <a:t>n</a:t>
              </a:r>
            </a:p>
          </p:txBody>
        </p:sp>
        <p:sp>
          <p:nvSpPr>
            <p:cNvPr id="24620" name="Text Box 44"/>
            <p:cNvSpPr txBox="1">
              <a:spLocks noChangeArrowheads="1"/>
            </p:cNvSpPr>
            <p:nvPr/>
          </p:nvSpPr>
          <p:spPr bwMode="auto">
            <a:xfrm>
              <a:off x="3274" y="391"/>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sz="2800" i="1">
                  <a:latin typeface="Arial" panose="020B0604020202020204" pitchFamily="34" charset="0"/>
                  <a:ea typeface="ＭＳ Ｐゴシック" panose="020B0600070205080204" pitchFamily="50" charset="-128"/>
                </a:rPr>
                <a:t>p</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ND-p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69925"/>
            <a:ext cx="7921625" cy="5486400"/>
          </a:xfrm>
          <a:prstGeom prst="rect">
            <a:avLst/>
          </a:prstGeom>
          <a:solidFill>
            <a:schemeClr val="tx2"/>
          </a:solidFill>
        </p:spPr>
      </p:pic>
      <p:sp>
        <p:nvSpPr>
          <p:cNvPr id="26627" name="Text Box 3"/>
          <p:cNvSpPr txBox="1">
            <a:spLocks noChangeArrowheads="1"/>
          </p:cNvSpPr>
          <p:nvPr/>
        </p:nvSpPr>
        <p:spPr bwMode="auto">
          <a:xfrm>
            <a:off x="1187450" y="-92075"/>
            <a:ext cx="6696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600">
                <a:latin typeface="Helvetica" panose="020B0604020202020204" pitchFamily="34" charset="0"/>
              </a:rPr>
              <a:t>P</a:t>
            </a:r>
            <a:r>
              <a:rPr lang="en-US" altLang="ja-JP" sz="3600">
                <a:latin typeface="Symbol" panose="05050102010706020507" pitchFamily="18" charset="2"/>
              </a:rPr>
              <a:t>m</a:t>
            </a:r>
            <a:r>
              <a:rPr lang="en-US" altLang="ja-JP" sz="3600">
                <a:latin typeface="Helvetica" panose="020B0604020202020204" pitchFamily="34" charset="0"/>
              </a:rPr>
              <a:t> distributions in each detector</a:t>
            </a:r>
          </a:p>
        </p:txBody>
      </p:sp>
      <p:sp>
        <p:nvSpPr>
          <p:cNvPr id="26628" name="Text Box 4"/>
          <p:cNvSpPr txBox="1">
            <a:spLocks noChangeArrowheads="1"/>
          </p:cNvSpPr>
          <p:nvPr/>
        </p:nvSpPr>
        <p:spPr bwMode="auto">
          <a:xfrm>
            <a:off x="7164388" y="2420938"/>
            <a:ext cx="1670050" cy="915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chemeClr val="hlink"/>
                </a:solidFill>
                <a:latin typeface="Arial" panose="020B0604020202020204" pitchFamily="34" charset="0"/>
                <a:ea typeface="ＭＳ Ｐゴシック" panose="020B0600070205080204" pitchFamily="50" charset="-128"/>
              </a:rPr>
              <a:t>Data</a:t>
            </a:r>
          </a:p>
          <a:p>
            <a:r>
              <a:rPr lang="en-US" altLang="ja-JP">
                <a:solidFill>
                  <a:schemeClr val="hlink"/>
                </a:solidFill>
                <a:latin typeface="Arial" panose="020B0604020202020204" pitchFamily="34" charset="0"/>
                <a:ea typeface="ＭＳ Ｐゴシック" panose="020B0600070205080204" pitchFamily="50" charset="-128"/>
              </a:rPr>
              <a:t>MC after fitting</a:t>
            </a:r>
          </a:p>
          <a:p>
            <a:r>
              <a:rPr lang="en-US" altLang="ja-JP">
                <a:solidFill>
                  <a:schemeClr val="hlink"/>
                </a:solidFill>
                <a:latin typeface="Arial" panose="020B0604020202020204" pitchFamily="34" charset="0"/>
                <a:ea typeface="ＭＳ Ｐゴシック" panose="020B0600070205080204" pitchFamily="50" charset="-128"/>
              </a:rPr>
              <a:t>CC QE</a:t>
            </a:r>
          </a:p>
        </p:txBody>
      </p:sp>
      <p:sp>
        <p:nvSpPr>
          <p:cNvPr id="26629" name="Line 5"/>
          <p:cNvSpPr>
            <a:spLocks noChangeShapeType="1"/>
          </p:cNvSpPr>
          <p:nvPr/>
        </p:nvSpPr>
        <p:spPr bwMode="auto">
          <a:xfrm flipH="1">
            <a:off x="6804025" y="2636838"/>
            <a:ext cx="415925" cy="2873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30" name="Line 6"/>
          <p:cNvSpPr>
            <a:spLocks noChangeShapeType="1"/>
          </p:cNvSpPr>
          <p:nvPr/>
        </p:nvSpPr>
        <p:spPr bwMode="auto">
          <a:xfrm flipH="1">
            <a:off x="6948488" y="2924175"/>
            <a:ext cx="285750" cy="2174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31" name="Line 7"/>
          <p:cNvSpPr>
            <a:spLocks noChangeShapeType="1"/>
          </p:cNvSpPr>
          <p:nvPr/>
        </p:nvSpPr>
        <p:spPr bwMode="auto">
          <a:xfrm flipH="1">
            <a:off x="6948488" y="3213100"/>
            <a:ext cx="282575" cy="6477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32" name="Text Box 8"/>
          <p:cNvSpPr txBox="1">
            <a:spLocks noChangeArrowheads="1"/>
          </p:cNvSpPr>
          <p:nvPr/>
        </p:nvSpPr>
        <p:spPr bwMode="auto">
          <a:xfrm>
            <a:off x="1835150" y="6223000"/>
            <a:ext cx="5864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a:solidFill>
                  <a:srgbClr val="FF0000"/>
                </a:solidFill>
                <a:latin typeface="Helvetica" panose="020B0604020202020204" pitchFamily="34" charset="0"/>
              </a:rPr>
              <a:t>Best fit MC reproduces all data well.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ND-theta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765175"/>
            <a:ext cx="7956550" cy="5449888"/>
          </a:xfrm>
          <a:prstGeom prst="rect">
            <a:avLst/>
          </a:prstGeom>
          <a:solidFill>
            <a:schemeClr val="tx2"/>
          </a:solidFill>
        </p:spPr>
      </p:pic>
      <p:sp>
        <p:nvSpPr>
          <p:cNvPr id="35843" name="Text Box 3"/>
          <p:cNvSpPr txBox="1">
            <a:spLocks noChangeArrowheads="1"/>
          </p:cNvSpPr>
          <p:nvPr/>
        </p:nvSpPr>
        <p:spPr bwMode="auto">
          <a:xfrm>
            <a:off x="649288" y="6294438"/>
            <a:ext cx="78105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a:solidFill>
                  <a:srgbClr val="FF0000"/>
                </a:solidFill>
                <a:latin typeface="Helvetica" panose="020B0604020202020204" pitchFamily="34" charset="0"/>
              </a:rPr>
              <a:t>Good agreement in angular distributions as well.</a:t>
            </a:r>
          </a:p>
        </p:txBody>
      </p:sp>
      <p:sp>
        <p:nvSpPr>
          <p:cNvPr id="35844" name="Oval 4"/>
          <p:cNvSpPr>
            <a:spLocks noChangeArrowheads="1"/>
          </p:cNvSpPr>
          <p:nvPr/>
        </p:nvSpPr>
        <p:spPr bwMode="auto">
          <a:xfrm>
            <a:off x="1403350" y="1268413"/>
            <a:ext cx="2663825" cy="1655762"/>
          </a:xfrm>
          <a:prstGeom prst="ellipse">
            <a:avLst/>
          </a:prstGeom>
          <a:noFill/>
          <a:ln w="1905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845" name="Text Box 5"/>
          <p:cNvSpPr txBox="1">
            <a:spLocks noChangeArrowheads="1"/>
          </p:cNvSpPr>
          <p:nvPr/>
        </p:nvSpPr>
        <p:spPr bwMode="auto">
          <a:xfrm>
            <a:off x="3956050" y="2170113"/>
            <a:ext cx="4360863" cy="46672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000000"/>
                </a:solidFill>
                <a:latin typeface="Helvetica" panose="020B0604020202020204" pitchFamily="34" charset="0"/>
              </a:rPr>
              <a:t>1KT covers whole 4</a:t>
            </a:r>
            <a:r>
              <a:rPr lang="en-US" altLang="ja-JP" sz="2400">
                <a:solidFill>
                  <a:srgbClr val="000000"/>
                </a:solidFill>
                <a:latin typeface="Symbol" panose="05050102010706020507" pitchFamily="18" charset="2"/>
              </a:rPr>
              <a:t>p</a:t>
            </a:r>
            <a:r>
              <a:rPr lang="en-US" altLang="ja-JP" sz="2400">
                <a:solidFill>
                  <a:srgbClr val="000000"/>
                </a:solidFill>
                <a:latin typeface="Helvetica" panose="020B0604020202020204" pitchFamily="34" charset="0"/>
              </a:rPr>
              <a:t> direction.</a:t>
            </a:r>
          </a:p>
        </p:txBody>
      </p:sp>
      <p:sp>
        <p:nvSpPr>
          <p:cNvPr id="35846" name="Text Box 6"/>
          <p:cNvSpPr txBox="1">
            <a:spLocks noChangeArrowheads="1"/>
          </p:cNvSpPr>
          <p:nvPr/>
        </p:nvSpPr>
        <p:spPr bwMode="auto">
          <a:xfrm>
            <a:off x="1403350" y="-20638"/>
            <a:ext cx="6213475" cy="64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600">
                <a:latin typeface="Helvetica" panose="020B0604020202020204" pitchFamily="34" charset="0"/>
              </a:rPr>
              <a:t> </a:t>
            </a:r>
            <a:r>
              <a:rPr lang="en-US" altLang="ja-JP" sz="3600">
                <a:latin typeface="Symbol" panose="05050102010706020507" pitchFamily="18" charset="2"/>
              </a:rPr>
              <a:t>m</a:t>
            </a:r>
            <a:r>
              <a:rPr lang="en-US" altLang="ja-JP" sz="3600">
                <a:latin typeface="Helvetica" panose="020B0604020202020204" pitchFamily="34" charset="0"/>
              </a:rPr>
              <a:t> directions at near detectors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189163"/>
            <a:ext cx="8229600" cy="1384300"/>
          </a:xfrm>
        </p:spPr>
        <p:txBody>
          <a:bodyPr/>
          <a:lstStyle/>
          <a:p>
            <a:pPr algn="ctr"/>
            <a:r>
              <a:rPr lang="en-US" altLang="ja-JP" sz="4000">
                <a:latin typeface="Helvetica" panose="020B0604020202020204" pitchFamily="34" charset="0"/>
                <a:ea typeface="Helvetica" panose="020B0604020202020204" pitchFamily="34" charset="0"/>
                <a:cs typeface="Helvetica" panose="020B0604020202020204" pitchFamily="34" charset="0"/>
              </a:rPr>
              <a:t>Super-K data</a:t>
            </a:r>
            <a:br>
              <a:rPr lang="en-US" altLang="ja-JP" sz="4000">
                <a:latin typeface="Helvetica" panose="020B0604020202020204" pitchFamily="34" charset="0"/>
                <a:ea typeface="Helvetica" panose="020B0604020202020204" pitchFamily="34" charset="0"/>
                <a:cs typeface="Helvetica" panose="020B0604020202020204" pitchFamily="34" charset="0"/>
              </a:rPr>
            </a:br>
            <a:r>
              <a:rPr lang="en-US" altLang="ja-JP" sz="4000">
                <a:latin typeface="Helvetica" panose="020B0604020202020204" pitchFamily="34" charset="0"/>
                <a:ea typeface="Helvetica" panose="020B0604020202020204" pitchFamily="34" charset="0"/>
                <a:cs typeface="Helvetica" panose="020B0604020202020204" pitchFamily="34" charset="0"/>
              </a:rPr>
              <a:t>(and neutrino oscillation study)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SK_delt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12875"/>
            <a:ext cx="3865562" cy="4040188"/>
          </a:xfrm>
          <a:prstGeom prst="rect">
            <a:avLst/>
          </a:prstGeom>
          <a:solidFill>
            <a:schemeClr val="tx2"/>
          </a:solidFill>
        </p:spPr>
      </p:pic>
      <p:pic>
        <p:nvPicPr>
          <p:cNvPr id="43011" name="Picture 3" descr="SK_deltat_bun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4048125"/>
            <a:ext cx="2940050" cy="2809875"/>
          </a:xfrm>
          <a:prstGeom prst="rect">
            <a:avLst/>
          </a:prstGeom>
          <a:solidFill>
            <a:schemeClr val="tx2"/>
          </a:solidFill>
        </p:spPr>
      </p:pic>
      <p:sp>
        <p:nvSpPr>
          <p:cNvPr id="43012" name="Text Box 4"/>
          <p:cNvSpPr txBox="1">
            <a:spLocks noChangeArrowheads="1"/>
          </p:cNvSpPr>
          <p:nvPr/>
        </p:nvSpPr>
        <p:spPr bwMode="auto">
          <a:xfrm>
            <a:off x="2193925" y="58738"/>
            <a:ext cx="4610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600">
                <a:latin typeface="Helvetica" panose="020B0604020202020204" pitchFamily="34" charset="0"/>
              </a:rPr>
              <a:t>Event selection @ SK</a:t>
            </a:r>
          </a:p>
        </p:txBody>
      </p:sp>
      <p:sp>
        <p:nvSpPr>
          <p:cNvPr id="43013" name="Text Box 5"/>
          <p:cNvSpPr txBox="1">
            <a:spLocks noChangeArrowheads="1"/>
          </p:cNvSpPr>
          <p:nvPr/>
        </p:nvSpPr>
        <p:spPr bwMode="auto">
          <a:xfrm>
            <a:off x="4356100" y="836613"/>
            <a:ext cx="3282950"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solidFill>
                  <a:schemeClr val="accent2"/>
                </a:solidFill>
                <a:latin typeface="Arial" panose="020B0604020202020204" pitchFamily="34" charset="0"/>
                <a:ea typeface="ＭＳ Ｐゴシック" panose="020B0600070205080204" pitchFamily="50" charset="-128"/>
              </a:rPr>
              <a:t>         Selection criteria</a:t>
            </a:r>
          </a:p>
          <a:p>
            <a:endParaRPr lang="en-US" altLang="ja-JP" sz="1600">
              <a:solidFill>
                <a:schemeClr val="accent2"/>
              </a:solidFill>
              <a:latin typeface="Arial" panose="020B0604020202020204" pitchFamily="34" charset="0"/>
              <a:ea typeface="ＭＳ Ｐゴシック" panose="020B0600070205080204" pitchFamily="50" charset="-128"/>
            </a:endParaRPr>
          </a:p>
          <a:p>
            <a:r>
              <a:rPr lang="en-US" altLang="ja-JP" sz="1600">
                <a:latin typeface="Symbol" panose="05050102010706020507" pitchFamily="18" charset="2"/>
                <a:ea typeface="ＭＳ Ｐゴシック" panose="020B0600070205080204" pitchFamily="50" charset="-128"/>
              </a:rPr>
              <a:t>|D</a:t>
            </a:r>
            <a:r>
              <a:rPr lang="en-US" altLang="ja-JP" sz="1600">
                <a:latin typeface="Arial" panose="020B0604020202020204" pitchFamily="34" charset="0"/>
                <a:ea typeface="ＭＳ Ｐゴシック" panose="020B0600070205080204" pitchFamily="50" charset="-128"/>
              </a:rPr>
              <a:t>T|&lt;500</a:t>
            </a:r>
            <a:r>
              <a:rPr lang="en-US" altLang="ja-JP" sz="1600">
                <a:latin typeface="Symbol" panose="05050102010706020507" pitchFamily="18" charset="2"/>
                <a:ea typeface="ＭＳ Ｐゴシック" panose="020B0600070205080204" pitchFamily="50" charset="-128"/>
              </a:rPr>
              <a:t>m</a:t>
            </a:r>
            <a:r>
              <a:rPr lang="en-US" altLang="ja-JP" sz="1600">
                <a:latin typeface="Arial" panose="020B0604020202020204" pitchFamily="34" charset="0"/>
                <a:ea typeface="ＭＳ Ｐゴシック" panose="020B0600070205080204" pitchFamily="50" charset="-128"/>
              </a:rPr>
              <a:t>sec, no pre-activity</a:t>
            </a:r>
          </a:p>
          <a:p>
            <a:r>
              <a:rPr lang="en-US" altLang="ja-JP" sz="1600">
                <a:latin typeface="Arial" panose="020B0604020202020204" pitchFamily="34" charset="0"/>
                <a:ea typeface="ＭＳ Ｐゴシック" panose="020B0600070205080204" pitchFamily="50" charset="-128"/>
              </a:rPr>
              <a:t>(Decay-e cut)</a:t>
            </a:r>
          </a:p>
          <a:p>
            <a:endParaRPr lang="en-US" altLang="ja-JP" sz="1600">
              <a:latin typeface="Arial" panose="020B0604020202020204" pitchFamily="34" charset="0"/>
              <a:ea typeface="ＭＳ Ｐゴシック" panose="020B0600070205080204" pitchFamily="50" charset="-128"/>
            </a:endParaRPr>
          </a:p>
          <a:p>
            <a:r>
              <a:rPr lang="en-US" altLang="ja-JP" sz="1600">
                <a:latin typeface="Arial" panose="020B0604020202020204" pitchFamily="34" charset="0"/>
                <a:ea typeface="ＭＳ Ｐゴシック" panose="020B0600070205080204" pitchFamily="50" charset="-128"/>
              </a:rPr>
              <a:t>Total q within 300n sec  </a:t>
            </a:r>
          </a:p>
          <a:p>
            <a:r>
              <a:rPr lang="en-US" altLang="ja-JP" sz="1600">
                <a:latin typeface="Arial" panose="020B0604020202020204" pitchFamily="34" charset="0"/>
                <a:ea typeface="ＭＳ Ｐゴシック" panose="020B0600070205080204" pitchFamily="50" charset="-128"/>
              </a:rPr>
              <a:t>&gt;200(K2K-I), 94(K2K-II) (~20MeV)</a:t>
            </a:r>
          </a:p>
          <a:p>
            <a:endParaRPr lang="en-US" altLang="ja-JP" sz="1600">
              <a:latin typeface="Arial" panose="020B0604020202020204" pitchFamily="34" charset="0"/>
              <a:ea typeface="ＭＳ Ｐゴシック" panose="020B0600070205080204" pitchFamily="50" charset="-128"/>
            </a:endParaRPr>
          </a:p>
          <a:p>
            <a:r>
              <a:rPr lang="en-US" altLang="ja-JP" sz="1600">
                <a:latin typeface="Arial" panose="020B0604020202020204" pitchFamily="34" charset="0"/>
                <a:ea typeface="ＭＳ Ｐゴシック" panose="020B0600070205080204" pitchFamily="50" charset="-128"/>
              </a:rPr>
              <a:t>No OD activity (FC), Evis&gt;30MeV,</a:t>
            </a:r>
          </a:p>
          <a:p>
            <a:r>
              <a:rPr lang="en-US" altLang="ja-JP" sz="1600">
                <a:latin typeface="Arial" panose="020B0604020202020204" pitchFamily="34" charset="0"/>
                <a:ea typeface="ＭＳ Ｐゴシック" panose="020B0600070205080204" pitchFamily="50" charset="-128"/>
              </a:rPr>
              <a:t>Fiducial volume(Dwall&gt;2m)</a:t>
            </a:r>
          </a:p>
          <a:p>
            <a:endParaRPr lang="en-US" altLang="ja-JP" sz="1600">
              <a:latin typeface="Arial" panose="020B0604020202020204" pitchFamily="34" charset="0"/>
              <a:ea typeface="ＭＳ Ｐゴシック" panose="020B0600070205080204" pitchFamily="50" charset="-128"/>
            </a:endParaRPr>
          </a:p>
          <a:p>
            <a:r>
              <a:rPr lang="en-US" altLang="ja-JP" sz="1600">
                <a:latin typeface="Arial" panose="020B0604020202020204" pitchFamily="34" charset="0"/>
                <a:ea typeface="ＭＳ Ｐゴシック" panose="020B0600070205080204" pitchFamily="50" charset="-128"/>
              </a:rPr>
              <a:t>|</a:t>
            </a:r>
            <a:r>
              <a:rPr lang="en-US" altLang="ja-JP" sz="1600">
                <a:latin typeface="Symbol" panose="05050102010706020507" pitchFamily="18" charset="2"/>
                <a:ea typeface="ＭＳ Ｐゴシック" panose="020B0600070205080204" pitchFamily="50" charset="-128"/>
              </a:rPr>
              <a:t>D</a:t>
            </a:r>
            <a:r>
              <a:rPr lang="en-US" altLang="ja-JP" sz="1600">
                <a:latin typeface="Arial" panose="020B0604020202020204" pitchFamily="34" charset="0"/>
                <a:ea typeface="ＭＳ Ｐゴシック" panose="020B0600070205080204" pitchFamily="50" charset="-128"/>
              </a:rPr>
              <a:t>T|=-0.2 ~ +1.3</a:t>
            </a:r>
            <a:r>
              <a:rPr lang="en-US" altLang="ja-JP" sz="1600">
                <a:latin typeface="Symbol" panose="05050102010706020507" pitchFamily="18" charset="2"/>
                <a:ea typeface="ＭＳ Ｐゴシック" panose="020B0600070205080204" pitchFamily="50" charset="-128"/>
              </a:rPr>
              <a:t>m</a:t>
            </a:r>
            <a:r>
              <a:rPr lang="en-US" altLang="ja-JP" sz="1600">
                <a:latin typeface="Arial" panose="020B0604020202020204" pitchFamily="34" charset="0"/>
                <a:ea typeface="ＭＳ Ｐゴシック" panose="020B0600070205080204" pitchFamily="50" charset="-128"/>
              </a:rPr>
              <a:t>sec</a:t>
            </a:r>
          </a:p>
        </p:txBody>
      </p:sp>
      <p:sp>
        <p:nvSpPr>
          <p:cNvPr id="43014" name="Text Box 6"/>
          <p:cNvSpPr txBox="1">
            <a:spLocks noChangeArrowheads="1"/>
          </p:cNvSpPr>
          <p:nvPr/>
        </p:nvSpPr>
        <p:spPr bwMode="auto">
          <a:xfrm>
            <a:off x="7740650" y="836613"/>
            <a:ext cx="1179513"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Arial" panose="020B0604020202020204" pitchFamily="34" charset="0"/>
                <a:ea typeface="ＭＳ Ｐゴシック" panose="020B0600070205080204" pitchFamily="50" charset="-128"/>
              </a:rPr>
              <a:t># of events</a:t>
            </a:r>
          </a:p>
          <a:p>
            <a:endParaRPr lang="en-US" altLang="ja-JP" sz="1600">
              <a:latin typeface="Arial" panose="020B0604020202020204" pitchFamily="34" charset="0"/>
              <a:ea typeface="ＭＳ Ｐゴシック" panose="020B0600070205080204" pitchFamily="50" charset="-128"/>
            </a:endParaRPr>
          </a:p>
          <a:p>
            <a:r>
              <a:rPr lang="en-US" altLang="ja-JP" sz="1600">
                <a:latin typeface="Arial" panose="020B0604020202020204" pitchFamily="34" charset="0"/>
                <a:ea typeface="ＭＳ Ｐゴシック" panose="020B0600070205080204" pitchFamily="50" charset="-128"/>
              </a:rPr>
              <a:t>   578k</a:t>
            </a:r>
          </a:p>
          <a:p>
            <a:endParaRPr lang="en-US" altLang="ja-JP" sz="1600">
              <a:latin typeface="Arial" panose="020B0604020202020204" pitchFamily="34" charset="0"/>
              <a:ea typeface="ＭＳ Ｐゴシック" panose="020B0600070205080204" pitchFamily="50" charset="-128"/>
            </a:endParaRPr>
          </a:p>
          <a:p>
            <a:endParaRPr lang="en-US" altLang="ja-JP" sz="1600">
              <a:latin typeface="Arial" panose="020B0604020202020204" pitchFamily="34" charset="0"/>
              <a:ea typeface="ＭＳ Ｐゴシック" panose="020B0600070205080204" pitchFamily="50" charset="-128"/>
            </a:endParaRPr>
          </a:p>
          <a:p>
            <a:r>
              <a:rPr lang="en-US" altLang="ja-JP" sz="1600">
                <a:latin typeface="Arial" panose="020B0604020202020204" pitchFamily="34" charset="0"/>
                <a:ea typeface="ＭＳ Ｐゴシック" panose="020B0600070205080204" pitchFamily="50" charset="-128"/>
              </a:rPr>
              <a:t>     53k</a:t>
            </a:r>
          </a:p>
          <a:p>
            <a:endParaRPr lang="en-US" altLang="ja-JP" sz="1600">
              <a:latin typeface="Arial" panose="020B0604020202020204" pitchFamily="34" charset="0"/>
              <a:ea typeface="ＭＳ Ｐゴシック" panose="020B0600070205080204" pitchFamily="50" charset="-128"/>
            </a:endParaRPr>
          </a:p>
          <a:p>
            <a:endParaRPr lang="en-US" altLang="ja-JP" sz="1600">
              <a:latin typeface="Arial" panose="020B0604020202020204" pitchFamily="34" charset="0"/>
              <a:ea typeface="ＭＳ Ｐゴシック" panose="020B0600070205080204" pitchFamily="50" charset="-128"/>
            </a:endParaRPr>
          </a:p>
          <a:p>
            <a:r>
              <a:rPr lang="en-US" altLang="ja-JP" sz="1600">
                <a:latin typeface="Arial" panose="020B0604020202020204" pitchFamily="34" charset="0"/>
                <a:ea typeface="ＭＳ Ｐゴシック" panose="020B0600070205080204" pitchFamily="50" charset="-128"/>
              </a:rPr>
              <a:t>     115</a:t>
            </a:r>
          </a:p>
          <a:p>
            <a:endParaRPr lang="en-US" altLang="ja-JP" sz="1600">
              <a:latin typeface="Arial" panose="020B0604020202020204" pitchFamily="34" charset="0"/>
              <a:ea typeface="ＭＳ Ｐゴシック" panose="020B0600070205080204" pitchFamily="50" charset="-128"/>
            </a:endParaRPr>
          </a:p>
          <a:p>
            <a:endParaRPr lang="en-US" altLang="ja-JP" sz="1600">
              <a:latin typeface="Arial" panose="020B0604020202020204" pitchFamily="34" charset="0"/>
              <a:ea typeface="ＭＳ Ｐゴシック" panose="020B0600070205080204" pitchFamily="50" charset="-128"/>
            </a:endParaRPr>
          </a:p>
          <a:p>
            <a:r>
              <a:rPr lang="en-US" altLang="ja-JP" sz="1600">
                <a:latin typeface="Arial" panose="020B0604020202020204" pitchFamily="34" charset="0"/>
                <a:ea typeface="ＭＳ Ｐゴシック" panose="020B0600070205080204" pitchFamily="50" charset="-128"/>
              </a:rPr>
              <a:t>     112</a:t>
            </a:r>
          </a:p>
        </p:txBody>
      </p:sp>
      <p:sp>
        <p:nvSpPr>
          <p:cNvPr id="43015" name="Line 7"/>
          <p:cNvSpPr>
            <a:spLocks noChangeShapeType="1"/>
          </p:cNvSpPr>
          <p:nvPr/>
        </p:nvSpPr>
        <p:spPr bwMode="auto">
          <a:xfrm flipH="1">
            <a:off x="3851275" y="1557338"/>
            <a:ext cx="504825" cy="142875"/>
          </a:xfrm>
          <a:prstGeom prst="line">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16" name="Line 8"/>
          <p:cNvSpPr>
            <a:spLocks noChangeShapeType="1"/>
          </p:cNvSpPr>
          <p:nvPr/>
        </p:nvSpPr>
        <p:spPr bwMode="auto">
          <a:xfrm flipH="1">
            <a:off x="3924300" y="2276475"/>
            <a:ext cx="503238" cy="360363"/>
          </a:xfrm>
          <a:prstGeom prst="line">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17" name="Line 9"/>
          <p:cNvSpPr>
            <a:spLocks noChangeShapeType="1"/>
          </p:cNvSpPr>
          <p:nvPr/>
        </p:nvSpPr>
        <p:spPr bwMode="auto">
          <a:xfrm flipH="1">
            <a:off x="2555875" y="3068638"/>
            <a:ext cx="1800225" cy="1081087"/>
          </a:xfrm>
          <a:prstGeom prst="line">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18" name="Text Box 10"/>
          <p:cNvSpPr txBox="1">
            <a:spLocks noChangeArrowheads="1"/>
          </p:cNvSpPr>
          <p:nvPr/>
        </p:nvSpPr>
        <p:spPr bwMode="auto">
          <a:xfrm>
            <a:off x="539750" y="908050"/>
            <a:ext cx="3498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latin typeface="Arial" panose="020B0604020202020204" pitchFamily="34" charset="0"/>
                <a:ea typeface="ＭＳ Ｐゴシック" panose="020B0600070205080204" pitchFamily="50" charset="-128"/>
              </a:rPr>
              <a:t>TOF (0.83m sec) cut using GPS </a:t>
            </a:r>
          </a:p>
        </p:txBody>
      </p:sp>
      <p:sp>
        <p:nvSpPr>
          <p:cNvPr id="43019" name="Line 11"/>
          <p:cNvSpPr>
            <a:spLocks noChangeShapeType="1"/>
          </p:cNvSpPr>
          <p:nvPr/>
        </p:nvSpPr>
        <p:spPr bwMode="auto">
          <a:xfrm>
            <a:off x="7596188" y="836613"/>
            <a:ext cx="0" cy="30241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20" name="Line 12"/>
          <p:cNvSpPr>
            <a:spLocks noChangeShapeType="1"/>
          </p:cNvSpPr>
          <p:nvPr/>
        </p:nvSpPr>
        <p:spPr bwMode="auto">
          <a:xfrm>
            <a:off x="4427538" y="1268413"/>
            <a:ext cx="44656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21" name="Text Box 13"/>
          <p:cNvSpPr txBox="1">
            <a:spLocks noChangeArrowheads="1"/>
          </p:cNvSpPr>
          <p:nvPr/>
        </p:nvSpPr>
        <p:spPr bwMode="auto">
          <a:xfrm>
            <a:off x="395288" y="5661025"/>
            <a:ext cx="3892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latin typeface="Arial" panose="020B0604020202020204" pitchFamily="34" charset="0"/>
                <a:ea typeface="ＭＳ Ｐゴシック" panose="020B0600070205080204" pitchFamily="50" charset="-128"/>
              </a:rPr>
              <a:t>112 on-timing fully contained events </a:t>
            </a:r>
          </a:p>
          <a:p>
            <a:r>
              <a:rPr lang="en-US" altLang="ja-JP">
                <a:solidFill>
                  <a:srgbClr val="FF0000"/>
                </a:solidFill>
                <a:latin typeface="Arial" panose="020B0604020202020204" pitchFamily="34" charset="0"/>
                <a:ea typeface="ＭＳ Ｐゴシック" panose="020B0600070205080204" pitchFamily="50" charset="-128"/>
              </a:rPr>
              <a:t>in fiducial volume are observed.</a:t>
            </a:r>
          </a:p>
        </p:txBody>
      </p:sp>
      <p:sp>
        <p:nvSpPr>
          <p:cNvPr id="43022" name="AutoShape 14"/>
          <p:cNvSpPr>
            <a:spLocks noChangeArrowheads="1"/>
          </p:cNvSpPr>
          <p:nvPr/>
        </p:nvSpPr>
        <p:spPr bwMode="auto">
          <a:xfrm rot="1026163">
            <a:off x="2549525" y="4549775"/>
            <a:ext cx="2736850" cy="215900"/>
          </a:xfrm>
          <a:prstGeom prst="rightArrow">
            <a:avLst>
              <a:gd name="adj1" fmla="val 50000"/>
              <a:gd name="adj2" fmla="val 316912"/>
            </a:avLst>
          </a:prstGeom>
          <a:noFill/>
          <a:ln w="9525">
            <a:solidFill>
              <a:srgbClr val="FF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398713" y="-14288"/>
            <a:ext cx="4044950" cy="64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600">
                <a:latin typeface="Helvetica" panose="020B0604020202020204" pitchFamily="34" charset="0"/>
                <a:ea typeface="ＭＳ Ｐゴシック" panose="020B0600070205080204" pitchFamily="50" charset="-128"/>
              </a:rPr>
              <a:t>SK event summary</a:t>
            </a:r>
          </a:p>
        </p:txBody>
      </p:sp>
      <p:sp>
        <p:nvSpPr>
          <p:cNvPr id="44035" name="Text Box 3"/>
          <p:cNvSpPr txBox="1">
            <a:spLocks noChangeArrowheads="1"/>
          </p:cNvSpPr>
          <p:nvPr/>
        </p:nvSpPr>
        <p:spPr bwMode="auto">
          <a:xfrm>
            <a:off x="3297238" y="5084763"/>
            <a:ext cx="2058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solidFill>
                  <a:srgbClr val="333399"/>
                </a:solidFill>
                <a:latin typeface="Verdana" panose="020B0604030504040204" pitchFamily="34" charset="0"/>
                <a:ea typeface="ＭＳ Ｐゴシック" panose="020B0600070205080204" pitchFamily="50" charset="-128"/>
              </a:rPr>
              <a:t>92.2×10</a:t>
            </a:r>
            <a:r>
              <a:rPr lang="en-US" altLang="ja-JP" sz="2000" baseline="30000">
                <a:solidFill>
                  <a:srgbClr val="333399"/>
                </a:solidFill>
                <a:latin typeface="Verdana" panose="020B0604030504040204" pitchFamily="34" charset="0"/>
                <a:ea typeface="ＭＳ Ｐゴシック" panose="020B0600070205080204" pitchFamily="50" charset="-128"/>
              </a:rPr>
              <a:t>18</a:t>
            </a:r>
            <a:r>
              <a:rPr lang="en-US" altLang="ja-JP" sz="2000">
                <a:solidFill>
                  <a:srgbClr val="333399"/>
                </a:solidFill>
                <a:latin typeface="Verdana" panose="020B0604030504040204" pitchFamily="34" charset="0"/>
                <a:ea typeface="ＭＳ Ｐゴシック" panose="020B0600070205080204" pitchFamily="50" charset="-128"/>
              </a:rPr>
              <a:t>POT</a:t>
            </a:r>
          </a:p>
        </p:txBody>
      </p:sp>
      <p:graphicFrame>
        <p:nvGraphicFramePr>
          <p:cNvPr id="44092" name="Group 60"/>
          <p:cNvGraphicFramePr>
            <a:graphicFrameLocks noGrp="1"/>
          </p:cNvGraphicFramePr>
          <p:nvPr/>
        </p:nvGraphicFramePr>
        <p:xfrm>
          <a:off x="2114550" y="908050"/>
          <a:ext cx="4465638" cy="4064000"/>
        </p:xfrm>
        <a:graphic>
          <a:graphicData uri="http://schemas.openxmlformats.org/drawingml/2006/table">
            <a:tbl>
              <a:tblPr/>
              <a:tblGrid>
                <a:gridCol w="2660650"/>
                <a:gridCol w="1804988"/>
              </a:tblGrid>
              <a:tr h="677863">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1" lang="ja-JP" altLang="ja-JP" sz="2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2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SK events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2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FC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2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112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2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  1ring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2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2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     1ring </a:t>
                      </a:r>
                      <a:r>
                        <a:rPr kumimoji="1" lang="en-US" altLang="ja-JP" sz="2800" b="0" i="0" u="none" strike="noStrike" cap="none" normalizeH="0" baseline="0" smtClean="0">
                          <a:ln>
                            <a:noFill/>
                          </a:ln>
                          <a:solidFill>
                            <a:schemeClr val="tx1"/>
                          </a:solidFill>
                          <a:effectLst>
                            <a:outerShdw blurRad="38100" dist="38100" dir="2700000" algn="tl">
                              <a:srgbClr val="010199"/>
                            </a:outerShdw>
                          </a:effectLst>
                          <a:latin typeface="Symbol" panose="05050102010706020507" pitchFamily="18" charset="2"/>
                          <a:ea typeface="ＭＳ Ｐゴシック" panose="020B0600070205080204" pitchFamily="50" charset="-128"/>
                        </a:rPr>
                        <a:t>m</a:t>
                      </a:r>
                      <a:endParaRPr kumimoji="1" lang="en-US" altLang="ja-JP" sz="2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2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2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     1ring 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2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2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  multi 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2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083" name="Text Box 51"/>
          <p:cNvSpPr txBox="1">
            <a:spLocks noChangeArrowheads="1"/>
          </p:cNvSpPr>
          <p:nvPr/>
        </p:nvSpPr>
        <p:spPr bwMode="auto">
          <a:xfrm>
            <a:off x="757238" y="5734050"/>
            <a:ext cx="7775575" cy="94615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a:solidFill>
                  <a:srgbClr val="FF0000"/>
                </a:solidFill>
                <a:latin typeface="Arial" panose="020B0604020202020204" pitchFamily="34" charset="0"/>
                <a:ea typeface="ＭＳ Ｐゴシック" panose="020B0600070205080204" pitchFamily="50" charset="-128"/>
              </a:rPr>
              <a:t>112 FC events are observed</a:t>
            </a:r>
          </a:p>
          <a:p>
            <a:r>
              <a:rPr lang="en-US" altLang="ja-JP" sz="2800">
                <a:solidFill>
                  <a:srgbClr val="FF0000"/>
                </a:solidFill>
                <a:latin typeface="Arial" panose="020B0604020202020204" pitchFamily="34" charset="0"/>
                <a:ea typeface="ＭＳ Ｐゴシック" panose="020B0600070205080204" pitchFamily="50" charset="-128"/>
              </a:rPr>
              <a:t>158.1 +9.2 / - 8.6 events are expected (no osc.).</a:t>
            </a:r>
          </a:p>
        </p:txBody>
      </p:sp>
      <p:sp>
        <p:nvSpPr>
          <p:cNvPr id="44084" name="Oval 52"/>
          <p:cNvSpPr>
            <a:spLocks noChangeArrowheads="1"/>
          </p:cNvSpPr>
          <p:nvPr/>
        </p:nvSpPr>
        <p:spPr bwMode="auto">
          <a:xfrm>
            <a:off x="5859463" y="1628775"/>
            <a:ext cx="792162" cy="433388"/>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85" name="Oval 53"/>
          <p:cNvSpPr>
            <a:spLocks noChangeArrowheads="1"/>
          </p:cNvSpPr>
          <p:nvPr/>
        </p:nvSpPr>
        <p:spPr bwMode="auto">
          <a:xfrm>
            <a:off x="5930900" y="2997200"/>
            <a:ext cx="792163" cy="433388"/>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86" name="AutoShape 54"/>
          <p:cNvSpPr>
            <a:spLocks noChangeArrowheads="1"/>
          </p:cNvSpPr>
          <p:nvPr/>
        </p:nvSpPr>
        <p:spPr bwMode="auto">
          <a:xfrm rot="10649319" flipH="1">
            <a:off x="6219825" y="2058988"/>
            <a:ext cx="360363" cy="28892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87" name="AutoShape 55"/>
          <p:cNvSpPr>
            <a:spLocks noChangeArrowheads="1"/>
          </p:cNvSpPr>
          <p:nvPr/>
        </p:nvSpPr>
        <p:spPr bwMode="auto">
          <a:xfrm rot="10649319" flipH="1">
            <a:off x="6291263" y="3429000"/>
            <a:ext cx="360362" cy="23018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88" name="Text Box 56"/>
          <p:cNvSpPr txBox="1">
            <a:spLocks noChangeArrowheads="1"/>
          </p:cNvSpPr>
          <p:nvPr/>
        </p:nvSpPr>
        <p:spPr bwMode="auto">
          <a:xfrm>
            <a:off x="6507163" y="2060575"/>
            <a:ext cx="996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latin typeface="Arial" panose="020B0604020202020204" pitchFamily="34" charset="0"/>
                <a:ea typeface="ＭＳ Ｐゴシック" panose="020B0600070205080204" pitchFamily="50" charset="-128"/>
              </a:rPr>
              <a:t>Number</a:t>
            </a:r>
          </a:p>
        </p:txBody>
      </p:sp>
      <p:sp>
        <p:nvSpPr>
          <p:cNvPr id="44089" name="Text Box 57"/>
          <p:cNvSpPr txBox="1">
            <a:spLocks noChangeArrowheads="1"/>
          </p:cNvSpPr>
          <p:nvPr/>
        </p:nvSpPr>
        <p:spPr bwMode="auto">
          <a:xfrm>
            <a:off x="6578600" y="3429000"/>
            <a:ext cx="1162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latin typeface="Arial" panose="020B0604020202020204" pitchFamily="34" charset="0"/>
                <a:ea typeface="ＭＳ Ｐゴシック" panose="020B0600070205080204" pitchFamily="50" charset="-128"/>
              </a:rPr>
              <a:t>Spectrum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spec_1rmu_enur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2349500"/>
            <a:ext cx="3563937" cy="3259138"/>
          </a:xfrm>
          <a:prstGeom prst="rect">
            <a:avLst/>
          </a:prstGeom>
          <a:solidFill>
            <a:schemeClr val="tx2"/>
          </a:solidFill>
        </p:spPr>
      </p:pic>
      <p:sp>
        <p:nvSpPr>
          <p:cNvPr id="45059" name="Rectangle 3"/>
          <p:cNvSpPr>
            <a:spLocks noGrp="1" noChangeArrowheads="1"/>
          </p:cNvSpPr>
          <p:nvPr>
            <p:ph type="title"/>
          </p:nvPr>
        </p:nvSpPr>
        <p:spPr>
          <a:xfrm>
            <a:off x="1727200" y="0"/>
            <a:ext cx="6948488" cy="692150"/>
          </a:xfrm>
          <a:noFill/>
          <a:ln/>
        </p:spPr>
        <p:txBody>
          <a:bodyPr/>
          <a:lstStyle/>
          <a:p>
            <a:r>
              <a:rPr lang="en-US" altLang="ja-JP" sz="4000">
                <a:solidFill>
                  <a:schemeClr val="tx1"/>
                </a:solidFill>
                <a:latin typeface="Symbol" panose="05050102010706020507" pitchFamily="18" charset="2"/>
              </a:rPr>
              <a:t>n</a:t>
            </a:r>
            <a:r>
              <a:rPr lang="en-US" altLang="ja-JP" sz="4000" baseline="-25000">
                <a:solidFill>
                  <a:schemeClr val="tx1"/>
                </a:solidFill>
                <a:latin typeface="Symbol" panose="05050102010706020507" pitchFamily="18" charset="2"/>
              </a:rPr>
              <a:t>m</a:t>
            </a:r>
            <a:r>
              <a:rPr lang="en-US" altLang="ja-JP" sz="4000">
                <a:solidFill>
                  <a:schemeClr val="tx1"/>
                </a:solidFill>
              </a:rPr>
              <a:t> </a:t>
            </a:r>
            <a:r>
              <a:rPr lang="en-US" altLang="ja-JP" sz="3600">
                <a:solidFill>
                  <a:schemeClr val="tx1"/>
                </a:solidFill>
                <a:latin typeface="Helvetica" panose="020B0604020202020204" pitchFamily="34" charset="0"/>
              </a:rPr>
              <a:t>disappearance analysis</a:t>
            </a:r>
          </a:p>
        </p:txBody>
      </p:sp>
      <p:sp>
        <p:nvSpPr>
          <p:cNvPr id="45060" name="Text Box 4"/>
          <p:cNvSpPr txBox="1">
            <a:spLocks noChangeArrowheads="1"/>
          </p:cNvSpPr>
          <p:nvPr/>
        </p:nvSpPr>
        <p:spPr bwMode="auto">
          <a:xfrm>
            <a:off x="531813" y="692150"/>
            <a:ext cx="3081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u="sng">
                <a:solidFill>
                  <a:schemeClr val="hlink"/>
                </a:solidFill>
                <a:latin typeface="Arial" panose="020B0604020202020204" pitchFamily="34" charset="0"/>
                <a:ea typeface="ＭＳ Ｐゴシック" panose="020B0600070205080204" pitchFamily="50" charset="-128"/>
              </a:rPr>
              <a:t>Number of FC events</a:t>
            </a:r>
          </a:p>
        </p:txBody>
      </p:sp>
      <p:sp>
        <p:nvSpPr>
          <p:cNvPr id="45061" name="Text Box 5"/>
          <p:cNvSpPr txBox="1">
            <a:spLocks noChangeArrowheads="1"/>
          </p:cNvSpPr>
          <p:nvPr/>
        </p:nvSpPr>
        <p:spPr bwMode="auto">
          <a:xfrm>
            <a:off x="820738" y="1052513"/>
            <a:ext cx="1539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Arial" panose="020B0604020202020204" pitchFamily="34" charset="0"/>
                <a:ea typeface="ＭＳ Ｐゴシック" panose="020B0600070205080204" pitchFamily="50" charset="-128"/>
              </a:rPr>
              <a:t>Obs. </a:t>
            </a:r>
          </a:p>
          <a:p>
            <a:r>
              <a:rPr lang="en-US" altLang="ja-JP" sz="2400">
                <a:latin typeface="Arial" panose="020B0604020202020204" pitchFamily="34" charset="0"/>
                <a:ea typeface="ＭＳ Ｐゴシック" panose="020B0600070205080204" pitchFamily="50" charset="-128"/>
              </a:rPr>
              <a:t>Expected.</a:t>
            </a:r>
          </a:p>
        </p:txBody>
      </p:sp>
      <p:sp>
        <p:nvSpPr>
          <p:cNvPr id="45062" name="Text Box 6"/>
          <p:cNvSpPr txBox="1">
            <a:spLocks noChangeArrowheads="1"/>
          </p:cNvSpPr>
          <p:nvPr/>
        </p:nvSpPr>
        <p:spPr bwMode="auto">
          <a:xfrm>
            <a:off x="2405063" y="1052513"/>
            <a:ext cx="27749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FF0000"/>
                </a:solidFill>
                <a:latin typeface="Arial" panose="020B0604020202020204" pitchFamily="34" charset="0"/>
                <a:ea typeface="ＭＳ Ｐゴシック" panose="020B0600070205080204" pitchFamily="50" charset="-128"/>
              </a:rPr>
              <a:t>112</a:t>
            </a:r>
          </a:p>
          <a:p>
            <a:r>
              <a:rPr lang="en-US" altLang="ja-JP" sz="2400">
                <a:latin typeface="Arial" panose="020B0604020202020204" pitchFamily="34" charset="0"/>
                <a:ea typeface="ＭＳ Ｐゴシック" panose="020B0600070205080204" pitchFamily="50" charset="-128"/>
              </a:rPr>
              <a:t>158.1      (null osc.)</a:t>
            </a:r>
          </a:p>
        </p:txBody>
      </p:sp>
      <p:sp>
        <p:nvSpPr>
          <p:cNvPr id="45063" name="Text Box 7"/>
          <p:cNvSpPr txBox="1">
            <a:spLocks noChangeArrowheads="1"/>
          </p:cNvSpPr>
          <p:nvPr/>
        </p:nvSpPr>
        <p:spPr bwMode="auto">
          <a:xfrm>
            <a:off x="531813" y="1916113"/>
            <a:ext cx="3935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u="sng">
                <a:solidFill>
                  <a:schemeClr val="hlink"/>
                </a:solidFill>
                <a:latin typeface="Arial" panose="020B0604020202020204" pitchFamily="34" charset="0"/>
                <a:ea typeface="ＭＳ Ｐゴシック" panose="020B0600070205080204" pitchFamily="50" charset="-128"/>
              </a:rPr>
              <a:t>Reconstructed E</a:t>
            </a:r>
            <a:r>
              <a:rPr lang="en-US" altLang="ja-JP" sz="2400" u="sng">
                <a:solidFill>
                  <a:schemeClr val="hlink"/>
                </a:solidFill>
                <a:latin typeface="Symbol" panose="05050102010706020507" pitchFamily="18" charset="2"/>
                <a:ea typeface="ＭＳ Ｐゴシック" panose="020B0600070205080204" pitchFamily="50" charset="-128"/>
              </a:rPr>
              <a:t>n</a:t>
            </a:r>
            <a:r>
              <a:rPr lang="en-US" altLang="ja-JP" sz="2400" u="sng">
                <a:solidFill>
                  <a:schemeClr val="hlink"/>
                </a:solidFill>
                <a:latin typeface="Arial" panose="020B0604020202020204" pitchFamily="34" charset="0"/>
                <a:ea typeface="ＭＳ Ｐゴシック" panose="020B0600070205080204" pitchFamily="50" charset="-128"/>
              </a:rPr>
              <a:t> spectrum</a:t>
            </a:r>
          </a:p>
        </p:txBody>
      </p:sp>
      <p:sp>
        <p:nvSpPr>
          <p:cNvPr id="45064" name="Text Box 8"/>
          <p:cNvSpPr txBox="1">
            <a:spLocks noChangeArrowheads="1"/>
          </p:cNvSpPr>
          <p:nvPr/>
        </p:nvSpPr>
        <p:spPr bwMode="auto">
          <a:xfrm>
            <a:off x="1865313" y="3213100"/>
            <a:ext cx="16716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latin typeface="Arial" panose="020B0604020202020204" pitchFamily="34" charset="0"/>
                <a:ea typeface="ＭＳ Ｐゴシック" panose="020B0600070205080204" pitchFamily="50" charset="-128"/>
              </a:rPr>
              <a:t>(</a:t>
            </a:r>
            <a:r>
              <a:rPr lang="en-US" altLang="ja-JP">
                <a:solidFill>
                  <a:srgbClr val="FF0000"/>
                </a:solidFill>
                <a:latin typeface="Symbol" panose="05050102010706020507" pitchFamily="18" charset="2"/>
                <a:ea typeface="ＭＳ Ｐゴシック" panose="020B0600070205080204" pitchFamily="50" charset="-128"/>
              </a:rPr>
              <a:t>D</a:t>
            </a:r>
            <a:r>
              <a:rPr lang="en-US" altLang="ja-JP">
                <a:solidFill>
                  <a:srgbClr val="FF0000"/>
                </a:solidFill>
                <a:latin typeface="Arial" panose="020B0604020202020204" pitchFamily="34" charset="0"/>
                <a:ea typeface="ＭＳ Ｐゴシック" panose="020B0600070205080204" pitchFamily="50" charset="-128"/>
              </a:rPr>
              <a:t>m</a:t>
            </a:r>
            <a:r>
              <a:rPr lang="en-US" altLang="ja-JP" baseline="30000">
                <a:solidFill>
                  <a:srgbClr val="FF0000"/>
                </a:solidFill>
                <a:latin typeface="Arial" panose="020B0604020202020204" pitchFamily="34" charset="0"/>
                <a:ea typeface="ＭＳ Ｐゴシック" panose="020B0600070205080204" pitchFamily="50" charset="-128"/>
              </a:rPr>
              <a:t>2</a:t>
            </a:r>
            <a:r>
              <a:rPr lang="en-US" altLang="ja-JP">
                <a:solidFill>
                  <a:srgbClr val="FF0000"/>
                </a:solidFill>
                <a:latin typeface="Arial" panose="020B0604020202020204" pitchFamily="34" charset="0"/>
                <a:ea typeface="ＭＳ Ｐゴシック" panose="020B0600070205080204" pitchFamily="50" charset="-128"/>
              </a:rPr>
              <a:t>,sin</a:t>
            </a:r>
            <a:r>
              <a:rPr lang="en-US" altLang="ja-JP" baseline="30000">
                <a:solidFill>
                  <a:srgbClr val="FF0000"/>
                </a:solidFill>
                <a:latin typeface="Arial" panose="020B0604020202020204" pitchFamily="34" charset="0"/>
                <a:ea typeface="ＭＳ Ｐゴシック" panose="020B0600070205080204" pitchFamily="50" charset="-128"/>
              </a:rPr>
              <a:t>2</a:t>
            </a:r>
            <a:r>
              <a:rPr lang="en-US" altLang="ja-JP">
                <a:solidFill>
                  <a:srgbClr val="FF0000"/>
                </a:solidFill>
                <a:latin typeface="Arial" panose="020B0604020202020204" pitchFamily="34" charset="0"/>
                <a:ea typeface="ＭＳ Ｐゴシック" panose="020B0600070205080204" pitchFamily="50" charset="-128"/>
              </a:rPr>
              <a:t>2</a:t>
            </a:r>
            <a:r>
              <a:rPr lang="en-US" altLang="ja-JP">
                <a:solidFill>
                  <a:srgbClr val="FF0000"/>
                </a:solidFill>
                <a:latin typeface="Symbol" panose="05050102010706020507" pitchFamily="18" charset="2"/>
                <a:ea typeface="ＭＳ Ｐゴシック" panose="020B0600070205080204" pitchFamily="50" charset="-128"/>
              </a:rPr>
              <a:t>q</a:t>
            </a:r>
            <a:r>
              <a:rPr lang="en-US" altLang="ja-JP">
                <a:solidFill>
                  <a:srgbClr val="FF0000"/>
                </a:solidFill>
                <a:latin typeface="Arial" panose="020B0604020202020204" pitchFamily="34" charset="0"/>
                <a:ea typeface="ＭＳ Ｐゴシック" panose="020B0600070205080204" pitchFamily="50" charset="-128"/>
              </a:rPr>
              <a:t>)</a:t>
            </a:r>
          </a:p>
          <a:p>
            <a:r>
              <a:rPr lang="en-US" altLang="ja-JP">
                <a:solidFill>
                  <a:srgbClr val="FF0000"/>
                </a:solidFill>
                <a:latin typeface="Arial" panose="020B0604020202020204" pitchFamily="34" charset="0"/>
                <a:ea typeface="ＭＳ Ｐゴシック" panose="020B0600070205080204" pitchFamily="50" charset="-128"/>
              </a:rPr>
              <a:t>=(2.8x10</a:t>
            </a:r>
            <a:r>
              <a:rPr lang="en-US" altLang="ja-JP" baseline="30000">
                <a:solidFill>
                  <a:srgbClr val="FF0000"/>
                </a:solidFill>
                <a:latin typeface="Arial" panose="020B0604020202020204" pitchFamily="34" charset="0"/>
                <a:ea typeface="ＭＳ Ｐゴシック" panose="020B0600070205080204" pitchFamily="50" charset="-128"/>
              </a:rPr>
              <a:t>-3</a:t>
            </a:r>
            <a:r>
              <a:rPr lang="en-US" altLang="ja-JP">
                <a:solidFill>
                  <a:srgbClr val="FF0000"/>
                </a:solidFill>
                <a:latin typeface="Arial" panose="020B0604020202020204" pitchFamily="34" charset="0"/>
                <a:ea typeface="ＭＳ Ｐゴシック" panose="020B0600070205080204" pitchFamily="50" charset="-128"/>
              </a:rPr>
              <a:t>,1.0)</a:t>
            </a:r>
          </a:p>
        </p:txBody>
      </p:sp>
      <p:sp>
        <p:nvSpPr>
          <p:cNvPr id="45065" name="Line 9"/>
          <p:cNvSpPr>
            <a:spLocks noChangeShapeType="1"/>
          </p:cNvSpPr>
          <p:nvPr/>
        </p:nvSpPr>
        <p:spPr bwMode="auto">
          <a:xfrm flipH="1">
            <a:off x="1792288" y="3933825"/>
            <a:ext cx="360362" cy="36036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66" name="Text Box 10"/>
          <p:cNvSpPr txBox="1">
            <a:spLocks noChangeArrowheads="1"/>
          </p:cNvSpPr>
          <p:nvPr/>
        </p:nvSpPr>
        <p:spPr bwMode="auto">
          <a:xfrm>
            <a:off x="2008188" y="2852738"/>
            <a:ext cx="1022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chemeClr val="accent2"/>
                </a:solidFill>
                <a:latin typeface="Arial" panose="020B0604020202020204" pitchFamily="34" charset="0"/>
                <a:ea typeface="ＭＳ Ｐゴシック" panose="020B0600070205080204" pitchFamily="50" charset="-128"/>
              </a:rPr>
              <a:t>null osc.</a:t>
            </a:r>
          </a:p>
        </p:txBody>
      </p:sp>
      <p:sp>
        <p:nvSpPr>
          <p:cNvPr id="45067" name="Line 11"/>
          <p:cNvSpPr>
            <a:spLocks noChangeShapeType="1"/>
          </p:cNvSpPr>
          <p:nvPr/>
        </p:nvSpPr>
        <p:spPr bwMode="auto">
          <a:xfrm flipH="1">
            <a:off x="1216025" y="3068638"/>
            <a:ext cx="792163" cy="936625"/>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68" name="Text Box 12"/>
          <p:cNvSpPr txBox="1">
            <a:spLocks noChangeArrowheads="1"/>
          </p:cNvSpPr>
          <p:nvPr/>
        </p:nvSpPr>
        <p:spPr bwMode="auto">
          <a:xfrm>
            <a:off x="1900238" y="2492375"/>
            <a:ext cx="13954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latin typeface="Arial" panose="020B0604020202020204" pitchFamily="34" charset="0"/>
                <a:ea typeface="ＭＳ Ｐゴシック" panose="020B0600070205080204" pitchFamily="50" charset="-128"/>
              </a:rPr>
              <a:t>1ring </a:t>
            </a:r>
            <a:r>
              <a:rPr lang="en-US" altLang="ja-JP">
                <a:latin typeface="Symbol" panose="05050102010706020507" pitchFamily="18" charset="2"/>
                <a:ea typeface="ＭＳ Ｐゴシック" panose="020B0600070205080204" pitchFamily="50" charset="-128"/>
              </a:rPr>
              <a:t>m</a:t>
            </a:r>
            <a:r>
              <a:rPr lang="en-US" altLang="ja-JP">
                <a:latin typeface="Arial" panose="020B0604020202020204" pitchFamily="34" charset="0"/>
                <a:ea typeface="ＭＳ Ｐゴシック" panose="020B0600070205080204" pitchFamily="50" charset="-128"/>
              </a:rPr>
              <a:t> data</a:t>
            </a:r>
          </a:p>
        </p:txBody>
      </p:sp>
      <p:sp>
        <p:nvSpPr>
          <p:cNvPr id="45069" name="Line 13"/>
          <p:cNvSpPr>
            <a:spLocks noChangeShapeType="1"/>
          </p:cNvSpPr>
          <p:nvPr/>
        </p:nvSpPr>
        <p:spPr bwMode="auto">
          <a:xfrm flipH="1">
            <a:off x="1576388" y="2781300"/>
            <a:ext cx="43180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70" name="Text Box 14"/>
          <p:cNvSpPr txBox="1">
            <a:spLocks noChangeArrowheads="1"/>
          </p:cNvSpPr>
          <p:nvPr/>
        </p:nvSpPr>
        <p:spPr bwMode="auto">
          <a:xfrm>
            <a:off x="3773488" y="3213100"/>
            <a:ext cx="3495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FF0000"/>
                </a:solidFill>
                <a:latin typeface="Arial" panose="020B0604020202020204" pitchFamily="34" charset="0"/>
                <a:ea typeface="ＭＳ Ｐゴシック" panose="020B0600070205080204" pitchFamily="50" charset="-128"/>
              </a:rPr>
              <a:t>Data-best fit </a:t>
            </a:r>
            <a:r>
              <a:rPr lang="en-US" altLang="ja-JP" sz="2000">
                <a:solidFill>
                  <a:srgbClr val="FF0000"/>
                </a:solidFill>
                <a:latin typeface="Arial" panose="020B0604020202020204" pitchFamily="34" charset="0"/>
                <a:ea typeface="ＭＳ Ｐゴシック" panose="020B0600070205080204" pitchFamily="50" charset="-128"/>
              </a:rPr>
              <a:t>(2.8x10</a:t>
            </a:r>
            <a:r>
              <a:rPr lang="en-US" altLang="ja-JP" sz="2000" baseline="30000">
                <a:solidFill>
                  <a:srgbClr val="FF0000"/>
                </a:solidFill>
                <a:latin typeface="Arial" panose="020B0604020202020204" pitchFamily="34" charset="0"/>
                <a:ea typeface="ＭＳ Ｐゴシック" panose="020B0600070205080204" pitchFamily="50" charset="-128"/>
              </a:rPr>
              <a:t>-3</a:t>
            </a:r>
            <a:r>
              <a:rPr lang="en-US" altLang="ja-JP" sz="2000">
                <a:solidFill>
                  <a:srgbClr val="FF0000"/>
                </a:solidFill>
                <a:latin typeface="Arial" panose="020B0604020202020204" pitchFamily="34" charset="0"/>
                <a:ea typeface="ＭＳ Ｐゴシック" panose="020B0600070205080204" pitchFamily="50" charset="-128"/>
              </a:rPr>
              <a:t>,1.0)</a:t>
            </a:r>
            <a:r>
              <a:rPr lang="en-US" altLang="ja-JP" sz="2400">
                <a:solidFill>
                  <a:srgbClr val="FF0000"/>
                </a:solidFill>
                <a:latin typeface="Arial" panose="020B0604020202020204" pitchFamily="34" charset="0"/>
                <a:ea typeface="ＭＳ Ｐゴシック" panose="020B0600070205080204" pitchFamily="50" charset="-128"/>
              </a:rPr>
              <a:t> </a:t>
            </a:r>
          </a:p>
          <a:p>
            <a:r>
              <a:rPr lang="en-US" altLang="ja-JP" sz="2400">
                <a:latin typeface="Arial" panose="020B0604020202020204" pitchFamily="34" charset="0"/>
                <a:ea typeface="ＭＳ Ｐゴシック" panose="020B0600070205080204" pitchFamily="50" charset="-128"/>
              </a:rPr>
              <a:t>Data-null osc.</a:t>
            </a:r>
          </a:p>
        </p:txBody>
      </p:sp>
      <p:sp>
        <p:nvSpPr>
          <p:cNvPr id="45071" name="Text Box 15"/>
          <p:cNvSpPr txBox="1">
            <a:spLocks noChangeArrowheads="1"/>
          </p:cNvSpPr>
          <p:nvPr/>
        </p:nvSpPr>
        <p:spPr bwMode="auto">
          <a:xfrm>
            <a:off x="3700463" y="2636838"/>
            <a:ext cx="5335587"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chemeClr val="accent2"/>
                </a:solidFill>
                <a:latin typeface="Arial" panose="020B0604020202020204" pitchFamily="34" charset="0"/>
                <a:ea typeface="ＭＳ Ｐゴシック" panose="020B0600070205080204" pitchFamily="50" charset="-128"/>
              </a:rPr>
              <a:t>KS test probability for spectrum shape</a:t>
            </a:r>
          </a:p>
        </p:txBody>
      </p:sp>
      <p:sp>
        <p:nvSpPr>
          <p:cNvPr id="45072" name="Text Box 16"/>
          <p:cNvSpPr txBox="1">
            <a:spLocks noChangeArrowheads="1"/>
          </p:cNvSpPr>
          <p:nvPr/>
        </p:nvSpPr>
        <p:spPr bwMode="auto">
          <a:xfrm>
            <a:off x="7373938" y="3213100"/>
            <a:ext cx="10493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FF0000"/>
                </a:solidFill>
                <a:latin typeface="Arial" panose="020B0604020202020204" pitchFamily="34" charset="0"/>
                <a:ea typeface="ＭＳ Ｐゴシック" panose="020B0600070205080204" pitchFamily="50" charset="-128"/>
              </a:rPr>
              <a:t>37%</a:t>
            </a:r>
          </a:p>
          <a:p>
            <a:r>
              <a:rPr lang="en-US" altLang="ja-JP" sz="2400">
                <a:latin typeface="Arial" panose="020B0604020202020204" pitchFamily="34" charset="0"/>
                <a:ea typeface="ＭＳ Ｐゴシック" panose="020B0600070205080204" pitchFamily="50" charset="-128"/>
              </a:rPr>
              <a:t>0.07%</a:t>
            </a:r>
          </a:p>
        </p:txBody>
      </p:sp>
      <p:sp>
        <p:nvSpPr>
          <p:cNvPr id="45074" name="Text Box 18"/>
          <p:cNvSpPr txBox="1">
            <a:spLocks noChangeArrowheads="1"/>
          </p:cNvSpPr>
          <p:nvPr/>
        </p:nvSpPr>
        <p:spPr bwMode="auto">
          <a:xfrm>
            <a:off x="7000875" y="78994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latin typeface="Arial" panose="020B0604020202020204" pitchFamily="34" charset="0"/>
              <a:ea typeface="ＭＳ Ｐゴシック" panose="020B0600070205080204" pitchFamily="50" charset="-128"/>
            </a:endParaRPr>
          </a:p>
        </p:txBody>
      </p:sp>
      <p:sp>
        <p:nvSpPr>
          <p:cNvPr id="45075" name="Text Box 19"/>
          <p:cNvSpPr txBox="1">
            <a:spLocks noChangeArrowheads="1"/>
          </p:cNvSpPr>
          <p:nvPr/>
        </p:nvSpPr>
        <p:spPr bwMode="auto">
          <a:xfrm>
            <a:off x="3989388" y="4724400"/>
            <a:ext cx="41862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a:solidFill>
                  <a:srgbClr val="FF0000"/>
                </a:solidFill>
                <a:latin typeface="Arial" panose="020B0604020202020204" pitchFamily="34" charset="0"/>
                <a:ea typeface="ＭＳ Ｐゴシック" panose="020B0600070205080204" pitchFamily="50" charset="-128"/>
              </a:rPr>
              <a:t>Null oscillation probability</a:t>
            </a:r>
          </a:p>
        </p:txBody>
      </p:sp>
      <p:sp>
        <p:nvSpPr>
          <p:cNvPr id="45076" name="Text Box 20"/>
          <p:cNvSpPr txBox="1">
            <a:spLocks noChangeArrowheads="1"/>
          </p:cNvSpPr>
          <p:nvPr/>
        </p:nvSpPr>
        <p:spPr bwMode="auto">
          <a:xfrm>
            <a:off x="3844925" y="5670550"/>
            <a:ext cx="20748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Arial" panose="020B0604020202020204" pitchFamily="34" charset="0"/>
                <a:ea typeface="ＭＳ Ｐゴシック" panose="020B0600070205080204" pitchFamily="50" charset="-128"/>
              </a:rPr>
              <a:t>Norm.</a:t>
            </a:r>
          </a:p>
          <a:p>
            <a:r>
              <a:rPr lang="en-US" altLang="ja-JP" sz="2400">
                <a:latin typeface="Arial" panose="020B0604020202020204" pitchFamily="34" charset="0"/>
                <a:ea typeface="ＭＳ Ｐゴシック" panose="020B0600070205080204" pitchFamily="50" charset="-128"/>
              </a:rPr>
              <a:t>Shape</a:t>
            </a:r>
          </a:p>
          <a:p>
            <a:r>
              <a:rPr lang="en-US" altLang="ja-JP" sz="2400">
                <a:solidFill>
                  <a:srgbClr val="FF0000"/>
                </a:solidFill>
                <a:latin typeface="Arial" panose="020B0604020202020204" pitchFamily="34" charset="0"/>
                <a:ea typeface="ＭＳ Ｐゴシック" panose="020B0600070205080204" pitchFamily="50" charset="-128"/>
              </a:rPr>
              <a:t>Shape+Norm.</a:t>
            </a:r>
          </a:p>
        </p:txBody>
      </p:sp>
      <p:sp>
        <p:nvSpPr>
          <p:cNvPr id="45077" name="Text Box 21"/>
          <p:cNvSpPr txBox="1">
            <a:spLocks noChangeArrowheads="1"/>
          </p:cNvSpPr>
          <p:nvPr/>
        </p:nvSpPr>
        <p:spPr bwMode="auto">
          <a:xfrm>
            <a:off x="6076950" y="5305425"/>
            <a:ext cx="228441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Arial" panose="020B0604020202020204" pitchFamily="34" charset="0"/>
                <a:ea typeface="ＭＳ Ｐゴシック" panose="020B0600070205080204" pitchFamily="50" charset="-128"/>
              </a:rPr>
              <a:t>K2K</a:t>
            </a:r>
          </a:p>
          <a:p>
            <a:r>
              <a:rPr lang="en-US" altLang="ja-JP" sz="2400">
                <a:latin typeface="Arial" panose="020B0604020202020204" pitchFamily="34" charset="0"/>
                <a:ea typeface="ＭＳ Ｐゴシック" panose="020B0600070205080204" pitchFamily="50" charset="-128"/>
              </a:rPr>
              <a:t>0.06%    (3.4</a:t>
            </a:r>
            <a:r>
              <a:rPr lang="en-US" altLang="ja-JP" sz="2400">
                <a:latin typeface="Symbol" panose="05050102010706020507" pitchFamily="18" charset="2"/>
                <a:ea typeface="ＭＳ Ｐゴシック" panose="020B0600070205080204" pitchFamily="50" charset="-128"/>
              </a:rPr>
              <a:t>s</a:t>
            </a:r>
            <a:r>
              <a:rPr lang="en-US" altLang="ja-JP" sz="2400">
                <a:latin typeface="Arial" panose="020B0604020202020204" pitchFamily="34" charset="0"/>
                <a:ea typeface="ＭＳ Ｐゴシック" panose="020B0600070205080204" pitchFamily="50" charset="-128"/>
              </a:rPr>
              <a:t>)</a:t>
            </a:r>
          </a:p>
          <a:p>
            <a:r>
              <a:rPr lang="en-US" altLang="ja-JP" sz="2400">
                <a:latin typeface="Arial" panose="020B0604020202020204" pitchFamily="34" charset="0"/>
                <a:ea typeface="ＭＳ Ｐゴシック" panose="020B0600070205080204" pitchFamily="50" charset="-128"/>
              </a:rPr>
              <a:t>0.42%    (2.9</a:t>
            </a:r>
            <a:r>
              <a:rPr lang="en-US" altLang="ja-JP" sz="2400">
                <a:latin typeface="Symbol" panose="05050102010706020507" pitchFamily="18" charset="2"/>
                <a:ea typeface="ＭＳ Ｐゴシック" panose="020B0600070205080204" pitchFamily="50" charset="-128"/>
              </a:rPr>
              <a:t>s</a:t>
            </a:r>
            <a:r>
              <a:rPr lang="en-US" altLang="ja-JP" sz="2400">
                <a:latin typeface="Arial" panose="020B0604020202020204" pitchFamily="34" charset="0"/>
                <a:ea typeface="ＭＳ Ｐゴシック" panose="020B0600070205080204" pitchFamily="50" charset="-128"/>
              </a:rPr>
              <a:t>)</a:t>
            </a:r>
          </a:p>
          <a:p>
            <a:r>
              <a:rPr lang="en-US" altLang="ja-JP" sz="2400">
                <a:solidFill>
                  <a:srgbClr val="FF0000"/>
                </a:solidFill>
                <a:latin typeface="Arial" panose="020B0604020202020204" pitchFamily="34" charset="0"/>
                <a:ea typeface="ＭＳ Ｐゴシック" panose="020B0600070205080204" pitchFamily="50" charset="-128"/>
              </a:rPr>
              <a:t>0.0015% (4.3</a:t>
            </a:r>
            <a:r>
              <a:rPr lang="en-US" altLang="ja-JP" sz="2400">
                <a:solidFill>
                  <a:srgbClr val="FF0000"/>
                </a:solidFill>
                <a:latin typeface="Symbol" panose="05050102010706020507" pitchFamily="18" charset="2"/>
                <a:ea typeface="ＭＳ Ｐゴシック" panose="020B0600070205080204" pitchFamily="50" charset="-128"/>
              </a:rPr>
              <a:t>s</a:t>
            </a:r>
            <a:r>
              <a:rPr lang="en-US" altLang="ja-JP" sz="2400">
                <a:solidFill>
                  <a:srgbClr val="FF0000"/>
                </a:solidFill>
                <a:latin typeface="Arial" panose="020B0604020202020204" pitchFamily="34" charset="0"/>
                <a:ea typeface="ＭＳ Ｐゴシック" panose="020B0600070205080204" pitchFamily="50" charset="-128"/>
              </a:rPr>
              <a:t>)</a:t>
            </a:r>
          </a:p>
        </p:txBody>
      </p:sp>
      <p:sp>
        <p:nvSpPr>
          <p:cNvPr id="45078" name="Text Box 22"/>
          <p:cNvSpPr txBox="1">
            <a:spLocks noChangeArrowheads="1"/>
          </p:cNvSpPr>
          <p:nvPr/>
        </p:nvSpPr>
        <p:spPr bwMode="auto">
          <a:xfrm>
            <a:off x="3181350" y="1365250"/>
            <a:ext cx="5921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latin typeface="Arial" panose="020B0604020202020204" pitchFamily="34" charset="0"/>
                <a:ea typeface="ＭＳ Ｐゴシック" panose="020B0600070205080204" pitchFamily="50" charset="-128"/>
              </a:rPr>
              <a:t>+9.2</a:t>
            </a:r>
          </a:p>
          <a:p>
            <a:r>
              <a:rPr lang="en-US" altLang="ja-JP" sz="1600">
                <a:latin typeface="Arial" panose="020B0604020202020204" pitchFamily="34" charset="0"/>
                <a:ea typeface="ＭＳ Ｐゴシック" panose="020B0600070205080204" pitchFamily="50" charset="-128"/>
              </a:rPr>
              <a:t>- 8.6</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K2K_FinalContour_linear_w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782638"/>
            <a:ext cx="4321175" cy="4257675"/>
          </a:xfrm>
          <a:prstGeom prst="rect">
            <a:avLst/>
          </a:prstGeom>
          <a:solidFill>
            <a:schemeClr val="tx2"/>
          </a:solidFill>
        </p:spPr>
      </p:pic>
      <p:sp>
        <p:nvSpPr>
          <p:cNvPr id="46083" name="Rectangle 3"/>
          <p:cNvSpPr>
            <a:spLocks noGrp="1" noChangeArrowheads="1"/>
          </p:cNvSpPr>
          <p:nvPr>
            <p:ph type="title"/>
          </p:nvPr>
        </p:nvSpPr>
        <p:spPr>
          <a:xfrm>
            <a:off x="539750" y="-144463"/>
            <a:ext cx="7993063" cy="692151"/>
          </a:xfrm>
          <a:noFill/>
          <a:ln/>
        </p:spPr>
        <p:txBody>
          <a:bodyPr/>
          <a:lstStyle/>
          <a:p>
            <a:pPr algn="ctr"/>
            <a:r>
              <a:rPr lang="en-US" altLang="ja-JP" sz="3600">
                <a:solidFill>
                  <a:schemeClr val="tx1"/>
                </a:solidFill>
                <a:latin typeface="Symbol" panose="05050102010706020507" pitchFamily="18" charset="2"/>
              </a:rPr>
              <a:t>n</a:t>
            </a:r>
            <a:r>
              <a:rPr lang="en-US" altLang="ja-JP" sz="3600" baseline="-25000">
                <a:solidFill>
                  <a:schemeClr val="tx1"/>
                </a:solidFill>
                <a:latin typeface="Symbol" panose="05050102010706020507" pitchFamily="18" charset="2"/>
              </a:rPr>
              <a:t>m</a:t>
            </a:r>
            <a:r>
              <a:rPr lang="en-US" altLang="ja-JP" sz="3600">
                <a:solidFill>
                  <a:schemeClr val="tx1"/>
                </a:solidFill>
              </a:rPr>
              <a:t> </a:t>
            </a:r>
            <a:r>
              <a:rPr lang="en-US" altLang="ja-JP" sz="3600">
                <a:solidFill>
                  <a:schemeClr val="tx1"/>
                </a:solidFill>
                <a:latin typeface="Helvetica" panose="020B0604020202020204" pitchFamily="34" charset="0"/>
              </a:rPr>
              <a:t>disappearance allowed region</a:t>
            </a:r>
          </a:p>
        </p:txBody>
      </p:sp>
      <p:sp>
        <p:nvSpPr>
          <p:cNvPr id="46084" name="Text Box 4"/>
          <p:cNvSpPr txBox="1">
            <a:spLocks noChangeArrowheads="1"/>
          </p:cNvSpPr>
          <p:nvPr/>
        </p:nvSpPr>
        <p:spPr bwMode="auto">
          <a:xfrm>
            <a:off x="179388" y="5035550"/>
            <a:ext cx="3038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Arial" panose="020B0604020202020204" pitchFamily="34" charset="0"/>
                <a:ea typeface="ＭＳ Ｐゴシック" panose="020B0600070205080204" pitchFamily="50" charset="-128"/>
              </a:rPr>
              <a:t>Best fit : (</a:t>
            </a:r>
            <a:r>
              <a:rPr lang="en-US" altLang="ja-JP" sz="2400">
                <a:latin typeface="Symbol" panose="05050102010706020507" pitchFamily="18" charset="2"/>
                <a:ea typeface="ＭＳ Ｐゴシック" panose="020B0600070205080204" pitchFamily="50" charset="-128"/>
              </a:rPr>
              <a:t>D</a:t>
            </a:r>
            <a:r>
              <a:rPr lang="en-US" altLang="ja-JP" sz="2400">
                <a:latin typeface="Arial" panose="020B0604020202020204" pitchFamily="34" charset="0"/>
                <a:ea typeface="ＭＳ Ｐゴシック" panose="020B0600070205080204" pitchFamily="50" charset="-128"/>
              </a:rPr>
              <a:t>m</a:t>
            </a:r>
            <a:r>
              <a:rPr lang="en-US" altLang="ja-JP" sz="2400" baseline="30000">
                <a:latin typeface="Arial" panose="020B0604020202020204" pitchFamily="34" charset="0"/>
                <a:ea typeface="ＭＳ Ｐゴシック" panose="020B0600070205080204" pitchFamily="50" charset="-128"/>
              </a:rPr>
              <a:t>2</a:t>
            </a:r>
            <a:r>
              <a:rPr lang="en-US" altLang="ja-JP" sz="2400">
                <a:latin typeface="Arial" panose="020B0604020202020204" pitchFamily="34" charset="0"/>
                <a:ea typeface="ＭＳ Ｐゴシック" panose="020B0600070205080204" pitchFamily="50" charset="-128"/>
              </a:rPr>
              <a:t>,sin</a:t>
            </a:r>
            <a:r>
              <a:rPr lang="en-US" altLang="ja-JP" sz="2400" baseline="30000">
                <a:latin typeface="Arial" panose="020B0604020202020204" pitchFamily="34" charset="0"/>
                <a:ea typeface="ＭＳ Ｐゴシック" panose="020B0600070205080204" pitchFamily="50" charset="-128"/>
              </a:rPr>
              <a:t>2</a:t>
            </a:r>
            <a:r>
              <a:rPr lang="en-US" altLang="ja-JP" sz="2400">
                <a:latin typeface="Arial" panose="020B0604020202020204" pitchFamily="34" charset="0"/>
                <a:ea typeface="ＭＳ Ｐゴシック" panose="020B0600070205080204" pitchFamily="50" charset="-128"/>
              </a:rPr>
              <a:t>2</a:t>
            </a:r>
            <a:r>
              <a:rPr lang="en-US" altLang="ja-JP" sz="2400">
                <a:latin typeface="Symbol" panose="05050102010706020507" pitchFamily="18" charset="2"/>
                <a:ea typeface="ＭＳ Ｐゴシック" panose="020B0600070205080204" pitchFamily="50" charset="-128"/>
              </a:rPr>
              <a:t>q)</a:t>
            </a:r>
            <a:endParaRPr lang="en-US" altLang="ja-JP" sz="2400">
              <a:latin typeface="Arial" panose="020B0604020202020204" pitchFamily="34" charset="0"/>
              <a:ea typeface="ＭＳ Ｐゴシック" panose="020B0600070205080204" pitchFamily="50" charset="-128"/>
            </a:endParaRPr>
          </a:p>
        </p:txBody>
      </p:sp>
      <p:pic>
        <p:nvPicPr>
          <p:cNvPr id="46085" name="Picture 5" descr="likelihood_vs_d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814388"/>
            <a:ext cx="2463800" cy="2520950"/>
          </a:xfrm>
          <a:prstGeom prst="rect">
            <a:avLst/>
          </a:prstGeom>
          <a:solidFill>
            <a:schemeClr val="tx2"/>
          </a:solidFill>
        </p:spPr>
      </p:pic>
      <p:pic>
        <p:nvPicPr>
          <p:cNvPr id="46086" name="Picture 6" descr="likelihood_vs_sin22t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695700"/>
            <a:ext cx="2387600" cy="2470150"/>
          </a:xfrm>
          <a:prstGeom prst="rect">
            <a:avLst/>
          </a:prstGeom>
          <a:solidFill>
            <a:schemeClr val="tx2"/>
          </a:solidFill>
        </p:spPr>
      </p:pic>
      <p:sp>
        <p:nvSpPr>
          <p:cNvPr id="46087" name="Text Box 7"/>
          <p:cNvSpPr txBox="1">
            <a:spLocks noChangeArrowheads="1"/>
          </p:cNvSpPr>
          <p:nvPr/>
        </p:nvSpPr>
        <p:spPr bwMode="auto">
          <a:xfrm>
            <a:off x="1331913" y="5500688"/>
            <a:ext cx="394335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Arial" panose="020B0604020202020204" pitchFamily="34" charset="0"/>
                <a:ea typeface="ＭＳ Ｐゴシック" panose="020B0600070205080204" pitchFamily="50" charset="-128"/>
              </a:rPr>
              <a:t>(2.55x10</a:t>
            </a:r>
            <a:r>
              <a:rPr lang="en-US" altLang="ja-JP" sz="2400" baseline="30000">
                <a:latin typeface="Arial" panose="020B0604020202020204" pitchFamily="34" charset="0"/>
                <a:ea typeface="ＭＳ Ｐゴシック" panose="020B0600070205080204" pitchFamily="50" charset="-128"/>
              </a:rPr>
              <a:t>-3</a:t>
            </a:r>
            <a:r>
              <a:rPr lang="en-US" altLang="ja-JP" sz="2400">
                <a:latin typeface="Arial" panose="020B0604020202020204" pitchFamily="34" charset="0"/>
                <a:ea typeface="ＭＳ Ｐゴシック" panose="020B0600070205080204" pitchFamily="50" charset="-128"/>
              </a:rPr>
              <a:t>, 1.19) (all region)</a:t>
            </a:r>
          </a:p>
          <a:p>
            <a:r>
              <a:rPr lang="en-US" altLang="ja-JP" sz="2400">
                <a:latin typeface="Arial" panose="020B0604020202020204" pitchFamily="34" charset="0"/>
                <a:ea typeface="ＭＳ Ｐゴシック" panose="020B0600070205080204" pitchFamily="50" charset="-128"/>
              </a:rPr>
              <a:t>(2.75x10</a:t>
            </a:r>
            <a:r>
              <a:rPr lang="en-US" altLang="ja-JP" sz="2400" baseline="30000">
                <a:latin typeface="Arial" panose="020B0604020202020204" pitchFamily="34" charset="0"/>
                <a:ea typeface="ＭＳ Ｐゴシック" panose="020B0600070205080204" pitchFamily="50" charset="-128"/>
              </a:rPr>
              <a:t>-3</a:t>
            </a:r>
            <a:r>
              <a:rPr lang="en-US" altLang="ja-JP" sz="2400">
                <a:latin typeface="Arial" panose="020B0604020202020204" pitchFamily="34" charset="0"/>
                <a:ea typeface="ＭＳ Ｐゴシック" panose="020B0600070205080204" pitchFamily="50" charset="-128"/>
              </a:rPr>
              <a:t>, 1.0)   (physical)</a:t>
            </a:r>
          </a:p>
          <a:p>
            <a:endParaRPr lang="en-US" altLang="ja-JP">
              <a:latin typeface="Arial" panose="020B0604020202020204" pitchFamily="34" charset="0"/>
              <a:ea typeface="ＭＳ Ｐゴシック" panose="020B0600070205080204" pitchFamily="50" charset="-128"/>
            </a:endParaRPr>
          </a:p>
        </p:txBody>
      </p:sp>
      <p:sp>
        <p:nvSpPr>
          <p:cNvPr id="46088" name="Text Box 8"/>
          <p:cNvSpPr txBox="1">
            <a:spLocks noChangeArrowheads="1"/>
          </p:cNvSpPr>
          <p:nvPr/>
        </p:nvSpPr>
        <p:spPr bwMode="auto">
          <a:xfrm>
            <a:off x="5651500" y="476250"/>
            <a:ext cx="2708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chemeClr val="hlink"/>
                </a:solidFill>
                <a:latin typeface="Symbol" panose="05050102010706020507" pitchFamily="18" charset="2"/>
                <a:ea typeface="ＭＳ Ｐゴシック" panose="020B0600070205080204" pitchFamily="50" charset="-128"/>
              </a:rPr>
              <a:t>D</a:t>
            </a:r>
            <a:r>
              <a:rPr lang="en-US" altLang="ja-JP">
                <a:solidFill>
                  <a:schemeClr val="hlink"/>
                </a:solidFill>
                <a:latin typeface="Arial" panose="020B0604020202020204" pitchFamily="34" charset="0"/>
                <a:ea typeface="ＭＳ Ｐゴシック" panose="020B0600070205080204" pitchFamily="50" charset="-128"/>
              </a:rPr>
              <a:t>likelihood @ sin</a:t>
            </a:r>
            <a:r>
              <a:rPr lang="en-US" altLang="ja-JP" baseline="30000">
                <a:solidFill>
                  <a:schemeClr val="hlink"/>
                </a:solidFill>
                <a:latin typeface="Arial" panose="020B0604020202020204" pitchFamily="34" charset="0"/>
                <a:ea typeface="ＭＳ Ｐゴシック" panose="020B0600070205080204" pitchFamily="50" charset="-128"/>
              </a:rPr>
              <a:t>2</a:t>
            </a:r>
            <a:r>
              <a:rPr lang="en-US" altLang="ja-JP">
                <a:solidFill>
                  <a:schemeClr val="hlink"/>
                </a:solidFill>
                <a:latin typeface="Arial" panose="020B0604020202020204" pitchFamily="34" charset="0"/>
                <a:ea typeface="ＭＳ Ｐゴシック" panose="020B0600070205080204" pitchFamily="50" charset="-128"/>
              </a:rPr>
              <a:t>2</a:t>
            </a:r>
            <a:r>
              <a:rPr lang="en-US" altLang="ja-JP">
                <a:solidFill>
                  <a:schemeClr val="hlink"/>
                </a:solidFill>
                <a:latin typeface="Symbol" panose="05050102010706020507" pitchFamily="18" charset="2"/>
                <a:ea typeface="ＭＳ Ｐゴシック" panose="020B0600070205080204" pitchFamily="50" charset="-128"/>
              </a:rPr>
              <a:t>q</a:t>
            </a:r>
            <a:r>
              <a:rPr lang="en-US" altLang="ja-JP">
                <a:solidFill>
                  <a:schemeClr val="hlink"/>
                </a:solidFill>
                <a:latin typeface="Arial" panose="020B0604020202020204" pitchFamily="34" charset="0"/>
                <a:ea typeface="ＭＳ Ｐゴシック" panose="020B0600070205080204" pitchFamily="50" charset="-128"/>
              </a:rPr>
              <a:t>=1.0</a:t>
            </a:r>
          </a:p>
        </p:txBody>
      </p:sp>
      <p:sp>
        <p:nvSpPr>
          <p:cNvPr id="46089" name="Text Box 9"/>
          <p:cNvSpPr txBox="1">
            <a:spLocks noChangeArrowheads="1"/>
          </p:cNvSpPr>
          <p:nvPr/>
        </p:nvSpPr>
        <p:spPr bwMode="auto">
          <a:xfrm>
            <a:off x="5529263" y="3357563"/>
            <a:ext cx="300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chemeClr val="hlink"/>
                </a:solidFill>
                <a:latin typeface="Symbol" panose="05050102010706020507" pitchFamily="18" charset="2"/>
                <a:ea typeface="ＭＳ Ｐゴシック" panose="020B0600070205080204" pitchFamily="50" charset="-128"/>
              </a:rPr>
              <a:t>D</a:t>
            </a:r>
            <a:r>
              <a:rPr lang="en-US" altLang="ja-JP">
                <a:solidFill>
                  <a:schemeClr val="hlink"/>
                </a:solidFill>
                <a:latin typeface="Arial" panose="020B0604020202020204" pitchFamily="34" charset="0"/>
                <a:ea typeface="ＭＳ Ｐゴシック" panose="020B0600070205080204" pitchFamily="50" charset="-128"/>
              </a:rPr>
              <a:t>likelihood @ </a:t>
            </a:r>
            <a:r>
              <a:rPr lang="en-US" altLang="ja-JP">
                <a:solidFill>
                  <a:schemeClr val="hlink"/>
                </a:solidFill>
                <a:latin typeface="Symbol" panose="05050102010706020507" pitchFamily="18" charset="2"/>
                <a:ea typeface="ＭＳ Ｐゴシック" panose="020B0600070205080204" pitchFamily="50" charset="-128"/>
              </a:rPr>
              <a:t>D</a:t>
            </a:r>
            <a:r>
              <a:rPr lang="en-US" altLang="ja-JP">
                <a:solidFill>
                  <a:schemeClr val="hlink"/>
                </a:solidFill>
                <a:latin typeface="Arial" panose="020B0604020202020204" pitchFamily="34" charset="0"/>
                <a:ea typeface="ＭＳ Ｐゴシック" panose="020B0600070205080204" pitchFamily="50" charset="-128"/>
              </a:rPr>
              <a:t>m</a:t>
            </a:r>
            <a:r>
              <a:rPr lang="en-US" altLang="ja-JP" baseline="30000">
                <a:solidFill>
                  <a:schemeClr val="hlink"/>
                </a:solidFill>
                <a:latin typeface="Arial" panose="020B0604020202020204" pitchFamily="34" charset="0"/>
                <a:ea typeface="ＭＳ Ｐゴシック" panose="020B0600070205080204" pitchFamily="50" charset="-128"/>
              </a:rPr>
              <a:t>2</a:t>
            </a:r>
            <a:r>
              <a:rPr lang="en-US" altLang="ja-JP">
                <a:solidFill>
                  <a:schemeClr val="hlink"/>
                </a:solidFill>
                <a:latin typeface="Arial" panose="020B0604020202020204" pitchFamily="34" charset="0"/>
                <a:ea typeface="ＭＳ Ｐゴシック" panose="020B0600070205080204" pitchFamily="50" charset="-128"/>
              </a:rPr>
              <a:t>=2.8x10</a:t>
            </a:r>
            <a:r>
              <a:rPr lang="en-US" altLang="ja-JP" baseline="30000">
                <a:solidFill>
                  <a:schemeClr val="hlink"/>
                </a:solidFill>
                <a:latin typeface="Arial" panose="020B0604020202020204" pitchFamily="34" charset="0"/>
                <a:ea typeface="ＭＳ Ｐゴシック" panose="020B0600070205080204" pitchFamily="50" charset="-128"/>
              </a:rPr>
              <a:t>-3</a:t>
            </a:r>
          </a:p>
        </p:txBody>
      </p:sp>
      <p:sp>
        <p:nvSpPr>
          <p:cNvPr id="46090" name="Text Box 10"/>
          <p:cNvSpPr txBox="1">
            <a:spLocks noChangeArrowheads="1"/>
          </p:cNvSpPr>
          <p:nvPr/>
        </p:nvSpPr>
        <p:spPr bwMode="auto">
          <a:xfrm>
            <a:off x="36513" y="6308725"/>
            <a:ext cx="9144000" cy="5191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a:solidFill>
                  <a:srgbClr val="FF0000"/>
                </a:solidFill>
                <a:latin typeface="Helvetica" panose="020B0604020202020204" pitchFamily="34" charset="0"/>
                <a:ea typeface="ＭＳ Ｐゴシック" panose="020B0600070205080204" pitchFamily="50" charset="-128"/>
              </a:rPr>
              <a:t>K2K confirmed neutrino oscillations discovered by atm </a:t>
            </a:r>
            <a:r>
              <a:rPr lang="en-US" altLang="ja-JP" sz="2800">
                <a:solidFill>
                  <a:srgbClr val="FF0000"/>
                </a:solidFill>
                <a:latin typeface="Symbol" panose="05050102010706020507" pitchFamily="18" charset="2"/>
                <a:ea typeface="ＭＳ Ｐゴシック" panose="020B0600070205080204" pitchFamily="50" charset="-128"/>
              </a:rPr>
              <a:t>n</a:t>
            </a:r>
            <a:r>
              <a:rPr lang="en-US" altLang="ja-JP" sz="2800">
                <a:solidFill>
                  <a:srgbClr val="FF0000"/>
                </a:solidFill>
                <a:latin typeface="Helvetica" panose="020B0604020202020204" pitchFamily="34" charset="0"/>
                <a:ea typeface="ＭＳ Ｐゴシック" panose="020B0600070205080204" pitchFamily="50" charset="-128"/>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68313" y="-315913"/>
            <a:ext cx="8229600" cy="1384301"/>
          </a:xfrm>
        </p:spPr>
        <p:txBody>
          <a:bodyPr/>
          <a:lstStyle/>
          <a:p>
            <a:pPr algn="ctr"/>
            <a:r>
              <a:rPr lang="en-US" altLang="ja-JP" sz="3600">
                <a:solidFill>
                  <a:schemeClr val="tx1"/>
                </a:solidFill>
                <a:latin typeface="Helvetica" panose="020B0604020202020204" pitchFamily="34" charset="0"/>
              </a:rPr>
              <a:t>Event selection for</a:t>
            </a:r>
            <a:r>
              <a:rPr lang="en-US" altLang="ja-JP" sz="3200">
                <a:solidFill>
                  <a:schemeClr val="tx1"/>
                </a:solidFill>
              </a:rPr>
              <a:t> </a:t>
            </a:r>
            <a:r>
              <a:rPr lang="en-US" altLang="ja-JP" sz="3200">
                <a:solidFill>
                  <a:schemeClr val="tx1"/>
                </a:solidFill>
                <a:latin typeface="Symbol" panose="05050102010706020507" pitchFamily="18" charset="2"/>
              </a:rPr>
              <a:t>n</a:t>
            </a:r>
            <a:r>
              <a:rPr lang="en-US" altLang="ja-JP" sz="3200" baseline="-25000">
                <a:solidFill>
                  <a:schemeClr val="tx1"/>
                </a:solidFill>
              </a:rPr>
              <a:t>e</a:t>
            </a:r>
            <a:r>
              <a:rPr lang="en-US" altLang="ja-JP" sz="3200">
                <a:solidFill>
                  <a:schemeClr val="tx1"/>
                </a:solidFill>
              </a:rPr>
              <a:t> </a:t>
            </a:r>
            <a:r>
              <a:rPr lang="en-US" altLang="ja-JP" sz="3200">
                <a:solidFill>
                  <a:schemeClr val="tx1"/>
                </a:solidFill>
                <a:latin typeface="Helvetica" panose="020B0604020202020204" pitchFamily="34" charset="0"/>
              </a:rPr>
              <a:t>appearance search</a:t>
            </a:r>
          </a:p>
        </p:txBody>
      </p:sp>
      <p:pic>
        <p:nvPicPr>
          <p:cNvPr id="48235" name="Picture 107" descr="Image001"/>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b="8882"/>
          <a:stretch>
            <a:fillRect/>
          </a:stretch>
        </p:blipFill>
        <p:spPr>
          <a:xfrm>
            <a:off x="6372225" y="1379538"/>
            <a:ext cx="2520950" cy="1860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48131" name="Group 3"/>
          <p:cNvGraphicFramePr>
            <a:graphicFrameLocks noGrp="1"/>
          </p:cNvGraphicFramePr>
          <p:nvPr/>
        </p:nvGraphicFramePr>
        <p:xfrm>
          <a:off x="107950" y="1196975"/>
          <a:ext cx="5832475" cy="2555875"/>
        </p:xfrm>
        <a:graphic>
          <a:graphicData uri="http://schemas.openxmlformats.org/drawingml/2006/table">
            <a:tbl>
              <a:tblPr/>
              <a:tblGrid>
                <a:gridCol w="1993900"/>
                <a:gridCol w="1498600"/>
                <a:gridCol w="1152525"/>
                <a:gridCol w="1187450"/>
              </a:tblGrid>
              <a:tr h="249238">
                <a:tc>
                  <a:txBody>
                    <a:bodyPr/>
                    <a:lstStyle>
                      <a:lvl1pPr>
                        <a:spcBef>
                          <a:spcPct val="20000"/>
                        </a:spcBef>
                        <a:buClr>
                          <a:schemeClr val="hlink"/>
                        </a:buClr>
                        <a:buSzPct val="120000"/>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cs typeface="Arial" panose="020B0604020202020204" pitchFamily="34" charset="0"/>
                        </a:rPr>
                        <a:t>―</a:t>
                      </a:r>
                      <a:r>
                        <a:rPr kumimoji="1" lang="en-US" altLang="ja-JP"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rPr>
                        <a:t>K2K-1</a:t>
                      </a:r>
                      <a:r>
                        <a:rPr kumimoji="1" lang="en-US" altLang="ja-JP"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cs typeface="Arial" panose="020B0604020202020204" pitchFamily="34"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Symbol" panose="05050102010706020507" pitchFamily="18" charset="2"/>
                          <a:ea typeface="ＭＳ Ｐゴシック" panose="020B0600070205080204" pitchFamily="50" charset="-128"/>
                        </a:rPr>
                        <a:t>nm</a:t>
                      </a: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 MC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beam </a:t>
                      </a: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Symbol" panose="05050102010706020507" pitchFamily="18" charset="2"/>
                          <a:ea typeface="ＭＳ Ｐゴシック" panose="020B0600070205080204" pitchFamily="50" charset="-128"/>
                        </a:rPr>
                        <a:t>n</a:t>
                      </a: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Data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FCFV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81.1</a:t>
                      </a:r>
                      <a:endParaRPr kumimoji="1" lang="en-US" altLang="ja-JP" sz="1800" b="0" i="0" u="none" strike="noStrike" cap="none" normalizeH="0" baseline="3000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0.81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rPr>
                        <a:t>55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BDE"/>
                    </a:solidFill>
                  </a:tcPr>
                </a:tc>
              </a:tr>
              <a:tr h="247650">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Single ring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50.92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0.47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rPr>
                        <a:t>33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BDE"/>
                    </a:solidFill>
                  </a:tcPr>
                </a:tc>
              </a:tr>
              <a:tr h="249238">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Tight e-like cut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2.66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0.40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rPr>
                        <a:t>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BDE"/>
                    </a:solidFill>
                  </a:tcPr>
                </a:tc>
              </a:tr>
              <a:tr h="250825">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Evis &gt; 100 MeV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2.47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0.40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rPr>
                        <a:t>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BDE"/>
                    </a:solidFill>
                  </a:tcPr>
                </a:tc>
              </a:tr>
              <a:tr h="247650">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No decay-e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1.90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0.35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BDE"/>
                    </a:solidFill>
                  </a:tcPr>
                </a:tc>
              </a:tr>
              <a:tr h="247650">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Pi0 cut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ea typeface="ＭＳ Ｐゴシック" panose="020B0600070205080204" pitchFamily="50" charset="-128"/>
                        </a:rPr>
                        <a:t>0.58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ea typeface="ＭＳ Ｐゴシック" panose="020B0600070205080204" pitchFamily="50" charset="-128"/>
                        </a:rPr>
                        <a:t>0.17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ea typeface="ＭＳ Ｐゴシック" panose="020B0600070205080204" pitchFamily="50" charset="-128"/>
                        </a:rPr>
                        <a:t>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r>
            </a:tbl>
          </a:graphicData>
        </a:graphic>
      </p:graphicFrame>
      <p:graphicFrame>
        <p:nvGraphicFramePr>
          <p:cNvPr id="48175" name="Group 47"/>
          <p:cNvGraphicFramePr>
            <a:graphicFrameLocks noGrp="1"/>
          </p:cNvGraphicFramePr>
          <p:nvPr/>
        </p:nvGraphicFramePr>
        <p:xfrm>
          <a:off x="107950" y="3897313"/>
          <a:ext cx="5832475" cy="2582862"/>
        </p:xfrm>
        <a:graphic>
          <a:graphicData uri="http://schemas.openxmlformats.org/drawingml/2006/table">
            <a:tbl>
              <a:tblPr/>
              <a:tblGrid>
                <a:gridCol w="1993900"/>
                <a:gridCol w="1498600"/>
                <a:gridCol w="1152525"/>
                <a:gridCol w="1187450"/>
              </a:tblGrid>
              <a:tr h="0">
                <a:tc>
                  <a:txBody>
                    <a:bodyPr/>
                    <a:lstStyle>
                      <a:lvl1pPr>
                        <a:spcBef>
                          <a:spcPct val="20000"/>
                        </a:spcBef>
                        <a:buClr>
                          <a:schemeClr val="hlink"/>
                        </a:buClr>
                        <a:buSzPct val="120000"/>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cs typeface="Arial" panose="020B0604020202020204" pitchFamily="34" charset="0"/>
                        </a:rPr>
                        <a:t>―</a:t>
                      </a:r>
                      <a:r>
                        <a:rPr kumimoji="1" lang="en-US" altLang="ja-JP"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rPr>
                        <a:t>K2K-2</a:t>
                      </a:r>
                      <a:r>
                        <a:rPr kumimoji="1" lang="en-US" altLang="ja-JP"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cs typeface="Arial" panose="020B0604020202020204" pitchFamily="34"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Symbol" panose="05050102010706020507" pitchFamily="18" charset="2"/>
                          <a:ea typeface="ＭＳ Ｐゴシック" panose="020B0600070205080204" pitchFamily="50" charset="-128"/>
                        </a:rPr>
                        <a:t>nm</a:t>
                      </a: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 MC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beam </a:t>
                      </a: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Symbol" panose="05050102010706020507" pitchFamily="18" charset="2"/>
                          <a:ea typeface="ＭＳ Ｐゴシック" panose="020B0600070205080204" pitchFamily="50" charset="-128"/>
                        </a:rPr>
                        <a:t>n</a:t>
                      </a: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Data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FCFV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77.4</a:t>
                      </a:r>
                      <a:endParaRPr kumimoji="1" lang="en-US" altLang="ja-JP" sz="1800" b="0" i="0" u="none" strike="noStrike" cap="none" normalizeH="0" baseline="3000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0.86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rPr>
                        <a:t>57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BDE"/>
                    </a:solidFill>
                  </a:tcPr>
                </a:tc>
              </a:tr>
              <a:tr h="357188">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Single ring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49.41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0.52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rPr>
                        <a:t>34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BDE"/>
                    </a:solidFill>
                  </a:tcPr>
                </a:tc>
              </a:tr>
              <a:tr h="357188">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Tight e-like cut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3.21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0.44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rPr>
                        <a:t>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BDE"/>
                    </a:solidFill>
                  </a:tcPr>
                </a:tc>
              </a:tr>
              <a:tr h="355600">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Evis &gt; 100 MeV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2.93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0.44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rPr>
                        <a:t>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BDE"/>
                    </a:solidFill>
                  </a:tcPr>
                </a:tc>
              </a:tr>
              <a:tr h="357188">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No decay-e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2.17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0.39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rPr>
                        <a:t>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BDE"/>
                    </a:solidFill>
                  </a:tcPr>
                </a:tc>
              </a:tr>
              <a:tr h="357188">
                <a:tc>
                  <a:txBody>
                    <a:bodyPr/>
                    <a:lstStyle>
                      <a:lvl1pPr>
                        <a:spcBef>
                          <a:spcPct val="20000"/>
                        </a:spcBef>
                        <a:buClr>
                          <a:schemeClr val="hlink"/>
                        </a:buClr>
                        <a:buSzPct val="120000"/>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rPr>
                        <a:t>Pi0 cut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ea typeface="ＭＳ Ｐゴシック" panose="020B0600070205080204" pitchFamily="50" charset="-128"/>
                        </a:rPr>
                        <a:t>0.74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ea typeface="ＭＳ Ｐゴシック" panose="020B0600070205080204" pitchFamily="50" charset="-128"/>
                        </a:rPr>
                        <a:t>0.21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lvl1pPr>
                        <a:spcBef>
                          <a:spcPct val="20000"/>
                        </a:spcBef>
                        <a:buClr>
                          <a:schemeClr val="hlink"/>
                        </a:buClr>
                        <a:buSzPct val="120000"/>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spcBef>
                          <a:spcPct val="20000"/>
                        </a:spcBef>
                        <a:buFont typeface="Tahoma" panose="020B0604030504040204" pitchFamily="34" charset="0"/>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spcBef>
                          <a:spcPct val="20000"/>
                        </a:spcBef>
                        <a:buClr>
                          <a:schemeClr val="hlink"/>
                        </a:buClr>
                        <a:buSzPct val="1200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spcBef>
                          <a:spcPct val="20000"/>
                        </a:spcBef>
                        <a:buFont typeface="Tahoma" panose="020B0604030504040204" pitchFamily="34" charset="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spcBef>
                          <a:spcPct val="20000"/>
                        </a:spcBef>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8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1" lang="en-US" altLang="ja-JP" sz="1800" b="0"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ea typeface="ＭＳ Ｐゴシック" panose="020B0600070205080204" pitchFamily="50" charset="-128"/>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r>
            </a:tbl>
          </a:graphicData>
        </a:graphic>
      </p:graphicFrame>
      <p:sp>
        <p:nvSpPr>
          <p:cNvPr id="48219" name="Text Box 91"/>
          <p:cNvSpPr txBox="1">
            <a:spLocks noChangeArrowheads="1"/>
          </p:cNvSpPr>
          <p:nvPr/>
        </p:nvSpPr>
        <p:spPr bwMode="auto">
          <a:xfrm>
            <a:off x="6329363" y="5589588"/>
            <a:ext cx="2563812" cy="9747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000">
                <a:effectLst>
                  <a:outerShdw blurRad="38100" dist="38100" dir="2700000" algn="tl">
                    <a:srgbClr val="010199"/>
                  </a:outerShdw>
                </a:effectLst>
                <a:latin typeface="Gill Sans MT" panose="020B0502020104020203" pitchFamily="34" charset="0"/>
                <a:ea typeface="ＭＳ Ｐゴシック" panose="020B0600070205080204" pitchFamily="50" charset="-128"/>
              </a:rPr>
              <a:t>In total,</a:t>
            </a:r>
          </a:p>
          <a:p>
            <a:r>
              <a:rPr lang="en-US" altLang="ja-JP">
                <a:effectLst>
                  <a:outerShdw blurRad="38100" dist="38100" dir="2700000" algn="tl">
                    <a:srgbClr val="010199"/>
                  </a:outerShdw>
                </a:effectLst>
                <a:latin typeface="Gill Sans MT" panose="020B0502020104020203" pitchFamily="34" charset="0"/>
                <a:ea typeface="ＭＳ Ｐゴシック" panose="020B0600070205080204" pitchFamily="50" charset="-128"/>
              </a:rPr>
              <a:t> #expected BG = </a:t>
            </a:r>
            <a:r>
              <a:rPr lang="en-US" altLang="ja-JP" u="sng">
                <a:solidFill>
                  <a:srgbClr val="FF0000"/>
                </a:solidFill>
                <a:effectLst>
                  <a:outerShdw blurRad="38100" dist="38100" dir="2700000" algn="tl">
                    <a:srgbClr val="FFFFFF"/>
                  </a:outerShdw>
                </a:effectLst>
                <a:latin typeface="Gill Sans MT" panose="020B0502020104020203" pitchFamily="34" charset="0"/>
                <a:ea typeface="ＭＳ Ｐゴシック" panose="020B0600070205080204" pitchFamily="50" charset="-128"/>
              </a:rPr>
              <a:t>1.70</a:t>
            </a:r>
          </a:p>
          <a:p>
            <a:r>
              <a:rPr lang="en-US" altLang="ja-JP">
                <a:effectLst>
                  <a:outerShdw blurRad="38100" dist="38100" dir="2700000" algn="tl">
                    <a:srgbClr val="010199"/>
                  </a:outerShdw>
                </a:effectLst>
                <a:latin typeface="Gill Sans MT" panose="020B0502020104020203" pitchFamily="34" charset="0"/>
                <a:ea typeface="ＭＳ Ｐゴシック" panose="020B0600070205080204" pitchFamily="50" charset="-128"/>
              </a:rPr>
              <a:t> #observed       = </a:t>
            </a:r>
            <a:r>
              <a:rPr lang="en-US" altLang="ja-JP" u="sng">
                <a:solidFill>
                  <a:srgbClr val="FF0000"/>
                </a:solidFill>
                <a:effectLst>
                  <a:outerShdw blurRad="38100" dist="38100" dir="2700000" algn="tl">
                    <a:srgbClr val="FFFFFF"/>
                  </a:outerShdw>
                </a:effectLst>
                <a:latin typeface="Gill Sans MT" panose="020B0502020104020203" pitchFamily="34" charset="0"/>
                <a:ea typeface="ＭＳ Ｐゴシック" panose="020B0600070205080204" pitchFamily="50" charset="-128"/>
              </a:rPr>
              <a:t>1</a:t>
            </a:r>
          </a:p>
        </p:txBody>
      </p:sp>
      <p:pic>
        <p:nvPicPr>
          <p:cNvPr id="48237" name="Picture 109" descr="Image002"/>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b="8882"/>
          <a:stretch>
            <a:fillRect/>
          </a:stretch>
        </p:blipFill>
        <p:spPr>
          <a:xfrm>
            <a:off x="6376988" y="3284538"/>
            <a:ext cx="2516187" cy="1855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239" name="Text Box 111"/>
          <p:cNvSpPr txBox="1">
            <a:spLocks noChangeArrowheads="1"/>
          </p:cNvSpPr>
          <p:nvPr/>
        </p:nvSpPr>
        <p:spPr bwMode="auto">
          <a:xfrm>
            <a:off x="7000875" y="3443288"/>
            <a:ext cx="1479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chemeClr val="accent2"/>
                </a:solidFill>
                <a:latin typeface="Helvetica" panose="020B0604020202020204" pitchFamily="34" charset="0"/>
              </a:rPr>
              <a:t> </a:t>
            </a:r>
            <a:r>
              <a:rPr lang="en-US" altLang="ja-JP" sz="2400">
                <a:solidFill>
                  <a:schemeClr val="accent2"/>
                </a:solidFill>
                <a:latin typeface="Symbol" panose="05050102010706020507" pitchFamily="18" charset="2"/>
              </a:rPr>
              <a:t>n</a:t>
            </a:r>
            <a:r>
              <a:rPr lang="en-US" altLang="ja-JP" sz="2400">
                <a:solidFill>
                  <a:schemeClr val="accent2"/>
                </a:solidFill>
                <a:latin typeface="Helvetica" panose="020B0604020202020204" pitchFamily="34" charset="0"/>
              </a:rPr>
              <a:t>e signal</a:t>
            </a:r>
          </a:p>
        </p:txBody>
      </p:sp>
      <p:sp>
        <p:nvSpPr>
          <p:cNvPr id="48240" name="Text Box 112"/>
          <p:cNvSpPr txBox="1">
            <a:spLocks noChangeArrowheads="1"/>
          </p:cNvSpPr>
          <p:nvPr/>
        </p:nvSpPr>
        <p:spPr bwMode="auto">
          <a:xfrm>
            <a:off x="7019925" y="1412875"/>
            <a:ext cx="1127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chemeClr val="accent2"/>
                </a:solidFill>
                <a:latin typeface="Helvetica" panose="020B0604020202020204" pitchFamily="34" charset="0"/>
              </a:rPr>
              <a:t> </a:t>
            </a:r>
            <a:r>
              <a:rPr lang="en-US" altLang="ja-JP" sz="2400">
                <a:solidFill>
                  <a:schemeClr val="accent2"/>
                </a:solidFill>
                <a:latin typeface="Symbol" panose="05050102010706020507" pitchFamily="18" charset="2"/>
              </a:rPr>
              <a:t>nm</a:t>
            </a:r>
            <a:r>
              <a:rPr lang="en-US" altLang="ja-JP" sz="2400">
                <a:solidFill>
                  <a:schemeClr val="accent2"/>
                </a:solidFill>
                <a:latin typeface="Helvetica" panose="020B0604020202020204" pitchFamily="34" charset="0"/>
              </a:rPr>
              <a:t> BG</a:t>
            </a:r>
          </a:p>
        </p:txBody>
      </p:sp>
      <p:sp>
        <p:nvSpPr>
          <p:cNvPr id="48241" name="Text Box 113"/>
          <p:cNvSpPr txBox="1">
            <a:spLocks noChangeArrowheads="1"/>
          </p:cNvSpPr>
          <p:nvPr/>
        </p:nvSpPr>
        <p:spPr bwMode="auto">
          <a:xfrm rot="-5400000">
            <a:off x="4252119" y="3039269"/>
            <a:ext cx="4075112" cy="3048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a:solidFill>
                  <a:srgbClr val="000000"/>
                </a:solidFill>
                <a:latin typeface="Helvetica" panose="020B0604020202020204" pitchFamily="34" charset="0"/>
              </a:rPr>
              <a:t>Invariant mass using additional 2nd ring (MeV/c2)</a:t>
            </a:r>
          </a:p>
        </p:txBody>
      </p:sp>
      <p:sp>
        <p:nvSpPr>
          <p:cNvPr id="48242" name="Text Box 114"/>
          <p:cNvSpPr txBox="1">
            <a:spLocks noChangeArrowheads="1"/>
          </p:cNvSpPr>
          <p:nvPr/>
        </p:nvSpPr>
        <p:spPr bwMode="auto">
          <a:xfrm>
            <a:off x="6523038" y="5157788"/>
            <a:ext cx="2370137" cy="3048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a:solidFill>
                  <a:srgbClr val="000000"/>
                </a:solidFill>
                <a:latin typeface="Helvetica" panose="020B0604020202020204" pitchFamily="34" charset="0"/>
              </a:rPr>
              <a:t>1st ring momentum (MeV/c)</a:t>
            </a:r>
          </a:p>
        </p:txBody>
      </p:sp>
      <p:sp>
        <p:nvSpPr>
          <p:cNvPr id="48243" name="Text Box 115"/>
          <p:cNvSpPr txBox="1">
            <a:spLocks noChangeArrowheads="1"/>
          </p:cNvSpPr>
          <p:nvPr/>
        </p:nvSpPr>
        <p:spPr bwMode="auto">
          <a:xfrm>
            <a:off x="7019925" y="846138"/>
            <a:ext cx="1220788" cy="495300"/>
          </a:xfrm>
          <a:prstGeom prst="rect">
            <a:avLst/>
          </a:prstGeom>
          <a:solidFill>
            <a:schemeClr val="accent1"/>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b="1">
                <a:latin typeface="Helvetica" panose="020B0604020202020204" pitchFamily="34" charset="0"/>
              </a:rPr>
              <a:t>Pi0 cut</a:t>
            </a:r>
          </a:p>
        </p:txBody>
      </p:sp>
      <p:sp>
        <p:nvSpPr>
          <p:cNvPr id="48244" name="Line 116"/>
          <p:cNvSpPr>
            <a:spLocks noChangeShapeType="1"/>
          </p:cNvSpPr>
          <p:nvPr/>
        </p:nvSpPr>
        <p:spPr bwMode="auto">
          <a:xfrm>
            <a:off x="7812088" y="2565400"/>
            <a:ext cx="0" cy="431800"/>
          </a:xfrm>
          <a:prstGeom prst="line">
            <a:avLst/>
          </a:prstGeom>
          <a:noFill/>
          <a:ln w="127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245" name="Line 117"/>
          <p:cNvSpPr>
            <a:spLocks noChangeShapeType="1"/>
          </p:cNvSpPr>
          <p:nvPr/>
        </p:nvSpPr>
        <p:spPr bwMode="auto">
          <a:xfrm>
            <a:off x="7812088" y="4510088"/>
            <a:ext cx="0" cy="431800"/>
          </a:xfrm>
          <a:prstGeom prst="line">
            <a:avLst/>
          </a:prstGeom>
          <a:noFill/>
          <a:ln w="127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246" name="Text Box 118"/>
          <p:cNvSpPr txBox="1">
            <a:spLocks noChangeArrowheads="1"/>
          </p:cNvSpPr>
          <p:nvPr/>
        </p:nvSpPr>
        <p:spPr bwMode="auto">
          <a:xfrm>
            <a:off x="7751763" y="4646613"/>
            <a:ext cx="78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latin typeface="Helvetica" panose="020B0604020202020204" pitchFamily="34" charset="0"/>
              </a:rPr>
              <a:t>select</a:t>
            </a:r>
          </a:p>
        </p:txBody>
      </p:sp>
      <p:sp>
        <p:nvSpPr>
          <p:cNvPr id="48247" name="Text Box 119"/>
          <p:cNvSpPr txBox="1">
            <a:spLocks noChangeArrowheads="1"/>
          </p:cNvSpPr>
          <p:nvPr/>
        </p:nvSpPr>
        <p:spPr bwMode="auto">
          <a:xfrm>
            <a:off x="7740650" y="2708275"/>
            <a:ext cx="78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latin typeface="Helvetica" panose="020B0604020202020204" pitchFamily="34" charset="0"/>
              </a:rPr>
              <a:t>select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k2kcollaboration-040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71438"/>
            <a:ext cx="7993062" cy="4005262"/>
          </a:xfrm>
          <a:prstGeom prst="rect">
            <a:avLst/>
          </a:prstGeom>
          <a:noFill/>
          <a:extLst>
            <a:ext uri="{909E8E84-426E-40DD-AFC4-6F175D3DCCD1}">
              <a14:hiddenFill xmlns:a14="http://schemas.microsoft.com/office/drawing/2010/main">
                <a:solidFill>
                  <a:srgbClr val="FFFFFF"/>
                </a:solidFill>
              </a14:hiddenFill>
            </a:ext>
          </a:extLst>
        </p:spPr>
      </p:pic>
      <p:sp>
        <p:nvSpPr>
          <p:cNvPr id="7171" name="Rectangle 3"/>
          <p:cNvSpPr>
            <a:spLocks noGrp="1" noChangeArrowheads="1"/>
          </p:cNvSpPr>
          <p:nvPr>
            <p:ph type="body" idx="1"/>
          </p:nvPr>
        </p:nvSpPr>
        <p:spPr>
          <a:xfrm>
            <a:off x="468313" y="4021138"/>
            <a:ext cx="8343900" cy="2836862"/>
          </a:xfrm>
        </p:spPr>
        <p:txBody>
          <a:bodyPr/>
          <a:lstStyle/>
          <a:p>
            <a:pPr>
              <a:lnSpc>
                <a:spcPct val="90000"/>
              </a:lnSpc>
              <a:buFontTx/>
              <a:buNone/>
            </a:pPr>
            <a:r>
              <a:rPr lang="en-US" altLang="ja-JP" sz="1800" i="1">
                <a:latin typeface="Times New Roman" panose="02020603050405020304" pitchFamily="18" charset="0"/>
              </a:rPr>
              <a:t>     </a:t>
            </a:r>
            <a:r>
              <a:rPr lang="en-US" altLang="ja-JP" sz="1800"/>
              <a:t>University of Barcelona, Boston University, Chonnam National University,</a:t>
            </a:r>
            <a:r>
              <a:rPr lang="ja-JP" altLang="en-US" sz="1800"/>
              <a:t>　</a:t>
            </a:r>
            <a:r>
              <a:rPr lang="en-US" altLang="ja-JP" sz="1800"/>
              <a:t>Dongshin University, University of Geneva, Hiroshima University, </a:t>
            </a:r>
            <a:r>
              <a:rPr lang="en-US" altLang="ja-JP" sz="1800" b="1">
                <a:solidFill>
                  <a:srgbClr val="FF66CC"/>
                </a:solidFill>
                <a:effectLst>
                  <a:outerShdw blurRad="38100" dist="38100" dir="2700000" algn="tl">
                    <a:srgbClr val="FFFFFF"/>
                  </a:outerShdw>
                </a:effectLst>
              </a:rPr>
              <a:t>ICRR</a:t>
            </a:r>
            <a:r>
              <a:rPr lang="en-US" altLang="ja-JP" sz="1800"/>
              <a:t>, Inst. for Nuclear Research Moscow, KEK, Kobe University, Korea University, Kyoto University, Massachusetts Institute of Technology, Niigata University, Okayama University, University of Rome "La Sapienza</a:t>
            </a:r>
            <a:r>
              <a:rPr lang="en-US" altLang="ja-JP" sz="1800">
                <a:latin typeface="Arial" panose="020B0604020202020204" pitchFamily="34" charset="0"/>
              </a:rPr>
              <a:t>“</a:t>
            </a:r>
            <a:r>
              <a:rPr lang="en-US" altLang="ja-JP" sz="1800"/>
              <a:t>, Saclay (DSM-DAPNIA), Seoul National University, SUNY at Stony Brook, Tokyo University of Science, Tohoku University, University of California Irvine, University of Hawaii, University of Tokyo, University of Washington, University of Valencia, Warsaw University</a:t>
            </a:r>
          </a:p>
        </p:txBody>
      </p:sp>
      <p:sp>
        <p:nvSpPr>
          <p:cNvPr id="7173" name="Text Box 5"/>
          <p:cNvSpPr txBox="1">
            <a:spLocks noChangeArrowheads="1"/>
          </p:cNvSpPr>
          <p:nvPr/>
        </p:nvSpPr>
        <p:spPr bwMode="auto">
          <a:xfrm>
            <a:off x="755650" y="6465888"/>
            <a:ext cx="7835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Helvetica" panose="020B0604020202020204" pitchFamily="34" charset="0"/>
              </a:rPr>
              <a:t>35 institutes, 219 collaborators for latest K2K paper </a:t>
            </a:r>
            <a:r>
              <a:rPr lang="en-US" altLang="ja-JP" sz="2000"/>
              <a:t>hep-ex/0606032</a:t>
            </a:r>
            <a:endParaRPr lang="en-US" altLang="ja-JP" sz="2000">
              <a:latin typeface="Helvetica"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1" name="Picture 11" descr="contou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23850" y="1050925"/>
            <a:ext cx="4732338" cy="4899025"/>
          </a:xfrm>
          <a:solidFill>
            <a:schemeClr val="tx2"/>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2" name="Rectangle 2"/>
          <p:cNvSpPr>
            <a:spLocks noGrp="1" noChangeArrowheads="1"/>
          </p:cNvSpPr>
          <p:nvPr>
            <p:ph type="title"/>
          </p:nvPr>
        </p:nvSpPr>
        <p:spPr>
          <a:xfrm>
            <a:off x="323850" y="0"/>
            <a:ext cx="8532813" cy="855663"/>
          </a:xfrm>
        </p:spPr>
        <p:txBody>
          <a:bodyPr/>
          <a:lstStyle/>
          <a:p>
            <a:pPr algn="ctr"/>
            <a:r>
              <a:rPr lang="en-US" altLang="ja-JP" sz="3600">
                <a:latin typeface="Helvetica" panose="020B0604020202020204" pitchFamily="34" charset="0"/>
              </a:rPr>
              <a:t>Exclude region for</a:t>
            </a:r>
            <a:r>
              <a:rPr lang="en-US" altLang="ja-JP" sz="3600"/>
              <a:t> </a:t>
            </a:r>
            <a:r>
              <a:rPr lang="en-US" altLang="ja-JP" sz="3600">
                <a:latin typeface="Symbol" panose="05050102010706020507" pitchFamily="18" charset="2"/>
              </a:rPr>
              <a:t>n</a:t>
            </a:r>
            <a:r>
              <a:rPr lang="en-US" altLang="ja-JP" sz="3600" baseline="-25000"/>
              <a:t>e</a:t>
            </a:r>
            <a:r>
              <a:rPr lang="en-US" altLang="ja-JP" sz="3600"/>
              <a:t> </a:t>
            </a:r>
            <a:r>
              <a:rPr lang="en-US" altLang="ja-JP" sz="3600">
                <a:latin typeface="Helvetica" panose="020B0604020202020204" pitchFamily="34" charset="0"/>
              </a:rPr>
              <a:t>appearance search</a:t>
            </a:r>
          </a:p>
        </p:txBody>
      </p:sp>
      <p:sp>
        <p:nvSpPr>
          <p:cNvPr id="51203" name="Line 3"/>
          <p:cNvSpPr>
            <a:spLocks noChangeShapeType="1"/>
          </p:cNvSpPr>
          <p:nvPr/>
        </p:nvSpPr>
        <p:spPr bwMode="auto">
          <a:xfrm>
            <a:off x="3063875" y="1519238"/>
            <a:ext cx="792163"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204" name="Line 4"/>
          <p:cNvSpPr>
            <a:spLocks noChangeShapeType="1"/>
          </p:cNvSpPr>
          <p:nvPr/>
        </p:nvSpPr>
        <p:spPr bwMode="auto">
          <a:xfrm>
            <a:off x="3100388" y="1735138"/>
            <a:ext cx="792162" cy="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205" name="Text Box 5"/>
          <p:cNvSpPr txBox="1">
            <a:spLocks noChangeArrowheads="1"/>
          </p:cNvSpPr>
          <p:nvPr/>
        </p:nvSpPr>
        <p:spPr bwMode="auto">
          <a:xfrm>
            <a:off x="3856038" y="1301750"/>
            <a:ext cx="636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effectLst>
                  <a:outerShdw blurRad="38100" dist="38100" dir="2700000" algn="tl">
                    <a:srgbClr val="010199"/>
                  </a:outerShdw>
                </a:effectLst>
                <a:latin typeface="Gill Sans MT" panose="020B0502020104020203" pitchFamily="34" charset="0"/>
                <a:ea typeface="ＭＳ Ｐゴシック" panose="020B0600070205080204" pitchFamily="50" charset="-128"/>
              </a:rPr>
              <a:t>limit</a:t>
            </a:r>
          </a:p>
        </p:txBody>
      </p:sp>
      <p:sp>
        <p:nvSpPr>
          <p:cNvPr id="51206" name="Text Box 6"/>
          <p:cNvSpPr txBox="1">
            <a:spLocks noChangeArrowheads="1"/>
          </p:cNvSpPr>
          <p:nvPr/>
        </p:nvSpPr>
        <p:spPr bwMode="auto">
          <a:xfrm>
            <a:off x="3856038" y="1517650"/>
            <a:ext cx="1285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effectLst>
                  <a:outerShdw blurRad="38100" dist="38100" dir="2700000" algn="tl">
                    <a:srgbClr val="010199"/>
                  </a:outerShdw>
                </a:effectLst>
                <a:latin typeface="Gill Sans MT" panose="020B0502020104020203" pitchFamily="34" charset="0"/>
                <a:ea typeface="ＭＳ Ｐゴシック" panose="020B0600070205080204" pitchFamily="50" charset="-128"/>
              </a:rPr>
              <a:t>sensitivity</a:t>
            </a:r>
          </a:p>
        </p:txBody>
      </p:sp>
      <p:sp>
        <p:nvSpPr>
          <p:cNvPr id="51210" name="Text Box 10"/>
          <p:cNvSpPr txBox="1">
            <a:spLocks noChangeArrowheads="1"/>
          </p:cNvSpPr>
          <p:nvPr/>
        </p:nvSpPr>
        <p:spPr bwMode="auto">
          <a:xfrm>
            <a:off x="5076825" y="1941513"/>
            <a:ext cx="41624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u="sng">
                <a:effectLst>
                  <a:outerShdw blurRad="38100" dist="38100" dir="2700000" algn="tl">
                    <a:srgbClr val="010199"/>
                  </a:outerShdw>
                </a:effectLst>
                <a:latin typeface="Gill Sans MT" panose="020B0502020104020203" pitchFamily="34" charset="0"/>
                <a:ea typeface="ＭＳ Ｐゴシック" panose="020B0600070205080204" pitchFamily="50" charset="-128"/>
              </a:rPr>
              <a:t>upper limit (90% CL)</a:t>
            </a:r>
          </a:p>
          <a:p>
            <a:r>
              <a:rPr lang="en-US" altLang="ja-JP" sz="2400">
                <a:solidFill>
                  <a:srgbClr val="FF5050"/>
                </a:solidFill>
                <a:effectLst>
                  <a:outerShdw blurRad="38100" dist="38100" dir="2700000" algn="tl">
                    <a:srgbClr val="FFFFFF"/>
                  </a:outerShdw>
                </a:effectLst>
                <a:latin typeface="Gill Sans MT" panose="020B0502020104020203" pitchFamily="34" charset="0"/>
                <a:ea typeface="ＭＳ Ｐゴシック" panose="020B0600070205080204" pitchFamily="50" charset="-128"/>
              </a:rPr>
              <a:t> sin</a:t>
            </a:r>
            <a:r>
              <a:rPr lang="en-US" altLang="ja-JP" sz="2400" baseline="30000">
                <a:solidFill>
                  <a:srgbClr val="FF5050"/>
                </a:solidFill>
                <a:effectLst>
                  <a:outerShdw blurRad="38100" dist="38100" dir="2700000" algn="tl">
                    <a:srgbClr val="FFFFFF"/>
                  </a:outerShdw>
                </a:effectLst>
                <a:latin typeface="Gill Sans MT" panose="020B0502020104020203" pitchFamily="34" charset="0"/>
                <a:ea typeface="ＭＳ Ｐゴシック" panose="020B0600070205080204" pitchFamily="50" charset="-128"/>
              </a:rPr>
              <a:t>2</a:t>
            </a:r>
            <a:r>
              <a:rPr lang="en-US" altLang="ja-JP" sz="2400">
                <a:solidFill>
                  <a:srgbClr val="FF5050"/>
                </a:solidFill>
                <a:effectLst>
                  <a:outerShdw blurRad="38100" dist="38100" dir="2700000" algn="tl">
                    <a:srgbClr val="FFFFFF"/>
                  </a:outerShdw>
                </a:effectLst>
                <a:latin typeface="Gill Sans MT" panose="020B0502020104020203" pitchFamily="34" charset="0"/>
                <a:ea typeface="ＭＳ Ｐゴシック" panose="020B0600070205080204" pitchFamily="50" charset="-128"/>
              </a:rPr>
              <a:t>2</a:t>
            </a:r>
            <a:r>
              <a:rPr lang="en-US" altLang="ja-JP" sz="2400">
                <a:solidFill>
                  <a:srgbClr val="FF5050"/>
                </a:solidFill>
                <a:effectLst>
                  <a:outerShdw blurRad="38100" dist="38100" dir="2700000" algn="tl">
                    <a:srgbClr val="FFFFFF"/>
                  </a:outerShdw>
                </a:effectLst>
                <a:latin typeface="Symbol" panose="05050102010706020507" pitchFamily="18" charset="2"/>
                <a:ea typeface="ＭＳ Ｐゴシック" panose="020B0600070205080204" pitchFamily="50" charset="-128"/>
              </a:rPr>
              <a:t>q</a:t>
            </a:r>
            <a:r>
              <a:rPr lang="en-US" altLang="ja-JP" sz="2400" baseline="-10000">
                <a:solidFill>
                  <a:srgbClr val="FF5050"/>
                </a:solidFill>
                <a:effectLst>
                  <a:outerShdw blurRad="38100" dist="38100" dir="2700000" algn="tl">
                    <a:srgbClr val="FFFFFF"/>
                  </a:outerShdw>
                </a:effectLst>
                <a:latin typeface="Symbol" panose="05050102010706020507" pitchFamily="18" charset="2"/>
                <a:ea typeface="ＭＳ Ｐゴシック" panose="020B0600070205080204" pitchFamily="50" charset="-128"/>
              </a:rPr>
              <a:t>m</a:t>
            </a:r>
            <a:r>
              <a:rPr lang="en-US" altLang="ja-JP" sz="2400" baseline="-10000">
                <a:solidFill>
                  <a:srgbClr val="FF5050"/>
                </a:solidFill>
                <a:effectLst>
                  <a:outerShdw blurRad="38100" dist="38100" dir="2700000" algn="tl">
                    <a:srgbClr val="FFFFFF"/>
                  </a:outerShdw>
                </a:effectLst>
                <a:latin typeface="Gill Sans MT" panose="020B0502020104020203" pitchFamily="34" charset="0"/>
                <a:ea typeface="ＭＳ Ｐゴシック" panose="020B0600070205080204" pitchFamily="50" charset="-128"/>
              </a:rPr>
              <a:t>e</a:t>
            </a:r>
            <a:r>
              <a:rPr lang="en-US" altLang="ja-JP" sz="2400">
                <a:solidFill>
                  <a:srgbClr val="FF5050"/>
                </a:solidFill>
                <a:effectLst>
                  <a:outerShdw blurRad="38100" dist="38100" dir="2700000" algn="tl">
                    <a:srgbClr val="FFFFFF"/>
                  </a:outerShdw>
                </a:effectLst>
                <a:latin typeface="Gill Sans MT" panose="020B0502020104020203" pitchFamily="34" charset="0"/>
                <a:ea typeface="ＭＳ Ｐゴシック" panose="020B0600070205080204" pitchFamily="50" charset="-128"/>
              </a:rPr>
              <a:t>&lt;0.13 </a:t>
            </a:r>
            <a:r>
              <a:rPr lang="en-US" altLang="ja-JP" sz="2400">
                <a:effectLst>
                  <a:outerShdw blurRad="38100" dist="38100" dir="2700000" algn="tl">
                    <a:srgbClr val="010199"/>
                  </a:outerShdw>
                </a:effectLst>
                <a:latin typeface="Gill Sans MT" panose="020B0502020104020203" pitchFamily="34" charset="0"/>
                <a:ea typeface="ＭＳ Ｐゴシック" panose="020B0600070205080204" pitchFamily="50" charset="-128"/>
              </a:rPr>
              <a:t>@2.8x10</a:t>
            </a:r>
            <a:r>
              <a:rPr lang="en-US" altLang="ja-JP" sz="2400" baseline="30000">
                <a:effectLst>
                  <a:outerShdw blurRad="38100" dist="38100" dir="2700000" algn="tl">
                    <a:srgbClr val="010199"/>
                  </a:outerShdw>
                </a:effectLst>
                <a:latin typeface="Gill Sans MT" panose="020B0502020104020203" pitchFamily="34" charset="0"/>
                <a:ea typeface="ＭＳ Ｐゴシック" panose="020B0600070205080204" pitchFamily="50" charset="-128"/>
              </a:rPr>
              <a:t>-3</a:t>
            </a:r>
            <a:r>
              <a:rPr lang="en-US" altLang="ja-JP" sz="2400">
                <a:effectLst>
                  <a:outerShdw blurRad="38100" dist="38100" dir="2700000" algn="tl">
                    <a:srgbClr val="010199"/>
                  </a:outerShdw>
                </a:effectLst>
                <a:latin typeface="Gill Sans MT" panose="020B0502020104020203" pitchFamily="34" charset="0"/>
                <a:ea typeface="ＭＳ Ｐゴシック" panose="020B0600070205080204" pitchFamily="50" charset="-128"/>
              </a:rPr>
              <a:t> eV</a:t>
            </a:r>
            <a:r>
              <a:rPr lang="en-US" altLang="ja-JP" sz="2400" baseline="30000">
                <a:effectLst>
                  <a:outerShdw blurRad="38100" dist="38100" dir="2700000" algn="tl">
                    <a:srgbClr val="010199"/>
                  </a:outerShdw>
                </a:effectLst>
                <a:latin typeface="Gill Sans MT" panose="020B0502020104020203" pitchFamily="34" charset="0"/>
                <a:ea typeface="ＭＳ Ｐゴシック" panose="020B0600070205080204" pitchFamily="50" charset="-128"/>
              </a:rPr>
              <a:t>2</a:t>
            </a:r>
          </a:p>
        </p:txBody>
      </p:sp>
      <p:sp>
        <p:nvSpPr>
          <p:cNvPr id="51216" name="Text Box 16"/>
          <p:cNvSpPr txBox="1">
            <a:spLocks noChangeArrowheads="1"/>
          </p:cNvSpPr>
          <p:nvPr/>
        </p:nvSpPr>
        <p:spPr bwMode="auto">
          <a:xfrm>
            <a:off x="5200650" y="3305175"/>
            <a:ext cx="30384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latin typeface="Helvetica" panose="020B0604020202020204" pitchFamily="34" charset="0"/>
              </a:rPr>
              <a:t>K2K</a:t>
            </a:r>
          </a:p>
          <a:p>
            <a:r>
              <a:rPr lang="en-US" altLang="ja-JP">
                <a:latin typeface="Helvetica" panose="020B0604020202020204" pitchFamily="34" charset="0"/>
              </a:rPr>
              <a:t> sin</a:t>
            </a:r>
            <a:r>
              <a:rPr lang="en-US" altLang="ja-JP" baseline="30000">
                <a:latin typeface="Helvetica" panose="020B0604020202020204" pitchFamily="34" charset="0"/>
              </a:rPr>
              <a:t>2</a:t>
            </a:r>
            <a:r>
              <a:rPr lang="en-US" altLang="ja-JP">
                <a:latin typeface="Symbol" panose="05050102010706020507" pitchFamily="18" charset="2"/>
              </a:rPr>
              <a:t>q</a:t>
            </a:r>
            <a:r>
              <a:rPr lang="en-US" altLang="ja-JP" baseline="-2000">
                <a:latin typeface="Helvetica" panose="020B0604020202020204" pitchFamily="34" charset="0"/>
              </a:rPr>
              <a:t>13</a:t>
            </a:r>
            <a:r>
              <a:rPr lang="en-US" altLang="ja-JP">
                <a:latin typeface="Helvetica" panose="020B0604020202020204" pitchFamily="34" charset="0"/>
              </a:rPr>
              <a:t>&lt;~0.06@2.8x10</a:t>
            </a:r>
            <a:r>
              <a:rPr lang="en-US" altLang="ja-JP" baseline="30000">
                <a:latin typeface="Helvetica" panose="020B0604020202020204" pitchFamily="34" charset="0"/>
              </a:rPr>
              <a:t>-3</a:t>
            </a:r>
            <a:r>
              <a:rPr lang="en-US" altLang="ja-JP">
                <a:latin typeface="Helvetica" panose="020B0604020202020204" pitchFamily="34" charset="0"/>
              </a:rPr>
              <a:t>eV</a:t>
            </a:r>
            <a:r>
              <a:rPr lang="en-US" altLang="ja-JP" baseline="30000">
                <a:latin typeface="Helvetica" panose="020B0604020202020204" pitchFamily="34" charset="0"/>
              </a:rPr>
              <a:t>2</a:t>
            </a:r>
          </a:p>
          <a:p>
            <a:r>
              <a:rPr lang="en-US" altLang="ja-JP">
                <a:latin typeface="Helvetica" panose="020B0604020202020204" pitchFamily="34" charset="0"/>
              </a:rPr>
              <a:t> (assuming sin</a:t>
            </a:r>
            <a:r>
              <a:rPr lang="en-US" altLang="ja-JP" baseline="30000">
                <a:latin typeface="Helvetica" panose="020B0604020202020204" pitchFamily="34" charset="0"/>
              </a:rPr>
              <a:t>2</a:t>
            </a:r>
            <a:r>
              <a:rPr lang="en-US" altLang="ja-JP">
                <a:latin typeface="Helvetica" panose="020B0604020202020204" pitchFamily="34" charset="0"/>
              </a:rPr>
              <a:t>2</a:t>
            </a:r>
            <a:r>
              <a:rPr lang="en-US" altLang="ja-JP">
                <a:latin typeface="Symbol" panose="05050102010706020507" pitchFamily="18" charset="2"/>
              </a:rPr>
              <a:t>q</a:t>
            </a:r>
            <a:r>
              <a:rPr lang="en-US" altLang="ja-JP" baseline="-2000">
                <a:latin typeface="Helvetica" panose="020B0604020202020204" pitchFamily="34" charset="0"/>
              </a:rPr>
              <a:t>23</a:t>
            </a:r>
            <a:r>
              <a:rPr lang="en-US" altLang="ja-JP">
                <a:latin typeface="Helvetica" panose="020B0604020202020204" pitchFamily="34" charset="0"/>
              </a:rPr>
              <a:t>=1.0) </a:t>
            </a:r>
          </a:p>
        </p:txBody>
      </p:sp>
      <p:sp>
        <p:nvSpPr>
          <p:cNvPr id="51217" name="Text Box 17"/>
          <p:cNvSpPr txBox="1">
            <a:spLocks noChangeArrowheads="1"/>
          </p:cNvSpPr>
          <p:nvPr/>
        </p:nvSpPr>
        <p:spPr bwMode="auto">
          <a:xfrm>
            <a:off x="5211763" y="4875213"/>
            <a:ext cx="30384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latin typeface="Helvetica" panose="020B0604020202020204" pitchFamily="34" charset="0"/>
              </a:rPr>
              <a:t>CHOOZ(reactor)</a:t>
            </a:r>
          </a:p>
          <a:p>
            <a:r>
              <a:rPr lang="en-US" altLang="ja-JP">
                <a:latin typeface="Helvetica" panose="020B0604020202020204" pitchFamily="34" charset="0"/>
              </a:rPr>
              <a:t> sin</a:t>
            </a:r>
            <a:r>
              <a:rPr lang="en-US" altLang="ja-JP" baseline="30000">
                <a:latin typeface="Helvetica" panose="020B0604020202020204" pitchFamily="34" charset="0"/>
              </a:rPr>
              <a:t>2</a:t>
            </a:r>
            <a:r>
              <a:rPr lang="en-US" altLang="ja-JP">
                <a:latin typeface="Symbol" panose="05050102010706020507" pitchFamily="18" charset="2"/>
              </a:rPr>
              <a:t>q</a:t>
            </a:r>
            <a:r>
              <a:rPr lang="en-US" altLang="ja-JP" baseline="-2000">
                <a:latin typeface="Helvetica" panose="020B0604020202020204" pitchFamily="34" charset="0"/>
              </a:rPr>
              <a:t>13</a:t>
            </a:r>
            <a:r>
              <a:rPr lang="en-US" altLang="ja-JP">
                <a:latin typeface="Helvetica" panose="020B0604020202020204" pitchFamily="34" charset="0"/>
              </a:rPr>
              <a:t>&lt;~0.03@2.8x10</a:t>
            </a:r>
            <a:r>
              <a:rPr lang="en-US" altLang="ja-JP" baseline="30000">
                <a:latin typeface="Helvetica" panose="020B0604020202020204" pitchFamily="34" charset="0"/>
              </a:rPr>
              <a:t>-3</a:t>
            </a:r>
            <a:r>
              <a:rPr lang="en-US" altLang="ja-JP">
                <a:latin typeface="Helvetica" panose="020B0604020202020204" pitchFamily="34" charset="0"/>
              </a:rPr>
              <a:t>eV</a:t>
            </a:r>
            <a:r>
              <a:rPr lang="en-US" altLang="ja-JP" baseline="30000">
                <a:latin typeface="Helvetica" panose="020B0604020202020204" pitchFamily="34" charset="0"/>
              </a:rPr>
              <a:t>2</a:t>
            </a:r>
            <a:endParaRPr lang="en-US" altLang="ja-JP">
              <a:latin typeface="Helvetica" panose="020B0604020202020204" pitchFamily="34" charset="0"/>
            </a:endParaRPr>
          </a:p>
        </p:txBody>
      </p:sp>
      <p:sp>
        <p:nvSpPr>
          <p:cNvPr id="51218" name="AutoShape 18"/>
          <p:cNvSpPr>
            <a:spLocks noChangeArrowheads="1"/>
          </p:cNvSpPr>
          <p:nvPr/>
        </p:nvSpPr>
        <p:spPr bwMode="auto">
          <a:xfrm>
            <a:off x="6516688" y="4292600"/>
            <a:ext cx="485775" cy="576263"/>
          </a:xfrm>
          <a:prstGeom prst="upDownArrow">
            <a:avLst>
              <a:gd name="adj1" fmla="val 50000"/>
              <a:gd name="adj2" fmla="val 2372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51219" name="Text Box 19"/>
          <p:cNvSpPr txBox="1">
            <a:spLocks noChangeArrowheads="1"/>
          </p:cNvSpPr>
          <p:nvPr/>
        </p:nvSpPr>
        <p:spPr bwMode="auto">
          <a:xfrm>
            <a:off x="7072313" y="4381500"/>
            <a:ext cx="1858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chemeClr val="accent1"/>
                </a:solidFill>
              </a:rPr>
              <a:t>Consistent result</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692400"/>
            <a:ext cx="8229600" cy="1384300"/>
          </a:xfrm>
        </p:spPr>
        <p:txBody>
          <a:bodyPr/>
          <a:lstStyle/>
          <a:p>
            <a:pPr algn="ctr"/>
            <a:r>
              <a:rPr lang="en-US" altLang="ja-JP" sz="4000">
                <a:latin typeface="Helvetica" panose="020B0604020202020204" pitchFamily="34" charset="0"/>
                <a:ea typeface="Helvetica" panose="020B0604020202020204" pitchFamily="34" charset="0"/>
                <a:cs typeface="Helvetica" panose="020B0604020202020204" pitchFamily="34" charset="0"/>
              </a:rPr>
              <a:t>Cross section measurements in KT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32" name="Picture 12" descr="pi0m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3575050"/>
            <a:ext cx="3095625" cy="2901950"/>
          </a:xfrm>
          <a:prstGeom prst="rect">
            <a:avLst/>
          </a:prstGeom>
          <a:solidFill>
            <a:schemeClr val="tx2"/>
          </a:solidFill>
        </p:spPr>
      </p:pic>
      <p:sp>
        <p:nvSpPr>
          <p:cNvPr id="56324" name="Rectangle 4"/>
          <p:cNvSpPr>
            <a:spLocks noGrp="1" noChangeArrowheads="1"/>
          </p:cNvSpPr>
          <p:nvPr>
            <p:ph type="title"/>
          </p:nvPr>
        </p:nvSpPr>
        <p:spPr>
          <a:xfrm>
            <a:off x="457200" y="-171450"/>
            <a:ext cx="8229600" cy="1384300"/>
          </a:xfrm>
        </p:spPr>
        <p:txBody>
          <a:bodyPr/>
          <a:lstStyle/>
          <a:p>
            <a:pPr algn="ctr"/>
            <a:r>
              <a:rPr lang="en-US" altLang="ja-JP" sz="3600">
                <a:latin typeface="Helvetica" panose="020B0604020202020204" pitchFamily="34" charset="0"/>
              </a:rPr>
              <a:t> Measurement of single </a:t>
            </a:r>
            <a:r>
              <a:rPr lang="en-US" altLang="ja-JP" sz="3600">
                <a:latin typeface="Symbol" panose="05050102010706020507" pitchFamily="18" charset="2"/>
              </a:rPr>
              <a:t>p</a:t>
            </a:r>
            <a:r>
              <a:rPr lang="en-US" altLang="ja-JP" sz="3600" baseline="30000">
                <a:latin typeface="Helvetica" panose="020B0604020202020204" pitchFamily="34" charset="0"/>
              </a:rPr>
              <a:t>0</a:t>
            </a:r>
            <a:r>
              <a:rPr lang="en-US" altLang="ja-JP" sz="3600">
                <a:latin typeface="Helvetica" panose="020B0604020202020204" pitchFamily="34" charset="0"/>
              </a:rPr>
              <a:t> production in neutral current neutrino interactions</a:t>
            </a:r>
          </a:p>
        </p:txBody>
      </p:sp>
      <p:pic>
        <p:nvPicPr>
          <p:cNvPr id="56334" name="Picture 14" descr="pi0"/>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005388" y="3573463"/>
            <a:ext cx="2951162" cy="2867025"/>
          </a:xfrm>
          <a:solidFill>
            <a:schemeClr val="tx2"/>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6325" name="Group 5"/>
          <p:cNvGrpSpPr>
            <a:grpSpLocks/>
          </p:cNvGrpSpPr>
          <p:nvPr/>
        </p:nvGrpSpPr>
        <p:grpSpPr bwMode="auto">
          <a:xfrm>
            <a:off x="3636963" y="3735388"/>
            <a:ext cx="700087" cy="581025"/>
            <a:chOff x="4241" y="737"/>
            <a:chExt cx="440" cy="366"/>
          </a:xfrm>
        </p:grpSpPr>
        <p:sp>
          <p:nvSpPr>
            <p:cNvPr id="56326" name="Line 6"/>
            <p:cNvSpPr>
              <a:spLocks noChangeShapeType="1"/>
            </p:cNvSpPr>
            <p:nvPr/>
          </p:nvSpPr>
          <p:spPr bwMode="auto">
            <a:xfrm>
              <a:off x="4241" y="844"/>
              <a:ext cx="9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327" name="Line 7"/>
            <p:cNvSpPr>
              <a:spLocks noChangeShapeType="1"/>
            </p:cNvSpPr>
            <p:nvPr/>
          </p:nvSpPr>
          <p:spPr bwMode="auto">
            <a:xfrm>
              <a:off x="4286" y="754"/>
              <a:ext cx="0" cy="18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328" name="Rectangle 8"/>
            <p:cNvSpPr>
              <a:spLocks noChangeArrowheads="1"/>
            </p:cNvSpPr>
            <p:nvPr/>
          </p:nvSpPr>
          <p:spPr bwMode="auto">
            <a:xfrm>
              <a:off x="4241" y="981"/>
              <a:ext cx="91" cy="4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329" name="Text Box 9"/>
            <p:cNvSpPr txBox="1">
              <a:spLocks noChangeArrowheads="1"/>
            </p:cNvSpPr>
            <p:nvPr/>
          </p:nvSpPr>
          <p:spPr bwMode="auto">
            <a:xfrm>
              <a:off x="4316" y="737"/>
              <a:ext cx="36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solidFill>
                    <a:srgbClr val="000000"/>
                  </a:solidFill>
                  <a:latin typeface="Arial" panose="020B0604020202020204" pitchFamily="34" charset="0"/>
                  <a:ea typeface="ＭＳ Ｐゴシック" panose="020B0600070205080204" pitchFamily="50" charset="-128"/>
                </a:rPr>
                <a:t>data</a:t>
              </a:r>
            </a:p>
            <a:p>
              <a:r>
                <a:rPr lang="en-US" altLang="ja-JP" sz="1600">
                  <a:solidFill>
                    <a:srgbClr val="000000"/>
                  </a:solidFill>
                  <a:latin typeface="Arial" panose="020B0604020202020204" pitchFamily="34" charset="0"/>
                  <a:ea typeface="ＭＳ Ｐゴシック" panose="020B0600070205080204" pitchFamily="50" charset="-128"/>
                </a:rPr>
                <a:t>MC</a:t>
              </a:r>
            </a:p>
          </p:txBody>
        </p:sp>
      </p:grpSp>
      <p:sp>
        <p:nvSpPr>
          <p:cNvPr id="56330" name="Line 10"/>
          <p:cNvSpPr>
            <a:spLocks noChangeShapeType="1"/>
          </p:cNvSpPr>
          <p:nvPr/>
        </p:nvSpPr>
        <p:spPr bwMode="auto">
          <a:xfrm flipH="1" flipV="1">
            <a:off x="1330325" y="5900738"/>
            <a:ext cx="1512888" cy="144462"/>
          </a:xfrm>
          <a:prstGeom prst="line">
            <a:avLst/>
          </a:prstGeom>
          <a:noFill/>
          <a:ln w="19050">
            <a:solidFill>
              <a:srgbClr val="0000FF"/>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331" name="Text Box 11"/>
          <p:cNvSpPr txBox="1">
            <a:spLocks noChangeArrowheads="1"/>
          </p:cNvSpPr>
          <p:nvPr/>
        </p:nvSpPr>
        <p:spPr bwMode="auto">
          <a:xfrm>
            <a:off x="106363" y="5684838"/>
            <a:ext cx="124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0000FF"/>
                </a:solidFill>
                <a:latin typeface="Arial" panose="020B0604020202020204" pitchFamily="34" charset="0"/>
                <a:ea typeface="ＭＳ Ｐゴシック" panose="020B0600070205080204" pitchFamily="50" charset="-128"/>
              </a:rPr>
              <a:t>non-</a:t>
            </a:r>
            <a:r>
              <a:rPr lang="en-US" altLang="ja-JP">
                <a:solidFill>
                  <a:srgbClr val="0000FF"/>
                </a:solidFill>
                <a:latin typeface="Symbol" panose="05050102010706020507" pitchFamily="18" charset="2"/>
                <a:ea typeface="ＭＳ Ｐゴシック" panose="020B0600070205080204" pitchFamily="50" charset="-128"/>
              </a:rPr>
              <a:t>p</a:t>
            </a:r>
            <a:r>
              <a:rPr lang="en-US" altLang="ja-JP" baseline="30000">
                <a:solidFill>
                  <a:srgbClr val="0000FF"/>
                </a:solidFill>
                <a:latin typeface="Arial" panose="020B0604020202020204" pitchFamily="34" charset="0"/>
                <a:ea typeface="ＭＳ Ｐゴシック" panose="020B0600070205080204" pitchFamily="50" charset="-128"/>
              </a:rPr>
              <a:t>0</a:t>
            </a:r>
            <a:r>
              <a:rPr lang="en-US" altLang="ja-JP">
                <a:solidFill>
                  <a:srgbClr val="0000FF"/>
                </a:solidFill>
                <a:latin typeface="Arial" panose="020B0604020202020204" pitchFamily="34" charset="0"/>
                <a:ea typeface="ＭＳ Ｐゴシック" panose="020B0600070205080204" pitchFamily="50" charset="-128"/>
              </a:rPr>
              <a:t> BG</a:t>
            </a:r>
          </a:p>
        </p:txBody>
      </p:sp>
      <p:sp>
        <p:nvSpPr>
          <p:cNvPr id="56336" name="Rectangle 16"/>
          <p:cNvSpPr>
            <a:spLocks noChangeArrowheads="1"/>
          </p:cNvSpPr>
          <p:nvPr/>
        </p:nvSpPr>
        <p:spPr bwMode="auto">
          <a:xfrm>
            <a:off x="776288" y="981075"/>
            <a:ext cx="3529012"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120000"/>
              <a:buChar char="•"/>
              <a:defRPr kumimoji="1" sz="32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1pPr>
            <a:lvl2pPr marL="742950" indent="-285750">
              <a:spcBef>
                <a:spcPct val="20000"/>
              </a:spcBef>
              <a:buFont typeface="Tahoma" panose="020B0604030504040204" pitchFamily="34" charset="0"/>
              <a:buChar char="–"/>
              <a:defRPr kumimoji="1" sz="28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120000"/>
              <a:buChar char="•"/>
              <a:defRPr kumimoji="1" sz="24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3pPr>
            <a:lvl4pPr marL="1600200" indent="-228600">
              <a:spcBef>
                <a:spcPct val="20000"/>
              </a:spcBef>
              <a:buFont typeface="Tahoma" panose="020B0604030504040204" pitchFamily="34" charset="0"/>
              <a:buChar char="–"/>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80000"/>
              <a:buFont typeface="Wingdings" panose="05000000000000000000" pitchFamily="2" charset="2"/>
              <a:buChar char="v"/>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80000"/>
              <a:buFont typeface="Wingdings" panose="05000000000000000000" pitchFamily="2" charset="2"/>
              <a:buChar char="v"/>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80000"/>
              <a:buFont typeface="Wingdings" panose="05000000000000000000" pitchFamily="2" charset="2"/>
              <a:buChar char="v"/>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80000"/>
              <a:buFont typeface="Wingdings" panose="05000000000000000000" pitchFamily="2" charset="2"/>
              <a:buChar char="v"/>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80000"/>
              <a:buFont typeface="Wingdings" panose="05000000000000000000" pitchFamily="2" charset="2"/>
              <a:buChar char="v"/>
              <a:defRPr kumimoji="1" sz="2000">
                <a:solidFill>
                  <a:schemeClr val="tx1"/>
                </a:solidFill>
                <a:effectLst>
                  <a:outerShdw blurRad="38100" dist="38100" dir="2700000" algn="tl">
                    <a:srgbClr val="010199"/>
                  </a:outerShdw>
                </a:effectLst>
                <a:latin typeface="Tahoma" panose="020B0604030504040204" pitchFamily="34" charset="0"/>
                <a:ea typeface="ＭＳ Ｐゴシック" panose="020B0600070205080204" pitchFamily="50" charset="-128"/>
              </a:defRPr>
            </a:lvl9pPr>
          </a:lstStyle>
          <a:p>
            <a:pPr>
              <a:lnSpc>
                <a:spcPct val="90000"/>
              </a:lnSpc>
              <a:buFontTx/>
              <a:buNone/>
            </a:pPr>
            <a:r>
              <a:rPr lang="en-US" altLang="ja-JP" sz="2400">
                <a:solidFill>
                  <a:srgbClr val="0066FF"/>
                </a:solidFill>
                <a:effectLst>
                  <a:outerShdw blurRad="38100" dist="38100" dir="2700000" algn="tl">
                    <a:srgbClr val="FFFFFF"/>
                  </a:outerShdw>
                </a:effectLst>
                <a:latin typeface="Symbol" panose="05050102010706020507" pitchFamily="18" charset="2"/>
              </a:rPr>
              <a:t>p</a:t>
            </a:r>
            <a:r>
              <a:rPr lang="en-US" altLang="ja-JP" sz="2400" baseline="30000">
                <a:solidFill>
                  <a:srgbClr val="0066FF"/>
                </a:solidFill>
                <a:effectLst>
                  <a:outerShdw blurRad="38100" dist="38100" dir="2700000" algn="tl">
                    <a:srgbClr val="FFFFFF"/>
                  </a:outerShdw>
                </a:effectLst>
              </a:rPr>
              <a:t>0</a:t>
            </a:r>
            <a:r>
              <a:rPr lang="en-US" altLang="ja-JP" sz="2400">
                <a:solidFill>
                  <a:srgbClr val="0066FF"/>
                </a:solidFill>
                <a:effectLst>
                  <a:outerShdw blurRad="38100" dist="38100" dir="2700000" algn="tl">
                    <a:srgbClr val="FFFFFF"/>
                  </a:outerShdw>
                </a:effectLst>
              </a:rPr>
              <a:t> events</a:t>
            </a:r>
          </a:p>
          <a:p>
            <a:pPr lvl="1">
              <a:lnSpc>
                <a:spcPct val="150000"/>
              </a:lnSpc>
              <a:buFont typeface="Wingdings" panose="05000000000000000000" pitchFamily="2" charset="2"/>
              <a:buChar char="l"/>
            </a:pPr>
            <a:r>
              <a:rPr lang="en-US" altLang="ja-JP" sz="2000"/>
              <a:t> single-event spill</a:t>
            </a:r>
          </a:p>
          <a:p>
            <a:pPr lvl="1">
              <a:lnSpc>
                <a:spcPct val="90000"/>
              </a:lnSpc>
              <a:buFont typeface="Wingdings" panose="05000000000000000000" pitchFamily="2" charset="2"/>
              <a:buChar char="l"/>
            </a:pPr>
            <a:r>
              <a:rPr lang="en-US" altLang="ja-JP" sz="2000"/>
              <a:t> Fully-Contained</a:t>
            </a:r>
          </a:p>
          <a:p>
            <a:pPr lvl="1">
              <a:lnSpc>
                <a:spcPct val="90000"/>
              </a:lnSpc>
              <a:buFont typeface="Wingdings" panose="05000000000000000000" pitchFamily="2" charset="2"/>
              <a:buChar char="l"/>
            </a:pPr>
            <a:r>
              <a:rPr lang="en-US" altLang="ja-JP" sz="2000"/>
              <a:t> number of rings = 2</a:t>
            </a:r>
          </a:p>
          <a:p>
            <a:pPr lvl="1">
              <a:lnSpc>
                <a:spcPct val="90000"/>
              </a:lnSpc>
              <a:buFont typeface="Wingdings" panose="05000000000000000000" pitchFamily="2" charset="2"/>
              <a:buChar char="l"/>
            </a:pPr>
            <a:r>
              <a:rPr lang="en-US" altLang="ja-JP" sz="2000"/>
              <a:t> both e-like PID</a:t>
            </a:r>
          </a:p>
          <a:p>
            <a:pPr lvl="1">
              <a:lnSpc>
                <a:spcPct val="90000"/>
              </a:lnSpc>
              <a:buFont typeface="Wingdings" panose="05000000000000000000" pitchFamily="2" charset="2"/>
              <a:buChar char="l"/>
            </a:pPr>
            <a:r>
              <a:rPr lang="en-US" altLang="ja-JP" sz="2000"/>
              <a:t> M</a:t>
            </a:r>
            <a:r>
              <a:rPr lang="en-US" altLang="ja-JP" sz="2000">
                <a:latin typeface="Symbol" panose="05050102010706020507" pitchFamily="18" charset="2"/>
              </a:rPr>
              <a:t>gg</a:t>
            </a:r>
            <a:r>
              <a:rPr lang="en-US" altLang="ja-JP" sz="2000"/>
              <a:t> : 85 ~ 215 MeV/c</a:t>
            </a:r>
            <a:r>
              <a:rPr lang="en-US" altLang="ja-JP" sz="2000" baseline="30000"/>
              <a:t>2</a:t>
            </a:r>
          </a:p>
        </p:txBody>
      </p:sp>
      <p:pic>
        <p:nvPicPr>
          <p:cNvPr id="56337" name="Picture 17" descr="pi0typical"/>
          <p:cNvPicPr>
            <a:picLocks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4067175" y="1533525"/>
            <a:ext cx="2089150" cy="1971675"/>
          </a:xfrm>
          <a:solidFill>
            <a:schemeClr val="tx2"/>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39" name="Text Box 19"/>
          <p:cNvSpPr txBox="1">
            <a:spLocks noChangeArrowheads="1"/>
          </p:cNvSpPr>
          <p:nvPr/>
        </p:nvSpPr>
        <p:spPr bwMode="auto">
          <a:xfrm>
            <a:off x="1454150" y="6524625"/>
            <a:ext cx="2901950" cy="3667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solidFill>
                  <a:srgbClr val="FF0000"/>
                </a:solidFill>
                <a:latin typeface="Helvetica" panose="020B0604020202020204" pitchFamily="34" charset="0"/>
              </a:rPr>
              <a:t>Large NC fraction of 87%</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ja-JP" sz="3600">
                <a:latin typeface="Helvetica" panose="020B0604020202020204" pitchFamily="34" charset="0"/>
              </a:rPr>
              <a:t>Results</a:t>
            </a:r>
          </a:p>
        </p:txBody>
      </p:sp>
      <p:sp>
        <p:nvSpPr>
          <p:cNvPr id="59395" name="Rectangle 3"/>
          <p:cNvSpPr>
            <a:spLocks noChangeArrowheads="1"/>
          </p:cNvSpPr>
          <p:nvPr/>
        </p:nvSpPr>
        <p:spPr bwMode="auto">
          <a:xfrm>
            <a:off x="1050925" y="2333625"/>
            <a:ext cx="75517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a:solidFill>
                  <a:schemeClr val="tx2"/>
                </a:solidFill>
                <a:latin typeface="Symbol" panose="05050102010706020507" pitchFamily="18" charset="2"/>
                <a:ea typeface="ＭＳ Ｐゴシック" panose="020B0600070205080204" pitchFamily="50" charset="-128"/>
              </a:rPr>
              <a:t>s</a:t>
            </a:r>
            <a:r>
              <a:rPr lang="en-US" altLang="ja-JP" sz="2800">
                <a:solidFill>
                  <a:schemeClr val="tx2"/>
                </a:solidFill>
                <a:latin typeface="Arial" panose="020B0604020202020204" pitchFamily="34" charset="0"/>
                <a:ea typeface="ＭＳ Ｐゴシック" panose="020B0600070205080204" pitchFamily="50" charset="-128"/>
              </a:rPr>
              <a:t>(NC1</a:t>
            </a:r>
            <a:r>
              <a:rPr lang="en-US" altLang="ja-JP" sz="2800">
                <a:solidFill>
                  <a:schemeClr val="tx2"/>
                </a:solidFill>
                <a:latin typeface="Symbol" panose="05050102010706020507" pitchFamily="18" charset="2"/>
                <a:ea typeface="ＭＳ Ｐゴシック" panose="020B0600070205080204" pitchFamily="50" charset="-128"/>
              </a:rPr>
              <a:t>p</a:t>
            </a:r>
            <a:r>
              <a:rPr lang="en-US" altLang="ja-JP" sz="2800" baseline="30000">
                <a:solidFill>
                  <a:schemeClr val="tx2"/>
                </a:solidFill>
                <a:latin typeface="Arial" panose="020B0604020202020204" pitchFamily="34" charset="0"/>
                <a:ea typeface="ＭＳ Ｐゴシック" panose="020B0600070205080204" pitchFamily="50" charset="-128"/>
              </a:rPr>
              <a:t>0</a:t>
            </a:r>
            <a:r>
              <a:rPr lang="en-US" altLang="ja-JP" sz="2800">
                <a:solidFill>
                  <a:schemeClr val="tx2"/>
                </a:solidFill>
                <a:latin typeface="Arial" panose="020B0604020202020204" pitchFamily="34" charset="0"/>
                <a:ea typeface="ＭＳ Ｐゴシック" panose="020B0600070205080204" pitchFamily="50" charset="-128"/>
              </a:rPr>
              <a:t>) / </a:t>
            </a:r>
            <a:r>
              <a:rPr lang="en-US" altLang="ja-JP" sz="2800">
                <a:solidFill>
                  <a:schemeClr val="tx2"/>
                </a:solidFill>
                <a:latin typeface="Symbol" panose="05050102010706020507" pitchFamily="18" charset="2"/>
                <a:ea typeface="ＭＳ Ｐゴシック" panose="020B0600070205080204" pitchFamily="50" charset="-128"/>
              </a:rPr>
              <a:t>s</a:t>
            </a:r>
            <a:r>
              <a:rPr lang="en-US" altLang="ja-JP" sz="2800">
                <a:solidFill>
                  <a:schemeClr val="tx2"/>
                </a:solidFill>
                <a:latin typeface="Arial" panose="020B0604020202020204" pitchFamily="34" charset="0"/>
                <a:ea typeface="ＭＳ Ｐゴシック" panose="020B0600070205080204" pitchFamily="50" charset="-128"/>
              </a:rPr>
              <a:t>(</a:t>
            </a:r>
            <a:r>
              <a:rPr lang="en-US" altLang="ja-JP" sz="2800">
                <a:solidFill>
                  <a:schemeClr val="tx2"/>
                </a:solidFill>
                <a:latin typeface="Symbol" panose="05050102010706020507" pitchFamily="18" charset="2"/>
                <a:ea typeface="ＭＳ Ｐゴシック" panose="020B0600070205080204" pitchFamily="50" charset="-128"/>
              </a:rPr>
              <a:t>n</a:t>
            </a:r>
            <a:r>
              <a:rPr lang="en-US" altLang="ja-JP" sz="2800" baseline="-25000">
                <a:solidFill>
                  <a:schemeClr val="tx2"/>
                </a:solidFill>
                <a:latin typeface="Symbol" panose="05050102010706020507" pitchFamily="18" charset="2"/>
                <a:ea typeface="ＭＳ Ｐゴシック" panose="020B0600070205080204" pitchFamily="50" charset="-128"/>
              </a:rPr>
              <a:t>m</a:t>
            </a:r>
            <a:r>
              <a:rPr lang="en-US" altLang="ja-JP" sz="2800">
                <a:solidFill>
                  <a:schemeClr val="tx2"/>
                </a:solidFill>
                <a:latin typeface="Arial" panose="020B0604020202020204" pitchFamily="34" charset="0"/>
                <a:ea typeface="ＭＳ Ｐゴシック" panose="020B0600070205080204" pitchFamily="50" charset="-128"/>
              </a:rPr>
              <a:t>CC) =  </a:t>
            </a:r>
            <a:r>
              <a:rPr lang="en-US" altLang="ja-JP" sz="2800">
                <a:solidFill>
                  <a:srgbClr val="FF00FF"/>
                </a:solidFill>
                <a:latin typeface="Arial" panose="020B0604020202020204" pitchFamily="34" charset="0"/>
                <a:ea typeface="ＭＳ Ｐゴシック" panose="020B0600070205080204" pitchFamily="50" charset="-128"/>
              </a:rPr>
              <a:t>0.064 </a:t>
            </a:r>
            <a:r>
              <a:rPr lang="en-US" altLang="ja-JP" sz="2800">
                <a:solidFill>
                  <a:srgbClr val="FF00FF"/>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2800">
                <a:solidFill>
                  <a:srgbClr val="FF00FF"/>
                </a:solidFill>
                <a:latin typeface="Arial" panose="020B0604020202020204" pitchFamily="34" charset="0"/>
                <a:ea typeface="ＭＳ Ｐゴシック" panose="020B0600070205080204" pitchFamily="50" charset="-128"/>
              </a:rPr>
              <a:t> 0.001 </a:t>
            </a:r>
            <a:r>
              <a:rPr lang="en-US" altLang="ja-JP" sz="2800">
                <a:solidFill>
                  <a:srgbClr val="FF00FF"/>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2800">
                <a:solidFill>
                  <a:srgbClr val="FF00FF"/>
                </a:solidFill>
                <a:latin typeface="Arial" panose="020B0604020202020204" pitchFamily="34" charset="0"/>
                <a:ea typeface="ＭＳ Ｐゴシック" panose="020B0600070205080204" pitchFamily="50" charset="-128"/>
              </a:rPr>
              <a:t> 0.007</a:t>
            </a:r>
          </a:p>
        </p:txBody>
      </p:sp>
      <p:sp>
        <p:nvSpPr>
          <p:cNvPr id="59396" name="Text Box 4"/>
          <p:cNvSpPr txBox="1">
            <a:spLocks noChangeArrowheads="1"/>
          </p:cNvSpPr>
          <p:nvPr/>
        </p:nvSpPr>
        <p:spPr bwMode="auto">
          <a:xfrm>
            <a:off x="2627313" y="4867275"/>
            <a:ext cx="6523037" cy="140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Arial" panose="020B0604020202020204" pitchFamily="34" charset="0"/>
                <a:ea typeface="ＭＳ Ｐゴシック" panose="020B0600070205080204" pitchFamily="50" charset="-128"/>
              </a:rPr>
              <a:t>cf.   </a:t>
            </a:r>
            <a:r>
              <a:rPr lang="en-US" altLang="ja-JP" sz="2000">
                <a:latin typeface="Symbol" panose="05050102010706020507" pitchFamily="18" charset="2"/>
                <a:ea typeface="ＭＳ Ｐゴシック" panose="020B0600070205080204" pitchFamily="50" charset="-128"/>
              </a:rPr>
              <a:t>s</a:t>
            </a:r>
            <a:r>
              <a:rPr lang="en-US" altLang="ja-JP" sz="2000">
                <a:latin typeface="Arial" panose="020B0604020202020204" pitchFamily="34" charset="0"/>
                <a:ea typeface="ＭＳ Ｐゴシック" panose="020B0600070205080204" pitchFamily="50" charset="-128"/>
              </a:rPr>
              <a:t>(NC1</a:t>
            </a:r>
            <a:r>
              <a:rPr lang="en-US" altLang="ja-JP" sz="2000">
                <a:latin typeface="Symbol" panose="05050102010706020507" pitchFamily="18" charset="2"/>
                <a:ea typeface="ＭＳ Ｐゴシック" panose="020B0600070205080204" pitchFamily="50" charset="-128"/>
              </a:rPr>
              <a:t>p</a:t>
            </a:r>
            <a:r>
              <a:rPr lang="en-US" altLang="ja-JP" sz="2000" baseline="30000">
                <a:latin typeface="Arial" panose="020B0604020202020204" pitchFamily="34" charset="0"/>
                <a:ea typeface="ＭＳ Ｐゴシック" panose="020B0600070205080204" pitchFamily="50" charset="-128"/>
              </a:rPr>
              <a:t>0</a:t>
            </a:r>
            <a:r>
              <a:rPr lang="en-US" altLang="ja-JP" sz="2000">
                <a:latin typeface="Arial" panose="020B0604020202020204" pitchFamily="34" charset="0"/>
                <a:ea typeface="ＭＳ Ｐゴシック" panose="020B0600070205080204" pitchFamily="50" charset="-128"/>
              </a:rPr>
              <a:t>) / </a:t>
            </a:r>
            <a:r>
              <a:rPr lang="en-US" altLang="ja-JP" sz="2000">
                <a:latin typeface="Symbol" panose="05050102010706020507" pitchFamily="18" charset="2"/>
                <a:ea typeface="ＭＳ Ｐゴシック" panose="020B0600070205080204" pitchFamily="50" charset="-128"/>
              </a:rPr>
              <a:t>s</a:t>
            </a:r>
            <a:r>
              <a:rPr lang="en-US" altLang="ja-JP" sz="2000">
                <a:latin typeface="Arial" panose="020B0604020202020204" pitchFamily="34" charset="0"/>
                <a:ea typeface="ＭＳ Ｐゴシック" panose="020B0600070205080204" pitchFamily="50" charset="-128"/>
              </a:rPr>
              <a:t>(</a:t>
            </a:r>
            <a:r>
              <a:rPr lang="en-US" altLang="ja-JP" sz="2000">
                <a:latin typeface="Symbol" panose="05050102010706020507" pitchFamily="18" charset="2"/>
                <a:ea typeface="ＭＳ Ｐゴシック" panose="020B0600070205080204" pitchFamily="50" charset="-128"/>
              </a:rPr>
              <a:t>n</a:t>
            </a:r>
            <a:r>
              <a:rPr lang="en-US" altLang="ja-JP" sz="2000" baseline="-25000">
                <a:latin typeface="Symbol" panose="05050102010706020507" pitchFamily="18" charset="2"/>
                <a:ea typeface="ＭＳ Ｐゴシック" panose="020B0600070205080204" pitchFamily="50" charset="-128"/>
              </a:rPr>
              <a:t>m</a:t>
            </a:r>
            <a:r>
              <a:rPr lang="en-US" altLang="ja-JP" sz="2000">
                <a:latin typeface="Arial" panose="020B0604020202020204" pitchFamily="34" charset="0"/>
                <a:ea typeface="ＭＳ Ｐゴシック" panose="020B0600070205080204" pitchFamily="50" charset="-128"/>
              </a:rPr>
              <a:t>CC) = 0.065     from NEUT</a:t>
            </a:r>
          </a:p>
          <a:p>
            <a:endParaRPr lang="en-US" altLang="ja-JP" sz="2000">
              <a:latin typeface="Arial" panose="020B0604020202020204" pitchFamily="34" charset="0"/>
              <a:ea typeface="ＭＳ Ｐゴシック" panose="020B0600070205080204" pitchFamily="50" charset="-128"/>
            </a:endParaRPr>
          </a:p>
          <a:p>
            <a:r>
              <a:rPr lang="en-US" altLang="ja-JP" sz="2000">
                <a:latin typeface="Arial" panose="020B0604020202020204" pitchFamily="34" charset="0"/>
                <a:ea typeface="ＭＳ Ｐゴシック" panose="020B0600070205080204" pitchFamily="50" charset="-128"/>
              </a:rPr>
              <a:t>cf.   </a:t>
            </a:r>
            <a:r>
              <a:rPr lang="en-US" altLang="ja-JP" sz="2000">
                <a:solidFill>
                  <a:schemeClr val="tx2"/>
                </a:solidFill>
                <a:latin typeface="Symbol" panose="05050102010706020507" pitchFamily="18" charset="2"/>
                <a:ea typeface="ＭＳ Ｐゴシック" panose="020B0600070205080204" pitchFamily="50" charset="-128"/>
              </a:rPr>
              <a:t>s</a:t>
            </a:r>
            <a:r>
              <a:rPr lang="en-US" altLang="ja-JP" sz="2000">
                <a:solidFill>
                  <a:schemeClr val="tx2"/>
                </a:solidFill>
                <a:latin typeface="Arial" panose="020B0604020202020204" pitchFamily="34" charset="0"/>
                <a:ea typeface="ＭＳ Ｐゴシック" panose="020B0600070205080204" pitchFamily="50" charset="-128"/>
              </a:rPr>
              <a:t>(</a:t>
            </a:r>
            <a:r>
              <a:rPr lang="en-US" altLang="ja-JP" sz="2000">
                <a:solidFill>
                  <a:schemeClr val="tx2"/>
                </a:solidFill>
                <a:latin typeface="Symbol" panose="05050102010706020507" pitchFamily="18" charset="2"/>
                <a:ea typeface="ＭＳ Ｐゴシック" panose="020B0600070205080204" pitchFamily="50" charset="-128"/>
              </a:rPr>
              <a:t>n</a:t>
            </a:r>
            <a:r>
              <a:rPr lang="en-US" altLang="ja-JP" sz="2000" baseline="-25000">
                <a:solidFill>
                  <a:schemeClr val="tx2"/>
                </a:solidFill>
                <a:latin typeface="Symbol" panose="05050102010706020507" pitchFamily="18" charset="2"/>
                <a:ea typeface="ＭＳ Ｐゴシック" panose="020B0600070205080204" pitchFamily="50" charset="-128"/>
              </a:rPr>
              <a:t>m</a:t>
            </a:r>
            <a:r>
              <a:rPr lang="en-US" altLang="ja-JP" sz="2000">
                <a:solidFill>
                  <a:schemeClr val="tx2"/>
                </a:solidFill>
                <a:latin typeface="Arial" panose="020B0604020202020204" pitchFamily="34" charset="0"/>
                <a:ea typeface="ＭＳ Ｐゴシック" panose="020B0600070205080204" pitchFamily="50" charset="-128"/>
              </a:rPr>
              <a:t>CC) ~ 1.1 x 10</a:t>
            </a:r>
            <a:r>
              <a:rPr lang="en-US" altLang="ja-JP" sz="2000" baseline="30000">
                <a:solidFill>
                  <a:schemeClr val="tx2"/>
                </a:solidFill>
                <a:latin typeface="Arial" panose="020B0604020202020204" pitchFamily="34" charset="0"/>
                <a:ea typeface="ＭＳ Ｐゴシック" panose="020B0600070205080204" pitchFamily="50" charset="-128"/>
              </a:rPr>
              <a:t>-38  </a:t>
            </a:r>
            <a:r>
              <a:rPr lang="en-US" altLang="ja-JP" sz="2000">
                <a:solidFill>
                  <a:schemeClr val="tx2"/>
                </a:solidFill>
                <a:latin typeface="Arial" panose="020B0604020202020204" pitchFamily="34" charset="0"/>
                <a:ea typeface="ＭＳ Ｐゴシック" panose="020B0600070205080204" pitchFamily="50" charset="-128"/>
              </a:rPr>
              <a:t>cm</a:t>
            </a:r>
            <a:r>
              <a:rPr lang="en-US" altLang="ja-JP" sz="2000" baseline="30000">
                <a:solidFill>
                  <a:schemeClr val="tx2"/>
                </a:solidFill>
                <a:latin typeface="Arial" panose="020B0604020202020204" pitchFamily="34" charset="0"/>
                <a:ea typeface="ＭＳ Ｐゴシック" panose="020B0600070205080204" pitchFamily="50" charset="-128"/>
              </a:rPr>
              <a:t>2</a:t>
            </a:r>
            <a:r>
              <a:rPr lang="en-US" altLang="ja-JP" sz="2000">
                <a:solidFill>
                  <a:schemeClr val="tx2"/>
                </a:solidFill>
                <a:latin typeface="Arial" panose="020B0604020202020204" pitchFamily="34" charset="0"/>
                <a:ea typeface="ＭＳ Ｐゴシック" panose="020B0600070205080204" pitchFamily="50" charset="-128"/>
              </a:rPr>
              <a:t> / nucleon     from NEUT</a:t>
            </a:r>
          </a:p>
          <a:p>
            <a:pPr>
              <a:lnSpc>
                <a:spcPct val="130000"/>
              </a:lnSpc>
            </a:pPr>
            <a:r>
              <a:rPr lang="en-US" altLang="ja-JP" sz="2000">
                <a:solidFill>
                  <a:schemeClr val="tx2"/>
                </a:solidFill>
                <a:latin typeface="Arial" panose="020B0604020202020204" pitchFamily="34" charset="0"/>
                <a:ea typeface="ＭＳ Ｐゴシック" panose="020B0600070205080204" pitchFamily="50" charset="-128"/>
              </a:rPr>
              <a:t>			(K2K beam spectrum averaged)</a:t>
            </a:r>
          </a:p>
        </p:txBody>
      </p:sp>
      <p:sp>
        <p:nvSpPr>
          <p:cNvPr id="59397" name="Text Box 5"/>
          <p:cNvSpPr txBox="1">
            <a:spLocks noChangeArrowheads="1"/>
          </p:cNvSpPr>
          <p:nvPr/>
        </p:nvSpPr>
        <p:spPr bwMode="auto">
          <a:xfrm>
            <a:off x="5897563" y="1936750"/>
            <a:ext cx="18653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solidFill>
                  <a:srgbClr val="FF00FF"/>
                </a:solidFill>
                <a:latin typeface="Arial" panose="020B0604020202020204" pitchFamily="34" charset="0"/>
                <a:ea typeface="ＭＳ Ｐゴシック" panose="020B0600070205080204" pitchFamily="50" charset="-128"/>
              </a:rPr>
              <a:t>stat.             sys.</a:t>
            </a:r>
          </a:p>
        </p:txBody>
      </p:sp>
      <p:sp>
        <p:nvSpPr>
          <p:cNvPr id="59398" name="Text Box 6"/>
          <p:cNvSpPr txBox="1">
            <a:spLocks noChangeArrowheads="1"/>
          </p:cNvSpPr>
          <p:nvPr/>
        </p:nvSpPr>
        <p:spPr bwMode="auto">
          <a:xfrm>
            <a:off x="5784850" y="6200775"/>
            <a:ext cx="1844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Arial" panose="020B0604020202020204" pitchFamily="34" charset="0"/>
                <a:ea typeface="ＭＳ Ｐゴシック" panose="020B0600070205080204" pitchFamily="50" charset="-128"/>
              </a:rPr>
              <a:t>&lt;E</a:t>
            </a:r>
            <a:r>
              <a:rPr lang="en-US" altLang="ja-JP" sz="2000">
                <a:latin typeface="Symbol" panose="05050102010706020507" pitchFamily="18" charset="2"/>
                <a:ea typeface="ＭＳ Ｐゴシック" panose="020B0600070205080204" pitchFamily="50" charset="-128"/>
              </a:rPr>
              <a:t>n</a:t>
            </a:r>
            <a:r>
              <a:rPr lang="en-US" altLang="ja-JP" sz="2000">
                <a:latin typeface="Arial" panose="020B0604020202020204" pitchFamily="34" charset="0"/>
                <a:ea typeface="ＭＳ Ｐゴシック" panose="020B0600070205080204" pitchFamily="50" charset="-128"/>
              </a:rPr>
              <a:t>&gt; ~ 1.3 GeV</a:t>
            </a:r>
          </a:p>
        </p:txBody>
      </p:sp>
      <p:sp>
        <p:nvSpPr>
          <p:cNvPr id="59399" name="Text Box 7"/>
          <p:cNvSpPr txBox="1">
            <a:spLocks noChangeArrowheads="1"/>
          </p:cNvSpPr>
          <p:nvPr/>
        </p:nvSpPr>
        <p:spPr bwMode="auto">
          <a:xfrm>
            <a:off x="4391025" y="3032125"/>
            <a:ext cx="436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Arial" panose="020B0604020202020204" pitchFamily="34" charset="0"/>
                <a:ea typeface="ＭＳ Ｐゴシック" panose="020B0600070205080204" pitchFamily="50" charset="-128"/>
              </a:rPr>
              <a:t>at the K2K beam energy, &lt;E</a:t>
            </a:r>
            <a:r>
              <a:rPr lang="en-US" altLang="ja-JP" sz="2000">
                <a:latin typeface="Symbol" panose="05050102010706020507" pitchFamily="18" charset="2"/>
                <a:ea typeface="ＭＳ Ｐゴシック" panose="020B0600070205080204" pitchFamily="50" charset="-128"/>
              </a:rPr>
              <a:t>n</a:t>
            </a:r>
            <a:r>
              <a:rPr lang="en-US" altLang="ja-JP" sz="2000">
                <a:latin typeface="Arial" panose="020B0604020202020204" pitchFamily="34" charset="0"/>
                <a:ea typeface="ＭＳ Ｐゴシック" panose="020B0600070205080204" pitchFamily="50" charset="-128"/>
              </a:rPr>
              <a:t>&gt;~1.3 GeV</a:t>
            </a:r>
          </a:p>
        </p:txBody>
      </p:sp>
      <p:sp>
        <p:nvSpPr>
          <p:cNvPr id="59400" name="Rectangle 8"/>
          <p:cNvSpPr>
            <a:spLocks noChangeArrowheads="1"/>
          </p:cNvSpPr>
          <p:nvPr/>
        </p:nvSpPr>
        <p:spPr bwMode="auto">
          <a:xfrm>
            <a:off x="684213" y="1196975"/>
            <a:ext cx="3248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Phys.Lett.B619:255-262,2005.</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title" sz="quarter"/>
          </p:nvPr>
        </p:nvSpPr>
        <p:spPr>
          <a:xfrm>
            <a:off x="457200" y="-100013"/>
            <a:ext cx="8229600" cy="1384301"/>
          </a:xfrm>
        </p:spPr>
        <p:txBody>
          <a:bodyPr/>
          <a:lstStyle/>
          <a:p>
            <a:pPr algn="ctr"/>
            <a:r>
              <a:rPr lang="en-US" altLang="ja-JP" sz="3600">
                <a:latin typeface="Helvetica" panose="020B0604020202020204" pitchFamily="34" charset="0"/>
              </a:rPr>
              <a:t>Study of atmospheric neutrino background for proton decay search</a:t>
            </a:r>
          </a:p>
        </p:txBody>
      </p:sp>
      <p:pic>
        <p:nvPicPr>
          <p:cNvPr id="62471" name="Picture 7" descr="mhad_paper"/>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23850" y="2492375"/>
            <a:ext cx="2828925" cy="2828925"/>
          </a:xfrm>
          <a:solidFill>
            <a:schemeClr val="tx2"/>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473" name="Picture 9" descr="q2_paper"/>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276600" y="2492375"/>
            <a:ext cx="2828925" cy="2828925"/>
          </a:xfrm>
          <a:solidFill>
            <a:schemeClr val="tx2"/>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475" name="Picture 11" descr="scat_dst"/>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156325" y="2492375"/>
            <a:ext cx="2828925" cy="2828925"/>
          </a:xfrm>
          <a:solidFill>
            <a:schemeClr val="tx2"/>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469" name="Text Box 5"/>
          <p:cNvSpPr txBox="1">
            <a:spLocks noChangeArrowheads="1"/>
          </p:cNvSpPr>
          <p:nvPr/>
        </p:nvSpPr>
        <p:spPr bwMode="auto">
          <a:xfrm>
            <a:off x="539750" y="1341438"/>
            <a:ext cx="64658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ja-JP"/>
              <a:t> K2K neutrino energy well matches proton decay p</a:t>
            </a:r>
            <a:r>
              <a:rPr lang="en-US" altLang="ja-JP">
                <a:sym typeface="Wingdings" panose="05000000000000000000" pitchFamily="2" charset="2"/>
              </a:rPr>
              <a:t>e</a:t>
            </a:r>
            <a:r>
              <a:rPr lang="en-US" altLang="ja-JP" baseline="30000">
                <a:sym typeface="Wingdings" panose="05000000000000000000" pitchFamily="2" charset="2"/>
              </a:rPr>
              <a:t>+</a:t>
            </a:r>
            <a:r>
              <a:rPr lang="en-US" altLang="ja-JP">
                <a:latin typeface="Symbol" panose="05050102010706020507" pitchFamily="18" charset="2"/>
                <a:sym typeface="Wingdings" panose="05000000000000000000" pitchFamily="2" charset="2"/>
              </a:rPr>
              <a:t>p</a:t>
            </a:r>
            <a:r>
              <a:rPr lang="en-US" altLang="ja-JP" baseline="30000">
                <a:sym typeface="Wingdings" panose="05000000000000000000" pitchFamily="2" charset="2"/>
              </a:rPr>
              <a:t>0</a:t>
            </a:r>
            <a:r>
              <a:rPr lang="en-US" altLang="ja-JP">
                <a:sym typeface="Wingdings" panose="05000000000000000000" pitchFamily="2" charset="2"/>
              </a:rPr>
              <a:t> </a:t>
            </a:r>
            <a:r>
              <a:rPr lang="en-US" altLang="ja-JP"/>
              <a:t>BG </a:t>
            </a:r>
          </a:p>
          <a:p>
            <a:pPr>
              <a:buFontTx/>
              <a:buChar char="•"/>
            </a:pPr>
            <a:r>
              <a:rPr lang="en-US" altLang="ja-JP"/>
              <a:t> KT data statistics ~ 10Megatonyears (Super-K ~400years)</a:t>
            </a:r>
          </a:p>
        </p:txBody>
      </p:sp>
      <p:sp>
        <p:nvSpPr>
          <p:cNvPr id="62470" name="Text Box 6"/>
          <p:cNvSpPr txBox="1">
            <a:spLocks noChangeArrowheads="1"/>
          </p:cNvSpPr>
          <p:nvPr/>
        </p:nvSpPr>
        <p:spPr bwMode="auto">
          <a:xfrm>
            <a:off x="611188" y="2060575"/>
            <a:ext cx="30718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chemeClr val="accent2"/>
                </a:solidFill>
              </a:rPr>
              <a:t>2- or 3-ring </a:t>
            </a:r>
            <a:r>
              <a:rPr lang="en-US" altLang="ja-JP">
                <a:solidFill>
                  <a:schemeClr val="accent2"/>
                </a:solidFill>
                <a:latin typeface="Symbol" panose="05050102010706020507" pitchFamily="18" charset="2"/>
              </a:rPr>
              <a:t>mp</a:t>
            </a:r>
            <a:r>
              <a:rPr lang="en-US" altLang="ja-JP" baseline="30000">
                <a:solidFill>
                  <a:schemeClr val="accent2"/>
                </a:solidFill>
              </a:rPr>
              <a:t>0</a:t>
            </a:r>
            <a:r>
              <a:rPr lang="en-US" altLang="ja-JP">
                <a:solidFill>
                  <a:schemeClr val="accent2"/>
                </a:solidFill>
              </a:rPr>
              <a:t> events in KT</a:t>
            </a:r>
          </a:p>
        </p:txBody>
      </p:sp>
      <p:sp>
        <p:nvSpPr>
          <p:cNvPr id="62477" name="Text Box 13"/>
          <p:cNvSpPr txBox="1">
            <a:spLocks noChangeArrowheads="1"/>
          </p:cNvSpPr>
          <p:nvPr/>
        </p:nvSpPr>
        <p:spPr bwMode="auto">
          <a:xfrm>
            <a:off x="808038" y="4579938"/>
            <a:ext cx="12398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a:latin typeface="Helvetica" panose="020B0604020202020204" pitchFamily="34" charset="0"/>
              </a:rPr>
              <a:t>CC single pi0</a:t>
            </a:r>
          </a:p>
        </p:txBody>
      </p:sp>
      <p:sp>
        <p:nvSpPr>
          <p:cNvPr id="62478" name="Text Box 14"/>
          <p:cNvSpPr txBox="1">
            <a:spLocks noChangeArrowheads="1"/>
          </p:cNvSpPr>
          <p:nvPr/>
        </p:nvSpPr>
        <p:spPr bwMode="auto">
          <a:xfrm>
            <a:off x="3908425" y="4581525"/>
            <a:ext cx="1239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a:latin typeface="Helvetica" panose="020B0604020202020204" pitchFamily="34" charset="0"/>
              </a:rPr>
              <a:t>CC single pi0</a:t>
            </a:r>
          </a:p>
        </p:txBody>
      </p:sp>
      <p:graphicFrame>
        <p:nvGraphicFramePr>
          <p:cNvPr id="62480" name="Object 16"/>
          <p:cNvGraphicFramePr>
            <a:graphicFrameLocks noChangeAspect="1"/>
          </p:cNvGraphicFramePr>
          <p:nvPr>
            <p:ph sz="quarter" idx="4"/>
          </p:nvPr>
        </p:nvGraphicFramePr>
        <p:xfrm>
          <a:off x="539750" y="5653088"/>
          <a:ext cx="8231188" cy="434975"/>
        </p:xfrm>
        <a:graphic>
          <a:graphicData uri="http://schemas.openxmlformats.org/presentationml/2006/ole">
            <mc:AlternateContent xmlns:mc="http://schemas.openxmlformats.org/markup-compatibility/2006">
              <mc:Choice xmlns:v="urn:schemas-microsoft-com:vml" Requires="v">
                <p:oleObj spid="_x0000_s62484" name="数式" r:id="rId6" imgW="4572000" imgH="241200" progId="Equation.3">
                  <p:embed/>
                </p:oleObj>
              </mc:Choice>
              <mc:Fallback>
                <p:oleObj name="数式" r:id="rId6" imgW="4572000" imgH="241200" progId="Equation.3">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5653088"/>
                        <a:ext cx="8231188" cy="434975"/>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483" name="Text Box 19"/>
          <p:cNvSpPr txBox="1">
            <a:spLocks noChangeArrowheads="1"/>
          </p:cNvSpPr>
          <p:nvPr/>
        </p:nvSpPr>
        <p:spPr bwMode="auto">
          <a:xfrm>
            <a:off x="6467475" y="6157913"/>
            <a:ext cx="234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(Draft in preparation)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242888"/>
            <a:ext cx="8229600" cy="1384301"/>
          </a:xfrm>
        </p:spPr>
        <p:txBody>
          <a:bodyPr/>
          <a:lstStyle/>
          <a:p>
            <a:pPr algn="ctr"/>
            <a:r>
              <a:rPr lang="en-US" altLang="ja-JP">
                <a:latin typeface="Helvetica" panose="020B0604020202020204" pitchFamily="34" charset="0"/>
                <a:ea typeface="Helvetica" panose="020B0604020202020204" pitchFamily="34" charset="0"/>
                <a:cs typeface="Helvetica" panose="020B0604020202020204" pitchFamily="34" charset="0"/>
              </a:rPr>
              <a:t>Summary of K2K</a:t>
            </a:r>
          </a:p>
        </p:txBody>
      </p:sp>
      <p:sp>
        <p:nvSpPr>
          <p:cNvPr id="81923" name="Text Box 3"/>
          <p:cNvSpPr txBox="1">
            <a:spLocks noChangeArrowheads="1"/>
          </p:cNvSpPr>
          <p:nvPr/>
        </p:nvSpPr>
        <p:spPr bwMode="auto">
          <a:xfrm>
            <a:off x="520700" y="1052513"/>
            <a:ext cx="8228013" cy="398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ja-JP" sz="2400">
                <a:latin typeface="Helvetica" panose="020B0604020202020204" pitchFamily="34" charset="0"/>
              </a:rPr>
              <a:t> first detection of accelerator produced neutrinos at 250km distance.</a:t>
            </a:r>
          </a:p>
          <a:p>
            <a:endParaRPr lang="en-US" altLang="ja-JP" sz="2400">
              <a:latin typeface="Helvetica" panose="020B0604020202020204" pitchFamily="34" charset="0"/>
            </a:endParaRPr>
          </a:p>
          <a:p>
            <a:pPr>
              <a:buFontTx/>
              <a:buChar char="•"/>
            </a:pPr>
            <a:r>
              <a:rPr lang="en-US" altLang="ja-JP" sz="2400">
                <a:latin typeface="Helvetica" panose="020B0604020202020204" pitchFamily="34" charset="0"/>
              </a:rPr>
              <a:t> </a:t>
            </a:r>
            <a:r>
              <a:rPr lang="en-US" altLang="ja-JP" sz="2400">
                <a:latin typeface="Symbol" panose="05050102010706020507" pitchFamily="18" charset="2"/>
              </a:rPr>
              <a:t>nm</a:t>
            </a:r>
            <a:r>
              <a:rPr lang="en-US" altLang="ja-JP" sz="2400">
                <a:latin typeface="Helvetica" panose="020B0604020202020204" pitchFamily="34" charset="0"/>
              </a:rPr>
              <a:t> disappearance phenomena was confirmed by controlled neutrino beam, at known distance.</a:t>
            </a:r>
          </a:p>
          <a:p>
            <a:pPr>
              <a:buFontTx/>
              <a:buChar char="•"/>
            </a:pPr>
            <a:endParaRPr lang="en-US" altLang="ja-JP" sz="2400">
              <a:latin typeface="Helvetica" panose="020B0604020202020204" pitchFamily="34" charset="0"/>
            </a:endParaRPr>
          </a:p>
          <a:p>
            <a:pPr>
              <a:buFontTx/>
              <a:buChar char="•"/>
            </a:pPr>
            <a:r>
              <a:rPr lang="en-US" altLang="ja-JP" sz="2400">
                <a:latin typeface="Helvetica" panose="020B0604020202020204" pitchFamily="34" charset="0"/>
              </a:rPr>
              <a:t> gives data for neutrino interaction studies.</a:t>
            </a:r>
          </a:p>
          <a:p>
            <a:endParaRPr lang="en-US" altLang="ja-JP" sz="2400" baseline="30000">
              <a:latin typeface="Helvetica" panose="020B0604020202020204" pitchFamily="34" charset="0"/>
            </a:endParaRPr>
          </a:p>
          <a:p>
            <a:pPr>
              <a:buFontTx/>
              <a:buChar char="•"/>
            </a:pPr>
            <a:r>
              <a:rPr lang="en-US" altLang="ja-JP" sz="2400">
                <a:latin typeface="Helvetica" panose="020B0604020202020204" pitchFamily="34" charset="0"/>
              </a:rPr>
              <a:t> There are still unknown mixing angle </a:t>
            </a:r>
            <a:r>
              <a:rPr lang="en-US" altLang="ja-JP" sz="2400">
                <a:latin typeface="Symbol" panose="05050102010706020507" pitchFamily="18" charset="2"/>
              </a:rPr>
              <a:t>q</a:t>
            </a:r>
            <a:r>
              <a:rPr lang="en-US" altLang="ja-JP" sz="2400" baseline="-2000">
                <a:latin typeface="Helvetica" panose="020B0604020202020204" pitchFamily="34" charset="0"/>
              </a:rPr>
              <a:t>13</a:t>
            </a:r>
            <a:r>
              <a:rPr lang="en-US" altLang="ja-JP" sz="2400">
                <a:latin typeface="Helvetica" panose="020B0604020202020204" pitchFamily="34" charset="0"/>
              </a:rPr>
              <a:t>. Precise determination of (sin</a:t>
            </a:r>
            <a:r>
              <a:rPr lang="en-US" altLang="ja-JP" sz="2400" baseline="30000">
                <a:latin typeface="Helvetica" panose="020B0604020202020204" pitchFamily="34" charset="0"/>
              </a:rPr>
              <a:t>2</a:t>
            </a:r>
            <a:r>
              <a:rPr lang="en-US" altLang="ja-JP" sz="2400">
                <a:latin typeface="Helvetica" panose="020B0604020202020204" pitchFamily="34" charset="0"/>
              </a:rPr>
              <a:t>2</a:t>
            </a:r>
            <a:r>
              <a:rPr lang="en-US" altLang="ja-JP" sz="2400">
                <a:latin typeface="Symbol" panose="05050102010706020507" pitchFamily="18" charset="2"/>
              </a:rPr>
              <a:t>q</a:t>
            </a:r>
            <a:r>
              <a:rPr lang="en-US" altLang="ja-JP" sz="2400" baseline="-2000">
                <a:latin typeface="Helvetica" panose="020B0604020202020204" pitchFamily="34" charset="0"/>
              </a:rPr>
              <a:t>23</a:t>
            </a:r>
            <a:r>
              <a:rPr lang="en-US" altLang="ja-JP" sz="2400">
                <a:latin typeface="Helvetica" panose="020B0604020202020204" pitchFamily="34" charset="0"/>
              </a:rPr>
              <a:t>, </a:t>
            </a:r>
            <a:r>
              <a:rPr lang="en-US" altLang="ja-JP" sz="2400">
                <a:latin typeface="Symbol" panose="05050102010706020507" pitchFamily="18" charset="2"/>
              </a:rPr>
              <a:t>D</a:t>
            </a:r>
            <a:r>
              <a:rPr lang="en-US" altLang="ja-JP" sz="2400">
                <a:latin typeface="Helvetica" panose="020B0604020202020204" pitchFamily="34" charset="0"/>
              </a:rPr>
              <a:t>m</a:t>
            </a:r>
            <a:r>
              <a:rPr lang="en-US" altLang="ja-JP" sz="2400" baseline="30000">
                <a:latin typeface="Helvetica" panose="020B0604020202020204" pitchFamily="34" charset="0"/>
              </a:rPr>
              <a:t>2</a:t>
            </a:r>
            <a:r>
              <a:rPr lang="en-US" altLang="ja-JP" sz="2400">
                <a:latin typeface="Helvetica" panose="020B0604020202020204" pitchFamily="34" charset="0"/>
              </a:rPr>
              <a:t>) may help us to understand unknown underlying physics.</a:t>
            </a:r>
          </a:p>
        </p:txBody>
      </p:sp>
      <p:sp>
        <p:nvSpPr>
          <p:cNvPr id="81924" name="AutoShape 4"/>
          <p:cNvSpPr>
            <a:spLocks noChangeArrowheads="1"/>
          </p:cNvSpPr>
          <p:nvPr/>
        </p:nvSpPr>
        <p:spPr bwMode="auto">
          <a:xfrm>
            <a:off x="4086225" y="5084763"/>
            <a:ext cx="1133475" cy="649287"/>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81925" name="Text Box 5"/>
          <p:cNvSpPr txBox="1">
            <a:spLocks noChangeArrowheads="1"/>
          </p:cNvSpPr>
          <p:nvPr/>
        </p:nvSpPr>
        <p:spPr bwMode="auto">
          <a:xfrm>
            <a:off x="1484313" y="5780088"/>
            <a:ext cx="6543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sz="2400">
                <a:latin typeface="Helvetica" panose="020B0604020202020204" pitchFamily="34" charset="0"/>
              </a:rPr>
              <a:t>Next generation long baseline experiment, T2K</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205038"/>
            <a:ext cx="8229600" cy="1384300"/>
          </a:xfrm>
        </p:spPr>
        <p:txBody>
          <a:bodyPr/>
          <a:lstStyle/>
          <a:p>
            <a:pPr algn="ctr"/>
            <a:r>
              <a:rPr lang="en-US" altLang="ja-JP">
                <a:latin typeface="Helvetica" panose="020B0604020202020204" pitchFamily="34" charset="0"/>
                <a:ea typeface="Helvetica" panose="020B0604020202020204" pitchFamily="34" charset="0"/>
                <a:cs typeface="Helvetica" panose="020B0604020202020204" pitchFamily="34" charset="0"/>
              </a:rPr>
              <a:t>Future experiment, T2K</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8100" y="-100013"/>
            <a:ext cx="9182100" cy="917576"/>
          </a:xfrm>
          <a:noFill/>
          <a:ln/>
          <a:extLst>
            <a:ext uri="{909E8E84-426E-40DD-AFC4-6F175D3DCCD1}">
              <a14:hiddenFill xmlns:a14="http://schemas.microsoft.com/office/drawing/2010/main">
                <a:solidFill>
                  <a:schemeClr val="folHlink"/>
                </a:solidFill>
              </a14:hiddenFill>
            </a:ext>
          </a:extLst>
        </p:spPr>
        <p:txBody>
          <a:bodyPr anchor="b"/>
          <a:lstStyle/>
          <a:p>
            <a:pPr algn="ctr"/>
            <a:r>
              <a:rPr lang="en-US" altLang="ja-JP" sz="3600">
                <a:solidFill>
                  <a:schemeClr val="tx1"/>
                </a:solidFill>
                <a:latin typeface="Helvetica" panose="020B0604020202020204" pitchFamily="34" charset="0"/>
                <a:ea typeface="Helvetica" panose="020B0604020202020204" pitchFamily="34" charset="0"/>
                <a:cs typeface="Helvetica" panose="020B0604020202020204" pitchFamily="34" charset="0"/>
              </a:rPr>
              <a:t>T2K experiment overview </a:t>
            </a:r>
          </a:p>
        </p:txBody>
      </p:sp>
      <p:sp>
        <p:nvSpPr>
          <p:cNvPr id="74755" name="Text Box 3"/>
          <p:cNvSpPr txBox="1">
            <a:spLocks noChangeArrowheads="1"/>
          </p:cNvSpPr>
          <p:nvPr/>
        </p:nvSpPr>
        <p:spPr bwMode="auto">
          <a:xfrm>
            <a:off x="520700" y="1268413"/>
            <a:ext cx="8228013"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ja-JP" sz="2400">
                <a:latin typeface="Helvetica" panose="020B0604020202020204" pitchFamily="34" charset="0"/>
              </a:rPr>
              <a:t> commissioning of the JPARC neutrino beam-line is expected to be in 2009.</a:t>
            </a:r>
          </a:p>
          <a:p>
            <a:pPr>
              <a:buFontTx/>
              <a:buChar char="•"/>
            </a:pPr>
            <a:endParaRPr lang="en-US" altLang="ja-JP" sz="2400">
              <a:latin typeface="Helvetica" panose="020B0604020202020204" pitchFamily="34" charset="0"/>
            </a:endParaRPr>
          </a:p>
          <a:p>
            <a:pPr>
              <a:buFontTx/>
              <a:buChar char="•"/>
            </a:pPr>
            <a:r>
              <a:rPr lang="en-US" altLang="ja-JP" sz="2400">
                <a:latin typeface="Helvetica" panose="020B0604020202020204" pitchFamily="34" charset="0"/>
              </a:rPr>
              <a:t> ~50 times intense neutrino beam compared with K2K.</a:t>
            </a:r>
          </a:p>
          <a:p>
            <a:pPr>
              <a:buFontTx/>
              <a:buChar char="•"/>
            </a:pPr>
            <a:r>
              <a:rPr lang="en-US" altLang="ja-JP" sz="2400">
                <a:latin typeface="Helvetica" panose="020B0604020202020204" pitchFamily="34" charset="0"/>
              </a:rPr>
              <a:t> physics sensitivities are maximized by using quasi-monochromatic neutrino beam (beam pointing to off-axis angle)</a:t>
            </a:r>
          </a:p>
          <a:p>
            <a:pPr>
              <a:buFontTx/>
              <a:buChar char="•"/>
            </a:pPr>
            <a:endParaRPr lang="en-US" altLang="ja-JP" sz="2400">
              <a:latin typeface="Helvetica" panose="020B0604020202020204" pitchFamily="34" charset="0"/>
            </a:endParaRPr>
          </a:p>
          <a:p>
            <a:pPr>
              <a:buFontTx/>
              <a:buChar char="•"/>
            </a:pPr>
            <a:r>
              <a:rPr lang="en-US" altLang="ja-JP" sz="2400">
                <a:latin typeface="Helvetica" panose="020B0604020202020204" pitchFamily="34" charset="0"/>
              </a:rPr>
              <a:t> aim to precisely measure </a:t>
            </a:r>
            <a:r>
              <a:rPr lang="en-US" altLang="ja-JP" sz="2400">
                <a:latin typeface="Symbol" panose="05050102010706020507" pitchFamily="18" charset="2"/>
              </a:rPr>
              <a:t>nm </a:t>
            </a:r>
            <a:r>
              <a:rPr lang="en-US" altLang="ja-JP" sz="2400">
                <a:latin typeface="Helvetica" panose="020B0604020202020204" pitchFamily="34" charset="0"/>
              </a:rPr>
              <a:t>oscillation parameters (</a:t>
            </a:r>
            <a:r>
              <a:rPr lang="en-US" altLang="ja-JP" sz="2400">
                <a:latin typeface="Symbol" panose="05050102010706020507" pitchFamily="18" charset="2"/>
              </a:rPr>
              <a:t>D</a:t>
            </a:r>
            <a:r>
              <a:rPr lang="en-US" altLang="ja-JP" sz="2400">
                <a:latin typeface="Helvetica" panose="020B0604020202020204" pitchFamily="34" charset="0"/>
              </a:rPr>
              <a:t>m</a:t>
            </a:r>
            <a:r>
              <a:rPr lang="en-US" altLang="ja-JP" sz="2400" baseline="30000">
                <a:latin typeface="Helvetica" panose="020B0604020202020204" pitchFamily="34" charset="0"/>
              </a:rPr>
              <a:t>2</a:t>
            </a:r>
            <a:r>
              <a:rPr lang="en-US" altLang="ja-JP" sz="2400">
                <a:latin typeface="Helvetica" panose="020B0604020202020204" pitchFamily="34" charset="0"/>
              </a:rPr>
              <a:t> and sin</a:t>
            </a:r>
            <a:r>
              <a:rPr lang="en-US" altLang="ja-JP" sz="2400" baseline="30000">
                <a:latin typeface="Helvetica" panose="020B0604020202020204" pitchFamily="34" charset="0"/>
              </a:rPr>
              <a:t>2</a:t>
            </a:r>
            <a:r>
              <a:rPr lang="en-US" altLang="ja-JP" sz="2400">
                <a:latin typeface="Helvetica" panose="020B0604020202020204" pitchFamily="34" charset="0"/>
              </a:rPr>
              <a:t>2</a:t>
            </a:r>
            <a:r>
              <a:rPr lang="en-US" altLang="ja-JP" sz="2400">
                <a:latin typeface="Symbol" panose="05050102010706020507" pitchFamily="18" charset="2"/>
              </a:rPr>
              <a:t>q</a:t>
            </a:r>
            <a:r>
              <a:rPr lang="en-US" altLang="ja-JP" sz="2400">
                <a:latin typeface="Helvetica" panose="020B0604020202020204" pitchFamily="34" charset="0"/>
              </a:rPr>
              <a:t>) with the accuracy of ~1% level.</a:t>
            </a:r>
          </a:p>
          <a:p>
            <a:pPr>
              <a:buFontTx/>
              <a:buChar char="•"/>
            </a:pPr>
            <a:endParaRPr lang="en-US" altLang="ja-JP" sz="2400">
              <a:latin typeface="Helvetica" panose="020B0604020202020204" pitchFamily="34" charset="0"/>
            </a:endParaRPr>
          </a:p>
          <a:p>
            <a:pPr>
              <a:buFontTx/>
              <a:buChar char="•"/>
            </a:pPr>
            <a:r>
              <a:rPr lang="en-US" altLang="ja-JP" sz="2400">
                <a:latin typeface="Helvetica" panose="020B0604020202020204" pitchFamily="34" charset="0"/>
              </a:rPr>
              <a:t> aim to discover nonzero </a:t>
            </a:r>
            <a:r>
              <a:rPr lang="en-US" altLang="ja-JP" sz="2400">
                <a:latin typeface="Symbol" panose="05050102010706020507" pitchFamily="18" charset="2"/>
              </a:rPr>
              <a:t>q</a:t>
            </a:r>
            <a:r>
              <a:rPr lang="en-US" altLang="ja-JP" sz="2400" baseline="-2000">
                <a:latin typeface="Helvetica" panose="020B0604020202020204" pitchFamily="34" charset="0"/>
              </a:rPr>
              <a:t>13</a:t>
            </a:r>
            <a:r>
              <a:rPr lang="en-US" altLang="ja-JP" sz="2400">
                <a:latin typeface="Helvetica" panose="020B0604020202020204" pitchFamily="34" charset="0"/>
              </a:rPr>
              <a:t> down to sin</a:t>
            </a:r>
            <a:r>
              <a:rPr lang="en-US" altLang="ja-JP" sz="2400" baseline="30000">
                <a:latin typeface="Helvetica" panose="020B0604020202020204" pitchFamily="34" charset="0"/>
              </a:rPr>
              <a:t>2</a:t>
            </a:r>
            <a:r>
              <a:rPr lang="en-US" altLang="ja-JP" sz="2400">
                <a:latin typeface="Helvetica" panose="020B0604020202020204" pitchFamily="34" charset="0"/>
              </a:rPr>
              <a:t>2</a:t>
            </a:r>
            <a:r>
              <a:rPr lang="en-US" altLang="ja-JP" sz="2400">
                <a:latin typeface="Symbol" panose="05050102010706020507" pitchFamily="18" charset="2"/>
              </a:rPr>
              <a:t>q</a:t>
            </a:r>
            <a:r>
              <a:rPr lang="en-US" altLang="ja-JP" sz="2400" baseline="-2000">
                <a:latin typeface="Helvetica" panose="020B0604020202020204" pitchFamily="34" charset="0"/>
              </a:rPr>
              <a:t>13</a:t>
            </a:r>
            <a:r>
              <a:rPr lang="en-US" altLang="ja-JP" sz="2400">
                <a:latin typeface="Helvetica" panose="020B0604020202020204" pitchFamily="34" charset="0"/>
              </a:rPr>
              <a:t>=~0.01 by </a:t>
            </a:r>
            <a:r>
              <a:rPr lang="en-US" altLang="ja-JP" sz="2400">
                <a:latin typeface="Symbol" panose="05050102010706020507" pitchFamily="18" charset="2"/>
              </a:rPr>
              <a:t>n</a:t>
            </a:r>
            <a:r>
              <a:rPr lang="en-US" altLang="ja-JP" sz="2400">
                <a:latin typeface="Helvetica" panose="020B0604020202020204" pitchFamily="34" charset="0"/>
              </a:rPr>
              <a:t>e appearance signal.</a:t>
            </a:r>
            <a:endParaRPr lang="en-US" altLang="ja-JP" sz="2400" baseline="30000">
              <a:latin typeface="Helvetica"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7" name="Rectangle 311"/>
          <p:cNvSpPr>
            <a:spLocks noChangeArrowheads="1"/>
          </p:cNvSpPr>
          <p:nvPr/>
        </p:nvSpPr>
        <p:spPr bwMode="auto">
          <a:xfrm>
            <a:off x="73025" y="1844675"/>
            <a:ext cx="4427538" cy="446405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80899" name="Picture 3" descr="enu_f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525" y="1814513"/>
            <a:ext cx="4383088" cy="455453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0898" name="Rectangle 2"/>
          <p:cNvSpPr>
            <a:spLocks noChangeArrowheads="1"/>
          </p:cNvSpPr>
          <p:nvPr/>
        </p:nvSpPr>
        <p:spPr bwMode="auto">
          <a:xfrm>
            <a:off x="5327650" y="2174875"/>
            <a:ext cx="354013" cy="3786188"/>
          </a:xfrm>
          <a:prstGeom prst="rect">
            <a:avLst/>
          </a:prstGeom>
          <a:solidFill>
            <a:srgbClr val="FFFF00">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0904" name="Text Box 8"/>
          <p:cNvSpPr txBox="1">
            <a:spLocks noChangeArrowheads="1"/>
          </p:cNvSpPr>
          <p:nvPr/>
        </p:nvSpPr>
        <p:spPr bwMode="auto">
          <a:xfrm>
            <a:off x="6792913" y="5441950"/>
            <a:ext cx="18113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u="sng">
                <a:latin typeface="Helvetica" panose="020B0604020202020204" pitchFamily="34" charset="0"/>
                <a:ea typeface="ＭＳ Ｐゴシック" panose="020B0600070205080204" pitchFamily="50" charset="-128"/>
              </a:rPr>
              <a:t>5</a:t>
            </a:r>
            <a:r>
              <a:rPr kumimoji="0" lang="en-US" altLang="ja-JP" u="sng">
                <a:latin typeface="Helvetica" panose="020B0604020202020204" pitchFamily="34" charset="0"/>
                <a:ea typeface="ＭＳ Ｐゴシック" panose="020B0600070205080204" pitchFamily="50" charset="-128"/>
                <a:sym typeface="Symbol" panose="05050102010706020507" pitchFamily="18" charset="2"/>
              </a:rPr>
              <a:t>10</a:t>
            </a:r>
            <a:r>
              <a:rPr kumimoji="0" lang="en-US" altLang="ja-JP" u="sng" baseline="30000">
                <a:latin typeface="Helvetica" panose="020B0604020202020204" pitchFamily="34" charset="0"/>
                <a:ea typeface="ＭＳ Ｐゴシック" panose="020B0600070205080204" pitchFamily="50" charset="-128"/>
                <a:sym typeface="Symbol" panose="05050102010706020507" pitchFamily="18" charset="2"/>
              </a:rPr>
              <a:t>21</a:t>
            </a:r>
            <a:r>
              <a:rPr kumimoji="0" lang="en-US" altLang="ja-JP" u="sng">
                <a:latin typeface="Helvetica" panose="020B0604020202020204" pitchFamily="34" charset="0"/>
                <a:ea typeface="ＭＳ Ｐゴシック" panose="020B0600070205080204" pitchFamily="50" charset="-128"/>
                <a:sym typeface="Symbol" panose="05050102010706020507" pitchFamily="18" charset="2"/>
              </a:rPr>
              <a:t> POT </a:t>
            </a:r>
            <a:r>
              <a:rPr kumimoji="0" lang="en-US" altLang="ja-JP" u="sng">
                <a:latin typeface="Helvetica" panose="020B0604020202020204" pitchFamily="34" charset="0"/>
                <a:ea typeface="ＭＳ Ｐゴシック" panose="020B0600070205080204" pitchFamily="50" charset="-128"/>
              </a:rPr>
              <a:t>MC</a:t>
            </a:r>
          </a:p>
        </p:txBody>
      </p:sp>
      <p:sp>
        <p:nvSpPr>
          <p:cNvPr id="80905" name="Text Box 9"/>
          <p:cNvSpPr txBox="1">
            <a:spLocks noChangeArrowheads="1"/>
          </p:cNvSpPr>
          <p:nvPr/>
        </p:nvSpPr>
        <p:spPr bwMode="auto">
          <a:xfrm>
            <a:off x="6164263" y="3416300"/>
            <a:ext cx="2679700" cy="1477963"/>
          </a:xfrm>
          <a:prstGeom prst="rect">
            <a:avLst/>
          </a:prstGeom>
          <a:noFill/>
          <a:ln w="12700">
            <a:solidFill>
              <a:schemeClr val="folHlink"/>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a:solidFill>
                  <a:srgbClr val="000000"/>
                </a:solidFill>
                <a:latin typeface="Arial" panose="020B0604020202020204" pitchFamily="34" charset="0"/>
                <a:ea typeface="ＭＳ Ｐゴシック" panose="020B0600070205080204" pitchFamily="50" charset="-128"/>
              </a:rPr>
              <a:t># of events </a:t>
            </a:r>
          </a:p>
          <a:p>
            <a:pPr eaLnBrk="0" hangingPunct="0"/>
            <a:r>
              <a:rPr kumimoji="0" lang="en-US" altLang="ja-JP">
                <a:solidFill>
                  <a:srgbClr val="000000"/>
                </a:solidFill>
                <a:latin typeface="Arial" panose="020B0604020202020204" pitchFamily="34" charset="0"/>
                <a:ea typeface="ＭＳ Ｐゴシック" panose="020B0600070205080204" pitchFamily="50" charset="-128"/>
              </a:rPr>
              <a:t>         in 0.35~0.85 [GeV]</a:t>
            </a:r>
            <a:br>
              <a:rPr kumimoji="0" lang="en-US" altLang="ja-JP">
                <a:solidFill>
                  <a:srgbClr val="000000"/>
                </a:solidFill>
                <a:latin typeface="Arial" panose="020B0604020202020204" pitchFamily="34" charset="0"/>
                <a:ea typeface="ＭＳ Ｐゴシック" panose="020B0600070205080204" pitchFamily="50" charset="-128"/>
              </a:rPr>
            </a:br>
            <a:r>
              <a:rPr kumimoji="0" lang="en-US" altLang="ja-JP">
                <a:solidFill>
                  <a:srgbClr val="000000"/>
                </a:solidFill>
                <a:latin typeface="Arial" panose="020B0604020202020204" pitchFamily="34" charset="0"/>
                <a:ea typeface="ＭＳ Ｐゴシック" panose="020B0600070205080204" pitchFamily="50" charset="-128"/>
              </a:rPr>
              <a:t>  </a:t>
            </a:r>
            <a:r>
              <a:rPr kumimoji="0" lang="en-US" altLang="ja-JP">
                <a:solidFill>
                  <a:schemeClr val="bg2"/>
                </a:solidFill>
                <a:latin typeface="Arial" panose="020B0604020202020204" pitchFamily="34" charset="0"/>
                <a:ea typeface="ＭＳ Ｐゴシック" panose="020B0600070205080204" pitchFamily="50" charset="-128"/>
              </a:rPr>
              <a:t>Signal           … 103</a:t>
            </a:r>
          </a:p>
          <a:p>
            <a:pPr eaLnBrk="0" hangingPunct="0"/>
            <a:r>
              <a:rPr kumimoji="0" lang="en-US" altLang="ja-JP">
                <a:solidFill>
                  <a:srgbClr val="000000"/>
                </a:solidFill>
                <a:latin typeface="Arial" panose="020B0604020202020204" pitchFamily="34" charset="0"/>
                <a:ea typeface="ＭＳ Ｐゴシック" panose="020B0600070205080204" pitchFamily="50" charset="-128"/>
              </a:rPr>
              <a:t>  Beam </a:t>
            </a:r>
            <a:r>
              <a:rPr kumimoji="0" lang="en-US" altLang="ja-JP">
                <a:solidFill>
                  <a:srgbClr val="000000"/>
                </a:solidFill>
                <a:latin typeface="Symbol" panose="05050102010706020507" pitchFamily="18" charset="2"/>
                <a:ea typeface="ＭＳ Ｐゴシック" panose="020B0600070205080204" pitchFamily="50" charset="-128"/>
              </a:rPr>
              <a:t>n</a:t>
            </a:r>
            <a:r>
              <a:rPr kumimoji="0" lang="en-US" altLang="ja-JP" baseline="-25000">
                <a:solidFill>
                  <a:srgbClr val="000000"/>
                </a:solidFill>
                <a:latin typeface="Arial" panose="020B0604020202020204" pitchFamily="34" charset="0"/>
                <a:ea typeface="ＭＳ Ｐゴシック" panose="020B0600070205080204" pitchFamily="50" charset="-128"/>
              </a:rPr>
              <a:t>e</a:t>
            </a:r>
            <a:r>
              <a:rPr kumimoji="0" lang="en-US" altLang="ja-JP">
                <a:solidFill>
                  <a:srgbClr val="000000"/>
                </a:solidFill>
                <a:latin typeface="Arial" panose="020B0604020202020204" pitchFamily="34" charset="0"/>
                <a:ea typeface="ＭＳ Ｐゴシック" panose="020B0600070205080204" pitchFamily="50" charset="-128"/>
              </a:rPr>
              <a:t> BG …   13</a:t>
            </a:r>
          </a:p>
          <a:p>
            <a:pPr eaLnBrk="0" hangingPunct="0"/>
            <a:r>
              <a:rPr kumimoji="0" lang="en-US" altLang="ja-JP">
                <a:solidFill>
                  <a:srgbClr val="000000"/>
                </a:solidFill>
                <a:latin typeface="Arial" panose="020B0604020202020204" pitchFamily="34" charset="0"/>
                <a:ea typeface="ＭＳ Ｐゴシック" panose="020B0600070205080204" pitchFamily="50" charset="-128"/>
              </a:rPr>
              <a:t>  BG from </a:t>
            </a:r>
            <a:r>
              <a:rPr kumimoji="0" lang="en-US" altLang="ja-JP">
                <a:solidFill>
                  <a:srgbClr val="000000"/>
                </a:solidFill>
                <a:latin typeface="Symbol" panose="05050102010706020507" pitchFamily="18" charset="2"/>
                <a:ea typeface="ＭＳ Ｐゴシック" panose="020B0600070205080204" pitchFamily="50" charset="-128"/>
              </a:rPr>
              <a:t>n</a:t>
            </a:r>
            <a:r>
              <a:rPr kumimoji="0" lang="en-US" altLang="ja-JP" baseline="-25000">
                <a:solidFill>
                  <a:srgbClr val="000000"/>
                </a:solidFill>
                <a:latin typeface="Symbol" panose="05050102010706020507" pitchFamily="18" charset="2"/>
                <a:ea typeface="ＭＳ Ｐゴシック" panose="020B0600070205080204" pitchFamily="50" charset="-128"/>
              </a:rPr>
              <a:t>m</a:t>
            </a:r>
            <a:r>
              <a:rPr kumimoji="0" lang="en-US" altLang="ja-JP">
                <a:solidFill>
                  <a:srgbClr val="000000"/>
                </a:solidFill>
                <a:latin typeface="Arial" panose="020B0604020202020204" pitchFamily="34" charset="0"/>
                <a:ea typeface="ＭＳ Ｐゴシック" panose="020B0600070205080204" pitchFamily="50" charset="-128"/>
              </a:rPr>
              <a:t>  …   10</a:t>
            </a:r>
          </a:p>
        </p:txBody>
      </p:sp>
      <p:sp>
        <p:nvSpPr>
          <p:cNvPr id="80910" name="Rectangle 14"/>
          <p:cNvSpPr>
            <a:spLocks noChangeArrowheads="1"/>
          </p:cNvSpPr>
          <p:nvPr/>
        </p:nvSpPr>
        <p:spPr bwMode="auto">
          <a:xfrm>
            <a:off x="815975" y="-17463"/>
            <a:ext cx="7643813" cy="1190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Symbol" panose="05050102010706020507" pitchFamily="18" charset="2"/>
              <a:buChar char="n"/>
            </a:pPr>
            <a:r>
              <a:rPr lang="en-US" altLang="ja-JP" sz="3600">
                <a:latin typeface="Helvetica" panose="020B0604020202020204" pitchFamily="34" charset="0"/>
                <a:ea typeface="ＭＳ Ｐゴシック" panose="020B0600070205080204" pitchFamily="50" charset="-128"/>
              </a:rPr>
              <a:t> oscillation study:</a:t>
            </a:r>
          </a:p>
          <a:p>
            <a:pPr algn="ctr">
              <a:buFont typeface="Symbol" panose="05050102010706020507" pitchFamily="18" charset="2"/>
              <a:buNone/>
            </a:pPr>
            <a:r>
              <a:rPr lang="en-US" altLang="ja-JP" sz="3600">
                <a:latin typeface="Symbol" panose="05050102010706020507" pitchFamily="18" charset="2"/>
                <a:ea typeface="ＭＳ Ｐゴシック" panose="020B0600070205080204" pitchFamily="50" charset="-128"/>
              </a:rPr>
              <a:t>n</a:t>
            </a:r>
            <a:r>
              <a:rPr lang="en-US" altLang="ja-JP" sz="3600" baseline="-2000">
                <a:latin typeface="Symbol" panose="05050102010706020507" pitchFamily="18" charset="2"/>
                <a:ea typeface="ＭＳ Ｐゴシック" panose="020B0600070205080204" pitchFamily="50" charset="-128"/>
              </a:rPr>
              <a:t>m</a:t>
            </a:r>
            <a:r>
              <a:rPr lang="en-US" altLang="ja-JP" sz="3600">
                <a:latin typeface="Helvetica" panose="020B0604020202020204" pitchFamily="34" charset="0"/>
                <a:ea typeface="ＭＳ Ｐゴシック" panose="020B0600070205080204" pitchFamily="50" charset="-128"/>
              </a:rPr>
              <a:t> disappearance and </a:t>
            </a:r>
            <a:r>
              <a:rPr lang="en-US" altLang="ja-JP" sz="3600">
                <a:latin typeface="Symbol" panose="05050102010706020507" pitchFamily="18" charset="2"/>
                <a:ea typeface="ＭＳ Ｐゴシック" panose="020B0600070205080204" pitchFamily="50" charset="-128"/>
              </a:rPr>
              <a:t>n</a:t>
            </a:r>
            <a:r>
              <a:rPr lang="en-US" altLang="ja-JP" sz="3600" baseline="-25000">
                <a:latin typeface="Helvetica" panose="020B0604020202020204" pitchFamily="34" charset="0"/>
                <a:ea typeface="ＭＳ Ｐゴシック" panose="020B0600070205080204" pitchFamily="50" charset="-128"/>
              </a:rPr>
              <a:t>e </a:t>
            </a:r>
            <a:r>
              <a:rPr lang="en-US" altLang="ja-JP" sz="3600">
                <a:latin typeface="Helvetica" panose="020B0604020202020204" pitchFamily="34" charset="0"/>
                <a:ea typeface="ＭＳ Ｐゴシック" panose="020B0600070205080204" pitchFamily="50" charset="-128"/>
              </a:rPr>
              <a:t>appearance</a:t>
            </a:r>
          </a:p>
        </p:txBody>
      </p:sp>
      <p:sp>
        <p:nvSpPr>
          <p:cNvPr id="80911" name="Rectangle 15"/>
          <p:cNvSpPr>
            <a:spLocks noChangeArrowheads="1"/>
          </p:cNvSpPr>
          <p:nvPr/>
        </p:nvSpPr>
        <p:spPr bwMode="auto">
          <a:xfrm>
            <a:off x="4643438" y="1273175"/>
            <a:ext cx="4298950" cy="495300"/>
          </a:xfrm>
          <a:prstGeom prst="rect">
            <a:avLst/>
          </a:prstGeom>
          <a:noFill/>
          <a:ln w="3810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Helvetica" panose="020B0604020202020204" pitchFamily="34" charset="0"/>
                <a:ea typeface="ＭＳ Ｐゴシック" panose="020B0600070205080204" pitchFamily="50" charset="-128"/>
              </a:rPr>
              <a:t>Single-ring electron (w/ </a:t>
            </a:r>
            <a:r>
              <a:rPr lang="en-US" altLang="ja-JP" sz="2400">
                <a:latin typeface="Symbol" panose="05050102010706020507" pitchFamily="18" charset="2"/>
                <a:ea typeface="ＭＳ Ｐゴシック" panose="020B0600070205080204" pitchFamily="50" charset="-128"/>
              </a:rPr>
              <a:t>p</a:t>
            </a:r>
            <a:r>
              <a:rPr lang="en-US" altLang="ja-JP" sz="2400" baseline="30000">
                <a:latin typeface="Helvetica" panose="020B0604020202020204" pitchFamily="34" charset="0"/>
                <a:ea typeface="ＭＳ Ｐゴシック" panose="020B0600070205080204" pitchFamily="50" charset="-128"/>
              </a:rPr>
              <a:t>0</a:t>
            </a:r>
            <a:r>
              <a:rPr lang="en-US" altLang="ja-JP" sz="2400">
                <a:latin typeface="Helvetica" panose="020B0604020202020204" pitchFamily="34" charset="0"/>
                <a:ea typeface="ＭＳ Ｐゴシック" panose="020B0600070205080204" pitchFamily="50" charset="-128"/>
              </a:rPr>
              <a:t> cut)</a:t>
            </a:r>
          </a:p>
        </p:txBody>
      </p:sp>
      <p:grpSp>
        <p:nvGrpSpPr>
          <p:cNvPr id="80912" name="Group 16"/>
          <p:cNvGrpSpPr>
            <a:grpSpLocks noChangeAspect="1"/>
          </p:cNvGrpSpPr>
          <p:nvPr/>
        </p:nvGrpSpPr>
        <p:grpSpPr bwMode="auto">
          <a:xfrm>
            <a:off x="96838" y="1884363"/>
            <a:ext cx="4332287" cy="4424362"/>
            <a:chOff x="3936" y="1314"/>
            <a:chExt cx="1776" cy="1950"/>
          </a:xfrm>
        </p:grpSpPr>
        <p:sp>
          <p:nvSpPr>
            <p:cNvPr id="80913" name="Rectangle 17"/>
            <p:cNvSpPr>
              <a:spLocks noChangeAspect="1" noChangeArrowheads="1"/>
            </p:cNvSpPr>
            <p:nvPr/>
          </p:nvSpPr>
          <p:spPr bwMode="auto">
            <a:xfrm>
              <a:off x="4156" y="1416"/>
              <a:ext cx="1556" cy="1556"/>
            </a:xfrm>
            <a:prstGeom prst="rect">
              <a:avLst/>
            </a:prstGeom>
            <a:solidFill>
              <a:schemeClr val="tx2"/>
            </a:solidFill>
            <a:ln w="15875">
              <a:solidFill>
                <a:srgbClr val="000000"/>
              </a:solidFill>
              <a:miter lim="800000"/>
              <a:headEnd/>
              <a:tailEnd/>
            </a:ln>
          </p:spPr>
          <p:txBody>
            <a:bodyPr/>
            <a:lstStyle/>
            <a:p>
              <a:endParaRPr lang="ja-JP" altLang="en-US"/>
            </a:p>
          </p:txBody>
        </p:sp>
        <p:sp>
          <p:nvSpPr>
            <p:cNvPr id="80914" name="Line 18"/>
            <p:cNvSpPr>
              <a:spLocks noChangeAspect="1" noChangeShapeType="1"/>
            </p:cNvSpPr>
            <p:nvPr/>
          </p:nvSpPr>
          <p:spPr bwMode="auto">
            <a:xfrm flipV="1">
              <a:off x="4328" y="2038"/>
              <a:ext cx="1" cy="1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15" name="Line 19"/>
            <p:cNvSpPr>
              <a:spLocks noChangeAspect="1" noChangeShapeType="1"/>
            </p:cNvSpPr>
            <p:nvPr/>
          </p:nvSpPr>
          <p:spPr bwMode="auto">
            <a:xfrm flipV="1">
              <a:off x="4328" y="1930"/>
              <a:ext cx="1" cy="10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16" name="Line 20"/>
            <p:cNvSpPr>
              <a:spLocks noChangeAspect="1" noChangeShapeType="1"/>
            </p:cNvSpPr>
            <p:nvPr/>
          </p:nvSpPr>
          <p:spPr bwMode="auto">
            <a:xfrm>
              <a:off x="4308" y="2038"/>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17" name="Line 21"/>
            <p:cNvSpPr>
              <a:spLocks noChangeAspect="1" noChangeShapeType="1"/>
            </p:cNvSpPr>
            <p:nvPr/>
          </p:nvSpPr>
          <p:spPr bwMode="auto">
            <a:xfrm>
              <a:off x="4328" y="2038"/>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18" name="Line 22"/>
            <p:cNvSpPr>
              <a:spLocks noChangeAspect="1" noChangeShapeType="1"/>
            </p:cNvSpPr>
            <p:nvPr/>
          </p:nvSpPr>
          <p:spPr bwMode="auto">
            <a:xfrm flipV="1">
              <a:off x="4366" y="1982"/>
              <a:ext cx="1"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19" name="Line 23"/>
            <p:cNvSpPr>
              <a:spLocks noChangeAspect="1" noChangeShapeType="1"/>
            </p:cNvSpPr>
            <p:nvPr/>
          </p:nvSpPr>
          <p:spPr bwMode="auto">
            <a:xfrm flipV="1">
              <a:off x="4366" y="1936"/>
              <a:ext cx="1" cy="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20" name="Line 24"/>
            <p:cNvSpPr>
              <a:spLocks noChangeAspect="1" noChangeShapeType="1"/>
            </p:cNvSpPr>
            <p:nvPr/>
          </p:nvSpPr>
          <p:spPr bwMode="auto">
            <a:xfrm>
              <a:off x="4346" y="1980"/>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21" name="Line 25"/>
            <p:cNvSpPr>
              <a:spLocks noChangeAspect="1" noChangeShapeType="1"/>
            </p:cNvSpPr>
            <p:nvPr/>
          </p:nvSpPr>
          <p:spPr bwMode="auto">
            <a:xfrm>
              <a:off x="4366" y="1980"/>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22" name="Line 26"/>
            <p:cNvSpPr>
              <a:spLocks noChangeAspect="1" noChangeShapeType="1"/>
            </p:cNvSpPr>
            <p:nvPr/>
          </p:nvSpPr>
          <p:spPr bwMode="auto">
            <a:xfrm flipV="1">
              <a:off x="4404" y="1992"/>
              <a:ext cx="1" cy="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23" name="Line 27"/>
            <p:cNvSpPr>
              <a:spLocks noChangeAspect="1" noChangeShapeType="1"/>
            </p:cNvSpPr>
            <p:nvPr/>
          </p:nvSpPr>
          <p:spPr bwMode="auto">
            <a:xfrm flipV="1">
              <a:off x="4404" y="1956"/>
              <a:ext cx="1" cy="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24" name="Line 28"/>
            <p:cNvSpPr>
              <a:spLocks noChangeAspect="1" noChangeShapeType="1"/>
            </p:cNvSpPr>
            <p:nvPr/>
          </p:nvSpPr>
          <p:spPr bwMode="auto">
            <a:xfrm>
              <a:off x="4384" y="1992"/>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25" name="Line 29"/>
            <p:cNvSpPr>
              <a:spLocks noChangeAspect="1" noChangeShapeType="1"/>
            </p:cNvSpPr>
            <p:nvPr/>
          </p:nvSpPr>
          <p:spPr bwMode="auto">
            <a:xfrm>
              <a:off x="4404" y="1992"/>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26" name="Line 30"/>
            <p:cNvSpPr>
              <a:spLocks noChangeAspect="1" noChangeShapeType="1"/>
            </p:cNvSpPr>
            <p:nvPr/>
          </p:nvSpPr>
          <p:spPr bwMode="auto">
            <a:xfrm flipV="1">
              <a:off x="4442" y="2034"/>
              <a:ext cx="1" cy="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27" name="Line 31"/>
            <p:cNvSpPr>
              <a:spLocks noChangeAspect="1" noChangeShapeType="1"/>
            </p:cNvSpPr>
            <p:nvPr/>
          </p:nvSpPr>
          <p:spPr bwMode="auto">
            <a:xfrm flipV="1">
              <a:off x="4442" y="2000"/>
              <a:ext cx="1" cy="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28" name="Line 32"/>
            <p:cNvSpPr>
              <a:spLocks noChangeAspect="1" noChangeShapeType="1"/>
            </p:cNvSpPr>
            <p:nvPr/>
          </p:nvSpPr>
          <p:spPr bwMode="auto">
            <a:xfrm>
              <a:off x="4422" y="2034"/>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29" name="Line 33"/>
            <p:cNvSpPr>
              <a:spLocks noChangeAspect="1" noChangeShapeType="1"/>
            </p:cNvSpPr>
            <p:nvPr/>
          </p:nvSpPr>
          <p:spPr bwMode="auto">
            <a:xfrm>
              <a:off x="4442" y="2034"/>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30" name="Line 34"/>
            <p:cNvSpPr>
              <a:spLocks noChangeAspect="1" noChangeShapeType="1"/>
            </p:cNvSpPr>
            <p:nvPr/>
          </p:nvSpPr>
          <p:spPr bwMode="auto">
            <a:xfrm flipV="1">
              <a:off x="4480" y="2160"/>
              <a:ext cx="1" cy="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31" name="Line 35"/>
            <p:cNvSpPr>
              <a:spLocks noChangeAspect="1" noChangeShapeType="1"/>
            </p:cNvSpPr>
            <p:nvPr/>
          </p:nvSpPr>
          <p:spPr bwMode="auto">
            <a:xfrm flipV="1">
              <a:off x="4480" y="2120"/>
              <a:ext cx="1" cy="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32" name="Line 36"/>
            <p:cNvSpPr>
              <a:spLocks noChangeAspect="1" noChangeShapeType="1"/>
            </p:cNvSpPr>
            <p:nvPr/>
          </p:nvSpPr>
          <p:spPr bwMode="auto">
            <a:xfrm>
              <a:off x="4460" y="2158"/>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33" name="Line 37"/>
            <p:cNvSpPr>
              <a:spLocks noChangeAspect="1" noChangeShapeType="1"/>
            </p:cNvSpPr>
            <p:nvPr/>
          </p:nvSpPr>
          <p:spPr bwMode="auto">
            <a:xfrm>
              <a:off x="4480" y="2158"/>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34" name="Line 38"/>
            <p:cNvSpPr>
              <a:spLocks noChangeAspect="1" noChangeShapeType="1"/>
            </p:cNvSpPr>
            <p:nvPr/>
          </p:nvSpPr>
          <p:spPr bwMode="auto">
            <a:xfrm flipV="1">
              <a:off x="4518" y="2374"/>
              <a:ext cx="1" cy="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35" name="Line 39"/>
            <p:cNvSpPr>
              <a:spLocks noChangeAspect="1" noChangeShapeType="1"/>
            </p:cNvSpPr>
            <p:nvPr/>
          </p:nvSpPr>
          <p:spPr bwMode="auto">
            <a:xfrm flipV="1">
              <a:off x="4518" y="2324"/>
              <a:ext cx="1" cy="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36" name="Line 40"/>
            <p:cNvSpPr>
              <a:spLocks noChangeAspect="1" noChangeShapeType="1"/>
            </p:cNvSpPr>
            <p:nvPr/>
          </p:nvSpPr>
          <p:spPr bwMode="auto">
            <a:xfrm>
              <a:off x="4498" y="2372"/>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37" name="Line 41"/>
            <p:cNvSpPr>
              <a:spLocks noChangeAspect="1" noChangeShapeType="1"/>
            </p:cNvSpPr>
            <p:nvPr/>
          </p:nvSpPr>
          <p:spPr bwMode="auto">
            <a:xfrm>
              <a:off x="4518" y="2372"/>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38" name="Line 42"/>
            <p:cNvSpPr>
              <a:spLocks noChangeAspect="1" noChangeShapeType="1"/>
            </p:cNvSpPr>
            <p:nvPr/>
          </p:nvSpPr>
          <p:spPr bwMode="auto">
            <a:xfrm flipV="1">
              <a:off x="4556" y="2524"/>
              <a:ext cx="1" cy="6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39" name="Line 43"/>
            <p:cNvSpPr>
              <a:spLocks noChangeAspect="1" noChangeShapeType="1"/>
            </p:cNvSpPr>
            <p:nvPr/>
          </p:nvSpPr>
          <p:spPr bwMode="auto">
            <a:xfrm flipV="1">
              <a:off x="4556" y="2468"/>
              <a:ext cx="1" cy="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40" name="Line 44"/>
            <p:cNvSpPr>
              <a:spLocks noChangeAspect="1" noChangeShapeType="1"/>
            </p:cNvSpPr>
            <p:nvPr/>
          </p:nvSpPr>
          <p:spPr bwMode="auto">
            <a:xfrm>
              <a:off x="4536" y="2522"/>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41" name="Line 45"/>
            <p:cNvSpPr>
              <a:spLocks noChangeAspect="1" noChangeShapeType="1"/>
            </p:cNvSpPr>
            <p:nvPr/>
          </p:nvSpPr>
          <p:spPr bwMode="auto">
            <a:xfrm>
              <a:off x="4556" y="2522"/>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42" name="Line 46"/>
            <p:cNvSpPr>
              <a:spLocks noChangeAspect="1" noChangeShapeType="1"/>
            </p:cNvSpPr>
            <p:nvPr/>
          </p:nvSpPr>
          <p:spPr bwMode="auto">
            <a:xfrm flipV="1">
              <a:off x="4594" y="2544"/>
              <a:ext cx="1" cy="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43" name="Line 47"/>
            <p:cNvSpPr>
              <a:spLocks noChangeAspect="1" noChangeShapeType="1"/>
            </p:cNvSpPr>
            <p:nvPr/>
          </p:nvSpPr>
          <p:spPr bwMode="auto">
            <a:xfrm flipV="1">
              <a:off x="4594" y="2488"/>
              <a:ext cx="1" cy="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44" name="Line 48"/>
            <p:cNvSpPr>
              <a:spLocks noChangeAspect="1" noChangeShapeType="1"/>
            </p:cNvSpPr>
            <p:nvPr/>
          </p:nvSpPr>
          <p:spPr bwMode="auto">
            <a:xfrm>
              <a:off x="4574" y="2544"/>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45" name="Line 49"/>
            <p:cNvSpPr>
              <a:spLocks noChangeAspect="1" noChangeShapeType="1"/>
            </p:cNvSpPr>
            <p:nvPr/>
          </p:nvSpPr>
          <p:spPr bwMode="auto">
            <a:xfrm>
              <a:off x="4594" y="2544"/>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46" name="Line 50"/>
            <p:cNvSpPr>
              <a:spLocks noChangeAspect="1" noChangeShapeType="1"/>
            </p:cNvSpPr>
            <p:nvPr/>
          </p:nvSpPr>
          <p:spPr bwMode="auto">
            <a:xfrm flipV="1">
              <a:off x="4632" y="2636"/>
              <a:ext cx="1" cy="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47" name="Line 51"/>
            <p:cNvSpPr>
              <a:spLocks noChangeAspect="1" noChangeShapeType="1"/>
            </p:cNvSpPr>
            <p:nvPr/>
          </p:nvSpPr>
          <p:spPr bwMode="auto">
            <a:xfrm flipV="1">
              <a:off x="4632" y="2572"/>
              <a:ext cx="1" cy="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48" name="Line 52"/>
            <p:cNvSpPr>
              <a:spLocks noChangeAspect="1" noChangeShapeType="1"/>
            </p:cNvSpPr>
            <p:nvPr/>
          </p:nvSpPr>
          <p:spPr bwMode="auto">
            <a:xfrm>
              <a:off x="4612" y="2634"/>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49" name="Line 53"/>
            <p:cNvSpPr>
              <a:spLocks noChangeAspect="1" noChangeShapeType="1"/>
            </p:cNvSpPr>
            <p:nvPr/>
          </p:nvSpPr>
          <p:spPr bwMode="auto">
            <a:xfrm>
              <a:off x="4632" y="2634"/>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50" name="Line 54"/>
            <p:cNvSpPr>
              <a:spLocks noChangeAspect="1" noChangeShapeType="1"/>
            </p:cNvSpPr>
            <p:nvPr/>
          </p:nvSpPr>
          <p:spPr bwMode="auto">
            <a:xfrm flipV="1">
              <a:off x="4668" y="2730"/>
              <a:ext cx="1"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51" name="Line 55"/>
            <p:cNvSpPr>
              <a:spLocks noChangeAspect="1" noChangeShapeType="1"/>
            </p:cNvSpPr>
            <p:nvPr/>
          </p:nvSpPr>
          <p:spPr bwMode="auto">
            <a:xfrm flipV="1">
              <a:off x="4668" y="2652"/>
              <a:ext cx="1" cy="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52" name="Line 56"/>
            <p:cNvSpPr>
              <a:spLocks noChangeAspect="1" noChangeShapeType="1"/>
            </p:cNvSpPr>
            <p:nvPr/>
          </p:nvSpPr>
          <p:spPr bwMode="auto">
            <a:xfrm>
              <a:off x="4650" y="2728"/>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53" name="Line 57"/>
            <p:cNvSpPr>
              <a:spLocks noChangeAspect="1" noChangeShapeType="1"/>
            </p:cNvSpPr>
            <p:nvPr/>
          </p:nvSpPr>
          <p:spPr bwMode="auto">
            <a:xfrm>
              <a:off x="4670" y="2728"/>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54" name="Line 58"/>
            <p:cNvSpPr>
              <a:spLocks noChangeAspect="1" noChangeShapeType="1"/>
            </p:cNvSpPr>
            <p:nvPr/>
          </p:nvSpPr>
          <p:spPr bwMode="auto">
            <a:xfrm flipV="1">
              <a:off x="4706" y="2644"/>
              <a:ext cx="1" cy="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55" name="Line 59"/>
            <p:cNvSpPr>
              <a:spLocks noChangeAspect="1" noChangeShapeType="1"/>
            </p:cNvSpPr>
            <p:nvPr/>
          </p:nvSpPr>
          <p:spPr bwMode="auto">
            <a:xfrm flipV="1">
              <a:off x="4706" y="2568"/>
              <a:ext cx="1" cy="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56" name="Line 60"/>
            <p:cNvSpPr>
              <a:spLocks noChangeAspect="1" noChangeShapeType="1"/>
            </p:cNvSpPr>
            <p:nvPr/>
          </p:nvSpPr>
          <p:spPr bwMode="auto">
            <a:xfrm>
              <a:off x="4688" y="2642"/>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57" name="Line 61"/>
            <p:cNvSpPr>
              <a:spLocks noChangeAspect="1" noChangeShapeType="1"/>
            </p:cNvSpPr>
            <p:nvPr/>
          </p:nvSpPr>
          <p:spPr bwMode="auto">
            <a:xfrm>
              <a:off x="4708" y="2642"/>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58" name="Line 62"/>
            <p:cNvSpPr>
              <a:spLocks noChangeAspect="1" noChangeShapeType="1"/>
            </p:cNvSpPr>
            <p:nvPr/>
          </p:nvSpPr>
          <p:spPr bwMode="auto">
            <a:xfrm flipV="1">
              <a:off x="4744" y="2336"/>
              <a:ext cx="1" cy="6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59" name="Line 63"/>
            <p:cNvSpPr>
              <a:spLocks noChangeAspect="1" noChangeShapeType="1"/>
            </p:cNvSpPr>
            <p:nvPr/>
          </p:nvSpPr>
          <p:spPr bwMode="auto">
            <a:xfrm flipV="1">
              <a:off x="4744" y="2278"/>
              <a:ext cx="1" cy="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60" name="Line 64"/>
            <p:cNvSpPr>
              <a:spLocks noChangeAspect="1" noChangeShapeType="1"/>
            </p:cNvSpPr>
            <p:nvPr/>
          </p:nvSpPr>
          <p:spPr bwMode="auto">
            <a:xfrm>
              <a:off x="4726" y="2334"/>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61" name="Line 65"/>
            <p:cNvSpPr>
              <a:spLocks noChangeAspect="1" noChangeShapeType="1"/>
            </p:cNvSpPr>
            <p:nvPr/>
          </p:nvSpPr>
          <p:spPr bwMode="auto">
            <a:xfrm>
              <a:off x="4746" y="2334"/>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62" name="Line 66"/>
            <p:cNvSpPr>
              <a:spLocks noChangeAspect="1" noChangeShapeType="1"/>
            </p:cNvSpPr>
            <p:nvPr/>
          </p:nvSpPr>
          <p:spPr bwMode="auto">
            <a:xfrm flipV="1">
              <a:off x="4782" y="2404"/>
              <a:ext cx="1" cy="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63" name="Line 67"/>
            <p:cNvSpPr>
              <a:spLocks noChangeAspect="1" noChangeShapeType="1"/>
            </p:cNvSpPr>
            <p:nvPr/>
          </p:nvSpPr>
          <p:spPr bwMode="auto">
            <a:xfrm flipV="1">
              <a:off x="4782" y="2334"/>
              <a:ext cx="1"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64" name="Line 68"/>
            <p:cNvSpPr>
              <a:spLocks noChangeAspect="1" noChangeShapeType="1"/>
            </p:cNvSpPr>
            <p:nvPr/>
          </p:nvSpPr>
          <p:spPr bwMode="auto">
            <a:xfrm>
              <a:off x="4764" y="2402"/>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65" name="Line 69"/>
            <p:cNvSpPr>
              <a:spLocks noChangeAspect="1" noChangeShapeType="1"/>
            </p:cNvSpPr>
            <p:nvPr/>
          </p:nvSpPr>
          <p:spPr bwMode="auto">
            <a:xfrm>
              <a:off x="4784" y="2402"/>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66" name="Line 70"/>
            <p:cNvSpPr>
              <a:spLocks noChangeAspect="1" noChangeShapeType="1"/>
            </p:cNvSpPr>
            <p:nvPr/>
          </p:nvSpPr>
          <p:spPr bwMode="auto">
            <a:xfrm flipV="1">
              <a:off x="4820" y="2234"/>
              <a:ext cx="1" cy="7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67" name="Line 71"/>
            <p:cNvSpPr>
              <a:spLocks noChangeAspect="1" noChangeShapeType="1"/>
            </p:cNvSpPr>
            <p:nvPr/>
          </p:nvSpPr>
          <p:spPr bwMode="auto">
            <a:xfrm flipV="1">
              <a:off x="4820" y="2170"/>
              <a:ext cx="1" cy="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68" name="Line 72"/>
            <p:cNvSpPr>
              <a:spLocks noChangeAspect="1" noChangeShapeType="1"/>
            </p:cNvSpPr>
            <p:nvPr/>
          </p:nvSpPr>
          <p:spPr bwMode="auto">
            <a:xfrm>
              <a:off x="4802" y="2234"/>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69" name="Line 73"/>
            <p:cNvSpPr>
              <a:spLocks noChangeAspect="1" noChangeShapeType="1"/>
            </p:cNvSpPr>
            <p:nvPr/>
          </p:nvSpPr>
          <p:spPr bwMode="auto">
            <a:xfrm>
              <a:off x="4822" y="2234"/>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70" name="Line 74"/>
            <p:cNvSpPr>
              <a:spLocks noChangeAspect="1" noChangeShapeType="1"/>
            </p:cNvSpPr>
            <p:nvPr/>
          </p:nvSpPr>
          <p:spPr bwMode="auto">
            <a:xfrm flipV="1">
              <a:off x="4858" y="2376"/>
              <a:ext cx="1" cy="1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71" name="Line 75"/>
            <p:cNvSpPr>
              <a:spLocks noChangeAspect="1" noChangeShapeType="1"/>
            </p:cNvSpPr>
            <p:nvPr/>
          </p:nvSpPr>
          <p:spPr bwMode="auto">
            <a:xfrm flipV="1">
              <a:off x="4858" y="2288"/>
              <a:ext cx="1" cy="8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72" name="Line 76"/>
            <p:cNvSpPr>
              <a:spLocks noChangeAspect="1" noChangeShapeType="1"/>
            </p:cNvSpPr>
            <p:nvPr/>
          </p:nvSpPr>
          <p:spPr bwMode="auto">
            <a:xfrm>
              <a:off x="4840" y="2376"/>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73" name="Line 77"/>
            <p:cNvSpPr>
              <a:spLocks noChangeAspect="1" noChangeShapeType="1"/>
            </p:cNvSpPr>
            <p:nvPr/>
          </p:nvSpPr>
          <p:spPr bwMode="auto">
            <a:xfrm>
              <a:off x="4860" y="2376"/>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74" name="Line 78"/>
            <p:cNvSpPr>
              <a:spLocks noChangeAspect="1" noChangeShapeType="1"/>
            </p:cNvSpPr>
            <p:nvPr/>
          </p:nvSpPr>
          <p:spPr bwMode="auto">
            <a:xfrm flipV="1">
              <a:off x="4896" y="2154"/>
              <a:ext cx="1" cy="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75" name="Line 79"/>
            <p:cNvSpPr>
              <a:spLocks noChangeAspect="1" noChangeShapeType="1"/>
            </p:cNvSpPr>
            <p:nvPr/>
          </p:nvSpPr>
          <p:spPr bwMode="auto">
            <a:xfrm flipV="1">
              <a:off x="4896" y="2076"/>
              <a:ext cx="1" cy="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76" name="Line 80"/>
            <p:cNvSpPr>
              <a:spLocks noChangeAspect="1" noChangeShapeType="1"/>
            </p:cNvSpPr>
            <p:nvPr/>
          </p:nvSpPr>
          <p:spPr bwMode="auto">
            <a:xfrm>
              <a:off x="4878" y="2152"/>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77" name="Line 81"/>
            <p:cNvSpPr>
              <a:spLocks noChangeAspect="1" noChangeShapeType="1"/>
            </p:cNvSpPr>
            <p:nvPr/>
          </p:nvSpPr>
          <p:spPr bwMode="auto">
            <a:xfrm>
              <a:off x="4898" y="2152"/>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78" name="Line 82"/>
            <p:cNvSpPr>
              <a:spLocks noChangeAspect="1" noChangeShapeType="1"/>
            </p:cNvSpPr>
            <p:nvPr/>
          </p:nvSpPr>
          <p:spPr bwMode="auto">
            <a:xfrm flipV="1">
              <a:off x="4934" y="2082"/>
              <a:ext cx="1" cy="1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79" name="Line 83"/>
            <p:cNvSpPr>
              <a:spLocks noChangeAspect="1" noChangeShapeType="1"/>
            </p:cNvSpPr>
            <p:nvPr/>
          </p:nvSpPr>
          <p:spPr bwMode="auto">
            <a:xfrm flipV="1">
              <a:off x="4934" y="2004"/>
              <a:ext cx="1" cy="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80" name="Line 84"/>
            <p:cNvSpPr>
              <a:spLocks noChangeAspect="1" noChangeShapeType="1"/>
            </p:cNvSpPr>
            <p:nvPr/>
          </p:nvSpPr>
          <p:spPr bwMode="auto">
            <a:xfrm>
              <a:off x="4916" y="2082"/>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81" name="Line 85"/>
            <p:cNvSpPr>
              <a:spLocks noChangeAspect="1" noChangeShapeType="1"/>
            </p:cNvSpPr>
            <p:nvPr/>
          </p:nvSpPr>
          <p:spPr bwMode="auto">
            <a:xfrm>
              <a:off x="4936" y="2082"/>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82" name="Line 86"/>
            <p:cNvSpPr>
              <a:spLocks noChangeAspect="1" noChangeShapeType="1"/>
            </p:cNvSpPr>
            <p:nvPr/>
          </p:nvSpPr>
          <p:spPr bwMode="auto">
            <a:xfrm flipV="1">
              <a:off x="4972" y="2012"/>
              <a:ext cx="1" cy="1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83" name="Line 87"/>
            <p:cNvSpPr>
              <a:spLocks noChangeAspect="1" noChangeShapeType="1"/>
            </p:cNvSpPr>
            <p:nvPr/>
          </p:nvSpPr>
          <p:spPr bwMode="auto">
            <a:xfrm flipV="1">
              <a:off x="4972" y="1934"/>
              <a:ext cx="1" cy="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84" name="Line 88"/>
            <p:cNvSpPr>
              <a:spLocks noChangeAspect="1" noChangeShapeType="1"/>
            </p:cNvSpPr>
            <p:nvPr/>
          </p:nvSpPr>
          <p:spPr bwMode="auto">
            <a:xfrm>
              <a:off x="4954" y="2012"/>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85" name="Line 89"/>
            <p:cNvSpPr>
              <a:spLocks noChangeAspect="1" noChangeShapeType="1"/>
            </p:cNvSpPr>
            <p:nvPr/>
          </p:nvSpPr>
          <p:spPr bwMode="auto">
            <a:xfrm>
              <a:off x="4974" y="2012"/>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86" name="Line 90"/>
            <p:cNvSpPr>
              <a:spLocks noChangeAspect="1" noChangeShapeType="1"/>
            </p:cNvSpPr>
            <p:nvPr/>
          </p:nvSpPr>
          <p:spPr bwMode="auto">
            <a:xfrm flipV="1">
              <a:off x="5010" y="1958"/>
              <a:ext cx="1" cy="1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87" name="Line 91"/>
            <p:cNvSpPr>
              <a:spLocks noChangeAspect="1" noChangeShapeType="1"/>
            </p:cNvSpPr>
            <p:nvPr/>
          </p:nvSpPr>
          <p:spPr bwMode="auto">
            <a:xfrm flipV="1">
              <a:off x="5010" y="1880"/>
              <a:ext cx="1" cy="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88" name="Line 92"/>
            <p:cNvSpPr>
              <a:spLocks noChangeAspect="1" noChangeShapeType="1"/>
            </p:cNvSpPr>
            <p:nvPr/>
          </p:nvSpPr>
          <p:spPr bwMode="auto">
            <a:xfrm>
              <a:off x="4992" y="1958"/>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89" name="Line 93"/>
            <p:cNvSpPr>
              <a:spLocks noChangeAspect="1" noChangeShapeType="1"/>
            </p:cNvSpPr>
            <p:nvPr/>
          </p:nvSpPr>
          <p:spPr bwMode="auto">
            <a:xfrm>
              <a:off x="5012" y="1958"/>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90" name="Line 94"/>
            <p:cNvSpPr>
              <a:spLocks noChangeAspect="1" noChangeShapeType="1"/>
            </p:cNvSpPr>
            <p:nvPr/>
          </p:nvSpPr>
          <p:spPr bwMode="auto">
            <a:xfrm flipV="1">
              <a:off x="5048" y="1836"/>
              <a:ext cx="1" cy="8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91" name="Line 95"/>
            <p:cNvSpPr>
              <a:spLocks noChangeAspect="1" noChangeShapeType="1"/>
            </p:cNvSpPr>
            <p:nvPr/>
          </p:nvSpPr>
          <p:spPr bwMode="auto">
            <a:xfrm flipV="1">
              <a:off x="5048" y="1766"/>
              <a:ext cx="1"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92" name="Line 96"/>
            <p:cNvSpPr>
              <a:spLocks noChangeAspect="1" noChangeShapeType="1"/>
            </p:cNvSpPr>
            <p:nvPr/>
          </p:nvSpPr>
          <p:spPr bwMode="auto">
            <a:xfrm>
              <a:off x="5030" y="1834"/>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93" name="Line 97"/>
            <p:cNvSpPr>
              <a:spLocks noChangeAspect="1" noChangeShapeType="1"/>
            </p:cNvSpPr>
            <p:nvPr/>
          </p:nvSpPr>
          <p:spPr bwMode="auto">
            <a:xfrm>
              <a:off x="5050" y="1834"/>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94" name="Line 98"/>
            <p:cNvSpPr>
              <a:spLocks noChangeAspect="1" noChangeShapeType="1"/>
            </p:cNvSpPr>
            <p:nvPr/>
          </p:nvSpPr>
          <p:spPr bwMode="auto">
            <a:xfrm flipV="1">
              <a:off x="5086" y="1914"/>
              <a:ext cx="1" cy="10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95" name="Line 99"/>
            <p:cNvSpPr>
              <a:spLocks noChangeAspect="1" noChangeShapeType="1"/>
            </p:cNvSpPr>
            <p:nvPr/>
          </p:nvSpPr>
          <p:spPr bwMode="auto">
            <a:xfrm flipV="1">
              <a:off x="5086" y="1830"/>
              <a:ext cx="1" cy="8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96" name="Line 100"/>
            <p:cNvSpPr>
              <a:spLocks noChangeAspect="1" noChangeShapeType="1"/>
            </p:cNvSpPr>
            <p:nvPr/>
          </p:nvSpPr>
          <p:spPr bwMode="auto">
            <a:xfrm>
              <a:off x="5068" y="1914"/>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97" name="Line 101"/>
            <p:cNvSpPr>
              <a:spLocks noChangeAspect="1" noChangeShapeType="1"/>
            </p:cNvSpPr>
            <p:nvPr/>
          </p:nvSpPr>
          <p:spPr bwMode="auto">
            <a:xfrm>
              <a:off x="5088" y="1914"/>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98" name="Line 102"/>
            <p:cNvSpPr>
              <a:spLocks noChangeAspect="1" noChangeShapeType="1"/>
            </p:cNvSpPr>
            <p:nvPr/>
          </p:nvSpPr>
          <p:spPr bwMode="auto">
            <a:xfrm flipV="1">
              <a:off x="5124" y="1896"/>
              <a:ext cx="1" cy="10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999" name="Line 103"/>
            <p:cNvSpPr>
              <a:spLocks noChangeAspect="1" noChangeShapeType="1"/>
            </p:cNvSpPr>
            <p:nvPr/>
          </p:nvSpPr>
          <p:spPr bwMode="auto">
            <a:xfrm flipV="1">
              <a:off x="5124" y="1814"/>
              <a:ext cx="1" cy="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00" name="Line 104"/>
            <p:cNvSpPr>
              <a:spLocks noChangeAspect="1" noChangeShapeType="1"/>
            </p:cNvSpPr>
            <p:nvPr/>
          </p:nvSpPr>
          <p:spPr bwMode="auto">
            <a:xfrm>
              <a:off x="5106" y="1896"/>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01" name="Line 105"/>
            <p:cNvSpPr>
              <a:spLocks noChangeAspect="1" noChangeShapeType="1"/>
            </p:cNvSpPr>
            <p:nvPr/>
          </p:nvSpPr>
          <p:spPr bwMode="auto">
            <a:xfrm>
              <a:off x="5126" y="1896"/>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02" name="Line 106"/>
            <p:cNvSpPr>
              <a:spLocks noChangeAspect="1" noChangeShapeType="1"/>
            </p:cNvSpPr>
            <p:nvPr/>
          </p:nvSpPr>
          <p:spPr bwMode="auto">
            <a:xfrm flipV="1">
              <a:off x="5162" y="1852"/>
              <a:ext cx="1" cy="1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03" name="Line 107"/>
            <p:cNvSpPr>
              <a:spLocks noChangeAspect="1" noChangeShapeType="1"/>
            </p:cNvSpPr>
            <p:nvPr/>
          </p:nvSpPr>
          <p:spPr bwMode="auto">
            <a:xfrm flipV="1">
              <a:off x="5162" y="1770"/>
              <a:ext cx="1" cy="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04" name="Line 108"/>
            <p:cNvSpPr>
              <a:spLocks noChangeAspect="1" noChangeShapeType="1"/>
            </p:cNvSpPr>
            <p:nvPr/>
          </p:nvSpPr>
          <p:spPr bwMode="auto">
            <a:xfrm>
              <a:off x="5144" y="1852"/>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05" name="Line 109"/>
            <p:cNvSpPr>
              <a:spLocks noChangeAspect="1" noChangeShapeType="1"/>
            </p:cNvSpPr>
            <p:nvPr/>
          </p:nvSpPr>
          <p:spPr bwMode="auto">
            <a:xfrm>
              <a:off x="5164" y="1852"/>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06" name="Line 110"/>
            <p:cNvSpPr>
              <a:spLocks noChangeAspect="1" noChangeShapeType="1"/>
            </p:cNvSpPr>
            <p:nvPr/>
          </p:nvSpPr>
          <p:spPr bwMode="auto">
            <a:xfrm flipV="1">
              <a:off x="5200" y="1798"/>
              <a:ext cx="1" cy="1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07" name="Line 111"/>
            <p:cNvSpPr>
              <a:spLocks noChangeAspect="1" noChangeShapeType="1"/>
            </p:cNvSpPr>
            <p:nvPr/>
          </p:nvSpPr>
          <p:spPr bwMode="auto">
            <a:xfrm flipV="1">
              <a:off x="5200" y="1710"/>
              <a:ext cx="1" cy="8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08" name="Line 112"/>
            <p:cNvSpPr>
              <a:spLocks noChangeAspect="1" noChangeShapeType="1"/>
            </p:cNvSpPr>
            <p:nvPr/>
          </p:nvSpPr>
          <p:spPr bwMode="auto">
            <a:xfrm>
              <a:off x="5182" y="1798"/>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09" name="Line 113"/>
            <p:cNvSpPr>
              <a:spLocks noChangeAspect="1" noChangeShapeType="1"/>
            </p:cNvSpPr>
            <p:nvPr/>
          </p:nvSpPr>
          <p:spPr bwMode="auto">
            <a:xfrm>
              <a:off x="5202" y="1798"/>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10" name="Line 114"/>
            <p:cNvSpPr>
              <a:spLocks noChangeAspect="1" noChangeShapeType="1"/>
            </p:cNvSpPr>
            <p:nvPr/>
          </p:nvSpPr>
          <p:spPr bwMode="auto">
            <a:xfrm flipV="1">
              <a:off x="5238" y="1908"/>
              <a:ext cx="1" cy="1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11" name="Line 115"/>
            <p:cNvSpPr>
              <a:spLocks noChangeAspect="1" noChangeShapeType="1"/>
            </p:cNvSpPr>
            <p:nvPr/>
          </p:nvSpPr>
          <p:spPr bwMode="auto">
            <a:xfrm flipV="1">
              <a:off x="5238" y="1816"/>
              <a:ext cx="1" cy="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12" name="Line 116"/>
            <p:cNvSpPr>
              <a:spLocks noChangeAspect="1" noChangeShapeType="1"/>
            </p:cNvSpPr>
            <p:nvPr/>
          </p:nvSpPr>
          <p:spPr bwMode="auto">
            <a:xfrm>
              <a:off x="5220" y="1906"/>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13" name="Line 117"/>
            <p:cNvSpPr>
              <a:spLocks noChangeAspect="1" noChangeShapeType="1"/>
            </p:cNvSpPr>
            <p:nvPr/>
          </p:nvSpPr>
          <p:spPr bwMode="auto">
            <a:xfrm>
              <a:off x="5240" y="1906"/>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14" name="Line 118"/>
            <p:cNvSpPr>
              <a:spLocks noChangeAspect="1" noChangeShapeType="1"/>
            </p:cNvSpPr>
            <p:nvPr/>
          </p:nvSpPr>
          <p:spPr bwMode="auto">
            <a:xfrm flipV="1">
              <a:off x="5276" y="1864"/>
              <a:ext cx="1" cy="1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15" name="Line 119"/>
            <p:cNvSpPr>
              <a:spLocks noChangeAspect="1" noChangeShapeType="1"/>
            </p:cNvSpPr>
            <p:nvPr/>
          </p:nvSpPr>
          <p:spPr bwMode="auto">
            <a:xfrm flipV="1">
              <a:off x="5276" y="1768"/>
              <a:ext cx="1" cy="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16" name="Line 120"/>
            <p:cNvSpPr>
              <a:spLocks noChangeAspect="1" noChangeShapeType="1"/>
            </p:cNvSpPr>
            <p:nvPr/>
          </p:nvSpPr>
          <p:spPr bwMode="auto">
            <a:xfrm>
              <a:off x="5258" y="1862"/>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17" name="Line 121"/>
            <p:cNvSpPr>
              <a:spLocks noChangeAspect="1" noChangeShapeType="1"/>
            </p:cNvSpPr>
            <p:nvPr/>
          </p:nvSpPr>
          <p:spPr bwMode="auto">
            <a:xfrm>
              <a:off x="5278" y="1862"/>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18" name="Line 122"/>
            <p:cNvSpPr>
              <a:spLocks noChangeAspect="1" noChangeShapeType="1"/>
            </p:cNvSpPr>
            <p:nvPr/>
          </p:nvSpPr>
          <p:spPr bwMode="auto">
            <a:xfrm flipV="1">
              <a:off x="5314" y="1952"/>
              <a:ext cx="1" cy="15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19" name="Line 123"/>
            <p:cNvSpPr>
              <a:spLocks noChangeAspect="1" noChangeShapeType="1"/>
            </p:cNvSpPr>
            <p:nvPr/>
          </p:nvSpPr>
          <p:spPr bwMode="auto">
            <a:xfrm flipV="1">
              <a:off x="5314" y="1844"/>
              <a:ext cx="1" cy="10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20" name="Line 124"/>
            <p:cNvSpPr>
              <a:spLocks noChangeAspect="1" noChangeShapeType="1"/>
            </p:cNvSpPr>
            <p:nvPr/>
          </p:nvSpPr>
          <p:spPr bwMode="auto">
            <a:xfrm>
              <a:off x="5296" y="1952"/>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21" name="Line 125"/>
            <p:cNvSpPr>
              <a:spLocks noChangeAspect="1" noChangeShapeType="1"/>
            </p:cNvSpPr>
            <p:nvPr/>
          </p:nvSpPr>
          <p:spPr bwMode="auto">
            <a:xfrm>
              <a:off x="5316" y="1952"/>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22" name="Line 126"/>
            <p:cNvSpPr>
              <a:spLocks noChangeAspect="1" noChangeShapeType="1"/>
            </p:cNvSpPr>
            <p:nvPr/>
          </p:nvSpPr>
          <p:spPr bwMode="auto">
            <a:xfrm flipV="1">
              <a:off x="5352" y="1818"/>
              <a:ext cx="1" cy="1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23" name="Line 127"/>
            <p:cNvSpPr>
              <a:spLocks noChangeAspect="1" noChangeShapeType="1"/>
            </p:cNvSpPr>
            <p:nvPr/>
          </p:nvSpPr>
          <p:spPr bwMode="auto">
            <a:xfrm flipV="1">
              <a:off x="5352" y="1722"/>
              <a:ext cx="1" cy="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24" name="Line 128"/>
            <p:cNvSpPr>
              <a:spLocks noChangeAspect="1" noChangeShapeType="1"/>
            </p:cNvSpPr>
            <p:nvPr/>
          </p:nvSpPr>
          <p:spPr bwMode="auto">
            <a:xfrm>
              <a:off x="5334" y="1816"/>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25" name="Line 129"/>
            <p:cNvSpPr>
              <a:spLocks noChangeAspect="1" noChangeShapeType="1"/>
            </p:cNvSpPr>
            <p:nvPr/>
          </p:nvSpPr>
          <p:spPr bwMode="auto">
            <a:xfrm>
              <a:off x="5354" y="1816"/>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26" name="Line 130"/>
            <p:cNvSpPr>
              <a:spLocks noChangeAspect="1" noChangeShapeType="1"/>
            </p:cNvSpPr>
            <p:nvPr/>
          </p:nvSpPr>
          <p:spPr bwMode="auto">
            <a:xfrm flipV="1">
              <a:off x="5390" y="1796"/>
              <a:ext cx="1" cy="1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27" name="Line 131"/>
            <p:cNvSpPr>
              <a:spLocks noChangeAspect="1" noChangeShapeType="1"/>
            </p:cNvSpPr>
            <p:nvPr/>
          </p:nvSpPr>
          <p:spPr bwMode="auto">
            <a:xfrm flipV="1">
              <a:off x="5390" y="1696"/>
              <a:ext cx="1" cy="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28" name="Line 132"/>
            <p:cNvSpPr>
              <a:spLocks noChangeAspect="1" noChangeShapeType="1"/>
            </p:cNvSpPr>
            <p:nvPr/>
          </p:nvSpPr>
          <p:spPr bwMode="auto">
            <a:xfrm>
              <a:off x="5372" y="1796"/>
              <a:ext cx="1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29" name="Line 133"/>
            <p:cNvSpPr>
              <a:spLocks noChangeAspect="1" noChangeShapeType="1"/>
            </p:cNvSpPr>
            <p:nvPr/>
          </p:nvSpPr>
          <p:spPr bwMode="auto">
            <a:xfrm>
              <a:off x="5392" y="1796"/>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30" name="Line 134"/>
            <p:cNvSpPr>
              <a:spLocks noChangeAspect="1" noChangeShapeType="1"/>
            </p:cNvSpPr>
            <p:nvPr/>
          </p:nvSpPr>
          <p:spPr bwMode="auto">
            <a:xfrm flipV="1">
              <a:off x="5428" y="1754"/>
              <a:ext cx="1" cy="1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31" name="Line 135"/>
            <p:cNvSpPr>
              <a:spLocks noChangeAspect="1" noChangeShapeType="1"/>
            </p:cNvSpPr>
            <p:nvPr/>
          </p:nvSpPr>
          <p:spPr bwMode="auto">
            <a:xfrm flipV="1">
              <a:off x="5428" y="1660"/>
              <a:ext cx="1" cy="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32" name="Line 136"/>
            <p:cNvSpPr>
              <a:spLocks noChangeAspect="1" noChangeShapeType="1"/>
            </p:cNvSpPr>
            <p:nvPr/>
          </p:nvSpPr>
          <p:spPr bwMode="auto">
            <a:xfrm>
              <a:off x="5410" y="1754"/>
              <a:ext cx="1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33" name="Line 137"/>
            <p:cNvSpPr>
              <a:spLocks noChangeAspect="1" noChangeShapeType="1"/>
            </p:cNvSpPr>
            <p:nvPr/>
          </p:nvSpPr>
          <p:spPr bwMode="auto">
            <a:xfrm>
              <a:off x="5430" y="1754"/>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34" name="Line 138"/>
            <p:cNvSpPr>
              <a:spLocks noChangeAspect="1" noChangeShapeType="1"/>
            </p:cNvSpPr>
            <p:nvPr/>
          </p:nvSpPr>
          <p:spPr bwMode="auto">
            <a:xfrm flipV="1">
              <a:off x="5466" y="2016"/>
              <a:ext cx="1" cy="2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35" name="Line 139"/>
            <p:cNvSpPr>
              <a:spLocks noChangeAspect="1" noChangeShapeType="1"/>
            </p:cNvSpPr>
            <p:nvPr/>
          </p:nvSpPr>
          <p:spPr bwMode="auto">
            <a:xfrm flipV="1">
              <a:off x="5466" y="1882"/>
              <a:ext cx="1" cy="1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36" name="Line 140"/>
            <p:cNvSpPr>
              <a:spLocks noChangeAspect="1" noChangeShapeType="1"/>
            </p:cNvSpPr>
            <p:nvPr/>
          </p:nvSpPr>
          <p:spPr bwMode="auto">
            <a:xfrm>
              <a:off x="5448" y="2014"/>
              <a:ext cx="1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37" name="Line 141"/>
            <p:cNvSpPr>
              <a:spLocks noChangeAspect="1" noChangeShapeType="1"/>
            </p:cNvSpPr>
            <p:nvPr/>
          </p:nvSpPr>
          <p:spPr bwMode="auto">
            <a:xfrm>
              <a:off x="5468" y="2014"/>
              <a:ext cx="1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38" name="Line 142"/>
            <p:cNvSpPr>
              <a:spLocks noChangeAspect="1" noChangeShapeType="1"/>
            </p:cNvSpPr>
            <p:nvPr/>
          </p:nvSpPr>
          <p:spPr bwMode="auto">
            <a:xfrm flipV="1">
              <a:off x="5504" y="1784"/>
              <a:ext cx="1"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39" name="Line 143"/>
            <p:cNvSpPr>
              <a:spLocks noChangeAspect="1" noChangeShapeType="1"/>
            </p:cNvSpPr>
            <p:nvPr/>
          </p:nvSpPr>
          <p:spPr bwMode="auto">
            <a:xfrm flipV="1">
              <a:off x="5504" y="1680"/>
              <a:ext cx="1" cy="10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40" name="Line 144"/>
            <p:cNvSpPr>
              <a:spLocks noChangeAspect="1" noChangeShapeType="1"/>
            </p:cNvSpPr>
            <p:nvPr/>
          </p:nvSpPr>
          <p:spPr bwMode="auto">
            <a:xfrm>
              <a:off x="5484" y="1782"/>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41" name="Line 145"/>
            <p:cNvSpPr>
              <a:spLocks noChangeAspect="1" noChangeShapeType="1"/>
            </p:cNvSpPr>
            <p:nvPr/>
          </p:nvSpPr>
          <p:spPr bwMode="auto">
            <a:xfrm>
              <a:off x="5506" y="1782"/>
              <a:ext cx="1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42" name="Line 146"/>
            <p:cNvSpPr>
              <a:spLocks noChangeAspect="1" noChangeShapeType="1"/>
            </p:cNvSpPr>
            <p:nvPr/>
          </p:nvSpPr>
          <p:spPr bwMode="auto">
            <a:xfrm flipV="1">
              <a:off x="5542" y="1936"/>
              <a:ext cx="1" cy="1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43" name="Line 147"/>
            <p:cNvSpPr>
              <a:spLocks noChangeAspect="1" noChangeShapeType="1"/>
            </p:cNvSpPr>
            <p:nvPr/>
          </p:nvSpPr>
          <p:spPr bwMode="auto">
            <a:xfrm flipV="1">
              <a:off x="5542" y="1812"/>
              <a:ext cx="1" cy="1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44" name="Line 148"/>
            <p:cNvSpPr>
              <a:spLocks noChangeAspect="1" noChangeShapeType="1"/>
            </p:cNvSpPr>
            <p:nvPr/>
          </p:nvSpPr>
          <p:spPr bwMode="auto">
            <a:xfrm>
              <a:off x="5522" y="1934"/>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45" name="Line 149"/>
            <p:cNvSpPr>
              <a:spLocks noChangeAspect="1" noChangeShapeType="1"/>
            </p:cNvSpPr>
            <p:nvPr/>
          </p:nvSpPr>
          <p:spPr bwMode="auto">
            <a:xfrm>
              <a:off x="5544" y="1934"/>
              <a:ext cx="1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46" name="Line 150"/>
            <p:cNvSpPr>
              <a:spLocks noChangeAspect="1" noChangeShapeType="1"/>
            </p:cNvSpPr>
            <p:nvPr/>
          </p:nvSpPr>
          <p:spPr bwMode="auto">
            <a:xfrm flipV="1">
              <a:off x="5580" y="1666"/>
              <a:ext cx="1" cy="1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47" name="Line 151"/>
            <p:cNvSpPr>
              <a:spLocks noChangeAspect="1" noChangeShapeType="1"/>
            </p:cNvSpPr>
            <p:nvPr/>
          </p:nvSpPr>
          <p:spPr bwMode="auto">
            <a:xfrm flipV="1">
              <a:off x="5580" y="1574"/>
              <a:ext cx="1" cy="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48" name="Line 152"/>
            <p:cNvSpPr>
              <a:spLocks noChangeAspect="1" noChangeShapeType="1"/>
            </p:cNvSpPr>
            <p:nvPr/>
          </p:nvSpPr>
          <p:spPr bwMode="auto">
            <a:xfrm>
              <a:off x="5560" y="1666"/>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49" name="Line 153"/>
            <p:cNvSpPr>
              <a:spLocks noChangeAspect="1" noChangeShapeType="1"/>
            </p:cNvSpPr>
            <p:nvPr/>
          </p:nvSpPr>
          <p:spPr bwMode="auto">
            <a:xfrm>
              <a:off x="5580" y="1666"/>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50" name="Line 154"/>
            <p:cNvSpPr>
              <a:spLocks noChangeAspect="1" noChangeShapeType="1"/>
            </p:cNvSpPr>
            <p:nvPr/>
          </p:nvSpPr>
          <p:spPr bwMode="auto">
            <a:xfrm flipV="1">
              <a:off x="5618" y="1940"/>
              <a:ext cx="1" cy="2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51" name="Line 155"/>
            <p:cNvSpPr>
              <a:spLocks noChangeAspect="1" noChangeShapeType="1"/>
            </p:cNvSpPr>
            <p:nvPr/>
          </p:nvSpPr>
          <p:spPr bwMode="auto">
            <a:xfrm flipV="1">
              <a:off x="5618" y="1806"/>
              <a:ext cx="1" cy="1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52" name="Line 156"/>
            <p:cNvSpPr>
              <a:spLocks noChangeAspect="1" noChangeShapeType="1"/>
            </p:cNvSpPr>
            <p:nvPr/>
          </p:nvSpPr>
          <p:spPr bwMode="auto">
            <a:xfrm>
              <a:off x="5598" y="1938"/>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53" name="Line 157"/>
            <p:cNvSpPr>
              <a:spLocks noChangeAspect="1" noChangeShapeType="1"/>
            </p:cNvSpPr>
            <p:nvPr/>
          </p:nvSpPr>
          <p:spPr bwMode="auto">
            <a:xfrm>
              <a:off x="5618" y="1938"/>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54" name="Line 158"/>
            <p:cNvSpPr>
              <a:spLocks noChangeAspect="1" noChangeShapeType="1"/>
            </p:cNvSpPr>
            <p:nvPr/>
          </p:nvSpPr>
          <p:spPr bwMode="auto">
            <a:xfrm flipV="1">
              <a:off x="5656" y="1828"/>
              <a:ext cx="1" cy="1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55" name="Line 159"/>
            <p:cNvSpPr>
              <a:spLocks noChangeAspect="1" noChangeShapeType="1"/>
            </p:cNvSpPr>
            <p:nvPr/>
          </p:nvSpPr>
          <p:spPr bwMode="auto">
            <a:xfrm flipV="1">
              <a:off x="5656" y="1712"/>
              <a:ext cx="1" cy="1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56" name="Line 160"/>
            <p:cNvSpPr>
              <a:spLocks noChangeAspect="1" noChangeShapeType="1"/>
            </p:cNvSpPr>
            <p:nvPr/>
          </p:nvSpPr>
          <p:spPr bwMode="auto">
            <a:xfrm>
              <a:off x="5636" y="1826"/>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57" name="Line 161"/>
            <p:cNvSpPr>
              <a:spLocks noChangeAspect="1" noChangeShapeType="1"/>
            </p:cNvSpPr>
            <p:nvPr/>
          </p:nvSpPr>
          <p:spPr bwMode="auto">
            <a:xfrm>
              <a:off x="5656" y="1826"/>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58" name="Line 162"/>
            <p:cNvSpPr>
              <a:spLocks noChangeAspect="1" noChangeShapeType="1"/>
            </p:cNvSpPr>
            <p:nvPr/>
          </p:nvSpPr>
          <p:spPr bwMode="auto">
            <a:xfrm flipV="1">
              <a:off x="5694" y="1552"/>
              <a:ext cx="1" cy="1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59" name="Line 163"/>
            <p:cNvSpPr>
              <a:spLocks noChangeAspect="1" noChangeShapeType="1"/>
            </p:cNvSpPr>
            <p:nvPr/>
          </p:nvSpPr>
          <p:spPr bwMode="auto">
            <a:xfrm flipV="1">
              <a:off x="5694" y="1464"/>
              <a:ext cx="1" cy="8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60" name="Line 164"/>
            <p:cNvSpPr>
              <a:spLocks noChangeAspect="1" noChangeShapeType="1"/>
            </p:cNvSpPr>
            <p:nvPr/>
          </p:nvSpPr>
          <p:spPr bwMode="auto">
            <a:xfrm>
              <a:off x="5674" y="1552"/>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61" name="Line 165"/>
            <p:cNvSpPr>
              <a:spLocks noChangeAspect="1" noChangeShapeType="1"/>
            </p:cNvSpPr>
            <p:nvPr/>
          </p:nvSpPr>
          <p:spPr bwMode="auto">
            <a:xfrm>
              <a:off x="5694" y="1552"/>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62" name="Line 166"/>
            <p:cNvSpPr>
              <a:spLocks noChangeAspect="1" noChangeShapeType="1"/>
            </p:cNvSpPr>
            <p:nvPr/>
          </p:nvSpPr>
          <p:spPr bwMode="auto">
            <a:xfrm flipV="1">
              <a:off x="4156" y="1416"/>
              <a:ext cx="1" cy="155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63" name="Line 167"/>
            <p:cNvSpPr>
              <a:spLocks noChangeAspect="1" noChangeShapeType="1"/>
            </p:cNvSpPr>
            <p:nvPr/>
          </p:nvSpPr>
          <p:spPr bwMode="auto">
            <a:xfrm flipH="1">
              <a:off x="4156" y="2894"/>
              <a:ext cx="34"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64" name="Line 168"/>
            <p:cNvSpPr>
              <a:spLocks noChangeAspect="1" noChangeShapeType="1"/>
            </p:cNvSpPr>
            <p:nvPr/>
          </p:nvSpPr>
          <p:spPr bwMode="auto">
            <a:xfrm flipH="1">
              <a:off x="4156" y="2792"/>
              <a:ext cx="34"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65" name="Line 169"/>
            <p:cNvSpPr>
              <a:spLocks noChangeAspect="1" noChangeShapeType="1"/>
            </p:cNvSpPr>
            <p:nvPr/>
          </p:nvSpPr>
          <p:spPr bwMode="auto">
            <a:xfrm flipH="1">
              <a:off x="4156" y="2714"/>
              <a:ext cx="34"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66" name="Line 170"/>
            <p:cNvSpPr>
              <a:spLocks noChangeAspect="1" noChangeShapeType="1"/>
            </p:cNvSpPr>
            <p:nvPr/>
          </p:nvSpPr>
          <p:spPr bwMode="auto">
            <a:xfrm flipH="1">
              <a:off x="4156" y="2650"/>
              <a:ext cx="34"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67" name="Line 171"/>
            <p:cNvSpPr>
              <a:spLocks noChangeAspect="1" noChangeShapeType="1"/>
            </p:cNvSpPr>
            <p:nvPr/>
          </p:nvSpPr>
          <p:spPr bwMode="auto">
            <a:xfrm flipH="1">
              <a:off x="4156" y="2596"/>
              <a:ext cx="34"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68" name="Line 172"/>
            <p:cNvSpPr>
              <a:spLocks noChangeAspect="1" noChangeShapeType="1"/>
            </p:cNvSpPr>
            <p:nvPr/>
          </p:nvSpPr>
          <p:spPr bwMode="auto">
            <a:xfrm flipH="1">
              <a:off x="4156" y="2548"/>
              <a:ext cx="34"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69" name="Line 173"/>
            <p:cNvSpPr>
              <a:spLocks noChangeAspect="1" noChangeShapeType="1"/>
            </p:cNvSpPr>
            <p:nvPr/>
          </p:nvSpPr>
          <p:spPr bwMode="auto">
            <a:xfrm flipH="1">
              <a:off x="4156" y="2506"/>
              <a:ext cx="34"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70" name="Line 174"/>
            <p:cNvSpPr>
              <a:spLocks noChangeAspect="1" noChangeShapeType="1"/>
            </p:cNvSpPr>
            <p:nvPr/>
          </p:nvSpPr>
          <p:spPr bwMode="auto">
            <a:xfrm flipH="1">
              <a:off x="4156" y="2470"/>
              <a:ext cx="6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71" name="Freeform 175"/>
            <p:cNvSpPr>
              <a:spLocks noChangeAspect="1"/>
            </p:cNvSpPr>
            <p:nvPr/>
          </p:nvSpPr>
          <p:spPr bwMode="auto">
            <a:xfrm>
              <a:off x="3936" y="2426"/>
              <a:ext cx="32" cy="88"/>
            </a:xfrm>
            <a:custGeom>
              <a:avLst/>
              <a:gdLst>
                <a:gd name="T0" fmla="*/ 32 w 32"/>
                <a:gd name="T1" fmla="*/ 88 h 88"/>
                <a:gd name="T2" fmla="*/ 20 w 32"/>
                <a:gd name="T3" fmla="*/ 88 h 88"/>
                <a:gd name="T4" fmla="*/ 20 w 32"/>
                <a:gd name="T5" fmla="*/ 20 h 88"/>
                <a:gd name="T6" fmla="*/ 16 w 32"/>
                <a:gd name="T7" fmla="*/ 24 h 88"/>
                <a:gd name="T8" fmla="*/ 12 w 32"/>
                <a:gd name="T9" fmla="*/ 28 h 88"/>
                <a:gd name="T10" fmla="*/ 6 w 32"/>
                <a:gd name="T11" fmla="*/ 30 h 88"/>
                <a:gd name="T12" fmla="*/ 0 w 32"/>
                <a:gd name="T13" fmla="*/ 32 h 88"/>
                <a:gd name="T14" fmla="*/ 0 w 32"/>
                <a:gd name="T15" fmla="*/ 22 h 88"/>
                <a:gd name="T16" fmla="*/ 8 w 32"/>
                <a:gd name="T17" fmla="*/ 18 h 88"/>
                <a:gd name="T18" fmla="*/ 16 w 32"/>
                <a:gd name="T19" fmla="*/ 12 h 88"/>
                <a:gd name="T20" fmla="*/ 22 w 32"/>
                <a:gd name="T21" fmla="*/ 6 h 88"/>
                <a:gd name="T22" fmla="*/ 26 w 32"/>
                <a:gd name="T23" fmla="*/ 0 h 88"/>
                <a:gd name="T24" fmla="*/ 32 w 32"/>
                <a:gd name="T25" fmla="*/ 0 h 88"/>
                <a:gd name="T26" fmla="*/ 32 w 32"/>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8">
                  <a:moveTo>
                    <a:pt x="32" y="88"/>
                  </a:moveTo>
                  <a:lnTo>
                    <a:pt x="20" y="88"/>
                  </a:lnTo>
                  <a:lnTo>
                    <a:pt x="20" y="20"/>
                  </a:lnTo>
                  <a:lnTo>
                    <a:pt x="16" y="24"/>
                  </a:lnTo>
                  <a:lnTo>
                    <a:pt x="12" y="28"/>
                  </a:lnTo>
                  <a:lnTo>
                    <a:pt x="6" y="30"/>
                  </a:lnTo>
                  <a:lnTo>
                    <a:pt x="0" y="32"/>
                  </a:lnTo>
                  <a:lnTo>
                    <a:pt x="0" y="22"/>
                  </a:lnTo>
                  <a:lnTo>
                    <a:pt x="8" y="18"/>
                  </a:lnTo>
                  <a:lnTo>
                    <a:pt x="16" y="12"/>
                  </a:lnTo>
                  <a:lnTo>
                    <a:pt x="22" y="6"/>
                  </a:lnTo>
                  <a:lnTo>
                    <a:pt x="26" y="0"/>
                  </a:lnTo>
                  <a:lnTo>
                    <a:pt x="32" y="0"/>
                  </a:lnTo>
                  <a:lnTo>
                    <a:pt x="32" y="88"/>
                  </a:lnTo>
                  <a:close/>
                </a:path>
              </a:pathLst>
            </a:custGeom>
            <a:solidFill>
              <a:schemeClr val="tx2"/>
            </a:solidFill>
            <a:ln w="0">
              <a:solidFill>
                <a:srgbClr val="000000"/>
              </a:solidFill>
              <a:prstDash val="solid"/>
              <a:round/>
              <a:headEnd/>
              <a:tailEnd/>
            </a:ln>
          </p:spPr>
          <p:txBody>
            <a:bodyPr/>
            <a:lstStyle/>
            <a:p>
              <a:endParaRPr lang="ja-JP" altLang="en-US"/>
            </a:p>
          </p:txBody>
        </p:sp>
        <p:sp>
          <p:nvSpPr>
            <p:cNvPr id="81072" name="Freeform 176"/>
            <p:cNvSpPr>
              <a:spLocks noChangeAspect="1" noEditPoints="1"/>
            </p:cNvSpPr>
            <p:nvPr/>
          </p:nvSpPr>
          <p:spPr bwMode="auto">
            <a:xfrm>
              <a:off x="3996" y="2426"/>
              <a:ext cx="58" cy="90"/>
            </a:xfrm>
            <a:custGeom>
              <a:avLst/>
              <a:gdLst>
                <a:gd name="T0" fmla="*/ 0 w 58"/>
                <a:gd name="T1" fmla="*/ 44 h 90"/>
                <a:gd name="T2" fmla="*/ 0 w 58"/>
                <a:gd name="T3" fmla="*/ 36 h 90"/>
                <a:gd name="T4" fmla="*/ 2 w 58"/>
                <a:gd name="T5" fmla="*/ 26 h 90"/>
                <a:gd name="T6" fmla="*/ 4 w 58"/>
                <a:gd name="T7" fmla="*/ 20 h 90"/>
                <a:gd name="T8" fmla="*/ 6 w 58"/>
                <a:gd name="T9" fmla="*/ 14 h 90"/>
                <a:gd name="T10" fmla="*/ 10 w 58"/>
                <a:gd name="T11" fmla="*/ 8 h 90"/>
                <a:gd name="T12" fmla="*/ 14 w 58"/>
                <a:gd name="T13" fmla="*/ 6 h 90"/>
                <a:gd name="T14" fmla="*/ 18 w 58"/>
                <a:gd name="T15" fmla="*/ 2 h 90"/>
                <a:gd name="T16" fmla="*/ 22 w 58"/>
                <a:gd name="T17" fmla="*/ 0 h 90"/>
                <a:gd name="T18" fmla="*/ 28 w 58"/>
                <a:gd name="T19" fmla="*/ 0 h 90"/>
                <a:gd name="T20" fmla="*/ 36 w 58"/>
                <a:gd name="T21" fmla="*/ 2 h 90"/>
                <a:gd name="T22" fmla="*/ 42 w 58"/>
                <a:gd name="T23" fmla="*/ 4 h 90"/>
                <a:gd name="T24" fmla="*/ 46 w 58"/>
                <a:gd name="T25" fmla="*/ 6 h 90"/>
                <a:gd name="T26" fmla="*/ 50 w 58"/>
                <a:gd name="T27" fmla="*/ 12 h 90"/>
                <a:gd name="T28" fmla="*/ 54 w 58"/>
                <a:gd name="T29" fmla="*/ 18 h 90"/>
                <a:gd name="T30" fmla="*/ 56 w 58"/>
                <a:gd name="T31" fmla="*/ 24 h 90"/>
                <a:gd name="T32" fmla="*/ 58 w 58"/>
                <a:gd name="T33" fmla="*/ 34 h 90"/>
                <a:gd name="T34" fmla="*/ 58 w 58"/>
                <a:gd name="T35" fmla="*/ 44 h 90"/>
                <a:gd name="T36" fmla="*/ 58 w 58"/>
                <a:gd name="T37" fmla="*/ 54 h 90"/>
                <a:gd name="T38" fmla="*/ 56 w 58"/>
                <a:gd name="T39" fmla="*/ 62 h 90"/>
                <a:gd name="T40" fmla="*/ 54 w 58"/>
                <a:gd name="T41" fmla="*/ 70 h 90"/>
                <a:gd name="T42" fmla="*/ 52 w 58"/>
                <a:gd name="T43" fmla="*/ 76 h 90"/>
                <a:gd name="T44" fmla="*/ 48 w 58"/>
                <a:gd name="T45" fmla="*/ 80 h 90"/>
                <a:gd name="T46" fmla="*/ 44 w 58"/>
                <a:gd name="T47" fmla="*/ 84 h 90"/>
                <a:gd name="T48" fmla="*/ 40 w 58"/>
                <a:gd name="T49" fmla="*/ 88 h 90"/>
                <a:gd name="T50" fmla="*/ 36 w 58"/>
                <a:gd name="T51" fmla="*/ 88 h 90"/>
                <a:gd name="T52" fmla="*/ 28 w 58"/>
                <a:gd name="T53" fmla="*/ 90 h 90"/>
                <a:gd name="T54" fmla="*/ 22 w 58"/>
                <a:gd name="T55" fmla="*/ 88 h 90"/>
                <a:gd name="T56" fmla="*/ 14 w 58"/>
                <a:gd name="T57" fmla="*/ 86 h 90"/>
                <a:gd name="T58" fmla="*/ 10 w 58"/>
                <a:gd name="T59" fmla="*/ 80 h 90"/>
                <a:gd name="T60" fmla="*/ 2 w 58"/>
                <a:gd name="T61" fmla="*/ 66 h 90"/>
                <a:gd name="T62" fmla="*/ 0 w 58"/>
                <a:gd name="T63" fmla="*/ 44 h 90"/>
                <a:gd name="T64" fmla="*/ 12 w 58"/>
                <a:gd name="T65" fmla="*/ 44 h 90"/>
                <a:gd name="T66" fmla="*/ 12 w 58"/>
                <a:gd name="T67" fmla="*/ 54 h 90"/>
                <a:gd name="T68" fmla="*/ 14 w 58"/>
                <a:gd name="T69" fmla="*/ 62 h 90"/>
                <a:gd name="T70" fmla="*/ 14 w 58"/>
                <a:gd name="T71" fmla="*/ 68 h 90"/>
                <a:gd name="T72" fmla="*/ 16 w 58"/>
                <a:gd name="T73" fmla="*/ 72 h 90"/>
                <a:gd name="T74" fmla="*/ 20 w 58"/>
                <a:gd name="T75" fmla="*/ 76 h 90"/>
                <a:gd name="T76" fmla="*/ 24 w 58"/>
                <a:gd name="T77" fmla="*/ 78 h 90"/>
                <a:gd name="T78" fmla="*/ 28 w 58"/>
                <a:gd name="T79" fmla="*/ 80 h 90"/>
                <a:gd name="T80" fmla="*/ 34 w 58"/>
                <a:gd name="T81" fmla="*/ 78 h 90"/>
                <a:gd name="T82" fmla="*/ 38 w 58"/>
                <a:gd name="T83" fmla="*/ 76 h 90"/>
                <a:gd name="T84" fmla="*/ 42 w 58"/>
                <a:gd name="T85" fmla="*/ 72 h 90"/>
                <a:gd name="T86" fmla="*/ 44 w 58"/>
                <a:gd name="T87" fmla="*/ 68 h 90"/>
                <a:gd name="T88" fmla="*/ 44 w 58"/>
                <a:gd name="T89" fmla="*/ 62 h 90"/>
                <a:gd name="T90" fmla="*/ 46 w 58"/>
                <a:gd name="T91" fmla="*/ 54 h 90"/>
                <a:gd name="T92" fmla="*/ 46 w 58"/>
                <a:gd name="T93" fmla="*/ 44 h 90"/>
                <a:gd name="T94" fmla="*/ 46 w 58"/>
                <a:gd name="T95" fmla="*/ 36 h 90"/>
                <a:gd name="T96" fmla="*/ 44 w 58"/>
                <a:gd name="T97" fmla="*/ 28 h 90"/>
                <a:gd name="T98" fmla="*/ 44 w 58"/>
                <a:gd name="T99" fmla="*/ 22 h 90"/>
                <a:gd name="T100" fmla="*/ 42 w 58"/>
                <a:gd name="T101" fmla="*/ 18 h 90"/>
                <a:gd name="T102" fmla="*/ 38 w 58"/>
                <a:gd name="T103" fmla="*/ 14 h 90"/>
                <a:gd name="T104" fmla="*/ 34 w 58"/>
                <a:gd name="T105" fmla="*/ 12 h 90"/>
                <a:gd name="T106" fmla="*/ 28 w 58"/>
                <a:gd name="T107" fmla="*/ 10 h 90"/>
                <a:gd name="T108" fmla="*/ 24 w 58"/>
                <a:gd name="T109" fmla="*/ 12 h 90"/>
                <a:gd name="T110" fmla="*/ 20 w 58"/>
                <a:gd name="T111" fmla="*/ 14 h 90"/>
                <a:gd name="T112" fmla="*/ 16 w 58"/>
                <a:gd name="T113" fmla="*/ 16 h 90"/>
                <a:gd name="T114" fmla="*/ 14 w 58"/>
                <a:gd name="T115" fmla="*/ 22 h 90"/>
                <a:gd name="T116" fmla="*/ 14 w 58"/>
                <a:gd name="T117" fmla="*/ 28 h 90"/>
                <a:gd name="T118" fmla="*/ 12 w 58"/>
                <a:gd name="T119" fmla="*/ 36 h 90"/>
                <a:gd name="T120" fmla="*/ 12 w 58"/>
                <a:gd name="T121"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 h="90">
                  <a:moveTo>
                    <a:pt x="0" y="44"/>
                  </a:moveTo>
                  <a:lnTo>
                    <a:pt x="0" y="36"/>
                  </a:lnTo>
                  <a:lnTo>
                    <a:pt x="2" y="26"/>
                  </a:lnTo>
                  <a:lnTo>
                    <a:pt x="4" y="20"/>
                  </a:lnTo>
                  <a:lnTo>
                    <a:pt x="6" y="14"/>
                  </a:lnTo>
                  <a:lnTo>
                    <a:pt x="10" y="8"/>
                  </a:lnTo>
                  <a:lnTo>
                    <a:pt x="14" y="6"/>
                  </a:lnTo>
                  <a:lnTo>
                    <a:pt x="18" y="2"/>
                  </a:lnTo>
                  <a:lnTo>
                    <a:pt x="22" y="0"/>
                  </a:lnTo>
                  <a:lnTo>
                    <a:pt x="28" y="0"/>
                  </a:lnTo>
                  <a:lnTo>
                    <a:pt x="36" y="2"/>
                  </a:lnTo>
                  <a:lnTo>
                    <a:pt x="42" y="4"/>
                  </a:lnTo>
                  <a:lnTo>
                    <a:pt x="46" y="6"/>
                  </a:lnTo>
                  <a:lnTo>
                    <a:pt x="50" y="12"/>
                  </a:lnTo>
                  <a:lnTo>
                    <a:pt x="54" y="18"/>
                  </a:lnTo>
                  <a:lnTo>
                    <a:pt x="56" y="24"/>
                  </a:lnTo>
                  <a:lnTo>
                    <a:pt x="58" y="34"/>
                  </a:lnTo>
                  <a:lnTo>
                    <a:pt x="58" y="44"/>
                  </a:lnTo>
                  <a:lnTo>
                    <a:pt x="58" y="54"/>
                  </a:lnTo>
                  <a:lnTo>
                    <a:pt x="56" y="62"/>
                  </a:lnTo>
                  <a:lnTo>
                    <a:pt x="54" y="70"/>
                  </a:lnTo>
                  <a:lnTo>
                    <a:pt x="52" y="76"/>
                  </a:lnTo>
                  <a:lnTo>
                    <a:pt x="48" y="80"/>
                  </a:lnTo>
                  <a:lnTo>
                    <a:pt x="44" y="84"/>
                  </a:lnTo>
                  <a:lnTo>
                    <a:pt x="40" y="88"/>
                  </a:lnTo>
                  <a:lnTo>
                    <a:pt x="36" y="88"/>
                  </a:lnTo>
                  <a:lnTo>
                    <a:pt x="28" y="90"/>
                  </a:lnTo>
                  <a:lnTo>
                    <a:pt x="22" y="88"/>
                  </a:lnTo>
                  <a:lnTo>
                    <a:pt x="14" y="86"/>
                  </a:lnTo>
                  <a:lnTo>
                    <a:pt x="10" y="80"/>
                  </a:lnTo>
                  <a:lnTo>
                    <a:pt x="2" y="66"/>
                  </a:lnTo>
                  <a:lnTo>
                    <a:pt x="0" y="44"/>
                  </a:lnTo>
                  <a:close/>
                  <a:moveTo>
                    <a:pt x="12" y="44"/>
                  </a:moveTo>
                  <a:lnTo>
                    <a:pt x="12" y="54"/>
                  </a:lnTo>
                  <a:lnTo>
                    <a:pt x="14" y="62"/>
                  </a:lnTo>
                  <a:lnTo>
                    <a:pt x="14" y="68"/>
                  </a:lnTo>
                  <a:lnTo>
                    <a:pt x="16" y="72"/>
                  </a:lnTo>
                  <a:lnTo>
                    <a:pt x="20" y="76"/>
                  </a:lnTo>
                  <a:lnTo>
                    <a:pt x="24" y="78"/>
                  </a:lnTo>
                  <a:lnTo>
                    <a:pt x="28" y="80"/>
                  </a:lnTo>
                  <a:lnTo>
                    <a:pt x="34" y="78"/>
                  </a:lnTo>
                  <a:lnTo>
                    <a:pt x="38" y="76"/>
                  </a:lnTo>
                  <a:lnTo>
                    <a:pt x="42" y="72"/>
                  </a:lnTo>
                  <a:lnTo>
                    <a:pt x="44" y="68"/>
                  </a:lnTo>
                  <a:lnTo>
                    <a:pt x="44" y="62"/>
                  </a:lnTo>
                  <a:lnTo>
                    <a:pt x="46" y="54"/>
                  </a:lnTo>
                  <a:lnTo>
                    <a:pt x="46" y="44"/>
                  </a:lnTo>
                  <a:lnTo>
                    <a:pt x="46" y="36"/>
                  </a:lnTo>
                  <a:lnTo>
                    <a:pt x="44" y="28"/>
                  </a:lnTo>
                  <a:lnTo>
                    <a:pt x="44" y="22"/>
                  </a:lnTo>
                  <a:lnTo>
                    <a:pt x="42" y="18"/>
                  </a:lnTo>
                  <a:lnTo>
                    <a:pt x="38" y="14"/>
                  </a:lnTo>
                  <a:lnTo>
                    <a:pt x="34" y="12"/>
                  </a:lnTo>
                  <a:lnTo>
                    <a:pt x="28" y="10"/>
                  </a:lnTo>
                  <a:lnTo>
                    <a:pt x="24" y="12"/>
                  </a:lnTo>
                  <a:lnTo>
                    <a:pt x="20" y="14"/>
                  </a:lnTo>
                  <a:lnTo>
                    <a:pt x="16" y="16"/>
                  </a:lnTo>
                  <a:lnTo>
                    <a:pt x="14" y="22"/>
                  </a:lnTo>
                  <a:lnTo>
                    <a:pt x="14" y="28"/>
                  </a:lnTo>
                  <a:lnTo>
                    <a:pt x="12" y="36"/>
                  </a:lnTo>
                  <a:lnTo>
                    <a:pt x="12" y="44"/>
                  </a:lnTo>
                  <a:close/>
                </a:path>
              </a:pathLst>
            </a:custGeom>
            <a:solidFill>
              <a:schemeClr val="tx2"/>
            </a:solidFill>
            <a:ln w="0">
              <a:solidFill>
                <a:srgbClr val="000000"/>
              </a:solidFill>
              <a:prstDash val="solid"/>
              <a:round/>
              <a:headEnd/>
              <a:tailEnd/>
            </a:ln>
          </p:spPr>
          <p:txBody>
            <a:bodyPr/>
            <a:lstStyle/>
            <a:p>
              <a:endParaRPr lang="ja-JP" altLang="en-US"/>
            </a:p>
          </p:txBody>
        </p:sp>
        <p:sp>
          <p:nvSpPr>
            <p:cNvPr id="81073" name="Rectangle 177"/>
            <p:cNvSpPr>
              <a:spLocks noChangeAspect="1" noChangeArrowheads="1"/>
            </p:cNvSpPr>
            <p:nvPr/>
          </p:nvSpPr>
          <p:spPr bwMode="auto">
            <a:xfrm>
              <a:off x="4032" y="2392"/>
              <a:ext cx="26" cy="8"/>
            </a:xfrm>
            <a:prstGeom prst="rect">
              <a:avLst/>
            </a:prstGeom>
            <a:solidFill>
              <a:schemeClr val="tx2"/>
            </a:solidFill>
            <a:ln w="0">
              <a:solidFill>
                <a:srgbClr val="000000"/>
              </a:solidFill>
              <a:miter lim="800000"/>
              <a:headEnd/>
              <a:tailEnd/>
            </a:ln>
          </p:spPr>
          <p:txBody>
            <a:bodyPr/>
            <a:lstStyle/>
            <a:p>
              <a:endParaRPr lang="ja-JP" altLang="en-US"/>
            </a:p>
          </p:txBody>
        </p:sp>
        <p:sp>
          <p:nvSpPr>
            <p:cNvPr id="81074" name="Freeform 178"/>
            <p:cNvSpPr>
              <a:spLocks noChangeAspect="1"/>
            </p:cNvSpPr>
            <p:nvPr/>
          </p:nvSpPr>
          <p:spPr bwMode="auto">
            <a:xfrm>
              <a:off x="4072" y="2352"/>
              <a:ext cx="24" cy="70"/>
            </a:xfrm>
            <a:custGeom>
              <a:avLst/>
              <a:gdLst>
                <a:gd name="T0" fmla="*/ 24 w 24"/>
                <a:gd name="T1" fmla="*/ 70 h 70"/>
                <a:gd name="T2" fmla="*/ 16 w 24"/>
                <a:gd name="T3" fmla="*/ 70 h 70"/>
                <a:gd name="T4" fmla="*/ 16 w 24"/>
                <a:gd name="T5" fmla="*/ 16 h 70"/>
                <a:gd name="T6" fmla="*/ 12 w 24"/>
                <a:gd name="T7" fmla="*/ 18 h 70"/>
                <a:gd name="T8" fmla="*/ 8 w 24"/>
                <a:gd name="T9" fmla="*/ 22 h 70"/>
                <a:gd name="T10" fmla="*/ 4 w 24"/>
                <a:gd name="T11" fmla="*/ 24 h 70"/>
                <a:gd name="T12" fmla="*/ 0 w 24"/>
                <a:gd name="T13" fmla="*/ 26 h 70"/>
                <a:gd name="T14" fmla="*/ 0 w 24"/>
                <a:gd name="T15" fmla="*/ 18 h 70"/>
                <a:gd name="T16" fmla="*/ 6 w 24"/>
                <a:gd name="T17" fmla="*/ 14 h 70"/>
                <a:gd name="T18" fmla="*/ 12 w 24"/>
                <a:gd name="T19" fmla="*/ 10 h 70"/>
                <a:gd name="T20" fmla="*/ 16 w 24"/>
                <a:gd name="T21" fmla="*/ 4 h 70"/>
                <a:gd name="T22" fmla="*/ 18 w 24"/>
                <a:gd name="T23" fmla="*/ 0 h 70"/>
                <a:gd name="T24" fmla="*/ 24 w 24"/>
                <a:gd name="T25" fmla="*/ 0 h 70"/>
                <a:gd name="T26" fmla="*/ 24 w 24"/>
                <a:gd name="T2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70">
                  <a:moveTo>
                    <a:pt x="24" y="70"/>
                  </a:moveTo>
                  <a:lnTo>
                    <a:pt x="16" y="70"/>
                  </a:lnTo>
                  <a:lnTo>
                    <a:pt x="16" y="16"/>
                  </a:lnTo>
                  <a:lnTo>
                    <a:pt x="12" y="18"/>
                  </a:lnTo>
                  <a:lnTo>
                    <a:pt x="8" y="22"/>
                  </a:lnTo>
                  <a:lnTo>
                    <a:pt x="4" y="24"/>
                  </a:lnTo>
                  <a:lnTo>
                    <a:pt x="0" y="26"/>
                  </a:lnTo>
                  <a:lnTo>
                    <a:pt x="0" y="18"/>
                  </a:lnTo>
                  <a:lnTo>
                    <a:pt x="6" y="14"/>
                  </a:lnTo>
                  <a:lnTo>
                    <a:pt x="12" y="10"/>
                  </a:lnTo>
                  <a:lnTo>
                    <a:pt x="16" y="4"/>
                  </a:lnTo>
                  <a:lnTo>
                    <a:pt x="18" y="0"/>
                  </a:lnTo>
                  <a:lnTo>
                    <a:pt x="24" y="0"/>
                  </a:lnTo>
                  <a:lnTo>
                    <a:pt x="24" y="70"/>
                  </a:lnTo>
                  <a:close/>
                </a:path>
              </a:pathLst>
            </a:custGeom>
            <a:solidFill>
              <a:schemeClr val="tx2"/>
            </a:solidFill>
            <a:ln w="0">
              <a:solidFill>
                <a:srgbClr val="000000"/>
              </a:solidFill>
              <a:prstDash val="solid"/>
              <a:round/>
              <a:headEnd/>
              <a:tailEnd/>
            </a:ln>
          </p:spPr>
          <p:txBody>
            <a:bodyPr/>
            <a:lstStyle/>
            <a:p>
              <a:endParaRPr lang="ja-JP" altLang="en-US"/>
            </a:p>
          </p:txBody>
        </p:sp>
        <p:sp>
          <p:nvSpPr>
            <p:cNvPr id="81075" name="Line 179"/>
            <p:cNvSpPr>
              <a:spLocks noChangeAspect="1" noChangeShapeType="1"/>
            </p:cNvSpPr>
            <p:nvPr/>
          </p:nvSpPr>
          <p:spPr bwMode="auto">
            <a:xfrm flipH="1">
              <a:off x="4156" y="2226"/>
              <a:ext cx="34"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76" name="Line 180"/>
            <p:cNvSpPr>
              <a:spLocks noChangeAspect="1" noChangeShapeType="1"/>
            </p:cNvSpPr>
            <p:nvPr/>
          </p:nvSpPr>
          <p:spPr bwMode="auto">
            <a:xfrm flipH="1">
              <a:off x="4156" y="2084"/>
              <a:ext cx="34"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77" name="Line 181"/>
            <p:cNvSpPr>
              <a:spLocks noChangeAspect="1" noChangeShapeType="1"/>
            </p:cNvSpPr>
            <p:nvPr/>
          </p:nvSpPr>
          <p:spPr bwMode="auto">
            <a:xfrm flipH="1">
              <a:off x="4156" y="1982"/>
              <a:ext cx="34"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78" name="Line 182"/>
            <p:cNvSpPr>
              <a:spLocks noChangeAspect="1" noChangeShapeType="1"/>
            </p:cNvSpPr>
            <p:nvPr/>
          </p:nvSpPr>
          <p:spPr bwMode="auto">
            <a:xfrm flipH="1">
              <a:off x="4156" y="1904"/>
              <a:ext cx="34"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79" name="Line 183"/>
            <p:cNvSpPr>
              <a:spLocks noChangeAspect="1" noChangeShapeType="1"/>
            </p:cNvSpPr>
            <p:nvPr/>
          </p:nvSpPr>
          <p:spPr bwMode="auto">
            <a:xfrm flipH="1">
              <a:off x="4156" y="1840"/>
              <a:ext cx="34"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80" name="Line 184"/>
            <p:cNvSpPr>
              <a:spLocks noChangeAspect="1" noChangeShapeType="1"/>
            </p:cNvSpPr>
            <p:nvPr/>
          </p:nvSpPr>
          <p:spPr bwMode="auto">
            <a:xfrm flipH="1">
              <a:off x="4156" y="1786"/>
              <a:ext cx="34"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81" name="Line 185"/>
            <p:cNvSpPr>
              <a:spLocks noChangeAspect="1" noChangeShapeType="1"/>
            </p:cNvSpPr>
            <p:nvPr/>
          </p:nvSpPr>
          <p:spPr bwMode="auto">
            <a:xfrm flipH="1">
              <a:off x="4156" y="1738"/>
              <a:ext cx="34"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82" name="Line 186"/>
            <p:cNvSpPr>
              <a:spLocks noChangeAspect="1" noChangeShapeType="1"/>
            </p:cNvSpPr>
            <p:nvPr/>
          </p:nvSpPr>
          <p:spPr bwMode="auto">
            <a:xfrm flipH="1">
              <a:off x="4156" y="1698"/>
              <a:ext cx="34"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83" name="Line 187"/>
            <p:cNvSpPr>
              <a:spLocks noChangeAspect="1" noChangeShapeType="1"/>
            </p:cNvSpPr>
            <p:nvPr/>
          </p:nvSpPr>
          <p:spPr bwMode="auto">
            <a:xfrm flipH="1">
              <a:off x="4156" y="1660"/>
              <a:ext cx="6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84" name="Freeform 188"/>
            <p:cNvSpPr>
              <a:spLocks noChangeAspect="1"/>
            </p:cNvSpPr>
            <p:nvPr/>
          </p:nvSpPr>
          <p:spPr bwMode="auto">
            <a:xfrm>
              <a:off x="4012" y="1616"/>
              <a:ext cx="32" cy="88"/>
            </a:xfrm>
            <a:custGeom>
              <a:avLst/>
              <a:gdLst>
                <a:gd name="T0" fmla="*/ 32 w 32"/>
                <a:gd name="T1" fmla="*/ 88 h 88"/>
                <a:gd name="T2" fmla="*/ 20 w 32"/>
                <a:gd name="T3" fmla="*/ 88 h 88"/>
                <a:gd name="T4" fmla="*/ 20 w 32"/>
                <a:gd name="T5" fmla="*/ 20 h 88"/>
                <a:gd name="T6" fmla="*/ 16 w 32"/>
                <a:gd name="T7" fmla="*/ 24 h 88"/>
                <a:gd name="T8" fmla="*/ 12 w 32"/>
                <a:gd name="T9" fmla="*/ 28 h 88"/>
                <a:gd name="T10" fmla="*/ 6 w 32"/>
                <a:gd name="T11" fmla="*/ 30 h 88"/>
                <a:gd name="T12" fmla="*/ 0 w 32"/>
                <a:gd name="T13" fmla="*/ 32 h 88"/>
                <a:gd name="T14" fmla="*/ 0 w 32"/>
                <a:gd name="T15" fmla="*/ 22 h 88"/>
                <a:gd name="T16" fmla="*/ 8 w 32"/>
                <a:gd name="T17" fmla="*/ 18 h 88"/>
                <a:gd name="T18" fmla="*/ 16 w 32"/>
                <a:gd name="T19" fmla="*/ 12 h 88"/>
                <a:gd name="T20" fmla="*/ 22 w 32"/>
                <a:gd name="T21" fmla="*/ 6 h 88"/>
                <a:gd name="T22" fmla="*/ 24 w 32"/>
                <a:gd name="T23" fmla="*/ 0 h 88"/>
                <a:gd name="T24" fmla="*/ 32 w 32"/>
                <a:gd name="T25" fmla="*/ 0 h 88"/>
                <a:gd name="T26" fmla="*/ 32 w 32"/>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8">
                  <a:moveTo>
                    <a:pt x="32" y="88"/>
                  </a:moveTo>
                  <a:lnTo>
                    <a:pt x="20" y="88"/>
                  </a:lnTo>
                  <a:lnTo>
                    <a:pt x="20" y="20"/>
                  </a:lnTo>
                  <a:lnTo>
                    <a:pt x="16" y="24"/>
                  </a:lnTo>
                  <a:lnTo>
                    <a:pt x="12" y="28"/>
                  </a:lnTo>
                  <a:lnTo>
                    <a:pt x="6" y="30"/>
                  </a:lnTo>
                  <a:lnTo>
                    <a:pt x="0" y="32"/>
                  </a:lnTo>
                  <a:lnTo>
                    <a:pt x="0" y="22"/>
                  </a:lnTo>
                  <a:lnTo>
                    <a:pt x="8" y="18"/>
                  </a:lnTo>
                  <a:lnTo>
                    <a:pt x="16" y="12"/>
                  </a:lnTo>
                  <a:lnTo>
                    <a:pt x="22" y="6"/>
                  </a:lnTo>
                  <a:lnTo>
                    <a:pt x="24" y="0"/>
                  </a:lnTo>
                  <a:lnTo>
                    <a:pt x="32" y="0"/>
                  </a:lnTo>
                  <a:lnTo>
                    <a:pt x="32" y="88"/>
                  </a:lnTo>
                  <a:close/>
                </a:path>
              </a:pathLst>
            </a:custGeom>
            <a:solidFill>
              <a:schemeClr val="tx2"/>
            </a:solidFill>
            <a:ln w="0">
              <a:solidFill>
                <a:srgbClr val="000000"/>
              </a:solidFill>
              <a:prstDash val="solid"/>
              <a:round/>
              <a:headEnd/>
              <a:tailEnd/>
            </a:ln>
          </p:spPr>
          <p:txBody>
            <a:bodyPr/>
            <a:lstStyle/>
            <a:p>
              <a:endParaRPr lang="ja-JP" altLang="en-US"/>
            </a:p>
          </p:txBody>
        </p:sp>
        <p:sp>
          <p:nvSpPr>
            <p:cNvPr id="81085" name="Line 189"/>
            <p:cNvSpPr>
              <a:spLocks noChangeAspect="1" noChangeShapeType="1"/>
            </p:cNvSpPr>
            <p:nvPr/>
          </p:nvSpPr>
          <p:spPr bwMode="auto">
            <a:xfrm flipH="1">
              <a:off x="4156" y="1416"/>
              <a:ext cx="34"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86" name="Line 190"/>
            <p:cNvSpPr>
              <a:spLocks noChangeAspect="1" noChangeShapeType="1"/>
            </p:cNvSpPr>
            <p:nvPr/>
          </p:nvSpPr>
          <p:spPr bwMode="auto">
            <a:xfrm>
              <a:off x="4156" y="2972"/>
              <a:ext cx="155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87" name="Line 191"/>
            <p:cNvSpPr>
              <a:spLocks noChangeAspect="1" noChangeShapeType="1"/>
            </p:cNvSpPr>
            <p:nvPr/>
          </p:nvSpPr>
          <p:spPr bwMode="auto">
            <a:xfrm>
              <a:off x="4156" y="2906"/>
              <a:ext cx="1" cy="6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88" name="Line 192"/>
            <p:cNvSpPr>
              <a:spLocks noChangeAspect="1" noChangeShapeType="1"/>
            </p:cNvSpPr>
            <p:nvPr/>
          </p:nvSpPr>
          <p:spPr bwMode="auto">
            <a:xfrm>
              <a:off x="4232" y="2940"/>
              <a:ext cx="1" cy="3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89" name="Line 193"/>
            <p:cNvSpPr>
              <a:spLocks noChangeAspect="1" noChangeShapeType="1"/>
            </p:cNvSpPr>
            <p:nvPr/>
          </p:nvSpPr>
          <p:spPr bwMode="auto">
            <a:xfrm>
              <a:off x="4308" y="2940"/>
              <a:ext cx="1" cy="3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90" name="Line 194"/>
            <p:cNvSpPr>
              <a:spLocks noChangeAspect="1" noChangeShapeType="1"/>
            </p:cNvSpPr>
            <p:nvPr/>
          </p:nvSpPr>
          <p:spPr bwMode="auto">
            <a:xfrm>
              <a:off x="4384" y="2940"/>
              <a:ext cx="1" cy="3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91" name="Line 195"/>
            <p:cNvSpPr>
              <a:spLocks noChangeAspect="1" noChangeShapeType="1"/>
            </p:cNvSpPr>
            <p:nvPr/>
          </p:nvSpPr>
          <p:spPr bwMode="auto">
            <a:xfrm>
              <a:off x="4460" y="2940"/>
              <a:ext cx="1" cy="3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92" name="Line 196"/>
            <p:cNvSpPr>
              <a:spLocks noChangeAspect="1" noChangeShapeType="1"/>
            </p:cNvSpPr>
            <p:nvPr/>
          </p:nvSpPr>
          <p:spPr bwMode="auto">
            <a:xfrm>
              <a:off x="4536" y="2906"/>
              <a:ext cx="1" cy="6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93" name="Line 197"/>
            <p:cNvSpPr>
              <a:spLocks noChangeAspect="1" noChangeShapeType="1"/>
            </p:cNvSpPr>
            <p:nvPr/>
          </p:nvSpPr>
          <p:spPr bwMode="auto">
            <a:xfrm>
              <a:off x="4612" y="2940"/>
              <a:ext cx="1" cy="3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94" name="Line 198"/>
            <p:cNvSpPr>
              <a:spLocks noChangeAspect="1" noChangeShapeType="1"/>
            </p:cNvSpPr>
            <p:nvPr/>
          </p:nvSpPr>
          <p:spPr bwMode="auto">
            <a:xfrm>
              <a:off x="4688" y="2940"/>
              <a:ext cx="1" cy="3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95" name="Line 199"/>
            <p:cNvSpPr>
              <a:spLocks noChangeAspect="1" noChangeShapeType="1"/>
            </p:cNvSpPr>
            <p:nvPr/>
          </p:nvSpPr>
          <p:spPr bwMode="auto">
            <a:xfrm>
              <a:off x="4764" y="2940"/>
              <a:ext cx="1" cy="3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96" name="Line 200"/>
            <p:cNvSpPr>
              <a:spLocks noChangeAspect="1" noChangeShapeType="1"/>
            </p:cNvSpPr>
            <p:nvPr/>
          </p:nvSpPr>
          <p:spPr bwMode="auto">
            <a:xfrm>
              <a:off x="4840" y="2940"/>
              <a:ext cx="1" cy="3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97" name="Line 201"/>
            <p:cNvSpPr>
              <a:spLocks noChangeAspect="1" noChangeShapeType="1"/>
            </p:cNvSpPr>
            <p:nvPr/>
          </p:nvSpPr>
          <p:spPr bwMode="auto">
            <a:xfrm>
              <a:off x="4916" y="2906"/>
              <a:ext cx="1" cy="6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98" name="Line 202"/>
            <p:cNvSpPr>
              <a:spLocks noChangeAspect="1" noChangeShapeType="1"/>
            </p:cNvSpPr>
            <p:nvPr/>
          </p:nvSpPr>
          <p:spPr bwMode="auto">
            <a:xfrm>
              <a:off x="4992" y="2940"/>
              <a:ext cx="1" cy="3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099" name="Line 203"/>
            <p:cNvSpPr>
              <a:spLocks noChangeAspect="1" noChangeShapeType="1"/>
            </p:cNvSpPr>
            <p:nvPr/>
          </p:nvSpPr>
          <p:spPr bwMode="auto">
            <a:xfrm>
              <a:off x="5068" y="2940"/>
              <a:ext cx="1" cy="3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00" name="Line 204"/>
            <p:cNvSpPr>
              <a:spLocks noChangeAspect="1" noChangeShapeType="1"/>
            </p:cNvSpPr>
            <p:nvPr/>
          </p:nvSpPr>
          <p:spPr bwMode="auto">
            <a:xfrm>
              <a:off x="5144" y="2940"/>
              <a:ext cx="1" cy="3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01" name="Line 205"/>
            <p:cNvSpPr>
              <a:spLocks noChangeAspect="1" noChangeShapeType="1"/>
            </p:cNvSpPr>
            <p:nvPr/>
          </p:nvSpPr>
          <p:spPr bwMode="auto">
            <a:xfrm>
              <a:off x="5220" y="2940"/>
              <a:ext cx="1" cy="3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02" name="Line 206"/>
            <p:cNvSpPr>
              <a:spLocks noChangeAspect="1" noChangeShapeType="1"/>
            </p:cNvSpPr>
            <p:nvPr/>
          </p:nvSpPr>
          <p:spPr bwMode="auto">
            <a:xfrm>
              <a:off x="5296" y="2906"/>
              <a:ext cx="1" cy="6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03" name="Line 207"/>
            <p:cNvSpPr>
              <a:spLocks noChangeAspect="1" noChangeShapeType="1"/>
            </p:cNvSpPr>
            <p:nvPr/>
          </p:nvSpPr>
          <p:spPr bwMode="auto">
            <a:xfrm>
              <a:off x="5372" y="2940"/>
              <a:ext cx="1" cy="3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04" name="Line 208"/>
            <p:cNvSpPr>
              <a:spLocks noChangeAspect="1" noChangeShapeType="1"/>
            </p:cNvSpPr>
            <p:nvPr/>
          </p:nvSpPr>
          <p:spPr bwMode="auto">
            <a:xfrm>
              <a:off x="5448" y="2940"/>
              <a:ext cx="1" cy="3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05" name="Line 209"/>
            <p:cNvSpPr>
              <a:spLocks noChangeAspect="1" noChangeShapeType="1"/>
            </p:cNvSpPr>
            <p:nvPr/>
          </p:nvSpPr>
          <p:spPr bwMode="auto">
            <a:xfrm>
              <a:off x="5522" y="2940"/>
              <a:ext cx="1" cy="3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06" name="Line 210"/>
            <p:cNvSpPr>
              <a:spLocks noChangeAspect="1" noChangeShapeType="1"/>
            </p:cNvSpPr>
            <p:nvPr/>
          </p:nvSpPr>
          <p:spPr bwMode="auto">
            <a:xfrm>
              <a:off x="5598" y="2940"/>
              <a:ext cx="1" cy="3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07" name="Line 211"/>
            <p:cNvSpPr>
              <a:spLocks noChangeAspect="1" noChangeShapeType="1"/>
            </p:cNvSpPr>
            <p:nvPr/>
          </p:nvSpPr>
          <p:spPr bwMode="auto">
            <a:xfrm>
              <a:off x="5674" y="2906"/>
              <a:ext cx="1" cy="6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08" name="Line 212"/>
            <p:cNvSpPr>
              <a:spLocks noChangeAspect="1" noChangeShapeType="1"/>
            </p:cNvSpPr>
            <p:nvPr/>
          </p:nvSpPr>
          <p:spPr bwMode="auto">
            <a:xfrm>
              <a:off x="5674" y="2906"/>
              <a:ext cx="1" cy="6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09" name="Freeform 213"/>
            <p:cNvSpPr>
              <a:spLocks noChangeAspect="1" noEditPoints="1"/>
            </p:cNvSpPr>
            <p:nvPr/>
          </p:nvSpPr>
          <p:spPr bwMode="auto">
            <a:xfrm>
              <a:off x="4126" y="3018"/>
              <a:ext cx="58" cy="90"/>
            </a:xfrm>
            <a:custGeom>
              <a:avLst/>
              <a:gdLst>
                <a:gd name="T0" fmla="*/ 0 w 58"/>
                <a:gd name="T1" fmla="*/ 44 h 90"/>
                <a:gd name="T2" fmla="*/ 2 w 58"/>
                <a:gd name="T3" fmla="*/ 36 h 90"/>
                <a:gd name="T4" fmla="*/ 2 w 58"/>
                <a:gd name="T5" fmla="*/ 26 h 90"/>
                <a:gd name="T6" fmla="*/ 4 w 58"/>
                <a:gd name="T7" fmla="*/ 20 h 90"/>
                <a:gd name="T8" fmla="*/ 6 w 58"/>
                <a:gd name="T9" fmla="*/ 14 h 90"/>
                <a:gd name="T10" fmla="*/ 10 w 58"/>
                <a:gd name="T11" fmla="*/ 8 h 90"/>
                <a:gd name="T12" fmla="*/ 14 w 58"/>
                <a:gd name="T13" fmla="*/ 6 h 90"/>
                <a:gd name="T14" fmla="*/ 18 w 58"/>
                <a:gd name="T15" fmla="*/ 2 h 90"/>
                <a:gd name="T16" fmla="*/ 24 w 58"/>
                <a:gd name="T17" fmla="*/ 0 h 90"/>
                <a:gd name="T18" fmla="*/ 30 w 58"/>
                <a:gd name="T19" fmla="*/ 0 h 90"/>
                <a:gd name="T20" fmla="*/ 36 w 58"/>
                <a:gd name="T21" fmla="*/ 2 h 90"/>
                <a:gd name="T22" fmla="*/ 42 w 58"/>
                <a:gd name="T23" fmla="*/ 4 h 90"/>
                <a:gd name="T24" fmla="*/ 48 w 58"/>
                <a:gd name="T25" fmla="*/ 6 h 90"/>
                <a:gd name="T26" fmla="*/ 50 w 58"/>
                <a:gd name="T27" fmla="*/ 12 h 90"/>
                <a:gd name="T28" fmla="*/ 54 w 58"/>
                <a:gd name="T29" fmla="*/ 18 h 90"/>
                <a:gd name="T30" fmla="*/ 56 w 58"/>
                <a:gd name="T31" fmla="*/ 24 h 90"/>
                <a:gd name="T32" fmla="*/ 58 w 58"/>
                <a:gd name="T33" fmla="*/ 34 h 90"/>
                <a:gd name="T34" fmla="*/ 58 w 58"/>
                <a:gd name="T35" fmla="*/ 44 h 90"/>
                <a:gd name="T36" fmla="*/ 58 w 58"/>
                <a:gd name="T37" fmla="*/ 54 h 90"/>
                <a:gd name="T38" fmla="*/ 56 w 58"/>
                <a:gd name="T39" fmla="*/ 62 h 90"/>
                <a:gd name="T40" fmla="*/ 54 w 58"/>
                <a:gd name="T41" fmla="*/ 70 h 90"/>
                <a:gd name="T42" fmla="*/ 52 w 58"/>
                <a:gd name="T43" fmla="*/ 76 h 90"/>
                <a:gd name="T44" fmla="*/ 50 w 58"/>
                <a:gd name="T45" fmla="*/ 80 h 90"/>
                <a:gd name="T46" fmla="*/ 46 w 58"/>
                <a:gd name="T47" fmla="*/ 84 h 90"/>
                <a:gd name="T48" fmla="*/ 40 w 58"/>
                <a:gd name="T49" fmla="*/ 88 h 90"/>
                <a:gd name="T50" fmla="*/ 36 w 58"/>
                <a:gd name="T51" fmla="*/ 88 h 90"/>
                <a:gd name="T52" fmla="*/ 30 w 58"/>
                <a:gd name="T53" fmla="*/ 90 h 90"/>
                <a:gd name="T54" fmla="*/ 22 w 58"/>
                <a:gd name="T55" fmla="*/ 88 h 90"/>
                <a:gd name="T56" fmla="*/ 14 w 58"/>
                <a:gd name="T57" fmla="*/ 86 h 90"/>
                <a:gd name="T58" fmla="*/ 10 w 58"/>
                <a:gd name="T59" fmla="*/ 80 h 90"/>
                <a:gd name="T60" fmla="*/ 2 w 58"/>
                <a:gd name="T61" fmla="*/ 66 h 90"/>
                <a:gd name="T62" fmla="*/ 0 w 58"/>
                <a:gd name="T63" fmla="*/ 44 h 90"/>
                <a:gd name="T64" fmla="*/ 12 w 58"/>
                <a:gd name="T65" fmla="*/ 44 h 90"/>
                <a:gd name="T66" fmla="*/ 12 w 58"/>
                <a:gd name="T67" fmla="*/ 54 h 90"/>
                <a:gd name="T68" fmla="*/ 14 w 58"/>
                <a:gd name="T69" fmla="*/ 62 h 90"/>
                <a:gd name="T70" fmla="*/ 14 w 58"/>
                <a:gd name="T71" fmla="*/ 68 h 90"/>
                <a:gd name="T72" fmla="*/ 18 w 58"/>
                <a:gd name="T73" fmla="*/ 72 h 90"/>
                <a:gd name="T74" fmla="*/ 20 w 58"/>
                <a:gd name="T75" fmla="*/ 76 h 90"/>
                <a:gd name="T76" fmla="*/ 24 w 58"/>
                <a:gd name="T77" fmla="*/ 78 h 90"/>
                <a:gd name="T78" fmla="*/ 30 w 58"/>
                <a:gd name="T79" fmla="*/ 80 h 90"/>
                <a:gd name="T80" fmla="*/ 34 w 58"/>
                <a:gd name="T81" fmla="*/ 78 h 90"/>
                <a:gd name="T82" fmla="*/ 38 w 58"/>
                <a:gd name="T83" fmla="*/ 76 h 90"/>
                <a:gd name="T84" fmla="*/ 42 w 58"/>
                <a:gd name="T85" fmla="*/ 72 h 90"/>
                <a:gd name="T86" fmla="*/ 44 w 58"/>
                <a:gd name="T87" fmla="*/ 68 h 90"/>
                <a:gd name="T88" fmla="*/ 46 w 58"/>
                <a:gd name="T89" fmla="*/ 62 h 90"/>
                <a:gd name="T90" fmla="*/ 46 w 58"/>
                <a:gd name="T91" fmla="*/ 54 h 90"/>
                <a:gd name="T92" fmla="*/ 46 w 58"/>
                <a:gd name="T93" fmla="*/ 44 h 90"/>
                <a:gd name="T94" fmla="*/ 46 w 58"/>
                <a:gd name="T95" fmla="*/ 36 h 90"/>
                <a:gd name="T96" fmla="*/ 46 w 58"/>
                <a:gd name="T97" fmla="*/ 28 h 90"/>
                <a:gd name="T98" fmla="*/ 44 w 58"/>
                <a:gd name="T99" fmla="*/ 22 h 90"/>
                <a:gd name="T100" fmla="*/ 42 w 58"/>
                <a:gd name="T101" fmla="*/ 18 h 90"/>
                <a:gd name="T102" fmla="*/ 38 w 58"/>
                <a:gd name="T103" fmla="*/ 14 h 90"/>
                <a:gd name="T104" fmla="*/ 34 w 58"/>
                <a:gd name="T105" fmla="*/ 12 h 90"/>
                <a:gd name="T106" fmla="*/ 30 w 58"/>
                <a:gd name="T107" fmla="*/ 10 h 90"/>
                <a:gd name="T108" fmla="*/ 24 w 58"/>
                <a:gd name="T109" fmla="*/ 12 h 90"/>
                <a:gd name="T110" fmla="*/ 20 w 58"/>
                <a:gd name="T111" fmla="*/ 14 h 90"/>
                <a:gd name="T112" fmla="*/ 18 w 58"/>
                <a:gd name="T113" fmla="*/ 16 h 90"/>
                <a:gd name="T114" fmla="*/ 16 w 58"/>
                <a:gd name="T115" fmla="*/ 22 h 90"/>
                <a:gd name="T116" fmla="*/ 14 w 58"/>
                <a:gd name="T117" fmla="*/ 28 h 90"/>
                <a:gd name="T118" fmla="*/ 12 w 58"/>
                <a:gd name="T119" fmla="*/ 36 h 90"/>
                <a:gd name="T120" fmla="*/ 12 w 58"/>
                <a:gd name="T121"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 h="90">
                  <a:moveTo>
                    <a:pt x="0" y="44"/>
                  </a:moveTo>
                  <a:lnTo>
                    <a:pt x="2" y="36"/>
                  </a:lnTo>
                  <a:lnTo>
                    <a:pt x="2" y="26"/>
                  </a:lnTo>
                  <a:lnTo>
                    <a:pt x="4" y="20"/>
                  </a:lnTo>
                  <a:lnTo>
                    <a:pt x="6" y="14"/>
                  </a:lnTo>
                  <a:lnTo>
                    <a:pt x="10" y="8"/>
                  </a:lnTo>
                  <a:lnTo>
                    <a:pt x="14" y="6"/>
                  </a:lnTo>
                  <a:lnTo>
                    <a:pt x="18" y="2"/>
                  </a:lnTo>
                  <a:lnTo>
                    <a:pt x="24" y="0"/>
                  </a:lnTo>
                  <a:lnTo>
                    <a:pt x="30" y="0"/>
                  </a:lnTo>
                  <a:lnTo>
                    <a:pt x="36" y="2"/>
                  </a:lnTo>
                  <a:lnTo>
                    <a:pt x="42" y="4"/>
                  </a:lnTo>
                  <a:lnTo>
                    <a:pt x="48" y="6"/>
                  </a:lnTo>
                  <a:lnTo>
                    <a:pt x="50" y="12"/>
                  </a:lnTo>
                  <a:lnTo>
                    <a:pt x="54" y="18"/>
                  </a:lnTo>
                  <a:lnTo>
                    <a:pt x="56" y="24"/>
                  </a:lnTo>
                  <a:lnTo>
                    <a:pt x="58" y="34"/>
                  </a:lnTo>
                  <a:lnTo>
                    <a:pt x="58" y="44"/>
                  </a:lnTo>
                  <a:lnTo>
                    <a:pt x="58" y="54"/>
                  </a:lnTo>
                  <a:lnTo>
                    <a:pt x="56" y="62"/>
                  </a:lnTo>
                  <a:lnTo>
                    <a:pt x="54" y="70"/>
                  </a:lnTo>
                  <a:lnTo>
                    <a:pt x="52" y="76"/>
                  </a:lnTo>
                  <a:lnTo>
                    <a:pt x="50" y="80"/>
                  </a:lnTo>
                  <a:lnTo>
                    <a:pt x="46" y="84"/>
                  </a:lnTo>
                  <a:lnTo>
                    <a:pt x="40" y="88"/>
                  </a:lnTo>
                  <a:lnTo>
                    <a:pt x="36" y="88"/>
                  </a:lnTo>
                  <a:lnTo>
                    <a:pt x="30" y="90"/>
                  </a:lnTo>
                  <a:lnTo>
                    <a:pt x="22" y="88"/>
                  </a:lnTo>
                  <a:lnTo>
                    <a:pt x="14" y="86"/>
                  </a:lnTo>
                  <a:lnTo>
                    <a:pt x="10" y="80"/>
                  </a:lnTo>
                  <a:lnTo>
                    <a:pt x="2" y="66"/>
                  </a:lnTo>
                  <a:lnTo>
                    <a:pt x="0" y="44"/>
                  </a:lnTo>
                  <a:close/>
                  <a:moveTo>
                    <a:pt x="12" y="44"/>
                  </a:moveTo>
                  <a:lnTo>
                    <a:pt x="12" y="54"/>
                  </a:lnTo>
                  <a:lnTo>
                    <a:pt x="14" y="62"/>
                  </a:lnTo>
                  <a:lnTo>
                    <a:pt x="14" y="68"/>
                  </a:lnTo>
                  <a:lnTo>
                    <a:pt x="18" y="72"/>
                  </a:lnTo>
                  <a:lnTo>
                    <a:pt x="20" y="76"/>
                  </a:lnTo>
                  <a:lnTo>
                    <a:pt x="24" y="78"/>
                  </a:lnTo>
                  <a:lnTo>
                    <a:pt x="30" y="80"/>
                  </a:lnTo>
                  <a:lnTo>
                    <a:pt x="34" y="78"/>
                  </a:lnTo>
                  <a:lnTo>
                    <a:pt x="38" y="76"/>
                  </a:lnTo>
                  <a:lnTo>
                    <a:pt x="42" y="72"/>
                  </a:lnTo>
                  <a:lnTo>
                    <a:pt x="44" y="68"/>
                  </a:lnTo>
                  <a:lnTo>
                    <a:pt x="46" y="62"/>
                  </a:lnTo>
                  <a:lnTo>
                    <a:pt x="46" y="54"/>
                  </a:lnTo>
                  <a:lnTo>
                    <a:pt x="46" y="44"/>
                  </a:lnTo>
                  <a:lnTo>
                    <a:pt x="46" y="36"/>
                  </a:lnTo>
                  <a:lnTo>
                    <a:pt x="46" y="28"/>
                  </a:lnTo>
                  <a:lnTo>
                    <a:pt x="44" y="22"/>
                  </a:lnTo>
                  <a:lnTo>
                    <a:pt x="42" y="18"/>
                  </a:lnTo>
                  <a:lnTo>
                    <a:pt x="38" y="14"/>
                  </a:lnTo>
                  <a:lnTo>
                    <a:pt x="34" y="12"/>
                  </a:lnTo>
                  <a:lnTo>
                    <a:pt x="30" y="10"/>
                  </a:lnTo>
                  <a:lnTo>
                    <a:pt x="24" y="12"/>
                  </a:lnTo>
                  <a:lnTo>
                    <a:pt x="20" y="14"/>
                  </a:lnTo>
                  <a:lnTo>
                    <a:pt x="18" y="16"/>
                  </a:lnTo>
                  <a:lnTo>
                    <a:pt x="16" y="22"/>
                  </a:lnTo>
                  <a:lnTo>
                    <a:pt x="14" y="28"/>
                  </a:lnTo>
                  <a:lnTo>
                    <a:pt x="12" y="36"/>
                  </a:lnTo>
                  <a:lnTo>
                    <a:pt x="12" y="44"/>
                  </a:lnTo>
                  <a:close/>
                </a:path>
              </a:pathLst>
            </a:custGeom>
            <a:solidFill>
              <a:schemeClr val="tx2"/>
            </a:solidFill>
            <a:ln w="0">
              <a:solidFill>
                <a:srgbClr val="000000"/>
              </a:solidFill>
              <a:prstDash val="solid"/>
              <a:round/>
              <a:headEnd/>
              <a:tailEnd/>
            </a:ln>
          </p:spPr>
          <p:txBody>
            <a:bodyPr/>
            <a:lstStyle/>
            <a:p>
              <a:endParaRPr lang="ja-JP" altLang="en-US"/>
            </a:p>
          </p:txBody>
        </p:sp>
        <p:sp>
          <p:nvSpPr>
            <p:cNvPr id="81110" name="Freeform 214"/>
            <p:cNvSpPr>
              <a:spLocks noChangeAspect="1" noEditPoints="1"/>
            </p:cNvSpPr>
            <p:nvPr/>
          </p:nvSpPr>
          <p:spPr bwMode="auto">
            <a:xfrm>
              <a:off x="4456" y="3018"/>
              <a:ext cx="58" cy="90"/>
            </a:xfrm>
            <a:custGeom>
              <a:avLst/>
              <a:gdLst>
                <a:gd name="T0" fmla="*/ 0 w 58"/>
                <a:gd name="T1" fmla="*/ 44 h 90"/>
                <a:gd name="T2" fmla="*/ 0 w 58"/>
                <a:gd name="T3" fmla="*/ 36 h 90"/>
                <a:gd name="T4" fmla="*/ 2 w 58"/>
                <a:gd name="T5" fmla="*/ 26 h 90"/>
                <a:gd name="T6" fmla="*/ 4 w 58"/>
                <a:gd name="T7" fmla="*/ 20 h 90"/>
                <a:gd name="T8" fmla="*/ 6 w 58"/>
                <a:gd name="T9" fmla="*/ 14 h 90"/>
                <a:gd name="T10" fmla="*/ 8 w 58"/>
                <a:gd name="T11" fmla="*/ 8 h 90"/>
                <a:gd name="T12" fmla="*/ 12 w 58"/>
                <a:gd name="T13" fmla="*/ 6 h 90"/>
                <a:gd name="T14" fmla="*/ 18 w 58"/>
                <a:gd name="T15" fmla="*/ 2 h 90"/>
                <a:gd name="T16" fmla="*/ 22 w 58"/>
                <a:gd name="T17" fmla="*/ 0 h 90"/>
                <a:gd name="T18" fmla="*/ 28 w 58"/>
                <a:gd name="T19" fmla="*/ 0 h 90"/>
                <a:gd name="T20" fmla="*/ 36 w 58"/>
                <a:gd name="T21" fmla="*/ 2 h 90"/>
                <a:gd name="T22" fmla="*/ 42 w 58"/>
                <a:gd name="T23" fmla="*/ 4 h 90"/>
                <a:gd name="T24" fmla="*/ 46 w 58"/>
                <a:gd name="T25" fmla="*/ 6 h 90"/>
                <a:gd name="T26" fmla="*/ 50 w 58"/>
                <a:gd name="T27" fmla="*/ 12 h 90"/>
                <a:gd name="T28" fmla="*/ 52 w 58"/>
                <a:gd name="T29" fmla="*/ 18 h 90"/>
                <a:gd name="T30" fmla="*/ 56 w 58"/>
                <a:gd name="T31" fmla="*/ 24 h 90"/>
                <a:gd name="T32" fmla="*/ 56 w 58"/>
                <a:gd name="T33" fmla="*/ 34 h 90"/>
                <a:gd name="T34" fmla="*/ 58 w 58"/>
                <a:gd name="T35" fmla="*/ 44 h 90"/>
                <a:gd name="T36" fmla="*/ 56 w 58"/>
                <a:gd name="T37" fmla="*/ 54 h 90"/>
                <a:gd name="T38" fmla="*/ 56 w 58"/>
                <a:gd name="T39" fmla="*/ 62 h 90"/>
                <a:gd name="T40" fmla="*/ 54 w 58"/>
                <a:gd name="T41" fmla="*/ 70 h 90"/>
                <a:gd name="T42" fmla="*/ 52 w 58"/>
                <a:gd name="T43" fmla="*/ 76 h 90"/>
                <a:gd name="T44" fmla="*/ 48 w 58"/>
                <a:gd name="T45" fmla="*/ 80 h 90"/>
                <a:gd name="T46" fmla="*/ 44 w 58"/>
                <a:gd name="T47" fmla="*/ 84 h 90"/>
                <a:gd name="T48" fmla="*/ 40 w 58"/>
                <a:gd name="T49" fmla="*/ 88 h 90"/>
                <a:gd name="T50" fmla="*/ 34 w 58"/>
                <a:gd name="T51" fmla="*/ 88 h 90"/>
                <a:gd name="T52" fmla="*/ 28 w 58"/>
                <a:gd name="T53" fmla="*/ 90 h 90"/>
                <a:gd name="T54" fmla="*/ 20 w 58"/>
                <a:gd name="T55" fmla="*/ 88 h 90"/>
                <a:gd name="T56" fmla="*/ 14 w 58"/>
                <a:gd name="T57" fmla="*/ 86 h 90"/>
                <a:gd name="T58" fmla="*/ 8 w 58"/>
                <a:gd name="T59" fmla="*/ 80 h 90"/>
                <a:gd name="T60" fmla="*/ 2 w 58"/>
                <a:gd name="T61" fmla="*/ 66 h 90"/>
                <a:gd name="T62" fmla="*/ 0 w 58"/>
                <a:gd name="T63" fmla="*/ 44 h 90"/>
                <a:gd name="T64" fmla="*/ 12 w 58"/>
                <a:gd name="T65" fmla="*/ 44 h 90"/>
                <a:gd name="T66" fmla="*/ 12 w 58"/>
                <a:gd name="T67" fmla="*/ 54 h 90"/>
                <a:gd name="T68" fmla="*/ 12 w 58"/>
                <a:gd name="T69" fmla="*/ 62 h 90"/>
                <a:gd name="T70" fmla="*/ 14 w 58"/>
                <a:gd name="T71" fmla="*/ 68 h 90"/>
                <a:gd name="T72" fmla="*/ 16 w 58"/>
                <a:gd name="T73" fmla="*/ 72 h 90"/>
                <a:gd name="T74" fmla="*/ 20 w 58"/>
                <a:gd name="T75" fmla="*/ 76 h 90"/>
                <a:gd name="T76" fmla="*/ 24 w 58"/>
                <a:gd name="T77" fmla="*/ 78 h 90"/>
                <a:gd name="T78" fmla="*/ 28 w 58"/>
                <a:gd name="T79" fmla="*/ 80 h 90"/>
                <a:gd name="T80" fmla="*/ 34 w 58"/>
                <a:gd name="T81" fmla="*/ 78 h 90"/>
                <a:gd name="T82" fmla="*/ 38 w 58"/>
                <a:gd name="T83" fmla="*/ 76 h 90"/>
                <a:gd name="T84" fmla="*/ 40 w 58"/>
                <a:gd name="T85" fmla="*/ 72 h 90"/>
                <a:gd name="T86" fmla="*/ 42 w 58"/>
                <a:gd name="T87" fmla="*/ 68 h 90"/>
                <a:gd name="T88" fmla="*/ 44 w 58"/>
                <a:gd name="T89" fmla="*/ 62 h 90"/>
                <a:gd name="T90" fmla="*/ 46 w 58"/>
                <a:gd name="T91" fmla="*/ 54 h 90"/>
                <a:gd name="T92" fmla="*/ 46 w 58"/>
                <a:gd name="T93" fmla="*/ 44 h 90"/>
                <a:gd name="T94" fmla="*/ 46 w 58"/>
                <a:gd name="T95" fmla="*/ 36 h 90"/>
                <a:gd name="T96" fmla="*/ 44 w 58"/>
                <a:gd name="T97" fmla="*/ 28 h 90"/>
                <a:gd name="T98" fmla="*/ 42 w 58"/>
                <a:gd name="T99" fmla="*/ 22 h 90"/>
                <a:gd name="T100" fmla="*/ 40 w 58"/>
                <a:gd name="T101" fmla="*/ 18 h 90"/>
                <a:gd name="T102" fmla="*/ 38 w 58"/>
                <a:gd name="T103" fmla="*/ 14 h 90"/>
                <a:gd name="T104" fmla="*/ 34 w 58"/>
                <a:gd name="T105" fmla="*/ 12 h 90"/>
                <a:gd name="T106" fmla="*/ 28 w 58"/>
                <a:gd name="T107" fmla="*/ 10 h 90"/>
                <a:gd name="T108" fmla="*/ 24 w 58"/>
                <a:gd name="T109" fmla="*/ 12 h 90"/>
                <a:gd name="T110" fmla="*/ 20 w 58"/>
                <a:gd name="T111" fmla="*/ 14 h 90"/>
                <a:gd name="T112" fmla="*/ 16 w 58"/>
                <a:gd name="T113" fmla="*/ 16 h 90"/>
                <a:gd name="T114" fmla="*/ 14 w 58"/>
                <a:gd name="T115" fmla="*/ 22 h 90"/>
                <a:gd name="T116" fmla="*/ 12 w 58"/>
                <a:gd name="T117" fmla="*/ 28 h 90"/>
                <a:gd name="T118" fmla="*/ 12 w 58"/>
                <a:gd name="T119" fmla="*/ 36 h 90"/>
                <a:gd name="T120" fmla="*/ 12 w 58"/>
                <a:gd name="T121"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 h="90">
                  <a:moveTo>
                    <a:pt x="0" y="44"/>
                  </a:moveTo>
                  <a:lnTo>
                    <a:pt x="0" y="36"/>
                  </a:lnTo>
                  <a:lnTo>
                    <a:pt x="2" y="26"/>
                  </a:lnTo>
                  <a:lnTo>
                    <a:pt x="4" y="20"/>
                  </a:lnTo>
                  <a:lnTo>
                    <a:pt x="6" y="14"/>
                  </a:lnTo>
                  <a:lnTo>
                    <a:pt x="8" y="8"/>
                  </a:lnTo>
                  <a:lnTo>
                    <a:pt x="12" y="6"/>
                  </a:lnTo>
                  <a:lnTo>
                    <a:pt x="18" y="2"/>
                  </a:lnTo>
                  <a:lnTo>
                    <a:pt x="22" y="0"/>
                  </a:lnTo>
                  <a:lnTo>
                    <a:pt x="28" y="0"/>
                  </a:lnTo>
                  <a:lnTo>
                    <a:pt x="36" y="2"/>
                  </a:lnTo>
                  <a:lnTo>
                    <a:pt x="42" y="4"/>
                  </a:lnTo>
                  <a:lnTo>
                    <a:pt x="46" y="6"/>
                  </a:lnTo>
                  <a:lnTo>
                    <a:pt x="50" y="12"/>
                  </a:lnTo>
                  <a:lnTo>
                    <a:pt x="52" y="18"/>
                  </a:lnTo>
                  <a:lnTo>
                    <a:pt x="56" y="24"/>
                  </a:lnTo>
                  <a:lnTo>
                    <a:pt x="56" y="34"/>
                  </a:lnTo>
                  <a:lnTo>
                    <a:pt x="58" y="44"/>
                  </a:lnTo>
                  <a:lnTo>
                    <a:pt x="56" y="54"/>
                  </a:lnTo>
                  <a:lnTo>
                    <a:pt x="56" y="62"/>
                  </a:lnTo>
                  <a:lnTo>
                    <a:pt x="54" y="70"/>
                  </a:lnTo>
                  <a:lnTo>
                    <a:pt x="52" y="76"/>
                  </a:lnTo>
                  <a:lnTo>
                    <a:pt x="48" y="80"/>
                  </a:lnTo>
                  <a:lnTo>
                    <a:pt x="44" y="84"/>
                  </a:lnTo>
                  <a:lnTo>
                    <a:pt x="40" y="88"/>
                  </a:lnTo>
                  <a:lnTo>
                    <a:pt x="34" y="88"/>
                  </a:lnTo>
                  <a:lnTo>
                    <a:pt x="28" y="90"/>
                  </a:lnTo>
                  <a:lnTo>
                    <a:pt x="20" y="88"/>
                  </a:lnTo>
                  <a:lnTo>
                    <a:pt x="14" y="86"/>
                  </a:lnTo>
                  <a:lnTo>
                    <a:pt x="8" y="80"/>
                  </a:lnTo>
                  <a:lnTo>
                    <a:pt x="2" y="66"/>
                  </a:lnTo>
                  <a:lnTo>
                    <a:pt x="0" y="44"/>
                  </a:lnTo>
                  <a:close/>
                  <a:moveTo>
                    <a:pt x="12" y="44"/>
                  </a:moveTo>
                  <a:lnTo>
                    <a:pt x="12" y="54"/>
                  </a:lnTo>
                  <a:lnTo>
                    <a:pt x="12" y="62"/>
                  </a:lnTo>
                  <a:lnTo>
                    <a:pt x="14" y="68"/>
                  </a:lnTo>
                  <a:lnTo>
                    <a:pt x="16" y="72"/>
                  </a:lnTo>
                  <a:lnTo>
                    <a:pt x="20" y="76"/>
                  </a:lnTo>
                  <a:lnTo>
                    <a:pt x="24" y="78"/>
                  </a:lnTo>
                  <a:lnTo>
                    <a:pt x="28" y="80"/>
                  </a:lnTo>
                  <a:lnTo>
                    <a:pt x="34" y="78"/>
                  </a:lnTo>
                  <a:lnTo>
                    <a:pt x="38" y="76"/>
                  </a:lnTo>
                  <a:lnTo>
                    <a:pt x="40" y="72"/>
                  </a:lnTo>
                  <a:lnTo>
                    <a:pt x="42" y="68"/>
                  </a:lnTo>
                  <a:lnTo>
                    <a:pt x="44" y="62"/>
                  </a:lnTo>
                  <a:lnTo>
                    <a:pt x="46" y="54"/>
                  </a:lnTo>
                  <a:lnTo>
                    <a:pt x="46" y="44"/>
                  </a:lnTo>
                  <a:lnTo>
                    <a:pt x="46" y="36"/>
                  </a:lnTo>
                  <a:lnTo>
                    <a:pt x="44" y="28"/>
                  </a:lnTo>
                  <a:lnTo>
                    <a:pt x="42" y="22"/>
                  </a:lnTo>
                  <a:lnTo>
                    <a:pt x="40" y="18"/>
                  </a:lnTo>
                  <a:lnTo>
                    <a:pt x="38" y="14"/>
                  </a:lnTo>
                  <a:lnTo>
                    <a:pt x="34" y="12"/>
                  </a:lnTo>
                  <a:lnTo>
                    <a:pt x="28" y="10"/>
                  </a:lnTo>
                  <a:lnTo>
                    <a:pt x="24" y="12"/>
                  </a:lnTo>
                  <a:lnTo>
                    <a:pt x="20" y="14"/>
                  </a:lnTo>
                  <a:lnTo>
                    <a:pt x="16" y="16"/>
                  </a:lnTo>
                  <a:lnTo>
                    <a:pt x="14" y="22"/>
                  </a:lnTo>
                  <a:lnTo>
                    <a:pt x="12" y="28"/>
                  </a:lnTo>
                  <a:lnTo>
                    <a:pt x="12" y="36"/>
                  </a:lnTo>
                  <a:lnTo>
                    <a:pt x="12" y="44"/>
                  </a:lnTo>
                  <a:close/>
                </a:path>
              </a:pathLst>
            </a:custGeom>
            <a:solidFill>
              <a:schemeClr val="tx2"/>
            </a:solidFill>
            <a:ln w="0">
              <a:solidFill>
                <a:srgbClr val="000000"/>
              </a:solidFill>
              <a:prstDash val="solid"/>
              <a:round/>
              <a:headEnd/>
              <a:tailEnd/>
            </a:ln>
          </p:spPr>
          <p:txBody>
            <a:bodyPr/>
            <a:lstStyle/>
            <a:p>
              <a:endParaRPr lang="ja-JP" altLang="en-US"/>
            </a:p>
          </p:txBody>
        </p:sp>
        <p:sp>
          <p:nvSpPr>
            <p:cNvPr id="81111" name="Rectangle 215"/>
            <p:cNvSpPr>
              <a:spLocks noChangeAspect="1" noChangeArrowheads="1"/>
            </p:cNvSpPr>
            <p:nvPr/>
          </p:nvSpPr>
          <p:spPr bwMode="auto">
            <a:xfrm>
              <a:off x="4530" y="3094"/>
              <a:ext cx="12" cy="12"/>
            </a:xfrm>
            <a:prstGeom prst="rect">
              <a:avLst/>
            </a:prstGeom>
            <a:solidFill>
              <a:schemeClr val="tx2"/>
            </a:solidFill>
            <a:ln w="0">
              <a:solidFill>
                <a:srgbClr val="000000"/>
              </a:solidFill>
              <a:miter lim="800000"/>
              <a:headEnd/>
              <a:tailEnd/>
            </a:ln>
          </p:spPr>
          <p:txBody>
            <a:bodyPr/>
            <a:lstStyle/>
            <a:p>
              <a:endParaRPr lang="ja-JP" altLang="en-US"/>
            </a:p>
          </p:txBody>
        </p:sp>
        <p:sp>
          <p:nvSpPr>
            <p:cNvPr id="81112" name="Freeform 216"/>
            <p:cNvSpPr>
              <a:spLocks noChangeAspect="1"/>
            </p:cNvSpPr>
            <p:nvPr/>
          </p:nvSpPr>
          <p:spPr bwMode="auto">
            <a:xfrm>
              <a:off x="4558" y="3020"/>
              <a:ext cx="56" cy="88"/>
            </a:xfrm>
            <a:custGeom>
              <a:avLst/>
              <a:gdLst>
                <a:gd name="T0" fmla="*/ 0 w 56"/>
                <a:gd name="T1" fmla="*/ 64 h 88"/>
                <a:gd name="T2" fmla="*/ 10 w 56"/>
                <a:gd name="T3" fmla="*/ 62 h 88"/>
                <a:gd name="T4" fmla="*/ 12 w 56"/>
                <a:gd name="T5" fmla="*/ 68 h 88"/>
                <a:gd name="T6" fmla="*/ 16 w 56"/>
                <a:gd name="T7" fmla="*/ 74 h 88"/>
                <a:gd name="T8" fmla="*/ 22 w 56"/>
                <a:gd name="T9" fmla="*/ 76 h 88"/>
                <a:gd name="T10" fmla="*/ 28 w 56"/>
                <a:gd name="T11" fmla="*/ 78 h 88"/>
                <a:gd name="T12" fmla="*/ 32 w 56"/>
                <a:gd name="T13" fmla="*/ 76 h 88"/>
                <a:gd name="T14" fmla="*/ 36 w 56"/>
                <a:gd name="T15" fmla="*/ 74 h 88"/>
                <a:gd name="T16" fmla="*/ 40 w 56"/>
                <a:gd name="T17" fmla="*/ 72 h 88"/>
                <a:gd name="T18" fmla="*/ 44 w 56"/>
                <a:gd name="T19" fmla="*/ 68 h 88"/>
                <a:gd name="T20" fmla="*/ 44 w 56"/>
                <a:gd name="T21" fmla="*/ 62 h 88"/>
                <a:gd name="T22" fmla="*/ 46 w 56"/>
                <a:gd name="T23" fmla="*/ 56 h 88"/>
                <a:gd name="T24" fmla="*/ 44 w 56"/>
                <a:gd name="T25" fmla="*/ 52 h 88"/>
                <a:gd name="T26" fmla="*/ 44 w 56"/>
                <a:gd name="T27" fmla="*/ 46 h 88"/>
                <a:gd name="T28" fmla="*/ 40 w 56"/>
                <a:gd name="T29" fmla="*/ 42 h 88"/>
                <a:gd name="T30" fmla="*/ 38 w 56"/>
                <a:gd name="T31" fmla="*/ 40 h 88"/>
                <a:gd name="T32" fmla="*/ 32 w 56"/>
                <a:gd name="T33" fmla="*/ 38 h 88"/>
                <a:gd name="T34" fmla="*/ 28 w 56"/>
                <a:gd name="T35" fmla="*/ 38 h 88"/>
                <a:gd name="T36" fmla="*/ 22 w 56"/>
                <a:gd name="T37" fmla="*/ 38 h 88"/>
                <a:gd name="T38" fmla="*/ 18 w 56"/>
                <a:gd name="T39" fmla="*/ 40 h 88"/>
                <a:gd name="T40" fmla="*/ 14 w 56"/>
                <a:gd name="T41" fmla="*/ 42 h 88"/>
                <a:gd name="T42" fmla="*/ 12 w 56"/>
                <a:gd name="T43" fmla="*/ 46 h 88"/>
                <a:gd name="T44" fmla="*/ 0 w 56"/>
                <a:gd name="T45" fmla="*/ 44 h 88"/>
                <a:gd name="T46" fmla="*/ 10 w 56"/>
                <a:gd name="T47" fmla="*/ 0 h 88"/>
                <a:gd name="T48" fmla="*/ 52 w 56"/>
                <a:gd name="T49" fmla="*/ 0 h 88"/>
                <a:gd name="T50" fmla="*/ 52 w 56"/>
                <a:gd name="T51" fmla="*/ 12 h 88"/>
                <a:gd name="T52" fmla="*/ 20 w 56"/>
                <a:gd name="T53" fmla="*/ 12 h 88"/>
                <a:gd name="T54" fmla="*/ 14 w 56"/>
                <a:gd name="T55" fmla="*/ 34 h 88"/>
                <a:gd name="T56" fmla="*/ 22 w 56"/>
                <a:gd name="T57" fmla="*/ 30 h 88"/>
                <a:gd name="T58" fmla="*/ 30 w 56"/>
                <a:gd name="T59" fmla="*/ 28 h 88"/>
                <a:gd name="T60" fmla="*/ 38 w 56"/>
                <a:gd name="T61" fmla="*/ 28 h 88"/>
                <a:gd name="T62" fmla="*/ 44 w 56"/>
                <a:gd name="T63" fmla="*/ 32 h 88"/>
                <a:gd name="T64" fmla="*/ 50 w 56"/>
                <a:gd name="T65" fmla="*/ 36 h 88"/>
                <a:gd name="T66" fmla="*/ 54 w 56"/>
                <a:gd name="T67" fmla="*/ 42 h 88"/>
                <a:gd name="T68" fmla="*/ 56 w 56"/>
                <a:gd name="T69" fmla="*/ 48 h 88"/>
                <a:gd name="T70" fmla="*/ 56 w 56"/>
                <a:gd name="T71" fmla="*/ 56 h 88"/>
                <a:gd name="T72" fmla="*/ 56 w 56"/>
                <a:gd name="T73" fmla="*/ 64 h 88"/>
                <a:gd name="T74" fmla="*/ 54 w 56"/>
                <a:gd name="T75" fmla="*/ 70 h 88"/>
                <a:gd name="T76" fmla="*/ 50 w 56"/>
                <a:gd name="T77" fmla="*/ 76 h 88"/>
                <a:gd name="T78" fmla="*/ 44 w 56"/>
                <a:gd name="T79" fmla="*/ 82 h 88"/>
                <a:gd name="T80" fmla="*/ 36 w 56"/>
                <a:gd name="T81" fmla="*/ 86 h 88"/>
                <a:gd name="T82" fmla="*/ 28 w 56"/>
                <a:gd name="T83" fmla="*/ 88 h 88"/>
                <a:gd name="T84" fmla="*/ 20 w 56"/>
                <a:gd name="T85" fmla="*/ 86 h 88"/>
                <a:gd name="T86" fmla="*/ 14 w 56"/>
                <a:gd name="T87" fmla="*/ 84 h 88"/>
                <a:gd name="T88" fmla="*/ 8 w 56"/>
                <a:gd name="T89" fmla="*/ 80 h 88"/>
                <a:gd name="T90" fmla="*/ 4 w 56"/>
                <a:gd name="T91" fmla="*/ 76 h 88"/>
                <a:gd name="T92" fmla="*/ 0 w 56"/>
                <a:gd name="T93" fmla="*/ 70 h 88"/>
                <a:gd name="T94" fmla="*/ 0 w 56"/>
                <a:gd name="T95" fmla="*/ 6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 h="88">
                  <a:moveTo>
                    <a:pt x="0" y="64"/>
                  </a:moveTo>
                  <a:lnTo>
                    <a:pt x="10" y="62"/>
                  </a:lnTo>
                  <a:lnTo>
                    <a:pt x="12" y="68"/>
                  </a:lnTo>
                  <a:lnTo>
                    <a:pt x="16" y="74"/>
                  </a:lnTo>
                  <a:lnTo>
                    <a:pt x="22" y="76"/>
                  </a:lnTo>
                  <a:lnTo>
                    <a:pt x="28" y="78"/>
                  </a:lnTo>
                  <a:lnTo>
                    <a:pt x="32" y="76"/>
                  </a:lnTo>
                  <a:lnTo>
                    <a:pt x="36" y="74"/>
                  </a:lnTo>
                  <a:lnTo>
                    <a:pt x="40" y="72"/>
                  </a:lnTo>
                  <a:lnTo>
                    <a:pt x="44" y="68"/>
                  </a:lnTo>
                  <a:lnTo>
                    <a:pt x="44" y="62"/>
                  </a:lnTo>
                  <a:lnTo>
                    <a:pt x="46" y="56"/>
                  </a:lnTo>
                  <a:lnTo>
                    <a:pt x="44" y="52"/>
                  </a:lnTo>
                  <a:lnTo>
                    <a:pt x="44" y="46"/>
                  </a:lnTo>
                  <a:lnTo>
                    <a:pt x="40" y="42"/>
                  </a:lnTo>
                  <a:lnTo>
                    <a:pt x="38" y="40"/>
                  </a:lnTo>
                  <a:lnTo>
                    <a:pt x="32" y="38"/>
                  </a:lnTo>
                  <a:lnTo>
                    <a:pt x="28" y="38"/>
                  </a:lnTo>
                  <a:lnTo>
                    <a:pt x="22" y="38"/>
                  </a:lnTo>
                  <a:lnTo>
                    <a:pt x="18" y="40"/>
                  </a:lnTo>
                  <a:lnTo>
                    <a:pt x="14" y="42"/>
                  </a:lnTo>
                  <a:lnTo>
                    <a:pt x="12" y="46"/>
                  </a:lnTo>
                  <a:lnTo>
                    <a:pt x="0" y="44"/>
                  </a:lnTo>
                  <a:lnTo>
                    <a:pt x="10" y="0"/>
                  </a:lnTo>
                  <a:lnTo>
                    <a:pt x="52" y="0"/>
                  </a:lnTo>
                  <a:lnTo>
                    <a:pt x="52" y="12"/>
                  </a:lnTo>
                  <a:lnTo>
                    <a:pt x="20" y="12"/>
                  </a:lnTo>
                  <a:lnTo>
                    <a:pt x="14" y="34"/>
                  </a:lnTo>
                  <a:lnTo>
                    <a:pt x="22" y="30"/>
                  </a:lnTo>
                  <a:lnTo>
                    <a:pt x="30" y="28"/>
                  </a:lnTo>
                  <a:lnTo>
                    <a:pt x="38" y="28"/>
                  </a:lnTo>
                  <a:lnTo>
                    <a:pt x="44" y="32"/>
                  </a:lnTo>
                  <a:lnTo>
                    <a:pt x="50" y="36"/>
                  </a:lnTo>
                  <a:lnTo>
                    <a:pt x="54" y="42"/>
                  </a:lnTo>
                  <a:lnTo>
                    <a:pt x="56" y="48"/>
                  </a:lnTo>
                  <a:lnTo>
                    <a:pt x="56" y="56"/>
                  </a:lnTo>
                  <a:lnTo>
                    <a:pt x="56" y="64"/>
                  </a:lnTo>
                  <a:lnTo>
                    <a:pt x="54" y="70"/>
                  </a:lnTo>
                  <a:lnTo>
                    <a:pt x="50" y="76"/>
                  </a:lnTo>
                  <a:lnTo>
                    <a:pt x="44" y="82"/>
                  </a:lnTo>
                  <a:lnTo>
                    <a:pt x="36" y="86"/>
                  </a:lnTo>
                  <a:lnTo>
                    <a:pt x="28" y="88"/>
                  </a:lnTo>
                  <a:lnTo>
                    <a:pt x="20" y="86"/>
                  </a:lnTo>
                  <a:lnTo>
                    <a:pt x="14" y="84"/>
                  </a:lnTo>
                  <a:lnTo>
                    <a:pt x="8" y="80"/>
                  </a:lnTo>
                  <a:lnTo>
                    <a:pt x="4" y="76"/>
                  </a:lnTo>
                  <a:lnTo>
                    <a:pt x="0" y="70"/>
                  </a:lnTo>
                  <a:lnTo>
                    <a:pt x="0" y="64"/>
                  </a:lnTo>
                  <a:close/>
                </a:path>
              </a:pathLst>
            </a:custGeom>
            <a:solidFill>
              <a:schemeClr val="tx2"/>
            </a:solidFill>
            <a:ln w="0">
              <a:solidFill>
                <a:srgbClr val="000000"/>
              </a:solidFill>
              <a:prstDash val="solid"/>
              <a:round/>
              <a:headEnd/>
              <a:tailEnd/>
            </a:ln>
          </p:spPr>
          <p:txBody>
            <a:bodyPr/>
            <a:lstStyle/>
            <a:p>
              <a:endParaRPr lang="ja-JP" altLang="en-US"/>
            </a:p>
          </p:txBody>
        </p:sp>
        <p:sp>
          <p:nvSpPr>
            <p:cNvPr id="81113" name="Freeform 217"/>
            <p:cNvSpPr>
              <a:spLocks noChangeAspect="1"/>
            </p:cNvSpPr>
            <p:nvPr/>
          </p:nvSpPr>
          <p:spPr bwMode="auto">
            <a:xfrm>
              <a:off x="4894" y="3018"/>
              <a:ext cx="32" cy="88"/>
            </a:xfrm>
            <a:custGeom>
              <a:avLst/>
              <a:gdLst>
                <a:gd name="T0" fmla="*/ 32 w 32"/>
                <a:gd name="T1" fmla="*/ 88 h 88"/>
                <a:gd name="T2" fmla="*/ 20 w 32"/>
                <a:gd name="T3" fmla="*/ 88 h 88"/>
                <a:gd name="T4" fmla="*/ 20 w 32"/>
                <a:gd name="T5" fmla="*/ 20 h 88"/>
                <a:gd name="T6" fmla="*/ 16 w 32"/>
                <a:gd name="T7" fmla="*/ 24 h 88"/>
                <a:gd name="T8" fmla="*/ 12 w 32"/>
                <a:gd name="T9" fmla="*/ 28 h 88"/>
                <a:gd name="T10" fmla="*/ 6 w 32"/>
                <a:gd name="T11" fmla="*/ 30 h 88"/>
                <a:gd name="T12" fmla="*/ 0 w 32"/>
                <a:gd name="T13" fmla="*/ 32 h 88"/>
                <a:gd name="T14" fmla="*/ 0 w 32"/>
                <a:gd name="T15" fmla="*/ 22 h 88"/>
                <a:gd name="T16" fmla="*/ 8 w 32"/>
                <a:gd name="T17" fmla="*/ 18 h 88"/>
                <a:gd name="T18" fmla="*/ 16 w 32"/>
                <a:gd name="T19" fmla="*/ 12 h 88"/>
                <a:gd name="T20" fmla="*/ 22 w 32"/>
                <a:gd name="T21" fmla="*/ 6 h 88"/>
                <a:gd name="T22" fmla="*/ 24 w 32"/>
                <a:gd name="T23" fmla="*/ 0 h 88"/>
                <a:gd name="T24" fmla="*/ 32 w 32"/>
                <a:gd name="T25" fmla="*/ 0 h 88"/>
                <a:gd name="T26" fmla="*/ 32 w 32"/>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8">
                  <a:moveTo>
                    <a:pt x="32" y="88"/>
                  </a:moveTo>
                  <a:lnTo>
                    <a:pt x="20" y="88"/>
                  </a:lnTo>
                  <a:lnTo>
                    <a:pt x="20" y="20"/>
                  </a:lnTo>
                  <a:lnTo>
                    <a:pt x="16" y="24"/>
                  </a:lnTo>
                  <a:lnTo>
                    <a:pt x="12" y="28"/>
                  </a:lnTo>
                  <a:lnTo>
                    <a:pt x="6" y="30"/>
                  </a:lnTo>
                  <a:lnTo>
                    <a:pt x="0" y="32"/>
                  </a:lnTo>
                  <a:lnTo>
                    <a:pt x="0" y="22"/>
                  </a:lnTo>
                  <a:lnTo>
                    <a:pt x="8" y="18"/>
                  </a:lnTo>
                  <a:lnTo>
                    <a:pt x="16" y="12"/>
                  </a:lnTo>
                  <a:lnTo>
                    <a:pt x="22" y="6"/>
                  </a:lnTo>
                  <a:lnTo>
                    <a:pt x="24" y="0"/>
                  </a:lnTo>
                  <a:lnTo>
                    <a:pt x="32" y="0"/>
                  </a:lnTo>
                  <a:lnTo>
                    <a:pt x="32" y="88"/>
                  </a:lnTo>
                  <a:close/>
                </a:path>
              </a:pathLst>
            </a:custGeom>
            <a:solidFill>
              <a:schemeClr val="tx2"/>
            </a:solidFill>
            <a:ln w="0">
              <a:solidFill>
                <a:srgbClr val="000000"/>
              </a:solidFill>
              <a:prstDash val="solid"/>
              <a:round/>
              <a:headEnd/>
              <a:tailEnd/>
            </a:ln>
          </p:spPr>
          <p:txBody>
            <a:bodyPr/>
            <a:lstStyle/>
            <a:p>
              <a:endParaRPr lang="ja-JP" altLang="en-US"/>
            </a:p>
          </p:txBody>
        </p:sp>
        <p:sp>
          <p:nvSpPr>
            <p:cNvPr id="81114" name="Freeform 218"/>
            <p:cNvSpPr>
              <a:spLocks noChangeAspect="1"/>
            </p:cNvSpPr>
            <p:nvPr/>
          </p:nvSpPr>
          <p:spPr bwMode="auto">
            <a:xfrm>
              <a:off x="5224" y="3018"/>
              <a:ext cx="32" cy="88"/>
            </a:xfrm>
            <a:custGeom>
              <a:avLst/>
              <a:gdLst>
                <a:gd name="T0" fmla="*/ 32 w 32"/>
                <a:gd name="T1" fmla="*/ 88 h 88"/>
                <a:gd name="T2" fmla="*/ 20 w 32"/>
                <a:gd name="T3" fmla="*/ 88 h 88"/>
                <a:gd name="T4" fmla="*/ 20 w 32"/>
                <a:gd name="T5" fmla="*/ 20 h 88"/>
                <a:gd name="T6" fmla="*/ 16 w 32"/>
                <a:gd name="T7" fmla="*/ 24 h 88"/>
                <a:gd name="T8" fmla="*/ 10 w 32"/>
                <a:gd name="T9" fmla="*/ 28 h 88"/>
                <a:gd name="T10" fmla="*/ 4 w 32"/>
                <a:gd name="T11" fmla="*/ 30 h 88"/>
                <a:gd name="T12" fmla="*/ 0 w 32"/>
                <a:gd name="T13" fmla="*/ 32 h 88"/>
                <a:gd name="T14" fmla="*/ 0 w 32"/>
                <a:gd name="T15" fmla="*/ 22 h 88"/>
                <a:gd name="T16" fmla="*/ 8 w 32"/>
                <a:gd name="T17" fmla="*/ 18 h 88"/>
                <a:gd name="T18" fmla="*/ 14 w 32"/>
                <a:gd name="T19" fmla="*/ 12 h 88"/>
                <a:gd name="T20" fmla="*/ 20 w 32"/>
                <a:gd name="T21" fmla="*/ 6 h 88"/>
                <a:gd name="T22" fmla="*/ 24 w 32"/>
                <a:gd name="T23" fmla="*/ 0 h 88"/>
                <a:gd name="T24" fmla="*/ 32 w 32"/>
                <a:gd name="T25" fmla="*/ 0 h 88"/>
                <a:gd name="T26" fmla="*/ 32 w 32"/>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8">
                  <a:moveTo>
                    <a:pt x="32" y="88"/>
                  </a:moveTo>
                  <a:lnTo>
                    <a:pt x="20" y="88"/>
                  </a:lnTo>
                  <a:lnTo>
                    <a:pt x="20" y="20"/>
                  </a:lnTo>
                  <a:lnTo>
                    <a:pt x="16" y="24"/>
                  </a:lnTo>
                  <a:lnTo>
                    <a:pt x="10" y="28"/>
                  </a:lnTo>
                  <a:lnTo>
                    <a:pt x="4" y="30"/>
                  </a:lnTo>
                  <a:lnTo>
                    <a:pt x="0" y="32"/>
                  </a:lnTo>
                  <a:lnTo>
                    <a:pt x="0" y="22"/>
                  </a:lnTo>
                  <a:lnTo>
                    <a:pt x="8" y="18"/>
                  </a:lnTo>
                  <a:lnTo>
                    <a:pt x="14" y="12"/>
                  </a:lnTo>
                  <a:lnTo>
                    <a:pt x="20" y="6"/>
                  </a:lnTo>
                  <a:lnTo>
                    <a:pt x="24" y="0"/>
                  </a:lnTo>
                  <a:lnTo>
                    <a:pt x="32" y="0"/>
                  </a:lnTo>
                  <a:lnTo>
                    <a:pt x="32" y="88"/>
                  </a:lnTo>
                  <a:close/>
                </a:path>
              </a:pathLst>
            </a:custGeom>
            <a:solidFill>
              <a:schemeClr val="tx2"/>
            </a:solidFill>
            <a:ln w="0">
              <a:solidFill>
                <a:srgbClr val="000000"/>
              </a:solidFill>
              <a:prstDash val="solid"/>
              <a:round/>
              <a:headEnd/>
              <a:tailEnd/>
            </a:ln>
          </p:spPr>
          <p:txBody>
            <a:bodyPr/>
            <a:lstStyle/>
            <a:p>
              <a:endParaRPr lang="ja-JP" altLang="en-US"/>
            </a:p>
          </p:txBody>
        </p:sp>
        <p:sp>
          <p:nvSpPr>
            <p:cNvPr id="81115" name="Rectangle 219"/>
            <p:cNvSpPr>
              <a:spLocks noChangeAspect="1" noChangeArrowheads="1"/>
            </p:cNvSpPr>
            <p:nvPr/>
          </p:nvSpPr>
          <p:spPr bwMode="auto">
            <a:xfrm>
              <a:off x="5290" y="3094"/>
              <a:ext cx="12" cy="12"/>
            </a:xfrm>
            <a:prstGeom prst="rect">
              <a:avLst/>
            </a:prstGeom>
            <a:solidFill>
              <a:schemeClr val="tx2"/>
            </a:solidFill>
            <a:ln w="0">
              <a:solidFill>
                <a:srgbClr val="000000"/>
              </a:solidFill>
              <a:miter lim="800000"/>
              <a:headEnd/>
              <a:tailEnd/>
            </a:ln>
          </p:spPr>
          <p:txBody>
            <a:bodyPr/>
            <a:lstStyle/>
            <a:p>
              <a:endParaRPr lang="ja-JP" altLang="en-US"/>
            </a:p>
          </p:txBody>
        </p:sp>
        <p:sp>
          <p:nvSpPr>
            <p:cNvPr id="81116" name="Freeform 220"/>
            <p:cNvSpPr>
              <a:spLocks noChangeAspect="1"/>
            </p:cNvSpPr>
            <p:nvPr/>
          </p:nvSpPr>
          <p:spPr bwMode="auto">
            <a:xfrm>
              <a:off x="5318" y="3020"/>
              <a:ext cx="56" cy="88"/>
            </a:xfrm>
            <a:custGeom>
              <a:avLst/>
              <a:gdLst>
                <a:gd name="T0" fmla="*/ 0 w 56"/>
                <a:gd name="T1" fmla="*/ 64 h 88"/>
                <a:gd name="T2" fmla="*/ 10 w 56"/>
                <a:gd name="T3" fmla="*/ 62 h 88"/>
                <a:gd name="T4" fmla="*/ 12 w 56"/>
                <a:gd name="T5" fmla="*/ 68 h 88"/>
                <a:gd name="T6" fmla="*/ 16 w 56"/>
                <a:gd name="T7" fmla="*/ 74 h 88"/>
                <a:gd name="T8" fmla="*/ 22 w 56"/>
                <a:gd name="T9" fmla="*/ 76 h 88"/>
                <a:gd name="T10" fmla="*/ 28 w 56"/>
                <a:gd name="T11" fmla="*/ 78 h 88"/>
                <a:gd name="T12" fmla="*/ 32 w 56"/>
                <a:gd name="T13" fmla="*/ 76 h 88"/>
                <a:gd name="T14" fmla="*/ 36 w 56"/>
                <a:gd name="T15" fmla="*/ 74 h 88"/>
                <a:gd name="T16" fmla="*/ 40 w 56"/>
                <a:gd name="T17" fmla="*/ 72 h 88"/>
                <a:gd name="T18" fmla="*/ 44 w 56"/>
                <a:gd name="T19" fmla="*/ 68 h 88"/>
                <a:gd name="T20" fmla="*/ 44 w 56"/>
                <a:gd name="T21" fmla="*/ 62 h 88"/>
                <a:gd name="T22" fmla="*/ 46 w 56"/>
                <a:gd name="T23" fmla="*/ 56 h 88"/>
                <a:gd name="T24" fmla="*/ 44 w 56"/>
                <a:gd name="T25" fmla="*/ 52 h 88"/>
                <a:gd name="T26" fmla="*/ 44 w 56"/>
                <a:gd name="T27" fmla="*/ 46 h 88"/>
                <a:gd name="T28" fmla="*/ 40 w 56"/>
                <a:gd name="T29" fmla="*/ 42 h 88"/>
                <a:gd name="T30" fmla="*/ 38 w 56"/>
                <a:gd name="T31" fmla="*/ 40 h 88"/>
                <a:gd name="T32" fmla="*/ 32 w 56"/>
                <a:gd name="T33" fmla="*/ 38 h 88"/>
                <a:gd name="T34" fmla="*/ 28 w 56"/>
                <a:gd name="T35" fmla="*/ 38 h 88"/>
                <a:gd name="T36" fmla="*/ 22 w 56"/>
                <a:gd name="T37" fmla="*/ 38 h 88"/>
                <a:gd name="T38" fmla="*/ 18 w 56"/>
                <a:gd name="T39" fmla="*/ 40 h 88"/>
                <a:gd name="T40" fmla="*/ 14 w 56"/>
                <a:gd name="T41" fmla="*/ 42 h 88"/>
                <a:gd name="T42" fmla="*/ 12 w 56"/>
                <a:gd name="T43" fmla="*/ 46 h 88"/>
                <a:gd name="T44" fmla="*/ 0 w 56"/>
                <a:gd name="T45" fmla="*/ 44 h 88"/>
                <a:gd name="T46" fmla="*/ 10 w 56"/>
                <a:gd name="T47" fmla="*/ 0 h 88"/>
                <a:gd name="T48" fmla="*/ 52 w 56"/>
                <a:gd name="T49" fmla="*/ 0 h 88"/>
                <a:gd name="T50" fmla="*/ 52 w 56"/>
                <a:gd name="T51" fmla="*/ 12 h 88"/>
                <a:gd name="T52" fmla="*/ 20 w 56"/>
                <a:gd name="T53" fmla="*/ 12 h 88"/>
                <a:gd name="T54" fmla="*/ 14 w 56"/>
                <a:gd name="T55" fmla="*/ 34 h 88"/>
                <a:gd name="T56" fmla="*/ 22 w 56"/>
                <a:gd name="T57" fmla="*/ 30 h 88"/>
                <a:gd name="T58" fmla="*/ 30 w 56"/>
                <a:gd name="T59" fmla="*/ 28 h 88"/>
                <a:gd name="T60" fmla="*/ 38 w 56"/>
                <a:gd name="T61" fmla="*/ 28 h 88"/>
                <a:gd name="T62" fmla="*/ 44 w 56"/>
                <a:gd name="T63" fmla="*/ 32 h 88"/>
                <a:gd name="T64" fmla="*/ 50 w 56"/>
                <a:gd name="T65" fmla="*/ 36 h 88"/>
                <a:gd name="T66" fmla="*/ 54 w 56"/>
                <a:gd name="T67" fmla="*/ 42 h 88"/>
                <a:gd name="T68" fmla="*/ 56 w 56"/>
                <a:gd name="T69" fmla="*/ 48 h 88"/>
                <a:gd name="T70" fmla="*/ 56 w 56"/>
                <a:gd name="T71" fmla="*/ 56 h 88"/>
                <a:gd name="T72" fmla="*/ 56 w 56"/>
                <a:gd name="T73" fmla="*/ 64 h 88"/>
                <a:gd name="T74" fmla="*/ 54 w 56"/>
                <a:gd name="T75" fmla="*/ 70 h 88"/>
                <a:gd name="T76" fmla="*/ 50 w 56"/>
                <a:gd name="T77" fmla="*/ 76 h 88"/>
                <a:gd name="T78" fmla="*/ 44 w 56"/>
                <a:gd name="T79" fmla="*/ 82 h 88"/>
                <a:gd name="T80" fmla="*/ 36 w 56"/>
                <a:gd name="T81" fmla="*/ 86 h 88"/>
                <a:gd name="T82" fmla="*/ 28 w 56"/>
                <a:gd name="T83" fmla="*/ 88 h 88"/>
                <a:gd name="T84" fmla="*/ 20 w 56"/>
                <a:gd name="T85" fmla="*/ 86 h 88"/>
                <a:gd name="T86" fmla="*/ 14 w 56"/>
                <a:gd name="T87" fmla="*/ 84 h 88"/>
                <a:gd name="T88" fmla="*/ 8 w 56"/>
                <a:gd name="T89" fmla="*/ 80 h 88"/>
                <a:gd name="T90" fmla="*/ 4 w 56"/>
                <a:gd name="T91" fmla="*/ 76 h 88"/>
                <a:gd name="T92" fmla="*/ 0 w 56"/>
                <a:gd name="T93" fmla="*/ 70 h 88"/>
                <a:gd name="T94" fmla="*/ 0 w 56"/>
                <a:gd name="T95" fmla="*/ 6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 h="88">
                  <a:moveTo>
                    <a:pt x="0" y="64"/>
                  </a:moveTo>
                  <a:lnTo>
                    <a:pt x="10" y="62"/>
                  </a:lnTo>
                  <a:lnTo>
                    <a:pt x="12" y="68"/>
                  </a:lnTo>
                  <a:lnTo>
                    <a:pt x="16" y="74"/>
                  </a:lnTo>
                  <a:lnTo>
                    <a:pt x="22" y="76"/>
                  </a:lnTo>
                  <a:lnTo>
                    <a:pt x="28" y="78"/>
                  </a:lnTo>
                  <a:lnTo>
                    <a:pt x="32" y="76"/>
                  </a:lnTo>
                  <a:lnTo>
                    <a:pt x="36" y="74"/>
                  </a:lnTo>
                  <a:lnTo>
                    <a:pt x="40" y="72"/>
                  </a:lnTo>
                  <a:lnTo>
                    <a:pt x="44" y="68"/>
                  </a:lnTo>
                  <a:lnTo>
                    <a:pt x="44" y="62"/>
                  </a:lnTo>
                  <a:lnTo>
                    <a:pt x="46" y="56"/>
                  </a:lnTo>
                  <a:lnTo>
                    <a:pt x="44" y="52"/>
                  </a:lnTo>
                  <a:lnTo>
                    <a:pt x="44" y="46"/>
                  </a:lnTo>
                  <a:lnTo>
                    <a:pt x="40" y="42"/>
                  </a:lnTo>
                  <a:lnTo>
                    <a:pt x="38" y="40"/>
                  </a:lnTo>
                  <a:lnTo>
                    <a:pt x="32" y="38"/>
                  </a:lnTo>
                  <a:lnTo>
                    <a:pt x="28" y="38"/>
                  </a:lnTo>
                  <a:lnTo>
                    <a:pt x="22" y="38"/>
                  </a:lnTo>
                  <a:lnTo>
                    <a:pt x="18" y="40"/>
                  </a:lnTo>
                  <a:lnTo>
                    <a:pt x="14" y="42"/>
                  </a:lnTo>
                  <a:lnTo>
                    <a:pt x="12" y="46"/>
                  </a:lnTo>
                  <a:lnTo>
                    <a:pt x="0" y="44"/>
                  </a:lnTo>
                  <a:lnTo>
                    <a:pt x="10" y="0"/>
                  </a:lnTo>
                  <a:lnTo>
                    <a:pt x="52" y="0"/>
                  </a:lnTo>
                  <a:lnTo>
                    <a:pt x="52" y="12"/>
                  </a:lnTo>
                  <a:lnTo>
                    <a:pt x="20" y="12"/>
                  </a:lnTo>
                  <a:lnTo>
                    <a:pt x="14" y="34"/>
                  </a:lnTo>
                  <a:lnTo>
                    <a:pt x="22" y="30"/>
                  </a:lnTo>
                  <a:lnTo>
                    <a:pt x="30" y="28"/>
                  </a:lnTo>
                  <a:lnTo>
                    <a:pt x="38" y="28"/>
                  </a:lnTo>
                  <a:lnTo>
                    <a:pt x="44" y="32"/>
                  </a:lnTo>
                  <a:lnTo>
                    <a:pt x="50" y="36"/>
                  </a:lnTo>
                  <a:lnTo>
                    <a:pt x="54" y="42"/>
                  </a:lnTo>
                  <a:lnTo>
                    <a:pt x="56" y="48"/>
                  </a:lnTo>
                  <a:lnTo>
                    <a:pt x="56" y="56"/>
                  </a:lnTo>
                  <a:lnTo>
                    <a:pt x="56" y="64"/>
                  </a:lnTo>
                  <a:lnTo>
                    <a:pt x="54" y="70"/>
                  </a:lnTo>
                  <a:lnTo>
                    <a:pt x="50" y="76"/>
                  </a:lnTo>
                  <a:lnTo>
                    <a:pt x="44" y="82"/>
                  </a:lnTo>
                  <a:lnTo>
                    <a:pt x="36" y="86"/>
                  </a:lnTo>
                  <a:lnTo>
                    <a:pt x="28" y="88"/>
                  </a:lnTo>
                  <a:lnTo>
                    <a:pt x="20" y="86"/>
                  </a:lnTo>
                  <a:lnTo>
                    <a:pt x="14" y="84"/>
                  </a:lnTo>
                  <a:lnTo>
                    <a:pt x="8" y="80"/>
                  </a:lnTo>
                  <a:lnTo>
                    <a:pt x="4" y="76"/>
                  </a:lnTo>
                  <a:lnTo>
                    <a:pt x="0" y="70"/>
                  </a:lnTo>
                  <a:lnTo>
                    <a:pt x="0" y="64"/>
                  </a:lnTo>
                  <a:close/>
                </a:path>
              </a:pathLst>
            </a:custGeom>
            <a:solidFill>
              <a:schemeClr val="tx2"/>
            </a:solidFill>
            <a:ln w="0">
              <a:solidFill>
                <a:srgbClr val="000000"/>
              </a:solidFill>
              <a:prstDash val="solid"/>
              <a:round/>
              <a:headEnd/>
              <a:tailEnd/>
            </a:ln>
          </p:spPr>
          <p:txBody>
            <a:bodyPr/>
            <a:lstStyle/>
            <a:p>
              <a:endParaRPr lang="ja-JP" altLang="en-US"/>
            </a:p>
          </p:txBody>
        </p:sp>
        <p:sp>
          <p:nvSpPr>
            <p:cNvPr id="81117" name="Freeform 221"/>
            <p:cNvSpPr>
              <a:spLocks noChangeAspect="1"/>
            </p:cNvSpPr>
            <p:nvPr/>
          </p:nvSpPr>
          <p:spPr bwMode="auto">
            <a:xfrm>
              <a:off x="5644" y="3018"/>
              <a:ext cx="56" cy="88"/>
            </a:xfrm>
            <a:custGeom>
              <a:avLst/>
              <a:gdLst>
                <a:gd name="T0" fmla="*/ 56 w 56"/>
                <a:gd name="T1" fmla="*/ 76 h 88"/>
                <a:gd name="T2" fmla="*/ 56 w 56"/>
                <a:gd name="T3" fmla="*/ 88 h 88"/>
                <a:gd name="T4" fmla="*/ 0 w 56"/>
                <a:gd name="T5" fmla="*/ 88 h 88"/>
                <a:gd name="T6" fmla="*/ 0 w 56"/>
                <a:gd name="T7" fmla="*/ 84 h 88"/>
                <a:gd name="T8" fmla="*/ 0 w 56"/>
                <a:gd name="T9" fmla="*/ 80 h 88"/>
                <a:gd name="T10" fmla="*/ 4 w 56"/>
                <a:gd name="T11" fmla="*/ 74 h 88"/>
                <a:gd name="T12" fmla="*/ 8 w 56"/>
                <a:gd name="T13" fmla="*/ 68 h 88"/>
                <a:gd name="T14" fmla="*/ 12 w 56"/>
                <a:gd name="T15" fmla="*/ 62 h 88"/>
                <a:gd name="T16" fmla="*/ 20 w 56"/>
                <a:gd name="T17" fmla="*/ 56 h 88"/>
                <a:gd name="T18" fmla="*/ 28 w 56"/>
                <a:gd name="T19" fmla="*/ 48 h 88"/>
                <a:gd name="T20" fmla="*/ 36 w 56"/>
                <a:gd name="T21" fmla="*/ 42 h 88"/>
                <a:gd name="T22" fmla="*/ 40 w 56"/>
                <a:gd name="T23" fmla="*/ 36 h 88"/>
                <a:gd name="T24" fmla="*/ 42 w 56"/>
                <a:gd name="T25" fmla="*/ 30 h 88"/>
                <a:gd name="T26" fmla="*/ 44 w 56"/>
                <a:gd name="T27" fmla="*/ 24 h 88"/>
                <a:gd name="T28" fmla="*/ 42 w 56"/>
                <a:gd name="T29" fmla="*/ 20 h 88"/>
                <a:gd name="T30" fmla="*/ 40 w 56"/>
                <a:gd name="T31" fmla="*/ 14 h 88"/>
                <a:gd name="T32" fmla="*/ 34 w 56"/>
                <a:gd name="T33" fmla="*/ 12 h 88"/>
                <a:gd name="T34" fmla="*/ 28 w 56"/>
                <a:gd name="T35" fmla="*/ 10 h 88"/>
                <a:gd name="T36" fmla="*/ 22 w 56"/>
                <a:gd name="T37" fmla="*/ 12 h 88"/>
                <a:gd name="T38" fmla="*/ 16 w 56"/>
                <a:gd name="T39" fmla="*/ 14 h 88"/>
                <a:gd name="T40" fmla="*/ 14 w 56"/>
                <a:gd name="T41" fmla="*/ 20 h 88"/>
                <a:gd name="T42" fmla="*/ 12 w 56"/>
                <a:gd name="T43" fmla="*/ 26 h 88"/>
                <a:gd name="T44" fmla="*/ 0 w 56"/>
                <a:gd name="T45" fmla="*/ 24 h 88"/>
                <a:gd name="T46" fmla="*/ 2 w 56"/>
                <a:gd name="T47" fmla="*/ 18 h 88"/>
                <a:gd name="T48" fmla="*/ 4 w 56"/>
                <a:gd name="T49" fmla="*/ 12 h 88"/>
                <a:gd name="T50" fmla="*/ 10 w 56"/>
                <a:gd name="T51" fmla="*/ 6 h 88"/>
                <a:gd name="T52" fmla="*/ 14 w 56"/>
                <a:gd name="T53" fmla="*/ 4 h 88"/>
                <a:gd name="T54" fmla="*/ 22 w 56"/>
                <a:gd name="T55" fmla="*/ 2 h 88"/>
                <a:gd name="T56" fmla="*/ 28 w 56"/>
                <a:gd name="T57" fmla="*/ 0 h 88"/>
                <a:gd name="T58" fmla="*/ 36 w 56"/>
                <a:gd name="T59" fmla="*/ 2 h 88"/>
                <a:gd name="T60" fmla="*/ 42 w 56"/>
                <a:gd name="T61" fmla="*/ 4 h 88"/>
                <a:gd name="T62" fmla="*/ 48 w 56"/>
                <a:gd name="T63" fmla="*/ 8 h 88"/>
                <a:gd name="T64" fmla="*/ 52 w 56"/>
                <a:gd name="T65" fmla="*/ 12 h 88"/>
                <a:gd name="T66" fmla="*/ 54 w 56"/>
                <a:gd name="T67" fmla="*/ 18 h 88"/>
                <a:gd name="T68" fmla="*/ 56 w 56"/>
                <a:gd name="T69" fmla="*/ 24 h 88"/>
                <a:gd name="T70" fmla="*/ 54 w 56"/>
                <a:gd name="T71" fmla="*/ 30 h 88"/>
                <a:gd name="T72" fmla="*/ 54 w 56"/>
                <a:gd name="T73" fmla="*/ 34 h 88"/>
                <a:gd name="T74" fmla="*/ 50 w 56"/>
                <a:gd name="T75" fmla="*/ 40 h 88"/>
                <a:gd name="T76" fmla="*/ 46 w 56"/>
                <a:gd name="T77" fmla="*/ 46 h 88"/>
                <a:gd name="T78" fmla="*/ 44 w 56"/>
                <a:gd name="T79" fmla="*/ 50 h 88"/>
                <a:gd name="T80" fmla="*/ 38 w 56"/>
                <a:gd name="T81" fmla="*/ 54 h 88"/>
                <a:gd name="T82" fmla="*/ 32 w 56"/>
                <a:gd name="T83" fmla="*/ 60 h 88"/>
                <a:gd name="T84" fmla="*/ 26 w 56"/>
                <a:gd name="T85" fmla="*/ 66 h 88"/>
                <a:gd name="T86" fmla="*/ 22 w 56"/>
                <a:gd name="T87" fmla="*/ 68 h 88"/>
                <a:gd name="T88" fmla="*/ 18 w 56"/>
                <a:gd name="T89" fmla="*/ 72 h 88"/>
                <a:gd name="T90" fmla="*/ 16 w 56"/>
                <a:gd name="T91" fmla="*/ 74 h 88"/>
                <a:gd name="T92" fmla="*/ 14 w 56"/>
                <a:gd name="T93" fmla="*/ 76 h 88"/>
                <a:gd name="T94" fmla="*/ 56 w 56"/>
                <a:gd name="T95"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 h="88">
                  <a:moveTo>
                    <a:pt x="56" y="76"/>
                  </a:moveTo>
                  <a:lnTo>
                    <a:pt x="56" y="88"/>
                  </a:lnTo>
                  <a:lnTo>
                    <a:pt x="0" y="88"/>
                  </a:lnTo>
                  <a:lnTo>
                    <a:pt x="0" y="84"/>
                  </a:lnTo>
                  <a:lnTo>
                    <a:pt x="0" y="80"/>
                  </a:lnTo>
                  <a:lnTo>
                    <a:pt x="4" y="74"/>
                  </a:lnTo>
                  <a:lnTo>
                    <a:pt x="8" y="68"/>
                  </a:lnTo>
                  <a:lnTo>
                    <a:pt x="12" y="62"/>
                  </a:lnTo>
                  <a:lnTo>
                    <a:pt x="20" y="56"/>
                  </a:lnTo>
                  <a:lnTo>
                    <a:pt x="28" y="48"/>
                  </a:lnTo>
                  <a:lnTo>
                    <a:pt x="36" y="42"/>
                  </a:lnTo>
                  <a:lnTo>
                    <a:pt x="40" y="36"/>
                  </a:lnTo>
                  <a:lnTo>
                    <a:pt x="42" y="30"/>
                  </a:lnTo>
                  <a:lnTo>
                    <a:pt x="44" y="24"/>
                  </a:lnTo>
                  <a:lnTo>
                    <a:pt x="42" y="20"/>
                  </a:lnTo>
                  <a:lnTo>
                    <a:pt x="40" y="14"/>
                  </a:lnTo>
                  <a:lnTo>
                    <a:pt x="34" y="12"/>
                  </a:lnTo>
                  <a:lnTo>
                    <a:pt x="28" y="10"/>
                  </a:lnTo>
                  <a:lnTo>
                    <a:pt x="22" y="12"/>
                  </a:lnTo>
                  <a:lnTo>
                    <a:pt x="16" y="14"/>
                  </a:lnTo>
                  <a:lnTo>
                    <a:pt x="14" y="20"/>
                  </a:lnTo>
                  <a:lnTo>
                    <a:pt x="12" y="26"/>
                  </a:lnTo>
                  <a:lnTo>
                    <a:pt x="0" y="24"/>
                  </a:lnTo>
                  <a:lnTo>
                    <a:pt x="2" y="18"/>
                  </a:lnTo>
                  <a:lnTo>
                    <a:pt x="4" y="12"/>
                  </a:lnTo>
                  <a:lnTo>
                    <a:pt x="10" y="6"/>
                  </a:lnTo>
                  <a:lnTo>
                    <a:pt x="14" y="4"/>
                  </a:lnTo>
                  <a:lnTo>
                    <a:pt x="22" y="2"/>
                  </a:lnTo>
                  <a:lnTo>
                    <a:pt x="28" y="0"/>
                  </a:lnTo>
                  <a:lnTo>
                    <a:pt x="36" y="2"/>
                  </a:lnTo>
                  <a:lnTo>
                    <a:pt x="42" y="4"/>
                  </a:lnTo>
                  <a:lnTo>
                    <a:pt x="48" y="8"/>
                  </a:lnTo>
                  <a:lnTo>
                    <a:pt x="52" y="12"/>
                  </a:lnTo>
                  <a:lnTo>
                    <a:pt x="54" y="18"/>
                  </a:lnTo>
                  <a:lnTo>
                    <a:pt x="56" y="24"/>
                  </a:lnTo>
                  <a:lnTo>
                    <a:pt x="54" y="30"/>
                  </a:lnTo>
                  <a:lnTo>
                    <a:pt x="54" y="34"/>
                  </a:lnTo>
                  <a:lnTo>
                    <a:pt x="50" y="40"/>
                  </a:lnTo>
                  <a:lnTo>
                    <a:pt x="46" y="46"/>
                  </a:lnTo>
                  <a:lnTo>
                    <a:pt x="44" y="50"/>
                  </a:lnTo>
                  <a:lnTo>
                    <a:pt x="38" y="54"/>
                  </a:lnTo>
                  <a:lnTo>
                    <a:pt x="32" y="60"/>
                  </a:lnTo>
                  <a:lnTo>
                    <a:pt x="26" y="66"/>
                  </a:lnTo>
                  <a:lnTo>
                    <a:pt x="22" y="68"/>
                  </a:lnTo>
                  <a:lnTo>
                    <a:pt x="18" y="72"/>
                  </a:lnTo>
                  <a:lnTo>
                    <a:pt x="16" y="74"/>
                  </a:lnTo>
                  <a:lnTo>
                    <a:pt x="14" y="76"/>
                  </a:lnTo>
                  <a:lnTo>
                    <a:pt x="56" y="76"/>
                  </a:lnTo>
                  <a:close/>
                </a:path>
              </a:pathLst>
            </a:custGeom>
            <a:solidFill>
              <a:schemeClr val="tx2"/>
            </a:solidFill>
            <a:ln w="0">
              <a:solidFill>
                <a:srgbClr val="000000"/>
              </a:solidFill>
              <a:prstDash val="solid"/>
              <a:round/>
              <a:headEnd/>
              <a:tailEnd/>
            </a:ln>
          </p:spPr>
          <p:txBody>
            <a:bodyPr/>
            <a:lstStyle/>
            <a:p>
              <a:endParaRPr lang="ja-JP" altLang="en-US"/>
            </a:p>
          </p:txBody>
        </p:sp>
        <p:sp>
          <p:nvSpPr>
            <p:cNvPr id="81118" name="Line 222"/>
            <p:cNvSpPr>
              <a:spLocks noChangeAspect="1" noChangeShapeType="1"/>
            </p:cNvSpPr>
            <p:nvPr/>
          </p:nvSpPr>
          <p:spPr bwMode="auto">
            <a:xfrm>
              <a:off x="4308" y="1952"/>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19" name="Line 223"/>
            <p:cNvSpPr>
              <a:spLocks noChangeAspect="1" noChangeShapeType="1"/>
            </p:cNvSpPr>
            <p:nvPr/>
          </p:nvSpPr>
          <p:spPr bwMode="auto">
            <a:xfrm>
              <a:off x="4346" y="1952"/>
              <a:ext cx="1" cy="44"/>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20" name="Line 224"/>
            <p:cNvSpPr>
              <a:spLocks noChangeAspect="1" noChangeShapeType="1"/>
            </p:cNvSpPr>
            <p:nvPr/>
          </p:nvSpPr>
          <p:spPr bwMode="auto">
            <a:xfrm>
              <a:off x="4346" y="1996"/>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21" name="Line 225"/>
            <p:cNvSpPr>
              <a:spLocks noChangeAspect="1" noChangeShapeType="1"/>
            </p:cNvSpPr>
            <p:nvPr/>
          </p:nvSpPr>
          <p:spPr bwMode="auto">
            <a:xfrm>
              <a:off x="4384" y="1996"/>
              <a:ext cx="1" cy="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22" name="Line 226"/>
            <p:cNvSpPr>
              <a:spLocks noChangeAspect="1" noChangeShapeType="1"/>
            </p:cNvSpPr>
            <p:nvPr/>
          </p:nvSpPr>
          <p:spPr bwMode="auto">
            <a:xfrm>
              <a:off x="4384" y="1998"/>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23" name="Line 227"/>
            <p:cNvSpPr>
              <a:spLocks noChangeAspect="1" noChangeShapeType="1"/>
            </p:cNvSpPr>
            <p:nvPr/>
          </p:nvSpPr>
          <p:spPr bwMode="auto">
            <a:xfrm>
              <a:off x="4422" y="1998"/>
              <a:ext cx="1" cy="48"/>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24" name="Line 228"/>
            <p:cNvSpPr>
              <a:spLocks noChangeAspect="1" noChangeShapeType="1"/>
            </p:cNvSpPr>
            <p:nvPr/>
          </p:nvSpPr>
          <p:spPr bwMode="auto">
            <a:xfrm>
              <a:off x="4422" y="2046"/>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25" name="Line 229"/>
            <p:cNvSpPr>
              <a:spLocks noChangeAspect="1" noChangeShapeType="1"/>
            </p:cNvSpPr>
            <p:nvPr/>
          </p:nvSpPr>
          <p:spPr bwMode="auto">
            <a:xfrm>
              <a:off x="4460" y="2046"/>
              <a:ext cx="1" cy="134"/>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26" name="Line 230"/>
            <p:cNvSpPr>
              <a:spLocks noChangeAspect="1" noChangeShapeType="1"/>
            </p:cNvSpPr>
            <p:nvPr/>
          </p:nvSpPr>
          <p:spPr bwMode="auto">
            <a:xfrm>
              <a:off x="4460" y="2180"/>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27" name="Line 231"/>
            <p:cNvSpPr>
              <a:spLocks noChangeAspect="1" noChangeShapeType="1"/>
            </p:cNvSpPr>
            <p:nvPr/>
          </p:nvSpPr>
          <p:spPr bwMode="auto">
            <a:xfrm>
              <a:off x="4498" y="2180"/>
              <a:ext cx="1" cy="134"/>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28" name="Line 232"/>
            <p:cNvSpPr>
              <a:spLocks noChangeAspect="1" noChangeShapeType="1"/>
            </p:cNvSpPr>
            <p:nvPr/>
          </p:nvSpPr>
          <p:spPr bwMode="auto">
            <a:xfrm>
              <a:off x="4498" y="2314"/>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29" name="Line 233"/>
            <p:cNvSpPr>
              <a:spLocks noChangeAspect="1" noChangeShapeType="1"/>
            </p:cNvSpPr>
            <p:nvPr/>
          </p:nvSpPr>
          <p:spPr bwMode="auto">
            <a:xfrm>
              <a:off x="4536" y="2314"/>
              <a:ext cx="1" cy="16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30" name="Line 234"/>
            <p:cNvSpPr>
              <a:spLocks noChangeAspect="1" noChangeShapeType="1"/>
            </p:cNvSpPr>
            <p:nvPr/>
          </p:nvSpPr>
          <p:spPr bwMode="auto">
            <a:xfrm>
              <a:off x="4536" y="2474"/>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31" name="Line 235"/>
            <p:cNvSpPr>
              <a:spLocks noChangeAspect="1" noChangeShapeType="1"/>
            </p:cNvSpPr>
            <p:nvPr/>
          </p:nvSpPr>
          <p:spPr bwMode="auto">
            <a:xfrm>
              <a:off x="4574" y="2474"/>
              <a:ext cx="1" cy="14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32" name="Line 236"/>
            <p:cNvSpPr>
              <a:spLocks noChangeAspect="1" noChangeShapeType="1"/>
            </p:cNvSpPr>
            <p:nvPr/>
          </p:nvSpPr>
          <p:spPr bwMode="auto">
            <a:xfrm>
              <a:off x="4574" y="2614"/>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33" name="Line 237"/>
            <p:cNvSpPr>
              <a:spLocks noChangeAspect="1" noChangeShapeType="1"/>
            </p:cNvSpPr>
            <p:nvPr/>
          </p:nvSpPr>
          <p:spPr bwMode="auto">
            <a:xfrm>
              <a:off x="4612" y="2614"/>
              <a:ext cx="1" cy="6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34" name="Line 238"/>
            <p:cNvSpPr>
              <a:spLocks noChangeAspect="1" noChangeShapeType="1"/>
            </p:cNvSpPr>
            <p:nvPr/>
          </p:nvSpPr>
          <p:spPr bwMode="auto">
            <a:xfrm>
              <a:off x="4612" y="2680"/>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35" name="Line 239"/>
            <p:cNvSpPr>
              <a:spLocks noChangeAspect="1" noChangeShapeType="1"/>
            </p:cNvSpPr>
            <p:nvPr/>
          </p:nvSpPr>
          <p:spPr bwMode="auto">
            <a:xfrm flipV="1">
              <a:off x="4650" y="2630"/>
              <a:ext cx="1" cy="5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36" name="Line 240"/>
            <p:cNvSpPr>
              <a:spLocks noChangeAspect="1" noChangeShapeType="1"/>
            </p:cNvSpPr>
            <p:nvPr/>
          </p:nvSpPr>
          <p:spPr bwMode="auto">
            <a:xfrm>
              <a:off x="4650" y="2630"/>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37" name="Line 241"/>
            <p:cNvSpPr>
              <a:spLocks noChangeAspect="1" noChangeShapeType="1"/>
            </p:cNvSpPr>
            <p:nvPr/>
          </p:nvSpPr>
          <p:spPr bwMode="auto">
            <a:xfrm flipV="1">
              <a:off x="4688" y="2556"/>
              <a:ext cx="1" cy="74"/>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38" name="Line 242"/>
            <p:cNvSpPr>
              <a:spLocks noChangeAspect="1" noChangeShapeType="1"/>
            </p:cNvSpPr>
            <p:nvPr/>
          </p:nvSpPr>
          <p:spPr bwMode="auto">
            <a:xfrm>
              <a:off x="4688" y="2556"/>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39" name="Line 243"/>
            <p:cNvSpPr>
              <a:spLocks noChangeAspect="1" noChangeShapeType="1"/>
            </p:cNvSpPr>
            <p:nvPr/>
          </p:nvSpPr>
          <p:spPr bwMode="auto">
            <a:xfrm flipV="1">
              <a:off x="4726" y="2450"/>
              <a:ext cx="1" cy="10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40" name="Line 244"/>
            <p:cNvSpPr>
              <a:spLocks noChangeAspect="1" noChangeShapeType="1"/>
            </p:cNvSpPr>
            <p:nvPr/>
          </p:nvSpPr>
          <p:spPr bwMode="auto">
            <a:xfrm>
              <a:off x="4726" y="2450"/>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41" name="Line 245"/>
            <p:cNvSpPr>
              <a:spLocks noChangeAspect="1" noChangeShapeType="1"/>
            </p:cNvSpPr>
            <p:nvPr/>
          </p:nvSpPr>
          <p:spPr bwMode="auto">
            <a:xfrm flipV="1">
              <a:off x="4764" y="2348"/>
              <a:ext cx="1" cy="10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42" name="Line 246"/>
            <p:cNvSpPr>
              <a:spLocks noChangeAspect="1" noChangeShapeType="1"/>
            </p:cNvSpPr>
            <p:nvPr/>
          </p:nvSpPr>
          <p:spPr bwMode="auto">
            <a:xfrm>
              <a:off x="4764" y="2348"/>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43" name="Line 247"/>
            <p:cNvSpPr>
              <a:spLocks noChangeAspect="1" noChangeShapeType="1"/>
            </p:cNvSpPr>
            <p:nvPr/>
          </p:nvSpPr>
          <p:spPr bwMode="auto">
            <a:xfrm flipV="1">
              <a:off x="4802" y="2270"/>
              <a:ext cx="1" cy="78"/>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44" name="Line 248"/>
            <p:cNvSpPr>
              <a:spLocks noChangeAspect="1" noChangeShapeType="1"/>
            </p:cNvSpPr>
            <p:nvPr/>
          </p:nvSpPr>
          <p:spPr bwMode="auto">
            <a:xfrm>
              <a:off x="4802" y="2270"/>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45" name="Line 249"/>
            <p:cNvSpPr>
              <a:spLocks noChangeAspect="1" noChangeShapeType="1"/>
            </p:cNvSpPr>
            <p:nvPr/>
          </p:nvSpPr>
          <p:spPr bwMode="auto">
            <a:xfrm flipV="1">
              <a:off x="4840" y="2196"/>
              <a:ext cx="1" cy="74"/>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46" name="Line 250"/>
            <p:cNvSpPr>
              <a:spLocks noChangeAspect="1" noChangeShapeType="1"/>
            </p:cNvSpPr>
            <p:nvPr/>
          </p:nvSpPr>
          <p:spPr bwMode="auto">
            <a:xfrm>
              <a:off x="4840" y="2196"/>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47" name="Line 251"/>
            <p:cNvSpPr>
              <a:spLocks noChangeAspect="1" noChangeShapeType="1"/>
            </p:cNvSpPr>
            <p:nvPr/>
          </p:nvSpPr>
          <p:spPr bwMode="auto">
            <a:xfrm flipV="1">
              <a:off x="4878" y="2134"/>
              <a:ext cx="1" cy="6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48" name="Line 252"/>
            <p:cNvSpPr>
              <a:spLocks noChangeAspect="1" noChangeShapeType="1"/>
            </p:cNvSpPr>
            <p:nvPr/>
          </p:nvSpPr>
          <p:spPr bwMode="auto">
            <a:xfrm>
              <a:off x="4878" y="2134"/>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49" name="Line 253"/>
            <p:cNvSpPr>
              <a:spLocks noChangeAspect="1" noChangeShapeType="1"/>
            </p:cNvSpPr>
            <p:nvPr/>
          </p:nvSpPr>
          <p:spPr bwMode="auto">
            <a:xfrm flipV="1">
              <a:off x="4916" y="2084"/>
              <a:ext cx="1" cy="5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50" name="Line 254"/>
            <p:cNvSpPr>
              <a:spLocks noChangeAspect="1" noChangeShapeType="1"/>
            </p:cNvSpPr>
            <p:nvPr/>
          </p:nvSpPr>
          <p:spPr bwMode="auto">
            <a:xfrm>
              <a:off x="4916" y="2084"/>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51" name="Line 255"/>
            <p:cNvSpPr>
              <a:spLocks noChangeAspect="1" noChangeShapeType="1"/>
            </p:cNvSpPr>
            <p:nvPr/>
          </p:nvSpPr>
          <p:spPr bwMode="auto">
            <a:xfrm flipV="1">
              <a:off x="4954" y="2024"/>
              <a:ext cx="1" cy="6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52" name="Line 256"/>
            <p:cNvSpPr>
              <a:spLocks noChangeAspect="1" noChangeShapeType="1"/>
            </p:cNvSpPr>
            <p:nvPr/>
          </p:nvSpPr>
          <p:spPr bwMode="auto">
            <a:xfrm>
              <a:off x="4954" y="2024"/>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53" name="Line 257"/>
            <p:cNvSpPr>
              <a:spLocks noChangeAspect="1" noChangeShapeType="1"/>
            </p:cNvSpPr>
            <p:nvPr/>
          </p:nvSpPr>
          <p:spPr bwMode="auto">
            <a:xfrm flipV="1">
              <a:off x="4992" y="1984"/>
              <a:ext cx="1" cy="4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54" name="Line 258"/>
            <p:cNvSpPr>
              <a:spLocks noChangeAspect="1" noChangeShapeType="1"/>
            </p:cNvSpPr>
            <p:nvPr/>
          </p:nvSpPr>
          <p:spPr bwMode="auto">
            <a:xfrm>
              <a:off x="4992" y="1984"/>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55" name="Line 259"/>
            <p:cNvSpPr>
              <a:spLocks noChangeAspect="1" noChangeShapeType="1"/>
            </p:cNvSpPr>
            <p:nvPr/>
          </p:nvSpPr>
          <p:spPr bwMode="auto">
            <a:xfrm flipV="1">
              <a:off x="5030" y="1932"/>
              <a:ext cx="1" cy="5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56" name="Line 260"/>
            <p:cNvSpPr>
              <a:spLocks noChangeAspect="1" noChangeShapeType="1"/>
            </p:cNvSpPr>
            <p:nvPr/>
          </p:nvSpPr>
          <p:spPr bwMode="auto">
            <a:xfrm>
              <a:off x="5030" y="1932"/>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57" name="Line 261"/>
            <p:cNvSpPr>
              <a:spLocks noChangeAspect="1" noChangeShapeType="1"/>
            </p:cNvSpPr>
            <p:nvPr/>
          </p:nvSpPr>
          <p:spPr bwMode="auto">
            <a:xfrm flipV="1">
              <a:off x="5068" y="1920"/>
              <a:ext cx="1"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58" name="Line 262"/>
            <p:cNvSpPr>
              <a:spLocks noChangeAspect="1" noChangeShapeType="1"/>
            </p:cNvSpPr>
            <p:nvPr/>
          </p:nvSpPr>
          <p:spPr bwMode="auto">
            <a:xfrm>
              <a:off x="5068" y="1920"/>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59" name="Line 263"/>
            <p:cNvSpPr>
              <a:spLocks noChangeAspect="1" noChangeShapeType="1"/>
            </p:cNvSpPr>
            <p:nvPr/>
          </p:nvSpPr>
          <p:spPr bwMode="auto">
            <a:xfrm flipV="1">
              <a:off x="5106" y="1882"/>
              <a:ext cx="1" cy="38"/>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60" name="Line 264"/>
            <p:cNvSpPr>
              <a:spLocks noChangeAspect="1" noChangeShapeType="1"/>
            </p:cNvSpPr>
            <p:nvPr/>
          </p:nvSpPr>
          <p:spPr bwMode="auto">
            <a:xfrm>
              <a:off x="5106" y="1882"/>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61" name="Line 265"/>
            <p:cNvSpPr>
              <a:spLocks noChangeAspect="1" noChangeShapeType="1"/>
            </p:cNvSpPr>
            <p:nvPr/>
          </p:nvSpPr>
          <p:spPr bwMode="auto">
            <a:xfrm flipV="1">
              <a:off x="5144" y="1868"/>
              <a:ext cx="1" cy="14"/>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62" name="Line 266"/>
            <p:cNvSpPr>
              <a:spLocks noChangeAspect="1" noChangeShapeType="1"/>
            </p:cNvSpPr>
            <p:nvPr/>
          </p:nvSpPr>
          <p:spPr bwMode="auto">
            <a:xfrm>
              <a:off x="5144" y="1868"/>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63" name="Line 267"/>
            <p:cNvSpPr>
              <a:spLocks noChangeAspect="1" noChangeShapeType="1"/>
            </p:cNvSpPr>
            <p:nvPr/>
          </p:nvSpPr>
          <p:spPr bwMode="auto">
            <a:xfrm flipV="1">
              <a:off x="5182" y="1842"/>
              <a:ext cx="1" cy="2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64" name="Line 268"/>
            <p:cNvSpPr>
              <a:spLocks noChangeAspect="1" noChangeShapeType="1"/>
            </p:cNvSpPr>
            <p:nvPr/>
          </p:nvSpPr>
          <p:spPr bwMode="auto">
            <a:xfrm>
              <a:off x="5182" y="1842"/>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65" name="Line 269"/>
            <p:cNvSpPr>
              <a:spLocks noChangeAspect="1" noChangeShapeType="1"/>
            </p:cNvSpPr>
            <p:nvPr/>
          </p:nvSpPr>
          <p:spPr bwMode="auto">
            <a:xfrm flipV="1">
              <a:off x="5220" y="1828"/>
              <a:ext cx="1" cy="14"/>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66" name="Line 270"/>
            <p:cNvSpPr>
              <a:spLocks noChangeAspect="1" noChangeShapeType="1"/>
            </p:cNvSpPr>
            <p:nvPr/>
          </p:nvSpPr>
          <p:spPr bwMode="auto">
            <a:xfrm>
              <a:off x="5220" y="1828"/>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67" name="Line 271"/>
            <p:cNvSpPr>
              <a:spLocks noChangeAspect="1" noChangeShapeType="1"/>
            </p:cNvSpPr>
            <p:nvPr/>
          </p:nvSpPr>
          <p:spPr bwMode="auto">
            <a:xfrm flipV="1">
              <a:off x="5258" y="1812"/>
              <a:ext cx="1" cy="1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68" name="Line 272"/>
            <p:cNvSpPr>
              <a:spLocks noChangeAspect="1" noChangeShapeType="1"/>
            </p:cNvSpPr>
            <p:nvPr/>
          </p:nvSpPr>
          <p:spPr bwMode="auto">
            <a:xfrm>
              <a:off x="5258" y="1812"/>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69" name="Line 273"/>
            <p:cNvSpPr>
              <a:spLocks noChangeAspect="1" noChangeShapeType="1"/>
            </p:cNvSpPr>
            <p:nvPr/>
          </p:nvSpPr>
          <p:spPr bwMode="auto">
            <a:xfrm flipV="1">
              <a:off x="5296" y="1802"/>
              <a:ext cx="1" cy="1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70" name="Line 274"/>
            <p:cNvSpPr>
              <a:spLocks noChangeAspect="1" noChangeShapeType="1"/>
            </p:cNvSpPr>
            <p:nvPr/>
          </p:nvSpPr>
          <p:spPr bwMode="auto">
            <a:xfrm>
              <a:off x="5296" y="1802"/>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71" name="Line 275"/>
            <p:cNvSpPr>
              <a:spLocks noChangeAspect="1" noChangeShapeType="1"/>
            </p:cNvSpPr>
            <p:nvPr/>
          </p:nvSpPr>
          <p:spPr bwMode="auto">
            <a:xfrm flipV="1">
              <a:off x="5334" y="1794"/>
              <a:ext cx="1" cy="8"/>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72" name="Line 276"/>
            <p:cNvSpPr>
              <a:spLocks noChangeAspect="1" noChangeShapeType="1"/>
            </p:cNvSpPr>
            <p:nvPr/>
          </p:nvSpPr>
          <p:spPr bwMode="auto">
            <a:xfrm>
              <a:off x="5334" y="1794"/>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73" name="Line 277"/>
            <p:cNvSpPr>
              <a:spLocks noChangeAspect="1" noChangeShapeType="1"/>
            </p:cNvSpPr>
            <p:nvPr/>
          </p:nvSpPr>
          <p:spPr bwMode="auto">
            <a:xfrm flipV="1">
              <a:off x="5372" y="1786"/>
              <a:ext cx="1" cy="8"/>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74" name="Line 278"/>
            <p:cNvSpPr>
              <a:spLocks noChangeAspect="1" noChangeShapeType="1"/>
            </p:cNvSpPr>
            <p:nvPr/>
          </p:nvSpPr>
          <p:spPr bwMode="auto">
            <a:xfrm>
              <a:off x="5372" y="1786"/>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75" name="Line 279"/>
            <p:cNvSpPr>
              <a:spLocks noChangeAspect="1" noChangeShapeType="1"/>
            </p:cNvSpPr>
            <p:nvPr/>
          </p:nvSpPr>
          <p:spPr bwMode="auto">
            <a:xfrm flipV="1">
              <a:off x="5410" y="1776"/>
              <a:ext cx="1" cy="1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76" name="Line 280"/>
            <p:cNvSpPr>
              <a:spLocks noChangeAspect="1" noChangeShapeType="1"/>
            </p:cNvSpPr>
            <p:nvPr/>
          </p:nvSpPr>
          <p:spPr bwMode="auto">
            <a:xfrm>
              <a:off x="5410" y="1776"/>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77" name="Line 281"/>
            <p:cNvSpPr>
              <a:spLocks noChangeAspect="1" noChangeShapeType="1"/>
            </p:cNvSpPr>
            <p:nvPr/>
          </p:nvSpPr>
          <p:spPr bwMode="auto">
            <a:xfrm flipV="1">
              <a:off x="5448" y="1766"/>
              <a:ext cx="1" cy="1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78" name="Line 282"/>
            <p:cNvSpPr>
              <a:spLocks noChangeAspect="1" noChangeShapeType="1"/>
            </p:cNvSpPr>
            <p:nvPr/>
          </p:nvSpPr>
          <p:spPr bwMode="auto">
            <a:xfrm>
              <a:off x="5448" y="1766"/>
              <a:ext cx="36"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79" name="Line 283"/>
            <p:cNvSpPr>
              <a:spLocks noChangeAspect="1" noChangeShapeType="1"/>
            </p:cNvSpPr>
            <p:nvPr/>
          </p:nvSpPr>
          <p:spPr bwMode="auto">
            <a:xfrm flipV="1">
              <a:off x="5484" y="1764"/>
              <a:ext cx="1" cy="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80" name="Line 284"/>
            <p:cNvSpPr>
              <a:spLocks noChangeAspect="1" noChangeShapeType="1"/>
            </p:cNvSpPr>
            <p:nvPr/>
          </p:nvSpPr>
          <p:spPr bwMode="auto">
            <a:xfrm>
              <a:off x="5484" y="1764"/>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81" name="Line 285"/>
            <p:cNvSpPr>
              <a:spLocks noChangeAspect="1" noChangeShapeType="1"/>
            </p:cNvSpPr>
            <p:nvPr/>
          </p:nvSpPr>
          <p:spPr bwMode="auto">
            <a:xfrm flipV="1">
              <a:off x="5522" y="1752"/>
              <a:ext cx="1"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82" name="Line 286"/>
            <p:cNvSpPr>
              <a:spLocks noChangeAspect="1" noChangeShapeType="1"/>
            </p:cNvSpPr>
            <p:nvPr/>
          </p:nvSpPr>
          <p:spPr bwMode="auto">
            <a:xfrm>
              <a:off x="5522" y="1752"/>
              <a:ext cx="76"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83" name="Line 287"/>
            <p:cNvSpPr>
              <a:spLocks noChangeAspect="1" noChangeShapeType="1"/>
            </p:cNvSpPr>
            <p:nvPr/>
          </p:nvSpPr>
          <p:spPr bwMode="auto">
            <a:xfrm flipV="1">
              <a:off x="5598" y="1744"/>
              <a:ext cx="1" cy="8"/>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84" name="Line 288"/>
            <p:cNvSpPr>
              <a:spLocks noChangeAspect="1" noChangeShapeType="1"/>
            </p:cNvSpPr>
            <p:nvPr/>
          </p:nvSpPr>
          <p:spPr bwMode="auto">
            <a:xfrm>
              <a:off x="5598" y="1744"/>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85" name="Line 289"/>
            <p:cNvSpPr>
              <a:spLocks noChangeAspect="1" noChangeShapeType="1"/>
            </p:cNvSpPr>
            <p:nvPr/>
          </p:nvSpPr>
          <p:spPr bwMode="auto">
            <a:xfrm flipV="1">
              <a:off x="5636" y="1738"/>
              <a:ext cx="1" cy="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86" name="Line 290"/>
            <p:cNvSpPr>
              <a:spLocks noChangeAspect="1" noChangeShapeType="1"/>
            </p:cNvSpPr>
            <p:nvPr/>
          </p:nvSpPr>
          <p:spPr bwMode="auto">
            <a:xfrm>
              <a:off x="5636" y="1738"/>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87" name="Line 291"/>
            <p:cNvSpPr>
              <a:spLocks noChangeAspect="1" noChangeShapeType="1"/>
            </p:cNvSpPr>
            <p:nvPr/>
          </p:nvSpPr>
          <p:spPr bwMode="auto">
            <a:xfrm flipV="1">
              <a:off x="5674" y="1730"/>
              <a:ext cx="1" cy="8"/>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88" name="Line 292"/>
            <p:cNvSpPr>
              <a:spLocks noChangeAspect="1" noChangeShapeType="1"/>
            </p:cNvSpPr>
            <p:nvPr/>
          </p:nvSpPr>
          <p:spPr bwMode="auto">
            <a:xfrm>
              <a:off x="5674" y="1730"/>
              <a:ext cx="3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189" name="Freeform 293"/>
            <p:cNvSpPr>
              <a:spLocks noChangeAspect="1"/>
            </p:cNvSpPr>
            <p:nvPr/>
          </p:nvSpPr>
          <p:spPr bwMode="auto">
            <a:xfrm>
              <a:off x="5098" y="3152"/>
              <a:ext cx="64" cy="88"/>
            </a:xfrm>
            <a:custGeom>
              <a:avLst/>
              <a:gdLst>
                <a:gd name="T0" fmla="*/ 0 w 64"/>
                <a:gd name="T1" fmla="*/ 88 h 88"/>
                <a:gd name="T2" fmla="*/ 0 w 64"/>
                <a:gd name="T3" fmla="*/ 0 h 88"/>
                <a:gd name="T4" fmla="*/ 62 w 64"/>
                <a:gd name="T5" fmla="*/ 0 h 88"/>
                <a:gd name="T6" fmla="*/ 62 w 64"/>
                <a:gd name="T7" fmla="*/ 10 h 88"/>
                <a:gd name="T8" fmla="*/ 12 w 64"/>
                <a:gd name="T9" fmla="*/ 10 h 88"/>
                <a:gd name="T10" fmla="*/ 12 w 64"/>
                <a:gd name="T11" fmla="*/ 38 h 88"/>
                <a:gd name="T12" fmla="*/ 58 w 64"/>
                <a:gd name="T13" fmla="*/ 38 h 88"/>
                <a:gd name="T14" fmla="*/ 58 w 64"/>
                <a:gd name="T15" fmla="*/ 48 h 88"/>
                <a:gd name="T16" fmla="*/ 12 w 64"/>
                <a:gd name="T17" fmla="*/ 48 h 88"/>
                <a:gd name="T18" fmla="*/ 12 w 64"/>
                <a:gd name="T19" fmla="*/ 78 h 88"/>
                <a:gd name="T20" fmla="*/ 64 w 64"/>
                <a:gd name="T21" fmla="*/ 78 h 88"/>
                <a:gd name="T22" fmla="*/ 64 w 64"/>
                <a:gd name="T23" fmla="*/ 88 h 88"/>
                <a:gd name="T24" fmla="*/ 0 w 6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88">
                  <a:moveTo>
                    <a:pt x="0" y="88"/>
                  </a:moveTo>
                  <a:lnTo>
                    <a:pt x="0" y="0"/>
                  </a:lnTo>
                  <a:lnTo>
                    <a:pt x="62" y="0"/>
                  </a:lnTo>
                  <a:lnTo>
                    <a:pt x="62" y="10"/>
                  </a:lnTo>
                  <a:lnTo>
                    <a:pt x="12" y="10"/>
                  </a:lnTo>
                  <a:lnTo>
                    <a:pt x="12" y="38"/>
                  </a:lnTo>
                  <a:lnTo>
                    <a:pt x="58" y="38"/>
                  </a:lnTo>
                  <a:lnTo>
                    <a:pt x="58" y="48"/>
                  </a:lnTo>
                  <a:lnTo>
                    <a:pt x="12" y="48"/>
                  </a:lnTo>
                  <a:lnTo>
                    <a:pt x="12" y="78"/>
                  </a:lnTo>
                  <a:lnTo>
                    <a:pt x="64" y="78"/>
                  </a:lnTo>
                  <a:lnTo>
                    <a:pt x="64" y="88"/>
                  </a:lnTo>
                  <a:lnTo>
                    <a:pt x="0" y="88"/>
                  </a:lnTo>
                  <a:close/>
                </a:path>
              </a:pathLst>
            </a:custGeom>
            <a:solidFill>
              <a:schemeClr val="tx2"/>
            </a:solidFill>
            <a:ln w="0">
              <a:solidFill>
                <a:srgbClr val="000000"/>
              </a:solidFill>
              <a:prstDash val="solid"/>
              <a:round/>
              <a:headEnd/>
              <a:tailEnd/>
            </a:ln>
          </p:spPr>
          <p:txBody>
            <a:bodyPr/>
            <a:lstStyle/>
            <a:p>
              <a:endParaRPr lang="ja-JP" altLang="en-US"/>
            </a:p>
          </p:txBody>
        </p:sp>
        <p:sp>
          <p:nvSpPr>
            <p:cNvPr id="81190" name="Freeform 294"/>
            <p:cNvSpPr>
              <a:spLocks noChangeAspect="1"/>
            </p:cNvSpPr>
            <p:nvPr/>
          </p:nvSpPr>
          <p:spPr bwMode="auto">
            <a:xfrm>
              <a:off x="5174" y="3182"/>
              <a:ext cx="56" cy="60"/>
            </a:xfrm>
            <a:custGeom>
              <a:avLst/>
              <a:gdLst>
                <a:gd name="T0" fmla="*/ 30 w 56"/>
                <a:gd name="T1" fmla="*/ 46 h 60"/>
                <a:gd name="T2" fmla="*/ 42 w 56"/>
                <a:gd name="T3" fmla="*/ 26 h 60"/>
                <a:gd name="T4" fmla="*/ 44 w 56"/>
                <a:gd name="T5" fmla="*/ 22 h 60"/>
                <a:gd name="T6" fmla="*/ 44 w 56"/>
                <a:gd name="T7" fmla="*/ 18 h 60"/>
                <a:gd name="T8" fmla="*/ 44 w 56"/>
                <a:gd name="T9" fmla="*/ 16 h 60"/>
                <a:gd name="T10" fmla="*/ 44 w 56"/>
                <a:gd name="T11" fmla="*/ 12 h 60"/>
                <a:gd name="T12" fmla="*/ 44 w 56"/>
                <a:gd name="T13" fmla="*/ 10 h 60"/>
                <a:gd name="T14" fmla="*/ 44 w 56"/>
                <a:gd name="T15" fmla="*/ 8 h 60"/>
                <a:gd name="T16" fmla="*/ 44 w 56"/>
                <a:gd name="T17" fmla="*/ 4 h 60"/>
                <a:gd name="T18" fmla="*/ 46 w 56"/>
                <a:gd name="T19" fmla="*/ 2 h 60"/>
                <a:gd name="T20" fmla="*/ 46 w 56"/>
                <a:gd name="T21" fmla="*/ 2 h 60"/>
                <a:gd name="T22" fmla="*/ 50 w 56"/>
                <a:gd name="T23" fmla="*/ 0 h 60"/>
                <a:gd name="T24" fmla="*/ 52 w 56"/>
                <a:gd name="T25" fmla="*/ 2 h 60"/>
                <a:gd name="T26" fmla="*/ 54 w 56"/>
                <a:gd name="T27" fmla="*/ 2 h 60"/>
                <a:gd name="T28" fmla="*/ 54 w 56"/>
                <a:gd name="T29" fmla="*/ 4 h 60"/>
                <a:gd name="T30" fmla="*/ 56 w 56"/>
                <a:gd name="T31" fmla="*/ 8 h 60"/>
                <a:gd name="T32" fmla="*/ 54 w 56"/>
                <a:gd name="T33" fmla="*/ 10 h 60"/>
                <a:gd name="T34" fmla="*/ 54 w 56"/>
                <a:gd name="T35" fmla="*/ 12 h 60"/>
                <a:gd name="T36" fmla="*/ 52 w 56"/>
                <a:gd name="T37" fmla="*/ 16 h 60"/>
                <a:gd name="T38" fmla="*/ 50 w 56"/>
                <a:gd name="T39" fmla="*/ 20 h 60"/>
                <a:gd name="T40" fmla="*/ 40 w 56"/>
                <a:gd name="T41" fmla="*/ 36 h 60"/>
                <a:gd name="T42" fmla="*/ 26 w 56"/>
                <a:gd name="T43" fmla="*/ 60 h 60"/>
                <a:gd name="T44" fmla="*/ 26 w 56"/>
                <a:gd name="T45" fmla="*/ 60 h 60"/>
                <a:gd name="T46" fmla="*/ 12 w 56"/>
                <a:gd name="T47" fmla="*/ 22 h 60"/>
                <a:gd name="T48" fmla="*/ 8 w 56"/>
                <a:gd name="T49" fmla="*/ 16 h 60"/>
                <a:gd name="T50" fmla="*/ 8 w 56"/>
                <a:gd name="T51" fmla="*/ 12 h 60"/>
                <a:gd name="T52" fmla="*/ 6 w 56"/>
                <a:gd name="T53" fmla="*/ 10 h 60"/>
                <a:gd name="T54" fmla="*/ 4 w 56"/>
                <a:gd name="T55" fmla="*/ 8 h 60"/>
                <a:gd name="T56" fmla="*/ 2 w 56"/>
                <a:gd name="T57" fmla="*/ 6 h 60"/>
                <a:gd name="T58" fmla="*/ 0 w 56"/>
                <a:gd name="T59" fmla="*/ 8 h 60"/>
                <a:gd name="T60" fmla="*/ 0 w 56"/>
                <a:gd name="T61" fmla="*/ 8 h 60"/>
                <a:gd name="T62" fmla="*/ 0 w 56"/>
                <a:gd name="T63" fmla="*/ 4 h 60"/>
                <a:gd name="T64" fmla="*/ 12 w 56"/>
                <a:gd name="T65" fmla="*/ 0 h 60"/>
                <a:gd name="T66" fmla="*/ 14 w 56"/>
                <a:gd name="T67" fmla="*/ 0 h 60"/>
                <a:gd name="T68" fmla="*/ 16 w 56"/>
                <a:gd name="T69" fmla="*/ 8 h 60"/>
                <a:gd name="T70" fmla="*/ 20 w 56"/>
                <a:gd name="T71" fmla="*/ 14 h 60"/>
                <a:gd name="T72" fmla="*/ 30 w 56"/>
                <a:gd name="T73"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60">
                  <a:moveTo>
                    <a:pt x="30" y="46"/>
                  </a:moveTo>
                  <a:lnTo>
                    <a:pt x="42" y="26"/>
                  </a:lnTo>
                  <a:lnTo>
                    <a:pt x="44" y="22"/>
                  </a:lnTo>
                  <a:lnTo>
                    <a:pt x="44" y="18"/>
                  </a:lnTo>
                  <a:lnTo>
                    <a:pt x="44" y="16"/>
                  </a:lnTo>
                  <a:lnTo>
                    <a:pt x="44" y="12"/>
                  </a:lnTo>
                  <a:lnTo>
                    <a:pt x="44" y="10"/>
                  </a:lnTo>
                  <a:lnTo>
                    <a:pt x="44" y="8"/>
                  </a:lnTo>
                  <a:lnTo>
                    <a:pt x="44" y="4"/>
                  </a:lnTo>
                  <a:lnTo>
                    <a:pt x="46" y="2"/>
                  </a:lnTo>
                  <a:lnTo>
                    <a:pt x="46" y="2"/>
                  </a:lnTo>
                  <a:lnTo>
                    <a:pt x="50" y="0"/>
                  </a:lnTo>
                  <a:lnTo>
                    <a:pt x="52" y="2"/>
                  </a:lnTo>
                  <a:lnTo>
                    <a:pt x="54" y="2"/>
                  </a:lnTo>
                  <a:lnTo>
                    <a:pt x="54" y="4"/>
                  </a:lnTo>
                  <a:lnTo>
                    <a:pt x="56" y="8"/>
                  </a:lnTo>
                  <a:lnTo>
                    <a:pt x="54" y="10"/>
                  </a:lnTo>
                  <a:lnTo>
                    <a:pt x="54" y="12"/>
                  </a:lnTo>
                  <a:lnTo>
                    <a:pt x="52" y="16"/>
                  </a:lnTo>
                  <a:lnTo>
                    <a:pt x="50" y="20"/>
                  </a:lnTo>
                  <a:lnTo>
                    <a:pt x="40" y="36"/>
                  </a:lnTo>
                  <a:lnTo>
                    <a:pt x="26" y="60"/>
                  </a:lnTo>
                  <a:lnTo>
                    <a:pt x="26" y="60"/>
                  </a:lnTo>
                  <a:lnTo>
                    <a:pt x="12" y="22"/>
                  </a:lnTo>
                  <a:lnTo>
                    <a:pt x="8" y="16"/>
                  </a:lnTo>
                  <a:lnTo>
                    <a:pt x="8" y="12"/>
                  </a:lnTo>
                  <a:lnTo>
                    <a:pt x="6" y="10"/>
                  </a:lnTo>
                  <a:lnTo>
                    <a:pt x="4" y="8"/>
                  </a:lnTo>
                  <a:lnTo>
                    <a:pt x="2" y="6"/>
                  </a:lnTo>
                  <a:lnTo>
                    <a:pt x="0" y="8"/>
                  </a:lnTo>
                  <a:lnTo>
                    <a:pt x="0" y="8"/>
                  </a:lnTo>
                  <a:lnTo>
                    <a:pt x="0" y="4"/>
                  </a:lnTo>
                  <a:lnTo>
                    <a:pt x="12" y="0"/>
                  </a:lnTo>
                  <a:lnTo>
                    <a:pt x="14" y="0"/>
                  </a:lnTo>
                  <a:lnTo>
                    <a:pt x="16" y="8"/>
                  </a:lnTo>
                  <a:lnTo>
                    <a:pt x="20" y="14"/>
                  </a:lnTo>
                  <a:lnTo>
                    <a:pt x="30" y="46"/>
                  </a:lnTo>
                  <a:close/>
                </a:path>
              </a:pathLst>
            </a:custGeom>
            <a:solidFill>
              <a:schemeClr val="tx2"/>
            </a:solidFill>
            <a:ln w="0">
              <a:solidFill>
                <a:srgbClr val="000000"/>
              </a:solidFill>
              <a:prstDash val="solid"/>
              <a:round/>
              <a:headEnd/>
              <a:tailEnd/>
            </a:ln>
          </p:spPr>
          <p:txBody>
            <a:bodyPr/>
            <a:lstStyle/>
            <a:p>
              <a:endParaRPr lang="ja-JP" altLang="en-US"/>
            </a:p>
          </p:txBody>
        </p:sp>
        <p:sp>
          <p:nvSpPr>
            <p:cNvPr id="81191" name="Freeform 295"/>
            <p:cNvSpPr>
              <a:spLocks noChangeAspect="1"/>
            </p:cNvSpPr>
            <p:nvPr/>
          </p:nvSpPr>
          <p:spPr bwMode="auto">
            <a:xfrm>
              <a:off x="5240" y="3132"/>
              <a:ext cx="22" cy="46"/>
            </a:xfrm>
            <a:custGeom>
              <a:avLst/>
              <a:gdLst>
                <a:gd name="T0" fmla="*/ 0 w 22"/>
                <a:gd name="T1" fmla="*/ 46 h 46"/>
                <a:gd name="T2" fmla="*/ 0 w 22"/>
                <a:gd name="T3" fmla="*/ 2 h 46"/>
                <a:gd name="T4" fmla="*/ 6 w 22"/>
                <a:gd name="T5" fmla="*/ 2 h 46"/>
                <a:gd name="T6" fmla="*/ 6 w 22"/>
                <a:gd name="T7" fmla="*/ 8 h 46"/>
                <a:gd name="T8" fmla="*/ 8 w 22"/>
                <a:gd name="T9" fmla="*/ 4 h 46"/>
                <a:gd name="T10" fmla="*/ 10 w 22"/>
                <a:gd name="T11" fmla="*/ 2 h 46"/>
                <a:gd name="T12" fmla="*/ 12 w 22"/>
                <a:gd name="T13" fmla="*/ 0 h 46"/>
                <a:gd name="T14" fmla="*/ 16 w 22"/>
                <a:gd name="T15" fmla="*/ 0 h 46"/>
                <a:gd name="T16" fmla="*/ 18 w 22"/>
                <a:gd name="T17" fmla="*/ 0 h 46"/>
                <a:gd name="T18" fmla="*/ 22 w 22"/>
                <a:gd name="T19" fmla="*/ 2 h 46"/>
                <a:gd name="T20" fmla="*/ 20 w 22"/>
                <a:gd name="T21" fmla="*/ 10 h 46"/>
                <a:gd name="T22" fmla="*/ 18 w 22"/>
                <a:gd name="T23" fmla="*/ 8 h 46"/>
                <a:gd name="T24" fmla="*/ 14 w 22"/>
                <a:gd name="T25" fmla="*/ 8 h 46"/>
                <a:gd name="T26" fmla="*/ 12 w 22"/>
                <a:gd name="T27" fmla="*/ 8 h 46"/>
                <a:gd name="T28" fmla="*/ 10 w 22"/>
                <a:gd name="T29" fmla="*/ 10 h 46"/>
                <a:gd name="T30" fmla="*/ 10 w 22"/>
                <a:gd name="T31" fmla="*/ 10 h 46"/>
                <a:gd name="T32" fmla="*/ 8 w 22"/>
                <a:gd name="T33" fmla="*/ 14 h 46"/>
                <a:gd name="T34" fmla="*/ 8 w 22"/>
                <a:gd name="T35" fmla="*/ 18 h 46"/>
                <a:gd name="T36" fmla="*/ 8 w 22"/>
                <a:gd name="T37" fmla="*/ 22 h 46"/>
                <a:gd name="T38" fmla="*/ 8 w 22"/>
                <a:gd name="T39" fmla="*/ 46 h 46"/>
                <a:gd name="T40" fmla="*/ 0 w 22"/>
                <a:gd name="T4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46">
                  <a:moveTo>
                    <a:pt x="0" y="46"/>
                  </a:moveTo>
                  <a:lnTo>
                    <a:pt x="0" y="2"/>
                  </a:lnTo>
                  <a:lnTo>
                    <a:pt x="6" y="2"/>
                  </a:lnTo>
                  <a:lnTo>
                    <a:pt x="6" y="8"/>
                  </a:lnTo>
                  <a:lnTo>
                    <a:pt x="8" y="4"/>
                  </a:lnTo>
                  <a:lnTo>
                    <a:pt x="10" y="2"/>
                  </a:lnTo>
                  <a:lnTo>
                    <a:pt x="12" y="0"/>
                  </a:lnTo>
                  <a:lnTo>
                    <a:pt x="16" y="0"/>
                  </a:lnTo>
                  <a:lnTo>
                    <a:pt x="18" y="0"/>
                  </a:lnTo>
                  <a:lnTo>
                    <a:pt x="22" y="2"/>
                  </a:lnTo>
                  <a:lnTo>
                    <a:pt x="20" y="10"/>
                  </a:lnTo>
                  <a:lnTo>
                    <a:pt x="18" y="8"/>
                  </a:lnTo>
                  <a:lnTo>
                    <a:pt x="14" y="8"/>
                  </a:lnTo>
                  <a:lnTo>
                    <a:pt x="12" y="8"/>
                  </a:lnTo>
                  <a:lnTo>
                    <a:pt x="10" y="10"/>
                  </a:lnTo>
                  <a:lnTo>
                    <a:pt x="10" y="10"/>
                  </a:lnTo>
                  <a:lnTo>
                    <a:pt x="8" y="14"/>
                  </a:lnTo>
                  <a:lnTo>
                    <a:pt x="8" y="18"/>
                  </a:lnTo>
                  <a:lnTo>
                    <a:pt x="8" y="22"/>
                  </a:lnTo>
                  <a:lnTo>
                    <a:pt x="8" y="46"/>
                  </a:lnTo>
                  <a:lnTo>
                    <a:pt x="0" y="46"/>
                  </a:lnTo>
                  <a:close/>
                </a:path>
              </a:pathLst>
            </a:custGeom>
            <a:solidFill>
              <a:schemeClr val="tx2"/>
            </a:solidFill>
            <a:ln w="0">
              <a:solidFill>
                <a:srgbClr val="000000"/>
              </a:solidFill>
              <a:prstDash val="solid"/>
              <a:round/>
              <a:headEnd/>
              <a:tailEnd/>
            </a:ln>
          </p:spPr>
          <p:txBody>
            <a:bodyPr/>
            <a:lstStyle/>
            <a:p>
              <a:endParaRPr lang="ja-JP" altLang="en-US"/>
            </a:p>
          </p:txBody>
        </p:sp>
        <p:sp>
          <p:nvSpPr>
            <p:cNvPr id="81192" name="Freeform 296"/>
            <p:cNvSpPr>
              <a:spLocks noChangeAspect="1" noEditPoints="1"/>
            </p:cNvSpPr>
            <p:nvPr/>
          </p:nvSpPr>
          <p:spPr bwMode="auto">
            <a:xfrm>
              <a:off x="5264" y="3132"/>
              <a:ext cx="42" cy="48"/>
            </a:xfrm>
            <a:custGeom>
              <a:avLst/>
              <a:gdLst>
                <a:gd name="T0" fmla="*/ 34 w 42"/>
                <a:gd name="T1" fmla="*/ 32 h 48"/>
                <a:gd name="T2" fmla="*/ 42 w 42"/>
                <a:gd name="T3" fmla="*/ 34 h 48"/>
                <a:gd name="T4" fmla="*/ 38 w 42"/>
                <a:gd name="T5" fmla="*/ 40 h 48"/>
                <a:gd name="T6" fmla="*/ 34 w 42"/>
                <a:gd name="T7" fmla="*/ 44 h 48"/>
                <a:gd name="T8" fmla="*/ 28 w 42"/>
                <a:gd name="T9" fmla="*/ 46 h 48"/>
                <a:gd name="T10" fmla="*/ 22 w 42"/>
                <a:gd name="T11" fmla="*/ 48 h 48"/>
                <a:gd name="T12" fmla="*/ 16 w 42"/>
                <a:gd name="T13" fmla="*/ 46 h 48"/>
                <a:gd name="T14" fmla="*/ 10 w 42"/>
                <a:gd name="T15" fmla="*/ 44 h 48"/>
                <a:gd name="T16" fmla="*/ 6 w 42"/>
                <a:gd name="T17" fmla="*/ 42 h 48"/>
                <a:gd name="T18" fmla="*/ 2 w 42"/>
                <a:gd name="T19" fmla="*/ 36 h 48"/>
                <a:gd name="T20" fmla="*/ 0 w 42"/>
                <a:gd name="T21" fmla="*/ 30 h 48"/>
                <a:gd name="T22" fmla="*/ 0 w 42"/>
                <a:gd name="T23" fmla="*/ 24 h 48"/>
                <a:gd name="T24" fmla="*/ 0 w 42"/>
                <a:gd name="T25" fmla="*/ 18 h 48"/>
                <a:gd name="T26" fmla="*/ 2 w 42"/>
                <a:gd name="T27" fmla="*/ 12 h 48"/>
                <a:gd name="T28" fmla="*/ 6 w 42"/>
                <a:gd name="T29" fmla="*/ 6 h 48"/>
                <a:gd name="T30" fmla="*/ 10 w 42"/>
                <a:gd name="T31" fmla="*/ 4 h 48"/>
                <a:gd name="T32" fmla="*/ 16 w 42"/>
                <a:gd name="T33" fmla="*/ 2 h 48"/>
                <a:gd name="T34" fmla="*/ 22 w 42"/>
                <a:gd name="T35" fmla="*/ 0 h 48"/>
                <a:gd name="T36" fmla="*/ 26 w 42"/>
                <a:gd name="T37" fmla="*/ 2 h 48"/>
                <a:gd name="T38" fmla="*/ 32 w 42"/>
                <a:gd name="T39" fmla="*/ 4 h 48"/>
                <a:gd name="T40" fmla="*/ 36 w 42"/>
                <a:gd name="T41" fmla="*/ 6 h 48"/>
                <a:gd name="T42" fmla="*/ 38 w 42"/>
                <a:gd name="T43" fmla="*/ 12 h 48"/>
                <a:gd name="T44" fmla="*/ 40 w 42"/>
                <a:gd name="T45" fmla="*/ 16 h 48"/>
                <a:gd name="T46" fmla="*/ 42 w 42"/>
                <a:gd name="T47" fmla="*/ 24 h 48"/>
                <a:gd name="T48" fmla="*/ 42 w 42"/>
                <a:gd name="T49" fmla="*/ 24 h 48"/>
                <a:gd name="T50" fmla="*/ 42 w 42"/>
                <a:gd name="T51" fmla="*/ 26 h 48"/>
                <a:gd name="T52" fmla="*/ 8 w 42"/>
                <a:gd name="T53" fmla="*/ 26 h 48"/>
                <a:gd name="T54" fmla="*/ 10 w 42"/>
                <a:gd name="T55" fmla="*/ 32 h 48"/>
                <a:gd name="T56" fmla="*/ 12 w 42"/>
                <a:gd name="T57" fmla="*/ 36 h 48"/>
                <a:gd name="T58" fmla="*/ 16 w 42"/>
                <a:gd name="T59" fmla="*/ 38 h 48"/>
                <a:gd name="T60" fmla="*/ 22 w 42"/>
                <a:gd name="T61" fmla="*/ 40 h 48"/>
                <a:gd name="T62" fmla="*/ 26 w 42"/>
                <a:gd name="T63" fmla="*/ 40 h 48"/>
                <a:gd name="T64" fmla="*/ 28 w 42"/>
                <a:gd name="T65" fmla="*/ 38 h 48"/>
                <a:gd name="T66" fmla="*/ 32 w 42"/>
                <a:gd name="T67" fmla="*/ 36 h 48"/>
                <a:gd name="T68" fmla="*/ 34 w 42"/>
                <a:gd name="T69" fmla="*/ 32 h 48"/>
                <a:gd name="T70" fmla="*/ 8 w 42"/>
                <a:gd name="T71" fmla="*/ 18 h 48"/>
                <a:gd name="T72" fmla="*/ 34 w 42"/>
                <a:gd name="T73" fmla="*/ 18 h 48"/>
                <a:gd name="T74" fmla="*/ 32 w 42"/>
                <a:gd name="T75" fmla="*/ 14 h 48"/>
                <a:gd name="T76" fmla="*/ 30 w 42"/>
                <a:gd name="T77" fmla="*/ 12 h 48"/>
                <a:gd name="T78" fmla="*/ 26 w 42"/>
                <a:gd name="T79" fmla="*/ 8 h 48"/>
                <a:gd name="T80" fmla="*/ 22 w 42"/>
                <a:gd name="T81" fmla="*/ 8 h 48"/>
                <a:gd name="T82" fmla="*/ 16 w 42"/>
                <a:gd name="T83" fmla="*/ 8 h 48"/>
                <a:gd name="T84" fmla="*/ 12 w 42"/>
                <a:gd name="T85" fmla="*/ 10 h 48"/>
                <a:gd name="T86" fmla="*/ 10 w 42"/>
                <a:gd name="T87" fmla="*/ 14 h 48"/>
                <a:gd name="T88" fmla="*/ 8 w 42"/>
                <a:gd name="T89"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 h="48">
                  <a:moveTo>
                    <a:pt x="34" y="32"/>
                  </a:moveTo>
                  <a:lnTo>
                    <a:pt x="42" y="34"/>
                  </a:lnTo>
                  <a:lnTo>
                    <a:pt x="38" y="40"/>
                  </a:lnTo>
                  <a:lnTo>
                    <a:pt x="34" y="44"/>
                  </a:lnTo>
                  <a:lnTo>
                    <a:pt x="28" y="46"/>
                  </a:lnTo>
                  <a:lnTo>
                    <a:pt x="22" y="48"/>
                  </a:lnTo>
                  <a:lnTo>
                    <a:pt x="16" y="46"/>
                  </a:lnTo>
                  <a:lnTo>
                    <a:pt x="10" y="44"/>
                  </a:lnTo>
                  <a:lnTo>
                    <a:pt x="6" y="42"/>
                  </a:lnTo>
                  <a:lnTo>
                    <a:pt x="2" y="36"/>
                  </a:lnTo>
                  <a:lnTo>
                    <a:pt x="0" y="30"/>
                  </a:lnTo>
                  <a:lnTo>
                    <a:pt x="0" y="24"/>
                  </a:lnTo>
                  <a:lnTo>
                    <a:pt x="0" y="18"/>
                  </a:lnTo>
                  <a:lnTo>
                    <a:pt x="2" y="12"/>
                  </a:lnTo>
                  <a:lnTo>
                    <a:pt x="6" y="6"/>
                  </a:lnTo>
                  <a:lnTo>
                    <a:pt x="10" y="4"/>
                  </a:lnTo>
                  <a:lnTo>
                    <a:pt x="16" y="2"/>
                  </a:lnTo>
                  <a:lnTo>
                    <a:pt x="22" y="0"/>
                  </a:lnTo>
                  <a:lnTo>
                    <a:pt x="26" y="2"/>
                  </a:lnTo>
                  <a:lnTo>
                    <a:pt x="32" y="4"/>
                  </a:lnTo>
                  <a:lnTo>
                    <a:pt x="36" y="6"/>
                  </a:lnTo>
                  <a:lnTo>
                    <a:pt x="38" y="12"/>
                  </a:lnTo>
                  <a:lnTo>
                    <a:pt x="40" y="16"/>
                  </a:lnTo>
                  <a:lnTo>
                    <a:pt x="42" y="24"/>
                  </a:lnTo>
                  <a:lnTo>
                    <a:pt x="42" y="24"/>
                  </a:lnTo>
                  <a:lnTo>
                    <a:pt x="42" y="26"/>
                  </a:lnTo>
                  <a:lnTo>
                    <a:pt x="8" y="26"/>
                  </a:lnTo>
                  <a:lnTo>
                    <a:pt x="10" y="32"/>
                  </a:lnTo>
                  <a:lnTo>
                    <a:pt x="12" y="36"/>
                  </a:lnTo>
                  <a:lnTo>
                    <a:pt x="16" y="38"/>
                  </a:lnTo>
                  <a:lnTo>
                    <a:pt x="22" y="40"/>
                  </a:lnTo>
                  <a:lnTo>
                    <a:pt x="26" y="40"/>
                  </a:lnTo>
                  <a:lnTo>
                    <a:pt x="28" y="38"/>
                  </a:lnTo>
                  <a:lnTo>
                    <a:pt x="32" y="36"/>
                  </a:lnTo>
                  <a:lnTo>
                    <a:pt x="34" y="32"/>
                  </a:lnTo>
                  <a:close/>
                  <a:moveTo>
                    <a:pt x="8" y="18"/>
                  </a:moveTo>
                  <a:lnTo>
                    <a:pt x="34" y="18"/>
                  </a:lnTo>
                  <a:lnTo>
                    <a:pt x="32" y="14"/>
                  </a:lnTo>
                  <a:lnTo>
                    <a:pt x="30" y="12"/>
                  </a:lnTo>
                  <a:lnTo>
                    <a:pt x="26" y="8"/>
                  </a:lnTo>
                  <a:lnTo>
                    <a:pt x="22" y="8"/>
                  </a:lnTo>
                  <a:lnTo>
                    <a:pt x="16" y="8"/>
                  </a:lnTo>
                  <a:lnTo>
                    <a:pt x="12" y="10"/>
                  </a:lnTo>
                  <a:lnTo>
                    <a:pt x="10" y="14"/>
                  </a:lnTo>
                  <a:lnTo>
                    <a:pt x="8" y="18"/>
                  </a:lnTo>
                  <a:close/>
                </a:path>
              </a:pathLst>
            </a:custGeom>
            <a:solidFill>
              <a:schemeClr val="tx2"/>
            </a:solidFill>
            <a:ln w="0">
              <a:solidFill>
                <a:srgbClr val="000000"/>
              </a:solidFill>
              <a:prstDash val="solid"/>
              <a:round/>
              <a:headEnd/>
              <a:tailEnd/>
            </a:ln>
          </p:spPr>
          <p:txBody>
            <a:bodyPr/>
            <a:lstStyle/>
            <a:p>
              <a:endParaRPr lang="ja-JP" altLang="en-US"/>
            </a:p>
          </p:txBody>
        </p:sp>
        <p:sp>
          <p:nvSpPr>
            <p:cNvPr id="81193" name="Freeform 297"/>
            <p:cNvSpPr>
              <a:spLocks noChangeAspect="1"/>
            </p:cNvSpPr>
            <p:nvPr/>
          </p:nvSpPr>
          <p:spPr bwMode="auto">
            <a:xfrm>
              <a:off x="5312" y="3132"/>
              <a:ext cx="40" cy="48"/>
            </a:xfrm>
            <a:custGeom>
              <a:avLst/>
              <a:gdLst>
                <a:gd name="T0" fmla="*/ 32 w 40"/>
                <a:gd name="T1" fmla="*/ 30 h 48"/>
                <a:gd name="T2" fmla="*/ 40 w 40"/>
                <a:gd name="T3" fmla="*/ 30 h 48"/>
                <a:gd name="T4" fmla="*/ 36 w 40"/>
                <a:gd name="T5" fmla="*/ 38 h 48"/>
                <a:gd name="T6" fmla="*/ 32 w 40"/>
                <a:gd name="T7" fmla="*/ 42 h 48"/>
                <a:gd name="T8" fmla="*/ 28 w 40"/>
                <a:gd name="T9" fmla="*/ 46 h 48"/>
                <a:gd name="T10" fmla="*/ 20 w 40"/>
                <a:gd name="T11" fmla="*/ 48 h 48"/>
                <a:gd name="T12" fmla="*/ 16 w 40"/>
                <a:gd name="T13" fmla="*/ 46 h 48"/>
                <a:gd name="T14" fmla="*/ 10 w 40"/>
                <a:gd name="T15" fmla="*/ 44 h 48"/>
                <a:gd name="T16" fmla="*/ 6 w 40"/>
                <a:gd name="T17" fmla="*/ 42 h 48"/>
                <a:gd name="T18" fmla="*/ 4 w 40"/>
                <a:gd name="T19" fmla="*/ 36 h 48"/>
                <a:gd name="T20" fmla="*/ 2 w 40"/>
                <a:gd name="T21" fmla="*/ 30 h 48"/>
                <a:gd name="T22" fmla="*/ 0 w 40"/>
                <a:gd name="T23" fmla="*/ 24 h 48"/>
                <a:gd name="T24" fmla="*/ 2 w 40"/>
                <a:gd name="T25" fmla="*/ 18 h 48"/>
                <a:gd name="T26" fmla="*/ 2 w 40"/>
                <a:gd name="T27" fmla="*/ 12 h 48"/>
                <a:gd name="T28" fmla="*/ 6 w 40"/>
                <a:gd name="T29" fmla="*/ 6 h 48"/>
                <a:gd name="T30" fmla="*/ 10 w 40"/>
                <a:gd name="T31" fmla="*/ 4 h 48"/>
                <a:gd name="T32" fmla="*/ 16 w 40"/>
                <a:gd name="T33" fmla="*/ 2 h 48"/>
                <a:gd name="T34" fmla="*/ 20 w 40"/>
                <a:gd name="T35" fmla="*/ 0 h 48"/>
                <a:gd name="T36" fmla="*/ 28 w 40"/>
                <a:gd name="T37" fmla="*/ 2 h 48"/>
                <a:gd name="T38" fmla="*/ 32 w 40"/>
                <a:gd name="T39" fmla="*/ 4 h 48"/>
                <a:gd name="T40" fmla="*/ 36 w 40"/>
                <a:gd name="T41" fmla="*/ 8 h 48"/>
                <a:gd name="T42" fmla="*/ 38 w 40"/>
                <a:gd name="T43" fmla="*/ 14 h 48"/>
                <a:gd name="T44" fmla="*/ 30 w 40"/>
                <a:gd name="T45" fmla="*/ 16 h 48"/>
                <a:gd name="T46" fmla="*/ 28 w 40"/>
                <a:gd name="T47" fmla="*/ 12 h 48"/>
                <a:gd name="T48" fmla="*/ 26 w 40"/>
                <a:gd name="T49" fmla="*/ 10 h 48"/>
                <a:gd name="T50" fmla="*/ 24 w 40"/>
                <a:gd name="T51" fmla="*/ 8 h 48"/>
                <a:gd name="T52" fmla="*/ 20 w 40"/>
                <a:gd name="T53" fmla="*/ 8 h 48"/>
                <a:gd name="T54" fmla="*/ 16 w 40"/>
                <a:gd name="T55" fmla="*/ 8 h 48"/>
                <a:gd name="T56" fmla="*/ 12 w 40"/>
                <a:gd name="T57" fmla="*/ 12 h 48"/>
                <a:gd name="T58" fmla="*/ 10 w 40"/>
                <a:gd name="T59" fmla="*/ 16 h 48"/>
                <a:gd name="T60" fmla="*/ 8 w 40"/>
                <a:gd name="T61" fmla="*/ 24 h 48"/>
                <a:gd name="T62" fmla="*/ 10 w 40"/>
                <a:gd name="T63" fmla="*/ 32 h 48"/>
                <a:gd name="T64" fmla="*/ 12 w 40"/>
                <a:gd name="T65" fmla="*/ 36 h 48"/>
                <a:gd name="T66" fmla="*/ 16 w 40"/>
                <a:gd name="T67" fmla="*/ 38 h 48"/>
                <a:gd name="T68" fmla="*/ 20 w 40"/>
                <a:gd name="T69" fmla="*/ 40 h 48"/>
                <a:gd name="T70" fmla="*/ 24 w 40"/>
                <a:gd name="T71" fmla="*/ 40 h 48"/>
                <a:gd name="T72" fmla="*/ 28 w 40"/>
                <a:gd name="T73" fmla="*/ 38 h 48"/>
                <a:gd name="T74" fmla="*/ 30 w 40"/>
                <a:gd name="T75" fmla="*/ 34 h 48"/>
                <a:gd name="T76" fmla="*/ 32 w 40"/>
                <a:gd name="T77"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48">
                  <a:moveTo>
                    <a:pt x="32" y="30"/>
                  </a:moveTo>
                  <a:lnTo>
                    <a:pt x="40" y="30"/>
                  </a:lnTo>
                  <a:lnTo>
                    <a:pt x="36" y="38"/>
                  </a:lnTo>
                  <a:lnTo>
                    <a:pt x="32" y="42"/>
                  </a:lnTo>
                  <a:lnTo>
                    <a:pt x="28" y="46"/>
                  </a:lnTo>
                  <a:lnTo>
                    <a:pt x="20" y="48"/>
                  </a:lnTo>
                  <a:lnTo>
                    <a:pt x="16" y="46"/>
                  </a:lnTo>
                  <a:lnTo>
                    <a:pt x="10" y="44"/>
                  </a:lnTo>
                  <a:lnTo>
                    <a:pt x="6" y="42"/>
                  </a:lnTo>
                  <a:lnTo>
                    <a:pt x="4" y="36"/>
                  </a:lnTo>
                  <a:lnTo>
                    <a:pt x="2" y="30"/>
                  </a:lnTo>
                  <a:lnTo>
                    <a:pt x="0" y="24"/>
                  </a:lnTo>
                  <a:lnTo>
                    <a:pt x="2" y="18"/>
                  </a:lnTo>
                  <a:lnTo>
                    <a:pt x="2" y="12"/>
                  </a:lnTo>
                  <a:lnTo>
                    <a:pt x="6" y="6"/>
                  </a:lnTo>
                  <a:lnTo>
                    <a:pt x="10" y="4"/>
                  </a:lnTo>
                  <a:lnTo>
                    <a:pt x="16" y="2"/>
                  </a:lnTo>
                  <a:lnTo>
                    <a:pt x="20" y="0"/>
                  </a:lnTo>
                  <a:lnTo>
                    <a:pt x="28" y="2"/>
                  </a:lnTo>
                  <a:lnTo>
                    <a:pt x="32" y="4"/>
                  </a:lnTo>
                  <a:lnTo>
                    <a:pt x="36" y="8"/>
                  </a:lnTo>
                  <a:lnTo>
                    <a:pt x="38" y="14"/>
                  </a:lnTo>
                  <a:lnTo>
                    <a:pt x="30" y="16"/>
                  </a:lnTo>
                  <a:lnTo>
                    <a:pt x="28" y="12"/>
                  </a:lnTo>
                  <a:lnTo>
                    <a:pt x="26" y="10"/>
                  </a:lnTo>
                  <a:lnTo>
                    <a:pt x="24" y="8"/>
                  </a:lnTo>
                  <a:lnTo>
                    <a:pt x="20" y="8"/>
                  </a:lnTo>
                  <a:lnTo>
                    <a:pt x="16" y="8"/>
                  </a:lnTo>
                  <a:lnTo>
                    <a:pt x="12" y="12"/>
                  </a:lnTo>
                  <a:lnTo>
                    <a:pt x="10" y="16"/>
                  </a:lnTo>
                  <a:lnTo>
                    <a:pt x="8" y="24"/>
                  </a:lnTo>
                  <a:lnTo>
                    <a:pt x="10" y="32"/>
                  </a:lnTo>
                  <a:lnTo>
                    <a:pt x="12" y="36"/>
                  </a:lnTo>
                  <a:lnTo>
                    <a:pt x="16" y="38"/>
                  </a:lnTo>
                  <a:lnTo>
                    <a:pt x="20" y="40"/>
                  </a:lnTo>
                  <a:lnTo>
                    <a:pt x="24" y="40"/>
                  </a:lnTo>
                  <a:lnTo>
                    <a:pt x="28" y="38"/>
                  </a:lnTo>
                  <a:lnTo>
                    <a:pt x="30" y="34"/>
                  </a:lnTo>
                  <a:lnTo>
                    <a:pt x="32" y="30"/>
                  </a:lnTo>
                  <a:close/>
                </a:path>
              </a:pathLst>
            </a:custGeom>
            <a:solidFill>
              <a:schemeClr val="tx2"/>
            </a:solidFill>
            <a:ln w="0">
              <a:solidFill>
                <a:srgbClr val="000000"/>
              </a:solidFill>
              <a:prstDash val="solid"/>
              <a:round/>
              <a:headEnd/>
              <a:tailEnd/>
            </a:ln>
          </p:spPr>
          <p:txBody>
            <a:bodyPr/>
            <a:lstStyle/>
            <a:p>
              <a:endParaRPr lang="ja-JP" altLang="en-US"/>
            </a:p>
          </p:txBody>
        </p:sp>
        <p:sp>
          <p:nvSpPr>
            <p:cNvPr id="81194" name="Freeform 298"/>
            <p:cNvSpPr>
              <a:spLocks noChangeAspect="1"/>
            </p:cNvSpPr>
            <p:nvPr/>
          </p:nvSpPr>
          <p:spPr bwMode="auto">
            <a:xfrm>
              <a:off x="5394" y="3152"/>
              <a:ext cx="30" cy="112"/>
            </a:xfrm>
            <a:custGeom>
              <a:avLst/>
              <a:gdLst>
                <a:gd name="T0" fmla="*/ 22 w 30"/>
                <a:gd name="T1" fmla="*/ 112 h 112"/>
                <a:gd name="T2" fmla="*/ 14 w 30"/>
                <a:gd name="T3" fmla="*/ 100 h 112"/>
                <a:gd name="T4" fmla="*/ 6 w 30"/>
                <a:gd name="T5" fmla="*/ 86 h 112"/>
                <a:gd name="T6" fmla="*/ 2 w 30"/>
                <a:gd name="T7" fmla="*/ 72 h 112"/>
                <a:gd name="T8" fmla="*/ 0 w 30"/>
                <a:gd name="T9" fmla="*/ 56 h 112"/>
                <a:gd name="T10" fmla="*/ 2 w 30"/>
                <a:gd name="T11" fmla="*/ 42 h 112"/>
                <a:gd name="T12" fmla="*/ 4 w 30"/>
                <a:gd name="T13" fmla="*/ 30 h 112"/>
                <a:gd name="T14" fmla="*/ 12 w 30"/>
                <a:gd name="T15" fmla="*/ 16 h 112"/>
                <a:gd name="T16" fmla="*/ 22 w 30"/>
                <a:gd name="T17" fmla="*/ 0 h 112"/>
                <a:gd name="T18" fmla="*/ 30 w 30"/>
                <a:gd name="T19" fmla="*/ 0 h 112"/>
                <a:gd name="T20" fmla="*/ 26 w 30"/>
                <a:gd name="T21" fmla="*/ 8 h 112"/>
                <a:gd name="T22" fmla="*/ 22 w 30"/>
                <a:gd name="T23" fmla="*/ 14 h 112"/>
                <a:gd name="T24" fmla="*/ 20 w 30"/>
                <a:gd name="T25" fmla="*/ 18 h 112"/>
                <a:gd name="T26" fmla="*/ 16 w 30"/>
                <a:gd name="T27" fmla="*/ 26 h 112"/>
                <a:gd name="T28" fmla="*/ 14 w 30"/>
                <a:gd name="T29" fmla="*/ 34 h 112"/>
                <a:gd name="T30" fmla="*/ 12 w 30"/>
                <a:gd name="T31" fmla="*/ 46 h 112"/>
                <a:gd name="T32" fmla="*/ 12 w 30"/>
                <a:gd name="T33" fmla="*/ 56 h 112"/>
                <a:gd name="T34" fmla="*/ 16 w 30"/>
                <a:gd name="T35" fmla="*/ 84 h 112"/>
                <a:gd name="T36" fmla="*/ 30 w 30"/>
                <a:gd name="T37" fmla="*/ 112 h 112"/>
                <a:gd name="T38" fmla="*/ 22 w 30"/>
                <a:gd name="T3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112">
                  <a:moveTo>
                    <a:pt x="22" y="112"/>
                  </a:moveTo>
                  <a:lnTo>
                    <a:pt x="14" y="100"/>
                  </a:lnTo>
                  <a:lnTo>
                    <a:pt x="6" y="86"/>
                  </a:lnTo>
                  <a:lnTo>
                    <a:pt x="2" y="72"/>
                  </a:lnTo>
                  <a:lnTo>
                    <a:pt x="0" y="56"/>
                  </a:lnTo>
                  <a:lnTo>
                    <a:pt x="2" y="42"/>
                  </a:lnTo>
                  <a:lnTo>
                    <a:pt x="4" y="30"/>
                  </a:lnTo>
                  <a:lnTo>
                    <a:pt x="12" y="16"/>
                  </a:lnTo>
                  <a:lnTo>
                    <a:pt x="22" y="0"/>
                  </a:lnTo>
                  <a:lnTo>
                    <a:pt x="30" y="0"/>
                  </a:lnTo>
                  <a:lnTo>
                    <a:pt x="26" y="8"/>
                  </a:lnTo>
                  <a:lnTo>
                    <a:pt x="22" y="14"/>
                  </a:lnTo>
                  <a:lnTo>
                    <a:pt x="20" y="18"/>
                  </a:lnTo>
                  <a:lnTo>
                    <a:pt x="16" y="26"/>
                  </a:lnTo>
                  <a:lnTo>
                    <a:pt x="14" y="34"/>
                  </a:lnTo>
                  <a:lnTo>
                    <a:pt x="12" y="46"/>
                  </a:lnTo>
                  <a:lnTo>
                    <a:pt x="12" y="56"/>
                  </a:lnTo>
                  <a:lnTo>
                    <a:pt x="16" y="84"/>
                  </a:lnTo>
                  <a:lnTo>
                    <a:pt x="30" y="112"/>
                  </a:lnTo>
                  <a:lnTo>
                    <a:pt x="22" y="112"/>
                  </a:lnTo>
                  <a:close/>
                </a:path>
              </a:pathLst>
            </a:custGeom>
            <a:solidFill>
              <a:schemeClr val="tx2"/>
            </a:solidFill>
            <a:ln w="0">
              <a:solidFill>
                <a:srgbClr val="000000"/>
              </a:solidFill>
              <a:prstDash val="solid"/>
              <a:round/>
              <a:headEnd/>
              <a:tailEnd/>
            </a:ln>
          </p:spPr>
          <p:txBody>
            <a:bodyPr/>
            <a:lstStyle/>
            <a:p>
              <a:endParaRPr lang="ja-JP" altLang="en-US"/>
            </a:p>
          </p:txBody>
        </p:sp>
        <p:sp>
          <p:nvSpPr>
            <p:cNvPr id="81195" name="Freeform 299"/>
            <p:cNvSpPr>
              <a:spLocks noChangeAspect="1"/>
            </p:cNvSpPr>
            <p:nvPr/>
          </p:nvSpPr>
          <p:spPr bwMode="auto">
            <a:xfrm>
              <a:off x="5434" y="3152"/>
              <a:ext cx="80" cy="90"/>
            </a:xfrm>
            <a:custGeom>
              <a:avLst/>
              <a:gdLst>
                <a:gd name="T0" fmla="*/ 44 w 80"/>
                <a:gd name="T1" fmla="*/ 54 h 90"/>
                <a:gd name="T2" fmla="*/ 44 w 80"/>
                <a:gd name="T3" fmla="*/ 44 h 90"/>
                <a:gd name="T4" fmla="*/ 80 w 80"/>
                <a:gd name="T5" fmla="*/ 44 h 90"/>
                <a:gd name="T6" fmla="*/ 80 w 80"/>
                <a:gd name="T7" fmla="*/ 76 h 90"/>
                <a:gd name="T8" fmla="*/ 72 w 80"/>
                <a:gd name="T9" fmla="*/ 82 h 90"/>
                <a:gd name="T10" fmla="*/ 64 w 80"/>
                <a:gd name="T11" fmla="*/ 86 h 90"/>
                <a:gd name="T12" fmla="*/ 54 w 80"/>
                <a:gd name="T13" fmla="*/ 88 h 90"/>
                <a:gd name="T14" fmla="*/ 44 w 80"/>
                <a:gd name="T15" fmla="*/ 90 h 90"/>
                <a:gd name="T16" fmla="*/ 32 w 80"/>
                <a:gd name="T17" fmla="*/ 88 h 90"/>
                <a:gd name="T18" fmla="*/ 22 w 80"/>
                <a:gd name="T19" fmla="*/ 84 h 90"/>
                <a:gd name="T20" fmla="*/ 14 w 80"/>
                <a:gd name="T21" fmla="*/ 80 h 90"/>
                <a:gd name="T22" fmla="*/ 10 w 80"/>
                <a:gd name="T23" fmla="*/ 74 h 90"/>
                <a:gd name="T24" fmla="*/ 6 w 80"/>
                <a:gd name="T25" fmla="*/ 68 h 90"/>
                <a:gd name="T26" fmla="*/ 0 w 80"/>
                <a:gd name="T27" fmla="*/ 56 h 90"/>
                <a:gd name="T28" fmla="*/ 0 w 80"/>
                <a:gd name="T29" fmla="*/ 44 h 90"/>
                <a:gd name="T30" fmla="*/ 0 w 80"/>
                <a:gd name="T31" fmla="*/ 32 h 90"/>
                <a:gd name="T32" fmla="*/ 4 w 80"/>
                <a:gd name="T33" fmla="*/ 20 h 90"/>
                <a:gd name="T34" fmla="*/ 10 w 80"/>
                <a:gd name="T35" fmla="*/ 14 h 90"/>
                <a:gd name="T36" fmla="*/ 14 w 80"/>
                <a:gd name="T37" fmla="*/ 8 h 90"/>
                <a:gd name="T38" fmla="*/ 20 w 80"/>
                <a:gd name="T39" fmla="*/ 4 h 90"/>
                <a:gd name="T40" fmla="*/ 28 w 80"/>
                <a:gd name="T41" fmla="*/ 2 h 90"/>
                <a:gd name="T42" fmla="*/ 36 w 80"/>
                <a:gd name="T43" fmla="*/ 0 h 90"/>
                <a:gd name="T44" fmla="*/ 44 w 80"/>
                <a:gd name="T45" fmla="*/ 0 h 90"/>
                <a:gd name="T46" fmla="*/ 52 w 80"/>
                <a:gd name="T47" fmla="*/ 0 h 90"/>
                <a:gd name="T48" fmla="*/ 60 w 80"/>
                <a:gd name="T49" fmla="*/ 2 h 90"/>
                <a:gd name="T50" fmla="*/ 68 w 80"/>
                <a:gd name="T51" fmla="*/ 6 h 90"/>
                <a:gd name="T52" fmla="*/ 72 w 80"/>
                <a:gd name="T53" fmla="*/ 10 h 90"/>
                <a:gd name="T54" fmla="*/ 76 w 80"/>
                <a:gd name="T55" fmla="*/ 18 h 90"/>
                <a:gd name="T56" fmla="*/ 80 w 80"/>
                <a:gd name="T57" fmla="*/ 26 h 90"/>
                <a:gd name="T58" fmla="*/ 70 w 80"/>
                <a:gd name="T59" fmla="*/ 28 h 90"/>
                <a:gd name="T60" fmla="*/ 66 w 80"/>
                <a:gd name="T61" fmla="*/ 22 h 90"/>
                <a:gd name="T62" fmla="*/ 64 w 80"/>
                <a:gd name="T63" fmla="*/ 18 h 90"/>
                <a:gd name="T64" fmla="*/ 60 w 80"/>
                <a:gd name="T65" fmla="*/ 14 h 90"/>
                <a:gd name="T66" fmla="*/ 56 w 80"/>
                <a:gd name="T67" fmla="*/ 12 h 90"/>
                <a:gd name="T68" fmla="*/ 50 w 80"/>
                <a:gd name="T69" fmla="*/ 10 h 90"/>
                <a:gd name="T70" fmla="*/ 44 w 80"/>
                <a:gd name="T71" fmla="*/ 10 h 90"/>
                <a:gd name="T72" fmla="*/ 36 w 80"/>
                <a:gd name="T73" fmla="*/ 10 h 90"/>
                <a:gd name="T74" fmla="*/ 30 w 80"/>
                <a:gd name="T75" fmla="*/ 12 h 90"/>
                <a:gd name="T76" fmla="*/ 24 w 80"/>
                <a:gd name="T77" fmla="*/ 14 h 90"/>
                <a:gd name="T78" fmla="*/ 20 w 80"/>
                <a:gd name="T79" fmla="*/ 18 h 90"/>
                <a:gd name="T80" fmla="*/ 16 w 80"/>
                <a:gd name="T81" fmla="*/ 22 h 90"/>
                <a:gd name="T82" fmla="*/ 14 w 80"/>
                <a:gd name="T83" fmla="*/ 26 h 90"/>
                <a:gd name="T84" fmla="*/ 12 w 80"/>
                <a:gd name="T85" fmla="*/ 36 h 90"/>
                <a:gd name="T86" fmla="*/ 12 w 80"/>
                <a:gd name="T87" fmla="*/ 44 h 90"/>
                <a:gd name="T88" fmla="*/ 12 w 80"/>
                <a:gd name="T89" fmla="*/ 54 h 90"/>
                <a:gd name="T90" fmla="*/ 16 w 80"/>
                <a:gd name="T91" fmla="*/ 64 h 90"/>
                <a:gd name="T92" fmla="*/ 20 w 80"/>
                <a:gd name="T93" fmla="*/ 70 h 90"/>
                <a:gd name="T94" fmla="*/ 28 w 80"/>
                <a:gd name="T95" fmla="*/ 76 h 90"/>
                <a:gd name="T96" fmla="*/ 36 w 80"/>
                <a:gd name="T97" fmla="*/ 78 h 90"/>
                <a:gd name="T98" fmla="*/ 44 w 80"/>
                <a:gd name="T99" fmla="*/ 80 h 90"/>
                <a:gd name="T100" fmla="*/ 52 w 80"/>
                <a:gd name="T101" fmla="*/ 78 h 90"/>
                <a:gd name="T102" fmla="*/ 58 w 80"/>
                <a:gd name="T103" fmla="*/ 76 h 90"/>
                <a:gd name="T104" fmla="*/ 64 w 80"/>
                <a:gd name="T105" fmla="*/ 74 h 90"/>
                <a:gd name="T106" fmla="*/ 70 w 80"/>
                <a:gd name="T107" fmla="*/ 70 h 90"/>
                <a:gd name="T108" fmla="*/ 70 w 80"/>
                <a:gd name="T109" fmla="*/ 54 h 90"/>
                <a:gd name="T110" fmla="*/ 44 w 80"/>
                <a:gd name="T111"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 h="90">
                  <a:moveTo>
                    <a:pt x="44" y="54"/>
                  </a:moveTo>
                  <a:lnTo>
                    <a:pt x="44" y="44"/>
                  </a:lnTo>
                  <a:lnTo>
                    <a:pt x="80" y="44"/>
                  </a:lnTo>
                  <a:lnTo>
                    <a:pt x="80" y="76"/>
                  </a:lnTo>
                  <a:lnTo>
                    <a:pt x="72" y="82"/>
                  </a:lnTo>
                  <a:lnTo>
                    <a:pt x="64" y="86"/>
                  </a:lnTo>
                  <a:lnTo>
                    <a:pt x="54" y="88"/>
                  </a:lnTo>
                  <a:lnTo>
                    <a:pt x="44" y="90"/>
                  </a:lnTo>
                  <a:lnTo>
                    <a:pt x="32" y="88"/>
                  </a:lnTo>
                  <a:lnTo>
                    <a:pt x="22" y="84"/>
                  </a:lnTo>
                  <a:lnTo>
                    <a:pt x="14" y="80"/>
                  </a:lnTo>
                  <a:lnTo>
                    <a:pt x="10" y="74"/>
                  </a:lnTo>
                  <a:lnTo>
                    <a:pt x="6" y="68"/>
                  </a:lnTo>
                  <a:lnTo>
                    <a:pt x="0" y="56"/>
                  </a:lnTo>
                  <a:lnTo>
                    <a:pt x="0" y="44"/>
                  </a:lnTo>
                  <a:lnTo>
                    <a:pt x="0" y="32"/>
                  </a:lnTo>
                  <a:lnTo>
                    <a:pt x="4" y="20"/>
                  </a:lnTo>
                  <a:lnTo>
                    <a:pt x="10" y="14"/>
                  </a:lnTo>
                  <a:lnTo>
                    <a:pt x="14" y="8"/>
                  </a:lnTo>
                  <a:lnTo>
                    <a:pt x="20" y="4"/>
                  </a:lnTo>
                  <a:lnTo>
                    <a:pt x="28" y="2"/>
                  </a:lnTo>
                  <a:lnTo>
                    <a:pt x="36" y="0"/>
                  </a:lnTo>
                  <a:lnTo>
                    <a:pt x="44" y="0"/>
                  </a:lnTo>
                  <a:lnTo>
                    <a:pt x="52" y="0"/>
                  </a:lnTo>
                  <a:lnTo>
                    <a:pt x="60" y="2"/>
                  </a:lnTo>
                  <a:lnTo>
                    <a:pt x="68" y="6"/>
                  </a:lnTo>
                  <a:lnTo>
                    <a:pt x="72" y="10"/>
                  </a:lnTo>
                  <a:lnTo>
                    <a:pt x="76" y="18"/>
                  </a:lnTo>
                  <a:lnTo>
                    <a:pt x="80" y="26"/>
                  </a:lnTo>
                  <a:lnTo>
                    <a:pt x="70" y="28"/>
                  </a:lnTo>
                  <a:lnTo>
                    <a:pt x="66" y="22"/>
                  </a:lnTo>
                  <a:lnTo>
                    <a:pt x="64" y="18"/>
                  </a:lnTo>
                  <a:lnTo>
                    <a:pt x="60" y="14"/>
                  </a:lnTo>
                  <a:lnTo>
                    <a:pt x="56" y="12"/>
                  </a:lnTo>
                  <a:lnTo>
                    <a:pt x="50" y="10"/>
                  </a:lnTo>
                  <a:lnTo>
                    <a:pt x="44" y="10"/>
                  </a:lnTo>
                  <a:lnTo>
                    <a:pt x="36" y="10"/>
                  </a:lnTo>
                  <a:lnTo>
                    <a:pt x="30" y="12"/>
                  </a:lnTo>
                  <a:lnTo>
                    <a:pt x="24" y="14"/>
                  </a:lnTo>
                  <a:lnTo>
                    <a:pt x="20" y="18"/>
                  </a:lnTo>
                  <a:lnTo>
                    <a:pt x="16" y="22"/>
                  </a:lnTo>
                  <a:lnTo>
                    <a:pt x="14" y="26"/>
                  </a:lnTo>
                  <a:lnTo>
                    <a:pt x="12" y="36"/>
                  </a:lnTo>
                  <a:lnTo>
                    <a:pt x="12" y="44"/>
                  </a:lnTo>
                  <a:lnTo>
                    <a:pt x="12" y="54"/>
                  </a:lnTo>
                  <a:lnTo>
                    <a:pt x="16" y="64"/>
                  </a:lnTo>
                  <a:lnTo>
                    <a:pt x="20" y="70"/>
                  </a:lnTo>
                  <a:lnTo>
                    <a:pt x="28" y="76"/>
                  </a:lnTo>
                  <a:lnTo>
                    <a:pt x="36" y="78"/>
                  </a:lnTo>
                  <a:lnTo>
                    <a:pt x="44" y="80"/>
                  </a:lnTo>
                  <a:lnTo>
                    <a:pt x="52" y="78"/>
                  </a:lnTo>
                  <a:lnTo>
                    <a:pt x="58" y="76"/>
                  </a:lnTo>
                  <a:lnTo>
                    <a:pt x="64" y="74"/>
                  </a:lnTo>
                  <a:lnTo>
                    <a:pt x="70" y="70"/>
                  </a:lnTo>
                  <a:lnTo>
                    <a:pt x="70" y="54"/>
                  </a:lnTo>
                  <a:lnTo>
                    <a:pt x="44" y="54"/>
                  </a:lnTo>
                  <a:close/>
                </a:path>
              </a:pathLst>
            </a:custGeom>
            <a:solidFill>
              <a:schemeClr val="tx2"/>
            </a:solidFill>
            <a:ln w="0">
              <a:solidFill>
                <a:srgbClr val="000000"/>
              </a:solidFill>
              <a:prstDash val="solid"/>
              <a:round/>
              <a:headEnd/>
              <a:tailEnd/>
            </a:ln>
          </p:spPr>
          <p:txBody>
            <a:bodyPr/>
            <a:lstStyle/>
            <a:p>
              <a:endParaRPr lang="ja-JP" altLang="en-US"/>
            </a:p>
          </p:txBody>
        </p:sp>
        <p:sp>
          <p:nvSpPr>
            <p:cNvPr id="81196" name="Freeform 300"/>
            <p:cNvSpPr>
              <a:spLocks noChangeAspect="1" noEditPoints="1"/>
            </p:cNvSpPr>
            <p:nvPr/>
          </p:nvSpPr>
          <p:spPr bwMode="auto">
            <a:xfrm>
              <a:off x="5526" y="3176"/>
              <a:ext cx="58" cy="66"/>
            </a:xfrm>
            <a:custGeom>
              <a:avLst/>
              <a:gdLst>
                <a:gd name="T0" fmla="*/ 48 w 58"/>
                <a:gd name="T1" fmla="*/ 46 h 66"/>
                <a:gd name="T2" fmla="*/ 58 w 58"/>
                <a:gd name="T3" fmla="*/ 46 h 66"/>
                <a:gd name="T4" fmla="*/ 56 w 58"/>
                <a:gd name="T5" fmla="*/ 52 h 66"/>
                <a:gd name="T6" fmla="*/ 54 w 58"/>
                <a:gd name="T7" fmla="*/ 56 h 66"/>
                <a:gd name="T8" fmla="*/ 48 w 58"/>
                <a:gd name="T9" fmla="*/ 60 h 66"/>
                <a:gd name="T10" fmla="*/ 44 w 58"/>
                <a:gd name="T11" fmla="*/ 64 h 66"/>
                <a:gd name="T12" fmla="*/ 38 w 58"/>
                <a:gd name="T13" fmla="*/ 64 h 66"/>
                <a:gd name="T14" fmla="*/ 30 w 58"/>
                <a:gd name="T15" fmla="*/ 66 h 66"/>
                <a:gd name="T16" fmla="*/ 22 w 58"/>
                <a:gd name="T17" fmla="*/ 64 h 66"/>
                <a:gd name="T18" fmla="*/ 14 w 58"/>
                <a:gd name="T19" fmla="*/ 62 h 66"/>
                <a:gd name="T20" fmla="*/ 8 w 58"/>
                <a:gd name="T21" fmla="*/ 56 h 66"/>
                <a:gd name="T22" fmla="*/ 4 w 58"/>
                <a:gd name="T23" fmla="*/ 50 h 66"/>
                <a:gd name="T24" fmla="*/ 2 w 58"/>
                <a:gd name="T25" fmla="*/ 42 h 66"/>
                <a:gd name="T26" fmla="*/ 0 w 58"/>
                <a:gd name="T27" fmla="*/ 32 h 66"/>
                <a:gd name="T28" fmla="*/ 2 w 58"/>
                <a:gd name="T29" fmla="*/ 24 h 66"/>
                <a:gd name="T30" fmla="*/ 4 w 58"/>
                <a:gd name="T31" fmla="*/ 14 h 66"/>
                <a:gd name="T32" fmla="*/ 8 w 58"/>
                <a:gd name="T33" fmla="*/ 8 h 66"/>
                <a:gd name="T34" fmla="*/ 14 w 58"/>
                <a:gd name="T35" fmla="*/ 4 h 66"/>
                <a:gd name="T36" fmla="*/ 22 w 58"/>
                <a:gd name="T37" fmla="*/ 0 h 66"/>
                <a:gd name="T38" fmla="*/ 30 w 58"/>
                <a:gd name="T39" fmla="*/ 0 h 66"/>
                <a:gd name="T40" fmla="*/ 38 w 58"/>
                <a:gd name="T41" fmla="*/ 0 h 66"/>
                <a:gd name="T42" fmla="*/ 44 w 58"/>
                <a:gd name="T43" fmla="*/ 4 h 66"/>
                <a:gd name="T44" fmla="*/ 50 w 58"/>
                <a:gd name="T45" fmla="*/ 8 h 66"/>
                <a:gd name="T46" fmla="*/ 56 w 58"/>
                <a:gd name="T47" fmla="*/ 14 h 66"/>
                <a:gd name="T48" fmla="*/ 58 w 58"/>
                <a:gd name="T49" fmla="*/ 22 h 66"/>
                <a:gd name="T50" fmla="*/ 58 w 58"/>
                <a:gd name="T51" fmla="*/ 32 h 66"/>
                <a:gd name="T52" fmla="*/ 58 w 58"/>
                <a:gd name="T53" fmla="*/ 34 h 66"/>
                <a:gd name="T54" fmla="*/ 58 w 58"/>
                <a:gd name="T55" fmla="*/ 34 h 66"/>
                <a:gd name="T56" fmla="*/ 12 w 58"/>
                <a:gd name="T57" fmla="*/ 34 h 66"/>
                <a:gd name="T58" fmla="*/ 12 w 58"/>
                <a:gd name="T59" fmla="*/ 40 h 66"/>
                <a:gd name="T60" fmla="*/ 14 w 58"/>
                <a:gd name="T61" fmla="*/ 46 h 66"/>
                <a:gd name="T62" fmla="*/ 18 w 58"/>
                <a:gd name="T63" fmla="*/ 50 h 66"/>
                <a:gd name="T64" fmla="*/ 24 w 58"/>
                <a:gd name="T65" fmla="*/ 54 h 66"/>
                <a:gd name="T66" fmla="*/ 30 w 58"/>
                <a:gd name="T67" fmla="*/ 56 h 66"/>
                <a:gd name="T68" fmla="*/ 36 w 58"/>
                <a:gd name="T69" fmla="*/ 54 h 66"/>
                <a:gd name="T70" fmla="*/ 40 w 58"/>
                <a:gd name="T71" fmla="*/ 52 h 66"/>
                <a:gd name="T72" fmla="*/ 44 w 58"/>
                <a:gd name="T73" fmla="*/ 50 h 66"/>
                <a:gd name="T74" fmla="*/ 48 w 58"/>
                <a:gd name="T75" fmla="*/ 46 h 66"/>
                <a:gd name="T76" fmla="*/ 12 w 58"/>
                <a:gd name="T77" fmla="*/ 24 h 66"/>
                <a:gd name="T78" fmla="*/ 48 w 58"/>
                <a:gd name="T79" fmla="*/ 24 h 66"/>
                <a:gd name="T80" fmla="*/ 46 w 58"/>
                <a:gd name="T81" fmla="*/ 18 h 66"/>
                <a:gd name="T82" fmla="*/ 44 w 58"/>
                <a:gd name="T83" fmla="*/ 14 h 66"/>
                <a:gd name="T84" fmla="*/ 40 w 58"/>
                <a:gd name="T85" fmla="*/ 12 h 66"/>
                <a:gd name="T86" fmla="*/ 36 w 58"/>
                <a:gd name="T87" fmla="*/ 10 h 66"/>
                <a:gd name="T88" fmla="*/ 30 w 58"/>
                <a:gd name="T89" fmla="*/ 10 h 66"/>
                <a:gd name="T90" fmla="*/ 24 w 58"/>
                <a:gd name="T91" fmla="*/ 10 h 66"/>
                <a:gd name="T92" fmla="*/ 18 w 58"/>
                <a:gd name="T93" fmla="*/ 14 h 66"/>
                <a:gd name="T94" fmla="*/ 14 w 58"/>
                <a:gd name="T95" fmla="*/ 18 h 66"/>
                <a:gd name="T96" fmla="*/ 12 w 58"/>
                <a:gd name="T97" fmla="*/ 2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 h="66">
                  <a:moveTo>
                    <a:pt x="48" y="46"/>
                  </a:moveTo>
                  <a:lnTo>
                    <a:pt x="58" y="46"/>
                  </a:lnTo>
                  <a:lnTo>
                    <a:pt x="56" y="52"/>
                  </a:lnTo>
                  <a:lnTo>
                    <a:pt x="54" y="56"/>
                  </a:lnTo>
                  <a:lnTo>
                    <a:pt x="48" y="60"/>
                  </a:lnTo>
                  <a:lnTo>
                    <a:pt x="44" y="64"/>
                  </a:lnTo>
                  <a:lnTo>
                    <a:pt x="38" y="64"/>
                  </a:lnTo>
                  <a:lnTo>
                    <a:pt x="30" y="66"/>
                  </a:lnTo>
                  <a:lnTo>
                    <a:pt x="22" y="64"/>
                  </a:lnTo>
                  <a:lnTo>
                    <a:pt x="14" y="62"/>
                  </a:lnTo>
                  <a:lnTo>
                    <a:pt x="8" y="56"/>
                  </a:lnTo>
                  <a:lnTo>
                    <a:pt x="4" y="50"/>
                  </a:lnTo>
                  <a:lnTo>
                    <a:pt x="2" y="42"/>
                  </a:lnTo>
                  <a:lnTo>
                    <a:pt x="0" y="32"/>
                  </a:lnTo>
                  <a:lnTo>
                    <a:pt x="2" y="24"/>
                  </a:lnTo>
                  <a:lnTo>
                    <a:pt x="4" y="14"/>
                  </a:lnTo>
                  <a:lnTo>
                    <a:pt x="8" y="8"/>
                  </a:lnTo>
                  <a:lnTo>
                    <a:pt x="14" y="4"/>
                  </a:lnTo>
                  <a:lnTo>
                    <a:pt x="22" y="0"/>
                  </a:lnTo>
                  <a:lnTo>
                    <a:pt x="30" y="0"/>
                  </a:lnTo>
                  <a:lnTo>
                    <a:pt x="38" y="0"/>
                  </a:lnTo>
                  <a:lnTo>
                    <a:pt x="44" y="4"/>
                  </a:lnTo>
                  <a:lnTo>
                    <a:pt x="50" y="8"/>
                  </a:lnTo>
                  <a:lnTo>
                    <a:pt x="56" y="14"/>
                  </a:lnTo>
                  <a:lnTo>
                    <a:pt x="58" y="22"/>
                  </a:lnTo>
                  <a:lnTo>
                    <a:pt x="58" y="32"/>
                  </a:lnTo>
                  <a:lnTo>
                    <a:pt x="58" y="34"/>
                  </a:lnTo>
                  <a:lnTo>
                    <a:pt x="58" y="34"/>
                  </a:lnTo>
                  <a:lnTo>
                    <a:pt x="12" y="34"/>
                  </a:lnTo>
                  <a:lnTo>
                    <a:pt x="12" y="40"/>
                  </a:lnTo>
                  <a:lnTo>
                    <a:pt x="14" y="46"/>
                  </a:lnTo>
                  <a:lnTo>
                    <a:pt x="18" y="50"/>
                  </a:lnTo>
                  <a:lnTo>
                    <a:pt x="24" y="54"/>
                  </a:lnTo>
                  <a:lnTo>
                    <a:pt x="30" y="56"/>
                  </a:lnTo>
                  <a:lnTo>
                    <a:pt x="36" y="54"/>
                  </a:lnTo>
                  <a:lnTo>
                    <a:pt x="40" y="52"/>
                  </a:lnTo>
                  <a:lnTo>
                    <a:pt x="44" y="50"/>
                  </a:lnTo>
                  <a:lnTo>
                    <a:pt x="48" y="46"/>
                  </a:lnTo>
                  <a:close/>
                  <a:moveTo>
                    <a:pt x="12" y="24"/>
                  </a:moveTo>
                  <a:lnTo>
                    <a:pt x="48" y="24"/>
                  </a:lnTo>
                  <a:lnTo>
                    <a:pt x="46" y="18"/>
                  </a:lnTo>
                  <a:lnTo>
                    <a:pt x="44" y="14"/>
                  </a:lnTo>
                  <a:lnTo>
                    <a:pt x="40" y="12"/>
                  </a:lnTo>
                  <a:lnTo>
                    <a:pt x="36" y="10"/>
                  </a:lnTo>
                  <a:lnTo>
                    <a:pt x="30" y="10"/>
                  </a:lnTo>
                  <a:lnTo>
                    <a:pt x="24" y="10"/>
                  </a:lnTo>
                  <a:lnTo>
                    <a:pt x="18" y="14"/>
                  </a:lnTo>
                  <a:lnTo>
                    <a:pt x="14" y="18"/>
                  </a:lnTo>
                  <a:lnTo>
                    <a:pt x="12" y="24"/>
                  </a:lnTo>
                  <a:close/>
                </a:path>
              </a:pathLst>
            </a:custGeom>
            <a:solidFill>
              <a:schemeClr val="tx2"/>
            </a:solidFill>
            <a:ln w="0">
              <a:solidFill>
                <a:srgbClr val="000000"/>
              </a:solidFill>
              <a:prstDash val="solid"/>
              <a:round/>
              <a:headEnd/>
              <a:tailEnd/>
            </a:ln>
          </p:spPr>
          <p:txBody>
            <a:bodyPr/>
            <a:lstStyle/>
            <a:p>
              <a:endParaRPr lang="ja-JP" altLang="en-US"/>
            </a:p>
          </p:txBody>
        </p:sp>
        <p:sp>
          <p:nvSpPr>
            <p:cNvPr id="81197" name="Freeform 301"/>
            <p:cNvSpPr>
              <a:spLocks noChangeAspect="1"/>
            </p:cNvSpPr>
            <p:nvPr/>
          </p:nvSpPr>
          <p:spPr bwMode="auto">
            <a:xfrm>
              <a:off x="5590" y="3152"/>
              <a:ext cx="82" cy="88"/>
            </a:xfrm>
            <a:custGeom>
              <a:avLst/>
              <a:gdLst>
                <a:gd name="T0" fmla="*/ 36 w 82"/>
                <a:gd name="T1" fmla="*/ 88 h 88"/>
                <a:gd name="T2" fmla="*/ 0 w 82"/>
                <a:gd name="T3" fmla="*/ 0 h 88"/>
                <a:gd name="T4" fmla="*/ 12 w 82"/>
                <a:gd name="T5" fmla="*/ 0 h 88"/>
                <a:gd name="T6" fmla="*/ 36 w 82"/>
                <a:gd name="T7" fmla="*/ 64 h 88"/>
                <a:gd name="T8" fmla="*/ 40 w 82"/>
                <a:gd name="T9" fmla="*/ 70 h 88"/>
                <a:gd name="T10" fmla="*/ 42 w 82"/>
                <a:gd name="T11" fmla="*/ 78 h 88"/>
                <a:gd name="T12" fmla="*/ 44 w 82"/>
                <a:gd name="T13" fmla="*/ 70 h 88"/>
                <a:gd name="T14" fmla="*/ 46 w 82"/>
                <a:gd name="T15" fmla="*/ 64 h 88"/>
                <a:gd name="T16" fmla="*/ 70 w 82"/>
                <a:gd name="T17" fmla="*/ 0 h 88"/>
                <a:gd name="T18" fmla="*/ 82 w 82"/>
                <a:gd name="T19" fmla="*/ 0 h 88"/>
                <a:gd name="T20" fmla="*/ 48 w 82"/>
                <a:gd name="T21" fmla="*/ 88 h 88"/>
                <a:gd name="T22" fmla="*/ 36 w 82"/>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8">
                  <a:moveTo>
                    <a:pt x="36" y="88"/>
                  </a:moveTo>
                  <a:lnTo>
                    <a:pt x="0" y="0"/>
                  </a:lnTo>
                  <a:lnTo>
                    <a:pt x="12" y="0"/>
                  </a:lnTo>
                  <a:lnTo>
                    <a:pt x="36" y="64"/>
                  </a:lnTo>
                  <a:lnTo>
                    <a:pt x="40" y="70"/>
                  </a:lnTo>
                  <a:lnTo>
                    <a:pt x="42" y="78"/>
                  </a:lnTo>
                  <a:lnTo>
                    <a:pt x="44" y="70"/>
                  </a:lnTo>
                  <a:lnTo>
                    <a:pt x="46" y="64"/>
                  </a:lnTo>
                  <a:lnTo>
                    <a:pt x="70" y="0"/>
                  </a:lnTo>
                  <a:lnTo>
                    <a:pt x="82" y="0"/>
                  </a:lnTo>
                  <a:lnTo>
                    <a:pt x="48" y="88"/>
                  </a:lnTo>
                  <a:lnTo>
                    <a:pt x="36" y="88"/>
                  </a:lnTo>
                  <a:close/>
                </a:path>
              </a:pathLst>
            </a:custGeom>
            <a:solidFill>
              <a:schemeClr val="tx2"/>
            </a:solidFill>
            <a:ln w="0">
              <a:solidFill>
                <a:srgbClr val="000000"/>
              </a:solidFill>
              <a:prstDash val="solid"/>
              <a:round/>
              <a:headEnd/>
              <a:tailEnd/>
            </a:ln>
          </p:spPr>
          <p:txBody>
            <a:bodyPr/>
            <a:lstStyle/>
            <a:p>
              <a:endParaRPr lang="ja-JP" altLang="en-US"/>
            </a:p>
          </p:txBody>
        </p:sp>
        <p:sp>
          <p:nvSpPr>
            <p:cNvPr id="81198" name="Freeform 302"/>
            <p:cNvSpPr>
              <a:spLocks noChangeAspect="1"/>
            </p:cNvSpPr>
            <p:nvPr/>
          </p:nvSpPr>
          <p:spPr bwMode="auto">
            <a:xfrm>
              <a:off x="5676" y="3152"/>
              <a:ext cx="28" cy="112"/>
            </a:xfrm>
            <a:custGeom>
              <a:avLst/>
              <a:gdLst>
                <a:gd name="T0" fmla="*/ 6 w 28"/>
                <a:gd name="T1" fmla="*/ 112 h 112"/>
                <a:gd name="T2" fmla="*/ 0 w 28"/>
                <a:gd name="T3" fmla="*/ 112 h 112"/>
                <a:gd name="T4" fmla="*/ 12 w 28"/>
                <a:gd name="T5" fmla="*/ 84 h 112"/>
                <a:gd name="T6" fmla="*/ 16 w 28"/>
                <a:gd name="T7" fmla="*/ 56 h 112"/>
                <a:gd name="T8" fmla="*/ 16 w 28"/>
                <a:gd name="T9" fmla="*/ 46 h 112"/>
                <a:gd name="T10" fmla="*/ 14 w 28"/>
                <a:gd name="T11" fmla="*/ 34 h 112"/>
                <a:gd name="T12" fmla="*/ 12 w 28"/>
                <a:gd name="T13" fmla="*/ 26 h 112"/>
                <a:gd name="T14" fmla="*/ 8 w 28"/>
                <a:gd name="T15" fmla="*/ 18 h 112"/>
                <a:gd name="T16" fmla="*/ 6 w 28"/>
                <a:gd name="T17" fmla="*/ 14 h 112"/>
                <a:gd name="T18" fmla="*/ 4 w 28"/>
                <a:gd name="T19" fmla="*/ 8 h 112"/>
                <a:gd name="T20" fmla="*/ 0 w 28"/>
                <a:gd name="T21" fmla="*/ 0 h 112"/>
                <a:gd name="T22" fmla="*/ 6 w 28"/>
                <a:gd name="T23" fmla="*/ 0 h 112"/>
                <a:gd name="T24" fmla="*/ 16 w 28"/>
                <a:gd name="T25" fmla="*/ 16 h 112"/>
                <a:gd name="T26" fmla="*/ 24 w 28"/>
                <a:gd name="T27" fmla="*/ 30 h 112"/>
                <a:gd name="T28" fmla="*/ 28 w 28"/>
                <a:gd name="T29" fmla="*/ 42 h 112"/>
                <a:gd name="T30" fmla="*/ 28 w 28"/>
                <a:gd name="T31" fmla="*/ 56 h 112"/>
                <a:gd name="T32" fmla="*/ 26 w 28"/>
                <a:gd name="T33" fmla="*/ 72 h 112"/>
                <a:gd name="T34" fmla="*/ 22 w 28"/>
                <a:gd name="T35" fmla="*/ 86 h 112"/>
                <a:gd name="T36" fmla="*/ 16 w 28"/>
                <a:gd name="T37" fmla="*/ 100 h 112"/>
                <a:gd name="T38" fmla="*/ 6 w 28"/>
                <a:gd name="T3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112">
                  <a:moveTo>
                    <a:pt x="6" y="112"/>
                  </a:moveTo>
                  <a:lnTo>
                    <a:pt x="0" y="112"/>
                  </a:lnTo>
                  <a:lnTo>
                    <a:pt x="12" y="84"/>
                  </a:lnTo>
                  <a:lnTo>
                    <a:pt x="16" y="56"/>
                  </a:lnTo>
                  <a:lnTo>
                    <a:pt x="16" y="46"/>
                  </a:lnTo>
                  <a:lnTo>
                    <a:pt x="14" y="34"/>
                  </a:lnTo>
                  <a:lnTo>
                    <a:pt x="12" y="26"/>
                  </a:lnTo>
                  <a:lnTo>
                    <a:pt x="8" y="18"/>
                  </a:lnTo>
                  <a:lnTo>
                    <a:pt x="6" y="14"/>
                  </a:lnTo>
                  <a:lnTo>
                    <a:pt x="4" y="8"/>
                  </a:lnTo>
                  <a:lnTo>
                    <a:pt x="0" y="0"/>
                  </a:lnTo>
                  <a:lnTo>
                    <a:pt x="6" y="0"/>
                  </a:lnTo>
                  <a:lnTo>
                    <a:pt x="16" y="16"/>
                  </a:lnTo>
                  <a:lnTo>
                    <a:pt x="24" y="30"/>
                  </a:lnTo>
                  <a:lnTo>
                    <a:pt x="28" y="42"/>
                  </a:lnTo>
                  <a:lnTo>
                    <a:pt x="28" y="56"/>
                  </a:lnTo>
                  <a:lnTo>
                    <a:pt x="26" y="72"/>
                  </a:lnTo>
                  <a:lnTo>
                    <a:pt x="22" y="86"/>
                  </a:lnTo>
                  <a:lnTo>
                    <a:pt x="16" y="100"/>
                  </a:lnTo>
                  <a:lnTo>
                    <a:pt x="6" y="112"/>
                  </a:lnTo>
                  <a:close/>
                </a:path>
              </a:pathLst>
            </a:custGeom>
            <a:solidFill>
              <a:schemeClr val="tx2"/>
            </a:solidFill>
            <a:ln w="0">
              <a:solidFill>
                <a:srgbClr val="000000"/>
              </a:solidFill>
              <a:prstDash val="solid"/>
              <a:round/>
              <a:headEnd/>
              <a:tailEnd/>
            </a:ln>
          </p:spPr>
          <p:txBody>
            <a:bodyPr/>
            <a:lstStyle/>
            <a:p>
              <a:endParaRPr lang="ja-JP" altLang="en-US"/>
            </a:p>
          </p:txBody>
        </p:sp>
        <p:grpSp>
          <p:nvGrpSpPr>
            <p:cNvPr id="81199" name="Group 303"/>
            <p:cNvGrpSpPr>
              <a:grpSpLocks noChangeAspect="1"/>
            </p:cNvGrpSpPr>
            <p:nvPr/>
          </p:nvGrpSpPr>
          <p:grpSpPr bwMode="auto">
            <a:xfrm>
              <a:off x="3984" y="1314"/>
              <a:ext cx="88" cy="222"/>
              <a:chOff x="3878" y="1422"/>
              <a:chExt cx="88" cy="222"/>
            </a:xfrm>
          </p:grpSpPr>
          <p:sp>
            <p:nvSpPr>
              <p:cNvPr id="81200" name="Freeform 304"/>
              <p:cNvSpPr>
                <a:spLocks noChangeAspect="1"/>
              </p:cNvSpPr>
              <p:nvPr/>
            </p:nvSpPr>
            <p:spPr bwMode="auto">
              <a:xfrm>
                <a:off x="3900" y="1612"/>
                <a:ext cx="66" cy="32"/>
              </a:xfrm>
              <a:custGeom>
                <a:avLst/>
                <a:gdLst>
                  <a:gd name="T0" fmla="*/ 66 w 66"/>
                  <a:gd name="T1" fmla="*/ 32 h 32"/>
                  <a:gd name="T2" fmla="*/ 2 w 66"/>
                  <a:gd name="T3" fmla="*/ 32 h 32"/>
                  <a:gd name="T4" fmla="*/ 2 w 66"/>
                  <a:gd name="T5" fmla="*/ 22 h 32"/>
                  <a:gd name="T6" fmla="*/ 10 w 66"/>
                  <a:gd name="T7" fmla="*/ 22 h 32"/>
                  <a:gd name="T8" fmla="*/ 6 w 66"/>
                  <a:gd name="T9" fmla="*/ 20 h 32"/>
                  <a:gd name="T10" fmla="*/ 2 w 66"/>
                  <a:gd name="T11" fmla="*/ 16 h 32"/>
                  <a:gd name="T12" fmla="*/ 2 w 66"/>
                  <a:gd name="T13" fmla="*/ 12 h 32"/>
                  <a:gd name="T14" fmla="*/ 0 w 66"/>
                  <a:gd name="T15" fmla="*/ 10 h 32"/>
                  <a:gd name="T16" fmla="*/ 2 w 66"/>
                  <a:gd name="T17" fmla="*/ 4 h 32"/>
                  <a:gd name="T18" fmla="*/ 4 w 66"/>
                  <a:gd name="T19" fmla="*/ 0 h 32"/>
                  <a:gd name="T20" fmla="*/ 14 w 66"/>
                  <a:gd name="T21" fmla="*/ 2 h 32"/>
                  <a:gd name="T22" fmla="*/ 12 w 66"/>
                  <a:gd name="T23" fmla="*/ 6 h 32"/>
                  <a:gd name="T24" fmla="*/ 10 w 66"/>
                  <a:gd name="T25" fmla="*/ 10 h 32"/>
                  <a:gd name="T26" fmla="*/ 12 w 66"/>
                  <a:gd name="T27" fmla="*/ 14 h 32"/>
                  <a:gd name="T28" fmla="*/ 14 w 66"/>
                  <a:gd name="T29" fmla="*/ 16 h 32"/>
                  <a:gd name="T30" fmla="*/ 16 w 66"/>
                  <a:gd name="T31" fmla="*/ 18 h 32"/>
                  <a:gd name="T32" fmla="*/ 20 w 66"/>
                  <a:gd name="T33" fmla="*/ 20 h 32"/>
                  <a:gd name="T34" fmla="*/ 26 w 66"/>
                  <a:gd name="T35" fmla="*/ 20 h 32"/>
                  <a:gd name="T36" fmla="*/ 32 w 66"/>
                  <a:gd name="T37" fmla="*/ 22 h 32"/>
                  <a:gd name="T38" fmla="*/ 66 w 66"/>
                  <a:gd name="T39" fmla="*/ 22 h 32"/>
                  <a:gd name="T40" fmla="*/ 66 w 66"/>
                  <a:gd name="T4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32">
                    <a:moveTo>
                      <a:pt x="66" y="32"/>
                    </a:moveTo>
                    <a:lnTo>
                      <a:pt x="2" y="32"/>
                    </a:lnTo>
                    <a:lnTo>
                      <a:pt x="2" y="22"/>
                    </a:lnTo>
                    <a:lnTo>
                      <a:pt x="10" y="22"/>
                    </a:lnTo>
                    <a:lnTo>
                      <a:pt x="6" y="20"/>
                    </a:lnTo>
                    <a:lnTo>
                      <a:pt x="2" y="16"/>
                    </a:lnTo>
                    <a:lnTo>
                      <a:pt x="2" y="12"/>
                    </a:lnTo>
                    <a:lnTo>
                      <a:pt x="0" y="10"/>
                    </a:lnTo>
                    <a:lnTo>
                      <a:pt x="2" y="4"/>
                    </a:lnTo>
                    <a:lnTo>
                      <a:pt x="4" y="0"/>
                    </a:lnTo>
                    <a:lnTo>
                      <a:pt x="14" y="2"/>
                    </a:lnTo>
                    <a:lnTo>
                      <a:pt x="12" y="6"/>
                    </a:lnTo>
                    <a:lnTo>
                      <a:pt x="10" y="10"/>
                    </a:lnTo>
                    <a:lnTo>
                      <a:pt x="12" y="14"/>
                    </a:lnTo>
                    <a:lnTo>
                      <a:pt x="14" y="16"/>
                    </a:lnTo>
                    <a:lnTo>
                      <a:pt x="16" y="18"/>
                    </a:lnTo>
                    <a:lnTo>
                      <a:pt x="20" y="20"/>
                    </a:lnTo>
                    <a:lnTo>
                      <a:pt x="26" y="20"/>
                    </a:lnTo>
                    <a:lnTo>
                      <a:pt x="32" y="22"/>
                    </a:lnTo>
                    <a:lnTo>
                      <a:pt x="66" y="22"/>
                    </a:lnTo>
                    <a:lnTo>
                      <a:pt x="66" y="32"/>
                    </a:lnTo>
                    <a:close/>
                  </a:path>
                </a:pathLst>
              </a:custGeom>
              <a:solidFill>
                <a:schemeClr val="tx2"/>
              </a:solidFill>
              <a:ln w="0">
                <a:solidFill>
                  <a:srgbClr val="000000"/>
                </a:solidFill>
                <a:prstDash val="solid"/>
                <a:round/>
                <a:headEnd/>
                <a:tailEnd/>
              </a:ln>
            </p:spPr>
            <p:txBody>
              <a:bodyPr/>
              <a:lstStyle/>
              <a:p>
                <a:endParaRPr lang="ja-JP" altLang="en-US"/>
              </a:p>
            </p:txBody>
          </p:sp>
          <p:sp>
            <p:nvSpPr>
              <p:cNvPr id="81201" name="Freeform 305"/>
              <p:cNvSpPr>
                <a:spLocks noChangeAspect="1" noEditPoints="1"/>
              </p:cNvSpPr>
              <p:nvPr/>
            </p:nvSpPr>
            <p:spPr bwMode="auto">
              <a:xfrm>
                <a:off x="3900" y="1550"/>
                <a:ext cx="66" cy="58"/>
              </a:xfrm>
              <a:custGeom>
                <a:avLst/>
                <a:gdLst>
                  <a:gd name="T0" fmla="*/ 62 w 66"/>
                  <a:gd name="T1" fmla="*/ 22 h 58"/>
                  <a:gd name="T2" fmla="*/ 66 w 66"/>
                  <a:gd name="T3" fmla="*/ 32 h 58"/>
                  <a:gd name="T4" fmla="*/ 66 w 66"/>
                  <a:gd name="T5" fmla="*/ 44 h 58"/>
                  <a:gd name="T6" fmla="*/ 62 w 66"/>
                  <a:gd name="T7" fmla="*/ 52 h 58"/>
                  <a:gd name="T8" fmla="*/ 54 w 66"/>
                  <a:gd name="T9" fmla="*/ 58 h 58"/>
                  <a:gd name="T10" fmla="*/ 44 w 66"/>
                  <a:gd name="T11" fmla="*/ 58 h 58"/>
                  <a:gd name="T12" fmla="*/ 36 w 66"/>
                  <a:gd name="T13" fmla="*/ 54 h 58"/>
                  <a:gd name="T14" fmla="*/ 32 w 66"/>
                  <a:gd name="T15" fmla="*/ 48 h 58"/>
                  <a:gd name="T16" fmla="*/ 30 w 66"/>
                  <a:gd name="T17" fmla="*/ 40 h 58"/>
                  <a:gd name="T18" fmla="*/ 26 w 66"/>
                  <a:gd name="T19" fmla="*/ 24 h 58"/>
                  <a:gd name="T20" fmla="*/ 24 w 66"/>
                  <a:gd name="T21" fmla="*/ 18 h 58"/>
                  <a:gd name="T22" fmla="*/ 18 w 66"/>
                  <a:gd name="T23" fmla="*/ 18 h 58"/>
                  <a:gd name="T24" fmla="*/ 12 w 66"/>
                  <a:gd name="T25" fmla="*/ 24 h 58"/>
                  <a:gd name="T26" fmla="*/ 12 w 66"/>
                  <a:gd name="T27" fmla="*/ 36 h 58"/>
                  <a:gd name="T28" fmla="*/ 16 w 66"/>
                  <a:gd name="T29" fmla="*/ 44 h 58"/>
                  <a:gd name="T30" fmla="*/ 20 w 66"/>
                  <a:gd name="T31" fmla="*/ 56 h 58"/>
                  <a:gd name="T32" fmla="*/ 10 w 66"/>
                  <a:gd name="T33" fmla="*/ 52 h 58"/>
                  <a:gd name="T34" fmla="*/ 2 w 66"/>
                  <a:gd name="T35" fmla="*/ 42 h 58"/>
                  <a:gd name="T36" fmla="*/ 0 w 66"/>
                  <a:gd name="T37" fmla="*/ 28 h 58"/>
                  <a:gd name="T38" fmla="*/ 2 w 66"/>
                  <a:gd name="T39" fmla="*/ 16 h 58"/>
                  <a:gd name="T40" fmla="*/ 8 w 66"/>
                  <a:gd name="T41" fmla="*/ 8 h 58"/>
                  <a:gd name="T42" fmla="*/ 14 w 66"/>
                  <a:gd name="T43" fmla="*/ 4 h 58"/>
                  <a:gd name="T44" fmla="*/ 24 w 66"/>
                  <a:gd name="T45" fmla="*/ 4 h 58"/>
                  <a:gd name="T46" fmla="*/ 46 w 66"/>
                  <a:gd name="T47" fmla="*/ 4 h 58"/>
                  <a:gd name="T48" fmla="*/ 56 w 66"/>
                  <a:gd name="T49" fmla="*/ 4 h 58"/>
                  <a:gd name="T50" fmla="*/ 66 w 66"/>
                  <a:gd name="T51" fmla="*/ 0 h 58"/>
                  <a:gd name="T52" fmla="*/ 62 w 66"/>
                  <a:gd name="T53" fmla="*/ 14 h 58"/>
                  <a:gd name="T54" fmla="*/ 36 w 66"/>
                  <a:gd name="T55" fmla="*/ 16 h 58"/>
                  <a:gd name="T56" fmla="*/ 38 w 66"/>
                  <a:gd name="T57" fmla="*/ 32 h 58"/>
                  <a:gd name="T58" fmla="*/ 40 w 66"/>
                  <a:gd name="T59" fmla="*/ 42 h 58"/>
                  <a:gd name="T60" fmla="*/ 44 w 66"/>
                  <a:gd name="T61" fmla="*/ 44 h 58"/>
                  <a:gd name="T62" fmla="*/ 48 w 66"/>
                  <a:gd name="T63" fmla="*/ 46 h 58"/>
                  <a:gd name="T64" fmla="*/ 54 w 66"/>
                  <a:gd name="T65" fmla="*/ 44 h 58"/>
                  <a:gd name="T66" fmla="*/ 56 w 66"/>
                  <a:gd name="T67" fmla="*/ 34 h 58"/>
                  <a:gd name="T68" fmla="*/ 54 w 66"/>
                  <a:gd name="T69" fmla="*/ 24 h 58"/>
                  <a:gd name="T70" fmla="*/ 48 w 66"/>
                  <a:gd name="T71" fmla="*/ 18 h 58"/>
                  <a:gd name="T72" fmla="*/ 38 w 66"/>
                  <a:gd name="T73"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58">
                    <a:moveTo>
                      <a:pt x="58" y="16"/>
                    </a:moveTo>
                    <a:lnTo>
                      <a:pt x="62" y="22"/>
                    </a:lnTo>
                    <a:lnTo>
                      <a:pt x="64" y="26"/>
                    </a:lnTo>
                    <a:lnTo>
                      <a:pt x="66" y="32"/>
                    </a:lnTo>
                    <a:lnTo>
                      <a:pt x="66" y="38"/>
                    </a:lnTo>
                    <a:lnTo>
                      <a:pt x="66" y="44"/>
                    </a:lnTo>
                    <a:lnTo>
                      <a:pt x="64" y="48"/>
                    </a:lnTo>
                    <a:lnTo>
                      <a:pt x="62" y="52"/>
                    </a:lnTo>
                    <a:lnTo>
                      <a:pt x="58" y="56"/>
                    </a:lnTo>
                    <a:lnTo>
                      <a:pt x="54" y="58"/>
                    </a:lnTo>
                    <a:lnTo>
                      <a:pt x="48" y="58"/>
                    </a:lnTo>
                    <a:lnTo>
                      <a:pt x="44" y="58"/>
                    </a:lnTo>
                    <a:lnTo>
                      <a:pt x="40" y="56"/>
                    </a:lnTo>
                    <a:lnTo>
                      <a:pt x="36" y="54"/>
                    </a:lnTo>
                    <a:lnTo>
                      <a:pt x="34" y="50"/>
                    </a:lnTo>
                    <a:lnTo>
                      <a:pt x="32" y="48"/>
                    </a:lnTo>
                    <a:lnTo>
                      <a:pt x="30" y="44"/>
                    </a:lnTo>
                    <a:lnTo>
                      <a:pt x="30" y="40"/>
                    </a:lnTo>
                    <a:lnTo>
                      <a:pt x="28" y="34"/>
                    </a:lnTo>
                    <a:lnTo>
                      <a:pt x="26" y="24"/>
                    </a:lnTo>
                    <a:lnTo>
                      <a:pt x="24" y="18"/>
                    </a:lnTo>
                    <a:lnTo>
                      <a:pt x="24" y="18"/>
                    </a:lnTo>
                    <a:lnTo>
                      <a:pt x="22" y="16"/>
                    </a:lnTo>
                    <a:lnTo>
                      <a:pt x="18" y="18"/>
                    </a:lnTo>
                    <a:lnTo>
                      <a:pt x="14" y="20"/>
                    </a:lnTo>
                    <a:lnTo>
                      <a:pt x="12" y="24"/>
                    </a:lnTo>
                    <a:lnTo>
                      <a:pt x="10" y="30"/>
                    </a:lnTo>
                    <a:lnTo>
                      <a:pt x="12" y="36"/>
                    </a:lnTo>
                    <a:lnTo>
                      <a:pt x="14" y="40"/>
                    </a:lnTo>
                    <a:lnTo>
                      <a:pt x="16" y="44"/>
                    </a:lnTo>
                    <a:lnTo>
                      <a:pt x="22" y="44"/>
                    </a:lnTo>
                    <a:lnTo>
                      <a:pt x="20" y="56"/>
                    </a:lnTo>
                    <a:lnTo>
                      <a:pt x="14" y="54"/>
                    </a:lnTo>
                    <a:lnTo>
                      <a:pt x="10" y="52"/>
                    </a:lnTo>
                    <a:lnTo>
                      <a:pt x="6" y="48"/>
                    </a:lnTo>
                    <a:lnTo>
                      <a:pt x="2" y="42"/>
                    </a:lnTo>
                    <a:lnTo>
                      <a:pt x="2" y="36"/>
                    </a:lnTo>
                    <a:lnTo>
                      <a:pt x="0" y="28"/>
                    </a:lnTo>
                    <a:lnTo>
                      <a:pt x="2" y="22"/>
                    </a:lnTo>
                    <a:lnTo>
                      <a:pt x="2" y="16"/>
                    </a:lnTo>
                    <a:lnTo>
                      <a:pt x="4" y="12"/>
                    </a:lnTo>
                    <a:lnTo>
                      <a:pt x="8" y="8"/>
                    </a:lnTo>
                    <a:lnTo>
                      <a:pt x="10" y="6"/>
                    </a:lnTo>
                    <a:lnTo>
                      <a:pt x="14" y="4"/>
                    </a:lnTo>
                    <a:lnTo>
                      <a:pt x="18" y="4"/>
                    </a:lnTo>
                    <a:lnTo>
                      <a:pt x="24" y="4"/>
                    </a:lnTo>
                    <a:lnTo>
                      <a:pt x="38" y="4"/>
                    </a:lnTo>
                    <a:lnTo>
                      <a:pt x="46" y="4"/>
                    </a:lnTo>
                    <a:lnTo>
                      <a:pt x="52" y="4"/>
                    </a:lnTo>
                    <a:lnTo>
                      <a:pt x="56" y="4"/>
                    </a:lnTo>
                    <a:lnTo>
                      <a:pt x="62" y="2"/>
                    </a:lnTo>
                    <a:lnTo>
                      <a:pt x="66" y="0"/>
                    </a:lnTo>
                    <a:lnTo>
                      <a:pt x="66" y="12"/>
                    </a:lnTo>
                    <a:lnTo>
                      <a:pt x="62" y="14"/>
                    </a:lnTo>
                    <a:lnTo>
                      <a:pt x="58" y="16"/>
                    </a:lnTo>
                    <a:close/>
                    <a:moveTo>
                      <a:pt x="36" y="16"/>
                    </a:moveTo>
                    <a:lnTo>
                      <a:pt x="38" y="24"/>
                    </a:lnTo>
                    <a:lnTo>
                      <a:pt x="38" y="32"/>
                    </a:lnTo>
                    <a:lnTo>
                      <a:pt x="40" y="38"/>
                    </a:lnTo>
                    <a:lnTo>
                      <a:pt x="40" y="42"/>
                    </a:lnTo>
                    <a:lnTo>
                      <a:pt x="42" y="44"/>
                    </a:lnTo>
                    <a:lnTo>
                      <a:pt x="44" y="44"/>
                    </a:lnTo>
                    <a:lnTo>
                      <a:pt x="46" y="46"/>
                    </a:lnTo>
                    <a:lnTo>
                      <a:pt x="48" y="46"/>
                    </a:lnTo>
                    <a:lnTo>
                      <a:pt x="52" y="46"/>
                    </a:lnTo>
                    <a:lnTo>
                      <a:pt x="54" y="44"/>
                    </a:lnTo>
                    <a:lnTo>
                      <a:pt x="56" y="40"/>
                    </a:lnTo>
                    <a:lnTo>
                      <a:pt x="56" y="34"/>
                    </a:lnTo>
                    <a:lnTo>
                      <a:pt x="56" y="30"/>
                    </a:lnTo>
                    <a:lnTo>
                      <a:pt x="54" y="24"/>
                    </a:lnTo>
                    <a:lnTo>
                      <a:pt x="52" y="22"/>
                    </a:lnTo>
                    <a:lnTo>
                      <a:pt x="48" y="18"/>
                    </a:lnTo>
                    <a:lnTo>
                      <a:pt x="44" y="18"/>
                    </a:lnTo>
                    <a:lnTo>
                      <a:pt x="38" y="18"/>
                    </a:lnTo>
                    <a:lnTo>
                      <a:pt x="36" y="16"/>
                    </a:lnTo>
                    <a:close/>
                  </a:path>
                </a:pathLst>
              </a:custGeom>
              <a:solidFill>
                <a:schemeClr val="tx2"/>
              </a:solidFill>
              <a:ln w="0">
                <a:solidFill>
                  <a:srgbClr val="000000"/>
                </a:solidFill>
                <a:prstDash val="solid"/>
                <a:round/>
                <a:headEnd/>
                <a:tailEnd/>
              </a:ln>
            </p:spPr>
            <p:txBody>
              <a:bodyPr/>
              <a:lstStyle/>
              <a:p>
                <a:endParaRPr lang="ja-JP" altLang="en-US"/>
              </a:p>
            </p:txBody>
          </p:sp>
          <p:sp>
            <p:nvSpPr>
              <p:cNvPr id="81202" name="Freeform 306"/>
              <p:cNvSpPr>
                <a:spLocks noChangeAspect="1"/>
              </p:cNvSpPr>
              <p:nvPr/>
            </p:nvSpPr>
            <p:spPr bwMode="auto">
              <a:xfrm>
                <a:off x="3880" y="1512"/>
                <a:ext cx="86" cy="30"/>
              </a:xfrm>
              <a:custGeom>
                <a:avLst/>
                <a:gdLst>
                  <a:gd name="T0" fmla="*/ 76 w 86"/>
                  <a:gd name="T1" fmla="*/ 2 h 30"/>
                  <a:gd name="T2" fmla="*/ 86 w 86"/>
                  <a:gd name="T3" fmla="*/ 0 h 30"/>
                  <a:gd name="T4" fmla="*/ 86 w 86"/>
                  <a:gd name="T5" fmla="*/ 4 h 30"/>
                  <a:gd name="T6" fmla="*/ 86 w 86"/>
                  <a:gd name="T7" fmla="*/ 8 h 30"/>
                  <a:gd name="T8" fmla="*/ 86 w 86"/>
                  <a:gd name="T9" fmla="*/ 14 h 30"/>
                  <a:gd name="T10" fmla="*/ 86 w 86"/>
                  <a:gd name="T11" fmla="*/ 18 h 30"/>
                  <a:gd name="T12" fmla="*/ 82 w 86"/>
                  <a:gd name="T13" fmla="*/ 20 h 30"/>
                  <a:gd name="T14" fmla="*/ 80 w 86"/>
                  <a:gd name="T15" fmla="*/ 22 h 30"/>
                  <a:gd name="T16" fmla="*/ 76 w 86"/>
                  <a:gd name="T17" fmla="*/ 22 h 30"/>
                  <a:gd name="T18" fmla="*/ 68 w 86"/>
                  <a:gd name="T19" fmla="*/ 24 h 30"/>
                  <a:gd name="T20" fmla="*/ 32 w 86"/>
                  <a:gd name="T21" fmla="*/ 24 h 30"/>
                  <a:gd name="T22" fmla="*/ 32 w 86"/>
                  <a:gd name="T23" fmla="*/ 30 h 30"/>
                  <a:gd name="T24" fmla="*/ 22 w 86"/>
                  <a:gd name="T25" fmla="*/ 30 h 30"/>
                  <a:gd name="T26" fmla="*/ 22 w 86"/>
                  <a:gd name="T27" fmla="*/ 24 h 30"/>
                  <a:gd name="T28" fmla="*/ 6 w 86"/>
                  <a:gd name="T29" fmla="*/ 24 h 30"/>
                  <a:gd name="T30" fmla="*/ 0 w 86"/>
                  <a:gd name="T31" fmla="*/ 12 h 30"/>
                  <a:gd name="T32" fmla="*/ 22 w 86"/>
                  <a:gd name="T33" fmla="*/ 12 h 30"/>
                  <a:gd name="T34" fmla="*/ 22 w 86"/>
                  <a:gd name="T35" fmla="*/ 2 h 30"/>
                  <a:gd name="T36" fmla="*/ 32 w 86"/>
                  <a:gd name="T37" fmla="*/ 2 h 30"/>
                  <a:gd name="T38" fmla="*/ 32 w 86"/>
                  <a:gd name="T39" fmla="*/ 12 h 30"/>
                  <a:gd name="T40" fmla="*/ 68 w 86"/>
                  <a:gd name="T41" fmla="*/ 12 h 30"/>
                  <a:gd name="T42" fmla="*/ 72 w 86"/>
                  <a:gd name="T43" fmla="*/ 12 h 30"/>
                  <a:gd name="T44" fmla="*/ 74 w 86"/>
                  <a:gd name="T45" fmla="*/ 12 h 30"/>
                  <a:gd name="T46" fmla="*/ 76 w 86"/>
                  <a:gd name="T47" fmla="*/ 10 h 30"/>
                  <a:gd name="T48" fmla="*/ 76 w 86"/>
                  <a:gd name="T49" fmla="*/ 10 h 30"/>
                  <a:gd name="T50" fmla="*/ 76 w 86"/>
                  <a:gd name="T51" fmla="*/ 8 h 30"/>
                  <a:gd name="T52" fmla="*/ 76 w 86"/>
                  <a:gd name="T53" fmla="*/ 6 h 30"/>
                  <a:gd name="T54" fmla="*/ 76 w 86"/>
                  <a:gd name="T55" fmla="*/ 4 h 30"/>
                  <a:gd name="T56" fmla="*/ 76 w 86"/>
                  <a:gd name="T5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30">
                    <a:moveTo>
                      <a:pt x="76" y="2"/>
                    </a:moveTo>
                    <a:lnTo>
                      <a:pt x="86" y="0"/>
                    </a:lnTo>
                    <a:lnTo>
                      <a:pt x="86" y="4"/>
                    </a:lnTo>
                    <a:lnTo>
                      <a:pt x="86" y="8"/>
                    </a:lnTo>
                    <a:lnTo>
                      <a:pt x="86" y="14"/>
                    </a:lnTo>
                    <a:lnTo>
                      <a:pt x="86" y="18"/>
                    </a:lnTo>
                    <a:lnTo>
                      <a:pt x="82" y="20"/>
                    </a:lnTo>
                    <a:lnTo>
                      <a:pt x="80" y="22"/>
                    </a:lnTo>
                    <a:lnTo>
                      <a:pt x="76" y="22"/>
                    </a:lnTo>
                    <a:lnTo>
                      <a:pt x="68" y="24"/>
                    </a:lnTo>
                    <a:lnTo>
                      <a:pt x="32" y="24"/>
                    </a:lnTo>
                    <a:lnTo>
                      <a:pt x="32" y="30"/>
                    </a:lnTo>
                    <a:lnTo>
                      <a:pt x="22" y="30"/>
                    </a:lnTo>
                    <a:lnTo>
                      <a:pt x="22" y="24"/>
                    </a:lnTo>
                    <a:lnTo>
                      <a:pt x="6" y="24"/>
                    </a:lnTo>
                    <a:lnTo>
                      <a:pt x="0" y="12"/>
                    </a:lnTo>
                    <a:lnTo>
                      <a:pt x="22" y="12"/>
                    </a:lnTo>
                    <a:lnTo>
                      <a:pt x="22" y="2"/>
                    </a:lnTo>
                    <a:lnTo>
                      <a:pt x="32" y="2"/>
                    </a:lnTo>
                    <a:lnTo>
                      <a:pt x="32" y="12"/>
                    </a:lnTo>
                    <a:lnTo>
                      <a:pt x="68" y="12"/>
                    </a:lnTo>
                    <a:lnTo>
                      <a:pt x="72" y="12"/>
                    </a:lnTo>
                    <a:lnTo>
                      <a:pt x="74" y="12"/>
                    </a:lnTo>
                    <a:lnTo>
                      <a:pt x="76" y="10"/>
                    </a:lnTo>
                    <a:lnTo>
                      <a:pt x="76" y="10"/>
                    </a:lnTo>
                    <a:lnTo>
                      <a:pt x="76" y="8"/>
                    </a:lnTo>
                    <a:lnTo>
                      <a:pt x="76" y="6"/>
                    </a:lnTo>
                    <a:lnTo>
                      <a:pt x="76" y="4"/>
                    </a:lnTo>
                    <a:lnTo>
                      <a:pt x="76" y="2"/>
                    </a:lnTo>
                    <a:close/>
                  </a:path>
                </a:pathLst>
              </a:custGeom>
              <a:solidFill>
                <a:schemeClr val="tx2"/>
              </a:solidFill>
              <a:ln w="0">
                <a:solidFill>
                  <a:srgbClr val="000000"/>
                </a:solidFill>
                <a:prstDash val="solid"/>
                <a:round/>
                <a:headEnd/>
                <a:tailEnd/>
              </a:ln>
            </p:spPr>
            <p:txBody>
              <a:bodyPr/>
              <a:lstStyle/>
              <a:p>
                <a:endParaRPr lang="ja-JP" altLang="en-US"/>
              </a:p>
            </p:txBody>
          </p:sp>
          <p:sp>
            <p:nvSpPr>
              <p:cNvPr id="81203" name="Freeform 307"/>
              <p:cNvSpPr>
                <a:spLocks noChangeAspect="1" noEditPoints="1"/>
              </p:cNvSpPr>
              <p:nvPr/>
            </p:nvSpPr>
            <p:spPr bwMode="auto">
              <a:xfrm>
                <a:off x="3878" y="1490"/>
                <a:ext cx="88" cy="12"/>
              </a:xfrm>
              <a:custGeom>
                <a:avLst/>
                <a:gdLst>
                  <a:gd name="T0" fmla="*/ 12 w 88"/>
                  <a:gd name="T1" fmla="*/ 12 h 12"/>
                  <a:gd name="T2" fmla="*/ 0 w 88"/>
                  <a:gd name="T3" fmla="*/ 12 h 12"/>
                  <a:gd name="T4" fmla="*/ 0 w 88"/>
                  <a:gd name="T5" fmla="*/ 0 h 12"/>
                  <a:gd name="T6" fmla="*/ 12 w 88"/>
                  <a:gd name="T7" fmla="*/ 0 h 12"/>
                  <a:gd name="T8" fmla="*/ 12 w 88"/>
                  <a:gd name="T9" fmla="*/ 12 h 12"/>
                  <a:gd name="T10" fmla="*/ 88 w 88"/>
                  <a:gd name="T11" fmla="*/ 12 h 12"/>
                  <a:gd name="T12" fmla="*/ 24 w 88"/>
                  <a:gd name="T13" fmla="*/ 12 h 12"/>
                  <a:gd name="T14" fmla="*/ 24 w 88"/>
                  <a:gd name="T15" fmla="*/ 0 h 12"/>
                  <a:gd name="T16" fmla="*/ 88 w 88"/>
                  <a:gd name="T17" fmla="*/ 0 h 12"/>
                  <a:gd name="T18" fmla="*/ 88 w 88"/>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2">
                    <a:moveTo>
                      <a:pt x="12" y="12"/>
                    </a:moveTo>
                    <a:lnTo>
                      <a:pt x="0" y="12"/>
                    </a:lnTo>
                    <a:lnTo>
                      <a:pt x="0" y="0"/>
                    </a:lnTo>
                    <a:lnTo>
                      <a:pt x="12" y="0"/>
                    </a:lnTo>
                    <a:lnTo>
                      <a:pt x="12" y="12"/>
                    </a:lnTo>
                    <a:close/>
                    <a:moveTo>
                      <a:pt x="88" y="12"/>
                    </a:moveTo>
                    <a:lnTo>
                      <a:pt x="24" y="12"/>
                    </a:lnTo>
                    <a:lnTo>
                      <a:pt x="24" y="0"/>
                    </a:lnTo>
                    <a:lnTo>
                      <a:pt x="88" y="0"/>
                    </a:lnTo>
                    <a:lnTo>
                      <a:pt x="88" y="12"/>
                    </a:lnTo>
                    <a:close/>
                  </a:path>
                </a:pathLst>
              </a:custGeom>
              <a:solidFill>
                <a:schemeClr val="tx2"/>
              </a:solidFill>
              <a:ln w="0">
                <a:solidFill>
                  <a:srgbClr val="000000"/>
                </a:solidFill>
                <a:prstDash val="solid"/>
                <a:round/>
                <a:headEnd/>
                <a:tailEnd/>
              </a:ln>
            </p:spPr>
            <p:txBody>
              <a:bodyPr/>
              <a:lstStyle/>
              <a:p>
                <a:endParaRPr lang="ja-JP" altLang="en-US"/>
              </a:p>
            </p:txBody>
          </p:sp>
          <p:sp>
            <p:nvSpPr>
              <p:cNvPr id="81204" name="Freeform 308"/>
              <p:cNvSpPr>
                <a:spLocks noChangeAspect="1" noEditPoints="1"/>
              </p:cNvSpPr>
              <p:nvPr/>
            </p:nvSpPr>
            <p:spPr bwMode="auto">
              <a:xfrm>
                <a:off x="3900" y="1422"/>
                <a:ext cx="66" cy="58"/>
              </a:xfrm>
              <a:custGeom>
                <a:avLst/>
                <a:gdLst>
                  <a:gd name="T0" fmla="*/ 34 w 66"/>
                  <a:gd name="T1" fmla="*/ 58 h 58"/>
                  <a:gd name="T2" fmla="*/ 26 w 66"/>
                  <a:gd name="T3" fmla="*/ 56 h 58"/>
                  <a:gd name="T4" fmla="*/ 18 w 66"/>
                  <a:gd name="T5" fmla="*/ 54 h 58"/>
                  <a:gd name="T6" fmla="*/ 12 w 66"/>
                  <a:gd name="T7" fmla="*/ 52 h 58"/>
                  <a:gd name="T8" fmla="*/ 8 w 66"/>
                  <a:gd name="T9" fmla="*/ 48 h 58"/>
                  <a:gd name="T10" fmla="*/ 4 w 66"/>
                  <a:gd name="T11" fmla="*/ 42 h 58"/>
                  <a:gd name="T12" fmla="*/ 2 w 66"/>
                  <a:gd name="T13" fmla="*/ 36 h 58"/>
                  <a:gd name="T14" fmla="*/ 0 w 66"/>
                  <a:gd name="T15" fmla="*/ 28 h 58"/>
                  <a:gd name="T16" fmla="*/ 2 w 66"/>
                  <a:gd name="T17" fmla="*/ 20 h 58"/>
                  <a:gd name="T18" fmla="*/ 4 w 66"/>
                  <a:gd name="T19" fmla="*/ 14 h 58"/>
                  <a:gd name="T20" fmla="*/ 10 w 66"/>
                  <a:gd name="T21" fmla="*/ 8 h 58"/>
                  <a:gd name="T22" fmla="*/ 16 w 66"/>
                  <a:gd name="T23" fmla="*/ 4 h 58"/>
                  <a:gd name="T24" fmla="*/ 24 w 66"/>
                  <a:gd name="T25" fmla="*/ 2 h 58"/>
                  <a:gd name="T26" fmla="*/ 32 w 66"/>
                  <a:gd name="T27" fmla="*/ 0 h 58"/>
                  <a:gd name="T28" fmla="*/ 40 w 66"/>
                  <a:gd name="T29" fmla="*/ 0 h 58"/>
                  <a:gd name="T30" fmla="*/ 46 w 66"/>
                  <a:gd name="T31" fmla="*/ 2 h 58"/>
                  <a:gd name="T32" fmla="*/ 52 w 66"/>
                  <a:gd name="T33" fmla="*/ 4 h 58"/>
                  <a:gd name="T34" fmla="*/ 58 w 66"/>
                  <a:gd name="T35" fmla="*/ 8 h 58"/>
                  <a:gd name="T36" fmla="*/ 62 w 66"/>
                  <a:gd name="T37" fmla="*/ 14 h 58"/>
                  <a:gd name="T38" fmla="*/ 66 w 66"/>
                  <a:gd name="T39" fmla="*/ 22 h 58"/>
                  <a:gd name="T40" fmla="*/ 66 w 66"/>
                  <a:gd name="T41" fmla="*/ 28 h 58"/>
                  <a:gd name="T42" fmla="*/ 66 w 66"/>
                  <a:gd name="T43" fmla="*/ 36 h 58"/>
                  <a:gd name="T44" fmla="*/ 64 w 66"/>
                  <a:gd name="T45" fmla="*/ 44 h 58"/>
                  <a:gd name="T46" fmla="*/ 58 w 66"/>
                  <a:gd name="T47" fmla="*/ 50 h 58"/>
                  <a:gd name="T48" fmla="*/ 52 w 66"/>
                  <a:gd name="T49" fmla="*/ 54 h 58"/>
                  <a:gd name="T50" fmla="*/ 44 w 66"/>
                  <a:gd name="T51" fmla="*/ 56 h 58"/>
                  <a:gd name="T52" fmla="*/ 34 w 66"/>
                  <a:gd name="T53" fmla="*/ 58 h 58"/>
                  <a:gd name="T54" fmla="*/ 34 w 66"/>
                  <a:gd name="T55" fmla="*/ 46 h 58"/>
                  <a:gd name="T56" fmla="*/ 40 w 66"/>
                  <a:gd name="T57" fmla="*/ 46 h 58"/>
                  <a:gd name="T58" fmla="*/ 46 w 66"/>
                  <a:gd name="T59" fmla="*/ 44 h 58"/>
                  <a:gd name="T60" fmla="*/ 50 w 66"/>
                  <a:gd name="T61" fmla="*/ 40 h 58"/>
                  <a:gd name="T62" fmla="*/ 54 w 66"/>
                  <a:gd name="T63" fmla="*/ 38 h 58"/>
                  <a:gd name="T64" fmla="*/ 56 w 66"/>
                  <a:gd name="T65" fmla="*/ 34 h 58"/>
                  <a:gd name="T66" fmla="*/ 56 w 66"/>
                  <a:gd name="T67" fmla="*/ 28 h 58"/>
                  <a:gd name="T68" fmla="*/ 56 w 66"/>
                  <a:gd name="T69" fmla="*/ 24 h 58"/>
                  <a:gd name="T70" fmla="*/ 54 w 66"/>
                  <a:gd name="T71" fmla="*/ 20 h 58"/>
                  <a:gd name="T72" fmla="*/ 50 w 66"/>
                  <a:gd name="T73" fmla="*/ 16 h 58"/>
                  <a:gd name="T74" fmla="*/ 46 w 66"/>
                  <a:gd name="T75" fmla="*/ 14 h 58"/>
                  <a:gd name="T76" fmla="*/ 40 w 66"/>
                  <a:gd name="T77" fmla="*/ 12 h 58"/>
                  <a:gd name="T78" fmla="*/ 34 w 66"/>
                  <a:gd name="T79" fmla="*/ 12 h 58"/>
                  <a:gd name="T80" fmla="*/ 26 w 66"/>
                  <a:gd name="T81" fmla="*/ 12 h 58"/>
                  <a:gd name="T82" fmla="*/ 22 w 66"/>
                  <a:gd name="T83" fmla="*/ 14 h 58"/>
                  <a:gd name="T84" fmla="*/ 16 w 66"/>
                  <a:gd name="T85" fmla="*/ 16 h 58"/>
                  <a:gd name="T86" fmla="*/ 14 w 66"/>
                  <a:gd name="T87" fmla="*/ 20 h 58"/>
                  <a:gd name="T88" fmla="*/ 12 w 66"/>
                  <a:gd name="T89" fmla="*/ 24 h 58"/>
                  <a:gd name="T90" fmla="*/ 10 w 66"/>
                  <a:gd name="T91" fmla="*/ 28 h 58"/>
                  <a:gd name="T92" fmla="*/ 12 w 66"/>
                  <a:gd name="T93" fmla="*/ 34 h 58"/>
                  <a:gd name="T94" fmla="*/ 14 w 66"/>
                  <a:gd name="T95" fmla="*/ 38 h 58"/>
                  <a:gd name="T96" fmla="*/ 16 w 66"/>
                  <a:gd name="T97" fmla="*/ 40 h 58"/>
                  <a:gd name="T98" fmla="*/ 22 w 66"/>
                  <a:gd name="T99" fmla="*/ 44 h 58"/>
                  <a:gd name="T100" fmla="*/ 26 w 66"/>
                  <a:gd name="T101" fmla="*/ 46 h 58"/>
                  <a:gd name="T102" fmla="*/ 34 w 66"/>
                  <a:gd name="T103" fmla="*/ 4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 h="58">
                    <a:moveTo>
                      <a:pt x="34" y="58"/>
                    </a:moveTo>
                    <a:lnTo>
                      <a:pt x="26" y="56"/>
                    </a:lnTo>
                    <a:lnTo>
                      <a:pt x="18" y="54"/>
                    </a:lnTo>
                    <a:lnTo>
                      <a:pt x="12" y="52"/>
                    </a:lnTo>
                    <a:lnTo>
                      <a:pt x="8" y="48"/>
                    </a:lnTo>
                    <a:lnTo>
                      <a:pt x="4" y="42"/>
                    </a:lnTo>
                    <a:lnTo>
                      <a:pt x="2" y="36"/>
                    </a:lnTo>
                    <a:lnTo>
                      <a:pt x="0" y="28"/>
                    </a:lnTo>
                    <a:lnTo>
                      <a:pt x="2" y="20"/>
                    </a:lnTo>
                    <a:lnTo>
                      <a:pt x="4" y="14"/>
                    </a:lnTo>
                    <a:lnTo>
                      <a:pt x="10" y="8"/>
                    </a:lnTo>
                    <a:lnTo>
                      <a:pt x="16" y="4"/>
                    </a:lnTo>
                    <a:lnTo>
                      <a:pt x="24" y="2"/>
                    </a:lnTo>
                    <a:lnTo>
                      <a:pt x="32" y="0"/>
                    </a:lnTo>
                    <a:lnTo>
                      <a:pt x="40" y="0"/>
                    </a:lnTo>
                    <a:lnTo>
                      <a:pt x="46" y="2"/>
                    </a:lnTo>
                    <a:lnTo>
                      <a:pt x="52" y="4"/>
                    </a:lnTo>
                    <a:lnTo>
                      <a:pt x="58" y="8"/>
                    </a:lnTo>
                    <a:lnTo>
                      <a:pt x="62" y="14"/>
                    </a:lnTo>
                    <a:lnTo>
                      <a:pt x="66" y="22"/>
                    </a:lnTo>
                    <a:lnTo>
                      <a:pt x="66" y="28"/>
                    </a:lnTo>
                    <a:lnTo>
                      <a:pt x="66" y="36"/>
                    </a:lnTo>
                    <a:lnTo>
                      <a:pt x="64" y="44"/>
                    </a:lnTo>
                    <a:lnTo>
                      <a:pt x="58" y="50"/>
                    </a:lnTo>
                    <a:lnTo>
                      <a:pt x="52" y="54"/>
                    </a:lnTo>
                    <a:lnTo>
                      <a:pt x="44" y="56"/>
                    </a:lnTo>
                    <a:lnTo>
                      <a:pt x="34" y="58"/>
                    </a:lnTo>
                    <a:close/>
                    <a:moveTo>
                      <a:pt x="34" y="46"/>
                    </a:moveTo>
                    <a:lnTo>
                      <a:pt x="40" y="46"/>
                    </a:lnTo>
                    <a:lnTo>
                      <a:pt x="46" y="44"/>
                    </a:lnTo>
                    <a:lnTo>
                      <a:pt x="50" y="40"/>
                    </a:lnTo>
                    <a:lnTo>
                      <a:pt x="54" y="38"/>
                    </a:lnTo>
                    <a:lnTo>
                      <a:pt x="56" y="34"/>
                    </a:lnTo>
                    <a:lnTo>
                      <a:pt x="56" y="28"/>
                    </a:lnTo>
                    <a:lnTo>
                      <a:pt x="56" y="24"/>
                    </a:lnTo>
                    <a:lnTo>
                      <a:pt x="54" y="20"/>
                    </a:lnTo>
                    <a:lnTo>
                      <a:pt x="50" y="16"/>
                    </a:lnTo>
                    <a:lnTo>
                      <a:pt x="46" y="14"/>
                    </a:lnTo>
                    <a:lnTo>
                      <a:pt x="40" y="12"/>
                    </a:lnTo>
                    <a:lnTo>
                      <a:pt x="34" y="12"/>
                    </a:lnTo>
                    <a:lnTo>
                      <a:pt x="26" y="12"/>
                    </a:lnTo>
                    <a:lnTo>
                      <a:pt x="22" y="14"/>
                    </a:lnTo>
                    <a:lnTo>
                      <a:pt x="16" y="16"/>
                    </a:lnTo>
                    <a:lnTo>
                      <a:pt x="14" y="20"/>
                    </a:lnTo>
                    <a:lnTo>
                      <a:pt x="12" y="24"/>
                    </a:lnTo>
                    <a:lnTo>
                      <a:pt x="10" y="28"/>
                    </a:lnTo>
                    <a:lnTo>
                      <a:pt x="12" y="34"/>
                    </a:lnTo>
                    <a:lnTo>
                      <a:pt x="14" y="38"/>
                    </a:lnTo>
                    <a:lnTo>
                      <a:pt x="16" y="40"/>
                    </a:lnTo>
                    <a:lnTo>
                      <a:pt x="22" y="44"/>
                    </a:lnTo>
                    <a:lnTo>
                      <a:pt x="26" y="46"/>
                    </a:lnTo>
                    <a:lnTo>
                      <a:pt x="34" y="46"/>
                    </a:lnTo>
                    <a:close/>
                  </a:path>
                </a:pathLst>
              </a:custGeom>
              <a:solidFill>
                <a:schemeClr val="tx2"/>
              </a:solidFill>
              <a:ln w="0">
                <a:solidFill>
                  <a:srgbClr val="000000"/>
                </a:solidFill>
                <a:prstDash val="solid"/>
                <a:round/>
                <a:headEnd/>
                <a:tailEnd/>
              </a:ln>
            </p:spPr>
            <p:txBody>
              <a:bodyPr/>
              <a:lstStyle/>
              <a:p>
                <a:endParaRPr lang="ja-JP" altLang="en-US"/>
              </a:p>
            </p:txBody>
          </p:sp>
        </p:grpSp>
      </p:grpSp>
      <p:sp>
        <p:nvSpPr>
          <p:cNvPr id="81205" name="Rectangle 309"/>
          <p:cNvSpPr>
            <a:spLocks noChangeArrowheads="1"/>
          </p:cNvSpPr>
          <p:nvPr/>
        </p:nvSpPr>
        <p:spPr bwMode="auto">
          <a:xfrm>
            <a:off x="827088" y="2060575"/>
            <a:ext cx="23225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b="1">
                <a:solidFill>
                  <a:srgbClr val="FF6600"/>
                </a:solidFill>
                <a:latin typeface="Arial" panose="020B0604020202020204" pitchFamily="34" charset="0"/>
                <a:ea typeface="ＭＳ Ｐゴシック" panose="020B0600070205080204" pitchFamily="50" charset="-128"/>
              </a:rPr>
              <a:t>Ratio of E</a:t>
            </a:r>
            <a:r>
              <a:rPr lang="en-US" altLang="ja-JP" sz="2000" b="1" baseline="-25000">
                <a:solidFill>
                  <a:srgbClr val="FF6600"/>
                </a:solidFill>
                <a:latin typeface="Symbol" panose="05050102010706020507" pitchFamily="18" charset="2"/>
                <a:ea typeface="ＭＳ Ｐゴシック" panose="020B0600070205080204" pitchFamily="50" charset="-128"/>
              </a:rPr>
              <a:t>n</a:t>
            </a:r>
            <a:r>
              <a:rPr lang="en-US" altLang="ja-JP" sz="2000" b="1" baseline="30000">
                <a:solidFill>
                  <a:srgbClr val="FF6600"/>
                </a:solidFill>
                <a:latin typeface="Arial" panose="020B0604020202020204" pitchFamily="34" charset="0"/>
                <a:ea typeface="ＭＳ Ｐゴシック" panose="020B0600070205080204" pitchFamily="50" charset="-128"/>
              </a:rPr>
              <a:t>rec</a:t>
            </a:r>
          </a:p>
          <a:p>
            <a:r>
              <a:rPr lang="en-US" altLang="ja-JP" sz="2000" b="1">
                <a:solidFill>
                  <a:srgbClr val="FF6600"/>
                </a:solidFill>
                <a:latin typeface="Arial" panose="020B0604020202020204" pitchFamily="34" charset="0"/>
                <a:ea typeface="ＭＳ Ｐゴシック" panose="020B0600070205080204" pitchFamily="50" charset="-128"/>
              </a:rPr>
              <a:t>  </a:t>
            </a:r>
            <a:r>
              <a:rPr lang="en-US" altLang="ja-JP" sz="2000" b="1">
                <a:solidFill>
                  <a:srgbClr val="009900"/>
                </a:solidFill>
                <a:latin typeface="Arial" panose="020B0604020202020204" pitchFamily="34" charset="0"/>
                <a:ea typeface="ＭＳ Ｐゴシック" panose="020B0600070205080204" pitchFamily="50" charset="-128"/>
              </a:rPr>
              <a:t>[with oscillation]</a:t>
            </a:r>
          </a:p>
          <a:p>
            <a:r>
              <a:rPr lang="en-US" altLang="ja-JP" sz="2000" b="1">
                <a:solidFill>
                  <a:srgbClr val="009900"/>
                </a:solidFill>
                <a:latin typeface="Arial" panose="020B0604020202020204" pitchFamily="34" charset="0"/>
                <a:ea typeface="ＭＳ Ｐゴシック" panose="020B0600070205080204" pitchFamily="50" charset="-128"/>
              </a:rPr>
              <a:t>   [no oscillation]</a:t>
            </a:r>
          </a:p>
        </p:txBody>
      </p:sp>
      <p:sp>
        <p:nvSpPr>
          <p:cNvPr id="81206" name="Line 310"/>
          <p:cNvSpPr>
            <a:spLocks noChangeShapeType="1"/>
          </p:cNvSpPr>
          <p:nvPr/>
        </p:nvSpPr>
        <p:spPr bwMode="auto">
          <a:xfrm>
            <a:off x="900113" y="2708275"/>
            <a:ext cx="2209800" cy="0"/>
          </a:xfrm>
          <a:prstGeom prst="line">
            <a:avLst/>
          </a:prstGeom>
          <a:noFill/>
          <a:ln w="381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208" name="Text Box 312"/>
          <p:cNvSpPr txBox="1">
            <a:spLocks noChangeArrowheads="1"/>
          </p:cNvSpPr>
          <p:nvPr/>
        </p:nvSpPr>
        <p:spPr bwMode="auto">
          <a:xfrm>
            <a:off x="1404938" y="1268413"/>
            <a:ext cx="1943100" cy="495300"/>
          </a:xfrm>
          <a:prstGeom prst="rect">
            <a:avLst/>
          </a:prstGeom>
          <a:solidFill>
            <a:srgbClr val="000000"/>
          </a:solidFill>
          <a:ln w="381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Helvetica" panose="020B0604020202020204" pitchFamily="34" charset="0"/>
                <a:ea typeface="Dotum" pitchFamily="34" charset="-127"/>
              </a:rPr>
              <a:t>Single-ring </a:t>
            </a:r>
            <a:r>
              <a:rPr lang="en-US" altLang="ja-JP" sz="2400">
                <a:latin typeface="Symbol" panose="05050102010706020507" pitchFamily="18" charset="2"/>
                <a:ea typeface="Dotum" pitchFamily="34" charset="-127"/>
              </a:rPr>
              <a:t>m</a:t>
            </a:r>
          </a:p>
        </p:txBody>
      </p:sp>
      <p:sp>
        <p:nvSpPr>
          <p:cNvPr id="81209" name="Rectangle 313"/>
          <p:cNvSpPr>
            <a:spLocks noChangeArrowheads="1"/>
          </p:cNvSpPr>
          <p:nvPr/>
        </p:nvSpPr>
        <p:spPr bwMode="auto">
          <a:xfrm>
            <a:off x="2063750" y="4935538"/>
            <a:ext cx="23637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b="1">
                <a:solidFill>
                  <a:srgbClr val="FF00FF"/>
                </a:solidFill>
                <a:latin typeface="Arial" panose="020B0604020202020204" pitchFamily="34" charset="0"/>
                <a:ea typeface="ＭＳ Ｐゴシック" panose="020B0600070205080204" pitchFamily="50" charset="-128"/>
              </a:rPr>
              <a:t>(sin</a:t>
            </a:r>
            <a:r>
              <a:rPr lang="en-US" altLang="ja-JP" sz="1600" b="1" baseline="30000">
                <a:solidFill>
                  <a:srgbClr val="FF00FF"/>
                </a:solidFill>
                <a:latin typeface="Arial" panose="020B0604020202020204" pitchFamily="34" charset="0"/>
                <a:ea typeface="ＭＳ Ｐゴシック" panose="020B0600070205080204" pitchFamily="50" charset="-128"/>
              </a:rPr>
              <a:t>2</a:t>
            </a:r>
            <a:r>
              <a:rPr lang="en-US" altLang="ja-JP" sz="1600" b="1">
                <a:solidFill>
                  <a:srgbClr val="FF00FF"/>
                </a:solidFill>
                <a:latin typeface="Arial" panose="020B0604020202020204" pitchFamily="34" charset="0"/>
                <a:ea typeface="ＭＳ Ｐゴシック" panose="020B0600070205080204" pitchFamily="50" charset="-128"/>
              </a:rPr>
              <a:t>2</a:t>
            </a:r>
            <a:r>
              <a:rPr lang="en-US" altLang="ja-JP" sz="1600" b="1">
                <a:solidFill>
                  <a:srgbClr val="FF00FF"/>
                </a:solidFill>
                <a:latin typeface="Symbol" panose="05050102010706020507" pitchFamily="18" charset="2"/>
                <a:ea typeface="ＭＳ Ｐゴシック" panose="020B0600070205080204" pitchFamily="50" charset="-128"/>
              </a:rPr>
              <a:t>q</a:t>
            </a:r>
            <a:r>
              <a:rPr lang="en-US" altLang="ja-JP" sz="1600" b="1" baseline="-25000">
                <a:solidFill>
                  <a:srgbClr val="FF00FF"/>
                </a:solidFill>
                <a:latin typeface="Arial" panose="020B0604020202020204" pitchFamily="34" charset="0"/>
                <a:ea typeface="ＭＳ Ｐゴシック" panose="020B0600070205080204" pitchFamily="50" charset="-128"/>
              </a:rPr>
              <a:t>23</a:t>
            </a:r>
            <a:r>
              <a:rPr lang="en-US" altLang="ja-JP" sz="1600" b="1">
                <a:solidFill>
                  <a:srgbClr val="FF00FF"/>
                </a:solidFill>
                <a:latin typeface="Arial" panose="020B0604020202020204" pitchFamily="34" charset="0"/>
                <a:ea typeface="ＭＳ Ｐゴシック" panose="020B0600070205080204" pitchFamily="50" charset="-128"/>
              </a:rPr>
              <a:t>,</a:t>
            </a:r>
            <a:r>
              <a:rPr lang="en-US" altLang="ja-JP" sz="1600" b="1">
                <a:solidFill>
                  <a:srgbClr val="FF00FF"/>
                </a:solidFill>
                <a:latin typeface="Symbol" panose="05050102010706020507" pitchFamily="18" charset="2"/>
                <a:ea typeface="ＭＳ Ｐゴシック" panose="020B0600070205080204" pitchFamily="50" charset="-128"/>
              </a:rPr>
              <a:t>D</a:t>
            </a:r>
            <a:r>
              <a:rPr lang="en-US" altLang="ja-JP" sz="1600" b="1">
                <a:solidFill>
                  <a:srgbClr val="FF00FF"/>
                </a:solidFill>
                <a:latin typeface="Arial" panose="020B0604020202020204" pitchFamily="34" charset="0"/>
                <a:ea typeface="ＭＳ Ｐゴシック" panose="020B0600070205080204" pitchFamily="50" charset="-128"/>
              </a:rPr>
              <a:t>m</a:t>
            </a:r>
            <a:r>
              <a:rPr lang="en-US" altLang="ja-JP" sz="1600" b="1" baseline="30000">
                <a:solidFill>
                  <a:srgbClr val="FF00FF"/>
                </a:solidFill>
                <a:latin typeface="Arial" panose="020B0604020202020204" pitchFamily="34" charset="0"/>
                <a:ea typeface="ＭＳ Ｐゴシック" panose="020B0600070205080204" pitchFamily="50" charset="-128"/>
              </a:rPr>
              <a:t>2</a:t>
            </a:r>
            <a:r>
              <a:rPr lang="en-US" altLang="ja-JP" sz="1600" b="1" baseline="-25000">
                <a:solidFill>
                  <a:srgbClr val="FF00FF"/>
                </a:solidFill>
                <a:latin typeface="Arial" panose="020B0604020202020204" pitchFamily="34" charset="0"/>
                <a:ea typeface="ＭＳ Ｐゴシック" panose="020B0600070205080204" pitchFamily="50" charset="-128"/>
              </a:rPr>
              <a:t>23</a:t>
            </a:r>
            <a:r>
              <a:rPr lang="en-US" altLang="ja-JP" sz="1600" b="1">
                <a:solidFill>
                  <a:srgbClr val="FF00FF"/>
                </a:solidFill>
                <a:latin typeface="Arial" panose="020B0604020202020204" pitchFamily="34" charset="0"/>
                <a:ea typeface="ＭＳ Ｐゴシック" panose="020B0600070205080204" pitchFamily="50" charset="-128"/>
              </a:rPr>
              <a:t>)</a:t>
            </a:r>
          </a:p>
          <a:p>
            <a:r>
              <a:rPr lang="en-US" altLang="ja-JP" sz="1600" b="1">
                <a:solidFill>
                  <a:srgbClr val="FF00FF"/>
                </a:solidFill>
                <a:latin typeface="Arial" panose="020B0604020202020204" pitchFamily="34" charset="0"/>
                <a:ea typeface="ＭＳ Ｐゴシック" panose="020B0600070205080204" pitchFamily="50" charset="-128"/>
              </a:rPr>
              <a:t>     =(1.0, 2.7 x 10</a:t>
            </a:r>
            <a:r>
              <a:rPr lang="en-US" altLang="ja-JP" sz="1600" b="1" baseline="30000">
                <a:solidFill>
                  <a:srgbClr val="FF00FF"/>
                </a:solidFill>
                <a:latin typeface="Arial" panose="020B0604020202020204" pitchFamily="34" charset="0"/>
                <a:ea typeface="ＭＳ Ｐゴシック" panose="020B0600070205080204" pitchFamily="50" charset="-128"/>
              </a:rPr>
              <a:t>-3</a:t>
            </a:r>
            <a:r>
              <a:rPr lang="en-US" altLang="ja-JP" sz="1600" b="1">
                <a:solidFill>
                  <a:srgbClr val="FF00FF"/>
                </a:solidFill>
                <a:latin typeface="Arial" panose="020B0604020202020204" pitchFamily="34" charset="0"/>
                <a:ea typeface="ＭＳ Ｐゴシック" panose="020B0600070205080204" pitchFamily="50" charset="-128"/>
              </a:rPr>
              <a:t> eV</a:t>
            </a:r>
            <a:r>
              <a:rPr lang="en-US" altLang="ja-JP" sz="1600" b="1" baseline="30000">
                <a:solidFill>
                  <a:srgbClr val="FF00FF"/>
                </a:solidFill>
                <a:latin typeface="Arial" panose="020B0604020202020204" pitchFamily="34" charset="0"/>
                <a:ea typeface="ＭＳ Ｐゴシック" panose="020B0600070205080204" pitchFamily="50" charset="-128"/>
              </a:rPr>
              <a:t>2</a:t>
            </a:r>
            <a:r>
              <a:rPr lang="en-US" altLang="ja-JP" sz="1600" b="1">
                <a:solidFill>
                  <a:srgbClr val="FF00FF"/>
                </a:solidFill>
                <a:latin typeface="Arial" panose="020B0604020202020204" pitchFamily="34" charset="0"/>
                <a:ea typeface="ＭＳ Ｐゴシック" panose="020B0600070205080204" pitchFamily="50" charset="-128"/>
              </a:rPr>
              <a:t>)</a:t>
            </a:r>
          </a:p>
        </p:txBody>
      </p:sp>
      <p:sp>
        <p:nvSpPr>
          <p:cNvPr id="81210" name="Rectangle 314"/>
          <p:cNvSpPr>
            <a:spLocks noChangeArrowheads="1"/>
          </p:cNvSpPr>
          <p:nvPr/>
        </p:nvSpPr>
        <p:spPr bwMode="auto">
          <a:xfrm>
            <a:off x="6311900" y="5153025"/>
            <a:ext cx="26479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b="1">
                <a:solidFill>
                  <a:srgbClr val="FF00FF"/>
                </a:solidFill>
                <a:latin typeface="Arial" panose="020B0604020202020204" pitchFamily="34" charset="0"/>
                <a:ea typeface="ＭＳ Ｐゴシック" panose="020B0600070205080204" pitchFamily="50" charset="-128"/>
              </a:rPr>
              <a:t>(sin</a:t>
            </a:r>
            <a:r>
              <a:rPr lang="en-US" altLang="ja-JP" sz="1600" b="1" baseline="30000">
                <a:solidFill>
                  <a:srgbClr val="FF00FF"/>
                </a:solidFill>
                <a:latin typeface="Arial" panose="020B0604020202020204" pitchFamily="34" charset="0"/>
                <a:ea typeface="ＭＳ Ｐゴシック" panose="020B0600070205080204" pitchFamily="50" charset="-128"/>
              </a:rPr>
              <a:t>2</a:t>
            </a:r>
            <a:r>
              <a:rPr lang="en-US" altLang="ja-JP" sz="1600" b="1">
                <a:solidFill>
                  <a:srgbClr val="FF00FF"/>
                </a:solidFill>
                <a:latin typeface="Arial" panose="020B0604020202020204" pitchFamily="34" charset="0"/>
                <a:ea typeface="ＭＳ Ｐゴシック" panose="020B0600070205080204" pitchFamily="50" charset="-128"/>
              </a:rPr>
              <a:t>2</a:t>
            </a:r>
            <a:r>
              <a:rPr lang="en-US" altLang="ja-JP" sz="1600" b="1">
                <a:solidFill>
                  <a:srgbClr val="FF00FF"/>
                </a:solidFill>
                <a:latin typeface="Symbol" panose="05050102010706020507" pitchFamily="18" charset="2"/>
                <a:ea typeface="ＭＳ Ｐゴシック" panose="020B0600070205080204" pitchFamily="50" charset="-128"/>
              </a:rPr>
              <a:t>q</a:t>
            </a:r>
            <a:r>
              <a:rPr lang="en-US" altLang="ja-JP" sz="1600" b="1" baseline="-25000">
                <a:solidFill>
                  <a:srgbClr val="FF00FF"/>
                </a:solidFill>
                <a:latin typeface="Arial" panose="020B0604020202020204" pitchFamily="34" charset="0"/>
                <a:ea typeface="ＭＳ Ｐゴシック" panose="020B0600070205080204" pitchFamily="50" charset="-128"/>
              </a:rPr>
              <a:t>13</a:t>
            </a:r>
            <a:r>
              <a:rPr lang="en-US" altLang="ja-JP" sz="1600" b="1">
                <a:solidFill>
                  <a:srgbClr val="FF00FF"/>
                </a:solidFill>
                <a:latin typeface="Arial" panose="020B0604020202020204" pitchFamily="34" charset="0"/>
                <a:ea typeface="ＭＳ Ｐゴシック" panose="020B0600070205080204" pitchFamily="50" charset="-128"/>
              </a:rPr>
              <a:t>,</a:t>
            </a:r>
            <a:r>
              <a:rPr lang="en-US" altLang="ja-JP" sz="1600" b="1">
                <a:solidFill>
                  <a:srgbClr val="FF00FF"/>
                </a:solidFill>
                <a:latin typeface="Symbol" panose="05050102010706020507" pitchFamily="18" charset="2"/>
                <a:ea typeface="ＭＳ Ｐゴシック" panose="020B0600070205080204" pitchFamily="50" charset="-128"/>
              </a:rPr>
              <a:t>d</a:t>
            </a:r>
            <a:r>
              <a:rPr lang="en-US" altLang="ja-JP" sz="1600" b="1">
                <a:solidFill>
                  <a:srgbClr val="FF00FF"/>
                </a:solidFill>
                <a:latin typeface="Arial" panose="020B0604020202020204" pitchFamily="34" charset="0"/>
                <a:ea typeface="ＭＳ Ｐゴシック" panose="020B0600070205080204" pitchFamily="50" charset="-128"/>
              </a:rPr>
              <a:t>,</a:t>
            </a:r>
            <a:r>
              <a:rPr lang="en-US" altLang="ja-JP" sz="1600" b="1">
                <a:solidFill>
                  <a:srgbClr val="FF00FF"/>
                </a:solidFill>
                <a:latin typeface="Symbol" panose="05050102010706020507" pitchFamily="18" charset="2"/>
                <a:ea typeface="ＭＳ Ｐゴシック" panose="020B0600070205080204" pitchFamily="50" charset="-128"/>
              </a:rPr>
              <a:t>D</a:t>
            </a:r>
            <a:r>
              <a:rPr lang="en-US" altLang="ja-JP" sz="1600" b="1">
                <a:solidFill>
                  <a:srgbClr val="FF00FF"/>
                </a:solidFill>
                <a:latin typeface="Arial" panose="020B0604020202020204" pitchFamily="34" charset="0"/>
                <a:ea typeface="ＭＳ Ｐゴシック" panose="020B0600070205080204" pitchFamily="50" charset="-128"/>
              </a:rPr>
              <a:t>m</a:t>
            </a:r>
            <a:r>
              <a:rPr lang="en-US" altLang="ja-JP" sz="1600" b="1" baseline="30000">
                <a:solidFill>
                  <a:srgbClr val="FF00FF"/>
                </a:solidFill>
                <a:latin typeface="Arial" panose="020B0604020202020204" pitchFamily="34" charset="0"/>
                <a:ea typeface="ＭＳ Ｐゴシック" panose="020B0600070205080204" pitchFamily="50" charset="-128"/>
              </a:rPr>
              <a:t>2</a:t>
            </a:r>
            <a:r>
              <a:rPr lang="en-US" altLang="ja-JP" sz="1600" b="1" baseline="-25000">
                <a:solidFill>
                  <a:srgbClr val="FF00FF"/>
                </a:solidFill>
                <a:latin typeface="Arial" panose="020B0604020202020204" pitchFamily="34" charset="0"/>
                <a:ea typeface="ＭＳ Ｐゴシック" panose="020B0600070205080204" pitchFamily="50" charset="-128"/>
              </a:rPr>
              <a:t>23</a:t>
            </a:r>
            <a:r>
              <a:rPr lang="en-US" altLang="ja-JP" sz="1600" b="1">
                <a:solidFill>
                  <a:srgbClr val="FF00FF"/>
                </a:solidFill>
                <a:latin typeface="Arial" panose="020B0604020202020204" pitchFamily="34" charset="0"/>
                <a:ea typeface="ＭＳ Ｐゴシック" panose="020B0600070205080204" pitchFamily="50" charset="-128"/>
              </a:rPr>
              <a:t>)</a:t>
            </a:r>
          </a:p>
          <a:p>
            <a:r>
              <a:rPr lang="en-US" altLang="ja-JP" sz="1600" b="1">
                <a:solidFill>
                  <a:srgbClr val="FF00FF"/>
                </a:solidFill>
                <a:latin typeface="Arial" panose="020B0604020202020204" pitchFamily="34" charset="0"/>
                <a:ea typeface="ＭＳ Ｐゴシック" panose="020B0600070205080204" pitchFamily="50" charset="-128"/>
              </a:rPr>
              <a:t>     =(0.1., 0, 2.5 x 10</a:t>
            </a:r>
            <a:r>
              <a:rPr lang="en-US" altLang="ja-JP" sz="1600" b="1" baseline="30000">
                <a:solidFill>
                  <a:srgbClr val="FF00FF"/>
                </a:solidFill>
                <a:latin typeface="Arial" panose="020B0604020202020204" pitchFamily="34" charset="0"/>
                <a:ea typeface="ＭＳ Ｐゴシック" panose="020B0600070205080204" pitchFamily="50" charset="-128"/>
              </a:rPr>
              <a:t>-3</a:t>
            </a:r>
            <a:r>
              <a:rPr lang="en-US" altLang="ja-JP" sz="1600" b="1">
                <a:solidFill>
                  <a:srgbClr val="FF00FF"/>
                </a:solidFill>
                <a:latin typeface="Arial" panose="020B0604020202020204" pitchFamily="34" charset="0"/>
                <a:ea typeface="ＭＳ Ｐゴシック" panose="020B0600070205080204" pitchFamily="50" charset="-128"/>
              </a:rPr>
              <a:t> eV</a:t>
            </a:r>
            <a:r>
              <a:rPr lang="en-US" altLang="ja-JP" sz="1600" b="1" baseline="30000">
                <a:solidFill>
                  <a:srgbClr val="FF00FF"/>
                </a:solidFill>
                <a:latin typeface="Arial" panose="020B0604020202020204" pitchFamily="34" charset="0"/>
                <a:ea typeface="ＭＳ Ｐゴシック" panose="020B0600070205080204" pitchFamily="50" charset="-128"/>
              </a:rPr>
              <a:t>2</a:t>
            </a:r>
            <a:r>
              <a:rPr lang="en-US" altLang="ja-JP" sz="1600" b="1">
                <a:solidFill>
                  <a:srgbClr val="FF00FF"/>
                </a:solidFill>
                <a:latin typeface="Arial" panose="020B0604020202020204" pitchFamily="34" charset="0"/>
                <a:ea typeface="ＭＳ Ｐゴシック" panose="020B0600070205080204" pitchFamily="50" charset="-128"/>
              </a:rPr>
              <a:t>)</a:t>
            </a:r>
          </a:p>
        </p:txBody>
      </p:sp>
      <p:sp>
        <p:nvSpPr>
          <p:cNvPr id="81211" name="Text Box 315"/>
          <p:cNvSpPr txBox="1">
            <a:spLocks noChangeArrowheads="1"/>
          </p:cNvSpPr>
          <p:nvPr/>
        </p:nvSpPr>
        <p:spPr bwMode="auto">
          <a:xfrm>
            <a:off x="2463800" y="4529138"/>
            <a:ext cx="1381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000000"/>
                </a:solidFill>
                <a:latin typeface="Helvetica" panose="020B0604020202020204" pitchFamily="34" charset="0"/>
              </a:rPr>
              <a:t>5x10</a:t>
            </a:r>
            <a:r>
              <a:rPr lang="en-US" altLang="ja-JP" baseline="30000">
                <a:solidFill>
                  <a:srgbClr val="000000"/>
                </a:solidFill>
                <a:latin typeface="Helvetica" panose="020B0604020202020204" pitchFamily="34" charset="0"/>
              </a:rPr>
              <a:t>21</a:t>
            </a:r>
            <a:r>
              <a:rPr lang="en-US" altLang="ja-JP">
                <a:solidFill>
                  <a:srgbClr val="000000"/>
                </a:solidFill>
                <a:latin typeface="Helvetica" panose="020B0604020202020204" pitchFamily="34" charset="0"/>
              </a:rPr>
              <a:t> POT</a:t>
            </a:r>
          </a:p>
        </p:txBody>
      </p:sp>
      <p:sp>
        <p:nvSpPr>
          <p:cNvPr id="81212" name="Text Box 316"/>
          <p:cNvSpPr txBox="1">
            <a:spLocks noChangeArrowheads="1"/>
          </p:cNvSpPr>
          <p:nvPr/>
        </p:nvSpPr>
        <p:spPr bwMode="auto">
          <a:xfrm>
            <a:off x="6286500" y="4862513"/>
            <a:ext cx="1381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000000"/>
                </a:solidFill>
                <a:latin typeface="Helvetica" panose="020B0604020202020204" pitchFamily="34" charset="0"/>
              </a:rPr>
              <a:t>5x10</a:t>
            </a:r>
            <a:r>
              <a:rPr lang="en-US" altLang="ja-JP" baseline="30000">
                <a:solidFill>
                  <a:srgbClr val="000000"/>
                </a:solidFill>
                <a:latin typeface="Helvetica" panose="020B0604020202020204" pitchFamily="34" charset="0"/>
              </a:rPr>
              <a:t>21</a:t>
            </a:r>
            <a:r>
              <a:rPr lang="en-US" altLang="ja-JP">
                <a:solidFill>
                  <a:srgbClr val="000000"/>
                </a:solidFill>
                <a:latin typeface="Helvetica" panose="020B0604020202020204" pitchFamily="34" charset="0"/>
              </a:rPr>
              <a:t> POT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title"/>
          </p:nvPr>
        </p:nvSpPr>
        <p:spPr>
          <a:xfrm>
            <a:off x="611188" y="361950"/>
            <a:ext cx="8229600" cy="763588"/>
          </a:xfrm>
          <a:noFill/>
          <a:ln/>
          <a:extLst>
            <a:ext uri="{909E8E84-426E-40DD-AFC4-6F175D3DCCD1}">
              <a14:hiddenFill xmlns:a14="http://schemas.microsoft.com/office/drawing/2010/main">
                <a:solidFill>
                  <a:schemeClr val="folHlink"/>
                </a:solidFill>
              </a14:hiddenFill>
            </a:ext>
          </a:extLst>
        </p:spPr>
        <p:txBody>
          <a:bodyPr anchor="b"/>
          <a:lstStyle/>
          <a:p>
            <a:pPr algn="ctr"/>
            <a:r>
              <a:rPr lang="en-US" altLang="ja-JP" sz="3600">
                <a:solidFill>
                  <a:schemeClr val="tx1"/>
                </a:solidFill>
                <a:latin typeface="Helvetica" panose="020B0604020202020204" pitchFamily="34" charset="0"/>
                <a:ea typeface="Helvetica" panose="020B0604020202020204" pitchFamily="34" charset="0"/>
                <a:cs typeface="Helvetica" panose="020B0604020202020204" pitchFamily="34" charset="0"/>
              </a:rPr>
              <a:t>Super-K should be well prepared for T2K beam </a:t>
            </a:r>
          </a:p>
        </p:txBody>
      </p:sp>
      <p:sp>
        <p:nvSpPr>
          <p:cNvPr id="75780" name="Text Box 4"/>
          <p:cNvSpPr txBox="1">
            <a:spLocks noChangeArrowheads="1"/>
          </p:cNvSpPr>
          <p:nvPr/>
        </p:nvSpPr>
        <p:spPr bwMode="auto">
          <a:xfrm>
            <a:off x="323850" y="1230313"/>
            <a:ext cx="8532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ja-JP" sz="2400">
                <a:latin typeface="Helvetica" panose="020B0604020202020204" pitchFamily="34" charset="0"/>
              </a:rPr>
              <a:t> ICRR hosts the far detector, Super-K at 300km.</a:t>
            </a:r>
          </a:p>
        </p:txBody>
      </p:sp>
      <p:sp>
        <p:nvSpPr>
          <p:cNvPr id="75788" name="Text Box 12"/>
          <p:cNvSpPr txBox="1">
            <a:spLocks noChangeArrowheads="1"/>
          </p:cNvSpPr>
          <p:nvPr/>
        </p:nvSpPr>
        <p:spPr bwMode="auto">
          <a:xfrm>
            <a:off x="360363" y="2093913"/>
            <a:ext cx="8532812"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ja-JP" sz="2000">
                <a:latin typeface="Helvetica" panose="020B0604020202020204" pitchFamily="34" charset="0"/>
              </a:rPr>
              <a:t> All front-end electronics will be replaced by newly developed ones in 2008.</a:t>
            </a:r>
          </a:p>
          <a:p>
            <a:pPr lvl="1">
              <a:buFontTx/>
              <a:buChar char="•"/>
            </a:pPr>
            <a:r>
              <a:rPr lang="en-US" altLang="ja-JP" sz="2000">
                <a:latin typeface="Helvetica" panose="020B0604020202020204" pitchFamily="34" charset="0"/>
              </a:rPr>
              <a:t> The ASIC front-end chip development is ongoing</a:t>
            </a:r>
          </a:p>
          <a:p>
            <a:pPr lvl="1">
              <a:buFontTx/>
              <a:buChar char="•"/>
            </a:pPr>
            <a:r>
              <a:rPr lang="en-US" altLang="ja-JP" sz="2000">
                <a:latin typeface="Helvetica" panose="020B0604020202020204" pitchFamily="34" charset="0"/>
              </a:rPr>
              <a:t> </a:t>
            </a:r>
            <a:r>
              <a:rPr lang="en-US" altLang="ja-JP" sz="2000">
                <a:latin typeface="Symbol" panose="05050102010706020507" pitchFamily="18" charset="2"/>
              </a:rPr>
              <a:t>n</a:t>
            </a:r>
            <a:r>
              <a:rPr lang="en-US" altLang="ja-JP" sz="2000">
                <a:latin typeface="Helvetica" panose="020B0604020202020204" pitchFamily="34" charset="0"/>
              </a:rPr>
              <a:t> observation with good stability and accuracy</a:t>
            </a:r>
          </a:p>
          <a:p>
            <a:pPr lvl="1">
              <a:buFontTx/>
              <a:buChar char="•"/>
            </a:pPr>
            <a:endParaRPr lang="en-US" altLang="ja-JP" sz="2000">
              <a:latin typeface="Helvetica" panose="020B0604020202020204" pitchFamily="34" charset="0"/>
            </a:endParaRPr>
          </a:p>
          <a:p>
            <a:pPr>
              <a:buFontTx/>
              <a:buChar char="•"/>
            </a:pPr>
            <a:r>
              <a:rPr lang="en-US" altLang="ja-JP" sz="2000">
                <a:latin typeface="Helvetica" panose="020B0604020202020204" pitchFamily="34" charset="0"/>
              </a:rPr>
              <a:t> Further detector calibration</a:t>
            </a:r>
          </a:p>
          <a:p>
            <a:pPr lvl="1">
              <a:buFontTx/>
              <a:buChar char="•"/>
            </a:pPr>
            <a:r>
              <a:rPr lang="en-US" altLang="ja-JP" sz="2000">
                <a:latin typeface="Helvetica" panose="020B0604020202020204" pitchFamily="34" charset="0"/>
              </a:rPr>
              <a:t> study ring-ID capability for </a:t>
            </a:r>
            <a:r>
              <a:rPr lang="en-US" altLang="ja-JP" sz="2000">
                <a:latin typeface="Symbol" panose="05050102010706020507" pitchFamily="18" charset="2"/>
              </a:rPr>
              <a:t>p</a:t>
            </a:r>
            <a:r>
              <a:rPr lang="en-US" altLang="ja-JP" sz="2000" baseline="30000">
                <a:latin typeface="Helvetica" panose="020B0604020202020204" pitchFamily="34" charset="0"/>
              </a:rPr>
              <a:t>0</a:t>
            </a:r>
            <a:r>
              <a:rPr lang="en-US" altLang="ja-JP" sz="2000">
                <a:latin typeface="Helvetica" panose="020B0604020202020204" pitchFamily="34" charset="0"/>
              </a:rPr>
              <a:t> BG rejection in electron appearance </a:t>
            </a:r>
          </a:p>
          <a:p>
            <a:pPr lvl="1">
              <a:buFontTx/>
              <a:buChar char="•"/>
            </a:pPr>
            <a:r>
              <a:rPr lang="en-US" altLang="ja-JP" sz="2000">
                <a:latin typeface="Helvetica" panose="020B0604020202020204" pitchFamily="34" charset="0"/>
              </a:rPr>
              <a:t> improve absolute energy scale uncertainty &lt; 1%</a:t>
            </a:r>
          </a:p>
          <a:p>
            <a:pPr lvl="1">
              <a:buFontTx/>
              <a:buChar char="•"/>
            </a:pPr>
            <a:r>
              <a:rPr lang="en-US" altLang="ja-JP" sz="2000">
                <a:latin typeface="Helvetica" panose="020B0604020202020204" pitchFamily="34" charset="0"/>
              </a:rPr>
              <a:t> light scattering and absorption in water, reflection on detector wall, TQ response of PMTs are also indispensable. </a:t>
            </a:r>
          </a:p>
          <a:p>
            <a:pPr lvl="1">
              <a:buFontTx/>
              <a:buChar char="•"/>
            </a:pPr>
            <a:endParaRPr lang="en-US" altLang="ja-JP" sz="2000">
              <a:latin typeface="Helvetica" panose="020B0604020202020204" pitchFamily="34" charset="0"/>
            </a:endParaRPr>
          </a:p>
          <a:p>
            <a:pPr>
              <a:buFontTx/>
              <a:buChar char="•"/>
            </a:pPr>
            <a:r>
              <a:rPr lang="en-US" altLang="ja-JP" sz="2000">
                <a:latin typeface="Helvetica" panose="020B0604020202020204" pitchFamily="34" charset="0"/>
              </a:rPr>
              <a:t> software upgrade</a:t>
            </a:r>
          </a:p>
          <a:p>
            <a:pPr lvl="1">
              <a:buFontTx/>
              <a:buChar char="•"/>
            </a:pPr>
            <a:r>
              <a:rPr lang="en-US" altLang="ja-JP" sz="2000">
                <a:latin typeface="Helvetica" panose="020B0604020202020204" pitchFamily="34" charset="0"/>
              </a:rPr>
              <a:t> improvements of reconstruction algorithms</a:t>
            </a:r>
          </a:p>
          <a:p>
            <a:pPr lvl="1">
              <a:buFontTx/>
              <a:buChar char="•"/>
            </a:pPr>
            <a:r>
              <a:rPr lang="en-US" altLang="ja-JP" sz="2000">
                <a:latin typeface="Helvetica" panose="020B0604020202020204" pitchFamily="34" charset="0"/>
              </a:rPr>
              <a:t> Cherenkov ring finding, vertex fitter, energy determination</a:t>
            </a:r>
            <a:r>
              <a:rPr lang="en-US" altLang="ja-JP" sz="2000">
                <a:latin typeface="Arial" panose="020B0604020202020204" pitchFamily="34" charset="0"/>
              </a:rPr>
              <a:t>…</a:t>
            </a:r>
            <a:endParaRPr lang="en-US" altLang="ja-JP" sz="2000">
              <a:latin typeface="Helvetica"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a:xfrm>
            <a:off x="457200" y="-315913"/>
            <a:ext cx="8229600" cy="1384301"/>
          </a:xfrm>
        </p:spPr>
        <p:txBody>
          <a:bodyPr/>
          <a:lstStyle/>
          <a:p>
            <a:pPr algn="ctr"/>
            <a:r>
              <a:rPr lang="en-US" altLang="ja-JP" sz="4000">
                <a:latin typeface="Helvetica" panose="020B0604020202020204" pitchFamily="34" charset="0"/>
                <a:ea typeface="Helvetica" panose="020B0604020202020204" pitchFamily="34" charset="0"/>
                <a:cs typeface="Helvetica" panose="020B0604020202020204" pitchFamily="34" charset="0"/>
              </a:rPr>
              <a:t>Publications (only refereed journal)</a:t>
            </a:r>
          </a:p>
        </p:txBody>
      </p:sp>
      <p:sp>
        <p:nvSpPr>
          <p:cNvPr id="33797" name="Text Box 5"/>
          <p:cNvSpPr txBox="1">
            <a:spLocks noChangeArrowheads="1"/>
          </p:cNvSpPr>
          <p:nvPr/>
        </p:nvSpPr>
        <p:spPr bwMode="auto">
          <a:xfrm>
            <a:off x="611188" y="803275"/>
            <a:ext cx="797560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000"/>
              <a:t>1) </a:t>
            </a:r>
            <a:r>
              <a:rPr lang="en-US" altLang="ja-JP" sz="1000">
                <a:hlinkClick r:id="rId2"/>
              </a:rPr>
              <a:t>Measurement of Neutrino Oscillation by the K2K Experiment. </a:t>
            </a:r>
            <a:r>
              <a:rPr lang="en-US" altLang="ja-JP" sz="1000"/>
              <a:t/>
            </a:r>
            <a:br>
              <a:rPr lang="en-US" altLang="ja-JP" sz="1000"/>
            </a:br>
            <a:r>
              <a:rPr lang="en-US" altLang="ja-JP" sz="1000"/>
              <a:t>By K2K Collaboration </a:t>
            </a:r>
            <a:br>
              <a:rPr lang="en-US" altLang="ja-JP" sz="1000"/>
            </a:br>
            <a:r>
              <a:rPr lang="en-US" altLang="ja-JP" sz="1000"/>
              <a:t>accepted for publication in Phys.Rev.D. [hep-ex/0606032] </a:t>
            </a:r>
          </a:p>
          <a:p>
            <a:r>
              <a:rPr lang="en-US" altLang="ja-JP" sz="1000"/>
              <a:t>2) </a:t>
            </a:r>
            <a:r>
              <a:rPr lang="en-US" altLang="ja-JP" sz="1000">
                <a:hlinkClick r:id="rId3"/>
              </a:rPr>
              <a:t>Measurement of the quasi-elastic axial vector mass in neutrino-oxygen interactions. </a:t>
            </a:r>
            <a:r>
              <a:rPr lang="en-US" altLang="ja-JP" sz="1000"/>
              <a:t/>
            </a:r>
            <a:br>
              <a:rPr lang="en-US" altLang="ja-JP" sz="1000"/>
            </a:br>
            <a:r>
              <a:rPr lang="en-US" altLang="ja-JP" sz="1000"/>
              <a:t>By K2K Collaboration </a:t>
            </a:r>
            <a:br>
              <a:rPr lang="en-US" altLang="ja-JP" sz="1000"/>
            </a:br>
            <a:r>
              <a:rPr lang="en-US" altLang="ja-JP" sz="1000"/>
              <a:t>Phys.Rev.D74:052002,2006. [hep-ex/0603034] </a:t>
            </a:r>
          </a:p>
          <a:p>
            <a:r>
              <a:rPr lang="en-US" altLang="ja-JP" sz="1000"/>
              <a:t>3) </a:t>
            </a:r>
            <a:r>
              <a:rPr lang="en-US" altLang="ja-JP" sz="1000">
                <a:hlinkClick r:id="rId4"/>
              </a:rPr>
              <a:t>An Improved search for nu(mu) ---&gt; nu(e) oscillation in a long-baseline accelerator experiment. </a:t>
            </a:r>
            <a:r>
              <a:rPr lang="en-US" altLang="ja-JP" sz="1000"/>
              <a:t/>
            </a:r>
            <a:br>
              <a:rPr lang="en-US" altLang="ja-JP" sz="1000"/>
            </a:br>
            <a:r>
              <a:rPr lang="en-US" altLang="ja-JP" sz="1000"/>
              <a:t>By K2K Collaboration </a:t>
            </a:r>
            <a:br>
              <a:rPr lang="en-US" altLang="ja-JP" sz="1000"/>
            </a:br>
            <a:r>
              <a:rPr lang="en-US" altLang="ja-JP" sz="1000"/>
              <a:t>Phys.Rev.Lett.96:181801,2006. [hep-ex/0603004] </a:t>
            </a:r>
          </a:p>
          <a:p>
            <a:r>
              <a:rPr lang="en-US" altLang="ja-JP" sz="1000"/>
              <a:t>4) </a:t>
            </a:r>
            <a:r>
              <a:rPr lang="en-US" altLang="ja-JP" sz="1000">
                <a:hlinkClick r:id="rId5"/>
              </a:rPr>
              <a:t>Search for coherent charged pion production in neutrino-carbon interactions. </a:t>
            </a:r>
            <a:r>
              <a:rPr lang="en-US" altLang="ja-JP" sz="1000"/>
              <a:t/>
            </a:r>
            <a:br>
              <a:rPr lang="en-US" altLang="ja-JP" sz="1000"/>
            </a:br>
            <a:r>
              <a:rPr lang="en-US" altLang="ja-JP" sz="1000"/>
              <a:t>By K2K Collaboration </a:t>
            </a:r>
            <a:br>
              <a:rPr lang="en-US" altLang="ja-JP" sz="1000"/>
            </a:br>
            <a:r>
              <a:rPr lang="en-US" altLang="ja-JP" sz="1000"/>
              <a:t>Phys.Rev.Lett.95:252301,2005. [hep-ex/0506008] </a:t>
            </a:r>
          </a:p>
          <a:p>
            <a:r>
              <a:rPr lang="en-US" altLang="ja-JP" sz="1000"/>
              <a:t>5) </a:t>
            </a:r>
            <a:r>
              <a:rPr lang="en-US" altLang="ja-JP" sz="1000">
                <a:hlinkClick r:id="rId6"/>
              </a:rPr>
              <a:t>Evidence for muon neutrino oscillation in an accelerator-based experiment. </a:t>
            </a:r>
            <a:r>
              <a:rPr lang="en-US" altLang="ja-JP" sz="1000"/>
              <a:t/>
            </a:r>
            <a:br>
              <a:rPr lang="en-US" altLang="ja-JP" sz="1000"/>
            </a:br>
            <a:r>
              <a:rPr lang="en-US" altLang="ja-JP" sz="1000"/>
              <a:t>By K2K Collaboration </a:t>
            </a:r>
            <a:br>
              <a:rPr lang="en-US" altLang="ja-JP" sz="1000"/>
            </a:br>
            <a:r>
              <a:rPr lang="en-US" altLang="ja-JP" sz="1000"/>
              <a:t>Phys.Rev.Lett.94:081802,2005. [hep-ex/0411038] </a:t>
            </a:r>
          </a:p>
          <a:p>
            <a:r>
              <a:rPr lang="en-US" altLang="ja-JP" sz="1000"/>
              <a:t>6) </a:t>
            </a:r>
            <a:r>
              <a:rPr lang="en-US" altLang="ja-JP" sz="1000">
                <a:hlinkClick r:id="rId7"/>
              </a:rPr>
              <a:t>Measurement of single pi0 production in neutral current neutrino interactions with water by a 1.3-GeV wide band muon neutrino beam. </a:t>
            </a:r>
            <a:r>
              <a:rPr lang="en-US" altLang="ja-JP" sz="1000"/>
              <a:t/>
            </a:r>
            <a:br>
              <a:rPr lang="en-US" altLang="ja-JP" sz="1000"/>
            </a:br>
            <a:r>
              <a:rPr lang="en-US" altLang="ja-JP" sz="1000"/>
              <a:t>By K2K Collaboration </a:t>
            </a:r>
            <a:br>
              <a:rPr lang="en-US" altLang="ja-JP" sz="1000"/>
            </a:br>
            <a:r>
              <a:rPr lang="en-US" altLang="ja-JP" sz="1000"/>
              <a:t>Phys.Lett.B619:255-262,2005. [hep-ex/0408134] </a:t>
            </a:r>
          </a:p>
          <a:p>
            <a:r>
              <a:rPr lang="en-US" altLang="ja-JP" sz="1000"/>
              <a:t>7) </a:t>
            </a:r>
            <a:r>
              <a:rPr lang="en-US" altLang="ja-JP" sz="1000">
                <a:hlinkClick r:id="rId8"/>
              </a:rPr>
              <a:t>The K2K SciBar detector. </a:t>
            </a:r>
            <a:r>
              <a:rPr lang="en-US" altLang="ja-JP" sz="1000"/>
              <a:t/>
            </a:r>
            <a:br>
              <a:rPr lang="en-US" altLang="ja-JP" sz="1000"/>
            </a:br>
            <a:r>
              <a:rPr lang="en-US" altLang="ja-JP" sz="1000"/>
              <a:t>By K. Nitta, et al., </a:t>
            </a:r>
            <a:br>
              <a:rPr lang="en-US" altLang="ja-JP" sz="1000"/>
            </a:br>
            <a:r>
              <a:rPr lang="en-US" altLang="ja-JP" sz="1000"/>
              <a:t>Nucl.Instrum.Meth.A535:147-151,2004. [hep-ex/0406023] </a:t>
            </a:r>
          </a:p>
          <a:p>
            <a:r>
              <a:rPr lang="en-US" altLang="ja-JP" sz="1000"/>
              <a:t>8) </a:t>
            </a:r>
            <a:r>
              <a:rPr lang="en-US" altLang="ja-JP" sz="1000">
                <a:hlinkClick r:id="rId9"/>
              </a:rPr>
              <a:t>Search for electron neutrino appearance in a 250 km long baseline experiment. </a:t>
            </a:r>
            <a:r>
              <a:rPr lang="en-US" altLang="ja-JP" sz="1000"/>
              <a:t/>
            </a:r>
            <a:br>
              <a:rPr lang="en-US" altLang="ja-JP" sz="1000"/>
            </a:br>
            <a:r>
              <a:rPr lang="en-US" altLang="ja-JP" sz="1000"/>
              <a:t>By K2K Collaboration </a:t>
            </a:r>
            <a:br>
              <a:rPr lang="en-US" altLang="ja-JP" sz="1000"/>
            </a:br>
            <a:r>
              <a:rPr lang="en-US" altLang="ja-JP" sz="1000"/>
              <a:t>Phys.Rev.Lett.93:051801,2004. [hep-ex/0402017] </a:t>
            </a:r>
          </a:p>
          <a:p>
            <a:r>
              <a:rPr lang="en-US" altLang="ja-JP" sz="1000"/>
              <a:t>9) </a:t>
            </a:r>
            <a:r>
              <a:rPr lang="en-US" altLang="ja-JP" sz="1000">
                <a:hlinkClick r:id="rId10"/>
              </a:rPr>
              <a:t>Indications of neutrino oscillation in a 250 km long baseline experiment. </a:t>
            </a:r>
            <a:r>
              <a:rPr lang="en-US" altLang="ja-JP" sz="1000"/>
              <a:t/>
            </a:r>
            <a:br>
              <a:rPr lang="en-US" altLang="ja-JP" sz="1000"/>
            </a:br>
            <a:r>
              <a:rPr lang="en-US" altLang="ja-JP" sz="1000"/>
              <a:t>By K2K Collaboration </a:t>
            </a:r>
            <a:br>
              <a:rPr lang="en-US" altLang="ja-JP" sz="1000"/>
            </a:br>
            <a:r>
              <a:rPr lang="en-US" altLang="ja-JP" sz="1000"/>
              <a:t>Phys.Rev.Lett.90:041801,2003. [hep-ex/0212007] </a:t>
            </a:r>
          </a:p>
          <a:p>
            <a:r>
              <a:rPr lang="en-US" altLang="ja-JP" sz="1000"/>
              <a:t>10) </a:t>
            </a:r>
            <a:r>
              <a:rPr lang="en-US" altLang="ja-JP" sz="1000">
                <a:hlinkClick r:id="rId11"/>
              </a:rPr>
              <a:t>Near muon range detector for the K2K experiment: Construction and performance. </a:t>
            </a:r>
            <a:r>
              <a:rPr lang="en-US" altLang="ja-JP" sz="1000"/>
              <a:t/>
            </a:r>
            <a:br>
              <a:rPr lang="en-US" altLang="ja-JP" sz="1000"/>
            </a:br>
            <a:r>
              <a:rPr lang="en-US" altLang="ja-JP" sz="1000"/>
              <a:t>By K2K MRD GROUP </a:t>
            </a:r>
            <a:br>
              <a:rPr lang="en-US" altLang="ja-JP" sz="1000"/>
            </a:br>
            <a:r>
              <a:rPr lang="en-US" altLang="ja-JP" sz="1000"/>
              <a:t>Nucl.Instrum.Meth.A482:244-253,2002, Erratum-ibid.A488:673,2002. [hep-ex/0107041] </a:t>
            </a:r>
          </a:p>
          <a:p>
            <a:r>
              <a:rPr lang="en-US" altLang="ja-JP" sz="1000"/>
              <a:t>11) </a:t>
            </a:r>
            <a:r>
              <a:rPr lang="en-US" altLang="ja-JP" sz="1000">
                <a:hlinkClick r:id="rId12"/>
              </a:rPr>
              <a:t>Detection of accelerator produced neutrinos at a distance of 250-km. </a:t>
            </a:r>
            <a:r>
              <a:rPr lang="en-US" altLang="ja-JP" sz="1000"/>
              <a:t/>
            </a:r>
            <a:br>
              <a:rPr lang="en-US" altLang="ja-JP" sz="1000"/>
            </a:br>
            <a:r>
              <a:rPr lang="en-US" altLang="ja-JP" sz="1000"/>
              <a:t>By K2K Collaboration </a:t>
            </a:r>
            <a:br>
              <a:rPr lang="en-US" altLang="ja-JP" sz="1000"/>
            </a:br>
            <a:r>
              <a:rPr lang="en-US" altLang="ja-JP" sz="1000"/>
              <a:t>Phys.Lett.B511:178-184,2001. [hep-ex/0103001] </a:t>
            </a:r>
          </a:p>
          <a:p>
            <a:r>
              <a:rPr lang="en-US" altLang="ja-JP" sz="1000"/>
              <a:t>12) </a:t>
            </a:r>
            <a:r>
              <a:rPr lang="en-US" altLang="ja-JP" sz="1000">
                <a:hlinkClick r:id="rId13"/>
              </a:rPr>
              <a:t>Design, construction, and operation of SciFi tracking detector for K2K experiment. </a:t>
            </a:r>
            <a:r>
              <a:rPr lang="en-US" altLang="ja-JP" sz="1000"/>
              <a:t/>
            </a:r>
            <a:br>
              <a:rPr lang="en-US" altLang="ja-JP" sz="1000"/>
            </a:br>
            <a:r>
              <a:rPr lang="en-US" altLang="ja-JP" sz="1000"/>
              <a:t>By K2K Collaboration </a:t>
            </a:r>
            <a:br>
              <a:rPr lang="en-US" altLang="ja-JP" sz="1000"/>
            </a:br>
            <a:r>
              <a:rPr lang="en-US" altLang="ja-JP" sz="1000"/>
              <a:t>Nucl.Instrum.Meth.A453:165-176,2000. [hep-ex/0004024] </a:t>
            </a:r>
          </a:p>
        </p:txBody>
      </p:sp>
      <p:sp>
        <p:nvSpPr>
          <p:cNvPr id="33798" name="Text Box 6"/>
          <p:cNvSpPr txBox="1">
            <a:spLocks noChangeArrowheads="1"/>
          </p:cNvSpPr>
          <p:nvPr/>
        </p:nvSpPr>
        <p:spPr bwMode="auto">
          <a:xfrm>
            <a:off x="6227763" y="4795838"/>
            <a:ext cx="2554287" cy="12255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ja-JP" sz="2400">
                <a:latin typeface="Helvetica" panose="020B0604020202020204" pitchFamily="34" charset="0"/>
              </a:rPr>
              <a:t> oscillation       6</a:t>
            </a:r>
          </a:p>
          <a:p>
            <a:pPr>
              <a:buFontTx/>
              <a:buChar char="•"/>
            </a:pPr>
            <a:r>
              <a:rPr lang="en-US" altLang="ja-JP" sz="2400">
                <a:latin typeface="Helvetica" panose="020B0604020202020204" pitchFamily="34" charset="0"/>
              </a:rPr>
              <a:t> </a:t>
            </a:r>
            <a:r>
              <a:rPr lang="en-US" altLang="ja-JP" sz="2400">
                <a:latin typeface="Symbol" panose="05050102010706020507" pitchFamily="18" charset="2"/>
              </a:rPr>
              <a:t>n</a:t>
            </a:r>
            <a:r>
              <a:rPr lang="en-US" altLang="ja-JP" sz="2400">
                <a:latin typeface="Helvetica" panose="020B0604020202020204" pitchFamily="34" charset="0"/>
              </a:rPr>
              <a:t> interactions  3</a:t>
            </a:r>
          </a:p>
          <a:p>
            <a:pPr>
              <a:buFontTx/>
              <a:buChar char="•"/>
            </a:pPr>
            <a:r>
              <a:rPr lang="en-US" altLang="ja-JP" sz="2400">
                <a:latin typeface="Helvetica" panose="020B0604020202020204" pitchFamily="34" charset="0"/>
              </a:rPr>
              <a:t> detector          3</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68313" y="-26988"/>
            <a:ext cx="8229600" cy="506413"/>
          </a:xfrm>
        </p:spPr>
        <p:txBody>
          <a:bodyPr/>
          <a:lstStyle/>
          <a:p>
            <a:pPr algn="ctr"/>
            <a:r>
              <a:rPr lang="en-US" altLang="ja-JP" sz="3600">
                <a:latin typeface="Helvetica" panose="020B0604020202020204" pitchFamily="34" charset="0"/>
              </a:rPr>
              <a:t>New front-end ASIC (QTC)</a:t>
            </a:r>
          </a:p>
        </p:txBody>
      </p:sp>
      <p:sp>
        <p:nvSpPr>
          <p:cNvPr id="78851" name="Rectangle 3"/>
          <p:cNvSpPr>
            <a:spLocks noGrp="1" noChangeArrowheads="1"/>
          </p:cNvSpPr>
          <p:nvPr>
            <p:ph type="body" idx="1"/>
          </p:nvPr>
        </p:nvSpPr>
        <p:spPr>
          <a:xfrm>
            <a:off x="107950" y="2565400"/>
            <a:ext cx="4968875" cy="3130550"/>
          </a:xfrm>
          <a:solidFill>
            <a:schemeClr val="bg2"/>
          </a:solidFill>
        </p:spPr>
        <p:txBody>
          <a:bodyPr/>
          <a:lstStyle/>
          <a:p>
            <a:pPr>
              <a:lnSpc>
                <a:spcPct val="80000"/>
              </a:lnSpc>
            </a:pPr>
            <a:r>
              <a:rPr lang="en-US" altLang="ja-JP" sz="1600">
                <a:solidFill>
                  <a:schemeClr val="accent2"/>
                </a:solidFill>
                <a:effectLst>
                  <a:outerShdw blurRad="38100" dist="38100" dir="2700000" algn="tl">
                    <a:srgbClr val="000000"/>
                  </a:outerShdw>
                </a:effectLst>
              </a:rPr>
              <a:t>3 channel input</a:t>
            </a:r>
            <a:endParaRPr lang="en-US" altLang="ja-JP" sz="1800">
              <a:effectLst>
                <a:outerShdw blurRad="38100" dist="38100" dir="2700000" algn="tl">
                  <a:srgbClr val="000000"/>
                </a:outerShdw>
              </a:effectLst>
            </a:endParaRPr>
          </a:p>
          <a:p>
            <a:pPr>
              <a:lnSpc>
                <a:spcPct val="80000"/>
              </a:lnSpc>
            </a:pPr>
            <a:r>
              <a:rPr lang="en-US" altLang="ja-JP" sz="1600">
                <a:solidFill>
                  <a:schemeClr val="accent2"/>
                </a:solidFill>
                <a:effectLst>
                  <a:outerShdw blurRad="38100" dist="38100" dir="2700000" algn="tl">
                    <a:srgbClr val="000000"/>
                  </a:outerShdw>
                </a:effectLst>
              </a:rPr>
              <a:t>High-speed</a:t>
            </a:r>
          </a:p>
          <a:p>
            <a:pPr lvl="1">
              <a:lnSpc>
                <a:spcPct val="80000"/>
              </a:lnSpc>
            </a:pPr>
            <a:r>
              <a:rPr lang="en-US" altLang="ja-JP" sz="1600">
                <a:effectLst>
                  <a:outerShdw blurRad="38100" dist="38100" dir="2700000" algn="tl">
                    <a:srgbClr val="000000"/>
                  </a:outerShdw>
                </a:effectLst>
              </a:rPr>
              <a:t>500nsec per one cycle</a:t>
            </a:r>
          </a:p>
          <a:p>
            <a:pPr>
              <a:lnSpc>
                <a:spcPct val="80000"/>
              </a:lnSpc>
            </a:pPr>
            <a:r>
              <a:rPr lang="en-US" altLang="ja-JP" sz="1600">
                <a:solidFill>
                  <a:schemeClr val="accent2"/>
                </a:solidFill>
                <a:effectLst>
                  <a:outerShdw blurRad="38100" dist="38100" dir="2700000" algn="tl">
                    <a:srgbClr val="000000"/>
                  </a:outerShdw>
                </a:effectLst>
              </a:rPr>
              <a:t>Build-in discriminator</a:t>
            </a:r>
          </a:p>
          <a:p>
            <a:pPr>
              <a:lnSpc>
                <a:spcPct val="80000"/>
              </a:lnSpc>
            </a:pPr>
            <a:r>
              <a:rPr lang="en-US" altLang="ja-JP" sz="1600">
                <a:solidFill>
                  <a:schemeClr val="accent2"/>
                </a:solidFill>
                <a:effectLst>
                  <a:outerShdw blurRad="38100" dist="38100" dir="2700000" algn="tl">
                    <a:srgbClr val="000000"/>
                  </a:outerShdw>
                </a:effectLst>
              </a:rPr>
              <a:t>Wider dynamic range</a:t>
            </a:r>
          </a:p>
          <a:p>
            <a:pPr lvl="1">
              <a:lnSpc>
                <a:spcPct val="80000"/>
              </a:lnSpc>
            </a:pPr>
            <a:r>
              <a:rPr lang="en-US" altLang="ja-JP" sz="1600">
                <a:effectLst>
                  <a:outerShdw blurRad="38100" dist="38100" dir="2700000" algn="tl">
                    <a:srgbClr val="000000"/>
                  </a:outerShdw>
                </a:effectLst>
              </a:rPr>
              <a:t>~ 1250 p.e. by 3 gain</a:t>
            </a:r>
          </a:p>
          <a:p>
            <a:pPr lvl="1">
              <a:lnSpc>
                <a:spcPct val="80000"/>
              </a:lnSpc>
              <a:buFont typeface="Tahoma" panose="020B0604030504040204" pitchFamily="34" charset="0"/>
              <a:buNone/>
            </a:pPr>
            <a:r>
              <a:rPr lang="en-US" altLang="ja-JP" sz="1600">
                <a:effectLst>
                  <a:outerShdw blurRad="38100" dist="38100" dir="2700000" algn="tl">
                    <a:srgbClr val="000000"/>
                  </a:outerShdw>
                </a:effectLst>
              </a:rPr>
              <a:t>(c.f. ~250p.e. w/current FE)</a:t>
            </a:r>
          </a:p>
          <a:p>
            <a:pPr>
              <a:lnSpc>
                <a:spcPct val="80000"/>
              </a:lnSpc>
            </a:pPr>
            <a:r>
              <a:rPr lang="en-US" altLang="ja-JP" sz="1600">
                <a:solidFill>
                  <a:schemeClr val="accent2"/>
                </a:solidFill>
                <a:effectLst>
                  <a:outerShdw blurRad="38100" dist="38100" dir="2700000" algn="tl">
                    <a:srgbClr val="000000"/>
                  </a:outerShdw>
                </a:effectLst>
                <a:sym typeface="Symbol" panose="05050102010706020507" pitchFamily="18" charset="2"/>
              </a:rPr>
              <a:t>Charge resolution</a:t>
            </a:r>
          </a:p>
          <a:p>
            <a:pPr lvl="1">
              <a:lnSpc>
                <a:spcPct val="80000"/>
              </a:lnSpc>
            </a:pPr>
            <a:r>
              <a:rPr lang="en-US" altLang="ja-JP" sz="1600">
                <a:effectLst>
                  <a:outerShdw blurRad="38100" dist="38100" dir="2700000" algn="tl">
                    <a:srgbClr val="000000"/>
                  </a:outerShdw>
                </a:effectLst>
                <a:sym typeface="Symbol" panose="05050102010706020507" pitchFamily="18" charset="2"/>
              </a:rPr>
              <a:t>0.1pC ~ 0.05p.e.</a:t>
            </a:r>
          </a:p>
          <a:p>
            <a:pPr>
              <a:lnSpc>
                <a:spcPct val="80000"/>
              </a:lnSpc>
            </a:pPr>
            <a:r>
              <a:rPr lang="en-US" altLang="ja-JP" sz="1600">
                <a:solidFill>
                  <a:schemeClr val="accent2"/>
                </a:solidFill>
                <a:effectLst>
                  <a:outerShdw blurRad="38100" dist="38100" dir="2700000" algn="tl">
                    <a:srgbClr val="000000"/>
                  </a:outerShdw>
                </a:effectLst>
              </a:rPr>
              <a:t>Timing resolution</a:t>
            </a:r>
          </a:p>
          <a:p>
            <a:pPr lvl="1">
              <a:lnSpc>
                <a:spcPct val="80000"/>
              </a:lnSpc>
            </a:pPr>
            <a:r>
              <a:rPr lang="en-US" altLang="ja-JP" sz="1600">
                <a:effectLst>
                  <a:outerShdw blurRad="38100" dist="38100" dir="2700000" algn="tl">
                    <a:srgbClr val="000000"/>
                  </a:outerShdw>
                </a:effectLst>
              </a:rPr>
              <a:t>&lt; 0.1nsec (RMS)</a:t>
            </a:r>
            <a:endParaRPr lang="en-US" altLang="ja-JP" sz="1600">
              <a:effectLst>
                <a:outerShdw blurRad="38100" dist="38100" dir="2700000" algn="tl">
                  <a:srgbClr val="000000"/>
                </a:outerShdw>
              </a:effectLst>
              <a:sym typeface="Symbol" panose="05050102010706020507" pitchFamily="18" charset="2"/>
            </a:endParaRPr>
          </a:p>
        </p:txBody>
      </p:sp>
      <p:sp>
        <p:nvSpPr>
          <p:cNvPr id="78852" name="Text Box 4"/>
          <p:cNvSpPr txBox="1">
            <a:spLocks noChangeArrowheads="1"/>
          </p:cNvSpPr>
          <p:nvPr/>
        </p:nvSpPr>
        <p:spPr bwMode="auto">
          <a:xfrm>
            <a:off x="427038" y="59848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latin typeface="Arial" panose="020B0604020202020204" pitchFamily="34" charset="0"/>
              <a:ea typeface="ＭＳ Ｐゴシック" panose="020B0600070205080204" pitchFamily="50" charset="-128"/>
            </a:endParaRPr>
          </a:p>
        </p:txBody>
      </p:sp>
      <p:pic>
        <p:nvPicPr>
          <p:cNvPr id="78853" name="Picture 5" descr="pmt_signal_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696913"/>
            <a:ext cx="1439863" cy="881062"/>
          </a:xfrm>
          <a:prstGeom prst="rect">
            <a:avLst/>
          </a:prstGeom>
          <a:noFill/>
          <a:extLst>
            <a:ext uri="{909E8E84-426E-40DD-AFC4-6F175D3DCCD1}">
              <a14:hiddenFill xmlns:a14="http://schemas.microsoft.com/office/drawing/2010/main">
                <a:solidFill>
                  <a:srgbClr val="FFFFFF"/>
                </a:solidFill>
              </a14:hiddenFill>
            </a:ext>
          </a:extLst>
        </p:spPr>
      </p:pic>
      <p:sp>
        <p:nvSpPr>
          <p:cNvPr id="78854" name="Line 6"/>
          <p:cNvSpPr>
            <a:spLocks noChangeShapeType="1"/>
          </p:cNvSpPr>
          <p:nvPr/>
        </p:nvSpPr>
        <p:spPr bwMode="auto">
          <a:xfrm>
            <a:off x="2103438" y="903288"/>
            <a:ext cx="1076325" cy="9525"/>
          </a:xfrm>
          <a:prstGeom prst="line">
            <a:avLst/>
          </a:prstGeom>
          <a:noFill/>
          <a:ln w="2857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855" name="Line 7"/>
          <p:cNvSpPr>
            <a:spLocks noChangeShapeType="1"/>
          </p:cNvSpPr>
          <p:nvPr/>
        </p:nvSpPr>
        <p:spPr bwMode="auto">
          <a:xfrm>
            <a:off x="2101850" y="1119188"/>
            <a:ext cx="1077913" cy="9525"/>
          </a:xfrm>
          <a:prstGeom prst="line">
            <a:avLst/>
          </a:prstGeom>
          <a:noFill/>
          <a:ln w="2857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856" name="Line 8"/>
          <p:cNvSpPr>
            <a:spLocks noChangeShapeType="1"/>
          </p:cNvSpPr>
          <p:nvPr/>
        </p:nvSpPr>
        <p:spPr bwMode="auto">
          <a:xfrm>
            <a:off x="2101850" y="1335088"/>
            <a:ext cx="1077913" cy="9525"/>
          </a:xfrm>
          <a:prstGeom prst="line">
            <a:avLst/>
          </a:prstGeom>
          <a:noFill/>
          <a:ln w="2857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78857" name="Group 9"/>
          <p:cNvGrpSpPr>
            <a:grpSpLocks/>
          </p:cNvGrpSpPr>
          <p:nvPr/>
        </p:nvGrpSpPr>
        <p:grpSpPr bwMode="auto">
          <a:xfrm>
            <a:off x="4614863" y="800100"/>
            <a:ext cx="1370012" cy="863600"/>
            <a:chOff x="2564" y="975"/>
            <a:chExt cx="1134" cy="544"/>
          </a:xfrm>
        </p:grpSpPr>
        <p:sp>
          <p:nvSpPr>
            <p:cNvPr id="78858" name="Line 10"/>
            <p:cNvSpPr>
              <a:spLocks noChangeShapeType="1"/>
            </p:cNvSpPr>
            <p:nvPr/>
          </p:nvSpPr>
          <p:spPr bwMode="auto">
            <a:xfrm>
              <a:off x="2565" y="1020"/>
              <a:ext cx="1133" cy="0"/>
            </a:xfrm>
            <a:prstGeom prst="line">
              <a:avLst/>
            </a:prstGeom>
            <a:noFill/>
            <a:ln w="2857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859" name="Line 11"/>
            <p:cNvSpPr>
              <a:spLocks noChangeShapeType="1"/>
            </p:cNvSpPr>
            <p:nvPr/>
          </p:nvSpPr>
          <p:spPr bwMode="auto">
            <a:xfrm>
              <a:off x="2564" y="1066"/>
              <a:ext cx="1133" cy="0"/>
            </a:xfrm>
            <a:prstGeom prst="line">
              <a:avLst/>
            </a:prstGeom>
            <a:noFill/>
            <a:ln w="2857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860" name="Line 12"/>
            <p:cNvSpPr>
              <a:spLocks noChangeShapeType="1"/>
            </p:cNvSpPr>
            <p:nvPr/>
          </p:nvSpPr>
          <p:spPr bwMode="auto">
            <a:xfrm>
              <a:off x="2564" y="975"/>
              <a:ext cx="1133" cy="0"/>
            </a:xfrm>
            <a:prstGeom prst="line">
              <a:avLst/>
            </a:prstGeom>
            <a:noFill/>
            <a:ln w="2857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861" name="Line 13"/>
            <p:cNvSpPr>
              <a:spLocks noChangeShapeType="1"/>
            </p:cNvSpPr>
            <p:nvPr/>
          </p:nvSpPr>
          <p:spPr bwMode="auto">
            <a:xfrm>
              <a:off x="2565" y="1246"/>
              <a:ext cx="1133" cy="0"/>
            </a:xfrm>
            <a:prstGeom prst="line">
              <a:avLst/>
            </a:prstGeom>
            <a:noFill/>
            <a:ln w="2857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862" name="Line 14"/>
            <p:cNvSpPr>
              <a:spLocks noChangeShapeType="1"/>
            </p:cNvSpPr>
            <p:nvPr/>
          </p:nvSpPr>
          <p:spPr bwMode="auto">
            <a:xfrm>
              <a:off x="2564" y="1292"/>
              <a:ext cx="1133" cy="0"/>
            </a:xfrm>
            <a:prstGeom prst="line">
              <a:avLst/>
            </a:prstGeom>
            <a:noFill/>
            <a:ln w="2857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863" name="Line 15"/>
            <p:cNvSpPr>
              <a:spLocks noChangeShapeType="1"/>
            </p:cNvSpPr>
            <p:nvPr/>
          </p:nvSpPr>
          <p:spPr bwMode="auto">
            <a:xfrm>
              <a:off x="2564" y="1201"/>
              <a:ext cx="1133" cy="0"/>
            </a:xfrm>
            <a:prstGeom prst="line">
              <a:avLst/>
            </a:prstGeom>
            <a:noFill/>
            <a:ln w="2857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864" name="Line 16"/>
            <p:cNvSpPr>
              <a:spLocks noChangeShapeType="1"/>
            </p:cNvSpPr>
            <p:nvPr/>
          </p:nvSpPr>
          <p:spPr bwMode="auto">
            <a:xfrm>
              <a:off x="2565" y="1473"/>
              <a:ext cx="1133" cy="0"/>
            </a:xfrm>
            <a:prstGeom prst="line">
              <a:avLst/>
            </a:prstGeom>
            <a:noFill/>
            <a:ln w="2857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865" name="Line 17"/>
            <p:cNvSpPr>
              <a:spLocks noChangeShapeType="1"/>
            </p:cNvSpPr>
            <p:nvPr/>
          </p:nvSpPr>
          <p:spPr bwMode="auto">
            <a:xfrm>
              <a:off x="2564" y="1519"/>
              <a:ext cx="1133" cy="0"/>
            </a:xfrm>
            <a:prstGeom prst="line">
              <a:avLst/>
            </a:prstGeom>
            <a:noFill/>
            <a:ln w="2857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866" name="Line 18"/>
            <p:cNvSpPr>
              <a:spLocks noChangeShapeType="1"/>
            </p:cNvSpPr>
            <p:nvPr/>
          </p:nvSpPr>
          <p:spPr bwMode="auto">
            <a:xfrm>
              <a:off x="2564" y="1428"/>
              <a:ext cx="1133" cy="0"/>
            </a:xfrm>
            <a:prstGeom prst="line">
              <a:avLst/>
            </a:prstGeom>
            <a:noFill/>
            <a:ln w="2857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78867" name="Group 19"/>
          <p:cNvGrpSpPr>
            <a:grpSpLocks/>
          </p:cNvGrpSpPr>
          <p:nvPr/>
        </p:nvGrpSpPr>
        <p:grpSpPr bwMode="auto">
          <a:xfrm>
            <a:off x="6059488" y="712788"/>
            <a:ext cx="2905125" cy="990600"/>
            <a:chOff x="1824" y="1587"/>
            <a:chExt cx="1680" cy="531"/>
          </a:xfrm>
        </p:grpSpPr>
        <p:sp>
          <p:nvSpPr>
            <p:cNvPr id="78868" name="Text Box 20"/>
            <p:cNvSpPr txBox="1">
              <a:spLocks noChangeArrowheads="1"/>
            </p:cNvSpPr>
            <p:nvPr/>
          </p:nvSpPr>
          <p:spPr bwMode="auto">
            <a:xfrm>
              <a:off x="2641" y="1587"/>
              <a:ext cx="863"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b="1">
                  <a:solidFill>
                    <a:srgbClr val="FF0066"/>
                  </a:solidFill>
                  <a:latin typeface="Helvetica" panose="020B0604020202020204" pitchFamily="34" charset="0"/>
                  <a:ea typeface="ＭＳ Ｐゴシック" panose="020B0600070205080204" pitchFamily="50" charset="-128"/>
                </a:rPr>
                <a:t> 3gain x 3ch</a:t>
              </a:r>
            </a:p>
          </p:txBody>
        </p:sp>
        <p:sp>
          <p:nvSpPr>
            <p:cNvPr id="78869" name="Freeform 21"/>
            <p:cNvSpPr>
              <a:spLocks/>
            </p:cNvSpPr>
            <p:nvPr/>
          </p:nvSpPr>
          <p:spPr bwMode="auto">
            <a:xfrm>
              <a:off x="2230" y="1819"/>
              <a:ext cx="893" cy="139"/>
            </a:xfrm>
            <a:custGeom>
              <a:avLst/>
              <a:gdLst>
                <a:gd name="T0" fmla="*/ 0 w 893"/>
                <a:gd name="T1" fmla="*/ 0 h 139"/>
                <a:gd name="T2" fmla="*/ 144 w 893"/>
                <a:gd name="T3" fmla="*/ 0 h 139"/>
                <a:gd name="T4" fmla="*/ 144 w 893"/>
                <a:gd name="T5" fmla="*/ 139 h 139"/>
                <a:gd name="T6" fmla="*/ 619 w 893"/>
                <a:gd name="T7" fmla="*/ 139 h 139"/>
                <a:gd name="T8" fmla="*/ 619 w 893"/>
                <a:gd name="T9" fmla="*/ 5 h 139"/>
                <a:gd name="T10" fmla="*/ 893 w 893"/>
                <a:gd name="T11" fmla="*/ 5 h 139"/>
              </a:gdLst>
              <a:ahLst/>
              <a:cxnLst>
                <a:cxn ang="0">
                  <a:pos x="T0" y="T1"/>
                </a:cxn>
                <a:cxn ang="0">
                  <a:pos x="T2" y="T3"/>
                </a:cxn>
                <a:cxn ang="0">
                  <a:pos x="T4" y="T5"/>
                </a:cxn>
                <a:cxn ang="0">
                  <a:pos x="T6" y="T7"/>
                </a:cxn>
                <a:cxn ang="0">
                  <a:pos x="T8" y="T9"/>
                </a:cxn>
                <a:cxn ang="0">
                  <a:pos x="T10" y="T11"/>
                </a:cxn>
              </a:cxnLst>
              <a:rect l="0" t="0" r="r" b="b"/>
              <a:pathLst>
                <a:path w="893" h="139">
                  <a:moveTo>
                    <a:pt x="0" y="0"/>
                  </a:moveTo>
                  <a:lnTo>
                    <a:pt x="144" y="0"/>
                  </a:lnTo>
                  <a:lnTo>
                    <a:pt x="144" y="139"/>
                  </a:lnTo>
                  <a:lnTo>
                    <a:pt x="619" y="139"/>
                  </a:lnTo>
                  <a:lnTo>
                    <a:pt x="619" y="5"/>
                  </a:lnTo>
                  <a:lnTo>
                    <a:pt x="893" y="5"/>
                  </a:lnTo>
                </a:path>
              </a:pathLst>
            </a:custGeom>
            <a:noFill/>
            <a:ln w="158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870" name="Text Box 22"/>
            <p:cNvSpPr txBox="1">
              <a:spLocks noChangeArrowheads="1"/>
            </p:cNvSpPr>
            <p:nvPr/>
          </p:nvSpPr>
          <p:spPr bwMode="auto">
            <a:xfrm>
              <a:off x="2869" y="1921"/>
              <a:ext cx="511" cy="1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3300"/>
                  </a:solidFill>
                  <a:latin typeface="Arial" panose="020B0604020202020204" pitchFamily="34" charset="0"/>
                  <a:ea typeface="ＭＳ Ｐゴシック" panose="020B0600070205080204" pitchFamily="50" charset="-128"/>
                </a:rPr>
                <a:t>charge</a:t>
              </a:r>
            </a:p>
          </p:txBody>
        </p:sp>
        <p:sp>
          <p:nvSpPr>
            <p:cNvPr id="78871" name="Line 23"/>
            <p:cNvSpPr>
              <a:spLocks noChangeShapeType="1"/>
            </p:cNvSpPr>
            <p:nvPr/>
          </p:nvSpPr>
          <p:spPr bwMode="auto">
            <a:xfrm flipV="1">
              <a:off x="2366" y="2001"/>
              <a:ext cx="472" cy="4"/>
            </a:xfrm>
            <a:prstGeom prst="line">
              <a:avLst/>
            </a:prstGeom>
            <a:noFill/>
            <a:ln w="28575">
              <a:solidFill>
                <a:srgbClr val="FF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872" name="Line 24"/>
            <p:cNvSpPr>
              <a:spLocks noChangeShapeType="1"/>
            </p:cNvSpPr>
            <p:nvPr/>
          </p:nvSpPr>
          <p:spPr bwMode="auto">
            <a:xfrm>
              <a:off x="2366" y="1638"/>
              <a:ext cx="0" cy="136"/>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873" name="Text Box 25"/>
            <p:cNvSpPr txBox="1">
              <a:spLocks noChangeArrowheads="1"/>
            </p:cNvSpPr>
            <p:nvPr/>
          </p:nvSpPr>
          <p:spPr bwMode="auto">
            <a:xfrm>
              <a:off x="1824" y="1632"/>
              <a:ext cx="459"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chemeClr val="accent2"/>
                  </a:solidFill>
                  <a:latin typeface="Arial" panose="020B0604020202020204" pitchFamily="34" charset="0"/>
                  <a:ea typeface="ＭＳ Ｐゴシック" panose="020B0600070205080204" pitchFamily="50" charset="-128"/>
                </a:rPr>
                <a:t>timing</a:t>
              </a:r>
            </a:p>
          </p:txBody>
        </p:sp>
      </p:grpSp>
      <p:pic>
        <p:nvPicPr>
          <p:cNvPr id="78874" name="Picture 26" descr="P1000020"/>
          <p:cNvPicPr>
            <a:picLocks noChangeAspect="1" noChangeArrowheads="1"/>
          </p:cNvPicPr>
          <p:nvPr/>
        </p:nvPicPr>
        <p:blipFill>
          <a:blip r:embed="rId4" cstate="print">
            <a:extLst>
              <a:ext uri="{28A0092B-C50C-407E-A947-70E740481C1C}">
                <a14:useLocalDpi xmlns:a14="http://schemas.microsoft.com/office/drawing/2010/main" val="0"/>
              </a:ext>
            </a:extLst>
          </a:blip>
          <a:srcRect l="10320" t="12170" r="10320" b="12170"/>
          <a:stretch>
            <a:fillRect/>
          </a:stretch>
        </p:blipFill>
        <p:spPr bwMode="auto">
          <a:xfrm>
            <a:off x="3198813" y="496888"/>
            <a:ext cx="1635125"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75" name="Text Box 27"/>
          <p:cNvSpPr txBox="1">
            <a:spLocks noChangeArrowheads="1"/>
          </p:cNvSpPr>
          <p:nvPr/>
        </p:nvSpPr>
        <p:spPr bwMode="auto">
          <a:xfrm>
            <a:off x="1152525" y="1846263"/>
            <a:ext cx="6659563" cy="669925"/>
          </a:xfrm>
          <a:prstGeom prst="rect">
            <a:avLst/>
          </a:prstGeom>
          <a:noFill/>
          <a:ln w="2857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a:latin typeface="Helvetica" panose="020B0604020202020204" pitchFamily="34" charset="0"/>
                <a:ea typeface="ＭＳ Ｐゴシック" panose="020B0600070205080204" pitchFamily="50" charset="-128"/>
              </a:rPr>
              <a:t>Implement all delicate analog processes in one chip </a:t>
            </a:r>
          </a:p>
          <a:p>
            <a:r>
              <a:rPr lang="en-US" altLang="ja-JP">
                <a:latin typeface="Helvetica" panose="020B0604020202020204" pitchFamily="34" charset="0"/>
                <a:ea typeface="ＭＳ Ｐゴシック" panose="020B0600070205080204" pitchFamily="50" charset="-128"/>
                <a:sym typeface="Wingdings" panose="05000000000000000000" pitchFamily="2" charset="2"/>
              </a:rPr>
              <a:t> aim to achieve noise free, accurate response of electronics </a:t>
            </a:r>
            <a:endParaRPr lang="en-US" altLang="ja-JP">
              <a:latin typeface="Helvetica" panose="020B0604020202020204" pitchFamily="34" charset="0"/>
              <a:ea typeface="ＭＳ Ｐゴシック" panose="020B0600070205080204" pitchFamily="50" charset="-128"/>
            </a:endParaRPr>
          </a:p>
        </p:txBody>
      </p:sp>
      <p:sp>
        <p:nvSpPr>
          <p:cNvPr id="78876" name="Rectangle 28"/>
          <p:cNvSpPr>
            <a:spLocks noChangeArrowheads="1"/>
          </p:cNvSpPr>
          <p:nvPr/>
        </p:nvSpPr>
        <p:spPr bwMode="auto">
          <a:xfrm>
            <a:off x="107950" y="5229225"/>
            <a:ext cx="5003800" cy="1690688"/>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7800" indent="-177800">
              <a:spcBef>
                <a:spcPct val="20000"/>
              </a:spcBef>
              <a:buClr>
                <a:schemeClr val="hlink"/>
              </a:buClr>
              <a:buSzPct val="120000"/>
              <a:buChar char="•"/>
              <a:defRPr kumimoji="1" sz="32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531813" indent="-174625">
              <a:spcBef>
                <a:spcPct val="20000"/>
              </a:spcBef>
              <a:buFont typeface="Tahoma" panose="020B0604030504040204" pitchFamily="34" charset="0"/>
              <a:buChar cha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228725" indent="-228600">
              <a:spcBef>
                <a:spcPct val="20000"/>
              </a:spcBef>
              <a:buClr>
                <a:schemeClr val="hlink"/>
              </a:buClr>
              <a:buSzPct val="120000"/>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36713" indent="-228600">
              <a:spcBef>
                <a:spcPct val="20000"/>
              </a:spcBef>
              <a:buFont typeface="Tahoma" panose="020B0604030504040204" pitchFamily="34" charset="0"/>
              <a:buChar cha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80000"/>
              <a:buFont typeface="Wingdings" panose="05000000000000000000" pitchFamily="2" charset="2"/>
              <a:buChar char="v"/>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80000"/>
              <a:buFont typeface="Wingdings" panose="05000000000000000000" pitchFamily="2" charset="2"/>
              <a:buChar char="v"/>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80000"/>
              <a:buFont typeface="Wingdings" panose="05000000000000000000" pitchFamily="2" charset="2"/>
              <a:buChar char="v"/>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80000"/>
              <a:buFont typeface="Wingdings" panose="05000000000000000000" pitchFamily="2" charset="2"/>
              <a:buChar char="v"/>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80000"/>
              <a:buFont typeface="Wingdings" panose="05000000000000000000" pitchFamily="2" charset="2"/>
              <a:buChar char="v"/>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nSpc>
                <a:spcPct val="80000"/>
              </a:lnSpc>
            </a:pPr>
            <a:r>
              <a:rPr lang="en-US" altLang="ja-JP" sz="1600">
                <a:solidFill>
                  <a:schemeClr val="accent2"/>
                </a:solidFill>
                <a:sym typeface="Symbol" panose="05050102010706020507" pitchFamily="18" charset="2"/>
              </a:rPr>
              <a:t>Lower Noise</a:t>
            </a:r>
          </a:p>
          <a:p>
            <a:pPr lvl="1">
              <a:lnSpc>
                <a:spcPct val="80000"/>
              </a:lnSpc>
            </a:pPr>
            <a:r>
              <a:rPr lang="en-US" altLang="ja-JP" sz="1600">
                <a:sym typeface="Symbol" panose="05050102010706020507" pitchFamily="18" charset="2"/>
              </a:rPr>
              <a:t>No noise hit @ - 0.5mV(~1/6 p.e.) </a:t>
            </a:r>
          </a:p>
          <a:p>
            <a:pPr>
              <a:lnSpc>
                <a:spcPct val="80000"/>
              </a:lnSpc>
            </a:pPr>
            <a:r>
              <a:rPr lang="en-US" altLang="ja-JP" sz="1600">
                <a:solidFill>
                  <a:schemeClr val="accent2"/>
                </a:solidFill>
                <a:sym typeface="Symbol" panose="05050102010706020507" pitchFamily="18" charset="2"/>
              </a:rPr>
              <a:t>power dissipation</a:t>
            </a:r>
          </a:p>
          <a:p>
            <a:pPr lvl="1">
              <a:lnSpc>
                <a:spcPct val="80000"/>
              </a:lnSpc>
            </a:pPr>
            <a:r>
              <a:rPr lang="en-US" altLang="ja-JP" sz="1600">
                <a:sym typeface="Symbol" panose="05050102010706020507" pitchFamily="18" charset="2"/>
              </a:rPr>
              <a:t>&lt; 200 mW/ch</a:t>
            </a:r>
          </a:p>
          <a:p>
            <a:pPr>
              <a:lnSpc>
                <a:spcPct val="80000"/>
              </a:lnSpc>
            </a:pPr>
            <a:r>
              <a:rPr lang="en-US" altLang="ja-JP" sz="1600">
                <a:solidFill>
                  <a:schemeClr val="accent2"/>
                </a:solidFill>
                <a:sym typeface="Symbol" panose="05050102010706020507" pitchFamily="18" charset="2"/>
              </a:rPr>
              <a:t>Process</a:t>
            </a:r>
          </a:p>
          <a:p>
            <a:pPr lvl="1">
              <a:lnSpc>
                <a:spcPct val="80000"/>
              </a:lnSpc>
            </a:pPr>
            <a:r>
              <a:rPr lang="en-US" altLang="ja-JP" sz="1600">
                <a:sym typeface="Symbol" panose="05050102010706020507" pitchFamily="18" charset="2"/>
              </a:rPr>
              <a:t>0.35</a:t>
            </a:r>
            <a:r>
              <a:rPr lang="en-US" altLang="ja-JP" sz="1600">
                <a:latin typeface="Symbol" panose="05050102010706020507" pitchFamily="18" charset="2"/>
                <a:sym typeface="Symbol" panose="05050102010706020507" pitchFamily="18" charset="2"/>
              </a:rPr>
              <a:t>m</a:t>
            </a:r>
            <a:r>
              <a:rPr lang="en-US" altLang="ja-JP" sz="1600">
                <a:sym typeface="Symbol" panose="05050102010706020507" pitchFamily="18" charset="2"/>
              </a:rPr>
              <a:t>m CMOS</a:t>
            </a:r>
          </a:p>
        </p:txBody>
      </p:sp>
      <p:sp>
        <p:nvSpPr>
          <p:cNvPr id="78879" name="Line 31"/>
          <p:cNvSpPr>
            <a:spLocks noChangeShapeType="1"/>
          </p:cNvSpPr>
          <p:nvPr/>
        </p:nvSpPr>
        <p:spPr bwMode="auto">
          <a:xfrm>
            <a:off x="4821238" y="4090988"/>
            <a:ext cx="7937" cy="16383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880" name="Line 32"/>
          <p:cNvSpPr>
            <a:spLocks noChangeShapeType="1"/>
          </p:cNvSpPr>
          <p:nvPr/>
        </p:nvSpPr>
        <p:spPr bwMode="auto">
          <a:xfrm flipV="1">
            <a:off x="4821238" y="5703888"/>
            <a:ext cx="0" cy="4524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78881" name="Picture 33" descr="N1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1963" y="2565400"/>
            <a:ext cx="4872037" cy="4440238"/>
          </a:xfrm>
          <a:prstGeom prst="rect">
            <a:avLst/>
          </a:prstGeom>
          <a:noFill/>
          <a:extLst>
            <a:ext uri="{909E8E84-426E-40DD-AFC4-6F175D3DCCD1}">
              <a14:hiddenFill xmlns:a14="http://schemas.microsoft.com/office/drawing/2010/main">
                <a:solidFill>
                  <a:srgbClr val="FFFFFF"/>
                </a:solidFill>
              </a14:hiddenFill>
            </a:ext>
          </a:extLst>
        </p:spPr>
      </p:pic>
      <p:sp>
        <p:nvSpPr>
          <p:cNvPr id="78882" name="Line 34"/>
          <p:cNvSpPr>
            <a:spLocks noChangeShapeType="1"/>
          </p:cNvSpPr>
          <p:nvPr/>
        </p:nvSpPr>
        <p:spPr bwMode="auto">
          <a:xfrm flipV="1">
            <a:off x="5038725" y="6569075"/>
            <a:ext cx="0" cy="482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883" name="Text Box 35"/>
          <p:cNvSpPr txBox="1">
            <a:spLocks noChangeArrowheads="1"/>
          </p:cNvSpPr>
          <p:nvPr/>
        </p:nvSpPr>
        <p:spPr bwMode="auto">
          <a:xfrm>
            <a:off x="6372225" y="6092825"/>
            <a:ext cx="2027238" cy="27463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200">
                <a:solidFill>
                  <a:srgbClr val="000000"/>
                </a:solidFill>
                <a:latin typeface="Arial" panose="020B0604020202020204" pitchFamily="34" charset="0"/>
                <a:ea typeface="ＭＳ Ｐゴシック" panose="020B0600070205080204" pitchFamily="50" charset="-128"/>
              </a:rPr>
              <a:t>threshold : 1/3pC</a:t>
            </a:r>
            <a:r>
              <a:rPr lang="en-US" altLang="ja-JP" sz="1200">
                <a:solidFill>
                  <a:srgbClr val="000000"/>
                </a:solidFill>
                <a:latin typeface="Arial" panose="020B0604020202020204" pitchFamily="34" charset="0"/>
                <a:ea typeface="ＭＳ Ｐゴシック" panose="020B0600070205080204" pitchFamily="50" charset="-128"/>
                <a:sym typeface="Wingdings" panose="05000000000000000000" pitchFamily="2" charset="2"/>
              </a:rPr>
              <a:t>-0.5mV</a:t>
            </a:r>
            <a:endParaRPr lang="en-US" altLang="ja-JP" sz="1200">
              <a:solidFill>
                <a:srgbClr val="000000"/>
              </a:solidFill>
              <a:latin typeface="Arial" panose="020B0604020202020204" pitchFamily="34" charset="0"/>
              <a:ea typeface="ＭＳ Ｐゴシック" panose="020B0600070205080204" pitchFamily="50" charset="-128"/>
            </a:endParaRPr>
          </a:p>
        </p:txBody>
      </p:sp>
      <p:sp>
        <p:nvSpPr>
          <p:cNvPr id="78884" name="Text Box 36"/>
          <p:cNvSpPr txBox="1">
            <a:spLocks noChangeArrowheads="1"/>
          </p:cNvSpPr>
          <p:nvPr/>
        </p:nvSpPr>
        <p:spPr bwMode="auto">
          <a:xfrm>
            <a:off x="6372225" y="5635625"/>
            <a:ext cx="1295400" cy="336550"/>
          </a:xfrm>
          <a:prstGeom prst="rect">
            <a:avLst/>
          </a:prstGeom>
          <a:solidFill>
            <a:srgbClr val="ABC2F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1600">
                <a:latin typeface="Helvetica" panose="020B0604020202020204" pitchFamily="34" charset="0"/>
                <a:ea typeface="ＭＳ Ｐゴシック" panose="020B0600070205080204" pitchFamily="50" charset="-128"/>
              </a:rPr>
              <a:t>1p.e. ~ 2pC</a:t>
            </a:r>
          </a:p>
        </p:txBody>
      </p:sp>
      <p:pic>
        <p:nvPicPr>
          <p:cNvPr id="78885" name="Picture 37" descr="tdc_dist"/>
          <p:cNvPicPr>
            <a:picLocks noChangeAspect="1" noChangeArrowheads="1"/>
          </p:cNvPicPr>
          <p:nvPr/>
        </p:nvPicPr>
        <p:blipFill>
          <a:blip r:embed="rId6" cstate="print">
            <a:extLst>
              <a:ext uri="{28A0092B-C50C-407E-A947-70E740481C1C}">
                <a14:useLocalDpi xmlns:a14="http://schemas.microsoft.com/office/drawing/2010/main" val="0"/>
              </a:ext>
            </a:extLst>
          </a:blip>
          <a:srcRect l="1683" t="9525" r="13469" b="2380"/>
          <a:stretch>
            <a:fillRect/>
          </a:stretch>
        </p:blipFill>
        <p:spPr bwMode="auto">
          <a:xfrm>
            <a:off x="5676900" y="2828925"/>
            <a:ext cx="346710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86" name="Line 38"/>
          <p:cNvSpPr>
            <a:spLocks noChangeShapeType="1"/>
          </p:cNvSpPr>
          <p:nvPr/>
        </p:nvSpPr>
        <p:spPr bwMode="auto">
          <a:xfrm>
            <a:off x="6300788" y="4795838"/>
            <a:ext cx="2484437" cy="20637"/>
          </a:xfrm>
          <a:prstGeom prst="line">
            <a:avLst/>
          </a:prstGeom>
          <a:noFill/>
          <a:ln w="28575">
            <a:solidFill>
              <a:srgbClr val="FF9933"/>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887" name="Text Box 39"/>
          <p:cNvSpPr txBox="1">
            <a:spLocks noChangeArrowheads="1"/>
          </p:cNvSpPr>
          <p:nvPr/>
        </p:nvSpPr>
        <p:spPr bwMode="auto">
          <a:xfrm>
            <a:off x="7467600" y="4724400"/>
            <a:ext cx="1003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solidFill>
                  <a:srgbClr val="FF9933"/>
                </a:solidFill>
                <a:latin typeface="Franklin Gothic Book" panose="020B0503020102020204" pitchFamily="34" charset="0"/>
                <a:ea typeface="ＭＳ Ｐゴシック" panose="020B0600070205080204" pitchFamily="50" charset="-128"/>
              </a:rPr>
              <a:t>30usec</a:t>
            </a:r>
          </a:p>
        </p:txBody>
      </p:sp>
      <p:sp>
        <p:nvSpPr>
          <p:cNvPr id="78888" name="Oval 40"/>
          <p:cNvSpPr>
            <a:spLocks noChangeArrowheads="1"/>
          </p:cNvSpPr>
          <p:nvPr/>
        </p:nvSpPr>
        <p:spPr bwMode="auto">
          <a:xfrm>
            <a:off x="7596188" y="2857500"/>
            <a:ext cx="287337" cy="1908175"/>
          </a:xfrm>
          <a:prstGeom prst="ellipse">
            <a:avLst/>
          </a:prstGeom>
          <a:noFill/>
          <a:ln w="28575" cap="rnd">
            <a:solidFill>
              <a:srgbClr val="FF9933"/>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5410200" y="3200400"/>
            <a:ext cx="3733800" cy="1524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76803" name="Group 3"/>
          <p:cNvGrpSpPr>
            <a:grpSpLocks/>
          </p:cNvGrpSpPr>
          <p:nvPr/>
        </p:nvGrpSpPr>
        <p:grpSpPr bwMode="auto">
          <a:xfrm>
            <a:off x="5486400" y="1219200"/>
            <a:ext cx="3581400" cy="2686050"/>
            <a:chOff x="336" y="2160"/>
            <a:chExt cx="2688" cy="2016"/>
          </a:xfrm>
        </p:grpSpPr>
        <p:pic>
          <p:nvPicPr>
            <p:cNvPr id="76804" name="Picture 4" descr="24apr 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2160"/>
              <a:ext cx="2688" cy="2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805" name="Line 5"/>
            <p:cNvSpPr>
              <a:spLocks noChangeShapeType="1"/>
            </p:cNvSpPr>
            <p:nvPr/>
          </p:nvSpPr>
          <p:spPr bwMode="auto">
            <a:xfrm flipH="1">
              <a:off x="1440" y="2496"/>
              <a:ext cx="96" cy="1152"/>
            </a:xfrm>
            <a:prstGeom prst="line">
              <a:avLst/>
            </a:prstGeom>
            <a:noFill/>
            <a:ln w="508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806" name="Line 6"/>
            <p:cNvSpPr>
              <a:spLocks noChangeShapeType="1"/>
            </p:cNvSpPr>
            <p:nvPr/>
          </p:nvSpPr>
          <p:spPr bwMode="auto">
            <a:xfrm>
              <a:off x="1536" y="2496"/>
              <a:ext cx="1056" cy="672"/>
            </a:xfrm>
            <a:prstGeom prst="line">
              <a:avLst/>
            </a:prstGeom>
            <a:noFill/>
            <a:ln w="508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807" name="Arc 7"/>
            <p:cNvSpPr>
              <a:spLocks/>
            </p:cNvSpPr>
            <p:nvPr/>
          </p:nvSpPr>
          <p:spPr bwMode="auto">
            <a:xfrm rot="391424" flipV="1">
              <a:off x="1488" y="2592"/>
              <a:ext cx="240" cy="143"/>
            </a:xfrm>
            <a:custGeom>
              <a:avLst/>
              <a:gdLst>
                <a:gd name="G0" fmla="+- 0 0 0"/>
                <a:gd name="G1" fmla="+- 21455 0 0"/>
                <a:gd name="G2" fmla="+- 21600 0 0"/>
                <a:gd name="T0" fmla="*/ 2500 w 21600"/>
                <a:gd name="T1" fmla="*/ 0 h 21455"/>
                <a:gd name="T2" fmla="*/ 21600 w 21600"/>
                <a:gd name="T3" fmla="*/ 21455 h 21455"/>
                <a:gd name="T4" fmla="*/ 0 w 21600"/>
                <a:gd name="T5" fmla="*/ 21455 h 21455"/>
              </a:gdLst>
              <a:ahLst/>
              <a:cxnLst>
                <a:cxn ang="0">
                  <a:pos x="T0" y="T1"/>
                </a:cxn>
                <a:cxn ang="0">
                  <a:pos x="T2" y="T3"/>
                </a:cxn>
                <a:cxn ang="0">
                  <a:pos x="T4" y="T5"/>
                </a:cxn>
              </a:cxnLst>
              <a:rect l="0" t="0" r="r" b="b"/>
              <a:pathLst>
                <a:path w="21600" h="21455" fill="none" extrusionOk="0">
                  <a:moveTo>
                    <a:pt x="2499" y="0"/>
                  </a:moveTo>
                  <a:cubicBezTo>
                    <a:pt x="13388" y="1268"/>
                    <a:pt x="21600" y="10492"/>
                    <a:pt x="21600" y="21455"/>
                  </a:cubicBezTo>
                </a:path>
                <a:path w="21600" h="21455" stroke="0" extrusionOk="0">
                  <a:moveTo>
                    <a:pt x="2499" y="0"/>
                  </a:moveTo>
                  <a:cubicBezTo>
                    <a:pt x="13388" y="1268"/>
                    <a:pt x="21600" y="10492"/>
                    <a:pt x="21600" y="21455"/>
                  </a:cubicBezTo>
                  <a:lnTo>
                    <a:pt x="0" y="21455"/>
                  </a:lnTo>
                  <a:close/>
                </a:path>
              </a:pathLst>
            </a:custGeom>
            <a:noFill/>
            <a:ln w="508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08" name="Text Box 8"/>
            <p:cNvSpPr txBox="1">
              <a:spLocks noChangeArrowheads="1"/>
            </p:cNvSpPr>
            <p:nvPr/>
          </p:nvSpPr>
          <p:spPr bwMode="auto">
            <a:xfrm>
              <a:off x="1536" y="2688"/>
              <a:ext cx="418"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ja-JP" sz="2000" b="1">
                  <a:solidFill>
                    <a:srgbClr val="FF6600"/>
                  </a:solidFill>
                  <a:latin typeface="Symbol" panose="05050102010706020507" pitchFamily="18" charset="2"/>
                  <a:ea typeface="ＭＳ Ｐゴシック" panose="020B0600070205080204" pitchFamily="50" charset="-128"/>
                </a:rPr>
                <a:t>Q</a:t>
              </a:r>
              <a:r>
                <a:rPr kumimoji="0" lang="en-US" altLang="ja-JP" sz="2000" b="1" baseline="-25000">
                  <a:solidFill>
                    <a:srgbClr val="FF6600"/>
                  </a:solidFill>
                  <a:latin typeface="Arial" panose="020B0604020202020204" pitchFamily="34" charset="0"/>
                  <a:ea typeface="ＭＳ Ｐゴシック" panose="020B0600070205080204" pitchFamily="50" charset="-128"/>
                </a:rPr>
                <a:t>12</a:t>
              </a:r>
            </a:p>
          </p:txBody>
        </p:sp>
      </p:grpSp>
      <p:sp>
        <p:nvSpPr>
          <p:cNvPr id="76809" name="Rectangle 9"/>
          <p:cNvSpPr>
            <a:spLocks noGrp="1" noChangeArrowheads="1"/>
          </p:cNvSpPr>
          <p:nvPr>
            <p:ph type="title"/>
          </p:nvPr>
        </p:nvSpPr>
        <p:spPr>
          <a:xfrm>
            <a:off x="457200" y="-26988"/>
            <a:ext cx="8229600" cy="1143001"/>
          </a:xfrm>
        </p:spPr>
        <p:txBody>
          <a:bodyPr/>
          <a:lstStyle/>
          <a:p>
            <a:pPr algn="ctr"/>
            <a:r>
              <a:rPr lang="en-US" altLang="ja-JP" sz="3600">
                <a:latin typeface="Helvetica" panose="020B0604020202020204" pitchFamily="34" charset="0"/>
              </a:rPr>
              <a:t> Cone light Generator (Prototype)</a:t>
            </a:r>
          </a:p>
        </p:txBody>
      </p:sp>
      <p:grpSp>
        <p:nvGrpSpPr>
          <p:cNvPr id="76810" name="Group 10"/>
          <p:cNvGrpSpPr>
            <a:grpSpLocks/>
          </p:cNvGrpSpPr>
          <p:nvPr/>
        </p:nvGrpSpPr>
        <p:grpSpPr bwMode="auto">
          <a:xfrm>
            <a:off x="152400" y="1219200"/>
            <a:ext cx="2540000" cy="2578100"/>
            <a:chOff x="2352" y="2352"/>
            <a:chExt cx="1600" cy="1624"/>
          </a:xfrm>
        </p:grpSpPr>
        <p:graphicFrame>
          <p:nvGraphicFramePr>
            <p:cNvPr id="76811" name="Object 11"/>
            <p:cNvGraphicFramePr>
              <a:graphicFrameLocks noChangeAspect="1"/>
            </p:cNvGraphicFramePr>
            <p:nvPr/>
          </p:nvGraphicFramePr>
          <p:xfrm>
            <a:off x="2352" y="2352"/>
            <a:ext cx="1600" cy="1624"/>
          </p:xfrm>
          <a:graphic>
            <a:graphicData uri="http://schemas.openxmlformats.org/presentationml/2006/ole">
              <mc:AlternateContent xmlns:mc="http://schemas.openxmlformats.org/markup-compatibility/2006">
                <mc:Choice xmlns:v="urn:schemas-microsoft-com:vml" Requires="v">
                  <p:oleObj spid="_x0000_s76830" name="Image" r:id="rId4" imgW="2539683" imgH="2577778" progId="Photoshop.Image.7">
                    <p:embed/>
                  </p:oleObj>
                </mc:Choice>
                <mc:Fallback>
                  <p:oleObj name="Image" r:id="rId4" imgW="2539683" imgH="2577778" progId="Photoshop.Image.7">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2" y="2352"/>
                          <a:ext cx="1600" cy="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6812" name="Group 12"/>
            <p:cNvGrpSpPr>
              <a:grpSpLocks/>
            </p:cNvGrpSpPr>
            <p:nvPr/>
          </p:nvGrpSpPr>
          <p:grpSpPr bwMode="auto">
            <a:xfrm>
              <a:off x="3024" y="3024"/>
              <a:ext cx="768" cy="768"/>
              <a:chOff x="1056" y="1344"/>
              <a:chExt cx="768" cy="768"/>
            </a:xfrm>
          </p:grpSpPr>
          <p:sp>
            <p:nvSpPr>
              <p:cNvPr id="76813" name="Line 13"/>
              <p:cNvSpPr>
                <a:spLocks noChangeShapeType="1"/>
              </p:cNvSpPr>
              <p:nvPr/>
            </p:nvSpPr>
            <p:spPr bwMode="auto">
              <a:xfrm>
                <a:off x="1056" y="1344"/>
                <a:ext cx="0" cy="768"/>
              </a:xfrm>
              <a:prstGeom prst="line">
                <a:avLst/>
              </a:prstGeom>
              <a:noFill/>
              <a:ln w="508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814" name="Line 14"/>
              <p:cNvSpPr>
                <a:spLocks noChangeShapeType="1"/>
              </p:cNvSpPr>
              <p:nvPr/>
            </p:nvSpPr>
            <p:spPr bwMode="auto">
              <a:xfrm>
                <a:off x="1056" y="1344"/>
                <a:ext cx="768" cy="288"/>
              </a:xfrm>
              <a:prstGeom prst="line">
                <a:avLst/>
              </a:prstGeom>
              <a:noFill/>
              <a:ln w="508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815" name="Arc 15"/>
              <p:cNvSpPr>
                <a:spLocks/>
              </p:cNvSpPr>
              <p:nvPr/>
            </p:nvSpPr>
            <p:spPr bwMode="auto">
              <a:xfrm flipV="1">
                <a:off x="1056" y="1440"/>
                <a:ext cx="336" cy="2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08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16" name="Text Box 16"/>
              <p:cNvSpPr txBox="1">
                <a:spLocks noChangeArrowheads="1"/>
              </p:cNvSpPr>
              <p:nvPr/>
            </p:nvSpPr>
            <p:spPr bwMode="auto">
              <a:xfrm>
                <a:off x="1248" y="1584"/>
                <a:ext cx="2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ja-JP" sz="2000">
                    <a:solidFill>
                      <a:srgbClr val="FF6600"/>
                    </a:solidFill>
                    <a:latin typeface="Symbol" panose="05050102010706020507" pitchFamily="18" charset="2"/>
                    <a:ea typeface="ＭＳ Ｐゴシック" panose="020B0600070205080204" pitchFamily="50" charset="-128"/>
                  </a:rPr>
                  <a:t>a</a:t>
                </a:r>
              </a:p>
            </p:txBody>
          </p:sp>
        </p:grpSp>
      </p:grpSp>
      <p:graphicFrame>
        <p:nvGraphicFramePr>
          <p:cNvPr id="76817" name="Object 17"/>
          <p:cNvGraphicFramePr>
            <a:graphicFrameLocks noChangeAspect="1"/>
          </p:cNvGraphicFramePr>
          <p:nvPr>
            <p:ph sz="half" idx="4294967295"/>
          </p:nvPr>
        </p:nvGraphicFramePr>
        <p:xfrm>
          <a:off x="2819400" y="1219200"/>
          <a:ext cx="2540000" cy="2590800"/>
        </p:xfrm>
        <a:graphic>
          <a:graphicData uri="http://schemas.openxmlformats.org/presentationml/2006/ole">
            <mc:AlternateContent xmlns:mc="http://schemas.openxmlformats.org/markup-compatibility/2006">
              <mc:Choice xmlns:v="urn:schemas-microsoft-com:vml" Requires="v">
                <p:oleObj spid="_x0000_s76831" name="Image" r:id="rId6" imgW="2539683" imgH="2590476" progId="Photoshop.Image.7">
                  <p:embed/>
                </p:oleObj>
              </mc:Choice>
              <mc:Fallback>
                <p:oleObj name="Image" r:id="rId6" imgW="2539683" imgH="2590476" progId="Photoshop.Image.7">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1219200"/>
                        <a:ext cx="2540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818" name="Line 18"/>
          <p:cNvSpPr>
            <a:spLocks noChangeShapeType="1"/>
          </p:cNvSpPr>
          <p:nvPr/>
        </p:nvSpPr>
        <p:spPr bwMode="auto">
          <a:xfrm flipV="1">
            <a:off x="4876800" y="1447800"/>
            <a:ext cx="609600" cy="609600"/>
          </a:xfrm>
          <a:prstGeom prst="line">
            <a:avLst/>
          </a:prstGeom>
          <a:noFill/>
          <a:ln w="63500">
            <a:solidFill>
              <a:srgbClr val="FF66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819" name="Line 19"/>
          <p:cNvSpPr>
            <a:spLocks noChangeShapeType="1"/>
          </p:cNvSpPr>
          <p:nvPr/>
        </p:nvSpPr>
        <p:spPr bwMode="auto">
          <a:xfrm flipV="1">
            <a:off x="3962400" y="2362200"/>
            <a:ext cx="609600" cy="609600"/>
          </a:xfrm>
          <a:prstGeom prst="line">
            <a:avLst/>
          </a:prstGeom>
          <a:noFill/>
          <a:ln w="635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820" name="Text Box 20"/>
          <p:cNvSpPr txBox="1">
            <a:spLocks noChangeArrowheads="1"/>
          </p:cNvSpPr>
          <p:nvPr/>
        </p:nvSpPr>
        <p:spPr bwMode="auto">
          <a:xfrm>
            <a:off x="4667250" y="2209800"/>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ja-JP" b="1">
                <a:solidFill>
                  <a:srgbClr val="FF6600"/>
                </a:solidFill>
                <a:latin typeface="Arial" panose="020B0604020202020204" pitchFamily="34" charset="0"/>
                <a:ea typeface="ＭＳ Ｐゴシック" panose="020B0600070205080204" pitchFamily="50" charset="-128"/>
              </a:rPr>
              <a:t>w</a:t>
            </a:r>
          </a:p>
        </p:txBody>
      </p:sp>
      <p:sp>
        <p:nvSpPr>
          <p:cNvPr id="76821" name="Line 21"/>
          <p:cNvSpPr>
            <a:spLocks noChangeShapeType="1"/>
          </p:cNvSpPr>
          <p:nvPr/>
        </p:nvSpPr>
        <p:spPr bwMode="auto">
          <a:xfrm>
            <a:off x="4800600" y="1981200"/>
            <a:ext cx="152400" cy="15240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76822" name="Line 22"/>
          <p:cNvSpPr>
            <a:spLocks noChangeShapeType="1"/>
          </p:cNvSpPr>
          <p:nvPr/>
        </p:nvSpPr>
        <p:spPr bwMode="auto">
          <a:xfrm>
            <a:off x="4495800" y="2286000"/>
            <a:ext cx="152400" cy="15240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76823" name="Rectangle 23"/>
          <p:cNvSpPr>
            <a:spLocks noGrp="1" noChangeArrowheads="1"/>
          </p:cNvSpPr>
          <p:nvPr>
            <p:ph type="body" sz="half" idx="1"/>
          </p:nvPr>
        </p:nvSpPr>
        <p:spPr>
          <a:xfrm>
            <a:off x="152400" y="3962400"/>
            <a:ext cx="5410200" cy="2514600"/>
          </a:xfrm>
        </p:spPr>
        <p:txBody>
          <a:bodyPr/>
          <a:lstStyle/>
          <a:p>
            <a:r>
              <a:rPr lang="en-US" altLang="ja-JP" sz="2400"/>
              <a:t>Laser ball enclosed in delrin vessel.</a:t>
            </a:r>
          </a:p>
          <a:p>
            <a:r>
              <a:rPr lang="en-US" altLang="ja-JP" sz="2400"/>
              <a:t>Adjustable: </a:t>
            </a:r>
          </a:p>
          <a:p>
            <a:pPr lvl="1"/>
            <a:r>
              <a:rPr lang="en-US" altLang="ja-JP" sz="2000"/>
              <a:t>cone angle (</a:t>
            </a:r>
            <a:r>
              <a:rPr lang="en-US" altLang="ja-JP" sz="2000">
                <a:latin typeface="Symbol" panose="05050102010706020507" pitchFamily="18" charset="2"/>
              </a:rPr>
              <a:t>a</a:t>
            </a:r>
            <a:r>
              <a:rPr lang="en-US" altLang="ja-JP" sz="2000"/>
              <a:t>), width (w) &amp; opening angle (</a:t>
            </a:r>
            <a:r>
              <a:rPr lang="en-US" altLang="ja-JP" sz="2000">
                <a:latin typeface="Symbol" panose="05050102010706020507" pitchFamily="18" charset="2"/>
              </a:rPr>
              <a:t>Q</a:t>
            </a:r>
            <a:r>
              <a:rPr lang="en-US" altLang="ja-JP" sz="2000" baseline="-25000"/>
              <a:t>12</a:t>
            </a:r>
            <a:r>
              <a:rPr lang="en-US" altLang="ja-JP" sz="2000"/>
              <a:t>)</a:t>
            </a:r>
          </a:p>
          <a:p>
            <a:r>
              <a:rPr lang="en-US" altLang="ja-JP" sz="2400"/>
              <a:t>To study </a:t>
            </a:r>
            <a:r>
              <a:rPr lang="en-US" altLang="ja-JP" sz="2400">
                <a:latin typeface="Symbol" panose="05050102010706020507" pitchFamily="18" charset="2"/>
              </a:rPr>
              <a:t>p</a:t>
            </a:r>
            <a:r>
              <a:rPr lang="en-US" altLang="ja-JP" sz="2400" baseline="30000"/>
              <a:t>0</a:t>
            </a:r>
            <a:r>
              <a:rPr lang="en-US" altLang="ja-JP" sz="2400"/>
              <a:t> ring finding efficiency</a:t>
            </a:r>
          </a:p>
        </p:txBody>
      </p:sp>
      <p:sp>
        <p:nvSpPr>
          <p:cNvPr id="76824" name="Rectangle 24"/>
          <p:cNvSpPr>
            <a:spLocks noChangeArrowheads="1"/>
          </p:cNvSpPr>
          <p:nvPr/>
        </p:nvSpPr>
        <p:spPr bwMode="auto">
          <a:xfrm>
            <a:off x="8610600" y="3200400"/>
            <a:ext cx="5334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aphicFrame>
        <p:nvGraphicFramePr>
          <p:cNvPr id="76825" name="Object 25"/>
          <p:cNvGraphicFramePr>
            <a:graphicFrameLocks noChangeAspect="1"/>
          </p:cNvGraphicFramePr>
          <p:nvPr>
            <p:ph sz="quarter" idx="2"/>
          </p:nvPr>
        </p:nvGraphicFramePr>
        <p:xfrm>
          <a:off x="5334000" y="3200400"/>
          <a:ext cx="3276600" cy="3098800"/>
        </p:xfrm>
        <a:graphic>
          <a:graphicData uri="http://schemas.openxmlformats.org/presentationml/2006/ole">
            <mc:AlternateContent xmlns:mc="http://schemas.openxmlformats.org/markup-compatibility/2006">
              <mc:Choice xmlns:v="urn:schemas-microsoft-com:vml" Requires="v">
                <p:oleObj spid="_x0000_s76832" name="Image" r:id="rId8" imgW="7288889" imgH="6895238" progId="Photoshop.Image.7">
                  <p:embed/>
                </p:oleObj>
              </mc:Choice>
              <mc:Fallback>
                <p:oleObj name="Image" r:id="rId8" imgW="7288889" imgH="6895238" progId="Photoshop.Image.7">
                  <p:embed/>
                  <p:pic>
                    <p:nvPicPr>
                      <p:cNvPr id="0"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3200400"/>
                        <a:ext cx="3276600" cy="3098800"/>
                      </a:xfrm>
                      <a:prstGeom prst="rect">
                        <a:avLst/>
                      </a:prstGeom>
                    </p:spPr>
                  </p:pic>
                </p:oleObj>
              </mc:Fallback>
            </mc:AlternateContent>
          </a:graphicData>
        </a:graphic>
      </p:graphicFrame>
      <p:sp>
        <p:nvSpPr>
          <p:cNvPr id="76826" name="Oval 26"/>
          <p:cNvSpPr>
            <a:spLocks noChangeArrowheads="1"/>
          </p:cNvSpPr>
          <p:nvPr/>
        </p:nvSpPr>
        <p:spPr bwMode="auto">
          <a:xfrm>
            <a:off x="6629400" y="4572000"/>
            <a:ext cx="685800" cy="685800"/>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27" name="Oval 27"/>
          <p:cNvSpPr>
            <a:spLocks noChangeArrowheads="1"/>
          </p:cNvSpPr>
          <p:nvPr/>
        </p:nvSpPr>
        <p:spPr bwMode="auto">
          <a:xfrm>
            <a:off x="7086600" y="4572000"/>
            <a:ext cx="685800" cy="685800"/>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28" name="Text Box 28"/>
          <p:cNvSpPr txBox="1">
            <a:spLocks noChangeArrowheads="1"/>
          </p:cNvSpPr>
          <p:nvPr/>
        </p:nvSpPr>
        <p:spPr bwMode="auto">
          <a:xfrm>
            <a:off x="5181600" y="6248400"/>
            <a:ext cx="3660775" cy="376238"/>
          </a:xfrm>
          <a:prstGeom prst="rect">
            <a:avLst/>
          </a:prstGeom>
          <a:solidFill>
            <a:schemeClr val="bg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2"/>
              </a:buClr>
              <a:buFont typeface="Wingdings" panose="05000000000000000000" pitchFamily="2" charset="2"/>
              <a:buNone/>
            </a:pPr>
            <a:r>
              <a:rPr lang="en-US" altLang="ja-JP" b="1">
                <a:solidFill>
                  <a:srgbClr val="FF3300"/>
                </a:solidFill>
                <a:latin typeface="Arial" panose="020B0604020202020204" pitchFamily="34" charset="0"/>
                <a:ea typeface="ＭＳ Ｐゴシック" panose="020B0600070205080204" pitchFamily="50" charset="-128"/>
              </a:rPr>
              <a:t>Data taking successful at 1KT</a:t>
            </a:r>
            <a:endParaRPr kumimoji="0" lang="en-US" altLang="ja-JP" b="1">
              <a:solidFill>
                <a:srgbClr val="FF3300"/>
              </a:solidFill>
              <a:latin typeface="Arial" panose="020B0604020202020204" pitchFamily="34" charset="0"/>
              <a:ea typeface="ＭＳ Ｐゴシック" panose="020B0600070205080204" pitchFamily="50" charset="-128"/>
            </a:endParaRPr>
          </a:p>
        </p:txBody>
      </p:sp>
      <p:sp>
        <p:nvSpPr>
          <p:cNvPr id="76829" name="Text Box 29"/>
          <p:cNvSpPr txBox="1">
            <a:spLocks noChangeArrowheads="1"/>
          </p:cNvSpPr>
          <p:nvPr/>
        </p:nvSpPr>
        <p:spPr bwMode="auto">
          <a:xfrm>
            <a:off x="7620000" y="3505200"/>
            <a:ext cx="1219200" cy="9525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ja-JP" sz="1400">
                <a:latin typeface="Arial" panose="020B0604020202020204" pitchFamily="34" charset="0"/>
                <a:ea typeface="ＭＳ Ｐゴシック" panose="020B0600070205080204" pitchFamily="50" charset="-128"/>
              </a:rPr>
              <a:t>Corresponds to 500MeV/c </a:t>
            </a:r>
            <a:r>
              <a:rPr kumimoji="0" lang="en-US" altLang="ja-JP" sz="1400">
                <a:latin typeface="Symbol" panose="05050102010706020507" pitchFamily="18" charset="2"/>
                <a:ea typeface="ＭＳ Ｐゴシック" panose="020B0600070205080204" pitchFamily="50" charset="-128"/>
              </a:rPr>
              <a:t>p</a:t>
            </a:r>
            <a:r>
              <a:rPr kumimoji="0" lang="en-US" altLang="ja-JP" sz="1400" baseline="30000">
                <a:latin typeface="Arial" panose="020B0604020202020204" pitchFamily="34" charset="0"/>
                <a:ea typeface="ＭＳ Ｐゴシック" panose="020B0600070205080204" pitchFamily="50" charset="-128"/>
              </a:rPr>
              <a:t>0</a:t>
            </a:r>
            <a:r>
              <a:rPr kumimoji="0" lang="en-US" altLang="ja-JP" sz="1400">
                <a:latin typeface="Arial" panose="020B0604020202020204" pitchFamily="34" charset="0"/>
                <a:ea typeface="ＭＳ Ｐゴシック" panose="020B0600070205080204" pitchFamily="50" charset="-128"/>
              </a:rPr>
              <a:t>    </a:t>
            </a:r>
            <a:r>
              <a:rPr kumimoji="0" lang="en-US" altLang="ja-JP" sz="1400">
                <a:latin typeface="Symbol" panose="05050102010706020507" pitchFamily="18" charset="2"/>
                <a:ea typeface="ＭＳ Ｐゴシック" panose="020B0600070205080204" pitchFamily="50" charset="-128"/>
              </a:rPr>
              <a:t>Q</a:t>
            </a:r>
            <a:r>
              <a:rPr kumimoji="0" lang="en-US" altLang="ja-JP" sz="1400" baseline="-25000">
                <a:latin typeface="Arial" panose="020B0604020202020204" pitchFamily="34" charset="0"/>
                <a:ea typeface="ＭＳ Ｐゴシック" panose="020B0600070205080204" pitchFamily="50" charset="-128"/>
              </a:rPr>
              <a:t>12</a:t>
            </a:r>
            <a:r>
              <a:rPr kumimoji="0" lang="en-US" altLang="ja-JP" sz="1400">
                <a:latin typeface="Arial" panose="020B0604020202020204" pitchFamily="34" charset="0"/>
                <a:ea typeface="ＭＳ Ｐゴシック" panose="020B0600070205080204" pitchFamily="50" charset="-128"/>
              </a:rPr>
              <a:t>=50</a:t>
            </a:r>
            <a:r>
              <a:rPr kumimoji="0" lang="en-US" altLang="ja-JP" sz="1400">
                <a:latin typeface="Arial" panose="020B0604020202020204" pitchFamily="34" charset="0"/>
                <a:ea typeface="ＭＳ Ｐゴシック" panose="020B0600070205080204" pitchFamily="50" charset="-128"/>
                <a:cs typeface="Arial" panose="020B0604020202020204" pitchFamily="34" charset="0"/>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242888"/>
            <a:ext cx="8229600" cy="1384301"/>
          </a:xfrm>
        </p:spPr>
        <p:txBody>
          <a:bodyPr/>
          <a:lstStyle/>
          <a:p>
            <a:pPr algn="ctr"/>
            <a:r>
              <a:rPr lang="en-US" altLang="ja-JP">
                <a:latin typeface="Helvetica" panose="020B0604020202020204" pitchFamily="34" charset="0"/>
                <a:ea typeface="Helvetica" panose="020B0604020202020204" pitchFamily="34" charset="0"/>
                <a:cs typeface="Helvetica" panose="020B0604020202020204" pitchFamily="34" charset="0"/>
              </a:rPr>
              <a:t>Summary of T2K</a:t>
            </a:r>
          </a:p>
        </p:txBody>
      </p:sp>
      <p:sp>
        <p:nvSpPr>
          <p:cNvPr id="84995" name="Text Box 3"/>
          <p:cNvSpPr txBox="1">
            <a:spLocks noChangeArrowheads="1"/>
          </p:cNvSpPr>
          <p:nvPr/>
        </p:nvSpPr>
        <p:spPr bwMode="auto">
          <a:xfrm>
            <a:off x="395288" y="1217613"/>
            <a:ext cx="86233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ja-JP" sz="2400">
                <a:latin typeface="Helvetica" panose="020B0604020202020204" pitchFamily="34" charset="0"/>
              </a:rPr>
              <a:t> ICRR will take the responsibility for the far detector (operation, calibration, data analyses)</a:t>
            </a:r>
          </a:p>
          <a:p>
            <a:endParaRPr lang="en-US" altLang="ja-JP" sz="2400">
              <a:latin typeface="Helvetica" panose="020B0604020202020204" pitchFamily="34" charset="0"/>
            </a:endParaRPr>
          </a:p>
          <a:p>
            <a:pPr>
              <a:buFontTx/>
              <a:buChar char="•"/>
            </a:pPr>
            <a:r>
              <a:rPr lang="en-US" altLang="ja-JP" sz="2400">
                <a:latin typeface="Helvetica" panose="020B0604020202020204" pitchFamily="34" charset="0"/>
              </a:rPr>
              <a:t> aim to measure </a:t>
            </a:r>
            <a:r>
              <a:rPr lang="en-US" altLang="ja-JP" sz="2400">
                <a:latin typeface="Symbol" panose="05050102010706020507" pitchFamily="18" charset="2"/>
              </a:rPr>
              <a:t>nm</a:t>
            </a:r>
            <a:r>
              <a:rPr lang="en-US" altLang="ja-JP" sz="2400">
                <a:latin typeface="Helvetica" panose="020B0604020202020204" pitchFamily="34" charset="0"/>
              </a:rPr>
              <a:t> oscillation parameter with ~1% accuracy.</a:t>
            </a:r>
          </a:p>
          <a:p>
            <a:endParaRPr lang="en-US" altLang="ja-JP" sz="2400">
              <a:latin typeface="Helvetica" panose="020B0604020202020204" pitchFamily="34" charset="0"/>
            </a:endParaRPr>
          </a:p>
          <a:p>
            <a:pPr>
              <a:buFontTx/>
              <a:buChar char="•"/>
            </a:pPr>
            <a:r>
              <a:rPr lang="en-US" altLang="ja-JP" sz="2400">
                <a:latin typeface="Helvetica" panose="020B0604020202020204" pitchFamily="34" charset="0"/>
              </a:rPr>
              <a:t> aim to discover unknown </a:t>
            </a:r>
            <a:r>
              <a:rPr lang="en-US" altLang="ja-JP" sz="2400">
                <a:latin typeface="Symbol" panose="05050102010706020507" pitchFamily="18" charset="2"/>
              </a:rPr>
              <a:t>q</a:t>
            </a:r>
            <a:r>
              <a:rPr lang="en-US" altLang="ja-JP" sz="2400" baseline="-2000">
                <a:latin typeface="Helvetica" panose="020B0604020202020204" pitchFamily="34" charset="0"/>
              </a:rPr>
              <a:t>13</a:t>
            </a:r>
            <a:r>
              <a:rPr lang="en-US" altLang="ja-JP" sz="2400">
                <a:latin typeface="Helvetica" panose="020B0604020202020204" pitchFamily="34" charset="0"/>
              </a:rPr>
              <a:t> down to sin</a:t>
            </a:r>
            <a:r>
              <a:rPr lang="en-US" altLang="ja-JP" sz="2400" baseline="30000">
                <a:latin typeface="Helvetica" panose="020B0604020202020204" pitchFamily="34" charset="0"/>
              </a:rPr>
              <a:t>2</a:t>
            </a:r>
            <a:r>
              <a:rPr lang="en-US" altLang="ja-JP" sz="2400">
                <a:latin typeface="Helvetica" panose="020B0604020202020204" pitchFamily="34" charset="0"/>
              </a:rPr>
              <a:t>2</a:t>
            </a:r>
            <a:r>
              <a:rPr lang="en-US" altLang="ja-JP" sz="2400">
                <a:latin typeface="Symbol" panose="05050102010706020507" pitchFamily="18" charset="2"/>
              </a:rPr>
              <a:t>q</a:t>
            </a:r>
            <a:r>
              <a:rPr lang="en-US" altLang="ja-JP" sz="2400" baseline="-2000">
                <a:latin typeface="Helvetica" panose="020B0604020202020204" pitchFamily="34" charset="0"/>
              </a:rPr>
              <a:t>13</a:t>
            </a:r>
            <a:r>
              <a:rPr lang="en-US" altLang="ja-JP" sz="2400">
                <a:latin typeface="Helvetica" panose="020B0604020202020204" pitchFamily="34" charset="0"/>
              </a:rPr>
              <a:t>~0.01.</a:t>
            </a:r>
            <a:endParaRPr lang="en-US" altLang="ja-JP" sz="2400" baseline="30000">
              <a:latin typeface="Helvetica" panose="020B0604020202020204" pitchFamily="34" charset="0"/>
            </a:endParaRPr>
          </a:p>
        </p:txBody>
      </p:sp>
      <p:sp>
        <p:nvSpPr>
          <p:cNvPr id="84998" name="Text Box 6"/>
          <p:cNvSpPr txBox="1">
            <a:spLocks noChangeArrowheads="1"/>
          </p:cNvSpPr>
          <p:nvPr/>
        </p:nvSpPr>
        <p:spPr bwMode="auto">
          <a:xfrm>
            <a:off x="3059113" y="5084763"/>
            <a:ext cx="3182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sz="2400">
                <a:latin typeface="Helvetica" panose="020B0604020202020204" pitchFamily="34" charset="0"/>
              </a:rPr>
              <a:t>Thank you very much.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title"/>
          </p:nvPr>
        </p:nvSpPr>
        <p:spPr>
          <a:xfrm>
            <a:off x="-38100" y="-100013"/>
            <a:ext cx="9182100" cy="917576"/>
          </a:xfrm>
          <a:noFill/>
          <a:ln/>
          <a:extLst>
            <a:ext uri="{909E8E84-426E-40DD-AFC4-6F175D3DCCD1}">
              <a14:hiddenFill xmlns:a14="http://schemas.microsoft.com/office/drawing/2010/main">
                <a:solidFill>
                  <a:schemeClr val="folHlink"/>
                </a:solidFill>
              </a14:hiddenFill>
            </a:ext>
          </a:extLst>
        </p:spPr>
        <p:txBody>
          <a:bodyPr anchor="b"/>
          <a:lstStyle/>
          <a:p>
            <a:pPr algn="ctr"/>
            <a:r>
              <a:rPr lang="en-US" altLang="ja-JP" sz="3600">
                <a:solidFill>
                  <a:schemeClr val="tx1"/>
                </a:solidFill>
                <a:latin typeface="Helvetica" panose="020B0604020202020204" pitchFamily="34" charset="0"/>
                <a:ea typeface="Helvetica" panose="020B0604020202020204" pitchFamily="34" charset="0"/>
                <a:cs typeface="Helvetica" panose="020B0604020202020204" pitchFamily="34" charset="0"/>
              </a:rPr>
              <a:t>K2K experiment overview </a:t>
            </a:r>
          </a:p>
        </p:txBody>
      </p:sp>
      <p:sp>
        <p:nvSpPr>
          <p:cNvPr id="12299" name="Text Box 11"/>
          <p:cNvSpPr txBox="1">
            <a:spLocks noChangeArrowheads="1"/>
          </p:cNvSpPr>
          <p:nvPr/>
        </p:nvSpPr>
        <p:spPr bwMode="auto">
          <a:xfrm>
            <a:off x="520700" y="1268413"/>
            <a:ext cx="8228013"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ja-JP" sz="2400">
                <a:latin typeface="Helvetica" panose="020B0604020202020204" pitchFamily="34" charset="0"/>
              </a:rPr>
              <a:t> long baseline neutrino oscillation experiment using muon neutrino beam produced by 12GeV PS at KEK</a:t>
            </a:r>
          </a:p>
          <a:p>
            <a:pPr>
              <a:buFontTx/>
              <a:buChar char="•"/>
            </a:pPr>
            <a:endParaRPr lang="en-US" altLang="ja-JP" sz="2400">
              <a:latin typeface="Helvetica" panose="020B0604020202020204" pitchFamily="34" charset="0"/>
            </a:endParaRPr>
          </a:p>
          <a:p>
            <a:pPr>
              <a:buFontTx/>
              <a:buChar char="•"/>
            </a:pPr>
            <a:r>
              <a:rPr lang="en-US" altLang="ja-JP" sz="2400">
                <a:latin typeface="Helvetica" panose="020B0604020202020204" pitchFamily="34" charset="0"/>
              </a:rPr>
              <a:t> Neutrino data have been accumulated successfully during Jan. 1999 to Nov. 2004 (completed).</a:t>
            </a:r>
          </a:p>
          <a:p>
            <a:pPr>
              <a:buFontTx/>
              <a:buChar char="•"/>
            </a:pPr>
            <a:endParaRPr lang="en-US" altLang="ja-JP" sz="2400">
              <a:latin typeface="Helvetica" panose="020B0604020202020204" pitchFamily="34" charset="0"/>
            </a:endParaRPr>
          </a:p>
          <a:p>
            <a:pPr>
              <a:buFontTx/>
              <a:buChar char="•"/>
            </a:pPr>
            <a:r>
              <a:rPr lang="en-US" altLang="ja-JP" sz="2400">
                <a:latin typeface="Helvetica" panose="020B0604020202020204" pitchFamily="34" charset="0"/>
              </a:rPr>
              <a:t> </a:t>
            </a:r>
            <a:r>
              <a:rPr lang="en-US" altLang="ja-JP" sz="2400">
                <a:latin typeface="Symbol" panose="05050102010706020507" pitchFamily="18" charset="2"/>
              </a:rPr>
              <a:t>nm </a:t>
            </a:r>
            <a:r>
              <a:rPr lang="en-US" altLang="ja-JP" sz="2400">
                <a:latin typeface="Helvetica" panose="020B0604020202020204" pitchFamily="34" charset="0"/>
              </a:rPr>
              <a:t>disappearance phenomena was confirmed by accelerator-based neutrino beam at the first time; </a:t>
            </a:r>
            <a:r>
              <a:rPr lang="en-US" altLang="ja-JP" sz="2400">
                <a:latin typeface="Symbol" panose="05050102010706020507" pitchFamily="18" charset="2"/>
              </a:rPr>
              <a:t>nm</a:t>
            </a:r>
            <a:r>
              <a:rPr lang="en-US" altLang="ja-JP"/>
              <a:t> </a:t>
            </a:r>
            <a:r>
              <a:rPr lang="en-US" altLang="ja-JP" sz="2400">
                <a:latin typeface="Helvetica" panose="020B0604020202020204" pitchFamily="34" charset="0"/>
              </a:rPr>
              <a:t>oscillation parameters (</a:t>
            </a:r>
            <a:r>
              <a:rPr lang="en-US" altLang="ja-JP" sz="2400">
                <a:latin typeface="Symbol" panose="05050102010706020507" pitchFamily="18" charset="2"/>
              </a:rPr>
              <a:t>D</a:t>
            </a:r>
            <a:r>
              <a:rPr lang="en-US" altLang="ja-JP" sz="2400">
                <a:latin typeface="Helvetica" panose="020B0604020202020204" pitchFamily="34" charset="0"/>
              </a:rPr>
              <a:t>m</a:t>
            </a:r>
            <a:r>
              <a:rPr lang="en-US" altLang="ja-JP" sz="2400" baseline="30000">
                <a:latin typeface="Helvetica" panose="020B0604020202020204" pitchFamily="34" charset="0"/>
              </a:rPr>
              <a:t>2</a:t>
            </a:r>
            <a:r>
              <a:rPr lang="en-US" altLang="ja-JP" sz="2400">
                <a:latin typeface="Helvetica" panose="020B0604020202020204" pitchFamily="34" charset="0"/>
              </a:rPr>
              <a:t> and sin</a:t>
            </a:r>
            <a:r>
              <a:rPr lang="en-US" altLang="ja-JP" sz="2400" baseline="30000">
                <a:latin typeface="Helvetica" panose="020B0604020202020204" pitchFamily="34" charset="0"/>
              </a:rPr>
              <a:t>2</a:t>
            </a:r>
            <a:r>
              <a:rPr lang="en-US" altLang="ja-JP" sz="2400">
                <a:latin typeface="Helvetica" panose="020B0604020202020204" pitchFamily="34" charset="0"/>
              </a:rPr>
              <a:t>2</a:t>
            </a:r>
            <a:r>
              <a:rPr lang="en-US" altLang="ja-JP" sz="2400">
                <a:latin typeface="Symbol" panose="05050102010706020507" pitchFamily="18" charset="2"/>
              </a:rPr>
              <a:t>q</a:t>
            </a:r>
            <a:r>
              <a:rPr lang="en-US" altLang="ja-JP" sz="2400">
                <a:latin typeface="Helvetica" panose="020B0604020202020204" pitchFamily="34" charset="0"/>
              </a:rPr>
              <a:t>) consistent with the atmospheric neutrino oscillation parameters.</a:t>
            </a:r>
          </a:p>
          <a:p>
            <a:pPr>
              <a:buFontTx/>
              <a:buChar char="•"/>
            </a:pPr>
            <a:endParaRPr lang="en-US" altLang="ja-JP" sz="2400">
              <a:latin typeface="Helvetica" panose="020B0604020202020204" pitchFamily="34" charset="0"/>
            </a:endParaRPr>
          </a:p>
          <a:p>
            <a:pPr>
              <a:buFontTx/>
              <a:buChar char="•"/>
            </a:pPr>
            <a:r>
              <a:rPr lang="en-US" altLang="ja-JP" sz="2400">
                <a:latin typeface="Helvetica" panose="020B0604020202020204" pitchFamily="34" charset="0"/>
              </a:rPr>
              <a:t> No </a:t>
            </a:r>
            <a:r>
              <a:rPr lang="en-US" altLang="ja-JP" sz="2400">
                <a:latin typeface="Symbol" panose="05050102010706020507" pitchFamily="18" charset="2"/>
              </a:rPr>
              <a:t>n</a:t>
            </a:r>
            <a:r>
              <a:rPr lang="en-US" altLang="ja-JP" sz="2400">
                <a:latin typeface="Helvetica" panose="020B0604020202020204" pitchFamily="34" charset="0"/>
              </a:rPr>
              <a:t>e appearance signal was observed, sin</a:t>
            </a:r>
            <a:r>
              <a:rPr lang="en-US" altLang="ja-JP" sz="2400" baseline="30000">
                <a:latin typeface="Helvetica" panose="020B0604020202020204" pitchFamily="34" charset="0"/>
              </a:rPr>
              <a:t>2</a:t>
            </a:r>
            <a:r>
              <a:rPr lang="en-US" altLang="ja-JP" sz="2400">
                <a:latin typeface="Helvetica" panose="020B0604020202020204" pitchFamily="34" charset="0"/>
              </a:rPr>
              <a:t>2</a:t>
            </a:r>
            <a:r>
              <a:rPr lang="en-US" altLang="ja-JP" sz="2400">
                <a:latin typeface="Symbol" panose="05050102010706020507" pitchFamily="18" charset="2"/>
              </a:rPr>
              <a:t>q</a:t>
            </a:r>
            <a:r>
              <a:rPr lang="en-US" altLang="ja-JP" sz="2400" baseline="-2000">
                <a:latin typeface="Helvetica" panose="020B0604020202020204" pitchFamily="34" charset="0"/>
              </a:rPr>
              <a:t>e</a:t>
            </a:r>
            <a:r>
              <a:rPr lang="en-US" altLang="ja-JP" sz="2400" baseline="-2000">
                <a:latin typeface="Symbol" panose="05050102010706020507" pitchFamily="18" charset="2"/>
              </a:rPr>
              <a:t>m</a:t>
            </a:r>
            <a:r>
              <a:rPr lang="en-US" altLang="ja-JP" sz="2400">
                <a:latin typeface="Helvetica" panose="020B0604020202020204" pitchFamily="34" charset="0"/>
              </a:rPr>
              <a:t>&lt;0.13 @ </a:t>
            </a:r>
            <a:r>
              <a:rPr lang="en-US" altLang="ja-JP" sz="2400">
                <a:latin typeface="Symbol" panose="05050102010706020507" pitchFamily="18" charset="2"/>
              </a:rPr>
              <a:t>D</a:t>
            </a:r>
            <a:r>
              <a:rPr lang="en-US" altLang="ja-JP" sz="2400">
                <a:latin typeface="Helvetica" panose="020B0604020202020204" pitchFamily="34" charset="0"/>
              </a:rPr>
              <a:t>m</a:t>
            </a:r>
            <a:r>
              <a:rPr lang="en-US" altLang="ja-JP" sz="2400" baseline="30000">
                <a:latin typeface="Helvetica" panose="020B0604020202020204" pitchFamily="34" charset="0"/>
              </a:rPr>
              <a:t>2</a:t>
            </a:r>
            <a:r>
              <a:rPr lang="en-US" altLang="ja-JP" sz="2400">
                <a:latin typeface="Helvetica" panose="020B0604020202020204" pitchFamily="34" charset="0"/>
              </a:rPr>
              <a:t>=2.8x10</a:t>
            </a:r>
            <a:r>
              <a:rPr lang="en-US" altLang="ja-JP" sz="2400" baseline="30000">
                <a:latin typeface="Helvetica" panose="020B0604020202020204" pitchFamily="34" charset="0"/>
              </a:rPr>
              <a:t>-3</a:t>
            </a:r>
            <a:r>
              <a:rPr lang="en-US" altLang="ja-JP" sz="2400">
                <a:latin typeface="Helvetica" panose="020B0604020202020204" pitchFamily="34" charset="0"/>
              </a:rPr>
              <a:t>eV</a:t>
            </a:r>
            <a:r>
              <a:rPr lang="en-US" altLang="ja-JP" sz="2400" baseline="30000">
                <a:latin typeface="Helvetica" panose="020B0604020202020204" pitchFamily="34" charset="0"/>
              </a:rPr>
              <a:t>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sk_detecto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l="16878" t="10106" r="44716" b="14050"/>
          <a:stretch>
            <a:fillRect/>
          </a:stretch>
        </p:blipFill>
        <p:spPr>
          <a:xfrm>
            <a:off x="107950" y="1484313"/>
            <a:ext cx="3371850" cy="5084762"/>
          </a:xfr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4" name="Rectangle 2"/>
          <p:cNvSpPr>
            <a:spLocks noGrp="1" noChangeArrowheads="1"/>
          </p:cNvSpPr>
          <p:nvPr>
            <p:ph type="title"/>
          </p:nvPr>
        </p:nvSpPr>
        <p:spPr>
          <a:xfrm>
            <a:off x="611188" y="44450"/>
            <a:ext cx="8229600" cy="763588"/>
          </a:xfrm>
          <a:noFill/>
          <a:ln/>
          <a:extLst>
            <a:ext uri="{909E8E84-426E-40DD-AFC4-6F175D3DCCD1}">
              <a14:hiddenFill xmlns:a14="http://schemas.microsoft.com/office/drawing/2010/main">
                <a:solidFill>
                  <a:schemeClr val="folHlink"/>
                </a:solidFill>
              </a14:hiddenFill>
            </a:ext>
          </a:extLst>
        </p:spPr>
        <p:txBody>
          <a:bodyPr anchor="b"/>
          <a:lstStyle/>
          <a:p>
            <a:pPr algn="ctr"/>
            <a:r>
              <a:rPr lang="en-US" altLang="ja-JP" sz="3600">
                <a:solidFill>
                  <a:schemeClr val="tx1"/>
                </a:solidFill>
                <a:latin typeface="Helvetica" panose="020B0604020202020204" pitchFamily="34" charset="0"/>
                <a:ea typeface="Helvetica" panose="020B0604020202020204" pitchFamily="34" charset="0"/>
                <a:cs typeface="Helvetica" panose="020B0604020202020204" pitchFamily="34" charset="0"/>
              </a:rPr>
              <a:t>K2K experiment overview (cont.) </a:t>
            </a:r>
          </a:p>
        </p:txBody>
      </p:sp>
      <p:sp>
        <p:nvSpPr>
          <p:cNvPr id="13315" name="Text Box 3"/>
          <p:cNvSpPr txBox="1">
            <a:spLocks noChangeArrowheads="1"/>
          </p:cNvSpPr>
          <p:nvPr/>
        </p:nvSpPr>
        <p:spPr bwMode="auto">
          <a:xfrm>
            <a:off x="3708400" y="1052513"/>
            <a:ext cx="5616575"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ja-JP" sz="2400">
                <a:latin typeface="Helvetica" panose="020B0604020202020204" pitchFamily="34" charset="0"/>
              </a:rPr>
              <a:t> ICRR hosts two detectors.</a:t>
            </a:r>
          </a:p>
          <a:p>
            <a:pPr lvl="1">
              <a:buFontTx/>
              <a:buChar char="•"/>
            </a:pPr>
            <a:r>
              <a:rPr lang="en-US" altLang="ja-JP" sz="2400">
                <a:latin typeface="Helvetica" panose="020B0604020202020204" pitchFamily="34" charset="0"/>
              </a:rPr>
              <a:t> Super-K (the far detector) at 250km.</a:t>
            </a:r>
          </a:p>
          <a:p>
            <a:pPr lvl="1">
              <a:buFontTx/>
              <a:buChar char="•"/>
            </a:pPr>
            <a:r>
              <a:rPr lang="en-US" altLang="ja-JP" sz="2400">
                <a:latin typeface="Helvetica" panose="020B0604020202020204" pitchFamily="34" charset="0"/>
              </a:rPr>
              <a:t> 1KT (1,000ton Water Cherenkov) at 300m.</a:t>
            </a:r>
          </a:p>
          <a:p>
            <a:pPr lvl="1"/>
            <a:endParaRPr lang="en-US" altLang="ja-JP" sz="2400">
              <a:latin typeface="Helvetica" panose="020B0604020202020204" pitchFamily="34" charset="0"/>
            </a:endParaRPr>
          </a:p>
          <a:p>
            <a:pPr>
              <a:buFontTx/>
              <a:buChar char="•"/>
            </a:pPr>
            <a:r>
              <a:rPr lang="en-US" altLang="ja-JP" sz="2400">
                <a:latin typeface="Helvetica" panose="020B0604020202020204" pitchFamily="34" charset="0"/>
              </a:rPr>
              <a:t> took the responsibility for construction, calibration, data reduction, analyses</a:t>
            </a:r>
          </a:p>
        </p:txBody>
      </p:sp>
      <p:pic>
        <p:nvPicPr>
          <p:cNvPr id="13325" name="Picture 13" descr="kt_u1"/>
          <p:cNvPicPr>
            <a:picLocks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6588125" y="5018088"/>
            <a:ext cx="1728788" cy="143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26" name="Line 14"/>
          <p:cNvSpPr>
            <a:spLocks noChangeShapeType="1"/>
          </p:cNvSpPr>
          <p:nvPr/>
        </p:nvSpPr>
        <p:spPr bwMode="auto">
          <a:xfrm flipH="1" flipV="1">
            <a:off x="250825" y="3573463"/>
            <a:ext cx="8281988" cy="2592387"/>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27" name="Text Box 15"/>
          <p:cNvSpPr txBox="1">
            <a:spLocks noChangeArrowheads="1"/>
          </p:cNvSpPr>
          <p:nvPr/>
        </p:nvSpPr>
        <p:spPr bwMode="auto">
          <a:xfrm>
            <a:off x="4479925" y="5099050"/>
            <a:ext cx="419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FF0000"/>
                </a:solidFill>
                <a:latin typeface="Symbol" panose="05050102010706020507" pitchFamily="18" charset="2"/>
              </a:rPr>
              <a:t> n</a:t>
            </a:r>
          </a:p>
        </p:txBody>
      </p:sp>
      <p:sp>
        <p:nvSpPr>
          <p:cNvPr id="13328" name="Text Box 16"/>
          <p:cNvSpPr txBox="1">
            <a:spLocks noChangeArrowheads="1"/>
          </p:cNvSpPr>
          <p:nvPr/>
        </p:nvSpPr>
        <p:spPr bwMode="auto">
          <a:xfrm>
            <a:off x="6588125" y="4627563"/>
            <a:ext cx="1816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Helvetica" panose="020B0604020202020204" pitchFamily="34" charset="0"/>
              </a:rPr>
              <a:t>1KT@300m</a:t>
            </a:r>
          </a:p>
        </p:txBody>
      </p:sp>
      <p:sp>
        <p:nvSpPr>
          <p:cNvPr id="13329" name="Text Box 17"/>
          <p:cNvSpPr txBox="1">
            <a:spLocks noChangeArrowheads="1"/>
          </p:cNvSpPr>
          <p:nvPr/>
        </p:nvSpPr>
        <p:spPr bwMode="auto">
          <a:xfrm>
            <a:off x="458788" y="1052513"/>
            <a:ext cx="2528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Helvetica" panose="020B0604020202020204" pitchFamily="34" charset="0"/>
              </a:rPr>
              <a:t>Super-K@250km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2" name="Rectangle 96"/>
          <p:cNvSpPr>
            <a:spLocks noChangeArrowheads="1"/>
          </p:cNvSpPr>
          <p:nvPr/>
        </p:nvSpPr>
        <p:spPr bwMode="auto">
          <a:xfrm>
            <a:off x="611188" y="3213100"/>
            <a:ext cx="2808287" cy="31686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338" name="Rectangle 2"/>
          <p:cNvSpPr>
            <a:spLocks noGrp="1" noChangeArrowheads="1"/>
          </p:cNvSpPr>
          <p:nvPr>
            <p:ph type="title"/>
          </p:nvPr>
        </p:nvSpPr>
        <p:spPr>
          <a:xfrm>
            <a:off x="684213" y="-315913"/>
            <a:ext cx="8229600" cy="1384301"/>
          </a:xfrm>
        </p:spPr>
        <p:txBody>
          <a:bodyPr/>
          <a:lstStyle/>
          <a:p>
            <a:pPr algn="ctr"/>
            <a:r>
              <a:rPr lang="en-US" altLang="ja-JP" sz="3600">
                <a:latin typeface="Helvetica" panose="020B0604020202020204" pitchFamily="34" charset="0"/>
                <a:ea typeface="Helvetica" panose="020B0604020202020204" pitchFamily="34" charset="0"/>
                <a:cs typeface="Helvetica" panose="020B0604020202020204" pitchFamily="34" charset="0"/>
              </a:rPr>
              <a:t>K2K neutrino beam (in KEK)</a:t>
            </a:r>
          </a:p>
        </p:txBody>
      </p:sp>
      <p:grpSp>
        <p:nvGrpSpPr>
          <p:cNvPr id="14339" name="Group 3"/>
          <p:cNvGrpSpPr>
            <a:grpSpLocks/>
          </p:cNvGrpSpPr>
          <p:nvPr/>
        </p:nvGrpSpPr>
        <p:grpSpPr bwMode="auto">
          <a:xfrm>
            <a:off x="787400" y="3521075"/>
            <a:ext cx="2722563" cy="3148013"/>
            <a:chOff x="3651" y="1017"/>
            <a:chExt cx="2159" cy="2213"/>
          </a:xfrm>
        </p:grpSpPr>
        <p:sp>
          <p:nvSpPr>
            <p:cNvPr id="14340" name="Line 4"/>
            <p:cNvSpPr>
              <a:spLocks noChangeShapeType="1"/>
            </p:cNvSpPr>
            <p:nvPr/>
          </p:nvSpPr>
          <p:spPr bwMode="auto">
            <a:xfrm flipV="1">
              <a:off x="3832" y="1041"/>
              <a:ext cx="1" cy="181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41" name="Line 5"/>
            <p:cNvSpPr>
              <a:spLocks noChangeShapeType="1"/>
            </p:cNvSpPr>
            <p:nvPr/>
          </p:nvSpPr>
          <p:spPr bwMode="auto">
            <a:xfrm flipH="1">
              <a:off x="3832" y="2856"/>
              <a:ext cx="3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42" name="Line 6"/>
            <p:cNvSpPr>
              <a:spLocks noChangeShapeType="1"/>
            </p:cNvSpPr>
            <p:nvPr/>
          </p:nvSpPr>
          <p:spPr bwMode="auto">
            <a:xfrm flipH="1">
              <a:off x="3832" y="2791"/>
              <a:ext cx="1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43" name="Line 7"/>
            <p:cNvSpPr>
              <a:spLocks noChangeShapeType="1"/>
            </p:cNvSpPr>
            <p:nvPr/>
          </p:nvSpPr>
          <p:spPr bwMode="auto">
            <a:xfrm flipH="1">
              <a:off x="3832" y="2726"/>
              <a:ext cx="1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44" name="Line 8"/>
            <p:cNvSpPr>
              <a:spLocks noChangeShapeType="1"/>
            </p:cNvSpPr>
            <p:nvPr/>
          </p:nvSpPr>
          <p:spPr bwMode="auto">
            <a:xfrm flipH="1">
              <a:off x="3832" y="2661"/>
              <a:ext cx="1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45" name="Line 9"/>
            <p:cNvSpPr>
              <a:spLocks noChangeShapeType="1"/>
            </p:cNvSpPr>
            <p:nvPr/>
          </p:nvSpPr>
          <p:spPr bwMode="auto">
            <a:xfrm flipH="1">
              <a:off x="3832" y="2597"/>
              <a:ext cx="3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46" name="Line 10"/>
            <p:cNvSpPr>
              <a:spLocks noChangeShapeType="1"/>
            </p:cNvSpPr>
            <p:nvPr/>
          </p:nvSpPr>
          <p:spPr bwMode="auto">
            <a:xfrm flipH="1">
              <a:off x="3832" y="2532"/>
              <a:ext cx="1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47" name="Line 11"/>
            <p:cNvSpPr>
              <a:spLocks noChangeShapeType="1"/>
            </p:cNvSpPr>
            <p:nvPr/>
          </p:nvSpPr>
          <p:spPr bwMode="auto">
            <a:xfrm flipH="1">
              <a:off x="3832" y="2467"/>
              <a:ext cx="1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48" name="Line 12"/>
            <p:cNvSpPr>
              <a:spLocks noChangeShapeType="1"/>
            </p:cNvSpPr>
            <p:nvPr/>
          </p:nvSpPr>
          <p:spPr bwMode="auto">
            <a:xfrm flipH="1">
              <a:off x="3832" y="2402"/>
              <a:ext cx="1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49" name="Line 13"/>
            <p:cNvSpPr>
              <a:spLocks noChangeShapeType="1"/>
            </p:cNvSpPr>
            <p:nvPr/>
          </p:nvSpPr>
          <p:spPr bwMode="auto">
            <a:xfrm flipH="1">
              <a:off x="3832" y="2337"/>
              <a:ext cx="3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50" name="Line 14"/>
            <p:cNvSpPr>
              <a:spLocks noChangeShapeType="1"/>
            </p:cNvSpPr>
            <p:nvPr/>
          </p:nvSpPr>
          <p:spPr bwMode="auto">
            <a:xfrm flipH="1">
              <a:off x="3832" y="2273"/>
              <a:ext cx="1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51" name="Line 15"/>
            <p:cNvSpPr>
              <a:spLocks noChangeShapeType="1"/>
            </p:cNvSpPr>
            <p:nvPr/>
          </p:nvSpPr>
          <p:spPr bwMode="auto">
            <a:xfrm flipH="1">
              <a:off x="3832" y="2208"/>
              <a:ext cx="1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52" name="Line 16"/>
            <p:cNvSpPr>
              <a:spLocks noChangeShapeType="1"/>
            </p:cNvSpPr>
            <p:nvPr/>
          </p:nvSpPr>
          <p:spPr bwMode="auto">
            <a:xfrm flipH="1">
              <a:off x="3832" y="2143"/>
              <a:ext cx="1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53" name="Line 17"/>
            <p:cNvSpPr>
              <a:spLocks noChangeShapeType="1"/>
            </p:cNvSpPr>
            <p:nvPr/>
          </p:nvSpPr>
          <p:spPr bwMode="auto">
            <a:xfrm flipH="1">
              <a:off x="3832" y="2078"/>
              <a:ext cx="3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54" name="Line 18"/>
            <p:cNvSpPr>
              <a:spLocks noChangeShapeType="1"/>
            </p:cNvSpPr>
            <p:nvPr/>
          </p:nvSpPr>
          <p:spPr bwMode="auto">
            <a:xfrm flipH="1">
              <a:off x="3832" y="2013"/>
              <a:ext cx="1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55" name="Line 19"/>
            <p:cNvSpPr>
              <a:spLocks noChangeShapeType="1"/>
            </p:cNvSpPr>
            <p:nvPr/>
          </p:nvSpPr>
          <p:spPr bwMode="auto">
            <a:xfrm flipH="1">
              <a:off x="3832" y="1949"/>
              <a:ext cx="1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56" name="Line 20"/>
            <p:cNvSpPr>
              <a:spLocks noChangeShapeType="1"/>
            </p:cNvSpPr>
            <p:nvPr/>
          </p:nvSpPr>
          <p:spPr bwMode="auto">
            <a:xfrm flipH="1">
              <a:off x="3832" y="1884"/>
              <a:ext cx="1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57" name="Line 21"/>
            <p:cNvSpPr>
              <a:spLocks noChangeShapeType="1"/>
            </p:cNvSpPr>
            <p:nvPr/>
          </p:nvSpPr>
          <p:spPr bwMode="auto">
            <a:xfrm flipH="1">
              <a:off x="3832" y="1819"/>
              <a:ext cx="3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58" name="Line 22"/>
            <p:cNvSpPr>
              <a:spLocks noChangeShapeType="1"/>
            </p:cNvSpPr>
            <p:nvPr/>
          </p:nvSpPr>
          <p:spPr bwMode="auto">
            <a:xfrm flipH="1">
              <a:off x="3832" y="1754"/>
              <a:ext cx="1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59" name="Line 23"/>
            <p:cNvSpPr>
              <a:spLocks noChangeShapeType="1"/>
            </p:cNvSpPr>
            <p:nvPr/>
          </p:nvSpPr>
          <p:spPr bwMode="auto">
            <a:xfrm flipH="1">
              <a:off x="3832" y="1689"/>
              <a:ext cx="1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60" name="Line 24"/>
            <p:cNvSpPr>
              <a:spLocks noChangeShapeType="1"/>
            </p:cNvSpPr>
            <p:nvPr/>
          </p:nvSpPr>
          <p:spPr bwMode="auto">
            <a:xfrm flipH="1">
              <a:off x="3832" y="1625"/>
              <a:ext cx="1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61" name="Line 25"/>
            <p:cNvSpPr>
              <a:spLocks noChangeShapeType="1"/>
            </p:cNvSpPr>
            <p:nvPr/>
          </p:nvSpPr>
          <p:spPr bwMode="auto">
            <a:xfrm flipH="1">
              <a:off x="3832" y="1560"/>
              <a:ext cx="3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62" name="Line 26"/>
            <p:cNvSpPr>
              <a:spLocks noChangeShapeType="1"/>
            </p:cNvSpPr>
            <p:nvPr/>
          </p:nvSpPr>
          <p:spPr bwMode="auto">
            <a:xfrm flipH="1">
              <a:off x="3832" y="1495"/>
              <a:ext cx="1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63" name="Line 27"/>
            <p:cNvSpPr>
              <a:spLocks noChangeShapeType="1"/>
            </p:cNvSpPr>
            <p:nvPr/>
          </p:nvSpPr>
          <p:spPr bwMode="auto">
            <a:xfrm flipH="1">
              <a:off x="3832" y="1430"/>
              <a:ext cx="1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64" name="Line 28"/>
            <p:cNvSpPr>
              <a:spLocks noChangeShapeType="1"/>
            </p:cNvSpPr>
            <p:nvPr/>
          </p:nvSpPr>
          <p:spPr bwMode="auto">
            <a:xfrm flipH="1">
              <a:off x="3832" y="1365"/>
              <a:ext cx="1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65" name="Line 29"/>
            <p:cNvSpPr>
              <a:spLocks noChangeShapeType="1"/>
            </p:cNvSpPr>
            <p:nvPr/>
          </p:nvSpPr>
          <p:spPr bwMode="auto">
            <a:xfrm flipH="1">
              <a:off x="3832" y="1301"/>
              <a:ext cx="3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66" name="Line 30"/>
            <p:cNvSpPr>
              <a:spLocks noChangeShapeType="1"/>
            </p:cNvSpPr>
            <p:nvPr/>
          </p:nvSpPr>
          <p:spPr bwMode="auto">
            <a:xfrm flipH="1">
              <a:off x="3832" y="1236"/>
              <a:ext cx="1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67" name="Line 31"/>
            <p:cNvSpPr>
              <a:spLocks noChangeShapeType="1"/>
            </p:cNvSpPr>
            <p:nvPr/>
          </p:nvSpPr>
          <p:spPr bwMode="auto">
            <a:xfrm flipH="1">
              <a:off x="3832" y="1171"/>
              <a:ext cx="1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68" name="Line 32"/>
            <p:cNvSpPr>
              <a:spLocks noChangeShapeType="1"/>
            </p:cNvSpPr>
            <p:nvPr/>
          </p:nvSpPr>
          <p:spPr bwMode="auto">
            <a:xfrm flipH="1">
              <a:off x="3832" y="1106"/>
              <a:ext cx="1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69" name="Line 33"/>
            <p:cNvSpPr>
              <a:spLocks noChangeShapeType="1"/>
            </p:cNvSpPr>
            <p:nvPr/>
          </p:nvSpPr>
          <p:spPr bwMode="auto">
            <a:xfrm flipH="1">
              <a:off x="3832" y="1041"/>
              <a:ext cx="3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70" name="Freeform 34"/>
            <p:cNvSpPr>
              <a:spLocks noChangeAspect="1" noEditPoints="1"/>
            </p:cNvSpPr>
            <p:nvPr/>
          </p:nvSpPr>
          <p:spPr bwMode="auto">
            <a:xfrm>
              <a:off x="3728" y="2831"/>
              <a:ext cx="66" cy="102"/>
            </a:xfrm>
            <a:custGeom>
              <a:avLst/>
              <a:gdLst>
                <a:gd name="T0" fmla="*/ 17 w 33"/>
                <a:gd name="T1" fmla="*/ 0 h 51"/>
                <a:gd name="T2" fmla="*/ 21 w 33"/>
                <a:gd name="T3" fmla="*/ 0 h 51"/>
                <a:gd name="T4" fmla="*/ 25 w 33"/>
                <a:gd name="T5" fmla="*/ 2 h 51"/>
                <a:gd name="T6" fmla="*/ 28 w 33"/>
                <a:gd name="T7" fmla="*/ 5 h 51"/>
                <a:gd name="T8" fmla="*/ 32 w 33"/>
                <a:gd name="T9" fmla="*/ 13 h 51"/>
                <a:gd name="T10" fmla="*/ 33 w 33"/>
                <a:gd name="T11" fmla="*/ 25 h 51"/>
                <a:gd name="T12" fmla="*/ 32 w 33"/>
                <a:gd name="T13" fmla="*/ 37 h 51"/>
                <a:gd name="T14" fmla="*/ 28 w 33"/>
                <a:gd name="T15" fmla="*/ 46 h 51"/>
                <a:gd name="T16" fmla="*/ 25 w 33"/>
                <a:gd name="T17" fmla="*/ 48 h 51"/>
                <a:gd name="T18" fmla="*/ 21 w 33"/>
                <a:gd name="T19" fmla="*/ 50 h 51"/>
                <a:gd name="T20" fmla="*/ 17 w 33"/>
                <a:gd name="T21" fmla="*/ 51 h 51"/>
                <a:gd name="T22" fmla="*/ 12 w 33"/>
                <a:gd name="T23" fmla="*/ 50 h 51"/>
                <a:gd name="T24" fmla="*/ 8 w 33"/>
                <a:gd name="T25" fmla="*/ 48 h 51"/>
                <a:gd name="T26" fmla="*/ 5 w 33"/>
                <a:gd name="T27" fmla="*/ 45 h 51"/>
                <a:gd name="T28" fmla="*/ 1 w 33"/>
                <a:gd name="T29" fmla="*/ 37 h 51"/>
                <a:gd name="T30" fmla="*/ 0 w 33"/>
                <a:gd name="T31" fmla="*/ 25 h 51"/>
                <a:gd name="T32" fmla="*/ 2 w 33"/>
                <a:gd name="T33" fmla="*/ 13 h 51"/>
                <a:gd name="T34" fmla="*/ 5 w 33"/>
                <a:gd name="T35" fmla="*/ 5 h 51"/>
                <a:gd name="T36" fmla="*/ 8 w 33"/>
                <a:gd name="T37" fmla="*/ 2 h 51"/>
                <a:gd name="T38" fmla="*/ 12 w 33"/>
                <a:gd name="T39" fmla="*/ 0 h 51"/>
                <a:gd name="T40" fmla="*/ 17 w 33"/>
                <a:gd name="T41" fmla="*/ 0 h 51"/>
                <a:gd name="T42" fmla="*/ 17 w 33"/>
                <a:gd name="T43" fmla="*/ 8 h 51"/>
                <a:gd name="T44" fmla="*/ 15 w 33"/>
                <a:gd name="T45" fmla="*/ 9 h 51"/>
                <a:gd name="T46" fmla="*/ 13 w 33"/>
                <a:gd name="T47" fmla="*/ 9 h 51"/>
                <a:gd name="T48" fmla="*/ 12 w 33"/>
                <a:gd name="T49" fmla="*/ 11 h 51"/>
                <a:gd name="T50" fmla="*/ 11 w 33"/>
                <a:gd name="T51" fmla="*/ 13 h 51"/>
                <a:gd name="T52" fmla="*/ 10 w 33"/>
                <a:gd name="T53" fmla="*/ 16 h 51"/>
                <a:gd name="T54" fmla="*/ 10 w 33"/>
                <a:gd name="T55" fmla="*/ 20 h 51"/>
                <a:gd name="T56" fmla="*/ 10 w 33"/>
                <a:gd name="T57" fmla="*/ 25 h 51"/>
                <a:gd name="T58" fmla="*/ 10 w 33"/>
                <a:gd name="T59" fmla="*/ 30 h 51"/>
                <a:gd name="T60" fmla="*/ 10 w 33"/>
                <a:gd name="T61" fmla="*/ 34 h 51"/>
                <a:gd name="T62" fmla="*/ 11 w 33"/>
                <a:gd name="T63" fmla="*/ 37 h 51"/>
                <a:gd name="T64" fmla="*/ 12 w 33"/>
                <a:gd name="T65" fmla="*/ 39 h 51"/>
                <a:gd name="T66" fmla="*/ 13 w 33"/>
                <a:gd name="T67" fmla="*/ 41 h 51"/>
                <a:gd name="T68" fmla="*/ 15 w 33"/>
                <a:gd name="T69" fmla="*/ 42 h 51"/>
                <a:gd name="T70" fmla="*/ 17 w 33"/>
                <a:gd name="T71" fmla="*/ 42 h 51"/>
                <a:gd name="T72" fmla="*/ 19 w 33"/>
                <a:gd name="T73" fmla="*/ 42 h 51"/>
                <a:gd name="T74" fmla="*/ 20 w 33"/>
                <a:gd name="T75" fmla="*/ 41 h 51"/>
                <a:gd name="T76" fmla="*/ 21 w 33"/>
                <a:gd name="T77" fmla="*/ 39 h 51"/>
                <a:gd name="T78" fmla="*/ 22 w 33"/>
                <a:gd name="T79" fmla="*/ 37 h 51"/>
                <a:gd name="T80" fmla="*/ 23 w 33"/>
                <a:gd name="T81" fmla="*/ 34 h 51"/>
                <a:gd name="T82" fmla="*/ 23 w 33"/>
                <a:gd name="T83" fmla="*/ 30 h 51"/>
                <a:gd name="T84" fmla="*/ 24 w 33"/>
                <a:gd name="T85" fmla="*/ 25 h 51"/>
                <a:gd name="T86" fmla="*/ 23 w 33"/>
                <a:gd name="T87" fmla="*/ 20 h 51"/>
                <a:gd name="T88" fmla="*/ 23 w 33"/>
                <a:gd name="T89" fmla="*/ 16 h 51"/>
                <a:gd name="T90" fmla="*/ 23 w 33"/>
                <a:gd name="T91" fmla="*/ 14 h 51"/>
                <a:gd name="T92" fmla="*/ 21 w 33"/>
                <a:gd name="T93" fmla="*/ 11 h 51"/>
                <a:gd name="T94" fmla="*/ 20 w 33"/>
                <a:gd name="T95" fmla="*/ 9 h 51"/>
                <a:gd name="T96" fmla="*/ 19 w 33"/>
                <a:gd name="T97" fmla="*/ 9 h 51"/>
                <a:gd name="T98" fmla="*/ 17 w 33"/>
                <a:gd name="T99" fmla="*/ 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 h="51">
                  <a:moveTo>
                    <a:pt x="17" y="0"/>
                  </a:moveTo>
                  <a:lnTo>
                    <a:pt x="21" y="0"/>
                  </a:lnTo>
                  <a:lnTo>
                    <a:pt x="25" y="2"/>
                  </a:lnTo>
                  <a:lnTo>
                    <a:pt x="28" y="5"/>
                  </a:lnTo>
                  <a:lnTo>
                    <a:pt x="32" y="13"/>
                  </a:lnTo>
                  <a:lnTo>
                    <a:pt x="33" y="25"/>
                  </a:lnTo>
                  <a:lnTo>
                    <a:pt x="32" y="37"/>
                  </a:lnTo>
                  <a:lnTo>
                    <a:pt x="28" y="46"/>
                  </a:lnTo>
                  <a:lnTo>
                    <a:pt x="25" y="48"/>
                  </a:lnTo>
                  <a:lnTo>
                    <a:pt x="21" y="50"/>
                  </a:lnTo>
                  <a:lnTo>
                    <a:pt x="17" y="51"/>
                  </a:lnTo>
                  <a:lnTo>
                    <a:pt x="12" y="50"/>
                  </a:lnTo>
                  <a:lnTo>
                    <a:pt x="8" y="48"/>
                  </a:lnTo>
                  <a:lnTo>
                    <a:pt x="5" y="45"/>
                  </a:lnTo>
                  <a:lnTo>
                    <a:pt x="1" y="37"/>
                  </a:lnTo>
                  <a:lnTo>
                    <a:pt x="0" y="25"/>
                  </a:lnTo>
                  <a:lnTo>
                    <a:pt x="2" y="13"/>
                  </a:lnTo>
                  <a:lnTo>
                    <a:pt x="5" y="5"/>
                  </a:lnTo>
                  <a:lnTo>
                    <a:pt x="8" y="2"/>
                  </a:lnTo>
                  <a:lnTo>
                    <a:pt x="12" y="0"/>
                  </a:lnTo>
                  <a:lnTo>
                    <a:pt x="17" y="0"/>
                  </a:lnTo>
                  <a:close/>
                  <a:moveTo>
                    <a:pt x="17" y="8"/>
                  </a:moveTo>
                  <a:lnTo>
                    <a:pt x="15" y="9"/>
                  </a:lnTo>
                  <a:lnTo>
                    <a:pt x="13" y="9"/>
                  </a:lnTo>
                  <a:lnTo>
                    <a:pt x="12" y="11"/>
                  </a:lnTo>
                  <a:lnTo>
                    <a:pt x="11" y="13"/>
                  </a:lnTo>
                  <a:lnTo>
                    <a:pt x="10" y="16"/>
                  </a:lnTo>
                  <a:lnTo>
                    <a:pt x="10" y="20"/>
                  </a:lnTo>
                  <a:lnTo>
                    <a:pt x="10" y="25"/>
                  </a:lnTo>
                  <a:lnTo>
                    <a:pt x="10" y="30"/>
                  </a:lnTo>
                  <a:lnTo>
                    <a:pt x="10" y="34"/>
                  </a:lnTo>
                  <a:lnTo>
                    <a:pt x="11" y="37"/>
                  </a:lnTo>
                  <a:lnTo>
                    <a:pt x="12" y="39"/>
                  </a:lnTo>
                  <a:lnTo>
                    <a:pt x="13" y="41"/>
                  </a:lnTo>
                  <a:lnTo>
                    <a:pt x="15" y="42"/>
                  </a:lnTo>
                  <a:lnTo>
                    <a:pt x="17" y="42"/>
                  </a:lnTo>
                  <a:lnTo>
                    <a:pt x="19" y="42"/>
                  </a:lnTo>
                  <a:lnTo>
                    <a:pt x="20" y="41"/>
                  </a:lnTo>
                  <a:lnTo>
                    <a:pt x="21" y="39"/>
                  </a:lnTo>
                  <a:lnTo>
                    <a:pt x="22" y="37"/>
                  </a:lnTo>
                  <a:lnTo>
                    <a:pt x="23" y="34"/>
                  </a:lnTo>
                  <a:lnTo>
                    <a:pt x="23" y="30"/>
                  </a:lnTo>
                  <a:lnTo>
                    <a:pt x="24" y="25"/>
                  </a:lnTo>
                  <a:lnTo>
                    <a:pt x="23" y="20"/>
                  </a:lnTo>
                  <a:lnTo>
                    <a:pt x="23" y="16"/>
                  </a:lnTo>
                  <a:lnTo>
                    <a:pt x="23" y="14"/>
                  </a:lnTo>
                  <a:lnTo>
                    <a:pt x="21" y="11"/>
                  </a:lnTo>
                  <a:lnTo>
                    <a:pt x="20" y="9"/>
                  </a:lnTo>
                  <a:lnTo>
                    <a:pt x="19" y="9"/>
                  </a:lnTo>
                  <a:lnTo>
                    <a:pt x="17" y="8"/>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14371" name="Freeform 35"/>
            <p:cNvSpPr>
              <a:spLocks noChangeAspect="1"/>
            </p:cNvSpPr>
            <p:nvPr/>
          </p:nvSpPr>
          <p:spPr bwMode="auto">
            <a:xfrm>
              <a:off x="3708" y="2572"/>
              <a:ext cx="66" cy="100"/>
            </a:xfrm>
            <a:custGeom>
              <a:avLst/>
              <a:gdLst>
                <a:gd name="T0" fmla="*/ 33 w 33"/>
                <a:gd name="T1" fmla="*/ 41 h 50"/>
                <a:gd name="T2" fmla="*/ 33 w 33"/>
                <a:gd name="T3" fmla="*/ 50 h 50"/>
                <a:gd name="T4" fmla="*/ 0 w 33"/>
                <a:gd name="T5" fmla="*/ 50 h 50"/>
                <a:gd name="T6" fmla="*/ 1 w 33"/>
                <a:gd name="T7" fmla="*/ 45 h 50"/>
                <a:gd name="T8" fmla="*/ 3 w 33"/>
                <a:gd name="T9" fmla="*/ 41 h 50"/>
                <a:gd name="T10" fmla="*/ 6 w 33"/>
                <a:gd name="T11" fmla="*/ 37 h 50"/>
                <a:gd name="T12" fmla="*/ 9 w 33"/>
                <a:gd name="T13" fmla="*/ 33 h 50"/>
                <a:gd name="T14" fmla="*/ 14 w 33"/>
                <a:gd name="T15" fmla="*/ 29 h 50"/>
                <a:gd name="T16" fmla="*/ 17 w 33"/>
                <a:gd name="T17" fmla="*/ 25 h 50"/>
                <a:gd name="T18" fmla="*/ 20 w 33"/>
                <a:gd name="T19" fmla="*/ 23 h 50"/>
                <a:gd name="T20" fmla="*/ 21 w 33"/>
                <a:gd name="T21" fmla="*/ 21 h 50"/>
                <a:gd name="T22" fmla="*/ 23 w 33"/>
                <a:gd name="T23" fmla="*/ 18 h 50"/>
                <a:gd name="T24" fmla="*/ 23 w 33"/>
                <a:gd name="T25" fmla="*/ 15 h 50"/>
                <a:gd name="T26" fmla="*/ 23 w 33"/>
                <a:gd name="T27" fmla="*/ 12 h 50"/>
                <a:gd name="T28" fmla="*/ 22 w 33"/>
                <a:gd name="T29" fmla="*/ 10 h 50"/>
                <a:gd name="T30" fmla="*/ 20 w 33"/>
                <a:gd name="T31" fmla="*/ 9 h 50"/>
                <a:gd name="T32" fmla="*/ 17 w 33"/>
                <a:gd name="T33" fmla="*/ 8 h 50"/>
                <a:gd name="T34" fmla="*/ 14 w 33"/>
                <a:gd name="T35" fmla="*/ 9 h 50"/>
                <a:gd name="T36" fmla="*/ 12 w 33"/>
                <a:gd name="T37" fmla="*/ 10 h 50"/>
                <a:gd name="T38" fmla="*/ 11 w 33"/>
                <a:gd name="T39" fmla="*/ 12 h 50"/>
                <a:gd name="T40" fmla="*/ 10 w 33"/>
                <a:gd name="T41" fmla="*/ 16 h 50"/>
                <a:gd name="T42" fmla="*/ 1 w 33"/>
                <a:gd name="T43" fmla="*/ 15 h 50"/>
                <a:gd name="T44" fmla="*/ 2 w 33"/>
                <a:gd name="T45" fmla="*/ 10 h 50"/>
                <a:gd name="T46" fmla="*/ 3 w 33"/>
                <a:gd name="T47" fmla="*/ 6 h 50"/>
                <a:gd name="T48" fmla="*/ 6 w 33"/>
                <a:gd name="T49" fmla="*/ 3 h 50"/>
                <a:gd name="T50" fmla="*/ 9 w 33"/>
                <a:gd name="T51" fmla="*/ 1 h 50"/>
                <a:gd name="T52" fmla="*/ 13 w 33"/>
                <a:gd name="T53" fmla="*/ 0 h 50"/>
                <a:gd name="T54" fmla="*/ 17 w 33"/>
                <a:gd name="T55" fmla="*/ 0 h 50"/>
                <a:gd name="T56" fmla="*/ 22 w 33"/>
                <a:gd name="T57" fmla="*/ 0 h 50"/>
                <a:gd name="T58" fmla="*/ 25 w 33"/>
                <a:gd name="T59" fmla="*/ 1 h 50"/>
                <a:gd name="T60" fmla="*/ 29 w 33"/>
                <a:gd name="T61" fmla="*/ 4 h 50"/>
                <a:gd name="T62" fmla="*/ 31 w 33"/>
                <a:gd name="T63" fmla="*/ 6 h 50"/>
                <a:gd name="T64" fmla="*/ 32 w 33"/>
                <a:gd name="T65" fmla="*/ 10 h 50"/>
                <a:gd name="T66" fmla="*/ 33 w 33"/>
                <a:gd name="T67" fmla="*/ 13 h 50"/>
                <a:gd name="T68" fmla="*/ 33 w 33"/>
                <a:gd name="T69" fmla="*/ 17 h 50"/>
                <a:gd name="T70" fmla="*/ 32 w 33"/>
                <a:gd name="T71" fmla="*/ 20 h 50"/>
                <a:gd name="T72" fmla="*/ 30 w 33"/>
                <a:gd name="T73" fmla="*/ 23 h 50"/>
                <a:gd name="T74" fmla="*/ 28 w 33"/>
                <a:gd name="T75" fmla="*/ 26 h 50"/>
                <a:gd name="T76" fmla="*/ 27 w 33"/>
                <a:gd name="T77" fmla="*/ 28 h 50"/>
                <a:gd name="T78" fmla="*/ 24 w 33"/>
                <a:gd name="T79" fmla="*/ 30 h 50"/>
                <a:gd name="T80" fmla="*/ 22 w 33"/>
                <a:gd name="T81" fmla="*/ 32 h 50"/>
                <a:gd name="T82" fmla="*/ 19 w 33"/>
                <a:gd name="T83" fmla="*/ 35 h 50"/>
                <a:gd name="T84" fmla="*/ 17 w 33"/>
                <a:gd name="T85" fmla="*/ 37 h 50"/>
                <a:gd name="T86" fmla="*/ 16 w 33"/>
                <a:gd name="T87" fmla="*/ 38 h 50"/>
                <a:gd name="T88" fmla="*/ 15 w 33"/>
                <a:gd name="T89" fmla="*/ 39 h 50"/>
                <a:gd name="T90" fmla="*/ 14 w 33"/>
                <a:gd name="T91" fmla="*/ 41 h 50"/>
                <a:gd name="T92" fmla="*/ 33 w 33"/>
                <a:gd name="T93"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 h="50">
                  <a:moveTo>
                    <a:pt x="33" y="41"/>
                  </a:moveTo>
                  <a:lnTo>
                    <a:pt x="33" y="50"/>
                  </a:lnTo>
                  <a:lnTo>
                    <a:pt x="0" y="50"/>
                  </a:lnTo>
                  <a:lnTo>
                    <a:pt x="1" y="45"/>
                  </a:lnTo>
                  <a:lnTo>
                    <a:pt x="3" y="41"/>
                  </a:lnTo>
                  <a:lnTo>
                    <a:pt x="6" y="37"/>
                  </a:lnTo>
                  <a:lnTo>
                    <a:pt x="9" y="33"/>
                  </a:lnTo>
                  <a:lnTo>
                    <a:pt x="14" y="29"/>
                  </a:lnTo>
                  <a:lnTo>
                    <a:pt x="17" y="25"/>
                  </a:lnTo>
                  <a:lnTo>
                    <a:pt x="20" y="23"/>
                  </a:lnTo>
                  <a:lnTo>
                    <a:pt x="21" y="21"/>
                  </a:lnTo>
                  <a:lnTo>
                    <a:pt x="23" y="18"/>
                  </a:lnTo>
                  <a:lnTo>
                    <a:pt x="23" y="15"/>
                  </a:lnTo>
                  <a:lnTo>
                    <a:pt x="23" y="12"/>
                  </a:lnTo>
                  <a:lnTo>
                    <a:pt x="22" y="10"/>
                  </a:lnTo>
                  <a:lnTo>
                    <a:pt x="20" y="9"/>
                  </a:lnTo>
                  <a:lnTo>
                    <a:pt x="17" y="8"/>
                  </a:lnTo>
                  <a:lnTo>
                    <a:pt x="14" y="9"/>
                  </a:lnTo>
                  <a:lnTo>
                    <a:pt x="12" y="10"/>
                  </a:lnTo>
                  <a:lnTo>
                    <a:pt x="11" y="12"/>
                  </a:lnTo>
                  <a:lnTo>
                    <a:pt x="10" y="16"/>
                  </a:lnTo>
                  <a:lnTo>
                    <a:pt x="1" y="15"/>
                  </a:lnTo>
                  <a:lnTo>
                    <a:pt x="2" y="10"/>
                  </a:lnTo>
                  <a:lnTo>
                    <a:pt x="3" y="6"/>
                  </a:lnTo>
                  <a:lnTo>
                    <a:pt x="6" y="3"/>
                  </a:lnTo>
                  <a:lnTo>
                    <a:pt x="9" y="1"/>
                  </a:lnTo>
                  <a:lnTo>
                    <a:pt x="13" y="0"/>
                  </a:lnTo>
                  <a:lnTo>
                    <a:pt x="17" y="0"/>
                  </a:lnTo>
                  <a:lnTo>
                    <a:pt x="22" y="0"/>
                  </a:lnTo>
                  <a:lnTo>
                    <a:pt x="25" y="1"/>
                  </a:lnTo>
                  <a:lnTo>
                    <a:pt x="29" y="4"/>
                  </a:lnTo>
                  <a:lnTo>
                    <a:pt x="31" y="6"/>
                  </a:lnTo>
                  <a:lnTo>
                    <a:pt x="32" y="10"/>
                  </a:lnTo>
                  <a:lnTo>
                    <a:pt x="33" y="13"/>
                  </a:lnTo>
                  <a:lnTo>
                    <a:pt x="33" y="17"/>
                  </a:lnTo>
                  <a:lnTo>
                    <a:pt x="32" y="20"/>
                  </a:lnTo>
                  <a:lnTo>
                    <a:pt x="30" y="23"/>
                  </a:lnTo>
                  <a:lnTo>
                    <a:pt x="28" y="26"/>
                  </a:lnTo>
                  <a:lnTo>
                    <a:pt x="27" y="28"/>
                  </a:lnTo>
                  <a:lnTo>
                    <a:pt x="24" y="30"/>
                  </a:lnTo>
                  <a:lnTo>
                    <a:pt x="22" y="32"/>
                  </a:lnTo>
                  <a:lnTo>
                    <a:pt x="19" y="35"/>
                  </a:lnTo>
                  <a:lnTo>
                    <a:pt x="17" y="37"/>
                  </a:lnTo>
                  <a:lnTo>
                    <a:pt x="16" y="38"/>
                  </a:lnTo>
                  <a:lnTo>
                    <a:pt x="15" y="39"/>
                  </a:lnTo>
                  <a:lnTo>
                    <a:pt x="14" y="41"/>
                  </a:lnTo>
                  <a:lnTo>
                    <a:pt x="33" y="41"/>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14372" name="Freeform 36"/>
            <p:cNvSpPr>
              <a:spLocks noChangeAspect="1" noEditPoints="1"/>
            </p:cNvSpPr>
            <p:nvPr/>
          </p:nvSpPr>
          <p:spPr bwMode="auto">
            <a:xfrm>
              <a:off x="3707" y="2313"/>
              <a:ext cx="70" cy="100"/>
            </a:xfrm>
            <a:custGeom>
              <a:avLst/>
              <a:gdLst>
                <a:gd name="T0" fmla="*/ 19 w 35"/>
                <a:gd name="T1" fmla="*/ 50 h 50"/>
                <a:gd name="T2" fmla="*/ 19 w 35"/>
                <a:gd name="T3" fmla="*/ 40 h 50"/>
                <a:gd name="T4" fmla="*/ 0 w 35"/>
                <a:gd name="T5" fmla="*/ 40 h 50"/>
                <a:gd name="T6" fmla="*/ 0 w 35"/>
                <a:gd name="T7" fmla="*/ 31 h 50"/>
                <a:gd name="T8" fmla="*/ 20 w 35"/>
                <a:gd name="T9" fmla="*/ 0 h 50"/>
                <a:gd name="T10" fmla="*/ 29 w 35"/>
                <a:gd name="T11" fmla="*/ 0 h 50"/>
                <a:gd name="T12" fmla="*/ 29 w 35"/>
                <a:gd name="T13" fmla="*/ 31 h 50"/>
                <a:gd name="T14" fmla="*/ 35 w 35"/>
                <a:gd name="T15" fmla="*/ 31 h 50"/>
                <a:gd name="T16" fmla="*/ 35 w 35"/>
                <a:gd name="T17" fmla="*/ 40 h 50"/>
                <a:gd name="T18" fmla="*/ 29 w 35"/>
                <a:gd name="T19" fmla="*/ 40 h 50"/>
                <a:gd name="T20" fmla="*/ 29 w 35"/>
                <a:gd name="T21" fmla="*/ 50 h 50"/>
                <a:gd name="T22" fmla="*/ 19 w 35"/>
                <a:gd name="T23" fmla="*/ 50 h 50"/>
                <a:gd name="T24" fmla="*/ 19 w 35"/>
                <a:gd name="T25" fmla="*/ 31 h 50"/>
                <a:gd name="T26" fmla="*/ 19 w 35"/>
                <a:gd name="T27" fmla="*/ 15 h 50"/>
                <a:gd name="T28" fmla="*/ 8 w 35"/>
                <a:gd name="T29" fmla="*/ 31 h 50"/>
                <a:gd name="T30" fmla="*/ 19 w 35"/>
                <a:gd name="T31"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50">
                  <a:moveTo>
                    <a:pt x="19" y="50"/>
                  </a:moveTo>
                  <a:lnTo>
                    <a:pt x="19" y="40"/>
                  </a:lnTo>
                  <a:lnTo>
                    <a:pt x="0" y="40"/>
                  </a:lnTo>
                  <a:lnTo>
                    <a:pt x="0" y="31"/>
                  </a:lnTo>
                  <a:lnTo>
                    <a:pt x="20" y="0"/>
                  </a:lnTo>
                  <a:lnTo>
                    <a:pt x="29" y="0"/>
                  </a:lnTo>
                  <a:lnTo>
                    <a:pt x="29" y="31"/>
                  </a:lnTo>
                  <a:lnTo>
                    <a:pt x="35" y="31"/>
                  </a:lnTo>
                  <a:lnTo>
                    <a:pt x="35" y="40"/>
                  </a:lnTo>
                  <a:lnTo>
                    <a:pt x="29" y="40"/>
                  </a:lnTo>
                  <a:lnTo>
                    <a:pt x="29" y="50"/>
                  </a:lnTo>
                  <a:lnTo>
                    <a:pt x="19" y="50"/>
                  </a:lnTo>
                  <a:close/>
                  <a:moveTo>
                    <a:pt x="19" y="31"/>
                  </a:moveTo>
                  <a:lnTo>
                    <a:pt x="19" y="15"/>
                  </a:lnTo>
                  <a:lnTo>
                    <a:pt x="8" y="31"/>
                  </a:lnTo>
                  <a:lnTo>
                    <a:pt x="19" y="31"/>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14373" name="Freeform 37"/>
            <p:cNvSpPr>
              <a:spLocks noChangeAspect="1" noEditPoints="1"/>
            </p:cNvSpPr>
            <p:nvPr/>
          </p:nvSpPr>
          <p:spPr bwMode="auto">
            <a:xfrm>
              <a:off x="3708" y="2054"/>
              <a:ext cx="66" cy="102"/>
            </a:xfrm>
            <a:custGeom>
              <a:avLst/>
              <a:gdLst>
                <a:gd name="T0" fmla="*/ 32 w 33"/>
                <a:gd name="T1" fmla="*/ 13 h 51"/>
                <a:gd name="T2" fmla="*/ 23 w 33"/>
                <a:gd name="T3" fmla="*/ 14 h 51"/>
                <a:gd name="T4" fmla="*/ 22 w 33"/>
                <a:gd name="T5" fmla="*/ 12 h 51"/>
                <a:gd name="T6" fmla="*/ 21 w 33"/>
                <a:gd name="T7" fmla="*/ 10 h 51"/>
                <a:gd name="T8" fmla="*/ 19 w 33"/>
                <a:gd name="T9" fmla="*/ 9 h 51"/>
                <a:gd name="T10" fmla="*/ 17 w 33"/>
                <a:gd name="T11" fmla="*/ 8 h 51"/>
                <a:gd name="T12" fmla="*/ 14 w 33"/>
                <a:gd name="T13" fmla="*/ 9 h 51"/>
                <a:gd name="T14" fmla="*/ 11 w 33"/>
                <a:gd name="T15" fmla="*/ 11 h 51"/>
                <a:gd name="T16" fmla="*/ 10 w 33"/>
                <a:gd name="T17" fmla="*/ 14 h 51"/>
                <a:gd name="T18" fmla="*/ 9 w 33"/>
                <a:gd name="T19" fmla="*/ 18 h 51"/>
                <a:gd name="T20" fmla="*/ 9 w 33"/>
                <a:gd name="T21" fmla="*/ 23 h 51"/>
                <a:gd name="T22" fmla="*/ 11 w 33"/>
                <a:gd name="T23" fmla="*/ 21 h 51"/>
                <a:gd name="T24" fmla="*/ 14 w 33"/>
                <a:gd name="T25" fmla="*/ 19 h 51"/>
                <a:gd name="T26" fmla="*/ 18 w 33"/>
                <a:gd name="T27" fmla="*/ 19 h 51"/>
                <a:gd name="T28" fmla="*/ 22 w 33"/>
                <a:gd name="T29" fmla="*/ 19 h 51"/>
                <a:gd name="T30" fmla="*/ 25 w 33"/>
                <a:gd name="T31" fmla="*/ 21 h 51"/>
                <a:gd name="T32" fmla="*/ 28 w 33"/>
                <a:gd name="T33" fmla="*/ 23 h 51"/>
                <a:gd name="T34" fmla="*/ 31 w 33"/>
                <a:gd name="T35" fmla="*/ 26 h 51"/>
                <a:gd name="T36" fmla="*/ 32 w 33"/>
                <a:gd name="T37" fmla="*/ 30 h 51"/>
                <a:gd name="T38" fmla="*/ 33 w 33"/>
                <a:gd name="T39" fmla="*/ 34 h 51"/>
                <a:gd name="T40" fmla="*/ 32 w 33"/>
                <a:gd name="T41" fmla="*/ 39 h 51"/>
                <a:gd name="T42" fmla="*/ 31 w 33"/>
                <a:gd name="T43" fmla="*/ 43 h 51"/>
                <a:gd name="T44" fmla="*/ 28 w 33"/>
                <a:gd name="T45" fmla="*/ 46 h 51"/>
                <a:gd name="T46" fmla="*/ 25 w 33"/>
                <a:gd name="T47" fmla="*/ 49 h 51"/>
                <a:gd name="T48" fmla="*/ 21 w 33"/>
                <a:gd name="T49" fmla="*/ 50 h 51"/>
                <a:gd name="T50" fmla="*/ 17 w 33"/>
                <a:gd name="T51" fmla="*/ 51 h 51"/>
                <a:gd name="T52" fmla="*/ 12 w 33"/>
                <a:gd name="T53" fmla="*/ 50 h 51"/>
                <a:gd name="T54" fmla="*/ 8 w 33"/>
                <a:gd name="T55" fmla="*/ 48 h 51"/>
                <a:gd name="T56" fmla="*/ 5 w 33"/>
                <a:gd name="T57" fmla="*/ 45 h 51"/>
                <a:gd name="T58" fmla="*/ 1 w 33"/>
                <a:gd name="T59" fmla="*/ 37 h 51"/>
                <a:gd name="T60" fmla="*/ 0 w 33"/>
                <a:gd name="T61" fmla="*/ 26 h 51"/>
                <a:gd name="T62" fmla="*/ 1 w 33"/>
                <a:gd name="T63" fmla="*/ 14 h 51"/>
                <a:gd name="T64" fmla="*/ 5 w 33"/>
                <a:gd name="T65" fmla="*/ 6 h 51"/>
                <a:gd name="T66" fmla="*/ 8 w 33"/>
                <a:gd name="T67" fmla="*/ 3 h 51"/>
                <a:gd name="T68" fmla="*/ 11 w 33"/>
                <a:gd name="T69" fmla="*/ 1 h 51"/>
                <a:gd name="T70" fmla="*/ 14 w 33"/>
                <a:gd name="T71" fmla="*/ 0 h 51"/>
                <a:gd name="T72" fmla="*/ 18 w 33"/>
                <a:gd name="T73" fmla="*/ 0 h 51"/>
                <a:gd name="T74" fmla="*/ 22 w 33"/>
                <a:gd name="T75" fmla="*/ 0 h 51"/>
                <a:gd name="T76" fmla="*/ 25 w 33"/>
                <a:gd name="T77" fmla="*/ 1 h 51"/>
                <a:gd name="T78" fmla="*/ 27 w 33"/>
                <a:gd name="T79" fmla="*/ 3 h 51"/>
                <a:gd name="T80" fmla="*/ 30 w 33"/>
                <a:gd name="T81" fmla="*/ 6 h 51"/>
                <a:gd name="T82" fmla="*/ 31 w 33"/>
                <a:gd name="T83" fmla="*/ 9 h 51"/>
                <a:gd name="T84" fmla="*/ 32 w 33"/>
                <a:gd name="T85" fmla="*/ 13 h 51"/>
                <a:gd name="T86" fmla="*/ 9 w 33"/>
                <a:gd name="T87" fmla="*/ 34 h 51"/>
                <a:gd name="T88" fmla="*/ 10 w 33"/>
                <a:gd name="T89" fmla="*/ 38 h 51"/>
                <a:gd name="T90" fmla="*/ 12 w 33"/>
                <a:gd name="T91" fmla="*/ 40 h 51"/>
                <a:gd name="T92" fmla="*/ 14 w 33"/>
                <a:gd name="T93" fmla="*/ 41 h 51"/>
                <a:gd name="T94" fmla="*/ 17 w 33"/>
                <a:gd name="T95" fmla="*/ 42 h 51"/>
                <a:gd name="T96" fmla="*/ 19 w 33"/>
                <a:gd name="T97" fmla="*/ 42 h 51"/>
                <a:gd name="T98" fmla="*/ 21 w 33"/>
                <a:gd name="T99" fmla="*/ 40 h 51"/>
                <a:gd name="T100" fmla="*/ 23 w 33"/>
                <a:gd name="T101" fmla="*/ 38 h 51"/>
                <a:gd name="T102" fmla="*/ 23 w 33"/>
                <a:gd name="T103" fmla="*/ 35 h 51"/>
                <a:gd name="T104" fmla="*/ 23 w 33"/>
                <a:gd name="T105" fmla="*/ 33 h 51"/>
                <a:gd name="T106" fmla="*/ 22 w 33"/>
                <a:gd name="T107" fmla="*/ 31 h 51"/>
                <a:gd name="T108" fmla="*/ 21 w 33"/>
                <a:gd name="T109" fmla="*/ 29 h 51"/>
                <a:gd name="T110" fmla="*/ 19 w 33"/>
                <a:gd name="T111" fmla="*/ 28 h 51"/>
                <a:gd name="T112" fmla="*/ 16 w 33"/>
                <a:gd name="T113" fmla="*/ 27 h 51"/>
                <a:gd name="T114" fmla="*/ 14 w 33"/>
                <a:gd name="T115" fmla="*/ 28 h 51"/>
                <a:gd name="T116" fmla="*/ 11 w 33"/>
                <a:gd name="T117" fmla="*/ 29 h 51"/>
                <a:gd name="T118" fmla="*/ 10 w 33"/>
                <a:gd name="T119" fmla="*/ 31 h 51"/>
                <a:gd name="T120" fmla="*/ 9 w 33"/>
                <a:gd name="T121" fmla="*/ 3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 h="51">
                  <a:moveTo>
                    <a:pt x="32" y="13"/>
                  </a:moveTo>
                  <a:lnTo>
                    <a:pt x="23" y="14"/>
                  </a:lnTo>
                  <a:lnTo>
                    <a:pt x="22" y="12"/>
                  </a:lnTo>
                  <a:lnTo>
                    <a:pt x="21" y="10"/>
                  </a:lnTo>
                  <a:lnTo>
                    <a:pt x="19" y="9"/>
                  </a:lnTo>
                  <a:lnTo>
                    <a:pt x="17" y="8"/>
                  </a:lnTo>
                  <a:lnTo>
                    <a:pt x="14" y="9"/>
                  </a:lnTo>
                  <a:lnTo>
                    <a:pt x="11" y="11"/>
                  </a:lnTo>
                  <a:lnTo>
                    <a:pt x="10" y="14"/>
                  </a:lnTo>
                  <a:lnTo>
                    <a:pt x="9" y="18"/>
                  </a:lnTo>
                  <a:lnTo>
                    <a:pt x="9" y="23"/>
                  </a:lnTo>
                  <a:lnTo>
                    <a:pt x="11" y="21"/>
                  </a:lnTo>
                  <a:lnTo>
                    <a:pt x="14" y="19"/>
                  </a:lnTo>
                  <a:lnTo>
                    <a:pt x="18" y="19"/>
                  </a:lnTo>
                  <a:lnTo>
                    <a:pt x="22" y="19"/>
                  </a:lnTo>
                  <a:lnTo>
                    <a:pt x="25" y="21"/>
                  </a:lnTo>
                  <a:lnTo>
                    <a:pt x="28" y="23"/>
                  </a:lnTo>
                  <a:lnTo>
                    <a:pt x="31" y="26"/>
                  </a:lnTo>
                  <a:lnTo>
                    <a:pt x="32" y="30"/>
                  </a:lnTo>
                  <a:lnTo>
                    <a:pt x="33" y="34"/>
                  </a:lnTo>
                  <a:lnTo>
                    <a:pt x="32" y="39"/>
                  </a:lnTo>
                  <a:lnTo>
                    <a:pt x="31" y="43"/>
                  </a:lnTo>
                  <a:lnTo>
                    <a:pt x="28" y="46"/>
                  </a:lnTo>
                  <a:lnTo>
                    <a:pt x="25" y="49"/>
                  </a:lnTo>
                  <a:lnTo>
                    <a:pt x="21" y="50"/>
                  </a:lnTo>
                  <a:lnTo>
                    <a:pt x="17" y="51"/>
                  </a:lnTo>
                  <a:lnTo>
                    <a:pt x="12" y="50"/>
                  </a:lnTo>
                  <a:lnTo>
                    <a:pt x="8" y="48"/>
                  </a:lnTo>
                  <a:lnTo>
                    <a:pt x="5" y="45"/>
                  </a:lnTo>
                  <a:lnTo>
                    <a:pt x="1" y="37"/>
                  </a:lnTo>
                  <a:lnTo>
                    <a:pt x="0" y="26"/>
                  </a:lnTo>
                  <a:lnTo>
                    <a:pt x="1" y="14"/>
                  </a:lnTo>
                  <a:lnTo>
                    <a:pt x="5" y="6"/>
                  </a:lnTo>
                  <a:lnTo>
                    <a:pt x="8" y="3"/>
                  </a:lnTo>
                  <a:lnTo>
                    <a:pt x="11" y="1"/>
                  </a:lnTo>
                  <a:lnTo>
                    <a:pt x="14" y="0"/>
                  </a:lnTo>
                  <a:lnTo>
                    <a:pt x="18" y="0"/>
                  </a:lnTo>
                  <a:lnTo>
                    <a:pt x="22" y="0"/>
                  </a:lnTo>
                  <a:lnTo>
                    <a:pt x="25" y="1"/>
                  </a:lnTo>
                  <a:lnTo>
                    <a:pt x="27" y="3"/>
                  </a:lnTo>
                  <a:lnTo>
                    <a:pt x="30" y="6"/>
                  </a:lnTo>
                  <a:lnTo>
                    <a:pt x="31" y="9"/>
                  </a:lnTo>
                  <a:lnTo>
                    <a:pt x="32" y="13"/>
                  </a:lnTo>
                  <a:close/>
                  <a:moveTo>
                    <a:pt x="9" y="34"/>
                  </a:moveTo>
                  <a:lnTo>
                    <a:pt x="10" y="38"/>
                  </a:lnTo>
                  <a:lnTo>
                    <a:pt x="12" y="40"/>
                  </a:lnTo>
                  <a:lnTo>
                    <a:pt x="14" y="41"/>
                  </a:lnTo>
                  <a:lnTo>
                    <a:pt x="17" y="42"/>
                  </a:lnTo>
                  <a:lnTo>
                    <a:pt x="19" y="42"/>
                  </a:lnTo>
                  <a:lnTo>
                    <a:pt x="21" y="40"/>
                  </a:lnTo>
                  <a:lnTo>
                    <a:pt x="23" y="38"/>
                  </a:lnTo>
                  <a:lnTo>
                    <a:pt x="23" y="35"/>
                  </a:lnTo>
                  <a:lnTo>
                    <a:pt x="23" y="33"/>
                  </a:lnTo>
                  <a:lnTo>
                    <a:pt x="22" y="31"/>
                  </a:lnTo>
                  <a:lnTo>
                    <a:pt x="21" y="29"/>
                  </a:lnTo>
                  <a:lnTo>
                    <a:pt x="19" y="28"/>
                  </a:lnTo>
                  <a:lnTo>
                    <a:pt x="16" y="27"/>
                  </a:lnTo>
                  <a:lnTo>
                    <a:pt x="14" y="28"/>
                  </a:lnTo>
                  <a:lnTo>
                    <a:pt x="11" y="29"/>
                  </a:lnTo>
                  <a:lnTo>
                    <a:pt x="10" y="31"/>
                  </a:lnTo>
                  <a:lnTo>
                    <a:pt x="9" y="34"/>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14374" name="Freeform 38"/>
            <p:cNvSpPr>
              <a:spLocks noChangeAspect="1" noEditPoints="1"/>
            </p:cNvSpPr>
            <p:nvPr/>
          </p:nvSpPr>
          <p:spPr bwMode="auto">
            <a:xfrm>
              <a:off x="3708" y="1795"/>
              <a:ext cx="66" cy="102"/>
            </a:xfrm>
            <a:custGeom>
              <a:avLst/>
              <a:gdLst>
                <a:gd name="T0" fmla="*/ 5 w 33"/>
                <a:gd name="T1" fmla="*/ 21 h 51"/>
                <a:gd name="T2" fmla="*/ 1 w 33"/>
                <a:gd name="T3" fmla="*/ 16 h 51"/>
                <a:gd name="T4" fmla="*/ 1 w 33"/>
                <a:gd name="T5" fmla="*/ 9 h 51"/>
                <a:gd name="T6" fmla="*/ 5 w 33"/>
                <a:gd name="T7" fmla="*/ 3 h 51"/>
                <a:gd name="T8" fmla="*/ 12 w 33"/>
                <a:gd name="T9" fmla="*/ 0 h 51"/>
                <a:gd name="T10" fmla="*/ 21 w 33"/>
                <a:gd name="T11" fmla="*/ 0 h 51"/>
                <a:gd name="T12" fmla="*/ 28 w 33"/>
                <a:gd name="T13" fmla="*/ 3 h 51"/>
                <a:gd name="T14" fmla="*/ 32 w 33"/>
                <a:gd name="T15" fmla="*/ 9 h 51"/>
                <a:gd name="T16" fmla="*/ 32 w 33"/>
                <a:gd name="T17" fmla="*/ 16 h 51"/>
                <a:gd name="T18" fmla="*/ 28 w 33"/>
                <a:gd name="T19" fmla="*/ 21 h 51"/>
                <a:gd name="T20" fmla="*/ 28 w 33"/>
                <a:gd name="T21" fmla="*/ 25 h 51"/>
                <a:gd name="T22" fmla="*/ 32 w 33"/>
                <a:gd name="T23" fmla="*/ 31 h 51"/>
                <a:gd name="T24" fmla="*/ 32 w 33"/>
                <a:gd name="T25" fmla="*/ 39 h 51"/>
                <a:gd name="T26" fmla="*/ 28 w 33"/>
                <a:gd name="T27" fmla="*/ 46 h 51"/>
                <a:gd name="T28" fmla="*/ 21 w 33"/>
                <a:gd name="T29" fmla="*/ 50 h 51"/>
                <a:gd name="T30" fmla="*/ 12 w 33"/>
                <a:gd name="T31" fmla="*/ 50 h 51"/>
                <a:gd name="T32" fmla="*/ 5 w 33"/>
                <a:gd name="T33" fmla="*/ 47 h 51"/>
                <a:gd name="T34" fmla="*/ 1 w 33"/>
                <a:gd name="T35" fmla="*/ 40 h 51"/>
                <a:gd name="T36" fmla="*/ 0 w 33"/>
                <a:gd name="T37" fmla="*/ 32 h 51"/>
                <a:gd name="T38" fmla="*/ 5 w 33"/>
                <a:gd name="T39" fmla="*/ 25 h 51"/>
                <a:gd name="T40" fmla="*/ 10 w 33"/>
                <a:gd name="T41" fmla="*/ 13 h 51"/>
                <a:gd name="T42" fmla="*/ 12 w 33"/>
                <a:gd name="T43" fmla="*/ 18 h 51"/>
                <a:gd name="T44" fmla="*/ 16 w 33"/>
                <a:gd name="T45" fmla="*/ 19 h 51"/>
                <a:gd name="T46" fmla="*/ 21 w 33"/>
                <a:gd name="T47" fmla="*/ 18 h 51"/>
                <a:gd name="T48" fmla="*/ 23 w 33"/>
                <a:gd name="T49" fmla="*/ 13 h 51"/>
                <a:gd name="T50" fmla="*/ 21 w 33"/>
                <a:gd name="T51" fmla="*/ 9 h 51"/>
                <a:gd name="T52" fmla="*/ 16 w 33"/>
                <a:gd name="T53" fmla="*/ 7 h 51"/>
                <a:gd name="T54" fmla="*/ 12 w 33"/>
                <a:gd name="T55" fmla="*/ 9 h 51"/>
                <a:gd name="T56" fmla="*/ 10 w 33"/>
                <a:gd name="T57" fmla="*/ 13 h 51"/>
                <a:gd name="T58" fmla="*/ 10 w 33"/>
                <a:gd name="T59" fmla="*/ 38 h 51"/>
                <a:gd name="T60" fmla="*/ 14 w 33"/>
                <a:gd name="T61" fmla="*/ 43 h 51"/>
                <a:gd name="T62" fmla="*/ 19 w 33"/>
                <a:gd name="T63" fmla="*/ 43 h 51"/>
                <a:gd name="T64" fmla="*/ 23 w 33"/>
                <a:gd name="T65" fmla="*/ 38 h 51"/>
                <a:gd name="T66" fmla="*/ 23 w 33"/>
                <a:gd name="T67" fmla="*/ 31 h 51"/>
                <a:gd name="T68" fmla="*/ 19 w 33"/>
                <a:gd name="T69" fmla="*/ 27 h 51"/>
                <a:gd name="T70" fmla="*/ 14 w 33"/>
                <a:gd name="T71" fmla="*/ 27 h 51"/>
                <a:gd name="T72" fmla="*/ 11 w 33"/>
                <a:gd name="T73" fmla="*/ 29 h 51"/>
                <a:gd name="T74" fmla="*/ 9 w 33"/>
                <a:gd name="T75"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 h="51">
                  <a:moveTo>
                    <a:pt x="8" y="23"/>
                  </a:moveTo>
                  <a:lnTo>
                    <a:pt x="5" y="21"/>
                  </a:lnTo>
                  <a:lnTo>
                    <a:pt x="3" y="18"/>
                  </a:lnTo>
                  <a:lnTo>
                    <a:pt x="1" y="16"/>
                  </a:lnTo>
                  <a:lnTo>
                    <a:pt x="1" y="13"/>
                  </a:lnTo>
                  <a:lnTo>
                    <a:pt x="1" y="9"/>
                  </a:lnTo>
                  <a:lnTo>
                    <a:pt x="3" y="6"/>
                  </a:lnTo>
                  <a:lnTo>
                    <a:pt x="5" y="3"/>
                  </a:lnTo>
                  <a:lnTo>
                    <a:pt x="8" y="1"/>
                  </a:lnTo>
                  <a:lnTo>
                    <a:pt x="12" y="0"/>
                  </a:lnTo>
                  <a:lnTo>
                    <a:pt x="16" y="0"/>
                  </a:lnTo>
                  <a:lnTo>
                    <a:pt x="21" y="0"/>
                  </a:lnTo>
                  <a:lnTo>
                    <a:pt x="25" y="1"/>
                  </a:lnTo>
                  <a:lnTo>
                    <a:pt x="28" y="3"/>
                  </a:lnTo>
                  <a:lnTo>
                    <a:pt x="30" y="6"/>
                  </a:lnTo>
                  <a:lnTo>
                    <a:pt x="32" y="9"/>
                  </a:lnTo>
                  <a:lnTo>
                    <a:pt x="32" y="13"/>
                  </a:lnTo>
                  <a:lnTo>
                    <a:pt x="32" y="16"/>
                  </a:lnTo>
                  <a:lnTo>
                    <a:pt x="30" y="19"/>
                  </a:lnTo>
                  <a:lnTo>
                    <a:pt x="28" y="21"/>
                  </a:lnTo>
                  <a:lnTo>
                    <a:pt x="24" y="23"/>
                  </a:lnTo>
                  <a:lnTo>
                    <a:pt x="28" y="25"/>
                  </a:lnTo>
                  <a:lnTo>
                    <a:pt x="31" y="28"/>
                  </a:lnTo>
                  <a:lnTo>
                    <a:pt x="32" y="31"/>
                  </a:lnTo>
                  <a:lnTo>
                    <a:pt x="33" y="35"/>
                  </a:lnTo>
                  <a:lnTo>
                    <a:pt x="32" y="39"/>
                  </a:lnTo>
                  <a:lnTo>
                    <a:pt x="31" y="43"/>
                  </a:lnTo>
                  <a:lnTo>
                    <a:pt x="28" y="46"/>
                  </a:lnTo>
                  <a:lnTo>
                    <a:pt x="25" y="49"/>
                  </a:lnTo>
                  <a:lnTo>
                    <a:pt x="21" y="50"/>
                  </a:lnTo>
                  <a:lnTo>
                    <a:pt x="17" y="51"/>
                  </a:lnTo>
                  <a:lnTo>
                    <a:pt x="12" y="50"/>
                  </a:lnTo>
                  <a:lnTo>
                    <a:pt x="9" y="49"/>
                  </a:lnTo>
                  <a:lnTo>
                    <a:pt x="5" y="47"/>
                  </a:lnTo>
                  <a:lnTo>
                    <a:pt x="2" y="44"/>
                  </a:lnTo>
                  <a:lnTo>
                    <a:pt x="1" y="40"/>
                  </a:lnTo>
                  <a:lnTo>
                    <a:pt x="0" y="36"/>
                  </a:lnTo>
                  <a:lnTo>
                    <a:pt x="0" y="32"/>
                  </a:lnTo>
                  <a:lnTo>
                    <a:pt x="2" y="28"/>
                  </a:lnTo>
                  <a:lnTo>
                    <a:pt x="5" y="25"/>
                  </a:lnTo>
                  <a:lnTo>
                    <a:pt x="8" y="23"/>
                  </a:lnTo>
                  <a:close/>
                  <a:moveTo>
                    <a:pt x="10" y="13"/>
                  </a:moveTo>
                  <a:lnTo>
                    <a:pt x="11" y="16"/>
                  </a:lnTo>
                  <a:lnTo>
                    <a:pt x="12" y="18"/>
                  </a:lnTo>
                  <a:lnTo>
                    <a:pt x="14" y="19"/>
                  </a:lnTo>
                  <a:lnTo>
                    <a:pt x="16" y="19"/>
                  </a:lnTo>
                  <a:lnTo>
                    <a:pt x="19" y="19"/>
                  </a:lnTo>
                  <a:lnTo>
                    <a:pt x="21" y="18"/>
                  </a:lnTo>
                  <a:lnTo>
                    <a:pt x="22" y="16"/>
                  </a:lnTo>
                  <a:lnTo>
                    <a:pt x="23" y="13"/>
                  </a:lnTo>
                  <a:lnTo>
                    <a:pt x="22" y="11"/>
                  </a:lnTo>
                  <a:lnTo>
                    <a:pt x="21" y="9"/>
                  </a:lnTo>
                  <a:lnTo>
                    <a:pt x="19" y="7"/>
                  </a:lnTo>
                  <a:lnTo>
                    <a:pt x="16" y="7"/>
                  </a:lnTo>
                  <a:lnTo>
                    <a:pt x="14" y="7"/>
                  </a:lnTo>
                  <a:lnTo>
                    <a:pt x="12" y="9"/>
                  </a:lnTo>
                  <a:lnTo>
                    <a:pt x="11" y="11"/>
                  </a:lnTo>
                  <a:lnTo>
                    <a:pt x="10" y="13"/>
                  </a:lnTo>
                  <a:close/>
                  <a:moveTo>
                    <a:pt x="9" y="35"/>
                  </a:moveTo>
                  <a:lnTo>
                    <a:pt x="10" y="38"/>
                  </a:lnTo>
                  <a:lnTo>
                    <a:pt x="11" y="41"/>
                  </a:lnTo>
                  <a:lnTo>
                    <a:pt x="14" y="43"/>
                  </a:lnTo>
                  <a:lnTo>
                    <a:pt x="16" y="43"/>
                  </a:lnTo>
                  <a:lnTo>
                    <a:pt x="19" y="43"/>
                  </a:lnTo>
                  <a:lnTo>
                    <a:pt x="21" y="41"/>
                  </a:lnTo>
                  <a:lnTo>
                    <a:pt x="23" y="38"/>
                  </a:lnTo>
                  <a:lnTo>
                    <a:pt x="23" y="35"/>
                  </a:lnTo>
                  <a:lnTo>
                    <a:pt x="23" y="31"/>
                  </a:lnTo>
                  <a:lnTo>
                    <a:pt x="21" y="29"/>
                  </a:lnTo>
                  <a:lnTo>
                    <a:pt x="19" y="27"/>
                  </a:lnTo>
                  <a:lnTo>
                    <a:pt x="16" y="27"/>
                  </a:lnTo>
                  <a:lnTo>
                    <a:pt x="14" y="27"/>
                  </a:lnTo>
                  <a:lnTo>
                    <a:pt x="13" y="28"/>
                  </a:lnTo>
                  <a:lnTo>
                    <a:pt x="11" y="29"/>
                  </a:lnTo>
                  <a:lnTo>
                    <a:pt x="10" y="32"/>
                  </a:lnTo>
                  <a:lnTo>
                    <a:pt x="9" y="35"/>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14375" name="Freeform 39"/>
            <p:cNvSpPr>
              <a:spLocks noChangeAspect="1"/>
            </p:cNvSpPr>
            <p:nvPr/>
          </p:nvSpPr>
          <p:spPr bwMode="auto">
            <a:xfrm>
              <a:off x="3651" y="1535"/>
              <a:ext cx="42" cy="100"/>
            </a:xfrm>
            <a:custGeom>
              <a:avLst/>
              <a:gdLst>
                <a:gd name="T0" fmla="*/ 21 w 21"/>
                <a:gd name="T1" fmla="*/ 50 h 50"/>
                <a:gd name="T2" fmla="*/ 12 w 21"/>
                <a:gd name="T3" fmla="*/ 50 h 50"/>
                <a:gd name="T4" fmla="*/ 12 w 21"/>
                <a:gd name="T5" fmla="*/ 14 h 50"/>
                <a:gd name="T6" fmla="*/ 8 w 21"/>
                <a:gd name="T7" fmla="*/ 17 h 50"/>
                <a:gd name="T8" fmla="*/ 4 w 21"/>
                <a:gd name="T9" fmla="*/ 20 h 50"/>
                <a:gd name="T10" fmla="*/ 0 w 21"/>
                <a:gd name="T11" fmla="*/ 22 h 50"/>
                <a:gd name="T12" fmla="*/ 0 w 21"/>
                <a:gd name="T13" fmla="*/ 12 h 50"/>
                <a:gd name="T14" fmla="*/ 3 w 21"/>
                <a:gd name="T15" fmla="*/ 10 h 50"/>
                <a:gd name="T16" fmla="*/ 8 w 21"/>
                <a:gd name="T17" fmla="*/ 8 h 50"/>
                <a:gd name="T18" fmla="*/ 11 w 21"/>
                <a:gd name="T19" fmla="*/ 4 h 50"/>
                <a:gd name="T20" fmla="*/ 14 w 21"/>
                <a:gd name="T21" fmla="*/ 0 h 50"/>
                <a:gd name="T22" fmla="*/ 21 w 21"/>
                <a:gd name="T23" fmla="*/ 0 h 50"/>
                <a:gd name="T24" fmla="*/ 21 w 21"/>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50">
                  <a:moveTo>
                    <a:pt x="21" y="50"/>
                  </a:moveTo>
                  <a:lnTo>
                    <a:pt x="12" y="50"/>
                  </a:lnTo>
                  <a:lnTo>
                    <a:pt x="12" y="14"/>
                  </a:lnTo>
                  <a:lnTo>
                    <a:pt x="8" y="17"/>
                  </a:lnTo>
                  <a:lnTo>
                    <a:pt x="4" y="20"/>
                  </a:lnTo>
                  <a:lnTo>
                    <a:pt x="0" y="22"/>
                  </a:lnTo>
                  <a:lnTo>
                    <a:pt x="0" y="12"/>
                  </a:lnTo>
                  <a:lnTo>
                    <a:pt x="3" y="10"/>
                  </a:lnTo>
                  <a:lnTo>
                    <a:pt x="8" y="8"/>
                  </a:lnTo>
                  <a:lnTo>
                    <a:pt x="11" y="4"/>
                  </a:lnTo>
                  <a:lnTo>
                    <a:pt x="14" y="0"/>
                  </a:lnTo>
                  <a:lnTo>
                    <a:pt x="21" y="0"/>
                  </a:lnTo>
                  <a:lnTo>
                    <a:pt x="21" y="5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14376" name="Freeform 40"/>
            <p:cNvSpPr>
              <a:spLocks noChangeAspect="1" noEditPoints="1"/>
            </p:cNvSpPr>
            <p:nvPr/>
          </p:nvSpPr>
          <p:spPr bwMode="auto">
            <a:xfrm>
              <a:off x="3708" y="1535"/>
              <a:ext cx="66" cy="102"/>
            </a:xfrm>
            <a:custGeom>
              <a:avLst/>
              <a:gdLst>
                <a:gd name="T0" fmla="*/ 16 w 33"/>
                <a:gd name="T1" fmla="*/ 0 h 51"/>
                <a:gd name="T2" fmla="*/ 21 w 33"/>
                <a:gd name="T3" fmla="*/ 0 h 51"/>
                <a:gd name="T4" fmla="*/ 25 w 33"/>
                <a:gd name="T5" fmla="*/ 2 h 51"/>
                <a:gd name="T6" fmla="*/ 28 w 33"/>
                <a:gd name="T7" fmla="*/ 5 h 51"/>
                <a:gd name="T8" fmla="*/ 32 w 33"/>
                <a:gd name="T9" fmla="*/ 13 h 51"/>
                <a:gd name="T10" fmla="*/ 33 w 33"/>
                <a:gd name="T11" fmla="*/ 25 h 51"/>
                <a:gd name="T12" fmla="*/ 32 w 33"/>
                <a:gd name="T13" fmla="*/ 37 h 51"/>
                <a:gd name="T14" fmla="*/ 28 w 33"/>
                <a:gd name="T15" fmla="*/ 46 h 51"/>
                <a:gd name="T16" fmla="*/ 25 w 33"/>
                <a:gd name="T17" fmla="*/ 48 h 51"/>
                <a:gd name="T18" fmla="*/ 21 w 33"/>
                <a:gd name="T19" fmla="*/ 50 h 51"/>
                <a:gd name="T20" fmla="*/ 16 w 33"/>
                <a:gd name="T21" fmla="*/ 51 h 51"/>
                <a:gd name="T22" fmla="*/ 12 w 33"/>
                <a:gd name="T23" fmla="*/ 50 h 51"/>
                <a:gd name="T24" fmla="*/ 8 w 33"/>
                <a:gd name="T25" fmla="*/ 48 h 51"/>
                <a:gd name="T26" fmla="*/ 4 w 33"/>
                <a:gd name="T27" fmla="*/ 45 h 51"/>
                <a:gd name="T28" fmla="*/ 1 w 33"/>
                <a:gd name="T29" fmla="*/ 37 h 51"/>
                <a:gd name="T30" fmla="*/ 0 w 33"/>
                <a:gd name="T31" fmla="*/ 25 h 51"/>
                <a:gd name="T32" fmla="*/ 1 w 33"/>
                <a:gd name="T33" fmla="*/ 13 h 51"/>
                <a:gd name="T34" fmla="*/ 5 w 33"/>
                <a:gd name="T35" fmla="*/ 5 h 51"/>
                <a:gd name="T36" fmla="*/ 8 w 33"/>
                <a:gd name="T37" fmla="*/ 2 h 51"/>
                <a:gd name="T38" fmla="*/ 12 w 33"/>
                <a:gd name="T39" fmla="*/ 0 h 51"/>
                <a:gd name="T40" fmla="*/ 16 w 33"/>
                <a:gd name="T41" fmla="*/ 0 h 51"/>
                <a:gd name="T42" fmla="*/ 16 w 33"/>
                <a:gd name="T43" fmla="*/ 8 h 51"/>
                <a:gd name="T44" fmla="*/ 15 w 33"/>
                <a:gd name="T45" fmla="*/ 9 h 51"/>
                <a:gd name="T46" fmla="*/ 13 w 33"/>
                <a:gd name="T47" fmla="*/ 9 h 51"/>
                <a:gd name="T48" fmla="*/ 12 w 33"/>
                <a:gd name="T49" fmla="*/ 11 h 51"/>
                <a:gd name="T50" fmla="*/ 11 w 33"/>
                <a:gd name="T51" fmla="*/ 13 h 51"/>
                <a:gd name="T52" fmla="*/ 10 w 33"/>
                <a:gd name="T53" fmla="*/ 16 h 51"/>
                <a:gd name="T54" fmla="*/ 10 w 33"/>
                <a:gd name="T55" fmla="*/ 20 h 51"/>
                <a:gd name="T56" fmla="*/ 9 w 33"/>
                <a:gd name="T57" fmla="*/ 25 h 51"/>
                <a:gd name="T58" fmla="*/ 10 w 33"/>
                <a:gd name="T59" fmla="*/ 30 h 51"/>
                <a:gd name="T60" fmla="*/ 10 w 33"/>
                <a:gd name="T61" fmla="*/ 34 h 51"/>
                <a:gd name="T62" fmla="*/ 10 w 33"/>
                <a:gd name="T63" fmla="*/ 37 h 51"/>
                <a:gd name="T64" fmla="*/ 12 w 33"/>
                <a:gd name="T65" fmla="*/ 39 h 51"/>
                <a:gd name="T66" fmla="*/ 13 w 33"/>
                <a:gd name="T67" fmla="*/ 41 h 51"/>
                <a:gd name="T68" fmla="*/ 15 w 33"/>
                <a:gd name="T69" fmla="*/ 42 h 51"/>
                <a:gd name="T70" fmla="*/ 16 w 33"/>
                <a:gd name="T71" fmla="*/ 42 h 51"/>
                <a:gd name="T72" fmla="*/ 18 w 33"/>
                <a:gd name="T73" fmla="*/ 42 h 51"/>
                <a:gd name="T74" fmla="*/ 20 w 33"/>
                <a:gd name="T75" fmla="*/ 41 h 51"/>
                <a:gd name="T76" fmla="*/ 21 w 33"/>
                <a:gd name="T77" fmla="*/ 39 h 51"/>
                <a:gd name="T78" fmla="*/ 22 w 33"/>
                <a:gd name="T79" fmla="*/ 37 h 51"/>
                <a:gd name="T80" fmla="*/ 23 w 33"/>
                <a:gd name="T81" fmla="*/ 34 h 51"/>
                <a:gd name="T82" fmla="*/ 23 w 33"/>
                <a:gd name="T83" fmla="*/ 30 h 51"/>
                <a:gd name="T84" fmla="*/ 23 w 33"/>
                <a:gd name="T85" fmla="*/ 25 h 51"/>
                <a:gd name="T86" fmla="*/ 23 w 33"/>
                <a:gd name="T87" fmla="*/ 20 h 51"/>
                <a:gd name="T88" fmla="*/ 23 w 33"/>
                <a:gd name="T89" fmla="*/ 16 h 51"/>
                <a:gd name="T90" fmla="*/ 22 w 33"/>
                <a:gd name="T91" fmla="*/ 14 h 51"/>
                <a:gd name="T92" fmla="*/ 21 w 33"/>
                <a:gd name="T93" fmla="*/ 11 h 51"/>
                <a:gd name="T94" fmla="*/ 20 w 33"/>
                <a:gd name="T95" fmla="*/ 9 h 51"/>
                <a:gd name="T96" fmla="*/ 18 w 33"/>
                <a:gd name="T97" fmla="*/ 9 h 51"/>
                <a:gd name="T98" fmla="*/ 16 w 33"/>
                <a:gd name="T99" fmla="*/ 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 h="51">
                  <a:moveTo>
                    <a:pt x="16" y="0"/>
                  </a:moveTo>
                  <a:lnTo>
                    <a:pt x="21" y="0"/>
                  </a:lnTo>
                  <a:lnTo>
                    <a:pt x="25" y="2"/>
                  </a:lnTo>
                  <a:lnTo>
                    <a:pt x="28" y="5"/>
                  </a:lnTo>
                  <a:lnTo>
                    <a:pt x="32" y="13"/>
                  </a:lnTo>
                  <a:lnTo>
                    <a:pt x="33" y="25"/>
                  </a:lnTo>
                  <a:lnTo>
                    <a:pt x="32" y="37"/>
                  </a:lnTo>
                  <a:lnTo>
                    <a:pt x="28" y="46"/>
                  </a:lnTo>
                  <a:lnTo>
                    <a:pt x="25" y="48"/>
                  </a:lnTo>
                  <a:lnTo>
                    <a:pt x="21" y="50"/>
                  </a:lnTo>
                  <a:lnTo>
                    <a:pt x="16" y="51"/>
                  </a:lnTo>
                  <a:lnTo>
                    <a:pt x="12" y="50"/>
                  </a:lnTo>
                  <a:lnTo>
                    <a:pt x="8" y="48"/>
                  </a:lnTo>
                  <a:lnTo>
                    <a:pt x="4" y="45"/>
                  </a:lnTo>
                  <a:lnTo>
                    <a:pt x="1" y="37"/>
                  </a:lnTo>
                  <a:lnTo>
                    <a:pt x="0" y="25"/>
                  </a:lnTo>
                  <a:lnTo>
                    <a:pt x="1" y="13"/>
                  </a:lnTo>
                  <a:lnTo>
                    <a:pt x="5" y="5"/>
                  </a:lnTo>
                  <a:lnTo>
                    <a:pt x="8" y="2"/>
                  </a:lnTo>
                  <a:lnTo>
                    <a:pt x="12" y="0"/>
                  </a:lnTo>
                  <a:lnTo>
                    <a:pt x="16" y="0"/>
                  </a:lnTo>
                  <a:close/>
                  <a:moveTo>
                    <a:pt x="16" y="8"/>
                  </a:moveTo>
                  <a:lnTo>
                    <a:pt x="15" y="9"/>
                  </a:lnTo>
                  <a:lnTo>
                    <a:pt x="13" y="9"/>
                  </a:lnTo>
                  <a:lnTo>
                    <a:pt x="12" y="11"/>
                  </a:lnTo>
                  <a:lnTo>
                    <a:pt x="11" y="13"/>
                  </a:lnTo>
                  <a:lnTo>
                    <a:pt x="10" y="16"/>
                  </a:lnTo>
                  <a:lnTo>
                    <a:pt x="10" y="20"/>
                  </a:lnTo>
                  <a:lnTo>
                    <a:pt x="9" y="25"/>
                  </a:lnTo>
                  <a:lnTo>
                    <a:pt x="10" y="30"/>
                  </a:lnTo>
                  <a:lnTo>
                    <a:pt x="10" y="34"/>
                  </a:lnTo>
                  <a:lnTo>
                    <a:pt x="10" y="37"/>
                  </a:lnTo>
                  <a:lnTo>
                    <a:pt x="12" y="39"/>
                  </a:lnTo>
                  <a:lnTo>
                    <a:pt x="13" y="41"/>
                  </a:lnTo>
                  <a:lnTo>
                    <a:pt x="15" y="42"/>
                  </a:lnTo>
                  <a:lnTo>
                    <a:pt x="16" y="42"/>
                  </a:lnTo>
                  <a:lnTo>
                    <a:pt x="18" y="42"/>
                  </a:lnTo>
                  <a:lnTo>
                    <a:pt x="20" y="41"/>
                  </a:lnTo>
                  <a:lnTo>
                    <a:pt x="21" y="39"/>
                  </a:lnTo>
                  <a:lnTo>
                    <a:pt x="22" y="37"/>
                  </a:lnTo>
                  <a:lnTo>
                    <a:pt x="23" y="34"/>
                  </a:lnTo>
                  <a:lnTo>
                    <a:pt x="23" y="30"/>
                  </a:lnTo>
                  <a:lnTo>
                    <a:pt x="23" y="25"/>
                  </a:lnTo>
                  <a:lnTo>
                    <a:pt x="23" y="20"/>
                  </a:lnTo>
                  <a:lnTo>
                    <a:pt x="23" y="16"/>
                  </a:lnTo>
                  <a:lnTo>
                    <a:pt x="22" y="14"/>
                  </a:lnTo>
                  <a:lnTo>
                    <a:pt x="21" y="11"/>
                  </a:lnTo>
                  <a:lnTo>
                    <a:pt x="20" y="9"/>
                  </a:lnTo>
                  <a:lnTo>
                    <a:pt x="18" y="9"/>
                  </a:lnTo>
                  <a:lnTo>
                    <a:pt x="16" y="8"/>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14377" name="Freeform 41"/>
            <p:cNvSpPr>
              <a:spLocks noChangeAspect="1"/>
            </p:cNvSpPr>
            <p:nvPr/>
          </p:nvSpPr>
          <p:spPr bwMode="auto">
            <a:xfrm>
              <a:off x="3651" y="1276"/>
              <a:ext cx="42" cy="100"/>
            </a:xfrm>
            <a:custGeom>
              <a:avLst/>
              <a:gdLst>
                <a:gd name="T0" fmla="*/ 21 w 21"/>
                <a:gd name="T1" fmla="*/ 50 h 50"/>
                <a:gd name="T2" fmla="*/ 12 w 21"/>
                <a:gd name="T3" fmla="*/ 50 h 50"/>
                <a:gd name="T4" fmla="*/ 12 w 21"/>
                <a:gd name="T5" fmla="*/ 14 h 50"/>
                <a:gd name="T6" fmla="*/ 8 w 21"/>
                <a:gd name="T7" fmla="*/ 17 h 50"/>
                <a:gd name="T8" fmla="*/ 4 w 21"/>
                <a:gd name="T9" fmla="*/ 20 h 50"/>
                <a:gd name="T10" fmla="*/ 0 w 21"/>
                <a:gd name="T11" fmla="*/ 22 h 50"/>
                <a:gd name="T12" fmla="*/ 0 w 21"/>
                <a:gd name="T13" fmla="*/ 12 h 50"/>
                <a:gd name="T14" fmla="*/ 3 w 21"/>
                <a:gd name="T15" fmla="*/ 10 h 50"/>
                <a:gd name="T16" fmla="*/ 8 w 21"/>
                <a:gd name="T17" fmla="*/ 8 h 50"/>
                <a:gd name="T18" fmla="*/ 11 w 21"/>
                <a:gd name="T19" fmla="*/ 4 h 50"/>
                <a:gd name="T20" fmla="*/ 14 w 21"/>
                <a:gd name="T21" fmla="*/ 0 h 50"/>
                <a:gd name="T22" fmla="*/ 21 w 21"/>
                <a:gd name="T23" fmla="*/ 0 h 50"/>
                <a:gd name="T24" fmla="*/ 21 w 21"/>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50">
                  <a:moveTo>
                    <a:pt x="21" y="50"/>
                  </a:moveTo>
                  <a:lnTo>
                    <a:pt x="12" y="50"/>
                  </a:lnTo>
                  <a:lnTo>
                    <a:pt x="12" y="14"/>
                  </a:lnTo>
                  <a:lnTo>
                    <a:pt x="8" y="17"/>
                  </a:lnTo>
                  <a:lnTo>
                    <a:pt x="4" y="20"/>
                  </a:lnTo>
                  <a:lnTo>
                    <a:pt x="0" y="22"/>
                  </a:lnTo>
                  <a:lnTo>
                    <a:pt x="0" y="12"/>
                  </a:lnTo>
                  <a:lnTo>
                    <a:pt x="3" y="10"/>
                  </a:lnTo>
                  <a:lnTo>
                    <a:pt x="8" y="8"/>
                  </a:lnTo>
                  <a:lnTo>
                    <a:pt x="11" y="4"/>
                  </a:lnTo>
                  <a:lnTo>
                    <a:pt x="14" y="0"/>
                  </a:lnTo>
                  <a:lnTo>
                    <a:pt x="21" y="0"/>
                  </a:lnTo>
                  <a:lnTo>
                    <a:pt x="21" y="5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14378" name="Freeform 42"/>
            <p:cNvSpPr>
              <a:spLocks noChangeAspect="1"/>
            </p:cNvSpPr>
            <p:nvPr/>
          </p:nvSpPr>
          <p:spPr bwMode="auto">
            <a:xfrm>
              <a:off x="3708" y="1276"/>
              <a:ext cx="66" cy="100"/>
            </a:xfrm>
            <a:custGeom>
              <a:avLst/>
              <a:gdLst>
                <a:gd name="T0" fmla="*/ 33 w 33"/>
                <a:gd name="T1" fmla="*/ 41 h 50"/>
                <a:gd name="T2" fmla="*/ 33 w 33"/>
                <a:gd name="T3" fmla="*/ 50 h 50"/>
                <a:gd name="T4" fmla="*/ 0 w 33"/>
                <a:gd name="T5" fmla="*/ 50 h 50"/>
                <a:gd name="T6" fmla="*/ 1 w 33"/>
                <a:gd name="T7" fmla="*/ 45 h 50"/>
                <a:gd name="T8" fmla="*/ 3 w 33"/>
                <a:gd name="T9" fmla="*/ 41 h 50"/>
                <a:gd name="T10" fmla="*/ 6 w 33"/>
                <a:gd name="T11" fmla="*/ 37 h 50"/>
                <a:gd name="T12" fmla="*/ 9 w 33"/>
                <a:gd name="T13" fmla="*/ 33 h 50"/>
                <a:gd name="T14" fmla="*/ 14 w 33"/>
                <a:gd name="T15" fmla="*/ 29 h 50"/>
                <a:gd name="T16" fmla="*/ 17 w 33"/>
                <a:gd name="T17" fmla="*/ 25 h 50"/>
                <a:gd name="T18" fmla="*/ 20 w 33"/>
                <a:gd name="T19" fmla="*/ 23 h 50"/>
                <a:gd name="T20" fmla="*/ 21 w 33"/>
                <a:gd name="T21" fmla="*/ 21 h 50"/>
                <a:gd name="T22" fmla="*/ 23 w 33"/>
                <a:gd name="T23" fmla="*/ 18 h 50"/>
                <a:gd name="T24" fmla="*/ 23 w 33"/>
                <a:gd name="T25" fmla="*/ 15 h 50"/>
                <a:gd name="T26" fmla="*/ 23 w 33"/>
                <a:gd name="T27" fmla="*/ 12 h 50"/>
                <a:gd name="T28" fmla="*/ 22 w 33"/>
                <a:gd name="T29" fmla="*/ 10 h 50"/>
                <a:gd name="T30" fmla="*/ 20 w 33"/>
                <a:gd name="T31" fmla="*/ 9 h 50"/>
                <a:gd name="T32" fmla="*/ 17 w 33"/>
                <a:gd name="T33" fmla="*/ 8 h 50"/>
                <a:gd name="T34" fmla="*/ 14 w 33"/>
                <a:gd name="T35" fmla="*/ 9 h 50"/>
                <a:gd name="T36" fmla="*/ 12 w 33"/>
                <a:gd name="T37" fmla="*/ 10 h 50"/>
                <a:gd name="T38" fmla="*/ 11 w 33"/>
                <a:gd name="T39" fmla="*/ 12 h 50"/>
                <a:gd name="T40" fmla="*/ 10 w 33"/>
                <a:gd name="T41" fmla="*/ 16 h 50"/>
                <a:gd name="T42" fmla="*/ 1 w 33"/>
                <a:gd name="T43" fmla="*/ 15 h 50"/>
                <a:gd name="T44" fmla="*/ 2 w 33"/>
                <a:gd name="T45" fmla="*/ 10 h 50"/>
                <a:gd name="T46" fmla="*/ 3 w 33"/>
                <a:gd name="T47" fmla="*/ 6 h 50"/>
                <a:gd name="T48" fmla="*/ 6 w 33"/>
                <a:gd name="T49" fmla="*/ 3 h 50"/>
                <a:gd name="T50" fmla="*/ 9 w 33"/>
                <a:gd name="T51" fmla="*/ 1 h 50"/>
                <a:gd name="T52" fmla="*/ 13 w 33"/>
                <a:gd name="T53" fmla="*/ 0 h 50"/>
                <a:gd name="T54" fmla="*/ 17 w 33"/>
                <a:gd name="T55" fmla="*/ 0 h 50"/>
                <a:gd name="T56" fmla="*/ 22 w 33"/>
                <a:gd name="T57" fmla="*/ 0 h 50"/>
                <a:gd name="T58" fmla="*/ 25 w 33"/>
                <a:gd name="T59" fmla="*/ 1 h 50"/>
                <a:gd name="T60" fmla="*/ 29 w 33"/>
                <a:gd name="T61" fmla="*/ 4 h 50"/>
                <a:gd name="T62" fmla="*/ 31 w 33"/>
                <a:gd name="T63" fmla="*/ 6 h 50"/>
                <a:gd name="T64" fmla="*/ 32 w 33"/>
                <a:gd name="T65" fmla="*/ 10 h 50"/>
                <a:gd name="T66" fmla="*/ 33 w 33"/>
                <a:gd name="T67" fmla="*/ 13 h 50"/>
                <a:gd name="T68" fmla="*/ 33 w 33"/>
                <a:gd name="T69" fmla="*/ 17 h 50"/>
                <a:gd name="T70" fmla="*/ 32 w 33"/>
                <a:gd name="T71" fmla="*/ 20 h 50"/>
                <a:gd name="T72" fmla="*/ 30 w 33"/>
                <a:gd name="T73" fmla="*/ 23 h 50"/>
                <a:gd name="T74" fmla="*/ 28 w 33"/>
                <a:gd name="T75" fmla="*/ 26 h 50"/>
                <a:gd name="T76" fmla="*/ 27 w 33"/>
                <a:gd name="T77" fmla="*/ 28 h 50"/>
                <a:gd name="T78" fmla="*/ 24 w 33"/>
                <a:gd name="T79" fmla="*/ 30 h 50"/>
                <a:gd name="T80" fmla="*/ 22 w 33"/>
                <a:gd name="T81" fmla="*/ 32 h 50"/>
                <a:gd name="T82" fmla="*/ 19 w 33"/>
                <a:gd name="T83" fmla="*/ 35 h 50"/>
                <a:gd name="T84" fmla="*/ 17 w 33"/>
                <a:gd name="T85" fmla="*/ 37 h 50"/>
                <a:gd name="T86" fmla="*/ 16 w 33"/>
                <a:gd name="T87" fmla="*/ 38 h 50"/>
                <a:gd name="T88" fmla="*/ 15 w 33"/>
                <a:gd name="T89" fmla="*/ 39 h 50"/>
                <a:gd name="T90" fmla="*/ 14 w 33"/>
                <a:gd name="T91" fmla="*/ 41 h 50"/>
                <a:gd name="T92" fmla="*/ 33 w 33"/>
                <a:gd name="T93"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 h="50">
                  <a:moveTo>
                    <a:pt x="33" y="41"/>
                  </a:moveTo>
                  <a:lnTo>
                    <a:pt x="33" y="50"/>
                  </a:lnTo>
                  <a:lnTo>
                    <a:pt x="0" y="50"/>
                  </a:lnTo>
                  <a:lnTo>
                    <a:pt x="1" y="45"/>
                  </a:lnTo>
                  <a:lnTo>
                    <a:pt x="3" y="41"/>
                  </a:lnTo>
                  <a:lnTo>
                    <a:pt x="6" y="37"/>
                  </a:lnTo>
                  <a:lnTo>
                    <a:pt x="9" y="33"/>
                  </a:lnTo>
                  <a:lnTo>
                    <a:pt x="14" y="29"/>
                  </a:lnTo>
                  <a:lnTo>
                    <a:pt x="17" y="25"/>
                  </a:lnTo>
                  <a:lnTo>
                    <a:pt x="20" y="23"/>
                  </a:lnTo>
                  <a:lnTo>
                    <a:pt x="21" y="21"/>
                  </a:lnTo>
                  <a:lnTo>
                    <a:pt x="23" y="18"/>
                  </a:lnTo>
                  <a:lnTo>
                    <a:pt x="23" y="15"/>
                  </a:lnTo>
                  <a:lnTo>
                    <a:pt x="23" y="12"/>
                  </a:lnTo>
                  <a:lnTo>
                    <a:pt x="22" y="10"/>
                  </a:lnTo>
                  <a:lnTo>
                    <a:pt x="20" y="9"/>
                  </a:lnTo>
                  <a:lnTo>
                    <a:pt x="17" y="8"/>
                  </a:lnTo>
                  <a:lnTo>
                    <a:pt x="14" y="9"/>
                  </a:lnTo>
                  <a:lnTo>
                    <a:pt x="12" y="10"/>
                  </a:lnTo>
                  <a:lnTo>
                    <a:pt x="11" y="12"/>
                  </a:lnTo>
                  <a:lnTo>
                    <a:pt x="10" y="16"/>
                  </a:lnTo>
                  <a:lnTo>
                    <a:pt x="1" y="15"/>
                  </a:lnTo>
                  <a:lnTo>
                    <a:pt x="2" y="10"/>
                  </a:lnTo>
                  <a:lnTo>
                    <a:pt x="3" y="6"/>
                  </a:lnTo>
                  <a:lnTo>
                    <a:pt x="6" y="3"/>
                  </a:lnTo>
                  <a:lnTo>
                    <a:pt x="9" y="1"/>
                  </a:lnTo>
                  <a:lnTo>
                    <a:pt x="13" y="0"/>
                  </a:lnTo>
                  <a:lnTo>
                    <a:pt x="17" y="0"/>
                  </a:lnTo>
                  <a:lnTo>
                    <a:pt x="22" y="0"/>
                  </a:lnTo>
                  <a:lnTo>
                    <a:pt x="25" y="1"/>
                  </a:lnTo>
                  <a:lnTo>
                    <a:pt x="29" y="4"/>
                  </a:lnTo>
                  <a:lnTo>
                    <a:pt x="31" y="6"/>
                  </a:lnTo>
                  <a:lnTo>
                    <a:pt x="32" y="10"/>
                  </a:lnTo>
                  <a:lnTo>
                    <a:pt x="33" y="13"/>
                  </a:lnTo>
                  <a:lnTo>
                    <a:pt x="33" y="17"/>
                  </a:lnTo>
                  <a:lnTo>
                    <a:pt x="32" y="20"/>
                  </a:lnTo>
                  <a:lnTo>
                    <a:pt x="30" y="23"/>
                  </a:lnTo>
                  <a:lnTo>
                    <a:pt x="28" y="26"/>
                  </a:lnTo>
                  <a:lnTo>
                    <a:pt x="27" y="28"/>
                  </a:lnTo>
                  <a:lnTo>
                    <a:pt x="24" y="30"/>
                  </a:lnTo>
                  <a:lnTo>
                    <a:pt x="22" y="32"/>
                  </a:lnTo>
                  <a:lnTo>
                    <a:pt x="19" y="35"/>
                  </a:lnTo>
                  <a:lnTo>
                    <a:pt x="17" y="37"/>
                  </a:lnTo>
                  <a:lnTo>
                    <a:pt x="16" y="38"/>
                  </a:lnTo>
                  <a:lnTo>
                    <a:pt x="15" y="39"/>
                  </a:lnTo>
                  <a:lnTo>
                    <a:pt x="14" y="41"/>
                  </a:lnTo>
                  <a:lnTo>
                    <a:pt x="33" y="41"/>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14379" name="Freeform 43"/>
            <p:cNvSpPr>
              <a:spLocks noChangeAspect="1"/>
            </p:cNvSpPr>
            <p:nvPr/>
          </p:nvSpPr>
          <p:spPr bwMode="auto">
            <a:xfrm>
              <a:off x="3651" y="1017"/>
              <a:ext cx="42" cy="100"/>
            </a:xfrm>
            <a:custGeom>
              <a:avLst/>
              <a:gdLst>
                <a:gd name="T0" fmla="*/ 21 w 21"/>
                <a:gd name="T1" fmla="*/ 50 h 50"/>
                <a:gd name="T2" fmla="*/ 12 w 21"/>
                <a:gd name="T3" fmla="*/ 50 h 50"/>
                <a:gd name="T4" fmla="*/ 12 w 21"/>
                <a:gd name="T5" fmla="*/ 14 h 50"/>
                <a:gd name="T6" fmla="*/ 8 w 21"/>
                <a:gd name="T7" fmla="*/ 17 h 50"/>
                <a:gd name="T8" fmla="*/ 4 w 21"/>
                <a:gd name="T9" fmla="*/ 20 h 50"/>
                <a:gd name="T10" fmla="*/ 0 w 21"/>
                <a:gd name="T11" fmla="*/ 22 h 50"/>
                <a:gd name="T12" fmla="*/ 0 w 21"/>
                <a:gd name="T13" fmla="*/ 12 h 50"/>
                <a:gd name="T14" fmla="*/ 3 w 21"/>
                <a:gd name="T15" fmla="*/ 10 h 50"/>
                <a:gd name="T16" fmla="*/ 8 w 21"/>
                <a:gd name="T17" fmla="*/ 8 h 50"/>
                <a:gd name="T18" fmla="*/ 11 w 21"/>
                <a:gd name="T19" fmla="*/ 4 h 50"/>
                <a:gd name="T20" fmla="*/ 14 w 21"/>
                <a:gd name="T21" fmla="*/ 0 h 50"/>
                <a:gd name="T22" fmla="*/ 21 w 21"/>
                <a:gd name="T23" fmla="*/ 0 h 50"/>
                <a:gd name="T24" fmla="*/ 21 w 21"/>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50">
                  <a:moveTo>
                    <a:pt x="21" y="50"/>
                  </a:moveTo>
                  <a:lnTo>
                    <a:pt x="12" y="50"/>
                  </a:lnTo>
                  <a:lnTo>
                    <a:pt x="12" y="14"/>
                  </a:lnTo>
                  <a:lnTo>
                    <a:pt x="8" y="17"/>
                  </a:lnTo>
                  <a:lnTo>
                    <a:pt x="4" y="20"/>
                  </a:lnTo>
                  <a:lnTo>
                    <a:pt x="0" y="22"/>
                  </a:lnTo>
                  <a:lnTo>
                    <a:pt x="0" y="12"/>
                  </a:lnTo>
                  <a:lnTo>
                    <a:pt x="3" y="10"/>
                  </a:lnTo>
                  <a:lnTo>
                    <a:pt x="8" y="8"/>
                  </a:lnTo>
                  <a:lnTo>
                    <a:pt x="11" y="4"/>
                  </a:lnTo>
                  <a:lnTo>
                    <a:pt x="14" y="0"/>
                  </a:lnTo>
                  <a:lnTo>
                    <a:pt x="21" y="0"/>
                  </a:lnTo>
                  <a:lnTo>
                    <a:pt x="21" y="5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14380" name="Freeform 44"/>
            <p:cNvSpPr>
              <a:spLocks noChangeAspect="1" noEditPoints="1"/>
            </p:cNvSpPr>
            <p:nvPr/>
          </p:nvSpPr>
          <p:spPr bwMode="auto">
            <a:xfrm>
              <a:off x="3707" y="1017"/>
              <a:ext cx="70" cy="100"/>
            </a:xfrm>
            <a:custGeom>
              <a:avLst/>
              <a:gdLst>
                <a:gd name="T0" fmla="*/ 19 w 35"/>
                <a:gd name="T1" fmla="*/ 50 h 50"/>
                <a:gd name="T2" fmla="*/ 19 w 35"/>
                <a:gd name="T3" fmla="*/ 40 h 50"/>
                <a:gd name="T4" fmla="*/ 0 w 35"/>
                <a:gd name="T5" fmla="*/ 40 h 50"/>
                <a:gd name="T6" fmla="*/ 0 w 35"/>
                <a:gd name="T7" fmla="*/ 31 h 50"/>
                <a:gd name="T8" fmla="*/ 20 w 35"/>
                <a:gd name="T9" fmla="*/ 0 h 50"/>
                <a:gd name="T10" fmla="*/ 29 w 35"/>
                <a:gd name="T11" fmla="*/ 0 h 50"/>
                <a:gd name="T12" fmla="*/ 29 w 35"/>
                <a:gd name="T13" fmla="*/ 31 h 50"/>
                <a:gd name="T14" fmla="*/ 35 w 35"/>
                <a:gd name="T15" fmla="*/ 31 h 50"/>
                <a:gd name="T16" fmla="*/ 35 w 35"/>
                <a:gd name="T17" fmla="*/ 40 h 50"/>
                <a:gd name="T18" fmla="*/ 29 w 35"/>
                <a:gd name="T19" fmla="*/ 40 h 50"/>
                <a:gd name="T20" fmla="*/ 29 w 35"/>
                <a:gd name="T21" fmla="*/ 50 h 50"/>
                <a:gd name="T22" fmla="*/ 19 w 35"/>
                <a:gd name="T23" fmla="*/ 50 h 50"/>
                <a:gd name="T24" fmla="*/ 19 w 35"/>
                <a:gd name="T25" fmla="*/ 31 h 50"/>
                <a:gd name="T26" fmla="*/ 19 w 35"/>
                <a:gd name="T27" fmla="*/ 15 h 50"/>
                <a:gd name="T28" fmla="*/ 8 w 35"/>
                <a:gd name="T29" fmla="*/ 31 h 50"/>
                <a:gd name="T30" fmla="*/ 19 w 35"/>
                <a:gd name="T31"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50">
                  <a:moveTo>
                    <a:pt x="19" y="50"/>
                  </a:moveTo>
                  <a:lnTo>
                    <a:pt x="19" y="40"/>
                  </a:lnTo>
                  <a:lnTo>
                    <a:pt x="0" y="40"/>
                  </a:lnTo>
                  <a:lnTo>
                    <a:pt x="0" y="31"/>
                  </a:lnTo>
                  <a:lnTo>
                    <a:pt x="20" y="0"/>
                  </a:lnTo>
                  <a:lnTo>
                    <a:pt x="29" y="0"/>
                  </a:lnTo>
                  <a:lnTo>
                    <a:pt x="29" y="31"/>
                  </a:lnTo>
                  <a:lnTo>
                    <a:pt x="35" y="31"/>
                  </a:lnTo>
                  <a:lnTo>
                    <a:pt x="35" y="40"/>
                  </a:lnTo>
                  <a:lnTo>
                    <a:pt x="29" y="40"/>
                  </a:lnTo>
                  <a:lnTo>
                    <a:pt x="29" y="50"/>
                  </a:lnTo>
                  <a:lnTo>
                    <a:pt x="19" y="50"/>
                  </a:lnTo>
                  <a:close/>
                  <a:moveTo>
                    <a:pt x="19" y="31"/>
                  </a:moveTo>
                  <a:lnTo>
                    <a:pt x="19" y="15"/>
                  </a:lnTo>
                  <a:lnTo>
                    <a:pt x="8" y="31"/>
                  </a:lnTo>
                  <a:lnTo>
                    <a:pt x="19" y="31"/>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14381" name="Freeform 45"/>
            <p:cNvSpPr>
              <a:spLocks/>
            </p:cNvSpPr>
            <p:nvPr/>
          </p:nvSpPr>
          <p:spPr bwMode="auto">
            <a:xfrm>
              <a:off x="3832" y="2856"/>
              <a:ext cx="1652" cy="1"/>
            </a:xfrm>
            <a:custGeom>
              <a:avLst/>
              <a:gdLst>
                <a:gd name="T0" fmla="*/ 0 w 1652"/>
                <a:gd name="T1" fmla="*/ 0 h 1"/>
                <a:gd name="T2" fmla="*/ 1652 w 1652"/>
                <a:gd name="T3" fmla="*/ 1 h 1"/>
              </a:gdLst>
              <a:ahLst/>
              <a:cxnLst>
                <a:cxn ang="0">
                  <a:pos x="T0" y="T1"/>
                </a:cxn>
                <a:cxn ang="0">
                  <a:pos x="T2" y="T3"/>
                </a:cxn>
              </a:cxnLst>
              <a:rect l="0" t="0" r="r" b="b"/>
              <a:pathLst>
                <a:path w="1652" h="1">
                  <a:moveTo>
                    <a:pt x="0" y="0"/>
                  </a:moveTo>
                  <a:lnTo>
                    <a:pt x="1652" y="1"/>
                  </a:lnTo>
                </a:path>
              </a:pathLst>
            </a:custGeom>
            <a:solidFill>
              <a:srgbClr val="FFFFFF"/>
            </a:solidFill>
            <a:ln w="1588">
              <a:solidFill>
                <a:srgbClr val="000000"/>
              </a:solidFill>
              <a:prstDash val="solid"/>
              <a:round/>
              <a:headEnd/>
              <a:tailEnd/>
            </a:ln>
          </p:spPr>
          <p:txBody>
            <a:bodyPr/>
            <a:lstStyle/>
            <a:p>
              <a:endParaRPr lang="ja-JP" altLang="en-US"/>
            </a:p>
          </p:txBody>
        </p:sp>
        <p:sp>
          <p:nvSpPr>
            <p:cNvPr id="14382" name="Line 46"/>
            <p:cNvSpPr>
              <a:spLocks noChangeShapeType="1"/>
            </p:cNvSpPr>
            <p:nvPr/>
          </p:nvSpPr>
          <p:spPr bwMode="auto">
            <a:xfrm>
              <a:off x="3832" y="2822"/>
              <a:ext cx="1" cy="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83" name="Line 47"/>
            <p:cNvSpPr>
              <a:spLocks noChangeShapeType="1"/>
            </p:cNvSpPr>
            <p:nvPr/>
          </p:nvSpPr>
          <p:spPr bwMode="auto">
            <a:xfrm>
              <a:off x="3898" y="2839"/>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84" name="Line 48"/>
            <p:cNvSpPr>
              <a:spLocks noChangeShapeType="1"/>
            </p:cNvSpPr>
            <p:nvPr/>
          </p:nvSpPr>
          <p:spPr bwMode="auto">
            <a:xfrm>
              <a:off x="3964" y="2839"/>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85" name="Line 49"/>
            <p:cNvSpPr>
              <a:spLocks noChangeShapeType="1"/>
            </p:cNvSpPr>
            <p:nvPr/>
          </p:nvSpPr>
          <p:spPr bwMode="auto">
            <a:xfrm>
              <a:off x="4030" y="2839"/>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86" name="Line 50"/>
            <p:cNvSpPr>
              <a:spLocks noChangeShapeType="1"/>
            </p:cNvSpPr>
            <p:nvPr/>
          </p:nvSpPr>
          <p:spPr bwMode="auto">
            <a:xfrm>
              <a:off x="4096" y="2839"/>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87" name="Line 51"/>
            <p:cNvSpPr>
              <a:spLocks noChangeShapeType="1"/>
            </p:cNvSpPr>
            <p:nvPr/>
          </p:nvSpPr>
          <p:spPr bwMode="auto">
            <a:xfrm>
              <a:off x="4162" y="2822"/>
              <a:ext cx="1" cy="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88" name="Line 52"/>
            <p:cNvSpPr>
              <a:spLocks noChangeShapeType="1"/>
            </p:cNvSpPr>
            <p:nvPr/>
          </p:nvSpPr>
          <p:spPr bwMode="auto">
            <a:xfrm>
              <a:off x="4228" y="2839"/>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89" name="Line 53"/>
            <p:cNvSpPr>
              <a:spLocks noChangeShapeType="1"/>
            </p:cNvSpPr>
            <p:nvPr/>
          </p:nvSpPr>
          <p:spPr bwMode="auto">
            <a:xfrm>
              <a:off x="4294" y="2839"/>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90" name="Line 54"/>
            <p:cNvSpPr>
              <a:spLocks noChangeShapeType="1"/>
            </p:cNvSpPr>
            <p:nvPr/>
          </p:nvSpPr>
          <p:spPr bwMode="auto">
            <a:xfrm>
              <a:off x="4360" y="2839"/>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91" name="Line 55"/>
            <p:cNvSpPr>
              <a:spLocks noChangeShapeType="1"/>
            </p:cNvSpPr>
            <p:nvPr/>
          </p:nvSpPr>
          <p:spPr bwMode="auto">
            <a:xfrm>
              <a:off x="4426" y="2839"/>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92" name="Line 56"/>
            <p:cNvSpPr>
              <a:spLocks noChangeShapeType="1"/>
            </p:cNvSpPr>
            <p:nvPr/>
          </p:nvSpPr>
          <p:spPr bwMode="auto">
            <a:xfrm>
              <a:off x="4492" y="2822"/>
              <a:ext cx="1" cy="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93" name="Line 57"/>
            <p:cNvSpPr>
              <a:spLocks noChangeShapeType="1"/>
            </p:cNvSpPr>
            <p:nvPr/>
          </p:nvSpPr>
          <p:spPr bwMode="auto">
            <a:xfrm>
              <a:off x="4558" y="2839"/>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94" name="Line 58"/>
            <p:cNvSpPr>
              <a:spLocks noChangeShapeType="1"/>
            </p:cNvSpPr>
            <p:nvPr/>
          </p:nvSpPr>
          <p:spPr bwMode="auto">
            <a:xfrm>
              <a:off x="4624" y="2839"/>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95" name="Line 59"/>
            <p:cNvSpPr>
              <a:spLocks noChangeShapeType="1"/>
            </p:cNvSpPr>
            <p:nvPr/>
          </p:nvSpPr>
          <p:spPr bwMode="auto">
            <a:xfrm>
              <a:off x="4690" y="2839"/>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96" name="Line 60"/>
            <p:cNvSpPr>
              <a:spLocks noChangeShapeType="1"/>
            </p:cNvSpPr>
            <p:nvPr/>
          </p:nvSpPr>
          <p:spPr bwMode="auto">
            <a:xfrm>
              <a:off x="4756" y="2839"/>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97" name="Line 61"/>
            <p:cNvSpPr>
              <a:spLocks noChangeShapeType="1"/>
            </p:cNvSpPr>
            <p:nvPr/>
          </p:nvSpPr>
          <p:spPr bwMode="auto">
            <a:xfrm>
              <a:off x="4822" y="2822"/>
              <a:ext cx="1" cy="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98" name="Line 62"/>
            <p:cNvSpPr>
              <a:spLocks noChangeShapeType="1"/>
            </p:cNvSpPr>
            <p:nvPr/>
          </p:nvSpPr>
          <p:spPr bwMode="auto">
            <a:xfrm>
              <a:off x="4888" y="2839"/>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99" name="Line 63"/>
            <p:cNvSpPr>
              <a:spLocks noChangeShapeType="1"/>
            </p:cNvSpPr>
            <p:nvPr/>
          </p:nvSpPr>
          <p:spPr bwMode="auto">
            <a:xfrm>
              <a:off x="4954" y="2839"/>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400" name="Line 64"/>
            <p:cNvSpPr>
              <a:spLocks noChangeShapeType="1"/>
            </p:cNvSpPr>
            <p:nvPr/>
          </p:nvSpPr>
          <p:spPr bwMode="auto">
            <a:xfrm>
              <a:off x="5020" y="2839"/>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401" name="Line 65"/>
            <p:cNvSpPr>
              <a:spLocks noChangeShapeType="1"/>
            </p:cNvSpPr>
            <p:nvPr/>
          </p:nvSpPr>
          <p:spPr bwMode="auto">
            <a:xfrm>
              <a:off x="5086" y="2839"/>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402" name="Line 66"/>
            <p:cNvSpPr>
              <a:spLocks noChangeShapeType="1"/>
            </p:cNvSpPr>
            <p:nvPr/>
          </p:nvSpPr>
          <p:spPr bwMode="auto">
            <a:xfrm>
              <a:off x="5152" y="2822"/>
              <a:ext cx="1" cy="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403" name="Line 67"/>
            <p:cNvSpPr>
              <a:spLocks noChangeShapeType="1"/>
            </p:cNvSpPr>
            <p:nvPr/>
          </p:nvSpPr>
          <p:spPr bwMode="auto">
            <a:xfrm>
              <a:off x="5218" y="2839"/>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404" name="Line 68"/>
            <p:cNvSpPr>
              <a:spLocks noChangeShapeType="1"/>
            </p:cNvSpPr>
            <p:nvPr/>
          </p:nvSpPr>
          <p:spPr bwMode="auto">
            <a:xfrm>
              <a:off x="5284" y="2839"/>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405" name="Line 69"/>
            <p:cNvSpPr>
              <a:spLocks noChangeShapeType="1"/>
            </p:cNvSpPr>
            <p:nvPr/>
          </p:nvSpPr>
          <p:spPr bwMode="auto">
            <a:xfrm>
              <a:off x="5350" y="2839"/>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406" name="Line 70"/>
            <p:cNvSpPr>
              <a:spLocks noChangeShapeType="1"/>
            </p:cNvSpPr>
            <p:nvPr/>
          </p:nvSpPr>
          <p:spPr bwMode="auto">
            <a:xfrm>
              <a:off x="5416" y="2839"/>
              <a:ext cx="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407" name="Line 71"/>
            <p:cNvSpPr>
              <a:spLocks noChangeShapeType="1"/>
            </p:cNvSpPr>
            <p:nvPr/>
          </p:nvSpPr>
          <p:spPr bwMode="auto">
            <a:xfrm>
              <a:off x="5482" y="2822"/>
              <a:ext cx="1" cy="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408" name="Line 72"/>
            <p:cNvSpPr>
              <a:spLocks noChangeShapeType="1"/>
            </p:cNvSpPr>
            <p:nvPr/>
          </p:nvSpPr>
          <p:spPr bwMode="auto">
            <a:xfrm>
              <a:off x="5482" y="2822"/>
              <a:ext cx="1" cy="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409" name="Freeform 73"/>
            <p:cNvSpPr>
              <a:spLocks noChangeAspect="1" noEditPoints="1"/>
            </p:cNvSpPr>
            <p:nvPr/>
          </p:nvSpPr>
          <p:spPr bwMode="auto">
            <a:xfrm>
              <a:off x="3816" y="2880"/>
              <a:ext cx="64" cy="102"/>
            </a:xfrm>
            <a:custGeom>
              <a:avLst/>
              <a:gdLst>
                <a:gd name="T0" fmla="*/ 16 w 32"/>
                <a:gd name="T1" fmla="*/ 0 h 51"/>
                <a:gd name="T2" fmla="*/ 21 w 32"/>
                <a:gd name="T3" fmla="*/ 0 h 51"/>
                <a:gd name="T4" fmla="*/ 24 w 32"/>
                <a:gd name="T5" fmla="*/ 2 h 51"/>
                <a:gd name="T6" fmla="*/ 27 w 32"/>
                <a:gd name="T7" fmla="*/ 5 h 51"/>
                <a:gd name="T8" fmla="*/ 31 w 32"/>
                <a:gd name="T9" fmla="*/ 13 h 51"/>
                <a:gd name="T10" fmla="*/ 32 w 32"/>
                <a:gd name="T11" fmla="*/ 25 h 51"/>
                <a:gd name="T12" fmla="*/ 31 w 32"/>
                <a:gd name="T13" fmla="*/ 37 h 51"/>
                <a:gd name="T14" fmla="*/ 27 w 32"/>
                <a:gd name="T15" fmla="*/ 46 h 51"/>
                <a:gd name="T16" fmla="*/ 24 w 32"/>
                <a:gd name="T17" fmla="*/ 48 h 51"/>
                <a:gd name="T18" fmla="*/ 21 w 32"/>
                <a:gd name="T19" fmla="*/ 50 h 51"/>
                <a:gd name="T20" fmla="*/ 16 w 32"/>
                <a:gd name="T21" fmla="*/ 51 h 51"/>
                <a:gd name="T22" fmla="*/ 11 w 32"/>
                <a:gd name="T23" fmla="*/ 50 h 51"/>
                <a:gd name="T24" fmla="*/ 7 w 32"/>
                <a:gd name="T25" fmla="*/ 48 h 51"/>
                <a:gd name="T26" fmla="*/ 4 w 32"/>
                <a:gd name="T27" fmla="*/ 45 h 51"/>
                <a:gd name="T28" fmla="*/ 1 w 32"/>
                <a:gd name="T29" fmla="*/ 37 h 51"/>
                <a:gd name="T30" fmla="*/ 0 w 32"/>
                <a:gd name="T31" fmla="*/ 25 h 51"/>
                <a:gd name="T32" fmla="*/ 1 w 32"/>
                <a:gd name="T33" fmla="*/ 13 h 51"/>
                <a:gd name="T34" fmla="*/ 5 w 32"/>
                <a:gd name="T35" fmla="*/ 5 h 51"/>
                <a:gd name="T36" fmla="*/ 8 w 32"/>
                <a:gd name="T37" fmla="*/ 2 h 51"/>
                <a:gd name="T38" fmla="*/ 11 w 32"/>
                <a:gd name="T39" fmla="*/ 0 h 51"/>
                <a:gd name="T40" fmla="*/ 16 w 32"/>
                <a:gd name="T41" fmla="*/ 0 h 51"/>
                <a:gd name="T42" fmla="*/ 16 w 32"/>
                <a:gd name="T43" fmla="*/ 8 h 51"/>
                <a:gd name="T44" fmla="*/ 14 w 32"/>
                <a:gd name="T45" fmla="*/ 9 h 51"/>
                <a:gd name="T46" fmla="*/ 13 w 32"/>
                <a:gd name="T47" fmla="*/ 9 h 51"/>
                <a:gd name="T48" fmla="*/ 11 w 32"/>
                <a:gd name="T49" fmla="*/ 11 h 51"/>
                <a:gd name="T50" fmla="*/ 10 w 32"/>
                <a:gd name="T51" fmla="*/ 13 h 51"/>
                <a:gd name="T52" fmla="*/ 10 w 32"/>
                <a:gd name="T53" fmla="*/ 16 h 51"/>
                <a:gd name="T54" fmla="*/ 9 w 32"/>
                <a:gd name="T55" fmla="*/ 20 h 51"/>
                <a:gd name="T56" fmla="*/ 9 w 32"/>
                <a:gd name="T57" fmla="*/ 25 h 51"/>
                <a:gd name="T58" fmla="*/ 9 w 32"/>
                <a:gd name="T59" fmla="*/ 30 h 51"/>
                <a:gd name="T60" fmla="*/ 10 w 32"/>
                <a:gd name="T61" fmla="*/ 34 h 51"/>
                <a:gd name="T62" fmla="*/ 10 w 32"/>
                <a:gd name="T63" fmla="*/ 37 h 51"/>
                <a:gd name="T64" fmla="*/ 11 w 32"/>
                <a:gd name="T65" fmla="*/ 39 h 51"/>
                <a:gd name="T66" fmla="*/ 13 w 32"/>
                <a:gd name="T67" fmla="*/ 41 h 51"/>
                <a:gd name="T68" fmla="*/ 14 w 32"/>
                <a:gd name="T69" fmla="*/ 42 h 51"/>
                <a:gd name="T70" fmla="*/ 16 w 32"/>
                <a:gd name="T71" fmla="*/ 42 h 51"/>
                <a:gd name="T72" fmla="*/ 18 w 32"/>
                <a:gd name="T73" fmla="*/ 42 h 51"/>
                <a:gd name="T74" fmla="*/ 19 w 32"/>
                <a:gd name="T75" fmla="*/ 41 h 51"/>
                <a:gd name="T76" fmla="*/ 21 w 32"/>
                <a:gd name="T77" fmla="*/ 39 h 51"/>
                <a:gd name="T78" fmla="*/ 22 w 32"/>
                <a:gd name="T79" fmla="*/ 37 h 51"/>
                <a:gd name="T80" fmla="*/ 22 w 32"/>
                <a:gd name="T81" fmla="*/ 34 h 51"/>
                <a:gd name="T82" fmla="*/ 23 w 32"/>
                <a:gd name="T83" fmla="*/ 30 h 51"/>
                <a:gd name="T84" fmla="*/ 23 w 32"/>
                <a:gd name="T85" fmla="*/ 25 h 51"/>
                <a:gd name="T86" fmla="*/ 23 w 32"/>
                <a:gd name="T87" fmla="*/ 20 h 51"/>
                <a:gd name="T88" fmla="*/ 22 w 32"/>
                <a:gd name="T89" fmla="*/ 16 h 51"/>
                <a:gd name="T90" fmla="*/ 22 w 32"/>
                <a:gd name="T91" fmla="*/ 14 h 51"/>
                <a:gd name="T92" fmla="*/ 21 w 32"/>
                <a:gd name="T93" fmla="*/ 11 h 51"/>
                <a:gd name="T94" fmla="*/ 19 w 32"/>
                <a:gd name="T95" fmla="*/ 9 h 51"/>
                <a:gd name="T96" fmla="*/ 18 w 32"/>
                <a:gd name="T97" fmla="*/ 9 h 51"/>
                <a:gd name="T98" fmla="*/ 16 w 32"/>
                <a:gd name="T99" fmla="*/ 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 h="51">
                  <a:moveTo>
                    <a:pt x="16" y="0"/>
                  </a:moveTo>
                  <a:lnTo>
                    <a:pt x="21" y="0"/>
                  </a:lnTo>
                  <a:lnTo>
                    <a:pt x="24" y="2"/>
                  </a:lnTo>
                  <a:lnTo>
                    <a:pt x="27" y="5"/>
                  </a:lnTo>
                  <a:lnTo>
                    <a:pt x="31" y="13"/>
                  </a:lnTo>
                  <a:lnTo>
                    <a:pt x="32" y="25"/>
                  </a:lnTo>
                  <a:lnTo>
                    <a:pt x="31" y="37"/>
                  </a:lnTo>
                  <a:lnTo>
                    <a:pt x="27" y="46"/>
                  </a:lnTo>
                  <a:lnTo>
                    <a:pt x="24" y="48"/>
                  </a:lnTo>
                  <a:lnTo>
                    <a:pt x="21" y="50"/>
                  </a:lnTo>
                  <a:lnTo>
                    <a:pt x="16" y="51"/>
                  </a:lnTo>
                  <a:lnTo>
                    <a:pt x="11" y="50"/>
                  </a:lnTo>
                  <a:lnTo>
                    <a:pt x="7" y="48"/>
                  </a:lnTo>
                  <a:lnTo>
                    <a:pt x="4" y="45"/>
                  </a:lnTo>
                  <a:lnTo>
                    <a:pt x="1" y="37"/>
                  </a:lnTo>
                  <a:lnTo>
                    <a:pt x="0" y="25"/>
                  </a:lnTo>
                  <a:lnTo>
                    <a:pt x="1" y="13"/>
                  </a:lnTo>
                  <a:lnTo>
                    <a:pt x="5" y="5"/>
                  </a:lnTo>
                  <a:lnTo>
                    <a:pt x="8" y="2"/>
                  </a:lnTo>
                  <a:lnTo>
                    <a:pt x="11" y="0"/>
                  </a:lnTo>
                  <a:lnTo>
                    <a:pt x="16" y="0"/>
                  </a:lnTo>
                  <a:close/>
                  <a:moveTo>
                    <a:pt x="16" y="8"/>
                  </a:moveTo>
                  <a:lnTo>
                    <a:pt x="14" y="9"/>
                  </a:lnTo>
                  <a:lnTo>
                    <a:pt x="13" y="9"/>
                  </a:lnTo>
                  <a:lnTo>
                    <a:pt x="11" y="11"/>
                  </a:lnTo>
                  <a:lnTo>
                    <a:pt x="10" y="13"/>
                  </a:lnTo>
                  <a:lnTo>
                    <a:pt x="10" y="16"/>
                  </a:lnTo>
                  <a:lnTo>
                    <a:pt x="9" y="20"/>
                  </a:lnTo>
                  <a:lnTo>
                    <a:pt x="9" y="25"/>
                  </a:lnTo>
                  <a:lnTo>
                    <a:pt x="9" y="30"/>
                  </a:lnTo>
                  <a:lnTo>
                    <a:pt x="10" y="34"/>
                  </a:lnTo>
                  <a:lnTo>
                    <a:pt x="10" y="37"/>
                  </a:lnTo>
                  <a:lnTo>
                    <a:pt x="11" y="39"/>
                  </a:lnTo>
                  <a:lnTo>
                    <a:pt x="13" y="41"/>
                  </a:lnTo>
                  <a:lnTo>
                    <a:pt x="14" y="42"/>
                  </a:lnTo>
                  <a:lnTo>
                    <a:pt x="16" y="42"/>
                  </a:lnTo>
                  <a:lnTo>
                    <a:pt x="18" y="42"/>
                  </a:lnTo>
                  <a:lnTo>
                    <a:pt x="19" y="41"/>
                  </a:lnTo>
                  <a:lnTo>
                    <a:pt x="21" y="39"/>
                  </a:lnTo>
                  <a:lnTo>
                    <a:pt x="22" y="37"/>
                  </a:lnTo>
                  <a:lnTo>
                    <a:pt x="22" y="34"/>
                  </a:lnTo>
                  <a:lnTo>
                    <a:pt x="23" y="30"/>
                  </a:lnTo>
                  <a:lnTo>
                    <a:pt x="23" y="25"/>
                  </a:lnTo>
                  <a:lnTo>
                    <a:pt x="23" y="20"/>
                  </a:lnTo>
                  <a:lnTo>
                    <a:pt x="22" y="16"/>
                  </a:lnTo>
                  <a:lnTo>
                    <a:pt x="22" y="14"/>
                  </a:lnTo>
                  <a:lnTo>
                    <a:pt x="21" y="11"/>
                  </a:lnTo>
                  <a:lnTo>
                    <a:pt x="19" y="9"/>
                  </a:lnTo>
                  <a:lnTo>
                    <a:pt x="18" y="9"/>
                  </a:lnTo>
                  <a:lnTo>
                    <a:pt x="16" y="8"/>
                  </a:lnTo>
                  <a:close/>
                </a:path>
              </a:pathLst>
            </a:custGeom>
            <a:solidFill>
              <a:srgbClr val="0066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14410" name="Freeform 74"/>
            <p:cNvSpPr>
              <a:spLocks noChangeAspect="1"/>
            </p:cNvSpPr>
            <p:nvPr/>
          </p:nvSpPr>
          <p:spPr bwMode="auto">
            <a:xfrm>
              <a:off x="4148" y="2880"/>
              <a:ext cx="44" cy="100"/>
            </a:xfrm>
            <a:custGeom>
              <a:avLst/>
              <a:gdLst>
                <a:gd name="T0" fmla="*/ 22 w 22"/>
                <a:gd name="T1" fmla="*/ 50 h 50"/>
                <a:gd name="T2" fmla="*/ 12 w 22"/>
                <a:gd name="T3" fmla="*/ 50 h 50"/>
                <a:gd name="T4" fmla="*/ 12 w 22"/>
                <a:gd name="T5" fmla="*/ 14 h 50"/>
                <a:gd name="T6" fmla="*/ 8 w 22"/>
                <a:gd name="T7" fmla="*/ 17 h 50"/>
                <a:gd name="T8" fmla="*/ 4 w 22"/>
                <a:gd name="T9" fmla="*/ 20 h 50"/>
                <a:gd name="T10" fmla="*/ 0 w 22"/>
                <a:gd name="T11" fmla="*/ 22 h 50"/>
                <a:gd name="T12" fmla="*/ 0 w 22"/>
                <a:gd name="T13" fmla="*/ 12 h 50"/>
                <a:gd name="T14" fmla="*/ 4 w 22"/>
                <a:gd name="T15" fmla="*/ 10 h 50"/>
                <a:gd name="T16" fmla="*/ 8 w 22"/>
                <a:gd name="T17" fmla="*/ 8 h 50"/>
                <a:gd name="T18" fmla="*/ 12 w 22"/>
                <a:gd name="T19" fmla="*/ 4 h 50"/>
                <a:gd name="T20" fmla="*/ 14 w 22"/>
                <a:gd name="T21" fmla="*/ 0 h 50"/>
                <a:gd name="T22" fmla="*/ 22 w 22"/>
                <a:gd name="T23" fmla="*/ 0 h 50"/>
                <a:gd name="T24" fmla="*/ 22 w 22"/>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50">
                  <a:moveTo>
                    <a:pt x="22" y="50"/>
                  </a:moveTo>
                  <a:lnTo>
                    <a:pt x="12" y="50"/>
                  </a:lnTo>
                  <a:lnTo>
                    <a:pt x="12" y="14"/>
                  </a:lnTo>
                  <a:lnTo>
                    <a:pt x="8" y="17"/>
                  </a:lnTo>
                  <a:lnTo>
                    <a:pt x="4" y="20"/>
                  </a:lnTo>
                  <a:lnTo>
                    <a:pt x="0" y="22"/>
                  </a:lnTo>
                  <a:lnTo>
                    <a:pt x="0" y="12"/>
                  </a:lnTo>
                  <a:lnTo>
                    <a:pt x="4" y="10"/>
                  </a:lnTo>
                  <a:lnTo>
                    <a:pt x="8" y="8"/>
                  </a:lnTo>
                  <a:lnTo>
                    <a:pt x="12" y="4"/>
                  </a:lnTo>
                  <a:lnTo>
                    <a:pt x="14" y="0"/>
                  </a:lnTo>
                  <a:lnTo>
                    <a:pt x="22" y="0"/>
                  </a:lnTo>
                  <a:lnTo>
                    <a:pt x="22" y="50"/>
                  </a:lnTo>
                  <a:close/>
                </a:path>
              </a:pathLst>
            </a:custGeom>
            <a:solidFill>
              <a:srgbClr val="0066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14411" name="Freeform 75"/>
            <p:cNvSpPr>
              <a:spLocks noChangeAspect="1"/>
            </p:cNvSpPr>
            <p:nvPr/>
          </p:nvSpPr>
          <p:spPr bwMode="auto">
            <a:xfrm>
              <a:off x="4476" y="2880"/>
              <a:ext cx="64" cy="100"/>
            </a:xfrm>
            <a:custGeom>
              <a:avLst/>
              <a:gdLst>
                <a:gd name="T0" fmla="*/ 32 w 32"/>
                <a:gd name="T1" fmla="*/ 41 h 50"/>
                <a:gd name="T2" fmla="*/ 32 w 32"/>
                <a:gd name="T3" fmla="*/ 50 h 50"/>
                <a:gd name="T4" fmla="*/ 0 w 32"/>
                <a:gd name="T5" fmla="*/ 50 h 50"/>
                <a:gd name="T6" fmla="*/ 1 w 32"/>
                <a:gd name="T7" fmla="*/ 45 h 50"/>
                <a:gd name="T8" fmla="*/ 3 w 32"/>
                <a:gd name="T9" fmla="*/ 41 h 50"/>
                <a:gd name="T10" fmla="*/ 5 w 32"/>
                <a:gd name="T11" fmla="*/ 37 h 50"/>
                <a:gd name="T12" fmla="*/ 9 w 32"/>
                <a:gd name="T13" fmla="*/ 33 h 50"/>
                <a:gd name="T14" fmla="*/ 13 w 32"/>
                <a:gd name="T15" fmla="*/ 29 h 50"/>
                <a:gd name="T16" fmla="*/ 17 w 32"/>
                <a:gd name="T17" fmla="*/ 25 h 50"/>
                <a:gd name="T18" fmla="*/ 20 w 32"/>
                <a:gd name="T19" fmla="*/ 23 h 50"/>
                <a:gd name="T20" fmla="*/ 21 w 32"/>
                <a:gd name="T21" fmla="*/ 21 h 50"/>
                <a:gd name="T22" fmla="*/ 22 w 32"/>
                <a:gd name="T23" fmla="*/ 18 h 50"/>
                <a:gd name="T24" fmla="*/ 23 w 32"/>
                <a:gd name="T25" fmla="*/ 15 h 50"/>
                <a:gd name="T26" fmla="*/ 23 w 32"/>
                <a:gd name="T27" fmla="*/ 12 h 50"/>
                <a:gd name="T28" fmla="*/ 21 w 32"/>
                <a:gd name="T29" fmla="*/ 10 h 50"/>
                <a:gd name="T30" fmla="*/ 19 w 32"/>
                <a:gd name="T31" fmla="*/ 9 h 50"/>
                <a:gd name="T32" fmla="*/ 17 w 32"/>
                <a:gd name="T33" fmla="*/ 8 h 50"/>
                <a:gd name="T34" fmla="*/ 14 w 32"/>
                <a:gd name="T35" fmla="*/ 9 h 50"/>
                <a:gd name="T36" fmla="*/ 12 w 32"/>
                <a:gd name="T37" fmla="*/ 10 h 50"/>
                <a:gd name="T38" fmla="*/ 10 w 32"/>
                <a:gd name="T39" fmla="*/ 12 h 50"/>
                <a:gd name="T40" fmla="*/ 10 w 32"/>
                <a:gd name="T41" fmla="*/ 16 h 50"/>
                <a:gd name="T42" fmla="*/ 0 w 32"/>
                <a:gd name="T43" fmla="*/ 15 h 50"/>
                <a:gd name="T44" fmla="*/ 1 w 32"/>
                <a:gd name="T45" fmla="*/ 10 h 50"/>
                <a:gd name="T46" fmla="*/ 3 w 32"/>
                <a:gd name="T47" fmla="*/ 6 h 50"/>
                <a:gd name="T48" fmla="*/ 6 w 32"/>
                <a:gd name="T49" fmla="*/ 3 h 50"/>
                <a:gd name="T50" fmla="*/ 9 w 32"/>
                <a:gd name="T51" fmla="*/ 1 h 50"/>
                <a:gd name="T52" fmla="*/ 13 w 32"/>
                <a:gd name="T53" fmla="*/ 0 h 50"/>
                <a:gd name="T54" fmla="*/ 17 w 32"/>
                <a:gd name="T55" fmla="*/ 0 h 50"/>
                <a:gd name="T56" fmla="*/ 21 w 32"/>
                <a:gd name="T57" fmla="*/ 0 h 50"/>
                <a:gd name="T58" fmla="*/ 25 w 32"/>
                <a:gd name="T59" fmla="*/ 1 h 50"/>
                <a:gd name="T60" fmla="*/ 28 w 32"/>
                <a:gd name="T61" fmla="*/ 4 h 50"/>
                <a:gd name="T62" fmla="*/ 31 w 32"/>
                <a:gd name="T63" fmla="*/ 6 h 50"/>
                <a:gd name="T64" fmla="*/ 32 w 32"/>
                <a:gd name="T65" fmla="*/ 10 h 50"/>
                <a:gd name="T66" fmla="*/ 32 w 32"/>
                <a:gd name="T67" fmla="*/ 13 h 50"/>
                <a:gd name="T68" fmla="*/ 32 w 32"/>
                <a:gd name="T69" fmla="*/ 17 h 50"/>
                <a:gd name="T70" fmla="*/ 31 w 32"/>
                <a:gd name="T71" fmla="*/ 20 h 50"/>
                <a:gd name="T72" fmla="*/ 30 w 32"/>
                <a:gd name="T73" fmla="*/ 23 h 50"/>
                <a:gd name="T74" fmla="*/ 28 w 32"/>
                <a:gd name="T75" fmla="*/ 26 h 50"/>
                <a:gd name="T76" fmla="*/ 26 w 32"/>
                <a:gd name="T77" fmla="*/ 28 h 50"/>
                <a:gd name="T78" fmla="*/ 24 w 32"/>
                <a:gd name="T79" fmla="*/ 30 h 50"/>
                <a:gd name="T80" fmla="*/ 21 w 32"/>
                <a:gd name="T81" fmla="*/ 32 h 50"/>
                <a:gd name="T82" fmla="*/ 19 w 32"/>
                <a:gd name="T83" fmla="*/ 35 h 50"/>
                <a:gd name="T84" fmla="*/ 17 w 32"/>
                <a:gd name="T85" fmla="*/ 37 h 50"/>
                <a:gd name="T86" fmla="*/ 16 w 32"/>
                <a:gd name="T87" fmla="*/ 38 h 50"/>
                <a:gd name="T88" fmla="*/ 15 w 32"/>
                <a:gd name="T89" fmla="*/ 39 h 50"/>
                <a:gd name="T90" fmla="*/ 14 w 32"/>
                <a:gd name="T91" fmla="*/ 41 h 50"/>
                <a:gd name="T92" fmla="*/ 32 w 32"/>
                <a:gd name="T93"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 h="50">
                  <a:moveTo>
                    <a:pt x="32" y="41"/>
                  </a:moveTo>
                  <a:lnTo>
                    <a:pt x="32" y="50"/>
                  </a:lnTo>
                  <a:lnTo>
                    <a:pt x="0" y="50"/>
                  </a:lnTo>
                  <a:lnTo>
                    <a:pt x="1" y="45"/>
                  </a:lnTo>
                  <a:lnTo>
                    <a:pt x="3" y="41"/>
                  </a:lnTo>
                  <a:lnTo>
                    <a:pt x="5" y="37"/>
                  </a:lnTo>
                  <a:lnTo>
                    <a:pt x="9" y="33"/>
                  </a:lnTo>
                  <a:lnTo>
                    <a:pt x="13" y="29"/>
                  </a:lnTo>
                  <a:lnTo>
                    <a:pt x="17" y="25"/>
                  </a:lnTo>
                  <a:lnTo>
                    <a:pt x="20" y="23"/>
                  </a:lnTo>
                  <a:lnTo>
                    <a:pt x="21" y="21"/>
                  </a:lnTo>
                  <a:lnTo>
                    <a:pt x="22" y="18"/>
                  </a:lnTo>
                  <a:lnTo>
                    <a:pt x="23" y="15"/>
                  </a:lnTo>
                  <a:lnTo>
                    <a:pt x="23" y="12"/>
                  </a:lnTo>
                  <a:lnTo>
                    <a:pt x="21" y="10"/>
                  </a:lnTo>
                  <a:lnTo>
                    <a:pt x="19" y="9"/>
                  </a:lnTo>
                  <a:lnTo>
                    <a:pt x="17" y="8"/>
                  </a:lnTo>
                  <a:lnTo>
                    <a:pt x="14" y="9"/>
                  </a:lnTo>
                  <a:lnTo>
                    <a:pt x="12" y="10"/>
                  </a:lnTo>
                  <a:lnTo>
                    <a:pt x="10" y="12"/>
                  </a:lnTo>
                  <a:lnTo>
                    <a:pt x="10" y="16"/>
                  </a:lnTo>
                  <a:lnTo>
                    <a:pt x="0" y="15"/>
                  </a:lnTo>
                  <a:lnTo>
                    <a:pt x="1" y="10"/>
                  </a:lnTo>
                  <a:lnTo>
                    <a:pt x="3" y="6"/>
                  </a:lnTo>
                  <a:lnTo>
                    <a:pt x="6" y="3"/>
                  </a:lnTo>
                  <a:lnTo>
                    <a:pt x="9" y="1"/>
                  </a:lnTo>
                  <a:lnTo>
                    <a:pt x="13" y="0"/>
                  </a:lnTo>
                  <a:lnTo>
                    <a:pt x="17" y="0"/>
                  </a:lnTo>
                  <a:lnTo>
                    <a:pt x="21" y="0"/>
                  </a:lnTo>
                  <a:lnTo>
                    <a:pt x="25" y="1"/>
                  </a:lnTo>
                  <a:lnTo>
                    <a:pt x="28" y="4"/>
                  </a:lnTo>
                  <a:lnTo>
                    <a:pt x="31" y="6"/>
                  </a:lnTo>
                  <a:lnTo>
                    <a:pt x="32" y="10"/>
                  </a:lnTo>
                  <a:lnTo>
                    <a:pt x="32" y="13"/>
                  </a:lnTo>
                  <a:lnTo>
                    <a:pt x="32" y="17"/>
                  </a:lnTo>
                  <a:lnTo>
                    <a:pt x="31" y="20"/>
                  </a:lnTo>
                  <a:lnTo>
                    <a:pt x="30" y="23"/>
                  </a:lnTo>
                  <a:lnTo>
                    <a:pt x="28" y="26"/>
                  </a:lnTo>
                  <a:lnTo>
                    <a:pt x="26" y="28"/>
                  </a:lnTo>
                  <a:lnTo>
                    <a:pt x="24" y="30"/>
                  </a:lnTo>
                  <a:lnTo>
                    <a:pt x="21" y="32"/>
                  </a:lnTo>
                  <a:lnTo>
                    <a:pt x="19" y="35"/>
                  </a:lnTo>
                  <a:lnTo>
                    <a:pt x="17" y="37"/>
                  </a:lnTo>
                  <a:lnTo>
                    <a:pt x="16" y="38"/>
                  </a:lnTo>
                  <a:lnTo>
                    <a:pt x="15" y="39"/>
                  </a:lnTo>
                  <a:lnTo>
                    <a:pt x="14" y="41"/>
                  </a:lnTo>
                  <a:lnTo>
                    <a:pt x="32" y="41"/>
                  </a:lnTo>
                  <a:close/>
                </a:path>
              </a:pathLst>
            </a:custGeom>
            <a:solidFill>
              <a:srgbClr val="0066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14412" name="Freeform 76"/>
            <p:cNvSpPr>
              <a:spLocks noChangeAspect="1"/>
            </p:cNvSpPr>
            <p:nvPr/>
          </p:nvSpPr>
          <p:spPr bwMode="auto">
            <a:xfrm>
              <a:off x="4806" y="2880"/>
              <a:ext cx="64" cy="102"/>
            </a:xfrm>
            <a:custGeom>
              <a:avLst/>
              <a:gdLst>
                <a:gd name="T0" fmla="*/ 0 w 32"/>
                <a:gd name="T1" fmla="*/ 36 h 51"/>
                <a:gd name="T2" fmla="*/ 9 w 32"/>
                <a:gd name="T3" fmla="*/ 35 h 51"/>
                <a:gd name="T4" fmla="*/ 10 w 32"/>
                <a:gd name="T5" fmla="*/ 38 h 51"/>
                <a:gd name="T6" fmla="*/ 11 w 32"/>
                <a:gd name="T7" fmla="*/ 40 h 51"/>
                <a:gd name="T8" fmla="*/ 14 w 32"/>
                <a:gd name="T9" fmla="*/ 42 h 51"/>
                <a:gd name="T10" fmla="*/ 16 w 32"/>
                <a:gd name="T11" fmla="*/ 42 h 51"/>
                <a:gd name="T12" fmla="*/ 19 w 32"/>
                <a:gd name="T13" fmla="*/ 41 h 51"/>
                <a:gd name="T14" fmla="*/ 21 w 32"/>
                <a:gd name="T15" fmla="*/ 40 h 51"/>
                <a:gd name="T16" fmla="*/ 22 w 32"/>
                <a:gd name="T17" fmla="*/ 38 h 51"/>
                <a:gd name="T18" fmla="*/ 23 w 32"/>
                <a:gd name="T19" fmla="*/ 34 h 51"/>
                <a:gd name="T20" fmla="*/ 22 w 32"/>
                <a:gd name="T21" fmla="*/ 32 h 51"/>
                <a:gd name="T22" fmla="*/ 21 w 32"/>
                <a:gd name="T23" fmla="*/ 29 h 51"/>
                <a:gd name="T24" fmla="*/ 19 w 32"/>
                <a:gd name="T25" fmla="*/ 28 h 51"/>
                <a:gd name="T26" fmla="*/ 17 w 32"/>
                <a:gd name="T27" fmla="*/ 27 h 51"/>
                <a:gd name="T28" fmla="*/ 15 w 32"/>
                <a:gd name="T29" fmla="*/ 28 h 51"/>
                <a:gd name="T30" fmla="*/ 13 w 32"/>
                <a:gd name="T31" fmla="*/ 28 h 51"/>
                <a:gd name="T32" fmla="*/ 14 w 32"/>
                <a:gd name="T33" fmla="*/ 20 h 51"/>
                <a:gd name="T34" fmla="*/ 17 w 32"/>
                <a:gd name="T35" fmla="*/ 20 h 51"/>
                <a:gd name="T36" fmla="*/ 19 w 32"/>
                <a:gd name="T37" fmla="*/ 18 h 51"/>
                <a:gd name="T38" fmla="*/ 20 w 32"/>
                <a:gd name="T39" fmla="*/ 16 h 51"/>
                <a:gd name="T40" fmla="*/ 21 w 32"/>
                <a:gd name="T41" fmla="*/ 14 h 51"/>
                <a:gd name="T42" fmla="*/ 20 w 32"/>
                <a:gd name="T43" fmla="*/ 12 h 51"/>
                <a:gd name="T44" fmla="*/ 19 w 32"/>
                <a:gd name="T45" fmla="*/ 10 h 51"/>
                <a:gd name="T46" fmla="*/ 18 w 32"/>
                <a:gd name="T47" fmla="*/ 9 h 51"/>
                <a:gd name="T48" fmla="*/ 16 w 32"/>
                <a:gd name="T49" fmla="*/ 8 h 51"/>
                <a:gd name="T50" fmla="*/ 14 w 32"/>
                <a:gd name="T51" fmla="*/ 9 h 51"/>
                <a:gd name="T52" fmla="*/ 12 w 32"/>
                <a:gd name="T53" fmla="*/ 10 h 51"/>
                <a:gd name="T54" fmla="*/ 10 w 32"/>
                <a:gd name="T55" fmla="*/ 12 h 51"/>
                <a:gd name="T56" fmla="*/ 10 w 32"/>
                <a:gd name="T57" fmla="*/ 15 h 51"/>
                <a:gd name="T58" fmla="*/ 0 w 32"/>
                <a:gd name="T59" fmla="*/ 14 h 51"/>
                <a:gd name="T60" fmla="*/ 1 w 32"/>
                <a:gd name="T61" fmla="*/ 9 h 51"/>
                <a:gd name="T62" fmla="*/ 3 w 32"/>
                <a:gd name="T63" fmla="*/ 6 h 51"/>
                <a:gd name="T64" fmla="*/ 5 w 32"/>
                <a:gd name="T65" fmla="*/ 3 h 51"/>
                <a:gd name="T66" fmla="*/ 8 w 32"/>
                <a:gd name="T67" fmla="*/ 1 h 51"/>
                <a:gd name="T68" fmla="*/ 12 w 32"/>
                <a:gd name="T69" fmla="*/ 0 h 51"/>
                <a:gd name="T70" fmla="*/ 16 w 32"/>
                <a:gd name="T71" fmla="*/ 0 h 51"/>
                <a:gd name="T72" fmla="*/ 20 w 32"/>
                <a:gd name="T73" fmla="*/ 0 h 51"/>
                <a:gd name="T74" fmla="*/ 24 w 32"/>
                <a:gd name="T75" fmla="*/ 2 h 51"/>
                <a:gd name="T76" fmla="*/ 27 w 32"/>
                <a:gd name="T77" fmla="*/ 4 h 51"/>
                <a:gd name="T78" fmla="*/ 29 w 32"/>
                <a:gd name="T79" fmla="*/ 7 h 51"/>
                <a:gd name="T80" fmla="*/ 30 w 32"/>
                <a:gd name="T81" fmla="*/ 10 h 51"/>
                <a:gd name="T82" fmla="*/ 30 w 32"/>
                <a:gd name="T83" fmla="*/ 13 h 51"/>
                <a:gd name="T84" fmla="*/ 30 w 32"/>
                <a:gd name="T85" fmla="*/ 16 h 51"/>
                <a:gd name="T86" fmla="*/ 28 w 32"/>
                <a:gd name="T87" fmla="*/ 19 h 51"/>
                <a:gd name="T88" fmla="*/ 26 w 32"/>
                <a:gd name="T89" fmla="*/ 21 h 51"/>
                <a:gd name="T90" fmla="*/ 23 w 32"/>
                <a:gd name="T91" fmla="*/ 24 h 51"/>
                <a:gd name="T92" fmla="*/ 27 w 32"/>
                <a:gd name="T93" fmla="*/ 25 h 51"/>
                <a:gd name="T94" fmla="*/ 30 w 32"/>
                <a:gd name="T95" fmla="*/ 28 h 51"/>
                <a:gd name="T96" fmla="*/ 32 w 32"/>
                <a:gd name="T97" fmla="*/ 31 h 51"/>
                <a:gd name="T98" fmla="*/ 32 w 32"/>
                <a:gd name="T99" fmla="*/ 35 h 51"/>
                <a:gd name="T100" fmla="*/ 32 w 32"/>
                <a:gd name="T101" fmla="*/ 39 h 51"/>
                <a:gd name="T102" fmla="*/ 30 w 32"/>
                <a:gd name="T103" fmla="*/ 43 h 51"/>
                <a:gd name="T104" fmla="*/ 28 w 32"/>
                <a:gd name="T105" fmla="*/ 46 h 51"/>
                <a:gd name="T106" fmla="*/ 24 w 32"/>
                <a:gd name="T107" fmla="*/ 49 h 51"/>
                <a:gd name="T108" fmla="*/ 20 w 32"/>
                <a:gd name="T109" fmla="*/ 50 h 51"/>
                <a:gd name="T110" fmla="*/ 16 w 32"/>
                <a:gd name="T111" fmla="*/ 51 h 51"/>
                <a:gd name="T112" fmla="*/ 12 w 32"/>
                <a:gd name="T113" fmla="*/ 50 h 51"/>
                <a:gd name="T114" fmla="*/ 8 w 32"/>
                <a:gd name="T115" fmla="*/ 49 h 51"/>
                <a:gd name="T116" fmla="*/ 5 w 32"/>
                <a:gd name="T117" fmla="*/ 47 h 51"/>
                <a:gd name="T118" fmla="*/ 2 w 32"/>
                <a:gd name="T119" fmla="*/ 44 h 51"/>
                <a:gd name="T120" fmla="*/ 0 w 32"/>
                <a:gd name="T121" fmla="*/ 40 h 51"/>
                <a:gd name="T122" fmla="*/ 0 w 32"/>
                <a:gd name="T123"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 h="51">
                  <a:moveTo>
                    <a:pt x="0" y="36"/>
                  </a:moveTo>
                  <a:lnTo>
                    <a:pt x="9" y="35"/>
                  </a:lnTo>
                  <a:lnTo>
                    <a:pt x="10" y="38"/>
                  </a:lnTo>
                  <a:lnTo>
                    <a:pt x="11" y="40"/>
                  </a:lnTo>
                  <a:lnTo>
                    <a:pt x="14" y="42"/>
                  </a:lnTo>
                  <a:lnTo>
                    <a:pt x="16" y="42"/>
                  </a:lnTo>
                  <a:lnTo>
                    <a:pt x="19" y="41"/>
                  </a:lnTo>
                  <a:lnTo>
                    <a:pt x="21" y="40"/>
                  </a:lnTo>
                  <a:lnTo>
                    <a:pt x="22" y="38"/>
                  </a:lnTo>
                  <a:lnTo>
                    <a:pt x="23" y="34"/>
                  </a:lnTo>
                  <a:lnTo>
                    <a:pt x="22" y="32"/>
                  </a:lnTo>
                  <a:lnTo>
                    <a:pt x="21" y="29"/>
                  </a:lnTo>
                  <a:lnTo>
                    <a:pt x="19" y="28"/>
                  </a:lnTo>
                  <a:lnTo>
                    <a:pt x="17" y="27"/>
                  </a:lnTo>
                  <a:lnTo>
                    <a:pt x="15" y="28"/>
                  </a:lnTo>
                  <a:lnTo>
                    <a:pt x="13" y="28"/>
                  </a:lnTo>
                  <a:lnTo>
                    <a:pt x="14" y="20"/>
                  </a:lnTo>
                  <a:lnTo>
                    <a:pt x="17" y="20"/>
                  </a:lnTo>
                  <a:lnTo>
                    <a:pt x="19" y="18"/>
                  </a:lnTo>
                  <a:lnTo>
                    <a:pt x="20" y="16"/>
                  </a:lnTo>
                  <a:lnTo>
                    <a:pt x="21" y="14"/>
                  </a:lnTo>
                  <a:lnTo>
                    <a:pt x="20" y="12"/>
                  </a:lnTo>
                  <a:lnTo>
                    <a:pt x="19" y="10"/>
                  </a:lnTo>
                  <a:lnTo>
                    <a:pt x="18" y="9"/>
                  </a:lnTo>
                  <a:lnTo>
                    <a:pt x="16" y="8"/>
                  </a:lnTo>
                  <a:lnTo>
                    <a:pt x="14" y="9"/>
                  </a:lnTo>
                  <a:lnTo>
                    <a:pt x="12" y="10"/>
                  </a:lnTo>
                  <a:lnTo>
                    <a:pt x="10" y="12"/>
                  </a:lnTo>
                  <a:lnTo>
                    <a:pt x="10" y="15"/>
                  </a:lnTo>
                  <a:lnTo>
                    <a:pt x="0" y="14"/>
                  </a:lnTo>
                  <a:lnTo>
                    <a:pt x="1" y="9"/>
                  </a:lnTo>
                  <a:lnTo>
                    <a:pt x="3" y="6"/>
                  </a:lnTo>
                  <a:lnTo>
                    <a:pt x="5" y="3"/>
                  </a:lnTo>
                  <a:lnTo>
                    <a:pt x="8" y="1"/>
                  </a:lnTo>
                  <a:lnTo>
                    <a:pt x="12" y="0"/>
                  </a:lnTo>
                  <a:lnTo>
                    <a:pt x="16" y="0"/>
                  </a:lnTo>
                  <a:lnTo>
                    <a:pt x="20" y="0"/>
                  </a:lnTo>
                  <a:lnTo>
                    <a:pt x="24" y="2"/>
                  </a:lnTo>
                  <a:lnTo>
                    <a:pt x="27" y="4"/>
                  </a:lnTo>
                  <a:lnTo>
                    <a:pt x="29" y="7"/>
                  </a:lnTo>
                  <a:lnTo>
                    <a:pt x="30" y="10"/>
                  </a:lnTo>
                  <a:lnTo>
                    <a:pt x="30" y="13"/>
                  </a:lnTo>
                  <a:lnTo>
                    <a:pt x="30" y="16"/>
                  </a:lnTo>
                  <a:lnTo>
                    <a:pt x="28" y="19"/>
                  </a:lnTo>
                  <a:lnTo>
                    <a:pt x="26" y="21"/>
                  </a:lnTo>
                  <a:lnTo>
                    <a:pt x="23" y="24"/>
                  </a:lnTo>
                  <a:lnTo>
                    <a:pt x="27" y="25"/>
                  </a:lnTo>
                  <a:lnTo>
                    <a:pt x="30" y="28"/>
                  </a:lnTo>
                  <a:lnTo>
                    <a:pt x="32" y="31"/>
                  </a:lnTo>
                  <a:lnTo>
                    <a:pt x="32" y="35"/>
                  </a:lnTo>
                  <a:lnTo>
                    <a:pt x="32" y="39"/>
                  </a:lnTo>
                  <a:lnTo>
                    <a:pt x="30" y="43"/>
                  </a:lnTo>
                  <a:lnTo>
                    <a:pt x="28" y="46"/>
                  </a:lnTo>
                  <a:lnTo>
                    <a:pt x="24" y="49"/>
                  </a:lnTo>
                  <a:lnTo>
                    <a:pt x="20" y="50"/>
                  </a:lnTo>
                  <a:lnTo>
                    <a:pt x="16" y="51"/>
                  </a:lnTo>
                  <a:lnTo>
                    <a:pt x="12" y="50"/>
                  </a:lnTo>
                  <a:lnTo>
                    <a:pt x="8" y="49"/>
                  </a:lnTo>
                  <a:lnTo>
                    <a:pt x="5" y="47"/>
                  </a:lnTo>
                  <a:lnTo>
                    <a:pt x="2" y="44"/>
                  </a:lnTo>
                  <a:lnTo>
                    <a:pt x="0" y="40"/>
                  </a:lnTo>
                  <a:lnTo>
                    <a:pt x="0" y="36"/>
                  </a:lnTo>
                  <a:close/>
                </a:path>
              </a:pathLst>
            </a:custGeom>
            <a:solidFill>
              <a:srgbClr val="0066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14413" name="Freeform 77"/>
            <p:cNvSpPr>
              <a:spLocks noChangeAspect="1" noEditPoints="1"/>
            </p:cNvSpPr>
            <p:nvPr/>
          </p:nvSpPr>
          <p:spPr bwMode="auto">
            <a:xfrm>
              <a:off x="5134" y="2880"/>
              <a:ext cx="72" cy="100"/>
            </a:xfrm>
            <a:custGeom>
              <a:avLst/>
              <a:gdLst>
                <a:gd name="T0" fmla="*/ 20 w 36"/>
                <a:gd name="T1" fmla="*/ 50 h 50"/>
                <a:gd name="T2" fmla="*/ 20 w 36"/>
                <a:gd name="T3" fmla="*/ 40 h 50"/>
                <a:gd name="T4" fmla="*/ 0 w 36"/>
                <a:gd name="T5" fmla="*/ 40 h 50"/>
                <a:gd name="T6" fmla="*/ 0 w 36"/>
                <a:gd name="T7" fmla="*/ 31 h 50"/>
                <a:gd name="T8" fmla="*/ 21 w 36"/>
                <a:gd name="T9" fmla="*/ 0 h 50"/>
                <a:gd name="T10" fmla="*/ 29 w 36"/>
                <a:gd name="T11" fmla="*/ 0 h 50"/>
                <a:gd name="T12" fmla="*/ 29 w 36"/>
                <a:gd name="T13" fmla="*/ 31 h 50"/>
                <a:gd name="T14" fmla="*/ 36 w 36"/>
                <a:gd name="T15" fmla="*/ 31 h 50"/>
                <a:gd name="T16" fmla="*/ 36 w 36"/>
                <a:gd name="T17" fmla="*/ 40 h 50"/>
                <a:gd name="T18" fmla="*/ 29 w 36"/>
                <a:gd name="T19" fmla="*/ 40 h 50"/>
                <a:gd name="T20" fmla="*/ 29 w 36"/>
                <a:gd name="T21" fmla="*/ 50 h 50"/>
                <a:gd name="T22" fmla="*/ 20 w 36"/>
                <a:gd name="T23" fmla="*/ 50 h 50"/>
                <a:gd name="T24" fmla="*/ 20 w 36"/>
                <a:gd name="T25" fmla="*/ 31 h 50"/>
                <a:gd name="T26" fmla="*/ 20 w 36"/>
                <a:gd name="T27" fmla="*/ 15 h 50"/>
                <a:gd name="T28" fmla="*/ 9 w 36"/>
                <a:gd name="T29" fmla="*/ 31 h 50"/>
                <a:gd name="T30" fmla="*/ 20 w 36"/>
                <a:gd name="T31"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50">
                  <a:moveTo>
                    <a:pt x="20" y="50"/>
                  </a:moveTo>
                  <a:lnTo>
                    <a:pt x="20" y="40"/>
                  </a:lnTo>
                  <a:lnTo>
                    <a:pt x="0" y="40"/>
                  </a:lnTo>
                  <a:lnTo>
                    <a:pt x="0" y="31"/>
                  </a:lnTo>
                  <a:lnTo>
                    <a:pt x="21" y="0"/>
                  </a:lnTo>
                  <a:lnTo>
                    <a:pt x="29" y="0"/>
                  </a:lnTo>
                  <a:lnTo>
                    <a:pt x="29" y="31"/>
                  </a:lnTo>
                  <a:lnTo>
                    <a:pt x="36" y="31"/>
                  </a:lnTo>
                  <a:lnTo>
                    <a:pt x="36" y="40"/>
                  </a:lnTo>
                  <a:lnTo>
                    <a:pt x="29" y="40"/>
                  </a:lnTo>
                  <a:lnTo>
                    <a:pt x="29" y="50"/>
                  </a:lnTo>
                  <a:lnTo>
                    <a:pt x="20" y="50"/>
                  </a:lnTo>
                  <a:close/>
                  <a:moveTo>
                    <a:pt x="20" y="31"/>
                  </a:moveTo>
                  <a:lnTo>
                    <a:pt x="20" y="15"/>
                  </a:lnTo>
                  <a:lnTo>
                    <a:pt x="9" y="31"/>
                  </a:lnTo>
                  <a:lnTo>
                    <a:pt x="20" y="31"/>
                  </a:lnTo>
                  <a:close/>
                </a:path>
              </a:pathLst>
            </a:custGeom>
            <a:solidFill>
              <a:srgbClr val="0066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14414" name="Freeform 78"/>
            <p:cNvSpPr>
              <a:spLocks noChangeAspect="1"/>
            </p:cNvSpPr>
            <p:nvPr/>
          </p:nvSpPr>
          <p:spPr bwMode="auto">
            <a:xfrm>
              <a:off x="5466" y="2880"/>
              <a:ext cx="66" cy="102"/>
            </a:xfrm>
            <a:custGeom>
              <a:avLst/>
              <a:gdLst>
                <a:gd name="T0" fmla="*/ 0 w 33"/>
                <a:gd name="T1" fmla="*/ 36 h 51"/>
                <a:gd name="T2" fmla="*/ 8 w 33"/>
                <a:gd name="T3" fmla="*/ 35 h 51"/>
                <a:gd name="T4" fmla="*/ 9 w 33"/>
                <a:gd name="T5" fmla="*/ 38 h 51"/>
                <a:gd name="T6" fmla="*/ 11 w 33"/>
                <a:gd name="T7" fmla="*/ 40 h 51"/>
                <a:gd name="T8" fmla="*/ 13 w 33"/>
                <a:gd name="T9" fmla="*/ 41 h 51"/>
                <a:gd name="T10" fmla="*/ 16 w 33"/>
                <a:gd name="T11" fmla="*/ 42 h 51"/>
                <a:gd name="T12" fmla="*/ 19 w 33"/>
                <a:gd name="T13" fmla="*/ 41 h 51"/>
                <a:gd name="T14" fmla="*/ 21 w 33"/>
                <a:gd name="T15" fmla="*/ 40 h 51"/>
                <a:gd name="T16" fmla="*/ 23 w 33"/>
                <a:gd name="T17" fmla="*/ 38 h 51"/>
                <a:gd name="T18" fmla="*/ 23 w 33"/>
                <a:gd name="T19" fmla="*/ 36 h 51"/>
                <a:gd name="T20" fmla="*/ 24 w 33"/>
                <a:gd name="T21" fmla="*/ 33 h 51"/>
                <a:gd name="T22" fmla="*/ 23 w 33"/>
                <a:gd name="T23" fmla="*/ 31 h 51"/>
                <a:gd name="T24" fmla="*/ 23 w 33"/>
                <a:gd name="T25" fmla="*/ 29 h 51"/>
                <a:gd name="T26" fmla="*/ 22 w 33"/>
                <a:gd name="T27" fmla="*/ 27 h 51"/>
                <a:gd name="T28" fmla="*/ 19 w 33"/>
                <a:gd name="T29" fmla="*/ 26 h 51"/>
                <a:gd name="T30" fmla="*/ 16 w 33"/>
                <a:gd name="T31" fmla="*/ 25 h 51"/>
                <a:gd name="T32" fmla="*/ 14 w 33"/>
                <a:gd name="T33" fmla="*/ 26 h 51"/>
                <a:gd name="T34" fmla="*/ 11 w 33"/>
                <a:gd name="T35" fmla="*/ 27 h 51"/>
                <a:gd name="T36" fmla="*/ 9 w 33"/>
                <a:gd name="T37" fmla="*/ 29 h 51"/>
                <a:gd name="T38" fmla="*/ 0 w 33"/>
                <a:gd name="T39" fmla="*/ 28 h 51"/>
                <a:gd name="T40" fmla="*/ 6 w 33"/>
                <a:gd name="T41" fmla="*/ 0 h 51"/>
                <a:gd name="T42" fmla="*/ 31 w 33"/>
                <a:gd name="T43" fmla="*/ 0 h 51"/>
                <a:gd name="T44" fmla="*/ 31 w 33"/>
                <a:gd name="T45" fmla="*/ 10 h 51"/>
                <a:gd name="T46" fmla="*/ 14 w 33"/>
                <a:gd name="T47" fmla="*/ 10 h 51"/>
                <a:gd name="T48" fmla="*/ 12 w 33"/>
                <a:gd name="T49" fmla="*/ 18 h 51"/>
                <a:gd name="T50" fmla="*/ 15 w 33"/>
                <a:gd name="T51" fmla="*/ 17 h 51"/>
                <a:gd name="T52" fmla="*/ 18 w 33"/>
                <a:gd name="T53" fmla="*/ 16 h 51"/>
                <a:gd name="T54" fmla="*/ 22 w 33"/>
                <a:gd name="T55" fmla="*/ 17 h 51"/>
                <a:gd name="T56" fmla="*/ 26 w 33"/>
                <a:gd name="T57" fmla="*/ 19 h 51"/>
                <a:gd name="T58" fmla="*/ 29 w 33"/>
                <a:gd name="T59" fmla="*/ 21 h 51"/>
                <a:gd name="T60" fmla="*/ 31 w 33"/>
                <a:gd name="T61" fmla="*/ 24 h 51"/>
                <a:gd name="T62" fmla="*/ 33 w 33"/>
                <a:gd name="T63" fmla="*/ 28 h 51"/>
                <a:gd name="T64" fmla="*/ 33 w 33"/>
                <a:gd name="T65" fmla="*/ 33 h 51"/>
                <a:gd name="T66" fmla="*/ 33 w 33"/>
                <a:gd name="T67" fmla="*/ 37 h 51"/>
                <a:gd name="T68" fmla="*/ 32 w 33"/>
                <a:gd name="T69" fmla="*/ 41 h 51"/>
                <a:gd name="T70" fmla="*/ 30 w 33"/>
                <a:gd name="T71" fmla="*/ 44 h 51"/>
                <a:gd name="T72" fmla="*/ 27 w 33"/>
                <a:gd name="T73" fmla="*/ 47 h 51"/>
                <a:gd name="T74" fmla="*/ 24 w 33"/>
                <a:gd name="T75" fmla="*/ 49 h 51"/>
                <a:gd name="T76" fmla="*/ 20 w 33"/>
                <a:gd name="T77" fmla="*/ 50 h 51"/>
                <a:gd name="T78" fmla="*/ 16 w 33"/>
                <a:gd name="T79" fmla="*/ 51 h 51"/>
                <a:gd name="T80" fmla="*/ 12 w 33"/>
                <a:gd name="T81" fmla="*/ 50 h 51"/>
                <a:gd name="T82" fmla="*/ 8 w 33"/>
                <a:gd name="T83" fmla="*/ 49 h 51"/>
                <a:gd name="T84" fmla="*/ 5 w 33"/>
                <a:gd name="T85" fmla="*/ 47 h 51"/>
                <a:gd name="T86" fmla="*/ 2 w 33"/>
                <a:gd name="T87" fmla="*/ 44 h 51"/>
                <a:gd name="T88" fmla="*/ 1 w 33"/>
                <a:gd name="T89" fmla="*/ 40 h 51"/>
                <a:gd name="T90" fmla="*/ 0 w 33"/>
                <a:gd name="T9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 h="51">
                  <a:moveTo>
                    <a:pt x="0" y="36"/>
                  </a:moveTo>
                  <a:lnTo>
                    <a:pt x="8" y="35"/>
                  </a:lnTo>
                  <a:lnTo>
                    <a:pt x="9" y="38"/>
                  </a:lnTo>
                  <a:lnTo>
                    <a:pt x="11" y="40"/>
                  </a:lnTo>
                  <a:lnTo>
                    <a:pt x="13" y="41"/>
                  </a:lnTo>
                  <a:lnTo>
                    <a:pt x="16" y="42"/>
                  </a:lnTo>
                  <a:lnTo>
                    <a:pt x="19" y="41"/>
                  </a:lnTo>
                  <a:lnTo>
                    <a:pt x="21" y="40"/>
                  </a:lnTo>
                  <a:lnTo>
                    <a:pt x="23" y="38"/>
                  </a:lnTo>
                  <a:lnTo>
                    <a:pt x="23" y="36"/>
                  </a:lnTo>
                  <a:lnTo>
                    <a:pt x="24" y="33"/>
                  </a:lnTo>
                  <a:lnTo>
                    <a:pt x="23" y="31"/>
                  </a:lnTo>
                  <a:lnTo>
                    <a:pt x="23" y="29"/>
                  </a:lnTo>
                  <a:lnTo>
                    <a:pt x="22" y="27"/>
                  </a:lnTo>
                  <a:lnTo>
                    <a:pt x="19" y="26"/>
                  </a:lnTo>
                  <a:lnTo>
                    <a:pt x="16" y="25"/>
                  </a:lnTo>
                  <a:lnTo>
                    <a:pt x="14" y="26"/>
                  </a:lnTo>
                  <a:lnTo>
                    <a:pt x="11" y="27"/>
                  </a:lnTo>
                  <a:lnTo>
                    <a:pt x="9" y="29"/>
                  </a:lnTo>
                  <a:lnTo>
                    <a:pt x="0" y="28"/>
                  </a:lnTo>
                  <a:lnTo>
                    <a:pt x="6" y="0"/>
                  </a:lnTo>
                  <a:lnTo>
                    <a:pt x="31" y="0"/>
                  </a:lnTo>
                  <a:lnTo>
                    <a:pt x="31" y="10"/>
                  </a:lnTo>
                  <a:lnTo>
                    <a:pt x="14" y="10"/>
                  </a:lnTo>
                  <a:lnTo>
                    <a:pt x="12" y="18"/>
                  </a:lnTo>
                  <a:lnTo>
                    <a:pt x="15" y="17"/>
                  </a:lnTo>
                  <a:lnTo>
                    <a:pt x="18" y="16"/>
                  </a:lnTo>
                  <a:lnTo>
                    <a:pt x="22" y="17"/>
                  </a:lnTo>
                  <a:lnTo>
                    <a:pt x="26" y="19"/>
                  </a:lnTo>
                  <a:lnTo>
                    <a:pt x="29" y="21"/>
                  </a:lnTo>
                  <a:lnTo>
                    <a:pt x="31" y="24"/>
                  </a:lnTo>
                  <a:lnTo>
                    <a:pt x="33" y="28"/>
                  </a:lnTo>
                  <a:lnTo>
                    <a:pt x="33" y="33"/>
                  </a:lnTo>
                  <a:lnTo>
                    <a:pt x="33" y="37"/>
                  </a:lnTo>
                  <a:lnTo>
                    <a:pt x="32" y="41"/>
                  </a:lnTo>
                  <a:lnTo>
                    <a:pt x="30" y="44"/>
                  </a:lnTo>
                  <a:lnTo>
                    <a:pt x="27" y="47"/>
                  </a:lnTo>
                  <a:lnTo>
                    <a:pt x="24" y="49"/>
                  </a:lnTo>
                  <a:lnTo>
                    <a:pt x="20" y="50"/>
                  </a:lnTo>
                  <a:lnTo>
                    <a:pt x="16" y="51"/>
                  </a:lnTo>
                  <a:lnTo>
                    <a:pt x="12" y="50"/>
                  </a:lnTo>
                  <a:lnTo>
                    <a:pt x="8" y="49"/>
                  </a:lnTo>
                  <a:lnTo>
                    <a:pt x="5" y="47"/>
                  </a:lnTo>
                  <a:lnTo>
                    <a:pt x="2" y="44"/>
                  </a:lnTo>
                  <a:lnTo>
                    <a:pt x="1" y="40"/>
                  </a:lnTo>
                  <a:lnTo>
                    <a:pt x="0" y="36"/>
                  </a:lnTo>
                  <a:close/>
                </a:path>
              </a:pathLst>
            </a:custGeom>
            <a:solidFill>
              <a:srgbClr val="0066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14415" name="Freeform 79"/>
            <p:cNvSpPr>
              <a:spLocks/>
            </p:cNvSpPr>
            <p:nvPr/>
          </p:nvSpPr>
          <p:spPr bwMode="auto">
            <a:xfrm>
              <a:off x="3865" y="1263"/>
              <a:ext cx="1617" cy="1591"/>
            </a:xfrm>
            <a:custGeom>
              <a:avLst/>
              <a:gdLst>
                <a:gd name="T0" fmla="*/ 0 w 1617"/>
                <a:gd name="T1" fmla="*/ 1583 h 1591"/>
                <a:gd name="T2" fmla="*/ 33 w 1617"/>
                <a:gd name="T3" fmla="*/ 1469 h 1591"/>
                <a:gd name="T4" fmla="*/ 66 w 1617"/>
                <a:gd name="T5" fmla="*/ 1342 h 1591"/>
                <a:gd name="T6" fmla="*/ 99 w 1617"/>
                <a:gd name="T7" fmla="*/ 1243 h 1591"/>
                <a:gd name="T8" fmla="*/ 132 w 1617"/>
                <a:gd name="T9" fmla="*/ 1081 h 1591"/>
                <a:gd name="T10" fmla="*/ 165 w 1617"/>
                <a:gd name="T11" fmla="*/ 852 h 1591"/>
                <a:gd name="T12" fmla="*/ 198 w 1617"/>
                <a:gd name="T13" fmla="*/ 590 h 1591"/>
                <a:gd name="T14" fmla="*/ 231 w 1617"/>
                <a:gd name="T15" fmla="*/ 351 h 1591"/>
                <a:gd name="T16" fmla="*/ 264 w 1617"/>
                <a:gd name="T17" fmla="*/ 178 h 1591"/>
                <a:gd name="T18" fmla="*/ 297 w 1617"/>
                <a:gd name="T19" fmla="*/ 65 h 1591"/>
                <a:gd name="T20" fmla="*/ 330 w 1617"/>
                <a:gd name="T21" fmla="*/ 0 h 1591"/>
                <a:gd name="T22" fmla="*/ 363 w 1617"/>
                <a:gd name="T23" fmla="*/ 7 h 1591"/>
                <a:gd name="T24" fmla="*/ 396 w 1617"/>
                <a:gd name="T25" fmla="*/ 85 h 1591"/>
                <a:gd name="T26" fmla="*/ 429 w 1617"/>
                <a:gd name="T27" fmla="*/ 210 h 1591"/>
                <a:gd name="T28" fmla="*/ 462 w 1617"/>
                <a:gd name="T29" fmla="*/ 372 h 1591"/>
                <a:gd name="T30" fmla="*/ 495 w 1617"/>
                <a:gd name="T31" fmla="*/ 549 h 1591"/>
                <a:gd name="T32" fmla="*/ 528 w 1617"/>
                <a:gd name="T33" fmla="*/ 724 h 1591"/>
                <a:gd name="T34" fmla="*/ 561 w 1617"/>
                <a:gd name="T35" fmla="*/ 886 h 1591"/>
                <a:gd name="T36" fmla="*/ 594 w 1617"/>
                <a:gd name="T37" fmla="*/ 1024 h 1591"/>
                <a:gd name="T38" fmla="*/ 627 w 1617"/>
                <a:gd name="T39" fmla="*/ 1146 h 1591"/>
                <a:gd name="T40" fmla="*/ 660 w 1617"/>
                <a:gd name="T41" fmla="*/ 1244 h 1591"/>
                <a:gd name="T42" fmla="*/ 693 w 1617"/>
                <a:gd name="T43" fmla="*/ 1325 h 1591"/>
                <a:gd name="T44" fmla="*/ 726 w 1617"/>
                <a:gd name="T45" fmla="*/ 1388 h 1591"/>
                <a:gd name="T46" fmla="*/ 759 w 1617"/>
                <a:gd name="T47" fmla="*/ 1439 h 1591"/>
                <a:gd name="T48" fmla="*/ 792 w 1617"/>
                <a:gd name="T49" fmla="*/ 1477 h 1591"/>
                <a:gd name="T50" fmla="*/ 825 w 1617"/>
                <a:gd name="T51" fmla="*/ 1506 h 1591"/>
                <a:gd name="T52" fmla="*/ 858 w 1617"/>
                <a:gd name="T53" fmla="*/ 1527 h 1591"/>
                <a:gd name="T54" fmla="*/ 891 w 1617"/>
                <a:gd name="T55" fmla="*/ 1543 h 1591"/>
                <a:gd name="T56" fmla="*/ 924 w 1617"/>
                <a:gd name="T57" fmla="*/ 1555 h 1591"/>
                <a:gd name="T58" fmla="*/ 957 w 1617"/>
                <a:gd name="T59" fmla="*/ 1564 h 1591"/>
                <a:gd name="T60" fmla="*/ 990 w 1617"/>
                <a:gd name="T61" fmla="*/ 1571 h 1591"/>
                <a:gd name="T62" fmla="*/ 1023 w 1617"/>
                <a:gd name="T63" fmla="*/ 1576 h 1591"/>
                <a:gd name="T64" fmla="*/ 1056 w 1617"/>
                <a:gd name="T65" fmla="*/ 1579 h 1591"/>
                <a:gd name="T66" fmla="*/ 1089 w 1617"/>
                <a:gd name="T67" fmla="*/ 1582 h 1591"/>
                <a:gd name="T68" fmla="*/ 1122 w 1617"/>
                <a:gd name="T69" fmla="*/ 1584 h 1591"/>
                <a:gd name="T70" fmla="*/ 1155 w 1617"/>
                <a:gd name="T71" fmla="*/ 1586 h 1591"/>
                <a:gd name="T72" fmla="*/ 1188 w 1617"/>
                <a:gd name="T73" fmla="*/ 1587 h 1591"/>
                <a:gd name="T74" fmla="*/ 1221 w 1617"/>
                <a:gd name="T75" fmla="*/ 1588 h 1591"/>
                <a:gd name="T76" fmla="*/ 1254 w 1617"/>
                <a:gd name="T77" fmla="*/ 1588 h 1591"/>
                <a:gd name="T78" fmla="*/ 1287 w 1617"/>
                <a:gd name="T79" fmla="*/ 1589 h 1591"/>
                <a:gd name="T80" fmla="*/ 1320 w 1617"/>
                <a:gd name="T81" fmla="*/ 1589 h 1591"/>
                <a:gd name="T82" fmla="*/ 1353 w 1617"/>
                <a:gd name="T83" fmla="*/ 1590 h 1591"/>
                <a:gd name="T84" fmla="*/ 1485 w 1617"/>
                <a:gd name="T85" fmla="*/ 1590 h 1591"/>
                <a:gd name="T86" fmla="*/ 1518 w 1617"/>
                <a:gd name="T87" fmla="*/ 1591 h 1591"/>
                <a:gd name="T88" fmla="*/ 1617 w 1617"/>
                <a:gd name="T89" fmla="*/ 1591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17" h="1591">
                  <a:moveTo>
                    <a:pt x="0" y="1583"/>
                  </a:moveTo>
                  <a:lnTo>
                    <a:pt x="33" y="1469"/>
                  </a:lnTo>
                  <a:lnTo>
                    <a:pt x="66" y="1342"/>
                  </a:lnTo>
                  <a:lnTo>
                    <a:pt x="99" y="1243"/>
                  </a:lnTo>
                  <a:lnTo>
                    <a:pt x="132" y="1081"/>
                  </a:lnTo>
                  <a:lnTo>
                    <a:pt x="165" y="852"/>
                  </a:lnTo>
                  <a:lnTo>
                    <a:pt x="198" y="590"/>
                  </a:lnTo>
                  <a:lnTo>
                    <a:pt x="231" y="351"/>
                  </a:lnTo>
                  <a:lnTo>
                    <a:pt x="264" y="178"/>
                  </a:lnTo>
                  <a:lnTo>
                    <a:pt x="297" y="65"/>
                  </a:lnTo>
                  <a:lnTo>
                    <a:pt x="330" y="0"/>
                  </a:lnTo>
                  <a:lnTo>
                    <a:pt x="363" y="7"/>
                  </a:lnTo>
                  <a:lnTo>
                    <a:pt x="396" y="85"/>
                  </a:lnTo>
                  <a:lnTo>
                    <a:pt x="429" y="210"/>
                  </a:lnTo>
                  <a:lnTo>
                    <a:pt x="462" y="372"/>
                  </a:lnTo>
                  <a:lnTo>
                    <a:pt x="495" y="549"/>
                  </a:lnTo>
                  <a:lnTo>
                    <a:pt x="528" y="724"/>
                  </a:lnTo>
                  <a:lnTo>
                    <a:pt x="561" y="886"/>
                  </a:lnTo>
                  <a:lnTo>
                    <a:pt x="594" y="1024"/>
                  </a:lnTo>
                  <a:lnTo>
                    <a:pt x="627" y="1146"/>
                  </a:lnTo>
                  <a:lnTo>
                    <a:pt x="660" y="1244"/>
                  </a:lnTo>
                  <a:lnTo>
                    <a:pt x="693" y="1325"/>
                  </a:lnTo>
                  <a:lnTo>
                    <a:pt x="726" y="1388"/>
                  </a:lnTo>
                  <a:lnTo>
                    <a:pt x="759" y="1439"/>
                  </a:lnTo>
                  <a:lnTo>
                    <a:pt x="792" y="1477"/>
                  </a:lnTo>
                  <a:lnTo>
                    <a:pt x="825" y="1506"/>
                  </a:lnTo>
                  <a:lnTo>
                    <a:pt x="858" y="1527"/>
                  </a:lnTo>
                  <a:lnTo>
                    <a:pt x="891" y="1543"/>
                  </a:lnTo>
                  <a:lnTo>
                    <a:pt x="924" y="1555"/>
                  </a:lnTo>
                  <a:lnTo>
                    <a:pt x="957" y="1564"/>
                  </a:lnTo>
                  <a:lnTo>
                    <a:pt x="990" y="1571"/>
                  </a:lnTo>
                  <a:lnTo>
                    <a:pt x="1023" y="1576"/>
                  </a:lnTo>
                  <a:lnTo>
                    <a:pt x="1056" y="1579"/>
                  </a:lnTo>
                  <a:lnTo>
                    <a:pt x="1089" y="1582"/>
                  </a:lnTo>
                  <a:lnTo>
                    <a:pt x="1122" y="1584"/>
                  </a:lnTo>
                  <a:lnTo>
                    <a:pt x="1155" y="1586"/>
                  </a:lnTo>
                  <a:lnTo>
                    <a:pt x="1188" y="1587"/>
                  </a:lnTo>
                  <a:lnTo>
                    <a:pt x="1221" y="1588"/>
                  </a:lnTo>
                  <a:lnTo>
                    <a:pt x="1254" y="1588"/>
                  </a:lnTo>
                  <a:lnTo>
                    <a:pt x="1287" y="1589"/>
                  </a:lnTo>
                  <a:lnTo>
                    <a:pt x="1320" y="1589"/>
                  </a:lnTo>
                  <a:lnTo>
                    <a:pt x="1353" y="1590"/>
                  </a:lnTo>
                  <a:lnTo>
                    <a:pt x="1485" y="1590"/>
                  </a:lnTo>
                  <a:lnTo>
                    <a:pt x="1518" y="1591"/>
                  </a:lnTo>
                  <a:lnTo>
                    <a:pt x="1617" y="1591"/>
                  </a:lnTo>
                </a:path>
              </a:pathLst>
            </a:custGeom>
            <a:noFill/>
            <a:ln w="38100"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416" name="Rectangle 80"/>
            <p:cNvSpPr>
              <a:spLocks noChangeArrowheads="1"/>
            </p:cNvSpPr>
            <p:nvPr/>
          </p:nvSpPr>
          <p:spPr bwMode="auto">
            <a:xfrm>
              <a:off x="5013" y="2972"/>
              <a:ext cx="79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kumimoji="0" lang="en-US" altLang="ja-JP" b="1">
                  <a:latin typeface="Arial" panose="020B0604020202020204" pitchFamily="34" charset="0"/>
                  <a:ea typeface="ＭＳ Ｐゴシック" panose="020B0600070205080204" pitchFamily="50" charset="-128"/>
                </a:rPr>
                <a:t>E</a:t>
              </a:r>
              <a:r>
                <a:rPr kumimoji="0" lang="en-US" altLang="ja-JP" b="1" baseline="-25000">
                  <a:latin typeface="Symbol" panose="05050102010706020507" pitchFamily="18" charset="2"/>
                  <a:ea typeface="ＭＳ Ｐゴシック" panose="020B0600070205080204" pitchFamily="50" charset="-128"/>
                </a:rPr>
                <a:t>n</a:t>
              </a:r>
              <a:r>
                <a:rPr kumimoji="0" lang="en-US" altLang="ja-JP" b="1">
                  <a:latin typeface="Arial" panose="020B0604020202020204" pitchFamily="34" charset="0"/>
                  <a:ea typeface="ＭＳ Ｐゴシック" panose="020B0600070205080204" pitchFamily="50" charset="-128"/>
                </a:rPr>
                <a:t> (GeV)</a:t>
              </a:r>
            </a:p>
          </p:txBody>
        </p:sp>
        <p:sp>
          <p:nvSpPr>
            <p:cNvPr id="14417" name="Freeform 81"/>
            <p:cNvSpPr>
              <a:spLocks/>
            </p:cNvSpPr>
            <p:nvPr/>
          </p:nvSpPr>
          <p:spPr bwMode="auto">
            <a:xfrm>
              <a:off x="3833" y="1040"/>
              <a:ext cx="1652" cy="1"/>
            </a:xfrm>
            <a:custGeom>
              <a:avLst/>
              <a:gdLst>
                <a:gd name="T0" fmla="*/ 0 w 1652"/>
                <a:gd name="T1" fmla="*/ 1 h 1"/>
                <a:gd name="T2" fmla="*/ 1652 w 1652"/>
                <a:gd name="T3" fmla="*/ 0 h 1"/>
              </a:gdLst>
              <a:ahLst/>
              <a:cxnLst>
                <a:cxn ang="0">
                  <a:pos x="T0" y="T1"/>
                </a:cxn>
                <a:cxn ang="0">
                  <a:pos x="T2" y="T3"/>
                </a:cxn>
              </a:cxnLst>
              <a:rect l="0" t="0" r="r" b="b"/>
              <a:pathLst>
                <a:path w="1652" h="1">
                  <a:moveTo>
                    <a:pt x="0" y="1"/>
                  </a:moveTo>
                  <a:lnTo>
                    <a:pt x="1652" y="0"/>
                  </a:lnTo>
                </a:path>
              </a:pathLst>
            </a:custGeom>
            <a:solidFill>
              <a:srgbClr val="FFFFFF"/>
            </a:solidFill>
            <a:ln w="1588">
              <a:solidFill>
                <a:srgbClr val="000000"/>
              </a:solidFill>
              <a:prstDash val="solid"/>
              <a:round/>
              <a:headEnd/>
              <a:tailEnd/>
            </a:ln>
          </p:spPr>
          <p:txBody>
            <a:bodyPr/>
            <a:lstStyle/>
            <a:p>
              <a:endParaRPr lang="ja-JP" altLang="en-US"/>
            </a:p>
          </p:txBody>
        </p:sp>
        <p:sp>
          <p:nvSpPr>
            <p:cNvPr id="14418" name="Line 82"/>
            <p:cNvSpPr>
              <a:spLocks noChangeShapeType="1"/>
            </p:cNvSpPr>
            <p:nvPr/>
          </p:nvSpPr>
          <p:spPr bwMode="auto">
            <a:xfrm flipV="1">
              <a:off x="5482" y="1038"/>
              <a:ext cx="1" cy="181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pic>
        <p:nvPicPr>
          <p:cNvPr id="14419" name="Picture 83" desc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0188" y="2133600"/>
            <a:ext cx="4851400" cy="3984625"/>
          </a:xfrm>
          <a:prstGeom prst="rect">
            <a:avLst/>
          </a:prstGeom>
          <a:solidFill>
            <a:schemeClr val="tx2"/>
          </a:solidFill>
        </p:spPr>
      </p:pic>
      <p:sp>
        <p:nvSpPr>
          <p:cNvPr id="14420" name="Rectangle 84"/>
          <p:cNvSpPr>
            <a:spLocks noGrp="1" noChangeArrowheads="1"/>
          </p:cNvSpPr>
          <p:nvPr>
            <p:ph type="body" sz="half" idx="1"/>
          </p:nvPr>
        </p:nvSpPr>
        <p:spPr>
          <a:xfrm>
            <a:off x="468313" y="908050"/>
            <a:ext cx="4608512" cy="936625"/>
          </a:xfrm>
          <a:solidFill>
            <a:schemeClr val="bg1"/>
          </a:solidFill>
        </p:spPr>
        <p:txBody>
          <a:bodyPr/>
          <a:lstStyle/>
          <a:p>
            <a:r>
              <a:rPr lang="en-US" altLang="ja-JP" sz="2400">
                <a:effectLst>
                  <a:outerShdw blurRad="38100" dist="38100" dir="2700000" algn="tl">
                    <a:srgbClr val="000000"/>
                  </a:outerShdw>
                </a:effectLst>
              </a:rPr>
              <a:t>almost pure </a:t>
            </a:r>
            <a:r>
              <a:rPr lang="en-US" altLang="ja-JP" sz="2400">
                <a:effectLst>
                  <a:outerShdw blurRad="38100" dist="38100" dir="2700000" algn="tl">
                    <a:srgbClr val="000000"/>
                  </a:outerShdw>
                </a:effectLst>
                <a:latin typeface="Symbol" panose="05050102010706020507" pitchFamily="18" charset="2"/>
              </a:rPr>
              <a:t>n</a:t>
            </a:r>
            <a:r>
              <a:rPr lang="en-US" altLang="ja-JP" sz="2400" baseline="-25000">
                <a:effectLst>
                  <a:outerShdw blurRad="38100" dist="38100" dir="2700000" algn="tl">
                    <a:srgbClr val="000000"/>
                  </a:outerShdw>
                </a:effectLst>
                <a:latin typeface="Symbol" panose="05050102010706020507" pitchFamily="18" charset="2"/>
              </a:rPr>
              <a:t>m</a:t>
            </a:r>
            <a:r>
              <a:rPr lang="en-US" altLang="ja-JP" sz="2400">
                <a:effectLst>
                  <a:outerShdw blurRad="38100" dist="38100" dir="2700000" algn="tl">
                    <a:srgbClr val="000000"/>
                  </a:outerShdw>
                </a:effectLst>
              </a:rPr>
              <a:t> beam (~98%)</a:t>
            </a:r>
          </a:p>
          <a:p>
            <a:r>
              <a:rPr lang="en-US" altLang="ja-JP" sz="2400">
                <a:effectLst>
                  <a:outerShdw blurRad="38100" dist="38100" dir="2700000" algn="tl">
                    <a:srgbClr val="000000"/>
                  </a:outerShdw>
                </a:effectLst>
              </a:rPr>
              <a:t>E</a:t>
            </a:r>
            <a:r>
              <a:rPr lang="en-US" altLang="ja-JP" sz="2400">
                <a:effectLst>
                  <a:outerShdw blurRad="38100" dist="38100" dir="2700000" algn="tl">
                    <a:srgbClr val="000000"/>
                  </a:outerShdw>
                </a:effectLst>
                <a:latin typeface="Symbol" panose="05050102010706020507" pitchFamily="18" charset="2"/>
              </a:rPr>
              <a:t>n</a:t>
            </a:r>
            <a:r>
              <a:rPr lang="en-US" altLang="ja-JP" sz="2400">
                <a:effectLst>
                  <a:outerShdw blurRad="38100" dist="38100" dir="2700000" algn="tl">
                    <a:srgbClr val="000000"/>
                  </a:outerShdw>
                </a:effectLst>
              </a:rPr>
              <a:t> ~ 1.3 GeV</a:t>
            </a:r>
            <a:endParaRPr lang="en-US" altLang="ja-JP" sz="2000">
              <a:effectLst>
                <a:outerShdw blurRad="38100" dist="38100" dir="2700000" algn="tl">
                  <a:srgbClr val="000000"/>
                </a:outerShdw>
              </a:effectLst>
            </a:endParaRPr>
          </a:p>
        </p:txBody>
      </p:sp>
      <p:sp>
        <p:nvSpPr>
          <p:cNvPr id="14421" name="Text Box 85"/>
          <p:cNvSpPr txBox="1">
            <a:spLocks noChangeArrowheads="1"/>
          </p:cNvSpPr>
          <p:nvPr/>
        </p:nvSpPr>
        <p:spPr bwMode="auto">
          <a:xfrm rot="16200000">
            <a:off x="-1130300" y="4738688"/>
            <a:ext cx="29860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latin typeface="Arial" panose="020B0604020202020204" pitchFamily="34" charset="0"/>
                <a:ea typeface="ＭＳ Ｐゴシック" panose="020B0600070205080204" pitchFamily="50" charset="-128"/>
              </a:rPr>
              <a:t>N</a:t>
            </a:r>
            <a:r>
              <a:rPr lang="en-US" altLang="ja-JP">
                <a:latin typeface="Symbol" panose="05050102010706020507" pitchFamily="18" charset="2"/>
                <a:ea typeface="ＭＳ Ｐゴシック" panose="020B0600070205080204" pitchFamily="50" charset="-128"/>
              </a:rPr>
              <a:t>n</a:t>
            </a:r>
            <a:r>
              <a:rPr lang="en-US" altLang="ja-JP">
                <a:latin typeface="Arial" panose="020B0604020202020204" pitchFamily="34" charset="0"/>
                <a:ea typeface="ＭＳ Ｐゴシック" panose="020B0600070205080204" pitchFamily="50" charset="-128"/>
              </a:rPr>
              <a:t> / cm</a:t>
            </a:r>
            <a:r>
              <a:rPr lang="en-US" altLang="ja-JP" baseline="30000">
                <a:latin typeface="Arial" panose="020B0604020202020204" pitchFamily="34" charset="0"/>
                <a:ea typeface="ＭＳ Ｐゴシック" panose="020B0600070205080204" pitchFamily="50" charset="-128"/>
              </a:rPr>
              <a:t>2</a:t>
            </a:r>
            <a:r>
              <a:rPr lang="en-US" altLang="ja-JP">
                <a:latin typeface="Arial" panose="020B0604020202020204" pitchFamily="34" charset="0"/>
                <a:ea typeface="ＭＳ Ｐゴシック" panose="020B0600070205080204" pitchFamily="50" charset="-128"/>
              </a:rPr>
              <a:t> / 0.1GeV / 10</a:t>
            </a:r>
            <a:r>
              <a:rPr lang="en-US" altLang="ja-JP" baseline="30000">
                <a:latin typeface="Arial" panose="020B0604020202020204" pitchFamily="34" charset="0"/>
                <a:ea typeface="ＭＳ Ｐゴシック" panose="020B0600070205080204" pitchFamily="50" charset="-128"/>
              </a:rPr>
              <a:t>20 </a:t>
            </a:r>
            <a:r>
              <a:rPr lang="en-US" altLang="ja-JP">
                <a:latin typeface="Arial" panose="020B0604020202020204" pitchFamily="34" charset="0"/>
                <a:ea typeface="ＭＳ Ｐゴシック" panose="020B0600070205080204" pitchFamily="50" charset="-128"/>
              </a:rPr>
              <a:t>pot</a:t>
            </a:r>
          </a:p>
        </p:txBody>
      </p:sp>
      <p:sp>
        <p:nvSpPr>
          <p:cNvPr id="14422" name="Text Box 86"/>
          <p:cNvSpPr txBox="1">
            <a:spLocks noChangeArrowheads="1"/>
          </p:cNvSpPr>
          <p:nvPr/>
        </p:nvSpPr>
        <p:spPr bwMode="auto">
          <a:xfrm>
            <a:off x="900113" y="2565400"/>
            <a:ext cx="22447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latin typeface="Symbol" panose="05050102010706020507" pitchFamily="18" charset="2"/>
                <a:ea typeface="ＭＳ Ｐゴシック" panose="020B0600070205080204" pitchFamily="50" charset="-128"/>
              </a:rPr>
              <a:t>n</a:t>
            </a:r>
            <a:r>
              <a:rPr lang="en-US" altLang="ja-JP" baseline="-25000">
                <a:latin typeface="Symbol" panose="05050102010706020507" pitchFamily="18" charset="2"/>
                <a:ea typeface="ＭＳ Ｐゴシック" panose="020B0600070205080204" pitchFamily="50" charset="-128"/>
              </a:rPr>
              <a:t>m</a:t>
            </a:r>
            <a:r>
              <a:rPr lang="en-US" altLang="ja-JP">
                <a:latin typeface="Arial" panose="020B0604020202020204" pitchFamily="34" charset="0"/>
                <a:ea typeface="ＭＳ Ｐゴシック" panose="020B0600070205080204" pitchFamily="50" charset="-128"/>
              </a:rPr>
              <a:t> energy spectrum</a:t>
            </a:r>
          </a:p>
          <a:p>
            <a:r>
              <a:rPr lang="en-US" altLang="ja-JP">
                <a:latin typeface="Arial" panose="020B0604020202020204" pitchFamily="34" charset="0"/>
                <a:ea typeface="ＭＳ Ｐゴシック" panose="020B0600070205080204" pitchFamily="50" charset="-128"/>
              </a:rPr>
              <a:t>@ front detector site</a:t>
            </a:r>
          </a:p>
        </p:txBody>
      </p:sp>
      <p:sp>
        <p:nvSpPr>
          <p:cNvPr id="14423" name="Text Box 87"/>
          <p:cNvSpPr txBox="1">
            <a:spLocks noChangeArrowheads="1"/>
          </p:cNvSpPr>
          <p:nvPr/>
        </p:nvSpPr>
        <p:spPr bwMode="auto">
          <a:xfrm>
            <a:off x="517525" y="3103563"/>
            <a:ext cx="717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Arial" panose="020B0604020202020204" pitchFamily="34" charset="0"/>
                <a:ea typeface="ＭＳ Ｐゴシック" panose="020B0600070205080204" pitchFamily="50" charset="-128"/>
              </a:rPr>
              <a:t>x10</a:t>
            </a:r>
            <a:r>
              <a:rPr lang="en-US" altLang="ja-JP" sz="2000" baseline="30000">
                <a:latin typeface="Arial" panose="020B0604020202020204" pitchFamily="34" charset="0"/>
                <a:ea typeface="ＭＳ Ｐゴシック" panose="020B0600070205080204" pitchFamily="50" charset="-128"/>
              </a:rPr>
              <a:t>10</a:t>
            </a:r>
          </a:p>
        </p:txBody>
      </p:sp>
      <p:sp>
        <p:nvSpPr>
          <p:cNvPr id="14424" name="Line 88"/>
          <p:cNvSpPr>
            <a:spLocks noChangeShapeType="1"/>
          </p:cNvSpPr>
          <p:nvPr/>
        </p:nvSpPr>
        <p:spPr bwMode="auto">
          <a:xfrm flipV="1">
            <a:off x="7448550" y="5443538"/>
            <a:ext cx="114300" cy="722312"/>
          </a:xfrm>
          <a:prstGeom prst="line">
            <a:avLst/>
          </a:prstGeom>
          <a:noFill/>
          <a:ln w="28575">
            <a:solidFill>
              <a:srgbClr val="FF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25" name="Text Box 89"/>
          <p:cNvSpPr txBox="1">
            <a:spLocks noChangeArrowheads="1"/>
          </p:cNvSpPr>
          <p:nvPr/>
        </p:nvSpPr>
        <p:spPr bwMode="auto">
          <a:xfrm>
            <a:off x="6432550" y="6308725"/>
            <a:ext cx="1166813"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FF"/>
                </a:solidFill>
                <a:latin typeface="Arial" panose="020B0604020202020204" pitchFamily="34" charset="0"/>
                <a:ea typeface="ＭＳ Ｐゴシック" panose="020B0600070205080204" pitchFamily="50" charset="-128"/>
              </a:rPr>
              <a:t>12GeV PS</a:t>
            </a:r>
          </a:p>
        </p:txBody>
      </p:sp>
      <p:sp>
        <p:nvSpPr>
          <p:cNvPr id="14426" name="Text Box 90"/>
          <p:cNvSpPr txBox="1">
            <a:spLocks noChangeArrowheads="1"/>
          </p:cNvSpPr>
          <p:nvPr/>
        </p:nvSpPr>
        <p:spPr bwMode="auto">
          <a:xfrm>
            <a:off x="7502525" y="5635625"/>
            <a:ext cx="327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FF00FF"/>
                </a:solidFill>
                <a:latin typeface="Arial" panose="020B0604020202020204" pitchFamily="34" charset="0"/>
                <a:ea typeface="ＭＳ Ｐゴシック" panose="020B0600070205080204" pitchFamily="50" charset="-128"/>
              </a:rPr>
              <a:t>p</a:t>
            </a:r>
          </a:p>
        </p:txBody>
      </p:sp>
      <p:sp>
        <p:nvSpPr>
          <p:cNvPr id="14427" name="Text Box 91"/>
          <p:cNvSpPr txBox="1">
            <a:spLocks noChangeArrowheads="1"/>
          </p:cNvSpPr>
          <p:nvPr/>
        </p:nvSpPr>
        <p:spPr bwMode="auto">
          <a:xfrm>
            <a:off x="6721475" y="1838325"/>
            <a:ext cx="1706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FF"/>
                </a:solidFill>
                <a:latin typeface="Arial" panose="020B0604020202020204" pitchFamily="34" charset="0"/>
                <a:ea typeface="ＭＳ Ｐゴシック" panose="020B0600070205080204" pitchFamily="50" charset="-128"/>
              </a:rPr>
              <a:t>Aluminum target</a:t>
            </a:r>
          </a:p>
        </p:txBody>
      </p:sp>
      <p:sp>
        <p:nvSpPr>
          <p:cNvPr id="14428" name="Text Box 92"/>
          <p:cNvSpPr txBox="1">
            <a:spLocks noChangeArrowheads="1"/>
          </p:cNvSpPr>
          <p:nvPr/>
        </p:nvSpPr>
        <p:spPr bwMode="auto">
          <a:xfrm>
            <a:off x="3775075" y="3141663"/>
            <a:ext cx="1482725"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FF"/>
                </a:solidFill>
                <a:latin typeface="Arial" panose="020B0604020202020204" pitchFamily="34" charset="0"/>
                <a:ea typeface="ＭＳ Ｐゴシック" panose="020B0600070205080204" pitchFamily="50" charset="-128"/>
              </a:rPr>
              <a:t>Front detector</a:t>
            </a:r>
          </a:p>
        </p:txBody>
      </p:sp>
      <p:sp>
        <p:nvSpPr>
          <p:cNvPr id="14429" name="Freeform 93"/>
          <p:cNvSpPr>
            <a:spLocks/>
          </p:cNvSpPr>
          <p:nvPr/>
        </p:nvSpPr>
        <p:spPr bwMode="auto">
          <a:xfrm>
            <a:off x="4067175" y="4076700"/>
            <a:ext cx="1901825" cy="2016125"/>
          </a:xfrm>
          <a:custGeom>
            <a:avLst/>
            <a:gdLst>
              <a:gd name="T0" fmla="*/ 635 w 1270"/>
              <a:gd name="T1" fmla="*/ 0 h 1316"/>
              <a:gd name="T2" fmla="*/ 635 w 1270"/>
              <a:gd name="T3" fmla="*/ 136 h 1316"/>
              <a:gd name="T4" fmla="*/ 862 w 1270"/>
              <a:gd name="T5" fmla="*/ 136 h 1316"/>
              <a:gd name="T6" fmla="*/ 1270 w 1270"/>
              <a:gd name="T7" fmla="*/ 454 h 1316"/>
              <a:gd name="T8" fmla="*/ 1270 w 1270"/>
              <a:gd name="T9" fmla="*/ 1316 h 1316"/>
              <a:gd name="T10" fmla="*/ 0 w 1270"/>
              <a:gd name="T11" fmla="*/ 1316 h 1316"/>
              <a:gd name="T12" fmla="*/ 0 w 1270"/>
              <a:gd name="T13" fmla="*/ 408 h 1316"/>
              <a:gd name="T14" fmla="*/ 635 w 1270"/>
              <a:gd name="T15" fmla="*/ 0 h 1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0" h="1316">
                <a:moveTo>
                  <a:pt x="635" y="0"/>
                </a:moveTo>
                <a:lnTo>
                  <a:pt x="635" y="136"/>
                </a:lnTo>
                <a:lnTo>
                  <a:pt x="862" y="136"/>
                </a:lnTo>
                <a:lnTo>
                  <a:pt x="1270" y="454"/>
                </a:lnTo>
                <a:lnTo>
                  <a:pt x="1270" y="1316"/>
                </a:lnTo>
                <a:lnTo>
                  <a:pt x="0" y="1316"/>
                </a:lnTo>
                <a:lnTo>
                  <a:pt x="0" y="408"/>
                </a:lnTo>
                <a:lnTo>
                  <a:pt x="635"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30" name="Line 94"/>
          <p:cNvSpPr>
            <a:spLocks noChangeShapeType="1"/>
          </p:cNvSpPr>
          <p:nvPr/>
        </p:nvSpPr>
        <p:spPr bwMode="auto">
          <a:xfrm flipH="1" flipV="1">
            <a:off x="5038725" y="4437063"/>
            <a:ext cx="1128713" cy="287337"/>
          </a:xfrm>
          <a:prstGeom prst="line">
            <a:avLst/>
          </a:prstGeom>
          <a:noFill/>
          <a:ln w="28575">
            <a:solidFill>
              <a:srgbClr val="FF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31" name="Text Box 95"/>
          <p:cNvSpPr txBox="1">
            <a:spLocks noChangeArrowheads="1"/>
          </p:cNvSpPr>
          <p:nvPr/>
        </p:nvSpPr>
        <p:spPr bwMode="auto">
          <a:xfrm>
            <a:off x="3949700" y="4791075"/>
            <a:ext cx="2209800"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FF"/>
                </a:solidFill>
                <a:latin typeface="Arial" panose="020B0604020202020204" pitchFamily="34" charset="0"/>
                <a:ea typeface="ＭＳ Ｐゴシック" panose="020B0600070205080204" pitchFamily="50" charset="-128"/>
              </a:rPr>
              <a:t>200m decay tunnel</a:t>
            </a:r>
          </a:p>
          <a:p>
            <a:endParaRPr lang="en-US" altLang="ja-JP">
              <a:latin typeface="Arial" panose="020B0604020202020204" pitchFamily="34" charset="0"/>
              <a:ea typeface="ＭＳ Ｐゴシック" panose="020B0600070205080204" pitchFamily="50" charset="-128"/>
            </a:endParaRPr>
          </a:p>
          <a:p>
            <a:r>
              <a:rPr lang="en-US" altLang="ja-JP" sz="2400">
                <a:latin typeface="Arial" panose="020B0604020202020204" pitchFamily="34" charset="0"/>
                <a:ea typeface="ＭＳ Ｐゴシック" panose="020B0600070205080204" pitchFamily="50" charset="-128"/>
              </a:rPr>
              <a:t>   </a:t>
            </a:r>
            <a:r>
              <a:rPr lang="en-US" altLang="ja-JP" sz="2800">
                <a:solidFill>
                  <a:srgbClr val="FF9900"/>
                </a:solidFill>
                <a:latin typeface="Symbol" panose="05050102010706020507" pitchFamily="18" charset="2"/>
                <a:ea typeface="ＭＳ Ｐゴシック" panose="020B0600070205080204" pitchFamily="50" charset="-128"/>
              </a:rPr>
              <a:t>p</a:t>
            </a:r>
            <a:r>
              <a:rPr lang="en-US" altLang="ja-JP" sz="2800" baseline="30000">
                <a:solidFill>
                  <a:srgbClr val="FF9900"/>
                </a:solidFill>
                <a:latin typeface="Arial" panose="020B0604020202020204" pitchFamily="34" charset="0"/>
                <a:ea typeface="ＭＳ Ｐゴシック" panose="020B0600070205080204" pitchFamily="50" charset="-128"/>
              </a:rPr>
              <a:t>+</a:t>
            </a:r>
            <a:r>
              <a:rPr lang="en-US" altLang="ja-JP" sz="2800">
                <a:solidFill>
                  <a:srgbClr val="FF9900"/>
                </a:solidFill>
                <a:latin typeface="Arial" panose="020B0604020202020204" pitchFamily="34" charset="0"/>
                <a:ea typeface="ＭＳ Ｐゴシック" panose="020B0600070205080204" pitchFamily="50" charset="-128"/>
              </a:rPr>
              <a:t> </a:t>
            </a:r>
            <a:r>
              <a:rPr lang="en-US" altLang="ja-JP" sz="2800">
                <a:solidFill>
                  <a:srgbClr val="FF9900"/>
                </a:solidFill>
                <a:latin typeface="Arial" panose="020B0604020202020204" pitchFamily="34" charset="0"/>
                <a:ea typeface="ＭＳ Ｐゴシック" panose="020B0600070205080204" pitchFamily="50" charset="-128"/>
                <a:sym typeface="Wingdings" panose="05000000000000000000" pitchFamily="2" charset="2"/>
              </a:rPr>
              <a:t> </a:t>
            </a:r>
            <a:r>
              <a:rPr lang="en-US" altLang="ja-JP" sz="2800">
                <a:solidFill>
                  <a:srgbClr val="FF9900"/>
                </a:solidFill>
                <a:latin typeface="Symbol" panose="05050102010706020507" pitchFamily="18" charset="2"/>
                <a:ea typeface="ＭＳ Ｐゴシック" panose="020B0600070205080204" pitchFamily="50" charset="-128"/>
                <a:sym typeface="Wingdings" panose="05000000000000000000" pitchFamily="2" charset="2"/>
              </a:rPr>
              <a:t>m</a:t>
            </a:r>
            <a:r>
              <a:rPr lang="en-US" altLang="ja-JP" sz="2800" baseline="30000">
                <a:solidFill>
                  <a:srgbClr val="FF9900"/>
                </a:solidFill>
                <a:latin typeface="Arial" panose="020B0604020202020204" pitchFamily="34" charset="0"/>
                <a:ea typeface="ＭＳ Ｐゴシック" panose="020B0600070205080204" pitchFamily="50" charset="-128"/>
                <a:sym typeface="Wingdings" panose="05000000000000000000" pitchFamily="2" charset="2"/>
              </a:rPr>
              <a:t>+</a:t>
            </a:r>
            <a:r>
              <a:rPr lang="en-US" altLang="ja-JP" sz="2800">
                <a:solidFill>
                  <a:srgbClr val="FF9900"/>
                </a:solidFill>
                <a:latin typeface="Arial" panose="020B0604020202020204" pitchFamily="34" charset="0"/>
                <a:ea typeface="ＭＳ Ｐゴシック" panose="020B0600070205080204" pitchFamily="50" charset="-128"/>
                <a:sym typeface="Wingdings" panose="05000000000000000000" pitchFamily="2" charset="2"/>
              </a:rPr>
              <a:t> + </a:t>
            </a:r>
            <a:r>
              <a:rPr lang="en-US" altLang="ja-JP" sz="2800">
                <a:solidFill>
                  <a:srgbClr val="FF9900"/>
                </a:solidFill>
                <a:latin typeface="Symbol" panose="05050102010706020507" pitchFamily="18" charset="2"/>
                <a:ea typeface="ＭＳ Ｐゴシック" panose="020B0600070205080204" pitchFamily="50" charset="-128"/>
                <a:sym typeface="Wingdings" panose="05000000000000000000" pitchFamily="2" charset="2"/>
              </a:rPr>
              <a:t>n</a:t>
            </a:r>
            <a:r>
              <a:rPr lang="en-US" altLang="ja-JP" sz="2800" baseline="-25000">
                <a:solidFill>
                  <a:srgbClr val="FF9900"/>
                </a:solidFill>
                <a:latin typeface="Symbol" panose="05050102010706020507" pitchFamily="18" charset="2"/>
                <a:ea typeface="ＭＳ Ｐゴシック" panose="020B0600070205080204" pitchFamily="50" charset="-128"/>
                <a:sym typeface="Wingdings" panose="05000000000000000000" pitchFamily="2" charset="2"/>
              </a:rPr>
              <a:t>m</a:t>
            </a:r>
            <a:endParaRPr lang="en-US" altLang="ja-JP" sz="2800" baseline="-25000">
              <a:solidFill>
                <a:srgbClr val="FF9900"/>
              </a:solidFill>
              <a:latin typeface="Symbol" panose="05050102010706020507" pitchFamily="18" charset="2"/>
              <a:ea typeface="ＭＳ Ｐゴシック" panose="020B0600070205080204" pitchFamily="5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5" name="Rectangle 19"/>
          <p:cNvSpPr>
            <a:spLocks noChangeArrowheads="1"/>
          </p:cNvSpPr>
          <p:nvPr/>
        </p:nvSpPr>
        <p:spPr bwMode="auto">
          <a:xfrm>
            <a:off x="323850" y="620713"/>
            <a:ext cx="8496300" cy="403225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218" name="Rectangle 2"/>
          <p:cNvSpPr>
            <a:spLocks noGrp="1" noChangeArrowheads="1"/>
          </p:cNvSpPr>
          <p:nvPr>
            <p:ph type="title"/>
          </p:nvPr>
        </p:nvSpPr>
        <p:spPr>
          <a:xfrm>
            <a:off x="1979613" y="-100013"/>
            <a:ext cx="5508625" cy="836613"/>
          </a:xfrm>
        </p:spPr>
        <p:txBody>
          <a:bodyPr/>
          <a:lstStyle/>
          <a:p>
            <a:pPr algn="ctr"/>
            <a:r>
              <a:rPr lang="en-US" altLang="ja-JP" sz="3600">
                <a:solidFill>
                  <a:schemeClr val="tx1"/>
                </a:solidFill>
                <a:latin typeface="Helvetica" panose="020B0604020202020204" pitchFamily="34" charset="0"/>
                <a:ea typeface="Helvetica" panose="020B0604020202020204" pitchFamily="34" charset="0"/>
                <a:cs typeface="Helvetica" panose="020B0604020202020204" pitchFamily="34" charset="0"/>
              </a:rPr>
              <a:t>Near Detectors at 300m</a:t>
            </a:r>
          </a:p>
        </p:txBody>
      </p:sp>
      <p:sp>
        <p:nvSpPr>
          <p:cNvPr id="9219" name="Rectangle 3"/>
          <p:cNvSpPr>
            <a:spLocks noGrp="1" noChangeArrowheads="1"/>
          </p:cNvSpPr>
          <p:nvPr>
            <p:ph type="body" idx="1"/>
          </p:nvPr>
        </p:nvSpPr>
        <p:spPr>
          <a:xfrm>
            <a:off x="684213" y="4652963"/>
            <a:ext cx="9144000" cy="2667000"/>
          </a:xfrm>
        </p:spPr>
        <p:txBody>
          <a:bodyPr/>
          <a:lstStyle/>
          <a:p>
            <a:r>
              <a:rPr lang="en-US" altLang="ja-JP" sz="2400">
                <a:solidFill>
                  <a:srgbClr val="FF0000"/>
                </a:solidFill>
                <a:effectLst>
                  <a:outerShdw blurRad="38100" dist="38100" dir="2700000" algn="tl">
                    <a:srgbClr val="FFFFFF"/>
                  </a:outerShdw>
                </a:effectLst>
              </a:rPr>
              <a:t>1KT</a:t>
            </a:r>
            <a:r>
              <a:rPr lang="en-US" altLang="ja-JP" sz="2400"/>
              <a:t>: water cherenkov detector </a:t>
            </a:r>
            <a:endParaRPr lang="en-US" altLang="ja-JP" sz="2400">
              <a:solidFill>
                <a:srgbClr val="0000FF"/>
              </a:solidFill>
              <a:effectLst>
                <a:outerShdw blurRad="38100" dist="38100" dir="2700000" algn="tl">
                  <a:srgbClr val="FFFFFF"/>
                </a:outerShdw>
              </a:effectLst>
            </a:endParaRPr>
          </a:p>
          <a:p>
            <a:r>
              <a:rPr lang="en-US" altLang="ja-JP" sz="2400">
                <a:solidFill>
                  <a:srgbClr val="FF0000"/>
                </a:solidFill>
                <a:effectLst>
                  <a:outerShdw blurRad="38100" dist="38100" dir="2700000" algn="tl">
                    <a:srgbClr val="FFFFFF"/>
                  </a:outerShdw>
                </a:effectLst>
              </a:rPr>
              <a:t>SciFi</a:t>
            </a:r>
            <a:r>
              <a:rPr lang="en-US" altLang="ja-JP" sz="2400"/>
              <a:t>: scintillating fiber and water target </a:t>
            </a:r>
            <a:endParaRPr lang="en-US" altLang="ja-JP" sz="2400">
              <a:solidFill>
                <a:srgbClr val="0000FF"/>
              </a:solidFill>
              <a:effectLst>
                <a:outerShdw blurRad="38100" dist="38100" dir="2700000" algn="tl">
                  <a:srgbClr val="FFFFFF"/>
                </a:outerShdw>
              </a:effectLst>
            </a:endParaRPr>
          </a:p>
          <a:p>
            <a:r>
              <a:rPr lang="en-US" altLang="ja-JP" sz="2400">
                <a:solidFill>
                  <a:srgbClr val="FF0000"/>
                </a:solidFill>
                <a:effectLst>
                  <a:outerShdw blurRad="38100" dist="38100" dir="2700000" algn="tl">
                    <a:srgbClr val="FFFFFF"/>
                  </a:outerShdw>
                </a:effectLst>
              </a:rPr>
              <a:t>LG</a:t>
            </a:r>
            <a:r>
              <a:rPr lang="en-US" altLang="ja-JP" sz="2400"/>
              <a:t>: Lead glass calorimeter (removed in 2002)</a:t>
            </a:r>
          </a:p>
          <a:p>
            <a:r>
              <a:rPr lang="en-US" altLang="ja-JP" sz="2400">
                <a:solidFill>
                  <a:srgbClr val="FF0000"/>
                </a:solidFill>
                <a:effectLst>
                  <a:outerShdw blurRad="38100" dist="38100" dir="2700000" algn="tl">
                    <a:srgbClr val="FFFFFF"/>
                  </a:outerShdw>
                </a:effectLst>
              </a:rPr>
              <a:t>SciBar</a:t>
            </a:r>
            <a:r>
              <a:rPr lang="en-US" altLang="ja-JP" sz="2400"/>
              <a:t>: full-active scintillator detector (installed in 2003)</a:t>
            </a:r>
          </a:p>
          <a:p>
            <a:r>
              <a:rPr lang="en-US" altLang="ja-JP" sz="2400">
                <a:solidFill>
                  <a:srgbClr val="FF0000"/>
                </a:solidFill>
                <a:effectLst>
                  <a:outerShdw blurRad="38100" dist="38100" dir="2700000" algn="tl">
                    <a:srgbClr val="FFFFFF"/>
                  </a:outerShdw>
                </a:effectLst>
              </a:rPr>
              <a:t>MRD</a:t>
            </a:r>
            <a:r>
              <a:rPr lang="en-US" altLang="ja-JP" sz="2400"/>
              <a:t>: muon ranger, iron absorbers and drift tubes</a:t>
            </a:r>
          </a:p>
        </p:txBody>
      </p:sp>
      <p:grpSp>
        <p:nvGrpSpPr>
          <p:cNvPr id="9220" name="Group 4"/>
          <p:cNvGrpSpPr>
            <a:grpSpLocks/>
          </p:cNvGrpSpPr>
          <p:nvPr/>
        </p:nvGrpSpPr>
        <p:grpSpPr bwMode="auto">
          <a:xfrm>
            <a:off x="1150938" y="836613"/>
            <a:ext cx="7489825" cy="3671887"/>
            <a:chOff x="1056" y="2169"/>
            <a:chExt cx="4560" cy="2007"/>
          </a:xfrm>
        </p:grpSpPr>
        <p:pic>
          <p:nvPicPr>
            <p:cNvPr id="9221" name="Picture 5"/>
            <p:cNvPicPr>
              <a:picLocks noChangeAspect="1" noChangeArrowheads="1"/>
            </p:cNvPicPr>
            <p:nvPr/>
          </p:nvPicPr>
          <p:blipFill>
            <a:blip r:embed="rId3">
              <a:lum bright="-20000" contrast="30000"/>
              <a:extLst>
                <a:ext uri="{28A0092B-C50C-407E-A947-70E740481C1C}">
                  <a14:useLocalDpi xmlns:a14="http://schemas.microsoft.com/office/drawing/2010/main" val="0"/>
                </a:ext>
              </a:extLst>
            </a:blip>
            <a:srcRect t="8292"/>
            <a:stretch>
              <a:fillRect/>
            </a:stretch>
          </p:blipFill>
          <p:spPr bwMode="auto">
            <a:xfrm>
              <a:off x="1056" y="2208"/>
              <a:ext cx="3906" cy="1968"/>
            </a:xfrm>
            <a:prstGeom prst="rect">
              <a:avLst/>
            </a:prstGeom>
            <a:noFill/>
            <a:ln>
              <a:noFill/>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Lst>
          </p:spPr>
        </p:pic>
        <p:sp>
          <p:nvSpPr>
            <p:cNvPr id="9222" name="Text Box 6"/>
            <p:cNvSpPr txBox="1">
              <a:spLocks noChangeArrowheads="1"/>
            </p:cNvSpPr>
            <p:nvPr/>
          </p:nvSpPr>
          <p:spPr bwMode="auto">
            <a:xfrm>
              <a:off x="3408" y="2544"/>
              <a:ext cx="2208" cy="166"/>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p>
              <a:pPr algn="ctr"/>
              <a:r>
                <a:rPr lang="en-US" altLang="ja-JP" sz="2000">
                  <a:latin typeface="Arial" panose="020B0604020202020204" pitchFamily="34" charset="0"/>
                  <a:ea typeface="ＭＳ Ｐゴシック" panose="020B0600070205080204" pitchFamily="50" charset="-128"/>
                </a:rPr>
                <a:t>Muon Range Detector (MRD)</a:t>
              </a:r>
            </a:p>
          </p:txBody>
        </p:sp>
        <p:sp>
          <p:nvSpPr>
            <p:cNvPr id="9223" name="Text Box 7"/>
            <p:cNvSpPr txBox="1">
              <a:spLocks noChangeArrowheads="1"/>
            </p:cNvSpPr>
            <p:nvPr/>
          </p:nvSpPr>
          <p:spPr bwMode="auto">
            <a:xfrm>
              <a:off x="3184" y="2169"/>
              <a:ext cx="978"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a:solidFill>
                    <a:srgbClr val="FF0000"/>
                  </a:solidFill>
                  <a:latin typeface="Arial" panose="020B0604020202020204" pitchFamily="34" charset="0"/>
                  <a:ea typeface="ＭＳ Ｐゴシック" panose="020B0600070205080204" pitchFamily="50" charset="-128"/>
                </a:rPr>
                <a:t>Lead Glass or</a:t>
              </a:r>
            </a:p>
          </p:txBody>
        </p:sp>
      </p:grpSp>
      <p:sp>
        <p:nvSpPr>
          <p:cNvPr id="9224" name="Text Box 8"/>
          <p:cNvSpPr txBox="1">
            <a:spLocks noChangeArrowheads="1"/>
          </p:cNvSpPr>
          <p:nvPr/>
        </p:nvSpPr>
        <p:spPr bwMode="auto">
          <a:xfrm>
            <a:off x="2230438" y="836613"/>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Arial" panose="020B0604020202020204" pitchFamily="34" charset="0"/>
                <a:ea typeface="ＭＳ Ｐゴシック" panose="020B0600070205080204" pitchFamily="50" charset="-128"/>
              </a:rPr>
              <a:t>1KT</a:t>
            </a:r>
          </a:p>
        </p:txBody>
      </p:sp>
      <p:sp>
        <p:nvSpPr>
          <p:cNvPr id="9225" name="Rectangle 9"/>
          <p:cNvSpPr>
            <a:spLocks noChangeArrowheads="1"/>
          </p:cNvSpPr>
          <p:nvPr/>
        </p:nvSpPr>
        <p:spPr bwMode="auto">
          <a:xfrm>
            <a:off x="3022600" y="836613"/>
            <a:ext cx="4249738" cy="28892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226" name="Rectangle 10"/>
          <p:cNvSpPr>
            <a:spLocks noChangeArrowheads="1"/>
          </p:cNvSpPr>
          <p:nvPr/>
        </p:nvSpPr>
        <p:spPr bwMode="auto">
          <a:xfrm>
            <a:off x="4246563" y="1125538"/>
            <a:ext cx="4249737" cy="28892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227" name="Rectangle 11"/>
          <p:cNvSpPr>
            <a:spLocks noChangeArrowheads="1"/>
          </p:cNvSpPr>
          <p:nvPr/>
        </p:nvSpPr>
        <p:spPr bwMode="auto">
          <a:xfrm>
            <a:off x="5038725" y="1484313"/>
            <a:ext cx="3709988" cy="3603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228" name="Text Box 12"/>
          <p:cNvSpPr txBox="1">
            <a:spLocks noChangeArrowheads="1"/>
          </p:cNvSpPr>
          <p:nvPr/>
        </p:nvSpPr>
        <p:spPr bwMode="auto">
          <a:xfrm>
            <a:off x="3527425" y="836613"/>
            <a:ext cx="862013"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400">
                <a:latin typeface="Arial" panose="020B0604020202020204" pitchFamily="34" charset="0"/>
                <a:ea typeface="ＭＳ Ｐゴシック" panose="020B0600070205080204" pitchFamily="50" charset="-128"/>
              </a:rPr>
              <a:t>SciFi</a:t>
            </a:r>
          </a:p>
        </p:txBody>
      </p:sp>
      <p:sp>
        <p:nvSpPr>
          <p:cNvPr id="9229" name="Text Box 13"/>
          <p:cNvSpPr txBox="1">
            <a:spLocks noChangeArrowheads="1"/>
          </p:cNvSpPr>
          <p:nvPr/>
        </p:nvSpPr>
        <p:spPr bwMode="auto">
          <a:xfrm>
            <a:off x="4391025" y="836613"/>
            <a:ext cx="158432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400">
                <a:latin typeface="Arial" panose="020B0604020202020204" pitchFamily="34" charset="0"/>
                <a:ea typeface="ＭＳ Ｐゴシック" panose="020B0600070205080204" pitchFamily="50" charset="-128"/>
              </a:rPr>
              <a:t>LG/SciBar</a:t>
            </a:r>
          </a:p>
        </p:txBody>
      </p:sp>
      <p:sp>
        <p:nvSpPr>
          <p:cNvPr id="9230" name="Text Box 14"/>
          <p:cNvSpPr txBox="1">
            <a:spLocks noChangeArrowheads="1"/>
          </p:cNvSpPr>
          <p:nvPr/>
        </p:nvSpPr>
        <p:spPr bwMode="auto">
          <a:xfrm>
            <a:off x="5472113" y="1341438"/>
            <a:ext cx="1008062"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400">
                <a:latin typeface="Arial" panose="020B0604020202020204" pitchFamily="34" charset="0"/>
                <a:ea typeface="ＭＳ Ｐゴシック" panose="020B0600070205080204" pitchFamily="50" charset="-128"/>
              </a:rPr>
              <a:t>MRD</a:t>
            </a:r>
          </a:p>
        </p:txBody>
      </p:sp>
      <p:sp>
        <p:nvSpPr>
          <p:cNvPr id="9231" name="Line 15"/>
          <p:cNvSpPr>
            <a:spLocks noChangeShapeType="1"/>
          </p:cNvSpPr>
          <p:nvPr/>
        </p:nvSpPr>
        <p:spPr bwMode="auto">
          <a:xfrm>
            <a:off x="395288" y="3141663"/>
            <a:ext cx="79216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32" name="Line 16"/>
          <p:cNvSpPr>
            <a:spLocks noChangeShapeType="1"/>
          </p:cNvSpPr>
          <p:nvPr/>
        </p:nvSpPr>
        <p:spPr bwMode="auto">
          <a:xfrm>
            <a:off x="7237413" y="3141663"/>
            <a:ext cx="79216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33" name="Text Box 17"/>
          <p:cNvSpPr txBox="1">
            <a:spLocks noChangeArrowheads="1"/>
          </p:cNvSpPr>
          <p:nvPr/>
        </p:nvSpPr>
        <p:spPr bwMode="auto">
          <a:xfrm>
            <a:off x="539750" y="2492375"/>
            <a:ext cx="460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b="1">
                <a:latin typeface="Symbol" panose="05050102010706020507" pitchFamily="18" charset="2"/>
                <a:ea typeface="ＭＳ Ｐゴシック" panose="020B0600070205080204" pitchFamily="50" charset="-128"/>
              </a:rPr>
              <a:t>n</a:t>
            </a:r>
            <a:r>
              <a:rPr lang="en-US" altLang="ja-JP" sz="2400" b="1" baseline="-25000">
                <a:latin typeface="Symbol" panose="05050102010706020507" pitchFamily="18" charset="2"/>
                <a:ea typeface="ＭＳ Ｐゴシック" panose="020B0600070205080204" pitchFamily="50" charset="-128"/>
              </a:rPr>
              <a:t>m</a:t>
            </a:r>
          </a:p>
        </p:txBody>
      </p:sp>
      <p:sp>
        <p:nvSpPr>
          <p:cNvPr id="9234" name="Text Box 18"/>
          <p:cNvSpPr txBox="1">
            <a:spLocks noChangeArrowheads="1"/>
          </p:cNvSpPr>
          <p:nvPr/>
        </p:nvSpPr>
        <p:spPr bwMode="auto">
          <a:xfrm>
            <a:off x="8101013" y="2924175"/>
            <a:ext cx="59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Arial" panose="020B0604020202020204" pitchFamily="34" charset="0"/>
                <a:ea typeface="ＭＳ Ｐゴシック" panose="020B0600070205080204" pitchFamily="50" charset="-128"/>
              </a:rPr>
              <a:t>SK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17563" y="44450"/>
            <a:ext cx="7210425" cy="941388"/>
          </a:xfrm>
        </p:spPr>
        <p:txBody>
          <a:bodyPr/>
          <a:lstStyle/>
          <a:p>
            <a:pPr algn="ctr"/>
            <a:r>
              <a:rPr lang="en-US" altLang="ja-JP" sz="3600">
                <a:solidFill>
                  <a:schemeClr val="tx1"/>
                </a:solidFill>
                <a:latin typeface="Helvetica" panose="020B0604020202020204" pitchFamily="34" charset="0"/>
              </a:rPr>
              <a:t>ND neutrino measurement</a:t>
            </a:r>
          </a:p>
        </p:txBody>
      </p:sp>
      <p:sp>
        <p:nvSpPr>
          <p:cNvPr id="23555" name="Rectangle 3"/>
          <p:cNvSpPr>
            <a:spLocks noGrp="1" noChangeArrowheads="1"/>
          </p:cNvSpPr>
          <p:nvPr>
            <p:ph type="body" idx="1"/>
          </p:nvPr>
        </p:nvSpPr>
        <p:spPr>
          <a:xfrm>
            <a:off x="539750" y="1052513"/>
            <a:ext cx="8388350" cy="5616575"/>
          </a:xfrm>
        </p:spPr>
        <p:txBody>
          <a:bodyPr/>
          <a:lstStyle/>
          <a:p>
            <a:pPr>
              <a:lnSpc>
                <a:spcPct val="90000"/>
              </a:lnSpc>
            </a:pPr>
            <a:r>
              <a:rPr lang="en-US" altLang="ja-JP">
                <a:solidFill>
                  <a:srgbClr val="FF0000"/>
                </a:solidFill>
                <a:effectLst>
                  <a:outerShdw blurRad="38100" dist="38100" dir="2700000" algn="tl">
                    <a:srgbClr val="FFFFFF"/>
                  </a:outerShdw>
                </a:effectLst>
              </a:rPr>
              <a:t>Absolute flux measurement</a:t>
            </a:r>
          </a:p>
          <a:p>
            <a:pPr lvl="1">
              <a:lnSpc>
                <a:spcPct val="90000"/>
              </a:lnSpc>
            </a:pPr>
            <a:r>
              <a:rPr lang="en-US" altLang="ja-JP"/>
              <a:t>1KT water Cherenkov data</a:t>
            </a:r>
          </a:p>
          <a:p>
            <a:pPr lvl="1">
              <a:lnSpc>
                <a:spcPct val="90000"/>
              </a:lnSpc>
            </a:pPr>
            <a:endParaRPr lang="en-US" altLang="ja-JP"/>
          </a:p>
          <a:p>
            <a:pPr lvl="1">
              <a:lnSpc>
                <a:spcPct val="90000"/>
              </a:lnSpc>
              <a:buFont typeface="Tahoma" panose="020B0604030504040204" pitchFamily="34" charset="0"/>
              <a:buNone/>
            </a:pPr>
            <a:endParaRPr lang="en-US" altLang="ja-JP"/>
          </a:p>
          <a:p>
            <a:pPr lvl="1">
              <a:lnSpc>
                <a:spcPct val="90000"/>
              </a:lnSpc>
            </a:pPr>
            <a:endParaRPr lang="en-US" altLang="ja-JP"/>
          </a:p>
          <a:p>
            <a:pPr>
              <a:lnSpc>
                <a:spcPct val="90000"/>
              </a:lnSpc>
            </a:pPr>
            <a:r>
              <a:rPr lang="en-US" altLang="ja-JP">
                <a:solidFill>
                  <a:srgbClr val="FF0000"/>
                </a:solidFill>
                <a:effectLst>
                  <a:outerShdw blurRad="38100" dist="38100" dir="2700000" algn="tl">
                    <a:srgbClr val="FFFFFF"/>
                  </a:outerShdw>
                </a:effectLst>
              </a:rPr>
              <a:t>Spectrum measurement</a:t>
            </a:r>
          </a:p>
          <a:p>
            <a:pPr lvl="1">
              <a:lnSpc>
                <a:spcPct val="90000"/>
              </a:lnSpc>
            </a:pPr>
            <a:r>
              <a:rPr lang="en-US" altLang="ja-JP"/>
              <a:t>1KT </a:t>
            </a:r>
          </a:p>
          <a:p>
            <a:pPr lvl="2">
              <a:lnSpc>
                <a:spcPct val="90000"/>
              </a:lnSpc>
            </a:pPr>
            <a:r>
              <a:rPr lang="en-US" altLang="ja-JP">
                <a:solidFill>
                  <a:schemeClr val="hlink"/>
                </a:solidFill>
                <a:effectLst>
                  <a:outerShdw blurRad="38100" dist="38100" dir="2700000" algn="tl">
                    <a:srgbClr val="FFFFFF"/>
                  </a:outerShdw>
                </a:effectLst>
              </a:rPr>
              <a:t>Fully contained 1 ring </a:t>
            </a:r>
            <a:r>
              <a:rPr lang="en-US" altLang="ja-JP">
                <a:solidFill>
                  <a:schemeClr val="hlink"/>
                </a:solidFill>
                <a:effectLst>
                  <a:outerShdw blurRad="38100" dist="38100" dir="2700000" algn="tl">
                    <a:srgbClr val="FFFFFF"/>
                  </a:outerShdw>
                </a:effectLst>
                <a:latin typeface="Symbol" panose="05050102010706020507" pitchFamily="18" charset="2"/>
              </a:rPr>
              <a:t>m</a:t>
            </a:r>
            <a:r>
              <a:rPr lang="en-US" altLang="ja-JP">
                <a:solidFill>
                  <a:schemeClr val="hlink"/>
                </a:solidFill>
                <a:effectLst>
                  <a:outerShdw blurRad="38100" dist="38100" dir="2700000" algn="tl">
                    <a:srgbClr val="FFFFFF"/>
                  </a:outerShdw>
                </a:effectLst>
              </a:rPr>
              <a:t>-like sample</a:t>
            </a:r>
          </a:p>
          <a:p>
            <a:pPr lvl="1">
              <a:lnSpc>
                <a:spcPct val="90000"/>
              </a:lnSpc>
            </a:pPr>
            <a:r>
              <a:rPr lang="en-US" altLang="ja-JP"/>
              <a:t>SciFi</a:t>
            </a:r>
          </a:p>
          <a:p>
            <a:pPr lvl="2">
              <a:lnSpc>
                <a:spcPct val="90000"/>
              </a:lnSpc>
            </a:pPr>
            <a:r>
              <a:rPr lang="en-US" altLang="ja-JP">
                <a:solidFill>
                  <a:schemeClr val="hlink"/>
                </a:solidFill>
                <a:effectLst>
                  <a:outerShdw blurRad="38100" dist="38100" dir="2700000" algn="tl">
                    <a:srgbClr val="FFFFFF"/>
                  </a:outerShdw>
                </a:effectLst>
              </a:rPr>
              <a:t>1track, 2track QE and 2track nonQE sample</a:t>
            </a:r>
          </a:p>
          <a:p>
            <a:pPr lvl="1">
              <a:lnSpc>
                <a:spcPct val="90000"/>
              </a:lnSpc>
            </a:pPr>
            <a:r>
              <a:rPr lang="en-US" altLang="ja-JP"/>
              <a:t>SciBar</a:t>
            </a:r>
          </a:p>
          <a:p>
            <a:pPr lvl="2">
              <a:lnSpc>
                <a:spcPct val="90000"/>
              </a:lnSpc>
            </a:pPr>
            <a:r>
              <a:rPr lang="en-US" altLang="ja-JP">
                <a:solidFill>
                  <a:schemeClr val="hlink"/>
                </a:solidFill>
                <a:effectLst>
                  <a:outerShdw blurRad="38100" dist="38100" dir="2700000" algn="tl">
                    <a:srgbClr val="FFFFFF"/>
                  </a:outerShdw>
                </a:effectLst>
              </a:rPr>
              <a:t>1track, 2track QE and 2-track nonQE sample</a:t>
            </a:r>
          </a:p>
        </p:txBody>
      </p:sp>
      <p:graphicFrame>
        <p:nvGraphicFramePr>
          <p:cNvPr id="23556" name="Object 4"/>
          <p:cNvGraphicFramePr>
            <a:graphicFrameLocks noChangeAspect="1"/>
          </p:cNvGraphicFramePr>
          <p:nvPr/>
        </p:nvGraphicFramePr>
        <p:xfrm>
          <a:off x="673100" y="2133600"/>
          <a:ext cx="7508875" cy="1166813"/>
        </p:xfrm>
        <a:graphic>
          <a:graphicData uri="http://schemas.openxmlformats.org/presentationml/2006/ole">
            <mc:AlternateContent xmlns:mc="http://schemas.openxmlformats.org/markup-compatibility/2006">
              <mc:Choice xmlns:v="urn:schemas-microsoft-com:vml" Requires="v">
                <p:oleObj spid="_x0000_s23557" name="数式" r:id="rId3" imgW="3593880" imgH="558720" progId="Equation.3">
                  <p:embed/>
                </p:oleObj>
              </mc:Choice>
              <mc:Fallback>
                <p:oleObj name="数式" r:id="rId3" imgW="3593880" imgH="55872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00" y="2133600"/>
                        <a:ext cx="7508875" cy="1166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a:xfrm>
            <a:off x="457200" y="2189163"/>
            <a:ext cx="8229600" cy="1384300"/>
          </a:xfrm>
        </p:spPr>
        <p:txBody>
          <a:bodyPr/>
          <a:lstStyle/>
          <a:p>
            <a:pPr algn="ctr"/>
            <a:r>
              <a:rPr lang="en-US" altLang="ja-JP" sz="4000">
                <a:latin typeface="Helvetica" panose="020B0604020202020204" pitchFamily="34" charset="0"/>
                <a:ea typeface="Helvetica" panose="020B0604020202020204" pitchFamily="34" charset="0"/>
                <a:cs typeface="Helvetica" panose="020B0604020202020204" pitchFamily="34" charset="0"/>
              </a:rPr>
              <a:t>KT data</a:t>
            </a:r>
            <a:br>
              <a:rPr lang="en-US" altLang="ja-JP" sz="4000">
                <a:latin typeface="Helvetica" panose="020B0604020202020204" pitchFamily="34" charset="0"/>
                <a:ea typeface="Helvetica" panose="020B0604020202020204" pitchFamily="34" charset="0"/>
                <a:cs typeface="Helvetica" panose="020B0604020202020204" pitchFamily="34" charset="0"/>
              </a:rPr>
            </a:br>
            <a:r>
              <a:rPr lang="en-US" altLang="ja-JP" sz="4000">
                <a:latin typeface="Helvetica" panose="020B0604020202020204" pitchFamily="34" charset="0"/>
                <a:ea typeface="Helvetica" panose="020B0604020202020204" pitchFamily="34" charset="0"/>
                <a:cs typeface="Helvetica" panose="020B0604020202020204" pitchFamily="34" charset="0"/>
              </a:rPr>
              <a:t>(and other near detectors)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Template>
  <TotalTime>2277</TotalTime>
  <Words>1584</Words>
  <Application>Microsoft Office PowerPoint</Application>
  <PresentationFormat>画面に合わせる (4:3)</PresentationFormat>
  <Paragraphs>400</Paragraphs>
  <Slides>32</Slides>
  <Notes>5</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2</vt:i4>
      </vt:variant>
      <vt:variant>
        <vt:lpstr>スライド タイトル</vt:lpstr>
      </vt:variant>
      <vt:variant>
        <vt:i4>32</vt:i4>
      </vt:variant>
    </vt:vector>
  </HeadingPairs>
  <TitlesOfParts>
    <vt:vector size="48" baseType="lpstr">
      <vt:lpstr>Arial</vt:lpstr>
      <vt:lpstr>ＭＳ Ｐゴシック</vt:lpstr>
      <vt:lpstr>Tahoma</vt:lpstr>
      <vt:lpstr>Wingdings</vt:lpstr>
      <vt:lpstr>ＭＳ Ｐ明朝</vt:lpstr>
      <vt:lpstr>Helvetica</vt:lpstr>
      <vt:lpstr>Times New Roman</vt:lpstr>
      <vt:lpstr>OCRB</vt:lpstr>
      <vt:lpstr>Symbol</vt:lpstr>
      <vt:lpstr>Verdana</vt:lpstr>
      <vt:lpstr>Gill Sans MT</vt:lpstr>
      <vt:lpstr>Dotum</vt:lpstr>
      <vt:lpstr>Franklin Gothic Book</vt:lpstr>
      <vt:lpstr>Ocean</vt:lpstr>
      <vt:lpstr>Microsoft 数式 3.0</vt:lpstr>
      <vt:lpstr>Adobe Photoshop Image</vt:lpstr>
      <vt:lpstr>K2K and T2K</vt:lpstr>
      <vt:lpstr>PowerPoint プレゼンテーション</vt:lpstr>
      <vt:lpstr>Publications (only refereed journal)</vt:lpstr>
      <vt:lpstr>K2K experiment overview </vt:lpstr>
      <vt:lpstr>K2K experiment overview (cont.) </vt:lpstr>
      <vt:lpstr>K2K neutrino beam (in KEK)</vt:lpstr>
      <vt:lpstr>Near Detectors at 300m</vt:lpstr>
      <vt:lpstr>ND neutrino measurement</vt:lpstr>
      <vt:lpstr>KT data (and other near detectors)</vt:lpstr>
      <vt:lpstr>PowerPoint プレゼンテーション</vt:lpstr>
      <vt:lpstr>PowerPoint プレゼンテーション</vt:lpstr>
      <vt:lpstr>PowerPoint プレゼンテーション</vt:lpstr>
      <vt:lpstr>PowerPoint プレゼンテーション</vt:lpstr>
      <vt:lpstr>Super-K data (and neutrino oscillation study)</vt:lpstr>
      <vt:lpstr>PowerPoint プレゼンテーション</vt:lpstr>
      <vt:lpstr>PowerPoint プレゼンテーション</vt:lpstr>
      <vt:lpstr>nm disappearance analysis</vt:lpstr>
      <vt:lpstr>nm disappearance allowed region</vt:lpstr>
      <vt:lpstr>Event selection for ne appearance search</vt:lpstr>
      <vt:lpstr>Exclude region for ne appearance search</vt:lpstr>
      <vt:lpstr>Cross section measurements in KT</vt:lpstr>
      <vt:lpstr> Measurement of single p0 production in neutral current neutrino interactions</vt:lpstr>
      <vt:lpstr>Results</vt:lpstr>
      <vt:lpstr>Study of atmospheric neutrino background for proton decay search</vt:lpstr>
      <vt:lpstr>Summary of K2K</vt:lpstr>
      <vt:lpstr>Future experiment, T2K</vt:lpstr>
      <vt:lpstr>T2K experiment overview </vt:lpstr>
      <vt:lpstr>PowerPoint プレゼンテーション</vt:lpstr>
      <vt:lpstr>Super-K should be well prepared for T2K beam </vt:lpstr>
      <vt:lpstr>New front-end ASIC (QTC)</vt:lpstr>
      <vt:lpstr> Cone light Generator (Prototype)</vt:lpstr>
      <vt:lpstr>Summary of T2K</vt:lpstr>
    </vt:vector>
  </TitlesOfParts>
  <Company>Univ. of Tokyo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K2K and T2K</dc:title>
  <dc:creator>shiozawa</dc:creator>
  <cp:lastModifiedBy>Suzuki, Tomotaka/鈴木 智敬</cp:lastModifiedBy>
  <cp:revision>110</cp:revision>
  <dcterms:created xsi:type="dcterms:W3CDTF">2006-10-17T04:24:27Z</dcterms:created>
  <dcterms:modified xsi:type="dcterms:W3CDTF">2019-11-28T05:37:45Z</dcterms:modified>
</cp:coreProperties>
</file>