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1"/>
  </p:notesMasterIdLst>
  <p:sldIdLst>
    <p:sldId id="256" r:id="rId2"/>
    <p:sldId id="296" r:id="rId3"/>
    <p:sldId id="25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297" r:id="rId14"/>
    <p:sldId id="331" r:id="rId15"/>
    <p:sldId id="328" r:id="rId16"/>
    <p:sldId id="329" r:id="rId17"/>
    <p:sldId id="330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259" r:id="rId4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6E55-E2A3-4AD3-AF55-74523E8CAD78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169AB-D143-4456-B3C2-E309B4683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76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干渉光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169AB-D143-4456-B3C2-E309B468397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67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5EB8-7BBD-C545-B9F1-09363B0DC80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5" name="サブタイトル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7" name="日付プレースホルダー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8C89A3-98DB-4552-8DAD-29E66BA9CB4A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BE1C71-B381-48F3-B287-B9DCFCC21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1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1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1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1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1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1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54955" y="1715589"/>
            <a:ext cx="8825659" cy="1898468"/>
          </a:xfrm>
        </p:spPr>
        <p:txBody>
          <a:bodyPr>
            <a:normAutofit/>
          </a:bodyPr>
          <a:lstStyle/>
          <a:p>
            <a:pPr algn="ctr"/>
            <a:r>
              <a:rPr lang="en-US" altLang="ja-JP" sz="6000" dirty="0" smtClean="0">
                <a:solidFill>
                  <a:srgbClr val="FF0000"/>
                </a:solidFill>
              </a:rPr>
              <a:t>G</a:t>
            </a:r>
            <a:r>
              <a:rPr lang="en-US" altLang="ja-JP" sz="6000" dirty="0" smtClean="0"/>
              <a:t>ravitational </a:t>
            </a:r>
            <a:r>
              <a:rPr lang="en-US" altLang="ja-JP" sz="6000" dirty="0" smtClean="0">
                <a:solidFill>
                  <a:srgbClr val="FF0000"/>
                </a:solidFill>
              </a:rPr>
              <a:t>W</a:t>
            </a:r>
            <a:r>
              <a:rPr lang="en-US" altLang="ja-JP" sz="6000" dirty="0" smtClean="0"/>
              <a:t>ave </a:t>
            </a:r>
            <a:r>
              <a:rPr lang="en-US" altLang="ja-JP" sz="6000" dirty="0" smtClean="0">
                <a:solidFill>
                  <a:srgbClr val="FF0000"/>
                </a:solidFill>
              </a:rPr>
              <a:t>A</a:t>
            </a:r>
            <a:r>
              <a:rPr lang="en-US" altLang="ja-JP" sz="6000" dirty="0" smtClean="0"/>
              <a:t>stronomy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35115" y="4542249"/>
            <a:ext cx="7507707" cy="1297078"/>
          </a:xfrm>
        </p:spPr>
        <p:txBody>
          <a:bodyPr>
            <a:noAutofit/>
          </a:bodyPr>
          <a:lstStyle/>
          <a:p>
            <a:pPr algn="l"/>
            <a:r>
              <a:rPr lang="en-US" altLang="ja-JP" b="1" dirty="0">
                <a:solidFill>
                  <a:schemeClr val="bg1"/>
                </a:solidFill>
              </a:rPr>
              <a:t>supervisor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：川村　静児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pPr algn="l"/>
            <a:r>
              <a:rPr lang="en-US" altLang="ja-JP" b="1" dirty="0">
                <a:solidFill>
                  <a:schemeClr val="bg1"/>
                </a:solidFill>
              </a:rPr>
              <a:t>Teaching </a:t>
            </a:r>
            <a:r>
              <a:rPr lang="en-US" altLang="ja-JP" b="1" dirty="0" smtClean="0">
                <a:solidFill>
                  <a:schemeClr val="bg1"/>
                </a:solidFill>
              </a:rPr>
              <a:t>Assistant</a:t>
            </a:r>
            <a:r>
              <a:rPr lang="ja-JP" altLang="en-US" b="1" dirty="0" smtClean="0">
                <a:solidFill>
                  <a:schemeClr val="bg1"/>
                </a:solidFill>
              </a:rPr>
              <a:t>：伊藤　洋介、宮本　昴拓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algn="l"/>
            <a:r>
              <a:rPr lang="en-US" altLang="ja-JP" b="1" dirty="0" smtClean="0">
                <a:solidFill>
                  <a:schemeClr val="bg1"/>
                </a:solidFill>
              </a:rPr>
              <a:t>Experimenters</a:t>
            </a:r>
            <a:r>
              <a:rPr lang="ja-JP" altLang="en-US" b="1" dirty="0" smtClean="0">
                <a:solidFill>
                  <a:schemeClr val="bg1"/>
                </a:solidFill>
              </a:rPr>
              <a:t>：山田　智宏、松木場　亮喜、三崎　航、　　　</a:t>
            </a:r>
            <a:r>
              <a:rPr lang="ja-JP" altLang="en-US" b="1" dirty="0">
                <a:solidFill>
                  <a:schemeClr val="bg1"/>
                </a:solidFill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</a:rPr>
              <a:t>　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algn="l"/>
            <a:r>
              <a:rPr lang="ja-JP" altLang="en-US" b="1" dirty="0">
                <a:solidFill>
                  <a:schemeClr val="bg1"/>
                </a:solidFill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</a:rPr>
              <a:t>　　　　　　  桐井　真、江戸　貴広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1847528" y="2708920"/>
            <a:ext cx="82296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ja-JP" altLang="en-US" dirty="0"/>
              <a:t>ミッドフリンジロックと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制御系の精度評価</a:t>
            </a:r>
          </a:p>
        </p:txBody>
      </p:sp>
    </p:spTree>
    <p:extLst>
      <p:ext uri="{BB962C8B-B14F-4D97-AF65-F5344CB8AC3E}">
        <p14:creationId xmlns:p14="http://schemas.microsoft.com/office/powerpoint/2010/main" val="18185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58" y="2708921"/>
            <a:ext cx="3970957" cy="397095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87832" y="476673"/>
            <a:ext cx="5372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ミッドフリンジへのロック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59496" y="1556793"/>
            <a:ext cx="8244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干渉光の強度</a:t>
            </a:r>
            <a:r>
              <a:rPr lang="en-US" altLang="ja-JP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(V)</a:t>
            </a:r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は、理想的の状態において正弦関数となっている</a:t>
            </a:r>
          </a:p>
        </p:txBody>
      </p:sp>
      <p:sp>
        <p:nvSpPr>
          <p:cNvPr id="7" name="円/楕円 6"/>
          <p:cNvSpPr/>
          <p:nvPr/>
        </p:nvSpPr>
        <p:spPr>
          <a:xfrm>
            <a:off x="4336121" y="4073481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03225" y="4217497"/>
            <a:ext cx="123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 fringe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99656" y="5570076"/>
            <a:ext cx="673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微小な変化でも大きな信号として取り出せる</a:t>
            </a:r>
          </a:p>
        </p:txBody>
      </p:sp>
    </p:spTree>
    <p:extLst>
      <p:ext uri="{BB962C8B-B14F-4D97-AF65-F5344CB8AC3E}">
        <p14:creationId xmlns:p14="http://schemas.microsoft.com/office/powerpoint/2010/main" val="61180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302146" y="476673"/>
            <a:ext cx="357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具体的な方法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135560" y="2354518"/>
            <a:ext cx="79208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Laser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>
            <a:stCxn id="8" idx="3"/>
          </p:cNvCxnSpPr>
          <p:nvPr/>
        </p:nvCxnSpPr>
        <p:spPr>
          <a:xfrm>
            <a:off x="2927648" y="2534538"/>
            <a:ext cx="2232248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267908" y="2553587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5419687" y="1831922"/>
            <a:ext cx="84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pzt</a:t>
            </a:r>
            <a:endParaRPr lang="en-US" altLang="ja-JP" sz="3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3879520" y="3516291"/>
            <a:ext cx="0" cy="690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二等辺三角形 45"/>
          <p:cNvSpPr/>
          <p:nvPr/>
        </p:nvSpPr>
        <p:spPr>
          <a:xfrm rot="5400000">
            <a:off x="4099849" y="3991229"/>
            <a:ext cx="927162" cy="866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0696" y="3047470"/>
            <a:ext cx="524213" cy="469353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9608" y="2471299"/>
            <a:ext cx="512022" cy="164578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3863752" y="1404392"/>
            <a:ext cx="0" cy="20246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139650" y="4022127"/>
            <a:ext cx="2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+</a:t>
            </a:r>
            <a:endParaRPr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139650" y="4480779"/>
            <a:ext cx="295754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-</a:t>
            </a:r>
            <a:endParaRPr lang="ja-JP" altLang="en-US" dirty="0"/>
          </a:p>
        </p:txBody>
      </p:sp>
      <p:sp>
        <p:nvSpPr>
          <p:cNvPr id="69" name="正方形/長方形 68"/>
          <p:cNvSpPr/>
          <p:nvPr/>
        </p:nvSpPr>
        <p:spPr>
          <a:xfrm>
            <a:off x="5951984" y="3879110"/>
            <a:ext cx="1728192" cy="1091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70" name="直線コネクタ 69"/>
          <p:cNvCxnSpPr/>
          <p:nvPr/>
        </p:nvCxnSpPr>
        <p:spPr>
          <a:xfrm>
            <a:off x="6104384" y="4182435"/>
            <a:ext cx="711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6816080" y="4182436"/>
            <a:ext cx="504056" cy="475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6240016" y="44383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10Hz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3239762" y="4463694"/>
                <a:ext cx="623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  <m:t>𝑚𝑖𝑑</m:t>
                          </m:r>
                        </m:sub>
                      </m:sSub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762" y="4463694"/>
                <a:ext cx="62399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2135561" y="5257319"/>
                <a:ext cx="2592287" cy="6109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  <m:t>𝑚𝑖𝑑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257319"/>
                <a:ext cx="2592287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テキスト ボックス 83"/>
          <p:cNvSpPr txBox="1"/>
          <p:nvPr/>
        </p:nvSpPr>
        <p:spPr>
          <a:xfrm>
            <a:off x="2790586" y="3215439"/>
            <a:ext cx="84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PD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3662639" y="1416791"/>
            <a:ext cx="396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932204" y="2355632"/>
            <a:ext cx="104411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i="1" dirty="0">
                <a:latin typeface="Cambria Math" panose="02040503050406030204" pitchFamily="18" charset="0"/>
                <a:ea typeface="Cambria Math" panose="02040503050406030204" pitchFamily="18" charset="0"/>
              </a:rPr>
              <a:t>Monitor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46571" y="5192094"/>
            <a:ext cx="282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ローパスフィルター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/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アンプ</a:t>
            </a:r>
          </a:p>
        </p:txBody>
      </p:sp>
      <p:cxnSp>
        <p:nvCxnSpPr>
          <p:cNvPr id="30" name="直線矢印コネクタ 29"/>
          <p:cNvCxnSpPr>
            <a:stCxn id="69" idx="0"/>
          </p:cNvCxnSpPr>
          <p:nvPr/>
        </p:nvCxnSpPr>
        <p:spPr>
          <a:xfrm flipV="1">
            <a:off x="6816081" y="2553588"/>
            <a:ext cx="1" cy="13255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46" idx="0"/>
            <a:endCxn id="69" idx="1"/>
          </p:cNvCxnSpPr>
          <p:nvPr/>
        </p:nvCxnSpPr>
        <p:spPr>
          <a:xfrm>
            <a:off x="4996830" y="4424629"/>
            <a:ext cx="9551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3867562" y="4201979"/>
            <a:ext cx="28501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3863488" y="4725144"/>
            <a:ext cx="28829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3790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５人全員ミッドフリンジロックできました！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61" y="1311976"/>
            <a:ext cx="8335585" cy="50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05">
            <a:off x="1073432" y="337927"/>
            <a:ext cx="8693432" cy="65200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0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7408404" y="987453"/>
            <a:ext cx="2159732" cy="1382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231904" y="1966324"/>
            <a:ext cx="1368152" cy="12961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0" name="直線矢印コネクタ 9"/>
          <p:cNvCxnSpPr>
            <a:endCxn id="6" idx="1"/>
          </p:cNvCxnSpPr>
          <p:nvPr/>
        </p:nvCxnSpPr>
        <p:spPr>
          <a:xfrm flipV="1">
            <a:off x="2876092" y="2614396"/>
            <a:ext cx="2355812" cy="2951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4079776" y="2629846"/>
            <a:ext cx="0" cy="166325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3395700" y="4318996"/>
            <a:ext cx="1368152" cy="12961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962391" y="4293096"/>
            <a:ext cx="1368152" cy="12961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4763853" y="4923907"/>
            <a:ext cx="2179927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endCxn id="15" idx="0"/>
          </p:cNvCxnSpPr>
          <p:nvPr/>
        </p:nvCxnSpPr>
        <p:spPr>
          <a:xfrm>
            <a:off x="7646467" y="2629846"/>
            <a:ext cx="0" cy="166325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5735960" y="2269807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/>
                          <a:ea typeface="GungsuhChe" panose="02030609000101010101" pitchFamily="49" charset="-127"/>
                        </a:rPr>
                        <m:t>𝐼</m:t>
                      </m:r>
                    </m:oMath>
                  </m:oMathPara>
                </a14:m>
                <a:endParaRPr lang="ja-JP" altLang="en-US" sz="3200" i="1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69806"/>
                <a:ext cx="36004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5303912" y="1448102"/>
            <a:ext cx="123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干渉計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64152" y="463736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i="1" dirty="0">
                <a:latin typeface="GungsuhChe" panose="02030609000101010101" pitchFamily="49" charset="-127"/>
                <a:ea typeface="GungsuhChe" panose="02030609000101010101" pitchFamily="49" charset="-127"/>
              </a:rPr>
              <a:t>E</a:t>
            </a:r>
            <a:endParaRPr lang="ja-JP" altLang="en-US" sz="3200" i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215680" y="5799939"/>
            <a:ext cx="162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ピエゾ効率</a:t>
            </a:r>
            <a:endParaRPr lang="ja-JP" altLang="en-US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6616188" y="2643914"/>
            <a:ext cx="102798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847692" y="464878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GungsuhChe" panose="02030609000101010101" pitchFamily="49" charset="-127"/>
                <a:ea typeface="GungsuhChe" panose="02030609000101010101" pitchFamily="49" charset="-127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1524000" y="2268969"/>
                <a:ext cx="1352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𝑖𝑛</m:t>
                          </m:r>
                        </m:sub>
                      </m:sSub>
                      <m: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m</m:t>
                      </m:r>
                      <m: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]</m:t>
                      </m:r>
                    </m:oMath>
                  </m:oMathPara>
                </a14:m>
                <a:endParaRPr lang="ja-JP" altLang="en-US" sz="32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68968"/>
                <a:ext cx="135209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4027712" y="1909766"/>
                <a:ext cx="11543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0</m:t>
                          </m:r>
                        </m:sub>
                      </m:sSub>
                      <m: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m</m:t>
                      </m:r>
                      <m: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]</m:t>
                      </m:r>
                    </m:oMath>
                  </m:oMathPara>
                </a14:m>
                <a:endParaRPr lang="ja-JP" altLang="en-US" sz="32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12" y="1909765"/>
                <a:ext cx="115434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2451566" y="3276776"/>
                <a:ext cx="1528228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𝑝𝑧𝑡</m:t>
                          </m:r>
                        </m:sub>
                      </m:sSub>
                      <m: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m</m:t>
                      </m:r>
                      <m: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]</m:t>
                      </m:r>
                    </m:oMath>
                  </m:oMathPara>
                </a14:m>
                <a:endParaRPr lang="ja-JP" altLang="en-US" sz="32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66" y="3276775"/>
                <a:ext cx="1528228" cy="6227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7408404" y="1639635"/>
                <a:ext cx="21597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𝐿</m:t>
                          </m:r>
                        </m:sub>
                      </m:sSub>
                      <m:r>
                        <a:rPr lang="en-US" altLang="ja-JP" sz="3200" i="1">
                          <a:latin typeface="Cambria Math"/>
                          <a:ea typeface="GungsuhChe" panose="02030609000101010101" pitchFamily="49" charset="-127"/>
                        </a:rPr>
                        <m:t>=</m:t>
                      </m:r>
                      <m:r>
                        <a:rPr lang="en-US" altLang="ja-JP" sz="3200" i="1">
                          <a:latin typeface="Cambria Math"/>
                          <a:ea typeface="GungsuhChe" panose="02030609000101010101" pitchFamily="49" charset="-127"/>
                        </a:rPr>
                        <m:t>𝐼𝐸𝑃</m:t>
                      </m:r>
                    </m:oMath>
                  </m:oMathPara>
                </a14:m>
                <a:endParaRPr lang="ja-JP" altLang="en-US" sz="3200" i="1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404" y="1639634"/>
                <a:ext cx="215973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/>
          <p:cNvSpPr txBox="1"/>
          <p:nvPr/>
        </p:nvSpPr>
        <p:spPr>
          <a:xfrm>
            <a:off x="7712442" y="1196752"/>
            <a:ext cx="169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ループゲイン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98917" y="5645669"/>
            <a:ext cx="282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ローパスフィルター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/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アンプ</a:t>
            </a:r>
          </a:p>
        </p:txBody>
      </p:sp>
      <p:sp>
        <p:nvSpPr>
          <p:cNvPr id="3" name="円/楕円 2"/>
          <p:cNvSpPr/>
          <p:nvPr/>
        </p:nvSpPr>
        <p:spPr>
          <a:xfrm>
            <a:off x="5015880" y="3429000"/>
            <a:ext cx="1800200" cy="121978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4900442" y="3810935"/>
            <a:ext cx="176136" cy="5523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087888" y="3799580"/>
            <a:ext cx="0" cy="20548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5536322" y="3838552"/>
                <a:ext cx="703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/>
                              <a:ea typeface="GungsuhChe" panose="02030609000101010101" pitchFamily="49" charset="-127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  <a:ea typeface="GungsuhChe" panose="02030609000101010101" pitchFamily="49" charset="-127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  <a:ea typeface="GungsuhChe" panose="02030609000101010101" pitchFamily="49" charset="-127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ja-JP" altLang="en-US" sz="3200" i="1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322" y="3838551"/>
                <a:ext cx="70369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4082192" y="2622911"/>
            <a:ext cx="54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-</a:t>
            </a:r>
            <a:endParaRPr lang="ja-JP" altLang="en-US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5057444" y="4992406"/>
                <a:ext cx="1528228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𝑝𝑧𝑡</m:t>
                          </m:r>
                        </m:sub>
                      </m:sSub>
                      <m: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V</m:t>
                      </m:r>
                      <m: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]</m:t>
                      </m:r>
                    </m:oMath>
                  </m:oMathPara>
                </a14:m>
                <a:endParaRPr lang="ja-JP" altLang="en-US" sz="32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444" y="4992405"/>
                <a:ext cx="1528228" cy="6227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7886109" y="3233416"/>
                <a:ext cx="15282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  <a:ea typeface="GungsuhChe" panose="02030609000101010101" pitchFamily="49" charset="-127"/>
                            </a:rPr>
                            <m:t>𝐸</m:t>
                          </m:r>
                        </m:sub>
                      </m:sSub>
                      <m: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V</m:t>
                      </m:r>
                      <m:r>
                        <a:rPr lang="en-US" altLang="ja-JP" sz="3200">
                          <a:latin typeface="Cambria Math"/>
                          <a:ea typeface="GungsuhChe" panose="02030609000101010101" pitchFamily="49" charset="-127"/>
                        </a:rPr>
                        <m:t>]</m:t>
                      </m:r>
                    </m:oMath>
                  </m:oMathPara>
                </a14:m>
                <a:endParaRPr lang="ja-JP" altLang="en-US" sz="32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109" y="3233415"/>
                <a:ext cx="152822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9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919537" y="836713"/>
                <a:ext cx="239956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</a:rPr>
                            <m:t>𝑝𝑧𝑡</m:t>
                          </m:r>
                        </m:sub>
                      </m:sSub>
                      <m:r>
                        <a:rPr lang="en-US" altLang="ja-JP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2369110" cy="6227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847528" y="2010365"/>
                <a:ext cx="2989408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ja-JP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altLang="ja-JP" sz="32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</a:rPr>
                            <m:t>𝑝𝑧𝑡</m:t>
                          </m:r>
                        </m:sub>
                      </m:sSub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10364"/>
                <a:ext cx="2958952" cy="622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矢印 15"/>
          <p:cNvSpPr/>
          <p:nvPr/>
        </p:nvSpPr>
        <p:spPr>
          <a:xfrm rot="5400000">
            <a:off x="2598625" y="3200138"/>
            <a:ext cx="1270468" cy="720080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919536" y="4174704"/>
                <a:ext cx="3001719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ja-JP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4174704"/>
                <a:ext cx="3001719" cy="10980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919536" y="5603373"/>
                <a:ext cx="3315908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</a:rPr>
                            <m:t>𝑝𝑧𝑡</m:t>
                          </m:r>
                        </m:sub>
                      </m:sSub>
                      <m:r>
                        <a:rPr lang="en-US" altLang="ja-JP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2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5603373"/>
                <a:ext cx="3315908" cy="10980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6083882" y="4195413"/>
                <a:ext cx="2109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≫1</m:t>
                      </m:r>
                      <m:r>
                        <a:rPr lang="ja-JP" altLang="en-US" sz="2400" i="1">
                          <a:latin typeface="Cambria Math"/>
                          <a:ea typeface="Cambria Math"/>
                        </a:rPr>
                        <m:t>のとき</m:t>
                      </m:r>
                    </m:oMath>
                  </m:oMathPara>
                </a14:m>
                <a:endParaRPr lang="ja-JP" altLang="en-US" sz="24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882" y="4195413"/>
                <a:ext cx="210948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6053797" y="4955654"/>
                <a:ext cx="3004862" cy="987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5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5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5400" i="1">
                              <a:latin typeface="Cambria Math"/>
                            </a:rPr>
                            <m:t>𝑝𝑧𝑡</m:t>
                          </m:r>
                        </m:sub>
                      </m:sSub>
                      <m:r>
                        <a:rPr lang="en-US" altLang="ja-JP" sz="5400" i="1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altLang="ja-JP" sz="5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5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5400" i="1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797" y="4955654"/>
                <a:ext cx="3004862" cy="9875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42" y="932894"/>
            <a:ext cx="4151044" cy="26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47528" y="63288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各周波数でのループゲインの測定</a:t>
            </a:r>
            <a:endParaRPr lang="en-US" altLang="ja-JP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84" y="2132857"/>
            <a:ext cx="8097380" cy="360095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510745" y="4214190"/>
            <a:ext cx="781878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0.01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61322" y="3283977"/>
            <a:ext cx="318049" cy="66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38468" y="2396082"/>
            <a:ext cx="954157" cy="66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319126" y="4476650"/>
            <a:ext cx="185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352258" y="2760518"/>
            <a:ext cx="185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325754" y="3621898"/>
            <a:ext cx="185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解析手法と実験の概要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8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実験及び解析手法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ja-JP" altLang="en-US" dirty="0" smtClean="0"/>
              <a:t>マイケルソン干渉計をつくり、ミッドフリンジにロック</a:t>
            </a:r>
            <a:endParaRPr kumimoji="1" lang="en-US" altLang="ja-JP" dirty="0" smtClean="0"/>
          </a:p>
          <a:p>
            <a:pPr marL="514350" indent="-514350">
              <a:buAutoNum type="arabicPeriod"/>
            </a:pPr>
            <a:r>
              <a:rPr lang="ja-JP" altLang="en-US" dirty="0" smtClean="0"/>
              <a:t>時系列データを</a:t>
            </a:r>
            <a:r>
              <a:rPr lang="en-US" altLang="ja-JP" dirty="0" smtClean="0"/>
              <a:t>h(t)</a:t>
            </a:r>
            <a:r>
              <a:rPr lang="ja-JP" altLang="en-US" dirty="0" smtClean="0"/>
              <a:t>に直す</a:t>
            </a:r>
            <a:endParaRPr lang="en-US" altLang="ja-JP" dirty="0" smtClean="0"/>
          </a:p>
          <a:p>
            <a:pPr marL="514350" indent="-514350">
              <a:buAutoNum type="arabicPeriod"/>
            </a:pPr>
            <a:r>
              <a:rPr lang="ja-JP" altLang="en-US" dirty="0" smtClean="0"/>
              <a:t>時系列データをフーリエ変換する</a:t>
            </a:r>
            <a:endParaRPr lang="en-US" altLang="ja-JP" dirty="0" smtClean="0"/>
          </a:p>
          <a:p>
            <a:pPr marL="514350" indent="-514350">
              <a:buAutoNum type="arabicPeriod"/>
            </a:pPr>
            <a:r>
              <a:rPr lang="en-US" altLang="ja-JP" dirty="0" smtClean="0"/>
              <a:t>Matched Filter</a:t>
            </a:r>
            <a:r>
              <a:rPr lang="ja-JP" altLang="en-US" dirty="0" smtClean="0"/>
              <a:t>法によって中性子星連星重力波の波形との相関を見る</a:t>
            </a:r>
            <a:endParaRPr lang="en-US" altLang="ja-JP" dirty="0" smtClean="0"/>
          </a:p>
          <a:p>
            <a:pPr marL="514350" indent="-514350">
              <a:buAutoNum type="arabicPeriod"/>
            </a:pPr>
            <a:endParaRPr kumimoji="1" lang="en-US" altLang="ja-JP" dirty="0" smtClean="0"/>
          </a:p>
          <a:p>
            <a:pPr marL="514350" indent="-51435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28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303" y="1883884"/>
            <a:ext cx="11402457" cy="4300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１　</a:t>
            </a:r>
            <a:r>
              <a:rPr kumimoji="1" lang="ja-JP" altLang="en-US" sz="3600" dirty="0" smtClean="0"/>
              <a:t>目的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 smtClean="0"/>
              <a:t>２　検出装置について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３　ミッドフリンジロックと制御系の精度評価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４　解析手法と実験の概要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５　結果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６　まとめ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125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実験及び解析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手法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ja-JP" altLang="en-US" dirty="0" smtClean="0">
                <a:solidFill>
                  <a:srgbClr val="000000"/>
                </a:solidFill>
              </a:rPr>
              <a:t>マイケルソン干渉計をつくり、ミッドフリンジにロック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r>
              <a:rPr lang="ja-JP" altLang="en-US" dirty="0" smtClean="0">
                <a:solidFill>
                  <a:srgbClr val="BFBFBF"/>
                </a:solidFill>
              </a:rPr>
              <a:t>時系列データを</a:t>
            </a:r>
            <a:r>
              <a:rPr lang="en-US" altLang="ja-JP" dirty="0" smtClean="0">
                <a:solidFill>
                  <a:srgbClr val="BFBFBF"/>
                </a:solidFill>
              </a:rPr>
              <a:t>h(t)</a:t>
            </a:r>
            <a:r>
              <a:rPr lang="ja-JP" altLang="en-US" dirty="0" smtClean="0">
                <a:solidFill>
                  <a:srgbClr val="BFBFBF"/>
                </a:solidFill>
              </a:rPr>
              <a:t>に直す</a:t>
            </a:r>
            <a:endParaRPr lang="en-US" altLang="ja-JP" dirty="0" smtClean="0">
              <a:solidFill>
                <a:srgbClr val="BFBFBF"/>
              </a:solidFill>
            </a:endParaRPr>
          </a:p>
          <a:p>
            <a:pPr marL="514350" indent="-514350">
              <a:buAutoNum type="arabicPeriod"/>
            </a:pPr>
            <a:r>
              <a:rPr lang="ja-JP" altLang="en-US" dirty="0" smtClean="0">
                <a:solidFill>
                  <a:srgbClr val="BFBFBF"/>
                </a:solidFill>
              </a:rPr>
              <a:t>時系列データをフーリエ変換する</a:t>
            </a:r>
            <a:endParaRPr lang="en-US" altLang="ja-JP" dirty="0" smtClean="0">
              <a:solidFill>
                <a:srgbClr val="BFBFBF"/>
              </a:solidFill>
            </a:endParaRPr>
          </a:p>
          <a:p>
            <a:pPr marL="514350" indent="-514350">
              <a:buAutoNum type="arabicPeriod"/>
            </a:pPr>
            <a:r>
              <a:rPr lang="en-US" altLang="ja-JP" dirty="0" smtClean="0">
                <a:solidFill>
                  <a:srgbClr val="BFBFBF"/>
                </a:solidFill>
              </a:rPr>
              <a:t>Matched Filter</a:t>
            </a:r>
            <a:r>
              <a:rPr lang="ja-JP" altLang="en-US" dirty="0" smtClean="0">
                <a:solidFill>
                  <a:srgbClr val="BFBFBF"/>
                </a:solidFill>
              </a:rPr>
              <a:t>法によって中性子星連星重力波の波形との相関を見る</a:t>
            </a:r>
            <a:endParaRPr lang="en-US" altLang="ja-JP" dirty="0" smtClean="0">
              <a:solidFill>
                <a:srgbClr val="BFBFBF"/>
              </a:solidFill>
            </a:endParaRPr>
          </a:p>
          <a:p>
            <a:pPr marL="514350" indent="-514350">
              <a:buAutoNum type="arabicPeriod"/>
            </a:pPr>
            <a:endParaRPr kumimoji="1" lang="en-US" altLang="ja-JP" dirty="0" smtClean="0"/>
          </a:p>
          <a:p>
            <a:pPr marL="514350" indent="-51435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51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実験及び解析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手法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ja-JP" altLang="en-US" dirty="0" smtClean="0">
                <a:solidFill>
                  <a:srgbClr val="BFBFBF"/>
                </a:solidFill>
              </a:rPr>
              <a:t>マイケルソン干渉計をつくり、ミッドフリンジにロック</a:t>
            </a:r>
            <a:endParaRPr kumimoji="1" lang="en-US" altLang="ja-JP" dirty="0" smtClean="0">
              <a:solidFill>
                <a:srgbClr val="BFBFBF"/>
              </a:solidFill>
            </a:endParaRPr>
          </a:p>
          <a:p>
            <a:pPr marL="514350" indent="-514350">
              <a:buAutoNum type="arabicPeriod"/>
            </a:pPr>
            <a:r>
              <a:rPr lang="ja-JP" altLang="en-US" dirty="0" smtClean="0"/>
              <a:t>時系列データを</a:t>
            </a:r>
            <a:r>
              <a:rPr lang="en-US" altLang="ja-JP" dirty="0" smtClean="0"/>
              <a:t>h(t)</a:t>
            </a:r>
            <a:r>
              <a:rPr lang="ja-JP" altLang="en-US" dirty="0" smtClean="0"/>
              <a:t>に直す</a:t>
            </a:r>
            <a:endParaRPr lang="en-US" altLang="ja-JP" dirty="0" smtClean="0"/>
          </a:p>
          <a:p>
            <a:pPr marL="514350" indent="-514350">
              <a:buAutoNum type="arabicPeriod"/>
            </a:pPr>
            <a:r>
              <a:rPr lang="ja-JP" altLang="en-US" dirty="0" smtClean="0">
                <a:solidFill>
                  <a:srgbClr val="BFBFBF"/>
                </a:solidFill>
              </a:rPr>
              <a:t>時系列データをフーリエ変換する</a:t>
            </a:r>
            <a:endParaRPr lang="en-US" altLang="ja-JP" dirty="0" smtClean="0">
              <a:solidFill>
                <a:srgbClr val="BFBFBF"/>
              </a:solidFill>
            </a:endParaRPr>
          </a:p>
          <a:p>
            <a:pPr marL="514350" indent="-514350">
              <a:buAutoNum type="arabicPeriod"/>
            </a:pPr>
            <a:r>
              <a:rPr lang="en-US" altLang="ja-JP" dirty="0" smtClean="0">
                <a:solidFill>
                  <a:srgbClr val="BFBFBF"/>
                </a:solidFill>
              </a:rPr>
              <a:t>Matched Filter</a:t>
            </a:r>
            <a:r>
              <a:rPr lang="ja-JP" altLang="en-US" dirty="0" smtClean="0">
                <a:solidFill>
                  <a:srgbClr val="BFBFBF"/>
                </a:solidFill>
              </a:rPr>
              <a:t>法によって中性子星連星重力波の波形との相関を見る</a:t>
            </a:r>
            <a:endParaRPr lang="en-US" altLang="ja-JP" dirty="0" smtClean="0">
              <a:solidFill>
                <a:srgbClr val="BFBFBF"/>
              </a:solidFill>
            </a:endParaRPr>
          </a:p>
          <a:p>
            <a:pPr marL="514350" indent="-514350">
              <a:buAutoNum type="arabicPeriod"/>
            </a:pPr>
            <a:endParaRPr kumimoji="1" lang="en-US" altLang="ja-JP" dirty="0" smtClean="0"/>
          </a:p>
          <a:p>
            <a:pPr marL="514350" indent="-51435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56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ピエゾ出力電圧からの</a:t>
            </a:r>
            <a:r>
              <a:rPr lang="en-US" altLang="ja-JP" dirty="0" smtClean="0"/>
              <a:t>Displacement</a:t>
            </a:r>
            <a:r>
              <a:rPr lang="ja-JP" altLang="en-US" dirty="0" smtClean="0"/>
              <a:t>の計算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752705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442765"/>
              </p:ext>
            </p:extLst>
          </p:nvPr>
        </p:nvGraphicFramePr>
        <p:xfrm>
          <a:off x="3735388" y="4454525"/>
          <a:ext cx="4748212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数式" r:id="rId3" imgW="1485720" imgH="419040" progId="Equation.3">
                  <p:embed/>
                </p:oleObj>
              </mc:Choice>
              <mc:Fallback>
                <p:oleObj name="数式" r:id="rId3" imgW="14857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5388" y="4454525"/>
                        <a:ext cx="4748212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313858" y="6352906"/>
            <a:ext cx="428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ここからさらに</a:t>
            </a:r>
            <a:r>
              <a:rPr lang="en-US" altLang="ja-JP" dirty="0"/>
              <a:t>h(t)</a:t>
            </a:r>
            <a:r>
              <a:rPr lang="ja-JP" altLang="en-US" dirty="0"/>
              <a:t>になおす</a:t>
            </a:r>
            <a:r>
              <a:rPr lang="en-US" altLang="ja-JP" dirty="0"/>
              <a:t>(</a:t>
            </a:r>
            <a:r>
              <a:rPr lang="ja-JP" altLang="en-US" dirty="0"/>
              <a:t>詳細略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63984" y="5984815"/>
            <a:ext cx="346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測定周波数は</a:t>
            </a:r>
            <a:r>
              <a:rPr lang="en-US" altLang="ja-JP" dirty="0"/>
              <a:t>100Hz</a:t>
            </a:r>
            <a:r>
              <a:rPr lang="ja-JP" altLang="en-US" dirty="0"/>
              <a:t>から</a:t>
            </a:r>
            <a:r>
              <a:rPr lang="en-US" altLang="ja-JP" dirty="0"/>
              <a:t>1kHz</a:t>
            </a:r>
            <a:endParaRPr lang="ja-JP" alt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4" y="1600890"/>
            <a:ext cx="4151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0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 descr="signalnois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37" r="-19537"/>
          <a:stretch>
            <a:fillRect/>
          </a:stretch>
        </p:blipFill>
        <p:spPr>
          <a:xfrm>
            <a:off x="-1052285" y="1609416"/>
            <a:ext cx="12975770" cy="427757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重力波による計量の歪みの時系列データ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046" y="6205456"/>
            <a:ext cx="953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赤い信号は双方質量</a:t>
            </a:r>
            <a:r>
              <a:rPr lang="en-US" altLang="ja-JP" sz="2400" dirty="0"/>
              <a:t>1.4M</a:t>
            </a:r>
            <a:r>
              <a:rPr lang="ja-JP" altLang="en-US" sz="2400" baseline="-25000" dirty="0"/>
              <a:t>⦿</a:t>
            </a:r>
            <a:r>
              <a:rPr lang="ja-JP" altLang="en-US" sz="2400" dirty="0"/>
              <a:t>の中性子星連星にともなう重力波信号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1823" y="2389543"/>
            <a:ext cx="615553" cy="2867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ja-JP" sz="2800" dirty="0"/>
              <a:t>h(t)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728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中性子星連星による重力波放出</a:t>
            </a:r>
            <a:r>
              <a:rPr kumimoji="1" lang="en-US" altLang="ja-JP" dirty="0" smtClean="0"/>
              <a:t>(Chirp Signal)</a:t>
            </a:r>
            <a:endParaRPr kumimoji="1" lang="ja-JP" altLang="en-US" dirty="0"/>
          </a:p>
        </p:txBody>
      </p:sp>
      <p:pic>
        <p:nvPicPr>
          <p:cNvPr id="6" name="コンテンツ プレースホルダー 5" descr="neutronsta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" b="2038"/>
          <a:stretch>
            <a:fillRect/>
          </a:stretch>
        </p:blipFill>
        <p:spPr/>
      </p:pic>
      <p:sp>
        <p:nvSpPr>
          <p:cNvPr id="7" name="テキスト ボックス 6"/>
          <p:cNvSpPr txBox="1"/>
          <p:nvPr/>
        </p:nvSpPr>
        <p:spPr>
          <a:xfrm>
            <a:off x="2312856" y="6472552"/>
            <a:ext cx="7561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Robert E. </a:t>
            </a:r>
            <a:r>
              <a:rPr lang="en-US" altLang="ja-JP" dirty="0" err="1"/>
              <a:t>Spero</a:t>
            </a:r>
            <a:r>
              <a:rPr lang="en-US" altLang="ja-JP" dirty="0"/>
              <a:t>, Physics 3, 29 (2010) </a:t>
            </a:r>
          </a:p>
          <a:p>
            <a:r>
              <a:rPr lang="en-US" altLang="ja-JP" dirty="0"/>
              <a:t> </a:t>
            </a:r>
          </a:p>
          <a:p>
            <a:r>
              <a:rPr lang="en-US" altLang="ja-JP" dirty="0"/>
              <a:t> 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27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BFBFBF"/>
                </a:solidFill>
              </a:rPr>
              <a:t>実験及び解析</a:t>
            </a:r>
            <a:r>
              <a:rPr kumimoji="1" lang="ja-JP" altLang="en-US" dirty="0" smtClean="0">
                <a:solidFill>
                  <a:srgbClr val="BFBFBF"/>
                </a:solidFill>
              </a:rPr>
              <a:t>手法</a:t>
            </a:r>
            <a:endParaRPr kumimoji="1" lang="ja-JP" altLang="en-US" dirty="0">
              <a:solidFill>
                <a:srgbClr val="BFBFBF"/>
              </a:solidFill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ja-JP" altLang="en-US" dirty="0">
                <a:solidFill>
                  <a:srgbClr val="BFBFBF"/>
                </a:solidFill>
              </a:rPr>
              <a:t>マイケルソン干渉計をつくり、ミッドフリンジにロック</a:t>
            </a:r>
            <a:endParaRPr lang="en-US" altLang="ja-JP" dirty="0">
              <a:solidFill>
                <a:srgbClr val="BFBFBF"/>
              </a:solidFill>
            </a:endParaRPr>
          </a:p>
          <a:p>
            <a:pPr marL="514350" indent="-514350">
              <a:buAutoNum type="arabicPeriod"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時系列データを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h(t)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に直す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ja-JP" altLang="en-US" dirty="0" smtClean="0"/>
              <a:t>時系列データをフーリエ変換する</a:t>
            </a:r>
            <a:endParaRPr lang="en-US" altLang="ja-JP" dirty="0" smtClean="0"/>
          </a:p>
          <a:p>
            <a:pPr marL="514350" indent="-514350">
              <a:buAutoNum type="arabicPeriod"/>
            </a:pPr>
            <a:r>
              <a:rPr lang="en-US" altLang="ja-JP" dirty="0" smtClean="0">
                <a:solidFill>
                  <a:srgbClr val="BFBFBF"/>
                </a:solidFill>
              </a:rPr>
              <a:t>Matched Filter</a:t>
            </a:r>
            <a:r>
              <a:rPr lang="ja-JP" altLang="en-US" dirty="0" smtClean="0">
                <a:solidFill>
                  <a:srgbClr val="BFBFBF"/>
                </a:solidFill>
              </a:rPr>
              <a:t>法によって中性子星連星重力波の波形との相関を見る</a:t>
            </a:r>
            <a:endParaRPr lang="en-US" altLang="ja-JP" dirty="0" smtClean="0">
              <a:solidFill>
                <a:srgbClr val="BFBFBF"/>
              </a:solidFill>
            </a:endParaRPr>
          </a:p>
          <a:p>
            <a:pPr marL="514350" indent="-514350">
              <a:buAutoNum type="arabicPeriod"/>
            </a:pPr>
            <a:endParaRPr kumimoji="1" lang="en-US" altLang="ja-JP" dirty="0" smtClean="0"/>
          </a:p>
          <a:p>
            <a:pPr marL="514350" indent="-51435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01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BFBFBF"/>
                </a:solidFill>
              </a:rPr>
              <a:t>実験及び解析</a:t>
            </a:r>
            <a:r>
              <a:rPr kumimoji="1" lang="ja-JP" altLang="en-US" dirty="0" smtClean="0">
                <a:solidFill>
                  <a:srgbClr val="BFBFBF"/>
                </a:solidFill>
              </a:rPr>
              <a:t>手法</a:t>
            </a:r>
            <a:endParaRPr kumimoji="1" lang="ja-JP" altLang="en-US" dirty="0">
              <a:solidFill>
                <a:srgbClr val="BFBFBF"/>
              </a:solidFill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ja-JP" altLang="en-US" dirty="0" smtClean="0">
                <a:solidFill>
                  <a:srgbClr val="BFBFBF"/>
                </a:solidFill>
              </a:rPr>
              <a:t>マイケルソン干渉計をつくり、ミッドフリンジにロック</a:t>
            </a:r>
            <a:endParaRPr lang="en-US" altLang="ja-JP" dirty="0" smtClean="0">
              <a:solidFill>
                <a:srgbClr val="BFBFBF"/>
              </a:solidFill>
            </a:endParaRPr>
          </a:p>
          <a:p>
            <a:pPr marL="514350" indent="-514350">
              <a:buAutoNum type="arabicPeriod"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時系列データを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h(t)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に直す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時系列データをフーリエ変換する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ja-JP" dirty="0" smtClean="0"/>
              <a:t>Matched Filter</a:t>
            </a:r>
            <a:r>
              <a:rPr lang="ja-JP" altLang="en-US" dirty="0" smtClean="0"/>
              <a:t>法によって中性子星連星重力波の波形との相関を見る</a:t>
            </a:r>
            <a:endParaRPr lang="en-US" altLang="ja-JP" dirty="0" smtClean="0"/>
          </a:p>
          <a:p>
            <a:pPr marL="514350" indent="-514350">
              <a:buAutoNum type="arabicPeriod"/>
            </a:pPr>
            <a:endParaRPr kumimoji="1" lang="en-US" altLang="ja-JP" dirty="0" smtClean="0"/>
          </a:p>
          <a:p>
            <a:pPr marL="514350" indent="-51435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7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Matched Filter</a:t>
            </a:r>
            <a:r>
              <a:rPr kumimoji="1" lang="ja-JP" altLang="en-US" dirty="0" smtClean="0"/>
              <a:t>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理想的波形</a:t>
            </a:r>
            <a:r>
              <a:rPr lang="en-US" altLang="ja-JP" dirty="0" smtClean="0"/>
              <a:t>u(t)</a:t>
            </a:r>
            <a:r>
              <a:rPr lang="ja-JP" altLang="en-US" dirty="0" smtClean="0"/>
              <a:t>がわかっている時、検出器からの時系列データ</a:t>
            </a:r>
            <a:r>
              <a:rPr lang="en-US" altLang="ja-JP" dirty="0" smtClean="0"/>
              <a:t>x(t)=s(t)+n(t)(s</a:t>
            </a:r>
            <a:r>
              <a:rPr lang="ja-JP" altLang="en-US" dirty="0" smtClean="0"/>
              <a:t>は探す信号</a:t>
            </a:r>
            <a:r>
              <a:rPr lang="en-US" altLang="ja-JP" dirty="0" smtClean="0"/>
              <a:t>,n</a:t>
            </a:r>
            <a:r>
              <a:rPr lang="ja-JP" altLang="en-US" dirty="0" smtClean="0"/>
              <a:t>はノイズで</a:t>
            </a:r>
            <a:r>
              <a:rPr lang="en-US" altLang="ja-JP" dirty="0" smtClean="0"/>
              <a:t>u(t)</a:t>
            </a:r>
            <a:r>
              <a:rPr lang="ja-JP" altLang="en-US" dirty="0" smtClean="0"/>
              <a:t>は正規化された</a:t>
            </a:r>
            <a:r>
              <a:rPr lang="en-US" altLang="ja-JP" dirty="0" smtClean="0"/>
              <a:t>s(t))</a:t>
            </a:r>
            <a:r>
              <a:rPr lang="ja-JP" altLang="en-US" dirty="0" smtClean="0"/>
              <a:t>として、内積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00" y="5624739"/>
            <a:ext cx="967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を用いて、種々の</a:t>
            </a:r>
            <a:r>
              <a:rPr lang="en-US" altLang="ja-JP" sz="2400" dirty="0"/>
              <a:t>t0</a:t>
            </a:r>
            <a:r>
              <a:rPr lang="ja-JP" altLang="en-US" sz="2400" dirty="0"/>
              <a:t>について計算したこの値の大きさにより相関を見積もる</a:t>
            </a:r>
            <a:r>
              <a:rPr lang="en-US" altLang="ja-JP" sz="2400" dirty="0"/>
              <a:t>(</a:t>
            </a:r>
            <a:r>
              <a:rPr lang="ja-JP" altLang="en-US" sz="2400" dirty="0"/>
              <a:t>以降</a:t>
            </a:r>
            <a:r>
              <a:rPr lang="en-US" altLang="ja-JP" sz="2400" dirty="0"/>
              <a:t>SNR</a:t>
            </a:r>
            <a:r>
              <a:rPr lang="ja-JP" altLang="en-US" sz="2400" dirty="0"/>
              <a:t>または</a:t>
            </a:r>
            <a:r>
              <a:rPr lang="en-US" altLang="ja-JP" sz="2400" dirty="0"/>
              <a:t>rho</a:t>
            </a:r>
            <a:r>
              <a:rPr lang="ja-JP" altLang="en-US" sz="2400" dirty="0"/>
              <a:t>と呼ぶ</a:t>
            </a:r>
            <a:r>
              <a:rPr lang="en-US" altLang="ja-JP" sz="2400" dirty="0"/>
              <a:t>)</a:t>
            </a:r>
            <a:r>
              <a:rPr lang="ja-JP" altLang="en-US" sz="2400" dirty="0"/>
              <a:t>。ここでは</a:t>
            </a:r>
            <a:r>
              <a:rPr lang="en-US" altLang="ja-JP" sz="2400" dirty="0"/>
              <a:t>t0</a:t>
            </a:r>
            <a:r>
              <a:rPr lang="ja-JP" altLang="en-US" sz="2400" dirty="0"/>
              <a:t>として合体時刻をとる。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079005"/>
              </p:ext>
            </p:extLst>
          </p:nvPr>
        </p:nvGraphicFramePr>
        <p:xfrm>
          <a:off x="1249680" y="3194776"/>
          <a:ext cx="8229600" cy="191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数式" r:id="rId3" imgW="2235200" imgH="520700" progId="Equation.3">
                  <p:embed/>
                </p:oleObj>
              </mc:Choice>
              <mc:Fallback>
                <p:oleObj name="数式" r:id="rId3" imgW="22352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680" y="3194776"/>
                        <a:ext cx="8229600" cy="1917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0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0</a:t>
            </a:r>
            <a:r>
              <a:rPr lang="ja-JP" altLang="en-US" dirty="0" smtClean="0"/>
              <a:t>を</a:t>
            </a:r>
            <a:r>
              <a:rPr lang="en-US" altLang="ja-JP" dirty="0" smtClean="0"/>
              <a:t>sweep</a:t>
            </a:r>
            <a:r>
              <a:rPr lang="ja-JP" altLang="en-US" dirty="0" smtClean="0"/>
              <a:t>して重力波探索</a:t>
            </a:r>
            <a:endParaRPr kumimoji="1" lang="ja-JP" altLang="en-US" dirty="0"/>
          </a:p>
        </p:txBody>
      </p:sp>
      <p:pic>
        <p:nvPicPr>
          <p:cNvPr id="4" name="コンテンツ プレースホルダー 3" descr="signalnois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8" b="14048"/>
          <a:stretch>
            <a:fillRect/>
          </a:stretch>
        </p:blipFill>
        <p:spPr>
          <a:xfrm>
            <a:off x="609600" y="1996440"/>
            <a:ext cx="9144000" cy="4459296"/>
          </a:xfrm>
        </p:spPr>
      </p:pic>
      <p:pic>
        <p:nvPicPr>
          <p:cNvPr id="6" name="図 5" descr="スクリーンショット 2015-03-07 10.54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49" y="3602251"/>
            <a:ext cx="1422400" cy="939800"/>
          </a:xfrm>
          <a:prstGeom prst="rect">
            <a:avLst/>
          </a:prstGeom>
        </p:spPr>
      </p:pic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738455"/>
              </p:ext>
            </p:extLst>
          </p:nvPr>
        </p:nvGraphicFramePr>
        <p:xfrm>
          <a:off x="6568123" y="1151891"/>
          <a:ext cx="4016699" cy="935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数式" r:id="rId5" imgW="2221560" imgH="511920" progId="Equation.3">
                  <p:embed/>
                </p:oleObj>
              </mc:Choice>
              <mc:Fallback>
                <p:oleObj name="数式" r:id="rId5" imgW="2221560" imgH="511920" progId="Equation.3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123" y="1151891"/>
                        <a:ext cx="4016699" cy="935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8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0.49753 -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0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 smtClean="0"/>
              <a:t>マイケルソン干渉計</a:t>
            </a:r>
            <a:r>
              <a:rPr lang="ja-JP" altLang="en-US" sz="3200" dirty="0" smtClean="0"/>
              <a:t>型重力波検出器を作る。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検出器の動作をさせる。</a:t>
            </a:r>
            <a:endParaRPr lang="en-US" altLang="ja-JP" sz="3200" dirty="0" smtClean="0"/>
          </a:p>
          <a:p>
            <a:endParaRPr lang="en-US" altLang="ja-JP" sz="3200" dirty="0"/>
          </a:p>
          <a:p>
            <a:r>
              <a:rPr lang="ja-JP" altLang="en-US" sz="3200" dirty="0" smtClean="0"/>
              <a:t>重力波を検出する</a:t>
            </a:r>
            <a:r>
              <a:rPr lang="ja-JP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916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7" y="1534458"/>
            <a:ext cx="8550438" cy="484663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SNR(</a:t>
            </a:r>
            <a:r>
              <a:rPr lang="ja-JP" altLang="en-US" dirty="0" smtClean="0"/>
              <a:t>ノイズ</a:t>
            </a:r>
            <a:r>
              <a:rPr lang="en-US" altLang="ja-JP" dirty="0" smtClean="0"/>
              <a:t>-</a:t>
            </a:r>
            <a:r>
              <a:rPr lang="ja-JP" altLang="en-US" dirty="0" smtClean="0"/>
              <a:t>信号比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のヒストグラム</a:t>
            </a:r>
            <a:endParaRPr kumimoji="1" lang="ja-JP" altLang="en-US" dirty="0"/>
          </a:p>
        </p:txBody>
      </p:sp>
      <p:sp>
        <p:nvSpPr>
          <p:cNvPr id="11" name="下矢印吹き出し 10"/>
          <p:cNvSpPr/>
          <p:nvPr/>
        </p:nvSpPr>
        <p:spPr>
          <a:xfrm>
            <a:off x="7528561" y="3794118"/>
            <a:ext cx="2663372" cy="190061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sz="2400" dirty="0" smtClean="0"/>
              <a:t>ここ以上に</a:t>
            </a:r>
            <a:r>
              <a:rPr lang="ja-JP" altLang="en-US" sz="2400" dirty="0"/>
              <a:t>信号が来れば重力波検出</a:t>
            </a:r>
            <a:r>
              <a:rPr lang="en-US" altLang="ja-JP" sz="2400" dirty="0"/>
              <a:t>(</a:t>
            </a:r>
            <a:r>
              <a:rPr lang="ja-JP" altLang="en-US" sz="2400" dirty="0"/>
              <a:t>かも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14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計算した</a:t>
            </a:r>
            <a:r>
              <a:rPr lang="en-US" altLang="ja-JP" dirty="0" smtClean="0"/>
              <a:t>SN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の時系列データ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5-03-07 2.42.0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t="-13192" r="-3378" b="-353"/>
          <a:stretch/>
        </p:blipFill>
        <p:spPr>
          <a:xfrm>
            <a:off x="555897" y="1341120"/>
            <a:ext cx="9705703" cy="5324109"/>
          </a:xfrm>
        </p:spPr>
      </p:pic>
      <p:sp>
        <p:nvSpPr>
          <p:cNvPr id="5" name="左矢印吹き出し 4"/>
          <p:cNvSpPr/>
          <p:nvPr/>
        </p:nvSpPr>
        <p:spPr>
          <a:xfrm>
            <a:off x="2407743" y="2404272"/>
            <a:ext cx="3575046" cy="1235911"/>
          </a:xfrm>
          <a:prstGeom prst="leftArrow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sz="3000" dirty="0"/>
              <a:t>このピークはもしや</a:t>
            </a:r>
            <a:r>
              <a:rPr lang="en-US" altLang="ja-JP" sz="3000" dirty="0"/>
              <a:t>…?</a:t>
            </a:r>
            <a:endParaRPr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4444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重力波ならば時間反転に対し得られたデータ波形は非対称なはず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199" y="5947954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データを時間反転して、相関のピークが消える</a:t>
            </a:r>
            <a:r>
              <a:rPr lang="en-US" altLang="ja-JP" sz="2000" dirty="0"/>
              <a:t>(</a:t>
            </a:r>
            <a:r>
              <a:rPr lang="ja-JP" altLang="en-US" sz="2000" dirty="0"/>
              <a:t>または著しく下がる</a:t>
            </a:r>
            <a:r>
              <a:rPr lang="en-US" altLang="ja-JP" sz="2000" dirty="0"/>
              <a:t>)</a:t>
            </a:r>
            <a:r>
              <a:rPr lang="ja-JP" altLang="en-US" sz="2000" dirty="0"/>
              <a:t>ことが重力波として必要</a:t>
            </a:r>
          </a:p>
        </p:txBody>
      </p:sp>
      <p:pic>
        <p:nvPicPr>
          <p:cNvPr id="7" name="コンテンツ プレースホルダー 6" descr="neutronsta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" b="2038"/>
          <a:stretch>
            <a:fillRect/>
          </a:stretch>
        </p:blipFill>
        <p:spPr>
          <a:xfrm>
            <a:off x="1121954" y="1728707"/>
            <a:ext cx="8220891" cy="4127752"/>
          </a:xfrm>
        </p:spPr>
      </p:pic>
    </p:spTree>
    <p:extLst>
      <p:ext uri="{BB962C8B-B14F-4D97-AF65-F5344CB8AC3E}">
        <p14:creationId xmlns:p14="http://schemas.microsoft.com/office/powerpoint/2010/main" val="10647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時間反転で再び</a:t>
            </a:r>
            <a:r>
              <a:rPr lang="en-US" altLang="ja-JP" dirty="0" smtClean="0"/>
              <a:t>matched filter</a:t>
            </a:r>
            <a:endParaRPr kumimoji="1" lang="ja-JP" altLang="en-US" dirty="0"/>
          </a:p>
        </p:txBody>
      </p:sp>
      <p:pic>
        <p:nvPicPr>
          <p:cNvPr id="4" name="コンテンツ プレースホルダー 3" descr="reverse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88"/>
          <a:stretch/>
        </p:blipFill>
        <p:spPr>
          <a:xfrm>
            <a:off x="513806" y="1654628"/>
            <a:ext cx="9747794" cy="5203372"/>
          </a:xfrm>
        </p:spPr>
      </p:pic>
      <p:pic>
        <p:nvPicPr>
          <p:cNvPr id="6" name="図 5" descr="スクリーンショット 2015-03-07 10.5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18" y="3583179"/>
            <a:ext cx="14224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36627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時間反転した</a:t>
            </a:r>
            <a:r>
              <a:rPr lang="en-US" altLang="ja-JP" dirty="0" smtClean="0"/>
              <a:t>SN</a:t>
            </a:r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pic>
        <p:nvPicPr>
          <p:cNvPr id="6" name="コンテンツ プレースホルダー 5" descr="reversedns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>
          <a:xfrm>
            <a:off x="849086" y="1776332"/>
            <a:ext cx="9348651" cy="4599263"/>
          </a:xfrm>
        </p:spPr>
      </p:pic>
      <p:sp>
        <p:nvSpPr>
          <p:cNvPr id="7" name="右矢印吹き出し 6"/>
          <p:cNvSpPr/>
          <p:nvPr/>
        </p:nvSpPr>
        <p:spPr>
          <a:xfrm>
            <a:off x="3615509" y="2159583"/>
            <a:ext cx="3640181" cy="1019046"/>
          </a:xfrm>
          <a:prstGeom prst="rightArrow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sz="2800" dirty="0"/>
              <a:t>ピーク消えてないじゃん</a:t>
            </a:r>
          </a:p>
        </p:txBody>
      </p:sp>
      <p:sp>
        <p:nvSpPr>
          <p:cNvPr id="8" name="星 12 7"/>
          <p:cNvSpPr/>
          <p:nvPr/>
        </p:nvSpPr>
        <p:spPr>
          <a:xfrm>
            <a:off x="1057364" y="1907178"/>
            <a:ext cx="8756469" cy="3953465"/>
          </a:xfrm>
          <a:prstGeom prst="star12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sz="6000" dirty="0">
                <a:latin typeface="ヒラギノ角ゴ StdN W8"/>
                <a:ea typeface="ヒラギノ角ゴ StdN W8"/>
                <a:cs typeface="ヒラギノ角ゴ StdN W8"/>
              </a:rPr>
              <a:t>重力波、検出されず</a:t>
            </a:r>
          </a:p>
        </p:txBody>
      </p:sp>
    </p:spTree>
    <p:extLst>
      <p:ext uri="{BB962C8B-B14F-4D97-AF65-F5344CB8AC3E}">
        <p14:creationId xmlns:p14="http://schemas.microsoft.com/office/powerpoint/2010/main" val="135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今回の実験で得られたピークが重力波だったとしたら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 descr="E:\distance-r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9" y="1676400"/>
            <a:ext cx="6696392" cy="49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今回の実験で得られたピークが重力波だったとしたら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81200" y="6523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CHANDRA - http://</a:t>
            </a:r>
            <a:r>
              <a:rPr lang="en-US" altLang="ja-JP" dirty="0" err="1"/>
              <a:t>chandra.harvard.edu</a:t>
            </a:r>
            <a:r>
              <a:rPr lang="en-US" altLang="ja-JP" dirty="0"/>
              <a:t> </a:t>
            </a:r>
            <a:endParaRPr lang="ja-JP" altLang="en-US" dirty="0"/>
          </a:p>
        </p:txBody>
      </p:sp>
      <p:pic>
        <p:nvPicPr>
          <p:cNvPr id="8" name="コンテンツ プレースホルダー 7" descr="solar_system_ill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>
          <a:xfrm>
            <a:off x="931459" y="1624009"/>
            <a:ext cx="8456382" cy="4513865"/>
          </a:xfrm>
        </p:spPr>
      </p:pic>
      <p:sp>
        <p:nvSpPr>
          <p:cNvPr id="9" name="正方形/長方形 8"/>
          <p:cNvSpPr/>
          <p:nvPr/>
        </p:nvSpPr>
        <p:spPr>
          <a:xfrm>
            <a:off x="5116108" y="5085321"/>
            <a:ext cx="4473152" cy="11161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この辺りでともに</a:t>
            </a:r>
            <a:r>
              <a:rPr lang="en-US" altLang="ja-JP" sz="2400" dirty="0"/>
              <a:t>1.4M</a:t>
            </a:r>
            <a:r>
              <a:rPr lang="ja-JP" altLang="en-US" sz="2400" baseline="-25000" dirty="0"/>
              <a:t>⦿</a:t>
            </a:r>
            <a:r>
              <a:rPr lang="ja-JP" altLang="en-US" sz="2400" dirty="0"/>
              <a:t>の中性子星連星が起きていたことになる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7208458" y="3370217"/>
            <a:ext cx="19656" cy="17151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98171"/>
            <a:ext cx="9570720" cy="475819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パワースペクトル密度</a:t>
            </a:r>
            <a:endParaRPr kumimoji="1" lang="ja-JP" altLang="en-US" dirty="0"/>
          </a:p>
        </p:txBody>
      </p:sp>
      <p:sp>
        <p:nvSpPr>
          <p:cNvPr id="5" name="下矢印吹き出し 4"/>
          <p:cNvSpPr/>
          <p:nvPr/>
        </p:nvSpPr>
        <p:spPr>
          <a:xfrm>
            <a:off x="6886102" y="2476489"/>
            <a:ext cx="2240481" cy="1335181"/>
          </a:xfrm>
          <a:prstGeom prst="downArrowCallout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/>
              <a:t>とったデータのパワースペクトル密度</a:t>
            </a:r>
          </a:p>
        </p:txBody>
      </p:sp>
      <p:sp>
        <p:nvSpPr>
          <p:cNvPr id="6" name="上矢印吹き出し 5"/>
          <p:cNvSpPr/>
          <p:nvPr/>
        </p:nvSpPr>
        <p:spPr>
          <a:xfrm>
            <a:off x="2233956" y="4694151"/>
            <a:ext cx="2007119" cy="1619563"/>
          </a:xfrm>
          <a:prstGeom prst="upArrow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/>
              <a:t>ともに質量</a:t>
            </a:r>
            <a:r>
              <a:rPr lang="en-US" altLang="ja-JP" dirty="0"/>
              <a:t>1.4M</a:t>
            </a:r>
            <a:r>
              <a:rPr lang="ja-JP" altLang="en-US" baseline="-25000" dirty="0"/>
              <a:t>⦿</a:t>
            </a:r>
            <a:r>
              <a:rPr lang="ja-JP" altLang="en-US" dirty="0"/>
              <a:t>の中性子星連星の信号</a:t>
            </a:r>
          </a:p>
        </p:txBody>
      </p:sp>
      <p:sp>
        <p:nvSpPr>
          <p:cNvPr id="4" name="テキスト ボックス 3"/>
          <p:cNvSpPr txBox="1"/>
          <p:nvPr/>
        </p:nvSpPr>
        <p:spPr>
          <a:xfrm rot="16200000">
            <a:off x="-166193" y="3840372"/>
            <a:ext cx="133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h(Hz</a:t>
            </a:r>
            <a:r>
              <a:rPr lang="en-US" altLang="ja-JP" baseline="30000" dirty="0" smtClean="0"/>
              <a:t>-1/2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77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おまけ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あのピークを耳で感じよう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trimmed_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5943" y="2361338"/>
            <a:ext cx="3147650" cy="31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1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 smtClean="0"/>
              <a:t>・検出感度を良くするために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コントラスト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上げる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ノイズ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下げる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　　こと</a:t>
            </a:r>
            <a:r>
              <a:rPr lang="ja-JP" altLang="en-US" sz="2400" dirty="0"/>
              <a:t>が重要だとわかった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・今回の実験で</a:t>
            </a:r>
            <a:r>
              <a:rPr lang="ja-JP" altLang="en-US" sz="2400" dirty="0" smtClean="0"/>
              <a:t>は、</a:t>
            </a:r>
            <a:r>
              <a:rPr kumimoji="1" lang="ja-JP" altLang="en-US" sz="2400" dirty="0" smtClean="0"/>
              <a:t>重力波を検出することはできなかった。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検出するためには、装置の大型化や地面振動の除去などが必要である。</a:t>
            </a:r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dirty="0" smtClean="0"/>
              <a:t>　　　　　　</a:t>
            </a:r>
            <a:r>
              <a:rPr lang="ja-JP" altLang="en-US" dirty="0">
                <a:latin typeface="Rockwell Extra Bold" panose="02060903040505020403" pitchFamily="18" charset="0"/>
                <a:ea typeface="HGS創英ﾌﾟﾚｾﾞﾝｽEB" panose="02020800000000000000" pitchFamily="18" charset="-128"/>
              </a:rPr>
              <a:t>　</a:t>
            </a:r>
            <a:r>
              <a:rPr lang="en-US" altLang="ja-JP" sz="5400" dirty="0" smtClean="0">
                <a:latin typeface="Rockwell Extra Bold" panose="02060903040505020403" pitchFamily="18" charset="0"/>
                <a:ea typeface="HGS創英ﾌﾟﾚｾﾞﾝｽEB" panose="02020800000000000000" pitchFamily="18" charset="-128"/>
              </a:rPr>
              <a:t>KAGRA </a:t>
            </a:r>
            <a:r>
              <a:rPr lang="en-US" altLang="ja-JP" sz="5400" dirty="0">
                <a:latin typeface="Rockwell Extra Bold" panose="02060903040505020403" pitchFamily="18" charset="0"/>
                <a:ea typeface="HGS創英ﾌﾟﾚｾﾞﾝｽEB" panose="02020800000000000000" pitchFamily="18" charset="-128"/>
              </a:rPr>
              <a:t>,</a:t>
            </a:r>
            <a:r>
              <a:rPr lang="en-US" altLang="ja-JP" sz="5400" dirty="0" smtClean="0">
                <a:latin typeface="Rockwell Extra Bold" panose="02060903040505020403" pitchFamily="18" charset="0"/>
                <a:ea typeface="HGS創英ﾌﾟﾚｾﾞﾝｽEB" panose="02020800000000000000" pitchFamily="18" charset="-128"/>
              </a:rPr>
              <a:t>DECIGO</a:t>
            </a:r>
            <a:endParaRPr kumimoji="1" lang="en-US" altLang="ja-JP" sz="5400" dirty="0" smtClean="0">
              <a:latin typeface="Rockwell Extra Bold" panose="02060903040505020403" pitchFamily="18" charset="0"/>
              <a:ea typeface="HGS創英ﾌﾟﾚｾﾞﾝｽEB" panose="02020800000000000000" pitchFamily="18" charset="-128"/>
            </a:endParaRPr>
          </a:p>
        </p:txBody>
      </p:sp>
      <p:sp>
        <p:nvSpPr>
          <p:cNvPr id="4" name="左中かっこ 3"/>
          <p:cNvSpPr/>
          <p:nvPr/>
        </p:nvSpPr>
        <p:spPr>
          <a:xfrm>
            <a:off x="1203173" y="2165685"/>
            <a:ext cx="256671" cy="673768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1427752" y="5213680"/>
            <a:ext cx="1106904" cy="802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4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ja-JP" altLang="en-US" dirty="0"/>
              <a:t>マイケルソン</a:t>
            </a:r>
            <a:r>
              <a:rPr kumimoji="1" lang="ja-JP" altLang="en-US" dirty="0" smtClean="0"/>
              <a:t>干渉計の原理</a:t>
            </a:r>
            <a:endParaRPr kumimoji="1" lang="ja-JP" altLang="en-US" dirty="0"/>
          </a:p>
        </p:txBody>
      </p:sp>
      <p:pic>
        <p:nvPicPr>
          <p:cNvPr id="4" name="Picture 20" descr="simple_ifo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88" y="1617504"/>
            <a:ext cx="77115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226860" y="1974348"/>
            <a:ext cx="2016224" cy="373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kumimoji="1"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ミラー</a:t>
            </a:r>
            <a:endParaRPr kumimoji="1" lang="ja-JP" altLang="en-US" b="1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336025" y="2015379"/>
            <a:ext cx="1920213" cy="373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ピエゾ</a:t>
            </a:r>
            <a:endParaRPr kumimoji="1" lang="ja-JP" altLang="en-US" b="1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08400" y="4291838"/>
            <a:ext cx="2976332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ビームスプリッター</a:t>
            </a:r>
            <a:endParaRPr kumimoji="1" lang="ja-JP" altLang="en-US" b="1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66646" y="5445223"/>
            <a:ext cx="1478744" cy="2797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レーザー</a:t>
            </a:r>
            <a:endParaRPr kumimoji="1" lang="ja-JP" altLang="en-US" b="1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37656" y="5408453"/>
            <a:ext cx="1961321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検出器</a:t>
            </a:r>
            <a:endParaRPr kumimoji="1" lang="ja-JP" altLang="en-US" b="1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442445" y="2872206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 flipV="1">
            <a:off x="2831771" y="3367837"/>
            <a:ext cx="1032115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3646277" y="4347102"/>
            <a:ext cx="960107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5946863" y="2719765"/>
            <a:ext cx="1104123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6653658" y="3241131"/>
            <a:ext cx="960108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5238801" y="4711692"/>
            <a:ext cx="864096" cy="6446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4423047" y="6021288"/>
            <a:ext cx="6309121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3977"/>
            <a:r>
              <a:rPr lang="en-US" altLang="ja-JP" dirty="0">
                <a:solidFill>
                  <a:prstClr val="black"/>
                </a:solidFill>
              </a:rPr>
              <a:t>A Schematic figure of an </a:t>
            </a:r>
            <a:r>
              <a:rPr lang="en-US" altLang="ja-JP" dirty="0" err="1">
                <a:solidFill>
                  <a:prstClr val="black"/>
                </a:solidFill>
              </a:rPr>
              <a:t>interferometric</a:t>
            </a:r>
            <a:r>
              <a:rPr lang="en-US" altLang="ja-JP" dirty="0">
                <a:solidFill>
                  <a:prstClr val="black"/>
                </a:solidFill>
              </a:rPr>
              <a:t> GW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lvl="0" defTabSz="913977"/>
            <a:r>
              <a:rPr lang="en-US" altLang="ja-JP" dirty="0" smtClean="0">
                <a:solidFill>
                  <a:prstClr val="black"/>
                </a:solidFill>
              </a:rPr>
              <a:t>detector</a:t>
            </a:r>
            <a:r>
              <a:rPr lang="en-US" altLang="ja-JP" dirty="0">
                <a:solidFill>
                  <a:prstClr val="black"/>
                </a:solidFill>
              </a:rPr>
              <a:t>: taken from </a:t>
            </a:r>
            <a:r>
              <a:rPr lang="en-US" altLang="ja-JP" dirty="0" err="1">
                <a:solidFill>
                  <a:prstClr val="black"/>
                </a:solidFill>
              </a:rPr>
              <a:t>Einstein@Home</a:t>
            </a:r>
            <a:r>
              <a:rPr lang="en-US" altLang="ja-JP" dirty="0">
                <a:solidFill>
                  <a:prstClr val="black"/>
                </a:solidFill>
              </a:rPr>
              <a:t> web page.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8851868" y="2201906"/>
            <a:ext cx="609600" cy="2909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6241775" y="4959169"/>
            <a:ext cx="720394" cy="8093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4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コントラストの測定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9416"/>
            <a:ext cx="9652000" cy="3333645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干渉によって現れる右図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err="1" smtClean="0"/>
              <a:t>のような</a:t>
            </a:r>
            <a:r>
              <a:rPr kumimoji="1" lang="ja-JP" altLang="en-US" dirty="0" smtClean="0"/>
              <a:t>曲線から干渉の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良さで</a:t>
            </a:r>
            <a:r>
              <a:rPr lang="ja-JP" altLang="en-US" dirty="0" smtClean="0"/>
              <a:t>あるコントラスト</a:t>
            </a:r>
            <a:r>
              <a:rPr lang="en-US" altLang="ja-JP" dirty="0" smtClean="0"/>
              <a:t>C</a:t>
            </a:r>
          </a:p>
          <a:p>
            <a:pPr marL="0" indent="0">
              <a:buNone/>
            </a:pPr>
            <a:r>
              <a:rPr lang="ja-JP" altLang="en-US" dirty="0" smtClean="0"/>
              <a:t>を求める。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3074" name="Picture 2" descr="C:\ubuntu\sin(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09" y="1510749"/>
            <a:ext cx="6228521" cy="32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8971721" y="1656523"/>
            <a:ext cx="1325217" cy="159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8971720" y="1656523"/>
            <a:ext cx="132521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4863548" y="1815549"/>
            <a:ext cx="291548" cy="3313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just"/>
            <a:r>
              <a:rPr lang="en-US" altLang="ja-JP" dirty="0"/>
              <a:t>P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433391" y="4611757"/>
            <a:ext cx="5247861" cy="225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el-GR" altLang="ja-JP" dirty="0" smtClean="0"/>
              <a:t>Δ</a:t>
            </a:r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036904" y="1802297"/>
            <a:ext cx="669234" cy="34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err="1"/>
              <a:t>P</a:t>
            </a:r>
            <a:r>
              <a:rPr kumimoji="1" lang="en-US" altLang="ja-JP" sz="1050" dirty="0" err="1" smtClean="0"/>
              <a:t>max</a:t>
            </a:r>
            <a:endParaRPr kumimoji="1" lang="ja-JP" altLang="en-US" sz="1050" dirty="0"/>
          </a:p>
        </p:txBody>
      </p:sp>
      <p:sp>
        <p:nvSpPr>
          <p:cNvPr id="11" name="正方形/長方形 10"/>
          <p:cNvSpPr/>
          <p:nvPr/>
        </p:nvSpPr>
        <p:spPr>
          <a:xfrm>
            <a:off x="6016487" y="4015410"/>
            <a:ext cx="808383" cy="3578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ja-JP" dirty="0" err="1"/>
              <a:t>P</a:t>
            </a:r>
            <a:r>
              <a:rPr kumimoji="1" lang="en-US" altLang="ja-JP" sz="1050" dirty="0" err="1" smtClean="0"/>
              <a:t>min</a:t>
            </a:r>
            <a:endParaRPr kumimoji="1" lang="ja-JP" altLang="en-US" sz="1050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6255026" y="1934818"/>
            <a:ext cx="6891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6944139" y="4373217"/>
            <a:ext cx="7619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993914" y="5035826"/>
                <a:ext cx="8507895" cy="147099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ja-JP" sz="3200" dirty="0" smtClean="0"/>
                  <a:t>     C</a:t>
                </a:r>
                <a14:m>
                  <m:oMath xmlns:m="http://schemas.openxmlformats.org/officeDocument/2006/math">
                    <m:r>
                      <a:rPr kumimoji="1" lang="en-US" altLang="ja-JP" sz="32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ja-JP" sz="3200" b="0" i="0" smtClean="0">
                            <a:latin typeface="Cambria Math"/>
                          </a:rPr>
                          <m:t>Pmax</m:t>
                        </m:r>
                        <m:r>
                          <a:rPr kumimoji="1" lang="en-US" altLang="ja-JP" sz="32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ja-JP" sz="3200" b="0" i="0" smtClean="0">
                            <a:latin typeface="Cambria Math"/>
                          </a:rPr>
                          <m:t>Pmin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3200" b="0" i="0" smtClean="0">
                            <a:latin typeface="Cambria Math"/>
                          </a:rPr>
                          <m:t>Pmax</m:t>
                        </m:r>
                        <m:r>
                          <a:rPr kumimoji="1" lang="en-US" altLang="ja-JP" sz="32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1" lang="en-US" altLang="ja-JP" sz="3200" b="0" i="0" smtClean="0">
                            <a:latin typeface="Cambria Math"/>
                          </a:rPr>
                          <m:t>Pmin</m:t>
                        </m:r>
                      </m:den>
                    </m:f>
                    <m:r>
                      <a:rPr kumimoji="1" lang="en-US" altLang="ja-JP" sz="3200" b="0" i="1" smtClean="0">
                        <a:latin typeface="Cambria Math"/>
                      </a:rPr>
                      <m:t>×100</m:t>
                    </m:r>
                  </m:oMath>
                </a14:m>
                <a:r>
                  <a:rPr kumimoji="1" lang="ja-JP" altLang="en-US" sz="3200" dirty="0" smtClean="0"/>
                  <a:t>　</a:t>
                </a:r>
                <a:r>
                  <a:rPr kumimoji="1" lang="en-US" altLang="ja-JP" sz="3200" dirty="0" smtClean="0"/>
                  <a:t>[%]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4" y="5035826"/>
                <a:ext cx="8507895" cy="14709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4863548" y="2186609"/>
            <a:ext cx="291548" cy="24251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5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dirty="0"/>
              <a:t>ピエゾ</a:t>
            </a:r>
            <a:r>
              <a:rPr kumimoji="1" lang="ja-JP" altLang="en-US" dirty="0" smtClean="0"/>
              <a:t>の効率測定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154076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ファンクションジェネレータを使って徐々に強い電圧をピエゾに加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えて振動を作る。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19403" y="3645024"/>
            <a:ext cx="4896544" cy="2592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0" name="Picture 2" descr="D:\SpringSchool pi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9331" y="2581333"/>
            <a:ext cx="3365153" cy="42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212847" y="4221088"/>
            <a:ext cx="1138875" cy="72008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C:\ubuntu\sin(x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1" y="2743200"/>
            <a:ext cx="4969565" cy="32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9289774" y="2915478"/>
            <a:ext cx="1126435" cy="955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989983" y="2963235"/>
            <a:ext cx="344556" cy="29074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586330" y="5830955"/>
            <a:ext cx="4068418" cy="1590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el-GR" altLang="ja-JP" dirty="0" smtClean="0"/>
              <a:t>Δ</a:t>
            </a:r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7646504" y="4280452"/>
            <a:ext cx="145774" cy="973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7487478" y="3286539"/>
            <a:ext cx="304800" cy="728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6467061" y="3200399"/>
            <a:ext cx="331304" cy="64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6672469" y="3286539"/>
            <a:ext cx="331304" cy="686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7285382" y="3849756"/>
            <a:ext cx="434009" cy="1162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8786191" y="4693568"/>
            <a:ext cx="304800" cy="766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8481391" y="4581128"/>
            <a:ext cx="304800" cy="666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8" name="直線矢印コネクタ 2047"/>
          <p:cNvCxnSpPr/>
          <p:nvPr/>
        </p:nvCxnSpPr>
        <p:spPr>
          <a:xfrm flipH="1" flipV="1">
            <a:off x="7991061" y="4431178"/>
            <a:ext cx="238539" cy="645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37862" y="793574"/>
                <a:ext cx="10156903" cy="513014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:r>
                  <a:rPr lang="ja-JP" altLang="en-US" sz="3200" dirty="0" smtClean="0">
                    <a:solidFill>
                      <a:prstClr val="black"/>
                    </a:solidFill>
                  </a:rPr>
                  <a:t>ピエゾに与えた電圧の振幅</a:t>
                </a:r>
                <a:r>
                  <a:rPr lang="en-US" altLang="ja-JP" sz="3200" dirty="0" err="1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ja-JP" dirty="0" err="1" smtClean="0">
                    <a:solidFill>
                      <a:prstClr val="black"/>
                    </a:solidFill>
                  </a:rPr>
                  <a:t>pp</a:t>
                </a:r>
                <a:r>
                  <a:rPr lang="ja-JP" altLang="en-US" sz="3200" dirty="0" smtClean="0">
                    <a:solidFill>
                      <a:prstClr val="black"/>
                    </a:solidFill>
                  </a:rPr>
                  <a:t>を読み取るとピエゾの効率</a:t>
                </a:r>
                <a:r>
                  <a:rPr lang="en-US" altLang="ja-JP" sz="3200" dirty="0" smtClean="0">
                    <a:solidFill>
                      <a:prstClr val="black"/>
                    </a:solidFill>
                  </a:rPr>
                  <a:t>P nm/V </a:t>
                </a:r>
                <a:r>
                  <a:rPr lang="ja-JP" altLang="en-US" sz="3200" dirty="0">
                    <a:solidFill>
                      <a:prstClr val="black"/>
                    </a:solidFill>
                  </a:rPr>
                  <a:t>（</a:t>
                </a:r>
                <a:r>
                  <a:rPr lang="en-US" altLang="ja-JP" sz="3200" dirty="0">
                    <a:solidFill>
                      <a:prstClr val="black"/>
                    </a:solidFill>
                  </a:rPr>
                  <a:t>1V</a:t>
                </a:r>
                <a:r>
                  <a:rPr lang="ja-JP" altLang="en-US" sz="3200" dirty="0">
                    <a:solidFill>
                      <a:prstClr val="black"/>
                    </a:solidFill>
                  </a:rPr>
                  <a:t>あたりに何</a:t>
                </a:r>
                <a:r>
                  <a:rPr lang="en-US" altLang="ja-JP" sz="3200" dirty="0">
                    <a:solidFill>
                      <a:prstClr val="black"/>
                    </a:solidFill>
                  </a:rPr>
                  <a:t>nm</a:t>
                </a:r>
                <a:r>
                  <a:rPr lang="ja-JP" altLang="en-US" sz="3200" dirty="0">
                    <a:solidFill>
                      <a:prstClr val="black"/>
                    </a:solidFill>
                  </a:rPr>
                  <a:t>ピエゾが動くのか）は</a:t>
                </a:r>
                <a:r>
                  <a:rPr lang="ja-JP" altLang="en-US" sz="3200" dirty="0" smtClean="0">
                    <a:solidFill>
                      <a:prstClr val="black"/>
                    </a:solidFill>
                  </a:rPr>
                  <a:t>、</a:t>
                </a:r>
                <a:endParaRPr lang="en-US" altLang="ja-JP" sz="32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altLang="ja-JP" sz="3200" dirty="0">
                    <a:solidFill>
                      <a:prstClr val="black"/>
                    </a:solidFill>
                  </a:rPr>
                  <a:t>                              P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λ</m:t>
                            </m:r>
                          </m:num>
                          <m:den>
                            <m: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altLang="ja-JP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altLang="ja-JP" sz="3200" b="0" i="1" baseline="-25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𝑝𝑝</m:t>
                        </m:r>
                      </m:den>
                    </m:f>
                  </m:oMath>
                </a14:m>
                <a:endParaRPr kumimoji="1" lang="en-US" altLang="ja-JP" dirty="0" smtClean="0"/>
              </a:p>
              <a:p>
                <a:pPr lvl="0">
                  <a:spcBef>
                    <a:spcPct val="20000"/>
                  </a:spcBef>
                </a:pPr>
                <a:endParaRPr lang="en-US" altLang="ja-JP" dirty="0"/>
              </a:p>
              <a:p>
                <a:pPr lvl="0">
                  <a:spcBef>
                    <a:spcPct val="20000"/>
                  </a:spcBef>
                </a:pPr>
                <a:r>
                  <a:rPr kumimoji="1" lang="ja-JP" altLang="en-US" sz="3200" dirty="0" smtClean="0"/>
                  <a:t>で求めることができる。</a:t>
                </a:r>
                <a:r>
                  <a:rPr lang="ja-JP" altLang="en-US" sz="3200" dirty="0" smtClean="0"/>
                  <a:t>（</a:t>
                </a:r>
                <a:r>
                  <a:rPr lang="el-GR" altLang="ja-JP" sz="3200" dirty="0" smtClean="0"/>
                  <a:t>λ</a:t>
                </a:r>
                <a:r>
                  <a:rPr lang="ja-JP" altLang="en-US" sz="3200" dirty="0" smtClean="0"/>
                  <a:t>はレーザーの波長）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2" y="793574"/>
                <a:ext cx="10156903" cy="5130148"/>
              </a:xfrm>
              <a:prstGeom prst="rect">
                <a:avLst/>
              </a:prstGeom>
              <a:blipFill rotWithShape="1">
                <a:blip r:embed="rId2"/>
                <a:stretch>
                  <a:fillRect l="-1375" r="-12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/>
          <p:cNvCxnSpPr/>
          <p:nvPr/>
        </p:nvCxnSpPr>
        <p:spPr>
          <a:xfrm>
            <a:off x="3538953" y="4212512"/>
            <a:ext cx="28466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3392" y="4943060"/>
            <a:ext cx="9652000" cy="638031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90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8311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性能</a:t>
            </a:r>
            <a:r>
              <a:rPr lang="ja-JP" altLang="en-US" dirty="0" smtClean="0"/>
              <a:t>測定競争</a:t>
            </a:r>
            <a:r>
              <a:rPr lang="en-US" altLang="ja-JP" dirty="0" smtClean="0"/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各々が作った</a:t>
            </a:r>
            <a:r>
              <a:rPr lang="ja-JP" altLang="en-US" dirty="0" smtClean="0"/>
              <a:t>干渉計の性能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67" y="1484787"/>
            <a:ext cx="2894112" cy="532655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コントラスト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83498" y="2060848"/>
            <a:ext cx="4443355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山田　　　</a:t>
            </a:r>
            <a:r>
              <a:rPr lang="en-US" altLang="ja-JP" sz="2400" dirty="0" smtClean="0"/>
              <a:t>64%</a:t>
            </a:r>
            <a:endParaRPr kumimoji="1"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1583498" y="2805877"/>
            <a:ext cx="4443355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松木場　　</a:t>
            </a:r>
            <a:r>
              <a:rPr kumimoji="1" lang="en-US" altLang="ja-JP" sz="2400" dirty="0" smtClean="0"/>
              <a:t>63%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1583498" y="3668925"/>
            <a:ext cx="4443355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三崎　　　</a:t>
            </a:r>
            <a:r>
              <a:rPr lang="en-US" altLang="ja-JP" sz="2400" dirty="0" smtClean="0"/>
              <a:t>62%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1583500" y="4440730"/>
            <a:ext cx="4417211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桐井　　　</a:t>
            </a:r>
            <a:r>
              <a:rPr kumimoji="1" lang="en-US" altLang="ja-JP" sz="2400" dirty="0" smtClean="0"/>
              <a:t>53%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1583498" y="5229200"/>
            <a:ext cx="4443355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江戸　　　</a:t>
            </a:r>
            <a:r>
              <a:rPr lang="en-US" altLang="ja-JP" sz="2400" dirty="0" smtClean="0"/>
              <a:t>44%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1583500" y="6021288"/>
            <a:ext cx="2784309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dirty="0" smtClean="0"/>
              <a:t>TA</a:t>
            </a:r>
            <a:r>
              <a:rPr kumimoji="1" lang="ja-JP" altLang="en-US" sz="2400" dirty="0" smtClean="0"/>
              <a:t>　　　　</a:t>
            </a:r>
            <a:r>
              <a:rPr lang="en-US" altLang="ja-JP" sz="2400" dirty="0" smtClean="0"/>
              <a:t>27%</a:t>
            </a:r>
            <a:endParaRPr kumimoji="1"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096000" y="1484784"/>
            <a:ext cx="2784309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/>
              <a:t>ピエゾ</a:t>
            </a:r>
            <a:endParaRPr kumimoji="1" lang="ja-JP" altLang="en-US" sz="3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288022" y="2060848"/>
            <a:ext cx="3978926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桐井　　　</a:t>
            </a:r>
            <a:r>
              <a:rPr kumimoji="1" lang="en-US" altLang="ja-JP" sz="2400" dirty="0" smtClean="0"/>
              <a:t>90 nm/V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288022" y="2805877"/>
            <a:ext cx="452435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松木場　　</a:t>
            </a:r>
            <a:r>
              <a:rPr kumimoji="1" lang="en-US" altLang="ja-JP" sz="2400" dirty="0" smtClean="0"/>
              <a:t>71 nm/V</a:t>
            </a:r>
            <a:endParaRPr kumimoji="1"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6288021" y="3668925"/>
            <a:ext cx="4128459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江戸　　　</a:t>
            </a:r>
            <a:r>
              <a:rPr kumimoji="1" lang="en-US" altLang="ja-JP" sz="2400" dirty="0" smtClean="0"/>
              <a:t>70 nm/V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288021" y="4440730"/>
            <a:ext cx="4331853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三崎　　　</a:t>
            </a:r>
            <a:r>
              <a:rPr lang="en-US" altLang="ja-JP" sz="2400" dirty="0" smtClean="0"/>
              <a:t>58 nm/V</a:t>
            </a:r>
            <a:endParaRPr kumimoji="1"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288022" y="5229200"/>
            <a:ext cx="3690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山田　　　</a:t>
            </a:r>
            <a:r>
              <a:rPr kumimoji="1" lang="en-US" altLang="ja-JP" sz="2400" dirty="0" smtClean="0"/>
              <a:t>42 nm/V</a:t>
            </a:r>
            <a:endParaRPr kumimoji="1" lang="ja-JP" altLang="en-US" sz="2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13635" y="2060848"/>
            <a:ext cx="1056117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位</a:t>
            </a:r>
            <a:endParaRPr kumimoji="1" lang="ja-JP" altLang="en-US" sz="2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113635" y="2815346"/>
            <a:ext cx="1056117" cy="7439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位</a:t>
            </a:r>
            <a:endParaRPr kumimoji="1" lang="ja-JP" altLang="en-US" sz="2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40948" y="3694348"/>
            <a:ext cx="1056117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位</a:t>
            </a:r>
            <a:endParaRPr kumimoji="1" lang="ja-JP" altLang="en-US" sz="2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113635" y="4440730"/>
            <a:ext cx="1056117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位</a:t>
            </a:r>
            <a:endParaRPr kumimoji="1" lang="ja-JP" altLang="en-US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55912" y="5273405"/>
            <a:ext cx="1056117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5</a:t>
            </a:r>
            <a:r>
              <a:rPr kumimoji="1" lang="ja-JP" altLang="en-US" sz="2400" dirty="0" smtClean="0"/>
              <a:t>位</a:t>
            </a:r>
            <a:endParaRPr kumimoji="1" lang="ja-JP" altLang="en-US" sz="2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335360" y="6021288"/>
            <a:ext cx="1056117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1295467" y="1340768"/>
            <a:ext cx="0" cy="5328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295467" y="1340768"/>
            <a:ext cx="40324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5327915" y="1340768"/>
            <a:ext cx="0" cy="5328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1295467" y="6669360"/>
            <a:ext cx="40324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6096000" y="134076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026853" y="1340768"/>
            <a:ext cx="438962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0416480" y="134076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6096000" y="6669360"/>
            <a:ext cx="43204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343051" cy="77809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どうすれば干渉計の性能を上げられるか？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195" y="2375030"/>
            <a:ext cx="5768527" cy="21168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2800" u="sng" dirty="0" smtClean="0"/>
              <a:t>腕の長さをそろえる。</a:t>
            </a:r>
            <a:endParaRPr kumimoji="1" lang="en-US" altLang="ja-JP" sz="2800" u="sng" dirty="0" smtClean="0"/>
          </a:p>
          <a:p>
            <a:r>
              <a:rPr lang="ja-JP" altLang="en-US" sz="2800" u="sng" dirty="0" smtClean="0"/>
              <a:t>できるだけミラーの面とレーザーの向きを垂直にする。</a:t>
            </a:r>
            <a:endParaRPr lang="en-US" altLang="ja-JP" sz="2800" u="sng" dirty="0" smtClean="0"/>
          </a:p>
          <a:p>
            <a:r>
              <a:rPr lang="ja-JP" altLang="en-US" sz="2800" u="sng" dirty="0" smtClean="0"/>
              <a:t>レーザーの質を上げる。</a:t>
            </a:r>
            <a:endParaRPr kumimoji="1" lang="ja-JP" altLang="en-US" sz="2800" u="sng" dirty="0"/>
          </a:p>
        </p:txBody>
      </p:sp>
      <p:sp>
        <p:nvSpPr>
          <p:cNvPr id="4" name="正方形/長方形 3"/>
          <p:cNvSpPr/>
          <p:nvPr/>
        </p:nvSpPr>
        <p:spPr>
          <a:xfrm>
            <a:off x="155195" y="4717774"/>
            <a:ext cx="10657184" cy="5744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以上のことに気を付けてもう少し大きな干渉計をセットした結果・・・</a:t>
            </a:r>
            <a:endParaRPr kumimoji="1"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3795935" y="5283918"/>
            <a:ext cx="4608512" cy="12587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コントラスト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r>
              <a:rPr lang="ja-JP" altLang="en-US" sz="3200" dirty="0">
                <a:solidFill>
                  <a:srgbClr val="FF0000"/>
                </a:solidFill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</a:rPr>
              <a:t>　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C=89 %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052736"/>
            <a:ext cx="10812379" cy="1152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ピエゾの効率は固有のもので変えられないので、コントラストを上げるしかない。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1199456" y="5499940"/>
            <a:ext cx="2016224" cy="4133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87" y="1939821"/>
            <a:ext cx="3856383" cy="251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8746435" y="3816626"/>
            <a:ext cx="384313" cy="4638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303026" y="4048539"/>
            <a:ext cx="556591" cy="231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0070C0"/>
                </a:solidFill>
              </a:rPr>
              <a:t>検出器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キュート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キュート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572</TotalTime>
  <Words>1033</Words>
  <Application>Microsoft Office PowerPoint</Application>
  <PresentationFormat>ユーザー設定</PresentationFormat>
  <Paragraphs>195</Paragraphs>
  <Slides>39</Slides>
  <Notes>2</Notes>
  <HiddenSlides>0</HiddenSlides>
  <MMClips>1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39</vt:i4>
      </vt:variant>
    </vt:vector>
  </HeadingPairs>
  <TitlesOfParts>
    <vt:vector size="42" baseType="lpstr">
      <vt:lpstr>キュート</vt:lpstr>
      <vt:lpstr>Microsoft 数式 3.0</vt:lpstr>
      <vt:lpstr>数式</vt:lpstr>
      <vt:lpstr>Gravitational Wave Astronomy</vt:lpstr>
      <vt:lpstr>目次</vt:lpstr>
      <vt:lpstr>目的</vt:lpstr>
      <vt:lpstr>マイケルソン干渉計の原理</vt:lpstr>
      <vt:lpstr>コントラストの測定</vt:lpstr>
      <vt:lpstr>ピエゾの効率測定</vt:lpstr>
      <vt:lpstr>PowerPoint プレゼンテーション</vt:lpstr>
      <vt:lpstr>性能測定競争(各々が作った干渉計の性能)</vt:lpstr>
      <vt:lpstr>どうすれば干渉計の性能を上げられるか？</vt:lpstr>
      <vt:lpstr>PowerPoint プレゼンテーション</vt:lpstr>
      <vt:lpstr>PowerPoint プレゼンテーション</vt:lpstr>
      <vt:lpstr>PowerPoint プレゼンテーション</vt:lpstr>
      <vt:lpstr>５人全員ミッドフリンジロックできました！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解析手法と実験の概要</vt:lpstr>
      <vt:lpstr>実験及び解析手法</vt:lpstr>
      <vt:lpstr>実験及び解析手法</vt:lpstr>
      <vt:lpstr>実験及び解析手法</vt:lpstr>
      <vt:lpstr>ピエゾ出力電圧からのDisplacementの計算</vt:lpstr>
      <vt:lpstr>重力波による計量の歪みの時系列データ</vt:lpstr>
      <vt:lpstr>中性子星連星による重力波放出(Chirp Signal)</vt:lpstr>
      <vt:lpstr>実験及び解析手法</vt:lpstr>
      <vt:lpstr>実験及び解析手法</vt:lpstr>
      <vt:lpstr>Matched Filter法</vt:lpstr>
      <vt:lpstr>t0をsweepして重力波探索</vt:lpstr>
      <vt:lpstr>結果</vt:lpstr>
      <vt:lpstr>SNR(ノイズ-信号比)のヒストグラム</vt:lpstr>
      <vt:lpstr>計算したSNRの時系列データ</vt:lpstr>
      <vt:lpstr>重力波ならば時間反転に対し得られたデータ波形は非対称なはず</vt:lpstr>
      <vt:lpstr>時間反転で再びmatched filter</vt:lpstr>
      <vt:lpstr>時間反転したSNR</vt:lpstr>
      <vt:lpstr>今回の実験で得られたピークが重力波だったとしたら</vt:lpstr>
      <vt:lpstr>今回の実験で得られたピークが重力波だったとしたら</vt:lpstr>
      <vt:lpstr>パワースペクトル密度</vt:lpstr>
      <vt:lpstr>おまけ(あのピークを耳で感じよう)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重力波天文学</dc:title>
  <dc:creator>江戸貴広</dc:creator>
  <cp:lastModifiedBy>Windows ユーザー</cp:lastModifiedBy>
  <cp:revision>61</cp:revision>
  <dcterms:created xsi:type="dcterms:W3CDTF">2015-03-06T10:57:45Z</dcterms:created>
  <dcterms:modified xsi:type="dcterms:W3CDTF">2015-03-07T08:31:42Z</dcterms:modified>
</cp:coreProperties>
</file>