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56" r:id="rId2"/>
    <p:sldId id="266" r:id="rId3"/>
    <p:sldId id="268" r:id="rId4"/>
    <p:sldId id="269" r:id="rId5"/>
    <p:sldId id="270" r:id="rId6"/>
    <p:sldId id="271" r:id="rId7"/>
    <p:sldId id="272" r:id="rId8"/>
    <p:sldId id="273" r:id="rId9"/>
    <p:sldId id="257" r:id="rId10"/>
    <p:sldId id="263" r:id="rId11"/>
    <p:sldId id="262" r:id="rId12"/>
    <p:sldId id="258" r:id="rId13"/>
    <p:sldId id="260" r:id="rId14"/>
    <p:sldId id="265" r:id="rId15"/>
    <p:sldId id="264" r:id="rId16"/>
    <p:sldId id="261" r:id="rId17"/>
    <p:sldId id="281" r:id="rId18"/>
    <p:sldId id="282" r:id="rId19"/>
    <p:sldId id="283" r:id="rId20"/>
    <p:sldId id="284" r:id="rId21"/>
    <p:sldId id="285" r:id="rId22"/>
    <p:sldId id="276" r:id="rId23"/>
    <p:sldId id="277" r:id="rId24"/>
    <p:sldId id="278" r:id="rId25"/>
    <p:sldId id="279" r:id="rId26"/>
    <p:sldId id="280" r:id="rId27"/>
    <p:sldId id="267" r:id="rId28"/>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3A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6" d="100"/>
          <a:sy n="76" d="100"/>
        </p:scale>
        <p:origin x="-856"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 Id="rId3"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389CCF5-A747-A34E-8388-1800D9395E67}" type="datetimeFigureOut">
              <a:rPr kumimoji="1" lang="ja-JP" altLang="en-US" smtClean="0"/>
              <a:t>2015/03/07</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171A4F6-C265-5142-BA2E-4859C25534C5}" type="slidenum">
              <a:rPr kumimoji="1" lang="ja-JP" altLang="en-US" smtClean="0"/>
              <a:t>‹#›</a:t>
            </a:fld>
            <a:endParaRPr kumimoji="1" lang="ja-JP" altLang="en-US"/>
          </a:p>
        </p:txBody>
      </p:sp>
    </p:spTree>
    <p:extLst>
      <p:ext uri="{BB962C8B-B14F-4D97-AF65-F5344CB8AC3E}">
        <p14:creationId xmlns:p14="http://schemas.microsoft.com/office/powerpoint/2010/main" val="21593600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380B92-9DC9-834D-ACC8-3878C1199A8A}" type="datetimeFigureOut">
              <a:rPr kumimoji="1" lang="ja-JP" altLang="en-US" smtClean="0"/>
              <a:t>2015/03/07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867BE2-7A54-4D48-B474-67E45666995E}" type="slidenum">
              <a:rPr kumimoji="1" lang="ja-JP" altLang="en-US" smtClean="0"/>
              <a:t>‹#›</a:t>
            </a:fld>
            <a:endParaRPr kumimoji="1" lang="ja-JP" altLang="en-US"/>
          </a:p>
        </p:txBody>
      </p:sp>
    </p:spTree>
    <p:extLst>
      <p:ext uri="{BB962C8B-B14F-4D97-AF65-F5344CB8AC3E}">
        <p14:creationId xmlns:p14="http://schemas.microsoft.com/office/powerpoint/2010/main" val="219345310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2015/03/07</a:t>
            </a:r>
            <a:endParaRPr kumimoji="1" lang="en-US" altLang="ja-JP" dirty="0" smtClean="0"/>
          </a:p>
        </p:txBody>
      </p:sp>
      <p:sp>
        <p:nvSpPr>
          <p:cNvPr id="5" name="フッター プレースホルダー 4"/>
          <p:cNvSpPr>
            <a:spLocks noGrp="1"/>
          </p:cNvSpPr>
          <p:nvPr>
            <p:ph type="ftr" sz="quarter" idx="11"/>
          </p:nvPr>
        </p:nvSpPr>
        <p:spPr/>
        <p:txBody>
          <a:bodyPr/>
          <a:lstStyle/>
          <a:p>
            <a:r>
              <a:rPr kumimoji="1" lang="en-US" altLang="ja-JP" smtClean="0"/>
              <a:t>Spring School 2015 Cosmic Ray Telescope</a:t>
            </a:r>
            <a:endParaRPr kumimoji="1" lang="ja-JP" altLang="en-US"/>
          </a:p>
        </p:txBody>
      </p:sp>
      <p:sp>
        <p:nvSpPr>
          <p:cNvPr id="6" name="スライド番号プレースホルダー 5"/>
          <p:cNvSpPr>
            <a:spLocks noGrp="1"/>
          </p:cNvSpPr>
          <p:nvPr>
            <p:ph type="sldNum" sz="quarter" idx="12"/>
          </p:nvPr>
        </p:nvSpPr>
        <p:spPr/>
        <p:txBody>
          <a:bodyPr/>
          <a:lstStyle/>
          <a:p>
            <a:fld id="{85CE0D81-9026-214E-9B9C-1D5A0ABF5CE0}" type="slidenum">
              <a:rPr kumimoji="1" lang="ja-JP" altLang="en-US" smtClean="0"/>
              <a:t>‹#›</a:t>
            </a:fld>
            <a:endParaRPr kumimoji="1" lang="ja-JP" altLang="en-US"/>
          </a:p>
        </p:txBody>
      </p:sp>
    </p:spTree>
    <p:extLst>
      <p:ext uri="{BB962C8B-B14F-4D97-AF65-F5344CB8AC3E}">
        <p14:creationId xmlns:p14="http://schemas.microsoft.com/office/powerpoint/2010/main" val="3331946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2015/03/07</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Spring School 2015 Cosmic Ray Telescope</a:t>
            </a:r>
            <a:endParaRPr kumimoji="1" lang="ja-JP" altLang="en-US"/>
          </a:p>
        </p:txBody>
      </p:sp>
      <p:sp>
        <p:nvSpPr>
          <p:cNvPr id="6" name="スライド番号プレースホルダー 5"/>
          <p:cNvSpPr>
            <a:spLocks noGrp="1"/>
          </p:cNvSpPr>
          <p:nvPr>
            <p:ph type="sldNum" sz="quarter" idx="12"/>
          </p:nvPr>
        </p:nvSpPr>
        <p:spPr/>
        <p:txBody>
          <a:bodyPr/>
          <a:lstStyle/>
          <a:p>
            <a:fld id="{85CE0D81-9026-214E-9B9C-1D5A0ABF5CE0}" type="slidenum">
              <a:rPr kumimoji="1" lang="ja-JP" altLang="en-US" smtClean="0"/>
              <a:t>‹#›</a:t>
            </a:fld>
            <a:endParaRPr kumimoji="1" lang="ja-JP" altLang="en-US"/>
          </a:p>
        </p:txBody>
      </p:sp>
    </p:spTree>
    <p:extLst>
      <p:ext uri="{BB962C8B-B14F-4D97-AF65-F5344CB8AC3E}">
        <p14:creationId xmlns:p14="http://schemas.microsoft.com/office/powerpoint/2010/main" val="2374554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2015/03/07</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Spring School 2015 Cosmic Ray Telescope</a:t>
            </a:r>
            <a:endParaRPr kumimoji="1" lang="ja-JP" altLang="en-US"/>
          </a:p>
        </p:txBody>
      </p:sp>
      <p:sp>
        <p:nvSpPr>
          <p:cNvPr id="6" name="スライド番号プレースホルダー 5"/>
          <p:cNvSpPr>
            <a:spLocks noGrp="1"/>
          </p:cNvSpPr>
          <p:nvPr>
            <p:ph type="sldNum" sz="quarter" idx="12"/>
          </p:nvPr>
        </p:nvSpPr>
        <p:spPr/>
        <p:txBody>
          <a:bodyPr/>
          <a:lstStyle/>
          <a:p>
            <a:fld id="{85CE0D81-9026-214E-9B9C-1D5A0ABF5CE0}" type="slidenum">
              <a:rPr kumimoji="1" lang="ja-JP" altLang="en-US" smtClean="0"/>
              <a:t>‹#›</a:t>
            </a:fld>
            <a:endParaRPr kumimoji="1" lang="ja-JP" altLang="en-US"/>
          </a:p>
        </p:txBody>
      </p:sp>
    </p:spTree>
    <p:extLst>
      <p:ext uri="{BB962C8B-B14F-4D97-AF65-F5344CB8AC3E}">
        <p14:creationId xmlns:p14="http://schemas.microsoft.com/office/powerpoint/2010/main" val="181688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2015/03/07</a:t>
            </a:r>
            <a:endParaRPr kumimoji="1" lang="ja-JP" altLang="en-US" dirty="0"/>
          </a:p>
        </p:txBody>
      </p:sp>
      <p:sp>
        <p:nvSpPr>
          <p:cNvPr id="5" name="フッター プレースホルダー 4"/>
          <p:cNvSpPr>
            <a:spLocks noGrp="1"/>
          </p:cNvSpPr>
          <p:nvPr>
            <p:ph type="ftr" sz="quarter" idx="11"/>
          </p:nvPr>
        </p:nvSpPr>
        <p:spPr/>
        <p:txBody>
          <a:bodyPr/>
          <a:lstStyle/>
          <a:p>
            <a:r>
              <a:rPr lang="en-US" altLang="ja-JP" dirty="0" smtClean="0"/>
              <a:t>Spring School 2015 Cosmic Ray Telescope</a:t>
            </a:r>
            <a:endParaRPr lang="ja-JP" altLang="en-US" dirty="0" smtClean="0"/>
          </a:p>
        </p:txBody>
      </p:sp>
      <p:sp>
        <p:nvSpPr>
          <p:cNvPr id="6" name="スライド番号プレースホルダー 5"/>
          <p:cNvSpPr>
            <a:spLocks noGrp="1"/>
          </p:cNvSpPr>
          <p:nvPr>
            <p:ph type="sldNum" sz="quarter" idx="12"/>
          </p:nvPr>
        </p:nvSpPr>
        <p:spPr/>
        <p:txBody>
          <a:bodyPr/>
          <a:lstStyle/>
          <a:p>
            <a:fld id="{85CE0D81-9026-214E-9B9C-1D5A0ABF5CE0}" type="slidenum">
              <a:rPr kumimoji="1" lang="ja-JP" altLang="en-US" smtClean="0"/>
              <a:t>‹#›</a:t>
            </a:fld>
            <a:endParaRPr kumimoji="1" lang="ja-JP" altLang="en-US"/>
          </a:p>
        </p:txBody>
      </p:sp>
    </p:spTree>
    <p:extLst>
      <p:ext uri="{BB962C8B-B14F-4D97-AF65-F5344CB8AC3E}">
        <p14:creationId xmlns:p14="http://schemas.microsoft.com/office/powerpoint/2010/main" val="777384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r>
              <a:rPr kumimoji="1" lang="en-US" altLang="ja-JP" smtClean="0"/>
              <a:t>2015/03/07</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Spring School 2015 Cosmic Ray Telescope</a:t>
            </a:r>
            <a:endParaRPr kumimoji="1" lang="ja-JP" altLang="en-US"/>
          </a:p>
        </p:txBody>
      </p:sp>
      <p:sp>
        <p:nvSpPr>
          <p:cNvPr id="6" name="スライド番号プレースホルダー 5"/>
          <p:cNvSpPr>
            <a:spLocks noGrp="1"/>
          </p:cNvSpPr>
          <p:nvPr>
            <p:ph type="sldNum" sz="quarter" idx="12"/>
          </p:nvPr>
        </p:nvSpPr>
        <p:spPr/>
        <p:txBody>
          <a:bodyPr/>
          <a:lstStyle/>
          <a:p>
            <a:fld id="{85CE0D81-9026-214E-9B9C-1D5A0ABF5CE0}" type="slidenum">
              <a:rPr kumimoji="1" lang="ja-JP" altLang="en-US" smtClean="0"/>
              <a:t>‹#›</a:t>
            </a:fld>
            <a:endParaRPr kumimoji="1" lang="ja-JP" altLang="en-US"/>
          </a:p>
        </p:txBody>
      </p:sp>
    </p:spTree>
    <p:extLst>
      <p:ext uri="{BB962C8B-B14F-4D97-AF65-F5344CB8AC3E}">
        <p14:creationId xmlns:p14="http://schemas.microsoft.com/office/powerpoint/2010/main" val="1176313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r>
              <a:rPr kumimoji="1" lang="en-US" altLang="ja-JP" smtClean="0"/>
              <a:t>2015/03/07</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Spring School 2015 Cosmic Ray Telescope</a:t>
            </a:r>
            <a:endParaRPr kumimoji="1" lang="ja-JP" altLang="en-US"/>
          </a:p>
        </p:txBody>
      </p:sp>
      <p:sp>
        <p:nvSpPr>
          <p:cNvPr id="7" name="スライド番号プレースホルダー 6"/>
          <p:cNvSpPr>
            <a:spLocks noGrp="1"/>
          </p:cNvSpPr>
          <p:nvPr>
            <p:ph type="sldNum" sz="quarter" idx="12"/>
          </p:nvPr>
        </p:nvSpPr>
        <p:spPr/>
        <p:txBody>
          <a:bodyPr/>
          <a:lstStyle/>
          <a:p>
            <a:fld id="{85CE0D81-9026-214E-9B9C-1D5A0ABF5CE0}" type="slidenum">
              <a:rPr kumimoji="1" lang="ja-JP" altLang="en-US" smtClean="0"/>
              <a:t>‹#›</a:t>
            </a:fld>
            <a:endParaRPr kumimoji="1" lang="ja-JP" altLang="en-US"/>
          </a:p>
        </p:txBody>
      </p:sp>
    </p:spTree>
    <p:extLst>
      <p:ext uri="{BB962C8B-B14F-4D97-AF65-F5344CB8AC3E}">
        <p14:creationId xmlns:p14="http://schemas.microsoft.com/office/powerpoint/2010/main" val="504004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r>
              <a:rPr kumimoji="1" lang="en-US" altLang="ja-JP" smtClean="0"/>
              <a:t>2015/03/07</a:t>
            </a:r>
            <a:endParaRPr kumimoji="1" lang="ja-JP" altLang="en-US"/>
          </a:p>
        </p:txBody>
      </p:sp>
      <p:sp>
        <p:nvSpPr>
          <p:cNvPr id="8" name="フッター プレースホルダー 7"/>
          <p:cNvSpPr>
            <a:spLocks noGrp="1"/>
          </p:cNvSpPr>
          <p:nvPr>
            <p:ph type="ftr" sz="quarter" idx="11"/>
          </p:nvPr>
        </p:nvSpPr>
        <p:spPr/>
        <p:txBody>
          <a:bodyPr/>
          <a:lstStyle/>
          <a:p>
            <a:r>
              <a:rPr kumimoji="1" lang="en-US" altLang="ja-JP" smtClean="0"/>
              <a:t>Spring School 2015 Cosmic Ray Telescope</a:t>
            </a:r>
            <a:endParaRPr kumimoji="1" lang="ja-JP" altLang="en-US"/>
          </a:p>
        </p:txBody>
      </p:sp>
      <p:sp>
        <p:nvSpPr>
          <p:cNvPr id="9" name="スライド番号プレースホルダー 8"/>
          <p:cNvSpPr>
            <a:spLocks noGrp="1"/>
          </p:cNvSpPr>
          <p:nvPr>
            <p:ph type="sldNum" sz="quarter" idx="12"/>
          </p:nvPr>
        </p:nvSpPr>
        <p:spPr/>
        <p:txBody>
          <a:bodyPr/>
          <a:lstStyle/>
          <a:p>
            <a:fld id="{85CE0D81-9026-214E-9B9C-1D5A0ABF5CE0}" type="slidenum">
              <a:rPr kumimoji="1" lang="ja-JP" altLang="en-US" smtClean="0"/>
              <a:t>‹#›</a:t>
            </a:fld>
            <a:endParaRPr kumimoji="1" lang="ja-JP" altLang="en-US"/>
          </a:p>
        </p:txBody>
      </p:sp>
    </p:spTree>
    <p:extLst>
      <p:ext uri="{BB962C8B-B14F-4D97-AF65-F5344CB8AC3E}">
        <p14:creationId xmlns:p14="http://schemas.microsoft.com/office/powerpoint/2010/main" val="293379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t>2015/03/07</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Spring School 2015 Cosmic Ray Telescope</a:t>
            </a:r>
            <a:endParaRPr kumimoji="1" lang="ja-JP" altLang="en-US"/>
          </a:p>
        </p:txBody>
      </p:sp>
      <p:sp>
        <p:nvSpPr>
          <p:cNvPr id="5" name="スライド番号プレースホルダー 4"/>
          <p:cNvSpPr>
            <a:spLocks noGrp="1"/>
          </p:cNvSpPr>
          <p:nvPr>
            <p:ph type="sldNum" sz="quarter" idx="12"/>
          </p:nvPr>
        </p:nvSpPr>
        <p:spPr/>
        <p:txBody>
          <a:bodyPr/>
          <a:lstStyle/>
          <a:p>
            <a:fld id="{85CE0D81-9026-214E-9B9C-1D5A0ABF5CE0}" type="slidenum">
              <a:rPr kumimoji="1" lang="ja-JP" altLang="en-US" smtClean="0"/>
              <a:t>‹#›</a:t>
            </a:fld>
            <a:endParaRPr kumimoji="1" lang="ja-JP" altLang="en-US"/>
          </a:p>
        </p:txBody>
      </p:sp>
    </p:spTree>
    <p:extLst>
      <p:ext uri="{BB962C8B-B14F-4D97-AF65-F5344CB8AC3E}">
        <p14:creationId xmlns:p14="http://schemas.microsoft.com/office/powerpoint/2010/main" val="3696668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t>2015/03/07</a:t>
            </a: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Spring School 2015 Cosmic Ray Telescope</a:t>
            </a:r>
            <a:endParaRPr kumimoji="1" lang="ja-JP" altLang="en-US"/>
          </a:p>
        </p:txBody>
      </p:sp>
      <p:sp>
        <p:nvSpPr>
          <p:cNvPr id="4" name="スライド番号プレースホルダー 3"/>
          <p:cNvSpPr>
            <a:spLocks noGrp="1"/>
          </p:cNvSpPr>
          <p:nvPr>
            <p:ph type="sldNum" sz="quarter" idx="12"/>
          </p:nvPr>
        </p:nvSpPr>
        <p:spPr/>
        <p:txBody>
          <a:bodyPr/>
          <a:lstStyle/>
          <a:p>
            <a:fld id="{85CE0D81-9026-214E-9B9C-1D5A0ABF5CE0}" type="slidenum">
              <a:rPr kumimoji="1" lang="ja-JP" altLang="en-US" smtClean="0"/>
              <a:t>‹#›</a:t>
            </a:fld>
            <a:endParaRPr kumimoji="1" lang="ja-JP" altLang="en-US"/>
          </a:p>
        </p:txBody>
      </p:sp>
    </p:spTree>
    <p:extLst>
      <p:ext uri="{BB962C8B-B14F-4D97-AF65-F5344CB8AC3E}">
        <p14:creationId xmlns:p14="http://schemas.microsoft.com/office/powerpoint/2010/main" val="677226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2015/03/07</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Spring School 2015 Cosmic Ray Telescope</a:t>
            </a:r>
            <a:endParaRPr kumimoji="1" lang="ja-JP" altLang="en-US"/>
          </a:p>
        </p:txBody>
      </p:sp>
      <p:sp>
        <p:nvSpPr>
          <p:cNvPr id="7" name="スライド番号プレースホルダー 6"/>
          <p:cNvSpPr>
            <a:spLocks noGrp="1"/>
          </p:cNvSpPr>
          <p:nvPr>
            <p:ph type="sldNum" sz="quarter" idx="12"/>
          </p:nvPr>
        </p:nvSpPr>
        <p:spPr/>
        <p:txBody>
          <a:bodyPr/>
          <a:lstStyle/>
          <a:p>
            <a:fld id="{85CE0D81-9026-214E-9B9C-1D5A0ABF5CE0}" type="slidenum">
              <a:rPr kumimoji="1" lang="ja-JP" altLang="en-US" smtClean="0"/>
              <a:t>‹#›</a:t>
            </a:fld>
            <a:endParaRPr kumimoji="1" lang="ja-JP" altLang="en-US"/>
          </a:p>
        </p:txBody>
      </p:sp>
    </p:spTree>
    <p:extLst>
      <p:ext uri="{BB962C8B-B14F-4D97-AF65-F5344CB8AC3E}">
        <p14:creationId xmlns:p14="http://schemas.microsoft.com/office/powerpoint/2010/main" val="4218751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2015/03/07</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Spring School 2015 Cosmic Ray Telescope</a:t>
            </a:r>
            <a:endParaRPr kumimoji="1" lang="ja-JP" altLang="en-US"/>
          </a:p>
        </p:txBody>
      </p:sp>
      <p:sp>
        <p:nvSpPr>
          <p:cNvPr id="7" name="スライド番号プレースホルダー 6"/>
          <p:cNvSpPr>
            <a:spLocks noGrp="1"/>
          </p:cNvSpPr>
          <p:nvPr>
            <p:ph type="sldNum" sz="quarter" idx="12"/>
          </p:nvPr>
        </p:nvSpPr>
        <p:spPr/>
        <p:txBody>
          <a:bodyPr/>
          <a:lstStyle/>
          <a:p>
            <a:fld id="{85CE0D81-9026-214E-9B9C-1D5A0ABF5CE0}" type="slidenum">
              <a:rPr kumimoji="1" lang="ja-JP" altLang="en-US" smtClean="0"/>
              <a:t>‹#›</a:t>
            </a:fld>
            <a:endParaRPr kumimoji="1" lang="ja-JP" altLang="en-US"/>
          </a:p>
        </p:txBody>
      </p:sp>
    </p:spTree>
    <p:extLst>
      <p:ext uri="{BB962C8B-B14F-4D97-AF65-F5344CB8AC3E}">
        <p14:creationId xmlns:p14="http://schemas.microsoft.com/office/powerpoint/2010/main" val="21115724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smtClean="0"/>
              <a:t>2015/03/07</a:t>
            </a:r>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ja-JP" dirty="0" smtClean="0"/>
              <a:t>Spring School 2015 Cosmic Ray Telescope</a:t>
            </a:r>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CE0D81-9026-214E-9B9C-1D5A0ABF5CE0}" type="slidenum">
              <a:rPr kumimoji="1" lang="ja-JP" altLang="en-US" smtClean="0"/>
              <a:t>‹#›</a:t>
            </a:fld>
            <a:endParaRPr kumimoji="1" lang="ja-JP" altLang="en-US"/>
          </a:p>
        </p:txBody>
      </p:sp>
    </p:spTree>
    <p:extLst>
      <p:ext uri="{BB962C8B-B14F-4D97-AF65-F5344CB8AC3E}">
        <p14:creationId xmlns:p14="http://schemas.microsoft.com/office/powerpoint/2010/main" val="2376324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5.emf"/><Relationship Id="rId5" Type="http://schemas.openxmlformats.org/officeDocument/2006/relationships/oleObject" Target="../embeddings/oleObject2.bin"/><Relationship Id="rId6" Type="http://schemas.openxmlformats.org/officeDocument/2006/relationships/image" Target="../media/image16.emf"/><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oleObject" Target="../embeddings/oleObject3.bin"/><Relationship Id="rId5" Type="http://schemas.openxmlformats.org/officeDocument/2006/relationships/image" Target="../media/image20.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23.emf"/><Relationship Id="rId5" Type="http://schemas.openxmlformats.org/officeDocument/2006/relationships/oleObject" Target="../embeddings/oleObject5.bin"/><Relationship Id="rId6" Type="http://schemas.openxmlformats.org/officeDocument/2006/relationships/image" Target="../media/image24.emf"/><Relationship Id="rId7" Type="http://schemas.openxmlformats.org/officeDocument/2006/relationships/oleObject" Target="../embeddings/oleObject6.bin"/><Relationship Id="rId8" Type="http://schemas.openxmlformats.org/officeDocument/2006/relationships/image" Target="../media/image25.emf"/><Relationship Id="rId9" Type="http://schemas.openxmlformats.org/officeDocument/2006/relationships/image" Target="../media/image26.png"/><Relationship Id="rId10" Type="http://schemas.openxmlformats.org/officeDocument/2006/relationships/image" Target="../media/image27.pn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1" Type="http://schemas.openxmlformats.org/officeDocument/2006/relationships/image" Target="../media/image40.emf"/><Relationship Id="rId12" Type="http://schemas.openxmlformats.org/officeDocument/2006/relationships/image" Target="../media/image41.emf"/><Relationship Id="rId13" Type="http://schemas.openxmlformats.org/officeDocument/2006/relationships/image" Target="../media/image42.emf"/><Relationship Id="rId1" Type="http://schemas.openxmlformats.org/officeDocument/2006/relationships/slideLayout" Target="../slideLayouts/slideLayout6.xml"/><Relationship Id="rId2" Type="http://schemas.openxmlformats.org/officeDocument/2006/relationships/image" Target="../media/image31.emf"/><Relationship Id="rId3" Type="http://schemas.openxmlformats.org/officeDocument/2006/relationships/image" Target="../media/image32.emf"/><Relationship Id="rId4" Type="http://schemas.openxmlformats.org/officeDocument/2006/relationships/image" Target="../media/image33.emf"/><Relationship Id="rId5" Type="http://schemas.openxmlformats.org/officeDocument/2006/relationships/image" Target="../media/image34.emf"/><Relationship Id="rId6" Type="http://schemas.openxmlformats.org/officeDocument/2006/relationships/image" Target="../media/image35.emf"/><Relationship Id="rId7" Type="http://schemas.openxmlformats.org/officeDocument/2006/relationships/image" Target="../media/image36.emf"/><Relationship Id="rId8" Type="http://schemas.openxmlformats.org/officeDocument/2006/relationships/image" Target="../media/image37.emf"/><Relationship Id="rId9" Type="http://schemas.openxmlformats.org/officeDocument/2006/relationships/image" Target="../media/image38.emf"/><Relationship Id="rId10" Type="http://schemas.openxmlformats.org/officeDocument/2006/relationships/image" Target="../media/image39.emf"/></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1" Type="http://schemas.openxmlformats.org/officeDocument/2006/relationships/slideLayout" Target="../slideLayouts/slideLayout1.xml"/><Relationship Id="rId2" Type="http://schemas.openxmlformats.org/officeDocument/2006/relationships/image" Target="../media/image43.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DSC_116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312" y="-3825902"/>
            <a:ext cx="9368312" cy="14144314"/>
          </a:xfrm>
          <a:prstGeom prst="rect">
            <a:avLst/>
          </a:prstGeom>
        </p:spPr>
      </p:pic>
      <p:sp>
        <p:nvSpPr>
          <p:cNvPr id="2" name="タイトル 1"/>
          <p:cNvSpPr>
            <a:spLocks noGrp="1"/>
          </p:cNvSpPr>
          <p:nvPr>
            <p:ph type="ctrTitle"/>
          </p:nvPr>
        </p:nvSpPr>
        <p:spPr>
          <a:xfrm>
            <a:off x="685800" y="1647825"/>
            <a:ext cx="7772400" cy="1470025"/>
          </a:xfrm>
        </p:spPr>
        <p:txBody>
          <a:bodyPr>
            <a:normAutofit/>
          </a:bodyPr>
          <a:lstStyle/>
          <a:p>
            <a:r>
              <a:rPr lang="ja-JP" altLang="en-US" dirty="0" smtClean="0">
                <a:solidFill>
                  <a:schemeClr val="bg1"/>
                </a:solidFill>
              </a:rPr>
              <a:t>高エネルギー</a:t>
            </a:r>
            <a:r>
              <a:rPr lang="en-US" altLang="ja-JP" dirty="0" err="1" smtClean="0">
                <a:solidFill>
                  <a:schemeClr val="bg1"/>
                </a:solidFill>
              </a:rPr>
              <a:t>γ</a:t>
            </a:r>
            <a:r>
              <a:rPr lang="ja-JP" altLang="en-US" dirty="0" smtClean="0">
                <a:solidFill>
                  <a:schemeClr val="bg1"/>
                </a:solidFill>
              </a:rPr>
              <a:t>線天文学</a:t>
            </a:r>
            <a:r>
              <a:rPr lang="en-US" altLang="ja-JP" dirty="0" smtClean="0">
                <a:solidFill>
                  <a:schemeClr val="bg1"/>
                </a:solidFill>
              </a:rPr>
              <a:t/>
            </a:r>
            <a:br>
              <a:rPr lang="en-US" altLang="ja-JP" dirty="0" smtClean="0">
                <a:solidFill>
                  <a:schemeClr val="bg1"/>
                </a:solidFill>
              </a:rPr>
            </a:br>
            <a:r>
              <a:rPr lang="ja-JP" altLang="en-US" dirty="0" smtClean="0">
                <a:solidFill>
                  <a:schemeClr val="bg1"/>
                </a:solidFill>
              </a:rPr>
              <a:t>チーム</a:t>
            </a:r>
            <a:r>
              <a:rPr lang="en-US" altLang="ja-JP" dirty="0" smtClean="0">
                <a:solidFill>
                  <a:schemeClr val="bg1"/>
                </a:solidFill>
              </a:rPr>
              <a:t>B</a:t>
            </a:r>
            <a:r>
              <a:rPr lang="ja-JP" altLang="en-US" dirty="0" smtClean="0">
                <a:solidFill>
                  <a:schemeClr val="bg1"/>
                </a:solidFill>
              </a:rPr>
              <a:t>：宇宙線テレスコープ</a:t>
            </a:r>
            <a:endParaRPr kumimoji="1" lang="ja-JP" altLang="en-US" dirty="0">
              <a:solidFill>
                <a:schemeClr val="bg1"/>
              </a:solidFill>
            </a:endParaRPr>
          </a:p>
        </p:txBody>
      </p:sp>
      <p:sp>
        <p:nvSpPr>
          <p:cNvPr id="3" name="サブタイトル 2"/>
          <p:cNvSpPr>
            <a:spLocks noGrp="1"/>
          </p:cNvSpPr>
          <p:nvPr>
            <p:ph type="subTitle" idx="1"/>
          </p:nvPr>
        </p:nvSpPr>
        <p:spPr>
          <a:xfrm>
            <a:off x="1079500" y="3352800"/>
            <a:ext cx="6985000" cy="1752600"/>
          </a:xfrm>
        </p:spPr>
        <p:txBody>
          <a:bodyPr>
            <a:normAutofit fontScale="92500"/>
          </a:bodyPr>
          <a:lstStyle/>
          <a:p>
            <a:r>
              <a:rPr kumimoji="1" lang="ja-JP" altLang="en-US" dirty="0" smtClean="0">
                <a:solidFill>
                  <a:srgbClr val="FFFFFF"/>
                </a:solidFill>
              </a:rPr>
              <a:t>メンバー</a:t>
            </a:r>
            <a:endParaRPr kumimoji="1" lang="en-US" altLang="ja-JP" dirty="0" smtClean="0">
              <a:solidFill>
                <a:srgbClr val="FFFFFF"/>
              </a:solidFill>
            </a:endParaRPr>
          </a:p>
          <a:p>
            <a:r>
              <a:rPr lang="ja-JP" altLang="en-US" dirty="0" smtClean="0">
                <a:solidFill>
                  <a:srgbClr val="FFFFFF"/>
                </a:solidFill>
              </a:rPr>
              <a:t>岩村由樹</a:t>
            </a:r>
            <a:r>
              <a:rPr lang="en-US" altLang="ja-JP" dirty="0">
                <a:solidFill>
                  <a:srgbClr val="FFFFFF"/>
                </a:solidFill>
              </a:rPr>
              <a:t>,</a:t>
            </a:r>
            <a:r>
              <a:rPr lang="ja-JP" altLang="en-US" dirty="0" smtClean="0">
                <a:solidFill>
                  <a:srgbClr val="FFFFFF"/>
                </a:solidFill>
              </a:rPr>
              <a:t>岡田晟那</a:t>
            </a:r>
            <a:r>
              <a:rPr lang="en-US" altLang="ja-JP" dirty="0" smtClean="0">
                <a:solidFill>
                  <a:srgbClr val="FFFFFF"/>
                </a:solidFill>
              </a:rPr>
              <a:t>,</a:t>
            </a:r>
            <a:r>
              <a:rPr lang="ja-JP" altLang="en-US" dirty="0" smtClean="0">
                <a:solidFill>
                  <a:srgbClr val="FFFFFF"/>
                </a:solidFill>
              </a:rPr>
              <a:t>千葉雄太郎</a:t>
            </a:r>
            <a:r>
              <a:rPr lang="en-US" altLang="ja-JP" dirty="0" smtClean="0">
                <a:solidFill>
                  <a:srgbClr val="FFFFFF"/>
                </a:solidFill>
              </a:rPr>
              <a:t>,</a:t>
            </a:r>
            <a:r>
              <a:rPr lang="ja-JP" altLang="en-US" dirty="0" smtClean="0">
                <a:solidFill>
                  <a:srgbClr val="FFFFFF"/>
                </a:solidFill>
              </a:rPr>
              <a:t>三船陵子</a:t>
            </a:r>
            <a:endParaRPr lang="en-US" altLang="ja-JP" dirty="0" smtClean="0">
              <a:solidFill>
                <a:srgbClr val="FFFFFF"/>
              </a:solidFill>
            </a:endParaRPr>
          </a:p>
          <a:p>
            <a:r>
              <a:rPr kumimoji="1" lang="en-US" altLang="ja-JP" dirty="0" smtClean="0">
                <a:solidFill>
                  <a:srgbClr val="FFFFFF"/>
                </a:solidFill>
              </a:rPr>
              <a:t>TA:</a:t>
            </a:r>
            <a:r>
              <a:rPr kumimoji="1" lang="ja-JP" altLang="en-US" dirty="0" smtClean="0">
                <a:solidFill>
                  <a:srgbClr val="FFFFFF"/>
                </a:solidFill>
              </a:rPr>
              <a:t>手嶋政廣</a:t>
            </a:r>
            <a:r>
              <a:rPr lang="en-US" altLang="ja-JP" dirty="0">
                <a:solidFill>
                  <a:srgbClr val="FFFFFF"/>
                </a:solidFill>
              </a:rPr>
              <a:t>,</a:t>
            </a:r>
            <a:r>
              <a:rPr kumimoji="1" lang="ja-JP" altLang="en-US" dirty="0" smtClean="0">
                <a:solidFill>
                  <a:srgbClr val="FFFFFF"/>
                </a:solidFill>
              </a:rPr>
              <a:t>中嶋大輔</a:t>
            </a:r>
            <a:r>
              <a:rPr lang="en-US" altLang="ja-JP" dirty="0">
                <a:solidFill>
                  <a:srgbClr val="FFFFFF"/>
                </a:solidFill>
              </a:rPr>
              <a:t>,</a:t>
            </a:r>
            <a:r>
              <a:rPr lang="ja-JP" altLang="en-US" dirty="0" smtClean="0">
                <a:solidFill>
                  <a:srgbClr val="FFFFFF"/>
                </a:solidFill>
              </a:rPr>
              <a:t>石尾一馬</a:t>
            </a:r>
            <a:endParaRPr kumimoji="1" lang="ja-JP" altLang="en-US" dirty="0">
              <a:solidFill>
                <a:srgbClr val="FFFFFF"/>
              </a:solidFill>
            </a:endParaRPr>
          </a:p>
        </p:txBody>
      </p:sp>
      <p:sp>
        <p:nvSpPr>
          <p:cNvPr id="4" name="フッター プレースホルダー 3"/>
          <p:cNvSpPr>
            <a:spLocks noGrp="1"/>
          </p:cNvSpPr>
          <p:nvPr>
            <p:ph type="ftr" sz="quarter" idx="11"/>
          </p:nvPr>
        </p:nvSpPr>
        <p:spPr/>
        <p:txBody>
          <a:bodyPr/>
          <a:lstStyle/>
          <a:p>
            <a:r>
              <a:rPr kumimoji="1" lang="en-US" altLang="ja-JP" smtClean="0"/>
              <a:t>Spring School 2015 Cosmic Ray Telescope</a:t>
            </a:r>
            <a:endParaRPr kumimoji="1" lang="ja-JP" altLang="en-US"/>
          </a:p>
        </p:txBody>
      </p:sp>
      <p:sp>
        <p:nvSpPr>
          <p:cNvPr id="6" name="日付プレースホルダー 5"/>
          <p:cNvSpPr>
            <a:spLocks noGrp="1"/>
          </p:cNvSpPr>
          <p:nvPr>
            <p:ph type="dt" sz="half" idx="10"/>
          </p:nvPr>
        </p:nvSpPr>
        <p:spPr/>
        <p:txBody>
          <a:bodyPr/>
          <a:lstStyle/>
          <a:p>
            <a:r>
              <a:rPr kumimoji="1" lang="en-US" altLang="ja-JP" smtClean="0"/>
              <a:t>2015/03/07</a:t>
            </a:r>
            <a:endParaRPr kumimoji="1" lang="en-US" altLang="ja-JP" dirty="0" smtClean="0"/>
          </a:p>
        </p:txBody>
      </p:sp>
    </p:spTree>
    <p:extLst>
      <p:ext uri="{BB962C8B-B14F-4D97-AF65-F5344CB8AC3E}">
        <p14:creationId xmlns:p14="http://schemas.microsoft.com/office/powerpoint/2010/main" val="119058957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ゲインの調整</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smtClean="0"/>
              <a:t>Spring School 2015 Cosmic Ray Telescope</a:t>
            </a:r>
            <a:endParaRPr lang="ja-JP" altLang="en-US" dirty="0" smtClean="0"/>
          </a:p>
        </p:txBody>
      </p:sp>
      <p:pic>
        <p:nvPicPr>
          <p:cNvPr id="6" name="図 5" descr="0305_11_selftrigger2388.dat.roo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805783" y="581089"/>
            <a:ext cx="5527524" cy="6858000"/>
          </a:xfrm>
          <a:prstGeom prst="rect">
            <a:avLst/>
          </a:prstGeom>
        </p:spPr>
      </p:pic>
      <p:pic>
        <p:nvPicPr>
          <p:cNvPr id="7" name="図 6" descr="IMG_48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342664" y="3514177"/>
            <a:ext cx="2070494" cy="2760658"/>
          </a:xfrm>
          <a:prstGeom prst="rect">
            <a:avLst/>
          </a:prstGeom>
        </p:spPr>
      </p:pic>
      <p:sp>
        <p:nvSpPr>
          <p:cNvPr id="8" name="テキスト ボックス 7"/>
          <p:cNvSpPr txBox="1"/>
          <p:nvPr/>
        </p:nvSpPr>
        <p:spPr>
          <a:xfrm>
            <a:off x="7476247" y="6171684"/>
            <a:ext cx="843575" cy="369332"/>
          </a:xfrm>
          <a:prstGeom prst="rect">
            <a:avLst/>
          </a:prstGeom>
          <a:noFill/>
        </p:spPr>
        <p:txBody>
          <a:bodyPr wrap="none" rtlCol="0">
            <a:spAutoFit/>
          </a:bodyPr>
          <a:lstStyle/>
          <a:p>
            <a:r>
              <a:rPr kumimoji="1" lang="en-US" altLang="ja-JP" dirty="0" smtClean="0"/>
              <a:t>Charge</a:t>
            </a:r>
            <a:endParaRPr kumimoji="1" lang="ja-JP" altLang="en-US" dirty="0"/>
          </a:p>
        </p:txBody>
      </p:sp>
      <p:sp>
        <p:nvSpPr>
          <p:cNvPr id="9" name="テキスト ボックス 8"/>
          <p:cNvSpPr txBox="1"/>
          <p:nvPr/>
        </p:nvSpPr>
        <p:spPr>
          <a:xfrm rot="16200000">
            <a:off x="552666" y="2225986"/>
            <a:ext cx="1545089" cy="369332"/>
          </a:xfrm>
          <a:prstGeom prst="rect">
            <a:avLst/>
          </a:prstGeom>
          <a:noFill/>
        </p:spPr>
        <p:txBody>
          <a:bodyPr wrap="none" rtlCol="0">
            <a:spAutoFit/>
          </a:bodyPr>
          <a:lstStyle/>
          <a:p>
            <a:r>
              <a:rPr kumimoji="1" lang="en-US" altLang="ja-JP" dirty="0" smtClean="0"/>
              <a:t>Count number</a:t>
            </a:r>
            <a:endParaRPr kumimoji="1" lang="ja-JP" altLang="en-US" dirty="0"/>
          </a:p>
        </p:txBody>
      </p:sp>
      <p:sp>
        <p:nvSpPr>
          <p:cNvPr id="10" name="日付プレースホルダー 9"/>
          <p:cNvSpPr>
            <a:spLocks noGrp="1"/>
          </p:cNvSpPr>
          <p:nvPr>
            <p:ph type="dt" sz="half" idx="10"/>
          </p:nvPr>
        </p:nvSpPr>
        <p:spPr/>
        <p:txBody>
          <a:bodyPr/>
          <a:lstStyle/>
          <a:p>
            <a:r>
              <a:rPr kumimoji="1" lang="en-US" altLang="ja-JP" smtClean="0"/>
              <a:t>2015/03/07</a:t>
            </a:r>
            <a:endParaRPr kumimoji="1" lang="ja-JP" altLang="en-US" dirty="0"/>
          </a:p>
        </p:txBody>
      </p:sp>
    </p:spTree>
    <p:extLst>
      <p:ext uri="{BB962C8B-B14F-4D97-AF65-F5344CB8AC3E}">
        <p14:creationId xmlns:p14="http://schemas.microsoft.com/office/powerpoint/2010/main" val="206238317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ゲインの調整</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smtClean="0"/>
              <a:t>Spring School 2015 Cosmic Ray Telescope</a:t>
            </a:r>
            <a:endParaRPr lang="ja-JP" altLang="en-US" dirty="0" smtClean="0"/>
          </a:p>
        </p:txBody>
      </p:sp>
      <p:pic>
        <p:nvPicPr>
          <p:cNvPr id="5" name="図 4" descr="0305_14_selftrigger2388.dat.roo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888017" y="522666"/>
            <a:ext cx="5539619" cy="6858000"/>
          </a:xfrm>
          <a:prstGeom prst="rect">
            <a:avLst/>
          </a:prstGeom>
        </p:spPr>
      </p:pic>
      <p:sp>
        <p:nvSpPr>
          <p:cNvPr id="6" name="テキスト ボックス 5"/>
          <p:cNvSpPr txBox="1"/>
          <p:nvPr/>
        </p:nvSpPr>
        <p:spPr>
          <a:xfrm rot="16200000">
            <a:off x="552666" y="2225986"/>
            <a:ext cx="1545089" cy="369332"/>
          </a:xfrm>
          <a:prstGeom prst="rect">
            <a:avLst/>
          </a:prstGeom>
          <a:noFill/>
        </p:spPr>
        <p:txBody>
          <a:bodyPr wrap="none" rtlCol="0">
            <a:spAutoFit/>
          </a:bodyPr>
          <a:lstStyle/>
          <a:p>
            <a:r>
              <a:rPr kumimoji="1" lang="en-US" altLang="ja-JP" dirty="0" smtClean="0"/>
              <a:t>Count number</a:t>
            </a:r>
            <a:endParaRPr kumimoji="1" lang="ja-JP" altLang="en-US" dirty="0"/>
          </a:p>
        </p:txBody>
      </p:sp>
      <p:sp>
        <p:nvSpPr>
          <p:cNvPr id="7" name="テキスト ボックス 6"/>
          <p:cNvSpPr txBox="1"/>
          <p:nvPr/>
        </p:nvSpPr>
        <p:spPr>
          <a:xfrm>
            <a:off x="7476247" y="6171684"/>
            <a:ext cx="843575" cy="369332"/>
          </a:xfrm>
          <a:prstGeom prst="rect">
            <a:avLst/>
          </a:prstGeom>
          <a:noFill/>
        </p:spPr>
        <p:txBody>
          <a:bodyPr wrap="none" rtlCol="0">
            <a:spAutoFit/>
          </a:bodyPr>
          <a:lstStyle/>
          <a:p>
            <a:r>
              <a:rPr kumimoji="1" lang="en-US" altLang="ja-JP" dirty="0" smtClean="0"/>
              <a:t>Charge</a:t>
            </a:r>
            <a:endParaRPr kumimoji="1" lang="ja-JP" altLang="en-US" dirty="0"/>
          </a:p>
        </p:txBody>
      </p:sp>
      <p:sp>
        <p:nvSpPr>
          <p:cNvPr id="8" name="日付プレースホルダー 7"/>
          <p:cNvSpPr>
            <a:spLocks noGrp="1"/>
          </p:cNvSpPr>
          <p:nvPr>
            <p:ph type="dt" sz="half" idx="10"/>
          </p:nvPr>
        </p:nvSpPr>
        <p:spPr/>
        <p:txBody>
          <a:bodyPr/>
          <a:lstStyle/>
          <a:p>
            <a:r>
              <a:rPr kumimoji="1" lang="en-US" altLang="ja-JP" smtClean="0"/>
              <a:t>2015/03/07</a:t>
            </a:r>
            <a:endParaRPr kumimoji="1" lang="ja-JP" altLang="en-US" dirty="0"/>
          </a:p>
        </p:txBody>
      </p:sp>
    </p:spTree>
    <p:extLst>
      <p:ext uri="{BB962C8B-B14F-4D97-AF65-F5344CB8AC3E}">
        <p14:creationId xmlns:p14="http://schemas.microsoft.com/office/powerpoint/2010/main" val="32956386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PMT</a:t>
            </a:r>
            <a:r>
              <a:rPr lang="ja-JP" altLang="en-US" dirty="0" smtClean="0"/>
              <a:t>に入射する光量</a:t>
            </a:r>
            <a:endParaRPr kumimoji="1" lang="ja-JP" altLang="en-US" dirty="0"/>
          </a:p>
        </p:txBody>
      </p:sp>
      <p:sp>
        <p:nvSpPr>
          <p:cNvPr id="3" name="コンテンツ プレースホルダー 2"/>
          <p:cNvSpPr>
            <a:spLocks noGrp="1"/>
          </p:cNvSpPr>
          <p:nvPr>
            <p:ph sz="half" idx="1"/>
          </p:nvPr>
        </p:nvSpPr>
        <p:spPr>
          <a:xfrm>
            <a:off x="457200" y="1600200"/>
            <a:ext cx="4038600" cy="4978400"/>
          </a:xfrm>
        </p:spPr>
        <p:txBody>
          <a:bodyPr>
            <a:normAutofit/>
          </a:bodyPr>
          <a:lstStyle/>
          <a:p>
            <a:r>
              <a:rPr lang="ja-JP" altLang="en-US" dirty="0" smtClean="0"/>
              <a:t>シンチレーターの表面で反射しない場合</a:t>
            </a:r>
            <a:endParaRPr lang="en-US" altLang="ja-JP" dirty="0" smtClean="0"/>
          </a:p>
          <a:p>
            <a:endParaRPr lang="en-US" altLang="ja-JP" dirty="0"/>
          </a:p>
          <a:p>
            <a:endParaRPr lang="en-US" altLang="ja-JP" dirty="0" smtClean="0"/>
          </a:p>
          <a:p>
            <a:endParaRPr lang="en-US" altLang="ja-JP" dirty="0"/>
          </a:p>
          <a:p>
            <a:endParaRPr lang="en-US" altLang="ja-JP" dirty="0" smtClean="0"/>
          </a:p>
          <a:p>
            <a:endParaRPr lang="en-US" altLang="ja-JP" dirty="0"/>
          </a:p>
          <a:p>
            <a:endParaRPr lang="en-US" altLang="ja-JP" dirty="0" smtClean="0"/>
          </a:p>
          <a:p>
            <a:pPr marL="0" indent="0">
              <a:buNone/>
            </a:pPr>
            <a:r>
              <a:rPr lang="en-US" altLang="ja-JP" dirty="0" smtClean="0"/>
              <a:t>     </a:t>
            </a:r>
            <a:r>
              <a:rPr lang="ja-JP" altLang="en-US" dirty="0" smtClean="0"/>
              <a:t>光量</a:t>
            </a:r>
            <a:r>
              <a:rPr lang="en-US" altLang="ja-JP" dirty="0" smtClean="0"/>
              <a:t>∝</a:t>
            </a:r>
          </a:p>
          <a:p>
            <a:pPr marL="0" indent="0">
              <a:buNone/>
            </a:pPr>
            <a:endParaRPr kumimoji="1" lang="en-US" altLang="ja-JP" dirty="0"/>
          </a:p>
        </p:txBody>
      </p:sp>
      <p:sp>
        <p:nvSpPr>
          <p:cNvPr id="5" name="コンテンツ プレースホルダー 4"/>
          <p:cNvSpPr>
            <a:spLocks noGrp="1"/>
          </p:cNvSpPr>
          <p:nvPr>
            <p:ph sz="half" idx="2"/>
          </p:nvPr>
        </p:nvSpPr>
        <p:spPr>
          <a:xfrm>
            <a:off x="4648200" y="1600200"/>
            <a:ext cx="4038600" cy="4978400"/>
          </a:xfrm>
        </p:spPr>
        <p:txBody>
          <a:bodyPr>
            <a:normAutofit/>
          </a:bodyPr>
          <a:lstStyle/>
          <a:p>
            <a:r>
              <a:rPr lang="ja-JP" altLang="en-US" dirty="0" smtClean="0"/>
              <a:t>シンチレーターの上下面で全反射する場合</a:t>
            </a:r>
            <a:endParaRPr lang="en-US" altLang="ja-JP" dirty="0" smtClean="0"/>
          </a:p>
          <a:p>
            <a:endParaRPr lang="en-US" altLang="ja-JP" dirty="0"/>
          </a:p>
          <a:p>
            <a:endParaRPr lang="en-US" altLang="ja-JP" dirty="0" smtClean="0"/>
          </a:p>
          <a:p>
            <a:endParaRPr lang="en-US" altLang="ja-JP" dirty="0"/>
          </a:p>
          <a:p>
            <a:endParaRPr lang="en-US" altLang="ja-JP" dirty="0" smtClean="0"/>
          </a:p>
          <a:p>
            <a:endParaRPr lang="en-US" altLang="ja-JP" dirty="0" smtClean="0"/>
          </a:p>
          <a:p>
            <a:endParaRPr lang="en-US" altLang="ja-JP" dirty="0"/>
          </a:p>
          <a:p>
            <a:pPr marL="0" indent="0">
              <a:buNone/>
            </a:pPr>
            <a:r>
              <a:rPr lang="en-US" altLang="ja-JP" dirty="0"/>
              <a:t> </a:t>
            </a:r>
            <a:r>
              <a:rPr lang="en-US" altLang="ja-JP" dirty="0" smtClean="0"/>
              <a:t>  </a:t>
            </a:r>
            <a:r>
              <a:rPr lang="ja-JP" altLang="en-US" dirty="0" smtClean="0"/>
              <a:t>　　　　　　　光量</a:t>
            </a:r>
            <a:r>
              <a:rPr lang="en-US" altLang="ja-JP" dirty="0" smtClean="0"/>
              <a:t>∝</a:t>
            </a:r>
          </a:p>
        </p:txBody>
      </p:sp>
      <p:sp>
        <p:nvSpPr>
          <p:cNvPr id="4" name="フッター プレースホルダー 3"/>
          <p:cNvSpPr>
            <a:spLocks noGrp="1"/>
          </p:cNvSpPr>
          <p:nvPr>
            <p:ph type="ftr" sz="quarter" idx="11"/>
          </p:nvPr>
        </p:nvSpPr>
        <p:spPr/>
        <p:txBody>
          <a:bodyPr/>
          <a:lstStyle/>
          <a:p>
            <a:r>
              <a:rPr lang="en-US" altLang="ja-JP" dirty="0" smtClean="0"/>
              <a:t>Spring School 2015 Cosmic Ray Telescope</a:t>
            </a:r>
            <a:endParaRPr lang="ja-JP" altLang="en-US" dirty="0" smtClean="0"/>
          </a:p>
        </p:txBody>
      </p:sp>
      <p:sp>
        <p:nvSpPr>
          <p:cNvPr id="6" name="正方形/長方形 5"/>
          <p:cNvSpPr/>
          <p:nvPr/>
        </p:nvSpPr>
        <p:spPr>
          <a:xfrm>
            <a:off x="3562350" y="2819400"/>
            <a:ext cx="2171700" cy="21717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星 5 6"/>
          <p:cNvSpPr/>
          <p:nvPr/>
        </p:nvSpPr>
        <p:spPr>
          <a:xfrm>
            <a:off x="4508500" y="3746500"/>
            <a:ext cx="152400" cy="152400"/>
          </a:xfrm>
          <a:prstGeom prst="star5">
            <a:avLst/>
          </a:prstGeom>
          <a:solidFill>
            <a:srgbClr val="FF00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4102100" y="3378200"/>
            <a:ext cx="927100" cy="914400"/>
          </a:xfrm>
          <a:prstGeom prst="ellipse">
            <a:avLst/>
          </a:prstGeom>
          <a:no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aphicFrame>
        <p:nvGraphicFramePr>
          <p:cNvPr id="9" name="オブジェクト 8"/>
          <p:cNvGraphicFramePr>
            <a:graphicFrameLocks noChangeAspect="1"/>
          </p:cNvGraphicFramePr>
          <p:nvPr>
            <p:extLst>
              <p:ext uri="{D42A27DB-BD31-4B8C-83A1-F6EECF244321}">
                <p14:modId xmlns:p14="http://schemas.microsoft.com/office/powerpoint/2010/main" val="3458278856"/>
              </p:ext>
            </p:extLst>
          </p:nvPr>
        </p:nvGraphicFramePr>
        <p:xfrm>
          <a:off x="2032000" y="5391149"/>
          <a:ext cx="558800" cy="1082675"/>
        </p:xfrm>
        <a:graphic>
          <a:graphicData uri="http://schemas.openxmlformats.org/presentationml/2006/ole">
            <mc:AlternateContent xmlns:mc="http://schemas.openxmlformats.org/markup-compatibility/2006">
              <mc:Choice xmlns:v="urn:schemas-microsoft-com:vml" Requires="v">
                <p:oleObj spid="_x0000_s1088" name="数式" r:id="rId3" imgW="203200" imgH="393700" progId="Equation.3">
                  <p:embed/>
                </p:oleObj>
              </mc:Choice>
              <mc:Fallback>
                <p:oleObj name="数式" r:id="rId3" imgW="203200" imgH="393700" progId="Equation.3">
                  <p:embed/>
                  <p:pic>
                    <p:nvPicPr>
                      <p:cNvPr id="0" name=""/>
                      <p:cNvPicPr/>
                      <p:nvPr/>
                    </p:nvPicPr>
                    <p:blipFill>
                      <a:blip r:embed="rId4"/>
                      <a:stretch>
                        <a:fillRect/>
                      </a:stretch>
                    </p:blipFill>
                    <p:spPr>
                      <a:xfrm>
                        <a:off x="2032000" y="5391149"/>
                        <a:ext cx="558800" cy="1082675"/>
                      </a:xfrm>
                      <a:prstGeom prst="rect">
                        <a:avLst/>
                      </a:prstGeom>
                    </p:spPr>
                  </p:pic>
                </p:oleObj>
              </mc:Fallback>
            </mc:AlternateContent>
          </a:graphicData>
        </a:graphic>
      </p:graphicFrame>
      <p:graphicFrame>
        <p:nvGraphicFramePr>
          <p:cNvPr id="10" name="オブジェクト 9"/>
          <p:cNvGraphicFramePr>
            <a:graphicFrameLocks noChangeAspect="1"/>
          </p:cNvGraphicFramePr>
          <p:nvPr>
            <p:extLst>
              <p:ext uri="{D42A27DB-BD31-4B8C-83A1-F6EECF244321}">
                <p14:modId xmlns:p14="http://schemas.microsoft.com/office/powerpoint/2010/main" val="572852363"/>
              </p:ext>
            </p:extLst>
          </p:nvPr>
        </p:nvGraphicFramePr>
        <p:xfrm>
          <a:off x="7694613" y="5321300"/>
          <a:ext cx="384175" cy="1082675"/>
        </p:xfrm>
        <a:graphic>
          <a:graphicData uri="http://schemas.openxmlformats.org/presentationml/2006/ole">
            <mc:AlternateContent xmlns:mc="http://schemas.openxmlformats.org/markup-compatibility/2006">
              <mc:Choice xmlns:v="urn:schemas-microsoft-com:vml" Requires="v">
                <p:oleObj spid="_x0000_s1089" name="数式" r:id="rId5" imgW="139700" imgH="393700" progId="Equation.3">
                  <p:embed/>
                </p:oleObj>
              </mc:Choice>
              <mc:Fallback>
                <p:oleObj name="数式" r:id="rId5" imgW="139700" imgH="393700" progId="Equation.3">
                  <p:embed/>
                  <p:pic>
                    <p:nvPicPr>
                      <p:cNvPr id="0" name=""/>
                      <p:cNvPicPr/>
                      <p:nvPr/>
                    </p:nvPicPr>
                    <p:blipFill>
                      <a:blip r:embed="rId6"/>
                      <a:stretch>
                        <a:fillRect/>
                      </a:stretch>
                    </p:blipFill>
                    <p:spPr>
                      <a:xfrm>
                        <a:off x="7694613" y="5321300"/>
                        <a:ext cx="384175" cy="1082675"/>
                      </a:xfrm>
                      <a:prstGeom prst="rect">
                        <a:avLst/>
                      </a:prstGeom>
                    </p:spPr>
                  </p:pic>
                </p:oleObj>
              </mc:Fallback>
            </mc:AlternateContent>
          </a:graphicData>
        </a:graphic>
      </p:graphicFrame>
      <p:sp>
        <p:nvSpPr>
          <p:cNvPr id="11" name="正方形/長方形 10"/>
          <p:cNvSpPr/>
          <p:nvPr/>
        </p:nvSpPr>
        <p:spPr>
          <a:xfrm>
            <a:off x="457200" y="3467100"/>
            <a:ext cx="2336800" cy="53340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6146800" y="3479800"/>
            <a:ext cx="2336800" cy="53340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星 5 12"/>
          <p:cNvSpPr/>
          <p:nvPr/>
        </p:nvSpPr>
        <p:spPr>
          <a:xfrm>
            <a:off x="584200" y="3670300"/>
            <a:ext cx="152400" cy="152400"/>
          </a:xfrm>
          <a:prstGeom prst="star5">
            <a:avLst/>
          </a:prstGeom>
          <a:solidFill>
            <a:srgbClr val="FF00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星 5 13"/>
          <p:cNvSpPr/>
          <p:nvPr/>
        </p:nvSpPr>
        <p:spPr>
          <a:xfrm>
            <a:off x="6286500" y="3670300"/>
            <a:ext cx="152400" cy="152400"/>
          </a:xfrm>
          <a:prstGeom prst="star5">
            <a:avLst/>
          </a:prstGeom>
          <a:solidFill>
            <a:srgbClr val="FF00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 name="直線矢印コネクタ 15"/>
          <p:cNvCxnSpPr>
            <a:stCxn id="13" idx="4"/>
          </p:cNvCxnSpPr>
          <p:nvPr/>
        </p:nvCxnSpPr>
        <p:spPr>
          <a:xfrm flipV="1">
            <a:off x="736600" y="3479800"/>
            <a:ext cx="1612900" cy="2487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a:stCxn id="13" idx="4"/>
          </p:cNvCxnSpPr>
          <p:nvPr/>
        </p:nvCxnSpPr>
        <p:spPr>
          <a:xfrm>
            <a:off x="736600" y="3728511"/>
            <a:ext cx="1612900" cy="2719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円弧 20"/>
          <p:cNvSpPr/>
          <p:nvPr/>
        </p:nvSpPr>
        <p:spPr>
          <a:xfrm rot="3540776">
            <a:off x="1574800" y="3225799"/>
            <a:ext cx="914400" cy="914400"/>
          </a:xfrm>
          <a:prstGeom prst="arc">
            <a:avLst>
              <a:gd name="adj1" fmla="val 16200000"/>
              <a:gd name="adj2" fmla="val 20193646"/>
            </a:avLst>
          </a:prstGeom>
          <a:ln>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23" name="直線コネクタ 22"/>
          <p:cNvCxnSpPr>
            <a:stCxn id="14" idx="4"/>
            <a:endCxn id="12" idx="0"/>
          </p:cNvCxnSpPr>
          <p:nvPr/>
        </p:nvCxnSpPr>
        <p:spPr>
          <a:xfrm flipV="1">
            <a:off x="6438900" y="3479800"/>
            <a:ext cx="876300" cy="248711"/>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a:off x="7315200" y="3467100"/>
            <a:ext cx="914400" cy="355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直線コネクタ 28"/>
          <p:cNvCxnSpPr>
            <a:stCxn id="14" idx="4"/>
          </p:cNvCxnSpPr>
          <p:nvPr/>
        </p:nvCxnSpPr>
        <p:spPr>
          <a:xfrm>
            <a:off x="6438900" y="3728511"/>
            <a:ext cx="1524000" cy="271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直線矢印コネクタ 31"/>
          <p:cNvCxnSpPr/>
          <p:nvPr/>
        </p:nvCxnSpPr>
        <p:spPr>
          <a:xfrm flipV="1">
            <a:off x="7962900" y="3898900"/>
            <a:ext cx="266700" cy="101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a:stCxn id="14" idx="4"/>
          </p:cNvCxnSpPr>
          <p:nvPr/>
        </p:nvCxnSpPr>
        <p:spPr>
          <a:xfrm flipV="1">
            <a:off x="6438900" y="3670300"/>
            <a:ext cx="1790700" cy="582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直線コネクタ 37"/>
          <p:cNvCxnSpPr/>
          <p:nvPr/>
        </p:nvCxnSpPr>
        <p:spPr>
          <a:xfrm>
            <a:off x="8229600" y="3479800"/>
            <a:ext cx="0" cy="520700"/>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43" name="日付プレースホルダー 42"/>
          <p:cNvSpPr>
            <a:spLocks noGrp="1"/>
          </p:cNvSpPr>
          <p:nvPr>
            <p:ph type="dt" sz="half" idx="10"/>
          </p:nvPr>
        </p:nvSpPr>
        <p:spPr/>
        <p:txBody>
          <a:bodyPr/>
          <a:lstStyle/>
          <a:p>
            <a:r>
              <a:rPr kumimoji="1" lang="en-US" altLang="ja-JP" smtClean="0"/>
              <a:t>2015/03/07</a:t>
            </a:r>
            <a:endParaRPr kumimoji="1" lang="ja-JP" altLang="en-US"/>
          </a:p>
        </p:txBody>
      </p:sp>
    </p:spTree>
    <p:extLst>
      <p:ext uri="{BB962C8B-B14F-4D97-AF65-F5344CB8AC3E}">
        <p14:creationId xmlns:p14="http://schemas.microsoft.com/office/powerpoint/2010/main" val="40124848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光量の減衰率は？</a:t>
            </a:r>
            <a:endParaRPr kumimoji="1" lang="ja-JP" altLang="en-US" dirty="0"/>
          </a:p>
        </p:txBody>
      </p:sp>
      <p:sp>
        <p:nvSpPr>
          <p:cNvPr id="3" name="コンテンツ プレースホルダー 2"/>
          <p:cNvSpPr>
            <a:spLocks noGrp="1"/>
          </p:cNvSpPr>
          <p:nvPr>
            <p:ph idx="1"/>
          </p:nvPr>
        </p:nvSpPr>
        <p:spPr>
          <a:xfrm>
            <a:off x="4356100" y="1600200"/>
            <a:ext cx="4330700" cy="4525963"/>
          </a:xfrm>
        </p:spPr>
        <p:txBody>
          <a:bodyPr/>
          <a:lstStyle/>
          <a:p>
            <a:r>
              <a:rPr kumimoji="1" lang="en-US" altLang="ja-JP" dirty="0" smtClean="0"/>
              <a:t>1/r , 1/r^2 </a:t>
            </a:r>
            <a:r>
              <a:rPr lang="ja-JP" altLang="en-US" dirty="0" smtClean="0"/>
              <a:t>？</a:t>
            </a:r>
            <a:endParaRPr lang="en-US" altLang="ja-JP" dirty="0" smtClean="0"/>
          </a:p>
          <a:p>
            <a:r>
              <a:rPr kumimoji="1" lang="ja-JP" altLang="en-US" dirty="0" smtClean="0"/>
              <a:t>角度依存性は？</a:t>
            </a:r>
            <a:endParaRPr kumimoji="1" lang="en-US" altLang="ja-JP" dirty="0" smtClean="0"/>
          </a:p>
          <a:p>
            <a:pPr marL="0" indent="0">
              <a:buNone/>
            </a:pPr>
            <a:r>
              <a:rPr lang="ja-JP" altLang="en-US" dirty="0" smtClean="0"/>
              <a:t>　　　　　</a:t>
            </a:r>
            <a:r>
              <a:rPr lang="en-US" altLang="ja-JP" dirty="0" smtClean="0"/>
              <a:t>↓</a:t>
            </a:r>
          </a:p>
          <a:p>
            <a:endParaRPr lang="en-US" altLang="ja-JP" dirty="0"/>
          </a:p>
          <a:p>
            <a:r>
              <a:rPr lang="ja-JP" altLang="en-US" dirty="0" smtClean="0"/>
              <a:t>異なった点でデータを取って比較</a:t>
            </a:r>
            <a:endParaRPr lang="en-US" altLang="ja-JP" dirty="0"/>
          </a:p>
        </p:txBody>
      </p:sp>
      <p:sp>
        <p:nvSpPr>
          <p:cNvPr id="4" name="フッター プレースホルダー 3"/>
          <p:cNvSpPr>
            <a:spLocks noGrp="1"/>
          </p:cNvSpPr>
          <p:nvPr>
            <p:ph type="ftr" sz="quarter" idx="11"/>
          </p:nvPr>
        </p:nvSpPr>
        <p:spPr/>
        <p:txBody>
          <a:bodyPr/>
          <a:lstStyle/>
          <a:p>
            <a:r>
              <a:rPr lang="en-US" altLang="ja-JP" smtClean="0"/>
              <a:t>Spring School 2015 Cosmic Ray Telescope</a:t>
            </a:r>
            <a:endParaRPr lang="ja-JP" altLang="en-US" dirty="0" smtClean="0"/>
          </a:p>
        </p:txBody>
      </p:sp>
      <p:sp>
        <p:nvSpPr>
          <p:cNvPr id="7" name="日付プレースホルダー 6"/>
          <p:cNvSpPr>
            <a:spLocks noGrp="1"/>
          </p:cNvSpPr>
          <p:nvPr>
            <p:ph type="dt" sz="half" idx="10"/>
          </p:nvPr>
        </p:nvSpPr>
        <p:spPr/>
        <p:txBody>
          <a:bodyPr/>
          <a:lstStyle/>
          <a:p>
            <a:r>
              <a:rPr kumimoji="1" lang="en-US" altLang="ja-JP" smtClean="0"/>
              <a:t>2015/03/07</a:t>
            </a:r>
            <a:endParaRPr kumimoji="1" lang="ja-JP" altLang="en-US" dirty="0"/>
          </a:p>
        </p:txBody>
      </p:sp>
      <p:pic>
        <p:nvPicPr>
          <p:cNvPr id="8" name="図 7" descr="スクリーンショット 2015-03-07 12.35.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1600200"/>
            <a:ext cx="4089400" cy="4076700"/>
          </a:xfrm>
          <a:prstGeom prst="rect">
            <a:avLst/>
          </a:prstGeom>
        </p:spPr>
      </p:pic>
      <p:cxnSp>
        <p:nvCxnSpPr>
          <p:cNvPr id="10" name="直線矢印コネクタ 9"/>
          <p:cNvCxnSpPr/>
          <p:nvPr/>
        </p:nvCxnSpPr>
        <p:spPr>
          <a:xfrm flipH="1">
            <a:off x="2379579" y="1911684"/>
            <a:ext cx="1590842" cy="159084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p:nvPr/>
        </p:nvCxnSpPr>
        <p:spPr>
          <a:xfrm flipH="1">
            <a:off x="3622842" y="1911684"/>
            <a:ext cx="347579" cy="221915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38090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en-US" altLang="ja-JP" smtClean="0"/>
              <a:t>Spring School 2015 Cosmic Ray Telescope</a:t>
            </a:r>
            <a:endParaRPr kumimoji="1" lang="ja-JP" altLang="en-US"/>
          </a:p>
        </p:txBody>
      </p:sp>
      <p:pic>
        <p:nvPicPr>
          <p:cNvPr id="3" name="図 2" descr="IMG_478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日付プレースホルダー 3"/>
          <p:cNvSpPr>
            <a:spLocks noGrp="1"/>
          </p:cNvSpPr>
          <p:nvPr>
            <p:ph type="dt" sz="half" idx="10"/>
          </p:nvPr>
        </p:nvSpPr>
        <p:spPr/>
        <p:txBody>
          <a:bodyPr/>
          <a:lstStyle/>
          <a:p>
            <a:r>
              <a:rPr kumimoji="1" lang="en-US" altLang="ja-JP" smtClean="0"/>
              <a:t>2015/03/07</a:t>
            </a:r>
            <a:endParaRPr kumimoji="1" lang="ja-JP" altLang="en-US"/>
          </a:p>
        </p:txBody>
      </p:sp>
    </p:spTree>
    <p:extLst>
      <p:ext uri="{BB962C8B-B14F-4D97-AF65-F5344CB8AC3E}">
        <p14:creationId xmlns:p14="http://schemas.microsoft.com/office/powerpoint/2010/main" val="26384132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en-US" altLang="ja-JP" smtClean="0"/>
              <a:t>Spring School 2015 Cosmic Ray Telescope</a:t>
            </a:r>
            <a:endParaRPr kumimoji="1" lang="ja-JP" altLang="en-US"/>
          </a:p>
        </p:txBody>
      </p:sp>
      <p:pic>
        <p:nvPicPr>
          <p:cNvPr id="3" name="図 2" descr="IMG_48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日付プレースホルダー 3"/>
          <p:cNvSpPr>
            <a:spLocks noGrp="1"/>
          </p:cNvSpPr>
          <p:nvPr>
            <p:ph type="dt" sz="half" idx="10"/>
          </p:nvPr>
        </p:nvSpPr>
        <p:spPr/>
        <p:txBody>
          <a:bodyPr/>
          <a:lstStyle/>
          <a:p>
            <a:r>
              <a:rPr kumimoji="1" lang="en-US" altLang="ja-JP" smtClean="0"/>
              <a:t>2015/03/07</a:t>
            </a:r>
            <a:endParaRPr kumimoji="1" lang="ja-JP" altLang="en-US"/>
          </a:p>
        </p:txBody>
      </p:sp>
      <p:cxnSp>
        <p:nvCxnSpPr>
          <p:cNvPr id="6" name="直線矢印コネクタ 5"/>
          <p:cNvCxnSpPr/>
          <p:nvPr/>
        </p:nvCxnSpPr>
        <p:spPr>
          <a:xfrm flipH="1">
            <a:off x="4509636" y="1736367"/>
            <a:ext cx="2397364" cy="17104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H="1">
            <a:off x="6686702" y="1736367"/>
            <a:ext cx="220298" cy="239722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フリーフォーム 10"/>
          <p:cNvSpPr/>
          <p:nvPr/>
        </p:nvSpPr>
        <p:spPr>
          <a:xfrm>
            <a:off x="6660784" y="1969610"/>
            <a:ext cx="194381" cy="67425"/>
          </a:xfrm>
          <a:custGeom>
            <a:avLst/>
            <a:gdLst>
              <a:gd name="connsiteX0" fmla="*/ 0 w 194381"/>
              <a:gd name="connsiteY0" fmla="*/ 0 h 67425"/>
              <a:gd name="connsiteX1" fmla="*/ 64794 w 194381"/>
              <a:gd name="connsiteY1" fmla="*/ 38874 h 67425"/>
              <a:gd name="connsiteX2" fmla="*/ 103670 w 194381"/>
              <a:gd name="connsiteY2" fmla="*/ 64790 h 67425"/>
              <a:gd name="connsiteX3" fmla="*/ 194381 w 194381"/>
              <a:gd name="connsiteY3" fmla="*/ 64790 h 67425"/>
            </a:gdLst>
            <a:ahLst/>
            <a:cxnLst>
              <a:cxn ang="0">
                <a:pos x="connsiteX0" y="connsiteY0"/>
              </a:cxn>
              <a:cxn ang="0">
                <a:pos x="connsiteX1" y="connsiteY1"/>
              </a:cxn>
              <a:cxn ang="0">
                <a:pos x="connsiteX2" y="connsiteY2"/>
              </a:cxn>
              <a:cxn ang="0">
                <a:pos x="connsiteX3" y="connsiteY3"/>
              </a:cxn>
            </a:cxnLst>
            <a:rect l="l" t="t" r="r" b="b"/>
            <a:pathLst>
              <a:path w="194381" h="67425">
                <a:moveTo>
                  <a:pt x="0" y="0"/>
                </a:moveTo>
                <a:cubicBezTo>
                  <a:pt x="21598" y="12958"/>
                  <a:pt x="43435" y="25525"/>
                  <a:pt x="64794" y="38874"/>
                </a:cubicBezTo>
                <a:cubicBezTo>
                  <a:pt x="78001" y="47128"/>
                  <a:pt x="88398" y="61736"/>
                  <a:pt x="103670" y="64790"/>
                </a:cubicBezTo>
                <a:cubicBezTo>
                  <a:pt x="133320" y="70720"/>
                  <a:pt x="164144" y="64790"/>
                  <a:pt x="194381" y="6479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 name="テキスト ボックス 12"/>
          <p:cNvSpPr txBox="1"/>
          <p:nvPr/>
        </p:nvSpPr>
        <p:spPr>
          <a:xfrm>
            <a:off x="6206952" y="2177208"/>
            <a:ext cx="670326" cy="523220"/>
          </a:xfrm>
          <a:prstGeom prst="rect">
            <a:avLst/>
          </a:prstGeom>
          <a:noFill/>
        </p:spPr>
        <p:txBody>
          <a:bodyPr wrap="none" rtlCol="0">
            <a:spAutoFit/>
          </a:bodyPr>
          <a:lstStyle/>
          <a:p>
            <a:r>
              <a:rPr kumimoji="1" lang="en-US" altLang="ja-JP" sz="2800" dirty="0" smtClean="0">
                <a:solidFill>
                  <a:srgbClr val="FF0000"/>
                </a:solidFill>
              </a:rPr>
              <a:t>31°</a:t>
            </a:r>
            <a:endParaRPr kumimoji="1" lang="ja-JP" altLang="en-US" sz="2800" dirty="0">
              <a:solidFill>
                <a:srgbClr val="FF0000"/>
              </a:solidFill>
            </a:endParaRPr>
          </a:p>
        </p:txBody>
      </p:sp>
    </p:spTree>
    <p:extLst>
      <p:ext uri="{BB962C8B-B14F-4D97-AF65-F5344CB8AC3E}">
        <p14:creationId xmlns:p14="http://schemas.microsoft.com/office/powerpoint/2010/main" val="10584773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その結果・・・</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smtClean="0"/>
              <a:t>Spring School 2015 Cosmic Ray Telescope</a:t>
            </a:r>
            <a:endParaRPr lang="ja-JP" altLang="en-US" dirty="0" smtClean="0"/>
          </a:p>
        </p:txBody>
      </p:sp>
      <p:pic>
        <p:nvPicPr>
          <p:cNvPr id="5" name="図 4" descr="Rdependenc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38948" y="422493"/>
            <a:ext cx="4934857" cy="6858000"/>
          </a:xfrm>
          <a:prstGeom prst="rect">
            <a:avLst/>
          </a:prstGeom>
        </p:spPr>
      </p:pic>
      <p:graphicFrame>
        <p:nvGraphicFramePr>
          <p:cNvPr id="6" name="コンテンツ プレースホルダー 5"/>
          <p:cNvGraphicFramePr>
            <a:graphicFrameLocks noGrp="1" noChangeAspect="1"/>
          </p:cNvGraphicFramePr>
          <p:nvPr>
            <p:ph idx="1"/>
            <p:extLst>
              <p:ext uri="{D42A27DB-BD31-4B8C-83A1-F6EECF244321}">
                <p14:modId xmlns:p14="http://schemas.microsoft.com/office/powerpoint/2010/main" val="255420700"/>
              </p:ext>
            </p:extLst>
          </p:nvPr>
        </p:nvGraphicFramePr>
        <p:xfrm>
          <a:off x="6253882" y="3786904"/>
          <a:ext cx="908128" cy="1407870"/>
        </p:xfrm>
        <a:graphic>
          <a:graphicData uri="http://schemas.openxmlformats.org/presentationml/2006/ole">
            <mc:AlternateContent xmlns:mc="http://schemas.openxmlformats.org/markup-compatibility/2006">
              <mc:Choice xmlns:v="urn:schemas-microsoft-com:vml" Requires="v">
                <p:oleObj spid="_x0000_s3099" name="数式" r:id="rId4" imgW="254000" imgH="393700" progId="Equation.3">
                  <p:embed/>
                </p:oleObj>
              </mc:Choice>
              <mc:Fallback>
                <p:oleObj name="数式" r:id="rId4" imgW="254000" imgH="393700" progId="Equation.3">
                  <p:embed/>
                  <p:pic>
                    <p:nvPicPr>
                      <p:cNvPr id="0" name=""/>
                      <p:cNvPicPr/>
                      <p:nvPr/>
                    </p:nvPicPr>
                    <p:blipFill>
                      <a:blip r:embed="rId5"/>
                      <a:stretch>
                        <a:fillRect/>
                      </a:stretch>
                    </p:blipFill>
                    <p:spPr>
                      <a:xfrm>
                        <a:off x="6253882" y="3786904"/>
                        <a:ext cx="908128" cy="1407870"/>
                      </a:xfrm>
                      <a:prstGeom prst="rect">
                        <a:avLst/>
                      </a:prstGeom>
                    </p:spPr>
                  </p:pic>
                </p:oleObj>
              </mc:Fallback>
            </mc:AlternateContent>
          </a:graphicData>
        </a:graphic>
      </p:graphicFrame>
      <p:sp>
        <p:nvSpPr>
          <p:cNvPr id="7" name="日付プレースホルダー 6"/>
          <p:cNvSpPr>
            <a:spLocks noGrp="1"/>
          </p:cNvSpPr>
          <p:nvPr>
            <p:ph type="dt" sz="half" idx="10"/>
          </p:nvPr>
        </p:nvSpPr>
        <p:spPr/>
        <p:txBody>
          <a:bodyPr/>
          <a:lstStyle/>
          <a:p>
            <a:r>
              <a:rPr kumimoji="1" lang="en-US" altLang="ja-JP" smtClean="0"/>
              <a:t>2015/03/07</a:t>
            </a:r>
            <a:endParaRPr kumimoji="1" lang="ja-JP" altLang="en-US" dirty="0"/>
          </a:p>
        </p:txBody>
      </p:sp>
    </p:spTree>
    <p:extLst>
      <p:ext uri="{BB962C8B-B14F-4D97-AF65-F5344CB8AC3E}">
        <p14:creationId xmlns:p14="http://schemas.microsoft.com/office/powerpoint/2010/main" val="1099199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68412" y="272053"/>
            <a:ext cx="7589788" cy="1222115"/>
          </a:xfrm>
        </p:spPr>
        <p:txBody>
          <a:bodyPr/>
          <a:lstStyle/>
          <a:p>
            <a:r>
              <a:rPr lang="en-US" altLang="en-US" dirty="0" smtClean="0"/>
              <a:t>実験方法</a:t>
            </a:r>
            <a:endParaRPr kumimoji="1" lang="ja-JP" altLang="en-US" dirty="0"/>
          </a:p>
        </p:txBody>
      </p:sp>
      <p:pic>
        <p:nvPicPr>
          <p:cNvPr id="6" name="図 5" descr="IMG_5445-2.JPG"/>
          <p:cNvPicPr>
            <a:picLocks noChangeAspect="1"/>
          </p:cNvPicPr>
          <p:nvPr/>
        </p:nvPicPr>
        <p:blipFill rotWithShape="1">
          <a:blip r:embed="rId2">
            <a:extLst>
              <a:ext uri="{28A0092B-C50C-407E-A947-70E740481C1C}">
                <a14:useLocalDpi xmlns:a14="http://schemas.microsoft.com/office/drawing/2010/main" val="0"/>
              </a:ext>
            </a:extLst>
          </a:blip>
          <a:srcRect l="20627" r="5617" b="6452"/>
          <a:stretch/>
        </p:blipFill>
        <p:spPr>
          <a:xfrm>
            <a:off x="177418" y="1494168"/>
            <a:ext cx="4466681" cy="4249042"/>
          </a:xfrm>
          <a:prstGeom prst="rect">
            <a:avLst/>
          </a:prstGeom>
        </p:spPr>
      </p:pic>
      <p:sp>
        <p:nvSpPr>
          <p:cNvPr id="14" name="テキスト ボックス 13"/>
          <p:cNvSpPr txBox="1"/>
          <p:nvPr/>
        </p:nvSpPr>
        <p:spPr>
          <a:xfrm>
            <a:off x="5051727" y="2129190"/>
            <a:ext cx="3567024" cy="3816430"/>
          </a:xfrm>
          <a:prstGeom prst="rect">
            <a:avLst/>
          </a:prstGeom>
          <a:noFill/>
          <a:ln w="76200" cmpd="sng">
            <a:solidFill>
              <a:srgbClr val="008000"/>
            </a:solidFill>
          </a:ln>
        </p:spPr>
        <p:txBody>
          <a:bodyPr wrap="square" rtlCol="0">
            <a:spAutoFit/>
          </a:bodyPr>
          <a:lstStyle/>
          <a:p>
            <a:r>
              <a:rPr lang="ja-JP" altLang="en-US" sz="2800" dirty="0"/>
              <a:t>東京大学宇宙線</a:t>
            </a:r>
            <a:endParaRPr lang="en-US" altLang="ja-JP" sz="2800" dirty="0"/>
          </a:p>
          <a:p>
            <a:pPr algn="just"/>
            <a:r>
              <a:rPr lang="ja-JP" altLang="en-US" sz="2800" dirty="0" smtClean="0"/>
              <a:t>研究所６</a:t>
            </a:r>
            <a:r>
              <a:rPr lang="en-US" altLang="ja-JP" sz="2800" dirty="0" smtClean="0"/>
              <a:t>F</a:t>
            </a:r>
          </a:p>
          <a:p>
            <a:pPr algn="just"/>
            <a:r>
              <a:rPr lang="ja-JP" altLang="en-US" sz="2800" dirty="0" smtClean="0"/>
              <a:t>テレビ会議室</a:t>
            </a:r>
            <a:endParaRPr lang="en-US" altLang="ja-JP" sz="2800" dirty="0"/>
          </a:p>
          <a:p>
            <a:r>
              <a:rPr lang="ja-JP" altLang="en-US" sz="2800" dirty="0"/>
              <a:t>南南東方向</a:t>
            </a:r>
            <a:r>
              <a:rPr lang="ja-JP" altLang="en-US" sz="2800" dirty="0" smtClean="0"/>
              <a:t>に</a:t>
            </a:r>
            <a:endParaRPr lang="en-US" altLang="ja-JP" sz="2800" dirty="0"/>
          </a:p>
          <a:p>
            <a:r>
              <a:rPr lang="ja-JP" altLang="en-US" sz="2800" dirty="0" smtClean="0"/>
              <a:t>天頂から</a:t>
            </a:r>
            <a:r>
              <a:rPr lang="en-US" altLang="ja-JP" sz="2800" dirty="0"/>
              <a:t>57</a:t>
            </a:r>
            <a:r>
              <a:rPr lang="ja-JP" altLang="en-US" sz="2800" dirty="0"/>
              <a:t>度傾けて</a:t>
            </a:r>
            <a:endParaRPr lang="en-US" altLang="ja-JP" sz="2800" dirty="0"/>
          </a:p>
          <a:p>
            <a:r>
              <a:rPr lang="ja-JP" altLang="en-US" sz="2800" dirty="0"/>
              <a:t>１０万個の</a:t>
            </a:r>
            <a:r>
              <a:rPr lang="ja-JP" altLang="en-US" sz="2800" dirty="0" smtClean="0"/>
              <a:t>ミューオンを</a:t>
            </a:r>
            <a:r>
              <a:rPr lang="ja-JP" altLang="en-US" sz="2800" dirty="0"/>
              <a:t>測定</a:t>
            </a:r>
          </a:p>
          <a:p>
            <a:endParaRPr lang="ja-JP" altLang="en-US" sz="2800" dirty="0"/>
          </a:p>
          <a:p>
            <a:endParaRPr kumimoji="1" lang="ja-JP" altLang="en-US" b="1" dirty="0"/>
          </a:p>
        </p:txBody>
      </p:sp>
      <p:grpSp>
        <p:nvGrpSpPr>
          <p:cNvPr id="3" name="図形グループ 2"/>
          <p:cNvGrpSpPr/>
          <p:nvPr/>
        </p:nvGrpSpPr>
        <p:grpSpPr>
          <a:xfrm rot="8892449" flipV="1">
            <a:off x="-85661" y="868487"/>
            <a:ext cx="3501777" cy="2521410"/>
            <a:chOff x="737683" y="2129190"/>
            <a:chExt cx="3501777" cy="2521410"/>
          </a:xfrm>
        </p:grpSpPr>
        <p:cxnSp>
          <p:nvCxnSpPr>
            <p:cNvPr id="16" name="直線矢印コネクタ 15"/>
            <p:cNvCxnSpPr/>
            <p:nvPr/>
          </p:nvCxnSpPr>
          <p:spPr>
            <a:xfrm flipH="1">
              <a:off x="737683" y="3978224"/>
              <a:ext cx="3230865"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flipH="1" flipV="1">
              <a:off x="2876030" y="2129190"/>
              <a:ext cx="1092518" cy="1849034"/>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円弧 30"/>
            <p:cNvSpPr/>
            <p:nvPr/>
          </p:nvSpPr>
          <p:spPr>
            <a:xfrm rot="16200000">
              <a:off x="2894765" y="3305904"/>
              <a:ext cx="1325962" cy="1363429"/>
            </a:xfrm>
            <a:prstGeom prst="arc">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32" name="テキスト ボックス 31"/>
          <p:cNvSpPr txBox="1"/>
          <p:nvPr/>
        </p:nvSpPr>
        <p:spPr>
          <a:xfrm>
            <a:off x="868412" y="1898357"/>
            <a:ext cx="1083180" cy="461665"/>
          </a:xfrm>
          <a:prstGeom prst="rect">
            <a:avLst/>
          </a:prstGeom>
          <a:noFill/>
          <a:ln>
            <a:solidFill>
              <a:srgbClr val="008000"/>
            </a:solid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1" lang="ja-JP" alt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５７度</a:t>
            </a:r>
            <a:endParaRPr kumimoji="1" lang="ja-JP" alt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2588797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15530" y="241951"/>
            <a:ext cx="8229600" cy="1143000"/>
          </a:xfrm>
        </p:spPr>
        <p:txBody>
          <a:bodyPr/>
          <a:lstStyle/>
          <a:p>
            <a:r>
              <a:rPr lang="ja-JP" altLang="en-US" dirty="0" smtClean="0"/>
              <a:t>データ解析</a:t>
            </a:r>
            <a:endParaRPr kumimoji="1" lang="ja-JP" altLang="en-US" dirty="0"/>
          </a:p>
        </p:txBody>
      </p:sp>
      <p:sp>
        <p:nvSpPr>
          <p:cNvPr id="7" name="正方形/長方形 6"/>
          <p:cNvSpPr/>
          <p:nvPr/>
        </p:nvSpPr>
        <p:spPr>
          <a:xfrm>
            <a:off x="653644" y="1788331"/>
            <a:ext cx="3006758" cy="2801566"/>
          </a:xfrm>
          <a:prstGeom prst="rect">
            <a:avLst/>
          </a:prstGeom>
          <a:solidFill>
            <a:srgbClr val="93CDDD"/>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w="38100" cmpd="sng">
                <a:solidFill>
                  <a:srgbClr val="000000"/>
                </a:solidFill>
              </a:ln>
            </a:endParaRPr>
          </a:p>
        </p:txBody>
      </p:sp>
      <p:sp>
        <p:nvSpPr>
          <p:cNvPr id="8" name="星 5 7"/>
          <p:cNvSpPr/>
          <p:nvPr/>
        </p:nvSpPr>
        <p:spPr>
          <a:xfrm>
            <a:off x="2586559" y="2430196"/>
            <a:ext cx="401523" cy="378212"/>
          </a:xfrm>
          <a:prstGeom prst="star5">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10" name="直線矢印コネクタ 9"/>
          <p:cNvCxnSpPr/>
          <p:nvPr/>
        </p:nvCxnSpPr>
        <p:spPr>
          <a:xfrm flipV="1">
            <a:off x="2866692" y="1811677"/>
            <a:ext cx="775034" cy="737745"/>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a:off x="2810666" y="2778220"/>
            <a:ext cx="849736" cy="1788330"/>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p:nvPr/>
        </p:nvCxnSpPr>
        <p:spPr>
          <a:xfrm flipH="1" flipV="1">
            <a:off x="653644" y="1811677"/>
            <a:ext cx="1942254" cy="737747"/>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2" name="直線矢印コネクタ 21"/>
          <p:cNvCxnSpPr>
            <a:stCxn id="8" idx="2"/>
          </p:cNvCxnSpPr>
          <p:nvPr/>
        </p:nvCxnSpPr>
        <p:spPr>
          <a:xfrm flipH="1">
            <a:off x="653645" y="2808407"/>
            <a:ext cx="2009598" cy="1788331"/>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4" name="テキスト ボックス 23"/>
          <p:cNvSpPr txBox="1"/>
          <p:nvPr/>
        </p:nvSpPr>
        <p:spPr>
          <a:xfrm>
            <a:off x="415530" y="1414789"/>
            <a:ext cx="438875" cy="461665"/>
          </a:xfrm>
          <a:prstGeom prst="rect">
            <a:avLst/>
          </a:prstGeom>
          <a:noFill/>
        </p:spPr>
        <p:txBody>
          <a:bodyPr wrap="square" rtlCol="0">
            <a:spAutoFit/>
          </a:bodyPr>
          <a:lstStyle/>
          <a:p>
            <a:r>
              <a:rPr kumimoji="1" lang="ja-JP" altLang="en-US" sz="2400" dirty="0" smtClean="0"/>
              <a:t>１</a:t>
            </a:r>
            <a:endParaRPr kumimoji="1" lang="ja-JP" altLang="en-US" sz="2400" dirty="0"/>
          </a:p>
        </p:txBody>
      </p:sp>
      <p:sp>
        <p:nvSpPr>
          <p:cNvPr id="25" name="テキスト ボックス 24"/>
          <p:cNvSpPr txBox="1"/>
          <p:nvPr/>
        </p:nvSpPr>
        <p:spPr>
          <a:xfrm>
            <a:off x="3641726" y="1442345"/>
            <a:ext cx="485563" cy="461665"/>
          </a:xfrm>
          <a:prstGeom prst="rect">
            <a:avLst/>
          </a:prstGeom>
          <a:noFill/>
        </p:spPr>
        <p:txBody>
          <a:bodyPr wrap="square" rtlCol="0">
            <a:spAutoFit/>
          </a:bodyPr>
          <a:lstStyle/>
          <a:p>
            <a:r>
              <a:rPr kumimoji="1" lang="ja-JP" altLang="en-US" sz="2400" dirty="0" smtClean="0"/>
              <a:t>２</a:t>
            </a:r>
            <a:endParaRPr kumimoji="1" lang="ja-JP" altLang="en-US" dirty="0"/>
          </a:p>
        </p:txBody>
      </p:sp>
      <p:sp>
        <p:nvSpPr>
          <p:cNvPr id="26" name="テキスト ボックス 25"/>
          <p:cNvSpPr txBox="1"/>
          <p:nvPr/>
        </p:nvSpPr>
        <p:spPr>
          <a:xfrm>
            <a:off x="3641726" y="4589897"/>
            <a:ext cx="485563" cy="461665"/>
          </a:xfrm>
          <a:prstGeom prst="rect">
            <a:avLst/>
          </a:prstGeom>
          <a:noFill/>
        </p:spPr>
        <p:txBody>
          <a:bodyPr wrap="square" rtlCol="0">
            <a:spAutoFit/>
          </a:bodyPr>
          <a:lstStyle/>
          <a:p>
            <a:r>
              <a:rPr kumimoji="1" lang="ja-JP" altLang="en-US" sz="2400" dirty="0" smtClean="0"/>
              <a:t>３</a:t>
            </a:r>
            <a:endParaRPr kumimoji="1" lang="ja-JP" altLang="en-US" sz="2400" dirty="0"/>
          </a:p>
        </p:txBody>
      </p:sp>
      <p:sp>
        <p:nvSpPr>
          <p:cNvPr id="27" name="テキスト ボックス 26"/>
          <p:cNvSpPr txBox="1"/>
          <p:nvPr/>
        </p:nvSpPr>
        <p:spPr>
          <a:xfrm>
            <a:off x="326821" y="4589897"/>
            <a:ext cx="438875" cy="461665"/>
          </a:xfrm>
          <a:prstGeom prst="rect">
            <a:avLst/>
          </a:prstGeom>
          <a:noFill/>
        </p:spPr>
        <p:txBody>
          <a:bodyPr wrap="square" rtlCol="0">
            <a:spAutoFit/>
          </a:bodyPr>
          <a:lstStyle/>
          <a:p>
            <a:r>
              <a:rPr kumimoji="1" lang="ja-JP" altLang="en-US" sz="2400" dirty="0" smtClean="0"/>
              <a:t>４</a:t>
            </a:r>
            <a:endParaRPr kumimoji="1" lang="ja-JP" altLang="en-US" sz="2400" dirty="0"/>
          </a:p>
        </p:txBody>
      </p:sp>
      <p:sp>
        <p:nvSpPr>
          <p:cNvPr id="31" name="テキスト ボックス 30"/>
          <p:cNvSpPr txBox="1"/>
          <p:nvPr/>
        </p:nvSpPr>
        <p:spPr>
          <a:xfrm>
            <a:off x="1288610" y="2117093"/>
            <a:ext cx="672319" cy="523220"/>
          </a:xfrm>
          <a:prstGeom prst="rect">
            <a:avLst/>
          </a:prstGeom>
          <a:noFill/>
        </p:spPr>
        <p:txBody>
          <a:bodyPr wrap="square" rtlCol="0">
            <a:spAutoFit/>
          </a:bodyPr>
          <a:lstStyle/>
          <a:p>
            <a:r>
              <a:rPr lang="en-US" altLang="ja-JP" sz="2800" dirty="0" smtClean="0"/>
              <a:t>r</a:t>
            </a:r>
            <a:r>
              <a:rPr lang="ja-JP" altLang="en-US" sz="2800" baseline="-25000" dirty="0" smtClean="0"/>
              <a:t>１</a:t>
            </a:r>
            <a:endParaRPr kumimoji="1" lang="en-US" altLang="ja-JP" sz="2800" baseline="-25000" dirty="0" smtClean="0"/>
          </a:p>
        </p:txBody>
      </p:sp>
      <p:sp>
        <p:nvSpPr>
          <p:cNvPr id="33" name="テキスト ボックス 32"/>
          <p:cNvSpPr txBox="1"/>
          <p:nvPr/>
        </p:nvSpPr>
        <p:spPr>
          <a:xfrm>
            <a:off x="2665870" y="1788331"/>
            <a:ext cx="560266" cy="523220"/>
          </a:xfrm>
          <a:prstGeom prst="rect">
            <a:avLst/>
          </a:prstGeom>
          <a:noFill/>
        </p:spPr>
        <p:txBody>
          <a:bodyPr wrap="square" rtlCol="0">
            <a:spAutoFit/>
          </a:bodyPr>
          <a:lstStyle/>
          <a:p>
            <a:r>
              <a:rPr lang="en-US" altLang="ja-JP" sz="2800" dirty="0" smtClean="0"/>
              <a:t>r</a:t>
            </a:r>
            <a:r>
              <a:rPr lang="ja-JP" altLang="en-US" sz="2800" baseline="-25000" dirty="0" smtClean="0"/>
              <a:t>２</a:t>
            </a:r>
            <a:endParaRPr kumimoji="1" lang="ja-JP" altLang="en-US" sz="2800" dirty="0"/>
          </a:p>
        </p:txBody>
      </p:sp>
      <p:sp>
        <p:nvSpPr>
          <p:cNvPr id="35" name="テキスト ボックス 34"/>
          <p:cNvSpPr txBox="1"/>
          <p:nvPr/>
        </p:nvSpPr>
        <p:spPr>
          <a:xfrm>
            <a:off x="3137488" y="3084840"/>
            <a:ext cx="831061" cy="523220"/>
          </a:xfrm>
          <a:prstGeom prst="rect">
            <a:avLst/>
          </a:prstGeom>
          <a:noFill/>
        </p:spPr>
        <p:txBody>
          <a:bodyPr wrap="square" rtlCol="0">
            <a:spAutoFit/>
          </a:bodyPr>
          <a:lstStyle/>
          <a:p>
            <a:r>
              <a:rPr kumimoji="1" lang="en-US" altLang="ja-JP" sz="2800" dirty="0" smtClean="0"/>
              <a:t>r</a:t>
            </a:r>
            <a:r>
              <a:rPr kumimoji="1" lang="ja-JP" altLang="en-US" sz="2400" baseline="-25000" dirty="0" smtClean="0"/>
              <a:t>３</a:t>
            </a:r>
            <a:endParaRPr kumimoji="1" lang="ja-JP" altLang="en-US" sz="2400" dirty="0"/>
          </a:p>
        </p:txBody>
      </p:sp>
      <p:sp>
        <p:nvSpPr>
          <p:cNvPr id="37" name="テキスト ボックス 36"/>
          <p:cNvSpPr txBox="1"/>
          <p:nvPr/>
        </p:nvSpPr>
        <p:spPr>
          <a:xfrm>
            <a:off x="1690136" y="3471310"/>
            <a:ext cx="747020" cy="523220"/>
          </a:xfrm>
          <a:prstGeom prst="rect">
            <a:avLst/>
          </a:prstGeom>
          <a:noFill/>
        </p:spPr>
        <p:txBody>
          <a:bodyPr wrap="square" rtlCol="0">
            <a:spAutoFit/>
          </a:bodyPr>
          <a:lstStyle/>
          <a:p>
            <a:r>
              <a:rPr kumimoji="1" lang="en-US" altLang="ja-JP" sz="2800" dirty="0" smtClean="0"/>
              <a:t>r</a:t>
            </a:r>
            <a:r>
              <a:rPr kumimoji="1" lang="ja-JP" altLang="en-US" sz="2800" baseline="-25000" dirty="0" smtClean="0"/>
              <a:t>４</a:t>
            </a:r>
            <a:endParaRPr kumimoji="1" lang="ja-JP" altLang="en-US" sz="2800" dirty="0"/>
          </a:p>
        </p:txBody>
      </p:sp>
      <p:sp>
        <p:nvSpPr>
          <p:cNvPr id="4" name="テキスト ボックス 3"/>
          <p:cNvSpPr txBox="1"/>
          <p:nvPr/>
        </p:nvSpPr>
        <p:spPr>
          <a:xfrm>
            <a:off x="4514850" y="2040475"/>
            <a:ext cx="3486508" cy="737745"/>
          </a:xfrm>
          <a:prstGeom prst="rect">
            <a:avLst/>
          </a:prstGeom>
          <a:noFill/>
        </p:spPr>
        <p:txBody>
          <a:bodyPr wrap="square" rtlCol="0">
            <a:spAutoFit/>
          </a:bodyPr>
          <a:lstStyle/>
          <a:p>
            <a:endParaRPr kumimoji="1" lang="ja-JP" altLang="en-US" dirty="0"/>
          </a:p>
        </p:txBody>
      </p:sp>
      <p:sp>
        <p:nvSpPr>
          <p:cNvPr id="5" name="テキスト ボックス 4"/>
          <p:cNvSpPr txBox="1"/>
          <p:nvPr/>
        </p:nvSpPr>
        <p:spPr>
          <a:xfrm>
            <a:off x="4902324" y="2640313"/>
            <a:ext cx="3492321" cy="369332"/>
          </a:xfrm>
          <a:prstGeom prst="rect">
            <a:avLst/>
          </a:prstGeom>
          <a:noFill/>
        </p:spPr>
        <p:txBody>
          <a:bodyPr wrap="square" rtlCol="0">
            <a:spAutoFit/>
          </a:bodyPr>
          <a:lstStyle/>
          <a:p>
            <a:endParaRPr kumimoji="1" lang="ja-JP" altLang="en-US" dirty="0"/>
          </a:p>
        </p:txBody>
      </p:sp>
      <p:graphicFrame>
        <p:nvGraphicFramePr>
          <p:cNvPr id="11" name="オブジェクト 10"/>
          <p:cNvGraphicFramePr>
            <a:graphicFrameLocks noChangeAspect="1"/>
          </p:cNvGraphicFramePr>
          <p:nvPr>
            <p:extLst>
              <p:ext uri="{D42A27DB-BD31-4B8C-83A1-F6EECF244321}">
                <p14:modId xmlns:p14="http://schemas.microsoft.com/office/powerpoint/2010/main" val="2420705010"/>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4131" name="数式" r:id="rId3" imgW="114300" imgH="165100" progId="Equation.3">
                  <p:embed/>
                </p:oleObj>
              </mc:Choice>
              <mc:Fallback>
                <p:oleObj name="数式" r:id="rId3" imgW="114300" imgH="165100" progId="Equation.3">
                  <p:embed/>
                  <p:pic>
                    <p:nvPicPr>
                      <p:cNvPr id="0" name=""/>
                      <p:cNvPicPr/>
                      <p:nvPr/>
                    </p:nvPicPr>
                    <p:blipFill>
                      <a:blip r:embed="rId4"/>
                      <a:stretch>
                        <a:fillRect/>
                      </a:stretch>
                    </p:blipFill>
                    <p:spPr>
                      <a:xfrm>
                        <a:off x="4514850" y="3346450"/>
                        <a:ext cx="114300" cy="165100"/>
                      </a:xfrm>
                      <a:prstGeom prst="rect">
                        <a:avLst/>
                      </a:prstGeom>
                    </p:spPr>
                  </p:pic>
                </p:oleObj>
              </mc:Fallback>
            </mc:AlternateContent>
          </a:graphicData>
        </a:graphic>
      </p:graphicFrame>
      <p:graphicFrame>
        <p:nvGraphicFramePr>
          <p:cNvPr id="15" name="オブジェクト 14"/>
          <p:cNvGraphicFramePr>
            <a:graphicFrameLocks noChangeAspect="1"/>
          </p:cNvGraphicFramePr>
          <p:nvPr>
            <p:extLst>
              <p:ext uri="{D42A27DB-BD31-4B8C-83A1-F6EECF244321}">
                <p14:modId xmlns:p14="http://schemas.microsoft.com/office/powerpoint/2010/main" val="4072905906"/>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4132" name="数式" r:id="rId5" imgW="114300" imgH="165100" progId="Equation.3">
                  <p:embed/>
                </p:oleObj>
              </mc:Choice>
              <mc:Fallback>
                <p:oleObj name="数式" r:id="rId5" imgW="114300" imgH="165100" progId="Equation.3">
                  <p:embed/>
                  <p:pic>
                    <p:nvPicPr>
                      <p:cNvPr id="0" name=""/>
                      <p:cNvPicPr/>
                      <p:nvPr/>
                    </p:nvPicPr>
                    <p:blipFill>
                      <a:blip r:embed="rId6"/>
                      <a:stretch>
                        <a:fillRect/>
                      </a:stretch>
                    </p:blipFill>
                    <p:spPr>
                      <a:xfrm>
                        <a:off x="4514850" y="3346450"/>
                        <a:ext cx="114300" cy="165100"/>
                      </a:xfrm>
                      <a:prstGeom prst="rect">
                        <a:avLst/>
                      </a:prstGeom>
                    </p:spPr>
                  </p:pic>
                </p:oleObj>
              </mc:Fallback>
            </mc:AlternateContent>
          </a:graphicData>
        </a:graphic>
      </p:graphicFrame>
      <p:graphicFrame>
        <p:nvGraphicFramePr>
          <p:cNvPr id="16" name="オブジェクト 15"/>
          <p:cNvGraphicFramePr>
            <a:graphicFrameLocks noChangeAspect="1"/>
          </p:cNvGraphicFramePr>
          <p:nvPr>
            <p:extLst>
              <p:ext uri="{D42A27DB-BD31-4B8C-83A1-F6EECF244321}">
                <p14:modId xmlns:p14="http://schemas.microsoft.com/office/powerpoint/2010/main" val="3541518848"/>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4133" name="数式" r:id="rId7" imgW="114300" imgH="165100" progId="Equation.3">
                  <p:embed/>
                </p:oleObj>
              </mc:Choice>
              <mc:Fallback>
                <p:oleObj name="数式" r:id="rId7" imgW="114300" imgH="165100" progId="Equation.3">
                  <p:embed/>
                  <p:pic>
                    <p:nvPicPr>
                      <p:cNvPr id="0" name=""/>
                      <p:cNvPicPr/>
                      <p:nvPr/>
                    </p:nvPicPr>
                    <p:blipFill>
                      <a:blip r:embed="rId8"/>
                      <a:stretch>
                        <a:fillRect/>
                      </a:stretch>
                    </p:blipFill>
                    <p:spPr>
                      <a:xfrm>
                        <a:off x="4514850" y="3346450"/>
                        <a:ext cx="114300" cy="165100"/>
                      </a:xfrm>
                      <a:prstGeom prst="rect">
                        <a:avLst/>
                      </a:prstGeom>
                    </p:spPr>
                  </p:pic>
                </p:oleObj>
              </mc:Fallback>
            </mc:AlternateContent>
          </a:graphicData>
        </a:graphic>
      </p:graphicFrame>
      <p:sp>
        <p:nvSpPr>
          <p:cNvPr id="13" name="テキスト ボックス 12"/>
          <p:cNvSpPr txBox="1"/>
          <p:nvPr/>
        </p:nvSpPr>
        <p:spPr>
          <a:xfrm>
            <a:off x="4902324" y="2060262"/>
            <a:ext cx="3118811" cy="523220"/>
          </a:xfrm>
          <a:prstGeom prst="rect">
            <a:avLst/>
          </a:prstGeom>
          <a:noFill/>
        </p:spPr>
        <p:txBody>
          <a:bodyPr wrap="square" rtlCol="0">
            <a:spAutoFit/>
          </a:bodyPr>
          <a:lstStyle/>
          <a:p>
            <a:r>
              <a:rPr lang="ja-JP" altLang="en-US" sz="2800" dirty="0" smtClean="0"/>
              <a:t>と</a:t>
            </a:r>
            <a:r>
              <a:rPr lang="ja-JP" altLang="en-US" sz="2800" dirty="0"/>
              <a:t>仮定</a:t>
            </a:r>
            <a:r>
              <a:rPr lang="ja-JP" altLang="en-US" sz="2800" dirty="0" smtClean="0"/>
              <a:t>する</a:t>
            </a:r>
            <a:endParaRPr kumimoji="1" lang="ja-JP" altLang="en-US" sz="2800" dirty="0"/>
          </a:p>
        </p:txBody>
      </p:sp>
      <p:pic>
        <p:nvPicPr>
          <p:cNvPr id="20" name="図 19" descr="スクリーンショット 2015-03-07 6.06.17.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4850" y="3481178"/>
            <a:ext cx="3187700" cy="1397000"/>
          </a:xfrm>
          <a:prstGeom prst="rect">
            <a:avLst/>
          </a:prstGeom>
        </p:spPr>
      </p:pic>
      <p:sp>
        <p:nvSpPr>
          <p:cNvPr id="28" name="テキスト ボックス 27"/>
          <p:cNvSpPr txBox="1"/>
          <p:nvPr/>
        </p:nvSpPr>
        <p:spPr>
          <a:xfrm>
            <a:off x="4629150" y="2861036"/>
            <a:ext cx="2922718" cy="523220"/>
          </a:xfrm>
          <a:prstGeom prst="rect">
            <a:avLst/>
          </a:prstGeom>
          <a:noFill/>
        </p:spPr>
        <p:txBody>
          <a:bodyPr wrap="square" rtlCol="0">
            <a:spAutoFit/>
          </a:bodyPr>
          <a:lstStyle/>
          <a:p>
            <a:r>
              <a:rPr kumimoji="1" lang="ja-JP" altLang="en-US" sz="2800" dirty="0" smtClean="0"/>
              <a:t>重心から求める</a:t>
            </a:r>
            <a:endParaRPr kumimoji="1" lang="ja-JP" altLang="en-US" sz="2800" dirty="0"/>
          </a:p>
        </p:txBody>
      </p:sp>
      <p:pic>
        <p:nvPicPr>
          <p:cNvPr id="6" name="図 5" descr="スクリーンショット 2015-03-07 9.40.5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03824" y="1828349"/>
            <a:ext cx="698500" cy="1104900"/>
          </a:xfrm>
          <a:prstGeom prst="rect">
            <a:avLst/>
          </a:prstGeom>
        </p:spPr>
      </p:pic>
    </p:spTree>
    <p:extLst>
      <p:ext uri="{BB962C8B-B14F-4D97-AF65-F5344CB8AC3E}">
        <p14:creationId xmlns:p14="http://schemas.microsoft.com/office/powerpoint/2010/main" val="375774270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9007" y="169608"/>
            <a:ext cx="7849761" cy="957081"/>
          </a:xfrm>
        </p:spPr>
        <p:txBody>
          <a:bodyPr>
            <a:normAutofit/>
          </a:bodyPr>
          <a:lstStyle/>
          <a:p>
            <a:r>
              <a:rPr lang="ja-JP" altLang="en-US" sz="4000" dirty="0" smtClean="0"/>
              <a:t>バウンダリ効果</a:t>
            </a:r>
            <a:endParaRPr kumimoji="1" lang="ja-JP" altLang="en-US" sz="4000" dirty="0"/>
          </a:p>
        </p:txBody>
      </p:sp>
      <p:pic>
        <p:nvPicPr>
          <p:cNvPr id="11" name="図 10" descr="boundary.pdf"/>
          <p:cNvPicPr>
            <a:picLocks noChangeAspect="1"/>
          </p:cNvPicPr>
          <p:nvPr/>
        </p:nvPicPr>
        <p:blipFill rotWithShape="1">
          <a:blip r:embed="rId2">
            <a:extLst>
              <a:ext uri="{28A0092B-C50C-407E-A947-70E740481C1C}">
                <a14:useLocalDpi xmlns:a14="http://schemas.microsoft.com/office/drawing/2010/main" val="0"/>
              </a:ext>
            </a:extLst>
          </a:blip>
          <a:srcRect l="29088" t="29304" r="29294" b="29304"/>
          <a:stretch/>
        </p:blipFill>
        <p:spPr>
          <a:xfrm rot="5400000">
            <a:off x="5252580" y="2026754"/>
            <a:ext cx="2773554" cy="2838679"/>
          </a:xfrm>
          <a:prstGeom prst="rect">
            <a:avLst/>
          </a:prstGeom>
        </p:spPr>
      </p:pic>
      <p:sp>
        <p:nvSpPr>
          <p:cNvPr id="12" name="テキスト ボックス 11"/>
          <p:cNvSpPr txBox="1"/>
          <p:nvPr/>
        </p:nvSpPr>
        <p:spPr>
          <a:xfrm>
            <a:off x="4911661" y="1746309"/>
            <a:ext cx="184666" cy="369332"/>
          </a:xfrm>
          <a:prstGeom prst="rect">
            <a:avLst/>
          </a:prstGeom>
          <a:noFill/>
        </p:spPr>
        <p:txBody>
          <a:bodyPr wrap="none" rtlCol="0">
            <a:spAutoFit/>
          </a:bodyPr>
          <a:lstStyle/>
          <a:p>
            <a:endParaRPr kumimoji="1" lang="ja-JP" altLang="en-US" dirty="0"/>
          </a:p>
        </p:txBody>
      </p:sp>
      <p:sp>
        <p:nvSpPr>
          <p:cNvPr id="13" name="円/楕円 12"/>
          <p:cNvSpPr/>
          <p:nvPr/>
        </p:nvSpPr>
        <p:spPr>
          <a:xfrm>
            <a:off x="7890407" y="1970435"/>
            <a:ext cx="308146" cy="317511"/>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ja-JP" dirty="0" smtClean="0"/>
          </a:p>
          <a:p>
            <a:pPr algn="ctr"/>
            <a:endParaRPr kumimoji="1" lang="en-US" altLang="ja-JP" dirty="0" smtClean="0"/>
          </a:p>
          <a:p>
            <a:pPr algn="ctr"/>
            <a:endParaRPr kumimoji="1" lang="en-US" altLang="ja-JP" dirty="0" smtClean="0"/>
          </a:p>
          <a:p>
            <a:pPr algn="ctr"/>
            <a:endParaRPr kumimoji="1" lang="ja-JP" altLang="en-US" dirty="0"/>
          </a:p>
        </p:txBody>
      </p:sp>
      <p:sp>
        <p:nvSpPr>
          <p:cNvPr id="15" name="円/楕円 14"/>
          <p:cNvSpPr/>
          <p:nvPr/>
        </p:nvSpPr>
        <p:spPr>
          <a:xfrm>
            <a:off x="7890407" y="4585230"/>
            <a:ext cx="308146" cy="32684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5096327" y="1970435"/>
            <a:ext cx="298809" cy="317511"/>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7" name="円/楕円 16"/>
          <p:cNvSpPr/>
          <p:nvPr/>
        </p:nvSpPr>
        <p:spPr>
          <a:xfrm>
            <a:off x="5098417" y="4585230"/>
            <a:ext cx="298809" cy="298834"/>
          </a:xfrm>
          <a:prstGeom prst="ellipse">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rot="19356667">
            <a:off x="8103389" y="1659279"/>
            <a:ext cx="753013" cy="304800"/>
          </a:xfrm>
          <a:prstGeom prst="rect">
            <a:avLst/>
          </a:prstGeom>
          <a:solidFill>
            <a:srgbClr val="E46C0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smtClean="0"/>
              <a:t>PMT</a:t>
            </a:r>
            <a:endParaRPr kumimoji="1" lang="en-US" altLang="ja-JP" dirty="0" smtClean="0"/>
          </a:p>
        </p:txBody>
      </p:sp>
      <p:sp>
        <p:nvSpPr>
          <p:cNvPr id="29" name="正方形/長方形 28"/>
          <p:cNvSpPr/>
          <p:nvPr/>
        </p:nvSpPr>
        <p:spPr>
          <a:xfrm rot="19728925">
            <a:off x="4432947" y="4874949"/>
            <a:ext cx="753013" cy="304800"/>
          </a:xfrm>
          <a:prstGeom prst="rect">
            <a:avLst/>
          </a:prstGeom>
          <a:solidFill>
            <a:srgbClr val="E46C0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smtClean="0"/>
              <a:t>PMT</a:t>
            </a:r>
            <a:endParaRPr kumimoji="1" lang="en-US" altLang="ja-JP" dirty="0" smtClean="0"/>
          </a:p>
        </p:txBody>
      </p:sp>
      <p:sp>
        <p:nvSpPr>
          <p:cNvPr id="30" name="正方形/長方形 29"/>
          <p:cNvSpPr/>
          <p:nvPr/>
        </p:nvSpPr>
        <p:spPr>
          <a:xfrm rot="2448226">
            <a:off x="4430985" y="1626274"/>
            <a:ext cx="808893" cy="240071"/>
          </a:xfrm>
          <a:prstGeom prst="rect">
            <a:avLst/>
          </a:prstGeom>
          <a:solidFill>
            <a:srgbClr val="E46C0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smtClean="0"/>
              <a:t>PMT</a:t>
            </a:r>
            <a:endParaRPr kumimoji="1" lang="en-US" altLang="ja-JP" dirty="0" smtClean="0"/>
          </a:p>
        </p:txBody>
      </p:sp>
      <p:sp>
        <p:nvSpPr>
          <p:cNvPr id="31" name="正方形/長方形 30"/>
          <p:cNvSpPr/>
          <p:nvPr/>
        </p:nvSpPr>
        <p:spPr>
          <a:xfrm rot="2100145">
            <a:off x="8107526" y="4890422"/>
            <a:ext cx="753013" cy="304800"/>
          </a:xfrm>
          <a:prstGeom prst="rect">
            <a:avLst/>
          </a:prstGeom>
          <a:solidFill>
            <a:srgbClr val="E46C0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smtClean="0"/>
              <a:t>PMT</a:t>
            </a:r>
            <a:endParaRPr kumimoji="1" lang="en-US" altLang="ja-JP" dirty="0" smtClean="0"/>
          </a:p>
        </p:txBody>
      </p:sp>
      <p:sp>
        <p:nvSpPr>
          <p:cNvPr id="32" name="正方形/長方形 31"/>
          <p:cNvSpPr/>
          <p:nvPr/>
        </p:nvSpPr>
        <p:spPr>
          <a:xfrm>
            <a:off x="719531" y="2045140"/>
            <a:ext cx="2750139" cy="268782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460817" y="1689984"/>
            <a:ext cx="184666" cy="369332"/>
          </a:xfrm>
          <a:prstGeom prst="rect">
            <a:avLst/>
          </a:prstGeom>
          <a:noFill/>
        </p:spPr>
        <p:txBody>
          <a:bodyPr wrap="none" rtlCol="0">
            <a:spAutoFit/>
          </a:bodyPr>
          <a:lstStyle/>
          <a:p>
            <a:endParaRPr kumimoji="1" lang="ja-JP" altLang="en-US" dirty="0"/>
          </a:p>
        </p:txBody>
      </p:sp>
      <p:sp>
        <p:nvSpPr>
          <p:cNvPr id="34" name="円/楕円 33"/>
          <p:cNvSpPr/>
          <p:nvPr/>
        </p:nvSpPr>
        <p:spPr>
          <a:xfrm>
            <a:off x="645483" y="1914110"/>
            <a:ext cx="298809" cy="317511"/>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5" name="正方形/長方形 34"/>
          <p:cNvSpPr/>
          <p:nvPr/>
        </p:nvSpPr>
        <p:spPr>
          <a:xfrm rot="2448226">
            <a:off x="-19859" y="1569949"/>
            <a:ext cx="808893" cy="240071"/>
          </a:xfrm>
          <a:prstGeom prst="rect">
            <a:avLst/>
          </a:prstGeom>
          <a:solidFill>
            <a:srgbClr val="E46C0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smtClean="0"/>
              <a:t>PMT</a:t>
            </a:r>
            <a:endParaRPr kumimoji="1" lang="en-US" altLang="ja-JP" dirty="0" smtClean="0"/>
          </a:p>
        </p:txBody>
      </p:sp>
      <p:sp>
        <p:nvSpPr>
          <p:cNvPr id="36" name="円/楕円 35"/>
          <p:cNvSpPr/>
          <p:nvPr/>
        </p:nvSpPr>
        <p:spPr>
          <a:xfrm>
            <a:off x="3469670" y="1899617"/>
            <a:ext cx="308146" cy="317511"/>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ja-JP" dirty="0" smtClean="0"/>
          </a:p>
          <a:p>
            <a:pPr algn="ctr"/>
            <a:endParaRPr kumimoji="1" lang="en-US" altLang="ja-JP" dirty="0" smtClean="0"/>
          </a:p>
          <a:p>
            <a:pPr algn="ctr"/>
            <a:endParaRPr kumimoji="1" lang="en-US" altLang="ja-JP" dirty="0" smtClean="0"/>
          </a:p>
          <a:p>
            <a:pPr algn="ctr"/>
            <a:endParaRPr kumimoji="1" lang="ja-JP" altLang="en-US" dirty="0"/>
          </a:p>
        </p:txBody>
      </p:sp>
      <p:sp>
        <p:nvSpPr>
          <p:cNvPr id="37" name="正方形/長方形 36"/>
          <p:cNvSpPr/>
          <p:nvPr/>
        </p:nvSpPr>
        <p:spPr>
          <a:xfrm rot="19356667">
            <a:off x="3682652" y="1588461"/>
            <a:ext cx="753013" cy="304800"/>
          </a:xfrm>
          <a:prstGeom prst="rect">
            <a:avLst/>
          </a:prstGeom>
          <a:solidFill>
            <a:srgbClr val="E46C0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smtClean="0"/>
              <a:t>PMT</a:t>
            </a:r>
            <a:endParaRPr kumimoji="1" lang="en-US" altLang="ja-JP" dirty="0" smtClean="0"/>
          </a:p>
        </p:txBody>
      </p:sp>
      <p:sp>
        <p:nvSpPr>
          <p:cNvPr id="40" name="円/楕円 39"/>
          <p:cNvSpPr/>
          <p:nvPr/>
        </p:nvSpPr>
        <p:spPr>
          <a:xfrm>
            <a:off x="689978" y="4616173"/>
            <a:ext cx="298809" cy="298834"/>
          </a:xfrm>
          <a:prstGeom prst="ellipse">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rot="19728925">
            <a:off x="24508" y="4905892"/>
            <a:ext cx="753013" cy="304800"/>
          </a:xfrm>
          <a:prstGeom prst="rect">
            <a:avLst/>
          </a:prstGeom>
          <a:solidFill>
            <a:srgbClr val="E46C0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smtClean="0"/>
              <a:t>PMT</a:t>
            </a:r>
            <a:endParaRPr kumimoji="1" lang="en-US" altLang="ja-JP" dirty="0" smtClean="0"/>
          </a:p>
        </p:txBody>
      </p:sp>
      <p:sp>
        <p:nvSpPr>
          <p:cNvPr id="42" name="円/楕円 41"/>
          <p:cNvSpPr/>
          <p:nvPr/>
        </p:nvSpPr>
        <p:spPr>
          <a:xfrm>
            <a:off x="3315597" y="4538877"/>
            <a:ext cx="308146" cy="32684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rot="2100145">
            <a:off x="3534908" y="4881080"/>
            <a:ext cx="753013" cy="304800"/>
          </a:xfrm>
          <a:prstGeom prst="rect">
            <a:avLst/>
          </a:prstGeom>
          <a:solidFill>
            <a:srgbClr val="E46C0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smtClean="0"/>
              <a:t>PMT</a:t>
            </a:r>
            <a:endParaRPr kumimoji="1" lang="en-US" altLang="ja-JP" dirty="0" smtClean="0"/>
          </a:p>
        </p:txBody>
      </p:sp>
      <p:sp>
        <p:nvSpPr>
          <p:cNvPr id="45" name="テキスト ボックス 44"/>
          <p:cNvSpPr txBox="1"/>
          <p:nvPr/>
        </p:nvSpPr>
        <p:spPr>
          <a:xfrm>
            <a:off x="802030" y="2161389"/>
            <a:ext cx="625630" cy="461665"/>
          </a:xfrm>
          <a:prstGeom prst="rect">
            <a:avLst/>
          </a:prstGeom>
          <a:noFill/>
        </p:spPr>
        <p:txBody>
          <a:bodyPr wrap="square" rtlCol="0">
            <a:spAutoFit/>
          </a:bodyPr>
          <a:lstStyle/>
          <a:p>
            <a:r>
              <a:rPr lang="en-US" altLang="ja-JP" sz="2400" b="1" dirty="0" smtClean="0">
                <a:latin typeface="ＭＳ ゴシック"/>
                <a:ea typeface="ＭＳ ゴシック"/>
                <a:cs typeface="ＭＳ ゴシック"/>
              </a:rPr>
              <a:t>1</a:t>
            </a:r>
            <a:endParaRPr kumimoji="1" lang="ja-JP" altLang="en-US" sz="2400" b="1" dirty="0">
              <a:latin typeface="ＭＳ ゴシック"/>
              <a:ea typeface="ＭＳ ゴシック"/>
              <a:cs typeface="ＭＳ ゴシック"/>
            </a:endParaRPr>
          </a:p>
        </p:txBody>
      </p:sp>
      <p:sp>
        <p:nvSpPr>
          <p:cNvPr id="3" name="テキスト ボックス 2"/>
          <p:cNvSpPr txBox="1"/>
          <p:nvPr/>
        </p:nvSpPr>
        <p:spPr>
          <a:xfrm>
            <a:off x="3056796" y="2103969"/>
            <a:ext cx="566947" cy="461665"/>
          </a:xfrm>
          <a:prstGeom prst="rect">
            <a:avLst/>
          </a:prstGeom>
          <a:noFill/>
        </p:spPr>
        <p:txBody>
          <a:bodyPr wrap="square" rtlCol="0">
            <a:spAutoFit/>
          </a:bodyPr>
          <a:lstStyle/>
          <a:p>
            <a:r>
              <a:rPr kumimoji="1" lang="ja-JP" altLang="en-US" sz="2400" dirty="0" smtClean="0"/>
              <a:t>２</a:t>
            </a:r>
            <a:endParaRPr kumimoji="1" lang="ja-JP" altLang="en-US" sz="2400" dirty="0"/>
          </a:p>
        </p:txBody>
      </p:sp>
      <p:sp>
        <p:nvSpPr>
          <p:cNvPr id="4" name="テキスト ボックス 3"/>
          <p:cNvSpPr txBox="1"/>
          <p:nvPr/>
        </p:nvSpPr>
        <p:spPr>
          <a:xfrm>
            <a:off x="811584" y="4240353"/>
            <a:ext cx="616076" cy="461665"/>
          </a:xfrm>
          <a:prstGeom prst="rect">
            <a:avLst/>
          </a:prstGeom>
          <a:noFill/>
        </p:spPr>
        <p:txBody>
          <a:bodyPr wrap="square" rtlCol="0">
            <a:spAutoFit/>
          </a:bodyPr>
          <a:lstStyle/>
          <a:p>
            <a:r>
              <a:rPr kumimoji="1" lang="ja-JP" altLang="en-US" sz="2400" dirty="0" smtClean="0"/>
              <a:t>３</a:t>
            </a:r>
            <a:endParaRPr kumimoji="1" lang="ja-JP" altLang="en-US" sz="2400" dirty="0"/>
          </a:p>
        </p:txBody>
      </p:sp>
      <p:sp>
        <p:nvSpPr>
          <p:cNvPr id="5" name="テキスト ボックス 4"/>
          <p:cNvSpPr txBox="1"/>
          <p:nvPr/>
        </p:nvSpPr>
        <p:spPr>
          <a:xfrm>
            <a:off x="3056796" y="4231011"/>
            <a:ext cx="796161" cy="461665"/>
          </a:xfrm>
          <a:prstGeom prst="rect">
            <a:avLst/>
          </a:prstGeom>
          <a:noFill/>
        </p:spPr>
        <p:txBody>
          <a:bodyPr wrap="square" rtlCol="0">
            <a:spAutoFit/>
          </a:bodyPr>
          <a:lstStyle/>
          <a:p>
            <a:r>
              <a:rPr kumimoji="1" lang="ja-JP" altLang="en-US" sz="2400" dirty="0" smtClean="0"/>
              <a:t>４</a:t>
            </a:r>
            <a:endParaRPr kumimoji="1" lang="ja-JP" altLang="en-US" sz="2400" dirty="0"/>
          </a:p>
        </p:txBody>
      </p:sp>
      <p:sp>
        <p:nvSpPr>
          <p:cNvPr id="6" name="星 5 5"/>
          <p:cNvSpPr/>
          <p:nvPr/>
        </p:nvSpPr>
        <p:spPr>
          <a:xfrm>
            <a:off x="1924055" y="2022963"/>
            <a:ext cx="417036" cy="388329"/>
          </a:xfrm>
          <a:prstGeom prst="star5">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3087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animBg="1"/>
      <p:bldP spid="16" grpId="0" animBg="1"/>
      <p:bldP spid="17" grpId="0" animBg="1"/>
      <p:bldP spid="19" grpId="0" animBg="1"/>
      <p:bldP spid="29" grpId="0" animBg="1"/>
      <p:bldP spid="30"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今日の流れ</a:t>
            </a:r>
            <a:endParaRPr kumimoji="1" lang="ja-JP" altLang="en-US" dirty="0"/>
          </a:p>
        </p:txBody>
      </p:sp>
      <p:sp>
        <p:nvSpPr>
          <p:cNvPr id="3" name="コンテンツ プレースホルダー 2"/>
          <p:cNvSpPr>
            <a:spLocks noGrp="1"/>
          </p:cNvSpPr>
          <p:nvPr>
            <p:ph idx="1"/>
          </p:nvPr>
        </p:nvSpPr>
        <p:spPr>
          <a:xfrm>
            <a:off x="459191" y="1600200"/>
            <a:ext cx="5330017" cy="4525963"/>
          </a:xfrm>
        </p:spPr>
        <p:txBody>
          <a:bodyPr/>
          <a:lstStyle/>
          <a:p>
            <a:pPr marL="571500" indent="-571500">
              <a:buFont typeface="+mj-lt"/>
              <a:buAutoNum type="romanUcPeriod"/>
            </a:pPr>
            <a:r>
              <a:rPr kumimoji="1" lang="ja-JP" altLang="en-US" dirty="0" smtClean="0"/>
              <a:t>目的</a:t>
            </a:r>
            <a:endParaRPr kumimoji="1" lang="en-US" altLang="ja-JP" dirty="0" smtClean="0"/>
          </a:p>
          <a:p>
            <a:pPr marL="571500" indent="-571500">
              <a:buFont typeface="+mj-lt"/>
              <a:buAutoNum type="romanUcPeriod"/>
            </a:pPr>
            <a:r>
              <a:rPr lang="ja-JP" altLang="en-US" dirty="0" smtClean="0"/>
              <a:t>宇宙線望遠鏡の原理</a:t>
            </a:r>
            <a:endParaRPr lang="en-US" altLang="ja-JP" dirty="0" smtClean="0"/>
          </a:p>
          <a:p>
            <a:pPr marL="571500" indent="-571500">
              <a:buFont typeface="+mj-lt"/>
              <a:buAutoNum type="romanUcPeriod"/>
            </a:pPr>
            <a:r>
              <a:rPr kumimoji="1" lang="ja-JP" altLang="en-US" dirty="0" smtClean="0"/>
              <a:t>使用装置</a:t>
            </a:r>
            <a:endParaRPr kumimoji="1" lang="en-US" altLang="ja-JP" dirty="0" smtClean="0"/>
          </a:p>
          <a:p>
            <a:pPr marL="571500" indent="-571500">
              <a:buFont typeface="+mj-lt"/>
              <a:buAutoNum type="romanUcPeriod"/>
            </a:pPr>
            <a:r>
              <a:rPr lang="ja-JP" altLang="en-US" dirty="0" smtClean="0"/>
              <a:t>キャリブレーション</a:t>
            </a:r>
            <a:endParaRPr lang="en-US" altLang="ja-JP" dirty="0" smtClean="0"/>
          </a:p>
          <a:p>
            <a:pPr marL="571500" indent="-571500">
              <a:buFont typeface="+mj-lt"/>
              <a:buAutoNum type="romanUcPeriod"/>
            </a:pPr>
            <a:r>
              <a:rPr kumimoji="1" lang="ja-JP" altLang="en-US" dirty="0" smtClean="0"/>
              <a:t>実験手法</a:t>
            </a:r>
            <a:endParaRPr kumimoji="1" lang="en-US" altLang="ja-JP" dirty="0" smtClean="0"/>
          </a:p>
          <a:p>
            <a:pPr marL="571500" indent="-571500">
              <a:buFont typeface="+mj-lt"/>
              <a:buAutoNum type="romanUcPeriod"/>
            </a:pPr>
            <a:r>
              <a:rPr lang="ja-JP" altLang="en-US" dirty="0" smtClean="0"/>
              <a:t>実験データ解析・結果</a:t>
            </a:r>
            <a:endParaRPr lang="en-US" altLang="ja-JP" dirty="0" smtClean="0"/>
          </a:p>
          <a:p>
            <a:pPr marL="571500" indent="-571500">
              <a:buFont typeface="+mj-lt"/>
              <a:buAutoNum type="romanUcPeriod"/>
            </a:pPr>
            <a:r>
              <a:rPr kumimoji="1" lang="ja-JP" altLang="en-US" dirty="0" smtClean="0"/>
              <a:t>結論・今後の課題</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smtClean="0"/>
              <a:t>Spring School 2015 Cosmic Ray Telescope</a:t>
            </a:r>
            <a:endParaRPr lang="ja-JP" altLang="en-US" dirty="0" smtClean="0"/>
          </a:p>
        </p:txBody>
      </p:sp>
      <p:pic>
        <p:nvPicPr>
          <p:cNvPr id="6" name="図 5" descr="IMG_5442.JPG"/>
          <p:cNvPicPr>
            <a:picLocks noChangeAspect="1"/>
          </p:cNvPicPr>
          <p:nvPr/>
        </p:nvPicPr>
        <p:blipFill rotWithShape="1">
          <a:blip r:embed="rId2">
            <a:extLst>
              <a:ext uri="{28A0092B-C50C-407E-A947-70E740481C1C}">
                <a14:useLocalDpi xmlns:a14="http://schemas.microsoft.com/office/drawing/2010/main" val="0"/>
              </a:ext>
            </a:extLst>
          </a:blip>
          <a:srcRect t="34967" r="12097"/>
          <a:stretch/>
        </p:blipFill>
        <p:spPr>
          <a:xfrm>
            <a:off x="5095207" y="3640141"/>
            <a:ext cx="3651854" cy="2026301"/>
          </a:xfrm>
          <a:prstGeom prst="rect">
            <a:avLst/>
          </a:prstGeom>
        </p:spPr>
      </p:pic>
      <p:pic>
        <p:nvPicPr>
          <p:cNvPr id="7" name="図 6"/>
          <p:cNvPicPr>
            <a:picLocks noChangeAspect="1"/>
          </p:cNvPicPr>
          <p:nvPr/>
        </p:nvPicPr>
        <p:blipFill>
          <a:blip r:embed="rId3"/>
          <a:stretch>
            <a:fillRect/>
          </a:stretch>
        </p:blipFill>
        <p:spPr>
          <a:xfrm>
            <a:off x="7547638" y="3194944"/>
            <a:ext cx="1199423" cy="1121874"/>
          </a:xfrm>
          <a:prstGeom prst="rect">
            <a:avLst/>
          </a:prstGeom>
        </p:spPr>
      </p:pic>
      <p:sp>
        <p:nvSpPr>
          <p:cNvPr id="9" name="雲形吹き出し 8"/>
          <p:cNvSpPr/>
          <p:nvPr/>
        </p:nvSpPr>
        <p:spPr>
          <a:xfrm>
            <a:off x="6019800" y="2582224"/>
            <a:ext cx="1967084" cy="756754"/>
          </a:xfrm>
          <a:prstGeom prst="cloudCallout">
            <a:avLst>
              <a:gd name="adj1" fmla="val 34333"/>
              <a:gd name="adj2" fmla="val 625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r>
              <a:rPr lang="ja-JP" altLang="en-US" dirty="0">
                <a:solidFill>
                  <a:srgbClr val="000000"/>
                </a:solidFill>
              </a:rPr>
              <a:t>雄太郎だよ</a:t>
            </a:r>
            <a:r>
              <a:rPr lang="en-US" altLang="ja-JP" dirty="0">
                <a:solidFill>
                  <a:srgbClr val="000000"/>
                </a:solidFill>
              </a:rPr>
              <a:t> </a:t>
            </a:r>
            <a:endParaRPr lang="ja-JP" altLang="en-US" dirty="0">
              <a:solidFill>
                <a:srgbClr val="000000"/>
              </a:solidFill>
            </a:endParaRPr>
          </a:p>
        </p:txBody>
      </p:sp>
      <p:sp>
        <p:nvSpPr>
          <p:cNvPr id="10" name="日付プレースホルダー 9"/>
          <p:cNvSpPr>
            <a:spLocks noGrp="1"/>
          </p:cNvSpPr>
          <p:nvPr>
            <p:ph type="dt" sz="half" idx="10"/>
          </p:nvPr>
        </p:nvSpPr>
        <p:spPr/>
        <p:txBody>
          <a:bodyPr/>
          <a:lstStyle/>
          <a:p>
            <a:r>
              <a:rPr kumimoji="1" lang="en-US" altLang="ja-JP" smtClean="0"/>
              <a:t>2015/03/07</a:t>
            </a:r>
            <a:endParaRPr kumimoji="1" lang="ja-JP" altLang="en-US" dirty="0"/>
          </a:p>
        </p:txBody>
      </p:sp>
    </p:spTree>
    <p:extLst>
      <p:ext uri="{BB962C8B-B14F-4D97-AF65-F5344CB8AC3E}">
        <p14:creationId xmlns:p14="http://schemas.microsoft.com/office/powerpoint/2010/main" val="42171381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err="1" smtClean="0"/>
              <a:t>χ</a:t>
            </a:r>
            <a:r>
              <a:rPr kumimoji="1" lang="ja-JP" altLang="en-US" baseline="30000" dirty="0" smtClean="0"/>
              <a:t>２</a:t>
            </a:r>
            <a:r>
              <a:rPr lang="ja-JP" altLang="en-US" dirty="0" smtClean="0"/>
              <a:t>が最小となる場所を探す</a:t>
            </a:r>
            <a:endParaRPr kumimoji="1" lang="ja-JP" altLang="en-US" dirty="0"/>
          </a:p>
        </p:txBody>
      </p:sp>
      <p:grpSp>
        <p:nvGrpSpPr>
          <p:cNvPr id="5" name="図形グループ 4"/>
          <p:cNvGrpSpPr/>
          <p:nvPr/>
        </p:nvGrpSpPr>
        <p:grpSpPr>
          <a:xfrm>
            <a:off x="2663797" y="2094436"/>
            <a:ext cx="4236263" cy="1600200"/>
            <a:chOff x="256359" y="2217640"/>
            <a:chExt cx="4236263" cy="1600200"/>
          </a:xfrm>
        </p:grpSpPr>
        <p:pic>
          <p:nvPicPr>
            <p:cNvPr id="4" name="図 3" descr="スクリーンショット 2015-03-07 7.25.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359" y="2217640"/>
              <a:ext cx="4102100" cy="1600200"/>
            </a:xfrm>
            <a:prstGeom prst="rect">
              <a:avLst/>
            </a:prstGeom>
            <a:ln>
              <a:noFill/>
            </a:ln>
          </p:spPr>
        </p:pic>
        <p:sp>
          <p:nvSpPr>
            <p:cNvPr id="3" name="正方形/長方形 2"/>
            <p:cNvSpPr/>
            <p:nvPr/>
          </p:nvSpPr>
          <p:spPr>
            <a:xfrm>
              <a:off x="4104020" y="2596776"/>
              <a:ext cx="388602" cy="4833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9" name="図 8" descr="スクリーンショット 2015-03-07 9.47.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412" y="4284724"/>
            <a:ext cx="2436275" cy="1722390"/>
          </a:xfrm>
          <a:prstGeom prst="rect">
            <a:avLst/>
          </a:prstGeom>
        </p:spPr>
      </p:pic>
    </p:spTree>
    <p:extLst>
      <p:ext uri="{BB962C8B-B14F-4D97-AF65-F5344CB8AC3E}">
        <p14:creationId xmlns:p14="http://schemas.microsoft.com/office/powerpoint/2010/main" val="16751436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ev169.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75286" y="-198463"/>
            <a:ext cx="6458857" cy="6858000"/>
          </a:xfrm>
          <a:prstGeom prst="rect">
            <a:avLst/>
          </a:prstGeom>
        </p:spPr>
      </p:pic>
      <p:pic>
        <p:nvPicPr>
          <p:cNvPr id="3" name="図 2" descr="ev3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75285" y="-199571"/>
            <a:ext cx="6458859" cy="6858001"/>
          </a:xfrm>
          <a:prstGeom prst="rect">
            <a:avLst/>
          </a:prstGeom>
        </p:spPr>
      </p:pic>
      <p:pic>
        <p:nvPicPr>
          <p:cNvPr id="5" name="図 4" descr="ev2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75285" y="-199570"/>
            <a:ext cx="6458857" cy="6858000"/>
          </a:xfrm>
          <a:prstGeom prst="rect">
            <a:avLst/>
          </a:prstGeom>
        </p:spPr>
      </p:pic>
      <p:pic>
        <p:nvPicPr>
          <p:cNvPr id="6" name="図 5" descr="ev30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175284" y="-199569"/>
            <a:ext cx="6458857" cy="6858000"/>
          </a:xfrm>
          <a:prstGeom prst="rect">
            <a:avLst/>
          </a:prstGeom>
        </p:spPr>
      </p:pic>
      <p:pic>
        <p:nvPicPr>
          <p:cNvPr id="7" name="図 6" descr="ev31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75283" y="-199568"/>
            <a:ext cx="6458857" cy="6858000"/>
          </a:xfrm>
          <a:prstGeom prst="rect">
            <a:avLst/>
          </a:prstGeom>
        </p:spPr>
      </p:pic>
      <p:pic>
        <p:nvPicPr>
          <p:cNvPr id="8" name="図 7" descr="ev346.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175282" y="-199567"/>
            <a:ext cx="6458857" cy="6858000"/>
          </a:xfrm>
          <a:prstGeom prst="rect">
            <a:avLst/>
          </a:prstGeom>
        </p:spPr>
      </p:pic>
      <p:pic>
        <p:nvPicPr>
          <p:cNvPr id="9" name="図 8" descr="ev372.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175286" y="-199567"/>
            <a:ext cx="6458857" cy="6858000"/>
          </a:xfrm>
          <a:prstGeom prst="rect">
            <a:avLst/>
          </a:prstGeom>
        </p:spPr>
      </p:pic>
      <p:pic>
        <p:nvPicPr>
          <p:cNvPr id="10" name="図 9" descr="ev379.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1175281" y="-199567"/>
            <a:ext cx="6458857" cy="6858000"/>
          </a:xfrm>
          <a:prstGeom prst="rect">
            <a:avLst/>
          </a:prstGeom>
        </p:spPr>
      </p:pic>
      <p:pic>
        <p:nvPicPr>
          <p:cNvPr id="11" name="図 10" descr="ev383.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175280" y="-199566"/>
            <a:ext cx="6458857" cy="6858000"/>
          </a:xfrm>
          <a:prstGeom prst="rect">
            <a:avLst/>
          </a:prstGeom>
        </p:spPr>
      </p:pic>
      <p:pic>
        <p:nvPicPr>
          <p:cNvPr id="12" name="図 11" descr="ev395.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1175279" y="-199566"/>
            <a:ext cx="6458857" cy="6858000"/>
          </a:xfrm>
          <a:prstGeom prst="rect">
            <a:avLst/>
          </a:prstGeom>
        </p:spPr>
      </p:pic>
      <p:pic>
        <p:nvPicPr>
          <p:cNvPr id="13" name="図 12" descr="ev451.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1175286" y="-199573"/>
            <a:ext cx="6458857" cy="6858000"/>
          </a:xfrm>
          <a:prstGeom prst="rect">
            <a:avLst/>
          </a:prstGeom>
        </p:spPr>
      </p:pic>
      <p:pic>
        <p:nvPicPr>
          <p:cNvPr id="14" name="図 13" descr="ev481.pd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1175279" y="-199565"/>
            <a:ext cx="6458857" cy="6858000"/>
          </a:xfrm>
          <a:prstGeom prst="rect">
            <a:avLst/>
          </a:prstGeom>
        </p:spPr>
      </p:pic>
    </p:spTree>
    <p:extLst>
      <p:ext uri="{BB962C8B-B14F-4D97-AF65-F5344CB8AC3E}">
        <p14:creationId xmlns:p14="http://schemas.microsoft.com/office/powerpoint/2010/main" val="25494169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nodeType="afterEffect">
                                  <p:stCondLst>
                                    <p:cond delay="100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nodeType="afterEffect">
                                  <p:stCondLst>
                                    <p:cond delay="100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nodeType="afterEffect">
                                  <p:stCondLst>
                                    <p:cond delay="10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9000"/>
                            </p:stCondLst>
                            <p:childTnLst>
                              <p:par>
                                <p:cTn id="35" presetID="1" presetClass="entr" presetSubtype="0" fill="hold" nodeType="afterEffect">
                                  <p:stCondLst>
                                    <p:cond delay="100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pos_bo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640939" y="2277276"/>
            <a:ext cx="4263967" cy="4436090"/>
          </a:xfrm>
          <a:prstGeom prst="rect">
            <a:avLst/>
          </a:prstGeom>
        </p:spPr>
      </p:pic>
      <p:pic>
        <p:nvPicPr>
          <p:cNvPr id="5" name="図 4" descr="pos_to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4301" y="2276722"/>
            <a:ext cx="4291465" cy="4464698"/>
          </a:xfrm>
          <a:prstGeom prst="rect">
            <a:avLst/>
          </a:prstGeom>
        </p:spPr>
      </p:pic>
      <p:sp>
        <p:nvSpPr>
          <p:cNvPr id="8" name="テキスト ボックス 7"/>
          <p:cNvSpPr txBox="1"/>
          <p:nvPr/>
        </p:nvSpPr>
        <p:spPr>
          <a:xfrm>
            <a:off x="469900" y="645467"/>
            <a:ext cx="8233745" cy="1446550"/>
          </a:xfrm>
          <a:prstGeom prst="rect">
            <a:avLst/>
          </a:prstGeom>
          <a:noFill/>
        </p:spPr>
        <p:txBody>
          <a:bodyPr wrap="none" rtlCol="0">
            <a:spAutoFit/>
          </a:bodyPr>
          <a:lstStyle/>
          <a:p>
            <a:r>
              <a:rPr kumimoji="1" lang="ja-JP" altLang="en-US" sz="2400" dirty="0" smtClean="0"/>
              <a:t>再びミューオンの入射位置を決定</a:t>
            </a:r>
            <a:endParaRPr kumimoji="1" lang="en-US" altLang="ja-JP" sz="2400" dirty="0" smtClean="0"/>
          </a:p>
          <a:p>
            <a:endParaRPr kumimoji="1" lang="en-US" altLang="ja-JP" sz="800" dirty="0" smtClean="0"/>
          </a:p>
          <a:p>
            <a:r>
              <a:rPr lang="ja-JP" altLang="en-US" sz="2400" dirty="0" smtClean="0"/>
              <a:t>　</a:t>
            </a:r>
            <a:r>
              <a:rPr lang="en-US" altLang="ja-JP" sz="2400" dirty="0" smtClean="0"/>
              <a:t>→</a:t>
            </a:r>
            <a:r>
              <a:rPr lang="ja-JP" altLang="en-US" sz="2400" dirty="0" smtClean="0"/>
              <a:t>重心から求めたものと同様の図となった</a:t>
            </a:r>
            <a:r>
              <a:rPr lang="en-US" altLang="en-US" sz="2400" dirty="0"/>
              <a:t> </a:t>
            </a:r>
            <a:r>
              <a:rPr lang="en-US" altLang="ja-JP" sz="2400" dirty="0" smtClean="0"/>
              <a:t>(</a:t>
            </a:r>
            <a:r>
              <a:rPr lang="ja-JP" altLang="en-US" sz="2400" dirty="0" smtClean="0"/>
              <a:t>境界条件の効果</a:t>
            </a:r>
            <a:r>
              <a:rPr lang="en-US" altLang="ja-JP" sz="2400" dirty="0" smtClean="0"/>
              <a:t>)</a:t>
            </a:r>
          </a:p>
          <a:p>
            <a:endParaRPr kumimoji="1" lang="en-US" altLang="ja-JP" sz="800" dirty="0" smtClean="0"/>
          </a:p>
          <a:p>
            <a:r>
              <a:rPr lang="ja-JP" altLang="en-US" sz="2400" dirty="0" smtClean="0"/>
              <a:t>シンチレーターの角付近は誤差が大きいので使用しない</a:t>
            </a:r>
            <a:endParaRPr kumimoji="1" lang="ja-JP" altLang="en-US" sz="2400" dirty="0"/>
          </a:p>
        </p:txBody>
      </p:sp>
      <p:sp>
        <p:nvSpPr>
          <p:cNvPr id="2" name="日付プレースホルダー 1"/>
          <p:cNvSpPr>
            <a:spLocks noGrp="1"/>
          </p:cNvSpPr>
          <p:nvPr>
            <p:ph type="dt" sz="half" idx="10"/>
          </p:nvPr>
        </p:nvSpPr>
        <p:spPr/>
        <p:txBody>
          <a:bodyPr/>
          <a:lstStyle/>
          <a:p>
            <a:r>
              <a:rPr kumimoji="1" lang="en-US" altLang="ja-JP" smtClean="0"/>
              <a:t>2015/03/07</a:t>
            </a:r>
            <a:endParaRPr kumimoji="1" lang="en-US" altLang="ja-JP" dirty="0" smtClean="0"/>
          </a:p>
        </p:txBody>
      </p:sp>
      <p:sp>
        <p:nvSpPr>
          <p:cNvPr id="3" name="フッター プレースホルダー 2"/>
          <p:cNvSpPr>
            <a:spLocks noGrp="1"/>
          </p:cNvSpPr>
          <p:nvPr>
            <p:ph type="ftr" sz="quarter" idx="11"/>
          </p:nvPr>
        </p:nvSpPr>
        <p:spPr/>
        <p:txBody>
          <a:bodyPr/>
          <a:lstStyle/>
          <a:p>
            <a:r>
              <a:rPr kumimoji="1" lang="en-US" altLang="ja-JP" smtClean="0"/>
              <a:t>Spring School 2015 Cosmic Ray Telescope</a:t>
            </a:r>
            <a:endParaRPr kumimoji="1" lang="ja-JP" altLang="en-US"/>
          </a:p>
        </p:txBody>
      </p:sp>
      <p:pic>
        <p:nvPicPr>
          <p:cNvPr id="6" name="図 5" descr="pos_bot_top.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537820" y="328401"/>
            <a:ext cx="4121338" cy="8784958"/>
          </a:xfrm>
          <a:prstGeom prst="rect">
            <a:avLst/>
          </a:prstGeom>
        </p:spPr>
      </p:pic>
    </p:spTree>
    <p:extLst>
      <p:ext uri="{BB962C8B-B14F-4D97-AF65-F5344CB8AC3E}">
        <p14:creationId xmlns:p14="http://schemas.microsoft.com/office/powerpoint/2010/main" val="31998359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図形グループ 66"/>
          <p:cNvGrpSpPr/>
          <p:nvPr/>
        </p:nvGrpSpPr>
        <p:grpSpPr>
          <a:xfrm>
            <a:off x="318913" y="646821"/>
            <a:ext cx="3316522" cy="3110976"/>
            <a:chOff x="196364" y="368299"/>
            <a:chExt cx="3373975" cy="3164867"/>
          </a:xfrm>
        </p:grpSpPr>
        <p:pic>
          <p:nvPicPr>
            <p:cNvPr id="9" name="図 8" descr="posi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332" y="368299"/>
              <a:ext cx="3288007" cy="3046335"/>
            </a:xfrm>
            <a:prstGeom prst="rect">
              <a:avLst/>
            </a:prstGeom>
          </p:spPr>
        </p:pic>
        <p:sp>
          <p:nvSpPr>
            <p:cNvPr id="6" name="テキスト ボックス 5"/>
            <p:cNvSpPr txBox="1"/>
            <p:nvPr/>
          </p:nvSpPr>
          <p:spPr>
            <a:xfrm>
              <a:off x="2933700" y="3225389"/>
              <a:ext cx="356751" cy="307777"/>
            </a:xfrm>
            <a:prstGeom prst="rect">
              <a:avLst/>
            </a:prstGeom>
            <a:solidFill>
              <a:srgbClr val="FFFFFF"/>
            </a:solidFill>
          </p:spPr>
          <p:txBody>
            <a:bodyPr wrap="none" rtlCol="0">
              <a:spAutoFit/>
            </a:bodyPr>
            <a:lstStyle/>
            <a:p>
              <a:r>
                <a:rPr kumimoji="1" lang="en-US" altLang="ja-JP" sz="1400" dirty="0" smtClean="0"/>
                <a:t>dx</a:t>
              </a:r>
              <a:endParaRPr kumimoji="1" lang="ja-JP" altLang="en-US" sz="1400" dirty="0"/>
            </a:p>
          </p:txBody>
        </p:sp>
        <p:sp>
          <p:nvSpPr>
            <p:cNvPr id="12" name="テキスト ボックス 11"/>
            <p:cNvSpPr txBox="1"/>
            <p:nvPr/>
          </p:nvSpPr>
          <p:spPr>
            <a:xfrm rot="16200000">
              <a:off x="170124" y="690981"/>
              <a:ext cx="360257" cy="307777"/>
            </a:xfrm>
            <a:prstGeom prst="rect">
              <a:avLst/>
            </a:prstGeom>
            <a:solidFill>
              <a:srgbClr val="FFFFFF"/>
            </a:solidFill>
          </p:spPr>
          <p:txBody>
            <a:bodyPr wrap="none" rtlCol="0">
              <a:spAutoFit/>
            </a:bodyPr>
            <a:lstStyle/>
            <a:p>
              <a:r>
                <a:rPr kumimoji="1" lang="en-US" altLang="ja-JP" sz="1400" dirty="0" err="1" smtClean="0"/>
                <a:t>dy</a:t>
              </a:r>
              <a:endParaRPr kumimoji="1" lang="ja-JP" altLang="en-US" sz="1400" dirty="0"/>
            </a:p>
          </p:txBody>
        </p:sp>
      </p:grpSp>
      <p:grpSp>
        <p:nvGrpSpPr>
          <p:cNvPr id="68" name="図形グループ 67"/>
          <p:cNvGrpSpPr/>
          <p:nvPr/>
        </p:nvGrpSpPr>
        <p:grpSpPr>
          <a:xfrm>
            <a:off x="397749" y="3675266"/>
            <a:ext cx="3232019" cy="3150539"/>
            <a:chOff x="282332" y="3534968"/>
            <a:chExt cx="3288008" cy="3205116"/>
          </a:xfrm>
        </p:grpSpPr>
        <p:pic>
          <p:nvPicPr>
            <p:cNvPr id="10" name="図 9" descr="position3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332" y="3534968"/>
              <a:ext cx="3288008" cy="3205116"/>
            </a:xfrm>
            <a:prstGeom prst="rect">
              <a:avLst/>
            </a:prstGeom>
          </p:spPr>
        </p:pic>
        <p:sp>
          <p:nvSpPr>
            <p:cNvPr id="15" name="テキスト ボックス 14"/>
            <p:cNvSpPr txBox="1"/>
            <p:nvPr/>
          </p:nvSpPr>
          <p:spPr>
            <a:xfrm rot="20287521">
              <a:off x="3086675" y="6241705"/>
              <a:ext cx="356751" cy="307777"/>
            </a:xfrm>
            <a:prstGeom prst="rect">
              <a:avLst/>
            </a:prstGeom>
            <a:solidFill>
              <a:srgbClr val="FFFFFF"/>
            </a:solidFill>
          </p:spPr>
          <p:txBody>
            <a:bodyPr wrap="none" rtlCol="0">
              <a:spAutoFit/>
            </a:bodyPr>
            <a:lstStyle/>
            <a:p>
              <a:r>
                <a:rPr kumimoji="1" lang="en-US" altLang="ja-JP" sz="1400" dirty="0" smtClean="0"/>
                <a:t>dx</a:t>
              </a:r>
              <a:endParaRPr kumimoji="1" lang="ja-JP" altLang="en-US" sz="1400" dirty="0"/>
            </a:p>
          </p:txBody>
        </p:sp>
        <p:sp>
          <p:nvSpPr>
            <p:cNvPr id="18" name="テキスト ボックス 17"/>
            <p:cNvSpPr txBox="1"/>
            <p:nvPr/>
          </p:nvSpPr>
          <p:spPr>
            <a:xfrm rot="2132333">
              <a:off x="376557" y="5962870"/>
              <a:ext cx="360257" cy="307777"/>
            </a:xfrm>
            <a:prstGeom prst="rect">
              <a:avLst/>
            </a:prstGeom>
            <a:solidFill>
              <a:srgbClr val="FFFFFF"/>
            </a:solidFill>
          </p:spPr>
          <p:txBody>
            <a:bodyPr wrap="none" rtlCol="0">
              <a:spAutoFit/>
            </a:bodyPr>
            <a:lstStyle/>
            <a:p>
              <a:r>
                <a:rPr kumimoji="1" lang="en-US" altLang="ja-JP" sz="1400" dirty="0" err="1" smtClean="0"/>
                <a:t>dy</a:t>
              </a:r>
              <a:endParaRPr kumimoji="1" lang="ja-JP" altLang="en-US" sz="1400" dirty="0"/>
            </a:p>
          </p:txBody>
        </p:sp>
      </p:grpSp>
      <p:sp>
        <p:nvSpPr>
          <p:cNvPr id="21" name="テキスト ボックス 20"/>
          <p:cNvSpPr txBox="1"/>
          <p:nvPr/>
        </p:nvSpPr>
        <p:spPr>
          <a:xfrm>
            <a:off x="4114142" y="1024999"/>
            <a:ext cx="4635103" cy="830997"/>
          </a:xfrm>
          <a:prstGeom prst="rect">
            <a:avLst/>
          </a:prstGeom>
          <a:noFill/>
        </p:spPr>
        <p:txBody>
          <a:bodyPr wrap="none" rtlCol="0">
            <a:spAutoFit/>
          </a:bodyPr>
          <a:lstStyle/>
          <a:p>
            <a:r>
              <a:rPr kumimoji="1" lang="ja-JP" altLang="en-US" sz="2400" dirty="0" smtClean="0"/>
              <a:t>到来方向の角度を見積もると</a:t>
            </a:r>
            <a:endParaRPr kumimoji="1" lang="en-US" altLang="ja-JP" sz="2400" dirty="0" smtClean="0"/>
          </a:p>
          <a:p>
            <a:r>
              <a:rPr lang="ja-JP" altLang="en-US" sz="2400" dirty="0" smtClean="0"/>
              <a:t>中央</a:t>
            </a:r>
            <a:r>
              <a:rPr lang="en-US" altLang="en-US" sz="2400" dirty="0" smtClean="0"/>
              <a:t>(=</a:t>
            </a:r>
            <a:r>
              <a:rPr lang="ja-JP" altLang="en-US" sz="2400" dirty="0" smtClean="0"/>
              <a:t>装置の視線方向</a:t>
            </a:r>
            <a:r>
              <a:rPr lang="en-US" altLang="en-US" sz="2400" dirty="0" smtClean="0"/>
              <a:t>)</a:t>
            </a:r>
            <a:r>
              <a:rPr lang="ja-JP" altLang="en-US" sz="2400" dirty="0" smtClean="0"/>
              <a:t>が多くなる</a:t>
            </a:r>
            <a:endParaRPr lang="en-US" altLang="ja-JP" sz="2400" dirty="0" smtClean="0"/>
          </a:p>
        </p:txBody>
      </p:sp>
      <p:grpSp>
        <p:nvGrpSpPr>
          <p:cNvPr id="65" name="図形グループ 64"/>
          <p:cNvGrpSpPr/>
          <p:nvPr/>
        </p:nvGrpSpPr>
        <p:grpSpPr>
          <a:xfrm>
            <a:off x="4178300" y="2037483"/>
            <a:ext cx="4431903" cy="2991366"/>
            <a:chOff x="4178300" y="1936234"/>
            <a:chExt cx="4431903" cy="2991366"/>
          </a:xfrm>
        </p:grpSpPr>
        <p:sp>
          <p:nvSpPr>
            <p:cNvPr id="8" name="平行四辺形 7"/>
            <p:cNvSpPr/>
            <p:nvPr/>
          </p:nvSpPr>
          <p:spPr>
            <a:xfrm>
              <a:off x="4178300" y="2654300"/>
              <a:ext cx="1917700" cy="165100"/>
            </a:xfrm>
            <a:prstGeom prst="parallelogram">
              <a:avLst>
                <a:gd name="adj" fmla="val 18069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2" name="平行四辺形 21"/>
            <p:cNvSpPr/>
            <p:nvPr/>
          </p:nvSpPr>
          <p:spPr>
            <a:xfrm>
              <a:off x="4178300" y="4629150"/>
              <a:ext cx="1917700" cy="165100"/>
            </a:xfrm>
            <a:prstGeom prst="parallelogram">
              <a:avLst>
                <a:gd name="adj" fmla="val 18069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3" name="平行四辺形 22"/>
            <p:cNvSpPr/>
            <p:nvPr/>
          </p:nvSpPr>
          <p:spPr>
            <a:xfrm>
              <a:off x="6692503" y="2654300"/>
              <a:ext cx="1917700" cy="165100"/>
            </a:xfrm>
            <a:prstGeom prst="parallelogram">
              <a:avLst>
                <a:gd name="adj" fmla="val 18069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4" name="平行四辺形 23"/>
            <p:cNvSpPr/>
            <p:nvPr/>
          </p:nvSpPr>
          <p:spPr>
            <a:xfrm>
              <a:off x="6692503" y="4629150"/>
              <a:ext cx="1917700" cy="165100"/>
            </a:xfrm>
            <a:prstGeom prst="parallelogram">
              <a:avLst>
                <a:gd name="adj" fmla="val 18069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4818965" y="1936234"/>
              <a:ext cx="646331" cy="369332"/>
            </a:xfrm>
            <a:prstGeom prst="rect">
              <a:avLst/>
            </a:prstGeom>
            <a:noFill/>
          </p:spPr>
          <p:txBody>
            <a:bodyPr wrap="none" rtlCol="0">
              <a:spAutoFit/>
            </a:bodyPr>
            <a:lstStyle/>
            <a:p>
              <a:r>
                <a:rPr lang="en-US" altLang="en-US" dirty="0" smtClean="0"/>
                <a:t>中央</a:t>
              </a:r>
            </a:p>
          </p:txBody>
        </p:sp>
        <p:sp>
          <p:nvSpPr>
            <p:cNvPr id="26" name="テキスト ボックス 25"/>
            <p:cNvSpPr txBox="1"/>
            <p:nvPr/>
          </p:nvSpPr>
          <p:spPr>
            <a:xfrm>
              <a:off x="7416800" y="1936234"/>
              <a:ext cx="641822" cy="369332"/>
            </a:xfrm>
            <a:prstGeom prst="rect">
              <a:avLst/>
            </a:prstGeom>
            <a:noFill/>
          </p:spPr>
          <p:txBody>
            <a:bodyPr wrap="none" rtlCol="0">
              <a:spAutoFit/>
            </a:bodyPr>
            <a:lstStyle/>
            <a:p>
              <a:r>
                <a:rPr kumimoji="1" lang="ja-JP" altLang="en-US" dirty="0" smtClean="0"/>
                <a:t>斜め</a:t>
              </a:r>
              <a:endParaRPr kumimoji="1" lang="ja-JP" altLang="en-US" dirty="0"/>
            </a:p>
          </p:txBody>
        </p:sp>
        <p:cxnSp>
          <p:nvCxnSpPr>
            <p:cNvPr id="28" name="直線コネクタ 27"/>
            <p:cNvCxnSpPr/>
            <p:nvPr/>
          </p:nvCxnSpPr>
          <p:spPr>
            <a:xfrm>
              <a:off x="4432300" y="2514600"/>
              <a:ext cx="0" cy="2413000"/>
            </a:xfrm>
            <a:prstGeom prst="line">
              <a:avLst/>
            </a:prstGeom>
          </p:spPr>
          <p:style>
            <a:lnRef idx="1">
              <a:schemeClr val="accent6"/>
            </a:lnRef>
            <a:fillRef idx="0">
              <a:schemeClr val="accent6"/>
            </a:fillRef>
            <a:effectRef idx="0">
              <a:schemeClr val="accent6"/>
            </a:effectRef>
            <a:fontRef idx="minor">
              <a:schemeClr val="tx1"/>
            </a:fontRef>
          </p:style>
        </p:cxnSp>
        <p:cxnSp>
          <p:nvCxnSpPr>
            <p:cNvPr id="30" name="直線コネクタ 29"/>
            <p:cNvCxnSpPr/>
            <p:nvPr/>
          </p:nvCxnSpPr>
          <p:spPr>
            <a:xfrm>
              <a:off x="4761815" y="2514600"/>
              <a:ext cx="0" cy="2413000"/>
            </a:xfrm>
            <a:prstGeom prst="line">
              <a:avLst/>
            </a:prstGeom>
          </p:spPr>
          <p:style>
            <a:lnRef idx="1">
              <a:schemeClr val="accent6"/>
            </a:lnRef>
            <a:fillRef idx="0">
              <a:schemeClr val="accent6"/>
            </a:fillRef>
            <a:effectRef idx="0">
              <a:schemeClr val="accent6"/>
            </a:effectRef>
            <a:fontRef idx="minor">
              <a:schemeClr val="tx1"/>
            </a:fontRef>
          </p:style>
        </p:cxnSp>
        <p:cxnSp>
          <p:nvCxnSpPr>
            <p:cNvPr id="31" name="直線コネクタ 30"/>
            <p:cNvCxnSpPr/>
            <p:nvPr/>
          </p:nvCxnSpPr>
          <p:spPr>
            <a:xfrm>
              <a:off x="5111750" y="2514600"/>
              <a:ext cx="0" cy="2413000"/>
            </a:xfrm>
            <a:prstGeom prst="line">
              <a:avLst/>
            </a:prstGeom>
          </p:spPr>
          <p:style>
            <a:lnRef idx="1">
              <a:schemeClr val="accent6"/>
            </a:lnRef>
            <a:fillRef idx="0">
              <a:schemeClr val="accent6"/>
            </a:fillRef>
            <a:effectRef idx="0">
              <a:schemeClr val="accent6"/>
            </a:effectRef>
            <a:fontRef idx="minor">
              <a:schemeClr val="tx1"/>
            </a:fontRef>
          </p:style>
        </p:cxnSp>
        <p:cxnSp>
          <p:nvCxnSpPr>
            <p:cNvPr id="32" name="直線コネクタ 31"/>
            <p:cNvCxnSpPr/>
            <p:nvPr/>
          </p:nvCxnSpPr>
          <p:spPr>
            <a:xfrm>
              <a:off x="5471646" y="2514600"/>
              <a:ext cx="0" cy="2413000"/>
            </a:xfrm>
            <a:prstGeom prst="line">
              <a:avLst/>
            </a:prstGeom>
          </p:spPr>
          <p:style>
            <a:lnRef idx="1">
              <a:schemeClr val="accent6"/>
            </a:lnRef>
            <a:fillRef idx="0">
              <a:schemeClr val="accent6"/>
            </a:fillRef>
            <a:effectRef idx="0">
              <a:schemeClr val="accent6"/>
            </a:effectRef>
            <a:fontRef idx="minor">
              <a:schemeClr val="tx1"/>
            </a:fontRef>
          </p:style>
        </p:cxnSp>
        <p:cxnSp>
          <p:nvCxnSpPr>
            <p:cNvPr id="33" name="直線コネクタ 32"/>
            <p:cNvCxnSpPr/>
            <p:nvPr/>
          </p:nvCxnSpPr>
          <p:spPr>
            <a:xfrm>
              <a:off x="5829300" y="2514600"/>
              <a:ext cx="0" cy="2413000"/>
            </a:xfrm>
            <a:prstGeom prst="line">
              <a:avLst/>
            </a:prstGeom>
          </p:spPr>
          <p:style>
            <a:lnRef idx="1">
              <a:schemeClr val="accent6"/>
            </a:lnRef>
            <a:fillRef idx="0">
              <a:schemeClr val="accent6"/>
            </a:fillRef>
            <a:effectRef idx="0">
              <a:schemeClr val="accent6"/>
            </a:effectRef>
            <a:fontRef idx="minor">
              <a:schemeClr val="tx1"/>
            </a:fontRef>
          </p:style>
        </p:cxnSp>
        <p:cxnSp>
          <p:nvCxnSpPr>
            <p:cNvPr id="34" name="直線コネクタ 33"/>
            <p:cNvCxnSpPr/>
            <p:nvPr/>
          </p:nvCxnSpPr>
          <p:spPr>
            <a:xfrm flipH="1">
              <a:off x="6893649" y="2514600"/>
              <a:ext cx="895350" cy="2413000"/>
            </a:xfrm>
            <a:prstGeom prst="line">
              <a:avLst/>
            </a:prstGeom>
          </p:spPr>
          <p:style>
            <a:lnRef idx="1">
              <a:schemeClr val="accent6"/>
            </a:lnRef>
            <a:fillRef idx="0">
              <a:schemeClr val="accent6"/>
            </a:fillRef>
            <a:effectRef idx="0">
              <a:schemeClr val="accent6"/>
            </a:effectRef>
            <a:fontRef idx="minor">
              <a:schemeClr val="tx1"/>
            </a:fontRef>
          </p:style>
        </p:cxnSp>
        <p:cxnSp>
          <p:nvCxnSpPr>
            <p:cNvPr id="35" name="直線コネクタ 34"/>
            <p:cNvCxnSpPr/>
            <p:nvPr/>
          </p:nvCxnSpPr>
          <p:spPr>
            <a:xfrm flipH="1">
              <a:off x="7223849" y="2514600"/>
              <a:ext cx="872004" cy="2413000"/>
            </a:xfrm>
            <a:prstGeom prst="line">
              <a:avLst/>
            </a:prstGeom>
          </p:spPr>
          <p:style>
            <a:lnRef idx="1">
              <a:schemeClr val="accent6"/>
            </a:lnRef>
            <a:fillRef idx="0">
              <a:schemeClr val="accent6"/>
            </a:fillRef>
            <a:effectRef idx="0">
              <a:schemeClr val="accent6"/>
            </a:effectRef>
            <a:fontRef idx="minor">
              <a:schemeClr val="tx1"/>
            </a:fontRef>
          </p:style>
        </p:cxnSp>
        <p:cxnSp>
          <p:nvCxnSpPr>
            <p:cNvPr id="36" name="直線コネクタ 35"/>
            <p:cNvCxnSpPr/>
            <p:nvPr/>
          </p:nvCxnSpPr>
          <p:spPr>
            <a:xfrm flipH="1">
              <a:off x="7543478" y="2514600"/>
              <a:ext cx="882650" cy="2413000"/>
            </a:xfrm>
            <a:prstGeom prst="line">
              <a:avLst/>
            </a:prstGeom>
          </p:spPr>
          <p:style>
            <a:lnRef idx="1">
              <a:schemeClr val="accent6"/>
            </a:lnRef>
            <a:fillRef idx="0">
              <a:schemeClr val="accent6"/>
            </a:fillRef>
            <a:effectRef idx="0">
              <a:schemeClr val="accent6"/>
            </a:effectRef>
            <a:fontRef idx="minor">
              <a:schemeClr val="tx1"/>
            </a:fontRef>
          </p:style>
        </p:cxnSp>
        <p:sp>
          <p:nvSpPr>
            <p:cNvPr id="61" name="平行四辺形 60"/>
            <p:cNvSpPr/>
            <p:nvPr/>
          </p:nvSpPr>
          <p:spPr>
            <a:xfrm>
              <a:off x="4203700" y="2737673"/>
              <a:ext cx="1733550" cy="81728"/>
            </a:xfrm>
            <a:prstGeom prst="parallelogram">
              <a:avLst>
                <a:gd name="adj" fmla="val 18069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2" name="平行四辺形 61"/>
            <p:cNvSpPr/>
            <p:nvPr/>
          </p:nvSpPr>
          <p:spPr>
            <a:xfrm>
              <a:off x="4184650" y="4724811"/>
              <a:ext cx="1733550" cy="69439"/>
            </a:xfrm>
            <a:prstGeom prst="parallelogram">
              <a:avLst>
                <a:gd name="adj" fmla="val 18069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3" name="平行四辺形 62"/>
            <p:cNvSpPr/>
            <p:nvPr/>
          </p:nvSpPr>
          <p:spPr>
            <a:xfrm>
              <a:off x="6724253" y="2737673"/>
              <a:ext cx="1733550" cy="81728"/>
            </a:xfrm>
            <a:prstGeom prst="parallelogram">
              <a:avLst>
                <a:gd name="adj" fmla="val 18069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4" name="平行四辺形 63"/>
            <p:cNvSpPr/>
            <p:nvPr/>
          </p:nvSpPr>
          <p:spPr>
            <a:xfrm>
              <a:off x="6692503" y="4712522"/>
              <a:ext cx="1733550" cy="81728"/>
            </a:xfrm>
            <a:prstGeom prst="parallelogram">
              <a:avLst>
                <a:gd name="adj" fmla="val 18069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66" name="テキスト ボックス 65"/>
          <p:cNvSpPr txBox="1"/>
          <p:nvPr/>
        </p:nvSpPr>
        <p:spPr>
          <a:xfrm>
            <a:off x="3943472" y="5355329"/>
            <a:ext cx="4970874" cy="830997"/>
          </a:xfrm>
          <a:prstGeom prst="rect">
            <a:avLst/>
          </a:prstGeom>
          <a:noFill/>
        </p:spPr>
        <p:txBody>
          <a:bodyPr wrap="square" rtlCol="0">
            <a:spAutoFit/>
          </a:bodyPr>
          <a:lstStyle/>
          <a:p>
            <a:r>
              <a:rPr kumimoji="1" lang="ja-JP" altLang="en-US" sz="2400" dirty="0" smtClean="0"/>
              <a:t>このセットアップに依存するファクター</a:t>
            </a:r>
            <a:endParaRPr kumimoji="1" lang="en-US" altLang="ja-JP" sz="2400" dirty="0" smtClean="0"/>
          </a:p>
          <a:p>
            <a:r>
              <a:rPr kumimoji="1" lang="ja-JP" altLang="en-US" sz="2400" dirty="0" smtClean="0"/>
              <a:t>を引いて</a:t>
            </a:r>
            <a:r>
              <a:rPr lang="ja-JP" altLang="en-US" sz="2400" dirty="0" smtClean="0"/>
              <a:t>正しい分布が得られる</a:t>
            </a:r>
            <a:endParaRPr kumimoji="1" lang="ja-JP" altLang="en-US" sz="2400" dirty="0"/>
          </a:p>
        </p:txBody>
      </p:sp>
      <p:sp>
        <p:nvSpPr>
          <p:cNvPr id="2" name="日付プレースホルダー 1"/>
          <p:cNvSpPr>
            <a:spLocks noGrp="1"/>
          </p:cNvSpPr>
          <p:nvPr>
            <p:ph type="dt" sz="half" idx="10"/>
          </p:nvPr>
        </p:nvSpPr>
        <p:spPr/>
        <p:txBody>
          <a:bodyPr/>
          <a:lstStyle/>
          <a:p>
            <a:r>
              <a:rPr kumimoji="1" lang="en-US" altLang="ja-JP" smtClean="0"/>
              <a:t>2015/03/07</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Spring School 2015 Cosmic Ray Telescope</a:t>
            </a:r>
            <a:endParaRPr lang="ja-JP" altLang="en-US" dirty="0" smtClean="0"/>
          </a:p>
        </p:txBody>
      </p:sp>
    </p:spTree>
    <p:extLst>
      <p:ext uri="{BB962C8B-B14F-4D97-AF65-F5344CB8AC3E}">
        <p14:creationId xmlns:p14="http://schemas.microsoft.com/office/powerpoint/2010/main" val="276411315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図形グループ 66"/>
          <p:cNvGrpSpPr/>
          <p:nvPr/>
        </p:nvGrpSpPr>
        <p:grpSpPr>
          <a:xfrm>
            <a:off x="318913" y="645349"/>
            <a:ext cx="3316522" cy="3110976"/>
            <a:chOff x="196364" y="368299"/>
            <a:chExt cx="3373975" cy="3164867"/>
          </a:xfrm>
        </p:grpSpPr>
        <p:pic>
          <p:nvPicPr>
            <p:cNvPr id="9" name="図 8" descr="posi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332" y="368299"/>
              <a:ext cx="3288007" cy="3046335"/>
            </a:xfrm>
            <a:prstGeom prst="rect">
              <a:avLst/>
            </a:prstGeom>
          </p:spPr>
        </p:pic>
        <p:sp>
          <p:nvSpPr>
            <p:cNvPr id="6" name="テキスト ボックス 5"/>
            <p:cNvSpPr txBox="1"/>
            <p:nvPr/>
          </p:nvSpPr>
          <p:spPr>
            <a:xfrm>
              <a:off x="2933700" y="3225389"/>
              <a:ext cx="356751" cy="307777"/>
            </a:xfrm>
            <a:prstGeom prst="rect">
              <a:avLst/>
            </a:prstGeom>
            <a:solidFill>
              <a:srgbClr val="FFFFFF"/>
            </a:solidFill>
          </p:spPr>
          <p:txBody>
            <a:bodyPr wrap="none" rtlCol="0">
              <a:spAutoFit/>
            </a:bodyPr>
            <a:lstStyle/>
            <a:p>
              <a:r>
                <a:rPr kumimoji="1" lang="en-US" altLang="ja-JP" sz="1400" dirty="0" smtClean="0"/>
                <a:t>dx</a:t>
              </a:r>
              <a:endParaRPr kumimoji="1" lang="ja-JP" altLang="en-US" sz="1400" dirty="0"/>
            </a:p>
          </p:txBody>
        </p:sp>
        <p:sp>
          <p:nvSpPr>
            <p:cNvPr id="12" name="テキスト ボックス 11"/>
            <p:cNvSpPr txBox="1"/>
            <p:nvPr/>
          </p:nvSpPr>
          <p:spPr>
            <a:xfrm rot="16200000">
              <a:off x="170124" y="690981"/>
              <a:ext cx="360257" cy="307777"/>
            </a:xfrm>
            <a:prstGeom prst="rect">
              <a:avLst/>
            </a:prstGeom>
            <a:solidFill>
              <a:srgbClr val="FFFFFF"/>
            </a:solidFill>
          </p:spPr>
          <p:txBody>
            <a:bodyPr wrap="none" rtlCol="0">
              <a:spAutoFit/>
            </a:bodyPr>
            <a:lstStyle/>
            <a:p>
              <a:r>
                <a:rPr kumimoji="1" lang="en-US" altLang="ja-JP" sz="1400" dirty="0" err="1" smtClean="0"/>
                <a:t>dy</a:t>
              </a:r>
              <a:endParaRPr kumimoji="1" lang="ja-JP" altLang="en-US" sz="1400" dirty="0"/>
            </a:p>
          </p:txBody>
        </p:sp>
      </p:grpSp>
      <p:grpSp>
        <p:nvGrpSpPr>
          <p:cNvPr id="68" name="図形グループ 67"/>
          <p:cNvGrpSpPr/>
          <p:nvPr/>
        </p:nvGrpSpPr>
        <p:grpSpPr>
          <a:xfrm>
            <a:off x="397749" y="3675266"/>
            <a:ext cx="3232019" cy="3150539"/>
            <a:chOff x="282332" y="3534968"/>
            <a:chExt cx="3288008" cy="3205116"/>
          </a:xfrm>
        </p:grpSpPr>
        <p:pic>
          <p:nvPicPr>
            <p:cNvPr id="10" name="図 9" descr="position3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332" y="3534968"/>
              <a:ext cx="3288008" cy="3205116"/>
            </a:xfrm>
            <a:prstGeom prst="rect">
              <a:avLst/>
            </a:prstGeom>
          </p:spPr>
        </p:pic>
        <p:sp>
          <p:nvSpPr>
            <p:cNvPr id="15" name="テキスト ボックス 14"/>
            <p:cNvSpPr txBox="1"/>
            <p:nvPr/>
          </p:nvSpPr>
          <p:spPr>
            <a:xfrm rot="20287521">
              <a:off x="3086675" y="6241705"/>
              <a:ext cx="356751" cy="307777"/>
            </a:xfrm>
            <a:prstGeom prst="rect">
              <a:avLst/>
            </a:prstGeom>
            <a:solidFill>
              <a:srgbClr val="FFFFFF"/>
            </a:solidFill>
          </p:spPr>
          <p:txBody>
            <a:bodyPr wrap="none" rtlCol="0">
              <a:spAutoFit/>
            </a:bodyPr>
            <a:lstStyle/>
            <a:p>
              <a:r>
                <a:rPr kumimoji="1" lang="en-US" altLang="ja-JP" sz="1400" dirty="0" smtClean="0"/>
                <a:t>dx</a:t>
              </a:r>
              <a:endParaRPr kumimoji="1" lang="ja-JP" altLang="en-US" sz="1400" dirty="0"/>
            </a:p>
          </p:txBody>
        </p:sp>
        <p:sp>
          <p:nvSpPr>
            <p:cNvPr id="18" name="テキスト ボックス 17"/>
            <p:cNvSpPr txBox="1"/>
            <p:nvPr/>
          </p:nvSpPr>
          <p:spPr>
            <a:xfrm rot="2132333">
              <a:off x="376557" y="5962870"/>
              <a:ext cx="360257" cy="307777"/>
            </a:xfrm>
            <a:prstGeom prst="rect">
              <a:avLst/>
            </a:prstGeom>
            <a:solidFill>
              <a:srgbClr val="FFFFFF"/>
            </a:solidFill>
          </p:spPr>
          <p:txBody>
            <a:bodyPr wrap="none" rtlCol="0">
              <a:spAutoFit/>
            </a:bodyPr>
            <a:lstStyle/>
            <a:p>
              <a:r>
                <a:rPr kumimoji="1" lang="en-US" altLang="ja-JP" sz="1400" dirty="0" err="1" smtClean="0"/>
                <a:t>dy</a:t>
              </a:r>
              <a:endParaRPr kumimoji="1" lang="ja-JP" altLang="en-US" sz="1400" dirty="0"/>
            </a:p>
          </p:txBody>
        </p:sp>
      </p:grpSp>
      <p:sp>
        <p:nvSpPr>
          <p:cNvPr id="37" name="テキスト ボックス 36"/>
          <p:cNvSpPr txBox="1"/>
          <p:nvPr/>
        </p:nvSpPr>
        <p:spPr>
          <a:xfrm>
            <a:off x="3857718" y="2752914"/>
            <a:ext cx="914400" cy="1323439"/>
          </a:xfrm>
          <a:prstGeom prst="rect">
            <a:avLst/>
          </a:prstGeom>
          <a:noFill/>
        </p:spPr>
        <p:txBody>
          <a:bodyPr wrap="square" rtlCol="0">
            <a:spAutoFit/>
          </a:bodyPr>
          <a:lstStyle/>
          <a:p>
            <a:r>
              <a:rPr lang="en-US" altLang="ja-JP" sz="8000" dirty="0" smtClean="0"/>
              <a:t>-</a:t>
            </a:r>
          </a:p>
        </p:txBody>
      </p:sp>
      <p:sp>
        <p:nvSpPr>
          <p:cNvPr id="38" name="テキスト ボックス 37"/>
          <p:cNvSpPr txBox="1"/>
          <p:nvPr/>
        </p:nvSpPr>
        <p:spPr>
          <a:xfrm>
            <a:off x="8069308" y="3073303"/>
            <a:ext cx="1163591" cy="923330"/>
          </a:xfrm>
          <a:prstGeom prst="rect">
            <a:avLst/>
          </a:prstGeom>
          <a:noFill/>
        </p:spPr>
        <p:txBody>
          <a:bodyPr wrap="square" rtlCol="0">
            <a:spAutoFit/>
          </a:bodyPr>
          <a:lstStyle/>
          <a:p>
            <a:r>
              <a:rPr lang="en-US" altLang="ja-JP" sz="5400" dirty="0" smtClean="0"/>
              <a:t>= ?</a:t>
            </a:r>
          </a:p>
        </p:txBody>
      </p:sp>
      <p:grpSp>
        <p:nvGrpSpPr>
          <p:cNvPr id="2" name="図形グループ 1"/>
          <p:cNvGrpSpPr/>
          <p:nvPr/>
        </p:nvGrpSpPr>
        <p:grpSpPr>
          <a:xfrm>
            <a:off x="4505755" y="689389"/>
            <a:ext cx="3118899" cy="2990736"/>
            <a:chOff x="4417989" y="645349"/>
            <a:chExt cx="3118899" cy="2990736"/>
          </a:xfrm>
        </p:grpSpPr>
        <p:pic>
          <p:nvPicPr>
            <p:cNvPr id="41" name="図 40" descr="position_mix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9544" y="645349"/>
              <a:ext cx="3007344" cy="2913803"/>
            </a:xfrm>
            <a:prstGeom prst="rect">
              <a:avLst/>
            </a:prstGeom>
          </p:spPr>
        </p:pic>
        <p:sp>
          <p:nvSpPr>
            <p:cNvPr id="43" name="テキスト ボックス 42"/>
            <p:cNvSpPr txBox="1"/>
            <p:nvPr/>
          </p:nvSpPr>
          <p:spPr>
            <a:xfrm>
              <a:off x="6981709" y="3341698"/>
              <a:ext cx="334124" cy="294387"/>
            </a:xfrm>
            <a:prstGeom prst="rect">
              <a:avLst/>
            </a:prstGeom>
            <a:solidFill>
              <a:srgbClr val="FFFFFF"/>
            </a:solidFill>
          </p:spPr>
          <p:txBody>
            <a:bodyPr wrap="none" rtlCol="0">
              <a:spAutoFit/>
            </a:bodyPr>
            <a:lstStyle/>
            <a:p>
              <a:r>
                <a:rPr kumimoji="1" lang="en-US" altLang="ja-JP" sz="1400" dirty="0" smtClean="0"/>
                <a:t>dx</a:t>
              </a:r>
              <a:endParaRPr kumimoji="1" lang="ja-JP" altLang="en-US" sz="1400" dirty="0"/>
            </a:p>
          </p:txBody>
        </p:sp>
        <p:sp>
          <p:nvSpPr>
            <p:cNvPr id="44" name="テキスト ボックス 43"/>
            <p:cNvSpPr txBox="1"/>
            <p:nvPr/>
          </p:nvSpPr>
          <p:spPr>
            <a:xfrm rot="16200000">
              <a:off x="4389825" y="967086"/>
              <a:ext cx="344584" cy="288256"/>
            </a:xfrm>
            <a:prstGeom prst="rect">
              <a:avLst/>
            </a:prstGeom>
            <a:solidFill>
              <a:srgbClr val="FFFFFF"/>
            </a:solidFill>
          </p:spPr>
          <p:txBody>
            <a:bodyPr wrap="none" rtlCol="0">
              <a:spAutoFit/>
            </a:bodyPr>
            <a:lstStyle/>
            <a:p>
              <a:r>
                <a:rPr kumimoji="1" lang="en-US" altLang="ja-JP" sz="1400" dirty="0" err="1" smtClean="0"/>
                <a:t>dy</a:t>
              </a:r>
              <a:endParaRPr kumimoji="1" lang="ja-JP" altLang="en-US" sz="1400" dirty="0"/>
            </a:p>
          </p:txBody>
        </p:sp>
      </p:grpSp>
      <p:grpSp>
        <p:nvGrpSpPr>
          <p:cNvPr id="3" name="図形グループ 2"/>
          <p:cNvGrpSpPr/>
          <p:nvPr/>
        </p:nvGrpSpPr>
        <p:grpSpPr>
          <a:xfrm>
            <a:off x="4529544" y="3674121"/>
            <a:ext cx="3165130" cy="3183880"/>
            <a:chOff x="4529544" y="3674121"/>
            <a:chExt cx="3044314" cy="3062348"/>
          </a:xfrm>
        </p:grpSpPr>
        <p:pic>
          <p:nvPicPr>
            <p:cNvPr id="40" name="図 39" descr="position3D_mix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9544" y="3674121"/>
              <a:ext cx="3044314" cy="3062348"/>
            </a:xfrm>
            <a:prstGeom prst="rect">
              <a:avLst/>
            </a:prstGeom>
          </p:spPr>
        </p:pic>
        <p:sp>
          <p:nvSpPr>
            <p:cNvPr id="45" name="テキスト ボックス 44"/>
            <p:cNvSpPr txBox="1"/>
            <p:nvPr/>
          </p:nvSpPr>
          <p:spPr>
            <a:xfrm rot="20287521">
              <a:off x="7148771" y="6208837"/>
              <a:ext cx="334124" cy="294387"/>
            </a:xfrm>
            <a:prstGeom prst="rect">
              <a:avLst/>
            </a:prstGeom>
            <a:solidFill>
              <a:srgbClr val="FFFFFF"/>
            </a:solidFill>
          </p:spPr>
          <p:txBody>
            <a:bodyPr wrap="none" rtlCol="0">
              <a:spAutoFit/>
            </a:bodyPr>
            <a:lstStyle/>
            <a:p>
              <a:r>
                <a:rPr kumimoji="1" lang="en-US" altLang="ja-JP" sz="1400" dirty="0" smtClean="0"/>
                <a:t>dx</a:t>
              </a:r>
              <a:endParaRPr kumimoji="1" lang="ja-JP" altLang="en-US" sz="1400" dirty="0"/>
            </a:p>
          </p:txBody>
        </p:sp>
        <p:sp>
          <p:nvSpPr>
            <p:cNvPr id="46" name="テキスト ボックス 45"/>
            <p:cNvSpPr txBox="1"/>
            <p:nvPr/>
          </p:nvSpPr>
          <p:spPr>
            <a:xfrm rot="2132333">
              <a:off x="4617577" y="5937152"/>
              <a:ext cx="337408" cy="294387"/>
            </a:xfrm>
            <a:prstGeom prst="rect">
              <a:avLst/>
            </a:prstGeom>
            <a:solidFill>
              <a:srgbClr val="FFFFFF"/>
            </a:solidFill>
          </p:spPr>
          <p:txBody>
            <a:bodyPr wrap="none" rtlCol="0">
              <a:spAutoFit/>
            </a:bodyPr>
            <a:lstStyle/>
            <a:p>
              <a:r>
                <a:rPr kumimoji="1" lang="en-US" altLang="ja-JP" sz="1400" dirty="0" err="1" smtClean="0"/>
                <a:t>dy</a:t>
              </a:r>
              <a:endParaRPr kumimoji="1" lang="ja-JP" altLang="en-US" sz="1400" dirty="0"/>
            </a:p>
          </p:txBody>
        </p:sp>
      </p:grpSp>
      <p:sp>
        <p:nvSpPr>
          <p:cNvPr id="47" name="正方形/長方形 46"/>
          <p:cNvSpPr/>
          <p:nvPr/>
        </p:nvSpPr>
        <p:spPr>
          <a:xfrm>
            <a:off x="333868" y="645349"/>
            <a:ext cx="3342355" cy="6130724"/>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4394200" y="645348"/>
            <a:ext cx="3342355" cy="6130725"/>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403417" y="167600"/>
            <a:ext cx="2008182" cy="461665"/>
          </a:xfrm>
          <a:prstGeom prst="rect">
            <a:avLst/>
          </a:prstGeom>
          <a:noFill/>
        </p:spPr>
        <p:txBody>
          <a:bodyPr wrap="none" rtlCol="0">
            <a:spAutoFit/>
          </a:bodyPr>
          <a:lstStyle/>
          <a:p>
            <a:r>
              <a:rPr kumimoji="1" lang="en-US" altLang="ja-JP" sz="2400" dirty="0" err="1" smtClean="0"/>
              <a:t>Muon</a:t>
            </a:r>
            <a:r>
              <a:rPr kumimoji="1" lang="en-US" altLang="ja-JP" sz="2400" dirty="0" smtClean="0"/>
              <a:t> tracking</a:t>
            </a:r>
            <a:endParaRPr kumimoji="1" lang="ja-JP" altLang="en-US" sz="2400" dirty="0"/>
          </a:p>
        </p:txBody>
      </p:sp>
      <p:sp>
        <p:nvSpPr>
          <p:cNvPr id="5" name="テキスト ボックス 4"/>
          <p:cNvSpPr txBox="1"/>
          <p:nvPr/>
        </p:nvSpPr>
        <p:spPr>
          <a:xfrm>
            <a:off x="4491700" y="135441"/>
            <a:ext cx="1952277" cy="461665"/>
          </a:xfrm>
          <a:prstGeom prst="rect">
            <a:avLst/>
          </a:prstGeom>
          <a:noFill/>
        </p:spPr>
        <p:txBody>
          <a:bodyPr wrap="none" rtlCol="0">
            <a:spAutoFit/>
          </a:bodyPr>
          <a:lstStyle/>
          <a:p>
            <a:r>
              <a:rPr kumimoji="1" lang="en-US" altLang="ja-JP" sz="2400" dirty="0" smtClean="0"/>
              <a:t>Random</a:t>
            </a:r>
            <a:r>
              <a:rPr kumimoji="1" lang="ja-JP" altLang="en-US" sz="2400" dirty="0" smtClean="0"/>
              <a:t> </a:t>
            </a:r>
            <a:r>
              <a:rPr kumimoji="1" lang="en-US" altLang="ja-JP" sz="2400" dirty="0" smtClean="0"/>
              <a:t>(×10)</a:t>
            </a:r>
          </a:p>
        </p:txBody>
      </p:sp>
      <p:sp>
        <p:nvSpPr>
          <p:cNvPr id="7" name="日付プレースホルダー 6"/>
          <p:cNvSpPr>
            <a:spLocks noGrp="1"/>
          </p:cNvSpPr>
          <p:nvPr>
            <p:ph type="dt" sz="half" idx="10"/>
          </p:nvPr>
        </p:nvSpPr>
        <p:spPr/>
        <p:txBody>
          <a:bodyPr/>
          <a:lstStyle/>
          <a:p>
            <a:r>
              <a:rPr kumimoji="1" lang="en-US" altLang="ja-JP" smtClean="0"/>
              <a:t>2015/03/07</a:t>
            </a:r>
            <a:endParaRPr kumimoji="1" lang="ja-JP" altLang="en-US" dirty="0"/>
          </a:p>
        </p:txBody>
      </p:sp>
      <p:sp>
        <p:nvSpPr>
          <p:cNvPr id="8" name="フッター プレースホルダー 7"/>
          <p:cNvSpPr>
            <a:spLocks noGrp="1"/>
          </p:cNvSpPr>
          <p:nvPr>
            <p:ph type="ftr" sz="quarter" idx="11"/>
          </p:nvPr>
        </p:nvSpPr>
        <p:spPr/>
        <p:txBody>
          <a:bodyPr/>
          <a:lstStyle/>
          <a:p>
            <a:r>
              <a:rPr lang="en-US" altLang="ja-JP" smtClean="0"/>
              <a:t>Spring School 2015 Cosmic Ray Telescope</a:t>
            </a:r>
            <a:endParaRPr lang="ja-JP" altLang="en-US" dirty="0" smtClean="0"/>
          </a:p>
        </p:txBody>
      </p:sp>
    </p:spTree>
    <p:extLst>
      <p:ext uri="{BB962C8B-B14F-4D97-AF65-F5344CB8AC3E}">
        <p14:creationId xmlns:p14="http://schemas.microsoft.com/office/powerpoint/2010/main" val="257183391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89000" y="384601"/>
            <a:ext cx="1313180" cy="769441"/>
          </a:xfrm>
          <a:prstGeom prst="rect">
            <a:avLst/>
          </a:prstGeom>
          <a:noFill/>
        </p:spPr>
        <p:txBody>
          <a:bodyPr wrap="none" rtlCol="0">
            <a:spAutoFit/>
          </a:bodyPr>
          <a:lstStyle/>
          <a:p>
            <a:r>
              <a:rPr kumimoji="1" lang="ja-JP" altLang="en-US" sz="4400" dirty="0" smtClean="0"/>
              <a:t>結果</a:t>
            </a:r>
            <a:endParaRPr kumimoji="1" lang="ja-JP" altLang="en-US" sz="4400" dirty="0"/>
          </a:p>
        </p:txBody>
      </p:sp>
      <p:sp>
        <p:nvSpPr>
          <p:cNvPr id="2" name="日付プレースホルダー 1"/>
          <p:cNvSpPr>
            <a:spLocks noGrp="1"/>
          </p:cNvSpPr>
          <p:nvPr>
            <p:ph type="dt" sz="half" idx="10"/>
          </p:nvPr>
        </p:nvSpPr>
        <p:spPr/>
        <p:txBody>
          <a:bodyPr/>
          <a:lstStyle/>
          <a:p>
            <a:r>
              <a:rPr kumimoji="1" lang="en-US" altLang="ja-JP" smtClean="0"/>
              <a:t>2015/03/07</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Spring School 2015 Cosmic Ray Telescope</a:t>
            </a:r>
            <a:endParaRPr lang="ja-JP" altLang="en-US" dirty="0" smtClean="0"/>
          </a:p>
        </p:txBody>
      </p:sp>
      <p:sp>
        <p:nvSpPr>
          <p:cNvPr id="9" name="テキスト ボックス 8"/>
          <p:cNvSpPr txBox="1"/>
          <p:nvPr/>
        </p:nvSpPr>
        <p:spPr>
          <a:xfrm>
            <a:off x="6154766" y="3325992"/>
            <a:ext cx="2947291" cy="830997"/>
          </a:xfrm>
          <a:prstGeom prst="rect">
            <a:avLst/>
          </a:prstGeom>
          <a:noFill/>
        </p:spPr>
        <p:txBody>
          <a:bodyPr wrap="none" rtlCol="0">
            <a:spAutoFit/>
          </a:bodyPr>
          <a:lstStyle/>
          <a:p>
            <a:r>
              <a:rPr lang="en-US" altLang="ja-JP" sz="2400" dirty="0" smtClean="0"/>
              <a:t> </a:t>
            </a:r>
            <a:r>
              <a:rPr lang="ja-JP" altLang="en-US" sz="2400" dirty="0" smtClean="0"/>
              <a:t>高エネルギー天体が</a:t>
            </a:r>
            <a:endParaRPr lang="en-US" altLang="ja-JP" sz="2400" dirty="0" smtClean="0"/>
          </a:p>
          <a:p>
            <a:r>
              <a:rPr lang="ja-JP" altLang="en-US" sz="2400" dirty="0" smtClean="0"/>
              <a:t>見えた！！！</a:t>
            </a:r>
            <a:endParaRPr lang="en-US" altLang="ja-JP" sz="2400" dirty="0" smtClean="0"/>
          </a:p>
        </p:txBody>
      </p:sp>
      <p:sp>
        <p:nvSpPr>
          <p:cNvPr id="10" name="テキスト ボックス 9"/>
          <p:cNvSpPr txBox="1"/>
          <p:nvPr/>
        </p:nvSpPr>
        <p:spPr>
          <a:xfrm>
            <a:off x="6154766" y="4681339"/>
            <a:ext cx="2675732" cy="1569660"/>
          </a:xfrm>
          <a:prstGeom prst="rect">
            <a:avLst/>
          </a:prstGeom>
          <a:noFill/>
        </p:spPr>
        <p:txBody>
          <a:bodyPr wrap="none" rtlCol="0">
            <a:spAutoFit/>
          </a:bodyPr>
          <a:lstStyle/>
          <a:p>
            <a:r>
              <a:rPr lang="ja-JP" altLang="en-US" sz="2400" dirty="0"/>
              <a:t>核燃料棒は</a:t>
            </a:r>
            <a:r>
              <a:rPr lang="ja-JP" altLang="en-US" sz="2400" dirty="0" smtClean="0"/>
              <a:t>，</a:t>
            </a:r>
            <a:endParaRPr lang="en-US" altLang="ja-JP" sz="2400" dirty="0" smtClean="0"/>
          </a:p>
          <a:p>
            <a:r>
              <a:rPr lang="en-US" altLang="ja-JP" sz="2400" dirty="0" smtClean="0"/>
              <a:t>ICRR</a:t>
            </a:r>
            <a:r>
              <a:rPr lang="ja-JP" altLang="en-US" sz="2400" dirty="0" smtClean="0"/>
              <a:t>には存在しな</a:t>
            </a:r>
            <a:endParaRPr lang="en-US" altLang="ja-JP" sz="2400" dirty="0" smtClean="0"/>
          </a:p>
          <a:p>
            <a:r>
              <a:rPr lang="ja-JP" altLang="en-US" sz="2400" dirty="0" smtClean="0"/>
              <a:t>かった</a:t>
            </a:r>
            <a:r>
              <a:rPr lang="ja-JP" altLang="en-US" sz="2400" dirty="0"/>
              <a:t>．（残念</a:t>
            </a:r>
            <a:r>
              <a:rPr lang="en-US" altLang="ja-JP" sz="2400" dirty="0"/>
              <a:t>…</a:t>
            </a:r>
            <a:r>
              <a:rPr lang="en-US" altLang="ja-JP" sz="2400" dirty="0" smtClean="0"/>
              <a:t>)</a:t>
            </a:r>
          </a:p>
          <a:p>
            <a:r>
              <a:rPr lang="ja-JP" altLang="en-US" sz="2400" dirty="0" smtClean="0"/>
              <a:t>（メルトダウン！？）</a:t>
            </a:r>
            <a:endParaRPr lang="en-US" altLang="ja-JP" sz="2400" dirty="0"/>
          </a:p>
        </p:txBody>
      </p:sp>
      <p:sp>
        <p:nvSpPr>
          <p:cNvPr id="11" name="テキスト ボックス 10"/>
          <p:cNvSpPr txBox="1"/>
          <p:nvPr/>
        </p:nvSpPr>
        <p:spPr>
          <a:xfrm>
            <a:off x="6154766" y="1630891"/>
            <a:ext cx="2339102" cy="1200328"/>
          </a:xfrm>
          <a:prstGeom prst="rect">
            <a:avLst/>
          </a:prstGeom>
          <a:noFill/>
        </p:spPr>
        <p:txBody>
          <a:bodyPr wrap="none" rtlCol="0">
            <a:spAutoFit/>
          </a:bodyPr>
          <a:lstStyle/>
          <a:p>
            <a:r>
              <a:rPr kumimoji="1" lang="ja-JP" altLang="en-US" sz="2400" dirty="0" smtClean="0"/>
              <a:t>部屋の隣の配管</a:t>
            </a:r>
            <a:endParaRPr kumimoji="1" lang="en-US" altLang="ja-JP" sz="2400" dirty="0" smtClean="0"/>
          </a:p>
          <a:p>
            <a:r>
              <a:rPr kumimoji="1" lang="ja-JP" altLang="en-US" sz="2400" dirty="0" smtClean="0"/>
              <a:t>により，空間が</a:t>
            </a:r>
            <a:endParaRPr kumimoji="1" lang="en-US" altLang="ja-JP" sz="2400" dirty="0" smtClean="0"/>
          </a:p>
          <a:p>
            <a:r>
              <a:rPr kumimoji="1" lang="ja-JP" altLang="en-US" sz="2400" dirty="0" smtClean="0"/>
              <a:t>できていた</a:t>
            </a:r>
            <a:endParaRPr kumimoji="1" lang="ja-JP" altLang="en-US" sz="2400" dirty="0"/>
          </a:p>
        </p:txBody>
      </p:sp>
      <p:pic>
        <p:nvPicPr>
          <p:cNvPr id="12" name="図 11" descr="ImageSubtracted_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57484" y="944777"/>
            <a:ext cx="5398747" cy="5555517"/>
          </a:xfrm>
          <a:prstGeom prst="rect">
            <a:avLst/>
          </a:prstGeom>
        </p:spPr>
      </p:pic>
    </p:spTree>
    <p:extLst>
      <p:ext uri="{BB962C8B-B14F-4D97-AF65-F5344CB8AC3E}">
        <p14:creationId xmlns:p14="http://schemas.microsoft.com/office/powerpoint/2010/main" val="22744696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325438"/>
            <a:ext cx="1460500" cy="1143000"/>
          </a:xfrm>
        </p:spPr>
        <p:txBody>
          <a:bodyPr/>
          <a:lstStyle/>
          <a:p>
            <a:pPr algn="l"/>
            <a:r>
              <a:rPr lang="ja-JP" altLang="en-US" dirty="0" smtClean="0"/>
              <a:t>展望</a:t>
            </a:r>
            <a:endParaRPr kumimoji="1" lang="ja-JP" altLang="en-US" dirty="0"/>
          </a:p>
        </p:txBody>
      </p:sp>
      <p:sp>
        <p:nvSpPr>
          <p:cNvPr id="6" name="テキスト ボックス 5"/>
          <p:cNvSpPr txBox="1"/>
          <p:nvPr/>
        </p:nvSpPr>
        <p:spPr>
          <a:xfrm>
            <a:off x="863600" y="1739900"/>
            <a:ext cx="5740400" cy="2554545"/>
          </a:xfrm>
          <a:prstGeom prst="rect">
            <a:avLst/>
          </a:prstGeom>
          <a:noFill/>
        </p:spPr>
        <p:txBody>
          <a:bodyPr wrap="square" rtlCol="0">
            <a:spAutoFit/>
          </a:bodyPr>
          <a:lstStyle/>
          <a:p>
            <a:pPr marL="285750" indent="-285750">
              <a:buFont typeface="Wingdings" charset="2"/>
              <a:buChar char="u"/>
            </a:pPr>
            <a:r>
              <a:rPr kumimoji="1" lang="ja-JP" altLang="en-US" sz="2400" dirty="0" smtClean="0"/>
              <a:t>解析手法の確立</a:t>
            </a:r>
            <a:endParaRPr lang="en-US" altLang="ja-JP" sz="2400" dirty="0" smtClean="0"/>
          </a:p>
          <a:p>
            <a:r>
              <a:rPr kumimoji="1" lang="ja-JP" altLang="ja-JP" sz="2400" dirty="0"/>
              <a:t>　</a:t>
            </a:r>
            <a:r>
              <a:rPr kumimoji="1" lang="ja-JP" altLang="en-US" sz="2400" dirty="0" smtClean="0"/>
              <a:t>　</a:t>
            </a:r>
            <a:r>
              <a:rPr kumimoji="1" lang="en-US" altLang="ja-JP" sz="2400" dirty="0" smtClean="0"/>
              <a:t>- </a:t>
            </a:r>
            <a:r>
              <a:rPr kumimoji="1" lang="ja-JP" altLang="en-US" sz="2400" dirty="0" smtClean="0"/>
              <a:t>近似的な部分を改良</a:t>
            </a:r>
            <a:endParaRPr kumimoji="1" lang="en-US" altLang="ja-JP" sz="2400" dirty="0" smtClean="0"/>
          </a:p>
          <a:p>
            <a:r>
              <a:rPr lang="ja-JP" altLang="ja-JP" sz="2400" dirty="0"/>
              <a:t>　</a:t>
            </a:r>
            <a:r>
              <a:rPr lang="ja-JP" altLang="en-US" sz="2400" dirty="0" smtClean="0"/>
              <a:t>　</a:t>
            </a:r>
            <a:r>
              <a:rPr lang="en-US" altLang="ja-JP" sz="2400" dirty="0" smtClean="0"/>
              <a:t>- </a:t>
            </a:r>
            <a:r>
              <a:rPr lang="ja-JP" altLang="en-US" sz="2400" dirty="0" smtClean="0"/>
              <a:t>何もない空の像をとって較正</a:t>
            </a:r>
            <a:endParaRPr lang="en-US" altLang="ja-JP" sz="2400" dirty="0" smtClean="0"/>
          </a:p>
          <a:p>
            <a:endParaRPr kumimoji="1" lang="en-US" altLang="ja-JP" sz="800" dirty="0" smtClean="0"/>
          </a:p>
          <a:p>
            <a:pPr marL="285750" indent="-285750">
              <a:buFont typeface="Wingdings" charset="2"/>
              <a:buChar char="u"/>
            </a:pPr>
            <a:r>
              <a:rPr kumimoji="1" lang="ja-JP" altLang="en-US" sz="2400" dirty="0" smtClean="0"/>
              <a:t>宇宙線研の像を撮る！！</a:t>
            </a:r>
            <a:endParaRPr lang="en-US" altLang="ja-JP" sz="2400" dirty="0" smtClean="0"/>
          </a:p>
          <a:p>
            <a:endParaRPr kumimoji="1" lang="en-US" altLang="ja-JP" sz="800" dirty="0" smtClean="0"/>
          </a:p>
          <a:p>
            <a:pPr marL="285750" indent="-285750">
              <a:buFont typeface="Wingdings" charset="2"/>
              <a:buChar char="u"/>
            </a:pPr>
            <a:r>
              <a:rPr kumimoji="1" lang="ja-JP" altLang="en-US" sz="2400" dirty="0" smtClean="0"/>
              <a:t>より精度を上げる工夫</a:t>
            </a:r>
            <a:endParaRPr kumimoji="1" lang="en-US" altLang="ja-JP" sz="2400" dirty="0" smtClean="0"/>
          </a:p>
          <a:p>
            <a:r>
              <a:rPr lang="ja-JP" altLang="ja-JP" sz="2400" dirty="0"/>
              <a:t>　</a:t>
            </a:r>
            <a:r>
              <a:rPr lang="ja-JP" altLang="en-US" sz="2400" dirty="0" smtClean="0"/>
              <a:t>　</a:t>
            </a:r>
            <a:r>
              <a:rPr lang="en-US" altLang="ja-JP" sz="2400" dirty="0" smtClean="0"/>
              <a:t>- </a:t>
            </a:r>
            <a:r>
              <a:rPr lang="ja-JP" altLang="en-US" sz="2400" dirty="0" smtClean="0"/>
              <a:t>福島原発の核燃料棒を見るには</a:t>
            </a:r>
            <a:r>
              <a:rPr lang="en-US" altLang="ja-JP" sz="2400" dirty="0" smtClean="0"/>
              <a:t>?</a:t>
            </a:r>
            <a:endParaRPr kumimoji="1" lang="en-US" altLang="ja-JP" sz="2400" dirty="0" smtClean="0"/>
          </a:p>
        </p:txBody>
      </p:sp>
      <p:sp>
        <p:nvSpPr>
          <p:cNvPr id="3" name="日付プレースホルダー 2"/>
          <p:cNvSpPr>
            <a:spLocks noGrp="1"/>
          </p:cNvSpPr>
          <p:nvPr>
            <p:ph type="dt" sz="half" idx="10"/>
          </p:nvPr>
        </p:nvSpPr>
        <p:spPr/>
        <p:txBody>
          <a:bodyPr/>
          <a:lstStyle/>
          <a:p>
            <a:r>
              <a:rPr kumimoji="1" lang="en-US" altLang="ja-JP" smtClean="0"/>
              <a:t>2015/03/07</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smtClean="0"/>
              <a:t>Spring School 2015 Cosmic Ray Telescope</a:t>
            </a:r>
            <a:endParaRPr lang="ja-JP" altLang="en-US" dirty="0" smtClean="0"/>
          </a:p>
        </p:txBody>
      </p:sp>
    </p:spTree>
    <p:extLst>
      <p:ext uri="{BB962C8B-B14F-4D97-AF65-F5344CB8AC3E}">
        <p14:creationId xmlns:p14="http://schemas.microsoft.com/office/powerpoint/2010/main" val="252927711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IMG_474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ctrTitle"/>
          </p:nvPr>
        </p:nvSpPr>
        <p:spPr/>
        <p:txBody>
          <a:bodyPr/>
          <a:lstStyle/>
          <a:p>
            <a:r>
              <a:rPr kumimoji="1" lang="ja-JP" altLang="en-US" dirty="0" smtClean="0">
                <a:solidFill>
                  <a:srgbClr val="133AFF"/>
                </a:solidFill>
              </a:rPr>
              <a:t>ご清聴ありがとうございました</a:t>
            </a:r>
            <a:endParaRPr kumimoji="1" lang="ja-JP" altLang="en-US" dirty="0">
              <a:solidFill>
                <a:srgbClr val="133AFF"/>
              </a:solidFill>
            </a:endParaRPr>
          </a:p>
        </p:txBody>
      </p:sp>
      <p:sp>
        <p:nvSpPr>
          <p:cNvPr id="4" name="フッター プレースホルダー 3"/>
          <p:cNvSpPr>
            <a:spLocks noGrp="1"/>
          </p:cNvSpPr>
          <p:nvPr>
            <p:ph type="ftr" sz="quarter" idx="11"/>
          </p:nvPr>
        </p:nvSpPr>
        <p:spPr/>
        <p:txBody>
          <a:bodyPr/>
          <a:lstStyle/>
          <a:p>
            <a:r>
              <a:rPr kumimoji="1" lang="en-US" altLang="ja-JP" dirty="0" smtClean="0">
                <a:solidFill>
                  <a:schemeClr val="bg1"/>
                </a:solidFill>
              </a:rPr>
              <a:t>Spring School 2015 Cosmic Ray Telescope</a:t>
            </a:r>
            <a:endParaRPr kumimoji="1" lang="ja-JP" altLang="en-US" dirty="0">
              <a:solidFill>
                <a:schemeClr val="bg1"/>
              </a:solidFill>
            </a:endParaRPr>
          </a:p>
        </p:txBody>
      </p:sp>
      <p:sp>
        <p:nvSpPr>
          <p:cNvPr id="6" name="日付プレースホルダー 5"/>
          <p:cNvSpPr>
            <a:spLocks noGrp="1"/>
          </p:cNvSpPr>
          <p:nvPr>
            <p:ph type="dt" sz="half" idx="10"/>
          </p:nvPr>
        </p:nvSpPr>
        <p:spPr/>
        <p:txBody>
          <a:bodyPr/>
          <a:lstStyle/>
          <a:p>
            <a:r>
              <a:rPr kumimoji="1" lang="en-US" altLang="ja-JP" smtClean="0"/>
              <a:t>2015/03/07</a:t>
            </a:r>
            <a:endParaRPr kumimoji="1" lang="en-US" altLang="ja-JP" dirty="0" smtClean="0"/>
          </a:p>
        </p:txBody>
      </p:sp>
    </p:spTree>
    <p:extLst>
      <p:ext uri="{BB962C8B-B14F-4D97-AF65-F5344CB8AC3E}">
        <p14:creationId xmlns:p14="http://schemas.microsoft.com/office/powerpoint/2010/main" val="41411029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プロジェクトの目的</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kumimoji="1" lang="ja-JP" altLang="en-US" dirty="0" smtClean="0"/>
              <a:t>宇宙線をとらえたい！</a:t>
            </a:r>
            <a:endParaRPr kumimoji="1" lang="en-US" altLang="ja-JP" dirty="0" smtClean="0"/>
          </a:p>
          <a:p>
            <a:r>
              <a:rPr kumimoji="1" lang="ja-JP" altLang="en-US" dirty="0" smtClean="0"/>
              <a:t>飛んできた宇宙線</a:t>
            </a:r>
            <a:r>
              <a:rPr lang="ja-JP" altLang="en-US" dirty="0" smtClean="0"/>
              <a:t>がどの方向からきたかを調べる</a:t>
            </a:r>
            <a:r>
              <a:rPr kumimoji="1" lang="ja-JP" altLang="en-US" dirty="0" smtClean="0"/>
              <a:t>飛跡検出器を実際に製作し、いろいろなものに向け</a:t>
            </a:r>
            <a:r>
              <a:rPr lang="ja-JP" altLang="en-US" dirty="0" smtClean="0"/>
              <a:t>て使ってみたい</a:t>
            </a:r>
            <a:r>
              <a:rPr kumimoji="1" lang="ja-JP" altLang="en-US" dirty="0" smtClean="0"/>
              <a:t>！</a:t>
            </a:r>
            <a:endParaRPr kumimoji="1" lang="en-US" altLang="ja-JP" dirty="0" smtClean="0"/>
          </a:p>
          <a:p>
            <a:r>
              <a:rPr lang="ja-JP" altLang="en-US" dirty="0"/>
              <a:t>地上</a:t>
            </a:r>
            <a:r>
              <a:rPr lang="ja-JP" altLang="en-US" dirty="0" smtClean="0"/>
              <a:t>に多く降りそそぐ</a:t>
            </a:r>
            <a:r>
              <a:rPr lang="en-US" altLang="ja-JP" dirty="0" smtClean="0"/>
              <a:t>μ</a:t>
            </a:r>
            <a:r>
              <a:rPr lang="ja-JP" altLang="en-US" dirty="0" smtClean="0"/>
              <a:t>粒子は</a:t>
            </a:r>
            <a:r>
              <a:rPr lang="ja-JP" altLang="en-US" dirty="0"/>
              <a:t>物質</a:t>
            </a:r>
            <a:r>
              <a:rPr lang="ja-JP" altLang="en-US" dirty="0" smtClean="0"/>
              <a:t>で遮蔽される</a:t>
            </a:r>
            <a:r>
              <a:rPr lang="ja-JP" altLang="en-US" dirty="0"/>
              <a:t>。</a:t>
            </a:r>
            <a:r>
              <a:rPr lang="ja-JP" altLang="en-US" dirty="0" smtClean="0"/>
              <a:t>検出器を宇宙線研究所の建物に向けたら何が見える？？？</a:t>
            </a:r>
            <a:endParaRPr lang="en-US" altLang="ja-JP" dirty="0" smtClean="0"/>
          </a:p>
          <a:p>
            <a:pPr lvl="1"/>
            <a:r>
              <a:rPr kumimoji="1" lang="ja-JP" altLang="en-US" dirty="0"/>
              <a:t>建物</a:t>
            </a:r>
            <a:r>
              <a:rPr kumimoji="1" lang="ja-JP" altLang="en-US" dirty="0" smtClean="0"/>
              <a:t>の明瞭な形</a:t>
            </a:r>
            <a:endParaRPr kumimoji="1" lang="en-US" altLang="ja-JP" dirty="0" smtClean="0"/>
          </a:p>
          <a:p>
            <a:pPr lvl="1"/>
            <a:r>
              <a:rPr kumimoji="1" lang="ja-JP" altLang="en-US" dirty="0" smtClean="0"/>
              <a:t>図書室の本</a:t>
            </a:r>
            <a:endParaRPr kumimoji="1" lang="en-US" altLang="ja-JP" dirty="0" smtClean="0"/>
          </a:p>
          <a:p>
            <a:pPr lvl="1"/>
            <a:r>
              <a:rPr lang="ja-JP" altLang="en-US" dirty="0" smtClean="0"/>
              <a:t>所長室の金庫の中</a:t>
            </a:r>
            <a:endParaRPr kumimoji="1" lang="ja-JP" altLang="en-US" dirty="0"/>
          </a:p>
        </p:txBody>
      </p:sp>
      <p:sp>
        <p:nvSpPr>
          <p:cNvPr id="5" name="日付プレースホルダー 4"/>
          <p:cNvSpPr>
            <a:spLocks noGrp="1"/>
          </p:cNvSpPr>
          <p:nvPr>
            <p:ph type="dt" sz="half" idx="10"/>
          </p:nvPr>
        </p:nvSpPr>
        <p:spPr/>
        <p:txBody>
          <a:bodyPr/>
          <a:lstStyle/>
          <a:p>
            <a:r>
              <a:rPr kumimoji="1" lang="en-US" altLang="ja-JP" smtClean="0"/>
              <a:t>2015/03/07</a:t>
            </a:r>
            <a:endParaRPr kumimoji="1" lang="ja-JP" altLang="en-US" dirty="0"/>
          </a:p>
        </p:txBody>
      </p:sp>
      <p:sp>
        <p:nvSpPr>
          <p:cNvPr id="6" name="フッター プレースホルダー 5"/>
          <p:cNvSpPr>
            <a:spLocks noGrp="1"/>
          </p:cNvSpPr>
          <p:nvPr>
            <p:ph type="ftr" sz="quarter" idx="11"/>
          </p:nvPr>
        </p:nvSpPr>
        <p:spPr/>
        <p:txBody>
          <a:bodyPr/>
          <a:lstStyle/>
          <a:p>
            <a:r>
              <a:rPr lang="en-US" altLang="ja-JP" smtClean="0"/>
              <a:t>Spring School 2015 Cosmic Ray Telescope</a:t>
            </a:r>
            <a:endParaRPr lang="ja-JP" altLang="en-US" dirty="0" smtClean="0"/>
          </a:p>
        </p:txBody>
      </p:sp>
      <p:pic>
        <p:nvPicPr>
          <p:cNvPr id="7" name="図 6" descr="building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6368" y="4275046"/>
            <a:ext cx="2450432" cy="2352849"/>
          </a:xfrm>
          <a:prstGeom prst="rect">
            <a:avLst/>
          </a:prstGeom>
        </p:spPr>
      </p:pic>
    </p:spTree>
    <p:extLst>
      <p:ext uri="{BB962C8B-B14F-4D97-AF65-F5344CB8AC3E}">
        <p14:creationId xmlns:p14="http://schemas.microsoft.com/office/powerpoint/2010/main" val="17845820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作る検出器はこんな感じ</a:t>
            </a:r>
            <a:endParaRPr kumimoji="1" lang="ja-JP" altLang="en-US" dirty="0"/>
          </a:p>
        </p:txBody>
      </p:sp>
      <p:sp>
        <p:nvSpPr>
          <p:cNvPr id="4" name="正方形/長方形 3"/>
          <p:cNvSpPr/>
          <p:nvPr/>
        </p:nvSpPr>
        <p:spPr>
          <a:xfrm>
            <a:off x="2466304" y="2412374"/>
            <a:ext cx="4211392" cy="386366"/>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a:p>
        </p:txBody>
      </p:sp>
      <p:sp>
        <p:nvSpPr>
          <p:cNvPr id="5" name="正方形/長方形 4"/>
          <p:cNvSpPr/>
          <p:nvPr/>
        </p:nvSpPr>
        <p:spPr>
          <a:xfrm>
            <a:off x="2466304" y="4893167"/>
            <a:ext cx="4211392" cy="386366"/>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a:p>
        </p:txBody>
      </p:sp>
      <p:sp>
        <p:nvSpPr>
          <p:cNvPr id="6" name="テキスト ボックス 5"/>
          <p:cNvSpPr txBox="1"/>
          <p:nvPr/>
        </p:nvSpPr>
        <p:spPr>
          <a:xfrm>
            <a:off x="3595050" y="2467057"/>
            <a:ext cx="1963999" cy="300082"/>
          </a:xfrm>
          <a:prstGeom prst="rect">
            <a:avLst/>
          </a:prstGeom>
          <a:noFill/>
        </p:spPr>
        <p:txBody>
          <a:bodyPr wrap="none" rtlCol="0">
            <a:spAutoFit/>
          </a:bodyPr>
          <a:lstStyle/>
          <a:p>
            <a:r>
              <a:rPr lang="ja-JP" altLang="en-US" sz="1350" dirty="0"/>
              <a:t>プラスチックシンチレータ</a:t>
            </a:r>
          </a:p>
        </p:txBody>
      </p:sp>
      <p:sp>
        <p:nvSpPr>
          <p:cNvPr id="7" name="テキスト ボックス 6"/>
          <p:cNvSpPr txBox="1"/>
          <p:nvPr/>
        </p:nvSpPr>
        <p:spPr>
          <a:xfrm>
            <a:off x="3595050" y="4947850"/>
            <a:ext cx="1963999" cy="300082"/>
          </a:xfrm>
          <a:prstGeom prst="rect">
            <a:avLst/>
          </a:prstGeom>
          <a:noFill/>
        </p:spPr>
        <p:txBody>
          <a:bodyPr wrap="none" rtlCol="0">
            <a:spAutoFit/>
          </a:bodyPr>
          <a:lstStyle/>
          <a:p>
            <a:r>
              <a:rPr lang="ja-JP" altLang="en-US" sz="1350" dirty="0"/>
              <a:t>プラスチックシンチレータ</a:t>
            </a:r>
          </a:p>
        </p:txBody>
      </p:sp>
      <p:sp>
        <p:nvSpPr>
          <p:cNvPr id="8" name="テキスト ボックス 7"/>
          <p:cNvSpPr txBox="1"/>
          <p:nvPr/>
        </p:nvSpPr>
        <p:spPr>
          <a:xfrm>
            <a:off x="2466303" y="5493645"/>
            <a:ext cx="4211392" cy="323165"/>
          </a:xfrm>
          <a:prstGeom prst="rect">
            <a:avLst/>
          </a:prstGeom>
          <a:noFill/>
        </p:spPr>
        <p:txBody>
          <a:bodyPr wrap="square" rtlCol="0">
            <a:spAutoFit/>
          </a:bodyPr>
          <a:lstStyle/>
          <a:p>
            <a:r>
              <a:rPr lang="ja-JP" altLang="en-US" sz="1500" dirty="0"/>
              <a:t>←　　　　　　　　　　　　</a:t>
            </a:r>
            <a:r>
              <a:rPr lang="ja-JP" altLang="en-US" sz="1500" dirty="0" smtClean="0"/>
              <a:t>  </a:t>
            </a:r>
            <a:r>
              <a:rPr lang="en-US" altLang="ja-JP" sz="1500" dirty="0" smtClean="0"/>
              <a:t>5 </a:t>
            </a:r>
            <a:r>
              <a:rPr lang="en-US" altLang="ja-JP" sz="1500" dirty="0"/>
              <a:t>0 c m</a:t>
            </a:r>
            <a:r>
              <a:rPr lang="ja-JP" altLang="en-US" sz="1500" dirty="0"/>
              <a:t>　</a:t>
            </a:r>
            <a:r>
              <a:rPr lang="ja-JP" altLang="en-US" sz="1500" dirty="0" smtClean="0"/>
              <a:t> </a:t>
            </a:r>
            <a:r>
              <a:rPr lang="ja-JP" altLang="en-US" sz="1500" dirty="0"/>
              <a:t>　</a:t>
            </a:r>
            <a:r>
              <a:rPr lang="ja-JP" altLang="en-US" sz="1500" dirty="0" smtClean="0"/>
              <a:t> </a:t>
            </a:r>
            <a:r>
              <a:rPr lang="ja-JP" altLang="en-US" sz="1500" dirty="0"/>
              <a:t>　　　　　　　　　→</a:t>
            </a:r>
          </a:p>
        </p:txBody>
      </p:sp>
      <p:sp>
        <p:nvSpPr>
          <p:cNvPr id="9" name="テキスト ボックス 8"/>
          <p:cNvSpPr txBox="1"/>
          <p:nvPr/>
        </p:nvSpPr>
        <p:spPr>
          <a:xfrm>
            <a:off x="7019187" y="2412374"/>
            <a:ext cx="396006" cy="2867159"/>
          </a:xfrm>
          <a:prstGeom prst="rect">
            <a:avLst/>
          </a:prstGeom>
          <a:noFill/>
        </p:spPr>
        <p:txBody>
          <a:bodyPr vert="eaVert" wrap="square" rtlCol="0">
            <a:spAutoFit/>
          </a:bodyPr>
          <a:lstStyle/>
          <a:p>
            <a:r>
              <a:rPr lang="ja-JP" altLang="en-US" sz="1350" dirty="0"/>
              <a:t>←　　　　　　</a:t>
            </a:r>
            <a:r>
              <a:rPr lang="en-US" altLang="ja-JP" sz="1350" dirty="0"/>
              <a:t>1</a:t>
            </a:r>
            <a:r>
              <a:rPr lang="ja-JP" altLang="en-US" sz="1350" dirty="0"/>
              <a:t> </a:t>
            </a:r>
            <a:r>
              <a:rPr lang="en-US" altLang="ja-JP" sz="1350" dirty="0"/>
              <a:t>0</a:t>
            </a:r>
            <a:r>
              <a:rPr lang="ja-JP" altLang="en-US" sz="1350" dirty="0"/>
              <a:t> </a:t>
            </a:r>
            <a:r>
              <a:rPr lang="en-US" altLang="ja-JP" sz="1350" dirty="0"/>
              <a:t>0</a:t>
            </a:r>
            <a:r>
              <a:rPr lang="ja-JP" altLang="en-US" sz="1350" dirty="0"/>
              <a:t>　</a:t>
            </a:r>
            <a:r>
              <a:rPr lang="en-US" altLang="ja-JP" sz="1350" dirty="0"/>
              <a:t>c</a:t>
            </a:r>
            <a:r>
              <a:rPr lang="ja-JP" altLang="en-US" sz="1350" dirty="0"/>
              <a:t>　</a:t>
            </a:r>
            <a:r>
              <a:rPr lang="en-US" altLang="ja-JP" sz="1350" dirty="0"/>
              <a:t>m</a:t>
            </a:r>
            <a:r>
              <a:rPr lang="ja-JP" altLang="en-US" sz="1350" dirty="0"/>
              <a:t>　　　　　→</a:t>
            </a:r>
          </a:p>
        </p:txBody>
      </p:sp>
      <p:cxnSp>
        <p:nvCxnSpPr>
          <p:cNvPr id="11" name="直線矢印コネクタ 10"/>
          <p:cNvCxnSpPr/>
          <p:nvPr/>
        </p:nvCxnSpPr>
        <p:spPr>
          <a:xfrm>
            <a:off x="-829882" y="-3766762"/>
            <a:ext cx="2917064" cy="34676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星 5 12"/>
          <p:cNvSpPr/>
          <p:nvPr/>
        </p:nvSpPr>
        <p:spPr>
          <a:xfrm>
            <a:off x="5291957" y="4904245"/>
            <a:ext cx="347730" cy="347730"/>
          </a:xfrm>
          <a:prstGeom prst="star5">
            <a:avLst/>
          </a:prstGeom>
          <a:solidFill>
            <a:srgbClr val="FFFF00"/>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a:p>
        </p:txBody>
      </p:sp>
      <p:sp>
        <p:nvSpPr>
          <p:cNvPr id="15" name="星 5 14"/>
          <p:cNvSpPr/>
          <p:nvPr/>
        </p:nvSpPr>
        <p:spPr>
          <a:xfrm>
            <a:off x="3207407" y="2412374"/>
            <a:ext cx="347730" cy="347730"/>
          </a:xfrm>
          <a:prstGeom prst="star5">
            <a:avLst/>
          </a:prstGeom>
          <a:solidFill>
            <a:srgbClr val="FFFF00"/>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a:p>
        </p:txBody>
      </p:sp>
      <p:sp>
        <p:nvSpPr>
          <p:cNvPr id="3" name="日付プレースホルダー 2"/>
          <p:cNvSpPr>
            <a:spLocks noGrp="1"/>
          </p:cNvSpPr>
          <p:nvPr>
            <p:ph type="dt" sz="half" idx="10"/>
          </p:nvPr>
        </p:nvSpPr>
        <p:spPr/>
        <p:txBody>
          <a:bodyPr/>
          <a:lstStyle/>
          <a:p>
            <a:r>
              <a:rPr kumimoji="1" lang="en-US" altLang="ja-JP" smtClean="0"/>
              <a:t>2015/03/07</a:t>
            </a:r>
            <a:endParaRPr kumimoji="1" lang="ja-JP" altLang="en-US" dirty="0"/>
          </a:p>
        </p:txBody>
      </p:sp>
      <p:sp>
        <p:nvSpPr>
          <p:cNvPr id="10" name="フッター プレースホルダー 9"/>
          <p:cNvSpPr>
            <a:spLocks noGrp="1"/>
          </p:cNvSpPr>
          <p:nvPr>
            <p:ph type="ftr" sz="quarter" idx="11"/>
          </p:nvPr>
        </p:nvSpPr>
        <p:spPr/>
        <p:txBody>
          <a:bodyPr/>
          <a:lstStyle/>
          <a:p>
            <a:r>
              <a:rPr lang="en-US" altLang="ja-JP" smtClean="0"/>
              <a:t>Spring School 2015 Cosmic Ray Telescope</a:t>
            </a:r>
            <a:endParaRPr lang="ja-JP" altLang="en-US" dirty="0" smtClean="0"/>
          </a:p>
        </p:txBody>
      </p:sp>
    </p:spTree>
    <p:extLst>
      <p:ext uri="{BB962C8B-B14F-4D97-AF65-F5344CB8AC3E}">
        <p14:creationId xmlns:p14="http://schemas.microsoft.com/office/powerpoint/2010/main" val="4376008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9826 0.01829 L 0.42031 0.87176 " pathEditMode="relative" rAng="0" ptsTypes="AA">
                                      <p:cBhvr>
                                        <p:cTn id="6" dur="2000" fill="hold"/>
                                        <p:tgtEl>
                                          <p:spTgt spid="11"/>
                                        </p:tgtEl>
                                        <p:attrNameLst>
                                          <p:attrName>ppt_x</p:attrName>
                                          <p:attrName>ppt_y</p:attrName>
                                        </p:attrNameLst>
                                      </p:cBhvr>
                                      <p:rCtr x="25920" y="42662"/>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26" presetClass="emph" presetSubtype="0" fill="hold" grpId="1" nodeType="afterEffect">
                                  <p:stCondLst>
                                    <p:cond delay="0"/>
                                  </p:stCondLst>
                                  <p:childTnLst>
                                    <p:animEffect transition="out" filter="fade">
                                      <p:cBhvr>
                                        <p:cTn id="15" dur="500" tmFilter="0, 0; .2, .5; .8, .5; 1, 0"/>
                                        <p:tgtEl>
                                          <p:spTgt spid="15"/>
                                        </p:tgtEl>
                                      </p:cBhvr>
                                    </p:animEffect>
                                    <p:animScale>
                                      <p:cBhvr>
                                        <p:cTn id="16" dur="250" autoRev="1" fill="hold"/>
                                        <p:tgtEl>
                                          <p:spTgt spid="15"/>
                                        </p:tgtEl>
                                      </p:cBhvr>
                                      <p:by x="105000" y="105000"/>
                                    </p:animScale>
                                  </p:childTnLst>
                                </p:cTn>
                              </p:par>
                              <p:par>
                                <p:cTn id="17" presetID="26" presetClass="emph" presetSubtype="0" fill="hold" grpId="1" nodeType="withEffect">
                                  <p:stCondLst>
                                    <p:cond delay="0"/>
                                  </p:stCondLst>
                                  <p:childTnLst>
                                    <p:animEffect transition="out" filter="fade">
                                      <p:cBhvr>
                                        <p:cTn id="18" dur="500" tmFilter="0, 0; .2, .5; .8, .5; 1, 0"/>
                                        <p:tgtEl>
                                          <p:spTgt spid="13"/>
                                        </p:tgtEl>
                                      </p:cBhvr>
                                    </p:animEffect>
                                    <p:animScale>
                                      <p:cBhvr>
                                        <p:cTn id="19" dur="250" autoRev="1" fill="hold"/>
                                        <p:tgtEl>
                                          <p:spTgt spid="13"/>
                                        </p:tgtEl>
                                      </p:cBhvr>
                                      <p:by x="105000" y="105000"/>
                                    </p:animScale>
                                  </p:childTnLst>
                                </p:cTn>
                              </p:par>
                            </p:childTnLst>
                          </p:cTn>
                        </p:par>
                        <p:par>
                          <p:cTn id="20" fill="hold">
                            <p:stCondLst>
                              <p:cond delay="500"/>
                            </p:stCondLst>
                            <p:childTnLst>
                              <p:par>
                                <p:cTn id="21" presetID="26" presetClass="emph" presetSubtype="0" fill="hold" grpId="2" nodeType="afterEffect">
                                  <p:stCondLst>
                                    <p:cond delay="0"/>
                                  </p:stCondLst>
                                  <p:childTnLst>
                                    <p:animEffect transition="out" filter="fade">
                                      <p:cBhvr>
                                        <p:cTn id="22" dur="500" tmFilter="0, 0; .2, .5; .8, .5; 1, 0"/>
                                        <p:tgtEl>
                                          <p:spTgt spid="15"/>
                                        </p:tgtEl>
                                      </p:cBhvr>
                                    </p:animEffect>
                                    <p:animScale>
                                      <p:cBhvr>
                                        <p:cTn id="23" dur="250" autoRev="1" fill="hold"/>
                                        <p:tgtEl>
                                          <p:spTgt spid="15"/>
                                        </p:tgtEl>
                                      </p:cBhvr>
                                      <p:by x="105000" y="105000"/>
                                    </p:animScale>
                                  </p:childTnLst>
                                </p:cTn>
                              </p:par>
                              <p:par>
                                <p:cTn id="24" presetID="26" presetClass="emph" presetSubtype="0" fill="hold" grpId="2" nodeType="withEffect">
                                  <p:stCondLst>
                                    <p:cond delay="0"/>
                                  </p:stCondLst>
                                  <p:childTnLst>
                                    <p:animEffect transition="out" filter="fade">
                                      <p:cBhvr>
                                        <p:cTn id="25" dur="500" tmFilter="0, 0; .2, .5; .8, .5; 1, 0"/>
                                        <p:tgtEl>
                                          <p:spTgt spid="13"/>
                                        </p:tgtEl>
                                      </p:cBhvr>
                                    </p:animEffect>
                                    <p:animScale>
                                      <p:cBhvr>
                                        <p:cTn id="26" dur="250" autoRev="1" fill="hold"/>
                                        <p:tgtEl>
                                          <p:spTgt spid="13"/>
                                        </p:tgtEl>
                                      </p:cBhvr>
                                      <p:by x="105000" y="105000"/>
                                    </p:animScale>
                                  </p:childTnLst>
                                </p:cTn>
                              </p:par>
                            </p:childTnLst>
                          </p:cTn>
                        </p:par>
                        <p:par>
                          <p:cTn id="27" fill="hold">
                            <p:stCondLst>
                              <p:cond delay="1000"/>
                            </p:stCondLst>
                            <p:childTnLst>
                              <p:par>
                                <p:cTn id="28" presetID="26" presetClass="emph" presetSubtype="0" fill="hold" grpId="3" nodeType="after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cTn>
                              </p:par>
                              <p:par>
                                <p:cTn id="31" presetID="26" presetClass="emph" presetSubtype="0" fill="hold" grpId="3" nodeType="withEffect">
                                  <p:stCondLst>
                                    <p:cond delay="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par>
                          <p:cTn id="34" fill="hold">
                            <p:stCondLst>
                              <p:cond delay="1500"/>
                            </p:stCondLst>
                            <p:childTnLst>
                              <p:par>
                                <p:cTn id="35" presetID="26" presetClass="emph" presetSubtype="0" fill="hold" grpId="4" nodeType="after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par>
                                <p:cTn id="38" presetID="26" presetClass="emph" presetSubtype="0" fill="hold" grpId="4" nodeType="withEffect">
                                  <p:stCondLst>
                                    <p:cond delay="0"/>
                                  </p:stCondLst>
                                  <p:childTnLst>
                                    <p:animEffect transition="out" filter="fade">
                                      <p:cBhvr>
                                        <p:cTn id="39" dur="500" tmFilter="0, 0; .2, .5; .8, .5; 1, 0"/>
                                        <p:tgtEl>
                                          <p:spTgt spid="13"/>
                                        </p:tgtEl>
                                      </p:cBhvr>
                                    </p:animEffect>
                                    <p:animScale>
                                      <p:cBhvr>
                                        <p:cTn id="40" dur="250" autoRev="1" fill="hold"/>
                                        <p:tgtEl>
                                          <p:spTgt spid="13"/>
                                        </p:tgtEl>
                                      </p:cBhvr>
                                      <p:by x="105000" y="105000"/>
                                    </p:animScale>
                                  </p:childTnLst>
                                </p:cTn>
                              </p:par>
                            </p:childTnLst>
                          </p:cTn>
                        </p:par>
                        <p:par>
                          <p:cTn id="41" fill="hold">
                            <p:stCondLst>
                              <p:cond delay="2000"/>
                            </p:stCondLst>
                            <p:childTnLst>
                              <p:par>
                                <p:cTn id="42" presetID="26" presetClass="emph" presetSubtype="0" fill="hold" grpId="5" nodeType="afterEffect">
                                  <p:stCondLst>
                                    <p:cond delay="0"/>
                                  </p:stCondLst>
                                  <p:childTnLst>
                                    <p:animEffect transition="out" filter="fade">
                                      <p:cBhvr>
                                        <p:cTn id="43" dur="500" tmFilter="0, 0; .2, .5; .8, .5; 1, 0"/>
                                        <p:tgtEl>
                                          <p:spTgt spid="15"/>
                                        </p:tgtEl>
                                      </p:cBhvr>
                                    </p:animEffect>
                                    <p:animScale>
                                      <p:cBhvr>
                                        <p:cTn id="44" dur="250" autoRev="1" fill="hold"/>
                                        <p:tgtEl>
                                          <p:spTgt spid="15"/>
                                        </p:tgtEl>
                                      </p:cBhvr>
                                      <p:by x="105000" y="105000"/>
                                    </p:animScale>
                                  </p:childTnLst>
                                </p:cTn>
                              </p:par>
                              <p:par>
                                <p:cTn id="45" presetID="26" presetClass="emph" presetSubtype="0" fill="hold" grpId="5" nodeType="with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cTn>
                              </p:par>
                            </p:childTnLst>
                          </p:cTn>
                        </p:par>
                        <p:par>
                          <p:cTn id="48" fill="hold">
                            <p:stCondLst>
                              <p:cond delay="2500"/>
                            </p:stCondLst>
                            <p:childTnLst>
                              <p:par>
                                <p:cTn id="49" presetID="26" presetClass="emph" presetSubtype="0" fill="hold" grpId="6" nodeType="afterEffect">
                                  <p:stCondLst>
                                    <p:cond delay="0"/>
                                  </p:stCondLst>
                                  <p:childTnLst>
                                    <p:animEffect transition="out" filter="fade">
                                      <p:cBhvr>
                                        <p:cTn id="50" dur="500" tmFilter="0, 0; .2, .5; .8, .5; 1, 0"/>
                                        <p:tgtEl>
                                          <p:spTgt spid="15"/>
                                        </p:tgtEl>
                                      </p:cBhvr>
                                    </p:animEffect>
                                    <p:animScale>
                                      <p:cBhvr>
                                        <p:cTn id="51" dur="250" autoRev="1" fill="hold"/>
                                        <p:tgtEl>
                                          <p:spTgt spid="15"/>
                                        </p:tgtEl>
                                      </p:cBhvr>
                                      <p:by x="105000" y="105000"/>
                                    </p:animScale>
                                  </p:childTnLst>
                                </p:cTn>
                              </p:par>
                              <p:par>
                                <p:cTn id="52" presetID="26" presetClass="emph" presetSubtype="0" fill="hold" grpId="6" nodeType="withEffect">
                                  <p:stCondLst>
                                    <p:cond delay="0"/>
                                  </p:stCondLst>
                                  <p:childTnLst>
                                    <p:animEffect transition="out" filter="fade">
                                      <p:cBhvr>
                                        <p:cTn id="53" dur="500" tmFilter="0, 0; .2, .5; .8, .5; 1, 0"/>
                                        <p:tgtEl>
                                          <p:spTgt spid="13"/>
                                        </p:tgtEl>
                                      </p:cBhvr>
                                    </p:animEffect>
                                    <p:animScale>
                                      <p:cBhvr>
                                        <p:cTn id="54" dur="250" autoRev="1" fill="hold"/>
                                        <p:tgtEl>
                                          <p:spTgt spid="13"/>
                                        </p:tgtEl>
                                      </p:cBhvr>
                                      <p:by x="105000" y="105000"/>
                                    </p:animScale>
                                  </p:childTnLst>
                                </p:cTn>
                              </p:par>
                            </p:childTnLst>
                          </p:cTn>
                        </p:par>
                        <p:par>
                          <p:cTn id="55" fill="hold">
                            <p:stCondLst>
                              <p:cond delay="3000"/>
                            </p:stCondLst>
                            <p:childTnLst>
                              <p:par>
                                <p:cTn id="56" presetID="26" presetClass="emph" presetSubtype="0" fill="hold" grpId="7" nodeType="afterEffect">
                                  <p:stCondLst>
                                    <p:cond delay="0"/>
                                  </p:stCondLst>
                                  <p:childTnLst>
                                    <p:animEffect transition="out" filter="fade">
                                      <p:cBhvr>
                                        <p:cTn id="57" dur="500" tmFilter="0, 0; .2, .5; .8, .5; 1, 0"/>
                                        <p:tgtEl>
                                          <p:spTgt spid="15"/>
                                        </p:tgtEl>
                                      </p:cBhvr>
                                    </p:animEffect>
                                    <p:animScale>
                                      <p:cBhvr>
                                        <p:cTn id="58" dur="250" autoRev="1" fill="hold"/>
                                        <p:tgtEl>
                                          <p:spTgt spid="15"/>
                                        </p:tgtEl>
                                      </p:cBhvr>
                                      <p:by x="105000" y="105000"/>
                                    </p:animScale>
                                  </p:childTnLst>
                                </p:cTn>
                              </p:par>
                              <p:par>
                                <p:cTn id="59" presetID="26" presetClass="emph" presetSubtype="0" fill="hold" grpId="7" nodeType="withEffect">
                                  <p:stCondLst>
                                    <p:cond delay="0"/>
                                  </p:stCondLst>
                                  <p:childTnLst>
                                    <p:animEffect transition="out" filter="fade">
                                      <p:cBhvr>
                                        <p:cTn id="60" dur="500" tmFilter="0, 0; .2, .5; .8, .5; 1, 0"/>
                                        <p:tgtEl>
                                          <p:spTgt spid="13"/>
                                        </p:tgtEl>
                                      </p:cBhvr>
                                    </p:animEffect>
                                    <p:animScale>
                                      <p:cBhvr>
                                        <p:cTn id="61"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3" grpId="3" animBg="1"/>
      <p:bldP spid="13" grpId="4" animBg="1"/>
      <p:bldP spid="13" grpId="5" animBg="1"/>
      <p:bldP spid="13" grpId="6" animBg="1"/>
      <p:bldP spid="13" grpId="7" animBg="1"/>
      <p:bldP spid="15" grpId="0" animBg="1"/>
      <p:bldP spid="15" grpId="1" animBg="1"/>
      <p:bldP spid="15" grpId="2" animBg="1"/>
      <p:bldP spid="15" grpId="3" animBg="1"/>
      <p:bldP spid="15" grpId="4" animBg="1"/>
      <p:bldP spid="15" grpId="5" animBg="1"/>
      <p:bldP spid="15" grpId="6" animBg="1"/>
      <p:bldP spid="15" grpId="7"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原理</a:t>
            </a:r>
            <a:endParaRPr kumimoji="1" lang="ja-JP" altLang="en-US" dirty="0"/>
          </a:p>
        </p:txBody>
      </p:sp>
      <p:sp>
        <p:nvSpPr>
          <p:cNvPr id="3" name="コンテンツ プレースホルダー 2"/>
          <p:cNvSpPr>
            <a:spLocks noGrp="1"/>
          </p:cNvSpPr>
          <p:nvPr>
            <p:ph idx="1"/>
          </p:nvPr>
        </p:nvSpPr>
        <p:spPr/>
        <p:txBody>
          <a:bodyPr>
            <a:normAutofit fontScale="92500"/>
          </a:bodyPr>
          <a:lstStyle/>
          <a:p>
            <a:r>
              <a:rPr lang="en-US" altLang="ja-JP" dirty="0" smtClean="0"/>
              <a:t>μ</a:t>
            </a:r>
            <a:r>
              <a:rPr lang="ja-JP" altLang="en-US" dirty="0" smtClean="0"/>
              <a:t>粒子</a:t>
            </a:r>
            <a:endParaRPr lang="en-US" altLang="ja-JP" dirty="0" smtClean="0"/>
          </a:p>
          <a:p>
            <a:pPr lvl="1"/>
            <a:r>
              <a:rPr lang="ja-JP" altLang="en-US" dirty="0" smtClean="0"/>
              <a:t>二次宇宙線として</a:t>
            </a:r>
            <a:r>
              <a:rPr lang="en-US" altLang="ja-JP" dirty="0" smtClean="0"/>
              <a:t>1</a:t>
            </a:r>
            <a:r>
              <a:rPr lang="ja-JP" altLang="en-US" dirty="0" smtClean="0"/>
              <a:t>コ</a:t>
            </a:r>
            <a:r>
              <a:rPr lang="en-US" altLang="ja-JP" dirty="0" smtClean="0"/>
              <a:t>/(100cm²</a:t>
            </a:r>
            <a:r>
              <a:rPr lang="ja-JP" altLang="en-US" dirty="0" smtClean="0"/>
              <a:t>・秒</a:t>
            </a:r>
            <a:r>
              <a:rPr lang="en-US" altLang="ja-JP" dirty="0" smtClean="0"/>
              <a:t>)</a:t>
            </a:r>
            <a:r>
              <a:rPr lang="ja-JP" altLang="en-US" dirty="0" smtClean="0"/>
              <a:t>の割合で地上にふりそそぐ。</a:t>
            </a:r>
            <a:endParaRPr lang="en-US" altLang="ja-JP" dirty="0" smtClean="0"/>
          </a:p>
          <a:p>
            <a:pPr lvl="1"/>
            <a:r>
              <a:rPr lang="ja-JP" altLang="en-US" dirty="0" smtClean="0"/>
              <a:t>電荷の大きさは電子と同じ</a:t>
            </a:r>
            <a:endParaRPr lang="en-US" altLang="ja-JP" dirty="0" smtClean="0"/>
          </a:p>
          <a:p>
            <a:r>
              <a:rPr kumimoji="1" lang="ja-JP" altLang="en-US" dirty="0" smtClean="0"/>
              <a:t>プラスチックシンチレータ</a:t>
            </a:r>
            <a:endParaRPr lang="en-US" altLang="ja-JP" dirty="0" smtClean="0"/>
          </a:p>
          <a:p>
            <a:pPr lvl="1"/>
            <a:r>
              <a:rPr kumimoji="1" lang="ja-JP" altLang="en-US" dirty="0" smtClean="0"/>
              <a:t>荷電粒子が入射するとシンチレーション光を発する</a:t>
            </a:r>
            <a:endParaRPr kumimoji="1" lang="en-US" altLang="ja-JP" dirty="0" smtClean="0"/>
          </a:p>
          <a:p>
            <a:r>
              <a:rPr kumimoji="1" lang="ja-JP" altLang="en-US" dirty="0" smtClean="0"/>
              <a:t>光電子増倍管（</a:t>
            </a:r>
            <a:r>
              <a:rPr kumimoji="1" lang="en-US" altLang="ja-JP" dirty="0" smtClean="0"/>
              <a:t>Photomultiplier, PMT</a:t>
            </a:r>
            <a:r>
              <a:rPr kumimoji="1" lang="ja-JP" altLang="en-US" dirty="0" smtClean="0"/>
              <a:t>）</a:t>
            </a:r>
            <a:endParaRPr kumimoji="1" lang="en-US" altLang="ja-JP" dirty="0" smtClean="0"/>
          </a:p>
          <a:p>
            <a:pPr lvl="1"/>
            <a:r>
              <a:rPr lang="ja-JP" altLang="en-US" dirty="0" smtClean="0"/>
              <a:t>シンチレータが発した光を光電子（電流）に変換</a:t>
            </a:r>
            <a:endParaRPr lang="en-US" altLang="ja-JP" dirty="0" smtClean="0"/>
          </a:p>
          <a:p>
            <a:pPr lvl="1"/>
            <a:r>
              <a:rPr lang="ja-JP" altLang="en-US" dirty="0" smtClean="0"/>
              <a:t>シンチレーション光の強さを検出できる</a:t>
            </a:r>
            <a:endParaRPr lang="en-US" altLang="ja-JP" dirty="0"/>
          </a:p>
          <a:p>
            <a:endParaRPr lang="ja-JP" altLang="en-US" dirty="0" smtClean="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5575" y="1466567"/>
            <a:ext cx="2941803" cy="2534727"/>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38946" y="1624363"/>
            <a:ext cx="3173033" cy="2379775"/>
          </a:xfrm>
          <a:prstGeom prst="rect">
            <a:avLst/>
          </a:prstGeom>
        </p:spPr>
      </p:pic>
      <p:sp>
        <p:nvSpPr>
          <p:cNvPr id="6" name="日付プレースホルダー 5"/>
          <p:cNvSpPr>
            <a:spLocks noGrp="1"/>
          </p:cNvSpPr>
          <p:nvPr>
            <p:ph type="dt" sz="half" idx="10"/>
          </p:nvPr>
        </p:nvSpPr>
        <p:spPr/>
        <p:txBody>
          <a:bodyPr/>
          <a:lstStyle/>
          <a:p>
            <a:r>
              <a:rPr kumimoji="1" lang="en-US" altLang="ja-JP" smtClean="0"/>
              <a:t>2015/03/07</a:t>
            </a:r>
            <a:endParaRPr kumimoji="1" lang="ja-JP" altLang="en-US" dirty="0"/>
          </a:p>
        </p:txBody>
      </p:sp>
      <p:sp>
        <p:nvSpPr>
          <p:cNvPr id="7" name="フッター プレースホルダー 6"/>
          <p:cNvSpPr>
            <a:spLocks noGrp="1"/>
          </p:cNvSpPr>
          <p:nvPr>
            <p:ph type="ftr" sz="quarter" idx="11"/>
          </p:nvPr>
        </p:nvSpPr>
        <p:spPr/>
        <p:txBody>
          <a:bodyPr/>
          <a:lstStyle/>
          <a:p>
            <a:r>
              <a:rPr lang="en-US" altLang="ja-JP" smtClean="0"/>
              <a:t>Spring School 2015 Cosmic Ray Telescope</a:t>
            </a:r>
            <a:endParaRPr lang="ja-JP" altLang="en-US" dirty="0" smtClean="0"/>
          </a:p>
        </p:txBody>
      </p:sp>
    </p:spTree>
    <p:extLst>
      <p:ext uri="{BB962C8B-B14F-4D97-AF65-F5344CB8AC3E}">
        <p14:creationId xmlns:p14="http://schemas.microsoft.com/office/powerpoint/2010/main" val="32545567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装置</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要となるシンチレータ</a:t>
            </a:r>
            <a:r>
              <a:rPr lang="ja-JP" altLang="en-US" dirty="0" smtClean="0"/>
              <a:t>と</a:t>
            </a:r>
            <a:r>
              <a:rPr lang="en-US" altLang="ja-JP" dirty="0" smtClean="0"/>
              <a:t>PMT</a:t>
            </a:r>
            <a:endParaRPr kumimoji="1" lang="en-US" altLang="ja-JP" dirty="0" smtClean="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4" y="2316151"/>
            <a:ext cx="7186412" cy="4401404"/>
          </a:xfrm>
          <a:prstGeom prst="rect">
            <a:avLst/>
          </a:prstGeom>
        </p:spPr>
      </p:pic>
      <p:sp>
        <p:nvSpPr>
          <p:cNvPr id="5" name="日付プレースホルダー 4"/>
          <p:cNvSpPr>
            <a:spLocks noGrp="1"/>
          </p:cNvSpPr>
          <p:nvPr>
            <p:ph type="dt" sz="half" idx="10"/>
          </p:nvPr>
        </p:nvSpPr>
        <p:spPr/>
        <p:txBody>
          <a:bodyPr/>
          <a:lstStyle/>
          <a:p>
            <a:r>
              <a:rPr kumimoji="1" lang="en-US" altLang="ja-JP" smtClean="0"/>
              <a:t>2015/03/07</a:t>
            </a:r>
            <a:endParaRPr kumimoji="1" lang="ja-JP" altLang="en-US" dirty="0"/>
          </a:p>
        </p:txBody>
      </p:sp>
      <p:sp>
        <p:nvSpPr>
          <p:cNvPr id="6" name="フッター プレースホルダー 5"/>
          <p:cNvSpPr>
            <a:spLocks noGrp="1"/>
          </p:cNvSpPr>
          <p:nvPr>
            <p:ph type="ftr" sz="quarter" idx="11"/>
          </p:nvPr>
        </p:nvSpPr>
        <p:spPr/>
        <p:txBody>
          <a:bodyPr/>
          <a:lstStyle/>
          <a:p>
            <a:r>
              <a:rPr lang="en-US" altLang="ja-JP" smtClean="0"/>
              <a:t>Spring School 2015 Cosmic Ray Telescope</a:t>
            </a:r>
            <a:endParaRPr lang="ja-JP" altLang="en-US" dirty="0" smtClean="0"/>
          </a:p>
        </p:txBody>
      </p:sp>
    </p:spTree>
    <p:extLst>
      <p:ext uri="{BB962C8B-B14F-4D97-AF65-F5344CB8AC3E}">
        <p14:creationId xmlns:p14="http://schemas.microsoft.com/office/powerpoint/2010/main" val="288125072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装置</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回路構成</a:t>
            </a:r>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148" y="2111082"/>
            <a:ext cx="9144000" cy="5091334"/>
          </a:xfrm>
          <a:prstGeom prst="rect">
            <a:avLst/>
          </a:prstGeom>
        </p:spPr>
      </p:pic>
      <p:sp>
        <p:nvSpPr>
          <p:cNvPr id="5" name="日付プレースホルダー 4"/>
          <p:cNvSpPr>
            <a:spLocks noGrp="1"/>
          </p:cNvSpPr>
          <p:nvPr>
            <p:ph type="dt" sz="half" idx="10"/>
          </p:nvPr>
        </p:nvSpPr>
        <p:spPr/>
        <p:txBody>
          <a:bodyPr/>
          <a:lstStyle/>
          <a:p>
            <a:r>
              <a:rPr kumimoji="1" lang="en-US" altLang="ja-JP" smtClean="0"/>
              <a:t>2015/03/07</a:t>
            </a:r>
            <a:endParaRPr kumimoji="1" lang="ja-JP" altLang="en-US" dirty="0"/>
          </a:p>
        </p:txBody>
      </p:sp>
      <p:sp>
        <p:nvSpPr>
          <p:cNvPr id="6" name="フッター プレースホルダー 5"/>
          <p:cNvSpPr>
            <a:spLocks noGrp="1"/>
          </p:cNvSpPr>
          <p:nvPr>
            <p:ph type="ftr" sz="quarter" idx="11"/>
          </p:nvPr>
        </p:nvSpPr>
        <p:spPr/>
        <p:txBody>
          <a:bodyPr/>
          <a:lstStyle/>
          <a:p>
            <a:r>
              <a:rPr lang="en-US" altLang="ja-JP" smtClean="0"/>
              <a:t>Spring School 2015 Cosmic Ray Telescope</a:t>
            </a:r>
            <a:endParaRPr lang="ja-JP" altLang="en-US" dirty="0" smtClean="0"/>
          </a:p>
        </p:txBody>
      </p:sp>
      <p:sp>
        <p:nvSpPr>
          <p:cNvPr id="7" name="正方形/長方形 6"/>
          <p:cNvSpPr/>
          <p:nvPr/>
        </p:nvSpPr>
        <p:spPr>
          <a:xfrm>
            <a:off x="5972731" y="2833221"/>
            <a:ext cx="376784" cy="209351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dirty="0" smtClean="0">
                <a:solidFill>
                  <a:schemeClr val="tx1"/>
                </a:solidFill>
              </a:rPr>
              <a:t>レベルアダプタ｜</a:t>
            </a:r>
            <a:endParaRPr kumimoji="1" lang="ja-JP" altLang="en-US" sz="1600" dirty="0">
              <a:solidFill>
                <a:schemeClr val="tx1"/>
              </a:solidFill>
            </a:endParaRPr>
          </a:p>
        </p:txBody>
      </p:sp>
    </p:spTree>
    <p:extLst>
      <p:ext uri="{BB962C8B-B14F-4D97-AF65-F5344CB8AC3E}">
        <p14:creationId xmlns:p14="http://schemas.microsoft.com/office/powerpoint/2010/main" val="298441344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装置</a:t>
            </a:r>
            <a:endParaRPr kumimoji="1" lang="ja-JP" altLang="en-US" dirty="0"/>
          </a:p>
        </p:txBody>
      </p:sp>
      <p:sp>
        <p:nvSpPr>
          <p:cNvPr id="3" name="コンテンツ プレースホルダー 2"/>
          <p:cNvSpPr>
            <a:spLocks noGrp="1"/>
          </p:cNvSpPr>
          <p:nvPr>
            <p:ph idx="1"/>
          </p:nvPr>
        </p:nvSpPr>
        <p:spPr>
          <a:xfrm>
            <a:off x="457200" y="1301016"/>
            <a:ext cx="8229600" cy="4525963"/>
          </a:xfrm>
        </p:spPr>
        <p:txBody>
          <a:bodyPr/>
          <a:lstStyle/>
          <a:p>
            <a:r>
              <a:rPr kumimoji="1" lang="ja-JP" altLang="en-US" dirty="0" smtClean="0"/>
              <a:t>キャリブレーション用シンチレータ</a:t>
            </a:r>
            <a:r>
              <a:rPr kumimoji="1" lang="en-US" altLang="ja-JP" dirty="0" smtClean="0"/>
              <a:t>/</a:t>
            </a:r>
            <a:r>
              <a:rPr kumimoji="1" lang="ja-JP" altLang="en-US" dirty="0" smtClean="0"/>
              <a:t>アクリル</a:t>
            </a:r>
            <a:endParaRPr kumimoji="1" lang="en-US" altLang="ja-JP" dirty="0" smtClean="0"/>
          </a:p>
          <a:p>
            <a:pPr lvl="1"/>
            <a:r>
              <a:rPr lang="ja-JP" altLang="en-US" dirty="0" smtClean="0"/>
              <a:t>大きいシンチレータの上に置いて使う</a:t>
            </a:r>
            <a:endParaRPr lang="en-US" altLang="ja-JP" dirty="0" smtClean="0"/>
          </a:p>
          <a:p>
            <a:pPr lvl="1"/>
            <a:r>
              <a:rPr lang="ja-JP" altLang="en-US" dirty="0" smtClean="0"/>
              <a:t>小さいシンチと大きいシンチにほぼ同時に粒子が入射したときのみをトリガーとすれば、実質的には好きな場所に粒子を入射させるのと同じ。</a:t>
            </a:r>
            <a:endParaRPr lang="en-US" altLang="ja-JP" dirty="0" smtClean="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6645" y="3687382"/>
            <a:ext cx="4227490" cy="3170618"/>
          </a:xfrm>
          <a:prstGeom prst="rect">
            <a:avLst/>
          </a:prstGeom>
        </p:spPr>
      </p:pic>
      <p:sp>
        <p:nvSpPr>
          <p:cNvPr id="5" name="日付プレースホルダー 4"/>
          <p:cNvSpPr>
            <a:spLocks noGrp="1"/>
          </p:cNvSpPr>
          <p:nvPr>
            <p:ph type="dt" sz="half" idx="10"/>
          </p:nvPr>
        </p:nvSpPr>
        <p:spPr/>
        <p:txBody>
          <a:bodyPr/>
          <a:lstStyle/>
          <a:p>
            <a:r>
              <a:rPr kumimoji="1" lang="en-US" altLang="ja-JP" smtClean="0"/>
              <a:t>2015/03/07</a:t>
            </a:r>
            <a:endParaRPr kumimoji="1" lang="ja-JP" altLang="en-US" dirty="0"/>
          </a:p>
        </p:txBody>
      </p:sp>
      <p:sp>
        <p:nvSpPr>
          <p:cNvPr id="6" name="フッター プレースホルダー 5"/>
          <p:cNvSpPr>
            <a:spLocks noGrp="1"/>
          </p:cNvSpPr>
          <p:nvPr>
            <p:ph type="ftr" sz="quarter" idx="11"/>
          </p:nvPr>
        </p:nvSpPr>
        <p:spPr/>
        <p:txBody>
          <a:bodyPr/>
          <a:lstStyle/>
          <a:p>
            <a:r>
              <a:rPr lang="en-US" altLang="ja-JP" smtClean="0"/>
              <a:t>Spring School 2015 Cosmic Ray Telescope</a:t>
            </a:r>
            <a:endParaRPr lang="ja-JP" altLang="en-US" dirty="0" smtClean="0"/>
          </a:p>
        </p:txBody>
      </p:sp>
    </p:spTree>
    <p:extLst>
      <p:ext uri="{BB962C8B-B14F-4D97-AF65-F5344CB8AC3E}">
        <p14:creationId xmlns:p14="http://schemas.microsoft.com/office/powerpoint/2010/main" val="13675842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Calibration</a:t>
            </a:r>
            <a:endParaRPr kumimoji="1" lang="ja-JP" altLang="en-US" dirty="0"/>
          </a:p>
        </p:txBody>
      </p:sp>
      <p:sp>
        <p:nvSpPr>
          <p:cNvPr id="3" name="コンテンツ プレースホルダー 2"/>
          <p:cNvSpPr>
            <a:spLocks noGrp="1"/>
          </p:cNvSpPr>
          <p:nvPr>
            <p:ph idx="1"/>
          </p:nvPr>
        </p:nvSpPr>
        <p:spPr/>
        <p:txBody>
          <a:bodyPr/>
          <a:lstStyle/>
          <a:p>
            <a:pPr marL="571500" indent="-571500">
              <a:buFont typeface="+mj-lt"/>
              <a:buAutoNum type="romanLcPeriod"/>
            </a:pPr>
            <a:r>
              <a:rPr kumimoji="1" lang="ja-JP" altLang="en-US" dirty="0" smtClean="0"/>
              <a:t>４つの</a:t>
            </a:r>
            <a:r>
              <a:rPr kumimoji="1" lang="en-US" altLang="ja-JP" dirty="0" smtClean="0"/>
              <a:t>PMT</a:t>
            </a:r>
            <a:r>
              <a:rPr kumimoji="1" lang="ja-JP" altLang="en-US" dirty="0" smtClean="0"/>
              <a:t>のゲインを揃える．</a:t>
            </a:r>
            <a:endParaRPr kumimoji="1" lang="en-US" altLang="ja-JP" dirty="0" smtClean="0"/>
          </a:p>
          <a:p>
            <a:pPr marL="571500" indent="-571500">
              <a:buFont typeface="+mj-lt"/>
              <a:buAutoNum type="romanLcPeriod"/>
            </a:pPr>
            <a:r>
              <a:rPr lang="ja-JP" altLang="en-US" dirty="0"/>
              <a:t>光量の角度依存性を</a:t>
            </a:r>
            <a:r>
              <a:rPr lang="ja-JP" altLang="en-US" dirty="0" smtClean="0"/>
              <a:t>調べる</a:t>
            </a:r>
            <a:endParaRPr lang="ja-JP" altLang="en-US" dirty="0"/>
          </a:p>
          <a:p>
            <a:pPr marL="571500" indent="-571500">
              <a:buFont typeface="+mj-lt"/>
              <a:buAutoNum type="romanLcPeriod"/>
            </a:pPr>
            <a:r>
              <a:rPr lang="ja-JP" altLang="en-US" dirty="0" smtClean="0"/>
              <a:t>光量の距離依存性を調べる</a:t>
            </a:r>
            <a:endParaRPr lang="en-US" altLang="ja-JP" dirty="0" smtClean="0"/>
          </a:p>
        </p:txBody>
      </p:sp>
      <p:sp>
        <p:nvSpPr>
          <p:cNvPr id="4" name="フッター プレースホルダー 3"/>
          <p:cNvSpPr>
            <a:spLocks noGrp="1"/>
          </p:cNvSpPr>
          <p:nvPr>
            <p:ph type="ftr" sz="quarter" idx="11"/>
          </p:nvPr>
        </p:nvSpPr>
        <p:spPr/>
        <p:txBody>
          <a:bodyPr/>
          <a:lstStyle/>
          <a:p>
            <a:r>
              <a:rPr lang="en-US" altLang="ja-JP" smtClean="0"/>
              <a:t>Spring School 2015 Cosmic Ray Telescope</a:t>
            </a:r>
            <a:endParaRPr lang="ja-JP" altLang="en-US" dirty="0" smtClean="0"/>
          </a:p>
        </p:txBody>
      </p:sp>
      <p:pic>
        <p:nvPicPr>
          <p:cNvPr id="5" name="図 4" descr="IMG_48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972" y="589232"/>
            <a:ext cx="1981991" cy="2642655"/>
          </a:xfrm>
          <a:prstGeom prst="rect">
            <a:avLst/>
          </a:prstGeom>
        </p:spPr>
      </p:pic>
      <p:pic>
        <p:nvPicPr>
          <p:cNvPr id="6" name="図 5" descr="IMG_48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668" y="3727076"/>
            <a:ext cx="3366030" cy="2524522"/>
          </a:xfrm>
          <a:prstGeom prst="rect">
            <a:avLst/>
          </a:prstGeom>
        </p:spPr>
      </p:pic>
      <p:pic>
        <p:nvPicPr>
          <p:cNvPr id="8" name="図 7" descr="IMG_481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498850" y="3307346"/>
            <a:ext cx="2518383" cy="3357844"/>
          </a:xfrm>
          <a:prstGeom prst="rect">
            <a:avLst/>
          </a:prstGeom>
        </p:spPr>
      </p:pic>
      <p:sp>
        <p:nvSpPr>
          <p:cNvPr id="9" name="テキスト ボックス 8"/>
          <p:cNvSpPr txBox="1"/>
          <p:nvPr/>
        </p:nvSpPr>
        <p:spPr>
          <a:xfrm>
            <a:off x="7075655" y="3216454"/>
            <a:ext cx="620683" cy="369332"/>
          </a:xfrm>
          <a:prstGeom prst="rect">
            <a:avLst/>
          </a:prstGeom>
          <a:noFill/>
        </p:spPr>
        <p:txBody>
          <a:bodyPr wrap="none" rtlCol="0">
            <a:spAutoFit/>
          </a:bodyPr>
          <a:lstStyle/>
          <a:p>
            <a:r>
              <a:rPr lang="en-US" altLang="ja-JP" dirty="0" smtClean="0"/>
              <a:t>PMT</a:t>
            </a:r>
            <a:endParaRPr kumimoji="1" lang="ja-JP" altLang="en-US" dirty="0"/>
          </a:p>
        </p:txBody>
      </p:sp>
      <p:sp>
        <p:nvSpPr>
          <p:cNvPr id="10" name="テキスト ボックス 9"/>
          <p:cNvSpPr txBox="1"/>
          <p:nvPr/>
        </p:nvSpPr>
        <p:spPr>
          <a:xfrm>
            <a:off x="6520440" y="6245460"/>
            <a:ext cx="459456" cy="369332"/>
          </a:xfrm>
          <a:prstGeom prst="rect">
            <a:avLst/>
          </a:prstGeom>
          <a:noFill/>
        </p:spPr>
        <p:txBody>
          <a:bodyPr wrap="none" rtlCol="0">
            <a:spAutoFit/>
          </a:bodyPr>
          <a:lstStyle/>
          <a:p>
            <a:r>
              <a:rPr kumimoji="1" lang="en-US" altLang="ja-JP" dirty="0" smtClean="0"/>
              <a:t>HV</a:t>
            </a:r>
            <a:endParaRPr kumimoji="1" lang="ja-JP" altLang="en-US" dirty="0"/>
          </a:p>
        </p:txBody>
      </p:sp>
      <p:sp>
        <p:nvSpPr>
          <p:cNvPr id="11" name="テキスト ボックス 10"/>
          <p:cNvSpPr txBox="1"/>
          <p:nvPr/>
        </p:nvSpPr>
        <p:spPr>
          <a:xfrm>
            <a:off x="1348605" y="6238110"/>
            <a:ext cx="1672253" cy="369332"/>
          </a:xfrm>
          <a:prstGeom prst="rect">
            <a:avLst/>
          </a:prstGeom>
          <a:noFill/>
        </p:spPr>
        <p:txBody>
          <a:bodyPr wrap="none" rtlCol="0">
            <a:spAutoFit/>
          </a:bodyPr>
          <a:lstStyle/>
          <a:p>
            <a:r>
              <a:rPr kumimoji="1" lang="ja-JP" altLang="en-US" dirty="0" smtClean="0"/>
              <a:t>シンチレーター</a:t>
            </a:r>
            <a:endParaRPr kumimoji="1" lang="ja-JP" altLang="en-US" dirty="0"/>
          </a:p>
        </p:txBody>
      </p:sp>
      <p:sp>
        <p:nvSpPr>
          <p:cNvPr id="12" name="日付プレースホルダー 11"/>
          <p:cNvSpPr>
            <a:spLocks noGrp="1"/>
          </p:cNvSpPr>
          <p:nvPr>
            <p:ph type="dt" sz="half" idx="10"/>
          </p:nvPr>
        </p:nvSpPr>
        <p:spPr/>
        <p:txBody>
          <a:bodyPr/>
          <a:lstStyle/>
          <a:p>
            <a:r>
              <a:rPr kumimoji="1" lang="en-US" altLang="ja-JP" smtClean="0"/>
              <a:t>2015/03/07</a:t>
            </a:r>
            <a:endParaRPr kumimoji="1" lang="ja-JP" altLang="en-US" dirty="0"/>
          </a:p>
        </p:txBody>
      </p:sp>
    </p:spTree>
    <p:extLst>
      <p:ext uri="{BB962C8B-B14F-4D97-AF65-F5344CB8AC3E}">
        <p14:creationId xmlns:p14="http://schemas.microsoft.com/office/powerpoint/2010/main" val="12677756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1230</TotalTime>
  <Words>768</Words>
  <Application>Microsoft Macintosh PowerPoint</Application>
  <PresentationFormat>画面に合わせる (4:3)</PresentationFormat>
  <Paragraphs>209</Paragraphs>
  <Slides>27</Slides>
  <Notes>0</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27</vt:i4>
      </vt:variant>
    </vt:vector>
  </HeadingPairs>
  <TitlesOfParts>
    <vt:vector size="29" baseType="lpstr">
      <vt:lpstr>ホワイト</vt:lpstr>
      <vt:lpstr>数式</vt:lpstr>
      <vt:lpstr>高エネルギーγ線天文学 チームB：宇宙線テレスコープ</vt:lpstr>
      <vt:lpstr>今日の流れ</vt:lpstr>
      <vt:lpstr>プロジェクトの目的</vt:lpstr>
      <vt:lpstr>作る検出器はこんな感じ</vt:lpstr>
      <vt:lpstr>原理</vt:lpstr>
      <vt:lpstr>装置</vt:lpstr>
      <vt:lpstr>装置</vt:lpstr>
      <vt:lpstr>装置</vt:lpstr>
      <vt:lpstr>Calibration</vt:lpstr>
      <vt:lpstr>ゲインの調整</vt:lpstr>
      <vt:lpstr>ゲインの調整</vt:lpstr>
      <vt:lpstr>PMTに入射する光量</vt:lpstr>
      <vt:lpstr>光量の減衰率は？</vt:lpstr>
      <vt:lpstr>PowerPoint プレゼンテーション</vt:lpstr>
      <vt:lpstr>PowerPoint プレゼンテーション</vt:lpstr>
      <vt:lpstr>その結果・・・</vt:lpstr>
      <vt:lpstr>実験方法</vt:lpstr>
      <vt:lpstr>データ解析</vt:lpstr>
      <vt:lpstr>バウンダリ効果</vt:lpstr>
      <vt:lpstr>χ２が最小となる場所を探す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展望</vt:lpstr>
      <vt:lpstr>ご清聴ありがとうございました</vt:lpstr>
    </vt:vector>
  </TitlesOfParts>
  <Company>九州大学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高エネルギーガンマ線天文学 チームB：宇宙線テレスコープ</dc:title>
  <dc:creator>三船 陵子</dc:creator>
  <cp:lastModifiedBy>三船 陵子</cp:lastModifiedBy>
  <cp:revision>48</cp:revision>
  <dcterms:created xsi:type="dcterms:W3CDTF">2015-03-06T07:51:11Z</dcterms:created>
  <dcterms:modified xsi:type="dcterms:W3CDTF">2015-03-07T04:29:47Z</dcterms:modified>
</cp:coreProperties>
</file>