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26"/>
  </p:notesMasterIdLst>
  <p:handoutMasterIdLst>
    <p:handoutMasterId r:id="rId27"/>
  </p:handoutMasterIdLst>
  <p:sldIdLst>
    <p:sldId id="432" r:id="rId2"/>
    <p:sldId id="433" r:id="rId3"/>
    <p:sldId id="434" r:id="rId4"/>
    <p:sldId id="435" r:id="rId5"/>
    <p:sldId id="436" r:id="rId6"/>
    <p:sldId id="437" r:id="rId7"/>
    <p:sldId id="420" r:id="rId8"/>
    <p:sldId id="421" r:id="rId9"/>
    <p:sldId id="422" r:id="rId10"/>
    <p:sldId id="423" r:id="rId11"/>
    <p:sldId id="424" r:id="rId12"/>
    <p:sldId id="425" r:id="rId13"/>
    <p:sldId id="426" r:id="rId14"/>
    <p:sldId id="442" r:id="rId15"/>
    <p:sldId id="447" r:id="rId16"/>
    <p:sldId id="448" r:id="rId17"/>
    <p:sldId id="446" r:id="rId18"/>
    <p:sldId id="428" r:id="rId19"/>
    <p:sldId id="429" r:id="rId20"/>
    <p:sldId id="430" r:id="rId21"/>
    <p:sldId id="438" r:id="rId22"/>
    <p:sldId id="439" r:id="rId23"/>
    <p:sldId id="440" r:id="rId24"/>
    <p:sldId id="441" r:id="rId25"/>
  </p:sldIdLst>
  <p:sldSz cx="9906000" cy="6858000" type="A4"/>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99FFCC"/>
    <a:srgbClr val="FF0000"/>
    <a:srgbClr val="009999"/>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64" autoAdjust="0"/>
    <p:restoredTop sz="85389" autoAdjust="0"/>
  </p:normalViewPr>
  <p:slideViewPr>
    <p:cSldViewPr>
      <p:cViewPr>
        <p:scale>
          <a:sx n="66" d="100"/>
          <a:sy n="66" d="100"/>
        </p:scale>
        <p:origin x="-1560" y="-269"/>
      </p:cViewPr>
      <p:guideLst>
        <p:guide orient="horz" pos="2160"/>
        <p:guide pos="3120"/>
      </p:guideLst>
    </p:cSldViewPr>
  </p:slideViewPr>
  <p:outlineViewPr>
    <p:cViewPr>
      <p:scale>
        <a:sx n="33" d="100"/>
        <a:sy n="33" d="100"/>
      </p:scale>
      <p:origin x="24" y="929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Sheet1!$B$2</c:f>
              <c:strCache>
                <c:ptCount val="1"/>
                <c:pt idx="0">
                  <c:v>Pedestal(上層）</c:v>
                </c:pt>
              </c:strCache>
            </c:strRef>
          </c:tx>
          <c:spPr>
            <a:ln w="28575">
              <a:noFill/>
            </a:ln>
          </c:spPr>
          <c:xVal>
            <c:numRef>
              <c:f>Sheet1!$A$3:$A$302</c:f>
              <c:numCache>
                <c:formatCode>General</c:formatCode>
                <c:ptCount val="3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numCache>
            </c:numRef>
          </c:xVal>
          <c:yVal>
            <c:numRef>
              <c:f>Sheet1!$B$3:$B$302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1</c:v>
                </c:pt>
                <c:pt idx="66">
                  <c:v>10</c:v>
                </c:pt>
                <c:pt idx="67">
                  <c:v>13</c:v>
                </c:pt>
                <c:pt idx="68">
                  <c:v>46</c:v>
                </c:pt>
                <c:pt idx="69">
                  <c:v>116</c:v>
                </c:pt>
                <c:pt idx="70">
                  <c:v>224</c:v>
                </c:pt>
                <c:pt idx="71">
                  <c:v>434</c:v>
                </c:pt>
                <c:pt idx="72">
                  <c:v>825</c:v>
                </c:pt>
                <c:pt idx="73">
                  <c:v>1339</c:v>
                </c:pt>
                <c:pt idx="74">
                  <c:v>2198</c:v>
                </c:pt>
                <c:pt idx="75">
                  <c:v>3278</c:v>
                </c:pt>
                <c:pt idx="76">
                  <c:v>4599</c:v>
                </c:pt>
                <c:pt idx="77">
                  <c:v>6229</c:v>
                </c:pt>
                <c:pt idx="78">
                  <c:v>8049</c:v>
                </c:pt>
                <c:pt idx="79">
                  <c:v>9673</c:v>
                </c:pt>
                <c:pt idx="80">
                  <c:v>11254</c:v>
                </c:pt>
                <c:pt idx="81">
                  <c:v>11628</c:v>
                </c:pt>
                <c:pt idx="82">
                  <c:v>11809</c:v>
                </c:pt>
                <c:pt idx="83">
                  <c:v>11120</c:v>
                </c:pt>
                <c:pt idx="84">
                  <c:v>9560</c:v>
                </c:pt>
                <c:pt idx="85">
                  <c:v>7980</c:v>
                </c:pt>
                <c:pt idx="86">
                  <c:v>6048</c:v>
                </c:pt>
                <c:pt idx="87">
                  <c:v>4444</c:v>
                </c:pt>
                <c:pt idx="88">
                  <c:v>3028</c:v>
                </c:pt>
                <c:pt idx="89">
                  <c:v>2047</c:v>
                </c:pt>
                <c:pt idx="90">
                  <c:v>1299</c:v>
                </c:pt>
                <c:pt idx="91">
                  <c:v>779</c:v>
                </c:pt>
                <c:pt idx="92">
                  <c:v>425</c:v>
                </c:pt>
                <c:pt idx="93">
                  <c:v>229</c:v>
                </c:pt>
                <c:pt idx="94">
                  <c:v>109</c:v>
                </c:pt>
                <c:pt idx="95">
                  <c:v>44</c:v>
                </c:pt>
                <c:pt idx="96">
                  <c:v>28</c:v>
                </c:pt>
                <c:pt idx="97">
                  <c:v>9</c:v>
                </c:pt>
                <c:pt idx="98">
                  <c:v>6</c:v>
                </c:pt>
                <c:pt idx="99">
                  <c:v>4</c:v>
                </c:pt>
                <c:pt idx="100">
                  <c:v>2</c:v>
                </c:pt>
                <c:pt idx="101">
                  <c:v>1</c:v>
                </c:pt>
                <c:pt idx="102">
                  <c:v>2</c:v>
                </c:pt>
                <c:pt idx="103">
                  <c:v>3</c:v>
                </c:pt>
                <c:pt idx="104">
                  <c:v>3</c:v>
                </c:pt>
                <c:pt idx="105">
                  <c:v>0</c:v>
                </c:pt>
                <c:pt idx="106">
                  <c:v>2</c:v>
                </c:pt>
                <c:pt idx="107">
                  <c:v>0</c:v>
                </c:pt>
                <c:pt idx="108">
                  <c:v>1</c:v>
                </c:pt>
                <c:pt idx="109">
                  <c:v>2</c:v>
                </c:pt>
                <c:pt idx="110">
                  <c:v>2</c:v>
                </c:pt>
                <c:pt idx="111">
                  <c:v>0</c:v>
                </c:pt>
                <c:pt idx="112">
                  <c:v>1</c:v>
                </c:pt>
                <c:pt idx="113">
                  <c:v>0</c:v>
                </c:pt>
                <c:pt idx="114">
                  <c:v>1</c:v>
                </c:pt>
                <c:pt idx="115">
                  <c:v>1</c:v>
                </c:pt>
                <c:pt idx="116">
                  <c:v>1</c:v>
                </c:pt>
                <c:pt idx="117">
                  <c:v>1</c:v>
                </c:pt>
                <c:pt idx="118">
                  <c:v>1</c:v>
                </c:pt>
                <c:pt idx="119">
                  <c:v>1</c:v>
                </c:pt>
                <c:pt idx="120">
                  <c:v>0</c:v>
                </c:pt>
                <c:pt idx="121">
                  <c:v>1</c:v>
                </c:pt>
                <c:pt idx="122">
                  <c:v>1</c:v>
                </c:pt>
                <c:pt idx="123">
                  <c:v>0</c:v>
                </c:pt>
                <c:pt idx="124">
                  <c:v>0</c:v>
                </c:pt>
                <c:pt idx="125">
                  <c:v>0</c:v>
                </c:pt>
                <c:pt idx="126">
                  <c:v>1</c:v>
                </c:pt>
                <c:pt idx="127">
                  <c:v>0</c:v>
                </c:pt>
                <c:pt idx="128">
                  <c:v>1</c:v>
                </c:pt>
                <c:pt idx="129">
                  <c:v>0</c:v>
                </c:pt>
                <c:pt idx="130">
                  <c:v>1</c:v>
                </c:pt>
                <c:pt idx="131">
                  <c:v>0</c:v>
                </c:pt>
                <c:pt idx="132">
                  <c:v>0</c:v>
                </c:pt>
                <c:pt idx="133">
                  <c:v>0</c:v>
                </c:pt>
                <c:pt idx="134">
                  <c:v>1</c:v>
                </c:pt>
                <c:pt idx="135">
                  <c:v>0</c:v>
                </c:pt>
                <c:pt idx="136">
                  <c:v>0</c:v>
                </c:pt>
                <c:pt idx="137">
                  <c:v>0</c:v>
                </c:pt>
                <c:pt idx="138">
                  <c:v>0</c:v>
                </c:pt>
                <c:pt idx="139">
                  <c:v>0</c:v>
                </c:pt>
                <c:pt idx="140">
                  <c:v>0</c:v>
                </c:pt>
                <c:pt idx="141">
                  <c:v>0</c:v>
                </c:pt>
                <c:pt idx="142">
                  <c:v>0</c:v>
                </c:pt>
                <c:pt idx="143">
                  <c:v>0</c:v>
                </c:pt>
                <c:pt idx="144">
                  <c:v>0</c:v>
                </c:pt>
                <c:pt idx="145">
                  <c:v>1</c:v>
                </c:pt>
                <c:pt idx="146">
                  <c:v>1</c:v>
                </c:pt>
                <c:pt idx="147">
                  <c:v>1</c:v>
                </c:pt>
                <c:pt idx="148">
                  <c:v>0</c:v>
                </c:pt>
                <c:pt idx="149">
                  <c:v>0</c:v>
                </c:pt>
                <c:pt idx="150">
                  <c:v>0</c:v>
                </c:pt>
                <c:pt idx="151">
                  <c:v>0</c:v>
                </c:pt>
                <c:pt idx="152">
                  <c:v>0</c:v>
                </c:pt>
                <c:pt idx="153">
                  <c:v>0</c:v>
                </c:pt>
                <c:pt idx="154">
                  <c:v>0</c:v>
                </c:pt>
                <c:pt idx="155">
                  <c:v>0</c:v>
                </c:pt>
                <c:pt idx="156">
                  <c:v>1</c:v>
                </c:pt>
                <c:pt idx="157">
                  <c:v>0</c:v>
                </c:pt>
                <c:pt idx="158">
                  <c:v>0</c:v>
                </c:pt>
                <c:pt idx="159">
                  <c:v>0</c:v>
                </c:pt>
                <c:pt idx="160">
                  <c:v>0</c:v>
                </c:pt>
                <c:pt idx="161">
                  <c:v>0</c:v>
                </c:pt>
                <c:pt idx="162">
                  <c:v>0</c:v>
                </c:pt>
                <c:pt idx="163">
                  <c:v>2</c:v>
                </c:pt>
                <c:pt idx="164">
                  <c:v>0</c:v>
                </c:pt>
                <c:pt idx="165">
                  <c:v>1</c:v>
                </c:pt>
                <c:pt idx="166">
                  <c:v>0</c:v>
                </c:pt>
                <c:pt idx="167">
                  <c:v>0</c:v>
                </c:pt>
                <c:pt idx="168">
                  <c:v>0</c:v>
                </c:pt>
                <c:pt idx="169">
                  <c:v>0</c:v>
                </c:pt>
                <c:pt idx="170">
                  <c:v>0</c:v>
                </c:pt>
                <c:pt idx="171">
                  <c:v>0</c:v>
                </c:pt>
                <c:pt idx="172">
                  <c:v>0</c:v>
                </c:pt>
                <c:pt idx="173">
                  <c:v>1</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1</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1</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1</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yVal>
          <c:smooth val="0"/>
        </c:ser>
        <c:ser>
          <c:idx val="1"/>
          <c:order val="1"/>
          <c:tx>
            <c:strRef>
              <c:f>Sheet1!$C$2</c:f>
              <c:strCache>
                <c:ptCount val="1"/>
                <c:pt idx="0">
                  <c:v>Pedestal（下層）</c:v>
                </c:pt>
              </c:strCache>
            </c:strRef>
          </c:tx>
          <c:spPr>
            <a:ln w="28575">
              <a:noFill/>
            </a:ln>
          </c:spPr>
          <c:xVal>
            <c:numRef>
              <c:f>Sheet1!$A$3:$A$302</c:f>
              <c:numCache>
                <c:formatCode>General</c:formatCode>
                <c:ptCount val="3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numCache>
            </c:numRef>
          </c:xVal>
          <c:yVal>
            <c:numRef>
              <c:f>Sheet1!$C$3:$C$302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4</c:v>
                </c:pt>
                <c:pt idx="65">
                  <c:v>2</c:v>
                </c:pt>
                <c:pt idx="66">
                  <c:v>12</c:v>
                </c:pt>
                <c:pt idx="67">
                  <c:v>24</c:v>
                </c:pt>
                <c:pt idx="68">
                  <c:v>63</c:v>
                </c:pt>
                <c:pt idx="69">
                  <c:v>136</c:v>
                </c:pt>
                <c:pt idx="70">
                  <c:v>271</c:v>
                </c:pt>
                <c:pt idx="71">
                  <c:v>577</c:v>
                </c:pt>
                <c:pt idx="72">
                  <c:v>985</c:v>
                </c:pt>
                <c:pt idx="73">
                  <c:v>1761</c:v>
                </c:pt>
                <c:pt idx="74">
                  <c:v>2708</c:v>
                </c:pt>
                <c:pt idx="75">
                  <c:v>4200</c:v>
                </c:pt>
                <c:pt idx="76">
                  <c:v>5720</c:v>
                </c:pt>
                <c:pt idx="77">
                  <c:v>7306</c:v>
                </c:pt>
                <c:pt idx="78">
                  <c:v>9054</c:v>
                </c:pt>
                <c:pt idx="79">
                  <c:v>10386</c:v>
                </c:pt>
                <c:pt idx="80">
                  <c:v>11307</c:v>
                </c:pt>
                <c:pt idx="81">
                  <c:v>11945</c:v>
                </c:pt>
                <c:pt idx="82">
                  <c:v>11427</c:v>
                </c:pt>
                <c:pt idx="83">
                  <c:v>10287</c:v>
                </c:pt>
                <c:pt idx="84">
                  <c:v>9065</c:v>
                </c:pt>
                <c:pt idx="85">
                  <c:v>7232</c:v>
                </c:pt>
                <c:pt idx="86">
                  <c:v>5336</c:v>
                </c:pt>
                <c:pt idx="87">
                  <c:v>3558</c:v>
                </c:pt>
                <c:pt idx="88">
                  <c:v>2402</c:v>
                </c:pt>
                <c:pt idx="89">
                  <c:v>1408</c:v>
                </c:pt>
                <c:pt idx="90">
                  <c:v>785</c:v>
                </c:pt>
                <c:pt idx="91">
                  <c:v>476</c:v>
                </c:pt>
                <c:pt idx="92">
                  <c:v>233</c:v>
                </c:pt>
                <c:pt idx="93">
                  <c:v>115</c:v>
                </c:pt>
                <c:pt idx="94">
                  <c:v>52</c:v>
                </c:pt>
                <c:pt idx="95">
                  <c:v>24</c:v>
                </c:pt>
                <c:pt idx="96">
                  <c:v>14</c:v>
                </c:pt>
                <c:pt idx="97">
                  <c:v>7</c:v>
                </c:pt>
                <c:pt idx="98">
                  <c:v>4</c:v>
                </c:pt>
                <c:pt idx="99">
                  <c:v>2</c:v>
                </c:pt>
                <c:pt idx="100">
                  <c:v>7</c:v>
                </c:pt>
                <c:pt idx="101">
                  <c:v>3</c:v>
                </c:pt>
                <c:pt idx="102">
                  <c:v>1</c:v>
                </c:pt>
                <c:pt idx="103">
                  <c:v>4</c:v>
                </c:pt>
                <c:pt idx="104">
                  <c:v>1</c:v>
                </c:pt>
                <c:pt idx="105">
                  <c:v>2</c:v>
                </c:pt>
                <c:pt idx="106">
                  <c:v>0</c:v>
                </c:pt>
                <c:pt idx="107">
                  <c:v>2</c:v>
                </c:pt>
                <c:pt idx="108">
                  <c:v>1</c:v>
                </c:pt>
                <c:pt idx="109">
                  <c:v>0</c:v>
                </c:pt>
                <c:pt idx="110">
                  <c:v>0</c:v>
                </c:pt>
                <c:pt idx="111">
                  <c:v>2</c:v>
                </c:pt>
                <c:pt idx="112">
                  <c:v>0</c:v>
                </c:pt>
                <c:pt idx="113">
                  <c:v>0</c:v>
                </c:pt>
                <c:pt idx="114">
                  <c:v>1</c:v>
                </c:pt>
                <c:pt idx="115">
                  <c:v>0</c:v>
                </c:pt>
                <c:pt idx="116">
                  <c:v>0</c:v>
                </c:pt>
                <c:pt idx="117">
                  <c:v>1</c:v>
                </c:pt>
                <c:pt idx="118">
                  <c:v>1</c:v>
                </c:pt>
                <c:pt idx="119">
                  <c:v>1</c:v>
                </c:pt>
                <c:pt idx="120">
                  <c:v>1</c:v>
                </c:pt>
                <c:pt idx="121">
                  <c:v>0</c:v>
                </c:pt>
                <c:pt idx="122">
                  <c:v>0</c:v>
                </c:pt>
                <c:pt idx="123">
                  <c:v>0</c:v>
                </c:pt>
                <c:pt idx="124">
                  <c:v>0</c:v>
                </c:pt>
                <c:pt idx="125">
                  <c:v>0</c:v>
                </c:pt>
                <c:pt idx="126">
                  <c:v>0</c:v>
                </c:pt>
                <c:pt idx="127">
                  <c:v>0</c:v>
                </c:pt>
                <c:pt idx="128">
                  <c:v>1</c:v>
                </c:pt>
                <c:pt idx="129">
                  <c:v>0</c:v>
                </c:pt>
                <c:pt idx="130">
                  <c:v>1</c:v>
                </c:pt>
                <c:pt idx="131">
                  <c:v>1</c:v>
                </c:pt>
                <c:pt idx="132">
                  <c:v>1</c:v>
                </c:pt>
                <c:pt idx="133">
                  <c:v>0</c:v>
                </c:pt>
                <c:pt idx="134">
                  <c:v>0</c:v>
                </c:pt>
                <c:pt idx="135">
                  <c:v>0</c:v>
                </c:pt>
                <c:pt idx="136">
                  <c:v>0</c:v>
                </c:pt>
                <c:pt idx="137">
                  <c:v>1</c:v>
                </c:pt>
                <c:pt idx="138">
                  <c:v>0</c:v>
                </c:pt>
                <c:pt idx="139">
                  <c:v>1</c:v>
                </c:pt>
                <c:pt idx="140">
                  <c:v>0</c:v>
                </c:pt>
                <c:pt idx="141">
                  <c:v>0</c:v>
                </c:pt>
                <c:pt idx="142">
                  <c:v>0</c:v>
                </c:pt>
                <c:pt idx="143">
                  <c:v>0</c:v>
                </c:pt>
                <c:pt idx="144">
                  <c:v>1</c:v>
                </c:pt>
                <c:pt idx="145">
                  <c:v>0</c:v>
                </c:pt>
                <c:pt idx="146">
                  <c:v>0</c:v>
                </c:pt>
                <c:pt idx="147">
                  <c:v>0</c:v>
                </c:pt>
                <c:pt idx="148">
                  <c:v>0</c:v>
                </c:pt>
                <c:pt idx="149">
                  <c:v>0</c:v>
                </c:pt>
                <c:pt idx="150">
                  <c:v>0</c:v>
                </c:pt>
                <c:pt idx="151">
                  <c:v>0</c:v>
                </c:pt>
                <c:pt idx="152">
                  <c:v>0</c:v>
                </c:pt>
                <c:pt idx="153">
                  <c:v>1</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1</c:v>
                </c:pt>
                <c:pt idx="168">
                  <c:v>0</c:v>
                </c:pt>
                <c:pt idx="169">
                  <c:v>0</c:v>
                </c:pt>
                <c:pt idx="170">
                  <c:v>0</c:v>
                </c:pt>
                <c:pt idx="171">
                  <c:v>0</c:v>
                </c:pt>
                <c:pt idx="172">
                  <c:v>0</c:v>
                </c:pt>
                <c:pt idx="173">
                  <c:v>0</c:v>
                </c:pt>
                <c:pt idx="174">
                  <c:v>0</c:v>
                </c:pt>
                <c:pt idx="175">
                  <c:v>0</c:v>
                </c:pt>
                <c:pt idx="176">
                  <c:v>0</c:v>
                </c:pt>
                <c:pt idx="177">
                  <c:v>0</c:v>
                </c:pt>
                <c:pt idx="178">
                  <c:v>0</c:v>
                </c:pt>
                <c:pt idx="179">
                  <c:v>1</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1</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yVal>
          <c:smooth val="0"/>
        </c:ser>
        <c:ser>
          <c:idx val="2"/>
          <c:order val="2"/>
          <c:tx>
            <c:strRef>
              <c:f>Sheet1!$D$2</c:f>
              <c:strCache>
                <c:ptCount val="1"/>
                <c:pt idx="0">
                  <c:v>上層</c:v>
                </c:pt>
              </c:strCache>
            </c:strRef>
          </c:tx>
          <c:spPr>
            <a:ln w="28575">
              <a:noFill/>
            </a:ln>
          </c:spPr>
          <c:xVal>
            <c:numRef>
              <c:f>Sheet1!$A$3:$A$302</c:f>
              <c:numCache>
                <c:formatCode>General</c:formatCode>
                <c:ptCount val="3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numCache>
            </c:numRef>
          </c:xVal>
          <c:yVal>
            <c:numRef>
              <c:f>Sheet1!$D$3:$D$302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1</c:v>
                </c:pt>
                <c:pt idx="72">
                  <c:v>1</c:v>
                </c:pt>
                <c:pt idx="73">
                  <c:v>1</c:v>
                </c:pt>
                <c:pt idx="74">
                  <c:v>1</c:v>
                </c:pt>
                <c:pt idx="75">
                  <c:v>0</c:v>
                </c:pt>
                <c:pt idx="76">
                  <c:v>0</c:v>
                </c:pt>
                <c:pt idx="77">
                  <c:v>3</c:v>
                </c:pt>
                <c:pt idx="78">
                  <c:v>2</c:v>
                </c:pt>
                <c:pt idx="79">
                  <c:v>4</c:v>
                </c:pt>
                <c:pt idx="80">
                  <c:v>2</c:v>
                </c:pt>
                <c:pt idx="81">
                  <c:v>7</c:v>
                </c:pt>
                <c:pt idx="82">
                  <c:v>4</c:v>
                </c:pt>
                <c:pt idx="83">
                  <c:v>2</c:v>
                </c:pt>
                <c:pt idx="84">
                  <c:v>2</c:v>
                </c:pt>
                <c:pt idx="85">
                  <c:v>4</c:v>
                </c:pt>
                <c:pt idx="86">
                  <c:v>2</c:v>
                </c:pt>
                <c:pt idx="87">
                  <c:v>2</c:v>
                </c:pt>
                <c:pt idx="88">
                  <c:v>3</c:v>
                </c:pt>
                <c:pt idx="89">
                  <c:v>5</c:v>
                </c:pt>
                <c:pt idx="90">
                  <c:v>3</c:v>
                </c:pt>
                <c:pt idx="91">
                  <c:v>4</c:v>
                </c:pt>
                <c:pt idx="92">
                  <c:v>1</c:v>
                </c:pt>
                <c:pt idx="93">
                  <c:v>8</c:v>
                </c:pt>
                <c:pt idx="94">
                  <c:v>12</c:v>
                </c:pt>
                <c:pt idx="95">
                  <c:v>13</c:v>
                </c:pt>
                <c:pt idx="96">
                  <c:v>17</c:v>
                </c:pt>
                <c:pt idx="97">
                  <c:v>18</c:v>
                </c:pt>
                <c:pt idx="98">
                  <c:v>30</c:v>
                </c:pt>
                <c:pt idx="99">
                  <c:v>43</c:v>
                </c:pt>
                <c:pt idx="100">
                  <c:v>44</c:v>
                </c:pt>
                <c:pt idx="101">
                  <c:v>60</c:v>
                </c:pt>
                <c:pt idx="102">
                  <c:v>58</c:v>
                </c:pt>
                <c:pt idx="103">
                  <c:v>54</c:v>
                </c:pt>
                <c:pt idx="104">
                  <c:v>71</c:v>
                </c:pt>
                <c:pt idx="105">
                  <c:v>77</c:v>
                </c:pt>
                <c:pt idx="106">
                  <c:v>70</c:v>
                </c:pt>
                <c:pt idx="107">
                  <c:v>74</c:v>
                </c:pt>
                <c:pt idx="108">
                  <c:v>80</c:v>
                </c:pt>
                <c:pt idx="109">
                  <c:v>88</c:v>
                </c:pt>
                <c:pt idx="110">
                  <c:v>100</c:v>
                </c:pt>
                <c:pt idx="111">
                  <c:v>97</c:v>
                </c:pt>
                <c:pt idx="112">
                  <c:v>82</c:v>
                </c:pt>
                <c:pt idx="113">
                  <c:v>81</c:v>
                </c:pt>
                <c:pt idx="114">
                  <c:v>100</c:v>
                </c:pt>
                <c:pt idx="115">
                  <c:v>108</c:v>
                </c:pt>
                <c:pt idx="116">
                  <c:v>120</c:v>
                </c:pt>
                <c:pt idx="117">
                  <c:v>122</c:v>
                </c:pt>
                <c:pt idx="118">
                  <c:v>120</c:v>
                </c:pt>
                <c:pt idx="119">
                  <c:v>128</c:v>
                </c:pt>
                <c:pt idx="120">
                  <c:v>129</c:v>
                </c:pt>
                <c:pt idx="121">
                  <c:v>133</c:v>
                </c:pt>
                <c:pt idx="122">
                  <c:v>155</c:v>
                </c:pt>
                <c:pt idx="123">
                  <c:v>168</c:v>
                </c:pt>
                <c:pt idx="124">
                  <c:v>175</c:v>
                </c:pt>
                <c:pt idx="125">
                  <c:v>197</c:v>
                </c:pt>
                <c:pt idx="126">
                  <c:v>173</c:v>
                </c:pt>
                <c:pt idx="127">
                  <c:v>184</c:v>
                </c:pt>
                <c:pt idx="128">
                  <c:v>209</c:v>
                </c:pt>
                <c:pt idx="129">
                  <c:v>217</c:v>
                </c:pt>
                <c:pt idx="130">
                  <c:v>230</c:v>
                </c:pt>
                <c:pt idx="131">
                  <c:v>241</c:v>
                </c:pt>
                <c:pt idx="132">
                  <c:v>271</c:v>
                </c:pt>
                <c:pt idx="133">
                  <c:v>289</c:v>
                </c:pt>
                <c:pt idx="134">
                  <c:v>278</c:v>
                </c:pt>
                <c:pt idx="135">
                  <c:v>246</c:v>
                </c:pt>
                <c:pt idx="136">
                  <c:v>312</c:v>
                </c:pt>
                <c:pt idx="137">
                  <c:v>315</c:v>
                </c:pt>
                <c:pt idx="138">
                  <c:v>285</c:v>
                </c:pt>
                <c:pt idx="139">
                  <c:v>320</c:v>
                </c:pt>
                <c:pt idx="140">
                  <c:v>349</c:v>
                </c:pt>
                <c:pt idx="141">
                  <c:v>320</c:v>
                </c:pt>
                <c:pt idx="142">
                  <c:v>346</c:v>
                </c:pt>
                <c:pt idx="143">
                  <c:v>375</c:v>
                </c:pt>
                <c:pt idx="144">
                  <c:v>361</c:v>
                </c:pt>
                <c:pt idx="145">
                  <c:v>411</c:v>
                </c:pt>
                <c:pt idx="146">
                  <c:v>390</c:v>
                </c:pt>
                <c:pt idx="147">
                  <c:v>386</c:v>
                </c:pt>
                <c:pt idx="148">
                  <c:v>417</c:v>
                </c:pt>
                <c:pt idx="149">
                  <c:v>397</c:v>
                </c:pt>
                <c:pt idx="150">
                  <c:v>362</c:v>
                </c:pt>
                <c:pt idx="151">
                  <c:v>415</c:v>
                </c:pt>
                <c:pt idx="152">
                  <c:v>402</c:v>
                </c:pt>
                <c:pt idx="153">
                  <c:v>432</c:v>
                </c:pt>
                <c:pt idx="154">
                  <c:v>401</c:v>
                </c:pt>
                <c:pt idx="155">
                  <c:v>385</c:v>
                </c:pt>
                <c:pt idx="156">
                  <c:v>397</c:v>
                </c:pt>
                <c:pt idx="157">
                  <c:v>405</c:v>
                </c:pt>
                <c:pt idx="158">
                  <c:v>396</c:v>
                </c:pt>
                <c:pt idx="159">
                  <c:v>357</c:v>
                </c:pt>
                <c:pt idx="160">
                  <c:v>419</c:v>
                </c:pt>
                <c:pt idx="161">
                  <c:v>425</c:v>
                </c:pt>
                <c:pt idx="162">
                  <c:v>396</c:v>
                </c:pt>
                <c:pt idx="163">
                  <c:v>405</c:v>
                </c:pt>
                <c:pt idx="164">
                  <c:v>380</c:v>
                </c:pt>
                <c:pt idx="165">
                  <c:v>365</c:v>
                </c:pt>
                <c:pt idx="166">
                  <c:v>383</c:v>
                </c:pt>
                <c:pt idx="167">
                  <c:v>390</c:v>
                </c:pt>
                <c:pt idx="168">
                  <c:v>377</c:v>
                </c:pt>
                <c:pt idx="169">
                  <c:v>371</c:v>
                </c:pt>
                <c:pt idx="170">
                  <c:v>345</c:v>
                </c:pt>
                <c:pt idx="171">
                  <c:v>358</c:v>
                </c:pt>
                <c:pt idx="172">
                  <c:v>375</c:v>
                </c:pt>
                <c:pt idx="173">
                  <c:v>342</c:v>
                </c:pt>
                <c:pt idx="174">
                  <c:v>375</c:v>
                </c:pt>
                <c:pt idx="175">
                  <c:v>340</c:v>
                </c:pt>
                <c:pt idx="176">
                  <c:v>331</c:v>
                </c:pt>
                <c:pt idx="177">
                  <c:v>308</c:v>
                </c:pt>
                <c:pt idx="178">
                  <c:v>335</c:v>
                </c:pt>
                <c:pt idx="179">
                  <c:v>335</c:v>
                </c:pt>
                <c:pt idx="180">
                  <c:v>288</c:v>
                </c:pt>
                <c:pt idx="181">
                  <c:v>289</c:v>
                </c:pt>
                <c:pt idx="182">
                  <c:v>304</c:v>
                </c:pt>
                <c:pt idx="183">
                  <c:v>300</c:v>
                </c:pt>
                <c:pt idx="184">
                  <c:v>299</c:v>
                </c:pt>
                <c:pt idx="185">
                  <c:v>284</c:v>
                </c:pt>
                <c:pt idx="186">
                  <c:v>260</c:v>
                </c:pt>
                <c:pt idx="187">
                  <c:v>279</c:v>
                </c:pt>
                <c:pt idx="188">
                  <c:v>237</c:v>
                </c:pt>
                <c:pt idx="189">
                  <c:v>252</c:v>
                </c:pt>
                <c:pt idx="190">
                  <c:v>245</c:v>
                </c:pt>
                <c:pt idx="191">
                  <c:v>262</c:v>
                </c:pt>
                <c:pt idx="192">
                  <c:v>240</c:v>
                </c:pt>
                <c:pt idx="193">
                  <c:v>253</c:v>
                </c:pt>
                <c:pt idx="194">
                  <c:v>245</c:v>
                </c:pt>
                <c:pt idx="195">
                  <c:v>215</c:v>
                </c:pt>
                <c:pt idx="196">
                  <c:v>246</c:v>
                </c:pt>
                <c:pt idx="197">
                  <c:v>234</c:v>
                </c:pt>
                <c:pt idx="198">
                  <c:v>234</c:v>
                </c:pt>
                <c:pt idx="199">
                  <c:v>198</c:v>
                </c:pt>
                <c:pt idx="200">
                  <c:v>191</c:v>
                </c:pt>
                <c:pt idx="201">
                  <c:v>219</c:v>
                </c:pt>
                <c:pt idx="202">
                  <c:v>205</c:v>
                </c:pt>
                <c:pt idx="203">
                  <c:v>196</c:v>
                </c:pt>
                <c:pt idx="204">
                  <c:v>162</c:v>
                </c:pt>
                <c:pt idx="205">
                  <c:v>203</c:v>
                </c:pt>
                <c:pt idx="206">
                  <c:v>177</c:v>
                </c:pt>
                <c:pt idx="207">
                  <c:v>174</c:v>
                </c:pt>
                <c:pt idx="208">
                  <c:v>174</c:v>
                </c:pt>
                <c:pt idx="209">
                  <c:v>167</c:v>
                </c:pt>
                <c:pt idx="210">
                  <c:v>151</c:v>
                </c:pt>
                <c:pt idx="211">
                  <c:v>149</c:v>
                </c:pt>
                <c:pt idx="212">
                  <c:v>139</c:v>
                </c:pt>
                <c:pt idx="213">
                  <c:v>158</c:v>
                </c:pt>
                <c:pt idx="214">
                  <c:v>125</c:v>
                </c:pt>
                <c:pt idx="215">
                  <c:v>125</c:v>
                </c:pt>
                <c:pt idx="216">
                  <c:v>118</c:v>
                </c:pt>
                <c:pt idx="217">
                  <c:v>122</c:v>
                </c:pt>
                <c:pt idx="218">
                  <c:v>122</c:v>
                </c:pt>
                <c:pt idx="219">
                  <c:v>135</c:v>
                </c:pt>
                <c:pt idx="220">
                  <c:v>113</c:v>
                </c:pt>
                <c:pt idx="221">
                  <c:v>123</c:v>
                </c:pt>
                <c:pt idx="222">
                  <c:v>105</c:v>
                </c:pt>
                <c:pt idx="223">
                  <c:v>102</c:v>
                </c:pt>
                <c:pt idx="224">
                  <c:v>107</c:v>
                </c:pt>
                <c:pt idx="225">
                  <c:v>112</c:v>
                </c:pt>
                <c:pt idx="226">
                  <c:v>120</c:v>
                </c:pt>
                <c:pt idx="227">
                  <c:v>101</c:v>
                </c:pt>
                <c:pt idx="228">
                  <c:v>87</c:v>
                </c:pt>
                <c:pt idx="229">
                  <c:v>110</c:v>
                </c:pt>
                <c:pt idx="230">
                  <c:v>98</c:v>
                </c:pt>
                <c:pt idx="231">
                  <c:v>81</c:v>
                </c:pt>
                <c:pt idx="232">
                  <c:v>97</c:v>
                </c:pt>
                <c:pt idx="233">
                  <c:v>88</c:v>
                </c:pt>
                <c:pt idx="234">
                  <c:v>82</c:v>
                </c:pt>
                <c:pt idx="235">
                  <c:v>88</c:v>
                </c:pt>
                <c:pt idx="236">
                  <c:v>80</c:v>
                </c:pt>
                <c:pt idx="237">
                  <c:v>80</c:v>
                </c:pt>
                <c:pt idx="238">
                  <c:v>96</c:v>
                </c:pt>
                <c:pt idx="239">
                  <c:v>82</c:v>
                </c:pt>
                <c:pt idx="240">
                  <c:v>83</c:v>
                </c:pt>
                <c:pt idx="241">
                  <c:v>76</c:v>
                </c:pt>
                <c:pt idx="242">
                  <c:v>68</c:v>
                </c:pt>
                <c:pt idx="243">
                  <c:v>73</c:v>
                </c:pt>
                <c:pt idx="244">
                  <c:v>71</c:v>
                </c:pt>
                <c:pt idx="245">
                  <c:v>79</c:v>
                </c:pt>
                <c:pt idx="246">
                  <c:v>69</c:v>
                </c:pt>
                <c:pt idx="247">
                  <c:v>66</c:v>
                </c:pt>
                <c:pt idx="248">
                  <c:v>77</c:v>
                </c:pt>
                <c:pt idx="249">
                  <c:v>64</c:v>
                </c:pt>
                <c:pt idx="250">
                  <c:v>62</c:v>
                </c:pt>
                <c:pt idx="251">
                  <c:v>52</c:v>
                </c:pt>
                <c:pt idx="252">
                  <c:v>68</c:v>
                </c:pt>
                <c:pt idx="253">
                  <c:v>70</c:v>
                </c:pt>
                <c:pt idx="254">
                  <c:v>53</c:v>
                </c:pt>
                <c:pt idx="255">
                  <c:v>66</c:v>
                </c:pt>
                <c:pt idx="256">
                  <c:v>54</c:v>
                </c:pt>
                <c:pt idx="257">
                  <c:v>61</c:v>
                </c:pt>
                <c:pt idx="258">
                  <c:v>40</c:v>
                </c:pt>
                <c:pt idx="259">
                  <c:v>48</c:v>
                </c:pt>
                <c:pt idx="260">
                  <c:v>58</c:v>
                </c:pt>
                <c:pt idx="261">
                  <c:v>45</c:v>
                </c:pt>
                <c:pt idx="262">
                  <c:v>55</c:v>
                </c:pt>
                <c:pt idx="263">
                  <c:v>54</c:v>
                </c:pt>
                <c:pt idx="264">
                  <c:v>48</c:v>
                </c:pt>
                <c:pt idx="265">
                  <c:v>55</c:v>
                </c:pt>
                <c:pt idx="266">
                  <c:v>43</c:v>
                </c:pt>
                <c:pt idx="267">
                  <c:v>45</c:v>
                </c:pt>
                <c:pt idx="268">
                  <c:v>51</c:v>
                </c:pt>
                <c:pt idx="269">
                  <c:v>57</c:v>
                </c:pt>
                <c:pt idx="270">
                  <c:v>41</c:v>
                </c:pt>
                <c:pt idx="271">
                  <c:v>26</c:v>
                </c:pt>
                <c:pt idx="272">
                  <c:v>41</c:v>
                </c:pt>
                <c:pt idx="273">
                  <c:v>42</c:v>
                </c:pt>
                <c:pt idx="274">
                  <c:v>36</c:v>
                </c:pt>
                <c:pt idx="275">
                  <c:v>31</c:v>
                </c:pt>
                <c:pt idx="276">
                  <c:v>34</c:v>
                </c:pt>
                <c:pt idx="277">
                  <c:v>34</c:v>
                </c:pt>
                <c:pt idx="278">
                  <c:v>38</c:v>
                </c:pt>
                <c:pt idx="279">
                  <c:v>35</c:v>
                </c:pt>
                <c:pt idx="280">
                  <c:v>30</c:v>
                </c:pt>
                <c:pt idx="281">
                  <c:v>42</c:v>
                </c:pt>
                <c:pt idx="282">
                  <c:v>33</c:v>
                </c:pt>
                <c:pt idx="283">
                  <c:v>29</c:v>
                </c:pt>
                <c:pt idx="284">
                  <c:v>36</c:v>
                </c:pt>
                <c:pt idx="285">
                  <c:v>29</c:v>
                </c:pt>
                <c:pt idx="286">
                  <c:v>27</c:v>
                </c:pt>
                <c:pt idx="287">
                  <c:v>25</c:v>
                </c:pt>
                <c:pt idx="288">
                  <c:v>31</c:v>
                </c:pt>
                <c:pt idx="289">
                  <c:v>23</c:v>
                </c:pt>
                <c:pt idx="290">
                  <c:v>28</c:v>
                </c:pt>
                <c:pt idx="291">
                  <c:v>38</c:v>
                </c:pt>
                <c:pt idx="292">
                  <c:v>30</c:v>
                </c:pt>
                <c:pt idx="293">
                  <c:v>19</c:v>
                </c:pt>
                <c:pt idx="294">
                  <c:v>29</c:v>
                </c:pt>
                <c:pt idx="295">
                  <c:v>39</c:v>
                </c:pt>
                <c:pt idx="296">
                  <c:v>31</c:v>
                </c:pt>
                <c:pt idx="297">
                  <c:v>32</c:v>
                </c:pt>
                <c:pt idx="298">
                  <c:v>26</c:v>
                </c:pt>
                <c:pt idx="299">
                  <c:v>1732</c:v>
                </c:pt>
              </c:numCache>
            </c:numRef>
          </c:yVal>
          <c:smooth val="0"/>
        </c:ser>
        <c:ser>
          <c:idx val="3"/>
          <c:order val="3"/>
          <c:tx>
            <c:strRef>
              <c:f>Sheet1!$E$2</c:f>
              <c:strCache>
                <c:ptCount val="1"/>
                <c:pt idx="0">
                  <c:v>下層</c:v>
                </c:pt>
              </c:strCache>
            </c:strRef>
          </c:tx>
          <c:spPr>
            <a:ln w="28575">
              <a:noFill/>
            </a:ln>
          </c:spPr>
          <c:xVal>
            <c:numRef>
              <c:f>Sheet1!$A$3:$A$302</c:f>
              <c:numCache>
                <c:formatCode>General</c:formatCode>
                <c:ptCount val="3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numCache>
            </c:numRef>
          </c:xVal>
          <c:yVal>
            <c:numRef>
              <c:f>Sheet1!$E$3:$E$302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1</c:v>
                </c:pt>
                <c:pt idx="75">
                  <c:v>0</c:v>
                </c:pt>
                <c:pt idx="76">
                  <c:v>3</c:v>
                </c:pt>
                <c:pt idx="77">
                  <c:v>4</c:v>
                </c:pt>
                <c:pt idx="78">
                  <c:v>3</c:v>
                </c:pt>
                <c:pt idx="79">
                  <c:v>2</c:v>
                </c:pt>
                <c:pt idx="80">
                  <c:v>7</c:v>
                </c:pt>
                <c:pt idx="81">
                  <c:v>6</c:v>
                </c:pt>
                <c:pt idx="82">
                  <c:v>5</c:v>
                </c:pt>
                <c:pt idx="83">
                  <c:v>5</c:v>
                </c:pt>
                <c:pt idx="84">
                  <c:v>2</c:v>
                </c:pt>
                <c:pt idx="85">
                  <c:v>4</c:v>
                </c:pt>
                <c:pt idx="86">
                  <c:v>1</c:v>
                </c:pt>
                <c:pt idx="87">
                  <c:v>2</c:v>
                </c:pt>
                <c:pt idx="88">
                  <c:v>4</c:v>
                </c:pt>
                <c:pt idx="89">
                  <c:v>7</c:v>
                </c:pt>
                <c:pt idx="90">
                  <c:v>3</c:v>
                </c:pt>
                <c:pt idx="91">
                  <c:v>0</c:v>
                </c:pt>
                <c:pt idx="92">
                  <c:v>5</c:v>
                </c:pt>
                <c:pt idx="93">
                  <c:v>10</c:v>
                </c:pt>
                <c:pt idx="94">
                  <c:v>16</c:v>
                </c:pt>
                <c:pt idx="95">
                  <c:v>12</c:v>
                </c:pt>
                <c:pt idx="96">
                  <c:v>14</c:v>
                </c:pt>
                <c:pt idx="97">
                  <c:v>27</c:v>
                </c:pt>
                <c:pt idx="98">
                  <c:v>26</c:v>
                </c:pt>
                <c:pt idx="99">
                  <c:v>38</c:v>
                </c:pt>
                <c:pt idx="100">
                  <c:v>68</c:v>
                </c:pt>
                <c:pt idx="101">
                  <c:v>64</c:v>
                </c:pt>
                <c:pt idx="102">
                  <c:v>78</c:v>
                </c:pt>
                <c:pt idx="103">
                  <c:v>71</c:v>
                </c:pt>
                <c:pt idx="104">
                  <c:v>65</c:v>
                </c:pt>
                <c:pt idx="105">
                  <c:v>97</c:v>
                </c:pt>
                <c:pt idx="106">
                  <c:v>82</c:v>
                </c:pt>
                <c:pt idx="107">
                  <c:v>78</c:v>
                </c:pt>
                <c:pt idx="108">
                  <c:v>100</c:v>
                </c:pt>
                <c:pt idx="109">
                  <c:v>93</c:v>
                </c:pt>
                <c:pt idx="110">
                  <c:v>89</c:v>
                </c:pt>
                <c:pt idx="111">
                  <c:v>97</c:v>
                </c:pt>
                <c:pt idx="112">
                  <c:v>108</c:v>
                </c:pt>
                <c:pt idx="113">
                  <c:v>97</c:v>
                </c:pt>
                <c:pt idx="114">
                  <c:v>134</c:v>
                </c:pt>
                <c:pt idx="115">
                  <c:v>131</c:v>
                </c:pt>
                <c:pt idx="116">
                  <c:v>131</c:v>
                </c:pt>
                <c:pt idx="117">
                  <c:v>132</c:v>
                </c:pt>
                <c:pt idx="118">
                  <c:v>141</c:v>
                </c:pt>
                <c:pt idx="119">
                  <c:v>159</c:v>
                </c:pt>
                <c:pt idx="120">
                  <c:v>184</c:v>
                </c:pt>
                <c:pt idx="121">
                  <c:v>179</c:v>
                </c:pt>
                <c:pt idx="122">
                  <c:v>198</c:v>
                </c:pt>
                <c:pt idx="123">
                  <c:v>222</c:v>
                </c:pt>
                <c:pt idx="124">
                  <c:v>209</c:v>
                </c:pt>
                <c:pt idx="125">
                  <c:v>259</c:v>
                </c:pt>
                <c:pt idx="126">
                  <c:v>255</c:v>
                </c:pt>
                <c:pt idx="127">
                  <c:v>277</c:v>
                </c:pt>
                <c:pt idx="128">
                  <c:v>269</c:v>
                </c:pt>
                <c:pt idx="129">
                  <c:v>285</c:v>
                </c:pt>
                <c:pt idx="130">
                  <c:v>285</c:v>
                </c:pt>
                <c:pt idx="131">
                  <c:v>298</c:v>
                </c:pt>
                <c:pt idx="132">
                  <c:v>311</c:v>
                </c:pt>
                <c:pt idx="133">
                  <c:v>338</c:v>
                </c:pt>
                <c:pt idx="134">
                  <c:v>364</c:v>
                </c:pt>
                <c:pt idx="135">
                  <c:v>360</c:v>
                </c:pt>
                <c:pt idx="136">
                  <c:v>347</c:v>
                </c:pt>
                <c:pt idx="137">
                  <c:v>359</c:v>
                </c:pt>
                <c:pt idx="138">
                  <c:v>397</c:v>
                </c:pt>
                <c:pt idx="139">
                  <c:v>400</c:v>
                </c:pt>
                <c:pt idx="140">
                  <c:v>414</c:v>
                </c:pt>
                <c:pt idx="141">
                  <c:v>421</c:v>
                </c:pt>
                <c:pt idx="142">
                  <c:v>420</c:v>
                </c:pt>
                <c:pt idx="143">
                  <c:v>441</c:v>
                </c:pt>
                <c:pt idx="144">
                  <c:v>457</c:v>
                </c:pt>
                <c:pt idx="145">
                  <c:v>444</c:v>
                </c:pt>
                <c:pt idx="146">
                  <c:v>435</c:v>
                </c:pt>
                <c:pt idx="147">
                  <c:v>438</c:v>
                </c:pt>
                <c:pt idx="148">
                  <c:v>424</c:v>
                </c:pt>
                <c:pt idx="149">
                  <c:v>406</c:v>
                </c:pt>
                <c:pt idx="150">
                  <c:v>421</c:v>
                </c:pt>
                <c:pt idx="151">
                  <c:v>446</c:v>
                </c:pt>
                <c:pt idx="152">
                  <c:v>423</c:v>
                </c:pt>
                <c:pt idx="153">
                  <c:v>451</c:v>
                </c:pt>
                <c:pt idx="154">
                  <c:v>444</c:v>
                </c:pt>
                <c:pt idx="155">
                  <c:v>448</c:v>
                </c:pt>
                <c:pt idx="156">
                  <c:v>440</c:v>
                </c:pt>
                <c:pt idx="157">
                  <c:v>460</c:v>
                </c:pt>
                <c:pt idx="158">
                  <c:v>410</c:v>
                </c:pt>
                <c:pt idx="159">
                  <c:v>431</c:v>
                </c:pt>
                <c:pt idx="160">
                  <c:v>407</c:v>
                </c:pt>
                <c:pt idx="161">
                  <c:v>429</c:v>
                </c:pt>
                <c:pt idx="162">
                  <c:v>417</c:v>
                </c:pt>
                <c:pt idx="163">
                  <c:v>400</c:v>
                </c:pt>
                <c:pt idx="164">
                  <c:v>398</c:v>
                </c:pt>
                <c:pt idx="165">
                  <c:v>382</c:v>
                </c:pt>
                <c:pt idx="166">
                  <c:v>371</c:v>
                </c:pt>
                <c:pt idx="167">
                  <c:v>405</c:v>
                </c:pt>
                <c:pt idx="168">
                  <c:v>396</c:v>
                </c:pt>
                <c:pt idx="169">
                  <c:v>352</c:v>
                </c:pt>
                <c:pt idx="170">
                  <c:v>365</c:v>
                </c:pt>
                <c:pt idx="171">
                  <c:v>346</c:v>
                </c:pt>
                <c:pt idx="172">
                  <c:v>333</c:v>
                </c:pt>
                <c:pt idx="173">
                  <c:v>339</c:v>
                </c:pt>
                <c:pt idx="174">
                  <c:v>277</c:v>
                </c:pt>
                <c:pt idx="175">
                  <c:v>284</c:v>
                </c:pt>
                <c:pt idx="176">
                  <c:v>304</c:v>
                </c:pt>
                <c:pt idx="177">
                  <c:v>319</c:v>
                </c:pt>
                <c:pt idx="178">
                  <c:v>282</c:v>
                </c:pt>
                <c:pt idx="179">
                  <c:v>283</c:v>
                </c:pt>
                <c:pt idx="180">
                  <c:v>289</c:v>
                </c:pt>
                <c:pt idx="181">
                  <c:v>262</c:v>
                </c:pt>
                <c:pt idx="182">
                  <c:v>308</c:v>
                </c:pt>
                <c:pt idx="183">
                  <c:v>255</c:v>
                </c:pt>
                <c:pt idx="184">
                  <c:v>254</c:v>
                </c:pt>
                <c:pt idx="185">
                  <c:v>244</c:v>
                </c:pt>
                <c:pt idx="186">
                  <c:v>237</c:v>
                </c:pt>
                <c:pt idx="187">
                  <c:v>229</c:v>
                </c:pt>
                <c:pt idx="188">
                  <c:v>211</c:v>
                </c:pt>
                <c:pt idx="189">
                  <c:v>225</c:v>
                </c:pt>
                <c:pt idx="190">
                  <c:v>210</c:v>
                </c:pt>
                <c:pt idx="191">
                  <c:v>193</c:v>
                </c:pt>
                <c:pt idx="192">
                  <c:v>189</c:v>
                </c:pt>
                <c:pt idx="193">
                  <c:v>189</c:v>
                </c:pt>
                <c:pt idx="194">
                  <c:v>206</c:v>
                </c:pt>
                <c:pt idx="195">
                  <c:v>187</c:v>
                </c:pt>
                <c:pt idx="196">
                  <c:v>184</c:v>
                </c:pt>
                <c:pt idx="197">
                  <c:v>177</c:v>
                </c:pt>
                <c:pt idx="198">
                  <c:v>167</c:v>
                </c:pt>
                <c:pt idx="199">
                  <c:v>196</c:v>
                </c:pt>
                <c:pt idx="200">
                  <c:v>152</c:v>
                </c:pt>
                <c:pt idx="201">
                  <c:v>168</c:v>
                </c:pt>
                <c:pt idx="202">
                  <c:v>140</c:v>
                </c:pt>
                <c:pt idx="203">
                  <c:v>137</c:v>
                </c:pt>
                <c:pt idx="204">
                  <c:v>147</c:v>
                </c:pt>
                <c:pt idx="205">
                  <c:v>149</c:v>
                </c:pt>
                <c:pt idx="206">
                  <c:v>139</c:v>
                </c:pt>
                <c:pt idx="207">
                  <c:v>130</c:v>
                </c:pt>
                <c:pt idx="208">
                  <c:v>135</c:v>
                </c:pt>
                <c:pt idx="209">
                  <c:v>140</c:v>
                </c:pt>
                <c:pt idx="210">
                  <c:v>122</c:v>
                </c:pt>
                <c:pt idx="211">
                  <c:v>119</c:v>
                </c:pt>
                <c:pt idx="212">
                  <c:v>127</c:v>
                </c:pt>
                <c:pt idx="213">
                  <c:v>112</c:v>
                </c:pt>
                <c:pt idx="214">
                  <c:v>100</c:v>
                </c:pt>
                <c:pt idx="215">
                  <c:v>105</c:v>
                </c:pt>
                <c:pt idx="216">
                  <c:v>107</c:v>
                </c:pt>
                <c:pt idx="217">
                  <c:v>116</c:v>
                </c:pt>
                <c:pt idx="218">
                  <c:v>118</c:v>
                </c:pt>
                <c:pt idx="219">
                  <c:v>104</c:v>
                </c:pt>
                <c:pt idx="220">
                  <c:v>107</c:v>
                </c:pt>
                <c:pt idx="221">
                  <c:v>100</c:v>
                </c:pt>
                <c:pt idx="222">
                  <c:v>90</c:v>
                </c:pt>
                <c:pt idx="223">
                  <c:v>101</c:v>
                </c:pt>
                <c:pt idx="224">
                  <c:v>105</c:v>
                </c:pt>
                <c:pt idx="225">
                  <c:v>94</c:v>
                </c:pt>
                <c:pt idx="226">
                  <c:v>99</c:v>
                </c:pt>
                <c:pt idx="227">
                  <c:v>90</c:v>
                </c:pt>
                <c:pt idx="228">
                  <c:v>86</c:v>
                </c:pt>
                <c:pt idx="229">
                  <c:v>87</c:v>
                </c:pt>
                <c:pt idx="230">
                  <c:v>70</c:v>
                </c:pt>
                <c:pt idx="231">
                  <c:v>82</c:v>
                </c:pt>
                <c:pt idx="232">
                  <c:v>76</c:v>
                </c:pt>
                <c:pt idx="233">
                  <c:v>85</c:v>
                </c:pt>
                <c:pt idx="234">
                  <c:v>67</c:v>
                </c:pt>
                <c:pt idx="235">
                  <c:v>59</c:v>
                </c:pt>
                <c:pt idx="236">
                  <c:v>61</c:v>
                </c:pt>
                <c:pt idx="237">
                  <c:v>59</c:v>
                </c:pt>
                <c:pt idx="238">
                  <c:v>69</c:v>
                </c:pt>
                <c:pt idx="239">
                  <c:v>59</c:v>
                </c:pt>
                <c:pt idx="240">
                  <c:v>45</c:v>
                </c:pt>
                <c:pt idx="241">
                  <c:v>65</c:v>
                </c:pt>
                <c:pt idx="242">
                  <c:v>54</c:v>
                </c:pt>
                <c:pt idx="243">
                  <c:v>55</c:v>
                </c:pt>
                <c:pt idx="244">
                  <c:v>63</c:v>
                </c:pt>
                <c:pt idx="245">
                  <c:v>53</c:v>
                </c:pt>
                <c:pt idx="246">
                  <c:v>67</c:v>
                </c:pt>
                <c:pt idx="247">
                  <c:v>58</c:v>
                </c:pt>
                <c:pt idx="248">
                  <c:v>57</c:v>
                </c:pt>
                <c:pt idx="249">
                  <c:v>49</c:v>
                </c:pt>
                <c:pt idx="250">
                  <c:v>55</c:v>
                </c:pt>
                <c:pt idx="251">
                  <c:v>54</c:v>
                </c:pt>
                <c:pt idx="252">
                  <c:v>62</c:v>
                </c:pt>
                <c:pt idx="253">
                  <c:v>60</c:v>
                </c:pt>
                <c:pt idx="254">
                  <c:v>48</c:v>
                </c:pt>
                <c:pt idx="255">
                  <c:v>51</c:v>
                </c:pt>
                <c:pt idx="256">
                  <c:v>44</c:v>
                </c:pt>
                <c:pt idx="257">
                  <c:v>44</c:v>
                </c:pt>
                <c:pt idx="258">
                  <c:v>44</c:v>
                </c:pt>
                <c:pt idx="259">
                  <c:v>53</c:v>
                </c:pt>
                <c:pt idx="260">
                  <c:v>58</c:v>
                </c:pt>
                <c:pt idx="261">
                  <c:v>39</c:v>
                </c:pt>
                <c:pt idx="262">
                  <c:v>46</c:v>
                </c:pt>
                <c:pt idx="263">
                  <c:v>31</c:v>
                </c:pt>
                <c:pt idx="264">
                  <c:v>47</c:v>
                </c:pt>
                <c:pt idx="265">
                  <c:v>43</c:v>
                </c:pt>
                <c:pt idx="266">
                  <c:v>43</c:v>
                </c:pt>
                <c:pt idx="267">
                  <c:v>26</c:v>
                </c:pt>
                <c:pt idx="268">
                  <c:v>32</c:v>
                </c:pt>
                <c:pt idx="269">
                  <c:v>41</c:v>
                </c:pt>
                <c:pt idx="270">
                  <c:v>40</c:v>
                </c:pt>
                <c:pt idx="271">
                  <c:v>32</c:v>
                </c:pt>
                <c:pt idx="272">
                  <c:v>41</c:v>
                </c:pt>
                <c:pt idx="273">
                  <c:v>27</c:v>
                </c:pt>
                <c:pt idx="274">
                  <c:v>35</c:v>
                </c:pt>
                <c:pt idx="275">
                  <c:v>43</c:v>
                </c:pt>
                <c:pt idx="276">
                  <c:v>42</c:v>
                </c:pt>
                <c:pt idx="277">
                  <c:v>29</c:v>
                </c:pt>
                <c:pt idx="278">
                  <c:v>27</c:v>
                </c:pt>
                <c:pt idx="279">
                  <c:v>25</c:v>
                </c:pt>
                <c:pt idx="280">
                  <c:v>34</c:v>
                </c:pt>
                <c:pt idx="281">
                  <c:v>22</c:v>
                </c:pt>
                <c:pt idx="282">
                  <c:v>36</c:v>
                </c:pt>
                <c:pt idx="283">
                  <c:v>24</c:v>
                </c:pt>
                <c:pt idx="284">
                  <c:v>37</c:v>
                </c:pt>
                <c:pt idx="285">
                  <c:v>23</c:v>
                </c:pt>
                <c:pt idx="286">
                  <c:v>27</c:v>
                </c:pt>
                <c:pt idx="287">
                  <c:v>30</c:v>
                </c:pt>
                <c:pt idx="288">
                  <c:v>30</c:v>
                </c:pt>
                <c:pt idx="289">
                  <c:v>18</c:v>
                </c:pt>
                <c:pt idx="290">
                  <c:v>33</c:v>
                </c:pt>
                <c:pt idx="291">
                  <c:v>16</c:v>
                </c:pt>
                <c:pt idx="292">
                  <c:v>23</c:v>
                </c:pt>
                <c:pt idx="293">
                  <c:v>20</c:v>
                </c:pt>
                <c:pt idx="294">
                  <c:v>24</c:v>
                </c:pt>
                <c:pt idx="295">
                  <c:v>24</c:v>
                </c:pt>
                <c:pt idx="296">
                  <c:v>19</c:v>
                </c:pt>
                <c:pt idx="297">
                  <c:v>22</c:v>
                </c:pt>
                <c:pt idx="298">
                  <c:v>22</c:v>
                </c:pt>
                <c:pt idx="299">
                  <c:v>1603</c:v>
                </c:pt>
              </c:numCache>
            </c:numRef>
          </c:yVal>
          <c:smooth val="0"/>
        </c:ser>
        <c:dLbls>
          <c:showLegendKey val="0"/>
          <c:showVal val="0"/>
          <c:showCatName val="0"/>
          <c:showSerName val="0"/>
          <c:showPercent val="0"/>
          <c:showBubbleSize val="0"/>
        </c:dLbls>
        <c:axId val="56264960"/>
        <c:axId val="56279040"/>
      </c:scatterChart>
      <c:valAx>
        <c:axId val="5626496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56279040"/>
        <c:crosses val="autoZero"/>
        <c:crossBetween val="midCat"/>
      </c:valAx>
      <c:valAx>
        <c:axId val="56279040"/>
        <c:scaling>
          <c:logBase val="10"/>
          <c:orientation val="minMax"/>
        </c:scaling>
        <c:delete val="0"/>
        <c:axPos val="l"/>
        <c:majorGridlines/>
        <c:numFmt formatCode="General" sourceLinked="1"/>
        <c:majorTickMark val="out"/>
        <c:minorTickMark val="none"/>
        <c:tickLblPos val="nextTo"/>
        <c:crossAx val="56264960"/>
        <c:crosses val="autoZero"/>
        <c:crossBetween val="midCat"/>
      </c:valAx>
    </c:plotArea>
    <c:legend>
      <c:legendPos val="r"/>
      <c:layout>
        <c:manualLayout>
          <c:xMode val="edge"/>
          <c:yMode val="edge"/>
          <c:x val="0.57181994209849374"/>
          <c:y val="9.2177193478150163E-2"/>
          <c:w val="0.19669068627120395"/>
          <c:h val="0.30884474495542186"/>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F9FD0B89-DCBA-4C4C-ACF3-24C33DFF6DFA}" type="slidenum">
              <a:rPr lang="en-US" altLang="ja-JP"/>
              <a:pPr>
                <a:defRPr/>
              </a:pPr>
              <a:t>‹#›</a:t>
            </a:fld>
            <a:endParaRPr lang="en-US" altLang="ja-JP"/>
          </a:p>
        </p:txBody>
      </p:sp>
    </p:spTree>
    <p:extLst>
      <p:ext uri="{BB962C8B-B14F-4D97-AF65-F5344CB8AC3E}">
        <p14:creationId xmlns:p14="http://schemas.microsoft.com/office/powerpoint/2010/main" val="2316344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4608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4805FE1D-AE66-494F-A8EF-31A0A2242BE6}" type="slidenum">
              <a:rPr lang="en-US" altLang="ja-JP"/>
              <a:pPr>
                <a:defRPr/>
              </a:pPr>
              <a:t>‹#›</a:t>
            </a:fld>
            <a:endParaRPr lang="en-US" altLang="ja-JP"/>
          </a:p>
        </p:txBody>
      </p:sp>
    </p:spTree>
    <p:extLst>
      <p:ext uri="{BB962C8B-B14F-4D97-AF65-F5344CB8AC3E}">
        <p14:creationId xmlns:p14="http://schemas.microsoft.com/office/powerpoint/2010/main" val="338069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大きさについて具体的に。</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805FE1D-AE66-494F-A8EF-31A0A2242BE6}" type="slidenum">
              <a:rPr lang="en-US" altLang="ja-JP" smtClean="0"/>
              <a:pPr>
                <a:defRPr/>
              </a:pPr>
              <a:t>2</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グラフの軸は？</a:t>
            </a:r>
            <a:endParaRPr kumimoji="1" lang="en-US" altLang="ja-JP" dirty="0" smtClean="0"/>
          </a:p>
          <a:p>
            <a:r>
              <a:rPr kumimoji="1" lang="ja-JP" altLang="en-US" dirty="0" smtClean="0"/>
              <a:t>なぜ二層？</a:t>
            </a:r>
            <a:r>
              <a:rPr kumimoji="1" lang="en-US" altLang="ja-JP" dirty="0" smtClean="0">
                <a:sym typeface="Wingdings" pitchFamily="2" charset="2"/>
              </a:rPr>
              <a:t></a:t>
            </a:r>
            <a:r>
              <a:rPr kumimoji="1" lang="ja-JP" altLang="en-US" dirty="0" smtClean="0">
                <a:sym typeface="Wingdings" pitchFamily="2" charset="2"/>
              </a:rPr>
              <a:t>検出精度を上げるため</a:t>
            </a:r>
            <a:endParaRPr kumimoji="1" lang="en-US" altLang="ja-JP" dirty="0" smtClean="0"/>
          </a:p>
          <a:p>
            <a:r>
              <a:rPr kumimoji="1" lang="ja-JP" altLang="en-US" dirty="0" smtClean="0"/>
              <a:t>グラフより信号の大きさ</a:t>
            </a:r>
            <a:r>
              <a:rPr kumimoji="1" lang="en-US" altLang="ja-JP" dirty="0" smtClean="0"/>
              <a:t>70</a:t>
            </a:r>
            <a:r>
              <a:rPr kumimoji="1" lang="en-US" altLang="ja-JP" dirty="0" smtClean="0">
                <a:sym typeface="Wingdings" pitchFamily="2" charset="2"/>
              </a:rPr>
              <a:t></a:t>
            </a:r>
            <a:r>
              <a:rPr kumimoji="1" lang="ja-JP" altLang="en-US" dirty="0" smtClean="0">
                <a:sym typeface="Wingdings" pitchFamily="2" charset="2"/>
              </a:rPr>
              <a:t>ミューオン</a:t>
            </a:r>
            <a:r>
              <a:rPr kumimoji="1" lang="en-US" altLang="ja-JP" dirty="0" smtClean="0">
                <a:sym typeface="Wingdings" pitchFamily="2" charset="2"/>
              </a:rPr>
              <a:t>1</a:t>
            </a:r>
            <a:r>
              <a:rPr kumimoji="1" lang="ja-JP" altLang="en-US" dirty="0" err="1" smtClean="0">
                <a:sym typeface="Wingdings" pitchFamily="2" charset="2"/>
              </a:rPr>
              <a:t>つの</a:t>
            </a:r>
            <a:r>
              <a:rPr kumimoji="1" lang="ja-JP" altLang="en-US" dirty="0" smtClean="0">
                <a:sym typeface="Wingdings" pitchFamily="2" charset="2"/>
              </a:rPr>
              <a:t>落とすエネルギー</a:t>
            </a:r>
            <a:r>
              <a:rPr kumimoji="1" lang="en-US" altLang="ja-JP" dirty="0" smtClean="0">
                <a:sym typeface="Wingdings" pitchFamily="2" charset="2"/>
              </a:rPr>
              <a:t>2.2MeV/(g/cm</a:t>
            </a:r>
            <a:r>
              <a:rPr kumimoji="1" lang="en-US" altLang="ja-JP" baseline="30000" dirty="0" smtClean="0">
                <a:sym typeface="Wingdings" pitchFamily="2" charset="2"/>
              </a:rPr>
              <a:t>-2</a:t>
            </a:r>
            <a:r>
              <a:rPr kumimoji="1" lang="en-US" altLang="ja-JP" dirty="0" smtClean="0">
                <a:sym typeface="Wingdings" pitchFamily="2" charset="2"/>
              </a:rPr>
              <a:t>)</a:t>
            </a:r>
            <a:r>
              <a:rPr kumimoji="1" lang="ja-JP" altLang="en-US" dirty="0" smtClean="0">
                <a:sym typeface="Wingdings" pitchFamily="2" charset="2"/>
              </a:rPr>
              <a:t>に相当</a:t>
            </a:r>
            <a:endParaRPr kumimoji="1" lang="en-US" altLang="ja-JP" dirty="0" smtClean="0">
              <a:sym typeface="Wingdings" pitchFamily="2" charset="2"/>
            </a:endParaRPr>
          </a:p>
        </p:txBody>
      </p:sp>
      <p:sp>
        <p:nvSpPr>
          <p:cNvPr id="4" name="スライド番号プレースホルダ 3"/>
          <p:cNvSpPr>
            <a:spLocks noGrp="1"/>
          </p:cNvSpPr>
          <p:nvPr>
            <p:ph type="sldNum" sz="quarter" idx="10"/>
          </p:nvPr>
        </p:nvSpPr>
        <p:spPr/>
        <p:txBody>
          <a:bodyPr/>
          <a:lstStyle/>
          <a:p>
            <a:pPr>
              <a:defRPr/>
            </a:pPr>
            <a:fld id="{4805FE1D-AE66-494F-A8EF-31A0A2242BE6}" type="slidenum">
              <a:rPr lang="en-US" altLang="ja-JP" smtClean="0"/>
              <a:pPr>
                <a:defRPr/>
              </a:pPr>
              <a:t>12</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solidFill>
            <a:srgbClr val="FFFFFF"/>
          </a:solidFill>
          <a:ln/>
        </p:spPr>
      </p:sp>
      <p:sp>
        <p:nvSpPr>
          <p:cNvPr id="51203" name="ノート プレースホルダー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dirty="0" smtClean="0"/>
              <a:t>光量が最大となる深さ</a:t>
            </a:r>
            <a:endParaRPr lang="en-US" altLang="ja-JP" dirty="0" smtClean="0"/>
          </a:p>
        </p:txBody>
      </p:sp>
      <p:sp>
        <p:nvSpPr>
          <p:cNvPr id="51204" name="スライド番号プレースホルダー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93DA9AA9-CFDD-4CAD-9CC8-BD15B94464EE}" type="slidenum">
              <a:rPr lang="en-US" altLang="ja-JP" sz="1200"/>
              <a:pPr algn="r" eaLnBrk="1" hangingPunct="1"/>
              <a:t>13</a:t>
            </a:fld>
            <a:endParaRPr lang="en-US" altLang="ja-JP"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solidFill>
            <a:srgbClr val="FFFFFF"/>
          </a:solidFill>
          <a:ln/>
        </p:spPr>
      </p:sp>
      <p:sp>
        <p:nvSpPr>
          <p:cNvPr id="52227" name="ノート プレースホルダー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dirty="0" smtClean="0"/>
              <a:t>図１．検出器に入った信号大きさが点の大きさ。色の違いは到達時間の早さ。青色が早い。到達時間から天頂角を求める。</a:t>
            </a:r>
            <a:endParaRPr lang="en-US" altLang="ja-JP" dirty="0" smtClean="0"/>
          </a:p>
          <a:p>
            <a:r>
              <a:rPr lang="ja-JP" altLang="en-US" dirty="0" smtClean="0"/>
              <a:t>図</a:t>
            </a:r>
            <a:r>
              <a:rPr lang="en-US" altLang="ja-JP" dirty="0" smtClean="0"/>
              <a:t>2</a:t>
            </a:r>
            <a:r>
              <a:rPr lang="ja-JP" altLang="en-US" dirty="0" err="1" smtClean="0"/>
              <a:t>．</a:t>
            </a:r>
            <a:r>
              <a:rPr lang="en-US" altLang="ja-JP" dirty="0" smtClean="0"/>
              <a:t>800m</a:t>
            </a:r>
            <a:r>
              <a:rPr lang="ja-JP" altLang="en-US" dirty="0" err="1" smtClean="0"/>
              <a:t>での</a:t>
            </a:r>
            <a:r>
              <a:rPr lang="ja-JP" altLang="en-US" dirty="0" smtClean="0"/>
              <a:t>粒子数を見積もる。縦軸は検出器に入った粒子数に比例</a:t>
            </a:r>
            <a:endParaRPr lang="en-US" altLang="ja-JP" dirty="0" smtClean="0"/>
          </a:p>
          <a:p>
            <a:r>
              <a:rPr lang="ja-JP" altLang="en-US" dirty="0" smtClean="0"/>
              <a:t>図</a:t>
            </a:r>
            <a:r>
              <a:rPr lang="en-US" altLang="ja-JP" dirty="0" smtClean="0"/>
              <a:t>3</a:t>
            </a:r>
            <a:r>
              <a:rPr lang="ja-JP" altLang="en-US" dirty="0" err="1" smtClean="0"/>
              <a:t>．</a:t>
            </a:r>
            <a:r>
              <a:rPr lang="ja-JP" altLang="en-US" dirty="0" smtClean="0"/>
              <a:t>求めた天頂角と粒子数からエネルギーを求める</a:t>
            </a:r>
            <a:endParaRPr lang="en-US" altLang="ja-JP" dirty="0" smtClean="0"/>
          </a:p>
          <a:p>
            <a:endParaRPr lang="ja-JP" altLang="en-US" dirty="0" smtClean="0"/>
          </a:p>
        </p:txBody>
      </p:sp>
      <p:sp>
        <p:nvSpPr>
          <p:cNvPr id="52228" name="スライド番号プレースホルダー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AF8D749-E4BC-47DC-8A5E-22D283A881E2}" type="slidenum">
              <a:rPr lang="en-US" altLang="ja-JP" sz="1200"/>
              <a:pPr algn="r" eaLnBrk="1" hangingPunct="1"/>
              <a:t>14</a:t>
            </a:fld>
            <a:endParaRPr lang="en-US" altLang="ja-JP"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鉄原子核と陽子ではシャワー発達距離が異なる。最大発達の長さ鉄と陽子ではシャワーが発達し始める距離が異なる。したがって重い放射線ほど発達は浅くなる。</a:t>
            </a:r>
            <a:endParaRPr kumimoji="1" lang="en-US" altLang="ja-JP" dirty="0" smtClean="0"/>
          </a:p>
          <a:p>
            <a:r>
              <a:rPr kumimoji="1" lang="ja-JP" altLang="en-US" dirty="0" smtClean="0"/>
              <a:t>左図：鉄の方が反応速度が速いため、臨界エネルギーに達するのが速い。そのため発達長さは鉄の方が陽子に比べて短い。</a:t>
            </a:r>
            <a:endParaRPr kumimoji="1" lang="en-US" altLang="ja-JP" dirty="0" smtClean="0"/>
          </a:p>
          <a:p>
            <a:r>
              <a:rPr kumimoji="1" lang="ja-JP" altLang="en-US" dirty="0" smtClean="0"/>
              <a:t>右図：エネルギーごとに最大発達長さを求めてプロットした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4805FE1D-AE66-494F-A8EF-31A0A2242BE6}" type="slidenum">
              <a:rPr lang="en-US" altLang="ja-JP" smtClean="0"/>
              <a:pPr>
                <a:defRPr/>
              </a:pPr>
              <a:t>15</a:t>
            </a:fld>
            <a:endParaRPr lang="en-US" altLang="ja-JP"/>
          </a:p>
        </p:txBody>
      </p:sp>
    </p:spTree>
    <p:extLst>
      <p:ext uri="{BB962C8B-B14F-4D97-AF65-F5344CB8AC3E}">
        <p14:creationId xmlns:p14="http://schemas.microsoft.com/office/powerpoint/2010/main" val="159209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像は直線状。二つの望遠鏡の観測結果から、交線を求めることで到来方向と着地点が分かる。</a:t>
            </a:r>
            <a:endParaRPr kumimoji="1" lang="en-US" altLang="ja-JP" dirty="0" smtClean="0"/>
          </a:p>
          <a:p>
            <a:r>
              <a:rPr kumimoji="1" lang="ja-JP" altLang="en-US" dirty="0" smtClean="0"/>
              <a:t>点の大きさの違いは信号の強さの違い。色の違いは到達時間の違い。天頂角の高い方が早く到達するので青色が早く到達。</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805FE1D-AE66-494F-A8EF-31A0A2242BE6}" type="slidenum">
              <a:rPr lang="en-US" altLang="ja-JP" smtClean="0"/>
              <a:pPr>
                <a:defRPr/>
              </a:pPr>
              <a:t>16</a:t>
            </a:fld>
            <a:endParaRPr lang="en-US" altLang="ja-JP"/>
          </a:p>
        </p:txBody>
      </p:sp>
    </p:spTree>
    <p:extLst>
      <p:ext uri="{BB962C8B-B14F-4D97-AF65-F5344CB8AC3E}">
        <p14:creationId xmlns:p14="http://schemas.microsoft.com/office/powerpoint/2010/main" val="134501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・シャワーの軸の要素（地表との交点、天頂角、方位角）の求め方を説明。</a:t>
            </a:r>
            <a:endParaRPr kumimoji="1" lang="en-US" altLang="ja-JP" dirty="0" smtClean="0"/>
          </a:p>
          <a:p>
            <a:r>
              <a:rPr kumimoji="1" lang="ja-JP" altLang="en-US" dirty="0" smtClean="0"/>
              <a:t>・シャワーの先端が平面状のとき中心から軸側に遠い順で宇宙線が到来する。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4805FE1D-AE66-494F-A8EF-31A0A2242BE6}" type="slidenum">
              <a:rPr lang="en-US" altLang="ja-JP" smtClean="0"/>
              <a:pPr>
                <a:defRPr/>
              </a:pPr>
              <a:t>17</a:t>
            </a:fld>
            <a:endParaRPr lang="en-US" altLang="ja-JP"/>
          </a:p>
        </p:txBody>
      </p:sp>
    </p:spTree>
    <p:extLst>
      <p:ext uri="{BB962C8B-B14F-4D97-AF65-F5344CB8AC3E}">
        <p14:creationId xmlns:p14="http://schemas.microsoft.com/office/powerpoint/2010/main" val="78108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実際のデータを用いた解析</a:t>
            </a:r>
            <a:endParaRPr kumimoji="1" lang="en-US" altLang="ja-JP" dirty="0" smtClean="0"/>
          </a:p>
          <a:p>
            <a:r>
              <a:rPr kumimoji="1" lang="ja-JP" altLang="en-US" dirty="0" smtClean="0"/>
              <a:t>到来角度の誤差はフィッティング由来。時間分解能</a:t>
            </a:r>
            <a:r>
              <a:rPr kumimoji="1" lang="en-US" altLang="ja-JP" dirty="0" smtClean="0"/>
              <a:t>20ns</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805FE1D-AE66-494F-A8EF-31A0A2242BE6}" type="slidenum">
              <a:rPr lang="en-US" altLang="ja-JP" smtClean="0"/>
              <a:pPr>
                <a:defRPr/>
              </a:pPr>
              <a:t>18</a:t>
            </a:fld>
            <a:endParaRPr lang="en-US" altLang="ja-JP"/>
          </a:p>
        </p:txBody>
      </p:sp>
    </p:spTree>
    <p:extLst>
      <p:ext uri="{BB962C8B-B14F-4D97-AF65-F5344CB8AC3E}">
        <p14:creationId xmlns:p14="http://schemas.microsoft.com/office/powerpoint/2010/main" val="31775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磁場の効果→磁場で曲がる。エネルギーが高いと磁場の効果はかなり小さくなる。</a:t>
            </a:r>
            <a:endParaRPr kumimoji="1" lang="en-US" altLang="ja-JP" dirty="0" smtClean="0"/>
          </a:p>
          <a:p>
            <a:r>
              <a:rPr kumimoji="1" lang="ja-JP" altLang="en-US" dirty="0" smtClean="0"/>
              <a:t>この</a:t>
            </a:r>
            <a:r>
              <a:rPr kumimoji="1" lang="en-US" altLang="ja-JP" dirty="0" smtClean="0"/>
              <a:t>Event</a:t>
            </a:r>
            <a:r>
              <a:rPr kumimoji="1" lang="ja-JP" altLang="en-US" dirty="0" smtClean="0"/>
              <a:t>の宇宙線エネルギーのオーダーは</a:t>
            </a:r>
            <a:r>
              <a:rPr kumimoji="1" lang="en-US" altLang="ja-JP" dirty="0" smtClean="0"/>
              <a:t>10^19eV(10EeV)</a:t>
            </a:r>
            <a:r>
              <a:rPr kumimoji="1" lang="ja-JP" altLang="en-US" dirty="0" smtClean="0"/>
              <a:t>（測定方法は上述のスライド）</a:t>
            </a:r>
            <a:endParaRPr kumimoji="1" lang="en-US" altLang="ja-JP" dirty="0" smtClean="0"/>
          </a:p>
          <a:p>
            <a:r>
              <a:rPr kumimoji="1" lang="en-US" altLang="ja-JP" dirty="0" smtClean="0"/>
              <a:t>Source</a:t>
            </a:r>
            <a:r>
              <a:rPr kumimoji="1" lang="ja-JP" altLang="en-US" dirty="0" smtClean="0"/>
              <a:t>天体はともに活動銀河核。</a:t>
            </a:r>
            <a:endParaRPr kumimoji="1" lang="en-US" altLang="ja-JP" dirty="0" smtClean="0"/>
          </a:p>
          <a:p>
            <a:r>
              <a:rPr kumimoji="1" lang="en-US" altLang="ja-JP" dirty="0" smtClean="0"/>
              <a:t>GZK</a:t>
            </a:r>
            <a:r>
              <a:rPr kumimoji="1" lang="ja-JP" altLang="en-US" dirty="0" smtClean="0"/>
              <a:t>効果は説明必要？</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4805FE1D-AE66-494F-A8EF-31A0A2242BE6}" type="slidenum">
              <a:rPr lang="en-US" altLang="ja-JP" smtClean="0"/>
              <a:pPr>
                <a:defRPr/>
              </a:pPr>
              <a:t>19</a:t>
            </a:fld>
            <a:endParaRPr lang="en-US" altLang="ja-JP"/>
          </a:p>
        </p:txBody>
      </p:sp>
    </p:spTree>
    <p:extLst>
      <p:ext uri="{BB962C8B-B14F-4D97-AF65-F5344CB8AC3E}">
        <p14:creationId xmlns:p14="http://schemas.microsoft.com/office/powerpoint/2010/main" val="317753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954088" y="695325"/>
            <a:ext cx="4948237" cy="3427413"/>
          </a:xfrm>
          <a:solidFill>
            <a:schemeClr val="accent1"/>
          </a:solidFill>
          <a:ln w="25400">
            <a:solidFill>
              <a:schemeClr val="accent1">
                <a:shade val="50000"/>
              </a:schemeClr>
            </a:solidFill>
          </a:ln>
        </p:spPr>
      </p:sp>
      <p:sp>
        <p:nvSpPr>
          <p:cNvPr id="60419" name="ノート プレースホルダー 2"/>
          <p:cNvSpPr>
            <a:spLocks noGrp="1"/>
          </p:cNvSpPr>
          <p:nvPr>
            <p:ph type="body" sz="quarter" idx="1"/>
          </p:nvPr>
        </p:nvSpPr>
        <p:spPr>
          <a:xfrm>
            <a:off x="685800" y="4343400"/>
            <a:ext cx="5486400" cy="4037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dirty="0" smtClean="0"/>
              <a:t>緑線は超銀河面　青色が濃いほど宇宙線がくる量の期待値が大</a:t>
            </a:r>
            <a:endParaRPr lang="en-US" altLang="ja-JP" dirty="0" smtClean="0"/>
          </a:p>
          <a:p>
            <a:r>
              <a:rPr lang="en-US" altLang="ja-JP" dirty="0" smtClean="0"/>
              <a:t>20</a:t>
            </a:r>
            <a:r>
              <a:rPr lang="ja-JP" altLang="en-US" dirty="0" smtClean="0"/>
              <a:t>イベント中</a:t>
            </a:r>
            <a:r>
              <a:rPr lang="en-US" altLang="ja-JP" dirty="0" smtClean="0"/>
              <a:t>8</a:t>
            </a:r>
            <a:r>
              <a:rPr lang="ja-JP" altLang="en-US" dirty="0" smtClean="0"/>
              <a:t>イベントが</a:t>
            </a:r>
            <a:r>
              <a:rPr lang="en-US" altLang="ja-JP" dirty="0" smtClean="0"/>
              <a:t>AGN</a:t>
            </a:r>
            <a:r>
              <a:rPr lang="ja-JP" altLang="en-US" dirty="0" smtClean="0"/>
              <a:t>と関連性あり（もし等方なら</a:t>
            </a:r>
            <a:r>
              <a:rPr lang="en-US" altLang="ja-JP" dirty="0" smtClean="0"/>
              <a:t>20</a:t>
            </a:r>
            <a:r>
              <a:rPr lang="ja-JP" altLang="en-US" dirty="0" smtClean="0"/>
              <a:t>イベント中</a:t>
            </a:r>
            <a:r>
              <a:rPr lang="en-US" altLang="ja-JP" dirty="0" smtClean="0"/>
              <a:t>4.8</a:t>
            </a:r>
            <a:r>
              <a:rPr lang="ja-JP" altLang="en-US" dirty="0" smtClean="0"/>
              <a:t>）</a:t>
            </a:r>
            <a:endParaRPr lang="en-US" altLang="ja-JP" dirty="0" smtClean="0"/>
          </a:p>
          <a:p>
            <a:r>
              <a:rPr lang="ja-JP" altLang="en-US" dirty="0" smtClean="0"/>
              <a:t>活動銀河核と関連があることはまだ言えない</a:t>
            </a:r>
            <a:endParaRPr lang="en-US" altLang="ja-JP" dirty="0" smtClean="0"/>
          </a:p>
          <a:p>
            <a:endParaRPr lang="en-US"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solidFill>
            <a:srgbClr val="FFFFFF"/>
          </a:solidFill>
          <a:ln/>
        </p:spPr>
      </p:sp>
      <p:sp>
        <p:nvSpPr>
          <p:cNvPr id="62467" name="ノート プレースホルダー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smtClean="0"/>
              <a:t>なぜ天体との関連性がいえないのかというと・・・</a:t>
            </a:r>
            <a:endParaRPr lang="en-US" altLang="ja-JP" dirty="0" smtClean="0"/>
          </a:p>
          <a:p>
            <a:pPr eaLnBrk="1" hangingPunct="1"/>
            <a:r>
              <a:rPr lang="ja-JP" altLang="en-US" dirty="0" smtClean="0"/>
              <a:t>測定するエネルギーを限定→</a:t>
            </a:r>
            <a:r>
              <a:rPr lang="en-US" altLang="ja-JP" dirty="0" err="1" smtClean="0"/>
              <a:t>GZKcutoff</a:t>
            </a:r>
            <a:r>
              <a:rPr lang="ja-JP" altLang="en-US" dirty="0" smtClean="0"/>
              <a:t>で観測できる宇宙空間の奥行きを限定できる→含まれる線源を限定→生成源を限定できる</a:t>
            </a:r>
            <a:endParaRPr lang="en-US" altLang="ja-JP" dirty="0" smtClean="0"/>
          </a:p>
          <a:p>
            <a:pPr eaLnBrk="1" hangingPunct="1"/>
            <a:r>
              <a:rPr lang="ja-JP" altLang="en-US" dirty="0" smtClean="0"/>
              <a:t>しかし、以前よりも統計量減少する→もっと広い面積で観測して統計量を増やさないといけない</a:t>
            </a:r>
            <a:endParaRPr lang="en-US" altLang="ja-JP" dirty="0" smtClean="0"/>
          </a:p>
          <a:p>
            <a:pPr eaLnBrk="1" hangingPunct="1"/>
            <a:r>
              <a:rPr lang="ja-JP" altLang="en-US" dirty="0" smtClean="0"/>
              <a:t>他の実験との最大の違いはなにか明らかにしたい？無線</a:t>
            </a:r>
            <a:r>
              <a:rPr lang="en-US" altLang="ja-JP" dirty="0" smtClean="0"/>
              <a:t>LAN</a:t>
            </a:r>
            <a:r>
              <a:rPr lang="ja-JP" altLang="en-US" dirty="0" smtClean="0"/>
              <a:t>の使用　電力調達の工夫</a:t>
            </a:r>
            <a:endParaRPr lang="en-US" altLang="ja-JP" dirty="0" smtClean="0"/>
          </a:p>
          <a:p>
            <a:pPr eaLnBrk="1" hangingPunct="1"/>
            <a:endParaRPr lang="ja-JP" altLang="en-US" dirty="0" smtClean="0"/>
          </a:p>
        </p:txBody>
      </p:sp>
      <p:sp>
        <p:nvSpPr>
          <p:cNvPr id="62468" name="スライド番号プレースホルダー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649B324F-55F1-4A17-8810-F40DF746FE10}" type="slidenum">
              <a:rPr lang="en-US" altLang="ja-JP" sz="1200"/>
              <a:pPr algn="r" eaLnBrk="1" hangingPunct="1"/>
              <a:t>21</a:t>
            </a:fld>
            <a:endParaRPr lang="en-US" altLang="ja-JP"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磁場の影響を無視できる高エネルギー宇宙線の観測により、発生源の特定が可能になる。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805FE1D-AE66-494F-A8EF-31A0A2242BE6}" type="slidenum">
              <a:rPr lang="en-US" altLang="ja-JP" smtClean="0"/>
              <a:pPr>
                <a:defRPr/>
              </a:pPr>
              <a:t>3</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solidFill>
            <a:srgbClr val="FFFFFF"/>
          </a:solidFill>
          <a:ln/>
        </p:spPr>
      </p:sp>
      <p:sp>
        <p:nvSpPr>
          <p:cNvPr id="63491" name="ノート プレースホルダー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smtClean="0"/>
              <a:t>より観測領域をあげるために、３つの計画</a:t>
            </a:r>
            <a:endParaRPr lang="en-US" altLang="ja-JP" dirty="0" smtClean="0"/>
          </a:p>
          <a:p>
            <a:pPr eaLnBrk="1" hangingPunct="1"/>
            <a:endParaRPr lang="en-US" altLang="ja-JP" dirty="0" smtClean="0"/>
          </a:p>
          <a:p>
            <a:pPr eaLnBrk="1" hangingPunct="1"/>
            <a:r>
              <a:rPr lang="ja-JP" altLang="en-US" dirty="0" smtClean="0"/>
              <a:t>他の実験との最大の違いはなにか明らかにしたい？無線</a:t>
            </a:r>
            <a:r>
              <a:rPr lang="en-US" altLang="ja-JP" dirty="0" smtClean="0"/>
              <a:t>LAN</a:t>
            </a:r>
            <a:r>
              <a:rPr lang="ja-JP" altLang="en-US" dirty="0" smtClean="0"/>
              <a:t>の使用　電力調達の工夫</a:t>
            </a:r>
            <a:endParaRPr lang="en-US" altLang="ja-JP" dirty="0" smtClean="0"/>
          </a:p>
          <a:p>
            <a:pPr eaLnBrk="1" hangingPunct="1"/>
            <a:r>
              <a:rPr lang="ja-JP" altLang="en-US" dirty="0" smtClean="0"/>
              <a:t>大規模地表アレイ</a:t>
            </a:r>
            <a:r>
              <a:rPr lang="en-US" altLang="ja-JP" dirty="0" smtClean="0"/>
              <a:t>(</a:t>
            </a:r>
            <a:r>
              <a:rPr lang="ja-JP" altLang="en-US" dirty="0" smtClean="0"/>
              <a:t>宇宙線研</a:t>
            </a:r>
            <a:r>
              <a:rPr lang="en-US" altLang="ja-JP" dirty="0" smtClean="0"/>
              <a:t>)…</a:t>
            </a:r>
            <a:r>
              <a:rPr lang="ja-JP" altLang="en-US" dirty="0" smtClean="0"/>
              <a:t>より大きなアレイを使って観測しようという試み</a:t>
            </a:r>
          </a:p>
        </p:txBody>
      </p:sp>
      <p:sp>
        <p:nvSpPr>
          <p:cNvPr id="63492" name="スライド番号プレースホルダー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B40697C6-8667-48D6-8D45-4C7B9202FA3F}" type="slidenum">
              <a:rPr lang="en-US" altLang="ja-JP" sz="1200"/>
              <a:pPr algn="r" eaLnBrk="1" hangingPunct="1"/>
              <a:t>22</a:t>
            </a:fld>
            <a:endParaRPr lang="en-US" altLang="ja-JP"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a:ln/>
        </p:spPr>
      </p:sp>
      <p:sp>
        <p:nvSpPr>
          <p:cNvPr id="64515" name="ノート プレースホルダー 2"/>
          <p:cNvSpPr>
            <a:spLocks noGrp="1"/>
          </p:cNvSpPr>
          <p:nvPr>
            <p:ph type="body" idx="1"/>
          </p:nvPr>
        </p:nvSpPr>
        <p:spPr>
          <a:noFill/>
        </p:spPr>
        <p:txBody>
          <a:bodyPr/>
          <a:lstStyle/>
          <a:p>
            <a:endParaRPr lang="ja-JP" altLang="en-US" smtClean="0"/>
          </a:p>
        </p:txBody>
      </p:sp>
      <p:sp>
        <p:nvSpPr>
          <p:cNvPr id="6451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96342F8-E4CB-480E-8A90-1EE0824E4554}" type="slidenum">
              <a:rPr lang="en-US" altLang="ja-JP" smtClean="0"/>
              <a:pPr eaLnBrk="1" hangingPunct="1"/>
              <a:t>23</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p:spPr>
        <p:txBody>
          <a:bodyPr/>
          <a:lstStyle/>
          <a:p>
            <a:r>
              <a:rPr lang="en-US" altLang="ja-JP" dirty="0" err="1" smtClean="0"/>
              <a:t>Hillas</a:t>
            </a:r>
            <a:r>
              <a:rPr lang="ja-JP" altLang="en-US" dirty="0" smtClean="0"/>
              <a:t>ダイアグラムの見方説明。</a:t>
            </a:r>
            <a:r>
              <a:rPr lang="en-US" altLang="ja-JP" dirty="0" smtClean="0"/>
              <a:t>Colliding galaxies</a:t>
            </a:r>
            <a:r>
              <a:rPr lang="ja-JP" altLang="en-US" dirty="0" smtClean="0"/>
              <a:t>の写真を張るとよい。大きさについて具体的に。</a:t>
            </a:r>
          </a:p>
        </p:txBody>
      </p:sp>
      <p:sp>
        <p:nvSpPr>
          <p:cNvPr id="47108"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70AC988-6458-4A68-AE29-6B1BE3C14632}" type="slidenum">
              <a:rPr lang="en-US" altLang="ja-JP" smtClean="0"/>
              <a:pPr eaLnBrk="1" hangingPunct="1"/>
              <a:t>4</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Resize="1"/>
          </p:cNvSpPr>
          <p:nvPr>
            <p:ph type="sldImg"/>
          </p:nvPr>
        </p:nvSpPr>
        <p:spPr>
          <a:xfrm>
            <a:off x="954088" y="695325"/>
            <a:ext cx="4948237" cy="3427413"/>
          </a:xfrm>
          <a:solidFill>
            <a:schemeClr val="accent1"/>
          </a:solidFill>
          <a:ln w="25400">
            <a:solidFill>
              <a:schemeClr val="accent1">
                <a:shade val="50000"/>
              </a:schemeClr>
            </a:solidFill>
          </a:ln>
        </p:spPr>
      </p:sp>
      <p:sp>
        <p:nvSpPr>
          <p:cNvPr id="48131" name="ノート プレースホルダー 2"/>
          <p:cNvSpPr>
            <a:spLocks noGrp="1"/>
          </p:cNvSpPr>
          <p:nvPr>
            <p:ph type="body" sz="quarter" idx="1"/>
          </p:nvPr>
        </p:nvSpPr>
        <p:spPr>
          <a:xfrm>
            <a:off x="685800" y="4343400"/>
            <a:ext cx="5486400" cy="4037013"/>
          </a:xfrm>
          <a:noFill/>
        </p:spPr>
        <p:txBody>
          <a:bodyPr/>
          <a:lstStyle/>
          <a:p>
            <a:r>
              <a:rPr lang="ja-JP" altLang="en-US" dirty="0" smtClean="0"/>
              <a:t>なんでエネルギーを失うか。</a:t>
            </a:r>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solidFill>
            <a:srgbClr val="FFFFFF"/>
          </a:solidFill>
          <a:ln/>
        </p:spPr>
      </p:sp>
      <p:sp>
        <p:nvSpPr>
          <p:cNvPr id="49155" name="ノート プレースホルダー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smtClean="0"/>
              <a:t>知りたいのは、宇宙線を加速する天体</a:t>
            </a:r>
            <a:r>
              <a:rPr lang="en-US" altLang="ja-JP" dirty="0" smtClean="0"/>
              <a:t>/</a:t>
            </a:r>
            <a:r>
              <a:rPr lang="ja-JP" altLang="en-US" dirty="0" smtClean="0"/>
              <a:t>現象であるから、測定したこれらの値がそれをどう制限してくるか説明したい</a:t>
            </a:r>
            <a:endParaRPr lang="en-US" altLang="ja-JP" dirty="0" smtClean="0"/>
          </a:p>
          <a:p>
            <a:pPr eaLnBrk="1" hangingPunct="1"/>
            <a:r>
              <a:rPr lang="ja-JP" altLang="en-US" dirty="0" smtClean="0"/>
              <a:t>方向→</a:t>
            </a:r>
            <a:r>
              <a:rPr lang="en-US" altLang="ja-JP" dirty="0" smtClean="0"/>
              <a:t>10</a:t>
            </a:r>
            <a:r>
              <a:rPr lang="ja-JP" altLang="en-US" dirty="0" smtClean="0"/>
              <a:t>＾</a:t>
            </a:r>
            <a:r>
              <a:rPr lang="en-US" altLang="ja-JP" dirty="0" smtClean="0"/>
              <a:t>20eV</a:t>
            </a:r>
            <a:r>
              <a:rPr lang="ja-JP" altLang="en-US" dirty="0" smtClean="0"/>
              <a:t>程度の高エネルギー宇宙線になると銀河系内の磁場で数度程度しか曲がらない</a:t>
            </a:r>
            <a:endParaRPr lang="en-US" altLang="ja-JP" dirty="0" smtClean="0"/>
          </a:p>
          <a:p>
            <a:pPr eaLnBrk="1" hangingPunct="1"/>
            <a:r>
              <a:rPr lang="ja-JP" altLang="en-US" dirty="0" smtClean="0"/>
              <a:t>組成→何の原子？</a:t>
            </a:r>
          </a:p>
        </p:txBody>
      </p:sp>
      <p:sp>
        <p:nvSpPr>
          <p:cNvPr id="49156" name="スライド番号プレースホルダー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19DB39B8-21A7-4D69-880D-FB577A922863}" type="slidenum">
              <a:rPr lang="en-US" altLang="ja-JP" sz="1200"/>
              <a:pPr algn="r" eaLnBrk="1" hangingPunct="1"/>
              <a:t>6</a:t>
            </a:fld>
            <a:endParaRPr lang="en-US" altLang="ja-JP"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a:solidFill>
            <a:srgbClr val="FFFFFF"/>
          </a:solidFill>
          <a:ln/>
        </p:spPr>
      </p:sp>
      <p:sp>
        <p:nvSpPr>
          <p:cNvPr id="50179" name="ノート プレースホルダー 2"/>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dirty="0" smtClean="0"/>
              <a:t>制動放射によるエネルギー損失がイオン化によるエネルギー損失を上回るエネルギーが</a:t>
            </a:r>
            <a:r>
              <a:rPr lang="en-US" altLang="ja-JP" dirty="0" smtClean="0"/>
              <a:t>E_c80MeV</a:t>
            </a:r>
            <a:r>
              <a:rPr lang="ja-JP" altLang="en-US" dirty="0" smtClean="0"/>
              <a:t>位</a:t>
            </a:r>
            <a:endParaRPr lang="en-US" altLang="ja-JP" dirty="0" smtClean="0"/>
          </a:p>
          <a:p>
            <a:r>
              <a:rPr lang="en-US" altLang="ja-JP" dirty="0" smtClean="0"/>
              <a:t>λ=37[g/cm^2](</a:t>
            </a:r>
            <a:r>
              <a:rPr lang="ja-JP" altLang="en-US" dirty="0" smtClean="0"/>
              <a:t>空気中</a:t>
            </a:r>
            <a:r>
              <a:rPr lang="en-US" altLang="ja-JP" dirty="0" smtClean="0"/>
              <a:t>)</a:t>
            </a:r>
          </a:p>
          <a:p>
            <a:r>
              <a:rPr lang="ja-JP" altLang="en-US" dirty="0" smtClean="0"/>
              <a:t>最大発達深さは同じエネルギーの場合、重い組成のほうが浅くなる→</a:t>
            </a:r>
            <a:r>
              <a:rPr lang="en-US" altLang="ja-JP" dirty="0" err="1" smtClean="0"/>
              <a:t>xmax</a:t>
            </a:r>
            <a:r>
              <a:rPr lang="ja-JP" altLang="en-US" dirty="0" smtClean="0"/>
              <a:t>から組成が分かる</a:t>
            </a:r>
            <a:endParaRPr lang="en-US" altLang="ja-JP" dirty="0" smtClean="0"/>
          </a:p>
          <a:p>
            <a:r>
              <a:rPr lang="en-US" altLang="ja-JP" dirty="0" err="1" smtClean="0"/>
              <a:t>Logplot</a:t>
            </a:r>
            <a:r>
              <a:rPr lang="ja-JP" altLang="en-US" dirty="0" smtClean="0"/>
              <a:t>→このあと化学組成の話ででるよー</a:t>
            </a:r>
            <a:endParaRPr lang="en-US" altLang="ja-JP" dirty="0" smtClean="0"/>
          </a:p>
          <a:p>
            <a:r>
              <a:rPr lang="en-US" altLang="ja-JP" dirty="0" smtClean="0"/>
              <a:t>E</a:t>
            </a:r>
            <a:r>
              <a:rPr lang="ja-JP" altLang="en-US" dirty="0" smtClean="0"/>
              <a:t>が</a:t>
            </a:r>
            <a:r>
              <a:rPr lang="en-US" altLang="ja-JP" dirty="0" err="1" smtClean="0"/>
              <a:t>Nmax</a:t>
            </a:r>
            <a:r>
              <a:rPr lang="ja-JP" altLang="en-US" dirty="0" smtClean="0"/>
              <a:t>に比例する式を書く</a:t>
            </a:r>
            <a:endParaRPr lang="en-US" altLang="ja-JP" dirty="0" smtClean="0"/>
          </a:p>
          <a:p>
            <a:endParaRPr lang="en-US" altLang="ja-JP" dirty="0" smtClean="0"/>
          </a:p>
          <a:p>
            <a:endParaRPr lang="en-US" altLang="ja-JP" dirty="0" smtClean="0"/>
          </a:p>
        </p:txBody>
      </p:sp>
      <p:sp>
        <p:nvSpPr>
          <p:cNvPr id="50180" name="スライド番号プレースホルダー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9A683DB-4EB0-4C9E-B6C3-6B1755534C73}" type="slidenum">
              <a:rPr lang="en-US" altLang="ja-JP" sz="1200"/>
              <a:pPr algn="r" eaLnBrk="1" hangingPunct="1"/>
              <a:t>7</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smtClean="0"/>
              <a:t>地表検出器：プラスチックシンチレーターを使用。軽量で持ち運びに便利。ヘリコプターで設置。</a:t>
            </a:r>
            <a:r>
              <a:rPr kumimoji="1" lang="en-US" altLang="ja-JP" dirty="0" smtClean="0"/>
              <a:t>1</a:t>
            </a:r>
            <a:r>
              <a:rPr kumimoji="1" lang="ja-JP" altLang="en-US" dirty="0" smtClean="0"/>
              <a:t>日に</a:t>
            </a:r>
            <a:r>
              <a:rPr kumimoji="1" lang="en-US" altLang="ja-JP" dirty="0" smtClean="0"/>
              <a:t>50</a:t>
            </a:r>
            <a:r>
              <a:rPr kumimoji="1" lang="ja-JP" altLang="en-US" dirty="0" smtClean="0"/>
              <a:t>台設置でき、約半年で全て設置完了。ミューオンと電子を捉えることが可能。</a:t>
            </a:r>
            <a:endParaRPr kumimoji="1" lang="en-US" altLang="ja-JP" dirty="0" smtClean="0"/>
          </a:p>
          <a:p>
            <a:r>
              <a:rPr kumimoji="1" lang="ja-JP" altLang="en-US" dirty="0" smtClean="0"/>
              <a:t>電源は太陽光。無線</a:t>
            </a:r>
            <a:r>
              <a:rPr kumimoji="1" lang="en-US" altLang="ja-JP" dirty="0" smtClean="0"/>
              <a:t>LAN</a:t>
            </a:r>
            <a:r>
              <a:rPr kumimoji="1" lang="ja-JP" altLang="en-US" dirty="0" smtClean="0"/>
              <a:t>で信号のやり取りをしている。</a:t>
            </a:r>
            <a:r>
              <a:rPr kumimoji="1" lang="en-US" altLang="ja-JP" dirty="0" smtClean="0"/>
              <a:t>GPS</a:t>
            </a:r>
            <a:r>
              <a:rPr kumimoji="1" lang="ja-JP" altLang="en-US" dirty="0" smtClean="0"/>
              <a:t>により</a:t>
            </a:r>
            <a:r>
              <a:rPr kumimoji="1" lang="en-US" altLang="ja-JP" dirty="0" smtClean="0"/>
              <a:t>1</a:t>
            </a:r>
            <a:r>
              <a:rPr kumimoji="1" lang="ja-JP" altLang="en-US" dirty="0" smtClean="0"/>
              <a:t>秒間に</a:t>
            </a:r>
            <a:r>
              <a:rPr kumimoji="1" lang="en-US" altLang="ja-JP" dirty="0" smtClean="0"/>
              <a:t>1</a:t>
            </a:r>
            <a:r>
              <a:rPr kumimoji="1" lang="ja-JP" altLang="en-US" dirty="0" smtClean="0"/>
              <a:t>回信号がくる。</a:t>
            </a:r>
            <a:endParaRPr kumimoji="1" lang="en-US" altLang="ja-JP" dirty="0" smtClean="0"/>
          </a:p>
          <a:p>
            <a:r>
              <a:rPr kumimoji="1" lang="ja-JP" altLang="en-US" dirty="0" smtClean="0"/>
              <a:t>大気蛍光望遠鏡：直径</a:t>
            </a:r>
            <a:r>
              <a:rPr kumimoji="1" lang="en-US" altLang="ja-JP" dirty="0" smtClean="0"/>
              <a:t>3</a:t>
            </a:r>
            <a:r>
              <a:rPr kumimoji="1" lang="ja-JP" altLang="en-US" dirty="0" smtClean="0"/>
              <a:t>メートルの合成鏡、</a:t>
            </a:r>
            <a:r>
              <a:rPr kumimoji="1" lang="en-US" altLang="ja-JP" dirty="0" smtClean="0"/>
              <a:t>1</a:t>
            </a:r>
            <a:r>
              <a:rPr kumimoji="1" lang="ja-JP" altLang="en-US" dirty="0" smtClean="0"/>
              <a:t>秒間に最大</a:t>
            </a:r>
            <a:r>
              <a:rPr kumimoji="1" lang="en-US" altLang="ja-JP" dirty="0" smtClean="0"/>
              <a:t>4000</a:t>
            </a:r>
            <a:r>
              <a:rPr kumimoji="1" lang="ja-JP" altLang="en-US" dirty="0" smtClean="0"/>
              <a:t>万枚の速度で絵を撮ることができる。</a:t>
            </a:r>
            <a:r>
              <a:rPr kumimoji="1" lang="en-US" altLang="ja-JP" dirty="0" smtClean="0"/>
              <a:t>256</a:t>
            </a:r>
            <a:r>
              <a:rPr kumimoji="1" lang="ja-JP" altLang="en-US" dirty="0" smtClean="0"/>
              <a:t>ＰＭＴ</a:t>
            </a:r>
            <a:endParaRPr kumimoji="1" lang="ja-JP" altLang="en-US" dirty="0"/>
          </a:p>
        </p:txBody>
      </p:sp>
      <p:sp>
        <p:nvSpPr>
          <p:cNvPr id="4" name="スライド番号プレースホルダー 3"/>
          <p:cNvSpPr>
            <a:spLocks noGrp="1"/>
          </p:cNvSpPr>
          <p:nvPr>
            <p:ph type="sldNum" idx="10"/>
          </p:nvPr>
        </p:nvSpPr>
        <p:spPr/>
        <p:txBody>
          <a:bodyPr/>
          <a:lstStyle/>
          <a:p>
            <a:pPr algn="r"/>
            <a:fld id="{D1115151-E1C1-41A1-91A1-716191E191E1}" type="slidenum">
              <a:rPr lang="en-US" smtClean="0"/>
              <a:pPr algn="r"/>
              <a:t>9</a:t>
            </a:fld>
            <a:endParaRPr lang="en-US"/>
          </a:p>
        </p:txBody>
      </p:sp>
    </p:spTree>
    <p:extLst>
      <p:ext uri="{BB962C8B-B14F-4D97-AF65-F5344CB8AC3E}">
        <p14:creationId xmlns:p14="http://schemas.microsoft.com/office/powerpoint/2010/main" val="307270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・大気蛍光のメカニズムは</a:t>
            </a:r>
            <a:r>
              <a:rPr kumimoji="1" lang="en-US" altLang="ja-JP" dirty="0" smtClean="0"/>
              <a:t>?</a:t>
            </a:r>
          </a:p>
          <a:p>
            <a:r>
              <a:rPr kumimoji="1" lang="ja-JP" altLang="en-US" dirty="0" smtClean="0"/>
              <a:t>・シャワー全体みれる</a:t>
            </a:r>
            <a:endParaRPr kumimoji="1" lang="en-US" altLang="ja-JP" dirty="0" smtClean="0"/>
          </a:p>
          <a:p>
            <a:r>
              <a:rPr kumimoji="1" lang="ja-JP" altLang="en-US" dirty="0" smtClean="0"/>
              <a:t>・横から見るので少ない数の装置で</a:t>
            </a:r>
            <a:r>
              <a:rPr kumimoji="1" lang="en-US" altLang="ja-JP" dirty="0" smtClean="0"/>
              <a:t>ok</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805FE1D-AE66-494F-A8EF-31A0A2242BE6}" type="slidenum">
              <a:rPr lang="en-US" altLang="ja-JP" smtClean="0"/>
              <a:pPr>
                <a:defRPr/>
              </a:pPr>
              <a:t>10</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1.2km</a:t>
            </a:r>
            <a:r>
              <a:rPr kumimoji="1" lang="ja-JP" altLang="en-US" dirty="0" smtClean="0"/>
              <a:t>間隔→何をもとに</a:t>
            </a:r>
            <a:r>
              <a:rPr kumimoji="1" lang="en-US" altLang="ja-JP" dirty="0" smtClean="0"/>
              <a:t>?</a:t>
            </a:r>
          </a:p>
          <a:p>
            <a:r>
              <a:rPr kumimoji="1" lang="ja-JP" altLang="en-US" dirty="0" smtClean="0"/>
              <a:t>地表に</a:t>
            </a:r>
            <a:r>
              <a:rPr kumimoji="1" lang="en-US" altLang="ja-JP" dirty="0" smtClean="0"/>
              <a:t>507</a:t>
            </a:r>
            <a:r>
              <a:rPr kumimoji="1" lang="ja-JP" altLang="en-US" dirty="0" smtClean="0"/>
              <a:t>台の検出器（イベントの頻度が少ないため統計をためるには広い面積で検出する必要）</a:t>
            </a:r>
            <a:endParaRPr kumimoji="1" lang="en-US" altLang="ja-JP" dirty="0" smtClean="0"/>
          </a:p>
          <a:p>
            <a:r>
              <a:rPr kumimoji="1" lang="en-US" altLang="ja-JP" dirty="0" smtClean="0"/>
              <a:t>FD</a:t>
            </a:r>
            <a:r>
              <a:rPr kumimoji="1" lang="ja-JP" altLang="en-US" dirty="0" smtClean="0"/>
              <a:t>では出来ない昼の観測ができる（稼働率ほぼ</a:t>
            </a:r>
            <a:r>
              <a:rPr kumimoji="1" lang="en-US" altLang="ja-JP" dirty="0" smtClean="0"/>
              <a:t>100</a:t>
            </a:r>
            <a:r>
              <a:rPr kumimoji="1" lang="ja-JP" altLang="en-US" dirty="0" smtClean="0"/>
              <a:t>％）</a:t>
            </a:r>
            <a:endParaRPr kumimoji="1" lang="en-US" altLang="ja-JP" dirty="0" smtClean="0"/>
          </a:p>
          <a:p>
            <a:r>
              <a:rPr kumimoji="1" lang="ja-JP" altLang="en-US" dirty="0" smtClean="0"/>
              <a:t>（</a:t>
            </a:r>
            <a:r>
              <a:rPr kumimoji="1" lang="en-US" altLang="ja-JP" dirty="0" smtClean="0"/>
              <a:t>FD</a:t>
            </a:r>
            <a:r>
              <a:rPr kumimoji="1" lang="ja-JP" altLang="en-US" dirty="0" smtClean="0"/>
              <a:t>は一カ月あたり稼働率</a:t>
            </a:r>
            <a:r>
              <a:rPr kumimoji="1" lang="en-US" altLang="ja-JP" dirty="0" smtClean="0"/>
              <a:t>10</a:t>
            </a:r>
            <a:r>
              <a:rPr kumimoji="1" lang="ja-JP" altLang="en-US" dirty="0" smtClean="0"/>
              <a:t>％）</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4805FE1D-AE66-494F-A8EF-31A0A2242BE6}" type="slidenum">
              <a:rPr lang="en-US" altLang="ja-JP" smtClean="0"/>
              <a:pPr>
                <a:defRPr/>
              </a:pPr>
              <a:t>11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D2A74EE-91BE-4E67-8480-8D18E44889BF}" type="datetime1">
              <a:rPr lang="ja-JP" altLang="en-US"/>
              <a:pPr>
                <a:defRPr/>
              </a:pPr>
              <a:t>2013/3/8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87AD38-B2F1-43DA-9C10-07CF8876873F}" type="slidenum">
              <a:rPr lang="en-US" altLang="ja-JP"/>
              <a:pPr>
                <a:defRPr/>
              </a:pPr>
              <a:t>‹#›</a:t>
            </a:fld>
            <a:endParaRPr lang="en-US" altLang="ja-JP"/>
          </a:p>
        </p:txBody>
      </p:sp>
    </p:spTree>
    <p:extLst>
      <p:ext uri="{BB962C8B-B14F-4D97-AF65-F5344CB8AC3E}">
        <p14:creationId xmlns:p14="http://schemas.microsoft.com/office/powerpoint/2010/main" val="403059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94563" y="115888"/>
            <a:ext cx="2339975" cy="60102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73050" y="115888"/>
            <a:ext cx="6869113" cy="60102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04D9129-0DD8-4C79-8C83-4383CDABBB1A}" type="datetime1">
              <a:rPr lang="ja-JP" altLang="en-US"/>
              <a:pPr>
                <a:defRPr/>
              </a:pPr>
              <a:t>2013/3/8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D6A240-CF06-43B8-A3C8-FD7024096C58}" type="slidenum">
              <a:rPr lang="en-US" altLang="ja-JP"/>
              <a:pPr>
                <a:defRPr/>
              </a:pPr>
              <a:t>‹#›</a:t>
            </a:fld>
            <a:endParaRPr lang="en-US" altLang="ja-JP"/>
          </a:p>
        </p:txBody>
      </p:sp>
    </p:spTree>
    <p:extLst>
      <p:ext uri="{BB962C8B-B14F-4D97-AF65-F5344CB8AC3E}">
        <p14:creationId xmlns:p14="http://schemas.microsoft.com/office/powerpoint/2010/main" val="141903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15888"/>
            <a:ext cx="9361488" cy="4333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341438"/>
            <a:ext cx="4381500" cy="4784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ー 3"/>
          <p:cNvSpPr>
            <a:spLocks noGrp="1"/>
          </p:cNvSpPr>
          <p:nvPr>
            <p:ph type="chart" sz="half" idx="2"/>
          </p:nvPr>
        </p:nvSpPr>
        <p:spPr>
          <a:xfrm>
            <a:off x="5029200" y="1341438"/>
            <a:ext cx="4381500" cy="4784725"/>
          </a:xfrm>
        </p:spPr>
        <p:txBody>
          <a:bodyPr/>
          <a:lstStyle/>
          <a:p>
            <a:pPr lvl="0"/>
            <a:endParaRPr lang="ja-JP"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00294E4D-6CCA-4F84-8789-1A930064D1FD}" type="datetime1">
              <a:rPr lang="ja-JP" altLang="en-US"/>
              <a:pPr>
                <a:defRPr/>
              </a:pPr>
              <a:t>2013/3/8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ED05249-1F9A-465A-A661-4581ED6DBC50}" type="slidenum">
              <a:rPr lang="en-US" altLang="ja-JP"/>
              <a:pPr>
                <a:defRPr/>
              </a:pPr>
              <a:t>‹#›</a:t>
            </a:fld>
            <a:endParaRPr lang="en-US" altLang="ja-JP"/>
          </a:p>
        </p:txBody>
      </p:sp>
    </p:spTree>
    <p:extLst>
      <p:ext uri="{BB962C8B-B14F-4D97-AF65-F5344CB8AC3E}">
        <p14:creationId xmlns:p14="http://schemas.microsoft.com/office/powerpoint/2010/main" val="2162698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1F718C7F-EDEF-4AEC-AFE4-DA74ACFD4562}" type="datetime1">
              <a:rPr lang="ja-JP" altLang="en-US"/>
              <a:pPr>
                <a:defRPr/>
              </a:pPr>
              <a:t>2013/3/8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1C6D8F4-8197-4055-9FDF-DB2180B2CF08}" type="slidenum">
              <a:rPr lang="en-US" altLang="ja-JP"/>
              <a:pPr>
                <a:defRPr/>
              </a:pPr>
              <a:t>‹#›</a:t>
            </a:fld>
            <a:endParaRPr lang="en-US" altLang="ja-JP"/>
          </a:p>
        </p:txBody>
      </p:sp>
    </p:spTree>
    <p:extLst>
      <p:ext uri="{BB962C8B-B14F-4D97-AF65-F5344CB8AC3E}">
        <p14:creationId xmlns:p14="http://schemas.microsoft.com/office/powerpoint/2010/main" val="63346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CA75958-7DE2-4EE2-8120-48D820553A5A}" type="datetime1">
              <a:rPr lang="ja-JP" altLang="en-US"/>
              <a:pPr>
                <a:defRPr/>
              </a:pPr>
              <a:t>2013/3/8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5D82B1A-0B3C-4716-9512-BC286CC32665}" type="slidenum">
              <a:rPr lang="en-US" altLang="ja-JP"/>
              <a:pPr>
                <a:defRPr/>
              </a:pPr>
              <a:t>‹#›</a:t>
            </a:fld>
            <a:endParaRPr lang="en-US" altLang="ja-JP"/>
          </a:p>
        </p:txBody>
      </p:sp>
    </p:spTree>
    <p:extLst>
      <p:ext uri="{BB962C8B-B14F-4D97-AF65-F5344CB8AC3E}">
        <p14:creationId xmlns:p14="http://schemas.microsoft.com/office/powerpoint/2010/main" val="404244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341438"/>
            <a:ext cx="43815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341438"/>
            <a:ext cx="43815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5DFA91B0-6EE2-4854-A8CA-5F2D554BC19C}" type="datetime1">
              <a:rPr lang="ja-JP" altLang="en-US"/>
              <a:pPr>
                <a:defRPr/>
              </a:pPr>
              <a:t>2013/3/8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5B5742A-946E-4585-BC2C-444D792F12AA}" type="slidenum">
              <a:rPr lang="en-US" altLang="ja-JP"/>
              <a:pPr>
                <a:defRPr/>
              </a:pPr>
              <a:t>‹#›</a:t>
            </a:fld>
            <a:endParaRPr lang="en-US" altLang="ja-JP"/>
          </a:p>
        </p:txBody>
      </p:sp>
    </p:spTree>
    <p:extLst>
      <p:ext uri="{BB962C8B-B14F-4D97-AF65-F5344CB8AC3E}">
        <p14:creationId xmlns:p14="http://schemas.microsoft.com/office/powerpoint/2010/main" val="344157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A130FF35-CC9D-4E91-84EE-5EEABE4EEDBC}" type="datetime1">
              <a:rPr lang="ja-JP" altLang="en-US"/>
              <a:pPr>
                <a:defRPr/>
              </a:pPr>
              <a:t>2013/3/8</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F15CF4F-A7B8-447D-A91A-F16058BB4110}" type="slidenum">
              <a:rPr lang="en-US" altLang="ja-JP"/>
              <a:pPr>
                <a:defRPr/>
              </a:pPr>
              <a:t>‹#›</a:t>
            </a:fld>
            <a:endParaRPr lang="en-US" altLang="ja-JP"/>
          </a:p>
        </p:txBody>
      </p:sp>
    </p:spTree>
    <p:extLst>
      <p:ext uri="{BB962C8B-B14F-4D97-AF65-F5344CB8AC3E}">
        <p14:creationId xmlns:p14="http://schemas.microsoft.com/office/powerpoint/2010/main" val="197691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2BA98B7A-9979-4288-A1A3-1BB242DE3884}" type="datetime1">
              <a:rPr lang="ja-JP" altLang="en-US"/>
              <a:pPr>
                <a:defRPr/>
              </a:pPr>
              <a:t>2013/3/8</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F7E017C-52FA-4E42-8F21-7B4881DCB859}" type="slidenum">
              <a:rPr lang="en-US" altLang="ja-JP"/>
              <a:pPr>
                <a:defRPr/>
              </a:pPr>
              <a:t>‹#›</a:t>
            </a:fld>
            <a:endParaRPr lang="en-US" altLang="ja-JP"/>
          </a:p>
        </p:txBody>
      </p:sp>
    </p:spTree>
    <p:extLst>
      <p:ext uri="{BB962C8B-B14F-4D97-AF65-F5344CB8AC3E}">
        <p14:creationId xmlns:p14="http://schemas.microsoft.com/office/powerpoint/2010/main" val="223646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4DF014-13CE-4EAE-B052-AD13692E66C8}" type="datetime1">
              <a:rPr lang="ja-JP" altLang="en-US"/>
              <a:pPr>
                <a:defRPr/>
              </a:pPr>
              <a:t>2013/3/8</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B592941-9AD5-4158-A01F-C044BB7C18FB}" type="slidenum">
              <a:rPr lang="en-US" altLang="ja-JP"/>
              <a:pPr>
                <a:defRPr/>
              </a:pPr>
              <a:t>‹#›</a:t>
            </a:fld>
            <a:endParaRPr lang="en-US" altLang="ja-JP"/>
          </a:p>
        </p:txBody>
      </p:sp>
    </p:spTree>
    <p:extLst>
      <p:ext uri="{BB962C8B-B14F-4D97-AF65-F5344CB8AC3E}">
        <p14:creationId xmlns:p14="http://schemas.microsoft.com/office/powerpoint/2010/main" val="320775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28B99A63-C4F1-4D97-8A70-27A131C40B47}" type="datetime1">
              <a:rPr lang="ja-JP" altLang="en-US"/>
              <a:pPr>
                <a:defRPr/>
              </a:pPr>
              <a:t>2013/3/8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8F06198-37C6-4130-9EDD-5D15D9A65B38}" type="slidenum">
              <a:rPr lang="en-US" altLang="ja-JP"/>
              <a:pPr>
                <a:defRPr/>
              </a:pPr>
              <a:t>‹#›</a:t>
            </a:fld>
            <a:endParaRPr lang="en-US" altLang="ja-JP"/>
          </a:p>
        </p:txBody>
      </p:sp>
    </p:spTree>
    <p:extLst>
      <p:ext uri="{BB962C8B-B14F-4D97-AF65-F5344CB8AC3E}">
        <p14:creationId xmlns:p14="http://schemas.microsoft.com/office/powerpoint/2010/main" val="361722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D50F7B5-A983-4DD0-9955-5818BF53C139}" type="datetime1">
              <a:rPr lang="ja-JP" altLang="en-US"/>
              <a:pPr>
                <a:defRPr/>
              </a:pPr>
              <a:t>2013/3/8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89DD74-36B9-44DB-A54D-20E2BF9491EE}" type="slidenum">
              <a:rPr lang="en-US" altLang="ja-JP"/>
              <a:pPr>
                <a:defRPr/>
              </a:pPr>
              <a:t>‹#›</a:t>
            </a:fld>
            <a:endParaRPr lang="en-US" altLang="ja-JP"/>
          </a:p>
        </p:txBody>
      </p:sp>
    </p:spTree>
    <p:extLst>
      <p:ext uri="{BB962C8B-B14F-4D97-AF65-F5344CB8AC3E}">
        <p14:creationId xmlns:p14="http://schemas.microsoft.com/office/powerpoint/2010/main" val="27928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4E4C82C-88B2-41D0-A744-76CEF60668D3}" type="datetime1">
              <a:rPr lang="ja-JP" altLang="en-US"/>
              <a:pPr>
                <a:defRPr/>
              </a:pPr>
              <a:t>2013/3/8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55AE41-9442-4B4C-ACE8-CEB9FE641EFE}" type="slidenum">
              <a:rPr lang="en-US" altLang="ja-JP"/>
              <a:pPr>
                <a:defRPr/>
              </a:pPr>
              <a:t>‹#›</a:t>
            </a:fld>
            <a:endParaRPr lang="en-US" altLang="ja-JP"/>
          </a:p>
        </p:txBody>
      </p:sp>
    </p:spTree>
    <p:extLst>
      <p:ext uri="{BB962C8B-B14F-4D97-AF65-F5344CB8AC3E}">
        <p14:creationId xmlns:p14="http://schemas.microsoft.com/office/powerpoint/2010/main" val="51021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273050" y="115888"/>
            <a:ext cx="93614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gray">
          <a:xfrm>
            <a:off x="495300" y="1341438"/>
            <a:ext cx="89154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gray">
          <a:xfrm>
            <a:off x="273050"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ea typeface="ＭＳ Ｐゴシック" pitchFamily="50" charset="-128"/>
              </a:defRPr>
            </a:lvl1pPr>
          </a:lstStyle>
          <a:p>
            <a:pPr>
              <a:defRPr/>
            </a:pPr>
            <a:fld id="{F56F6B1D-2D69-4CAC-97FC-EDAFDAF48319}" type="datetime1">
              <a:rPr lang="ja-JP" altLang="en-US"/>
              <a:pPr>
                <a:defRPr/>
              </a:pPr>
              <a:t>2013/3/8</a:t>
            </a:fld>
            <a:endParaRPr lang="en-US" altLang="ja-JP"/>
          </a:p>
        </p:txBody>
      </p:sp>
      <p:sp>
        <p:nvSpPr>
          <p:cNvPr id="3077" name="Rectangle 5"/>
          <p:cNvSpPr>
            <a:spLocks noGrp="1" noChangeArrowheads="1"/>
          </p:cNvSpPr>
          <p:nvPr>
            <p:ph type="ftr" sz="quarter" idx="3"/>
          </p:nvPr>
        </p:nvSpPr>
        <p:spPr bwMode="gray">
          <a:xfrm>
            <a:off x="3463925" y="6597650"/>
            <a:ext cx="3136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itchFamily="34" charset="0"/>
                <a:ea typeface="ＭＳ Ｐゴシック" pitchFamily="50" charset="-128"/>
              </a:defRPr>
            </a:lvl1pPr>
          </a:lstStyle>
          <a:p>
            <a:pPr>
              <a:defRPr/>
            </a:pPr>
            <a:fld id="{2826AE35-6F59-4F36-9171-E9B00FB67262}" type="slidenum">
              <a:rPr lang="en-US" altLang="ja-JP"/>
              <a:pPr>
                <a:defRPr/>
              </a:pPr>
              <a:t>‹#›</a:t>
            </a:fld>
            <a:endParaRPr lang="en-US" altLang="ja-JP"/>
          </a:p>
        </p:txBody>
      </p:sp>
      <p:sp>
        <p:nvSpPr>
          <p:cNvPr id="1031" name="Rectangle 7"/>
          <p:cNvSpPr>
            <a:spLocks noChangeArrowheads="1"/>
          </p:cNvSpPr>
          <p:nvPr/>
        </p:nvSpPr>
        <p:spPr bwMode="gray">
          <a:xfrm>
            <a:off x="271463" y="549275"/>
            <a:ext cx="9361487" cy="142875"/>
          </a:xfrm>
          <a:prstGeom prst="rect">
            <a:avLst/>
          </a:prstGeom>
          <a:solidFill>
            <a:srgbClr val="009999"/>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ja-JP" altLang="en-US"/>
          </a:p>
        </p:txBody>
      </p:sp>
      <p:sp>
        <p:nvSpPr>
          <p:cNvPr id="1032" name="Rectangle 8"/>
          <p:cNvSpPr>
            <a:spLocks noChangeArrowheads="1"/>
          </p:cNvSpPr>
          <p:nvPr/>
        </p:nvSpPr>
        <p:spPr bwMode="gray">
          <a:xfrm>
            <a:off x="271463" y="6524625"/>
            <a:ext cx="9361487" cy="71438"/>
          </a:xfrm>
          <a:prstGeom prst="rect">
            <a:avLst/>
          </a:prstGeom>
          <a:solidFill>
            <a:srgbClr val="4D4D4D"/>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eaLnBrk="0" fontAlgn="base" hangingPunct="0">
        <a:spcBef>
          <a:spcPct val="0"/>
        </a:spcBef>
        <a:spcAft>
          <a:spcPct val="0"/>
        </a:spcAft>
        <a:defRPr kumimoji="1" sz="2000">
          <a:solidFill>
            <a:schemeClr val="tx2"/>
          </a:solidFill>
          <a:latin typeface="+mj-lt"/>
          <a:ea typeface="+mj-ea"/>
          <a:cs typeface="+mj-cs"/>
        </a:defRPr>
      </a:lvl1pPr>
      <a:lvl2pPr algn="l" rtl="0" eaLnBrk="0" fontAlgn="base" hangingPunct="0">
        <a:spcBef>
          <a:spcPct val="0"/>
        </a:spcBef>
        <a:spcAft>
          <a:spcPct val="0"/>
        </a:spcAft>
        <a:defRPr kumimoji="1" sz="2000">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2000">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2000">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2000">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2000">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2000">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2000">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20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ea typeface="+mn-ea"/>
        </a:defRPr>
      </a:lvl2pPr>
      <a:lvl3pPr marL="1143000" indent="-228600" algn="l" rtl="0" eaLnBrk="0" fontAlgn="base" hangingPunct="0">
        <a:spcBef>
          <a:spcPct val="20000"/>
        </a:spcBef>
        <a:spcAft>
          <a:spcPct val="0"/>
        </a:spcAft>
        <a:buChar char="•"/>
        <a:defRPr kumimoji="1" sz="1600">
          <a:solidFill>
            <a:schemeClr val="tx1"/>
          </a:solidFill>
          <a:latin typeface="+mn-lt"/>
          <a:ea typeface="+mn-ea"/>
        </a:defRPr>
      </a:lvl3pPr>
      <a:lvl4pPr marL="1600200" indent="-228600" algn="l" rtl="0" eaLnBrk="0" fontAlgn="base" hangingPunct="0">
        <a:spcBef>
          <a:spcPct val="20000"/>
        </a:spcBef>
        <a:spcAft>
          <a:spcPct val="0"/>
        </a:spcAft>
        <a:buChar char="–"/>
        <a:defRPr kumimoji="1" sz="1400">
          <a:solidFill>
            <a:schemeClr val="tx1"/>
          </a:solidFill>
          <a:latin typeface="+mn-lt"/>
          <a:ea typeface="+mn-ea"/>
        </a:defRPr>
      </a:lvl4pPr>
      <a:lvl5pPr marL="2057400" indent="-228600" algn="l" rtl="0" eaLnBrk="0" fontAlgn="base" hangingPunct="0">
        <a:spcBef>
          <a:spcPct val="20000"/>
        </a:spcBef>
        <a:spcAft>
          <a:spcPct val="0"/>
        </a:spcAft>
        <a:buChar char="»"/>
        <a:defRPr kumimoji="1" sz="1400">
          <a:solidFill>
            <a:schemeClr val="tx1"/>
          </a:solidFill>
          <a:latin typeface="+mn-lt"/>
          <a:ea typeface="+mn-ea"/>
        </a:defRPr>
      </a:lvl5pPr>
      <a:lvl6pPr marL="2514600" indent="-228600" algn="l" rtl="0" fontAlgn="base">
        <a:spcBef>
          <a:spcPct val="20000"/>
        </a:spcBef>
        <a:spcAft>
          <a:spcPct val="0"/>
        </a:spcAft>
        <a:buChar char="»"/>
        <a:defRPr kumimoji="1" sz="1400">
          <a:solidFill>
            <a:schemeClr val="tx1"/>
          </a:solidFill>
          <a:latin typeface="+mn-lt"/>
          <a:ea typeface="+mn-ea"/>
        </a:defRPr>
      </a:lvl6pPr>
      <a:lvl7pPr marL="2971800" indent="-228600" algn="l" rtl="0" fontAlgn="base">
        <a:spcBef>
          <a:spcPct val="20000"/>
        </a:spcBef>
        <a:spcAft>
          <a:spcPct val="0"/>
        </a:spcAft>
        <a:buChar char="»"/>
        <a:defRPr kumimoji="1" sz="1400">
          <a:solidFill>
            <a:schemeClr val="tx1"/>
          </a:solidFill>
          <a:latin typeface="+mn-lt"/>
          <a:ea typeface="+mn-ea"/>
        </a:defRPr>
      </a:lvl7pPr>
      <a:lvl8pPr marL="3429000" indent="-228600" algn="l" rtl="0" fontAlgn="base">
        <a:spcBef>
          <a:spcPct val="20000"/>
        </a:spcBef>
        <a:spcAft>
          <a:spcPct val="0"/>
        </a:spcAft>
        <a:buChar char="»"/>
        <a:defRPr kumimoji="1" sz="1400">
          <a:solidFill>
            <a:schemeClr val="tx1"/>
          </a:solidFill>
          <a:latin typeface="+mn-lt"/>
          <a:ea typeface="+mn-ea"/>
        </a:defRPr>
      </a:lvl8pPr>
      <a:lvl9pPr marL="3886200" indent="-228600" algn="l" rtl="0" fontAlgn="base">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heasarc.gsfc.nasa.gov/db-perl/W3Browse/w3table.pl?tablehead=name=veroncat&amp;Action=More+Op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ctrTitle"/>
          </p:nvPr>
        </p:nvSpPr>
        <p:spPr>
          <a:xfrm>
            <a:off x="176213" y="1981200"/>
            <a:ext cx="9575800" cy="1008063"/>
          </a:xfrm>
        </p:spPr>
        <p:txBody>
          <a:bodyPr/>
          <a:lstStyle/>
          <a:p>
            <a:pPr algn="ctr"/>
            <a:r>
              <a:rPr lang="en-US" altLang="ja-JP" sz="4800" b="1" dirty="0" smtClean="0">
                <a:effectLst>
                  <a:outerShdw blurRad="38100" dist="38100" dir="2700000" algn="tl">
                    <a:srgbClr val="C0C0C0"/>
                  </a:outerShdw>
                </a:effectLst>
                <a:ea typeface="HGｺﾞｼｯｸE" pitchFamily="49" charset="-128"/>
              </a:rPr>
              <a:t/>
            </a:r>
            <a:br>
              <a:rPr lang="en-US" altLang="ja-JP" sz="4800" b="1" dirty="0" smtClean="0">
                <a:effectLst>
                  <a:outerShdw blurRad="38100" dist="38100" dir="2700000" algn="tl">
                    <a:srgbClr val="C0C0C0"/>
                  </a:outerShdw>
                </a:effectLst>
                <a:ea typeface="HGｺﾞｼｯｸE" pitchFamily="49" charset="-128"/>
              </a:rPr>
            </a:br>
            <a:r>
              <a:rPr lang="en-US" altLang="ja-JP" sz="4800" b="1" dirty="0" smtClean="0">
                <a:effectLst>
                  <a:outerShdw blurRad="38100" dist="38100" dir="2700000" algn="tl">
                    <a:srgbClr val="C0C0C0"/>
                  </a:outerShdw>
                </a:effectLst>
                <a:ea typeface="HGｺﾞｼｯｸE" pitchFamily="49" charset="-128"/>
              </a:rPr>
              <a:t/>
            </a:r>
            <a:br>
              <a:rPr lang="en-US" altLang="ja-JP" sz="4800" b="1" dirty="0" smtClean="0">
                <a:effectLst>
                  <a:outerShdw blurRad="38100" dist="38100" dir="2700000" algn="tl">
                    <a:srgbClr val="C0C0C0"/>
                  </a:outerShdw>
                </a:effectLst>
                <a:ea typeface="HGｺﾞｼｯｸE" pitchFamily="49" charset="-128"/>
              </a:rPr>
            </a:br>
            <a:r>
              <a:rPr lang="ja-JP" altLang="en-US" sz="4800" b="1" dirty="0" smtClean="0">
                <a:effectLst>
                  <a:outerShdw blurRad="38100" dist="38100" dir="2700000" algn="tl">
                    <a:srgbClr val="C0C0C0"/>
                  </a:outerShdw>
                </a:effectLst>
                <a:ea typeface="HGｺﾞｼｯｸE" pitchFamily="49" charset="-128"/>
              </a:rPr>
              <a:t>最高エネルギー宇宙線</a:t>
            </a:r>
          </a:p>
        </p:txBody>
      </p:sp>
      <p:sp>
        <p:nvSpPr>
          <p:cNvPr id="2" name="テキスト ボックス 1"/>
          <p:cNvSpPr txBox="1"/>
          <p:nvPr/>
        </p:nvSpPr>
        <p:spPr>
          <a:xfrm>
            <a:off x="1928664" y="4797151"/>
            <a:ext cx="7242688" cy="954107"/>
          </a:xfrm>
          <a:prstGeom prst="rect">
            <a:avLst/>
          </a:prstGeom>
          <a:noFill/>
        </p:spPr>
        <p:txBody>
          <a:bodyPr wrap="none" rtlCol="0">
            <a:spAutoFit/>
          </a:bodyPr>
          <a:lstStyle/>
          <a:p>
            <a:r>
              <a:rPr kumimoji="1" lang="en-US" altLang="ja-JP" sz="2800" b="1" dirty="0" smtClean="0"/>
              <a:t>Member</a:t>
            </a:r>
            <a:r>
              <a:rPr lang="ja-JP" altLang="en-US" sz="2800" b="1" dirty="0" smtClean="0"/>
              <a:t> </a:t>
            </a:r>
            <a:r>
              <a:rPr lang="en-US" altLang="ja-JP" sz="2800" b="1" dirty="0" smtClean="0"/>
              <a:t>:</a:t>
            </a:r>
            <a:r>
              <a:rPr lang="ja-JP" altLang="en-US" sz="2800" b="1" dirty="0" smtClean="0"/>
              <a:t>田中</a:t>
            </a:r>
            <a:r>
              <a:rPr lang="ja-JP" altLang="en-US" sz="2800" b="1" dirty="0" smtClean="0"/>
              <a:t>雅大　地家康平　村松はるか　</a:t>
            </a:r>
            <a:endParaRPr lang="en-US" altLang="ja-JP" sz="2800" b="1" dirty="0" smtClean="0"/>
          </a:p>
          <a:p>
            <a:r>
              <a:rPr lang="ja-JP" altLang="en-US" sz="2800" b="1" dirty="0"/>
              <a:t>　</a:t>
            </a:r>
            <a:r>
              <a:rPr lang="ja-JP" altLang="en-US" sz="2800" b="1" dirty="0" smtClean="0"/>
              <a:t>　　　　　　　 大里健　加藤ちなみ</a:t>
            </a:r>
            <a:endParaRPr kumimoji="1" lang="ja-JP" altLang="en-US" sz="2800" b="1" dirty="0"/>
          </a:p>
        </p:txBody>
      </p:sp>
    </p:spTree>
    <p:extLst>
      <p:ext uri="{BB962C8B-B14F-4D97-AF65-F5344CB8AC3E}">
        <p14:creationId xmlns:p14="http://schemas.microsoft.com/office/powerpoint/2010/main" val="407107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88504" y="12460"/>
            <a:ext cx="8418440" cy="648072"/>
          </a:xfrm>
        </p:spPr>
        <p:txBody>
          <a:bodyPr/>
          <a:lstStyle/>
          <a:p>
            <a:r>
              <a:rPr kumimoji="1" lang="en-US" altLang="ja-JP" sz="3600" b="1" dirty="0" smtClean="0"/>
              <a:t>TA(Telescope Array)</a:t>
            </a:r>
            <a:r>
              <a:rPr kumimoji="1" lang="ja-JP" altLang="en-US" sz="3600" b="1" dirty="0" smtClean="0"/>
              <a:t>実験</a:t>
            </a:r>
            <a:endParaRPr kumimoji="1" lang="ja-JP" altLang="en-US" sz="3600" b="1" dirty="0"/>
          </a:p>
        </p:txBody>
      </p:sp>
      <mc:AlternateContent xmlns:mc="http://schemas.openxmlformats.org/markup-compatibility/2006" xmlns:a14="http://schemas.microsoft.com/office/drawing/2010/main">
        <mc:Choice Requires="a14">
          <p:sp>
            <p:nvSpPr>
              <p:cNvPr id="5" name="テキスト プレースホルダー 4"/>
              <p:cNvSpPr>
                <a:spLocks noGrp="1"/>
              </p:cNvSpPr>
              <p:nvPr>
                <p:ph idx="1"/>
              </p:nvPr>
            </p:nvSpPr>
            <p:spPr>
              <a:xfrm>
                <a:off x="495480" y="836712"/>
                <a:ext cx="8915040" cy="5282862"/>
              </a:xfrm>
            </p:spPr>
            <p:txBody>
              <a:bodyPr anchor="t"/>
              <a:lstStyle/>
              <a:p>
                <a:r>
                  <a:rPr kumimoji="1" lang="ja-JP" altLang="en-US" dirty="0" smtClean="0"/>
                  <a:t>検出面積　</a:t>
                </a:r>
                <a:r>
                  <a:rPr kumimoji="1" lang="en-US" altLang="ja-JP" dirty="0" smtClean="0"/>
                  <a:t>700</a:t>
                </a:r>
                <a14:m>
                  <m:oMath xmlns:m="http://schemas.openxmlformats.org/officeDocument/2006/math">
                    <m:sSup>
                      <m:sSupPr>
                        <m:ctrlPr>
                          <a:rPr kumimoji="1" lang="en-US" altLang="ja-JP" i="1" smtClean="0">
                            <a:latin typeface="Cambria Math"/>
                          </a:rPr>
                        </m:ctrlPr>
                      </m:sSupPr>
                      <m:e>
                        <m:r>
                          <a:rPr kumimoji="1" lang="ja-JP" altLang="en-US" b="0" i="1" smtClean="0">
                            <a:latin typeface="Cambria Math"/>
                          </a:rPr>
                          <m:t>𝑘</m:t>
                        </m:r>
                        <m:r>
                          <a:rPr kumimoji="1" lang="en-US" altLang="ja-JP" b="0" i="1" smtClean="0">
                            <a:latin typeface="Cambria Math"/>
                          </a:rPr>
                          <m:t>𝑚</m:t>
                        </m:r>
                      </m:e>
                      <m:sup>
                        <m:r>
                          <a:rPr kumimoji="1" lang="en-US" altLang="ja-JP" b="0" i="1" smtClean="0">
                            <a:latin typeface="Cambria Math"/>
                          </a:rPr>
                          <m:t>2</m:t>
                        </m:r>
                      </m:sup>
                    </m:sSup>
                  </m:oMath>
                </a14:m>
                <a:endParaRPr kumimoji="1" lang="en-US" altLang="ja-JP" dirty="0" smtClean="0"/>
              </a:p>
              <a:p>
                <a:r>
                  <a:rPr kumimoji="1" lang="ja-JP" altLang="en-US" dirty="0" smtClean="0"/>
                  <a:t>地表検出器</a:t>
                </a:r>
                <a:r>
                  <a:rPr kumimoji="1" lang="en-US" altLang="ja-JP" dirty="0" smtClean="0"/>
                  <a:t>(SD)×507</a:t>
                </a:r>
                <a:r>
                  <a:rPr kumimoji="1" lang="ja-JP" altLang="en-US" dirty="0"/>
                  <a:t>基</a:t>
                </a:r>
                <a:endParaRPr kumimoji="1" lang="en-US" altLang="ja-JP" dirty="0" smtClean="0"/>
              </a:p>
              <a:p>
                <a:r>
                  <a:rPr kumimoji="1" lang="ja-JP" altLang="en-US" dirty="0" smtClean="0"/>
                  <a:t>大気蛍光望遠鏡</a:t>
                </a:r>
                <a:r>
                  <a:rPr kumimoji="1" lang="en-US" altLang="ja-JP" dirty="0" smtClean="0"/>
                  <a:t>(FD)× 36</a:t>
                </a:r>
                <a:r>
                  <a:rPr kumimoji="1" lang="ja-JP" altLang="en-US" dirty="0" smtClean="0"/>
                  <a:t>基</a:t>
                </a:r>
                <a:endParaRPr kumimoji="1" lang="en-US" altLang="ja-JP" dirty="0" smtClean="0"/>
              </a:p>
              <a:p>
                <a:r>
                  <a:rPr kumimoji="1" lang="ja-JP" altLang="en-US" dirty="0" smtClean="0"/>
                  <a:t>　（北半球をカバー）</a:t>
                </a:r>
                <a:endParaRPr kumimoji="1" lang="en-US" altLang="ja-JP" dirty="0" smtClean="0"/>
              </a:p>
              <a:p>
                <a:r>
                  <a:rPr kumimoji="1" lang="ja-JP" altLang="en-US" dirty="0" smtClean="0"/>
                  <a:t>米国ユタ州</a:t>
                </a:r>
                <a:endParaRPr kumimoji="1" lang="en-US" altLang="ja-JP" dirty="0" smtClean="0"/>
              </a:p>
              <a:p>
                <a:endParaRPr kumimoji="1" lang="en-US" altLang="ja-JP" dirty="0"/>
              </a:p>
            </p:txBody>
          </p:sp>
        </mc:Choice>
        <mc:Fallback xmlns="">
          <p:sp>
            <p:nvSpPr>
              <p:cNvPr id="5" name="テキスト プレースホルダー 4"/>
              <p:cNvSpPr>
                <a:spLocks noGrp="1" noRot="1" noChangeAspect="1" noMove="1" noResize="1" noEditPoints="1" noAdjustHandles="1" noChangeArrowheads="1" noChangeShapeType="1" noTextEdit="1"/>
              </p:cNvSpPr>
              <p:nvPr>
                <p:ph type="body"/>
              </p:nvPr>
            </p:nvSpPr>
            <p:spPr>
              <a:xfrm>
                <a:off x="495480" y="836712"/>
                <a:ext cx="8915040" cy="5282862"/>
              </a:xfrm>
              <a:blipFill rotWithShape="1">
                <a:blip r:embed="rId3"/>
                <a:stretch>
                  <a:fillRect l="-684" t="-807"/>
                </a:stretch>
              </a:blipFill>
            </p:spPr>
            <p:txBody>
              <a:bodyPr/>
              <a:lstStyle/>
              <a:p>
                <a:r>
                  <a:rPr lang="ja-JP" altLang="en-US">
                    <a:noFill/>
                  </a:rPr>
                  <a:t> </a:t>
                </a:r>
              </a:p>
            </p:txBody>
          </p:sp>
        </mc:Fallback>
      </mc:AlternateContent>
      <p:pic>
        <p:nvPicPr>
          <p:cNvPr id="6" name="Picture 13" descr="R0010652-2"/>
          <p:cNvPicPr>
            <a:picLocks noChangeAspect="1" noChangeArrowheads="1"/>
          </p:cNvPicPr>
          <p:nvPr/>
        </p:nvPicPr>
        <p:blipFill>
          <a:blip r:embed="rId4" cstate="print"/>
          <a:srcRect/>
          <a:stretch>
            <a:fillRect/>
          </a:stretch>
        </p:blipFill>
        <p:spPr bwMode="auto">
          <a:xfrm>
            <a:off x="5097016" y="3291231"/>
            <a:ext cx="3621449" cy="2520000"/>
          </a:xfrm>
          <a:prstGeom prst="rect">
            <a:avLst/>
          </a:prstGeom>
          <a:noFill/>
          <a:ln w="9525">
            <a:noFill/>
            <a:miter lim="800000"/>
            <a:headEnd/>
            <a:tailEnd/>
          </a:ln>
        </p:spPr>
      </p:pic>
      <p:grpSp>
        <p:nvGrpSpPr>
          <p:cNvPr id="7" name="Group 8"/>
          <p:cNvGrpSpPr>
            <a:grpSpLocks/>
          </p:cNvGrpSpPr>
          <p:nvPr/>
        </p:nvGrpSpPr>
        <p:grpSpPr bwMode="auto">
          <a:xfrm>
            <a:off x="576623" y="3295018"/>
            <a:ext cx="3816000" cy="2520000"/>
            <a:chOff x="0" y="546"/>
            <a:chExt cx="3202" cy="2329"/>
          </a:xfrm>
        </p:grpSpPr>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l="13446" t="17949" r="13446" b="7179"/>
            <a:stretch>
              <a:fillRect/>
            </a:stretch>
          </p:blipFill>
          <p:spPr bwMode="auto">
            <a:xfrm>
              <a:off x="0" y="546"/>
              <a:ext cx="3036" cy="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p:cNvSpPr>
              <a:spLocks noChangeAspect="1" noChangeShapeType="1"/>
            </p:cNvSpPr>
            <p:nvPr/>
          </p:nvSpPr>
          <p:spPr bwMode="auto">
            <a:xfrm>
              <a:off x="960" y="1371"/>
              <a:ext cx="28" cy="336"/>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11"/>
            <p:cNvSpPr>
              <a:spLocks noChangeAspect="1" noChangeShapeType="1"/>
            </p:cNvSpPr>
            <p:nvPr/>
          </p:nvSpPr>
          <p:spPr bwMode="auto">
            <a:xfrm>
              <a:off x="1584" y="1131"/>
              <a:ext cx="254" cy="381"/>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12"/>
            <p:cNvSpPr>
              <a:spLocks noChangeAspect="1" noChangeShapeType="1"/>
            </p:cNvSpPr>
            <p:nvPr/>
          </p:nvSpPr>
          <p:spPr bwMode="auto">
            <a:xfrm flipH="1" flipV="1">
              <a:off x="2223" y="842"/>
              <a:ext cx="223" cy="22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Text Box 13"/>
            <p:cNvSpPr txBox="1">
              <a:spLocks noChangeAspect="1" noChangeArrowheads="1"/>
            </p:cNvSpPr>
            <p:nvPr/>
          </p:nvSpPr>
          <p:spPr bwMode="auto">
            <a:xfrm>
              <a:off x="0" y="1608"/>
              <a:ext cx="897" cy="24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0" dirty="0" err="1">
                  <a:solidFill>
                    <a:srgbClr val="0000FF"/>
                  </a:solidFill>
                </a:rPr>
                <a:t>Scintilator</a:t>
              </a:r>
              <a:r>
                <a:rPr lang="en-US" altLang="ja-JP" sz="1200" b="0" dirty="0">
                  <a:solidFill>
                    <a:srgbClr val="0000FF"/>
                  </a:solidFill>
                </a:rPr>
                <a:t> Box</a:t>
              </a:r>
            </a:p>
          </p:txBody>
        </p:sp>
        <p:sp>
          <p:nvSpPr>
            <p:cNvPr id="13" name="Text Box 14"/>
            <p:cNvSpPr txBox="1">
              <a:spLocks noChangeAspect="1" noChangeArrowheads="1"/>
            </p:cNvSpPr>
            <p:nvPr/>
          </p:nvSpPr>
          <p:spPr bwMode="auto">
            <a:xfrm>
              <a:off x="431" y="1227"/>
              <a:ext cx="835" cy="24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0">
                  <a:solidFill>
                    <a:srgbClr val="0000FF"/>
                  </a:solidFill>
                </a:rPr>
                <a:t>GPS Antenna</a:t>
              </a:r>
            </a:p>
          </p:txBody>
        </p:sp>
        <p:sp>
          <p:nvSpPr>
            <p:cNvPr id="14" name="Text Box 15"/>
            <p:cNvSpPr txBox="1">
              <a:spLocks noChangeAspect="1" noChangeArrowheads="1"/>
            </p:cNvSpPr>
            <p:nvPr/>
          </p:nvSpPr>
          <p:spPr bwMode="auto">
            <a:xfrm>
              <a:off x="1008" y="987"/>
              <a:ext cx="1095" cy="24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0" dirty="0">
                  <a:solidFill>
                    <a:srgbClr val="0000FF"/>
                  </a:solidFill>
                </a:rPr>
                <a:t>Solar Panel (120w)</a:t>
              </a:r>
            </a:p>
          </p:txBody>
        </p:sp>
        <p:sp>
          <p:nvSpPr>
            <p:cNvPr id="15" name="Text Box 16"/>
            <p:cNvSpPr txBox="1">
              <a:spLocks noChangeAspect="1" noChangeArrowheads="1"/>
            </p:cNvSpPr>
            <p:nvPr/>
          </p:nvSpPr>
          <p:spPr bwMode="auto">
            <a:xfrm>
              <a:off x="2382" y="1069"/>
              <a:ext cx="820" cy="56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0">
                  <a:solidFill>
                    <a:srgbClr val="0000FF"/>
                  </a:solidFill>
                </a:rPr>
                <a:t>Wireless LAN</a:t>
              </a:r>
            </a:p>
            <a:p>
              <a:r>
                <a:rPr lang="en-US" altLang="ja-JP" sz="1200" b="0">
                  <a:solidFill>
                    <a:srgbClr val="0000FF"/>
                  </a:solidFill>
                </a:rPr>
                <a:t>Antenna</a:t>
              </a:r>
            </a:p>
            <a:p>
              <a:r>
                <a:rPr lang="en-US" altLang="ja-JP" sz="1200" b="0">
                  <a:solidFill>
                    <a:srgbClr val="0000FF"/>
                  </a:solidFill>
                </a:rPr>
                <a:t>(2.4GHz)</a:t>
              </a:r>
            </a:p>
          </p:txBody>
        </p:sp>
        <p:sp>
          <p:nvSpPr>
            <p:cNvPr id="16" name="Line 17"/>
            <p:cNvSpPr>
              <a:spLocks noChangeAspect="1" noChangeShapeType="1"/>
            </p:cNvSpPr>
            <p:nvPr/>
          </p:nvSpPr>
          <p:spPr bwMode="auto">
            <a:xfrm flipV="1">
              <a:off x="413" y="2177"/>
              <a:ext cx="445" cy="159"/>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Text Box 18"/>
            <p:cNvSpPr txBox="1">
              <a:spLocks noChangeAspect="1" noChangeArrowheads="1"/>
            </p:cNvSpPr>
            <p:nvPr/>
          </p:nvSpPr>
          <p:spPr bwMode="auto">
            <a:xfrm>
              <a:off x="254" y="2368"/>
              <a:ext cx="614" cy="2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0">
                  <a:solidFill>
                    <a:schemeClr val="tx1"/>
                  </a:solidFill>
                </a:rPr>
                <a:t>SD stand</a:t>
              </a:r>
            </a:p>
          </p:txBody>
        </p:sp>
        <p:sp>
          <p:nvSpPr>
            <p:cNvPr id="18" name="Line 19"/>
            <p:cNvSpPr>
              <a:spLocks noChangeShapeType="1"/>
            </p:cNvSpPr>
            <p:nvPr/>
          </p:nvSpPr>
          <p:spPr bwMode="auto">
            <a:xfrm>
              <a:off x="672" y="1803"/>
              <a:ext cx="576" cy="48"/>
            </a:xfrm>
            <a:prstGeom prst="line">
              <a:avLst/>
            </a:prstGeom>
            <a:noFill/>
            <a:ln w="412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grpSp>
      <p:sp>
        <p:nvSpPr>
          <p:cNvPr id="19" name="テキスト ボックス 18"/>
          <p:cNvSpPr txBox="1"/>
          <p:nvPr/>
        </p:nvSpPr>
        <p:spPr>
          <a:xfrm>
            <a:off x="5169024" y="2867511"/>
            <a:ext cx="2088232" cy="369332"/>
          </a:xfrm>
          <a:prstGeom prst="rect">
            <a:avLst/>
          </a:prstGeom>
          <a:noFill/>
        </p:spPr>
        <p:txBody>
          <a:bodyPr wrap="square" rtlCol="0">
            <a:spAutoFit/>
          </a:bodyPr>
          <a:lstStyle/>
          <a:p>
            <a:r>
              <a:rPr lang="ja-JP" altLang="en-US" dirty="0"/>
              <a:t>大気蛍光望遠鏡</a:t>
            </a:r>
            <a:endParaRPr kumimoji="1" lang="ja-JP" altLang="en-US" dirty="0"/>
          </a:p>
        </p:txBody>
      </p:sp>
      <p:sp>
        <p:nvSpPr>
          <p:cNvPr id="2" name="テキスト ボックス 1"/>
          <p:cNvSpPr txBox="1"/>
          <p:nvPr/>
        </p:nvSpPr>
        <p:spPr>
          <a:xfrm>
            <a:off x="660592" y="2921899"/>
            <a:ext cx="1700346" cy="369332"/>
          </a:xfrm>
          <a:prstGeom prst="rect">
            <a:avLst/>
          </a:prstGeom>
          <a:noFill/>
        </p:spPr>
        <p:txBody>
          <a:bodyPr wrap="square" rtlCol="0">
            <a:spAutoFit/>
          </a:bodyPr>
          <a:lstStyle/>
          <a:p>
            <a:r>
              <a:rPr kumimoji="1" lang="ja-JP" altLang="en-US" dirty="0" smtClean="0"/>
              <a:t>地表検出器</a:t>
            </a:r>
            <a:endParaRPr kumimoji="1" lang="ja-JP" altLang="en-US" dirty="0"/>
          </a:p>
        </p:txBody>
      </p:sp>
    </p:spTree>
    <p:extLst>
      <p:ext uri="{BB962C8B-B14F-4D97-AF65-F5344CB8AC3E}">
        <p14:creationId xmlns:p14="http://schemas.microsoft.com/office/powerpoint/2010/main" val="2610237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5"/>
          <p:cNvGrpSpPr>
            <a:grpSpLocks noChangeAspect="1"/>
          </p:cNvGrpSpPr>
          <p:nvPr/>
        </p:nvGrpSpPr>
        <p:grpSpPr bwMode="auto">
          <a:xfrm>
            <a:off x="3809992" y="928670"/>
            <a:ext cx="5718175" cy="4043362"/>
            <a:chOff x="1152" y="1056"/>
            <a:chExt cx="3936" cy="2784"/>
          </a:xfrm>
        </p:grpSpPr>
        <p:pic>
          <p:nvPicPr>
            <p:cNvPr id="922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9531" t="26042" r="16406" b="14583"/>
            <a:stretch>
              <a:fillRect/>
            </a:stretch>
          </p:blipFill>
          <p:spPr bwMode="auto">
            <a:xfrm>
              <a:off x="1152" y="1104"/>
              <a:ext cx="3936"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Rectangle 7"/>
            <p:cNvSpPr>
              <a:spLocks noChangeAspect="1" noChangeArrowheads="1"/>
            </p:cNvSpPr>
            <p:nvPr/>
          </p:nvSpPr>
          <p:spPr bwMode="auto">
            <a:xfrm>
              <a:off x="1152" y="1056"/>
              <a:ext cx="158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219" name="タイトル 1"/>
          <p:cNvSpPr>
            <a:spLocks noGrp="1"/>
          </p:cNvSpPr>
          <p:nvPr>
            <p:ph type="title" idx="4294967295"/>
          </p:nvPr>
        </p:nvSpPr>
        <p:spPr>
          <a:xfrm>
            <a:off x="544513" y="115888"/>
            <a:ext cx="9361487" cy="433387"/>
          </a:xfrm>
        </p:spPr>
        <p:txBody>
          <a:bodyPr/>
          <a:lstStyle/>
          <a:p>
            <a:pPr eaLnBrk="1" hangingPunct="1"/>
            <a:r>
              <a:rPr lang="ja-JP" altLang="en-US" sz="3600" b="1" dirty="0" smtClean="0"/>
              <a:t>測定装置－蛍光望遠鏡</a:t>
            </a:r>
          </a:p>
        </p:txBody>
      </p:sp>
      <p:sp>
        <p:nvSpPr>
          <p:cNvPr id="9220"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E741F467-44B9-4262-ADA2-2BA1C613541C}" type="slidenum">
              <a:rPr lang="en-US" altLang="ja-JP" sz="1000"/>
              <a:pPr algn="r" eaLnBrk="1" hangingPunct="1"/>
              <a:t>10</a:t>
            </a:fld>
            <a:endParaRPr lang="en-US" altLang="ja-JP" sz="1000"/>
          </a:p>
        </p:txBody>
      </p:sp>
      <p:sp>
        <p:nvSpPr>
          <p:cNvPr id="2" name="テキスト ボックス 1"/>
          <p:cNvSpPr txBox="1"/>
          <p:nvPr/>
        </p:nvSpPr>
        <p:spPr>
          <a:xfrm>
            <a:off x="0" y="2643182"/>
            <a:ext cx="4211409" cy="2862322"/>
          </a:xfrm>
          <a:prstGeom prst="rect">
            <a:avLst/>
          </a:prstGeom>
          <a:noFill/>
        </p:spPr>
        <p:txBody>
          <a:bodyPr wrap="none" rtlCol="0">
            <a:spAutoFit/>
          </a:bodyPr>
          <a:lstStyle/>
          <a:p>
            <a:r>
              <a:rPr lang="ja-JP" altLang="en-US" sz="2000" dirty="0" smtClean="0"/>
              <a:t>・</a:t>
            </a:r>
            <a:r>
              <a:rPr lang="ja-JP" altLang="en-US" sz="2000" dirty="0" smtClean="0">
                <a:solidFill>
                  <a:srgbClr val="FF0000"/>
                </a:solidFill>
              </a:rPr>
              <a:t>空気シャワー全体</a:t>
            </a:r>
            <a:r>
              <a:rPr lang="ja-JP" altLang="en-US" sz="2000" dirty="0" smtClean="0"/>
              <a:t>を観測可能</a:t>
            </a:r>
            <a:endParaRPr lang="en-US" altLang="ja-JP" sz="2000" dirty="0" smtClean="0"/>
          </a:p>
          <a:p>
            <a:r>
              <a:rPr kumimoji="1" lang="ja-JP" altLang="en-US" sz="2000" dirty="0" smtClean="0"/>
              <a:t>・少ない台数の装置で</a:t>
            </a:r>
            <a:r>
              <a:rPr kumimoji="1" lang="en-US" altLang="ja-JP" sz="2000" dirty="0" smtClean="0"/>
              <a:t>OK</a:t>
            </a:r>
          </a:p>
          <a:p>
            <a:r>
              <a:rPr lang="ja-JP" altLang="en-US" sz="2000" dirty="0" smtClean="0"/>
              <a:t>　</a:t>
            </a:r>
            <a:r>
              <a:rPr lang="en-US" altLang="ja-JP" sz="2000" dirty="0" smtClean="0"/>
              <a:t>20km </a:t>
            </a:r>
            <a:r>
              <a:rPr lang="ja-JP" altLang="en-US" sz="2000" dirty="0" smtClean="0"/>
              <a:t>先の</a:t>
            </a:r>
            <a:r>
              <a:rPr lang="en-US" altLang="ja-JP" sz="2000" dirty="0" smtClean="0"/>
              <a:t>10</a:t>
            </a:r>
            <a:r>
              <a:rPr lang="en-US" altLang="ja-JP" sz="2000" baseline="30000" dirty="0" smtClean="0"/>
              <a:t>19</a:t>
            </a:r>
            <a:r>
              <a:rPr lang="en-US" altLang="ja-JP" sz="2000" dirty="0" smtClean="0"/>
              <a:t>eV</a:t>
            </a:r>
            <a:r>
              <a:rPr lang="ja-JP" altLang="en-US" sz="2000" dirty="0" smtClean="0"/>
              <a:t>の</a:t>
            </a:r>
            <a:endParaRPr lang="en-US" altLang="ja-JP" sz="2000" dirty="0" smtClean="0"/>
          </a:p>
          <a:p>
            <a:r>
              <a:rPr lang="ja-JP" altLang="en-US" sz="2000" dirty="0"/>
              <a:t>　</a:t>
            </a:r>
            <a:r>
              <a:rPr lang="ja-JP" altLang="en-US" sz="2000" dirty="0" smtClean="0"/>
              <a:t>空気シャワーを観測可能</a:t>
            </a:r>
            <a:endParaRPr lang="en-US" altLang="ja-JP" sz="2000" dirty="0" smtClean="0"/>
          </a:p>
          <a:p>
            <a:endParaRPr lang="en-US" altLang="ja-JP" sz="2000" dirty="0" smtClean="0"/>
          </a:p>
          <a:p>
            <a:r>
              <a:rPr lang="ja-JP" altLang="en-US" sz="2000" dirty="0" smtClean="0"/>
              <a:t>・</a:t>
            </a:r>
            <a:r>
              <a:rPr kumimoji="1" lang="ja-JP" altLang="en-US" sz="2000" dirty="0" smtClean="0"/>
              <a:t>光</a:t>
            </a:r>
            <a:r>
              <a:rPr lang="ja-JP" altLang="en-US" sz="2000" dirty="0"/>
              <a:t>の</a:t>
            </a:r>
            <a:r>
              <a:rPr kumimoji="1" lang="ja-JP" altLang="en-US" sz="2000" dirty="0" smtClean="0"/>
              <a:t>量から</a:t>
            </a:r>
            <a:r>
              <a:rPr kumimoji="1" lang="en-US" altLang="ja-JP" sz="2000" dirty="0" err="1" smtClean="0">
                <a:solidFill>
                  <a:srgbClr val="FF0000"/>
                </a:solidFill>
              </a:rPr>
              <a:t>N</a:t>
            </a:r>
            <a:r>
              <a:rPr kumimoji="1" lang="en-US" altLang="ja-JP" sz="2000" baseline="-25000" dirty="0" err="1" smtClean="0">
                <a:solidFill>
                  <a:srgbClr val="FF0000"/>
                </a:solidFill>
              </a:rPr>
              <a:t>max</a:t>
            </a:r>
            <a:r>
              <a:rPr lang="ja-JP" altLang="en-US" sz="2000" dirty="0"/>
              <a:t>　</a:t>
            </a:r>
            <a:r>
              <a:rPr lang="ja-JP" altLang="en-US" sz="2000" dirty="0" smtClean="0"/>
              <a:t>を測る。</a:t>
            </a:r>
            <a:endParaRPr kumimoji="1" lang="en-US" altLang="ja-JP" sz="2000" dirty="0" smtClean="0"/>
          </a:p>
          <a:p>
            <a:endParaRPr lang="en-US" altLang="ja-JP" sz="2000" dirty="0" smtClean="0"/>
          </a:p>
          <a:p>
            <a:r>
              <a:rPr kumimoji="1" lang="ja-JP" altLang="en-US" sz="2000" dirty="0" smtClean="0"/>
              <a:t>・</a:t>
            </a:r>
            <a:r>
              <a:rPr kumimoji="0" lang="ja-JP" altLang="ja-JP" sz="2000" dirty="0" smtClean="0">
                <a:solidFill>
                  <a:srgbClr val="000000"/>
                </a:solidFill>
              </a:rPr>
              <a:t>太陽や月のない暗い間しか測れず、</a:t>
            </a:r>
            <a:endParaRPr kumimoji="0" lang="en-US" altLang="ja-JP" sz="2000" dirty="0" smtClean="0">
              <a:solidFill>
                <a:srgbClr val="000000"/>
              </a:solidFill>
            </a:endParaRPr>
          </a:p>
          <a:p>
            <a:r>
              <a:rPr kumimoji="0" lang="en-US" altLang="ja-JP" sz="2000" dirty="0" smtClean="0">
                <a:solidFill>
                  <a:srgbClr val="000000"/>
                </a:solidFill>
              </a:rPr>
              <a:t> </a:t>
            </a:r>
            <a:r>
              <a:rPr kumimoji="0" lang="ja-JP" altLang="ja-JP" sz="2000" dirty="0" smtClean="0">
                <a:solidFill>
                  <a:srgbClr val="000000"/>
                </a:solidFill>
              </a:rPr>
              <a:t>天候にも左右</a:t>
            </a:r>
            <a:r>
              <a:rPr kumimoji="0" lang="en-US" altLang="ja-JP" sz="2000" dirty="0" smtClean="0">
                <a:solidFill>
                  <a:srgbClr val="000000"/>
                </a:solidFill>
              </a:rPr>
              <a:t>(</a:t>
            </a:r>
            <a:r>
              <a:rPr kumimoji="1" lang="ja-JP" altLang="en-US" sz="2000" dirty="0" smtClean="0"/>
              <a:t>稼働率</a:t>
            </a:r>
            <a:r>
              <a:rPr lang="en-US" altLang="ja-JP" sz="2000" dirty="0" smtClean="0"/>
              <a:t>~10%)</a:t>
            </a:r>
            <a:endParaRPr kumimoji="1" lang="en-US" altLang="ja-JP" sz="2000" dirty="0" smtClean="0"/>
          </a:p>
        </p:txBody>
      </p:sp>
      <p:sp>
        <p:nvSpPr>
          <p:cNvPr id="8" name="テキスト ボックス 7"/>
          <p:cNvSpPr txBox="1"/>
          <p:nvPr/>
        </p:nvSpPr>
        <p:spPr>
          <a:xfrm>
            <a:off x="309530" y="1000108"/>
            <a:ext cx="3714776" cy="1477328"/>
          </a:xfrm>
          <a:prstGeom prst="rect">
            <a:avLst/>
          </a:prstGeom>
          <a:noFill/>
        </p:spPr>
        <p:txBody>
          <a:bodyPr wrap="square" rtlCol="0">
            <a:spAutoFit/>
          </a:bodyPr>
          <a:lstStyle/>
          <a:p>
            <a:r>
              <a:rPr kumimoji="0" lang="ja-JP" altLang="en-US" dirty="0">
                <a:solidFill>
                  <a:srgbClr val="000000"/>
                </a:solidFill>
              </a:rPr>
              <a:t>空気</a:t>
            </a:r>
            <a:r>
              <a:rPr kumimoji="0" lang="ja-JP" altLang="ja-JP" dirty="0" smtClean="0">
                <a:solidFill>
                  <a:srgbClr val="000000"/>
                </a:solidFill>
              </a:rPr>
              <a:t>シャワー</a:t>
            </a:r>
            <a:r>
              <a:rPr kumimoji="0" lang="ja-JP" altLang="en-US" dirty="0" smtClean="0">
                <a:solidFill>
                  <a:srgbClr val="000000"/>
                </a:solidFill>
              </a:rPr>
              <a:t>・・・空気中の窒素を光らせる（大気蛍光）</a:t>
            </a:r>
            <a:endParaRPr kumimoji="0" lang="en-US" altLang="ja-JP" dirty="0" smtClean="0">
              <a:solidFill>
                <a:srgbClr val="000000"/>
              </a:solidFill>
            </a:endParaRPr>
          </a:p>
          <a:p>
            <a:r>
              <a:rPr kumimoji="0" lang="ja-JP" altLang="en-US" dirty="0" smtClean="0">
                <a:solidFill>
                  <a:srgbClr val="000000"/>
                </a:solidFill>
              </a:rPr>
              <a:t>→</a:t>
            </a:r>
            <a:r>
              <a:rPr kumimoji="0" lang="ja-JP" altLang="ja-JP" dirty="0" smtClean="0">
                <a:solidFill>
                  <a:srgbClr val="000000"/>
                </a:solidFill>
              </a:rPr>
              <a:t>多数の光電子増倍管によって観測</a:t>
            </a:r>
          </a:p>
          <a:p>
            <a:endParaRPr kumimoji="1" lang="ja-JP" altLang="en-US" dirty="0"/>
          </a:p>
        </p:txBody>
      </p:sp>
    </p:spTree>
    <p:extLst>
      <p:ext uri="{BB962C8B-B14F-4D97-AF65-F5344CB8AC3E}">
        <p14:creationId xmlns:p14="http://schemas.microsoft.com/office/powerpoint/2010/main" val="12165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idx="4294967295"/>
          </p:nvPr>
        </p:nvSpPr>
        <p:spPr>
          <a:xfrm>
            <a:off x="544513" y="115888"/>
            <a:ext cx="9361487" cy="433387"/>
          </a:xfrm>
        </p:spPr>
        <p:txBody>
          <a:bodyPr/>
          <a:lstStyle/>
          <a:p>
            <a:pPr eaLnBrk="1" hangingPunct="1"/>
            <a:r>
              <a:rPr lang="ja-JP" altLang="en-US" sz="3600" b="1" dirty="0" smtClean="0"/>
              <a:t>測定装置－地表検出器</a:t>
            </a:r>
          </a:p>
        </p:txBody>
      </p:sp>
      <p:sp>
        <p:nvSpPr>
          <p:cNvPr id="10243"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8CC67CF-094C-4672-95BD-EC91F21D8DC9}" type="slidenum">
              <a:rPr lang="en-US" altLang="ja-JP" sz="1000"/>
              <a:pPr algn="r" eaLnBrk="1" hangingPunct="1"/>
              <a:t>11</a:t>
            </a:fld>
            <a:endParaRPr lang="en-US" altLang="ja-JP" sz="1000"/>
          </a:p>
        </p:txBody>
      </p:sp>
      <p:grpSp>
        <p:nvGrpSpPr>
          <p:cNvPr id="10244" name="Group 5"/>
          <p:cNvGrpSpPr>
            <a:grpSpLocks noChangeAspect="1"/>
          </p:cNvGrpSpPr>
          <p:nvPr/>
        </p:nvGrpSpPr>
        <p:grpSpPr bwMode="auto">
          <a:xfrm>
            <a:off x="3556000" y="1052513"/>
            <a:ext cx="5718175" cy="4043362"/>
            <a:chOff x="1152" y="1056"/>
            <a:chExt cx="3936" cy="2784"/>
          </a:xfrm>
        </p:grpSpPr>
        <p:pic>
          <p:nvPicPr>
            <p:cNvPr id="1024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9531" t="26042" r="16406" b="14583"/>
            <a:stretch>
              <a:fillRect/>
            </a:stretch>
          </p:blipFill>
          <p:spPr bwMode="auto">
            <a:xfrm>
              <a:off x="1152" y="1104"/>
              <a:ext cx="3936"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0" name="Rectangle 7"/>
            <p:cNvSpPr>
              <a:spLocks noChangeAspect="1" noChangeArrowheads="1"/>
            </p:cNvSpPr>
            <p:nvPr/>
          </p:nvSpPr>
          <p:spPr bwMode="auto">
            <a:xfrm>
              <a:off x="1152" y="1056"/>
              <a:ext cx="158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248" name="Oval 16"/>
          <p:cNvSpPr>
            <a:spLocks noChangeArrowheads="1"/>
          </p:cNvSpPr>
          <p:nvPr/>
        </p:nvSpPr>
        <p:spPr bwMode="auto">
          <a:xfrm rot="-956355">
            <a:off x="5670550" y="3838575"/>
            <a:ext cx="2273300" cy="520700"/>
          </a:xfrm>
          <a:prstGeom prst="ellipse">
            <a:avLst/>
          </a:prstGeom>
          <a:solidFill>
            <a:srgbClr val="FF99CC">
              <a:alpha val="50195"/>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テキスト ボックス 10"/>
          <p:cNvSpPr txBox="1"/>
          <p:nvPr/>
        </p:nvSpPr>
        <p:spPr>
          <a:xfrm>
            <a:off x="238092" y="2500306"/>
            <a:ext cx="3550972" cy="923330"/>
          </a:xfrm>
          <a:prstGeom prst="rect">
            <a:avLst/>
          </a:prstGeom>
          <a:noFill/>
        </p:spPr>
        <p:txBody>
          <a:bodyPr wrap="square" rtlCol="0">
            <a:spAutoFit/>
          </a:bodyPr>
          <a:lstStyle/>
          <a:p>
            <a:endParaRPr lang="en-US" altLang="ja-JP" dirty="0" smtClean="0"/>
          </a:p>
          <a:p>
            <a:r>
              <a:rPr lang="ja-JP" altLang="en-US" dirty="0" smtClean="0"/>
              <a:t>・</a:t>
            </a:r>
            <a:r>
              <a:rPr lang="en-US" altLang="ja-JP" dirty="0" smtClean="0"/>
              <a:t>FD</a:t>
            </a:r>
            <a:r>
              <a:rPr lang="ja-JP" altLang="en-US" dirty="0" smtClean="0"/>
              <a:t>では出来ない昼の観測が可能</a:t>
            </a:r>
            <a:endParaRPr lang="en-US" altLang="ja-JP" dirty="0" smtClean="0"/>
          </a:p>
          <a:p>
            <a:r>
              <a:rPr kumimoji="1" lang="ja-JP" altLang="en-US" dirty="0" smtClean="0"/>
              <a:t>（稼働率</a:t>
            </a:r>
            <a:r>
              <a:rPr kumimoji="1" lang="en-US" altLang="ja-JP" dirty="0" smtClean="0"/>
              <a:t>~100</a:t>
            </a:r>
            <a:r>
              <a:rPr kumimoji="1" lang="ja-JP" altLang="en-US" dirty="0" smtClean="0"/>
              <a:t>％）</a:t>
            </a:r>
            <a:endParaRPr kumimoji="1" lang="en-US" altLang="ja-JP" dirty="0" smtClean="0"/>
          </a:p>
        </p:txBody>
      </p:sp>
      <p:sp>
        <p:nvSpPr>
          <p:cNvPr id="12" name="テキスト ボックス 11"/>
          <p:cNvSpPr txBox="1"/>
          <p:nvPr/>
        </p:nvSpPr>
        <p:spPr>
          <a:xfrm>
            <a:off x="309530" y="1357298"/>
            <a:ext cx="3779374" cy="923330"/>
          </a:xfrm>
          <a:prstGeom prst="rect">
            <a:avLst/>
          </a:prstGeom>
          <a:noFill/>
        </p:spPr>
        <p:txBody>
          <a:bodyPr wrap="square" rtlCol="0">
            <a:spAutoFit/>
          </a:bodyPr>
          <a:lstStyle/>
          <a:p>
            <a:r>
              <a:rPr kumimoji="1" lang="ja-JP" altLang="en-US" dirty="0" smtClean="0"/>
              <a:t>粒子を直接検出</a:t>
            </a:r>
            <a:endParaRPr lang="en-US" altLang="ja-JP" dirty="0" smtClean="0"/>
          </a:p>
          <a:p>
            <a:r>
              <a:rPr kumimoji="1" lang="ja-JP" altLang="en-US" dirty="0" smtClean="0"/>
              <a:t>シャワーの中の電子、ミューオンの広がり具合</a:t>
            </a:r>
            <a:r>
              <a:rPr lang="ja-JP" altLang="en-US" dirty="0"/>
              <a:t>、</a:t>
            </a:r>
            <a:r>
              <a:rPr lang="ja-JP" altLang="en-US" dirty="0" smtClean="0"/>
              <a:t>粒子の到達時刻を記録</a:t>
            </a:r>
            <a:endParaRPr kumimoji="1" lang="en-US" altLang="ja-JP" dirty="0" smtClean="0"/>
          </a:p>
        </p:txBody>
      </p:sp>
    </p:spTree>
    <p:extLst>
      <p:ext uri="{BB962C8B-B14F-4D97-AF65-F5344CB8AC3E}">
        <p14:creationId xmlns:p14="http://schemas.microsoft.com/office/powerpoint/2010/main" val="1845603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idx="4294967295"/>
          </p:nvPr>
        </p:nvSpPr>
        <p:spPr>
          <a:xfrm>
            <a:off x="544513" y="115888"/>
            <a:ext cx="9361487" cy="433387"/>
          </a:xfrm>
        </p:spPr>
        <p:txBody>
          <a:bodyPr/>
          <a:lstStyle/>
          <a:p>
            <a:pPr eaLnBrk="1" hangingPunct="1"/>
            <a:r>
              <a:rPr lang="ja-JP" altLang="en-US" sz="3600" b="1" dirty="0" smtClean="0"/>
              <a:t>測定装置－地表検出器</a:t>
            </a:r>
          </a:p>
        </p:txBody>
      </p:sp>
      <p:sp>
        <p:nvSpPr>
          <p:cNvPr id="10243"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8CC67CF-094C-4672-95BD-EC91F21D8DC9}" type="slidenum">
              <a:rPr lang="en-US" altLang="ja-JP" sz="1000"/>
              <a:pPr algn="r" eaLnBrk="1" hangingPunct="1"/>
              <a:t>12</a:t>
            </a:fld>
            <a:endParaRPr lang="en-US" altLang="ja-JP" sz="1000"/>
          </a:p>
        </p:txBody>
      </p:sp>
      <p:sp>
        <p:nvSpPr>
          <p:cNvPr id="18" name="テキスト ボックス 17"/>
          <p:cNvSpPr txBox="1"/>
          <p:nvPr/>
        </p:nvSpPr>
        <p:spPr>
          <a:xfrm>
            <a:off x="238092" y="794993"/>
            <a:ext cx="3562048" cy="1107996"/>
          </a:xfrm>
          <a:prstGeom prst="rect">
            <a:avLst/>
          </a:prstGeom>
          <a:noFill/>
        </p:spPr>
        <p:txBody>
          <a:bodyPr wrap="square" rtlCol="0">
            <a:spAutoFit/>
          </a:bodyPr>
          <a:lstStyle/>
          <a:p>
            <a:r>
              <a:rPr kumimoji="1" lang="ja-JP" altLang="en-US" sz="1600" dirty="0" smtClean="0"/>
              <a:t>二層のプラスチックシンチレータに光ファイバーを這わせている</a:t>
            </a:r>
            <a:endParaRPr lang="en-US" altLang="ja-JP" sz="1600" dirty="0" smtClean="0"/>
          </a:p>
          <a:p>
            <a:r>
              <a:rPr kumimoji="1" lang="ja-JP" altLang="en-US" sz="1600" dirty="0" smtClean="0"/>
              <a:t>　　　　</a:t>
            </a:r>
            <a:endParaRPr kumimoji="1" lang="en-US" altLang="ja-JP" sz="1600" dirty="0" smtClean="0"/>
          </a:p>
          <a:p>
            <a:endParaRPr lang="en-US" altLang="ja-JP" dirty="0" smtClean="0"/>
          </a:p>
        </p:txBody>
      </p:sp>
      <p:sp>
        <p:nvSpPr>
          <p:cNvPr id="22" name="テキスト ボックス 21"/>
          <p:cNvSpPr txBox="1"/>
          <p:nvPr/>
        </p:nvSpPr>
        <p:spPr>
          <a:xfrm>
            <a:off x="679398" y="1446974"/>
            <a:ext cx="2820003" cy="2862322"/>
          </a:xfrm>
          <a:prstGeom prst="rect">
            <a:avLst/>
          </a:prstGeom>
          <a:noFill/>
        </p:spPr>
        <p:txBody>
          <a:bodyPr wrap="none" rtlCol="0">
            <a:spAutoFit/>
          </a:bodyPr>
          <a:lstStyle/>
          <a:p>
            <a:r>
              <a:rPr kumimoji="1" lang="ja-JP" altLang="en-US" dirty="0" smtClean="0"/>
              <a:t>　　</a:t>
            </a:r>
            <a:r>
              <a:rPr lang="ja-JP" altLang="en-US" dirty="0"/>
              <a:t>粒子</a:t>
            </a:r>
            <a:r>
              <a:rPr kumimoji="1" lang="ja-JP" altLang="en-US" dirty="0" smtClean="0"/>
              <a:t>透過</a:t>
            </a:r>
            <a:endParaRPr kumimoji="1" lang="en-US" altLang="ja-JP" dirty="0" smtClean="0"/>
          </a:p>
          <a:p>
            <a:r>
              <a:rPr kumimoji="1" lang="ja-JP" altLang="en-US" dirty="0" smtClean="0"/>
              <a:t>→</a:t>
            </a:r>
            <a:r>
              <a:rPr lang="ja-JP" altLang="en-US" dirty="0" smtClean="0"/>
              <a:t>シンチレータ</a:t>
            </a:r>
            <a:r>
              <a:rPr kumimoji="1" lang="ja-JP" altLang="en-US" dirty="0" smtClean="0"/>
              <a:t>発光</a:t>
            </a:r>
            <a:endParaRPr lang="en-US" altLang="ja-JP" dirty="0"/>
          </a:p>
          <a:p>
            <a:endParaRPr lang="en-US" altLang="ja-JP" dirty="0" smtClean="0"/>
          </a:p>
          <a:p>
            <a:r>
              <a:rPr kumimoji="1" lang="ja-JP" altLang="en-US" dirty="0" smtClean="0"/>
              <a:t>→光ファイバー集光</a:t>
            </a:r>
            <a:endParaRPr kumimoji="1" lang="en-US" altLang="ja-JP" dirty="0" smtClean="0"/>
          </a:p>
          <a:p>
            <a:endParaRPr kumimoji="1" lang="en-US" altLang="ja-JP" dirty="0" smtClean="0"/>
          </a:p>
          <a:p>
            <a:r>
              <a:rPr lang="ja-JP" altLang="en-US" dirty="0"/>
              <a:t>→光電子増</a:t>
            </a:r>
            <a:r>
              <a:rPr kumimoji="1" lang="ja-JP" altLang="en-US" dirty="0" smtClean="0"/>
              <a:t>倍管</a:t>
            </a:r>
            <a:endParaRPr kumimoji="1" lang="en-US" altLang="ja-JP" dirty="0" smtClean="0"/>
          </a:p>
          <a:p>
            <a:endParaRPr lang="en-US" altLang="ja-JP" dirty="0" smtClean="0"/>
          </a:p>
          <a:p>
            <a:r>
              <a:rPr kumimoji="1" lang="ja-JP" altLang="en-US" dirty="0" smtClean="0"/>
              <a:t>→光をデジタル信号に変換</a:t>
            </a:r>
            <a:endParaRPr kumimoji="1" lang="en-US" altLang="ja-JP" dirty="0" smtClean="0"/>
          </a:p>
          <a:p>
            <a:endParaRPr lang="en-US" altLang="ja-JP" dirty="0" smtClean="0"/>
          </a:p>
          <a:p>
            <a:endParaRPr kumimoji="1" lang="en-US" altLang="ja-JP" dirty="0" smtClean="0"/>
          </a:p>
        </p:txBody>
      </p:sp>
      <p:grpSp>
        <p:nvGrpSpPr>
          <p:cNvPr id="3" name="グループ化 2"/>
          <p:cNvGrpSpPr/>
          <p:nvPr/>
        </p:nvGrpSpPr>
        <p:grpSpPr>
          <a:xfrm>
            <a:off x="5102105" y="829891"/>
            <a:ext cx="4532433" cy="3464311"/>
            <a:chOff x="3024174" y="928670"/>
            <a:chExt cx="6635935" cy="5072098"/>
          </a:xfrm>
        </p:grpSpPr>
        <p:pic>
          <p:nvPicPr>
            <p:cNvPr id="79874" name="Picture 2" descr="C:\Users\kohei\Desktop\SD.PNG"/>
            <p:cNvPicPr>
              <a:picLocks noChangeAspect="1" noChangeArrowheads="1"/>
            </p:cNvPicPr>
            <p:nvPr/>
          </p:nvPicPr>
          <p:blipFill>
            <a:blip r:embed="rId3" cstate="print"/>
            <a:srcRect/>
            <a:stretch>
              <a:fillRect/>
            </a:stretch>
          </p:blipFill>
          <p:spPr bwMode="auto">
            <a:xfrm>
              <a:off x="3024174" y="928670"/>
              <a:ext cx="6635935" cy="5072098"/>
            </a:xfrm>
            <a:prstGeom prst="rect">
              <a:avLst/>
            </a:prstGeom>
            <a:noFill/>
          </p:spPr>
        </p:pic>
        <p:sp>
          <p:nvSpPr>
            <p:cNvPr id="9" name="テキスト ボックス 8"/>
            <p:cNvSpPr txBox="1"/>
            <p:nvPr/>
          </p:nvSpPr>
          <p:spPr>
            <a:xfrm>
              <a:off x="3738554" y="2786058"/>
              <a:ext cx="1418978" cy="369332"/>
            </a:xfrm>
            <a:prstGeom prst="rect">
              <a:avLst/>
            </a:prstGeom>
            <a:noFill/>
          </p:spPr>
          <p:txBody>
            <a:bodyPr wrap="none" rtlCol="0">
              <a:spAutoFit/>
            </a:bodyPr>
            <a:lstStyle/>
            <a:p>
              <a:r>
                <a:rPr kumimoji="1" lang="ja-JP" altLang="en-US" dirty="0" smtClean="0">
                  <a:solidFill>
                    <a:schemeClr val="bg1"/>
                  </a:solidFill>
                </a:rPr>
                <a:t>光ファイバー</a:t>
              </a:r>
              <a:endParaRPr kumimoji="1" lang="ja-JP" altLang="en-US" dirty="0">
                <a:solidFill>
                  <a:schemeClr val="bg1"/>
                </a:solidFill>
              </a:endParaRPr>
            </a:p>
          </p:txBody>
        </p:sp>
        <p:cxnSp>
          <p:nvCxnSpPr>
            <p:cNvPr id="11" name="直線コネクタ 10"/>
            <p:cNvCxnSpPr/>
            <p:nvPr/>
          </p:nvCxnSpPr>
          <p:spPr>
            <a:xfrm>
              <a:off x="4953000" y="3071810"/>
              <a:ext cx="857256" cy="500066"/>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直線コネクタ 12"/>
            <p:cNvCxnSpPr/>
            <p:nvPr/>
          </p:nvCxnSpPr>
          <p:spPr>
            <a:xfrm flipV="1">
              <a:off x="5953132" y="1928802"/>
              <a:ext cx="357190" cy="214314"/>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直線コネクタ 15"/>
            <p:cNvCxnSpPr/>
            <p:nvPr/>
          </p:nvCxnSpPr>
          <p:spPr>
            <a:xfrm rot="16200000" flipV="1">
              <a:off x="6524636" y="1857364"/>
              <a:ext cx="1000132" cy="1000132"/>
            </a:xfrm>
            <a:prstGeom prst="line">
              <a:avLst/>
            </a:prstGeom>
          </p:spPr>
          <p:style>
            <a:lnRef idx="2">
              <a:schemeClr val="accent5"/>
            </a:lnRef>
            <a:fillRef idx="0">
              <a:schemeClr val="accent5"/>
            </a:fillRef>
            <a:effectRef idx="1">
              <a:schemeClr val="accent5"/>
            </a:effectRef>
            <a:fontRef idx="minor">
              <a:schemeClr val="tx1"/>
            </a:fontRef>
          </p:style>
        </p:cxnSp>
        <p:sp>
          <p:nvSpPr>
            <p:cNvPr id="17" name="テキスト ボックス 16"/>
            <p:cNvSpPr txBox="1"/>
            <p:nvPr/>
          </p:nvSpPr>
          <p:spPr>
            <a:xfrm>
              <a:off x="5738818" y="1571612"/>
              <a:ext cx="1569660" cy="369332"/>
            </a:xfrm>
            <a:prstGeom prst="rect">
              <a:avLst/>
            </a:prstGeom>
            <a:noFill/>
          </p:spPr>
          <p:txBody>
            <a:bodyPr wrap="none" rtlCol="0">
              <a:spAutoFit/>
            </a:bodyPr>
            <a:lstStyle/>
            <a:p>
              <a:r>
                <a:rPr kumimoji="1" lang="ja-JP" altLang="en-US" dirty="0" smtClean="0">
                  <a:solidFill>
                    <a:schemeClr val="bg1"/>
                  </a:solidFill>
                </a:rPr>
                <a:t>光電子増倍管</a:t>
              </a:r>
              <a:endParaRPr kumimoji="1" lang="ja-JP" altLang="en-US" dirty="0">
                <a:solidFill>
                  <a:schemeClr val="bg1"/>
                </a:solidFill>
              </a:endParaRPr>
            </a:p>
          </p:txBody>
        </p:sp>
        <p:cxnSp>
          <p:nvCxnSpPr>
            <p:cNvPr id="20" name="直線コネクタ 19"/>
            <p:cNvCxnSpPr/>
            <p:nvPr/>
          </p:nvCxnSpPr>
          <p:spPr>
            <a:xfrm>
              <a:off x="4381496" y="5286388"/>
              <a:ext cx="857256" cy="214314"/>
            </a:xfrm>
            <a:prstGeom prst="line">
              <a:avLst/>
            </a:prstGeom>
          </p:spPr>
          <p:style>
            <a:lnRef idx="2">
              <a:schemeClr val="accent5"/>
            </a:lnRef>
            <a:fillRef idx="0">
              <a:schemeClr val="accent5"/>
            </a:fillRef>
            <a:effectRef idx="1">
              <a:schemeClr val="accent5"/>
            </a:effectRef>
            <a:fontRef idx="minor">
              <a:schemeClr val="tx1"/>
            </a:fontRef>
          </p:style>
        </p:cxnSp>
        <p:sp>
          <p:nvSpPr>
            <p:cNvPr id="2" name="テキスト ボックス 1"/>
            <p:cNvSpPr txBox="1"/>
            <p:nvPr/>
          </p:nvSpPr>
          <p:spPr>
            <a:xfrm>
              <a:off x="3497098" y="5043280"/>
              <a:ext cx="877163" cy="369332"/>
            </a:xfrm>
            <a:prstGeom prst="rect">
              <a:avLst/>
            </a:prstGeom>
            <a:noFill/>
          </p:spPr>
          <p:txBody>
            <a:bodyPr wrap="none" rtlCol="0">
              <a:spAutoFit/>
            </a:bodyPr>
            <a:lstStyle/>
            <a:p>
              <a:r>
                <a:rPr lang="ja-JP" altLang="en-US" dirty="0" smtClean="0">
                  <a:solidFill>
                    <a:schemeClr val="bg1"/>
                  </a:solidFill>
                </a:rPr>
                <a:t>反射材</a:t>
              </a:r>
              <a:endParaRPr kumimoji="1" lang="ja-JP" altLang="en-US" dirty="0">
                <a:solidFill>
                  <a:schemeClr val="bg1"/>
                </a:solidFill>
              </a:endParaRPr>
            </a:p>
          </p:txBody>
        </p:sp>
      </p:grpSp>
      <p:graphicFrame>
        <p:nvGraphicFramePr>
          <p:cNvPr id="15" name="グラフ 14"/>
          <p:cNvGraphicFramePr>
            <a:graphicFrameLocks/>
          </p:cNvGraphicFramePr>
          <p:nvPr>
            <p:extLst>
              <p:ext uri="{D42A27DB-BD31-4B8C-83A1-F6EECF244321}">
                <p14:modId xmlns:p14="http://schemas.microsoft.com/office/powerpoint/2010/main" val="793280259"/>
              </p:ext>
            </p:extLst>
          </p:nvPr>
        </p:nvGraphicFramePr>
        <p:xfrm>
          <a:off x="272480" y="3606357"/>
          <a:ext cx="5452195" cy="2806627"/>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5039552" y="4869160"/>
            <a:ext cx="4794902" cy="1200329"/>
          </a:xfrm>
          <a:prstGeom prst="rect">
            <a:avLst/>
          </a:prstGeom>
          <a:noFill/>
        </p:spPr>
        <p:txBody>
          <a:bodyPr wrap="none" rtlCol="0">
            <a:spAutoFit/>
          </a:bodyPr>
          <a:lstStyle/>
          <a:p>
            <a:r>
              <a:rPr kumimoji="1" lang="ja-JP" altLang="en-US" dirty="0" smtClean="0"/>
              <a:t>上の検出器で測定した、宇宙線による</a:t>
            </a:r>
            <a:endParaRPr kumimoji="1" lang="en-US" altLang="ja-JP" dirty="0" smtClean="0"/>
          </a:p>
          <a:p>
            <a:r>
              <a:rPr lang="ja-JP" altLang="en-US" dirty="0" smtClean="0"/>
              <a:t>信号の大きさの分布。ピークがミューオンが</a:t>
            </a:r>
            <a:endParaRPr lang="en-US" altLang="ja-JP" dirty="0" smtClean="0"/>
          </a:p>
          <a:p>
            <a:r>
              <a:rPr kumimoji="1" lang="ja-JP" altLang="en-US" dirty="0" smtClean="0"/>
              <a:t>一つ通過した時の平均的な電荷量に相当する。</a:t>
            </a:r>
            <a:endParaRPr kumimoji="1" lang="en-US" altLang="ja-JP" dirty="0" smtClean="0"/>
          </a:p>
          <a:p>
            <a:r>
              <a:rPr lang="ja-JP" altLang="en-US" b="1" dirty="0" smtClean="0">
                <a:solidFill>
                  <a:srgbClr val="FF0000"/>
                </a:solidFill>
              </a:rPr>
              <a:t>（</a:t>
            </a:r>
            <a:r>
              <a:rPr lang="en-US" altLang="ja-JP" b="1" dirty="0" smtClean="0">
                <a:solidFill>
                  <a:srgbClr val="FF0000"/>
                </a:solidFill>
              </a:rPr>
              <a:t>3</a:t>
            </a:r>
            <a:r>
              <a:rPr lang="ja-JP" altLang="en-US" b="1" dirty="0" smtClean="0">
                <a:solidFill>
                  <a:srgbClr val="FF0000"/>
                </a:solidFill>
              </a:rPr>
              <a:t>月</a:t>
            </a:r>
            <a:r>
              <a:rPr lang="en-US" altLang="ja-JP" b="1" dirty="0" smtClean="0">
                <a:solidFill>
                  <a:srgbClr val="FF0000"/>
                </a:solidFill>
              </a:rPr>
              <a:t>4</a:t>
            </a:r>
            <a:r>
              <a:rPr lang="ja-JP" altLang="en-US" b="1" dirty="0" smtClean="0">
                <a:solidFill>
                  <a:srgbClr val="FF0000"/>
                </a:solidFill>
              </a:rPr>
              <a:t>日～３月７日の間　測定）</a:t>
            </a:r>
            <a:endParaRPr kumimoji="1" lang="ja-JP" altLang="en-US" b="1" dirty="0">
              <a:solidFill>
                <a:srgbClr val="FF0000"/>
              </a:solidFill>
            </a:endParaRPr>
          </a:p>
        </p:txBody>
      </p:sp>
      <p:sp>
        <p:nvSpPr>
          <p:cNvPr id="5" name="テキスト ボックス 4"/>
          <p:cNvSpPr txBox="1"/>
          <p:nvPr/>
        </p:nvSpPr>
        <p:spPr>
          <a:xfrm>
            <a:off x="2348430" y="6259036"/>
            <a:ext cx="2670924" cy="307777"/>
          </a:xfrm>
          <a:prstGeom prst="rect">
            <a:avLst/>
          </a:prstGeom>
          <a:noFill/>
        </p:spPr>
        <p:txBody>
          <a:bodyPr wrap="none" rtlCol="0">
            <a:spAutoFit/>
          </a:bodyPr>
          <a:lstStyle/>
          <a:p>
            <a:r>
              <a:rPr kumimoji="1" lang="ja-JP" altLang="en-US" sz="1400" b="1" dirty="0" smtClean="0"/>
              <a:t>信号の大きさ（ＡＤＣ値∝電荷量）</a:t>
            </a:r>
            <a:endParaRPr kumimoji="1" lang="ja-JP" altLang="en-US" sz="1400" b="1" dirty="0"/>
          </a:p>
        </p:txBody>
      </p:sp>
      <p:sp>
        <p:nvSpPr>
          <p:cNvPr id="19" name="テキスト ボックス 18"/>
          <p:cNvSpPr txBox="1"/>
          <p:nvPr/>
        </p:nvSpPr>
        <p:spPr>
          <a:xfrm rot="16200000">
            <a:off x="-239764" y="4682990"/>
            <a:ext cx="955711" cy="307777"/>
          </a:xfrm>
          <a:prstGeom prst="rect">
            <a:avLst/>
          </a:prstGeom>
          <a:noFill/>
        </p:spPr>
        <p:txBody>
          <a:bodyPr wrap="none" rtlCol="0">
            <a:spAutoFit/>
          </a:bodyPr>
          <a:lstStyle/>
          <a:p>
            <a:r>
              <a:rPr lang="ja-JP" altLang="en-US" sz="1400" b="1" dirty="0"/>
              <a:t>カウント数</a:t>
            </a:r>
            <a:endParaRPr kumimoji="1" lang="ja-JP" altLang="en-US" sz="1400" b="1" dirty="0"/>
          </a:p>
        </p:txBody>
      </p:sp>
    </p:spTree>
    <p:extLst>
      <p:ext uri="{BB962C8B-B14F-4D97-AF65-F5344CB8AC3E}">
        <p14:creationId xmlns:p14="http://schemas.microsoft.com/office/powerpoint/2010/main" val="916964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グループ化 19"/>
          <p:cNvGrpSpPr>
            <a:grpSpLocks/>
          </p:cNvGrpSpPr>
          <p:nvPr/>
        </p:nvGrpSpPr>
        <p:grpSpPr bwMode="auto">
          <a:xfrm>
            <a:off x="449819" y="1048770"/>
            <a:ext cx="5235120" cy="4071486"/>
            <a:chOff x="344488" y="589012"/>
            <a:chExt cx="8430928" cy="5961263"/>
          </a:xfrm>
        </p:grpSpPr>
        <p:grpSp>
          <p:nvGrpSpPr>
            <p:cNvPr id="13320" name="Group 5"/>
            <p:cNvGrpSpPr>
              <a:grpSpLocks noChangeAspect="1"/>
            </p:cNvGrpSpPr>
            <p:nvPr/>
          </p:nvGrpSpPr>
          <p:grpSpPr bwMode="auto">
            <a:xfrm>
              <a:off x="344488" y="589012"/>
              <a:ext cx="8430928" cy="5961263"/>
              <a:chOff x="1152" y="1056"/>
              <a:chExt cx="3936" cy="2784"/>
            </a:xfrm>
          </p:grpSpPr>
          <p:pic>
            <p:nvPicPr>
              <p:cNvPr id="13322" name="Picture 6"/>
              <p:cNvPicPr>
                <a:picLocks noChangeAspect="1" noChangeArrowheads="1"/>
              </p:cNvPicPr>
              <p:nvPr/>
            </p:nvPicPr>
            <p:blipFill>
              <a:blip r:embed="rId3">
                <a:extLst>
                  <a:ext uri="{28A0092B-C50C-407E-A947-70E740481C1C}">
                    <a14:useLocalDpi xmlns:a14="http://schemas.microsoft.com/office/drawing/2010/main" val="0"/>
                  </a:ext>
                </a:extLst>
              </a:blip>
              <a:srcRect l="19531" t="26042" r="16406" b="14583"/>
              <a:stretch>
                <a:fillRect/>
              </a:stretch>
            </p:blipFill>
            <p:spPr bwMode="auto">
              <a:xfrm>
                <a:off x="1152" y="1104"/>
                <a:ext cx="3936"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3" name="Rectangle 7"/>
              <p:cNvSpPr>
                <a:spLocks noChangeAspect="1" noChangeArrowheads="1"/>
              </p:cNvSpPr>
              <p:nvPr/>
            </p:nvSpPr>
            <p:spPr bwMode="auto">
              <a:xfrm>
                <a:off x="1152" y="1056"/>
                <a:ext cx="158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cxnSp>
          <p:nvCxnSpPr>
            <p:cNvPr id="8" name="直線コネクタ 7"/>
            <p:cNvCxnSpPr/>
            <p:nvPr/>
          </p:nvCxnSpPr>
          <p:spPr>
            <a:xfrm flipH="1">
              <a:off x="4952845" y="2997331"/>
              <a:ext cx="792135" cy="6239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318" name="タイトル 1"/>
          <p:cNvSpPr>
            <a:spLocks noGrp="1"/>
          </p:cNvSpPr>
          <p:nvPr>
            <p:ph type="title" idx="4294967295"/>
          </p:nvPr>
        </p:nvSpPr>
        <p:spPr>
          <a:xfrm>
            <a:off x="304580" y="116632"/>
            <a:ext cx="9361488" cy="433387"/>
          </a:xfrm>
        </p:spPr>
        <p:txBody>
          <a:bodyPr/>
          <a:lstStyle/>
          <a:p>
            <a:r>
              <a:rPr lang="ja-JP" altLang="en-US" sz="3600" b="1" dirty="0" smtClean="0"/>
              <a:t>エネルギーの測定－蛍光望遠鏡</a:t>
            </a:r>
          </a:p>
        </p:txBody>
      </p:sp>
      <p:sp>
        <p:nvSpPr>
          <p:cNvPr id="13319"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8658A7E8-D524-499B-BE80-2E66E9B53E6F}" type="slidenum">
              <a:rPr lang="en-US" altLang="ja-JP" sz="1000"/>
              <a:pPr algn="r" eaLnBrk="1" hangingPunct="1"/>
              <a:t>13</a:t>
            </a:fld>
            <a:endParaRPr lang="en-US" altLang="ja-JP" sz="1000"/>
          </a:p>
        </p:txBody>
      </p:sp>
      <mc:AlternateContent xmlns:mc="http://schemas.openxmlformats.org/markup-compatibility/2006" xmlns:a14="http://schemas.microsoft.com/office/drawing/2010/main">
        <mc:Choice Requires="a14">
          <p:sp>
            <p:nvSpPr>
              <p:cNvPr id="3" name="テキスト ボックス 2"/>
              <p:cNvSpPr txBox="1"/>
              <p:nvPr/>
            </p:nvSpPr>
            <p:spPr>
              <a:xfrm>
                <a:off x="5684939" y="1294463"/>
                <a:ext cx="4221061" cy="4836837"/>
              </a:xfrm>
              <a:prstGeom prst="rect">
                <a:avLst/>
              </a:prstGeom>
              <a:noFill/>
            </p:spPr>
            <p:txBody>
              <a:bodyPr wrap="square" rtlCol="0">
                <a:spAutoFit/>
              </a:bodyPr>
              <a:lstStyle/>
              <a:p>
                <a:endParaRPr kumimoji="1" lang="en-US" altLang="ja-JP" dirty="0" smtClean="0"/>
              </a:p>
              <a:p>
                <a:r>
                  <a:rPr kumimoji="1" lang="ja-JP" altLang="en-US" sz="2400" b="1" dirty="0" smtClean="0">
                    <a:solidFill>
                      <a:srgbClr val="FF0000"/>
                    </a:solidFill>
                  </a:rPr>
                  <a:t>Ｎ</a:t>
                </a:r>
                <a:r>
                  <a:rPr kumimoji="1" lang="en-US" altLang="ja-JP" sz="2400" b="1" dirty="0" smtClean="0">
                    <a:solidFill>
                      <a:srgbClr val="FF0000"/>
                    </a:solidFill>
                  </a:rPr>
                  <a:t>max </a:t>
                </a:r>
                <a:r>
                  <a:rPr kumimoji="1" lang="ja-JP" altLang="en-US" sz="2400" b="1" dirty="0" smtClean="0">
                    <a:solidFill>
                      <a:srgbClr val="FF0000"/>
                    </a:solidFill>
                  </a:rPr>
                  <a:t>∝ </a:t>
                </a:r>
                <a:r>
                  <a:rPr lang="ja-JP" altLang="en-US" sz="2400" b="1" dirty="0">
                    <a:solidFill>
                      <a:srgbClr val="FF0000"/>
                    </a:solidFill>
                  </a:rPr>
                  <a:t>エネルギー</a:t>
                </a:r>
                <a:r>
                  <a:rPr kumimoji="1" lang="en-US" altLang="ja-JP" sz="2400" b="1" dirty="0" smtClean="0">
                    <a:solidFill>
                      <a:srgbClr val="FF0000"/>
                    </a:solidFill>
                  </a:rPr>
                  <a:t> </a:t>
                </a:r>
              </a:p>
              <a:p>
                <a:r>
                  <a:rPr kumimoji="1" lang="ja-JP" altLang="en-US" sz="2400" b="1" dirty="0" smtClean="0"/>
                  <a:t>の関係からエネルギーを求める。</a:t>
                </a:r>
                <a:endParaRPr kumimoji="1" lang="en-US" altLang="ja-JP" sz="2400" b="1" dirty="0" smtClean="0"/>
              </a:p>
              <a:p>
                <a:endParaRPr lang="en-US" altLang="ja-JP" dirty="0" smtClean="0"/>
              </a:p>
              <a:p>
                <a:endParaRPr lang="en-US" altLang="ja-JP" dirty="0"/>
              </a:p>
              <a:p>
                <a:endParaRPr lang="en-US" altLang="ja-JP" dirty="0" smtClean="0"/>
              </a:p>
              <a:p>
                <a:endParaRPr lang="en-US" altLang="ja-JP" dirty="0"/>
              </a:p>
              <a:p>
                <a:endParaRPr lang="en-US" altLang="ja-JP" dirty="0"/>
              </a:p>
              <a:p>
                <a:r>
                  <a:rPr kumimoji="1" lang="ja-JP" altLang="en-US" dirty="0" smtClean="0"/>
                  <a:t>光量が最大となる深さが電磁カスケード</a:t>
                </a:r>
                <a:endParaRPr kumimoji="1" lang="en-US" altLang="ja-JP" dirty="0" smtClean="0"/>
              </a:p>
              <a:p>
                <a:r>
                  <a:rPr kumimoji="1" lang="ja-JP" altLang="en-US" dirty="0" smtClean="0"/>
                  <a:t>シャワーの発達長さと考えられる。</a:t>
                </a:r>
                <a:endParaRPr kumimoji="1" lang="en-US" altLang="ja-JP" dirty="0" smtClean="0"/>
              </a:p>
              <a:p>
                <a:r>
                  <a:rPr lang="ja-JP" altLang="en-US" dirty="0" smtClean="0"/>
                  <a:t>電磁シャワーで発生した</a:t>
                </a:r>
                <a:endParaRPr lang="en-US" altLang="ja-JP" dirty="0" smtClean="0"/>
              </a:p>
              <a:p>
                <a:r>
                  <a:rPr lang="ja-JP" altLang="en-US" dirty="0" smtClean="0"/>
                  <a:t>最大光子数</a:t>
                </a:r>
                <a14:m>
                  <m:oMath xmlns:m="http://schemas.openxmlformats.org/officeDocument/2006/math">
                    <m:sSub>
                      <m:sSubPr>
                        <m:ctrlPr>
                          <a:rPr lang="en-US" altLang="ja-JP" i="1" smtClean="0">
                            <a:latin typeface="Cambria Math"/>
                          </a:rPr>
                        </m:ctrlPr>
                      </m:sSubPr>
                      <m:e>
                        <m:r>
                          <a:rPr lang="en-US" altLang="ja-JP" b="0" i="1" smtClean="0">
                            <a:latin typeface="Cambria Math"/>
                          </a:rPr>
                          <m:t>𝑁</m:t>
                        </m:r>
                      </m:e>
                      <m:sub>
                        <m:r>
                          <a:rPr lang="en-US" altLang="ja-JP" b="0" i="1" smtClean="0">
                            <a:latin typeface="Cambria Math"/>
                          </a:rPr>
                          <m:t>𝑚𝑎𝑥</m:t>
                        </m:r>
                      </m:sub>
                    </m:sSub>
                    <m:r>
                      <a:rPr lang="ja-JP" altLang="en-US" b="0" i="1" smtClean="0">
                        <a:latin typeface="Cambria Math"/>
                      </a:rPr>
                      <m:t>と</m:t>
                    </m:r>
                  </m:oMath>
                </a14:m>
                <a:r>
                  <a:rPr lang="ja-JP" altLang="en-US" b="0" dirty="0" smtClean="0"/>
                  <a:t>臨界エネルギー</a:t>
                </a:r>
                <a:endParaRPr lang="en-US" altLang="ja-JP" b="0" dirty="0" smtClean="0"/>
              </a:p>
              <a:p>
                <a14:m>
                  <m:oMath xmlns:m="http://schemas.openxmlformats.org/officeDocument/2006/math">
                    <m:sSubSup>
                      <m:sSubSupPr>
                        <m:ctrlPr>
                          <a:rPr lang="en-US" altLang="ja-JP" b="0" i="1" smtClean="0">
                            <a:latin typeface="Cambria Math"/>
                          </a:rPr>
                        </m:ctrlPr>
                      </m:sSubSupPr>
                      <m:e>
                        <m:r>
                          <a:rPr lang="en-US" altLang="ja-JP" b="0" i="1" smtClean="0">
                            <a:latin typeface="Cambria Math"/>
                          </a:rPr>
                          <m:t>𝐸</m:t>
                        </m:r>
                      </m:e>
                      <m:sub>
                        <m:r>
                          <a:rPr lang="en-US" altLang="ja-JP" b="0" i="1" smtClean="0">
                            <a:latin typeface="Cambria Math"/>
                          </a:rPr>
                          <m:t>𝑐</m:t>
                        </m:r>
                      </m:sub>
                      <m:sup>
                        <m:r>
                          <a:rPr lang="ja-JP" altLang="en-US" b="0" i="1" smtClean="0">
                            <a:latin typeface="Cambria Math"/>
                          </a:rPr>
                          <m:t>𝛾</m:t>
                        </m:r>
                      </m:sup>
                    </m:sSubSup>
                    <m:r>
                      <a:rPr lang="en-US" altLang="ja-JP" b="0" i="1" smtClean="0">
                        <a:latin typeface="Cambria Math"/>
                      </a:rPr>
                      <m:t>=80</m:t>
                    </m:r>
                  </m:oMath>
                </a14:m>
                <a:r>
                  <a:rPr lang="en-US" altLang="ja-JP" b="0" dirty="0" smtClean="0"/>
                  <a:t>MeV</a:t>
                </a:r>
                <a:r>
                  <a:rPr lang="ja-JP" altLang="en-US" b="0" dirty="0" smtClean="0"/>
                  <a:t>から</a:t>
                </a:r>
                <a:r>
                  <a:rPr lang="ja-JP" altLang="en-US" dirty="0" smtClean="0"/>
                  <a:t>一次宇宙線の</a:t>
                </a:r>
                <a:endParaRPr lang="en-US" altLang="ja-JP" dirty="0"/>
              </a:p>
              <a:p>
                <a:r>
                  <a:rPr lang="ja-JP" altLang="en-US" dirty="0" smtClean="0"/>
                  <a:t>エネルギー</a:t>
                </a:r>
                <a14:m>
                  <m:oMath xmlns:m="http://schemas.openxmlformats.org/officeDocument/2006/math">
                    <m:r>
                      <a:rPr lang="en-US" altLang="ja-JP" b="0" i="1" smtClean="0">
                        <a:latin typeface="Cambria Math"/>
                      </a:rPr>
                      <m:t>𝐸</m:t>
                    </m:r>
                    <m:r>
                      <a:rPr lang="ja-JP" altLang="en-US" b="0" i="1" smtClean="0">
                        <a:latin typeface="Cambria Math"/>
                      </a:rPr>
                      <m:t>を</m:t>
                    </m:r>
                  </m:oMath>
                </a14:m>
                <a:r>
                  <a:rPr lang="ja-JP" altLang="en-US" dirty="0" smtClean="0"/>
                  <a:t>求めることが出来る。</a:t>
                </a:r>
                <a:endParaRPr lang="en-US" altLang="ja-JP" dirty="0" smtClean="0"/>
              </a:p>
              <a:p>
                <a:pPr/>
                <a14:m>
                  <m:oMathPara xmlns:m="http://schemas.openxmlformats.org/officeDocument/2006/math">
                    <m:oMathParaPr>
                      <m:jc m:val="centerGroup"/>
                    </m:oMathParaPr>
                    <m:oMath xmlns:m="http://schemas.openxmlformats.org/officeDocument/2006/math">
                      <m:r>
                        <a:rPr lang="en-US" altLang="ja-JP" b="0" i="1" smtClean="0">
                          <a:latin typeface="Cambria Math"/>
                        </a:rPr>
                        <m:t>𝐸</m:t>
                      </m:r>
                      <m:r>
                        <a:rPr lang="en-US" altLang="ja-JP" b="0" i="1" smtClean="0">
                          <a:latin typeface="Cambria Math"/>
                        </a:rPr>
                        <m:t>=</m:t>
                      </m:r>
                      <m:sSubSup>
                        <m:sSubSupPr>
                          <m:ctrlPr>
                            <a:rPr lang="en-US" altLang="ja-JP" i="1">
                              <a:latin typeface="Cambria Math"/>
                            </a:rPr>
                          </m:ctrlPr>
                        </m:sSubSupPr>
                        <m:e>
                          <m:r>
                            <a:rPr lang="en-US" altLang="ja-JP" i="1">
                              <a:latin typeface="Cambria Math"/>
                            </a:rPr>
                            <m:t>𝐸</m:t>
                          </m:r>
                        </m:e>
                        <m:sub>
                          <m:r>
                            <a:rPr lang="en-US" altLang="ja-JP" i="1">
                              <a:latin typeface="Cambria Math"/>
                            </a:rPr>
                            <m:t>𝑐</m:t>
                          </m:r>
                        </m:sub>
                        <m:sup>
                          <m:r>
                            <a:rPr lang="ja-JP" altLang="en-US" i="1">
                              <a:latin typeface="Cambria Math"/>
                            </a:rPr>
                            <m:t>𝛾</m:t>
                          </m:r>
                        </m:sup>
                      </m:sSubSup>
                      <m:sSub>
                        <m:sSubPr>
                          <m:ctrlPr>
                            <a:rPr lang="en-US" altLang="ja-JP" i="1">
                              <a:latin typeface="Cambria Math"/>
                            </a:rPr>
                          </m:ctrlPr>
                        </m:sSubPr>
                        <m:e>
                          <m:r>
                            <a:rPr lang="en-US" altLang="ja-JP" i="1">
                              <a:latin typeface="Cambria Math"/>
                            </a:rPr>
                            <m:t>𝑁</m:t>
                          </m:r>
                        </m:e>
                        <m:sub>
                          <m:r>
                            <a:rPr lang="en-US" altLang="ja-JP" i="1">
                              <a:latin typeface="Cambria Math"/>
                            </a:rPr>
                            <m:t>𝑚𝑎𝑥</m:t>
                          </m:r>
                        </m:sub>
                      </m:sSub>
                    </m:oMath>
                  </m:oMathPara>
                </a14:m>
                <a:endParaRPr lang="en-US" altLang="ja-JP" b="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684939" y="1294463"/>
                <a:ext cx="4221061" cy="4836837"/>
              </a:xfrm>
              <a:prstGeom prst="rect">
                <a:avLst/>
              </a:prstGeom>
              <a:blipFill rotWithShape="1">
                <a:blip r:embed="rId4"/>
                <a:stretch>
                  <a:fillRect l="-23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6686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p:cNvPicPr>
            <a:picLocks noChangeAspect="1" noChangeArrowheads="1"/>
          </p:cNvPicPr>
          <p:nvPr/>
        </p:nvPicPr>
        <p:blipFill>
          <a:blip r:embed="rId3">
            <a:extLst>
              <a:ext uri="{28A0092B-C50C-407E-A947-70E740481C1C}">
                <a14:useLocalDpi xmlns:a14="http://schemas.microsoft.com/office/drawing/2010/main" val="0"/>
              </a:ext>
            </a:extLst>
          </a:blip>
          <a:srcRect t="7355" b="1839"/>
          <a:stretch>
            <a:fillRect/>
          </a:stretch>
        </p:blipFill>
        <p:spPr bwMode="auto">
          <a:xfrm>
            <a:off x="621636" y="1835597"/>
            <a:ext cx="3210259"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タイトル 1"/>
          <p:cNvSpPr>
            <a:spLocks noGrp="1"/>
          </p:cNvSpPr>
          <p:nvPr>
            <p:ph type="title" idx="4294967295"/>
          </p:nvPr>
        </p:nvSpPr>
        <p:spPr>
          <a:xfrm>
            <a:off x="280147" y="116632"/>
            <a:ext cx="9361488" cy="433387"/>
          </a:xfrm>
        </p:spPr>
        <p:txBody>
          <a:bodyPr/>
          <a:lstStyle/>
          <a:p>
            <a:pPr eaLnBrk="1" hangingPunct="1"/>
            <a:r>
              <a:rPr lang="ja-JP" altLang="en-US" sz="3600" b="1" dirty="0" smtClean="0"/>
              <a:t>エネルギーの測定－地上検出器</a:t>
            </a:r>
          </a:p>
        </p:txBody>
      </p:sp>
      <p:sp>
        <p:nvSpPr>
          <p:cNvPr id="14340"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46F83984-7595-4462-9519-D2279B319689}" type="slidenum">
              <a:rPr lang="en-US" altLang="ja-JP" sz="1000"/>
              <a:pPr algn="r" eaLnBrk="1" hangingPunct="1"/>
              <a:t>14</a:t>
            </a:fld>
            <a:endParaRPr lang="en-US" altLang="ja-JP" sz="1000"/>
          </a:p>
        </p:txBody>
      </p:sp>
      <p:pic>
        <p:nvPicPr>
          <p:cNvPr id="14341" name="Picture 10"/>
          <p:cNvPicPr>
            <a:picLocks noChangeAspect="1" noChangeArrowheads="1"/>
          </p:cNvPicPr>
          <p:nvPr/>
        </p:nvPicPr>
        <p:blipFill>
          <a:blip r:embed="rId4">
            <a:extLst>
              <a:ext uri="{28A0092B-C50C-407E-A947-70E740481C1C}">
                <a14:useLocalDpi xmlns:a14="http://schemas.microsoft.com/office/drawing/2010/main" val="0"/>
              </a:ext>
            </a:extLst>
          </a:blip>
          <a:srcRect t="7272" r="8168"/>
          <a:stretch>
            <a:fillRect/>
          </a:stretch>
        </p:blipFill>
        <p:spPr bwMode="auto">
          <a:xfrm>
            <a:off x="4960891" y="1835597"/>
            <a:ext cx="3888000" cy="325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テキスト ボックス 7"/>
          <p:cNvSpPr txBox="1">
            <a:spLocks noChangeAspect="1" noChangeArrowheads="1"/>
          </p:cNvSpPr>
          <p:nvPr/>
        </p:nvSpPr>
        <p:spPr bwMode="auto">
          <a:xfrm>
            <a:off x="5407597" y="4770270"/>
            <a:ext cx="3441294"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300" b="1" dirty="0">
                <a:latin typeface="Calibri" pitchFamily="34" charset="0"/>
              </a:rPr>
              <a:t>0       24.6     33.6     39.7     44.4      48.2</a:t>
            </a:r>
          </a:p>
          <a:p>
            <a:pPr eaLnBrk="1" hangingPunct="1"/>
            <a:r>
              <a:rPr lang="ja-JP" altLang="en-US" sz="1300" b="1" dirty="0">
                <a:latin typeface="Calibri" pitchFamily="34" charset="0"/>
              </a:rPr>
              <a:t>                                                         </a:t>
            </a:r>
            <a:r>
              <a:rPr lang="ja-JP" altLang="en-US" sz="1300" b="1" dirty="0" smtClean="0">
                <a:latin typeface="Calibri" pitchFamily="34" charset="0"/>
              </a:rPr>
              <a:t>天頂角 </a:t>
            </a:r>
            <a:r>
              <a:rPr lang="en-US" altLang="ja-JP" sz="1300" b="1" dirty="0">
                <a:latin typeface="Symbol" pitchFamily="18" charset="2"/>
              </a:rPr>
              <a:t>q</a:t>
            </a:r>
            <a:r>
              <a:rPr lang="en-US" altLang="ja-JP" sz="1300" b="1" dirty="0">
                <a:latin typeface="Calibri" pitchFamily="34" charset="0"/>
              </a:rPr>
              <a:t>(</a:t>
            </a:r>
            <a:r>
              <a:rPr lang="en-US" altLang="ja-JP" sz="1300" b="1" dirty="0" err="1">
                <a:latin typeface="Calibri" pitchFamily="34" charset="0"/>
              </a:rPr>
              <a:t>deg</a:t>
            </a:r>
            <a:r>
              <a:rPr lang="en-US" altLang="ja-JP" sz="1300" b="1" dirty="0">
                <a:latin typeface="Calibri" pitchFamily="34" charset="0"/>
              </a:rPr>
              <a:t>)</a:t>
            </a:r>
          </a:p>
        </p:txBody>
      </p:sp>
      <p:sp>
        <p:nvSpPr>
          <p:cNvPr id="14343" name="Text Box 12"/>
          <p:cNvSpPr txBox="1">
            <a:spLocks noChangeArrowheads="1"/>
          </p:cNvSpPr>
          <p:nvPr/>
        </p:nvSpPr>
        <p:spPr bwMode="auto">
          <a:xfrm>
            <a:off x="5272879" y="5259220"/>
            <a:ext cx="357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200" dirty="0" smtClean="0">
                <a:latin typeface="ＭＳ Ｐゴシック" pitchFamily="50" charset="-128"/>
              </a:rPr>
              <a:t>図３コンピューターシミュレーション</a:t>
            </a:r>
            <a:r>
              <a:rPr lang="ja-JP" altLang="en-US" sz="1200" dirty="0">
                <a:latin typeface="ＭＳ Ｐゴシック" pitchFamily="50" charset="-128"/>
              </a:rPr>
              <a:t>で得られた</a:t>
            </a:r>
          </a:p>
          <a:p>
            <a:pPr eaLnBrk="1" hangingPunct="1"/>
            <a:r>
              <a:rPr lang="ja-JP" altLang="en-US" sz="1200" dirty="0">
                <a:latin typeface="ＭＳ Ｐゴシック" pitchFamily="50" charset="-128"/>
              </a:rPr>
              <a:t>ある距離での粒子の数とエネルギーの対応表　</a:t>
            </a:r>
          </a:p>
        </p:txBody>
      </p:sp>
      <p:sp>
        <p:nvSpPr>
          <p:cNvPr id="2" name="テキスト ボックス 1"/>
          <p:cNvSpPr txBox="1"/>
          <p:nvPr/>
        </p:nvSpPr>
        <p:spPr>
          <a:xfrm>
            <a:off x="320674" y="908720"/>
            <a:ext cx="5208389" cy="923330"/>
          </a:xfrm>
          <a:prstGeom prst="rect">
            <a:avLst/>
          </a:prstGeom>
          <a:noFill/>
        </p:spPr>
        <p:txBody>
          <a:bodyPr wrap="square" rtlCol="0">
            <a:spAutoFit/>
          </a:bodyPr>
          <a:lstStyle/>
          <a:p>
            <a:r>
              <a:rPr kumimoji="1" lang="en-US" altLang="ja-JP" dirty="0" smtClean="0"/>
              <a:t>1.</a:t>
            </a:r>
            <a:r>
              <a:rPr kumimoji="1" lang="ja-JP" altLang="en-US" dirty="0" smtClean="0"/>
              <a:t>天頂角を求める</a:t>
            </a:r>
            <a:endParaRPr kumimoji="1" lang="en-US" altLang="ja-JP" dirty="0" smtClean="0"/>
          </a:p>
          <a:p>
            <a:r>
              <a:rPr lang="en-US" altLang="ja-JP" dirty="0" smtClean="0"/>
              <a:t>2</a:t>
            </a:r>
            <a:r>
              <a:rPr lang="en-US" altLang="ja-JP" dirty="0"/>
              <a:t>.</a:t>
            </a:r>
            <a:r>
              <a:rPr lang="ja-JP" altLang="en-US" dirty="0" smtClean="0"/>
              <a:t>粒子数を見積もる</a:t>
            </a:r>
            <a:endParaRPr lang="en-US" altLang="ja-JP" dirty="0" smtClean="0"/>
          </a:p>
          <a:p>
            <a:r>
              <a:rPr kumimoji="1" lang="en-US" altLang="ja-JP" dirty="0" smtClean="0"/>
              <a:t>3.</a:t>
            </a:r>
            <a:r>
              <a:rPr kumimoji="1" lang="ja-JP" altLang="en-US" dirty="0" smtClean="0"/>
              <a:t>天頂角と粒子数からエネルギーを求める</a:t>
            </a:r>
            <a:endParaRPr kumimoji="1" lang="ja-JP" altLang="en-US" dirty="0"/>
          </a:p>
        </p:txBody>
      </p:sp>
      <p:sp>
        <p:nvSpPr>
          <p:cNvPr id="3" name="テキスト ボックス 2"/>
          <p:cNvSpPr txBox="1"/>
          <p:nvPr/>
        </p:nvSpPr>
        <p:spPr>
          <a:xfrm>
            <a:off x="849016" y="3841776"/>
            <a:ext cx="2592288" cy="246221"/>
          </a:xfrm>
          <a:prstGeom prst="rect">
            <a:avLst/>
          </a:prstGeom>
          <a:noFill/>
        </p:spPr>
        <p:txBody>
          <a:bodyPr wrap="square" rtlCol="0">
            <a:spAutoFit/>
          </a:bodyPr>
          <a:lstStyle/>
          <a:p>
            <a:r>
              <a:rPr kumimoji="1" lang="ja-JP" altLang="en-US" sz="1000" dirty="0" smtClean="0"/>
              <a:t>図１検出器でとらえた空気シャワーの信号</a:t>
            </a:r>
            <a:endParaRPr kumimoji="1" lang="ja-JP" altLang="en-US" sz="1000" dirty="0"/>
          </a:p>
        </p:txBody>
      </p:sp>
      <p:sp>
        <p:nvSpPr>
          <p:cNvPr id="5" name="テキスト ボックス 4"/>
          <p:cNvSpPr txBox="1"/>
          <p:nvPr/>
        </p:nvSpPr>
        <p:spPr>
          <a:xfrm>
            <a:off x="874188" y="6118993"/>
            <a:ext cx="2376264" cy="246221"/>
          </a:xfrm>
          <a:prstGeom prst="rect">
            <a:avLst/>
          </a:prstGeom>
          <a:noFill/>
        </p:spPr>
        <p:txBody>
          <a:bodyPr wrap="square" rtlCol="0">
            <a:spAutoFit/>
          </a:bodyPr>
          <a:lstStyle/>
          <a:p>
            <a:r>
              <a:rPr kumimoji="1" lang="ja-JP" altLang="en-US" sz="1000" dirty="0" smtClean="0"/>
              <a:t>図２シャワー軸からの距離と電荷密度</a:t>
            </a:r>
            <a:endParaRPr kumimoji="1" lang="ja-JP" altLang="en-US" sz="1000" dirty="0"/>
          </a:p>
        </p:txBody>
      </p:sp>
      <p:sp>
        <p:nvSpPr>
          <p:cNvPr id="6" name="テキスト ボックス 5"/>
          <p:cNvSpPr txBox="1"/>
          <p:nvPr/>
        </p:nvSpPr>
        <p:spPr>
          <a:xfrm>
            <a:off x="4560781" y="3114630"/>
            <a:ext cx="400110" cy="693614"/>
          </a:xfrm>
          <a:prstGeom prst="rect">
            <a:avLst/>
          </a:prstGeom>
          <a:noFill/>
        </p:spPr>
        <p:txBody>
          <a:bodyPr vert="vert270" wrap="square" rtlCol="0">
            <a:spAutoFit/>
          </a:bodyPr>
          <a:lstStyle/>
          <a:p>
            <a:r>
              <a:rPr kumimoji="1" lang="ja-JP" altLang="en-US" sz="1400" dirty="0" smtClean="0"/>
              <a:t>粒子数</a:t>
            </a:r>
            <a:endParaRPr kumimoji="1" lang="ja-JP" altLang="en-US" sz="1400" dirty="0"/>
          </a:p>
        </p:txBody>
      </p:sp>
      <p:pic>
        <p:nvPicPr>
          <p:cNvPr id="880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765" y="4087997"/>
            <a:ext cx="3383530" cy="205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5670592" y="2697550"/>
            <a:ext cx="144000" cy="14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cxnSp>
        <p:nvCxnSpPr>
          <p:cNvPr id="8" name="直線矢印コネクタ 7"/>
          <p:cNvCxnSpPr/>
          <p:nvPr/>
        </p:nvCxnSpPr>
        <p:spPr>
          <a:xfrm flipH="1">
            <a:off x="5778604" y="1647965"/>
            <a:ext cx="182508" cy="9889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テキスト ボックス 9"/>
              <p:cNvSpPr txBox="1"/>
              <p:nvPr/>
            </p:nvSpPr>
            <p:spPr>
              <a:xfrm>
                <a:off x="5778604" y="1124745"/>
                <a:ext cx="2558772" cy="523220"/>
              </a:xfrm>
              <a:prstGeom prst="rect">
                <a:avLst/>
              </a:prstGeom>
              <a:noFill/>
            </p:spPr>
            <p:txBody>
              <a:bodyPr wrap="square" rtlCol="0">
                <a:spAutoFit/>
              </a:bodyPr>
              <a:lstStyle/>
              <a:p>
                <a:r>
                  <a:rPr kumimoji="1" lang="ja-JP" altLang="en-US" sz="1400" dirty="0" smtClean="0"/>
                  <a:t>実際に見積もったエネルギー</a:t>
                </a:r>
                <a14:m>
                  <m:oMath xmlns:m="http://schemas.openxmlformats.org/officeDocument/2006/math">
                    <m:r>
                      <a:rPr kumimoji="1" lang="en-US" altLang="ja-JP" sz="1400" b="0" i="1" smtClean="0">
                        <a:latin typeface="Cambria Math"/>
                      </a:rPr>
                      <m:t>𝐸</m:t>
                    </m:r>
                    <m:r>
                      <a:rPr kumimoji="1" lang="en-US" altLang="ja-JP" sz="1400" b="0" i="1" smtClean="0">
                        <a:latin typeface="Cambria Math"/>
                        <a:ea typeface="Cambria Math"/>
                      </a:rPr>
                      <m:t>~</m:t>
                    </m:r>
                    <m:sSup>
                      <m:sSupPr>
                        <m:ctrlPr>
                          <a:rPr kumimoji="1" lang="en-US" altLang="ja-JP" sz="1400" b="0" i="1" smtClean="0">
                            <a:latin typeface="Cambria Math"/>
                            <a:ea typeface="Cambria Math"/>
                          </a:rPr>
                        </m:ctrlPr>
                      </m:sSupPr>
                      <m:e>
                        <m:r>
                          <a:rPr kumimoji="1" lang="en-US" altLang="ja-JP" sz="1400" b="0" i="1" smtClean="0">
                            <a:latin typeface="Cambria Math"/>
                            <a:ea typeface="Cambria Math"/>
                          </a:rPr>
                          <m:t>10</m:t>
                        </m:r>
                      </m:e>
                      <m:sup>
                        <m:r>
                          <a:rPr kumimoji="1" lang="en-US" altLang="ja-JP" sz="1400" b="0" i="1" smtClean="0">
                            <a:latin typeface="Cambria Math"/>
                            <a:ea typeface="Cambria Math"/>
                          </a:rPr>
                          <m:t>19.8</m:t>
                        </m:r>
                      </m:sup>
                    </m:sSup>
                  </m:oMath>
                </a14:m>
                <a:r>
                  <a:rPr kumimoji="1" lang="en-US" altLang="ja-JP" sz="1400" dirty="0" smtClean="0"/>
                  <a:t>eV</a:t>
                </a:r>
                <a:endParaRPr kumimoji="1" lang="ja-JP" altLang="en-US" sz="1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778604" y="1124745"/>
                <a:ext cx="2558772" cy="523220"/>
              </a:xfrm>
              <a:prstGeom prst="rect">
                <a:avLst/>
              </a:prstGeom>
              <a:blipFill rotWithShape="1">
                <a:blip r:embed="rId6"/>
                <a:stretch>
                  <a:fillRect l="-714" t="-1176" b="-117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02999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idx="4294967295"/>
          </p:nvPr>
        </p:nvSpPr>
        <p:spPr>
          <a:xfrm>
            <a:off x="544513" y="115888"/>
            <a:ext cx="9361487" cy="433387"/>
          </a:xfrm>
        </p:spPr>
        <p:txBody>
          <a:bodyPr/>
          <a:lstStyle/>
          <a:p>
            <a:pPr eaLnBrk="1" hangingPunct="1"/>
            <a:r>
              <a:rPr lang="ja-JP" altLang="en-US" sz="3600" b="1" dirty="0" smtClean="0"/>
              <a:t>組成の決定</a:t>
            </a:r>
          </a:p>
        </p:txBody>
      </p:sp>
      <p:sp>
        <p:nvSpPr>
          <p:cNvPr id="16387"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B35A1DBD-B8E6-44D5-ABB9-541C2EFE223E}" type="slidenum">
              <a:rPr lang="en-US" altLang="ja-JP" sz="1000"/>
              <a:pPr algn="r" eaLnBrk="1" hangingPunct="1"/>
              <a:t>15</a:t>
            </a:fld>
            <a:endParaRPr lang="en-US" altLang="ja-JP" sz="1000"/>
          </a:p>
        </p:txBody>
      </p:sp>
      <mc:AlternateContent xmlns:mc="http://schemas.openxmlformats.org/markup-compatibility/2006" xmlns:a14="http://schemas.microsoft.com/office/drawing/2010/main">
        <mc:Choice Requires="a14">
          <p:sp>
            <p:nvSpPr>
              <p:cNvPr id="4" name="テキスト ボックス 3"/>
              <p:cNvSpPr txBox="1"/>
              <p:nvPr/>
            </p:nvSpPr>
            <p:spPr>
              <a:xfrm>
                <a:off x="299996" y="764704"/>
                <a:ext cx="8178842" cy="2031325"/>
              </a:xfrm>
              <a:prstGeom prst="rect">
                <a:avLst/>
              </a:prstGeom>
              <a:noFill/>
            </p:spPr>
            <p:txBody>
              <a:bodyPr wrap="none" rtlCol="0">
                <a:spAutoFit/>
              </a:bodyPr>
              <a:lstStyle/>
              <a:p>
                <a:r>
                  <a:rPr kumimoji="1" lang="ja-JP" altLang="en-US" dirty="0" smtClean="0"/>
                  <a:t>電磁</a:t>
                </a:r>
                <a:r>
                  <a:rPr lang="ja-JP" altLang="en-US" dirty="0" smtClean="0"/>
                  <a:t>シャワーの最大発達長さは一次宇宙線の種類によって異なる。これを利用して</a:t>
                </a:r>
                <a:endParaRPr lang="en-US" altLang="ja-JP" dirty="0" smtClean="0"/>
              </a:p>
              <a:p>
                <a:r>
                  <a:rPr kumimoji="1" lang="ja-JP" altLang="en-US" dirty="0"/>
                  <a:t>宇宙</a:t>
                </a:r>
                <a:r>
                  <a:rPr kumimoji="1" lang="ja-JP" altLang="en-US" dirty="0" smtClean="0"/>
                  <a:t>線の組成を決定することが出来る。</a:t>
                </a:r>
                <a:endParaRPr kumimoji="1" lang="en-US" altLang="ja-JP" dirty="0" smtClean="0"/>
              </a:p>
              <a:p>
                <a:endParaRPr kumimoji="1" lang="en-US" altLang="ja-JP" dirty="0" smtClean="0"/>
              </a:p>
              <a:p>
                <a:r>
                  <a:rPr kumimoji="1" lang="ja-JP" altLang="en-US" dirty="0" smtClean="0"/>
                  <a:t>・反応断面積は</a:t>
                </a:r>
                <a:r>
                  <a:rPr kumimoji="1" lang="ja-JP" altLang="en-US" b="1" dirty="0" smtClean="0">
                    <a:solidFill>
                      <a:srgbClr val="FF0000"/>
                    </a:solidFill>
                  </a:rPr>
                  <a:t>陽子</a:t>
                </a:r>
                <a:r>
                  <a:rPr kumimoji="1" lang="en-US" altLang="ja-JP" b="1" dirty="0" smtClean="0"/>
                  <a:t>&lt;</a:t>
                </a:r>
                <a:r>
                  <a:rPr lang="ja-JP" altLang="en-US" b="1" dirty="0" smtClean="0">
                    <a:solidFill>
                      <a:srgbClr val="0000FF"/>
                    </a:solidFill>
                  </a:rPr>
                  <a:t>鉄 </a:t>
                </a:r>
                <a:r>
                  <a:rPr lang="ja-JP" altLang="en-US" dirty="0" smtClean="0"/>
                  <a:t>→鉄の方がより上空で反応が始まる。</a:t>
                </a:r>
                <a:endParaRPr lang="en-US" altLang="ja-JP" dirty="0" smtClean="0"/>
              </a:p>
              <a:p>
                <a:r>
                  <a:rPr lang="ja-JP" altLang="en-US" dirty="0" smtClean="0"/>
                  <a:t>・最大発達長さ</a:t>
                </a:r>
                <a14:m>
                  <m:oMath xmlns:m="http://schemas.openxmlformats.org/officeDocument/2006/math">
                    <m:sSub>
                      <m:sSubPr>
                        <m:ctrlPr>
                          <a:rPr lang="en-US" altLang="ja-JP" b="0" i="1" smtClean="0">
                            <a:latin typeface="Cambria Math"/>
                          </a:rPr>
                        </m:ctrlPr>
                      </m:sSubPr>
                      <m:e>
                        <m:r>
                          <a:rPr lang="en-US" altLang="ja-JP" b="0" i="1" smtClean="0">
                            <a:latin typeface="Cambria Math"/>
                          </a:rPr>
                          <m:t>𝑋</m:t>
                        </m:r>
                      </m:e>
                      <m:sub>
                        <m:r>
                          <a:rPr lang="en-US" altLang="ja-JP" b="0" i="1" smtClean="0">
                            <a:latin typeface="Cambria Math"/>
                          </a:rPr>
                          <m:t>𝑚𝑎𝑥</m:t>
                        </m:r>
                      </m:sub>
                    </m:sSub>
                  </m:oMath>
                </a14:m>
                <a:r>
                  <a:rPr lang="ja-JP" altLang="en-US" dirty="0" smtClean="0"/>
                  <a:t>は</a:t>
                </a:r>
                <a:r>
                  <a:rPr lang="ja-JP" altLang="en-US" b="1" dirty="0" smtClean="0">
                    <a:solidFill>
                      <a:srgbClr val="FF0000"/>
                    </a:solidFill>
                  </a:rPr>
                  <a:t>陽子</a:t>
                </a:r>
                <a:r>
                  <a:rPr lang="en-US" altLang="ja-JP" b="1" dirty="0" smtClean="0"/>
                  <a:t>&gt;</a:t>
                </a:r>
                <a:r>
                  <a:rPr lang="ja-JP" altLang="en-US" b="1" dirty="0" smtClean="0">
                    <a:solidFill>
                      <a:srgbClr val="0000FF"/>
                    </a:solidFill>
                  </a:rPr>
                  <a:t>鉄</a:t>
                </a:r>
                <a:endParaRPr lang="en-US" altLang="ja-JP" b="1" dirty="0" smtClean="0">
                  <a:solidFill>
                    <a:srgbClr val="0000FF"/>
                  </a:solidFill>
                </a:endParaRPr>
              </a:p>
              <a:p>
                <a:endParaRPr lang="en-US" altLang="ja-JP" dirty="0" smtClean="0"/>
              </a:p>
              <a:p>
                <a:r>
                  <a:rPr lang="ja-JP" altLang="en-US" b="1" dirty="0" smtClean="0"/>
                  <a:t>実際はシミュレーション結果と比較して組成を推定。</a:t>
                </a:r>
                <a:endParaRPr lang="en-US" altLang="ja-JP" b="1" dirty="0" smtClean="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99996" y="764704"/>
                <a:ext cx="8178842" cy="2031325"/>
              </a:xfrm>
              <a:prstGeom prst="rect">
                <a:avLst/>
              </a:prstGeom>
              <a:blipFill rotWithShape="1">
                <a:blip r:embed="rId3"/>
                <a:stretch>
                  <a:fillRect l="-596" t="-2096" b="-2994"/>
                </a:stretch>
              </a:blipFill>
            </p:spPr>
            <p:txBody>
              <a:bodyPr/>
              <a:lstStyle/>
              <a:p>
                <a:r>
                  <a:rPr lang="ja-JP" altLang="en-US">
                    <a:noFill/>
                  </a:rPr>
                  <a:t> </a:t>
                </a:r>
              </a:p>
            </p:txBody>
          </p:sp>
        </mc:Fallback>
      </mc:AlternateContent>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73" y="3068960"/>
            <a:ext cx="4454825"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610" y="3036820"/>
            <a:ext cx="4948769" cy="312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681191" y="2796029"/>
            <a:ext cx="2282477" cy="369332"/>
          </a:xfrm>
          <a:prstGeom prst="rect">
            <a:avLst/>
          </a:prstGeom>
          <a:noFill/>
        </p:spPr>
        <p:txBody>
          <a:bodyPr wrap="square" rtlCol="0">
            <a:spAutoFit/>
          </a:bodyPr>
          <a:lstStyle/>
          <a:p>
            <a:r>
              <a:rPr lang="ja-JP" altLang="en-US" dirty="0" smtClean="0">
                <a:solidFill>
                  <a:srgbClr val="FF0000"/>
                </a:solidFill>
              </a:rPr>
              <a:t>赤</a:t>
            </a:r>
            <a:r>
              <a:rPr lang="en-US" altLang="ja-JP" dirty="0" smtClean="0">
                <a:solidFill>
                  <a:srgbClr val="FF0000"/>
                </a:solidFill>
              </a:rPr>
              <a:t>:</a:t>
            </a:r>
            <a:r>
              <a:rPr lang="ja-JP" altLang="en-US" dirty="0" smtClean="0">
                <a:solidFill>
                  <a:srgbClr val="FF0000"/>
                </a:solidFill>
              </a:rPr>
              <a:t>陽子</a:t>
            </a:r>
            <a:r>
              <a:rPr lang="en-US" altLang="ja-JP" dirty="0" smtClean="0"/>
              <a:t> </a:t>
            </a:r>
            <a:r>
              <a:rPr lang="ja-JP" altLang="en-US" dirty="0"/>
              <a:t>　</a:t>
            </a:r>
            <a:r>
              <a:rPr lang="ja-JP" altLang="en-US" dirty="0" smtClean="0">
                <a:solidFill>
                  <a:srgbClr val="0000FF"/>
                </a:solidFill>
              </a:rPr>
              <a:t>青</a:t>
            </a:r>
            <a:r>
              <a:rPr lang="en-US" altLang="ja-JP" dirty="0" smtClean="0">
                <a:solidFill>
                  <a:srgbClr val="0000FF"/>
                </a:solidFill>
              </a:rPr>
              <a:t>:</a:t>
            </a:r>
            <a:r>
              <a:rPr lang="ja-JP" altLang="en-US" dirty="0" smtClean="0">
                <a:solidFill>
                  <a:srgbClr val="0000FF"/>
                </a:solidFill>
              </a:rPr>
              <a:t>鉄</a:t>
            </a:r>
            <a:endParaRPr kumimoji="1" lang="ja-JP" altLang="en-US" dirty="0">
              <a:solidFill>
                <a:srgbClr val="0000FF"/>
              </a:solidFill>
            </a:endParaRPr>
          </a:p>
        </p:txBody>
      </p:sp>
    </p:spTree>
    <p:extLst>
      <p:ext uri="{BB962C8B-B14F-4D97-AF65-F5344CB8AC3E}">
        <p14:creationId xmlns:p14="http://schemas.microsoft.com/office/powerpoint/2010/main" val="2488612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3296816" y="900249"/>
            <a:ext cx="6090275" cy="3359047"/>
            <a:chOff x="1788" y="634"/>
            <a:chExt cx="3914" cy="3098"/>
          </a:xfrm>
        </p:grpSpPr>
        <p:pic>
          <p:nvPicPr>
            <p:cNvPr id="11270"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8" y="947"/>
              <a:ext cx="3914" cy="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1" name="Group 4"/>
            <p:cNvGrpSpPr>
              <a:grpSpLocks/>
            </p:cNvGrpSpPr>
            <p:nvPr/>
          </p:nvGrpSpPr>
          <p:grpSpPr bwMode="auto">
            <a:xfrm>
              <a:off x="2649" y="634"/>
              <a:ext cx="1932" cy="3098"/>
              <a:chOff x="2649" y="634"/>
              <a:chExt cx="1932" cy="3098"/>
            </a:xfrm>
          </p:grpSpPr>
          <p:sp>
            <p:nvSpPr>
              <p:cNvPr id="8" name="フリーフォーム 7"/>
              <p:cNvSpPr>
                <a:spLocks noChangeArrowheads="1"/>
              </p:cNvSpPr>
              <p:nvPr/>
            </p:nvSpPr>
            <p:spPr bwMode="auto">
              <a:xfrm>
                <a:off x="2740" y="1110"/>
                <a:ext cx="1796" cy="2582"/>
              </a:xfrm>
              <a:custGeom>
                <a:avLst/>
                <a:gdLst>
                  <a:gd name="T0" fmla="*/ 0 w 3781756"/>
                  <a:gd name="T1" fmla="*/ 2446308 h 5379383"/>
                  <a:gd name="T2" fmla="*/ 1387918 w 3781756"/>
                  <a:gd name="T3" fmla="*/ 0 h 5379383"/>
                  <a:gd name="T4" fmla="*/ 2851150 w 3781756"/>
                  <a:gd name="T5" fmla="*/ 4098925 h 5379383"/>
                  <a:gd name="T6" fmla="*/ 2851150 w 3781756"/>
                  <a:gd name="T7" fmla="*/ 4098925 h 5379383"/>
                  <a:gd name="T8" fmla="*/ 247458 w 3781756"/>
                  <a:gd name="T9" fmla="*/ 3120402 h 5379383"/>
                  <a:gd name="T10" fmla="*/ 0 w 3781756"/>
                  <a:gd name="T11" fmla="*/ 2446308 h 5379383"/>
                  <a:gd name="T12" fmla="*/ 0 60000 65536"/>
                  <a:gd name="T13" fmla="*/ 0 60000 65536"/>
                  <a:gd name="T14" fmla="*/ 0 60000 65536"/>
                  <a:gd name="T15" fmla="*/ 0 60000 65536"/>
                  <a:gd name="T16" fmla="*/ 0 60000 65536"/>
                  <a:gd name="T17" fmla="*/ 0 60000 65536"/>
                  <a:gd name="T18" fmla="*/ 0 w 3781756"/>
                  <a:gd name="T19" fmla="*/ 0 h 5379383"/>
                  <a:gd name="T20" fmla="*/ 3781756 w 3781756"/>
                  <a:gd name="T21" fmla="*/ 5379383 h 5379383"/>
                </a:gdLst>
                <a:ahLst/>
                <a:cxnLst>
                  <a:cxn ang="T12">
                    <a:pos x="T0" y="T1"/>
                  </a:cxn>
                  <a:cxn ang="T13">
                    <a:pos x="T2" y="T3"/>
                  </a:cxn>
                  <a:cxn ang="T14">
                    <a:pos x="T4" y="T5"/>
                  </a:cxn>
                  <a:cxn ang="T15">
                    <a:pos x="T6" y="T7"/>
                  </a:cxn>
                  <a:cxn ang="T16">
                    <a:pos x="T8" y="T9"/>
                  </a:cxn>
                  <a:cxn ang="T17">
                    <a:pos x="T10" y="T11"/>
                  </a:cxn>
                </a:cxnLst>
                <a:rect l="T18" t="T19" r="T20" b="T21"/>
                <a:pathLst>
                  <a:path w="3781756" h="5379383">
                    <a:moveTo>
                      <a:pt x="0" y="3210507"/>
                    </a:moveTo>
                    <a:lnTo>
                      <a:pt x="1840930" y="0"/>
                    </a:lnTo>
                    <a:lnTo>
                      <a:pt x="3781756" y="5379383"/>
                    </a:lnTo>
                    <a:lnTo>
                      <a:pt x="328228" y="4095180"/>
                    </a:lnTo>
                    <a:lnTo>
                      <a:pt x="0" y="3210507"/>
                    </a:lnTo>
                    <a:close/>
                  </a:path>
                </a:pathLst>
              </a:custGeom>
              <a:gradFill rotWithShape="1">
                <a:gsLst>
                  <a:gs pos="0">
                    <a:srgbClr val="9BC1FF"/>
                  </a:gs>
                  <a:gs pos="100000">
                    <a:srgbClr val="3F80CD">
                      <a:alpha val="20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9" name="フリーフォーム 8"/>
              <p:cNvSpPr>
                <a:spLocks noChangeArrowheads="1"/>
              </p:cNvSpPr>
              <p:nvPr/>
            </p:nvSpPr>
            <p:spPr bwMode="auto">
              <a:xfrm>
                <a:off x="2649" y="993"/>
                <a:ext cx="1932" cy="2739"/>
              </a:xfrm>
              <a:custGeom>
                <a:avLst/>
                <a:gdLst>
                  <a:gd name="T0" fmla="*/ 3067050 w 4067171"/>
                  <a:gd name="T1" fmla="*/ 2641509 h 5707568"/>
                  <a:gd name="T2" fmla="*/ 0 w 4067171"/>
                  <a:gd name="T3" fmla="*/ 0 h 5707568"/>
                  <a:gd name="T4" fmla="*/ 1377482 w 4067171"/>
                  <a:gd name="T5" fmla="*/ 4348162 h 5707568"/>
                  <a:gd name="T6" fmla="*/ 2959434 w 4067171"/>
                  <a:gd name="T7" fmla="*/ 3337215 h 5707568"/>
                  <a:gd name="T8" fmla="*/ 3067050 w 4067171"/>
                  <a:gd name="T9" fmla="*/ 2641509 h 5707568"/>
                  <a:gd name="T10" fmla="*/ 0 60000 65536"/>
                  <a:gd name="T11" fmla="*/ 0 60000 65536"/>
                  <a:gd name="T12" fmla="*/ 0 60000 65536"/>
                  <a:gd name="T13" fmla="*/ 0 60000 65536"/>
                  <a:gd name="T14" fmla="*/ 0 60000 65536"/>
                  <a:gd name="T15" fmla="*/ 0 w 4067171"/>
                  <a:gd name="T16" fmla="*/ 0 h 5707568"/>
                  <a:gd name="T17" fmla="*/ 4067171 w 4067171"/>
                  <a:gd name="T18" fmla="*/ 5707568 h 5707568"/>
                </a:gdLst>
                <a:ahLst/>
                <a:cxnLst>
                  <a:cxn ang="T10">
                    <a:pos x="T0" y="T1"/>
                  </a:cxn>
                  <a:cxn ang="T11">
                    <a:pos x="T2" y="T3"/>
                  </a:cxn>
                  <a:cxn ang="T12">
                    <a:pos x="T4" y="T5"/>
                  </a:cxn>
                  <a:cxn ang="T13">
                    <a:pos x="T6" y="T7"/>
                  </a:cxn>
                  <a:cxn ang="T14">
                    <a:pos x="T8" y="T9"/>
                  </a:cxn>
                </a:cxnLst>
                <a:rect l="T15" t="T16" r="T17" b="T18"/>
                <a:pathLst>
                  <a:path w="4067171" h="5707568">
                    <a:moveTo>
                      <a:pt x="4067171" y="3467348"/>
                    </a:moveTo>
                    <a:lnTo>
                      <a:pt x="0" y="0"/>
                    </a:lnTo>
                    <a:lnTo>
                      <a:pt x="1826659" y="5707568"/>
                    </a:lnTo>
                    <a:lnTo>
                      <a:pt x="3924463" y="4380559"/>
                    </a:lnTo>
                    <a:lnTo>
                      <a:pt x="4067171" y="3467348"/>
                    </a:lnTo>
                    <a:close/>
                  </a:path>
                </a:pathLst>
              </a:custGeom>
              <a:gradFill rotWithShape="1">
                <a:gsLst>
                  <a:gs pos="0">
                    <a:srgbClr val="9BC1FF"/>
                  </a:gs>
                  <a:gs pos="100000">
                    <a:srgbClr val="660066">
                      <a:alpha val="14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cxnSp>
            <p:nvCxnSpPr>
              <p:cNvPr id="11274" name="直線コネクタ 9"/>
              <p:cNvCxnSpPr>
                <a:cxnSpLocks noChangeShapeType="1"/>
              </p:cNvCxnSpPr>
              <p:nvPr/>
            </p:nvCxnSpPr>
            <p:spPr bwMode="auto">
              <a:xfrm rot="16200000" flipH="1">
                <a:off x="2048" y="1585"/>
                <a:ext cx="2891" cy="989"/>
              </a:xfrm>
              <a:prstGeom prst="line">
                <a:avLst/>
              </a:prstGeom>
              <a:noFill/>
              <a:ln w="38100">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11267" name="タイトル 1"/>
          <p:cNvSpPr>
            <a:spLocks noGrp="1"/>
          </p:cNvSpPr>
          <p:nvPr>
            <p:ph type="title" idx="4294967295"/>
          </p:nvPr>
        </p:nvSpPr>
        <p:spPr>
          <a:xfrm>
            <a:off x="544513" y="115888"/>
            <a:ext cx="9361487" cy="433387"/>
          </a:xfrm>
        </p:spPr>
        <p:txBody>
          <a:bodyPr/>
          <a:lstStyle/>
          <a:p>
            <a:r>
              <a:rPr lang="ja-JP" altLang="en-US" sz="3600" b="1" dirty="0" smtClean="0"/>
              <a:t>宇宙線の到来方向の測定　（蛍光望遠鏡）</a:t>
            </a:r>
          </a:p>
        </p:txBody>
      </p:sp>
      <p:sp>
        <p:nvSpPr>
          <p:cNvPr id="11268"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7471435D-DE1B-4161-9B88-9130E946E95F}" type="slidenum">
              <a:rPr lang="en-US" altLang="ja-JP" sz="1000"/>
              <a:pPr algn="r" eaLnBrk="1" hangingPunct="1"/>
              <a:t>16</a:t>
            </a:fld>
            <a:endParaRPr lang="en-US" altLang="ja-JP" sz="1000"/>
          </a:p>
        </p:txBody>
      </p:sp>
      <p:sp>
        <p:nvSpPr>
          <p:cNvPr id="11269" name="テキスト ボックス 3"/>
          <p:cNvSpPr txBox="1">
            <a:spLocks noChangeArrowheads="1"/>
          </p:cNvSpPr>
          <p:nvPr/>
        </p:nvSpPr>
        <p:spPr bwMode="auto">
          <a:xfrm>
            <a:off x="260952" y="908720"/>
            <a:ext cx="28918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dirty="0" smtClean="0"/>
              <a:t>シャワー中の</a:t>
            </a:r>
            <a:r>
              <a:rPr lang="ja-JP" altLang="en-US" dirty="0"/>
              <a:t>空気分子</a:t>
            </a:r>
            <a:r>
              <a:rPr lang="ja-JP" altLang="en-US" dirty="0" smtClean="0"/>
              <a:t>の脱励起したときの光を望遠鏡で検出する。</a:t>
            </a:r>
            <a:endParaRPr lang="en-US" altLang="ja-JP" dirty="0" smtClean="0"/>
          </a:p>
          <a:p>
            <a:pPr eaLnBrk="1" hangingPunct="1"/>
            <a:endParaRPr lang="en-US" altLang="ja-JP" dirty="0" smtClean="0"/>
          </a:p>
          <a:p>
            <a:pPr eaLnBrk="1" hangingPunct="1"/>
            <a:r>
              <a:rPr lang="ja-JP" altLang="en-US" dirty="0" smtClean="0"/>
              <a:t>蛍光</a:t>
            </a:r>
            <a:r>
              <a:rPr lang="ja-JP" altLang="en-US" dirty="0"/>
              <a:t>望遠鏡でも</a:t>
            </a:r>
            <a:r>
              <a:rPr lang="en-US" altLang="ja-JP" dirty="0"/>
              <a:t>2</a:t>
            </a:r>
            <a:r>
              <a:rPr lang="ja-JP" altLang="en-US" dirty="0"/>
              <a:t>台で同時に観測すれば軌跡はわかる</a:t>
            </a:r>
            <a:endParaRPr lang="en-US" altLang="ja-JP" dirty="0"/>
          </a:p>
          <a:p>
            <a:pPr eaLnBrk="1" hangingPunct="1"/>
            <a:endParaRPr lang="en-US" altLang="ja-JP" dirty="0"/>
          </a:p>
          <a:p>
            <a:pPr eaLnBrk="1" hangingPunct="1"/>
            <a:r>
              <a:rPr lang="en-US" altLang="ja-JP" dirty="0"/>
              <a:t>1</a:t>
            </a:r>
            <a:r>
              <a:rPr lang="ja-JP" altLang="en-US" dirty="0"/>
              <a:t>台だけでもカメラの各ピクセルの時間情報から</a:t>
            </a:r>
            <a:r>
              <a:rPr lang="ja-JP" altLang="en-US" dirty="0" smtClean="0"/>
              <a:t>再構</a:t>
            </a:r>
            <a:endParaRPr lang="en-US" altLang="ja-JP" dirty="0" smtClean="0"/>
          </a:p>
          <a:p>
            <a:pPr eaLnBrk="1" hangingPunct="1"/>
            <a:r>
              <a:rPr lang="ja-JP" altLang="en-US" dirty="0" smtClean="0"/>
              <a:t>成</a:t>
            </a:r>
            <a:r>
              <a:rPr lang="ja-JP" altLang="en-US" dirty="0"/>
              <a:t>できる</a:t>
            </a:r>
          </a:p>
        </p:txBody>
      </p:sp>
      <p:pic>
        <p:nvPicPr>
          <p:cNvPr id="11" name="Picture 8" descr="C:\Users\fujii\Dropbox\display_br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01" r="7888"/>
          <a:stretch/>
        </p:blipFill>
        <p:spPr bwMode="auto">
          <a:xfrm>
            <a:off x="2504838" y="4293096"/>
            <a:ext cx="3480169" cy="2136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fujii\Dropbox\display_l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529" r="8257"/>
          <a:stretch/>
        </p:blipFill>
        <p:spPr bwMode="auto">
          <a:xfrm>
            <a:off x="6177047" y="4293096"/>
            <a:ext cx="3453431" cy="217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19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idx="4294967295"/>
          </p:nvPr>
        </p:nvSpPr>
        <p:spPr>
          <a:xfrm>
            <a:off x="544513" y="115888"/>
            <a:ext cx="9361487" cy="433387"/>
          </a:xfrm>
        </p:spPr>
        <p:txBody>
          <a:bodyPr/>
          <a:lstStyle/>
          <a:p>
            <a:pPr eaLnBrk="1" hangingPunct="1"/>
            <a:r>
              <a:rPr lang="ja-JP" altLang="en-US" sz="3600" b="1" dirty="0" smtClean="0"/>
              <a:t>宇宙線の到来方向の測定（地上検出器）</a:t>
            </a:r>
          </a:p>
        </p:txBody>
      </p:sp>
      <p:sp>
        <p:nvSpPr>
          <p:cNvPr id="12291"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A036DBE2-7060-4B55-AD79-34DF615C80DB}" type="slidenum">
              <a:rPr lang="en-US" altLang="ja-JP" sz="1000"/>
              <a:pPr algn="r" eaLnBrk="1" hangingPunct="1"/>
              <a:t>17</a:t>
            </a:fld>
            <a:endParaRPr lang="en-US" altLang="ja-JP" sz="1000"/>
          </a:p>
        </p:txBody>
      </p:sp>
      <p:sp>
        <p:nvSpPr>
          <p:cNvPr id="3" name="テキスト ボックス 2"/>
          <p:cNvSpPr txBox="1"/>
          <p:nvPr/>
        </p:nvSpPr>
        <p:spPr>
          <a:xfrm>
            <a:off x="704528" y="1056474"/>
            <a:ext cx="8496944" cy="923330"/>
          </a:xfrm>
          <a:prstGeom prst="rect">
            <a:avLst/>
          </a:prstGeom>
          <a:noFill/>
        </p:spPr>
        <p:txBody>
          <a:bodyPr wrap="square" rtlCol="0">
            <a:spAutoFit/>
          </a:bodyPr>
          <a:lstStyle/>
          <a:p>
            <a:r>
              <a:rPr kumimoji="1" lang="ja-JP" altLang="en-US" dirty="0" smtClean="0"/>
              <a:t>陽子などの宇宙線が大気に入射し、作られたシャワーが地表面にまで達すると、</a:t>
            </a:r>
            <a:r>
              <a:rPr lang="ja-JP" altLang="en-US" dirty="0" smtClean="0"/>
              <a:t>地上検出器のトリガーがかかり計測が開始する。検出器は信号の大きさ（エネルギー）と検出時刻を記録する。</a:t>
            </a:r>
            <a:endParaRPr kumimoji="1" lang="ja-JP" altLang="en-US" dirty="0"/>
          </a:p>
        </p:txBody>
      </p:sp>
      <p:pic>
        <p:nvPicPr>
          <p:cNvPr id="7" name="Picture 33" descr="event_time_f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896" y="4319450"/>
            <a:ext cx="4876737" cy="200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344488" y="2420888"/>
            <a:ext cx="2951449" cy="2308324"/>
          </a:xfrm>
          <a:prstGeom prst="rect">
            <a:avLst/>
          </a:prstGeom>
          <a:noFill/>
        </p:spPr>
        <p:txBody>
          <a:bodyPr wrap="none" rtlCol="0">
            <a:spAutoFit/>
          </a:bodyPr>
          <a:lstStyle/>
          <a:p>
            <a:r>
              <a:rPr kumimoji="1" lang="ja-JP" altLang="en-US" dirty="0" smtClean="0"/>
              <a:t>・シャワーの軸と地表面の</a:t>
            </a:r>
            <a:endParaRPr kumimoji="1" lang="en-US" altLang="ja-JP" dirty="0" smtClean="0"/>
          </a:p>
          <a:p>
            <a:r>
              <a:rPr lang="ja-JP" altLang="en-US" dirty="0"/>
              <a:t>交点</a:t>
            </a:r>
            <a:r>
              <a:rPr lang="ja-JP" altLang="en-US" dirty="0" smtClean="0"/>
              <a:t>を、信号の大きさを重み</a:t>
            </a:r>
            <a:endParaRPr lang="en-US" altLang="ja-JP" dirty="0" smtClean="0"/>
          </a:p>
          <a:p>
            <a:r>
              <a:rPr kumimoji="1" lang="ja-JP" altLang="en-US" dirty="0"/>
              <a:t>と</a:t>
            </a:r>
            <a:r>
              <a:rPr kumimoji="1" lang="ja-JP" altLang="en-US" dirty="0" smtClean="0"/>
              <a:t>して加重平均で求める。</a:t>
            </a:r>
            <a:endParaRPr kumimoji="1" lang="en-US" altLang="ja-JP" dirty="0" smtClean="0"/>
          </a:p>
          <a:p>
            <a:endParaRPr lang="en-US" altLang="ja-JP" dirty="0"/>
          </a:p>
          <a:p>
            <a:r>
              <a:rPr kumimoji="1" lang="ja-JP" altLang="en-US" dirty="0" smtClean="0"/>
              <a:t>・シャワーの軸の角度</a:t>
            </a:r>
            <a:endParaRPr kumimoji="1" lang="en-US" altLang="ja-JP" dirty="0" smtClean="0"/>
          </a:p>
          <a:p>
            <a:r>
              <a:rPr kumimoji="1" lang="ja-JP" altLang="en-US" dirty="0" smtClean="0"/>
              <a:t>　　　　　　（天頂角、方位角）</a:t>
            </a:r>
            <a:endParaRPr kumimoji="1" lang="en-US" altLang="ja-JP" dirty="0" smtClean="0"/>
          </a:p>
          <a:p>
            <a:r>
              <a:rPr lang="ja-JP" altLang="en-US" dirty="0" smtClean="0"/>
              <a:t>を到来時刻に整合するよう</a:t>
            </a:r>
            <a:endParaRPr lang="en-US" altLang="ja-JP" dirty="0" smtClean="0"/>
          </a:p>
          <a:p>
            <a:r>
              <a:rPr kumimoji="1" lang="ja-JP" altLang="en-US" dirty="0" smtClean="0"/>
              <a:t>フィッティングして求める。</a:t>
            </a:r>
            <a:endParaRPr kumimoji="1" lang="ja-JP" altLang="en-US" dirty="0"/>
          </a:p>
        </p:txBody>
      </p:sp>
      <p:pic>
        <p:nvPicPr>
          <p:cNvPr id="8" name="Picture 14"/>
          <p:cNvPicPr>
            <a:picLocks noChangeAspect="1" noChangeArrowheads="1"/>
          </p:cNvPicPr>
          <p:nvPr/>
        </p:nvPicPr>
        <p:blipFill>
          <a:blip r:embed="rId4">
            <a:extLst>
              <a:ext uri="{28A0092B-C50C-407E-A947-70E740481C1C}">
                <a14:useLocalDpi xmlns:a14="http://schemas.microsoft.com/office/drawing/2010/main" val="0"/>
              </a:ext>
            </a:extLst>
          </a:blip>
          <a:srcRect t="7355" b="1839"/>
          <a:stretch>
            <a:fillRect/>
          </a:stretch>
        </p:blipFill>
        <p:spPr bwMode="auto">
          <a:xfrm>
            <a:off x="3372347" y="2108495"/>
            <a:ext cx="2770909" cy="221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19"/>
          <p:cNvGrpSpPr>
            <a:grpSpLocks/>
          </p:cNvGrpSpPr>
          <p:nvPr/>
        </p:nvGrpSpPr>
        <p:grpSpPr bwMode="auto">
          <a:xfrm>
            <a:off x="6143256" y="1791377"/>
            <a:ext cx="3575657" cy="2528073"/>
            <a:chOff x="344488" y="589012"/>
            <a:chExt cx="8430928" cy="5961263"/>
          </a:xfrm>
        </p:grpSpPr>
        <p:grpSp>
          <p:nvGrpSpPr>
            <p:cNvPr id="10" name="Group 5"/>
            <p:cNvGrpSpPr>
              <a:grpSpLocks noChangeAspect="1"/>
            </p:cNvGrpSpPr>
            <p:nvPr/>
          </p:nvGrpSpPr>
          <p:grpSpPr bwMode="auto">
            <a:xfrm>
              <a:off x="344488" y="589012"/>
              <a:ext cx="8430928" cy="5961263"/>
              <a:chOff x="1152" y="1056"/>
              <a:chExt cx="3936" cy="2784"/>
            </a:xfrm>
          </p:grpSpPr>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l="19531" t="26042" r="16406" b="14583"/>
              <a:stretch>
                <a:fillRect/>
              </a:stretch>
            </p:blipFill>
            <p:spPr bwMode="auto">
              <a:xfrm>
                <a:off x="1152" y="1104"/>
                <a:ext cx="3936"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7"/>
              <p:cNvSpPr>
                <a:spLocks noChangeAspect="1" noChangeArrowheads="1"/>
              </p:cNvSpPr>
              <p:nvPr/>
            </p:nvSpPr>
            <p:spPr bwMode="auto">
              <a:xfrm>
                <a:off x="1152" y="1056"/>
                <a:ext cx="158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cxnSp>
          <p:nvCxnSpPr>
            <p:cNvPr id="11" name="直線コネクタ 10"/>
            <p:cNvCxnSpPr/>
            <p:nvPr/>
          </p:nvCxnSpPr>
          <p:spPr>
            <a:xfrm flipH="1">
              <a:off x="4952845" y="2997331"/>
              <a:ext cx="792135" cy="6239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55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idx="4294967295"/>
          </p:nvPr>
        </p:nvSpPr>
        <p:spPr>
          <a:xfrm>
            <a:off x="544513" y="115888"/>
            <a:ext cx="9361487" cy="433387"/>
          </a:xfrm>
        </p:spPr>
        <p:txBody>
          <a:bodyPr/>
          <a:lstStyle/>
          <a:p>
            <a:pPr eaLnBrk="1" hangingPunct="1"/>
            <a:r>
              <a:rPr lang="ja-JP" altLang="en-US" sz="3600" b="1" dirty="0" smtClean="0"/>
              <a:t>実データを用いた到来方向の解析</a:t>
            </a:r>
          </a:p>
        </p:txBody>
      </p:sp>
      <p:sp>
        <p:nvSpPr>
          <p:cNvPr id="12291"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A036DBE2-7060-4B55-AD79-34DF615C80DB}" type="slidenum">
              <a:rPr lang="en-US" altLang="ja-JP" sz="1000"/>
              <a:pPr algn="r" eaLnBrk="1" hangingPunct="1"/>
              <a:t>18</a:t>
            </a:fld>
            <a:endParaRPr lang="en-US" altLang="ja-JP" sz="1000"/>
          </a:p>
        </p:txBody>
      </p:sp>
      <p:sp>
        <p:nvSpPr>
          <p:cNvPr id="5" name="テキスト ボックス 4"/>
          <p:cNvSpPr txBox="1"/>
          <p:nvPr/>
        </p:nvSpPr>
        <p:spPr>
          <a:xfrm>
            <a:off x="488504" y="895249"/>
            <a:ext cx="8856984" cy="461665"/>
          </a:xfrm>
          <a:prstGeom prst="rect">
            <a:avLst/>
          </a:prstGeom>
          <a:noFill/>
        </p:spPr>
        <p:txBody>
          <a:bodyPr wrap="square" rtlCol="0">
            <a:spAutoFit/>
          </a:bodyPr>
          <a:lstStyle/>
          <a:p>
            <a:r>
              <a:rPr lang="en-US" altLang="ja-JP" sz="2400" dirty="0" smtClean="0"/>
              <a:t>TA</a:t>
            </a:r>
            <a:r>
              <a:rPr lang="ja-JP" altLang="en-US" sz="2400" dirty="0" smtClean="0"/>
              <a:t>実験における実際の</a:t>
            </a:r>
            <a:r>
              <a:rPr lang="en-US" altLang="ja-JP" sz="2400" dirty="0" smtClean="0"/>
              <a:t>Event(2010/1/8 7:17:31) </a:t>
            </a:r>
            <a:endParaRPr kumimoji="1" lang="ja-JP" altLang="en-US" sz="2400" dirty="0"/>
          </a:p>
        </p:txBody>
      </p:sp>
      <p:sp>
        <p:nvSpPr>
          <p:cNvPr id="7" name="テキスト ボックス 6"/>
          <p:cNvSpPr txBox="1"/>
          <p:nvPr/>
        </p:nvSpPr>
        <p:spPr>
          <a:xfrm>
            <a:off x="302588" y="2768154"/>
            <a:ext cx="4413901" cy="3754874"/>
          </a:xfrm>
          <a:prstGeom prst="rect">
            <a:avLst/>
          </a:prstGeom>
          <a:noFill/>
        </p:spPr>
        <p:txBody>
          <a:bodyPr wrap="none" rtlCol="0">
            <a:spAutoFit/>
          </a:bodyPr>
          <a:lstStyle/>
          <a:p>
            <a:r>
              <a:rPr kumimoji="1" lang="ja-JP" altLang="en-US" sz="2000" dirty="0" smtClean="0"/>
              <a:t>・天頂角</a:t>
            </a:r>
            <a:r>
              <a:rPr kumimoji="1" lang="en-US" altLang="ja-JP" sz="2000" dirty="0" smtClean="0"/>
              <a:t>:16.</a:t>
            </a:r>
            <a:r>
              <a:rPr lang="en-US" altLang="ja-JP" sz="2000" dirty="0"/>
              <a:t>6</a:t>
            </a:r>
            <a:r>
              <a:rPr kumimoji="1" lang="en-US" altLang="ja-JP" sz="2000" dirty="0" smtClean="0"/>
              <a:t>°±0.5°</a:t>
            </a:r>
          </a:p>
          <a:p>
            <a:r>
              <a:rPr lang="ja-JP" altLang="en-US" sz="2000" dirty="0" smtClean="0"/>
              <a:t>・方位角</a:t>
            </a:r>
            <a:r>
              <a:rPr lang="en-US" altLang="ja-JP" sz="2000" dirty="0" smtClean="0"/>
              <a:t>:26.2°±1.3°</a:t>
            </a:r>
            <a:r>
              <a:rPr lang="ja-JP" altLang="en-US" sz="2000" dirty="0" smtClean="0"/>
              <a:t>（</a:t>
            </a:r>
            <a:r>
              <a:rPr lang="ja-JP" altLang="en-US" sz="2000" dirty="0"/>
              <a:t>東北東</a:t>
            </a:r>
            <a:r>
              <a:rPr lang="ja-JP" altLang="en-US" sz="2000" dirty="0" smtClean="0"/>
              <a:t>）</a:t>
            </a:r>
            <a:endParaRPr lang="en-US" altLang="ja-JP" sz="2000" dirty="0" smtClean="0"/>
          </a:p>
          <a:p>
            <a:r>
              <a:rPr kumimoji="1" lang="ja-JP" altLang="en-US" sz="2000" dirty="0" smtClean="0"/>
              <a:t>と推定した。</a:t>
            </a:r>
            <a:endParaRPr kumimoji="1" lang="en-US" altLang="ja-JP" sz="2000" dirty="0" smtClean="0"/>
          </a:p>
          <a:p>
            <a:endParaRPr kumimoji="1" lang="en-US" altLang="ja-JP" sz="2000" dirty="0" smtClean="0"/>
          </a:p>
          <a:p>
            <a:r>
              <a:rPr lang="ja-JP" altLang="en-US" sz="2000" dirty="0"/>
              <a:t>　</a:t>
            </a:r>
            <a:r>
              <a:rPr lang="en-US" altLang="ja-JP" dirty="0" smtClean="0">
                <a:sym typeface="Wingdings" pitchFamily="2" charset="2"/>
              </a:rPr>
              <a:t> </a:t>
            </a:r>
            <a:r>
              <a:rPr lang="ja-JP" altLang="en-US" dirty="0" smtClean="0">
                <a:sym typeface="Wingdings" pitchFamily="2" charset="2"/>
              </a:rPr>
              <a:t>しかし実際の</a:t>
            </a:r>
            <a:r>
              <a:rPr lang="en-US" altLang="ja-JP" dirty="0" smtClean="0">
                <a:sym typeface="Wingdings" pitchFamily="2" charset="2"/>
              </a:rPr>
              <a:t>TA</a:t>
            </a:r>
            <a:r>
              <a:rPr lang="ja-JP" altLang="en-US" dirty="0" smtClean="0">
                <a:sym typeface="Wingdings" pitchFamily="2" charset="2"/>
              </a:rPr>
              <a:t>実験における解析では</a:t>
            </a:r>
            <a:endParaRPr lang="en-US" altLang="ja-JP" dirty="0" smtClean="0">
              <a:sym typeface="Wingdings" pitchFamily="2" charset="2"/>
            </a:endParaRPr>
          </a:p>
          <a:p>
            <a:r>
              <a:rPr lang="ja-JP" altLang="en-US" dirty="0" smtClean="0">
                <a:sym typeface="Wingdings" pitchFamily="2" charset="2"/>
              </a:rPr>
              <a:t>天頂角</a:t>
            </a:r>
            <a:r>
              <a:rPr lang="en-US" altLang="ja-JP" dirty="0" smtClean="0">
                <a:sym typeface="Wingdings" pitchFamily="2" charset="2"/>
              </a:rPr>
              <a:t>:19.3°</a:t>
            </a:r>
            <a:r>
              <a:rPr lang="ja-JP" altLang="en-US" dirty="0" smtClean="0">
                <a:sym typeface="Wingdings" pitchFamily="2" charset="2"/>
              </a:rPr>
              <a:t>方位角</a:t>
            </a:r>
            <a:r>
              <a:rPr lang="en-US" altLang="ja-JP" dirty="0" smtClean="0">
                <a:sym typeface="Wingdings" pitchFamily="2" charset="2"/>
              </a:rPr>
              <a:t>:23.9°</a:t>
            </a:r>
          </a:p>
          <a:p>
            <a:r>
              <a:rPr kumimoji="1" lang="ja-JP" altLang="en-US" sz="2000" dirty="0" smtClean="0">
                <a:sym typeface="Wingdings" pitchFamily="2" charset="2"/>
              </a:rPr>
              <a:t>行った解析とのずれ（開き角</a:t>
            </a:r>
            <a:r>
              <a:rPr kumimoji="1" lang="en-US" altLang="ja-JP" sz="2000" dirty="0" smtClean="0">
                <a:sym typeface="Wingdings" pitchFamily="2" charset="2"/>
              </a:rPr>
              <a:t>2.8°</a:t>
            </a:r>
            <a:r>
              <a:rPr kumimoji="1" lang="ja-JP" altLang="en-US" sz="2000" dirty="0" smtClean="0">
                <a:sym typeface="Wingdings" pitchFamily="2" charset="2"/>
              </a:rPr>
              <a:t>）</a:t>
            </a:r>
            <a:endParaRPr kumimoji="1" lang="en-US" altLang="ja-JP" sz="2000" dirty="0" smtClean="0">
              <a:sym typeface="Wingdings" pitchFamily="2" charset="2"/>
            </a:endParaRPr>
          </a:p>
          <a:p>
            <a:r>
              <a:rPr lang="ja-JP" altLang="en-US" sz="2000" dirty="0" smtClean="0">
                <a:sym typeface="Wingdings" pitchFamily="2" charset="2"/>
              </a:rPr>
              <a:t>が存在する。</a:t>
            </a:r>
            <a:endParaRPr kumimoji="1" lang="en-US" altLang="ja-JP" sz="2000" dirty="0">
              <a:sym typeface="Wingdings" pitchFamily="2" charset="2"/>
            </a:endParaRPr>
          </a:p>
          <a:p>
            <a:r>
              <a:rPr lang="ja-JP" altLang="en-US" sz="2000" dirty="0"/>
              <a:t>シャワーの広がり方（放物面状）</a:t>
            </a:r>
            <a:r>
              <a:rPr lang="ja-JP" altLang="en-US" sz="2000" dirty="0" smtClean="0"/>
              <a:t>も</a:t>
            </a:r>
            <a:endParaRPr lang="en-US" altLang="ja-JP" sz="2000" dirty="0" smtClean="0"/>
          </a:p>
          <a:p>
            <a:r>
              <a:rPr lang="ja-JP" altLang="en-US" sz="2000" dirty="0" smtClean="0"/>
              <a:t>系統</a:t>
            </a:r>
            <a:r>
              <a:rPr lang="ja-JP" altLang="en-US" sz="2000" dirty="0"/>
              <a:t>誤差の要因</a:t>
            </a:r>
            <a:r>
              <a:rPr lang="ja-JP" altLang="en-US" sz="2000" dirty="0" smtClean="0"/>
              <a:t>。</a:t>
            </a:r>
            <a:endParaRPr lang="en-US" altLang="ja-JP" sz="2000" dirty="0" smtClean="0"/>
          </a:p>
          <a:p>
            <a:endParaRPr lang="en-US" altLang="ja-JP" sz="2000" dirty="0" smtClean="0">
              <a:sym typeface="Wingdings" pitchFamily="2" charset="2"/>
            </a:endParaRPr>
          </a:p>
          <a:p>
            <a:r>
              <a:rPr kumimoji="1" lang="ja-JP" altLang="en-US" sz="2000" dirty="0">
                <a:sym typeface="Wingdings" pitchFamily="2" charset="2"/>
              </a:rPr>
              <a:t>　</a:t>
            </a:r>
            <a:r>
              <a:rPr kumimoji="1" lang="ja-JP" altLang="en-US" sz="2000" b="1" dirty="0" smtClean="0">
                <a:sym typeface="Wingdings" pitchFamily="2" charset="2"/>
              </a:rPr>
              <a:t>＋</a:t>
            </a:r>
            <a:r>
              <a:rPr kumimoji="1" lang="ja-JP" altLang="en-US" sz="2000" dirty="0" smtClean="0">
                <a:sym typeface="Wingdings" pitchFamily="2" charset="2"/>
              </a:rPr>
              <a:t>銀河系内の磁場の効果を見積もる</a:t>
            </a:r>
            <a:r>
              <a:rPr kumimoji="1" lang="en-US" altLang="ja-JP" sz="2000" dirty="0" smtClean="0">
                <a:sym typeface="Wingdings" pitchFamily="2" charset="2"/>
              </a:rPr>
              <a:t> </a:t>
            </a:r>
            <a:endParaRPr kumimoji="1" lang="ja-JP" altLang="en-US" sz="2000" dirty="0"/>
          </a:p>
        </p:txBody>
      </p:sp>
      <p:sp>
        <p:nvSpPr>
          <p:cNvPr id="8" name="テキスト ボックス 7"/>
          <p:cNvSpPr txBox="1"/>
          <p:nvPr/>
        </p:nvSpPr>
        <p:spPr>
          <a:xfrm>
            <a:off x="289246" y="1844824"/>
            <a:ext cx="4394152" cy="923330"/>
          </a:xfrm>
          <a:prstGeom prst="rect">
            <a:avLst/>
          </a:prstGeom>
          <a:noFill/>
        </p:spPr>
        <p:txBody>
          <a:bodyPr wrap="none" rtlCol="0">
            <a:spAutoFit/>
          </a:bodyPr>
          <a:lstStyle/>
          <a:p>
            <a:r>
              <a:rPr lang="ja-JP" altLang="en-US" dirty="0" smtClean="0"/>
              <a:t>観測値の方が推定された到着時間より遅い</a:t>
            </a:r>
            <a:endParaRPr lang="en-US" altLang="ja-JP" dirty="0" smtClean="0"/>
          </a:p>
          <a:p>
            <a:r>
              <a:rPr kumimoji="1" lang="ja-JP" altLang="en-US" dirty="0" smtClean="0"/>
              <a:t>→シャワーは平面状ではなく放物面状に</a:t>
            </a:r>
            <a:endParaRPr kumimoji="1" lang="en-US" altLang="ja-JP" dirty="0" smtClean="0"/>
          </a:p>
          <a:p>
            <a:r>
              <a:rPr kumimoji="1" lang="ja-JP" altLang="en-US" dirty="0" smtClean="0"/>
              <a:t>広がっている。</a:t>
            </a:r>
            <a:endParaRPr kumimoji="1" lang="ja-JP" altLang="en-US" dirty="0"/>
          </a:p>
        </p:txBody>
      </p:sp>
      <p:sp>
        <p:nvSpPr>
          <p:cNvPr id="9" name="テキスト ボックス 8"/>
          <p:cNvSpPr txBox="1"/>
          <p:nvPr/>
        </p:nvSpPr>
        <p:spPr>
          <a:xfrm>
            <a:off x="603439" y="1475492"/>
            <a:ext cx="4371710" cy="369332"/>
          </a:xfrm>
          <a:prstGeom prst="rect">
            <a:avLst/>
          </a:prstGeom>
          <a:noFill/>
        </p:spPr>
        <p:txBody>
          <a:bodyPr wrap="none" rtlCol="0">
            <a:spAutoFit/>
          </a:bodyPr>
          <a:lstStyle/>
          <a:p>
            <a:r>
              <a:rPr kumimoji="1" lang="en-US" altLang="ja-JP" dirty="0" smtClean="0"/>
              <a:t>9</a:t>
            </a:r>
            <a:r>
              <a:rPr kumimoji="1" lang="ja-JP" altLang="en-US" dirty="0" smtClean="0"/>
              <a:t>個の地上検出器がシャワーの反応を検出</a:t>
            </a:r>
            <a:endParaRPr kumimoji="1" lang="ja-JP" altLang="en-US" dirty="0"/>
          </a:p>
        </p:txBody>
      </p:sp>
      <p:pic>
        <p:nvPicPr>
          <p:cNvPr id="2" name="Picture 2" descr="C:\Users\ken\Desktop\dir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149" y="2912006"/>
            <a:ext cx="4707155" cy="328804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矢印コネクタ 9"/>
          <p:cNvCxnSpPr>
            <a:stCxn id="8" idx="3"/>
          </p:cNvCxnSpPr>
          <p:nvPr/>
        </p:nvCxnSpPr>
        <p:spPr>
          <a:xfrm>
            <a:off x="4683398" y="2306489"/>
            <a:ext cx="1133698" cy="112251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88067" name="Picture 3" descr="C:\Users\ken\Desktop\show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795" y="1304485"/>
            <a:ext cx="3282653" cy="160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98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sz="3600" b="1" dirty="0" smtClean="0"/>
              <a:t>目次</a:t>
            </a:r>
            <a:endParaRPr kumimoji="1" lang="ja-JP" altLang="en-US" sz="3600" b="1" dirty="0"/>
          </a:p>
        </p:txBody>
      </p:sp>
      <p:sp>
        <p:nvSpPr>
          <p:cNvPr id="6" name="コンテンツ プレースホルダー 5"/>
          <p:cNvSpPr>
            <a:spLocks noGrp="1"/>
          </p:cNvSpPr>
          <p:nvPr>
            <p:ph idx="1"/>
          </p:nvPr>
        </p:nvSpPr>
        <p:spPr>
          <a:xfrm>
            <a:off x="416496" y="1196752"/>
            <a:ext cx="8915400" cy="4784725"/>
          </a:xfrm>
        </p:spPr>
        <p:txBody>
          <a:bodyPr/>
          <a:lstStyle/>
          <a:p>
            <a:r>
              <a:rPr lang="ja-JP" altLang="en-US" sz="3200" dirty="0"/>
              <a:t>観測</a:t>
            </a:r>
            <a:r>
              <a:rPr lang="ja-JP" altLang="en-US" sz="3200" dirty="0" smtClean="0"/>
              <a:t>対象</a:t>
            </a:r>
            <a:r>
              <a:rPr lang="en-US" altLang="ja-JP" sz="3200" dirty="0"/>
              <a:t>(</a:t>
            </a:r>
            <a:r>
              <a:rPr kumimoji="1" lang="ja-JP" altLang="en-US" sz="3200" dirty="0" smtClean="0"/>
              <a:t>高エネルギー宇宙線</a:t>
            </a:r>
            <a:r>
              <a:rPr kumimoji="1" lang="en-US" altLang="ja-JP" sz="3200" dirty="0" smtClean="0"/>
              <a:t>)</a:t>
            </a:r>
          </a:p>
          <a:p>
            <a:r>
              <a:rPr lang="ja-JP" altLang="en-US" sz="3200" dirty="0"/>
              <a:t>物理</a:t>
            </a:r>
            <a:r>
              <a:rPr lang="ja-JP" altLang="en-US" sz="3200" dirty="0" smtClean="0"/>
              <a:t>目標</a:t>
            </a:r>
            <a:endParaRPr lang="en-US" altLang="ja-JP" sz="3200" dirty="0" smtClean="0"/>
          </a:p>
          <a:p>
            <a:r>
              <a:rPr lang="ja-JP" altLang="en-US" sz="3200" dirty="0"/>
              <a:t>実験の紹介</a:t>
            </a:r>
          </a:p>
          <a:p>
            <a:r>
              <a:rPr kumimoji="1" lang="ja-JP" altLang="en-US" sz="3200" dirty="0" smtClean="0"/>
              <a:t>観測方法</a:t>
            </a:r>
            <a:endParaRPr kumimoji="1" lang="en-US" altLang="ja-JP" sz="3200" dirty="0" smtClean="0"/>
          </a:p>
          <a:p>
            <a:pPr marL="0" indent="0">
              <a:buNone/>
            </a:pPr>
            <a:r>
              <a:rPr lang="ja-JP" altLang="en-US" sz="3200" dirty="0" smtClean="0"/>
              <a:t>　　</a:t>
            </a:r>
            <a:endParaRPr lang="en-US" altLang="ja-JP" sz="3200" dirty="0" smtClean="0"/>
          </a:p>
          <a:p>
            <a:pPr marL="0" indent="0">
              <a:buNone/>
            </a:pPr>
            <a:endParaRPr lang="en-US" altLang="ja-JP" sz="3200" dirty="0" smtClean="0"/>
          </a:p>
          <a:p>
            <a:pPr marL="0" indent="0">
              <a:buNone/>
            </a:pPr>
            <a:endParaRPr lang="en-US" altLang="ja-JP" sz="3200" dirty="0" smtClean="0"/>
          </a:p>
          <a:p>
            <a:r>
              <a:rPr lang="ja-JP" altLang="en-US" sz="3200" dirty="0" smtClean="0"/>
              <a:t>将来計画</a:t>
            </a:r>
            <a:endParaRPr lang="en-US" altLang="ja-JP" sz="3200" dirty="0" smtClean="0"/>
          </a:p>
          <a:p>
            <a:pPr marL="0" indent="0">
              <a:buNone/>
            </a:pPr>
            <a:endParaRPr kumimoji="1" lang="en-US" altLang="ja-JP" sz="3200" dirty="0" smtClean="0"/>
          </a:p>
        </p:txBody>
      </p:sp>
      <p:sp>
        <p:nvSpPr>
          <p:cNvPr id="4" name="スライド番号プレースホルダー 3"/>
          <p:cNvSpPr>
            <a:spLocks noGrp="1"/>
          </p:cNvSpPr>
          <p:nvPr>
            <p:ph type="sldNum" sz="quarter" idx="12"/>
          </p:nvPr>
        </p:nvSpPr>
        <p:spPr/>
        <p:txBody>
          <a:bodyPr/>
          <a:lstStyle/>
          <a:p>
            <a:pPr>
              <a:defRPr/>
            </a:pPr>
            <a:fld id="{51C6D8F4-8197-4055-9FDF-DB2180B2CF08}" type="slidenum">
              <a:rPr lang="en-US" altLang="ja-JP" smtClean="0"/>
              <a:pPr>
                <a:defRPr/>
              </a:pPr>
              <a:t>1</a:t>
            </a:fld>
            <a:endParaRPr lang="en-US" altLang="ja-JP"/>
          </a:p>
        </p:txBody>
      </p:sp>
      <p:sp>
        <p:nvSpPr>
          <p:cNvPr id="2" name="テキスト ボックス 1"/>
          <p:cNvSpPr txBox="1"/>
          <p:nvPr/>
        </p:nvSpPr>
        <p:spPr>
          <a:xfrm>
            <a:off x="560512" y="3861048"/>
            <a:ext cx="9129464" cy="954107"/>
          </a:xfrm>
          <a:prstGeom prst="rect">
            <a:avLst/>
          </a:prstGeom>
          <a:solidFill>
            <a:srgbClr val="99FFCC"/>
          </a:solidFill>
          <a:ln>
            <a:solidFill>
              <a:schemeClr val="tx1"/>
            </a:solidFill>
          </a:ln>
        </p:spPr>
        <p:txBody>
          <a:bodyPr wrap="square" rtlCol="0">
            <a:spAutoFit/>
          </a:bodyPr>
          <a:lstStyle/>
          <a:p>
            <a:r>
              <a:rPr lang="en-US" altLang="ja-JP" sz="2800" b="1" dirty="0" smtClean="0"/>
              <a:t>1.</a:t>
            </a:r>
            <a:r>
              <a:rPr lang="ja-JP" altLang="en-US" sz="2800" b="1" dirty="0" smtClean="0"/>
              <a:t>空気シャワーの到来方向、エネルギーの推定</a:t>
            </a:r>
            <a:endParaRPr lang="en-US" altLang="ja-JP" sz="2800" b="1" dirty="0" smtClean="0"/>
          </a:p>
          <a:p>
            <a:r>
              <a:rPr lang="en-US" altLang="ja-JP" sz="2800" b="1" dirty="0" smtClean="0"/>
              <a:t>2.</a:t>
            </a:r>
            <a:r>
              <a:rPr lang="ja-JP" altLang="en-US" sz="2800" b="1" dirty="0" smtClean="0"/>
              <a:t>磁場の影響を見積もって到来方向付近の天体の探索</a:t>
            </a:r>
            <a:endParaRPr lang="en-US" altLang="ja-JP" sz="2800" b="1" dirty="0"/>
          </a:p>
        </p:txBody>
      </p:sp>
    </p:spTree>
    <p:extLst>
      <p:ext uri="{BB962C8B-B14F-4D97-AF65-F5344CB8AC3E}">
        <p14:creationId xmlns:p14="http://schemas.microsoft.com/office/powerpoint/2010/main" val="2921169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idx="4294967295"/>
          </p:nvPr>
        </p:nvSpPr>
        <p:spPr>
          <a:xfrm>
            <a:off x="544513" y="115888"/>
            <a:ext cx="9361487" cy="433387"/>
          </a:xfrm>
        </p:spPr>
        <p:txBody>
          <a:bodyPr/>
          <a:lstStyle/>
          <a:p>
            <a:pPr eaLnBrk="1" hangingPunct="1"/>
            <a:r>
              <a:rPr lang="ja-JP" altLang="en-US" sz="3600" b="1" dirty="0" smtClean="0"/>
              <a:t>実データを用いた到来方向の解析</a:t>
            </a:r>
          </a:p>
        </p:txBody>
      </p:sp>
      <p:sp>
        <p:nvSpPr>
          <p:cNvPr id="12291"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A036DBE2-7060-4B55-AD79-34DF615C80DB}" type="slidenum">
              <a:rPr lang="en-US" altLang="ja-JP" sz="1000"/>
              <a:pPr algn="r" eaLnBrk="1" hangingPunct="1"/>
              <a:t>19</a:t>
            </a:fld>
            <a:endParaRPr lang="en-US" altLang="ja-JP" sz="1000"/>
          </a:p>
        </p:txBody>
      </p:sp>
      <p:sp>
        <p:nvSpPr>
          <p:cNvPr id="4" name="正方形/長方形 3"/>
          <p:cNvSpPr/>
          <p:nvPr/>
        </p:nvSpPr>
        <p:spPr>
          <a:xfrm>
            <a:off x="298707" y="1474597"/>
            <a:ext cx="4299575" cy="646331"/>
          </a:xfrm>
          <a:prstGeom prst="rect">
            <a:avLst/>
          </a:prstGeom>
        </p:spPr>
        <p:txBody>
          <a:bodyPr wrap="none">
            <a:spAutoFit/>
          </a:bodyPr>
          <a:lstStyle/>
          <a:p>
            <a:r>
              <a:rPr lang="ja-JP" altLang="en-US" dirty="0" smtClean="0">
                <a:sym typeface="Wingdings" pitchFamily="2" charset="2"/>
              </a:rPr>
              <a:t>銀河</a:t>
            </a:r>
            <a:r>
              <a:rPr lang="ja-JP" altLang="en-US" dirty="0">
                <a:sym typeface="Wingdings" pitchFamily="2" charset="2"/>
              </a:rPr>
              <a:t>系内の</a:t>
            </a:r>
            <a:r>
              <a:rPr lang="ja-JP" altLang="en-US" dirty="0" smtClean="0">
                <a:sym typeface="Wingdings" pitchFamily="2" charset="2"/>
              </a:rPr>
              <a:t>磁場による角度のずれを</a:t>
            </a:r>
            <a:endParaRPr lang="en-US" altLang="ja-JP" dirty="0" smtClean="0">
              <a:sym typeface="Wingdings" pitchFamily="2" charset="2"/>
            </a:endParaRPr>
          </a:p>
          <a:p>
            <a:r>
              <a:rPr lang="ja-JP" altLang="en-US" dirty="0" smtClean="0">
                <a:sym typeface="Wingdings" pitchFamily="2" charset="2"/>
              </a:rPr>
              <a:t>コンピューターシミュレーションで見積もる。</a:t>
            </a:r>
            <a:endParaRPr lang="ja-JP" altLang="en-US" dirty="0"/>
          </a:p>
        </p:txBody>
      </p:sp>
      <p:sp>
        <p:nvSpPr>
          <p:cNvPr id="16" name="テキスト ボックス 15"/>
          <p:cNvSpPr txBox="1"/>
          <p:nvPr/>
        </p:nvSpPr>
        <p:spPr>
          <a:xfrm>
            <a:off x="298707" y="2413401"/>
            <a:ext cx="4024695" cy="1754326"/>
          </a:xfrm>
          <a:prstGeom prst="rect">
            <a:avLst/>
          </a:prstGeom>
          <a:noFill/>
        </p:spPr>
        <p:txBody>
          <a:bodyPr wrap="square" rtlCol="0">
            <a:spAutoFit/>
          </a:bodyPr>
          <a:lstStyle/>
          <a:p>
            <a:r>
              <a:rPr lang="ja-JP" altLang="en-US" dirty="0" smtClean="0"/>
              <a:t>銀河系外から出てきた宇宙線の方向と</a:t>
            </a:r>
            <a:endParaRPr lang="en-US" altLang="ja-JP" dirty="0" smtClean="0"/>
          </a:p>
          <a:p>
            <a:r>
              <a:rPr lang="ja-JP" altLang="en-US" dirty="0" smtClean="0"/>
              <a:t>観測された宇宙線の到来方向との</a:t>
            </a:r>
            <a:endParaRPr lang="en-US" altLang="ja-JP" dirty="0" smtClean="0"/>
          </a:p>
          <a:p>
            <a:r>
              <a:rPr lang="ja-JP" altLang="en-US" dirty="0" smtClean="0"/>
              <a:t>ずれ（開角）は</a:t>
            </a:r>
            <a:r>
              <a:rPr lang="en-US" altLang="ja-JP" b="1" dirty="0" smtClean="0">
                <a:solidFill>
                  <a:srgbClr val="FF0000"/>
                </a:solidFill>
              </a:rPr>
              <a:t>1.6° </a:t>
            </a:r>
            <a:r>
              <a:rPr lang="en-US" altLang="ja-JP" dirty="0" smtClean="0"/>
              <a:t>@80EeV</a:t>
            </a:r>
            <a:r>
              <a:rPr lang="ja-JP" altLang="en-US" dirty="0" smtClean="0"/>
              <a:t>（右図）</a:t>
            </a:r>
            <a:endParaRPr lang="en-US" altLang="ja-JP" dirty="0" smtClean="0"/>
          </a:p>
          <a:p>
            <a:endParaRPr lang="en-US" altLang="ja-JP" dirty="0"/>
          </a:p>
          <a:p>
            <a:r>
              <a:rPr lang="ja-JP" altLang="en-US" dirty="0" smtClean="0"/>
              <a:t>この</a:t>
            </a:r>
            <a:r>
              <a:rPr lang="en-US" altLang="ja-JP" dirty="0" smtClean="0"/>
              <a:t>Event</a:t>
            </a:r>
            <a:r>
              <a:rPr lang="ja-JP" altLang="en-US" dirty="0" smtClean="0"/>
              <a:t>における</a:t>
            </a:r>
            <a:r>
              <a:rPr lang="en-US" altLang="ja-JP" dirty="0" smtClean="0"/>
              <a:t>Source</a:t>
            </a:r>
            <a:r>
              <a:rPr lang="ja-JP" altLang="en-US" dirty="0" smtClean="0"/>
              <a:t>天体の候補</a:t>
            </a:r>
            <a:endParaRPr lang="en-US" altLang="ja-JP" dirty="0" smtClean="0"/>
          </a:p>
          <a:p>
            <a:r>
              <a:rPr lang="ja-JP" altLang="en-US" dirty="0"/>
              <a:t>と</a:t>
            </a:r>
            <a:r>
              <a:rPr lang="ja-JP" altLang="en-US" dirty="0" smtClean="0"/>
              <a:t>して以下の活動銀河核が挙げられる。</a:t>
            </a:r>
            <a:endParaRPr lang="en-US" altLang="ja-JP" dirty="0" smtClean="0"/>
          </a:p>
        </p:txBody>
      </p:sp>
      <p:pic>
        <p:nvPicPr>
          <p:cNvPr id="901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18550" r="25701" b="9809"/>
          <a:stretch/>
        </p:blipFill>
        <p:spPr bwMode="auto">
          <a:xfrm>
            <a:off x="5027513" y="910524"/>
            <a:ext cx="4864648" cy="433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88504" y="895249"/>
            <a:ext cx="8856984" cy="461665"/>
          </a:xfrm>
          <a:prstGeom prst="rect">
            <a:avLst/>
          </a:prstGeom>
          <a:noFill/>
        </p:spPr>
        <p:txBody>
          <a:bodyPr wrap="square" rtlCol="0">
            <a:spAutoFit/>
          </a:bodyPr>
          <a:lstStyle/>
          <a:p>
            <a:r>
              <a:rPr lang="en-US" altLang="ja-JP" sz="2400" dirty="0" smtClean="0"/>
              <a:t>TA</a:t>
            </a:r>
            <a:r>
              <a:rPr lang="ja-JP" altLang="en-US" sz="2400" dirty="0" smtClean="0"/>
              <a:t>実験における実際の</a:t>
            </a:r>
            <a:r>
              <a:rPr lang="en-US" altLang="ja-JP" sz="2400" dirty="0" smtClean="0"/>
              <a:t>Event(2010/1/8 7:17:31) </a:t>
            </a:r>
            <a:endParaRPr kumimoji="1" lang="ja-JP" altLang="en-US" sz="2400" dirty="0"/>
          </a:p>
        </p:txBody>
      </p:sp>
      <p:sp>
        <p:nvSpPr>
          <p:cNvPr id="6" name="テキスト ボックス 5">
            <a:hlinkClick r:id="rId4"/>
          </p:cNvPr>
          <p:cNvSpPr txBox="1"/>
          <p:nvPr/>
        </p:nvSpPr>
        <p:spPr>
          <a:xfrm>
            <a:off x="3680403" y="6239016"/>
            <a:ext cx="3070071" cy="369332"/>
          </a:xfrm>
          <a:prstGeom prst="rect">
            <a:avLst/>
          </a:prstGeom>
          <a:noFill/>
        </p:spPr>
        <p:txBody>
          <a:bodyPr wrap="none" rtlCol="0">
            <a:spAutoFit/>
          </a:bodyPr>
          <a:lstStyle/>
          <a:p>
            <a:r>
              <a:rPr lang="en-US" altLang="ja-JP" dirty="0">
                <a:hlinkClick r:id="rId4"/>
              </a:rPr>
              <a:t>http://</a:t>
            </a:r>
            <a:r>
              <a:rPr lang="en-US" altLang="ja-JP" dirty="0" smtClean="0">
                <a:hlinkClick r:id="rId4"/>
              </a:rPr>
              <a:t>heasarc.gsfc.nasa.gov</a:t>
            </a:r>
            <a:endParaRPr kumimoji="1" lang="ja-JP" alt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4" y="5013738"/>
            <a:ext cx="9702959" cy="129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902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タイトル 1"/>
          <p:cNvSpPr>
            <a:spLocks/>
          </p:cNvSpPr>
          <p:nvPr/>
        </p:nvSpPr>
        <p:spPr bwMode="gray">
          <a:xfrm>
            <a:off x="273050" y="115888"/>
            <a:ext cx="93614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ja-JP" altLang="en-US" sz="3200" b="1" dirty="0">
                <a:solidFill>
                  <a:schemeClr val="tx2"/>
                </a:solidFill>
              </a:rPr>
              <a:t>北半球の異方性</a:t>
            </a:r>
          </a:p>
        </p:txBody>
      </p:sp>
      <p:sp>
        <p:nvSpPr>
          <p:cNvPr id="6" name="テキスト ボックス 5"/>
          <p:cNvSpPr txBox="1"/>
          <p:nvPr/>
        </p:nvSpPr>
        <p:spPr>
          <a:xfrm>
            <a:off x="273050" y="792949"/>
            <a:ext cx="5758308" cy="523220"/>
          </a:xfrm>
          <a:prstGeom prst="rect">
            <a:avLst/>
          </a:prstGeom>
          <a:noFill/>
        </p:spPr>
        <p:txBody>
          <a:bodyPr wrap="none" rtlCol="0">
            <a:spAutoFit/>
          </a:bodyPr>
          <a:lstStyle/>
          <a:p>
            <a:r>
              <a:rPr lang="ja-JP" altLang="en-US" sz="2800" b="1" dirty="0">
                <a:solidFill>
                  <a:srgbClr val="008000"/>
                </a:solidFill>
              </a:rPr>
              <a:t>ＴＡ</a:t>
            </a:r>
            <a:r>
              <a:rPr kumimoji="1" lang="en-US" altLang="ja-JP" sz="2800" b="1" dirty="0" smtClean="0">
                <a:solidFill>
                  <a:srgbClr val="008000"/>
                </a:solidFill>
              </a:rPr>
              <a:t> </a:t>
            </a:r>
            <a:r>
              <a:rPr kumimoji="1" lang="ja-JP" altLang="en-US" sz="2800" b="1" dirty="0" smtClean="0">
                <a:solidFill>
                  <a:srgbClr val="008000"/>
                </a:solidFill>
              </a:rPr>
              <a:t>実験</a:t>
            </a:r>
            <a:r>
              <a:rPr kumimoji="1" lang="ja-JP" altLang="en-US" sz="2800" b="1" dirty="0" smtClean="0"/>
              <a:t>での観測結果</a:t>
            </a:r>
            <a:r>
              <a:rPr kumimoji="1" lang="en-US" altLang="ja-JP" sz="2800" b="1" dirty="0" smtClean="0"/>
              <a:t>(</a:t>
            </a:r>
            <a:r>
              <a:rPr kumimoji="1" lang="ja-JP" altLang="en-US" sz="2800" b="1" dirty="0" smtClean="0"/>
              <a:t>地表検出器</a:t>
            </a:r>
            <a:r>
              <a:rPr kumimoji="1" lang="en-US" altLang="ja-JP" sz="2800" b="1" dirty="0" smtClean="0"/>
              <a:t>) </a:t>
            </a:r>
          </a:p>
        </p:txBody>
      </p:sp>
      <p:sp>
        <p:nvSpPr>
          <p:cNvPr id="9" name="テキスト ボックス 8"/>
          <p:cNvSpPr txBox="1"/>
          <p:nvPr/>
        </p:nvSpPr>
        <p:spPr>
          <a:xfrm>
            <a:off x="2508662" y="5914178"/>
            <a:ext cx="6116746" cy="461665"/>
          </a:xfrm>
          <a:prstGeom prst="rect">
            <a:avLst/>
          </a:prstGeom>
          <a:noFill/>
        </p:spPr>
        <p:txBody>
          <a:bodyPr wrap="square" rtlCol="0">
            <a:spAutoFit/>
          </a:bodyPr>
          <a:lstStyle/>
          <a:p>
            <a:r>
              <a:rPr lang="ja-JP" altLang="en-US" sz="2400" dirty="0" smtClean="0"/>
              <a:t>活動銀河核との関連性は</a:t>
            </a:r>
            <a:r>
              <a:rPr lang="ja-JP" altLang="en-US" sz="2400" b="1" dirty="0" smtClean="0">
                <a:solidFill>
                  <a:srgbClr val="FF0000"/>
                </a:solidFill>
              </a:rPr>
              <a:t>まだ結論できない</a:t>
            </a:r>
            <a:endParaRPr kumimoji="1" lang="en-US" altLang="ja-JP" sz="2400" b="1" dirty="0" smtClean="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16" y="1367769"/>
            <a:ext cx="8172000" cy="411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3871884" y="5558748"/>
            <a:ext cx="2704587" cy="400110"/>
          </a:xfrm>
          <a:prstGeom prst="rect">
            <a:avLst/>
          </a:prstGeom>
          <a:noFill/>
        </p:spPr>
        <p:txBody>
          <a:bodyPr wrap="none" rtlCol="0">
            <a:spAutoFit/>
          </a:bodyPr>
          <a:lstStyle/>
          <a:p>
            <a:r>
              <a:rPr kumimoji="1" lang="ja-JP" altLang="en-US" sz="2000" b="1" dirty="0" smtClean="0"/>
              <a:t>活動銀河核との関連性</a:t>
            </a:r>
            <a:endParaRPr kumimoji="1" lang="ja-JP" altLang="en-US" sz="2000" b="1" dirty="0"/>
          </a:p>
        </p:txBody>
      </p:sp>
      <p:cxnSp>
        <p:nvCxnSpPr>
          <p:cNvPr id="3" name="直線コネクタ 2"/>
          <p:cNvCxnSpPr/>
          <p:nvPr/>
        </p:nvCxnSpPr>
        <p:spPr>
          <a:xfrm flipV="1">
            <a:off x="7041232" y="1700808"/>
            <a:ext cx="1008112" cy="17261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833320" y="1300698"/>
            <a:ext cx="1031051" cy="400110"/>
          </a:xfrm>
          <a:prstGeom prst="rect">
            <a:avLst/>
          </a:prstGeom>
          <a:noFill/>
        </p:spPr>
        <p:txBody>
          <a:bodyPr wrap="none" rtlCol="0">
            <a:spAutoFit/>
          </a:bodyPr>
          <a:lstStyle/>
          <a:p>
            <a:r>
              <a:rPr lang="ja-JP" altLang="en-US" sz="2000" b="1" dirty="0" smtClean="0">
                <a:solidFill>
                  <a:srgbClr val="FF0000"/>
                </a:solidFill>
              </a:rPr>
              <a:t>イベント</a:t>
            </a:r>
            <a:endParaRPr kumimoji="1" lang="ja-JP" altLang="en-US" sz="2000" b="1" dirty="0">
              <a:solidFill>
                <a:srgbClr val="FF0000"/>
              </a:solidFill>
            </a:endParaRPr>
          </a:p>
        </p:txBody>
      </p:sp>
      <p:cxnSp>
        <p:nvCxnSpPr>
          <p:cNvPr id="12" name="直線コネクタ 11"/>
          <p:cNvCxnSpPr/>
          <p:nvPr/>
        </p:nvCxnSpPr>
        <p:spPr>
          <a:xfrm flipH="1" flipV="1">
            <a:off x="1712640" y="2276872"/>
            <a:ext cx="2952328" cy="194421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975522" y="1889490"/>
            <a:ext cx="1475084" cy="400110"/>
          </a:xfrm>
          <a:prstGeom prst="rect">
            <a:avLst/>
          </a:prstGeom>
          <a:noFill/>
        </p:spPr>
        <p:txBody>
          <a:bodyPr wrap="none" rtlCol="0">
            <a:spAutoFit/>
          </a:bodyPr>
          <a:lstStyle/>
          <a:p>
            <a:r>
              <a:rPr kumimoji="1" lang="ja-JP" altLang="en-US" sz="2000" b="1" dirty="0" smtClean="0"/>
              <a:t>活動銀河核</a:t>
            </a:r>
            <a:endParaRPr kumimoji="1" lang="ja-JP" altLang="en-US" sz="2000" b="1" dirty="0"/>
          </a:p>
        </p:txBody>
      </p:sp>
    </p:spTree>
    <p:extLst>
      <p:ext uri="{BB962C8B-B14F-4D97-AF65-F5344CB8AC3E}">
        <p14:creationId xmlns:p14="http://schemas.microsoft.com/office/powerpoint/2010/main" val="36796897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4668" y="2276872"/>
            <a:ext cx="9656688" cy="3539430"/>
          </a:xfrm>
          <a:prstGeom prst="rect">
            <a:avLst/>
          </a:prstGeom>
          <a:noFill/>
        </p:spPr>
        <p:txBody>
          <a:bodyPr wrap="square" rtlCol="0">
            <a:spAutoFit/>
          </a:bodyPr>
          <a:lstStyle/>
          <a:p>
            <a:r>
              <a:rPr kumimoji="1" lang="ja-JP" altLang="en-US" sz="2800" dirty="0" smtClean="0"/>
              <a:t>　　　→</a:t>
            </a:r>
            <a:r>
              <a:rPr kumimoji="1" lang="ja-JP" altLang="en-US" sz="2800" b="1" dirty="0" smtClean="0"/>
              <a:t>さらに</a:t>
            </a:r>
            <a:r>
              <a:rPr kumimoji="1" lang="ja-JP" altLang="en-US" sz="2800" b="1" dirty="0" smtClean="0">
                <a:solidFill>
                  <a:srgbClr val="0070C0"/>
                </a:solidFill>
              </a:rPr>
              <a:t>高いエネルギー</a:t>
            </a:r>
            <a:r>
              <a:rPr kumimoji="1" lang="ja-JP" altLang="en-US" sz="2800" b="1" dirty="0" smtClean="0"/>
              <a:t>を測定すればよい</a:t>
            </a:r>
            <a:endParaRPr kumimoji="1" lang="en-US" altLang="ja-JP" sz="2800" b="1" dirty="0" smtClean="0"/>
          </a:p>
          <a:p>
            <a:r>
              <a:rPr lang="ja-JP" altLang="en-US" sz="2800" b="1" dirty="0"/>
              <a:t>　</a:t>
            </a:r>
            <a:r>
              <a:rPr lang="ja-JP" altLang="en-US" sz="2800" b="1" dirty="0" smtClean="0"/>
              <a:t>　</a:t>
            </a:r>
            <a:endParaRPr lang="en-US" altLang="ja-JP" sz="2800" b="1" dirty="0" smtClean="0"/>
          </a:p>
          <a:p>
            <a:endParaRPr lang="en-US" altLang="ja-JP" sz="2800" b="1" dirty="0" smtClean="0"/>
          </a:p>
          <a:p>
            <a:r>
              <a:rPr lang="ja-JP" altLang="en-US" sz="2800" b="1" dirty="0" smtClean="0"/>
              <a:t>　　なぜ、より高</a:t>
            </a:r>
            <a:r>
              <a:rPr lang="ja-JP" altLang="en-US" sz="2800" b="1" dirty="0"/>
              <a:t>い</a:t>
            </a:r>
            <a:r>
              <a:rPr lang="ja-JP" altLang="en-US" sz="2800" b="1" dirty="0" smtClean="0"/>
              <a:t>エネルギーの測定なのか？</a:t>
            </a:r>
            <a:endParaRPr kumimoji="1" lang="en-US" altLang="ja-JP" sz="2800" dirty="0" smtClean="0"/>
          </a:p>
          <a:p>
            <a:r>
              <a:rPr lang="ja-JP" altLang="en-US" sz="2800" dirty="0" smtClean="0"/>
              <a:t>　　・</a:t>
            </a:r>
            <a:r>
              <a:rPr lang="ja-JP" altLang="en-US" sz="2800" dirty="0"/>
              <a:t>より高いエネルギーの方が銀河磁場の影響を受けにくい</a:t>
            </a:r>
            <a:endParaRPr lang="en-US" altLang="ja-JP" sz="2800" dirty="0"/>
          </a:p>
          <a:p>
            <a:r>
              <a:rPr lang="ja-JP" altLang="en-US" sz="2800" dirty="0"/>
              <a:t>　</a:t>
            </a:r>
            <a:r>
              <a:rPr lang="ja-JP" altLang="en-US" sz="2800" dirty="0" smtClean="0"/>
              <a:t>　</a:t>
            </a:r>
            <a:r>
              <a:rPr kumimoji="1" lang="ja-JP" altLang="en-US" sz="2800" dirty="0" smtClean="0"/>
              <a:t>・</a:t>
            </a:r>
            <a:r>
              <a:rPr lang="en-US" altLang="ja-JP" sz="2800" dirty="0" smtClean="0"/>
              <a:t> </a:t>
            </a:r>
            <a:r>
              <a:rPr lang="en-US" altLang="ja-JP" sz="2800" dirty="0"/>
              <a:t>GZK cut off </a:t>
            </a:r>
            <a:r>
              <a:rPr lang="ja-JP" altLang="en-US" sz="2800" dirty="0"/>
              <a:t>に</a:t>
            </a:r>
            <a:r>
              <a:rPr lang="ja-JP" altLang="en-US" sz="2800" dirty="0" smtClean="0"/>
              <a:t>よって観測できる奥行を限定できる</a:t>
            </a:r>
            <a:endParaRPr lang="en-US" altLang="ja-JP" sz="2800" dirty="0" smtClean="0"/>
          </a:p>
          <a:p>
            <a:r>
              <a:rPr lang="ja-JP" altLang="en-US" sz="2800" dirty="0" smtClean="0"/>
              <a:t>　　　</a:t>
            </a:r>
            <a:r>
              <a:rPr lang="ja-JP" altLang="en-US" sz="2800" dirty="0" smtClean="0">
                <a:sym typeface="Wingdings" pitchFamily="2" charset="2"/>
              </a:rPr>
              <a:t>→</a:t>
            </a:r>
            <a:r>
              <a:rPr lang="ja-JP" altLang="en-US" sz="2800" dirty="0" smtClean="0"/>
              <a:t>含まれる線源を限定</a:t>
            </a:r>
            <a:r>
              <a:rPr lang="ja-JP" altLang="en-US" sz="2800" dirty="0"/>
              <a:t>する</a:t>
            </a:r>
            <a:r>
              <a:rPr lang="ja-JP" altLang="en-US" sz="2800" dirty="0" smtClean="0"/>
              <a:t>と生成源を特定しやすくなる</a:t>
            </a:r>
            <a:endParaRPr kumimoji="1" lang="en-US" altLang="ja-JP" sz="2800" dirty="0" smtClean="0"/>
          </a:p>
          <a:p>
            <a:endParaRPr kumimoji="1" lang="ja-JP" altLang="en-US" sz="2800" dirty="0"/>
          </a:p>
        </p:txBody>
      </p:sp>
      <p:sp>
        <p:nvSpPr>
          <p:cNvPr id="3" name="テキスト ボックス 2"/>
          <p:cNvSpPr txBox="1"/>
          <p:nvPr/>
        </p:nvSpPr>
        <p:spPr>
          <a:xfrm>
            <a:off x="132724" y="5517232"/>
            <a:ext cx="284052" cy="523220"/>
          </a:xfrm>
          <a:prstGeom prst="rect">
            <a:avLst/>
          </a:prstGeom>
          <a:noFill/>
        </p:spPr>
        <p:txBody>
          <a:bodyPr wrap="none" rtlCol="0">
            <a:spAutoFit/>
          </a:bodyPr>
          <a:lstStyle/>
          <a:p>
            <a:pPr lvl="0"/>
            <a:r>
              <a:rPr lang="en-US" altLang="ja-JP" sz="2800" dirty="0">
                <a:solidFill>
                  <a:srgbClr val="000000"/>
                </a:solidFill>
                <a:sym typeface="Wingdings" pitchFamily="2" charset="2"/>
              </a:rPr>
              <a:t> </a:t>
            </a:r>
            <a:endParaRPr lang="en-US" altLang="ja-JP" sz="2800" dirty="0">
              <a:solidFill>
                <a:srgbClr val="000000"/>
              </a:solidFill>
            </a:endParaRPr>
          </a:p>
        </p:txBody>
      </p:sp>
      <p:sp>
        <p:nvSpPr>
          <p:cNvPr id="4" name="テキスト ボックス 3"/>
          <p:cNvSpPr txBox="1"/>
          <p:nvPr/>
        </p:nvSpPr>
        <p:spPr>
          <a:xfrm>
            <a:off x="530403" y="853549"/>
            <a:ext cx="8935062" cy="1723549"/>
          </a:xfrm>
          <a:prstGeom prst="rect">
            <a:avLst/>
          </a:prstGeom>
          <a:noFill/>
        </p:spPr>
        <p:txBody>
          <a:bodyPr wrap="square" rtlCol="0">
            <a:spAutoFit/>
          </a:bodyPr>
          <a:lstStyle/>
          <a:p>
            <a:r>
              <a:rPr kumimoji="1" lang="ja-JP" altLang="en-US" sz="2800" b="1" dirty="0" smtClean="0"/>
              <a:t>なぜ、天体との関連性が結論できないのか？</a:t>
            </a:r>
            <a:endParaRPr kumimoji="1" lang="en-US" altLang="ja-JP" dirty="0" smtClean="0"/>
          </a:p>
          <a:p>
            <a:r>
              <a:rPr lang="ja-JP" altLang="en-US" sz="3200" dirty="0" smtClean="0"/>
              <a:t>・</a:t>
            </a:r>
            <a:r>
              <a:rPr lang="ja-JP" altLang="en-US" dirty="0" smtClean="0"/>
              <a:t>　</a:t>
            </a:r>
            <a:r>
              <a:rPr lang="ja-JP" altLang="en-US" sz="2800" dirty="0" smtClean="0"/>
              <a:t>銀河系外（内）磁場の影響</a:t>
            </a:r>
            <a:endParaRPr lang="en-US" altLang="ja-JP" sz="2800" dirty="0" smtClean="0"/>
          </a:p>
          <a:p>
            <a:r>
              <a:rPr lang="ja-JP" altLang="en-US" sz="2800" dirty="0" smtClean="0"/>
              <a:t>・　生成源がたくさんあり、特定の天体が明確に見えない</a:t>
            </a:r>
            <a:endParaRPr lang="en-US" altLang="ja-JP" sz="2800" dirty="0" smtClean="0"/>
          </a:p>
          <a:p>
            <a:endParaRPr lang="en-US" altLang="ja-JP" dirty="0" smtClean="0"/>
          </a:p>
        </p:txBody>
      </p:sp>
      <p:sp>
        <p:nvSpPr>
          <p:cNvPr id="5" name="テキスト ボックス 4"/>
          <p:cNvSpPr txBox="1"/>
          <p:nvPr/>
        </p:nvSpPr>
        <p:spPr>
          <a:xfrm>
            <a:off x="559044" y="5562578"/>
            <a:ext cx="8451353" cy="646331"/>
          </a:xfrm>
          <a:prstGeom prst="rect">
            <a:avLst/>
          </a:prstGeom>
          <a:noFill/>
        </p:spPr>
        <p:txBody>
          <a:bodyPr wrap="none" rtlCol="0">
            <a:spAutoFit/>
          </a:bodyPr>
          <a:lstStyle/>
          <a:p>
            <a:r>
              <a:rPr lang="ja-JP" altLang="en-US" sz="3600" b="1" dirty="0">
                <a:sym typeface="Wingdings" pitchFamily="2" charset="2"/>
              </a:rPr>
              <a:t>宇宙</a:t>
            </a:r>
            <a:r>
              <a:rPr lang="ja-JP" altLang="en-US" sz="3600" b="1" dirty="0" smtClean="0">
                <a:sym typeface="Wingdings" pitchFamily="2" charset="2"/>
              </a:rPr>
              <a:t>線の数∝（Ｅ</a:t>
            </a:r>
            <a:r>
              <a:rPr lang="en-US" altLang="ja-JP" sz="3600" b="1" baseline="30000" dirty="0" smtClean="0">
                <a:sym typeface="Wingdings" pitchFamily="2" charset="2"/>
              </a:rPr>
              <a:t>-2</a:t>
            </a:r>
            <a:r>
              <a:rPr lang="ja-JP" altLang="en-US" sz="3600" b="1" dirty="0" smtClean="0">
                <a:sym typeface="Wingdings" pitchFamily="2" charset="2"/>
              </a:rPr>
              <a:t> </a:t>
            </a:r>
            <a:r>
              <a:rPr lang="ja-JP" altLang="en-US" sz="3600" b="1" dirty="0">
                <a:sym typeface="Wingdings" pitchFamily="2" charset="2"/>
              </a:rPr>
              <a:t>）</a:t>
            </a:r>
            <a:r>
              <a:rPr lang="en-US" altLang="ja-JP" sz="3600" b="1" dirty="0" smtClean="0">
                <a:sym typeface="Wingdings" pitchFamily="2" charset="2"/>
              </a:rPr>
              <a:t></a:t>
            </a:r>
            <a:r>
              <a:rPr lang="ja-JP" altLang="en-US" sz="3600" b="1" dirty="0" smtClean="0"/>
              <a:t>もっと</a:t>
            </a:r>
            <a:r>
              <a:rPr lang="ja-JP" altLang="en-US" sz="3600" b="1" dirty="0" smtClean="0">
                <a:solidFill>
                  <a:srgbClr val="FF0000"/>
                </a:solidFill>
              </a:rPr>
              <a:t>広域での観測</a:t>
            </a:r>
            <a:endParaRPr kumimoji="1" lang="ja-JP" altLang="en-US" sz="3600" b="1" dirty="0">
              <a:solidFill>
                <a:srgbClr val="FF0000"/>
              </a:solidFill>
            </a:endParaRPr>
          </a:p>
        </p:txBody>
      </p:sp>
      <p:sp>
        <p:nvSpPr>
          <p:cNvPr id="8" name="タイトル 1"/>
          <p:cNvSpPr txBox="1">
            <a:spLocks/>
          </p:cNvSpPr>
          <p:nvPr/>
        </p:nvSpPr>
        <p:spPr bwMode="gray">
          <a:xfrm>
            <a:off x="317190" y="115293"/>
            <a:ext cx="93614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sz="3600" b="1" dirty="0">
                <a:solidFill>
                  <a:schemeClr val="tx2"/>
                </a:solidFill>
              </a:rPr>
              <a:t>将来の実験計画</a:t>
            </a:r>
          </a:p>
        </p:txBody>
      </p:sp>
    </p:spTree>
    <p:extLst>
      <p:ext uri="{BB962C8B-B14F-4D97-AF65-F5344CB8AC3E}">
        <p14:creationId xmlns:p14="http://schemas.microsoft.com/office/powerpoint/2010/main" val="2100336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タイトル 1"/>
          <p:cNvSpPr txBox="1">
            <a:spLocks/>
          </p:cNvSpPr>
          <p:nvPr/>
        </p:nvSpPr>
        <p:spPr bwMode="gray">
          <a:xfrm>
            <a:off x="180686" y="116632"/>
            <a:ext cx="93614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sz="3600" b="1" dirty="0">
                <a:solidFill>
                  <a:schemeClr val="tx2"/>
                </a:solidFill>
              </a:rPr>
              <a:t>将来の実験計画</a:t>
            </a:r>
          </a:p>
        </p:txBody>
      </p:sp>
      <p:sp>
        <p:nvSpPr>
          <p:cNvPr id="34820" name="テキスト プレースホルダー 2"/>
          <p:cNvSpPr txBox="1">
            <a:spLocks/>
          </p:cNvSpPr>
          <p:nvPr/>
        </p:nvSpPr>
        <p:spPr bwMode="gray">
          <a:xfrm>
            <a:off x="202019" y="909937"/>
            <a:ext cx="8866288" cy="547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79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spcAft>
                <a:spcPts val="1413"/>
              </a:spcAft>
              <a:buSzPct val="45000"/>
            </a:pPr>
            <a:r>
              <a:rPr lang="ja-JP" altLang="en-US" sz="2400" b="1" dirty="0" smtClean="0">
                <a:cs typeface="Tahoma" pitchFamily="34" charset="0"/>
              </a:rPr>
              <a:t>☆</a:t>
            </a:r>
            <a:r>
              <a:rPr lang="ja-JP" altLang="en-US" sz="2400" b="1" dirty="0" smtClean="0">
                <a:solidFill>
                  <a:srgbClr val="F15109"/>
                </a:solidFill>
                <a:cs typeface="Tahoma" pitchFamily="34" charset="0"/>
              </a:rPr>
              <a:t>宇宙</a:t>
            </a:r>
            <a:r>
              <a:rPr lang="ja-JP" altLang="en-US" sz="2400" b="1" dirty="0">
                <a:solidFill>
                  <a:srgbClr val="F15109"/>
                </a:solidFill>
                <a:cs typeface="Tahoma" pitchFamily="34" charset="0"/>
              </a:rPr>
              <a:t>からの観測</a:t>
            </a:r>
            <a:r>
              <a:rPr lang="en-US" altLang="ja-JP" sz="2400" b="1" dirty="0">
                <a:solidFill>
                  <a:srgbClr val="F15109"/>
                </a:solidFill>
                <a:cs typeface="Tahoma" pitchFamily="34" charset="0"/>
              </a:rPr>
              <a:t>(EUSO</a:t>
            </a:r>
            <a:r>
              <a:rPr lang="ja-JP" altLang="en-US" sz="2400" b="1" dirty="0">
                <a:solidFill>
                  <a:srgbClr val="F15109"/>
                </a:solidFill>
                <a:cs typeface="Tahoma" pitchFamily="34" charset="0"/>
              </a:rPr>
              <a:t>計画</a:t>
            </a:r>
            <a:r>
              <a:rPr lang="en-US" altLang="ja-JP" sz="2400" b="1" dirty="0" smtClean="0">
                <a:solidFill>
                  <a:srgbClr val="F15109"/>
                </a:solidFill>
                <a:cs typeface="Tahoma" pitchFamily="34" charset="0"/>
              </a:rPr>
              <a:t>)</a:t>
            </a:r>
          </a:p>
          <a:p>
            <a:pPr>
              <a:spcAft>
                <a:spcPts val="1413"/>
              </a:spcAft>
              <a:buSzPct val="45000"/>
            </a:pPr>
            <a:r>
              <a:rPr lang="ja-JP" altLang="en-US" sz="2400" b="1" dirty="0" smtClean="0">
                <a:cs typeface="Tahoma" pitchFamily="34" charset="0"/>
              </a:rPr>
              <a:t>　　・観測領域大</a:t>
            </a:r>
            <a:endParaRPr lang="en-US" altLang="ja-JP" sz="2400" b="1" dirty="0" smtClean="0">
              <a:cs typeface="Tahoma" pitchFamily="34" charset="0"/>
            </a:endParaRPr>
          </a:p>
          <a:p>
            <a:pPr>
              <a:spcAft>
                <a:spcPts val="1413"/>
              </a:spcAft>
              <a:buSzPct val="45000"/>
            </a:pPr>
            <a:r>
              <a:rPr lang="ja-JP" altLang="en-US" sz="2400" b="1" dirty="0">
                <a:cs typeface="Tahoma" pitchFamily="34" charset="0"/>
              </a:rPr>
              <a:t>　</a:t>
            </a:r>
            <a:r>
              <a:rPr lang="ja-JP" altLang="en-US" sz="2400" b="1" dirty="0" smtClean="0">
                <a:cs typeface="Tahoma" pitchFamily="34" charset="0"/>
              </a:rPr>
              <a:t>　・観測装置１つ</a:t>
            </a:r>
            <a:endParaRPr lang="en-US" altLang="ja-JP" sz="2400" b="1" dirty="0" smtClean="0">
              <a:cs typeface="Tahoma" pitchFamily="34" charset="0"/>
            </a:endParaRPr>
          </a:p>
          <a:p>
            <a:pPr>
              <a:spcAft>
                <a:spcPts val="1413"/>
              </a:spcAft>
              <a:buSzPct val="45000"/>
            </a:pPr>
            <a:r>
              <a:rPr lang="ja-JP" altLang="en-US" sz="2400" b="1">
                <a:cs typeface="Tahoma" pitchFamily="34" charset="0"/>
              </a:rPr>
              <a:t>宇宙線</a:t>
            </a:r>
            <a:r>
              <a:rPr lang="ja-JP" altLang="en-US" sz="2400" b="1" smtClean="0">
                <a:cs typeface="Tahoma" pitchFamily="34" charset="0"/>
              </a:rPr>
              <a:t>研と理研が参加</a:t>
            </a:r>
            <a:endParaRPr lang="en-US" altLang="ja-JP" sz="2400" b="1" dirty="0" smtClean="0">
              <a:cs typeface="Tahoma" pitchFamily="34" charset="0"/>
            </a:endParaRPr>
          </a:p>
          <a:p>
            <a:pPr>
              <a:spcAft>
                <a:spcPts val="1413"/>
              </a:spcAft>
              <a:buSzPct val="45000"/>
            </a:pPr>
            <a:r>
              <a:rPr lang="ja-JP" altLang="en-US" sz="2400" b="1" dirty="0" smtClean="0">
                <a:cs typeface="Tahoma" pitchFamily="34" charset="0"/>
              </a:rPr>
              <a:t>☆</a:t>
            </a:r>
            <a:r>
              <a:rPr lang="ja-JP" altLang="en-US" sz="2400" b="1" dirty="0" smtClean="0">
                <a:solidFill>
                  <a:srgbClr val="F15109"/>
                </a:solidFill>
                <a:cs typeface="Tahoma" pitchFamily="34" charset="0"/>
              </a:rPr>
              <a:t>電波観測</a:t>
            </a:r>
            <a:r>
              <a:rPr lang="ja-JP" altLang="en-US" sz="2400" b="1" dirty="0" smtClean="0">
                <a:cs typeface="Tahoma" pitchFamily="34" charset="0"/>
              </a:rPr>
              <a:t>（</a:t>
            </a:r>
            <a:r>
              <a:rPr lang="ja-JP" altLang="en-US" sz="2400" b="1" dirty="0">
                <a:cs typeface="Tahoma" pitchFamily="34" charset="0"/>
              </a:rPr>
              <a:t>電波エコーやマイクロ波の観測</a:t>
            </a:r>
            <a:r>
              <a:rPr lang="ja-JP" altLang="en-US" sz="2400" b="1" dirty="0" smtClean="0">
                <a:cs typeface="Tahoma" pitchFamily="34" charset="0"/>
              </a:rPr>
              <a:t>）</a:t>
            </a:r>
            <a:endParaRPr lang="en-US" altLang="ja-JP" sz="2400" b="1" dirty="0" smtClean="0">
              <a:cs typeface="Tahoma" pitchFamily="34" charset="0"/>
            </a:endParaRPr>
          </a:p>
          <a:p>
            <a:pPr>
              <a:spcAft>
                <a:spcPts val="1413"/>
              </a:spcAft>
              <a:buSzPct val="45000"/>
            </a:pPr>
            <a:r>
              <a:rPr lang="ja-JP" altLang="en-US" sz="2400" b="1" dirty="0" smtClean="0">
                <a:cs typeface="Tahoma" pitchFamily="34" charset="0"/>
              </a:rPr>
              <a:t>　　・横から観測→シャワー全体観測</a:t>
            </a:r>
            <a:endParaRPr lang="en-US" altLang="ja-JP" sz="2400" b="1" dirty="0" smtClean="0">
              <a:cs typeface="Tahoma" pitchFamily="34" charset="0"/>
            </a:endParaRPr>
          </a:p>
          <a:p>
            <a:pPr>
              <a:spcAft>
                <a:spcPts val="1413"/>
              </a:spcAft>
              <a:buSzPct val="45000"/>
            </a:pPr>
            <a:r>
              <a:rPr lang="ja-JP" altLang="en-US" sz="2400" b="1" dirty="0">
                <a:cs typeface="Tahoma" pitchFamily="34" charset="0"/>
              </a:rPr>
              <a:t>　</a:t>
            </a:r>
            <a:r>
              <a:rPr lang="ja-JP" altLang="en-US" sz="2400" b="1" dirty="0" smtClean="0">
                <a:cs typeface="Tahoma" pitchFamily="34" charset="0"/>
              </a:rPr>
              <a:t>　・観測装置安価</a:t>
            </a:r>
            <a:endParaRPr lang="en-US" altLang="ja-JP" sz="2400" b="1" dirty="0" smtClean="0">
              <a:cs typeface="Tahoma" pitchFamily="34" charset="0"/>
            </a:endParaRPr>
          </a:p>
          <a:p>
            <a:pPr>
              <a:spcAft>
                <a:spcPts val="1413"/>
              </a:spcAft>
              <a:buSzPct val="45000"/>
            </a:pPr>
            <a:r>
              <a:rPr lang="ja-JP" altLang="en-US" sz="2400" b="1" dirty="0" smtClean="0"/>
              <a:t>☆</a:t>
            </a:r>
            <a:r>
              <a:rPr lang="ja-JP" altLang="en-US" sz="2400" b="1" dirty="0" smtClean="0">
                <a:solidFill>
                  <a:srgbClr val="F15109"/>
                </a:solidFill>
              </a:rPr>
              <a:t>大規模</a:t>
            </a:r>
            <a:r>
              <a:rPr lang="ja-JP" altLang="en-US" sz="2400" b="1" dirty="0">
                <a:solidFill>
                  <a:srgbClr val="F15109"/>
                </a:solidFill>
              </a:rPr>
              <a:t>地表</a:t>
            </a:r>
            <a:r>
              <a:rPr lang="ja-JP" altLang="en-US" sz="2400" b="1" dirty="0" smtClean="0">
                <a:solidFill>
                  <a:srgbClr val="F15109"/>
                </a:solidFill>
              </a:rPr>
              <a:t>アレイ</a:t>
            </a:r>
            <a:endParaRPr lang="en-US" altLang="ja-JP" sz="2400" b="1" dirty="0" smtClean="0">
              <a:solidFill>
                <a:srgbClr val="F15109"/>
              </a:solidFill>
            </a:endParaRPr>
          </a:p>
          <a:p>
            <a:pPr>
              <a:spcAft>
                <a:spcPts val="1413"/>
              </a:spcAft>
              <a:buSzPct val="45000"/>
            </a:pPr>
            <a:r>
              <a:rPr lang="ja-JP" altLang="en-US" sz="2400" b="1" dirty="0" smtClean="0"/>
              <a:t>　　・観測領域大</a:t>
            </a:r>
            <a:endParaRPr lang="en-US" altLang="ja-JP" sz="2400" b="1" dirty="0" smtClean="0"/>
          </a:p>
        </p:txBody>
      </p:sp>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100" y="3374316"/>
            <a:ext cx="3435336" cy="3101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矢印コネクタ 3"/>
          <p:cNvCxnSpPr/>
          <p:nvPr/>
        </p:nvCxnSpPr>
        <p:spPr>
          <a:xfrm>
            <a:off x="4695758" y="1196752"/>
            <a:ext cx="1913426"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4635163" y="3629948"/>
            <a:ext cx="761298"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4611217" y="6314610"/>
            <a:ext cx="4806186" cy="246221"/>
          </a:xfrm>
          <a:prstGeom prst="rect">
            <a:avLst/>
          </a:prstGeom>
        </p:spPr>
        <p:txBody>
          <a:bodyPr wrap="square">
            <a:spAutoFit/>
          </a:bodyPr>
          <a:lstStyle/>
          <a:p>
            <a:r>
              <a:rPr lang="en-US" altLang="ja-JP" sz="1000" dirty="0"/>
              <a:t>http://www.icrr.u-tokyo.ac.jp/~hmiya/sympo/Terasawa_4th_Chimondai2010.pdf</a:t>
            </a:r>
            <a:endParaRPr lang="ja-JP" altLang="en-US" sz="1000" dirty="0"/>
          </a:p>
        </p:txBody>
      </p:sp>
      <p:pic>
        <p:nvPicPr>
          <p:cNvPr id="34821" name="コンテンツ プレースホルダ 4" descr="detection_small.jpg"/>
          <p:cNvPicPr>
            <a:picLocks noChangeAspect="1"/>
          </p:cNvPicPr>
          <p:nvPr/>
        </p:nvPicPr>
        <p:blipFill rotWithShape="1">
          <a:blip r:embed="rId4">
            <a:extLst>
              <a:ext uri="{28A0092B-C50C-407E-A947-70E740481C1C}">
                <a14:useLocalDpi xmlns:a14="http://schemas.microsoft.com/office/drawing/2010/main" val="0"/>
              </a:ext>
            </a:extLst>
          </a:blip>
          <a:srcRect l="8128" t="3006" r="7167" b="3750"/>
          <a:stretch/>
        </p:blipFill>
        <p:spPr bwMode="gray">
          <a:xfrm>
            <a:off x="6681193" y="195380"/>
            <a:ext cx="3230984" cy="36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823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佐川先生・野中さん・藤井さん</a:t>
            </a:r>
            <a:r>
              <a:rPr lang="en-US" altLang="ja-JP" dirty="0" smtClean="0"/>
              <a:t/>
            </a:r>
            <a:br>
              <a:rPr lang="en-US" altLang="ja-JP" dirty="0" smtClean="0"/>
            </a:br>
            <a:r>
              <a:rPr lang="ja-JP" altLang="en-US" dirty="0"/>
              <a:t>　</a:t>
            </a:r>
            <a:r>
              <a:rPr lang="ja-JP" altLang="en-US" dirty="0" smtClean="0"/>
              <a:t>　　　　　ありがとうございました！！</a:t>
            </a:r>
            <a:endParaRPr lang="ja-JP" altLang="en-US" dirty="0"/>
          </a:p>
        </p:txBody>
      </p:sp>
      <p:sp>
        <p:nvSpPr>
          <p:cNvPr id="36867" name="テキスト プレースホルダー 2"/>
          <p:cNvSpPr>
            <a:spLocks noGrp="1"/>
          </p:cNvSpPr>
          <p:nvPr>
            <p:ph type="body" idx="1"/>
          </p:nvPr>
        </p:nvSpPr>
        <p:spPr>
          <a:xfrm>
            <a:off x="920552" y="1268760"/>
            <a:ext cx="8420100" cy="1500187"/>
          </a:xfrm>
        </p:spPr>
        <p:txBody>
          <a:bodyPr/>
          <a:lstStyle/>
          <a:p>
            <a:r>
              <a:rPr lang="ja-JP" altLang="en-US" sz="4000" dirty="0" smtClean="0">
                <a:solidFill>
                  <a:srgbClr val="009900"/>
                </a:solidFill>
              </a:rPr>
              <a:t>ご清聴ありがとうございました</a:t>
            </a:r>
            <a:r>
              <a:rPr lang="en-US" altLang="ja-JP" sz="4000" dirty="0" smtClean="0">
                <a:solidFill>
                  <a:srgbClr val="009900"/>
                </a:solidFill>
              </a:rPr>
              <a:t>(^^)</a:t>
            </a:r>
            <a:endParaRPr lang="ja-JP" altLang="en-US" sz="4000" dirty="0" smtClean="0">
              <a:solidFill>
                <a:srgbClr val="009900"/>
              </a:solidFill>
            </a:endParaRPr>
          </a:p>
        </p:txBody>
      </p:sp>
      <p:sp>
        <p:nvSpPr>
          <p:cNvPr id="3686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89E7ED8-BDEB-4751-8D07-E5B7C8AC6A18}" type="slidenum">
              <a:rPr lang="en-US" altLang="ja-JP" smtClean="0"/>
              <a:pPr eaLnBrk="1" hangingPunct="1"/>
              <a:t>23</a:t>
            </a:fld>
            <a:endParaRPr lang="en-US" altLang="ja-JP" smtClean="0"/>
          </a:p>
        </p:txBody>
      </p:sp>
    </p:spTree>
    <p:extLst>
      <p:ext uri="{BB962C8B-B14F-4D97-AF65-F5344CB8AC3E}">
        <p14:creationId xmlns:p14="http://schemas.microsoft.com/office/powerpoint/2010/main" val="84364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タイトル 1"/>
          <p:cNvSpPr>
            <a:spLocks noGrp="1"/>
          </p:cNvSpPr>
          <p:nvPr>
            <p:ph type="title"/>
          </p:nvPr>
        </p:nvSpPr>
        <p:spPr>
          <a:noFill/>
        </p:spPr>
        <p:txBody>
          <a:bodyPr/>
          <a:lstStyle/>
          <a:p>
            <a:r>
              <a:rPr lang="ja-JP" altLang="en-US" sz="3600" b="1" dirty="0" smtClean="0"/>
              <a:t>観測対象</a:t>
            </a:r>
          </a:p>
        </p:txBody>
      </p:sp>
      <p:sp>
        <p:nvSpPr>
          <p:cNvPr id="3" name="テキスト プレースホルダー 2"/>
          <p:cNvSpPr>
            <a:spLocks noGrp="1"/>
          </p:cNvSpPr>
          <p:nvPr>
            <p:ph type="body" sz="half" idx="1"/>
          </p:nvPr>
        </p:nvSpPr>
        <p:spPr/>
        <p:txBody>
          <a:bodyPr/>
          <a:lstStyle/>
          <a:p>
            <a:r>
              <a:rPr lang="ja-JP" altLang="en-US" sz="2800" dirty="0" smtClean="0"/>
              <a:t>宇宙線の数は</a:t>
            </a:r>
            <a:r>
              <a:rPr lang="en-US" altLang="ja-JP" sz="2800" dirty="0" smtClean="0"/>
              <a:t>E</a:t>
            </a:r>
            <a:r>
              <a:rPr lang="en-US" altLang="ja-JP" sz="2800" baseline="30000" dirty="0" smtClean="0"/>
              <a:t>-3</a:t>
            </a:r>
            <a:r>
              <a:rPr lang="ja-JP" altLang="en-US" sz="2800" dirty="0" smtClean="0"/>
              <a:t>に比例</a:t>
            </a:r>
            <a:endParaRPr lang="en-US" altLang="ja-JP" sz="2800" baseline="30000" dirty="0" smtClean="0"/>
          </a:p>
          <a:p>
            <a:endParaRPr lang="en-US" altLang="ja-JP" dirty="0" smtClean="0"/>
          </a:p>
          <a:p>
            <a:r>
              <a:rPr lang="en-US" altLang="ja-JP" sz="2800" dirty="0" smtClean="0"/>
              <a:t>10</a:t>
            </a:r>
            <a:r>
              <a:rPr lang="en-US" altLang="ja-JP" sz="2800" baseline="30000" dirty="0" smtClean="0"/>
              <a:t>14</a:t>
            </a:r>
            <a:r>
              <a:rPr lang="en-US" altLang="ja-JP" sz="2800" dirty="0" smtClean="0"/>
              <a:t>eV</a:t>
            </a:r>
            <a:r>
              <a:rPr lang="ja-JP" altLang="en-US" sz="2800" dirty="0" smtClean="0"/>
              <a:t>以上のエネルギーの宇宙線は空気シャワーの観測</a:t>
            </a:r>
            <a:endParaRPr lang="en-US" altLang="ja-JP" sz="2800" dirty="0" smtClean="0"/>
          </a:p>
          <a:p>
            <a:endParaRPr lang="en-US" altLang="ja-JP" dirty="0" smtClean="0"/>
          </a:p>
          <a:p>
            <a:r>
              <a:rPr lang="en-US" altLang="ja-JP" sz="2800" dirty="0" smtClean="0"/>
              <a:t>3×10</a:t>
            </a:r>
            <a:r>
              <a:rPr lang="en-US" altLang="ja-JP" sz="2800" baseline="30000" dirty="0" smtClean="0"/>
              <a:t>19</a:t>
            </a:r>
            <a:r>
              <a:rPr lang="en-US" altLang="ja-JP" sz="2800" dirty="0" smtClean="0"/>
              <a:t>eV</a:t>
            </a:r>
            <a:r>
              <a:rPr lang="ja-JP" altLang="en-US" sz="2800" dirty="0" smtClean="0"/>
              <a:t>以上の宇宙線は到来頻度が少ないため広大な領域での計測が必要</a:t>
            </a:r>
            <a:endParaRPr lang="en-US" altLang="ja-JP" sz="2800" dirty="0" smtClean="0"/>
          </a:p>
          <a:p>
            <a:endParaRPr lang="en-US" altLang="ja-JP" dirty="0" smtClean="0"/>
          </a:p>
          <a:p>
            <a:pPr>
              <a:buNone/>
            </a:pPr>
            <a:r>
              <a:rPr lang="ja-JP" altLang="en-US" dirty="0" smtClean="0"/>
              <a:t>　</a:t>
            </a:r>
            <a:endParaRPr lang="en-US" altLang="ja-JP" dirty="0" smtClean="0"/>
          </a:p>
          <a:p>
            <a:endParaRPr lang="en-US" altLang="ja-JP" dirty="0" smtClean="0"/>
          </a:p>
          <a:p>
            <a:pPr>
              <a:buNone/>
            </a:pPr>
            <a:endParaRPr lang="en-US" altLang="ja-JP" dirty="0" smtClean="0"/>
          </a:p>
          <a:p>
            <a:pPr>
              <a:buNone/>
            </a:pPr>
            <a:endParaRPr lang="en-US" altLang="ja-JP" dirty="0" smtClean="0"/>
          </a:p>
          <a:p>
            <a:endParaRPr lang="en-US" altLang="ja-JP" dirty="0" smtClean="0"/>
          </a:p>
          <a:p>
            <a:endParaRPr lang="en-US" altLang="ja-JP" dirty="0" smtClean="0"/>
          </a:p>
          <a:p>
            <a:endParaRPr lang="en-US" altLang="ja-JP" dirty="0" smtClean="0"/>
          </a:p>
          <a:p>
            <a:pPr>
              <a:buNone/>
            </a:pP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
        <p:nvSpPr>
          <p:cNvPr id="3074" name="Rectangle 3"/>
          <p:cNvSpPr>
            <a:spLocks noGrp="1" noChangeArrowheads="1" noTextEdit="1"/>
          </p:cNvSpPr>
          <p:nvPr>
            <p:ph type="chart" sz="half" idx="2"/>
          </p:nvPr>
        </p:nvSpPr>
        <p:spPr>
          <a:xfrm>
            <a:off x="5241925" y="1246188"/>
            <a:ext cx="4375150" cy="4784725"/>
          </a:xfrm>
        </p:spPr>
      </p:sp>
      <p:pic>
        <p:nvPicPr>
          <p:cNvPr id="3076" name="Picture 5" descr="cr_spec"/>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r="4932"/>
          <a:stretch>
            <a:fillRect/>
          </a:stretch>
        </p:blipFill>
        <p:spPr bwMode="auto">
          <a:xfrm>
            <a:off x="5025008" y="1196752"/>
            <a:ext cx="4664968" cy="52657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77" name="Line 7"/>
          <p:cNvSpPr>
            <a:spLocks noChangeShapeType="1"/>
          </p:cNvSpPr>
          <p:nvPr/>
        </p:nvSpPr>
        <p:spPr bwMode="auto">
          <a:xfrm flipV="1">
            <a:off x="8997950" y="4224338"/>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 name="Line 8"/>
          <p:cNvSpPr>
            <a:spLocks noChangeShapeType="1"/>
          </p:cNvSpPr>
          <p:nvPr/>
        </p:nvSpPr>
        <p:spPr bwMode="auto">
          <a:xfrm>
            <a:off x="8997950" y="4800600"/>
            <a:ext cx="742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 name="Oval 9"/>
          <p:cNvSpPr>
            <a:spLocks noChangeArrowheads="1"/>
          </p:cNvSpPr>
          <p:nvPr/>
        </p:nvSpPr>
        <p:spPr bwMode="auto">
          <a:xfrm>
            <a:off x="9328150" y="5334000"/>
            <a:ext cx="330200" cy="762000"/>
          </a:xfrm>
          <a:prstGeom prst="ellipse">
            <a:avLst/>
          </a:prstGeom>
          <a:noFill/>
          <a:ln w="158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80" name="Text Box 10"/>
          <p:cNvSpPr txBox="1">
            <a:spLocks noChangeArrowheads="1"/>
          </p:cNvSpPr>
          <p:nvPr/>
        </p:nvSpPr>
        <p:spPr bwMode="auto">
          <a:xfrm>
            <a:off x="6604000" y="6007100"/>
            <a:ext cx="18748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b="1"/>
              <a:t>エネルギー(</a:t>
            </a:r>
            <a:r>
              <a:rPr lang="en-US" altLang="ja-JP" sz="2000" b="1"/>
              <a:t>eV)</a:t>
            </a:r>
          </a:p>
        </p:txBody>
      </p:sp>
      <p:sp>
        <p:nvSpPr>
          <p:cNvPr id="91138"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83109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タイトル 1"/>
          <p:cNvSpPr>
            <a:spLocks noGrp="1"/>
          </p:cNvSpPr>
          <p:nvPr>
            <p:ph type="title"/>
          </p:nvPr>
        </p:nvSpPr>
        <p:spPr>
          <a:noFill/>
        </p:spPr>
        <p:txBody>
          <a:bodyPr/>
          <a:lstStyle/>
          <a:p>
            <a:r>
              <a:rPr lang="ja-JP" altLang="en-US" sz="3600" b="1" dirty="0" smtClean="0"/>
              <a:t>物理目標</a:t>
            </a:r>
          </a:p>
        </p:txBody>
      </p:sp>
      <p:sp>
        <p:nvSpPr>
          <p:cNvPr id="4098" name="Rectangle 2"/>
          <p:cNvSpPr>
            <a:spLocks noGrp="1" noChangeArrowheads="1"/>
          </p:cNvSpPr>
          <p:nvPr>
            <p:ph type="body" sz="half" idx="1"/>
          </p:nvPr>
        </p:nvSpPr>
        <p:spPr>
          <a:xfrm>
            <a:off x="272480" y="1772816"/>
            <a:ext cx="9217024" cy="3672433"/>
          </a:xfrm>
        </p:spPr>
        <p:txBody>
          <a:bodyPr/>
          <a:lstStyle/>
          <a:p>
            <a:pPr marL="0" indent="0">
              <a:lnSpc>
                <a:spcPct val="90000"/>
              </a:lnSpc>
              <a:buNone/>
            </a:pPr>
            <a:r>
              <a:rPr lang="ja-JP" altLang="en-US" sz="4000" b="1" dirty="0"/>
              <a:t>高エネルギー宇宙線</a:t>
            </a:r>
            <a:r>
              <a:rPr lang="ja-JP" altLang="en-US" sz="4000" b="1" dirty="0" smtClean="0"/>
              <a:t>の</a:t>
            </a:r>
            <a:endParaRPr lang="en-US" altLang="ja-JP" sz="4000" b="1" dirty="0" smtClean="0"/>
          </a:p>
          <a:p>
            <a:pPr marL="0" indent="0">
              <a:lnSpc>
                <a:spcPct val="90000"/>
              </a:lnSpc>
              <a:buNone/>
            </a:pPr>
            <a:r>
              <a:rPr lang="ja-JP" altLang="en-US" sz="4000" b="1" dirty="0" smtClean="0"/>
              <a:t>到来方向分布 エネルギースペクトル測定</a:t>
            </a:r>
            <a:endParaRPr lang="en-US" altLang="ja-JP" sz="4000" b="1" dirty="0" smtClean="0"/>
          </a:p>
          <a:p>
            <a:pPr marL="0" indent="0">
              <a:lnSpc>
                <a:spcPct val="90000"/>
              </a:lnSpc>
              <a:buFontTx/>
              <a:buNone/>
            </a:pPr>
            <a:endParaRPr lang="en-US" altLang="ja-JP" sz="4000" b="1" dirty="0" smtClean="0"/>
          </a:p>
          <a:p>
            <a:pPr marL="0" indent="0">
              <a:lnSpc>
                <a:spcPct val="90000"/>
              </a:lnSpc>
              <a:buFontTx/>
              <a:buNone/>
            </a:pPr>
            <a:r>
              <a:rPr lang="ja-JP" altLang="en-US" sz="4000" b="1" dirty="0" smtClean="0"/>
              <a:t>　　</a:t>
            </a:r>
            <a:r>
              <a:rPr lang="en-US" altLang="ja-JP" sz="4000" b="1" dirty="0" smtClean="0">
                <a:sym typeface="Wingdings" pitchFamily="2" charset="2"/>
              </a:rPr>
              <a:t> </a:t>
            </a:r>
            <a:r>
              <a:rPr lang="ja-JP" altLang="en-US" sz="4000" b="1" dirty="0" smtClean="0"/>
              <a:t>発生機構と発生源の理解</a:t>
            </a:r>
            <a:endParaRPr lang="en-US" altLang="ja-JP" sz="4000" b="1" dirty="0"/>
          </a:p>
          <a:p>
            <a:pPr marL="0" indent="0">
              <a:lnSpc>
                <a:spcPct val="90000"/>
              </a:lnSpc>
              <a:buFontTx/>
              <a:buNone/>
            </a:pPr>
            <a:endParaRPr lang="en-US" altLang="ja-JP" sz="4000" b="1" dirty="0" smtClean="0"/>
          </a:p>
          <a:p>
            <a:pPr marL="0" indent="0">
              <a:lnSpc>
                <a:spcPct val="90000"/>
              </a:lnSpc>
              <a:buFontTx/>
              <a:buNone/>
            </a:pPr>
            <a:r>
              <a:rPr lang="ja-JP" altLang="en-US" sz="4000" b="1" dirty="0" smtClean="0"/>
              <a:t>          </a:t>
            </a:r>
            <a:endParaRPr lang="en-US" altLang="ja-JP" sz="4000" b="1" dirty="0" smtClean="0"/>
          </a:p>
          <a:p>
            <a:pPr marL="0" indent="0">
              <a:lnSpc>
                <a:spcPct val="90000"/>
              </a:lnSpc>
              <a:buFontTx/>
              <a:buNone/>
            </a:pPr>
            <a:endParaRPr lang="en-US" altLang="ja-JP" sz="4000" b="1" dirty="0"/>
          </a:p>
          <a:p>
            <a:pPr marL="0" indent="0">
              <a:lnSpc>
                <a:spcPct val="90000"/>
              </a:lnSpc>
              <a:buFontTx/>
              <a:buNone/>
            </a:pPr>
            <a:endParaRPr lang="en-US" altLang="ja-JP" sz="4000" b="1" dirty="0" smtClean="0"/>
          </a:p>
          <a:p>
            <a:pPr marL="0" indent="0">
              <a:lnSpc>
                <a:spcPct val="90000"/>
              </a:lnSpc>
              <a:buFontTx/>
              <a:buNone/>
            </a:pPr>
            <a:endParaRPr lang="en-US" altLang="ja-JP" b="1" dirty="0" smtClean="0"/>
          </a:p>
          <a:p>
            <a:pPr marL="0" indent="0">
              <a:lnSpc>
                <a:spcPct val="90000"/>
              </a:lnSpc>
              <a:buFontTx/>
              <a:buNone/>
            </a:pPr>
            <a:endParaRPr lang="ja-JP" altLang="en-US" b="1" dirty="0" smtClean="0"/>
          </a:p>
        </p:txBody>
      </p:sp>
    </p:spTree>
    <p:extLst>
      <p:ext uri="{BB962C8B-B14F-4D97-AF65-F5344CB8AC3E}">
        <p14:creationId xmlns:p14="http://schemas.microsoft.com/office/powerpoint/2010/main" val="1904707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sz="3600" b="1" dirty="0" smtClean="0"/>
              <a:t>加速候補天体</a:t>
            </a:r>
          </a:p>
        </p:txBody>
      </p:sp>
      <p:pic>
        <p:nvPicPr>
          <p:cNvPr id="5123" name="コンテンツ プレースホルダ 4" descr="hillas.jpg"/>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520952" y="1073240"/>
            <a:ext cx="5000625" cy="5002212"/>
          </a:xfrm>
        </p:spPr>
      </p:pic>
      <p:sp>
        <p:nvSpPr>
          <p:cNvPr id="5124" name="スライド番号プレースホル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90869FC-6E9B-4BE2-ACAA-A956D4614914}" type="slidenum">
              <a:rPr lang="en-US" altLang="ja-JP" smtClean="0"/>
              <a:pPr eaLnBrk="1" hangingPunct="1"/>
              <a:t>4</a:t>
            </a:fld>
            <a:endParaRPr lang="en-US" altLang="ja-JP" smtClean="0"/>
          </a:p>
        </p:txBody>
      </p:sp>
      <p:sp>
        <p:nvSpPr>
          <p:cNvPr id="5127" name="テキスト ボックス 1"/>
          <p:cNvSpPr txBox="1">
            <a:spLocks noChangeArrowheads="1"/>
          </p:cNvSpPr>
          <p:nvPr/>
        </p:nvSpPr>
        <p:spPr bwMode="auto">
          <a:xfrm>
            <a:off x="6256338" y="6013450"/>
            <a:ext cx="225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1"/>
              <a:t>Hillas</a:t>
            </a:r>
            <a:r>
              <a:rPr lang="ja-JP" altLang="en-US" sz="2000" b="1"/>
              <a:t>ダイアグラム</a:t>
            </a:r>
          </a:p>
        </p:txBody>
      </p:sp>
      <p:sp>
        <p:nvSpPr>
          <p:cNvPr id="5129" name="テキスト ボックス 3"/>
          <p:cNvSpPr txBox="1">
            <a:spLocks noChangeArrowheads="1"/>
          </p:cNvSpPr>
          <p:nvPr/>
        </p:nvSpPr>
        <p:spPr bwMode="auto">
          <a:xfrm>
            <a:off x="4953000" y="5516563"/>
            <a:ext cx="1662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t>arXiv 1103.0031</a:t>
            </a:r>
            <a:endParaRPr lang="ja-JP" altLang="en-US" sz="1600"/>
          </a:p>
        </p:txBody>
      </p:sp>
      <p:sp>
        <p:nvSpPr>
          <p:cNvPr id="7" name="テキスト ボックス 6"/>
          <p:cNvSpPr txBox="1"/>
          <p:nvPr/>
        </p:nvSpPr>
        <p:spPr>
          <a:xfrm>
            <a:off x="358175" y="764704"/>
            <a:ext cx="4586512" cy="4216539"/>
          </a:xfrm>
          <a:prstGeom prst="rect">
            <a:avLst/>
          </a:prstGeom>
          <a:noFill/>
        </p:spPr>
        <p:txBody>
          <a:bodyPr wrap="square" rtlCol="0">
            <a:spAutoFit/>
          </a:bodyPr>
          <a:lstStyle/>
          <a:p>
            <a:pPr>
              <a:buFont typeface="Arial" pitchFamily="34" charset="0"/>
              <a:buChar char="•"/>
            </a:pPr>
            <a:endParaRPr lang="en-US" altLang="ja-JP" sz="2000" dirty="0" smtClean="0"/>
          </a:p>
          <a:p>
            <a:pPr>
              <a:buFont typeface="Arial" pitchFamily="34" charset="0"/>
              <a:buChar char="•"/>
            </a:pPr>
            <a:r>
              <a:rPr lang="ja-JP" altLang="en-US" sz="2400" dirty="0" smtClean="0"/>
              <a:t>加速</a:t>
            </a:r>
            <a:r>
              <a:rPr lang="ja-JP" altLang="en-US" sz="2400" dirty="0" smtClean="0"/>
              <a:t>候補天体の早見表</a:t>
            </a:r>
            <a:endParaRPr lang="en-US" altLang="ja-JP" sz="2400" dirty="0" smtClean="0"/>
          </a:p>
          <a:p>
            <a:pPr>
              <a:buFont typeface="Arial" pitchFamily="34" charset="0"/>
              <a:buChar char="•"/>
            </a:pPr>
            <a:endParaRPr lang="en-US" altLang="ja-JP" sz="2400" dirty="0" smtClean="0"/>
          </a:p>
          <a:p>
            <a:pPr>
              <a:buFont typeface="Arial" pitchFamily="34" charset="0"/>
              <a:buChar char="•"/>
            </a:pPr>
            <a:r>
              <a:rPr lang="ja-JP" altLang="en-US" sz="2400" dirty="0" smtClean="0"/>
              <a:t>加速できる最大エネルギー</a:t>
            </a:r>
            <a:r>
              <a:rPr lang="ja-JP" altLang="en-US" sz="2400" dirty="0"/>
              <a:t>が</a:t>
            </a:r>
            <a:endParaRPr lang="en-US" altLang="ja-JP" sz="2400" dirty="0" smtClean="0"/>
          </a:p>
          <a:p>
            <a:r>
              <a:rPr lang="ja-JP" altLang="en-US" sz="2400" dirty="0" smtClean="0"/>
              <a:t>天体</a:t>
            </a:r>
            <a:r>
              <a:rPr lang="ja-JP" altLang="en-US" sz="2400" dirty="0" smtClean="0"/>
              <a:t>の大きさと磁場の強さの積に比例</a:t>
            </a:r>
            <a:endParaRPr lang="en-US" altLang="ja-JP" sz="2400" dirty="0" smtClean="0"/>
          </a:p>
          <a:p>
            <a:pPr>
              <a:buFont typeface="Arial" pitchFamily="34" charset="0"/>
              <a:buChar char="•"/>
            </a:pPr>
            <a:endParaRPr lang="en-US" altLang="ja-JP" sz="2000"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p:txBody>
      </p:sp>
      <p:pic>
        <p:nvPicPr>
          <p:cNvPr id="8" name="図 7" descr="collidinggalaxy.jpg"/>
          <p:cNvPicPr>
            <a:picLocks noChangeAspect="1"/>
          </p:cNvPicPr>
          <p:nvPr/>
        </p:nvPicPr>
        <p:blipFill>
          <a:blip r:embed="rId4" cstate="print"/>
          <a:stretch>
            <a:fillRect/>
          </a:stretch>
        </p:blipFill>
        <p:spPr>
          <a:xfrm>
            <a:off x="1064568" y="3356992"/>
            <a:ext cx="2612700" cy="2592288"/>
          </a:xfrm>
          <a:prstGeom prst="rect">
            <a:avLst/>
          </a:prstGeom>
        </p:spPr>
      </p:pic>
      <p:sp>
        <p:nvSpPr>
          <p:cNvPr id="10" name="テキスト ボックス 9"/>
          <p:cNvSpPr txBox="1"/>
          <p:nvPr/>
        </p:nvSpPr>
        <p:spPr>
          <a:xfrm>
            <a:off x="272480" y="5949280"/>
            <a:ext cx="4442242" cy="369332"/>
          </a:xfrm>
          <a:prstGeom prst="rect">
            <a:avLst/>
          </a:prstGeom>
          <a:noFill/>
        </p:spPr>
        <p:txBody>
          <a:bodyPr wrap="none" rtlCol="0">
            <a:spAutoFit/>
          </a:bodyPr>
          <a:lstStyle/>
          <a:p>
            <a:r>
              <a:rPr lang="en-US" altLang="ja-JP" dirty="0" smtClean="0"/>
              <a:t>Antennae Galaxies, NGC4038, NGC4039</a:t>
            </a:r>
            <a:endParaRPr kumimoji="1" lang="ja-JP" altLang="en-US" dirty="0"/>
          </a:p>
        </p:txBody>
      </p:sp>
    </p:spTree>
    <p:extLst>
      <p:ext uri="{BB962C8B-B14F-4D97-AF65-F5344CB8AC3E}">
        <p14:creationId xmlns:p14="http://schemas.microsoft.com/office/powerpoint/2010/main" val="662802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idx="4294967295"/>
          </p:nvPr>
        </p:nvSpPr>
        <p:spPr>
          <a:xfrm>
            <a:off x="272480" y="24035"/>
            <a:ext cx="8913813" cy="646113"/>
          </a:xfrm>
        </p:spPr>
        <p:txBody>
          <a:bodyPr>
            <a:spAutoFit/>
          </a:bodyPr>
          <a:lstStyle/>
          <a:p>
            <a:r>
              <a:rPr lang="en-US" altLang="ja-JP" sz="3600" dirty="0" smtClean="0">
                <a:latin typeface="+mj-ea"/>
              </a:rPr>
              <a:t>GZK</a:t>
            </a:r>
            <a:r>
              <a:rPr lang="ja-JP" altLang="en-US" sz="3600" dirty="0" smtClean="0">
                <a:latin typeface="+mj-ea"/>
              </a:rPr>
              <a:t>（グライツェン・ザツェピン・クズミン）効果</a:t>
            </a:r>
          </a:p>
        </p:txBody>
      </p:sp>
      <p:pic>
        <p:nvPicPr>
          <p:cNvPr id="6148"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302" y="1195637"/>
            <a:ext cx="4891088"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1136" y="1340768"/>
            <a:ext cx="453548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773523" y="908720"/>
            <a:ext cx="4251485" cy="369332"/>
          </a:xfrm>
          <a:prstGeom prst="rect">
            <a:avLst/>
          </a:prstGeom>
          <a:noFill/>
        </p:spPr>
        <p:txBody>
          <a:bodyPr wrap="none" rtlCol="0">
            <a:spAutoFit/>
          </a:bodyPr>
          <a:lstStyle/>
          <a:p>
            <a:r>
              <a:rPr kumimoji="1" lang="ja-JP" altLang="en-US" dirty="0" smtClean="0"/>
              <a:t>エネルギーとエネルギーを失うまでの距離</a:t>
            </a:r>
            <a:endParaRPr kumimoji="1" lang="ja-JP" altLang="en-US" dirty="0"/>
          </a:p>
        </p:txBody>
      </p:sp>
      <p:sp>
        <p:nvSpPr>
          <p:cNvPr id="4" name="テキスト ボックス 3"/>
          <p:cNvSpPr txBox="1"/>
          <p:nvPr/>
        </p:nvSpPr>
        <p:spPr>
          <a:xfrm>
            <a:off x="6316636" y="899428"/>
            <a:ext cx="2380780" cy="369332"/>
          </a:xfrm>
          <a:prstGeom prst="rect">
            <a:avLst/>
          </a:prstGeom>
          <a:noFill/>
        </p:spPr>
        <p:txBody>
          <a:bodyPr wrap="none" rtlCol="0">
            <a:spAutoFit/>
          </a:bodyPr>
          <a:lstStyle/>
          <a:p>
            <a:r>
              <a:rPr kumimoji="1" lang="ja-JP" altLang="en-US" dirty="0" smtClean="0"/>
              <a:t>エネルギーと到来頻度</a:t>
            </a:r>
            <a:endParaRPr kumimoji="1" lang="ja-JP" altLang="en-US" dirty="0"/>
          </a:p>
        </p:txBody>
      </p:sp>
      <p:sp>
        <p:nvSpPr>
          <p:cNvPr id="7" name="テキスト ボックス 6"/>
          <p:cNvSpPr txBox="1"/>
          <p:nvPr/>
        </p:nvSpPr>
        <p:spPr>
          <a:xfrm>
            <a:off x="0" y="4725144"/>
            <a:ext cx="5884944" cy="461665"/>
          </a:xfrm>
          <a:prstGeom prst="rect">
            <a:avLst/>
          </a:prstGeom>
          <a:noFill/>
        </p:spPr>
        <p:txBody>
          <a:bodyPr wrap="none" rtlCol="0">
            <a:spAutoFit/>
          </a:bodyPr>
          <a:lstStyle/>
          <a:p>
            <a:r>
              <a:rPr kumimoji="1" lang="ja-JP" altLang="en-US" sz="2400" dirty="0" smtClean="0">
                <a:solidFill>
                  <a:srgbClr val="FF0000"/>
                </a:solidFill>
              </a:rPr>
              <a:t>高エネルギー宇宙線と宇宙背景放射が反応</a:t>
            </a:r>
            <a:endParaRPr kumimoji="1" lang="ja-JP" altLang="en-US" sz="2400" dirty="0">
              <a:solidFill>
                <a:srgbClr val="FF0000"/>
              </a:solidFill>
            </a:endParaRPr>
          </a:p>
        </p:txBody>
      </p:sp>
      <p:sp>
        <p:nvSpPr>
          <p:cNvPr id="9" name="テキスト ボックス 8"/>
          <p:cNvSpPr txBox="1"/>
          <p:nvPr/>
        </p:nvSpPr>
        <p:spPr>
          <a:xfrm>
            <a:off x="272480" y="5229200"/>
            <a:ext cx="5267789" cy="646331"/>
          </a:xfrm>
          <a:prstGeom prst="rect">
            <a:avLst/>
          </a:prstGeom>
          <a:noFill/>
        </p:spPr>
        <p:txBody>
          <a:bodyPr wrap="none" rtlCol="0">
            <a:spAutoFit/>
          </a:bodyPr>
          <a:lstStyle/>
          <a:p>
            <a:r>
              <a:rPr lang="el-GR" altLang="ja-JP" sz="3600" dirty="0" smtClean="0"/>
              <a:t>γ</a:t>
            </a:r>
            <a:r>
              <a:rPr lang="ja-JP" altLang="en-US" sz="3600" dirty="0" smtClean="0"/>
              <a:t> </a:t>
            </a:r>
            <a:r>
              <a:rPr lang="en-US" altLang="ja-JP" sz="3600" dirty="0" smtClean="0"/>
              <a:t>+ p </a:t>
            </a:r>
            <a:r>
              <a:rPr lang="ja-JP" altLang="en-US" sz="2400" dirty="0" smtClean="0"/>
              <a:t>　</a:t>
            </a:r>
            <a:r>
              <a:rPr lang="ja-JP" altLang="en-US" sz="3200" dirty="0" smtClean="0"/>
              <a:t>→　</a:t>
            </a:r>
            <a:r>
              <a:rPr lang="en-US" altLang="ja-JP" sz="3600" dirty="0" smtClean="0"/>
              <a:t>π + p  </a:t>
            </a:r>
            <a:r>
              <a:rPr lang="en-US" altLang="ja-JP" sz="2800" dirty="0" smtClean="0"/>
              <a:t>or  </a:t>
            </a:r>
            <a:r>
              <a:rPr lang="en-US" altLang="ja-JP" sz="3600" dirty="0" smtClean="0"/>
              <a:t>π + n</a:t>
            </a:r>
            <a:r>
              <a:rPr lang="en-US" altLang="ja-JP" sz="3200" baseline="30000" dirty="0" smtClean="0"/>
              <a:t> </a:t>
            </a:r>
            <a:endParaRPr kumimoji="1" lang="ja-JP" altLang="en-US" sz="3200" baseline="30000" dirty="0"/>
          </a:p>
        </p:txBody>
      </p:sp>
      <p:sp>
        <p:nvSpPr>
          <p:cNvPr id="2" name="テキスト ボックス 1"/>
          <p:cNvSpPr txBox="1"/>
          <p:nvPr/>
        </p:nvSpPr>
        <p:spPr>
          <a:xfrm>
            <a:off x="5529064" y="5229200"/>
            <a:ext cx="4200189" cy="923330"/>
          </a:xfrm>
          <a:prstGeom prst="rect">
            <a:avLst/>
          </a:prstGeom>
          <a:noFill/>
        </p:spPr>
        <p:txBody>
          <a:bodyPr wrap="none" rtlCol="0">
            <a:spAutoFit/>
          </a:bodyPr>
          <a:lstStyle/>
          <a:p>
            <a:r>
              <a:rPr kumimoji="1" lang="ja-JP" altLang="en-US" dirty="0" smtClean="0"/>
              <a:t>観測されているスペクトルは、</a:t>
            </a:r>
            <a:r>
              <a:rPr lang="en-US" altLang="ja-JP" dirty="0" smtClean="0"/>
              <a:t>GZK</a:t>
            </a:r>
            <a:r>
              <a:rPr lang="ja-JP" altLang="en-US" dirty="0" smtClean="0"/>
              <a:t>効果で</a:t>
            </a:r>
            <a:endParaRPr lang="en-US" altLang="ja-JP" dirty="0" smtClean="0"/>
          </a:p>
          <a:p>
            <a:r>
              <a:rPr kumimoji="1" lang="ja-JP" altLang="en-US" dirty="0" smtClean="0"/>
              <a:t>の予想と一致している。</a:t>
            </a:r>
            <a:endParaRPr kumimoji="1" lang="en-US" altLang="ja-JP" dirty="0" smtClean="0"/>
          </a:p>
          <a:p>
            <a:r>
              <a:rPr lang="ja-JP" altLang="en-US" dirty="0" smtClean="0"/>
              <a:t>　　　　　　　</a:t>
            </a:r>
            <a:r>
              <a:rPr lang="en-US" altLang="ja-JP" dirty="0" smtClean="0"/>
              <a:t>10</a:t>
            </a:r>
            <a:r>
              <a:rPr lang="en-US" altLang="ja-JP" baseline="30000" dirty="0" smtClean="0"/>
              <a:t>19.7</a:t>
            </a:r>
            <a:r>
              <a:rPr lang="en-US" altLang="ja-JP" dirty="0" smtClean="0"/>
              <a:t> </a:t>
            </a:r>
            <a:r>
              <a:rPr lang="en-US" altLang="ja-JP" dirty="0" err="1" smtClean="0"/>
              <a:t>eV</a:t>
            </a:r>
            <a:r>
              <a:rPr lang="en-US" altLang="ja-JP" dirty="0" smtClean="0"/>
              <a:t> </a:t>
            </a:r>
            <a:r>
              <a:rPr lang="ja-JP" altLang="en-US" dirty="0" smtClean="0"/>
              <a:t>で変化。</a:t>
            </a:r>
            <a:endParaRPr kumimoji="1" lang="ja-JP" altLang="en-US" dirty="0"/>
          </a:p>
        </p:txBody>
      </p:sp>
    </p:spTree>
    <p:extLst>
      <p:ext uri="{BB962C8B-B14F-4D97-AF65-F5344CB8AC3E}">
        <p14:creationId xmlns:p14="http://schemas.microsoft.com/office/powerpoint/2010/main" val="265462158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BEAE28B2-1685-4BB1-BCED-DF73C9A7DD76}" type="slidenum">
              <a:rPr lang="en-US" altLang="ja-JP" sz="1000"/>
              <a:pPr algn="r" eaLnBrk="1" hangingPunct="1"/>
              <a:t>6</a:t>
            </a:fld>
            <a:endParaRPr lang="en-US" altLang="ja-JP" sz="1000"/>
          </a:p>
        </p:txBody>
      </p:sp>
      <p:sp>
        <p:nvSpPr>
          <p:cNvPr id="7171" name="テキスト ボックス 3"/>
          <p:cNvSpPr txBox="1">
            <a:spLocks noChangeArrowheads="1"/>
          </p:cNvSpPr>
          <p:nvPr/>
        </p:nvSpPr>
        <p:spPr bwMode="auto">
          <a:xfrm>
            <a:off x="736600" y="1371600"/>
            <a:ext cx="84312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4800"/>
              <a:t>何を測るか？</a:t>
            </a:r>
          </a:p>
        </p:txBody>
      </p:sp>
      <p:sp>
        <p:nvSpPr>
          <p:cNvPr id="7172" name="テキスト ボックス 4"/>
          <p:cNvSpPr txBox="1">
            <a:spLocks noChangeArrowheads="1"/>
          </p:cNvSpPr>
          <p:nvPr/>
        </p:nvSpPr>
        <p:spPr bwMode="auto">
          <a:xfrm>
            <a:off x="2286000" y="2743200"/>
            <a:ext cx="54006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400" dirty="0"/>
              <a:t>・</a:t>
            </a:r>
            <a:r>
              <a:rPr lang="ja-JP" altLang="en-US" sz="5400" dirty="0" smtClean="0"/>
              <a:t>方向</a:t>
            </a:r>
            <a:endParaRPr lang="ja-JP" altLang="en-US" sz="5400" dirty="0"/>
          </a:p>
          <a:p>
            <a:pPr eaLnBrk="1" hangingPunct="1"/>
            <a:r>
              <a:rPr lang="ja-JP" altLang="en-US" sz="5400" dirty="0"/>
              <a:t>・エネルギー</a:t>
            </a:r>
            <a:endParaRPr lang="en-US" altLang="ja-JP" sz="5400" dirty="0"/>
          </a:p>
          <a:p>
            <a:pPr eaLnBrk="1" hangingPunct="1"/>
            <a:r>
              <a:rPr lang="ja-JP" altLang="en-US" sz="5400" dirty="0"/>
              <a:t>・組成</a:t>
            </a:r>
            <a:endParaRPr lang="en-US" altLang="ja-JP" sz="5400" dirty="0"/>
          </a:p>
        </p:txBody>
      </p:sp>
      <p:sp>
        <p:nvSpPr>
          <p:cNvPr id="7173" name="タイトル 1"/>
          <p:cNvSpPr>
            <a:spLocks/>
          </p:cNvSpPr>
          <p:nvPr/>
        </p:nvSpPr>
        <p:spPr bwMode="gray">
          <a:xfrm>
            <a:off x="273050" y="115888"/>
            <a:ext cx="93614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3600" b="1">
                <a:solidFill>
                  <a:schemeClr val="tx2"/>
                </a:solidFill>
              </a:rPr>
              <a:t>最高エネルギー宇宙線観測</a:t>
            </a:r>
            <a:endParaRPr lang="ja-JP" altLang="ja-JP" sz="3600" b="1">
              <a:solidFill>
                <a:schemeClr val="tx2"/>
              </a:solidFill>
            </a:endParaRPr>
          </a:p>
        </p:txBody>
      </p:sp>
    </p:spTree>
    <p:extLst>
      <p:ext uri="{BB962C8B-B14F-4D97-AF65-F5344CB8AC3E}">
        <p14:creationId xmlns:p14="http://schemas.microsoft.com/office/powerpoint/2010/main" val="357824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タイトル 1"/>
          <p:cNvSpPr>
            <a:spLocks noGrp="1"/>
          </p:cNvSpPr>
          <p:nvPr>
            <p:ph type="title" idx="4294967295"/>
          </p:nvPr>
        </p:nvSpPr>
        <p:spPr>
          <a:xfrm>
            <a:off x="342598" y="116632"/>
            <a:ext cx="9361487" cy="433387"/>
          </a:xfrm>
        </p:spPr>
        <p:txBody>
          <a:bodyPr/>
          <a:lstStyle/>
          <a:p>
            <a:r>
              <a:rPr lang="ja-JP" altLang="en-US" sz="3600" dirty="0" smtClean="0"/>
              <a:t>空気シャワー現象</a:t>
            </a:r>
          </a:p>
        </p:txBody>
      </p:sp>
      <p:sp>
        <p:nvSpPr>
          <p:cNvPr id="8196" name="スライド番号プレースホルダー 2"/>
          <p:cNvSpPr txBox="1">
            <a:spLocks noGrp="1"/>
          </p:cNvSpPr>
          <p:nvPr/>
        </p:nvSpPr>
        <p:spPr bwMode="gray">
          <a:xfrm>
            <a:off x="7323138" y="6597650"/>
            <a:ext cx="2311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EF4B3F9-F194-4291-A4DE-CD401FC274CC}" type="slidenum">
              <a:rPr lang="en-US" altLang="ja-JP" sz="1000"/>
              <a:pPr algn="r" eaLnBrk="1" hangingPunct="1"/>
              <a:t>7</a:t>
            </a:fld>
            <a:endParaRPr lang="en-US" altLang="ja-JP" sz="1000"/>
          </a:p>
        </p:txBody>
      </p:sp>
      <p:pic>
        <p:nvPicPr>
          <p:cNvPr id="4" name="Picture 2"/>
          <p:cNvPicPr>
            <a:picLocks noChangeAspect="1" noChangeArrowheads="1"/>
          </p:cNvPicPr>
          <p:nvPr/>
        </p:nvPicPr>
        <p:blipFill>
          <a:blip r:embed="rId3" cstate="print"/>
          <a:srcRect/>
          <a:stretch>
            <a:fillRect/>
          </a:stretch>
        </p:blipFill>
        <p:spPr bwMode="auto">
          <a:xfrm>
            <a:off x="5467356" y="3356992"/>
            <a:ext cx="4167182" cy="3095625"/>
          </a:xfrm>
          <a:prstGeom prst="rect">
            <a:avLst/>
          </a:prstGeom>
          <a:noFill/>
          <a:ln w="9525">
            <a:noFill/>
            <a:round/>
            <a:headEnd/>
            <a:tailEnd/>
          </a:ln>
          <a:effectLst/>
        </p:spPr>
      </p:pic>
      <p:sp>
        <p:nvSpPr>
          <p:cNvPr id="6" name="テキスト ボックス 5"/>
          <p:cNvSpPr txBox="1"/>
          <p:nvPr/>
        </p:nvSpPr>
        <p:spPr>
          <a:xfrm>
            <a:off x="342598" y="914400"/>
            <a:ext cx="6582251" cy="646331"/>
          </a:xfrm>
          <a:prstGeom prst="rect">
            <a:avLst/>
          </a:prstGeom>
          <a:noFill/>
        </p:spPr>
        <p:txBody>
          <a:bodyPr wrap="none" rtlCol="0">
            <a:spAutoFit/>
          </a:bodyPr>
          <a:lstStyle/>
          <a:p>
            <a:r>
              <a:rPr kumimoji="1" lang="ja-JP" altLang="en-US" dirty="0" smtClean="0"/>
              <a:t>簡単化したモデルで説明：</a:t>
            </a:r>
            <a:endParaRPr kumimoji="1" lang="en-US" altLang="ja-JP" dirty="0" smtClean="0"/>
          </a:p>
          <a:p>
            <a:r>
              <a:rPr kumimoji="1" lang="ja-JP" altLang="en-US" dirty="0" smtClean="0"/>
              <a:t>平均自由行程</a:t>
            </a:r>
            <a:r>
              <a:rPr kumimoji="1" lang="en-US" altLang="ja-JP" dirty="0" smtClean="0"/>
              <a:t>λ</a:t>
            </a:r>
            <a:r>
              <a:rPr kumimoji="1" lang="ja-JP" altLang="en-US" dirty="0" smtClean="0"/>
              <a:t>毎に粒子が分裂→鼠算的に増加（電磁カスケード）</a:t>
            </a:r>
            <a:endParaRPr kumimoji="1" lang="ja-JP" altLang="en-US" dirty="0"/>
          </a:p>
        </p:txBody>
      </p:sp>
      <p:sp>
        <p:nvSpPr>
          <p:cNvPr id="82946"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2948"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テキスト ボックス 10"/>
          <p:cNvSpPr txBox="1"/>
          <p:nvPr/>
        </p:nvSpPr>
        <p:spPr>
          <a:xfrm>
            <a:off x="608166" y="1700808"/>
            <a:ext cx="5242141" cy="4154984"/>
          </a:xfrm>
          <a:prstGeom prst="rect">
            <a:avLst/>
          </a:prstGeom>
          <a:noFill/>
        </p:spPr>
        <p:txBody>
          <a:bodyPr wrap="none" rtlCol="0">
            <a:spAutoFit/>
          </a:bodyPr>
          <a:lstStyle/>
          <a:p>
            <a:r>
              <a:rPr lang="ja-JP" altLang="en-US" dirty="0" smtClean="0"/>
              <a:t>・</a:t>
            </a:r>
            <a:r>
              <a:rPr lang="en-US" altLang="ja-JP" dirty="0" smtClean="0"/>
              <a:t>E&gt;</a:t>
            </a:r>
            <a:r>
              <a:rPr lang="en-US" altLang="ja-JP" dirty="0" err="1" smtClean="0"/>
              <a:t>E</a:t>
            </a:r>
            <a:r>
              <a:rPr lang="en-US" altLang="ja-JP" baseline="-25000" dirty="0" err="1" smtClean="0"/>
              <a:t>c</a:t>
            </a:r>
            <a:r>
              <a:rPr lang="ja-JP" altLang="en-US" dirty="0" smtClean="0"/>
              <a:t>　：２個粒子を作るのに必要な最低エネルギー</a:t>
            </a:r>
            <a:endParaRPr lang="en-US" altLang="ja-JP" dirty="0" smtClean="0"/>
          </a:p>
          <a:p>
            <a:endParaRPr lang="en-US" altLang="ja-JP" dirty="0" smtClean="0"/>
          </a:p>
          <a:p>
            <a:r>
              <a:rPr lang="ja-JP" altLang="en-US" dirty="0" smtClean="0"/>
              <a:t>・１回の分裂で粒子のエネルギーは</a:t>
            </a:r>
            <a:r>
              <a:rPr lang="en-US" altLang="ja-JP" dirty="0" smtClean="0"/>
              <a:t>1/2</a:t>
            </a:r>
            <a:r>
              <a:rPr lang="ja-JP" altLang="en-US" dirty="0" err="1" smtClean="0"/>
              <a:t>ずつに</a:t>
            </a:r>
            <a:endParaRPr lang="en-US" altLang="ja-JP" dirty="0" smtClean="0"/>
          </a:p>
          <a:p>
            <a:endParaRPr kumimoji="1" lang="en-US" altLang="ja-JP" sz="2400" dirty="0" smtClean="0"/>
          </a:p>
          <a:p>
            <a:r>
              <a:rPr kumimoji="1" lang="ja-JP" altLang="en-US" dirty="0" smtClean="0"/>
              <a:t>・ｎ回分裂後→粒子一つ当たり</a:t>
            </a:r>
            <a:r>
              <a:rPr lang="en-US" altLang="ja-JP" dirty="0" smtClean="0"/>
              <a:t>E</a:t>
            </a:r>
            <a:r>
              <a:rPr lang="en-US" altLang="ja-JP" baseline="-25000" dirty="0" smtClean="0"/>
              <a:t>0</a:t>
            </a:r>
            <a:r>
              <a:rPr lang="en-US" altLang="ja-JP" dirty="0" smtClean="0"/>
              <a:t>/2</a:t>
            </a:r>
            <a:r>
              <a:rPr lang="en-US" altLang="ja-JP" baseline="30000" dirty="0" smtClean="0"/>
              <a:t>n</a:t>
            </a:r>
            <a:endParaRPr kumimoji="1" lang="en-US" altLang="ja-JP" baseline="30000" dirty="0" smtClean="0"/>
          </a:p>
          <a:p>
            <a:endParaRPr lang="en-US" altLang="ja-JP" dirty="0" smtClean="0"/>
          </a:p>
          <a:p>
            <a:r>
              <a:rPr lang="ja-JP" altLang="en-US" dirty="0" smtClean="0"/>
              <a:t>・粒子数最大のとき→</a:t>
            </a:r>
            <a:r>
              <a:rPr lang="en-US" altLang="ja-JP" dirty="0" err="1" smtClean="0"/>
              <a:t>N</a:t>
            </a:r>
            <a:r>
              <a:rPr lang="en-US" altLang="ja-JP" baseline="-25000" dirty="0" err="1" smtClean="0"/>
              <a:t>max</a:t>
            </a:r>
            <a:r>
              <a:rPr lang="en-US" altLang="ja-JP" baseline="-25000" dirty="0" smtClean="0"/>
              <a:t> </a:t>
            </a:r>
            <a:r>
              <a:rPr kumimoji="1" lang="en-US" altLang="ja-JP" dirty="0" smtClean="0"/>
              <a:t>=E</a:t>
            </a:r>
            <a:r>
              <a:rPr kumimoji="1" lang="en-US" altLang="ja-JP" baseline="-25000" dirty="0" smtClean="0"/>
              <a:t>0</a:t>
            </a:r>
            <a:r>
              <a:rPr kumimoji="1" lang="en-US" altLang="ja-JP" dirty="0" smtClean="0"/>
              <a:t>/</a:t>
            </a:r>
            <a:r>
              <a:rPr kumimoji="1" lang="en-US" altLang="ja-JP" dirty="0" err="1" smtClean="0"/>
              <a:t>E</a:t>
            </a:r>
            <a:r>
              <a:rPr kumimoji="1" lang="en-US" altLang="ja-JP" baseline="-25000" dirty="0" err="1" smtClean="0"/>
              <a:t>c</a:t>
            </a:r>
            <a:endParaRPr kumimoji="1" lang="en-US" altLang="ja-JP" baseline="-25000" dirty="0" smtClean="0"/>
          </a:p>
          <a:p>
            <a:endParaRPr kumimoji="1" lang="en-US" altLang="ja-JP" dirty="0" smtClean="0"/>
          </a:p>
          <a:p>
            <a:endParaRPr kumimoji="1" lang="en-US" altLang="ja-JP" dirty="0" smtClean="0"/>
          </a:p>
          <a:p>
            <a:endParaRPr lang="en-US" altLang="ja-JP" dirty="0" smtClean="0"/>
          </a:p>
          <a:p>
            <a:endParaRPr lang="en-US" altLang="ja-JP" dirty="0"/>
          </a:p>
          <a:p>
            <a:endParaRPr kumimoji="1" lang="en-US" altLang="ja-JP" dirty="0" smtClean="0"/>
          </a:p>
          <a:p>
            <a:r>
              <a:rPr lang="ja-JP" altLang="en-US" sz="2400" dirty="0" smtClean="0">
                <a:solidFill>
                  <a:srgbClr val="FF0000"/>
                </a:solidFill>
              </a:rPr>
              <a:t> 最大発達深さ</a:t>
            </a:r>
            <a:r>
              <a:rPr lang="en-US" altLang="ja-JP" sz="2400" dirty="0" err="1" smtClean="0">
                <a:solidFill>
                  <a:srgbClr val="FF0000"/>
                </a:solidFill>
              </a:rPr>
              <a:t>X</a:t>
            </a:r>
            <a:r>
              <a:rPr lang="en-US" altLang="ja-JP" sz="2400" baseline="-25000" dirty="0" err="1" smtClean="0">
                <a:solidFill>
                  <a:srgbClr val="FF0000"/>
                </a:solidFill>
              </a:rPr>
              <a:t>max</a:t>
            </a:r>
            <a:r>
              <a:rPr lang="en-US" altLang="ja-JP" sz="2400" dirty="0" smtClean="0">
                <a:solidFill>
                  <a:srgbClr val="FF0000"/>
                </a:solidFill>
              </a:rPr>
              <a:t>=X</a:t>
            </a:r>
            <a:r>
              <a:rPr lang="en-US" altLang="ja-JP" sz="2400" baseline="-25000" dirty="0" smtClean="0">
                <a:solidFill>
                  <a:srgbClr val="FF0000"/>
                </a:solidFill>
              </a:rPr>
              <a:t>0</a:t>
            </a:r>
            <a:r>
              <a:rPr lang="en-US" altLang="ja-JP" sz="2400" dirty="0" smtClean="0">
                <a:solidFill>
                  <a:srgbClr val="FF0000"/>
                </a:solidFill>
              </a:rPr>
              <a:t>+λlog</a:t>
            </a:r>
            <a:r>
              <a:rPr lang="en-US" altLang="ja-JP" sz="2400" baseline="-25000" dirty="0" smtClean="0">
                <a:solidFill>
                  <a:srgbClr val="FF0000"/>
                </a:solidFill>
              </a:rPr>
              <a:t>2</a:t>
            </a:r>
            <a:r>
              <a:rPr lang="en-US" altLang="ja-JP" sz="2400" dirty="0" smtClean="0">
                <a:solidFill>
                  <a:srgbClr val="FF0000"/>
                </a:solidFill>
              </a:rPr>
              <a:t>(E</a:t>
            </a:r>
            <a:r>
              <a:rPr lang="en-US" altLang="ja-JP" sz="2400" baseline="-25000" dirty="0" smtClean="0">
                <a:solidFill>
                  <a:srgbClr val="FF0000"/>
                </a:solidFill>
              </a:rPr>
              <a:t>0</a:t>
            </a:r>
            <a:r>
              <a:rPr lang="en-US" altLang="ja-JP" sz="2400" dirty="0" smtClean="0">
                <a:solidFill>
                  <a:srgbClr val="FF0000"/>
                </a:solidFill>
              </a:rPr>
              <a:t>/</a:t>
            </a:r>
            <a:r>
              <a:rPr lang="en-US" altLang="ja-JP" sz="2400" dirty="0" err="1" smtClean="0">
                <a:solidFill>
                  <a:srgbClr val="FF0000"/>
                </a:solidFill>
              </a:rPr>
              <a:t>E</a:t>
            </a:r>
            <a:r>
              <a:rPr lang="en-US" altLang="ja-JP" sz="2400" baseline="-25000" dirty="0" err="1" smtClean="0">
                <a:solidFill>
                  <a:srgbClr val="FF0000"/>
                </a:solidFill>
              </a:rPr>
              <a:t>c</a:t>
            </a:r>
            <a:r>
              <a:rPr lang="en-US" altLang="ja-JP" sz="2400" dirty="0" smtClean="0">
                <a:solidFill>
                  <a:srgbClr val="FF0000"/>
                </a:solidFill>
              </a:rPr>
              <a:t>)</a:t>
            </a:r>
            <a:endParaRPr kumimoji="1" lang="en-US" altLang="ja-JP" sz="2400" dirty="0" smtClean="0">
              <a:solidFill>
                <a:srgbClr val="FF0000"/>
              </a:solidFill>
            </a:endParaRPr>
          </a:p>
          <a:p>
            <a:endParaRPr lang="en-US" altLang="ja-JP" dirty="0" smtClean="0"/>
          </a:p>
        </p:txBody>
      </p:sp>
      <p:sp>
        <p:nvSpPr>
          <p:cNvPr id="82950" name="Rectangle 6"/>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2951" name="Rectangle 7"/>
          <p:cNvSpPr>
            <a:spLocks noChangeArrowheads="1"/>
          </p:cNvSpPr>
          <p:nvPr/>
        </p:nvSpPr>
        <p:spPr bwMode="auto">
          <a:xfrm>
            <a:off x="0" y="9144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2953" name="Rectangle 9"/>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2954" name="Rectangle 10"/>
          <p:cNvSpPr>
            <a:spLocks noChangeArrowheads="1"/>
          </p:cNvSpPr>
          <p:nvPr/>
        </p:nvSpPr>
        <p:spPr bwMode="auto">
          <a:xfrm>
            <a:off x="0" y="11430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2956" name="Rectangle 1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テキスト ボックス 14"/>
          <p:cNvSpPr txBox="1"/>
          <p:nvPr/>
        </p:nvSpPr>
        <p:spPr>
          <a:xfrm>
            <a:off x="632520" y="4077072"/>
            <a:ext cx="3214710" cy="1077218"/>
          </a:xfrm>
          <a:prstGeom prst="rect">
            <a:avLst/>
          </a:prstGeom>
          <a:noFill/>
        </p:spPr>
        <p:txBody>
          <a:bodyPr wrap="square" rtlCol="0">
            <a:spAutoFit/>
          </a:bodyPr>
          <a:lstStyle/>
          <a:p>
            <a:r>
              <a:rPr lang="en-US" altLang="ja-JP" sz="2400" b="1" dirty="0" err="1" smtClean="0">
                <a:solidFill>
                  <a:srgbClr val="FF0000"/>
                </a:solidFill>
              </a:rPr>
              <a:t>N</a:t>
            </a:r>
            <a:r>
              <a:rPr lang="en-US" altLang="ja-JP" sz="2400" b="1" baseline="-25000" dirty="0" err="1" smtClean="0">
                <a:solidFill>
                  <a:srgbClr val="FF0000"/>
                </a:solidFill>
              </a:rPr>
              <a:t>max</a:t>
            </a:r>
            <a:r>
              <a:rPr lang="ja-JP" altLang="en-US" sz="2400" b="1" dirty="0" smtClean="0">
                <a:solidFill>
                  <a:srgbClr val="FF0000"/>
                </a:solidFill>
              </a:rPr>
              <a:t>∝</a:t>
            </a:r>
            <a:r>
              <a:rPr lang="en-US" altLang="ja-JP" sz="2400" b="1" dirty="0" smtClean="0">
                <a:solidFill>
                  <a:srgbClr val="FF0000"/>
                </a:solidFill>
              </a:rPr>
              <a:t>E</a:t>
            </a:r>
            <a:r>
              <a:rPr lang="en-US" altLang="ja-JP" sz="2400" b="1" baseline="-25000" dirty="0" smtClean="0">
                <a:solidFill>
                  <a:srgbClr val="FF0000"/>
                </a:solidFill>
              </a:rPr>
              <a:t>0</a:t>
            </a:r>
          </a:p>
          <a:p>
            <a:endParaRPr lang="en-US" altLang="ja-JP" sz="2400" b="1" baseline="-25000" dirty="0" smtClean="0">
              <a:solidFill>
                <a:srgbClr val="FF0000"/>
              </a:solidFill>
            </a:endParaRPr>
          </a:p>
          <a:p>
            <a:r>
              <a:rPr lang="en-US" altLang="ja-JP" sz="2400" b="1" dirty="0" err="1" smtClean="0">
                <a:solidFill>
                  <a:srgbClr val="FF0000"/>
                </a:solidFill>
              </a:rPr>
              <a:t>X</a:t>
            </a:r>
            <a:r>
              <a:rPr lang="en-US" altLang="ja-JP" sz="2400" b="1" baseline="-25000" dirty="0" err="1" smtClean="0">
                <a:solidFill>
                  <a:srgbClr val="FF0000"/>
                </a:solidFill>
              </a:rPr>
              <a:t>max</a:t>
            </a:r>
            <a:r>
              <a:rPr lang="en-US" altLang="ja-JP" sz="2400" b="1" baseline="-25000" dirty="0" smtClean="0">
                <a:solidFill>
                  <a:srgbClr val="FF0000"/>
                </a:solidFill>
              </a:rPr>
              <a:t>  </a:t>
            </a:r>
            <a:r>
              <a:rPr lang="ja-JP" altLang="en-US" sz="2400" b="1" dirty="0" smtClean="0">
                <a:solidFill>
                  <a:srgbClr val="FF0000"/>
                </a:solidFill>
              </a:rPr>
              <a:t>→組成</a:t>
            </a:r>
            <a:endParaRPr lang="en-US" altLang="ja-JP" sz="2400" b="1" dirty="0" smtClean="0">
              <a:solidFill>
                <a:srgbClr val="FF0000"/>
              </a:solidFill>
            </a:endParaRPr>
          </a:p>
        </p:txBody>
      </p:sp>
      <p:pic>
        <p:nvPicPr>
          <p:cNvPr id="16" name="Picture 2" descr="C:\Users\user\Documents\プレゼンテーション\２０１２１２２６埼玉大学\trafix15ga05.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6993" y="764704"/>
            <a:ext cx="2672912" cy="2798485"/>
          </a:xfrm>
          <a:prstGeom prst="rect">
            <a:avLst/>
          </a:prstGeom>
          <a:noFill/>
          <a:ln w="44450">
            <a:gradFill>
              <a:gsLst>
                <a:gs pos="0">
                  <a:srgbClr val="FFC000"/>
                </a:gs>
                <a:gs pos="50000">
                  <a:schemeClr val="accent1">
                    <a:shade val="67500"/>
                    <a:satMod val="115000"/>
                  </a:schemeClr>
                </a:gs>
                <a:gs pos="100000">
                  <a:schemeClr val="accent1">
                    <a:shade val="100000"/>
                    <a:satMod val="115000"/>
                  </a:schemeClr>
                </a:gs>
              </a:gsLst>
              <a:lin ang="5400000" scaled="0"/>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9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523947" y="3140968"/>
            <a:ext cx="9360720" cy="432720"/>
          </a:xfrm>
          <a:prstGeom prst="rect">
            <a:avLst/>
          </a:prstGeom>
        </p:spPr>
        <p:txBody>
          <a:bodyPr lIns="90000" tIns="45000" rIns="90000" bIns="45000" anchor="ctr"/>
          <a:lstStyle/>
          <a:p>
            <a:r>
              <a:rPr lang="en-US" sz="4000" dirty="0">
                <a:solidFill>
                  <a:srgbClr val="000000"/>
                </a:solidFill>
                <a:latin typeface="Arial"/>
                <a:ea typeface="ＭＳ Ｐゴシック"/>
              </a:rPr>
              <a:t>　</a:t>
            </a:r>
            <a:r>
              <a:rPr lang="en-US" sz="4000" dirty="0" err="1">
                <a:solidFill>
                  <a:srgbClr val="000000"/>
                </a:solidFill>
                <a:latin typeface="Arial"/>
                <a:ea typeface="ＭＳ Ｐゴシック"/>
              </a:rPr>
              <a:t>最高エネルギー宇宙線観測</a:t>
            </a:r>
            <a:r>
              <a:rPr lang="en-US" sz="4000" dirty="0">
                <a:solidFill>
                  <a:srgbClr val="000000"/>
                </a:solidFill>
                <a:latin typeface="Arial"/>
                <a:ea typeface="ＭＳ Ｐゴシック"/>
              </a:rPr>
              <a:t>　</a:t>
            </a:r>
            <a:r>
              <a:rPr lang="en-US" sz="4000" dirty="0" err="1">
                <a:solidFill>
                  <a:srgbClr val="000000"/>
                </a:solidFill>
                <a:latin typeface="Arial"/>
                <a:ea typeface="ＭＳ Ｐゴシック"/>
              </a:rPr>
              <a:t>実験</a:t>
            </a:r>
            <a:endParaRPr dirty="0"/>
          </a:p>
        </p:txBody>
      </p:sp>
      <p:sp>
        <p:nvSpPr>
          <p:cNvPr id="273" name="CustomShape 2"/>
          <p:cNvSpPr/>
          <p:nvPr/>
        </p:nvSpPr>
        <p:spPr>
          <a:xfrm>
            <a:off x="7323120" y="6597720"/>
            <a:ext cx="2310840" cy="259560"/>
          </a:xfrm>
          <a:prstGeom prst="rect">
            <a:avLst/>
          </a:prstGeom>
        </p:spPr>
        <p:txBody>
          <a:bodyPr lIns="90000" tIns="45000" rIns="90000" bIns="45000"/>
          <a:lstStyle/>
          <a:p>
            <a:pPr algn="r"/>
            <a:fld id="{F121F1A1-F181-4131-B181-11C1F19101D1}" type="slidenum">
              <a:rPr lang="en-US" sz="1000">
                <a:solidFill>
                  <a:srgbClr val="000000"/>
                </a:solidFill>
                <a:latin typeface="Arial"/>
                <a:ea typeface="ＭＳ Ｐゴシック"/>
              </a:rPr>
              <a:pPr algn="r"/>
              <a:t>8</a:t>
            </a:fld>
            <a:endParaRPr/>
          </a:p>
        </p:txBody>
      </p:sp>
    </p:spTree>
    <p:extLst>
      <p:ext uri="{BB962C8B-B14F-4D97-AF65-F5344CB8AC3E}">
        <p14:creationId xmlns:p14="http://schemas.microsoft.com/office/powerpoint/2010/main" val="3339611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ＭＳ Ｐゴシック"/>
        <a:cs typeface=""/>
      </a:majorFont>
      <a:minorFont>
        <a:latin typeface="Arial"/>
        <a:ea typeface="ＭＳ Ｐゴシック"/>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3494</TotalTime>
  <Words>1906</Words>
  <Application>Microsoft Office PowerPoint</Application>
  <PresentationFormat>A4 210 x 297 mm</PresentationFormat>
  <Paragraphs>345</Paragraphs>
  <Slides>24</Slides>
  <Notes>21</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green</vt:lpstr>
      <vt:lpstr>  最高エネルギー宇宙線</vt:lpstr>
      <vt:lpstr>目次</vt:lpstr>
      <vt:lpstr>観測対象</vt:lpstr>
      <vt:lpstr>物理目標</vt:lpstr>
      <vt:lpstr>加速候補天体</vt:lpstr>
      <vt:lpstr>GZK（グライツェン・ザツェピン・クズミン）効果</vt:lpstr>
      <vt:lpstr>PowerPoint プレゼンテーション</vt:lpstr>
      <vt:lpstr>空気シャワー現象</vt:lpstr>
      <vt:lpstr>PowerPoint プレゼンテーション</vt:lpstr>
      <vt:lpstr>TA(Telescope Array)実験</vt:lpstr>
      <vt:lpstr>測定装置－蛍光望遠鏡</vt:lpstr>
      <vt:lpstr>測定装置－地表検出器</vt:lpstr>
      <vt:lpstr>測定装置－地表検出器</vt:lpstr>
      <vt:lpstr>エネルギーの測定－蛍光望遠鏡</vt:lpstr>
      <vt:lpstr>エネルギーの測定－地上検出器</vt:lpstr>
      <vt:lpstr>組成の決定</vt:lpstr>
      <vt:lpstr>宇宙線の到来方向の測定　（蛍光望遠鏡）</vt:lpstr>
      <vt:lpstr>宇宙線の到来方向の測定（地上検出器）</vt:lpstr>
      <vt:lpstr>実データを用いた到来方向の解析</vt:lpstr>
      <vt:lpstr>実データを用いた到来方向の解析</vt:lpstr>
      <vt:lpstr>PowerPoint プレゼンテーション</vt:lpstr>
      <vt:lpstr>PowerPoint プレゼンテーション</vt:lpstr>
      <vt:lpstr>PowerPoint プレゼンテーション</vt:lpstr>
      <vt:lpstr>佐川先生・野中さん・藤井さん 　　　　　　ありがとうございました！！</vt:lpstr>
    </vt:vector>
  </TitlesOfParts>
  <Company>OsakCityUniv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NonakaToshiyuki</dc:creator>
  <cp:lastModifiedBy>Haruka</cp:lastModifiedBy>
  <cp:revision>215</cp:revision>
  <dcterms:created xsi:type="dcterms:W3CDTF">2012-03-06T01:40:33Z</dcterms:created>
  <dcterms:modified xsi:type="dcterms:W3CDTF">2013-03-08T07:04:06Z</dcterms:modified>
</cp:coreProperties>
</file>