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319" r:id="rId2"/>
    <p:sldId id="311" r:id="rId3"/>
    <p:sldId id="312" r:id="rId4"/>
    <p:sldId id="313" r:id="rId5"/>
    <p:sldId id="314" r:id="rId6"/>
    <p:sldId id="315" r:id="rId7"/>
    <p:sldId id="316" r:id="rId8"/>
    <p:sldId id="317" r:id="rId9"/>
    <p:sldId id="318" r:id="rId10"/>
    <p:sldId id="287" r:id="rId11"/>
    <p:sldId id="278" r:id="rId12"/>
    <p:sldId id="279" r:id="rId13"/>
    <p:sldId id="280" r:id="rId14"/>
    <p:sldId id="281" r:id="rId15"/>
    <p:sldId id="282" r:id="rId16"/>
    <p:sldId id="283" r:id="rId17"/>
    <p:sldId id="284" r:id="rId18"/>
    <p:sldId id="289" r:id="rId19"/>
    <p:sldId id="258" r:id="rId20"/>
    <p:sldId id="259" r:id="rId21"/>
    <p:sldId id="260" r:id="rId22"/>
    <p:sldId id="261" r:id="rId23"/>
    <p:sldId id="262" r:id="rId24"/>
    <p:sldId id="263" r:id="rId25"/>
    <p:sldId id="291" r:id="rId26"/>
    <p:sldId id="295" r:id="rId27"/>
    <p:sldId id="292" r:id="rId28"/>
    <p:sldId id="293" r:id="rId29"/>
    <p:sldId id="294" r:id="rId30"/>
    <p:sldId id="288"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5" r:id="rId47"/>
    <p:sldId id="290" r:id="rId48"/>
    <p:sldId id="307" r:id="rId49"/>
    <p:sldId id="308" r:id="rId50"/>
    <p:sldId id="309" r:id="rId51"/>
    <p:sldId id="310" r:id="rId52"/>
    <p:sldId id="285" r:id="rId53"/>
    <p:sldId id="286" r:id="rId54"/>
    <p:sldId id="264" r:id="rId55"/>
    <p:sldId id="296" r:id="rId56"/>
    <p:sldId id="297" r:id="rId57"/>
    <p:sldId id="298" r:id="rId58"/>
    <p:sldId id="299" r:id="rId59"/>
    <p:sldId id="300" r:id="rId60"/>
    <p:sldId id="301" r:id="rId61"/>
    <p:sldId id="302" r:id="rId62"/>
    <p:sldId id="303" r:id="rId63"/>
    <p:sldId id="304" r:id="rId64"/>
    <p:sldId id="305" r:id="rId65"/>
    <p:sldId id="306" r:id="rId6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85" d="100"/>
          <a:sy n="85" d="100"/>
        </p:scale>
        <p:origin x="-112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59550F-29E6-44C8-BE0E-AB2C724F4CA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kumimoji="1" lang="ja-JP" altLang="en-US"/>
        </a:p>
      </dgm:t>
    </dgm:pt>
    <dgm:pt modelId="{793591BF-9A4B-4F09-BA7E-BC1C9670AC7F}">
      <dgm:prSet phldrT="[テキスト]" custT="1"/>
      <dgm:spPr/>
      <dgm:t>
        <a:bodyPr/>
        <a:lstStyle/>
        <a:p>
          <a:pPr algn="r"/>
          <a:r>
            <a:rPr kumimoji="1" lang="ja-JP" altLang="en-US" sz="2800" dirty="0" smtClean="0"/>
            <a:t>　</a:t>
          </a:r>
          <a:endParaRPr kumimoji="1" lang="ja-JP" altLang="en-US" sz="2800" dirty="0"/>
        </a:p>
      </dgm:t>
    </dgm:pt>
    <dgm:pt modelId="{6FB48755-9445-4F0B-9EC3-92EB881C2EBF}" type="parTrans" cxnId="{A300389C-F5B1-4675-937B-B7D68A2E8647}">
      <dgm:prSet/>
      <dgm:spPr/>
      <dgm:t>
        <a:bodyPr/>
        <a:lstStyle/>
        <a:p>
          <a:endParaRPr kumimoji="1" lang="ja-JP" altLang="en-US"/>
        </a:p>
      </dgm:t>
    </dgm:pt>
    <dgm:pt modelId="{3F5D569B-0E7E-43D5-A95B-FF863522EB31}" type="sibTrans" cxnId="{A300389C-F5B1-4675-937B-B7D68A2E8647}">
      <dgm:prSet/>
      <dgm:spPr>
        <a:solidFill>
          <a:srgbClr val="002060">
            <a:alpha val="90000"/>
          </a:srgbClr>
        </a:solidFill>
      </dgm:spPr>
      <dgm:t>
        <a:bodyPr/>
        <a:lstStyle/>
        <a:p>
          <a:endParaRPr kumimoji="1" lang="ja-JP" altLang="en-US"/>
        </a:p>
      </dgm:t>
    </dgm:pt>
    <dgm:pt modelId="{39774878-C608-4067-AA2E-B14DCF82BF7C}">
      <dgm:prSet phldrT="[テキスト]" custT="1"/>
      <dgm:spPr>
        <a:solidFill>
          <a:srgbClr val="FF0000"/>
        </a:solidFill>
      </dgm:spPr>
      <dgm:t>
        <a:bodyPr/>
        <a:lstStyle/>
        <a:p>
          <a:pPr algn="ctr"/>
          <a:r>
            <a:rPr kumimoji="1" lang="ja-JP" altLang="en-US" sz="2800" dirty="0" smtClean="0"/>
            <a:t>　電波と</a:t>
          </a:r>
          <a:r>
            <a:rPr kumimoji="1" lang="en-US" altLang="ja-JP" sz="2800" dirty="0" smtClean="0"/>
            <a:t>X</a:t>
          </a:r>
          <a:r>
            <a:rPr kumimoji="1" lang="ja-JP" altLang="en-US" sz="2800" dirty="0" smtClean="0"/>
            <a:t>線での解析</a:t>
          </a:r>
          <a:endParaRPr kumimoji="1" lang="ja-JP" altLang="en-US" sz="2800" dirty="0"/>
        </a:p>
      </dgm:t>
    </dgm:pt>
    <dgm:pt modelId="{CD4BA904-22BF-4D48-B8CF-DFA0025F7888}" type="sibTrans" cxnId="{5970D53F-4B8D-4F06-8008-767B046EDD84}">
      <dgm:prSet/>
      <dgm:spPr>
        <a:noFill/>
        <a:ln>
          <a:noFill/>
        </a:ln>
      </dgm:spPr>
      <dgm:t>
        <a:bodyPr/>
        <a:lstStyle/>
        <a:p>
          <a:endParaRPr lang="ja-JP" altLang="en-US"/>
        </a:p>
      </dgm:t>
    </dgm:pt>
    <dgm:pt modelId="{DB78D82A-AF9D-4D8C-91EE-AEED3F7E56D8}" type="parTrans" cxnId="{5970D53F-4B8D-4F06-8008-767B046EDD84}">
      <dgm:prSet/>
      <dgm:spPr/>
      <dgm:t>
        <a:bodyPr/>
        <a:lstStyle/>
        <a:p>
          <a:endParaRPr kumimoji="1" lang="ja-JP" altLang="en-US"/>
        </a:p>
      </dgm:t>
    </dgm:pt>
    <dgm:pt modelId="{6F15912F-ACE7-45F5-A3FB-E074779A7C7E}">
      <dgm:prSet phldrT="[テキスト]"/>
      <dgm:spPr>
        <a:solidFill>
          <a:schemeClr val="tx1">
            <a:lumMod val="75000"/>
            <a:lumOff val="25000"/>
          </a:schemeClr>
        </a:solidFill>
        <a:ln w="76200">
          <a:solidFill>
            <a:srgbClr val="FF0000"/>
          </a:solidFill>
        </a:ln>
      </dgm:spPr>
      <dgm:t>
        <a:bodyPr/>
        <a:lstStyle/>
        <a:p>
          <a:pPr algn="r"/>
          <a:r>
            <a:rPr kumimoji="1" lang="ja-JP" altLang="en-US" dirty="0" smtClean="0"/>
            <a:t>　</a:t>
          </a:r>
          <a:endParaRPr kumimoji="1" lang="ja-JP" altLang="en-US" dirty="0"/>
        </a:p>
      </dgm:t>
    </dgm:pt>
    <dgm:pt modelId="{B2D094B6-4546-4707-9CEB-9F9CD5DCAD7A}" type="parTrans" cxnId="{A094239A-9F0E-4BC1-8D98-F061A22EBE0D}">
      <dgm:prSet/>
      <dgm:spPr/>
      <dgm:t>
        <a:bodyPr/>
        <a:lstStyle/>
        <a:p>
          <a:endParaRPr kumimoji="1" lang="ja-JP" altLang="en-US"/>
        </a:p>
      </dgm:t>
    </dgm:pt>
    <dgm:pt modelId="{717DE9FA-95B1-4D9F-8F1D-89AAD6B93799}" type="sibTrans" cxnId="{A094239A-9F0E-4BC1-8D98-F061A22EBE0D}">
      <dgm:prSet/>
      <dgm:spPr/>
      <dgm:t>
        <a:bodyPr/>
        <a:lstStyle/>
        <a:p>
          <a:endParaRPr kumimoji="1" lang="ja-JP" altLang="en-US"/>
        </a:p>
      </dgm:t>
    </dgm:pt>
    <dgm:pt modelId="{0DB571E7-CB99-40D0-BA4D-8C19808BE345}">
      <dgm:prSet phldrT="[テキスト]" custT="1"/>
      <dgm:spPr>
        <a:solidFill>
          <a:srgbClr val="FF0000"/>
        </a:solidFill>
      </dgm:spPr>
      <dgm:t>
        <a:bodyPr/>
        <a:lstStyle/>
        <a:p>
          <a:pPr algn="r"/>
          <a:r>
            <a:rPr kumimoji="1" lang="ja-JP" altLang="en-US" sz="3600" dirty="0" smtClean="0"/>
            <a:t>磁気圏モデルの検証</a:t>
          </a:r>
          <a:endParaRPr kumimoji="1" lang="ja-JP" altLang="en-US" sz="2800" dirty="0"/>
        </a:p>
      </dgm:t>
    </dgm:pt>
    <dgm:pt modelId="{CD26CD69-B5E0-4F30-A60F-0EE29E4856C9}" type="parTrans" cxnId="{D88A7833-B09C-4F43-8D65-CDA94CA24131}">
      <dgm:prSet/>
      <dgm:spPr/>
      <dgm:t>
        <a:bodyPr/>
        <a:lstStyle/>
        <a:p>
          <a:endParaRPr kumimoji="1" lang="ja-JP" altLang="en-US"/>
        </a:p>
      </dgm:t>
    </dgm:pt>
    <dgm:pt modelId="{5C792C7E-6900-4A41-A073-F0B9548F5EDE}" type="sibTrans" cxnId="{D88A7833-B09C-4F43-8D65-CDA94CA24131}">
      <dgm:prSet/>
      <dgm:spPr>
        <a:solidFill>
          <a:srgbClr val="002060">
            <a:alpha val="90000"/>
          </a:srgbClr>
        </a:solidFill>
      </dgm:spPr>
      <dgm:t>
        <a:bodyPr/>
        <a:lstStyle/>
        <a:p>
          <a:endParaRPr kumimoji="1" lang="ja-JP" altLang="en-US"/>
        </a:p>
      </dgm:t>
    </dgm:pt>
    <dgm:pt modelId="{8BFEE9A4-2FDE-49BC-A09B-F6AF6AAA217E}" type="pres">
      <dgm:prSet presAssocID="{EA59550F-29E6-44C8-BE0E-AB2C724F4CAE}" presName="outerComposite" presStyleCnt="0">
        <dgm:presLayoutVars>
          <dgm:chMax val="5"/>
          <dgm:dir/>
          <dgm:resizeHandles val="exact"/>
        </dgm:presLayoutVars>
      </dgm:prSet>
      <dgm:spPr/>
      <dgm:t>
        <a:bodyPr/>
        <a:lstStyle/>
        <a:p>
          <a:endParaRPr kumimoji="1" lang="ja-JP" altLang="en-US"/>
        </a:p>
      </dgm:t>
    </dgm:pt>
    <dgm:pt modelId="{1EB754DF-EC71-4143-BF73-3AD7AA9BBA17}" type="pres">
      <dgm:prSet presAssocID="{EA59550F-29E6-44C8-BE0E-AB2C724F4CAE}" presName="dummyMaxCanvas" presStyleCnt="0">
        <dgm:presLayoutVars/>
      </dgm:prSet>
      <dgm:spPr/>
    </dgm:pt>
    <dgm:pt modelId="{63F7728F-3814-4849-8351-71A33706DAC0}" type="pres">
      <dgm:prSet presAssocID="{EA59550F-29E6-44C8-BE0E-AB2C724F4CAE}" presName="FourNodes_1" presStyleLbl="node1" presStyleIdx="0" presStyleCnt="4" custScaleX="61835" custScaleY="55631" custLinFactNeighborX="-20069" custLinFactNeighborY="-11809">
        <dgm:presLayoutVars>
          <dgm:bulletEnabled val="1"/>
        </dgm:presLayoutVars>
      </dgm:prSet>
      <dgm:spPr/>
      <dgm:t>
        <a:bodyPr/>
        <a:lstStyle/>
        <a:p>
          <a:endParaRPr kumimoji="1" lang="ja-JP" altLang="en-US"/>
        </a:p>
      </dgm:t>
    </dgm:pt>
    <dgm:pt modelId="{CEF7B407-3F9A-48CA-9DD5-14E1E7B82A4E}" type="pres">
      <dgm:prSet presAssocID="{EA59550F-29E6-44C8-BE0E-AB2C724F4CAE}" presName="FourNodes_2" presStyleLbl="node1" presStyleIdx="1" presStyleCnt="4" custScaleX="62858" custScaleY="57385" custLinFactY="-29114" custLinFactNeighborX="37322" custLinFactNeighborY="-100000">
        <dgm:presLayoutVars>
          <dgm:bulletEnabled val="1"/>
        </dgm:presLayoutVars>
      </dgm:prSet>
      <dgm:spPr/>
      <dgm:t>
        <a:bodyPr/>
        <a:lstStyle/>
        <a:p>
          <a:endParaRPr kumimoji="1" lang="ja-JP" altLang="en-US"/>
        </a:p>
      </dgm:t>
    </dgm:pt>
    <dgm:pt modelId="{97306D24-CC61-4042-B308-2781B379FD49}" type="pres">
      <dgm:prSet presAssocID="{EA59550F-29E6-44C8-BE0E-AB2C724F4CAE}" presName="FourNodes_3" presStyleLbl="node1" presStyleIdx="2" presStyleCnt="4" custScaleX="114577" custLinFactNeighborX="-3772" custLinFactNeighborY="-89277">
        <dgm:presLayoutVars>
          <dgm:bulletEnabled val="1"/>
        </dgm:presLayoutVars>
      </dgm:prSet>
      <dgm:spPr/>
      <dgm:t>
        <a:bodyPr/>
        <a:lstStyle/>
        <a:p>
          <a:endParaRPr kumimoji="1" lang="ja-JP" altLang="en-US"/>
        </a:p>
      </dgm:t>
    </dgm:pt>
    <dgm:pt modelId="{D261BA21-6AA0-4335-973A-88706E7718E0}" type="pres">
      <dgm:prSet presAssocID="{EA59550F-29E6-44C8-BE0E-AB2C724F4CAE}" presName="FourNodes_4" presStyleLbl="node1" presStyleIdx="3" presStyleCnt="4" custScaleX="108504" custLinFactNeighborX="-12231" custLinFactNeighborY="-19798">
        <dgm:presLayoutVars>
          <dgm:bulletEnabled val="1"/>
        </dgm:presLayoutVars>
      </dgm:prSet>
      <dgm:spPr/>
      <dgm:t>
        <a:bodyPr/>
        <a:lstStyle/>
        <a:p>
          <a:endParaRPr kumimoji="1" lang="ja-JP" altLang="en-US"/>
        </a:p>
      </dgm:t>
    </dgm:pt>
    <dgm:pt modelId="{D3ED4A67-6343-4066-A2A4-02B3E4F4BEE6}" type="pres">
      <dgm:prSet presAssocID="{EA59550F-29E6-44C8-BE0E-AB2C724F4CAE}" presName="FourConn_1-2" presStyleLbl="fgAccFollowNode1" presStyleIdx="0" presStyleCnt="3" custLinFactNeighborX="1080" custLinFactNeighborY="1884">
        <dgm:presLayoutVars>
          <dgm:bulletEnabled val="1"/>
        </dgm:presLayoutVars>
      </dgm:prSet>
      <dgm:spPr/>
      <dgm:t>
        <a:bodyPr/>
        <a:lstStyle/>
        <a:p>
          <a:endParaRPr kumimoji="1" lang="ja-JP" altLang="en-US"/>
        </a:p>
      </dgm:t>
    </dgm:pt>
    <dgm:pt modelId="{FAB0DFDE-93F1-46CC-B8DB-C776BF51E616}" type="pres">
      <dgm:prSet presAssocID="{EA59550F-29E6-44C8-BE0E-AB2C724F4CAE}" presName="FourConn_2-3" presStyleLbl="fgAccFollowNode1" presStyleIdx="1" presStyleCnt="3" custLinFactX="-101417" custLinFactNeighborX="-200000" custLinFactNeighborY="98302">
        <dgm:presLayoutVars>
          <dgm:bulletEnabled val="1"/>
        </dgm:presLayoutVars>
      </dgm:prSet>
      <dgm:spPr/>
      <dgm:t>
        <a:bodyPr/>
        <a:lstStyle/>
        <a:p>
          <a:endParaRPr kumimoji="1" lang="ja-JP" altLang="en-US"/>
        </a:p>
      </dgm:t>
    </dgm:pt>
    <dgm:pt modelId="{ACDA682E-E04F-4D96-819E-FE78EF907DAB}" type="pres">
      <dgm:prSet presAssocID="{EA59550F-29E6-44C8-BE0E-AB2C724F4CAE}" presName="FourConn_3-4" presStyleLbl="fgAccFollowNode1" presStyleIdx="2" presStyleCnt="3" custLinFactX="-166814" custLinFactY="-164424" custLinFactNeighborX="-200000" custLinFactNeighborY="-200000">
        <dgm:presLayoutVars>
          <dgm:bulletEnabled val="1"/>
        </dgm:presLayoutVars>
      </dgm:prSet>
      <dgm:spPr/>
      <dgm:t>
        <a:bodyPr/>
        <a:lstStyle/>
        <a:p>
          <a:endParaRPr kumimoji="1" lang="ja-JP" altLang="en-US"/>
        </a:p>
      </dgm:t>
    </dgm:pt>
    <dgm:pt modelId="{36AD6018-7985-4C7C-9F79-A35B7E7F0E68}" type="pres">
      <dgm:prSet presAssocID="{EA59550F-29E6-44C8-BE0E-AB2C724F4CAE}" presName="FourNodes_1_text" presStyleLbl="node1" presStyleIdx="3" presStyleCnt="4">
        <dgm:presLayoutVars>
          <dgm:bulletEnabled val="1"/>
        </dgm:presLayoutVars>
      </dgm:prSet>
      <dgm:spPr/>
      <dgm:t>
        <a:bodyPr/>
        <a:lstStyle/>
        <a:p>
          <a:endParaRPr kumimoji="1" lang="ja-JP" altLang="en-US"/>
        </a:p>
      </dgm:t>
    </dgm:pt>
    <dgm:pt modelId="{C998DB7D-2311-4424-B61F-8A1842B9C0B1}" type="pres">
      <dgm:prSet presAssocID="{EA59550F-29E6-44C8-BE0E-AB2C724F4CAE}" presName="FourNodes_2_text" presStyleLbl="node1" presStyleIdx="3" presStyleCnt="4">
        <dgm:presLayoutVars>
          <dgm:bulletEnabled val="1"/>
        </dgm:presLayoutVars>
      </dgm:prSet>
      <dgm:spPr/>
      <dgm:t>
        <a:bodyPr/>
        <a:lstStyle/>
        <a:p>
          <a:endParaRPr kumimoji="1" lang="ja-JP" altLang="en-US"/>
        </a:p>
      </dgm:t>
    </dgm:pt>
    <dgm:pt modelId="{3AC9FED3-871C-4877-97E7-DAEF4B6CD01C}" type="pres">
      <dgm:prSet presAssocID="{EA59550F-29E6-44C8-BE0E-AB2C724F4CAE}" presName="FourNodes_3_text" presStyleLbl="node1" presStyleIdx="3" presStyleCnt="4">
        <dgm:presLayoutVars>
          <dgm:bulletEnabled val="1"/>
        </dgm:presLayoutVars>
      </dgm:prSet>
      <dgm:spPr/>
      <dgm:t>
        <a:bodyPr/>
        <a:lstStyle/>
        <a:p>
          <a:endParaRPr kumimoji="1" lang="ja-JP" altLang="en-US"/>
        </a:p>
      </dgm:t>
    </dgm:pt>
    <dgm:pt modelId="{FB297875-D147-4FFD-B803-8C034B26C722}" type="pres">
      <dgm:prSet presAssocID="{EA59550F-29E6-44C8-BE0E-AB2C724F4CAE}" presName="FourNodes_4_text" presStyleLbl="node1" presStyleIdx="3" presStyleCnt="4">
        <dgm:presLayoutVars>
          <dgm:bulletEnabled val="1"/>
        </dgm:presLayoutVars>
      </dgm:prSet>
      <dgm:spPr/>
      <dgm:t>
        <a:bodyPr/>
        <a:lstStyle/>
        <a:p>
          <a:endParaRPr kumimoji="1" lang="ja-JP" altLang="en-US"/>
        </a:p>
      </dgm:t>
    </dgm:pt>
  </dgm:ptLst>
  <dgm:cxnLst>
    <dgm:cxn modelId="{A300389C-F5B1-4675-937B-B7D68A2E8647}" srcId="{EA59550F-29E6-44C8-BE0E-AB2C724F4CAE}" destId="{793591BF-9A4B-4F09-BA7E-BC1C9670AC7F}" srcOrd="1" destOrd="0" parTransId="{6FB48755-9445-4F0B-9EC3-92EB881C2EBF}" sibTransId="{3F5D569B-0E7E-43D5-A95B-FF863522EB31}"/>
    <dgm:cxn modelId="{6D3526CE-CD5F-4CCF-94EE-E121AD2C563F}" type="presOf" srcId="{0DB571E7-CB99-40D0-BA4D-8C19808BE345}" destId="{3AC9FED3-871C-4877-97E7-DAEF4B6CD01C}" srcOrd="1" destOrd="0" presId="urn:microsoft.com/office/officeart/2005/8/layout/vProcess5"/>
    <dgm:cxn modelId="{9EC70525-07DB-4DF1-82EB-20F4D0FEB231}" type="presOf" srcId="{39774878-C608-4067-AA2E-B14DCF82BF7C}" destId="{36AD6018-7985-4C7C-9F79-A35B7E7F0E68}" srcOrd="1" destOrd="0" presId="urn:microsoft.com/office/officeart/2005/8/layout/vProcess5"/>
    <dgm:cxn modelId="{BEC6BC88-93C7-4BEB-A8EB-755D0A69FF4D}" type="presOf" srcId="{39774878-C608-4067-AA2E-B14DCF82BF7C}" destId="{63F7728F-3814-4849-8351-71A33706DAC0}" srcOrd="0" destOrd="0" presId="urn:microsoft.com/office/officeart/2005/8/layout/vProcess5"/>
    <dgm:cxn modelId="{CF1C0D29-7F62-4043-AE02-874F8B0A21C0}" type="presOf" srcId="{793591BF-9A4B-4F09-BA7E-BC1C9670AC7F}" destId="{C998DB7D-2311-4424-B61F-8A1842B9C0B1}" srcOrd="1" destOrd="0" presId="urn:microsoft.com/office/officeart/2005/8/layout/vProcess5"/>
    <dgm:cxn modelId="{94E5A87B-3AB7-4F72-8911-8EFDADDFB38A}" type="presOf" srcId="{CD4BA904-22BF-4D48-B8CF-DFA0025F7888}" destId="{D3ED4A67-6343-4066-A2A4-02B3E4F4BEE6}" srcOrd="0" destOrd="0" presId="urn:microsoft.com/office/officeart/2005/8/layout/vProcess5"/>
    <dgm:cxn modelId="{D3CD5FEE-81B4-4DA0-855D-3B268A49D719}" type="presOf" srcId="{6F15912F-ACE7-45F5-A3FB-E074779A7C7E}" destId="{FB297875-D147-4FFD-B803-8C034B26C722}" srcOrd="1" destOrd="0" presId="urn:microsoft.com/office/officeart/2005/8/layout/vProcess5"/>
    <dgm:cxn modelId="{62C3E91A-9853-4B3E-94ED-DA1F4A154F0F}" type="presOf" srcId="{3F5D569B-0E7E-43D5-A95B-FF863522EB31}" destId="{FAB0DFDE-93F1-46CC-B8DB-C776BF51E616}" srcOrd="0" destOrd="0" presId="urn:microsoft.com/office/officeart/2005/8/layout/vProcess5"/>
    <dgm:cxn modelId="{669F1C4F-9CC5-4B12-A883-046952608B99}" type="presOf" srcId="{6F15912F-ACE7-45F5-A3FB-E074779A7C7E}" destId="{D261BA21-6AA0-4335-973A-88706E7718E0}" srcOrd="0" destOrd="0" presId="urn:microsoft.com/office/officeart/2005/8/layout/vProcess5"/>
    <dgm:cxn modelId="{D88A7833-B09C-4F43-8D65-CDA94CA24131}" srcId="{EA59550F-29E6-44C8-BE0E-AB2C724F4CAE}" destId="{0DB571E7-CB99-40D0-BA4D-8C19808BE345}" srcOrd="2" destOrd="0" parTransId="{CD26CD69-B5E0-4F30-A60F-0EE29E4856C9}" sibTransId="{5C792C7E-6900-4A41-A073-F0B9548F5EDE}"/>
    <dgm:cxn modelId="{5970D53F-4B8D-4F06-8008-767B046EDD84}" srcId="{EA59550F-29E6-44C8-BE0E-AB2C724F4CAE}" destId="{39774878-C608-4067-AA2E-B14DCF82BF7C}" srcOrd="0" destOrd="0" parTransId="{DB78D82A-AF9D-4D8C-91EE-AEED3F7E56D8}" sibTransId="{CD4BA904-22BF-4D48-B8CF-DFA0025F7888}"/>
    <dgm:cxn modelId="{54084BEF-CA04-439C-A882-1286711BE211}" type="presOf" srcId="{5C792C7E-6900-4A41-A073-F0B9548F5EDE}" destId="{ACDA682E-E04F-4D96-819E-FE78EF907DAB}" srcOrd="0" destOrd="0" presId="urn:microsoft.com/office/officeart/2005/8/layout/vProcess5"/>
    <dgm:cxn modelId="{0C88C1FF-45B4-4E91-8271-803999493C93}" type="presOf" srcId="{793591BF-9A4B-4F09-BA7E-BC1C9670AC7F}" destId="{CEF7B407-3F9A-48CA-9DD5-14E1E7B82A4E}" srcOrd="0" destOrd="0" presId="urn:microsoft.com/office/officeart/2005/8/layout/vProcess5"/>
    <dgm:cxn modelId="{A094239A-9F0E-4BC1-8D98-F061A22EBE0D}" srcId="{EA59550F-29E6-44C8-BE0E-AB2C724F4CAE}" destId="{6F15912F-ACE7-45F5-A3FB-E074779A7C7E}" srcOrd="3" destOrd="0" parTransId="{B2D094B6-4546-4707-9CEB-9F9CD5DCAD7A}" sibTransId="{717DE9FA-95B1-4D9F-8F1D-89AAD6B93799}"/>
    <dgm:cxn modelId="{B5FC8A73-A7C7-428F-AFF6-18020615FB5D}" type="presOf" srcId="{0DB571E7-CB99-40D0-BA4D-8C19808BE345}" destId="{97306D24-CC61-4042-B308-2781B379FD49}" srcOrd="0" destOrd="0" presId="urn:microsoft.com/office/officeart/2005/8/layout/vProcess5"/>
    <dgm:cxn modelId="{87774B93-F71D-4DBC-A87D-2876F013A476}" type="presOf" srcId="{EA59550F-29E6-44C8-BE0E-AB2C724F4CAE}" destId="{8BFEE9A4-2FDE-49BC-A09B-F6AF6AAA217E}" srcOrd="0" destOrd="0" presId="urn:microsoft.com/office/officeart/2005/8/layout/vProcess5"/>
    <dgm:cxn modelId="{5982D733-3DA1-4F62-B686-B37267C84E43}" type="presParOf" srcId="{8BFEE9A4-2FDE-49BC-A09B-F6AF6AAA217E}" destId="{1EB754DF-EC71-4143-BF73-3AD7AA9BBA17}" srcOrd="0" destOrd="0" presId="urn:microsoft.com/office/officeart/2005/8/layout/vProcess5"/>
    <dgm:cxn modelId="{82724AB0-34CD-4B21-8B31-52A56575DFC6}" type="presParOf" srcId="{8BFEE9A4-2FDE-49BC-A09B-F6AF6AAA217E}" destId="{63F7728F-3814-4849-8351-71A33706DAC0}" srcOrd="1" destOrd="0" presId="urn:microsoft.com/office/officeart/2005/8/layout/vProcess5"/>
    <dgm:cxn modelId="{02077C8F-1E46-4235-809A-1CC1FAB3AD75}" type="presParOf" srcId="{8BFEE9A4-2FDE-49BC-A09B-F6AF6AAA217E}" destId="{CEF7B407-3F9A-48CA-9DD5-14E1E7B82A4E}" srcOrd="2" destOrd="0" presId="urn:microsoft.com/office/officeart/2005/8/layout/vProcess5"/>
    <dgm:cxn modelId="{000D063E-D9FC-4F71-97C9-53803F310645}" type="presParOf" srcId="{8BFEE9A4-2FDE-49BC-A09B-F6AF6AAA217E}" destId="{97306D24-CC61-4042-B308-2781B379FD49}" srcOrd="3" destOrd="0" presId="urn:microsoft.com/office/officeart/2005/8/layout/vProcess5"/>
    <dgm:cxn modelId="{A24E978D-D38A-4AC1-A74A-FEE5755BC906}" type="presParOf" srcId="{8BFEE9A4-2FDE-49BC-A09B-F6AF6AAA217E}" destId="{D261BA21-6AA0-4335-973A-88706E7718E0}" srcOrd="4" destOrd="0" presId="urn:microsoft.com/office/officeart/2005/8/layout/vProcess5"/>
    <dgm:cxn modelId="{98C1DA99-253F-4C99-A4BC-3E461BB62592}" type="presParOf" srcId="{8BFEE9A4-2FDE-49BC-A09B-F6AF6AAA217E}" destId="{D3ED4A67-6343-4066-A2A4-02B3E4F4BEE6}" srcOrd="5" destOrd="0" presId="urn:microsoft.com/office/officeart/2005/8/layout/vProcess5"/>
    <dgm:cxn modelId="{44AED8AC-725B-4AE9-9688-52E9C5FDF7A8}" type="presParOf" srcId="{8BFEE9A4-2FDE-49BC-A09B-F6AF6AAA217E}" destId="{FAB0DFDE-93F1-46CC-B8DB-C776BF51E616}" srcOrd="6" destOrd="0" presId="urn:microsoft.com/office/officeart/2005/8/layout/vProcess5"/>
    <dgm:cxn modelId="{73864EE2-AFEF-46F2-9B5C-F928CBA3DB90}" type="presParOf" srcId="{8BFEE9A4-2FDE-49BC-A09B-F6AF6AAA217E}" destId="{ACDA682E-E04F-4D96-819E-FE78EF907DAB}" srcOrd="7" destOrd="0" presId="urn:microsoft.com/office/officeart/2005/8/layout/vProcess5"/>
    <dgm:cxn modelId="{EBBEE229-A309-4DFE-A409-BE04FA759D54}" type="presParOf" srcId="{8BFEE9A4-2FDE-49BC-A09B-F6AF6AAA217E}" destId="{36AD6018-7985-4C7C-9F79-A35B7E7F0E68}" srcOrd="8" destOrd="0" presId="urn:microsoft.com/office/officeart/2005/8/layout/vProcess5"/>
    <dgm:cxn modelId="{CC0695C5-C9A1-441B-98E7-B27D4D88F30E}" type="presParOf" srcId="{8BFEE9A4-2FDE-49BC-A09B-F6AF6AAA217E}" destId="{C998DB7D-2311-4424-B61F-8A1842B9C0B1}" srcOrd="9" destOrd="0" presId="urn:microsoft.com/office/officeart/2005/8/layout/vProcess5"/>
    <dgm:cxn modelId="{1C68A43C-F7AB-4FEC-A1EA-665403F7456A}" type="presParOf" srcId="{8BFEE9A4-2FDE-49BC-A09B-F6AF6AAA217E}" destId="{3AC9FED3-871C-4877-97E7-DAEF4B6CD01C}" srcOrd="10" destOrd="0" presId="urn:microsoft.com/office/officeart/2005/8/layout/vProcess5"/>
    <dgm:cxn modelId="{A60CA93A-6968-4581-A9EB-4886254A80B8}" type="presParOf" srcId="{8BFEE9A4-2FDE-49BC-A09B-F6AF6AAA217E}" destId="{FB297875-D147-4FFD-B803-8C034B26C722}" srcOrd="11"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F7728F-3814-4849-8351-71A33706DAC0}">
      <dsp:nvSpPr>
        <dsp:cNvPr id="0" name=""/>
        <dsp:cNvSpPr/>
      </dsp:nvSpPr>
      <dsp:spPr>
        <a:xfrm>
          <a:off x="0" y="147304"/>
          <a:ext cx="4523353" cy="78981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kumimoji="1" lang="ja-JP" altLang="en-US" sz="2800" kern="1200" dirty="0" smtClean="0"/>
            <a:t>　電波と</a:t>
          </a:r>
          <a:r>
            <a:rPr kumimoji="1" lang="en-US" altLang="ja-JP" sz="2800" kern="1200" dirty="0" smtClean="0"/>
            <a:t>X</a:t>
          </a:r>
          <a:r>
            <a:rPr kumimoji="1" lang="ja-JP" altLang="en-US" sz="2800" kern="1200" dirty="0" smtClean="0"/>
            <a:t>線での解析</a:t>
          </a:r>
          <a:endParaRPr kumimoji="1" lang="ja-JP" altLang="en-US" sz="2800" kern="1200" dirty="0"/>
        </a:p>
      </dsp:txBody>
      <dsp:txXfrm>
        <a:off x="0" y="147304"/>
        <a:ext cx="3553282" cy="789812"/>
      </dsp:txXfrm>
    </dsp:sp>
    <dsp:sp modelId="{CEF7B407-3F9A-48CA-9DD5-14E1E7B82A4E}">
      <dsp:nvSpPr>
        <dsp:cNvPr id="0" name=""/>
        <dsp:cNvSpPr/>
      </dsp:nvSpPr>
      <dsp:spPr>
        <a:xfrm>
          <a:off x="4545811" y="147301"/>
          <a:ext cx="4598188" cy="8147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kumimoji="1" lang="ja-JP" altLang="en-US" sz="2800" kern="1200" dirty="0" smtClean="0"/>
            <a:t>　</a:t>
          </a:r>
          <a:endParaRPr kumimoji="1" lang="ja-JP" altLang="en-US" sz="2800" kern="1200" dirty="0"/>
        </a:p>
      </dsp:txBody>
      <dsp:txXfrm>
        <a:off x="4545811" y="147301"/>
        <a:ext cx="3633019" cy="814714"/>
      </dsp:txXfrm>
    </dsp:sp>
    <dsp:sp modelId="{97306D24-CC61-4042-B308-2781B379FD49}">
      <dsp:nvSpPr>
        <dsp:cNvPr id="0" name=""/>
        <dsp:cNvSpPr/>
      </dsp:nvSpPr>
      <dsp:spPr>
        <a:xfrm>
          <a:off x="251533" y="2088238"/>
          <a:ext cx="8381536" cy="1419733"/>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a:lnSpc>
              <a:spcPct val="90000"/>
            </a:lnSpc>
            <a:spcBef>
              <a:spcPct val="0"/>
            </a:spcBef>
            <a:spcAft>
              <a:spcPct val="35000"/>
            </a:spcAft>
          </a:pPr>
          <a:r>
            <a:rPr kumimoji="1" lang="ja-JP" altLang="en-US" sz="3600" kern="1200" dirty="0" smtClean="0"/>
            <a:t>磁気圏モデルの検証</a:t>
          </a:r>
          <a:endParaRPr kumimoji="1" lang="ja-JP" altLang="en-US" sz="2800" kern="1200" dirty="0"/>
        </a:p>
      </dsp:txBody>
      <dsp:txXfrm>
        <a:off x="251533" y="2088238"/>
        <a:ext cx="6632712" cy="1419733"/>
      </dsp:txXfrm>
    </dsp:sp>
    <dsp:sp modelId="{D261BA21-6AA0-4335-973A-88706E7718E0}">
      <dsp:nvSpPr>
        <dsp:cNvPr id="0" name=""/>
        <dsp:cNvSpPr/>
      </dsp:nvSpPr>
      <dsp:spPr>
        <a:xfrm>
          <a:off x="467514" y="4752523"/>
          <a:ext cx="7937284" cy="1419733"/>
        </a:xfrm>
        <a:prstGeom prst="roundRect">
          <a:avLst>
            <a:gd name="adj" fmla="val 10000"/>
          </a:avLst>
        </a:prstGeom>
        <a:solidFill>
          <a:schemeClr val="tx1">
            <a:lumMod val="75000"/>
            <a:lumOff val="25000"/>
          </a:schemeClr>
        </a:solidFill>
        <a:ln w="762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lvl="0" algn="r" defTabSz="2622550">
            <a:lnSpc>
              <a:spcPct val="90000"/>
            </a:lnSpc>
            <a:spcBef>
              <a:spcPct val="0"/>
            </a:spcBef>
            <a:spcAft>
              <a:spcPct val="35000"/>
            </a:spcAft>
          </a:pPr>
          <a:r>
            <a:rPr kumimoji="1" lang="ja-JP" altLang="en-US" sz="5900" kern="1200" dirty="0" smtClean="0"/>
            <a:t>　</a:t>
          </a:r>
          <a:endParaRPr kumimoji="1" lang="ja-JP" altLang="en-US" sz="5900" kern="1200" dirty="0"/>
        </a:p>
      </dsp:txBody>
      <dsp:txXfrm>
        <a:off x="467514" y="4752523"/>
        <a:ext cx="6271232" cy="1419733"/>
      </dsp:txXfrm>
    </dsp:sp>
    <dsp:sp modelId="{D3ED4A67-6343-4066-A2A4-02B3E4F4BEE6}">
      <dsp:nvSpPr>
        <dsp:cNvPr id="0" name=""/>
        <dsp:cNvSpPr/>
      </dsp:nvSpPr>
      <dsp:spPr>
        <a:xfrm>
          <a:off x="6246818" y="1104773"/>
          <a:ext cx="922827" cy="922827"/>
        </a:xfrm>
        <a:prstGeom prst="downArrow">
          <a:avLst>
            <a:gd name="adj1" fmla="val 55000"/>
            <a:gd name="adj2" fmla="val 45000"/>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ja-JP" altLang="en-US" sz="3600" kern="1200"/>
        </a:p>
      </dsp:txBody>
      <dsp:txXfrm>
        <a:off x="6246818" y="1104773"/>
        <a:ext cx="922827" cy="922827"/>
      </dsp:txXfrm>
    </dsp:sp>
    <dsp:sp modelId="{FAB0DFDE-93F1-46CC-B8DB-C776BF51E616}">
      <dsp:nvSpPr>
        <dsp:cNvPr id="0" name=""/>
        <dsp:cNvSpPr/>
      </dsp:nvSpPr>
      <dsp:spPr>
        <a:xfrm>
          <a:off x="4067942" y="3672411"/>
          <a:ext cx="922827" cy="922827"/>
        </a:xfrm>
        <a:prstGeom prst="downArrow">
          <a:avLst>
            <a:gd name="adj1" fmla="val 55000"/>
            <a:gd name="adj2" fmla="val 45000"/>
          </a:avLst>
        </a:prstGeom>
        <a:solidFill>
          <a:srgbClr val="00206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4067942" y="3672411"/>
        <a:ext cx="922827" cy="922827"/>
      </dsp:txXfrm>
    </dsp:sp>
    <dsp:sp modelId="{ACDA682E-E04F-4D96-819E-FE78EF907DAB}">
      <dsp:nvSpPr>
        <dsp:cNvPr id="0" name=""/>
        <dsp:cNvSpPr/>
      </dsp:nvSpPr>
      <dsp:spPr>
        <a:xfrm>
          <a:off x="4067944" y="1080118"/>
          <a:ext cx="922827" cy="922827"/>
        </a:xfrm>
        <a:prstGeom prst="downArrow">
          <a:avLst>
            <a:gd name="adj1" fmla="val 55000"/>
            <a:gd name="adj2" fmla="val 45000"/>
          </a:avLst>
        </a:prstGeom>
        <a:solidFill>
          <a:srgbClr val="00206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kumimoji="1" lang="ja-JP" altLang="en-US" sz="3600" kern="1200"/>
        </a:p>
      </dsp:txBody>
      <dsp:txXfrm>
        <a:off x="4067944" y="1080118"/>
        <a:ext cx="922827" cy="92282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40F88-71FA-491B-8814-CDC9BBEBB6E4}" type="datetimeFigureOut">
              <a:rPr kumimoji="1" lang="ja-JP" altLang="en-US" smtClean="0"/>
              <a:pPr/>
              <a:t>2013/3/8</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5B9C1A-1A21-48CD-9917-1792AE5C414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物理的な考察の末、可能性は棄却されていった</a:t>
            </a:r>
            <a:endParaRPr kumimoji="1" lang="ja-JP" altLang="en-US" dirty="0"/>
          </a:p>
        </p:txBody>
      </p:sp>
      <p:sp>
        <p:nvSpPr>
          <p:cNvPr id="4" name="スライド番号プレースホルダ 3"/>
          <p:cNvSpPr>
            <a:spLocks noGrp="1"/>
          </p:cNvSpPr>
          <p:nvPr>
            <p:ph type="sldNum" sz="quarter" idx="10"/>
          </p:nvPr>
        </p:nvSpPr>
        <p:spPr/>
        <p:txBody>
          <a:bodyPr/>
          <a:lstStyle/>
          <a:p>
            <a:fld id="{9ED9BAF6-417C-439E-AAE7-DBF2B54F82C4}" type="slidenum">
              <a:rPr kumimoji="1" lang="ja-JP" altLang="en-US" smtClean="0"/>
              <a:pPr/>
              <a:t>6</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では、電波と</a:t>
            </a:r>
            <a:r>
              <a:rPr kumimoji="1" lang="en-US" altLang="ja-JP" dirty="0" smtClean="0"/>
              <a:t>X</a:t>
            </a:r>
            <a:r>
              <a:rPr kumimoji="1" lang="ja-JP" altLang="en-US" dirty="0" smtClean="0"/>
              <a:t>線の観測についてお話します。今回の観測は鹿島</a:t>
            </a:r>
            <a:r>
              <a:rPr kumimoji="1" lang="en-US" altLang="ja-JP" dirty="0" smtClean="0"/>
              <a:t>34m</a:t>
            </a:r>
            <a:r>
              <a:rPr kumimoji="1" lang="ja-JP" altLang="en-US" dirty="0" smtClean="0"/>
              <a:t>パラボラアンテナによる電波の観測データと、天文観測衛星</a:t>
            </a:r>
            <a:r>
              <a:rPr kumimoji="1" lang="ja-JP" altLang="en-US" dirty="0" err="1" smtClean="0"/>
              <a:t>すざ</a:t>
            </a:r>
            <a:r>
              <a:rPr kumimoji="1" lang="ja-JP" altLang="en-US" dirty="0" smtClean="0"/>
              <a:t>くによる硬</a:t>
            </a:r>
            <a:r>
              <a:rPr kumimoji="1" lang="en-US" altLang="ja-JP" dirty="0" smtClean="0"/>
              <a:t>X</a:t>
            </a:r>
            <a:r>
              <a:rPr kumimoji="1" lang="ja-JP" altLang="en-US" dirty="0" smtClean="0"/>
              <a:t>線の観測データを使用しました。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36640506-75F9-48FA-A9F6-7E0E7932F2CB}" type="slidenum">
              <a:rPr kumimoji="1" lang="ja-JP" altLang="en-US" smtClean="0"/>
              <a:pPr/>
              <a:t>11</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得られたデータは非常にノイジーなのでまず平均操作を行いました。それでもこのようにパルスと見られる信号が</a:t>
            </a:r>
            <a:r>
              <a:rPr kumimoji="1" lang="ja-JP" altLang="en-US" dirty="0" err="1" smtClean="0"/>
              <a:t>も</a:t>
            </a:r>
            <a:r>
              <a:rPr kumimoji="1" lang="ja-JP" altLang="en-US" dirty="0" smtClean="0"/>
              <a:t>やっと見えるのみです。これは、周波数が低いものが遅延効果によって送れて届くためにパルスが広がってしまうことが原因です。そこで、各時間ごとにフーリエ変換を行い、それぞれの時間にどの周波数の電波が届いているのか解析することで、分散度を求めました。</a:t>
            </a:r>
            <a:endParaRPr kumimoji="1" lang="ja-JP" altLang="en-US" dirty="0"/>
          </a:p>
        </p:txBody>
      </p:sp>
      <p:sp>
        <p:nvSpPr>
          <p:cNvPr id="4" name="スライド番号プレースホルダ 3"/>
          <p:cNvSpPr>
            <a:spLocks noGrp="1"/>
          </p:cNvSpPr>
          <p:nvPr>
            <p:ph type="sldNum" sz="quarter" idx="10"/>
          </p:nvPr>
        </p:nvSpPr>
        <p:spPr/>
        <p:txBody>
          <a:bodyPr/>
          <a:lstStyle/>
          <a:p>
            <a:fld id="{36640506-75F9-48FA-A9F6-7E0E7932F2CB}" type="slidenum">
              <a:rPr kumimoji="1" lang="ja-JP" altLang="en-US" smtClean="0"/>
              <a:pPr/>
              <a:t>12</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時間ごとの周波数をプロットしたものがこちらのグラフです。確かに低い周波数のものが遅れてきていることがわかります。このグラフを</a:t>
            </a:r>
            <a:endParaRPr kumimoji="1" lang="ja-JP" altLang="en-US" dirty="0"/>
          </a:p>
        </p:txBody>
      </p:sp>
      <p:sp>
        <p:nvSpPr>
          <p:cNvPr id="4" name="スライド番号プレースホルダ 3"/>
          <p:cNvSpPr>
            <a:spLocks noGrp="1"/>
          </p:cNvSpPr>
          <p:nvPr>
            <p:ph type="sldNum" sz="quarter" idx="10"/>
          </p:nvPr>
        </p:nvSpPr>
        <p:spPr/>
        <p:txBody>
          <a:bodyPr/>
          <a:lstStyle/>
          <a:p>
            <a:fld id="{36640506-75F9-48FA-A9F6-7E0E7932F2CB}" type="slidenum">
              <a:rPr kumimoji="1" lang="ja-JP" altLang="en-US" smtClean="0"/>
              <a:pPr/>
              <a:t>13</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C0EBF-9C0F-4F0B-BB6C-C24BE1128564}" type="slidenum">
              <a:rPr lang="en-US" altLang="ja-JP"/>
              <a:pPr/>
              <a:t>21</a:t>
            </a:fld>
            <a:endParaRPr lang="en-US" altLang="ja-JP"/>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ja-JP"/>
              <a:t>W</a:t>
            </a:r>
          </a:p>
          <a:p>
            <a:endParaRPr lang="en-US" altLang="ja-JP"/>
          </a:p>
          <a:p>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磁軸の傾き　７５度、見込み角　７０度</a:t>
            </a:r>
            <a:endParaRPr kumimoji="1" lang="en-US" altLang="ja-JP" dirty="0" smtClean="0"/>
          </a:p>
          <a:p>
            <a:r>
              <a:rPr kumimoji="1" lang="en-US" altLang="ja-JP" dirty="0" smtClean="0"/>
              <a:t>0.91&lt;</a:t>
            </a:r>
            <a:r>
              <a:rPr kumimoji="1" lang="en-US" altLang="ja-JP" dirty="0" err="1" smtClean="0"/>
              <a:t>Rov</a:t>
            </a:r>
            <a:r>
              <a:rPr kumimoji="1" lang="en-US" altLang="ja-JP" dirty="0" smtClean="0"/>
              <a:t>&lt;1.02</a:t>
            </a:r>
            <a:endParaRPr kumimoji="1" lang="ja-JP" altLang="en-US" dirty="0"/>
          </a:p>
        </p:txBody>
      </p:sp>
      <p:sp>
        <p:nvSpPr>
          <p:cNvPr id="4" name="スライド番号プレースホルダー 3"/>
          <p:cNvSpPr>
            <a:spLocks noGrp="1"/>
          </p:cNvSpPr>
          <p:nvPr>
            <p:ph type="sldNum" sz="quarter" idx="10"/>
          </p:nvPr>
        </p:nvSpPr>
        <p:spPr/>
        <p:txBody>
          <a:bodyPr/>
          <a:lstStyle/>
          <a:p>
            <a:fld id="{EC4BD933-0A38-49DE-835B-AA3024CBDC8F}" type="slidenum">
              <a:rPr kumimoji="1" lang="ja-JP" altLang="en-US" smtClean="0"/>
              <a:pPr/>
              <a:t>26</a:t>
            </a:fld>
            <a:endParaRPr kumimoji="1" lang="ja-JP" altLang="en-US"/>
          </a:p>
        </p:txBody>
      </p:sp>
    </p:spTree>
    <p:extLst>
      <p:ext uri="{BB962C8B-B14F-4D97-AF65-F5344CB8AC3E}">
        <p14:creationId xmlns="" xmlns:p14="http://schemas.microsoft.com/office/powerpoint/2010/main" val="1076741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ED9BAF6-417C-439E-AAE7-DBF2B54F82C4}" type="slidenum">
              <a:rPr kumimoji="1" lang="ja-JP" altLang="en-US" smtClean="0"/>
              <a:pPr/>
              <a:t>48</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CA3F1B0-3502-42BD-80F8-661D2C7FE253}" type="datetimeFigureOut">
              <a:rPr kumimoji="1" lang="ja-JP" altLang="en-US" smtClean="0"/>
              <a:pPr/>
              <a:t>2013/3/8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35DE544D-D4EF-4913-B96B-5F6B95D4B058}"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3F1B0-3502-42BD-80F8-661D2C7FE253}" type="datetimeFigureOut">
              <a:rPr kumimoji="1" lang="ja-JP" altLang="en-US" smtClean="0"/>
              <a:pPr/>
              <a:t>2013/3/8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DE544D-D4EF-4913-B96B-5F6B95D4B058}"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8.bin"/><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1.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53.pn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png"/><Relationship Id="rId5" Type="http://schemas.openxmlformats.org/officeDocument/2006/relationships/image" Target="../media/image54.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14348" y="1571612"/>
            <a:ext cx="7772400" cy="1470025"/>
          </a:xfrm>
        </p:spPr>
        <p:txBody>
          <a:bodyPr/>
          <a:lstStyle/>
          <a:p>
            <a:r>
              <a:rPr kumimoji="1" lang="ja-JP" altLang="en-US" dirty="0" smtClean="0"/>
              <a:t>高エネルギー天体</a:t>
            </a:r>
            <a:endParaRPr kumimoji="1" lang="ja-JP" altLang="en-US" dirty="0"/>
          </a:p>
        </p:txBody>
      </p:sp>
      <p:sp>
        <p:nvSpPr>
          <p:cNvPr id="3" name="サブタイトル 2"/>
          <p:cNvSpPr>
            <a:spLocks noGrp="1"/>
          </p:cNvSpPr>
          <p:nvPr>
            <p:ph type="subTitle" idx="1"/>
          </p:nvPr>
        </p:nvSpPr>
        <p:spPr>
          <a:xfrm>
            <a:off x="1428728" y="3286124"/>
            <a:ext cx="6400800" cy="815993"/>
          </a:xfrm>
        </p:spPr>
        <p:txBody>
          <a:bodyPr>
            <a:normAutofit/>
          </a:bodyPr>
          <a:lstStyle/>
          <a:p>
            <a:r>
              <a:rPr kumimoji="1" lang="en-US" altLang="ja-JP" dirty="0" smtClean="0"/>
              <a:t>Crab</a:t>
            </a:r>
            <a:r>
              <a:rPr kumimoji="1" lang="ja-JP" altLang="en-US" dirty="0" smtClean="0"/>
              <a:t>パルサーの放射機構</a:t>
            </a:r>
            <a:r>
              <a:rPr lang="ja-JP" altLang="en-US" dirty="0" smtClean="0"/>
              <a:t>へ迫る</a:t>
            </a:r>
            <a:endParaRPr kumimoji="1" lang="ja-JP" altLang="en-US" dirty="0"/>
          </a:p>
        </p:txBody>
      </p:sp>
      <p:sp>
        <p:nvSpPr>
          <p:cNvPr id="4" name="テキスト ボックス 3"/>
          <p:cNvSpPr txBox="1"/>
          <p:nvPr/>
        </p:nvSpPr>
        <p:spPr>
          <a:xfrm>
            <a:off x="2143108" y="4786322"/>
            <a:ext cx="6143668" cy="1631216"/>
          </a:xfrm>
          <a:prstGeom prst="rect">
            <a:avLst/>
          </a:prstGeom>
          <a:noFill/>
        </p:spPr>
        <p:txBody>
          <a:bodyPr wrap="square" rtlCol="0">
            <a:spAutoFit/>
          </a:bodyPr>
          <a:lstStyle/>
          <a:p>
            <a:r>
              <a:rPr lang="ja-JP" altLang="en-US" sz="3200" dirty="0" smtClean="0"/>
              <a:t>山中阿砂</a:t>
            </a:r>
            <a:r>
              <a:rPr lang="ja-JP" altLang="en-US" sz="3200" dirty="0"/>
              <a:t> </a:t>
            </a:r>
            <a:r>
              <a:rPr lang="en-US" altLang="ja-JP" sz="3200" dirty="0" smtClean="0"/>
              <a:t>, </a:t>
            </a:r>
            <a:r>
              <a:rPr lang="ja-JP" altLang="en-US" sz="3200" dirty="0" smtClean="0"/>
              <a:t>内山愛子</a:t>
            </a:r>
            <a:r>
              <a:rPr lang="en-US" altLang="ja-JP" sz="3200" dirty="0" smtClean="0"/>
              <a:t>, </a:t>
            </a:r>
            <a:r>
              <a:rPr lang="ja-JP" altLang="en-US" sz="3200" dirty="0" smtClean="0"/>
              <a:t>庄田宗人</a:t>
            </a:r>
            <a:endParaRPr lang="en-US" altLang="ja-JP" sz="3200" dirty="0" smtClean="0"/>
          </a:p>
          <a:p>
            <a:r>
              <a:rPr kumimoji="1" lang="ja-JP" altLang="en-US" sz="3200" dirty="0"/>
              <a:t>川端</a:t>
            </a:r>
            <a:r>
              <a:rPr kumimoji="1" lang="ja-JP" altLang="en-US" sz="3200" dirty="0" smtClean="0"/>
              <a:t>美穂 </a:t>
            </a:r>
            <a:r>
              <a:rPr kumimoji="1" lang="en-US" altLang="ja-JP" sz="3200" dirty="0" smtClean="0"/>
              <a:t>, </a:t>
            </a:r>
            <a:r>
              <a:rPr lang="en-US" altLang="ja-JP" sz="3200" dirty="0" smtClean="0"/>
              <a:t>N.R.D.Z</a:t>
            </a:r>
            <a:endParaRPr lang="en-US" altLang="ja-JP" sz="3600" dirty="0" smtClean="0"/>
          </a:p>
          <a:p>
            <a:endParaRPr kumimoji="1" lang="ja-JP" alt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00034" y="292893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a:latin typeface="+mj-lt"/>
                <a:ea typeface="+mj-ea"/>
                <a:cs typeface="+mj-cs"/>
              </a:rPr>
              <a:t>観測</a:t>
            </a:r>
            <a:r>
              <a:rPr lang="ja-JP" altLang="en-US" sz="4400" dirty="0" smtClean="0">
                <a:latin typeface="+mj-lt"/>
                <a:ea typeface="+mj-ea"/>
                <a:cs typeface="+mj-cs"/>
              </a:rPr>
              <a:t>結果の解析</a:t>
            </a:r>
            <a:endParaRPr kumimoji="1" lang="ja-JP" alt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720" y="274638"/>
            <a:ext cx="8572560" cy="1143000"/>
          </a:xfrm>
        </p:spPr>
        <p:txBody>
          <a:bodyPr>
            <a:normAutofit fontScale="90000"/>
          </a:bodyPr>
          <a:lstStyle/>
          <a:p>
            <a:r>
              <a:rPr lang="en-US" altLang="ja-JP" dirty="0" smtClean="0"/>
              <a:t>Crab</a:t>
            </a:r>
            <a:r>
              <a:rPr lang="ja-JP" altLang="en-US" dirty="0" smtClean="0"/>
              <a:t>パルサーからの電波と</a:t>
            </a:r>
            <a:r>
              <a:rPr lang="en-US" altLang="ja-JP" dirty="0" smtClean="0"/>
              <a:t>X</a:t>
            </a:r>
            <a:r>
              <a:rPr lang="ja-JP" altLang="en-US" dirty="0" smtClean="0"/>
              <a:t>線の観測</a:t>
            </a:r>
            <a:endParaRPr kumimoji="1" lang="ja-JP" altLang="en-US" dirty="0"/>
          </a:p>
        </p:txBody>
      </p:sp>
      <p:graphicFrame>
        <p:nvGraphicFramePr>
          <p:cNvPr id="4" name="コンテンツ プレースホルダ 3"/>
          <p:cNvGraphicFramePr>
            <a:graphicFrameLocks noGrp="1"/>
          </p:cNvGraphicFramePr>
          <p:nvPr>
            <p:ph idx="1"/>
          </p:nvPr>
        </p:nvGraphicFramePr>
        <p:xfrm>
          <a:off x="500034" y="1214422"/>
          <a:ext cx="5214974" cy="2628912"/>
        </p:xfrm>
        <a:graphic>
          <a:graphicData uri="http://schemas.openxmlformats.org/drawingml/2006/table">
            <a:tbl>
              <a:tblPr firstRow="1" bandRow="1">
                <a:tableStyleId>{5A111915-BE36-4E01-A7E5-04B1672EAD32}</a:tableStyleId>
              </a:tblPr>
              <a:tblGrid>
                <a:gridCol w="1540121"/>
                <a:gridCol w="3674853"/>
              </a:tblGrid>
              <a:tr h="555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3600" dirty="0" smtClean="0"/>
                    </a:p>
                  </a:txBody>
                  <a:tcPr>
                    <a:lnL w="9525" cap="flat" cmpd="sng" algn="ctr">
                      <a:noFill/>
                      <a:prstDash val="solid"/>
                    </a:lnL>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3600" dirty="0" smtClean="0"/>
                        <a:t>観測装置</a:t>
                      </a:r>
                    </a:p>
                  </a:txBody>
                  <a:tcPr>
                    <a:lnT w="9525" cap="flat" cmpd="sng" algn="ctr">
                      <a:noFill/>
                      <a:prstDash val="solid"/>
                    </a:lnT>
                    <a:lnTlToBr w="12700" cmpd="sng">
                      <a:noFill/>
                      <a:prstDash val="solid"/>
                    </a:lnTlToBr>
                    <a:lnBlToTr w="12700" cmpd="sng">
                      <a:noFill/>
                      <a:prstDash val="solid"/>
                    </a:lnBlToTr>
                  </a:tcPr>
                </a:tc>
              </a:tr>
              <a:tr h="1074432">
                <a:tc>
                  <a:txBody>
                    <a:bodyPr/>
                    <a:lstStyle/>
                    <a:p>
                      <a:pPr algn="ctr"/>
                      <a:r>
                        <a:rPr kumimoji="1" lang="ja-JP" altLang="en-US" sz="2800" dirty="0" smtClean="0"/>
                        <a:t>電波</a:t>
                      </a:r>
                      <a:endParaRPr kumimoji="1" lang="ja-JP" altLang="en-US" sz="2800" dirty="0"/>
                    </a:p>
                  </a:txBody>
                  <a:tcPr anchor="ctr" anchorCtr="1">
                    <a:lnT w="9525" cap="flat" cmpd="sng" algn="ctr">
                      <a:noFill/>
                      <a:prstDash val="solid"/>
                    </a:lnT>
                  </a:tcPr>
                </a:tc>
                <a:tc>
                  <a:txBody>
                    <a:bodyPr/>
                    <a:lstStyle/>
                    <a:p>
                      <a:pPr>
                        <a:buNone/>
                      </a:pPr>
                      <a:r>
                        <a:rPr kumimoji="1" lang="ja-JP" altLang="en-US" sz="1800" dirty="0" smtClean="0"/>
                        <a:t>鹿島</a:t>
                      </a:r>
                      <a:r>
                        <a:rPr kumimoji="1" lang="en-US" altLang="ja-JP" sz="1800" dirty="0" smtClean="0"/>
                        <a:t>34m,</a:t>
                      </a:r>
                      <a:r>
                        <a:rPr kumimoji="1" lang="ja-JP" altLang="en-US" sz="1800" dirty="0" smtClean="0"/>
                        <a:t>臼田</a:t>
                      </a:r>
                      <a:r>
                        <a:rPr kumimoji="1" lang="en-US" altLang="ja-JP" sz="1800" dirty="0" smtClean="0"/>
                        <a:t>64m</a:t>
                      </a:r>
                      <a:r>
                        <a:rPr kumimoji="1" lang="ja-JP" altLang="en-US" sz="1800" dirty="0" smtClean="0"/>
                        <a:t>パラボラアンテナ  周波数帯</a:t>
                      </a:r>
                      <a:r>
                        <a:rPr kumimoji="1" lang="en-US" altLang="ja-JP" sz="1800" dirty="0" smtClean="0"/>
                        <a:t>:1405</a:t>
                      </a:r>
                      <a:r>
                        <a:rPr kumimoji="1" lang="ja-JP" altLang="en-US" sz="1800" dirty="0" smtClean="0"/>
                        <a:t>～</a:t>
                      </a:r>
                      <a:r>
                        <a:rPr kumimoji="1" lang="en-US" altLang="ja-JP" sz="1800" dirty="0" smtClean="0"/>
                        <a:t>1435MHz</a:t>
                      </a:r>
                    </a:p>
                  </a:txBody>
                  <a:tcPr anchor="ctr" anchorCtr="1"/>
                </a:tc>
              </a:tr>
              <a:tr h="7941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3200" dirty="0" smtClean="0"/>
                        <a:t>X</a:t>
                      </a:r>
                      <a:r>
                        <a:rPr kumimoji="1" lang="ja-JP" altLang="en-US" sz="3200" dirty="0" smtClean="0"/>
                        <a:t>線</a:t>
                      </a:r>
                    </a:p>
                    <a:p>
                      <a:endParaRPr lang="ja-JP" altLang="en-US" dirty="0"/>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strike="noStrike" kern="1200" cap="none" spc="0" normalizeH="0" baseline="0" noProof="0" dirty="0" smtClean="0">
                          <a:ln>
                            <a:noFill/>
                          </a:ln>
                          <a:effectLst/>
                          <a:uLnTx/>
                          <a:uFillTx/>
                        </a:rPr>
                        <a:t>天文観測衛星「すざく」</a:t>
                      </a:r>
                      <a:endParaRPr kumimoji="1" lang="en-US" altLang="ja-JP" sz="1800" u="none" strike="noStrike" kern="1200" cap="none" spc="0" normalizeH="0" baseline="0" noProof="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strike="noStrike" kern="1200" cap="none" spc="0" normalizeH="0" baseline="0" noProof="0" dirty="0" smtClean="0">
                          <a:ln>
                            <a:noFill/>
                          </a:ln>
                          <a:effectLst/>
                          <a:uLnTx/>
                          <a:uFillTx/>
                        </a:rPr>
                        <a:t>硬</a:t>
                      </a:r>
                      <a:r>
                        <a:rPr kumimoji="1" lang="en-US" altLang="ja-JP" sz="1800" u="none" strike="noStrike" kern="1200" cap="none" spc="0" normalizeH="0" baseline="0" noProof="0" dirty="0" smtClean="0">
                          <a:ln>
                            <a:noFill/>
                          </a:ln>
                          <a:effectLst/>
                          <a:uLnTx/>
                          <a:uFillTx/>
                        </a:rPr>
                        <a:t>X</a:t>
                      </a:r>
                      <a:r>
                        <a:rPr kumimoji="1" lang="ja-JP" altLang="en-US" sz="1800" u="none" strike="noStrike" kern="1200" cap="none" spc="0" normalizeH="0" baseline="0" noProof="0" dirty="0" smtClean="0">
                          <a:ln>
                            <a:noFill/>
                          </a:ln>
                          <a:effectLst/>
                          <a:uLnTx/>
                          <a:uFillTx/>
                        </a:rPr>
                        <a:t>線観測装置</a:t>
                      </a:r>
                      <a:r>
                        <a:rPr kumimoji="1" lang="en-US" altLang="ja-JP" sz="1800" u="none" strike="noStrike" kern="1200" cap="none" spc="0" normalizeH="0" baseline="0" noProof="0" dirty="0" smtClean="0">
                          <a:ln>
                            <a:noFill/>
                          </a:ln>
                          <a:effectLst/>
                          <a:uLnTx/>
                          <a:uFillTx/>
                        </a:rPr>
                        <a:t>HXD</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u="none" strike="noStrike" kern="1200" cap="none" spc="0" normalizeH="0" baseline="0" noProof="0" dirty="0" smtClean="0">
                          <a:ln>
                            <a:noFill/>
                          </a:ln>
                          <a:effectLst/>
                          <a:uLnTx/>
                          <a:uFillTx/>
                        </a:rPr>
                        <a:t>周波数帯</a:t>
                      </a:r>
                      <a:r>
                        <a:rPr kumimoji="1" lang="en-US" altLang="ja-JP" sz="1800" u="none" strike="noStrike" kern="1200" cap="none" spc="0" normalizeH="0" baseline="0" noProof="0" dirty="0" smtClean="0">
                          <a:ln>
                            <a:noFill/>
                          </a:ln>
                          <a:effectLst/>
                          <a:uLnTx/>
                          <a:uFillTx/>
                        </a:rPr>
                        <a:t>:15~75keV(</a:t>
                      </a:r>
                      <a:r>
                        <a:rPr kumimoji="1" lang="ja-JP" altLang="en-US" sz="1800" u="none" strike="noStrike" kern="1200" cap="none" spc="0" normalizeH="0" baseline="0" noProof="0" dirty="0" smtClean="0">
                          <a:ln>
                            <a:noFill/>
                          </a:ln>
                          <a:effectLst/>
                          <a:uLnTx/>
                          <a:uFillTx/>
                        </a:rPr>
                        <a:t>～</a:t>
                      </a:r>
                      <a:r>
                        <a:rPr kumimoji="1" lang="en-US" altLang="ja-JP" sz="1800" u="none" strike="noStrike" kern="1200" cap="none" spc="0" normalizeH="0" baseline="0" noProof="0" dirty="0" smtClean="0">
                          <a:ln>
                            <a:noFill/>
                          </a:ln>
                          <a:effectLst/>
                          <a:uLnTx/>
                          <a:uFillTx/>
                        </a:rPr>
                        <a:t>10</a:t>
                      </a:r>
                      <a:r>
                        <a:rPr kumimoji="1" lang="en-US" altLang="ja-JP" sz="1800" u="none" strike="noStrike" kern="1200" cap="none" spc="0" normalizeH="0" baseline="30000" noProof="0" dirty="0" smtClean="0">
                          <a:ln>
                            <a:noFill/>
                          </a:ln>
                          <a:effectLst/>
                          <a:uLnTx/>
                          <a:uFillTx/>
                        </a:rPr>
                        <a:t>19</a:t>
                      </a:r>
                      <a:r>
                        <a:rPr kumimoji="1" lang="en-US" altLang="ja-JP" sz="1800" u="none" strike="noStrike" kern="1200" cap="none" spc="0" normalizeH="0" baseline="0" noProof="0" dirty="0" smtClean="0">
                          <a:ln>
                            <a:noFill/>
                          </a:ln>
                          <a:effectLst/>
                          <a:uLnTx/>
                          <a:uFillTx/>
                        </a:rPr>
                        <a:t>Hz)</a:t>
                      </a:r>
                      <a:endParaRPr kumimoji="1" lang="en-US" altLang="ja-JP" sz="1800" b="0" i="0" u="none" strike="noStrike" kern="1200" cap="none" spc="0" normalizeH="0" baseline="0" noProof="0" dirty="0" smtClean="0">
                        <a:ln>
                          <a:noFill/>
                        </a:ln>
                        <a:solidFill>
                          <a:schemeClr val="tx1"/>
                        </a:solidFill>
                        <a:effectLst/>
                        <a:uLnTx/>
                        <a:uFillTx/>
                        <a:latin typeface="+mn-lt"/>
                        <a:ea typeface="+mn-ea"/>
                        <a:cs typeface="+mn-cs"/>
                      </a:endParaRPr>
                    </a:p>
                  </a:txBody>
                  <a:tcPr anchor="ctr" anchorCtr="1"/>
                </a:tc>
              </a:tr>
            </a:tbl>
          </a:graphicData>
        </a:graphic>
      </p:graphicFrame>
      <p:pic>
        <p:nvPicPr>
          <p:cNvPr id="6148" name="Picture 4"/>
          <p:cNvPicPr>
            <a:picLocks noChangeAspect="1" noChangeArrowheads="1"/>
          </p:cNvPicPr>
          <p:nvPr/>
        </p:nvPicPr>
        <p:blipFill>
          <a:blip r:embed="rId3" cstate="print"/>
          <a:srcRect l="4127" t="5987" r="7152" b="4202"/>
          <a:stretch>
            <a:fillRect/>
          </a:stretch>
        </p:blipFill>
        <p:spPr bwMode="auto">
          <a:xfrm>
            <a:off x="6143636" y="3000372"/>
            <a:ext cx="2428892" cy="1694576"/>
          </a:xfrm>
          <a:prstGeom prst="rect">
            <a:avLst/>
          </a:prstGeom>
          <a:noFill/>
          <a:ln w="9525">
            <a:noFill/>
            <a:miter lim="800000"/>
            <a:headEnd/>
            <a:tailEnd/>
          </a:ln>
        </p:spPr>
      </p:pic>
      <p:pic>
        <p:nvPicPr>
          <p:cNvPr id="6149" name="Picture 5"/>
          <p:cNvPicPr>
            <a:picLocks noChangeAspect="1" noChangeArrowheads="1"/>
          </p:cNvPicPr>
          <p:nvPr/>
        </p:nvPicPr>
        <p:blipFill>
          <a:blip r:embed="rId4" cstate="print"/>
          <a:srcRect t="2735" r="6250" b="1532"/>
          <a:stretch>
            <a:fillRect/>
          </a:stretch>
        </p:blipFill>
        <p:spPr bwMode="auto">
          <a:xfrm>
            <a:off x="5786446" y="1214422"/>
            <a:ext cx="1500198" cy="1750231"/>
          </a:xfrm>
          <a:prstGeom prst="rect">
            <a:avLst/>
          </a:prstGeom>
          <a:noFill/>
          <a:ln w="9525">
            <a:noFill/>
            <a:miter lim="800000"/>
            <a:headEnd/>
            <a:tailEnd/>
          </a:ln>
        </p:spPr>
      </p:pic>
      <p:pic>
        <p:nvPicPr>
          <p:cNvPr id="7169" name="Picture 1"/>
          <p:cNvPicPr>
            <a:picLocks noChangeAspect="1" noChangeArrowheads="1"/>
          </p:cNvPicPr>
          <p:nvPr/>
        </p:nvPicPr>
        <p:blipFill>
          <a:blip r:embed="rId5" cstate="print"/>
          <a:srcRect/>
          <a:stretch>
            <a:fillRect/>
          </a:stretch>
        </p:blipFill>
        <p:spPr bwMode="auto">
          <a:xfrm>
            <a:off x="7286644" y="1142984"/>
            <a:ext cx="1690685" cy="1792912"/>
          </a:xfrm>
          <a:prstGeom prst="rect">
            <a:avLst/>
          </a:prstGeom>
          <a:noFill/>
          <a:ln w="9525">
            <a:noFill/>
            <a:miter lim="800000"/>
            <a:headEnd/>
            <a:tailEnd/>
          </a:ln>
        </p:spPr>
      </p:pic>
      <p:pic>
        <p:nvPicPr>
          <p:cNvPr id="7170" name="Picture 2"/>
          <p:cNvPicPr>
            <a:picLocks noChangeAspect="1" noChangeArrowheads="1"/>
          </p:cNvPicPr>
          <p:nvPr/>
        </p:nvPicPr>
        <p:blipFill>
          <a:blip r:embed="rId6" cstate="print"/>
          <a:srcRect/>
          <a:stretch>
            <a:fillRect/>
          </a:stretch>
        </p:blipFill>
        <p:spPr bwMode="auto">
          <a:xfrm>
            <a:off x="1714480" y="4643446"/>
            <a:ext cx="2000264" cy="1900251"/>
          </a:xfrm>
          <a:prstGeom prst="rect">
            <a:avLst/>
          </a:prstGeom>
          <a:noFill/>
          <a:ln w="9525">
            <a:noFill/>
            <a:miter lim="800000"/>
            <a:headEnd/>
            <a:tailEnd/>
          </a:ln>
        </p:spPr>
      </p:pic>
      <p:sp>
        <p:nvSpPr>
          <p:cNvPr id="8" name="テキスト ボックス 7"/>
          <p:cNvSpPr txBox="1"/>
          <p:nvPr/>
        </p:nvSpPr>
        <p:spPr>
          <a:xfrm>
            <a:off x="1214446" y="3857628"/>
            <a:ext cx="2928958" cy="1384995"/>
          </a:xfrm>
          <a:prstGeom prst="rect">
            <a:avLst/>
          </a:prstGeom>
          <a:noFill/>
        </p:spPr>
        <p:txBody>
          <a:bodyPr wrap="square" rtlCol="0">
            <a:spAutoFit/>
          </a:bodyPr>
          <a:lstStyle/>
          <a:p>
            <a:pPr algn="ctr"/>
            <a:r>
              <a:rPr lang="ja-JP" altLang="en-US" sz="2400" dirty="0" smtClean="0"/>
              <a:t>かに星雲</a:t>
            </a:r>
            <a:endParaRPr lang="en-US" altLang="ja-JP" sz="2400" dirty="0" smtClean="0"/>
          </a:p>
          <a:p>
            <a:pPr algn="ctr"/>
            <a:r>
              <a:rPr kumimoji="1" lang="en-US" altLang="ja-JP" sz="2400" dirty="0" smtClean="0"/>
              <a:t>1054</a:t>
            </a:r>
            <a:r>
              <a:rPr lang="ja-JP" altLang="en-US" sz="2400" dirty="0" smtClean="0"/>
              <a:t>年 </a:t>
            </a:r>
            <a:r>
              <a:rPr kumimoji="1" lang="ja-JP" altLang="en-US" sz="2400" dirty="0" smtClean="0"/>
              <a:t>超新星爆発</a:t>
            </a:r>
            <a:endParaRPr kumimoji="1" lang="en-US" altLang="ja-JP" sz="2400" dirty="0" smtClean="0"/>
          </a:p>
          <a:p>
            <a:pPr algn="ctr"/>
            <a:endParaRPr lang="en-US" altLang="ja-JP" dirty="0" smtClean="0"/>
          </a:p>
          <a:p>
            <a:pPr algn="ctr"/>
            <a:endParaRPr kumimoji="1" lang="ja-JP" altLang="en-US" dirty="0"/>
          </a:p>
        </p:txBody>
      </p:sp>
      <p:sp>
        <p:nvSpPr>
          <p:cNvPr id="9" name="テキスト ボックス 8"/>
          <p:cNvSpPr txBox="1"/>
          <p:nvPr/>
        </p:nvSpPr>
        <p:spPr>
          <a:xfrm>
            <a:off x="3714744" y="4857760"/>
            <a:ext cx="4857816" cy="1661993"/>
          </a:xfrm>
          <a:prstGeom prst="rect">
            <a:avLst/>
          </a:prstGeom>
          <a:noFill/>
        </p:spPr>
        <p:txBody>
          <a:bodyPr wrap="square" rtlCol="0">
            <a:spAutoFit/>
          </a:bodyPr>
          <a:lstStyle/>
          <a:p>
            <a:pPr algn="ctr"/>
            <a:r>
              <a:rPr kumimoji="1" lang="ja-JP" altLang="en-US" sz="2800" dirty="0" smtClean="0"/>
              <a:t>電波パルスの周期</a:t>
            </a:r>
            <a:endParaRPr lang="en-US" altLang="ja-JP" sz="2800" dirty="0" smtClean="0"/>
          </a:p>
          <a:p>
            <a:pPr algn="ctr"/>
            <a:r>
              <a:rPr lang="ja-JP" altLang="en-US" sz="2800" dirty="0" smtClean="0"/>
              <a:t>↓</a:t>
            </a:r>
            <a:endParaRPr lang="en-US" altLang="ja-JP" sz="2800" dirty="0" smtClean="0"/>
          </a:p>
          <a:p>
            <a:pPr algn="ctr"/>
            <a:r>
              <a:rPr kumimoji="1" lang="en-US" altLang="ja-JP" sz="2800" dirty="0" smtClean="0"/>
              <a:t>X</a:t>
            </a:r>
            <a:r>
              <a:rPr kumimoji="1" lang="ja-JP" altLang="en-US" sz="2800" dirty="0" smtClean="0"/>
              <a:t>線パルスの波形</a:t>
            </a:r>
            <a:endParaRPr kumimoji="1" lang="en-US" altLang="ja-JP" sz="2800" dirty="0" smtClean="0"/>
          </a:p>
          <a:p>
            <a:endParaRPr kumimoji="1" lang="ja-JP"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電波のフーリエ解析</a:t>
            </a:r>
            <a:endParaRPr kumimoji="1" lang="ja-JP" altLang="en-US" dirty="0"/>
          </a:p>
        </p:txBody>
      </p:sp>
      <p:pic>
        <p:nvPicPr>
          <p:cNvPr id="4" name="Picture 4"/>
          <p:cNvPicPr>
            <a:picLocks noChangeAspect="1" noChangeArrowheads="1"/>
          </p:cNvPicPr>
          <p:nvPr/>
        </p:nvPicPr>
        <p:blipFill>
          <a:blip r:embed="rId4" cstate="print"/>
          <a:srcRect/>
          <a:stretch>
            <a:fillRect/>
          </a:stretch>
        </p:blipFill>
        <p:spPr bwMode="auto">
          <a:xfrm>
            <a:off x="571472" y="1428736"/>
            <a:ext cx="2986736" cy="1806041"/>
          </a:xfrm>
          <a:prstGeom prst="rect">
            <a:avLst/>
          </a:prstGeom>
          <a:noFill/>
          <a:ln w="9525">
            <a:noFill/>
            <a:miter lim="800000"/>
            <a:headEnd/>
            <a:tailEnd/>
          </a:ln>
        </p:spPr>
      </p:pic>
      <p:sp>
        <p:nvSpPr>
          <p:cNvPr id="7" name="テキスト ボックス 6"/>
          <p:cNvSpPr txBox="1"/>
          <p:nvPr/>
        </p:nvSpPr>
        <p:spPr>
          <a:xfrm>
            <a:off x="4286248" y="2143116"/>
            <a:ext cx="461665" cy="1357322"/>
          </a:xfrm>
          <a:prstGeom prst="rect">
            <a:avLst/>
          </a:prstGeom>
          <a:solidFill>
            <a:schemeClr val="bg1"/>
          </a:solidFill>
        </p:spPr>
        <p:txBody>
          <a:bodyPr vert="eaVert" wrap="square" rtlCol="0">
            <a:spAutoFit/>
          </a:bodyPr>
          <a:lstStyle/>
          <a:p>
            <a:endParaRPr kumimoji="1" lang="ja-JP" altLang="en-US" dirty="0"/>
          </a:p>
        </p:txBody>
      </p:sp>
      <p:sp>
        <p:nvSpPr>
          <p:cNvPr id="13" name="テキスト ボックス 12"/>
          <p:cNvSpPr txBox="1"/>
          <p:nvPr/>
        </p:nvSpPr>
        <p:spPr>
          <a:xfrm>
            <a:off x="571472" y="3714752"/>
            <a:ext cx="4000528" cy="646331"/>
          </a:xfrm>
          <a:prstGeom prst="rect">
            <a:avLst/>
          </a:prstGeom>
          <a:noFill/>
        </p:spPr>
        <p:txBody>
          <a:bodyPr wrap="square" rtlCol="0">
            <a:spAutoFit/>
          </a:bodyPr>
          <a:lstStyle/>
          <a:p>
            <a:pPr>
              <a:buFont typeface="Arial" pitchFamily="34" charset="0"/>
              <a:buChar char="•"/>
            </a:pPr>
            <a:r>
              <a:rPr lang="ja-JP" altLang="en-US" dirty="0" smtClean="0"/>
              <a:t>各時間ごとにフーリエ解析</a:t>
            </a:r>
            <a:endParaRPr lang="en-US" altLang="ja-JP" dirty="0" smtClean="0"/>
          </a:p>
          <a:p>
            <a:endParaRPr lang="en-US" altLang="ja-JP" dirty="0" smtClean="0"/>
          </a:p>
        </p:txBody>
      </p:sp>
      <p:pic>
        <p:nvPicPr>
          <p:cNvPr id="19" name="Picture 6"/>
          <p:cNvPicPr>
            <a:picLocks noChangeAspect="1" noChangeArrowheads="1"/>
          </p:cNvPicPr>
          <p:nvPr/>
        </p:nvPicPr>
        <p:blipFill>
          <a:blip r:embed="rId5" cstate="print"/>
          <a:srcRect b="11605"/>
          <a:stretch>
            <a:fillRect/>
          </a:stretch>
        </p:blipFill>
        <p:spPr bwMode="auto">
          <a:xfrm>
            <a:off x="4572000" y="1428736"/>
            <a:ext cx="4214842" cy="2252894"/>
          </a:xfrm>
          <a:prstGeom prst="rect">
            <a:avLst/>
          </a:prstGeom>
          <a:noFill/>
          <a:ln w="9525">
            <a:noFill/>
            <a:miter lim="800000"/>
            <a:headEnd/>
            <a:tailEnd/>
          </a:ln>
        </p:spPr>
      </p:pic>
      <p:sp>
        <p:nvSpPr>
          <p:cNvPr id="20" name="テキスト ボックス 19"/>
          <p:cNvSpPr txBox="1"/>
          <p:nvPr/>
        </p:nvSpPr>
        <p:spPr>
          <a:xfrm>
            <a:off x="5072066" y="1714488"/>
            <a:ext cx="2143140" cy="461665"/>
          </a:xfrm>
          <a:prstGeom prst="rect">
            <a:avLst/>
          </a:prstGeom>
          <a:noFill/>
        </p:spPr>
        <p:txBody>
          <a:bodyPr wrap="square" rtlCol="0">
            <a:spAutoFit/>
          </a:bodyPr>
          <a:lstStyle/>
          <a:p>
            <a:r>
              <a:rPr lang="en-US" altLang="ja-JP" sz="2400" dirty="0" smtClean="0"/>
              <a:t>t</a:t>
            </a:r>
            <a:r>
              <a:rPr kumimoji="1" lang="en-US" altLang="ja-JP" sz="2400" dirty="0" smtClean="0"/>
              <a:t>=11.5-12.0</a:t>
            </a:r>
            <a:endParaRPr kumimoji="1" lang="ja-JP" altLang="en-US" sz="2800" dirty="0"/>
          </a:p>
        </p:txBody>
      </p:sp>
      <p:sp>
        <p:nvSpPr>
          <p:cNvPr id="21" name="テキスト ボックス 20"/>
          <p:cNvSpPr txBox="1"/>
          <p:nvPr/>
        </p:nvSpPr>
        <p:spPr>
          <a:xfrm>
            <a:off x="5929322" y="3643314"/>
            <a:ext cx="598243" cy="276999"/>
          </a:xfrm>
          <a:prstGeom prst="rect">
            <a:avLst/>
          </a:prstGeom>
          <a:noFill/>
        </p:spPr>
        <p:txBody>
          <a:bodyPr wrap="square" rtlCol="0">
            <a:spAutoFit/>
          </a:bodyPr>
          <a:lstStyle/>
          <a:p>
            <a:r>
              <a:rPr kumimoji="1" lang="en-US" altLang="ja-JP" sz="1200" dirty="0" smtClean="0"/>
              <a:t>1400</a:t>
            </a:r>
            <a:endParaRPr kumimoji="1" lang="ja-JP" altLang="en-US" sz="2400" dirty="0"/>
          </a:p>
        </p:txBody>
      </p:sp>
      <p:sp>
        <p:nvSpPr>
          <p:cNvPr id="22" name="テキスト ボックス 21"/>
          <p:cNvSpPr txBox="1"/>
          <p:nvPr/>
        </p:nvSpPr>
        <p:spPr>
          <a:xfrm>
            <a:off x="8215338" y="3643314"/>
            <a:ext cx="571536" cy="276999"/>
          </a:xfrm>
          <a:prstGeom prst="rect">
            <a:avLst/>
          </a:prstGeom>
          <a:noFill/>
        </p:spPr>
        <p:txBody>
          <a:bodyPr wrap="square" rtlCol="0">
            <a:spAutoFit/>
          </a:bodyPr>
          <a:lstStyle/>
          <a:p>
            <a:r>
              <a:rPr kumimoji="1" lang="en-US" altLang="ja-JP" sz="1200" dirty="0" smtClean="0"/>
              <a:t>1440</a:t>
            </a:r>
            <a:endParaRPr kumimoji="1" lang="ja-JP" altLang="en-US" sz="2400" dirty="0"/>
          </a:p>
        </p:txBody>
      </p:sp>
      <p:sp>
        <p:nvSpPr>
          <p:cNvPr id="23" name="テキスト ボックス 22"/>
          <p:cNvSpPr txBox="1"/>
          <p:nvPr/>
        </p:nvSpPr>
        <p:spPr>
          <a:xfrm>
            <a:off x="6357950" y="3714752"/>
            <a:ext cx="1500198" cy="369332"/>
          </a:xfrm>
          <a:prstGeom prst="rect">
            <a:avLst/>
          </a:prstGeom>
          <a:noFill/>
        </p:spPr>
        <p:txBody>
          <a:bodyPr wrap="square" rtlCol="0">
            <a:spAutoFit/>
          </a:bodyPr>
          <a:lstStyle/>
          <a:p>
            <a:r>
              <a:rPr kumimoji="1" lang="ja-JP" altLang="en-US" dirty="0" smtClean="0"/>
              <a:t>周波数</a:t>
            </a:r>
            <a:r>
              <a:rPr kumimoji="1" lang="en-US" altLang="ja-JP" dirty="0" smtClean="0"/>
              <a:t>(Hz)</a:t>
            </a:r>
            <a:endParaRPr kumimoji="1" lang="ja-JP" altLang="en-US" sz="3600" dirty="0"/>
          </a:p>
        </p:txBody>
      </p:sp>
      <p:sp>
        <p:nvSpPr>
          <p:cNvPr id="11" name="右矢印 10"/>
          <p:cNvSpPr/>
          <p:nvPr/>
        </p:nvSpPr>
        <p:spPr>
          <a:xfrm>
            <a:off x="3714744" y="2571744"/>
            <a:ext cx="42862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オブジェクト 11"/>
          <p:cNvGraphicFramePr>
            <a:graphicFrameLocks noChangeAspect="1"/>
          </p:cNvGraphicFramePr>
          <p:nvPr/>
        </p:nvGraphicFramePr>
        <p:xfrm>
          <a:off x="4514850" y="3321050"/>
          <a:ext cx="114300" cy="215900"/>
        </p:xfrm>
        <a:graphic>
          <a:graphicData uri="http://schemas.openxmlformats.org/presentationml/2006/ole">
            <p:oleObj spid="_x0000_s2050" name="数式" r:id="rId6" imgW="114120" imgH="215640" progId="Equation.3">
              <p:embed/>
            </p:oleObj>
          </a:graphicData>
        </a:graphic>
      </p:graphicFrame>
      <p:graphicFrame>
        <p:nvGraphicFramePr>
          <p:cNvPr id="14" name="オブジェクト 13"/>
          <p:cNvGraphicFramePr>
            <a:graphicFrameLocks noChangeAspect="1"/>
          </p:cNvGraphicFramePr>
          <p:nvPr/>
        </p:nvGraphicFramePr>
        <p:xfrm>
          <a:off x="785786" y="4000504"/>
          <a:ext cx="4643470" cy="813264"/>
        </p:xfrm>
        <a:graphic>
          <a:graphicData uri="http://schemas.openxmlformats.org/presentationml/2006/ole">
            <p:oleObj spid="_x0000_s2051" name="数式" r:id="rId7" imgW="2247840" imgH="39348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電波のフーリエ解析</a:t>
            </a:r>
            <a:endParaRPr kumimoji="1" lang="ja-JP" altLang="en-US" dirty="0"/>
          </a:p>
        </p:txBody>
      </p:sp>
      <p:pic>
        <p:nvPicPr>
          <p:cNvPr id="4" name="Picture 4"/>
          <p:cNvPicPr>
            <a:picLocks noChangeAspect="1" noChangeArrowheads="1"/>
          </p:cNvPicPr>
          <p:nvPr/>
        </p:nvPicPr>
        <p:blipFill>
          <a:blip r:embed="rId4" cstate="print"/>
          <a:srcRect/>
          <a:stretch>
            <a:fillRect/>
          </a:stretch>
        </p:blipFill>
        <p:spPr bwMode="auto">
          <a:xfrm>
            <a:off x="571472" y="1428736"/>
            <a:ext cx="2986736" cy="1806041"/>
          </a:xfrm>
          <a:prstGeom prst="rect">
            <a:avLst/>
          </a:prstGeom>
          <a:noFill/>
          <a:ln w="9525">
            <a:noFill/>
            <a:miter lim="800000"/>
            <a:headEnd/>
            <a:tailEnd/>
          </a:ln>
        </p:spPr>
      </p:pic>
      <p:pic>
        <p:nvPicPr>
          <p:cNvPr id="5" name="Picture 2"/>
          <p:cNvPicPr>
            <a:picLocks noChangeAspect="1" noChangeArrowheads="1"/>
          </p:cNvPicPr>
          <p:nvPr/>
        </p:nvPicPr>
        <p:blipFill>
          <a:blip r:embed="rId5" cstate="print"/>
          <a:srcRect b="10305"/>
          <a:stretch>
            <a:fillRect/>
          </a:stretch>
        </p:blipFill>
        <p:spPr bwMode="auto">
          <a:xfrm>
            <a:off x="4572000" y="1428736"/>
            <a:ext cx="4214842" cy="2286016"/>
          </a:xfrm>
          <a:prstGeom prst="rect">
            <a:avLst/>
          </a:prstGeom>
          <a:noFill/>
          <a:ln w="9525">
            <a:noFill/>
            <a:miter lim="800000"/>
            <a:headEnd/>
            <a:tailEnd/>
          </a:ln>
        </p:spPr>
      </p:pic>
      <p:sp>
        <p:nvSpPr>
          <p:cNvPr id="6" name="テキスト ボックス 5"/>
          <p:cNvSpPr txBox="1"/>
          <p:nvPr/>
        </p:nvSpPr>
        <p:spPr>
          <a:xfrm>
            <a:off x="5715008" y="3786190"/>
            <a:ext cx="1571636" cy="369332"/>
          </a:xfrm>
          <a:prstGeom prst="rect">
            <a:avLst/>
          </a:prstGeom>
          <a:solidFill>
            <a:schemeClr val="bg1"/>
          </a:solidFill>
        </p:spPr>
        <p:txBody>
          <a:bodyPr wrap="square" rtlCol="0">
            <a:spAutoFit/>
          </a:bodyPr>
          <a:lstStyle/>
          <a:p>
            <a:r>
              <a:rPr kumimoji="1" lang="ja-JP" altLang="en-US" dirty="0" smtClean="0"/>
              <a:t>周波数</a:t>
            </a:r>
            <a:r>
              <a:rPr kumimoji="1" lang="en-US" altLang="ja-JP" dirty="0" smtClean="0"/>
              <a:t>(MHz)</a:t>
            </a:r>
            <a:endParaRPr kumimoji="1" lang="ja-JP" altLang="en-US" dirty="0"/>
          </a:p>
        </p:txBody>
      </p:sp>
      <p:sp>
        <p:nvSpPr>
          <p:cNvPr id="7" name="テキスト ボックス 6"/>
          <p:cNvSpPr txBox="1"/>
          <p:nvPr/>
        </p:nvSpPr>
        <p:spPr>
          <a:xfrm>
            <a:off x="4286248" y="2143116"/>
            <a:ext cx="461665" cy="1357322"/>
          </a:xfrm>
          <a:prstGeom prst="rect">
            <a:avLst/>
          </a:prstGeom>
          <a:solidFill>
            <a:schemeClr val="bg1"/>
          </a:solidFill>
        </p:spPr>
        <p:txBody>
          <a:bodyPr vert="eaVert" wrap="square" rtlCol="0">
            <a:spAutoFit/>
          </a:bodyPr>
          <a:lstStyle/>
          <a:p>
            <a:r>
              <a:rPr lang="ja-JP" altLang="en-US" dirty="0" smtClean="0"/>
              <a:t>時間</a:t>
            </a:r>
            <a:r>
              <a:rPr lang="en-US" altLang="ja-JP" dirty="0" smtClean="0"/>
              <a:t>(ms)</a:t>
            </a:r>
            <a:endParaRPr kumimoji="1" lang="ja-JP" altLang="en-US" dirty="0"/>
          </a:p>
        </p:txBody>
      </p:sp>
      <p:graphicFrame>
        <p:nvGraphicFramePr>
          <p:cNvPr id="8" name="Object 4"/>
          <p:cNvGraphicFramePr>
            <a:graphicFrameLocks noChangeAspect="1"/>
          </p:cNvGraphicFramePr>
          <p:nvPr/>
        </p:nvGraphicFramePr>
        <p:xfrm>
          <a:off x="6500826" y="1857364"/>
          <a:ext cx="1933575" cy="266700"/>
        </p:xfrm>
        <a:graphic>
          <a:graphicData uri="http://schemas.openxmlformats.org/presentationml/2006/ole">
            <p:oleObj spid="_x0000_s3074" name="数式" r:id="rId6" imgW="1650960" imgH="228600" progId="Equation.3">
              <p:embed/>
            </p:oleObj>
          </a:graphicData>
        </a:graphic>
      </p:graphicFrame>
      <p:sp>
        <p:nvSpPr>
          <p:cNvPr id="9" name="テキスト ボックス 8"/>
          <p:cNvSpPr txBox="1"/>
          <p:nvPr/>
        </p:nvSpPr>
        <p:spPr>
          <a:xfrm>
            <a:off x="8286776" y="3571876"/>
            <a:ext cx="714380" cy="307777"/>
          </a:xfrm>
          <a:prstGeom prst="rect">
            <a:avLst/>
          </a:prstGeom>
          <a:noFill/>
        </p:spPr>
        <p:txBody>
          <a:bodyPr wrap="square" rtlCol="0">
            <a:spAutoFit/>
          </a:bodyPr>
          <a:lstStyle/>
          <a:p>
            <a:r>
              <a:rPr kumimoji="1" lang="en-US" altLang="ja-JP" sz="1400" dirty="0" smtClean="0"/>
              <a:t>1440</a:t>
            </a:r>
            <a:endParaRPr kumimoji="1" lang="ja-JP" altLang="en-US" dirty="0"/>
          </a:p>
        </p:txBody>
      </p:sp>
      <p:sp>
        <p:nvSpPr>
          <p:cNvPr id="10" name="テキスト ボックス 9"/>
          <p:cNvSpPr txBox="1"/>
          <p:nvPr/>
        </p:nvSpPr>
        <p:spPr>
          <a:xfrm>
            <a:off x="4572000" y="3643314"/>
            <a:ext cx="714380" cy="307777"/>
          </a:xfrm>
          <a:prstGeom prst="rect">
            <a:avLst/>
          </a:prstGeom>
          <a:noFill/>
        </p:spPr>
        <p:txBody>
          <a:bodyPr wrap="square" rtlCol="0">
            <a:spAutoFit/>
          </a:bodyPr>
          <a:lstStyle/>
          <a:p>
            <a:r>
              <a:rPr kumimoji="1" lang="en-US" altLang="ja-JP" sz="1400" dirty="0" smtClean="0"/>
              <a:t>1400</a:t>
            </a:r>
            <a:endParaRPr kumimoji="1" lang="ja-JP" altLang="en-US" dirty="0"/>
          </a:p>
        </p:txBody>
      </p:sp>
      <p:sp>
        <p:nvSpPr>
          <p:cNvPr id="11" name="右矢印 10"/>
          <p:cNvSpPr/>
          <p:nvPr/>
        </p:nvSpPr>
        <p:spPr>
          <a:xfrm>
            <a:off x="3714744" y="2571744"/>
            <a:ext cx="42862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71472" y="3714752"/>
            <a:ext cx="4000528" cy="1477328"/>
          </a:xfrm>
          <a:prstGeom prst="rect">
            <a:avLst/>
          </a:prstGeom>
          <a:noFill/>
        </p:spPr>
        <p:txBody>
          <a:bodyPr wrap="square" rtlCol="0">
            <a:spAutoFit/>
          </a:bodyPr>
          <a:lstStyle/>
          <a:p>
            <a:pPr>
              <a:buFont typeface="Arial" pitchFamily="34" charset="0"/>
              <a:buChar char="•"/>
            </a:pPr>
            <a:r>
              <a:rPr lang="ja-JP" altLang="en-US" dirty="0" smtClean="0"/>
              <a:t>各時間ごとにフーリエ解析</a:t>
            </a:r>
            <a:endParaRPr lang="en-US" altLang="ja-JP" dirty="0" smtClean="0"/>
          </a:p>
          <a:p>
            <a:pPr>
              <a:buFont typeface="Arial" pitchFamily="34" charset="0"/>
              <a:buChar char="•"/>
            </a:pPr>
            <a:endParaRPr lang="en-US" altLang="ja-JP" dirty="0" smtClean="0"/>
          </a:p>
          <a:p>
            <a:pPr>
              <a:buFont typeface="Arial" pitchFamily="34" charset="0"/>
              <a:buChar char="•"/>
            </a:pPr>
            <a:endParaRPr lang="en-US" altLang="ja-JP" dirty="0" smtClean="0"/>
          </a:p>
          <a:p>
            <a:pPr>
              <a:buFont typeface="Arial" pitchFamily="34" charset="0"/>
              <a:buChar char="•"/>
            </a:pPr>
            <a:endParaRPr lang="en-US" altLang="ja-JP" dirty="0" smtClean="0"/>
          </a:p>
          <a:p>
            <a:pPr>
              <a:buFont typeface="Arial" pitchFamily="34" charset="0"/>
              <a:buChar char="•"/>
            </a:pPr>
            <a:r>
              <a:rPr lang="ja-JP" altLang="en-US" dirty="0" smtClean="0"/>
              <a:t>各時間での周波数のピークをプロット</a:t>
            </a:r>
            <a:endParaRPr lang="en-US" altLang="ja-JP" dirty="0" smtClean="0"/>
          </a:p>
        </p:txBody>
      </p:sp>
      <p:sp>
        <p:nvSpPr>
          <p:cNvPr id="14" name="テキスト ボックス 13"/>
          <p:cNvSpPr txBox="1"/>
          <p:nvPr/>
        </p:nvSpPr>
        <p:spPr>
          <a:xfrm>
            <a:off x="642910" y="5286388"/>
            <a:ext cx="7286676" cy="1200329"/>
          </a:xfrm>
          <a:prstGeom prst="rect">
            <a:avLst/>
          </a:prstGeom>
          <a:noFill/>
        </p:spPr>
        <p:txBody>
          <a:bodyPr wrap="square" rtlCol="0">
            <a:spAutoFit/>
          </a:bodyPr>
          <a:lstStyle/>
          <a:p>
            <a:r>
              <a:rPr lang="ja-JP" altLang="en-US" dirty="0"/>
              <a:t>周波数</a:t>
            </a:r>
            <a:r>
              <a:rPr lang="ja-JP" altLang="en-US" dirty="0" smtClean="0"/>
              <a:t>の</a:t>
            </a:r>
            <a:r>
              <a:rPr lang="ja-JP" altLang="en-US" dirty="0"/>
              <a:t>低い</a:t>
            </a:r>
            <a:r>
              <a:rPr lang="ja-JP" altLang="en-US" dirty="0" smtClean="0"/>
              <a:t>波が遅れてくる　←　星間空間の電子による遅延効果</a:t>
            </a:r>
            <a:endParaRPr kumimoji="1" lang="en-US" altLang="ja-JP" dirty="0"/>
          </a:p>
          <a:p>
            <a:endParaRPr lang="en-US" altLang="ja-JP" dirty="0" smtClean="0"/>
          </a:p>
          <a:p>
            <a:endParaRPr kumimoji="1" lang="en-US" altLang="ja-JP" dirty="0"/>
          </a:p>
          <a:p>
            <a:endParaRPr kumimoji="1" lang="ja-JP" altLang="en-US" dirty="0"/>
          </a:p>
        </p:txBody>
      </p:sp>
      <p:graphicFrame>
        <p:nvGraphicFramePr>
          <p:cNvPr id="15" name="Object 3"/>
          <p:cNvGraphicFramePr>
            <a:graphicFrameLocks noChangeAspect="1"/>
          </p:cNvGraphicFramePr>
          <p:nvPr/>
        </p:nvGraphicFramePr>
        <p:xfrm>
          <a:off x="2000232" y="5572140"/>
          <a:ext cx="2774950" cy="846138"/>
        </p:xfrm>
        <a:graphic>
          <a:graphicData uri="http://schemas.openxmlformats.org/presentationml/2006/ole">
            <p:oleObj spid="_x0000_s3075" name="数式" r:id="rId7" imgW="1498320" imgH="457200" progId="Equation.3">
              <p:embed/>
            </p:oleObj>
          </a:graphicData>
        </a:graphic>
      </p:graphicFrame>
      <p:sp>
        <p:nvSpPr>
          <p:cNvPr id="16" name="テキスト ボックス 15"/>
          <p:cNvSpPr txBox="1"/>
          <p:nvPr/>
        </p:nvSpPr>
        <p:spPr>
          <a:xfrm>
            <a:off x="4857752" y="5786454"/>
            <a:ext cx="3428992" cy="369332"/>
          </a:xfrm>
          <a:prstGeom prst="rect">
            <a:avLst/>
          </a:prstGeom>
          <a:noFill/>
        </p:spPr>
        <p:txBody>
          <a:bodyPr wrap="square" rtlCol="0">
            <a:spAutoFit/>
          </a:bodyPr>
          <a:lstStyle/>
          <a:p>
            <a:r>
              <a:rPr kumimoji="1" lang="en-US" altLang="ja-JP" dirty="0" smtClean="0"/>
              <a:t>DM :</a:t>
            </a:r>
            <a:r>
              <a:rPr kumimoji="1" lang="ja-JP" altLang="en-US" dirty="0" smtClean="0"/>
              <a:t>分散度</a:t>
            </a:r>
            <a:r>
              <a:rPr kumimoji="1" lang="en-US" altLang="ja-JP" dirty="0" smtClean="0"/>
              <a:t>(Dispersion measure)</a:t>
            </a:r>
            <a:endParaRPr kumimoji="1" lang="ja-JP" altLang="en-US" dirty="0"/>
          </a:p>
        </p:txBody>
      </p:sp>
      <p:graphicFrame>
        <p:nvGraphicFramePr>
          <p:cNvPr id="3076" name="Object 4"/>
          <p:cNvGraphicFramePr>
            <a:graphicFrameLocks noChangeAspect="1"/>
          </p:cNvGraphicFramePr>
          <p:nvPr/>
        </p:nvGraphicFramePr>
        <p:xfrm>
          <a:off x="1000100" y="4000504"/>
          <a:ext cx="4643437" cy="812800"/>
        </p:xfrm>
        <a:graphic>
          <a:graphicData uri="http://schemas.openxmlformats.org/presentationml/2006/ole">
            <p:oleObj spid="_x0000_s3076" name="数式" r:id="rId8" imgW="2247840" imgH="39348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dirty="0" err="1" smtClean="0"/>
              <a:t>Dedispersion</a:t>
            </a:r>
            <a:r>
              <a:rPr kumimoji="1" lang="ja-JP" altLang="en-US" dirty="0" smtClean="0"/>
              <a:t>解析</a:t>
            </a:r>
            <a:endParaRPr kumimoji="1" lang="ja-JP" altLang="en-US" dirty="0"/>
          </a:p>
        </p:txBody>
      </p:sp>
      <p:sp>
        <p:nvSpPr>
          <p:cNvPr id="11" name="右矢印 10"/>
          <p:cNvSpPr/>
          <p:nvPr/>
        </p:nvSpPr>
        <p:spPr>
          <a:xfrm>
            <a:off x="3714744" y="2571744"/>
            <a:ext cx="42862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Picture 2"/>
          <p:cNvPicPr>
            <a:picLocks noGrp="1" noChangeAspect="1" noChangeArrowheads="1"/>
          </p:cNvPicPr>
          <p:nvPr>
            <p:ph idx="1"/>
          </p:nvPr>
        </p:nvPicPr>
        <p:blipFill>
          <a:blip r:embed="rId3" cstate="print"/>
          <a:srcRect/>
          <a:stretch>
            <a:fillRect/>
          </a:stretch>
        </p:blipFill>
        <p:spPr bwMode="auto">
          <a:xfrm>
            <a:off x="4429124" y="1428736"/>
            <a:ext cx="4429156" cy="2678255"/>
          </a:xfrm>
          <a:prstGeom prst="rect">
            <a:avLst/>
          </a:prstGeom>
          <a:noFill/>
          <a:ln w="9525">
            <a:noFill/>
            <a:miter lim="800000"/>
            <a:headEnd/>
            <a:tailEnd/>
          </a:ln>
        </p:spPr>
      </p:pic>
      <p:sp>
        <p:nvSpPr>
          <p:cNvPr id="17" name="テキスト ボックス 16"/>
          <p:cNvSpPr txBox="1"/>
          <p:nvPr/>
        </p:nvSpPr>
        <p:spPr>
          <a:xfrm>
            <a:off x="6286512" y="4143380"/>
            <a:ext cx="1285884" cy="369332"/>
          </a:xfrm>
          <a:prstGeom prst="rect">
            <a:avLst/>
          </a:prstGeom>
          <a:noFill/>
        </p:spPr>
        <p:txBody>
          <a:bodyPr wrap="square" rtlCol="0">
            <a:spAutoFit/>
          </a:bodyPr>
          <a:lstStyle/>
          <a:p>
            <a:r>
              <a:rPr kumimoji="1" lang="ja-JP" altLang="en-US" dirty="0" smtClean="0"/>
              <a:t>時間</a:t>
            </a:r>
            <a:r>
              <a:rPr kumimoji="1" lang="en-US" altLang="ja-JP" dirty="0" smtClean="0"/>
              <a:t>(ms)</a:t>
            </a:r>
            <a:endParaRPr kumimoji="1" lang="ja-JP" altLang="en-US" dirty="0"/>
          </a:p>
        </p:txBody>
      </p:sp>
      <p:sp>
        <p:nvSpPr>
          <p:cNvPr id="19" name="テキスト ボックス 18"/>
          <p:cNvSpPr txBox="1"/>
          <p:nvPr/>
        </p:nvSpPr>
        <p:spPr>
          <a:xfrm>
            <a:off x="2143108" y="5286388"/>
            <a:ext cx="6572296" cy="646331"/>
          </a:xfrm>
          <a:prstGeom prst="rect">
            <a:avLst/>
          </a:prstGeom>
          <a:noFill/>
        </p:spPr>
        <p:txBody>
          <a:bodyPr wrap="square" rtlCol="0">
            <a:spAutoFit/>
          </a:bodyPr>
          <a:lstStyle/>
          <a:p>
            <a:r>
              <a:rPr kumimoji="1" lang="ja-JP" altLang="en-US" dirty="0" smtClean="0"/>
              <a:t>これはほんとに</a:t>
            </a:r>
            <a:r>
              <a:rPr kumimoji="1" lang="en-US" altLang="ja-JP" dirty="0" smtClean="0"/>
              <a:t>Crab</a:t>
            </a:r>
            <a:r>
              <a:rPr kumimoji="1" lang="ja-JP" altLang="en-US" dirty="0" smtClean="0"/>
              <a:t>？　</a:t>
            </a:r>
            <a:r>
              <a:rPr kumimoji="1" lang="en-US" altLang="ja-JP" dirty="0" smtClean="0"/>
              <a:t>Crab</a:t>
            </a:r>
            <a:r>
              <a:rPr kumimoji="1" lang="ja-JP" altLang="en-US" dirty="0" err="1" smtClean="0"/>
              <a:t>までの</a:t>
            </a:r>
            <a:r>
              <a:rPr lang="ja-JP" altLang="en-US" dirty="0" smtClean="0"/>
              <a:t>距離</a:t>
            </a:r>
            <a:r>
              <a:rPr lang="en-US" altLang="ja-JP" dirty="0" smtClean="0"/>
              <a:t>L</a:t>
            </a:r>
            <a:r>
              <a:rPr lang="ja-JP" altLang="en-US" dirty="0" smtClean="0"/>
              <a:t>～</a:t>
            </a:r>
            <a:r>
              <a:rPr lang="en-US" altLang="ja-JP" dirty="0" smtClean="0"/>
              <a:t>2000pc</a:t>
            </a:r>
            <a:r>
              <a:rPr lang="ja-JP" altLang="en-US" dirty="0" smtClean="0"/>
              <a:t>を用いると</a:t>
            </a:r>
            <a:endParaRPr lang="en-US" altLang="ja-JP" dirty="0" smtClean="0"/>
          </a:p>
          <a:p>
            <a:pPr algn="ctr"/>
            <a:r>
              <a:rPr lang="ja-JP" altLang="en-US" dirty="0" smtClean="0"/>
              <a:t>平均電子密度 </a:t>
            </a:r>
            <a:r>
              <a:rPr lang="en-US" altLang="ja-JP" dirty="0" smtClean="0"/>
              <a:t>= DM / L = 0.03 cm-3</a:t>
            </a:r>
          </a:p>
        </p:txBody>
      </p:sp>
      <p:sp>
        <p:nvSpPr>
          <p:cNvPr id="22" name="テキスト ボックス 21"/>
          <p:cNvSpPr txBox="1"/>
          <p:nvPr/>
        </p:nvSpPr>
        <p:spPr>
          <a:xfrm>
            <a:off x="571472" y="3714752"/>
            <a:ext cx="4000528" cy="646331"/>
          </a:xfrm>
          <a:prstGeom prst="rect">
            <a:avLst/>
          </a:prstGeom>
          <a:noFill/>
        </p:spPr>
        <p:txBody>
          <a:bodyPr wrap="square" rtlCol="0">
            <a:spAutoFit/>
          </a:bodyPr>
          <a:lstStyle/>
          <a:p>
            <a:pPr>
              <a:buFont typeface="Arial" pitchFamily="34" charset="0"/>
              <a:buChar char="•"/>
            </a:pPr>
            <a:r>
              <a:rPr lang="ja-JP" altLang="en-US" dirty="0" smtClean="0"/>
              <a:t>周波数ごとに</a:t>
            </a:r>
            <a:r>
              <a:rPr lang="en-US" altLang="ja-JP" dirty="0" err="1" smtClean="0"/>
              <a:t>Dedispersion</a:t>
            </a:r>
            <a:endParaRPr lang="en-US" altLang="ja-JP" dirty="0" smtClean="0"/>
          </a:p>
          <a:p>
            <a:pPr>
              <a:buFont typeface="Arial" pitchFamily="34" charset="0"/>
              <a:buChar char="•"/>
            </a:pPr>
            <a:r>
              <a:rPr lang="ja-JP" altLang="en-US" dirty="0" smtClean="0"/>
              <a:t>逆フーリエ変換</a:t>
            </a:r>
            <a:endParaRPr lang="en-US" altLang="ja-JP" dirty="0" smtClean="0"/>
          </a:p>
        </p:txBody>
      </p:sp>
      <p:pic>
        <p:nvPicPr>
          <p:cNvPr id="23" name="Picture 4"/>
          <p:cNvPicPr>
            <a:picLocks noChangeAspect="1" noChangeArrowheads="1"/>
          </p:cNvPicPr>
          <p:nvPr/>
        </p:nvPicPr>
        <p:blipFill>
          <a:blip r:embed="rId4" cstate="print"/>
          <a:srcRect/>
          <a:stretch>
            <a:fillRect/>
          </a:stretch>
        </p:blipFill>
        <p:spPr bwMode="auto">
          <a:xfrm>
            <a:off x="571472" y="1428736"/>
            <a:ext cx="2986736" cy="1806041"/>
          </a:xfrm>
          <a:prstGeom prst="rect">
            <a:avLst/>
          </a:prstGeom>
          <a:noFill/>
          <a:ln w="9525">
            <a:noFill/>
            <a:miter lim="800000"/>
            <a:headEnd/>
            <a:tailEnd/>
          </a:ln>
        </p:spPr>
      </p:pic>
      <p:graphicFrame>
        <p:nvGraphicFramePr>
          <p:cNvPr id="26625" name="Object 1"/>
          <p:cNvGraphicFramePr>
            <a:graphicFrameLocks noChangeAspect="1"/>
          </p:cNvGraphicFramePr>
          <p:nvPr/>
        </p:nvGraphicFramePr>
        <p:xfrm>
          <a:off x="785786" y="4429132"/>
          <a:ext cx="4905375" cy="603250"/>
        </p:xfrm>
        <a:graphic>
          <a:graphicData uri="http://schemas.openxmlformats.org/presentationml/2006/ole">
            <p:oleObj spid="_x0000_s4098" name="数式" r:id="rId5" imgW="2374560" imgH="29196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電波パルス群の周期解析</a:t>
            </a:r>
            <a:endParaRPr kumimoji="1" lang="ja-JP" altLang="en-US" dirty="0"/>
          </a:p>
        </p:txBody>
      </p:sp>
      <p:pic>
        <p:nvPicPr>
          <p:cNvPr id="5123" name="Picture 3"/>
          <p:cNvPicPr>
            <a:picLocks noChangeAspect="1" noChangeArrowheads="1"/>
          </p:cNvPicPr>
          <p:nvPr/>
        </p:nvPicPr>
        <p:blipFill>
          <a:blip r:embed="rId2" cstate="print"/>
          <a:srcRect/>
          <a:stretch>
            <a:fillRect/>
          </a:stretch>
        </p:blipFill>
        <p:spPr bwMode="auto">
          <a:xfrm>
            <a:off x="214282" y="1428736"/>
            <a:ext cx="4026165" cy="2434572"/>
          </a:xfrm>
          <a:prstGeom prst="rect">
            <a:avLst/>
          </a:prstGeom>
          <a:noFill/>
          <a:ln w="9525">
            <a:noFill/>
            <a:miter lim="800000"/>
            <a:headEnd/>
            <a:tailEnd/>
          </a:ln>
        </p:spPr>
      </p:pic>
      <p:sp>
        <p:nvSpPr>
          <p:cNvPr id="7" name="テキスト ボックス 6"/>
          <p:cNvSpPr txBox="1"/>
          <p:nvPr/>
        </p:nvSpPr>
        <p:spPr>
          <a:xfrm>
            <a:off x="4071934" y="3786190"/>
            <a:ext cx="1305165" cy="369332"/>
          </a:xfrm>
          <a:prstGeom prst="rect">
            <a:avLst/>
          </a:prstGeom>
          <a:solidFill>
            <a:schemeClr val="bg1"/>
          </a:solidFill>
        </p:spPr>
        <p:txBody>
          <a:bodyPr wrap="none" rtlCol="0">
            <a:spAutoFit/>
          </a:bodyPr>
          <a:lstStyle/>
          <a:p>
            <a:r>
              <a:rPr lang="ja-JP" altLang="en-US" dirty="0"/>
              <a:t>周期</a:t>
            </a:r>
            <a:r>
              <a:rPr lang="ja-JP" altLang="en-US" dirty="0" smtClean="0"/>
              <a:t>を調節</a:t>
            </a:r>
            <a:endParaRPr kumimoji="1" lang="ja-JP" altLang="en-US" dirty="0"/>
          </a:p>
        </p:txBody>
      </p:sp>
      <p:sp>
        <p:nvSpPr>
          <p:cNvPr id="6" name="右矢印 5"/>
          <p:cNvSpPr/>
          <p:nvPr/>
        </p:nvSpPr>
        <p:spPr>
          <a:xfrm>
            <a:off x="4429124" y="2786058"/>
            <a:ext cx="500066"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214282" y="4143380"/>
            <a:ext cx="4233851" cy="1477328"/>
          </a:xfrm>
          <a:prstGeom prst="rect">
            <a:avLst/>
          </a:prstGeom>
          <a:noFill/>
        </p:spPr>
        <p:txBody>
          <a:bodyPr wrap="none" rtlCol="0">
            <a:spAutoFit/>
          </a:bodyPr>
          <a:lstStyle/>
          <a:p>
            <a:r>
              <a:rPr kumimoji="1" lang="en-US" altLang="ja-JP" dirty="0" smtClean="0"/>
              <a:t>2010</a:t>
            </a:r>
            <a:r>
              <a:rPr kumimoji="1" lang="ja-JP" altLang="en-US" dirty="0" smtClean="0"/>
              <a:t>年</a:t>
            </a:r>
            <a:r>
              <a:rPr kumimoji="1" lang="en-US" altLang="ja-JP" dirty="0" smtClean="0"/>
              <a:t>4/6</a:t>
            </a:r>
            <a:r>
              <a:rPr kumimoji="1" lang="ja-JP" altLang="en-US" dirty="0" err="1" smtClean="0"/>
              <a:t>での</a:t>
            </a:r>
            <a:r>
              <a:rPr kumimoji="1" lang="ja-JP" altLang="en-US" dirty="0" smtClean="0"/>
              <a:t>周期</a:t>
            </a:r>
            <a:r>
              <a:rPr kumimoji="1" lang="en-US" altLang="ja-JP" dirty="0" smtClean="0"/>
              <a:t>P</a:t>
            </a:r>
            <a:r>
              <a:rPr kumimoji="1" lang="ja-JP" altLang="en-US" dirty="0" smtClean="0"/>
              <a:t>が</a:t>
            </a:r>
            <a:r>
              <a:rPr kumimoji="1" lang="en-US" altLang="ja-JP" dirty="0" smtClean="0"/>
              <a:t>33ms</a:t>
            </a:r>
            <a:r>
              <a:rPr kumimoji="1" lang="ja-JP" altLang="en-US" dirty="0" smtClean="0"/>
              <a:t>とわかった！</a:t>
            </a:r>
            <a:endParaRPr kumimoji="1" lang="en-US" altLang="ja-JP" dirty="0" smtClean="0"/>
          </a:p>
          <a:p>
            <a:endParaRPr kumimoji="1" lang="en-US" altLang="ja-JP" dirty="0" smtClean="0"/>
          </a:p>
          <a:p>
            <a:r>
              <a:rPr lang="ja-JP" altLang="en-US" dirty="0"/>
              <a:t>ほか</a:t>
            </a:r>
            <a:r>
              <a:rPr lang="ja-JP" altLang="en-US" dirty="0" smtClean="0"/>
              <a:t>の日付・時刻での周期の測定から</a:t>
            </a:r>
            <a:endParaRPr lang="en-US" altLang="ja-JP" dirty="0" smtClean="0"/>
          </a:p>
          <a:p>
            <a:endParaRPr lang="en-US" altLang="ja-JP" dirty="0" smtClean="0"/>
          </a:p>
          <a:p>
            <a:r>
              <a:rPr lang="en-US" altLang="ja-JP" dirty="0" err="1" smtClean="0"/>
              <a:t>dP</a:t>
            </a:r>
            <a:r>
              <a:rPr lang="en-US" altLang="ja-JP" dirty="0" smtClean="0"/>
              <a:t>/</a:t>
            </a:r>
            <a:r>
              <a:rPr lang="en-US" altLang="ja-JP" dirty="0" err="1" smtClean="0"/>
              <a:t>dt</a:t>
            </a:r>
            <a:r>
              <a:rPr lang="en-US" altLang="ja-JP" dirty="0" smtClean="0"/>
              <a:t>= 4.201±0.006×10</a:t>
            </a:r>
            <a:r>
              <a:rPr lang="en-US" altLang="ja-JP" baseline="30000" dirty="0" smtClean="0"/>
              <a:t>-13</a:t>
            </a:r>
            <a:endParaRPr lang="en-US" altLang="ja-JP" dirty="0" smtClean="0"/>
          </a:p>
        </p:txBody>
      </p:sp>
      <p:pic>
        <p:nvPicPr>
          <p:cNvPr id="12" name="Picture 2" descr="D:\scan100.gif"/>
          <p:cNvPicPr>
            <a:picLocks noGrp="1" noChangeAspect="1" noChangeArrowheads="1" noCrop="1"/>
          </p:cNvPicPr>
          <p:nvPr>
            <p:ph idx="1"/>
          </p:nvPr>
        </p:nvPicPr>
        <p:blipFill>
          <a:blip r:embed="rId3" cstate="print"/>
          <a:srcRect/>
          <a:stretch>
            <a:fillRect/>
          </a:stretch>
        </p:blipFill>
        <p:spPr bwMode="auto">
          <a:xfrm>
            <a:off x="5143504" y="1357298"/>
            <a:ext cx="3143272" cy="2357454"/>
          </a:xfrm>
          <a:prstGeom prst="rect">
            <a:avLst/>
          </a:prstGeom>
          <a:noFill/>
        </p:spPr>
      </p:pic>
      <p:sp>
        <p:nvSpPr>
          <p:cNvPr id="13" name="テキスト ボックス 12"/>
          <p:cNvSpPr txBox="1"/>
          <p:nvPr/>
        </p:nvSpPr>
        <p:spPr>
          <a:xfrm>
            <a:off x="2285984" y="3571876"/>
            <a:ext cx="642942" cy="369332"/>
          </a:xfrm>
          <a:prstGeom prst="rect">
            <a:avLst/>
          </a:prstGeom>
          <a:solidFill>
            <a:schemeClr val="bg1"/>
          </a:solidFill>
        </p:spPr>
        <p:txBody>
          <a:bodyPr wrap="square" rtlCol="0">
            <a:spAutoFit/>
          </a:bodyPr>
          <a:lstStyle/>
          <a:p>
            <a:r>
              <a:rPr lang="ja-JP" altLang="en-US" dirty="0" smtClean="0"/>
              <a:t>位相</a:t>
            </a:r>
            <a:endParaRPr kumimoji="1" lang="ja-JP" altLang="en-US" dirty="0"/>
          </a:p>
        </p:txBody>
      </p:sp>
      <p:pic>
        <p:nvPicPr>
          <p:cNvPr id="121857" name="Picture 1" descr="G:\scan100new.gif"/>
          <p:cNvPicPr>
            <a:picLocks noChangeAspect="1" noChangeArrowheads="1" noCrop="1"/>
          </p:cNvPicPr>
          <p:nvPr/>
        </p:nvPicPr>
        <p:blipFill>
          <a:blip r:embed="rId4" cstate="print"/>
          <a:srcRect/>
          <a:stretch>
            <a:fillRect/>
          </a:stretch>
        </p:blipFill>
        <p:spPr bwMode="auto">
          <a:xfrm>
            <a:off x="5143504" y="1357298"/>
            <a:ext cx="3143272" cy="235745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電波パルス群の周期解析</a:t>
            </a:r>
            <a:endParaRPr kumimoji="1" lang="ja-JP" altLang="en-US" dirty="0"/>
          </a:p>
        </p:txBody>
      </p:sp>
      <p:pic>
        <p:nvPicPr>
          <p:cNvPr id="5123" name="Picture 3"/>
          <p:cNvPicPr>
            <a:picLocks noChangeAspect="1" noChangeArrowheads="1"/>
          </p:cNvPicPr>
          <p:nvPr/>
        </p:nvPicPr>
        <p:blipFill>
          <a:blip r:embed="rId2" cstate="print"/>
          <a:srcRect/>
          <a:stretch>
            <a:fillRect/>
          </a:stretch>
        </p:blipFill>
        <p:spPr bwMode="auto">
          <a:xfrm>
            <a:off x="214282" y="1428736"/>
            <a:ext cx="4026165" cy="2434572"/>
          </a:xfrm>
          <a:prstGeom prst="rect">
            <a:avLst/>
          </a:prstGeom>
          <a:noFill/>
          <a:ln w="9525">
            <a:noFill/>
            <a:miter lim="800000"/>
            <a:headEnd/>
            <a:tailEnd/>
          </a:ln>
        </p:spPr>
      </p:pic>
      <p:sp>
        <p:nvSpPr>
          <p:cNvPr id="7" name="テキスト ボックス 6"/>
          <p:cNvSpPr txBox="1"/>
          <p:nvPr/>
        </p:nvSpPr>
        <p:spPr>
          <a:xfrm>
            <a:off x="4071934" y="3786190"/>
            <a:ext cx="1305165" cy="369332"/>
          </a:xfrm>
          <a:prstGeom prst="rect">
            <a:avLst/>
          </a:prstGeom>
          <a:solidFill>
            <a:schemeClr val="bg1"/>
          </a:solidFill>
        </p:spPr>
        <p:txBody>
          <a:bodyPr wrap="none" rtlCol="0">
            <a:spAutoFit/>
          </a:bodyPr>
          <a:lstStyle/>
          <a:p>
            <a:r>
              <a:rPr lang="ja-JP" altLang="en-US" dirty="0"/>
              <a:t>周期</a:t>
            </a:r>
            <a:r>
              <a:rPr lang="ja-JP" altLang="en-US" dirty="0" smtClean="0"/>
              <a:t>を調節</a:t>
            </a:r>
            <a:endParaRPr kumimoji="1" lang="ja-JP" altLang="en-US" dirty="0"/>
          </a:p>
        </p:txBody>
      </p:sp>
      <p:pic>
        <p:nvPicPr>
          <p:cNvPr id="5124" name="Picture 4"/>
          <p:cNvPicPr>
            <a:picLocks noChangeAspect="1" noChangeArrowheads="1"/>
          </p:cNvPicPr>
          <p:nvPr/>
        </p:nvPicPr>
        <p:blipFill>
          <a:blip r:embed="rId3" cstate="print"/>
          <a:srcRect/>
          <a:stretch>
            <a:fillRect/>
          </a:stretch>
        </p:blipFill>
        <p:spPr bwMode="auto">
          <a:xfrm>
            <a:off x="4857752" y="1428736"/>
            <a:ext cx="3932761" cy="2378091"/>
          </a:xfrm>
          <a:prstGeom prst="rect">
            <a:avLst/>
          </a:prstGeom>
          <a:noFill/>
          <a:ln w="9525">
            <a:noFill/>
            <a:miter lim="800000"/>
            <a:headEnd/>
            <a:tailEnd/>
          </a:ln>
        </p:spPr>
      </p:pic>
      <p:sp>
        <p:nvSpPr>
          <p:cNvPr id="6" name="右矢印 5"/>
          <p:cNvSpPr/>
          <p:nvPr/>
        </p:nvSpPr>
        <p:spPr>
          <a:xfrm>
            <a:off x="4429124" y="2786058"/>
            <a:ext cx="500066"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4282" y="4143380"/>
            <a:ext cx="4233851" cy="1477328"/>
          </a:xfrm>
          <a:prstGeom prst="rect">
            <a:avLst/>
          </a:prstGeom>
          <a:noFill/>
        </p:spPr>
        <p:txBody>
          <a:bodyPr wrap="none" rtlCol="0">
            <a:spAutoFit/>
          </a:bodyPr>
          <a:lstStyle/>
          <a:p>
            <a:r>
              <a:rPr kumimoji="1" lang="en-US" altLang="ja-JP" dirty="0" smtClean="0"/>
              <a:t>2010</a:t>
            </a:r>
            <a:r>
              <a:rPr kumimoji="1" lang="ja-JP" altLang="en-US" dirty="0" smtClean="0"/>
              <a:t>年</a:t>
            </a:r>
            <a:r>
              <a:rPr kumimoji="1" lang="en-US" altLang="ja-JP" dirty="0" smtClean="0"/>
              <a:t>4/6</a:t>
            </a:r>
            <a:r>
              <a:rPr kumimoji="1" lang="ja-JP" altLang="en-US" dirty="0" err="1" smtClean="0"/>
              <a:t>での</a:t>
            </a:r>
            <a:r>
              <a:rPr kumimoji="1" lang="ja-JP" altLang="en-US" dirty="0" smtClean="0"/>
              <a:t>周期</a:t>
            </a:r>
            <a:r>
              <a:rPr kumimoji="1" lang="en-US" altLang="ja-JP" dirty="0" smtClean="0"/>
              <a:t>P</a:t>
            </a:r>
            <a:r>
              <a:rPr kumimoji="1" lang="ja-JP" altLang="en-US" dirty="0" smtClean="0"/>
              <a:t>が</a:t>
            </a:r>
            <a:r>
              <a:rPr kumimoji="1" lang="en-US" altLang="ja-JP" dirty="0" smtClean="0"/>
              <a:t>33ms</a:t>
            </a:r>
            <a:r>
              <a:rPr kumimoji="1" lang="ja-JP" altLang="en-US" dirty="0" smtClean="0"/>
              <a:t>とわかった！</a:t>
            </a:r>
            <a:endParaRPr kumimoji="1" lang="en-US" altLang="ja-JP" dirty="0" smtClean="0"/>
          </a:p>
          <a:p>
            <a:endParaRPr kumimoji="1" lang="en-US" altLang="ja-JP" dirty="0" smtClean="0"/>
          </a:p>
          <a:p>
            <a:r>
              <a:rPr lang="ja-JP" altLang="en-US" dirty="0"/>
              <a:t>ほか</a:t>
            </a:r>
            <a:r>
              <a:rPr lang="ja-JP" altLang="en-US" dirty="0" smtClean="0"/>
              <a:t>の日付・時刻での周期の測定から</a:t>
            </a:r>
            <a:endParaRPr lang="en-US" altLang="ja-JP" dirty="0" smtClean="0"/>
          </a:p>
          <a:p>
            <a:endParaRPr lang="en-US" altLang="ja-JP" dirty="0" smtClean="0"/>
          </a:p>
          <a:p>
            <a:r>
              <a:rPr lang="en-US" altLang="ja-JP" dirty="0" err="1" smtClean="0"/>
              <a:t>dP</a:t>
            </a:r>
            <a:r>
              <a:rPr lang="en-US" altLang="ja-JP" dirty="0" smtClean="0"/>
              <a:t>/</a:t>
            </a:r>
            <a:r>
              <a:rPr lang="en-US" altLang="ja-JP" dirty="0" err="1" smtClean="0"/>
              <a:t>dt</a:t>
            </a:r>
            <a:r>
              <a:rPr lang="en-US" altLang="ja-JP" dirty="0" smtClean="0"/>
              <a:t>= 4.201±0.006×10</a:t>
            </a:r>
            <a:r>
              <a:rPr lang="en-US" altLang="ja-JP" baseline="30000" dirty="0" smtClean="0"/>
              <a:t>-13</a:t>
            </a:r>
            <a:r>
              <a:rPr lang="en-US" altLang="ja-JP" dirty="0" smtClean="0"/>
              <a:t>[ss</a:t>
            </a:r>
            <a:r>
              <a:rPr lang="en-US" altLang="ja-JP" baseline="30000" dirty="0" smtClean="0"/>
              <a:t>-1</a:t>
            </a:r>
            <a:r>
              <a:rPr lang="en-US" altLang="ja-JP" dirty="0" smtClean="0"/>
              <a:t>]</a:t>
            </a:r>
            <a:endParaRPr lang="en-US" altLang="ja-JP" baseline="30000" dirty="0" smtClean="0"/>
          </a:p>
        </p:txBody>
      </p:sp>
      <p:pic>
        <p:nvPicPr>
          <p:cNvPr id="9" name="Picture 2" descr="D:\scan3345-3355_100\scanKekka.png"/>
          <p:cNvPicPr>
            <a:picLocks noChangeAspect="1" noChangeArrowheads="1"/>
          </p:cNvPicPr>
          <p:nvPr/>
        </p:nvPicPr>
        <p:blipFill>
          <a:blip r:embed="rId4" cstate="print"/>
          <a:srcRect/>
          <a:stretch>
            <a:fillRect/>
          </a:stretch>
        </p:blipFill>
        <p:spPr bwMode="auto">
          <a:xfrm>
            <a:off x="5286380" y="3929066"/>
            <a:ext cx="3357586" cy="2518189"/>
          </a:xfrm>
          <a:prstGeom prst="rect">
            <a:avLst/>
          </a:prstGeom>
          <a:noFill/>
        </p:spPr>
      </p:pic>
      <p:sp>
        <p:nvSpPr>
          <p:cNvPr id="11" name="テキスト ボックス 10"/>
          <p:cNvSpPr txBox="1"/>
          <p:nvPr/>
        </p:nvSpPr>
        <p:spPr>
          <a:xfrm>
            <a:off x="2285984" y="3571876"/>
            <a:ext cx="642942" cy="369332"/>
          </a:xfrm>
          <a:prstGeom prst="rect">
            <a:avLst/>
          </a:prstGeom>
          <a:solidFill>
            <a:schemeClr val="bg1"/>
          </a:solidFill>
        </p:spPr>
        <p:txBody>
          <a:bodyPr wrap="square" rtlCol="0">
            <a:spAutoFit/>
          </a:bodyPr>
          <a:lstStyle/>
          <a:p>
            <a:r>
              <a:rPr lang="ja-JP" altLang="en-US" dirty="0" smtClean="0"/>
              <a:t>位相</a:t>
            </a:r>
            <a:endParaRPr kumimoji="1" lang="ja-JP" altLang="en-US" dirty="0"/>
          </a:p>
        </p:txBody>
      </p:sp>
      <p:sp>
        <p:nvSpPr>
          <p:cNvPr id="12" name="テキスト ボックス 11"/>
          <p:cNvSpPr txBox="1"/>
          <p:nvPr/>
        </p:nvSpPr>
        <p:spPr>
          <a:xfrm>
            <a:off x="6786578" y="6357958"/>
            <a:ext cx="642942" cy="369332"/>
          </a:xfrm>
          <a:prstGeom prst="rect">
            <a:avLst/>
          </a:prstGeom>
          <a:solidFill>
            <a:schemeClr val="bg1"/>
          </a:solidFill>
        </p:spPr>
        <p:txBody>
          <a:bodyPr wrap="square" rtlCol="0">
            <a:spAutoFit/>
          </a:bodyPr>
          <a:lstStyle/>
          <a:p>
            <a:r>
              <a:rPr lang="ja-JP" altLang="en-US" dirty="0" smtClean="0"/>
              <a:t>時間</a:t>
            </a:r>
            <a:endParaRPr lang="en-US" altLang="ja-JP" dirty="0" smtClean="0"/>
          </a:p>
        </p:txBody>
      </p:sp>
      <p:sp>
        <p:nvSpPr>
          <p:cNvPr id="13" name="テキスト ボックス 12"/>
          <p:cNvSpPr txBox="1"/>
          <p:nvPr/>
        </p:nvSpPr>
        <p:spPr>
          <a:xfrm>
            <a:off x="6858016" y="3571876"/>
            <a:ext cx="642942" cy="369332"/>
          </a:xfrm>
          <a:prstGeom prst="rect">
            <a:avLst/>
          </a:prstGeom>
          <a:solidFill>
            <a:schemeClr val="bg1"/>
          </a:solidFill>
        </p:spPr>
        <p:txBody>
          <a:bodyPr wrap="square" rtlCol="0">
            <a:spAutoFit/>
          </a:bodyPr>
          <a:lstStyle/>
          <a:p>
            <a:r>
              <a:rPr lang="ja-JP" altLang="en-US" dirty="0" smtClean="0"/>
              <a:t>位相</a:t>
            </a:r>
            <a:endParaRPr kumimoji="1" lang="ja-JP"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X</a:t>
            </a:r>
            <a:r>
              <a:rPr kumimoji="1" lang="ja-JP" altLang="en-US" dirty="0" smtClean="0"/>
              <a:t>線のパルス波形</a:t>
            </a:r>
            <a:endParaRPr kumimoji="1" lang="ja-JP" alt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1000100" y="1142984"/>
            <a:ext cx="7058518" cy="4268197"/>
          </a:xfrm>
          <a:prstGeom prst="rect">
            <a:avLst/>
          </a:prstGeom>
          <a:noFill/>
          <a:ln w="9525">
            <a:noFill/>
            <a:miter lim="800000"/>
            <a:headEnd/>
            <a:tailEnd/>
          </a:ln>
        </p:spPr>
      </p:pic>
      <p:sp>
        <p:nvSpPr>
          <p:cNvPr id="5" name="テキスト ボックス 4"/>
          <p:cNvSpPr txBox="1"/>
          <p:nvPr/>
        </p:nvSpPr>
        <p:spPr>
          <a:xfrm>
            <a:off x="4214810" y="5286388"/>
            <a:ext cx="857256" cy="369332"/>
          </a:xfrm>
          <a:prstGeom prst="rect">
            <a:avLst/>
          </a:prstGeom>
          <a:noFill/>
        </p:spPr>
        <p:txBody>
          <a:bodyPr wrap="square" rtlCol="0">
            <a:spAutoFit/>
          </a:bodyPr>
          <a:lstStyle/>
          <a:p>
            <a:r>
              <a:rPr kumimoji="1" lang="en-US" altLang="ja-JP" dirty="0" smtClean="0"/>
              <a:t>Phase</a:t>
            </a:r>
            <a:endParaRPr kumimoji="1" lang="ja-JP" altLang="en-US" dirty="0"/>
          </a:p>
        </p:txBody>
      </p:sp>
      <p:sp>
        <p:nvSpPr>
          <p:cNvPr id="6" name="テキスト ボックス 5"/>
          <p:cNvSpPr txBox="1"/>
          <p:nvPr/>
        </p:nvSpPr>
        <p:spPr>
          <a:xfrm>
            <a:off x="2071670" y="5715016"/>
            <a:ext cx="5286412" cy="584775"/>
          </a:xfrm>
          <a:prstGeom prst="rect">
            <a:avLst/>
          </a:prstGeom>
          <a:noFill/>
        </p:spPr>
        <p:txBody>
          <a:bodyPr wrap="square" rtlCol="0">
            <a:spAutoFit/>
          </a:bodyPr>
          <a:lstStyle/>
          <a:p>
            <a:r>
              <a:rPr kumimoji="1" lang="en-US" altLang="ja-JP" sz="3200" dirty="0" smtClean="0"/>
              <a:t>X</a:t>
            </a:r>
            <a:r>
              <a:rPr kumimoji="1" lang="ja-JP" altLang="en-US" sz="3200" dirty="0" smtClean="0"/>
              <a:t>線のパルスをみつけた！</a:t>
            </a:r>
            <a:endParaRPr kumimoji="1" lang="en-US" altLang="ja-JP" sz="32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00034" y="2928934"/>
            <a:ext cx="8229600" cy="1143000"/>
          </a:xfrm>
        </p:spPr>
        <p:txBody>
          <a:bodyPr/>
          <a:lstStyle/>
          <a:p>
            <a:r>
              <a:rPr lang="ja-JP" altLang="en-US" dirty="0" smtClean="0"/>
              <a:t>モデルの検証方法</a:t>
            </a:r>
            <a:endParaRPr kumimoji="1" lang="ja-JP"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152400"/>
            <a:ext cx="7772400" cy="685800"/>
          </a:xfrm>
          <a:prstGeom prst="rect">
            <a:avLst/>
          </a:prstGeom>
          <a:noFill/>
          <a:ln w="9525">
            <a:noFill/>
            <a:miter lim="800000"/>
            <a:headEnd/>
            <a:tailEnd/>
          </a:ln>
          <a:effectLst/>
        </p:spPr>
        <p:txBody>
          <a:bodyPr anchor="ctr"/>
          <a:lstStyle/>
          <a:p>
            <a:pPr algn="ctr"/>
            <a:r>
              <a:rPr lang="ja-JP" altLang="en-US" sz="2400">
                <a:solidFill>
                  <a:schemeClr val="tx2"/>
                </a:solidFill>
                <a:latin typeface="HG創英角ﾎﾟｯﾌﾟ体" pitchFamily="49" charset="-128"/>
              </a:rPr>
              <a:t>現在の有力な磁気圏モデル（・▽・）</a:t>
            </a:r>
            <a:r>
              <a:rPr lang="en-US" altLang="ja-JP" sz="2400">
                <a:solidFill>
                  <a:schemeClr val="tx2"/>
                </a:solidFill>
                <a:latin typeface="HG創英角ﾎﾟｯﾌﾟ体" pitchFamily="49" charset="-128"/>
              </a:rPr>
              <a:t>!!</a:t>
            </a:r>
          </a:p>
        </p:txBody>
      </p:sp>
      <p:pic>
        <p:nvPicPr>
          <p:cNvPr id="21507" name="Picture 3" descr="C:\Documents and Settings\harunogakko\デスクトップ\graphics8.jpg"/>
          <p:cNvPicPr>
            <a:picLocks noChangeAspect="1" noChangeArrowheads="1"/>
          </p:cNvPicPr>
          <p:nvPr/>
        </p:nvPicPr>
        <p:blipFill>
          <a:blip r:embed="rId2" cstate="print"/>
          <a:srcRect/>
          <a:stretch>
            <a:fillRect/>
          </a:stretch>
        </p:blipFill>
        <p:spPr bwMode="auto">
          <a:xfrm>
            <a:off x="381000" y="1219200"/>
            <a:ext cx="4267200" cy="5334000"/>
          </a:xfrm>
          <a:prstGeom prst="rect">
            <a:avLst/>
          </a:prstGeom>
          <a:noFill/>
        </p:spPr>
      </p:pic>
      <p:sp>
        <p:nvSpPr>
          <p:cNvPr id="21508" name="Text Box 4"/>
          <p:cNvSpPr txBox="1">
            <a:spLocks noChangeArrowheads="1"/>
          </p:cNvSpPr>
          <p:nvPr/>
        </p:nvSpPr>
        <p:spPr bwMode="auto">
          <a:xfrm>
            <a:off x="4953000" y="1600200"/>
            <a:ext cx="4038600" cy="1754326"/>
          </a:xfrm>
          <a:prstGeom prst="rect">
            <a:avLst/>
          </a:prstGeom>
          <a:noFill/>
          <a:ln w="9525">
            <a:noFill/>
            <a:miter lim="800000"/>
            <a:headEnd/>
            <a:tailEnd/>
          </a:ln>
          <a:effectLst/>
        </p:spPr>
        <p:txBody>
          <a:bodyPr>
            <a:spAutoFit/>
          </a:bodyPr>
          <a:lstStyle/>
          <a:p>
            <a:r>
              <a:rPr lang="ja-JP" altLang="en-US" dirty="0"/>
              <a:t>中性子星のまわりはプラズマで満たされており、中性子星のつくる電場（</a:t>
            </a:r>
            <a:r>
              <a:rPr lang="ja-JP" altLang="en-US" dirty="0" smtClean="0"/>
              <a:t>四重極</a:t>
            </a:r>
            <a:r>
              <a:rPr lang="ja-JP" altLang="en-US" dirty="0"/>
              <a:t>電場）を打ち消すように分極しているとかんがえられる。</a:t>
            </a:r>
          </a:p>
          <a:p>
            <a:r>
              <a:rPr lang="ja-JP" altLang="en-US" dirty="0"/>
              <a:t>正の電荷密度の領域、負の電荷密度の領域の境界</a:t>
            </a:r>
            <a:r>
              <a:rPr lang="ja-JP" altLang="en-US" dirty="0">
                <a:latin typeface="HG創英角ﾎﾟｯﾌﾟ体" pitchFamily="49" charset="-128"/>
              </a:rPr>
              <a:t>が</a:t>
            </a:r>
            <a:r>
              <a:rPr lang="en-US" altLang="ja-JP" dirty="0">
                <a:latin typeface="HG創英角ﾎﾟｯﾌﾟ体" pitchFamily="49" charset="-128"/>
              </a:rPr>
              <a:t>Null Line</a:t>
            </a:r>
          </a:p>
        </p:txBody>
      </p:sp>
      <p:sp>
        <p:nvSpPr>
          <p:cNvPr id="21509" name="Text Box 5"/>
          <p:cNvSpPr txBox="1">
            <a:spLocks noChangeArrowheads="1"/>
          </p:cNvSpPr>
          <p:nvPr/>
        </p:nvSpPr>
        <p:spPr bwMode="auto">
          <a:xfrm>
            <a:off x="4953000" y="3352800"/>
            <a:ext cx="3810000" cy="1069975"/>
          </a:xfrm>
          <a:prstGeom prst="rect">
            <a:avLst/>
          </a:prstGeom>
          <a:noFill/>
          <a:ln w="9525">
            <a:noFill/>
            <a:miter lim="800000"/>
            <a:headEnd/>
            <a:tailEnd/>
          </a:ln>
          <a:effectLst/>
        </p:spPr>
        <p:txBody>
          <a:bodyPr>
            <a:spAutoFit/>
          </a:bodyPr>
          <a:lstStyle/>
          <a:p>
            <a:r>
              <a:rPr lang="ja-JP" altLang="en-US"/>
              <a:t>プラズマは磁力線に沿って運ばれる。</a:t>
            </a:r>
          </a:p>
          <a:p>
            <a:r>
              <a:rPr lang="en-US" altLang="ja-JP">
                <a:latin typeface="HG創英角ﾎﾟｯﾌﾟ体" pitchFamily="49" charset="-128"/>
              </a:rPr>
              <a:t>Null Line</a:t>
            </a:r>
            <a:r>
              <a:rPr lang="ja-JP" altLang="en-US">
                <a:latin typeface="HG創英角ﾎﾟｯﾌﾟ体" pitchFamily="49" charset="-128"/>
              </a:rPr>
              <a:t>より</a:t>
            </a:r>
            <a:r>
              <a:rPr lang="ja-JP" altLang="en-US"/>
              <a:t>磁気極側から発せられる磁力線はマイナスの電荷しか運ぶことができない</a:t>
            </a:r>
          </a:p>
        </p:txBody>
      </p:sp>
      <p:sp>
        <p:nvSpPr>
          <p:cNvPr id="21510" name="AutoShape 6"/>
          <p:cNvSpPr>
            <a:spLocks noChangeArrowheads="1"/>
          </p:cNvSpPr>
          <p:nvPr/>
        </p:nvSpPr>
        <p:spPr bwMode="auto">
          <a:xfrm rot="1200000">
            <a:off x="3733800" y="5029200"/>
            <a:ext cx="762000" cy="371475"/>
          </a:xfrm>
          <a:prstGeom prst="leftArrow">
            <a:avLst>
              <a:gd name="adj1" fmla="val 49778"/>
              <a:gd name="adj2" fmla="val 51282"/>
            </a:avLst>
          </a:prstGeom>
          <a:solidFill>
            <a:srgbClr val="FFFF00"/>
          </a:solidFill>
          <a:ln w="9525">
            <a:solidFill>
              <a:schemeClr val="tx1"/>
            </a:solidFill>
            <a:miter lim="800000"/>
            <a:headEnd/>
            <a:tailEnd/>
          </a:ln>
          <a:effectLst/>
        </p:spPr>
        <p:txBody>
          <a:bodyPr wrap="none" anchor="ctr"/>
          <a:lstStyle/>
          <a:p>
            <a:endParaRPr lang="ja-JP" altLang="en-US"/>
          </a:p>
        </p:txBody>
      </p:sp>
      <p:sp>
        <p:nvSpPr>
          <p:cNvPr id="21511" name="Text Box 7"/>
          <p:cNvSpPr txBox="1">
            <a:spLocks noChangeArrowheads="1"/>
          </p:cNvSpPr>
          <p:nvPr/>
        </p:nvSpPr>
        <p:spPr bwMode="auto">
          <a:xfrm>
            <a:off x="4648200" y="4876800"/>
            <a:ext cx="4343400" cy="1558925"/>
          </a:xfrm>
          <a:prstGeom prst="rect">
            <a:avLst/>
          </a:prstGeom>
          <a:noFill/>
          <a:ln w="9525">
            <a:noFill/>
            <a:miter lim="800000"/>
            <a:headEnd/>
            <a:tailEnd/>
          </a:ln>
          <a:effectLst/>
        </p:spPr>
        <p:txBody>
          <a:bodyPr>
            <a:spAutoFit/>
          </a:bodyPr>
          <a:lstStyle/>
          <a:p>
            <a:r>
              <a:rPr lang="ja-JP" altLang="en-US"/>
              <a:t>この領域は陽イオンが次々と放出される一方、パルサー表面から陽イオンを供給することはできない！</a:t>
            </a:r>
          </a:p>
          <a:p>
            <a:r>
              <a:rPr lang="ja-JP" altLang="en-US"/>
              <a:t>→正電荷が十分少なくなり、電場を遮蔽できなくなるだろう！！</a:t>
            </a:r>
          </a:p>
          <a:p>
            <a:r>
              <a:rPr lang="ja-JP" altLang="en-US"/>
              <a:t>→ならばこの付近に電場が存在するのでは！！</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83568" y="476672"/>
            <a:ext cx="1512168" cy="707886"/>
          </a:xfrm>
          <a:prstGeom prst="rect">
            <a:avLst/>
          </a:prstGeom>
          <a:noFill/>
        </p:spPr>
        <p:txBody>
          <a:bodyPr wrap="square" rtlCol="0">
            <a:spAutoFit/>
          </a:bodyPr>
          <a:lstStyle/>
          <a:p>
            <a:r>
              <a:rPr kumimoji="1" lang="ja-JP" altLang="en-US" sz="4000" dirty="0" smtClean="0"/>
              <a:t>目的</a:t>
            </a:r>
            <a:endParaRPr kumimoji="1" lang="ja-JP" altLang="en-US" sz="4000" dirty="0"/>
          </a:p>
        </p:txBody>
      </p:sp>
      <p:sp>
        <p:nvSpPr>
          <p:cNvPr id="3" name="テキスト ボックス 2"/>
          <p:cNvSpPr txBox="1"/>
          <p:nvPr/>
        </p:nvSpPr>
        <p:spPr>
          <a:xfrm>
            <a:off x="0" y="1916832"/>
            <a:ext cx="9144000" cy="3108543"/>
          </a:xfrm>
          <a:prstGeom prst="rect">
            <a:avLst/>
          </a:prstGeom>
          <a:noFill/>
        </p:spPr>
        <p:txBody>
          <a:bodyPr wrap="square" rtlCol="0">
            <a:spAutoFit/>
          </a:bodyPr>
          <a:lstStyle/>
          <a:p>
            <a:pPr algn="ctr"/>
            <a:r>
              <a:rPr kumimoji="1" lang="ja-JP" altLang="en-US" sz="3200" dirty="0" smtClean="0">
                <a:solidFill>
                  <a:srgbClr val="FF0000"/>
                </a:solidFill>
              </a:rPr>
              <a:t>強</a:t>
            </a:r>
            <a:r>
              <a:rPr kumimoji="1" lang="ja-JP" altLang="en-US" sz="3200" dirty="0" smtClean="0"/>
              <a:t>磁場・</a:t>
            </a:r>
            <a:r>
              <a:rPr kumimoji="1" lang="ja-JP" altLang="en-US" sz="3200" dirty="0" smtClean="0">
                <a:solidFill>
                  <a:srgbClr val="FF0000"/>
                </a:solidFill>
              </a:rPr>
              <a:t>高</a:t>
            </a:r>
            <a:r>
              <a:rPr kumimoji="1" lang="ja-JP" altLang="en-US" sz="3200" dirty="0" smtClean="0"/>
              <a:t>密度・</a:t>
            </a:r>
            <a:r>
              <a:rPr kumimoji="1" lang="ja-JP" altLang="en-US" sz="3200" dirty="0" smtClean="0">
                <a:solidFill>
                  <a:srgbClr val="FF0000"/>
                </a:solidFill>
              </a:rPr>
              <a:t>強</a:t>
            </a:r>
            <a:r>
              <a:rPr kumimoji="1" lang="ja-JP" altLang="en-US" sz="3200" dirty="0" smtClean="0"/>
              <a:t>重力・</a:t>
            </a:r>
            <a:r>
              <a:rPr kumimoji="1" lang="ja-JP" altLang="en-US" sz="3200" dirty="0" smtClean="0">
                <a:solidFill>
                  <a:srgbClr val="FF0000"/>
                </a:solidFill>
              </a:rPr>
              <a:t>高</a:t>
            </a:r>
            <a:r>
              <a:rPr kumimoji="1" lang="ja-JP" altLang="en-US" sz="3200" dirty="0" smtClean="0"/>
              <a:t>速自転中性子星</a:t>
            </a:r>
            <a:endParaRPr kumimoji="1" lang="en-US" altLang="ja-JP" sz="3200" dirty="0" smtClean="0"/>
          </a:p>
          <a:p>
            <a:pPr algn="ctr"/>
            <a:r>
              <a:rPr kumimoji="1" lang="ja-JP" altLang="en-US" sz="3200" dirty="0" smtClean="0"/>
              <a:t>「パルサー」</a:t>
            </a:r>
            <a:endParaRPr kumimoji="1" lang="en-US" altLang="ja-JP" sz="3200" dirty="0" smtClean="0"/>
          </a:p>
          <a:p>
            <a:pPr algn="ctr"/>
            <a:r>
              <a:rPr lang="ja-JP" altLang="en-US" sz="3200" dirty="0" smtClean="0"/>
              <a:t>の</a:t>
            </a:r>
            <a:endParaRPr lang="en-US" altLang="ja-JP" sz="3200" dirty="0" smtClean="0"/>
          </a:p>
          <a:p>
            <a:pPr algn="ctr"/>
            <a:r>
              <a:rPr kumimoji="1" lang="ja-JP" altLang="en-US" sz="3200" dirty="0" smtClean="0"/>
              <a:t>　　</a:t>
            </a:r>
            <a:r>
              <a:rPr kumimoji="1" lang="ja-JP" altLang="en-US" sz="3600" dirty="0" smtClean="0"/>
              <a:t>磁気圏構造解明！！</a:t>
            </a:r>
            <a:endParaRPr kumimoji="1" lang="en-US" altLang="ja-JP" sz="3600" dirty="0" smtClean="0"/>
          </a:p>
          <a:p>
            <a:pPr algn="ctr"/>
            <a:endParaRPr lang="en-US" altLang="ja-JP" sz="3200" dirty="0"/>
          </a:p>
          <a:p>
            <a:pPr algn="ctr"/>
            <a:r>
              <a:rPr kumimoji="1" lang="ja-JP" altLang="en-US" sz="3200" dirty="0" smtClean="0">
                <a:solidFill>
                  <a:srgbClr val="FF0000"/>
                </a:solidFill>
              </a:rPr>
              <a:t>４</a:t>
            </a:r>
            <a:r>
              <a:rPr kumimoji="1" lang="en-US" altLang="ja-JP" sz="3200" dirty="0" smtClean="0">
                <a:solidFill>
                  <a:srgbClr val="FF0000"/>
                </a:solidFill>
              </a:rPr>
              <a:t>K</a:t>
            </a:r>
            <a:r>
              <a:rPr kumimoji="1" lang="ja-JP" altLang="en-US" sz="3200" dirty="0" smtClean="0">
                <a:solidFill>
                  <a:srgbClr val="FF0000"/>
                </a:solidFill>
              </a:rPr>
              <a:t>だ（＾０＾）／</a:t>
            </a:r>
            <a:endParaRPr kumimoji="1" lang="ja-JP" altLang="en-US" sz="3200" dirty="0">
              <a:solidFill>
                <a:srgbClr val="FF0000"/>
              </a:solidFill>
            </a:endParaRPr>
          </a:p>
        </p:txBody>
      </p:sp>
      <p:cxnSp>
        <p:nvCxnSpPr>
          <p:cNvPr id="9" name="直線矢印コネクタ 8"/>
          <p:cNvCxnSpPr>
            <a:stCxn id="13" idx="2"/>
          </p:cNvCxnSpPr>
          <p:nvPr/>
        </p:nvCxnSpPr>
        <p:spPr>
          <a:xfrm flipH="1">
            <a:off x="4283968" y="650305"/>
            <a:ext cx="468052" cy="1266527"/>
          </a:xfrm>
          <a:prstGeom prst="straightConnector1">
            <a:avLst/>
          </a:prstGeom>
          <a:ln w="444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flipV="1">
            <a:off x="1187624" y="2420888"/>
            <a:ext cx="216024" cy="1008112"/>
          </a:xfrm>
          <a:prstGeom prst="straightConnector1">
            <a:avLst/>
          </a:prstGeom>
          <a:ln w="444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3347864" y="188640"/>
            <a:ext cx="2808312" cy="461665"/>
          </a:xfrm>
          <a:prstGeom prst="rect">
            <a:avLst/>
          </a:prstGeom>
          <a:noFill/>
        </p:spPr>
        <p:txBody>
          <a:bodyPr wrap="square" rtlCol="0">
            <a:spAutoFit/>
          </a:bodyPr>
          <a:lstStyle/>
          <a:p>
            <a:r>
              <a:rPr kumimoji="1" lang="ja-JP" altLang="en-US" sz="2400" dirty="0" smtClean="0"/>
              <a:t>地球の</a:t>
            </a:r>
            <a:r>
              <a:rPr lang="ja-JP" altLang="en-US" sz="2400" dirty="0" smtClean="0"/>
              <a:t>約</a:t>
            </a:r>
            <a:r>
              <a:rPr lang="en-US" altLang="ja-JP" sz="2400" dirty="0" smtClean="0"/>
              <a:t>1000</a:t>
            </a:r>
            <a:r>
              <a:rPr lang="ja-JP" altLang="en-US" sz="2400" dirty="0" smtClean="0"/>
              <a:t>億倍</a:t>
            </a:r>
            <a:endParaRPr kumimoji="1" lang="ja-JP" altLang="en-US" sz="2400" dirty="0"/>
          </a:p>
        </p:txBody>
      </p:sp>
      <p:sp>
        <p:nvSpPr>
          <p:cNvPr id="14" name="テキスト ボックス 13"/>
          <p:cNvSpPr txBox="1"/>
          <p:nvPr/>
        </p:nvSpPr>
        <p:spPr>
          <a:xfrm>
            <a:off x="0" y="3501008"/>
            <a:ext cx="2411760" cy="461665"/>
          </a:xfrm>
          <a:prstGeom prst="rect">
            <a:avLst/>
          </a:prstGeom>
          <a:noFill/>
        </p:spPr>
        <p:txBody>
          <a:bodyPr wrap="square" rtlCol="0">
            <a:spAutoFit/>
          </a:bodyPr>
          <a:lstStyle/>
          <a:p>
            <a:r>
              <a:rPr lang="ja-JP" altLang="en-US" sz="2400" dirty="0"/>
              <a:t>およそ</a:t>
            </a:r>
            <a:r>
              <a:rPr lang="en-US" altLang="ja-JP" sz="2400" dirty="0" smtClean="0"/>
              <a:t>1</a:t>
            </a:r>
            <a:r>
              <a:rPr lang="ja-JP" altLang="en-US" sz="2400" dirty="0" smtClean="0"/>
              <a:t>兆</a:t>
            </a:r>
            <a:r>
              <a:rPr lang="ja-JP" altLang="en-US" sz="2400" dirty="0"/>
              <a:t>ガウス</a:t>
            </a:r>
            <a:endParaRPr kumimoji="1" lang="ja-JP" altLang="en-US" sz="2400" dirty="0"/>
          </a:p>
        </p:txBody>
      </p:sp>
      <p:cxnSp>
        <p:nvCxnSpPr>
          <p:cNvPr id="15" name="直線矢印コネクタ 14"/>
          <p:cNvCxnSpPr>
            <a:stCxn id="18" idx="0"/>
          </p:cNvCxnSpPr>
          <p:nvPr/>
        </p:nvCxnSpPr>
        <p:spPr>
          <a:xfrm flipV="1">
            <a:off x="2303748" y="2420888"/>
            <a:ext cx="432048" cy="3240360"/>
          </a:xfrm>
          <a:prstGeom prst="straightConnector1">
            <a:avLst/>
          </a:prstGeom>
          <a:ln w="444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5661248"/>
            <a:ext cx="4248472" cy="461665"/>
          </a:xfrm>
          <a:prstGeom prst="rect">
            <a:avLst/>
          </a:prstGeom>
          <a:noFill/>
        </p:spPr>
        <p:txBody>
          <a:bodyPr wrap="square" rtlCol="0">
            <a:spAutoFit/>
          </a:bodyPr>
          <a:lstStyle/>
          <a:p>
            <a:r>
              <a:rPr lang="ja-JP" altLang="en-US" sz="2400" dirty="0" smtClean="0"/>
              <a:t>砂糖</a:t>
            </a:r>
            <a:r>
              <a:rPr lang="en-US" altLang="ja-JP" sz="2400" dirty="0" smtClean="0"/>
              <a:t>1</a:t>
            </a:r>
            <a:r>
              <a:rPr lang="ja-JP" altLang="en-US" sz="2400" dirty="0" smtClean="0"/>
              <a:t>個の体積質量が</a:t>
            </a:r>
            <a:r>
              <a:rPr lang="en-US" altLang="ja-JP" sz="2400" dirty="0" smtClean="0"/>
              <a:t>10</a:t>
            </a:r>
            <a:r>
              <a:rPr lang="ja-JP" altLang="en-US" sz="2400" dirty="0" smtClean="0"/>
              <a:t>億トン</a:t>
            </a:r>
            <a:endParaRPr kumimoji="1" lang="ja-JP" altLang="en-US" sz="2400" dirty="0"/>
          </a:p>
        </p:txBody>
      </p:sp>
      <p:cxnSp>
        <p:nvCxnSpPr>
          <p:cNvPr id="22" name="直線矢印コネクタ 21"/>
          <p:cNvCxnSpPr/>
          <p:nvPr/>
        </p:nvCxnSpPr>
        <p:spPr>
          <a:xfrm flipH="1">
            <a:off x="6516216" y="1268760"/>
            <a:ext cx="648072" cy="720080"/>
          </a:xfrm>
          <a:prstGeom prst="straightConnector1">
            <a:avLst/>
          </a:prstGeom>
          <a:ln w="44450">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228184" y="764704"/>
            <a:ext cx="2915816" cy="461665"/>
          </a:xfrm>
          <a:prstGeom prst="rect">
            <a:avLst/>
          </a:prstGeom>
          <a:noFill/>
        </p:spPr>
        <p:txBody>
          <a:bodyPr wrap="square" rtlCol="0">
            <a:spAutoFit/>
          </a:bodyPr>
          <a:lstStyle/>
          <a:p>
            <a:r>
              <a:rPr lang="ja-JP" altLang="en-US" sz="2400" dirty="0" smtClean="0"/>
              <a:t>周期数ミリ秒</a:t>
            </a:r>
            <a:endParaRPr kumimoji="1" lang="ja-JP"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381000"/>
            <a:ext cx="6400800" cy="685800"/>
          </a:xfrm>
        </p:spPr>
        <p:txBody>
          <a:bodyPr/>
          <a:lstStyle/>
          <a:p>
            <a:r>
              <a:rPr lang="ja-JP" altLang="en-US" sz="2400">
                <a:latin typeface="HGP創英角ﾎﾟｯﾌﾟ体" pitchFamily="50" charset="-128"/>
                <a:ea typeface="HGP創英角ﾎﾟｯﾌﾟ体" pitchFamily="50" charset="-128"/>
              </a:rPr>
              <a:t>磁気圏モデルの検証：</a:t>
            </a:r>
            <a:r>
              <a:rPr lang="en-US" altLang="ja-JP" sz="2400">
                <a:latin typeface="HGP創英角ﾎﾟｯﾌﾟ体" pitchFamily="50" charset="-128"/>
                <a:ea typeface="HGP創英角ﾎﾟｯﾌﾟ体" pitchFamily="50" charset="-128"/>
              </a:rPr>
              <a:t>outer gap model</a:t>
            </a:r>
            <a:r>
              <a:rPr lang="ja-JP" altLang="en-US" sz="2400">
                <a:latin typeface="HGP創英角ﾎﾟｯﾌﾟ体" pitchFamily="50" charset="-128"/>
                <a:ea typeface="HGP創英角ﾎﾟｯﾌﾟ体" pitchFamily="50" charset="-128"/>
              </a:rPr>
              <a:t>（・∧・）</a:t>
            </a:r>
          </a:p>
        </p:txBody>
      </p:sp>
      <p:sp>
        <p:nvSpPr>
          <p:cNvPr id="4100" name="Rectangle 4"/>
          <p:cNvSpPr>
            <a:spLocks noGrp="1" noChangeArrowheads="1"/>
          </p:cNvSpPr>
          <p:nvPr>
            <p:ph type="body" idx="1"/>
          </p:nvPr>
        </p:nvSpPr>
        <p:spPr>
          <a:xfrm>
            <a:off x="609600" y="1219200"/>
            <a:ext cx="7772400" cy="4876800"/>
          </a:xfrm>
        </p:spPr>
        <p:txBody>
          <a:bodyPr/>
          <a:lstStyle/>
          <a:p>
            <a:pPr>
              <a:buFontTx/>
              <a:buNone/>
            </a:pPr>
            <a:r>
              <a:rPr lang="ja-JP" altLang="en-US" sz="1600">
                <a:latin typeface="HG創英角ﾎﾟｯﾌﾟ体" pitchFamily="49" charset="-128"/>
                <a:ea typeface="HG創英角ﾎﾟｯﾌﾟ体" pitchFamily="49" charset="-128"/>
              </a:rPr>
              <a:t>磁力線が閉じた領域の境界付近に局所的に加速電場が存在するモデルに</a:t>
            </a:r>
          </a:p>
          <a:p>
            <a:pPr>
              <a:buFontTx/>
              <a:buNone/>
            </a:pPr>
            <a:r>
              <a:rPr lang="ja-JP" altLang="en-US" sz="1600">
                <a:latin typeface="HG創英角ﾎﾟｯﾌﾟ体" pitchFamily="49" charset="-128"/>
                <a:ea typeface="HG創英角ﾎﾟｯﾌﾟ体" pitchFamily="49" charset="-128"/>
              </a:rPr>
              <a:t>ついて検証・考察しよう（</a:t>
            </a:r>
            <a:r>
              <a:rPr lang="en-US" altLang="ja-JP" sz="1600">
                <a:latin typeface="HG創英角ﾎﾟｯﾌﾟ体" pitchFamily="49" charset="-128"/>
                <a:ea typeface="HG創英角ﾎﾟｯﾌﾟ体" pitchFamily="49" charset="-128"/>
              </a:rPr>
              <a:t>^</a:t>
            </a:r>
            <a:r>
              <a:rPr lang="ja-JP" altLang="en-US" sz="1600">
                <a:latin typeface="HG創英角ﾎﾟｯﾌﾟ体" pitchFamily="49" charset="-128"/>
                <a:ea typeface="HG創英角ﾎﾟｯﾌﾟ体" pitchFamily="49" charset="-128"/>
              </a:rPr>
              <a:t>。</a:t>
            </a:r>
            <a:r>
              <a:rPr lang="en-US" altLang="ja-JP" sz="1600">
                <a:latin typeface="HG創英角ﾎﾟｯﾌﾟ体" pitchFamily="49" charset="-128"/>
                <a:ea typeface="HG創英角ﾎﾟｯﾌﾟ体" pitchFamily="49" charset="-128"/>
              </a:rPr>
              <a:t>^</a:t>
            </a:r>
            <a:r>
              <a:rPr lang="ja-JP" altLang="en-US" sz="1600">
                <a:latin typeface="HG創英角ﾎﾟｯﾌﾟ体" pitchFamily="49" charset="-128"/>
                <a:ea typeface="HG創英角ﾎﾟｯﾌﾟ体" pitchFamily="49" charset="-128"/>
              </a:rPr>
              <a:t>）</a:t>
            </a:r>
          </a:p>
          <a:p>
            <a:pPr>
              <a:buFontTx/>
              <a:buNone/>
            </a:pPr>
            <a:endParaRPr lang="ja-JP" altLang="en-US" sz="1600">
              <a:ea typeface="HG創英角ﾎﾟｯﾌﾟ体" pitchFamily="49" charset="-128"/>
            </a:endParaRPr>
          </a:p>
          <a:p>
            <a:pPr>
              <a:buFontTx/>
              <a:buNone/>
            </a:pPr>
            <a:r>
              <a:rPr lang="ja-JP" altLang="en-US" sz="1600">
                <a:latin typeface="HG創英角ﾎﾟｯﾌﾟ体" pitchFamily="49" charset="-128"/>
                <a:ea typeface="HG創英角ﾎﾟｯﾌﾟ体" pitchFamily="49" charset="-128"/>
              </a:rPr>
              <a:t>そもそも</a:t>
            </a:r>
            <a:r>
              <a:rPr lang="en-US" altLang="ja-JP" sz="1600">
                <a:latin typeface="HG創英角ﾎﾟｯﾌﾟ体" pitchFamily="49" charset="-128"/>
                <a:ea typeface="HG創英角ﾎﾟｯﾌﾟ体" pitchFamily="49" charset="-128"/>
              </a:rPr>
              <a:t>outer gap model</a:t>
            </a:r>
            <a:r>
              <a:rPr lang="ja-JP" altLang="en-US" sz="1600">
                <a:ea typeface="HG創英角ﾎﾟｯﾌﾟ体" pitchFamily="49" charset="-128"/>
              </a:rPr>
              <a:t>は妥当なの？</a:t>
            </a:r>
          </a:p>
          <a:p>
            <a:pPr>
              <a:buFontTx/>
              <a:buNone/>
            </a:pPr>
            <a:r>
              <a:rPr lang="ja-JP" altLang="en-US" sz="1600">
                <a:ea typeface="HG創英角ﾎﾟｯﾌﾟ体" pitchFamily="49" charset="-128"/>
              </a:rPr>
              <a:t>正しいなら、より細かい構造は？？</a:t>
            </a:r>
          </a:p>
          <a:p>
            <a:pPr>
              <a:buFontTx/>
              <a:buNone/>
            </a:pPr>
            <a:endParaRPr lang="ja-JP" altLang="en-US" sz="1600">
              <a:ea typeface="HG創英角ﾎﾟｯﾌﾟ体" pitchFamily="49" charset="-128"/>
            </a:endParaRPr>
          </a:p>
          <a:p>
            <a:pPr>
              <a:buFontTx/>
              <a:buNone/>
            </a:pPr>
            <a:r>
              <a:rPr lang="ja-JP" altLang="en-US" sz="1600">
                <a:ea typeface="HG創英角ﾎﾟｯﾌﾟ体" pitchFamily="49" charset="-128"/>
              </a:rPr>
              <a:t>概略図は右図の通り</a:t>
            </a:r>
          </a:p>
          <a:p>
            <a:pPr>
              <a:buFontTx/>
              <a:buNone/>
            </a:pPr>
            <a:r>
              <a:rPr lang="ja-JP" altLang="en-US" sz="1600">
                <a:ea typeface="HG創英角ﾎﾟｯﾌﾟ体" pitchFamily="49" charset="-128"/>
              </a:rPr>
              <a:t>加速電場：赤領域</a:t>
            </a:r>
          </a:p>
          <a:p>
            <a:pPr>
              <a:buFontTx/>
              <a:buNone/>
            </a:pPr>
            <a:endParaRPr lang="ja-JP" altLang="en-US" sz="2400"/>
          </a:p>
          <a:p>
            <a:pPr>
              <a:buFontTx/>
              <a:buNone/>
            </a:pPr>
            <a:r>
              <a:rPr lang="en-US" altLang="ja-JP" sz="1600">
                <a:ea typeface="HG創英角ﾎﾟｯﾌﾟ体" pitchFamily="49" charset="-128"/>
              </a:rPr>
              <a:t>※</a:t>
            </a:r>
            <a:r>
              <a:rPr lang="ja-JP" altLang="en-US" sz="1600">
                <a:ea typeface="HG創英角ﾎﾟｯﾌﾟ体" pitchFamily="49" charset="-128"/>
              </a:rPr>
              <a:t>簡単のため、この図では！</a:t>
            </a:r>
          </a:p>
          <a:p>
            <a:pPr>
              <a:buFontTx/>
              <a:buNone/>
            </a:pPr>
            <a:r>
              <a:rPr lang="ja-JP" altLang="en-US" sz="1600">
                <a:ea typeface="HG創英角ﾎﾟｯﾌﾟ体" pitchFamily="49" charset="-128"/>
              </a:rPr>
              <a:t>自転軸と磁気モーメント軸は</a:t>
            </a:r>
          </a:p>
          <a:p>
            <a:pPr>
              <a:buFontTx/>
              <a:buNone/>
            </a:pPr>
            <a:r>
              <a:rPr lang="ja-JP" altLang="en-US" sz="1600">
                <a:ea typeface="HG創英角ﾎﾟｯﾌﾟ体" pitchFamily="49" charset="-128"/>
              </a:rPr>
              <a:t>一致させて書いているが、</a:t>
            </a:r>
          </a:p>
          <a:p>
            <a:pPr>
              <a:buFontTx/>
              <a:buNone/>
            </a:pPr>
            <a:r>
              <a:rPr lang="ja-JP" altLang="en-US" sz="1600">
                <a:ea typeface="HG創英角ﾎﾟｯﾌﾟ体" pitchFamily="49" charset="-128"/>
              </a:rPr>
              <a:t>パルサーではこれらは異なる（；。；）</a:t>
            </a:r>
          </a:p>
          <a:p>
            <a:pPr>
              <a:buFontTx/>
              <a:buNone/>
            </a:pPr>
            <a:endParaRPr lang="ja-JP" altLang="en-US" sz="1400">
              <a:ea typeface="HG創英角ﾎﾟｯﾌﾟ体" pitchFamily="49" charset="-128"/>
            </a:endParaRPr>
          </a:p>
          <a:p>
            <a:pPr>
              <a:buFontTx/>
              <a:buNone/>
            </a:pPr>
            <a:r>
              <a:rPr lang="ja-JP" altLang="en-US" sz="1400">
                <a:ea typeface="HG創英角ﾎﾟｯﾌﾟ体" pitchFamily="49" charset="-128"/>
              </a:rPr>
              <a:t>       </a:t>
            </a:r>
          </a:p>
          <a:p>
            <a:pPr>
              <a:buFontTx/>
              <a:buNone/>
            </a:pPr>
            <a:r>
              <a:rPr lang="ja-JP" altLang="en-US" sz="1400">
                <a:ea typeface="HG創英角ﾎﾟｯﾌﾟ体" pitchFamily="49" charset="-128"/>
              </a:rPr>
              <a:t>じゃないとパルサーにならない</a:t>
            </a:r>
            <a:r>
              <a:rPr lang="en-US" altLang="ja-JP" sz="1400">
                <a:ea typeface="HG創英角ﾎﾟｯﾌﾟ体" pitchFamily="49" charset="-128"/>
              </a:rPr>
              <a:t>…</a:t>
            </a:r>
          </a:p>
          <a:p>
            <a:pPr lvl="2">
              <a:buFontTx/>
              <a:buNone/>
            </a:pPr>
            <a:endParaRPr lang="en-US" altLang="ja-JP" sz="1200">
              <a:ea typeface="HG創英角ﾎﾟｯﾌﾟ体" pitchFamily="49" charset="-128"/>
            </a:endParaRPr>
          </a:p>
          <a:p>
            <a:pPr lvl="2">
              <a:buFontTx/>
              <a:buNone/>
            </a:pPr>
            <a:endParaRPr lang="en-US" altLang="ja-JP" sz="800">
              <a:ea typeface="HG創英角ﾎﾟｯﾌﾟ体" pitchFamily="49" charset="-128"/>
            </a:endParaRPr>
          </a:p>
          <a:p>
            <a:pPr lvl="2">
              <a:buFontTx/>
              <a:buNone/>
            </a:pPr>
            <a:endParaRPr lang="en-US" altLang="ja-JP" sz="1800"/>
          </a:p>
        </p:txBody>
      </p:sp>
      <p:pic>
        <p:nvPicPr>
          <p:cNvPr id="4102" name="Picture 6" descr="C:\Documents and Settings\harunogakko\デスクトップ\graphic1.jpg"/>
          <p:cNvPicPr>
            <a:picLocks noChangeAspect="1" noChangeArrowheads="1"/>
          </p:cNvPicPr>
          <p:nvPr/>
        </p:nvPicPr>
        <p:blipFill>
          <a:blip r:embed="rId2" cstate="print"/>
          <a:srcRect/>
          <a:stretch>
            <a:fillRect/>
          </a:stretch>
        </p:blipFill>
        <p:spPr bwMode="auto">
          <a:xfrm>
            <a:off x="4648200" y="3048000"/>
            <a:ext cx="4038600" cy="2824163"/>
          </a:xfrm>
          <a:prstGeom prst="rect">
            <a:avLst/>
          </a:prstGeom>
          <a:noFill/>
        </p:spPr>
      </p:pic>
      <p:sp>
        <p:nvSpPr>
          <p:cNvPr id="4104" name="Text Box 8"/>
          <p:cNvSpPr txBox="1">
            <a:spLocks noChangeArrowheads="1"/>
          </p:cNvSpPr>
          <p:nvPr/>
        </p:nvSpPr>
        <p:spPr bwMode="auto">
          <a:xfrm>
            <a:off x="4479925" y="2001838"/>
            <a:ext cx="777875" cy="457200"/>
          </a:xfrm>
          <a:prstGeom prst="rect">
            <a:avLst/>
          </a:prstGeom>
          <a:noFill/>
          <a:ln w="9525">
            <a:noFill/>
            <a:miter lim="800000"/>
            <a:headEnd/>
            <a:tailEnd/>
          </a:ln>
          <a:effectLst/>
        </p:spPr>
        <p:txBody>
          <a:bodyPr>
            <a:spAutoFit/>
          </a:bodyPr>
          <a:lstStyle/>
          <a:p>
            <a:endParaRPr lang="ja-JP" altLang="ja-JP" sz="2400">
              <a:ea typeface="ＭＳ Ｐゴシック" charset="-128"/>
            </a:endParaRPr>
          </a:p>
        </p:txBody>
      </p:sp>
      <p:sp>
        <p:nvSpPr>
          <p:cNvPr id="4106" name="Text Box 10"/>
          <p:cNvSpPr txBox="1">
            <a:spLocks noChangeArrowheads="1"/>
          </p:cNvSpPr>
          <p:nvPr/>
        </p:nvSpPr>
        <p:spPr bwMode="auto">
          <a:xfrm>
            <a:off x="3886200" y="2667000"/>
            <a:ext cx="2622550" cy="336550"/>
          </a:xfrm>
          <a:prstGeom prst="rect">
            <a:avLst/>
          </a:prstGeom>
          <a:noFill/>
          <a:ln w="9525">
            <a:noFill/>
            <a:miter lim="800000"/>
            <a:headEnd/>
            <a:tailEnd/>
          </a:ln>
          <a:effectLst/>
        </p:spPr>
        <p:txBody>
          <a:bodyPr wrap="none">
            <a:spAutoFit/>
          </a:bodyPr>
          <a:lstStyle/>
          <a:p>
            <a:r>
              <a:rPr lang="ja-JP" altLang="en-US">
                <a:ea typeface="HG創英角ｺﾞｼｯｸUB" pitchFamily="49" charset="-128"/>
              </a:rPr>
              <a:t>自転軸＝磁気モーメント軸</a:t>
            </a:r>
          </a:p>
        </p:txBody>
      </p:sp>
      <p:sp>
        <p:nvSpPr>
          <p:cNvPr id="4107" name="Text Box 11"/>
          <p:cNvSpPr txBox="1">
            <a:spLocks noChangeArrowheads="1"/>
          </p:cNvSpPr>
          <p:nvPr/>
        </p:nvSpPr>
        <p:spPr bwMode="auto">
          <a:xfrm>
            <a:off x="5181600" y="6019800"/>
            <a:ext cx="2895600" cy="581025"/>
          </a:xfrm>
          <a:prstGeom prst="rect">
            <a:avLst/>
          </a:prstGeom>
          <a:noFill/>
          <a:ln w="9525">
            <a:noFill/>
            <a:miter lim="800000"/>
            <a:headEnd/>
            <a:tailEnd/>
          </a:ln>
          <a:effectLst/>
        </p:spPr>
        <p:txBody>
          <a:bodyPr>
            <a:spAutoFit/>
          </a:bodyPr>
          <a:lstStyle/>
          <a:p>
            <a:r>
              <a:rPr lang="ja-JP" altLang="en-US"/>
              <a:t>磁場が双極子近似できるの</a:t>
            </a:r>
            <a:r>
              <a:rPr lang="ja-JP" altLang="en-US">
                <a:latin typeface="HG創英角ﾎﾟｯﾌﾟ体" pitchFamily="49" charset="-128"/>
              </a:rPr>
              <a:t>は</a:t>
            </a:r>
            <a:r>
              <a:rPr lang="en-US" altLang="ja-JP">
                <a:latin typeface="HG創英角ﾎﾟｯﾌﾟ体" pitchFamily="49" charset="-128"/>
              </a:rPr>
              <a:t>Light cylinder</a:t>
            </a:r>
            <a:r>
              <a:rPr lang="ja-JP" altLang="en-US">
                <a:latin typeface="HG創英角ﾎﾟｯﾌﾟ体" pitchFamily="49" charset="-128"/>
              </a:rPr>
              <a:t>まで</a:t>
            </a:r>
            <a:r>
              <a:rPr lang="ja-JP" altLang="en-US"/>
              <a:t>！</a:t>
            </a:r>
          </a:p>
        </p:txBody>
      </p:sp>
      <p:sp>
        <p:nvSpPr>
          <p:cNvPr id="4109" name="Text Box 13"/>
          <p:cNvSpPr txBox="1">
            <a:spLocks noChangeArrowheads="1"/>
          </p:cNvSpPr>
          <p:nvPr/>
        </p:nvSpPr>
        <p:spPr bwMode="auto">
          <a:xfrm>
            <a:off x="6705600" y="1905000"/>
            <a:ext cx="2438400" cy="730250"/>
          </a:xfrm>
          <a:prstGeom prst="rect">
            <a:avLst/>
          </a:prstGeom>
          <a:noFill/>
          <a:ln w="9525">
            <a:noFill/>
            <a:miter lim="800000"/>
            <a:headEnd/>
            <a:tailEnd/>
          </a:ln>
          <a:effectLst/>
        </p:spPr>
        <p:txBody>
          <a:bodyPr>
            <a:spAutoFit/>
          </a:bodyPr>
          <a:lstStyle/>
          <a:p>
            <a:r>
              <a:rPr lang="ja-JP" altLang="en-US" sz="1400"/>
              <a:t>相対論的効果が強く効き、剛体回転できなくなる境界を</a:t>
            </a:r>
            <a:r>
              <a:rPr lang="en-US" altLang="ja-JP" sz="1400">
                <a:latin typeface="HG創英角ﾎﾟｯﾌﾟ体" pitchFamily="49" charset="-128"/>
              </a:rPr>
              <a:t>Light cylinder</a:t>
            </a:r>
            <a:r>
              <a:rPr lang="ja-JP" altLang="en-US" sz="1400">
                <a:latin typeface="HG創英角ﾎﾟｯﾌﾟ体" pitchFamily="49" charset="-128"/>
              </a:rPr>
              <a:t>と</a:t>
            </a:r>
            <a:r>
              <a:rPr lang="ja-JP" altLang="en-US" sz="1400"/>
              <a:t>いう！！</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914400"/>
          </a:xfrm>
        </p:spPr>
        <p:txBody>
          <a:bodyPr>
            <a:normAutofit fontScale="90000"/>
          </a:bodyPr>
          <a:lstStyle/>
          <a:p>
            <a:r>
              <a:rPr lang="ja-JP" altLang="en-US" sz="2400">
                <a:latin typeface="HG創英角ﾎﾟｯﾌﾟ体" pitchFamily="49" charset="-128"/>
                <a:ea typeface="HG創英角ﾎﾟｯﾌﾟ体" pitchFamily="49" charset="-128"/>
              </a:rPr>
              <a:t>どのような検証を行おうか</a:t>
            </a:r>
            <a:r>
              <a:rPr lang="en-US" altLang="ja-JP" sz="2400">
                <a:latin typeface="Times New Roman"/>
                <a:ea typeface="HG創英角ﾎﾟｯﾌﾟ体" pitchFamily="49" charset="-128"/>
              </a:rPr>
              <a:t>…</a:t>
            </a:r>
            <a:r>
              <a:rPr lang="en-US" altLang="ja-JP" sz="2400">
                <a:latin typeface="HG創英角ﾎﾟｯﾌﾟ体" pitchFamily="49" charset="-128"/>
                <a:ea typeface="HG創英角ﾎﾟｯﾌﾟ体" pitchFamily="49" charset="-128"/>
              </a:rPr>
              <a:t>?</a:t>
            </a:r>
            <a:r>
              <a:rPr lang="ja-JP" altLang="en-US" sz="2400">
                <a:latin typeface="HG創英角ﾎﾟｯﾌﾟ体" pitchFamily="49" charset="-128"/>
                <a:ea typeface="HG創英角ﾎﾟｯﾌﾟ体" pitchFamily="49" charset="-128"/>
              </a:rPr>
              <a:t>（・。・）</a:t>
            </a:r>
            <a:br>
              <a:rPr lang="ja-JP" altLang="en-US" sz="2400">
                <a:latin typeface="HG創英角ﾎﾟｯﾌﾟ体" pitchFamily="49" charset="-128"/>
                <a:ea typeface="HG創英角ﾎﾟｯﾌﾟ体" pitchFamily="49" charset="-128"/>
              </a:rPr>
            </a:br>
            <a:r>
              <a:rPr lang="ja-JP" altLang="en-US" sz="2400"/>
              <a:t/>
            </a:r>
            <a:br>
              <a:rPr lang="ja-JP" altLang="en-US" sz="2400"/>
            </a:br>
            <a:r>
              <a:rPr lang="ja-JP" altLang="en-US" sz="2000">
                <a:ea typeface="HG創英角ﾎﾟｯﾌﾟ体" pitchFamily="49" charset="-128"/>
              </a:rPr>
              <a:t>とりあえず、詳細な放射効率分布を知りたい！！</a:t>
            </a:r>
            <a:br>
              <a:rPr lang="ja-JP" altLang="en-US" sz="2000">
                <a:ea typeface="HG創英角ﾎﾟｯﾌﾟ体" pitchFamily="49" charset="-128"/>
              </a:rPr>
            </a:br>
            <a:r>
              <a:rPr lang="ja-JP" altLang="en-US" sz="2000">
                <a:ea typeface="HG創英角ﾎﾟｯﾌﾟ体" pitchFamily="49" charset="-128"/>
              </a:rPr>
              <a:t>↓</a:t>
            </a:r>
            <a:br>
              <a:rPr lang="ja-JP" altLang="en-US" sz="2000">
                <a:ea typeface="HG創英角ﾎﾟｯﾌﾟ体" pitchFamily="49" charset="-128"/>
              </a:rPr>
            </a:br>
            <a:r>
              <a:rPr lang="ja-JP" altLang="en-US" sz="2000">
                <a:latin typeface="HG創英角ﾎﾟｯﾌﾟ体" pitchFamily="49" charset="-128"/>
                <a:ea typeface="HG創英角ﾎﾟｯﾌﾟ体" pitchFamily="49" charset="-128"/>
              </a:rPr>
              <a:t>観測された</a:t>
            </a:r>
            <a:r>
              <a:rPr lang="en-US" altLang="ja-JP" sz="2000">
                <a:latin typeface="HG創英角ﾎﾟｯﾌﾟ体" pitchFamily="49" charset="-128"/>
                <a:ea typeface="HG創英角ﾎﾟｯﾌﾟ体" pitchFamily="49" charset="-128"/>
              </a:rPr>
              <a:t>X</a:t>
            </a:r>
            <a:r>
              <a:rPr lang="ja-JP" altLang="en-US" sz="2000">
                <a:latin typeface="HG創英角ﾎﾟｯﾌﾟ体" pitchFamily="49" charset="-128"/>
                <a:ea typeface="HG創英角ﾎﾟｯﾌﾟ体" pitchFamily="49" charset="-128"/>
              </a:rPr>
              <a:t>線パルスを実現するような</a:t>
            </a:r>
            <a:br>
              <a:rPr lang="ja-JP" altLang="en-US" sz="2000">
                <a:latin typeface="HG創英角ﾎﾟｯﾌﾟ体" pitchFamily="49" charset="-128"/>
                <a:ea typeface="HG創英角ﾎﾟｯﾌﾟ体" pitchFamily="49" charset="-128"/>
              </a:rPr>
            </a:br>
            <a:r>
              <a:rPr lang="ja-JP" altLang="en-US" sz="2000">
                <a:latin typeface="HG創英角ﾎﾟｯﾌﾟ体" pitchFamily="49" charset="-128"/>
                <a:ea typeface="HG創英角ﾎﾟｯﾌﾟ体" pitchFamily="49" charset="-128"/>
              </a:rPr>
              <a:t>放射効率分布を数値実験で探してみよう！！</a:t>
            </a:r>
          </a:p>
        </p:txBody>
      </p:sp>
      <p:sp>
        <p:nvSpPr>
          <p:cNvPr id="7171" name="Rectangle 3"/>
          <p:cNvSpPr>
            <a:spLocks noGrp="1" noChangeArrowheads="1"/>
          </p:cNvSpPr>
          <p:nvPr>
            <p:ph type="body" idx="1"/>
          </p:nvPr>
        </p:nvSpPr>
        <p:spPr>
          <a:xfrm>
            <a:off x="685800" y="1219200"/>
            <a:ext cx="7772400" cy="4876800"/>
          </a:xfrm>
        </p:spPr>
        <p:txBody>
          <a:bodyPr/>
          <a:lstStyle/>
          <a:p>
            <a:pPr>
              <a:buFontTx/>
              <a:buNone/>
            </a:pPr>
            <a:r>
              <a:rPr lang="ja-JP" altLang="en-US" sz="2400"/>
              <a:t>　</a:t>
            </a:r>
          </a:p>
          <a:p>
            <a:pPr>
              <a:buFontTx/>
              <a:buNone/>
            </a:pPr>
            <a:endParaRPr lang="ja-JP" altLang="en-US" sz="2400"/>
          </a:p>
          <a:p>
            <a:endParaRPr lang="en-US" altLang="ja-JP"/>
          </a:p>
        </p:txBody>
      </p:sp>
      <p:pic>
        <p:nvPicPr>
          <p:cNvPr id="7172" name="Picture 4" descr="C:\Documents and Settings\harunogakko\デスクトップ\graphic1.jpg"/>
          <p:cNvPicPr>
            <a:picLocks noChangeAspect="1" noChangeArrowheads="1"/>
          </p:cNvPicPr>
          <p:nvPr/>
        </p:nvPicPr>
        <p:blipFill>
          <a:blip r:embed="rId3" cstate="print"/>
          <a:srcRect/>
          <a:stretch>
            <a:fillRect/>
          </a:stretch>
        </p:blipFill>
        <p:spPr bwMode="auto">
          <a:xfrm>
            <a:off x="2286000" y="3200400"/>
            <a:ext cx="4191000" cy="3048000"/>
          </a:xfrm>
          <a:prstGeom prst="rect">
            <a:avLst/>
          </a:prstGeom>
          <a:noFill/>
          <a:ln w="9525">
            <a:noFill/>
            <a:miter lim="800000"/>
            <a:headEnd/>
            <a:tailEnd/>
          </a:ln>
        </p:spPr>
      </p:pic>
      <p:sp>
        <p:nvSpPr>
          <p:cNvPr id="7173" name="Text Box 5"/>
          <p:cNvSpPr txBox="1">
            <a:spLocks noChangeArrowheads="1"/>
          </p:cNvSpPr>
          <p:nvPr/>
        </p:nvSpPr>
        <p:spPr bwMode="auto">
          <a:xfrm>
            <a:off x="4098925" y="2008188"/>
            <a:ext cx="184150" cy="457200"/>
          </a:xfrm>
          <a:prstGeom prst="rect">
            <a:avLst/>
          </a:prstGeom>
          <a:noFill/>
          <a:ln w="9525">
            <a:noFill/>
            <a:miter lim="800000"/>
            <a:headEnd/>
            <a:tailEnd/>
          </a:ln>
          <a:effectLst/>
        </p:spPr>
        <p:txBody>
          <a:bodyPr wrap="none">
            <a:spAutoFit/>
          </a:bodyPr>
          <a:lstStyle/>
          <a:p>
            <a:endParaRPr lang="en-US" altLang="ja-JP" sz="1200">
              <a:ea typeface="HG創英角ｺﾞｼｯｸUB" pitchFamily="49" charset="-128"/>
            </a:endParaRPr>
          </a:p>
          <a:p>
            <a:endParaRPr lang="en-US" altLang="ja-JP" sz="1200">
              <a:ea typeface="HG創英角ｺﾞｼｯｸUB" pitchFamily="49" charset="-128"/>
            </a:endParaRPr>
          </a:p>
        </p:txBody>
      </p:sp>
      <p:sp>
        <p:nvSpPr>
          <p:cNvPr id="7175" name="Text Box 7"/>
          <p:cNvSpPr txBox="1">
            <a:spLocks noChangeArrowheads="1"/>
          </p:cNvSpPr>
          <p:nvPr/>
        </p:nvSpPr>
        <p:spPr bwMode="auto">
          <a:xfrm>
            <a:off x="-930275" y="5284788"/>
            <a:ext cx="184150" cy="274637"/>
          </a:xfrm>
          <a:prstGeom prst="rect">
            <a:avLst/>
          </a:prstGeom>
          <a:noFill/>
          <a:ln w="9525">
            <a:noFill/>
            <a:miter lim="800000"/>
            <a:headEnd/>
            <a:tailEnd/>
          </a:ln>
          <a:effectLst/>
        </p:spPr>
        <p:txBody>
          <a:bodyPr wrap="none">
            <a:spAutoFit/>
          </a:bodyPr>
          <a:lstStyle/>
          <a:p>
            <a:endParaRPr lang="ja-JP" altLang="ja-JP" sz="1200">
              <a:ea typeface="ＭＳ Ｐゴシック" charset="-128"/>
            </a:endParaRPr>
          </a:p>
        </p:txBody>
      </p:sp>
      <p:sp>
        <p:nvSpPr>
          <p:cNvPr id="7180" name="Text Box 12"/>
          <p:cNvSpPr txBox="1">
            <a:spLocks noChangeArrowheads="1"/>
          </p:cNvSpPr>
          <p:nvPr/>
        </p:nvSpPr>
        <p:spPr bwMode="auto">
          <a:xfrm>
            <a:off x="6400800" y="5181600"/>
            <a:ext cx="2514600" cy="825500"/>
          </a:xfrm>
          <a:prstGeom prst="rect">
            <a:avLst/>
          </a:prstGeom>
          <a:noFill/>
          <a:ln w="9525">
            <a:noFill/>
            <a:miter lim="800000"/>
            <a:headEnd/>
            <a:tailEnd/>
          </a:ln>
          <a:effectLst/>
        </p:spPr>
        <p:txBody>
          <a:bodyPr>
            <a:spAutoFit/>
          </a:bodyPr>
          <a:lstStyle/>
          <a:p>
            <a:pPr>
              <a:spcBef>
                <a:spcPct val="20000"/>
              </a:spcBef>
            </a:pPr>
            <a:r>
              <a:rPr lang="ja-JP" altLang="en-US">
                <a:latin typeface="HG創英角ﾎﾟｯﾌﾟ体" pitchFamily="49" charset="-128"/>
              </a:rPr>
              <a:t>きっと加速電場近傍で放射効率がよいはず</a:t>
            </a:r>
            <a:r>
              <a:rPr lang="en-US" altLang="ja-JP">
                <a:latin typeface="Times New Roman"/>
              </a:rPr>
              <a:t>…</a:t>
            </a:r>
            <a:r>
              <a:rPr lang="en-US" altLang="ja-JP">
                <a:latin typeface="HG創英角ﾎﾟｯﾌﾟ体" pitchFamily="49" charset="-128"/>
              </a:rPr>
              <a:t>!!</a:t>
            </a:r>
          </a:p>
          <a:p>
            <a:endParaRPr lang="en-US" altLang="ja-JP">
              <a:latin typeface="HG創英角ﾎﾟｯﾌﾟ体" pitchFamily="49" charset="-128"/>
            </a:endParaRPr>
          </a:p>
        </p:txBody>
      </p:sp>
      <p:sp>
        <p:nvSpPr>
          <p:cNvPr id="7186" name="Text Box 18"/>
          <p:cNvSpPr txBox="1">
            <a:spLocks noChangeArrowheads="1"/>
          </p:cNvSpPr>
          <p:nvPr/>
        </p:nvSpPr>
        <p:spPr bwMode="auto">
          <a:xfrm>
            <a:off x="0" y="3962400"/>
            <a:ext cx="2438400" cy="1069975"/>
          </a:xfrm>
          <a:prstGeom prst="rect">
            <a:avLst/>
          </a:prstGeom>
          <a:noFill/>
          <a:ln w="9525">
            <a:noFill/>
            <a:miter lim="800000"/>
            <a:headEnd/>
            <a:tailEnd/>
          </a:ln>
          <a:effectLst/>
        </p:spPr>
        <p:txBody>
          <a:bodyPr>
            <a:spAutoFit/>
          </a:bodyPr>
          <a:lstStyle/>
          <a:p>
            <a:pPr algn="ctr"/>
            <a:r>
              <a:rPr lang="ja-JP" altLang="en-US"/>
              <a:t>まず、磁力線</a:t>
            </a:r>
          </a:p>
          <a:p>
            <a:pPr algn="ctr"/>
            <a:r>
              <a:rPr lang="ja-JP" altLang="en-US"/>
              <a:t>（上を運動するプラズマ）ごとに放射効率は変わるだろう！！</a:t>
            </a:r>
          </a:p>
        </p:txBody>
      </p:sp>
      <p:sp>
        <p:nvSpPr>
          <p:cNvPr id="7190" name="Text Box 22"/>
          <p:cNvSpPr txBox="1">
            <a:spLocks noChangeArrowheads="1"/>
          </p:cNvSpPr>
          <p:nvPr/>
        </p:nvSpPr>
        <p:spPr bwMode="auto">
          <a:xfrm>
            <a:off x="1905000" y="6324600"/>
            <a:ext cx="5060950" cy="336550"/>
          </a:xfrm>
          <a:prstGeom prst="rect">
            <a:avLst/>
          </a:prstGeom>
          <a:noFill/>
          <a:ln w="9525">
            <a:noFill/>
            <a:miter lim="800000"/>
            <a:headEnd/>
            <a:tailEnd/>
          </a:ln>
          <a:effectLst/>
        </p:spPr>
        <p:txBody>
          <a:bodyPr wrap="none">
            <a:spAutoFit/>
          </a:bodyPr>
          <a:lstStyle/>
          <a:p>
            <a:r>
              <a:rPr lang="ja-JP" altLang="en-US"/>
              <a:t>当然星中心からの距離によっても放射効率は変わる！</a:t>
            </a:r>
          </a:p>
        </p:txBody>
      </p:sp>
      <p:sp>
        <p:nvSpPr>
          <p:cNvPr id="7191" name="Text Box 23"/>
          <p:cNvSpPr txBox="1">
            <a:spLocks noChangeArrowheads="1"/>
          </p:cNvSpPr>
          <p:nvPr/>
        </p:nvSpPr>
        <p:spPr bwMode="auto">
          <a:xfrm>
            <a:off x="533400" y="2438400"/>
            <a:ext cx="4054475" cy="1069975"/>
          </a:xfrm>
          <a:prstGeom prst="rect">
            <a:avLst/>
          </a:prstGeom>
          <a:noFill/>
          <a:ln w="9525">
            <a:noFill/>
            <a:miter lim="800000"/>
            <a:headEnd/>
            <a:tailEnd/>
          </a:ln>
          <a:effectLst/>
        </p:spPr>
        <p:txBody>
          <a:bodyPr>
            <a:spAutoFit/>
          </a:bodyPr>
          <a:lstStyle/>
          <a:p>
            <a:r>
              <a:rPr lang="ja-JP" altLang="en-US"/>
              <a:t>磁気圏は一般に軸対称ではないから、放射効率も慣性モーメント軸に対する経度依存性があるはず</a:t>
            </a:r>
            <a:r>
              <a:rPr lang="en-US" altLang="ja-JP"/>
              <a:t>…</a:t>
            </a:r>
            <a:r>
              <a:rPr lang="ja-JP" altLang="en-US"/>
              <a:t>！！</a:t>
            </a:r>
          </a:p>
          <a:p>
            <a:endParaRPr lang="en-US" altLang="ja-JP"/>
          </a:p>
        </p:txBody>
      </p:sp>
      <p:sp>
        <p:nvSpPr>
          <p:cNvPr id="7192" name="Text Box 24"/>
          <p:cNvSpPr txBox="1">
            <a:spLocks noChangeArrowheads="1"/>
          </p:cNvSpPr>
          <p:nvPr/>
        </p:nvSpPr>
        <p:spPr bwMode="auto">
          <a:xfrm>
            <a:off x="6019800" y="2133600"/>
            <a:ext cx="3124200" cy="1558925"/>
          </a:xfrm>
          <a:prstGeom prst="rect">
            <a:avLst/>
          </a:prstGeom>
          <a:noFill/>
          <a:ln w="9525">
            <a:noFill/>
            <a:miter lim="800000"/>
            <a:headEnd/>
            <a:tailEnd/>
          </a:ln>
          <a:effectLst/>
        </p:spPr>
        <p:txBody>
          <a:bodyPr>
            <a:spAutoFit/>
          </a:bodyPr>
          <a:lstStyle/>
          <a:p>
            <a:r>
              <a:rPr lang="ja-JP" altLang="en-US"/>
              <a:t>その他、回転軸と磁軸のなす角度（</a:t>
            </a:r>
            <a:r>
              <a:rPr lang="en-US" altLang="ja-JP"/>
              <a:t>α</a:t>
            </a:r>
            <a:r>
              <a:rPr lang="ja-JP" altLang="en-US"/>
              <a:t>）、回転軸と視線方向のなす角度（</a:t>
            </a:r>
            <a:r>
              <a:rPr lang="en-US" altLang="ja-JP"/>
              <a:t>ζ</a:t>
            </a:r>
            <a:r>
              <a:rPr lang="ja-JP" altLang="en-US"/>
              <a:t>）がパラメータとなるが、今回はそれらを固定。固定する値は人によってバラバラにした！</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304800"/>
            <a:ext cx="7772400" cy="609600"/>
          </a:xfrm>
        </p:spPr>
        <p:txBody>
          <a:bodyPr/>
          <a:lstStyle/>
          <a:p>
            <a:r>
              <a:rPr lang="ja-JP" altLang="en-US" sz="2400">
                <a:latin typeface="HG創英角ﾎﾟｯﾌﾟ体" pitchFamily="49" charset="-128"/>
                <a:ea typeface="HG創英角ﾎﾟｯﾌﾟ体" pitchFamily="49" charset="-128"/>
              </a:rPr>
              <a:t>計算プログラムの構成</a:t>
            </a:r>
            <a:r>
              <a:rPr lang="en-US" altLang="ja-JP" sz="2400">
                <a:latin typeface="HG創英角ﾎﾟｯﾌﾟ体" pitchFamily="49" charset="-128"/>
                <a:ea typeface="HG創英角ﾎﾟｯﾌﾟ体" pitchFamily="49" charset="-128"/>
              </a:rPr>
              <a:t>1</a:t>
            </a:r>
            <a:r>
              <a:rPr lang="ja-JP" altLang="en-US" sz="2400">
                <a:latin typeface="HG創英角ﾎﾟｯﾌﾟ体" pitchFamily="49" charset="-128"/>
                <a:ea typeface="HG創英角ﾎﾟｯﾌﾟ体" pitchFamily="49" charset="-128"/>
              </a:rPr>
              <a:t>（・。・；）</a:t>
            </a:r>
          </a:p>
        </p:txBody>
      </p:sp>
      <p:sp>
        <p:nvSpPr>
          <p:cNvPr id="11267" name="Rectangle 3"/>
          <p:cNvSpPr>
            <a:spLocks noGrp="1" noChangeArrowheads="1"/>
          </p:cNvSpPr>
          <p:nvPr>
            <p:ph type="body" idx="1"/>
          </p:nvPr>
        </p:nvSpPr>
        <p:spPr>
          <a:xfrm>
            <a:off x="685800" y="1143000"/>
            <a:ext cx="8001000" cy="4953000"/>
          </a:xfrm>
        </p:spPr>
        <p:txBody>
          <a:bodyPr/>
          <a:lstStyle/>
          <a:p>
            <a:pPr>
              <a:buFontTx/>
              <a:buNone/>
            </a:pPr>
            <a:r>
              <a:rPr lang="ja-JP" altLang="en-US" sz="2000">
                <a:latin typeface="HG創英角ﾎﾟｯﾌﾟ体" pitchFamily="49" charset="-128"/>
                <a:ea typeface="HG創英角ﾎﾟｯﾌﾟ体" pitchFamily="49" charset="-128"/>
              </a:rPr>
              <a:t>磁力線の指定</a:t>
            </a:r>
          </a:p>
          <a:p>
            <a:pPr>
              <a:buFontTx/>
              <a:buNone/>
            </a:pPr>
            <a:r>
              <a:rPr lang="ja-JP" altLang="en-US" sz="2000">
                <a:latin typeface="HG創英角ﾎﾟｯﾌﾟ体" pitchFamily="49" charset="-128"/>
                <a:ea typeface="HG創英角ﾎﾟｯﾌﾟ体" pitchFamily="49" charset="-128"/>
              </a:rPr>
              <a:t>→磁気極から磁力線の根本への観測者系での距離</a:t>
            </a:r>
            <a:r>
              <a:rPr lang="en-US" altLang="ja-JP" sz="2000">
                <a:latin typeface="HG創英角ﾎﾟｯﾌﾟ体" pitchFamily="49" charset="-128"/>
                <a:ea typeface="HG創英角ﾎﾟｯﾌﾟ体" pitchFamily="49" charset="-128"/>
              </a:rPr>
              <a:t>(r</a:t>
            </a:r>
            <a:r>
              <a:rPr lang="en-US" altLang="ja-JP" sz="2400" baseline="-10000">
                <a:latin typeface="HG創英角ﾎﾟｯﾌﾟ体" pitchFamily="49" charset="-128"/>
                <a:ea typeface="HG創英角ﾎﾟｯﾌﾟ体" pitchFamily="49" charset="-128"/>
              </a:rPr>
              <a:t>ov</a:t>
            </a:r>
            <a:r>
              <a:rPr lang="en-US" altLang="ja-JP" sz="2000">
                <a:latin typeface="HG創英角ﾎﾟｯﾌﾟ体" pitchFamily="49" charset="-128"/>
                <a:ea typeface="HG創英角ﾎﾟｯﾌﾟ体" pitchFamily="49" charset="-128"/>
              </a:rPr>
              <a:t>)</a:t>
            </a:r>
            <a:r>
              <a:rPr lang="ja-JP" altLang="en-US" sz="2000">
                <a:latin typeface="HG創英角ﾎﾟｯﾌﾟ体" pitchFamily="49" charset="-128"/>
                <a:ea typeface="HG創英角ﾎﾟｯﾌﾟ体" pitchFamily="49" charset="-128"/>
              </a:rPr>
              <a:t>で指定する。ギリギリ（パルサー近傍で）閉じている磁力線のパルサー表面での磁気極からの距離を</a:t>
            </a:r>
            <a:r>
              <a:rPr lang="en-US" altLang="ja-JP" sz="2000">
                <a:latin typeface="HG創英角ﾎﾟｯﾌﾟ体" pitchFamily="49" charset="-128"/>
                <a:ea typeface="HG創英角ﾎﾟｯﾌﾟ体" pitchFamily="49" charset="-128"/>
              </a:rPr>
              <a:t>r</a:t>
            </a:r>
            <a:r>
              <a:rPr lang="en-US" altLang="ja-JP" sz="2400" baseline="-10000">
                <a:latin typeface="HG創英角ﾎﾟｯﾌﾟ体" pitchFamily="49" charset="-128"/>
                <a:ea typeface="HG創英角ﾎﾟｯﾌﾟ体" pitchFamily="49" charset="-128"/>
              </a:rPr>
              <a:t>ov</a:t>
            </a:r>
            <a:r>
              <a:rPr lang="en-US" altLang="ja-JP" sz="2000">
                <a:latin typeface="HG創英角ﾎﾟｯﾌﾟ体" pitchFamily="49" charset="-128"/>
                <a:ea typeface="HG創英角ﾎﾟｯﾌﾟ体" pitchFamily="49" charset="-128"/>
              </a:rPr>
              <a:t>=1</a:t>
            </a:r>
            <a:r>
              <a:rPr lang="ja-JP" altLang="en-US" sz="2000">
                <a:latin typeface="HG創英角ﾎﾟｯﾌﾟ体" pitchFamily="49" charset="-128"/>
                <a:ea typeface="HG創英角ﾎﾟｯﾌﾟ体" pitchFamily="49" charset="-128"/>
              </a:rPr>
              <a:t>とする。</a:t>
            </a:r>
          </a:p>
        </p:txBody>
      </p:sp>
      <p:pic>
        <p:nvPicPr>
          <p:cNvPr id="11273" name="Picture 9" descr="C:\Documents and Settings\harunogakko\デスクトップ\graphic2.jpg"/>
          <p:cNvPicPr>
            <a:picLocks noChangeAspect="1" noChangeArrowheads="1"/>
          </p:cNvPicPr>
          <p:nvPr/>
        </p:nvPicPr>
        <p:blipFill>
          <a:blip r:embed="rId2" cstate="print"/>
          <a:srcRect/>
          <a:stretch>
            <a:fillRect/>
          </a:stretch>
        </p:blipFill>
        <p:spPr bwMode="auto">
          <a:xfrm>
            <a:off x="3200400" y="3429000"/>
            <a:ext cx="5943600" cy="2438400"/>
          </a:xfrm>
          <a:prstGeom prst="rect">
            <a:avLst/>
          </a:prstGeom>
          <a:noFill/>
        </p:spPr>
      </p:pic>
      <p:sp>
        <p:nvSpPr>
          <p:cNvPr id="11276" name="Text Box 12"/>
          <p:cNvSpPr txBox="1">
            <a:spLocks noChangeArrowheads="1"/>
          </p:cNvSpPr>
          <p:nvPr/>
        </p:nvSpPr>
        <p:spPr bwMode="auto">
          <a:xfrm>
            <a:off x="533400" y="3048000"/>
            <a:ext cx="2743200" cy="1314450"/>
          </a:xfrm>
          <a:prstGeom prst="rect">
            <a:avLst/>
          </a:prstGeom>
          <a:noFill/>
          <a:ln w="9525">
            <a:noFill/>
            <a:miter lim="800000"/>
            <a:headEnd/>
            <a:tailEnd/>
          </a:ln>
          <a:effectLst/>
        </p:spPr>
        <p:txBody>
          <a:bodyPr>
            <a:spAutoFit/>
          </a:bodyPr>
          <a:lstStyle/>
          <a:p>
            <a:r>
              <a:rPr lang="ja-JP" altLang="en-US">
                <a:ea typeface="HG創英角ｺﾞｼｯｸUB" pitchFamily="49" charset="-128"/>
              </a:rPr>
              <a:t>右図の場合、左端の縦線</a:t>
            </a:r>
            <a:r>
              <a:rPr lang="ja-JP" altLang="en-US">
                <a:latin typeface="HG創英角ﾎﾟｯﾌﾟ体" pitchFamily="49" charset="-128"/>
              </a:rPr>
              <a:t>が</a:t>
            </a:r>
            <a:r>
              <a:rPr lang="en-US" altLang="ja-JP">
                <a:latin typeface="HG創英角ﾎﾟｯﾌﾟ体" pitchFamily="49" charset="-128"/>
              </a:rPr>
              <a:t>r</a:t>
            </a:r>
            <a:r>
              <a:rPr lang="en-US" altLang="ja-JP" sz="1800" baseline="-10000">
                <a:latin typeface="HG創英角ﾎﾟｯﾌﾟ体" pitchFamily="49" charset="-128"/>
              </a:rPr>
              <a:t>ov</a:t>
            </a:r>
            <a:r>
              <a:rPr lang="en-US" altLang="ja-JP">
                <a:latin typeface="HG創英角ﾎﾟｯﾌﾟ体" pitchFamily="49" charset="-128"/>
              </a:rPr>
              <a:t>=0</a:t>
            </a:r>
            <a:r>
              <a:rPr lang="ja-JP" altLang="en-US">
                <a:ea typeface="HG創英角ｺﾞｼｯｸUB" pitchFamily="49" charset="-128"/>
              </a:rPr>
              <a:t>に、青領域（磁場が閉じている領域）の境界（黒太線）の根本部分</a:t>
            </a:r>
            <a:r>
              <a:rPr lang="ja-JP" altLang="en-US">
                <a:latin typeface="HG創英角ﾎﾟｯﾌﾟ体" pitchFamily="49" charset="-128"/>
              </a:rPr>
              <a:t>が</a:t>
            </a:r>
            <a:r>
              <a:rPr lang="en-US" altLang="ja-JP">
                <a:latin typeface="HG創英角ﾎﾟｯﾌﾟ体" pitchFamily="49" charset="-128"/>
              </a:rPr>
              <a:t>r</a:t>
            </a:r>
            <a:r>
              <a:rPr lang="en-US" altLang="ja-JP" sz="2000" baseline="-10000">
                <a:latin typeface="HG創英角ﾎﾟｯﾌﾟ体" pitchFamily="49" charset="-128"/>
              </a:rPr>
              <a:t>ov</a:t>
            </a:r>
            <a:r>
              <a:rPr lang="en-US" altLang="ja-JP">
                <a:latin typeface="HG創英角ﾎﾟｯﾌﾟ体" pitchFamily="49" charset="-128"/>
              </a:rPr>
              <a:t>=1</a:t>
            </a:r>
            <a:r>
              <a:rPr lang="ja-JP" altLang="en-US">
                <a:ea typeface="HG創英角ｺﾞｼｯｸUB" pitchFamily="49" charset="-128"/>
              </a:rPr>
              <a:t>に対応する。</a:t>
            </a:r>
          </a:p>
        </p:txBody>
      </p:sp>
      <p:sp>
        <p:nvSpPr>
          <p:cNvPr id="11277" name="Text Box 13"/>
          <p:cNvSpPr txBox="1">
            <a:spLocks noChangeArrowheads="1"/>
          </p:cNvSpPr>
          <p:nvPr/>
        </p:nvSpPr>
        <p:spPr bwMode="auto">
          <a:xfrm>
            <a:off x="381000" y="4724400"/>
            <a:ext cx="2911475" cy="1314450"/>
          </a:xfrm>
          <a:prstGeom prst="rect">
            <a:avLst/>
          </a:prstGeom>
          <a:noFill/>
          <a:ln w="9525">
            <a:noFill/>
            <a:miter lim="800000"/>
            <a:headEnd/>
            <a:tailEnd/>
          </a:ln>
          <a:effectLst/>
        </p:spPr>
        <p:txBody>
          <a:bodyPr>
            <a:spAutoFit/>
          </a:bodyPr>
          <a:lstStyle/>
          <a:p>
            <a:r>
              <a:rPr lang="ja-JP" altLang="en-US"/>
              <a:t>加速電場付近のみでの放射を考慮</a:t>
            </a:r>
            <a:r>
              <a:rPr lang="ja-JP" altLang="en-US">
                <a:latin typeface="HG創英角ﾎﾟｯﾌﾟ体" pitchFamily="49" charset="-128"/>
              </a:rPr>
              <a:t>する。</a:t>
            </a:r>
            <a:r>
              <a:rPr lang="en-US" altLang="ja-JP">
                <a:latin typeface="HG創英角ﾎﾟｯﾌﾟ体" pitchFamily="49" charset="-128"/>
              </a:rPr>
              <a:t>0.87≦r</a:t>
            </a:r>
            <a:r>
              <a:rPr lang="en-US" altLang="ja-JP" sz="2000" baseline="-10000">
                <a:latin typeface="HG創英角ﾎﾟｯﾌﾟ体" pitchFamily="49" charset="-128"/>
              </a:rPr>
              <a:t>ov</a:t>
            </a:r>
            <a:r>
              <a:rPr lang="en-US" altLang="ja-JP">
                <a:latin typeface="HG創英角ﾎﾟｯﾌﾟ体" pitchFamily="49" charset="-128"/>
              </a:rPr>
              <a:t>≦1.16</a:t>
            </a:r>
            <a:r>
              <a:rPr lang="ja-JP" altLang="en-US"/>
              <a:t>を</a:t>
            </a:r>
            <a:r>
              <a:rPr lang="en-US" altLang="ja-JP"/>
              <a:t>30</a:t>
            </a:r>
            <a:r>
              <a:rPr lang="ja-JP" altLang="en-US"/>
              <a:t>分割し、それぞれに対応する磁力線上での放射を考慮する！（</a:t>
            </a:r>
            <a:r>
              <a:rPr lang="en-US" altLang="ja-JP"/>
              <a:t>^</a:t>
            </a:r>
            <a:r>
              <a:rPr lang="ja-JP" altLang="en-US"/>
              <a:t>。</a:t>
            </a:r>
            <a:r>
              <a:rPr lang="en-US" altLang="ja-JP"/>
              <a:t>^</a:t>
            </a:r>
            <a:r>
              <a:rPr lang="ja-JP" altLang="en-US"/>
              <a:t>）</a:t>
            </a:r>
          </a:p>
        </p:txBody>
      </p:sp>
      <p:sp>
        <p:nvSpPr>
          <p:cNvPr id="11279" name="AutoShape 15"/>
          <p:cNvSpPr>
            <a:spLocks noChangeArrowheads="1"/>
          </p:cNvSpPr>
          <p:nvPr/>
        </p:nvSpPr>
        <p:spPr bwMode="auto">
          <a:xfrm rot="10800000">
            <a:off x="3657600" y="3124200"/>
            <a:ext cx="152400" cy="228600"/>
          </a:xfrm>
          <a:prstGeom prst="upArrow">
            <a:avLst>
              <a:gd name="adj1" fmla="val 50000"/>
              <a:gd name="adj2" fmla="val 37500"/>
            </a:avLst>
          </a:prstGeom>
          <a:solidFill>
            <a:srgbClr val="FFFF00"/>
          </a:solidFill>
          <a:ln w="9525">
            <a:solidFill>
              <a:srgbClr val="FFFF00"/>
            </a:solidFill>
            <a:miter lim="800000"/>
            <a:headEnd/>
            <a:tailEnd/>
          </a:ln>
          <a:effectLst/>
        </p:spPr>
        <p:txBody>
          <a:bodyPr vert="eaVert" wrap="none" anchor="ctr"/>
          <a:lstStyle/>
          <a:p>
            <a:endParaRPr lang="ja-JP" altLang="en-US"/>
          </a:p>
        </p:txBody>
      </p:sp>
      <p:sp>
        <p:nvSpPr>
          <p:cNvPr id="11280" name="Text Box 16"/>
          <p:cNvSpPr txBox="1">
            <a:spLocks noChangeArrowheads="1"/>
          </p:cNvSpPr>
          <p:nvPr/>
        </p:nvSpPr>
        <p:spPr bwMode="auto">
          <a:xfrm>
            <a:off x="3429000" y="2730500"/>
            <a:ext cx="654050" cy="336550"/>
          </a:xfrm>
          <a:prstGeom prst="rect">
            <a:avLst/>
          </a:prstGeom>
          <a:noFill/>
          <a:ln w="9525">
            <a:noFill/>
            <a:miter lim="800000"/>
            <a:headEnd/>
            <a:tailEnd/>
          </a:ln>
          <a:effectLst/>
        </p:spPr>
        <p:txBody>
          <a:bodyPr wrap="none">
            <a:spAutoFit/>
          </a:bodyPr>
          <a:lstStyle/>
          <a:p>
            <a:r>
              <a:rPr lang="en-US" altLang="ja-JP">
                <a:latin typeface="HG創英角ﾎﾟｯﾌﾟ体" pitchFamily="49" charset="-128"/>
              </a:rPr>
              <a:t>r</a:t>
            </a:r>
            <a:r>
              <a:rPr lang="en-US" altLang="ja-JP" sz="2000" baseline="-10000">
                <a:latin typeface="HG創英角ﾎﾟｯﾌﾟ体" pitchFamily="49" charset="-128"/>
              </a:rPr>
              <a:t>ov</a:t>
            </a:r>
            <a:r>
              <a:rPr lang="en-US" altLang="ja-JP">
                <a:latin typeface="HG創英角ﾎﾟｯﾌﾟ体" pitchFamily="49" charset="-128"/>
              </a:rPr>
              <a:t>=0</a:t>
            </a:r>
          </a:p>
        </p:txBody>
      </p:sp>
      <p:sp>
        <p:nvSpPr>
          <p:cNvPr id="11281" name="AutoShape 17"/>
          <p:cNvSpPr>
            <a:spLocks noChangeArrowheads="1"/>
          </p:cNvSpPr>
          <p:nvPr/>
        </p:nvSpPr>
        <p:spPr bwMode="auto">
          <a:xfrm>
            <a:off x="4953000" y="3124200"/>
            <a:ext cx="228600" cy="1204913"/>
          </a:xfrm>
          <a:prstGeom prst="downArrow">
            <a:avLst>
              <a:gd name="adj1" fmla="val 50000"/>
              <a:gd name="adj2" fmla="val 131771"/>
            </a:avLst>
          </a:prstGeom>
          <a:solidFill>
            <a:srgbClr val="FFFF00"/>
          </a:solidFill>
          <a:ln w="9525">
            <a:solidFill>
              <a:srgbClr val="FFFF00"/>
            </a:solidFill>
            <a:miter lim="800000"/>
            <a:headEnd/>
            <a:tailEnd/>
          </a:ln>
          <a:effectLst/>
        </p:spPr>
        <p:txBody>
          <a:bodyPr vert="eaVert" wrap="none" anchor="ctr"/>
          <a:lstStyle/>
          <a:p>
            <a:endParaRPr lang="ja-JP" altLang="en-US"/>
          </a:p>
        </p:txBody>
      </p:sp>
      <p:sp>
        <p:nvSpPr>
          <p:cNvPr id="11284" name="Text Box 20"/>
          <p:cNvSpPr txBox="1">
            <a:spLocks noChangeArrowheads="1"/>
          </p:cNvSpPr>
          <p:nvPr/>
        </p:nvSpPr>
        <p:spPr bwMode="auto">
          <a:xfrm>
            <a:off x="4724400" y="2730500"/>
            <a:ext cx="654050" cy="336550"/>
          </a:xfrm>
          <a:prstGeom prst="rect">
            <a:avLst/>
          </a:prstGeom>
          <a:noFill/>
          <a:ln w="9525">
            <a:noFill/>
            <a:miter lim="800000"/>
            <a:headEnd/>
            <a:tailEnd/>
          </a:ln>
          <a:effectLst/>
        </p:spPr>
        <p:txBody>
          <a:bodyPr wrap="none">
            <a:spAutoFit/>
          </a:bodyPr>
          <a:lstStyle/>
          <a:p>
            <a:r>
              <a:rPr lang="en-US" altLang="ja-JP">
                <a:latin typeface="HG創英角ﾎﾟｯﾌﾟ体" pitchFamily="49" charset="-128"/>
              </a:rPr>
              <a:t>r</a:t>
            </a:r>
            <a:r>
              <a:rPr lang="en-US" altLang="ja-JP" sz="2000" baseline="-10000">
                <a:latin typeface="HG創英角ﾎﾟｯﾌﾟ体" pitchFamily="49" charset="-128"/>
              </a:rPr>
              <a:t>ov</a:t>
            </a:r>
            <a:r>
              <a:rPr lang="en-US" altLang="ja-JP">
                <a:latin typeface="HG創英角ﾎﾟｯﾌﾟ体" pitchFamily="49" charset="-128"/>
              </a:rPr>
              <a:t>=1</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685800" y="990600"/>
            <a:ext cx="7467600" cy="1371600"/>
          </a:xfrm>
        </p:spPr>
        <p:txBody>
          <a:bodyPr/>
          <a:lstStyle/>
          <a:p>
            <a:pPr algn="ctr">
              <a:lnSpc>
                <a:spcPct val="90000"/>
              </a:lnSpc>
              <a:buFontTx/>
              <a:buNone/>
            </a:pPr>
            <a:r>
              <a:rPr lang="ja-JP" altLang="en-US" sz="2000">
                <a:latin typeface="HG創英角ﾎﾟｯﾌﾟ体" pitchFamily="49" charset="-128"/>
                <a:ea typeface="HG創英角ﾎﾟｯﾌﾟ体" pitchFamily="49" charset="-128"/>
              </a:rPr>
              <a:t>パルサー中心からの距離</a:t>
            </a:r>
            <a:r>
              <a:rPr lang="en-US" altLang="ja-JP" sz="2000">
                <a:latin typeface="HG創英角ﾎﾟｯﾌﾟ体" pitchFamily="49" charset="-128"/>
                <a:ea typeface="HG創英角ﾎﾟｯﾌﾟ体" pitchFamily="49" charset="-128"/>
              </a:rPr>
              <a:t>r</a:t>
            </a:r>
            <a:r>
              <a:rPr lang="ja-JP" altLang="en-US" sz="2000">
                <a:latin typeface="HG創英角ﾎﾟｯﾌﾟ体" pitchFamily="49" charset="-128"/>
                <a:ea typeface="HG創英角ﾎﾟｯﾌﾟ体" pitchFamily="49" charset="-128"/>
              </a:rPr>
              <a:t>、磁気モーメント軸に対する経</a:t>
            </a:r>
          </a:p>
          <a:p>
            <a:pPr algn="ctr">
              <a:lnSpc>
                <a:spcPct val="90000"/>
              </a:lnSpc>
              <a:buFontTx/>
              <a:buNone/>
            </a:pPr>
            <a:r>
              <a:rPr lang="ja-JP" altLang="en-US" sz="2000">
                <a:latin typeface="HG創英角ﾎﾟｯﾌﾟ体" pitchFamily="49" charset="-128"/>
                <a:ea typeface="HG創英角ﾎﾟｯﾌﾟ体" pitchFamily="49" charset="-128"/>
              </a:rPr>
              <a:t>度</a:t>
            </a:r>
            <a:r>
              <a:rPr lang="en-US" altLang="ja-JP" sz="2000">
                <a:latin typeface="HG創英角ﾎﾟｯﾌﾟ体" pitchFamily="49" charset="-128"/>
                <a:ea typeface="HG創英角ﾎﾟｯﾌﾟ体" pitchFamily="49" charset="-128"/>
              </a:rPr>
              <a:t>φ</a:t>
            </a:r>
            <a:r>
              <a:rPr lang="en-US" altLang="ja-JP" sz="2400" baseline="-10000">
                <a:latin typeface="HG創英角ﾎﾟｯﾌﾟ体" pitchFamily="49" charset="-128"/>
                <a:ea typeface="HG創英角ﾎﾟｯﾌﾟ体" pitchFamily="49" charset="-128"/>
              </a:rPr>
              <a:t>p</a:t>
            </a:r>
            <a:r>
              <a:rPr lang="ja-JP" altLang="en-US" sz="2000">
                <a:latin typeface="HG創英角ﾎﾟｯﾌﾟ体" pitchFamily="49" charset="-128"/>
                <a:ea typeface="HG創英角ﾎﾟｯﾌﾟ体" pitchFamily="49" charset="-128"/>
              </a:rPr>
              <a:t>はそのまま観測者系で極座標的に定義する。</a:t>
            </a:r>
          </a:p>
          <a:p>
            <a:pPr algn="ctr">
              <a:lnSpc>
                <a:spcPct val="90000"/>
              </a:lnSpc>
              <a:buFontTx/>
              <a:buNone/>
            </a:pPr>
            <a:r>
              <a:rPr lang="ja-JP" altLang="en-US" sz="2000">
                <a:latin typeface="HG創英角ﾎﾟｯﾌﾟ体" pitchFamily="49" charset="-128"/>
                <a:ea typeface="HG創英角ﾎﾟｯﾌﾟ体" pitchFamily="49" charset="-128"/>
              </a:rPr>
              <a:t>ただしそれらの分割には自由度を持たせ、それぞれ</a:t>
            </a:r>
          </a:p>
          <a:p>
            <a:pPr algn="ctr">
              <a:lnSpc>
                <a:spcPct val="90000"/>
              </a:lnSpc>
              <a:buFontTx/>
              <a:buNone/>
            </a:pPr>
            <a:r>
              <a:rPr lang="en-US" altLang="ja-JP" sz="2000">
                <a:latin typeface="HG創英角ﾎﾟｯﾌﾟ体" pitchFamily="49" charset="-128"/>
                <a:ea typeface="HG創英角ﾎﾟｯﾌﾟ体" pitchFamily="49" charset="-128"/>
              </a:rPr>
              <a:t>0≦r≦1</a:t>
            </a:r>
            <a:r>
              <a:rPr lang="ja-JP" altLang="en-US" sz="2000">
                <a:latin typeface="HG創英角ﾎﾟｯﾌﾟ体" pitchFamily="49" charset="-128"/>
                <a:ea typeface="HG創英角ﾎﾟｯﾌﾟ体" pitchFamily="49" charset="-128"/>
              </a:rPr>
              <a:t>を</a:t>
            </a:r>
            <a:r>
              <a:rPr lang="en-US" altLang="ja-JP" sz="2000">
                <a:latin typeface="HG創英角ﾎﾟｯﾌﾟ体" pitchFamily="49" charset="-128"/>
                <a:ea typeface="HG創英角ﾎﾟｯﾌﾟ体" pitchFamily="49" charset="-128"/>
              </a:rPr>
              <a:t>n</a:t>
            </a:r>
            <a:r>
              <a:rPr lang="ja-JP" altLang="en-US" sz="2000">
                <a:latin typeface="HG創英角ﾎﾟｯﾌﾟ体" pitchFamily="49" charset="-128"/>
                <a:ea typeface="HG創英角ﾎﾟｯﾌﾟ体" pitchFamily="49" charset="-128"/>
              </a:rPr>
              <a:t>分割、</a:t>
            </a:r>
            <a:r>
              <a:rPr lang="en-US" altLang="ja-JP" sz="2000">
                <a:latin typeface="HG創英角ﾎﾟｯﾌﾟ体" pitchFamily="49" charset="-128"/>
                <a:ea typeface="HG創英角ﾎﾟｯﾌﾟ体" pitchFamily="49" charset="-128"/>
              </a:rPr>
              <a:t>0≦φ</a:t>
            </a:r>
            <a:r>
              <a:rPr lang="en-US" altLang="ja-JP" sz="2400" baseline="-10000">
                <a:latin typeface="HG創英角ﾎﾟｯﾌﾟ体" pitchFamily="49" charset="-128"/>
                <a:ea typeface="HG創英角ﾎﾟｯﾌﾟ体" pitchFamily="49" charset="-128"/>
              </a:rPr>
              <a:t>p</a:t>
            </a:r>
            <a:r>
              <a:rPr lang="en-US" altLang="ja-JP" sz="2000">
                <a:latin typeface="HG創英角ﾎﾟｯﾌﾟ体" pitchFamily="49" charset="-128"/>
                <a:ea typeface="HG創英角ﾎﾟｯﾌﾟ体" pitchFamily="49" charset="-128"/>
              </a:rPr>
              <a:t>≦180</a:t>
            </a:r>
            <a:r>
              <a:rPr lang="ja-JP" altLang="en-US" sz="2000">
                <a:latin typeface="HG創英角ﾎﾟｯﾌﾟ体" pitchFamily="49" charset="-128"/>
                <a:ea typeface="HG創英角ﾎﾟｯﾌﾟ体" pitchFamily="49" charset="-128"/>
              </a:rPr>
              <a:t>を</a:t>
            </a:r>
            <a:r>
              <a:rPr lang="en-US" altLang="ja-JP" sz="2000">
                <a:latin typeface="HG創英角ﾎﾟｯﾌﾟ体" pitchFamily="49" charset="-128"/>
                <a:ea typeface="HG創英角ﾎﾟｯﾌﾟ体" pitchFamily="49" charset="-128"/>
              </a:rPr>
              <a:t>m</a:t>
            </a:r>
            <a:r>
              <a:rPr lang="ja-JP" altLang="en-US" sz="2000">
                <a:latin typeface="HG創英角ﾎﾟｯﾌﾟ体" pitchFamily="49" charset="-128"/>
                <a:ea typeface="HG創英角ﾎﾟｯﾌﾟ体" pitchFamily="49" charset="-128"/>
              </a:rPr>
              <a:t>分割とした。</a:t>
            </a:r>
          </a:p>
          <a:p>
            <a:pPr>
              <a:lnSpc>
                <a:spcPct val="90000"/>
              </a:lnSpc>
              <a:buFontTx/>
              <a:buNone/>
            </a:pPr>
            <a:endParaRPr lang="ja-JP" altLang="en-US" sz="2400"/>
          </a:p>
          <a:p>
            <a:pPr>
              <a:lnSpc>
                <a:spcPct val="90000"/>
              </a:lnSpc>
              <a:buFontTx/>
              <a:buNone/>
            </a:pPr>
            <a:endParaRPr lang="en-US" altLang="ja-JP" sz="2000"/>
          </a:p>
        </p:txBody>
      </p:sp>
      <p:sp>
        <p:nvSpPr>
          <p:cNvPr id="13316" name="Rectangle 4"/>
          <p:cNvSpPr>
            <a:spLocks noChangeArrowheads="1"/>
          </p:cNvSpPr>
          <p:nvPr/>
        </p:nvSpPr>
        <p:spPr bwMode="auto">
          <a:xfrm>
            <a:off x="685800" y="152400"/>
            <a:ext cx="7772400" cy="609600"/>
          </a:xfrm>
          <a:prstGeom prst="rect">
            <a:avLst/>
          </a:prstGeom>
          <a:noFill/>
          <a:ln w="9525">
            <a:noFill/>
            <a:miter lim="800000"/>
            <a:headEnd/>
            <a:tailEnd/>
          </a:ln>
          <a:effectLst/>
        </p:spPr>
        <p:txBody>
          <a:bodyPr anchor="ctr"/>
          <a:lstStyle/>
          <a:p>
            <a:pPr algn="ctr"/>
            <a:r>
              <a:rPr lang="ja-JP" altLang="en-US" sz="2400">
                <a:solidFill>
                  <a:schemeClr val="tx2"/>
                </a:solidFill>
                <a:latin typeface="HG創英角ﾎﾟｯﾌﾟ体" pitchFamily="49" charset="-128"/>
              </a:rPr>
              <a:t>計算プログラムの構成</a:t>
            </a:r>
            <a:r>
              <a:rPr lang="en-US" altLang="ja-JP" sz="2400">
                <a:solidFill>
                  <a:schemeClr val="tx2"/>
                </a:solidFill>
                <a:latin typeface="HG創英角ﾎﾟｯﾌﾟ体" pitchFamily="49" charset="-128"/>
              </a:rPr>
              <a:t>2</a:t>
            </a:r>
            <a:r>
              <a:rPr lang="ja-JP" altLang="en-US" sz="2400">
                <a:solidFill>
                  <a:schemeClr val="tx2"/>
                </a:solidFill>
                <a:latin typeface="HG創英角ﾎﾟｯﾌﾟ体" pitchFamily="49" charset="-128"/>
              </a:rPr>
              <a:t>（・。・；；）</a:t>
            </a:r>
          </a:p>
        </p:txBody>
      </p:sp>
      <p:pic>
        <p:nvPicPr>
          <p:cNvPr id="13320" name="Picture 8" descr="C:\Documents and Settings\harunogakko\デスクトップ\graphic1.jpg"/>
          <p:cNvPicPr>
            <a:picLocks noChangeAspect="1" noChangeArrowheads="1"/>
          </p:cNvPicPr>
          <p:nvPr/>
        </p:nvPicPr>
        <p:blipFill>
          <a:blip r:embed="rId2" cstate="print"/>
          <a:srcRect/>
          <a:stretch>
            <a:fillRect/>
          </a:stretch>
        </p:blipFill>
        <p:spPr bwMode="auto">
          <a:xfrm>
            <a:off x="2057400" y="3048000"/>
            <a:ext cx="4876800" cy="2971800"/>
          </a:xfrm>
          <a:prstGeom prst="rect">
            <a:avLst/>
          </a:prstGeom>
          <a:noFill/>
          <a:ln w="9525">
            <a:noFill/>
            <a:miter lim="800000"/>
            <a:headEnd/>
            <a:tailEnd/>
          </a:ln>
        </p:spPr>
      </p:pic>
      <p:sp>
        <p:nvSpPr>
          <p:cNvPr id="13321" name="Text Box 9"/>
          <p:cNvSpPr txBox="1">
            <a:spLocks noChangeArrowheads="1"/>
          </p:cNvSpPr>
          <p:nvPr/>
        </p:nvSpPr>
        <p:spPr bwMode="auto">
          <a:xfrm>
            <a:off x="1371600" y="2743200"/>
            <a:ext cx="1968500" cy="336550"/>
          </a:xfrm>
          <a:prstGeom prst="rect">
            <a:avLst/>
          </a:prstGeom>
          <a:noFill/>
          <a:ln w="9525">
            <a:noFill/>
            <a:miter lim="800000"/>
            <a:headEnd/>
            <a:tailEnd/>
          </a:ln>
          <a:effectLst/>
        </p:spPr>
        <p:txBody>
          <a:bodyPr wrap="none">
            <a:spAutoFit/>
          </a:bodyPr>
          <a:lstStyle/>
          <a:p>
            <a:r>
              <a:rPr lang="ja-JP" altLang="en-US"/>
              <a:t>この軸周りに</a:t>
            </a:r>
            <a:r>
              <a:rPr lang="en-US" altLang="ja-JP"/>
              <a:t>m</a:t>
            </a:r>
            <a:r>
              <a:rPr lang="ja-JP" altLang="en-US"/>
              <a:t>分割</a:t>
            </a:r>
          </a:p>
        </p:txBody>
      </p:sp>
      <p:sp>
        <p:nvSpPr>
          <p:cNvPr id="13322" name="Text Box 10"/>
          <p:cNvSpPr txBox="1">
            <a:spLocks noChangeArrowheads="1"/>
          </p:cNvSpPr>
          <p:nvPr/>
        </p:nvSpPr>
        <p:spPr bwMode="auto">
          <a:xfrm>
            <a:off x="0" y="6096000"/>
            <a:ext cx="9144000" cy="581025"/>
          </a:xfrm>
          <a:prstGeom prst="rect">
            <a:avLst/>
          </a:prstGeom>
          <a:noFill/>
          <a:ln w="9525">
            <a:noFill/>
            <a:miter lim="800000"/>
            <a:headEnd/>
            <a:tailEnd/>
          </a:ln>
          <a:effectLst/>
        </p:spPr>
        <p:txBody>
          <a:bodyPr>
            <a:spAutoFit/>
          </a:bodyPr>
          <a:lstStyle/>
          <a:p>
            <a:pPr algn="ctr"/>
            <a:r>
              <a:rPr lang="ja-JP" altLang="en-US"/>
              <a:t>この領域を</a:t>
            </a:r>
            <a:r>
              <a:rPr lang="en-US" altLang="ja-JP"/>
              <a:t>n</a:t>
            </a:r>
            <a:r>
              <a:rPr lang="ja-JP" altLang="en-US"/>
              <a:t>分割。</a:t>
            </a:r>
          </a:p>
          <a:p>
            <a:pPr algn="ctr"/>
            <a:r>
              <a:rPr lang="ja-JP" altLang="en-US"/>
              <a:t>ただし、加速電場は</a:t>
            </a:r>
            <a:r>
              <a:rPr lang="en-US" altLang="ja-JP">
                <a:latin typeface="HG創英角ﾎﾟｯﾌﾟ体" pitchFamily="49" charset="-128"/>
              </a:rPr>
              <a:t>Null Line</a:t>
            </a:r>
            <a:r>
              <a:rPr lang="ja-JP" altLang="en-US"/>
              <a:t>以降と考えられるので、それより小さい</a:t>
            </a:r>
            <a:r>
              <a:rPr lang="en-US" altLang="ja-JP">
                <a:latin typeface="HG創英角ｺﾞｼｯｸUB" pitchFamily="49" charset="-128"/>
                <a:ea typeface="HG創英角ｺﾞｼｯｸUB" pitchFamily="49" charset="-128"/>
              </a:rPr>
              <a:t>r</a:t>
            </a:r>
            <a:r>
              <a:rPr lang="ja-JP" altLang="en-US">
                <a:latin typeface="HG創英角ｺﾞｼｯｸUB" pitchFamily="49" charset="-128"/>
                <a:ea typeface="HG創英角ｺﾞｼｯｸUB" pitchFamily="49" charset="-128"/>
              </a:rPr>
              <a:t>は</a:t>
            </a:r>
            <a:r>
              <a:rPr lang="ja-JP" altLang="en-US"/>
              <a:t>自動的に放射</a:t>
            </a:r>
            <a:r>
              <a:rPr lang="en-US" altLang="ja-JP"/>
              <a:t>=0</a:t>
            </a:r>
            <a:r>
              <a:rPr lang="ja-JP" altLang="en-US"/>
              <a:t>と設定</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52400"/>
            <a:ext cx="7772400" cy="685800"/>
          </a:xfrm>
        </p:spPr>
        <p:txBody>
          <a:bodyPr/>
          <a:lstStyle/>
          <a:p>
            <a:r>
              <a:rPr lang="ja-JP" altLang="en-US" sz="2400">
                <a:latin typeface="HG創英角ﾎﾟｯﾌﾟ体" pitchFamily="49" charset="-128"/>
                <a:ea typeface="HG創英角ﾎﾟｯﾌﾟ体" pitchFamily="49" charset="-128"/>
              </a:rPr>
              <a:t>数値実験へ（</a:t>
            </a:r>
            <a:r>
              <a:rPr lang="en-US" altLang="ja-JP" sz="2400">
                <a:latin typeface="HG創英角ﾎﾟｯﾌﾟ体" pitchFamily="49" charset="-128"/>
                <a:ea typeface="HG創英角ﾎﾟｯﾌﾟ体" pitchFamily="49" charset="-128"/>
              </a:rPr>
              <a:t>^</a:t>
            </a:r>
            <a:r>
              <a:rPr lang="ja-JP" altLang="en-US" sz="2400">
                <a:latin typeface="HG創英角ﾎﾟｯﾌﾟ体" pitchFamily="49" charset="-128"/>
                <a:ea typeface="HG創英角ﾎﾟｯﾌﾟ体" pitchFamily="49" charset="-128"/>
              </a:rPr>
              <a:t>。</a:t>
            </a:r>
            <a:r>
              <a:rPr lang="en-US" altLang="ja-JP" sz="2400">
                <a:latin typeface="HG創英角ﾎﾟｯﾌﾟ体" pitchFamily="49" charset="-128"/>
                <a:ea typeface="HG創英角ﾎﾟｯﾌﾟ体" pitchFamily="49" charset="-128"/>
              </a:rPr>
              <a:t>^</a:t>
            </a:r>
            <a:r>
              <a:rPr lang="ja-JP" altLang="en-US" sz="2400">
                <a:latin typeface="HG創英角ﾎﾟｯﾌﾟ体" pitchFamily="49" charset="-128"/>
                <a:ea typeface="HG創英角ﾎﾟｯﾌﾟ体" pitchFamily="49" charset="-128"/>
              </a:rPr>
              <a:t>）</a:t>
            </a:r>
            <a:r>
              <a:rPr lang="en-US" altLang="ja-JP" sz="2400">
                <a:latin typeface="HG創英角ﾎﾟｯﾌﾟ体" pitchFamily="49" charset="-128"/>
                <a:ea typeface="HG創英角ﾎﾟｯﾌﾟ体" pitchFamily="49" charset="-128"/>
              </a:rPr>
              <a:t>v</a:t>
            </a:r>
          </a:p>
        </p:txBody>
      </p:sp>
      <p:sp>
        <p:nvSpPr>
          <p:cNvPr id="14339" name="Rectangle 3"/>
          <p:cNvSpPr>
            <a:spLocks noGrp="1" noChangeArrowheads="1"/>
          </p:cNvSpPr>
          <p:nvPr>
            <p:ph type="body" idx="1"/>
          </p:nvPr>
        </p:nvSpPr>
        <p:spPr>
          <a:xfrm>
            <a:off x="685800" y="914400"/>
            <a:ext cx="7772400" cy="5486400"/>
          </a:xfrm>
        </p:spPr>
        <p:txBody>
          <a:bodyPr/>
          <a:lstStyle/>
          <a:p>
            <a:pPr algn="ctr">
              <a:buFontTx/>
              <a:buNone/>
            </a:pPr>
            <a:r>
              <a:rPr lang="ja-JP" altLang="en-US" sz="2000">
                <a:latin typeface="HG創英角ﾎﾟｯﾌﾟ体" pitchFamily="49" charset="-128"/>
                <a:ea typeface="HG創英角ﾎﾟｯﾌﾟ体" pitchFamily="49" charset="-128"/>
              </a:rPr>
              <a:t>放射効率</a:t>
            </a:r>
            <a:r>
              <a:rPr lang="en-US" altLang="ja-JP" sz="2000">
                <a:latin typeface="HG創英角ﾎﾟｯﾌﾟ体" pitchFamily="49" charset="-128"/>
                <a:ea typeface="HG創英角ﾎﾟｯﾌﾟ体" pitchFamily="49" charset="-128"/>
              </a:rPr>
              <a:t>a</a:t>
            </a:r>
            <a:r>
              <a:rPr lang="ja-JP" altLang="en-US" sz="2000">
                <a:latin typeface="HG創英角ﾎﾟｯﾌﾟ体" pitchFamily="49" charset="-128"/>
                <a:ea typeface="HG創英角ﾎﾟｯﾌﾟ体" pitchFamily="49" charset="-128"/>
              </a:rPr>
              <a:t>は従って</a:t>
            </a:r>
            <a:r>
              <a:rPr lang="en-US" altLang="ja-JP" sz="2000">
                <a:latin typeface="HG創英角ﾎﾟｯﾌﾟ体" pitchFamily="49" charset="-128"/>
                <a:ea typeface="HG創英角ﾎﾟｯﾌﾟ体" pitchFamily="49" charset="-128"/>
              </a:rPr>
              <a:t>3</a:t>
            </a:r>
            <a:r>
              <a:rPr lang="ja-JP" altLang="en-US" sz="2000">
                <a:latin typeface="HG創英角ﾎﾟｯﾌﾟ体" pitchFamily="49" charset="-128"/>
                <a:ea typeface="HG創英角ﾎﾟｯﾌﾟ体" pitchFamily="49" charset="-128"/>
              </a:rPr>
              <a:t>変数関数</a:t>
            </a:r>
            <a:r>
              <a:rPr lang="en-US" altLang="ja-JP" sz="2000">
                <a:latin typeface="HG創英角ﾎﾟｯﾌﾟ体" pitchFamily="49" charset="-128"/>
                <a:ea typeface="HG創英角ﾎﾟｯﾌﾟ体" pitchFamily="49" charset="-128"/>
              </a:rPr>
              <a:t>a(r</a:t>
            </a:r>
            <a:r>
              <a:rPr lang="en-US" altLang="ja-JP" sz="2400" baseline="-10000">
                <a:latin typeface="HG創英角ﾎﾟｯﾌﾟ体" pitchFamily="49" charset="-128"/>
                <a:ea typeface="HG創英角ﾎﾟｯﾌﾟ体" pitchFamily="49" charset="-128"/>
              </a:rPr>
              <a:t>ov</a:t>
            </a:r>
            <a:r>
              <a:rPr lang="en-US" altLang="ja-JP" sz="2000">
                <a:latin typeface="HG創英角ﾎﾟｯﾌﾟ体" pitchFamily="49" charset="-128"/>
                <a:ea typeface="HG創英角ﾎﾟｯﾌﾟ体" pitchFamily="49" charset="-128"/>
              </a:rPr>
              <a:t>,r,φ</a:t>
            </a:r>
            <a:r>
              <a:rPr lang="en-US" altLang="ja-JP" sz="2400" baseline="-10000">
                <a:latin typeface="HG創英角ﾎﾟｯﾌﾟ体" pitchFamily="49" charset="-128"/>
                <a:ea typeface="HG創英角ﾎﾟｯﾌﾟ体" pitchFamily="49" charset="-128"/>
              </a:rPr>
              <a:t>p</a:t>
            </a:r>
            <a:r>
              <a:rPr lang="en-US" altLang="ja-JP" sz="2000">
                <a:latin typeface="HG創英角ﾎﾟｯﾌﾟ体" pitchFamily="49" charset="-128"/>
                <a:ea typeface="HG創英角ﾎﾟｯﾌﾟ体" pitchFamily="49" charset="-128"/>
              </a:rPr>
              <a:t>)</a:t>
            </a:r>
            <a:r>
              <a:rPr lang="ja-JP" altLang="en-US" sz="2000">
                <a:latin typeface="HG創英角ﾎﾟｯﾌﾟ体" pitchFamily="49" charset="-128"/>
                <a:ea typeface="HG創英角ﾎﾟｯﾌﾟ体" pitchFamily="49" charset="-128"/>
              </a:rPr>
              <a:t>で、</a:t>
            </a:r>
          </a:p>
          <a:p>
            <a:pPr algn="ctr">
              <a:buFontTx/>
              <a:buNone/>
            </a:pPr>
            <a:r>
              <a:rPr lang="ja-JP" altLang="en-US" sz="2000">
                <a:latin typeface="HG創英角ﾎﾟｯﾌﾟ体" pitchFamily="49" charset="-128"/>
                <a:ea typeface="HG創英角ﾎﾟｯﾌﾟ体" pitchFamily="49" charset="-128"/>
              </a:rPr>
              <a:t>それぞれ離散的に（最大で）</a:t>
            </a:r>
            <a:r>
              <a:rPr lang="en-US" altLang="ja-JP" sz="2000">
                <a:latin typeface="HG創英角ﾎﾟｯﾌﾟ体" pitchFamily="49" charset="-128"/>
                <a:ea typeface="HG創英角ﾎﾟｯﾌﾟ体" pitchFamily="49" charset="-128"/>
              </a:rPr>
              <a:t>30,n,m</a:t>
            </a:r>
            <a:r>
              <a:rPr lang="ja-JP" altLang="en-US" sz="2000">
                <a:latin typeface="HG創英角ﾎﾟｯﾌﾟ体" pitchFamily="49" charset="-128"/>
                <a:ea typeface="HG創英角ﾎﾟｯﾌﾟ体" pitchFamily="49" charset="-128"/>
              </a:rPr>
              <a:t>個の値を取り得る。</a:t>
            </a:r>
          </a:p>
          <a:p>
            <a:pPr algn="ctr">
              <a:buFontTx/>
              <a:buNone/>
            </a:pPr>
            <a:r>
              <a:rPr lang="ja-JP" altLang="en-US" sz="2000">
                <a:latin typeface="HG創英角ﾎﾟｯﾌﾟ体" pitchFamily="49" charset="-128"/>
                <a:ea typeface="HG創英角ﾎﾟｯﾌﾟ体" pitchFamily="49" charset="-128"/>
              </a:rPr>
              <a:t>↓</a:t>
            </a:r>
          </a:p>
          <a:p>
            <a:pPr algn="ctr">
              <a:buFontTx/>
              <a:buNone/>
            </a:pPr>
            <a:r>
              <a:rPr lang="ja-JP" altLang="en-US" sz="2000">
                <a:latin typeface="HG創英角ﾎﾟｯﾌﾟ体" pitchFamily="49" charset="-128"/>
                <a:ea typeface="HG創英角ﾎﾟｯﾌﾟ体" pitchFamily="49" charset="-128"/>
              </a:rPr>
              <a:t>まず</a:t>
            </a:r>
            <a:r>
              <a:rPr lang="en-US" altLang="ja-JP" sz="2000">
                <a:latin typeface="HG創英角ﾎﾟｯﾌﾟ体" pitchFamily="49" charset="-128"/>
                <a:ea typeface="HG創英角ﾎﾟｯﾌﾟ体" pitchFamily="49" charset="-128"/>
              </a:rPr>
              <a:t>n,m</a:t>
            </a:r>
            <a:r>
              <a:rPr lang="ja-JP" altLang="en-US" sz="2000">
                <a:latin typeface="HG創英角ﾎﾟｯﾌﾟ体" pitchFamily="49" charset="-128"/>
                <a:ea typeface="HG創英角ﾎﾟｯﾌﾟ体" pitchFamily="49" charset="-128"/>
              </a:rPr>
              <a:t>を決定し、観測されたパルス波形（の相似形）</a:t>
            </a:r>
          </a:p>
          <a:p>
            <a:pPr algn="ctr">
              <a:buFontTx/>
              <a:buNone/>
            </a:pPr>
            <a:r>
              <a:rPr lang="ja-JP" altLang="en-US" sz="2000">
                <a:latin typeface="HG創英角ﾎﾟｯﾌﾟ体" pitchFamily="49" charset="-128"/>
                <a:ea typeface="HG創英角ﾎﾟｯﾌﾟ体" pitchFamily="49" charset="-128"/>
              </a:rPr>
              <a:t>を再現するような</a:t>
            </a:r>
            <a:r>
              <a:rPr lang="en-US" altLang="ja-JP" sz="2000">
                <a:latin typeface="HG創英角ﾎﾟｯﾌﾟ体" pitchFamily="49" charset="-128"/>
                <a:ea typeface="HG創英角ﾎﾟｯﾌﾟ体" pitchFamily="49" charset="-128"/>
              </a:rPr>
              <a:t>a</a:t>
            </a:r>
            <a:r>
              <a:rPr lang="ja-JP" altLang="en-US" sz="2000">
                <a:latin typeface="HG創英角ﾎﾟｯﾌﾟ体" pitchFamily="49" charset="-128"/>
                <a:ea typeface="HG創英角ﾎﾟｯﾌﾟ体" pitchFamily="49" charset="-128"/>
              </a:rPr>
              <a:t>の分布を数値実験で探してみよう！！</a:t>
            </a:r>
          </a:p>
          <a:p>
            <a:pPr algn="ctr">
              <a:buFontTx/>
              <a:buNone/>
            </a:pPr>
            <a:endParaRPr lang="ja-JP" altLang="en-US" sz="2400"/>
          </a:p>
          <a:p>
            <a:pPr algn="ctr">
              <a:buFontTx/>
              <a:buNone/>
            </a:pPr>
            <a:endParaRPr lang="ja-JP" altLang="en-US" sz="2400"/>
          </a:p>
          <a:p>
            <a:pPr>
              <a:buFontTx/>
              <a:buNone/>
            </a:pPr>
            <a:endParaRPr lang="en-US" altLang="ja-JP" sz="2400"/>
          </a:p>
        </p:txBody>
      </p:sp>
      <p:pic>
        <p:nvPicPr>
          <p:cNvPr id="14342" name="Picture 6" descr="C:\Documents and Settings\harunogakko\デスクトップ\graphics4.jpg"/>
          <p:cNvPicPr>
            <a:picLocks noChangeAspect="1" noChangeArrowheads="1"/>
          </p:cNvPicPr>
          <p:nvPr/>
        </p:nvPicPr>
        <p:blipFill>
          <a:blip r:embed="rId2" cstate="print"/>
          <a:srcRect/>
          <a:stretch>
            <a:fillRect/>
          </a:stretch>
        </p:blipFill>
        <p:spPr bwMode="auto">
          <a:xfrm>
            <a:off x="4800600" y="3505200"/>
            <a:ext cx="3757613" cy="3138488"/>
          </a:xfrm>
          <a:prstGeom prst="rect">
            <a:avLst/>
          </a:prstGeom>
          <a:noFill/>
        </p:spPr>
      </p:pic>
      <p:sp>
        <p:nvSpPr>
          <p:cNvPr id="14343" name="Text Box 7"/>
          <p:cNvSpPr txBox="1">
            <a:spLocks noChangeArrowheads="1"/>
          </p:cNvSpPr>
          <p:nvPr/>
        </p:nvSpPr>
        <p:spPr bwMode="auto">
          <a:xfrm>
            <a:off x="457200" y="3581400"/>
            <a:ext cx="3962400" cy="2047875"/>
          </a:xfrm>
          <a:prstGeom prst="rect">
            <a:avLst/>
          </a:prstGeom>
          <a:noFill/>
          <a:ln w="9525">
            <a:noFill/>
            <a:miter lim="800000"/>
            <a:headEnd/>
            <a:tailEnd/>
          </a:ln>
          <a:effectLst/>
        </p:spPr>
        <p:txBody>
          <a:bodyPr>
            <a:spAutoFit/>
          </a:bodyPr>
          <a:lstStyle/>
          <a:p>
            <a:r>
              <a:rPr lang="ja-JP" altLang="en-US"/>
              <a:t>右図：</a:t>
            </a:r>
            <a:r>
              <a:rPr lang="en-US" altLang="ja-JP"/>
              <a:t>30×n×m</a:t>
            </a:r>
            <a:r>
              <a:rPr lang="ja-JP" altLang="en-US"/>
              <a:t>個の領域すべてで放射が</a:t>
            </a:r>
          </a:p>
          <a:p>
            <a:r>
              <a:rPr lang="ja-JP" altLang="en-US"/>
              <a:t>　　　一様だった場合の数値実験結果。　　　横軸が位相、縦軸がパワー</a:t>
            </a:r>
          </a:p>
          <a:p>
            <a:r>
              <a:rPr lang="ja-JP" altLang="en-US"/>
              <a:t>　　（赤線：計算結果　黒線：観測結果）</a:t>
            </a:r>
          </a:p>
          <a:p>
            <a:endParaRPr lang="ja-JP" altLang="en-US"/>
          </a:p>
          <a:p>
            <a:r>
              <a:rPr lang="ja-JP" altLang="en-US"/>
              <a:t>ただし規格化と位相合わせは自動的に施されている</a:t>
            </a:r>
          </a:p>
          <a:p>
            <a:endParaRPr lang="en-US" altLang="ja-JP"/>
          </a:p>
        </p:txBody>
      </p:sp>
      <p:sp>
        <p:nvSpPr>
          <p:cNvPr id="14344" name="Text Box 8"/>
          <p:cNvSpPr txBox="1">
            <a:spLocks noChangeArrowheads="1"/>
          </p:cNvSpPr>
          <p:nvPr/>
        </p:nvSpPr>
        <p:spPr bwMode="auto">
          <a:xfrm>
            <a:off x="6521450" y="3124200"/>
            <a:ext cx="2622550" cy="274638"/>
          </a:xfrm>
          <a:prstGeom prst="rect">
            <a:avLst/>
          </a:prstGeom>
          <a:noFill/>
          <a:ln w="9525">
            <a:noFill/>
            <a:miter lim="800000"/>
            <a:headEnd/>
            <a:tailEnd/>
          </a:ln>
          <a:effectLst/>
        </p:spPr>
        <p:txBody>
          <a:bodyPr wrap="none">
            <a:spAutoFit/>
          </a:bodyPr>
          <a:lstStyle/>
          <a:p>
            <a:r>
              <a:rPr lang="ja-JP" altLang="en-US" sz="1200"/>
              <a:t>けどこれ結構つらいよ</a:t>
            </a:r>
            <a:r>
              <a:rPr lang="en-US" altLang="ja-JP" sz="1200"/>
              <a:t>…</a:t>
            </a:r>
            <a:r>
              <a:rPr lang="ja-JP" altLang="en-US" sz="1200"/>
              <a:t>（；。；）</a:t>
            </a:r>
          </a:p>
        </p:txBody>
      </p:sp>
      <p:sp>
        <p:nvSpPr>
          <p:cNvPr id="14345" name="Text Box 9"/>
          <p:cNvSpPr txBox="1">
            <a:spLocks noChangeArrowheads="1"/>
          </p:cNvSpPr>
          <p:nvPr/>
        </p:nvSpPr>
        <p:spPr bwMode="auto">
          <a:xfrm>
            <a:off x="3733800" y="6400800"/>
            <a:ext cx="2165350" cy="274638"/>
          </a:xfrm>
          <a:prstGeom prst="rect">
            <a:avLst/>
          </a:prstGeom>
          <a:noFill/>
          <a:ln w="9525">
            <a:noFill/>
            <a:miter lim="800000"/>
            <a:headEnd/>
            <a:tailEnd/>
          </a:ln>
          <a:effectLst/>
        </p:spPr>
        <p:txBody>
          <a:bodyPr wrap="none">
            <a:spAutoFit/>
          </a:bodyPr>
          <a:lstStyle/>
          <a:p>
            <a:r>
              <a:rPr lang="ja-JP" altLang="en-US" sz="1200"/>
              <a:t>これじゃまだまだダメだね</a:t>
            </a:r>
            <a:r>
              <a:rPr lang="en-US" altLang="ja-JP" sz="1200"/>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00034" y="2928934"/>
            <a:ext cx="8229600" cy="1143000"/>
          </a:xfrm>
        </p:spPr>
        <p:txBody>
          <a:bodyPr/>
          <a:lstStyle/>
          <a:p>
            <a:r>
              <a:rPr lang="ja-JP" altLang="en-US" dirty="0" smtClean="0"/>
              <a:t>モデルのフィッティング結果</a:t>
            </a:r>
            <a:endParaRPr kumimoji="1" lang="ja-JP"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G:\Presentation\out_Xray_kawabata-1.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99510" y="106611"/>
            <a:ext cx="3344490" cy="5488693"/>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3" descr="C:\Users\miho\Desktop\supring school\分布１.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2408" y="486648"/>
            <a:ext cx="4083607" cy="5421737"/>
          </a:xfrm>
          <a:prstGeom prst="rect">
            <a:avLst/>
          </a:prstGeom>
          <a:noFill/>
          <a:extLst>
            <a:ext uri="{909E8E84-426E-40DD-AFC4-6F175D3DCCD1}">
              <a14:hiddenFill xmlns="" xmlns:a14="http://schemas.microsoft.com/office/drawing/2010/main">
                <a:solidFill>
                  <a:srgbClr val="FFFFFF"/>
                </a:solidFill>
              </a14:hiddenFill>
            </a:ext>
          </a:extLst>
        </p:spPr>
      </p:pic>
      <p:sp>
        <p:nvSpPr>
          <p:cNvPr id="4" name="テキスト ボックス 3"/>
          <p:cNvSpPr txBox="1"/>
          <p:nvPr/>
        </p:nvSpPr>
        <p:spPr>
          <a:xfrm>
            <a:off x="3302069" y="2997462"/>
            <a:ext cx="2827893" cy="400110"/>
          </a:xfrm>
          <a:prstGeom prst="rect">
            <a:avLst/>
          </a:prstGeom>
          <a:noFill/>
        </p:spPr>
        <p:txBody>
          <a:bodyPr wrap="square" rtlCol="0">
            <a:spAutoFit/>
          </a:bodyPr>
          <a:lstStyle/>
          <a:p>
            <a:r>
              <a:rPr kumimoji="1" lang="ja-JP" altLang="en-US" sz="2000" b="1" dirty="0" smtClean="0"/>
              <a:t>ファーストピーク</a:t>
            </a:r>
            <a:endParaRPr kumimoji="1" lang="ja-JP" altLang="en-US" sz="2000" b="1" dirty="0"/>
          </a:p>
        </p:txBody>
      </p:sp>
      <p:cxnSp>
        <p:nvCxnSpPr>
          <p:cNvPr id="8" name="直線矢印コネクタ 7"/>
          <p:cNvCxnSpPr/>
          <p:nvPr/>
        </p:nvCxnSpPr>
        <p:spPr>
          <a:xfrm flipV="1">
            <a:off x="5652120" y="3397572"/>
            <a:ext cx="2808312" cy="132757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5292080" y="2658908"/>
            <a:ext cx="2304256" cy="528632"/>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2576980" y="2997462"/>
            <a:ext cx="720080" cy="147877"/>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1316662" y="4869160"/>
            <a:ext cx="2429434" cy="295776"/>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7504" y="796642"/>
            <a:ext cx="1584176" cy="400110"/>
          </a:xfrm>
          <a:prstGeom prst="rect">
            <a:avLst/>
          </a:prstGeom>
          <a:noFill/>
        </p:spPr>
        <p:txBody>
          <a:bodyPr wrap="square" rtlCol="0">
            <a:spAutoFit/>
          </a:bodyPr>
          <a:lstStyle/>
          <a:p>
            <a:r>
              <a:rPr lang="en-US" altLang="ja-JP" sz="2000" b="1" dirty="0" err="1" smtClean="0"/>
              <a:t>Φp</a:t>
            </a:r>
            <a:r>
              <a:rPr lang="en-US" altLang="ja-JP" sz="2000" b="1" dirty="0" smtClean="0"/>
              <a:t> = 0°</a:t>
            </a:r>
            <a:r>
              <a:rPr lang="ja-JP" altLang="en-US" sz="2000" b="1" dirty="0" smtClean="0"/>
              <a:t>　</a:t>
            </a:r>
            <a:endParaRPr kumimoji="1" lang="ja-JP" altLang="en-US" sz="2000" b="1" dirty="0"/>
          </a:p>
        </p:txBody>
      </p:sp>
      <p:sp>
        <p:nvSpPr>
          <p:cNvPr id="14" name="テキスト ボックス 13"/>
          <p:cNvSpPr txBox="1"/>
          <p:nvPr/>
        </p:nvSpPr>
        <p:spPr>
          <a:xfrm>
            <a:off x="107504" y="5373216"/>
            <a:ext cx="1584176" cy="400110"/>
          </a:xfrm>
          <a:prstGeom prst="rect">
            <a:avLst/>
          </a:prstGeom>
          <a:noFill/>
        </p:spPr>
        <p:txBody>
          <a:bodyPr wrap="square" rtlCol="0">
            <a:spAutoFit/>
          </a:bodyPr>
          <a:lstStyle/>
          <a:p>
            <a:r>
              <a:rPr lang="en-US" altLang="ja-JP" sz="2000" b="1" dirty="0" err="1" smtClean="0"/>
              <a:t>Φp</a:t>
            </a:r>
            <a:r>
              <a:rPr lang="en-US" altLang="ja-JP" sz="2000" b="1" dirty="0" smtClean="0"/>
              <a:t> = 180</a:t>
            </a:r>
            <a:r>
              <a:rPr lang="en-US" altLang="ja-JP" sz="2000" b="1" dirty="0"/>
              <a:t>°</a:t>
            </a:r>
            <a:r>
              <a:rPr lang="ja-JP" altLang="en-US" sz="2000" b="1" dirty="0" smtClean="0"/>
              <a:t>　</a:t>
            </a:r>
            <a:endParaRPr kumimoji="1" lang="ja-JP" altLang="en-US" sz="2000" b="1" dirty="0"/>
          </a:p>
        </p:txBody>
      </p:sp>
      <p:sp>
        <p:nvSpPr>
          <p:cNvPr id="16" name="テキスト ボックス 15"/>
          <p:cNvSpPr txBox="1"/>
          <p:nvPr/>
        </p:nvSpPr>
        <p:spPr>
          <a:xfrm>
            <a:off x="2843808" y="3284984"/>
            <a:ext cx="3435180" cy="400110"/>
          </a:xfrm>
          <a:prstGeom prst="rect">
            <a:avLst/>
          </a:prstGeom>
          <a:noFill/>
        </p:spPr>
        <p:txBody>
          <a:bodyPr wrap="square" rtlCol="0">
            <a:spAutoFit/>
          </a:bodyPr>
          <a:lstStyle/>
          <a:p>
            <a:r>
              <a:rPr kumimoji="1" lang="ja-JP" altLang="en-US" sz="2000" b="1" dirty="0" smtClean="0"/>
              <a:t>（鋭くとがっているピーク）</a:t>
            </a:r>
            <a:endParaRPr kumimoji="1" lang="ja-JP" altLang="en-US" sz="2000" b="1" dirty="0"/>
          </a:p>
        </p:txBody>
      </p:sp>
      <p:sp>
        <p:nvSpPr>
          <p:cNvPr id="18" name="テキスト ボックス 17"/>
          <p:cNvSpPr txBox="1"/>
          <p:nvPr/>
        </p:nvSpPr>
        <p:spPr>
          <a:xfrm>
            <a:off x="3657100" y="4725144"/>
            <a:ext cx="2571084" cy="400110"/>
          </a:xfrm>
          <a:prstGeom prst="rect">
            <a:avLst/>
          </a:prstGeom>
          <a:noFill/>
        </p:spPr>
        <p:txBody>
          <a:bodyPr wrap="square" rtlCol="0">
            <a:spAutoFit/>
          </a:bodyPr>
          <a:lstStyle/>
          <a:p>
            <a:r>
              <a:rPr kumimoji="1" lang="ja-JP" altLang="en-US" sz="2000" b="1" dirty="0" smtClean="0"/>
              <a:t>（なだらかなピーク）</a:t>
            </a:r>
            <a:endParaRPr kumimoji="1" lang="ja-JP" altLang="en-US" sz="2000" b="1" dirty="0"/>
          </a:p>
        </p:txBody>
      </p:sp>
      <p:cxnSp>
        <p:nvCxnSpPr>
          <p:cNvPr id="21" name="直線矢印コネクタ 20"/>
          <p:cNvCxnSpPr/>
          <p:nvPr/>
        </p:nvCxnSpPr>
        <p:spPr>
          <a:xfrm flipV="1">
            <a:off x="3707904" y="790071"/>
            <a:ext cx="0" cy="1414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3362842" y="361387"/>
            <a:ext cx="766508" cy="400110"/>
          </a:xfrm>
          <a:prstGeom prst="rect">
            <a:avLst/>
          </a:prstGeom>
          <a:noFill/>
        </p:spPr>
        <p:txBody>
          <a:bodyPr wrap="square" rtlCol="0">
            <a:spAutoFit/>
          </a:bodyPr>
          <a:lstStyle/>
          <a:p>
            <a:r>
              <a:rPr kumimoji="1" lang="ja-JP" altLang="en-US" sz="2000" b="1" dirty="0" smtClean="0"/>
              <a:t>強度</a:t>
            </a:r>
            <a:endParaRPr kumimoji="1" lang="ja-JP" altLang="en-US" sz="2000" b="1" dirty="0"/>
          </a:p>
        </p:txBody>
      </p:sp>
      <p:cxnSp>
        <p:nvCxnSpPr>
          <p:cNvPr id="30" name="直線矢印コネクタ 29"/>
          <p:cNvCxnSpPr>
            <a:stCxn id="2" idx="1"/>
          </p:cNvCxnSpPr>
          <p:nvPr/>
        </p:nvCxnSpPr>
        <p:spPr>
          <a:xfrm flipV="1">
            <a:off x="632408" y="1638777"/>
            <a:ext cx="1275295" cy="1558740"/>
          </a:xfrm>
          <a:prstGeom prst="straightConnector1">
            <a:avLst/>
          </a:prstGeom>
          <a:ln w="50800" cmpd="sng">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24" name="テキスト ボックス 1023"/>
          <p:cNvSpPr txBox="1"/>
          <p:nvPr/>
        </p:nvSpPr>
        <p:spPr>
          <a:xfrm>
            <a:off x="1837377" y="1090739"/>
            <a:ext cx="970769" cy="584775"/>
          </a:xfrm>
          <a:prstGeom prst="rect">
            <a:avLst/>
          </a:prstGeom>
          <a:noFill/>
        </p:spPr>
        <p:txBody>
          <a:bodyPr wrap="square" rtlCol="0">
            <a:spAutoFit/>
          </a:bodyPr>
          <a:lstStyle/>
          <a:p>
            <a:r>
              <a:rPr lang="en-US" altLang="ja-JP" sz="3200" b="1" dirty="0"/>
              <a:t>r</a:t>
            </a:r>
            <a:endParaRPr kumimoji="1" lang="en-US" altLang="ja-JP" sz="3200" b="1" dirty="0" smtClean="0"/>
          </a:p>
        </p:txBody>
      </p:sp>
      <p:sp>
        <p:nvSpPr>
          <p:cNvPr id="1025" name="円弧 1024"/>
          <p:cNvSpPr/>
          <p:nvPr/>
        </p:nvSpPr>
        <p:spPr>
          <a:xfrm>
            <a:off x="-3172062" y="3269015"/>
            <a:ext cx="7438028" cy="7848872"/>
          </a:xfrm>
          <a:prstGeom prst="arc">
            <a:avLst>
              <a:gd name="adj1" fmla="val 16200000"/>
              <a:gd name="adj2" fmla="val 634504"/>
            </a:avLst>
          </a:pr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テキスト ボックス 4"/>
          <p:cNvSpPr txBox="1"/>
          <p:nvPr/>
        </p:nvSpPr>
        <p:spPr>
          <a:xfrm>
            <a:off x="3887924" y="4433065"/>
            <a:ext cx="2052228" cy="400110"/>
          </a:xfrm>
          <a:prstGeom prst="rect">
            <a:avLst/>
          </a:prstGeom>
          <a:noFill/>
        </p:spPr>
        <p:txBody>
          <a:bodyPr wrap="square" rtlCol="0">
            <a:spAutoFit/>
          </a:bodyPr>
          <a:lstStyle/>
          <a:p>
            <a:r>
              <a:rPr kumimoji="1" lang="ja-JP" altLang="en-US" sz="2000" b="1" dirty="0" smtClean="0"/>
              <a:t>セカンドピーク</a:t>
            </a:r>
            <a:endParaRPr kumimoji="1" lang="ja-JP" altLang="en-US" sz="2000" b="1" dirty="0"/>
          </a:p>
        </p:txBody>
      </p:sp>
      <p:sp>
        <p:nvSpPr>
          <p:cNvPr id="1031" name="円弧 1030"/>
          <p:cNvSpPr/>
          <p:nvPr/>
        </p:nvSpPr>
        <p:spPr>
          <a:xfrm flipV="1">
            <a:off x="-1415087" y="-1035496"/>
            <a:ext cx="4042871" cy="4304511"/>
          </a:xfrm>
          <a:prstGeom prst="arc">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33" name="テキスト ボックス 1032"/>
          <p:cNvSpPr txBox="1"/>
          <p:nvPr/>
        </p:nvSpPr>
        <p:spPr>
          <a:xfrm>
            <a:off x="2123372" y="764704"/>
            <a:ext cx="2304612" cy="400110"/>
          </a:xfrm>
          <a:prstGeom prst="rect">
            <a:avLst/>
          </a:prstGeom>
          <a:noFill/>
        </p:spPr>
        <p:txBody>
          <a:bodyPr wrap="square" rtlCol="0">
            <a:spAutoFit/>
          </a:bodyPr>
          <a:lstStyle/>
          <a:p>
            <a:r>
              <a:rPr lang="ja-JP" altLang="en-US" sz="2000" b="1" dirty="0"/>
              <a:t>磁力線</a:t>
            </a:r>
            <a:endParaRPr kumimoji="1" lang="ja-JP" altLang="en-US" sz="2000" b="1" dirty="0"/>
          </a:p>
        </p:txBody>
      </p:sp>
      <p:pic>
        <p:nvPicPr>
          <p:cNvPr id="1037" name="図 103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369962" y="5373216"/>
            <a:ext cx="2896004" cy="1514687"/>
          </a:xfrm>
          <a:prstGeom prst="rect">
            <a:avLst/>
          </a:prstGeom>
        </p:spPr>
      </p:pic>
      <p:sp>
        <p:nvSpPr>
          <p:cNvPr id="1040" name="円形吹き出し 1039"/>
          <p:cNvSpPr/>
          <p:nvPr/>
        </p:nvSpPr>
        <p:spPr>
          <a:xfrm>
            <a:off x="4304463" y="5595305"/>
            <a:ext cx="4011954" cy="858032"/>
          </a:xfrm>
          <a:prstGeom prst="wedgeEllipseCallout">
            <a:avLst>
              <a:gd name="adj1" fmla="val -58226"/>
              <a:gd name="adj2" fmla="val 186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回転軸を上</a:t>
            </a:r>
            <a:r>
              <a:rPr lang="ja-JP" altLang="en-US" sz="2000" b="1">
                <a:solidFill>
                  <a:schemeClr val="tx1"/>
                </a:solidFill>
              </a:rPr>
              <a:t>から</a:t>
            </a:r>
            <a:r>
              <a:rPr lang="ja-JP" altLang="en-US" sz="2000" b="1" smtClean="0">
                <a:solidFill>
                  <a:schemeClr val="tx1"/>
                </a:solidFill>
              </a:rPr>
              <a:t>見たよ。</a:t>
            </a:r>
            <a:endParaRPr lang="en-US" altLang="ja-JP" sz="2000" b="1" dirty="0">
              <a:solidFill>
                <a:schemeClr val="tx1"/>
              </a:solidFill>
            </a:endParaRPr>
          </a:p>
        </p:txBody>
      </p:sp>
    </p:spTree>
    <p:extLst>
      <p:ext uri="{BB962C8B-B14F-4D97-AF65-F5344CB8AC3E}">
        <p14:creationId xmlns="" xmlns:p14="http://schemas.microsoft.com/office/powerpoint/2010/main" val="3292068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out_Xray_shoda-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921593" y="2636911"/>
            <a:ext cx="2466831" cy="4129069"/>
          </a:xfrm>
          <a:prstGeom prst="rect">
            <a:avLst/>
          </a:prstGeom>
        </p:spPr>
      </p:pic>
      <p:sp>
        <p:nvSpPr>
          <p:cNvPr id="4" name="タイトル 3"/>
          <p:cNvSpPr>
            <a:spLocks noGrp="1"/>
          </p:cNvSpPr>
          <p:nvPr>
            <p:ph type="title"/>
          </p:nvPr>
        </p:nvSpPr>
        <p:spPr>
          <a:xfrm>
            <a:off x="467544" y="260648"/>
            <a:ext cx="8229600" cy="1143000"/>
          </a:xfrm>
        </p:spPr>
        <p:txBody>
          <a:bodyPr>
            <a:normAutofit/>
          </a:bodyPr>
          <a:lstStyle/>
          <a:p>
            <a:r>
              <a:rPr kumimoji="1" lang="ja-JP" altLang="en-US" dirty="0" smtClean="0"/>
              <a:t>フィッティング結果</a:t>
            </a:r>
            <a:r>
              <a:rPr lang="ja-JP" altLang="en-US" dirty="0" smtClean="0"/>
              <a:t>～  </a:t>
            </a:r>
            <a:r>
              <a:rPr lang="en-US" altLang="ja-JP" dirty="0" err="1" smtClean="0"/>
              <a:t>Φp</a:t>
            </a:r>
            <a:r>
              <a:rPr lang="ja-JP" altLang="en-US" dirty="0" smtClean="0"/>
              <a:t> 一様～</a:t>
            </a:r>
            <a:endParaRPr kumimoji="1" lang="ja-JP" altLang="en-US" dirty="0"/>
          </a:p>
        </p:txBody>
      </p:sp>
      <p:pic>
        <p:nvPicPr>
          <p:cNvPr id="5" name="図 4" descr="out_Xray_N.R.D.Z-1.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733533" y="2622223"/>
            <a:ext cx="2278627" cy="4143758"/>
          </a:xfrm>
          <a:prstGeom prst="rect">
            <a:avLst/>
          </a:prstGeom>
        </p:spPr>
      </p:pic>
      <p:graphicFrame>
        <p:nvGraphicFramePr>
          <p:cNvPr id="8" name="表 7"/>
          <p:cNvGraphicFramePr>
            <a:graphicFrameLocks noGrp="1"/>
          </p:cNvGraphicFramePr>
          <p:nvPr>
            <p:extLst>
              <p:ext uri="{D42A27DB-BD31-4B8C-83A1-F6EECF244321}">
                <p14:modId xmlns="" xmlns:p14="http://schemas.microsoft.com/office/powerpoint/2010/main" val="2363964938"/>
              </p:ext>
            </p:extLst>
          </p:nvPr>
        </p:nvGraphicFramePr>
        <p:xfrm>
          <a:off x="251520" y="1772816"/>
          <a:ext cx="8136904" cy="741680"/>
        </p:xfrm>
        <a:graphic>
          <a:graphicData uri="http://schemas.openxmlformats.org/drawingml/2006/table">
            <a:tbl>
              <a:tblPr firstRow="1" bandRow="1">
                <a:tableStyleId>{5C22544A-7EE6-4342-B048-85BDC9FD1C3A}</a:tableStyleId>
              </a:tblPr>
              <a:tblGrid>
                <a:gridCol w="3600400"/>
                <a:gridCol w="2304256"/>
                <a:gridCol w="2232248"/>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baseline="0" dirty="0" smtClean="0">
                          <a:solidFill>
                            <a:schemeClr val="tx1"/>
                          </a:solidFill>
                        </a:rPr>
                        <a:t>自転軸からの磁軸の傾き</a:t>
                      </a:r>
                      <a:endParaRPr kumimoji="1" lang="en-US" altLang="ja-JP" b="1" baseline="0" dirty="0" smtClean="0">
                        <a:solidFill>
                          <a:schemeClr val="tx1"/>
                        </a:solidFill>
                      </a:endParaRPr>
                    </a:p>
                  </a:txBody>
                  <a:tcPr>
                    <a:solidFill>
                      <a:schemeClr val="tx2">
                        <a:lumMod val="20000"/>
                        <a:lumOff val="80000"/>
                      </a:schemeClr>
                    </a:solidFill>
                  </a:tcPr>
                </a:tc>
                <a:tc>
                  <a:txBody>
                    <a:bodyPr/>
                    <a:lstStyle/>
                    <a:p>
                      <a:pPr algn="ctr"/>
                      <a:r>
                        <a:rPr kumimoji="1" lang="en-US" altLang="ja-JP" b="1" dirty="0" smtClean="0">
                          <a:solidFill>
                            <a:schemeClr val="tx1"/>
                          </a:solidFill>
                        </a:rPr>
                        <a:t>80</a:t>
                      </a:r>
                      <a:r>
                        <a:rPr kumimoji="1" lang="ja-JP" altLang="en-US" b="1" dirty="0" smtClean="0">
                          <a:solidFill>
                            <a:schemeClr val="tx1"/>
                          </a:solidFill>
                        </a:rPr>
                        <a:t>度</a:t>
                      </a:r>
                      <a:endParaRPr kumimoji="1" lang="ja-JP" altLang="en-US" b="1" dirty="0">
                        <a:solidFill>
                          <a:schemeClr val="tx1"/>
                        </a:solidFill>
                      </a:endParaRPr>
                    </a:p>
                  </a:txBody>
                  <a:tcPr>
                    <a:solidFill>
                      <a:schemeClr val="tx2">
                        <a:lumMod val="20000"/>
                        <a:lumOff val="80000"/>
                      </a:schemeClr>
                    </a:solidFill>
                  </a:tcPr>
                </a:tc>
                <a:tc>
                  <a:txBody>
                    <a:bodyPr/>
                    <a:lstStyle/>
                    <a:p>
                      <a:pPr algn="ctr"/>
                      <a:r>
                        <a:rPr kumimoji="1" lang="en-US" altLang="ja-JP" b="1" dirty="0" smtClean="0">
                          <a:solidFill>
                            <a:schemeClr val="tx1"/>
                          </a:solidFill>
                        </a:rPr>
                        <a:t>70</a:t>
                      </a:r>
                      <a:r>
                        <a:rPr kumimoji="1" lang="ja-JP" altLang="en-US" b="1" dirty="0" smtClean="0">
                          <a:solidFill>
                            <a:schemeClr val="tx1"/>
                          </a:solidFill>
                        </a:rPr>
                        <a:t>度</a:t>
                      </a:r>
                      <a:endParaRPr kumimoji="1" lang="ja-JP" altLang="en-US" b="1" dirty="0">
                        <a:solidFill>
                          <a:schemeClr val="tx1"/>
                        </a:solidFill>
                      </a:endParaRPr>
                    </a:p>
                  </a:txBody>
                  <a:tcPr>
                    <a:solidFill>
                      <a:schemeClr val="tx2">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b="1" dirty="0" smtClean="0"/>
                        <a:t>見込み角</a:t>
                      </a:r>
                      <a:endParaRPr kumimoji="1" lang="ja-JP" altLang="en-US" b="1" dirty="0" smtClean="0"/>
                    </a:p>
                  </a:txBody>
                  <a:tcPr>
                    <a:solidFill>
                      <a:schemeClr val="tx2">
                        <a:lumMod val="20000"/>
                        <a:lumOff val="80000"/>
                      </a:schemeClr>
                    </a:solidFill>
                  </a:tcPr>
                </a:tc>
                <a:tc>
                  <a:txBody>
                    <a:bodyPr/>
                    <a:lstStyle/>
                    <a:p>
                      <a:pPr algn="ctr"/>
                      <a:r>
                        <a:rPr kumimoji="1" lang="en-US" altLang="ja-JP" b="1" dirty="0" smtClean="0"/>
                        <a:t>60</a:t>
                      </a:r>
                      <a:r>
                        <a:rPr kumimoji="1" lang="ja-JP" altLang="en-US" b="1" dirty="0" smtClean="0"/>
                        <a:t>度</a:t>
                      </a:r>
                      <a:endParaRPr kumimoji="1" lang="ja-JP" altLang="en-US" b="1" dirty="0"/>
                    </a:p>
                  </a:txBody>
                  <a:tcPr>
                    <a:solidFill>
                      <a:schemeClr val="tx2">
                        <a:lumMod val="20000"/>
                        <a:lumOff val="80000"/>
                      </a:schemeClr>
                    </a:solidFill>
                  </a:tcPr>
                </a:tc>
                <a:tc>
                  <a:txBody>
                    <a:bodyPr/>
                    <a:lstStyle/>
                    <a:p>
                      <a:pPr algn="ctr"/>
                      <a:r>
                        <a:rPr kumimoji="1" lang="en-US" altLang="ja-JP" b="1" dirty="0" smtClean="0"/>
                        <a:t>75</a:t>
                      </a:r>
                      <a:r>
                        <a:rPr kumimoji="1" lang="ja-JP" altLang="en-US" b="1" dirty="0" smtClean="0"/>
                        <a:t>度</a:t>
                      </a:r>
                      <a:endParaRPr kumimoji="1" lang="ja-JP" altLang="en-US" b="1" dirty="0"/>
                    </a:p>
                  </a:txBody>
                  <a:tcPr>
                    <a:solidFill>
                      <a:schemeClr val="tx2">
                        <a:lumMod val="20000"/>
                        <a:lumOff val="80000"/>
                      </a:schemeClr>
                    </a:solidFill>
                  </a:tcPr>
                </a:tc>
              </a:tr>
            </a:tbl>
          </a:graphicData>
        </a:graphic>
      </p:graphicFrame>
      <p:sp>
        <p:nvSpPr>
          <p:cNvPr id="10" name="テキスト ボックス 9"/>
          <p:cNvSpPr txBox="1"/>
          <p:nvPr/>
        </p:nvSpPr>
        <p:spPr>
          <a:xfrm>
            <a:off x="179511" y="3440788"/>
            <a:ext cx="3554021" cy="2308324"/>
          </a:xfrm>
          <a:prstGeom prst="rect">
            <a:avLst/>
          </a:prstGeom>
          <a:noFill/>
        </p:spPr>
        <p:txBody>
          <a:bodyPr wrap="square" rtlCol="0">
            <a:spAutoFit/>
          </a:bodyPr>
          <a:lstStyle/>
          <a:p>
            <a:r>
              <a:rPr lang="ja-JP" altLang="en-US" sz="2400" b="1" dirty="0" smtClean="0"/>
              <a:t>①</a:t>
            </a:r>
            <a:r>
              <a:rPr lang="en-US" altLang="ja-JP" sz="2400" b="1" dirty="0"/>
              <a:t>1.06</a:t>
            </a:r>
            <a:r>
              <a:rPr lang="ja-JP" altLang="en-US" sz="2400" b="1" dirty="0"/>
              <a:t>の磁力面の</a:t>
            </a:r>
            <a:r>
              <a:rPr lang="ja-JP" altLang="en-US" sz="2400" b="1" dirty="0" smtClean="0"/>
              <a:t>近傍で</a:t>
            </a:r>
            <a:endParaRPr lang="en-US" altLang="ja-JP" sz="2400" b="1" dirty="0" smtClean="0"/>
          </a:p>
          <a:p>
            <a:r>
              <a:rPr lang="ja-JP" altLang="en-US" sz="2400" b="1" dirty="0"/>
              <a:t>　</a:t>
            </a:r>
            <a:r>
              <a:rPr lang="ja-JP" altLang="en-US" sz="2400" b="1" dirty="0" smtClean="0"/>
              <a:t>光源</a:t>
            </a:r>
            <a:r>
              <a:rPr lang="ja-JP" altLang="en-US" sz="2400" b="1" dirty="0"/>
              <a:t>が局在</a:t>
            </a:r>
          </a:p>
          <a:p>
            <a:endParaRPr lang="en-US" altLang="ja-JP" sz="2400" b="1" dirty="0" smtClean="0"/>
          </a:p>
          <a:p>
            <a:r>
              <a:rPr lang="ja-JP" altLang="en-US" sz="2400" b="1" dirty="0"/>
              <a:t>②磁力面に</a:t>
            </a:r>
            <a:r>
              <a:rPr lang="ja-JP" altLang="en-US" sz="2400" b="1" dirty="0" smtClean="0"/>
              <a:t>ついて</a:t>
            </a:r>
            <a:endParaRPr lang="en-US" altLang="ja-JP" sz="2400" b="1" dirty="0" smtClean="0"/>
          </a:p>
          <a:p>
            <a:r>
              <a:rPr lang="ja-JP" altLang="en-US" sz="2400" b="1" dirty="0"/>
              <a:t>　</a:t>
            </a:r>
            <a:r>
              <a:rPr lang="ja-JP" altLang="en-US" sz="2400" b="1" dirty="0" smtClean="0"/>
              <a:t>主</a:t>
            </a:r>
            <a:r>
              <a:rPr lang="ja-JP" altLang="en-US" sz="2400" b="1" dirty="0"/>
              <a:t>に</a:t>
            </a:r>
            <a:r>
              <a:rPr lang="en-US" altLang="ja-JP" sz="2400" b="1" dirty="0" smtClean="0"/>
              <a:t>0.86</a:t>
            </a:r>
            <a:r>
              <a:rPr lang="ja-JP" altLang="en-US" sz="2400" b="1" dirty="0" smtClean="0"/>
              <a:t>～</a:t>
            </a:r>
            <a:r>
              <a:rPr lang="en-US" altLang="ja-JP" sz="2400" b="1" dirty="0" smtClean="0"/>
              <a:t>1.01</a:t>
            </a:r>
            <a:r>
              <a:rPr lang="ja-JP" altLang="en-US" sz="2400" b="1" dirty="0"/>
              <a:t>を採用</a:t>
            </a:r>
          </a:p>
          <a:p>
            <a:endParaRPr kumimoji="1" lang="ja-JP" altLang="en-US" sz="2400" dirty="0"/>
          </a:p>
        </p:txBody>
      </p:sp>
      <p:sp>
        <p:nvSpPr>
          <p:cNvPr id="11" name="テキスト ボックス 10"/>
          <p:cNvSpPr txBox="1"/>
          <p:nvPr/>
        </p:nvSpPr>
        <p:spPr>
          <a:xfrm>
            <a:off x="4067944" y="2708920"/>
            <a:ext cx="864096" cy="461665"/>
          </a:xfrm>
          <a:prstGeom prst="rect">
            <a:avLst/>
          </a:prstGeom>
          <a:noFill/>
        </p:spPr>
        <p:txBody>
          <a:bodyPr wrap="square" rtlCol="0">
            <a:spAutoFit/>
          </a:bodyPr>
          <a:lstStyle/>
          <a:p>
            <a:r>
              <a:rPr kumimoji="1" lang="ja-JP" altLang="en-US" sz="2400" b="1" dirty="0" smtClean="0"/>
              <a:t>①</a:t>
            </a:r>
            <a:endParaRPr kumimoji="1" lang="en-US" altLang="ja-JP" sz="2400" b="1" dirty="0" smtClean="0"/>
          </a:p>
        </p:txBody>
      </p:sp>
      <p:sp>
        <p:nvSpPr>
          <p:cNvPr id="12" name="テキスト ボックス 11"/>
          <p:cNvSpPr txBox="1"/>
          <p:nvPr/>
        </p:nvSpPr>
        <p:spPr>
          <a:xfrm>
            <a:off x="6300192" y="2679303"/>
            <a:ext cx="1080120" cy="461665"/>
          </a:xfrm>
          <a:prstGeom prst="rect">
            <a:avLst/>
          </a:prstGeom>
          <a:noFill/>
        </p:spPr>
        <p:txBody>
          <a:bodyPr wrap="square" rtlCol="0">
            <a:spAutoFit/>
          </a:bodyPr>
          <a:lstStyle/>
          <a:p>
            <a:r>
              <a:rPr kumimoji="1" lang="ja-JP" altLang="en-US" sz="2400" b="1" dirty="0" smtClean="0"/>
              <a:t>②</a:t>
            </a:r>
            <a:endParaRPr kumimoji="1" lang="ja-JP" altLang="en-US" sz="2400" b="1" dirty="0"/>
          </a:p>
        </p:txBody>
      </p:sp>
      <p:sp>
        <p:nvSpPr>
          <p:cNvPr id="13" name="テキスト ボックス 12"/>
          <p:cNvSpPr txBox="1"/>
          <p:nvPr/>
        </p:nvSpPr>
        <p:spPr>
          <a:xfrm>
            <a:off x="4788024" y="6453336"/>
            <a:ext cx="2016224" cy="400110"/>
          </a:xfrm>
          <a:prstGeom prst="rect">
            <a:avLst/>
          </a:prstGeom>
          <a:noFill/>
        </p:spPr>
        <p:txBody>
          <a:bodyPr wrap="square" rtlCol="0">
            <a:spAutoFit/>
          </a:bodyPr>
          <a:lstStyle/>
          <a:p>
            <a:r>
              <a:rPr lang="en-US" altLang="ja-JP" sz="2000" b="1" dirty="0" smtClean="0"/>
              <a:t>Ph</a:t>
            </a:r>
            <a:r>
              <a:rPr lang="en-US" altLang="ja-JP" b="1" dirty="0" smtClean="0"/>
              <a:t>i</a:t>
            </a:r>
            <a:endParaRPr kumimoji="1" lang="ja-JP" altLang="en-US" b="1" dirty="0"/>
          </a:p>
        </p:txBody>
      </p:sp>
      <p:sp>
        <p:nvSpPr>
          <p:cNvPr id="14" name="テキスト ボックス 13"/>
          <p:cNvSpPr txBox="1"/>
          <p:nvPr/>
        </p:nvSpPr>
        <p:spPr>
          <a:xfrm>
            <a:off x="7020272" y="6485274"/>
            <a:ext cx="2016224" cy="400110"/>
          </a:xfrm>
          <a:prstGeom prst="rect">
            <a:avLst/>
          </a:prstGeom>
          <a:noFill/>
        </p:spPr>
        <p:txBody>
          <a:bodyPr wrap="square" rtlCol="0">
            <a:spAutoFit/>
          </a:bodyPr>
          <a:lstStyle/>
          <a:p>
            <a:r>
              <a:rPr lang="en-US" altLang="ja-JP" sz="2000" b="1" dirty="0" smtClean="0"/>
              <a:t>Ph</a:t>
            </a:r>
            <a:r>
              <a:rPr lang="en-US" altLang="ja-JP" b="1" dirty="0" smtClean="0"/>
              <a:t>i</a:t>
            </a:r>
            <a:endParaRPr kumimoji="1" lang="ja-JP" altLang="en-US" b="1" dirty="0"/>
          </a:p>
        </p:txBody>
      </p:sp>
    </p:spTree>
    <p:extLst>
      <p:ext uri="{BB962C8B-B14F-4D97-AF65-F5344CB8AC3E}">
        <p14:creationId xmlns="" xmlns:p14="http://schemas.microsoft.com/office/powerpoint/2010/main" val="1390400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60648"/>
            <a:ext cx="8229600" cy="1143000"/>
          </a:xfrm>
        </p:spPr>
        <p:txBody>
          <a:bodyPr>
            <a:normAutofit/>
          </a:bodyPr>
          <a:lstStyle/>
          <a:p>
            <a:r>
              <a:rPr kumimoji="1" lang="ja-JP" altLang="en-US" dirty="0" smtClean="0"/>
              <a:t>フィッティング結果</a:t>
            </a:r>
            <a:r>
              <a:rPr lang="ja-JP" altLang="en-US" dirty="0" smtClean="0"/>
              <a:t>～  </a:t>
            </a:r>
            <a:r>
              <a:rPr lang="en-US" altLang="ja-JP" dirty="0" smtClean="0"/>
              <a:t>r </a:t>
            </a:r>
            <a:r>
              <a:rPr lang="ja-JP" altLang="en-US" dirty="0"/>
              <a:t> </a:t>
            </a:r>
            <a:r>
              <a:rPr lang="ja-JP" altLang="en-US" dirty="0" smtClean="0"/>
              <a:t>一様～</a:t>
            </a:r>
            <a:endParaRPr kumimoji="1" lang="ja-JP" altLang="en-US" dirty="0"/>
          </a:p>
        </p:txBody>
      </p:sp>
      <p:graphicFrame>
        <p:nvGraphicFramePr>
          <p:cNvPr id="8" name="表 7"/>
          <p:cNvGraphicFramePr>
            <a:graphicFrameLocks noGrp="1"/>
          </p:cNvGraphicFramePr>
          <p:nvPr>
            <p:extLst>
              <p:ext uri="{D42A27DB-BD31-4B8C-83A1-F6EECF244321}">
                <p14:modId xmlns="" xmlns:p14="http://schemas.microsoft.com/office/powerpoint/2010/main" val="2749382195"/>
              </p:ext>
            </p:extLst>
          </p:nvPr>
        </p:nvGraphicFramePr>
        <p:xfrm>
          <a:off x="1619672" y="1751216"/>
          <a:ext cx="5904656" cy="741680"/>
        </p:xfrm>
        <a:graphic>
          <a:graphicData uri="http://schemas.openxmlformats.org/drawingml/2006/table">
            <a:tbl>
              <a:tblPr firstRow="1" bandRow="1">
                <a:tableStyleId>{5C22544A-7EE6-4342-B048-85BDC9FD1C3A}</a:tableStyleId>
              </a:tblPr>
              <a:tblGrid>
                <a:gridCol w="3600400"/>
                <a:gridCol w="230425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baseline="0" dirty="0" smtClean="0">
                          <a:solidFill>
                            <a:schemeClr val="tx1"/>
                          </a:solidFill>
                        </a:rPr>
                        <a:t>自転軸からの磁軸の傾き</a:t>
                      </a:r>
                      <a:endParaRPr kumimoji="1" lang="en-US" altLang="ja-JP" b="1" baseline="0" dirty="0" smtClean="0">
                        <a:solidFill>
                          <a:schemeClr val="tx1"/>
                        </a:solidFill>
                      </a:endParaRPr>
                    </a:p>
                  </a:txBody>
                  <a:tcPr>
                    <a:solidFill>
                      <a:schemeClr val="tx2">
                        <a:lumMod val="20000"/>
                        <a:lumOff val="80000"/>
                      </a:schemeClr>
                    </a:solidFill>
                  </a:tcPr>
                </a:tc>
                <a:tc>
                  <a:txBody>
                    <a:bodyPr/>
                    <a:lstStyle/>
                    <a:p>
                      <a:pPr algn="ctr"/>
                      <a:r>
                        <a:rPr kumimoji="1" lang="en-US" altLang="ja-JP" b="1" dirty="0" smtClean="0">
                          <a:solidFill>
                            <a:schemeClr val="tx1"/>
                          </a:solidFill>
                        </a:rPr>
                        <a:t>50</a:t>
                      </a:r>
                      <a:r>
                        <a:rPr kumimoji="1" lang="ja-JP" altLang="en-US" b="1" dirty="0" smtClean="0">
                          <a:solidFill>
                            <a:schemeClr val="tx1"/>
                          </a:solidFill>
                        </a:rPr>
                        <a:t>度</a:t>
                      </a:r>
                      <a:endParaRPr kumimoji="1" lang="ja-JP" altLang="en-US" b="1" dirty="0">
                        <a:solidFill>
                          <a:schemeClr val="tx1"/>
                        </a:solidFill>
                      </a:endParaRPr>
                    </a:p>
                  </a:txBody>
                  <a:tcPr>
                    <a:solidFill>
                      <a:schemeClr val="tx2">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b="1" dirty="0" smtClean="0"/>
                        <a:t>見込み角</a:t>
                      </a:r>
                      <a:endParaRPr kumimoji="1" lang="ja-JP" altLang="en-US" b="1" dirty="0" smtClean="0"/>
                    </a:p>
                  </a:txBody>
                  <a:tcPr>
                    <a:solidFill>
                      <a:schemeClr val="tx2">
                        <a:lumMod val="20000"/>
                        <a:lumOff val="80000"/>
                      </a:schemeClr>
                    </a:solidFill>
                  </a:tcPr>
                </a:tc>
                <a:tc>
                  <a:txBody>
                    <a:bodyPr/>
                    <a:lstStyle/>
                    <a:p>
                      <a:pPr algn="ctr"/>
                      <a:r>
                        <a:rPr kumimoji="1" lang="en-US" altLang="ja-JP" b="1" dirty="0" smtClean="0"/>
                        <a:t>75</a:t>
                      </a:r>
                      <a:r>
                        <a:rPr kumimoji="1" lang="ja-JP" altLang="en-US" b="1" dirty="0" smtClean="0"/>
                        <a:t>度</a:t>
                      </a:r>
                      <a:endParaRPr kumimoji="1" lang="ja-JP" altLang="en-US" b="1" dirty="0"/>
                    </a:p>
                  </a:txBody>
                  <a:tcPr>
                    <a:solidFill>
                      <a:schemeClr val="tx2">
                        <a:lumMod val="20000"/>
                        <a:lumOff val="80000"/>
                      </a:schemeClr>
                    </a:solidFill>
                  </a:tcPr>
                </a:tc>
              </a:tr>
            </a:tbl>
          </a:graphicData>
        </a:graphic>
      </p:graphicFrame>
      <p:pic>
        <p:nvPicPr>
          <p:cNvPr id="13" name="図 12" descr="out_Xray_uchiyama-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724128" y="2527157"/>
            <a:ext cx="2448272" cy="4330843"/>
          </a:xfrm>
          <a:prstGeom prst="rect">
            <a:avLst/>
          </a:prstGeom>
        </p:spPr>
      </p:pic>
      <p:sp>
        <p:nvSpPr>
          <p:cNvPr id="2" name="正方形/長方形 1"/>
          <p:cNvSpPr/>
          <p:nvPr/>
        </p:nvSpPr>
        <p:spPr>
          <a:xfrm>
            <a:off x="173179" y="3506232"/>
            <a:ext cx="5694965" cy="1938992"/>
          </a:xfrm>
          <a:prstGeom prst="rect">
            <a:avLst/>
          </a:prstGeom>
        </p:spPr>
        <p:txBody>
          <a:bodyPr wrap="square">
            <a:spAutoFit/>
          </a:bodyPr>
          <a:lstStyle/>
          <a:p>
            <a:r>
              <a:rPr lang="ja-JP" altLang="en-US" sz="2400" b="1" dirty="0" smtClean="0"/>
              <a:t>・角度方向</a:t>
            </a:r>
            <a:r>
              <a:rPr lang="ja-JP" altLang="en-US" sz="2400" b="1" dirty="0"/>
              <a:t>は</a:t>
            </a:r>
            <a:r>
              <a:rPr lang="ja-JP" altLang="en-US" sz="2400" b="1" dirty="0" smtClean="0"/>
              <a:t>、光源</a:t>
            </a:r>
            <a:r>
              <a:rPr lang="ja-JP" altLang="en-US" sz="2400" b="1" dirty="0"/>
              <a:t>が主に</a:t>
            </a:r>
            <a:r>
              <a:rPr lang="en-US" altLang="ja-JP" sz="2400" b="1" dirty="0"/>
              <a:t>40</a:t>
            </a:r>
            <a:r>
              <a:rPr lang="ja-JP" altLang="en-US" sz="2400" b="1" dirty="0" smtClean="0"/>
              <a:t>度</a:t>
            </a:r>
            <a:r>
              <a:rPr lang="ja-JP" altLang="en-US" sz="2400" b="1" dirty="0"/>
              <a:t>～</a:t>
            </a:r>
            <a:r>
              <a:rPr lang="en-US" altLang="ja-JP" sz="2400" b="1" dirty="0" smtClean="0"/>
              <a:t>270</a:t>
            </a:r>
            <a:r>
              <a:rPr lang="ja-JP" altLang="en-US" sz="2400" b="1" dirty="0" smtClean="0"/>
              <a:t>度　</a:t>
            </a:r>
            <a:endParaRPr lang="en-US" altLang="ja-JP" sz="2400" b="1" dirty="0" smtClean="0"/>
          </a:p>
          <a:p>
            <a:r>
              <a:rPr lang="ja-JP" altLang="en-US" sz="2400" b="1" dirty="0"/>
              <a:t>　</a:t>
            </a:r>
            <a:r>
              <a:rPr lang="ja-JP" altLang="en-US" sz="2400" b="1" dirty="0" smtClean="0"/>
              <a:t>の</a:t>
            </a:r>
            <a:r>
              <a:rPr lang="ja-JP" altLang="en-US" sz="2400" b="1" dirty="0"/>
              <a:t>間</a:t>
            </a:r>
            <a:r>
              <a:rPr lang="ja-JP" altLang="en-US" sz="2400" b="1" dirty="0" smtClean="0"/>
              <a:t>に分布。</a:t>
            </a:r>
            <a:endParaRPr lang="en-US" altLang="ja-JP" sz="2400" b="1" dirty="0" smtClean="0"/>
          </a:p>
          <a:p>
            <a:r>
              <a:rPr lang="ja-JP" altLang="en-US" sz="2400" b="1" dirty="0" smtClean="0"/>
              <a:t>・さらに</a:t>
            </a:r>
            <a:r>
              <a:rPr lang="en-US" altLang="ja-JP" sz="2400" b="1" dirty="0"/>
              <a:t>160</a:t>
            </a:r>
            <a:r>
              <a:rPr lang="ja-JP" altLang="en-US" sz="2400" b="1" dirty="0" smtClean="0"/>
              <a:t>度</a:t>
            </a:r>
            <a:r>
              <a:rPr lang="ja-JP" altLang="en-US" sz="2400" b="1" dirty="0"/>
              <a:t>～</a:t>
            </a:r>
            <a:r>
              <a:rPr lang="en-US" altLang="ja-JP" sz="2400" b="1" dirty="0" smtClean="0"/>
              <a:t>270</a:t>
            </a:r>
            <a:r>
              <a:rPr lang="ja-JP" altLang="en-US" sz="2400" b="1" dirty="0"/>
              <a:t>度の間に</a:t>
            </a:r>
            <a:r>
              <a:rPr lang="ja-JP" altLang="en-US" sz="2400" b="1" dirty="0" smtClean="0"/>
              <a:t>集中。</a:t>
            </a:r>
            <a:endParaRPr lang="ja-JP" altLang="en-US" sz="2400" b="1" dirty="0"/>
          </a:p>
          <a:p>
            <a:r>
              <a:rPr lang="ja-JP" altLang="en-US" sz="2400" b="1" dirty="0" smtClean="0"/>
              <a:t>・磁力面</a:t>
            </a:r>
            <a:r>
              <a:rPr lang="ja-JP" altLang="en-US" sz="2400" b="1" dirty="0"/>
              <a:t>について主に</a:t>
            </a:r>
            <a:r>
              <a:rPr lang="en-US" altLang="ja-JP" sz="2400" b="1" dirty="0" smtClean="0"/>
              <a:t>0.93</a:t>
            </a:r>
            <a:r>
              <a:rPr lang="ja-JP" altLang="en-US" sz="2400" b="1" dirty="0" smtClean="0"/>
              <a:t>～</a:t>
            </a:r>
            <a:r>
              <a:rPr lang="en-US" altLang="ja-JP" sz="2400" b="1" dirty="0" smtClean="0"/>
              <a:t>0.99</a:t>
            </a:r>
            <a:r>
              <a:rPr lang="ja-JP" altLang="en-US" sz="2400" b="1" dirty="0"/>
              <a:t>の</a:t>
            </a:r>
            <a:r>
              <a:rPr lang="ja-JP" altLang="en-US" sz="2400" b="1" dirty="0" smtClean="0"/>
              <a:t>領域を　</a:t>
            </a:r>
            <a:endParaRPr lang="en-US" altLang="ja-JP" sz="2400" b="1" dirty="0" smtClean="0"/>
          </a:p>
          <a:p>
            <a:r>
              <a:rPr lang="ja-JP" altLang="en-US" sz="2400" b="1" dirty="0"/>
              <a:t>　</a:t>
            </a:r>
            <a:r>
              <a:rPr lang="ja-JP" altLang="en-US" sz="2400" b="1" dirty="0" smtClean="0"/>
              <a:t>採用</a:t>
            </a:r>
            <a:endParaRPr lang="ja-JP" altLang="en-US" sz="2400" b="1" dirty="0"/>
          </a:p>
        </p:txBody>
      </p:sp>
      <p:sp>
        <p:nvSpPr>
          <p:cNvPr id="14" name="テキスト ボックス 13"/>
          <p:cNvSpPr txBox="1"/>
          <p:nvPr/>
        </p:nvSpPr>
        <p:spPr>
          <a:xfrm>
            <a:off x="7020272" y="6557282"/>
            <a:ext cx="2016224" cy="400110"/>
          </a:xfrm>
          <a:prstGeom prst="rect">
            <a:avLst/>
          </a:prstGeom>
          <a:noFill/>
        </p:spPr>
        <p:txBody>
          <a:bodyPr wrap="square" rtlCol="0">
            <a:spAutoFit/>
          </a:bodyPr>
          <a:lstStyle/>
          <a:p>
            <a:r>
              <a:rPr lang="en-US" altLang="ja-JP" sz="2000" b="1" dirty="0" smtClean="0"/>
              <a:t>Ph</a:t>
            </a:r>
            <a:r>
              <a:rPr lang="en-US" altLang="ja-JP" b="1" dirty="0" smtClean="0"/>
              <a:t>i</a:t>
            </a:r>
            <a:endParaRPr kumimoji="1" lang="ja-JP" altLang="en-US" b="1" dirty="0"/>
          </a:p>
        </p:txBody>
      </p:sp>
    </p:spTree>
    <p:extLst>
      <p:ext uri="{BB962C8B-B14F-4D97-AF65-F5344CB8AC3E}">
        <p14:creationId xmlns="" xmlns:p14="http://schemas.microsoft.com/office/powerpoint/2010/main" val="1826780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60648"/>
            <a:ext cx="8229600" cy="1143000"/>
          </a:xfrm>
        </p:spPr>
        <p:txBody>
          <a:bodyPr>
            <a:normAutofit fontScale="90000"/>
          </a:bodyPr>
          <a:lstStyle/>
          <a:p>
            <a:r>
              <a:rPr kumimoji="1" lang="ja-JP" altLang="en-US" dirty="0" smtClean="0"/>
              <a:t>フィッティング結果</a:t>
            </a:r>
            <a:r>
              <a:rPr lang="ja-JP" altLang="en-US" dirty="0" smtClean="0"/>
              <a:t>～  </a:t>
            </a:r>
            <a:r>
              <a:rPr lang="en-US" altLang="ja-JP" dirty="0" err="1" smtClean="0"/>
              <a:t>Φp,r</a:t>
            </a:r>
            <a:r>
              <a:rPr lang="en-US" altLang="ja-JP" dirty="0" smtClean="0"/>
              <a:t> </a:t>
            </a:r>
            <a:r>
              <a:rPr lang="ja-JP" altLang="en-US" dirty="0" smtClean="0"/>
              <a:t>に</a:t>
            </a:r>
            <a:r>
              <a:rPr lang="ja-JP" altLang="en-US" dirty="0"/>
              <a:t>依存</a:t>
            </a:r>
            <a:r>
              <a:rPr lang="ja-JP" altLang="en-US" dirty="0" smtClean="0"/>
              <a:t>～</a:t>
            </a:r>
            <a:endParaRPr kumimoji="1" lang="ja-JP" altLang="en-US" dirty="0"/>
          </a:p>
        </p:txBody>
      </p:sp>
      <p:graphicFrame>
        <p:nvGraphicFramePr>
          <p:cNvPr id="8" name="表 7"/>
          <p:cNvGraphicFramePr>
            <a:graphicFrameLocks noGrp="1"/>
          </p:cNvGraphicFramePr>
          <p:nvPr>
            <p:extLst>
              <p:ext uri="{D42A27DB-BD31-4B8C-83A1-F6EECF244321}">
                <p14:modId xmlns="" xmlns:p14="http://schemas.microsoft.com/office/powerpoint/2010/main" val="390084864"/>
              </p:ext>
            </p:extLst>
          </p:nvPr>
        </p:nvGraphicFramePr>
        <p:xfrm>
          <a:off x="1619672" y="1751216"/>
          <a:ext cx="5904656" cy="741680"/>
        </p:xfrm>
        <a:graphic>
          <a:graphicData uri="http://schemas.openxmlformats.org/drawingml/2006/table">
            <a:tbl>
              <a:tblPr firstRow="1" bandRow="1">
                <a:tableStyleId>{5C22544A-7EE6-4342-B048-85BDC9FD1C3A}</a:tableStyleId>
              </a:tblPr>
              <a:tblGrid>
                <a:gridCol w="3600400"/>
                <a:gridCol w="2304256"/>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b="1" baseline="0" dirty="0" smtClean="0">
                          <a:solidFill>
                            <a:schemeClr val="tx1"/>
                          </a:solidFill>
                        </a:rPr>
                        <a:t>自転軸からの磁軸の傾き</a:t>
                      </a:r>
                      <a:endParaRPr kumimoji="1" lang="en-US" altLang="ja-JP" b="1" baseline="0" dirty="0" smtClean="0">
                        <a:solidFill>
                          <a:schemeClr val="tx1"/>
                        </a:solidFill>
                      </a:endParaRPr>
                    </a:p>
                  </a:txBody>
                  <a:tcPr>
                    <a:solidFill>
                      <a:schemeClr val="tx2">
                        <a:lumMod val="20000"/>
                        <a:lumOff val="80000"/>
                      </a:schemeClr>
                    </a:solidFill>
                  </a:tcPr>
                </a:tc>
                <a:tc>
                  <a:txBody>
                    <a:bodyPr/>
                    <a:lstStyle/>
                    <a:p>
                      <a:pPr algn="ctr"/>
                      <a:r>
                        <a:rPr kumimoji="1" lang="en-US" altLang="ja-JP" b="1" dirty="0" smtClean="0">
                          <a:solidFill>
                            <a:schemeClr val="tx1"/>
                          </a:solidFill>
                        </a:rPr>
                        <a:t>75</a:t>
                      </a:r>
                      <a:r>
                        <a:rPr kumimoji="1" lang="ja-JP" altLang="en-US" b="1" dirty="0" smtClean="0">
                          <a:solidFill>
                            <a:schemeClr val="tx1"/>
                          </a:solidFill>
                        </a:rPr>
                        <a:t>度</a:t>
                      </a:r>
                      <a:endParaRPr kumimoji="1" lang="ja-JP" altLang="en-US" b="1" dirty="0">
                        <a:solidFill>
                          <a:schemeClr val="tx1"/>
                        </a:solidFill>
                      </a:endParaRPr>
                    </a:p>
                  </a:txBody>
                  <a:tcPr>
                    <a:solidFill>
                      <a:schemeClr val="tx2">
                        <a:lumMod val="20000"/>
                        <a:lumOff val="80000"/>
                      </a:schemeClr>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b="1" dirty="0" smtClean="0"/>
                        <a:t>見込み角</a:t>
                      </a:r>
                      <a:endParaRPr kumimoji="1" lang="ja-JP" altLang="en-US" b="1" dirty="0" smtClean="0"/>
                    </a:p>
                  </a:txBody>
                  <a:tcPr>
                    <a:solidFill>
                      <a:schemeClr val="tx2">
                        <a:lumMod val="20000"/>
                        <a:lumOff val="80000"/>
                      </a:schemeClr>
                    </a:solidFill>
                  </a:tcPr>
                </a:tc>
                <a:tc>
                  <a:txBody>
                    <a:bodyPr/>
                    <a:lstStyle/>
                    <a:p>
                      <a:pPr algn="ctr"/>
                      <a:r>
                        <a:rPr kumimoji="1" lang="en-US" altLang="ja-JP" b="1" dirty="0" smtClean="0"/>
                        <a:t>70</a:t>
                      </a:r>
                      <a:r>
                        <a:rPr kumimoji="1" lang="ja-JP" altLang="en-US" b="1" dirty="0" smtClean="0"/>
                        <a:t>度</a:t>
                      </a:r>
                      <a:endParaRPr kumimoji="1" lang="ja-JP" altLang="en-US" b="1" dirty="0"/>
                    </a:p>
                  </a:txBody>
                  <a:tcPr>
                    <a:solidFill>
                      <a:schemeClr val="tx2">
                        <a:lumMod val="20000"/>
                        <a:lumOff val="80000"/>
                      </a:schemeClr>
                    </a:solidFill>
                  </a:tcPr>
                </a:tc>
              </a:tr>
            </a:tbl>
          </a:graphicData>
        </a:graphic>
      </p:graphicFrame>
      <p:sp>
        <p:nvSpPr>
          <p:cNvPr id="2" name="正方形/長方形 1"/>
          <p:cNvSpPr/>
          <p:nvPr/>
        </p:nvSpPr>
        <p:spPr>
          <a:xfrm>
            <a:off x="179512" y="3933056"/>
            <a:ext cx="6372200" cy="1508105"/>
          </a:xfrm>
          <a:prstGeom prst="rect">
            <a:avLst/>
          </a:prstGeom>
        </p:spPr>
        <p:txBody>
          <a:bodyPr wrap="square">
            <a:spAutoFit/>
          </a:bodyPr>
          <a:lstStyle/>
          <a:p>
            <a:r>
              <a:rPr lang="ja-JP" altLang="en-US" sz="2400" b="1" dirty="0" smtClean="0"/>
              <a:t>・磁力面</a:t>
            </a:r>
            <a:r>
              <a:rPr lang="ja-JP" altLang="en-US" sz="2400" b="1" dirty="0"/>
              <a:t>について主</a:t>
            </a:r>
            <a:r>
              <a:rPr lang="ja-JP" altLang="en-US" sz="2400" b="1" dirty="0" smtClean="0"/>
              <a:t>に</a:t>
            </a:r>
            <a:r>
              <a:rPr lang="en-US" altLang="ja-JP" sz="2400" b="1" dirty="0" smtClean="0"/>
              <a:t>0.92</a:t>
            </a:r>
            <a:r>
              <a:rPr lang="ja-JP" altLang="en-US" sz="2400" b="1" dirty="0" smtClean="0"/>
              <a:t>～</a:t>
            </a:r>
            <a:r>
              <a:rPr lang="en-US" altLang="ja-JP" sz="2400" b="1" dirty="0" smtClean="0"/>
              <a:t>1.02</a:t>
            </a:r>
            <a:r>
              <a:rPr lang="ja-JP" altLang="en-US" sz="2400" b="1" dirty="0" smtClean="0"/>
              <a:t>の領域を　　　　　　</a:t>
            </a:r>
            <a:endParaRPr lang="en-US" altLang="ja-JP" sz="2400" b="1" dirty="0" smtClean="0"/>
          </a:p>
          <a:p>
            <a:r>
              <a:rPr lang="ja-JP" altLang="en-US" sz="2400" b="1" dirty="0"/>
              <a:t>　</a:t>
            </a:r>
            <a:r>
              <a:rPr lang="ja-JP" altLang="en-US" sz="2400" b="1" dirty="0" smtClean="0"/>
              <a:t>採用</a:t>
            </a:r>
            <a:endParaRPr lang="en-US" altLang="ja-JP" sz="2400" b="1" dirty="0" smtClean="0"/>
          </a:p>
          <a:p>
            <a:r>
              <a:rPr lang="ja-JP" altLang="en-US" sz="2400" b="1" dirty="0" smtClean="0"/>
              <a:t>・</a:t>
            </a:r>
            <a:r>
              <a:rPr lang="ja-JP" altLang="en-US" sz="2400" b="1" dirty="0"/>
              <a:t>両端に線源が分布</a:t>
            </a:r>
            <a:endParaRPr lang="en-US" altLang="ja-JP" sz="2400" b="1" dirty="0"/>
          </a:p>
          <a:p>
            <a:endParaRPr lang="ja-JP" altLang="en-US" sz="2000" b="1" dirty="0"/>
          </a:p>
        </p:txBody>
      </p:sp>
      <p:pic>
        <p:nvPicPr>
          <p:cNvPr id="7" name="図 6" descr="out_Xray_kawabata-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5868144" y="2527529"/>
            <a:ext cx="2554031" cy="4191459"/>
          </a:xfrm>
          <a:prstGeom prst="rect">
            <a:avLst/>
          </a:prstGeom>
        </p:spPr>
      </p:pic>
      <p:sp>
        <p:nvSpPr>
          <p:cNvPr id="9" name="テキスト ボックス 8"/>
          <p:cNvSpPr txBox="1"/>
          <p:nvPr/>
        </p:nvSpPr>
        <p:spPr>
          <a:xfrm>
            <a:off x="7164288" y="6381328"/>
            <a:ext cx="2016224" cy="400110"/>
          </a:xfrm>
          <a:prstGeom prst="rect">
            <a:avLst/>
          </a:prstGeom>
          <a:noFill/>
        </p:spPr>
        <p:txBody>
          <a:bodyPr wrap="square" rtlCol="0">
            <a:spAutoFit/>
          </a:bodyPr>
          <a:lstStyle/>
          <a:p>
            <a:r>
              <a:rPr lang="en-US" altLang="ja-JP" sz="2000" b="1" dirty="0" smtClean="0"/>
              <a:t>Ph</a:t>
            </a:r>
            <a:r>
              <a:rPr lang="en-US" altLang="ja-JP" b="1" dirty="0" smtClean="0"/>
              <a:t>i</a:t>
            </a:r>
            <a:endParaRPr kumimoji="1" lang="ja-JP" altLang="en-US" b="1" dirty="0"/>
          </a:p>
        </p:txBody>
      </p:sp>
    </p:spTree>
    <p:extLst>
      <p:ext uri="{BB962C8B-B14F-4D97-AF65-F5344CB8AC3E}">
        <p14:creationId xmlns="" xmlns:p14="http://schemas.microsoft.com/office/powerpoint/2010/main" val="3604496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天体の大きさp.11.png"/>
          <p:cNvPicPr>
            <a:picLocks noChangeAspect="1"/>
          </p:cNvPicPr>
          <p:nvPr/>
        </p:nvPicPr>
        <p:blipFill>
          <a:blip r:embed="rId2" cstate="print"/>
          <a:stretch>
            <a:fillRect/>
          </a:stretch>
        </p:blipFill>
        <p:spPr>
          <a:xfrm>
            <a:off x="323528" y="0"/>
            <a:ext cx="8496944" cy="7856738"/>
          </a:xfrm>
          <a:prstGeom prst="rect">
            <a:avLst/>
          </a:prstGeom>
        </p:spPr>
      </p:pic>
      <p:sp>
        <p:nvSpPr>
          <p:cNvPr id="7" name="テキスト ボックス 6"/>
          <p:cNvSpPr txBox="1"/>
          <p:nvPr/>
        </p:nvSpPr>
        <p:spPr>
          <a:xfrm>
            <a:off x="179512" y="1340768"/>
            <a:ext cx="1259632" cy="584775"/>
          </a:xfrm>
          <a:prstGeom prst="rect">
            <a:avLst/>
          </a:prstGeom>
          <a:noFill/>
        </p:spPr>
        <p:txBody>
          <a:bodyPr wrap="square" rtlCol="0">
            <a:spAutoFit/>
          </a:bodyPr>
          <a:lstStyle/>
          <a:p>
            <a:r>
              <a:rPr kumimoji="1" lang="ja-JP" altLang="en-US" sz="3200" dirty="0" smtClean="0"/>
              <a:t>太陽</a:t>
            </a:r>
            <a:endParaRPr kumimoji="1" lang="ja-JP" altLang="en-US" sz="3200" dirty="0"/>
          </a:p>
        </p:txBody>
      </p:sp>
      <p:sp>
        <p:nvSpPr>
          <p:cNvPr id="8" name="テキスト ボックス 7"/>
          <p:cNvSpPr txBox="1"/>
          <p:nvPr/>
        </p:nvSpPr>
        <p:spPr>
          <a:xfrm>
            <a:off x="2051720" y="1340768"/>
            <a:ext cx="1872208" cy="584775"/>
          </a:xfrm>
          <a:prstGeom prst="rect">
            <a:avLst/>
          </a:prstGeom>
          <a:noFill/>
        </p:spPr>
        <p:txBody>
          <a:bodyPr wrap="square" rtlCol="0">
            <a:spAutoFit/>
          </a:bodyPr>
          <a:lstStyle/>
          <a:p>
            <a:r>
              <a:rPr kumimoji="1" lang="ja-JP" altLang="en-US" sz="3200" dirty="0" smtClean="0"/>
              <a:t>白色矮星</a:t>
            </a:r>
            <a:endParaRPr kumimoji="1" lang="ja-JP" altLang="en-US" sz="3200" dirty="0"/>
          </a:p>
        </p:txBody>
      </p:sp>
      <p:sp>
        <p:nvSpPr>
          <p:cNvPr id="9" name="テキスト ボックス 8"/>
          <p:cNvSpPr txBox="1"/>
          <p:nvPr/>
        </p:nvSpPr>
        <p:spPr>
          <a:xfrm>
            <a:off x="4355976" y="1340768"/>
            <a:ext cx="1080120" cy="584775"/>
          </a:xfrm>
          <a:prstGeom prst="rect">
            <a:avLst/>
          </a:prstGeom>
          <a:noFill/>
        </p:spPr>
        <p:txBody>
          <a:bodyPr wrap="square" rtlCol="0">
            <a:spAutoFit/>
          </a:bodyPr>
          <a:lstStyle/>
          <a:p>
            <a:r>
              <a:rPr kumimoji="1" lang="ja-JP" altLang="en-US" sz="3200" dirty="0" smtClean="0"/>
              <a:t>地球</a:t>
            </a:r>
            <a:endParaRPr kumimoji="1" lang="ja-JP" altLang="en-US" sz="3200" dirty="0"/>
          </a:p>
        </p:txBody>
      </p:sp>
      <p:sp>
        <p:nvSpPr>
          <p:cNvPr id="10" name="テキスト ボックス 9"/>
          <p:cNvSpPr txBox="1"/>
          <p:nvPr/>
        </p:nvSpPr>
        <p:spPr>
          <a:xfrm>
            <a:off x="6084168" y="1340768"/>
            <a:ext cx="576064" cy="584775"/>
          </a:xfrm>
          <a:prstGeom prst="rect">
            <a:avLst/>
          </a:prstGeom>
          <a:noFill/>
        </p:spPr>
        <p:txBody>
          <a:bodyPr wrap="square" rtlCol="0">
            <a:spAutoFit/>
          </a:bodyPr>
          <a:lstStyle/>
          <a:p>
            <a:r>
              <a:rPr kumimoji="1" lang="ja-JP" altLang="en-US" sz="3200" dirty="0" smtClean="0"/>
              <a:t>月</a:t>
            </a:r>
            <a:endParaRPr kumimoji="1" lang="ja-JP" altLang="en-US" sz="3200" dirty="0"/>
          </a:p>
        </p:txBody>
      </p:sp>
      <p:sp>
        <p:nvSpPr>
          <p:cNvPr id="11" name="テキスト ボックス 10"/>
          <p:cNvSpPr txBox="1"/>
          <p:nvPr/>
        </p:nvSpPr>
        <p:spPr>
          <a:xfrm>
            <a:off x="6804248" y="1340768"/>
            <a:ext cx="1872208" cy="584775"/>
          </a:xfrm>
          <a:prstGeom prst="rect">
            <a:avLst/>
          </a:prstGeom>
          <a:noFill/>
        </p:spPr>
        <p:txBody>
          <a:bodyPr wrap="square" rtlCol="0">
            <a:spAutoFit/>
          </a:bodyPr>
          <a:lstStyle/>
          <a:p>
            <a:r>
              <a:rPr kumimoji="1" lang="ja-JP" altLang="en-US" sz="3200" dirty="0" smtClean="0">
                <a:solidFill>
                  <a:srgbClr val="FF0000"/>
                </a:solidFill>
              </a:rPr>
              <a:t>中性子星</a:t>
            </a:r>
            <a:endParaRPr kumimoji="1" lang="ja-JP" altLang="en-US" sz="3200" dirty="0">
              <a:solidFill>
                <a:srgbClr val="FF0000"/>
              </a:solidFill>
            </a:endParaRPr>
          </a:p>
        </p:txBody>
      </p:sp>
      <p:cxnSp>
        <p:nvCxnSpPr>
          <p:cNvPr id="13" name="直線矢印コネクタ 12"/>
          <p:cNvCxnSpPr/>
          <p:nvPr/>
        </p:nvCxnSpPr>
        <p:spPr>
          <a:xfrm>
            <a:off x="7668344" y="1916832"/>
            <a:ext cx="0" cy="63936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267744" y="3356992"/>
            <a:ext cx="1512168" cy="461665"/>
          </a:xfrm>
          <a:prstGeom prst="rect">
            <a:avLst/>
          </a:prstGeom>
          <a:noFill/>
        </p:spPr>
        <p:txBody>
          <a:bodyPr wrap="square" rtlCol="0">
            <a:spAutoFit/>
          </a:bodyPr>
          <a:lstStyle/>
          <a:p>
            <a:r>
              <a:rPr kumimoji="1" lang="ja-JP" altLang="en-US" sz="2400" dirty="0" smtClean="0"/>
              <a:t>約</a:t>
            </a:r>
            <a:r>
              <a:rPr kumimoji="1" lang="en-US" altLang="ja-JP" sz="2400" dirty="0" smtClean="0"/>
              <a:t>1</a:t>
            </a:r>
            <a:r>
              <a:rPr kumimoji="1" lang="ja-JP" altLang="en-US" sz="2400" dirty="0" smtClean="0"/>
              <a:t>万</a:t>
            </a:r>
            <a:r>
              <a:rPr kumimoji="1" lang="en-US" altLang="ja-JP" sz="2400" dirty="0" smtClean="0"/>
              <a:t>km</a:t>
            </a:r>
            <a:endParaRPr kumimoji="1" lang="ja-JP" altLang="en-US" sz="2400" dirty="0"/>
          </a:p>
        </p:txBody>
      </p:sp>
      <p:sp>
        <p:nvSpPr>
          <p:cNvPr id="18" name="テキスト ボックス 17"/>
          <p:cNvSpPr txBox="1"/>
          <p:nvPr/>
        </p:nvSpPr>
        <p:spPr>
          <a:xfrm>
            <a:off x="0" y="3429000"/>
            <a:ext cx="1907704" cy="461665"/>
          </a:xfrm>
          <a:prstGeom prst="rect">
            <a:avLst/>
          </a:prstGeom>
          <a:noFill/>
        </p:spPr>
        <p:txBody>
          <a:bodyPr wrap="square" rtlCol="0">
            <a:spAutoFit/>
          </a:bodyPr>
          <a:lstStyle/>
          <a:p>
            <a:r>
              <a:rPr kumimoji="1" lang="ja-JP" altLang="en-US" sz="2400" dirty="0" smtClean="0"/>
              <a:t>約</a:t>
            </a:r>
            <a:r>
              <a:rPr kumimoji="1" lang="en-US" altLang="ja-JP" sz="2400" dirty="0" smtClean="0"/>
              <a:t>70</a:t>
            </a:r>
            <a:r>
              <a:rPr kumimoji="1" lang="ja-JP" altLang="en-US" sz="2400" dirty="0" smtClean="0"/>
              <a:t>万</a:t>
            </a:r>
            <a:r>
              <a:rPr kumimoji="1" lang="en-US" altLang="ja-JP" sz="2400" dirty="0" smtClean="0"/>
              <a:t>km</a:t>
            </a:r>
            <a:endParaRPr kumimoji="1" lang="ja-JP" altLang="en-US" sz="2400" dirty="0"/>
          </a:p>
        </p:txBody>
      </p:sp>
      <p:sp>
        <p:nvSpPr>
          <p:cNvPr id="19" name="テキスト ボックス 18"/>
          <p:cNvSpPr txBox="1"/>
          <p:nvPr/>
        </p:nvSpPr>
        <p:spPr>
          <a:xfrm>
            <a:off x="4139952" y="3284984"/>
            <a:ext cx="1512168" cy="461665"/>
          </a:xfrm>
          <a:prstGeom prst="rect">
            <a:avLst/>
          </a:prstGeom>
          <a:noFill/>
        </p:spPr>
        <p:txBody>
          <a:bodyPr wrap="square" rtlCol="0">
            <a:spAutoFit/>
          </a:bodyPr>
          <a:lstStyle/>
          <a:p>
            <a:r>
              <a:rPr kumimoji="1" lang="ja-JP" altLang="en-US" sz="2400" dirty="0" smtClean="0"/>
              <a:t>約</a:t>
            </a:r>
            <a:r>
              <a:rPr kumimoji="1" lang="en-US" altLang="ja-JP" sz="2400" dirty="0" smtClean="0"/>
              <a:t>6400km</a:t>
            </a:r>
            <a:endParaRPr kumimoji="1" lang="ja-JP" altLang="en-US" sz="2400" dirty="0"/>
          </a:p>
        </p:txBody>
      </p:sp>
      <p:sp>
        <p:nvSpPr>
          <p:cNvPr id="20" name="テキスト ボックス 19"/>
          <p:cNvSpPr txBox="1"/>
          <p:nvPr/>
        </p:nvSpPr>
        <p:spPr>
          <a:xfrm>
            <a:off x="5796136" y="3284984"/>
            <a:ext cx="1512168" cy="461665"/>
          </a:xfrm>
          <a:prstGeom prst="rect">
            <a:avLst/>
          </a:prstGeom>
          <a:noFill/>
        </p:spPr>
        <p:txBody>
          <a:bodyPr wrap="square" rtlCol="0">
            <a:spAutoFit/>
          </a:bodyPr>
          <a:lstStyle/>
          <a:p>
            <a:r>
              <a:rPr kumimoji="1" lang="ja-JP" altLang="en-US" sz="2400" dirty="0" smtClean="0"/>
              <a:t>約</a:t>
            </a:r>
            <a:r>
              <a:rPr kumimoji="1" lang="en-US" altLang="ja-JP" sz="2400" dirty="0" smtClean="0"/>
              <a:t>1700km</a:t>
            </a:r>
            <a:endParaRPr kumimoji="1" lang="ja-JP" altLang="en-US" sz="2400" dirty="0"/>
          </a:p>
        </p:txBody>
      </p:sp>
      <p:sp>
        <p:nvSpPr>
          <p:cNvPr id="21" name="テキスト ボックス 20"/>
          <p:cNvSpPr txBox="1"/>
          <p:nvPr/>
        </p:nvSpPr>
        <p:spPr>
          <a:xfrm>
            <a:off x="7308304" y="2852936"/>
            <a:ext cx="1512168" cy="461665"/>
          </a:xfrm>
          <a:prstGeom prst="rect">
            <a:avLst/>
          </a:prstGeom>
          <a:noFill/>
        </p:spPr>
        <p:txBody>
          <a:bodyPr wrap="square" rtlCol="0">
            <a:spAutoFit/>
          </a:bodyPr>
          <a:lstStyle/>
          <a:p>
            <a:r>
              <a:rPr kumimoji="1" lang="ja-JP" altLang="en-US" sz="2400" dirty="0" smtClean="0">
                <a:solidFill>
                  <a:srgbClr val="FF0000"/>
                </a:solidFill>
              </a:rPr>
              <a:t>約</a:t>
            </a:r>
            <a:r>
              <a:rPr kumimoji="1" lang="en-US" altLang="ja-JP" sz="2400" dirty="0" smtClean="0">
                <a:solidFill>
                  <a:srgbClr val="FF0000"/>
                </a:solidFill>
              </a:rPr>
              <a:t>10km</a:t>
            </a:r>
            <a:endParaRPr kumimoji="1" lang="ja-JP" altLang="en-US" sz="2400" dirty="0">
              <a:solidFill>
                <a:srgbClr val="FF0000"/>
              </a:solidFill>
            </a:endParaRPr>
          </a:p>
        </p:txBody>
      </p:sp>
      <p:sp>
        <p:nvSpPr>
          <p:cNvPr id="24" name="テキスト ボックス 23"/>
          <p:cNvSpPr txBox="1"/>
          <p:nvPr/>
        </p:nvSpPr>
        <p:spPr>
          <a:xfrm>
            <a:off x="179512" y="3068960"/>
            <a:ext cx="1907704" cy="461665"/>
          </a:xfrm>
          <a:prstGeom prst="rect">
            <a:avLst/>
          </a:prstGeom>
          <a:noFill/>
        </p:spPr>
        <p:txBody>
          <a:bodyPr wrap="square" rtlCol="0">
            <a:spAutoFit/>
          </a:bodyPr>
          <a:lstStyle/>
          <a:p>
            <a:r>
              <a:rPr kumimoji="1" lang="ja-JP" altLang="en-US" sz="2400" dirty="0" smtClean="0"/>
              <a:t>（半径）</a:t>
            </a:r>
            <a:endParaRPr kumimoji="1" lang="ja-JP" altLang="en-US" sz="2400" dirty="0"/>
          </a:p>
        </p:txBody>
      </p:sp>
      <p:sp>
        <p:nvSpPr>
          <p:cNvPr id="25" name="テキスト ボックス 24"/>
          <p:cNvSpPr txBox="1"/>
          <p:nvPr/>
        </p:nvSpPr>
        <p:spPr>
          <a:xfrm>
            <a:off x="611560" y="5301208"/>
            <a:ext cx="7920880" cy="523220"/>
          </a:xfrm>
          <a:prstGeom prst="rect">
            <a:avLst/>
          </a:prstGeom>
          <a:noFill/>
        </p:spPr>
        <p:txBody>
          <a:bodyPr wrap="square" rtlCol="0">
            <a:spAutoFit/>
          </a:bodyPr>
          <a:lstStyle/>
          <a:p>
            <a:r>
              <a:rPr kumimoji="1" lang="ja-JP" altLang="en-US" sz="2800" dirty="0" smtClean="0"/>
              <a:t>直線距離で東京駅から東京ディズニーランドくらい</a:t>
            </a:r>
            <a:endParaRPr kumimoji="1" lang="ja-JP" alt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928934"/>
            <a:ext cx="8229600" cy="1143000"/>
          </a:xfrm>
        </p:spPr>
        <p:txBody>
          <a:bodyPr/>
          <a:lstStyle/>
          <a:p>
            <a:r>
              <a:rPr kumimoji="1" lang="ja-JP" altLang="en-US" dirty="0" smtClean="0"/>
              <a:t>考察</a:t>
            </a:r>
            <a:endParaRPr kumimoji="1" lang="ja-JP"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Even.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2264" y="445962"/>
            <a:ext cx="8533738" cy="5991773"/>
          </a:xfrm>
          <a:prstGeom prst="rect">
            <a:avLst/>
          </a:prstGeom>
        </p:spPr>
      </p:pic>
    </p:spTree>
    <p:extLst>
      <p:ext uri="{BB962C8B-B14F-4D97-AF65-F5344CB8AC3E}">
        <p14:creationId xmlns="" xmlns:p14="http://schemas.microsoft.com/office/powerpoint/2010/main" val="1863741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Out.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77074" y="603028"/>
            <a:ext cx="8394817" cy="5894233"/>
          </a:xfrm>
          <a:prstGeom prst="rect">
            <a:avLst/>
          </a:prstGeom>
        </p:spPr>
      </p:pic>
    </p:spTree>
    <p:extLst>
      <p:ext uri="{BB962C8B-B14F-4D97-AF65-F5344CB8AC3E}">
        <p14:creationId xmlns="" xmlns:p14="http://schemas.microsoft.com/office/powerpoint/2010/main" val="3123861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Out.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7998" y="374170"/>
            <a:ext cx="8692506" cy="6103249"/>
          </a:xfrm>
          <a:prstGeom prst="rect">
            <a:avLst/>
          </a:prstGeom>
        </p:spPr>
      </p:pic>
    </p:spTree>
    <p:extLst>
      <p:ext uri="{BB962C8B-B14F-4D97-AF65-F5344CB8AC3E}">
        <p14:creationId xmlns="" xmlns:p14="http://schemas.microsoft.com/office/powerpoint/2010/main" val="23381687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Phi.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6302" y="616513"/>
            <a:ext cx="8136820" cy="5713086"/>
          </a:xfrm>
          <a:prstGeom prst="rect">
            <a:avLst/>
          </a:prstGeom>
        </p:spPr>
      </p:pic>
    </p:spTree>
    <p:extLst>
      <p:ext uri="{BB962C8B-B14F-4D97-AF65-F5344CB8AC3E}">
        <p14:creationId xmlns="" xmlns:p14="http://schemas.microsoft.com/office/powerpoint/2010/main" val="32845746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88173"/>
            <a:ext cx="8229600" cy="1143000"/>
          </a:xfrm>
        </p:spPr>
        <p:txBody>
          <a:bodyPr/>
          <a:lstStyle/>
          <a:p>
            <a:r>
              <a:rPr kumimoji="1" lang="ja-JP" altLang="en-US" dirty="0" smtClean="0"/>
              <a:t>教訓</a:t>
            </a:r>
            <a:r>
              <a:rPr kumimoji="1" lang="en-US" altLang="ja-JP" dirty="0" smtClean="0"/>
              <a:t>(?)</a:t>
            </a:r>
            <a:endParaRPr kumimoji="1" lang="ja-JP" altLang="en-US" dirty="0"/>
          </a:p>
        </p:txBody>
      </p:sp>
      <p:sp>
        <p:nvSpPr>
          <p:cNvPr id="3" name="コンテンツ プレースホルダー 2"/>
          <p:cNvSpPr>
            <a:spLocks noGrp="1"/>
          </p:cNvSpPr>
          <p:nvPr>
            <p:ph idx="1"/>
          </p:nvPr>
        </p:nvSpPr>
        <p:spPr>
          <a:xfrm>
            <a:off x="457200" y="2635514"/>
            <a:ext cx="8229600" cy="2900491"/>
          </a:xfrm>
        </p:spPr>
        <p:txBody>
          <a:bodyPr>
            <a:normAutofit/>
          </a:bodyPr>
          <a:lstStyle/>
          <a:p>
            <a:r>
              <a:rPr kumimoji="1" lang="ja-JP" altLang="en-US" dirty="0" smtClean="0"/>
              <a:t>分布は一様ではない</a:t>
            </a:r>
            <a:endParaRPr kumimoji="1" lang="en-US" altLang="ja-JP" dirty="0" smtClean="0"/>
          </a:p>
          <a:p>
            <a:r>
              <a:rPr lang="fr-FR" altLang="ja-JP" i="1" dirty="0" err="1" smtClean="0"/>
              <a:t>φ</a:t>
            </a:r>
            <a:r>
              <a:rPr lang="zh-CN" altLang="ja-JP" i="1" dirty="0" smtClean="0"/>
              <a:t> </a:t>
            </a:r>
            <a:r>
              <a:rPr lang="ja-JP" altLang="en-US" dirty="0" smtClean="0"/>
              <a:t>だけ非均一なモデルでは説明できない</a:t>
            </a:r>
            <a:endParaRPr lang="en-US" altLang="ja-JP" dirty="0"/>
          </a:p>
          <a:p>
            <a:r>
              <a:rPr kumimoji="1" lang="en-US" altLang="ja-JP" dirty="0" smtClean="0">
                <a:cs typeface="Century"/>
              </a:rPr>
              <a:t>…</a:t>
            </a:r>
          </a:p>
          <a:p>
            <a:r>
              <a:rPr kumimoji="1" lang="ja-JP" altLang="en-US" dirty="0" smtClean="0">
                <a:cs typeface="Century"/>
              </a:rPr>
              <a:t>自然な分布で波形を再現することは容易でない</a:t>
            </a:r>
            <a:endParaRPr kumimoji="1" lang="ja-JP" altLang="en-US" dirty="0">
              <a:cs typeface="Century"/>
            </a:endParaRPr>
          </a:p>
        </p:txBody>
      </p:sp>
    </p:spTree>
    <p:extLst>
      <p:ext uri="{BB962C8B-B14F-4D97-AF65-F5344CB8AC3E}">
        <p14:creationId xmlns="" xmlns:p14="http://schemas.microsoft.com/office/powerpoint/2010/main" val="25560850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やりかた１</a:t>
            </a:r>
            <a:endParaRPr kumimoji="1" lang="ja-JP" altLang="en-US" sz="2800" dirty="0"/>
          </a:p>
        </p:txBody>
      </p:sp>
      <p:pic>
        <p:nvPicPr>
          <p:cNvPr id="5" name="コンテンツ プレースホルダー 4" descr="Snip20130307_1.png"/>
          <p:cNvPicPr>
            <a:picLocks noGrp="1" noChangeAspect="1"/>
          </p:cNvPicPr>
          <p:nvPr>
            <p:ph idx="1"/>
          </p:nvPr>
        </p:nvPicPr>
        <p:blipFill>
          <a:blip r:embed="rId2" cstate="print">
            <a:extLst>
              <a:ext uri="{28A0092B-C50C-407E-A947-70E740481C1C}">
                <a14:useLocalDpi xmlns="" xmlns:a14="http://schemas.microsoft.com/office/drawing/2010/main" val="0"/>
              </a:ext>
            </a:extLst>
          </a:blip>
          <a:srcRect l="6196" r="6196"/>
          <a:stretch>
            <a:fillRect/>
          </a:stretch>
        </p:blipFill>
        <p:spPr>
          <a:xfrm>
            <a:off x="3852892" y="273051"/>
            <a:ext cx="2568843" cy="2941404"/>
          </a:xfrm>
        </p:spPr>
      </p:pic>
      <p:sp>
        <p:nvSpPr>
          <p:cNvPr id="4" name="テキスト プレースホルダー 3"/>
          <p:cNvSpPr>
            <a:spLocks noGrp="1"/>
          </p:cNvSpPr>
          <p:nvPr>
            <p:ph type="body" sz="half" idx="2"/>
          </p:nvPr>
        </p:nvSpPr>
        <p:spPr>
          <a:xfrm>
            <a:off x="457200" y="1435101"/>
            <a:ext cx="3008313" cy="3088948"/>
          </a:xfrm>
        </p:spPr>
        <p:txBody>
          <a:bodyPr/>
          <a:lstStyle/>
          <a:p>
            <a:pPr marL="285750" indent="-285750">
              <a:buFont typeface="Arial"/>
              <a:buChar char="•"/>
            </a:pPr>
            <a:r>
              <a:rPr kumimoji="1" lang="en-US" altLang="ja-JP" sz="2000" dirty="0" smtClean="0"/>
              <a:t>r</a:t>
            </a:r>
            <a:r>
              <a:rPr kumimoji="1" lang="ja-JP" altLang="en-US" sz="2000" dirty="0" smtClean="0"/>
              <a:t>方向に一様</a:t>
            </a:r>
            <a:endParaRPr lang="en-US" altLang="ja-JP" dirty="0" smtClean="0"/>
          </a:p>
          <a:p>
            <a:pPr marL="285750" indent="-285750">
              <a:buFont typeface="Arial"/>
              <a:buChar char="•"/>
            </a:pPr>
            <a:r>
              <a:rPr kumimoji="1" lang="ja-JP" altLang="en-US" sz="2000" dirty="0" smtClean="0"/>
              <a:t>角度方向について</a:t>
            </a:r>
            <a:r>
              <a:rPr lang="ja-JP" altLang="en-US" sz="2000" dirty="0" smtClean="0"/>
              <a:t>、光源が主に</a:t>
            </a:r>
            <a:r>
              <a:rPr lang="en-US" altLang="ja-JP" sz="2000" dirty="0" smtClean="0"/>
              <a:t>40</a:t>
            </a:r>
            <a:r>
              <a:rPr lang="ja-JP" altLang="en-US" sz="2000" dirty="0" smtClean="0"/>
              <a:t>度から</a:t>
            </a:r>
            <a:r>
              <a:rPr lang="en-US" altLang="ja-JP" sz="2000" dirty="0" smtClean="0"/>
              <a:t>270</a:t>
            </a:r>
            <a:r>
              <a:rPr lang="ja-JP" altLang="en-US" sz="2000" dirty="0" smtClean="0"/>
              <a:t>度の間に分布していて、さらに</a:t>
            </a:r>
            <a:r>
              <a:rPr lang="en-US" altLang="ja-JP" sz="2000" dirty="0" smtClean="0"/>
              <a:t>160</a:t>
            </a:r>
            <a:r>
              <a:rPr lang="ja-JP" altLang="en-US" sz="2000" dirty="0" smtClean="0"/>
              <a:t>度から</a:t>
            </a:r>
            <a:r>
              <a:rPr lang="en-US" altLang="ja-JP" sz="2000" dirty="0" smtClean="0"/>
              <a:t>270</a:t>
            </a:r>
            <a:r>
              <a:rPr lang="ja-JP" altLang="en-US" sz="2000" dirty="0" smtClean="0"/>
              <a:t>度の間に集中</a:t>
            </a:r>
            <a:endParaRPr lang="en-US" altLang="ja-JP" sz="2000" dirty="0" smtClean="0"/>
          </a:p>
          <a:p>
            <a:pPr marL="285750" indent="-285750">
              <a:buFont typeface="Arial"/>
              <a:buChar char="•"/>
            </a:pPr>
            <a:r>
              <a:rPr kumimoji="1" lang="ja-JP" altLang="en-US" sz="2000" dirty="0" smtClean="0"/>
              <a:t>磁力面について主に</a:t>
            </a:r>
            <a:r>
              <a:rPr kumimoji="1" lang="en-US" altLang="ja-JP" sz="2000" dirty="0" smtClean="0"/>
              <a:t>0.93~0.99</a:t>
            </a:r>
            <a:r>
              <a:rPr kumimoji="1" lang="ja-JP" altLang="en-US" sz="2000" dirty="0" smtClean="0"/>
              <a:t>の領域で線源が分布している</a:t>
            </a:r>
            <a:endParaRPr kumimoji="1" lang="en-US" altLang="ja-JP" sz="2000" dirty="0" smtClean="0"/>
          </a:p>
        </p:txBody>
      </p:sp>
      <p:pic>
        <p:nvPicPr>
          <p:cNvPr id="7" name="図 6" descr="out_Xray_uchiyama-1.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278006" y="2043758"/>
            <a:ext cx="2627844" cy="4648495"/>
          </a:xfrm>
          <a:prstGeom prst="rect">
            <a:avLst/>
          </a:prstGeom>
        </p:spPr>
      </p:pic>
      <p:sp>
        <p:nvSpPr>
          <p:cNvPr id="8" name="テキスト ボックス 7"/>
          <p:cNvSpPr txBox="1"/>
          <p:nvPr/>
        </p:nvSpPr>
        <p:spPr>
          <a:xfrm>
            <a:off x="714453" y="4801840"/>
            <a:ext cx="5279010" cy="1477328"/>
          </a:xfrm>
          <a:prstGeom prst="rect">
            <a:avLst/>
          </a:prstGeom>
          <a:noFill/>
        </p:spPr>
        <p:txBody>
          <a:bodyPr wrap="square" rtlCol="0">
            <a:spAutoFit/>
          </a:bodyPr>
          <a:lstStyle/>
          <a:p>
            <a:pPr marL="285750" indent="-285750">
              <a:buFont typeface="Arial"/>
              <a:buChar char="•"/>
            </a:pPr>
            <a:r>
              <a:rPr kumimoji="1" lang="ja-JP" altLang="en-US" dirty="0" smtClean="0"/>
              <a:t>よく合っている</a:t>
            </a:r>
            <a:endParaRPr kumimoji="1" lang="en-US" altLang="ja-JP" dirty="0" smtClean="0"/>
          </a:p>
          <a:p>
            <a:pPr marL="285750" indent="-285750">
              <a:buFont typeface="Arial"/>
              <a:buChar char="•"/>
            </a:pPr>
            <a:r>
              <a:rPr lang="ja-JP" altLang="en-US" dirty="0" smtClean="0"/>
              <a:t>磁力面についての分布はモデルと一致</a:t>
            </a:r>
            <a:endParaRPr lang="en-US" altLang="ja-JP" dirty="0" smtClean="0"/>
          </a:p>
          <a:p>
            <a:pPr marL="285750" indent="-285750">
              <a:buFont typeface="Arial"/>
              <a:buChar char="•"/>
            </a:pPr>
            <a:r>
              <a:rPr lang="ja-JP" altLang="en-US" dirty="0" smtClean="0"/>
              <a:t>不足な点：ピークの位置が少しずれる</a:t>
            </a:r>
            <a:endParaRPr lang="en-US" altLang="ja-JP" dirty="0" smtClean="0"/>
          </a:p>
          <a:p>
            <a:pPr marL="285750" indent="-285750">
              <a:buFont typeface="Arial"/>
              <a:buChar char="•"/>
            </a:pPr>
            <a:r>
              <a:rPr kumimoji="1" lang="en-US" altLang="ja-JP" dirty="0" smtClean="0"/>
              <a:t>r</a:t>
            </a:r>
            <a:r>
              <a:rPr kumimoji="1" lang="ja-JP" altLang="en-US" dirty="0" smtClean="0"/>
              <a:t>依存性を入れることによってもっと精確に波形が再現されることが期待される</a:t>
            </a:r>
            <a:endParaRPr kumimoji="1" lang="ja-JP" altLang="en-US" dirty="0"/>
          </a:p>
        </p:txBody>
      </p:sp>
      <p:pic>
        <p:nvPicPr>
          <p:cNvPr id="10" name="図 9" descr="Snip20130308_8.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71193" y="3035874"/>
            <a:ext cx="2606813" cy="2004074"/>
          </a:xfrm>
          <a:prstGeom prst="rect">
            <a:avLst/>
          </a:prstGeom>
        </p:spPr>
      </p:pic>
    </p:spTree>
    <p:extLst>
      <p:ext uri="{BB962C8B-B14F-4D97-AF65-F5344CB8AC3E}">
        <p14:creationId xmlns="" xmlns:p14="http://schemas.microsoft.com/office/powerpoint/2010/main" val="31062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800" dirty="0" smtClean="0"/>
              <a:t>やりかた２</a:t>
            </a:r>
            <a:endParaRPr kumimoji="1" lang="ja-JP" altLang="en-US" sz="2800" dirty="0"/>
          </a:p>
        </p:txBody>
      </p:sp>
      <p:sp>
        <p:nvSpPr>
          <p:cNvPr id="4" name="テキスト プレースホルダー 3"/>
          <p:cNvSpPr>
            <a:spLocks noGrp="1"/>
          </p:cNvSpPr>
          <p:nvPr>
            <p:ph type="body" sz="half" idx="2"/>
          </p:nvPr>
        </p:nvSpPr>
        <p:spPr>
          <a:xfrm>
            <a:off x="457200" y="1435100"/>
            <a:ext cx="3008313" cy="2414309"/>
          </a:xfrm>
        </p:spPr>
        <p:txBody>
          <a:bodyPr>
            <a:normAutofit/>
          </a:bodyPr>
          <a:lstStyle/>
          <a:p>
            <a:pPr marL="285750" indent="-285750">
              <a:buFont typeface="Arial"/>
              <a:buChar char="•"/>
            </a:pPr>
            <a:r>
              <a:rPr kumimoji="1" lang="ja-JP" altLang="en-US" sz="2000" dirty="0" smtClean="0"/>
              <a:t>角度について一様</a:t>
            </a:r>
            <a:endParaRPr kumimoji="1" lang="en-US" altLang="ja-JP" sz="2000" dirty="0" smtClean="0"/>
          </a:p>
          <a:p>
            <a:pPr marL="285750" indent="-285750">
              <a:buFont typeface="Arial"/>
              <a:buChar char="•"/>
            </a:pPr>
            <a:r>
              <a:rPr kumimoji="1" lang="ja-JP" altLang="en-US" sz="2000" dirty="0" smtClean="0"/>
              <a:t>磁力面について主に</a:t>
            </a:r>
            <a:r>
              <a:rPr kumimoji="1" lang="en-US" altLang="ja-JP" sz="2000" dirty="0" smtClean="0"/>
              <a:t>0.86~1.01</a:t>
            </a:r>
            <a:r>
              <a:rPr kumimoji="1" lang="ja-JP" altLang="en-US" sz="2000" dirty="0" smtClean="0"/>
              <a:t>を採用</a:t>
            </a:r>
            <a:endParaRPr kumimoji="1" lang="en-US" altLang="ja-JP" sz="2000" dirty="0" smtClean="0"/>
          </a:p>
          <a:p>
            <a:pPr marL="285750" indent="-285750">
              <a:buFont typeface="Arial"/>
              <a:buChar char="•"/>
            </a:pPr>
            <a:r>
              <a:rPr lang="ja-JP" altLang="en-US" sz="2000" dirty="0" smtClean="0"/>
              <a:t>外側に線源が集中</a:t>
            </a:r>
            <a:endParaRPr kumimoji="1" lang="ja-JP" altLang="en-US" sz="2000" dirty="0"/>
          </a:p>
        </p:txBody>
      </p:sp>
      <p:pic>
        <p:nvPicPr>
          <p:cNvPr id="6" name="図 5" descr="out_Xray_shoda-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56636" y="457200"/>
            <a:ext cx="2358532" cy="3947794"/>
          </a:xfrm>
          <a:prstGeom prst="rect">
            <a:avLst/>
          </a:prstGeom>
        </p:spPr>
      </p:pic>
      <p:pic>
        <p:nvPicPr>
          <p:cNvPr id="8" name="図 7" descr="Snip20130308_5.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65650" y="4321169"/>
            <a:ext cx="3543300" cy="1638300"/>
          </a:xfrm>
          <a:prstGeom prst="rect">
            <a:avLst/>
          </a:prstGeom>
        </p:spPr>
      </p:pic>
      <p:sp>
        <p:nvSpPr>
          <p:cNvPr id="9" name="テキスト ボックス 8"/>
          <p:cNvSpPr txBox="1"/>
          <p:nvPr/>
        </p:nvSpPr>
        <p:spPr>
          <a:xfrm>
            <a:off x="773990" y="4127201"/>
            <a:ext cx="3791660" cy="1477328"/>
          </a:xfrm>
          <a:prstGeom prst="rect">
            <a:avLst/>
          </a:prstGeom>
          <a:noFill/>
        </p:spPr>
        <p:txBody>
          <a:bodyPr wrap="square" rtlCol="0">
            <a:spAutoFit/>
          </a:bodyPr>
          <a:lstStyle/>
          <a:p>
            <a:pPr marL="285750" indent="-285750">
              <a:buFont typeface="Arial"/>
              <a:buChar char="•"/>
            </a:pPr>
            <a:r>
              <a:rPr kumimoji="1" lang="ja-JP" altLang="en-US" dirty="0" smtClean="0"/>
              <a:t>よく合っている</a:t>
            </a:r>
            <a:endParaRPr kumimoji="1" lang="en-US" altLang="ja-JP" dirty="0" smtClean="0"/>
          </a:p>
          <a:p>
            <a:pPr marL="285750" indent="-285750">
              <a:buFont typeface="Arial"/>
              <a:buChar char="•"/>
            </a:pPr>
            <a:r>
              <a:rPr lang="ja-JP" altLang="en-US" dirty="0" smtClean="0"/>
              <a:t>やはりピークの位置がずれている</a:t>
            </a:r>
            <a:endParaRPr lang="en-US" altLang="ja-JP" dirty="0" smtClean="0"/>
          </a:p>
          <a:p>
            <a:pPr marL="285750" indent="-285750">
              <a:buFont typeface="Arial"/>
              <a:buChar char="•"/>
            </a:pPr>
            <a:r>
              <a:rPr kumimoji="1" lang="ja-JP" altLang="en-US" dirty="0" smtClean="0"/>
              <a:t>分割をさらに増やすことによってブリッジの領域とテール領域を合わせることが期待される</a:t>
            </a:r>
            <a:endParaRPr kumimoji="1" lang="ja-JP" altLang="en-US" dirty="0"/>
          </a:p>
        </p:txBody>
      </p:sp>
      <p:pic>
        <p:nvPicPr>
          <p:cNvPr id="10" name="図 9" descr="Snip20130308_10.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86882" y="1001673"/>
            <a:ext cx="2744564" cy="2217744"/>
          </a:xfrm>
          <a:prstGeom prst="rect">
            <a:avLst/>
          </a:prstGeom>
        </p:spPr>
      </p:pic>
    </p:spTree>
    <p:extLst>
      <p:ext uri="{BB962C8B-B14F-4D97-AF65-F5344CB8AC3E}">
        <p14:creationId xmlns="" xmlns:p14="http://schemas.microsoft.com/office/powerpoint/2010/main" val="9106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2400" dirty="0" smtClean="0"/>
              <a:t>やりかた</a:t>
            </a:r>
            <a:r>
              <a:rPr kumimoji="1" lang="en-US" altLang="ja-JP" sz="2400" dirty="0" smtClean="0"/>
              <a:t>3</a:t>
            </a:r>
            <a:endParaRPr kumimoji="1" lang="ja-JP" altLang="en-US" sz="2400" dirty="0"/>
          </a:p>
        </p:txBody>
      </p:sp>
      <p:sp>
        <p:nvSpPr>
          <p:cNvPr id="4" name="テキスト プレースホルダー 3"/>
          <p:cNvSpPr>
            <a:spLocks noGrp="1"/>
          </p:cNvSpPr>
          <p:nvPr>
            <p:ph type="body" sz="half" idx="2"/>
          </p:nvPr>
        </p:nvSpPr>
        <p:spPr>
          <a:xfrm>
            <a:off x="457200" y="1435100"/>
            <a:ext cx="3008313" cy="2553205"/>
          </a:xfrm>
        </p:spPr>
        <p:txBody>
          <a:bodyPr>
            <a:normAutofit/>
          </a:bodyPr>
          <a:lstStyle/>
          <a:p>
            <a:pPr marL="285750" indent="-285750">
              <a:buFont typeface="Arial"/>
              <a:buChar char="•"/>
            </a:pPr>
            <a:r>
              <a:rPr kumimoji="1" lang="en-US" altLang="ja-JP" sz="2000" dirty="0" smtClean="0"/>
              <a:t>0.92~1.02</a:t>
            </a:r>
            <a:r>
              <a:rPr kumimoji="1" lang="ja-JP" altLang="en-US" sz="2000" dirty="0" smtClean="0"/>
              <a:t>の磁力面を使った</a:t>
            </a:r>
            <a:endParaRPr kumimoji="1" lang="en-US" altLang="ja-JP" sz="2000" dirty="0" smtClean="0"/>
          </a:p>
          <a:p>
            <a:pPr marL="285750" indent="-285750">
              <a:buFont typeface="Arial"/>
              <a:buChar char="•"/>
            </a:pPr>
            <a:r>
              <a:rPr kumimoji="1" lang="en-US" altLang="ja-JP" sz="2000" dirty="0" smtClean="0"/>
              <a:t>r</a:t>
            </a:r>
            <a:r>
              <a:rPr lang="ja-JP" altLang="en-US" sz="2000" dirty="0" smtClean="0"/>
              <a:t>依存性と角度依存性の両方を取り入れた</a:t>
            </a:r>
            <a:endParaRPr kumimoji="1" lang="en-US" altLang="ja-JP" sz="2000" dirty="0" smtClean="0"/>
          </a:p>
          <a:p>
            <a:pPr marL="285750" indent="-285750">
              <a:buFont typeface="Arial"/>
              <a:buChar char="•"/>
            </a:pPr>
            <a:r>
              <a:rPr lang="ja-JP" altLang="en-US" sz="2000" dirty="0" smtClean="0"/>
              <a:t>両端に線源が分布</a:t>
            </a:r>
            <a:endParaRPr lang="en-US" altLang="ja-JP" sz="2000" dirty="0" smtClean="0"/>
          </a:p>
          <a:p>
            <a:pPr marL="285750" indent="-285750">
              <a:buFont typeface="Arial"/>
              <a:buChar char="•"/>
            </a:pPr>
            <a:r>
              <a:rPr lang="en-US" altLang="ja-JP" sz="2000" dirty="0" smtClean="0"/>
              <a:t>-40</a:t>
            </a:r>
            <a:r>
              <a:rPr lang="ja-JP" altLang="en-US" sz="2000" dirty="0" smtClean="0"/>
              <a:t>度から</a:t>
            </a:r>
            <a:r>
              <a:rPr lang="en-US" altLang="ja-JP" sz="2000" dirty="0" smtClean="0"/>
              <a:t>180</a:t>
            </a:r>
            <a:r>
              <a:rPr lang="ja-JP" altLang="en-US" sz="2000" dirty="0" smtClean="0"/>
              <a:t>度がメイン</a:t>
            </a:r>
            <a:endParaRPr lang="en-US" altLang="ja-JP" sz="2000" dirty="0" smtClean="0"/>
          </a:p>
          <a:p>
            <a:pPr marL="285750" indent="-285750">
              <a:buFont typeface="Arial"/>
              <a:buChar char="•"/>
            </a:pPr>
            <a:endParaRPr kumimoji="1" lang="ja-JP" altLang="en-US" sz="2000" dirty="0"/>
          </a:p>
        </p:txBody>
      </p:sp>
      <p:pic>
        <p:nvPicPr>
          <p:cNvPr id="5" name="図 4" descr="out_Xray_kawabata-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35309" y="2527529"/>
            <a:ext cx="2554031" cy="4191459"/>
          </a:xfrm>
          <a:prstGeom prst="rect">
            <a:avLst/>
          </a:prstGeom>
        </p:spPr>
      </p:pic>
      <p:sp>
        <p:nvSpPr>
          <p:cNvPr id="6" name="テキスト ボックス 5"/>
          <p:cNvSpPr txBox="1"/>
          <p:nvPr/>
        </p:nvSpPr>
        <p:spPr>
          <a:xfrm>
            <a:off x="754144" y="3988305"/>
            <a:ext cx="5398086" cy="1200329"/>
          </a:xfrm>
          <a:prstGeom prst="rect">
            <a:avLst/>
          </a:prstGeom>
          <a:noFill/>
        </p:spPr>
        <p:txBody>
          <a:bodyPr wrap="square" rtlCol="0">
            <a:spAutoFit/>
          </a:bodyPr>
          <a:lstStyle/>
          <a:p>
            <a:pPr marL="285750" indent="-285750">
              <a:buFont typeface="Arial"/>
              <a:buChar char="•"/>
            </a:pPr>
            <a:r>
              <a:rPr kumimoji="1" lang="ja-JP" altLang="en-US" dirty="0" smtClean="0"/>
              <a:t>よく合っている</a:t>
            </a:r>
            <a:endParaRPr kumimoji="1" lang="en-US" altLang="ja-JP" dirty="0" smtClean="0"/>
          </a:p>
          <a:p>
            <a:pPr marL="285750" indent="-285750">
              <a:buFont typeface="Arial"/>
              <a:buChar char="•"/>
            </a:pPr>
            <a:r>
              <a:rPr kumimoji="1" lang="ja-JP" altLang="en-US" dirty="0" smtClean="0"/>
              <a:t>やはりピークの位置がずれている</a:t>
            </a:r>
            <a:endParaRPr kumimoji="1" lang="en-US" altLang="ja-JP" dirty="0" smtClean="0"/>
          </a:p>
          <a:p>
            <a:pPr marL="285750" indent="-285750">
              <a:buFont typeface="Arial"/>
              <a:buChar char="•"/>
            </a:pPr>
            <a:r>
              <a:rPr kumimoji="1" lang="ja-JP" altLang="en-US" dirty="0" smtClean="0"/>
              <a:t>テールの処理も必要</a:t>
            </a:r>
            <a:endParaRPr kumimoji="1" lang="en-US" altLang="ja-JP" dirty="0" smtClean="0"/>
          </a:p>
          <a:p>
            <a:pPr marL="285750" indent="-285750">
              <a:buFont typeface="Arial"/>
              <a:buChar char="•"/>
            </a:pPr>
            <a:r>
              <a:rPr lang="en-US" altLang="ja-JP" dirty="0" smtClean="0"/>
              <a:t>0.4</a:t>
            </a:r>
            <a:r>
              <a:rPr lang="ja-JP" altLang="en-US" dirty="0" smtClean="0"/>
              <a:t>あたりになぜか欠損がある</a:t>
            </a:r>
            <a:endParaRPr kumimoji="1" lang="ja-JP" altLang="en-US" dirty="0"/>
          </a:p>
        </p:txBody>
      </p:sp>
      <p:pic>
        <p:nvPicPr>
          <p:cNvPr id="7" name="図 6" descr="Snip20130308_9.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465513" y="575662"/>
            <a:ext cx="2829502" cy="2370898"/>
          </a:xfrm>
          <a:prstGeom prst="rect">
            <a:avLst/>
          </a:prstGeom>
        </p:spPr>
      </p:pic>
    </p:spTree>
    <p:extLst>
      <p:ext uri="{BB962C8B-B14F-4D97-AF65-F5344CB8AC3E}">
        <p14:creationId xmlns="" xmlns:p14="http://schemas.microsoft.com/office/powerpoint/2010/main" val="420289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400" dirty="0" smtClean="0"/>
              <a:t>やりかた４</a:t>
            </a:r>
            <a:endParaRPr kumimoji="1" lang="ja-JP" altLang="en-US" sz="2400" dirty="0"/>
          </a:p>
        </p:txBody>
      </p:sp>
      <p:sp>
        <p:nvSpPr>
          <p:cNvPr id="4" name="テキスト プレースホルダー 3"/>
          <p:cNvSpPr>
            <a:spLocks noGrp="1"/>
          </p:cNvSpPr>
          <p:nvPr>
            <p:ph type="body" sz="half" idx="2"/>
          </p:nvPr>
        </p:nvSpPr>
        <p:spPr>
          <a:xfrm>
            <a:off x="457200" y="1435100"/>
            <a:ext cx="3008313" cy="1878567"/>
          </a:xfrm>
        </p:spPr>
        <p:txBody>
          <a:bodyPr>
            <a:normAutofit/>
          </a:bodyPr>
          <a:lstStyle/>
          <a:p>
            <a:pPr marL="285750" indent="-285750">
              <a:buFont typeface="Arial"/>
              <a:buChar char="•"/>
            </a:pPr>
            <a:r>
              <a:rPr lang="ja-JP" altLang="en-US" sz="2000" dirty="0" smtClean="0"/>
              <a:t>角度方向に一様</a:t>
            </a:r>
            <a:endParaRPr lang="en-US" altLang="ja-JP" sz="2000" dirty="0" smtClean="0"/>
          </a:p>
          <a:p>
            <a:pPr marL="285750" indent="-285750">
              <a:buFont typeface="Arial"/>
              <a:buChar char="•"/>
            </a:pPr>
            <a:r>
              <a:rPr kumimoji="1" lang="en-US" altLang="ja-JP" sz="2000" dirty="0" smtClean="0"/>
              <a:t>1.06</a:t>
            </a:r>
            <a:r>
              <a:rPr kumimoji="1" lang="ja-JP" altLang="en-US" sz="2000" dirty="0" smtClean="0"/>
              <a:t>の磁力面の近傍で光源が局在</a:t>
            </a:r>
            <a:endParaRPr kumimoji="1" lang="en-US" altLang="ja-JP" sz="2000" dirty="0" smtClean="0"/>
          </a:p>
          <a:p>
            <a:pPr marL="285750" indent="-285750">
              <a:buFont typeface="Arial"/>
              <a:buChar char="•"/>
            </a:pPr>
            <a:r>
              <a:rPr lang="en-US" altLang="ja-JP" sz="2000" dirty="0" smtClean="0"/>
              <a:t>r</a:t>
            </a:r>
            <a:r>
              <a:rPr lang="ja-JP" altLang="en-US" sz="2000" dirty="0" smtClean="0"/>
              <a:t>方向にもピークを持つような分布</a:t>
            </a:r>
            <a:endParaRPr kumimoji="1" lang="ja-JP" altLang="en-US" sz="2000" dirty="0"/>
          </a:p>
        </p:txBody>
      </p:sp>
      <p:pic>
        <p:nvPicPr>
          <p:cNvPr id="5" name="図 4" descr="Snip20130308_7.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465513" y="614714"/>
            <a:ext cx="3258966" cy="2439287"/>
          </a:xfrm>
          <a:prstGeom prst="rect">
            <a:avLst/>
          </a:prstGeom>
        </p:spPr>
      </p:pic>
      <p:pic>
        <p:nvPicPr>
          <p:cNvPr id="7" name="図 6" descr="out_all_N.R.D.Z.-1.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27689" y="2903192"/>
            <a:ext cx="2062692" cy="3497608"/>
          </a:xfrm>
          <a:prstGeom prst="rect">
            <a:avLst/>
          </a:prstGeom>
        </p:spPr>
      </p:pic>
      <p:pic>
        <p:nvPicPr>
          <p:cNvPr id="8" name="図 7" descr="out_Xray_N.R.D.Z-1.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6471047" y="1674473"/>
            <a:ext cx="2278627" cy="4143758"/>
          </a:xfrm>
          <a:prstGeom prst="rect">
            <a:avLst/>
          </a:prstGeom>
        </p:spPr>
      </p:pic>
      <p:sp>
        <p:nvSpPr>
          <p:cNvPr id="9" name="テキスト ボックス 8"/>
          <p:cNvSpPr txBox="1"/>
          <p:nvPr/>
        </p:nvSpPr>
        <p:spPr>
          <a:xfrm>
            <a:off x="714453" y="4211465"/>
            <a:ext cx="3613236" cy="1200329"/>
          </a:xfrm>
          <a:prstGeom prst="rect">
            <a:avLst/>
          </a:prstGeom>
          <a:noFill/>
        </p:spPr>
        <p:txBody>
          <a:bodyPr wrap="square" rtlCol="0">
            <a:spAutoFit/>
          </a:bodyPr>
          <a:lstStyle/>
          <a:p>
            <a:pPr marL="285750" indent="-285750">
              <a:buFont typeface="Arial"/>
              <a:buChar char="•"/>
            </a:pPr>
            <a:r>
              <a:rPr kumimoji="1" lang="ja-JP" altLang="en-US" dirty="0" smtClean="0"/>
              <a:t>よく合っている</a:t>
            </a:r>
            <a:endParaRPr kumimoji="1" lang="en-US" altLang="ja-JP" dirty="0" smtClean="0"/>
          </a:p>
          <a:p>
            <a:pPr marL="285750" indent="-285750">
              <a:buFont typeface="Arial"/>
              <a:buChar char="•"/>
            </a:pPr>
            <a:r>
              <a:rPr lang="ja-JP" altLang="en-US" dirty="0" smtClean="0"/>
              <a:t>ピークの位置は一致</a:t>
            </a:r>
            <a:endParaRPr lang="en-US" altLang="ja-JP" dirty="0" smtClean="0"/>
          </a:p>
          <a:p>
            <a:pPr marL="285750" indent="-285750">
              <a:buFont typeface="Arial"/>
              <a:buChar char="•"/>
            </a:pPr>
            <a:r>
              <a:rPr kumimoji="1" lang="en-US" altLang="ja-JP" dirty="0" smtClean="0"/>
              <a:t>0.4</a:t>
            </a:r>
            <a:r>
              <a:rPr kumimoji="1" lang="ja-JP" altLang="en-US" dirty="0" smtClean="0"/>
              <a:t>あたりの欠損が存在</a:t>
            </a:r>
            <a:endParaRPr kumimoji="1" lang="en-US" altLang="ja-JP" dirty="0" smtClean="0"/>
          </a:p>
          <a:p>
            <a:pPr marL="285750" indent="-285750">
              <a:buFont typeface="Arial"/>
              <a:buChar char="•"/>
            </a:pPr>
            <a:r>
              <a:rPr lang="ja-JP" altLang="en-US" dirty="0" smtClean="0"/>
              <a:t>見込み角がよくないでは</a:t>
            </a:r>
            <a:endParaRPr kumimoji="1" lang="ja-JP" altLang="en-US" dirty="0"/>
          </a:p>
        </p:txBody>
      </p:sp>
    </p:spTree>
    <p:extLst>
      <p:ext uri="{BB962C8B-B14F-4D97-AF65-F5344CB8AC3E}">
        <p14:creationId xmlns="" xmlns:p14="http://schemas.microsoft.com/office/powerpoint/2010/main" val="416398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03648" y="2780928"/>
            <a:ext cx="6912768" cy="923330"/>
          </a:xfrm>
          <a:prstGeom prst="rect">
            <a:avLst/>
          </a:prstGeom>
          <a:noFill/>
        </p:spPr>
        <p:txBody>
          <a:bodyPr wrap="square" rtlCol="0">
            <a:spAutoFit/>
          </a:bodyPr>
          <a:lstStyle/>
          <a:p>
            <a:r>
              <a:rPr kumimoji="1" lang="ja-JP" altLang="en-US" sz="5400" dirty="0" smtClean="0">
                <a:solidFill>
                  <a:schemeClr val="accent6">
                    <a:lumMod val="50000"/>
                  </a:schemeClr>
                </a:solidFill>
              </a:rPr>
              <a:t>パルサー発見の経緯</a:t>
            </a:r>
            <a:endParaRPr kumimoji="1" lang="ja-JP" altLang="en-US" sz="54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27857"/>
            <a:ext cx="8229600" cy="1143000"/>
          </a:xfrm>
        </p:spPr>
        <p:txBody>
          <a:bodyPr/>
          <a:lstStyle/>
          <a:p>
            <a:r>
              <a:rPr kumimoji="1" lang="ja-JP" altLang="en-US" dirty="0" smtClean="0"/>
              <a:t>ここで思うこと</a:t>
            </a:r>
            <a:endParaRPr kumimoji="1" lang="ja-JP" altLang="en-US" dirty="0"/>
          </a:p>
        </p:txBody>
      </p:sp>
      <p:sp>
        <p:nvSpPr>
          <p:cNvPr id="5" name="テキスト ボックス 4"/>
          <p:cNvSpPr txBox="1"/>
          <p:nvPr/>
        </p:nvSpPr>
        <p:spPr>
          <a:xfrm>
            <a:off x="635069" y="2826442"/>
            <a:ext cx="7878824" cy="1569660"/>
          </a:xfrm>
          <a:prstGeom prst="rect">
            <a:avLst/>
          </a:prstGeom>
          <a:noFill/>
        </p:spPr>
        <p:txBody>
          <a:bodyPr wrap="square" rtlCol="0">
            <a:spAutoFit/>
          </a:bodyPr>
          <a:lstStyle/>
          <a:p>
            <a:pPr marL="342900" indent="-342900">
              <a:buFont typeface="Arial"/>
              <a:buChar char="•"/>
            </a:pPr>
            <a:r>
              <a:rPr lang="en-US" altLang="ja-JP" sz="2400" dirty="0" smtClean="0"/>
              <a:t>OUTERGAP</a:t>
            </a:r>
            <a:r>
              <a:rPr lang="ja-JP" altLang="en-US" sz="2400" dirty="0" smtClean="0"/>
              <a:t>モデルにポジティブ</a:t>
            </a:r>
            <a:endParaRPr lang="en-US" altLang="ja-JP" sz="2400" dirty="0" smtClean="0"/>
          </a:p>
          <a:p>
            <a:pPr marL="342900" indent="-342900">
              <a:buFont typeface="Arial"/>
              <a:buChar char="•"/>
            </a:pPr>
            <a:r>
              <a:rPr kumimoji="1" lang="ja-JP" altLang="en-US" sz="2400" dirty="0" smtClean="0"/>
              <a:t>時間が足りない</a:t>
            </a:r>
            <a:endParaRPr kumimoji="1" lang="en-US" altLang="ja-JP" sz="2400" dirty="0" smtClean="0"/>
          </a:p>
          <a:p>
            <a:pPr marL="342900" indent="-342900">
              <a:buFont typeface="Arial"/>
              <a:buChar char="•"/>
            </a:pPr>
            <a:r>
              <a:rPr kumimoji="1" lang="ja-JP" altLang="en-US" sz="2400" dirty="0" smtClean="0"/>
              <a:t>デジタル化によるエラー？</a:t>
            </a:r>
            <a:endParaRPr kumimoji="1" lang="en-US" altLang="ja-JP" sz="2400" dirty="0" smtClean="0"/>
          </a:p>
          <a:p>
            <a:pPr marL="342900" indent="-342900">
              <a:buFont typeface="Arial"/>
              <a:buChar char="•"/>
            </a:pPr>
            <a:r>
              <a:rPr lang="ja-JP" altLang="en-US" sz="2400" dirty="0" smtClean="0"/>
              <a:t>平均化の仕方による？</a:t>
            </a:r>
            <a:endParaRPr kumimoji="1" lang="ja-JP" altLang="en-US" sz="2400" dirty="0"/>
          </a:p>
        </p:txBody>
      </p:sp>
    </p:spTree>
    <p:extLst>
      <p:ext uri="{BB962C8B-B14F-4D97-AF65-F5344CB8AC3E}">
        <p14:creationId xmlns="" xmlns:p14="http://schemas.microsoft.com/office/powerpoint/2010/main" val="1135232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nip20130308_8.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477883"/>
            <a:ext cx="4389371" cy="4019678"/>
          </a:xfrm>
          <a:prstGeom prst="rect">
            <a:avLst/>
          </a:prstGeom>
        </p:spPr>
      </p:pic>
      <p:pic>
        <p:nvPicPr>
          <p:cNvPr id="3" name="図 2" descr="Snip20130308_6.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381832" y="1888339"/>
            <a:ext cx="4762168" cy="3609222"/>
          </a:xfrm>
          <a:prstGeom prst="rect">
            <a:avLst/>
          </a:prstGeom>
        </p:spPr>
      </p:pic>
      <p:pic>
        <p:nvPicPr>
          <p:cNvPr id="4" name="図 3" descr="out_all2_uchiyama-1.pn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784228" y="0"/>
            <a:ext cx="2184951" cy="2695845"/>
          </a:xfrm>
          <a:prstGeom prst="rect">
            <a:avLst/>
          </a:prstGeom>
        </p:spPr>
      </p:pic>
    </p:spTree>
    <p:extLst>
      <p:ext uri="{BB962C8B-B14F-4D97-AF65-F5344CB8AC3E}">
        <p14:creationId xmlns="" xmlns:p14="http://schemas.microsoft.com/office/powerpoint/2010/main" val="3079428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電波は？</a:t>
            </a:r>
            <a:endParaRPr kumimoji="1" lang="ja-JP" altLang="en-US" dirty="0"/>
          </a:p>
        </p:txBody>
      </p:sp>
      <p:pic>
        <p:nvPicPr>
          <p:cNvPr id="3" name="図 2" descr="out_radio.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04125" y="1417638"/>
            <a:ext cx="5120553" cy="5008562"/>
          </a:xfrm>
          <a:prstGeom prst="rect">
            <a:avLst/>
          </a:prstGeom>
        </p:spPr>
      </p:pic>
    </p:spTree>
    <p:extLst>
      <p:ext uri="{BB962C8B-B14F-4D97-AF65-F5344CB8AC3E}">
        <p14:creationId xmlns="" xmlns:p14="http://schemas.microsoft.com/office/powerpoint/2010/main" val="426650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しかし</a:t>
            </a:r>
            <a:r>
              <a:rPr kumimoji="1" lang="en-US" altLang="ja-JP" dirty="0" smtClean="0"/>
              <a:t>…</a:t>
            </a:r>
            <a:endParaRPr kumimoji="1" lang="ja-JP" altLang="en-US" dirty="0"/>
          </a:p>
        </p:txBody>
      </p:sp>
      <p:pic>
        <p:nvPicPr>
          <p:cNvPr id="3" name="図 2" descr="xray-radio.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57201" y="1174409"/>
            <a:ext cx="7778850" cy="5461745"/>
          </a:xfrm>
          <a:prstGeom prst="rect">
            <a:avLst/>
          </a:prstGeom>
        </p:spPr>
      </p:pic>
    </p:spTree>
    <p:extLst>
      <p:ext uri="{BB962C8B-B14F-4D97-AF65-F5344CB8AC3E}">
        <p14:creationId xmlns="" xmlns:p14="http://schemas.microsoft.com/office/powerpoint/2010/main" val="7525875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私の場合</a:t>
            </a:r>
            <a:endParaRPr kumimoji="1" lang="ja-JP" altLang="en-US" dirty="0"/>
          </a:p>
        </p:txBody>
      </p:sp>
      <p:pic>
        <p:nvPicPr>
          <p:cNvPr id="3" name="図 2" descr="Lay11-radio,Xray.pdf"/>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35069" y="1146018"/>
            <a:ext cx="7819286" cy="5490137"/>
          </a:xfrm>
          <a:prstGeom prst="rect">
            <a:avLst/>
          </a:prstGeom>
        </p:spPr>
      </p:pic>
    </p:spTree>
    <p:extLst>
      <p:ext uri="{BB962C8B-B14F-4D97-AF65-F5344CB8AC3E}">
        <p14:creationId xmlns="" xmlns:p14="http://schemas.microsoft.com/office/powerpoint/2010/main" val="996716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7069"/>
            <a:ext cx="8229600" cy="1143000"/>
          </a:xfrm>
        </p:spPr>
        <p:txBody>
          <a:bodyPr/>
          <a:lstStyle/>
          <a:p>
            <a:r>
              <a:rPr kumimoji="1" lang="en-US" altLang="ja-JP" dirty="0" smtClean="0"/>
              <a:t>X</a:t>
            </a:r>
            <a:r>
              <a:rPr kumimoji="1" lang="ja-JP" altLang="en-US" dirty="0" smtClean="0"/>
              <a:t>線と電波の源は違うか</a:t>
            </a:r>
            <a:endParaRPr kumimoji="1" lang="ja-JP" altLang="en-US" dirty="0"/>
          </a:p>
        </p:txBody>
      </p:sp>
      <p:sp>
        <p:nvSpPr>
          <p:cNvPr id="3" name="テキスト ボックス 2"/>
          <p:cNvSpPr txBox="1"/>
          <p:nvPr/>
        </p:nvSpPr>
        <p:spPr>
          <a:xfrm>
            <a:off x="457200" y="2866127"/>
            <a:ext cx="8229600" cy="2677656"/>
          </a:xfrm>
          <a:prstGeom prst="rect">
            <a:avLst/>
          </a:prstGeom>
          <a:noFill/>
        </p:spPr>
        <p:txBody>
          <a:bodyPr wrap="square" rtlCol="0">
            <a:spAutoFit/>
          </a:bodyPr>
          <a:lstStyle/>
          <a:p>
            <a:pPr marL="285750" indent="-285750">
              <a:buFont typeface="Arial"/>
              <a:buChar char="•"/>
            </a:pPr>
            <a:r>
              <a:rPr kumimoji="1" lang="ja-JP" altLang="en-US" sz="2400" dirty="0" smtClean="0"/>
              <a:t>私見である</a:t>
            </a:r>
            <a:endParaRPr kumimoji="1" lang="en-US" altLang="ja-JP" sz="2400" dirty="0" smtClean="0"/>
          </a:p>
          <a:p>
            <a:pPr marL="285750" indent="-285750">
              <a:buFont typeface="Arial"/>
              <a:buChar char="•"/>
            </a:pPr>
            <a:r>
              <a:rPr lang="ja-JP" altLang="en-US" sz="2400" dirty="0" smtClean="0"/>
              <a:t>同じ領域で源が存在？</a:t>
            </a:r>
            <a:endParaRPr lang="en-US" altLang="ja-JP" sz="2400" dirty="0" smtClean="0"/>
          </a:p>
          <a:p>
            <a:pPr marL="285750" indent="-285750">
              <a:buFont typeface="Arial"/>
              <a:buChar char="•"/>
            </a:pPr>
            <a:r>
              <a:rPr lang="ja-JP" altLang="en-US" sz="2400" dirty="0" smtClean="0"/>
              <a:t>例えば、</a:t>
            </a:r>
            <a:r>
              <a:rPr lang="en-US" altLang="ja-JP" sz="2400" dirty="0" smtClean="0"/>
              <a:t>X</a:t>
            </a:r>
            <a:r>
              <a:rPr lang="ja-JP" altLang="en-US" sz="2400" dirty="0" smtClean="0"/>
              <a:t>線（</a:t>
            </a:r>
            <a:r>
              <a:rPr lang="en-US" altLang="ja-JP" sz="2400" dirty="0" err="1" smtClean="0"/>
              <a:t>γ</a:t>
            </a:r>
            <a:r>
              <a:rPr lang="ja-JP" altLang="en-US" sz="2400" dirty="0" smtClean="0"/>
              <a:t>線）を吸収することによって何らかのものが電波を発射</a:t>
            </a:r>
            <a:endParaRPr lang="en-US" altLang="ja-JP" sz="2400" dirty="0" smtClean="0"/>
          </a:p>
          <a:p>
            <a:pPr marL="285750" indent="-285750">
              <a:buFont typeface="Arial"/>
              <a:buChar char="•"/>
            </a:pPr>
            <a:r>
              <a:rPr kumimoji="1" lang="ja-JP" altLang="en-US" sz="2400" dirty="0" smtClean="0"/>
              <a:t>時間差はどうする？</a:t>
            </a:r>
            <a:endParaRPr kumimoji="1" lang="en-US" altLang="ja-JP" sz="2400" dirty="0" smtClean="0"/>
          </a:p>
          <a:p>
            <a:pPr marL="285750" indent="-285750">
              <a:buFont typeface="Arial"/>
              <a:buChar char="•"/>
            </a:pPr>
            <a:r>
              <a:rPr lang="ja-JP" altLang="en-US" sz="2400" dirty="0" smtClean="0"/>
              <a:t>物質の中で伝搬することで付いた差？</a:t>
            </a:r>
            <a:endParaRPr lang="en-US" altLang="ja-JP" sz="2400" dirty="0" smtClean="0"/>
          </a:p>
          <a:p>
            <a:pPr marL="285750" indent="-285750">
              <a:buFont typeface="Arial"/>
              <a:buChar char="•"/>
            </a:pPr>
            <a:r>
              <a:rPr kumimoji="1" lang="ja-JP" altLang="en-US" sz="2400" dirty="0" smtClean="0"/>
              <a:t>コヒーレント性が解釈できる？</a:t>
            </a:r>
            <a:endParaRPr kumimoji="1" lang="ja-JP" altLang="en-US" sz="2400" dirty="0"/>
          </a:p>
        </p:txBody>
      </p:sp>
    </p:spTree>
    <p:extLst>
      <p:ext uri="{BB962C8B-B14F-4D97-AF65-F5344CB8AC3E}">
        <p14:creationId xmlns="" xmlns:p14="http://schemas.microsoft.com/office/powerpoint/2010/main" val="666185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まとめ</a:t>
            </a:r>
            <a:endParaRPr kumimoji="1" lang="ja-JP" altLang="en-US" dirty="0"/>
          </a:p>
        </p:txBody>
      </p:sp>
      <p:sp>
        <p:nvSpPr>
          <p:cNvPr id="3" name="テキスト ボックス 2"/>
          <p:cNvSpPr txBox="1"/>
          <p:nvPr/>
        </p:nvSpPr>
        <p:spPr>
          <a:xfrm>
            <a:off x="833528" y="1417638"/>
            <a:ext cx="7481906" cy="3416320"/>
          </a:xfrm>
          <a:prstGeom prst="rect">
            <a:avLst/>
          </a:prstGeom>
          <a:noFill/>
        </p:spPr>
        <p:txBody>
          <a:bodyPr wrap="square" rtlCol="0">
            <a:spAutoFit/>
          </a:bodyPr>
          <a:lstStyle/>
          <a:p>
            <a:pPr marL="285750" indent="-285750">
              <a:buFont typeface="Arial"/>
              <a:buChar char="•"/>
            </a:pPr>
            <a:r>
              <a:rPr lang="en-US" altLang="ja-JP" sz="2400" dirty="0" smtClean="0"/>
              <a:t>OUTERGAP</a:t>
            </a:r>
            <a:r>
              <a:rPr lang="ja-JP" altLang="en-US" sz="2400" dirty="0" smtClean="0"/>
              <a:t>モデルは否定できない</a:t>
            </a:r>
            <a:endParaRPr lang="en-US" altLang="ja-JP" sz="2400" dirty="0" smtClean="0"/>
          </a:p>
          <a:p>
            <a:pPr marL="285750" indent="-285750">
              <a:buFont typeface="Arial"/>
              <a:buChar char="•"/>
            </a:pPr>
            <a:r>
              <a:rPr lang="ja-JP" altLang="en-US" sz="2400" dirty="0" smtClean="0"/>
              <a:t>むしろポジティブなムード</a:t>
            </a:r>
            <a:endParaRPr lang="en-US" altLang="ja-JP" sz="2400" dirty="0" smtClean="0"/>
          </a:p>
          <a:p>
            <a:pPr marL="285750" indent="-285750">
              <a:buFont typeface="Arial"/>
              <a:buChar char="•"/>
            </a:pPr>
            <a:r>
              <a:rPr kumimoji="1" lang="ja-JP" altLang="en-US" sz="2400" dirty="0" smtClean="0"/>
              <a:t>同じ仕組みで</a:t>
            </a:r>
            <a:r>
              <a:rPr kumimoji="1" lang="en-US" altLang="ja-JP" sz="2400" dirty="0" smtClean="0"/>
              <a:t>X</a:t>
            </a:r>
            <a:r>
              <a:rPr kumimoji="1" lang="ja-JP" altLang="en-US" sz="2400" dirty="0" smtClean="0"/>
              <a:t>線や</a:t>
            </a:r>
            <a:r>
              <a:rPr kumimoji="1" lang="en-US" altLang="ja-JP" sz="2400" dirty="0" err="1" smtClean="0"/>
              <a:t>γ</a:t>
            </a:r>
            <a:r>
              <a:rPr kumimoji="1" lang="ja-JP" altLang="en-US" sz="2400" dirty="0" smtClean="0"/>
              <a:t>線だけでなく、電波も同じ領域で発生する線も強い</a:t>
            </a:r>
            <a:endParaRPr kumimoji="1" lang="en-US" altLang="ja-JP" sz="2400" dirty="0" smtClean="0"/>
          </a:p>
          <a:p>
            <a:pPr marL="285750" indent="-285750">
              <a:buFont typeface="Arial"/>
              <a:buChar char="•"/>
            </a:pPr>
            <a:r>
              <a:rPr lang="ja-JP" altLang="en-US" sz="2400" dirty="0" smtClean="0"/>
              <a:t>解析が楽しい</a:t>
            </a:r>
            <a:endParaRPr lang="en-US" altLang="ja-JP" sz="2400" dirty="0" smtClean="0"/>
          </a:p>
          <a:p>
            <a:pPr marL="342900" indent="-342900">
              <a:buFont typeface="Arial"/>
              <a:buChar char="•"/>
            </a:pPr>
            <a:r>
              <a:rPr kumimoji="1" lang="ja-JP" altLang="en-US" sz="2400" dirty="0" smtClean="0"/>
              <a:t>わからない点もまだ多い</a:t>
            </a:r>
            <a:r>
              <a:rPr kumimoji="1" lang="en-US" altLang="ja-JP" sz="2400" dirty="0" smtClean="0"/>
              <a:t/>
            </a:r>
            <a:br>
              <a:rPr kumimoji="1" lang="en-US" altLang="ja-JP" sz="2400" dirty="0" smtClean="0"/>
            </a:br>
            <a:r>
              <a:rPr kumimoji="1" lang="ja-JP" altLang="en-US" sz="2400" dirty="0" smtClean="0"/>
              <a:t>磁力面の形</a:t>
            </a:r>
            <a:r>
              <a:rPr lang="en-US" altLang="ja-JP" sz="2400" dirty="0" smtClean="0"/>
              <a:t/>
            </a:r>
            <a:br>
              <a:rPr lang="en-US" altLang="ja-JP" sz="2400" dirty="0" smtClean="0"/>
            </a:br>
            <a:r>
              <a:rPr lang="ja-JP" altLang="en-US" sz="2400" dirty="0" smtClean="0"/>
              <a:t>ライトシリンダの形</a:t>
            </a:r>
            <a:r>
              <a:rPr lang="en-US" altLang="ja-JP" sz="2400" dirty="0" smtClean="0"/>
              <a:t/>
            </a:r>
            <a:br>
              <a:rPr lang="en-US" altLang="ja-JP" sz="2400" dirty="0" smtClean="0"/>
            </a:br>
            <a:r>
              <a:rPr lang="en-US" altLang="ja-JP" sz="2400" dirty="0" smtClean="0"/>
              <a:t>…</a:t>
            </a:r>
            <a:endParaRPr kumimoji="1" lang="en-US" altLang="ja-JP" sz="2400" dirty="0" smtClean="0"/>
          </a:p>
        </p:txBody>
      </p:sp>
      <p:sp>
        <p:nvSpPr>
          <p:cNvPr id="4" name="テキスト ボックス 3"/>
          <p:cNvSpPr txBox="1"/>
          <p:nvPr/>
        </p:nvSpPr>
        <p:spPr>
          <a:xfrm>
            <a:off x="3711184" y="5099475"/>
            <a:ext cx="4604250" cy="369332"/>
          </a:xfrm>
          <a:prstGeom prst="rect">
            <a:avLst/>
          </a:prstGeom>
          <a:noFill/>
        </p:spPr>
        <p:txBody>
          <a:bodyPr wrap="square" rtlCol="0">
            <a:spAutoFit/>
          </a:bodyPr>
          <a:lstStyle/>
          <a:p>
            <a:r>
              <a:rPr kumimoji="1" lang="ja-JP" altLang="en-US" dirty="0" smtClean="0"/>
              <a:t>ご清聴ありがとうございました！</a:t>
            </a:r>
            <a:endParaRPr kumimoji="1" lang="ja-JP" altLang="en-US" dirty="0"/>
          </a:p>
        </p:txBody>
      </p:sp>
    </p:spTree>
    <p:extLst>
      <p:ext uri="{BB962C8B-B14F-4D97-AF65-F5344CB8AC3E}">
        <p14:creationId xmlns="" xmlns:p14="http://schemas.microsoft.com/office/powerpoint/2010/main" val="239257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2928934"/>
            <a:ext cx="8229600" cy="1143000"/>
          </a:xfrm>
        </p:spPr>
        <p:txBody>
          <a:bodyPr/>
          <a:lstStyle/>
          <a:p>
            <a:r>
              <a:rPr lang="ja-JP" altLang="en-US" dirty="0"/>
              <a:t>おわり</a:t>
            </a:r>
            <a:endParaRPr kumimoji="1" lang="ja-JP"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88640"/>
            <a:ext cx="9144000" cy="707886"/>
          </a:xfrm>
          <a:prstGeom prst="rect">
            <a:avLst/>
          </a:prstGeom>
          <a:noFill/>
        </p:spPr>
        <p:txBody>
          <a:bodyPr wrap="square" rtlCol="0">
            <a:spAutoFit/>
          </a:bodyPr>
          <a:lstStyle/>
          <a:p>
            <a:pPr algn="ctr"/>
            <a:r>
              <a:rPr lang="ja-JP" altLang="en-US" sz="4000" b="1" dirty="0" smtClean="0">
                <a:solidFill>
                  <a:schemeClr val="accent6">
                    <a:lumMod val="75000"/>
                  </a:schemeClr>
                </a:solidFill>
              </a:rPr>
              <a:t>パルサー＝中性子星</a:t>
            </a:r>
            <a:endParaRPr kumimoji="1" lang="ja-JP" altLang="en-US" sz="4000" b="1" dirty="0">
              <a:solidFill>
                <a:schemeClr val="accent6">
                  <a:lumMod val="75000"/>
                </a:schemeClr>
              </a:solidFill>
            </a:endParaRPr>
          </a:p>
        </p:txBody>
      </p:sp>
      <p:sp>
        <p:nvSpPr>
          <p:cNvPr id="4" name="テキスト ボックス 3"/>
          <p:cNvSpPr txBox="1"/>
          <p:nvPr/>
        </p:nvSpPr>
        <p:spPr>
          <a:xfrm>
            <a:off x="251520" y="1196752"/>
            <a:ext cx="8676456" cy="2092881"/>
          </a:xfrm>
          <a:prstGeom prst="rect">
            <a:avLst/>
          </a:prstGeom>
          <a:noFill/>
        </p:spPr>
        <p:txBody>
          <a:bodyPr wrap="square" rtlCol="0">
            <a:spAutoFit/>
          </a:bodyPr>
          <a:lstStyle/>
          <a:p>
            <a:r>
              <a:rPr kumimoji="1" lang="ja-JP" altLang="en-US" sz="2800" dirty="0" smtClean="0"/>
              <a:t>もし２つの白色矮星からなる連星の場合、</a:t>
            </a:r>
            <a:endParaRPr kumimoji="1" lang="en-US" altLang="ja-JP" sz="2800" dirty="0" smtClean="0"/>
          </a:p>
          <a:p>
            <a:r>
              <a:rPr kumimoji="1" lang="ja-JP" altLang="en-US" sz="2800" dirty="0" smtClean="0"/>
              <a:t>軌道周期は１．７秒以上</a:t>
            </a:r>
            <a:endParaRPr kumimoji="1" lang="en-US" altLang="ja-JP" sz="2800" dirty="0" smtClean="0"/>
          </a:p>
          <a:p>
            <a:endParaRPr lang="en-US" altLang="ja-JP" sz="2800" dirty="0"/>
          </a:p>
          <a:p>
            <a:r>
              <a:rPr lang="ja-JP" altLang="en-US" sz="2800" dirty="0"/>
              <a:t>◎パルス周期は約３３ミリ秒</a:t>
            </a:r>
          </a:p>
          <a:p>
            <a:endParaRPr kumimoji="1" lang="ja-JP" altLang="en-US" dirty="0"/>
          </a:p>
        </p:txBody>
      </p:sp>
      <p:sp>
        <p:nvSpPr>
          <p:cNvPr id="5" name="テキスト ボックス 4"/>
          <p:cNvSpPr txBox="1"/>
          <p:nvPr/>
        </p:nvSpPr>
        <p:spPr>
          <a:xfrm>
            <a:off x="179512" y="3356992"/>
            <a:ext cx="8964488" cy="2677656"/>
          </a:xfrm>
          <a:prstGeom prst="rect">
            <a:avLst/>
          </a:prstGeom>
          <a:noFill/>
        </p:spPr>
        <p:txBody>
          <a:bodyPr wrap="square" rtlCol="0">
            <a:spAutoFit/>
          </a:bodyPr>
          <a:lstStyle/>
          <a:p>
            <a:r>
              <a:rPr kumimoji="1" lang="ja-JP" altLang="en-US" sz="2800" dirty="0" smtClean="0"/>
              <a:t>もし２つの中性子星による連星の場合、重力波が放出されるため、連星のエネルギーは減少する。</a:t>
            </a:r>
            <a:endParaRPr kumimoji="1" lang="en-US" altLang="ja-JP" sz="2800" dirty="0" smtClean="0"/>
          </a:p>
          <a:p>
            <a:r>
              <a:rPr kumimoji="1" lang="ja-JP" altLang="en-US" sz="2800" dirty="0" smtClean="0"/>
              <a:t>→２つの星は徐々に近づき、連星周期は次第に短くなる</a:t>
            </a:r>
            <a:endParaRPr kumimoji="1" lang="en-US" altLang="ja-JP" sz="2800" dirty="0" smtClean="0"/>
          </a:p>
          <a:p>
            <a:endParaRPr lang="en-US" altLang="ja-JP" sz="2800" dirty="0"/>
          </a:p>
          <a:p>
            <a:r>
              <a:rPr lang="ja-JP" altLang="en-US" sz="2800" dirty="0"/>
              <a:t>◎パルス周期が徐々に伸びていることと矛盾</a:t>
            </a:r>
          </a:p>
          <a:p>
            <a:endParaRPr kumimoji="1" lang="ja-JP" altLang="en-US" sz="28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88640"/>
            <a:ext cx="9144000" cy="707886"/>
          </a:xfrm>
          <a:prstGeom prst="rect">
            <a:avLst/>
          </a:prstGeom>
          <a:noFill/>
        </p:spPr>
        <p:txBody>
          <a:bodyPr wrap="square" rtlCol="0">
            <a:spAutoFit/>
          </a:bodyPr>
          <a:lstStyle/>
          <a:p>
            <a:pPr algn="ctr"/>
            <a:r>
              <a:rPr lang="ja-JP" altLang="en-US" sz="4000" b="1" dirty="0" smtClean="0">
                <a:solidFill>
                  <a:schemeClr val="accent6">
                    <a:lumMod val="75000"/>
                  </a:schemeClr>
                </a:solidFill>
              </a:rPr>
              <a:t>パルサー＝中性子星</a:t>
            </a:r>
            <a:endParaRPr kumimoji="1" lang="ja-JP" altLang="en-US" sz="4000" b="1" dirty="0">
              <a:solidFill>
                <a:schemeClr val="accent6">
                  <a:lumMod val="75000"/>
                </a:schemeClr>
              </a:solidFill>
            </a:endParaRPr>
          </a:p>
        </p:txBody>
      </p:sp>
      <p:sp>
        <p:nvSpPr>
          <p:cNvPr id="3" name="テキスト ボックス 2"/>
          <p:cNvSpPr txBox="1"/>
          <p:nvPr/>
        </p:nvSpPr>
        <p:spPr>
          <a:xfrm>
            <a:off x="611560" y="3429000"/>
            <a:ext cx="8280920" cy="1815882"/>
          </a:xfrm>
          <a:prstGeom prst="rect">
            <a:avLst/>
          </a:prstGeom>
          <a:noFill/>
        </p:spPr>
        <p:txBody>
          <a:bodyPr wrap="square" rtlCol="0">
            <a:spAutoFit/>
          </a:bodyPr>
          <a:lstStyle/>
          <a:p>
            <a:r>
              <a:rPr kumimoji="1" lang="ja-JP" altLang="en-US" sz="2800" dirty="0" smtClean="0"/>
              <a:t>白色矮星の自転</a:t>
            </a:r>
            <a:endParaRPr kumimoji="1" lang="en-US" altLang="ja-JP" sz="2800" dirty="0" smtClean="0"/>
          </a:p>
          <a:p>
            <a:endParaRPr lang="en-US" altLang="ja-JP" sz="2800" dirty="0"/>
          </a:p>
          <a:p>
            <a:r>
              <a:rPr kumimoji="1" lang="ja-JP" altLang="en-US" sz="2800" dirty="0" smtClean="0"/>
              <a:t>◎もし</a:t>
            </a:r>
            <a:r>
              <a:rPr kumimoji="1" lang="en-US" altLang="ja-JP" sz="2800" dirty="0" smtClean="0"/>
              <a:t>1</a:t>
            </a:r>
            <a:r>
              <a:rPr kumimoji="1" lang="ja-JP" altLang="en-US" sz="2800" dirty="0" smtClean="0"/>
              <a:t>秒以下の周期で回転すると、遠心力が重力を上回るため、白色矮星は粉々に飛び散ってしまう</a:t>
            </a:r>
            <a:endParaRPr kumimoji="1" lang="ja-JP" altLang="en-US" sz="2800" dirty="0"/>
          </a:p>
        </p:txBody>
      </p:sp>
      <p:sp>
        <p:nvSpPr>
          <p:cNvPr id="4" name="テキスト ボックス 3"/>
          <p:cNvSpPr txBox="1"/>
          <p:nvPr/>
        </p:nvSpPr>
        <p:spPr>
          <a:xfrm>
            <a:off x="611560" y="1052736"/>
            <a:ext cx="6408712" cy="2246769"/>
          </a:xfrm>
          <a:prstGeom prst="rect">
            <a:avLst/>
          </a:prstGeom>
          <a:noFill/>
        </p:spPr>
        <p:txBody>
          <a:bodyPr wrap="square" rtlCol="0">
            <a:spAutoFit/>
          </a:bodyPr>
          <a:lstStyle/>
          <a:p>
            <a:r>
              <a:rPr kumimoji="1" lang="ja-JP" altLang="en-US" sz="2800" dirty="0" smtClean="0"/>
              <a:t>脈動の周期</a:t>
            </a:r>
            <a:endParaRPr kumimoji="1" lang="en-US" altLang="ja-JP" sz="2800" dirty="0" smtClean="0"/>
          </a:p>
          <a:p>
            <a:r>
              <a:rPr lang="ja-JP" altLang="en-US" sz="2800" dirty="0"/>
              <a:t>・</a:t>
            </a:r>
            <a:r>
              <a:rPr lang="ja-JP" altLang="en-US" sz="2800" dirty="0" smtClean="0"/>
              <a:t>中性子星はミリ秒程度</a:t>
            </a:r>
            <a:endParaRPr lang="en-US" altLang="ja-JP" sz="2800" dirty="0" smtClean="0"/>
          </a:p>
          <a:p>
            <a:r>
              <a:rPr lang="ja-JP" altLang="en-US" sz="2800" dirty="0" smtClean="0"/>
              <a:t>・白色矮星は２秒程度</a:t>
            </a:r>
            <a:endParaRPr lang="en-US" altLang="ja-JP" sz="2800" dirty="0" smtClean="0"/>
          </a:p>
          <a:p>
            <a:endParaRPr kumimoji="1" lang="en-US" altLang="ja-JP" sz="2800" dirty="0"/>
          </a:p>
          <a:p>
            <a:r>
              <a:rPr lang="ja-JP" altLang="en-US" sz="2800" dirty="0" smtClean="0"/>
              <a:t>◎パルサーの周期とは合わない</a:t>
            </a:r>
            <a:endParaRPr kumimoji="1" lang="ja-JP" altLang="en-US" sz="2800" dirty="0"/>
          </a:p>
        </p:txBody>
      </p:sp>
      <p:sp>
        <p:nvSpPr>
          <p:cNvPr id="6" name="テキスト ボックス 5"/>
          <p:cNvSpPr txBox="1"/>
          <p:nvPr/>
        </p:nvSpPr>
        <p:spPr>
          <a:xfrm>
            <a:off x="611560" y="5589240"/>
            <a:ext cx="6696744" cy="523220"/>
          </a:xfrm>
          <a:prstGeom prst="rect">
            <a:avLst/>
          </a:prstGeom>
          <a:noFill/>
        </p:spPr>
        <p:txBody>
          <a:bodyPr wrap="square" rtlCol="0">
            <a:spAutoFit/>
          </a:bodyPr>
          <a:lstStyle/>
          <a:p>
            <a:r>
              <a:rPr kumimoji="1" lang="ja-JP" altLang="en-US" sz="2800" dirty="0" smtClean="0">
                <a:solidFill>
                  <a:srgbClr val="FF0000"/>
                </a:solidFill>
              </a:rPr>
              <a:t>残るは中性子星の自転のみ</a:t>
            </a:r>
            <a:endParaRPr kumimoji="1" lang="ja-JP" altLang="en-US" sz="2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260648"/>
            <a:ext cx="3816424" cy="707886"/>
          </a:xfrm>
          <a:prstGeom prst="rect">
            <a:avLst/>
          </a:prstGeom>
          <a:noFill/>
        </p:spPr>
        <p:txBody>
          <a:bodyPr wrap="square" rtlCol="0">
            <a:spAutoFit/>
          </a:bodyPr>
          <a:lstStyle/>
          <a:p>
            <a:r>
              <a:rPr lang="ja-JP" altLang="en-US" sz="4000" b="1" dirty="0" smtClean="0">
                <a:solidFill>
                  <a:schemeClr val="accent6">
                    <a:lumMod val="75000"/>
                  </a:schemeClr>
                </a:solidFill>
              </a:rPr>
              <a:t>謎の信号</a:t>
            </a:r>
            <a:endParaRPr kumimoji="1" lang="ja-JP" altLang="en-US" sz="4000" b="1" dirty="0">
              <a:solidFill>
                <a:schemeClr val="accent6">
                  <a:lumMod val="75000"/>
                </a:schemeClr>
              </a:solidFill>
            </a:endParaRPr>
          </a:p>
        </p:txBody>
      </p:sp>
      <p:sp>
        <p:nvSpPr>
          <p:cNvPr id="3" name="テキスト ボックス 2"/>
          <p:cNvSpPr txBox="1"/>
          <p:nvPr/>
        </p:nvSpPr>
        <p:spPr>
          <a:xfrm>
            <a:off x="251520" y="908720"/>
            <a:ext cx="8640960" cy="1384995"/>
          </a:xfrm>
          <a:prstGeom prst="rect">
            <a:avLst/>
          </a:prstGeom>
          <a:noFill/>
        </p:spPr>
        <p:txBody>
          <a:bodyPr wrap="square" rtlCol="0">
            <a:spAutoFit/>
          </a:bodyPr>
          <a:lstStyle/>
          <a:p>
            <a:r>
              <a:rPr kumimoji="1" lang="en-US" altLang="ja-JP" sz="2800" dirty="0" smtClean="0"/>
              <a:t>1967</a:t>
            </a:r>
            <a:r>
              <a:rPr kumimoji="1" lang="ja-JP" altLang="en-US" sz="2800" dirty="0" smtClean="0"/>
              <a:t>年　</a:t>
            </a:r>
            <a:endParaRPr kumimoji="1" lang="en-US" altLang="ja-JP" sz="2800" dirty="0" smtClean="0"/>
          </a:p>
          <a:p>
            <a:r>
              <a:rPr kumimoji="1" lang="en-US" altLang="ja-JP" sz="2800" dirty="0" smtClean="0"/>
              <a:t>Hewish</a:t>
            </a:r>
            <a:r>
              <a:rPr lang="ja-JP" altLang="en-US" sz="2800" dirty="0" smtClean="0"/>
              <a:t>率いる</a:t>
            </a:r>
            <a:r>
              <a:rPr lang="en-US" altLang="ja-JP" sz="2800" dirty="0" smtClean="0"/>
              <a:t>Cambridge</a:t>
            </a:r>
            <a:r>
              <a:rPr lang="ja-JP" altLang="en-US" sz="2800" dirty="0"/>
              <a:t>　</a:t>
            </a:r>
            <a:r>
              <a:rPr lang="en-US" altLang="ja-JP" sz="2800" dirty="0" smtClean="0"/>
              <a:t>University </a:t>
            </a:r>
            <a:r>
              <a:rPr lang="ja-JP" altLang="en-US" sz="2800" dirty="0" smtClean="0"/>
              <a:t>のグループが、</a:t>
            </a:r>
            <a:endParaRPr lang="en-US" altLang="ja-JP" sz="2800" dirty="0" smtClean="0"/>
          </a:p>
          <a:p>
            <a:r>
              <a:rPr kumimoji="1" lang="ja-JP" altLang="en-US" sz="2800" dirty="0" smtClean="0"/>
              <a:t>電波観測で規則正しくパルスを放射する天体を発見</a:t>
            </a:r>
            <a:endParaRPr kumimoji="1" lang="ja-JP" altLang="en-US" sz="2800" dirty="0"/>
          </a:p>
        </p:txBody>
      </p:sp>
      <p:sp>
        <p:nvSpPr>
          <p:cNvPr id="5" name="テキスト ボックス 4"/>
          <p:cNvSpPr txBox="1"/>
          <p:nvPr/>
        </p:nvSpPr>
        <p:spPr>
          <a:xfrm>
            <a:off x="395536" y="6488668"/>
            <a:ext cx="8460432" cy="369332"/>
          </a:xfrm>
          <a:prstGeom prst="rect">
            <a:avLst/>
          </a:prstGeom>
          <a:noFill/>
        </p:spPr>
        <p:txBody>
          <a:bodyPr wrap="square" rtlCol="0">
            <a:spAutoFit/>
          </a:bodyPr>
          <a:lstStyle/>
          <a:p>
            <a:r>
              <a:rPr kumimoji="1" lang="en-US" altLang="ja-JP" dirty="0" smtClean="0"/>
              <a:t>A. G. </a:t>
            </a:r>
            <a:r>
              <a:rPr kumimoji="1" lang="en-US" altLang="ja-JP" dirty="0" err="1" smtClean="0"/>
              <a:t>Lyne</a:t>
            </a:r>
            <a:r>
              <a:rPr kumimoji="1" lang="en-US" altLang="ja-JP" dirty="0" smtClean="0"/>
              <a:t> and F. Graham-Smith: </a:t>
            </a:r>
            <a:r>
              <a:rPr kumimoji="1" lang="en-US" altLang="ja-JP" i="1" dirty="0" smtClean="0"/>
              <a:t>Pulsar Astronomy</a:t>
            </a:r>
            <a:r>
              <a:rPr kumimoji="1" lang="en-US" altLang="ja-JP" dirty="0" smtClean="0"/>
              <a:t>, Cambridge University Press (1990)</a:t>
            </a:r>
            <a:endParaRPr kumimoji="1" lang="ja-JP" altLang="en-US" dirty="0"/>
          </a:p>
        </p:txBody>
      </p:sp>
      <p:sp>
        <p:nvSpPr>
          <p:cNvPr id="6" name="テキスト ボックス 5"/>
          <p:cNvSpPr txBox="1"/>
          <p:nvPr/>
        </p:nvSpPr>
        <p:spPr>
          <a:xfrm>
            <a:off x="467544" y="2348880"/>
            <a:ext cx="7560840" cy="400110"/>
          </a:xfrm>
          <a:prstGeom prst="rect">
            <a:avLst/>
          </a:prstGeom>
          <a:noFill/>
        </p:spPr>
        <p:txBody>
          <a:bodyPr wrap="square" rtlCol="0">
            <a:spAutoFit/>
          </a:bodyPr>
          <a:lstStyle/>
          <a:p>
            <a:r>
              <a:rPr kumimoji="1" lang="ja-JP" altLang="en-US" sz="2000" dirty="0" smtClean="0"/>
              <a:t>典型的なパルスの例</a:t>
            </a:r>
            <a:endParaRPr kumimoji="1" lang="ja-JP" altLang="en-US" sz="2000" dirty="0"/>
          </a:p>
        </p:txBody>
      </p:sp>
      <p:pic>
        <p:nvPicPr>
          <p:cNvPr id="4097" name="Picture 1"/>
          <p:cNvPicPr>
            <a:picLocks noChangeAspect="1" noChangeArrowheads="1"/>
          </p:cNvPicPr>
          <p:nvPr/>
        </p:nvPicPr>
        <p:blipFill>
          <a:blip r:embed="rId2" cstate="print"/>
          <a:srcRect/>
          <a:stretch>
            <a:fillRect/>
          </a:stretch>
        </p:blipFill>
        <p:spPr bwMode="auto">
          <a:xfrm>
            <a:off x="179512" y="2780928"/>
            <a:ext cx="8750607" cy="40770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88640"/>
            <a:ext cx="9144000" cy="707886"/>
          </a:xfrm>
          <a:prstGeom prst="rect">
            <a:avLst/>
          </a:prstGeom>
          <a:noFill/>
        </p:spPr>
        <p:txBody>
          <a:bodyPr wrap="square" rtlCol="0">
            <a:spAutoFit/>
          </a:bodyPr>
          <a:lstStyle/>
          <a:p>
            <a:pPr algn="ctr"/>
            <a:r>
              <a:rPr lang="ja-JP" altLang="en-US" sz="4000" b="1" dirty="0" smtClean="0">
                <a:solidFill>
                  <a:schemeClr val="accent6">
                    <a:lumMod val="75000"/>
                  </a:schemeClr>
                </a:solidFill>
              </a:rPr>
              <a:t>パルサー＝中性子星</a:t>
            </a:r>
            <a:endParaRPr kumimoji="1" lang="ja-JP" altLang="en-US" sz="4000" b="1" dirty="0">
              <a:solidFill>
                <a:schemeClr val="accent6">
                  <a:lumMod val="75000"/>
                </a:schemeClr>
              </a:solidFill>
            </a:endParaRPr>
          </a:p>
        </p:txBody>
      </p:sp>
      <p:sp>
        <p:nvSpPr>
          <p:cNvPr id="3" name="テキスト ボックス 2"/>
          <p:cNvSpPr txBox="1"/>
          <p:nvPr/>
        </p:nvSpPr>
        <p:spPr>
          <a:xfrm>
            <a:off x="1043608" y="1124744"/>
            <a:ext cx="6552728" cy="2369880"/>
          </a:xfrm>
          <a:prstGeom prst="rect">
            <a:avLst/>
          </a:prstGeom>
          <a:noFill/>
        </p:spPr>
        <p:txBody>
          <a:bodyPr wrap="square" rtlCol="0">
            <a:spAutoFit/>
          </a:bodyPr>
          <a:lstStyle/>
          <a:p>
            <a:r>
              <a:rPr kumimoji="1" lang="ja-JP" altLang="en-US" sz="2800" dirty="0" smtClean="0"/>
              <a:t>パルス周期は時間と共に伸びている</a:t>
            </a:r>
            <a:endParaRPr kumimoji="1" lang="en-US" altLang="ja-JP" sz="2800" dirty="0" smtClean="0"/>
          </a:p>
          <a:p>
            <a:endParaRPr lang="en-US" altLang="ja-JP" sz="2800" dirty="0" smtClean="0"/>
          </a:p>
          <a:p>
            <a:r>
              <a:rPr lang="ja-JP" altLang="en-US" sz="2800" dirty="0" smtClean="0"/>
              <a:t>典型的な値は、</a:t>
            </a:r>
            <a:r>
              <a:rPr lang="en-US" altLang="ja-JP" sz="2800" dirty="0" smtClean="0"/>
              <a:t>1</a:t>
            </a:r>
            <a:r>
              <a:rPr lang="ja-JP" altLang="en-US" sz="2800" dirty="0" smtClean="0"/>
              <a:t>年間に</a:t>
            </a:r>
            <a:r>
              <a:rPr lang="en-US" altLang="ja-JP" sz="2800" dirty="0" smtClean="0"/>
              <a:t>1</a:t>
            </a:r>
            <a:r>
              <a:rPr lang="ja-JP" altLang="en-US" sz="2800" dirty="0" smtClean="0"/>
              <a:t>億分の</a:t>
            </a:r>
            <a:r>
              <a:rPr lang="en-US" altLang="ja-JP" sz="2800" dirty="0" smtClean="0"/>
              <a:t>1</a:t>
            </a:r>
            <a:r>
              <a:rPr lang="ja-JP" altLang="en-US" sz="2800" dirty="0" smtClean="0"/>
              <a:t>秒伸びる</a:t>
            </a:r>
            <a:endParaRPr lang="en-US" altLang="ja-JP" sz="2800" dirty="0" smtClean="0"/>
          </a:p>
          <a:p>
            <a:r>
              <a:rPr kumimoji="1" lang="ja-JP" altLang="en-US" sz="2800" dirty="0" smtClean="0"/>
              <a:t>→極めて精巧な宇宙時計</a:t>
            </a:r>
            <a:endParaRPr kumimoji="1" lang="en-US" altLang="ja-JP" sz="2800" dirty="0" smtClean="0"/>
          </a:p>
          <a:p>
            <a:endParaRPr lang="en-US" altLang="ja-JP" dirty="0"/>
          </a:p>
          <a:p>
            <a:endParaRPr kumimoji="1" lang="ja-JP"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涙形 4"/>
          <p:cNvSpPr/>
          <p:nvPr/>
        </p:nvSpPr>
        <p:spPr>
          <a:xfrm rot="13494011">
            <a:off x="1031955" y="4095089"/>
            <a:ext cx="3725294" cy="3954547"/>
          </a:xfrm>
          <a:prstGeom prst="teardrop">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涙形 7"/>
          <p:cNvSpPr/>
          <p:nvPr/>
        </p:nvSpPr>
        <p:spPr>
          <a:xfrm rot="13494011">
            <a:off x="1364401" y="3941175"/>
            <a:ext cx="4433320" cy="3760865"/>
          </a:xfrm>
          <a:prstGeom prst="teardrop">
            <a:avLst>
              <a:gd name="adj" fmla="val 1012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正方形/長方形 8"/>
          <p:cNvSpPr/>
          <p:nvPr/>
        </p:nvSpPr>
        <p:spPr>
          <a:xfrm>
            <a:off x="0" y="6381328"/>
            <a:ext cx="241176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1" name="直線コネクタ 10"/>
          <p:cNvCxnSpPr>
            <a:stCxn id="4" idx="4"/>
          </p:cNvCxnSpPr>
          <p:nvPr/>
        </p:nvCxnSpPr>
        <p:spPr>
          <a:xfrm flipH="1" flipV="1">
            <a:off x="1187624" y="1772816"/>
            <a:ext cx="72516" cy="5085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円/楕円 3"/>
          <p:cNvSpPr/>
          <p:nvPr/>
        </p:nvSpPr>
        <p:spPr>
          <a:xfrm>
            <a:off x="0" y="4409728"/>
            <a:ext cx="2520280" cy="244827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右カーブ矢印 13"/>
          <p:cNvSpPr/>
          <p:nvPr/>
        </p:nvSpPr>
        <p:spPr>
          <a:xfrm>
            <a:off x="683568" y="1988840"/>
            <a:ext cx="864096" cy="432048"/>
          </a:xfrm>
          <a:prstGeom prst="curved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cxnSp>
        <p:nvCxnSpPr>
          <p:cNvPr id="18" name="直線コネクタ 17"/>
          <p:cNvCxnSpPr/>
          <p:nvPr/>
        </p:nvCxnSpPr>
        <p:spPr>
          <a:xfrm flipV="1">
            <a:off x="4788024" y="1556792"/>
            <a:ext cx="72008" cy="5301208"/>
          </a:xfrm>
          <a:prstGeom prst="line">
            <a:avLst/>
          </a:prstGeom>
          <a:ln w="476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周波数スペクトル解析</a:t>
            </a:r>
            <a:r>
              <a:rPr lang="en-US" altLang="ja-JP" dirty="0" smtClean="0"/>
              <a:t>(1)</a:t>
            </a:r>
            <a:endParaRPr kumimoji="1" lang="ja-JP" alt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4286248" y="4000504"/>
            <a:ext cx="4323895" cy="2614605"/>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85720" y="1357298"/>
            <a:ext cx="4286280" cy="2591859"/>
          </a:xfrm>
          <a:prstGeom prst="rect">
            <a:avLst/>
          </a:prstGeom>
          <a:noFill/>
          <a:ln w="9525">
            <a:noFill/>
            <a:miter lim="800000"/>
            <a:headEnd/>
            <a:tailEnd/>
          </a:ln>
        </p:spPr>
      </p:pic>
      <p:sp>
        <p:nvSpPr>
          <p:cNvPr id="14" name="テキスト ボックス 13"/>
          <p:cNvSpPr txBox="1"/>
          <p:nvPr/>
        </p:nvSpPr>
        <p:spPr>
          <a:xfrm>
            <a:off x="5000628" y="2071678"/>
            <a:ext cx="2928958" cy="923330"/>
          </a:xfrm>
          <a:prstGeom prst="rect">
            <a:avLst/>
          </a:prstGeom>
          <a:noFill/>
        </p:spPr>
        <p:txBody>
          <a:bodyPr wrap="square" rtlCol="0">
            <a:spAutoFit/>
          </a:bodyPr>
          <a:lstStyle/>
          <a:p>
            <a:r>
              <a:rPr kumimoji="1" lang="ja-JP" altLang="en-US" dirty="0" smtClean="0"/>
              <a:t>生のデータに対して平均操作を行った結果、左のようにパルス信号が見られた</a:t>
            </a:r>
            <a:endParaRPr kumimoji="1" lang="ja-JP" altLang="en-US" dirty="0"/>
          </a:p>
        </p:txBody>
      </p:sp>
      <p:sp>
        <p:nvSpPr>
          <p:cNvPr id="15" name="テキスト ボックス 14"/>
          <p:cNvSpPr txBox="1"/>
          <p:nvPr/>
        </p:nvSpPr>
        <p:spPr>
          <a:xfrm>
            <a:off x="357158" y="5000636"/>
            <a:ext cx="3714776" cy="646331"/>
          </a:xfrm>
          <a:prstGeom prst="rect">
            <a:avLst/>
          </a:prstGeom>
          <a:noFill/>
        </p:spPr>
        <p:txBody>
          <a:bodyPr wrap="square" rtlCol="0">
            <a:spAutoFit/>
          </a:bodyPr>
          <a:lstStyle/>
          <a:p>
            <a:r>
              <a:rPr kumimoji="1" lang="ja-JP" altLang="en-US" dirty="0" smtClean="0"/>
              <a:t>上のフーリエ変換の結果、</a:t>
            </a:r>
            <a:endParaRPr kumimoji="1" lang="en-US" altLang="ja-JP" dirty="0" smtClean="0"/>
          </a:p>
          <a:p>
            <a:r>
              <a:rPr kumimoji="1" lang="en-US" altLang="ja-JP" dirty="0" smtClean="0"/>
              <a:t>1400</a:t>
            </a:r>
            <a:r>
              <a:rPr kumimoji="1" lang="ja-JP" altLang="en-US" dirty="0" smtClean="0"/>
              <a:t>～</a:t>
            </a:r>
            <a:r>
              <a:rPr lang="en-US" altLang="ja-JP" dirty="0" smtClean="0"/>
              <a:t>1440Hz</a:t>
            </a:r>
            <a:r>
              <a:rPr lang="ja-JP" altLang="en-US" dirty="0" smtClean="0"/>
              <a:t>の周波数が見られた</a:t>
            </a:r>
            <a:endParaRPr kumimoji="1" lang="ja-JP"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b="10250"/>
          <a:stretch>
            <a:fillRect/>
          </a:stretch>
        </p:blipFill>
        <p:spPr bwMode="auto">
          <a:xfrm>
            <a:off x="5857884" y="1417646"/>
            <a:ext cx="3048001" cy="1654164"/>
          </a:xfrm>
          <a:prstGeom prst="rect">
            <a:avLst/>
          </a:prstGeom>
          <a:noFill/>
          <a:ln w="9525">
            <a:noFill/>
            <a:miter lim="800000"/>
            <a:headEnd/>
            <a:tailEnd/>
          </a:ln>
        </p:spPr>
      </p:pic>
      <p:pic>
        <p:nvPicPr>
          <p:cNvPr id="2054" name="Picture 6"/>
          <p:cNvPicPr>
            <a:picLocks noChangeAspect="1" noChangeArrowheads="1"/>
          </p:cNvPicPr>
          <p:nvPr/>
        </p:nvPicPr>
        <p:blipFill>
          <a:blip r:embed="rId4" cstate="print"/>
          <a:srcRect b="11605"/>
          <a:stretch>
            <a:fillRect/>
          </a:stretch>
        </p:blipFill>
        <p:spPr bwMode="auto">
          <a:xfrm>
            <a:off x="2928926" y="1417646"/>
            <a:ext cx="3094704" cy="1654164"/>
          </a:xfrm>
          <a:prstGeom prst="rect">
            <a:avLst/>
          </a:prstGeom>
          <a:noFill/>
          <a:ln w="9525">
            <a:noFill/>
            <a:miter lim="800000"/>
            <a:headEnd/>
            <a:tailEnd/>
          </a:ln>
        </p:spPr>
      </p:pic>
      <p:pic>
        <p:nvPicPr>
          <p:cNvPr id="2055" name="Picture 7"/>
          <p:cNvPicPr>
            <a:picLocks noChangeAspect="1" noChangeArrowheads="1"/>
          </p:cNvPicPr>
          <p:nvPr/>
        </p:nvPicPr>
        <p:blipFill>
          <a:blip r:embed="rId5" cstate="print"/>
          <a:srcRect b="10852"/>
          <a:stretch>
            <a:fillRect/>
          </a:stretch>
        </p:blipFill>
        <p:spPr bwMode="auto">
          <a:xfrm>
            <a:off x="0" y="1428736"/>
            <a:ext cx="3048001" cy="1643074"/>
          </a:xfrm>
          <a:prstGeom prst="rect">
            <a:avLst/>
          </a:prstGeom>
          <a:noFill/>
          <a:ln w="9525">
            <a:noFill/>
            <a:miter lim="800000"/>
            <a:headEnd/>
            <a:tailEnd/>
          </a:ln>
        </p:spPr>
      </p:pic>
      <p:sp>
        <p:nvSpPr>
          <p:cNvPr id="2" name="タイトル 1"/>
          <p:cNvSpPr>
            <a:spLocks noGrp="1"/>
          </p:cNvSpPr>
          <p:nvPr>
            <p:ph type="title"/>
          </p:nvPr>
        </p:nvSpPr>
        <p:spPr>
          <a:xfrm>
            <a:off x="457200" y="-71462"/>
            <a:ext cx="8229600" cy="1143000"/>
          </a:xfrm>
        </p:spPr>
        <p:txBody>
          <a:bodyPr/>
          <a:lstStyle/>
          <a:p>
            <a:r>
              <a:rPr lang="ja-JP" altLang="en-US" dirty="0" smtClean="0"/>
              <a:t>周波数スペクトル解析</a:t>
            </a:r>
            <a:r>
              <a:rPr lang="en-US" altLang="ja-JP" dirty="0" smtClean="0"/>
              <a:t>(2)</a:t>
            </a:r>
            <a:endParaRPr kumimoji="1" lang="ja-JP" altLang="en-US" dirty="0"/>
          </a:p>
        </p:txBody>
      </p:sp>
      <p:sp>
        <p:nvSpPr>
          <p:cNvPr id="7" name="テキスト ボックス 6"/>
          <p:cNvSpPr txBox="1"/>
          <p:nvPr/>
        </p:nvSpPr>
        <p:spPr>
          <a:xfrm>
            <a:off x="357158" y="928670"/>
            <a:ext cx="8215370" cy="369332"/>
          </a:xfrm>
          <a:prstGeom prst="rect">
            <a:avLst/>
          </a:prstGeom>
          <a:noFill/>
        </p:spPr>
        <p:txBody>
          <a:bodyPr wrap="square" rtlCol="0">
            <a:spAutoFit/>
          </a:bodyPr>
          <a:lstStyle/>
          <a:p>
            <a:r>
              <a:rPr lang="ja-JP" altLang="en-US" dirty="0"/>
              <a:t>時間ごと</a:t>
            </a:r>
            <a:r>
              <a:rPr lang="ja-JP" altLang="en-US" dirty="0" smtClean="0"/>
              <a:t>のフーリエ解析を行うと、時間ごとに周波数が変化している様子が見られた</a:t>
            </a:r>
            <a:endParaRPr kumimoji="1" lang="ja-JP" altLang="en-US" dirty="0"/>
          </a:p>
        </p:txBody>
      </p:sp>
      <p:sp>
        <p:nvSpPr>
          <p:cNvPr id="8" name="右矢印 7"/>
          <p:cNvSpPr/>
          <p:nvPr/>
        </p:nvSpPr>
        <p:spPr>
          <a:xfrm>
            <a:off x="2714612" y="2071678"/>
            <a:ext cx="57150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5715008" y="2000240"/>
            <a:ext cx="571504" cy="571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noChangeArrowheads="1"/>
          </p:cNvPicPr>
          <p:nvPr/>
        </p:nvPicPr>
        <p:blipFill>
          <a:blip r:embed="rId6" cstate="print"/>
          <a:srcRect b="10305"/>
          <a:stretch>
            <a:fillRect/>
          </a:stretch>
        </p:blipFill>
        <p:spPr bwMode="auto">
          <a:xfrm>
            <a:off x="285720" y="3286124"/>
            <a:ext cx="4214842" cy="2286016"/>
          </a:xfrm>
          <a:prstGeom prst="rect">
            <a:avLst/>
          </a:prstGeom>
          <a:noFill/>
          <a:ln w="9525">
            <a:noFill/>
            <a:miter lim="800000"/>
            <a:headEnd/>
            <a:tailEnd/>
          </a:ln>
        </p:spPr>
      </p:pic>
      <p:sp>
        <p:nvSpPr>
          <p:cNvPr id="11" name="テキスト ボックス 10"/>
          <p:cNvSpPr txBox="1"/>
          <p:nvPr/>
        </p:nvSpPr>
        <p:spPr>
          <a:xfrm>
            <a:off x="1714480" y="5643578"/>
            <a:ext cx="1285884" cy="369332"/>
          </a:xfrm>
          <a:prstGeom prst="rect">
            <a:avLst/>
          </a:prstGeom>
          <a:solidFill>
            <a:schemeClr val="bg1"/>
          </a:solidFill>
        </p:spPr>
        <p:txBody>
          <a:bodyPr wrap="square" rtlCol="0">
            <a:spAutoFit/>
          </a:bodyPr>
          <a:lstStyle/>
          <a:p>
            <a:r>
              <a:rPr kumimoji="1" lang="ja-JP" altLang="en-US" dirty="0" smtClean="0"/>
              <a:t>周波数</a:t>
            </a:r>
            <a:r>
              <a:rPr kumimoji="1" lang="en-US" altLang="ja-JP" dirty="0" smtClean="0"/>
              <a:t>(Hz)</a:t>
            </a:r>
            <a:endParaRPr kumimoji="1" lang="ja-JP" altLang="en-US" dirty="0"/>
          </a:p>
        </p:txBody>
      </p:sp>
      <p:sp>
        <p:nvSpPr>
          <p:cNvPr id="12" name="テキスト ボックス 11"/>
          <p:cNvSpPr txBox="1"/>
          <p:nvPr/>
        </p:nvSpPr>
        <p:spPr>
          <a:xfrm>
            <a:off x="0" y="4203728"/>
            <a:ext cx="461665" cy="1357322"/>
          </a:xfrm>
          <a:prstGeom prst="rect">
            <a:avLst/>
          </a:prstGeom>
          <a:solidFill>
            <a:schemeClr val="bg1"/>
          </a:solidFill>
        </p:spPr>
        <p:txBody>
          <a:bodyPr vert="eaVert" wrap="square" rtlCol="0">
            <a:spAutoFit/>
          </a:bodyPr>
          <a:lstStyle/>
          <a:p>
            <a:r>
              <a:rPr lang="ja-JP" altLang="en-US" dirty="0" smtClean="0"/>
              <a:t>時間</a:t>
            </a:r>
            <a:r>
              <a:rPr lang="en-US" altLang="ja-JP" dirty="0" smtClean="0"/>
              <a:t>(ms)</a:t>
            </a:r>
            <a:endParaRPr kumimoji="1" lang="ja-JP" altLang="en-US" dirty="0"/>
          </a:p>
        </p:txBody>
      </p:sp>
      <p:sp>
        <p:nvSpPr>
          <p:cNvPr id="13" name="テキスト ボックス 12"/>
          <p:cNvSpPr txBox="1"/>
          <p:nvPr/>
        </p:nvSpPr>
        <p:spPr>
          <a:xfrm>
            <a:off x="4929190" y="3643314"/>
            <a:ext cx="3643338" cy="1754326"/>
          </a:xfrm>
          <a:prstGeom prst="rect">
            <a:avLst/>
          </a:prstGeom>
          <a:noFill/>
        </p:spPr>
        <p:txBody>
          <a:bodyPr wrap="square" rtlCol="0">
            <a:spAutoFit/>
          </a:bodyPr>
          <a:lstStyle/>
          <a:p>
            <a:r>
              <a:rPr lang="ja-JP" altLang="en-US" dirty="0"/>
              <a:t>周波数</a:t>
            </a:r>
            <a:r>
              <a:rPr lang="ja-JP" altLang="en-US" dirty="0" smtClean="0"/>
              <a:t>の高い波が先に来る</a:t>
            </a:r>
            <a:endParaRPr lang="en-US" altLang="ja-JP" dirty="0" smtClean="0"/>
          </a:p>
          <a:p>
            <a:r>
              <a:rPr lang="ja-JP" altLang="en-US" dirty="0" smtClean="0"/>
              <a:t>↑</a:t>
            </a:r>
            <a:endParaRPr lang="en-US" altLang="ja-JP" dirty="0" smtClean="0"/>
          </a:p>
          <a:p>
            <a:r>
              <a:rPr lang="ja-JP" altLang="en-US" dirty="0" smtClean="0"/>
              <a:t>星間空間の電子による遅延効果</a:t>
            </a:r>
            <a:endParaRPr kumimoji="1" lang="en-US" altLang="ja-JP" dirty="0"/>
          </a:p>
          <a:p>
            <a:endParaRPr lang="en-US" altLang="ja-JP" dirty="0" smtClean="0"/>
          </a:p>
          <a:p>
            <a:endParaRPr kumimoji="1" lang="en-US" altLang="ja-JP" dirty="0"/>
          </a:p>
          <a:p>
            <a:endParaRPr kumimoji="1" lang="ja-JP" altLang="en-US" dirty="0"/>
          </a:p>
        </p:txBody>
      </p:sp>
      <p:graphicFrame>
        <p:nvGraphicFramePr>
          <p:cNvPr id="2051" name="Object 3"/>
          <p:cNvGraphicFramePr>
            <a:graphicFrameLocks noChangeAspect="1"/>
          </p:cNvGraphicFramePr>
          <p:nvPr/>
        </p:nvGraphicFramePr>
        <p:xfrm>
          <a:off x="4929190" y="4572008"/>
          <a:ext cx="2774950" cy="846138"/>
        </p:xfrm>
        <a:graphic>
          <a:graphicData uri="http://schemas.openxmlformats.org/presentationml/2006/ole">
            <p:oleObj spid="_x0000_s5122" name="数式" r:id="rId7" imgW="1498320" imgH="457200" progId="Equation.3">
              <p:embed/>
            </p:oleObj>
          </a:graphicData>
        </a:graphic>
      </p:graphicFrame>
      <p:sp>
        <p:nvSpPr>
          <p:cNvPr id="16" name="テキスト ボックス 15"/>
          <p:cNvSpPr txBox="1"/>
          <p:nvPr/>
        </p:nvSpPr>
        <p:spPr>
          <a:xfrm>
            <a:off x="5715008" y="5429264"/>
            <a:ext cx="3428992" cy="369332"/>
          </a:xfrm>
          <a:prstGeom prst="rect">
            <a:avLst/>
          </a:prstGeom>
          <a:noFill/>
        </p:spPr>
        <p:txBody>
          <a:bodyPr wrap="square" rtlCol="0">
            <a:spAutoFit/>
          </a:bodyPr>
          <a:lstStyle/>
          <a:p>
            <a:r>
              <a:rPr kumimoji="1" lang="en-US" altLang="ja-JP" dirty="0" smtClean="0"/>
              <a:t>DM :</a:t>
            </a:r>
            <a:r>
              <a:rPr kumimoji="1" lang="ja-JP" altLang="en-US" dirty="0" smtClean="0"/>
              <a:t>分散度</a:t>
            </a:r>
            <a:r>
              <a:rPr kumimoji="1" lang="en-US" altLang="ja-JP" dirty="0" smtClean="0"/>
              <a:t>(Dispersion measure)</a:t>
            </a:r>
            <a:endParaRPr kumimoji="1" lang="ja-JP" altLang="en-US" dirty="0"/>
          </a:p>
        </p:txBody>
      </p:sp>
      <p:graphicFrame>
        <p:nvGraphicFramePr>
          <p:cNvPr id="2052" name="Object 4"/>
          <p:cNvGraphicFramePr>
            <a:graphicFrameLocks noChangeAspect="1"/>
          </p:cNvGraphicFramePr>
          <p:nvPr/>
        </p:nvGraphicFramePr>
        <p:xfrm>
          <a:off x="2928926" y="4000504"/>
          <a:ext cx="1219189" cy="207885"/>
        </p:xfrm>
        <a:graphic>
          <a:graphicData uri="http://schemas.openxmlformats.org/presentationml/2006/ole">
            <p:oleObj spid="_x0000_s5123" name="数式" r:id="rId8" imgW="1041120" imgH="177480" progId="Equation.3">
              <p:embed/>
            </p:oleObj>
          </a:graphicData>
        </a:graphic>
      </p:graphicFrame>
      <p:sp>
        <p:nvSpPr>
          <p:cNvPr id="23" name="テキスト ボックス 22"/>
          <p:cNvSpPr txBox="1"/>
          <p:nvPr/>
        </p:nvSpPr>
        <p:spPr>
          <a:xfrm>
            <a:off x="357158" y="1560522"/>
            <a:ext cx="928694" cy="338554"/>
          </a:xfrm>
          <a:prstGeom prst="rect">
            <a:avLst/>
          </a:prstGeom>
          <a:noFill/>
        </p:spPr>
        <p:txBody>
          <a:bodyPr wrap="square" rtlCol="0">
            <a:spAutoFit/>
          </a:bodyPr>
          <a:lstStyle/>
          <a:p>
            <a:r>
              <a:rPr lang="en-US" altLang="ja-JP" sz="1600" dirty="0"/>
              <a:t>t</a:t>
            </a:r>
            <a:r>
              <a:rPr kumimoji="1" lang="en-US" altLang="ja-JP" sz="1600" dirty="0" smtClean="0"/>
              <a:t>=9.0</a:t>
            </a:r>
            <a:endParaRPr kumimoji="1" lang="ja-JP" altLang="en-US" dirty="0"/>
          </a:p>
        </p:txBody>
      </p:sp>
      <p:sp>
        <p:nvSpPr>
          <p:cNvPr id="24" name="テキスト ボックス 23"/>
          <p:cNvSpPr txBox="1"/>
          <p:nvPr/>
        </p:nvSpPr>
        <p:spPr>
          <a:xfrm>
            <a:off x="3357554" y="1560522"/>
            <a:ext cx="928694" cy="338554"/>
          </a:xfrm>
          <a:prstGeom prst="rect">
            <a:avLst/>
          </a:prstGeom>
          <a:noFill/>
        </p:spPr>
        <p:txBody>
          <a:bodyPr wrap="square" rtlCol="0">
            <a:spAutoFit/>
          </a:bodyPr>
          <a:lstStyle/>
          <a:p>
            <a:r>
              <a:rPr lang="en-US" altLang="ja-JP" sz="1600" dirty="0" smtClean="0"/>
              <a:t>t</a:t>
            </a:r>
            <a:r>
              <a:rPr kumimoji="1" lang="en-US" altLang="ja-JP" sz="1600" dirty="0" smtClean="0"/>
              <a:t>=11.5</a:t>
            </a:r>
            <a:endParaRPr kumimoji="1" lang="ja-JP" altLang="en-US" dirty="0"/>
          </a:p>
        </p:txBody>
      </p:sp>
      <p:sp>
        <p:nvSpPr>
          <p:cNvPr id="25" name="テキスト ボックス 24"/>
          <p:cNvSpPr txBox="1"/>
          <p:nvPr/>
        </p:nvSpPr>
        <p:spPr>
          <a:xfrm>
            <a:off x="6286512" y="1560522"/>
            <a:ext cx="928694" cy="338554"/>
          </a:xfrm>
          <a:prstGeom prst="rect">
            <a:avLst/>
          </a:prstGeom>
          <a:noFill/>
        </p:spPr>
        <p:txBody>
          <a:bodyPr wrap="square" rtlCol="0">
            <a:spAutoFit/>
          </a:bodyPr>
          <a:lstStyle/>
          <a:p>
            <a:r>
              <a:rPr lang="en-US" altLang="ja-JP" sz="1600" dirty="0" smtClean="0"/>
              <a:t>t</a:t>
            </a:r>
            <a:r>
              <a:rPr kumimoji="1" lang="en-US" altLang="ja-JP" sz="1600" dirty="0" smtClean="0"/>
              <a:t>=13.0</a:t>
            </a:r>
            <a:endParaRPr kumimoji="1" lang="ja-JP" altLang="en-US" dirty="0"/>
          </a:p>
        </p:txBody>
      </p:sp>
      <p:sp>
        <p:nvSpPr>
          <p:cNvPr id="26" name="テキスト ボックス 25"/>
          <p:cNvSpPr txBox="1"/>
          <p:nvPr/>
        </p:nvSpPr>
        <p:spPr>
          <a:xfrm>
            <a:off x="3643306" y="5429264"/>
            <a:ext cx="714380" cy="307777"/>
          </a:xfrm>
          <a:prstGeom prst="rect">
            <a:avLst/>
          </a:prstGeom>
          <a:noFill/>
        </p:spPr>
        <p:txBody>
          <a:bodyPr wrap="square" rtlCol="0">
            <a:spAutoFit/>
          </a:bodyPr>
          <a:lstStyle/>
          <a:p>
            <a:r>
              <a:rPr kumimoji="1" lang="en-US" altLang="ja-JP" sz="1400" dirty="0" smtClean="0"/>
              <a:t>1440</a:t>
            </a:r>
            <a:endParaRPr kumimoji="1" lang="ja-JP" altLang="en-US" dirty="0"/>
          </a:p>
        </p:txBody>
      </p:sp>
      <p:sp>
        <p:nvSpPr>
          <p:cNvPr id="27" name="テキスト ボックス 26"/>
          <p:cNvSpPr txBox="1"/>
          <p:nvPr/>
        </p:nvSpPr>
        <p:spPr>
          <a:xfrm>
            <a:off x="1785918" y="5429264"/>
            <a:ext cx="714380" cy="307777"/>
          </a:xfrm>
          <a:prstGeom prst="rect">
            <a:avLst/>
          </a:prstGeom>
          <a:noFill/>
        </p:spPr>
        <p:txBody>
          <a:bodyPr wrap="square" rtlCol="0">
            <a:spAutoFit/>
          </a:bodyPr>
          <a:lstStyle/>
          <a:p>
            <a:r>
              <a:rPr kumimoji="1" lang="en-US" altLang="ja-JP" sz="1400" dirty="0" smtClean="0"/>
              <a:t>1400</a:t>
            </a:r>
            <a:endParaRPr kumimoji="1" lang="ja-JP" altLang="en-US" dirty="0"/>
          </a:p>
        </p:txBody>
      </p:sp>
      <p:sp>
        <p:nvSpPr>
          <p:cNvPr id="28" name="テキスト ボックス 27"/>
          <p:cNvSpPr txBox="1"/>
          <p:nvPr/>
        </p:nvSpPr>
        <p:spPr>
          <a:xfrm>
            <a:off x="8429652" y="3000372"/>
            <a:ext cx="571536" cy="261610"/>
          </a:xfrm>
          <a:prstGeom prst="rect">
            <a:avLst/>
          </a:prstGeom>
          <a:noFill/>
        </p:spPr>
        <p:txBody>
          <a:bodyPr wrap="square" rtlCol="0">
            <a:spAutoFit/>
          </a:bodyPr>
          <a:lstStyle/>
          <a:p>
            <a:r>
              <a:rPr kumimoji="1" lang="en-US" altLang="ja-JP" sz="1050" dirty="0" smtClean="0"/>
              <a:t>1440</a:t>
            </a:r>
            <a:endParaRPr kumimoji="1" lang="ja-JP" altLang="en-US" dirty="0"/>
          </a:p>
        </p:txBody>
      </p:sp>
      <p:sp>
        <p:nvSpPr>
          <p:cNvPr id="30" name="テキスト ボックス 29"/>
          <p:cNvSpPr txBox="1"/>
          <p:nvPr/>
        </p:nvSpPr>
        <p:spPr>
          <a:xfrm>
            <a:off x="6786578" y="3000372"/>
            <a:ext cx="571536" cy="261610"/>
          </a:xfrm>
          <a:prstGeom prst="rect">
            <a:avLst/>
          </a:prstGeom>
          <a:noFill/>
        </p:spPr>
        <p:txBody>
          <a:bodyPr wrap="square" rtlCol="0">
            <a:spAutoFit/>
          </a:bodyPr>
          <a:lstStyle/>
          <a:p>
            <a:r>
              <a:rPr kumimoji="1" lang="en-US" altLang="ja-JP" sz="1050" dirty="0" smtClean="0"/>
              <a:t>1400</a:t>
            </a:r>
            <a:endParaRPr kumimoji="1" lang="ja-JP" altLang="en-US" dirty="0"/>
          </a:p>
        </p:txBody>
      </p:sp>
      <p:sp>
        <p:nvSpPr>
          <p:cNvPr id="31" name="テキスト ボックス 30"/>
          <p:cNvSpPr txBox="1"/>
          <p:nvPr/>
        </p:nvSpPr>
        <p:spPr>
          <a:xfrm>
            <a:off x="7143768" y="3071810"/>
            <a:ext cx="1285884" cy="261610"/>
          </a:xfrm>
          <a:prstGeom prst="rect">
            <a:avLst/>
          </a:prstGeom>
          <a:noFill/>
        </p:spPr>
        <p:txBody>
          <a:bodyPr wrap="square" rtlCol="0">
            <a:spAutoFit/>
          </a:bodyPr>
          <a:lstStyle/>
          <a:p>
            <a:r>
              <a:rPr kumimoji="1" lang="ja-JP" altLang="en-US" sz="1050" dirty="0" smtClean="0"/>
              <a:t>周波数</a:t>
            </a:r>
            <a:r>
              <a:rPr kumimoji="1" lang="en-US" altLang="ja-JP" sz="1050" dirty="0" smtClean="0"/>
              <a:t>(Hz)</a:t>
            </a:r>
            <a:endParaRPr kumimoji="1" lang="ja-JP" altLang="en-US" dirty="0"/>
          </a:p>
        </p:txBody>
      </p:sp>
      <p:sp>
        <p:nvSpPr>
          <p:cNvPr id="32" name="テキスト ボックス 31"/>
          <p:cNvSpPr txBox="1"/>
          <p:nvPr/>
        </p:nvSpPr>
        <p:spPr>
          <a:xfrm>
            <a:off x="5572132" y="3000372"/>
            <a:ext cx="571536" cy="261610"/>
          </a:xfrm>
          <a:prstGeom prst="rect">
            <a:avLst/>
          </a:prstGeom>
          <a:noFill/>
        </p:spPr>
        <p:txBody>
          <a:bodyPr wrap="square" rtlCol="0">
            <a:spAutoFit/>
          </a:bodyPr>
          <a:lstStyle/>
          <a:p>
            <a:r>
              <a:rPr kumimoji="1" lang="en-US" altLang="ja-JP" sz="1050" dirty="0" smtClean="0"/>
              <a:t>1440</a:t>
            </a:r>
            <a:endParaRPr kumimoji="1" lang="ja-JP" altLang="en-US" dirty="0"/>
          </a:p>
        </p:txBody>
      </p:sp>
      <p:sp>
        <p:nvSpPr>
          <p:cNvPr id="33" name="テキスト ボックス 32"/>
          <p:cNvSpPr txBox="1"/>
          <p:nvPr/>
        </p:nvSpPr>
        <p:spPr>
          <a:xfrm>
            <a:off x="3929058" y="3000372"/>
            <a:ext cx="571536" cy="261610"/>
          </a:xfrm>
          <a:prstGeom prst="rect">
            <a:avLst/>
          </a:prstGeom>
          <a:noFill/>
        </p:spPr>
        <p:txBody>
          <a:bodyPr wrap="square" rtlCol="0">
            <a:spAutoFit/>
          </a:bodyPr>
          <a:lstStyle/>
          <a:p>
            <a:r>
              <a:rPr kumimoji="1" lang="en-US" altLang="ja-JP" sz="1050" dirty="0" smtClean="0"/>
              <a:t>1400</a:t>
            </a:r>
            <a:endParaRPr kumimoji="1" lang="ja-JP" altLang="en-US" dirty="0"/>
          </a:p>
        </p:txBody>
      </p:sp>
      <p:sp>
        <p:nvSpPr>
          <p:cNvPr id="34" name="テキスト ボックス 33"/>
          <p:cNvSpPr txBox="1"/>
          <p:nvPr/>
        </p:nvSpPr>
        <p:spPr>
          <a:xfrm>
            <a:off x="4214810" y="3071810"/>
            <a:ext cx="1285884" cy="261610"/>
          </a:xfrm>
          <a:prstGeom prst="rect">
            <a:avLst/>
          </a:prstGeom>
          <a:noFill/>
        </p:spPr>
        <p:txBody>
          <a:bodyPr wrap="square" rtlCol="0">
            <a:spAutoFit/>
          </a:bodyPr>
          <a:lstStyle/>
          <a:p>
            <a:r>
              <a:rPr kumimoji="1" lang="ja-JP" altLang="en-US" sz="1050" dirty="0" smtClean="0"/>
              <a:t>周波数</a:t>
            </a:r>
            <a:r>
              <a:rPr kumimoji="1" lang="en-US" altLang="ja-JP" sz="1050" dirty="0" smtClean="0"/>
              <a:t>(Hz)</a:t>
            </a:r>
            <a:endParaRPr kumimoji="1" lang="ja-JP" altLang="en-US" dirty="0"/>
          </a:p>
        </p:txBody>
      </p:sp>
      <p:sp>
        <p:nvSpPr>
          <p:cNvPr id="35" name="テキスト ボックス 34"/>
          <p:cNvSpPr txBox="1"/>
          <p:nvPr/>
        </p:nvSpPr>
        <p:spPr>
          <a:xfrm>
            <a:off x="2643174" y="3000372"/>
            <a:ext cx="571536" cy="261610"/>
          </a:xfrm>
          <a:prstGeom prst="rect">
            <a:avLst/>
          </a:prstGeom>
          <a:noFill/>
        </p:spPr>
        <p:txBody>
          <a:bodyPr wrap="square" rtlCol="0">
            <a:spAutoFit/>
          </a:bodyPr>
          <a:lstStyle/>
          <a:p>
            <a:r>
              <a:rPr kumimoji="1" lang="en-US" altLang="ja-JP" sz="1050" dirty="0" smtClean="0"/>
              <a:t>1440</a:t>
            </a:r>
            <a:endParaRPr kumimoji="1" lang="ja-JP" altLang="en-US" dirty="0"/>
          </a:p>
        </p:txBody>
      </p:sp>
      <p:sp>
        <p:nvSpPr>
          <p:cNvPr id="36" name="テキスト ボックス 35"/>
          <p:cNvSpPr txBox="1"/>
          <p:nvPr/>
        </p:nvSpPr>
        <p:spPr>
          <a:xfrm>
            <a:off x="1000100" y="3000372"/>
            <a:ext cx="571536" cy="261610"/>
          </a:xfrm>
          <a:prstGeom prst="rect">
            <a:avLst/>
          </a:prstGeom>
          <a:noFill/>
        </p:spPr>
        <p:txBody>
          <a:bodyPr wrap="square" rtlCol="0">
            <a:spAutoFit/>
          </a:bodyPr>
          <a:lstStyle/>
          <a:p>
            <a:r>
              <a:rPr kumimoji="1" lang="en-US" altLang="ja-JP" sz="1050" dirty="0" smtClean="0"/>
              <a:t>1400</a:t>
            </a:r>
            <a:endParaRPr kumimoji="1" lang="ja-JP" altLang="en-US" dirty="0"/>
          </a:p>
        </p:txBody>
      </p:sp>
      <p:sp>
        <p:nvSpPr>
          <p:cNvPr id="37" name="テキスト ボックス 36"/>
          <p:cNvSpPr txBox="1"/>
          <p:nvPr/>
        </p:nvSpPr>
        <p:spPr>
          <a:xfrm>
            <a:off x="1285852" y="3071810"/>
            <a:ext cx="1285884" cy="261610"/>
          </a:xfrm>
          <a:prstGeom prst="rect">
            <a:avLst/>
          </a:prstGeom>
          <a:noFill/>
        </p:spPr>
        <p:txBody>
          <a:bodyPr wrap="square" rtlCol="0">
            <a:spAutoFit/>
          </a:bodyPr>
          <a:lstStyle/>
          <a:p>
            <a:r>
              <a:rPr kumimoji="1" lang="ja-JP" altLang="en-US" sz="1050" dirty="0" smtClean="0"/>
              <a:t>周波数</a:t>
            </a:r>
            <a:r>
              <a:rPr kumimoji="1" lang="en-US" altLang="ja-JP" sz="1050" dirty="0" smtClean="0"/>
              <a:t>(Hz)</a:t>
            </a:r>
            <a:endParaRPr kumimoji="1" lang="ja-JP" altLang="en-US" sz="14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152400"/>
            <a:ext cx="7772400" cy="685800"/>
          </a:xfrm>
        </p:spPr>
        <p:txBody>
          <a:bodyPr/>
          <a:lstStyle/>
          <a:p>
            <a:r>
              <a:rPr lang="ja-JP" altLang="en-US" sz="2400">
                <a:latin typeface="HG創英角ﾎﾟｯﾌﾟ体" pitchFamily="49" charset="-128"/>
                <a:ea typeface="HG創英角ﾎﾟｯﾌﾟ体" pitchFamily="49" charset="-128"/>
              </a:rPr>
              <a:t>補足：</a:t>
            </a:r>
            <a:r>
              <a:rPr lang="en-US" altLang="ja-JP" sz="2400">
                <a:latin typeface="HG創英角ﾎﾟｯﾌﾟ体" pitchFamily="49" charset="-128"/>
                <a:ea typeface="HG創英角ﾎﾟｯﾌﾟ体" pitchFamily="49" charset="-128"/>
              </a:rPr>
              <a:t>Outer Gap Model</a:t>
            </a:r>
            <a:r>
              <a:rPr lang="ja-JP" altLang="en-US" sz="2400">
                <a:latin typeface="HG創英角ﾎﾟｯﾌﾟ体" pitchFamily="49" charset="-128"/>
                <a:ea typeface="HG創英角ﾎﾟｯﾌﾟ体" pitchFamily="49" charset="-128"/>
              </a:rPr>
              <a:t>（・。・</a:t>
            </a:r>
            <a:r>
              <a:rPr lang="en-US" altLang="ja-JP" sz="2400">
                <a:latin typeface="HG創英角ﾎﾟｯﾌﾟ体" pitchFamily="49" charset="-128"/>
                <a:ea typeface="HG創英角ﾎﾟｯﾌﾟ体" pitchFamily="49" charset="-128"/>
              </a:rPr>
              <a:t>;</a:t>
            </a:r>
            <a:r>
              <a:rPr lang="ja-JP" altLang="en-US" sz="2400">
                <a:latin typeface="HG創英角ﾎﾟｯﾌﾟ体" pitchFamily="49" charset="-128"/>
                <a:ea typeface="HG創英角ﾎﾟｯﾌﾟ体" pitchFamily="49" charset="-128"/>
              </a:rPr>
              <a:t>）</a:t>
            </a:r>
            <a:r>
              <a:rPr lang="en-US" altLang="ja-JP" sz="2400">
                <a:latin typeface="Times New Roman"/>
                <a:ea typeface="HG創英角ﾎﾟｯﾌﾟ体" pitchFamily="49" charset="-128"/>
              </a:rPr>
              <a:t>…</a:t>
            </a:r>
            <a:r>
              <a:rPr lang="en-US" altLang="ja-JP" sz="2400">
                <a:latin typeface="HG創英角ﾎﾟｯﾌﾟ体" pitchFamily="49" charset="-128"/>
                <a:ea typeface="HG創英角ﾎﾟｯﾌﾟ体" pitchFamily="49" charset="-128"/>
              </a:rPr>
              <a:t>???</a:t>
            </a:r>
          </a:p>
        </p:txBody>
      </p:sp>
      <p:pic>
        <p:nvPicPr>
          <p:cNvPr id="16388" name="Picture 4" descr="C:\Documents and Settings\harunogakko\デスクトップ\graphics5.jpg"/>
          <p:cNvPicPr>
            <a:picLocks noChangeAspect="1" noChangeArrowheads="1"/>
          </p:cNvPicPr>
          <p:nvPr/>
        </p:nvPicPr>
        <p:blipFill>
          <a:blip r:embed="rId2" cstate="print"/>
          <a:srcRect/>
          <a:stretch>
            <a:fillRect/>
          </a:stretch>
        </p:blipFill>
        <p:spPr bwMode="auto">
          <a:xfrm>
            <a:off x="3048000" y="1447800"/>
            <a:ext cx="6096000" cy="3962400"/>
          </a:xfrm>
          <a:prstGeom prst="rect">
            <a:avLst/>
          </a:prstGeom>
          <a:noFill/>
        </p:spPr>
      </p:pic>
      <p:sp>
        <p:nvSpPr>
          <p:cNvPr id="16389" name="Text Box 5"/>
          <p:cNvSpPr txBox="1">
            <a:spLocks noChangeArrowheads="1"/>
          </p:cNvSpPr>
          <p:nvPr/>
        </p:nvSpPr>
        <p:spPr bwMode="auto">
          <a:xfrm>
            <a:off x="838200" y="990600"/>
            <a:ext cx="2012950" cy="581025"/>
          </a:xfrm>
          <a:prstGeom prst="rect">
            <a:avLst/>
          </a:prstGeom>
          <a:noFill/>
          <a:ln w="9525">
            <a:noFill/>
            <a:miter lim="800000"/>
            <a:headEnd/>
            <a:tailEnd/>
          </a:ln>
          <a:effectLst/>
        </p:spPr>
        <p:txBody>
          <a:bodyPr wrap="none">
            <a:spAutoFit/>
          </a:bodyPr>
          <a:lstStyle/>
          <a:p>
            <a:r>
              <a:rPr lang="ja-JP" altLang="en-US"/>
              <a:t>局所電場付近の様子</a:t>
            </a:r>
          </a:p>
          <a:p>
            <a:endParaRPr lang="en-US" altLang="ja-JP"/>
          </a:p>
        </p:txBody>
      </p:sp>
      <p:sp>
        <p:nvSpPr>
          <p:cNvPr id="16391" name="Text Box 7"/>
          <p:cNvSpPr txBox="1">
            <a:spLocks noChangeArrowheads="1"/>
          </p:cNvSpPr>
          <p:nvPr/>
        </p:nvSpPr>
        <p:spPr bwMode="auto">
          <a:xfrm>
            <a:off x="152400" y="2209800"/>
            <a:ext cx="3063875" cy="825500"/>
          </a:xfrm>
          <a:prstGeom prst="rect">
            <a:avLst/>
          </a:prstGeom>
          <a:noFill/>
          <a:ln w="9525">
            <a:noFill/>
            <a:miter lim="800000"/>
            <a:headEnd/>
            <a:tailEnd/>
          </a:ln>
          <a:effectLst/>
        </p:spPr>
        <p:txBody>
          <a:bodyPr>
            <a:spAutoFit/>
          </a:bodyPr>
          <a:lstStyle/>
          <a:p>
            <a:r>
              <a:rPr lang="ja-JP" altLang="en-US"/>
              <a:t>電子、陽電子の生成がポイント</a:t>
            </a:r>
          </a:p>
          <a:p>
            <a:r>
              <a:rPr lang="ja-JP" altLang="en-US"/>
              <a:t>生成に用いる</a:t>
            </a:r>
            <a:r>
              <a:rPr lang="en-US" altLang="ja-JP"/>
              <a:t>X</a:t>
            </a:r>
            <a:r>
              <a:rPr lang="ja-JP" altLang="en-US"/>
              <a:t>線光子はパルサーから熱輻射されるもの</a:t>
            </a:r>
          </a:p>
        </p:txBody>
      </p:sp>
      <p:sp>
        <p:nvSpPr>
          <p:cNvPr id="16392" name="Text Box 8"/>
          <p:cNvSpPr txBox="1">
            <a:spLocks noChangeArrowheads="1"/>
          </p:cNvSpPr>
          <p:nvPr/>
        </p:nvSpPr>
        <p:spPr bwMode="auto">
          <a:xfrm>
            <a:off x="0" y="3810000"/>
            <a:ext cx="3521075" cy="1314450"/>
          </a:xfrm>
          <a:prstGeom prst="rect">
            <a:avLst/>
          </a:prstGeom>
          <a:noFill/>
          <a:ln w="9525">
            <a:noFill/>
            <a:miter lim="800000"/>
            <a:headEnd/>
            <a:tailEnd/>
          </a:ln>
          <a:effectLst/>
        </p:spPr>
        <p:txBody>
          <a:bodyPr>
            <a:spAutoFit/>
          </a:bodyPr>
          <a:lstStyle/>
          <a:p>
            <a:r>
              <a:rPr lang="ja-JP" altLang="en-US"/>
              <a:t>カニパルサーでは熱輻射由来の</a:t>
            </a:r>
            <a:r>
              <a:rPr lang="en-US" altLang="ja-JP"/>
              <a:t>X</a:t>
            </a:r>
            <a:r>
              <a:rPr lang="ja-JP" altLang="en-US"/>
              <a:t>線はほとんど観測されない。</a:t>
            </a:r>
          </a:p>
          <a:p>
            <a:r>
              <a:rPr lang="ja-JP" altLang="en-US"/>
              <a:t>しかし</a:t>
            </a:r>
            <a:r>
              <a:rPr lang="en-US" altLang="ja-JP"/>
              <a:t>X</a:t>
            </a:r>
            <a:r>
              <a:rPr lang="ja-JP" altLang="en-US"/>
              <a:t>線、ガンマ線の放射過程では重要な役割を果たすと考えられている。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descr="C:\Users\miho\Desktop\p_ph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90318" y="3205510"/>
            <a:ext cx="5553682" cy="365249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miho\Desktop\r_p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8640"/>
            <a:ext cx="5364088" cy="353967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dirty="0"/>
          </a:p>
        </p:txBody>
      </p:sp>
    </p:spTree>
    <p:extLst>
      <p:ext uri="{BB962C8B-B14F-4D97-AF65-F5344CB8AC3E}">
        <p14:creationId xmlns="" xmlns:p14="http://schemas.microsoft.com/office/powerpoint/2010/main" val="25277535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C:\Users\miho\Desktop\r_phi.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60649"/>
            <a:ext cx="5364088" cy="353967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dirty="0"/>
          </a:p>
        </p:txBody>
      </p:sp>
      <p:pic>
        <p:nvPicPr>
          <p:cNvPr id="4" name="Picture 2" descr="C:\Users\miho\Desktop\p_phi.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90318" y="3205510"/>
            <a:ext cx="5553682" cy="365249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073282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6146" name="Picture 2" descr="C:\Users\miho\Desktop\p_phi_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79787" y="3065463"/>
            <a:ext cx="5764213" cy="3792537"/>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6" descr="C:\Users\miho\Desktop\.r_phi_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8640"/>
            <a:ext cx="5773737" cy="381158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76715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6" descr="C:\Users\miho\Desktop\.r_phi_2.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8640"/>
            <a:ext cx="5773737" cy="3811588"/>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C:\Users\miho\Desktop\p_phi_2.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379787" y="3065463"/>
            <a:ext cx="5764213" cy="37925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239077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miho\Desktop\r_p.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1707119"/>
            <a:ext cx="7632848" cy="476318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 xmlns:p14="http://schemas.microsoft.com/office/powerpoint/2010/main" val="101181857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332656"/>
            <a:ext cx="5976664" cy="707886"/>
          </a:xfrm>
          <a:prstGeom prst="rect">
            <a:avLst/>
          </a:prstGeom>
          <a:noFill/>
        </p:spPr>
        <p:txBody>
          <a:bodyPr wrap="square" rtlCol="0">
            <a:spAutoFit/>
          </a:bodyPr>
          <a:lstStyle/>
          <a:p>
            <a:r>
              <a:rPr kumimoji="1" lang="ja-JP" altLang="en-US" sz="4000" dirty="0" smtClean="0">
                <a:solidFill>
                  <a:schemeClr val="accent4"/>
                </a:solidFill>
              </a:rPr>
              <a:t>このパルスの正体は・・・？</a:t>
            </a:r>
            <a:endParaRPr kumimoji="1" lang="ja-JP" altLang="en-US" sz="4000" dirty="0">
              <a:solidFill>
                <a:schemeClr val="accent4"/>
              </a:solidFill>
            </a:endParaRPr>
          </a:p>
        </p:txBody>
      </p:sp>
      <p:sp>
        <p:nvSpPr>
          <p:cNvPr id="3" name="テキスト ボックス 2"/>
          <p:cNvSpPr txBox="1"/>
          <p:nvPr/>
        </p:nvSpPr>
        <p:spPr>
          <a:xfrm>
            <a:off x="0" y="1124744"/>
            <a:ext cx="8964488" cy="6432530"/>
          </a:xfrm>
          <a:prstGeom prst="rect">
            <a:avLst/>
          </a:prstGeom>
          <a:noFill/>
        </p:spPr>
        <p:txBody>
          <a:bodyPr wrap="square" rtlCol="0">
            <a:spAutoFit/>
          </a:bodyPr>
          <a:lstStyle/>
          <a:p>
            <a:pPr>
              <a:buFont typeface="Wingdings" pitchFamily="2" charset="2"/>
              <a:buChar char="ü"/>
            </a:pPr>
            <a:r>
              <a:rPr kumimoji="1" lang="ja-JP" altLang="en-US" sz="3200" dirty="0" smtClean="0"/>
              <a:t>人工衛星からの信号</a:t>
            </a:r>
            <a:endParaRPr kumimoji="1" lang="en-US" altLang="ja-JP" sz="3200" dirty="0" smtClean="0"/>
          </a:p>
          <a:p>
            <a:endParaRPr kumimoji="1" lang="en-US" altLang="ja-JP" sz="3200" dirty="0" smtClean="0"/>
          </a:p>
          <a:p>
            <a:pPr>
              <a:buFont typeface="Wingdings" pitchFamily="2" charset="2"/>
              <a:buChar char="ü"/>
            </a:pPr>
            <a:r>
              <a:rPr kumimoji="1" lang="ja-JP" altLang="en-US" sz="3200" dirty="0" smtClean="0"/>
              <a:t>地球外知的生命体からのメッセージ</a:t>
            </a:r>
            <a:endParaRPr kumimoji="1" lang="en-US" altLang="ja-JP" sz="3200" dirty="0" smtClean="0"/>
          </a:p>
          <a:p>
            <a:endParaRPr kumimoji="1" lang="en-US" altLang="ja-JP" sz="3200" dirty="0" smtClean="0"/>
          </a:p>
          <a:p>
            <a:pPr>
              <a:buFont typeface="Wingdings" pitchFamily="2" charset="2"/>
              <a:buChar char="ü"/>
            </a:pPr>
            <a:r>
              <a:rPr lang="ja-JP" altLang="en-US" sz="3200" dirty="0" smtClean="0"/>
              <a:t>地球から発信されたが月や惑星で反射されて</a:t>
            </a:r>
            <a:endParaRPr lang="en-US" altLang="ja-JP" sz="3200" dirty="0" smtClean="0"/>
          </a:p>
          <a:p>
            <a:r>
              <a:rPr lang="ja-JP" altLang="en-US" sz="3200" dirty="0"/>
              <a:t>　</a:t>
            </a:r>
            <a:r>
              <a:rPr lang="ja-JP" altLang="en-US" sz="3200" dirty="0" smtClean="0"/>
              <a:t>　　　　　　　　　　　　　　　　　　　　戻ってきた信号</a:t>
            </a:r>
            <a:endParaRPr lang="en-US" altLang="ja-JP" sz="3200" dirty="0" smtClean="0"/>
          </a:p>
          <a:p>
            <a:pPr>
              <a:buFont typeface="Wingdings" pitchFamily="2" charset="2"/>
              <a:buChar char="ü"/>
            </a:pPr>
            <a:r>
              <a:rPr lang="ja-JP" altLang="en-US" sz="3200" dirty="0" smtClean="0"/>
              <a:t>天体現象からの信号</a:t>
            </a:r>
            <a:endParaRPr lang="en-US" altLang="ja-JP" sz="3200" dirty="0" smtClean="0"/>
          </a:p>
          <a:p>
            <a:r>
              <a:rPr lang="en-US" altLang="ja-JP" sz="3200" dirty="0" smtClean="0"/>
              <a:t>    </a:t>
            </a:r>
            <a:r>
              <a:rPr lang="ja-JP" altLang="en-US" sz="3200" dirty="0" smtClean="0"/>
              <a:t>・・・連星の軌道運動</a:t>
            </a:r>
            <a:r>
              <a:rPr lang="en-US" altLang="ja-JP" sz="3200" dirty="0" smtClean="0"/>
              <a:t>,</a:t>
            </a:r>
            <a:r>
              <a:rPr lang="ja-JP" altLang="en-US" sz="3200" dirty="0" smtClean="0"/>
              <a:t>星の脈動・・・</a:t>
            </a:r>
            <a:endParaRPr lang="en-US" altLang="ja-JP" sz="3200" dirty="0" smtClean="0"/>
          </a:p>
          <a:p>
            <a:r>
              <a:rPr lang="ja-JP" altLang="en-US" sz="3200" dirty="0" smtClean="0"/>
              <a:t>　　　　　　　など</a:t>
            </a:r>
            <a:r>
              <a:rPr lang="ja-JP" altLang="en-US" sz="3200" dirty="0"/>
              <a:t>など・・・</a:t>
            </a:r>
            <a:r>
              <a:rPr lang="ja-JP" altLang="en-US" sz="3200" dirty="0" smtClean="0"/>
              <a:t>・</a:t>
            </a:r>
            <a:endParaRPr lang="en-US" altLang="ja-JP" sz="3200" dirty="0" smtClean="0"/>
          </a:p>
          <a:p>
            <a:r>
              <a:rPr lang="ja-JP" altLang="en-US" sz="3200" dirty="0"/>
              <a:t>　</a:t>
            </a:r>
            <a:r>
              <a:rPr lang="ja-JP" altLang="en-US" sz="3200" dirty="0" smtClean="0"/>
              <a:t>　　　　　　　　　　いろいろな可能性が考えられた</a:t>
            </a:r>
            <a:endParaRPr lang="en-US" altLang="ja-JP" sz="3200" dirty="0" smtClean="0"/>
          </a:p>
          <a:p>
            <a:pPr>
              <a:buFont typeface="Wingdings" pitchFamily="2" charset="2"/>
              <a:buChar char="ü"/>
            </a:pPr>
            <a:endParaRPr lang="en-US" altLang="ja-JP" sz="2800" dirty="0" smtClean="0"/>
          </a:p>
          <a:p>
            <a:pPr>
              <a:buFont typeface="Wingdings" pitchFamily="2" charset="2"/>
              <a:buChar char="ü"/>
            </a:pPr>
            <a:endParaRPr lang="en-US" altLang="ja-JP" sz="2800" dirty="0" smtClean="0"/>
          </a:p>
          <a:p>
            <a:pPr>
              <a:buFont typeface="Wingdings" pitchFamily="2" charset="2"/>
              <a:buChar char="ü"/>
            </a:pPr>
            <a:endParaRPr lang="en-US" altLang="ja-JP" dirty="0" smtClean="0"/>
          </a:p>
          <a:p>
            <a:pPr>
              <a:buFont typeface="Wingdings" pitchFamily="2" charset="2"/>
              <a:buChar char="ü"/>
            </a:pPr>
            <a:endParaRPr kumimoji="1" lang="ja-JP"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図形グループ 50"/>
          <p:cNvGrpSpPr>
            <a:grpSpLocks noChangeAspect="1"/>
          </p:cNvGrpSpPr>
          <p:nvPr/>
        </p:nvGrpSpPr>
        <p:grpSpPr>
          <a:xfrm>
            <a:off x="1046148" y="1292493"/>
            <a:ext cx="5725181" cy="5260622"/>
            <a:chOff x="-163660" y="39625"/>
            <a:chExt cx="7156475" cy="6575778"/>
          </a:xfrm>
        </p:grpSpPr>
        <p:grpSp>
          <p:nvGrpSpPr>
            <p:cNvPr id="3" name="図形グループ 71"/>
            <p:cNvGrpSpPr/>
            <p:nvPr/>
          </p:nvGrpSpPr>
          <p:grpSpPr>
            <a:xfrm>
              <a:off x="2361245" y="39625"/>
              <a:ext cx="4631570" cy="6575778"/>
              <a:chOff x="254021" y="127000"/>
              <a:chExt cx="4631570" cy="6575778"/>
            </a:xfrm>
          </p:grpSpPr>
          <p:sp>
            <p:nvSpPr>
              <p:cNvPr id="17" name="円/楕円 16"/>
              <p:cNvSpPr/>
              <p:nvPr/>
            </p:nvSpPr>
            <p:spPr>
              <a:xfrm>
                <a:off x="254021" y="127000"/>
                <a:ext cx="3584222" cy="3598334"/>
              </a:xfrm>
              <a:prstGeom prst="ellipse">
                <a:avLst/>
              </a:prstGeom>
              <a:noFill/>
              <a:ln w="38100" cmpd="sng">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1876799" y="1749779"/>
                <a:ext cx="341488" cy="341489"/>
              </a:xfrm>
              <a:prstGeom prst="ellipse">
                <a:avLst/>
              </a:prstGeom>
              <a:solidFill>
                <a:schemeClr val="tx1"/>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9" name="直線矢印コネクタ 18"/>
              <p:cNvCxnSpPr/>
              <p:nvPr/>
            </p:nvCxnSpPr>
            <p:spPr>
              <a:xfrm flipH="1">
                <a:off x="860798" y="1926167"/>
                <a:ext cx="2215445" cy="0"/>
              </a:xfrm>
              <a:prstGeom prst="straightConnector1">
                <a:avLst/>
              </a:prstGeom>
              <a:ln w="3810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0" name="円弧 19"/>
              <p:cNvSpPr/>
              <p:nvPr/>
            </p:nvSpPr>
            <p:spPr>
              <a:xfrm rot="10800000" flipH="1" flipV="1">
                <a:off x="1284132" y="1950158"/>
                <a:ext cx="1538117" cy="1761065"/>
              </a:xfrm>
              <a:prstGeom prst="arc">
                <a:avLst>
                  <a:gd name="adj1" fmla="val 16440843"/>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円/楕円 20"/>
              <p:cNvSpPr/>
              <p:nvPr/>
            </p:nvSpPr>
            <p:spPr>
              <a:xfrm>
                <a:off x="1876799" y="5105401"/>
                <a:ext cx="341488" cy="341489"/>
              </a:xfrm>
              <a:prstGeom prst="ellipse">
                <a:avLst/>
              </a:prstGeom>
              <a:solidFill>
                <a:schemeClr val="tx1"/>
              </a:solidFill>
              <a:ln w="38100" cmpd="sng">
                <a:solidFill>
                  <a:schemeClr val="tx1"/>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860798" y="4819956"/>
                <a:ext cx="2215445" cy="937371"/>
              </a:xfrm>
              <a:prstGeom prst="straightConnector1">
                <a:avLst/>
              </a:prstGeom>
              <a:ln w="38100" cmpd="sng">
                <a:solidFill>
                  <a:schemeClr val="tx1"/>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3" name="円弧 22"/>
              <p:cNvSpPr/>
              <p:nvPr/>
            </p:nvSpPr>
            <p:spPr>
              <a:xfrm rot="9768580" flipH="1" flipV="1">
                <a:off x="1279283" y="5302488"/>
                <a:ext cx="1582133" cy="473856"/>
              </a:xfrm>
              <a:prstGeom prst="arc">
                <a:avLst>
                  <a:gd name="adj1" fmla="val 17607272"/>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4" name="円弧 23"/>
              <p:cNvSpPr/>
              <p:nvPr/>
            </p:nvSpPr>
            <p:spPr>
              <a:xfrm rot="9378854" flipH="1" flipV="1">
                <a:off x="1443547" y="5329492"/>
                <a:ext cx="1324991" cy="330863"/>
              </a:xfrm>
              <a:prstGeom prst="arc">
                <a:avLst>
                  <a:gd name="adj1" fmla="val 16479918"/>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5" name="直線矢印コネクタ 24"/>
              <p:cNvCxnSpPr/>
              <p:nvPr/>
            </p:nvCxnSpPr>
            <p:spPr>
              <a:xfrm flipV="1">
                <a:off x="2046132" y="4000494"/>
                <a:ext cx="0" cy="2448284"/>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26" name="円弧 25"/>
              <p:cNvSpPr/>
              <p:nvPr/>
            </p:nvSpPr>
            <p:spPr>
              <a:xfrm rot="9022300" flipH="1" flipV="1">
                <a:off x="1502667" y="5298737"/>
                <a:ext cx="1316947" cy="178196"/>
              </a:xfrm>
              <a:prstGeom prst="arc">
                <a:avLst>
                  <a:gd name="adj1" fmla="val 16888718"/>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7" name="直線矢印コネクタ 26"/>
              <p:cNvCxnSpPr>
                <a:endCxn id="17" idx="2"/>
              </p:cNvCxnSpPr>
              <p:nvPr/>
            </p:nvCxnSpPr>
            <p:spPr>
              <a:xfrm flipV="1">
                <a:off x="254021" y="1926167"/>
                <a:ext cx="0" cy="4776611"/>
              </a:xfrm>
              <a:prstGeom prst="straightConnector1">
                <a:avLst/>
              </a:prstGeom>
              <a:ln w="38100" cmpd="sng">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p:nvPr/>
            </p:nvCxnSpPr>
            <p:spPr>
              <a:xfrm flipV="1">
                <a:off x="3838243" y="1926167"/>
                <a:ext cx="0" cy="4776611"/>
              </a:xfrm>
              <a:prstGeom prst="straightConnector1">
                <a:avLst/>
              </a:prstGeom>
              <a:ln w="38100" cmpd="sng">
                <a:solidFill>
                  <a:schemeClr val="tx1"/>
                </a:solidFill>
                <a:prstDash val="dash"/>
                <a:tailEnd type="none"/>
              </a:ln>
              <a:effectLst/>
            </p:spPr>
            <p:style>
              <a:lnRef idx="2">
                <a:schemeClr val="accent1"/>
              </a:lnRef>
              <a:fillRef idx="0">
                <a:schemeClr val="accent1"/>
              </a:fillRef>
              <a:effectRef idx="1">
                <a:schemeClr val="accent1"/>
              </a:effectRef>
              <a:fontRef idx="minor">
                <a:schemeClr val="tx1"/>
              </a:fontRef>
            </p:style>
          </p:cxnSp>
          <p:sp>
            <p:nvSpPr>
              <p:cNvPr id="29" name="スマイル 28"/>
              <p:cNvSpPr/>
              <p:nvPr/>
            </p:nvSpPr>
            <p:spPr>
              <a:xfrm>
                <a:off x="4264702" y="5124427"/>
                <a:ext cx="620889" cy="628473"/>
              </a:xfrm>
              <a:prstGeom prst="smileyFace">
                <a:avLst>
                  <a:gd name="adj" fmla="val 149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円弧 29"/>
              <p:cNvSpPr/>
              <p:nvPr/>
            </p:nvSpPr>
            <p:spPr>
              <a:xfrm rot="10800000" flipH="1" flipV="1">
                <a:off x="1385784" y="1950158"/>
                <a:ext cx="1378195" cy="1761065"/>
              </a:xfrm>
              <a:prstGeom prst="arc">
                <a:avLst>
                  <a:gd name="adj1" fmla="val 16533704"/>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円弧 30"/>
              <p:cNvSpPr/>
              <p:nvPr/>
            </p:nvSpPr>
            <p:spPr>
              <a:xfrm rot="10280745" flipH="1" flipV="1">
                <a:off x="1531152" y="1947337"/>
                <a:ext cx="1230006" cy="1761065"/>
              </a:xfrm>
              <a:prstGeom prst="arc">
                <a:avLst>
                  <a:gd name="adj1" fmla="val 16618273"/>
                  <a:gd name="adj2" fmla="val 16107329"/>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3448990" y="308791"/>
                <a:ext cx="1261884" cy="523220"/>
              </a:xfrm>
              <a:prstGeom prst="rect">
                <a:avLst/>
              </a:prstGeom>
              <a:noFill/>
            </p:spPr>
            <p:txBody>
              <a:bodyPr wrap="none" rtlCol="0">
                <a:spAutoFit/>
              </a:bodyPr>
              <a:lstStyle/>
              <a:p>
                <a:r>
                  <a:rPr lang="ja-JP" altLang="en-US" sz="2800" dirty="0" smtClean="0"/>
                  <a:t>光円柱</a:t>
                </a:r>
                <a:endParaRPr kumimoji="1" lang="ja-JP" altLang="en-US" sz="2800" dirty="0"/>
              </a:p>
            </p:txBody>
          </p:sp>
          <p:sp>
            <p:nvSpPr>
              <p:cNvPr id="37" name="テキスト ボックス 36"/>
              <p:cNvSpPr txBox="1"/>
              <p:nvPr/>
            </p:nvSpPr>
            <p:spPr>
              <a:xfrm>
                <a:off x="457821" y="3962903"/>
                <a:ext cx="1261883" cy="523220"/>
              </a:xfrm>
              <a:prstGeom prst="rect">
                <a:avLst/>
              </a:prstGeom>
              <a:noFill/>
            </p:spPr>
            <p:txBody>
              <a:bodyPr wrap="none" rtlCol="0">
                <a:spAutoFit/>
              </a:bodyPr>
              <a:lstStyle/>
              <a:p>
                <a:r>
                  <a:rPr kumimoji="1" lang="ja-JP" altLang="en-US" sz="2800" dirty="0" smtClean="0"/>
                  <a:t>回転軸</a:t>
                </a:r>
                <a:endParaRPr kumimoji="1" lang="ja-JP" altLang="en-US" sz="2800" dirty="0"/>
              </a:p>
            </p:txBody>
          </p:sp>
          <p:sp>
            <p:nvSpPr>
              <p:cNvPr id="38" name="テキスト ボックス 37"/>
              <p:cNvSpPr txBox="1"/>
              <p:nvPr/>
            </p:nvSpPr>
            <p:spPr>
              <a:xfrm>
                <a:off x="2443587" y="1241948"/>
                <a:ext cx="902811" cy="523220"/>
              </a:xfrm>
              <a:prstGeom prst="rect">
                <a:avLst/>
              </a:prstGeom>
              <a:noFill/>
            </p:spPr>
            <p:txBody>
              <a:bodyPr wrap="none" rtlCol="0">
                <a:spAutoFit/>
              </a:bodyPr>
              <a:lstStyle/>
              <a:p>
                <a:r>
                  <a:rPr lang="ja-JP" altLang="en-US" sz="2800" dirty="0" smtClean="0"/>
                  <a:t>磁</a:t>
                </a:r>
                <a:r>
                  <a:rPr kumimoji="1" lang="ja-JP" altLang="en-US" sz="2800" dirty="0" smtClean="0"/>
                  <a:t>軸</a:t>
                </a:r>
                <a:endParaRPr kumimoji="1" lang="ja-JP" altLang="en-US" sz="2800" dirty="0"/>
              </a:p>
            </p:txBody>
          </p:sp>
          <p:sp>
            <p:nvSpPr>
              <p:cNvPr id="39" name="テキスト ボックス 38"/>
              <p:cNvSpPr txBox="1"/>
              <p:nvPr/>
            </p:nvSpPr>
            <p:spPr>
              <a:xfrm>
                <a:off x="2573541" y="4235180"/>
                <a:ext cx="902811" cy="523220"/>
              </a:xfrm>
              <a:prstGeom prst="rect">
                <a:avLst/>
              </a:prstGeom>
              <a:noFill/>
            </p:spPr>
            <p:txBody>
              <a:bodyPr wrap="none" rtlCol="0">
                <a:spAutoFit/>
              </a:bodyPr>
              <a:lstStyle/>
              <a:p>
                <a:r>
                  <a:rPr lang="ja-JP" altLang="en-US" sz="2800" dirty="0" smtClean="0"/>
                  <a:t>磁</a:t>
                </a:r>
                <a:r>
                  <a:rPr kumimoji="1" lang="ja-JP" altLang="en-US" sz="2800" dirty="0" smtClean="0"/>
                  <a:t>軸</a:t>
                </a:r>
                <a:endParaRPr kumimoji="1" lang="ja-JP" altLang="en-US" sz="2800" dirty="0"/>
              </a:p>
            </p:txBody>
          </p:sp>
        </p:grpSp>
        <p:sp>
          <p:nvSpPr>
            <p:cNvPr id="7" name="テキスト ボックス 6"/>
            <p:cNvSpPr txBox="1"/>
            <p:nvPr/>
          </p:nvSpPr>
          <p:spPr>
            <a:xfrm>
              <a:off x="-163660" y="45163"/>
              <a:ext cx="423192" cy="461665"/>
            </a:xfrm>
            <a:prstGeom prst="rect">
              <a:avLst/>
            </a:prstGeom>
            <a:noFill/>
          </p:spPr>
          <p:txBody>
            <a:bodyPr wrap="none" rtlCol="0">
              <a:spAutoFit/>
            </a:bodyPr>
            <a:lstStyle/>
            <a:p>
              <a:r>
                <a:rPr lang="ja-JP" altLang="ja-JP" dirty="0"/>
                <a:t>　</a:t>
              </a:r>
              <a:endParaRPr kumimoji="1" lang="ja-JP" altLang="en-US" dirty="0"/>
            </a:p>
          </p:txBody>
        </p:sp>
        <p:sp>
          <p:nvSpPr>
            <p:cNvPr id="9" name="スマイル 8"/>
            <p:cNvSpPr/>
            <p:nvPr/>
          </p:nvSpPr>
          <p:spPr>
            <a:xfrm>
              <a:off x="6371926" y="3623849"/>
              <a:ext cx="620889" cy="628473"/>
            </a:xfrm>
            <a:prstGeom prst="smileyFace">
              <a:avLst>
                <a:gd name="adj" fmla="val 149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0" name="直線矢印コネクタ 9"/>
            <p:cNvCxnSpPr>
              <a:stCxn id="9" idx="2"/>
            </p:cNvCxnSpPr>
            <p:nvPr/>
          </p:nvCxnSpPr>
          <p:spPr>
            <a:xfrm flipH="1" flipV="1">
              <a:off x="4672845" y="3703543"/>
              <a:ext cx="1699081" cy="234543"/>
            </a:xfrm>
            <a:prstGeom prst="straightConnector1">
              <a:avLst/>
            </a:prstGeom>
            <a:ln w="38100" cmpd="sng">
              <a:solidFill>
                <a:srgbClr val="FF00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a:stCxn id="29" idx="2"/>
            </p:cNvCxnSpPr>
            <p:nvPr/>
          </p:nvCxnSpPr>
          <p:spPr>
            <a:xfrm flipH="1">
              <a:off x="4703774" y="5351288"/>
              <a:ext cx="1668152" cy="189409"/>
            </a:xfrm>
            <a:prstGeom prst="straightConnector1">
              <a:avLst/>
            </a:prstGeom>
            <a:ln w="38100" cmpd="sng">
              <a:solidFill>
                <a:srgbClr val="FF0000"/>
              </a:solidFill>
              <a:prstDash val="dash"/>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2" name="テキスト ボックス 11"/>
            <p:cNvSpPr txBox="1"/>
            <p:nvPr/>
          </p:nvSpPr>
          <p:spPr>
            <a:xfrm>
              <a:off x="-92885" y="3935562"/>
              <a:ext cx="230914" cy="577081"/>
            </a:xfrm>
            <a:prstGeom prst="rect">
              <a:avLst/>
            </a:prstGeom>
            <a:noFill/>
          </p:spPr>
          <p:txBody>
            <a:bodyPr wrap="none" rtlCol="0">
              <a:spAutoFit/>
            </a:bodyPr>
            <a:lstStyle/>
            <a:p>
              <a:endParaRPr kumimoji="1" lang="en-US" altLang="ja-JP" sz="2400" dirty="0" smtClean="0"/>
            </a:p>
          </p:txBody>
        </p:sp>
        <p:sp>
          <p:nvSpPr>
            <p:cNvPr id="13" name="円弧 12"/>
            <p:cNvSpPr/>
            <p:nvPr/>
          </p:nvSpPr>
          <p:spPr>
            <a:xfrm>
              <a:off x="3738899" y="4416747"/>
              <a:ext cx="830763" cy="370855"/>
            </a:xfrm>
            <a:prstGeom prst="arc">
              <a:avLst>
                <a:gd name="adj1" fmla="val 1940162"/>
                <a:gd name="adj2" fmla="val 569055"/>
              </a:avLst>
            </a:prstGeom>
            <a:ln w="38100" cmpd="sng">
              <a:solidFill>
                <a:schemeClr val="tx1"/>
              </a:solidFill>
              <a:prstDash val="solid"/>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14" name="円弧 13"/>
            <p:cNvSpPr/>
            <p:nvPr/>
          </p:nvSpPr>
          <p:spPr>
            <a:xfrm>
              <a:off x="3719791" y="1086308"/>
              <a:ext cx="830763" cy="691139"/>
            </a:xfrm>
            <a:prstGeom prst="arc">
              <a:avLst>
                <a:gd name="adj1" fmla="val 10508314"/>
                <a:gd name="adj2" fmla="val 21233200"/>
              </a:avLst>
            </a:prstGeom>
            <a:ln w="38100" cmpd="sng">
              <a:solidFill>
                <a:schemeClr val="tx1"/>
              </a:solidFill>
              <a:prstDash val="solid"/>
              <a:headEnd type="stealth" w="lg" len="lg"/>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 xmlns:p14="http://schemas.microsoft.com/office/powerpoint/2010/main" val="38439936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環状矢印 5"/>
          <p:cNvSpPr/>
          <p:nvPr/>
        </p:nvSpPr>
        <p:spPr bwMode="auto">
          <a:xfrm rot="10800000" flipH="1">
            <a:off x="1203325" y="3354387"/>
            <a:ext cx="866775" cy="936625"/>
          </a:xfrm>
          <a:prstGeom prst="circularArrow">
            <a:avLst/>
          </a:prstGeom>
          <a:noFill/>
          <a:ln w="9525" cap="flat" cmpd="sng" algn="ctr">
            <a:solidFill>
              <a:schemeClr val="tx1"/>
            </a:solidFill>
            <a:prstDash val="solid"/>
            <a:round/>
            <a:headEnd type="none" w="med" len="med"/>
            <a:tailEnd type="none" w="med" len="med"/>
          </a:ln>
          <a:effectLst/>
        </p:spPr>
        <p:txBody>
          <a:bodyPr/>
          <a:lstStyle/>
          <a:p>
            <a:pPr defTabSz="4176713">
              <a:defRPr/>
            </a:pPr>
            <a:endParaRPr lang="ja-JP" altLang="en-US"/>
          </a:p>
        </p:txBody>
      </p:sp>
      <p:sp>
        <p:nvSpPr>
          <p:cNvPr id="16" name="テキスト ボックス 15"/>
          <p:cNvSpPr txBox="1"/>
          <p:nvPr/>
        </p:nvSpPr>
        <p:spPr>
          <a:xfrm>
            <a:off x="2070100" y="3276313"/>
            <a:ext cx="492443" cy="461665"/>
          </a:xfrm>
          <a:prstGeom prst="rect">
            <a:avLst/>
          </a:prstGeom>
          <a:noFill/>
        </p:spPr>
        <p:txBody>
          <a:bodyPr wrap="none" rtlCol="0">
            <a:spAutoFit/>
          </a:bodyPr>
          <a:lstStyle/>
          <a:p>
            <a:r>
              <a:rPr kumimoji="1" lang="en-US" altLang="ja-JP" sz="2400" dirty="0" smtClean="0">
                <a:solidFill>
                  <a:srgbClr val="0000FF"/>
                </a:solidFill>
              </a:rPr>
              <a:t>★</a:t>
            </a:r>
            <a:endParaRPr kumimoji="1" lang="ja-JP" altLang="en-US" sz="2400" dirty="0">
              <a:solidFill>
                <a:srgbClr val="0000FF"/>
              </a:solidFill>
            </a:endParaRPr>
          </a:p>
        </p:txBody>
      </p:sp>
      <p:grpSp>
        <p:nvGrpSpPr>
          <p:cNvPr id="3" name="図形グループ 22"/>
          <p:cNvGrpSpPr/>
          <p:nvPr/>
        </p:nvGrpSpPr>
        <p:grpSpPr>
          <a:xfrm>
            <a:off x="-54978" y="634262"/>
            <a:ext cx="4026296" cy="5622705"/>
            <a:chOff x="-54978" y="634262"/>
            <a:chExt cx="4026296" cy="5622705"/>
          </a:xfrm>
        </p:grpSpPr>
        <p:grpSp>
          <p:nvGrpSpPr>
            <p:cNvPr id="7" name="図形グループ 13"/>
            <p:cNvGrpSpPr/>
            <p:nvPr/>
          </p:nvGrpSpPr>
          <p:grpSpPr>
            <a:xfrm>
              <a:off x="0" y="3136900"/>
              <a:ext cx="3971318" cy="3120067"/>
              <a:chOff x="0" y="3136900"/>
              <a:chExt cx="3971318" cy="3120067"/>
            </a:xfrm>
          </p:grpSpPr>
          <p:sp>
            <p:nvSpPr>
              <p:cNvPr id="4" name="円弧 3"/>
              <p:cNvSpPr/>
              <p:nvPr/>
            </p:nvSpPr>
            <p:spPr>
              <a:xfrm rot="10800000" flipH="1" flipV="1">
                <a:off x="0" y="3492545"/>
                <a:ext cx="3971318" cy="2764422"/>
              </a:xfrm>
              <a:prstGeom prst="arc">
                <a:avLst>
                  <a:gd name="adj1" fmla="val 16193486"/>
                  <a:gd name="adj2" fmla="val 212074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楕円 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円弧 21"/>
            <p:cNvSpPr/>
            <p:nvPr/>
          </p:nvSpPr>
          <p:spPr>
            <a:xfrm rot="10800000" flipH="1" flipV="1">
              <a:off x="-54978" y="634262"/>
              <a:ext cx="3971318" cy="2764422"/>
            </a:xfrm>
            <a:prstGeom prst="arc">
              <a:avLst>
                <a:gd name="adj1" fmla="val 242830"/>
                <a:gd name="adj2" fmla="val 52704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テキスト ボックス 24"/>
          <p:cNvSpPr txBox="1"/>
          <p:nvPr/>
        </p:nvSpPr>
        <p:spPr>
          <a:xfrm>
            <a:off x="4640175" y="1393612"/>
            <a:ext cx="4036281" cy="523220"/>
          </a:xfrm>
          <a:prstGeom prst="rect">
            <a:avLst/>
          </a:prstGeom>
          <a:noFill/>
        </p:spPr>
        <p:txBody>
          <a:bodyPr wrap="none" rtlCol="0">
            <a:spAutoFit/>
          </a:bodyPr>
          <a:lstStyle/>
          <a:p>
            <a:r>
              <a:rPr lang="ja-JP" altLang="en-US" sz="2800" dirty="0"/>
              <a:t>回転軸</a:t>
            </a:r>
            <a:r>
              <a:rPr lang="ja-JP" altLang="en-US" sz="2800" dirty="0" smtClean="0"/>
              <a:t>方向から</a:t>
            </a:r>
            <a:r>
              <a:rPr lang="ja-JP" altLang="en-US" sz="2800" dirty="0"/>
              <a:t>見た場合</a:t>
            </a:r>
            <a:r>
              <a:rPr lang="ja-JP" altLang="ja-JP" sz="2800" dirty="0" smtClean="0"/>
              <a:t>　</a:t>
            </a:r>
            <a:endParaRPr lang="ja-JP" altLang="en-US" sz="2800" dirty="0"/>
          </a:p>
        </p:txBody>
      </p:sp>
      <p:sp>
        <p:nvSpPr>
          <p:cNvPr id="26" name="テキスト ボックス 25"/>
          <p:cNvSpPr txBox="1"/>
          <p:nvPr/>
        </p:nvSpPr>
        <p:spPr>
          <a:xfrm>
            <a:off x="406400" y="5179749"/>
            <a:ext cx="7994496" cy="1077218"/>
          </a:xfrm>
          <a:prstGeom prst="rect">
            <a:avLst/>
          </a:prstGeom>
          <a:noFill/>
        </p:spPr>
        <p:txBody>
          <a:bodyPr wrap="none" rtlCol="0">
            <a:spAutoFit/>
          </a:bodyPr>
          <a:lstStyle/>
          <a:p>
            <a:r>
              <a:rPr kumimoji="1" lang="ja-JP" altLang="en-US" sz="3200" dirty="0" smtClean="0"/>
              <a:t>光子の経路差と見えてくる放射領域の移動が</a:t>
            </a:r>
            <a:endParaRPr kumimoji="1" lang="en-US" altLang="ja-JP" sz="3200" dirty="0" smtClean="0"/>
          </a:p>
          <a:p>
            <a:r>
              <a:rPr lang="ja-JP" altLang="en-US" sz="3200" dirty="0" smtClean="0"/>
              <a:t>ほぼそろうことで、ピークができる。</a:t>
            </a:r>
            <a:endParaRPr kumimoji="1" lang="ja-JP" altLang="en-US" sz="3200" dirty="0"/>
          </a:p>
        </p:txBody>
      </p:sp>
      <p:sp>
        <p:nvSpPr>
          <p:cNvPr id="17" name="スマイル 16"/>
          <p:cNvSpPr/>
          <p:nvPr/>
        </p:nvSpPr>
        <p:spPr>
          <a:xfrm>
            <a:off x="5403812" y="3276313"/>
            <a:ext cx="620889" cy="628472"/>
          </a:xfrm>
          <a:prstGeom prst="smileyFace">
            <a:avLst>
              <a:gd name="adj" fmla="val -3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j-ea"/>
              </a:rPr>
              <a:t>パルスの</a:t>
            </a:r>
            <a:r>
              <a:rPr lang="ja-JP" altLang="en-US" dirty="0" smtClean="0">
                <a:latin typeface="+mj-ea"/>
              </a:rPr>
              <a:t>波形～その②～</a:t>
            </a:r>
            <a:endParaRPr kumimoji="1" lang="ja-JP" altLang="en-US" dirty="0"/>
          </a:p>
        </p:txBody>
      </p:sp>
    </p:spTree>
    <p:extLst>
      <p:ext uri="{BB962C8B-B14F-4D97-AF65-F5344CB8AC3E}">
        <p14:creationId xmlns="" xmlns:p14="http://schemas.microsoft.com/office/powerpoint/2010/main" val="323710929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環状矢印 5"/>
          <p:cNvSpPr/>
          <p:nvPr/>
        </p:nvSpPr>
        <p:spPr bwMode="auto">
          <a:xfrm rot="10800000" flipH="1">
            <a:off x="1203325" y="3354387"/>
            <a:ext cx="866775" cy="936625"/>
          </a:xfrm>
          <a:prstGeom prst="circularArrow">
            <a:avLst/>
          </a:prstGeom>
          <a:noFill/>
          <a:ln w="9525" cap="flat" cmpd="sng" algn="ctr">
            <a:solidFill>
              <a:schemeClr val="tx1"/>
            </a:solidFill>
            <a:prstDash val="solid"/>
            <a:round/>
            <a:headEnd type="none" w="med" len="med"/>
            <a:tailEnd type="none" w="med" len="med"/>
          </a:ln>
          <a:effectLst/>
        </p:spPr>
        <p:txBody>
          <a:bodyPr/>
          <a:lstStyle/>
          <a:p>
            <a:pPr defTabSz="4176713">
              <a:defRPr/>
            </a:pPr>
            <a:endParaRPr lang="ja-JP" altLang="en-US"/>
          </a:p>
        </p:txBody>
      </p:sp>
      <p:grpSp>
        <p:nvGrpSpPr>
          <p:cNvPr id="3" name="図形グループ 22"/>
          <p:cNvGrpSpPr/>
          <p:nvPr/>
        </p:nvGrpSpPr>
        <p:grpSpPr>
          <a:xfrm>
            <a:off x="-54978" y="634262"/>
            <a:ext cx="4026296" cy="5622705"/>
            <a:chOff x="-54978" y="634262"/>
            <a:chExt cx="4026296" cy="5622705"/>
          </a:xfrm>
        </p:grpSpPr>
        <p:grpSp>
          <p:nvGrpSpPr>
            <p:cNvPr id="7" name="図形グループ 13"/>
            <p:cNvGrpSpPr/>
            <p:nvPr/>
          </p:nvGrpSpPr>
          <p:grpSpPr>
            <a:xfrm>
              <a:off x="0" y="3136900"/>
              <a:ext cx="3971318" cy="3120067"/>
              <a:chOff x="0" y="3136900"/>
              <a:chExt cx="3971318" cy="3120067"/>
            </a:xfrm>
          </p:grpSpPr>
          <p:sp>
            <p:nvSpPr>
              <p:cNvPr id="4" name="円弧 3"/>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楕円 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円弧 21"/>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図形グループ 14"/>
          <p:cNvGrpSpPr/>
          <p:nvPr/>
        </p:nvGrpSpPr>
        <p:grpSpPr>
          <a:xfrm rot="21268283">
            <a:off x="-54978" y="596162"/>
            <a:ext cx="4026296" cy="5622705"/>
            <a:chOff x="-54978" y="634262"/>
            <a:chExt cx="4026296" cy="5622705"/>
          </a:xfrm>
        </p:grpSpPr>
        <p:grpSp>
          <p:nvGrpSpPr>
            <p:cNvPr id="9" name="図形グループ 16"/>
            <p:cNvGrpSpPr/>
            <p:nvPr/>
          </p:nvGrpSpPr>
          <p:grpSpPr>
            <a:xfrm>
              <a:off x="0" y="3136900"/>
              <a:ext cx="3971318" cy="3120067"/>
              <a:chOff x="0" y="3136900"/>
              <a:chExt cx="3971318" cy="3120067"/>
            </a:xfrm>
          </p:grpSpPr>
          <p:sp>
            <p:nvSpPr>
              <p:cNvPr id="19" name="円弧 18"/>
              <p:cNvSpPr/>
              <p:nvPr/>
            </p:nvSpPr>
            <p:spPr>
              <a:xfrm rot="10800000" flipH="1" flipV="1">
                <a:off x="0" y="3492545"/>
                <a:ext cx="3971318" cy="2764422"/>
              </a:xfrm>
              <a:prstGeom prst="arc">
                <a:avLst>
                  <a:gd name="adj1" fmla="val 16193486"/>
                  <a:gd name="adj2" fmla="val 212074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 name="円弧 17"/>
            <p:cNvSpPr/>
            <p:nvPr/>
          </p:nvSpPr>
          <p:spPr>
            <a:xfrm rot="10800000" flipH="1" flipV="1">
              <a:off x="-54978" y="634262"/>
              <a:ext cx="3971318" cy="2764422"/>
            </a:xfrm>
            <a:prstGeom prst="arc">
              <a:avLst>
                <a:gd name="adj1" fmla="val 242830"/>
                <a:gd name="adj2" fmla="val 52704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2" name="直線矢印コネクタ 11"/>
          <p:cNvCxnSpPr/>
          <p:nvPr/>
        </p:nvCxnSpPr>
        <p:spPr>
          <a:xfrm>
            <a:off x="2333943" y="35071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2712878" y="3249238"/>
            <a:ext cx="492443" cy="461665"/>
          </a:xfrm>
          <a:prstGeom prst="rect">
            <a:avLst/>
          </a:prstGeom>
          <a:noFill/>
        </p:spPr>
        <p:txBody>
          <a:bodyPr wrap="none" rtlCol="0">
            <a:spAutoFit/>
          </a:bodyPr>
          <a:lstStyle/>
          <a:p>
            <a:r>
              <a:rPr kumimoji="1" lang="en-US" altLang="ja-JP" sz="2400" dirty="0" smtClean="0">
                <a:solidFill>
                  <a:srgbClr val="0000FF"/>
                </a:solidFill>
              </a:rPr>
              <a:t>★</a:t>
            </a:r>
            <a:endParaRPr kumimoji="1" lang="ja-JP" altLang="en-US" sz="2400" dirty="0">
              <a:solidFill>
                <a:srgbClr val="0000FF"/>
              </a:solidFill>
            </a:endParaRPr>
          </a:p>
        </p:txBody>
      </p:sp>
      <p:sp>
        <p:nvSpPr>
          <p:cNvPr id="26" name="テキスト ボックス 25"/>
          <p:cNvSpPr txBox="1"/>
          <p:nvPr/>
        </p:nvSpPr>
        <p:spPr>
          <a:xfrm>
            <a:off x="406400" y="5179749"/>
            <a:ext cx="7994496" cy="1077218"/>
          </a:xfrm>
          <a:prstGeom prst="rect">
            <a:avLst/>
          </a:prstGeom>
          <a:noFill/>
        </p:spPr>
        <p:txBody>
          <a:bodyPr wrap="none" rtlCol="0">
            <a:spAutoFit/>
          </a:bodyPr>
          <a:lstStyle/>
          <a:p>
            <a:r>
              <a:rPr kumimoji="1" lang="ja-JP" altLang="en-US" sz="3200" dirty="0" smtClean="0"/>
              <a:t>光子の経路差と見えてくる放射領域の移動が</a:t>
            </a:r>
            <a:endParaRPr kumimoji="1" lang="en-US" altLang="ja-JP" sz="3200" dirty="0" smtClean="0"/>
          </a:p>
          <a:p>
            <a:r>
              <a:rPr lang="ja-JP" altLang="en-US" sz="3200" dirty="0" smtClean="0"/>
              <a:t>ほぼそろうことで、ピークができる。</a:t>
            </a:r>
            <a:endParaRPr kumimoji="1" lang="ja-JP" altLang="en-US" sz="3200" dirty="0"/>
          </a:p>
        </p:txBody>
      </p:sp>
      <p:sp>
        <p:nvSpPr>
          <p:cNvPr id="29" name="テキスト ボックス 28"/>
          <p:cNvSpPr txBox="1"/>
          <p:nvPr/>
        </p:nvSpPr>
        <p:spPr>
          <a:xfrm>
            <a:off x="4644008" y="1393612"/>
            <a:ext cx="4036281" cy="523220"/>
          </a:xfrm>
          <a:prstGeom prst="rect">
            <a:avLst/>
          </a:prstGeom>
          <a:noFill/>
        </p:spPr>
        <p:txBody>
          <a:bodyPr wrap="none" rtlCol="0">
            <a:spAutoFit/>
          </a:bodyPr>
          <a:lstStyle/>
          <a:p>
            <a:r>
              <a:rPr lang="ja-JP" altLang="en-US" sz="2800" dirty="0"/>
              <a:t>回転軸</a:t>
            </a:r>
            <a:r>
              <a:rPr lang="ja-JP" altLang="en-US" sz="2800" dirty="0" smtClean="0"/>
              <a:t>方向から</a:t>
            </a:r>
            <a:r>
              <a:rPr lang="ja-JP" altLang="en-US" sz="2800" dirty="0"/>
              <a:t>見た場合</a:t>
            </a:r>
            <a:r>
              <a:rPr lang="ja-JP" altLang="ja-JP" sz="2800" dirty="0" smtClean="0"/>
              <a:t>　</a:t>
            </a:r>
            <a:endParaRPr lang="ja-JP" altLang="en-US" sz="2800" dirty="0"/>
          </a:p>
        </p:txBody>
      </p:sp>
      <p:sp>
        <p:nvSpPr>
          <p:cNvPr id="27" name="スマイル 26"/>
          <p:cNvSpPr/>
          <p:nvPr/>
        </p:nvSpPr>
        <p:spPr>
          <a:xfrm>
            <a:off x="5403812" y="3276313"/>
            <a:ext cx="620889" cy="628472"/>
          </a:xfrm>
          <a:prstGeom prst="smileyFace">
            <a:avLst>
              <a:gd name="adj" fmla="val -3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j-ea"/>
              </a:rPr>
              <a:t>パルスの</a:t>
            </a:r>
            <a:r>
              <a:rPr lang="ja-JP" altLang="en-US" dirty="0" smtClean="0">
                <a:latin typeface="+mj-ea"/>
              </a:rPr>
              <a:t>波形～その②～</a:t>
            </a:r>
            <a:endParaRPr kumimoji="1" lang="ja-JP" altLang="en-US" dirty="0"/>
          </a:p>
        </p:txBody>
      </p:sp>
    </p:spTree>
    <p:extLst>
      <p:ext uri="{BB962C8B-B14F-4D97-AF65-F5344CB8AC3E}">
        <p14:creationId xmlns="" xmlns:p14="http://schemas.microsoft.com/office/powerpoint/2010/main" val="393219417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環状矢印 5"/>
          <p:cNvSpPr/>
          <p:nvPr/>
        </p:nvSpPr>
        <p:spPr bwMode="auto">
          <a:xfrm rot="10800000" flipH="1">
            <a:off x="1203325" y="3354387"/>
            <a:ext cx="866775" cy="936625"/>
          </a:xfrm>
          <a:prstGeom prst="circularArrow">
            <a:avLst/>
          </a:prstGeom>
          <a:noFill/>
          <a:ln w="9525" cap="flat" cmpd="sng" algn="ctr">
            <a:solidFill>
              <a:schemeClr val="tx1"/>
            </a:solidFill>
            <a:prstDash val="solid"/>
            <a:round/>
            <a:headEnd type="none" w="med" len="med"/>
            <a:tailEnd type="none" w="med" len="med"/>
          </a:ln>
          <a:effectLst/>
        </p:spPr>
        <p:txBody>
          <a:bodyPr/>
          <a:lstStyle/>
          <a:p>
            <a:pPr defTabSz="4176713">
              <a:defRPr/>
            </a:pPr>
            <a:endParaRPr lang="ja-JP" altLang="en-US"/>
          </a:p>
        </p:txBody>
      </p:sp>
      <p:grpSp>
        <p:nvGrpSpPr>
          <p:cNvPr id="3" name="図形グループ 22"/>
          <p:cNvGrpSpPr/>
          <p:nvPr/>
        </p:nvGrpSpPr>
        <p:grpSpPr>
          <a:xfrm>
            <a:off x="-54978" y="634262"/>
            <a:ext cx="4026296" cy="5622705"/>
            <a:chOff x="-54978" y="634262"/>
            <a:chExt cx="4026296" cy="5622705"/>
          </a:xfrm>
        </p:grpSpPr>
        <p:grpSp>
          <p:nvGrpSpPr>
            <p:cNvPr id="7" name="図形グループ 13"/>
            <p:cNvGrpSpPr/>
            <p:nvPr/>
          </p:nvGrpSpPr>
          <p:grpSpPr>
            <a:xfrm>
              <a:off x="0" y="3136900"/>
              <a:ext cx="3971318" cy="3120067"/>
              <a:chOff x="0" y="3136900"/>
              <a:chExt cx="3971318" cy="3120067"/>
            </a:xfrm>
          </p:grpSpPr>
          <p:sp>
            <p:nvSpPr>
              <p:cNvPr id="4" name="円弧 3"/>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円/楕円 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2" name="円弧 21"/>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8" name="図形グループ 14"/>
          <p:cNvGrpSpPr/>
          <p:nvPr/>
        </p:nvGrpSpPr>
        <p:grpSpPr>
          <a:xfrm rot="21268283">
            <a:off x="-54978" y="596162"/>
            <a:ext cx="4026296" cy="5622705"/>
            <a:chOff x="-54978" y="634262"/>
            <a:chExt cx="4026296" cy="5622705"/>
          </a:xfrm>
        </p:grpSpPr>
        <p:grpSp>
          <p:nvGrpSpPr>
            <p:cNvPr id="9" name="図形グループ 16"/>
            <p:cNvGrpSpPr/>
            <p:nvPr/>
          </p:nvGrpSpPr>
          <p:grpSpPr>
            <a:xfrm>
              <a:off x="0" y="3136900"/>
              <a:ext cx="3971318" cy="3120067"/>
              <a:chOff x="0" y="3136900"/>
              <a:chExt cx="3971318" cy="3120067"/>
            </a:xfrm>
          </p:grpSpPr>
          <p:sp>
            <p:nvSpPr>
              <p:cNvPr id="19" name="円弧 18"/>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 name="円弧 17"/>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2" name="直線矢印コネクタ 11"/>
          <p:cNvCxnSpPr/>
          <p:nvPr/>
        </p:nvCxnSpPr>
        <p:spPr>
          <a:xfrm>
            <a:off x="2918143" y="34944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0" name="図形グループ 20"/>
          <p:cNvGrpSpPr/>
          <p:nvPr/>
        </p:nvGrpSpPr>
        <p:grpSpPr>
          <a:xfrm rot="20805974">
            <a:off x="-54978" y="558062"/>
            <a:ext cx="4026296" cy="5622705"/>
            <a:chOff x="-54978" y="634262"/>
            <a:chExt cx="4026296" cy="5622705"/>
          </a:xfrm>
        </p:grpSpPr>
        <p:grpSp>
          <p:nvGrpSpPr>
            <p:cNvPr id="11" name="図形グループ 24"/>
            <p:cNvGrpSpPr/>
            <p:nvPr/>
          </p:nvGrpSpPr>
          <p:grpSpPr>
            <a:xfrm>
              <a:off x="0" y="3136900"/>
              <a:ext cx="3971318" cy="3120067"/>
              <a:chOff x="0" y="3136900"/>
              <a:chExt cx="3971318" cy="3120067"/>
            </a:xfrm>
          </p:grpSpPr>
          <p:sp>
            <p:nvSpPr>
              <p:cNvPr id="27" name="円弧 26"/>
              <p:cNvSpPr/>
              <p:nvPr/>
            </p:nvSpPr>
            <p:spPr>
              <a:xfrm rot="10800000" flipH="1" flipV="1">
                <a:off x="0" y="3492545"/>
                <a:ext cx="3971318" cy="2764422"/>
              </a:xfrm>
              <a:prstGeom prst="arc">
                <a:avLst>
                  <a:gd name="adj1" fmla="val 16193486"/>
                  <a:gd name="adj2" fmla="val 212074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楕円 27"/>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円弧 25"/>
            <p:cNvSpPr/>
            <p:nvPr/>
          </p:nvSpPr>
          <p:spPr>
            <a:xfrm rot="10800000" flipH="1" flipV="1">
              <a:off x="-54978" y="634262"/>
              <a:ext cx="3971318" cy="2764422"/>
            </a:xfrm>
            <a:prstGeom prst="arc">
              <a:avLst>
                <a:gd name="adj1" fmla="val 242830"/>
                <a:gd name="adj2" fmla="val 52704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9" name="テキスト ボックス 28"/>
          <p:cNvSpPr txBox="1"/>
          <p:nvPr/>
        </p:nvSpPr>
        <p:spPr>
          <a:xfrm>
            <a:off x="3332321" y="3272135"/>
            <a:ext cx="492443" cy="461665"/>
          </a:xfrm>
          <a:prstGeom prst="rect">
            <a:avLst/>
          </a:prstGeom>
          <a:noFill/>
        </p:spPr>
        <p:txBody>
          <a:bodyPr wrap="none" rtlCol="0">
            <a:spAutoFit/>
          </a:bodyPr>
          <a:lstStyle/>
          <a:p>
            <a:r>
              <a:rPr kumimoji="1" lang="en-US" altLang="ja-JP" sz="2400" dirty="0" smtClean="0">
                <a:solidFill>
                  <a:srgbClr val="0000FF"/>
                </a:solidFill>
              </a:rPr>
              <a:t>★</a:t>
            </a:r>
            <a:endParaRPr kumimoji="1" lang="ja-JP" altLang="en-US" sz="2400" dirty="0">
              <a:solidFill>
                <a:srgbClr val="0000FF"/>
              </a:solidFill>
            </a:endParaRPr>
          </a:p>
        </p:txBody>
      </p:sp>
      <p:cxnSp>
        <p:nvCxnSpPr>
          <p:cNvPr id="30" name="直線矢印コネクタ 29"/>
          <p:cNvCxnSpPr/>
          <p:nvPr/>
        </p:nvCxnSpPr>
        <p:spPr>
          <a:xfrm>
            <a:off x="2880043" y="34309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406400" y="5179749"/>
            <a:ext cx="7994496" cy="1077218"/>
          </a:xfrm>
          <a:prstGeom prst="rect">
            <a:avLst/>
          </a:prstGeom>
          <a:noFill/>
        </p:spPr>
        <p:txBody>
          <a:bodyPr wrap="none" rtlCol="0">
            <a:spAutoFit/>
          </a:bodyPr>
          <a:lstStyle/>
          <a:p>
            <a:r>
              <a:rPr kumimoji="1" lang="ja-JP" altLang="en-US" sz="3200" dirty="0" smtClean="0"/>
              <a:t>光子の経路差と見えてくる放射領域の移動が</a:t>
            </a:r>
            <a:endParaRPr kumimoji="1" lang="en-US" altLang="ja-JP" sz="3200" dirty="0" smtClean="0"/>
          </a:p>
          <a:p>
            <a:r>
              <a:rPr lang="ja-JP" altLang="en-US" sz="3200" dirty="0" smtClean="0"/>
              <a:t>ほぼそろうことで、ピークができる。</a:t>
            </a:r>
            <a:endParaRPr kumimoji="1" lang="ja-JP" altLang="en-US" sz="3200" dirty="0"/>
          </a:p>
        </p:txBody>
      </p:sp>
      <p:sp>
        <p:nvSpPr>
          <p:cNvPr id="35" name="テキスト ボックス 34"/>
          <p:cNvSpPr txBox="1"/>
          <p:nvPr/>
        </p:nvSpPr>
        <p:spPr>
          <a:xfrm>
            <a:off x="4640175" y="1393612"/>
            <a:ext cx="4036281" cy="523220"/>
          </a:xfrm>
          <a:prstGeom prst="rect">
            <a:avLst/>
          </a:prstGeom>
          <a:noFill/>
        </p:spPr>
        <p:txBody>
          <a:bodyPr wrap="none" rtlCol="0">
            <a:spAutoFit/>
          </a:bodyPr>
          <a:lstStyle/>
          <a:p>
            <a:r>
              <a:rPr lang="ja-JP" altLang="en-US" sz="2800" dirty="0"/>
              <a:t>回転軸</a:t>
            </a:r>
            <a:r>
              <a:rPr lang="ja-JP" altLang="en-US" sz="2800" dirty="0" smtClean="0"/>
              <a:t>方向から</a:t>
            </a:r>
            <a:r>
              <a:rPr lang="ja-JP" altLang="en-US" sz="2800" dirty="0"/>
              <a:t>見た場合</a:t>
            </a:r>
            <a:r>
              <a:rPr lang="ja-JP" altLang="ja-JP" sz="2800" dirty="0" smtClean="0"/>
              <a:t>　</a:t>
            </a:r>
            <a:endParaRPr lang="ja-JP" altLang="en-US" sz="2800" dirty="0"/>
          </a:p>
        </p:txBody>
      </p:sp>
      <p:sp>
        <p:nvSpPr>
          <p:cNvPr id="36" name="スマイル 35"/>
          <p:cNvSpPr/>
          <p:nvPr/>
        </p:nvSpPr>
        <p:spPr>
          <a:xfrm>
            <a:off x="5403812" y="3276313"/>
            <a:ext cx="620889" cy="628472"/>
          </a:xfrm>
          <a:prstGeom prst="smileyFace">
            <a:avLst>
              <a:gd name="adj" fmla="val -3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j-ea"/>
              </a:rPr>
              <a:t>パルスの</a:t>
            </a:r>
            <a:r>
              <a:rPr lang="ja-JP" altLang="en-US" dirty="0" smtClean="0">
                <a:latin typeface="+mj-ea"/>
              </a:rPr>
              <a:t>波形～その②～</a:t>
            </a:r>
            <a:endParaRPr kumimoji="1" lang="ja-JP" altLang="en-US" dirty="0"/>
          </a:p>
        </p:txBody>
      </p:sp>
    </p:spTree>
    <p:extLst>
      <p:ext uri="{BB962C8B-B14F-4D97-AF65-F5344CB8AC3E}">
        <p14:creationId xmlns="" xmlns:p14="http://schemas.microsoft.com/office/powerpoint/2010/main" val="22711957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環状矢印 5"/>
          <p:cNvSpPr/>
          <p:nvPr/>
        </p:nvSpPr>
        <p:spPr bwMode="auto">
          <a:xfrm rot="10800000" flipH="1">
            <a:off x="1203325" y="3354387"/>
            <a:ext cx="866775" cy="936625"/>
          </a:xfrm>
          <a:prstGeom prst="circularArrow">
            <a:avLst/>
          </a:prstGeom>
          <a:noFill/>
          <a:ln w="9525" cap="flat" cmpd="sng" algn="ctr">
            <a:solidFill>
              <a:schemeClr val="tx1"/>
            </a:solidFill>
            <a:prstDash val="solid"/>
            <a:round/>
            <a:headEnd type="none" w="med" len="med"/>
            <a:tailEnd type="none" w="med" len="med"/>
          </a:ln>
          <a:effectLst/>
        </p:spPr>
        <p:txBody>
          <a:bodyPr/>
          <a:lstStyle/>
          <a:p>
            <a:pPr defTabSz="4176713">
              <a:defRPr/>
            </a:pPr>
            <a:endParaRPr lang="ja-JP" altLang="en-US"/>
          </a:p>
        </p:txBody>
      </p:sp>
      <p:sp>
        <p:nvSpPr>
          <p:cNvPr id="5" name="円/楕円 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 name="図形グループ 14"/>
          <p:cNvGrpSpPr/>
          <p:nvPr/>
        </p:nvGrpSpPr>
        <p:grpSpPr>
          <a:xfrm rot="21268283">
            <a:off x="-54978" y="596162"/>
            <a:ext cx="4026296" cy="5622705"/>
            <a:chOff x="-54978" y="634262"/>
            <a:chExt cx="4026296" cy="5622705"/>
          </a:xfrm>
        </p:grpSpPr>
        <p:grpSp>
          <p:nvGrpSpPr>
            <p:cNvPr id="4" name="図形グループ 16"/>
            <p:cNvGrpSpPr/>
            <p:nvPr/>
          </p:nvGrpSpPr>
          <p:grpSpPr>
            <a:xfrm>
              <a:off x="0" y="3136900"/>
              <a:ext cx="3971318" cy="3120067"/>
              <a:chOff x="0" y="3136900"/>
              <a:chExt cx="3971318" cy="3120067"/>
            </a:xfrm>
          </p:grpSpPr>
          <p:sp>
            <p:nvSpPr>
              <p:cNvPr id="19" name="円弧 18"/>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円/楕円 19"/>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18" name="円弧 17"/>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12" name="直線矢印コネクタ 11"/>
          <p:cNvCxnSpPr/>
          <p:nvPr/>
        </p:nvCxnSpPr>
        <p:spPr>
          <a:xfrm>
            <a:off x="3451543" y="34944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 name="図形グループ 20"/>
          <p:cNvGrpSpPr/>
          <p:nvPr/>
        </p:nvGrpSpPr>
        <p:grpSpPr>
          <a:xfrm rot="20805974">
            <a:off x="-54978" y="558062"/>
            <a:ext cx="4026296" cy="5622705"/>
            <a:chOff x="-54978" y="634262"/>
            <a:chExt cx="4026296" cy="5622705"/>
          </a:xfrm>
        </p:grpSpPr>
        <p:grpSp>
          <p:nvGrpSpPr>
            <p:cNvPr id="8" name="図形グループ 24"/>
            <p:cNvGrpSpPr/>
            <p:nvPr/>
          </p:nvGrpSpPr>
          <p:grpSpPr>
            <a:xfrm>
              <a:off x="0" y="3136900"/>
              <a:ext cx="3971318" cy="3120067"/>
              <a:chOff x="0" y="3136900"/>
              <a:chExt cx="3971318" cy="3120067"/>
            </a:xfrm>
          </p:grpSpPr>
          <p:sp>
            <p:nvSpPr>
              <p:cNvPr id="27" name="円弧 26"/>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楕円 27"/>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円弧 25"/>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0" name="直線矢印コネクタ 29"/>
          <p:cNvCxnSpPr/>
          <p:nvPr/>
        </p:nvCxnSpPr>
        <p:spPr>
          <a:xfrm>
            <a:off x="3476943" y="34436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図形グループ 30"/>
          <p:cNvGrpSpPr/>
          <p:nvPr/>
        </p:nvGrpSpPr>
        <p:grpSpPr>
          <a:xfrm rot="20338905">
            <a:off x="-80378" y="519962"/>
            <a:ext cx="4026296" cy="5622705"/>
            <a:chOff x="-54978" y="634262"/>
            <a:chExt cx="4026296" cy="5622705"/>
          </a:xfrm>
        </p:grpSpPr>
        <p:grpSp>
          <p:nvGrpSpPr>
            <p:cNvPr id="10" name="図形グループ 31"/>
            <p:cNvGrpSpPr/>
            <p:nvPr/>
          </p:nvGrpSpPr>
          <p:grpSpPr>
            <a:xfrm>
              <a:off x="0" y="3136900"/>
              <a:ext cx="3971318" cy="3120067"/>
              <a:chOff x="0" y="3136900"/>
              <a:chExt cx="3971318" cy="3120067"/>
            </a:xfrm>
          </p:grpSpPr>
          <p:sp>
            <p:nvSpPr>
              <p:cNvPr id="34" name="円弧 33"/>
              <p:cNvSpPr/>
              <p:nvPr/>
            </p:nvSpPr>
            <p:spPr>
              <a:xfrm rot="10800000" flipH="1" flipV="1">
                <a:off x="0" y="3492545"/>
                <a:ext cx="3971318" cy="2764422"/>
              </a:xfrm>
              <a:prstGeom prst="arc">
                <a:avLst>
                  <a:gd name="adj1" fmla="val 16193486"/>
                  <a:gd name="adj2" fmla="val 212074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円弧 32"/>
            <p:cNvSpPr/>
            <p:nvPr/>
          </p:nvSpPr>
          <p:spPr>
            <a:xfrm rot="10800000" flipH="1" flipV="1">
              <a:off x="-54978" y="634262"/>
              <a:ext cx="3971318" cy="2764422"/>
            </a:xfrm>
            <a:prstGeom prst="arc">
              <a:avLst>
                <a:gd name="adj1" fmla="val 242830"/>
                <a:gd name="adj2" fmla="val 52704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6" name="直線矢印コネクタ 35"/>
          <p:cNvCxnSpPr/>
          <p:nvPr/>
        </p:nvCxnSpPr>
        <p:spPr>
          <a:xfrm>
            <a:off x="3515043" y="35579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3853596" y="3297535"/>
            <a:ext cx="492443" cy="461665"/>
          </a:xfrm>
          <a:prstGeom prst="rect">
            <a:avLst/>
          </a:prstGeom>
          <a:noFill/>
        </p:spPr>
        <p:txBody>
          <a:bodyPr wrap="none" rtlCol="0">
            <a:spAutoFit/>
          </a:bodyPr>
          <a:lstStyle/>
          <a:p>
            <a:r>
              <a:rPr kumimoji="1" lang="en-US" altLang="ja-JP" sz="2400" dirty="0" smtClean="0">
                <a:solidFill>
                  <a:srgbClr val="0000FF"/>
                </a:solidFill>
              </a:rPr>
              <a:t>★</a:t>
            </a:r>
            <a:endParaRPr kumimoji="1" lang="ja-JP" altLang="en-US" sz="2400" dirty="0">
              <a:solidFill>
                <a:srgbClr val="0000FF"/>
              </a:solidFill>
            </a:endParaRPr>
          </a:p>
        </p:txBody>
      </p:sp>
      <p:sp>
        <p:nvSpPr>
          <p:cNvPr id="38" name="テキスト ボックス 37"/>
          <p:cNvSpPr txBox="1"/>
          <p:nvPr/>
        </p:nvSpPr>
        <p:spPr>
          <a:xfrm>
            <a:off x="406400" y="5179749"/>
            <a:ext cx="7994496" cy="1077218"/>
          </a:xfrm>
          <a:prstGeom prst="rect">
            <a:avLst/>
          </a:prstGeom>
          <a:noFill/>
        </p:spPr>
        <p:txBody>
          <a:bodyPr wrap="none" rtlCol="0">
            <a:spAutoFit/>
          </a:bodyPr>
          <a:lstStyle/>
          <a:p>
            <a:r>
              <a:rPr kumimoji="1" lang="ja-JP" altLang="en-US" sz="3200" dirty="0" smtClean="0"/>
              <a:t>光子の経路差と見えてくる放射領域の移動が</a:t>
            </a:r>
            <a:endParaRPr kumimoji="1" lang="en-US" altLang="ja-JP" sz="3200" dirty="0" smtClean="0"/>
          </a:p>
          <a:p>
            <a:r>
              <a:rPr lang="ja-JP" altLang="en-US" sz="3200" dirty="0" smtClean="0"/>
              <a:t>ほぼそろうことで、ピークができる。</a:t>
            </a:r>
            <a:endParaRPr kumimoji="1" lang="ja-JP" altLang="en-US" sz="3200" dirty="0"/>
          </a:p>
        </p:txBody>
      </p:sp>
      <p:sp>
        <p:nvSpPr>
          <p:cNvPr id="41" name="テキスト ボックス 40"/>
          <p:cNvSpPr txBox="1"/>
          <p:nvPr/>
        </p:nvSpPr>
        <p:spPr>
          <a:xfrm>
            <a:off x="4644008" y="1393612"/>
            <a:ext cx="4036281" cy="523220"/>
          </a:xfrm>
          <a:prstGeom prst="rect">
            <a:avLst/>
          </a:prstGeom>
          <a:noFill/>
        </p:spPr>
        <p:txBody>
          <a:bodyPr wrap="none" rtlCol="0">
            <a:spAutoFit/>
          </a:bodyPr>
          <a:lstStyle/>
          <a:p>
            <a:r>
              <a:rPr lang="ja-JP" altLang="en-US" sz="2800" dirty="0"/>
              <a:t>回転軸</a:t>
            </a:r>
            <a:r>
              <a:rPr lang="ja-JP" altLang="en-US" sz="2800" dirty="0" smtClean="0"/>
              <a:t>方向から</a:t>
            </a:r>
            <a:r>
              <a:rPr lang="ja-JP" altLang="en-US" sz="2800" dirty="0"/>
              <a:t>見た場合</a:t>
            </a:r>
            <a:r>
              <a:rPr lang="ja-JP" altLang="ja-JP" sz="2800" dirty="0" smtClean="0"/>
              <a:t>　</a:t>
            </a:r>
            <a:endParaRPr lang="ja-JP" altLang="en-US" sz="2800" dirty="0"/>
          </a:p>
        </p:txBody>
      </p:sp>
      <p:sp>
        <p:nvSpPr>
          <p:cNvPr id="42" name="スマイル 41"/>
          <p:cNvSpPr/>
          <p:nvPr/>
        </p:nvSpPr>
        <p:spPr>
          <a:xfrm>
            <a:off x="5403812" y="3276313"/>
            <a:ext cx="620889" cy="628472"/>
          </a:xfrm>
          <a:prstGeom prst="smileyFace">
            <a:avLst>
              <a:gd name="adj" fmla="val -3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j-ea"/>
              </a:rPr>
              <a:t>パルスの</a:t>
            </a:r>
            <a:r>
              <a:rPr lang="ja-JP" altLang="en-US" dirty="0" smtClean="0">
                <a:latin typeface="+mj-ea"/>
              </a:rPr>
              <a:t>波形～その②～</a:t>
            </a:r>
            <a:endParaRPr kumimoji="1" lang="ja-JP" altLang="en-US" dirty="0"/>
          </a:p>
        </p:txBody>
      </p:sp>
    </p:spTree>
    <p:extLst>
      <p:ext uri="{BB962C8B-B14F-4D97-AF65-F5344CB8AC3E}">
        <p14:creationId xmlns="" xmlns:p14="http://schemas.microsoft.com/office/powerpoint/2010/main" val="243505887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環状矢印 5"/>
          <p:cNvSpPr/>
          <p:nvPr/>
        </p:nvSpPr>
        <p:spPr bwMode="auto">
          <a:xfrm rot="10800000" flipH="1">
            <a:off x="1203325" y="3354387"/>
            <a:ext cx="866775" cy="936625"/>
          </a:xfrm>
          <a:prstGeom prst="circularArrow">
            <a:avLst/>
          </a:prstGeom>
          <a:noFill/>
          <a:ln w="9525" cap="flat" cmpd="sng" algn="ctr">
            <a:solidFill>
              <a:schemeClr val="tx1"/>
            </a:solidFill>
            <a:prstDash val="solid"/>
            <a:round/>
            <a:headEnd type="none" w="med" len="med"/>
            <a:tailEnd type="none" w="med" len="med"/>
          </a:ln>
          <a:effectLst/>
        </p:spPr>
        <p:txBody>
          <a:bodyPr/>
          <a:lstStyle/>
          <a:p>
            <a:pPr defTabSz="4176713">
              <a:defRPr/>
            </a:pPr>
            <a:endParaRPr lang="ja-JP" altLang="en-US"/>
          </a:p>
        </p:txBody>
      </p:sp>
      <p:sp>
        <p:nvSpPr>
          <p:cNvPr id="5" name="円/楕円 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12" name="直線矢印コネクタ 11"/>
          <p:cNvCxnSpPr/>
          <p:nvPr/>
        </p:nvCxnSpPr>
        <p:spPr>
          <a:xfrm>
            <a:off x="4111943" y="34944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 name="図形グループ 20"/>
          <p:cNvGrpSpPr/>
          <p:nvPr/>
        </p:nvGrpSpPr>
        <p:grpSpPr>
          <a:xfrm rot="20805974">
            <a:off x="-54978" y="558062"/>
            <a:ext cx="4026296" cy="5622705"/>
            <a:chOff x="-54978" y="634262"/>
            <a:chExt cx="4026296" cy="5622705"/>
          </a:xfrm>
        </p:grpSpPr>
        <p:grpSp>
          <p:nvGrpSpPr>
            <p:cNvPr id="4" name="図形グループ 24"/>
            <p:cNvGrpSpPr/>
            <p:nvPr/>
          </p:nvGrpSpPr>
          <p:grpSpPr>
            <a:xfrm>
              <a:off x="0" y="3136900"/>
              <a:ext cx="3971318" cy="3120067"/>
              <a:chOff x="0" y="3136900"/>
              <a:chExt cx="3971318" cy="3120067"/>
            </a:xfrm>
          </p:grpSpPr>
          <p:sp>
            <p:nvSpPr>
              <p:cNvPr id="27" name="円弧 26"/>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楕円 27"/>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6" name="円弧 25"/>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0" name="直線矢印コネクタ 29"/>
          <p:cNvCxnSpPr/>
          <p:nvPr/>
        </p:nvCxnSpPr>
        <p:spPr>
          <a:xfrm>
            <a:off x="4137343" y="34436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 name="図形グループ 30"/>
          <p:cNvGrpSpPr/>
          <p:nvPr/>
        </p:nvGrpSpPr>
        <p:grpSpPr>
          <a:xfrm rot="20338905">
            <a:off x="-80378" y="519962"/>
            <a:ext cx="4026296" cy="5622705"/>
            <a:chOff x="-54978" y="634262"/>
            <a:chExt cx="4026296" cy="5622705"/>
          </a:xfrm>
        </p:grpSpPr>
        <p:grpSp>
          <p:nvGrpSpPr>
            <p:cNvPr id="8" name="図形グループ 31"/>
            <p:cNvGrpSpPr/>
            <p:nvPr/>
          </p:nvGrpSpPr>
          <p:grpSpPr>
            <a:xfrm>
              <a:off x="0" y="3136900"/>
              <a:ext cx="3971318" cy="3120067"/>
              <a:chOff x="0" y="3136900"/>
              <a:chExt cx="3971318" cy="3120067"/>
            </a:xfrm>
          </p:grpSpPr>
          <p:sp>
            <p:nvSpPr>
              <p:cNvPr id="34" name="円弧 33"/>
              <p:cNvSpPr/>
              <p:nvPr/>
            </p:nvSpPr>
            <p:spPr>
              <a:xfrm rot="10800000" flipH="1" flipV="1">
                <a:off x="0" y="3492545"/>
                <a:ext cx="3971318" cy="2764422"/>
              </a:xfrm>
              <a:prstGeom prst="arc">
                <a:avLst>
                  <a:gd name="adj1" fmla="val 16193486"/>
                  <a:gd name="adj2" fmla="val 21207463"/>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5" name="円/楕円 34"/>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円弧 32"/>
            <p:cNvSpPr/>
            <p:nvPr/>
          </p:nvSpPr>
          <p:spPr>
            <a:xfrm rot="10800000" flipH="1" flipV="1">
              <a:off x="-54978" y="634262"/>
              <a:ext cx="3971318" cy="2764422"/>
            </a:xfrm>
            <a:prstGeom prst="arc">
              <a:avLst>
                <a:gd name="adj1" fmla="val 242830"/>
                <a:gd name="adj2" fmla="val 5270467"/>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cxnSp>
        <p:nvCxnSpPr>
          <p:cNvPr id="36" name="直線矢印コネクタ 35"/>
          <p:cNvCxnSpPr/>
          <p:nvPr/>
        </p:nvCxnSpPr>
        <p:spPr>
          <a:xfrm>
            <a:off x="4150043" y="35579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p:cNvCxnSpPr/>
          <p:nvPr/>
        </p:nvCxnSpPr>
        <p:spPr>
          <a:xfrm>
            <a:off x="4188143" y="3646846"/>
            <a:ext cx="625157" cy="47609"/>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9" name="図形グループ 37"/>
          <p:cNvGrpSpPr/>
          <p:nvPr/>
        </p:nvGrpSpPr>
        <p:grpSpPr>
          <a:xfrm rot="19880511">
            <a:off x="-93078" y="494562"/>
            <a:ext cx="4026296" cy="5622705"/>
            <a:chOff x="-54978" y="634262"/>
            <a:chExt cx="4026296" cy="5622705"/>
          </a:xfrm>
        </p:grpSpPr>
        <p:grpSp>
          <p:nvGrpSpPr>
            <p:cNvPr id="10" name="図形グループ 38"/>
            <p:cNvGrpSpPr/>
            <p:nvPr/>
          </p:nvGrpSpPr>
          <p:grpSpPr>
            <a:xfrm>
              <a:off x="0" y="3136900"/>
              <a:ext cx="3971318" cy="3120067"/>
              <a:chOff x="0" y="3136900"/>
              <a:chExt cx="3971318" cy="3120067"/>
            </a:xfrm>
          </p:grpSpPr>
          <p:sp>
            <p:nvSpPr>
              <p:cNvPr id="41" name="円弧 40"/>
              <p:cNvSpPr/>
              <p:nvPr/>
            </p:nvSpPr>
            <p:spPr>
              <a:xfrm rot="10800000" flipH="1" flipV="1">
                <a:off x="0" y="3492545"/>
                <a:ext cx="3971318" cy="2764422"/>
              </a:xfrm>
              <a:prstGeom prst="arc">
                <a:avLst>
                  <a:gd name="adj1" fmla="val 16193486"/>
                  <a:gd name="adj2" fmla="val 21207463"/>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楕円 41"/>
              <p:cNvSpPr/>
              <p:nvPr/>
            </p:nvSpPr>
            <p:spPr>
              <a:xfrm>
                <a:off x="1330932" y="3136900"/>
                <a:ext cx="622300" cy="622300"/>
              </a:xfrm>
              <a:prstGeom prst="ellipse">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40" name="円弧 39"/>
            <p:cNvSpPr/>
            <p:nvPr/>
          </p:nvSpPr>
          <p:spPr>
            <a:xfrm rot="10800000" flipH="1" flipV="1">
              <a:off x="-54978" y="634262"/>
              <a:ext cx="3971318" cy="2764422"/>
            </a:xfrm>
            <a:prstGeom prst="arc">
              <a:avLst>
                <a:gd name="adj1" fmla="val 242830"/>
                <a:gd name="adj2" fmla="val 5270467"/>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44" name="テキスト ボックス 43"/>
          <p:cNvSpPr txBox="1"/>
          <p:nvPr/>
        </p:nvSpPr>
        <p:spPr>
          <a:xfrm>
            <a:off x="406400" y="5179749"/>
            <a:ext cx="7994496" cy="1077218"/>
          </a:xfrm>
          <a:prstGeom prst="rect">
            <a:avLst/>
          </a:prstGeom>
          <a:noFill/>
        </p:spPr>
        <p:txBody>
          <a:bodyPr wrap="none" rtlCol="0">
            <a:spAutoFit/>
          </a:bodyPr>
          <a:lstStyle/>
          <a:p>
            <a:r>
              <a:rPr kumimoji="1" lang="ja-JP" altLang="en-US" sz="3200" dirty="0" smtClean="0"/>
              <a:t>光子の経路差と見えてくる放射領域の移動が</a:t>
            </a:r>
            <a:endParaRPr kumimoji="1" lang="en-US" altLang="ja-JP" sz="3200" dirty="0" smtClean="0"/>
          </a:p>
          <a:p>
            <a:r>
              <a:rPr lang="ja-JP" altLang="en-US" sz="3200" dirty="0" smtClean="0"/>
              <a:t>ほぼそろうことで、ピークができる。</a:t>
            </a:r>
            <a:endParaRPr kumimoji="1" lang="ja-JP" altLang="en-US" sz="3200" dirty="0"/>
          </a:p>
        </p:txBody>
      </p:sp>
      <p:sp>
        <p:nvSpPr>
          <p:cNvPr id="46" name="テキスト ボックス 45"/>
          <p:cNvSpPr txBox="1"/>
          <p:nvPr/>
        </p:nvSpPr>
        <p:spPr>
          <a:xfrm>
            <a:off x="4640175" y="1393612"/>
            <a:ext cx="4036281" cy="523220"/>
          </a:xfrm>
          <a:prstGeom prst="rect">
            <a:avLst/>
          </a:prstGeom>
          <a:noFill/>
        </p:spPr>
        <p:txBody>
          <a:bodyPr wrap="none" rtlCol="0">
            <a:spAutoFit/>
          </a:bodyPr>
          <a:lstStyle/>
          <a:p>
            <a:r>
              <a:rPr lang="ja-JP" altLang="en-US" sz="2800" dirty="0"/>
              <a:t>回転軸</a:t>
            </a:r>
            <a:r>
              <a:rPr lang="ja-JP" altLang="en-US" sz="2800" dirty="0" smtClean="0"/>
              <a:t>方向から</a:t>
            </a:r>
            <a:r>
              <a:rPr lang="ja-JP" altLang="en-US" sz="2800" dirty="0"/>
              <a:t>見た場合</a:t>
            </a:r>
            <a:r>
              <a:rPr lang="ja-JP" altLang="ja-JP" sz="2800" dirty="0" smtClean="0"/>
              <a:t>　</a:t>
            </a:r>
            <a:endParaRPr lang="ja-JP" altLang="en-US" sz="2800" dirty="0"/>
          </a:p>
        </p:txBody>
      </p:sp>
      <p:sp>
        <p:nvSpPr>
          <p:cNvPr id="47" name="スマイル 46"/>
          <p:cNvSpPr/>
          <p:nvPr/>
        </p:nvSpPr>
        <p:spPr>
          <a:xfrm>
            <a:off x="5403812" y="3276313"/>
            <a:ext cx="620889" cy="628472"/>
          </a:xfrm>
          <a:prstGeom prst="smileyFace">
            <a:avLst>
              <a:gd name="adj" fmla="val -399"/>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latin typeface="+mj-ea"/>
              </a:rPr>
              <a:t>パルスの</a:t>
            </a:r>
            <a:r>
              <a:rPr lang="ja-JP" altLang="en-US" dirty="0" smtClean="0">
                <a:latin typeface="+mj-ea"/>
              </a:rPr>
              <a:t>波形～その②～</a:t>
            </a:r>
            <a:endParaRPr kumimoji="1" lang="ja-JP" altLang="en-US" dirty="0"/>
          </a:p>
        </p:txBody>
      </p:sp>
    </p:spTree>
    <p:extLst>
      <p:ext uri="{BB962C8B-B14F-4D97-AF65-F5344CB8AC3E}">
        <p14:creationId xmlns="" xmlns:p14="http://schemas.microsoft.com/office/powerpoint/2010/main" val="53934508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868144" y="1700808"/>
            <a:ext cx="2664296" cy="223224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0" y="188640"/>
            <a:ext cx="9144000" cy="707886"/>
          </a:xfrm>
          <a:prstGeom prst="rect">
            <a:avLst/>
          </a:prstGeom>
          <a:noFill/>
        </p:spPr>
        <p:txBody>
          <a:bodyPr wrap="square" rtlCol="0">
            <a:spAutoFit/>
          </a:bodyPr>
          <a:lstStyle/>
          <a:p>
            <a:pPr algn="ctr"/>
            <a:r>
              <a:rPr lang="ja-JP" altLang="en-US" sz="4000" b="1" dirty="0" smtClean="0">
                <a:solidFill>
                  <a:schemeClr val="accent6">
                    <a:lumMod val="75000"/>
                  </a:schemeClr>
                </a:solidFill>
              </a:rPr>
              <a:t>パルサー＝中性子星？</a:t>
            </a:r>
            <a:endParaRPr kumimoji="1" lang="ja-JP" altLang="en-US" sz="4000" b="1" dirty="0">
              <a:solidFill>
                <a:schemeClr val="accent6">
                  <a:lumMod val="75000"/>
                </a:schemeClr>
              </a:solidFill>
            </a:endParaRPr>
          </a:p>
        </p:txBody>
      </p:sp>
      <p:sp>
        <p:nvSpPr>
          <p:cNvPr id="4" name="テキスト ボックス 3"/>
          <p:cNvSpPr txBox="1"/>
          <p:nvPr/>
        </p:nvSpPr>
        <p:spPr>
          <a:xfrm>
            <a:off x="251520" y="1052736"/>
            <a:ext cx="6768752" cy="523220"/>
          </a:xfrm>
          <a:prstGeom prst="rect">
            <a:avLst/>
          </a:prstGeom>
          <a:noFill/>
        </p:spPr>
        <p:txBody>
          <a:bodyPr wrap="square" rtlCol="0">
            <a:spAutoFit/>
          </a:bodyPr>
          <a:lstStyle/>
          <a:p>
            <a:r>
              <a:rPr lang="ja-JP" altLang="en-US" sz="2800" dirty="0" smtClean="0"/>
              <a:t>天体</a:t>
            </a:r>
            <a:r>
              <a:rPr kumimoji="1" lang="ja-JP" altLang="en-US" sz="2800" dirty="0" smtClean="0"/>
              <a:t>表面上で（重力）＞（遠心力）と仮定する</a:t>
            </a:r>
            <a:endParaRPr kumimoji="1" lang="ja-JP" altLang="en-US" sz="2800" dirty="0"/>
          </a:p>
        </p:txBody>
      </p:sp>
      <p:graphicFrame>
        <p:nvGraphicFramePr>
          <p:cNvPr id="5" name="オブジェクト 4"/>
          <p:cNvGraphicFramePr>
            <a:graphicFrameLocks noChangeAspect="1"/>
          </p:cNvGraphicFramePr>
          <p:nvPr/>
        </p:nvGraphicFramePr>
        <p:xfrm>
          <a:off x="609922" y="1772816"/>
          <a:ext cx="4466903" cy="1489497"/>
        </p:xfrm>
        <a:graphic>
          <a:graphicData uri="http://schemas.openxmlformats.org/presentationml/2006/ole">
            <p:oleObj spid="_x0000_s52226" name="数式" r:id="rId3" imgW="965160" imgH="393480" progId="Equation.3">
              <p:embed/>
            </p:oleObj>
          </a:graphicData>
        </a:graphic>
      </p:graphicFrame>
      <p:sp>
        <p:nvSpPr>
          <p:cNvPr id="6" name="テキスト ボックス 5"/>
          <p:cNvSpPr txBox="1"/>
          <p:nvPr/>
        </p:nvSpPr>
        <p:spPr>
          <a:xfrm>
            <a:off x="5940152" y="1700808"/>
            <a:ext cx="2952328" cy="2308324"/>
          </a:xfrm>
          <a:prstGeom prst="rect">
            <a:avLst/>
          </a:prstGeom>
          <a:noFill/>
        </p:spPr>
        <p:txBody>
          <a:bodyPr wrap="square" rtlCol="0">
            <a:spAutoFit/>
          </a:bodyPr>
          <a:lstStyle/>
          <a:p>
            <a:r>
              <a:rPr lang="en-US" altLang="ja-JP" sz="2400" i="1" dirty="0" smtClean="0"/>
              <a:t>M = </a:t>
            </a:r>
            <a:r>
              <a:rPr lang="ja-JP" altLang="en-US" sz="2400" dirty="0"/>
              <a:t>天体</a:t>
            </a:r>
            <a:r>
              <a:rPr lang="ja-JP" altLang="en-US" sz="2400" dirty="0" smtClean="0"/>
              <a:t>質量</a:t>
            </a:r>
            <a:endParaRPr lang="en-US" altLang="ja-JP" sz="2400" i="1" dirty="0" smtClean="0"/>
          </a:p>
          <a:p>
            <a:r>
              <a:rPr lang="en-US" altLang="ja-JP" sz="2400" i="1" dirty="0" smtClean="0"/>
              <a:t>m =</a:t>
            </a:r>
            <a:r>
              <a:rPr lang="ja-JP" altLang="en-US" sz="2400" i="1" dirty="0"/>
              <a:t> </a:t>
            </a:r>
            <a:r>
              <a:rPr lang="ja-JP" altLang="en-US" sz="2400" dirty="0" smtClean="0"/>
              <a:t>粒子質量</a:t>
            </a:r>
            <a:endParaRPr kumimoji="1" lang="en-US" altLang="ja-JP" sz="2400" dirty="0" smtClean="0"/>
          </a:p>
          <a:p>
            <a:r>
              <a:rPr kumimoji="1" lang="en-US" altLang="ja-JP" sz="2400" i="1" dirty="0" smtClean="0"/>
              <a:t>R = </a:t>
            </a:r>
            <a:r>
              <a:rPr kumimoji="1" lang="ja-JP" altLang="en-US" sz="2400" dirty="0" smtClean="0"/>
              <a:t>半径</a:t>
            </a:r>
            <a:endParaRPr kumimoji="1" lang="en-US" altLang="ja-JP" sz="2400" dirty="0" smtClean="0"/>
          </a:p>
          <a:p>
            <a:r>
              <a:rPr lang="en-US" altLang="ja-JP" sz="2400" i="1" dirty="0" smtClean="0"/>
              <a:t>ω =</a:t>
            </a:r>
            <a:r>
              <a:rPr lang="ja-JP" altLang="en-US" sz="2400" i="1" dirty="0"/>
              <a:t> </a:t>
            </a:r>
            <a:r>
              <a:rPr lang="ja-JP" altLang="en-US" sz="2400" dirty="0" smtClean="0"/>
              <a:t>自転の角速度</a:t>
            </a:r>
            <a:endParaRPr lang="en-US" altLang="ja-JP" sz="2400" dirty="0" smtClean="0"/>
          </a:p>
          <a:p>
            <a:r>
              <a:rPr kumimoji="1" lang="en-US" altLang="ja-JP" sz="2400" i="1" dirty="0" smtClean="0"/>
              <a:t>ρ = </a:t>
            </a:r>
            <a:r>
              <a:rPr kumimoji="1" lang="ja-JP" altLang="en-US" sz="2400" dirty="0" smtClean="0"/>
              <a:t>質量密度</a:t>
            </a:r>
            <a:endParaRPr kumimoji="1" lang="en-US" altLang="ja-JP" sz="2400" dirty="0" smtClean="0"/>
          </a:p>
          <a:p>
            <a:r>
              <a:rPr kumimoji="1" lang="en-US" altLang="ja-JP" sz="2400" i="1" dirty="0" smtClean="0"/>
              <a:t>P = </a:t>
            </a:r>
            <a:r>
              <a:rPr kumimoji="1" lang="en-US" altLang="ja-JP" sz="2400" dirty="0" smtClean="0"/>
              <a:t>ω/2π</a:t>
            </a:r>
            <a:endParaRPr kumimoji="1" lang="ja-JP" altLang="en-US" sz="2400" i="1" dirty="0"/>
          </a:p>
        </p:txBody>
      </p:sp>
      <p:graphicFrame>
        <p:nvGraphicFramePr>
          <p:cNvPr id="2053" name="Object 5"/>
          <p:cNvGraphicFramePr>
            <a:graphicFrameLocks noChangeAspect="1"/>
          </p:cNvGraphicFramePr>
          <p:nvPr/>
        </p:nvGraphicFramePr>
        <p:xfrm>
          <a:off x="251520" y="3933056"/>
          <a:ext cx="8676456" cy="1317011"/>
        </p:xfrm>
        <a:graphic>
          <a:graphicData uri="http://schemas.openxmlformats.org/presentationml/2006/ole">
            <p:oleObj spid="_x0000_s52227" name="数式" r:id="rId4" imgW="2527200" imgH="469800" progId="Equation.3">
              <p:embed/>
            </p:oleObj>
          </a:graphicData>
        </a:graphic>
      </p:graphicFrame>
      <p:sp>
        <p:nvSpPr>
          <p:cNvPr id="10" name="テキスト ボックス 9"/>
          <p:cNvSpPr txBox="1"/>
          <p:nvPr/>
        </p:nvSpPr>
        <p:spPr>
          <a:xfrm>
            <a:off x="0" y="5445224"/>
            <a:ext cx="9144000" cy="954107"/>
          </a:xfrm>
          <a:prstGeom prst="rect">
            <a:avLst/>
          </a:prstGeom>
          <a:noFill/>
        </p:spPr>
        <p:txBody>
          <a:bodyPr wrap="square" rtlCol="0">
            <a:spAutoFit/>
          </a:bodyPr>
          <a:lstStyle/>
          <a:p>
            <a:r>
              <a:rPr kumimoji="1" lang="ja-JP" altLang="en-US" sz="2800" dirty="0" smtClean="0"/>
              <a:t>この天体の密度は、原子核密度</a:t>
            </a:r>
            <a:r>
              <a:rPr kumimoji="1" lang="en-US" altLang="ja-JP" sz="2800" dirty="0" smtClean="0"/>
              <a:t>(</a:t>
            </a:r>
            <a:r>
              <a:rPr kumimoji="1" lang="ja-JP" altLang="en-US" sz="2800" dirty="0" smtClean="0"/>
              <a:t>～</a:t>
            </a:r>
            <a:r>
              <a:rPr kumimoji="1" lang="en-US" altLang="ja-JP" sz="2800" dirty="0" smtClean="0"/>
              <a:t>10</a:t>
            </a:r>
            <a:r>
              <a:rPr kumimoji="1" lang="ja-JP" altLang="en-US" sz="2800" dirty="0" smtClean="0"/>
              <a:t>＾</a:t>
            </a:r>
            <a:r>
              <a:rPr kumimoji="1" lang="en-US" altLang="ja-JP" sz="2800" dirty="0" smtClean="0"/>
              <a:t>15g</a:t>
            </a:r>
            <a:r>
              <a:rPr lang="ja-JP" altLang="en-US" sz="2800" dirty="0" smtClean="0"/>
              <a:t> </a:t>
            </a:r>
            <a:r>
              <a:rPr kumimoji="1" lang="en-US" altLang="ja-JP" sz="2800" dirty="0" smtClean="0"/>
              <a:t>cm^-3)</a:t>
            </a:r>
            <a:r>
              <a:rPr kumimoji="1" lang="ja-JP" altLang="en-US" sz="2800" dirty="0" smtClean="0"/>
              <a:t>と同程度</a:t>
            </a:r>
            <a:endParaRPr kumimoji="1" lang="en-US" altLang="ja-JP" sz="2800" dirty="0" smtClean="0"/>
          </a:p>
          <a:p>
            <a:r>
              <a:rPr lang="ja-JP" altLang="en-US" sz="2800" dirty="0" smtClean="0"/>
              <a:t>→理論的に</a:t>
            </a:r>
            <a:r>
              <a:rPr lang="ja-JP" altLang="en-US" sz="2800" dirty="0" smtClean="0">
                <a:solidFill>
                  <a:schemeClr val="accent6">
                    <a:lumMod val="75000"/>
                  </a:schemeClr>
                </a:solidFill>
              </a:rPr>
              <a:t>中性子星</a:t>
            </a:r>
            <a:r>
              <a:rPr lang="ja-JP" altLang="en-US" sz="2800" dirty="0" smtClean="0"/>
              <a:t>しかない</a:t>
            </a:r>
            <a:endParaRPr kumimoji="1" lang="ja-JP" alt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88640"/>
            <a:ext cx="8892480" cy="707886"/>
          </a:xfrm>
          <a:prstGeom prst="rect">
            <a:avLst/>
          </a:prstGeom>
          <a:noFill/>
        </p:spPr>
        <p:txBody>
          <a:bodyPr wrap="square" rtlCol="0">
            <a:spAutoFit/>
          </a:bodyPr>
          <a:lstStyle/>
          <a:p>
            <a:r>
              <a:rPr lang="ja-JP" altLang="en-US" sz="4000" dirty="0" smtClean="0">
                <a:solidFill>
                  <a:schemeClr val="accent6">
                    <a:lumMod val="75000"/>
                  </a:schemeClr>
                </a:solidFill>
              </a:rPr>
              <a:t>宇宙線の加速源であるパルサー</a:t>
            </a:r>
          </a:p>
        </p:txBody>
      </p:sp>
      <p:sp>
        <p:nvSpPr>
          <p:cNvPr id="3" name="テキスト ボックス 2"/>
          <p:cNvSpPr txBox="1"/>
          <p:nvPr/>
        </p:nvSpPr>
        <p:spPr>
          <a:xfrm>
            <a:off x="611560" y="1556792"/>
            <a:ext cx="6912768" cy="2062103"/>
          </a:xfrm>
          <a:prstGeom prst="rect">
            <a:avLst/>
          </a:prstGeom>
          <a:noFill/>
        </p:spPr>
        <p:txBody>
          <a:bodyPr wrap="square" rtlCol="0">
            <a:spAutoFit/>
          </a:bodyPr>
          <a:lstStyle/>
          <a:p>
            <a:r>
              <a:rPr kumimoji="1" lang="ja-JP" altLang="en-US" sz="3200" dirty="0" smtClean="0"/>
              <a:t>パルサーの磁気圏構造</a:t>
            </a:r>
            <a:endParaRPr kumimoji="1" lang="en-US" altLang="ja-JP" sz="3200" dirty="0" smtClean="0"/>
          </a:p>
          <a:p>
            <a:r>
              <a:rPr kumimoji="1" lang="en-US" altLang="ja-JP" sz="3200" dirty="0" smtClean="0"/>
              <a:t>X </a:t>
            </a:r>
            <a:r>
              <a:rPr kumimoji="1" lang="ja-JP" altLang="en-US" sz="3200" dirty="0" smtClean="0"/>
              <a:t>線の放射領域</a:t>
            </a:r>
            <a:endParaRPr kumimoji="1" lang="en-US" altLang="ja-JP" sz="3200" dirty="0" smtClean="0"/>
          </a:p>
          <a:p>
            <a:r>
              <a:rPr kumimoji="1" lang="ja-JP" altLang="en-US" sz="3200" dirty="0" smtClean="0"/>
              <a:t>・・・・・</a:t>
            </a:r>
            <a:endParaRPr kumimoji="1" lang="en-US" altLang="ja-JP" sz="3200" dirty="0" smtClean="0"/>
          </a:p>
          <a:p>
            <a:endParaRPr kumimoji="1" lang="en-US" altLang="ja-JP" sz="32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図表 1"/>
          <p:cNvGraphicFramePr/>
          <p:nvPr/>
        </p:nvGraphicFramePr>
        <p:xfrm>
          <a:off x="0" y="404664"/>
          <a:ext cx="9144000"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2123728" y="5517232"/>
            <a:ext cx="5472608" cy="769441"/>
          </a:xfrm>
          <a:prstGeom prst="rect">
            <a:avLst/>
          </a:prstGeom>
          <a:noFill/>
        </p:spPr>
        <p:txBody>
          <a:bodyPr wrap="square" rtlCol="0">
            <a:spAutoFit/>
          </a:bodyPr>
          <a:lstStyle/>
          <a:p>
            <a:r>
              <a:rPr kumimoji="1" lang="ja-JP" altLang="en-US" sz="4400" dirty="0" smtClean="0">
                <a:solidFill>
                  <a:srgbClr val="FFFF00"/>
                </a:solidFill>
              </a:rPr>
              <a:t>磁気圏構造解明？！</a:t>
            </a:r>
            <a:endParaRPr kumimoji="1" lang="ja-JP" altLang="en-US" sz="4400" dirty="0">
              <a:solidFill>
                <a:srgbClr val="FFFF00"/>
              </a:solidFill>
            </a:endParaRPr>
          </a:p>
        </p:txBody>
      </p:sp>
      <p:sp>
        <p:nvSpPr>
          <p:cNvPr id="4" name="テキスト ボックス 3"/>
          <p:cNvSpPr txBox="1"/>
          <p:nvPr/>
        </p:nvSpPr>
        <p:spPr>
          <a:xfrm>
            <a:off x="5148064" y="692696"/>
            <a:ext cx="3528392" cy="523220"/>
          </a:xfrm>
          <a:prstGeom prst="rect">
            <a:avLst/>
          </a:prstGeom>
          <a:noFill/>
        </p:spPr>
        <p:txBody>
          <a:bodyPr wrap="square" rtlCol="0">
            <a:spAutoFit/>
          </a:bodyPr>
          <a:lstStyle/>
          <a:p>
            <a:r>
              <a:rPr lang="ja-JP" altLang="en-US" sz="2800" b="1" dirty="0" smtClean="0">
                <a:solidFill>
                  <a:schemeClr val="bg1"/>
                </a:solidFill>
              </a:rPr>
              <a:t>磁気圏モデルの提起</a:t>
            </a:r>
            <a:endParaRPr kumimoji="1" lang="ja-JP" altLang="en-US" sz="2800" b="1"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2485</Words>
  <Application>Microsoft Office PowerPoint</Application>
  <PresentationFormat>画面に合わせる (4:3)</PresentationFormat>
  <Paragraphs>402</Paragraphs>
  <Slides>65</Slides>
  <Notes>7</Notes>
  <HiddenSlides>11</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65</vt:i4>
      </vt:variant>
    </vt:vector>
  </HeadingPairs>
  <TitlesOfParts>
    <vt:vector size="67" baseType="lpstr">
      <vt:lpstr>Office テーマ</vt:lpstr>
      <vt:lpstr>数式</vt:lpstr>
      <vt:lpstr>高エネルギー天体</vt:lpstr>
      <vt:lpstr>スライド 2</vt:lpstr>
      <vt:lpstr>スライド 3</vt:lpstr>
      <vt:lpstr>スライド 4</vt:lpstr>
      <vt:lpstr>スライド 5</vt:lpstr>
      <vt:lpstr>スライド 6</vt:lpstr>
      <vt:lpstr>スライド 7</vt:lpstr>
      <vt:lpstr>スライド 8</vt:lpstr>
      <vt:lpstr>スライド 9</vt:lpstr>
      <vt:lpstr>スライド 10</vt:lpstr>
      <vt:lpstr>Crabパルサーからの電波とX線の観測</vt:lpstr>
      <vt:lpstr>電波のフーリエ解析</vt:lpstr>
      <vt:lpstr>電波のフーリエ解析</vt:lpstr>
      <vt:lpstr>Dedispersion解析</vt:lpstr>
      <vt:lpstr>電波パルス群の周期解析</vt:lpstr>
      <vt:lpstr>電波パルス群の周期解析</vt:lpstr>
      <vt:lpstr>X線のパルス波形</vt:lpstr>
      <vt:lpstr>モデルの検証方法</vt:lpstr>
      <vt:lpstr>スライド 19</vt:lpstr>
      <vt:lpstr>磁気圏モデルの検証：outer gap model（・∧・）</vt:lpstr>
      <vt:lpstr>どのような検証を行おうか…?（・。・）  とりあえず、詳細な放射効率分布を知りたい！！ ↓ 観測されたX線パルスを実現するような 放射効率分布を数値実験で探してみよう！！</vt:lpstr>
      <vt:lpstr>計算プログラムの構成1（・。・；）</vt:lpstr>
      <vt:lpstr>スライド 23</vt:lpstr>
      <vt:lpstr>数値実験へ（^。^）v</vt:lpstr>
      <vt:lpstr>モデルのフィッティング結果</vt:lpstr>
      <vt:lpstr>スライド 26</vt:lpstr>
      <vt:lpstr>フィッティング結果～  Φp 一様～</vt:lpstr>
      <vt:lpstr>フィッティング結果～  r  一様～</vt:lpstr>
      <vt:lpstr>フィッティング結果～  Φp,r に依存～</vt:lpstr>
      <vt:lpstr>考察</vt:lpstr>
      <vt:lpstr>スライド 31</vt:lpstr>
      <vt:lpstr>スライド 32</vt:lpstr>
      <vt:lpstr>スライド 33</vt:lpstr>
      <vt:lpstr>スライド 34</vt:lpstr>
      <vt:lpstr>教訓(?)</vt:lpstr>
      <vt:lpstr>やりかた１</vt:lpstr>
      <vt:lpstr>やりかた２</vt:lpstr>
      <vt:lpstr>やりかた3</vt:lpstr>
      <vt:lpstr>やりかた４</vt:lpstr>
      <vt:lpstr>ここで思うこと</vt:lpstr>
      <vt:lpstr>スライド 41</vt:lpstr>
      <vt:lpstr>電波は？</vt:lpstr>
      <vt:lpstr>しかし…</vt:lpstr>
      <vt:lpstr>私の場合</vt:lpstr>
      <vt:lpstr>X線と電波の源は違うか</vt:lpstr>
      <vt:lpstr>まとめ</vt:lpstr>
      <vt:lpstr>おわり</vt:lpstr>
      <vt:lpstr>スライド 48</vt:lpstr>
      <vt:lpstr>スライド 49</vt:lpstr>
      <vt:lpstr>スライド 50</vt:lpstr>
      <vt:lpstr>スライド 51</vt:lpstr>
      <vt:lpstr>周波数スペクトル解析(1)</vt:lpstr>
      <vt:lpstr>周波数スペクトル解析(2)</vt:lpstr>
      <vt:lpstr>補足：Outer Gap Model（・。・;）…???</vt:lpstr>
      <vt:lpstr>スライド 55</vt:lpstr>
      <vt:lpstr>スライド 56</vt:lpstr>
      <vt:lpstr>スライド 57</vt:lpstr>
      <vt:lpstr>スライド 58</vt:lpstr>
      <vt:lpstr>スライド 59</vt:lpstr>
      <vt:lpstr>スライド 60</vt:lpstr>
      <vt:lpstr>パルスの波形～その②～</vt:lpstr>
      <vt:lpstr>パルスの波形～その②～</vt:lpstr>
      <vt:lpstr>パルスの波形～その②～</vt:lpstr>
      <vt:lpstr>パルスの波形～その②～</vt:lpstr>
      <vt:lpstr>パルスの波形～その②～</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harunogakko</dc:creator>
  <cp:lastModifiedBy>harunogakko</cp:lastModifiedBy>
  <cp:revision>8</cp:revision>
  <dcterms:created xsi:type="dcterms:W3CDTF">2013-03-08T03:31:50Z</dcterms:created>
  <dcterms:modified xsi:type="dcterms:W3CDTF">2013-03-08T04:23:40Z</dcterms:modified>
</cp:coreProperties>
</file>